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Tushe: My First Bitcoin, Jagorar Ɗalibi ta Difloma a Bitcoin, bugu na 26.10, Rukunonin Darussa 1–4 da abubuwan da ake sa ran ɗalibai su cim ma a gabatarwa. An daidaita wannan aiki ƙarƙashin lasisin Creative Commons Attribution-ShareAlike 4.0 International; wannan kundin nunin faifai yana amfani da lasisi iri ɗaya. Wannan kundin nunin faifai kayan taimako ne ga gabatarwar da malami ke jagoranta. Ku daidaita misalai, ayyuka, saurin tafiyar da darussa, da yadda ake gabatar da su, tare da kiyaye ma’anar manhajar karatu, ƙwarewar da ake buƙata, da iyakokin kariya. Ba a nufin cewa an ƙayyade tsawon lokacin kowane zama ba.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 kiyaye waɗannan iyakoki a dukkan sassa huɗu. Ku bayyana haɗurran da suka shafi sirrin bayanai, tsaro, da asara kafin duk wani atisaye na zahiri na zaɓi wanda abin da ke cikin haɗari ba shi da yawa.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 yi amfani da tattaunawar da ke cikin tushen bayanin don bambance hujjar da za a iya tantancewa daga ra’ayin da ke buƙatar ƙa’idojin tantancewa da shaidu. Kada ku nemi a bayyana bayanan kuɗi na sirri.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 yi amfani da misalin da ke cikin asalin rubutun: Amina tana da shinkafa kuma tana son takalma; Luis yana da takalma kuma yana son man girki; Mei tana da man girki kuma tana son a yi mata aikin gyara. Ku bambanta musayar kai tsaye da ba ta yi nasara ba da kuma mafitar da aka samu daga baya ta hanyar amfani da kuɗi.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 yi amfani da misalin samuwar ruwa da ke cikin jagorar da kuma zaɓuɓɓukan yau da kullum. Buƙatun gaggawa na iya sa a fi fifita na yanzu bisa dalilai masu ma’ana.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 bayyana tsarin ma’aunin zinariya da ƙa’idojinsa daban-daban na musayar takardun kuɗi masu wakiltar zinariya da zinariyar kanta. Kati ko waya na aika umarni ne; ba ya ɗauke da kuɗi. Ajiyar kuɗi ta yau da kullum a banki bashi ne da ke kan bankin ga abokin cinikinsa.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Bankuna suna samun kuɗin ruwa da kuɗaɗen caji, tare da biyan kuɗaɗen gudanarwa da ɗaukar asara. Kada ku nuna cewa dukkan bankuna suna gab da durƙushewa ko kuma cewa bayar da rance ba shi da ƙaidi. Ku bambanta alƙawarin banki da mallakar kadarar da ake amfani da ita wajen kammala biyan kuɗi kai tsaye.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 tabbatar cewa amsar mai sassa biyar tana da alaƙa tsakanin sassanta. Shawarwarin da aka gabatar a baya sun samar da wasu sassa ne kawai; ku guji nuna cewa kowannensu cikakken tsarin kuɗi ne marar cibiyar iko.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Wasu bitcoin na iya zama ba za a iya samun damar amfani da su ba ko kuma ba sa samuwa don sayarwa.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bar ɗalibai su yi lissafin sauya ƙimar da kansu; kada a nuna amsoshin.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Muhimmin tunani: Shin Bitcoin yana da ƙima a gare ku? Shin farashinsa na yanzu yana wakiltar ƙimarsa?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 shirya gwajin allon karɓa, gwajin aikawa da tabbatarwa, da atisayen shirin maidowa ko na mayar da martani ga zamba. Ku bayyana iyakokin kowane yanayin aiki kafin amfani da shi.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Kada ku taɓa ɗaukar hoton ainihin jerin kalmomin dawo da walat, ko adana shi a ma’ajiyar gajimare, ko aika shi ta imel ko saƙo, ko shigar da shi a shafin yanar gizo ko fom na yau da kullum. Zai iya ba da cikakkiyar damar shiga kuɗaɗe.
Ƙarin jimlolin sirri, maɓallai da yawa, da tsare-tsaren ajiyar kwafi na ci-gaba suna cikin Koyo na Ci-gaba. Kada ku gabatar da sarƙaƙiyar da ɗalibai ba za su iya bayyanawa ko warware matsalolin da ta haifar ba.
Idan akwai yiwuwar an gan shi, an kwafe shi, an shigar da shi a yanar gizo, ko an adana shi a na’urar da ba a amince da ita ba, ku ɗauka cewa ba shi da aminci. Ku nemi taimako ba tare da bayyana shi ba; ku yi amfani da sabuwar hanyar dawo da walat da aka amince da 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 yi amfani da kwatancen ƙagaggun ƙananan biyan kuɗi da biyan kuɗi da ba a yawan yi ba da ke cikin rubutun asali. Ku bar zaɓuɓɓukan a matsayin hasashe; kada ku zaɓi kayan aiki ko adadin kuɗi don kuɗaɗen ɗalibai na kansu.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 lura da yadda aikin yake gudana ba tare da ganin kalmomin dawo da asusu ba. Saitin da za ku yi wa kanku daga baya yana buƙatar sababbin bayanan dawo da asusu da aka samar a keɓance.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Kuɗaɗen ma’amala a kan sarkar sun fi dogara da bayanan ma’amala da buƙatar sarari a cikin bulok, ba kawai adadin da aka aika ba. Ku karanta ƙiyasin ƙarshe; lokaci da kuɗaɗen ma’amala na iya canzawa.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 nemo shafukan hukuma, shafukan manhajoji a shagunan manhaja, da bayanan tuntuɓa da kanku. Ku tabbatar da mai wallafawa da sunan yankin yanar gizo; ku yi taka-tsantsan da tallace-tallace, saƙonni, da shafukan da suke kama da na hukuma. Kada ku taɓa karɓar bashi don yin gwaji.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Madogarar tushe: Tantance ƙwarewar aiki ta hanyar sa ido daga malami. C6 na buƙatar sa ido kai tsaye kan ayyukan walat/karɓa da kuma na shirin dawo da walat. Kwaikwayon aiki, kayan da aka tanada, samfura na zahiri, da hanyoyin da ba sa buƙatar kuɗi duk sun dace. Ku ba da ra’ayi kan abin da aka yi da kuma wata dama idan ana buƙata. Kada ku nuna ma’aunan tantancewa da bayanan gudanar da tantancewar a allo.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Darasi na 4 wajibi ne, kuma malami ne ke zaɓar abubuwan da ya ƙunsa. Ku zaɓi aikin amfani da Bitcoin a matsayin kuɗi wanda ya dace da yankinku, sannan ku yi amfani da shawarwarin da ke tafe a matsayin zaɓuɓɓukan da za a iya daidaitawa, ba a matsayin wajabcin nuna kowace na’ura ko kowane yanayi ba. Ku tabbatar da kayan aikin da ake amfani da su a yanzu, dokokin yankin, ababen more rayuwa, da tallafin da ake da shi. Ku kiyaye ƙwarewar da ake buƙata da ƙa’idojin tsaro na Darasi na 3; kada ku ƙirƙiri sunayen masu samar da ayyuka a yankin ko wasu bayanai da ba su da tushe.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 zaɓi aikin da ya dace daga tushe: kwatanta hanyoyin riƙe kadarori, duba allon karɓar kuɗi, kwatanta hanyoyin biyan kuɗi, duba ma'amalar da aka shirya, kwatanta kuɗin hanyoyin tura kuɗi, martani ga zamba, tsarin biyan ɗan kasuwa ko bayar da gudummawa, ko tabbatar da sahihancin albarkatun bayanai. Ku nemi shawarar ƙwararrun yankinku idan buƙata ta taso.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 yi amfani da wani abu mai ƙarancin daraja ko kwaikwayo. Ku bayyana dukkan matakan aiwatarwa kafin amincewa da biyan kuɗi.
Ku zaɓi ko ku daidaita yanayin misalan da ke cikin jagorar domin su dace da aikin da ake yi a yankin. Ku tsara tambayoyi da umarni ta yadda za su yi magana kai tsaye da masu koyo, kuma ku guji ɗaukar karɓar biyan kuɗi da aka yi hasashe a matsayin ainihin bayanin wani ɗan kasuwa a yankin da ke karɓar irin wannan biyan kuɗi.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 yi amfani da yanayin misalin da ya dace da aikin gida da aka zaɓa. Mayar da kuɗi sabon biyan kuɗi ne, ba soke ma'amalar asali da aka yi a kan sarkar ba.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Hanyoyin samo shi sun haɗa da aiki, musayar kai tsaye, dillalai, na’urorin ATM, ’yan kasuwa, ayyukan sauya kuɗi, da tsare-tsaren tattalin arziki masu zagayawa. Ku yi amfani da bayanan yankinku na yanzu da aka tabbatar da sahihancinsu, ko kuma wani yanayi da aka bayyana a sarari cewa ƙirƙirarre 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 kwatanta riƙe bayanai, alaƙoƙin da ke kan sarkar bayanai, ɓangarorin da ake mu'amala da su, kariya daga zamba, iyakoki, kuɗaɗen caji, da yadda ake warware saɓani.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 auna nasara bisa matsalar da aka warware, ba bisa yawan ma'amaloli ba.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 lura da aikin amfani da Bitcoin a matsayin kuɗi a yankin da malami ya zaɓa, da bayanin ɗalibi game da manufa, wani zaɓi, abin da ake samu da abin da ake rasa, yiwuwar gazawa, da mataki na gaba. Kada a nuna bayar da maki, ƙa’idojin bayar da maki, ko gudanar da tantancewa a allon.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365456" y="571500"/>
            <a:ext cx="1159825" cy="272400"/>
          </a:xfrm>
          <a:prstGeom prst="rect">
            <a:avLst/>
          </a:prstGeom>
          <a:noFill/>
          <a:ln/>
        </p:spPr>
        <p:txBody>
          <a:bodyPr wrap="square" lIns="0" tIns="0" rIns="0" bIns="0" rtlCol="0" anchor="t"/>
          <a:lstStyle/>
          <a:p>
            <a:pPr algn="r" indent="0" marL="0">
              <a:lnSpc>
                <a:spcPct val="108000"/>
              </a:lnSpc>
              <a:buNone/>
            </a:pPr>
            <a:r>
              <a:rPr lang="ha" altLang="en-US" sz="1650" dirty="0">
                <a:solidFill>
                  <a:srgbClr val="FFFFFF"/>
                </a:solidFill>
                <a:latin typeface="IBM Plex Sans" pitchFamily="34" charset="0"/>
                <a:ea typeface="IBM Plex Sans" pitchFamily="34" charset="-122"/>
                <a:cs typeface="IBM Plex Sans" pitchFamily="34" charset="-120"/>
              </a:rPr>
              <a:t>Bugu 26.10</a:t>
            </a:r>
            <a:endParaRPr lang="ha"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ha" altLang="en-US" sz="7200" dirty="0">
                <a:solidFill>
                  <a:srgbClr val="FFFFFF"/>
                </a:solidFill>
                <a:latin typeface="IBM Plex Sans Medium" pitchFamily="34" charset="0"/>
                <a:ea typeface="IBM Plex Sans Medium" pitchFamily="34" charset="-122"/>
                <a:cs typeface="IBM Plex Sans Medium" pitchFamily="34" charset="-120"/>
              </a:rPr>
              <a:t>Difloma</a:t>
            </a:r>
            <a:br/>
            <a:r>
              <a:rPr lang="ha" altLang="en-US" sz="7200" dirty="0">
                <a:solidFill>
                  <a:srgbClr val="FFFFFF"/>
                </a:solidFill>
                <a:latin typeface="IBM Plex Sans Medium" pitchFamily="34" charset="0"/>
                <a:ea typeface="IBM Plex Sans Medium" pitchFamily="34" charset="-122"/>
                <a:cs typeface="IBM Plex Sans Medium" pitchFamily="34" charset="-120"/>
              </a:rPr>
              <a:t>ta Bitcoin</a:t>
            </a:r>
            <a:endParaRPr lang="ha"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ha" altLang="en-US" sz="2400" dirty="0">
                <a:solidFill>
                  <a:srgbClr val="FFFFFF"/>
                </a:solidFill>
                <a:latin typeface="IBM Plex Sans" pitchFamily="34" charset="0"/>
                <a:ea typeface="IBM Plex Sans" pitchFamily="34" charset="-122"/>
                <a:cs typeface="IBM Plex Sans" pitchFamily="34" charset="-120"/>
              </a:rPr>
              <a:t>Ilimin Harkokin Kuɗi don Zamanin Bitcoin</a:t>
            </a:r>
            <a:endParaRPr lang="ha"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ha" altLang="en-US" sz="2400" dirty="0">
                <a:solidFill>
                  <a:srgbClr val="F7941F"/>
                </a:solidFill>
                <a:latin typeface="IBM Plex Sans Medium" pitchFamily="34" charset="0"/>
                <a:ea typeface="IBM Plex Sans Medium" pitchFamily="34" charset="-122"/>
                <a:cs typeface="IBM Plex Sans Medium" pitchFamily="34" charset="-120"/>
              </a:rPr>
              <a:t>Kashi na 1</a:t>
            </a:r>
            <a:endParaRPr lang="ha"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ha" altLang="en-US" sz="4350" dirty="0">
                <a:solidFill>
                  <a:srgbClr val="FFFFFF"/>
                </a:solidFill>
                <a:latin typeface="IBM Plex Sans Medium" pitchFamily="34" charset="0"/>
                <a:ea typeface="IBM Plex Sans Medium" pitchFamily="34" charset="-122"/>
                <a:cs typeface="IBM Plex Sans Medium" pitchFamily="34" charset="-120"/>
              </a:rPr>
              <a:t>Fahimtar Kuɗi</a:t>
            </a:r>
            <a:endParaRPr lang="ha"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ha" altLang="en-US" sz="2400" b="1" dirty="0">
                <a:solidFill>
                  <a:srgbClr val="FFFFFF"/>
                </a:solidFill>
                <a:latin typeface="IBM Plex Sans" pitchFamily="34" charset="0"/>
                <a:ea typeface="IBM Plex Sans" pitchFamily="34" charset="-122"/>
                <a:cs typeface="IBM Plex Sans" pitchFamily="34" charset="-120"/>
              </a:rPr>
              <a:t>Matsala:</a:t>
            </a:r>
            <a:r>
              <a:rPr lang="ha" altLang="en-US" sz="2400" dirty="0">
                <a:solidFill>
                  <a:srgbClr val="FFFFFF"/>
                </a:solidFill>
                <a:latin typeface="IBM Plex Sans" pitchFamily="34" charset="0"/>
                <a:ea typeface="IBM Plex Sans" pitchFamily="34" charset="-122"/>
                <a:cs typeface="IBM Plex Sans" pitchFamily="34" charset="-120"/>
              </a:rPr>
              <a:t> Ta yaya tsarin kuɗi ke aiki kuma yake sauyawa?</a:t>
            </a:r>
            <a:endParaRPr lang="h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Ilimi Yana Zuwa Kafin Aiki</a:t>
            </a:r>
            <a:endParaRPr lang="ha"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Ku fara koyo · ku fara da kaɗan · ku tafi a hankali</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Ba a buƙatar saye, kuɗin kanku, ko jakar kuɗi ta kanku</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Ba a buƙatar na'urar kanku ko intanet don kammala kwas ɗin</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Akwai kayan koyo da aka shirya, kwaikwayo, da atisaye ba tare da intanet ba</a:t>
            </a:r>
            <a:endParaRPr lang="ha"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ha" altLang="en-US" sz="2400" dirty="0">
                <a:solidFill>
                  <a:srgbClr val="25252B"/>
                </a:solidFill>
                <a:latin typeface="IBM Plex Sans" pitchFamily="34" charset="0"/>
                <a:ea typeface="IBM Plex Sans" pitchFamily="34" charset="-122"/>
                <a:cs typeface="IBM Plex Sans" pitchFamily="34" charset="-120"/>
              </a:rPr>
              <a:t>Wannan kwas yana ba da ilimi ne, ba shawarar harkokin kuɗi, zuba jari, shari'a, ko haraji ba. Ba ya ba da shawarar sayen bitcoin, sayar da shi, karɓar rance ta hanyar jinginar da shi, ko riƙe shi, kuma ba ya alƙawarin hauhawar farashinsa.</a:t>
            </a:r>
            <a:endParaRPr lang="h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1</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ha" altLang="en-US" sz="4350" dirty="0">
                <a:solidFill>
                  <a:srgbClr val="FFFFFF"/>
                </a:solidFill>
                <a:latin typeface="IBM Plex Sans Medium" pitchFamily="34" charset="0"/>
                <a:ea typeface="IBM Plex Sans Medium" pitchFamily="34" charset="-122"/>
                <a:cs typeface="IBM Plex Sans Medium" pitchFamily="34" charset="-120"/>
              </a:rPr>
              <a:t>Kada ku amince, ku tabbatar</a:t>
            </a:r>
            <a:endParaRPr lang="ha"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C0C0D0"/>
                </a:solidFill>
                <a:latin typeface="IBM Plex Sans" pitchFamily="34" charset="0"/>
                <a:ea typeface="IBM Plex Sans" pitchFamily="34" charset="-122"/>
                <a:cs typeface="IBM Plex Sans" pitchFamily="34" charset="-120"/>
              </a:rPr>
              <a:t>Difloma ta Bitcoin · Kashi na 1</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Tattaunawa da Abubuwan da Ake Tsammani Game da Sirri</a:t>
            </a:r>
            <a:endParaRPr lang="ha" sz="3000" dirty="0"/>
          </a:p>
        </p:txBody>
      </p:sp>
      <p:sp>
        <p:nvSpPr>
          <p:cNvPr id="4" name="Text 2"/>
          <p:cNvSpPr/>
          <p:nvPr/>
        </p:nvSpPr>
        <p:spPr>
          <a:xfrm>
            <a:off x="1017179" y="1379464"/>
            <a:ext cx="11125871" cy="1681764"/>
          </a:xfrm>
          <a:prstGeom prst="rect">
            <a:avLst/>
          </a:prstGeom>
          <a:noFill/>
          <a:ln/>
        </p:spPr>
        <p:txBody>
          <a:bodyPr wrap="square" lIns="0" tIns="0" rIns="0" bIns="0" rtlCol="0" anchor="t"/>
          <a:lstStyle/>
          <a:p>
            <a:pPr algn="l" marL="210820" indent="-210820">
              <a:lnSpc>
                <a:spcPct val="113000"/>
              </a:lnSpc>
              <a:buSzPct val="100000"/>
              <a:buChar char="•"/>
            </a:pPr>
            <a:r>
              <a:rPr lang="ha" altLang="en-US" sz="2210" dirty="0">
                <a:solidFill>
                  <a:srgbClr val="25252B"/>
                </a:solidFill>
                <a:latin typeface="IBM Plex Sans" pitchFamily="34" charset="0"/>
                <a:ea typeface="IBM Plex Sans" pitchFamily="34" charset="-122"/>
                <a:cs typeface="IBM Plex Sans" pitchFamily="34" charset="-120"/>
              </a:rPr>
              <a:t>Ku binciki shaidu; ku bambanta gaskiya, ra’ayoyi, da tabbaci</a:t>
            </a:r>
            <a:endParaRPr lang="ha" sz="2210" dirty="0"/>
          </a:p>
          <a:p>
            <a:pPr algn="l" marL="210820" indent="-210820">
              <a:lnSpc>
                <a:spcPct val="113000"/>
              </a:lnSpc>
              <a:spcBef>
                <a:spcPts val="440"/>
              </a:spcBef>
              <a:buSzPct val="100000"/>
              <a:buChar char="•"/>
            </a:pPr>
            <a:r>
              <a:rPr lang="ha" altLang="en-US" sz="2210" dirty="0">
                <a:solidFill>
                  <a:srgbClr val="25252B"/>
                </a:solidFill>
                <a:latin typeface="IBM Plex Sans" pitchFamily="34" charset="0"/>
                <a:ea typeface="IBM Plex Sans" pitchFamily="34" charset="-122"/>
                <a:cs typeface="IBM Plex Sans" pitchFamily="34" charset="-120"/>
              </a:rPr>
              <a:t>Ku ƙalubalanci ra’ayoyi cikin girmamawa; ku bayyana inda ba ku da tabbaci</a:t>
            </a:r>
            <a:endParaRPr lang="ha" sz="2210" dirty="0"/>
          </a:p>
          <a:p>
            <a:pPr algn="l" marL="210820" indent="-210820">
              <a:lnSpc>
                <a:spcPct val="113000"/>
              </a:lnSpc>
              <a:spcBef>
                <a:spcPts val="440"/>
              </a:spcBef>
              <a:buSzPct val="100000"/>
              <a:buChar char="•"/>
            </a:pPr>
            <a:r>
              <a:rPr lang="ha" altLang="en-US" sz="2210" dirty="0">
                <a:solidFill>
                  <a:srgbClr val="25252B"/>
                </a:solidFill>
                <a:latin typeface="IBM Plex Sans" pitchFamily="34" charset="0"/>
                <a:ea typeface="IBM Plex Sans" pitchFamily="34" charset="-122"/>
                <a:cs typeface="IBM Plex Sans" pitchFamily="34" charset="-120"/>
              </a:rPr>
              <a:t>Ku kiyaye sirrin labaran rayuwar mutane da bayanansu na kuɗi</a:t>
            </a:r>
            <a:endParaRPr lang="ha" sz="2210" dirty="0"/>
          </a:p>
          <a:p>
            <a:pPr algn="l" marL="210820" indent="-210820">
              <a:lnSpc>
                <a:spcPct val="113000"/>
              </a:lnSpc>
              <a:spcBef>
                <a:spcPts val="440"/>
              </a:spcBef>
              <a:buSzPct val="100000"/>
              <a:buChar char="•"/>
            </a:pPr>
            <a:r>
              <a:rPr lang="ha" altLang="en-US" sz="2210" dirty="0">
                <a:solidFill>
                  <a:srgbClr val="25252B"/>
                </a:solidFill>
                <a:latin typeface="IBM Plex Sans" pitchFamily="34" charset="0"/>
                <a:ea typeface="IBM Plex Sans" pitchFamily="34" charset="-122"/>
                <a:cs typeface="IBM Plex Sans" pitchFamily="34" charset="-120"/>
              </a:rPr>
              <a:t>Kada a matsa wa kowa ya saya, ya sayar, ko ya bayyana kadarorin da ya mallaka</a:t>
            </a:r>
            <a:endParaRPr lang="ha" sz="2210" dirty="0"/>
          </a:p>
        </p:txBody>
      </p:sp>
      <p:sp>
        <p:nvSpPr>
          <p:cNvPr id="5" name="Text 3"/>
          <p:cNvSpPr/>
          <p:nvPr/>
        </p:nvSpPr>
        <p:spPr>
          <a:xfrm>
            <a:off x="666780" y="3369655"/>
            <a:ext cx="11510010" cy="1135410"/>
          </a:xfrm>
          <a:prstGeom prst="rect">
            <a:avLst/>
          </a:prstGeom>
          <a:noFill/>
          <a:ln/>
        </p:spPr>
        <p:txBody>
          <a:bodyPr wrap="square" lIns="0" tIns="0" rIns="0" bIns="0" rtlCol="0" anchor="t"/>
          <a:lstStyle/>
          <a:p>
            <a:pPr algn="l" indent="0" marL="0">
              <a:lnSpc>
                <a:spcPct val="113000"/>
              </a:lnSpc>
              <a:buNone/>
            </a:pPr>
            <a:r>
              <a:rPr lang="ha" altLang="en-US" sz="2210" dirty="0">
                <a:solidFill>
                  <a:srgbClr val="25252B"/>
                </a:solidFill>
                <a:latin typeface="IBM Plex Sans" pitchFamily="34" charset="0"/>
                <a:ea typeface="IBM Plex Sans" pitchFamily="34" charset="-122"/>
                <a:cs typeface="IBM Plex Sans" pitchFamily="34" charset="-120"/>
              </a:rPr>
              <a:t>Ku nemi izini kafin ku yi rikodi ko raba abin da ke kan allon na’urar wani, aikinsa, ko bayanan da za a iya gane shi da su. Kada ku taɓa raba ainihin makullan sirri ko kalmomin dawo da asusu.</a:t>
            </a:r>
            <a:endParaRPr lang="ha" sz="2210" dirty="0"/>
          </a:p>
        </p:txBody>
      </p:sp>
      <p:sp>
        <p:nvSpPr>
          <p:cNvPr id="6" name="Text 4"/>
          <p:cNvSpPr/>
          <p:nvPr/>
        </p:nvSpPr>
        <p:spPr>
          <a:xfrm>
            <a:off x="666780" y="4785421"/>
            <a:ext cx="11510010" cy="1135410"/>
          </a:xfrm>
          <a:prstGeom prst="rect">
            <a:avLst/>
          </a:prstGeom>
          <a:noFill/>
          <a:ln/>
        </p:spPr>
        <p:txBody>
          <a:bodyPr wrap="square" lIns="0" tIns="0" rIns="0" bIns="0" rtlCol="0" anchor="t"/>
          <a:lstStyle/>
          <a:p>
            <a:pPr algn="l" indent="0" marL="0">
              <a:lnSpc>
                <a:spcPct val="113000"/>
              </a:lnSpc>
              <a:buNone/>
            </a:pPr>
            <a:r>
              <a:rPr lang="ha" altLang="en-US" sz="2210" dirty="0">
                <a:solidFill>
                  <a:srgbClr val="25252B"/>
                </a:solidFill>
                <a:latin typeface="IBM Plex Sans" pitchFamily="34" charset="0"/>
                <a:ea typeface="IBM Plex Sans" pitchFamily="34" charset="-122"/>
                <a:cs typeface="IBM Plex Sans" pitchFamily="34" charset="-120"/>
              </a:rPr>
              <a:t>Farashin Bitcoin na iya sauyawa ƙwarai cikin sauri. Kurakurai, zamba, ɓacewar bayanan sirri, ko gazawar mai kula da ajiya na iya jawo asara ta dindindin; yawanci yana da wuya ko ma ba zai yiwu ba a soke biyan kuɗin da aka yi bisa ƙa’ida.</a:t>
            </a:r>
            <a:endParaRPr lang="ha"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1</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Tambayoyin Gabatarwa Game da</a:t>
            </a:r>
            <a:br/>
            <a:r>
              <a:rPr lang="ha" altLang="en-US" sz="3000" dirty="0">
                <a:solidFill>
                  <a:srgbClr val="422C70"/>
                </a:solidFill>
                <a:latin typeface="IBM Plex Sans Medium" pitchFamily="34" charset="0"/>
                <a:ea typeface="IBM Plex Sans Medium" pitchFamily="34" charset="-122"/>
                <a:cs typeface="IBM Plex Sans Medium" pitchFamily="34" charset="-120"/>
              </a:rPr>
              <a:t>Kuɗi</a:t>
            </a:r>
            <a:endParaRPr lang="ha" sz="3000" dirty="0"/>
          </a:p>
        </p:txBody>
      </p:sp>
      <p:sp>
        <p:nvSpPr>
          <p:cNvPr id="5" name="Text 2"/>
          <p:cNvSpPr/>
          <p:nvPr/>
        </p:nvSpPr>
        <p:spPr>
          <a:xfrm>
            <a:off x="1047720" y="1805849"/>
            <a:ext cx="5923026" cy="3123042"/>
          </a:xfrm>
          <a:prstGeom prst="rect">
            <a:avLst/>
          </a:prstGeom>
          <a:noFill/>
          <a:ln/>
        </p:spPr>
        <p:txBody>
          <a:bodyPr wrap="square" lIns="0" tIns="0" rIns="0" bIns="0" rtlCol="0" anchor="t"/>
          <a:lstStyle/>
          <a:p>
            <a:pPr algn="l" marL="228600" indent="-228600">
              <a:lnSpc>
                <a:spcPct val="113000"/>
              </a:lnSpc>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Me ya sa mutane suke buƙatar kuɗi?</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Me ke sa wani abu ya zama kuɗi?</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Wa zai iya ƙirƙira ko sarrafa kuɗin da kuke amfani da su?</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Me ya sa kuɗinku suke da daraja?</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Shin suna sayen adadin kayayyaki iri ɗaya da na dā?</a:t>
            </a:r>
            <a:endParaRPr lang="ha"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1</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Dalilin Wanzuwar Kuɗi</a:t>
            </a:r>
            <a:endParaRPr lang="ha"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ha" altLang="en-US" sz="2300" dirty="0">
                <a:solidFill>
                  <a:srgbClr val="25252B"/>
                </a:solidFill>
                <a:latin typeface="IBM Plex Sans" pitchFamily="34" charset="0"/>
                <a:ea typeface="IBM Plex Sans" pitchFamily="34" charset="-122"/>
                <a:cs typeface="IBM Plex Sans" pitchFamily="34" charset="-120"/>
              </a:rPr>
              <a:t>Kuɗi dukiya ce da mutane ke karɓa saboda suna sa ran wasu za su karɓe ta daga baya.</a:t>
            </a:r>
            <a:endParaRPr lang="ha" sz="2300" dirty="0"/>
          </a:p>
        </p:txBody>
      </p:sp>
      <p:sp>
        <p:nvSpPr>
          <p:cNvPr id="5" name="Text 3"/>
          <p:cNvSpPr/>
          <p:nvPr/>
        </p:nvSpPr>
        <p:spPr>
          <a:xfrm>
            <a:off x="1032449" y="246568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Ƙwarewa a fanni da musaya</a:t>
            </a:r>
            <a:endParaRPr lang="ha" sz="2300" dirty="0"/>
          </a:p>
          <a:p>
            <a:pPr algn="l" marL="219710" indent="-219710">
              <a:lnSpc>
                <a:spcPct val="113000"/>
              </a:lnSpc>
              <a:spcBef>
                <a:spcPts val="460"/>
              </a:spcBef>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Haɗin kai tsakanin mutanen da ba su san juna ba</a:t>
            </a:r>
            <a:endParaRPr lang="ha" sz="2300" dirty="0"/>
          </a:p>
          <a:p>
            <a:pPr algn="l" marL="219710" indent="-219710">
              <a:lnSpc>
                <a:spcPct val="113000"/>
              </a:lnSpc>
              <a:spcBef>
                <a:spcPts val="460"/>
              </a:spcBef>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Farashai, basussuka, kuɗin shiga, da tanadi</a:t>
            </a:r>
            <a:endParaRPr lang="ha" sz="2300" dirty="0"/>
          </a:p>
          <a:p>
            <a:pPr algn="l" marL="219710" indent="-219710">
              <a:lnSpc>
                <a:spcPct val="113000"/>
              </a:lnSpc>
              <a:spcBef>
                <a:spcPts val="460"/>
              </a:spcBef>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Ƙima a tsawon lokaci da nisa</a:t>
            </a:r>
            <a:endParaRPr lang="ha" sz="2300" dirty="0"/>
          </a:p>
        </p:txBody>
      </p:sp>
      <p:sp>
        <p:nvSpPr>
          <p:cNvPr id="6" name="Shape 4"/>
          <p:cNvSpPr/>
          <p:nvPr/>
        </p:nvSpPr>
        <p:spPr>
          <a:xfrm>
            <a:off x="666780" y="4542831"/>
            <a:ext cx="10858500" cy="1579352"/>
          </a:xfrm>
          <a:prstGeom prst="rect">
            <a:avLst/>
          </a:prstGeom>
          <a:solidFill>
            <a:srgbClr val="F3F3FA"/>
          </a:solidFill>
          <a:ln/>
        </p:spPr>
      </p:sp>
      <p:sp>
        <p:nvSpPr>
          <p:cNvPr id="7" name="Shape 5"/>
          <p:cNvSpPr/>
          <p:nvPr/>
        </p:nvSpPr>
        <p:spPr>
          <a:xfrm>
            <a:off x="666780" y="4542831"/>
            <a:ext cx="57150" cy="1579352"/>
          </a:xfrm>
          <a:prstGeom prst="rect">
            <a:avLst/>
          </a:prstGeom>
          <a:solidFill>
            <a:srgbClr val="422C70"/>
          </a:solidFill>
          <a:ln/>
        </p:spPr>
      </p:sp>
      <p:sp>
        <p:nvSpPr>
          <p:cNvPr id="8" name="Text 6"/>
          <p:cNvSpPr/>
          <p:nvPr/>
        </p:nvSpPr>
        <p:spPr>
          <a:xfrm>
            <a:off x="1192103" y="4806178"/>
            <a:ext cx="10456896" cy="1052657"/>
          </a:xfrm>
          <a:prstGeom prst="rect">
            <a:avLst/>
          </a:prstGeom>
          <a:noFill/>
          <a:ln/>
        </p:spPr>
        <p:txBody>
          <a:bodyPr wrap="square" lIns="0" tIns="0" rIns="0" bIns="0" rtlCol="0" anchor="t"/>
          <a:lstStyle/>
          <a:p>
            <a:pPr algn="l" indent="0" marL="0">
              <a:lnSpc>
                <a:spcPct val="113000"/>
              </a:lnSpc>
              <a:buNone/>
            </a:pPr>
            <a:r>
              <a:rPr lang="ha" altLang="en-US" sz="2300" b="1" dirty="0">
                <a:solidFill>
                  <a:srgbClr val="422C70"/>
                </a:solidFill>
                <a:latin typeface="IBM Plex Sans" pitchFamily="34" charset="0"/>
                <a:ea typeface="IBM Plex Sans" pitchFamily="34" charset="-122"/>
                <a:cs typeface="IBM Plex Sans" pitchFamily="34" charset="-120"/>
              </a:rPr>
              <a:t>Tambayar nan take</a:t>
            </a:r>
            <a:endParaRPr lang="ha" sz="2300" dirty="0"/>
          </a:p>
          <a:p>
            <a:pPr algn="l" indent="0" marL="0">
              <a:lnSpc>
                <a:spcPct val="113000"/>
              </a:lnSpc>
              <a:spcBef>
                <a:spcPts val="340"/>
              </a:spcBef>
              <a:buNone/>
            </a:pPr>
            <a:r>
              <a:rPr lang="ha" altLang="en-US" sz="2300" dirty="0">
                <a:solidFill>
                  <a:srgbClr val="25252B"/>
                </a:solidFill>
                <a:latin typeface="IBM Plex Sans" pitchFamily="34" charset="0"/>
                <a:ea typeface="IBM Plex Sans" pitchFamily="34" charset="-122"/>
                <a:cs typeface="IBM Plex Sans" pitchFamily="34" charset="-120"/>
              </a:rPr>
              <a:t>Wace matsala ta musaya ko daidaita ayyuka kuɗi ke taimakawa wajen warwarewa?</a:t>
            </a:r>
            <a:endParaRPr lang="ha" sz="23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1</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Ayyukan Kuɗi</a:t>
            </a:r>
            <a:endParaRPr lang="ha" sz="3000" dirty="0"/>
          </a:p>
        </p:txBody>
      </p:sp>
      <p:sp>
        <p:nvSpPr>
          <p:cNvPr id="5" name="Text 2"/>
          <p:cNvSpPr/>
          <p:nvPr/>
        </p:nvSpPr>
        <p:spPr>
          <a:xfrm>
            <a:off x="1047720" y="1386779"/>
            <a:ext cx="5923026" cy="2178558"/>
          </a:xfrm>
          <a:prstGeom prst="rect">
            <a:avLst/>
          </a:prstGeom>
          <a:noFill/>
          <a:ln/>
        </p:spPr>
        <p:txBody>
          <a:bodyPr wrap="square" lIns="0" tIns="0" rIns="0" bIns="0" rtlCol="0" anchor="t"/>
          <a:lstStyle/>
          <a:p>
            <a:pPr algn="l" marL="228600" indent="-228600">
              <a:lnSpc>
                <a:spcPct val="113000"/>
              </a:lnSpc>
              <a:buSzPct val="100000"/>
              <a:buChar char="•"/>
            </a:pPr>
            <a:r>
              <a:rPr lang="ha" altLang="en-US" sz="2400" b="1" dirty="0">
                <a:solidFill>
                  <a:srgbClr val="422C70"/>
                </a:solidFill>
                <a:latin typeface="IBM Plex Sans" pitchFamily="34" charset="0"/>
                <a:ea typeface="IBM Plex Sans" pitchFamily="34" charset="-122"/>
                <a:cs typeface="IBM Plex Sans" pitchFamily="34" charset="-120"/>
              </a:rPr>
              <a:t>Hanyar musaya:</a:t>
            </a:r>
            <a:r>
              <a:rPr lang="ha" altLang="en-US" sz="2400" dirty="0">
                <a:solidFill>
                  <a:srgbClr val="25252B"/>
                </a:solidFill>
                <a:latin typeface="IBM Plex Sans" pitchFamily="34" charset="0"/>
                <a:ea typeface="IBM Plex Sans" pitchFamily="34" charset="-122"/>
                <a:cs typeface="IBM Plex Sans" pitchFamily="34" charset="-120"/>
              </a:rPr>
              <a:t> biyan kuɗin kayayyaki da ayyuka</a:t>
            </a:r>
            <a:endParaRPr lang="ha" sz="2400" dirty="0"/>
          </a:p>
          <a:p>
            <a:pPr algn="l" marL="228600" indent="-228600">
              <a:lnSpc>
                <a:spcPct val="113000"/>
              </a:lnSpc>
              <a:spcBef>
                <a:spcPts val="480"/>
              </a:spcBef>
              <a:buSzPct val="100000"/>
              <a:buChar char="•"/>
            </a:pPr>
            <a:r>
              <a:rPr lang="ha" altLang="en-US" sz="2400" b="1" dirty="0">
                <a:solidFill>
                  <a:srgbClr val="422C70"/>
                </a:solidFill>
                <a:latin typeface="IBM Plex Sans" pitchFamily="34" charset="0"/>
                <a:ea typeface="IBM Plex Sans" pitchFamily="34" charset="-122"/>
                <a:cs typeface="IBM Plex Sans" pitchFamily="34" charset="-120"/>
              </a:rPr>
              <a:t>Ma'aunin lissafi:</a:t>
            </a:r>
            <a:r>
              <a:rPr lang="ha" altLang="en-US" sz="2400" dirty="0">
                <a:solidFill>
                  <a:srgbClr val="25252B"/>
                </a:solidFill>
                <a:latin typeface="IBM Plex Sans" pitchFamily="34" charset="0"/>
                <a:ea typeface="IBM Plex Sans" pitchFamily="34" charset="-122"/>
                <a:cs typeface="IBM Plex Sans" pitchFamily="34" charset="-120"/>
              </a:rPr>
              <a:t> farashi da bayanan lissafi na bai ɗaya</a:t>
            </a:r>
            <a:endParaRPr lang="ha" sz="2400" dirty="0"/>
          </a:p>
          <a:p>
            <a:pPr algn="l" marL="228600" indent="-228600">
              <a:lnSpc>
                <a:spcPct val="113000"/>
              </a:lnSpc>
              <a:spcBef>
                <a:spcPts val="480"/>
              </a:spcBef>
              <a:buSzPct val="100000"/>
              <a:buChar char="•"/>
            </a:pPr>
            <a:r>
              <a:rPr lang="ha" altLang="en-US" sz="2400" b="1" dirty="0">
                <a:solidFill>
                  <a:srgbClr val="422C70"/>
                </a:solidFill>
                <a:latin typeface="IBM Plex Sans" pitchFamily="34" charset="0"/>
                <a:ea typeface="IBM Plex Sans" pitchFamily="34" charset="-122"/>
                <a:cs typeface="IBM Plex Sans" pitchFamily="34" charset="-120"/>
              </a:rPr>
              <a:t>Ma'ajiyar ƙima:</a:t>
            </a:r>
            <a:r>
              <a:rPr lang="ha" altLang="en-US" sz="2400" dirty="0">
                <a:solidFill>
                  <a:srgbClr val="25252B"/>
                </a:solidFill>
                <a:latin typeface="IBM Plex Sans" pitchFamily="34" charset="0"/>
                <a:ea typeface="IBM Plex Sans" pitchFamily="34" charset="-122"/>
                <a:cs typeface="IBM Plex Sans" pitchFamily="34" charset="-120"/>
              </a:rPr>
              <a:t> ƙima a tsawon lokaci</a:t>
            </a:r>
            <a:endParaRPr lang="ha" sz="2400" dirty="0"/>
          </a:p>
        </p:txBody>
      </p:sp>
      <p:sp>
        <p:nvSpPr>
          <p:cNvPr id="6" name="Text 3"/>
          <p:cNvSpPr/>
          <p:nvPr/>
        </p:nvSpPr>
        <p:spPr>
          <a:xfrm>
            <a:off x="666780" y="3900465"/>
            <a:ext cx="6340632" cy="1234074"/>
          </a:xfrm>
          <a:prstGeom prst="rect">
            <a:avLst/>
          </a:prstGeom>
          <a:noFill/>
          <a:ln/>
        </p:spPr>
        <p:txBody>
          <a:bodyPr wrap="square" lIns="0" tIns="0" rIns="0" bIns="0" rtlCol="0" anchor="t"/>
          <a:lstStyle/>
          <a:p>
            <a:pPr algn="l" indent="0" marL="0">
              <a:lnSpc>
                <a:spcPct val="113000"/>
              </a:lnSpc>
              <a:buNone/>
            </a:pPr>
            <a:r>
              <a:rPr lang="ha" altLang="en-US" sz="2400" dirty="0">
                <a:solidFill>
                  <a:srgbClr val="25252B"/>
                </a:solidFill>
                <a:latin typeface="IBM Plex Sans" pitchFamily="34" charset="0"/>
                <a:ea typeface="IBM Plex Sans" pitchFamily="34" charset="-122"/>
                <a:cs typeface="IBM Plex Sans" pitchFamily="34" charset="-120"/>
              </a:rPr>
              <a:t>Wani nau'i na iya cika wata manufa fiye da wani. Kowane nau'i yana tattare da haɗurra ga ƙarfin saye.</a:t>
            </a:r>
            <a:endParaRPr lang="h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1</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Halayen Kuɗi Masu Amfani</a:t>
            </a:r>
            <a:endParaRPr lang="ha" sz="3000" dirty="0"/>
          </a:p>
        </p:txBody>
      </p:sp>
      <p:sp>
        <p:nvSpPr>
          <p:cNvPr id="4" name="Text 2"/>
          <p:cNvSpPr/>
          <p:nvPr/>
        </p:nvSpPr>
        <p:spPr>
          <a:xfrm>
            <a:off x="666598" y="1364742"/>
            <a:ext cx="5730545" cy="2014057"/>
          </a:xfrm>
          <a:prstGeom prst="rect">
            <a:avLst/>
          </a:prstGeom>
          <a:noFill/>
          <a:ln/>
        </p:spPr>
        <p:txBody>
          <a:bodyPr wrap="square" lIns="0" tIns="0" rIns="0" bIns="0" rtlCol="0" anchor="t"/>
          <a:lstStyle/>
          <a:p>
            <a:pPr algn="l" marL="463550" indent="-463550">
              <a:lnSpc>
                <a:spcPct val="113000"/>
              </a:lnSpc>
              <a:buSzPct val="100000"/>
              <a:buChar char="•"/>
            </a:pPr>
            <a:r>
              <a:rPr lang="ha" altLang="en-US" sz="1820" b="1" dirty="0">
                <a:solidFill>
                  <a:srgbClr val="422C70"/>
                </a:solidFill>
                <a:latin typeface="IBM Plex Sans" pitchFamily="34" charset="0"/>
                <a:ea typeface="IBM Plex Sans" pitchFamily="34" charset="-122"/>
                <a:cs typeface="IBM Plex Sans" pitchFamily="34" charset="-120"/>
              </a:rPr>
              <a:t>Ɗorewa:</a:t>
            </a:r>
            <a:r>
              <a:rPr lang="ha" altLang="en-US" sz="1820" dirty="0">
                <a:solidFill>
                  <a:srgbClr val="25252B"/>
                </a:solidFill>
                <a:latin typeface="IBM Plex Sans" pitchFamily="34" charset="0"/>
                <a:ea typeface="IBM Plex Sans" pitchFamily="34" charset="-122"/>
                <a:cs typeface="IBM Plex Sans" pitchFamily="34" charset="-120"/>
              </a:rPr>
              <a:t> ana iya amfani da shi na dogon lokaci</a:t>
            </a:r>
            <a:endParaRPr lang="ha" sz="1820" dirty="0"/>
          </a:p>
          <a:p>
            <a:pPr algn="l" marL="463550" indent="-463550">
              <a:lnSpc>
                <a:spcPct val="113000"/>
              </a:lnSpc>
              <a:spcBef>
                <a:spcPts val="360"/>
              </a:spcBef>
              <a:buSzPct val="100000"/>
              <a:buChar char="•"/>
            </a:pPr>
            <a:r>
              <a:rPr lang="ha" altLang="en-US" sz="1820" b="1" dirty="0">
                <a:solidFill>
                  <a:srgbClr val="422C70"/>
                </a:solidFill>
                <a:latin typeface="IBM Plex Sans" pitchFamily="34" charset="0"/>
                <a:ea typeface="IBM Plex Sans" pitchFamily="34" charset="-122"/>
                <a:cs typeface="IBM Plex Sans" pitchFamily="34" charset="-120"/>
              </a:rPr>
              <a:t>Sauƙin ɗauka:</a:t>
            </a:r>
            <a:r>
              <a:rPr lang="ha" altLang="en-US" sz="1820" dirty="0">
                <a:solidFill>
                  <a:srgbClr val="25252B"/>
                </a:solidFill>
                <a:latin typeface="IBM Plex Sans" pitchFamily="34" charset="0"/>
                <a:ea typeface="IBM Plex Sans" pitchFamily="34" charset="-122"/>
                <a:cs typeface="IBM Plex Sans" pitchFamily="34" charset="-120"/>
              </a:rPr>
              <a:t> yana da sauƙin ɗauka ko canja wurinsa</a:t>
            </a:r>
            <a:endParaRPr lang="ha" sz="1820" dirty="0"/>
          </a:p>
          <a:p>
            <a:pPr algn="l" marL="463550" indent="-463550">
              <a:lnSpc>
                <a:spcPct val="113000"/>
              </a:lnSpc>
              <a:spcBef>
                <a:spcPts val="360"/>
              </a:spcBef>
              <a:buSzPct val="100000"/>
              <a:buChar char="•"/>
            </a:pPr>
            <a:r>
              <a:rPr lang="ha" altLang="en-US" sz="1820" b="1" dirty="0">
                <a:solidFill>
                  <a:srgbClr val="422C70"/>
                </a:solidFill>
                <a:latin typeface="IBM Plex Sans" pitchFamily="34" charset="0"/>
                <a:ea typeface="IBM Plex Sans" pitchFamily="34" charset="-122"/>
                <a:cs typeface="IBM Plex Sans" pitchFamily="34" charset="-120"/>
              </a:rPr>
              <a:t>Iya rarrabawa:</a:t>
            </a:r>
            <a:r>
              <a:rPr lang="ha" altLang="en-US" sz="1820" dirty="0">
                <a:solidFill>
                  <a:srgbClr val="25252B"/>
                </a:solidFill>
                <a:latin typeface="IBM Plex Sans" pitchFamily="34" charset="0"/>
                <a:ea typeface="IBM Plex Sans" pitchFamily="34" charset="-122"/>
                <a:cs typeface="IBM Plex Sans" pitchFamily="34" charset="-120"/>
              </a:rPr>
              <a:t> ƙanana da manyan adadi</a:t>
            </a:r>
            <a:endParaRPr lang="ha" sz="1820" dirty="0"/>
          </a:p>
          <a:p>
            <a:pPr algn="l" marL="463550" indent="-463550">
              <a:lnSpc>
                <a:spcPct val="113000"/>
              </a:lnSpc>
              <a:spcBef>
                <a:spcPts val="360"/>
              </a:spcBef>
              <a:buSzPct val="100000"/>
              <a:buChar char="•"/>
            </a:pPr>
            <a:r>
              <a:rPr lang="ha" altLang="en-US" sz="1820" b="1" dirty="0">
                <a:solidFill>
                  <a:srgbClr val="422C70"/>
                </a:solidFill>
                <a:latin typeface="IBM Plex Sans" pitchFamily="34" charset="0"/>
                <a:ea typeface="IBM Plex Sans" pitchFamily="34" charset="-122"/>
                <a:cs typeface="IBM Plex Sans" pitchFamily="34" charset="-120"/>
              </a:rPr>
              <a:t>Iya maye gurbin juna:</a:t>
            </a:r>
            <a:r>
              <a:rPr lang="ha" altLang="en-US" sz="1820" dirty="0">
                <a:solidFill>
                  <a:srgbClr val="25252B"/>
                </a:solidFill>
                <a:latin typeface="IBM Plex Sans" pitchFamily="34" charset="0"/>
                <a:ea typeface="IBM Plex Sans" pitchFamily="34" charset="-122"/>
                <a:cs typeface="IBM Plex Sans" pitchFamily="34" charset="-120"/>
              </a:rPr>
              <a:t> raka'o'i masu daraja ɗaya da za su iya maye gurbin juna</a:t>
            </a:r>
            <a:endParaRPr lang="ha" sz="1820" dirty="0"/>
          </a:p>
        </p:txBody>
      </p:sp>
      <p:sp>
        <p:nvSpPr>
          <p:cNvPr id="5" name="Text 3"/>
          <p:cNvSpPr/>
          <p:nvPr/>
        </p:nvSpPr>
        <p:spPr>
          <a:xfrm>
            <a:off x="6119073" y="1364742"/>
            <a:ext cx="5730545" cy="1342705"/>
          </a:xfrm>
          <a:prstGeom prst="rect">
            <a:avLst/>
          </a:prstGeom>
          <a:noFill/>
          <a:ln/>
        </p:spPr>
        <p:txBody>
          <a:bodyPr wrap="square" lIns="0" tIns="0" rIns="0" bIns="0" rtlCol="0" anchor="t"/>
          <a:lstStyle/>
          <a:p>
            <a:pPr algn="l" marL="463550" indent="-463550">
              <a:lnSpc>
                <a:spcPct val="113000"/>
              </a:lnSpc>
              <a:buSzPct val="100000"/>
              <a:buChar char="•"/>
            </a:pPr>
            <a:r>
              <a:rPr lang="ha" altLang="en-US" sz="1820" b="1" dirty="0">
                <a:solidFill>
                  <a:srgbClr val="422C70"/>
                </a:solidFill>
                <a:latin typeface="IBM Plex Sans" pitchFamily="34" charset="0"/>
                <a:ea typeface="IBM Plex Sans" pitchFamily="34" charset="-122"/>
                <a:cs typeface="IBM Plex Sans" pitchFamily="34" charset="-120"/>
              </a:rPr>
              <a:t>Ƙaranci:</a:t>
            </a:r>
            <a:r>
              <a:rPr lang="ha" altLang="en-US" sz="1820" dirty="0">
                <a:solidFill>
                  <a:srgbClr val="25252B"/>
                </a:solidFill>
                <a:latin typeface="IBM Plex Sans" pitchFamily="34" charset="0"/>
                <a:ea typeface="IBM Plex Sans" pitchFamily="34" charset="-122"/>
                <a:cs typeface="IBM Plex Sans" pitchFamily="34" charset="-120"/>
              </a:rPr>
              <a:t> iyakance ƙarin adadin da ake samarwa</a:t>
            </a:r>
            <a:endParaRPr lang="ha" sz="1820" dirty="0"/>
          </a:p>
          <a:p>
            <a:pPr algn="l" marL="463550" indent="-463550">
              <a:lnSpc>
                <a:spcPct val="113000"/>
              </a:lnSpc>
              <a:spcBef>
                <a:spcPts val="360"/>
              </a:spcBef>
              <a:buSzPct val="100000"/>
              <a:buChar char="•"/>
            </a:pPr>
            <a:r>
              <a:rPr lang="ha" altLang="en-US" sz="1820" b="1" dirty="0">
                <a:solidFill>
                  <a:srgbClr val="422C70"/>
                </a:solidFill>
                <a:latin typeface="IBM Plex Sans" pitchFamily="34" charset="0"/>
                <a:ea typeface="IBM Plex Sans" pitchFamily="34" charset="-122"/>
                <a:cs typeface="IBM Plex Sans" pitchFamily="34" charset="-120"/>
              </a:rPr>
              <a:t>Karɓuwa:</a:t>
            </a:r>
            <a:r>
              <a:rPr lang="ha" altLang="en-US" sz="1820" dirty="0">
                <a:solidFill>
                  <a:srgbClr val="25252B"/>
                </a:solidFill>
                <a:latin typeface="IBM Plex Sans" pitchFamily="34" charset="0"/>
                <a:ea typeface="IBM Plex Sans" pitchFamily="34" charset="-122"/>
                <a:cs typeface="IBM Plex Sans" pitchFamily="34" charset="-120"/>
              </a:rPr>
              <a:t> son karɓarsa</a:t>
            </a:r>
            <a:endParaRPr lang="ha" sz="1820" dirty="0"/>
          </a:p>
          <a:p>
            <a:pPr algn="l" marL="463550" indent="-463550">
              <a:lnSpc>
                <a:spcPct val="113000"/>
              </a:lnSpc>
              <a:spcBef>
                <a:spcPts val="360"/>
              </a:spcBef>
              <a:buSzPct val="100000"/>
              <a:buChar char="•"/>
            </a:pPr>
            <a:r>
              <a:rPr lang="ha" altLang="en-US" sz="1820" b="1" dirty="0">
                <a:solidFill>
                  <a:srgbClr val="422C70"/>
                </a:solidFill>
                <a:latin typeface="IBM Plex Sans" pitchFamily="34" charset="0"/>
                <a:ea typeface="IBM Plex Sans" pitchFamily="34" charset="-122"/>
                <a:cs typeface="IBM Plex Sans" pitchFamily="34" charset="-120"/>
              </a:rPr>
              <a:t>Iya tantancewa da ganewa:</a:t>
            </a:r>
            <a:r>
              <a:rPr lang="ha" altLang="en-US" sz="1820" dirty="0">
                <a:solidFill>
                  <a:srgbClr val="25252B"/>
                </a:solidFill>
                <a:latin typeface="IBM Plex Sans" pitchFamily="34" charset="0"/>
                <a:ea typeface="IBM Plex Sans" pitchFamily="34" charset="-122"/>
                <a:cs typeface="IBM Plex Sans" pitchFamily="34" charset="-120"/>
              </a:rPr>
              <a:t> raka'o'i na gaske da ake iya ganewa</a:t>
            </a:r>
            <a:endParaRPr lang="ha" sz="1820" dirty="0"/>
          </a:p>
        </p:txBody>
      </p:sp>
      <p:sp>
        <p:nvSpPr>
          <p:cNvPr id="6" name="Text 4"/>
          <p:cNvSpPr/>
          <p:nvPr/>
        </p:nvSpPr>
        <p:spPr>
          <a:xfrm>
            <a:off x="666780" y="3633460"/>
            <a:ext cx="11510010" cy="625084"/>
          </a:xfrm>
          <a:prstGeom prst="rect">
            <a:avLst/>
          </a:prstGeom>
          <a:noFill/>
          <a:ln/>
        </p:spPr>
        <p:txBody>
          <a:bodyPr wrap="square" lIns="0" tIns="0" rIns="0" bIns="0" rtlCol="0" anchor="t"/>
          <a:lstStyle/>
          <a:p>
            <a:pPr algn="l" indent="0" marL="0">
              <a:lnSpc>
                <a:spcPct val="113000"/>
              </a:lnSpc>
              <a:buNone/>
            </a:pPr>
            <a:r>
              <a:rPr lang="ha" altLang="en-US" sz="1820" dirty="0">
                <a:solidFill>
                  <a:srgbClr val="25252B"/>
                </a:solidFill>
                <a:latin typeface="IBM Plex Sans" pitchFamily="34" charset="0"/>
                <a:ea typeface="IBM Plex Sans" pitchFamily="34" charset="-122"/>
                <a:cs typeface="IBM Plex Sans" pitchFamily="34" charset="-120"/>
              </a:rPr>
              <a:t>Babu wani nau'i da ya cika dukkan sharuɗɗa. “</a:t>
            </a:r>
            <a:r>
              <a:rPr lang="ha" altLang="en-US" sz="1820" b="1" dirty="0">
                <a:solidFill>
                  <a:srgbClr val="25252B"/>
                </a:solidFill>
                <a:latin typeface="IBM Plex Sans" pitchFamily="34" charset="0"/>
                <a:ea typeface="IBM Plex Sans" pitchFamily="34" charset="-122"/>
                <a:cs typeface="IBM Plex Sans" pitchFamily="34" charset="-120"/>
              </a:rPr>
              <a:t>Kuɗi masu inganci</a:t>
            </a:r>
            <a:r>
              <a:rPr lang="ha" altLang="en-US" sz="1820" dirty="0">
                <a:solidFill>
                  <a:srgbClr val="25252B"/>
                </a:solidFill>
                <a:latin typeface="IBM Plex Sans" pitchFamily="34" charset="0"/>
                <a:ea typeface="IBM Plex Sans" pitchFamily="34" charset="-122"/>
                <a:cs typeface="IBM Plex Sans" pitchFamily="34" charset="-120"/>
              </a:rPr>
              <a:t>” hukunci ne: ku bayyana ma'aunan tantancewa, ku kuma yi kwatanci bisa ma'aunai iri ɗaya.</a:t>
            </a:r>
            <a:endParaRPr lang="ha" sz="1820" dirty="0"/>
          </a:p>
        </p:txBody>
      </p:sp>
      <p:sp>
        <p:nvSpPr>
          <p:cNvPr id="7" name="Shape 5"/>
          <p:cNvSpPr/>
          <p:nvPr/>
        </p:nvSpPr>
        <p:spPr>
          <a:xfrm>
            <a:off x="666780" y="4490161"/>
            <a:ext cx="10858500" cy="1249985"/>
          </a:xfrm>
          <a:prstGeom prst="rect">
            <a:avLst/>
          </a:prstGeom>
          <a:solidFill>
            <a:srgbClr val="F3F3FA"/>
          </a:solidFill>
          <a:ln/>
        </p:spPr>
      </p:sp>
      <p:sp>
        <p:nvSpPr>
          <p:cNvPr id="8" name="Shape 6"/>
          <p:cNvSpPr/>
          <p:nvPr/>
        </p:nvSpPr>
        <p:spPr>
          <a:xfrm>
            <a:off x="666780" y="4490161"/>
            <a:ext cx="57150" cy="1249985"/>
          </a:xfrm>
          <a:prstGeom prst="rect">
            <a:avLst/>
          </a:prstGeom>
          <a:solidFill>
            <a:srgbClr val="422C70"/>
          </a:solidFill>
          <a:ln/>
        </p:spPr>
      </p:sp>
      <p:sp>
        <p:nvSpPr>
          <p:cNvPr id="9" name="Text 7"/>
          <p:cNvSpPr/>
          <p:nvPr/>
        </p:nvSpPr>
        <p:spPr>
          <a:xfrm>
            <a:off x="1094537" y="4698644"/>
            <a:ext cx="10663641" cy="833018"/>
          </a:xfrm>
          <a:prstGeom prst="rect">
            <a:avLst/>
          </a:prstGeom>
          <a:noFill/>
          <a:ln/>
        </p:spPr>
        <p:txBody>
          <a:bodyPr wrap="square" lIns="0" tIns="0" rIns="0" bIns="0" rtlCol="0" anchor="t"/>
          <a:lstStyle/>
          <a:p>
            <a:pPr algn="l" indent="0" marL="0">
              <a:lnSpc>
                <a:spcPct val="113000"/>
              </a:lnSpc>
              <a:buNone/>
            </a:pPr>
            <a:r>
              <a:rPr lang="ha" altLang="en-US" sz="1820" b="1" dirty="0">
                <a:solidFill>
                  <a:srgbClr val="422C70"/>
                </a:solidFill>
                <a:latin typeface="IBM Plex Sans" pitchFamily="34" charset="0"/>
                <a:ea typeface="IBM Plex Sans" pitchFamily="34" charset="-122"/>
                <a:cs typeface="IBM Plex Sans" pitchFamily="34" charset="-120"/>
              </a:rPr>
              <a:t>Ku yi tunani mai zurfi</a:t>
            </a:r>
            <a:endParaRPr lang="ha" sz="1820" dirty="0"/>
          </a:p>
          <a:p>
            <a:pPr algn="l" indent="0" marL="0">
              <a:lnSpc>
                <a:spcPct val="113000"/>
              </a:lnSpc>
              <a:spcBef>
                <a:spcPts val="270"/>
              </a:spcBef>
              <a:buNone/>
            </a:pPr>
            <a:r>
              <a:rPr lang="ha" altLang="en-US" sz="1820" dirty="0">
                <a:solidFill>
                  <a:srgbClr val="25252B"/>
                </a:solidFill>
                <a:latin typeface="IBM Plex Sans" pitchFamily="34" charset="0"/>
                <a:ea typeface="IBM Plex Sans" pitchFamily="34" charset="-122"/>
                <a:cs typeface="IBM Plex Sans" pitchFamily="34" charset="-120"/>
              </a:rPr>
              <a:t>Waɗanne halaye ne suka fi muhimmanci lokacin da kuka zaɓi wani nau'in kuɗi ko kadara maimakon wani?</a:t>
            </a:r>
            <a:endParaRPr lang="ha"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1</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Musayar Kaya da Daidaituwar Buƙatun Ɓangarorin Biyu</a:t>
            </a:r>
            <a:endParaRPr lang="ha"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Musayar kayayyaki ko ayyuka kai tsaye</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Dole ne kowane ɓangare ya buƙaci abin da ɗayan yake bayarwa</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A lokaci guda, kuma a adadin da ya dace</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Matsalolin raba kaya kashi-kashi, lalacewa, ƙayyade farashi, da tanadi</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Kuɗi suna raba sayarwa da saye</a:t>
            </a:r>
            <a:endParaRPr lang="h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1</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1</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1</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Ƙaranci, Ƙima, da Musaya</a:t>
            </a:r>
            <a:endParaRPr lang="ha" sz="3000" dirty="0"/>
          </a:p>
        </p:txBody>
      </p:sp>
      <p:sp>
        <p:nvSpPr>
          <p:cNvPr id="5" name="Text 2"/>
          <p:cNvSpPr/>
          <p:nvPr/>
        </p:nvSpPr>
        <p:spPr>
          <a:xfrm>
            <a:off x="956188" y="1364742"/>
            <a:ext cx="5377221" cy="3981938"/>
          </a:xfrm>
          <a:prstGeom prst="rect">
            <a:avLst/>
          </a:prstGeom>
          <a:noFill/>
          <a:ln/>
        </p:spPr>
        <p:txBody>
          <a:bodyPr wrap="square" lIns="0" tIns="0" rIns="0" bIns="0" rtlCol="0" anchor="t"/>
          <a:lstStyle/>
          <a:p>
            <a:pPr algn="l" marL="173990" indent="-173990">
              <a:lnSpc>
                <a:spcPct val="113000"/>
              </a:lnSpc>
              <a:buSzPct val="100000"/>
              <a:buChar char="•"/>
            </a:pPr>
            <a:r>
              <a:rPr lang="ha" altLang="en-US" sz="1820" b="1" dirty="0">
                <a:solidFill>
                  <a:srgbClr val="422C70"/>
                </a:solidFill>
                <a:latin typeface="IBM Plex Sans" pitchFamily="34" charset="0"/>
                <a:ea typeface="IBM Plex Sans" pitchFamily="34" charset="-122"/>
                <a:cs typeface="IBM Plex Sans" pitchFamily="34" charset="-120"/>
              </a:rPr>
              <a:t>Ƙaranci:</a:t>
            </a:r>
            <a:r>
              <a:rPr lang="ha" altLang="en-US" sz="1820" dirty="0">
                <a:solidFill>
                  <a:srgbClr val="25252B"/>
                </a:solidFill>
                <a:latin typeface="IBM Plex Sans" pitchFamily="34" charset="0"/>
                <a:ea typeface="IBM Plex Sans" pitchFamily="34" charset="-122"/>
                <a:cs typeface="IBM Plex Sans" pitchFamily="34" charset="-120"/>
              </a:rPr>
              <a:t> amfani da abu ta hanya ɗaya yana hana amfani da shi ta wata hanyar</a:t>
            </a:r>
            <a:endParaRPr lang="ha" sz="1820" dirty="0"/>
          </a:p>
          <a:p>
            <a:pPr algn="l" marL="173990" indent="-173990">
              <a:lnSpc>
                <a:spcPct val="113000"/>
              </a:lnSpc>
              <a:spcBef>
                <a:spcPts val="360"/>
              </a:spcBef>
              <a:buSzPct val="100000"/>
              <a:buChar char="•"/>
            </a:pPr>
            <a:r>
              <a:rPr lang="ha" altLang="en-US" sz="1820" b="1" dirty="0">
                <a:solidFill>
                  <a:srgbClr val="422C70"/>
                </a:solidFill>
                <a:latin typeface="IBM Plex Sans" pitchFamily="34" charset="0"/>
                <a:ea typeface="IBM Plex Sans" pitchFamily="34" charset="-122"/>
                <a:cs typeface="IBM Plex Sans" pitchFamily="34" charset="-120"/>
              </a:rPr>
              <a:t>Ƙima bisa ra'ayin mutum:</a:t>
            </a:r>
            <a:r>
              <a:rPr lang="ha" altLang="en-US" sz="1820" dirty="0">
                <a:solidFill>
                  <a:srgbClr val="25252B"/>
                </a:solidFill>
                <a:latin typeface="IBM Plex Sans" pitchFamily="34" charset="0"/>
                <a:ea typeface="IBM Plex Sans" pitchFamily="34" charset="-122"/>
                <a:cs typeface="IBM Plex Sans" pitchFamily="34" charset="-120"/>
              </a:rPr>
              <a:t> buƙatu, abubuwan da aka fi so, da yanayi</a:t>
            </a:r>
            <a:endParaRPr lang="ha" sz="1820" dirty="0"/>
          </a:p>
          <a:p>
            <a:pPr algn="l" marL="173990" indent="-173990">
              <a:lnSpc>
                <a:spcPct val="113000"/>
              </a:lnSpc>
              <a:spcBef>
                <a:spcPts val="360"/>
              </a:spcBef>
              <a:buSzPct val="100000"/>
              <a:buChar char="•"/>
            </a:pPr>
            <a:r>
              <a:rPr lang="ha" altLang="en-US" sz="1820" b="1" dirty="0">
                <a:solidFill>
                  <a:srgbClr val="422C70"/>
                </a:solidFill>
                <a:latin typeface="IBM Plex Sans" pitchFamily="34" charset="0"/>
                <a:ea typeface="IBM Plex Sans" pitchFamily="34" charset="-122"/>
                <a:cs typeface="IBM Plex Sans" pitchFamily="34" charset="-120"/>
              </a:rPr>
              <a:t>Musaya:</a:t>
            </a:r>
            <a:r>
              <a:rPr lang="ha" altLang="en-US" sz="1820" dirty="0">
                <a:solidFill>
                  <a:srgbClr val="25252B"/>
                </a:solidFill>
                <a:latin typeface="IBM Plex Sans" pitchFamily="34" charset="0"/>
                <a:ea typeface="IBM Plex Sans" pitchFamily="34" charset="-122"/>
                <a:cs typeface="IBM Plex Sans" pitchFamily="34" charset="-120"/>
              </a:rPr>
              <a:t> ɓangarorin biyu sun fi son abin da suke karɓa</a:t>
            </a:r>
            <a:endParaRPr lang="ha" sz="1820" dirty="0"/>
          </a:p>
          <a:p>
            <a:pPr algn="l" marL="173990" indent="-173990">
              <a:lnSpc>
                <a:spcPct val="113000"/>
              </a:lnSpc>
              <a:spcBef>
                <a:spcPts val="360"/>
              </a:spcBef>
              <a:buSzPct val="100000"/>
              <a:buChar char="•"/>
            </a:pPr>
            <a:r>
              <a:rPr lang="ha" altLang="en-US" sz="1820" b="1" dirty="0">
                <a:solidFill>
                  <a:srgbClr val="422C70"/>
                </a:solidFill>
                <a:latin typeface="IBM Plex Sans" pitchFamily="34" charset="0"/>
                <a:ea typeface="IBM Plex Sans" pitchFamily="34" charset="-122"/>
                <a:cs typeface="IBM Plex Sans" pitchFamily="34" charset="-120"/>
              </a:rPr>
              <a:t>Farashin damar da aka bari:</a:t>
            </a:r>
            <a:r>
              <a:rPr lang="ha" altLang="en-US" sz="1820" dirty="0">
                <a:solidFill>
                  <a:srgbClr val="25252B"/>
                </a:solidFill>
                <a:latin typeface="IBM Plex Sans" pitchFamily="34" charset="0"/>
                <a:ea typeface="IBM Plex Sans" pitchFamily="34" charset="-122"/>
                <a:cs typeface="IBM Plex Sans" pitchFamily="34" charset="-120"/>
              </a:rPr>
              <a:t> mafi kyawun zaɓin da aka bari</a:t>
            </a:r>
            <a:endParaRPr lang="ha" sz="1820" dirty="0"/>
          </a:p>
          <a:p>
            <a:pPr algn="l" marL="173990" indent="-173990">
              <a:lnSpc>
                <a:spcPct val="113000"/>
              </a:lnSpc>
              <a:spcBef>
                <a:spcPts val="360"/>
              </a:spcBef>
              <a:buSzPct val="100000"/>
              <a:buChar char="•"/>
            </a:pPr>
            <a:r>
              <a:rPr lang="ha" altLang="en-US" sz="1820" b="1" dirty="0">
                <a:solidFill>
                  <a:srgbClr val="422C70"/>
                </a:solidFill>
                <a:latin typeface="IBM Plex Sans" pitchFamily="34" charset="0"/>
                <a:ea typeface="IBM Plex Sans" pitchFamily="34" charset="-122"/>
                <a:cs typeface="IBM Plex Sans" pitchFamily="34" charset="-120"/>
              </a:rPr>
              <a:t>Fifikon lokaci:</a:t>
            </a:r>
            <a:r>
              <a:rPr lang="ha" altLang="en-US" sz="1820" dirty="0">
                <a:solidFill>
                  <a:srgbClr val="25252B"/>
                </a:solidFill>
                <a:latin typeface="IBM Plex Sans" pitchFamily="34" charset="0"/>
                <a:ea typeface="IBM Plex Sans" pitchFamily="34" charset="-122"/>
                <a:cs typeface="IBM Plex Sans" pitchFamily="34" charset="-120"/>
              </a:rPr>
              <a:t> yanzu idan aka kwatanta da nan gaba</a:t>
            </a:r>
            <a:endParaRPr lang="ha" sz="1820" dirty="0"/>
          </a:p>
          <a:p>
            <a:pPr algn="l" marL="173990" indent="-173990">
              <a:lnSpc>
                <a:spcPct val="113000"/>
              </a:lnSpc>
              <a:spcBef>
                <a:spcPts val="360"/>
              </a:spcBef>
              <a:buSzPct val="100000"/>
              <a:buChar char="•"/>
            </a:pPr>
            <a:r>
              <a:rPr lang="ha" altLang="en-US" sz="1820" b="1" dirty="0">
                <a:solidFill>
                  <a:srgbClr val="422C70"/>
                </a:solidFill>
                <a:latin typeface="IBM Plex Sans" pitchFamily="34" charset="0"/>
                <a:ea typeface="IBM Plex Sans" pitchFamily="34" charset="-122"/>
                <a:cs typeface="IBM Plex Sans" pitchFamily="34" charset="-120"/>
              </a:rPr>
              <a:t>Zaɓi mai sadaukarwa:</a:t>
            </a:r>
            <a:r>
              <a:rPr lang="ha" altLang="en-US" sz="1820" dirty="0">
                <a:solidFill>
                  <a:srgbClr val="25252B"/>
                </a:solidFill>
                <a:latin typeface="IBM Plex Sans" pitchFamily="34" charset="0"/>
                <a:ea typeface="IBM Plex Sans" pitchFamily="34" charset="-122"/>
                <a:cs typeface="IBM Plex Sans" pitchFamily="34" charset="-120"/>
              </a:rPr>
              <a:t> wata fa'ida da ke tattare da farashi</a:t>
            </a:r>
            <a:endParaRPr lang="ha" sz="1820" dirty="0"/>
          </a:p>
        </p:txBody>
      </p:sp>
      <p:sp>
        <p:nvSpPr>
          <p:cNvPr id="6" name="Text 3"/>
          <p:cNvSpPr/>
          <p:nvPr/>
        </p:nvSpPr>
        <p:spPr>
          <a:xfrm>
            <a:off x="666780" y="5601340"/>
            <a:ext cx="5694426" cy="625084"/>
          </a:xfrm>
          <a:prstGeom prst="rect">
            <a:avLst/>
          </a:prstGeom>
          <a:noFill/>
          <a:ln/>
        </p:spPr>
        <p:txBody>
          <a:bodyPr wrap="square" lIns="0" tIns="0" rIns="0" bIns="0" rtlCol="0" anchor="t"/>
          <a:lstStyle/>
          <a:p>
            <a:pPr algn="l" indent="0" marL="0">
              <a:lnSpc>
                <a:spcPct val="113000"/>
              </a:lnSpc>
              <a:buNone/>
            </a:pPr>
            <a:r>
              <a:rPr lang="ha" altLang="en-US" sz="1820" dirty="0">
                <a:solidFill>
                  <a:srgbClr val="25252B"/>
                </a:solidFill>
                <a:latin typeface="IBM Plex Sans" pitchFamily="34" charset="0"/>
                <a:ea typeface="IBM Plex Sans" pitchFamily="34" charset="-122"/>
                <a:cs typeface="IBM Plex Sans" pitchFamily="34" charset="-120"/>
              </a:rPr>
              <a:t>Ƙaranci kaɗai ba ya tabbatar da ƙima; buƙata ma tana da muhimmanci.</a:t>
            </a:r>
            <a:endParaRPr lang="ha"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1</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Kusa da amintaccen tushen ruwa Akwai kwalbar ruwa a cikin firijin shago. Ana samun ruwa mai tsabta cikin sauƙi a kusa.BuƙataƘasaFarashiMafi ƙanƙantaLokacin ƙarancin ruwa Irin kwalbar ruwan tana cikin ">    </p:cNvPr>
          <p:cNvPicPr>
            <a:picLocks noChangeAspect="1"/>
          </p:cNvPicPr>
          <p:nvPr/>
        </p:nvPicPr>
        <p:blipFill>
          <a:blip r:embed="rId1"/>
          <a:stretch>
            <a:fillRect/>
          </a:stretch>
        </p:blipFill>
        <p:spPr>
          <a:xfrm>
            <a:off x="538947" y="266730"/>
            <a:ext cx="1111416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Farashin Damar da Aka Rasa</a:t>
            </a:r>
            <a:endParaRPr lang="ha"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1</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Mai sayayya mai ƙarancin kuɗi yana auna zaɓuɓɓukan da yake da su Abinci Cin abinci mai kyau yau.Sufuri Zuwa wurin aiki.AjiyaAjiye kuɗin don gaba. Kowane zaɓi yana nufin barin sauran: wannan shi ne far">    </p:cNvPr>
          <p:cNvPicPr>
            <a:picLocks noChangeAspect="1"/>
          </p:cNvPicPr>
          <p:nvPr/>
        </p:nvPicPr>
        <p:blipFill>
          <a:blip r:embed="rId1"/>
          <a:stretch>
            <a:fillRect/>
          </a:stretch>
        </p:blipFill>
        <p:spPr>
          <a:xfrm>
            <a:off x="342900" y="376276"/>
            <a:ext cx="11506170" cy="595301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Daga Musayar Kaya zuwa Kuɗin Dijital</a:t>
            </a:r>
            <a:endParaRPr lang="ha"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Musayar kai tsaye, kyaututtuka, wajibai, da bayanan basussuka</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Kuɗin kayayyaki: kayayyakin da suke da wasu amfanoni</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Daidaitattun tsabar kuɗi: sauƙin ganewa; yiwuwar rage ingancin ƙarfen</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Takardun wakiltar kuɗi: haƙƙoƙin da za a iya fansa; amincewa da mai fitarwa</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Bankuna da kuɗin gwamnati: alkawuran hukumomi</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Biyan kuɗi na dijital: umarnin da ke sauya bayanan da aka rubuta</a:t>
            </a:r>
            <a:endParaRPr lang="ha" sz="2400" dirty="0"/>
          </a:p>
        </p:txBody>
      </p:sp>
      <p:sp>
        <p:nvSpPr>
          <p:cNvPr id="5" name="Text 3"/>
          <p:cNvSpPr/>
          <p:nvPr/>
        </p:nvSpPr>
        <p:spPr>
          <a:xfrm>
            <a:off x="666780" y="4905847"/>
            <a:ext cx="11510010" cy="1234074"/>
          </a:xfrm>
          <a:prstGeom prst="rect">
            <a:avLst/>
          </a:prstGeom>
          <a:noFill/>
          <a:ln/>
        </p:spPr>
        <p:txBody>
          <a:bodyPr wrap="square" lIns="0" tIns="0" rIns="0" bIns="0" rtlCol="0" anchor="t"/>
          <a:lstStyle/>
          <a:p>
            <a:pPr algn="l" indent="0" marL="0">
              <a:lnSpc>
                <a:spcPct val="113000"/>
              </a:lnSpc>
              <a:buNone/>
            </a:pPr>
            <a:r>
              <a:rPr lang="ha" altLang="en-US" sz="2400" dirty="0">
                <a:solidFill>
                  <a:srgbClr val="25252B"/>
                </a:solidFill>
                <a:latin typeface="IBM Plex Sans" pitchFamily="34" charset="0"/>
                <a:ea typeface="IBM Plex Sans" pitchFamily="34" charset="-122"/>
                <a:cs typeface="IBM Plex Sans" pitchFamily="34" charset="-120"/>
              </a:rPr>
              <a:t>Nau'o'i daban-daban sun kasance tare a lokaci guda; al'ummomi ba su bi jerin matakai iri ɗaya ba. Sauƙin amfani yakan haifar da dogaro da masu fitar da kuɗi da masu shiga tsakani.</a:t>
            </a:r>
            <a:endParaRPr lang="h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1</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Kuɗin Fiat</a:t>
            </a:r>
            <a:endParaRPr lang="ha" sz="3000" dirty="0"/>
          </a:p>
        </p:txBody>
      </p:sp>
      <p:sp>
        <p:nvSpPr>
          <p:cNvPr id="4" name="Text 2"/>
          <p:cNvSpPr/>
          <p:nvPr/>
        </p:nvSpPr>
        <p:spPr>
          <a:xfrm>
            <a:off x="666780" y="1429482"/>
            <a:ext cx="11510010" cy="723930"/>
          </a:xfrm>
          <a:prstGeom prst="rect">
            <a:avLst/>
          </a:prstGeom>
          <a:noFill/>
          <a:ln/>
        </p:spPr>
        <p:txBody>
          <a:bodyPr wrap="square" lIns="0" tIns="0" rIns="0" bIns="0" rtlCol="0" anchor="t"/>
          <a:lstStyle/>
          <a:p>
            <a:pPr algn="l" indent="0" marL="0">
              <a:lnSpc>
                <a:spcPct val="113000"/>
              </a:lnSpc>
              <a:buNone/>
            </a:pPr>
            <a:r>
              <a:rPr lang="ha" altLang="en-US" sz="2110" dirty="0">
                <a:solidFill>
                  <a:srgbClr val="25252B"/>
                </a:solidFill>
                <a:latin typeface="IBM Plex Sans" pitchFamily="34" charset="0"/>
                <a:ea typeface="IBM Plex Sans" pitchFamily="34" charset="-122"/>
                <a:cs typeface="IBM Plex Sans" pitchFamily="34" charset="-120"/>
              </a:rPr>
              <a:t>Kuɗin fiat kuɗi ne da gwamnati ta amince da su, waɗanda ba a iya musanya su da wani ƙayyadadden adadin haja kamar zinariya ba.</a:t>
            </a:r>
            <a:endParaRPr lang="ha" sz="2110" dirty="0"/>
          </a:p>
        </p:txBody>
      </p:sp>
      <p:sp>
        <p:nvSpPr>
          <p:cNvPr id="5" name="Text 3"/>
          <p:cNvSpPr/>
          <p:nvPr/>
        </p:nvSpPr>
        <p:spPr>
          <a:xfrm>
            <a:off x="1002000" y="2367839"/>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ha" altLang="en-US" sz="2110" b="1" dirty="0">
                <a:solidFill>
                  <a:srgbClr val="422C70"/>
                </a:solidFill>
                <a:latin typeface="IBM Plex Sans" pitchFamily="34" charset="0"/>
                <a:ea typeface="IBM Plex Sans" pitchFamily="34" charset="-122"/>
                <a:cs typeface="IBM Plex Sans" pitchFamily="34" charset="-120"/>
              </a:rPr>
              <a:t>Babban banki:</a:t>
            </a:r>
            <a:r>
              <a:rPr lang="ha" altLang="en-US" sz="2110" dirty="0">
                <a:solidFill>
                  <a:srgbClr val="25252B"/>
                </a:solidFill>
                <a:latin typeface="IBM Plex Sans" pitchFamily="34" charset="0"/>
                <a:ea typeface="IBM Plex Sans" pitchFamily="34" charset="-122"/>
                <a:cs typeface="IBM Plex Sans" pitchFamily="34" charset="-120"/>
              </a:rPr>
              <a:t> kuɗin tushe, manufofi, kammala biyan kuɗi</a:t>
            </a:r>
            <a:endParaRPr lang="ha" sz="2110" dirty="0"/>
          </a:p>
          <a:p>
            <a:pPr algn="l" marL="200660" indent="-200660">
              <a:lnSpc>
                <a:spcPct val="113000"/>
              </a:lnSpc>
              <a:spcBef>
                <a:spcPts val="420"/>
              </a:spcBef>
              <a:buSzPct val="100000"/>
              <a:buChar char="•"/>
            </a:pPr>
            <a:r>
              <a:rPr lang="ha" altLang="en-US" sz="2110" b="1" dirty="0">
                <a:solidFill>
                  <a:srgbClr val="422C70"/>
                </a:solidFill>
                <a:latin typeface="IBM Plex Sans" pitchFamily="34" charset="0"/>
                <a:ea typeface="IBM Plex Sans" pitchFamily="34" charset="-122"/>
                <a:cs typeface="IBM Plex Sans" pitchFamily="34" charset="-120"/>
              </a:rPr>
              <a:t>Bankunan kasuwanci:</a:t>
            </a:r>
            <a:r>
              <a:rPr lang="ha" altLang="en-US" sz="2110" dirty="0">
                <a:solidFill>
                  <a:srgbClr val="25252B"/>
                </a:solidFill>
                <a:latin typeface="IBM Plex Sans" pitchFamily="34" charset="0"/>
                <a:ea typeface="IBM Plex Sans" pitchFamily="34" charset="-122"/>
                <a:cs typeface="IBM Plex Sans" pitchFamily="34" charset="-120"/>
              </a:rPr>
              <a:t> ajiyar kuɗi, biyan kuɗi, rance</a:t>
            </a:r>
            <a:endParaRPr lang="ha" sz="2110" dirty="0"/>
          </a:p>
          <a:p>
            <a:pPr algn="l" marL="200660" indent="-200660">
              <a:lnSpc>
                <a:spcPct val="113000"/>
              </a:lnSpc>
              <a:spcBef>
                <a:spcPts val="420"/>
              </a:spcBef>
              <a:buSzPct val="100000"/>
              <a:buChar char="•"/>
            </a:pPr>
            <a:r>
              <a:rPr lang="ha" altLang="en-US" sz="2110" b="1" dirty="0">
                <a:solidFill>
                  <a:srgbClr val="422C70"/>
                </a:solidFill>
                <a:latin typeface="IBM Plex Sans" pitchFamily="34" charset="0"/>
                <a:ea typeface="IBM Plex Sans" pitchFamily="34" charset="-122"/>
                <a:cs typeface="IBM Plex Sans" pitchFamily="34" charset="-120"/>
              </a:rPr>
              <a:t>Gwamnati:</a:t>
            </a:r>
            <a:r>
              <a:rPr lang="ha" altLang="en-US" sz="2110" dirty="0">
                <a:solidFill>
                  <a:srgbClr val="25252B"/>
                </a:solidFill>
                <a:latin typeface="IBM Plex Sans" pitchFamily="34" charset="0"/>
                <a:ea typeface="IBM Plex Sans" pitchFamily="34" charset="-122"/>
                <a:cs typeface="IBM Plex Sans" pitchFamily="34" charset="-120"/>
              </a:rPr>
              <a:t> haraji, kashe kuɗi, dokoki</a:t>
            </a:r>
            <a:endParaRPr lang="ha" sz="2110" dirty="0"/>
          </a:p>
          <a:p>
            <a:pPr algn="l" marL="200660" indent="-200660">
              <a:lnSpc>
                <a:spcPct val="113000"/>
              </a:lnSpc>
              <a:spcBef>
                <a:spcPts val="420"/>
              </a:spcBef>
              <a:buSzPct val="100000"/>
              <a:buChar char="•"/>
            </a:pPr>
            <a:r>
              <a:rPr lang="ha" altLang="en-US" sz="2110" b="1" dirty="0">
                <a:solidFill>
                  <a:srgbClr val="422C70"/>
                </a:solidFill>
                <a:latin typeface="IBM Plex Sans" pitchFamily="34" charset="0"/>
                <a:ea typeface="IBM Plex Sans" pitchFamily="34" charset="-122"/>
                <a:cs typeface="IBM Plex Sans" pitchFamily="34" charset="-120"/>
              </a:rPr>
              <a:t>Jama'a da harkokin kasuwanci:</a:t>
            </a:r>
            <a:r>
              <a:rPr lang="ha" altLang="en-US" sz="2110" dirty="0">
                <a:solidFill>
                  <a:srgbClr val="25252B"/>
                </a:solidFill>
                <a:latin typeface="IBM Plex Sans" pitchFamily="34" charset="0"/>
                <a:ea typeface="IBM Plex Sans" pitchFamily="34" charset="-122"/>
                <a:cs typeface="IBM Plex Sans" pitchFamily="34" charset="-120"/>
              </a:rPr>
              <a:t> aiki, farashi, musaya</a:t>
            </a:r>
            <a:endParaRPr lang="ha" sz="2110" dirty="0"/>
          </a:p>
          <a:p>
            <a:pPr algn="l" marL="200660" indent="-200660">
              <a:lnSpc>
                <a:spcPct val="113000"/>
              </a:lnSpc>
              <a:spcBef>
                <a:spcPts val="420"/>
              </a:spcBef>
              <a:buSzPct val="100000"/>
              <a:buChar char="•"/>
            </a:pPr>
            <a:r>
              <a:rPr lang="ha" altLang="en-US" sz="2110" dirty="0">
                <a:solidFill>
                  <a:srgbClr val="25252B"/>
                </a:solidFill>
                <a:latin typeface="IBM Plex Sans" pitchFamily="34" charset="0"/>
                <a:ea typeface="IBM Plex Sans" pitchFamily="34" charset="-122"/>
                <a:cs typeface="IBM Plex Sans" pitchFamily="34" charset="-120"/>
              </a:rPr>
              <a:t>Karɓuwa a tsakanin jama'a da tasirin hanyar sadarwa</a:t>
            </a:r>
            <a:endParaRPr lang="ha" sz="2110" dirty="0"/>
          </a:p>
        </p:txBody>
      </p:sp>
      <p:sp>
        <p:nvSpPr>
          <p:cNvPr id="6" name="Text 4"/>
          <p:cNvSpPr/>
          <p:nvPr/>
        </p:nvSpPr>
        <p:spPr>
          <a:xfrm>
            <a:off x="666780" y="4686940"/>
            <a:ext cx="11510010" cy="1447770"/>
          </a:xfrm>
          <a:prstGeom prst="rect">
            <a:avLst/>
          </a:prstGeom>
          <a:noFill/>
          <a:ln/>
        </p:spPr>
        <p:txBody>
          <a:bodyPr wrap="square" lIns="0" tIns="0" rIns="0" bIns="0" rtlCol="0" anchor="t"/>
          <a:lstStyle/>
          <a:p>
            <a:pPr algn="l" indent="0" marL="0">
              <a:lnSpc>
                <a:spcPct val="113000"/>
              </a:lnSpc>
              <a:buNone/>
            </a:pPr>
            <a:r>
              <a:rPr lang="ha" altLang="en-US" sz="2110" dirty="0">
                <a:solidFill>
                  <a:srgbClr val="25252B"/>
                </a:solidFill>
                <a:latin typeface="IBM Plex Sans" pitchFamily="34" charset="0"/>
                <a:ea typeface="IBM Plex Sans" pitchFamily="34" charset="-122"/>
                <a:cs typeface="IBM Plex Sans" pitchFamily="34" charset="-120"/>
              </a:rPr>
              <a:t>Sauƙin biyan kuɗi da sassaucin samun rance suna kawo dogaro ga cibiyoyi. Yawan kuɗin da ake samarwa, damar samun su, da ƙa'idoji na iya canzawa; ƙa'idojin kuɗin da doka ta amince da su a matsayin hanyar biyan bashi sun bambanta daga yanki mai ikon doka zuwa wani.</a:t>
            </a:r>
            <a:endParaRPr lang="ha"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1</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Babban bankiYana tafiyar da manufofin kuɗi kuma yana tallafa wa kammala biyan kuɗi. Bankin kasuwanciAbokan hulɗa suna binsa kuɗin ajiyarsu; ajiyar kuɗi bashi ne a kan bankin. Ayyukan biyan kuɗiSuna is">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Ku Yi Nazarin Biyan Kuɗi na</a:t>
            </a:r>
            <a:br/>
            <a:r>
              <a:rPr lang="ha" altLang="en-US" sz="3000" dirty="0">
                <a:solidFill>
                  <a:srgbClr val="422C70"/>
                </a:solidFill>
                <a:latin typeface="IBM Plex Sans Medium" pitchFamily="34" charset="0"/>
                <a:ea typeface="IBM Plex Sans Medium" pitchFamily="34" charset="-122"/>
                <a:cs typeface="IBM Plex Sans Medium" pitchFamily="34" charset="-120"/>
              </a:rPr>
              <a:t>Cikin Gida</a:t>
            </a:r>
            <a:endParaRPr lang="ha" sz="3000" dirty="0"/>
          </a:p>
        </p:txBody>
      </p:sp>
      <p:sp>
        <p:nvSpPr>
          <p:cNvPr id="5" name="Text 2"/>
          <p:cNvSpPr/>
          <p:nvPr/>
        </p:nvSpPr>
        <p:spPr>
          <a:xfrm>
            <a:off x="666780" y="1848551"/>
            <a:ext cx="5694426" cy="723930"/>
          </a:xfrm>
          <a:prstGeom prst="rect">
            <a:avLst/>
          </a:prstGeom>
          <a:noFill/>
          <a:ln/>
        </p:spPr>
        <p:txBody>
          <a:bodyPr wrap="square" lIns="0" tIns="0" rIns="0" bIns="0" rtlCol="0" anchor="t"/>
          <a:lstStyle/>
          <a:p>
            <a:pPr algn="l" indent="0" marL="0">
              <a:lnSpc>
                <a:spcPct val="113000"/>
              </a:lnSpc>
              <a:buNone/>
            </a:pPr>
            <a:r>
              <a:rPr lang="ha" altLang="en-US" sz="2110" dirty="0">
                <a:solidFill>
                  <a:srgbClr val="25252B"/>
                </a:solidFill>
                <a:latin typeface="IBM Plex Sans" pitchFamily="34" charset="0"/>
                <a:ea typeface="IBM Plex Sans" pitchFamily="34" charset="-122"/>
                <a:cs typeface="IBM Plex Sans" pitchFamily="34" charset="-120"/>
              </a:rPr>
              <a:t>Ku zaɓi wani biyan kuɗi na yau da kullum, ko ku yi amfani da wani yanayi da aka ƙirƙira.</a:t>
            </a:r>
            <a:endParaRPr lang="ha" sz="2110" dirty="0"/>
          </a:p>
        </p:txBody>
      </p:sp>
      <p:sp>
        <p:nvSpPr>
          <p:cNvPr id="6" name="Text 3"/>
          <p:cNvSpPr/>
          <p:nvPr/>
        </p:nvSpPr>
        <p:spPr>
          <a:xfrm>
            <a:off x="1002000" y="2787000"/>
            <a:ext cx="5327020" cy="3418302"/>
          </a:xfrm>
          <a:prstGeom prst="rect">
            <a:avLst/>
          </a:prstGeom>
          <a:noFill/>
          <a:ln/>
        </p:spPr>
        <p:txBody>
          <a:bodyPr wrap="square" lIns="0" tIns="0" rIns="0" bIns="0" rtlCol="0" anchor="t"/>
          <a:lstStyle/>
          <a:p>
            <a:pPr algn="l" marL="200660" indent="-200660">
              <a:lnSpc>
                <a:spcPct val="113000"/>
              </a:lnSpc>
              <a:buSzPct val="100000"/>
              <a:buFont typeface="+mj-lt"/>
              <a:buAutoNum type="arabicPeriod" startAt="1"/>
            </a:pPr>
            <a:r>
              <a:rPr lang="ha" altLang="en-US" sz="2110" dirty="0">
                <a:solidFill>
                  <a:srgbClr val="25252B"/>
                </a:solidFill>
                <a:latin typeface="IBM Plex Sans" pitchFamily="34" charset="0"/>
                <a:ea typeface="IBM Plex Sans" pitchFamily="34" charset="-122"/>
                <a:cs typeface="IBM Plex Sans" pitchFamily="34" charset="-120"/>
              </a:rPr>
              <a:t>Me ake biyan kuɗinsa? Wane nau'in kuɗi ake amfani da shi a matsayin ma'aunin lissafi?</a:t>
            </a:r>
            <a:endParaRPr lang="ha" sz="2110" dirty="0"/>
          </a:p>
          <a:p>
            <a:pPr algn="l" marL="200660" indent="-200660">
              <a:lnSpc>
                <a:spcPct val="113000"/>
              </a:lnSpc>
              <a:spcBef>
                <a:spcPts val="420"/>
              </a:spcBef>
              <a:buSzPct val="100000"/>
              <a:buFont typeface="+mj-lt"/>
              <a:buAutoNum type="arabicPeriod" startAt="1"/>
            </a:pPr>
            <a:r>
              <a:rPr lang="ha" altLang="en-US" sz="2110" dirty="0">
                <a:solidFill>
                  <a:srgbClr val="25252B"/>
                </a:solidFill>
                <a:latin typeface="IBM Plex Sans" pitchFamily="34" charset="0"/>
                <a:ea typeface="IBM Plex Sans" pitchFamily="34" charset="-122"/>
                <a:cs typeface="IBM Plex Sans" pitchFamily="34" charset="-120"/>
              </a:rPr>
              <a:t>Me ya sa mai karɓa yake karɓar wannan kuɗi?</a:t>
            </a:r>
            <a:endParaRPr lang="ha" sz="2110" dirty="0"/>
          </a:p>
          <a:p>
            <a:pPr algn="l" marL="200660" indent="-200660">
              <a:lnSpc>
                <a:spcPct val="113000"/>
              </a:lnSpc>
              <a:spcBef>
                <a:spcPts val="420"/>
              </a:spcBef>
              <a:buSzPct val="100000"/>
              <a:buFont typeface="+mj-lt"/>
              <a:buAutoNum type="arabicPeriod" startAt="1"/>
            </a:pPr>
            <a:r>
              <a:rPr lang="ha" altLang="en-US" sz="2110" dirty="0">
                <a:solidFill>
                  <a:srgbClr val="25252B"/>
                </a:solidFill>
                <a:latin typeface="IBM Plex Sans" pitchFamily="34" charset="0"/>
                <a:ea typeface="IBM Plex Sans" pitchFamily="34" charset="-122"/>
                <a:cs typeface="IBM Plex Sans" pitchFamily="34" charset="-120"/>
              </a:rPr>
              <a:t>Waɗanne cibiyoyi, bayanan da aka adana, ko ƙa'idoji ne suke tallafa masa?</a:t>
            </a:r>
            <a:endParaRPr lang="ha" sz="2110" dirty="0"/>
          </a:p>
          <a:p>
            <a:pPr algn="l" marL="200660" indent="-200660">
              <a:lnSpc>
                <a:spcPct val="113000"/>
              </a:lnSpc>
              <a:spcBef>
                <a:spcPts val="420"/>
              </a:spcBef>
              <a:buSzPct val="100000"/>
              <a:buFont typeface="+mj-lt"/>
              <a:buAutoNum type="arabicPeriod" startAt="1"/>
            </a:pPr>
            <a:r>
              <a:rPr lang="ha" altLang="en-US" sz="2110" dirty="0">
                <a:solidFill>
                  <a:srgbClr val="25252B"/>
                </a:solidFill>
                <a:latin typeface="IBM Plex Sans" pitchFamily="34" charset="0"/>
                <a:ea typeface="IBM Plex Sans" pitchFamily="34" charset="-122"/>
                <a:cs typeface="IBM Plex Sans" pitchFamily="34" charset="-120"/>
              </a:rPr>
              <a:t>Me zai fi wahala idan aka daina karɓar kuɗin ko aka daina amincewa da shi?</a:t>
            </a:r>
            <a:endParaRPr lang="ha"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1</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Tsarin Banki na Ajiyar Wani Kaso</a:t>
            </a:r>
            <a:endParaRPr lang="ha"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ha" altLang="en-US" sz="2020" dirty="0">
                <a:solidFill>
                  <a:srgbClr val="25252B"/>
                </a:solidFill>
                <a:latin typeface="IBM Plex Sans" pitchFamily="34" charset="0"/>
                <a:ea typeface="IBM Plex Sans" pitchFamily="34" charset="-122"/>
                <a:cs typeface="IBM Plex Sans" pitchFamily="34" charset="-120"/>
              </a:rPr>
              <a:t>Ajiyar kuɗi a banki: alƙawuran biya</a:t>
            </a:r>
            <a:endParaRPr lang="ha" sz="2020" dirty="0"/>
          </a:p>
          <a:p>
            <a:pPr algn="l" marL="191770" indent="-191770">
              <a:lnSpc>
                <a:spcPct val="113000"/>
              </a:lnSpc>
              <a:spcBef>
                <a:spcPts val="400"/>
              </a:spcBef>
              <a:buSzPct val="100000"/>
              <a:buChar char="•"/>
            </a:pPr>
            <a:r>
              <a:rPr lang="ha" altLang="en-US" sz="2020" dirty="0">
                <a:solidFill>
                  <a:srgbClr val="25252B"/>
                </a:solidFill>
                <a:latin typeface="IBM Plex Sans" pitchFamily="34" charset="0"/>
                <a:ea typeface="IBM Plex Sans" pitchFamily="34" charset="-122"/>
                <a:cs typeface="IBM Plex Sans" pitchFamily="34" charset="-120"/>
              </a:rPr>
              <a:t>Ana riƙe wani ɓangare kawai a matsayin kuɗin ajiya da ake iya samu nan take</a:t>
            </a:r>
            <a:endParaRPr lang="ha" sz="2020" dirty="0"/>
          </a:p>
          <a:p>
            <a:pPr algn="l" marL="191770" indent="-191770">
              <a:lnSpc>
                <a:spcPct val="113000"/>
              </a:lnSpc>
              <a:spcBef>
                <a:spcPts val="400"/>
              </a:spcBef>
              <a:buSzPct val="100000"/>
              <a:buChar char="•"/>
            </a:pPr>
            <a:r>
              <a:rPr lang="ha" altLang="en-US" sz="2020" dirty="0">
                <a:solidFill>
                  <a:srgbClr val="25252B"/>
                </a:solidFill>
                <a:latin typeface="IBM Plex Sans" pitchFamily="34" charset="0"/>
                <a:ea typeface="IBM Plex Sans" pitchFamily="34" charset="-122"/>
                <a:cs typeface="IBM Plex Sans" pitchFamily="34" charset="-120"/>
              </a:rPr>
              <a:t>Rance yakan samar da sabbin kuɗin ajiya</a:t>
            </a:r>
            <a:endParaRPr lang="ha" sz="2020" dirty="0"/>
          </a:p>
          <a:p>
            <a:pPr algn="l" marL="191770" indent="-191770">
              <a:lnSpc>
                <a:spcPct val="113000"/>
              </a:lnSpc>
              <a:spcBef>
                <a:spcPts val="400"/>
              </a:spcBef>
              <a:buSzPct val="100000"/>
              <a:buChar char="•"/>
            </a:pPr>
            <a:r>
              <a:rPr lang="ha" altLang="en-US" sz="2020" dirty="0">
                <a:solidFill>
                  <a:srgbClr val="25252B"/>
                </a:solidFill>
                <a:latin typeface="IBM Plex Sans" pitchFamily="34" charset="0"/>
                <a:ea typeface="IBM Plex Sans" pitchFamily="34" charset="-122"/>
                <a:cs typeface="IBM Plex Sans" pitchFamily="34" charset="-120"/>
              </a:rPr>
              <a:t>Biyan asalin bashin yana rage kuɗin ajiya</a:t>
            </a:r>
            <a:endParaRPr lang="ha" sz="2020" dirty="0"/>
          </a:p>
          <a:p>
            <a:pPr algn="l" marL="191770" indent="-191770">
              <a:lnSpc>
                <a:spcPct val="113000"/>
              </a:lnSpc>
              <a:spcBef>
                <a:spcPts val="400"/>
              </a:spcBef>
              <a:buSzPct val="100000"/>
              <a:buChar char="•"/>
            </a:pPr>
            <a:r>
              <a:rPr lang="ha" altLang="en-US" sz="2020" dirty="0">
                <a:solidFill>
                  <a:srgbClr val="25252B"/>
                </a:solidFill>
                <a:latin typeface="IBM Plex Sans" pitchFamily="34" charset="0"/>
                <a:ea typeface="IBM Plex Sans" pitchFamily="34" charset="-122"/>
                <a:cs typeface="IBM Plex Sans" pitchFamily="34" charset="-120"/>
              </a:rPr>
              <a:t>Jari, wadatar kuɗin hannu, haɗarin rashin biyan bashi, samun kuɗaɗen gudanarwa, ƙa'idoji, da buƙata suna iyakance bayar da rance</a:t>
            </a:r>
            <a:endParaRPr lang="ha"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ha" altLang="en-US" sz="2020" b="1" dirty="0">
                <a:solidFill>
                  <a:srgbClr val="422C70"/>
                </a:solidFill>
                <a:latin typeface="IBM Plex Sans" pitchFamily="34" charset="0"/>
                <a:ea typeface="IBM Plex Sans" pitchFamily="34" charset="-122"/>
                <a:cs typeface="IBM Plex Sans" pitchFamily="34" charset="-120"/>
              </a:rPr>
              <a:t>Haɗarin ƙarancin kuɗin hannu:</a:t>
            </a:r>
            <a:r>
              <a:rPr lang="ha" altLang="en-US" sz="2020" dirty="0">
                <a:solidFill>
                  <a:srgbClr val="25252B"/>
                </a:solidFill>
                <a:latin typeface="IBM Plex Sans" pitchFamily="34" charset="0"/>
                <a:ea typeface="IBM Plex Sans" pitchFamily="34" charset="-122"/>
                <a:cs typeface="IBM Plex Sans" pitchFamily="34" charset="-120"/>
              </a:rPr>
              <a:t> kuɗin da ake da su ba su isa biyan masu cire kuɗi a yau ba.</a:t>
            </a:r>
            <a:endParaRPr lang="ha" sz="2020" dirty="0"/>
          </a:p>
        </p:txBody>
      </p:sp>
      <p:sp>
        <p:nvSpPr>
          <p:cNvPr id="6" name="Text 4"/>
          <p:cNvSpPr/>
          <p:nvPr/>
        </p:nvSpPr>
        <p:spPr>
          <a:xfrm>
            <a:off x="666780" y="4533595"/>
            <a:ext cx="11510010" cy="345552"/>
          </a:xfrm>
          <a:prstGeom prst="rect">
            <a:avLst/>
          </a:prstGeom>
          <a:noFill/>
          <a:ln/>
        </p:spPr>
        <p:txBody>
          <a:bodyPr wrap="square" lIns="0" tIns="0" rIns="0" bIns="0" rtlCol="0" anchor="t"/>
          <a:lstStyle/>
          <a:p>
            <a:pPr algn="l" indent="0" marL="0">
              <a:lnSpc>
                <a:spcPct val="113000"/>
              </a:lnSpc>
              <a:buNone/>
            </a:pPr>
            <a:r>
              <a:rPr lang="ha" altLang="en-US" sz="2020" b="1" dirty="0">
                <a:solidFill>
                  <a:srgbClr val="422C70"/>
                </a:solidFill>
                <a:latin typeface="IBM Plex Sans" pitchFamily="34" charset="0"/>
                <a:ea typeface="IBM Plex Sans" pitchFamily="34" charset="-122"/>
                <a:cs typeface="IBM Plex Sans" pitchFamily="34" charset="-120"/>
              </a:rPr>
              <a:t>Haɗarin kasa biyan basussuka:</a:t>
            </a:r>
            <a:r>
              <a:rPr lang="ha" altLang="en-US" sz="2020" dirty="0">
                <a:solidFill>
                  <a:srgbClr val="25252B"/>
                </a:solidFill>
                <a:latin typeface="IBM Plex Sans" pitchFamily="34" charset="0"/>
                <a:ea typeface="IBM Plex Sans" pitchFamily="34" charset="-122"/>
                <a:cs typeface="IBM Plex Sans" pitchFamily="34" charset="-120"/>
              </a:rPr>
              <a:t> darajar kadarori ta yi ƙasa da wajibcin biyan kuɗaɗe.</a:t>
            </a:r>
            <a:endParaRPr lang="ha" sz="2020" dirty="0"/>
          </a:p>
        </p:txBody>
      </p:sp>
      <p:sp>
        <p:nvSpPr>
          <p:cNvPr id="7" name="Text 5"/>
          <p:cNvSpPr/>
          <p:nvPr/>
        </p:nvSpPr>
        <p:spPr>
          <a:xfrm>
            <a:off x="666780" y="5135179"/>
            <a:ext cx="11510010" cy="1036747"/>
          </a:xfrm>
          <a:prstGeom prst="rect">
            <a:avLst/>
          </a:prstGeom>
          <a:noFill/>
          <a:ln/>
        </p:spPr>
        <p:txBody>
          <a:bodyPr wrap="square" lIns="0" tIns="0" rIns="0" bIns="0" rtlCol="0" anchor="t"/>
          <a:lstStyle/>
          <a:p>
            <a:pPr algn="l" indent="0" marL="0">
              <a:lnSpc>
                <a:spcPct val="113000"/>
              </a:lnSpc>
              <a:buNone/>
            </a:pPr>
            <a:r>
              <a:rPr lang="ha" altLang="en-US" sz="2020" dirty="0">
                <a:solidFill>
                  <a:srgbClr val="25252B"/>
                </a:solidFill>
                <a:latin typeface="IBM Plex Sans" pitchFamily="34" charset="0"/>
                <a:ea typeface="IBM Plex Sans" pitchFamily="34" charset="-122"/>
                <a:cs typeface="IBM Plex Sans" pitchFamily="34" charset="-120"/>
              </a:rPr>
              <a:t>Tururuwar masu ajiya don cire kuɗinsu daga banki na iya sa samun kuɗin ya yi wahala. Inshora da rancen da babban banki ke bayarwa na iya rage fargaba, amma abin da inshora ke rufewa da ƙa'idoji sun bambanta; kariya ba za ta iya kawar da kowane haɗari ba.</a:t>
            </a:r>
            <a:endParaRPr lang="ha"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1</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Ku nemi rancenMai karɓar rance yana neman rance daga banki.2Ku amince da rancenBankin ya amince ya ba da rance.3 Ku ƙirƙiri sabon kuɗin ajiyaBankin ya ƙara sabon kuɗin ajiya a asusun mai karɓar ranc">    </p:cNvPr>
          <p:cNvPicPr>
            <a:picLocks noChangeAspect="1"/>
          </p:cNvPicPr>
          <p:nvPr/>
        </p:nvPicPr>
        <p:blipFill>
          <a:blip r:embed="rId1"/>
          <a:stretch>
            <a:fillRect/>
          </a:stretch>
        </p:blipFill>
        <p:spPr>
          <a:xfrm>
            <a:off x="342900" y="318668"/>
            <a:ext cx="11506170" cy="606814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Haɗarin ƙarancin kuɗin hannuMasu ajiya da yawa sun yi layi don cire kuɗi yau Ana iya biyan bashin da bankin ya bayar daga baya Babu isassun kuɗin hannu ko kadarorin da za a iya amfani da su da sauri y">    </p:cNvPr>
          <p:cNvPicPr>
            <a:picLocks noChangeAspect="1"/>
          </p:cNvPicPr>
          <p:nvPr/>
        </p:nvPicPr>
        <p:blipFill>
          <a:blip r:embed="rId1"/>
          <a:stretch>
            <a:fillRect/>
          </a:stretch>
        </p:blipFill>
        <p:spPr>
          <a:xfrm>
            <a:off x="342900" y="726674"/>
            <a:ext cx="11506170" cy="525231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1</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Hauhawar Farashi da Ƙarfin</a:t>
            </a:r>
            <a:br/>
            <a:r>
              <a:rPr lang="ha" altLang="en-US" sz="3000" dirty="0">
                <a:solidFill>
                  <a:srgbClr val="422C70"/>
                </a:solidFill>
                <a:latin typeface="IBM Plex Sans Medium" pitchFamily="34" charset="0"/>
                <a:ea typeface="IBM Plex Sans Medium" pitchFamily="34" charset="-122"/>
                <a:cs typeface="IBM Plex Sans Medium" pitchFamily="34" charset="-120"/>
              </a:rPr>
              <a:t>Saye</a:t>
            </a:r>
            <a:endParaRPr lang="ha" sz="3000" dirty="0"/>
          </a:p>
        </p:txBody>
      </p:sp>
      <p:sp>
        <p:nvSpPr>
          <p:cNvPr id="5" name="Text 2"/>
          <p:cNvSpPr/>
          <p:nvPr/>
        </p:nvSpPr>
        <p:spPr>
          <a:xfrm>
            <a:off x="956188" y="1783812"/>
            <a:ext cx="5377221" cy="2639141"/>
          </a:xfrm>
          <a:prstGeom prst="rect">
            <a:avLst/>
          </a:prstGeom>
          <a:noFill/>
          <a:ln/>
        </p:spPr>
        <p:txBody>
          <a:bodyPr wrap="square" lIns="0" tIns="0" rIns="0" bIns="0" rtlCol="0" anchor="t"/>
          <a:lstStyle/>
          <a:p>
            <a:pPr algn="l" marL="173990" indent="-173990">
              <a:lnSpc>
                <a:spcPct val="113000"/>
              </a:lnSpc>
              <a:buSzPct val="100000"/>
              <a:buChar char="•"/>
            </a:pPr>
            <a:r>
              <a:rPr lang="ha" altLang="en-US" sz="1820" b="1" dirty="0">
                <a:solidFill>
                  <a:srgbClr val="422C70"/>
                </a:solidFill>
                <a:latin typeface="IBM Plex Sans" pitchFamily="34" charset="0"/>
                <a:ea typeface="IBM Plex Sans" pitchFamily="34" charset="-122"/>
                <a:cs typeface="IBM Plex Sans" pitchFamily="34" charset="-120"/>
              </a:rPr>
              <a:t>Hauhawar farashi:</a:t>
            </a:r>
            <a:r>
              <a:rPr lang="ha" altLang="en-US" sz="1820" dirty="0">
                <a:solidFill>
                  <a:srgbClr val="25252B"/>
                </a:solidFill>
                <a:latin typeface="IBM Plex Sans" pitchFamily="34" charset="0"/>
                <a:ea typeface="IBM Plex Sans" pitchFamily="34" charset="-122"/>
                <a:cs typeface="IBM Plex Sans" pitchFamily="34" charset="-120"/>
              </a:rPr>
              <a:t> ci gaba da ƙaruwar farashi a matakin gaba ɗaya</a:t>
            </a:r>
            <a:endParaRPr lang="ha" sz="1820" dirty="0"/>
          </a:p>
          <a:p>
            <a:pPr algn="l" marL="173990" indent="-173990">
              <a:lnSpc>
                <a:spcPct val="113000"/>
              </a:lnSpc>
              <a:spcBef>
                <a:spcPts val="360"/>
              </a:spcBef>
              <a:buSzPct val="100000"/>
              <a:buChar char="•"/>
            </a:pPr>
            <a:r>
              <a:rPr lang="ha" altLang="en-US" sz="1820" b="1" dirty="0">
                <a:solidFill>
                  <a:srgbClr val="422C70"/>
                </a:solidFill>
                <a:latin typeface="IBM Plex Sans" pitchFamily="34" charset="0"/>
                <a:ea typeface="IBM Plex Sans" pitchFamily="34" charset="-122"/>
                <a:cs typeface="IBM Plex Sans" pitchFamily="34" charset="-120"/>
              </a:rPr>
              <a:t>Ƙarfin saye:</a:t>
            </a:r>
            <a:r>
              <a:rPr lang="ha" altLang="en-US" sz="1820" dirty="0">
                <a:solidFill>
                  <a:srgbClr val="25252B"/>
                </a:solidFill>
                <a:latin typeface="IBM Plex Sans" pitchFamily="34" charset="0"/>
                <a:ea typeface="IBM Plex Sans" pitchFamily="34" charset="-122"/>
                <a:cs typeface="IBM Plex Sans" pitchFamily="34" charset="-120"/>
              </a:rPr>
              <a:t> abin da raka'a ɗaya ta kuɗi za ta iya saya</a:t>
            </a:r>
            <a:endParaRPr lang="ha" sz="1820" dirty="0"/>
          </a:p>
          <a:p>
            <a:pPr algn="l" marL="173990" indent="-173990">
              <a:lnSpc>
                <a:spcPct val="113000"/>
              </a:lnSpc>
              <a:spcBef>
                <a:spcPts val="360"/>
              </a:spcBef>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Kwando ɗaya na kaya: 100 → 110 raka'o'in kuɗi</a:t>
            </a:r>
            <a:endParaRPr lang="ha" sz="1820" dirty="0"/>
          </a:p>
          <a:p>
            <a:pPr algn="l" marL="173990" indent="-173990">
              <a:lnSpc>
                <a:spcPct val="113000"/>
              </a:lnSpc>
              <a:spcBef>
                <a:spcPts val="360"/>
              </a:spcBef>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Kuɗin shiga ko ajiyar da ba su canza ba: ƙarfin saye ya ragu</a:t>
            </a:r>
            <a:endParaRPr lang="ha" sz="1820" dirty="0"/>
          </a:p>
        </p:txBody>
      </p:sp>
      <p:sp>
        <p:nvSpPr>
          <p:cNvPr id="6" name="Text 3"/>
          <p:cNvSpPr/>
          <p:nvPr/>
        </p:nvSpPr>
        <p:spPr>
          <a:xfrm>
            <a:off x="666780" y="4677705"/>
            <a:ext cx="5694426" cy="1562710"/>
          </a:xfrm>
          <a:prstGeom prst="rect">
            <a:avLst/>
          </a:prstGeom>
          <a:noFill/>
          <a:ln/>
        </p:spPr>
        <p:txBody>
          <a:bodyPr wrap="square" lIns="0" tIns="0" rIns="0" bIns="0" rtlCol="0" anchor="t"/>
          <a:lstStyle/>
          <a:p>
            <a:pPr algn="l" indent="0" marL="0">
              <a:lnSpc>
                <a:spcPct val="113000"/>
              </a:lnSpc>
              <a:buNone/>
            </a:pPr>
            <a:r>
              <a:rPr lang="ha" altLang="en-US" sz="1820" dirty="0">
                <a:solidFill>
                  <a:srgbClr val="25252B"/>
                </a:solidFill>
                <a:latin typeface="IBM Plex Sans" pitchFamily="34" charset="0"/>
                <a:ea typeface="IBM Plex Sans" pitchFamily="34" charset="-122"/>
                <a:cs typeface="IBM Plex Sans" pitchFamily="34" charset="-120"/>
              </a:rPr>
              <a:t>Ƙaruwar kuɗi da bashi na iya taimakawa wajen hauhawar farashi, tare da wadatar kaya, buƙata, kuɗin ƙasa, haraji, ƙa'idoji, da kuɗaɗen gudanarwa. Hauhawar farashin abu guda ba ita ce cikakken ma'aunin hauhawar farashi ba.</a:t>
            </a:r>
            <a:endParaRPr lang="ha"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1</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A da Kuna da raka'a 100. Kwandon kayan yana da farashin 100. Kuna iya sayen dukkan kayan kwandon.Matakin farashiƘasaƘarfin sayeSamaBayan farashi ya tashi Har yanzu kuna da raka'a 100. Kwandon kayan na">    </p:cNvPr>
          <p:cNvPicPr>
            <a:picLocks noChangeAspect="1"/>
          </p:cNvPicPr>
          <p:nvPr/>
        </p:nvPicPr>
        <p:blipFill>
          <a:blip r:embed="rId1"/>
          <a:stretch>
            <a:fillRect/>
          </a:stretch>
        </p:blipFill>
        <p:spPr>
          <a:xfrm>
            <a:off x="342900" y="464881"/>
            <a:ext cx="11506170" cy="57758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Kwatanta Ƙarfin Saye a Yankinku</a:t>
            </a:r>
            <a:endParaRPr lang="ha" sz="3000" dirty="0"/>
          </a:p>
        </p:txBody>
      </p:sp>
      <p:sp>
        <p:nvSpPr>
          <p:cNvPr id="4" name="Text 2"/>
          <p:cNvSpPr/>
          <p:nvPr/>
        </p:nvSpPr>
        <p:spPr>
          <a:xfrm>
            <a:off x="986729" y="1372240"/>
            <a:ext cx="11159338" cy="1881469"/>
          </a:xfrm>
          <a:prstGeom prst="rect">
            <a:avLst/>
          </a:prstGeom>
          <a:noFill/>
          <a:ln/>
        </p:spPr>
        <p:txBody>
          <a:bodyPr wrap="square" lIns="0" tIns="0" rIns="0" bIns="0" rtlCol="0" anchor="t"/>
          <a:lstStyle/>
          <a:p>
            <a:pPr algn="l" marL="191770" indent="-191770">
              <a:lnSpc>
                <a:spcPct val="113000"/>
              </a:lnSpc>
              <a:buSzPct val="100000"/>
              <a:buFont typeface="+mj-lt"/>
              <a:buAutoNum type="arabicPeriod" startAt="1"/>
            </a:pPr>
            <a:r>
              <a:rPr lang="ha" altLang="en-US" sz="2020" dirty="0">
                <a:solidFill>
                  <a:srgbClr val="25252B"/>
                </a:solidFill>
                <a:latin typeface="IBM Plex Sans" pitchFamily="34" charset="0"/>
                <a:ea typeface="IBM Plex Sans" pitchFamily="34" charset="-122"/>
                <a:cs typeface="IBM Plex Sans" pitchFamily="34" charset="-120"/>
              </a:rPr>
              <a:t>Ku zaɓi wani kayan amfanin yau da kullum; ku rubuta farashinsa na yau.</a:t>
            </a:r>
            <a:endParaRPr lang="ha" sz="2020" dirty="0"/>
          </a:p>
          <a:p>
            <a:pPr algn="l" marL="191770" indent="-191770">
              <a:lnSpc>
                <a:spcPct val="113000"/>
              </a:lnSpc>
              <a:spcBef>
                <a:spcPts val="400"/>
              </a:spcBef>
              <a:buSzPct val="100000"/>
              <a:buFont typeface="+mj-lt"/>
              <a:buAutoNum type="arabicPeriod" startAt="1"/>
            </a:pPr>
            <a:r>
              <a:rPr lang="ha" altLang="en-US" sz="2020" dirty="0">
                <a:solidFill>
                  <a:srgbClr val="25252B"/>
                </a:solidFill>
                <a:latin typeface="IBM Plex Sans" pitchFamily="34" charset="0"/>
                <a:ea typeface="IBM Plex Sans" pitchFamily="34" charset="-122"/>
                <a:cs typeface="IBM Plex Sans" pitchFamily="34" charset="-120"/>
              </a:rPr>
              <a:t>Ku kwatanta da farashinsa na baya; ku bincika sahihin bayani da aka rubuta idan zai yiwu.</a:t>
            </a:r>
            <a:endParaRPr lang="ha" sz="2020" dirty="0"/>
          </a:p>
          <a:p>
            <a:pPr algn="l" marL="191770" indent="-191770">
              <a:lnSpc>
                <a:spcPct val="113000"/>
              </a:lnSpc>
              <a:spcBef>
                <a:spcPts val="400"/>
              </a:spcBef>
              <a:buSzPct val="100000"/>
              <a:buFont typeface="+mj-lt"/>
              <a:buAutoNum type="arabicPeriod" startAt="1"/>
            </a:pPr>
            <a:r>
              <a:rPr lang="ha" altLang="en-US" sz="2020" dirty="0">
                <a:solidFill>
                  <a:srgbClr val="25252B"/>
                </a:solidFill>
                <a:latin typeface="IBM Plex Sans" pitchFamily="34" charset="0"/>
                <a:ea typeface="IBM Plex Sans" pitchFamily="34" charset="-122"/>
                <a:cs typeface="IBM Plex Sans" pitchFamily="34" charset="-120"/>
              </a:rPr>
              <a:t>Shin kuɗin shiga ya sauya daidai da wannan ƙimar? Me kuma ya sauya?</a:t>
            </a:r>
            <a:endParaRPr lang="ha" sz="2020" dirty="0"/>
          </a:p>
          <a:p>
            <a:pPr algn="l" marL="191770" indent="-191770">
              <a:lnSpc>
                <a:spcPct val="113000"/>
              </a:lnSpc>
              <a:spcBef>
                <a:spcPts val="400"/>
              </a:spcBef>
              <a:buSzPct val="100000"/>
              <a:buFont typeface="+mj-lt"/>
              <a:buAutoNum type="arabicPeriod" startAt="1"/>
            </a:pPr>
            <a:r>
              <a:rPr lang="ha" altLang="en-US" sz="2020" dirty="0">
                <a:solidFill>
                  <a:srgbClr val="25252B"/>
                </a:solidFill>
                <a:latin typeface="IBM Plex Sans" pitchFamily="34" charset="0"/>
                <a:ea typeface="IBM Plex Sans" pitchFamily="34" charset="-122"/>
                <a:cs typeface="IBM Plex Sans" pitchFamily="34" charset="-120"/>
              </a:rPr>
              <a:t>Ku kwatanta da ma'aunin hauhawar farashi na hukuma da rukunin kayayyaki da ayyukan da ake amfani da su wajen ƙididdige shi.</a:t>
            </a:r>
            <a:endParaRPr lang="ha" sz="2020" dirty="0"/>
          </a:p>
        </p:txBody>
      </p:sp>
      <p:sp>
        <p:nvSpPr>
          <p:cNvPr id="5" name="Text 3"/>
          <p:cNvSpPr/>
          <p:nvPr/>
        </p:nvSpPr>
        <p:spPr>
          <a:xfrm>
            <a:off x="666780" y="3535253"/>
            <a:ext cx="11510010" cy="1036747"/>
          </a:xfrm>
          <a:prstGeom prst="rect">
            <a:avLst/>
          </a:prstGeom>
          <a:noFill/>
          <a:ln/>
        </p:spPr>
        <p:txBody>
          <a:bodyPr wrap="square" lIns="0" tIns="0" rIns="0" bIns="0" rtlCol="0" anchor="t"/>
          <a:lstStyle/>
          <a:p>
            <a:pPr algn="l" indent="0" marL="0">
              <a:lnSpc>
                <a:spcPct val="113000"/>
              </a:lnSpc>
              <a:buNone/>
            </a:pPr>
            <a:r>
              <a:rPr lang="ha" altLang="en-US" sz="2020" dirty="0">
                <a:solidFill>
                  <a:srgbClr val="25252B"/>
                </a:solidFill>
                <a:latin typeface="IBM Plex Sans" pitchFamily="34" charset="0"/>
                <a:ea typeface="IBM Plex Sans" pitchFamily="34" charset="-122"/>
                <a:cs typeface="IBM Plex Sans" pitchFamily="34" charset="-120"/>
              </a:rPr>
              <a:t>Tasirin ya bambanta ga masu riƙe da tsabar kuɗi, masu kadarori, masu karɓar bashi, da masu ba da bashi; albashi da farashi suna daidaituwa da sauri daban-daban. Abubuwan da kuke kashe kuɗi a kansu na iya bambanta da rukunin kayayyaki da ayyukan da ake aunawa.</a:t>
            </a:r>
            <a:endParaRPr lang="ha" sz="2020" dirty="0"/>
          </a:p>
        </p:txBody>
      </p:sp>
      <p:sp>
        <p:nvSpPr>
          <p:cNvPr id="6" name="Text 4"/>
          <p:cNvSpPr/>
          <p:nvPr/>
        </p:nvSpPr>
        <p:spPr>
          <a:xfrm>
            <a:off x="666780" y="4827941"/>
            <a:ext cx="11510010" cy="691195"/>
          </a:xfrm>
          <a:prstGeom prst="rect">
            <a:avLst/>
          </a:prstGeom>
          <a:noFill/>
          <a:ln/>
        </p:spPr>
        <p:txBody>
          <a:bodyPr wrap="square" lIns="0" tIns="0" rIns="0" bIns="0" rtlCol="0" anchor="t"/>
          <a:lstStyle/>
          <a:p>
            <a:pPr algn="l" indent="0" marL="0">
              <a:lnSpc>
                <a:spcPct val="113000"/>
              </a:lnSpc>
              <a:buNone/>
            </a:pPr>
            <a:r>
              <a:rPr lang="ha" altLang="en-US" sz="2020" dirty="0">
                <a:solidFill>
                  <a:srgbClr val="25252B"/>
                </a:solidFill>
                <a:latin typeface="IBM Plex Sans" pitchFamily="34" charset="0"/>
                <a:ea typeface="IBM Plex Sans" pitchFamily="34" charset="-122"/>
                <a:cs typeface="IBM Plex Sans" pitchFamily="34" charset="-120"/>
              </a:rPr>
              <a:t>Sauya rukunin kayayyaki da ayyuka ko hanyar ƙididdiga ba lallai ne ya zama maguɗi ba; ku bincika bayanin da aka bayar kuma ku rubuta sauyin da aka yi.</a:t>
            </a:r>
            <a:endParaRPr lang="ha"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1</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Dalar Amurka a Matsayin Kuɗin Ajiyar Ƙasashe</a:t>
            </a:r>
            <a:endParaRPr lang="ha"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Kuɗin ajiya: ana riƙe da su don biyan kuɗi na ƙasa da ƙasa</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Yaƙe-yaƙen duniya: sauye-sauye a ƙarfin tattalin arziki da na kuɗi</a:t>
            </a:r>
            <a:endParaRPr lang="ha" sz="2400" dirty="0"/>
          </a:p>
          <a:p>
            <a:pPr algn="l" marL="228600" indent="-228600">
              <a:lnSpc>
                <a:spcPct val="113000"/>
              </a:lnSpc>
              <a:spcBef>
                <a:spcPts val="480"/>
              </a:spcBef>
              <a:buSzPct val="100000"/>
              <a:buChar char="•"/>
            </a:pPr>
            <a:r>
              <a:rPr lang="ha" altLang="en-US" sz="2400" b="1" dirty="0">
                <a:solidFill>
                  <a:srgbClr val="422C70"/>
                </a:solidFill>
                <a:latin typeface="IBM Plex Sans" pitchFamily="34" charset="0"/>
                <a:ea typeface="IBM Plex Sans" pitchFamily="34" charset="-122"/>
                <a:cs typeface="IBM Plex Sans" pitchFamily="34" charset="-120"/>
              </a:rPr>
              <a:t>1944:</a:t>
            </a:r>
            <a:r>
              <a:rPr lang="ha" altLang="en-US" sz="2400" dirty="0">
                <a:solidFill>
                  <a:srgbClr val="25252B"/>
                </a:solidFill>
                <a:latin typeface="IBM Plex Sans" pitchFamily="34" charset="0"/>
                <a:ea typeface="IBM Plex Sans" pitchFamily="34" charset="-122"/>
                <a:cs typeface="IBM Plex Sans" pitchFamily="34" charset="-120"/>
              </a:rPr>
              <a:t> Bretton Woods; an danganta kuɗaɗe da dala, dala kuma da zinariya</a:t>
            </a:r>
            <a:endParaRPr lang="ha" sz="2400" dirty="0"/>
          </a:p>
          <a:p>
            <a:pPr algn="l" marL="228600" indent="-228600">
              <a:lnSpc>
                <a:spcPct val="113000"/>
              </a:lnSpc>
              <a:spcBef>
                <a:spcPts val="480"/>
              </a:spcBef>
              <a:buSzPct val="100000"/>
              <a:buChar char="•"/>
            </a:pPr>
            <a:r>
              <a:rPr lang="ha" altLang="en-US" sz="2400" b="1" dirty="0">
                <a:solidFill>
                  <a:srgbClr val="422C70"/>
                </a:solidFill>
                <a:latin typeface="IBM Plex Sans" pitchFamily="34" charset="0"/>
                <a:ea typeface="IBM Plex Sans" pitchFamily="34" charset="-122"/>
                <a:cs typeface="IBM Plex Sans" pitchFamily="34" charset="-120"/>
              </a:rPr>
              <a:t>1971:</a:t>
            </a:r>
            <a:r>
              <a:rPr lang="ha" altLang="en-US" sz="2400" dirty="0">
                <a:solidFill>
                  <a:srgbClr val="25252B"/>
                </a:solidFill>
                <a:latin typeface="IBM Plex Sans" pitchFamily="34" charset="0"/>
                <a:ea typeface="IBM Plex Sans" pitchFamily="34" charset="-122"/>
                <a:cs typeface="IBM Plex Sans" pitchFamily="34" charset="-120"/>
              </a:rPr>
              <a:t> an kawo ƙarshen musayar dala da zinariya a hukumance</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Kafaffen kasuwanci, girman tattalin arziki, da kasuwannin kuɗi masu faɗi da ƙarfi</a:t>
            </a:r>
            <a:endParaRPr lang="ha" sz="2400" dirty="0"/>
          </a:p>
        </p:txBody>
      </p:sp>
      <p:sp>
        <p:nvSpPr>
          <p:cNvPr id="5" name="Text 3"/>
          <p:cNvSpPr/>
          <p:nvPr/>
        </p:nvSpPr>
        <p:spPr>
          <a:xfrm>
            <a:off x="666780" y="4433560"/>
            <a:ext cx="11510010" cy="822686"/>
          </a:xfrm>
          <a:prstGeom prst="rect">
            <a:avLst/>
          </a:prstGeom>
          <a:noFill/>
          <a:ln/>
        </p:spPr>
        <p:txBody>
          <a:bodyPr wrap="square" lIns="0" tIns="0" rIns="0" bIns="0" rtlCol="0" anchor="t"/>
          <a:lstStyle/>
          <a:p>
            <a:pPr algn="l" indent="0" marL="0">
              <a:lnSpc>
                <a:spcPct val="113000"/>
              </a:lnSpc>
              <a:buNone/>
            </a:pPr>
            <a:r>
              <a:rPr lang="ha" altLang="en-US" sz="2400" dirty="0">
                <a:solidFill>
                  <a:srgbClr val="25252B"/>
                </a:solidFill>
                <a:latin typeface="IBM Plex Sans" pitchFamily="34" charset="0"/>
                <a:ea typeface="IBM Plex Sans" pitchFamily="34" charset="-122"/>
                <a:cs typeface="IBM Plex Sans" pitchFamily="34" charset="-120"/>
              </a:rPr>
              <a:t>Kason kowanne daga cikin kuɗaɗen ajiya na iya sauyawa; bankunan tsakiya kuma suna riƙe da wasu nau’o’in kuɗi.</a:t>
            </a:r>
            <a:endParaRPr lang="h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1</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Zaɓuɓɓukan Yin Ajiya da Adana Ƙima</a:t>
            </a:r>
            <a:endParaRPr lang="ha" sz="3000" dirty="0"/>
          </a:p>
        </p:txBody>
      </p:sp>
      <p:sp>
        <p:nvSpPr>
          <p:cNvPr id="4" name="Text 2"/>
          <p:cNvSpPr/>
          <p:nvPr/>
        </p:nvSpPr>
        <p:spPr>
          <a:xfrm>
            <a:off x="1002000" y="1375806"/>
            <a:ext cx="11142604" cy="2694371"/>
          </a:xfrm>
          <a:prstGeom prst="rect">
            <a:avLst/>
          </a:prstGeom>
          <a:noFill/>
          <a:ln/>
        </p:spPr>
        <p:txBody>
          <a:bodyPr wrap="square" lIns="0" tIns="0" rIns="0" bIns="0" rtlCol="0" anchor="t"/>
          <a:lstStyle/>
          <a:p>
            <a:pPr algn="l" marL="200660" indent="-200660">
              <a:lnSpc>
                <a:spcPct val="113000"/>
              </a:lnSpc>
              <a:buSzPct val="100000"/>
              <a:buChar char="•"/>
            </a:pPr>
            <a:r>
              <a:rPr lang="ha" altLang="en-US" sz="2110" b="1" dirty="0">
                <a:solidFill>
                  <a:srgbClr val="422C70"/>
                </a:solidFill>
                <a:latin typeface="IBM Plex Sans" pitchFamily="34" charset="0"/>
                <a:ea typeface="IBM Plex Sans" pitchFamily="34" charset="-122"/>
                <a:cs typeface="IBM Plex Sans" pitchFamily="34" charset="-120"/>
              </a:rPr>
              <a:t>Karafa masu daraja:</a:t>
            </a:r>
            <a:r>
              <a:rPr lang="ha" altLang="en-US" sz="2110" dirty="0">
                <a:solidFill>
                  <a:srgbClr val="25252B"/>
                </a:solidFill>
                <a:latin typeface="IBM Plex Sans" pitchFamily="34" charset="0"/>
                <a:ea typeface="IBM Plex Sans" pitchFamily="34" charset="-122"/>
                <a:cs typeface="IBM Plex Sans" pitchFamily="34" charset="-120"/>
              </a:rPr>
              <a:t> riƙe su a zahiri; kuɗin adanawa da tabbatar da inganci</a:t>
            </a:r>
            <a:endParaRPr lang="ha" sz="2110" dirty="0"/>
          </a:p>
          <a:p>
            <a:pPr algn="l" marL="200660" indent="-200660">
              <a:lnSpc>
                <a:spcPct val="113000"/>
              </a:lnSpc>
              <a:spcBef>
                <a:spcPts val="420"/>
              </a:spcBef>
              <a:buSzPct val="100000"/>
              <a:buChar char="•"/>
            </a:pPr>
            <a:r>
              <a:rPr lang="ha" altLang="en-US" sz="2110" b="1" dirty="0">
                <a:solidFill>
                  <a:srgbClr val="422C70"/>
                </a:solidFill>
                <a:latin typeface="IBM Plex Sans" pitchFamily="34" charset="0"/>
                <a:ea typeface="IBM Plex Sans" pitchFamily="34" charset="-122"/>
                <a:cs typeface="IBM Plex Sans" pitchFamily="34" charset="-120"/>
              </a:rPr>
              <a:t>Filaye da gine-gine:</a:t>
            </a:r>
            <a:r>
              <a:rPr lang="ha" altLang="en-US" sz="2110" dirty="0">
                <a:solidFill>
                  <a:srgbClr val="25252B"/>
                </a:solidFill>
                <a:latin typeface="IBM Plex Sans" pitchFamily="34" charset="0"/>
                <a:ea typeface="IBM Plex Sans" pitchFamily="34" charset="-122"/>
                <a:cs typeface="IBM Plex Sans" pitchFamily="34" charset="-120"/>
              </a:rPr>
              <a:t> kadara mai amfani; tsadar fara mallaka, kulawa, wahalar ɗauka daga wuri zuwa wuri</a:t>
            </a:r>
            <a:endParaRPr lang="ha" sz="2110" dirty="0"/>
          </a:p>
          <a:p>
            <a:pPr algn="l" marL="200660" indent="-200660">
              <a:lnSpc>
                <a:spcPct val="113000"/>
              </a:lnSpc>
              <a:spcBef>
                <a:spcPts val="420"/>
              </a:spcBef>
              <a:buSzPct val="100000"/>
              <a:buChar char="•"/>
            </a:pPr>
            <a:r>
              <a:rPr lang="ha" altLang="en-US" sz="2110" b="1" dirty="0">
                <a:solidFill>
                  <a:srgbClr val="422C70"/>
                </a:solidFill>
                <a:latin typeface="IBM Plex Sans" pitchFamily="34" charset="0"/>
                <a:ea typeface="IBM Plex Sans" pitchFamily="34" charset="-122"/>
                <a:cs typeface="IBM Plex Sans" pitchFamily="34" charset="-120"/>
              </a:rPr>
              <a:t>Hannayen jari:</a:t>
            </a:r>
            <a:r>
              <a:rPr lang="ha" altLang="en-US" sz="2110" dirty="0">
                <a:solidFill>
                  <a:srgbClr val="25252B"/>
                </a:solidFill>
                <a:latin typeface="IBM Plex Sans" pitchFamily="34" charset="0"/>
                <a:ea typeface="IBM Plex Sans" pitchFamily="34" charset="-122"/>
                <a:cs typeface="IBM Plex Sans" pitchFamily="34" charset="-120"/>
              </a:rPr>
              <a:t> mallakar da ke samar da riba; haɗurran kasuwanci, kasuwa, da ajiyar amana</a:t>
            </a:r>
            <a:endParaRPr lang="ha" sz="2110" dirty="0"/>
          </a:p>
          <a:p>
            <a:pPr algn="l" marL="200660" indent="-200660">
              <a:lnSpc>
                <a:spcPct val="113000"/>
              </a:lnSpc>
              <a:spcBef>
                <a:spcPts val="420"/>
              </a:spcBef>
              <a:buSzPct val="100000"/>
              <a:buChar char="•"/>
            </a:pPr>
            <a:r>
              <a:rPr lang="ha" altLang="en-US" sz="2110" dirty="0">
                <a:solidFill>
                  <a:srgbClr val="25252B"/>
                </a:solidFill>
                <a:latin typeface="IBM Plex Sans" pitchFamily="34" charset="0"/>
                <a:ea typeface="IBM Plex Sans" pitchFamily="34" charset="-122"/>
                <a:cs typeface="IBM Plex Sans" pitchFamily="34" charset="-120"/>
              </a:rPr>
              <a:t>Sauran zaɓuɓɓuka: kuɗaɗen ƙasashen waje, takardun bashi, kasuwanci, kayan aiki, ilimi</a:t>
            </a:r>
            <a:endParaRPr lang="ha" sz="2110" dirty="0"/>
          </a:p>
        </p:txBody>
      </p:sp>
      <p:sp>
        <p:nvSpPr>
          <p:cNvPr id="5" name="Text 3"/>
          <p:cNvSpPr/>
          <p:nvPr/>
        </p:nvSpPr>
        <p:spPr>
          <a:xfrm>
            <a:off x="666780" y="4365163"/>
            <a:ext cx="11510010" cy="723930"/>
          </a:xfrm>
          <a:prstGeom prst="rect">
            <a:avLst/>
          </a:prstGeom>
          <a:noFill/>
          <a:ln/>
        </p:spPr>
        <p:txBody>
          <a:bodyPr wrap="square" lIns="0" tIns="0" rIns="0" bIns="0" rtlCol="0" anchor="t"/>
          <a:lstStyle/>
          <a:p>
            <a:pPr algn="l" indent="0" marL="0">
              <a:lnSpc>
                <a:spcPct val="113000"/>
              </a:lnSpc>
              <a:buNone/>
            </a:pPr>
            <a:r>
              <a:rPr lang="ha" altLang="en-US" sz="2110" dirty="0">
                <a:solidFill>
                  <a:srgbClr val="25252B"/>
                </a:solidFill>
                <a:latin typeface="IBM Plex Sans" pitchFamily="34" charset="0"/>
                <a:ea typeface="IBM Plex Sans" pitchFamily="34" charset="-122"/>
                <a:cs typeface="IBM Plex Sans" pitchFamily="34" charset="-120"/>
              </a:rPr>
              <a:t>Kadara ba ta yin dukkan ayyukan kuɗi kai tsaye. Babu wata kadara da ke ba da tabbacin ƙarfin saye a kowane yanayi.</a:t>
            </a:r>
            <a:endParaRPr lang="ha" sz="2110" dirty="0"/>
          </a:p>
        </p:txBody>
      </p:sp>
      <p:sp>
        <p:nvSpPr>
          <p:cNvPr id="6" name="Text 4"/>
          <p:cNvSpPr/>
          <p:nvPr/>
        </p:nvSpPr>
        <p:spPr>
          <a:xfrm>
            <a:off x="666780" y="5357195"/>
            <a:ext cx="11510010" cy="723930"/>
          </a:xfrm>
          <a:prstGeom prst="rect">
            <a:avLst/>
          </a:prstGeom>
          <a:noFill/>
          <a:ln/>
        </p:spPr>
        <p:txBody>
          <a:bodyPr wrap="square" lIns="0" tIns="0" rIns="0" bIns="0" rtlCol="0" anchor="t"/>
          <a:lstStyle/>
          <a:p>
            <a:pPr algn="l" indent="0" marL="0">
              <a:lnSpc>
                <a:spcPct val="113000"/>
              </a:lnSpc>
              <a:buNone/>
            </a:pPr>
            <a:r>
              <a:rPr lang="ha" altLang="en-US" sz="2110" dirty="0">
                <a:solidFill>
                  <a:srgbClr val="25252B"/>
                </a:solidFill>
                <a:latin typeface="IBM Plex Sans" pitchFamily="34" charset="0"/>
                <a:ea typeface="IBM Plex Sans" pitchFamily="34" charset="-122"/>
                <a:cs typeface="IBM Plex Sans" pitchFamily="34" charset="-120"/>
              </a:rPr>
              <a:t>Haraji na iya sauya kuɗaɗen da ake kashewa da fa'idodi; ƙa'idoji sun bambanta kuma suna sauyawa. Wannan kwas ba ya ba da shawara kan haraji.</a:t>
            </a:r>
            <a:endParaRPr lang="ha"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1</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Kuɗaɗen Dijital na Babban Banki (CBDCs)</a:t>
            </a:r>
            <a:endParaRPr lang="ha" sz="3000" dirty="0"/>
          </a:p>
        </p:txBody>
      </p:sp>
      <p:sp>
        <p:nvSpPr>
          <p:cNvPr id="4" name="Text 2"/>
          <p:cNvSpPr/>
          <p:nvPr/>
        </p:nvSpPr>
        <p:spPr>
          <a:xfrm>
            <a:off x="666780" y="1411194"/>
            <a:ext cx="11510010" cy="625084"/>
          </a:xfrm>
          <a:prstGeom prst="rect">
            <a:avLst/>
          </a:prstGeom>
          <a:noFill/>
          <a:ln/>
        </p:spPr>
        <p:txBody>
          <a:bodyPr wrap="square" lIns="0" tIns="0" rIns="0" bIns="0" rtlCol="0" anchor="t"/>
          <a:lstStyle/>
          <a:p>
            <a:pPr algn="l" indent="0" marL="0">
              <a:lnSpc>
                <a:spcPct val="113000"/>
              </a:lnSpc>
              <a:buNone/>
            </a:pPr>
            <a:r>
              <a:rPr lang="ha" altLang="en-US" sz="1820" dirty="0">
                <a:solidFill>
                  <a:srgbClr val="25252B"/>
                </a:solidFill>
                <a:latin typeface="IBM Plex Sans" pitchFamily="34" charset="0"/>
                <a:ea typeface="IBM Plex Sans" pitchFamily="34" charset="-122"/>
                <a:cs typeface="IBM Plex Sans" pitchFamily="34" charset="-120"/>
              </a:rPr>
              <a:t>CBDC kuɗin fiat ne na dijital da babban banki ke fitarwa a matsayin bashin da ke kansa: haƙƙin mai riƙe da shi na karɓar abin da yake bi.</a:t>
            </a:r>
            <a:endParaRPr lang="ha" sz="1820" dirty="0"/>
          </a:p>
        </p:txBody>
      </p:sp>
      <p:sp>
        <p:nvSpPr>
          <p:cNvPr id="5" name="Text 3"/>
          <p:cNvSpPr/>
          <p:nvPr/>
        </p:nvSpPr>
        <p:spPr>
          <a:xfrm>
            <a:off x="956188" y="2221443"/>
            <a:ext cx="11192805" cy="1388974"/>
          </a:xfrm>
          <a:prstGeom prst="rect">
            <a:avLst/>
          </a:prstGeom>
          <a:noFill/>
          <a:ln/>
        </p:spPr>
        <p:txBody>
          <a:bodyPr wrap="square" lIns="0" tIns="0" rIns="0" bIns="0" rtlCol="0" anchor="t"/>
          <a:lstStyle/>
          <a:p>
            <a:pPr algn="l" marL="173990" indent="-173990">
              <a:lnSpc>
                <a:spcPct val="113000"/>
              </a:lnSpc>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Ya bambanta da tsabar kuɗi da kuɗin ajiya a bankunan kasuwanci</a:t>
            </a:r>
            <a:endParaRPr lang="ha" sz="1820" dirty="0"/>
          </a:p>
          <a:p>
            <a:pPr algn="l" marL="173990" indent="-173990">
              <a:lnSpc>
                <a:spcPct val="113000"/>
              </a:lnSpc>
              <a:spcBef>
                <a:spcPts val="360"/>
              </a:spcBef>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Yiwuwar samun fa'idodi wajen kammala biyan kuɗi ko samun damar amfani da shi</a:t>
            </a:r>
            <a:endParaRPr lang="ha" sz="1820" dirty="0"/>
          </a:p>
          <a:p>
            <a:pPr algn="l" marL="173990" indent="-173990">
              <a:lnSpc>
                <a:spcPct val="113000"/>
              </a:lnSpc>
              <a:spcBef>
                <a:spcPts val="360"/>
              </a:spcBef>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Yiwuwar sa ido, ƙuntatawa, da alaƙanta shi da bayanan shaida</a:t>
            </a:r>
            <a:endParaRPr lang="ha" sz="1820" dirty="0"/>
          </a:p>
          <a:p>
            <a:pPr algn="l" marL="173990" indent="-173990">
              <a:lnSpc>
                <a:spcPct val="113000"/>
              </a:lnSpc>
              <a:spcBef>
                <a:spcPts val="360"/>
              </a:spcBef>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Fitar da kuɗi daga cibiya guda da manufofin kuɗi suna nan</a:t>
            </a:r>
            <a:endParaRPr lang="ha" sz="1820" dirty="0"/>
          </a:p>
        </p:txBody>
      </p:sp>
      <p:sp>
        <p:nvSpPr>
          <p:cNvPr id="6" name="Text 4"/>
          <p:cNvSpPr/>
          <p:nvPr/>
        </p:nvSpPr>
        <p:spPr>
          <a:xfrm>
            <a:off x="666780" y="3865077"/>
            <a:ext cx="11510010" cy="625084"/>
          </a:xfrm>
          <a:prstGeom prst="rect">
            <a:avLst/>
          </a:prstGeom>
          <a:noFill/>
          <a:ln/>
        </p:spPr>
        <p:txBody>
          <a:bodyPr wrap="square" lIns="0" tIns="0" rIns="0" bIns="0" rtlCol="0" anchor="t"/>
          <a:lstStyle/>
          <a:p>
            <a:pPr algn="l" indent="0" marL="0">
              <a:lnSpc>
                <a:spcPct val="113000"/>
              </a:lnSpc>
              <a:buNone/>
            </a:pPr>
            <a:r>
              <a:rPr lang="ha" altLang="en-US" sz="1820" dirty="0">
                <a:solidFill>
                  <a:srgbClr val="25252B"/>
                </a:solidFill>
                <a:latin typeface="IBM Plex Sans" pitchFamily="34" charset="0"/>
                <a:ea typeface="IBM Plex Sans" pitchFamily="34" charset="-122"/>
                <a:cs typeface="IBM Plex Sans" pitchFamily="34" charset="-120"/>
              </a:rPr>
              <a:t>Tsare-tsaren suna bambanta. Kasancewa na dijital ba ya nufin kai tsaye cewa ba ya ƙarƙashin ikon cibiya guda, yana da ƙaranci, yana kiyaye sirri, ko ana iya tantance shi ba tare da dogaro da wani ba.</a:t>
            </a:r>
            <a:endParaRPr lang="ha" sz="1820" dirty="0"/>
          </a:p>
        </p:txBody>
      </p:sp>
      <p:sp>
        <p:nvSpPr>
          <p:cNvPr id="7" name="Shape 5"/>
          <p:cNvSpPr/>
          <p:nvPr/>
        </p:nvSpPr>
        <p:spPr>
          <a:xfrm>
            <a:off x="666780" y="4721687"/>
            <a:ext cx="10858500" cy="1562527"/>
          </a:xfrm>
          <a:prstGeom prst="rect">
            <a:avLst/>
          </a:prstGeom>
          <a:solidFill>
            <a:srgbClr val="F3F3FA"/>
          </a:solidFill>
          <a:ln/>
        </p:spPr>
      </p:sp>
      <p:sp>
        <p:nvSpPr>
          <p:cNvPr id="8" name="Shape 6"/>
          <p:cNvSpPr/>
          <p:nvPr/>
        </p:nvSpPr>
        <p:spPr>
          <a:xfrm>
            <a:off x="666780" y="4721687"/>
            <a:ext cx="57150" cy="1562527"/>
          </a:xfrm>
          <a:prstGeom prst="rect">
            <a:avLst/>
          </a:prstGeom>
          <a:solidFill>
            <a:srgbClr val="422C70"/>
          </a:solidFill>
          <a:ln/>
        </p:spPr>
      </p:sp>
      <p:sp>
        <p:nvSpPr>
          <p:cNvPr id="9" name="Text 7"/>
          <p:cNvSpPr/>
          <p:nvPr/>
        </p:nvSpPr>
        <p:spPr>
          <a:xfrm>
            <a:off x="1094537" y="4930170"/>
            <a:ext cx="10663641" cy="1145560"/>
          </a:xfrm>
          <a:prstGeom prst="rect">
            <a:avLst/>
          </a:prstGeom>
          <a:noFill/>
          <a:ln/>
        </p:spPr>
        <p:txBody>
          <a:bodyPr wrap="square" lIns="0" tIns="0" rIns="0" bIns="0" rtlCol="0" anchor="t"/>
          <a:lstStyle/>
          <a:p>
            <a:pPr algn="l" indent="0" marL="0">
              <a:lnSpc>
                <a:spcPct val="113000"/>
              </a:lnSpc>
              <a:buNone/>
            </a:pPr>
            <a:r>
              <a:rPr lang="ha" altLang="en-US" sz="1820" b="1" dirty="0">
                <a:solidFill>
                  <a:srgbClr val="422C70"/>
                </a:solidFill>
                <a:latin typeface="IBM Plex Sans" pitchFamily="34" charset="0"/>
                <a:ea typeface="IBM Plex Sans" pitchFamily="34" charset="-122"/>
                <a:cs typeface="IBM Plex Sans" pitchFamily="34" charset="-120"/>
              </a:rPr>
              <a:t>Ku bincika</a:t>
            </a:r>
            <a:endParaRPr lang="ha" sz="1820" dirty="0"/>
          </a:p>
          <a:p>
            <a:pPr algn="l" indent="0" marL="0">
              <a:lnSpc>
                <a:spcPct val="113000"/>
              </a:lnSpc>
              <a:spcBef>
                <a:spcPts val="270"/>
              </a:spcBef>
              <a:buNone/>
            </a:pPr>
            <a:r>
              <a:rPr lang="ha" altLang="en-US" sz="1820" dirty="0">
                <a:solidFill>
                  <a:srgbClr val="25252B"/>
                </a:solidFill>
                <a:latin typeface="IBM Plex Sans" pitchFamily="34" charset="0"/>
                <a:ea typeface="IBM Plex Sans" pitchFamily="34" charset="-122"/>
                <a:cs typeface="IBM Plex Sans" pitchFamily="34" charset="-120"/>
              </a:rPr>
              <a:t>Wa ke fitar da shi, wa zai iya amfani da shi, waɗanne bayanai ake tattarawa, kuma wa zai iya hana biyan kuɗi ko sauya ƙa'idoji? Me ke faruwa idan babu haɗin intanet, kuma waɗanne kariyoyi na doka ake da su?</a:t>
            </a:r>
            <a:endParaRPr lang="ha"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1</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Bita: Ta Yaya Kuɗi Za Su Iya Gazawa?</a:t>
            </a:r>
            <a:endParaRPr lang="ha" sz="3000" dirty="0"/>
          </a:p>
        </p:txBody>
      </p:sp>
      <p:sp>
        <p:nvSpPr>
          <p:cNvPr id="4" name="Text 2"/>
          <p:cNvSpPr/>
          <p:nvPr/>
        </p:nvSpPr>
        <p:spPr>
          <a:xfrm>
            <a:off x="666780" y="1411194"/>
            <a:ext cx="11510010" cy="312542"/>
          </a:xfrm>
          <a:prstGeom prst="rect">
            <a:avLst/>
          </a:prstGeom>
          <a:noFill/>
          <a:ln/>
        </p:spPr>
        <p:txBody>
          <a:bodyPr wrap="square" lIns="0" tIns="0" rIns="0" bIns="0" rtlCol="0" anchor="t"/>
          <a:lstStyle/>
          <a:p>
            <a:pPr algn="l" indent="0" marL="0">
              <a:lnSpc>
                <a:spcPct val="113000"/>
              </a:lnSpc>
              <a:buNone/>
            </a:pPr>
            <a:r>
              <a:rPr lang="ha" altLang="en-US" sz="1820" b="1" dirty="0">
                <a:solidFill>
                  <a:srgbClr val="25252B"/>
                </a:solidFill>
                <a:latin typeface="IBM Plex Sans" pitchFamily="34" charset="0"/>
                <a:ea typeface="IBM Plex Sans" pitchFamily="34" charset="-122"/>
                <a:cs typeface="IBM Plex Sans" pitchFamily="34" charset="-120"/>
              </a:rPr>
              <a:t>Muhimman darussa</a:t>
            </a:r>
            <a:endParaRPr lang="ha" sz="1820" dirty="0"/>
          </a:p>
        </p:txBody>
      </p:sp>
      <p:sp>
        <p:nvSpPr>
          <p:cNvPr id="5" name="Text 3"/>
          <p:cNvSpPr/>
          <p:nvPr/>
        </p:nvSpPr>
        <p:spPr>
          <a:xfrm>
            <a:off x="956188" y="1908901"/>
            <a:ext cx="11192805" cy="2372959"/>
          </a:xfrm>
          <a:prstGeom prst="rect">
            <a:avLst/>
          </a:prstGeom>
          <a:noFill/>
          <a:ln/>
        </p:spPr>
        <p:txBody>
          <a:bodyPr wrap="square" lIns="0" tIns="0" rIns="0" bIns="0" rtlCol="0" anchor="t"/>
          <a:lstStyle/>
          <a:p>
            <a:pPr algn="l" marL="173990" indent="-173990">
              <a:lnSpc>
                <a:spcPct val="113000"/>
              </a:lnSpc>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Kuɗi na daidaita musaya, farashi, da ƙima a tsawon lokaci</a:t>
            </a:r>
            <a:endParaRPr lang="ha" sz="1820" dirty="0"/>
          </a:p>
          <a:p>
            <a:pPr algn="l" marL="173990" indent="-173990">
              <a:lnSpc>
                <a:spcPct val="113000"/>
              </a:lnSpc>
              <a:spcBef>
                <a:spcPts val="360"/>
              </a:spcBef>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Ayyuka da halaye na taimakawa wajen kwatantawa</a:t>
            </a:r>
            <a:endParaRPr lang="ha" sz="1820" dirty="0"/>
          </a:p>
          <a:p>
            <a:pPr algn="l" marL="173990" indent="-173990">
              <a:lnSpc>
                <a:spcPct val="113000"/>
              </a:lnSpc>
              <a:spcBef>
                <a:spcPts val="360"/>
              </a:spcBef>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Sauƙin amfani na zuwa da sadaukar da wani ɓangare na amincewa, iko, da damar samun amfani</a:t>
            </a:r>
            <a:endParaRPr lang="ha" sz="1820" dirty="0"/>
          </a:p>
          <a:p>
            <a:pPr algn="l" marL="173990" indent="-173990">
              <a:lnSpc>
                <a:spcPct val="113000"/>
              </a:lnSpc>
              <a:spcBef>
                <a:spcPts val="360"/>
              </a:spcBef>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Yawan kuɗin da ake da su, haɗurran banki, da hauhawar farashi na shafar mutane ta hanyoyi daban-daban</a:t>
            </a:r>
            <a:endParaRPr lang="ha" sz="1820" dirty="0"/>
          </a:p>
          <a:p>
            <a:pPr algn="l" marL="173990" indent="-173990">
              <a:lnSpc>
                <a:spcPct val="113000"/>
              </a:lnSpc>
              <a:spcBef>
                <a:spcPts val="360"/>
              </a:spcBef>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Sauran zaɓuɓɓuka da kuɗaɗen dijital na bankunan tsakiya (CBDCs) su ma na buƙatar tantancewa a tsanake</a:t>
            </a:r>
            <a:endParaRPr lang="ha" sz="1820" dirty="0"/>
          </a:p>
        </p:txBody>
      </p:sp>
      <p:sp>
        <p:nvSpPr>
          <p:cNvPr id="6" name="Text 4"/>
          <p:cNvSpPr/>
          <p:nvPr/>
        </p:nvSpPr>
        <p:spPr>
          <a:xfrm>
            <a:off x="666780" y="4536430"/>
            <a:ext cx="11510010" cy="625084"/>
          </a:xfrm>
          <a:prstGeom prst="rect">
            <a:avLst/>
          </a:prstGeom>
          <a:noFill/>
          <a:ln/>
        </p:spPr>
        <p:txBody>
          <a:bodyPr wrap="square" lIns="0" tIns="0" rIns="0" bIns="0" rtlCol="0" anchor="t"/>
          <a:lstStyle/>
          <a:p>
            <a:pPr algn="l" indent="0" marL="0">
              <a:lnSpc>
                <a:spcPct val="113000"/>
              </a:lnSpc>
              <a:buNone/>
            </a:pPr>
            <a:r>
              <a:rPr lang="ha" altLang="en-US" sz="1820" dirty="0">
                <a:solidFill>
                  <a:srgbClr val="25252B"/>
                </a:solidFill>
                <a:latin typeface="IBM Plex Sans" pitchFamily="34" charset="0"/>
                <a:ea typeface="IBM Plex Sans" pitchFamily="34" charset="-122"/>
                <a:cs typeface="IBM Plex Sans" pitchFamily="34" charset="-120"/>
              </a:rPr>
              <a:t>Me ke sa kuɗinku su kasance masu amfani, kuma waɗanne ƙa'idoji ne suka dogara da cibiyoyin da kuka amince da su?</a:t>
            </a:r>
            <a:endParaRPr lang="ha" sz="1820" dirty="0"/>
          </a:p>
        </p:txBody>
      </p:sp>
      <p:sp>
        <p:nvSpPr>
          <p:cNvPr id="7" name="Shape 5"/>
          <p:cNvSpPr/>
          <p:nvPr/>
        </p:nvSpPr>
        <p:spPr>
          <a:xfrm>
            <a:off x="666780" y="5393040"/>
            <a:ext cx="10858500" cy="937443"/>
          </a:xfrm>
          <a:prstGeom prst="rect">
            <a:avLst/>
          </a:prstGeom>
          <a:solidFill>
            <a:srgbClr val="F3F3FA"/>
          </a:solidFill>
          <a:ln/>
        </p:spPr>
      </p:sp>
      <p:sp>
        <p:nvSpPr>
          <p:cNvPr id="8" name="Shape 6"/>
          <p:cNvSpPr/>
          <p:nvPr/>
        </p:nvSpPr>
        <p:spPr>
          <a:xfrm>
            <a:off x="666780" y="5393040"/>
            <a:ext cx="57150" cy="937443"/>
          </a:xfrm>
          <a:prstGeom prst="rect">
            <a:avLst/>
          </a:prstGeom>
          <a:solidFill>
            <a:srgbClr val="422C70"/>
          </a:solidFill>
          <a:ln/>
        </p:spPr>
      </p:sp>
      <p:sp>
        <p:nvSpPr>
          <p:cNvPr id="9" name="Text 7"/>
          <p:cNvSpPr/>
          <p:nvPr/>
        </p:nvSpPr>
        <p:spPr>
          <a:xfrm>
            <a:off x="1094537" y="5601523"/>
            <a:ext cx="10663641" cy="520476"/>
          </a:xfrm>
          <a:prstGeom prst="rect">
            <a:avLst/>
          </a:prstGeom>
          <a:noFill/>
          <a:ln/>
        </p:spPr>
        <p:txBody>
          <a:bodyPr wrap="square" lIns="0" tIns="0" rIns="0" bIns="0" rtlCol="0" anchor="t"/>
          <a:lstStyle/>
          <a:p>
            <a:pPr algn="l" indent="0" marL="0">
              <a:lnSpc>
                <a:spcPct val="113000"/>
              </a:lnSpc>
              <a:buNone/>
            </a:pPr>
            <a:r>
              <a:rPr lang="ha" altLang="en-US" sz="1820" b="1" dirty="0">
                <a:solidFill>
                  <a:srgbClr val="422C70"/>
                </a:solidFill>
                <a:latin typeface="IBM Plex Sans" pitchFamily="34" charset="0"/>
                <a:ea typeface="IBM Plex Sans" pitchFamily="34" charset="-122"/>
                <a:cs typeface="IBM Plex Sans" pitchFamily="34" charset="-120"/>
              </a:rPr>
              <a:t>Lokacin yin tunani</a:t>
            </a:r>
            <a:endParaRPr lang="ha" sz="1820" dirty="0"/>
          </a:p>
          <a:p>
            <a:pPr algn="l" indent="0" marL="0">
              <a:lnSpc>
                <a:spcPct val="113000"/>
              </a:lnSpc>
              <a:spcBef>
                <a:spcPts val="270"/>
              </a:spcBef>
              <a:buNone/>
            </a:pPr>
            <a:r>
              <a:rPr lang="ha" altLang="en-US" sz="1820" dirty="0">
                <a:solidFill>
                  <a:srgbClr val="25252B"/>
                </a:solidFill>
                <a:latin typeface="IBM Plex Sans" pitchFamily="34" charset="0"/>
                <a:ea typeface="IBM Plex Sans" pitchFamily="34" charset="-122"/>
                <a:cs typeface="IBM Plex Sans" pitchFamily="34" charset="-120"/>
              </a:rPr>
              <a:t>Wace tambaya ɗaya ce kuke yi yanzu game da kuɗi wadda ba ku yi a baya ba?</a:t>
            </a:r>
            <a:endParaRPr lang="ha"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1</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ha" altLang="en-US" sz="2400" dirty="0">
                <a:solidFill>
                  <a:srgbClr val="F7941F"/>
                </a:solidFill>
                <a:latin typeface="IBM Plex Sans Medium" pitchFamily="34" charset="0"/>
                <a:ea typeface="IBM Plex Sans Medium" pitchFamily="34" charset="-122"/>
                <a:cs typeface="IBM Plex Sans Medium" pitchFamily="34" charset="-120"/>
              </a:rPr>
              <a:t>Kashi na 2</a:t>
            </a:r>
            <a:endParaRPr lang="ha"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ha" altLang="en-US" sz="4350" dirty="0">
                <a:solidFill>
                  <a:srgbClr val="FFFFFF"/>
                </a:solidFill>
                <a:latin typeface="IBM Plex Sans Medium" pitchFamily="34" charset="0"/>
                <a:ea typeface="IBM Plex Sans Medium" pitchFamily="34" charset="-122"/>
                <a:cs typeface="IBM Plex Sans Medium" pitchFamily="34" charset="-120"/>
              </a:rPr>
              <a:t>Yadda Bitcoin Ke Aiki</a:t>
            </a:r>
            <a:endParaRPr lang="ha"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ha" altLang="en-US" sz="2400" b="1" dirty="0">
                <a:solidFill>
                  <a:srgbClr val="FFFFFF"/>
                </a:solidFill>
                <a:latin typeface="IBM Plex Sans" pitchFamily="34" charset="0"/>
                <a:ea typeface="IBM Plex Sans" pitchFamily="34" charset="-122"/>
                <a:cs typeface="IBM Plex Sans" pitchFamily="34" charset="-120"/>
              </a:rPr>
              <a:t>Mafita:</a:t>
            </a:r>
            <a:r>
              <a:rPr lang="ha" altLang="en-US" sz="2400" dirty="0">
                <a:solidFill>
                  <a:srgbClr val="FFFFFF"/>
                </a:solidFill>
                <a:latin typeface="IBM Plex Sans" pitchFamily="34" charset="0"/>
                <a:ea typeface="IBM Plex Sans" pitchFamily="34" charset="-122"/>
                <a:cs typeface="IBM Plex Sans" pitchFamily="34" charset="-120"/>
              </a:rPr>
              <a:t> Me ya sa aka ƙirƙiri Bitcoin, kuma ta yaya yake ba da amsa?</a:t>
            </a:r>
            <a:endParaRPr lang="h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Dalilin da Ya Sa Aka Ƙirƙiri</a:t>
            </a:r>
            <a:br/>
            <a:r>
              <a:rPr lang="ha" altLang="en-US" sz="3000" dirty="0">
                <a:solidFill>
                  <a:srgbClr val="422C70"/>
                </a:solidFill>
                <a:latin typeface="IBM Plex Sans Medium" pitchFamily="34" charset="0"/>
                <a:ea typeface="IBM Plex Sans Medium" pitchFamily="34" charset="-122"/>
                <a:cs typeface="IBM Plex Sans Medium" pitchFamily="34" charset="-120"/>
              </a:rPr>
              <a:t>Bitcoin</a:t>
            </a:r>
            <a:endParaRPr lang="ha" sz="3000" dirty="0"/>
          </a:p>
        </p:txBody>
      </p:sp>
      <p:sp>
        <p:nvSpPr>
          <p:cNvPr id="5" name="Text 2"/>
          <p:cNvSpPr/>
          <p:nvPr/>
        </p:nvSpPr>
        <p:spPr>
          <a:xfrm>
            <a:off x="956188" y="1783812"/>
            <a:ext cx="5377221" cy="2326599"/>
          </a:xfrm>
          <a:prstGeom prst="rect">
            <a:avLst/>
          </a:prstGeom>
          <a:noFill/>
          <a:ln/>
        </p:spPr>
        <p:txBody>
          <a:bodyPr wrap="square" lIns="0" tIns="0" rIns="0" bIns="0" rtlCol="0" anchor="t"/>
          <a:lstStyle/>
          <a:p>
            <a:pPr algn="l" marL="173990" indent="-173990">
              <a:lnSpc>
                <a:spcPct val="113000"/>
              </a:lnSpc>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An riga an sami biyan kuɗi ta dijital</a:t>
            </a:r>
            <a:endParaRPr lang="ha" sz="1820" dirty="0"/>
          </a:p>
          <a:p>
            <a:pPr algn="l" marL="173990" indent="-173990">
              <a:lnSpc>
                <a:spcPct val="113000"/>
              </a:lnSpc>
              <a:spcBef>
                <a:spcPts val="360"/>
              </a:spcBef>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Masu kula da kundin lissafi na tsakiya: izini, bayanai, kuɗaɗen caji, da haɗarin gaza aiki</a:t>
            </a:r>
            <a:endParaRPr lang="ha" sz="1820" dirty="0"/>
          </a:p>
          <a:p>
            <a:pPr algn="l" marL="173990" indent="-173990">
              <a:lnSpc>
                <a:spcPct val="113000"/>
              </a:lnSpc>
              <a:spcBef>
                <a:spcPts val="360"/>
              </a:spcBef>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Bayanan da za a iya kwafa: matsalar kashe kuɗi ɗaya sau biyu</a:t>
            </a:r>
            <a:endParaRPr lang="ha" sz="1820" dirty="0"/>
          </a:p>
          <a:p>
            <a:pPr algn="l" marL="173990" indent="-173990">
              <a:lnSpc>
                <a:spcPct val="113000"/>
              </a:lnSpc>
              <a:spcBef>
                <a:spcPts val="360"/>
              </a:spcBef>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Bitcoin: tarihin biyan kuɗi na bai ɗaya ba tare da mai kula da kundin lissafi na tsakiya ba</a:t>
            </a:r>
            <a:endParaRPr lang="ha" sz="1820" dirty="0"/>
          </a:p>
        </p:txBody>
      </p:sp>
      <p:sp>
        <p:nvSpPr>
          <p:cNvPr id="6" name="Text 3"/>
          <p:cNvSpPr/>
          <p:nvPr/>
        </p:nvSpPr>
        <p:spPr>
          <a:xfrm>
            <a:off x="666780" y="4365163"/>
            <a:ext cx="5694426" cy="937626"/>
          </a:xfrm>
          <a:prstGeom prst="rect">
            <a:avLst/>
          </a:prstGeom>
          <a:noFill/>
          <a:ln/>
        </p:spPr>
        <p:txBody>
          <a:bodyPr wrap="square" lIns="0" tIns="0" rIns="0" bIns="0" rtlCol="0" anchor="t"/>
          <a:lstStyle/>
          <a:p>
            <a:pPr algn="l" indent="0" marL="0">
              <a:lnSpc>
                <a:spcPct val="113000"/>
              </a:lnSpc>
              <a:buNone/>
            </a:pPr>
            <a:r>
              <a:rPr lang="ha" altLang="en-US" sz="1820" dirty="0">
                <a:solidFill>
                  <a:srgbClr val="25252B"/>
                </a:solidFill>
                <a:latin typeface="IBM Plex Sans" pitchFamily="34" charset="0"/>
                <a:ea typeface="IBM Plex Sans" pitchFamily="34" charset="-122"/>
                <a:cs typeface="IBM Plex Sans" pitchFamily="34" charset="-120"/>
              </a:rPr>
              <a:t>Bitcoin yana rage dogaro ga hukuma ta tsakiya wajen fitar da kuɗi da kammala biyan kuɗi; ba ya kawar da duk wani dogaro ko haɗari.</a:t>
            </a:r>
            <a:endParaRPr lang="ha" sz="1820" dirty="0"/>
          </a:p>
        </p:txBody>
      </p:sp>
      <p:sp>
        <p:nvSpPr>
          <p:cNvPr id="7" name="Text 4"/>
          <p:cNvSpPr/>
          <p:nvPr/>
        </p:nvSpPr>
        <p:spPr>
          <a:xfrm>
            <a:off x="666780" y="5534315"/>
            <a:ext cx="5694426" cy="625084"/>
          </a:xfrm>
          <a:prstGeom prst="rect">
            <a:avLst/>
          </a:prstGeom>
          <a:noFill/>
          <a:ln/>
        </p:spPr>
        <p:txBody>
          <a:bodyPr wrap="square" lIns="0" tIns="0" rIns="0" bIns="0" rtlCol="0" anchor="t"/>
          <a:lstStyle/>
          <a:p>
            <a:pPr algn="l" indent="0" marL="0">
              <a:lnSpc>
                <a:spcPct val="113000"/>
              </a:lnSpc>
              <a:buNone/>
            </a:pPr>
            <a:r>
              <a:rPr lang="ha" altLang="en-US" sz="1820" b="1" dirty="0">
                <a:solidFill>
                  <a:srgbClr val="422C70"/>
                </a:solidFill>
                <a:latin typeface="IBM Plex Sans" pitchFamily="34" charset="0"/>
                <a:ea typeface="IBM Plex Sans" pitchFamily="34" charset="-122"/>
                <a:cs typeface="IBM Plex Sans" pitchFamily="34" charset="-120"/>
              </a:rPr>
              <a:t>Bitcoin:</a:t>
            </a:r>
            <a:r>
              <a:rPr lang="ha" altLang="en-US" sz="1820" dirty="0">
                <a:solidFill>
                  <a:srgbClr val="25252B"/>
                </a:solidFill>
                <a:latin typeface="IBM Plex Sans" pitchFamily="34" charset="0"/>
                <a:ea typeface="IBM Plex Sans" pitchFamily="34" charset="-122"/>
                <a:cs typeface="IBM Plex Sans" pitchFamily="34" charset="-120"/>
              </a:rPr>
              <a:t> cibiyar sadarwa da ƙa'idojin sadarwa · </a:t>
            </a:r>
            <a:r>
              <a:rPr lang="ha" altLang="en-US" sz="1820" b="1" dirty="0">
                <a:solidFill>
                  <a:srgbClr val="25252B"/>
                </a:solidFill>
                <a:latin typeface="IBM Plex Sans" pitchFamily="34" charset="0"/>
                <a:ea typeface="IBM Plex Sans" pitchFamily="34" charset="-122"/>
                <a:cs typeface="IBM Plex Sans" pitchFamily="34" charset="-120"/>
              </a:rPr>
              <a:t>bitcoin:</a:t>
            </a:r>
            <a:r>
              <a:rPr lang="ha" altLang="en-US" sz="1820" dirty="0">
                <a:solidFill>
                  <a:srgbClr val="25252B"/>
                </a:solidFill>
                <a:latin typeface="IBM Plex Sans" pitchFamily="34" charset="0"/>
                <a:ea typeface="IBM Plex Sans" pitchFamily="34" charset="-122"/>
                <a:cs typeface="IBM Plex Sans" pitchFamily="34" charset="-120"/>
              </a:rPr>
              <a:t> kadara · </a:t>
            </a:r>
            <a:r>
              <a:rPr lang="ha" altLang="en-US" sz="1820" b="1" dirty="0">
                <a:solidFill>
                  <a:srgbClr val="25252B"/>
                </a:solidFill>
                <a:latin typeface="IBM Plex Sans" pitchFamily="34" charset="0"/>
                <a:ea typeface="IBM Plex Sans" pitchFamily="34" charset="-122"/>
                <a:cs typeface="IBM Plex Sans" pitchFamily="34" charset="-120"/>
              </a:rPr>
              <a:t>BTC:</a:t>
            </a:r>
            <a:r>
              <a:rPr lang="ha" altLang="en-US" sz="1820" dirty="0">
                <a:solidFill>
                  <a:srgbClr val="25252B"/>
                </a:solidFill>
                <a:latin typeface="IBM Plex Sans" pitchFamily="34" charset="0"/>
                <a:ea typeface="IBM Plex Sans" pitchFamily="34" charset="-122"/>
                <a:cs typeface="IBM Plex Sans" pitchFamily="34" charset="-120"/>
              </a:rPr>
              <a:t> gajeriyar alamar adadi</a:t>
            </a:r>
            <a:endParaRPr lang="ha" sz="18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2</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Kamfanin biyan kuɗi Mai aikawa yana neman kamfanin ya aika kuɗiKamfanin yana adana kundin lissafi kuma yana amincewa da tura kuɗi Mai karɓa yana samun kuɗin idan kamfanin ya ba da iziniYa dogara daƘun">    </p:cNvPr>
          <p:cNvPicPr>
            <a:picLocks noChangeAspect="1"/>
          </p:cNvPicPr>
          <p:nvPr/>
        </p:nvPicPr>
        <p:blipFill>
          <a:blip r:embed="rId1"/>
          <a:stretch>
            <a:fillRect/>
          </a:stretch>
        </p:blipFill>
        <p:spPr>
          <a:xfrm>
            <a:off x="625907" y="266730"/>
            <a:ext cx="10940247"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Neman Kuɗin Dijital Marasa Cibiyar Iko</a:t>
            </a:r>
            <a:endParaRPr lang="ha" sz="3000" dirty="0"/>
          </a:p>
        </p:txBody>
      </p:sp>
      <p:sp>
        <p:nvSpPr>
          <p:cNvPr id="4" name="Text 2"/>
          <p:cNvSpPr/>
          <p:nvPr/>
        </p:nvSpPr>
        <p:spPr>
          <a:xfrm>
            <a:off x="1017179" y="1379464"/>
            <a:ext cx="11125871" cy="1681764"/>
          </a:xfrm>
          <a:prstGeom prst="rect">
            <a:avLst/>
          </a:prstGeom>
          <a:noFill/>
          <a:ln/>
        </p:spPr>
        <p:txBody>
          <a:bodyPr wrap="square" lIns="0" tIns="0" rIns="0" bIns="0" rtlCol="0" anchor="t"/>
          <a:lstStyle/>
          <a:p>
            <a:pPr algn="l" marL="210820" indent="-210820">
              <a:lnSpc>
                <a:spcPct val="113000"/>
              </a:lnSpc>
              <a:buSzPct val="100000"/>
              <a:buChar char="•"/>
            </a:pPr>
            <a:r>
              <a:rPr lang="ha" altLang="en-US" sz="2210" dirty="0">
                <a:solidFill>
                  <a:srgbClr val="25252B"/>
                </a:solidFill>
                <a:latin typeface="IBM Plex Sans" pitchFamily="34" charset="0"/>
                <a:ea typeface="IBM Plex Sans" pitchFamily="34" charset="-122"/>
                <a:cs typeface="IBM Plex Sans" pitchFamily="34" charset="-120"/>
              </a:rPr>
              <a:t>Cypherpunks: sirri da ’yanci ta hanyar ilimin ɓoye bayanai</a:t>
            </a:r>
            <a:endParaRPr lang="ha" sz="2210" dirty="0"/>
          </a:p>
          <a:p>
            <a:pPr algn="l" marL="210820" indent="-210820">
              <a:lnSpc>
                <a:spcPct val="113000"/>
              </a:lnSpc>
              <a:spcBef>
                <a:spcPts val="440"/>
              </a:spcBef>
              <a:buSzPct val="100000"/>
              <a:buChar char="•"/>
            </a:pPr>
            <a:r>
              <a:rPr lang="ha" altLang="en-US" sz="2210" b="1" dirty="0">
                <a:solidFill>
                  <a:srgbClr val="422C70"/>
                </a:solidFill>
                <a:latin typeface="IBM Plex Sans" pitchFamily="34" charset="0"/>
                <a:ea typeface="IBM Plex Sans" pitchFamily="34" charset="-122"/>
                <a:cs typeface="IBM Plex Sans" pitchFamily="34" charset="-120"/>
              </a:rPr>
              <a:t>Ɓoye bayanai:</a:t>
            </a:r>
            <a:r>
              <a:rPr lang="ha" altLang="en-US" sz="2210" dirty="0">
                <a:solidFill>
                  <a:srgbClr val="25252B"/>
                </a:solidFill>
                <a:latin typeface="IBM Plex Sans" pitchFamily="34" charset="0"/>
                <a:ea typeface="IBM Plex Sans" pitchFamily="34" charset="-122"/>
                <a:cs typeface="IBM Plex Sans" pitchFamily="34" charset="-120"/>
              </a:rPr>
              <a:t> yana kare sirrin saƙonni</a:t>
            </a:r>
            <a:endParaRPr lang="ha" sz="2210" dirty="0"/>
          </a:p>
          <a:p>
            <a:pPr algn="l" marL="210820" indent="-210820">
              <a:lnSpc>
                <a:spcPct val="113000"/>
              </a:lnSpc>
              <a:spcBef>
                <a:spcPts val="440"/>
              </a:spcBef>
              <a:buSzPct val="100000"/>
              <a:buChar char="•"/>
            </a:pPr>
            <a:r>
              <a:rPr lang="ha" altLang="en-US" sz="2210" b="1" dirty="0">
                <a:solidFill>
                  <a:srgbClr val="422C70"/>
                </a:solidFill>
                <a:latin typeface="IBM Plex Sans" pitchFamily="34" charset="0"/>
                <a:ea typeface="IBM Plex Sans" pitchFamily="34" charset="-122"/>
                <a:cs typeface="IBM Plex Sans" pitchFamily="34" charset="-120"/>
              </a:rPr>
              <a:t>Sa hannayen dijital:</a:t>
            </a:r>
            <a:r>
              <a:rPr lang="ha" altLang="en-US" sz="2210" dirty="0">
                <a:solidFill>
                  <a:srgbClr val="25252B"/>
                </a:solidFill>
                <a:latin typeface="IBM Plex Sans" pitchFamily="34" charset="0"/>
                <a:ea typeface="IBM Plex Sans" pitchFamily="34" charset="-122"/>
                <a:cs typeface="IBM Plex Sans" pitchFamily="34" charset="-120"/>
              </a:rPr>
              <a:t> suna tabbatar da izini ba tare da bayyana maɓallin sirri ba</a:t>
            </a:r>
            <a:endParaRPr lang="ha" sz="2210" dirty="0"/>
          </a:p>
          <a:p>
            <a:pPr algn="l" marL="210820" indent="-210820">
              <a:lnSpc>
                <a:spcPct val="113000"/>
              </a:lnSpc>
              <a:spcBef>
                <a:spcPts val="440"/>
              </a:spcBef>
              <a:buSzPct val="100000"/>
              <a:buChar char="•"/>
            </a:pPr>
            <a:r>
              <a:rPr lang="ha" altLang="en-US" sz="2210" dirty="0">
                <a:solidFill>
                  <a:srgbClr val="25252B"/>
                </a:solidFill>
                <a:latin typeface="IBM Plex Sans" pitchFamily="34" charset="0"/>
                <a:ea typeface="IBM Plex Sans" pitchFamily="34" charset="-122"/>
                <a:cs typeface="IBM Plex Sans" pitchFamily="34" charset="-120"/>
              </a:rPr>
              <a:t>Manufa: kada a sami mai bayarwa, sabar, ko mai gudanarwa guda ɗaya</a:t>
            </a:r>
            <a:endParaRPr lang="ha" sz="2210" dirty="0"/>
          </a:p>
        </p:txBody>
      </p:sp>
      <p:sp>
        <p:nvSpPr>
          <p:cNvPr id="5" name="Text 3"/>
          <p:cNvSpPr/>
          <p:nvPr/>
        </p:nvSpPr>
        <p:spPr>
          <a:xfrm>
            <a:off x="666780" y="3369655"/>
            <a:ext cx="11510010" cy="378470"/>
          </a:xfrm>
          <a:prstGeom prst="rect">
            <a:avLst/>
          </a:prstGeom>
          <a:noFill/>
          <a:ln/>
        </p:spPr>
        <p:txBody>
          <a:bodyPr wrap="square" lIns="0" tIns="0" rIns="0" bIns="0" rtlCol="0" anchor="t"/>
          <a:lstStyle/>
          <a:p>
            <a:pPr algn="l" indent="0" marL="0">
              <a:lnSpc>
                <a:spcPct val="113000"/>
              </a:lnSpc>
              <a:buNone/>
            </a:pPr>
            <a:r>
              <a:rPr lang="ha" altLang="en-US" sz="2210" b="1" dirty="0">
                <a:solidFill>
                  <a:srgbClr val="25252B"/>
                </a:solidFill>
                <a:latin typeface="IBM Plex Sans" pitchFamily="34" charset="0"/>
                <a:ea typeface="IBM Plex Sans" pitchFamily="34" charset="-122"/>
                <a:cs typeface="IBM Plex Sans" pitchFamily="34" charset="-120"/>
              </a:rPr>
              <a:t>Sassan da suka gabata na wannan kacici-kacici</a:t>
            </a:r>
            <a:endParaRPr lang="ha" sz="2210" dirty="0"/>
          </a:p>
        </p:txBody>
      </p:sp>
      <p:sp>
        <p:nvSpPr>
          <p:cNvPr id="6" name="Text 4"/>
          <p:cNvSpPr/>
          <p:nvPr/>
        </p:nvSpPr>
        <p:spPr>
          <a:xfrm>
            <a:off x="1017179" y="3972336"/>
            <a:ext cx="11125871" cy="2060235"/>
          </a:xfrm>
          <a:prstGeom prst="rect">
            <a:avLst/>
          </a:prstGeom>
          <a:noFill/>
          <a:ln/>
        </p:spPr>
        <p:txBody>
          <a:bodyPr wrap="square" lIns="0" tIns="0" rIns="0" bIns="0" rtlCol="0" anchor="t"/>
          <a:lstStyle/>
          <a:p>
            <a:pPr algn="l" marL="210820" indent="-210820">
              <a:lnSpc>
                <a:spcPct val="113000"/>
              </a:lnSpc>
              <a:buSzPct val="100000"/>
              <a:buChar char="•"/>
            </a:pPr>
            <a:r>
              <a:rPr lang="ha" altLang="en-US" sz="2210" dirty="0">
                <a:solidFill>
                  <a:srgbClr val="25252B"/>
                </a:solidFill>
                <a:latin typeface="IBM Plex Sans" pitchFamily="34" charset="0"/>
                <a:ea typeface="IBM Plex Sans" pitchFamily="34" charset="-122"/>
                <a:cs typeface="IBM Plex Sans" pitchFamily="34" charset="-120"/>
              </a:rPr>
              <a:t>DigiCash: biyan kuɗi cikin sirri; dogaro ga kamfani na tsakiya</a:t>
            </a:r>
            <a:endParaRPr lang="ha" sz="2210" dirty="0"/>
          </a:p>
          <a:p>
            <a:pPr algn="l" marL="210820" indent="-210820">
              <a:lnSpc>
                <a:spcPct val="113000"/>
              </a:lnSpc>
              <a:spcBef>
                <a:spcPts val="440"/>
              </a:spcBef>
              <a:buSzPct val="100000"/>
              <a:buChar char="•"/>
            </a:pPr>
            <a:r>
              <a:rPr lang="ha" altLang="en-US" sz="2210" dirty="0">
                <a:solidFill>
                  <a:srgbClr val="25252B"/>
                </a:solidFill>
                <a:latin typeface="IBM Plex Sans" pitchFamily="34" charset="0"/>
                <a:ea typeface="IBM Plex Sans" pitchFamily="34" charset="-122"/>
                <a:cs typeface="IBM Plex Sans" pitchFamily="34" charset="-120"/>
              </a:rPr>
              <a:t>Hashcash: tsadar aikin lissafin kwamfuta don hana amfani da shi ba bisa ƙa'ida ba</a:t>
            </a:r>
            <a:endParaRPr lang="ha" sz="2210" dirty="0"/>
          </a:p>
          <a:p>
            <a:pPr algn="l" marL="210820" indent="-210820">
              <a:lnSpc>
                <a:spcPct val="113000"/>
              </a:lnSpc>
              <a:spcBef>
                <a:spcPts val="440"/>
              </a:spcBef>
              <a:buSzPct val="100000"/>
              <a:buChar char="•"/>
            </a:pPr>
            <a:r>
              <a:rPr lang="ha" altLang="en-US" sz="2210" dirty="0">
                <a:solidFill>
                  <a:srgbClr val="25252B"/>
                </a:solidFill>
                <a:latin typeface="IBM Plex Sans" pitchFamily="34" charset="0"/>
                <a:ea typeface="IBM Plex Sans" pitchFamily="34" charset="-122"/>
                <a:cs typeface="IBM Plex Sans" pitchFamily="34" charset="-120"/>
              </a:rPr>
              <a:t>Bit Gold, b-money, RPoW: shawarwari da gwaje-gwaje kan ƙima mai ƙarancin samuwa</a:t>
            </a:r>
            <a:endParaRPr lang="ha" sz="2210" dirty="0"/>
          </a:p>
          <a:p>
            <a:pPr algn="l" marL="210820" indent="-210820">
              <a:lnSpc>
                <a:spcPct val="113000"/>
              </a:lnSpc>
              <a:spcBef>
                <a:spcPts val="440"/>
              </a:spcBef>
              <a:buSzPct val="100000"/>
              <a:buChar char="•"/>
            </a:pPr>
            <a:r>
              <a:rPr lang="ha" altLang="en-US" sz="2210" dirty="0">
                <a:solidFill>
                  <a:srgbClr val="25252B"/>
                </a:solidFill>
                <a:latin typeface="IBM Plex Sans" pitchFamily="34" charset="0"/>
                <a:ea typeface="IBM Plex Sans" pitchFamily="34" charset="-122"/>
                <a:cs typeface="IBM Plex Sans" pitchFamily="34" charset="-120"/>
              </a:rPr>
              <a:t>BitTorrent: musayar bayanai kai tsaye tsakanin takwarori, ba kuɗi ba</a:t>
            </a:r>
            <a:endParaRPr lang="ha"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2</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Kuɗin Dijital na Farko da</a:t>
            </a:r>
            <a:br/>
            <a:r>
              <a:rPr lang="ha" altLang="en-US" sz="3000" dirty="0">
                <a:solidFill>
                  <a:srgbClr val="422C70"/>
                </a:solidFill>
                <a:latin typeface="IBM Plex Sans Medium" pitchFamily="34" charset="0"/>
                <a:ea typeface="IBM Plex Sans Medium" pitchFamily="34" charset="-122"/>
                <a:cs typeface="IBM Plex Sans Medium" pitchFamily="34" charset="-120"/>
              </a:rPr>
              <a:t>Kashe Kuɗi Sau Biyu</a:t>
            </a:r>
            <a:endParaRPr lang="ha" sz="3000" dirty="0"/>
          </a:p>
        </p:txBody>
      </p:sp>
      <p:sp>
        <p:nvSpPr>
          <p:cNvPr id="5" name="Text 2"/>
          <p:cNvSpPr/>
          <p:nvPr/>
        </p:nvSpPr>
        <p:spPr>
          <a:xfrm>
            <a:off x="666780" y="1842516"/>
            <a:ext cx="5694426" cy="691195"/>
          </a:xfrm>
          <a:prstGeom prst="rect">
            <a:avLst/>
          </a:prstGeom>
          <a:noFill/>
          <a:ln/>
        </p:spPr>
        <p:txBody>
          <a:bodyPr wrap="square" lIns="0" tIns="0" rIns="0" bIns="0" rtlCol="0" anchor="t"/>
          <a:lstStyle/>
          <a:p>
            <a:pPr algn="l" indent="0" marL="0">
              <a:lnSpc>
                <a:spcPct val="113000"/>
              </a:lnSpc>
              <a:buNone/>
            </a:pPr>
            <a:r>
              <a:rPr lang="ha" altLang="en-US" sz="2020" dirty="0">
                <a:solidFill>
                  <a:srgbClr val="25252B"/>
                </a:solidFill>
                <a:latin typeface="IBM Plex Sans" pitchFamily="34" charset="0"/>
                <a:ea typeface="IBM Plex Sans" pitchFamily="34" charset="-122"/>
                <a:cs typeface="IBM Plex Sans" pitchFamily="34" charset="-120"/>
              </a:rPr>
              <a:t>Kashe kuɗi sau biyu yunƙuri ne na aika raka'ar kuɗin dijital guda ɗaya ga masu karɓa biyu.</a:t>
            </a:r>
            <a:endParaRPr lang="ha" sz="2020" dirty="0"/>
          </a:p>
        </p:txBody>
      </p:sp>
      <p:sp>
        <p:nvSpPr>
          <p:cNvPr id="6" name="Text 3"/>
          <p:cNvSpPr/>
          <p:nvPr/>
        </p:nvSpPr>
        <p:spPr>
          <a:xfrm>
            <a:off x="986729" y="2738445"/>
            <a:ext cx="5343754" cy="2969423"/>
          </a:xfrm>
          <a:prstGeom prst="rect">
            <a:avLst/>
          </a:prstGeom>
          <a:noFill/>
          <a:ln/>
        </p:spPr>
        <p:txBody>
          <a:bodyPr wrap="square" lIns="0" tIns="0" rIns="0" bIns="0" rtlCol="0" anchor="t"/>
          <a:lstStyle/>
          <a:p>
            <a:pPr algn="l" marL="191770" indent="-191770">
              <a:lnSpc>
                <a:spcPct val="113000"/>
              </a:lnSpc>
              <a:buSzPct val="100000"/>
              <a:buChar char="•"/>
            </a:pPr>
            <a:r>
              <a:rPr lang="ha" altLang="en-US" sz="2020" dirty="0">
                <a:solidFill>
                  <a:srgbClr val="25252B"/>
                </a:solidFill>
                <a:latin typeface="IBM Plex Sans" pitchFamily="34" charset="0"/>
                <a:ea typeface="IBM Plex Sans" pitchFamily="34" charset="-122"/>
                <a:cs typeface="IBM Plex Sans" pitchFamily="34" charset="-120"/>
              </a:rPr>
              <a:t>Rumbun bayanai na tsakiya: mai yanke shawara guda ɗaya da aka amince da shi</a:t>
            </a:r>
            <a:endParaRPr lang="ha" sz="2020" dirty="0"/>
          </a:p>
          <a:p>
            <a:pPr algn="l" marL="191770" indent="-191770">
              <a:lnSpc>
                <a:spcPct val="113000"/>
              </a:lnSpc>
              <a:spcBef>
                <a:spcPts val="400"/>
              </a:spcBef>
              <a:buSzPct val="100000"/>
              <a:buChar char="•"/>
            </a:pPr>
            <a:r>
              <a:rPr lang="ha" altLang="en-US" sz="2020" dirty="0">
                <a:solidFill>
                  <a:srgbClr val="25252B"/>
                </a:solidFill>
                <a:latin typeface="IBM Plex Sans" pitchFamily="34" charset="0"/>
                <a:ea typeface="IBM Plex Sans" pitchFamily="34" charset="-122"/>
                <a:cs typeface="IBM Plex Sans" pitchFamily="34" charset="-120"/>
              </a:rPr>
              <a:t>Bitcoin: watsa saƙonni tsakanin takwarori da sa hannun dijital</a:t>
            </a:r>
            <a:endParaRPr lang="ha" sz="2020" dirty="0"/>
          </a:p>
          <a:p>
            <a:pPr algn="l" marL="191770" indent="-191770">
              <a:lnSpc>
                <a:spcPct val="113000"/>
              </a:lnSpc>
              <a:spcBef>
                <a:spcPts val="400"/>
              </a:spcBef>
              <a:buSzPct val="100000"/>
              <a:buChar char="•"/>
            </a:pPr>
            <a:r>
              <a:rPr lang="ha" altLang="en-US" sz="2020" dirty="0">
                <a:solidFill>
                  <a:srgbClr val="25252B"/>
                </a:solidFill>
                <a:latin typeface="IBM Plex Sans" pitchFamily="34" charset="0"/>
                <a:ea typeface="IBM Plex Sans" pitchFamily="34" charset="-122"/>
                <a:cs typeface="IBM Plex Sans" pitchFamily="34" charset="-120"/>
              </a:rPr>
              <a:t>Masu haƙa: tubalan bayanai da hujjar aiki</a:t>
            </a:r>
            <a:endParaRPr lang="ha" sz="2020" dirty="0"/>
          </a:p>
          <a:p>
            <a:pPr algn="l" marL="191770" indent="-191770">
              <a:lnSpc>
                <a:spcPct val="113000"/>
              </a:lnSpc>
              <a:spcBef>
                <a:spcPts val="400"/>
              </a:spcBef>
              <a:buSzPct val="100000"/>
              <a:buChar char="•"/>
            </a:pPr>
            <a:r>
              <a:rPr lang="ha" altLang="en-US" sz="2020" dirty="0">
                <a:solidFill>
                  <a:srgbClr val="25252B"/>
                </a:solidFill>
                <a:latin typeface="IBM Plex Sans" pitchFamily="34" charset="0"/>
                <a:ea typeface="IBM Plex Sans" pitchFamily="34" charset="-122"/>
                <a:cs typeface="IBM Plex Sans" pitchFamily="34" charset="-120"/>
              </a:rPr>
              <a:t>Mahaɗai: tantancewa mai zaman kanta</a:t>
            </a:r>
            <a:endParaRPr lang="ha" sz="2020" dirty="0"/>
          </a:p>
          <a:p>
            <a:pPr algn="l" marL="191770" indent="-191770">
              <a:lnSpc>
                <a:spcPct val="113000"/>
              </a:lnSpc>
              <a:spcBef>
                <a:spcPts val="400"/>
              </a:spcBef>
              <a:buSzPct val="100000"/>
              <a:buChar char="•"/>
            </a:pPr>
            <a:r>
              <a:rPr lang="ha" altLang="en-US" sz="2020" dirty="0">
                <a:solidFill>
                  <a:srgbClr val="25252B"/>
                </a:solidFill>
                <a:latin typeface="IBM Plex Sans" pitchFamily="34" charset="0"/>
                <a:ea typeface="IBM Plex Sans" pitchFamily="34" charset="-122"/>
                <a:cs typeface="IBM Plex Sans" pitchFamily="34" charset="-120"/>
              </a:rPr>
              <a:t>Bayanan bai ɗaya: ingantaccen tarihi mai mafi yawan aikin da aka tara</a:t>
            </a:r>
            <a:endParaRPr lang="ha"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2</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Cibiyar sadarwa ta takwara-da-takwaraAna sanar da mahalarta ma'amaloli kai tsaye Sa hannun dijitalMai riƙe da maɓallin sirri ne kaɗai zai iya ba da izinin kashe kuɗiTubalai da haƙowaMasu haƙowa suna a">    </p:cNvPr>
          <p:cNvPicPr>
            <a:picLocks noChangeAspect="1"/>
          </p:cNvPicPr>
          <p:nvPr/>
        </p:nvPicPr>
        <p:blipFill>
          <a:blip r:embed="rId1"/>
          <a:stretch>
            <a:fillRect/>
          </a:stretch>
        </p:blipFill>
        <p:spPr>
          <a:xfrm>
            <a:off x="342900" y="494325"/>
            <a:ext cx="11506170" cy="571692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Ƙarancin Dijital da Adadin da</a:t>
            </a:r>
            <a:br/>
            <a:r>
              <a:rPr lang="ha" altLang="en-US" sz="3000" dirty="0">
                <a:solidFill>
                  <a:srgbClr val="422C70"/>
                </a:solidFill>
                <a:latin typeface="IBM Plex Sans Medium" pitchFamily="34" charset="0"/>
                <a:ea typeface="IBM Plex Sans Medium" pitchFamily="34" charset="-122"/>
                <a:cs typeface="IBM Plex Sans Medium" pitchFamily="34" charset="-120"/>
              </a:rPr>
              <a:t>ke Akwai da Za a Iya</a:t>
            </a:r>
            <a:br/>
            <a:r>
              <a:rPr lang="ha" altLang="en-US" sz="3000" dirty="0">
                <a:solidFill>
                  <a:srgbClr val="422C70"/>
                </a:solidFill>
                <a:latin typeface="IBM Plex Sans Medium" pitchFamily="34" charset="0"/>
                <a:ea typeface="IBM Plex Sans Medium" pitchFamily="34" charset="-122"/>
                <a:cs typeface="IBM Plex Sans Medium" pitchFamily="34" charset="-120"/>
              </a:rPr>
              <a:t>Tabbatarwa</a:t>
            </a:r>
            <a:endParaRPr lang="ha" sz="3000" dirty="0"/>
          </a:p>
        </p:txBody>
      </p:sp>
      <p:sp>
        <p:nvSpPr>
          <p:cNvPr id="5" name="Text 2"/>
          <p:cNvSpPr/>
          <p:nvPr/>
        </p:nvSpPr>
        <p:spPr>
          <a:xfrm>
            <a:off x="956188" y="2202972"/>
            <a:ext cx="5377221" cy="2997952"/>
          </a:xfrm>
          <a:prstGeom prst="rect">
            <a:avLst/>
          </a:prstGeom>
          <a:noFill/>
          <a:ln/>
        </p:spPr>
        <p:txBody>
          <a:bodyPr wrap="square" lIns="0" tIns="0" rIns="0" bIns="0" rtlCol="0" anchor="t"/>
          <a:lstStyle/>
          <a:p>
            <a:pPr algn="l" marL="173990" indent="-173990">
              <a:lnSpc>
                <a:spcPct val="113000"/>
              </a:lnSpc>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An bambanta sahihan raka'o'i da kwafe marasa inganci</a:t>
            </a:r>
            <a:endParaRPr lang="ha" sz="1820" dirty="0"/>
          </a:p>
          <a:p>
            <a:pPr algn="l" marL="173990" indent="-173990">
              <a:lnSpc>
                <a:spcPct val="113000"/>
              </a:lnSpc>
              <a:spcBef>
                <a:spcPts val="360"/>
              </a:spcBef>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An ƙi kashe kuɗi iri ɗaya sau biyu</a:t>
            </a:r>
            <a:endParaRPr lang="ha" sz="1820" dirty="0"/>
          </a:p>
          <a:p>
            <a:pPr algn="l" marL="173990" indent="-173990">
              <a:lnSpc>
                <a:spcPct val="113000"/>
              </a:lnSpc>
              <a:spcBef>
                <a:spcPts val="360"/>
              </a:spcBef>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Tarihin ma'amaloli da sa hannaye da kowa zai iya gani</a:t>
            </a:r>
            <a:endParaRPr lang="ha" sz="1820" dirty="0"/>
          </a:p>
          <a:p>
            <a:pPr algn="l" marL="173990" indent="-173990">
              <a:lnSpc>
                <a:spcPct val="113000"/>
              </a:lnSpc>
              <a:spcBef>
                <a:spcPts val="360"/>
              </a:spcBef>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Hujjar aiki da binciken bin ƙa'idoji mai zaman kansa</a:t>
            </a:r>
            <a:endParaRPr lang="ha" sz="1820" dirty="0"/>
          </a:p>
          <a:p>
            <a:pPr algn="l" marL="173990" indent="-173990">
              <a:lnSpc>
                <a:spcPct val="113000"/>
              </a:lnSpc>
              <a:spcBef>
                <a:spcPts val="360"/>
              </a:spcBef>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Iyakar adadin kuɗi tana da alaƙa da rarraba iko da tabbatarwa</a:t>
            </a:r>
            <a:endParaRPr lang="ha" sz="1820" dirty="0"/>
          </a:p>
        </p:txBody>
      </p:sp>
      <p:sp>
        <p:nvSpPr>
          <p:cNvPr id="6" name="Text 3"/>
          <p:cNvSpPr/>
          <p:nvPr/>
        </p:nvSpPr>
        <p:spPr>
          <a:xfrm>
            <a:off x="666780" y="5455585"/>
            <a:ext cx="5694426" cy="625084"/>
          </a:xfrm>
          <a:prstGeom prst="rect">
            <a:avLst/>
          </a:prstGeom>
          <a:noFill/>
          <a:ln/>
        </p:spPr>
        <p:txBody>
          <a:bodyPr wrap="square" lIns="0" tIns="0" rIns="0" bIns="0" rtlCol="0" anchor="t"/>
          <a:lstStyle/>
          <a:p>
            <a:pPr algn="l" indent="0" marL="0">
              <a:lnSpc>
                <a:spcPct val="113000"/>
              </a:lnSpc>
              <a:buNone/>
            </a:pPr>
            <a:r>
              <a:rPr lang="ha" altLang="en-US" sz="1820" dirty="0">
                <a:solidFill>
                  <a:srgbClr val="25252B"/>
                </a:solidFill>
                <a:latin typeface="IBM Plex Sans" pitchFamily="34" charset="0"/>
                <a:ea typeface="IBM Plex Sans" pitchFamily="34" charset="-122"/>
                <a:cs typeface="IBM Plex Sans" pitchFamily="34" charset="-120"/>
              </a:rPr>
              <a:t>Da'awar adadin kuɗi a rubuce kaɗai ba ta isa ba: wa zai iya tabbatar da ita, kuma wa zai iya canja ta?</a:t>
            </a:r>
            <a:endParaRPr lang="ha"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2</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Da'awa game da adadin kuɗin da ake samarwa Mai fitar da kuɗin ya bayyana iyaka a shafinsa na yanar gizo. Ma'ajiyar bayanan mai fitar da kuɗin ce kaɗai ke da wannan bayani. Babu wani daga wajen mai fit">    </p:cNvPr>
          <p:cNvPicPr>
            <a:picLocks noChangeAspect="1"/>
          </p:cNvPicPr>
          <p:nvPr/>
        </p:nvPicPr>
        <p:blipFill>
          <a:blip r:embed="rId1"/>
          <a:stretch>
            <a:fillRect/>
          </a:stretch>
        </p:blipFill>
        <p:spPr>
          <a:xfrm>
            <a:off x="602132" y="266730"/>
            <a:ext cx="10987705"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Sarkar Tubalai: Littafin Lissafin Bitcoin na Jama’a</a:t>
            </a:r>
            <a:endParaRPr lang="ha"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Rikodin ma'amaloli na jama'a da aka yi wa kwafe</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Tubalan da aka haɗa; kwafe da aka tantance kowannensu dabam</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Ingantacciyar sarƙa mai mafi yawan shaidar aikin da aka tara</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Kusan sabon tubali ɗaya a kowane minti goma, a matsakaici</a:t>
            </a:r>
            <a:endParaRPr lang="ha"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ha" altLang="en-US" sz="2400" dirty="0">
                <a:solidFill>
                  <a:srgbClr val="25252B"/>
                </a:solidFill>
                <a:latin typeface="IBM Plex Sans" pitchFamily="34" charset="0"/>
                <a:ea typeface="IBM Plex Sans" pitchFamily="34" charset="-122"/>
                <a:cs typeface="IBM Plex Sans" pitchFamily="34" charset="-120"/>
              </a:rPr>
              <a:t>Sake rubuta tarihi yana buƙatar sake yin aikin da kuma cim ma na gaba. Hakan yana da tsada, amma ba yana nufin ba zai yiwu ba ne; ana iya samun tarihohi masu gogayya na ɗan lokaci da sake tsara sarƙa.</a:t>
            </a:r>
            <a:endParaRPr lang="h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2</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Rarraba Iko</a:t>
            </a:r>
            <a:endParaRPr lang="ha" sz="3000" dirty="0"/>
          </a:p>
        </p:txBody>
      </p:sp>
      <p:sp>
        <p:nvSpPr>
          <p:cNvPr id="5" name="Text 2"/>
          <p:cNvSpPr/>
          <p:nvPr/>
        </p:nvSpPr>
        <p:spPr>
          <a:xfrm>
            <a:off x="971459" y="1368491"/>
            <a:ext cx="6006694" cy="3107497"/>
          </a:xfrm>
          <a:prstGeom prst="rect">
            <a:avLst/>
          </a:prstGeom>
          <a:noFill/>
          <a:ln/>
        </p:spPr>
        <p:txBody>
          <a:bodyPr wrap="square" lIns="0" tIns="0" rIns="0" bIns="0" rtlCol="0" anchor="t"/>
          <a:lstStyle/>
          <a:p>
            <a:pPr algn="l" marL="182880" indent="-182880">
              <a:lnSpc>
                <a:spcPct val="113000"/>
              </a:lnSpc>
              <a:buSzPct val="100000"/>
              <a:buChar char="•"/>
            </a:pPr>
            <a:r>
              <a:rPr lang="ha" altLang="en-US" sz="1920" dirty="0">
                <a:solidFill>
                  <a:srgbClr val="25252B"/>
                </a:solidFill>
                <a:latin typeface="IBM Plex Sans" pitchFamily="34" charset="0"/>
                <a:ea typeface="IBM Plex Sans" pitchFamily="34" charset="-122"/>
                <a:cs typeface="IBM Plex Sans" pitchFamily="34" charset="-120"/>
              </a:rPr>
              <a:t>Manhaja mai buɗaɗɗen lambar tushe da shiga cikin ƙa'idar sadarwa mai buɗaɗɗiya</a:t>
            </a:r>
            <a:endParaRPr lang="ha" sz="1920" dirty="0"/>
          </a:p>
          <a:p>
            <a:pPr algn="l" marL="182880" indent="-182880">
              <a:lnSpc>
                <a:spcPct val="113000"/>
              </a:lnSpc>
              <a:spcBef>
                <a:spcPts val="380"/>
              </a:spcBef>
              <a:buSzPct val="100000"/>
              <a:buChar char="•"/>
            </a:pPr>
            <a:r>
              <a:rPr lang="ha" altLang="en-US" sz="1920" dirty="0">
                <a:solidFill>
                  <a:srgbClr val="25252B"/>
                </a:solidFill>
                <a:latin typeface="IBM Plex Sans" pitchFamily="34" charset="0"/>
                <a:ea typeface="IBM Plex Sans" pitchFamily="34" charset="-122"/>
                <a:cs typeface="IBM Plex Sans" pitchFamily="34" charset="-120"/>
              </a:rPr>
              <a:t>Na'urorin cibiyar sadarwa masu zaman kansu suna tantancewa; masu haƙa suna gabatar da tubalan bayanai</a:t>
            </a:r>
            <a:endParaRPr lang="ha" sz="1920" dirty="0"/>
          </a:p>
          <a:p>
            <a:pPr algn="l" marL="182880" indent="-182880">
              <a:lnSpc>
                <a:spcPct val="113000"/>
              </a:lnSpc>
              <a:spcBef>
                <a:spcPts val="380"/>
              </a:spcBef>
              <a:buSzPct val="100000"/>
              <a:buChar char="•"/>
            </a:pPr>
            <a:r>
              <a:rPr lang="ha" altLang="en-US" sz="1920" dirty="0">
                <a:solidFill>
                  <a:srgbClr val="25252B"/>
                </a:solidFill>
                <a:latin typeface="IBM Plex Sans" pitchFamily="34" charset="0"/>
                <a:ea typeface="IBM Plex Sans" pitchFamily="34" charset="-122"/>
                <a:cs typeface="IBM Plex Sans" pitchFamily="34" charset="-120"/>
              </a:rPr>
              <a:t>Sauye-sauyen ƙa'idoji sun dogara ne da karɓarsu bisa son rai</a:t>
            </a:r>
            <a:endParaRPr lang="ha" sz="1920" dirty="0"/>
          </a:p>
          <a:p>
            <a:pPr algn="l" marL="182880" indent="-182880">
              <a:lnSpc>
                <a:spcPct val="113000"/>
              </a:lnSpc>
              <a:spcBef>
                <a:spcPts val="380"/>
              </a:spcBef>
              <a:buSzPct val="100000"/>
              <a:buChar char="•"/>
            </a:pPr>
            <a:r>
              <a:rPr lang="ha" altLang="en-US" sz="1920" dirty="0">
                <a:solidFill>
                  <a:srgbClr val="25252B"/>
                </a:solidFill>
                <a:latin typeface="IBM Plex Sans" pitchFamily="34" charset="0"/>
                <a:ea typeface="IBM Plex Sans" pitchFamily="34" charset="-122"/>
                <a:cs typeface="IBM Plex Sans" pitchFamily="34" charset="-120"/>
              </a:rPr>
              <a:t>Babu mahalarta guda ɗaya da zai iya sauya ƙa'idoji ga kowa</a:t>
            </a:r>
            <a:endParaRPr lang="ha" sz="1920" dirty="0"/>
          </a:p>
        </p:txBody>
      </p:sp>
      <p:sp>
        <p:nvSpPr>
          <p:cNvPr id="6" name="Text 3"/>
          <p:cNvSpPr/>
          <p:nvPr/>
        </p:nvSpPr>
        <p:spPr>
          <a:xfrm>
            <a:off x="666780" y="4744182"/>
            <a:ext cx="6340632" cy="1316279"/>
          </a:xfrm>
          <a:prstGeom prst="rect">
            <a:avLst/>
          </a:prstGeom>
          <a:noFill/>
          <a:ln/>
        </p:spPr>
        <p:txBody>
          <a:bodyPr wrap="square" lIns="0" tIns="0" rIns="0" bIns="0" rtlCol="0" anchor="t"/>
          <a:lstStyle/>
          <a:p>
            <a:pPr algn="l" indent="0" marL="0">
              <a:lnSpc>
                <a:spcPct val="113000"/>
              </a:lnSpc>
              <a:buNone/>
            </a:pPr>
            <a:r>
              <a:rPr lang="ha" altLang="en-US" sz="1920" dirty="0">
                <a:solidFill>
                  <a:srgbClr val="25252B"/>
                </a:solidFill>
                <a:latin typeface="IBM Plex Sans" pitchFamily="34" charset="0"/>
                <a:ea typeface="IBM Plex Sans" pitchFamily="34" charset="-122"/>
                <a:cs typeface="IBM Plex Sans" pitchFamily="34" charset="-120"/>
              </a:rPr>
              <a:t>Tasiri da albarkatu ba su daidaita ba; manyan ayyukan hidima na iya jawo dogaro da su. Haɗa kai na iya ɗaukar lokaci mai tsawo, kuma cibiyar sadarwar ba ta da ofishin taimako na tsakiya.</a:t>
            </a:r>
            <a:endParaRPr lang="ha"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2</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Sa Hannu na Dijital da Canja Wuri Tsakanin Takwarori</a:t>
            </a:r>
            <a:endParaRPr lang="ha"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Jakar kuɗi tana amfani da maɓallin sirri don sa hannu</a:t>
            </a:r>
            <a:endParaRPr lang="ha" sz="2300" dirty="0"/>
          </a:p>
          <a:p>
            <a:pPr algn="l" marL="219710" indent="-219710">
              <a:lnSpc>
                <a:spcPct val="113000"/>
              </a:lnSpc>
              <a:spcBef>
                <a:spcPts val="460"/>
              </a:spcBef>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Hanyar sadarwa tana tabbatarwa ba tare da sanin maɓallin ba</a:t>
            </a:r>
            <a:endParaRPr lang="ha" sz="2300" dirty="0"/>
          </a:p>
          <a:p>
            <a:pPr algn="l" marL="219710" indent="-219710">
              <a:lnSpc>
                <a:spcPct val="113000"/>
              </a:lnSpc>
              <a:spcBef>
                <a:spcPts val="460"/>
              </a:spcBef>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Ana yaɗa ma'amalar da aka sa wa hannu ta hannun mahalarta</a:t>
            </a:r>
            <a:endParaRPr lang="ha" sz="2300" dirty="0"/>
          </a:p>
          <a:p>
            <a:pPr algn="l" marL="219710" indent="-219710">
              <a:lnSpc>
                <a:spcPct val="113000"/>
              </a:lnSpc>
              <a:spcBef>
                <a:spcPts val="460"/>
              </a:spcBef>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Babu wani mai gudanar da Bitcoin na tsakiya da ke amincewa da zama memba ko biyan kuɗi</a:t>
            </a:r>
            <a:endParaRPr lang="ha" sz="2300" dirty="0"/>
          </a:p>
        </p:txBody>
      </p:sp>
      <p:sp>
        <p:nvSpPr>
          <p:cNvPr id="5" name="Text 3"/>
          <p:cNvSpPr/>
          <p:nvPr/>
        </p:nvSpPr>
        <p:spPr>
          <a:xfrm>
            <a:off x="666780" y="3855202"/>
            <a:ext cx="11510010" cy="789950"/>
          </a:xfrm>
          <a:prstGeom prst="rect">
            <a:avLst/>
          </a:prstGeom>
          <a:noFill/>
          <a:ln/>
        </p:spPr>
        <p:txBody>
          <a:bodyPr wrap="square" lIns="0" tIns="0" rIns="0" bIns="0" rtlCol="0" anchor="t"/>
          <a:lstStyle/>
          <a:p>
            <a:pPr algn="l" indent="0" marL="0">
              <a:lnSpc>
                <a:spcPct val="113000"/>
              </a:lnSpc>
              <a:buNone/>
            </a:pPr>
            <a:r>
              <a:rPr lang="ha" altLang="en-US" sz="2300" dirty="0">
                <a:solidFill>
                  <a:srgbClr val="25252B"/>
                </a:solidFill>
                <a:latin typeface="IBM Plex Sans" pitchFamily="34" charset="0"/>
                <a:ea typeface="IBM Plex Sans" pitchFamily="34" charset="-122"/>
                <a:cs typeface="IBM Plex Sans" pitchFamily="34" charset="-120"/>
              </a:rPr>
              <a:t>Duk wanda ya sami maɓallin sirri yawanci zai iya kashe kuɗin. Rasa damar shiga na iya nufin rasa kuɗin har abada.</a:t>
            </a:r>
            <a:endParaRPr lang="ha" sz="2300" dirty="0"/>
          </a:p>
        </p:txBody>
      </p:sp>
      <p:sp>
        <p:nvSpPr>
          <p:cNvPr id="6" name="Text 4"/>
          <p:cNvSpPr/>
          <p:nvPr/>
        </p:nvSpPr>
        <p:spPr>
          <a:xfrm>
            <a:off x="666780" y="4937851"/>
            <a:ext cx="11510010" cy="1184971"/>
          </a:xfrm>
          <a:prstGeom prst="rect">
            <a:avLst/>
          </a:prstGeom>
          <a:noFill/>
          <a:ln/>
        </p:spPr>
        <p:txBody>
          <a:bodyPr wrap="square" lIns="0" tIns="0" rIns="0" bIns="0" rtlCol="0" anchor="t"/>
          <a:lstStyle/>
          <a:p>
            <a:pPr algn="l" indent="0" marL="0">
              <a:lnSpc>
                <a:spcPct val="113000"/>
              </a:lnSpc>
              <a:buNone/>
            </a:pPr>
            <a:r>
              <a:rPr lang="ha" altLang="en-US" sz="2300" dirty="0">
                <a:solidFill>
                  <a:srgbClr val="25252B"/>
                </a:solidFill>
                <a:latin typeface="IBM Plex Sans" pitchFamily="34" charset="0"/>
                <a:ea typeface="IBM Plex Sans" pitchFamily="34" charset="-122"/>
                <a:cs typeface="IBM Plex Sans" pitchFamily="34" charset="-120"/>
              </a:rPr>
              <a:t>Amfani da ayyukan masu shiga tsakani na zaɓi ne; zaɓar ɗaya yana ƙara ƙa'idojinsa na riƙon kuɗi da haɗarinsa. Ingantaccen biyan kuɗi zuwa adireshin da ba daidai ba yawanci ba za a iya soke shi ba.</a:t>
            </a:r>
            <a:endParaRPr lang="ha"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2</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Mai aikawa yana sanya hannu kan ma'amala kuma yana watsa ta Sauran mahaɗan hanyar sadarwa Wata mahaɗa tana tantance ta kuma tana tura ta gaba Wata mahaɗa dabam tana tura ta gabaHanyar da take bi Wata ">    </p:cNvPr>
          <p:cNvPicPr>
            <a:picLocks noChangeAspect="1"/>
          </p:cNvPicPr>
          <p:nvPr/>
        </p:nvPicPr>
        <p:blipFill>
          <a:blip r:embed="rId1"/>
          <a:stretch>
            <a:fillRect/>
          </a:stretch>
        </p:blipFill>
        <p:spPr>
          <a:xfrm>
            <a:off x="1505651" y="266730"/>
            <a:ext cx="9180759"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Mai amfaniMai amfani yana karɓa, yana ajiyewa kuma yana aika bitcoin. ƘulliƘulli yana bincika ƙa’idoji da kansa kuma yana isar da sahihan bayanai. Mai haƙowaMai haƙowa yana gina tubalan da ake neman a">    </p:cNvPr>
          <p:cNvPicPr>
            <a:picLocks noChangeAspect="1"/>
          </p:cNvPicPr>
          <p:nvPr/>
        </p:nvPicPr>
        <p:blipFill>
          <a:blip r:embed="rId2"/>
          <a:stretch>
            <a:fillRect/>
          </a:stretch>
        </p:blipFill>
        <p:spPr>
          <a:xfrm>
            <a:off x="1736080" y="571500"/>
            <a:ext cx="3233136" cy="5701010"/>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2</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Masu Amfani, Mahaɗai, Masu Haƙar Ma’adinai, da Masu</a:t>
            </a:r>
            <a:br/>
            <a:r>
              <a:rPr lang="ha" altLang="en-US" sz="3000" dirty="0">
                <a:solidFill>
                  <a:srgbClr val="422C70"/>
                </a:solidFill>
                <a:latin typeface="IBM Plex Sans Medium" pitchFamily="34" charset="0"/>
                <a:ea typeface="IBM Plex Sans Medium" pitchFamily="34" charset="-122"/>
                <a:cs typeface="IBM Plex Sans Medium" pitchFamily="34" charset="-120"/>
              </a:rPr>
              <a:t>Haɓakawa</a:t>
            </a:r>
            <a:endParaRPr lang="ha" sz="3000" dirty="0"/>
          </a:p>
        </p:txBody>
      </p:sp>
      <p:sp>
        <p:nvSpPr>
          <p:cNvPr id="4" name="Text 2"/>
          <p:cNvSpPr/>
          <p:nvPr/>
        </p:nvSpPr>
        <p:spPr>
          <a:xfrm>
            <a:off x="666780" y="1866930"/>
            <a:ext cx="11510010" cy="1234074"/>
          </a:xfrm>
          <a:prstGeom prst="rect">
            <a:avLst/>
          </a:prstGeom>
          <a:noFill/>
          <a:ln/>
        </p:spPr>
        <p:txBody>
          <a:bodyPr wrap="square" lIns="0" tIns="0" rIns="0" bIns="0" rtlCol="0" anchor="t"/>
          <a:lstStyle/>
          <a:p>
            <a:pPr algn="l" indent="0" marL="0">
              <a:lnSpc>
                <a:spcPct val="113000"/>
              </a:lnSpc>
              <a:buNone/>
            </a:pPr>
            <a:r>
              <a:rPr lang="ha" altLang="en-US" sz="2400" dirty="0">
                <a:solidFill>
                  <a:srgbClr val="25252B"/>
                </a:solidFill>
                <a:latin typeface="IBM Plex Sans" pitchFamily="34" charset="0"/>
                <a:ea typeface="IBM Plex Sans" pitchFamily="34" charset="-122"/>
                <a:cs typeface="IBM Plex Sans" pitchFamily="34" charset="-120"/>
              </a:rPr>
              <a:t>Masu haƙar ma’adinai ba za su iya sa mahaɗan da ke bin ƙa’ida su karɓi tubalan da ba su inganta ba. Masu haɓaka manhajoji ba za su iya tilasta amfani da manhaja ba. Mutum ɗaya na iya gudanar da ayyuka da dama.</a:t>
            </a:r>
            <a:endParaRPr lang="ha" sz="2400" dirty="0"/>
          </a:p>
        </p:txBody>
      </p:sp>
      <p:sp>
        <p:nvSpPr>
          <p:cNvPr id="5" name="Shape 3"/>
          <p:cNvSpPr/>
          <p:nvPr/>
        </p:nvSpPr>
        <p:spPr>
          <a:xfrm>
            <a:off x="666780" y="3405774"/>
            <a:ext cx="10858500" cy="1645280"/>
          </a:xfrm>
          <a:prstGeom prst="rect">
            <a:avLst/>
          </a:prstGeom>
          <a:solidFill>
            <a:srgbClr val="F3F3FA"/>
          </a:solidFill>
          <a:ln/>
        </p:spPr>
      </p:sp>
      <p:sp>
        <p:nvSpPr>
          <p:cNvPr id="6" name="Shape 4"/>
          <p:cNvSpPr/>
          <p:nvPr/>
        </p:nvSpPr>
        <p:spPr>
          <a:xfrm>
            <a:off x="666780" y="3405774"/>
            <a:ext cx="57150" cy="1645280"/>
          </a:xfrm>
          <a:prstGeom prst="rect">
            <a:avLst/>
          </a:prstGeom>
          <a:solidFill>
            <a:srgbClr val="422C70"/>
          </a:solidFill>
          <a:ln/>
        </p:spPr>
      </p:sp>
      <p:sp>
        <p:nvSpPr>
          <p:cNvPr id="7" name="Text 5"/>
          <p:cNvSpPr/>
          <p:nvPr/>
        </p:nvSpPr>
        <p:spPr>
          <a:xfrm>
            <a:off x="1211580" y="3680094"/>
            <a:ext cx="10415565" cy="1096640"/>
          </a:xfrm>
          <a:prstGeom prst="rect">
            <a:avLst/>
          </a:prstGeom>
          <a:noFill/>
          <a:ln/>
        </p:spPr>
        <p:txBody>
          <a:bodyPr wrap="square" lIns="0" tIns="0" rIns="0" bIns="0" rtlCol="0" anchor="t"/>
          <a:lstStyle/>
          <a:p>
            <a:pPr algn="l" indent="0" marL="0">
              <a:lnSpc>
                <a:spcPct val="113000"/>
              </a:lnSpc>
              <a:buNone/>
            </a:pPr>
            <a:r>
              <a:rPr lang="ha" altLang="en-US" sz="2400" b="1" dirty="0">
                <a:solidFill>
                  <a:srgbClr val="422C70"/>
                </a:solidFill>
                <a:latin typeface="IBM Plex Sans" pitchFamily="34" charset="0"/>
                <a:ea typeface="IBM Plex Sans" pitchFamily="34" charset="-122"/>
                <a:cs typeface="IBM Plex Sans" pitchFamily="34" charset="-120"/>
              </a:rPr>
              <a:t>Tambayar nan take</a:t>
            </a:r>
            <a:endParaRPr lang="ha" sz="2400" dirty="0"/>
          </a:p>
          <a:p>
            <a:pPr algn="l" indent="0" marL="0">
              <a:lnSpc>
                <a:spcPct val="113000"/>
              </a:lnSpc>
              <a:spcBef>
                <a:spcPts val="360"/>
              </a:spcBef>
              <a:buNone/>
            </a:pPr>
            <a:r>
              <a:rPr lang="ha" altLang="en-US" sz="2400" dirty="0">
                <a:solidFill>
                  <a:srgbClr val="25252B"/>
                </a:solidFill>
                <a:latin typeface="IBM Plex Sans" pitchFamily="34" charset="0"/>
                <a:ea typeface="IBM Plex Sans" pitchFamily="34" charset="-122"/>
                <a:cs typeface="IBM Plex Sans" pitchFamily="34" charset="-120"/>
              </a:rPr>
              <a:t>Me ya sa mahaɗa ke tantance mu’amaloli? Ku ambaci ƙa’ida ɗaya da yake bincikawa.</a:t>
            </a:r>
            <a:endParaRPr lang="ha"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2</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Tabbacin Aiki</a:t>
            </a:r>
            <a:endParaRPr lang="ha" sz="3000" dirty="0"/>
          </a:p>
        </p:txBody>
      </p:sp>
      <p:sp>
        <p:nvSpPr>
          <p:cNvPr id="5" name="Text 2"/>
          <p:cNvSpPr/>
          <p:nvPr/>
        </p:nvSpPr>
        <p:spPr>
          <a:xfrm>
            <a:off x="956188" y="1364742"/>
            <a:ext cx="6023427" cy="3310494"/>
          </a:xfrm>
          <a:prstGeom prst="rect">
            <a:avLst/>
          </a:prstGeom>
          <a:noFill/>
          <a:ln/>
        </p:spPr>
        <p:txBody>
          <a:bodyPr wrap="square" lIns="0" tIns="0" rIns="0" bIns="0" rtlCol="0" anchor="t"/>
          <a:lstStyle/>
          <a:p>
            <a:pPr algn="l" marL="173990" indent="-173990">
              <a:lnSpc>
                <a:spcPct val="113000"/>
              </a:lnSpc>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Tubalin da aka gabatar → yin hash akai-akai → ingantaccen sakamako</a:t>
            </a:r>
            <a:endParaRPr lang="ha" sz="1820" dirty="0"/>
          </a:p>
          <a:p>
            <a:pPr algn="l" marL="173990" indent="-173990">
              <a:lnSpc>
                <a:spcPct val="113000"/>
              </a:lnSpc>
              <a:spcBef>
                <a:spcPts val="360"/>
              </a:spcBef>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Lissafi da makamashi masu tsada; tantancewa cikin sauri</a:t>
            </a:r>
            <a:endParaRPr lang="ha" sz="1820" dirty="0"/>
          </a:p>
          <a:p>
            <a:pPr algn="l" marL="173990" indent="-173990">
              <a:lnSpc>
                <a:spcPct val="113000"/>
              </a:lnSpc>
              <a:spcBef>
                <a:spcPts val="360"/>
              </a:spcBef>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Ana yaɗa ingantaccen tubali, kuma mahaɗan hanyar sadarwa suna tantance shi</a:t>
            </a:r>
            <a:endParaRPr lang="ha" sz="1820" dirty="0"/>
          </a:p>
          <a:p>
            <a:pPr algn="l" marL="173990" indent="-173990">
              <a:lnSpc>
                <a:spcPct val="113000"/>
              </a:lnSpc>
              <a:spcBef>
                <a:spcPts val="360"/>
              </a:spcBef>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Ana daidaita manufa domin samar da tubali a kowane minti goma a matsakaici</a:t>
            </a:r>
            <a:endParaRPr lang="ha" sz="1820" dirty="0"/>
          </a:p>
          <a:p>
            <a:pPr algn="l" marL="173990" indent="-173990">
              <a:lnSpc>
                <a:spcPct val="113000"/>
              </a:lnSpc>
              <a:spcBef>
                <a:spcPts val="360"/>
              </a:spcBef>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Aikin da aka tara yana sa sake rubutawa ya zama mai tsada</a:t>
            </a:r>
            <a:endParaRPr lang="ha" sz="1820" dirty="0"/>
          </a:p>
        </p:txBody>
      </p:sp>
      <p:sp>
        <p:nvSpPr>
          <p:cNvPr id="6" name="Text 3"/>
          <p:cNvSpPr/>
          <p:nvPr/>
        </p:nvSpPr>
        <p:spPr>
          <a:xfrm>
            <a:off x="666780" y="4929896"/>
            <a:ext cx="6340632" cy="1250168"/>
          </a:xfrm>
          <a:prstGeom prst="rect">
            <a:avLst/>
          </a:prstGeom>
          <a:noFill/>
          <a:ln/>
        </p:spPr>
        <p:txBody>
          <a:bodyPr wrap="square" lIns="0" tIns="0" rIns="0" bIns="0" rtlCol="0" anchor="t"/>
          <a:lstStyle/>
          <a:p>
            <a:pPr algn="l" indent="0" marL="0">
              <a:lnSpc>
                <a:spcPct val="113000"/>
              </a:lnSpc>
              <a:buNone/>
            </a:pPr>
            <a:r>
              <a:rPr lang="ha" altLang="en-US" sz="1820" dirty="0">
                <a:solidFill>
                  <a:srgbClr val="25252B"/>
                </a:solidFill>
                <a:latin typeface="IBM Plex Sans" pitchFamily="34" charset="0"/>
                <a:ea typeface="IBM Plex Sans" pitchFamily="34" charset="-122"/>
                <a:cs typeface="IBM Plex Sans" pitchFamily="34" charset="-120"/>
              </a:rPr>
              <a:t>Haƙar ma'adinai tana tabbatar da tsaron jerin ma'amaloli; ba ta warware ma'aunan lissafi na waje ba. Ku tantance tushen makamashi, amfaninsa, fa'idarsa ga tsaro, da sauran zaɓuɓɓuka.</a:t>
            </a:r>
            <a:endParaRPr lang="ha"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2</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Mai haƙa ya gano tubali Na'urar haƙa tana lissafin hash akai-akai har sai wani sakamako ya cika sharadin iyakar da aka ƙayyade2Mai haƙa ya watsa shiAna aika tubalin zuwa cibiyar sadarwa3Kullin sadarw">    </p:cNvPr>
          <p:cNvPicPr>
            <a:picLocks noChangeAspect="1"/>
          </p:cNvPicPr>
          <p:nvPr/>
        </p:nvPicPr>
        <p:blipFill>
          <a:blip r:embed="rId2"/>
          <a:stretch>
            <a:fillRect/>
          </a:stretch>
        </p:blipFill>
        <p:spPr>
          <a:xfrm>
            <a:off x="1872600" y="571500"/>
            <a:ext cx="2960370" cy="5591190"/>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2</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Wadata Mai Iyaka</a:t>
            </a:r>
            <a:endParaRPr lang="ha" sz="3000" dirty="0"/>
          </a:p>
        </p:txBody>
      </p:sp>
      <p:sp>
        <p:nvSpPr>
          <p:cNvPr id="5" name="Text 2"/>
          <p:cNvSpPr/>
          <p:nvPr/>
        </p:nvSpPr>
        <p:spPr>
          <a:xfrm>
            <a:off x="971459" y="1368491"/>
            <a:ext cx="5360487" cy="2827142"/>
          </a:xfrm>
          <a:prstGeom prst="rect">
            <a:avLst/>
          </a:prstGeom>
          <a:noFill/>
          <a:ln/>
        </p:spPr>
        <p:txBody>
          <a:bodyPr wrap="square" lIns="0" tIns="0" rIns="0" bIns="0" rtlCol="0" anchor="t"/>
          <a:lstStyle/>
          <a:p>
            <a:pPr algn="l" marL="182880" indent="-182880">
              <a:lnSpc>
                <a:spcPct val="113000"/>
              </a:lnSpc>
              <a:buSzPct val="100000"/>
              <a:buChar char="•"/>
            </a:pPr>
            <a:r>
              <a:rPr lang="ha" altLang="en-US" sz="1920" dirty="0">
                <a:solidFill>
                  <a:srgbClr val="25252B"/>
                </a:solidFill>
                <a:latin typeface="IBM Plex Sans" pitchFamily="34" charset="0"/>
                <a:ea typeface="IBM Plex Sans" pitchFamily="34" charset="-122"/>
                <a:cs typeface="IBM Plex Sans" pitchFamily="34" charset="-120"/>
              </a:rPr>
              <a:t>Iyaka mafi girma: </a:t>
            </a:r>
            <a:r>
              <a:rPr lang="ha" altLang="en-US" sz="1920" b="1" dirty="0">
                <a:solidFill>
                  <a:srgbClr val="25252B"/>
                </a:solidFill>
                <a:latin typeface="IBM Plex Sans" pitchFamily="34" charset="0"/>
                <a:ea typeface="IBM Plex Sans" pitchFamily="34" charset="-122"/>
                <a:cs typeface="IBM Plex Sans" pitchFamily="34" charset="-120"/>
              </a:rPr>
              <a:t>BTC miliyan 21</a:t>
            </a:r>
            <a:r>
              <a:rPr lang="ha" altLang="en-US" sz="1920" dirty="0">
                <a:solidFill>
                  <a:srgbClr val="25252B"/>
                </a:solidFill>
                <a:latin typeface="IBM Plex Sans" pitchFamily="34" charset="0"/>
                <a:ea typeface="IBM Plex Sans" pitchFamily="34" charset="-122"/>
                <a:cs typeface="IBM Plex Sans" pitchFamily="34" charset="-120"/>
              </a:rPr>
              <a:t> bisa ƙa'idojin da kowa ya sani</a:t>
            </a:r>
            <a:endParaRPr lang="ha" sz="1920" dirty="0"/>
          </a:p>
          <a:p>
            <a:pPr algn="l" marL="182880" indent="-182880">
              <a:lnSpc>
                <a:spcPct val="113000"/>
              </a:lnSpc>
              <a:spcBef>
                <a:spcPts val="380"/>
              </a:spcBef>
              <a:buSzPct val="100000"/>
              <a:buChar char="•"/>
            </a:pPr>
            <a:r>
              <a:rPr lang="ha" altLang="en-US" sz="1920" dirty="0">
                <a:solidFill>
                  <a:srgbClr val="25252B"/>
                </a:solidFill>
                <a:latin typeface="IBM Plex Sans" pitchFamily="34" charset="0"/>
                <a:ea typeface="IBM Plex Sans" pitchFamily="34" charset="-122"/>
                <a:cs typeface="IBM Plex Sans" pitchFamily="34" charset="-120"/>
              </a:rPr>
              <a:t>Fitar da sabbin kuɗaɗe: tallafin bulok</a:t>
            </a:r>
            <a:endParaRPr lang="ha" sz="1920" dirty="0"/>
          </a:p>
          <a:p>
            <a:pPr algn="l" marL="182880" indent="-182880">
              <a:lnSpc>
                <a:spcPct val="113000"/>
              </a:lnSpc>
              <a:spcBef>
                <a:spcPts val="380"/>
              </a:spcBef>
              <a:buSzPct val="100000"/>
              <a:buChar char="•"/>
            </a:pPr>
            <a:r>
              <a:rPr lang="ha" altLang="en-US" sz="1920" dirty="0">
                <a:solidFill>
                  <a:srgbClr val="25252B"/>
                </a:solidFill>
                <a:latin typeface="IBM Plex Sans" pitchFamily="34" charset="0"/>
                <a:ea typeface="IBM Plex Sans" pitchFamily="34" charset="-122"/>
                <a:cs typeface="IBM Plex Sans" pitchFamily="34" charset="-120"/>
              </a:rPr>
              <a:t>Ragewa zuwa rabi: bayan kowane </a:t>
            </a:r>
            <a:r>
              <a:rPr lang="ha" altLang="en-US" sz="1920" b="1" dirty="0">
                <a:solidFill>
                  <a:srgbClr val="25252B"/>
                </a:solidFill>
                <a:latin typeface="IBM Plex Sans" pitchFamily="34" charset="0"/>
                <a:ea typeface="IBM Plex Sans" pitchFamily="34" charset="-122"/>
                <a:cs typeface="IBM Plex Sans" pitchFamily="34" charset="-120"/>
              </a:rPr>
              <a:t>bulok 210,000</a:t>
            </a:r>
            <a:r>
              <a:rPr lang="ha" altLang="en-US" sz="1920" dirty="0">
                <a:solidFill>
                  <a:srgbClr val="25252B"/>
                </a:solidFill>
                <a:latin typeface="IBM Plex Sans" pitchFamily="34" charset="0"/>
                <a:ea typeface="IBM Plex Sans" pitchFamily="34" charset="-122"/>
                <a:cs typeface="IBM Plex Sans" pitchFamily="34" charset="-120"/>
              </a:rPr>
              <a:t>, kusan shekara huɗu</a:t>
            </a:r>
            <a:endParaRPr lang="ha" sz="1920" dirty="0"/>
          </a:p>
          <a:p>
            <a:pPr algn="l" marL="182880" indent="-182880">
              <a:lnSpc>
                <a:spcPct val="113000"/>
              </a:lnSpc>
              <a:spcBef>
                <a:spcPts val="380"/>
              </a:spcBef>
              <a:buSzPct val="100000"/>
              <a:buChar char="•"/>
            </a:pPr>
            <a:r>
              <a:rPr lang="ha" altLang="en-US" sz="1920" dirty="0">
                <a:solidFill>
                  <a:srgbClr val="25252B"/>
                </a:solidFill>
                <a:latin typeface="IBM Plex Sans" pitchFamily="34" charset="0"/>
                <a:ea typeface="IBM Plex Sans" pitchFamily="34" charset="-122"/>
                <a:cs typeface="IBM Plex Sans" pitchFamily="34" charset="-120"/>
              </a:rPr>
              <a:t>Tallafi: 50 → 25 → 12.5 → 6.25 → 3.125 BTC</a:t>
            </a:r>
            <a:endParaRPr lang="ha" sz="1920" dirty="0"/>
          </a:p>
          <a:p>
            <a:pPr algn="l" marL="182880" indent="-182880">
              <a:lnSpc>
                <a:spcPct val="113000"/>
              </a:lnSpc>
              <a:spcBef>
                <a:spcPts val="380"/>
              </a:spcBef>
              <a:buSzPct val="100000"/>
              <a:buChar char="•"/>
            </a:pPr>
            <a:r>
              <a:rPr lang="ha" altLang="en-US" sz="1920" dirty="0">
                <a:solidFill>
                  <a:srgbClr val="25252B"/>
                </a:solidFill>
                <a:latin typeface="IBM Plex Sans" pitchFamily="34" charset="0"/>
                <a:ea typeface="IBM Plex Sans" pitchFamily="34" charset="-122"/>
                <a:cs typeface="IBM Plex Sans" pitchFamily="34" charset="-120"/>
              </a:rPr>
              <a:t>Kuɗaɗen mu'amala sun bambanta da sabbin kuɗaɗen da ake fitarwa</a:t>
            </a:r>
            <a:endParaRPr lang="ha" sz="1920" dirty="0"/>
          </a:p>
        </p:txBody>
      </p:sp>
      <p:sp>
        <p:nvSpPr>
          <p:cNvPr id="6" name="Text 3"/>
          <p:cNvSpPr/>
          <p:nvPr/>
        </p:nvSpPr>
        <p:spPr>
          <a:xfrm>
            <a:off x="666780" y="4463826"/>
            <a:ext cx="5694426" cy="1645280"/>
          </a:xfrm>
          <a:prstGeom prst="rect">
            <a:avLst/>
          </a:prstGeom>
          <a:noFill/>
          <a:ln/>
        </p:spPr>
        <p:txBody>
          <a:bodyPr wrap="square" lIns="0" tIns="0" rIns="0" bIns="0" rtlCol="0" anchor="t"/>
          <a:lstStyle/>
          <a:p>
            <a:pPr algn="l" indent="0" marL="0">
              <a:lnSpc>
                <a:spcPct val="113000"/>
              </a:lnSpc>
              <a:buNone/>
            </a:pPr>
            <a:r>
              <a:rPr lang="ha" altLang="en-US" sz="1920" dirty="0">
                <a:solidFill>
                  <a:srgbClr val="25252B"/>
                </a:solidFill>
                <a:latin typeface="IBM Plex Sans" pitchFamily="34" charset="0"/>
                <a:ea typeface="IBM Plex Sans" pitchFamily="34" charset="-122"/>
                <a:cs typeface="IBM Plex Sans" pitchFamily="34" charset="-120"/>
              </a:rPr>
              <a:t>Na'urorin sadarwar suna ƙin karɓar kuɗaɗen da aka fitar fiye da ƙa'ida; iyakar tana nan muddin mahalarta suna tabbatar da bin ta. Iyakance adadin kuɗaɗen ba ya tabbatar da cewa farashi zai tashi.</a:t>
            </a:r>
            <a:endParaRPr lang="ha"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2</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Jimillar bitcoin da aka fitarIyakar miliyan 21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Sabbin bitcoin a kowane buloki502512.56.253.1250k210k420k630k840k1,050k1,260k1,470kRaguwa zuwa rabi a kowane buloki 210,000 (kimanin shekaru huɗu)Ana biyan kuɗaɗen mu'amala a ƙari, kuma ba sababbin bi">    </p:cNvPr>
          <p:cNvPicPr>
            <a:picLocks noChangeAspect="1"/>
          </p:cNvPicPr>
          <p:nvPr/>
        </p:nvPicPr>
        <p:blipFill>
          <a:blip r:embed="rId1"/>
          <a:stretch>
            <a:fillRect/>
          </a:stretch>
        </p:blipFill>
        <p:spPr>
          <a:xfrm>
            <a:off x="342900" y="557784"/>
            <a:ext cx="11506170" cy="559009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Satoshi da Son Zuciya ga</a:t>
            </a:r>
            <a:br/>
            <a:r>
              <a:rPr lang="ha" altLang="en-US" sz="3000" dirty="0">
                <a:solidFill>
                  <a:srgbClr val="422C70"/>
                </a:solidFill>
                <a:latin typeface="IBM Plex Sans Medium" pitchFamily="34" charset="0"/>
                <a:ea typeface="IBM Plex Sans Medium" pitchFamily="34" charset="-122"/>
                <a:cs typeface="IBM Plex Sans Medium" pitchFamily="34" charset="-120"/>
              </a:rPr>
              <a:t>Raka'a</a:t>
            </a:r>
            <a:endParaRPr lang="ha" sz="3000" dirty="0"/>
          </a:p>
        </p:txBody>
      </p:sp>
      <p:sp>
        <p:nvSpPr>
          <p:cNvPr id="5" name="Text 2"/>
          <p:cNvSpPr/>
          <p:nvPr/>
        </p:nvSpPr>
        <p:spPr>
          <a:xfrm>
            <a:off x="956188" y="1783812"/>
            <a:ext cx="5377221" cy="1388974"/>
          </a:xfrm>
          <a:prstGeom prst="rect">
            <a:avLst/>
          </a:prstGeom>
          <a:noFill/>
          <a:ln/>
        </p:spPr>
        <p:txBody>
          <a:bodyPr wrap="square" lIns="0" tIns="0" rIns="0" bIns="0" rtlCol="0" anchor="t"/>
          <a:lstStyle/>
          <a:p>
            <a:pPr algn="l" marL="173990" indent="-173990">
              <a:lnSpc>
                <a:spcPct val="113000"/>
              </a:lnSpc>
              <a:buSzPct val="100000"/>
              <a:buChar char="•"/>
            </a:pPr>
            <a:r>
              <a:rPr lang="ha" altLang="en-US" sz="1820" b="1" dirty="0">
                <a:solidFill>
                  <a:srgbClr val="25252B"/>
                </a:solidFill>
                <a:latin typeface="IBM Plex Sans" pitchFamily="34" charset="0"/>
                <a:ea typeface="IBM Plex Sans" pitchFamily="34" charset="-122"/>
                <a:cs typeface="IBM Plex Sans" pitchFamily="34" charset="-120"/>
              </a:rPr>
              <a:t>1 BTC = 100,000,000 sats</a:t>
            </a:r>
            <a:endParaRPr lang="ha" sz="1820" dirty="0"/>
          </a:p>
          <a:p>
            <a:pPr algn="l" marL="173990" indent="-173990">
              <a:lnSpc>
                <a:spcPct val="113000"/>
              </a:lnSpc>
              <a:spcBef>
                <a:spcPts val="360"/>
              </a:spcBef>
              <a:buSzPct val="100000"/>
              <a:buChar char="•"/>
            </a:pPr>
            <a:r>
              <a:rPr lang="ha" altLang="en-US" sz="1820" b="1" dirty="0">
                <a:solidFill>
                  <a:srgbClr val="25252B"/>
                </a:solidFill>
                <a:latin typeface="IBM Plex Sans" pitchFamily="34" charset="0"/>
                <a:ea typeface="IBM Plex Sans" pitchFamily="34" charset="-122"/>
                <a:cs typeface="IBM Plex Sans" pitchFamily="34" charset="-120"/>
              </a:rPr>
              <a:t>0.001 BTC = 100,000 sats</a:t>
            </a:r>
            <a:endParaRPr lang="ha" sz="1820" dirty="0"/>
          </a:p>
          <a:p>
            <a:pPr algn="l" marL="173990" indent="-173990">
              <a:lnSpc>
                <a:spcPct val="113000"/>
              </a:lnSpc>
              <a:spcBef>
                <a:spcPts val="360"/>
              </a:spcBef>
              <a:buSzPct val="100000"/>
              <a:buChar char="•"/>
            </a:pPr>
            <a:r>
              <a:rPr lang="ha" altLang="en-US" sz="1820" b="1" dirty="0">
                <a:solidFill>
                  <a:srgbClr val="25252B"/>
                </a:solidFill>
                <a:latin typeface="IBM Plex Sans" pitchFamily="34" charset="0"/>
                <a:ea typeface="IBM Plex Sans" pitchFamily="34" charset="-122"/>
                <a:cs typeface="IBM Plex Sans" pitchFamily="34" charset="-120"/>
              </a:rPr>
              <a:t>1 sat = 0.00000001 BTC</a:t>
            </a:r>
            <a:endParaRPr lang="ha" sz="1820" dirty="0"/>
          </a:p>
          <a:p>
            <a:pPr algn="l" marL="173990" indent="-173990">
              <a:lnSpc>
                <a:spcPct val="113000"/>
              </a:lnSpc>
              <a:spcBef>
                <a:spcPts val="360"/>
              </a:spcBef>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Ba sai an mallaki bitcoin ɗaya cikakke ba</a:t>
            </a:r>
            <a:endParaRPr lang="ha" sz="1820" dirty="0"/>
          </a:p>
        </p:txBody>
      </p:sp>
      <p:sp>
        <p:nvSpPr>
          <p:cNvPr id="6" name="Text 3"/>
          <p:cNvSpPr/>
          <p:nvPr/>
        </p:nvSpPr>
        <p:spPr>
          <a:xfrm>
            <a:off x="666780" y="3427537"/>
            <a:ext cx="5694426" cy="1250168"/>
          </a:xfrm>
          <a:prstGeom prst="rect">
            <a:avLst/>
          </a:prstGeom>
          <a:noFill/>
          <a:ln/>
        </p:spPr>
        <p:txBody>
          <a:bodyPr wrap="square" lIns="0" tIns="0" rIns="0" bIns="0" rtlCol="0" anchor="t"/>
          <a:lstStyle/>
          <a:p>
            <a:pPr algn="l" indent="0" marL="0">
              <a:lnSpc>
                <a:spcPct val="113000"/>
              </a:lnSpc>
              <a:buNone/>
            </a:pPr>
            <a:r>
              <a:rPr lang="ha" altLang="en-US" sz="1820" b="1" dirty="0">
                <a:solidFill>
                  <a:srgbClr val="422C70"/>
                </a:solidFill>
                <a:latin typeface="IBM Plex Sans" pitchFamily="34" charset="0"/>
                <a:ea typeface="IBM Plex Sans" pitchFamily="34" charset="-122"/>
                <a:cs typeface="IBM Plex Sans" pitchFamily="34" charset="-120"/>
              </a:rPr>
              <a:t>Son fifita raka'a:</a:t>
            </a:r>
            <a:r>
              <a:rPr lang="ha" altLang="en-US" sz="1820" dirty="0">
                <a:solidFill>
                  <a:srgbClr val="25252B"/>
                </a:solidFill>
                <a:latin typeface="IBM Plex Sans" pitchFamily="34" charset="0"/>
                <a:ea typeface="IBM Plex Sans" pitchFamily="34" charset="-122"/>
                <a:cs typeface="IBM Plex Sans" pitchFamily="34" charset="-120"/>
              </a:rPr>
              <a:t> ƙarancin farashin cikakkiyar raka'a ba ya tabbatar da cewa ta fi daraja. Ku kwatanta rabonta a cikin jimillar adadin da ake da shi, darajar kuɗin da abin ya ƙunsa, da haɗurran.</a:t>
            </a:r>
            <a:endParaRPr lang="ha" sz="1820" dirty="0"/>
          </a:p>
        </p:txBody>
      </p:sp>
      <p:sp>
        <p:nvSpPr>
          <p:cNvPr id="7" name="Shape 4"/>
          <p:cNvSpPr/>
          <p:nvPr/>
        </p:nvSpPr>
        <p:spPr>
          <a:xfrm>
            <a:off x="666780" y="4909231"/>
            <a:ext cx="5372100" cy="1249985"/>
          </a:xfrm>
          <a:prstGeom prst="rect">
            <a:avLst/>
          </a:prstGeom>
          <a:solidFill>
            <a:srgbClr val="F3F3FA"/>
          </a:solidFill>
          <a:ln/>
        </p:spPr>
      </p:sp>
      <p:sp>
        <p:nvSpPr>
          <p:cNvPr id="8" name="Shape 5"/>
          <p:cNvSpPr/>
          <p:nvPr/>
        </p:nvSpPr>
        <p:spPr>
          <a:xfrm>
            <a:off x="666780" y="4909231"/>
            <a:ext cx="57150" cy="1249985"/>
          </a:xfrm>
          <a:prstGeom prst="rect">
            <a:avLst/>
          </a:prstGeom>
          <a:solidFill>
            <a:srgbClr val="422C70"/>
          </a:solidFill>
          <a:ln/>
        </p:spPr>
      </p:sp>
      <p:sp>
        <p:nvSpPr>
          <p:cNvPr id="9" name="Text 6"/>
          <p:cNvSpPr/>
          <p:nvPr/>
        </p:nvSpPr>
        <p:spPr>
          <a:xfrm>
            <a:off x="1094537" y="5117714"/>
            <a:ext cx="4848057" cy="833018"/>
          </a:xfrm>
          <a:prstGeom prst="rect">
            <a:avLst/>
          </a:prstGeom>
          <a:noFill/>
          <a:ln/>
        </p:spPr>
        <p:txBody>
          <a:bodyPr wrap="square" lIns="0" tIns="0" rIns="0" bIns="0" rtlCol="0" anchor="t"/>
          <a:lstStyle/>
          <a:p>
            <a:pPr algn="l" indent="0" marL="0">
              <a:lnSpc>
                <a:spcPct val="113000"/>
              </a:lnSpc>
              <a:buNone/>
            </a:pPr>
            <a:r>
              <a:rPr lang="ha" altLang="en-US" sz="1820" b="1" dirty="0">
                <a:solidFill>
                  <a:srgbClr val="422C70"/>
                </a:solidFill>
                <a:latin typeface="IBM Plex Sans" pitchFamily="34" charset="0"/>
                <a:ea typeface="IBM Plex Sans" pitchFamily="34" charset="-122"/>
                <a:cs typeface="IBM Plex Sans" pitchFamily="34" charset="-120"/>
              </a:rPr>
              <a:t>Ku nuna fahimtarku</a:t>
            </a:r>
            <a:endParaRPr lang="ha" sz="1820" dirty="0"/>
          </a:p>
          <a:p>
            <a:pPr algn="l" indent="0" marL="0">
              <a:lnSpc>
                <a:spcPct val="113000"/>
              </a:lnSpc>
              <a:spcBef>
                <a:spcPts val="270"/>
              </a:spcBef>
              <a:buNone/>
            </a:pPr>
            <a:r>
              <a:rPr lang="ha" altLang="en-US" sz="1820" dirty="0">
                <a:solidFill>
                  <a:srgbClr val="25252B"/>
                </a:solidFill>
                <a:latin typeface="IBM Plex Sans" pitchFamily="34" charset="0"/>
                <a:ea typeface="IBM Plex Sans" pitchFamily="34" charset="-122"/>
                <a:cs typeface="IBM Plex Sans" pitchFamily="34" charset="-120"/>
              </a:rPr>
              <a:t>sats nawa ne a cikin 0.01 BTC? Me ya sa mutum zai iya amfani da ƙasa da bitcoin ɗaya cikakke?</a:t>
            </a:r>
            <a:endParaRPr lang="ha" sz="18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2</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Bitcoin a Matsayin Ingantaccen Kuɗin Dijital</a:t>
            </a:r>
            <a:endParaRPr lang="ha" sz="3000" dirty="0"/>
          </a:p>
        </p:txBody>
      </p:sp>
      <p:sp>
        <p:nvSpPr>
          <p:cNvPr id="4" name="Text 2"/>
          <p:cNvSpPr/>
          <p:nvPr/>
        </p:nvSpPr>
        <p:spPr>
          <a:xfrm>
            <a:off x="971459" y="1368491"/>
            <a:ext cx="11176071" cy="2169048"/>
          </a:xfrm>
          <a:prstGeom prst="rect">
            <a:avLst/>
          </a:prstGeom>
          <a:noFill/>
          <a:ln/>
        </p:spPr>
        <p:txBody>
          <a:bodyPr wrap="square" lIns="0" tIns="0" rIns="0" bIns="0" rtlCol="0" anchor="t"/>
          <a:lstStyle/>
          <a:p>
            <a:pPr algn="l" marL="182880" indent="-182880">
              <a:lnSpc>
                <a:spcPct val="113000"/>
              </a:lnSpc>
              <a:buSzPct val="100000"/>
              <a:buChar char="•"/>
            </a:pPr>
            <a:r>
              <a:rPr lang="ha" altLang="en-US" sz="1920" dirty="0">
                <a:solidFill>
                  <a:srgbClr val="25252B"/>
                </a:solidFill>
                <a:latin typeface="IBM Plex Sans" pitchFamily="34" charset="0"/>
                <a:ea typeface="IBM Plex Sans" pitchFamily="34" charset="-122"/>
                <a:cs typeface="IBM Plex Sans" pitchFamily="34" charset="-120"/>
              </a:rPr>
              <a:t>Littafin rajista mai ɗorewa; samun dama ya dogara da maɓallai</a:t>
            </a:r>
            <a:endParaRPr lang="ha" sz="1920" dirty="0"/>
          </a:p>
          <a:p>
            <a:pPr algn="l" marL="182880" indent="-182880">
              <a:lnSpc>
                <a:spcPct val="113000"/>
              </a:lnSpc>
              <a:spcBef>
                <a:spcPts val="380"/>
              </a:spcBef>
              <a:buSzPct val="100000"/>
              <a:buChar char="•"/>
            </a:pPr>
            <a:r>
              <a:rPr lang="ha" altLang="en-US" sz="1920" dirty="0">
                <a:solidFill>
                  <a:srgbClr val="25252B"/>
                </a:solidFill>
                <a:latin typeface="IBM Plex Sans" pitchFamily="34" charset="0"/>
                <a:ea typeface="IBM Plex Sans" pitchFamily="34" charset="-122"/>
                <a:cs typeface="IBM Plex Sans" pitchFamily="34" charset="-120"/>
              </a:rPr>
              <a:t>Mai sauƙin ɗauka da rarrabawa; turawa na buƙatar sadarwa</a:t>
            </a:r>
            <a:endParaRPr lang="ha" sz="1920" dirty="0"/>
          </a:p>
          <a:p>
            <a:pPr algn="l" marL="182880" indent="-182880">
              <a:lnSpc>
                <a:spcPct val="113000"/>
              </a:lnSpc>
              <a:spcBef>
                <a:spcPts val="380"/>
              </a:spcBef>
              <a:buSzPct val="100000"/>
              <a:buChar char="•"/>
            </a:pPr>
            <a:r>
              <a:rPr lang="ha" altLang="en-US" sz="1920" dirty="0">
                <a:solidFill>
                  <a:srgbClr val="25252B"/>
                </a:solidFill>
                <a:latin typeface="IBM Plex Sans" pitchFamily="34" charset="0"/>
                <a:ea typeface="IBM Plex Sans" pitchFamily="34" charset="-122"/>
                <a:cs typeface="IBM Plex Sans" pitchFamily="34" charset="-120"/>
              </a:rPr>
              <a:t>Ƙarancin da kowa zai iya gani da ƙa’idojin da za a iya tantancewa</a:t>
            </a:r>
            <a:endParaRPr lang="ha" sz="1920" dirty="0"/>
          </a:p>
          <a:p>
            <a:pPr algn="l" marL="182880" indent="-182880">
              <a:lnSpc>
                <a:spcPct val="113000"/>
              </a:lnSpc>
              <a:spcBef>
                <a:spcPts val="380"/>
              </a:spcBef>
              <a:buSzPct val="100000"/>
              <a:buChar char="•"/>
            </a:pPr>
            <a:r>
              <a:rPr lang="ha" altLang="en-US" sz="1920" dirty="0">
                <a:solidFill>
                  <a:srgbClr val="25252B"/>
                </a:solidFill>
                <a:latin typeface="IBM Plex Sans" pitchFamily="34" charset="0"/>
                <a:ea typeface="IBM Plex Sans" pitchFamily="34" charset="-122"/>
                <a:cs typeface="IBM Plex Sans" pitchFamily="34" charset="-120"/>
              </a:rPr>
              <a:t>Yadda masu ba da sabis ke ɗaukar tarihin mu’amaloli na fili na iya shafar damar musanya raka’o’i iri ɗaya</a:t>
            </a:r>
            <a:endParaRPr lang="ha" sz="1920" dirty="0"/>
          </a:p>
          <a:p>
            <a:pPr algn="l" marL="182880" indent="-182880">
              <a:lnSpc>
                <a:spcPct val="113000"/>
              </a:lnSpc>
              <a:spcBef>
                <a:spcPts val="380"/>
              </a:spcBef>
              <a:buSzPct val="100000"/>
              <a:buChar char="•"/>
            </a:pPr>
            <a:r>
              <a:rPr lang="ha" altLang="en-US" sz="1920" dirty="0">
                <a:solidFill>
                  <a:srgbClr val="25252B"/>
                </a:solidFill>
                <a:latin typeface="IBM Plex Sans" pitchFamily="34" charset="0"/>
                <a:ea typeface="IBM Plex Sans" pitchFamily="34" charset="-122"/>
                <a:cs typeface="IBM Plex Sans" pitchFamily="34" charset="-120"/>
              </a:rPr>
              <a:t>Karɓuwa ta bambanta daga wuri zuwa wuri</a:t>
            </a:r>
            <a:endParaRPr lang="ha" sz="1920" dirty="0"/>
          </a:p>
        </p:txBody>
      </p:sp>
      <p:sp>
        <p:nvSpPr>
          <p:cNvPr id="5" name="Text 3"/>
          <p:cNvSpPr/>
          <p:nvPr/>
        </p:nvSpPr>
        <p:spPr>
          <a:xfrm>
            <a:off x="666780" y="3805641"/>
            <a:ext cx="11510010" cy="329093"/>
          </a:xfrm>
          <a:prstGeom prst="rect">
            <a:avLst/>
          </a:prstGeom>
          <a:noFill/>
          <a:ln/>
        </p:spPr>
        <p:txBody>
          <a:bodyPr wrap="square" lIns="0" tIns="0" rIns="0" bIns="0" rtlCol="0" anchor="t"/>
          <a:lstStyle/>
          <a:p>
            <a:pPr algn="l" indent="0" marL="0">
              <a:lnSpc>
                <a:spcPct val="113000"/>
              </a:lnSpc>
              <a:buNone/>
            </a:pPr>
            <a:r>
              <a:rPr lang="ha" altLang="en-US" sz="1920" b="1" dirty="0">
                <a:solidFill>
                  <a:srgbClr val="25252B"/>
                </a:solidFill>
                <a:latin typeface="IBM Plex Sans" pitchFamily="34" charset="0"/>
                <a:ea typeface="IBM Plex Sans" pitchFamily="34" charset="-122"/>
                <a:cs typeface="IBM Plex Sans" pitchFamily="34" charset="-120"/>
              </a:rPr>
              <a:t>Ayyuka uku</a:t>
            </a:r>
            <a:endParaRPr lang="ha" sz="1920" dirty="0"/>
          </a:p>
        </p:txBody>
      </p:sp>
      <p:sp>
        <p:nvSpPr>
          <p:cNvPr id="6" name="Text 4"/>
          <p:cNvSpPr/>
          <p:nvPr/>
        </p:nvSpPr>
        <p:spPr>
          <a:xfrm>
            <a:off x="971459" y="4329684"/>
            <a:ext cx="11176071" cy="1084478"/>
          </a:xfrm>
          <a:prstGeom prst="rect">
            <a:avLst/>
          </a:prstGeom>
          <a:noFill/>
          <a:ln/>
        </p:spPr>
        <p:txBody>
          <a:bodyPr wrap="square" lIns="0" tIns="0" rIns="0" bIns="0" rtlCol="0" anchor="t"/>
          <a:lstStyle/>
          <a:p>
            <a:pPr algn="l" marL="182880" indent="-182880">
              <a:lnSpc>
                <a:spcPct val="113000"/>
              </a:lnSpc>
              <a:buSzPct val="100000"/>
              <a:buChar char="•"/>
            </a:pPr>
            <a:r>
              <a:rPr lang="ha" altLang="en-US" sz="1920" dirty="0">
                <a:solidFill>
                  <a:srgbClr val="25252B"/>
                </a:solidFill>
                <a:latin typeface="IBM Plex Sans" pitchFamily="34" charset="0"/>
                <a:ea typeface="IBM Plex Sans" pitchFamily="34" charset="-122"/>
                <a:cs typeface="IBM Plex Sans" pitchFamily="34" charset="-120"/>
              </a:rPr>
              <a:t>Hanyar adana ƙima: wadatar da za a iya hasashe; farashi mai yawan sauyawa</a:t>
            </a:r>
            <a:endParaRPr lang="ha" sz="1920" dirty="0"/>
          </a:p>
          <a:p>
            <a:pPr algn="l" marL="182880" indent="-182880">
              <a:lnSpc>
                <a:spcPct val="113000"/>
              </a:lnSpc>
              <a:spcBef>
                <a:spcPts val="380"/>
              </a:spcBef>
              <a:buSzPct val="100000"/>
              <a:buChar char="•"/>
            </a:pPr>
            <a:r>
              <a:rPr lang="ha" altLang="en-US" sz="1920" dirty="0">
                <a:solidFill>
                  <a:srgbClr val="25252B"/>
                </a:solidFill>
                <a:latin typeface="IBM Plex Sans" pitchFamily="34" charset="0"/>
                <a:ea typeface="IBM Plex Sans" pitchFamily="34" charset="-122"/>
                <a:cs typeface="IBM Plex Sans" pitchFamily="34" charset="-120"/>
              </a:rPr>
              <a:t>Hanyar musaya: turawa kai tsaye; kuɗaɗen mu’amala da karɓuwa masu bambanta</a:t>
            </a:r>
            <a:endParaRPr lang="ha" sz="1920" dirty="0"/>
          </a:p>
          <a:p>
            <a:pPr algn="l" marL="182880" indent="-182880">
              <a:lnSpc>
                <a:spcPct val="113000"/>
              </a:lnSpc>
              <a:spcBef>
                <a:spcPts val="380"/>
              </a:spcBef>
              <a:buSzPct val="100000"/>
              <a:buChar char="•"/>
            </a:pPr>
            <a:r>
              <a:rPr lang="ha" altLang="en-US" sz="1920" dirty="0">
                <a:solidFill>
                  <a:srgbClr val="25252B"/>
                </a:solidFill>
                <a:latin typeface="IBM Plex Sans" pitchFamily="34" charset="0"/>
                <a:ea typeface="IBM Plex Sans" pitchFamily="34" charset="-122"/>
                <a:cs typeface="IBM Plex Sans" pitchFamily="34" charset="-120"/>
              </a:rPr>
              <a:t>Ma’aunin lissafi: BTC ko sats; ana sa farashin kayayyaki da yawa a kuɗin fiat</a:t>
            </a:r>
            <a:endParaRPr lang="ha" sz="1920" dirty="0"/>
          </a:p>
        </p:txBody>
      </p:sp>
      <p:sp>
        <p:nvSpPr>
          <p:cNvPr id="7" name="Text 5"/>
          <p:cNvSpPr/>
          <p:nvPr/>
        </p:nvSpPr>
        <p:spPr>
          <a:xfrm>
            <a:off x="666780" y="5560558"/>
            <a:ext cx="11510010" cy="678942"/>
          </a:xfrm>
          <a:prstGeom prst="rect">
            <a:avLst/>
          </a:prstGeom>
          <a:noFill/>
          <a:ln/>
        </p:spPr>
        <p:txBody>
          <a:bodyPr wrap="square" lIns="0" tIns="0" rIns="0" bIns="0" rtlCol="0" anchor="t"/>
          <a:lstStyle/>
          <a:p>
            <a:pPr algn="l" indent="0" marL="0">
              <a:lnSpc>
                <a:spcPct val="113000"/>
              </a:lnSpc>
              <a:buNone/>
            </a:pPr>
            <a:r>
              <a:rPr lang="ha" altLang="en-US" sz="1540" dirty="0">
                <a:solidFill>
                  <a:srgbClr val="25252B"/>
                </a:solidFill>
                <a:latin typeface="IBM Plex Sans" pitchFamily="34" charset="0"/>
                <a:ea typeface="IBM Plex Sans" pitchFamily="34" charset="-122"/>
                <a:cs typeface="IBM Plex Sans" pitchFamily="34" charset="-120"/>
              </a:rPr>
              <a:t>“Kuɗi masu inganci” sun dogara da sharuɗɗan da aka bayyana. Ku kwatanta sauran zaɓuɓɓuka ta amfani da ma’aunai iri ɗaya.</a:t>
            </a:r>
            <a:endParaRPr lang="ha" sz="154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2</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Bitcoin, Kuɗaɗen Kirifto Masu Tsayayyen Ƙima, da Sauran</a:t>
            </a:r>
            <a:br/>
            <a:r>
              <a:rPr lang="ha" altLang="en-US" sz="3000" dirty="0">
                <a:solidFill>
                  <a:srgbClr val="422C70"/>
                </a:solidFill>
                <a:latin typeface="IBM Plex Sans Medium" pitchFamily="34" charset="0"/>
                <a:ea typeface="IBM Plex Sans Medium" pitchFamily="34" charset="-122"/>
                <a:cs typeface="IBM Plex Sans Medium" pitchFamily="34" charset="-120"/>
              </a:rPr>
              <a:t>Kadarorin Kirifto</a:t>
            </a:r>
            <a:endParaRPr lang="ha" sz="3000" dirty="0"/>
          </a:p>
        </p:txBody>
      </p:sp>
      <p:sp>
        <p:nvSpPr>
          <p:cNvPr id="4" name="Text 2"/>
          <p:cNvSpPr/>
          <p:nvPr/>
        </p:nvSpPr>
        <p:spPr>
          <a:xfrm>
            <a:off x="986729" y="1791310"/>
            <a:ext cx="11159338" cy="2227021"/>
          </a:xfrm>
          <a:prstGeom prst="rect">
            <a:avLst/>
          </a:prstGeom>
          <a:noFill/>
          <a:ln/>
        </p:spPr>
        <p:txBody>
          <a:bodyPr wrap="square" lIns="0" tIns="0" rIns="0" bIns="0" rtlCol="0" anchor="t"/>
          <a:lstStyle/>
          <a:p>
            <a:pPr algn="l" marL="191770" indent="-191770">
              <a:lnSpc>
                <a:spcPct val="113000"/>
              </a:lnSpc>
              <a:buSzPct val="100000"/>
              <a:buChar char="•"/>
            </a:pPr>
            <a:r>
              <a:rPr lang="ha" altLang="en-US" sz="2020" b="1" dirty="0">
                <a:solidFill>
                  <a:srgbClr val="422C70"/>
                </a:solidFill>
                <a:latin typeface="IBM Plex Sans" pitchFamily="34" charset="0"/>
                <a:ea typeface="IBM Plex Sans" pitchFamily="34" charset="-122"/>
                <a:cs typeface="IBM Plex Sans" pitchFamily="34" charset="-120"/>
              </a:rPr>
              <a:t>Bitcoin:</a:t>
            </a:r>
            <a:r>
              <a:rPr lang="ha" altLang="en-US" sz="2020" dirty="0">
                <a:solidFill>
                  <a:srgbClr val="25252B"/>
                </a:solidFill>
                <a:latin typeface="IBM Plex Sans" pitchFamily="34" charset="0"/>
                <a:ea typeface="IBM Plex Sans" pitchFamily="34" charset="-122"/>
                <a:cs typeface="IBM Plex Sans" pitchFamily="34" charset="-120"/>
              </a:rPr>
              <a:t> ƙa’idojin fitarwa a bayyane suke; babu cibiya guda mai fitarwa</a:t>
            </a:r>
            <a:endParaRPr lang="ha" sz="2020" dirty="0"/>
          </a:p>
          <a:p>
            <a:pPr algn="l" marL="191770" indent="-191770">
              <a:lnSpc>
                <a:spcPct val="113000"/>
              </a:lnSpc>
              <a:spcBef>
                <a:spcPts val="400"/>
              </a:spcBef>
              <a:buSzPct val="100000"/>
              <a:buChar char="•"/>
            </a:pPr>
            <a:r>
              <a:rPr lang="ha" altLang="en-US" sz="2020" b="1" dirty="0">
                <a:solidFill>
                  <a:srgbClr val="422C70"/>
                </a:solidFill>
                <a:latin typeface="IBM Plex Sans" pitchFamily="34" charset="0"/>
                <a:ea typeface="IBM Plex Sans" pitchFamily="34" charset="-122"/>
                <a:cs typeface="IBM Plex Sans" pitchFamily="34" charset="-120"/>
              </a:rPr>
              <a:t>Tsabar kuɗi masu daidaitaccen ƙima:</a:t>
            </a:r>
            <a:r>
              <a:rPr lang="ha" altLang="en-US" sz="2020" dirty="0">
                <a:solidFill>
                  <a:srgbClr val="25252B"/>
                </a:solidFill>
                <a:latin typeface="IBM Plex Sans" pitchFamily="34" charset="0"/>
                <a:ea typeface="IBM Plex Sans" pitchFamily="34" charset="-122"/>
                <a:cs typeface="IBM Plex Sans" pitchFamily="34" charset="-120"/>
              </a:rPr>
              <a:t> suna nufin bin wata ƙimar ma’auni; ajiyar kuɗi, hanyoyin aiki, ko haƙƙoƙin neman fansa</a:t>
            </a:r>
            <a:endParaRPr lang="ha" sz="2020" dirty="0"/>
          </a:p>
          <a:p>
            <a:pPr algn="l" marL="191770" indent="-191770">
              <a:lnSpc>
                <a:spcPct val="113000"/>
              </a:lnSpc>
              <a:spcBef>
                <a:spcPts val="400"/>
              </a:spcBef>
              <a:buSzPct val="100000"/>
              <a:buChar char="•"/>
            </a:pPr>
            <a:r>
              <a:rPr lang="ha" altLang="en-US" sz="2020" b="1" dirty="0">
                <a:solidFill>
                  <a:srgbClr val="422C70"/>
                </a:solidFill>
                <a:latin typeface="IBM Plex Sans" pitchFamily="34" charset="0"/>
                <a:ea typeface="IBM Plex Sans" pitchFamily="34" charset="-122"/>
                <a:cs typeface="IBM Plex Sans" pitchFamily="34" charset="-120"/>
              </a:rPr>
              <a:t>Sauran kadarorin kirifto:</a:t>
            </a:r>
            <a:r>
              <a:rPr lang="ha" altLang="en-US" sz="2020" dirty="0">
                <a:solidFill>
                  <a:srgbClr val="25252B"/>
                </a:solidFill>
                <a:latin typeface="IBM Plex Sans" pitchFamily="34" charset="0"/>
                <a:ea typeface="IBM Plex Sans" pitchFamily="34" charset="-122"/>
                <a:cs typeface="IBM Plex Sans" pitchFamily="34" charset="-120"/>
              </a:rPr>
              <a:t> hanyoyin sadarwa, fitarwa, sarrafawa, da manufofi daban-daban</a:t>
            </a:r>
            <a:endParaRPr lang="ha" sz="2020" dirty="0"/>
          </a:p>
          <a:p>
            <a:pPr algn="l" marL="191770" indent="-191770">
              <a:lnSpc>
                <a:spcPct val="113000"/>
              </a:lnSpc>
              <a:spcBef>
                <a:spcPts val="400"/>
              </a:spcBef>
              <a:buSzPct val="100000"/>
              <a:buChar char="•"/>
            </a:pPr>
            <a:r>
              <a:rPr lang="ha" altLang="en-US" sz="2020" dirty="0">
                <a:solidFill>
                  <a:srgbClr val="25252B"/>
                </a:solidFill>
                <a:latin typeface="IBM Plex Sans" pitchFamily="34" charset="0"/>
                <a:ea typeface="IBM Plex Sans" pitchFamily="34" charset="-122"/>
                <a:cs typeface="IBM Plex Sans" pitchFamily="34" charset="-120"/>
              </a:rPr>
              <a:t>Tarihin lambar shirin da reshen da aka raba ya yi tarayya da Bitcoin ba ya ba shi hanyar sadarwa ko tsaron Bitcoin</a:t>
            </a:r>
            <a:endParaRPr lang="ha" sz="2020" dirty="0"/>
          </a:p>
        </p:txBody>
      </p:sp>
      <p:sp>
        <p:nvSpPr>
          <p:cNvPr id="5" name="Text 3"/>
          <p:cNvSpPr/>
          <p:nvPr/>
        </p:nvSpPr>
        <p:spPr>
          <a:xfrm>
            <a:off x="666780" y="4299966"/>
            <a:ext cx="11510010" cy="691195"/>
          </a:xfrm>
          <a:prstGeom prst="rect">
            <a:avLst/>
          </a:prstGeom>
          <a:noFill/>
          <a:ln/>
        </p:spPr>
        <p:txBody>
          <a:bodyPr wrap="square" lIns="0" tIns="0" rIns="0" bIns="0" rtlCol="0" anchor="t"/>
          <a:lstStyle/>
          <a:p>
            <a:pPr algn="l" indent="0" marL="0">
              <a:lnSpc>
                <a:spcPct val="113000"/>
              </a:lnSpc>
              <a:buNone/>
            </a:pPr>
            <a:r>
              <a:rPr lang="ha" altLang="en-US" sz="2020" b="1" dirty="0">
                <a:solidFill>
                  <a:srgbClr val="422C70"/>
                </a:solidFill>
                <a:latin typeface="IBM Plex Sans" pitchFamily="34" charset="0"/>
                <a:ea typeface="IBM Plex Sans" pitchFamily="34" charset="-122"/>
                <a:cs typeface="IBM Plex Sans" pitchFamily="34" charset="-120"/>
              </a:rPr>
              <a:t>Ku kwatanta:</a:t>
            </a:r>
            <a:r>
              <a:rPr lang="ha" altLang="en-US" sz="2020" dirty="0">
                <a:solidFill>
                  <a:srgbClr val="25252B"/>
                </a:solidFill>
                <a:latin typeface="IBM Plex Sans" pitchFamily="34" charset="0"/>
                <a:ea typeface="IBM Plex Sans" pitchFamily="34" charset="-122"/>
                <a:cs typeface="IBM Plex Sans" pitchFamily="34" charset="-120"/>
              </a:rPr>
              <a:t> sarrafa fitarwa, tabbatarwa mai zaman kanta, sarrafa maɓallai, da ɓangarorin da ake mu’amala da su.</a:t>
            </a:r>
            <a:endParaRPr lang="ha" sz="2020" dirty="0"/>
          </a:p>
        </p:txBody>
      </p:sp>
      <p:sp>
        <p:nvSpPr>
          <p:cNvPr id="6" name="Text 4"/>
          <p:cNvSpPr/>
          <p:nvPr/>
        </p:nvSpPr>
        <p:spPr>
          <a:xfrm>
            <a:off x="666780" y="5247102"/>
            <a:ext cx="11510010" cy="691195"/>
          </a:xfrm>
          <a:prstGeom prst="rect">
            <a:avLst/>
          </a:prstGeom>
          <a:noFill/>
          <a:ln/>
        </p:spPr>
        <p:txBody>
          <a:bodyPr wrap="square" lIns="0" tIns="0" rIns="0" bIns="0" rtlCol="0" anchor="t"/>
          <a:lstStyle/>
          <a:p>
            <a:pPr algn="l" indent="0" marL="0">
              <a:lnSpc>
                <a:spcPct val="113000"/>
              </a:lnSpc>
              <a:buNone/>
            </a:pPr>
            <a:r>
              <a:rPr lang="ha" altLang="en-US" sz="2020" dirty="0">
                <a:solidFill>
                  <a:srgbClr val="25252B"/>
                </a:solidFill>
                <a:latin typeface="IBM Plex Sans" pitchFamily="34" charset="0"/>
                <a:ea typeface="IBM Plex Sans" pitchFamily="34" charset="-122"/>
                <a:cs typeface="IBM Plex Sans" pitchFamily="34" charset="-120"/>
              </a:rPr>
              <a:t>Wannan kwatanci yana fayyace Bitcoin; ba ya ba da shawarar mallaka, kasuwanci, ko tallata kowace kadara.</a:t>
            </a:r>
            <a:endParaRPr lang="ha"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2</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Tsare-tsare Daban-daban, Haɗurra Daban-daban</a:t>
            </a:r>
            <a:endParaRPr lang="ha" sz="3000" dirty="0"/>
          </a:p>
        </p:txBody>
      </p:sp>
      <p:sp>
        <p:nvSpPr>
          <p:cNvPr id="4" name="Text 2"/>
          <p:cNvSpPr/>
          <p:nvPr/>
        </p:nvSpPr>
        <p:spPr>
          <a:xfrm>
            <a:off x="1002000" y="1375806"/>
            <a:ext cx="11142604" cy="3418302"/>
          </a:xfrm>
          <a:prstGeom prst="rect">
            <a:avLst/>
          </a:prstGeom>
          <a:noFill/>
          <a:ln/>
        </p:spPr>
        <p:txBody>
          <a:bodyPr wrap="square" lIns="0" tIns="0" rIns="0" bIns="0" rtlCol="0" anchor="t"/>
          <a:lstStyle/>
          <a:p>
            <a:pPr algn="l" marL="200660" indent="-200660">
              <a:lnSpc>
                <a:spcPct val="113000"/>
              </a:lnSpc>
              <a:buSzPct val="100000"/>
              <a:buChar char="•"/>
            </a:pPr>
            <a:r>
              <a:rPr lang="ha" altLang="en-US" sz="2110" b="1" dirty="0">
                <a:solidFill>
                  <a:srgbClr val="422C70"/>
                </a:solidFill>
                <a:latin typeface="IBM Plex Sans" pitchFamily="34" charset="0"/>
                <a:ea typeface="IBM Plex Sans" pitchFamily="34" charset="-122"/>
                <a:cs typeface="IBM Plex Sans" pitchFamily="34" charset="-120"/>
              </a:rPr>
              <a:t>Bitcoin:</a:t>
            </a:r>
            <a:r>
              <a:rPr lang="ha" altLang="en-US" sz="2110" dirty="0">
                <a:solidFill>
                  <a:srgbClr val="25252B"/>
                </a:solidFill>
                <a:latin typeface="IBM Plex Sans" pitchFamily="34" charset="0"/>
                <a:ea typeface="IBM Plex Sans" pitchFamily="34" charset="-122"/>
                <a:cs typeface="IBM Plex Sans" pitchFamily="34" charset="-120"/>
              </a:rPr>
              <a:t> sauyin ƙima, ɓacewar maɓalli, rashin yiwuwar soke biyan kuɗi, caje-caje, bayanan da kowa zai iya gani</a:t>
            </a:r>
            <a:endParaRPr lang="ha" sz="2110" dirty="0"/>
          </a:p>
          <a:p>
            <a:pPr algn="l" marL="200660" indent="-200660">
              <a:lnSpc>
                <a:spcPct val="113000"/>
              </a:lnSpc>
              <a:spcBef>
                <a:spcPts val="420"/>
              </a:spcBef>
              <a:buSzPct val="100000"/>
              <a:buChar char="•"/>
            </a:pPr>
            <a:r>
              <a:rPr lang="ha" altLang="en-US" sz="2110" b="1" dirty="0">
                <a:solidFill>
                  <a:srgbClr val="422C70"/>
                </a:solidFill>
                <a:latin typeface="IBM Plex Sans" pitchFamily="34" charset="0"/>
                <a:ea typeface="IBM Plex Sans" pitchFamily="34" charset="-122"/>
                <a:cs typeface="IBM Plex Sans" pitchFamily="34" charset="-120"/>
              </a:rPr>
              <a:t>Kuɗaɗen kiripto masu daidaitaccen ƙima:</a:t>
            </a:r>
            <a:r>
              <a:rPr lang="ha" altLang="en-US" sz="2110" dirty="0">
                <a:solidFill>
                  <a:srgbClr val="25252B"/>
                </a:solidFill>
                <a:latin typeface="IBM Plex Sans" pitchFamily="34" charset="0"/>
                <a:ea typeface="IBM Plex Sans" pitchFamily="34" charset="-122"/>
                <a:cs typeface="IBM Plex Sans" pitchFamily="34" charset="-120"/>
              </a:rPr>
              <a:t> ɓallewa daga ƙimar da aka ɗaure su da ita, ajiyar tallafin ƙima, mayarwa don karɓar kuɗi, daskarewa, da ɓangarorin da ake mu'amala da su</a:t>
            </a:r>
            <a:endParaRPr lang="ha" sz="2110" dirty="0"/>
          </a:p>
          <a:p>
            <a:pPr algn="l" marL="200660" indent="-200660">
              <a:lnSpc>
                <a:spcPct val="113000"/>
              </a:lnSpc>
              <a:spcBef>
                <a:spcPts val="420"/>
              </a:spcBef>
              <a:buSzPct val="100000"/>
              <a:buChar char="•"/>
            </a:pPr>
            <a:r>
              <a:rPr lang="ha" altLang="en-US" sz="2110" b="1" dirty="0">
                <a:solidFill>
                  <a:srgbClr val="422C70"/>
                </a:solidFill>
                <a:latin typeface="IBM Plex Sans" pitchFamily="34" charset="0"/>
                <a:ea typeface="IBM Plex Sans" pitchFamily="34" charset="-122"/>
                <a:cs typeface="IBM Plex Sans" pitchFamily="34" charset="-120"/>
              </a:rPr>
              <a:t>Sauran kadarorin kiripto:</a:t>
            </a:r>
            <a:r>
              <a:rPr lang="ha" altLang="en-US" sz="2110" dirty="0">
                <a:solidFill>
                  <a:srgbClr val="25252B"/>
                </a:solidFill>
                <a:latin typeface="IBM Plex Sans" pitchFamily="34" charset="0"/>
                <a:ea typeface="IBM Plex Sans" pitchFamily="34" charset="-122"/>
                <a:cs typeface="IBM Plex Sans" pitchFamily="34" charset="-120"/>
              </a:rPr>
              <a:t> sauye-sauyen ƙa'idoji, taruwar tasiri a hannun kaɗan, kurakuran manhaja, kutse, da gadojin haɗa sarƙoƙi</a:t>
            </a:r>
            <a:endParaRPr lang="ha" sz="2110" dirty="0"/>
          </a:p>
          <a:p>
            <a:pPr algn="l" marL="200660" indent="-200660">
              <a:lnSpc>
                <a:spcPct val="113000"/>
              </a:lnSpc>
              <a:spcBef>
                <a:spcPts val="420"/>
              </a:spcBef>
              <a:buSzPct val="100000"/>
              <a:buChar char="•"/>
            </a:pPr>
            <a:r>
              <a:rPr lang="ha" altLang="en-US" sz="2110" b="1" dirty="0">
                <a:solidFill>
                  <a:srgbClr val="422C70"/>
                </a:solidFill>
                <a:latin typeface="IBM Plex Sans" pitchFamily="34" charset="0"/>
                <a:ea typeface="IBM Plex Sans" pitchFamily="34" charset="-122"/>
                <a:cs typeface="IBM Plex Sans" pitchFamily="34" charset="-120"/>
              </a:rPr>
              <a:t>Ayyukan hidima:</a:t>
            </a:r>
            <a:r>
              <a:rPr lang="ha" altLang="en-US" sz="2110" dirty="0">
                <a:solidFill>
                  <a:srgbClr val="25252B"/>
                </a:solidFill>
                <a:latin typeface="IBM Plex Sans" pitchFamily="34" charset="0"/>
                <a:ea typeface="IBM Plex Sans" pitchFamily="34" charset="-122"/>
                <a:cs typeface="IBM Plex Sans" pitchFamily="34" charset="-120"/>
              </a:rPr>
              <a:t> ajiyar kadarori a hannun wasu, gazawa, samun dama, da haɗurran shari'a a dukkan rukunai</a:t>
            </a:r>
            <a:endParaRPr lang="ha" sz="2110" dirty="0"/>
          </a:p>
        </p:txBody>
      </p:sp>
      <p:sp>
        <p:nvSpPr>
          <p:cNvPr id="5" name="Text 3"/>
          <p:cNvSpPr/>
          <p:nvPr/>
        </p:nvSpPr>
        <p:spPr>
          <a:xfrm>
            <a:off x="666780" y="5089002"/>
            <a:ext cx="11510010" cy="1085850"/>
          </a:xfrm>
          <a:prstGeom prst="rect">
            <a:avLst/>
          </a:prstGeom>
          <a:noFill/>
          <a:ln/>
        </p:spPr>
        <p:txBody>
          <a:bodyPr wrap="square" lIns="0" tIns="0" rIns="0" bIns="0" rtlCol="0" anchor="t"/>
          <a:lstStyle/>
          <a:p>
            <a:pPr algn="l" indent="0" marL="0">
              <a:lnSpc>
                <a:spcPct val="113000"/>
              </a:lnSpc>
              <a:buNone/>
            </a:pPr>
            <a:r>
              <a:rPr lang="ha" altLang="en-US" sz="2110" dirty="0">
                <a:solidFill>
                  <a:srgbClr val="25252B"/>
                </a:solidFill>
                <a:latin typeface="IBM Plex Sans" pitchFamily="34" charset="0"/>
                <a:ea typeface="IBM Plex Sans" pitchFamily="34" charset="-122"/>
                <a:cs typeface="IBM Plex Sans" pitchFamily="34" charset="-120"/>
              </a:rPr>
              <a:t>Alamar ciniki da aka saba gani, farashin da yake kama da mai daidaito, ko manhaja mai kyakkyawan tsari ba ya tabbatar da tsaro. Mallakar token ba ta ba da mallakar wani kaso na kamfani, samun kuɗin shiga, ko haƙƙin mayar da su don karɓar kuɗi kai tsaye ba.</a:t>
            </a:r>
            <a:endParaRPr lang="ha"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2</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Koyo Ba Ciniki ko Tallatawa Ba Ne</a:t>
            </a:r>
            <a:endParaRPr lang="ha"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Ku bayyana, ku yi tambayoyi, ku kwatanta, kuma ku tabbatar</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Hasashen ciniki: haɗarin farashi, haɗarin dandalin ciniki, da matsin lamba</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Tallatawa: yiwuwar saɓanin maslaha</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Babu umarnin saya, sayarwa, ko ci gaba da riƙewa</a:t>
            </a:r>
            <a:endParaRPr lang="ha"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ha" altLang="en-US" sz="2400" b="1" dirty="0">
                <a:solidFill>
                  <a:srgbClr val="422C70"/>
                </a:solidFill>
                <a:latin typeface="IBM Plex Sans" pitchFamily="34" charset="0"/>
                <a:ea typeface="IBM Plex Sans" pitchFamily="34" charset="-122"/>
                <a:cs typeface="IBM Plex Sans" pitchFamily="34" charset="-120"/>
              </a:rPr>
              <a:t>Binciken ƙima a yankinku</a:t>
            </a:r>
            <a:endParaRPr lang="ha" sz="2400" dirty="0"/>
          </a:p>
          <a:p>
            <a:pPr algn="l" indent="0" marL="0">
              <a:lnSpc>
                <a:spcPct val="113000"/>
              </a:lnSpc>
              <a:spcBef>
                <a:spcPts val="360"/>
              </a:spcBef>
              <a:buNone/>
            </a:pPr>
            <a:r>
              <a:rPr lang="ha" altLang="en-US" sz="2400" dirty="0">
                <a:solidFill>
                  <a:srgbClr val="25252B"/>
                </a:solidFill>
                <a:latin typeface="IBM Plex Sans" pitchFamily="34" charset="0"/>
                <a:ea typeface="IBM Plex Sans" pitchFamily="34" charset="-122"/>
                <a:cs typeface="IBM Plex Sans" pitchFamily="34" charset="-120"/>
              </a:rPr>
              <a:t>Ku bambanta tsakanin farashin kasuwa, karɓuwa a yankinku, da zaɓin kai ko son zuciya.</a:t>
            </a:r>
            <a:endParaRPr lang="ha"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2</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Jadawalin Tarihin Samuwar Bitcoin</a:t>
            </a:r>
            <a:endParaRPr lang="ha"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ha" altLang="en-US" sz="2400" dirty="0">
                <a:solidFill>
                  <a:srgbClr val="25252B"/>
                </a:solidFill>
                <a:latin typeface="IBM Plex Sans" pitchFamily="34" charset="0"/>
                <a:ea typeface="IBM Plex Sans" pitchFamily="34" charset="-122"/>
                <a:cs typeface="IBM Plex Sans" pitchFamily="34" charset="-120"/>
              </a:rPr>
              <a:t>Satoshi Nakamoto sunan ɓoye ne; har yanzu ba a san wanda ya ƙirƙire shi ko waɗanda suka ƙirƙire shi ba. Wasu sun ci gaba da tafiyar da cibiyar sadarwar mai buɗaɗɗiyar lambar tushe ba tare da shugaba na dindindin a tsakiya ba.</a:t>
            </a:r>
            <a:endParaRPr lang="ha" sz="2400" dirty="0"/>
          </a:p>
        </p:txBody>
      </p:sp>
      <p:sp>
        <p:nvSpPr>
          <p:cNvPr id="5" name="Text 3"/>
          <p:cNvSpPr/>
          <p:nvPr/>
        </p:nvSpPr>
        <p:spPr>
          <a:xfrm>
            <a:off x="666780" y="2986705"/>
            <a:ext cx="11510010" cy="411389"/>
          </a:xfrm>
          <a:prstGeom prst="rect">
            <a:avLst/>
          </a:prstGeom>
          <a:noFill/>
          <a:ln/>
        </p:spPr>
        <p:txBody>
          <a:bodyPr wrap="square" lIns="0" tIns="0" rIns="0" bIns="0" rtlCol="0" anchor="t"/>
          <a:lstStyle/>
          <a:p>
            <a:pPr algn="l" indent="0" marL="0">
              <a:lnSpc>
                <a:spcPct val="113000"/>
              </a:lnSpc>
              <a:buNone/>
            </a:pPr>
            <a:r>
              <a:rPr lang="ha" altLang="en-US" sz="2400" dirty="0">
                <a:solidFill>
                  <a:srgbClr val="25252B"/>
                </a:solidFill>
                <a:latin typeface="IBM Plex Sans" pitchFamily="34" charset="0"/>
                <a:ea typeface="IBM Plex Sans" pitchFamily="34" charset="-122"/>
                <a:cs typeface="IBM Plex Sans" pitchFamily="34" charset="-120"/>
              </a:rPr>
              <a:t>Ku tantance tsarinsa da yadda yake aiki, da kuma tarihin samuwarsa.</a:t>
            </a:r>
            <a:endParaRPr lang="h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2</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Oktoba 2008An wallafa takardar bayanin fasaha: biyan kuɗi ta intanet ba tare da mai shiga tsakani ba3 Janairu 2009Tubalin Farko: cibiyar sadarwar Bitcoin ta fara aiki 12 Janairu 2009Mu'amala ta far">    </p:cNvPr>
          <p:cNvPicPr>
            <a:picLocks noChangeAspect="1"/>
          </p:cNvPicPr>
          <p:nvPr/>
        </p:nvPicPr>
        <p:blipFill>
          <a:blip r:embed="rId1"/>
          <a:stretch>
            <a:fillRect/>
          </a:stretch>
        </p:blipFill>
        <p:spPr>
          <a:xfrm>
            <a:off x="342900" y="1050006"/>
            <a:ext cx="11506170" cy="460565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Ƙarfafawa, Haɗari, da Ɗaukar Nauyi</a:t>
            </a:r>
            <a:endParaRPr lang="ha" sz="3000" dirty="0"/>
          </a:p>
        </p:txBody>
      </p:sp>
      <p:sp>
        <p:nvSpPr>
          <p:cNvPr id="4" name="Text 2"/>
          <p:cNvSpPr/>
          <p:nvPr/>
        </p:nvSpPr>
        <p:spPr>
          <a:xfrm>
            <a:off x="1032449" y="1383030"/>
            <a:ext cx="11109137" cy="2603937"/>
          </a:xfrm>
          <a:prstGeom prst="rect">
            <a:avLst/>
          </a:prstGeom>
          <a:noFill/>
          <a:ln/>
        </p:spPr>
        <p:txBody>
          <a:bodyPr wrap="square" lIns="0" tIns="0" rIns="0" bIns="0" rtlCol="0" anchor="t"/>
          <a:lstStyle/>
          <a:p>
            <a:pPr algn="l" marL="219710" indent="-219710">
              <a:lnSpc>
                <a:spcPct val="113000"/>
              </a:lnSpc>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Iko kai tsaye ta hanyar makullai</a:t>
            </a:r>
            <a:endParaRPr lang="ha" sz="2300" dirty="0"/>
          </a:p>
          <a:p>
            <a:pPr algn="l" marL="219710" indent="-219710">
              <a:lnSpc>
                <a:spcPct val="113000"/>
              </a:lnSpc>
              <a:spcBef>
                <a:spcPts val="460"/>
              </a:spcBef>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Ƙa'idojin da kowa zai iya gani da tabbatarwa mai zaman kanta</a:t>
            </a:r>
            <a:endParaRPr lang="ha" sz="2300" dirty="0"/>
          </a:p>
          <a:p>
            <a:pPr algn="l" marL="219710" indent="-219710">
              <a:lnSpc>
                <a:spcPct val="113000"/>
              </a:lnSpc>
              <a:spcBef>
                <a:spcPts val="460"/>
              </a:spcBef>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Canja wurin kuɗi kai tsaye tsakanin mutane a faɗin duniya</a:t>
            </a:r>
            <a:endParaRPr lang="ha" sz="2300" dirty="0"/>
          </a:p>
          <a:p>
            <a:pPr algn="l" marL="219710" indent="-219710">
              <a:lnSpc>
                <a:spcPct val="113000"/>
              </a:lnSpc>
              <a:spcBef>
                <a:spcPts val="460"/>
              </a:spcBef>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Kwafin ajiya, binciken biyan kuɗi, da tsara yadda za a dawo da kuɗi</a:t>
            </a:r>
            <a:endParaRPr lang="ha" sz="2300" dirty="0"/>
          </a:p>
          <a:p>
            <a:pPr algn="l" marL="219710" indent="-219710">
              <a:lnSpc>
                <a:spcPct val="113000"/>
              </a:lnSpc>
              <a:spcBef>
                <a:spcPts val="460"/>
              </a:spcBef>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Sauyin farashi, bayanan da kowa zai iya gani, kuɗaɗen caji, da ƙarancin karɓuwa</a:t>
            </a:r>
            <a:endParaRPr lang="ha" sz="2300" dirty="0"/>
          </a:p>
        </p:txBody>
      </p:sp>
      <p:sp>
        <p:nvSpPr>
          <p:cNvPr id="5" name="Text 3"/>
          <p:cNvSpPr/>
          <p:nvPr/>
        </p:nvSpPr>
        <p:spPr>
          <a:xfrm>
            <a:off x="666780" y="4308744"/>
            <a:ext cx="11510010" cy="789950"/>
          </a:xfrm>
          <a:prstGeom prst="rect">
            <a:avLst/>
          </a:prstGeom>
          <a:noFill/>
          <a:ln/>
        </p:spPr>
        <p:txBody>
          <a:bodyPr wrap="square" lIns="0" tIns="0" rIns="0" bIns="0" rtlCol="0" anchor="t"/>
          <a:lstStyle/>
          <a:p>
            <a:pPr algn="l" indent="0" marL="0">
              <a:lnSpc>
                <a:spcPct val="113000"/>
              </a:lnSpc>
              <a:buNone/>
            </a:pPr>
            <a:r>
              <a:rPr lang="ha" altLang="en-US" sz="2300" dirty="0">
                <a:solidFill>
                  <a:srgbClr val="25252B"/>
                </a:solidFill>
                <a:latin typeface="IBM Plex Sans" pitchFamily="34" charset="0"/>
                <a:ea typeface="IBM Plex Sans" pitchFamily="34" charset="-122"/>
                <a:cs typeface="IBM Plex Sans" pitchFamily="34" charset="-120"/>
              </a:rPr>
              <a:t>Babu kamfanin da zai iya dawo da jimlar kalmomin farfaɗowa da ta ɓace. Ku nemi taimako kafin ku tura kuɗi masu muhimmanci, ba tare da tona asiri ba.</a:t>
            </a:r>
            <a:endParaRPr lang="ha" sz="2300" dirty="0"/>
          </a:p>
        </p:txBody>
      </p:sp>
      <p:sp>
        <p:nvSpPr>
          <p:cNvPr id="6" name="Text 4"/>
          <p:cNvSpPr/>
          <p:nvPr/>
        </p:nvSpPr>
        <p:spPr>
          <a:xfrm>
            <a:off x="666780" y="5391302"/>
            <a:ext cx="11510010" cy="789950"/>
          </a:xfrm>
          <a:prstGeom prst="rect">
            <a:avLst/>
          </a:prstGeom>
          <a:noFill/>
          <a:ln/>
        </p:spPr>
        <p:txBody>
          <a:bodyPr wrap="square" lIns="0" tIns="0" rIns="0" bIns="0" rtlCol="0" anchor="t"/>
          <a:lstStyle/>
          <a:p>
            <a:pPr algn="l" indent="0" marL="0">
              <a:lnSpc>
                <a:spcPct val="113000"/>
              </a:lnSpc>
              <a:buNone/>
            </a:pPr>
            <a:r>
              <a:rPr lang="ha" altLang="en-US" sz="2300" dirty="0">
                <a:solidFill>
                  <a:srgbClr val="25252B"/>
                </a:solidFill>
                <a:latin typeface="IBM Plex Sans" pitchFamily="34" charset="0"/>
                <a:ea typeface="IBM Plex Sans" pitchFamily="34" charset="-122"/>
                <a:cs typeface="IBM Plex Sans" pitchFamily="34" charset="-120"/>
              </a:rPr>
              <a:t>Ɗaukar alhakin kai na iya haɗawa da ilimi, bitar takwarori, hanyoyin aiki, da ƙananan gwaje-gwaje.</a:t>
            </a:r>
            <a:endParaRPr lang="ha"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2</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Bita: Ta Yaya Bitcoin Ke Magance Gazawar Tsarin Kuɗi?</a:t>
            </a:r>
            <a:endParaRPr lang="ha" sz="3000" dirty="0"/>
          </a:p>
        </p:txBody>
      </p:sp>
      <p:sp>
        <p:nvSpPr>
          <p:cNvPr id="4" name="Text 2"/>
          <p:cNvSpPr/>
          <p:nvPr/>
        </p:nvSpPr>
        <p:spPr>
          <a:xfrm>
            <a:off x="666780" y="1417320"/>
            <a:ext cx="11510010" cy="329093"/>
          </a:xfrm>
          <a:prstGeom prst="rect">
            <a:avLst/>
          </a:prstGeom>
          <a:noFill/>
          <a:ln/>
        </p:spPr>
        <p:txBody>
          <a:bodyPr wrap="square" lIns="0" tIns="0" rIns="0" bIns="0" rtlCol="0" anchor="t"/>
          <a:lstStyle/>
          <a:p>
            <a:pPr algn="l" indent="0" marL="0">
              <a:lnSpc>
                <a:spcPct val="113000"/>
              </a:lnSpc>
              <a:buNone/>
            </a:pPr>
            <a:r>
              <a:rPr lang="ha" altLang="en-US" sz="1920" b="1" dirty="0">
                <a:solidFill>
                  <a:srgbClr val="25252B"/>
                </a:solidFill>
                <a:latin typeface="IBM Plex Sans" pitchFamily="34" charset="0"/>
                <a:ea typeface="IBM Plex Sans" pitchFamily="34" charset="-122"/>
                <a:cs typeface="IBM Plex Sans" pitchFamily="34" charset="-120"/>
              </a:rPr>
              <a:t>Muhimman abubuwan da aka koya</a:t>
            </a:r>
            <a:endParaRPr lang="ha" sz="1920" dirty="0"/>
          </a:p>
        </p:txBody>
      </p:sp>
      <p:sp>
        <p:nvSpPr>
          <p:cNvPr id="5" name="Text 3"/>
          <p:cNvSpPr/>
          <p:nvPr/>
        </p:nvSpPr>
        <p:spPr>
          <a:xfrm>
            <a:off x="971459" y="1941271"/>
            <a:ext cx="11176071" cy="2827142"/>
          </a:xfrm>
          <a:prstGeom prst="rect">
            <a:avLst/>
          </a:prstGeom>
          <a:noFill/>
          <a:ln/>
        </p:spPr>
        <p:txBody>
          <a:bodyPr wrap="square" lIns="0" tIns="0" rIns="0" bIns="0" rtlCol="0" anchor="t"/>
          <a:lstStyle/>
          <a:p>
            <a:pPr algn="l" marL="182880" indent="-182880">
              <a:lnSpc>
                <a:spcPct val="113000"/>
              </a:lnSpc>
              <a:buSzPct val="100000"/>
              <a:buChar char="•"/>
            </a:pPr>
            <a:r>
              <a:rPr lang="ha" altLang="en-US" sz="1920" dirty="0">
                <a:solidFill>
                  <a:srgbClr val="25252B"/>
                </a:solidFill>
                <a:latin typeface="IBM Plex Sans" pitchFamily="34" charset="0"/>
                <a:ea typeface="IBM Plex Sans" pitchFamily="34" charset="-122"/>
                <a:cs typeface="IBM Plex Sans" pitchFamily="34" charset="-120"/>
              </a:rPr>
              <a:t>Canjin wadatar kuɗi → ƙa’idojin fitar da kuɗi da kowa zai iya gani; masu amfani suna tabbatar da bin su</a:t>
            </a:r>
            <a:endParaRPr lang="ha" sz="1920" dirty="0"/>
          </a:p>
          <a:p>
            <a:pPr algn="l" marL="182880" indent="-182880">
              <a:lnSpc>
                <a:spcPct val="113000"/>
              </a:lnSpc>
              <a:spcBef>
                <a:spcPts val="380"/>
              </a:spcBef>
              <a:buSzPct val="100000"/>
              <a:buChar char="•"/>
            </a:pPr>
            <a:r>
              <a:rPr lang="ha" altLang="en-US" sz="1920" dirty="0">
                <a:solidFill>
                  <a:srgbClr val="25252B"/>
                </a:solidFill>
                <a:latin typeface="IBM Plex Sans" pitchFamily="34" charset="0"/>
                <a:ea typeface="IBM Plex Sans" pitchFamily="34" charset="-122"/>
                <a:cs typeface="IBM Plex Sans" pitchFamily="34" charset="-120"/>
              </a:rPr>
              <a:t>Izinin biyan kuɗi daga cibiyar tsakiya → tura kuɗi kai tsaye tsakanin masu amfani; kurakurai suna da wahalar gyarawa</a:t>
            </a:r>
            <a:endParaRPr lang="ha" sz="1920" dirty="0"/>
          </a:p>
          <a:p>
            <a:pPr algn="l" marL="182880" indent="-182880">
              <a:lnSpc>
                <a:spcPct val="113000"/>
              </a:lnSpc>
              <a:spcBef>
                <a:spcPts val="380"/>
              </a:spcBef>
              <a:buSzPct val="100000"/>
              <a:buChar char="•"/>
            </a:pPr>
            <a:r>
              <a:rPr lang="ha" altLang="en-US" sz="1920" dirty="0">
                <a:solidFill>
                  <a:srgbClr val="25252B"/>
                </a:solidFill>
                <a:latin typeface="IBM Plex Sans" pitchFamily="34" charset="0"/>
                <a:ea typeface="IBM Plex Sans" pitchFamily="34" charset="-122"/>
                <a:cs typeface="IBM Plex Sans" pitchFamily="34" charset="-120"/>
              </a:rPr>
              <a:t>Kundin lissafi na tsakiya → tabbatarwa ta haɗin gwiwa; haɗarin da bayanan da kowa zai iya gani ke haifarwa ga sirri</a:t>
            </a:r>
            <a:endParaRPr lang="ha" sz="1920" dirty="0"/>
          </a:p>
          <a:p>
            <a:pPr algn="l" marL="182880" indent="-182880">
              <a:lnSpc>
                <a:spcPct val="113000"/>
              </a:lnSpc>
              <a:spcBef>
                <a:spcPts val="380"/>
              </a:spcBef>
              <a:buSzPct val="100000"/>
              <a:buChar char="•"/>
            </a:pPr>
            <a:r>
              <a:rPr lang="ha" altLang="en-US" sz="1920" dirty="0">
                <a:solidFill>
                  <a:srgbClr val="25252B"/>
                </a:solidFill>
                <a:latin typeface="IBM Plex Sans" pitchFamily="34" charset="0"/>
                <a:ea typeface="IBM Plex Sans" pitchFamily="34" charset="-122"/>
                <a:cs typeface="IBM Plex Sans" pitchFamily="34" charset="-120"/>
              </a:rPr>
              <a:t>Samun dama ta hanyar cibiyoyi → sarrafa maɓalli; alhakin adana kwafin ajiya</a:t>
            </a:r>
            <a:endParaRPr lang="ha" sz="1920" dirty="0"/>
          </a:p>
          <a:p>
            <a:pPr algn="l" marL="182880" indent="-182880">
              <a:lnSpc>
                <a:spcPct val="113000"/>
              </a:lnSpc>
              <a:spcBef>
                <a:spcPts val="380"/>
              </a:spcBef>
              <a:buSzPct val="100000"/>
              <a:buChar char="•"/>
            </a:pPr>
            <a:r>
              <a:rPr lang="ha" altLang="en-US" sz="1920" dirty="0">
                <a:solidFill>
                  <a:srgbClr val="25252B"/>
                </a:solidFill>
                <a:latin typeface="IBM Plex Sans" pitchFamily="34" charset="0"/>
                <a:ea typeface="IBM Plex Sans" pitchFamily="34" charset="-122"/>
                <a:cs typeface="IBM Plex Sans" pitchFamily="34" charset="-120"/>
              </a:rPr>
              <a:t>Jera mu’amaloli → tabbacin aiki; kuɗin kayan aiki da makamashi</a:t>
            </a:r>
            <a:endParaRPr lang="ha" sz="1920" dirty="0"/>
          </a:p>
        </p:txBody>
      </p:sp>
      <p:sp>
        <p:nvSpPr>
          <p:cNvPr id="6" name="Shape 4"/>
          <p:cNvSpPr/>
          <p:nvPr/>
        </p:nvSpPr>
        <p:spPr>
          <a:xfrm>
            <a:off x="666780" y="5036607"/>
            <a:ext cx="10858500" cy="986912"/>
          </a:xfrm>
          <a:prstGeom prst="rect">
            <a:avLst/>
          </a:prstGeom>
          <a:solidFill>
            <a:srgbClr val="F3F3FA"/>
          </a:solidFill>
          <a:ln/>
        </p:spPr>
      </p:sp>
      <p:sp>
        <p:nvSpPr>
          <p:cNvPr id="7" name="Shape 5"/>
          <p:cNvSpPr/>
          <p:nvPr/>
        </p:nvSpPr>
        <p:spPr>
          <a:xfrm>
            <a:off x="666780" y="5036607"/>
            <a:ext cx="57150" cy="986912"/>
          </a:xfrm>
          <a:prstGeom prst="rect">
            <a:avLst/>
          </a:prstGeom>
          <a:solidFill>
            <a:srgbClr val="422C70"/>
          </a:solidFill>
          <a:ln/>
        </p:spPr>
      </p:sp>
      <p:sp>
        <p:nvSpPr>
          <p:cNvPr id="8" name="Text 6"/>
          <p:cNvSpPr/>
          <p:nvPr/>
        </p:nvSpPr>
        <p:spPr>
          <a:xfrm>
            <a:off x="1114014" y="5256063"/>
            <a:ext cx="10622310" cy="548000"/>
          </a:xfrm>
          <a:prstGeom prst="rect">
            <a:avLst/>
          </a:prstGeom>
          <a:noFill/>
          <a:ln/>
        </p:spPr>
        <p:txBody>
          <a:bodyPr wrap="square" lIns="0" tIns="0" rIns="0" bIns="0" rtlCol="0" anchor="t"/>
          <a:lstStyle/>
          <a:p>
            <a:pPr algn="l" indent="0" marL="0">
              <a:lnSpc>
                <a:spcPct val="113000"/>
              </a:lnSpc>
              <a:buNone/>
            </a:pPr>
            <a:r>
              <a:rPr lang="ha" altLang="en-US" sz="1920" b="1" dirty="0">
                <a:solidFill>
                  <a:srgbClr val="422C70"/>
                </a:solidFill>
                <a:latin typeface="IBM Plex Sans" pitchFamily="34" charset="0"/>
                <a:ea typeface="IBM Plex Sans" pitchFamily="34" charset="-122"/>
                <a:cs typeface="IBM Plex Sans" pitchFamily="34" charset="-120"/>
              </a:rPr>
              <a:t>Lokacin yin tunani</a:t>
            </a:r>
            <a:endParaRPr lang="ha" sz="1920" dirty="0"/>
          </a:p>
          <a:p>
            <a:pPr algn="l" indent="0" marL="0">
              <a:lnSpc>
                <a:spcPct val="113000"/>
              </a:lnSpc>
              <a:spcBef>
                <a:spcPts val="290"/>
              </a:spcBef>
              <a:buNone/>
            </a:pPr>
            <a:r>
              <a:rPr lang="ha" altLang="en-US" sz="1920" dirty="0">
                <a:solidFill>
                  <a:srgbClr val="25252B"/>
                </a:solidFill>
                <a:latin typeface="IBM Plex Sans" pitchFamily="34" charset="0"/>
                <a:ea typeface="IBM Plex Sans" pitchFamily="34" charset="-122"/>
                <a:cs typeface="IBM Plex Sans" pitchFamily="34" charset="-120"/>
              </a:rPr>
              <a:t>Wane ɓangare na tsarin Bitcoin za ku bayyana ta wata hanya dabam yanzu, kuma me ya sa?</a:t>
            </a:r>
            <a:endParaRPr lang="ha" sz="19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2</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ha" altLang="en-US" sz="2400" dirty="0">
                <a:solidFill>
                  <a:srgbClr val="F7941F"/>
                </a:solidFill>
                <a:latin typeface="IBM Plex Sans Medium" pitchFamily="34" charset="0"/>
                <a:ea typeface="IBM Plex Sans Medium" pitchFamily="34" charset="-122"/>
                <a:cs typeface="IBM Plex Sans Medium" pitchFamily="34" charset="-120"/>
              </a:rPr>
              <a:t>Sashe na 3</a:t>
            </a:r>
            <a:endParaRPr lang="ha" sz="2400" dirty="0"/>
          </a:p>
        </p:txBody>
      </p:sp>
      <p:sp>
        <p:nvSpPr>
          <p:cNvPr id="3" name="Text 1"/>
          <p:cNvSpPr/>
          <p:nvPr/>
        </p:nvSpPr>
        <p:spPr>
          <a:xfrm>
            <a:off x="381030" y="2866553"/>
            <a:ext cx="11430000" cy="590520"/>
          </a:xfrm>
          <a:prstGeom prst="rect">
            <a:avLst/>
          </a:prstGeom>
          <a:noFill/>
          <a:ln/>
        </p:spPr>
        <p:txBody>
          <a:bodyPr wrap="square" lIns="0" tIns="0" rIns="0" bIns="0" rtlCol="0" anchor="t"/>
          <a:lstStyle/>
          <a:p>
            <a:pPr algn="ctr" indent="0" marL="0">
              <a:lnSpc>
                <a:spcPct val="83000"/>
              </a:lnSpc>
              <a:buNone/>
            </a:pPr>
            <a:r>
              <a:rPr lang="ha" altLang="en-US" sz="4350" dirty="0">
                <a:solidFill>
                  <a:srgbClr val="FFFFFF"/>
                </a:solidFill>
                <a:latin typeface="IBM Plex Sans Medium" pitchFamily="34" charset="0"/>
                <a:ea typeface="IBM Plex Sans Medium" pitchFamily="34" charset="-122"/>
                <a:cs typeface="IBM Plex Sans Medium" pitchFamily="34" charset="-120"/>
              </a:rPr>
              <a:t>Amfani da Bitcoin Cikin Aminci</a:t>
            </a:r>
            <a:endParaRPr lang="ha"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ha" altLang="en-US" sz="2400" b="1" dirty="0">
                <a:solidFill>
                  <a:srgbClr val="FFFFFF"/>
                </a:solidFill>
                <a:latin typeface="IBM Plex Sans" pitchFamily="34" charset="0"/>
                <a:ea typeface="IBM Plex Sans" pitchFamily="34" charset="-122"/>
                <a:cs typeface="IBM Plex Sans" pitchFamily="34" charset="-120"/>
              </a:rPr>
              <a:t>Mataki:</a:t>
            </a:r>
            <a:r>
              <a:rPr lang="ha" altLang="en-US" sz="2400" dirty="0">
                <a:solidFill>
                  <a:srgbClr val="FFFFFF"/>
                </a:solidFill>
                <a:latin typeface="IBM Plex Sans" pitchFamily="34" charset="0"/>
                <a:ea typeface="IBM Plex Sans" pitchFamily="34" charset="-122"/>
                <a:cs typeface="IBM Plex Sans" pitchFamily="34" charset="-120"/>
              </a:rPr>
              <a:t> Ta yaya zan ɗauki alhakin amfani da Bitcoin da kuma tabbatar da tsaronsa?</a:t>
            </a:r>
            <a:endParaRPr lang="h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Matakan Farko Masu Aminci</a:t>
            </a:r>
            <a:endParaRPr lang="ha"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Ku raba bayanan karɓa; kada ku taɓa raba sirri</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Ku dakata kafin amincewa da aika kuɗi</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Ku iyakance girman kurakurai; ku nemi taimako</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Ku yi amfani da kayan aiki da aka tanada, marasa komai, na kwaikwayo, ko waɗanda aka amince da su masu ƙarancin haɗari</a:t>
            </a:r>
            <a:endParaRPr lang="ha"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ha" altLang="en-US" sz="2400" dirty="0">
                <a:solidFill>
                  <a:srgbClr val="25252B"/>
                </a:solidFill>
                <a:latin typeface="IBM Plex Sans" pitchFamily="34" charset="0"/>
                <a:ea typeface="IBM Plex Sans" pitchFamily="34" charset="-122"/>
                <a:cs typeface="IBM Plex Sans" pitchFamily="34" charset="-120"/>
              </a:rPr>
              <a:t>Ba a buƙatar sayayya, kuɗin kanku, ko walat ɗin kanku. Yin gwaji na ainihi yana ƙara haɗarin fallasa bayanan sirri, matsalolin tsaro, da asarar kuɗi; akwai wata hanyar gwaji da ba ta buƙatar kuɗi.</a:t>
            </a:r>
            <a:endParaRPr lang="h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Sashe na 3</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Jakunkunan Kuɗi</a:t>
            </a:r>
            <a:endParaRPr lang="ha" sz="3000" dirty="0"/>
          </a:p>
        </p:txBody>
      </p:sp>
      <p:sp>
        <p:nvSpPr>
          <p:cNvPr id="4" name="Text 2"/>
          <p:cNvSpPr/>
          <p:nvPr/>
        </p:nvSpPr>
        <p:spPr>
          <a:xfrm>
            <a:off x="666780" y="1423355"/>
            <a:ext cx="11510010" cy="691195"/>
          </a:xfrm>
          <a:prstGeom prst="rect">
            <a:avLst/>
          </a:prstGeom>
          <a:noFill/>
          <a:ln/>
        </p:spPr>
        <p:txBody>
          <a:bodyPr wrap="square" lIns="0" tIns="0" rIns="0" bIns="0" rtlCol="0" anchor="t"/>
          <a:lstStyle/>
          <a:p>
            <a:pPr algn="l" indent="0" marL="0">
              <a:lnSpc>
                <a:spcPct val="113000"/>
              </a:lnSpc>
              <a:buNone/>
            </a:pPr>
            <a:r>
              <a:rPr lang="ha" altLang="en-US" sz="2020" dirty="0">
                <a:solidFill>
                  <a:srgbClr val="25252B"/>
                </a:solidFill>
                <a:latin typeface="IBM Plex Sans" pitchFamily="34" charset="0"/>
                <a:ea typeface="IBM Plex Sans" pitchFamily="34" charset="-122"/>
                <a:cs typeface="IBM Plex Sans" pitchFamily="34" charset="-120"/>
              </a:rPr>
              <a:t>Walat ɗin Bitcoin yana sarrafa maɓallai da bayanan da ake buƙata don karɓa da ba da izinin ma'amaloli; bitcoin yana nan a rubuce a kundin lissafi na bai ɗaya.</a:t>
            </a:r>
            <a:endParaRPr lang="ha" sz="2020" dirty="0"/>
          </a:p>
        </p:txBody>
      </p:sp>
      <p:sp>
        <p:nvSpPr>
          <p:cNvPr id="5" name="Text 3"/>
          <p:cNvSpPr/>
          <p:nvPr/>
        </p:nvSpPr>
        <p:spPr>
          <a:xfrm>
            <a:off x="986729" y="2319376"/>
            <a:ext cx="11159338" cy="1535918"/>
          </a:xfrm>
          <a:prstGeom prst="rect">
            <a:avLst/>
          </a:prstGeom>
          <a:noFill/>
          <a:ln/>
        </p:spPr>
        <p:txBody>
          <a:bodyPr wrap="square" lIns="0" tIns="0" rIns="0" bIns="0" rtlCol="0" anchor="t"/>
          <a:lstStyle/>
          <a:p>
            <a:pPr algn="l" marL="191770" indent="-191770">
              <a:lnSpc>
                <a:spcPct val="113000"/>
              </a:lnSpc>
              <a:buSzPct val="100000"/>
              <a:buChar char="•"/>
            </a:pPr>
            <a:r>
              <a:rPr lang="ha" altLang="en-US" sz="2020" dirty="0">
                <a:solidFill>
                  <a:srgbClr val="25252B"/>
                </a:solidFill>
                <a:latin typeface="IBM Plex Sans" pitchFamily="34" charset="0"/>
                <a:ea typeface="IBM Plex Sans" pitchFamily="34" charset="-122"/>
                <a:cs typeface="IBM Plex Sans" pitchFamily="34" charset="-120"/>
              </a:rPr>
              <a:t>Wa ke da iko da maɓallan?</a:t>
            </a:r>
            <a:endParaRPr lang="ha" sz="2020" dirty="0"/>
          </a:p>
          <a:p>
            <a:pPr algn="l" marL="191770" indent="-191770">
              <a:lnSpc>
                <a:spcPct val="113000"/>
              </a:lnSpc>
              <a:spcBef>
                <a:spcPts val="400"/>
              </a:spcBef>
              <a:buSzPct val="100000"/>
              <a:buChar char="•"/>
            </a:pPr>
            <a:r>
              <a:rPr lang="ha" altLang="en-US" sz="2020" dirty="0">
                <a:solidFill>
                  <a:srgbClr val="25252B"/>
                </a:solidFill>
                <a:latin typeface="IBM Plex Sans" pitchFamily="34" charset="0"/>
                <a:ea typeface="IBM Plex Sans" pitchFamily="34" charset="-122"/>
                <a:cs typeface="IBM Plex Sans" pitchFamily="34" charset="-120"/>
              </a:rPr>
              <a:t>Ta yaya ake dawo da damar shiga?</a:t>
            </a:r>
            <a:endParaRPr lang="ha" sz="2020" dirty="0"/>
          </a:p>
          <a:p>
            <a:pPr algn="l" marL="191770" indent="-191770">
              <a:lnSpc>
                <a:spcPct val="113000"/>
              </a:lnSpc>
              <a:spcBef>
                <a:spcPts val="400"/>
              </a:spcBef>
              <a:buSzPct val="100000"/>
              <a:buChar char="•"/>
            </a:pPr>
            <a:r>
              <a:rPr lang="ha" altLang="en-US" sz="2020" dirty="0">
                <a:solidFill>
                  <a:srgbClr val="25252B"/>
                </a:solidFill>
                <a:latin typeface="IBM Plex Sans" pitchFamily="34" charset="0"/>
                <a:ea typeface="IBM Plex Sans" pitchFamily="34" charset="-122"/>
                <a:cs typeface="IBM Plex Sans" pitchFamily="34" charset="-120"/>
              </a:rPr>
              <a:t>Waɗanne hanyoyin biyan kuɗi ake tallafawa?</a:t>
            </a:r>
            <a:endParaRPr lang="ha" sz="2020" dirty="0"/>
          </a:p>
          <a:p>
            <a:pPr algn="l" marL="191770" indent="-191770">
              <a:lnSpc>
                <a:spcPct val="113000"/>
              </a:lnSpc>
              <a:spcBef>
                <a:spcPts val="400"/>
              </a:spcBef>
              <a:buSzPct val="100000"/>
              <a:buChar char="•"/>
            </a:pPr>
            <a:r>
              <a:rPr lang="ha" altLang="en-US" sz="2020" dirty="0">
                <a:solidFill>
                  <a:srgbClr val="25252B"/>
                </a:solidFill>
                <a:latin typeface="IBM Plex Sans" pitchFamily="34" charset="0"/>
                <a:ea typeface="IBM Plex Sans" pitchFamily="34" charset="-122"/>
                <a:cs typeface="IBM Plex Sans" pitchFamily="34" charset="-120"/>
              </a:rPr>
              <a:t>Tushe, kulawa, dacewa da sauran tsaruka, sirri, farashi, da tallafi</a:t>
            </a:r>
            <a:endParaRPr lang="ha" sz="2020" dirty="0"/>
          </a:p>
        </p:txBody>
      </p:sp>
      <p:sp>
        <p:nvSpPr>
          <p:cNvPr id="6" name="Text 4"/>
          <p:cNvSpPr/>
          <p:nvPr/>
        </p:nvSpPr>
        <p:spPr>
          <a:xfrm>
            <a:off x="666780" y="4136837"/>
            <a:ext cx="11510010" cy="691195"/>
          </a:xfrm>
          <a:prstGeom prst="rect">
            <a:avLst/>
          </a:prstGeom>
          <a:noFill/>
          <a:ln/>
        </p:spPr>
        <p:txBody>
          <a:bodyPr wrap="square" lIns="0" tIns="0" rIns="0" bIns="0" rtlCol="0" anchor="t"/>
          <a:lstStyle/>
          <a:p>
            <a:pPr algn="l" indent="0" marL="0">
              <a:lnSpc>
                <a:spcPct val="113000"/>
              </a:lnSpc>
              <a:buNone/>
            </a:pPr>
            <a:r>
              <a:rPr lang="ha" altLang="en-US" sz="2020" dirty="0">
                <a:solidFill>
                  <a:srgbClr val="25252B"/>
                </a:solidFill>
                <a:latin typeface="IBM Plex Sans" pitchFamily="34" charset="0"/>
                <a:ea typeface="IBM Plex Sans" pitchFamily="34" charset="-122"/>
                <a:cs typeface="IBM Plex Sans" pitchFamily="34" charset="-120"/>
              </a:rPr>
              <a:t>Lambar tushe da ke buɗe ga kowa tana ba da damar dubawa; ba ta tabbatar da cewa walat yana da aminci ko ya dace ba.</a:t>
            </a:r>
            <a:endParaRPr lang="ha" sz="2020" dirty="0"/>
          </a:p>
        </p:txBody>
      </p:sp>
      <p:sp>
        <p:nvSpPr>
          <p:cNvPr id="7" name="Text 5"/>
          <p:cNvSpPr/>
          <p:nvPr/>
        </p:nvSpPr>
        <p:spPr>
          <a:xfrm>
            <a:off x="666780" y="5083973"/>
            <a:ext cx="11510010" cy="1036747"/>
          </a:xfrm>
          <a:prstGeom prst="rect">
            <a:avLst/>
          </a:prstGeom>
          <a:noFill/>
          <a:ln/>
        </p:spPr>
        <p:txBody>
          <a:bodyPr wrap="square" lIns="0" tIns="0" rIns="0" bIns="0" rtlCol="0" anchor="t"/>
          <a:lstStyle/>
          <a:p>
            <a:pPr algn="l" indent="0" marL="0">
              <a:lnSpc>
                <a:spcPct val="113000"/>
              </a:lnSpc>
              <a:buNone/>
            </a:pPr>
            <a:r>
              <a:rPr lang="ha" altLang="en-US" sz="2020" dirty="0">
                <a:solidFill>
                  <a:srgbClr val="25252B"/>
                </a:solidFill>
                <a:latin typeface="IBM Plex Sans" pitchFamily="34" charset="0"/>
                <a:ea typeface="IBM Plex Sans" pitchFamily="34" charset="-122"/>
                <a:cs typeface="IBM Plex Sans" pitchFamily="34" charset="-120"/>
              </a:rPr>
              <a:t>Ba za a yi amfani da walat ɗin horo wajen adana kuɗi masu muhimmanci ba. Walat na mutum da za a yi amfani da shi daga baya yana buƙatar sabon saitin sirri da sababbin bayanan dawo da damar shiga.</a:t>
            </a:r>
            <a:endParaRPr lang="ha"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Sashe na 3</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Jakar kuɗinku tana riƙe da maɓallan Ku karɓa Ku raba adireshin karɓaKu aika Ku sa hannu da maɓallinku bitcoin ɗin yana nan a kundin lissafi na bai ɗaya">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Adireshoshi</a:t>
            </a:r>
            <a:endParaRPr lang="ha" sz="3000" dirty="0"/>
          </a:p>
        </p:txBody>
      </p:sp>
      <p:sp>
        <p:nvSpPr>
          <p:cNvPr id="4" name="Text 2"/>
          <p:cNvSpPr/>
          <p:nvPr/>
        </p:nvSpPr>
        <p:spPr>
          <a:xfrm>
            <a:off x="1032449" y="1383030"/>
            <a:ext cx="11109137" cy="2998866"/>
          </a:xfrm>
          <a:prstGeom prst="rect">
            <a:avLst/>
          </a:prstGeom>
          <a:noFill/>
          <a:ln/>
        </p:spPr>
        <p:txBody>
          <a:bodyPr wrap="square" lIns="0" tIns="0" rIns="0" bIns="0" rtlCol="0" anchor="t"/>
          <a:lstStyle/>
          <a:p>
            <a:pPr algn="l" marL="219710" indent="-219710">
              <a:lnSpc>
                <a:spcPct val="113000"/>
              </a:lnSpc>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Bayanan karɓa na jama'a don biyan kuɗi a kan sarkar</a:t>
            </a:r>
            <a:endParaRPr lang="ha" sz="2300" dirty="0"/>
          </a:p>
          <a:p>
            <a:pPr algn="l" marL="219710" indent="-219710">
              <a:lnSpc>
                <a:spcPct val="113000"/>
              </a:lnSpc>
              <a:spcBef>
                <a:spcPts val="460"/>
              </a:spcBef>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Ku samo su daga allon karɓa na walat ɗin da ake son amfani da shi</a:t>
            </a:r>
            <a:endParaRPr lang="ha" sz="2300" dirty="0"/>
          </a:p>
          <a:p>
            <a:pPr algn="l" marL="219710" indent="-219710">
              <a:lnSpc>
                <a:spcPct val="113000"/>
              </a:lnSpc>
              <a:spcBef>
                <a:spcPts val="460"/>
              </a:spcBef>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Ku sikan ko ku kwafa; daga baya ku kwatanta da abin da ke kan allon da aka amince da shi</a:t>
            </a:r>
            <a:endParaRPr lang="ha" sz="2300" dirty="0"/>
          </a:p>
          <a:p>
            <a:pPr algn="l" marL="219710" indent="-219710">
              <a:lnSpc>
                <a:spcPct val="113000"/>
              </a:lnSpc>
              <a:spcBef>
                <a:spcPts val="460"/>
              </a:spcBef>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Ku tabbatar da mai karɓa, hanyar sadarwa, da hanyar biyan kuɗi</a:t>
            </a:r>
            <a:endParaRPr lang="ha" sz="2300" dirty="0"/>
          </a:p>
          <a:p>
            <a:pPr algn="l" marL="219710" indent="-219710">
              <a:lnSpc>
                <a:spcPct val="113000"/>
              </a:lnSpc>
              <a:spcBef>
                <a:spcPts val="460"/>
              </a:spcBef>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Adireshin kan sarkar da daftarin neman biyan kuɗi na Lightning: buƙatu ne daban-daban</a:t>
            </a:r>
            <a:endParaRPr lang="ha" sz="2300" dirty="0"/>
          </a:p>
        </p:txBody>
      </p:sp>
      <p:sp>
        <p:nvSpPr>
          <p:cNvPr id="5" name="Text 3"/>
          <p:cNvSpPr/>
          <p:nvPr/>
        </p:nvSpPr>
        <p:spPr>
          <a:xfrm>
            <a:off x="666780" y="4703674"/>
            <a:ext cx="11510010" cy="1579992"/>
          </a:xfrm>
          <a:prstGeom prst="rect">
            <a:avLst/>
          </a:prstGeom>
          <a:noFill/>
          <a:ln/>
        </p:spPr>
        <p:txBody>
          <a:bodyPr wrap="square" lIns="0" tIns="0" rIns="0" bIns="0" rtlCol="0" anchor="t"/>
          <a:lstStyle/>
          <a:p>
            <a:pPr algn="l" indent="0" marL="0">
              <a:lnSpc>
                <a:spcPct val="113000"/>
              </a:lnSpc>
              <a:buNone/>
            </a:pPr>
            <a:r>
              <a:rPr lang="ha" altLang="en-US" sz="2300" dirty="0">
                <a:solidFill>
                  <a:srgbClr val="25252B"/>
                </a:solidFill>
                <a:latin typeface="IBM Plex Sans" pitchFamily="34" charset="0"/>
                <a:ea typeface="IBM Plex Sans" pitchFamily="34" charset="-122"/>
                <a:cs typeface="IBM Plex Sans" pitchFamily="34" charset="-120"/>
              </a:rPr>
              <a:t>Manhaja mai cutarwa na iya sauya adiresoshin da aka kwafa. Bayyanar da aka saba gani kaɗai ba ta isa ba. Sabbin adiresoshi suna rage sauƙin gano alaƙa tsakanin biyan kuɗaɗe; ba sa sa biyan kuɗaɗen su zama marasa alaƙa da ainihin masu yin su.</a:t>
            </a:r>
            <a:endParaRPr lang="ha"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Sashe na 3</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Maɓallai</a:t>
            </a:r>
            <a:endParaRPr lang="ha"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ha" altLang="en-US" sz="2110" b="1" dirty="0">
                <a:solidFill>
                  <a:srgbClr val="422C70"/>
                </a:solidFill>
                <a:latin typeface="IBM Plex Sans" pitchFamily="34" charset="0"/>
                <a:ea typeface="IBM Plex Sans" pitchFamily="34" charset="-122"/>
                <a:cs typeface="IBM Plex Sans" pitchFamily="34" charset="-120"/>
              </a:rPr>
              <a:t>Maɓallin sirri:</a:t>
            </a:r>
            <a:r>
              <a:rPr lang="ha" altLang="en-US" sz="2110" dirty="0">
                <a:solidFill>
                  <a:srgbClr val="25252B"/>
                </a:solidFill>
                <a:latin typeface="IBM Plex Sans" pitchFamily="34" charset="0"/>
                <a:ea typeface="IBM Plex Sans" pitchFamily="34" charset="-122"/>
                <a:cs typeface="IBM Plex Sans" pitchFamily="34" charset="-120"/>
              </a:rPr>
              <a:t> bayanan sirri da ake amfani da su don ba da izinin kashe kuɗi</a:t>
            </a:r>
            <a:endParaRPr lang="ha" sz="2110" dirty="0"/>
          </a:p>
          <a:p>
            <a:pPr algn="l" marL="200660" indent="-200660">
              <a:lnSpc>
                <a:spcPct val="113000"/>
              </a:lnSpc>
              <a:spcBef>
                <a:spcPts val="420"/>
              </a:spcBef>
              <a:buSzPct val="100000"/>
              <a:buChar char="•"/>
            </a:pPr>
            <a:r>
              <a:rPr lang="ha" altLang="en-US" sz="2110" b="1" dirty="0">
                <a:solidFill>
                  <a:srgbClr val="422C70"/>
                </a:solidFill>
                <a:latin typeface="IBM Plex Sans" pitchFamily="34" charset="0"/>
                <a:ea typeface="IBM Plex Sans" pitchFamily="34" charset="-122"/>
                <a:cs typeface="IBM Plex Sans" pitchFamily="34" charset="-120"/>
              </a:rPr>
              <a:t>Maɓallin jama'a:</a:t>
            </a:r>
            <a:r>
              <a:rPr lang="ha" altLang="en-US" sz="2110" dirty="0">
                <a:solidFill>
                  <a:srgbClr val="25252B"/>
                </a:solidFill>
                <a:latin typeface="IBM Plex Sans" pitchFamily="34" charset="0"/>
                <a:ea typeface="IBM Plex Sans" pitchFamily="34" charset="-122"/>
                <a:cs typeface="IBM Plex Sans" pitchFamily="34" charset="-120"/>
              </a:rPr>
              <a:t> yana tabbatar da sa hannu ba tare da bayyana maɓallin sirri ba</a:t>
            </a:r>
            <a:endParaRPr lang="ha" sz="2110" dirty="0"/>
          </a:p>
          <a:p>
            <a:pPr algn="l" marL="200660" indent="-200660">
              <a:lnSpc>
                <a:spcPct val="113000"/>
              </a:lnSpc>
              <a:spcBef>
                <a:spcPts val="420"/>
              </a:spcBef>
              <a:buSzPct val="100000"/>
              <a:buChar char="•"/>
            </a:pPr>
            <a:r>
              <a:rPr lang="ha" altLang="en-US" sz="2110" b="1" dirty="0">
                <a:solidFill>
                  <a:srgbClr val="422C70"/>
                </a:solidFill>
                <a:latin typeface="IBM Plex Sans" pitchFamily="34" charset="0"/>
                <a:ea typeface="IBM Plex Sans" pitchFamily="34" charset="-122"/>
                <a:cs typeface="IBM Plex Sans" pitchFamily="34" charset="-120"/>
              </a:rPr>
              <a:t>Adireshi:</a:t>
            </a:r>
            <a:r>
              <a:rPr lang="ha" altLang="en-US" sz="2110" dirty="0">
                <a:solidFill>
                  <a:srgbClr val="25252B"/>
                </a:solidFill>
                <a:latin typeface="IBM Plex Sans" pitchFamily="34" charset="0"/>
                <a:ea typeface="IBM Plex Sans" pitchFamily="34" charset="-122"/>
                <a:cs typeface="IBM Plex Sans" pitchFamily="34" charset="-120"/>
              </a:rPr>
              <a:t> bayanan karɓa da aka samo daga bayanan maɓallin jama'a</a:t>
            </a:r>
            <a:endParaRPr lang="ha" sz="2110" dirty="0"/>
          </a:p>
          <a:p>
            <a:pPr algn="l" marL="200660" indent="-200660">
              <a:lnSpc>
                <a:spcPct val="113000"/>
              </a:lnSpc>
              <a:spcBef>
                <a:spcPts val="420"/>
              </a:spcBef>
              <a:buSzPct val="100000"/>
              <a:buChar char="•"/>
            </a:pPr>
            <a:r>
              <a:rPr lang="ha" altLang="en-US" sz="2110" dirty="0">
                <a:solidFill>
                  <a:srgbClr val="25252B"/>
                </a:solidFill>
                <a:latin typeface="IBM Plex Sans" pitchFamily="34" charset="0"/>
                <a:ea typeface="IBM Plex Sans" pitchFamily="34" charset="-122"/>
                <a:cs typeface="IBM Plex Sans" pitchFamily="34" charset="-120"/>
              </a:rPr>
              <a:t>Jakunkunan kuɗi na dijital galibi suna sarrafa maɓallai da yawa kai tsaye</a:t>
            </a:r>
            <a:endParaRPr lang="ha"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ha" altLang="en-US" sz="2110" dirty="0">
                <a:solidFill>
                  <a:srgbClr val="25252B"/>
                </a:solidFill>
                <a:latin typeface="IBM Plex Sans" pitchFamily="34" charset="0"/>
                <a:ea typeface="IBM Plex Sans" pitchFamily="34" charset="-122"/>
                <a:cs typeface="IBM Plex Sans" pitchFamily="34" charset="-120"/>
              </a:rPr>
              <a:t>Kada ku taɓa raba maɓallan sirri, jimlolin farfaɗowa, kalmomin sirri, ko lambobin farfaɗowa. Babu wani halastaccen malami, ma'aikacin tallafi, kamfanin jakar kuɗi ta dijital, ma'aikacin musayar kuɗi, ko mai haɓaka manhaja da yake buƙatar su.</a:t>
            </a:r>
            <a:endParaRPr lang="ha"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ha" altLang="en-US" sz="2110" b="1" dirty="0">
                <a:solidFill>
                  <a:srgbClr val="422C70"/>
                </a:solidFill>
                <a:latin typeface="IBM Plex Sans" pitchFamily="34" charset="0"/>
                <a:ea typeface="IBM Plex Sans" pitchFamily="34" charset="-122"/>
                <a:cs typeface="IBM Plex Sans" pitchFamily="34" charset="-120"/>
              </a:rPr>
              <a:t>Ku gwada</a:t>
            </a:r>
            <a:endParaRPr lang="ha" sz="2110" dirty="0"/>
          </a:p>
          <a:p>
            <a:pPr algn="l" indent="0" marL="0">
              <a:lnSpc>
                <a:spcPct val="113000"/>
              </a:lnSpc>
              <a:spcBef>
                <a:spcPts val="320"/>
              </a:spcBef>
              <a:buNone/>
            </a:pPr>
            <a:r>
              <a:rPr lang="ha" altLang="en-US" sz="2110" dirty="0">
                <a:solidFill>
                  <a:srgbClr val="25252B"/>
                </a:solidFill>
                <a:latin typeface="IBM Plex Sans" pitchFamily="34" charset="0"/>
                <a:ea typeface="IBM Plex Sans" pitchFamily="34" charset="-122"/>
                <a:cs typeface="IBM Plex Sans" pitchFamily="34" charset="-120"/>
              </a:rPr>
              <a:t>Ku rarraba misalan da aka shirya zuwa bayanan karɓa, bayanan sirri, da bayanan jama'a waɗanda suke buƙatar kariya idan aka danganta su da wani mutum.</a:t>
            </a:r>
            <a:endParaRPr lang="ha"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Sashe na 3</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Maɓallin sirri: kada ku taɓa raba shi. Duk wanda yake da shi zai iya kashe bitcoin ɗinku. Karɓa: ana iya rabawa cikin aminci Maɓallin jama'a, wanda aka samo daga maɓallin sirri Adireshin karɓa, wanda ">    </p:cNvPr>
          <p:cNvPicPr>
            <a:picLocks noChangeAspect="1"/>
          </p:cNvPicPr>
          <p:nvPr/>
        </p:nvPicPr>
        <p:blipFill>
          <a:blip r:embed="rId1"/>
          <a:stretch>
            <a:fillRect/>
          </a:stretch>
        </p:blipFill>
        <p:spPr>
          <a:xfrm>
            <a:off x="342900" y="829727"/>
            <a:ext cx="11506170" cy="504611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Jimlolin Iri</a:t>
            </a:r>
            <a:endParaRPr lang="ha" sz="3000" dirty="0"/>
          </a:p>
        </p:txBody>
      </p:sp>
      <p:sp>
        <p:nvSpPr>
          <p:cNvPr id="5" name="Text 2"/>
          <p:cNvSpPr/>
          <p:nvPr/>
        </p:nvSpPr>
        <p:spPr>
          <a:xfrm>
            <a:off x="666780" y="1423355"/>
            <a:ext cx="5694426" cy="1036747"/>
          </a:xfrm>
          <a:prstGeom prst="rect">
            <a:avLst/>
          </a:prstGeom>
          <a:noFill/>
          <a:ln/>
        </p:spPr>
        <p:txBody>
          <a:bodyPr wrap="square" lIns="0" tIns="0" rIns="0" bIns="0" rtlCol="0" anchor="t"/>
          <a:lstStyle/>
          <a:p>
            <a:pPr algn="l" indent="0" marL="0">
              <a:lnSpc>
                <a:spcPct val="113000"/>
              </a:lnSpc>
              <a:buNone/>
            </a:pPr>
            <a:r>
              <a:rPr lang="ha" altLang="en-US" sz="2020" dirty="0">
                <a:solidFill>
                  <a:srgbClr val="25252B"/>
                </a:solidFill>
                <a:latin typeface="IBM Plex Sans" pitchFamily="34" charset="0"/>
                <a:ea typeface="IBM Plex Sans" pitchFamily="34" charset="-122"/>
                <a:cs typeface="IBM Plex Sans" pitchFamily="34" charset="-120"/>
              </a:rPr>
              <a:t>Jerin kalmomin farfaɗowa shi ne jerin kalmomi da aka tsara a jere waɗanda walat da yawa ke amfani da su don dawo da maɓallansu na sirri.</a:t>
            </a:r>
            <a:endParaRPr lang="ha" sz="2020" dirty="0"/>
          </a:p>
        </p:txBody>
      </p:sp>
      <p:sp>
        <p:nvSpPr>
          <p:cNvPr id="6" name="Text 3"/>
          <p:cNvSpPr/>
          <p:nvPr/>
        </p:nvSpPr>
        <p:spPr>
          <a:xfrm>
            <a:off x="986729" y="2664927"/>
            <a:ext cx="5343754" cy="2918216"/>
          </a:xfrm>
          <a:prstGeom prst="rect">
            <a:avLst/>
          </a:prstGeom>
          <a:noFill/>
          <a:ln/>
        </p:spPr>
        <p:txBody>
          <a:bodyPr wrap="square" lIns="0" tIns="0" rIns="0" bIns="0" rtlCol="0" anchor="t"/>
          <a:lstStyle/>
          <a:p>
            <a:pPr algn="l" marL="191770" indent="-191770">
              <a:lnSpc>
                <a:spcPct val="113000"/>
              </a:lnSpc>
              <a:buSzPct val="100000"/>
              <a:buChar char="•"/>
            </a:pPr>
            <a:r>
              <a:rPr lang="ha" altLang="en-US" sz="2020" dirty="0">
                <a:solidFill>
                  <a:srgbClr val="25252B"/>
                </a:solidFill>
                <a:latin typeface="IBM Plex Sans" pitchFamily="34" charset="0"/>
                <a:ea typeface="IBM Plex Sans" pitchFamily="34" charset="-122"/>
                <a:cs typeface="IBM Plex Sans" pitchFamily="34" charset="-120"/>
              </a:rPr>
              <a:t>Sau da yawa kalmomi 12 ko 24 ne; tsarin ya bambanta</a:t>
            </a:r>
            <a:endParaRPr lang="ha" sz="2020" dirty="0"/>
          </a:p>
          <a:p>
            <a:pPr algn="l" marL="191770" indent="-191770">
              <a:lnSpc>
                <a:spcPct val="113000"/>
              </a:lnSpc>
              <a:spcBef>
                <a:spcPts val="400"/>
              </a:spcBef>
              <a:buSzPct val="100000"/>
              <a:buChar char="•"/>
            </a:pPr>
            <a:r>
              <a:rPr lang="ha" altLang="en-US" sz="2020" dirty="0">
                <a:solidFill>
                  <a:srgbClr val="25252B"/>
                </a:solidFill>
                <a:latin typeface="IBM Plex Sans" pitchFamily="34" charset="0"/>
                <a:ea typeface="IBM Plex Sans" pitchFamily="34" charset="-122"/>
                <a:cs typeface="IBM Plex Sans" pitchFamily="34" charset="-120"/>
              </a:rPr>
              <a:t>Ingantacciyar rubutun kalmomi da jerinsu</a:t>
            </a:r>
            <a:endParaRPr lang="ha" sz="2020" dirty="0"/>
          </a:p>
          <a:p>
            <a:pPr algn="l" marL="191770" indent="-191770">
              <a:lnSpc>
                <a:spcPct val="113000"/>
              </a:lnSpc>
              <a:spcBef>
                <a:spcPts val="400"/>
              </a:spcBef>
              <a:buSzPct val="100000"/>
              <a:buChar char="•"/>
            </a:pPr>
            <a:r>
              <a:rPr lang="ha" altLang="en-US" sz="2020" dirty="0">
                <a:solidFill>
                  <a:srgbClr val="25252B"/>
                </a:solidFill>
                <a:latin typeface="IBM Plex Sans" pitchFamily="34" charset="0"/>
                <a:ea typeface="IBM Plex Sans" pitchFamily="34" charset="-122"/>
                <a:cs typeface="IBM Plex Sans" pitchFamily="34" charset="-120"/>
              </a:rPr>
              <a:t>Umarnin hukuma na yin kwafin ajiya; adanawa a ɓoye, ba tare da haɗin intanet ba</a:t>
            </a:r>
            <a:endParaRPr lang="ha" sz="2020" dirty="0"/>
          </a:p>
          <a:p>
            <a:pPr algn="l" marL="191770" indent="-191770">
              <a:lnSpc>
                <a:spcPct val="113000"/>
              </a:lnSpc>
              <a:spcBef>
                <a:spcPts val="400"/>
              </a:spcBef>
              <a:buSzPct val="100000"/>
              <a:buChar char="•"/>
            </a:pPr>
            <a:r>
              <a:rPr lang="ha" altLang="en-US" sz="2020" dirty="0">
                <a:solidFill>
                  <a:srgbClr val="25252B"/>
                </a:solidFill>
                <a:latin typeface="IBM Plex Sans" pitchFamily="34" charset="0"/>
                <a:ea typeface="IBM Plex Sans" pitchFamily="34" charset="-122"/>
                <a:cs typeface="IBM Plex Sans" pitchFamily="34" charset="-120"/>
              </a:rPr>
              <a:t>Ku kare daga ɓacewa, lalacewa, kyamarori, da sauran masu sa ido</a:t>
            </a:r>
            <a:endParaRPr lang="ha"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Sashe na 3</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Amfani Tare da Mai Riƙon Ajiya da Ba Tare da Shi Ba</a:t>
            </a:r>
            <a:endParaRPr lang="ha"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ha" altLang="en-US" sz="2110" b="1" dirty="0">
                <a:solidFill>
                  <a:srgbClr val="422C70"/>
                </a:solidFill>
                <a:latin typeface="IBM Plex Sans" pitchFamily="34" charset="0"/>
                <a:ea typeface="IBM Plex Sans" pitchFamily="34" charset="-122"/>
                <a:cs typeface="IBM Plex Sans" pitchFamily="34" charset="-120"/>
              </a:rPr>
              <a:t>Ajiyar amana:</a:t>
            </a:r>
            <a:r>
              <a:rPr lang="ha" altLang="en-US" sz="2110" dirty="0">
                <a:solidFill>
                  <a:srgbClr val="25252B"/>
                </a:solidFill>
                <a:latin typeface="IBM Plex Sans" pitchFamily="34" charset="0"/>
                <a:ea typeface="IBM Plex Sans" pitchFamily="34" charset="-122"/>
                <a:cs typeface="IBM Plex Sans" pitchFamily="34" charset="-120"/>
              </a:rPr>
              <a:t> mai ba da sabis ne ke sarrafa makullai da dawo da asusu</a:t>
            </a:r>
            <a:endParaRPr lang="ha" sz="2110" dirty="0"/>
          </a:p>
          <a:p>
            <a:pPr algn="l" marL="200660" indent="-200660">
              <a:lnSpc>
                <a:spcPct val="113000"/>
              </a:lnSpc>
              <a:spcBef>
                <a:spcPts val="420"/>
              </a:spcBef>
              <a:buSzPct val="100000"/>
              <a:buChar char="•"/>
            </a:pPr>
            <a:r>
              <a:rPr lang="ha" altLang="en-US" sz="2110" dirty="0">
                <a:solidFill>
                  <a:srgbClr val="25252B"/>
                </a:solidFill>
                <a:latin typeface="IBM Plex Sans" pitchFamily="34" charset="0"/>
                <a:ea typeface="IBM Plex Sans" pitchFamily="34" charset="-122"/>
                <a:cs typeface="IBM Plex Sans" pitchFamily="34" charset="-120"/>
              </a:rPr>
              <a:t>Adadin da aka nuna: alƙawarin mai ba da sabis na samar da bitcoin</a:t>
            </a:r>
            <a:endParaRPr lang="ha" sz="2110" dirty="0"/>
          </a:p>
          <a:p>
            <a:pPr algn="l" marL="200660" indent="-200660">
              <a:lnSpc>
                <a:spcPct val="113000"/>
              </a:lnSpc>
              <a:spcBef>
                <a:spcPts val="420"/>
              </a:spcBef>
              <a:buSzPct val="100000"/>
              <a:buChar char="•"/>
            </a:pPr>
            <a:r>
              <a:rPr lang="ha" altLang="en-US" sz="2110" b="1" dirty="0">
                <a:solidFill>
                  <a:srgbClr val="422C70"/>
                </a:solidFill>
                <a:latin typeface="IBM Plex Sans" pitchFamily="34" charset="0"/>
                <a:ea typeface="IBM Plex Sans" pitchFamily="34" charset="-122"/>
                <a:cs typeface="IBM Plex Sans" pitchFamily="34" charset="-120"/>
              </a:rPr>
              <a:t>Ajiyar kai:</a:t>
            </a:r>
            <a:r>
              <a:rPr lang="ha" altLang="en-US" sz="2110" dirty="0">
                <a:solidFill>
                  <a:srgbClr val="25252B"/>
                </a:solidFill>
                <a:latin typeface="IBM Plex Sans" pitchFamily="34" charset="0"/>
                <a:ea typeface="IBM Plex Sans" pitchFamily="34" charset="-122"/>
                <a:cs typeface="IBM Plex Sans" pitchFamily="34" charset="-120"/>
              </a:rPr>
              <a:t> mai amfani ne ke sarrafa makullai da kwafin ajiya</a:t>
            </a:r>
            <a:endParaRPr lang="ha" sz="2110" dirty="0"/>
          </a:p>
          <a:p>
            <a:pPr algn="l" marL="200660" indent="-200660">
              <a:lnSpc>
                <a:spcPct val="113000"/>
              </a:lnSpc>
              <a:spcBef>
                <a:spcPts val="420"/>
              </a:spcBef>
              <a:buSzPct val="100000"/>
              <a:buChar char="•"/>
            </a:pPr>
            <a:r>
              <a:rPr lang="ha" altLang="en-US" sz="2110" dirty="0">
                <a:solidFill>
                  <a:srgbClr val="25252B"/>
                </a:solidFill>
                <a:latin typeface="IBM Plex Sans" pitchFamily="34" charset="0"/>
                <a:ea typeface="IBM Plex Sans" pitchFamily="34" charset="-122"/>
                <a:cs typeface="IBM Plex Sans" pitchFamily="34" charset="-120"/>
              </a:rPr>
              <a:t>Iko kai tsaye yana zuwa da alhakin kurakurai da dawo da damar shiga</a:t>
            </a:r>
            <a:endParaRPr lang="ha"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ha" altLang="en-US" sz="2110" dirty="0">
                <a:solidFill>
                  <a:srgbClr val="25252B"/>
                </a:solidFill>
                <a:latin typeface="IBM Plex Sans" pitchFamily="34" charset="0"/>
                <a:ea typeface="IBM Plex Sans" pitchFamily="34" charset="-122"/>
                <a:cs typeface="IBM Plex Sans" pitchFamily="34" charset="-120"/>
              </a:rPr>
              <a:t>Sarkar bayanai ta jama'a ba za ta iya tabbatar da abin da mai ba da sabis yake da alhakin biya wa wani takamaiman abokin ciniki ba. Ajiyar kai na iya kasancewa da dogaro da manhajoji, kayan aiki, sabar, da hanyar sadarwa.</a:t>
            </a:r>
            <a:endParaRPr lang="ha"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ha" altLang="en-US" sz="2110" b="1" dirty="0">
                <a:solidFill>
                  <a:srgbClr val="422C70"/>
                </a:solidFill>
                <a:latin typeface="IBM Plex Sans" pitchFamily="34" charset="0"/>
                <a:ea typeface="IBM Plex Sans" pitchFamily="34" charset="-122"/>
                <a:cs typeface="IBM Plex Sans" pitchFamily="34" charset="-120"/>
              </a:rPr>
              <a:t>Ku gwada</a:t>
            </a:r>
            <a:endParaRPr lang="ha" sz="2110" dirty="0"/>
          </a:p>
          <a:p>
            <a:pPr algn="l" indent="0" marL="0">
              <a:lnSpc>
                <a:spcPct val="113000"/>
              </a:lnSpc>
              <a:spcBef>
                <a:spcPts val="320"/>
              </a:spcBef>
              <a:buNone/>
            </a:pPr>
            <a:r>
              <a:rPr lang="ha" altLang="en-US" sz="2110" dirty="0">
                <a:solidFill>
                  <a:srgbClr val="25252B"/>
                </a:solidFill>
                <a:latin typeface="IBM Plex Sans" pitchFamily="34" charset="0"/>
                <a:ea typeface="IBM Plex Sans" pitchFamily="34" charset="-122"/>
                <a:cs typeface="IBM Plex Sans" pitchFamily="34" charset="-120"/>
              </a:rPr>
              <a:t>Ku kwatanta bayanai biyu da aka shirya: wa ke sarrafa makullai, wa ke dawo da damar shiga, kuma wane haɗari ne ya kamata a bincika?</a:t>
            </a:r>
            <a:endParaRPr lang="ha"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Sashe na 3</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Sashe na 3</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Riƙon wani Kuna shiga asusu a wayarkuMai ba da sabis yana riƙe da maɓallan a sabobinsa Mai ba da sabis yana amincewa da biyanku kuma yana sanya masa sa hannun dijitalMa'auniAlƙawari daga mai ba da sab">    </p:cNvPr>
          <p:cNvPicPr>
            <a:picLocks noChangeAspect="1"/>
          </p:cNvPicPr>
          <p:nvPr/>
        </p:nvPicPr>
        <p:blipFill>
          <a:blip r:embed="rId1"/>
          <a:stretch>
            <a:fillRect/>
          </a:stretch>
        </p:blipFill>
        <p:spPr>
          <a:xfrm>
            <a:off x="342900" y="450159"/>
            <a:ext cx="11506170" cy="580525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Jakunkunan Kuɗi Masu Zafi da</a:t>
            </a:r>
            <a:br/>
            <a:r>
              <a:rPr lang="ha" altLang="en-US" sz="3000" dirty="0">
                <a:solidFill>
                  <a:srgbClr val="422C70"/>
                </a:solidFill>
                <a:latin typeface="IBM Plex Sans Medium" pitchFamily="34" charset="0"/>
                <a:ea typeface="IBM Plex Sans Medium" pitchFamily="34" charset="-122"/>
                <a:cs typeface="IBM Plex Sans Medium" pitchFamily="34" charset="-120"/>
              </a:rPr>
              <a:t>Masu Sanyi</a:t>
            </a:r>
            <a:endParaRPr lang="ha" sz="3000" dirty="0"/>
          </a:p>
        </p:txBody>
      </p:sp>
      <p:sp>
        <p:nvSpPr>
          <p:cNvPr id="5" name="Text 2"/>
          <p:cNvSpPr/>
          <p:nvPr/>
        </p:nvSpPr>
        <p:spPr>
          <a:xfrm>
            <a:off x="956188" y="1783812"/>
            <a:ext cx="6023427" cy="2639141"/>
          </a:xfrm>
          <a:prstGeom prst="rect">
            <a:avLst/>
          </a:prstGeom>
          <a:noFill/>
          <a:ln/>
        </p:spPr>
        <p:txBody>
          <a:bodyPr wrap="square" lIns="0" tIns="0" rIns="0" bIns="0" rtlCol="0" anchor="t"/>
          <a:lstStyle/>
          <a:p>
            <a:pPr algn="l" marL="173990" indent="-173990">
              <a:lnSpc>
                <a:spcPct val="113000"/>
              </a:lnSpc>
              <a:buSzPct val="100000"/>
              <a:buChar char="•"/>
            </a:pPr>
            <a:r>
              <a:rPr lang="ha" altLang="en-US" sz="1820" b="1" dirty="0">
                <a:solidFill>
                  <a:srgbClr val="422C70"/>
                </a:solidFill>
                <a:latin typeface="IBM Plex Sans" pitchFamily="34" charset="0"/>
                <a:ea typeface="IBM Plex Sans" pitchFamily="34" charset="-122"/>
                <a:cs typeface="IBM Plex Sans" pitchFamily="34" charset="-120"/>
              </a:rPr>
              <a:t>Mai zafi:</a:t>
            </a:r>
            <a:r>
              <a:rPr lang="ha" altLang="en-US" sz="1820" dirty="0">
                <a:solidFill>
                  <a:srgbClr val="25252B"/>
                </a:solidFill>
                <a:latin typeface="IBM Plex Sans" pitchFamily="34" charset="0"/>
                <a:ea typeface="IBM Plex Sans" pitchFamily="34" charset="-122"/>
                <a:cs typeface="IBM Plex Sans" pitchFamily="34" charset="-120"/>
              </a:rPr>
              <a:t> maɓallai a kan na’ura mai haɗin intanet; mai sauƙin amfani, amma haɗarin fallasa ya fi yawa</a:t>
            </a:r>
            <a:endParaRPr lang="ha" sz="1820" dirty="0"/>
          </a:p>
          <a:p>
            <a:pPr algn="l" marL="173990" indent="-173990">
              <a:lnSpc>
                <a:spcPct val="113000"/>
              </a:lnSpc>
              <a:spcBef>
                <a:spcPts val="360"/>
              </a:spcBef>
              <a:buSzPct val="100000"/>
              <a:buChar char="•"/>
            </a:pPr>
            <a:r>
              <a:rPr lang="ha" altLang="en-US" sz="1820" b="1" dirty="0">
                <a:solidFill>
                  <a:srgbClr val="422C70"/>
                </a:solidFill>
                <a:latin typeface="IBM Plex Sans" pitchFamily="34" charset="0"/>
                <a:ea typeface="IBM Plex Sans" pitchFamily="34" charset="-122"/>
                <a:cs typeface="IBM Plex Sans" pitchFamily="34" charset="-120"/>
              </a:rPr>
              <a:t>Mai sanyi:</a:t>
            </a:r>
            <a:r>
              <a:rPr lang="ha" altLang="en-US" sz="1820" dirty="0">
                <a:solidFill>
                  <a:srgbClr val="25252B"/>
                </a:solidFill>
                <a:latin typeface="IBM Plex Sans" pitchFamily="34" charset="0"/>
                <a:ea typeface="IBM Plex Sans" pitchFamily="34" charset="-122"/>
                <a:cs typeface="IBM Plex Sans" pitchFamily="34" charset="-120"/>
              </a:rPr>
              <a:t> maɓallan sa hannu da aka ware daga na’urar amfanin gama-gari mai haɗin intanet</a:t>
            </a:r>
            <a:endParaRPr lang="ha" sz="1820" dirty="0"/>
          </a:p>
          <a:p>
            <a:pPr algn="l" marL="173990" indent="-173990">
              <a:lnSpc>
                <a:spcPct val="113000"/>
              </a:lnSpc>
              <a:spcBef>
                <a:spcPts val="360"/>
              </a:spcBef>
              <a:buSzPct val="100000"/>
              <a:buChar char="•"/>
            </a:pPr>
            <a:r>
              <a:rPr lang="ha" altLang="en-US" sz="1820" b="1" dirty="0">
                <a:solidFill>
                  <a:srgbClr val="422C70"/>
                </a:solidFill>
                <a:latin typeface="IBM Plex Sans" pitchFamily="34" charset="0"/>
                <a:ea typeface="IBM Plex Sans" pitchFamily="34" charset="-122"/>
                <a:cs typeface="IBM Plex Sans" pitchFamily="34" charset="-120"/>
              </a:rPr>
              <a:t>Walat na na’ura:</a:t>
            </a:r>
            <a:r>
              <a:rPr lang="ha" altLang="en-US" sz="1820" dirty="0">
                <a:solidFill>
                  <a:srgbClr val="25252B"/>
                </a:solidFill>
                <a:latin typeface="IBM Plex Sans" pitchFamily="34" charset="0"/>
                <a:ea typeface="IBM Plex Sans" pitchFamily="34" charset="-122"/>
                <a:cs typeface="IBM Plex Sans" pitchFamily="34" charset="-120"/>
              </a:rPr>
              <a:t> na’ura ta musamman don kare maɓallai da sanya hannu</a:t>
            </a:r>
            <a:endParaRPr lang="ha" sz="1820" dirty="0"/>
          </a:p>
          <a:p>
            <a:pPr algn="l" marL="173990" indent="-173990">
              <a:lnSpc>
                <a:spcPct val="113000"/>
              </a:lnSpc>
              <a:spcBef>
                <a:spcPts val="360"/>
              </a:spcBef>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Riƙon maɓallai da dawo da su: batutuwa ne daban-daban</a:t>
            </a:r>
            <a:endParaRPr lang="ha" sz="1820" dirty="0"/>
          </a:p>
        </p:txBody>
      </p:sp>
      <p:sp>
        <p:nvSpPr>
          <p:cNvPr id="6" name="Text 3"/>
          <p:cNvSpPr/>
          <p:nvPr/>
        </p:nvSpPr>
        <p:spPr>
          <a:xfrm>
            <a:off x="666780" y="4677705"/>
            <a:ext cx="6340632" cy="937626"/>
          </a:xfrm>
          <a:prstGeom prst="rect">
            <a:avLst/>
          </a:prstGeom>
          <a:noFill/>
          <a:ln/>
        </p:spPr>
        <p:txBody>
          <a:bodyPr wrap="square" lIns="0" tIns="0" rIns="0" bIns="0" rtlCol="0" anchor="t"/>
          <a:lstStyle/>
          <a:p>
            <a:pPr algn="l" indent="0" marL="0">
              <a:lnSpc>
                <a:spcPct val="113000"/>
              </a:lnSpc>
              <a:buNone/>
            </a:pPr>
            <a:r>
              <a:rPr lang="ha" altLang="en-US" sz="1820" dirty="0">
                <a:solidFill>
                  <a:srgbClr val="25252B"/>
                </a:solidFill>
                <a:latin typeface="IBM Plex Sans" pitchFamily="34" charset="0"/>
                <a:ea typeface="IBM Plex Sans" pitchFamily="34" charset="-122"/>
                <a:cs typeface="IBM Plex Sans" pitchFamily="34" charset="-120"/>
              </a:rPr>
              <a:t>Walat na na’ura zai iya taimakawa wajen adanawa ba tare da haɗin intanet ba; kalmomin ba su nufin abu ɗaya ba. Har yanzu na’urori da kwafin ajiya suna buƙatar kariya.</a:t>
            </a:r>
            <a:endParaRPr lang="ha"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Sashe na 3</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Maido da Walat da Gwajin Kalmomin Farfaɗowa</a:t>
            </a:r>
            <a:endParaRPr lang="ha"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ha" altLang="en-US" sz="2400" dirty="0">
                <a:solidFill>
                  <a:srgbClr val="25252B"/>
                </a:solidFill>
                <a:latin typeface="IBM Plex Sans" pitchFamily="34" charset="0"/>
                <a:ea typeface="IBM Plex Sans" pitchFamily="34" charset="-122"/>
                <a:cs typeface="IBM Plex Sans" pitchFamily="34" charset="-120"/>
              </a:rPr>
              <a:t>Ku yi amfani da kayan aikin da aka tanada, marasa komai, ko na kwaikwayo kawai. Kada ku taɓa bayyana ainihin kalmomin dawo da walat; kada ku taɓa amfani da walat ɗin aji don ajiye kuɗi masu yawa daga baya.</a:t>
            </a:r>
            <a:endParaRPr lang="h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Sashe na 3</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Kayan da aka tanada, marasa komai ko na kwaikwayo kawai. Malaminku ba zai taɓa ganin kalmomin dawo da jakar kuɗi ba. 1 Ku bi umarninKu yi amfani da jagorar hukuma ta takamaiman jakar kuɗin da ake amfa">    </p:cNvPr>
          <p:cNvPicPr>
            <a:picLocks noChangeAspect="1"/>
          </p:cNvPicPr>
          <p:nvPr/>
        </p:nvPicPr>
        <p:blipFill>
          <a:blip r:embed="rId1"/>
          <a:stretch>
            <a:fillRect/>
          </a:stretch>
        </p:blipFill>
        <p:spPr>
          <a:xfrm>
            <a:off x="1019647" y="266730"/>
            <a:ext cx="1015276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Karɓar Bitcoin</a:t>
            </a:r>
            <a:endParaRPr lang="ha"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ha" altLang="en-US" sz="2400" b="1" dirty="0">
                <a:solidFill>
                  <a:srgbClr val="25252B"/>
                </a:solidFill>
                <a:latin typeface="IBM Plex Sans" pitchFamily="34" charset="0"/>
                <a:ea typeface="IBM Plex Sans" pitchFamily="34" charset="-122"/>
                <a:cs typeface="IBM Plex Sans" pitchFamily="34" charset="-120"/>
              </a:rPr>
              <a:t>Atisaye na 1: karɓa cikin aminci</a:t>
            </a:r>
            <a:endParaRPr lang="ha"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ha" altLang="en-US" sz="2400" dirty="0">
                <a:solidFill>
                  <a:srgbClr val="25252B"/>
                </a:solidFill>
                <a:latin typeface="IBM Plex Sans" pitchFamily="34" charset="0"/>
                <a:ea typeface="IBM Plex Sans" pitchFamily="34" charset="-122"/>
                <a:cs typeface="IBM Plex Sans" pitchFamily="34" charset="-120"/>
              </a:rPr>
              <a:t>Ku buɗe jakar kuɗin da aka shirya; ku zaɓi Karɓa.</a:t>
            </a:r>
            <a:endParaRPr lang="ha" sz="2400" dirty="0"/>
          </a:p>
          <a:p>
            <a:pPr algn="l" marL="228600" indent="-228600">
              <a:lnSpc>
                <a:spcPct val="113000"/>
              </a:lnSpc>
              <a:spcBef>
                <a:spcPts val="480"/>
              </a:spcBef>
              <a:buSzPct val="100000"/>
              <a:buFont typeface="+mj-lt"/>
              <a:buAutoNum type="arabicPeriod" startAt="1"/>
            </a:pPr>
            <a:r>
              <a:rPr lang="ha" altLang="en-US" sz="2400" dirty="0">
                <a:solidFill>
                  <a:srgbClr val="25252B"/>
                </a:solidFill>
                <a:latin typeface="IBM Plex Sans" pitchFamily="34" charset="0"/>
                <a:ea typeface="IBM Plex Sans" pitchFamily="34" charset="-122"/>
                <a:cs typeface="IBM Plex Sans" pitchFamily="34" charset="-120"/>
              </a:rPr>
              <a:t>Ku tantance ko a kan sarƙar ne ko ta Lightning.</a:t>
            </a:r>
            <a:endParaRPr lang="ha" sz="2400" dirty="0"/>
          </a:p>
          <a:p>
            <a:pPr algn="l" marL="228600" indent="-228600">
              <a:lnSpc>
                <a:spcPct val="113000"/>
              </a:lnSpc>
              <a:spcBef>
                <a:spcPts val="480"/>
              </a:spcBef>
              <a:buSzPct val="100000"/>
              <a:buFont typeface="+mj-lt"/>
              <a:buAutoNum type="arabicPeriod" startAt="1"/>
            </a:pPr>
            <a:r>
              <a:rPr lang="ha" altLang="en-US" sz="2400" dirty="0">
                <a:solidFill>
                  <a:srgbClr val="25252B"/>
                </a:solidFill>
                <a:latin typeface="IBM Plex Sans" pitchFamily="34" charset="0"/>
                <a:ea typeface="IBM Plex Sans" pitchFamily="34" charset="-122"/>
                <a:cs typeface="IBM Plex Sans" pitchFamily="34" charset="-120"/>
              </a:rPr>
              <a:t>Ku raba bayanan karɓa na jama'a kawai.</a:t>
            </a:r>
            <a:endParaRPr lang="ha" sz="2400" dirty="0"/>
          </a:p>
          <a:p>
            <a:pPr algn="l" marL="228600" indent="-228600">
              <a:lnSpc>
                <a:spcPct val="113000"/>
              </a:lnSpc>
              <a:spcBef>
                <a:spcPts val="480"/>
              </a:spcBef>
              <a:buSzPct val="100000"/>
              <a:buFont typeface="+mj-lt"/>
              <a:buAutoNum type="arabicPeriod" startAt="1"/>
            </a:pPr>
            <a:r>
              <a:rPr lang="ha" altLang="en-US" sz="2400" dirty="0">
                <a:solidFill>
                  <a:srgbClr val="25252B"/>
                </a:solidFill>
                <a:latin typeface="IBM Plex Sans" pitchFamily="34" charset="0"/>
                <a:ea typeface="IBM Plex Sans" pitchFamily="34" charset="-122"/>
                <a:cs typeface="IBM Plex Sans" pitchFamily="34" charset="-120"/>
              </a:rPr>
              <a:t>Ku tabbatar da duk adadin da aka nema tare da mai aikawa.</a:t>
            </a:r>
            <a:endParaRPr lang="ha" sz="2400" dirty="0"/>
          </a:p>
          <a:p>
            <a:pPr algn="l" marL="228600" indent="-228600">
              <a:lnSpc>
                <a:spcPct val="113000"/>
              </a:lnSpc>
              <a:spcBef>
                <a:spcPts val="480"/>
              </a:spcBef>
              <a:buSzPct val="100000"/>
              <a:buFont typeface="+mj-lt"/>
              <a:buAutoNum type="arabicPeriod" startAt="1"/>
            </a:pPr>
            <a:r>
              <a:rPr lang="ha" altLang="en-US" sz="2400" dirty="0">
                <a:solidFill>
                  <a:srgbClr val="25252B"/>
                </a:solidFill>
                <a:latin typeface="IBM Plex Sans" pitchFamily="34" charset="0"/>
                <a:ea typeface="IBM Plex Sans" pitchFamily="34" charset="-122"/>
                <a:cs typeface="IBM Plex Sans" pitchFamily="34" charset="-120"/>
              </a:rPr>
              <a:t>Ku duba adadin da matsayin ma'amalar a cikin jakar kuɗinku.</a:t>
            </a:r>
            <a:endParaRPr lang="ha" sz="2400" dirty="0"/>
          </a:p>
        </p:txBody>
      </p:sp>
      <p:sp>
        <p:nvSpPr>
          <p:cNvPr id="6" name="Text 4"/>
          <p:cNvSpPr/>
          <p:nvPr/>
        </p:nvSpPr>
        <p:spPr>
          <a:xfrm>
            <a:off x="666780" y="4738421"/>
            <a:ext cx="11510010" cy="1234074"/>
          </a:xfrm>
          <a:prstGeom prst="rect">
            <a:avLst/>
          </a:prstGeom>
          <a:noFill/>
          <a:ln/>
        </p:spPr>
        <p:txBody>
          <a:bodyPr wrap="square" lIns="0" tIns="0" rIns="0" bIns="0" rtlCol="0" anchor="t"/>
          <a:lstStyle/>
          <a:p>
            <a:pPr algn="l" indent="0" marL="0">
              <a:lnSpc>
                <a:spcPct val="113000"/>
              </a:lnSpc>
              <a:buNone/>
            </a:pPr>
            <a:r>
              <a:rPr lang="ha" altLang="en-US" sz="2400" dirty="0">
                <a:solidFill>
                  <a:srgbClr val="25252B"/>
                </a:solidFill>
                <a:latin typeface="IBM Plex Sans" pitchFamily="34" charset="0"/>
                <a:ea typeface="IBM Plex Sans" pitchFamily="34" charset="-122"/>
                <a:cs typeface="IBM Plex Sans" pitchFamily="34" charset="-120"/>
              </a:rPr>
              <a:t>Saƙon mai aikawa ko hoton allo ba hujja ba ne. Ma'amalar da ke jiran tabbatarwa ta bambanta da wadda aka tabbatar; tabbatarwa ba za ta iya gyara adireshin da ba daidai ba ko zamba ba.</a:t>
            </a:r>
            <a:endParaRPr lang="h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Sashe na 3</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Aika Bitcoin</a:t>
            </a:r>
            <a:endParaRPr lang="ha"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ha" altLang="en-US" sz="2400" b="1" dirty="0">
                <a:solidFill>
                  <a:srgbClr val="25252B"/>
                </a:solidFill>
                <a:latin typeface="IBM Plex Sans" pitchFamily="34" charset="0"/>
                <a:ea typeface="IBM Plex Sans" pitchFamily="34" charset="-122"/>
                <a:cs typeface="IBM Plex Sans" pitchFamily="34" charset="-120"/>
              </a:rPr>
              <a:t>Aiki na 2: ku dakata ku bincika kafin aikawa</a:t>
            </a:r>
            <a:endParaRPr lang="ha" sz="2400" dirty="0"/>
          </a:p>
        </p:txBody>
      </p:sp>
      <p:sp>
        <p:nvSpPr>
          <p:cNvPr id="6" name="Text 3"/>
          <p:cNvSpPr/>
          <p:nvPr/>
        </p:nvSpPr>
        <p:spPr>
          <a:xfrm>
            <a:off x="666780" y="2575316"/>
            <a:ext cx="6340632" cy="2879537"/>
          </a:xfrm>
          <a:prstGeom prst="rect">
            <a:avLst/>
          </a:prstGeom>
          <a:noFill/>
          <a:ln/>
        </p:spPr>
        <p:txBody>
          <a:bodyPr wrap="square" lIns="0" tIns="0" rIns="0" bIns="0" rtlCol="0" anchor="t"/>
          <a:lstStyle/>
          <a:p>
            <a:pPr algn="l" indent="0" marL="0">
              <a:lnSpc>
                <a:spcPct val="113000"/>
              </a:lnSpc>
              <a:buNone/>
            </a:pPr>
            <a:r>
              <a:rPr lang="ha" altLang="en-US" sz="2400" dirty="0">
                <a:solidFill>
                  <a:srgbClr val="25252B"/>
                </a:solidFill>
                <a:latin typeface="IBM Plex Sans" pitchFamily="34" charset="0"/>
                <a:ea typeface="IBM Plex Sans" pitchFamily="34" charset="-122"/>
                <a:cs typeface="IBM Plex Sans" pitchFamily="34" charset="-120"/>
              </a:rPr>
              <a:t>Ku amince kawai idan duk abubuwan da aka bincika sun yi daidai. Idan bayanai sun canza, an fara gaggautawa, ko wani ya nemi bayanan sirri, ku tsaya ku tabbatar da kanku ta wata hanya mai zaman kanta. Mayar da ingantacciyar mu'amalar aikawa baya yana da wuya ko ma ba zai yiwu ba.</a:t>
            </a:r>
            <a:endParaRPr lang="h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Sashe na 3</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Kafin ku aika✓ Mai karɓaKu tabbatar da wanda zai karɓa da dalilin aikawa ta hanyar sadarwa da aka amince da ita.✓ Hanyar biyan kuɗiKu tabbatar ko a kan sarkar ne ko ta Lightning.✓ Wurin aikawaKu kwata">    </p:cNvPr>
          <p:cNvPicPr>
            <a:picLocks noChangeAspect="1"/>
          </p:cNvPicPr>
          <p:nvPr/>
        </p:nvPicPr>
        <p:blipFill>
          <a:blip r:embed="rId1"/>
          <a:stretch>
            <a:fillRect/>
          </a:stretch>
        </p:blipFill>
        <p:spPr>
          <a:xfrm>
            <a:off x="779983" y="266730"/>
            <a:ext cx="10632095"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Tabbatarwa da Mu'amalolin da Ba Za a Iya Soke Su Ba</a:t>
            </a:r>
            <a:endParaRPr lang="ha" sz="3000" dirty="0"/>
          </a:p>
        </p:txBody>
      </p:sp>
      <p:sp>
        <p:nvSpPr>
          <p:cNvPr id="4" name="Text 2"/>
          <p:cNvSpPr/>
          <p:nvPr/>
        </p:nvSpPr>
        <p:spPr>
          <a:xfrm>
            <a:off x="1002000" y="1375806"/>
            <a:ext cx="11142604" cy="1970441"/>
          </a:xfrm>
          <a:prstGeom prst="rect">
            <a:avLst/>
          </a:prstGeom>
          <a:noFill/>
          <a:ln/>
        </p:spPr>
        <p:txBody>
          <a:bodyPr wrap="square" lIns="0" tIns="0" rIns="0" bIns="0" rtlCol="0" anchor="t"/>
          <a:lstStyle/>
          <a:p>
            <a:pPr algn="l" marL="200660" indent="-200660">
              <a:lnSpc>
                <a:spcPct val="113000"/>
              </a:lnSpc>
              <a:buSzPct val="100000"/>
              <a:buChar char="•"/>
            </a:pPr>
            <a:r>
              <a:rPr lang="ha" altLang="en-US" sz="2110" b="1" dirty="0">
                <a:solidFill>
                  <a:srgbClr val="422C70"/>
                </a:solidFill>
                <a:latin typeface="IBM Plex Sans" pitchFamily="34" charset="0"/>
                <a:ea typeface="IBM Plex Sans" pitchFamily="34" charset="-122"/>
                <a:cs typeface="IBM Plex Sans" pitchFamily="34" charset="-120"/>
              </a:rPr>
              <a:t>Txid:</a:t>
            </a:r>
            <a:r>
              <a:rPr lang="ha" altLang="en-US" sz="2110" dirty="0">
                <a:solidFill>
                  <a:srgbClr val="25252B"/>
                </a:solidFill>
                <a:latin typeface="IBM Plex Sans" pitchFamily="34" charset="0"/>
                <a:ea typeface="IBM Plex Sans" pitchFamily="34" charset="-122"/>
                <a:cs typeface="IBM Plex Sans" pitchFamily="34" charset="-120"/>
              </a:rPr>
              <a:t> lambar gano ma'amalar da ke kan sarkar tubalan</a:t>
            </a:r>
            <a:endParaRPr lang="ha" sz="2110" dirty="0"/>
          </a:p>
          <a:p>
            <a:pPr algn="l" marL="200660" indent="-200660">
              <a:lnSpc>
                <a:spcPct val="113000"/>
              </a:lnSpc>
              <a:spcBef>
                <a:spcPts val="420"/>
              </a:spcBef>
              <a:buSzPct val="100000"/>
              <a:buChar char="•"/>
            </a:pPr>
            <a:r>
              <a:rPr lang="ha" altLang="en-US" sz="2110" b="1" dirty="0">
                <a:solidFill>
                  <a:srgbClr val="422C70"/>
                </a:solidFill>
                <a:latin typeface="IBM Plex Sans" pitchFamily="34" charset="0"/>
                <a:ea typeface="IBM Plex Sans" pitchFamily="34" charset="-122"/>
                <a:cs typeface="IBM Plex Sans" pitchFamily="34" charset="-120"/>
              </a:rPr>
              <a:t>Mai binciken sarkar tubalan:</a:t>
            </a:r>
            <a:r>
              <a:rPr lang="ha" altLang="en-US" sz="2110" dirty="0">
                <a:solidFill>
                  <a:srgbClr val="25252B"/>
                </a:solidFill>
                <a:latin typeface="IBM Plex Sans" pitchFamily="34" charset="0"/>
                <a:ea typeface="IBM Plex Sans" pitchFamily="34" charset="-122"/>
                <a:cs typeface="IBM Plex Sans" pitchFamily="34" charset="-120"/>
              </a:rPr>
              <a:t> hanyar duba bayanan ma'amaloli da kowa zai iya gani</a:t>
            </a:r>
            <a:endParaRPr lang="ha" sz="2110" dirty="0"/>
          </a:p>
          <a:p>
            <a:pPr algn="l" marL="200660" indent="-200660">
              <a:lnSpc>
                <a:spcPct val="113000"/>
              </a:lnSpc>
              <a:spcBef>
                <a:spcPts val="420"/>
              </a:spcBef>
              <a:buSzPct val="100000"/>
              <a:buChar char="•"/>
            </a:pPr>
            <a:r>
              <a:rPr lang="ha" altLang="en-US" sz="2110" dirty="0">
                <a:solidFill>
                  <a:srgbClr val="25252B"/>
                </a:solidFill>
                <a:latin typeface="IBM Plex Sans" pitchFamily="34" charset="0"/>
                <a:ea typeface="IBM Plex Sans" pitchFamily="34" charset="-122"/>
                <a:cs typeface="IBM Plex Sans" pitchFamily="34" charset="-120"/>
              </a:rPr>
              <a:t>Ku duba hanyar sadarwa, adireshin karɓa, adadi, kuɗin ma'amala, matsayi, da tabbatarwa</a:t>
            </a:r>
            <a:endParaRPr lang="ha" sz="2110" dirty="0"/>
          </a:p>
          <a:p>
            <a:pPr algn="l" marL="200660" indent="-200660">
              <a:lnSpc>
                <a:spcPct val="113000"/>
              </a:lnSpc>
              <a:spcBef>
                <a:spcPts val="420"/>
              </a:spcBef>
              <a:buSzPct val="100000"/>
              <a:buChar char="•"/>
            </a:pPr>
            <a:r>
              <a:rPr lang="ha" altLang="en-US" sz="2110" dirty="0">
                <a:solidFill>
                  <a:srgbClr val="25252B"/>
                </a:solidFill>
                <a:latin typeface="IBM Plex Sans" pitchFamily="34" charset="0"/>
                <a:ea typeface="IBM Plex Sans" pitchFamily="34" charset="-122"/>
                <a:cs typeface="IBM Plex Sans" pitchFamily="34" charset="-120"/>
              </a:rPr>
              <a:t>Yaɗawa → jiran amincewa → an haɗa a cikin tubali → ƙarin tabbatarwa daga baya</a:t>
            </a:r>
            <a:endParaRPr lang="ha" sz="2110" dirty="0"/>
          </a:p>
        </p:txBody>
      </p:sp>
      <p:sp>
        <p:nvSpPr>
          <p:cNvPr id="5" name="Text 3"/>
          <p:cNvSpPr/>
          <p:nvPr/>
        </p:nvSpPr>
        <p:spPr>
          <a:xfrm>
            <a:off x="666780" y="3641232"/>
            <a:ext cx="11510010" cy="723930"/>
          </a:xfrm>
          <a:prstGeom prst="rect">
            <a:avLst/>
          </a:prstGeom>
          <a:noFill/>
          <a:ln/>
        </p:spPr>
        <p:txBody>
          <a:bodyPr wrap="square" lIns="0" tIns="0" rIns="0" bIns="0" rtlCol="0" anchor="t"/>
          <a:lstStyle/>
          <a:p>
            <a:pPr algn="l" indent="0" marL="0">
              <a:lnSpc>
                <a:spcPct val="113000"/>
              </a:lnSpc>
              <a:buNone/>
            </a:pPr>
            <a:r>
              <a:rPr lang="ha" altLang="en-US" sz="2110" dirty="0">
                <a:solidFill>
                  <a:srgbClr val="25252B"/>
                </a:solidFill>
                <a:latin typeface="IBM Plex Sans" pitchFamily="34" charset="0"/>
                <a:ea typeface="IBM Plex Sans" pitchFamily="34" charset="-122"/>
                <a:cs typeface="IBM Plex Sans" pitchFamily="34" charset="-120"/>
              </a:rPr>
              <a:t>Mai binciken sarkar tubalan ba zai iya tabbatar da ainihin mutum, gaskiyarsa, ko dalilin biyan kuɗi ba. Babu adadin tabbatarwa guda ɗaya da ya dace da kowane biyan kuɗi.</a:t>
            </a:r>
            <a:endParaRPr lang="ha" sz="2110" dirty="0"/>
          </a:p>
        </p:txBody>
      </p:sp>
      <p:sp>
        <p:nvSpPr>
          <p:cNvPr id="6" name="Text 4"/>
          <p:cNvSpPr/>
          <p:nvPr/>
        </p:nvSpPr>
        <p:spPr>
          <a:xfrm>
            <a:off x="666780" y="4633356"/>
            <a:ext cx="11510010" cy="1085850"/>
          </a:xfrm>
          <a:prstGeom prst="rect">
            <a:avLst/>
          </a:prstGeom>
          <a:noFill/>
          <a:ln/>
        </p:spPr>
        <p:txBody>
          <a:bodyPr wrap="square" lIns="0" tIns="0" rIns="0" bIns="0" rtlCol="0" anchor="t"/>
          <a:lstStyle/>
          <a:p>
            <a:pPr algn="l" indent="0" marL="0">
              <a:lnSpc>
                <a:spcPct val="113000"/>
              </a:lnSpc>
              <a:buNone/>
            </a:pPr>
            <a:r>
              <a:rPr lang="ha" altLang="en-US" sz="2110" dirty="0">
                <a:solidFill>
                  <a:srgbClr val="25252B"/>
                </a:solidFill>
                <a:latin typeface="IBM Plex Sans" pitchFamily="34" charset="0"/>
                <a:ea typeface="IBM Plex Sans" pitchFamily="34" charset="-122"/>
                <a:cs typeface="IBM Plex Sans" pitchFamily="34" charset="-120"/>
              </a:rPr>
              <a:t>Ku yi amfani da misalan da aka riga aka shirya; kada ku bincika adireshin ɗalibi na kansa ko ma'amalarsa. Bincike na iya bayyana wa mai gudanar da mai binciken sarkar tubalan abin da kuke sha'awa.</a:t>
            </a:r>
            <a:endParaRPr lang="ha"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Sashe na 3</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Rumbun mu'amalolin da ke jiraAna jiran tubaliTubali NTabbatarwa 1Tubali N+1Tabbatarwa 2Tubali N+2Tabbatarwa 3Tubali N+3Tabbatarwa 4">    </p:cNvPr>
          <p:cNvPicPr>
            <a:picLocks noChangeAspect="1"/>
          </p:cNvPicPr>
          <p:nvPr/>
        </p:nvPicPr>
        <p:blipFill>
          <a:blip r:embed="rId1"/>
          <a:stretch>
            <a:fillRect/>
          </a:stretch>
        </p:blipFill>
        <p:spPr>
          <a:xfrm>
            <a:off x="342900" y="1660093"/>
            <a:ext cx="11506170" cy="338538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Jerin Abubuwan Dubawa don</a:t>
            </a:r>
            <a:br/>
            <a:r>
              <a:rPr lang="ha" altLang="en-US" sz="3000" dirty="0">
                <a:solidFill>
                  <a:srgbClr val="422C70"/>
                </a:solidFill>
                <a:latin typeface="IBM Plex Sans Medium" pitchFamily="34" charset="0"/>
                <a:ea typeface="IBM Plex Sans Medium" pitchFamily="34" charset="-122"/>
                <a:cs typeface="IBM Plex Sans Medium" pitchFamily="34" charset="-120"/>
              </a:rPr>
              <a:t>Tsaro</a:t>
            </a:r>
            <a:endParaRPr lang="ha" sz="3000" dirty="0"/>
          </a:p>
        </p:txBody>
      </p:sp>
      <p:sp>
        <p:nvSpPr>
          <p:cNvPr id="5" name="Text 2"/>
          <p:cNvSpPr/>
          <p:nvPr/>
        </p:nvSpPr>
        <p:spPr>
          <a:xfrm>
            <a:off x="666780" y="1836390"/>
            <a:ext cx="11144250" cy="329093"/>
          </a:xfrm>
          <a:prstGeom prst="rect">
            <a:avLst/>
          </a:prstGeom>
          <a:noFill/>
          <a:ln/>
        </p:spPr>
        <p:txBody>
          <a:bodyPr wrap="square" lIns="0" tIns="0" rIns="0" bIns="0" rtlCol="0" anchor="t"/>
          <a:lstStyle/>
          <a:p>
            <a:pPr algn="l" indent="0" marL="0">
              <a:lnSpc>
                <a:spcPct val="113000"/>
              </a:lnSpc>
              <a:buNone/>
            </a:pPr>
            <a:r>
              <a:rPr lang="ha" altLang="en-US" sz="1920" b="1" dirty="0">
                <a:solidFill>
                  <a:srgbClr val="25252B"/>
                </a:solidFill>
                <a:latin typeface="IBM Plex Sans" pitchFamily="34" charset="0"/>
                <a:ea typeface="IBM Plex Sans" pitchFamily="34" charset="-122"/>
                <a:cs typeface="IBM Plex Sans" pitchFamily="34" charset="-120"/>
              </a:rPr>
              <a:t>Darasi na 3: gano haɗari ku tsaya cikin aminci</a:t>
            </a:r>
            <a:endParaRPr lang="ha" sz="1920" dirty="0"/>
          </a:p>
        </p:txBody>
      </p:sp>
      <p:sp>
        <p:nvSpPr>
          <p:cNvPr id="6" name="Text 3"/>
          <p:cNvSpPr/>
          <p:nvPr/>
        </p:nvSpPr>
        <p:spPr>
          <a:xfrm>
            <a:off x="666780" y="2409261"/>
            <a:ext cx="5694426" cy="1316279"/>
          </a:xfrm>
          <a:prstGeom prst="rect">
            <a:avLst/>
          </a:prstGeom>
          <a:noFill/>
          <a:ln/>
        </p:spPr>
        <p:txBody>
          <a:bodyPr wrap="square" lIns="0" tIns="0" rIns="0" bIns="0" rtlCol="0" anchor="t"/>
          <a:lstStyle/>
          <a:p>
            <a:pPr algn="l" indent="0" marL="0">
              <a:lnSpc>
                <a:spcPct val="113000"/>
              </a:lnSpc>
              <a:buNone/>
            </a:pPr>
            <a:r>
              <a:rPr lang="ha" altLang="en-US" sz="1920" b="1" dirty="0">
                <a:solidFill>
                  <a:srgbClr val="25252B"/>
                </a:solidFill>
                <a:latin typeface="IBM Plex Sans" pitchFamily="34" charset="0"/>
                <a:ea typeface="IBM Plex Sans" pitchFamily="34" charset="-122"/>
                <a:cs typeface="IBM Plex Sans" pitchFamily="34" charset="-120"/>
              </a:rPr>
              <a:t>Ku dakata. Kada ku raba komai. Kada ku aika komai. Ku rufe hanyar sadarwar. Ku tabbatar da sahihanci ta wata hanya mai zaman kanta. Ku nemi taimako ba tare da tona asirai ba.</a:t>
            </a:r>
            <a:endParaRPr lang="ha" sz="1920" dirty="0"/>
          </a:p>
        </p:txBody>
      </p:sp>
      <p:sp>
        <p:nvSpPr>
          <p:cNvPr id="7" name="Shape 4"/>
          <p:cNvSpPr/>
          <p:nvPr/>
        </p:nvSpPr>
        <p:spPr>
          <a:xfrm>
            <a:off x="666780" y="3969228"/>
            <a:ext cx="5372100" cy="1645006"/>
          </a:xfrm>
          <a:prstGeom prst="rect">
            <a:avLst/>
          </a:prstGeom>
          <a:solidFill>
            <a:srgbClr val="F3F3FA"/>
          </a:solidFill>
          <a:ln/>
        </p:spPr>
      </p:sp>
      <p:sp>
        <p:nvSpPr>
          <p:cNvPr id="8" name="Shape 5"/>
          <p:cNvSpPr/>
          <p:nvPr/>
        </p:nvSpPr>
        <p:spPr>
          <a:xfrm>
            <a:off x="666780" y="3969228"/>
            <a:ext cx="57150" cy="1645006"/>
          </a:xfrm>
          <a:prstGeom prst="rect">
            <a:avLst/>
          </a:prstGeom>
          <a:solidFill>
            <a:srgbClr val="422C70"/>
          </a:solidFill>
          <a:ln/>
        </p:spPr>
      </p:sp>
      <p:sp>
        <p:nvSpPr>
          <p:cNvPr id="9" name="Text 6"/>
          <p:cNvSpPr/>
          <p:nvPr/>
        </p:nvSpPr>
        <p:spPr>
          <a:xfrm>
            <a:off x="1114014" y="4188684"/>
            <a:ext cx="4806726" cy="1206094"/>
          </a:xfrm>
          <a:prstGeom prst="rect">
            <a:avLst/>
          </a:prstGeom>
          <a:noFill/>
          <a:ln/>
        </p:spPr>
        <p:txBody>
          <a:bodyPr wrap="square" lIns="0" tIns="0" rIns="0" bIns="0" rtlCol="0" anchor="t"/>
          <a:lstStyle/>
          <a:p>
            <a:pPr algn="l" indent="0" marL="0">
              <a:lnSpc>
                <a:spcPct val="113000"/>
              </a:lnSpc>
              <a:buNone/>
            </a:pPr>
            <a:r>
              <a:rPr lang="ha" altLang="en-US" sz="1920" b="1" dirty="0">
                <a:solidFill>
                  <a:srgbClr val="422C70"/>
                </a:solidFill>
                <a:latin typeface="IBM Plex Sans" pitchFamily="34" charset="0"/>
                <a:ea typeface="IBM Plex Sans" pitchFamily="34" charset="-122"/>
                <a:cs typeface="IBM Plex Sans" pitchFamily="34" charset="-120"/>
              </a:rPr>
              <a:t>Ku gwada</a:t>
            </a:r>
            <a:endParaRPr lang="ha" sz="1920" dirty="0"/>
          </a:p>
          <a:p>
            <a:pPr algn="l" indent="0" marL="0">
              <a:lnSpc>
                <a:spcPct val="113000"/>
              </a:lnSpc>
              <a:spcBef>
                <a:spcPts val="290"/>
              </a:spcBef>
              <a:buNone/>
            </a:pPr>
            <a:r>
              <a:rPr lang="ha" altLang="en-US" sz="1920" dirty="0">
                <a:solidFill>
                  <a:srgbClr val="25252B"/>
                </a:solidFill>
                <a:latin typeface="IBM Plex Sans" pitchFamily="34" charset="0"/>
                <a:ea typeface="IBM Plex Sans" pitchFamily="34" charset="-122"/>
                <a:cs typeface="IBM Plex Sans" pitchFamily="34" charset="-120"/>
              </a:rPr>
              <a:t>Ku gano alamar gargaɗi a cikin saƙon da aka shirya, asarar da za ta iya faruwa, da matakin farko na aminci da za a ɗauka.</a:t>
            </a:r>
            <a:endParaRPr lang="ha" sz="19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Sashe na 3</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Gaggawa Yin amfani da sunan wani Sauya inda za a aika Tabbatacciyar riba Neman bayanan sirri">    </p:cNvPr>
          <p:cNvPicPr>
            <a:picLocks noChangeAspect="1"/>
          </p:cNvPicPr>
          <p:nvPr/>
        </p:nvPicPr>
        <p:blipFill>
          <a:blip r:embed="rId1"/>
          <a:stretch>
            <a:fillRect/>
          </a:stretch>
        </p:blipFill>
        <p:spPr>
          <a:xfrm>
            <a:off x="342900" y="1014527"/>
            <a:ext cx="11506170" cy="467642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Samun Bitcoin da Musayarsa</a:t>
            </a:r>
            <a:endParaRPr lang="ha" sz="3000" dirty="0"/>
          </a:p>
        </p:txBody>
      </p:sp>
      <p:sp>
        <p:nvSpPr>
          <p:cNvPr id="5" name="Text 2"/>
          <p:cNvSpPr/>
          <p:nvPr/>
        </p:nvSpPr>
        <p:spPr>
          <a:xfrm>
            <a:off x="666780" y="1423355"/>
            <a:ext cx="11144250" cy="345552"/>
          </a:xfrm>
          <a:prstGeom prst="rect">
            <a:avLst/>
          </a:prstGeom>
          <a:noFill/>
          <a:ln/>
        </p:spPr>
        <p:txBody>
          <a:bodyPr wrap="square" lIns="0" tIns="0" rIns="0" bIns="0" rtlCol="0" anchor="t"/>
          <a:lstStyle/>
          <a:p>
            <a:pPr algn="l" indent="0" marL="0">
              <a:lnSpc>
                <a:spcPct val="113000"/>
              </a:lnSpc>
              <a:buNone/>
            </a:pPr>
            <a:r>
              <a:rPr lang="ha" altLang="en-US" sz="2020" b="1" dirty="0">
                <a:solidFill>
                  <a:srgbClr val="25252B"/>
                </a:solidFill>
                <a:latin typeface="IBM Plex Sans" pitchFamily="34" charset="0"/>
                <a:ea typeface="IBM Plex Sans" pitchFamily="34" charset="-122"/>
                <a:cs typeface="IBM Plex Sans" pitchFamily="34" charset="-120"/>
              </a:rPr>
              <a:t>Wayar da kai, ba shawarar kuɗi ba</a:t>
            </a:r>
            <a:endParaRPr lang="ha" sz="2020" dirty="0"/>
          </a:p>
        </p:txBody>
      </p:sp>
      <p:sp>
        <p:nvSpPr>
          <p:cNvPr id="6" name="Text 3"/>
          <p:cNvSpPr/>
          <p:nvPr/>
        </p:nvSpPr>
        <p:spPr>
          <a:xfrm>
            <a:off x="666780" y="2024939"/>
            <a:ext cx="5694426" cy="1727850"/>
          </a:xfrm>
          <a:prstGeom prst="rect">
            <a:avLst/>
          </a:prstGeom>
          <a:noFill/>
          <a:ln/>
        </p:spPr>
        <p:txBody>
          <a:bodyPr wrap="square" lIns="0" tIns="0" rIns="0" bIns="0" rtlCol="0" anchor="t"/>
          <a:lstStyle/>
          <a:p>
            <a:pPr algn="l" indent="0" marL="0">
              <a:lnSpc>
                <a:spcPct val="113000"/>
              </a:lnSpc>
              <a:buNone/>
            </a:pPr>
            <a:r>
              <a:rPr lang="ha" altLang="en-US" sz="2020" dirty="0">
                <a:solidFill>
                  <a:srgbClr val="25252B"/>
                </a:solidFill>
                <a:latin typeface="IBM Plex Sans" pitchFamily="34" charset="0"/>
                <a:ea typeface="IBM Plex Sans" pitchFamily="34" charset="-122"/>
                <a:cs typeface="IBM Plex Sans" pitchFamily="34" charset="-120"/>
              </a:rPr>
              <a:t>Ku kwatanta jimillar farashi da bambancin farashin saye da sayarwa, kuɗaɗen sabis da cire kuɗi, ikon sarrafa maɓalli, bayanan shaida, kammala biyan kuɗi, da dokokin yankinku na yanzu.</a:t>
            </a:r>
            <a:endParaRPr lang="ha" sz="2020" dirty="0"/>
          </a:p>
        </p:txBody>
      </p:sp>
      <p:sp>
        <p:nvSpPr>
          <p:cNvPr id="7" name="Text 4"/>
          <p:cNvSpPr/>
          <p:nvPr/>
        </p:nvSpPr>
        <p:spPr>
          <a:xfrm>
            <a:off x="666780" y="4008821"/>
            <a:ext cx="5694426" cy="2073493"/>
          </a:xfrm>
          <a:prstGeom prst="rect">
            <a:avLst/>
          </a:prstGeom>
          <a:noFill/>
          <a:ln/>
        </p:spPr>
        <p:txBody>
          <a:bodyPr wrap="square" lIns="0" tIns="0" rIns="0" bIns="0" rtlCol="0" anchor="t"/>
          <a:lstStyle/>
          <a:p>
            <a:pPr algn="l" indent="0" marL="0">
              <a:lnSpc>
                <a:spcPct val="113000"/>
              </a:lnSpc>
              <a:buNone/>
            </a:pPr>
            <a:r>
              <a:rPr lang="ha" altLang="en-US" sz="2020" dirty="0">
                <a:solidFill>
                  <a:srgbClr val="25252B"/>
                </a:solidFill>
                <a:latin typeface="IBM Plex Sans" pitchFamily="34" charset="0"/>
                <a:ea typeface="IBM Plex Sans" pitchFamily="34" charset="-122"/>
                <a:cs typeface="IBM Plex Sans" pitchFamily="34" charset="-120"/>
              </a:rPr>
              <a:t>Babu wata hanya ko mai ba da sabis da za a ɗauka kai tsaye a matsayin mafi kyau. </a:t>
            </a:r>
            <a:r>
              <a:rPr lang="ha" altLang="en-US" sz="2020" b="1" dirty="0">
                <a:solidFill>
                  <a:srgbClr val="25252B"/>
                </a:solidFill>
                <a:latin typeface="IBM Plex Sans" pitchFamily="34" charset="0"/>
                <a:ea typeface="IBM Plex Sans" pitchFamily="34" charset="-122"/>
                <a:cs typeface="IBM Plex Sans" pitchFamily="34" charset="-120"/>
              </a:rPr>
              <a:t>KYC</a:t>
            </a:r>
            <a:r>
              <a:rPr lang="ha" altLang="en-US" sz="2020" dirty="0">
                <a:solidFill>
                  <a:srgbClr val="25252B"/>
                </a:solidFill>
                <a:latin typeface="IBM Plex Sans" pitchFamily="34" charset="0"/>
                <a:ea typeface="IBM Plex Sans" pitchFamily="34" charset="-122"/>
                <a:cs typeface="IBM Plex Sans" pitchFamily="34" charset="-120"/>
              </a:rPr>
              <a:t> na nufin tantance shaida: yana iya taimakawa wajen bin ƙa'idoji ko maido da abin da aka rasa, amma yana tattare da haɗarin alaƙanta bayanan shaida da na biyan kuɗi.</a:t>
            </a:r>
            <a:endParaRPr lang="ha" sz="20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Sashe na 3</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Mutum ɗaya da ke son samun bitcoin Samun kuɗi Ku karɓi biyan kuɗin aiki.Kai tsaye tsakanin mutaneKu yi musaya da tsabar kuɗi ido da ido.Dandalin musayaKu saya daga sabis.ATM Ku saya a na'ura. Riƙe bit">    </p:cNvPr>
          <p:cNvPicPr>
            <a:picLocks noChangeAspect="1"/>
          </p:cNvPicPr>
          <p:nvPr/>
        </p:nvPicPr>
        <p:blipFill>
          <a:blip r:embed="rId1"/>
          <a:stretch>
            <a:fillRect/>
          </a:stretch>
        </p:blipFill>
        <p:spPr>
          <a:xfrm>
            <a:off x="342900" y="506669"/>
            <a:ext cx="11506170" cy="569223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Kuɗaɗen da ake kashewaWane farashi, bambancin farashin saye da sayarwa, da kuɗaɗen sabis ko cire kuɗi ake caji?Riƙon ajiyaWa ke da iko da bitcoin kafin musayar da kuma bayanta? Shaida da sirriWaɗanne ">    </p:cNvPr>
          <p:cNvPicPr>
            <a:picLocks noChangeAspect="1"/>
          </p:cNvPicPr>
          <p:nvPr/>
        </p:nvPicPr>
        <p:blipFill>
          <a:blip r:embed="rId1"/>
          <a:stretch>
            <a:fillRect/>
          </a:stretch>
        </p:blipFill>
        <p:spPr>
          <a:xfrm>
            <a:off x="342900" y="380573"/>
            <a:ext cx="11506170" cy="594442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Biyan Kuɗi na Kan Sarka da na Lightning</a:t>
            </a:r>
            <a:endParaRPr lang="ha" sz="3000" dirty="0"/>
          </a:p>
        </p:txBody>
      </p:sp>
      <p:sp>
        <p:nvSpPr>
          <p:cNvPr id="4" name="Text 2"/>
          <p:cNvSpPr/>
          <p:nvPr/>
        </p:nvSpPr>
        <p:spPr>
          <a:xfrm>
            <a:off x="956188" y="1364742"/>
            <a:ext cx="11192805" cy="2060418"/>
          </a:xfrm>
          <a:prstGeom prst="rect">
            <a:avLst/>
          </a:prstGeom>
          <a:noFill/>
          <a:ln/>
        </p:spPr>
        <p:txBody>
          <a:bodyPr wrap="square" lIns="0" tIns="0" rIns="0" bIns="0" rtlCol="0" anchor="t"/>
          <a:lstStyle/>
          <a:p>
            <a:pPr algn="l" marL="173990" indent="-173990">
              <a:lnSpc>
                <a:spcPct val="113000"/>
              </a:lnSpc>
              <a:buSzPct val="100000"/>
              <a:buChar char="•"/>
            </a:pPr>
            <a:r>
              <a:rPr lang="ha" altLang="en-US" sz="1820" b="1" dirty="0">
                <a:solidFill>
                  <a:srgbClr val="422C70"/>
                </a:solidFill>
                <a:latin typeface="IBM Plex Sans" pitchFamily="34" charset="0"/>
                <a:ea typeface="IBM Plex Sans" pitchFamily="34" charset="-122"/>
                <a:cs typeface="IBM Plex Sans" pitchFamily="34" charset="-120"/>
              </a:rPr>
              <a:t>A kan sarkar:</a:t>
            </a:r>
            <a:r>
              <a:rPr lang="ha" altLang="en-US" sz="1820" dirty="0">
                <a:solidFill>
                  <a:srgbClr val="25252B"/>
                </a:solidFill>
                <a:latin typeface="IBM Plex Sans" pitchFamily="34" charset="0"/>
                <a:ea typeface="IBM Plex Sans" pitchFamily="34" charset="-122"/>
                <a:cs typeface="IBM Plex Sans" pitchFamily="34" charset="-120"/>
              </a:rPr>
              <a:t> bayanan da aka rubuta a sarkar tubalan; tabbatarwa</a:t>
            </a:r>
            <a:endParaRPr lang="ha" sz="1820" dirty="0"/>
          </a:p>
          <a:p>
            <a:pPr algn="l" marL="173990" indent="-173990">
              <a:lnSpc>
                <a:spcPct val="113000"/>
              </a:lnSpc>
              <a:spcBef>
                <a:spcPts val="360"/>
              </a:spcBef>
              <a:buSzPct val="100000"/>
              <a:buChar char="•"/>
            </a:pPr>
            <a:r>
              <a:rPr lang="ha" altLang="en-US" sz="1820" b="1" dirty="0">
                <a:solidFill>
                  <a:srgbClr val="422C70"/>
                </a:solidFill>
                <a:latin typeface="IBM Plex Sans" pitchFamily="34" charset="0"/>
                <a:ea typeface="IBM Plex Sans" pitchFamily="34" charset="-122"/>
                <a:cs typeface="IBM Plex Sans" pitchFamily="34" charset="-120"/>
              </a:rPr>
              <a:t>Lightning:</a:t>
            </a:r>
            <a:r>
              <a:rPr lang="ha" altLang="en-US" sz="1820" dirty="0">
                <a:solidFill>
                  <a:srgbClr val="25252B"/>
                </a:solidFill>
                <a:latin typeface="IBM Plex Sans" pitchFamily="34" charset="0"/>
                <a:ea typeface="IBM Plex Sans" pitchFamily="34" charset="-122"/>
                <a:cs typeface="IBM Plex Sans" pitchFamily="34" charset="-120"/>
              </a:rPr>
              <a:t> hanyar sadarwar biyan kuɗi ta Bitcoin; yawanci biyan kuɗi yakan yi nasara ko ya gaza cikin sauri</a:t>
            </a:r>
            <a:endParaRPr lang="ha" sz="1820" dirty="0"/>
          </a:p>
          <a:p>
            <a:pPr algn="l" marL="173990" indent="-173990">
              <a:lnSpc>
                <a:spcPct val="113000"/>
              </a:lnSpc>
              <a:spcBef>
                <a:spcPts val="360"/>
              </a:spcBef>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Bambance-bambance a buƙatun karɓar kuɗi, kuɗaɗen caji, iyakoki, da wuraren da matsala kan faru</a:t>
            </a:r>
            <a:endParaRPr lang="ha" sz="1820" dirty="0"/>
          </a:p>
          <a:p>
            <a:pPr algn="l" marL="173990" indent="-173990">
              <a:lnSpc>
                <a:spcPct val="113000"/>
              </a:lnSpc>
              <a:spcBef>
                <a:spcPts val="360"/>
              </a:spcBef>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Ku daidaita buƙatar da hanyar biyan kuɗi da walat ɗin ke tallafawa</a:t>
            </a:r>
            <a:endParaRPr lang="ha" sz="1820" dirty="0"/>
          </a:p>
          <a:p>
            <a:pPr algn="l" marL="173990" indent="-173990">
              <a:lnSpc>
                <a:spcPct val="113000"/>
              </a:lnSpc>
              <a:spcBef>
                <a:spcPts val="360"/>
              </a:spcBef>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Kowace hanya na iya haɗawa da riƙon kuɗi a hannun wani ko dogaro da mai ba da sabis</a:t>
            </a:r>
            <a:endParaRPr lang="ha" sz="1820" dirty="0"/>
          </a:p>
        </p:txBody>
      </p:sp>
      <p:sp>
        <p:nvSpPr>
          <p:cNvPr id="5" name="Text 3"/>
          <p:cNvSpPr/>
          <p:nvPr/>
        </p:nvSpPr>
        <p:spPr>
          <a:xfrm>
            <a:off x="666780" y="3679820"/>
            <a:ext cx="11510010" cy="937626"/>
          </a:xfrm>
          <a:prstGeom prst="rect">
            <a:avLst/>
          </a:prstGeom>
          <a:noFill/>
          <a:ln/>
        </p:spPr>
        <p:txBody>
          <a:bodyPr wrap="square" lIns="0" tIns="0" rIns="0" bIns="0" rtlCol="0" anchor="t"/>
          <a:lstStyle/>
          <a:p>
            <a:pPr algn="l" indent="0" marL="0">
              <a:lnSpc>
                <a:spcPct val="113000"/>
              </a:lnSpc>
              <a:buNone/>
            </a:pPr>
            <a:r>
              <a:rPr lang="ha" altLang="en-US" sz="1820" dirty="0">
                <a:solidFill>
                  <a:srgbClr val="25252B"/>
                </a:solidFill>
                <a:latin typeface="IBM Plex Sans" pitchFamily="34" charset="0"/>
                <a:ea typeface="IBM Plex Sans" pitchFamily="34" charset="-122"/>
                <a:cs typeface="IBM Plex Sans" pitchFamily="34" charset="-120"/>
              </a:rPr>
              <a:t>Lightning ba wani kuɗi ne daban ba. Walat na Lightning na iya kasancewa ƙarƙashin riƙon wani ko kuma ƙarƙashin riƙon mai shi da kansa; saurin biyan kuɗi ba ya tabbatar da cewa ya dace da adana kuɗi masu yawa.</a:t>
            </a:r>
            <a:endParaRPr lang="ha" sz="1820" dirty="0"/>
          </a:p>
        </p:txBody>
      </p:sp>
      <p:sp>
        <p:nvSpPr>
          <p:cNvPr id="6" name="Text 4"/>
          <p:cNvSpPr/>
          <p:nvPr/>
        </p:nvSpPr>
        <p:spPr>
          <a:xfrm>
            <a:off x="666780" y="4848972"/>
            <a:ext cx="11510010" cy="937626"/>
          </a:xfrm>
          <a:prstGeom prst="rect">
            <a:avLst/>
          </a:prstGeom>
          <a:noFill/>
          <a:ln/>
        </p:spPr>
        <p:txBody>
          <a:bodyPr wrap="square" lIns="0" tIns="0" rIns="0" bIns="0" rtlCol="0" anchor="t"/>
          <a:lstStyle/>
          <a:p>
            <a:pPr algn="l" indent="0" marL="0">
              <a:lnSpc>
                <a:spcPct val="113000"/>
              </a:lnSpc>
              <a:buNone/>
            </a:pPr>
            <a:r>
              <a:rPr lang="ha" altLang="en-US" sz="1820" dirty="0">
                <a:solidFill>
                  <a:srgbClr val="25252B"/>
                </a:solidFill>
                <a:latin typeface="IBM Plex Sans" pitchFamily="34" charset="0"/>
                <a:ea typeface="IBM Plex Sans" pitchFamily="34" charset="-122"/>
                <a:cs typeface="IBM Plex Sans" pitchFamily="34" charset="-120"/>
              </a:rPr>
              <a:t>Wasu manhajoji suna tallafawa hanyoyin biyu tare da ƙarin kuɗaɗen caji ko dogaro da wasu ayyuka. Cikakken bayani kan tashoshi, zaɓen hanyoyin aika kuɗi, da wadatar kuɗin gudanar da mu'amala yana cikin Koyo Mai Zurfi.</a:t>
            </a:r>
            <a:endParaRPr lang="ha" sz="18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Sashe na 3</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Atisaye Tare da Tallafi</a:t>
            </a:r>
            <a:endParaRPr lang="ha"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Buɗe jakar kuɗin da aka shirya ku duba sassan cikinta</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Kammala matakan shiga na farko da aka amince da su</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Nemo ku bincika bayanan karɓa da za a iya bayyanawa ga jama'a</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Karɓa ko ku kwaikwayi karɓa cikin aminci; ku duba matsayinsa</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Kammala ko ku kwaikwayi tsarin karɓa/aikawa</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Nuna cewa kun shirya don dawo da jakar kuɗi ba tare da tona asirai ba</a:t>
            </a:r>
            <a:endParaRPr lang="ha"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ha" altLang="en-US" sz="2400" dirty="0">
                <a:solidFill>
                  <a:srgbClr val="25252B"/>
                </a:solidFill>
                <a:latin typeface="IBM Plex Sans" pitchFamily="34" charset="0"/>
                <a:ea typeface="IBM Plex Sans" pitchFamily="34" charset="-122"/>
                <a:cs typeface="IBM Plex Sans" pitchFamily="34" charset="-120"/>
              </a:rPr>
              <a:t>Yi amfani da muhallin horon da aka amince da shi. Ku dakata idan wani abu bai dace ba; ku nemi taimako da ƙarin atisaye idan ana buƙata.</a:t>
            </a:r>
            <a:endParaRPr lang="h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Sashe na 3</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Bita: Me Ake Nufi da Alhakin Riƙe Dukiyar Kai?</a:t>
            </a:r>
            <a:endParaRPr lang="ha" sz="3000" dirty="0"/>
          </a:p>
        </p:txBody>
      </p:sp>
      <p:sp>
        <p:nvSpPr>
          <p:cNvPr id="4" name="Text 2"/>
          <p:cNvSpPr/>
          <p:nvPr/>
        </p:nvSpPr>
        <p:spPr>
          <a:xfrm>
            <a:off x="666780" y="1417320"/>
            <a:ext cx="11510010" cy="329093"/>
          </a:xfrm>
          <a:prstGeom prst="rect">
            <a:avLst/>
          </a:prstGeom>
          <a:noFill/>
          <a:ln/>
        </p:spPr>
        <p:txBody>
          <a:bodyPr wrap="square" lIns="0" tIns="0" rIns="0" bIns="0" rtlCol="0" anchor="t"/>
          <a:lstStyle/>
          <a:p>
            <a:pPr algn="l" indent="0" marL="0">
              <a:lnSpc>
                <a:spcPct val="113000"/>
              </a:lnSpc>
              <a:buNone/>
            </a:pPr>
            <a:r>
              <a:rPr lang="ha" altLang="en-US" sz="1920" b="1" dirty="0">
                <a:solidFill>
                  <a:srgbClr val="25252B"/>
                </a:solidFill>
                <a:latin typeface="IBM Plex Sans" pitchFamily="34" charset="0"/>
                <a:ea typeface="IBM Plex Sans" pitchFamily="34" charset="-122"/>
                <a:cs typeface="IBM Plex Sans" pitchFamily="34" charset="-120"/>
              </a:rPr>
              <a:t>Muhimman abubuwan da aka koya</a:t>
            </a:r>
            <a:endParaRPr lang="ha" sz="1920" dirty="0"/>
          </a:p>
        </p:txBody>
      </p:sp>
      <p:sp>
        <p:nvSpPr>
          <p:cNvPr id="5" name="Text 3"/>
          <p:cNvSpPr/>
          <p:nvPr/>
        </p:nvSpPr>
        <p:spPr>
          <a:xfrm>
            <a:off x="971459" y="1941271"/>
            <a:ext cx="11176071" cy="2169048"/>
          </a:xfrm>
          <a:prstGeom prst="rect">
            <a:avLst/>
          </a:prstGeom>
          <a:noFill/>
          <a:ln/>
        </p:spPr>
        <p:txBody>
          <a:bodyPr wrap="square" lIns="0" tIns="0" rIns="0" bIns="0" rtlCol="0" anchor="t"/>
          <a:lstStyle/>
          <a:p>
            <a:pPr algn="l" marL="182880" indent="-182880">
              <a:lnSpc>
                <a:spcPct val="113000"/>
              </a:lnSpc>
              <a:buSzPct val="100000"/>
              <a:buChar char="•"/>
            </a:pPr>
            <a:r>
              <a:rPr lang="ha" altLang="en-US" sz="1920" dirty="0">
                <a:solidFill>
                  <a:srgbClr val="25252B"/>
                </a:solidFill>
                <a:latin typeface="IBM Plex Sans" pitchFamily="34" charset="0"/>
                <a:ea typeface="IBM Plex Sans" pitchFamily="34" charset="-122"/>
                <a:cs typeface="IBM Plex Sans" pitchFamily="34" charset="-120"/>
              </a:rPr>
              <a:t>Jakar kuɗi tana sarrafa damar shiga; maɓallai suna ba da izinin kashe kuɗi</a:t>
            </a:r>
            <a:endParaRPr lang="ha" sz="1920" dirty="0"/>
          </a:p>
          <a:p>
            <a:pPr algn="l" marL="182880" indent="-182880">
              <a:lnSpc>
                <a:spcPct val="113000"/>
              </a:lnSpc>
              <a:spcBef>
                <a:spcPts val="380"/>
              </a:spcBef>
              <a:buSzPct val="100000"/>
              <a:buChar char="•"/>
            </a:pPr>
            <a:r>
              <a:rPr lang="ha" altLang="en-US" sz="1920" dirty="0">
                <a:solidFill>
                  <a:srgbClr val="25252B"/>
                </a:solidFill>
                <a:latin typeface="IBM Plex Sans" pitchFamily="34" charset="0"/>
                <a:ea typeface="IBM Plex Sans" pitchFamily="34" charset="-122"/>
                <a:cs typeface="IBM Plex Sans" pitchFamily="34" charset="-120"/>
              </a:rPr>
              <a:t>Ku raba bayanan karɓar kuɗi; ku adana bayanan sirri ba tare da haɗin intanet ba kuma a ɓoye</a:t>
            </a:r>
            <a:endParaRPr lang="ha" sz="1920" dirty="0"/>
          </a:p>
          <a:p>
            <a:pPr algn="l" marL="182880" indent="-182880">
              <a:lnSpc>
                <a:spcPct val="113000"/>
              </a:lnSpc>
              <a:spcBef>
                <a:spcPts val="380"/>
              </a:spcBef>
              <a:buSzPct val="100000"/>
              <a:buChar char="•"/>
            </a:pPr>
            <a:r>
              <a:rPr lang="ha" altLang="en-US" sz="1920" dirty="0">
                <a:solidFill>
                  <a:srgbClr val="25252B"/>
                </a:solidFill>
                <a:latin typeface="IBM Plex Sans" pitchFamily="34" charset="0"/>
                <a:ea typeface="IBM Plex Sans" pitchFamily="34" charset="-122"/>
                <a:cs typeface="IBM Plex Sans" pitchFamily="34" charset="-120"/>
              </a:rPr>
              <a:t>Ku gano haɗurran da suka shafi ajiyar kuɗi, dawo da damar shiga, da na'ura</a:t>
            </a:r>
            <a:endParaRPr lang="ha" sz="1920" dirty="0"/>
          </a:p>
          <a:p>
            <a:pPr algn="l" marL="182880" indent="-182880">
              <a:lnSpc>
                <a:spcPct val="113000"/>
              </a:lnSpc>
              <a:spcBef>
                <a:spcPts val="380"/>
              </a:spcBef>
              <a:buSzPct val="100000"/>
              <a:buChar char="•"/>
            </a:pPr>
            <a:r>
              <a:rPr lang="ha" altLang="en-US" sz="1920" dirty="0">
                <a:solidFill>
                  <a:srgbClr val="25252B"/>
                </a:solidFill>
                <a:latin typeface="IBM Plex Sans" pitchFamily="34" charset="0"/>
                <a:ea typeface="IBM Plex Sans" pitchFamily="34" charset="-122"/>
                <a:cs typeface="IBM Plex Sans" pitchFamily="34" charset="-120"/>
              </a:rPr>
              <a:t>Ku tabbatar kafin amincewa; ku bincika sakamakon da kanku</a:t>
            </a:r>
            <a:endParaRPr lang="ha" sz="1920" dirty="0"/>
          </a:p>
          <a:p>
            <a:pPr algn="l" marL="182880" indent="-182880">
              <a:lnSpc>
                <a:spcPct val="113000"/>
              </a:lnSpc>
              <a:spcBef>
                <a:spcPts val="380"/>
              </a:spcBef>
              <a:buSzPct val="100000"/>
              <a:buChar char="•"/>
            </a:pPr>
            <a:r>
              <a:rPr lang="ha" altLang="en-US" sz="1920" dirty="0">
                <a:solidFill>
                  <a:srgbClr val="25252B"/>
                </a:solidFill>
                <a:latin typeface="IBM Plex Sans" pitchFamily="34" charset="0"/>
                <a:ea typeface="IBM Plex Sans" pitchFamily="34" charset="-122"/>
                <a:cs typeface="IBM Plex Sans" pitchFamily="34" charset="-120"/>
              </a:rPr>
              <a:t>Ku dakata idan ana matsa muku; ku kiyaye kada kurakuran da kuke yi yayin koyo su jawo babbar asara</a:t>
            </a:r>
            <a:endParaRPr lang="ha" sz="1920" dirty="0"/>
          </a:p>
        </p:txBody>
      </p:sp>
      <p:sp>
        <p:nvSpPr>
          <p:cNvPr id="6" name="Text 4"/>
          <p:cNvSpPr/>
          <p:nvPr/>
        </p:nvSpPr>
        <p:spPr>
          <a:xfrm>
            <a:off x="666780" y="4378513"/>
            <a:ext cx="11510010" cy="658094"/>
          </a:xfrm>
          <a:prstGeom prst="rect">
            <a:avLst/>
          </a:prstGeom>
          <a:noFill/>
          <a:ln/>
        </p:spPr>
        <p:txBody>
          <a:bodyPr wrap="square" lIns="0" tIns="0" rIns="0" bIns="0" rtlCol="0" anchor="t"/>
          <a:lstStyle/>
          <a:p>
            <a:pPr algn="l" indent="0" marL="0">
              <a:lnSpc>
                <a:spcPct val="113000"/>
              </a:lnSpc>
              <a:buNone/>
            </a:pPr>
            <a:r>
              <a:rPr lang="ha" altLang="en-US" sz="1920" dirty="0">
                <a:solidFill>
                  <a:srgbClr val="25252B"/>
                </a:solidFill>
                <a:latin typeface="IBM Plex Sans" pitchFamily="34" charset="0"/>
                <a:ea typeface="IBM Plex Sans" pitchFamily="34" charset="-122"/>
                <a:cs typeface="IBM Plex Sans" pitchFamily="34" charset="-120"/>
              </a:rPr>
              <a:t>Wani aboki ya aiko da buƙata yayin da wata ƙungiyar tallafi da ba ku sani ba ke buƙatar ku ɗauki mataki nan take. Me za ku iya bincika kafin yin komai?</a:t>
            </a:r>
            <a:endParaRPr lang="ha" sz="1920" dirty="0"/>
          </a:p>
        </p:txBody>
      </p:sp>
      <p:sp>
        <p:nvSpPr>
          <p:cNvPr id="7" name="Shape 5"/>
          <p:cNvSpPr/>
          <p:nvPr/>
        </p:nvSpPr>
        <p:spPr>
          <a:xfrm>
            <a:off x="666780" y="5280386"/>
            <a:ext cx="10858500" cy="986912"/>
          </a:xfrm>
          <a:prstGeom prst="rect">
            <a:avLst/>
          </a:prstGeom>
          <a:solidFill>
            <a:srgbClr val="F3F3FA"/>
          </a:solidFill>
          <a:ln/>
        </p:spPr>
      </p:sp>
      <p:sp>
        <p:nvSpPr>
          <p:cNvPr id="8" name="Shape 6"/>
          <p:cNvSpPr/>
          <p:nvPr/>
        </p:nvSpPr>
        <p:spPr>
          <a:xfrm>
            <a:off x="666780" y="5280386"/>
            <a:ext cx="57150" cy="986912"/>
          </a:xfrm>
          <a:prstGeom prst="rect">
            <a:avLst/>
          </a:prstGeom>
          <a:solidFill>
            <a:srgbClr val="422C70"/>
          </a:solidFill>
          <a:ln/>
        </p:spPr>
      </p:sp>
      <p:sp>
        <p:nvSpPr>
          <p:cNvPr id="9" name="Text 7"/>
          <p:cNvSpPr/>
          <p:nvPr/>
        </p:nvSpPr>
        <p:spPr>
          <a:xfrm>
            <a:off x="1114014" y="5499842"/>
            <a:ext cx="10622310" cy="548000"/>
          </a:xfrm>
          <a:prstGeom prst="rect">
            <a:avLst/>
          </a:prstGeom>
          <a:noFill/>
          <a:ln/>
        </p:spPr>
        <p:txBody>
          <a:bodyPr wrap="square" lIns="0" tIns="0" rIns="0" bIns="0" rtlCol="0" anchor="t"/>
          <a:lstStyle/>
          <a:p>
            <a:pPr algn="l" indent="0" marL="0">
              <a:lnSpc>
                <a:spcPct val="113000"/>
              </a:lnSpc>
              <a:buNone/>
            </a:pPr>
            <a:r>
              <a:rPr lang="ha" altLang="en-US" sz="1920" b="1" dirty="0">
                <a:solidFill>
                  <a:srgbClr val="422C70"/>
                </a:solidFill>
                <a:latin typeface="IBM Plex Sans" pitchFamily="34" charset="0"/>
                <a:ea typeface="IBM Plex Sans" pitchFamily="34" charset="-122"/>
                <a:cs typeface="IBM Plex Sans" pitchFamily="34" charset="-120"/>
              </a:rPr>
              <a:t>Lokacin yin tunani</a:t>
            </a:r>
            <a:endParaRPr lang="ha" sz="1920" dirty="0"/>
          </a:p>
          <a:p>
            <a:pPr algn="l" indent="0" marL="0">
              <a:lnSpc>
                <a:spcPct val="113000"/>
              </a:lnSpc>
              <a:spcBef>
                <a:spcPts val="290"/>
              </a:spcBef>
              <a:buNone/>
            </a:pPr>
            <a:r>
              <a:rPr lang="ha" altLang="en-US" sz="1920" dirty="0">
                <a:solidFill>
                  <a:srgbClr val="25252B"/>
                </a:solidFill>
                <a:latin typeface="IBM Plex Sans" pitchFamily="34" charset="0"/>
                <a:ea typeface="IBM Plex Sans" pitchFamily="34" charset="-122"/>
                <a:cs typeface="IBM Plex Sans" pitchFamily="34" charset="-120"/>
              </a:rPr>
              <a:t>Wane binciken tsaro za ku dakata ku yi kafin ɗaukar mataki?</a:t>
            </a:r>
            <a:endParaRPr lang="ha"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Sashe na 3</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30000" cy="411389"/>
          </a:xfrm>
          <a:prstGeom prst="rect">
            <a:avLst/>
          </a:prstGeom>
          <a:noFill/>
          <a:ln/>
        </p:spPr>
        <p:txBody>
          <a:bodyPr wrap="square" lIns="0" tIns="0" rIns="0" bIns="0" rtlCol="0" anchor="t"/>
          <a:lstStyle/>
          <a:p>
            <a:pPr algn="ctr" indent="0" marL="0">
              <a:lnSpc>
                <a:spcPct val="113000"/>
              </a:lnSpc>
              <a:buNone/>
            </a:pPr>
            <a:r>
              <a:rPr lang="ha" altLang="en-US" sz="2400" dirty="0">
                <a:solidFill>
                  <a:srgbClr val="F7941F"/>
                </a:solidFill>
                <a:latin typeface="IBM Plex Sans Medium" pitchFamily="34" charset="0"/>
                <a:ea typeface="IBM Plex Sans Medium" pitchFamily="34" charset="-122"/>
                <a:cs typeface="IBM Plex Sans Medium" pitchFamily="34" charset="-120"/>
              </a:rPr>
              <a:t>Kashi na 4</a:t>
            </a:r>
            <a:endParaRPr lang="ha" sz="2400" dirty="0"/>
          </a:p>
        </p:txBody>
      </p:sp>
      <p:sp>
        <p:nvSpPr>
          <p:cNvPr id="3" name="Text 1"/>
          <p:cNvSpPr/>
          <p:nvPr/>
        </p:nvSpPr>
        <p:spPr>
          <a:xfrm>
            <a:off x="381030" y="2866553"/>
            <a:ext cx="11430000" cy="590520"/>
          </a:xfrm>
          <a:prstGeom prst="rect">
            <a:avLst/>
          </a:prstGeom>
          <a:noFill/>
          <a:ln/>
        </p:spPr>
        <p:txBody>
          <a:bodyPr wrap="square" lIns="0" tIns="0" rIns="0" bIns="0" rtlCol="0" anchor="t"/>
          <a:lstStyle/>
          <a:p>
            <a:pPr algn="ctr" indent="0" marL="0">
              <a:lnSpc>
                <a:spcPct val="83000"/>
              </a:lnSpc>
              <a:buNone/>
            </a:pPr>
            <a:r>
              <a:rPr lang="ha" altLang="en-US" sz="4350" dirty="0">
                <a:solidFill>
                  <a:srgbClr val="FFFFFF"/>
                </a:solidFill>
                <a:latin typeface="IBM Plex Sans Medium" pitchFamily="34" charset="0"/>
                <a:ea typeface="IBM Plex Sans Medium" pitchFamily="34" charset="-122"/>
                <a:cs typeface="IBM Plex Sans Medium" pitchFamily="34" charset="-120"/>
              </a:rPr>
              <a:t>Bitcoin a Cikin Al’ummarku</a:t>
            </a:r>
            <a:endParaRPr lang="ha"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ha" altLang="en-US" sz="2400" b="1" dirty="0">
                <a:solidFill>
                  <a:srgbClr val="FFFFFF"/>
                </a:solidFill>
                <a:latin typeface="IBM Plex Sans" pitchFamily="34" charset="0"/>
                <a:ea typeface="IBM Plex Sans" pitchFamily="34" charset="-122"/>
                <a:cs typeface="IBM Plex Sans" pitchFamily="34" charset="-120"/>
              </a:rPr>
              <a:t>Dangantawa:</a:t>
            </a:r>
            <a:r>
              <a:rPr lang="ha" altLang="en-US" sz="2400" dirty="0">
                <a:solidFill>
                  <a:srgbClr val="FFFFFF"/>
                </a:solidFill>
                <a:latin typeface="IBM Plex Sans" pitchFamily="34" charset="0"/>
                <a:ea typeface="IBM Plex Sans" pitchFamily="34" charset="-122"/>
                <a:cs typeface="IBM Plex Sans" pitchFamily="34" charset="-120"/>
              </a:rPr>
              <a:t> Ta yaya matsalar, mafita, da matakin da za a ɗauka cikin aminci suke da alaƙa da wannan al'umma?</a:t>
            </a:r>
            <a:endParaRPr lang="h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Sashe na 4 na Yankinku</a:t>
            </a:r>
            <a:endParaRPr lang="ha" sz="3000" dirty="0"/>
          </a:p>
        </p:txBody>
      </p:sp>
      <p:pic>
        <p:nvPicPr>
          <p:cNvPr id="4" name="Image 0" descr="Ku haɗaKu haɗa abin da kuka koya a baya da wata buƙata a yankinku. Ku kwatantaKu auna Bitcoin da wani zaɓi da za a iya amfani da shi a yankinku.Ku yi atisaye cikin aminciKu gwada wani takamaiman aiki ">    </p:cNvPr>
          <p:cNvPicPr>
            <a:picLocks noChangeAspect="1"/>
          </p:cNvPicPr>
          <p:nvPr/>
        </p:nvPicPr>
        <p:blipFill>
          <a:blip r:embed="rId1"/>
          <a:stretch>
            <a:fillRect/>
          </a:stretch>
        </p:blipFill>
        <p:spPr>
          <a:xfrm>
            <a:off x="1345448" y="1295430"/>
            <a:ext cx="9501165" cy="2042770"/>
          </a:xfrm>
          <a:prstGeom prst="rect">
            <a:avLst/>
          </a:prstGeom>
        </p:spPr>
      </p:pic>
      <p:sp>
        <p:nvSpPr>
          <p:cNvPr id="5" name="Text 2"/>
          <p:cNvSpPr/>
          <p:nvPr/>
        </p:nvSpPr>
        <p:spPr>
          <a:xfrm>
            <a:off x="666780" y="3490631"/>
            <a:ext cx="11510010" cy="1234074"/>
          </a:xfrm>
          <a:prstGeom prst="rect">
            <a:avLst/>
          </a:prstGeom>
          <a:noFill/>
          <a:ln/>
        </p:spPr>
        <p:txBody>
          <a:bodyPr wrap="square" lIns="0" tIns="0" rIns="0" bIns="0" rtlCol="0" anchor="t"/>
          <a:lstStyle/>
          <a:p>
            <a:pPr algn="l" indent="0" marL="0">
              <a:lnSpc>
                <a:spcPct val="113000"/>
              </a:lnSpc>
              <a:buNone/>
            </a:pPr>
            <a:r>
              <a:rPr lang="ha" altLang="en-US" sz="2400" dirty="0">
                <a:solidFill>
                  <a:srgbClr val="25252B"/>
                </a:solidFill>
                <a:latin typeface="IBM Plex Sans" pitchFamily="34" charset="0"/>
                <a:ea typeface="IBM Plex Sans" pitchFamily="34" charset="-122"/>
                <a:cs typeface="IBM Plex Sans" pitchFamily="34" charset="-120"/>
              </a:rPr>
              <a:t>Ku rubuta abin da kuka fi mayar da hankali a kai a yankinku: matsala ko dama, wata hanyar dabam, yanayi mai aminci, babban amfani da haɗari, da mataki na gaba mai aminci.</a:t>
            </a:r>
            <a:endParaRPr lang="ha" sz="2400" dirty="0"/>
          </a:p>
        </p:txBody>
      </p:sp>
      <p:sp>
        <p:nvSpPr>
          <p:cNvPr id="6" name="Text 3"/>
          <p:cNvSpPr/>
          <p:nvPr/>
        </p:nvSpPr>
        <p:spPr>
          <a:xfrm>
            <a:off x="666780" y="5029474"/>
            <a:ext cx="11510010" cy="1234074"/>
          </a:xfrm>
          <a:prstGeom prst="rect">
            <a:avLst/>
          </a:prstGeom>
          <a:noFill/>
          <a:ln/>
        </p:spPr>
        <p:txBody>
          <a:bodyPr wrap="square" lIns="0" tIns="0" rIns="0" bIns="0" rtlCol="0" anchor="t"/>
          <a:lstStyle/>
          <a:p>
            <a:pPr algn="l" indent="0" marL="0">
              <a:lnSpc>
                <a:spcPct val="113000"/>
              </a:lnSpc>
              <a:buNone/>
            </a:pPr>
            <a:r>
              <a:rPr lang="ha" altLang="en-US" sz="2400" dirty="0">
                <a:solidFill>
                  <a:srgbClr val="25252B"/>
                </a:solidFill>
                <a:latin typeface="IBM Plex Sans" pitchFamily="34" charset="0"/>
                <a:ea typeface="IBM Plex Sans" pitchFamily="34" charset="-122"/>
                <a:cs typeface="IBM Plex Sans" pitchFamily="34" charset="-120"/>
              </a:rPr>
              <a:t>Ba a sa ran ku fara amfani da Bitcoin ko ku yanke hukuncin cewa shi ne mafi kyau ba. Misalan yankinku ba su tabbatar da cewa wata hanya tana aiki a ko'ina ba.</a:t>
            </a:r>
            <a:endParaRPr lang="h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4</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Bita da Nuna Aiki</a:t>
            </a:r>
            <a:endParaRPr lang="ha" sz="3000" dirty="0"/>
          </a:p>
        </p:txBody>
      </p:sp>
      <p:sp>
        <p:nvSpPr>
          <p:cNvPr id="4" name="Text 2"/>
          <p:cNvSpPr/>
          <p:nvPr/>
        </p:nvSpPr>
        <p:spPr>
          <a:xfrm>
            <a:off x="1017179" y="1379464"/>
            <a:ext cx="11125871" cy="1625803"/>
          </a:xfrm>
          <a:prstGeom prst="rect">
            <a:avLst/>
          </a:prstGeom>
          <a:noFill/>
          <a:ln/>
        </p:spPr>
        <p:txBody>
          <a:bodyPr wrap="square" lIns="0" tIns="0" rIns="0" bIns="0" rtlCol="0" anchor="t"/>
          <a:lstStyle/>
          <a:p>
            <a:pPr algn="l" marL="210820" indent="-210820">
              <a:lnSpc>
                <a:spcPct val="113000"/>
              </a:lnSpc>
              <a:buSzPct val="100000"/>
              <a:buChar char="•"/>
            </a:pPr>
            <a:r>
              <a:rPr lang="ha" altLang="en-US" sz="2210" b="1" dirty="0">
                <a:solidFill>
                  <a:srgbClr val="422C70"/>
                </a:solidFill>
                <a:latin typeface="IBM Plex Sans" pitchFamily="34" charset="0"/>
                <a:ea typeface="IBM Plex Sans" pitchFamily="34" charset="-122"/>
                <a:cs typeface="IBM Plex Sans" pitchFamily="34" charset="-120"/>
              </a:rPr>
              <a:t>Gabatarwa:</a:t>
            </a:r>
            <a:r>
              <a:rPr lang="ha" altLang="en-US" sz="2210" dirty="0">
                <a:solidFill>
                  <a:srgbClr val="25252B"/>
                </a:solidFill>
                <a:latin typeface="IBM Plex Sans" pitchFamily="34" charset="0"/>
                <a:ea typeface="IBM Plex Sans" pitchFamily="34" charset="-122"/>
                <a:cs typeface="IBM Plex Sans" pitchFamily="34" charset="-120"/>
              </a:rPr>
              <a:t> ku lura da yadda ake gudanar da aikin da kuma haɗurransa</a:t>
            </a:r>
            <a:endParaRPr lang="ha" sz="2210" dirty="0"/>
          </a:p>
          <a:p>
            <a:pPr algn="l" marL="210820" indent="-210820">
              <a:lnSpc>
                <a:spcPct val="113000"/>
              </a:lnSpc>
              <a:spcBef>
                <a:spcPts val="440"/>
              </a:spcBef>
              <a:buSzPct val="100000"/>
              <a:buChar char="•"/>
            </a:pPr>
            <a:r>
              <a:rPr lang="ha" altLang="en-US" sz="2210" b="1" dirty="0">
                <a:solidFill>
                  <a:srgbClr val="422C70"/>
                </a:solidFill>
                <a:latin typeface="IBM Plex Sans" pitchFamily="34" charset="0"/>
                <a:ea typeface="IBM Plex Sans" pitchFamily="34" charset="-122"/>
                <a:cs typeface="IBM Plex Sans" pitchFamily="34" charset="-120"/>
              </a:rPr>
              <a:t>Atisaye:</a:t>
            </a:r>
            <a:r>
              <a:rPr lang="ha" altLang="en-US" sz="2210" dirty="0">
                <a:solidFill>
                  <a:srgbClr val="25252B"/>
                </a:solidFill>
                <a:latin typeface="IBM Plex Sans" pitchFamily="34" charset="0"/>
                <a:ea typeface="IBM Plex Sans" pitchFamily="34" charset="-122"/>
                <a:cs typeface="IBM Plex Sans" pitchFamily="34" charset="-120"/>
              </a:rPr>
              <a:t> ku bi matakan da kayan horo masu aminci</a:t>
            </a:r>
            <a:endParaRPr lang="ha" sz="2210" dirty="0"/>
          </a:p>
          <a:p>
            <a:pPr algn="l" marL="210820" indent="-210820">
              <a:lnSpc>
                <a:spcPct val="113000"/>
              </a:lnSpc>
              <a:spcBef>
                <a:spcPts val="440"/>
              </a:spcBef>
              <a:buSzPct val="100000"/>
              <a:buChar char="•"/>
            </a:pPr>
            <a:r>
              <a:rPr lang="ha" altLang="en-US" sz="2210" b="1" dirty="0">
                <a:solidFill>
                  <a:srgbClr val="422C70"/>
                </a:solidFill>
                <a:latin typeface="IBM Plex Sans" pitchFamily="34" charset="0"/>
                <a:ea typeface="IBM Plex Sans" pitchFamily="34" charset="-122"/>
                <a:cs typeface="IBM Plex Sans" pitchFamily="34" charset="-120"/>
              </a:rPr>
              <a:t>Aiwatarwa:</a:t>
            </a:r>
            <a:r>
              <a:rPr lang="ha" altLang="en-US" sz="2210" dirty="0">
                <a:solidFill>
                  <a:srgbClr val="25252B"/>
                </a:solidFill>
                <a:latin typeface="IBM Plex Sans" pitchFamily="34" charset="0"/>
                <a:ea typeface="IBM Plex Sans" pitchFamily="34" charset="-122"/>
                <a:cs typeface="IBM Plex Sans" pitchFamily="34" charset="-120"/>
              </a:rPr>
              <a:t> ku kammala wani aiki ko ku bayyana dalilin yanke wata shawara da kanku</a:t>
            </a:r>
            <a:endParaRPr lang="ha" sz="2210" dirty="0"/>
          </a:p>
        </p:txBody>
      </p:sp>
      <p:sp>
        <p:nvSpPr>
          <p:cNvPr id="5" name="Text 3"/>
          <p:cNvSpPr/>
          <p:nvPr/>
        </p:nvSpPr>
        <p:spPr>
          <a:xfrm>
            <a:off x="666780" y="3313694"/>
            <a:ext cx="11510010" cy="1135410"/>
          </a:xfrm>
          <a:prstGeom prst="rect">
            <a:avLst/>
          </a:prstGeom>
          <a:noFill/>
          <a:ln/>
        </p:spPr>
        <p:txBody>
          <a:bodyPr wrap="square" lIns="0" tIns="0" rIns="0" bIns="0" rtlCol="0" anchor="t"/>
          <a:lstStyle/>
          <a:p>
            <a:pPr algn="l" indent="0" marL="0">
              <a:lnSpc>
                <a:spcPct val="113000"/>
              </a:lnSpc>
              <a:buNone/>
            </a:pPr>
            <a:r>
              <a:rPr lang="ha" altLang="en-US" sz="2210" dirty="0">
                <a:solidFill>
                  <a:srgbClr val="25252B"/>
                </a:solidFill>
                <a:latin typeface="IBM Plex Sans" pitchFamily="34" charset="0"/>
                <a:ea typeface="IBM Plex Sans" pitchFamily="34" charset="-122"/>
                <a:cs typeface="IBM Plex Sans" pitchFamily="34" charset="-120"/>
              </a:rPr>
              <a:t>Kafin atisaye: kayan aiki da aka bincika, tsare-tsare bayyanannu na farfaɗowa da na abin da za a yi idan an kasa, haɗurran da aka sani, da kuma takamaiman inda za a tsaya.</a:t>
            </a:r>
            <a:endParaRPr lang="ha" sz="2210" dirty="0"/>
          </a:p>
        </p:txBody>
      </p:sp>
      <p:sp>
        <p:nvSpPr>
          <p:cNvPr id="6" name="Text 4"/>
          <p:cNvSpPr/>
          <p:nvPr/>
        </p:nvSpPr>
        <p:spPr>
          <a:xfrm>
            <a:off x="666780" y="4729460"/>
            <a:ext cx="11510010" cy="1513881"/>
          </a:xfrm>
          <a:prstGeom prst="rect">
            <a:avLst/>
          </a:prstGeom>
          <a:noFill/>
          <a:ln/>
        </p:spPr>
        <p:txBody>
          <a:bodyPr wrap="square" lIns="0" tIns="0" rIns="0" bIns="0" rtlCol="0" anchor="t"/>
          <a:lstStyle/>
          <a:p>
            <a:pPr algn="l" indent="0" marL="0">
              <a:lnSpc>
                <a:spcPct val="113000"/>
              </a:lnSpc>
              <a:buNone/>
            </a:pPr>
            <a:r>
              <a:rPr lang="ha" altLang="en-US" sz="2210" dirty="0">
                <a:solidFill>
                  <a:srgbClr val="25252B"/>
                </a:solidFill>
                <a:latin typeface="IBM Plex Sans" pitchFamily="34" charset="0"/>
                <a:ea typeface="IBM Plex Sans" pitchFamily="34" charset="-122"/>
                <a:cs typeface="IBM Plex Sans" pitchFamily="34" charset="-120"/>
              </a:rPr>
              <a:t>Babu matsin lamba a kan ku don shigar da manhaja ko bayyana bayanan kuɗi. Akwai wata hanyar da ba ta buƙatar intanet ko amfani da kuɗi. Duk wani adadin kuɗi na gaske da za a yi amfani da shi dole ne ya kasance kaɗan yadda rasa shi gaba ɗaya zai zama darasi, ba masifa ba.</a:t>
            </a:r>
            <a:endParaRPr lang="ha"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4</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Kayan Aiki da Albarkatun Bitcoin na Gida</a:t>
            </a:r>
            <a:endParaRPr lang="ha" sz="3000" dirty="0"/>
          </a:p>
        </p:txBody>
      </p:sp>
      <p:sp>
        <p:nvSpPr>
          <p:cNvPr id="4" name="Text 2"/>
          <p:cNvSpPr/>
          <p:nvPr/>
        </p:nvSpPr>
        <p:spPr>
          <a:xfrm>
            <a:off x="1002000" y="1375806"/>
            <a:ext cx="11142604" cy="2439619"/>
          </a:xfrm>
          <a:prstGeom prst="rect">
            <a:avLst/>
          </a:prstGeom>
          <a:noFill/>
          <a:ln/>
        </p:spPr>
        <p:txBody>
          <a:bodyPr wrap="square" lIns="0" tIns="0" rIns="0" bIns="0" rtlCol="0" anchor="t"/>
          <a:lstStyle/>
          <a:p>
            <a:pPr algn="l" marL="200660" indent="-200660">
              <a:lnSpc>
                <a:spcPct val="113000"/>
              </a:lnSpc>
              <a:buSzPct val="100000"/>
              <a:buChar char="•"/>
            </a:pPr>
            <a:r>
              <a:rPr lang="ha" altLang="en-US" sz="2110" dirty="0">
                <a:solidFill>
                  <a:srgbClr val="25252B"/>
                </a:solidFill>
                <a:latin typeface="IBM Plex Sans" pitchFamily="34" charset="0"/>
                <a:ea typeface="IBM Plex Sans" pitchFamily="34" charset="-122"/>
                <a:cs typeface="IBM Plex Sans" pitchFamily="34" charset="-120"/>
              </a:rPr>
              <a:t>Manufa da madadin da zai yiwu a aikace</a:t>
            </a:r>
            <a:endParaRPr lang="ha" sz="2110" dirty="0"/>
          </a:p>
          <a:p>
            <a:pPr algn="l" marL="200660" indent="-200660">
              <a:lnSpc>
                <a:spcPct val="113000"/>
              </a:lnSpc>
              <a:spcBef>
                <a:spcPts val="420"/>
              </a:spcBef>
              <a:buSzPct val="100000"/>
              <a:buChar char="•"/>
            </a:pPr>
            <a:r>
              <a:rPr lang="ha" altLang="en-US" sz="2110" dirty="0">
                <a:solidFill>
                  <a:srgbClr val="25252B"/>
                </a:solidFill>
                <a:latin typeface="IBM Plex Sans" pitchFamily="34" charset="0"/>
                <a:ea typeface="IBM Plex Sans" pitchFamily="34" charset="-122"/>
                <a:cs typeface="IBM Plex Sans" pitchFamily="34" charset="-120"/>
              </a:rPr>
              <a:t>Iko kan maɓalli da dawo da shi</a:t>
            </a:r>
            <a:endParaRPr lang="ha" sz="2110" dirty="0"/>
          </a:p>
          <a:p>
            <a:pPr algn="l" marL="200660" indent="-200660">
              <a:lnSpc>
                <a:spcPct val="113000"/>
              </a:lnSpc>
              <a:spcBef>
                <a:spcPts val="420"/>
              </a:spcBef>
              <a:buSzPct val="100000"/>
              <a:buChar char="•"/>
            </a:pPr>
            <a:r>
              <a:rPr lang="ha" altLang="en-US" sz="2110" dirty="0">
                <a:solidFill>
                  <a:srgbClr val="25252B"/>
                </a:solidFill>
                <a:latin typeface="IBM Plex Sans" pitchFamily="34" charset="0"/>
                <a:ea typeface="IBM Plex Sans" pitchFamily="34" charset="-122"/>
                <a:cs typeface="IBM Plex Sans" pitchFamily="34" charset="-120"/>
              </a:rPr>
              <a:t>Sahihin mai wallafawa, sunan yanki, ko shafin manhaja a kantin manhajoji</a:t>
            </a:r>
            <a:endParaRPr lang="ha" sz="2110" dirty="0"/>
          </a:p>
          <a:p>
            <a:pPr algn="l" marL="200660" indent="-200660">
              <a:lnSpc>
                <a:spcPct val="113000"/>
              </a:lnSpc>
              <a:spcBef>
                <a:spcPts val="420"/>
              </a:spcBef>
              <a:buSzPct val="100000"/>
              <a:buChar char="•"/>
            </a:pPr>
            <a:r>
              <a:rPr lang="ha" altLang="en-US" sz="2110" dirty="0">
                <a:solidFill>
                  <a:srgbClr val="25252B"/>
                </a:solidFill>
                <a:latin typeface="IBM Plex Sans" pitchFamily="34" charset="0"/>
                <a:ea typeface="IBM Plex Sans" pitchFamily="34" charset="-122"/>
                <a:cs typeface="IBM Plex Sans" pitchFamily="34" charset="-120"/>
              </a:rPr>
              <a:t>Matsayin buɗaɗɗen lambar tushe, nazari, da kulawa</a:t>
            </a:r>
            <a:endParaRPr lang="ha" sz="2110" dirty="0"/>
          </a:p>
          <a:p>
            <a:pPr algn="l" marL="200660" indent="-200660">
              <a:lnSpc>
                <a:spcPct val="113000"/>
              </a:lnSpc>
              <a:spcBef>
                <a:spcPts val="420"/>
              </a:spcBef>
              <a:buSzPct val="100000"/>
              <a:buChar char="•"/>
            </a:pPr>
            <a:r>
              <a:rPr lang="ha" altLang="en-US" sz="2110" dirty="0">
                <a:solidFill>
                  <a:srgbClr val="25252B"/>
                </a:solidFill>
                <a:latin typeface="IBM Plex Sans" pitchFamily="34" charset="0"/>
                <a:ea typeface="IBM Plex Sans" pitchFamily="34" charset="-122"/>
                <a:cs typeface="IBM Plex Sans" pitchFamily="34" charset="-120"/>
              </a:rPr>
              <a:t>Sirri, jimillar kuɗin amfani, dacewa da sauran na'urori da manhajoji, da tallafi</a:t>
            </a:r>
            <a:endParaRPr lang="ha" sz="2110" dirty="0"/>
          </a:p>
          <a:p>
            <a:pPr algn="l" marL="200660" indent="-200660">
              <a:lnSpc>
                <a:spcPct val="113000"/>
              </a:lnSpc>
              <a:spcBef>
                <a:spcPts val="420"/>
              </a:spcBef>
              <a:buSzPct val="100000"/>
              <a:buChar char="•"/>
            </a:pPr>
            <a:r>
              <a:rPr lang="ha" altLang="en-US" sz="2110" dirty="0">
                <a:solidFill>
                  <a:srgbClr val="25252B"/>
                </a:solidFill>
                <a:latin typeface="IBM Plex Sans" pitchFamily="34" charset="0"/>
                <a:ea typeface="IBM Plex Sans" pitchFamily="34" charset="-122"/>
                <a:cs typeface="IBM Plex Sans" pitchFamily="34" charset="-120"/>
              </a:rPr>
              <a:t>Dokoki da ƙuntatawa na yankin da ake aiki da su a yanzu</a:t>
            </a:r>
            <a:endParaRPr lang="ha" sz="2110" dirty="0"/>
          </a:p>
        </p:txBody>
      </p:sp>
      <p:sp>
        <p:nvSpPr>
          <p:cNvPr id="5" name="Text 3"/>
          <p:cNvSpPr/>
          <p:nvPr/>
        </p:nvSpPr>
        <p:spPr>
          <a:xfrm>
            <a:off x="666780" y="4110319"/>
            <a:ext cx="11510010" cy="723930"/>
          </a:xfrm>
          <a:prstGeom prst="rect">
            <a:avLst/>
          </a:prstGeom>
          <a:noFill/>
          <a:ln/>
        </p:spPr>
        <p:txBody>
          <a:bodyPr wrap="square" lIns="0" tIns="0" rIns="0" bIns="0" rtlCol="0" anchor="t"/>
          <a:lstStyle/>
          <a:p>
            <a:pPr algn="l" indent="0" marL="0">
              <a:lnSpc>
                <a:spcPct val="113000"/>
              </a:lnSpc>
              <a:buNone/>
            </a:pPr>
            <a:r>
              <a:rPr lang="ha" altLang="en-US" sz="2110" dirty="0">
                <a:solidFill>
                  <a:srgbClr val="25252B"/>
                </a:solidFill>
                <a:latin typeface="IBM Plex Sans" pitchFamily="34" charset="0"/>
                <a:ea typeface="IBM Plex Sans" pitchFamily="34" charset="-122"/>
                <a:cs typeface="IBM Plex Sans" pitchFamily="34" charset="-120"/>
              </a:rPr>
              <a:t>Ku rubuta kayan aiki/sigarsa, ranar dubawa, tsarin riƙon ajiya, babban amfani, fa'ida, haɗari, hanyar dawo da abin da aka rasa, da madadin.</a:t>
            </a:r>
            <a:endParaRPr lang="ha" sz="2110" dirty="0"/>
          </a:p>
        </p:txBody>
      </p:sp>
      <p:sp>
        <p:nvSpPr>
          <p:cNvPr id="6" name="Text 4"/>
          <p:cNvSpPr/>
          <p:nvPr/>
        </p:nvSpPr>
        <p:spPr>
          <a:xfrm>
            <a:off x="666780" y="5102443"/>
            <a:ext cx="11510010" cy="1085850"/>
          </a:xfrm>
          <a:prstGeom prst="rect">
            <a:avLst/>
          </a:prstGeom>
          <a:noFill/>
          <a:ln/>
        </p:spPr>
        <p:txBody>
          <a:bodyPr wrap="square" lIns="0" tIns="0" rIns="0" bIns="0" rtlCol="0" anchor="t"/>
          <a:lstStyle/>
          <a:p>
            <a:pPr algn="l" indent="0" marL="0">
              <a:lnSpc>
                <a:spcPct val="113000"/>
              </a:lnSpc>
              <a:buNone/>
            </a:pPr>
            <a:r>
              <a:rPr lang="ha" altLang="en-US" sz="2110" dirty="0">
                <a:solidFill>
                  <a:srgbClr val="25252B"/>
                </a:solidFill>
                <a:latin typeface="IBM Plex Sans" pitchFamily="34" charset="0"/>
                <a:ea typeface="IBM Plex Sans" pitchFamily="34" charset="-122"/>
                <a:cs typeface="IBM Plex Sans" pitchFamily="34" charset="-120"/>
              </a:rPr>
              <a:t>Kayan aikin da aka ambata da suna misalai ne na koyo da suka shafi wani lokaci, ba shawarwarin amfani da su ko alkawuran tsaro, samuwa, ƙarancin kuɗin amfani, ko dacewa ba. Ku sake bincika su kafin amfani da su a zahiri.</a:t>
            </a:r>
            <a:endParaRPr lang="ha"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4</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Biyan Kuɗi ta Lightning</a:t>
            </a:r>
            <a:endParaRPr lang="ha" sz="3000" dirty="0"/>
          </a:p>
        </p:txBody>
      </p:sp>
      <p:sp>
        <p:nvSpPr>
          <p:cNvPr id="4" name="Text 2"/>
          <p:cNvSpPr/>
          <p:nvPr/>
        </p:nvSpPr>
        <p:spPr>
          <a:xfrm>
            <a:off x="1002000" y="1375806"/>
            <a:ext cx="11142604" cy="2694371"/>
          </a:xfrm>
          <a:prstGeom prst="rect">
            <a:avLst/>
          </a:prstGeom>
          <a:noFill/>
          <a:ln/>
        </p:spPr>
        <p:txBody>
          <a:bodyPr wrap="square" lIns="0" tIns="0" rIns="0" bIns="0" rtlCol="0" anchor="t"/>
          <a:lstStyle/>
          <a:p>
            <a:pPr algn="l" marL="200660" indent="-200660">
              <a:lnSpc>
                <a:spcPct val="113000"/>
              </a:lnSpc>
              <a:buSzPct val="100000"/>
              <a:buChar char="•"/>
            </a:pPr>
            <a:r>
              <a:rPr lang="ha" altLang="en-US" sz="2110" b="1" dirty="0">
                <a:solidFill>
                  <a:srgbClr val="422C70"/>
                </a:solidFill>
                <a:latin typeface="IBM Plex Sans" pitchFamily="34" charset="0"/>
                <a:ea typeface="IBM Plex Sans" pitchFamily="34" charset="-122"/>
                <a:cs typeface="IBM Plex Sans" pitchFamily="34" charset="-120"/>
              </a:rPr>
              <a:t>Takardar neman biyan kuɗi:</a:t>
            </a:r>
            <a:r>
              <a:rPr lang="ha" altLang="en-US" sz="2110" dirty="0">
                <a:solidFill>
                  <a:srgbClr val="25252B"/>
                </a:solidFill>
                <a:latin typeface="IBM Plex Sans" pitchFamily="34" charset="0"/>
                <a:ea typeface="IBM Plex Sans" pitchFamily="34" charset="-122"/>
                <a:cs typeface="IBM Plex Sans" pitchFamily="34" charset="-120"/>
              </a:rPr>
              <a:t> buƙatar wani takamaiman biyan kuɗi; tana iya ƙunsar adadin kuɗi da lokacin ƙarewa</a:t>
            </a:r>
            <a:endParaRPr lang="ha" sz="2110" dirty="0"/>
          </a:p>
          <a:p>
            <a:pPr algn="l" marL="200660" indent="-200660">
              <a:lnSpc>
                <a:spcPct val="113000"/>
              </a:lnSpc>
              <a:spcBef>
                <a:spcPts val="420"/>
              </a:spcBef>
              <a:buSzPct val="100000"/>
              <a:buChar char="•"/>
            </a:pPr>
            <a:r>
              <a:rPr lang="ha" altLang="en-US" sz="2110" b="1" dirty="0">
                <a:solidFill>
                  <a:srgbClr val="422C70"/>
                </a:solidFill>
                <a:latin typeface="IBM Plex Sans" pitchFamily="34" charset="0"/>
                <a:ea typeface="IBM Plex Sans" pitchFamily="34" charset="-122"/>
                <a:cs typeface="IBM Plex Sans" pitchFamily="34" charset="-120"/>
              </a:rPr>
              <a:t>Adireshin Lightning:</a:t>
            </a:r>
            <a:r>
              <a:rPr lang="ha" altLang="en-US" sz="2110" dirty="0">
                <a:solidFill>
                  <a:srgbClr val="25252B"/>
                </a:solidFill>
                <a:latin typeface="IBM Plex Sans" pitchFamily="34" charset="0"/>
                <a:ea typeface="IBM Plex Sans" pitchFamily="34" charset="-122"/>
                <a:cs typeface="IBM Plex Sans" pitchFamily="34" charset="-120"/>
              </a:rPr>
              <a:t> alamar gano hanyar tura kuɗi da mai ba da sabis ke tallafawa, sau da yawa tana kama da adireshin imel</a:t>
            </a:r>
            <a:endParaRPr lang="ha" sz="2110" dirty="0"/>
          </a:p>
          <a:p>
            <a:pPr algn="l" marL="200660" indent="-200660">
              <a:lnSpc>
                <a:spcPct val="113000"/>
              </a:lnSpc>
              <a:spcBef>
                <a:spcPts val="420"/>
              </a:spcBef>
              <a:buSzPct val="100000"/>
              <a:buChar char="•"/>
            </a:pPr>
            <a:r>
              <a:rPr lang="ha" altLang="en-US" sz="2110" dirty="0">
                <a:solidFill>
                  <a:srgbClr val="25252B"/>
                </a:solidFill>
                <a:latin typeface="IBM Plex Sans" pitchFamily="34" charset="0"/>
                <a:ea typeface="IBM Plex Sans" pitchFamily="34" charset="-122"/>
                <a:cs typeface="IBM Plex Sans" pitchFamily="34" charset="-120"/>
              </a:rPr>
              <a:t>Ku bincika riƙon kuɗi, hanyar saka kuɗi, kwafin ajiya, kuɗaɗen sabis, da iyakoki</a:t>
            </a:r>
            <a:endParaRPr lang="ha" sz="2110" dirty="0"/>
          </a:p>
          <a:p>
            <a:pPr algn="l" marL="200660" indent="-200660">
              <a:lnSpc>
                <a:spcPct val="113000"/>
              </a:lnSpc>
              <a:spcBef>
                <a:spcPts val="420"/>
              </a:spcBef>
              <a:buSzPct val="100000"/>
              <a:buChar char="•"/>
            </a:pPr>
            <a:r>
              <a:rPr lang="ha" altLang="en-US" sz="2110" dirty="0">
                <a:solidFill>
                  <a:srgbClr val="25252B"/>
                </a:solidFill>
                <a:latin typeface="IBM Plex Sans" pitchFamily="34" charset="0"/>
                <a:ea typeface="IBM Plex Sans" pitchFamily="34" charset="-122"/>
                <a:cs typeface="IBM Plex Sans" pitchFamily="34" charset="-120"/>
              </a:rPr>
              <a:t>Ku gano yadda ake magance gazawar biyan kuɗi da yadda mai karɓa ke tabbatar da karɓa</a:t>
            </a:r>
            <a:endParaRPr lang="ha" sz="2110" dirty="0"/>
          </a:p>
        </p:txBody>
      </p:sp>
      <p:sp>
        <p:nvSpPr>
          <p:cNvPr id="5" name="Text 3"/>
          <p:cNvSpPr/>
          <p:nvPr/>
        </p:nvSpPr>
        <p:spPr>
          <a:xfrm>
            <a:off x="666780" y="4365163"/>
            <a:ext cx="11510010" cy="723930"/>
          </a:xfrm>
          <a:prstGeom prst="rect">
            <a:avLst/>
          </a:prstGeom>
          <a:noFill/>
          <a:ln/>
        </p:spPr>
        <p:txBody>
          <a:bodyPr wrap="square" lIns="0" tIns="0" rIns="0" bIns="0" rtlCol="0" anchor="t"/>
          <a:lstStyle/>
          <a:p>
            <a:pPr algn="l" indent="0" marL="0">
              <a:lnSpc>
                <a:spcPct val="113000"/>
              </a:lnSpc>
              <a:buNone/>
            </a:pPr>
            <a:r>
              <a:rPr lang="ha" altLang="en-US" sz="2110" dirty="0">
                <a:solidFill>
                  <a:srgbClr val="25252B"/>
                </a:solidFill>
                <a:latin typeface="IBM Plex Sans" pitchFamily="34" charset="0"/>
                <a:ea typeface="IBM Plex Sans" pitchFamily="34" charset="-122"/>
                <a:cs typeface="IBM Plex Sans" pitchFamily="34" charset="-120"/>
              </a:rPr>
              <a:t>Adireshin Lightning ba asusun imel ba ne; yana dogara ne ga mai ba da sabis ko yankin intanet da ke tallafa masa. Ku bincika buƙatar ƙarshe kafin ku amince.</a:t>
            </a:r>
            <a:endParaRPr lang="ha" sz="2110" dirty="0"/>
          </a:p>
        </p:txBody>
      </p:sp>
      <p:sp>
        <p:nvSpPr>
          <p:cNvPr id="6" name="Text 4"/>
          <p:cNvSpPr/>
          <p:nvPr/>
        </p:nvSpPr>
        <p:spPr>
          <a:xfrm>
            <a:off x="666780" y="5357195"/>
            <a:ext cx="11510010" cy="361920"/>
          </a:xfrm>
          <a:prstGeom prst="rect">
            <a:avLst/>
          </a:prstGeom>
          <a:noFill/>
          <a:ln/>
        </p:spPr>
        <p:txBody>
          <a:bodyPr wrap="square" lIns="0" tIns="0" rIns="0" bIns="0" rtlCol="0" anchor="t"/>
          <a:lstStyle/>
          <a:p>
            <a:pPr algn="l" indent="0" marL="0">
              <a:lnSpc>
                <a:spcPct val="113000"/>
              </a:lnSpc>
              <a:buNone/>
            </a:pPr>
            <a:r>
              <a:rPr lang="ha" altLang="en-US" sz="2110" dirty="0">
                <a:solidFill>
                  <a:srgbClr val="25252B"/>
                </a:solidFill>
                <a:latin typeface="IBM Plex Sans" pitchFamily="34" charset="0"/>
                <a:ea typeface="IBM Plex Sans" pitchFamily="34" charset="-122"/>
                <a:cs typeface="IBM Plex Sans" pitchFamily="34" charset="-120"/>
              </a:rPr>
              <a:t>Nasarar biyan ƙaramin adadin kuɗi ba ta tabbatar da amincin ajiye manyan adadin kuɗi ba.</a:t>
            </a:r>
            <a:endParaRPr lang="ha"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4</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Mai karɓa yana aika buƙatar biyan kuɗiMai karɓa yana ƙirƙirar buƙatar biyan kuɗi tare da adadin kuɗin da za a biya.Mai aikawa yana biyaMai aikawa yana sikanin buƙatar, yana duba adadin kuɗin sannan ya">    </p:cNvPr>
          <p:cNvPicPr>
            <a:picLocks noChangeAspect="1"/>
          </p:cNvPicPr>
          <p:nvPr/>
        </p:nvPicPr>
        <p:blipFill>
          <a:blip r:embed="rId1"/>
          <a:stretch>
            <a:fillRect/>
          </a:stretch>
        </p:blipFill>
        <p:spPr>
          <a:xfrm>
            <a:off x="342900" y="1439174"/>
            <a:ext cx="11506170" cy="382722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Ku san ko kowane walat yana ƙarƙashin kulawar wani ne ko kuma mai shi ne ke kula da shi da kansa. 1Ƙirƙiri buƙatarMai karɓa yana ƙirƙirar buƙatar biyan kuɗi.2Duba buƙatar da na'uraMai aikawa yana duba">    </p:cNvPr>
          <p:cNvPicPr>
            <a:picLocks noChangeAspect="1"/>
          </p:cNvPicPr>
          <p:nvPr/>
        </p:nvPicPr>
        <p:blipFill>
          <a:blip r:embed="rId1"/>
          <a:stretch>
            <a:fillRect/>
          </a:stretch>
        </p:blipFill>
        <p:spPr>
          <a:xfrm>
            <a:off x="342900" y="474116"/>
            <a:ext cx="11506170" cy="575724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Biyan Kuɗi ta Lightning Tare da Jagoranci</a:t>
            </a:r>
            <a:endParaRPr lang="ha"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ha" altLang="en-US" sz="2400" dirty="0">
                <a:solidFill>
                  <a:srgbClr val="25252B"/>
                </a:solidFill>
                <a:latin typeface="IBM Plex Sans" pitchFamily="34" charset="0"/>
                <a:ea typeface="IBM Plex Sans" pitchFamily="34" charset="-122"/>
                <a:cs typeface="IBM Plex Sans" pitchFamily="34" charset="-120"/>
              </a:rPr>
              <a:t>Mai karɓa yana ƙirƙirar buƙatar da ta dace.</a:t>
            </a:r>
            <a:endParaRPr lang="ha" sz="2400" dirty="0"/>
          </a:p>
          <a:p>
            <a:pPr algn="l" marL="228600" indent="-228600">
              <a:lnSpc>
                <a:spcPct val="113000"/>
              </a:lnSpc>
              <a:spcBef>
                <a:spcPts val="480"/>
              </a:spcBef>
              <a:buSzPct val="100000"/>
              <a:buFont typeface="+mj-lt"/>
              <a:buAutoNum type="arabicPeriod" startAt="1"/>
            </a:pPr>
            <a:r>
              <a:rPr lang="ha" altLang="en-US" sz="2400" dirty="0">
                <a:solidFill>
                  <a:srgbClr val="25252B"/>
                </a:solidFill>
                <a:latin typeface="IBM Plex Sans" pitchFamily="34" charset="0"/>
                <a:ea typeface="IBM Plex Sans" pitchFamily="34" charset="-122"/>
                <a:cs typeface="IBM Plex Sans" pitchFamily="34" charset="-120"/>
              </a:rPr>
              <a:t>Mai aikawa yana sikaninta ko kwafarta.</a:t>
            </a:r>
            <a:endParaRPr lang="ha" sz="2400" dirty="0"/>
          </a:p>
          <a:p>
            <a:pPr algn="l" marL="228600" indent="-228600">
              <a:lnSpc>
                <a:spcPct val="113000"/>
              </a:lnSpc>
              <a:spcBef>
                <a:spcPts val="480"/>
              </a:spcBef>
              <a:buSzPct val="100000"/>
              <a:buFont typeface="+mj-lt"/>
              <a:buAutoNum type="arabicPeriod" startAt="1"/>
            </a:pPr>
            <a:r>
              <a:rPr lang="ha" altLang="en-US" sz="2400" dirty="0">
                <a:solidFill>
                  <a:srgbClr val="25252B"/>
                </a:solidFill>
                <a:latin typeface="IBM Plex Sans" pitchFamily="34" charset="0"/>
                <a:ea typeface="IBM Plex Sans" pitchFamily="34" charset="-122"/>
                <a:cs typeface="IBM Plex Sans" pitchFamily="34" charset="-120"/>
              </a:rPr>
              <a:t>Ku duba mai karɓa, adadi, ma'auni, kuɗin caji, da duk wani lokacin ƙarewar aiki.</a:t>
            </a:r>
            <a:endParaRPr lang="ha" sz="2400" dirty="0"/>
          </a:p>
          <a:p>
            <a:pPr algn="l" marL="228600" indent="-228600">
              <a:lnSpc>
                <a:spcPct val="113000"/>
              </a:lnSpc>
              <a:spcBef>
                <a:spcPts val="480"/>
              </a:spcBef>
              <a:buSzPct val="100000"/>
              <a:buFont typeface="+mj-lt"/>
              <a:buAutoNum type="arabicPeriod" startAt="1"/>
            </a:pPr>
            <a:r>
              <a:rPr lang="ha" altLang="en-US" sz="2400" dirty="0">
                <a:solidFill>
                  <a:srgbClr val="25252B"/>
                </a:solidFill>
                <a:latin typeface="IBM Plex Sans" pitchFamily="34" charset="0"/>
                <a:ea typeface="IBM Plex Sans" pitchFamily="34" charset="-122"/>
                <a:cs typeface="IBM Plex Sans" pitchFamily="34" charset="-120"/>
              </a:rPr>
              <a:t>Ku amince kawai idan bayanan sun yi daidai.</a:t>
            </a:r>
            <a:endParaRPr lang="ha" sz="2400" dirty="0"/>
          </a:p>
          <a:p>
            <a:pPr algn="l" marL="228600" indent="-228600">
              <a:lnSpc>
                <a:spcPct val="113000"/>
              </a:lnSpc>
              <a:spcBef>
                <a:spcPts val="480"/>
              </a:spcBef>
              <a:buSzPct val="100000"/>
              <a:buFont typeface="+mj-lt"/>
              <a:buAutoNum type="arabicPeriod" startAt="1"/>
            </a:pPr>
            <a:r>
              <a:rPr lang="ha" altLang="en-US" sz="2400" dirty="0">
                <a:solidFill>
                  <a:srgbClr val="25252B"/>
                </a:solidFill>
                <a:latin typeface="IBM Plex Sans" pitchFamily="34" charset="0"/>
                <a:ea typeface="IBM Plex Sans" pitchFamily="34" charset="-122"/>
                <a:cs typeface="IBM Plex Sans" pitchFamily="34" charset="-120"/>
              </a:rPr>
              <a:t>Dukkan ɓangarorin biyu suna duba sakamakon a cikin walat ɗinsu.</a:t>
            </a:r>
            <a:endParaRPr lang="ha" sz="2400" dirty="0"/>
          </a:p>
          <a:p>
            <a:pPr algn="l" marL="228600" indent="-228600">
              <a:lnSpc>
                <a:spcPct val="113000"/>
              </a:lnSpc>
              <a:spcBef>
                <a:spcPts val="480"/>
              </a:spcBef>
              <a:buSzPct val="100000"/>
              <a:buFont typeface="+mj-lt"/>
              <a:buAutoNum type="arabicPeriod" startAt="1"/>
            </a:pPr>
            <a:r>
              <a:rPr lang="ha" altLang="en-US" sz="2400" dirty="0">
                <a:solidFill>
                  <a:srgbClr val="25252B"/>
                </a:solidFill>
                <a:latin typeface="IBM Plex Sans" pitchFamily="34" charset="0"/>
                <a:ea typeface="IBM Plex Sans" pitchFamily="34" charset="-122"/>
                <a:cs typeface="IBM Plex Sans" pitchFamily="34" charset="-120"/>
              </a:rPr>
              <a:t>Ku bayyana haɗurran riƙon kuɗi da na gazawar aiki.</a:t>
            </a:r>
            <a:endParaRPr lang="ha" sz="2400" dirty="0"/>
          </a:p>
        </p:txBody>
      </p:sp>
      <p:sp>
        <p:nvSpPr>
          <p:cNvPr id="5" name="Text 3"/>
          <p:cNvSpPr/>
          <p:nvPr/>
        </p:nvSpPr>
        <p:spPr>
          <a:xfrm>
            <a:off x="666780" y="4905847"/>
            <a:ext cx="11510010" cy="1234074"/>
          </a:xfrm>
          <a:prstGeom prst="rect">
            <a:avLst/>
          </a:prstGeom>
          <a:noFill/>
          <a:ln/>
        </p:spPr>
        <p:txBody>
          <a:bodyPr wrap="square" lIns="0" tIns="0" rIns="0" bIns="0" rtlCol="0" anchor="t"/>
          <a:lstStyle/>
          <a:p>
            <a:pPr algn="l" indent="0" marL="0">
              <a:lnSpc>
                <a:spcPct val="113000"/>
              </a:lnSpc>
              <a:buNone/>
            </a:pPr>
            <a:r>
              <a:rPr lang="ha" altLang="en-US" sz="2400" dirty="0">
                <a:solidFill>
                  <a:srgbClr val="25252B"/>
                </a:solidFill>
                <a:latin typeface="IBM Plex Sans" pitchFamily="34" charset="0"/>
                <a:ea typeface="IBM Plex Sans" pitchFamily="34" charset="-122"/>
                <a:cs typeface="IBM Plex Sans" pitchFamily="34" charset="-120"/>
              </a:rPr>
              <a:t>Ku yi amfani da atisayen da aka shirya ko aka amince da shi, wanda haɗarinsa kaɗan ne. Ku dakata idan sakamakon ya saɓa wa shirin; ku tabbatar kafin ɗaukar wani mataki na gaba.</a:t>
            </a:r>
            <a:endParaRPr lang="h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4</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Amfani da Bitcoin a Rayuwar Yau da Kullum</a:t>
            </a:r>
            <a:endParaRPr lang="ha" sz="3000" dirty="0"/>
          </a:p>
        </p:txBody>
      </p:sp>
      <p:sp>
        <p:nvSpPr>
          <p:cNvPr id="4" name="Text 2"/>
          <p:cNvSpPr/>
          <p:nvPr/>
        </p:nvSpPr>
        <p:spPr>
          <a:xfrm>
            <a:off x="1017179" y="1379464"/>
            <a:ext cx="11125871" cy="3686038"/>
          </a:xfrm>
          <a:prstGeom prst="rect">
            <a:avLst/>
          </a:prstGeom>
          <a:noFill/>
          <a:ln/>
        </p:spPr>
        <p:txBody>
          <a:bodyPr wrap="square" lIns="0" tIns="0" rIns="0" bIns="0" rtlCol="0" anchor="t"/>
          <a:lstStyle/>
          <a:p>
            <a:pPr algn="l" marL="210820" indent="-210820">
              <a:lnSpc>
                <a:spcPct val="113000"/>
              </a:lnSpc>
              <a:buSzPct val="100000"/>
              <a:buChar char="•"/>
            </a:pPr>
            <a:r>
              <a:rPr lang="ha" altLang="en-US" sz="2210" b="1" dirty="0">
                <a:solidFill>
                  <a:srgbClr val="422C70"/>
                </a:solidFill>
                <a:latin typeface="IBM Plex Sans" pitchFamily="34" charset="0"/>
                <a:ea typeface="IBM Plex Sans" pitchFamily="34" charset="-122"/>
                <a:cs typeface="IBM Plex Sans" pitchFamily="34" charset="-120"/>
              </a:rPr>
              <a:t>Samun kuɗi:</a:t>
            </a:r>
            <a:r>
              <a:rPr lang="ha" altLang="en-US" sz="2210" dirty="0">
                <a:solidFill>
                  <a:srgbClr val="25252B"/>
                </a:solidFill>
                <a:latin typeface="IBM Plex Sans" pitchFamily="34" charset="0"/>
                <a:ea typeface="IBM Plex Sans" pitchFamily="34" charset="-122"/>
                <a:cs typeface="IBM Plex Sans" pitchFamily="34" charset="-120"/>
              </a:rPr>
              <a:t> ƙayyade farashi, zaɓen lokaci, sauye-sauyen farashi, bayanan da aka adana, da riƙon kuɗi</a:t>
            </a:r>
            <a:endParaRPr lang="ha" sz="2210" dirty="0"/>
          </a:p>
          <a:p>
            <a:pPr algn="l" marL="210820" indent="-210820">
              <a:lnSpc>
                <a:spcPct val="113000"/>
              </a:lnSpc>
              <a:spcBef>
                <a:spcPts val="440"/>
              </a:spcBef>
              <a:buSzPct val="100000"/>
              <a:buChar char="•"/>
            </a:pPr>
            <a:r>
              <a:rPr lang="ha" altLang="en-US" sz="2210" b="1" dirty="0">
                <a:solidFill>
                  <a:srgbClr val="422C70"/>
                </a:solidFill>
                <a:latin typeface="IBM Plex Sans" pitchFamily="34" charset="0"/>
                <a:ea typeface="IBM Plex Sans" pitchFamily="34" charset="-122"/>
                <a:cs typeface="IBM Plex Sans" pitchFamily="34" charset="-120"/>
              </a:rPr>
              <a:t>Ajiya:</a:t>
            </a:r>
            <a:r>
              <a:rPr lang="ha" altLang="en-US" sz="2210" dirty="0">
                <a:solidFill>
                  <a:srgbClr val="25252B"/>
                </a:solidFill>
                <a:latin typeface="IBM Plex Sans" pitchFamily="34" charset="0"/>
                <a:ea typeface="IBM Plex Sans" pitchFamily="34" charset="-122"/>
                <a:cs typeface="IBM Plex Sans" pitchFamily="34" charset="-120"/>
              </a:rPr>
              <a:t> amfani a nan gaba; farashi na iya faɗuwa ƙwarai</a:t>
            </a:r>
            <a:endParaRPr lang="ha" sz="2210" dirty="0"/>
          </a:p>
          <a:p>
            <a:pPr algn="l" marL="210820" indent="-210820">
              <a:lnSpc>
                <a:spcPct val="113000"/>
              </a:lnSpc>
              <a:spcBef>
                <a:spcPts val="440"/>
              </a:spcBef>
              <a:buSzPct val="100000"/>
              <a:buChar char="•"/>
            </a:pPr>
            <a:r>
              <a:rPr lang="ha" altLang="en-US" sz="2210" b="1" dirty="0">
                <a:solidFill>
                  <a:srgbClr val="422C70"/>
                </a:solidFill>
                <a:latin typeface="IBM Plex Sans" pitchFamily="34" charset="0"/>
                <a:ea typeface="IBM Plex Sans" pitchFamily="34" charset="-122"/>
                <a:cs typeface="IBM Plex Sans" pitchFamily="34" charset="-120"/>
              </a:rPr>
              <a:t>Karɓa da aikawa:</a:t>
            </a:r>
            <a:r>
              <a:rPr lang="ha" altLang="en-US" sz="2210" dirty="0">
                <a:solidFill>
                  <a:srgbClr val="25252B"/>
                </a:solidFill>
                <a:latin typeface="IBM Plex Sans" pitchFamily="34" charset="0"/>
                <a:ea typeface="IBM Plex Sans" pitchFamily="34" charset="-122"/>
                <a:cs typeface="IBM Plex Sans" pitchFamily="34" charset="-120"/>
              </a:rPr>
              <a:t> sahihiyar buƙatar biyan kuɗi, kammala biyan kuɗi, hanyar aikawa, da kuɗaɗen caji</a:t>
            </a:r>
            <a:endParaRPr lang="ha" sz="2210" dirty="0"/>
          </a:p>
          <a:p>
            <a:pPr algn="l" marL="210820" indent="-210820">
              <a:lnSpc>
                <a:spcPct val="113000"/>
              </a:lnSpc>
              <a:spcBef>
                <a:spcPts val="440"/>
              </a:spcBef>
              <a:buSzPct val="100000"/>
              <a:buChar char="•"/>
            </a:pPr>
            <a:r>
              <a:rPr lang="ha" altLang="en-US" sz="2210" b="1" dirty="0">
                <a:solidFill>
                  <a:srgbClr val="422C70"/>
                </a:solidFill>
                <a:latin typeface="IBM Plex Sans" pitchFamily="34" charset="0"/>
                <a:ea typeface="IBM Plex Sans" pitchFamily="34" charset="-122"/>
                <a:cs typeface="IBM Plex Sans" pitchFamily="34" charset="-120"/>
              </a:rPr>
              <a:t>Kashe kuɗi:</a:t>
            </a:r>
            <a:r>
              <a:rPr lang="ha" altLang="en-US" sz="2210" dirty="0">
                <a:solidFill>
                  <a:srgbClr val="25252B"/>
                </a:solidFill>
                <a:latin typeface="IBM Plex Sans" pitchFamily="34" charset="0"/>
                <a:ea typeface="IBM Plex Sans" pitchFamily="34" charset="-122"/>
                <a:cs typeface="IBM Plex Sans" pitchFamily="34" charset="-120"/>
              </a:rPr>
              <a:t> farashin musaya, manufofin ɗan kasuwa, da tasirin haraji</a:t>
            </a:r>
            <a:endParaRPr lang="ha" sz="2210" dirty="0"/>
          </a:p>
          <a:p>
            <a:pPr algn="l" marL="210820" indent="-210820">
              <a:lnSpc>
                <a:spcPct val="113000"/>
              </a:lnSpc>
              <a:spcBef>
                <a:spcPts val="440"/>
              </a:spcBef>
              <a:buSzPct val="100000"/>
              <a:buChar char="•"/>
            </a:pPr>
            <a:r>
              <a:rPr lang="ha" altLang="en-US" sz="2210" b="1" dirty="0">
                <a:solidFill>
                  <a:srgbClr val="422C70"/>
                </a:solidFill>
                <a:latin typeface="IBM Plex Sans" pitchFamily="34" charset="0"/>
                <a:ea typeface="IBM Plex Sans" pitchFamily="34" charset="-122"/>
                <a:cs typeface="IBM Plex Sans" pitchFamily="34" charset="-120"/>
              </a:rPr>
              <a:t>Ƙayyade farashi da lissafin kuɗi:</a:t>
            </a:r>
            <a:r>
              <a:rPr lang="ha" altLang="en-US" sz="2210" dirty="0">
                <a:solidFill>
                  <a:srgbClr val="25252B"/>
                </a:solidFill>
                <a:latin typeface="IBM Plex Sans" pitchFamily="34" charset="0"/>
                <a:ea typeface="IBM Plex Sans" pitchFamily="34" charset="-122"/>
                <a:cs typeface="IBM Plex Sans" pitchFamily="34" charset="-120"/>
              </a:rPr>
              <a:t> BTC/sats; har yanzu ana iya buƙatar bayanan lissafi a kuɗin gwamnati</a:t>
            </a:r>
            <a:endParaRPr lang="ha" sz="2210" dirty="0"/>
          </a:p>
          <a:p>
            <a:pPr algn="l" marL="210820" indent="-210820">
              <a:lnSpc>
                <a:spcPct val="113000"/>
              </a:lnSpc>
              <a:spcBef>
                <a:spcPts val="440"/>
              </a:spcBef>
              <a:buSzPct val="100000"/>
              <a:buChar char="•"/>
            </a:pPr>
            <a:r>
              <a:rPr lang="ha" altLang="en-US" sz="2210" b="1" dirty="0">
                <a:solidFill>
                  <a:srgbClr val="422C70"/>
                </a:solidFill>
                <a:latin typeface="IBM Plex Sans" pitchFamily="34" charset="0"/>
                <a:ea typeface="IBM Plex Sans" pitchFamily="34" charset="-122"/>
                <a:cs typeface="IBM Plex Sans" pitchFamily="34" charset="-120"/>
              </a:rPr>
              <a:t>Ba da gudummawa:</a:t>
            </a:r>
            <a:r>
              <a:rPr lang="ha" altLang="en-US" sz="2210" dirty="0">
                <a:solidFill>
                  <a:srgbClr val="25252B"/>
                </a:solidFill>
                <a:latin typeface="IBM Plex Sans" pitchFamily="34" charset="0"/>
                <a:ea typeface="IBM Plex Sans" pitchFamily="34" charset="-122"/>
                <a:cs typeface="IBM Plex Sans" pitchFamily="34" charset="-120"/>
              </a:rPr>
              <a:t> ku tabbatar da sahihancin buƙatar ainihin mai karɓa</a:t>
            </a:r>
            <a:endParaRPr lang="ha" sz="2210" dirty="0"/>
          </a:p>
        </p:txBody>
      </p:sp>
      <p:sp>
        <p:nvSpPr>
          <p:cNvPr id="5" name="Text 3"/>
          <p:cNvSpPr/>
          <p:nvPr/>
        </p:nvSpPr>
        <p:spPr>
          <a:xfrm>
            <a:off x="666780" y="5373929"/>
            <a:ext cx="11510010" cy="756940"/>
          </a:xfrm>
          <a:prstGeom prst="rect">
            <a:avLst/>
          </a:prstGeom>
          <a:noFill/>
          <a:ln/>
        </p:spPr>
        <p:txBody>
          <a:bodyPr wrap="square" lIns="0" tIns="0" rIns="0" bIns="0" rtlCol="0" anchor="t"/>
          <a:lstStyle/>
          <a:p>
            <a:pPr algn="l" indent="0" marL="0">
              <a:lnSpc>
                <a:spcPct val="113000"/>
              </a:lnSpc>
              <a:buNone/>
            </a:pPr>
            <a:r>
              <a:rPr lang="ha" altLang="en-US" sz="2210" dirty="0">
                <a:solidFill>
                  <a:srgbClr val="25252B"/>
                </a:solidFill>
                <a:latin typeface="IBM Plex Sans" pitchFamily="34" charset="0"/>
                <a:ea typeface="IBM Plex Sans" pitchFamily="34" charset="-122"/>
                <a:cs typeface="IBM Plex Sans" pitchFamily="34" charset="-120"/>
              </a:rPr>
              <a:t>Wace matsala ake magancewa? Shin Bitcoin ya fi wata hanyar da ake da ita a nan? Wane sabon haɗari ko nauyi ya bayyana?</a:t>
            </a:r>
            <a:endParaRPr lang="ha"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4</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Kashe Kuɗi da Karɓar Kuɗi a</a:t>
            </a:r>
            <a:br/>
            <a:r>
              <a:rPr lang="ha" altLang="en-US" sz="3000" dirty="0">
                <a:solidFill>
                  <a:srgbClr val="422C70"/>
                </a:solidFill>
                <a:latin typeface="IBM Plex Sans Medium" pitchFamily="34" charset="0"/>
                <a:ea typeface="IBM Plex Sans Medium" pitchFamily="34" charset="-122"/>
                <a:cs typeface="IBM Plex Sans Medium" pitchFamily="34" charset="-120"/>
              </a:rPr>
              <a:t>Yanki</a:t>
            </a:r>
            <a:endParaRPr lang="ha" sz="3000" dirty="0"/>
          </a:p>
        </p:txBody>
      </p:sp>
      <p:sp>
        <p:nvSpPr>
          <p:cNvPr id="5" name="Text 2"/>
          <p:cNvSpPr/>
          <p:nvPr/>
        </p:nvSpPr>
        <p:spPr>
          <a:xfrm>
            <a:off x="666780" y="1830263"/>
            <a:ext cx="11144250" cy="312542"/>
          </a:xfrm>
          <a:prstGeom prst="rect">
            <a:avLst/>
          </a:prstGeom>
          <a:noFill/>
          <a:ln/>
        </p:spPr>
        <p:txBody>
          <a:bodyPr wrap="square" lIns="0" tIns="0" rIns="0" bIns="0" rtlCol="0" anchor="t"/>
          <a:lstStyle/>
          <a:p>
            <a:pPr algn="l" indent="0" marL="0">
              <a:lnSpc>
                <a:spcPct val="113000"/>
              </a:lnSpc>
              <a:buNone/>
            </a:pPr>
            <a:r>
              <a:rPr lang="ha" altLang="en-US" sz="1820" b="1" dirty="0">
                <a:solidFill>
                  <a:srgbClr val="25252B"/>
                </a:solidFill>
                <a:latin typeface="IBM Plex Sans" pitchFamily="34" charset="0"/>
                <a:ea typeface="IBM Plex Sans" pitchFamily="34" charset="-122"/>
                <a:cs typeface="IBM Plex Sans" pitchFamily="34" charset="-120"/>
              </a:rPr>
              <a:t>Ƙaramin saye</a:t>
            </a:r>
            <a:endParaRPr lang="ha" sz="1820" dirty="0"/>
          </a:p>
        </p:txBody>
      </p:sp>
      <p:sp>
        <p:nvSpPr>
          <p:cNvPr id="6" name="Text 3"/>
          <p:cNvSpPr/>
          <p:nvPr/>
        </p:nvSpPr>
        <p:spPr>
          <a:xfrm>
            <a:off x="956188" y="2327971"/>
            <a:ext cx="6023427" cy="1967789"/>
          </a:xfrm>
          <a:prstGeom prst="rect">
            <a:avLst/>
          </a:prstGeom>
          <a:noFill/>
          <a:ln/>
        </p:spPr>
        <p:txBody>
          <a:bodyPr wrap="square" lIns="0" tIns="0" rIns="0" bIns="0" rtlCol="0" anchor="t"/>
          <a:lstStyle/>
          <a:p>
            <a:pPr algn="l" marL="173990" indent="-173990">
              <a:lnSpc>
                <a:spcPct val="113000"/>
              </a:lnSpc>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Wace hanya ta dace da ƙaramin biyan kuɗi cikin sauri?</a:t>
            </a:r>
            <a:endParaRPr lang="ha" sz="1820" dirty="0"/>
          </a:p>
          <a:p>
            <a:pPr algn="l" marL="173990" indent="-173990">
              <a:lnSpc>
                <a:spcPct val="113000"/>
              </a:lnSpc>
              <a:spcBef>
                <a:spcPts val="360"/>
              </a:spcBef>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Wa ke neman biyan kuɗi; wa ke duba adadin da nau'in kuɗin?</a:t>
            </a:r>
            <a:endParaRPr lang="ha" sz="1820" dirty="0"/>
          </a:p>
          <a:p>
            <a:pPr algn="l" marL="173990" indent="-173990">
              <a:lnSpc>
                <a:spcPct val="113000"/>
              </a:lnSpc>
              <a:spcBef>
                <a:spcPts val="360"/>
              </a:spcBef>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Me zai faru idan “an aika” da “an karɓa” ba su yi daidai ba?</a:t>
            </a:r>
            <a:endParaRPr lang="ha" sz="1820" dirty="0"/>
          </a:p>
        </p:txBody>
      </p:sp>
      <p:sp>
        <p:nvSpPr>
          <p:cNvPr id="7" name="Text 4"/>
          <p:cNvSpPr/>
          <p:nvPr/>
        </p:nvSpPr>
        <p:spPr>
          <a:xfrm>
            <a:off x="666780" y="4550420"/>
            <a:ext cx="11144250" cy="312542"/>
          </a:xfrm>
          <a:prstGeom prst="rect">
            <a:avLst/>
          </a:prstGeom>
          <a:noFill/>
          <a:ln/>
        </p:spPr>
        <p:txBody>
          <a:bodyPr wrap="square" lIns="0" tIns="0" rIns="0" bIns="0" rtlCol="0" anchor="t"/>
          <a:lstStyle/>
          <a:p>
            <a:pPr algn="l" indent="0" marL="0">
              <a:lnSpc>
                <a:spcPct val="113000"/>
              </a:lnSpc>
              <a:buNone/>
            </a:pPr>
            <a:r>
              <a:rPr lang="ha" altLang="en-US" sz="1820" b="1" dirty="0">
                <a:solidFill>
                  <a:srgbClr val="25252B"/>
                </a:solidFill>
                <a:latin typeface="IBM Plex Sans" pitchFamily="34" charset="0"/>
                <a:ea typeface="IBM Plex Sans" pitchFamily="34" charset="-122"/>
                <a:cs typeface="IBM Plex Sans" pitchFamily="34" charset="-120"/>
              </a:rPr>
              <a:t>Biyan kuɗin aiki</a:t>
            </a:r>
            <a:endParaRPr lang="ha" sz="1820" dirty="0"/>
          </a:p>
        </p:txBody>
      </p:sp>
      <p:sp>
        <p:nvSpPr>
          <p:cNvPr id="8" name="Text 5"/>
          <p:cNvSpPr/>
          <p:nvPr/>
        </p:nvSpPr>
        <p:spPr>
          <a:xfrm>
            <a:off x="956188" y="5048128"/>
            <a:ext cx="6023427" cy="1296436"/>
          </a:xfrm>
          <a:prstGeom prst="rect">
            <a:avLst/>
          </a:prstGeom>
          <a:noFill/>
          <a:ln/>
        </p:spPr>
        <p:txBody>
          <a:bodyPr wrap="square" lIns="0" tIns="0" rIns="0" bIns="0" rtlCol="0" anchor="t"/>
          <a:lstStyle/>
          <a:p>
            <a:pPr algn="l" marL="173990" indent="-173990">
              <a:lnSpc>
                <a:spcPct val="113000"/>
              </a:lnSpc>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Nau'in kuɗin farashi, lokacin ƙayyade farashin musaya, wa ke biyan kuɗaɗen caji?</a:t>
            </a:r>
            <a:endParaRPr lang="ha" sz="1820" dirty="0"/>
          </a:p>
          <a:p>
            <a:pPr algn="l" marL="173990" indent="-173990">
              <a:lnSpc>
                <a:spcPct val="113000"/>
              </a:lnSpc>
              <a:spcBef>
                <a:spcPts val="360"/>
              </a:spcBef>
              <a:buSzPct val="100000"/>
              <a:buChar char="•"/>
            </a:pPr>
            <a:r>
              <a:rPr lang="ha" altLang="en-US" sz="1820" dirty="0">
                <a:solidFill>
                  <a:srgbClr val="25252B"/>
                </a:solidFill>
                <a:latin typeface="IBM Plex Sans" pitchFamily="34" charset="0"/>
                <a:ea typeface="IBM Plex Sans" pitchFamily="34" charset="-122"/>
                <a:cs typeface="IBM Plex Sans" pitchFamily="34" charset="-120"/>
              </a:rPr>
              <a:t>Riƙon kuɗi, bayanan ma'amaloli, gudanarwa cikin aminci?</a:t>
            </a:r>
            <a:endParaRPr lang="ha" sz="18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4</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Abokin ciniki ya yi odaAbokin ciniki ya nemi kofi. Mai hidima ya aika da daftarin kuɗiMai hidima ya ƙirƙiri buƙatar biyan kuɗi. Abokin ciniki ya biyaAbokin ciniki ya biya da bitcoin. Mai hidima ya miƙ">    </p:cNvPr>
          <p:cNvPicPr>
            <a:picLocks noChangeAspect="1"/>
          </p:cNvPicPr>
          <p:nvPr/>
        </p:nvPicPr>
        <p:blipFill>
          <a:blip r:embed="rId1"/>
          <a:stretch>
            <a:fillRect/>
          </a:stretch>
        </p:blipFill>
        <p:spPr>
          <a:xfrm>
            <a:off x="342900" y="1431676"/>
            <a:ext cx="11506170" cy="384221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Tura Kuɗi na Cikin Gida, Mayar da Kuɗi, da Gudummawa</a:t>
            </a:r>
            <a:endParaRPr lang="ha" sz="3000" dirty="0"/>
          </a:p>
        </p:txBody>
      </p:sp>
      <p:sp>
        <p:nvSpPr>
          <p:cNvPr id="4" name="Text 2"/>
          <p:cNvSpPr/>
          <p:nvPr/>
        </p:nvSpPr>
        <p:spPr>
          <a:xfrm>
            <a:off x="1047720" y="1386779"/>
            <a:ext cx="11092404" cy="3884828"/>
          </a:xfrm>
          <a:prstGeom prst="rect">
            <a:avLst/>
          </a:prstGeom>
          <a:noFill/>
          <a:ln/>
        </p:spPr>
        <p:txBody>
          <a:bodyPr wrap="square" lIns="0" tIns="0" rIns="0" bIns="0" rtlCol="0" anchor="t"/>
          <a:lstStyle/>
          <a:p>
            <a:pPr algn="l" marL="228600" indent="-228600">
              <a:lnSpc>
                <a:spcPct val="113000"/>
              </a:lnSpc>
              <a:buSzPct val="100000"/>
              <a:buChar char="•"/>
            </a:pPr>
            <a:r>
              <a:rPr lang="ha" altLang="en-US" sz="2400" b="1" dirty="0">
                <a:solidFill>
                  <a:srgbClr val="422C70"/>
                </a:solidFill>
                <a:latin typeface="IBM Plex Sans" pitchFamily="34" charset="0"/>
                <a:ea typeface="IBM Plex Sans" pitchFamily="34" charset="-122"/>
                <a:cs typeface="IBM Plex Sans" pitchFamily="34" charset="-120"/>
              </a:rPr>
              <a:t>Tura kuɗi ga iyali:</a:t>
            </a:r>
            <a:r>
              <a:rPr lang="ha" altLang="en-US" sz="2400" dirty="0">
                <a:solidFill>
                  <a:srgbClr val="25252B"/>
                </a:solidFill>
                <a:latin typeface="IBM Plex Sans" pitchFamily="34" charset="0"/>
                <a:ea typeface="IBM Plex Sans" pitchFamily="34" charset="-122"/>
                <a:cs typeface="IBM Plex Sans" pitchFamily="34" charset="-120"/>
              </a:rPr>
              <a:t> ku kwatanta cikakkiyar hanyar tura kuɗin, jimillar kuɗin da za a kashe, jinkiri, riƙon kuɗin, da abin da mai karɓa yake so</a:t>
            </a:r>
            <a:endParaRPr lang="ha" sz="2400" dirty="0"/>
          </a:p>
          <a:p>
            <a:pPr algn="l" marL="228600" indent="-228600">
              <a:lnSpc>
                <a:spcPct val="113000"/>
              </a:lnSpc>
              <a:spcBef>
                <a:spcPts val="480"/>
              </a:spcBef>
              <a:buSzPct val="100000"/>
              <a:buChar char="•"/>
            </a:pPr>
            <a:r>
              <a:rPr lang="ha" altLang="en-US" sz="2400" b="1" dirty="0">
                <a:solidFill>
                  <a:srgbClr val="422C70"/>
                </a:solidFill>
                <a:latin typeface="IBM Plex Sans" pitchFamily="34" charset="0"/>
                <a:ea typeface="IBM Plex Sans" pitchFamily="34" charset="-122"/>
                <a:cs typeface="IBM Plex Sans" pitchFamily="34" charset="-120"/>
              </a:rPr>
              <a:t>Mayar da kuɗi:</a:t>
            </a:r>
            <a:r>
              <a:rPr lang="ha" altLang="en-US" sz="2400" dirty="0">
                <a:solidFill>
                  <a:srgbClr val="25252B"/>
                </a:solidFill>
                <a:latin typeface="IBM Plex Sans" pitchFamily="34" charset="0"/>
                <a:ea typeface="IBM Plex Sans" pitchFamily="34" charset="-122"/>
                <a:cs typeface="IBM Plex Sans" pitchFamily="34" charset="-120"/>
              </a:rPr>
              <a:t> ku tabbatar da buƙatar abokin ciniki; ku yi amfani da sabon adireshin mayar da kuɗi; ku amince kan kuɗaɗen caji da bayanan da za a adana</a:t>
            </a:r>
            <a:endParaRPr lang="ha" sz="2400" dirty="0"/>
          </a:p>
          <a:p>
            <a:pPr algn="l" marL="228600" indent="-228600">
              <a:lnSpc>
                <a:spcPct val="113000"/>
              </a:lnSpc>
              <a:spcBef>
                <a:spcPts val="480"/>
              </a:spcBef>
              <a:buSzPct val="100000"/>
              <a:buChar char="•"/>
            </a:pPr>
            <a:r>
              <a:rPr lang="ha" altLang="en-US" sz="2400" b="1" dirty="0">
                <a:solidFill>
                  <a:srgbClr val="422C70"/>
                </a:solidFill>
                <a:latin typeface="IBM Plex Sans" pitchFamily="34" charset="0"/>
                <a:ea typeface="IBM Plex Sans" pitchFamily="34" charset="-122"/>
                <a:cs typeface="IBM Plex Sans" pitchFamily="34" charset="-120"/>
              </a:rPr>
              <a:t>Gudummawa ga al'umma:</a:t>
            </a:r>
            <a:r>
              <a:rPr lang="ha" altLang="en-US" sz="2400" dirty="0">
                <a:solidFill>
                  <a:srgbClr val="25252B"/>
                </a:solidFill>
                <a:latin typeface="IBM Plex Sans" pitchFamily="34" charset="0"/>
                <a:ea typeface="IBM Plex Sans" pitchFamily="34" charset="-122"/>
                <a:cs typeface="IBM Plex Sans" pitchFamily="34" charset="-120"/>
              </a:rPr>
              <a:t> ku tabbatar da buƙatar; ku gano wanda ke da iko da maɓalli/kwafin ajiya da hanyar biyan kuɗi</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Ku daidaita bayyana bayanai da kiyaye sirrin mai ba da gudummawa; ku bincika bayanan da ake buƙatar adanawa</a:t>
            </a:r>
            <a:endParaRPr lang="h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4</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Hanyoyin Sayen Bitcoin da Sayar da Shi a Yankinku</a:t>
            </a:r>
            <a:endParaRPr lang="ha" sz="3000" dirty="0"/>
          </a:p>
        </p:txBody>
      </p:sp>
      <p:sp>
        <p:nvSpPr>
          <p:cNvPr id="4" name="Text 2"/>
          <p:cNvSpPr/>
          <p:nvPr/>
        </p:nvSpPr>
        <p:spPr>
          <a:xfrm>
            <a:off x="1002000" y="1375806"/>
            <a:ext cx="11142604" cy="3109874"/>
          </a:xfrm>
          <a:prstGeom prst="rect">
            <a:avLst/>
          </a:prstGeom>
          <a:noFill/>
          <a:ln/>
        </p:spPr>
        <p:txBody>
          <a:bodyPr wrap="square" lIns="0" tIns="0" rIns="0" bIns="0" rtlCol="0" anchor="t"/>
          <a:lstStyle/>
          <a:p>
            <a:pPr algn="l" marL="200660" indent="-200660">
              <a:lnSpc>
                <a:spcPct val="113000"/>
              </a:lnSpc>
              <a:buSzPct val="100000"/>
              <a:buChar char="•"/>
            </a:pPr>
            <a:r>
              <a:rPr lang="ha" altLang="en-US" sz="2110" b="1" dirty="0">
                <a:solidFill>
                  <a:srgbClr val="422C70"/>
                </a:solidFill>
                <a:latin typeface="IBM Plex Sans" pitchFamily="34" charset="0"/>
                <a:ea typeface="IBM Plex Sans" pitchFamily="34" charset="-122"/>
                <a:cs typeface="IBM Plex Sans" pitchFamily="34" charset="-120"/>
              </a:rPr>
              <a:t>Hanyar shiga:</a:t>
            </a:r>
            <a:r>
              <a:rPr lang="ha" altLang="en-US" sz="2110" dirty="0">
                <a:solidFill>
                  <a:srgbClr val="25252B"/>
                </a:solidFill>
                <a:latin typeface="IBM Plex Sans" pitchFamily="34" charset="0"/>
                <a:ea typeface="IBM Plex Sans" pitchFamily="34" charset="-122"/>
                <a:cs typeface="IBM Plex Sans" pitchFamily="34" charset="-120"/>
              </a:rPr>
              <a:t> kuɗin gida, aiki, ko kadarori → bitcoin</a:t>
            </a:r>
            <a:endParaRPr lang="ha" sz="2110" dirty="0"/>
          </a:p>
          <a:p>
            <a:pPr algn="l" marL="200660" indent="-200660">
              <a:lnSpc>
                <a:spcPct val="113000"/>
              </a:lnSpc>
              <a:spcBef>
                <a:spcPts val="420"/>
              </a:spcBef>
              <a:buSzPct val="100000"/>
              <a:buChar char="•"/>
            </a:pPr>
            <a:r>
              <a:rPr lang="ha" altLang="en-US" sz="2110" b="1" dirty="0">
                <a:solidFill>
                  <a:srgbClr val="422C70"/>
                </a:solidFill>
                <a:latin typeface="IBM Plex Sans" pitchFamily="34" charset="0"/>
                <a:ea typeface="IBM Plex Sans" pitchFamily="34" charset="-122"/>
                <a:cs typeface="IBM Plex Sans" pitchFamily="34" charset="-120"/>
              </a:rPr>
              <a:t>Hanyar fita:</a:t>
            </a:r>
            <a:r>
              <a:rPr lang="ha" altLang="en-US" sz="2110" dirty="0">
                <a:solidFill>
                  <a:srgbClr val="25252B"/>
                </a:solidFill>
                <a:latin typeface="IBM Plex Sans" pitchFamily="34" charset="0"/>
                <a:ea typeface="IBM Plex Sans" pitchFamily="34" charset="-122"/>
                <a:cs typeface="IBM Plex Sans" pitchFamily="34" charset="-120"/>
              </a:rPr>
              <a:t> bitcoin → kuɗin gida, kayayyaki, ko ayyuka</a:t>
            </a:r>
            <a:endParaRPr lang="ha" sz="2110" dirty="0"/>
          </a:p>
          <a:p>
            <a:pPr algn="l" marL="200660" indent="-200660">
              <a:lnSpc>
                <a:spcPct val="113000"/>
              </a:lnSpc>
              <a:spcBef>
                <a:spcPts val="420"/>
              </a:spcBef>
              <a:buSzPct val="100000"/>
              <a:buChar char="•"/>
            </a:pPr>
            <a:r>
              <a:rPr lang="ha" altLang="en-US" sz="2110" dirty="0">
                <a:solidFill>
                  <a:srgbClr val="25252B"/>
                </a:solidFill>
                <a:latin typeface="IBM Plex Sans" pitchFamily="34" charset="0"/>
                <a:ea typeface="IBM Plex Sans" pitchFamily="34" charset="-122"/>
                <a:cs typeface="IBM Plex Sans" pitchFamily="34" charset="-120"/>
              </a:rPr>
              <a:t>Ku kwatanta hanyoyi biyu na gida da wata hanyar da ake da ita wadda ba ta amfani da Bitcoin</a:t>
            </a:r>
            <a:endParaRPr lang="ha" sz="2110" dirty="0"/>
          </a:p>
          <a:p>
            <a:pPr algn="l" marL="200660" indent="-200660">
              <a:lnSpc>
                <a:spcPct val="113000"/>
              </a:lnSpc>
              <a:spcBef>
                <a:spcPts val="420"/>
              </a:spcBef>
              <a:buSzPct val="100000"/>
              <a:buChar char="•"/>
            </a:pPr>
            <a:r>
              <a:rPr lang="ha" altLang="en-US" sz="2110" dirty="0">
                <a:solidFill>
                  <a:srgbClr val="25252B"/>
                </a:solidFill>
                <a:latin typeface="IBM Plex Sans" pitchFamily="34" charset="0"/>
                <a:ea typeface="IBM Plex Sans" pitchFamily="34" charset="-122"/>
                <a:cs typeface="IBM Plex Sans" pitchFamily="34" charset="-120"/>
              </a:rPr>
              <a:t>Jimillar abin da aka karɓa, lokaci, tsare kuɗi, sirri, haɗarin soke ciniki, da wuraren da matsala za ta iya tasowa</a:t>
            </a:r>
            <a:endParaRPr lang="ha" sz="2110" dirty="0"/>
          </a:p>
          <a:p>
            <a:pPr algn="l" marL="200660" indent="-200660">
              <a:lnSpc>
                <a:spcPct val="113000"/>
              </a:lnSpc>
              <a:spcBef>
                <a:spcPts val="420"/>
              </a:spcBef>
              <a:buSzPct val="100000"/>
              <a:buChar char="•"/>
            </a:pPr>
            <a:r>
              <a:rPr lang="ha" altLang="en-US" sz="2110" dirty="0">
                <a:solidFill>
                  <a:srgbClr val="25252B"/>
                </a:solidFill>
                <a:latin typeface="IBM Plex Sans" pitchFamily="34" charset="0"/>
                <a:ea typeface="IBM Plex Sans" pitchFamily="34" charset="-122"/>
                <a:cs typeface="IBM Plex Sans" pitchFamily="34" charset="-120"/>
              </a:rPr>
              <a:t>Ku tabbatar da cire kuɗi zuwa maɓallan da kuke sarrafawa; ragowar kuɗin da ke cikin asusu na iya kasancewa haƙƙin neman kuɗi kawai</a:t>
            </a:r>
            <a:endParaRPr lang="ha" sz="2110" dirty="0"/>
          </a:p>
        </p:txBody>
      </p:sp>
      <p:sp>
        <p:nvSpPr>
          <p:cNvPr id="5" name="Text 3"/>
          <p:cNvSpPr/>
          <p:nvPr/>
        </p:nvSpPr>
        <p:spPr>
          <a:xfrm>
            <a:off x="666780" y="4780666"/>
            <a:ext cx="11510010" cy="1447770"/>
          </a:xfrm>
          <a:prstGeom prst="rect">
            <a:avLst/>
          </a:prstGeom>
          <a:noFill/>
          <a:ln/>
        </p:spPr>
        <p:txBody>
          <a:bodyPr wrap="square" lIns="0" tIns="0" rIns="0" bIns="0" rtlCol="0" anchor="t"/>
          <a:lstStyle/>
          <a:p>
            <a:pPr algn="l" indent="0" marL="0">
              <a:lnSpc>
                <a:spcPct val="113000"/>
              </a:lnSpc>
              <a:buNone/>
            </a:pPr>
            <a:r>
              <a:rPr lang="ha" altLang="en-US" sz="2110" dirty="0">
                <a:solidFill>
                  <a:srgbClr val="25252B"/>
                </a:solidFill>
                <a:latin typeface="IBM Plex Sans" pitchFamily="34" charset="0"/>
                <a:ea typeface="IBM Plex Sans" pitchFamily="34" charset="-122"/>
                <a:cs typeface="IBM Plex Sans" pitchFamily="34" charset="-120"/>
              </a:rPr>
              <a:t>Don musayar ido-da-ido, ku yi amfani da wurin jama'a da ya dace, ku guji kuɗin hannu da ba su zama dole ba, ku zo da amintaccen mutum idan ya dace, ku tabbatar da an biya kafin ku tafi, kuma ku bi dokokin yankinku. Kada ku bayyana yawan abin da kuka mallaka ko bayanan yadda kuke adana shi.</a:t>
            </a:r>
            <a:endParaRPr lang="ha"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4</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Fa'idodi da Illolin KYC da Rashin KYC</a:t>
            </a:r>
            <a:endParaRPr lang="ha"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ha" altLang="en-US" sz="2300" b="1" dirty="0">
                <a:solidFill>
                  <a:srgbClr val="422C70"/>
                </a:solidFill>
                <a:latin typeface="IBM Plex Sans" pitchFamily="34" charset="0"/>
                <a:ea typeface="IBM Plex Sans" pitchFamily="34" charset="-122"/>
                <a:cs typeface="IBM Plex Sans" pitchFamily="34" charset="-120"/>
              </a:rPr>
              <a:t>KYC:</a:t>
            </a:r>
            <a:r>
              <a:rPr lang="ha" altLang="en-US" sz="2300" dirty="0">
                <a:solidFill>
                  <a:srgbClr val="25252B"/>
                </a:solidFill>
                <a:latin typeface="IBM Plex Sans" pitchFamily="34" charset="0"/>
                <a:ea typeface="IBM Plex Sans" pitchFamily="34" charset="-122"/>
                <a:cs typeface="IBM Plex Sans" pitchFamily="34" charset="-120"/>
              </a:rPr>
              <a:t> tantance shaidar mutum; yiwuwar samun damar amfani da banki, iyakoki, bin ƙa'idoji, ko fa'idodin maido da asusu</a:t>
            </a:r>
            <a:endParaRPr lang="ha" sz="2300" dirty="0"/>
          </a:p>
          <a:p>
            <a:pPr algn="l" marL="219710" indent="-219710">
              <a:lnSpc>
                <a:spcPct val="113000"/>
              </a:lnSpc>
              <a:spcBef>
                <a:spcPts val="460"/>
              </a:spcBef>
              <a:buSzPct val="100000"/>
              <a:buChar char="•"/>
            </a:pPr>
            <a:r>
              <a:rPr lang="ha" altLang="en-US" sz="2300" b="1" dirty="0">
                <a:solidFill>
                  <a:srgbClr val="422C70"/>
                </a:solidFill>
                <a:latin typeface="IBM Plex Sans" pitchFamily="34" charset="0"/>
                <a:ea typeface="IBM Plex Sans" pitchFamily="34" charset="-122"/>
                <a:cs typeface="IBM Plex Sans" pitchFamily="34" charset="-120"/>
              </a:rPr>
              <a:t>Haɗarin bayanai:</a:t>
            </a:r>
            <a:r>
              <a:rPr lang="ha" altLang="en-US" sz="2300" dirty="0">
                <a:solidFill>
                  <a:srgbClr val="25252B"/>
                </a:solidFill>
                <a:latin typeface="IBM Plex Sans" pitchFamily="34" charset="0"/>
                <a:ea typeface="IBM Plex Sans" pitchFamily="34" charset="-122"/>
                <a:cs typeface="IBM Plex Sans" pitchFamily="34" charset="-120"/>
              </a:rPr>
              <a:t> alaƙoƙin dindindin tsakanin shaidar mutum da biyan kuɗi, kutse cikin bayanai, amfani da su ba bisa ƙa'ida ba, ko ƙuntatawa</a:t>
            </a:r>
            <a:endParaRPr lang="ha" sz="2300" dirty="0"/>
          </a:p>
          <a:p>
            <a:pPr algn="l" marL="219710" indent="-219710">
              <a:lnSpc>
                <a:spcPct val="113000"/>
              </a:lnSpc>
              <a:spcBef>
                <a:spcPts val="460"/>
              </a:spcBef>
              <a:buSzPct val="100000"/>
              <a:buChar char="•"/>
            </a:pPr>
            <a:r>
              <a:rPr lang="ha" altLang="en-US" sz="2300" b="1" dirty="0">
                <a:solidFill>
                  <a:srgbClr val="422C70"/>
                </a:solidFill>
                <a:latin typeface="IBM Plex Sans" pitchFamily="34" charset="0"/>
                <a:ea typeface="IBM Plex Sans" pitchFamily="34" charset="-122"/>
                <a:cs typeface="IBM Plex Sans" pitchFamily="34" charset="-120"/>
              </a:rPr>
              <a:t>Babu KYC:</a:t>
            </a:r>
            <a:r>
              <a:rPr lang="ha" altLang="en-US" sz="2300" dirty="0">
                <a:solidFill>
                  <a:srgbClr val="25252B"/>
                </a:solidFill>
                <a:latin typeface="IBM Plex Sans" pitchFamily="34" charset="0"/>
                <a:ea typeface="IBM Plex Sans" pitchFamily="34" charset="-122"/>
                <a:cs typeface="IBM Plex Sans" pitchFamily="34" charset="-120"/>
              </a:rPr>
              <a:t> yiwuwar tattara bayanan shaidar mutum kaɗan</a:t>
            </a:r>
            <a:endParaRPr lang="ha" sz="2300" dirty="0"/>
          </a:p>
          <a:p>
            <a:pPr algn="l" marL="219710" indent="-219710">
              <a:lnSpc>
                <a:spcPct val="113000"/>
              </a:lnSpc>
              <a:spcBef>
                <a:spcPts val="460"/>
              </a:spcBef>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Yiwuwar ƙarin farashi, ƙarancin sauƙin saye da sayarwa, ƙarancin tallafi, zamba, ko ƙuntatawa ta doka</a:t>
            </a:r>
            <a:endParaRPr lang="ha" sz="2300" dirty="0"/>
          </a:p>
        </p:txBody>
      </p:sp>
      <p:sp>
        <p:nvSpPr>
          <p:cNvPr id="5" name="Text 3"/>
          <p:cNvSpPr/>
          <p:nvPr/>
        </p:nvSpPr>
        <p:spPr>
          <a:xfrm>
            <a:off x="666780" y="4645243"/>
            <a:ext cx="11510010" cy="1579992"/>
          </a:xfrm>
          <a:prstGeom prst="rect">
            <a:avLst/>
          </a:prstGeom>
          <a:noFill/>
          <a:ln/>
        </p:spPr>
        <p:txBody>
          <a:bodyPr wrap="square" lIns="0" tIns="0" rIns="0" bIns="0" rtlCol="0" anchor="t"/>
          <a:lstStyle/>
          <a:p>
            <a:pPr algn="l" indent="0" marL="0">
              <a:lnSpc>
                <a:spcPct val="113000"/>
              </a:lnSpc>
              <a:buNone/>
            </a:pPr>
            <a:r>
              <a:rPr lang="ha" altLang="en-US" sz="2300" dirty="0">
                <a:solidFill>
                  <a:srgbClr val="25252B"/>
                </a:solidFill>
                <a:latin typeface="IBM Plex Sans" pitchFamily="34" charset="0"/>
                <a:ea typeface="IBM Plex Sans" pitchFamily="34" charset="-122"/>
                <a:cs typeface="IBM Plex Sans" pitchFamily="34" charset="-120"/>
              </a:rPr>
              <a:t>Babu ɗaya daga cikin waɗannan nau'o'in da ya fi ɗayan kai tsaye. Kada ku karya dokar yankinku ko ku jefa lafiyar jikinku cikin haɗari don neman sirri; idan wani abu bai bayyana ba, ku nemi shawarar ƙwararrun yankinku da ta dace da halin da ake ciki a yanzu.</a:t>
            </a:r>
            <a:endParaRPr lang="ha"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4</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Tsarukan Tattalin Arzikin Madauwari</a:t>
            </a:r>
            <a:endParaRPr lang="ha"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ha" altLang="en-US" sz="2300" dirty="0">
                <a:solidFill>
                  <a:srgbClr val="25252B"/>
                </a:solidFill>
                <a:latin typeface="IBM Plex Sans" pitchFamily="34" charset="0"/>
                <a:ea typeface="IBM Plex Sans" pitchFamily="34" charset="-122"/>
                <a:cs typeface="IBM Plex Sans" pitchFamily="34" charset="-120"/>
              </a:rPr>
              <a:t>Tattalin arzikin Bitcoin mai zagayawa yana haɗa mutanen da bisa son ransu suke samun bitcoin, kashe shi, adana shi, da musayarsa a cikin al'umma.</a:t>
            </a:r>
            <a:endParaRPr lang="ha"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Ma'aikata → abokan ciniki → 'yan kasuwa → masu samar da kaya</a:t>
            </a:r>
            <a:endParaRPr lang="ha" sz="2300" dirty="0"/>
          </a:p>
          <a:p>
            <a:pPr algn="l" marL="219710" indent="-219710">
              <a:lnSpc>
                <a:spcPct val="113000"/>
              </a:lnSpc>
              <a:spcBef>
                <a:spcPts val="460"/>
              </a:spcBef>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A ina darajar kuɗi take zagayawa ko ake sauya ta zuwa kuɗin gwamnati?</a:t>
            </a:r>
            <a:endParaRPr lang="ha" sz="2300" dirty="0"/>
          </a:p>
          <a:p>
            <a:pPr algn="l" marL="219710" indent="-219710">
              <a:lnSpc>
                <a:spcPct val="113000"/>
              </a:lnSpc>
              <a:spcBef>
                <a:spcPts val="460"/>
              </a:spcBef>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Wa ke ba da ilimi da tallafin fasaha?</a:t>
            </a:r>
            <a:endParaRPr lang="ha" sz="2300" dirty="0"/>
          </a:p>
          <a:p>
            <a:pPr algn="l" marL="219710" indent="-219710">
              <a:lnSpc>
                <a:spcPct val="113000"/>
              </a:lnSpc>
              <a:spcBef>
                <a:spcPts val="460"/>
              </a:spcBef>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Me zai faru idan haɗin intanet ya gaza?</a:t>
            </a:r>
            <a:endParaRPr lang="ha" sz="2300" dirty="0"/>
          </a:p>
          <a:p>
            <a:pPr algn="l" marL="219710" indent="-219710">
              <a:lnSpc>
                <a:spcPct val="113000"/>
              </a:lnSpc>
              <a:spcBef>
                <a:spcPts val="460"/>
              </a:spcBef>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Wa ke ɗaukar haɗarin riƙon kuɗi da na sauyin farashi?</a:t>
            </a:r>
            <a:endParaRPr lang="ha"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ha" altLang="en-US" sz="2300" dirty="0">
                <a:solidFill>
                  <a:srgbClr val="25252B"/>
                </a:solidFill>
                <a:latin typeface="IBM Plex Sans" pitchFamily="34" charset="0"/>
                <a:ea typeface="IBM Plex Sans" pitchFamily="34" charset="-122"/>
                <a:cs typeface="IBM Plex Sans" pitchFamily="34" charset="-120"/>
              </a:rPr>
              <a:t>Yawan masu amfani kaɗai ba ya tabbatar da amfaninsa. Rauni a buƙata, kayan aiki, ilimi, ko tsaro na iya katse zagayowar; ku guji dogaro da kyaututtuka ko mai shirya ayyuka guda ɗaya da ke sarrafa kowane biyan kuɗi.</a:t>
            </a:r>
            <a:endParaRPr lang="ha"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4</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4</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Abokin cinikiAbokin ciniki yana biyan ɗan kasuwa da bitcoin domin kayayyaki. Ɗan kasuwaƊan kasuwa yana biyan mai ba da sabis da bitcoin domin wani sabis.Mai ba da sabisMai ba da sabis yana biyan ma'ai">    </p:cNvPr>
          <p:cNvPicPr>
            <a:picLocks noChangeAspect="1"/>
          </p:cNvPicPr>
          <p:nvPr/>
        </p:nvPicPr>
        <p:blipFill>
          <a:blip r:embed="rId1"/>
          <a:stretch>
            <a:fillRect/>
          </a:stretch>
        </p:blipFill>
        <p:spPr>
          <a:xfrm>
            <a:off x="2416942" y="266730"/>
            <a:ext cx="7358085"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Misalan Amfani ga ’Yan Kasuwa ko Al’umma</a:t>
            </a:r>
            <a:endParaRPr lang="ha"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Ma'aunin kayyade farashi da hanyar biyan kuɗi</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Kula da maɓallai, damar shiga ga ma'aikata, tsaron na'urori, da kwafin ajiyar bayanai</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Tabbatarwa, rasitoci, mayar da kuɗi, da kurakurai</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Musayar kuɗi, bayanan da aka adana, haraji, da tallafi</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Tsarin tunkarar matsalar walat ko gazawar hanyar sadarwa</a:t>
            </a:r>
            <a:endParaRPr lang="ha" sz="2400" dirty="0"/>
          </a:p>
        </p:txBody>
      </p:sp>
      <p:sp>
        <p:nvSpPr>
          <p:cNvPr id="5" name="Text 3"/>
          <p:cNvSpPr/>
          <p:nvPr/>
        </p:nvSpPr>
        <p:spPr>
          <a:xfrm>
            <a:off x="666780" y="4433560"/>
            <a:ext cx="11510010" cy="1645463"/>
          </a:xfrm>
          <a:prstGeom prst="rect">
            <a:avLst/>
          </a:prstGeom>
          <a:noFill/>
          <a:ln/>
        </p:spPr>
        <p:txBody>
          <a:bodyPr wrap="square" lIns="0" tIns="0" rIns="0" bIns="0" rtlCol="0" anchor="t"/>
          <a:lstStyle/>
          <a:p>
            <a:pPr algn="l" indent="0" marL="0">
              <a:lnSpc>
                <a:spcPct val="113000"/>
              </a:lnSpc>
              <a:buNone/>
            </a:pPr>
            <a:r>
              <a:rPr lang="ha" altLang="en-US" sz="2400" dirty="0">
                <a:solidFill>
                  <a:srgbClr val="25252B"/>
                </a:solidFill>
                <a:latin typeface="IBM Plex Sans" pitchFamily="34" charset="0"/>
                <a:ea typeface="IBM Plex Sans" pitchFamily="34" charset="-122"/>
                <a:cs typeface="IBM Plex Sans" pitchFamily="34" charset="-120"/>
              </a:rPr>
              <a:t>Mai shirya aiki guda ɗaya da ke riƙe da kuɗin haɗin gwiwa mai kula da ajiyar kuɗi ne kuma shi ne wanda ake dogaro da amincinsa. Kuɗin haɗin gwiwa suna buƙatar ƙa'idoji masu bayyana, bayanan da aka adana, matakan sarrafa damar shiga, da nazarin doka inda ya dace.</a:t>
            </a:r>
            <a:endParaRPr lang="h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4</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Taswirorin Albarkatun Yanki da Gano Al’umma</a:t>
            </a:r>
            <a:endParaRPr lang="ha" sz="3000" dirty="0"/>
          </a:p>
        </p:txBody>
      </p:sp>
      <p:pic>
        <p:nvPicPr>
          <p:cNvPr id="4" name="Image 0" descr="QR code">    </p:cNvPr>
          <p:cNvPicPr>
            <a:picLocks noChangeAspect="1"/>
          </p:cNvPicPr>
          <p:nvPr/>
        </p:nvPicPr>
        <p:blipFill>
          <a:blip r:embed="rId1"/>
          <a:stretch>
            <a:fillRect/>
          </a:stretch>
        </p:blipFill>
        <p:spPr>
          <a:xfrm>
            <a:off x="9429750" y="1295430"/>
            <a:ext cx="2095530" cy="4722785"/>
          </a:xfrm>
          <a:prstGeom prst="rect">
            <a:avLst/>
          </a:prstGeom>
        </p:spPr>
      </p:pic>
      <p:sp>
        <p:nvSpPr>
          <p:cNvPr id="5" name="Text 2"/>
          <p:cNvSpPr/>
          <p:nvPr/>
        </p:nvSpPr>
        <p:spPr>
          <a:xfrm>
            <a:off x="1047720" y="1386779"/>
            <a:ext cx="8483620" cy="2239457"/>
          </a:xfrm>
          <a:prstGeom prst="rect">
            <a:avLst/>
          </a:prstGeom>
          <a:noFill/>
          <a:ln/>
        </p:spPr>
        <p:txBody>
          <a:bodyPr wrap="square" lIns="0" tIns="0" rIns="0" bIns="0" rtlCol="0" anchor="t"/>
          <a:lstStyle/>
          <a:p>
            <a:pPr algn="l" marL="228600" indent="-228600">
              <a:lnSpc>
                <a:spcPct val="113000"/>
              </a:lnSpc>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Ku nemo ’yan kasuwa, malamai, tarukan haɗuwa, da albarkatun al’umma</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Ku duba kwanan wata; ku tabbatar da kanku</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Ku zo da wata hanyar biyan kuɗi ko shiga</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Kasancewa mamba a al’umma ba hujja ba ce ta amana</a:t>
            </a:r>
            <a:endParaRPr lang="ha" sz="2400" dirty="0"/>
          </a:p>
        </p:txBody>
      </p:sp>
      <p:sp>
        <p:nvSpPr>
          <p:cNvPr id="6" name="Text 3"/>
          <p:cNvSpPr/>
          <p:nvPr/>
        </p:nvSpPr>
        <p:spPr>
          <a:xfrm>
            <a:off x="666780" y="3961364"/>
            <a:ext cx="8901135" cy="2056760"/>
          </a:xfrm>
          <a:prstGeom prst="rect">
            <a:avLst/>
          </a:prstGeom>
          <a:noFill/>
          <a:ln/>
        </p:spPr>
        <p:txBody>
          <a:bodyPr wrap="square" lIns="0" tIns="0" rIns="0" bIns="0" rtlCol="0" anchor="t"/>
          <a:lstStyle/>
          <a:p>
            <a:pPr algn="l" indent="0" marL="0">
              <a:lnSpc>
                <a:spcPct val="113000"/>
              </a:lnSpc>
              <a:buNone/>
            </a:pPr>
            <a:r>
              <a:rPr lang="ha" altLang="en-US" sz="2400" dirty="0">
                <a:solidFill>
                  <a:srgbClr val="25252B"/>
                </a:solidFill>
                <a:latin typeface="IBM Plex Sans" pitchFamily="34" charset="0"/>
                <a:ea typeface="IBM Plex Sans" pitchFamily="34" charset="-122"/>
                <a:cs typeface="IBM Plex Sans" pitchFamily="34" charset="-120"/>
              </a:rPr>
              <a:t>Kada ku taɓa bayyana kalmomin dawo da walat, adadin kuɗin da kuke da shi, adiresoshin gida, ko tsare-tsaren tsaro a taron haɗuwa. Ku yi hattara da tayin sarrafa jari, tayin musayar kuɗi a keɓance, neman taimakon gaggawa, da alkawarin tabbatacciyar riba.</a:t>
            </a:r>
            <a:endParaRPr lang="h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4</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Bita: Danganta Wannan da Al’ummarku</a:t>
            </a:r>
            <a:endParaRPr lang="ha"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ha" altLang="en-US" sz="2300" dirty="0">
                <a:solidFill>
                  <a:srgbClr val="25252B"/>
                </a:solidFill>
                <a:latin typeface="IBM Plex Sans" pitchFamily="34" charset="0"/>
                <a:ea typeface="IBM Plex Sans" pitchFamily="34" charset="-122"/>
                <a:cs typeface="IBM Plex Sans" pitchFamily="34" charset="-120"/>
              </a:rPr>
              <a:t>Ku kammala aikin ɗaiɗaiku, sannan ku kwatanta dalilanku da na sauran 'yan ƙungiyarku.</a:t>
            </a:r>
            <a:endParaRPr lang="ha" sz="2300" dirty="0"/>
          </a:p>
        </p:txBody>
      </p:sp>
      <p:sp>
        <p:nvSpPr>
          <p:cNvPr id="5" name="Text 3"/>
          <p:cNvSpPr/>
          <p:nvPr/>
        </p:nvSpPr>
        <p:spPr>
          <a:xfrm>
            <a:off x="1032449" y="2465680"/>
            <a:ext cx="11109137" cy="3452409"/>
          </a:xfrm>
          <a:prstGeom prst="rect">
            <a:avLst/>
          </a:prstGeom>
          <a:noFill/>
          <a:ln/>
        </p:spPr>
        <p:txBody>
          <a:bodyPr wrap="square" lIns="0" tIns="0" rIns="0" bIns="0" rtlCol="0" anchor="t"/>
          <a:lstStyle/>
          <a:p>
            <a:pPr algn="l" marL="219710" indent="-219710">
              <a:lnSpc>
                <a:spcPct val="113000"/>
              </a:lnSpc>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Wace buƙata ta yankin da wane aikin kuɗi ne suka shafi lamarin?</a:t>
            </a:r>
            <a:endParaRPr lang="ha" sz="2300" dirty="0"/>
          </a:p>
          <a:p>
            <a:pPr algn="l" marL="219710" indent="-219710">
              <a:lnSpc>
                <a:spcPct val="113000"/>
              </a:lnSpc>
              <a:spcBef>
                <a:spcPts val="460"/>
              </a:spcBef>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Wane madadin da zai yiwu a aikace kuka yi kwatanci da shi?</a:t>
            </a:r>
            <a:endParaRPr lang="ha" sz="2300" dirty="0"/>
          </a:p>
          <a:p>
            <a:pPr algn="l" marL="219710" indent="-219710">
              <a:lnSpc>
                <a:spcPct val="113000"/>
              </a:lnSpc>
              <a:spcBef>
                <a:spcPts val="460"/>
              </a:spcBef>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A kan sarkar, ta Lightning, ko duka biyun? Wa ke da iko da makullan?</a:t>
            </a:r>
            <a:endParaRPr lang="ha" sz="2300" dirty="0"/>
          </a:p>
          <a:p>
            <a:pPr algn="l" marL="219710" indent="-219710">
              <a:lnSpc>
                <a:spcPct val="113000"/>
              </a:lnSpc>
              <a:spcBef>
                <a:spcPts val="460"/>
              </a:spcBef>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Wace ce fa'ida mafi girma, haɗari mafi tsanani, da gazawar da za ta iya faruwa?</a:t>
            </a:r>
            <a:endParaRPr lang="ha" sz="2300" dirty="0"/>
          </a:p>
          <a:p>
            <a:pPr algn="l" marL="219710" indent="-219710">
              <a:lnSpc>
                <a:spcPct val="113000"/>
              </a:lnSpc>
              <a:spcBef>
                <a:spcPts val="460"/>
              </a:spcBef>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Ta yaya doka, ababen more rayuwa, harshe, ko al'ada suka shafi sakamakon?</a:t>
            </a:r>
            <a:endParaRPr lang="ha" sz="2300" dirty="0"/>
          </a:p>
          <a:p>
            <a:pPr algn="l" marL="219710" indent="-219710">
              <a:lnSpc>
                <a:spcPct val="113000"/>
              </a:lnSpc>
              <a:spcBef>
                <a:spcPts val="460"/>
              </a:spcBef>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Wace shaida ce ke goyon bayan ɗaukar mataki na gaba cikin alhaki, idan akwai?</a:t>
            </a:r>
            <a:endParaRPr lang="ha"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4</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Muhimman Darussa da Ɗan Lokacin Yin Tunani</a:t>
            </a:r>
            <a:endParaRPr lang="ha" sz="3000" dirty="0"/>
          </a:p>
        </p:txBody>
      </p:sp>
      <p:sp>
        <p:nvSpPr>
          <p:cNvPr id="4" name="Text 2"/>
          <p:cNvSpPr/>
          <p:nvPr/>
        </p:nvSpPr>
        <p:spPr>
          <a:xfrm>
            <a:off x="1032449" y="1383030"/>
            <a:ext cx="11109137" cy="2998866"/>
          </a:xfrm>
          <a:prstGeom prst="rect">
            <a:avLst/>
          </a:prstGeom>
          <a:noFill/>
          <a:ln/>
        </p:spPr>
        <p:txBody>
          <a:bodyPr wrap="square" lIns="0" tIns="0" rIns="0" bIns="0" rtlCol="0" anchor="t"/>
          <a:lstStyle/>
          <a:p>
            <a:pPr algn="l" marL="219710" indent="-219710">
              <a:lnSpc>
                <a:spcPct val="113000"/>
              </a:lnSpc>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Ku fara da wata buƙata ta al'umma da wani zaɓi da za a iya aiwatarwa a zahiri</a:t>
            </a:r>
            <a:endParaRPr lang="ha" sz="2300" dirty="0"/>
          </a:p>
          <a:p>
            <a:pPr algn="l" marL="219710" indent="-219710">
              <a:lnSpc>
                <a:spcPct val="113000"/>
              </a:lnSpc>
              <a:spcBef>
                <a:spcPts val="460"/>
              </a:spcBef>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Ku lura, ku yi atisaye cikin aminci, sannan ku yi bayani ko ku nuna yadda ake yi</a:t>
            </a:r>
            <a:endParaRPr lang="ha" sz="2300" dirty="0"/>
          </a:p>
          <a:p>
            <a:pPr algn="l" marL="219710" indent="-219710">
              <a:lnSpc>
                <a:spcPct val="113000"/>
              </a:lnSpc>
              <a:spcBef>
                <a:spcPts val="460"/>
              </a:spcBef>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Ku tabbatar da kayan aiki, yadda ake riƙe kuɗaɗe, farashi, sirri, da ƙa'idojin yankin da ke aiki a yanzu</a:t>
            </a:r>
            <a:endParaRPr lang="ha" sz="2300" dirty="0"/>
          </a:p>
          <a:p>
            <a:pPr algn="l" marL="219710" indent="-219710">
              <a:lnSpc>
                <a:spcPct val="113000"/>
              </a:lnSpc>
              <a:spcBef>
                <a:spcPts val="460"/>
              </a:spcBef>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Ku tabbatar da hanyar biyan kuɗi da sakamakonta; ku shirya abin yi idan ba a yi nasara ba</a:t>
            </a:r>
            <a:endParaRPr lang="ha" sz="2300" dirty="0"/>
          </a:p>
          <a:p>
            <a:pPr algn="l" marL="219710" indent="-219710">
              <a:lnSpc>
                <a:spcPct val="113000"/>
              </a:lnSpc>
              <a:spcBef>
                <a:spcPts val="460"/>
              </a:spcBef>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Shiga ayyukan al'umma mai amfani na son rai ne kuma yana kare mutane</a:t>
            </a:r>
            <a:endParaRPr lang="ha" sz="2300" dirty="0"/>
          </a:p>
        </p:txBody>
      </p:sp>
      <p:sp>
        <p:nvSpPr>
          <p:cNvPr id="5" name="Shape 3"/>
          <p:cNvSpPr/>
          <p:nvPr/>
        </p:nvSpPr>
        <p:spPr>
          <a:xfrm>
            <a:off x="666780" y="4703674"/>
            <a:ext cx="10858500" cy="1579352"/>
          </a:xfrm>
          <a:prstGeom prst="rect">
            <a:avLst/>
          </a:prstGeom>
          <a:solidFill>
            <a:srgbClr val="F3F3FA"/>
          </a:solidFill>
          <a:ln/>
        </p:spPr>
      </p:sp>
      <p:sp>
        <p:nvSpPr>
          <p:cNvPr id="6" name="Shape 4"/>
          <p:cNvSpPr/>
          <p:nvPr/>
        </p:nvSpPr>
        <p:spPr>
          <a:xfrm>
            <a:off x="666780" y="4703674"/>
            <a:ext cx="57150" cy="1579352"/>
          </a:xfrm>
          <a:prstGeom prst="rect">
            <a:avLst/>
          </a:prstGeom>
          <a:solidFill>
            <a:srgbClr val="422C70"/>
          </a:solidFill>
          <a:ln/>
        </p:spPr>
      </p:sp>
      <p:sp>
        <p:nvSpPr>
          <p:cNvPr id="7" name="Text 5"/>
          <p:cNvSpPr/>
          <p:nvPr/>
        </p:nvSpPr>
        <p:spPr>
          <a:xfrm>
            <a:off x="1192103" y="4967021"/>
            <a:ext cx="10456896" cy="1052657"/>
          </a:xfrm>
          <a:prstGeom prst="rect">
            <a:avLst/>
          </a:prstGeom>
          <a:noFill/>
          <a:ln/>
        </p:spPr>
        <p:txBody>
          <a:bodyPr wrap="square" lIns="0" tIns="0" rIns="0" bIns="0" rtlCol="0" anchor="t"/>
          <a:lstStyle/>
          <a:p>
            <a:pPr algn="l" indent="0" marL="0">
              <a:lnSpc>
                <a:spcPct val="113000"/>
              </a:lnSpc>
              <a:buNone/>
            </a:pPr>
            <a:r>
              <a:rPr lang="ha" altLang="en-US" sz="2300" b="1" dirty="0">
                <a:solidFill>
                  <a:srgbClr val="422C70"/>
                </a:solidFill>
                <a:latin typeface="IBM Plex Sans" pitchFamily="34" charset="0"/>
                <a:ea typeface="IBM Plex Sans" pitchFamily="34" charset="-122"/>
                <a:cs typeface="IBM Plex Sans" pitchFamily="34" charset="-120"/>
              </a:rPr>
              <a:t>Lokacin yin tunani</a:t>
            </a:r>
            <a:endParaRPr lang="ha" sz="2300" dirty="0"/>
          </a:p>
          <a:p>
            <a:pPr algn="l" indent="0" marL="0">
              <a:lnSpc>
                <a:spcPct val="113000"/>
              </a:lnSpc>
              <a:spcBef>
                <a:spcPts val="340"/>
              </a:spcBef>
              <a:buNone/>
            </a:pPr>
            <a:r>
              <a:rPr lang="ha" altLang="en-US" sz="2300" dirty="0">
                <a:solidFill>
                  <a:srgbClr val="25252B"/>
                </a:solidFill>
                <a:latin typeface="IBM Plex Sans" pitchFamily="34" charset="0"/>
                <a:ea typeface="IBM Plex Sans" pitchFamily="34" charset="-122"/>
                <a:cs typeface="IBM Plex Sans" pitchFamily="34" charset="-120"/>
              </a:rPr>
              <a:t>Wace tambaya za ku yi kafin ku yanke shawarar ko wata hanyar amfani da Bitcoin ta dace da wata buƙata ta al'umma?</a:t>
            </a:r>
            <a:endParaRPr lang="ha"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Difloma ta Bitcoin · Kashi na 4</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Difloma ta Bitcoin</dc:title>
  <dc:subject>Open educational slides (Creative Commons). Adapt them freely.</dc:subject>
  <dc:creator>My First Bitcoin</dc:creator>
  <cp:lastModifiedBy>My First Bitcoin</cp:lastModifiedBy>
  <cp:revision>1</cp:revision>
  <dcterms:created xsi:type="dcterms:W3CDTF">2026-10-22T20:31:15Z</dcterms:created>
  <dcterms:modified xsi:type="dcterms:W3CDTF">2026-10-22T20:31:15Z</dcterms:modified>
</cp:coreProperties>
</file>