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slideMasters/slideMaster23.xml" ContentType="application/vnd.openxmlformats-officedocument.presentationml.slideMaster+xml"/>
  <Override PartName="/ppt/slides/slide23.xml" ContentType="application/vnd.openxmlformats-officedocument.presentationml.slide+xml"/>
  <Override PartName="/ppt/slideMasters/slideMaster24.xml" ContentType="application/vnd.openxmlformats-officedocument.presentationml.slideMaster+xml"/>
  <Override PartName="/ppt/slides/slide24.xml" ContentType="application/vnd.openxmlformats-officedocument.presentationml.slide+xml"/>
  <Override PartName="/ppt/slideMasters/slideMaster25.xml" ContentType="application/vnd.openxmlformats-officedocument.presentationml.slideMaster+xml"/>
  <Override PartName="/ppt/slides/slide25.xml" ContentType="application/vnd.openxmlformats-officedocument.presentationml.slide+xml"/>
  <Override PartName="/ppt/slideMasters/slideMaster26.xml" ContentType="application/vnd.openxmlformats-officedocument.presentationml.slideMaster+xml"/>
  <Override PartName="/ppt/slides/slide26.xml" ContentType="application/vnd.openxmlformats-officedocument.presentationml.slide+xml"/>
  <Override PartName="/ppt/slideMasters/slideMaster27.xml" ContentType="application/vnd.openxmlformats-officedocument.presentationml.slideMaster+xml"/>
  <Override PartName="/ppt/slides/slide27.xml" ContentType="application/vnd.openxmlformats-officedocument.presentationml.slide+xml"/>
  <Override PartName="/ppt/slideMasters/slideMaster28.xml" ContentType="application/vnd.openxmlformats-officedocument.presentationml.slideMaster+xml"/>
  <Override PartName="/ppt/slides/slide28.xml" ContentType="application/vnd.openxmlformats-officedocument.presentationml.slide+xml"/>
  <Override PartName="/ppt/slideMasters/slideMaster29.xml" ContentType="application/vnd.openxmlformats-officedocument.presentationml.slideMaster+xml"/>
  <Override PartName="/ppt/slides/slide29.xml" ContentType="application/vnd.openxmlformats-officedocument.presentationml.slide+xml"/>
  <Override PartName="/ppt/slideMasters/slideMaster30.xml" ContentType="application/vnd.openxmlformats-officedocument.presentationml.slideMaster+xml"/>
  <Override PartName="/ppt/slides/slide30.xml" ContentType="application/vnd.openxmlformats-officedocument.presentationml.slide+xml"/>
  <Override PartName="/ppt/slideMasters/slideMaster31.xml" ContentType="application/vnd.openxmlformats-officedocument.presentationml.slideMaster+xml"/>
  <Override PartName="/ppt/slides/slide31.xml" ContentType="application/vnd.openxmlformats-officedocument.presentationml.slide+xml"/>
  <Override PartName="/ppt/slideMasters/slideMaster32.xml" ContentType="application/vnd.openxmlformats-officedocument.presentationml.slideMaster+xml"/>
  <Override PartName="/ppt/slides/slide32.xml" ContentType="application/vnd.openxmlformats-officedocument.presentationml.slide+xml"/>
  <Override PartName="/ppt/slideMasters/slideMaster33.xml" ContentType="application/vnd.openxmlformats-officedocument.presentationml.slideMaster+xml"/>
  <Override PartName="/ppt/slides/slide33.xml" ContentType="application/vnd.openxmlformats-officedocument.presentationml.slide+xml"/>
  <Override PartName="/ppt/slideMasters/slideMaster34.xml" ContentType="application/vnd.openxmlformats-officedocument.presentationml.slideMaster+xml"/>
  <Override PartName="/ppt/slides/slide34.xml" ContentType="application/vnd.openxmlformats-officedocument.presentationml.slide+xml"/>
  <Override PartName="/ppt/slideMasters/slideMaster35.xml" ContentType="application/vnd.openxmlformats-officedocument.presentationml.slideMaster+xml"/>
  <Override PartName="/ppt/slides/slide35.xml" ContentType="application/vnd.openxmlformats-officedocument.presentationml.slide+xml"/>
  <Override PartName="/ppt/slideMasters/slideMaster36.xml" ContentType="application/vnd.openxmlformats-officedocument.presentationml.slideMaster+xml"/>
  <Override PartName="/ppt/slides/slide36.xml" ContentType="application/vnd.openxmlformats-officedocument.presentationml.slide+xml"/>
  <Override PartName="/ppt/slideMasters/slideMaster37.xml" ContentType="application/vnd.openxmlformats-officedocument.presentationml.slideMaster+xml"/>
  <Override PartName="/ppt/slides/slide37.xml" ContentType="application/vnd.openxmlformats-officedocument.presentationml.slide+xml"/>
  <Override PartName="/ppt/slideMasters/slideMaster38.xml" ContentType="application/vnd.openxmlformats-officedocument.presentationml.slideMaster+xml"/>
  <Override PartName="/ppt/slides/slide38.xml" ContentType="application/vnd.openxmlformats-officedocument.presentationml.slide+xml"/>
  <Override PartName="/ppt/slideMasters/slideMaster39.xml" ContentType="application/vnd.openxmlformats-officedocument.presentationml.slideMaster+xml"/>
  <Override PartName="/ppt/slides/slide39.xml" ContentType="application/vnd.openxmlformats-officedocument.presentationml.slide+xml"/>
  <Override PartName="/ppt/slideMasters/slideMaster40.xml" ContentType="application/vnd.openxmlformats-officedocument.presentationml.slideMaster+xml"/>
  <Override PartName="/ppt/slides/slide40.xml" ContentType="application/vnd.openxmlformats-officedocument.presentationml.slide+xml"/>
  <Override PartName="/ppt/slideMasters/slideMaster41.xml" ContentType="application/vnd.openxmlformats-officedocument.presentationml.slideMaster+xml"/>
  <Override PartName="/ppt/slides/slide41.xml" ContentType="application/vnd.openxmlformats-officedocument.presentationml.slide+xml"/>
  <Override PartName="/ppt/slideMasters/slideMaster42.xml" ContentType="application/vnd.openxmlformats-officedocument.presentationml.slideMaster+xml"/>
  <Override PartName="/ppt/slides/slide4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Lst>
  <p:notesMasterIdLst>
    <p:notesMasterId r:id="rId44"/>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notesMaster" Target="notesMasters/notesMaster1.xml"/><Relationship Id="rId45" Type="http://schemas.openxmlformats.org/officeDocument/2006/relationships/presProps" Target="presProps.xml"/><Relationship Id="rId46" Type="http://schemas.openxmlformats.org/officeDocument/2006/relationships/viewProps" Target="viewProps.xml"/><Relationship Id="rId47" Type="http://schemas.openxmlformats.org/officeDocument/2006/relationships/theme" Target="theme/theme1.xml"/><Relationship Id="rId48"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_rels/notesSlide2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xml"/>
		</Relationships>
</file>

<file path=ppt/notesSlides/_rels/notesSlide2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5.xml"/>
		</Relationships>
</file>

<file path=ppt/notesSlides/_rels/notesSlide2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6.xml"/>
		</Relationships>
</file>

<file path=ppt/notesSlides/_rels/notesSlide2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7.xml"/>
		</Relationships>
</file>

<file path=ppt/notesSlides/_rels/notesSlide2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8.xml"/>
		</Relationships>
</file>

<file path=ppt/notesSlides/_rels/notesSlide2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9.xml"/>
		</Relationships>
</file>

<file path=ppt/notesSlides/_rels/notesSlide3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0.xml"/>
		</Relationships>
</file>

<file path=ppt/notesSlides/_rels/notesSlide3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1.xml"/>
		</Relationships>
</file>

<file path=ppt/notesSlides/_rels/notesSlide3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2.xml"/>
		</Relationships>
</file>

<file path=ppt/notesSlides/_rels/notesSlide3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3.xml"/>
		</Relationships>
</file>

<file path=ppt/notesSlides/_rels/notesSlide3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4.xml"/>
		</Relationships>
</file>

<file path=ppt/notesSlides/_rels/notesSlide3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5.xml"/>
		</Relationships>
</file>

<file path=ppt/notesSlides/_rels/notesSlide3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6.xml"/>
		</Relationships>
</file>

<file path=ppt/notesSlides/_rels/notesSlide3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7.xml"/>
		</Relationships>
</file>

<file path=ppt/notesSlides/_rels/notesSlide3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8.xml"/>
		</Relationships>
</file>

<file path=ppt/notesSlides/_rels/notesSlide3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9.xml"/>
		</Relationships>
</file>

<file path=ppt/notesSlides/_rels/notesSlide4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0.xml"/>
		</Relationships>
</file>

<file path=ppt/notesSlides/_rels/notesSlide4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1.xml"/>
		</Relationships>
</file>

<file path=ppt/notesSlides/_rels/notesSlide4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2.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Källa: My First Bitcoin, Introduktion till Bitcoin, En nybörjarguide, utgåva 26.10. Bearbetad under Creative Commons Erkännande-DelaLika 4.0 Internationell; detta bildspel använder samma licens. Bildspelet är ett presentationsstöd för lärarledd undervisning som bygger på guidens sex frågor. Anpassa exempel, tempo och framförande till Er målgrupp, men bevara innebörden och säkerhetsbudskapen. Ingen bestämd längd på undervisningstillfället förutsätts.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Inled med bilden: alla omkring oss använder pengar utan att ifrågasätta det. Fråga gruppen när de senast funderade över var pengar kommer ifrån.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Ge eleverna några minuter att skriva. Be inte någon att dela med sig av personliga ekonomiska uppgifter. Dessa svar återkommer på sammanfattningsbilden ”Vad blir nästa steg?”.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Håll fast vid denna åtskillnad under hela passet. När ett påstående kommer upp, ställ frågan: kan vi kontrollera det, eller behövs kriterier och belägg?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Använd exemplet i handledningen: ni odlar ris och behöver skor, men skomakaren vill ha matolja, inte ris. Ekonomer kallar detta dubbel behovsöverensstämmelse.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Använd exemplet i handledningen: ni odlar ris och behöver skor, men skomakaren vill ha matolja, inte ris. Ekonomer kallar detta dubbel behovsöverensstämmelse.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En sedel är bara en bit papper. Pengar löser byteshandelns problem genom att skilja försäljning från köp: ni säljer ert ris till en person och köper skor av en annan. Det är detta som skiljer pengar från byteshandel.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Prisinflation är en varaktig ökning av den allmänna prisnivån. Dess andra sida är köpkraften: hur mycket en penningenhet kan köpa. Om priset på en korg med basvaror stiger från 100 valutaenheter till 110, räcker samma 100 valutaenheter inte längre till hela korgen.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Prisinflation är en varaktig ökning av den allmänna prisnivån. Dess andra sida är köpkraften: hur mycket en penningenhet kan köpa. Om priset på en korg med basvaror stiger från 100 valutaenheter till 110, räcker samma 100 valutaenheter inte längre till hela korgen.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Ekonomer diskuterar hur stor betydelse varje orsak har. Håll fokus på den enda orsak som är ett beslut snarare än en tillfällighet.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Detta fungerar utan någon enhet eller internetuppkoppling. Jämför svaren inom gruppen och påminn eleverna om att ett enskilt pris inte utgör hela inflationsmåttet.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Före Bitcoin var överföringar av pengar på nätet alltid beroende av en betrodd organisation: en bank eller ett betalningsföretag som förde bok över transaktionerna, godkände konton och kunde fördröja, blockera eller återkalla en betalning. Digital information är lätt att kopiera: om ett digitalt mynt kunde spenderas två gånger skulle det inte kunna fungera som pengar. Detta är problemet med dubbelspendering. Satoshi Nakamoto är en person eller grupp som använder det namnet.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Decentraliserat betyder inte att alla har lika stort inflytande. Det betyder att ingen enskild deltagare kan ändra liggaren eller de monetära reglerna för alla.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Nya bitcoin ges ut enligt en offentlig tidsplan, och oberoende datorer som kallas noder avvisar varje block som bryter mot den regeln. Gränsen är trovärdig eftersom vem som helst kan kontrollera den. Det är ingen naturlag: den gäller eftersom deltagarna fortsätter att upprätthålla den. Ett begränsat utbud garanterar inte att priset stiger; priset beror på både efterfrågan och utbud.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Att äga 100 000 sats och att äga 0,001 bitcoin innebär att äga samma belopp. Bemöt missuppfattningen att Bitcoin är utom räckhåll eftersom en bitcoin är dyr.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Användare skickar, tar emot och innehar bitcoin; noder kontrollerar varje transaktion och block mot reglerna; utvinnare tävlar om att lägga till ett nytt block i registret ungefär var tionde minut. Detta register, blockkedjan, är offentligt och mycket kostsamt att skriva om. En anmärkning om stavningen: Bitcoin med stort B avser vanligtvis nätverket eller systemet; bitcoin med litet b avser själva pengarna.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Användare skickar, tar emot och innehar bitcoin; noder kontrollerar varje transaktion och block mot reglerna; utvinnare tävlar om att lägga till ett nytt block i registret ungefär var tionde minut. Detta register, blockkedjan, är offentligt och mycket kostsamt att skriva om. En anmärkning om stavningen: Bitcoin med stort B avser vanligtvis nätverket eller systemet; bitcoin med litet b avser själva pengarna.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En Bitcoin-plånbok är ett verktyg, vanligtvis en app, som låter er ta emot, kontrollera och skicka bitcoin. Era bitcoin lagras inte i er telefon: de registreras på blockkedjan. Plånboken hanterar nycklarna som låter er bevisa att era bitcoin tillhör er och godkänna en betalning.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Återställningsfrasen är inte bara en säkerhetskopia: den ger fullständig åtkomst. Skriv ned den noggrant på papper när Ni skapar plånboken. Förvara den offline, skyddad från insyn och på en plats där den inte riskerar att försvinna eller skadas. Fotografera den aldrig, skicka den aldrig via e-post eller i ett meddelande, lagra den aldrig i molnanteckningar och skriv aldrig in den på en webbplats. Orden som visas är endast ett exempel. Visa eller samla aldrig in en riktig återställningsfras.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My First Bitcoin rekommenderar inga specifika plånböcker. Verktyg, avgifter och ägare förändras, och det som passar en gemenskap kanske inte passar en annan. Hänvisa era elever till en betrodd lokal utbildare.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42</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1000</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Slide-1-image-1.png"/><Relationship Id="rId2" Type="http://schemas.openxmlformats.org/officeDocument/2006/relationships/slideLayout" Target="../slideLayouts/slideLayout1.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Slide-2-image-1.png"/><Relationship Id="rId2" Type="http://schemas.openxmlformats.org/officeDocument/2006/relationships/slideLayout" Target="../slideLayouts/slideLayout1.xml"/><Relationship Id="rId3"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jpeg"/><Relationship Id="rId2" Type="http://schemas.openxmlformats.org/officeDocument/2006/relationships/slideLayout" Target="../slideLayouts/slideLayout1.xml"/><Relationship Id="rId3"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jpeg"/><Relationship Id="rId2" Type="http://schemas.openxmlformats.org/officeDocument/2006/relationships/slideLayout" Target="../slideLayouts/slideLayout1.xml"/><Relationship Id="rId3"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jpeg"/><Relationship Id="rId2" Type="http://schemas.openxmlformats.org/officeDocument/2006/relationships/slideLayout" Target="../slideLayouts/slideLayout1.xml"/><Relationship Id="rId3"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Slide-6-image-1.png"/><Relationship Id="rId2" Type="http://schemas.openxmlformats.org/officeDocument/2006/relationships/slideLayout" Target="../slideLayouts/slideLayout1.xml"/><Relationship Id="rId3"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jpeg"/><Relationship Id="rId2" Type="http://schemas.openxmlformats.org/officeDocument/2006/relationships/slideLayout" Target="../slideLayouts/slideLayout1.xml"/><Relationship Id="rId3"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slideLayout" Target="../slideLayouts/slideLayout1.xml"/><Relationship Id="rId3"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jpeg"/><Relationship Id="rId2" Type="http://schemas.openxmlformats.org/officeDocument/2006/relationships/slideLayout" Target="../slideLayouts/slideLayout1.xml"/><Relationship Id="rId3"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jpeg"/><Relationship Id="rId2" Type="http://schemas.openxmlformats.org/officeDocument/2006/relationships/slideLayout" Target="../slideLayouts/slideLayout1.xml"/><Relationship Id="rId3"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jpeg"/><Relationship Id="rId2" Type="http://schemas.openxmlformats.org/officeDocument/2006/relationships/slideLayout" Target="../slideLayouts/slideLayout1.xml"/><Relationship Id="rId3"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Slide-13-image-1.png"/><Relationship Id="rId2" Type="http://schemas.openxmlformats.org/officeDocument/2006/relationships/slideLayout" Target="../slideLayouts/slideLayout1.xml"/><Relationship Id="rId3"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Slide-14-image-1.png"/><Relationship Id="rId2" Type="http://schemas.openxmlformats.org/officeDocument/2006/relationships/slideLayout" Target="../slideLayouts/slideLayout1.xml"/><Relationship Id="rId3"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image" Target="../media/image-15-1.png"/><Relationship Id="rId2" Type="http://schemas.openxmlformats.org/officeDocument/2006/relationships/slideLayout" Target="../slideLayouts/slideLayout1.xml"/><Relationship Id="rId3"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jpeg"/><Relationship Id="rId2" Type="http://schemas.openxmlformats.org/officeDocument/2006/relationships/slideLayout" Target="../slideLayouts/slideLayout1.xml"/><Relationship Id="rId3"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image" Target="../media/image-17-1.jpeg"/><Relationship Id="rId2" Type="http://schemas.openxmlformats.org/officeDocument/2006/relationships/slideLayout" Target="../slideLayouts/slideLayout1.xml"/><Relationship Id="rId3"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image" Target="../media/Slide-22-image-1.png"/><Relationship Id="rId2" Type="http://schemas.openxmlformats.org/officeDocument/2006/relationships/slideLayout" Target="../slideLayouts/slideLayout1.xml"/><Relationship Id="rId3"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image" Target="../media/image-23-1.png"/><Relationship Id="rId2" Type="http://schemas.openxmlformats.org/officeDocument/2006/relationships/slideLayout" Target="../slideLayouts/slideLayout1.xml"/><Relationship Id="rId3"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image" Target="../media/image-25-1.png"/><Relationship Id="rId2" Type="http://schemas.openxmlformats.org/officeDocument/2006/relationships/slideLayout" Target="../slideLayouts/slideLayout1.xml"/><Relationship Id="rId3"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image" Target="../media/image-26-1.png"/><Relationship Id="rId2" Type="http://schemas.openxmlformats.org/officeDocument/2006/relationships/slideLayout" Target="../slideLayouts/slideLayout1.xml"/><Relationship Id="rId3"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image" Target="../media/image-27-1.png"/><Relationship Id="rId2" Type="http://schemas.openxmlformats.org/officeDocument/2006/relationships/slideLayout" Target="../slideLayouts/slideLayout1.xml"/><Relationship Id="rId3"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image" Target="../media/image-28-1.jpeg"/><Relationship Id="rId2" Type="http://schemas.openxmlformats.org/officeDocument/2006/relationships/slideLayout" Target="../slideLayouts/slideLayout1.xml"/><Relationship Id="rId3"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image" Target="../media/Slide-30-image-1.png"/><Relationship Id="rId2" Type="http://schemas.openxmlformats.org/officeDocument/2006/relationships/slideLayout" Target="../slideLayouts/slideLayout1.xml"/><Relationship Id="rId3"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image" Target="../media/image-31-1.png"/><Relationship Id="rId2" Type="http://schemas.openxmlformats.org/officeDocument/2006/relationships/slideLayout" Target="../slideLayouts/slideLayout1.xml"/><Relationship Id="rId3"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image" Target="../media/image-33-1.jpeg"/><Relationship Id="rId2" Type="http://schemas.openxmlformats.org/officeDocument/2006/relationships/image" Target="../media/image-33-2.png"/><Relationship Id="rId3" Type="http://schemas.openxmlformats.org/officeDocument/2006/relationships/slideLayout" Target="../slideLayouts/slideLayout1.xml"/><Relationship Id="rId4"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image" Target="../media/Slide-34-image-1.png"/><Relationship Id="rId2" Type="http://schemas.openxmlformats.org/officeDocument/2006/relationships/slideLayout" Target="../slideLayouts/slideLayout1.xml"/><Relationship Id="rId3"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image" Target="../media/image-35-1.jpeg"/><Relationship Id="rId2" Type="http://schemas.openxmlformats.org/officeDocument/2006/relationships/slideLayout" Target="../slideLayouts/slideLayout1.xml"/><Relationship Id="rId3"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image" Target="../media/image-36-1.png"/><Relationship Id="rId2" Type="http://schemas.openxmlformats.org/officeDocument/2006/relationships/slideLayout" Target="../slideLayouts/slideLayout1.xml"/><Relationship Id="rId3"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image" Target="../media/image-38-1.jpeg"/><Relationship Id="rId2" Type="http://schemas.openxmlformats.org/officeDocument/2006/relationships/image" Target="../media/image-38-2.png"/><Relationship Id="rId3" Type="http://schemas.openxmlformats.org/officeDocument/2006/relationships/slideLayout" Target="../slideLayouts/slideLayout1.xml"/><Relationship Id="rId4"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image" Target="../media/Slide-39-image-1.png"/><Relationship Id="rId2" Type="http://schemas.openxmlformats.org/officeDocument/2006/relationships/slideLayout" Target="../slideLayouts/slideLayout1.xml"/><Relationship Id="rId3"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2" Type="http://schemas.openxmlformats.org/officeDocument/2006/relationships/hyperlink" Target="http://myfirstbitcoin.org/" TargetMode="External"/><Relationship Id="rId1" Type="http://schemas.openxmlformats.org/officeDocument/2006/relationships/image" Target="../media/image-41-1.jpeg"/><Relationship Id="rId3" Type="http://schemas.openxmlformats.org/officeDocument/2006/relationships/slideLayout" Target="../slideLayouts/slideLayout1.xml"/><Relationship Id="rId4"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1" Type="http://schemas.openxmlformats.org/officeDocument/2006/relationships/image" Target="../media/Slide-42-image-1.png"/><Relationship Id="rId2" Type="http://schemas.openxmlformats.org/officeDocument/2006/relationships/slideLayout" Target="../slideLayouts/slideLayout1.xml"/><Relationship Id="rId3" Type="http://schemas.openxmlformats.org/officeDocument/2006/relationships/notesSlide" Target="../notesSlides/notesSlide42.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10193640" y="571500"/>
            <a:ext cx="1331641" cy="272400"/>
          </a:xfrm>
          <a:prstGeom prst="rect">
            <a:avLst/>
          </a:prstGeom>
          <a:noFill/>
          <a:ln/>
        </p:spPr>
        <p:txBody>
          <a:bodyPr wrap="square" lIns="0" tIns="0" rIns="0" bIns="0" rtlCol="0" anchor="t"/>
          <a:lstStyle/>
          <a:p>
            <a:pPr algn="r" indent="0" marL="0">
              <a:lnSpc>
                <a:spcPct val="108000"/>
              </a:lnSpc>
              <a:buNone/>
            </a:pPr>
            <a:r>
              <a:rPr lang="sv" altLang="en-US" sz="1650" dirty="0">
                <a:solidFill>
                  <a:srgbClr val="FFFFFF"/>
                </a:solidFill>
                <a:latin typeface="IBM Plex Sans" pitchFamily="34" charset="0"/>
                <a:ea typeface="IBM Plex Sans" pitchFamily="34" charset="-122"/>
                <a:cs typeface="IBM Plex Sans" pitchFamily="34" charset="-120"/>
              </a:rPr>
              <a:t>Utgåva 26.10</a:t>
            </a:r>
            <a:endParaRPr lang="sv" sz="1650" dirty="0"/>
          </a:p>
        </p:txBody>
      </p:sp>
      <p:sp>
        <p:nvSpPr>
          <p:cNvPr id="3" name="Text 1"/>
          <p:cNvSpPr/>
          <p:nvPr/>
        </p:nvSpPr>
        <p:spPr>
          <a:xfrm>
            <a:off x="666780" y="1962120"/>
            <a:ext cx="11144250" cy="2880269"/>
          </a:xfrm>
          <a:prstGeom prst="rect">
            <a:avLst/>
          </a:prstGeom>
          <a:noFill/>
          <a:ln/>
        </p:spPr>
        <p:txBody>
          <a:bodyPr wrap="square" lIns="0" tIns="0" rIns="0" bIns="0" rtlCol="0" anchor="t"/>
          <a:lstStyle/>
          <a:p>
            <a:pPr algn="l" indent="0" marL="0">
              <a:lnSpc>
                <a:spcPct val="88000"/>
              </a:lnSpc>
              <a:buNone/>
            </a:pPr>
            <a:r>
              <a:rPr lang="sv" altLang="en-US" sz="7200" dirty="0">
                <a:solidFill>
                  <a:srgbClr val="FFFFFF"/>
                </a:solidFill>
                <a:latin typeface="IBM Plex Sans Medium" pitchFamily="34" charset="0"/>
                <a:ea typeface="IBM Plex Sans Medium" pitchFamily="34" charset="-122"/>
                <a:cs typeface="IBM Plex Sans Medium" pitchFamily="34" charset="-120"/>
              </a:rPr>
              <a:t>Introduktion</a:t>
            </a:r>
            <a:br/>
            <a:r>
              <a:rPr lang="sv" altLang="en-US" sz="7200" dirty="0">
                <a:solidFill>
                  <a:srgbClr val="FFFFFF"/>
                </a:solidFill>
                <a:latin typeface="IBM Plex Sans Medium" pitchFamily="34" charset="0"/>
                <a:ea typeface="IBM Plex Sans Medium" pitchFamily="34" charset="-122"/>
                <a:cs typeface="IBM Plex Sans Medium" pitchFamily="34" charset="-120"/>
              </a:rPr>
              <a:t>till</a:t>
            </a:r>
            <a:br/>
            <a:r>
              <a:rPr lang="sv" altLang="en-US" sz="7200" dirty="0">
                <a:solidFill>
                  <a:srgbClr val="FFFFFF"/>
                </a:solidFill>
                <a:latin typeface="IBM Plex Sans Medium" pitchFamily="34" charset="0"/>
                <a:ea typeface="IBM Plex Sans Medium" pitchFamily="34" charset="-122"/>
                <a:cs typeface="IBM Plex Sans Medium" pitchFamily="34" charset="-120"/>
              </a:rPr>
              <a:t>Bitcoin</a:t>
            </a:r>
            <a:endParaRPr lang="sv" sz="7200" dirty="0"/>
          </a:p>
        </p:txBody>
      </p:sp>
      <p:sp>
        <p:nvSpPr>
          <p:cNvPr id="4" name="Text 2"/>
          <p:cNvSpPr/>
          <p:nvPr/>
        </p:nvSpPr>
        <p:spPr>
          <a:xfrm>
            <a:off x="666780" y="5905470"/>
            <a:ext cx="11144250" cy="381030"/>
          </a:xfrm>
          <a:prstGeom prst="rect">
            <a:avLst/>
          </a:prstGeom>
          <a:noFill/>
          <a:ln/>
        </p:spPr>
        <p:txBody>
          <a:bodyPr wrap="square" lIns="0" tIns="0" rIns="0" bIns="0" rtlCol="0" anchor="t"/>
          <a:lstStyle/>
          <a:p>
            <a:pPr algn="l" indent="0" marL="0">
              <a:lnSpc>
                <a:spcPct val="104000"/>
              </a:lnSpc>
              <a:buNone/>
            </a:pPr>
            <a:r>
              <a:rPr lang="sv" altLang="en-US" sz="2400" dirty="0">
                <a:solidFill>
                  <a:srgbClr val="FFFFFF"/>
                </a:solidFill>
                <a:latin typeface="IBM Plex Sans" pitchFamily="34" charset="0"/>
                <a:ea typeface="IBM Plex Sans" pitchFamily="34" charset="-122"/>
                <a:cs typeface="IBM Plex Sans" pitchFamily="34" charset="-120"/>
              </a:rPr>
              <a:t>En guide för nybörjare</a:t>
            </a:r>
            <a:endParaRPr lang="sv" sz="24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381030" y="2706624"/>
            <a:ext cx="11430000" cy="590520"/>
          </a:xfrm>
          <a:prstGeom prst="rect">
            <a:avLst/>
          </a:prstGeom>
          <a:noFill/>
          <a:ln/>
        </p:spPr>
        <p:txBody>
          <a:bodyPr wrap="square" lIns="0" tIns="0" rIns="0" bIns="0" rtlCol="0" anchor="t"/>
          <a:lstStyle/>
          <a:p>
            <a:pPr algn="ctr" indent="0" marL="0">
              <a:lnSpc>
                <a:spcPct val="83000"/>
              </a:lnSpc>
              <a:buNone/>
            </a:pPr>
            <a:r>
              <a:rPr lang="sv" altLang="en-US" sz="4350" dirty="0">
                <a:solidFill>
                  <a:srgbClr val="FFFFFF"/>
                </a:solidFill>
                <a:latin typeface="IBM Plex Sans Medium" pitchFamily="34" charset="0"/>
                <a:ea typeface="IBM Plex Sans Medium" pitchFamily="34" charset="-122"/>
                <a:cs typeface="IBM Plex Sans Medium" pitchFamily="34" charset="-120"/>
              </a:rPr>
              <a:t>Varför är pengar viktiga?</a:t>
            </a:r>
            <a:endParaRPr lang="sv" sz="4350" dirty="0"/>
          </a:p>
        </p:txBody>
      </p:sp>
      <p:sp>
        <p:nvSpPr>
          <p:cNvPr id="3" name="Text 1"/>
          <p:cNvSpPr/>
          <p:nvPr/>
        </p:nvSpPr>
        <p:spPr>
          <a:xfrm>
            <a:off x="381030" y="3740079"/>
            <a:ext cx="11429817" cy="411389"/>
          </a:xfrm>
          <a:prstGeom prst="rect">
            <a:avLst/>
          </a:prstGeom>
          <a:noFill/>
          <a:ln/>
        </p:spPr>
        <p:txBody>
          <a:bodyPr wrap="square" lIns="0" tIns="0" rIns="0" bIns="0" rtlCol="0" anchor="t"/>
          <a:lstStyle/>
          <a:p>
            <a:pPr algn="ctr" indent="0" marL="0">
              <a:lnSpc>
                <a:spcPct val="113000"/>
              </a:lnSpc>
              <a:buNone/>
            </a:pPr>
            <a:r>
              <a:rPr lang="sv" altLang="en-US" sz="2400" dirty="0">
                <a:solidFill>
                  <a:srgbClr val="FFFFFF"/>
                </a:solidFill>
                <a:latin typeface="IBM Plex Sans" pitchFamily="34" charset="0"/>
                <a:ea typeface="IBM Plex Sans" pitchFamily="34" charset="-122"/>
                <a:cs typeface="IBM Plex Sans" pitchFamily="34" charset="-120"/>
              </a:rPr>
              <a:t>Vi använder pengar varje dag, men frågar oss sällan hur de fungerar.</a:t>
            </a:r>
            <a:endParaRPr lang="sv" sz="24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D8D8E7"/>
                </a:solidFill>
                <a:latin typeface="IBM Plex Sans"/>
                <a:ea typeface="IBM Plex Sans"/>
                <a:cs typeface="IBM Plex Sans"/>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752630"/>
            <a:ext cx="5029200" cy="3352830"/>
          </a:xfrm>
          <a:prstGeom prst="rect">
            <a:avLst/>
          </a:prstGeom>
        </p:spPr>
      </p:pic>
      <p:sp>
        <p:nvSpPr>
          <p:cNvPr id="3" name="Shape 0"/>
          <p:cNvSpPr/>
          <p:nvPr/>
        </p:nvSpPr>
        <p:spPr>
          <a:xfrm>
            <a:off x="666780" y="1485900"/>
            <a:ext cx="914400" cy="38130"/>
          </a:xfrm>
          <a:prstGeom prst="rect">
            <a:avLst/>
          </a:prstGeom>
          <a:solidFill>
            <a:srgbClr val="F7941F"/>
          </a:solidFill>
          <a:ln/>
        </p:spPr>
      </p:sp>
      <p:sp>
        <p:nvSpPr>
          <p:cNvPr id="4" name="Text 1"/>
          <p:cNvSpPr/>
          <p:nvPr/>
        </p:nvSpPr>
        <p:spPr>
          <a:xfrm>
            <a:off x="666780" y="571500"/>
            <a:ext cx="11144250" cy="838230"/>
          </a:xfrm>
          <a:prstGeom prst="rect">
            <a:avLst/>
          </a:prstGeom>
          <a:noFill/>
          <a:ln/>
        </p:spPr>
        <p:txBody>
          <a:bodyPr wrap="square" lIns="0" tIns="0" rIns="0" bIns="0" rtlCol="0" anchor="t"/>
          <a:lstStyle/>
          <a:p>
            <a:pPr algn="l" indent="0" marL="0">
              <a:lnSpc>
                <a:spcPct val="92000"/>
              </a:lnSpc>
              <a:buNone/>
            </a:pPr>
            <a:r>
              <a:rPr lang="sv" altLang="en-US" sz="3000" dirty="0">
                <a:solidFill>
                  <a:srgbClr val="422C70"/>
                </a:solidFill>
                <a:latin typeface="IBM Plex Sans Medium" pitchFamily="34" charset="0"/>
                <a:ea typeface="IBM Plex Sans Medium" pitchFamily="34" charset="-122"/>
                <a:cs typeface="IBM Plex Sans Medium" pitchFamily="34" charset="-120"/>
              </a:rPr>
              <a:t>De flesta stannar aldrig upp</a:t>
            </a:r>
            <a:br/>
            <a:r>
              <a:rPr lang="sv" altLang="en-US" sz="3000" dirty="0">
                <a:solidFill>
                  <a:srgbClr val="422C70"/>
                </a:solidFill>
                <a:latin typeface="IBM Plex Sans Medium" pitchFamily="34" charset="0"/>
                <a:ea typeface="IBM Plex Sans Medium" pitchFamily="34" charset="-122"/>
                <a:cs typeface="IBM Plex Sans Medium" pitchFamily="34" charset="-120"/>
              </a:rPr>
              <a:t>för att tänka på pengar</a:t>
            </a:r>
            <a:endParaRPr lang="sv" sz="3000" dirty="0"/>
          </a:p>
        </p:txBody>
      </p:sp>
      <p:sp>
        <p:nvSpPr>
          <p:cNvPr id="5" name="Text 2"/>
          <p:cNvSpPr/>
          <p:nvPr/>
        </p:nvSpPr>
        <p:spPr>
          <a:xfrm>
            <a:off x="666780" y="1866930"/>
            <a:ext cx="5694426" cy="1234074"/>
          </a:xfrm>
          <a:prstGeom prst="rect">
            <a:avLst/>
          </a:prstGeom>
          <a:noFill/>
          <a:ln/>
        </p:spPr>
        <p:txBody>
          <a:bodyPr wrap="square" lIns="0" tIns="0" rIns="0" bIns="0" rtlCol="0" anchor="t"/>
          <a:lstStyle/>
          <a:p>
            <a:pPr algn="l" indent="0" marL="0">
              <a:lnSpc>
                <a:spcPct val="113000"/>
              </a:lnSpc>
              <a:buNone/>
            </a:pPr>
            <a:r>
              <a:rPr lang="sv" altLang="en-US" sz="2400" dirty="0">
                <a:solidFill>
                  <a:srgbClr val="25252B"/>
                </a:solidFill>
                <a:latin typeface="IBM Plex Sans" pitchFamily="34" charset="0"/>
                <a:ea typeface="IBM Plex Sans" pitchFamily="34" charset="-122"/>
                <a:cs typeface="IBM Plex Sans" pitchFamily="34" charset="-120"/>
              </a:rPr>
              <a:t>Inte att tjäna det, inte att spendera det, utan att fundera över vad det är och hur det fungerar.</a:t>
            </a:r>
            <a:endParaRPr lang="sv" sz="2400" dirty="0"/>
          </a:p>
        </p:txBody>
      </p:sp>
      <p:sp>
        <p:nvSpPr>
          <p:cNvPr id="6"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sv" altLang="en-US" sz="1200" dirty="0">
                <a:solidFill>
                  <a:srgbClr val="6C6C7D"/>
                </a:solidFill>
                <a:latin typeface="IBM Plex Sans" pitchFamily="34" charset="0"/>
                <a:ea typeface="IBM Plex Sans" pitchFamily="34" charset="-122"/>
                <a:cs typeface="IBM Plex Sans" pitchFamily="34" charset="-120"/>
              </a:rPr>
              <a:t>Introduktion till Bitcoin · Varför är pengar viktiga?</a:t>
            </a:r>
            <a:endParaRPr lang="sv"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7315200" y="0"/>
            <a:ext cx="4419570" cy="685800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sv" altLang="en-US" sz="3000" dirty="0">
                <a:solidFill>
                  <a:srgbClr val="422C70"/>
                </a:solidFill>
                <a:latin typeface="IBM Plex Sans Medium" pitchFamily="34" charset="0"/>
                <a:ea typeface="IBM Plex Sans Medium" pitchFamily="34" charset="-122"/>
                <a:cs typeface="IBM Plex Sans Medium" pitchFamily="34" charset="-120"/>
              </a:rPr>
              <a:t>Fem frågor att börja med</a:t>
            </a:r>
            <a:endParaRPr lang="sv" sz="3000" dirty="0"/>
          </a:p>
        </p:txBody>
      </p:sp>
      <p:sp>
        <p:nvSpPr>
          <p:cNvPr id="5" name="Text 2"/>
          <p:cNvSpPr/>
          <p:nvPr/>
        </p:nvSpPr>
        <p:spPr>
          <a:xfrm>
            <a:off x="1002000" y="1375806"/>
            <a:ext cx="5973227" cy="2747955"/>
          </a:xfrm>
          <a:prstGeom prst="rect">
            <a:avLst/>
          </a:prstGeom>
          <a:noFill/>
          <a:ln/>
        </p:spPr>
        <p:txBody>
          <a:bodyPr wrap="square" lIns="0" tIns="0" rIns="0" bIns="0" rtlCol="0" anchor="t"/>
          <a:lstStyle/>
          <a:p>
            <a:pPr algn="l" marL="200660" indent="-200660">
              <a:lnSpc>
                <a:spcPct val="113000"/>
              </a:lnSpc>
              <a:buSzPct val="100000"/>
              <a:buChar char="•"/>
            </a:pPr>
            <a:r>
              <a:rPr lang="sv" altLang="en-US" sz="2110" dirty="0">
                <a:solidFill>
                  <a:srgbClr val="25252B"/>
                </a:solidFill>
                <a:latin typeface="IBM Plex Sans" pitchFamily="34" charset="0"/>
                <a:ea typeface="IBM Plex Sans" pitchFamily="34" charset="-122"/>
                <a:cs typeface="IBM Plex Sans" pitchFamily="34" charset="-120"/>
              </a:rPr>
              <a:t>Varför behöver människor pengar?</a:t>
            </a:r>
            <a:endParaRPr lang="sv" sz="2110" dirty="0"/>
          </a:p>
          <a:p>
            <a:pPr algn="l" marL="200660" indent="-200660">
              <a:lnSpc>
                <a:spcPct val="113000"/>
              </a:lnSpc>
              <a:spcBef>
                <a:spcPts val="420"/>
              </a:spcBef>
              <a:buSzPct val="100000"/>
              <a:buChar char="•"/>
            </a:pPr>
            <a:r>
              <a:rPr lang="sv" altLang="en-US" sz="2110" dirty="0">
                <a:solidFill>
                  <a:srgbClr val="25252B"/>
                </a:solidFill>
                <a:latin typeface="IBM Plex Sans" pitchFamily="34" charset="0"/>
                <a:ea typeface="IBM Plex Sans" pitchFamily="34" charset="-122"/>
                <a:cs typeface="IBM Plex Sans" pitchFamily="34" charset="-120"/>
              </a:rPr>
              <a:t>Vad gör något till pengar?</a:t>
            </a:r>
            <a:endParaRPr lang="sv" sz="2110" dirty="0"/>
          </a:p>
          <a:p>
            <a:pPr algn="l" marL="200660" indent="-200660">
              <a:lnSpc>
                <a:spcPct val="113000"/>
              </a:lnSpc>
              <a:spcBef>
                <a:spcPts val="420"/>
              </a:spcBef>
              <a:buSzPct val="100000"/>
              <a:buChar char="•"/>
            </a:pPr>
            <a:r>
              <a:rPr lang="sv" altLang="en-US" sz="2110" dirty="0">
                <a:solidFill>
                  <a:srgbClr val="25252B"/>
                </a:solidFill>
                <a:latin typeface="IBM Plex Sans" pitchFamily="34" charset="0"/>
                <a:ea typeface="IBM Plex Sans" pitchFamily="34" charset="-122"/>
                <a:cs typeface="IBM Plex Sans" pitchFamily="34" charset="-120"/>
              </a:rPr>
              <a:t>Vem kan skapa eller kontrollera de pengar Ni använder?</a:t>
            </a:r>
            <a:endParaRPr lang="sv" sz="2110" dirty="0"/>
          </a:p>
          <a:p>
            <a:pPr algn="l" marL="200660" indent="-200660">
              <a:lnSpc>
                <a:spcPct val="113000"/>
              </a:lnSpc>
              <a:spcBef>
                <a:spcPts val="420"/>
              </a:spcBef>
              <a:buSzPct val="100000"/>
              <a:buChar char="•"/>
            </a:pPr>
            <a:r>
              <a:rPr lang="sv" altLang="en-US" sz="2110" dirty="0">
                <a:solidFill>
                  <a:srgbClr val="25252B"/>
                </a:solidFill>
                <a:latin typeface="IBM Plex Sans" pitchFamily="34" charset="0"/>
                <a:ea typeface="IBM Plex Sans" pitchFamily="34" charset="-122"/>
                <a:cs typeface="IBM Plex Sans" pitchFamily="34" charset="-120"/>
              </a:rPr>
              <a:t>Varför har de pengar Ni använder ett värde?</a:t>
            </a:r>
            <a:endParaRPr lang="sv" sz="2110" dirty="0"/>
          </a:p>
          <a:p>
            <a:pPr algn="l" marL="200660" indent="-200660">
              <a:lnSpc>
                <a:spcPct val="113000"/>
              </a:lnSpc>
              <a:spcBef>
                <a:spcPts val="420"/>
              </a:spcBef>
              <a:buSzPct val="100000"/>
              <a:buChar char="•"/>
            </a:pPr>
            <a:r>
              <a:rPr lang="sv" altLang="en-US" sz="2110" dirty="0">
                <a:solidFill>
                  <a:srgbClr val="25252B"/>
                </a:solidFill>
                <a:latin typeface="IBM Plex Sans" pitchFamily="34" charset="0"/>
                <a:ea typeface="IBM Plex Sans" pitchFamily="34" charset="-122"/>
                <a:cs typeface="IBM Plex Sans" pitchFamily="34" charset="-120"/>
              </a:rPr>
              <a:t>Kan Ni köpa lika mycket för Era pengar som tidigare?</a:t>
            </a:r>
            <a:endParaRPr lang="sv" sz="2110" dirty="0"/>
          </a:p>
        </p:txBody>
      </p:sp>
      <p:sp>
        <p:nvSpPr>
          <p:cNvPr id="6" name="Shape 3"/>
          <p:cNvSpPr/>
          <p:nvPr/>
        </p:nvSpPr>
        <p:spPr>
          <a:xfrm>
            <a:off x="666780" y="4418747"/>
            <a:ext cx="5981730" cy="1447770"/>
          </a:xfrm>
          <a:prstGeom prst="rect">
            <a:avLst/>
          </a:prstGeom>
          <a:solidFill>
            <a:srgbClr val="F3F3FA"/>
          </a:solidFill>
          <a:ln/>
        </p:spPr>
      </p:sp>
      <p:sp>
        <p:nvSpPr>
          <p:cNvPr id="7" name="Shape 4"/>
          <p:cNvSpPr/>
          <p:nvPr/>
        </p:nvSpPr>
        <p:spPr>
          <a:xfrm>
            <a:off x="666780" y="4418747"/>
            <a:ext cx="57150" cy="1447770"/>
          </a:xfrm>
          <a:prstGeom prst="rect">
            <a:avLst/>
          </a:prstGeom>
          <a:solidFill>
            <a:srgbClr val="422C70"/>
          </a:solidFill>
          <a:ln/>
        </p:spPr>
      </p:sp>
      <p:sp>
        <p:nvSpPr>
          <p:cNvPr id="8" name="Text 5"/>
          <p:cNvSpPr/>
          <p:nvPr/>
        </p:nvSpPr>
        <p:spPr>
          <a:xfrm>
            <a:off x="1153058" y="4660148"/>
            <a:ext cx="5370180" cy="964966"/>
          </a:xfrm>
          <a:prstGeom prst="rect">
            <a:avLst/>
          </a:prstGeom>
          <a:noFill/>
          <a:ln/>
        </p:spPr>
        <p:txBody>
          <a:bodyPr wrap="square" lIns="0" tIns="0" rIns="0" bIns="0" rtlCol="0" anchor="t"/>
          <a:lstStyle/>
          <a:p>
            <a:pPr algn="l" indent="0" marL="0">
              <a:lnSpc>
                <a:spcPct val="113000"/>
              </a:lnSpc>
              <a:buNone/>
            </a:pPr>
            <a:r>
              <a:rPr lang="sv" altLang="en-US" sz="2110" b="1" dirty="0">
                <a:solidFill>
                  <a:srgbClr val="422C70"/>
                </a:solidFill>
                <a:latin typeface="IBM Plex Sans" pitchFamily="34" charset="0"/>
                <a:ea typeface="IBM Plex Sans" pitchFamily="34" charset="-122"/>
                <a:cs typeface="IBM Plex Sans" pitchFamily="34" charset="-120"/>
              </a:rPr>
              <a:t>Spara Era svar</a:t>
            </a:r>
            <a:endParaRPr lang="sv" sz="2110" dirty="0"/>
          </a:p>
          <a:p>
            <a:pPr algn="l" indent="0" marL="0">
              <a:lnSpc>
                <a:spcPct val="113000"/>
              </a:lnSpc>
              <a:spcBef>
                <a:spcPts val="320"/>
              </a:spcBef>
              <a:buNone/>
            </a:pPr>
            <a:r>
              <a:rPr lang="sv" altLang="en-US" sz="2110" dirty="0">
                <a:solidFill>
                  <a:srgbClr val="25252B"/>
                </a:solidFill>
                <a:latin typeface="IBM Plex Sans" pitchFamily="34" charset="0"/>
                <a:ea typeface="IBM Plex Sans" pitchFamily="34" charset="-122"/>
                <a:cs typeface="IBM Plex Sans" pitchFamily="34" charset="-120"/>
              </a:rPr>
              <a:t>Skriv ett kort svar på varje fråga. Ni kommer att återkomma till dem i slutet.</a:t>
            </a:r>
            <a:endParaRPr lang="sv" sz="2110" dirty="0"/>
          </a:p>
        </p:txBody>
      </p:sp>
      <p:sp>
        <p:nvSpPr>
          <p:cNvPr id="9" name="Text 6"/>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sv" altLang="en-US" sz="1200" dirty="0">
                <a:solidFill>
                  <a:srgbClr val="6C6C7D"/>
                </a:solidFill>
                <a:latin typeface="IBM Plex Sans" pitchFamily="34" charset="0"/>
                <a:ea typeface="IBM Plex Sans" pitchFamily="34" charset="-122"/>
                <a:cs typeface="IBM Plex Sans" pitchFamily="34" charset="-120"/>
              </a:rPr>
              <a:t>Introduktion till Bitcoin · Varför är pengar viktiga?</a:t>
            </a:r>
            <a:endParaRPr lang="sv"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7315200" y="0"/>
            <a:ext cx="4419570" cy="685800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sv" altLang="en-US" sz="3000" dirty="0">
                <a:solidFill>
                  <a:srgbClr val="422C70"/>
                </a:solidFill>
                <a:latin typeface="IBM Plex Sans Medium" pitchFamily="34" charset="0"/>
                <a:ea typeface="IBM Plex Sans Medium" pitchFamily="34" charset="-122"/>
                <a:cs typeface="IBM Plex Sans Medium" pitchFamily="34" charset="-120"/>
              </a:rPr>
              <a:t>Fakta eller åsikt?</a:t>
            </a:r>
            <a:endParaRPr lang="sv" sz="3000" dirty="0"/>
          </a:p>
        </p:txBody>
      </p:sp>
      <p:sp>
        <p:nvSpPr>
          <p:cNvPr id="5" name="Text 2"/>
          <p:cNvSpPr/>
          <p:nvPr/>
        </p:nvSpPr>
        <p:spPr>
          <a:xfrm>
            <a:off x="1032449" y="1383030"/>
            <a:ext cx="5939760" cy="2033443"/>
          </a:xfrm>
          <a:prstGeom prst="rect">
            <a:avLst/>
          </a:prstGeom>
          <a:noFill/>
          <a:ln/>
        </p:spPr>
        <p:txBody>
          <a:bodyPr wrap="square" lIns="0" tIns="0" rIns="0" bIns="0" rtlCol="0" anchor="t"/>
          <a:lstStyle/>
          <a:p>
            <a:pPr algn="l" marL="219710" indent="-219710">
              <a:lnSpc>
                <a:spcPct val="113000"/>
              </a:lnSpc>
              <a:buSzPct val="100000"/>
              <a:buChar char="•"/>
            </a:pPr>
            <a:r>
              <a:rPr lang="sv" altLang="en-US" sz="2300" b="1" dirty="0">
                <a:solidFill>
                  <a:srgbClr val="422C70"/>
                </a:solidFill>
                <a:latin typeface="IBM Plex Sans" pitchFamily="34" charset="0"/>
                <a:ea typeface="IBM Plex Sans" pitchFamily="34" charset="-122"/>
                <a:cs typeface="IBM Plex Sans" pitchFamily="34" charset="-120"/>
              </a:rPr>
              <a:t>Fakta:</a:t>
            </a:r>
            <a:r>
              <a:rPr lang="sv" altLang="en-US" sz="2300" dirty="0">
                <a:solidFill>
                  <a:srgbClr val="25252B"/>
                </a:solidFill>
                <a:latin typeface="IBM Plex Sans" pitchFamily="34" charset="0"/>
                <a:ea typeface="IBM Plex Sans" pitchFamily="34" charset="-122"/>
                <a:cs typeface="IBM Plex Sans" pitchFamily="34" charset="-120"/>
              </a:rPr>
              <a:t> "Denna sedel accepteras för skattebetalningar." Det går att kontrollera.</a:t>
            </a:r>
            <a:endParaRPr lang="sv" sz="2300" dirty="0"/>
          </a:p>
          <a:p>
            <a:pPr algn="l" marL="219710" indent="-219710">
              <a:lnSpc>
                <a:spcPct val="113000"/>
              </a:lnSpc>
              <a:spcBef>
                <a:spcPts val="460"/>
              </a:spcBef>
              <a:buSzPct val="100000"/>
              <a:buChar char="•"/>
            </a:pPr>
            <a:r>
              <a:rPr lang="sv" altLang="en-US" sz="2300" b="1" dirty="0">
                <a:solidFill>
                  <a:srgbClr val="422C70"/>
                </a:solidFill>
                <a:latin typeface="IBM Plex Sans" pitchFamily="34" charset="0"/>
                <a:ea typeface="IBM Plex Sans" pitchFamily="34" charset="-122"/>
                <a:cs typeface="IBM Plex Sans" pitchFamily="34" charset="-120"/>
              </a:rPr>
              <a:t>Åsikt:</a:t>
            </a:r>
            <a:r>
              <a:rPr lang="sv" altLang="en-US" sz="2300" dirty="0">
                <a:solidFill>
                  <a:srgbClr val="25252B"/>
                </a:solidFill>
                <a:latin typeface="IBM Plex Sans" pitchFamily="34" charset="0"/>
                <a:ea typeface="IBM Plex Sans" pitchFamily="34" charset="-122"/>
                <a:cs typeface="IBM Plex Sans" pitchFamily="34" charset="-120"/>
              </a:rPr>
              <a:t> "Detta är den bästa formen av pengar." Det kräver kriterier och belägg.</a:t>
            </a:r>
            <a:endParaRPr lang="sv" sz="2300" dirty="0"/>
          </a:p>
        </p:txBody>
      </p:sp>
      <p:sp>
        <p:nvSpPr>
          <p:cNvPr id="6" name="Text 3"/>
          <p:cNvSpPr/>
          <p:nvPr/>
        </p:nvSpPr>
        <p:spPr>
          <a:xfrm>
            <a:off x="666780" y="3738250"/>
            <a:ext cx="6340632" cy="1974921"/>
          </a:xfrm>
          <a:prstGeom prst="rect">
            <a:avLst/>
          </a:prstGeom>
          <a:noFill/>
          <a:ln/>
        </p:spPr>
        <p:txBody>
          <a:bodyPr wrap="square" lIns="0" tIns="0" rIns="0" bIns="0" rtlCol="0" anchor="t"/>
          <a:lstStyle/>
          <a:p>
            <a:pPr algn="l" indent="0" marL="0">
              <a:lnSpc>
                <a:spcPct val="113000"/>
              </a:lnSpc>
              <a:buNone/>
            </a:pPr>
            <a:r>
              <a:rPr lang="sv" altLang="en-US" sz="2300" dirty="0">
                <a:solidFill>
                  <a:srgbClr val="25252B"/>
                </a:solidFill>
                <a:latin typeface="IBM Plex Sans" pitchFamily="34" charset="0"/>
                <a:ea typeface="IBM Plex Sans" pitchFamily="34" charset="-122"/>
                <a:cs typeface="IBM Plex Sans" pitchFamily="34" charset="-120"/>
              </a:rPr>
              <a:t>Denna guide är endast avsedd för utbildning. Den ger inte finansiell rådgivning, investeringsrådgivning, juridisk rådgivning eller skatterådgivning, och den uppmanar inte er att köpa, sälja eller behålla något.</a:t>
            </a:r>
            <a:endParaRPr lang="sv" sz="230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sv" altLang="en-US" sz="1200" dirty="0">
                <a:solidFill>
                  <a:srgbClr val="6C6C7D"/>
                </a:solidFill>
                <a:latin typeface="IBM Plex Sans" pitchFamily="34" charset="0"/>
                <a:ea typeface="IBM Plex Sans" pitchFamily="34" charset="-122"/>
                <a:cs typeface="IBM Plex Sans" pitchFamily="34" charset="-120"/>
              </a:rPr>
              <a:t>Introduktion till Bitcoin · Varför är pengar viktiga?</a:t>
            </a:r>
            <a:endParaRPr lang="sv"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381030" y="2706624"/>
            <a:ext cx="11430000" cy="590520"/>
          </a:xfrm>
          <a:prstGeom prst="rect">
            <a:avLst/>
          </a:prstGeom>
          <a:noFill/>
          <a:ln/>
        </p:spPr>
        <p:txBody>
          <a:bodyPr wrap="square" lIns="0" tIns="0" rIns="0" bIns="0" rtlCol="0" anchor="t"/>
          <a:lstStyle/>
          <a:p>
            <a:pPr algn="ctr" indent="0" marL="0">
              <a:lnSpc>
                <a:spcPct val="83000"/>
              </a:lnSpc>
              <a:buNone/>
            </a:pPr>
            <a:r>
              <a:rPr lang="sv" altLang="en-US" sz="4350" dirty="0">
                <a:solidFill>
                  <a:srgbClr val="FFFFFF"/>
                </a:solidFill>
                <a:latin typeface="IBM Plex Sans Medium" pitchFamily="34" charset="0"/>
                <a:ea typeface="IBM Plex Sans Medium" pitchFamily="34" charset="-122"/>
                <a:cs typeface="IBM Plex Sans Medium" pitchFamily="34" charset="-120"/>
              </a:rPr>
              <a:t>Vad är pengar?</a:t>
            </a:r>
            <a:endParaRPr lang="sv" sz="4350" dirty="0"/>
          </a:p>
        </p:txBody>
      </p:sp>
      <p:sp>
        <p:nvSpPr>
          <p:cNvPr id="3" name="Text 1"/>
          <p:cNvSpPr/>
          <p:nvPr/>
        </p:nvSpPr>
        <p:spPr>
          <a:xfrm>
            <a:off x="381030" y="3740079"/>
            <a:ext cx="11430000" cy="411389"/>
          </a:xfrm>
          <a:prstGeom prst="rect">
            <a:avLst/>
          </a:prstGeom>
          <a:noFill/>
          <a:ln/>
        </p:spPr>
        <p:txBody>
          <a:bodyPr wrap="square" lIns="0" tIns="0" rIns="0" bIns="0" rtlCol="0" anchor="t"/>
          <a:lstStyle/>
          <a:p>
            <a:pPr algn="ctr" indent="0" marL="0">
              <a:lnSpc>
                <a:spcPct val="113000"/>
              </a:lnSpc>
              <a:buNone/>
            </a:pPr>
            <a:r>
              <a:rPr lang="sv" altLang="en-US" sz="2400" dirty="0">
                <a:solidFill>
                  <a:srgbClr val="FFFFFF"/>
                </a:solidFill>
                <a:latin typeface="IBM Plex Sans" pitchFamily="34" charset="0"/>
                <a:ea typeface="IBM Plex Sans" pitchFamily="34" charset="-122"/>
                <a:cs typeface="IBM Plex Sans" pitchFamily="34" charset="-120"/>
              </a:rPr>
              <a:t>Pengar är ett verktyg för utbyte.</a:t>
            </a:r>
            <a:endParaRPr lang="sv" sz="24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D8D8E7"/>
                </a:solidFill>
                <a:latin typeface="IBM Plex Sans"/>
                <a:ea typeface="IBM Plex Sans"/>
                <a:cs typeface="IBM Plex Sans"/>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sv" altLang="en-US" sz="3000" dirty="0">
                <a:solidFill>
                  <a:srgbClr val="422C70"/>
                </a:solidFill>
                <a:latin typeface="IBM Plex Sans Medium" pitchFamily="34" charset="0"/>
                <a:ea typeface="IBM Plex Sans Medium" pitchFamily="34" charset="-122"/>
                <a:cs typeface="IBM Plex Sans Medium" pitchFamily="34" charset="-120"/>
              </a:rPr>
              <a:t>Byteshandel och dubbel behovsöverensstämmelse</a:t>
            </a:r>
            <a:endParaRPr lang="sv" sz="3000" dirty="0"/>
          </a:p>
        </p:txBody>
      </p:sp>
      <p:sp>
        <p:nvSpPr>
          <p:cNvPr id="4" name="Text 2"/>
          <p:cNvSpPr/>
          <p:nvPr/>
        </p:nvSpPr>
        <p:spPr>
          <a:xfrm>
            <a:off x="666780" y="1447770"/>
            <a:ext cx="11510010" cy="822686"/>
          </a:xfrm>
          <a:prstGeom prst="rect">
            <a:avLst/>
          </a:prstGeom>
          <a:noFill/>
          <a:ln/>
        </p:spPr>
        <p:txBody>
          <a:bodyPr wrap="square" lIns="0" tIns="0" rIns="0" bIns="0" rtlCol="0" anchor="t"/>
          <a:lstStyle/>
          <a:p>
            <a:pPr algn="l" indent="0" marL="0">
              <a:lnSpc>
                <a:spcPct val="113000"/>
              </a:lnSpc>
              <a:buNone/>
            </a:pPr>
            <a:r>
              <a:rPr lang="sv" altLang="en-US" sz="2400" dirty="0">
                <a:solidFill>
                  <a:srgbClr val="25252B"/>
                </a:solidFill>
                <a:latin typeface="IBM Plex Sans" pitchFamily="34" charset="0"/>
                <a:ea typeface="IBM Plex Sans" pitchFamily="34" charset="-122"/>
                <a:cs typeface="IBM Plex Sans" pitchFamily="34" charset="-120"/>
              </a:rPr>
              <a:t>Båda personerna måste vilja ha det som den andra har, vid samma tidpunkt och i lämpliga mängder.</a:t>
            </a:r>
            <a:endParaRPr lang="sv" sz="2400" dirty="0"/>
          </a:p>
        </p:txBody>
      </p:sp>
      <p:pic>
        <p:nvPicPr>
          <p:cNvPr id="5" name="Image 0" descr="preencoded.png">    </p:cNvPr>
          <p:cNvPicPr>
            <a:picLocks noChangeAspect="1"/>
          </p:cNvPicPr>
          <p:nvPr/>
        </p:nvPicPr>
        <p:blipFill>
          <a:blip r:embed="rId1"/>
          <a:stretch>
            <a:fillRect/>
          </a:stretch>
        </p:blipFill>
        <p:spPr>
          <a:xfrm>
            <a:off x="3313511" y="2575316"/>
            <a:ext cx="5564947" cy="3711001"/>
          </a:xfrm>
          <a:prstGeom prst="rect">
            <a:avLst/>
          </a:prstGeom>
        </p:spPr>
      </p:pic>
      <p:sp>
        <p:nvSpPr>
          <p:cNvPr id="6"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sv" altLang="en-US" sz="1200" dirty="0">
                <a:solidFill>
                  <a:srgbClr val="6C6C7D"/>
                </a:solidFill>
                <a:latin typeface="IBM Plex Sans" pitchFamily="34" charset="0"/>
                <a:ea typeface="IBM Plex Sans" pitchFamily="34" charset="-122"/>
                <a:cs typeface="IBM Plex Sans" pitchFamily="34" charset="-120"/>
              </a:rPr>
              <a:t>Introduktion till Bitcoin · Vad är pengar?</a:t>
            </a:r>
            <a:endParaRPr lang="sv"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sv" altLang="en-US" sz="3000" dirty="0">
                <a:solidFill>
                  <a:srgbClr val="422C70"/>
                </a:solidFill>
                <a:latin typeface="IBM Plex Sans Medium" pitchFamily="34" charset="0"/>
                <a:ea typeface="IBM Plex Sans Medium" pitchFamily="34" charset="-122"/>
                <a:cs typeface="IBM Plex Sans Medium" pitchFamily="34" charset="-120"/>
              </a:rPr>
              <a:t>Byteshandel och dubbel behovsöverensstämmelse</a:t>
            </a:r>
            <a:endParaRPr lang="sv" sz="3000" dirty="0"/>
          </a:p>
        </p:txBody>
      </p:sp>
      <p:sp>
        <p:nvSpPr>
          <p:cNvPr id="4" name="Text 2"/>
          <p:cNvSpPr/>
          <p:nvPr/>
        </p:nvSpPr>
        <p:spPr>
          <a:xfrm>
            <a:off x="666780" y="1447770"/>
            <a:ext cx="11510010" cy="822686"/>
          </a:xfrm>
          <a:prstGeom prst="rect">
            <a:avLst/>
          </a:prstGeom>
          <a:noFill/>
          <a:ln/>
        </p:spPr>
        <p:txBody>
          <a:bodyPr wrap="square" lIns="0" tIns="0" rIns="0" bIns="0" rtlCol="0" anchor="t"/>
          <a:lstStyle/>
          <a:p>
            <a:pPr algn="l" indent="0" marL="0">
              <a:lnSpc>
                <a:spcPct val="113000"/>
              </a:lnSpc>
              <a:buNone/>
            </a:pPr>
            <a:r>
              <a:rPr lang="sv" altLang="en-US" sz="2400" dirty="0">
                <a:solidFill>
                  <a:srgbClr val="25252B"/>
                </a:solidFill>
                <a:latin typeface="IBM Plex Sans" pitchFamily="34" charset="0"/>
                <a:ea typeface="IBM Plex Sans" pitchFamily="34" charset="-122"/>
                <a:cs typeface="IBM Plex Sans" pitchFamily="34" charset="-120"/>
              </a:rPr>
              <a:t>Båda personerna måste vilja ha det som den andra har, vid samma tidpunkt och i lämpliga mängder.</a:t>
            </a:r>
            <a:endParaRPr lang="sv" sz="2400" dirty="0"/>
          </a:p>
        </p:txBody>
      </p:sp>
      <p:pic>
        <p:nvPicPr>
          <p:cNvPr id="5" name="Image 0" descr="Amina Har: ris Vill ha: skorMed LuisLuis vill inte ha ris.Luis Har: skorVill ha: oljaMed MeiMei vill inte ha skor.MeiHar: oljaVill ha: reparationerMed AminaAmina kan inte utföra reparationer.">    </p:cNvPr>
          <p:cNvPicPr>
            <a:picLocks noChangeAspect="1"/>
          </p:cNvPicPr>
          <p:nvPr/>
        </p:nvPicPr>
        <p:blipFill>
          <a:blip r:embed="rId1"/>
          <a:stretch>
            <a:fillRect/>
          </a:stretch>
        </p:blipFill>
        <p:spPr>
          <a:xfrm>
            <a:off x="1644000" y="2422886"/>
            <a:ext cx="8903970" cy="3779490"/>
          </a:xfrm>
          <a:prstGeom prst="rect">
            <a:avLst/>
          </a:prstGeom>
        </p:spPr>
      </p:pic>
      <p:sp>
        <p:nvSpPr>
          <p:cNvPr id="6"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sv" altLang="en-US" sz="1200" dirty="0">
                <a:solidFill>
                  <a:srgbClr val="6C6C7D"/>
                </a:solidFill>
                <a:latin typeface="IBM Plex Sans" pitchFamily="34" charset="0"/>
                <a:ea typeface="IBM Plex Sans" pitchFamily="34" charset="-122"/>
                <a:cs typeface="IBM Plex Sans" pitchFamily="34" charset="-120"/>
              </a:rPr>
              <a:t>Introduktion till Bitcoin · Vad är pengar?</a:t>
            </a:r>
            <a:endParaRPr lang="sv"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sv" altLang="en-US" sz="3000" dirty="0">
                <a:solidFill>
                  <a:srgbClr val="422C70"/>
                </a:solidFill>
                <a:latin typeface="IBM Plex Sans Medium" pitchFamily="34" charset="0"/>
                <a:ea typeface="IBM Plex Sans Medium" pitchFamily="34" charset="-122"/>
                <a:cs typeface="IBM Plex Sans Medium" pitchFamily="34" charset="-120"/>
              </a:rPr>
              <a:t>Pengar är ett verktyg för utbyte</a:t>
            </a:r>
            <a:endParaRPr lang="sv" sz="3000" dirty="0"/>
          </a:p>
        </p:txBody>
      </p:sp>
      <p:sp>
        <p:nvSpPr>
          <p:cNvPr id="4" name="Text 2"/>
          <p:cNvSpPr/>
          <p:nvPr/>
        </p:nvSpPr>
        <p:spPr>
          <a:xfrm>
            <a:off x="666780" y="1447770"/>
            <a:ext cx="11510010" cy="1234074"/>
          </a:xfrm>
          <a:prstGeom prst="rect">
            <a:avLst/>
          </a:prstGeom>
          <a:noFill/>
          <a:ln/>
        </p:spPr>
        <p:txBody>
          <a:bodyPr wrap="square" lIns="0" tIns="0" rIns="0" bIns="0" rtlCol="0" anchor="t"/>
          <a:lstStyle/>
          <a:p>
            <a:pPr algn="l" indent="0" marL="0">
              <a:lnSpc>
                <a:spcPct val="113000"/>
              </a:lnSpc>
              <a:buNone/>
            </a:pPr>
            <a:r>
              <a:rPr lang="sv" altLang="en-US" sz="2400" dirty="0">
                <a:solidFill>
                  <a:srgbClr val="25252B"/>
                </a:solidFill>
                <a:latin typeface="IBM Plex Sans" pitchFamily="34" charset="0"/>
                <a:ea typeface="IBM Plex Sans" pitchFamily="34" charset="-122"/>
                <a:cs typeface="IBM Plex Sans" pitchFamily="34" charset="-120"/>
              </a:rPr>
              <a:t>Ingen vill ha pengar för pengarnas egen skull. De är användbara eftersom andra accepterar dem och förväntar sig att andra i sin tur kommer att acceptera dem senare.</a:t>
            </a:r>
            <a:endParaRPr lang="sv" sz="2400" dirty="0"/>
          </a:p>
        </p:txBody>
      </p:sp>
      <p:pic>
        <p:nvPicPr>
          <p:cNvPr id="5" name="Image 0" descr="preencoded.png">    </p:cNvPr>
          <p:cNvPicPr>
            <a:picLocks noChangeAspect="1"/>
          </p:cNvPicPr>
          <p:nvPr/>
        </p:nvPicPr>
        <p:blipFill>
          <a:blip r:embed="rId1"/>
          <a:stretch>
            <a:fillRect/>
          </a:stretch>
        </p:blipFill>
        <p:spPr>
          <a:xfrm>
            <a:off x="2796144" y="2986705"/>
            <a:ext cx="6599591" cy="3299795"/>
          </a:xfrm>
          <a:prstGeom prst="rect">
            <a:avLst/>
          </a:prstGeom>
        </p:spPr>
      </p:pic>
      <p:sp>
        <p:nvSpPr>
          <p:cNvPr id="6"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sv" altLang="en-US" sz="1200" dirty="0">
                <a:solidFill>
                  <a:srgbClr val="6C6C7D"/>
                </a:solidFill>
                <a:latin typeface="IBM Plex Sans" pitchFamily="34" charset="0"/>
                <a:ea typeface="IBM Plex Sans" pitchFamily="34" charset="-122"/>
                <a:cs typeface="IBM Plex Sans" pitchFamily="34" charset="-120"/>
              </a:rPr>
              <a:t>Introduktion till Bitcoin · Vad är pengar?</a:t>
            </a:r>
            <a:endParaRPr lang="sv"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7315200" y="0"/>
            <a:ext cx="4419570" cy="685800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sv" altLang="en-US" sz="3000" dirty="0">
                <a:solidFill>
                  <a:srgbClr val="422C70"/>
                </a:solidFill>
                <a:latin typeface="IBM Plex Sans Medium" pitchFamily="34" charset="0"/>
                <a:ea typeface="IBM Plex Sans Medium" pitchFamily="34" charset="-122"/>
                <a:cs typeface="IBM Plex Sans Medium" pitchFamily="34" charset="-120"/>
              </a:rPr>
              <a:t>Pengars tre funktioner</a:t>
            </a:r>
            <a:endParaRPr lang="sv" sz="3000" dirty="0"/>
          </a:p>
        </p:txBody>
      </p:sp>
      <p:sp>
        <p:nvSpPr>
          <p:cNvPr id="5" name="Text 2"/>
          <p:cNvSpPr/>
          <p:nvPr/>
        </p:nvSpPr>
        <p:spPr>
          <a:xfrm>
            <a:off x="1047720" y="1386779"/>
            <a:ext cx="5923026" cy="2178558"/>
          </a:xfrm>
          <a:prstGeom prst="rect">
            <a:avLst/>
          </a:prstGeom>
          <a:noFill/>
          <a:ln/>
        </p:spPr>
        <p:txBody>
          <a:bodyPr wrap="square" lIns="0" tIns="0" rIns="0" bIns="0" rtlCol="0" anchor="t"/>
          <a:lstStyle/>
          <a:p>
            <a:pPr algn="l" marL="228600" indent="-228600">
              <a:lnSpc>
                <a:spcPct val="113000"/>
              </a:lnSpc>
              <a:buSzPct val="100000"/>
              <a:buChar char="•"/>
            </a:pPr>
            <a:r>
              <a:rPr lang="sv" altLang="en-US" sz="2400" b="1" dirty="0">
                <a:solidFill>
                  <a:srgbClr val="422C70"/>
                </a:solidFill>
                <a:latin typeface="IBM Plex Sans" pitchFamily="34" charset="0"/>
                <a:ea typeface="IBM Plex Sans" pitchFamily="34" charset="-122"/>
                <a:cs typeface="IBM Plex Sans" pitchFamily="34" charset="-120"/>
              </a:rPr>
              <a:t>Bytesmedel:</a:t>
            </a:r>
            <a:r>
              <a:rPr lang="sv" altLang="en-US" sz="2400" dirty="0">
                <a:solidFill>
                  <a:srgbClr val="25252B"/>
                </a:solidFill>
                <a:latin typeface="IBM Plex Sans" pitchFamily="34" charset="0"/>
                <a:ea typeface="IBM Plex Sans" pitchFamily="34" charset="-122"/>
                <a:cs typeface="IBM Plex Sans" pitchFamily="34" charset="-120"/>
              </a:rPr>
              <a:t> människor accepterar det som betalning</a:t>
            </a:r>
            <a:endParaRPr lang="sv" sz="2400" dirty="0"/>
          </a:p>
          <a:p>
            <a:pPr algn="l" marL="228600" indent="-228600">
              <a:lnSpc>
                <a:spcPct val="113000"/>
              </a:lnSpc>
              <a:spcBef>
                <a:spcPts val="480"/>
              </a:spcBef>
              <a:buSzPct val="100000"/>
              <a:buChar char="•"/>
            </a:pPr>
            <a:r>
              <a:rPr lang="sv" altLang="en-US" sz="2400" b="1" dirty="0">
                <a:solidFill>
                  <a:srgbClr val="422C70"/>
                </a:solidFill>
                <a:latin typeface="IBM Plex Sans" pitchFamily="34" charset="0"/>
                <a:ea typeface="IBM Plex Sans" pitchFamily="34" charset="-122"/>
                <a:cs typeface="IBM Plex Sans" pitchFamily="34" charset="-120"/>
              </a:rPr>
              <a:t>Räkneenhet:</a:t>
            </a:r>
            <a:r>
              <a:rPr lang="sv" altLang="en-US" sz="2400" dirty="0">
                <a:solidFill>
                  <a:srgbClr val="25252B"/>
                </a:solidFill>
                <a:latin typeface="IBM Plex Sans" pitchFamily="34" charset="0"/>
                <a:ea typeface="IBM Plex Sans" pitchFamily="34" charset="-122"/>
                <a:cs typeface="IBM Plex Sans" pitchFamily="34" charset="-120"/>
              </a:rPr>
              <a:t> priser uttrycks i den</a:t>
            </a:r>
            <a:endParaRPr lang="sv" sz="2400" dirty="0"/>
          </a:p>
          <a:p>
            <a:pPr algn="l" marL="228600" indent="-228600">
              <a:lnSpc>
                <a:spcPct val="113000"/>
              </a:lnSpc>
              <a:spcBef>
                <a:spcPts val="480"/>
              </a:spcBef>
              <a:buSzPct val="100000"/>
              <a:buChar char="•"/>
            </a:pPr>
            <a:r>
              <a:rPr lang="sv" altLang="en-US" sz="2400" b="1" dirty="0">
                <a:solidFill>
                  <a:srgbClr val="422C70"/>
                </a:solidFill>
                <a:latin typeface="IBM Plex Sans" pitchFamily="34" charset="0"/>
                <a:ea typeface="IBM Plex Sans" pitchFamily="34" charset="-122"/>
                <a:cs typeface="IBM Plex Sans" pitchFamily="34" charset="-120"/>
              </a:rPr>
              <a:t>Värdebevarare:</a:t>
            </a:r>
            <a:r>
              <a:rPr lang="sv" altLang="en-US" sz="2400" dirty="0">
                <a:solidFill>
                  <a:srgbClr val="25252B"/>
                </a:solidFill>
                <a:latin typeface="IBM Plex Sans" pitchFamily="34" charset="0"/>
                <a:ea typeface="IBM Plex Sans" pitchFamily="34" charset="-122"/>
                <a:cs typeface="IBM Plex Sans" pitchFamily="34" charset="-120"/>
              </a:rPr>
              <a:t> den för värde från idag till framtiden</a:t>
            </a:r>
            <a:endParaRPr lang="sv" sz="2400" dirty="0"/>
          </a:p>
        </p:txBody>
      </p:sp>
      <p:sp>
        <p:nvSpPr>
          <p:cNvPr id="6" name="Text 3"/>
          <p:cNvSpPr/>
          <p:nvPr/>
        </p:nvSpPr>
        <p:spPr>
          <a:xfrm>
            <a:off x="666780" y="3900465"/>
            <a:ext cx="6340632" cy="1234074"/>
          </a:xfrm>
          <a:prstGeom prst="rect">
            <a:avLst/>
          </a:prstGeom>
          <a:noFill/>
          <a:ln/>
        </p:spPr>
        <p:txBody>
          <a:bodyPr wrap="square" lIns="0" tIns="0" rIns="0" bIns="0" rtlCol="0" anchor="t"/>
          <a:lstStyle/>
          <a:p>
            <a:pPr algn="l" indent="0" marL="0">
              <a:lnSpc>
                <a:spcPct val="113000"/>
              </a:lnSpc>
              <a:buNone/>
            </a:pPr>
            <a:r>
              <a:rPr lang="sv" altLang="en-US" sz="2400" dirty="0">
                <a:solidFill>
                  <a:srgbClr val="25252B"/>
                </a:solidFill>
                <a:latin typeface="IBM Plex Sans" pitchFamily="34" charset="0"/>
                <a:ea typeface="IBM Plex Sans" pitchFamily="34" charset="-122"/>
                <a:cs typeface="IBM Plex Sans" pitchFamily="34" charset="-120"/>
              </a:rPr>
              <a:t>Inga pengar bevarar värde perfekt, men vissa former förlorar köpkraft långsammare än andra.</a:t>
            </a:r>
            <a:endParaRPr lang="sv" sz="240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sv" altLang="en-US" sz="1200" dirty="0">
                <a:solidFill>
                  <a:srgbClr val="6C6C7D"/>
                </a:solidFill>
                <a:latin typeface="IBM Plex Sans" pitchFamily="34" charset="0"/>
                <a:ea typeface="IBM Plex Sans" pitchFamily="34" charset="-122"/>
                <a:cs typeface="IBM Plex Sans" pitchFamily="34" charset="-120"/>
              </a:rPr>
              <a:t>Introduktion till Bitcoin · Vad är pengar?</a:t>
            </a:r>
            <a:endParaRPr lang="sv"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2381280"/>
            <a:ext cx="5029200" cy="209553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sv" altLang="en-US" sz="3000" dirty="0">
                <a:solidFill>
                  <a:srgbClr val="422C70"/>
                </a:solidFill>
                <a:latin typeface="IBM Plex Sans Medium" pitchFamily="34" charset="0"/>
                <a:ea typeface="IBM Plex Sans Medium" pitchFamily="34" charset="-122"/>
                <a:cs typeface="IBM Plex Sans Medium" pitchFamily="34" charset="-120"/>
              </a:rPr>
              <a:t>Från snäckor till papper</a:t>
            </a:r>
            <a:endParaRPr lang="sv" sz="3000" dirty="0"/>
          </a:p>
        </p:txBody>
      </p:sp>
      <p:sp>
        <p:nvSpPr>
          <p:cNvPr id="5" name="Text 2"/>
          <p:cNvSpPr/>
          <p:nvPr/>
        </p:nvSpPr>
        <p:spPr>
          <a:xfrm>
            <a:off x="1032449" y="1383030"/>
            <a:ext cx="5293553" cy="3730386"/>
          </a:xfrm>
          <a:prstGeom prst="rect">
            <a:avLst/>
          </a:prstGeom>
          <a:noFill/>
          <a:ln/>
        </p:spPr>
        <p:txBody>
          <a:bodyPr wrap="square" lIns="0" tIns="0" rIns="0" bIns="0" rtlCol="0" anchor="t"/>
          <a:lstStyle/>
          <a:p>
            <a:pPr algn="l" marL="219710" indent="-219710">
              <a:lnSpc>
                <a:spcPct val="113000"/>
              </a:lnSpc>
              <a:buSzPct val="100000"/>
              <a:buChar char="•"/>
            </a:pPr>
            <a:r>
              <a:rPr lang="sv" altLang="en-US" sz="2300" dirty="0">
                <a:solidFill>
                  <a:srgbClr val="25252B"/>
                </a:solidFill>
                <a:latin typeface="IBM Plex Sans" pitchFamily="34" charset="0"/>
                <a:ea typeface="IBM Plex Sans" pitchFamily="34" charset="-122"/>
                <a:cs typeface="IBM Plex Sans" pitchFamily="34" charset="-120"/>
              </a:rPr>
              <a:t>Snäckskal, salt, pärlor, boskap, koppar, silver, guld</a:t>
            </a:r>
            <a:endParaRPr lang="sv" sz="2300" dirty="0"/>
          </a:p>
          <a:p>
            <a:pPr algn="l" marL="219710" indent="-219710">
              <a:lnSpc>
                <a:spcPct val="113000"/>
              </a:lnSpc>
              <a:spcBef>
                <a:spcPts val="460"/>
              </a:spcBef>
              <a:buSzPct val="100000"/>
              <a:buChar char="•"/>
            </a:pPr>
            <a:r>
              <a:rPr lang="sv" altLang="en-US" sz="2300" dirty="0">
                <a:solidFill>
                  <a:srgbClr val="25252B"/>
                </a:solidFill>
                <a:latin typeface="IBM Plex Sans" pitchFamily="34" charset="0"/>
                <a:ea typeface="IBM Plex Sans" pitchFamily="34" charset="-122"/>
                <a:cs typeface="IBM Plex Sans" pitchFamily="34" charset="-120"/>
              </a:rPr>
              <a:t>Ädelmetaller: sällsynta, beständiga, allmänt accepterade</a:t>
            </a:r>
            <a:endParaRPr lang="sv" sz="2300" dirty="0"/>
          </a:p>
          <a:p>
            <a:pPr algn="l" marL="219710" indent="-219710">
              <a:lnSpc>
                <a:spcPct val="113000"/>
              </a:lnSpc>
              <a:spcBef>
                <a:spcPts val="460"/>
              </a:spcBef>
              <a:buSzPct val="100000"/>
              <a:buChar char="•"/>
            </a:pPr>
            <a:r>
              <a:rPr lang="sv" altLang="en-US" sz="2300" dirty="0">
                <a:solidFill>
                  <a:srgbClr val="25252B"/>
                </a:solidFill>
                <a:latin typeface="IBM Plex Sans" pitchFamily="34" charset="0"/>
                <a:ea typeface="IBM Plex Sans" pitchFamily="34" charset="-122"/>
                <a:cs typeface="IBM Plex Sans" pitchFamily="34" charset="-120"/>
              </a:rPr>
              <a:t>Fordringsbevis i pappersform som kunde lösas in mot en angiven mängd metall</a:t>
            </a:r>
            <a:endParaRPr lang="sv" sz="2300" dirty="0"/>
          </a:p>
          <a:p>
            <a:pPr algn="l" marL="219710" indent="-219710">
              <a:lnSpc>
                <a:spcPct val="113000"/>
              </a:lnSpc>
              <a:spcBef>
                <a:spcPts val="460"/>
              </a:spcBef>
              <a:buSzPct val="100000"/>
              <a:buChar char="•"/>
            </a:pPr>
            <a:r>
              <a:rPr lang="sv" altLang="en-US" sz="2300" dirty="0">
                <a:solidFill>
                  <a:srgbClr val="25252B"/>
                </a:solidFill>
                <a:latin typeface="IBM Plex Sans" pitchFamily="34" charset="0"/>
                <a:ea typeface="IBM Plex Sans" pitchFamily="34" charset="-122"/>
                <a:cs typeface="IBM Plex Sans" pitchFamily="34" charset="-120"/>
              </a:rPr>
              <a:t>Guldmyntfot: en valutaenhet juridiskt knuten till guld</a:t>
            </a:r>
            <a:endParaRPr lang="sv" sz="2300" dirty="0"/>
          </a:p>
        </p:txBody>
      </p:sp>
      <p:sp>
        <p:nvSpPr>
          <p:cNvPr id="6" name="Text 3"/>
          <p:cNvSpPr/>
          <p:nvPr/>
        </p:nvSpPr>
        <p:spPr>
          <a:xfrm>
            <a:off x="666780" y="5435194"/>
            <a:ext cx="5694426" cy="789950"/>
          </a:xfrm>
          <a:prstGeom prst="rect">
            <a:avLst/>
          </a:prstGeom>
          <a:noFill/>
          <a:ln/>
        </p:spPr>
        <p:txBody>
          <a:bodyPr wrap="square" lIns="0" tIns="0" rIns="0" bIns="0" rtlCol="0" anchor="t"/>
          <a:lstStyle/>
          <a:p>
            <a:pPr algn="l" indent="0" marL="0">
              <a:lnSpc>
                <a:spcPct val="113000"/>
              </a:lnSpc>
              <a:buNone/>
            </a:pPr>
            <a:r>
              <a:rPr lang="sv" altLang="en-US" sz="2300" dirty="0">
                <a:solidFill>
                  <a:srgbClr val="25252B"/>
                </a:solidFill>
                <a:latin typeface="IBM Plex Sans" pitchFamily="34" charset="0"/>
                <a:ea typeface="IBM Plex Sans" pitchFamily="34" charset="-122"/>
                <a:cs typeface="IBM Plex Sans" pitchFamily="34" charset="-120"/>
              </a:rPr>
              <a:t>Reglerna varierade beroende på plats och tidsperiod.</a:t>
            </a:r>
            <a:endParaRPr lang="sv" sz="230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sv" altLang="en-US" sz="1200" dirty="0">
                <a:solidFill>
                  <a:srgbClr val="6C6C7D"/>
                </a:solidFill>
                <a:latin typeface="IBM Plex Sans" pitchFamily="34" charset="0"/>
                <a:ea typeface="IBM Plex Sans" pitchFamily="34" charset="-122"/>
                <a:cs typeface="IBM Plex Sans" pitchFamily="34" charset="-120"/>
              </a:rPr>
              <a:t>Introduktion till Bitcoin · Vad är pengar?</a:t>
            </a:r>
            <a:endParaRPr lang="sv"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sv" altLang="en-US" sz="3000" dirty="0">
                <a:solidFill>
                  <a:srgbClr val="422C70"/>
                </a:solidFill>
                <a:latin typeface="IBM Plex Sans Medium" pitchFamily="34" charset="0"/>
                <a:ea typeface="IBM Plex Sans Medium" pitchFamily="34" charset="-122"/>
                <a:cs typeface="IBM Plex Sans Medium" pitchFamily="34" charset="-120"/>
              </a:rPr>
              <a:t>Fiatpengar</a:t>
            </a:r>
            <a:endParaRPr lang="sv" sz="3000" dirty="0"/>
          </a:p>
        </p:txBody>
      </p:sp>
      <p:sp>
        <p:nvSpPr>
          <p:cNvPr id="4" name="Text 2"/>
          <p:cNvSpPr/>
          <p:nvPr/>
        </p:nvSpPr>
        <p:spPr>
          <a:xfrm>
            <a:off x="1047720" y="1386779"/>
            <a:ext cx="11092404" cy="3473531"/>
          </a:xfrm>
          <a:prstGeom prst="rect">
            <a:avLst/>
          </a:prstGeom>
          <a:noFill/>
          <a:ln/>
        </p:spPr>
        <p:txBody>
          <a:bodyPr wrap="square" lIns="0" tIns="0" rIns="0" bIns="0" rtlCol="0" anchor="t"/>
          <a:lstStyle/>
          <a:p>
            <a:pPr algn="l" marL="228600" indent="-228600">
              <a:lnSpc>
                <a:spcPct val="113000"/>
              </a:lnSpc>
              <a:buSzPct val="100000"/>
              <a:buChar char="•"/>
            </a:pPr>
            <a:r>
              <a:rPr lang="sv" altLang="en-US" sz="2400" dirty="0">
                <a:solidFill>
                  <a:srgbClr val="25252B"/>
                </a:solidFill>
                <a:latin typeface="IBM Plex Sans" pitchFamily="34" charset="0"/>
                <a:ea typeface="IBM Plex Sans" pitchFamily="34" charset="-122"/>
                <a:cs typeface="IBM Plex Sans" pitchFamily="34" charset="-120"/>
              </a:rPr>
              <a:t>1971: USA upphörde med den officiella inlösen av dollar mot guld för utländska regeringar och centralbanker</a:t>
            </a:r>
            <a:endParaRPr lang="sv" sz="2400" dirty="0"/>
          </a:p>
          <a:p>
            <a:pPr algn="l" marL="228600" indent="-228600">
              <a:lnSpc>
                <a:spcPct val="113000"/>
              </a:lnSpc>
              <a:spcBef>
                <a:spcPts val="480"/>
              </a:spcBef>
              <a:buSzPct val="100000"/>
              <a:buChar char="•"/>
            </a:pPr>
            <a:r>
              <a:rPr lang="sv" altLang="en-US" sz="2400" dirty="0">
                <a:solidFill>
                  <a:srgbClr val="25252B"/>
                </a:solidFill>
                <a:latin typeface="IBM Plex Sans" pitchFamily="34" charset="0"/>
                <a:ea typeface="IBM Plex Sans" pitchFamily="34" charset="-122"/>
                <a:cs typeface="IBM Plex Sans" pitchFamily="34" charset="-120"/>
              </a:rPr>
              <a:t>I dag är de flesta nationella valutor fiatpengar: utgivna med statens bemyndigande, inte inlösbara mot guld eller någon annan råvara</a:t>
            </a:r>
            <a:endParaRPr lang="sv" sz="2400" dirty="0"/>
          </a:p>
          <a:p>
            <a:pPr algn="l" marL="228600" indent="-228600">
              <a:lnSpc>
                <a:spcPct val="113000"/>
              </a:lnSpc>
              <a:spcBef>
                <a:spcPts val="480"/>
              </a:spcBef>
              <a:buSzPct val="100000"/>
              <a:buChar char="•"/>
            </a:pPr>
            <a:r>
              <a:rPr lang="sv" altLang="en-US" sz="2400" i="1" dirty="0">
                <a:solidFill>
                  <a:srgbClr val="25252B"/>
                </a:solidFill>
                <a:latin typeface="IBM Plex Sans" pitchFamily="34" charset="0"/>
                <a:ea typeface="IBM Plex Sans" pitchFamily="34" charset="-122"/>
                <a:cs typeface="IBM Plex Sans" pitchFamily="34" charset="-120"/>
              </a:rPr>
              <a:t>Fiat</a:t>
            </a:r>
            <a:r>
              <a:rPr lang="sv" altLang="en-US" sz="2400" dirty="0">
                <a:solidFill>
                  <a:srgbClr val="25252B"/>
                </a:solidFill>
                <a:latin typeface="IBM Plex Sans" pitchFamily="34" charset="0"/>
                <a:ea typeface="IBM Plex Sans" pitchFamily="34" charset="-122"/>
                <a:cs typeface="IBM Plex Sans" pitchFamily="34" charset="-120"/>
              </a:rPr>
              <a:t> är latin för "låt det ske", ofta tolkat som "genom dekret"</a:t>
            </a:r>
            <a:endParaRPr lang="sv" sz="2400" dirty="0"/>
          </a:p>
          <a:p>
            <a:pPr algn="l" marL="228600" indent="-228600">
              <a:lnSpc>
                <a:spcPct val="113000"/>
              </a:lnSpc>
              <a:spcBef>
                <a:spcPts val="480"/>
              </a:spcBef>
              <a:buSzPct val="100000"/>
              <a:buChar char="•"/>
            </a:pPr>
            <a:r>
              <a:rPr lang="sv" altLang="en-US" sz="2400" dirty="0">
                <a:solidFill>
                  <a:srgbClr val="25252B"/>
                </a:solidFill>
                <a:latin typeface="IBM Plex Sans" pitchFamily="34" charset="0"/>
                <a:ea typeface="IBM Plex Sans" pitchFamily="34" charset="-122"/>
                <a:cs typeface="IBM Plex Sans" pitchFamily="34" charset="-120"/>
              </a:rPr>
              <a:t>Accepteras eftersom människor, företag, banker och regeringar använder dem; lagar gör dem till lagliga betalningsmedel och kräver att de används för skattebetalningar</a:t>
            </a:r>
            <a:endParaRPr lang="sv" sz="2400" dirty="0"/>
          </a:p>
        </p:txBody>
      </p:sp>
      <p:sp>
        <p:nvSpPr>
          <p:cNvPr id="5"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sv" altLang="en-US" sz="1200" dirty="0">
                <a:solidFill>
                  <a:srgbClr val="6C6C7D"/>
                </a:solidFill>
                <a:latin typeface="IBM Plex Sans" pitchFamily="34" charset="0"/>
                <a:ea typeface="IBM Plex Sans" pitchFamily="34" charset="-122"/>
                <a:cs typeface="IBM Plex Sans" pitchFamily="34" charset="-120"/>
              </a:rPr>
              <a:t>Introduktion till Bitcoin · Vad är pengar?</a:t>
            </a:r>
            <a:endParaRPr lang="sv"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1584930" y="2103211"/>
            <a:ext cx="10226010" cy="2651486"/>
          </a:xfrm>
          <a:prstGeom prst="rect">
            <a:avLst/>
          </a:prstGeom>
          <a:noFill/>
          <a:ln/>
        </p:spPr>
        <p:txBody>
          <a:bodyPr wrap="square" lIns="0" tIns="0" rIns="0" bIns="0" rtlCol="0" anchor="t"/>
          <a:lstStyle/>
          <a:p>
            <a:pPr algn="l" indent="0" marL="0">
              <a:lnSpc>
                <a:spcPct val="100000"/>
              </a:lnSpc>
              <a:buNone/>
            </a:pPr>
            <a:r>
              <a:rPr lang="sv" altLang="en-US" sz="4350" dirty="0">
                <a:solidFill>
                  <a:srgbClr val="FFFFFF"/>
                </a:solidFill>
                <a:latin typeface="IBM Plex Sans Medium" pitchFamily="34" charset="0"/>
                <a:ea typeface="IBM Plex Sans Medium" pitchFamily="34" charset="-122"/>
                <a:cs typeface="IBM Plex Sans Medium" pitchFamily="34" charset="-120"/>
              </a:rPr>
              <a:t>Vi gick från pengar som</a:t>
            </a:r>
            <a:br/>
            <a:r>
              <a:rPr lang="sv" altLang="en-US" sz="4350" dirty="0">
                <a:solidFill>
                  <a:srgbClr val="FFFFFF"/>
                </a:solidFill>
                <a:latin typeface="IBM Plex Sans Medium" pitchFamily="34" charset="0"/>
                <a:ea typeface="IBM Plex Sans Medium" pitchFamily="34" charset="-122"/>
                <a:cs typeface="IBM Plex Sans Medium" pitchFamily="34" charset="-120"/>
              </a:rPr>
              <a:t>backades upp av något till</a:t>
            </a:r>
            <a:br/>
            <a:r>
              <a:rPr lang="sv" altLang="en-US" sz="4350" dirty="0">
                <a:solidFill>
                  <a:srgbClr val="FFFFFF"/>
                </a:solidFill>
                <a:latin typeface="IBM Plex Sans Medium" pitchFamily="34" charset="0"/>
                <a:ea typeface="IBM Plex Sans Medium" pitchFamily="34" charset="-122"/>
                <a:cs typeface="IBM Plex Sans Medium" pitchFamily="34" charset="-120"/>
              </a:rPr>
              <a:t>pengar som backades upp av</a:t>
            </a:r>
            <a:br/>
            <a:r>
              <a:rPr lang="sv" altLang="en-US" sz="4350" dirty="0">
                <a:solidFill>
                  <a:srgbClr val="FFFFFF"/>
                </a:solidFill>
                <a:latin typeface="IBM Plex Sans Medium" pitchFamily="34" charset="0"/>
                <a:ea typeface="IBM Plex Sans Medium" pitchFamily="34" charset="-122"/>
                <a:cs typeface="IBM Plex Sans Medium" pitchFamily="34" charset="-120"/>
              </a:rPr>
              <a:t>förtroendet för någon.</a:t>
            </a:r>
            <a:endParaRPr lang="sv" sz="4350" dirty="0"/>
          </a:p>
        </p:txBody>
      </p:sp>
      <p:sp>
        <p:nvSpPr>
          <p:cNvPr id="3" name="Text 1"/>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sv" altLang="en-US" sz="1200" dirty="0">
                <a:solidFill>
                  <a:srgbClr val="C0C0D0"/>
                </a:solidFill>
                <a:latin typeface="IBM Plex Sans" pitchFamily="34" charset="0"/>
                <a:ea typeface="IBM Plex Sans" pitchFamily="34" charset="-122"/>
                <a:cs typeface="IBM Plex Sans" pitchFamily="34" charset="-120"/>
              </a:rPr>
              <a:t>Introduktion till Bitcoin · Vad är pengar?</a:t>
            </a:r>
            <a:endParaRPr lang="sv"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C0C0D0"/>
                </a:solidFill>
                <a:latin typeface="IBM Plex Sans"/>
                <a:ea typeface="IBM Plex Sans"/>
                <a:cs typeface="IBM Plex Sans"/>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381030" y="2706624"/>
            <a:ext cx="11429817" cy="590520"/>
          </a:xfrm>
          <a:prstGeom prst="rect">
            <a:avLst/>
          </a:prstGeom>
          <a:noFill/>
          <a:ln/>
        </p:spPr>
        <p:txBody>
          <a:bodyPr wrap="square" lIns="0" tIns="0" rIns="0" bIns="0" rtlCol="0" anchor="t"/>
          <a:lstStyle/>
          <a:p>
            <a:pPr algn="ctr" indent="0" marL="0">
              <a:lnSpc>
                <a:spcPct val="83000"/>
              </a:lnSpc>
              <a:buNone/>
            </a:pPr>
            <a:r>
              <a:rPr lang="sv" altLang="en-US" sz="4350" dirty="0">
                <a:solidFill>
                  <a:srgbClr val="FFFFFF"/>
                </a:solidFill>
                <a:latin typeface="IBM Plex Sans Medium" pitchFamily="34" charset="0"/>
                <a:ea typeface="IBM Plex Sans Medium" pitchFamily="34" charset="-122"/>
                <a:cs typeface="IBM Plex Sans Medium" pitchFamily="34" charset="-120"/>
              </a:rPr>
              <a:t>Vad är det för fel på våra pengar?</a:t>
            </a:r>
            <a:endParaRPr lang="sv" sz="4350" dirty="0"/>
          </a:p>
        </p:txBody>
      </p:sp>
      <p:sp>
        <p:nvSpPr>
          <p:cNvPr id="3" name="Text 1"/>
          <p:cNvSpPr/>
          <p:nvPr/>
        </p:nvSpPr>
        <p:spPr>
          <a:xfrm>
            <a:off x="381030" y="3740079"/>
            <a:ext cx="11429817" cy="411389"/>
          </a:xfrm>
          <a:prstGeom prst="rect">
            <a:avLst/>
          </a:prstGeom>
          <a:noFill/>
          <a:ln/>
        </p:spPr>
        <p:txBody>
          <a:bodyPr wrap="square" lIns="0" tIns="0" rIns="0" bIns="0" rtlCol="0" anchor="t"/>
          <a:lstStyle/>
          <a:p>
            <a:pPr algn="ctr" indent="0" marL="0">
              <a:lnSpc>
                <a:spcPct val="113000"/>
              </a:lnSpc>
              <a:buNone/>
            </a:pPr>
            <a:r>
              <a:rPr lang="sv" altLang="en-US" sz="2400" dirty="0">
                <a:solidFill>
                  <a:srgbClr val="FFFFFF"/>
                </a:solidFill>
                <a:latin typeface="IBM Plex Sans" pitchFamily="34" charset="0"/>
                <a:ea typeface="IBM Plex Sans" pitchFamily="34" charset="-122"/>
                <a:cs typeface="IBM Plex Sans" pitchFamily="34" charset="-120"/>
              </a:rPr>
              <a:t>När människor hör ordet inflation tänker de vanligtvis på att priserna stiger.</a:t>
            </a:r>
            <a:endParaRPr lang="sv" sz="24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D8D8E7"/>
                </a:solidFill>
                <a:latin typeface="IBM Plex Sans"/>
                <a:ea typeface="IBM Plex Sans"/>
                <a:cs typeface="IBM Plex Sans"/>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sv" altLang="en-US" sz="3000" dirty="0">
                <a:solidFill>
                  <a:srgbClr val="422C70"/>
                </a:solidFill>
                <a:latin typeface="IBM Plex Sans Medium" pitchFamily="34" charset="0"/>
                <a:ea typeface="IBM Plex Sans Medium" pitchFamily="34" charset="-122"/>
                <a:cs typeface="IBM Plex Sans Medium" pitchFamily="34" charset="-120"/>
              </a:rPr>
              <a:t>Inflation och köpkraft</a:t>
            </a:r>
            <a:endParaRPr lang="sv" sz="3000" dirty="0"/>
          </a:p>
        </p:txBody>
      </p:sp>
      <p:pic>
        <p:nvPicPr>
          <p:cNvPr id="4" name="Image 0" descr="Före Ni har 100 enheter. Varukorgen kostar 100. Ni kan köpa hela varukorgen.PrisnivåLägreKöpkraftHögreEfter prisökningen Ni har fortfarande 100 enheter. Samma varukorg kostar 110. Ni kan inte längre k">    </p:cNvPr>
          <p:cNvPicPr>
            <a:picLocks noChangeAspect="1"/>
          </p:cNvPicPr>
          <p:nvPr/>
        </p:nvPicPr>
        <p:blipFill>
          <a:blip r:embed="rId1"/>
          <a:stretch>
            <a:fillRect/>
          </a:stretch>
        </p:blipFill>
        <p:spPr>
          <a:xfrm>
            <a:off x="1155344" y="1295430"/>
            <a:ext cx="9881189" cy="4947361"/>
          </a:xfrm>
          <a:prstGeom prst="rect">
            <a:avLst/>
          </a:prstGeom>
        </p:spPr>
      </p:pic>
      <p:sp>
        <p:nvSpPr>
          <p:cNvPr id="5" name="Text 2"/>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sv" altLang="en-US" sz="1200" dirty="0">
                <a:solidFill>
                  <a:srgbClr val="6C6C7D"/>
                </a:solidFill>
                <a:latin typeface="IBM Plex Sans" pitchFamily="34" charset="0"/>
                <a:ea typeface="IBM Plex Sans" pitchFamily="34" charset="-122"/>
                <a:cs typeface="IBM Plex Sans" pitchFamily="34" charset="-120"/>
              </a:rPr>
              <a:t>Introduktion till Bitcoin · Vad är det för fel på våra pengar?</a:t>
            </a:r>
            <a:endParaRPr lang="sv"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sv" altLang="en-US" sz="3000" dirty="0">
                <a:solidFill>
                  <a:srgbClr val="422C70"/>
                </a:solidFill>
                <a:latin typeface="IBM Plex Sans Medium" pitchFamily="34" charset="0"/>
                <a:ea typeface="IBM Plex Sans Medium" pitchFamily="34" charset="-122"/>
                <a:cs typeface="IBM Plex Sans Medium" pitchFamily="34" charset="-120"/>
              </a:rPr>
              <a:t>Inflation och köpkraft</a:t>
            </a:r>
            <a:endParaRPr lang="sv" sz="3000" dirty="0"/>
          </a:p>
        </p:txBody>
      </p:sp>
      <p:pic>
        <p:nvPicPr>
          <p:cNvPr id="4" name="Image 0" descr="preencoded.png">    </p:cNvPr>
          <p:cNvPicPr>
            <a:picLocks noChangeAspect="1"/>
          </p:cNvPicPr>
          <p:nvPr/>
        </p:nvPicPr>
        <p:blipFill>
          <a:blip r:embed="rId1"/>
          <a:stretch>
            <a:fillRect/>
          </a:stretch>
        </p:blipFill>
        <p:spPr>
          <a:xfrm>
            <a:off x="2468148" y="1447770"/>
            <a:ext cx="7255673" cy="4838548"/>
          </a:xfrm>
          <a:prstGeom prst="rect">
            <a:avLst/>
          </a:prstGeom>
        </p:spPr>
      </p:pic>
      <p:sp>
        <p:nvSpPr>
          <p:cNvPr id="5" name="Text 2"/>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sv" altLang="en-US" sz="1200" dirty="0">
                <a:solidFill>
                  <a:srgbClr val="6C6C7D"/>
                </a:solidFill>
                <a:latin typeface="IBM Plex Sans" pitchFamily="34" charset="0"/>
                <a:ea typeface="IBM Plex Sans" pitchFamily="34" charset="-122"/>
                <a:cs typeface="IBM Plex Sans" pitchFamily="34" charset="-120"/>
              </a:rPr>
              <a:t>Introduktion till Bitcoin · Vad är det för fel på våra pengar?</a:t>
            </a:r>
            <a:endParaRPr lang="sv"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752630"/>
            <a:ext cx="5029200" cy="335283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sv" altLang="en-US" sz="3000" dirty="0">
                <a:solidFill>
                  <a:srgbClr val="422C70"/>
                </a:solidFill>
                <a:latin typeface="IBM Plex Sans Medium" pitchFamily="34" charset="0"/>
                <a:ea typeface="IBM Plex Sans Medium" pitchFamily="34" charset="-122"/>
                <a:cs typeface="IBM Plex Sans Medium" pitchFamily="34" charset="-120"/>
              </a:rPr>
              <a:t>Många orsaker, ett val</a:t>
            </a:r>
            <a:endParaRPr lang="sv" sz="3000" dirty="0"/>
          </a:p>
        </p:txBody>
      </p:sp>
      <p:sp>
        <p:nvSpPr>
          <p:cNvPr id="5" name="Text 2"/>
          <p:cNvSpPr/>
          <p:nvPr/>
        </p:nvSpPr>
        <p:spPr>
          <a:xfrm>
            <a:off x="1032449" y="1383030"/>
            <a:ext cx="5293553" cy="2486894"/>
          </a:xfrm>
          <a:prstGeom prst="rect">
            <a:avLst/>
          </a:prstGeom>
          <a:noFill/>
          <a:ln/>
        </p:spPr>
        <p:txBody>
          <a:bodyPr wrap="square" lIns="0" tIns="0" rIns="0" bIns="0" rtlCol="0" anchor="t"/>
          <a:lstStyle/>
          <a:p>
            <a:pPr algn="l" marL="219710" indent="-219710">
              <a:lnSpc>
                <a:spcPct val="113000"/>
              </a:lnSpc>
              <a:buSzPct val="100000"/>
              <a:buChar char="•"/>
            </a:pPr>
            <a:r>
              <a:rPr lang="sv" altLang="en-US" sz="2300" dirty="0">
                <a:solidFill>
                  <a:srgbClr val="25252B"/>
                </a:solidFill>
                <a:latin typeface="IBM Plex Sans" pitchFamily="34" charset="0"/>
                <a:ea typeface="IBM Plex Sans" pitchFamily="34" charset="-122"/>
                <a:cs typeface="IBM Plex Sans" pitchFamily="34" charset="-120"/>
              </a:rPr>
              <a:t>Ökning av penningmängden och kreditgivningen</a:t>
            </a:r>
            <a:endParaRPr lang="sv" sz="2300" dirty="0"/>
          </a:p>
          <a:p>
            <a:pPr algn="l" marL="219710" indent="-219710">
              <a:lnSpc>
                <a:spcPct val="113000"/>
              </a:lnSpc>
              <a:spcBef>
                <a:spcPts val="460"/>
              </a:spcBef>
              <a:buSzPct val="100000"/>
              <a:buChar char="•"/>
            </a:pPr>
            <a:r>
              <a:rPr lang="sv" altLang="en-US" sz="2300" dirty="0">
                <a:solidFill>
                  <a:srgbClr val="25252B"/>
                </a:solidFill>
                <a:latin typeface="IBM Plex Sans" pitchFamily="34" charset="0"/>
                <a:ea typeface="IBM Plex Sans" pitchFamily="34" charset="-122"/>
                <a:cs typeface="IBM Plex Sans" pitchFamily="34" charset="-120"/>
              </a:rPr>
              <a:t>Utbudsstörningar och förändringar i efterfrågan</a:t>
            </a:r>
            <a:endParaRPr lang="sv" sz="2300" dirty="0"/>
          </a:p>
          <a:p>
            <a:pPr algn="l" marL="219710" indent="-219710">
              <a:lnSpc>
                <a:spcPct val="113000"/>
              </a:lnSpc>
              <a:spcBef>
                <a:spcPts val="460"/>
              </a:spcBef>
              <a:buSzPct val="100000"/>
              <a:buChar char="•"/>
            </a:pPr>
            <a:r>
              <a:rPr lang="sv" altLang="en-US" sz="2300" dirty="0">
                <a:solidFill>
                  <a:srgbClr val="25252B"/>
                </a:solidFill>
                <a:latin typeface="IBM Plex Sans" pitchFamily="34" charset="0"/>
                <a:ea typeface="IBM Plex Sans" pitchFamily="34" charset="-122"/>
                <a:cs typeface="IBM Plex Sans" pitchFamily="34" charset="-120"/>
              </a:rPr>
              <a:t>En försvagad valuta, skatter, produktionskostnader</a:t>
            </a:r>
            <a:endParaRPr lang="sv" sz="2300" dirty="0"/>
          </a:p>
        </p:txBody>
      </p:sp>
      <p:sp>
        <p:nvSpPr>
          <p:cNvPr id="6" name="Text 3"/>
          <p:cNvSpPr/>
          <p:nvPr/>
        </p:nvSpPr>
        <p:spPr>
          <a:xfrm>
            <a:off x="666780" y="4191701"/>
            <a:ext cx="5694426" cy="1974921"/>
          </a:xfrm>
          <a:prstGeom prst="rect">
            <a:avLst/>
          </a:prstGeom>
          <a:noFill/>
          <a:ln/>
        </p:spPr>
        <p:txBody>
          <a:bodyPr wrap="square" lIns="0" tIns="0" rIns="0" bIns="0" rtlCol="0" anchor="t"/>
          <a:lstStyle/>
          <a:p>
            <a:pPr algn="l" indent="0" marL="0">
              <a:lnSpc>
                <a:spcPct val="113000"/>
              </a:lnSpc>
              <a:buNone/>
            </a:pPr>
            <a:r>
              <a:rPr lang="sv" altLang="en-US" sz="2300" dirty="0">
                <a:solidFill>
                  <a:srgbClr val="25252B"/>
                </a:solidFill>
                <a:latin typeface="IBM Plex Sans" pitchFamily="34" charset="0"/>
                <a:ea typeface="IBM Plex Sans" pitchFamily="34" charset="-122"/>
                <a:cs typeface="IBM Plex Sans" pitchFamily="34" charset="-120"/>
              </a:rPr>
              <a:t>En av orsakerna är ett val, inte en tillfällighet: i ett fiatvalutasystem kan ett fåtal institutioner öka penningmängden och kreditgivningen och ändra systemets regler.</a:t>
            </a:r>
            <a:endParaRPr lang="sv" sz="230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sv" altLang="en-US" sz="1200" dirty="0">
                <a:solidFill>
                  <a:srgbClr val="6C6C7D"/>
                </a:solidFill>
                <a:latin typeface="IBM Plex Sans" pitchFamily="34" charset="0"/>
                <a:ea typeface="IBM Plex Sans" pitchFamily="34" charset="-122"/>
                <a:cs typeface="IBM Plex Sans" pitchFamily="34" charset="-120"/>
              </a:rPr>
              <a:t>Introduktion till Bitcoin · Vad är det för fel på våra pengar?</a:t>
            </a:r>
            <a:endParaRPr lang="sv"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sv" altLang="en-US" sz="3000" dirty="0">
                <a:solidFill>
                  <a:srgbClr val="422C70"/>
                </a:solidFill>
                <a:latin typeface="IBM Plex Sans Medium" pitchFamily="34" charset="0"/>
                <a:ea typeface="IBM Plex Sans Medium" pitchFamily="34" charset="-122"/>
                <a:cs typeface="IBM Plex Sans Medium" pitchFamily="34" charset="-120"/>
              </a:rPr>
              <a:t>Knapphet och värde</a:t>
            </a:r>
            <a:endParaRPr lang="sv" sz="3000" dirty="0"/>
          </a:p>
        </p:txBody>
      </p:sp>
      <p:sp>
        <p:nvSpPr>
          <p:cNvPr id="4" name="Text 2"/>
          <p:cNvSpPr/>
          <p:nvPr/>
        </p:nvSpPr>
        <p:spPr>
          <a:xfrm>
            <a:off x="1047720" y="1386779"/>
            <a:ext cx="11092404" cy="2178558"/>
          </a:xfrm>
          <a:prstGeom prst="rect">
            <a:avLst/>
          </a:prstGeom>
          <a:noFill/>
          <a:ln/>
        </p:spPr>
        <p:txBody>
          <a:bodyPr wrap="square" lIns="0" tIns="0" rIns="0" bIns="0" rtlCol="0" anchor="t"/>
          <a:lstStyle/>
          <a:p>
            <a:pPr algn="l" marL="228600" indent="-228600">
              <a:lnSpc>
                <a:spcPct val="113000"/>
              </a:lnSpc>
              <a:buSzPct val="100000"/>
              <a:buChar char="•"/>
            </a:pPr>
            <a:r>
              <a:rPr lang="sv" altLang="en-US" sz="2400" dirty="0">
                <a:solidFill>
                  <a:srgbClr val="25252B"/>
                </a:solidFill>
                <a:latin typeface="IBM Plex Sans" pitchFamily="34" charset="0"/>
                <a:ea typeface="IBM Plex Sans" pitchFamily="34" charset="-122"/>
                <a:cs typeface="IBM Plex Sans" pitchFamily="34" charset="-120"/>
              </a:rPr>
              <a:t>Originalet av Mona Lisa är värt mer än någon kopia: det finns bara ett</a:t>
            </a:r>
            <a:endParaRPr lang="sv" sz="2400" dirty="0"/>
          </a:p>
          <a:p>
            <a:pPr algn="l" marL="228600" indent="-228600">
              <a:lnSpc>
                <a:spcPct val="113000"/>
              </a:lnSpc>
              <a:spcBef>
                <a:spcPts val="480"/>
              </a:spcBef>
              <a:buSzPct val="100000"/>
              <a:buChar char="•"/>
            </a:pPr>
            <a:r>
              <a:rPr lang="sv" altLang="en-US" sz="2400" dirty="0">
                <a:solidFill>
                  <a:srgbClr val="25252B"/>
                </a:solidFill>
                <a:latin typeface="IBM Plex Sans" pitchFamily="34" charset="0"/>
                <a:ea typeface="IBM Plex Sans" pitchFamily="34" charset="-122"/>
                <a:cs typeface="IBM Plex Sans" pitchFamily="34" charset="-120"/>
              </a:rPr>
              <a:t>Knapphet i sig skapar inte värde, men när människor vill ha något spelar utbudet roll</a:t>
            </a:r>
            <a:endParaRPr lang="sv" sz="2400" dirty="0"/>
          </a:p>
          <a:p>
            <a:pPr algn="l" marL="228600" indent="-228600">
              <a:lnSpc>
                <a:spcPct val="113000"/>
              </a:lnSpc>
              <a:spcBef>
                <a:spcPts val="480"/>
              </a:spcBef>
              <a:buSzPct val="100000"/>
              <a:buChar char="•"/>
            </a:pPr>
            <a:r>
              <a:rPr lang="sv" altLang="en-US" sz="2400" dirty="0">
                <a:solidFill>
                  <a:srgbClr val="25252B"/>
                </a:solidFill>
                <a:latin typeface="IBM Plex Sans" pitchFamily="34" charset="0"/>
                <a:ea typeface="IBM Plex Sans" pitchFamily="34" charset="-122"/>
                <a:cs typeface="IBM Plex Sans" pitchFamily="34" charset="-120"/>
              </a:rPr>
              <a:t>När penningmängden växer snabbare än utbudet av det som pengarna kan köpa tenderar varje enhet att räcka till mindre</a:t>
            </a:r>
            <a:endParaRPr lang="sv" sz="2400" dirty="0"/>
          </a:p>
        </p:txBody>
      </p:sp>
      <p:sp>
        <p:nvSpPr>
          <p:cNvPr id="5"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sv" altLang="en-US" sz="1200" dirty="0">
                <a:solidFill>
                  <a:srgbClr val="6C6C7D"/>
                </a:solidFill>
                <a:latin typeface="IBM Plex Sans" pitchFamily="34" charset="0"/>
                <a:ea typeface="IBM Plex Sans" pitchFamily="34" charset="-122"/>
                <a:cs typeface="IBM Plex Sans" pitchFamily="34" charset="-120"/>
              </a:rPr>
              <a:t>Introduktion till Bitcoin · Vad är det för fel på våra pengar?</a:t>
            </a:r>
            <a:endParaRPr lang="sv"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18</a:t>
            </a:fld>
            <a:endParaRPr lang="en-U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sv" altLang="en-US" sz="3000" dirty="0">
                <a:solidFill>
                  <a:srgbClr val="422C70"/>
                </a:solidFill>
                <a:latin typeface="IBM Plex Sans Medium" pitchFamily="34" charset="0"/>
                <a:ea typeface="IBM Plex Sans Medium" pitchFamily="34" charset="-122"/>
                <a:cs typeface="IBM Plex Sans Medium" pitchFamily="34" charset="-120"/>
              </a:rPr>
              <a:t>Inflation påverkar inte alla lika mycket</a:t>
            </a:r>
            <a:endParaRPr lang="sv" sz="3000" dirty="0"/>
          </a:p>
        </p:txBody>
      </p:sp>
      <p:sp>
        <p:nvSpPr>
          <p:cNvPr id="4" name="Text 2"/>
          <p:cNvSpPr/>
          <p:nvPr/>
        </p:nvSpPr>
        <p:spPr>
          <a:xfrm>
            <a:off x="1047720" y="1386779"/>
            <a:ext cx="11092404" cy="1355781"/>
          </a:xfrm>
          <a:prstGeom prst="rect">
            <a:avLst/>
          </a:prstGeom>
          <a:noFill/>
          <a:ln/>
        </p:spPr>
        <p:txBody>
          <a:bodyPr wrap="square" lIns="0" tIns="0" rIns="0" bIns="0" rtlCol="0" anchor="t"/>
          <a:lstStyle/>
          <a:p>
            <a:pPr algn="l" marL="228600" indent="-228600">
              <a:lnSpc>
                <a:spcPct val="113000"/>
              </a:lnSpc>
              <a:buSzPct val="100000"/>
              <a:buChar char="•"/>
            </a:pPr>
            <a:r>
              <a:rPr lang="sv" altLang="en-US" sz="2400" dirty="0">
                <a:solidFill>
                  <a:srgbClr val="25252B"/>
                </a:solidFill>
                <a:latin typeface="IBM Plex Sans" pitchFamily="34" charset="0"/>
                <a:ea typeface="IBM Plex Sans" pitchFamily="34" charset="-122"/>
                <a:cs typeface="IBM Plex Sans" pitchFamily="34" charset="-120"/>
              </a:rPr>
              <a:t>Kontanter och sparmedel kan förlora köpkraft</a:t>
            </a:r>
            <a:endParaRPr lang="sv" sz="2400" dirty="0"/>
          </a:p>
          <a:p>
            <a:pPr algn="l" marL="228600" indent="-228600">
              <a:lnSpc>
                <a:spcPct val="113000"/>
              </a:lnSpc>
              <a:spcBef>
                <a:spcPts val="480"/>
              </a:spcBef>
              <a:buSzPct val="100000"/>
              <a:buChar char="•"/>
            </a:pPr>
            <a:r>
              <a:rPr lang="sv" altLang="en-US" sz="2400" dirty="0">
                <a:solidFill>
                  <a:srgbClr val="25252B"/>
                </a:solidFill>
                <a:latin typeface="IBM Plex Sans" pitchFamily="34" charset="0"/>
                <a:ea typeface="IBM Plex Sans" pitchFamily="34" charset="-122"/>
                <a:cs typeface="IBM Plex Sans" pitchFamily="34" charset="-120"/>
              </a:rPr>
              <a:t>Ägare av tillgångar som stiger i pris kan vara delvis skyddade</a:t>
            </a:r>
            <a:endParaRPr lang="sv" sz="2400" dirty="0"/>
          </a:p>
          <a:p>
            <a:pPr algn="l" marL="228600" indent="-228600">
              <a:lnSpc>
                <a:spcPct val="113000"/>
              </a:lnSpc>
              <a:spcBef>
                <a:spcPts val="480"/>
              </a:spcBef>
              <a:buSzPct val="100000"/>
              <a:buChar char="•"/>
            </a:pPr>
            <a:r>
              <a:rPr lang="sv" altLang="en-US" sz="2400" dirty="0">
                <a:solidFill>
                  <a:srgbClr val="25252B"/>
                </a:solidFill>
                <a:latin typeface="IBM Plex Sans" pitchFamily="34" charset="0"/>
                <a:ea typeface="IBM Plex Sans" pitchFamily="34" charset="-122"/>
                <a:cs typeface="IBM Plex Sans" pitchFamily="34" charset="-120"/>
              </a:rPr>
              <a:t>Löner och priser anpassas i olika takt</a:t>
            </a:r>
            <a:endParaRPr lang="sv" sz="2400" dirty="0"/>
          </a:p>
        </p:txBody>
      </p:sp>
      <p:sp>
        <p:nvSpPr>
          <p:cNvPr id="5" name="Text 3"/>
          <p:cNvSpPr/>
          <p:nvPr/>
        </p:nvSpPr>
        <p:spPr>
          <a:xfrm>
            <a:off x="666780" y="3077779"/>
            <a:ext cx="11510010" cy="1234074"/>
          </a:xfrm>
          <a:prstGeom prst="rect">
            <a:avLst/>
          </a:prstGeom>
          <a:noFill/>
          <a:ln/>
        </p:spPr>
        <p:txBody>
          <a:bodyPr wrap="square" lIns="0" tIns="0" rIns="0" bIns="0" rtlCol="0" anchor="t"/>
          <a:lstStyle/>
          <a:p>
            <a:pPr algn="l" indent="0" marL="0">
              <a:lnSpc>
                <a:spcPct val="113000"/>
              </a:lnSpc>
              <a:buNone/>
            </a:pPr>
            <a:r>
              <a:rPr lang="sv" altLang="en-US" sz="2400" dirty="0">
                <a:solidFill>
                  <a:srgbClr val="25252B"/>
                </a:solidFill>
                <a:latin typeface="IBM Plex Sans" pitchFamily="34" charset="0"/>
                <a:ea typeface="IBM Plex Sans" pitchFamily="34" charset="-122"/>
                <a:cs typeface="IBM Plex Sans" pitchFamily="34" charset="-120"/>
              </a:rPr>
              <a:t>Ett banksaldo skiljer sig från kontanter i handen: det är bankens löfte att betala er. Det löftet håller vanligtvis, men det beror på banken och på reglerna som gäller för den.</a:t>
            </a:r>
            <a:endParaRPr lang="sv"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sv" altLang="en-US" sz="1200" dirty="0">
                <a:solidFill>
                  <a:srgbClr val="6C6C7D"/>
                </a:solidFill>
                <a:latin typeface="IBM Plex Sans" pitchFamily="34" charset="0"/>
                <a:ea typeface="IBM Plex Sans" pitchFamily="34" charset="-122"/>
                <a:cs typeface="IBM Plex Sans" pitchFamily="34" charset="-120"/>
              </a:rPr>
              <a:t>Introduktion till Bitcoin · Vad är det för fel på våra pengar?</a:t>
            </a:r>
            <a:endParaRPr lang="sv"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19</a:t>
            </a:fld>
            <a:endParaRPr lang="en-US"/>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sv" altLang="en-US" sz="3000" dirty="0">
                <a:solidFill>
                  <a:srgbClr val="422C70"/>
                </a:solidFill>
                <a:latin typeface="IBM Plex Sans Medium" pitchFamily="34" charset="0"/>
                <a:ea typeface="IBM Plex Sans Medium" pitchFamily="34" charset="-122"/>
                <a:cs typeface="IBM Plex Sans Medium" pitchFamily="34" charset="-120"/>
              </a:rPr>
              <a:t>Prova själv: En kontroll av köpkraften</a:t>
            </a:r>
            <a:endParaRPr lang="sv" sz="3000" dirty="0"/>
          </a:p>
        </p:txBody>
      </p:sp>
      <p:sp>
        <p:nvSpPr>
          <p:cNvPr id="4" name="Text 2"/>
          <p:cNvSpPr/>
          <p:nvPr/>
        </p:nvSpPr>
        <p:spPr>
          <a:xfrm>
            <a:off x="1047720" y="1386779"/>
            <a:ext cx="11092404" cy="3062143"/>
          </a:xfrm>
          <a:prstGeom prst="rect">
            <a:avLst/>
          </a:prstGeom>
          <a:noFill/>
          <a:ln/>
        </p:spPr>
        <p:txBody>
          <a:bodyPr wrap="square" lIns="0" tIns="0" rIns="0" bIns="0" rtlCol="0" anchor="t"/>
          <a:lstStyle/>
          <a:p>
            <a:pPr algn="l" marL="228600" indent="-228600">
              <a:lnSpc>
                <a:spcPct val="113000"/>
              </a:lnSpc>
              <a:buSzPct val="100000"/>
              <a:buFont typeface="+mj-lt"/>
              <a:buAutoNum type="arabicPeriod" startAt="1"/>
            </a:pPr>
            <a:r>
              <a:rPr lang="sv" altLang="en-US" sz="2400" dirty="0">
                <a:solidFill>
                  <a:srgbClr val="25252B"/>
                </a:solidFill>
                <a:latin typeface="IBM Plex Sans" pitchFamily="34" charset="0"/>
                <a:ea typeface="IBM Plex Sans" pitchFamily="34" charset="-122"/>
                <a:cs typeface="IBM Plex Sans" pitchFamily="34" charset="-120"/>
              </a:rPr>
              <a:t>Välj en vardaglig vara eller tjänst: bröd, transport eller påfyllning av kontantkort</a:t>
            </a:r>
            <a:endParaRPr lang="sv" sz="2400" dirty="0"/>
          </a:p>
          <a:p>
            <a:pPr algn="l" marL="228600" indent="-228600">
              <a:lnSpc>
                <a:spcPct val="113000"/>
              </a:lnSpc>
              <a:spcBef>
                <a:spcPts val="480"/>
              </a:spcBef>
              <a:buSzPct val="100000"/>
              <a:buFont typeface="+mj-lt"/>
              <a:buAutoNum type="arabicPeriod" startAt="1"/>
            </a:pPr>
            <a:r>
              <a:rPr lang="sv" altLang="en-US" sz="2400" dirty="0">
                <a:solidFill>
                  <a:srgbClr val="25252B"/>
                </a:solidFill>
                <a:latin typeface="IBM Plex Sans" pitchFamily="34" charset="0"/>
                <a:ea typeface="IBM Plex Sans" pitchFamily="34" charset="-122"/>
                <a:cs typeface="IBM Plex Sans" pitchFamily="34" charset="-120"/>
              </a:rPr>
              <a:t>Skriv ner dagens pris</a:t>
            </a:r>
            <a:endParaRPr lang="sv" sz="2400" dirty="0"/>
          </a:p>
          <a:p>
            <a:pPr algn="l" marL="228600" indent="-228600">
              <a:lnSpc>
                <a:spcPct val="113000"/>
              </a:lnSpc>
              <a:spcBef>
                <a:spcPts val="480"/>
              </a:spcBef>
              <a:buSzPct val="100000"/>
              <a:buFont typeface="+mj-lt"/>
              <a:buAutoNum type="arabicPeriod" startAt="1"/>
            </a:pPr>
            <a:r>
              <a:rPr lang="sv" altLang="en-US" sz="2400" dirty="0">
                <a:solidFill>
                  <a:srgbClr val="25252B"/>
                </a:solidFill>
                <a:latin typeface="IBM Plex Sans" pitchFamily="34" charset="0"/>
                <a:ea typeface="IBM Plex Sans" pitchFamily="34" charset="-122"/>
                <a:cs typeface="IBM Plex Sans" pitchFamily="34" charset="-120"/>
              </a:rPr>
              <a:t>Fråga någon vad det kostade för flera år sedan och kontrollera en tillförlitlig källa om ni kan</a:t>
            </a:r>
            <a:endParaRPr lang="sv" sz="2400" dirty="0"/>
          </a:p>
          <a:p>
            <a:pPr algn="l" marL="228600" indent="-228600">
              <a:lnSpc>
                <a:spcPct val="113000"/>
              </a:lnSpc>
              <a:spcBef>
                <a:spcPts val="480"/>
              </a:spcBef>
              <a:buSzPct val="100000"/>
              <a:buFont typeface="+mj-lt"/>
              <a:buAutoNum type="arabicPeriod" startAt="1"/>
            </a:pPr>
            <a:r>
              <a:rPr lang="sv" altLang="en-US" sz="2400" dirty="0">
                <a:solidFill>
                  <a:srgbClr val="25252B"/>
                </a:solidFill>
                <a:latin typeface="IBM Plex Sans" pitchFamily="34" charset="0"/>
                <a:ea typeface="IBM Plex Sans" pitchFamily="34" charset="-122"/>
                <a:cs typeface="IBM Plex Sans" pitchFamily="34" charset="-120"/>
              </a:rPr>
              <a:t>Steg inkomsterna i samma takt? Vad mer skulle kunna förklara förändringen?</a:t>
            </a:r>
            <a:endParaRPr lang="sv" sz="2400" dirty="0"/>
          </a:p>
        </p:txBody>
      </p:sp>
      <p:sp>
        <p:nvSpPr>
          <p:cNvPr id="5"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sv" altLang="en-US" sz="1200" dirty="0">
                <a:solidFill>
                  <a:srgbClr val="6C6C7D"/>
                </a:solidFill>
                <a:latin typeface="IBM Plex Sans" pitchFamily="34" charset="0"/>
                <a:ea typeface="IBM Plex Sans" pitchFamily="34" charset="-122"/>
                <a:cs typeface="IBM Plex Sans" pitchFamily="34" charset="-120"/>
              </a:rPr>
              <a:t>Introduktion till Bitcoin · Vad är det för fel på våra pengar?</a:t>
            </a:r>
            <a:endParaRPr lang="sv"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20</a:t>
            </a:fld>
            <a:endParaRPr lang="en-US"/>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sv" altLang="en-US" sz="3000" dirty="0">
                <a:solidFill>
                  <a:srgbClr val="422C70"/>
                </a:solidFill>
                <a:latin typeface="IBM Plex Sans Medium" pitchFamily="34" charset="0"/>
                <a:ea typeface="IBM Plex Sans Medium" pitchFamily="34" charset="-122"/>
                <a:cs typeface="IBM Plex Sans Medium" pitchFamily="34" charset="-120"/>
              </a:rPr>
              <a:t>Fiatpengar fungerar, men med risker</a:t>
            </a:r>
            <a:endParaRPr lang="sv" sz="3000" dirty="0"/>
          </a:p>
        </p:txBody>
      </p:sp>
      <p:sp>
        <p:nvSpPr>
          <p:cNvPr id="4" name="Text 2"/>
          <p:cNvSpPr/>
          <p:nvPr/>
        </p:nvSpPr>
        <p:spPr>
          <a:xfrm>
            <a:off x="1047720" y="1386779"/>
            <a:ext cx="11092404" cy="1294973"/>
          </a:xfrm>
          <a:prstGeom prst="rect">
            <a:avLst/>
          </a:prstGeom>
          <a:noFill/>
          <a:ln/>
        </p:spPr>
        <p:txBody>
          <a:bodyPr wrap="square" lIns="0" tIns="0" rIns="0" bIns="0" rtlCol="0" anchor="t"/>
          <a:lstStyle/>
          <a:p>
            <a:pPr algn="l" marL="228600" indent="-228600">
              <a:lnSpc>
                <a:spcPct val="113000"/>
              </a:lnSpc>
              <a:buSzPct val="100000"/>
              <a:buChar char="•"/>
            </a:pPr>
            <a:r>
              <a:rPr lang="sv" altLang="en-US" sz="2400" dirty="0">
                <a:solidFill>
                  <a:srgbClr val="25252B"/>
                </a:solidFill>
                <a:latin typeface="IBM Plex Sans" pitchFamily="34" charset="0"/>
                <a:ea typeface="IBM Plex Sans" pitchFamily="34" charset="-122"/>
                <a:cs typeface="IBM Plex Sans" pitchFamily="34" charset="-120"/>
              </a:rPr>
              <a:t>Smidiga betalningar, flexibla krediter, verktyg för att hantera kriser</a:t>
            </a:r>
            <a:endParaRPr lang="sv" sz="2400" dirty="0"/>
          </a:p>
          <a:p>
            <a:pPr algn="l" marL="228600" indent="-228600">
              <a:lnSpc>
                <a:spcPct val="113000"/>
              </a:lnSpc>
              <a:spcBef>
                <a:spcPts val="480"/>
              </a:spcBef>
              <a:buSzPct val="100000"/>
              <a:buChar char="•"/>
            </a:pPr>
            <a:r>
              <a:rPr lang="sv" altLang="en-US" sz="2400" dirty="0">
                <a:solidFill>
                  <a:srgbClr val="25252B"/>
                </a:solidFill>
                <a:latin typeface="IBM Plex Sans" pitchFamily="34" charset="0"/>
                <a:ea typeface="IBM Plex Sans" pitchFamily="34" charset="-122"/>
                <a:cs typeface="IBM Plex Sans" pitchFamily="34" charset="-120"/>
              </a:rPr>
              <a:t>Men dess utbud och regler kan ändras, och de som använder det har lite att säga till om</a:t>
            </a:r>
            <a:endParaRPr lang="sv" sz="2400" dirty="0"/>
          </a:p>
        </p:txBody>
      </p:sp>
      <p:sp>
        <p:nvSpPr>
          <p:cNvPr id="5" name="Shape 3"/>
          <p:cNvSpPr/>
          <p:nvPr/>
        </p:nvSpPr>
        <p:spPr>
          <a:xfrm>
            <a:off x="666780" y="3016880"/>
            <a:ext cx="10858500" cy="776874"/>
          </a:xfrm>
          <a:prstGeom prst="rect">
            <a:avLst/>
          </a:prstGeom>
          <a:solidFill>
            <a:srgbClr val="F3F3FA"/>
          </a:solidFill>
          <a:ln/>
        </p:spPr>
      </p:sp>
      <p:sp>
        <p:nvSpPr>
          <p:cNvPr id="6" name="Shape 4"/>
          <p:cNvSpPr/>
          <p:nvPr/>
        </p:nvSpPr>
        <p:spPr>
          <a:xfrm>
            <a:off x="666780" y="3016880"/>
            <a:ext cx="57150" cy="776874"/>
          </a:xfrm>
          <a:prstGeom prst="rect">
            <a:avLst/>
          </a:prstGeom>
          <a:solidFill>
            <a:srgbClr val="422C70"/>
          </a:solidFill>
          <a:ln/>
        </p:spPr>
      </p:sp>
      <p:sp>
        <p:nvSpPr>
          <p:cNvPr id="7" name="Text 5"/>
          <p:cNvSpPr/>
          <p:nvPr/>
        </p:nvSpPr>
        <p:spPr>
          <a:xfrm>
            <a:off x="1211580" y="3291200"/>
            <a:ext cx="10599450" cy="228234"/>
          </a:xfrm>
          <a:prstGeom prst="rect">
            <a:avLst/>
          </a:prstGeom>
          <a:noFill/>
          <a:ln/>
        </p:spPr>
        <p:txBody>
          <a:bodyPr wrap="square" lIns="0" tIns="0" rIns="0" bIns="0" rtlCol="0" anchor="t"/>
          <a:lstStyle/>
          <a:p>
            <a:pPr algn="l" indent="0" marL="0">
              <a:lnSpc>
                <a:spcPct val="113000"/>
              </a:lnSpc>
              <a:buNone/>
            </a:pPr>
            <a:r>
              <a:rPr lang="sv" altLang="en-US" sz="2400" dirty="0">
                <a:solidFill>
                  <a:srgbClr val="25252B"/>
                </a:solidFill>
                <a:latin typeface="IBM Plex Sans" pitchFamily="34" charset="0"/>
                <a:ea typeface="IBM Plex Sans" pitchFamily="34" charset="-122"/>
                <a:cs typeface="IBM Plex Sans" pitchFamily="34" charset="-120"/>
              </a:rPr>
              <a:t>Det är därför människor söker alternativ, och därför Bitcoin skapades.</a:t>
            </a:r>
            <a:endParaRPr lang="sv" sz="2400" dirty="0"/>
          </a:p>
        </p:txBody>
      </p:sp>
      <p:sp>
        <p:nvSpPr>
          <p:cNvPr id="8" name="Text 6"/>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sv" altLang="en-US" sz="1200" dirty="0">
                <a:solidFill>
                  <a:srgbClr val="6C6C7D"/>
                </a:solidFill>
                <a:latin typeface="IBM Plex Sans" pitchFamily="34" charset="0"/>
                <a:ea typeface="IBM Plex Sans" pitchFamily="34" charset="-122"/>
                <a:cs typeface="IBM Plex Sans" pitchFamily="34" charset="-120"/>
              </a:rPr>
              <a:t>Introduktion till Bitcoin · Vad är det för fel på våra pengar?</a:t>
            </a:r>
            <a:endParaRPr lang="sv"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21</a:t>
            </a:fld>
            <a:endParaRPr lang="en-US"/>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381030" y="2500884"/>
            <a:ext cx="11429817" cy="590520"/>
          </a:xfrm>
          <a:prstGeom prst="rect">
            <a:avLst/>
          </a:prstGeom>
          <a:noFill/>
          <a:ln/>
        </p:spPr>
        <p:txBody>
          <a:bodyPr wrap="square" lIns="0" tIns="0" rIns="0" bIns="0" rtlCol="0" anchor="t"/>
          <a:lstStyle/>
          <a:p>
            <a:pPr algn="ctr" indent="0" marL="0">
              <a:lnSpc>
                <a:spcPct val="83000"/>
              </a:lnSpc>
              <a:buNone/>
            </a:pPr>
            <a:r>
              <a:rPr lang="sv" altLang="en-US" sz="4350" dirty="0">
                <a:solidFill>
                  <a:srgbClr val="FFFFFF"/>
                </a:solidFill>
                <a:latin typeface="IBM Plex Sans Medium" pitchFamily="34" charset="0"/>
                <a:ea typeface="IBM Plex Sans Medium" pitchFamily="34" charset="-122"/>
                <a:cs typeface="IBM Plex Sans Medium" pitchFamily="34" charset="-120"/>
              </a:rPr>
              <a:t>Vad är Bitcoin?</a:t>
            </a:r>
            <a:endParaRPr lang="sv" sz="4350" dirty="0"/>
          </a:p>
        </p:txBody>
      </p:sp>
      <p:sp>
        <p:nvSpPr>
          <p:cNvPr id="3" name="Text 1"/>
          <p:cNvSpPr/>
          <p:nvPr/>
        </p:nvSpPr>
        <p:spPr>
          <a:xfrm>
            <a:off x="340980" y="3534339"/>
            <a:ext cx="11510010" cy="822686"/>
          </a:xfrm>
          <a:prstGeom prst="rect">
            <a:avLst/>
          </a:prstGeom>
          <a:noFill/>
          <a:ln/>
        </p:spPr>
        <p:txBody>
          <a:bodyPr wrap="square" lIns="0" tIns="0" rIns="0" bIns="0" rtlCol="0" anchor="t"/>
          <a:lstStyle/>
          <a:p>
            <a:pPr algn="ctr" indent="0" marL="0">
              <a:lnSpc>
                <a:spcPct val="113000"/>
              </a:lnSpc>
              <a:buNone/>
            </a:pPr>
            <a:r>
              <a:rPr lang="sv" altLang="en-US" sz="2400" dirty="0">
                <a:solidFill>
                  <a:srgbClr val="FFFFFF"/>
                </a:solidFill>
                <a:latin typeface="IBM Plex Sans" pitchFamily="34" charset="0"/>
                <a:ea typeface="IBM Plex Sans" pitchFamily="34" charset="-122"/>
                <a:cs typeface="IBM Plex Sans" pitchFamily="34" charset="-120"/>
              </a:rPr>
              <a:t>Digitala pengar som är decentraliserade, har ett begränsat utbud och kan skickas direkt mellan användare utan en banks tillstånd.</a:t>
            </a:r>
            <a:endParaRPr lang="sv" sz="24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D8D8E7"/>
                </a:solidFill>
                <a:latin typeface="IBM Plex Sans"/>
                <a:ea typeface="IBM Plex Sans"/>
                <a:cs typeface="IBM Plex Sans"/>
              </a:defRPr>
            </a:lvl1pPr>
          </a:lstStyle>
          <a:p>
            <a:pPr algn="r"/>
            <a:fld id="{F7021451-1387-4CA6-816F-3879F97B5CBC}" type="slidenum">
              <a:rPr b="0" lang="en-US"/>
              <a:t>22</a:t>
            </a:fld>
            <a:endParaRPr lang="en-US"/>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sv" altLang="en-US" sz="3000" dirty="0">
                <a:solidFill>
                  <a:srgbClr val="422C70"/>
                </a:solidFill>
                <a:latin typeface="IBM Plex Sans Medium" pitchFamily="34" charset="0"/>
                <a:ea typeface="IBM Plex Sans Medium" pitchFamily="34" charset="-122"/>
                <a:cs typeface="IBM Plex Sans Medium" pitchFamily="34" charset="-120"/>
              </a:rPr>
              <a:t>Dubbelspenderingsproblemet</a:t>
            </a:r>
            <a:endParaRPr lang="sv" sz="3000" dirty="0"/>
          </a:p>
        </p:txBody>
      </p:sp>
      <p:sp>
        <p:nvSpPr>
          <p:cNvPr id="4" name="Text 2"/>
          <p:cNvSpPr/>
          <p:nvPr/>
        </p:nvSpPr>
        <p:spPr>
          <a:xfrm>
            <a:off x="666780" y="1447770"/>
            <a:ext cx="11510010" cy="822686"/>
          </a:xfrm>
          <a:prstGeom prst="rect">
            <a:avLst/>
          </a:prstGeom>
          <a:noFill/>
          <a:ln/>
        </p:spPr>
        <p:txBody>
          <a:bodyPr wrap="square" lIns="0" tIns="0" rIns="0" bIns="0" rtlCol="0" anchor="t"/>
          <a:lstStyle/>
          <a:p>
            <a:pPr algn="l" indent="0" marL="0">
              <a:lnSpc>
                <a:spcPct val="113000"/>
              </a:lnSpc>
              <a:buNone/>
            </a:pPr>
            <a:r>
              <a:rPr lang="sv" altLang="en-US" sz="2400" b="1" dirty="0">
                <a:solidFill>
                  <a:srgbClr val="422C70"/>
                </a:solidFill>
                <a:latin typeface="IBM Plex Sans" pitchFamily="34" charset="0"/>
                <a:ea typeface="IBM Plex Sans" pitchFamily="34" charset="-122"/>
                <a:cs typeface="IBM Plex Sans" pitchFamily="34" charset="-120"/>
              </a:rPr>
              <a:t>31 oktober 2008:</a:t>
            </a:r>
            <a:r>
              <a:rPr lang="sv" altLang="en-US" sz="2400" dirty="0">
                <a:solidFill>
                  <a:srgbClr val="25252B"/>
                </a:solidFill>
                <a:latin typeface="IBM Plex Sans" pitchFamily="34" charset="0"/>
                <a:ea typeface="IBM Plex Sans" pitchFamily="34" charset="-122"/>
                <a:cs typeface="IBM Plex Sans" pitchFamily="34" charset="-120"/>
              </a:rPr>
              <a:t> Satoshi Nakamoto publicerar </a:t>
            </a:r>
            <a:r>
              <a:rPr lang="sv" altLang="en-US" sz="2400" i="1" dirty="0">
                <a:solidFill>
                  <a:srgbClr val="25252B"/>
                </a:solidFill>
                <a:latin typeface="IBM Plex Sans" pitchFamily="34" charset="0"/>
                <a:ea typeface="IBM Plex Sans" pitchFamily="34" charset="-122"/>
                <a:cs typeface="IBM Plex Sans" pitchFamily="34" charset="-120"/>
              </a:rPr>
              <a:t>Bitcoin: Ett elektroniskt kontantsystem baserat på P2P</a:t>
            </a:r>
            <a:r>
              <a:rPr lang="sv" altLang="en-US" sz="2400" dirty="0">
                <a:solidFill>
                  <a:srgbClr val="25252B"/>
                </a:solidFill>
                <a:latin typeface="IBM Plex Sans" pitchFamily="34" charset="0"/>
                <a:ea typeface="IBM Plex Sans" pitchFamily="34" charset="-122"/>
                <a:cs typeface="IBM Plex Sans" pitchFamily="34" charset="-120"/>
              </a:rPr>
              <a:t>. </a:t>
            </a:r>
            <a:r>
              <a:rPr lang="sv" altLang="en-US" sz="2400" b="1" dirty="0">
                <a:solidFill>
                  <a:srgbClr val="25252B"/>
                </a:solidFill>
                <a:latin typeface="IBM Plex Sans" pitchFamily="34" charset="0"/>
                <a:ea typeface="IBM Plex Sans" pitchFamily="34" charset="-122"/>
                <a:cs typeface="IBM Plex Sans" pitchFamily="34" charset="-120"/>
              </a:rPr>
              <a:t>Januari 2009:</a:t>
            </a:r>
            <a:r>
              <a:rPr lang="sv" altLang="en-US" sz="2400" dirty="0">
                <a:solidFill>
                  <a:srgbClr val="25252B"/>
                </a:solidFill>
                <a:latin typeface="IBM Plex Sans" pitchFamily="34" charset="0"/>
                <a:ea typeface="IBM Plex Sans" pitchFamily="34" charset="-122"/>
                <a:cs typeface="IBM Plex Sans" pitchFamily="34" charset="-120"/>
              </a:rPr>
              <a:t> nätverket startar.</a:t>
            </a:r>
            <a:endParaRPr lang="sv" sz="2400" dirty="0"/>
          </a:p>
        </p:txBody>
      </p:sp>
      <p:pic>
        <p:nvPicPr>
          <p:cNvPr id="5" name="Image 0" descr="Betalningsföretag Avsändaren ber företagetFöretaget för huvudboken och godkänner Mottagaren får betalt om företaget tillåter detÄr beroende avEn betrodd organisation som för huvudbokenBitcoin Avsändar">    </p:cNvPr>
          <p:cNvPicPr>
            <a:picLocks noChangeAspect="1"/>
          </p:cNvPicPr>
          <p:nvPr/>
        </p:nvPicPr>
        <p:blipFill>
          <a:blip r:embed="rId1"/>
          <a:stretch>
            <a:fillRect/>
          </a:stretch>
        </p:blipFill>
        <p:spPr>
          <a:xfrm>
            <a:off x="3489899" y="2422886"/>
            <a:ext cx="5211989" cy="3746297"/>
          </a:xfrm>
          <a:prstGeom prst="rect">
            <a:avLst/>
          </a:prstGeom>
        </p:spPr>
      </p:pic>
      <p:sp>
        <p:nvSpPr>
          <p:cNvPr id="6"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sv" altLang="en-US" sz="1200" dirty="0">
                <a:solidFill>
                  <a:srgbClr val="6C6C7D"/>
                </a:solidFill>
                <a:latin typeface="IBM Plex Sans" pitchFamily="34" charset="0"/>
                <a:ea typeface="IBM Plex Sans" pitchFamily="34" charset="-122"/>
                <a:cs typeface="IBM Plex Sans" pitchFamily="34" charset="-120"/>
              </a:rPr>
              <a:t>Introduktion till Bitcoin · Vad är Bitcoin?</a:t>
            </a:r>
            <a:endParaRPr lang="sv"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23</a:t>
            </a:fld>
            <a:endParaRPr lang="en-US"/>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sv" altLang="en-US" sz="3000" dirty="0">
                <a:solidFill>
                  <a:srgbClr val="422C70"/>
                </a:solidFill>
                <a:latin typeface="IBM Plex Sans Medium" pitchFamily="34" charset="0"/>
                <a:ea typeface="IBM Plex Sans Medium" pitchFamily="34" charset="-122"/>
                <a:cs typeface="IBM Plex Sans Medium" pitchFamily="34" charset="-120"/>
              </a:rPr>
              <a:t>Decentraliserat · Begränsat utbud · Peer-to-peer</a:t>
            </a:r>
            <a:endParaRPr lang="sv" sz="3000" dirty="0"/>
          </a:p>
        </p:txBody>
      </p:sp>
      <p:sp>
        <p:nvSpPr>
          <p:cNvPr id="4" name="Text 2"/>
          <p:cNvSpPr/>
          <p:nvPr/>
        </p:nvSpPr>
        <p:spPr>
          <a:xfrm>
            <a:off x="1047720" y="1386779"/>
            <a:ext cx="11092404" cy="2178558"/>
          </a:xfrm>
          <a:prstGeom prst="rect">
            <a:avLst/>
          </a:prstGeom>
          <a:noFill/>
          <a:ln/>
        </p:spPr>
        <p:txBody>
          <a:bodyPr wrap="square" lIns="0" tIns="0" rIns="0" bIns="0" rtlCol="0" anchor="t"/>
          <a:lstStyle/>
          <a:p>
            <a:pPr algn="l" marL="228600" indent="-228600">
              <a:lnSpc>
                <a:spcPct val="113000"/>
              </a:lnSpc>
              <a:buSzPct val="100000"/>
              <a:buChar char="•"/>
            </a:pPr>
            <a:r>
              <a:rPr lang="sv" altLang="en-US" sz="2400" b="1" dirty="0">
                <a:solidFill>
                  <a:srgbClr val="422C70"/>
                </a:solidFill>
                <a:latin typeface="IBM Plex Sans" pitchFamily="34" charset="0"/>
                <a:ea typeface="IBM Plex Sans" pitchFamily="34" charset="-122"/>
                <a:cs typeface="IBM Plex Sans" pitchFamily="34" charset="-120"/>
              </a:rPr>
              <a:t>Decentraliserat:</a:t>
            </a:r>
            <a:r>
              <a:rPr lang="sv" altLang="en-US" sz="2400" dirty="0">
                <a:solidFill>
                  <a:srgbClr val="25252B"/>
                </a:solidFill>
                <a:latin typeface="IBM Plex Sans" pitchFamily="34" charset="0"/>
                <a:ea typeface="IBM Plex Sans" pitchFamily="34" charset="-122"/>
                <a:cs typeface="IBM Plex Sans" pitchFamily="34" charset="-120"/>
              </a:rPr>
              <a:t> ingen central instans skapar konton, ändrar saldon eller godkänner vem som får ansluta sig</a:t>
            </a:r>
            <a:endParaRPr lang="sv" sz="2400" dirty="0"/>
          </a:p>
          <a:p>
            <a:pPr algn="l" marL="228600" indent="-228600">
              <a:lnSpc>
                <a:spcPct val="113000"/>
              </a:lnSpc>
              <a:spcBef>
                <a:spcPts val="480"/>
              </a:spcBef>
              <a:buSzPct val="100000"/>
              <a:buChar char="•"/>
            </a:pPr>
            <a:r>
              <a:rPr lang="sv" altLang="en-US" sz="2400" b="1" dirty="0">
                <a:solidFill>
                  <a:srgbClr val="422C70"/>
                </a:solidFill>
                <a:latin typeface="IBM Plex Sans" pitchFamily="34" charset="0"/>
                <a:ea typeface="IBM Plex Sans" pitchFamily="34" charset="-122"/>
                <a:cs typeface="IBM Plex Sans" pitchFamily="34" charset="-120"/>
              </a:rPr>
              <a:t>Begränsat utbud:</a:t>
            </a:r>
            <a:r>
              <a:rPr lang="sv" altLang="en-US" sz="2400" dirty="0">
                <a:solidFill>
                  <a:srgbClr val="25252B"/>
                </a:solidFill>
                <a:latin typeface="IBM Plex Sans" pitchFamily="34" charset="0"/>
                <a:ea typeface="IBM Plex Sans" pitchFamily="34" charset="-122"/>
                <a:cs typeface="IBM Plex Sans" pitchFamily="34" charset="-120"/>
              </a:rPr>
              <a:t> det kommer aldrig att finnas mer än 21 miljoner bitcoin</a:t>
            </a:r>
            <a:endParaRPr lang="sv" sz="2400" dirty="0"/>
          </a:p>
          <a:p>
            <a:pPr algn="l" marL="228600" indent="-228600">
              <a:lnSpc>
                <a:spcPct val="113000"/>
              </a:lnSpc>
              <a:spcBef>
                <a:spcPts val="480"/>
              </a:spcBef>
              <a:buSzPct val="100000"/>
              <a:buChar char="•"/>
            </a:pPr>
            <a:r>
              <a:rPr lang="sv" altLang="en-US" sz="2400" b="1" dirty="0">
                <a:solidFill>
                  <a:srgbClr val="422C70"/>
                </a:solidFill>
                <a:latin typeface="IBM Plex Sans" pitchFamily="34" charset="0"/>
                <a:ea typeface="IBM Plex Sans" pitchFamily="34" charset="-122"/>
                <a:cs typeface="IBM Plex Sans" pitchFamily="34" charset="-120"/>
              </a:rPr>
              <a:t>Direkt mellan användare:</a:t>
            </a:r>
            <a:r>
              <a:rPr lang="sv" altLang="en-US" sz="2400" dirty="0">
                <a:solidFill>
                  <a:srgbClr val="25252B"/>
                </a:solidFill>
                <a:latin typeface="IBM Plex Sans" pitchFamily="34" charset="0"/>
                <a:ea typeface="IBM Plex Sans" pitchFamily="34" charset="-122"/>
                <a:cs typeface="IBM Plex Sans" pitchFamily="34" charset="-120"/>
              </a:rPr>
              <a:t> skicka till vem som helst, var som helst, utan att be en central instans om lov</a:t>
            </a:r>
            <a:endParaRPr lang="sv" sz="2400" dirty="0"/>
          </a:p>
        </p:txBody>
      </p:sp>
      <p:sp>
        <p:nvSpPr>
          <p:cNvPr id="5" name="Text 3"/>
          <p:cNvSpPr/>
          <p:nvPr/>
        </p:nvSpPr>
        <p:spPr>
          <a:xfrm>
            <a:off x="666780" y="3900465"/>
            <a:ext cx="11510010" cy="1234074"/>
          </a:xfrm>
          <a:prstGeom prst="rect">
            <a:avLst/>
          </a:prstGeom>
          <a:noFill/>
          <a:ln/>
        </p:spPr>
        <p:txBody>
          <a:bodyPr wrap="square" lIns="0" tIns="0" rIns="0" bIns="0" rtlCol="0" anchor="t"/>
          <a:lstStyle/>
          <a:p>
            <a:pPr algn="l" indent="0" marL="0">
              <a:lnSpc>
                <a:spcPct val="113000"/>
              </a:lnSpc>
              <a:buNone/>
            </a:pPr>
            <a:r>
              <a:rPr lang="sv" altLang="en-US" sz="2400" dirty="0">
                <a:solidFill>
                  <a:srgbClr val="25252B"/>
                </a:solidFill>
                <a:latin typeface="IBM Plex Sans" pitchFamily="34" charset="0"/>
                <a:ea typeface="IBM Plex Sans" pitchFamily="34" charset="-122"/>
                <a:cs typeface="IBM Plex Sans" pitchFamily="34" charset="-120"/>
              </a:rPr>
              <a:t>Inget företag kan frysa bitcoin som ni själva kontrollerar. Den andra sidan av den friheten är ansvar: en giltig transaktion är vanligtvis omöjlig att göra ogjord, och det finns ingen support för nätverket.</a:t>
            </a:r>
            <a:endParaRPr lang="sv"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sv" altLang="en-US" sz="1200" dirty="0">
                <a:solidFill>
                  <a:srgbClr val="6C6C7D"/>
                </a:solidFill>
                <a:latin typeface="IBM Plex Sans" pitchFamily="34" charset="0"/>
                <a:ea typeface="IBM Plex Sans" pitchFamily="34" charset="-122"/>
                <a:cs typeface="IBM Plex Sans" pitchFamily="34" charset="-120"/>
              </a:rPr>
              <a:t>Introduktion till Bitcoin · Vad är Bitcoin?</a:t>
            </a:r>
            <a:endParaRPr lang="sv"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24</a:t>
            </a:fld>
            <a:endParaRPr lang="en-US"/>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sv" altLang="en-US" sz="3000" dirty="0">
                <a:solidFill>
                  <a:srgbClr val="422C70"/>
                </a:solidFill>
                <a:latin typeface="IBM Plex Sans Medium" pitchFamily="34" charset="0"/>
                <a:ea typeface="IBM Plex Sans Medium" pitchFamily="34" charset="-122"/>
                <a:cs typeface="IBM Plex Sans Medium" pitchFamily="34" charset="-120"/>
              </a:rPr>
              <a:t>En gräns som vem som helst kan kontrollera</a:t>
            </a:r>
            <a:endParaRPr lang="sv" sz="3000" dirty="0"/>
          </a:p>
        </p:txBody>
      </p:sp>
      <p:pic>
        <p:nvPicPr>
          <p:cNvPr id="4" name="Image 0" descr="Ett påstående om utbudet En utgivare anger en gräns på sin webbplats. Den registreras bara i utgivarens egen databas. Ingen utanför utgivarens organisation kan kontrollera den. Utgivaren kan ändra utb">    </p:cNvPr>
          <p:cNvPicPr>
            <a:picLocks noChangeAspect="1"/>
          </p:cNvPicPr>
          <p:nvPr/>
        </p:nvPicPr>
        <p:blipFill>
          <a:blip r:embed="rId1"/>
          <a:stretch>
            <a:fillRect/>
          </a:stretch>
        </p:blipFill>
        <p:spPr>
          <a:xfrm>
            <a:off x="1453896" y="1295430"/>
            <a:ext cx="9283903" cy="4965924"/>
          </a:xfrm>
          <a:prstGeom prst="rect">
            <a:avLst/>
          </a:prstGeom>
        </p:spPr>
      </p:pic>
      <p:sp>
        <p:nvSpPr>
          <p:cNvPr id="5" name="Text 2"/>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sv" altLang="en-US" sz="1200" dirty="0">
                <a:solidFill>
                  <a:srgbClr val="6C6C7D"/>
                </a:solidFill>
                <a:latin typeface="IBM Plex Sans" pitchFamily="34" charset="0"/>
                <a:ea typeface="IBM Plex Sans" pitchFamily="34" charset="-122"/>
                <a:cs typeface="IBM Plex Sans" pitchFamily="34" charset="-120"/>
              </a:rPr>
              <a:t>Introduktion till Bitcoin · Vad är Bitcoin?</a:t>
            </a:r>
            <a:endParaRPr lang="sv"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25</a:t>
            </a:fld>
            <a:endParaRPr lang="en-US"/>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sv" altLang="en-US" sz="3000" dirty="0">
                <a:solidFill>
                  <a:srgbClr val="422C70"/>
                </a:solidFill>
                <a:latin typeface="IBM Plex Sans Medium" pitchFamily="34" charset="0"/>
                <a:ea typeface="IBM Plex Sans Medium" pitchFamily="34" charset="-122"/>
                <a:cs typeface="IBM Plex Sans Medium" pitchFamily="34" charset="-120"/>
              </a:rPr>
              <a:t>Ni behöver inte en hel Bitcoin</a:t>
            </a:r>
            <a:endParaRPr lang="sv" sz="3000" dirty="0"/>
          </a:p>
        </p:txBody>
      </p:sp>
      <p:sp>
        <p:nvSpPr>
          <p:cNvPr id="4" name="Text 2"/>
          <p:cNvSpPr/>
          <p:nvPr/>
        </p:nvSpPr>
        <p:spPr>
          <a:xfrm>
            <a:off x="666780" y="1447770"/>
            <a:ext cx="11510010" cy="822686"/>
          </a:xfrm>
          <a:prstGeom prst="rect">
            <a:avLst/>
          </a:prstGeom>
          <a:noFill/>
          <a:ln/>
        </p:spPr>
        <p:txBody>
          <a:bodyPr wrap="square" lIns="0" tIns="0" rIns="0" bIns="0" rtlCol="0" anchor="t"/>
          <a:lstStyle/>
          <a:p>
            <a:pPr algn="l" indent="0" marL="0">
              <a:lnSpc>
                <a:spcPct val="113000"/>
              </a:lnSpc>
              <a:buNone/>
            </a:pPr>
            <a:r>
              <a:rPr lang="sv" altLang="en-US" sz="2400" dirty="0">
                <a:solidFill>
                  <a:srgbClr val="25252B"/>
                </a:solidFill>
                <a:latin typeface="IBM Plex Sans" pitchFamily="34" charset="0"/>
                <a:ea typeface="IBM Plex Sans" pitchFamily="34" charset="-122"/>
                <a:cs typeface="IBM Plex Sans" pitchFamily="34" charset="-120"/>
              </a:rPr>
              <a:t>En bitcoin kan delas upp i 100 000 000 mindre enheter som kallas satoshis, eller sats.</a:t>
            </a:r>
            <a:endParaRPr lang="sv" sz="2400" dirty="0"/>
          </a:p>
        </p:txBody>
      </p:sp>
      <p:pic>
        <p:nvPicPr>
          <p:cNvPr id="5" name="Image 0" descr="Bitcoin (BTC)10,10,010,0010,00000001Satoshi (sats)⁠100 000 000⁠ 10 000 000⁠ 1 000 000⁠ 100 000⁠ 1">    </p:cNvPr>
          <p:cNvPicPr>
            <a:picLocks noChangeAspect="1"/>
          </p:cNvPicPr>
          <p:nvPr/>
        </p:nvPicPr>
        <p:blipFill>
          <a:blip r:embed="rId1"/>
          <a:stretch>
            <a:fillRect/>
          </a:stretch>
        </p:blipFill>
        <p:spPr>
          <a:xfrm>
            <a:off x="2677455" y="2422886"/>
            <a:ext cx="6837060" cy="3857305"/>
          </a:xfrm>
          <a:prstGeom prst="rect">
            <a:avLst/>
          </a:prstGeom>
        </p:spPr>
      </p:pic>
      <p:sp>
        <p:nvSpPr>
          <p:cNvPr id="6"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sv" altLang="en-US" sz="1200" dirty="0">
                <a:solidFill>
                  <a:srgbClr val="6C6C7D"/>
                </a:solidFill>
                <a:latin typeface="IBM Plex Sans" pitchFamily="34" charset="0"/>
                <a:ea typeface="IBM Plex Sans" pitchFamily="34" charset="-122"/>
                <a:cs typeface="IBM Plex Sans" pitchFamily="34" charset="-120"/>
              </a:rPr>
              <a:t>Introduktion till Bitcoin · Vad är Bitcoin?</a:t>
            </a:r>
            <a:endParaRPr lang="sv"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26</a:t>
            </a:fld>
            <a:endParaRPr lang="en-US"/>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sv" altLang="en-US" sz="3000" dirty="0">
                <a:solidFill>
                  <a:srgbClr val="422C70"/>
                </a:solidFill>
                <a:latin typeface="IBM Plex Sans Medium" pitchFamily="34" charset="0"/>
                <a:ea typeface="IBM Plex Sans Medium" pitchFamily="34" charset="-122"/>
                <a:cs typeface="IBM Plex Sans Medium" pitchFamily="34" charset="-120"/>
              </a:rPr>
              <a:t>Vem håller Bitcoin igång?</a:t>
            </a:r>
            <a:endParaRPr lang="sv" sz="3000" dirty="0"/>
          </a:p>
        </p:txBody>
      </p:sp>
      <p:pic>
        <p:nvPicPr>
          <p:cNvPr id="4" name="Image 0" descr="AnvändareEn användare tar emot, innehar och skickar bitcoin. NodEn nod kontrollerar själv att reglerna följs och vidarebefordrar giltiga data. MinerEn miner bygger kandidatblock och utför arbetsbevis.">    </p:cNvPr>
          <p:cNvPicPr>
            <a:picLocks noChangeAspect="1"/>
          </p:cNvPicPr>
          <p:nvPr/>
        </p:nvPicPr>
        <p:blipFill>
          <a:blip r:embed="rId1"/>
          <a:stretch>
            <a:fillRect/>
          </a:stretch>
        </p:blipFill>
        <p:spPr>
          <a:xfrm>
            <a:off x="1457736" y="1295430"/>
            <a:ext cx="9276131" cy="4975068"/>
          </a:xfrm>
          <a:prstGeom prst="rect">
            <a:avLst/>
          </a:prstGeom>
        </p:spPr>
      </p:pic>
      <p:sp>
        <p:nvSpPr>
          <p:cNvPr id="5" name="Text 2"/>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sv" altLang="en-US" sz="1200" dirty="0">
                <a:solidFill>
                  <a:srgbClr val="6C6C7D"/>
                </a:solidFill>
                <a:latin typeface="IBM Plex Sans" pitchFamily="34" charset="0"/>
                <a:ea typeface="IBM Plex Sans" pitchFamily="34" charset="-122"/>
                <a:cs typeface="IBM Plex Sans" pitchFamily="34" charset="-120"/>
              </a:rPr>
              <a:t>Introduktion till Bitcoin · Vad är Bitcoin?</a:t>
            </a:r>
            <a:endParaRPr lang="sv"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27</a:t>
            </a:fld>
            <a:endParaRPr lang="en-US"/>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sv" altLang="en-US" sz="3000" dirty="0">
                <a:solidFill>
                  <a:srgbClr val="422C70"/>
                </a:solidFill>
                <a:latin typeface="IBM Plex Sans Medium" pitchFamily="34" charset="0"/>
                <a:ea typeface="IBM Plex Sans Medium" pitchFamily="34" charset="-122"/>
                <a:cs typeface="IBM Plex Sans Medium" pitchFamily="34" charset="-120"/>
              </a:rPr>
              <a:t>Vem håller Bitcoin igång?</a:t>
            </a:r>
            <a:endParaRPr lang="sv" sz="3000" dirty="0"/>
          </a:p>
        </p:txBody>
      </p:sp>
      <p:pic>
        <p:nvPicPr>
          <p:cNvPr id="4" name="Image 0" descr="preencoded.png">    </p:cNvPr>
          <p:cNvPicPr>
            <a:picLocks noChangeAspect="1"/>
          </p:cNvPicPr>
          <p:nvPr/>
        </p:nvPicPr>
        <p:blipFill>
          <a:blip r:embed="rId1"/>
          <a:stretch>
            <a:fillRect/>
          </a:stretch>
        </p:blipFill>
        <p:spPr>
          <a:xfrm>
            <a:off x="2468148" y="1447770"/>
            <a:ext cx="7255673" cy="4838548"/>
          </a:xfrm>
          <a:prstGeom prst="rect">
            <a:avLst/>
          </a:prstGeom>
        </p:spPr>
      </p:pic>
      <p:sp>
        <p:nvSpPr>
          <p:cNvPr id="5" name="Text 2"/>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sv" altLang="en-US" sz="1200" dirty="0">
                <a:solidFill>
                  <a:srgbClr val="6C6C7D"/>
                </a:solidFill>
                <a:latin typeface="IBM Plex Sans" pitchFamily="34" charset="0"/>
                <a:ea typeface="IBM Plex Sans" pitchFamily="34" charset="-122"/>
                <a:cs typeface="IBM Plex Sans" pitchFamily="34" charset="-120"/>
              </a:rPr>
              <a:t>Introduktion till Bitcoin · Vad är Bitcoin?</a:t>
            </a:r>
            <a:endParaRPr lang="sv"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28</a:t>
            </a:fld>
            <a:endParaRPr lang="en-US"/>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2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sv" altLang="en-US" sz="3000" dirty="0">
                <a:solidFill>
                  <a:srgbClr val="422C70"/>
                </a:solidFill>
                <a:latin typeface="IBM Plex Sans Medium" pitchFamily="34" charset="0"/>
                <a:ea typeface="IBM Plex Sans Medium" pitchFamily="34" charset="-122"/>
                <a:cs typeface="IBM Plex Sans Medium" pitchFamily="34" charset="-120"/>
              </a:rPr>
              <a:t>Bitcoin innebär avvägningar</a:t>
            </a:r>
            <a:endParaRPr lang="sv" sz="3000" dirty="0"/>
          </a:p>
        </p:txBody>
      </p:sp>
      <p:sp>
        <p:nvSpPr>
          <p:cNvPr id="4" name="Text 2"/>
          <p:cNvSpPr/>
          <p:nvPr/>
        </p:nvSpPr>
        <p:spPr>
          <a:xfrm>
            <a:off x="1047720" y="1386779"/>
            <a:ext cx="11092404" cy="1828068"/>
          </a:xfrm>
          <a:prstGeom prst="rect">
            <a:avLst/>
          </a:prstGeom>
          <a:noFill/>
          <a:ln/>
        </p:spPr>
        <p:txBody>
          <a:bodyPr wrap="square" lIns="0" tIns="0" rIns="0" bIns="0" rtlCol="0" anchor="t"/>
          <a:lstStyle/>
          <a:p>
            <a:pPr algn="l" marL="228600" indent="-228600">
              <a:lnSpc>
                <a:spcPct val="113000"/>
              </a:lnSpc>
              <a:buSzPct val="100000"/>
              <a:buChar char="•"/>
            </a:pPr>
            <a:r>
              <a:rPr lang="sv" altLang="en-US" sz="2400" dirty="0">
                <a:solidFill>
                  <a:srgbClr val="25252B"/>
                </a:solidFill>
                <a:latin typeface="IBM Plex Sans" pitchFamily="34" charset="0"/>
                <a:ea typeface="IBM Plex Sans" pitchFamily="34" charset="-122"/>
                <a:cs typeface="IBM Plex Sans" pitchFamily="34" charset="-120"/>
              </a:rPr>
              <a:t>Priset kan förändras snabbt</a:t>
            </a:r>
            <a:endParaRPr lang="sv" sz="2400" dirty="0"/>
          </a:p>
          <a:p>
            <a:pPr algn="l" marL="228600" indent="-228600">
              <a:lnSpc>
                <a:spcPct val="113000"/>
              </a:lnSpc>
              <a:spcBef>
                <a:spcPts val="480"/>
              </a:spcBef>
              <a:buSzPct val="100000"/>
              <a:buChar char="•"/>
            </a:pPr>
            <a:r>
              <a:rPr lang="sv" altLang="en-US" sz="2400" dirty="0">
                <a:solidFill>
                  <a:srgbClr val="25252B"/>
                </a:solidFill>
                <a:latin typeface="IBM Plex Sans" pitchFamily="34" charset="0"/>
                <a:ea typeface="IBM Plex Sans" pitchFamily="34" charset="-122"/>
                <a:cs typeface="IBM Plex Sans" pitchFamily="34" charset="-120"/>
              </a:rPr>
              <a:t>Misstag går oftast inte att rätta till</a:t>
            </a:r>
            <a:endParaRPr lang="sv" sz="2400" dirty="0"/>
          </a:p>
          <a:p>
            <a:pPr algn="l" marL="228600" indent="-228600">
              <a:lnSpc>
                <a:spcPct val="113000"/>
              </a:lnSpc>
              <a:spcBef>
                <a:spcPts val="480"/>
              </a:spcBef>
              <a:buSzPct val="100000"/>
              <a:buChar char="•"/>
            </a:pPr>
            <a:r>
              <a:rPr lang="sv" altLang="en-US" sz="2400" dirty="0">
                <a:solidFill>
                  <a:srgbClr val="25252B"/>
                </a:solidFill>
                <a:latin typeface="IBM Plex Sans" pitchFamily="34" charset="0"/>
                <a:ea typeface="IBM Plex Sans" pitchFamily="34" charset="-122"/>
                <a:cs typeface="IBM Plex Sans" pitchFamily="34" charset="-120"/>
              </a:rPr>
              <a:t>Acceptansen är fortfarande begränsad på många platser</a:t>
            </a:r>
            <a:endParaRPr lang="sv" sz="2400" dirty="0"/>
          </a:p>
          <a:p>
            <a:pPr algn="l" marL="228600" indent="-228600">
              <a:lnSpc>
                <a:spcPct val="113000"/>
              </a:lnSpc>
              <a:spcBef>
                <a:spcPts val="480"/>
              </a:spcBef>
              <a:buSzPct val="100000"/>
              <a:buChar char="•"/>
            </a:pPr>
            <a:r>
              <a:rPr lang="sv" altLang="en-US" sz="2400" dirty="0">
                <a:solidFill>
                  <a:srgbClr val="25252B"/>
                </a:solidFill>
                <a:latin typeface="IBM Plex Sans" pitchFamily="34" charset="0"/>
                <a:ea typeface="IBM Plex Sans" pitchFamily="34" charset="-122"/>
                <a:cs typeface="IBM Plex Sans" pitchFamily="34" charset="-120"/>
              </a:rPr>
              <a:t>Att använda det säkert kräver viss inlärning</a:t>
            </a:r>
            <a:endParaRPr lang="sv" sz="2400" dirty="0"/>
          </a:p>
        </p:txBody>
      </p:sp>
      <p:sp>
        <p:nvSpPr>
          <p:cNvPr id="5" name="Text 3"/>
          <p:cNvSpPr/>
          <p:nvPr/>
        </p:nvSpPr>
        <p:spPr>
          <a:xfrm>
            <a:off x="666780" y="3549975"/>
            <a:ext cx="11510010" cy="822686"/>
          </a:xfrm>
          <a:prstGeom prst="rect">
            <a:avLst/>
          </a:prstGeom>
          <a:noFill/>
          <a:ln/>
        </p:spPr>
        <p:txBody>
          <a:bodyPr wrap="square" lIns="0" tIns="0" rIns="0" bIns="0" rtlCol="0" anchor="t"/>
          <a:lstStyle/>
          <a:p>
            <a:pPr algn="l" indent="0" marL="0">
              <a:lnSpc>
                <a:spcPct val="113000"/>
              </a:lnSpc>
              <a:buNone/>
            </a:pPr>
            <a:r>
              <a:rPr lang="sv" altLang="en-US" sz="2400" dirty="0">
                <a:solidFill>
                  <a:srgbClr val="25252B"/>
                </a:solidFill>
                <a:latin typeface="IBM Plex Sans" pitchFamily="34" charset="0"/>
                <a:ea typeface="IBM Plex Sans" pitchFamily="34" charset="-122"/>
                <a:cs typeface="IBM Plex Sans" pitchFamily="34" charset="-120"/>
              </a:rPr>
              <a:t>Bitcoin ersätter en del av tilliten till institutioner med verifiering och personligt ansvar. Det undanröjer inte risker.</a:t>
            </a:r>
            <a:endParaRPr lang="sv"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sv" altLang="en-US" sz="1200" dirty="0">
                <a:solidFill>
                  <a:srgbClr val="6C6C7D"/>
                </a:solidFill>
                <a:latin typeface="IBM Plex Sans" pitchFamily="34" charset="0"/>
                <a:ea typeface="IBM Plex Sans" pitchFamily="34" charset="-122"/>
                <a:cs typeface="IBM Plex Sans" pitchFamily="34" charset="-120"/>
              </a:rPr>
              <a:t>Introduktion till Bitcoin · Vad är Bitcoin?</a:t>
            </a:r>
            <a:endParaRPr lang="sv"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29</a:t>
            </a:fld>
            <a:endParaRPr lang="en-US"/>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name="Slide 30">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381030" y="2706624"/>
            <a:ext cx="11429817" cy="590520"/>
          </a:xfrm>
          <a:prstGeom prst="rect">
            <a:avLst/>
          </a:prstGeom>
          <a:noFill/>
          <a:ln/>
        </p:spPr>
        <p:txBody>
          <a:bodyPr wrap="square" lIns="0" tIns="0" rIns="0" bIns="0" rtlCol="0" anchor="t"/>
          <a:lstStyle/>
          <a:p>
            <a:pPr algn="ctr" indent="0" marL="0">
              <a:lnSpc>
                <a:spcPct val="83000"/>
              </a:lnSpc>
              <a:buNone/>
            </a:pPr>
            <a:r>
              <a:rPr lang="sv" altLang="en-US" sz="4350" dirty="0">
                <a:solidFill>
                  <a:srgbClr val="FFFFFF"/>
                </a:solidFill>
                <a:latin typeface="IBM Plex Sans Medium" pitchFamily="34" charset="0"/>
                <a:ea typeface="IBM Plex Sans Medium" pitchFamily="34" charset="-122"/>
                <a:cs typeface="IBM Plex Sans Medium" pitchFamily="34" charset="-120"/>
              </a:rPr>
              <a:t>Hur använder ni Bitcoin?</a:t>
            </a:r>
            <a:endParaRPr lang="sv" sz="4350" dirty="0"/>
          </a:p>
        </p:txBody>
      </p:sp>
      <p:sp>
        <p:nvSpPr>
          <p:cNvPr id="3" name="Text 1"/>
          <p:cNvSpPr/>
          <p:nvPr/>
        </p:nvSpPr>
        <p:spPr>
          <a:xfrm>
            <a:off x="381030" y="3740079"/>
            <a:ext cx="11429817" cy="411389"/>
          </a:xfrm>
          <a:prstGeom prst="rect">
            <a:avLst/>
          </a:prstGeom>
          <a:noFill/>
          <a:ln/>
        </p:spPr>
        <p:txBody>
          <a:bodyPr wrap="square" lIns="0" tIns="0" rIns="0" bIns="0" rtlCol="0" anchor="t"/>
          <a:lstStyle/>
          <a:p>
            <a:pPr algn="ctr" indent="0" marL="0">
              <a:lnSpc>
                <a:spcPct val="113000"/>
              </a:lnSpc>
              <a:buNone/>
            </a:pPr>
            <a:r>
              <a:rPr lang="sv" altLang="en-US" sz="2400" dirty="0">
                <a:solidFill>
                  <a:srgbClr val="FFFFFF"/>
                </a:solidFill>
                <a:latin typeface="IBM Plex Sans" pitchFamily="34" charset="0"/>
                <a:ea typeface="IBM Plex Sans" pitchFamily="34" charset="-122"/>
                <a:cs typeface="IBM Plex Sans" pitchFamily="34" charset="-120"/>
              </a:rPr>
              <a:t>Den första frågan om varje plånbok: vem kontrollerar nycklarna?</a:t>
            </a:r>
            <a:endParaRPr lang="sv" sz="24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D8D8E7"/>
                </a:solidFill>
                <a:latin typeface="IBM Plex Sans"/>
                <a:ea typeface="IBM Plex Sans"/>
                <a:cs typeface="IBM Plex Sans"/>
              </a:defRPr>
            </a:lvl1pPr>
          </a:lstStyle>
          <a:p>
            <a:pPr algn="r"/>
            <a:fld id="{F7021451-1387-4CA6-816F-3879F97B5CBC}" type="slidenum">
              <a:rPr b="0" lang="en-US"/>
              <a:t>30</a:t>
            </a:fld>
            <a:endParaRPr lang="en-US"/>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name="Slide 3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sv" altLang="en-US" sz="3000" dirty="0">
                <a:solidFill>
                  <a:srgbClr val="422C70"/>
                </a:solidFill>
                <a:latin typeface="IBM Plex Sans Medium" pitchFamily="34" charset="0"/>
                <a:ea typeface="IBM Plex Sans Medium" pitchFamily="34" charset="-122"/>
                <a:cs typeface="IBM Plex Sans Medium" pitchFamily="34" charset="-120"/>
              </a:rPr>
              <a:t>En plånbok hanterar nycklar</a:t>
            </a:r>
            <a:endParaRPr lang="sv" sz="3000" dirty="0"/>
          </a:p>
        </p:txBody>
      </p:sp>
      <p:pic>
        <p:nvPicPr>
          <p:cNvPr id="4" name="Image 0" descr="Er plånbok innehåller nycklarna Ta emot Dela en mottagaradressSkicka Signera med er nyckel bitcoin finns kvar i den gemensamma liggaren">    </p:cNvPr>
          <p:cNvPicPr>
            <a:picLocks noChangeAspect="1"/>
          </p:cNvPicPr>
          <p:nvPr/>
        </p:nvPicPr>
        <p:blipFill>
          <a:blip r:embed="rId1"/>
          <a:stretch>
            <a:fillRect/>
          </a:stretch>
        </p:blipFill>
        <p:spPr>
          <a:xfrm>
            <a:off x="915772" y="1295430"/>
            <a:ext cx="10360243" cy="4577212"/>
          </a:xfrm>
          <a:prstGeom prst="rect">
            <a:avLst/>
          </a:prstGeom>
        </p:spPr>
      </p:pic>
      <p:sp>
        <p:nvSpPr>
          <p:cNvPr id="5" name="Text 2"/>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sv" altLang="en-US" sz="1200" dirty="0">
                <a:solidFill>
                  <a:srgbClr val="6C6C7D"/>
                </a:solidFill>
                <a:latin typeface="IBM Plex Sans" pitchFamily="34" charset="0"/>
                <a:ea typeface="IBM Plex Sans" pitchFamily="34" charset="-122"/>
                <a:cs typeface="IBM Plex Sans" pitchFamily="34" charset="-120"/>
              </a:rPr>
              <a:t>Introduktion till Bitcoin · Hur använder ni Bitcoin?</a:t>
            </a:r>
            <a:endParaRPr lang="sv"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31</a:t>
            </a:fld>
            <a:endParaRPr lang="en-US"/>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name="Slide 3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sv" altLang="en-US" sz="3000" dirty="0">
                <a:solidFill>
                  <a:srgbClr val="422C70"/>
                </a:solidFill>
                <a:latin typeface="IBM Plex Sans Medium" pitchFamily="34" charset="0"/>
                <a:ea typeface="IBM Plex Sans Medium" pitchFamily="34" charset="-122"/>
                <a:cs typeface="IBM Plex Sans Medium" pitchFamily="34" charset="-120"/>
              </a:rPr>
              <a:t>Vem förvarar egentligen era Bitcoin?</a:t>
            </a:r>
            <a:endParaRPr lang="sv" sz="3000" dirty="0"/>
          </a:p>
        </p:txBody>
      </p:sp>
      <p:sp>
        <p:nvSpPr>
          <p:cNvPr id="4" name="Text 2"/>
          <p:cNvSpPr/>
          <p:nvPr/>
        </p:nvSpPr>
        <p:spPr>
          <a:xfrm>
            <a:off x="1047720" y="1386779"/>
            <a:ext cx="11092404" cy="3062143"/>
          </a:xfrm>
          <a:prstGeom prst="rect">
            <a:avLst/>
          </a:prstGeom>
          <a:noFill/>
          <a:ln/>
        </p:spPr>
        <p:txBody>
          <a:bodyPr wrap="square" lIns="0" tIns="0" rIns="0" bIns="0" rtlCol="0" anchor="t"/>
          <a:lstStyle/>
          <a:p>
            <a:pPr algn="l" marL="228600" indent="-228600">
              <a:lnSpc>
                <a:spcPct val="113000"/>
              </a:lnSpc>
              <a:buSzPct val="100000"/>
              <a:buChar char="•"/>
            </a:pPr>
            <a:r>
              <a:rPr lang="sv" altLang="en-US" sz="2400" b="1" dirty="0">
                <a:solidFill>
                  <a:srgbClr val="422C70"/>
                </a:solidFill>
                <a:latin typeface="IBM Plex Sans" pitchFamily="34" charset="0"/>
                <a:ea typeface="IBM Plex Sans" pitchFamily="34" charset="-122"/>
                <a:cs typeface="IBM Plex Sans" pitchFamily="34" charset="-120"/>
              </a:rPr>
              <a:t>Egenförvaring:</a:t>
            </a:r>
            <a:r>
              <a:rPr lang="sv" altLang="en-US" sz="2400" dirty="0">
                <a:solidFill>
                  <a:srgbClr val="25252B"/>
                </a:solidFill>
                <a:latin typeface="IBM Plex Sans" pitchFamily="34" charset="0"/>
                <a:ea typeface="IBM Plex Sans" pitchFamily="34" charset="-122"/>
                <a:cs typeface="IBM Plex Sans" pitchFamily="34" charset="-120"/>
              </a:rPr>
              <a:t> ni kontrollerar nycklarna</a:t>
            </a:r>
            <a:endParaRPr lang="sv" sz="2400" dirty="0"/>
          </a:p>
          <a:p>
            <a:pPr algn="l" marL="228600" indent="-228600">
              <a:lnSpc>
                <a:spcPct val="113000"/>
              </a:lnSpc>
              <a:spcBef>
                <a:spcPts val="480"/>
              </a:spcBef>
              <a:buSzPct val="100000"/>
              <a:buChar char="•"/>
            </a:pPr>
            <a:r>
              <a:rPr lang="sv" altLang="en-US" sz="2400" dirty="0">
                <a:solidFill>
                  <a:srgbClr val="25252B"/>
                </a:solidFill>
                <a:latin typeface="IBM Plex Sans" pitchFamily="34" charset="0"/>
                <a:ea typeface="IBM Plex Sans" pitchFamily="34" charset="-122"/>
                <a:cs typeface="IBM Plex Sans" pitchFamily="34" charset="-120"/>
              </a:rPr>
              <a:t>Ingen kan återställa era bitcoin åt er om ni förlorar återställningsfrasen och enheten</a:t>
            </a:r>
            <a:endParaRPr lang="sv" sz="2400" dirty="0"/>
          </a:p>
          <a:p>
            <a:pPr algn="l" marL="228600" indent="-228600">
              <a:lnSpc>
                <a:spcPct val="113000"/>
              </a:lnSpc>
              <a:spcBef>
                <a:spcPts val="480"/>
              </a:spcBef>
              <a:buSzPct val="100000"/>
              <a:buChar char="•"/>
            </a:pPr>
            <a:r>
              <a:rPr lang="sv" altLang="en-US" sz="2400" b="1" dirty="0">
                <a:solidFill>
                  <a:srgbClr val="422C70"/>
                </a:solidFill>
                <a:latin typeface="IBM Plex Sans" pitchFamily="34" charset="0"/>
                <a:ea typeface="IBM Plex Sans" pitchFamily="34" charset="-122"/>
                <a:cs typeface="IBM Plex Sans" pitchFamily="34" charset="-120"/>
              </a:rPr>
              <a:t>Förvaring hos tredje part:</a:t>
            </a:r>
            <a:r>
              <a:rPr lang="sv" altLang="en-US" sz="2400" dirty="0">
                <a:solidFill>
                  <a:srgbClr val="25252B"/>
                </a:solidFill>
                <a:latin typeface="IBM Plex Sans" pitchFamily="34" charset="0"/>
                <a:ea typeface="IBM Plex Sans" pitchFamily="34" charset="-122"/>
                <a:cs typeface="IBM Plex Sans" pitchFamily="34" charset="-120"/>
              </a:rPr>
              <a:t> ett företag har hand om nycklarna, ungefär som en bank</a:t>
            </a:r>
            <a:endParaRPr lang="sv" sz="2400" dirty="0"/>
          </a:p>
          <a:p>
            <a:pPr algn="l" marL="228600" indent="-228600">
              <a:lnSpc>
                <a:spcPct val="113000"/>
              </a:lnSpc>
              <a:spcBef>
                <a:spcPts val="480"/>
              </a:spcBef>
              <a:buSzPct val="100000"/>
              <a:buChar char="•"/>
            </a:pPr>
            <a:r>
              <a:rPr lang="sv" altLang="en-US" sz="2400" dirty="0">
                <a:solidFill>
                  <a:srgbClr val="25252B"/>
                </a:solidFill>
                <a:latin typeface="IBM Plex Sans" pitchFamily="34" charset="0"/>
                <a:ea typeface="IBM Plex Sans" pitchFamily="34" charset="-122"/>
                <a:cs typeface="IBM Plex Sans" pitchFamily="34" charset="-120"/>
              </a:rPr>
              <a:t>Ert saldo är företagets löfte om att betala; företaget kan begränsa uttag, frysa ett konto, bli hackat eller lägga ned verksamheten</a:t>
            </a:r>
            <a:endParaRPr lang="sv" sz="2400" dirty="0"/>
          </a:p>
        </p:txBody>
      </p:sp>
      <p:sp>
        <p:nvSpPr>
          <p:cNvPr id="5" name="Text 3"/>
          <p:cNvSpPr/>
          <p:nvPr/>
        </p:nvSpPr>
        <p:spPr>
          <a:xfrm>
            <a:off x="666780" y="4784049"/>
            <a:ext cx="11510010" cy="822686"/>
          </a:xfrm>
          <a:prstGeom prst="rect">
            <a:avLst/>
          </a:prstGeom>
          <a:noFill/>
          <a:ln/>
        </p:spPr>
        <p:txBody>
          <a:bodyPr wrap="square" lIns="0" tIns="0" rIns="0" bIns="0" rtlCol="0" anchor="t"/>
          <a:lstStyle/>
          <a:p>
            <a:pPr algn="l" indent="0" marL="0">
              <a:lnSpc>
                <a:spcPct val="113000"/>
              </a:lnSpc>
              <a:buNone/>
            </a:pPr>
            <a:r>
              <a:rPr lang="sv" altLang="en-US" sz="2400" dirty="0">
                <a:solidFill>
                  <a:srgbClr val="25252B"/>
                </a:solidFill>
                <a:latin typeface="IBM Plex Sans" pitchFamily="34" charset="0"/>
                <a:ea typeface="IBM Plex Sans" pitchFamily="34" charset="-122"/>
                <a:cs typeface="IBM Plex Sans" pitchFamily="34" charset="-120"/>
              </a:rPr>
              <a:t>Valet av förvaringsform är inte ett mått på ert värde. Det viktiga är att veta vilken förvaringsform ni använder och vad ni förlitar er på.</a:t>
            </a:r>
            <a:endParaRPr lang="sv"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sv" altLang="en-US" sz="1200" dirty="0">
                <a:solidFill>
                  <a:srgbClr val="6C6C7D"/>
                </a:solidFill>
                <a:latin typeface="IBM Plex Sans" pitchFamily="34" charset="0"/>
                <a:ea typeface="IBM Plex Sans" pitchFamily="34" charset="-122"/>
                <a:cs typeface="IBM Plex Sans" pitchFamily="34" charset="-120"/>
              </a:rPr>
              <a:t>Introduktion till Bitcoin · Hur använder ni Bitcoin?</a:t>
            </a:r>
            <a:endParaRPr lang="sv"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32</a:t>
            </a:fld>
            <a:endParaRPr lang="en-US"/>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name="Slide 33">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752630"/>
            <a:ext cx="5029200" cy="3352830"/>
          </a:xfrm>
          <a:prstGeom prst="rect">
            <a:avLst/>
          </a:prstGeom>
        </p:spPr>
      </p:pic>
      <p:sp>
        <p:nvSpPr>
          <p:cNvPr id="3" name="Shape 0"/>
          <p:cNvSpPr/>
          <p:nvPr/>
        </p:nvSpPr>
        <p:spPr>
          <a:xfrm>
            <a:off x="666780" y="1485900"/>
            <a:ext cx="914400" cy="38130"/>
          </a:xfrm>
          <a:prstGeom prst="rect">
            <a:avLst/>
          </a:prstGeom>
          <a:solidFill>
            <a:srgbClr val="F7941F"/>
          </a:solidFill>
          <a:ln/>
        </p:spPr>
      </p:sp>
      <p:sp>
        <p:nvSpPr>
          <p:cNvPr id="4" name="Text 1"/>
          <p:cNvSpPr/>
          <p:nvPr/>
        </p:nvSpPr>
        <p:spPr>
          <a:xfrm>
            <a:off x="666780" y="571500"/>
            <a:ext cx="11144250" cy="838230"/>
          </a:xfrm>
          <a:prstGeom prst="rect">
            <a:avLst/>
          </a:prstGeom>
          <a:noFill/>
          <a:ln/>
        </p:spPr>
        <p:txBody>
          <a:bodyPr wrap="square" lIns="0" tIns="0" rIns="0" bIns="0" rtlCol="0" anchor="t"/>
          <a:lstStyle/>
          <a:p>
            <a:pPr algn="l" indent="0" marL="0">
              <a:lnSpc>
                <a:spcPct val="92000"/>
              </a:lnSpc>
              <a:buNone/>
            </a:pPr>
            <a:r>
              <a:rPr lang="sv" altLang="en-US" sz="3000" dirty="0">
                <a:solidFill>
                  <a:srgbClr val="422C70"/>
                </a:solidFill>
                <a:latin typeface="IBM Plex Sans Medium" pitchFamily="34" charset="0"/>
                <a:ea typeface="IBM Plex Sans Medium" pitchFamily="34" charset="-122"/>
                <a:cs typeface="IBM Plex Sans Medium" pitchFamily="34" charset="-120"/>
              </a:rPr>
              <a:t>Er återställningsfras ger full</a:t>
            </a:r>
            <a:br/>
            <a:r>
              <a:rPr lang="sv" altLang="en-US" sz="3000" dirty="0">
                <a:solidFill>
                  <a:srgbClr val="422C70"/>
                </a:solidFill>
                <a:latin typeface="IBM Plex Sans Medium" pitchFamily="34" charset="0"/>
                <a:ea typeface="IBM Plex Sans Medium" pitchFamily="34" charset="-122"/>
                <a:cs typeface="IBM Plex Sans Medium" pitchFamily="34" charset="-120"/>
              </a:rPr>
              <a:t>åtkomst</a:t>
            </a:r>
            <a:endParaRPr lang="sv" sz="3000" dirty="0"/>
          </a:p>
        </p:txBody>
      </p:sp>
      <p:sp>
        <p:nvSpPr>
          <p:cNvPr id="5" name="Text 2"/>
          <p:cNvSpPr/>
          <p:nvPr/>
        </p:nvSpPr>
        <p:spPr>
          <a:xfrm>
            <a:off x="666780" y="1866930"/>
            <a:ext cx="5694426" cy="1234074"/>
          </a:xfrm>
          <a:prstGeom prst="rect">
            <a:avLst/>
          </a:prstGeom>
          <a:noFill/>
          <a:ln/>
        </p:spPr>
        <p:txBody>
          <a:bodyPr wrap="square" lIns="0" tIns="0" rIns="0" bIns="0" rtlCol="0" anchor="t"/>
          <a:lstStyle/>
          <a:p>
            <a:pPr algn="l" indent="0" marL="0">
              <a:lnSpc>
                <a:spcPct val="113000"/>
              </a:lnSpc>
              <a:buNone/>
            </a:pPr>
            <a:r>
              <a:rPr lang="sv" altLang="en-US" sz="2400" dirty="0">
                <a:solidFill>
                  <a:srgbClr val="25252B"/>
                </a:solidFill>
                <a:latin typeface="IBM Plex Sans" pitchFamily="34" charset="0"/>
                <a:ea typeface="IBM Plex Sans" pitchFamily="34" charset="-122"/>
                <a:cs typeface="IBM Plex Sans" pitchFamily="34" charset="-120"/>
              </a:rPr>
              <a:t>En ordnad lista med ord, ofta 12 eller 24, som kan återskapa Era nycklar. Alla som har listan kan ta Era bitcoin.</a:t>
            </a:r>
            <a:endParaRPr lang="sv" sz="2400" dirty="0"/>
          </a:p>
        </p:txBody>
      </p:sp>
      <p:pic>
        <p:nvPicPr>
          <p:cNvPr id="6" name="Image 1" descr="Endast exempel1. civil2. switch3. plunge4. stadium5. live6. wedding7. foster8. dice9. giraffe10. you11. foil12. cinnamon">    </p:cNvPr>
          <p:cNvPicPr>
            <a:picLocks noChangeAspect="1"/>
          </p:cNvPicPr>
          <p:nvPr/>
        </p:nvPicPr>
        <p:blipFill>
          <a:blip r:embed="rId2"/>
          <a:stretch>
            <a:fillRect/>
          </a:stretch>
        </p:blipFill>
        <p:spPr>
          <a:xfrm>
            <a:off x="719176" y="3253344"/>
            <a:ext cx="5267310" cy="2996214"/>
          </a:xfrm>
          <a:prstGeom prst="rect">
            <a:avLst/>
          </a:prstGeom>
        </p:spPr>
      </p:pic>
      <p:sp>
        <p:nvSpPr>
          <p:cNvPr id="7"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sv" altLang="en-US" sz="1200" dirty="0">
                <a:solidFill>
                  <a:srgbClr val="6C6C7D"/>
                </a:solidFill>
                <a:latin typeface="IBM Plex Sans" pitchFamily="34" charset="0"/>
                <a:ea typeface="IBM Plex Sans" pitchFamily="34" charset="-122"/>
                <a:cs typeface="IBM Plex Sans" pitchFamily="34" charset="-120"/>
              </a:rPr>
              <a:t>Introduktion till Bitcoin · Hur använder ni Bitcoin?</a:t>
            </a:r>
            <a:endParaRPr lang="sv"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33</a:t>
            </a:fld>
            <a:endParaRPr lang="en-US"/>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name="Slide 34">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1584930" y="3097530"/>
            <a:ext cx="10226010" cy="662849"/>
          </a:xfrm>
          <a:prstGeom prst="rect">
            <a:avLst/>
          </a:prstGeom>
          <a:noFill/>
          <a:ln/>
        </p:spPr>
        <p:txBody>
          <a:bodyPr wrap="square" lIns="0" tIns="0" rIns="0" bIns="0" rtlCol="0" anchor="t"/>
          <a:lstStyle/>
          <a:p>
            <a:pPr algn="l" indent="0" marL="0">
              <a:lnSpc>
                <a:spcPct val="100000"/>
              </a:lnSpc>
              <a:buNone/>
            </a:pPr>
            <a:r>
              <a:rPr lang="sv" altLang="en-US" sz="4350" dirty="0">
                <a:solidFill>
                  <a:srgbClr val="FFFFFF"/>
                </a:solidFill>
                <a:latin typeface="IBM Plex Sans Medium" pitchFamily="34" charset="0"/>
                <a:ea typeface="IBM Plex Sans Medium" pitchFamily="34" charset="-122"/>
                <a:cs typeface="IBM Plex Sans Medium" pitchFamily="34" charset="-120"/>
              </a:rPr>
              <a:t>Inte era nycklar, inte era mynt.</a:t>
            </a:r>
            <a:endParaRPr lang="sv" sz="4350" dirty="0"/>
          </a:p>
        </p:txBody>
      </p:sp>
      <p:sp>
        <p:nvSpPr>
          <p:cNvPr id="3" name="Text 1"/>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sv" altLang="en-US" sz="1200" dirty="0">
                <a:solidFill>
                  <a:srgbClr val="C0C0D0"/>
                </a:solidFill>
                <a:latin typeface="IBM Plex Sans" pitchFamily="34" charset="0"/>
                <a:ea typeface="IBM Plex Sans" pitchFamily="34" charset="-122"/>
                <a:cs typeface="IBM Plex Sans" pitchFamily="34" charset="-120"/>
              </a:rPr>
              <a:t>Introduktion till Bitcoin · Hur använder ni Bitcoin?</a:t>
            </a:r>
            <a:endParaRPr lang="sv"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C0C0D0"/>
                </a:solidFill>
                <a:latin typeface="IBM Plex Sans"/>
                <a:ea typeface="IBM Plex Sans"/>
                <a:cs typeface="IBM Plex Sans"/>
              </a:defRPr>
            </a:lvl1pPr>
          </a:lstStyle>
          <a:p>
            <a:pPr algn="r"/>
            <a:fld id="{F7021451-1387-4CA6-816F-3879F97B5CBC}" type="slidenum">
              <a:rPr b="0" lang="en-US"/>
              <a:t>34</a:t>
            </a:fld>
            <a:endParaRPr lang="en-US"/>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name="Slide 35">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7315200" y="0"/>
            <a:ext cx="4419570" cy="685800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sv" altLang="en-US" sz="3000" dirty="0">
                <a:solidFill>
                  <a:srgbClr val="422C70"/>
                </a:solidFill>
                <a:latin typeface="IBM Plex Sans Medium" pitchFamily="34" charset="0"/>
                <a:ea typeface="IBM Plex Sans Medium" pitchFamily="34" charset="-122"/>
                <a:cs typeface="IBM Plex Sans Medium" pitchFamily="34" charset="-120"/>
              </a:rPr>
              <a:t>Innan ni använder någon plånbok</a:t>
            </a:r>
            <a:endParaRPr lang="sv" sz="3000" dirty="0"/>
          </a:p>
        </p:txBody>
      </p:sp>
      <p:sp>
        <p:nvSpPr>
          <p:cNvPr id="5" name="Text 2"/>
          <p:cNvSpPr/>
          <p:nvPr/>
        </p:nvSpPr>
        <p:spPr>
          <a:xfrm>
            <a:off x="986729" y="1372240"/>
            <a:ext cx="5989960" cy="4748479"/>
          </a:xfrm>
          <a:prstGeom prst="rect">
            <a:avLst/>
          </a:prstGeom>
          <a:noFill/>
          <a:ln/>
        </p:spPr>
        <p:txBody>
          <a:bodyPr wrap="square" lIns="0" tIns="0" rIns="0" bIns="0" rtlCol="0" anchor="t"/>
          <a:lstStyle/>
          <a:p>
            <a:pPr algn="l" marL="191770" indent="-191770">
              <a:lnSpc>
                <a:spcPct val="113000"/>
              </a:lnSpc>
              <a:buSzPct val="100000"/>
              <a:buChar char="•"/>
            </a:pPr>
            <a:r>
              <a:rPr lang="sv" altLang="en-US" sz="2020" b="1" dirty="0">
                <a:solidFill>
                  <a:srgbClr val="422C70"/>
                </a:solidFill>
                <a:latin typeface="IBM Plex Sans" pitchFamily="34" charset="0"/>
                <a:ea typeface="IBM Plex Sans" pitchFamily="34" charset="-122"/>
                <a:cs typeface="IBM Plex Sans" pitchFamily="34" charset="-120"/>
              </a:rPr>
              <a:t>Nycklar:</a:t>
            </a:r>
            <a:r>
              <a:rPr lang="sv" altLang="en-US" sz="2020" dirty="0">
                <a:solidFill>
                  <a:srgbClr val="25252B"/>
                </a:solidFill>
                <a:latin typeface="IBM Plex Sans" pitchFamily="34" charset="0"/>
                <a:ea typeface="IBM Plex Sans" pitchFamily="34" charset="-122"/>
                <a:cs typeface="IBM Plex Sans" pitchFamily="34" charset="-120"/>
              </a:rPr>
              <a:t> vem kontrollerar dem, Ni eller ett företag?</a:t>
            </a:r>
            <a:endParaRPr lang="sv" sz="2020" dirty="0"/>
          </a:p>
          <a:p>
            <a:pPr algn="l" marL="191770" indent="-191770">
              <a:lnSpc>
                <a:spcPct val="113000"/>
              </a:lnSpc>
              <a:spcBef>
                <a:spcPts val="400"/>
              </a:spcBef>
              <a:buSzPct val="100000"/>
              <a:buChar char="•"/>
            </a:pPr>
            <a:r>
              <a:rPr lang="sv" altLang="en-US" sz="2020" b="1" dirty="0">
                <a:solidFill>
                  <a:srgbClr val="422C70"/>
                </a:solidFill>
                <a:latin typeface="IBM Plex Sans" pitchFamily="34" charset="0"/>
                <a:ea typeface="IBM Plex Sans" pitchFamily="34" charset="-122"/>
                <a:cs typeface="IBM Plex Sans" pitchFamily="34" charset="-120"/>
              </a:rPr>
              <a:t>Återställning:</a:t>
            </a:r>
            <a:r>
              <a:rPr lang="sv" altLang="en-US" sz="2020" dirty="0">
                <a:solidFill>
                  <a:srgbClr val="25252B"/>
                </a:solidFill>
                <a:latin typeface="IBM Plex Sans" pitchFamily="34" charset="0"/>
                <a:ea typeface="IBM Plex Sans" pitchFamily="34" charset="-122"/>
                <a:cs typeface="IBM Plex Sans" pitchFamily="34" charset="-120"/>
              </a:rPr>
              <a:t> vad händer om Ni förlorar Er telefon eller företaget försvinner?</a:t>
            </a:r>
            <a:endParaRPr lang="sv" sz="2020" dirty="0"/>
          </a:p>
          <a:p>
            <a:pPr algn="l" marL="191770" indent="-191770">
              <a:lnSpc>
                <a:spcPct val="113000"/>
              </a:lnSpc>
              <a:spcBef>
                <a:spcPts val="400"/>
              </a:spcBef>
              <a:buSzPct val="100000"/>
              <a:buChar char="•"/>
            </a:pPr>
            <a:r>
              <a:rPr lang="sv" altLang="en-US" sz="2020" b="1" dirty="0">
                <a:solidFill>
                  <a:srgbClr val="422C70"/>
                </a:solidFill>
                <a:latin typeface="IBM Plex Sans" pitchFamily="34" charset="0"/>
                <a:ea typeface="IBM Plex Sans" pitchFamily="34" charset="-122"/>
                <a:cs typeface="IBM Plex Sans" pitchFamily="34" charset="-120"/>
              </a:rPr>
              <a:t>Källa:</a:t>
            </a:r>
            <a:r>
              <a:rPr lang="sv" altLang="en-US" sz="2020" dirty="0">
                <a:solidFill>
                  <a:srgbClr val="25252B"/>
                </a:solidFill>
                <a:latin typeface="IBM Plex Sans" pitchFamily="34" charset="0"/>
                <a:ea typeface="IBM Plex Sans" pitchFamily="34" charset="-122"/>
                <a:cs typeface="IBM Plex Sans" pitchFamily="34" charset="-120"/>
              </a:rPr>
              <a:t> officiell webbplats eller appsida i appbutiken, inte en länk som någon har skickat till Er?</a:t>
            </a:r>
            <a:endParaRPr lang="sv" sz="2020" dirty="0"/>
          </a:p>
          <a:p>
            <a:pPr algn="l" marL="191770" indent="-191770">
              <a:lnSpc>
                <a:spcPct val="113000"/>
              </a:lnSpc>
              <a:spcBef>
                <a:spcPts val="400"/>
              </a:spcBef>
              <a:buSzPct val="100000"/>
              <a:buChar char="•"/>
            </a:pPr>
            <a:r>
              <a:rPr lang="sv" altLang="en-US" sz="2020" b="1" dirty="0">
                <a:solidFill>
                  <a:srgbClr val="422C70"/>
                </a:solidFill>
                <a:latin typeface="IBM Plex Sans" pitchFamily="34" charset="0"/>
                <a:ea typeface="IBM Plex Sans" pitchFamily="34" charset="-122"/>
                <a:cs typeface="IBM Plex Sans" pitchFamily="34" charset="-120"/>
              </a:rPr>
              <a:t>Kod:</a:t>
            </a:r>
            <a:r>
              <a:rPr lang="sv" altLang="en-US" sz="2020" dirty="0">
                <a:solidFill>
                  <a:srgbClr val="25252B"/>
                </a:solidFill>
                <a:latin typeface="IBM Plex Sans" pitchFamily="34" charset="0"/>
                <a:ea typeface="IBM Plex Sans" pitchFamily="34" charset="-122"/>
                <a:cs typeface="IBM Plex Sans" pitchFamily="34" charset="-120"/>
              </a:rPr>
              <a:t> öppen källkod som underhålls aktivt? (Det är i sig inget bevis på säkerhet.)</a:t>
            </a:r>
            <a:endParaRPr lang="sv" sz="2020" dirty="0"/>
          </a:p>
          <a:p>
            <a:pPr algn="l" marL="191770" indent="-191770">
              <a:lnSpc>
                <a:spcPct val="113000"/>
              </a:lnSpc>
              <a:spcBef>
                <a:spcPts val="400"/>
              </a:spcBef>
              <a:buSzPct val="100000"/>
              <a:buChar char="•"/>
            </a:pPr>
            <a:r>
              <a:rPr lang="sv" altLang="en-US" sz="2020" b="1" dirty="0">
                <a:solidFill>
                  <a:srgbClr val="422C70"/>
                </a:solidFill>
                <a:latin typeface="IBM Plex Sans" pitchFamily="34" charset="0"/>
                <a:ea typeface="IBM Plex Sans" pitchFamily="34" charset="-122"/>
                <a:cs typeface="IBM Plex Sans" pitchFamily="34" charset="-120"/>
              </a:rPr>
              <a:t>Kostnader:</a:t>
            </a:r>
            <a:r>
              <a:rPr lang="sv" altLang="en-US" sz="2020" dirty="0">
                <a:solidFill>
                  <a:srgbClr val="25252B"/>
                </a:solidFill>
                <a:latin typeface="IBM Plex Sans" pitchFamily="34" charset="0"/>
                <a:ea typeface="IBM Plex Sans" pitchFamily="34" charset="-122"/>
                <a:cs typeface="IBM Plex Sans" pitchFamily="34" charset="-120"/>
              </a:rPr>
              <a:t> avgifter för att skicka, ta emot eller ta ut?</a:t>
            </a:r>
            <a:endParaRPr lang="sv" sz="2020" dirty="0"/>
          </a:p>
          <a:p>
            <a:pPr algn="l" marL="191770" indent="-191770">
              <a:lnSpc>
                <a:spcPct val="113000"/>
              </a:lnSpc>
              <a:spcBef>
                <a:spcPts val="400"/>
              </a:spcBef>
              <a:buSzPct val="100000"/>
              <a:buChar char="•"/>
            </a:pPr>
            <a:r>
              <a:rPr lang="sv" altLang="en-US" sz="2020" b="1" dirty="0">
                <a:solidFill>
                  <a:srgbClr val="422C70"/>
                </a:solidFill>
                <a:latin typeface="IBM Plex Sans" pitchFamily="34" charset="0"/>
                <a:ea typeface="IBM Plex Sans" pitchFamily="34" charset="-122"/>
                <a:cs typeface="IBM Plex Sans" pitchFamily="34" charset="-120"/>
              </a:rPr>
              <a:t>Betalningar:</a:t>
            </a:r>
            <a:r>
              <a:rPr lang="sv" altLang="en-US" sz="2020" dirty="0">
                <a:solidFill>
                  <a:srgbClr val="25252B"/>
                </a:solidFill>
                <a:latin typeface="IBM Plex Sans" pitchFamily="34" charset="0"/>
                <a:ea typeface="IBM Plex Sans" pitchFamily="34" charset="-122"/>
                <a:cs typeface="IBM Plex Sans" pitchFamily="34" charset="-120"/>
              </a:rPr>
              <a:t> på blockkedjan, via Lightning eller båda?</a:t>
            </a:r>
            <a:endParaRPr lang="sv" sz="2020" dirty="0"/>
          </a:p>
        </p:txBody>
      </p:sp>
      <p:sp>
        <p:nvSpPr>
          <p:cNvPr id="6"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sv" altLang="en-US" sz="1200" dirty="0">
                <a:solidFill>
                  <a:srgbClr val="6C6C7D"/>
                </a:solidFill>
                <a:latin typeface="IBM Plex Sans" pitchFamily="34" charset="0"/>
                <a:ea typeface="IBM Plex Sans" pitchFamily="34" charset="-122"/>
                <a:cs typeface="IBM Plex Sans" pitchFamily="34" charset="-120"/>
              </a:rPr>
              <a:t>Introduktion till Bitcoin · Hur använder ni Bitcoin?</a:t>
            </a:r>
            <a:endParaRPr lang="sv"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35</a:t>
            </a:fld>
            <a:endParaRPr lang="en-US"/>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name="Slide 3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sv" altLang="en-US" sz="3000" dirty="0">
                <a:solidFill>
                  <a:srgbClr val="422C70"/>
                </a:solidFill>
                <a:latin typeface="IBM Plex Sans Medium" pitchFamily="34" charset="0"/>
                <a:ea typeface="IBM Plex Sans Medium" pitchFamily="34" charset="-122"/>
                <a:cs typeface="IBM Plex Sans Medium" pitchFamily="34" charset="-120"/>
              </a:rPr>
              <a:t>On-chain och Lightning</a:t>
            </a:r>
            <a:endParaRPr lang="sv" sz="3000" dirty="0"/>
          </a:p>
        </p:txBody>
      </p:sp>
      <p:sp>
        <p:nvSpPr>
          <p:cNvPr id="4" name="Text 2"/>
          <p:cNvSpPr/>
          <p:nvPr/>
        </p:nvSpPr>
        <p:spPr>
          <a:xfrm>
            <a:off x="1047720" y="1386779"/>
            <a:ext cx="11092404" cy="2178558"/>
          </a:xfrm>
          <a:prstGeom prst="rect">
            <a:avLst/>
          </a:prstGeom>
          <a:noFill/>
          <a:ln/>
        </p:spPr>
        <p:txBody>
          <a:bodyPr wrap="square" lIns="0" tIns="0" rIns="0" bIns="0" rtlCol="0" anchor="t"/>
          <a:lstStyle/>
          <a:p>
            <a:pPr algn="l" marL="228600" indent="-228600">
              <a:lnSpc>
                <a:spcPct val="113000"/>
              </a:lnSpc>
              <a:buSzPct val="100000"/>
              <a:buChar char="•"/>
            </a:pPr>
            <a:r>
              <a:rPr lang="sv" altLang="en-US" sz="2400" b="1" dirty="0">
                <a:solidFill>
                  <a:srgbClr val="422C70"/>
                </a:solidFill>
                <a:latin typeface="IBM Plex Sans" pitchFamily="34" charset="0"/>
                <a:ea typeface="IBM Plex Sans" pitchFamily="34" charset="-122"/>
                <a:cs typeface="IBM Plex Sans" pitchFamily="34" charset="-120"/>
              </a:rPr>
              <a:t>På kedjan:</a:t>
            </a:r>
            <a:r>
              <a:rPr lang="sv" altLang="en-US" sz="2400" dirty="0">
                <a:solidFill>
                  <a:srgbClr val="25252B"/>
                </a:solidFill>
                <a:latin typeface="IBM Plex Sans" pitchFamily="34" charset="0"/>
                <a:ea typeface="IBM Plex Sans" pitchFamily="34" charset="-122"/>
                <a:cs typeface="IBM Plex Sans" pitchFamily="34" charset="-120"/>
              </a:rPr>
              <a:t> registrerat direkt i blockkedjan</a:t>
            </a:r>
            <a:endParaRPr lang="sv" sz="2400" dirty="0"/>
          </a:p>
          <a:p>
            <a:pPr algn="l" marL="228600" indent="-228600">
              <a:lnSpc>
                <a:spcPct val="113000"/>
              </a:lnSpc>
              <a:spcBef>
                <a:spcPts val="480"/>
              </a:spcBef>
              <a:buSzPct val="100000"/>
              <a:buChar char="•"/>
            </a:pPr>
            <a:r>
              <a:rPr lang="sv" altLang="en-US" sz="2400" b="1" dirty="0">
                <a:solidFill>
                  <a:srgbClr val="422C70"/>
                </a:solidFill>
                <a:latin typeface="IBM Plex Sans" pitchFamily="34" charset="0"/>
                <a:ea typeface="IBM Plex Sans" pitchFamily="34" charset="-122"/>
                <a:cs typeface="IBM Plex Sans" pitchFamily="34" charset="-120"/>
              </a:rPr>
              <a:t>Lightning:</a:t>
            </a:r>
            <a:r>
              <a:rPr lang="sv" altLang="en-US" sz="2400" dirty="0">
                <a:solidFill>
                  <a:srgbClr val="25252B"/>
                </a:solidFill>
                <a:latin typeface="IBM Plex Sans" pitchFamily="34" charset="0"/>
                <a:ea typeface="IBM Plex Sans" pitchFamily="34" charset="-122"/>
                <a:cs typeface="IBM Plex Sans" pitchFamily="34" charset="-120"/>
              </a:rPr>
              <a:t> ett betalningsnätverk byggt ovanpå Bitcoin för snabba, små och frekventa betalningar, till exempel för att köpa en kaffe</a:t>
            </a:r>
            <a:endParaRPr lang="sv" sz="2400" dirty="0"/>
          </a:p>
          <a:p>
            <a:pPr algn="l" marL="228600" indent="-228600">
              <a:lnSpc>
                <a:spcPct val="113000"/>
              </a:lnSpc>
              <a:spcBef>
                <a:spcPts val="480"/>
              </a:spcBef>
              <a:buSzPct val="100000"/>
              <a:buChar char="•"/>
            </a:pPr>
            <a:r>
              <a:rPr lang="sv" altLang="en-US" sz="2400" dirty="0">
                <a:solidFill>
                  <a:srgbClr val="25252B"/>
                </a:solidFill>
                <a:latin typeface="IBM Plex Sans" pitchFamily="34" charset="0"/>
                <a:ea typeface="IBM Plex Sans" pitchFamily="34" charset="-122"/>
                <a:cs typeface="IBM Plex Sans" pitchFamily="34" charset="-120"/>
              </a:rPr>
              <a:t>En Lightning-plånbok kan också vara förvaltad av en tredje part eller självförvaltad</a:t>
            </a:r>
            <a:endParaRPr lang="sv" sz="2400" dirty="0"/>
          </a:p>
        </p:txBody>
      </p:sp>
      <p:pic>
        <p:nvPicPr>
          <p:cNvPr id="5" name="Image 0" descr="På kedjanRegistreras direkt i Bitcoins blockkedjaLightningEtt betalningsnätverk byggt på Bitcoin">    </p:cNvPr>
          <p:cNvPicPr>
            <a:picLocks noChangeAspect="1"/>
          </p:cNvPicPr>
          <p:nvPr/>
        </p:nvPicPr>
        <p:blipFill>
          <a:blip r:embed="rId1"/>
          <a:stretch>
            <a:fillRect/>
          </a:stretch>
        </p:blipFill>
        <p:spPr>
          <a:xfrm>
            <a:off x="737189" y="3748126"/>
            <a:ext cx="10717408" cy="2257014"/>
          </a:xfrm>
          <a:prstGeom prst="rect">
            <a:avLst/>
          </a:prstGeom>
        </p:spPr>
      </p:pic>
      <p:sp>
        <p:nvSpPr>
          <p:cNvPr id="6"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sv" altLang="en-US" sz="1200" dirty="0">
                <a:solidFill>
                  <a:srgbClr val="6C6C7D"/>
                </a:solidFill>
                <a:latin typeface="IBM Plex Sans" pitchFamily="34" charset="0"/>
                <a:ea typeface="IBM Plex Sans" pitchFamily="34" charset="-122"/>
                <a:cs typeface="IBM Plex Sans" pitchFamily="34" charset="-120"/>
              </a:rPr>
              <a:t>Introduktion till Bitcoin · Hur använder ni Bitcoin?</a:t>
            </a:r>
            <a:endParaRPr lang="sv"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36</a:t>
            </a:fld>
            <a:endParaRPr lang="en-US"/>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name="Slide 3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sv" altLang="en-US" sz="3000" dirty="0">
                <a:solidFill>
                  <a:srgbClr val="422C70"/>
                </a:solidFill>
                <a:latin typeface="IBM Plex Sans Medium" pitchFamily="34" charset="0"/>
                <a:ea typeface="IBM Plex Sans Medium" pitchFamily="34" charset="-122"/>
                <a:cs typeface="IBM Plex Sans Medium" pitchFamily="34" charset="-120"/>
              </a:rPr>
              <a:t>Tre regler medan Ni lär Er</a:t>
            </a:r>
            <a:endParaRPr lang="sv" sz="3000" dirty="0"/>
          </a:p>
        </p:txBody>
      </p:sp>
      <p:sp>
        <p:nvSpPr>
          <p:cNvPr id="4" name="Text 2"/>
          <p:cNvSpPr/>
          <p:nvPr/>
        </p:nvSpPr>
        <p:spPr>
          <a:xfrm>
            <a:off x="1047720" y="1386779"/>
            <a:ext cx="11092404" cy="2178558"/>
          </a:xfrm>
          <a:prstGeom prst="rect">
            <a:avLst/>
          </a:prstGeom>
          <a:noFill/>
          <a:ln/>
        </p:spPr>
        <p:txBody>
          <a:bodyPr wrap="square" lIns="0" tIns="0" rIns="0" bIns="0" rtlCol="0" anchor="t"/>
          <a:lstStyle/>
          <a:p>
            <a:pPr algn="l" marL="228600" indent="-228600">
              <a:lnSpc>
                <a:spcPct val="113000"/>
              </a:lnSpc>
              <a:buSzPct val="100000"/>
              <a:buChar char="•"/>
            </a:pPr>
            <a:r>
              <a:rPr lang="sv" altLang="en-US" sz="2400" b="1" dirty="0">
                <a:solidFill>
                  <a:srgbClr val="25252B"/>
                </a:solidFill>
                <a:latin typeface="IBM Plex Sans" pitchFamily="34" charset="0"/>
                <a:ea typeface="IBM Plex Sans" pitchFamily="34" charset="-122"/>
                <a:cs typeface="IBM Plex Sans" pitchFamily="34" charset="-120"/>
              </a:rPr>
              <a:t>Lär Er först.</a:t>
            </a:r>
            <a:r>
              <a:rPr lang="sv" altLang="en-US" sz="2400" dirty="0">
                <a:solidFill>
                  <a:srgbClr val="25252B"/>
                </a:solidFill>
                <a:latin typeface="IBM Plex Sans" pitchFamily="34" charset="0"/>
                <a:ea typeface="IBM Plex Sans" pitchFamily="34" charset="-122"/>
                <a:cs typeface="IBM Plex Sans" pitchFamily="34" charset="-120"/>
              </a:rPr>
              <a:t> Agera inte av iver, rädsla eller påtryckningar.</a:t>
            </a:r>
            <a:endParaRPr lang="sv" sz="2400" dirty="0"/>
          </a:p>
          <a:p>
            <a:pPr algn="l" marL="228600" indent="-228600">
              <a:lnSpc>
                <a:spcPct val="113000"/>
              </a:lnSpc>
              <a:spcBef>
                <a:spcPts val="480"/>
              </a:spcBef>
              <a:buSzPct val="100000"/>
              <a:buChar char="•"/>
            </a:pPr>
            <a:r>
              <a:rPr lang="sv" altLang="en-US" sz="2400" b="1" dirty="0">
                <a:solidFill>
                  <a:srgbClr val="25252B"/>
                </a:solidFill>
                <a:latin typeface="IBM Plex Sans" pitchFamily="34" charset="0"/>
                <a:ea typeface="IBM Plex Sans" pitchFamily="34" charset="-122"/>
                <a:cs typeface="IBM Plex Sans" pitchFamily="34" charset="-120"/>
              </a:rPr>
              <a:t>Börja smått.</a:t>
            </a:r>
            <a:r>
              <a:rPr lang="sv" altLang="en-US" sz="2400" dirty="0">
                <a:solidFill>
                  <a:srgbClr val="25252B"/>
                </a:solidFill>
                <a:latin typeface="IBM Plex Sans" pitchFamily="34" charset="0"/>
                <a:ea typeface="IBM Plex Sans" pitchFamily="34" charset="-122"/>
                <a:cs typeface="IBM Plex Sans" pitchFamily="34" charset="-120"/>
              </a:rPr>
              <a:t> Prova obekanta verktyg med ett belopp som Ni har råd att förlora.</a:t>
            </a:r>
            <a:endParaRPr lang="sv" sz="2400" dirty="0"/>
          </a:p>
          <a:p>
            <a:pPr algn="l" marL="228600" indent="-228600">
              <a:lnSpc>
                <a:spcPct val="113000"/>
              </a:lnSpc>
              <a:spcBef>
                <a:spcPts val="480"/>
              </a:spcBef>
              <a:buSzPct val="100000"/>
              <a:buChar char="•"/>
            </a:pPr>
            <a:r>
              <a:rPr lang="sv" altLang="en-US" sz="2400" b="1" dirty="0">
                <a:solidFill>
                  <a:srgbClr val="25252B"/>
                </a:solidFill>
                <a:latin typeface="IBM Plex Sans" pitchFamily="34" charset="0"/>
                <a:ea typeface="IBM Plex Sans" pitchFamily="34" charset="-122"/>
                <a:cs typeface="IBM Plex Sans" pitchFamily="34" charset="-120"/>
              </a:rPr>
              <a:t>Lita inte, verifiera.</a:t>
            </a:r>
            <a:r>
              <a:rPr lang="sv" altLang="en-US" sz="2400" dirty="0">
                <a:solidFill>
                  <a:srgbClr val="25252B"/>
                </a:solidFill>
                <a:latin typeface="IBM Plex Sans" pitchFamily="34" charset="0"/>
                <a:ea typeface="IBM Plex Sans" pitchFamily="34" charset="-122"/>
                <a:cs typeface="IBM Plex Sans" pitchFamily="34" charset="-120"/>
              </a:rPr>
              <a:t> Kontrollera personen, betalningsmetoden, adressen och beloppet.</a:t>
            </a:r>
            <a:endParaRPr lang="sv" sz="2400" dirty="0"/>
          </a:p>
        </p:txBody>
      </p:sp>
      <p:sp>
        <p:nvSpPr>
          <p:cNvPr id="5" name="Shape 3"/>
          <p:cNvSpPr/>
          <p:nvPr/>
        </p:nvSpPr>
        <p:spPr>
          <a:xfrm>
            <a:off x="666780" y="3900465"/>
            <a:ext cx="10858500" cy="2056668"/>
          </a:xfrm>
          <a:prstGeom prst="rect">
            <a:avLst/>
          </a:prstGeom>
          <a:solidFill>
            <a:srgbClr val="F3F3FA"/>
          </a:solidFill>
          <a:ln/>
        </p:spPr>
      </p:sp>
      <p:sp>
        <p:nvSpPr>
          <p:cNvPr id="6" name="Shape 4"/>
          <p:cNvSpPr/>
          <p:nvPr/>
        </p:nvSpPr>
        <p:spPr>
          <a:xfrm>
            <a:off x="666780" y="3900465"/>
            <a:ext cx="57150" cy="2056668"/>
          </a:xfrm>
          <a:prstGeom prst="rect">
            <a:avLst/>
          </a:prstGeom>
          <a:solidFill>
            <a:srgbClr val="422C70"/>
          </a:solidFill>
          <a:ln/>
        </p:spPr>
      </p:sp>
      <p:sp>
        <p:nvSpPr>
          <p:cNvPr id="7" name="Text 5"/>
          <p:cNvSpPr/>
          <p:nvPr/>
        </p:nvSpPr>
        <p:spPr>
          <a:xfrm>
            <a:off x="1211580" y="4174785"/>
            <a:ext cx="10415565" cy="1508028"/>
          </a:xfrm>
          <a:prstGeom prst="rect">
            <a:avLst/>
          </a:prstGeom>
          <a:noFill/>
          <a:ln/>
        </p:spPr>
        <p:txBody>
          <a:bodyPr wrap="square" lIns="0" tIns="0" rIns="0" bIns="0" rtlCol="0" anchor="t"/>
          <a:lstStyle/>
          <a:p>
            <a:pPr algn="l" indent="0" marL="0">
              <a:lnSpc>
                <a:spcPct val="113000"/>
              </a:lnSpc>
              <a:buNone/>
            </a:pPr>
            <a:r>
              <a:rPr lang="sv" altLang="en-US" sz="2400" b="1" dirty="0">
                <a:solidFill>
                  <a:srgbClr val="422C70"/>
                </a:solidFill>
                <a:latin typeface="IBM Plex Sans" pitchFamily="34" charset="0"/>
                <a:ea typeface="IBM Plex Sans" pitchFamily="34" charset="-122"/>
                <a:cs typeface="IBM Plex Sans" pitchFamily="34" charset="-120"/>
              </a:rPr>
              <a:t>Dela mottagningsuppgifter, aldrig hemligheter</a:t>
            </a:r>
            <a:endParaRPr lang="sv" sz="2400" dirty="0"/>
          </a:p>
          <a:p>
            <a:pPr algn="l" indent="0" marL="0">
              <a:lnSpc>
                <a:spcPct val="113000"/>
              </a:lnSpc>
              <a:spcBef>
                <a:spcPts val="360"/>
              </a:spcBef>
              <a:buNone/>
            </a:pPr>
            <a:r>
              <a:rPr lang="sv" altLang="en-US" sz="2400" dirty="0">
                <a:solidFill>
                  <a:srgbClr val="25252B"/>
                </a:solidFill>
                <a:latin typeface="IBM Plex Sans" pitchFamily="34" charset="0"/>
                <a:ea typeface="IBM Plex Sans" pitchFamily="34" charset="-122"/>
                <a:cs typeface="IBM Plex Sans" pitchFamily="34" charset="-120"/>
              </a:rPr>
              <a:t>En adress eller en betalningsbegäran kan delas. En återställningsfras eller privat nyckel får aldrig delas. Ingen seriös utbildare, plånboksleverantör eller supportmedarbetare kommer någonsin att be om den.</a:t>
            </a:r>
            <a:endParaRPr lang="sv" sz="2400" dirty="0"/>
          </a:p>
        </p:txBody>
      </p:sp>
      <p:sp>
        <p:nvSpPr>
          <p:cNvPr id="8" name="Text 6"/>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sv" altLang="en-US" sz="1200" dirty="0">
                <a:solidFill>
                  <a:srgbClr val="6C6C7D"/>
                </a:solidFill>
                <a:latin typeface="IBM Plex Sans" pitchFamily="34" charset="0"/>
                <a:ea typeface="IBM Plex Sans" pitchFamily="34" charset="-122"/>
                <a:cs typeface="IBM Plex Sans" pitchFamily="34" charset="-120"/>
              </a:rPr>
              <a:t>Introduktion till Bitcoin · Hur använder ni Bitcoin?</a:t>
            </a:r>
            <a:endParaRPr lang="sv"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37</a:t>
            </a:fld>
            <a:endParaRPr lang="en-US"/>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name="Slide 38">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752630"/>
            <a:ext cx="5029200" cy="3352830"/>
          </a:xfrm>
          <a:prstGeom prst="rect">
            <a:avLst/>
          </a:prstGeom>
        </p:spPr>
      </p:pic>
      <p:sp>
        <p:nvSpPr>
          <p:cNvPr id="3" name="Shape 0"/>
          <p:cNvSpPr/>
          <p:nvPr/>
        </p:nvSpPr>
        <p:spPr>
          <a:xfrm>
            <a:off x="666780" y="1485900"/>
            <a:ext cx="914400" cy="38130"/>
          </a:xfrm>
          <a:prstGeom prst="rect">
            <a:avLst/>
          </a:prstGeom>
          <a:solidFill>
            <a:srgbClr val="F7941F"/>
          </a:solidFill>
          <a:ln/>
        </p:spPr>
      </p:sp>
      <p:sp>
        <p:nvSpPr>
          <p:cNvPr id="4" name="Text 1"/>
          <p:cNvSpPr/>
          <p:nvPr/>
        </p:nvSpPr>
        <p:spPr>
          <a:xfrm>
            <a:off x="666780" y="571500"/>
            <a:ext cx="11144250" cy="838230"/>
          </a:xfrm>
          <a:prstGeom prst="rect">
            <a:avLst/>
          </a:prstGeom>
          <a:noFill/>
          <a:ln/>
        </p:spPr>
        <p:txBody>
          <a:bodyPr wrap="square" lIns="0" tIns="0" rIns="0" bIns="0" rtlCol="0" anchor="t"/>
          <a:lstStyle/>
          <a:p>
            <a:pPr algn="l" indent="0" marL="0">
              <a:lnSpc>
                <a:spcPct val="92000"/>
              </a:lnSpc>
              <a:buNone/>
            </a:pPr>
            <a:r>
              <a:rPr lang="sv" altLang="en-US" sz="3000" dirty="0">
                <a:solidFill>
                  <a:srgbClr val="422C70"/>
                </a:solidFill>
                <a:latin typeface="IBM Plex Sans Medium" pitchFamily="34" charset="0"/>
                <a:ea typeface="IBM Plex Sans Medium" pitchFamily="34" charset="-122"/>
                <a:cs typeface="IBM Plex Sans Medium" pitchFamily="34" charset="-120"/>
              </a:rPr>
              <a:t>Stanna upp, dela ingenting,</a:t>
            </a:r>
            <a:br/>
            <a:r>
              <a:rPr lang="sv" altLang="en-US" sz="3000" dirty="0">
                <a:solidFill>
                  <a:srgbClr val="422C70"/>
                </a:solidFill>
                <a:latin typeface="IBM Plex Sans Medium" pitchFamily="34" charset="0"/>
                <a:ea typeface="IBM Plex Sans Medium" pitchFamily="34" charset="-122"/>
                <a:cs typeface="IBM Plex Sans Medium" pitchFamily="34" charset="-120"/>
              </a:rPr>
              <a:t>skicka ingenting</a:t>
            </a:r>
            <a:endParaRPr lang="sv" sz="3000" dirty="0"/>
          </a:p>
        </p:txBody>
      </p:sp>
      <p:sp>
        <p:nvSpPr>
          <p:cNvPr id="5" name="Text 2"/>
          <p:cNvSpPr/>
          <p:nvPr/>
        </p:nvSpPr>
        <p:spPr>
          <a:xfrm>
            <a:off x="666780" y="1854678"/>
            <a:ext cx="5694426" cy="2649291"/>
          </a:xfrm>
          <a:prstGeom prst="rect">
            <a:avLst/>
          </a:prstGeom>
          <a:noFill/>
          <a:ln/>
        </p:spPr>
        <p:txBody>
          <a:bodyPr wrap="square" lIns="0" tIns="0" rIns="0" bIns="0" rtlCol="0" anchor="t"/>
          <a:lstStyle/>
          <a:p>
            <a:pPr algn="l" indent="0" marL="0">
              <a:lnSpc>
                <a:spcPct val="113000"/>
              </a:lnSpc>
              <a:buNone/>
            </a:pPr>
            <a:r>
              <a:rPr lang="sv" altLang="en-US" sz="2210" dirty="0">
                <a:solidFill>
                  <a:srgbClr val="25252B"/>
                </a:solidFill>
                <a:latin typeface="IBM Plex Sans" pitchFamily="34" charset="0"/>
                <a:ea typeface="IBM Plex Sans" pitchFamily="34" charset="-122"/>
                <a:cs typeface="IBM Plex Sans" pitchFamily="34" charset="-120"/>
              </a:rPr>
              <a:t>Avbryt om någon skapar en känsla av brådska eller hemlighetsmakeri, lovar garanterad avkastning, ber er att skicka bitcoin först eller ber om er återställningsfras. Stanna upp. Dela ingenting. Skicka ingenting. Kontrollera sedan via en källa som ni redan känner till.</a:t>
            </a:r>
            <a:endParaRPr lang="sv" sz="2210" dirty="0"/>
          </a:p>
        </p:txBody>
      </p:sp>
      <p:pic>
        <p:nvPicPr>
          <p:cNvPr id="6" name="Image 1" descr="Brådska Falsk identitet Ändrad destination Garanterad avkastning Begäran om hemliga uppgifter">    </p:cNvPr>
          <p:cNvPicPr>
            <a:picLocks noChangeAspect="1"/>
          </p:cNvPicPr>
          <p:nvPr/>
        </p:nvPicPr>
        <p:blipFill>
          <a:blip r:embed="rId2"/>
          <a:stretch>
            <a:fillRect/>
          </a:stretch>
        </p:blipFill>
        <p:spPr>
          <a:xfrm>
            <a:off x="1338224" y="4644146"/>
            <a:ext cx="4029121" cy="1585478"/>
          </a:xfrm>
          <a:prstGeom prst="rect">
            <a:avLst/>
          </a:prstGeom>
        </p:spPr>
      </p:pic>
      <p:sp>
        <p:nvSpPr>
          <p:cNvPr id="7"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sv" altLang="en-US" sz="1200" dirty="0">
                <a:solidFill>
                  <a:srgbClr val="6C6C7D"/>
                </a:solidFill>
                <a:latin typeface="IBM Plex Sans" pitchFamily="34" charset="0"/>
                <a:ea typeface="IBM Plex Sans" pitchFamily="34" charset="-122"/>
                <a:cs typeface="IBM Plex Sans" pitchFamily="34" charset="-120"/>
              </a:rPr>
              <a:t>Introduktion till Bitcoin · Hur använder ni Bitcoin?</a:t>
            </a:r>
            <a:endParaRPr lang="sv"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38</a:t>
            </a:fld>
            <a:endParaRPr lang="en-US"/>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name="Slide 39">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381030" y="2706624"/>
            <a:ext cx="11430000" cy="590520"/>
          </a:xfrm>
          <a:prstGeom prst="rect">
            <a:avLst/>
          </a:prstGeom>
          <a:noFill/>
          <a:ln/>
        </p:spPr>
        <p:txBody>
          <a:bodyPr wrap="square" lIns="0" tIns="0" rIns="0" bIns="0" rtlCol="0" anchor="t"/>
          <a:lstStyle/>
          <a:p>
            <a:pPr algn="ctr" indent="0" marL="0">
              <a:lnSpc>
                <a:spcPct val="83000"/>
              </a:lnSpc>
              <a:buNone/>
            </a:pPr>
            <a:r>
              <a:rPr lang="sv" altLang="en-US" sz="4350" dirty="0">
                <a:solidFill>
                  <a:srgbClr val="FFFFFF"/>
                </a:solidFill>
                <a:latin typeface="IBM Plex Sans Medium" pitchFamily="34" charset="0"/>
                <a:ea typeface="IBM Plex Sans Medium" pitchFamily="34" charset="-122"/>
                <a:cs typeface="IBM Plex Sans Medium" pitchFamily="34" charset="-120"/>
              </a:rPr>
              <a:t>Vad kommer härnäst?</a:t>
            </a:r>
            <a:endParaRPr lang="sv" sz="4350" dirty="0"/>
          </a:p>
        </p:txBody>
      </p:sp>
      <p:sp>
        <p:nvSpPr>
          <p:cNvPr id="3" name="Text 1"/>
          <p:cNvSpPr/>
          <p:nvPr/>
        </p:nvSpPr>
        <p:spPr>
          <a:xfrm>
            <a:off x="381030" y="3740079"/>
            <a:ext cx="11430000" cy="411389"/>
          </a:xfrm>
          <a:prstGeom prst="rect">
            <a:avLst/>
          </a:prstGeom>
          <a:noFill/>
          <a:ln/>
        </p:spPr>
        <p:txBody>
          <a:bodyPr wrap="square" lIns="0" tIns="0" rIns="0" bIns="0" rtlCol="0" anchor="t"/>
          <a:lstStyle/>
          <a:p>
            <a:pPr algn="ctr" indent="0" marL="0">
              <a:lnSpc>
                <a:spcPct val="113000"/>
              </a:lnSpc>
              <a:buNone/>
            </a:pPr>
            <a:r>
              <a:rPr lang="sv" altLang="en-US" sz="2400" dirty="0">
                <a:solidFill>
                  <a:srgbClr val="FFFFFF"/>
                </a:solidFill>
                <a:latin typeface="IBM Plex Sans" pitchFamily="34" charset="0"/>
                <a:ea typeface="IBM Plex Sans" pitchFamily="34" charset="-122"/>
                <a:cs typeface="IBM Plex Sans" pitchFamily="34" charset="-120"/>
              </a:rPr>
              <a:t>Det här är bara början.</a:t>
            </a:r>
            <a:endParaRPr lang="sv" sz="24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D8D8E7"/>
                </a:solidFill>
                <a:latin typeface="IBM Plex Sans"/>
                <a:ea typeface="IBM Plex Sans"/>
                <a:cs typeface="IBM Plex Sans"/>
              </a:defRPr>
            </a:lvl1pPr>
          </a:lstStyle>
          <a:p>
            <a:pPr algn="r"/>
            <a:fld id="{F7021451-1387-4CA6-816F-3879F97B5CBC}" type="slidenum">
              <a:rPr b="0" lang="en-US"/>
              <a:t>39</a:t>
            </a:fld>
            <a:endParaRPr lang="en-US"/>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name="Slide 4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sv" altLang="en-US" sz="3000" dirty="0">
                <a:solidFill>
                  <a:srgbClr val="422C70"/>
                </a:solidFill>
                <a:latin typeface="IBM Plex Sans Medium" pitchFamily="34" charset="0"/>
                <a:ea typeface="IBM Plex Sans Medium" pitchFamily="34" charset="-122"/>
                <a:cs typeface="IBM Plex Sans Medium" pitchFamily="34" charset="-120"/>
              </a:rPr>
              <a:t>Fyra lärdomar</a:t>
            </a:r>
            <a:endParaRPr lang="sv" sz="3000" dirty="0"/>
          </a:p>
        </p:txBody>
      </p:sp>
      <p:sp>
        <p:nvSpPr>
          <p:cNvPr id="4" name="Text 2"/>
          <p:cNvSpPr/>
          <p:nvPr/>
        </p:nvSpPr>
        <p:spPr>
          <a:xfrm>
            <a:off x="1047720" y="1386779"/>
            <a:ext cx="11092404" cy="3062143"/>
          </a:xfrm>
          <a:prstGeom prst="rect">
            <a:avLst/>
          </a:prstGeom>
          <a:noFill/>
          <a:ln/>
        </p:spPr>
        <p:txBody>
          <a:bodyPr wrap="square" lIns="0" tIns="0" rIns="0" bIns="0" rtlCol="0" anchor="t"/>
          <a:lstStyle/>
          <a:p>
            <a:pPr algn="l" marL="228600" indent="-228600">
              <a:lnSpc>
                <a:spcPct val="113000"/>
              </a:lnSpc>
              <a:buSzPct val="100000"/>
              <a:buChar char="•"/>
            </a:pPr>
            <a:r>
              <a:rPr lang="sv" altLang="en-US" sz="2400" b="1" dirty="0">
                <a:solidFill>
                  <a:srgbClr val="25252B"/>
                </a:solidFill>
                <a:latin typeface="IBM Plex Sans" pitchFamily="34" charset="0"/>
                <a:ea typeface="IBM Plex Sans" pitchFamily="34" charset="-122"/>
                <a:cs typeface="IBM Plex Sans" pitchFamily="34" charset="-120"/>
              </a:rPr>
              <a:t>Pengar bygger på regler och tillit.</a:t>
            </a:r>
            <a:r>
              <a:rPr lang="sv" altLang="en-US" sz="2400" dirty="0">
                <a:solidFill>
                  <a:srgbClr val="25252B"/>
                </a:solidFill>
                <a:latin typeface="IBM Plex Sans" pitchFamily="34" charset="0"/>
                <a:ea typeface="IBM Plex Sans" pitchFamily="34" charset="-122"/>
                <a:cs typeface="IBM Plex Sans" pitchFamily="34" charset="-120"/>
              </a:rPr>
              <a:t> Utbudet av fiatpengar och reglerna för dem bestäms av ett fåtal institutioner.</a:t>
            </a:r>
            <a:endParaRPr lang="sv" sz="2400" dirty="0"/>
          </a:p>
          <a:p>
            <a:pPr algn="l" marL="228600" indent="-228600">
              <a:lnSpc>
                <a:spcPct val="113000"/>
              </a:lnSpc>
              <a:spcBef>
                <a:spcPts val="480"/>
              </a:spcBef>
              <a:buSzPct val="100000"/>
              <a:buChar char="•"/>
            </a:pPr>
            <a:r>
              <a:rPr lang="sv" altLang="en-US" sz="2400" b="1" dirty="0">
                <a:solidFill>
                  <a:srgbClr val="25252B"/>
                </a:solidFill>
                <a:latin typeface="IBM Plex Sans" pitchFamily="34" charset="0"/>
                <a:ea typeface="IBM Plex Sans" pitchFamily="34" charset="-122"/>
                <a:cs typeface="IBM Plex Sans" pitchFamily="34" charset="-120"/>
              </a:rPr>
              <a:t>Bitcoin erbjuder andra regler.</a:t>
            </a:r>
            <a:r>
              <a:rPr lang="sv" altLang="en-US" sz="2400" dirty="0">
                <a:solidFill>
                  <a:srgbClr val="25252B"/>
                </a:solidFill>
                <a:latin typeface="IBM Plex Sans" pitchFamily="34" charset="0"/>
                <a:ea typeface="IBM Plex Sans" pitchFamily="34" charset="-122"/>
                <a:cs typeface="IBM Plex Sans" pitchFamily="34" charset="-120"/>
              </a:rPr>
              <a:t> Ett offentligt, begränsat utbud, tillgängligt för alla, som kan kontrolleras i stället för att tas på tillit.</a:t>
            </a:r>
            <a:endParaRPr lang="sv" sz="2400" dirty="0"/>
          </a:p>
          <a:p>
            <a:pPr algn="l" marL="228600" indent="-228600">
              <a:lnSpc>
                <a:spcPct val="113000"/>
              </a:lnSpc>
              <a:spcBef>
                <a:spcPts val="480"/>
              </a:spcBef>
              <a:buSzPct val="100000"/>
              <a:buChar char="•"/>
            </a:pPr>
            <a:r>
              <a:rPr lang="sv" altLang="en-US" sz="2400" b="1" dirty="0">
                <a:solidFill>
                  <a:srgbClr val="25252B"/>
                </a:solidFill>
                <a:latin typeface="IBM Plex Sans" pitchFamily="34" charset="0"/>
                <a:ea typeface="IBM Plex Sans" pitchFamily="34" charset="-122"/>
                <a:cs typeface="IBM Plex Sans" pitchFamily="34" charset="-120"/>
              </a:rPr>
              <a:t>Säkerheten kommer först.</a:t>
            </a:r>
            <a:r>
              <a:rPr lang="sv" altLang="en-US" sz="2400" dirty="0">
                <a:solidFill>
                  <a:srgbClr val="25252B"/>
                </a:solidFill>
                <a:latin typeface="IBM Plex Sans" pitchFamily="34" charset="0"/>
                <a:ea typeface="IBM Plex Sans" pitchFamily="34" charset="-122"/>
                <a:cs typeface="IBM Plex Sans" pitchFamily="34" charset="-120"/>
              </a:rPr>
              <a:t> Lär er först, börja i liten skala, verifiera allt och dela aldrig er återställningsfras med någon.</a:t>
            </a:r>
            <a:endParaRPr lang="sv" sz="2400" dirty="0"/>
          </a:p>
          <a:p>
            <a:pPr algn="l" marL="228600" indent="-228600">
              <a:lnSpc>
                <a:spcPct val="113000"/>
              </a:lnSpc>
              <a:spcBef>
                <a:spcPts val="480"/>
              </a:spcBef>
              <a:buSzPct val="100000"/>
              <a:buChar char="•"/>
            </a:pPr>
            <a:r>
              <a:rPr lang="sv" altLang="en-US" sz="2400" b="1" dirty="0">
                <a:solidFill>
                  <a:srgbClr val="25252B"/>
                </a:solidFill>
                <a:latin typeface="IBM Plex Sans" pitchFamily="34" charset="0"/>
                <a:ea typeface="IBM Plex Sans" pitchFamily="34" charset="-122"/>
                <a:cs typeface="IBM Plex Sans" pitchFamily="34" charset="-120"/>
              </a:rPr>
              <a:t>Det här är bara början.</a:t>
            </a:r>
            <a:r>
              <a:rPr lang="sv" altLang="en-US" sz="2400" dirty="0">
                <a:solidFill>
                  <a:srgbClr val="25252B"/>
                </a:solidFill>
                <a:latin typeface="IBM Plex Sans" pitchFamily="34" charset="0"/>
                <a:ea typeface="IBM Plex Sans" pitchFamily="34" charset="-122"/>
                <a:cs typeface="IBM Plex Sans" pitchFamily="34" charset="-120"/>
              </a:rPr>
              <a:t> Ett tryggt nästa steg räcker.</a:t>
            </a:r>
            <a:endParaRPr lang="sv" sz="2400" dirty="0"/>
          </a:p>
        </p:txBody>
      </p:sp>
      <p:sp>
        <p:nvSpPr>
          <p:cNvPr id="5" name="Shape 3"/>
          <p:cNvSpPr/>
          <p:nvPr/>
        </p:nvSpPr>
        <p:spPr>
          <a:xfrm>
            <a:off x="666780" y="4784049"/>
            <a:ext cx="10858500" cy="1233891"/>
          </a:xfrm>
          <a:prstGeom prst="rect">
            <a:avLst/>
          </a:prstGeom>
          <a:solidFill>
            <a:srgbClr val="F3F3FA"/>
          </a:solidFill>
          <a:ln/>
        </p:spPr>
      </p:sp>
      <p:sp>
        <p:nvSpPr>
          <p:cNvPr id="6" name="Shape 4"/>
          <p:cNvSpPr/>
          <p:nvPr/>
        </p:nvSpPr>
        <p:spPr>
          <a:xfrm>
            <a:off x="666780" y="4784049"/>
            <a:ext cx="57150" cy="1233891"/>
          </a:xfrm>
          <a:prstGeom prst="rect">
            <a:avLst/>
          </a:prstGeom>
          <a:solidFill>
            <a:srgbClr val="422C70"/>
          </a:solidFill>
          <a:ln/>
        </p:spPr>
      </p:sp>
      <p:sp>
        <p:nvSpPr>
          <p:cNvPr id="7" name="Text 5"/>
          <p:cNvSpPr/>
          <p:nvPr/>
        </p:nvSpPr>
        <p:spPr>
          <a:xfrm>
            <a:off x="1211580" y="5058369"/>
            <a:ext cx="10415565" cy="685251"/>
          </a:xfrm>
          <a:prstGeom prst="rect">
            <a:avLst/>
          </a:prstGeom>
          <a:noFill/>
          <a:ln/>
        </p:spPr>
        <p:txBody>
          <a:bodyPr wrap="square" lIns="0" tIns="0" rIns="0" bIns="0" rtlCol="0" anchor="t"/>
          <a:lstStyle/>
          <a:p>
            <a:pPr algn="l" indent="0" marL="0">
              <a:lnSpc>
                <a:spcPct val="113000"/>
              </a:lnSpc>
              <a:buNone/>
            </a:pPr>
            <a:r>
              <a:rPr lang="sv" altLang="en-US" sz="2400" b="1" dirty="0">
                <a:solidFill>
                  <a:srgbClr val="422C70"/>
                </a:solidFill>
                <a:latin typeface="IBM Plex Sans" pitchFamily="34" charset="0"/>
                <a:ea typeface="IBM Plex Sans" pitchFamily="34" charset="-122"/>
                <a:cs typeface="IBM Plex Sans" pitchFamily="34" charset="-120"/>
              </a:rPr>
              <a:t>En stund för eftertanke</a:t>
            </a:r>
            <a:endParaRPr lang="sv" sz="2400" dirty="0"/>
          </a:p>
          <a:p>
            <a:pPr algn="l" indent="0" marL="0">
              <a:lnSpc>
                <a:spcPct val="113000"/>
              </a:lnSpc>
              <a:spcBef>
                <a:spcPts val="360"/>
              </a:spcBef>
              <a:buNone/>
            </a:pPr>
            <a:r>
              <a:rPr lang="sv" altLang="en-US" sz="2400" dirty="0">
                <a:solidFill>
                  <a:srgbClr val="25252B"/>
                </a:solidFill>
                <a:latin typeface="IBM Plex Sans" pitchFamily="34" charset="0"/>
                <a:ea typeface="IBM Plex Sans" pitchFamily="34" charset="-122"/>
                <a:cs typeface="IBM Plex Sans" pitchFamily="34" charset="-120"/>
              </a:rPr>
              <a:t>Gå tillbaka till de fem frågorna i början. Vad skulle ni svara nu?</a:t>
            </a:r>
            <a:endParaRPr lang="sv" sz="2400" dirty="0"/>
          </a:p>
        </p:txBody>
      </p:sp>
      <p:sp>
        <p:nvSpPr>
          <p:cNvPr id="8" name="Text 6"/>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sv" altLang="en-US" sz="1200" dirty="0">
                <a:solidFill>
                  <a:srgbClr val="6C6C7D"/>
                </a:solidFill>
                <a:latin typeface="IBM Plex Sans" pitchFamily="34" charset="0"/>
                <a:ea typeface="IBM Plex Sans" pitchFamily="34" charset="-122"/>
                <a:cs typeface="IBM Plex Sans" pitchFamily="34" charset="-120"/>
              </a:rPr>
              <a:t>Introduktion till Bitcoin · Vad kommer härnäst?</a:t>
            </a:r>
            <a:endParaRPr lang="sv"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40</a:t>
            </a:fld>
            <a:endParaRPr lang="en-US"/>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name="Slide 41">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7315200" y="0"/>
            <a:ext cx="4419570" cy="685800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sv" altLang="en-US" sz="3000" dirty="0">
                <a:solidFill>
                  <a:srgbClr val="422C70"/>
                </a:solidFill>
                <a:latin typeface="IBM Plex Sans Medium" pitchFamily="34" charset="0"/>
                <a:ea typeface="IBM Plex Sans Medium" pitchFamily="34" charset="-122"/>
                <a:cs typeface="IBM Plex Sans Medium" pitchFamily="34" charset="-120"/>
              </a:rPr>
              <a:t>Bitcoindiplomet</a:t>
            </a:r>
            <a:endParaRPr lang="sv" sz="3000" dirty="0"/>
          </a:p>
        </p:txBody>
      </p:sp>
      <p:sp>
        <p:nvSpPr>
          <p:cNvPr id="5" name="Text 2"/>
          <p:cNvSpPr/>
          <p:nvPr/>
        </p:nvSpPr>
        <p:spPr>
          <a:xfrm>
            <a:off x="666780" y="1447770"/>
            <a:ext cx="11144250" cy="411389"/>
          </a:xfrm>
          <a:prstGeom prst="rect">
            <a:avLst/>
          </a:prstGeom>
          <a:noFill/>
          <a:ln/>
        </p:spPr>
        <p:txBody>
          <a:bodyPr wrap="square" lIns="0" tIns="0" rIns="0" bIns="0" rtlCol="0" anchor="t"/>
          <a:lstStyle/>
          <a:p>
            <a:pPr algn="l" indent="0" marL="0">
              <a:lnSpc>
                <a:spcPct val="113000"/>
              </a:lnSpc>
              <a:buNone/>
            </a:pPr>
            <a:r>
              <a:rPr lang="sv" altLang="en-US" sz="2400" dirty="0">
                <a:solidFill>
                  <a:srgbClr val="25252B"/>
                </a:solidFill>
                <a:latin typeface="IBM Plex Sans" pitchFamily="34" charset="0"/>
                <a:ea typeface="IBM Plex Sans" pitchFamily="34" charset="-122"/>
                <a:cs typeface="IBM Plex Sans" pitchFamily="34" charset="-120"/>
              </a:rPr>
              <a:t>Nästa steg. Dess fyra moduler tar er vidare:</a:t>
            </a:r>
            <a:endParaRPr lang="sv" sz="2400" dirty="0"/>
          </a:p>
        </p:txBody>
      </p:sp>
      <p:sp>
        <p:nvSpPr>
          <p:cNvPr id="6" name="Text 3"/>
          <p:cNvSpPr/>
          <p:nvPr/>
        </p:nvSpPr>
        <p:spPr>
          <a:xfrm>
            <a:off x="1047720" y="2102937"/>
            <a:ext cx="5923026" cy="1828068"/>
          </a:xfrm>
          <a:prstGeom prst="rect">
            <a:avLst/>
          </a:prstGeom>
          <a:noFill/>
          <a:ln/>
        </p:spPr>
        <p:txBody>
          <a:bodyPr wrap="square" lIns="0" tIns="0" rIns="0" bIns="0" rtlCol="0" anchor="t"/>
          <a:lstStyle/>
          <a:p>
            <a:pPr algn="l" marL="228600" indent="-228600">
              <a:lnSpc>
                <a:spcPct val="113000"/>
              </a:lnSpc>
              <a:buSzPct val="100000"/>
              <a:buChar char="•"/>
            </a:pPr>
            <a:r>
              <a:rPr lang="sv" altLang="en-US" sz="2400" dirty="0">
                <a:solidFill>
                  <a:srgbClr val="25252B"/>
                </a:solidFill>
                <a:latin typeface="IBM Plex Sans" pitchFamily="34" charset="0"/>
                <a:ea typeface="IBM Plex Sans" pitchFamily="34" charset="-122"/>
                <a:cs typeface="IBM Plex Sans" pitchFamily="34" charset="-120"/>
              </a:rPr>
              <a:t>Att förstå pengar</a:t>
            </a:r>
            <a:endParaRPr lang="sv" sz="2400" dirty="0"/>
          </a:p>
          <a:p>
            <a:pPr algn="l" marL="228600" indent="-228600">
              <a:lnSpc>
                <a:spcPct val="113000"/>
              </a:lnSpc>
              <a:spcBef>
                <a:spcPts val="480"/>
              </a:spcBef>
              <a:buSzPct val="100000"/>
              <a:buChar char="•"/>
            </a:pPr>
            <a:r>
              <a:rPr lang="sv" altLang="en-US" sz="2400" dirty="0">
                <a:solidFill>
                  <a:srgbClr val="25252B"/>
                </a:solidFill>
                <a:latin typeface="IBM Plex Sans" pitchFamily="34" charset="0"/>
                <a:ea typeface="IBM Plex Sans" pitchFamily="34" charset="-122"/>
                <a:cs typeface="IBM Plex Sans" pitchFamily="34" charset="-120"/>
              </a:rPr>
              <a:t>Så fungerar Bitcoin</a:t>
            </a:r>
            <a:endParaRPr lang="sv" sz="2400" dirty="0"/>
          </a:p>
          <a:p>
            <a:pPr algn="l" marL="228600" indent="-228600">
              <a:lnSpc>
                <a:spcPct val="113000"/>
              </a:lnSpc>
              <a:spcBef>
                <a:spcPts val="480"/>
              </a:spcBef>
              <a:buSzPct val="100000"/>
              <a:buChar char="•"/>
            </a:pPr>
            <a:r>
              <a:rPr lang="sv" altLang="en-US" sz="2400" dirty="0">
                <a:solidFill>
                  <a:srgbClr val="25252B"/>
                </a:solidFill>
                <a:latin typeface="IBM Plex Sans" pitchFamily="34" charset="0"/>
                <a:ea typeface="IBM Plex Sans" pitchFamily="34" charset="-122"/>
                <a:cs typeface="IBM Plex Sans" pitchFamily="34" charset="-120"/>
              </a:rPr>
              <a:t>Att använda Bitcoin säkert</a:t>
            </a:r>
            <a:endParaRPr lang="sv" sz="2400" dirty="0"/>
          </a:p>
          <a:p>
            <a:pPr algn="l" marL="228600" indent="-228600">
              <a:lnSpc>
                <a:spcPct val="113000"/>
              </a:lnSpc>
              <a:spcBef>
                <a:spcPts val="480"/>
              </a:spcBef>
              <a:buSzPct val="100000"/>
              <a:buChar char="•"/>
            </a:pPr>
            <a:r>
              <a:rPr lang="sv" altLang="en-US" sz="2400" dirty="0">
                <a:solidFill>
                  <a:srgbClr val="25252B"/>
                </a:solidFill>
                <a:latin typeface="IBM Plex Sans" pitchFamily="34" charset="0"/>
                <a:ea typeface="IBM Plex Sans" pitchFamily="34" charset="-122"/>
                <a:cs typeface="IBM Plex Sans" pitchFamily="34" charset="-120"/>
              </a:rPr>
              <a:t>Bitcoin i ert lokalsamhälle</a:t>
            </a:r>
            <a:endParaRPr lang="sv" sz="2400" dirty="0"/>
          </a:p>
        </p:txBody>
      </p:sp>
      <p:sp>
        <p:nvSpPr>
          <p:cNvPr id="7" name="Text 4"/>
          <p:cNvSpPr/>
          <p:nvPr/>
        </p:nvSpPr>
        <p:spPr>
          <a:xfrm>
            <a:off x="666780" y="4266133"/>
            <a:ext cx="6340632" cy="822686"/>
          </a:xfrm>
          <a:prstGeom prst="rect">
            <a:avLst/>
          </a:prstGeom>
          <a:noFill/>
          <a:ln/>
        </p:spPr>
        <p:txBody>
          <a:bodyPr wrap="square" lIns="0" tIns="0" rIns="0" bIns="0" rtlCol="0" anchor="t"/>
          <a:lstStyle/>
          <a:p>
            <a:pPr algn="l" indent="0" marL="0">
              <a:lnSpc>
                <a:spcPct val="113000"/>
              </a:lnSpc>
              <a:buNone/>
            </a:pPr>
            <a:r>
              <a:rPr lang="sv" altLang="en-US" sz="2400" dirty="0">
                <a:solidFill>
                  <a:srgbClr val="25252B"/>
                </a:solidFill>
                <a:latin typeface="IBM Plex Sans" pitchFamily="34" charset="0"/>
                <a:ea typeface="IBM Plex Sans" pitchFamily="34" charset="-122"/>
                <a:cs typeface="IBM Plex Sans" pitchFamily="34" charset="-120"/>
              </a:rPr>
              <a:t>Behåll er nyfikenhet, fortsätt att ställa frågor och lär er mer på </a:t>
            </a:r>
            <a:r>
              <a:rPr lang="sv" altLang="en-US" sz="2400" b="1" u="sng" dirty="0">
                <a:solidFill>
                  <a:srgbClr val="F7941F"/>
                </a:solidFill>
                <a:latin typeface="IBM Plex Sans" pitchFamily="34" charset="0"/>
                <a:ea typeface="IBM Plex Sans" pitchFamily="34" charset="-122"/>
                <a:cs typeface="IBM Plex Sans" pitchFamily="34" charset="-120"/>
                <a:hlinkClick r:id="rId2" invalidUrl="" action="" tgtFrame="" tooltip="" history="1" highlightClick="0" endSnd="0">
                  <a:extLst>
                    <a:ext uri="{A12FA001-AC4F-418D-AE19-62706E023703}">
                      <ahyp:hlinkClr xmlns:ahyp="http://schemas.microsoft.com/office/drawing/2018/hyperlinkcolor" val="tx"/>
                    </a:ext>
                  </a:extLst>
                </a:hlinkClick>
              </a:rPr>
              <a:t>myfirstbitcoin.org</a:t>
            </a:r>
            <a:r>
              <a:rPr lang="sv" altLang="en-US" sz="2400" dirty="0">
                <a:solidFill>
                  <a:srgbClr val="25252B"/>
                </a:solidFill>
                <a:latin typeface="IBM Plex Sans" pitchFamily="34" charset="0"/>
                <a:ea typeface="IBM Plex Sans" pitchFamily="34" charset="-122"/>
                <a:cs typeface="IBM Plex Sans" pitchFamily="34" charset="-120"/>
              </a:rPr>
              <a:t>.</a:t>
            </a:r>
            <a:endParaRPr lang="sv" sz="2400" dirty="0"/>
          </a:p>
        </p:txBody>
      </p:sp>
      <p:sp>
        <p:nvSpPr>
          <p:cNvPr id="8" name="Text 5"/>
          <p:cNvSpPr/>
          <p:nvPr/>
        </p:nvSpPr>
        <p:spPr>
          <a:xfrm>
            <a:off x="666780" y="5393680"/>
            <a:ext cx="6340632" cy="822686"/>
          </a:xfrm>
          <a:prstGeom prst="rect">
            <a:avLst/>
          </a:prstGeom>
          <a:noFill/>
          <a:ln/>
        </p:spPr>
        <p:txBody>
          <a:bodyPr wrap="square" lIns="0" tIns="0" rIns="0" bIns="0" rtlCol="0" anchor="t"/>
          <a:lstStyle/>
          <a:p>
            <a:pPr algn="l" indent="0" marL="0">
              <a:lnSpc>
                <a:spcPct val="113000"/>
              </a:lnSpc>
              <a:buNone/>
            </a:pPr>
            <a:r>
              <a:rPr lang="sv" altLang="en-US" sz="2400" dirty="0">
                <a:solidFill>
                  <a:srgbClr val="25252B"/>
                </a:solidFill>
                <a:latin typeface="IBM Plex Sans" pitchFamily="34" charset="0"/>
                <a:ea typeface="IBM Plex Sans" pitchFamily="34" charset="-122"/>
                <a:cs typeface="IBM Plex Sans" pitchFamily="34" charset="-120"/>
              </a:rPr>
              <a:t>Vi ser fram emot att träffa er i vår nästa kursgrupp.</a:t>
            </a:r>
            <a:endParaRPr lang="sv" sz="2400" dirty="0"/>
          </a:p>
        </p:txBody>
      </p:sp>
      <p:sp>
        <p:nvSpPr>
          <p:cNvPr id="9" name="Text 6"/>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sv" altLang="en-US" sz="1200" dirty="0">
                <a:solidFill>
                  <a:srgbClr val="6C6C7D"/>
                </a:solidFill>
                <a:latin typeface="IBM Plex Sans" pitchFamily="34" charset="0"/>
                <a:ea typeface="IBM Plex Sans" pitchFamily="34" charset="-122"/>
                <a:cs typeface="IBM Plex Sans" pitchFamily="34" charset="-120"/>
              </a:rPr>
              <a:t>Introduktion till Bitcoin · Vad kommer härnäst?</a:t>
            </a:r>
            <a:endParaRPr lang="sv"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41</a:t>
            </a:fld>
            <a:endParaRPr lang="en-US"/>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name="Slide 42">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42</Slides>
  <Notes>42</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42</vt:i4>
      </vt:variant>
    </vt:vector>
  </HeadingPairs>
  <TitlesOfParts>
    <vt:vector size="45"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lpstr>Slide 41</vt:lpstr>
      <vt:lpstr>Slide 42</vt:lpstr>
    </vt:vector>
  </TitlesOfParts>
  <Company>My First Bitcoin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Introduktion till Bitcoin</dc:title>
  <dc:subject>Open educational slides (Creative Commons). Adapt them freely.</dc:subject>
  <dc:creator>My First Bitcoin</dc:creator>
  <cp:lastModifiedBy>My First Bitcoin</cp:lastModifiedBy>
  <cp:revision>1</cp:revision>
  <dcterms:created xsi:type="dcterms:W3CDTF">2026-10-22T19:50:15Z</dcterms:created>
  <dcterms:modified xsi:type="dcterms:W3CDTF">2026-10-22T19:50:15Z</dcterms:modified>
</cp:coreProperties>
</file>