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Sumber: My First Bitcoin, Pengenalan kepada Bitcoin, Panduan Pemula, edisi 26.10. Diadaptasi di bawah lesen Creative Commons Atribusi-PerkongsianSerupa 4.0 Antarabangsa; set slaid ini menggunakan lesen yang sama. Set slaid ini ialah bahan bantu pembentangan yang dikendalikan oleh pendidik, berasaskan enam soalan dalam panduan tersebut. Sesuaikan contoh, rentak dan cara penyampaian dengan komuniti anda sambil mengekalkan makna dan mesej keselamatan. Tiada tempoh sesi yang tetap ditetapkan.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Mulakan dengan gambar ini: semua orang di sekeliling kita menggunakan wang tanpa mempersoalkannya. Tanya kumpulan tersebut bilakah kali terakhir mereka memikirkan dari mana datangnya wang.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Berikan pelajar beberapa minit untuk menulis. Jangan minta sesiapa berkongsi butiran kewangan peribadi. Jawapan ini akan dibincangkan semula pada slaid rumusan "Apa Seterusnya?".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Kekalkan perbezaan ini sepanjang sesi. Apabila sesuatu dakwaan dikemukakan, tanyakan: bolehkah kita menyemaknya, atau adakah dakwaan itu memerlukan kriteria dan bukti?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contoh dalam panduan ini: anda menanam padi dan memerlukan kasut, tetapi pembuat kasut mahukan minyak masak, bukan beras. Ahli ekonomi menamakan keadaan ini sebagai kebetulan berganda kehendak.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Gunakan contoh dalam panduan ini: anda menanam padi dan memerlukan kasut, tetapi pembuat kasut mahukan minyak masak, bukan beras. Ahli ekonomi menamakan keadaan ini sebagai kebetulan berganda kehendak.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Wang kertas hanyalah sehelai kertas. Wang menyelesaikan masalah barter dengan memisahkan urusan menjual daripada urusan membeli: anda menjual beras anda kepada seseorang dan membeli kasut daripada orang lain. Inilah yang membezakan wang daripada barter.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Inflasi harga ialah kenaikan berterusan dalam paras harga umum. Sisi lainnya ialah kuasa beli: berapa banyak yang boleh dibeli dengan satu unit wang. Jika harga sebakul barangan asas meningkat daripada 100 unit mata wang kepada 110, 100 unit yang sama tidak lagi dapat membeli keseluruhan bakul barangan tersebut.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Inflasi harga ialah kenaikan berterusan dalam paras harga umum. Sisi lainnya ialah kuasa beli: berapa banyak yang boleh dibeli dengan satu unit wang. Jika harga sebakul barangan asas meningkat daripada 100 unit mata wang kepada 110, 100 unit yang sama tidak lagi dapat membeli keseluruhan bakul barangan tersebut.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Ahli ekonomi membahaskan sejauh mana setiap punca memainkan peranan. Kekalkan tumpuan pada satu punca yang merupakan keputusan, bukannya sesuatu yang berlaku secara tidak sengaja.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Ini boleh dilakukan tanpa sebarang peranti atau internet. Bandingkan jawapan dalam kalangan ahli kumpulan, dan ingatkan para pelajar bahawa satu harga sahaja tidak mewakili keseluruhan ukuran inflasi.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Sebelum Bitcoin, penghantaran wang dalam talian sentiasa bergantung pada organisasi yang dipercayai: bank atau syarikat pembayaran yang menyimpan lejar, meluluskan akaun, dan boleh menangguhkan, menyekat atau membatalkan pembayaran. Maklumat digital mudah disalin: jika sekeping syiling digital boleh dibelanjakan dua kali, syiling itu tidak dapat berfungsi sebagai wang. Inilah masalah perbelanjaan berganda. Satoshi Nakamoto ialah seorang individu atau sekumpulan individu yang menggunakan nama tersebut.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Terdesentralisasi tidak bermakna semua orang mempunyai pengaruh yang sama. Ini bermakna tiada satu peserta pun boleh mengubah lejar atau peraturan monetari untuk semua orang.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baharu dikeluarkan mengikut jadual awam, dan komputer bebas yang dipanggil nod menolak mana-mana blok yang melanggar peraturan tersebut. Had ini boleh dipercayai kerana sesiapa sahaja boleh menyemaknya. Had ini bukan hukum alam: ia kekal berkuat kuasa kerana para peserta terus menguatkuasakannya. Bekalan yang terhad tidak menjamin bahawa harga akan meningkat; harga bergantung pada permintaan serta bekalan.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Memiliki 100,000 sats dan memiliki 0.001 bitcoin merujuk kepada jumlah yang sama. Tangani salah tanggapan bahawa Bitcoin tidak mampu dimiliki kerana harga satu bitcoin mahal.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Pengguna menghantar, menerima dan menyimpan bitcoin; nod menyemak setiap transaksi dan blok berdasarkan peraturan; pelombong bersaing untuk menambah blok baharu pada rekod kira-kira setiap sepuluh minit. Rekod itu, iaitu rantaian blok, terbuka kepada umum dan amat mahal untuk ditulis semula. Nota tentang ejaan: Bitcoin dengan huruf besar B biasanya merujuk kepada rangkaian atau sistem; bitcoin dengan huruf kecil b merujuk kepada wang itu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Pengguna menghantar, menerima dan menyimpan bitcoin; nod menyemak setiap transaksi dan blok berdasarkan peraturan; pelombong bersaing untuk menambah blok baharu pada rekod kira-kira setiap sepuluh minit. Rekod itu, iaitu rantaian blok, terbuka kepada umum dan amat mahal untuk ditulis semula. Nota tentang ejaan: Bitcoin dengan huruf besar B biasanya merujuk kepada rangkaian atau sistem; bitcoin dengan huruf kecil b merujuk kepada wang itu sendiri.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Dompet Bitcoin ialah alat, biasanya dalam bentuk aplikasi, yang membolehkan anda menerima, menyemak dan menghantar bitcoin. Bitcoin anda tidak disimpan di dalam telefon anda: ia direkodkan pada rantaian blok. Dompet tersebut mengurus kunci yang membolehkan anda membuktikan bahawa bitcoin itu milik anda dan memberikan kebenaran untuk membuat pembayaran.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Frasa benih bukan sekadar sandaran: frasa ini memberikan akses penuh. Catatkannya dengan tepat di atas kertas apabila anda mencipta dompet; simpannya di luar talian, rahsiakannya, dan letakkannya di tempat yang selamat agar tidak hilang atau rosak. Jangan sekali-kali mengambil gambarnya, menghantarnya melalui e-mel, menyimpannya dalam nota awan, menghantarnya melalui mesej, atau menaipnya di laman web. Perkataan yang dipaparkan hanyalah contoh; jangan sekali-kali memaparkan atau mengumpulkan frasa benih sebenar.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tidak mengesyorkan dompet tertentu. Alat, yuran dan pemilik boleh berubah, dan apa yang sesuai untuk satu komuniti mungkin tidak sesuai untuk komuniti lain. Rujuk pelajar kepada pendidik tempatan yang dipercayai.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403952" y="571500"/>
            <a:ext cx="1121329" cy="272400"/>
          </a:xfrm>
          <a:prstGeom prst="rect">
            <a:avLst/>
          </a:prstGeom>
          <a:noFill/>
          <a:ln/>
        </p:spPr>
        <p:txBody>
          <a:bodyPr wrap="square" lIns="0" tIns="0" rIns="0" bIns="0" rtlCol="0" anchor="t"/>
          <a:lstStyle/>
          <a:p>
            <a:pPr algn="r" indent="0" marL="0">
              <a:lnSpc>
                <a:spcPct val="108000"/>
              </a:lnSpc>
              <a:buNone/>
            </a:pPr>
            <a:r>
              <a:rPr lang="ms" altLang="en-US" sz="1650" dirty="0">
                <a:solidFill>
                  <a:srgbClr val="FFFFFF"/>
                </a:solidFill>
                <a:latin typeface="IBM Plex Sans" pitchFamily="34" charset="0"/>
                <a:ea typeface="IBM Plex Sans" pitchFamily="34" charset="-122"/>
                <a:cs typeface="IBM Plex Sans" pitchFamily="34" charset="-120"/>
              </a:rPr>
              <a:t>Edisi 26.10</a:t>
            </a:r>
            <a:endParaRPr lang="ms" sz="1650" dirty="0"/>
          </a:p>
        </p:txBody>
      </p:sp>
      <p:sp>
        <p:nvSpPr>
          <p:cNvPr id="3" name="Text 1"/>
          <p:cNvSpPr/>
          <p:nvPr/>
        </p:nvSpPr>
        <p:spPr>
          <a:xfrm>
            <a:off x="666780" y="1962120"/>
            <a:ext cx="11144250" cy="2880269"/>
          </a:xfrm>
          <a:prstGeom prst="rect">
            <a:avLst/>
          </a:prstGeom>
          <a:noFill/>
          <a:ln/>
        </p:spPr>
        <p:txBody>
          <a:bodyPr wrap="square" lIns="0" tIns="0" rIns="0" bIns="0" rtlCol="0" anchor="t"/>
          <a:lstStyle/>
          <a:p>
            <a:pPr algn="l" indent="0" marL="0">
              <a:lnSpc>
                <a:spcPct val="88000"/>
              </a:lnSpc>
              <a:buNone/>
            </a:pPr>
            <a:r>
              <a:rPr lang="ms" altLang="en-US" sz="7200" dirty="0">
                <a:solidFill>
                  <a:srgbClr val="FFFFFF"/>
                </a:solidFill>
                <a:latin typeface="IBM Plex Sans Medium" pitchFamily="34" charset="0"/>
                <a:ea typeface="IBM Plex Sans Medium" pitchFamily="34" charset="-122"/>
                <a:cs typeface="IBM Plex Sans Medium" pitchFamily="34" charset="-120"/>
              </a:rPr>
              <a:t>Pengenalan</a:t>
            </a:r>
            <a:br/>
            <a:r>
              <a:rPr lang="ms" altLang="en-US" sz="7200" dirty="0">
                <a:solidFill>
                  <a:srgbClr val="FFFFFF"/>
                </a:solidFill>
                <a:latin typeface="IBM Plex Sans Medium" pitchFamily="34" charset="0"/>
                <a:ea typeface="IBM Plex Sans Medium" pitchFamily="34" charset="-122"/>
                <a:cs typeface="IBM Plex Sans Medium" pitchFamily="34" charset="-120"/>
              </a:rPr>
              <a:t>kepada</a:t>
            </a:r>
            <a:br/>
            <a:r>
              <a:rPr lang="ms" altLang="en-US" sz="7200" dirty="0">
                <a:solidFill>
                  <a:srgbClr val="FFFFFF"/>
                </a:solidFill>
                <a:latin typeface="IBM Plex Sans Medium" pitchFamily="34" charset="0"/>
                <a:ea typeface="IBM Plex Sans Medium" pitchFamily="34" charset="-122"/>
                <a:cs typeface="IBM Plex Sans Medium" pitchFamily="34" charset="-120"/>
              </a:rPr>
              <a:t>Bitcoin</a:t>
            </a:r>
            <a:endParaRPr lang="ms"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ms" altLang="en-US" sz="2400" dirty="0">
                <a:solidFill>
                  <a:srgbClr val="FFFFFF"/>
                </a:solidFill>
                <a:latin typeface="IBM Plex Sans" pitchFamily="34" charset="0"/>
                <a:ea typeface="IBM Plex Sans" pitchFamily="34" charset="-122"/>
                <a:cs typeface="IBM Plex Sans" pitchFamily="34" charset="-120"/>
              </a:rPr>
              <a:t>Panduan untuk Pemula</a:t>
            </a:r>
            <a:endParaRPr lang="ms"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Mengapakah Wang Penting?</a:t>
            </a:r>
            <a:endParaRPr lang="m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ms" altLang="en-US" sz="2400" dirty="0">
                <a:solidFill>
                  <a:srgbClr val="FFFFFF"/>
                </a:solidFill>
                <a:latin typeface="IBM Plex Sans" pitchFamily="34" charset="0"/>
                <a:ea typeface="IBM Plex Sans" pitchFamily="34" charset="-122"/>
                <a:cs typeface="IBM Plex Sans" pitchFamily="34" charset="-120"/>
              </a:rPr>
              <a:t>Kita menggunakan wang setiap hari, namun jarang bertanya bagaimana wang berfungsi.</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Kebanyakan Orang Tidak</a:t>
            </a:r>
            <a:br/>
            <a:r>
              <a:rPr lang="ms" altLang="en-US" sz="3000" dirty="0">
                <a:solidFill>
                  <a:srgbClr val="422C70"/>
                </a:solidFill>
                <a:latin typeface="IBM Plex Sans Medium" pitchFamily="34" charset="0"/>
                <a:ea typeface="IBM Plex Sans Medium" pitchFamily="34" charset="-122"/>
                <a:cs typeface="IBM Plex Sans Medium" pitchFamily="34" charset="-120"/>
              </a:rPr>
              <a:t>Pernah Meluangkan Masa</a:t>
            </a:r>
            <a:br/>
            <a:r>
              <a:rPr lang="ms" altLang="en-US" sz="3000" dirty="0">
                <a:solidFill>
                  <a:srgbClr val="422C70"/>
                </a:solidFill>
                <a:latin typeface="IBM Plex Sans Medium" pitchFamily="34" charset="0"/>
                <a:ea typeface="IBM Plex Sans Medium" pitchFamily="34" charset="-122"/>
                <a:cs typeface="IBM Plex Sans Medium" pitchFamily="34" charset="-120"/>
              </a:rPr>
              <a:t>untuk Memikirkan Wang</a:t>
            </a:r>
            <a:endParaRPr lang="ms" sz="3000" dirty="0"/>
          </a:p>
        </p:txBody>
      </p:sp>
      <p:sp>
        <p:nvSpPr>
          <p:cNvPr id="5" name="Text 2"/>
          <p:cNvSpPr/>
          <p:nvPr/>
        </p:nvSpPr>
        <p:spPr>
          <a:xfrm>
            <a:off x="666780" y="2286000"/>
            <a:ext cx="5694426" cy="1645463"/>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Bukan memperolehnya, bukan membelanjakannya, tetapi memikirkan apakah wang itu dan bagaimana ia berfungsi.</a:t>
            </a:r>
            <a:endParaRPr lang="ms"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Mengapakah Wang Penting?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Lima Soalan untuk Bermula</a:t>
            </a:r>
            <a:endParaRPr lang="ms" sz="3000" dirty="0"/>
          </a:p>
        </p:txBody>
      </p:sp>
      <p:sp>
        <p:nvSpPr>
          <p:cNvPr id="5" name="Text 2"/>
          <p:cNvSpPr/>
          <p:nvPr/>
        </p:nvSpPr>
        <p:spPr>
          <a:xfrm>
            <a:off x="971459" y="1368491"/>
            <a:ext cx="6006694" cy="2827142"/>
          </a:xfrm>
          <a:prstGeom prst="rect">
            <a:avLst/>
          </a:prstGeom>
          <a:noFill/>
          <a:ln/>
        </p:spPr>
        <p:txBody>
          <a:bodyPr wrap="square" lIns="0" tIns="0" rIns="0" bIns="0" rtlCol="0" anchor="t"/>
          <a:lstStyle/>
          <a:p>
            <a:pPr algn="l" marL="182880" indent="-182880">
              <a:lnSpc>
                <a:spcPct val="113000"/>
              </a:lnSpc>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Mengapakah orang memerlukan wang?</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Apakah yang menjadikan sesuatu itu wang?</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Siapakah yang boleh mencipta atau mengawal wang yang anda gunakan?</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Mengapakah wang yang anda gunakan mempunyai nilai?</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Adakah wang anda dapat membeli kuantiti barangan yang sama seperti dahulu?</a:t>
            </a:r>
            <a:endParaRPr lang="ms" sz="1920" dirty="0"/>
          </a:p>
        </p:txBody>
      </p:sp>
      <p:sp>
        <p:nvSpPr>
          <p:cNvPr id="6" name="Shape 3"/>
          <p:cNvSpPr/>
          <p:nvPr/>
        </p:nvSpPr>
        <p:spPr>
          <a:xfrm>
            <a:off x="666780" y="4463826"/>
            <a:ext cx="5981730" cy="1645006"/>
          </a:xfrm>
          <a:prstGeom prst="rect">
            <a:avLst/>
          </a:prstGeom>
          <a:solidFill>
            <a:srgbClr val="F3F3FA"/>
          </a:solidFill>
          <a:ln/>
        </p:spPr>
      </p:sp>
      <p:sp>
        <p:nvSpPr>
          <p:cNvPr id="7" name="Shape 4"/>
          <p:cNvSpPr/>
          <p:nvPr/>
        </p:nvSpPr>
        <p:spPr>
          <a:xfrm>
            <a:off x="666780" y="4463826"/>
            <a:ext cx="57150" cy="1645006"/>
          </a:xfrm>
          <a:prstGeom prst="rect">
            <a:avLst/>
          </a:prstGeom>
          <a:solidFill>
            <a:srgbClr val="422C70"/>
          </a:solidFill>
          <a:ln/>
        </p:spPr>
      </p:sp>
      <p:sp>
        <p:nvSpPr>
          <p:cNvPr id="8" name="Text 5"/>
          <p:cNvSpPr/>
          <p:nvPr/>
        </p:nvSpPr>
        <p:spPr>
          <a:xfrm>
            <a:off x="1114014" y="4683282"/>
            <a:ext cx="5452933" cy="1206094"/>
          </a:xfrm>
          <a:prstGeom prst="rect">
            <a:avLst/>
          </a:prstGeom>
          <a:noFill/>
          <a:ln/>
        </p:spPr>
        <p:txBody>
          <a:bodyPr wrap="square" lIns="0" tIns="0" rIns="0" bIns="0" rtlCol="0" anchor="t"/>
          <a:lstStyle/>
          <a:p>
            <a:pPr algn="l" indent="0" marL="0">
              <a:lnSpc>
                <a:spcPct val="113000"/>
              </a:lnSpc>
              <a:buNone/>
            </a:pPr>
            <a:r>
              <a:rPr lang="ms" altLang="en-US" sz="1920" b="1" dirty="0">
                <a:solidFill>
                  <a:srgbClr val="422C70"/>
                </a:solidFill>
                <a:latin typeface="IBM Plex Sans" pitchFamily="34" charset="0"/>
                <a:ea typeface="IBM Plex Sans" pitchFamily="34" charset="-122"/>
                <a:cs typeface="IBM Plex Sans" pitchFamily="34" charset="-120"/>
              </a:rPr>
              <a:t>Simpan jawapan anda</a:t>
            </a:r>
            <a:endParaRPr lang="ms" sz="1920" dirty="0"/>
          </a:p>
          <a:p>
            <a:pPr algn="l" indent="0" marL="0">
              <a:lnSpc>
                <a:spcPct val="113000"/>
              </a:lnSpc>
              <a:spcBef>
                <a:spcPts val="290"/>
              </a:spcBef>
              <a:buNone/>
            </a:pPr>
            <a:r>
              <a:rPr lang="ms" altLang="en-US" sz="1920" dirty="0">
                <a:solidFill>
                  <a:srgbClr val="25252B"/>
                </a:solidFill>
                <a:latin typeface="IBM Plex Sans" pitchFamily="34" charset="0"/>
                <a:ea typeface="IBM Plex Sans" pitchFamily="34" charset="-122"/>
                <a:cs typeface="IBM Plex Sans" pitchFamily="34" charset="-120"/>
              </a:rPr>
              <a:t>Tulis jawapan ringkas bagi setiap soalan. Anda akan meneliti semula jawapan tersebut pada akhir pelajaran.</a:t>
            </a:r>
            <a:endParaRPr lang="ms" sz="19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Mengapakah Wang Penting?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Fakta atau Pendapat?</a:t>
            </a:r>
            <a:endParaRPr lang="ms" sz="3000" dirty="0"/>
          </a:p>
        </p:txBody>
      </p:sp>
      <p:sp>
        <p:nvSpPr>
          <p:cNvPr id="5" name="Text 2"/>
          <p:cNvSpPr/>
          <p:nvPr/>
        </p:nvSpPr>
        <p:spPr>
          <a:xfrm>
            <a:off x="1032449" y="1383030"/>
            <a:ext cx="5939760" cy="2033443"/>
          </a:xfrm>
          <a:prstGeom prst="rect">
            <a:avLst/>
          </a:prstGeom>
          <a:noFill/>
          <a:ln/>
        </p:spPr>
        <p:txBody>
          <a:bodyPr wrap="square" lIns="0" tIns="0" rIns="0" bIns="0" rtlCol="0" anchor="t"/>
          <a:lstStyle/>
          <a:p>
            <a:pPr algn="l" marL="219710" indent="-219710">
              <a:lnSpc>
                <a:spcPct val="113000"/>
              </a:lnSpc>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Fakta:</a:t>
            </a:r>
            <a:r>
              <a:rPr lang="ms" altLang="en-US" sz="2300" dirty="0">
                <a:solidFill>
                  <a:srgbClr val="25252B"/>
                </a:solidFill>
                <a:latin typeface="IBM Plex Sans" pitchFamily="34" charset="0"/>
                <a:ea typeface="IBM Plex Sans" pitchFamily="34" charset="-122"/>
                <a:cs typeface="IBM Plex Sans" pitchFamily="34" charset="-120"/>
              </a:rPr>
              <a:t> "Wang kertas ini diterima untuk pembayaran cukai." Ini boleh disemak.</a:t>
            </a:r>
            <a:endParaRPr lang="ms" sz="2300" dirty="0"/>
          </a:p>
          <a:p>
            <a:pPr algn="l" marL="219710" indent="-219710">
              <a:lnSpc>
                <a:spcPct val="113000"/>
              </a:lnSpc>
              <a:spcBef>
                <a:spcPts val="460"/>
              </a:spcBef>
              <a:buSzPct val="100000"/>
              <a:buChar char="•"/>
            </a:pPr>
            <a:r>
              <a:rPr lang="ms" altLang="en-US" sz="2300" b="1" dirty="0">
                <a:solidFill>
                  <a:srgbClr val="422C70"/>
                </a:solidFill>
                <a:latin typeface="IBM Plex Sans" pitchFamily="34" charset="0"/>
                <a:ea typeface="IBM Plex Sans" pitchFamily="34" charset="-122"/>
                <a:cs typeface="IBM Plex Sans" pitchFamily="34" charset="-120"/>
              </a:rPr>
              <a:t>Pendapat:</a:t>
            </a:r>
            <a:r>
              <a:rPr lang="ms" altLang="en-US" sz="2300" dirty="0">
                <a:solidFill>
                  <a:srgbClr val="25252B"/>
                </a:solidFill>
                <a:latin typeface="IBM Plex Sans" pitchFamily="34" charset="0"/>
                <a:ea typeface="IBM Plex Sans" pitchFamily="34" charset="-122"/>
                <a:cs typeface="IBM Plex Sans" pitchFamily="34" charset="-120"/>
              </a:rPr>
              <a:t> "Ini ialah bentuk wang yang terbaik." Pernyataan ini memerlukan kriteria dan bukti.</a:t>
            </a:r>
            <a:endParaRPr lang="ms" sz="2300" dirty="0"/>
          </a:p>
        </p:txBody>
      </p:sp>
      <p:sp>
        <p:nvSpPr>
          <p:cNvPr id="6" name="Text 3"/>
          <p:cNvSpPr/>
          <p:nvPr/>
        </p:nvSpPr>
        <p:spPr>
          <a:xfrm>
            <a:off x="666780" y="3738250"/>
            <a:ext cx="6340632" cy="2369942"/>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Panduan ini adalah untuk tujuan pendidikan sahaja. Panduan ini tidak memberikan nasihat kewangan, pelaburan, undang-undang atau percukaian, dan tidak menyarankan agar anda membeli, menjual atau memegang apa-apa aset.</a:t>
            </a:r>
            <a:endParaRPr lang="ms"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Mengapakah Wang Penting?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Apakah Wang?</a:t>
            </a:r>
            <a:endParaRPr lang="m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ms" altLang="en-US" sz="2400" dirty="0">
                <a:solidFill>
                  <a:srgbClr val="FFFFFF"/>
                </a:solidFill>
                <a:latin typeface="IBM Plex Sans" pitchFamily="34" charset="0"/>
                <a:ea typeface="IBM Plex Sans" pitchFamily="34" charset="-122"/>
                <a:cs typeface="IBM Plex Sans" pitchFamily="34" charset="-120"/>
              </a:rPr>
              <a:t>Wang ialah alat pertukaran.</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Barter dan Kehendak Serentak</a:t>
            </a:r>
            <a:endParaRPr lang="m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Kedua-dua orang mesti menginginkan apa yang dimiliki oleh satu sama lain, pada masa yang sama dan dalam kuantiti yang sesuai.</a:t>
            </a:r>
            <a:endParaRPr lang="ms" sz="2400" dirty="0"/>
          </a:p>
        </p:txBody>
      </p:sp>
      <p:pic>
        <p:nvPicPr>
          <p:cNvPr id="5" name="Image 0" descr="preencoded.png">    </p:cNvPr>
          <p:cNvPicPr>
            <a:picLocks noChangeAspect="1"/>
          </p:cNvPicPr>
          <p:nvPr/>
        </p:nvPicPr>
        <p:blipFill>
          <a:blip r:embed="rId1"/>
          <a:stretch>
            <a:fillRect/>
          </a:stretch>
        </p:blipFill>
        <p:spPr>
          <a:xfrm>
            <a:off x="3313511" y="2575316"/>
            <a:ext cx="5564947" cy="37110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Wang?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Barter dan Kehendak Serentak</a:t>
            </a:r>
            <a:endParaRPr lang="m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Kedua-dua orang mesti menginginkan apa yang dimiliki oleh satu sama lain, pada masa yang sama dan dalam jumlah yang sesuai.</a:t>
            </a:r>
            <a:endParaRPr lang="ms" sz="2400" dirty="0"/>
          </a:p>
        </p:txBody>
      </p:sp>
      <p:pic>
        <p:nvPicPr>
          <p:cNvPr id="5" name="Image 0" descr="Amina Ada: beras Mahu: kasutDengan LuisLuis tidak mahu beras.Luis Ada: kasutMahu: minyakDengan MeiMei tidak mahu kasut.MeiAda: minyakMahu: khidmat pembaikanDengan AminaAmina tidak boleh melakukan kerj">    </p:cNvPr>
          <p:cNvPicPr>
            <a:picLocks noChangeAspect="1"/>
          </p:cNvPicPr>
          <p:nvPr/>
        </p:nvPicPr>
        <p:blipFill>
          <a:blip r:embed="rId1"/>
          <a:stretch>
            <a:fillRect/>
          </a:stretch>
        </p:blipFill>
        <p:spPr>
          <a:xfrm>
            <a:off x="1969709" y="2422886"/>
            <a:ext cx="8252369" cy="380180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Wang?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Wang Ialah Alat Pertukaran</a:t>
            </a:r>
            <a:endParaRPr lang="ms"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Tiada siapa yang mahukan wang semata-mata untuk memilikinya. Wang berguna kerana orang lain menerimanya, dengan jangkaan bahawa orang lain juga akan menerimanya kemudian.</a:t>
            </a:r>
            <a:endParaRPr lang="ms"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Wang?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Tiga Fungsi Wang</a:t>
            </a:r>
            <a:endParaRPr lang="ms" sz="3000" dirty="0"/>
          </a:p>
        </p:txBody>
      </p:sp>
      <p:sp>
        <p:nvSpPr>
          <p:cNvPr id="5" name="Text 2"/>
          <p:cNvSpPr/>
          <p:nvPr/>
        </p:nvSpPr>
        <p:spPr>
          <a:xfrm>
            <a:off x="1047720" y="1386779"/>
            <a:ext cx="5923026" cy="2589947"/>
          </a:xfrm>
          <a:prstGeom prst="rect">
            <a:avLst/>
          </a:prstGeom>
          <a:noFill/>
          <a:ln/>
        </p:spPr>
        <p:txBody>
          <a:bodyPr wrap="square" lIns="0" tIns="0" rIns="0" bIns="0" rtlCol="0" anchor="t"/>
          <a:lstStyle/>
          <a:p>
            <a:pPr algn="l" marL="228600" indent="-228600">
              <a:lnSpc>
                <a:spcPct val="113000"/>
              </a:lnSpc>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Alat pertukaran:</a:t>
            </a:r>
            <a:r>
              <a:rPr lang="ms" altLang="en-US" sz="2400" dirty="0">
                <a:solidFill>
                  <a:srgbClr val="25252B"/>
                </a:solidFill>
                <a:latin typeface="IBM Plex Sans" pitchFamily="34" charset="0"/>
                <a:ea typeface="IBM Plex Sans" pitchFamily="34" charset="-122"/>
                <a:cs typeface="IBM Plex Sans" pitchFamily="34" charset="-120"/>
              </a:rPr>
              <a:t> orang ramai menerimanya sebagai bayaran</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Unit akaun:</a:t>
            </a:r>
            <a:r>
              <a:rPr lang="ms" altLang="en-US" sz="2400" dirty="0">
                <a:solidFill>
                  <a:srgbClr val="25252B"/>
                </a:solidFill>
                <a:latin typeface="IBM Plex Sans" pitchFamily="34" charset="0"/>
                <a:ea typeface="IBM Plex Sans" pitchFamily="34" charset="-122"/>
                <a:cs typeface="IBM Plex Sans" pitchFamily="34" charset="-120"/>
              </a:rPr>
              <a:t> harga dinyatakan dalam unit ini</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Penyimpan nilai:</a:t>
            </a:r>
            <a:r>
              <a:rPr lang="ms" altLang="en-US" sz="2400" dirty="0">
                <a:solidFill>
                  <a:srgbClr val="25252B"/>
                </a:solidFill>
                <a:latin typeface="IBM Plex Sans" pitchFamily="34" charset="0"/>
                <a:ea typeface="IBM Plex Sans" pitchFamily="34" charset="-122"/>
                <a:cs typeface="IBM Plex Sans" pitchFamily="34" charset="-120"/>
              </a:rPr>
              <a:t> ia membawa nilai dari hari ini ke masa hadapan</a:t>
            </a:r>
            <a:endParaRPr lang="ms" sz="2400" dirty="0"/>
          </a:p>
        </p:txBody>
      </p:sp>
      <p:sp>
        <p:nvSpPr>
          <p:cNvPr id="6" name="Text 3"/>
          <p:cNvSpPr/>
          <p:nvPr/>
        </p:nvSpPr>
        <p:spPr>
          <a:xfrm>
            <a:off x="666780" y="4311853"/>
            <a:ext cx="6340632" cy="1645463"/>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Tiada wang yang menyimpan nilai dengan sempurna, tetapi sesetengah bentuk wang kehilangan kuasa beli dengan lebih perlahan berbanding yang lain.</a:t>
            </a:r>
            <a:endParaRPr lang="ms" sz="24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Wang?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Daripada Cangkerang kepada</a:t>
            </a:r>
            <a:br/>
            <a:r>
              <a:rPr lang="ms" altLang="en-US" sz="3000" dirty="0">
                <a:solidFill>
                  <a:srgbClr val="422C70"/>
                </a:solidFill>
                <a:latin typeface="IBM Plex Sans Medium" pitchFamily="34" charset="0"/>
                <a:ea typeface="IBM Plex Sans Medium" pitchFamily="34" charset="-122"/>
                <a:cs typeface="IBM Plex Sans Medium" pitchFamily="34" charset="-120"/>
              </a:rPr>
              <a:t>Wang Kertas</a:t>
            </a:r>
            <a:endParaRPr lang="ms" sz="3000" dirty="0"/>
          </a:p>
        </p:txBody>
      </p:sp>
      <p:sp>
        <p:nvSpPr>
          <p:cNvPr id="5" name="Text 2"/>
          <p:cNvSpPr/>
          <p:nvPr/>
        </p:nvSpPr>
        <p:spPr>
          <a:xfrm>
            <a:off x="971459" y="1787561"/>
            <a:ext cx="5360487" cy="3436590"/>
          </a:xfrm>
          <a:prstGeom prst="rect">
            <a:avLst/>
          </a:prstGeom>
          <a:noFill/>
          <a:ln/>
        </p:spPr>
        <p:txBody>
          <a:bodyPr wrap="square" lIns="0" tIns="0" rIns="0" bIns="0" rtlCol="0" anchor="t"/>
          <a:lstStyle/>
          <a:p>
            <a:pPr algn="l" marL="182880" indent="-182880">
              <a:lnSpc>
                <a:spcPct val="113000"/>
              </a:lnSpc>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Cangkerang, garam, manik, ternakan, tembaga, perak, emas</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Logam berharga: terhad, tahan lama, diterima secara meluas</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Dokumen tuntutan kertas yang boleh ditebus dengan sejumlah logam yang dinyatakan</a:t>
            </a:r>
            <a:endParaRPr lang="ms" sz="1920" dirty="0"/>
          </a:p>
          <a:p>
            <a:pPr algn="l" marL="182880" indent="-182880">
              <a:lnSpc>
                <a:spcPct val="113000"/>
              </a:lnSpc>
              <a:spcBef>
                <a:spcPts val="380"/>
              </a:spcBef>
              <a:buSzPct val="100000"/>
              <a:buChar char="•"/>
            </a:pPr>
            <a:r>
              <a:rPr lang="ms" altLang="en-US" sz="1920" dirty="0">
                <a:solidFill>
                  <a:srgbClr val="25252B"/>
                </a:solidFill>
                <a:latin typeface="IBM Plex Sans" pitchFamily="34" charset="0"/>
                <a:ea typeface="IBM Plex Sans" pitchFamily="34" charset="-122"/>
                <a:cs typeface="IBM Plex Sans" pitchFamily="34" charset="-120"/>
              </a:rPr>
              <a:t>Piawaian emas: unit mata wang yang dikaitkan dengan emas dari segi undang-undang</a:t>
            </a:r>
            <a:endParaRPr lang="ms" sz="1920" dirty="0"/>
          </a:p>
        </p:txBody>
      </p:sp>
      <p:sp>
        <p:nvSpPr>
          <p:cNvPr id="6" name="Text 3"/>
          <p:cNvSpPr/>
          <p:nvPr/>
        </p:nvSpPr>
        <p:spPr>
          <a:xfrm>
            <a:off x="666780" y="5492344"/>
            <a:ext cx="5694426" cy="658094"/>
          </a:xfrm>
          <a:prstGeom prst="rect">
            <a:avLst/>
          </a:prstGeom>
          <a:noFill/>
          <a:ln/>
        </p:spPr>
        <p:txBody>
          <a:bodyPr wrap="square" lIns="0" tIns="0" rIns="0" bIns="0" rtlCol="0" anchor="t"/>
          <a:lstStyle/>
          <a:p>
            <a:pPr algn="l" indent="0" marL="0">
              <a:lnSpc>
                <a:spcPct val="113000"/>
              </a:lnSpc>
              <a:buNone/>
            </a:pPr>
            <a:r>
              <a:rPr lang="ms" altLang="en-US" sz="1920" dirty="0">
                <a:solidFill>
                  <a:srgbClr val="25252B"/>
                </a:solidFill>
                <a:latin typeface="IBM Plex Sans" pitchFamily="34" charset="0"/>
                <a:ea typeface="IBM Plex Sans" pitchFamily="34" charset="-122"/>
                <a:cs typeface="IBM Plex Sans" pitchFamily="34" charset="-120"/>
              </a:rPr>
              <a:t>Peraturannya berbeza mengikut tempat dan zaman.</a:t>
            </a:r>
            <a:endParaRPr lang="ms" sz="19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Wang?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Wang Fiat</a:t>
            </a:r>
            <a:endParaRPr lang="ms" sz="3000" dirty="0"/>
          </a:p>
        </p:txBody>
      </p:sp>
      <p:sp>
        <p:nvSpPr>
          <p:cNvPr id="4" name="Text 2"/>
          <p:cNvSpPr/>
          <p:nvPr/>
        </p:nvSpPr>
        <p:spPr>
          <a:xfrm>
            <a:off x="1047720" y="1386779"/>
            <a:ext cx="11092404" cy="4296217"/>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1971: Amerika Syarikat menamatkan pertukaran rasmi dolar dengan emas oleh kerajaan asing dan bank pusat</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Kini kebanyakan mata wang negara ialah wang fiat: dikeluarkan di bawah kuasa kerajaan, tidak boleh ditebus dengan emas atau apa-apa komoditi lain</a:t>
            </a:r>
            <a:endParaRPr lang="ms" sz="2400" dirty="0"/>
          </a:p>
          <a:p>
            <a:pPr algn="l" marL="228600" indent="-228600">
              <a:lnSpc>
                <a:spcPct val="113000"/>
              </a:lnSpc>
              <a:spcBef>
                <a:spcPts val="480"/>
              </a:spcBef>
              <a:buSzPct val="100000"/>
              <a:buChar char="•"/>
            </a:pPr>
            <a:r>
              <a:rPr lang="ms" altLang="en-US" sz="2400" i="1" dirty="0">
                <a:solidFill>
                  <a:srgbClr val="25252B"/>
                </a:solidFill>
                <a:latin typeface="IBM Plex Sans" pitchFamily="34" charset="0"/>
                <a:ea typeface="IBM Plex Sans" pitchFamily="34" charset="-122"/>
                <a:cs typeface="IBM Plex Sans" pitchFamily="34" charset="-120"/>
              </a:rPr>
              <a:t>Fiat</a:t>
            </a:r>
            <a:r>
              <a:rPr lang="ms" altLang="en-US" sz="2400" dirty="0">
                <a:solidFill>
                  <a:srgbClr val="25252B"/>
                </a:solidFill>
                <a:latin typeface="IBM Plex Sans" pitchFamily="34" charset="0"/>
                <a:ea typeface="IBM Plex Sans" pitchFamily="34" charset="-122"/>
                <a:cs typeface="IBM Plex Sans" pitchFamily="34" charset="-120"/>
              </a:rPr>
              <a:t> ialah istilah Latin yang bermaksud "biarlah ia terlaksana", sering difahami sebagai "melalui perintah"</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Diterima kerana orang ramai, perniagaan, bank dan kerajaan menggunakannya; undang-undang menjadikannya wang sah diperlakukan dan mewajibkan penggunaannya untuk pembayaran cukai</a:t>
            </a:r>
            <a:endParaRPr lang="m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Wang?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Kita beralih daripada wang</a:t>
            </a:r>
            <a:br/>
            <a:r>
              <a:rPr lang="ms" altLang="en-US" sz="4350" dirty="0">
                <a:solidFill>
                  <a:srgbClr val="FFFFFF"/>
                </a:solidFill>
                <a:latin typeface="IBM Plex Sans Medium" pitchFamily="34" charset="0"/>
                <a:ea typeface="IBM Plex Sans Medium" pitchFamily="34" charset="-122"/>
                <a:cs typeface="IBM Plex Sans Medium" pitchFamily="34" charset="-120"/>
              </a:rPr>
              <a:t>bersandarkan sesuatu kepada</a:t>
            </a:r>
            <a:br/>
            <a:r>
              <a:rPr lang="ms" altLang="en-US" sz="4350" dirty="0">
                <a:solidFill>
                  <a:srgbClr val="FFFFFF"/>
                </a:solidFill>
                <a:latin typeface="IBM Plex Sans Medium" pitchFamily="34" charset="0"/>
                <a:ea typeface="IBM Plex Sans Medium" pitchFamily="34" charset="-122"/>
                <a:cs typeface="IBM Plex Sans Medium" pitchFamily="34" charset="-120"/>
              </a:rPr>
              <a:t>wang bersandarkan kepercayaan</a:t>
            </a:r>
            <a:br/>
            <a:r>
              <a:rPr lang="ms" altLang="en-US" sz="4350" dirty="0">
                <a:solidFill>
                  <a:srgbClr val="FFFFFF"/>
                </a:solidFill>
                <a:latin typeface="IBM Plex Sans Medium" pitchFamily="34" charset="0"/>
                <a:ea typeface="IBM Plex Sans Medium" pitchFamily="34" charset="-122"/>
                <a:cs typeface="IBM Plex Sans Medium" pitchFamily="34" charset="-120"/>
              </a:rPr>
              <a:t>terhadap seseorang</a:t>
            </a:r>
            <a:endParaRPr lang="m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C0C0D0"/>
                </a:solidFill>
                <a:latin typeface="IBM Plex Sans" pitchFamily="34" charset="0"/>
                <a:ea typeface="IBM Plex Sans" pitchFamily="34" charset="-122"/>
                <a:cs typeface="IBM Plex Sans" pitchFamily="34" charset="-120"/>
              </a:rPr>
              <a:t>Pengenalan kepada Bitcoin · Apakah Wang?</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Apakah Masalah dengan Wang Kita?</a:t>
            </a:r>
            <a:endParaRPr lang="m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ms" altLang="en-US" sz="2400" dirty="0">
                <a:solidFill>
                  <a:srgbClr val="FFFFFF"/>
                </a:solidFill>
                <a:latin typeface="IBM Plex Sans" pitchFamily="34" charset="0"/>
                <a:ea typeface="IBM Plex Sans" pitchFamily="34" charset="-122"/>
                <a:cs typeface="IBM Plex Sans" pitchFamily="34" charset="-120"/>
              </a:rPr>
              <a:t>Apabila orang mendengar perkataan inflasi, mereka biasanya terfikir tentang kenaikan harga.</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Inflasi dan Kuasa Beli</a:t>
            </a:r>
            <a:endParaRPr lang="ms" sz="3000" dirty="0"/>
          </a:p>
        </p:txBody>
      </p:sp>
      <p:pic>
        <p:nvPicPr>
          <p:cNvPr id="4" name="Image 0" descr="Sebelum Anda mempunyai 100 unit. Harga bakul barangan itu ialah 100. Anda boleh membeli semua barangan dalam bakul itu.Paras hargaLebih rendahKuasa beliLebih tinggiSelepas harga meningkat Anda masih m">    </p:cNvPr>
          <p:cNvPicPr>
            <a:picLocks noChangeAspect="1"/>
          </p:cNvPicPr>
          <p:nvPr/>
        </p:nvPicPr>
        <p:blipFill>
          <a:blip r:embed="rId1"/>
          <a:stretch>
            <a:fillRect/>
          </a:stretch>
        </p:blipFill>
        <p:spPr>
          <a:xfrm>
            <a:off x="1426830" y="1295430"/>
            <a:ext cx="9338219" cy="496308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Masalah dengan Wang Kita?</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Inflasi dan Kuasa Beli</a:t>
            </a:r>
            <a:endParaRPr lang="m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Masalah dengan Wang Kita?</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Pelbagai Sebab, Satu Pilihan</a:t>
            </a:r>
            <a:endParaRPr lang="ms" sz="3000" dirty="0"/>
          </a:p>
        </p:txBody>
      </p:sp>
      <p:sp>
        <p:nvSpPr>
          <p:cNvPr id="5" name="Text 2"/>
          <p:cNvSpPr/>
          <p:nvPr/>
        </p:nvSpPr>
        <p:spPr>
          <a:xfrm>
            <a:off x="1032449" y="1383030"/>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Pengembangan wang dan kredit</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Gangguan bekalan dan perubahan permintaan</a:t>
            </a:r>
            <a:endParaRPr lang="ms" sz="2300" dirty="0"/>
          </a:p>
          <a:p>
            <a:pPr algn="l" marL="219710" indent="-219710">
              <a:lnSpc>
                <a:spcPct val="113000"/>
              </a:lnSpc>
              <a:spcBef>
                <a:spcPts val="460"/>
              </a:spcBef>
              <a:buSzPct val="100000"/>
              <a:buChar char="•"/>
            </a:pPr>
            <a:r>
              <a:rPr lang="ms" altLang="en-US" sz="2300" dirty="0">
                <a:solidFill>
                  <a:srgbClr val="25252B"/>
                </a:solidFill>
                <a:latin typeface="IBM Plex Sans" pitchFamily="34" charset="0"/>
                <a:ea typeface="IBM Plex Sans" pitchFamily="34" charset="-122"/>
                <a:cs typeface="IBM Plex Sans" pitchFamily="34" charset="-120"/>
              </a:rPr>
              <a:t>Mata wang yang semakin lemah, cukai, kos pengeluaran</a:t>
            </a:r>
            <a:endParaRPr lang="ms" sz="2300" dirty="0"/>
          </a:p>
        </p:txBody>
      </p:sp>
      <p:sp>
        <p:nvSpPr>
          <p:cNvPr id="6" name="Text 3"/>
          <p:cNvSpPr/>
          <p:nvPr/>
        </p:nvSpPr>
        <p:spPr>
          <a:xfrm>
            <a:off x="666780" y="3796772"/>
            <a:ext cx="5694426" cy="2369942"/>
          </a:xfrm>
          <a:prstGeom prst="rect">
            <a:avLst/>
          </a:prstGeom>
          <a:noFill/>
          <a:ln/>
        </p:spPr>
        <p:txBody>
          <a:bodyPr wrap="square" lIns="0" tIns="0" rIns="0" bIns="0" rtlCol="0" anchor="t"/>
          <a:lstStyle/>
          <a:p>
            <a:pPr algn="l" indent="0" marL="0">
              <a:lnSpc>
                <a:spcPct val="113000"/>
              </a:lnSpc>
              <a:buNone/>
            </a:pPr>
            <a:r>
              <a:rPr lang="ms" altLang="en-US" sz="2300" dirty="0">
                <a:solidFill>
                  <a:srgbClr val="25252B"/>
                </a:solidFill>
                <a:latin typeface="IBM Plex Sans" pitchFamily="34" charset="0"/>
                <a:ea typeface="IBM Plex Sans" pitchFamily="34" charset="-122"/>
                <a:cs typeface="IBM Plex Sans" pitchFamily="34" charset="-120"/>
              </a:rPr>
              <a:t>Salah satu puncanya ialah pilihan, bukan sesuatu yang berlaku secara tidak sengaja: dalam sistem fiat, sebilangan kecil institusi boleh menambah bekalan wang dan kredit serta mengubah peraturan sistem tersebut.</a:t>
            </a:r>
            <a:endParaRPr lang="ms"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Masalah dengan Wang Kita?</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Kekurangan dan Nilai</a:t>
            </a:r>
            <a:endParaRPr lang="ms" sz="3000" dirty="0"/>
          </a:p>
        </p:txBody>
      </p:sp>
      <p:sp>
        <p:nvSpPr>
          <p:cNvPr id="4" name="Text 2"/>
          <p:cNvSpPr/>
          <p:nvPr/>
        </p:nvSpPr>
        <p:spPr>
          <a:xfrm>
            <a:off x="1047720" y="1386779"/>
            <a:ext cx="11092404" cy="3001244"/>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Mona Lisa yang asli lebih bernilai daripada mana-mana salinan: hanya ada satu yang asli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Kekurangan semata-mata tidak mewujudkan nilai, tetapi apabila orang menginginkan sesuatu, bekalannya menjadi penting</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Apabila bekalan wang bertambah lebih cepat daripada barangan dan perkhidmatan yang boleh dibeli dengannya, setiap unit wang cenderung dapat membeli lebih sedikit</a:t>
            </a:r>
            <a:endParaRPr lang="m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Masalah dengan Wang Kita?</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Inflasi Tidak Menjejaskan Semua Orang Secara Sama Rata</a:t>
            </a:r>
            <a:endParaRPr lang="ms" sz="3000" dirty="0"/>
          </a:p>
        </p:txBody>
      </p:sp>
      <p:sp>
        <p:nvSpPr>
          <p:cNvPr id="4" name="Text 2"/>
          <p:cNvSpPr/>
          <p:nvPr/>
        </p:nvSpPr>
        <p:spPr>
          <a:xfrm>
            <a:off x="1047720" y="1386779"/>
            <a:ext cx="11092404" cy="1767169"/>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Wang tunai dan simpanan mungkin kehilangan kuasa beli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Pemilik aset yang meningkat harganya mungkin mendapat sebahagian perlindungan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Upah dan harga menyesuaikan diri pada kadar yang berbeza</a:t>
            </a:r>
            <a:endParaRPr lang="ms" sz="2400" dirty="0"/>
          </a:p>
        </p:txBody>
      </p:sp>
      <p:sp>
        <p:nvSpPr>
          <p:cNvPr id="5" name="Text 3"/>
          <p:cNvSpPr/>
          <p:nvPr/>
        </p:nvSpPr>
        <p:spPr>
          <a:xfrm>
            <a:off x="666780" y="3489168"/>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Baki akaun bank berbeza daripada wang tunai di tangan anda: baki itu ialah janji bank untuk membayar anda. Janji itu biasanya ditepati, tetapi hal ini bergantung pada bank dan peraturan yang mengawalnya.</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Masalah dengan Wang Kita?</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Cubalah: Semakan Kuasa Beli</a:t>
            </a:r>
            <a:endParaRPr lang="ms"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Pilih satu barangan atau perkhidmatan harian: roti, pengangkutan, atau kredit telefon</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Catatkan harganya pada hari ini</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Tanya seseorang tentang harganya beberapa tahun lalu, dan semak rekod yang boleh dipercayai jika boleh</a:t>
            </a:r>
            <a:endParaRPr lang="ms" sz="2400" dirty="0"/>
          </a:p>
          <a:p>
            <a:pPr algn="l" marL="228600" indent="-228600">
              <a:lnSpc>
                <a:spcPct val="113000"/>
              </a:lnSpc>
              <a:spcBef>
                <a:spcPts val="480"/>
              </a:spcBef>
              <a:buSzPct val="100000"/>
              <a:buFont typeface="+mj-lt"/>
              <a:buAutoNum type="arabicPeriod" startAt="1"/>
            </a:pPr>
            <a:r>
              <a:rPr lang="ms" altLang="en-US" sz="2400" dirty="0">
                <a:solidFill>
                  <a:srgbClr val="25252B"/>
                </a:solidFill>
                <a:latin typeface="IBM Plex Sans" pitchFamily="34" charset="0"/>
                <a:ea typeface="IBM Plex Sans" pitchFamily="34" charset="-122"/>
                <a:cs typeface="IBM Plex Sans" pitchFamily="34" charset="-120"/>
              </a:rPr>
              <a:t>Adakah pendapatan meningkat pada kadar yang sama? Apakah faktor lain yang mungkin menjelaskan perubahan itu?</a:t>
            </a:r>
            <a:endParaRPr lang="ms"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Masalah dengan Wang Kita?</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Wang Fiat Berfungsi, tetapi Berisiko</a:t>
            </a:r>
            <a:endParaRPr lang="ms"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Pembayaran yang mudah, kredit yang fleksibel, alat untuk menangani krisis</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Namun, bekalan dan peraturannya boleh berubah, dan penggunanya tidak mempunyai banyak hak bersuara</a:t>
            </a:r>
            <a:endParaRPr lang="ms"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Inilah sebabnya orang ramai mencari alternatif, dan mengapa Bitcoin dicipta.</a:t>
            </a:r>
            <a:endParaRPr lang="ms"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Masalah dengan Wang Kita?</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Apakah Bitcoin?</a:t>
            </a:r>
            <a:endParaRPr lang="ms"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ms" altLang="en-US" sz="2400" dirty="0">
                <a:solidFill>
                  <a:srgbClr val="FFFFFF"/>
                </a:solidFill>
                <a:latin typeface="IBM Plex Sans" pitchFamily="34" charset="0"/>
                <a:ea typeface="IBM Plex Sans" pitchFamily="34" charset="-122"/>
                <a:cs typeface="IBM Plex Sans" pitchFamily="34" charset="-120"/>
              </a:rPr>
              <a:t>Wang digital yang terdesentralisasi, mempunyai bekalan terhad, dan boleh dihantar secara rakan ke rakan tanpa kebenaran bank.</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Masalah Perbelanjaan Berganda</a:t>
            </a:r>
            <a:endParaRPr lang="m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s" altLang="en-US" sz="2400" b="1" dirty="0">
                <a:solidFill>
                  <a:srgbClr val="422C70"/>
                </a:solidFill>
                <a:latin typeface="IBM Plex Sans" pitchFamily="34" charset="0"/>
                <a:ea typeface="IBM Plex Sans" pitchFamily="34" charset="-122"/>
                <a:cs typeface="IBM Plex Sans" pitchFamily="34" charset="-120"/>
              </a:rPr>
              <a:t>31 Oktober 2008:</a:t>
            </a:r>
            <a:r>
              <a:rPr lang="ms" altLang="en-US" sz="2400" dirty="0">
                <a:solidFill>
                  <a:srgbClr val="25252B"/>
                </a:solidFill>
                <a:latin typeface="IBM Plex Sans" pitchFamily="34" charset="0"/>
                <a:ea typeface="IBM Plex Sans" pitchFamily="34" charset="-122"/>
                <a:cs typeface="IBM Plex Sans" pitchFamily="34" charset="-120"/>
              </a:rPr>
              <a:t> Satoshi Nakamoto menerbitkan </a:t>
            </a:r>
            <a:r>
              <a:rPr lang="ms" altLang="en-US" sz="2400" i="1" dirty="0">
                <a:solidFill>
                  <a:srgbClr val="25252B"/>
                </a:solidFill>
                <a:latin typeface="IBM Plex Sans" pitchFamily="34" charset="0"/>
                <a:ea typeface="IBM Plex Sans" pitchFamily="34" charset="-122"/>
                <a:cs typeface="IBM Plex Sans" pitchFamily="34" charset="-120"/>
              </a:rPr>
              <a:t>Bitcoin: Sistem Wang Tunai Elektronik Rakan ke Rakan</a:t>
            </a:r>
            <a:r>
              <a:rPr lang="ms" altLang="en-US" sz="2400" dirty="0">
                <a:solidFill>
                  <a:srgbClr val="25252B"/>
                </a:solidFill>
                <a:latin typeface="IBM Plex Sans" pitchFamily="34" charset="0"/>
                <a:ea typeface="IBM Plex Sans" pitchFamily="34" charset="-122"/>
                <a:cs typeface="IBM Plex Sans" pitchFamily="34" charset="-120"/>
              </a:rPr>
              <a:t>. </a:t>
            </a:r>
            <a:r>
              <a:rPr lang="ms" altLang="en-US" sz="2400" b="1" dirty="0">
                <a:solidFill>
                  <a:srgbClr val="25252B"/>
                </a:solidFill>
                <a:latin typeface="IBM Plex Sans" pitchFamily="34" charset="0"/>
                <a:ea typeface="IBM Plex Sans" pitchFamily="34" charset="-122"/>
                <a:cs typeface="IBM Plex Sans" pitchFamily="34" charset="-120"/>
              </a:rPr>
              <a:t>Januari 2009:</a:t>
            </a:r>
            <a:r>
              <a:rPr lang="ms" altLang="en-US" sz="2400" dirty="0">
                <a:solidFill>
                  <a:srgbClr val="25252B"/>
                </a:solidFill>
                <a:latin typeface="IBM Plex Sans" pitchFamily="34" charset="0"/>
                <a:ea typeface="IBM Plex Sans" pitchFamily="34" charset="-122"/>
                <a:cs typeface="IBM Plex Sans" pitchFamily="34" charset="-120"/>
              </a:rPr>
              <a:t> rangkaian mula beroperasi.</a:t>
            </a:r>
            <a:endParaRPr lang="ms" sz="2400" dirty="0"/>
          </a:p>
        </p:txBody>
      </p:sp>
      <p:pic>
        <p:nvPicPr>
          <p:cNvPr id="5" name="Image 0" descr="Syarikat pembayaran Pengirim membuat permintaan kepada syarikatSyarikat menyimpan lejar dan memberikan kelulusan Penerima dibayar jika syarikat membenarkannyaBergantung padaSatu organisasi dipercayai ">    </p:cNvPr>
          <p:cNvPicPr>
            <a:picLocks noChangeAspect="1"/>
          </p:cNvPicPr>
          <p:nvPr/>
        </p:nvPicPr>
        <p:blipFill>
          <a:blip r:embed="rId1"/>
          <a:stretch>
            <a:fillRect/>
          </a:stretch>
        </p:blipFill>
        <p:spPr>
          <a:xfrm>
            <a:off x="3489899" y="2422886"/>
            <a:ext cx="5211989" cy="374629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Terdesentralisasi · Bekalan Terhad · Rakan ke Rakan</a:t>
            </a:r>
            <a:endParaRPr lang="ms"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Terdesentralisasi:</a:t>
            </a:r>
            <a:r>
              <a:rPr lang="ms" altLang="en-US" sz="2400" dirty="0">
                <a:solidFill>
                  <a:srgbClr val="25252B"/>
                </a:solidFill>
                <a:latin typeface="IBM Plex Sans" pitchFamily="34" charset="0"/>
                <a:ea typeface="IBM Plex Sans" pitchFamily="34" charset="-122"/>
                <a:cs typeface="IBM Plex Sans" pitchFamily="34" charset="-120"/>
              </a:rPr>
              <a:t> tiada pejabat pusat yang mencipta akaun, mengubah baki, atau meluluskan siapa yang boleh menyertai</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Bekalan terhad:</a:t>
            </a:r>
            <a:r>
              <a:rPr lang="ms" altLang="en-US" sz="2400" dirty="0">
                <a:solidFill>
                  <a:srgbClr val="25252B"/>
                </a:solidFill>
                <a:latin typeface="IBM Plex Sans" pitchFamily="34" charset="0"/>
                <a:ea typeface="IBM Plex Sans" pitchFamily="34" charset="-122"/>
                <a:cs typeface="IBM Plex Sans" pitchFamily="34" charset="-120"/>
              </a:rPr>
              <a:t> jumlah bitcoin tidak akan melebihi 21 juta</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Rakan ke rakan:</a:t>
            </a:r>
            <a:r>
              <a:rPr lang="ms" altLang="en-US" sz="2400" dirty="0">
                <a:solidFill>
                  <a:srgbClr val="25252B"/>
                </a:solidFill>
                <a:latin typeface="IBM Plex Sans" pitchFamily="34" charset="0"/>
                <a:ea typeface="IBM Plex Sans" pitchFamily="34" charset="-122"/>
                <a:cs typeface="IBM Plex Sans" pitchFamily="34" charset="-120"/>
              </a:rPr>
              <a:t> hantar kepada sesiapa sahaja, di mana-mana sahaja, tanpa meminta kebenaran pihak berkuasa pusat</a:t>
            </a:r>
            <a:endParaRPr lang="ms"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Tiada syarikat boleh membekukan bitcoin yang anda kawal sendiri. Kebebasan itu turut membawa tanggungjawab: transaksi yang sah biasanya mustahil untuk dibatalkan, dan tiada pusat bantuan untuk rangkaian ini.</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Had yang Boleh Disemak oleh Sesiapa Sahaja</a:t>
            </a:r>
            <a:endParaRPr lang="ms" sz="3000" dirty="0"/>
          </a:p>
        </p:txBody>
      </p:sp>
      <p:pic>
        <p:nvPicPr>
          <p:cNvPr id="4" name="Image 0" descr="Dakwaan tentang bekalan Penerbit menyatakan had di laman webnya. Hanya pangkalan data penerbit itu sendiri yang merekodkannya. Tiada sesiapa di luar pihak penerbit boleh menyemaknya. Penerbit boleh me">    </p:cNvPr>
          <p:cNvPicPr>
            <a:picLocks noChangeAspect="1"/>
          </p:cNvPicPr>
          <p:nvPr/>
        </p:nvPicPr>
        <p:blipFill>
          <a:blip r:embed="rId1"/>
          <a:stretch>
            <a:fillRect/>
          </a:stretch>
        </p:blipFill>
        <p:spPr>
          <a:xfrm>
            <a:off x="1915394" y="1295430"/>
            <a:ext cx="8360999" cy="4985309"/>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Anda Tidak Memerlukan Satu Bitcoin Penuh</a:t>
            </a:r>
            <a:endParaRPr lang="ms"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Satu bitcoin boleh dibahagikan kepada 100,000,000 unit yang lebih kecil yang dipanggil satoshi, atau sats.</a:t>
            </a:r>
            <a:endParaRPr lang="ms" sz="2400" dirty="0"/>
          </a:p>
        </p:txBody>
      </p:sp>
      <p:pic>
        <p:nvPicPr>
          <p:cNvPr id="5" name="Image 0" descr="Bitcoin (BTC)10.10.010.0010.00000001Satoshi (sats)⁠100,000,000⁠ 10,000,000⁠ 1,000,000⁠ 100,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Siapakah yang Memastikan Bitcoin Terus Beroperasi?</a:t>
            </a:r>
            <a:endParaRPr lang="ms" sz="3000" dirty="0"/>
          </a:p>
        </p:txBody>
      </p:sp>
      <p:pic>
        <p:nvPicPr>
          <p:cNvPr id="4" name="Image 0" descr="PenggunaPengguna menerima, menyimpan dan menghantar bitcoin. NodNod menyemak peraturan secara kendiri dan menyampaikan data yang sah. PelombongPelombong membina blok calon dan melaksanakan bukti kerja">    </p:cNvPr>
          <p:cNvPicPr>
            <a:picLocks noChangeAspect="1"/>
          </p:cNvPicPr>
          <p:nvPr/>
        </p:nvPicPr>
        <p:blipFill>
          <a:blip r:embed="rId1"/>
          <a:stretch>
            <a:fillRect/>
          </a:stretch>
        </p:blipFill>
        <p:spPr>
          <a:xfrm>
            <a:off x="1808866" y="1295430"/>
            <a:ext cx="8573963" cy="4962083"/>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Siapakah yang Memastikan Bitcoin Terus Beroperasi?</a:t>
            </a:r>
            <a:endParaRPr lang="ms"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Bitcoin Melibatkan Kompromi</a:t>
            </a:r>
            <a:endParaRPr lang="ms"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Harganya boleh berubah dengan cepat</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Kesilapan biasanya tidak dapat dibetulkan</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Penerimaannya masih terhad di banyak tempat</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Penggunaannya secara selamat memerlukan sedikit pembelajaran</a:t>
            </a:r>
            <a:endParaRPr lang="ms"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Bitcoin menggantikan sebahagian kepercayaan terhadap institusi dengan pengesahan dan tanggungjawab peribadi. Ia tidak menghapuskan risiko.</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Apakah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40980" y="2430384"/>
            <a:ext cx="11510010" cy="114300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Bagaimanakah Anda Menggunakan</a:t>
            </a:r>
            <a:br/>
            <a:r>
              <a:rPr lang="ms" altLang="en-US" sz="4350" dirty="0">
                <a:solidFill>
                  <a:srgbClr val="FFFFFF"/>
                </a:solidFill>
                <a:latin typeface="IBM Plex Sans Medium" pitchFamily="34" charset="0"/>
                <a:ea typeface="IBM Plex Sans Medium" pitchFamily="34" charset="-122"/>
                <a:cs typeface="IBM Plex Sans Medium" pitchFamily="34" charset="-120"/>
              </a:rPr>
              <a:t>Bitcoin?</a:t>
            </a:r>
            <a:endParaRPr lang="ms" sz="4350" dirty="0"/>
          </a:p>
        </p:txBody>
      </p:sp>
      <p:sp>
        <p:nvSpPr>
          <p:cNvPr id="3" name="Text 1"/>
          <p:cNvSpPr/>
          <p:nvPr/>
        </p:nvSpPr>
        <p:spPr>
          <a:xfrm>
            <a:off x="381030" y="4016319"/>
            <a:ext cx="11430000" cy="411389"/>
          </a:xfrm>
          <a:prstGeom prst="rect">
            <a:avLst/>
          </a:prstGeom>
          <a:noFill/>
          <a:ln/>
        </p:spPr>
        <p:txBody>
          <a:bodyPr wrap="square" lIns="0" tIns="0" rIns="0" bIns="0" rtlCol="0" anchor="t"/>
          <a:lstStyle/>
          <a:p>
            <a:pPr algn="ctr" indent="0" marL="0">
              <a:lnSpc>
                <a:spcPct val="113000"/>
              </a:lnSpc>
              <a:buNone/>
            </a:pPr>
            <a:r>
              <a:rPr lang="ms" altLang="en-US" sz="2400" dirty="0">
                <a:solidFill>
                  <a:srgbClr val="FFFFFF"/>
                </a:solidFill>
                <a:latin typeface="IBM Plex Sans" pitchFamily="34" charset="0"/>
                <a:ea typeface="IBM Plex Sans" pitchFamily="34" charset="-122"/>
                <a:cs typeface="IBM Plex Sans" pitchFamily="34" charset="-120"/>
              </a:rPr>
              <a:t>Soalan pertama tentang mana-mana dompet: siapakah yang mengawal kunci?</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Dompet Mengurus Kunci</a:t>
            </a:r>
            <a:endParaRPr lang="ms" sz="3000" dirty="0"/>
          </a:p>
        </p:txBody>
      </p:sp>
      <p:pic>
        <p:nvPicPr>
          <p:cNvPr id="4" name="Image 0" descr="Dompet anda menyimpan kunci Terima Kongsikan alamat penerimaanHantar Tandatangani dengan kunci anda bitcoin kekal dalam lejar bersama">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Bagaimanakah Anda Menggunakan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Siapakah yang Sebenarnya Memegang Bitcoin Anda?</a:t>
            </a:r>
            <a:endParaRPr lang="ms"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Jagaan kendiri:</a:t>
            </a:r>
            <a:r>
              <a:rPr lang="ms" altLang="en-US" sz="2400" dirty="0">
                <a:solidFill>
                  <a:srgbClr val="25252B"/>
                </a:solidFill>
                <a:latin typeface="IBM Plex Sans" pitchFamily="34" charset="0"/>
                <a:ea typeface="IBM Plex Sans" pitchFamily="34" charset="-122"/>
                <a:cs typeface="IBM Plex Sans" pitchFamily="34" charset="-120"/>
              </a:rPr>
              <a:t> anda mengawal kunci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Tiada sesiapa yang boleh memulihkan bitcoin anda untuk anda jika anda kehilangan frasa benih dan peranti tersebut</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Jagaan kustodian:</a:t>
            </a:r>
            <a:r>
              <a:rPr lang="ms" altLang="en-US" sz="2400" dirty="0">
                <a:solidFill>
                  <a:srgbClr val="25252B"/>
                </a:solidFill>
                <a:latin typeface="IBM Plex Sans" pitchFamily="34" charset="0"/>
                <a:ea typeface="IBM Plex Sans" pitchFamily="34" charset="-122"/>
                <a:cs typeface="IBM Plex Sans" pitchFamily="34" charset="-120"/>
              </a:rPr>
              <a:t> sebuah syarikat memegang kunci, lebih kurang seperti bank</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Baki anda ialah janji syarikat itu untuk membayar; syarikat itu boleh mengehadkan pengeluaran, membekukan akaun, digodam, atau menghentikan operasi</a:t>
            </a:r>
            <a:endParaRPr lang="ms"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Memilih jenis jagaan bukanlah ukuran nilai diri. Yang penting ialah mengetahui jenis jagaan yang anda gunakan dan perkara yang anda percayai.</a:t>
            </a:r>
            <a:endParaRPr lang="ms"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Bagaimanakah Anda Menggunakan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Frasa Benih Anda Memberikan</a:t>
            </a:r>
            <a:br/>
            <a:r>
              <a:rPr lang="ms" altLang="en-US" sz="3000" dirty="0">
                <a:solidFill>
                  <a:srgbClr val="422C70"/>
                </a:solidFill>
                <a:latin typeface="IBM Plex Sans Medium" pitchFamily="34" charset="0"/>
                <a:ea typeface="IBM Plex Sans Medium" pitchFamily="34" charset="-122"/>
                <a:cs typeface="IBM Plex Sans Medium" pitchFamily="34" charset="-120"/>
              </a:rPr>
              <a:t>Akses Penuh</a:t>
            </a:r>
            <a:endParaRPr lang="ms"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ms" altLang="en-US" sz="2400" dirty="0">
                <a:solidFill>
                  <a:srgbClr val="25252B"/>
                </a:solidFill>
                <a:latin typeface="IBM Plex Sans" pitchFamily="34" charset="0"/>
                <a:ea typeface="IBM Plex Sans" pitchFamily="34" charset="-122"/>
                <a:cs typeface="IBM Plex Sans" pitchFamily="34" charset="-120"/>
              </a:rPr>
              <a:t>Senarai perkataan yang tersusun, biasanya 12 atau 24 perkataan, yang boleh mencipta semula kunci anda. Sesiapa yang memilikinya boleh mengambil bitcoin anda.</a:t>
            </a:r>
            <a:endParaRPr lang="ms" sz="2400" dirty="0"/>
          </a:p>
        </p:txBody>
      </p:sp>
      <p:pic>
        <p:nvPicPr>
          <p:cNvPr id="6" name="Image 1" descr="Contoh sahaja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Bagaimanakah Anda Menggunakan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Bukan kunci anda, bukan syiling</a:t>
            </a:r>
            <a:br/>
            <a:r>
              <a:rPr lang="ms" altLang="en-US" sz="4350" dirty="0">
                <a:solidFill>
                  <a:srgbClr val="FFFFFF"/>
                </a:solidFill>
                <a:latin typeface="IBM Plex Sans Medium" pitchFamily="34" charset="0"/>
                <a:ea typeface="IBM Plex Sans Medium" pitchFamily="34" charset="-122"/>
                <a:cs typeface="IBM Plex Sans Medium" pitchFamily="34" charset="-120"/>
              </a:rPr>
              <a:t>anda.</a:t>
            </a:r>
            <a:endParaRPr lang="ms"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C0C0D0"/>
                </a:solidFill>
                <a:latin typeface="IBM Plex Sans" pitchFamily="34" charset="0"/>
                <a:ea typeface="IBM Plex Sans" pitchFamily="34" charset="-122"/>
                <a:cs typeface="IBM Plex Sans" pitchFamily="34" charset="-120"/>
              </a:rPr>
              <a:t>Pengenalan kepada Bitcoin · Bagaimanakah Anda Menggunakan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Sebelum Anda Menggunakan</a:t>
            </a:r>
            <a:br/>
            <a:r>
              <a:rPr lang="ms" altLang="en-US" sz="3000" dirty="0">
                <a:solidFill>
                  <a:srgbClr val="422C70"/>
                </a:solidFill>
                <a:latin typeface="IBM Plex Sans Medium" pitchFamily="34" charset="0"/>
                <a:ea typeface="IBM Plex Sans Medium" pitchFamily="34" charset="-122"/>
                <a:cs typeface="IBM Plex Sans Medium" pitchFamily="34" charset="-120"/>
              </a:rPr>
              <a:t>Sebarang Dompet</a:t>
            </a:r>
            <a:endParaRPr lang="ms"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Kunci:</a:t>
            </a:r>
            <a:r>
              <a:rPr lang="ms" altLang="en-US" sz="1820" dirty="0">
                <a:solidFill>
                  <a:srgbClr val="25252B"/>
                </a:solidFill>
                <a:latin typeface="IBM Plex Sans" pitchFamily="34" charset="0"/>
                <a:ea typeface="IBM Plex Sans" pitchFamily="34" charset="-122"/>
                <a:cs typeface="IBM Plex Sans" pitchFamily="34" charset="-120"/>
              </a:rPr>
              <a:t> siapa yang mengawalnya, anda atau sebuah syarikat?</a:t>
            </a:r>
            <a:endParaRPr lang="ms" sz="1820" dirty="0"/>
          </a:p>
          <a:p>
            <a:pPr algn="l" marL="173990" indent="-173990">
              <a:lnSpc>
                <a:spcPct val="113000"/>
              </a:lnSpc>
              <a:spcBef>
                <a:spcPts val="360"/>
              </a:spcBef>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Pemulihan:</a:t>
            </a:r>
            <a:r>
              <a:rPr lang="ms" altLang="en-US" sz="1820" dirty="0">
                <a:solidFill>
                  <a:srgbClr val="25252B"/>
                </a:solidFill>
                <a:latin typeface="IBM Plex Sans" pitchFamily="34" charset="0"/>
                <a:ea typeface="IBM Plex Sans" pitchFamily="34" charset="-122"/>
                <a:cs typeface="IBM Plex Sans" pitchFamily="34" charset="-120"/>
              </a:rPr>
              <a:t> bagaimana jika telefon anda hilang atau syarikat itu lenyap?</a:t>
            </a:r>
            <a:endParaRPr lang="ms" sz="1820" dirty="0"/>
          </a:p>
          <a:p>
            <a:pPr algn="l" marL="173990" indent="-173990">
              <a:lnSpc>
                <a:spcPct val="113000"/>
              </a:lnSpc>
              <a:spcBef>
                <a:spcPts val="360"/>
              </a:spcBef>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Sumber:</a:t>
            </a:r>
            <a:r>
              <a:rPr lang="ms" altLang="en-US" sz="1820" dirty="0">
                <a:solidFill>
                  <a:srgbClr val="25252B"/>
                </a:solidFill>
                <a:latin typeface="IBM Plex Sans" pitchFamily="34" charset="0"/>
                <a:ea typeface="IBM Plex Sans" pitchFamily="34" charset="-122"/>
                <a:cs typeface="IBM Plex Sans" pitchFamily="34" charset="-120"/>
              </a:rPr>
              <a:t> laman web rasmi atau penyenaraian di gedung aplikasi, bukan pautan yang dihantar oleh seseorang kepada anda?</a:t>
            </a:r>
            <a:endParaRPr lang="ms" sz="1820" dirty="0"/>
          </a:p>
          <a:p>
            <a:pPr algn="l" marL="173990" indent="-173990">
              <a:lnSpc>
                <a:spcPct val="113000"/>
              </a:lnSpc>
              <a:spcBef>
                <a:spcPts val="360"/>
              </a:spcBef>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Kod:</a:t>
            </a:r>
            <a:r>
              <a:rPr lang="ms" altLang="en-US" sz="1820" dirty="0">
                <a:solidFill>
                  <a:srgbClr val="25252B"/>
                </a:solidFill>
                <a:latin typeface="IBM Plex Sans" pitchFamily="34" charset="0"/>
                <a:ea typeface="IBM Plex Sans" pitchFamily="34" charset="-122"/>
                <a:cs typeface="IBM Plex Sans" pitchFamily="34" charset="-120"/>
              </a:rPr>
              <a:t> sumber terbuka dan diselenggara secara aktif? (Ini sahaja bukan bukti keselamatan.)</a:t>
            </a:r>
            <a:endParaRPr lang="ms" sz="1820" dirty="0"/>
          </a:p>
          <a:p>
            <a:pPr algn="l" marL="173990" indent="-173990">
              <a:lnSpc>
                <a:spcPct val="113000"/>
              </a:lnSpc>
              <a:spcBef>
                <a:spcPts val="360"/>
              </a:spcBef>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Kos:</a:t>
            </a:r>
            <a:r>
              <a:rPr lang="ms" altLang="en-US" sz="1820" dirty="0">
                <a:solidFill>
                  <a:srgbClr val="25252B"/>
                </a:solidFill>
                <a:latin typeface="IBM Plex Sans" pitchFamily="34" charset="0"/>
                <a:ea typeface="IBM Plex Sans" pitchFamily="34" charset="-122"/>
                <a:cs typeface="IBM Plex Sans" pitchFamily="34" charset="-120"/>
              </a:rPr>
              <a:t> yuran untuk menghantar, menerima atau mengeluarkan dana?</a:t>
            </a:r>
            <a:endParaRPr lang="ms" sz="1820" dirty="0"/>
          </a:p>
          <a:p>
            <a:pPr algn="l" marL="173990" indent="-173990">
              <a:lnSpc>
                <a:spcPct val="113000"/>
              </a:lnSpc>
              <a:spcBef>
                <a:spcPts val="360"/>
              </a:spcBef>
              <a:buSzPct val="100000"/>
              <a:buChar char="•"/>
            </a:pPr>
            <a:r>
              <a:rPr lang="ms" altLang="en-US" sz="1820" b="1" dirty="0">
                <a:solidFill>
                  <a:srgbClr val="422C70"/>
                </a:solidFill>
                <a:latin typeface="IBM Plex Sans" pitchFamily="34" charset="0"/>
                <a:ea typeface="IBM Plex Sans" pitchFamily="34" charset="-122"/>
                <a:cs typeface="IBM Plex Sans" pitchFamily="34" charset="-120"/>
              </a:rPr>
              <a:t>Pembayaran:</a:t>
            </a:r>
            <a:r>
              <a:rPr lang="ms" altLang="en-US" sz="1820" dirty="0">
                <a:solidFill>
                  <a:srgbClr val="25252B"/>
                </a:solidFill>
                <a:latin typeface="IBM Plex Sans" pitchFamily="34" charset="0"/>
                <a:ea typeface="IBM Plex Sans" pitchFamily="34" charset="-122"/>
                <a:cs typeface="IBM Plex Sans" pitchFamily="34" charset="-120"/>
              </a:rPr>
              <a:t> dalam rantaian, Lightning atau kedua-duanya?</a:t>
            </a:r>
            <a:endParaRPr lang="ms"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Bagaimanakah Anda Menggunakan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Dalam Rantaian dan Lightning</a:t>
            </a:r>
            <a:endParaRPr lang="ms"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Dalam rantaian:</a:t>
            </a:r>
            <a:r>
              <a:rPr lang="ms" altLang="en-US" sz="2400" dirty="0">
                <a:solidFill>
                  <a:srgbClr val="25252B"/>
                </a:solidFill>
                <a:latin typeface="IBM Plex Sans" pitchFamily="34" charset="0"/>
                <a:ea typeface="IBM Plex Sans" pitchFamily="34" charset="-122"/>
                <a:cs typeface="IBM Plex Sans" pitchFamily="34" charset="-120"/>
              </a:rPr>
              <a:t> direkodkan secara langsung dalam rantaian blok</a:t>
            </a:r>
            <a:endParaRPr lang="ms" sz="2400" dirty="0"/>
          </a:p>
          <a:p>
            <a:pPr algn="l" marL="228600" indent="-228600">
              <a:lnSpc>
                <a:spcPct val="113000"/>
              </a:lnSpc>
              <a:spcBef>
                <a:spcPts val="480"/>
              </a:spcBef>
              <a:buSzPct val="100000"/>
              <a:buChar char="•"/>
            </a:pPr>
            <a:r>
              <a:rPr lang="ms" altLang="en-US" sz="2400" b="1" dirty="0">
                <a:solidFill>
                  <a:srgbClr val="422C70"/>
                </a:solidFill>
                <a:latin typeface="IBM Plex Sans" pitchFamily="34" charset="0"/>
                <a:ea typeface="IBM Plex Sans" pitchFamily="34" charset="-122"/>
                <a:cs typeface="IBM Plex Sans" pitchFamily="34" charset="-120"/>
              </a:rPr>
              <a:t>Lightning:</a:t>
            </a:r>
            <a:r>
              <a:rPr lang="ms" altLang="en-US" sz="2400" dirty="0">
                <a:solidFill>
                  <a:srgbClr val="25252B"/>
                </a:solidFill>
                <a:latin typeface="IBM Plex Sans" pitchFamily="34" charset="0"/>
                <a:ea typeface="IBM Plex Sans" pitchFamily="34" charset="-122"/>
                <a:cs typeface="IBM Plex Sans" pitchFamily="34" charset="-120"/>
              </a:rPr>
              <a:t> rangkaian pembayaran yang dibina di atas Bitcoin untuk pembayaran pantas, bernilai kecil dan kerap, seperti membeli secawan kopi</a:t>
            </a:r>
            <a:endParaRPr lang="ms" sz="2400" dirty="0"/>
          </a:p>
          <a:p>
            <a:pPr algn="l" marL="228600" indent="-228600">
              <a:lnSpc>
                <a:spcPct val="113000"/>
              </a:lnSpc>
              <a:spcBef>
                <a:spcPts val="480"/>
              </a:spcBef>
              <a:buSzPct val="100000"/>
              <a:buChar char="•"/>
            </a:pPr>
            <a:r>
              <a:rPr lang="ms" altLang="en-US" sz="2400" dirty="0">
                <a:solidFill>
                  <a:srgbClr val="25252B"/>
                </a:solidFill>
                <a:latin typeface="IBM Plex Sans" pitchFamily="34" charset="0"/>
                <a:ea typeface="IBM Plex Sans" pitchFamily="34" charset="-122"/>
                <a:cs typeface="IBM Plex Sans" pitchFamily="34" charset="-120"/>
              </a:rPr>
              <a:t>Dompet Lightning juga boleh berupa dompet jagaan atau jagaan kendiri</a:t>
            </a:r>
            <a:endParaRPr lang="ms" sz="2400" dirty="0"/>
          </a:p>
        </p:txBody>
      </p:sp>
      <p:pic>
        <p:nvPicPr>
          <p:cNvPr id="5" name="Image 0" descr="Dalam rantaianDirekodkan secara langsung dalam rantaian blok BitcoinLightningRangkaian pembayaran yang dibina di atas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Bagaimanakah Anda Menggunakan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Tiga Peraturan Semasa Anda Belajar</a:t>
            </a:r>
            <a:endParaRPr lang="ms" sz="3000" dirty="0"/>
          </a:p>
        </p:txBody>
      </p:sp>
      <p:sp>
        <p:nvSpPr>
          <p:cNvPr id="4" name="Text 2"/>
          <p:cNvSpPr/>
          <p:nvPr/>
        </p:nvSpPr>
        <p:spPr>
          <a:xfrm>
            <a:off x="1032449" y="1383030"/>
            <a:ext cx="11109137" cy="2091964"/>
          </a:xfrm>
          <a:prstGeom prst="rect">
            <a:avLst/>
          </a:prstGeom>
          <a:noFill/>
          <a:ln/>
        </p:spPr>
        <p:txBody>
          <a:bodyPr wrap="square" lIns="0" tIns="0" rIns="0" bIns="0" rtlCol="0" anchor="t"/>
          <a:lstStyle/>
          <a:p>
            <a:pPr algn="l" marL="219710" indent="-219710">
              <a:lnSpc>
                <a:spcPct val="113000"/>
              </a:lnSpc>
              <a:buSzPct val="100000"/>
              <a:buChar char="•"/>
            </a:pPr>
            <a:r>
              <a:rPr lang="ms" altLang="en-US" sz="2300" b="1" dirty="0">
                <a:solidFill>
                  <a:srgbClr val="25252B"/>
                </a:solidFill>
                <a:latin typeface="IBM Plex Sans" pitchFamily="34" charset="0"/>
                <a:ea typeface="IBM Plex Sans" pitchFamily="34" charset="-122"/>
                <a:cs typeface="IBM Plex Sans" pitchFamily="34" charset="-120"/>
              </a:rPr>
              <a:t>Belajar dahulu.</a:t>
            </a:r>
            <a:r>
              <a:rPr lang="ms" altLang="en-US" sz="2300" dirty="0">
                <a:solidFill>
                  <a:srgbClr val="25252B"/>
                </a:solidFill>
                <a:latin typeface="IBM Plex Sans" pitchFamily="34" charset="0"/>
                <a:ea typeface="IBM Plex Sans" pitchFamily="34" charset="-122"/>
                <a:cs typeface="IBM Plex Sans" pitchFamily="34" charset="-120"/>
              </a:rPr>
              <a:t> Jangan bertindak kerana keterujaan, ketakutan, atau tekanan.</a:t>
            </a:r>
            <a:endParaRPr lang="ms" sz="2300" dirty="0"/>
          </a:p>
          <a:p>
            <a:pPr algn="l" marL="219710" indent="-219710">
              <a:lnSpc>
                <a:spcPct val="113000"/>
              </a:lnSpc>
              <a:spcBef>
                <a:spcPts val="460"/>
              </a:spcBef>
              <a:buSzPct val="100000"/>
              <a:buChar char="•"/>
            </a:pPr>
            <a:r>
              <a:rPr lang="ms" altLang="en-US" sz="2300" b="1" dirty="0">
                <a:solidFill>
                  <a:srgbClr val="25252B"/>
                </a:solidFill>
                <a:latin typeface="IBM Plex Sans" pitchFamily="34" charset="0"/>
                <a:ea typeface="IBM Plex Sans" pitchFamily="34" charset="-122"/>
                <a:cs typeface="IBM Plex Sans" pitchFamily="34" charset="-120"/>
              </a:rPr>
              <a:t>Mulakan dengan jumlah yang kecil.</a:t>
            </a:r>
            <a:r>
              <a:rPr lang="ms" altLang="en-US" sz="2300" dirty="0">
                <a:solidFill>
                  <a:srgbClr val="25252B"/>
                </a:solidFill>
                <a:latin typeface="IBM Plex Sans" pitchFamily="34" charset="0"/>
                <a:ea typeface="IBM Plex Sans" pitchFamily="34" charset="-122"/>
                <a:cs typeface="IBM Plex Sans" pitchFamily="34" charset="-120"/>
              </a:rPr>
              <a:t> Cuba alat yang belum anda biasa gunakan dengan jumlah yang anda mampu tanggung jika kehilangannya.</a:t>
            </a:r>
            <a:endParaRPr lang="ms" sz="2300" dirty="0"/>
          </a:p>
          <a:p>
            <a:pPr algn="l" marL="219710" indent="-219710">
              <a:lnSpc>
                <a:spcPct val="113000"/>
              </a:lnSpc>
              <a:spcBef>
                <a:spcPts val="460"/>
              </a:spcBef>
              <a:buSzPct val="100000"/>
              <a:buChar char="•"/>
            </a:pPr>
            <a:r>
              <a:rPr lang="ms" altLang="en-US" sz="2300" b="1" dirty="0">
                <a:solidFill>
                  <a:srgbClr val="25252B"/>
                </a:solidFill>
                <a:latin typeface="IBM Plex Sans" pitchFamily="34" charset="0"/>
                <a:ea typeface="IBM Plex Sans" pitchFamily="34" charset="-122"/>
                <a:cs typeface="IBM Plex Sans" pitchFamily="34" charset="-120"/>
              </a:rPr>
              <a:t>Jangan Percaya, Sahkan.</a:t>
            </a:r>
            <a:r>
              <a:rPr lang="ms" altLang="en-US" sz="2300" dirty="0">
                <a:solidFill>
                  <a:srgbClr val="25252B"/>
                </a:solidFill>
                <a:latin typeface="IBM Plex Sans" pitchFamily="34" charset="0"/>
                <a:ea typeface="IBM Plex Sans" pitchFamily="34" charset="-122"/>
                <a:cs typeface="IBM Plex Sans" pitchFamily="34" charset="-120"/>
              </a:rPr>
              <a:t> Semak individu tersebut, kaedah pembayaran, alamat, dan jumlahnya.</a:t>
            </a:r>
            <a:endParaRPr lang="ms" sz="2300" dirty="0"/>
          </a:p>
        </p:txBody>
      </p:sp>
      <p:sp>
        <p:nvSpPr>
          <p:cNvPr id="5" name="Shape 3"/>
          <p:cNvSpPr/>
          <p:nvPr/>
        </p:nvSpPr>
        <p:spPr>
          <a:xfrm>
            <a:off x="666780" y="3796772"/>
            <a:ext cx="10858500" cy="1974372"/>
          </a:xfrm>
          <a:prstGeom prst="rect">
            <a:avLst/>
          </a:prstGeom>
          <a:solidFill>
            <a:srgbClr val="F3F3FA"/>
          </a:solidFill>
          <a:ln/>
        </p:spPr>
      </p:sp>
      <p:sp>
        <p:nvSpPr>
          <p:cNvPr id="6" name="Shape 4"/>
          <p:cNvSpPr/>
          <p:nvPr/>
        </p:nvSpPr>
        <p:spPr>
          <a:xfrm>
            <a:off x="666780" y="3796772"/>
            <a:ext cx="57150" cy="1974372"/>
          </a:xfrm>
          <a:prstGeom prst="rect">
            <a:avLst/>
          </a:prstGeom>
          <a:solidFill>
            <a:srgbClr val="422C70"/>
          </a:solidFill>
          <a:ln/>
        </p:spPr>
      </p:sp>
      <p:sp>
        <p:nvSpPr>
          <p:cNvPr id="7" name="Text 5"/>
          <p:cNvSpPr/>
          <p:nvPr/>
        </p:nvSpPr>
        <p:spPr>
          <a:xfrm>
            <a:off x="1192103" y="4060119"/>
            <a:ext cx="10456896" cy="1447678"/>
          </a:xfrm>
          <a:prstGeom prst="rect">
            <a:avLst/>
          </a:prstGeom>
          <a:noFill/>
          <a:ln/>
        </p:spPr>
        <p:txBody>
          <a:bodyPr wrap="square" lIns="0" tIns="0" rIns="0" bIns="0" rtlCol="0" anchor="t"/>
          <a:lstStyle/>
          <a:p>
            <a:pPr algn="l" indent="0" marL="0">
              <a:lnSpc>
                <a:spcPct val="113000"/>
              </a:lnSpc>
              <a:buNone/>
            </a:pPr>
            <a:r>
              <a:rPr lang="ms" altLang="en-US" sz="2300" b="1" dirty="0">
                <a:solidFill>
                  <a:srgbClr val="422C70"/>
                </a:solidFill>
                <a:latin typeface="IBM Plex Sans" pitchFamily="34" charset="0"/>
                <a:ea typeface="IBM Plex Sans" pitchFamily="34" charset="-122"/>
                <a:cs typeface="IBM Plex Sans" pitchFamily="34" charset="-120"/>
              </a:rPr>
              <a:t>Kongsi maklumat penerimaan, jangan sekali-kali kongsi rahsia</a:t>
            </a:r>
            <a:endParaRPr lang="ms" sz="2300" dirty="0"/>
          </a:p>
          <a:p>
            <a:pPr algn="l" indent="0" marL="0">
              <a:lnSpc>
                <a:spcPct val="113000"/>
              </a:lnSpc>
              <a:spcBef>
                <a:spcPts val="340"/>
              </a:spcBef>
              <a:buNone/>
            </a:pPr>
            <a:r>
              <a:rPr lang="ms" altLang="en-US" sz="2300" dirty="0">
                <a:solidFill>
                  <a:srgbClr val="25252B"/>
                </a:solidFill>
                <a:latin typeface="IBM Plex Sans" pitchFamily="34" charset="0"/>
                <a:ea typeface="IBM Plex Sans" pitchFamily="34" charset="-122"/>
                <a:cs typeface="IBM Plex Sans" pitchFamily="34" charset="-120"/>
              </a:rPr>
              <a:t>Alamat atau permintaan pembayaran boleh dikongsi. Frasa benih atau kunci peribadi tidak boleh dikongsi sama sekali. Tiada pendidik, syarikat dompet, atau petugas sokongan yang sah akan meminta maklumat rahsia tersebut.</a:t>
            </a:r>
            <a:endParaRPr lang="ms" sz="23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Bagaimanakah Anda Menggunakan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Berhenti, Jangan Kongsi Apa-</a:t>
            </a:r>
            <a:br/>
            <a:r>
              <a:rPr lang="ms" altLang="en-US" sz="3000" dirty="0">
                <a:solidFill>
                  <a:srgbClr val="422C70"/>
                </a:solidFill>
                <a:latin typeface="IBM Plex Sans Medium" pitchFamily="34" charset="0"/>
                <a:ea typeface="IBM Plex Sans Medium" pitchFamily="34" charset="-122"/>
                <a:cs typeface="IBM Plex Sans Medium" pitchFamily="34" charset="-120"/>
              </a:rPr>
              <a:t>apa, Jangan Hantar Apa-apa</a:t>
            </a:r>
            <a:endParaRPr lang="ms" sz="3000" dirty="0"/>
          </a:p>
        </p:txBody>
      </p:sp>
      <p:sp>
        <p:nvSpPr>
          <p:cNvPr id="5" name="Text 2"/>
          <p:cNvSpPr/>
          <p:nvPr/>
        </p:nvSpPr>
        <p:spPr>
          <a:xfrm>
            <a:off x="666780" y="1830263"/>
            <a:ext cx="5694426" cy="2187793"/>
          </a:xfrm>
          <a:prstGeom prst="rect">
            <a:avLst/>
          </a:prstGeom>
          <a:noFill/>
          <a:ln/>
        </p:spPr>
        <p:txBody>
          <a:bodyPr wrap="square" lIns="0" tIns="0" rIns="0" bIns="0" rtlCol="0" anchor="t"/>
          <a:lstStyle/>
          <a:p>
            <a:pPr algn="l" indent="0" marL="0">
              <a:lnSpc>
                <a:spcPct val="113000"/>
              </a:lnSpc>
              <a:buNone/>
            </a:pPr>
            <a:r>
              <a:rPr lang="ms" altLang="en-US" sz="1820" dirty="0">
                <a:solidFill>
                  <a:srgbClr val="25252B"/>
                </a:solidFill>
                <a:latin typeface="IBM Plex Sans" pitchFamily="34" charset="0"/>
                <a:ea typeface="IBM Plex Sans" pitchFamily="34" charset="-122"/>
                <a:cs typeface="IBM Plex Sans" pitchFamily="34" charset="-120"/>
              </a:rPr>
              <a:t>Berhenti jika seseorang mendesak anda bertindak segera atau merahsiakan sesuatu, menjanjikan pulangan terjamin, meminta anda menghantar bitcoin terlebih dahulu, atau meminta frasa benih anda. Berhenti seketika. Jangan kongsi apa-apa. Jangan hantar apa-apa. Kemudian semak melalui sumber yang sudah anda kenali.</a:t>
            </a:r>
            <a:endParaRPr lang="ms" sz="1820" dirty="0"/>
          </a:p>
        </p:txBody>
      </p:sp>
      <p:pic>
        <p:nvPicPr>
          <p:cNvPr id="6" name="Image 1" descr="Desakan untuk bertindak segera Penyamaran Destinasi yang diubah Pulangan terjamin Permintaan maklumat rahsia">    </p:cNvPr>
          <p:cNvPicPr>
            <a:picLocks noChangeAspect="1"/>
          </p:cNvPicPr>
          <p:nvPr/>
        </p:nvPicPr>
        <p:blipFill>
          <a:blip r:embed="rId2"/>
          <a:stretch>
            <a:fillRect/>
          </a:stretch>
        </p:blipFill>
        <p:spPr>
          <a:xfrm>
            <a:off x="1338224" y="4133820"/>
            <a:ext cx="4029121" cy="1722547"/>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Bagaimanakah Anda Menggunakan Bitcoin?</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ms" altLang="en-US" sz="4350" dirty="0">
                <a:solidFill>
                  <a:srgbClr val="FFFFFF"/>
                </a:solidFill>
                <a:latin typeface="IBM Plex Sans Medium" pitchFamily="34" charset="0"/>
                <a:ea typeface="IBM Plex Sans Medium" pitchFamily="34" charset="-122"/>
                <a:cs typeface="IBM Plex Sans Medium" pitchFamily="34" charset="-120"/>
              </a:rPr>
              <a:t>Apa Seterusnya?</a:t>
            </a:r>
            <a:endParaRPr lang="ms"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ms" altLang="en-US" sz="2400" dirty="0">
                <a:solidFill>
                  <a:srgbClr val="FFFFFF"/>
                </a:solidFill>
                <a:latin typeface="IBM Plex Sans" pitchFamily="34" charset="0"/>
                <a:ea typeface="IBM Plex Sans" pitchFamily="34" charset="-122"/>
                <a:cs typeface="IBM Plex Sans" pitchFamily="34" charset="-120"/>
              </a:rPr>
              <a:t>Ini hanyalah permulaan.</a:t>
            </a:r>
            <a:endParaRPr lang="ms"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Empat Inti Pati Utama</a:t>
            </a:r>
            <a:endParaRPr lang="ms" sz="3000" dirty="0"/>
          </a:p>
        </p:txBody>
      </p:sp>
      <p:sp>
        <p:nvSpPr>
          <p:cNvPr id="4" name="Text 2"/>
          <p:cNvSpPr/>
          <p:nvPr/>
        </p:nvSpPr>
        <p:spPr>
          <a:xfrm>
            <a:off x="1017179" y="1379464"/>
            <a:ext cx="11125871" cy="3195645"/>
          </a:xfrm>
          <a:prstGeom prst="rect">
            <a:avLst/>
          </a:prstGeom>
          <a:noFill/>
          <a:ln/>
        </p:spPr>
        <p:txBody>
          <a:bodyPr wrap="square" lIns="0" tIns="0" rIns="0" bIns="0" rtlCol="0" anchor="t"/>
          <a:lstStyle/>
          <a:p>
            <a:pPr algn="l" marL="210820" indent="-210820">
              <a:lnSpc>
                <a:spcPct val="113000"/>
              </a:lnSpc>
              <a:buSzPct val="100000"/>
              <a:buChar char="•"/>
            </a:pPr>
            <a:r>
              <a:rPr lang="ms" altLang="en-US" sz="2210" b="1" dirty="0">
                <a:solidFill>
                  <a:srgbClr val="25252B"/>
                </a:solidFill>
                <a:latin typeface="IBM Plex Sans" pitchFamily="34" charset="0"/>
                <a:ea typeface="IBM Plex Sans" pitchFamily="34" charset="-122"/>
                <a:cs typeface="IBM Plex Sans" pitchFamily="34" charset="-120"/>
              </a:rPr>
              <a:t>Wang bergantung pada peraturan dan kepercayaan.</a:t>
            </a:r>
            <a:r>
              <a:rPr lang="ms" altLang="en-US" sz="2210" dirty="0">
                <a:solidFill>
                  <a:srgbClr val="25252B"/>
                </a:solidFill>
                <a:latin typeface="IBM Plex Sans" pitchFamily="34" charset="0"/>
                <a:ea typeface="IBM Plex Sans" pitchFamily="34" charset="-122"/>
                <a:cs typeface="IBM Plex Sans" pitchFamily="34" charset="-120"/>
              </a:rPr>
              <a:t> Bekalan dan peraturan wang fiat ditetapkan oleh sebilangan kecil institusi.</a:t>
            </a:r>
            <a:endParaRPr lang="ms" sz="2210" dirty="0"/>
          </a:p>
          <a:p>
            <a:pPr algn="l" marL="210820" indent="-210820">
              <a:lnSpc>
                <a:spcPct val="113000"/>
              </a:lnSpc>
              <a:spcBef>
                <a:spcPts val="440"/>
              </a:spcBef>
              <a:buSzPct val="100000"/>
              <a:buChar char="•"/>
            </a:pPr>
            <a:r>
              <a:rPr lang="ms" altLang="en-US" sz="2210" b="1" dirty="0">
                <a:solidFill>
                  <a:srgbClr val="25252B"/>
                </a:solidFill>
                <a:latin typeface="IBM Plex Sans" pitchFamily="34" charset="0"/>
                <a:ea typeface="IBM Plex Sans" pitchFamily="34" charset="-122"/>
                <a:cs typeface="IBM Plex Sans" pitchFamily="34" charset="-120"/>
              </a:rPr>
              <a:t>Bitcoin menawarkan peraturan yang berbeza.</a:t>
            </a:r>
            <a:r>
              <a:rPr lang="ms" altLang="en-US" sz="2210" dirty="0">
                <a:solidFill>
                  <a:srgbClr val="25252B"/>
                </a:solidFill>
                <a:latin typeface="IBM Plex Sans" pitchFamily="34" charset="0"/>
                <a:ea typeface="IBM Plex Sans" pitchFamily="34" charset="-122"/>
                <a:cs typeface="IBM Plex Sans" pitchFamily="34" charset="-120"/>
              </a:rPr>
              <a:t> Bekalan yang terhad dan terbuka kepada umum, boleh diakses oleh sesiapa sahaja, serta boleh disahkan tanpa perlu bergantung pada kepercayaan.</a:t>
            </a:r>
            <a:endParaRPr lang="ms" sz="2210" dirty="0"/>
          </a:p>
          <a:p>
            <a:pPr algn="l" marL="210820" indent="-210820">
              <a:lnSpc>
                <a:spcPct val="113000"/>
              </a:lnSpc>
              <a:spcBef>
                <a:spcPts val="440"/>
              </a:spcBef>
              <a:buSzPct val="100000"/>
              <a:buChar char="•"/>
            </a:pPr>
            <a:r>
              <a:rPr lang="ms" altLang="en-US" sz="2210" b="1" dirty="0">
                <a:solidFill>
                  <a:srgbClr val="25252B"/>
                </a:solidFill>
                <a:latin typeface="IBM Plex Sans" pitchFamily="34" charset="0"/>
                <a:ea typeface="IBM Plex Sans" pitchFamily="34" charset="-122"/>
                <a:cs typeface="IBM Plex Sans" pitchFamily="34" charset="-120"/>
              </a:rPr>
              <a:t>Keselamatan diutamakan.</a:t>
            </a:r>
            <a:r>
              <a:rPr lang="ms" altLang="en-US" sz="2210" dirty="0">
                <a:solidFill>
                  <a:srgbClr val="25252B"/>
                </a:solidFill>
                <a:latin typeface="IBM Plex Sans" pitchFamily="34" charset="0"/>
                <a:ea typeface="IBM Plex Sans" pitchFamily="34" charset="-122"/>
                <a:cs typeface="IBM Plex Sans" pitchFamily="34" charset="-120"/>
              </a:rPr>
              <a:t> Belajar dahulu, mulakan dengan jumlah yang kecil, sahkan segala-galanya, dan jangan sekali-kali berkongsi frasa benih anda.</a:t>
            </a:r>
            <a:endParaRPr lang="ms" sz="2210" dirty="0"/>
          </a:p>
          <a:p>
            <a:pPr algn="l" marL="210820" indent="-210820">
              <a:lnSpc>
                <a:spcPct val="113000"/>
              </a:lnSpc>
              <a:spcBef>
                <a:spcPts val="440"/>
              </a:spcBef>
              <a:buSzPct val="100000"/>
              <a:buChar char="•"/>
            </a:pPr>
            <a:r>
              <a:rPr lang="ms" altLang="en-US" sz="2210" b="1" dirty="0">
                <a:solidFill>
                  <a:srgbClr val="25252B"/>
                </a:solidFill>
                <a:latin typeface="IBM Plex Sans" pitchFamily="34" charset="0"/>
                <a:ea typeface="IBM Plex Sans" pitchFamily="34" charset="-122"/>
                <a:cs typeface="IBM Plex Sans" pitchFamily="34" charset="-120"/>
              </a:rPr>
              <a:t>Ini hanyalah permulaan.</a:t>
            </a:r>
            <a:r>
              <a:rPr lang="ms" altLang="en-US" sz="2210" dirty="0">
                <a:solidFill>
                  <a:srgbClr val="25252B"/>
                </a:solidFill>
                <a:latin typeface="IBM Plex Sans" pitchFamily="34" charset="0"/>
                <a:ea typeface="IBM Plex Sans" pitchFamily="34" charset="-122"/>
                <a:cs typeface="IBM Plex Sans" pitchFamily="34" charset="-120"/>
              </a:rPr>
              <a:t> Satu langkah seterusnya yang selamat sudah memadai.</a:t>
            </a:r>
            <a:endParaRPr lang="ms" sz="2210" dirty="0"/>
          </a:p>
        </p:txBody>
      </p:sp>
      <p:sp>
        <p:nvSpPr>
          <p:cNvPr id="5" name="Shape 3"/>
          <p:cNvSpPr/>
          <p:nvPr/>
        </p:nvSpPr>
        <p:spPr>
          <a:xfrm>
            <a:off x="666780" y="4883536"/>
            <a:ext cx="10858500" cy="1134953"/>
          </a:xfrm>
          <a:prstGeom prst="rect">
            <a:avLst/>
          </a:prstGeom>
          <a:solidFill>
            <a:srgbClr val="F3F3FA"/>
          </a:solidFill>
          <a:ln/>
        </p:spPr>
      </p:sp>
      <p:sp>
        <p:nvSpPr>
          <p:cNvPr id="6" name="Shape 4"/>
          <p:cNvSpPr/>
          <p:nvPr/>
        </p:nvSpPr>
        <p:spPr>
          <a:xfrm>
            <a:off x="666780" y="4883536"/>
            <a:ext cx="57150" cy="1134953"/>
          </a:xfrm>
          <a:prstGeom prst="rect">
            <a:avLst/>
          </a:prstGeom>
          <a:solidFill>
            <a:srgbClr val="422C70"/>
          </a:solidFill>
          <a:ln/>
        </p:spPr>
      </p:sp>
      <p:sp>
        <p:nvSpPr>
          <p:cNvPr id="7" name="Text 5"/>
          <p:cNvSpPr/>
          <p:nvPr/>
        </p:nvSpPr>
        <p:spPr>
          <a:xfrm>
            <a:off x="1172535" y="5135910"/>
            <a:ext cx="10498226" cy="630204"/>
          </a:xfrm>
          <a:prstGeom prst="rect">
            <a:avLst/>
          </a:prstGeom>
          <a:noFill/>
          <a:ln/>
        </p:spPr>
        <p:txBody>
          <a:bodyPr wrap="square" lIns="0" tIns="0" rIns="0" bIns="0" rtlCol="0" anchor="t"/>
          <a:lstStyle/>
          <a:p>
            <a:pPr algn="l" indent="0" marL="0">
              <a:lnSpc>
                <a:spcPct val="113000"/>
              </a:lnSpc>
              <a:buNone/>
            </a:pPr>
            <a:r>
              <a:rPr lang="ms" altLang="en-US" sz="2210" b="1" dirty="0">
                <a:solidFill>
                  <a:srgbClr val="422C70"/>
                </a:solidFill>
                <a:latin typeface="IBM Plex Sans" pitchFamily="34" charset="0"/>
                <a:ea typeface="IBM Plex Sans" pitchFamily="34" charset="-122"/>
                <a:cs typeface="IBM Plex Sans" pitchFamily="34" charset="-120"/>
              </a:rPr>
              <a:t>Sejenak untuk merenung</a:t>
            </a:r>
            <a:endParaRPr lang="ms" sz="2210" dirty="0"/>
          </a:p>
          <a:p>
            <a:pPr algn="l" indent="0" marL="0">
              <a:lnSpc>
                <a:spcPct val="113000"/>
              </a:lnSpc>
              <a:spcBef>
                <a:spcPts val="330"/>
              </a:spcBef>
              <a:buNone/>
            </a:pPr>
            <a:r>
              <a:rPr lang="ms" altLang="en-US" sz="2210" dirty="0">
                <a:solidFill>
                  <a:srgbClr val="25252B"/>
                </a:solidFill>
                <a:latin typeface="IBM Plex Sans" pitchFamily="34" charset="0"/>
                <a:ea typeface="IBM Plex Sans" pitchFamily="34" charset="-122"/>
                <a:cs typeface="IBM Plex Sans" pitchFamily="34" charset="-120"/>
              </a:rPr>
              <a:t>Lihat semula lima soalan pada permulaan tadi. Apakah jawapan anda sekarang?</a:t>
            </a:r>
            <a:endParaRPr lang="ms"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 Seterusnya?</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ms" altLang="en-US" sz="3000" dirty="0">
                <a:solidFill>
                  <a:srgbClr val="422C70"/>
                </a:solidFill>
                <a:latin typeface="IBM Plex Sans Medium" pitchFamily="34" charset="0"/>
                <a:ea typeface="IBM Plex Sans Medium" pitchFamily="34" charset="-122"/>
                <a:cs typeface="IBM Plex Sans Medium" pitchFamily="34" charset="-120"/>
              </a:rPr>
              <a:t>Diploma Bitcoin</a:t>
            </a:r>
            <a:endParaRPr lang="ms"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Langkah seterusnya. Empat modulnya membawa anda lebih jauh:</a:t>
            </a:r>
            <a:endParaRPr lang="ms"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Memahami wang</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Cara Bitcoin berfungsi</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Menggunakan Bitcoin dengan selamat</a:t>
            </a:r>
            <a:endParaRPr lang="ms" sz="2020" dirty="0"/>
          </a:p>
          <a:p>
            <a:pPr algn="l" marL="191770" indent="-191770">
              <a:lnSpc>
                <a:spcPct val="113000"/>
              </a:lnSpc>
              <a:spcBef>
                <a:spcPts val="400"/>
              </a:spcBef>
              <a:buSzPct val="100000"/>
              <a:buChar char="•"/>
            </a:pPr>
            <a:r>
              <a:rPr lang="ms" altLang="en-US" sz="2020" dirty="0">
                <a:solidFill>
                  <a:srgbClr val="25252B"/>
                </a:solidFill>
                <a:latin typeface="IBM Plex Sans" pitchFamily="34" charset="0"/>
                <a:ea typeface="IBM Plex Sans" pitchFamily="34" charset="-122"/>
                <a:cs typeface="IBM Plex Sans" pitchFamily="34" charset="-120"/>
              </a:rPr>
              <a:t>Bitcoin dalam komuniti anda</a:t>
            </a:r>
            <a:endParaRPr lang="ms" sz="2020" dirty="0"/>
          </a:p>
        </p:txBody>
      </p:sp>
      <p:sp>
        <p:nvSpPr>
          <p:cNvPr id="7" name="Text 4"/>
          <p:cNvSpPr/>
          <p:nvPr/>
        </p:nvSpPr>
        <p:spPr>
          <a:xfrm>
            <a:off x="666780" y="4136837"/>
            <a:ext cx="6340632" cy="691195"/>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Teruskan semangat ingin tahu, teruskan bertanya, dan ketahui lebih lanjut di </a:t>
            </a:r>
            <a:r>
              <a:rPr lang="ms"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ms" altLang="en-US" sz="2020" dirty="0">
                <a:solidFill>
                  <a:srgbClr val="25252B"/>
                </a:solidFill>
                <a:latin typeface="IBM Plex Sans" pitchFamily="34" charset="0"/>
                <a:ea typeface="IBM Plex Sans" pitchFamily="34" charset="-122"/>
                <a:cs typeface="IBM Plex Sans" pitchFamily="34" charset="-120"/>
              </a:rPr>
              <a:t>.</a:t>
            </a:r>
            <a:endParaRPr lang="ms" sz="2020" dirty="0"/>
          </a:p>
        </p:txBody>
      </p:sp>
      <p:sp>
        <p:nvSpPr>
          <p:cNvPr id="8" name="Text 5"/>
          <p:cNvSpPr/>
          <p:nvPr/>
        </p:nvSpPr>
        <p:spPr>
          <a:xfrm>
            <a:off x="666780" y="5083973"/>
            <a:ext cx="6340632" cy="691195"/>
          </a:xfrm>
          <a:prstGeom prst="rect">
            <a:avLst/>
          </a:prstGeom>
          <a:noFill/>
          <a:ln/>
        </p:spPr>
        <p:txBody>
          <a:bodyPr wrap="square" lIns="0" tIns="0" rIns="0" bIns="0" rtlCol="0" anchor="t"/>
          <a:lstStyle/>
          <a:p>
            <a:pPr algn="l" indent="0" marL="0">
              <a:lnSpc>
                <a:spcPct val="113000"/>
              </a:lnSpc>
              <a:buNone/>
            </a:pPr>
            <a:r>
              <a:rPr lang="ms" altLang="en-US" sz="2020" dirty="0">
                <a:solidFill>
                  <a:srgbClr val="25252B"/>
                </a:solidFill>
                <a:latin typeface="IBM Plex Sans" pitchFamily="34" charset="0"/>
                <a:ea typeface="IBM Plex Sans" pitchFamily="34" charset="-122"/>
                <a:cs typeface="IBM Plex Sans" pitchFamily="34" charset="-120"/>
              </a:rPr>
              <a:t>Kami berharap dapat bertemu dengan anda dalam kohort kami yang seterusnya.</a:t>
            </a:r>
            <a:endParaRPr lang="ms"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ms" altLang="en-US" sz="1200" dirty="0">
                <a:solidFill>
                  <a:srgbClr val="6C6C7D"/>
                </a:solidFill>
                <a:latin typeface="IBM Plex Sans" pitchFamily="34" charset="0"/>
                <a:ea typeface="IBM Plex Sans" pitchFamily="34" charset="-122"/>
                <a:cs typeface="IBM Plex Sans" pitchFamily="34" charset="-120"/>
              </a:rPr>
              <a:t>Pengenalan kepada Bitcoin · Apa Seterusnya?</a:t>
            </a:r>
            <a:endParaRPr lang="ms"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Pengenalan kepada Bitcoin</dc:title>
  <dc:subject>Open educational slides (Creative Commons). Adapt them freely.</dc:subject>
  <dc:creator>My First Bitcoin</dc:creator>
  <cp:lastModifiedBy>My First Bitcoin</cp:lastModifiedBy>
  <cp:revision>1</cp:revision>
  <dcterms:created xsi:type="dcterms:W3CDTF">2026-10-22T19:42:12Z</dcterms:created>
  <dcterms:modified xsi:type="dcterms:W3CDTF">2026-10-22T19:42:12Z</dcterms:modified>
</cp:coreProperties>
</file>