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Źródło: My First Bitcoin, Bitcoin Diploma — przewodnik dla uczniów, wydanie 26.10, moduły 1–4 oraz wstępne oczekiwania wobec osób uczących się. Zaadaptowano na warunkach licencji Creative Commons Uznanie autorstwa–Na tych samych warunkach 4.0 Międzynarodowe; niniejsza prezentacja jest udostępniana na tej samej licencji. Prezentacja stanowi materiał pomocniczy do zajęć prowadzonych przez edukatora. Proszę dostosowywać przykłady, ćwiczenia, tempo i sposób prowadzenia zajęć, zachowując sens programu nauczania, wymagane kompetencje oraz zasady bezpieczeństwa. Nie zakłada się określonego czasu trwania zajęć.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przestrzegać tych ograniczeń we wszystkich czterech modułach. Przed opcjonalnymi ćwiczeniami na żywo z użyciem niewielkich kwot proszę wyjaśnić zagrożenia dla prywatności i bezpieczeństwa oraz ryzyko utraty środków.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wykorzystać dyskusję z materiału źródłowego, aby odróżnić możliwy do zweryfikowania fakt od opinii wymagającej określenia kryteriów i przedstawienia dowodów. Proszę nie prosić o ujawnianie osobistych informacji finansowych.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posłużyć się przykładem z tekstu źródłowego: Amina ma ryż i chce butów; Luis ma buty i chce oleju do gotowania; Mei ma olej do gotowania i chce usług naprawczych. Proszę wyraźnie oddzielić nieudane próby bezpośredniej wymiany od późniejszego rozwiązania z wykorzystaniem pieniądza.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wykorzystać podany w przewodniku przykład dostępności wody oraz codzienne wybory. Pilne potrzeby mogą w uzasadniony sposób zwiększać preferencję teraźniejszości.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wyjaśnić standard złota oraz zróżnicowane zasady wymiany pieniądza papierowego mającego pokrycie w złocie. Karta lub telefon przesyła instrukcje; nie zawiera pieniędzy. Zwykły depozyt bankowy jest zobowiązaniem banku wobec klienta.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Banki uzyskują przychody z odsetek i opłat, pokrywając jednocześnie koszty i straty. Proszę nie sugerować, że wszystkie banki są na skraju upadłości ani że udzielanie kredytów nie podlega ograniczeniom. Proszę odróżnić zobowiązanie banku od bezpośredniego posiadania aktywa rozrachunkowego.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zachować spójność pięcioczęściowej odpowiedzi. Wcześniejsze propozycje dostarczały poszczególnych elementów; należy unikać sugerowania, że każda z nich stanowiła kompletną zdecentralizowaną walutę.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Część bitcoinów może być niedostępna lub nie być oferowana na sprzedaż.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pozwolić osobom uczącym się samodzielnie wykonać przeliczenie; klucz odpowiedzi nie powinien być widoczny.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Kluczowa myśl: Czy Bitcoin ma dla Państwa wartość? Czy jego obecna cena odzwierciedla jego wartość?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przygotować sprawdzenie ekranu odbioru, sprawdzenie wysyłania i weryfikacji oraz ćwiczenie gotowości do odzyskania dostępu lub reagowania na oszustwa. Przed użyciem każdego środowiska proszę wyjaśnić jego ograniczenia.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Nigdy nie należy fotografować prawdziwej frazy odzyskiwania, przechowywać jej w chmurze, przesyłać e-mailem ani w wiadomościach, ani wpisywać jej na stronie internetowej lub w zwykłym formularzu. Może ona zapewnić pełny dostęp do środków.
Dodatkowe hasła, wiele kluczy i zaawansowane schematy tworzenia kopii zapasowych należą do zakresu nauki zaawansowanej. Proszę nie wprowadzać rozwiązań tak złożonych, że osoby uczące się nie potrafią wyjaśnić ich działania ani odzyskać dostępu w razie problemów.
Jeśli istnieje możliwość, że ktoś zobaczył lub skopiował frazę, że wpisano ją w internecie lub zapisano na niezaufanym urządzeniu, należy uznać ją za przejętą. Proszę poszukać pomocy bez ujawniania frazy i skorzystać z nowej, zaufanej procedury odzyskiwania dostępu.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wykorzystać zawarte w materiale źródłowym fikcyjne porównanie drobnych płatności z płatnościami dokonywanymi rzadziej. Wybory powinny pozostać hipotetyczne; proszę nie wybierać narzędzi ani kwot na potrzeby zarządzania osobistymi środkami osób uczących się.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obserwować proces bez podglądania słów odzyskiwania. Późniejsza konfiguracja na własny użytek wymaga nowych, wygenerowanych prywatnie danych odzyskiwania.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Opłaty on-chain zależą głównie od danych transakcji i popytu na miejsce w blokach, a nie jedynie od przesyłanej kwoty. Proszę zapoznać się z końcowym oszacowaniem; czas realizacji i opłaty mogą się zmieniać.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samodzielnie docierać do oficjalnych stron, ofert aplikacji w sklepach i danych kontaktowych. Proszę sprawdzać wydawcę i domenę oraz zachować ostrożność wobec reklam, wiadomości i stron podszywających się pod inne. Nigdy nie należy pożyczać pieniędzy na eksperymenty.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Punkt odniesienia: praktyczny sprawdzian kompetencji obserwowany przez nauczyciela. C6 wymaga bezpośredniej obserwacji zarówno zadań związanych z portfelem i odbiorem środków, jak i zadań sprawdzających gotowość do odzyskania dostępu. Dopuszczalne są symulacje, wcześniej przygotowane materiały, modele fizyczne oraz rozwiązania niewymagające użycia środków. W razie potrzeby należy przekazać informację zwrotną i umożliwić kolejną próbę. Kryteriów oceniania ani instrukcji dotyczących przeprowadzania oceny nie należy wyświetlać na ekranie.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Moduł 4 jest obowiązkowy, a jego treści dobiera osoba prowadząca zajęcia. Proszę wybrać zadanie dotyczące Bitcoina jako pieniądza, odpowiednie do lokalnych warunków, i potraktować poniższe wskazówki jako propozycje do dostosowania, a nie wymóg zademonstrowania każdego narzędzia lub scenariusza. Proszę zweryfikować aktualnie dostępne narzędzia, lokalne przepisy, infrastrukturę i wsparcie. Proszę zachować wymagane kompetencje i standardy bezpieczeństwa z modułu 3; nie należy wymyślać lokalnych dostawców ani szczegółów.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wybrać odpowiednie zadanie źródłowe: porównanie sposobów przechowywania środków, sprawdzenie ekranu odbioru płatności, porównanie ścieżek płatności, sprawdzenie przygotowanej transakcji, porównanie kosztów tras płatności, reakcja na oszustwo, proces płatności u sprzedawcy lub przekazywania darowizny albo weryfikacja źródeł informacji. W razie potrzeby proszę skorzystać z pomocy lokalnych ekspertów.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użyć przedmiotu o niewielkiej wartości lub przeprowadzić symulację. Przed zatwierdzeniem płatności proszę wyjaśnić cały jej przebieg.
Proszę wybrać scenariusze z przewodnika lub dostosować je do lokalnego zadania. Polecenia powinny być skierowane do osób uczących się, a hipotetycznego akceptowania płatności nie należy przedstawiać jako rzeczywistej oferty lokalnego sprzedawcy.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wykorzystać dowolny scenariusz źródłowy, który pasuje do wybranego zadania lokalnego. Zwrot środków to nowa płatność, a nie cofnięcie pierwotnej transakcji w łańcuchu bloków.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Sposoby pozyskiwania obejmują pracę, bezpośrednią wymianę, pośredników, bankomaty, sprzedawców, usługi wymiany oraz gospodarki o obiegu zamkniętym. Proszę korzystać z aktualnych, zweryfikowanych informacji lokalnych lub z wyraźnie fikcyjnego scenariusza.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porównać okres przechowywania danych, powiązania widoczne w łańcuchu bloków, kontrahentów, ochronę przed oszustwami, limity, opłaty i sposób rozstrzygania sporów.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definiować sukces na podstawie rozwiązanego problemu, a nie liczby transakcji.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obserwować wybrane przez nauczyciela zadanie dotyczące lokalnego wykorzystania Bitcoina jako pieniądza oraz wyjaśnienie osoby uczącej się dotyczące celu, alternatywy, kompromisów, możliwego niepowodzenia i kolejnego kroku. Punktacja, tabele kryteriów oceniania oraz kwestie organizacyjne związane z ocenianiem powinny pozostać poza ekranem.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20544" y="571500"/>
            <a:ext cx="1504737" cy="272400"/>
          </a:xfrm>
          <a:prstGeom prst="rect">
            <a:avLst/>
          </a:prstGeom>
          <a:noFill/>
          <a:ln/>
        </p:spPr>
        <p:txBody>
          <a:bodyPr wrap="square" lIns="0" tIns="0" rIns="0" bIns="0" rtlCol="0" anchor="t"/>
          <a:lstStyle/>
          <a:p>
            <a:pPr algn="r" indent="0" marL="0">
              <a:lnSpc>
                <a:spcPct val="108000"/>
              </a:lnSpc>
              <a:buNone/>
            </a:pPr>
            <a:r>
              <a:rPr lang="pl" altLang="en-US" sz="1650" dirty="0">
                <a:solidFill>
                  <a:srgbClr val="FFFFFF"/>
                </a:solidFill>
                <a:latin typeface="IBM Plex Sans" pitchFamily="34" charset="0"/>
                <a:ea typeface="IBM Plex Sans" pitchFamily="34" charset="-122"/>
                <a:cs typeface="IBM Plex Sans" pitchFamily="34" charset="-120"/>
              </a:rPr>
              <a:t>Wydanie 26.10</a:t>
            </a:r>
            <a:endParaRPr lang="pl"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pl" altLang="en-US" sz="7200" dirty="0">
                <a:solidFill>
                  <a:srgbClr val="FFFFFF"/>
                </a:solidFill>
                <a:latin typeface="IBM Plex Sans Medium" pitchFamily="34" charset="0"/>
                <a:ea typeface="IBM Plex Sans Medium" pitchFamily="34" charset="-122"/>
                <a:cs typeface="IBM Plex Sans Medium" pitchFamily="34" charset="-120"/>
              </a:rPr>
              <a:t>Dyplom</a:t>
            </a:r>
            <a:br/>
            <a:r>
              <a:rPr lang="pl" altLang="en-US" sz="7200" dirty="0">
                <a:solidFill>
                  <a:srgbClr val="FFFFFF"/>
                </a:solidFill>
                <a:latin typeface="IBM Plex Sans Medium" pitchFamily="34" charset="0"/>
                <a:ea typeface="IBM Plex Sans Medium" pitchFamily="34" charset="-122"/>
                <a:cs typeface="IBM Plex Sans Medium" pitchFamily="34" charset="-120"/>
              </a:rPr>
              <a:t>z Bitcoina</a:t>
            </a:r>
            <a:endParaRPr lang="pl"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pl" altLang="en-US" sz="2400" dirty="0">
                <a:solidFill>
                  <a:srgbClr val="FFFFFF"/>
                </a:solidFill>
                <a:latin typeface="IBM Plex Sans" pitchFamily="34" charset="0"/>
                <a:ea typeface="IBM Plex Sans" pitchFamily="34" charset="-122"/>
                <a:cs typeface="IBM Plex Sans" pitchFamily="34" charset="-120"/>
              </a:rPr>
              <a:t>Edukacja finansowa w erze Bitcoina</a:t>
            </a:r>
            <a:endParaRPr lang="p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pl" altLang="en-US" sz="2400" dirty="0">
                <a:solidFill>
                  <a:srgbClr val="F7941F"/>
                </a:solidFill>
                <a:latin typeface="IBM Plex Sans Medium" pitchFamily="34" charset="0"/>
                <a:ea typeface="IBM Plex Sans Medium" pitchFamily="34" charset="-122"/>
                <a:cs typeface="IBM Plex Sans Medium" pitchFamily="34" charset="-120"/>
              </a:rPr>
              <a:t>Moduł 1</a:t>
            </a:r>
            <a:endParaRPr lang="pl"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Zrozumienie pieniądza</a:t>
            </a:r>
            <a:endParaRPr lang="pl"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pl" altLang="en-US" sz="2400" b="1" dirty="0">
                <a:solidFill>
                  <a:srgbClr val="FFFFFF"/>
                </a:solidFill>
                <a:latin typeface="IBM Plex Sans" pitchFamily="34" charset="0"/>
                <a:ea typeface="IBM Plex Sans" pitchFamily="34" charset="-122"/>
                <a:cs typeface="IBM Plex Sans" pitchFamily="34" charset="-120"/>
              </a:rPr>
              <a:t>Problem:</a:t>
            </a:r>
            <a:r>
              <a:rPr lang="pl" altLang="en-US" sz="2400" dirty="0">
                <a:solidFill>
                  <a:srgbClr val="FFFFFF"/>
                </a:solidFill>
                <a:latin typeface="IBM Plex Sans" pitchFamily="34" charset="0"/>
                <a:ea typeface="IBM Plex Sans" pitchFamily="34" charset="-122"/>
                <a:cs typeface="IBM Plex Sans" pitchFamily="34" charset="-120"/>
              </a:rPr>
              <a:t> Jak działają i zmieniają się systemy monetarne?</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Wiedza poprzedza działanie</a:t>
            </a:r>
            <a:endParaRPr lang="pl"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Najpierw nauka · na początek małe kroki · spokojne tempo</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Nie są wymagane zakupy, własne środki ani własny portfel</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Do ukończenia kursu nie jest wymagane własne urządzenie ani dostęp do internetu</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Dostępne są przygotowane materiały, symulacje i ćwiczenia bez dostępu do internetu</a:t>
            </a:r>
            <a:endParaRPr lang="pl" sz="2400" dirty="0"/>
          </a:p>
        </p:txBody>
      </p:sp>
      <p:sp>
        <p:nvSpPr>
          <p:cNvPr id="5" name="Text 3"/>
          <p:cNvSpPr/>
          <p:nvPr/>
        </p:nvSpPr>
        <p:spPr>
          <a:xfrm>
            <a:off x="666780" y="4372752"/>
            <a:ext cx="11510010" cy="1645463"/>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Ten kurs ma charakter edukacyjny i nie stanowi porady finansowej, inwestycyjnej, prawnej ani podatkowej. Nie zaleca kupowania, sprzedawania ani przechowywania bitcoinów, ani zaciągania pożyczek pod ich zastaw, a także nie obiecuje wzrostu ceny.</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8925184" cy="1325789"/>
          </a:xfrm>
          <a:prstGeom prst="rect">
            <a:avLst/>
          </a:prstGeom>
          <a:noFill/>
          <a:ln/>
        </p:spPr>
        <p:txBody>
          <a:bodyPr wrap="square" lIns="0" tIns="0" rIns="0" bIns="0" rtlCol="0" anchor="t"/>
          <a:lstStyle/>
          <a:p>
            <a:pPr algn="l" indent="0" marL="0">
              <a:lnSpc>
                <a:spcPct val="100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Proszę nie ufać, lecz weryfikować</a:t>
            </a:r>
            <a:endParaRPr lang="p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C0C0D0"/>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Dyskusja i oczekiwania dotyczące prywatności</a:t>
            </a:r>
            <a:endParaRPr lang="pl"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sprawdzać dowody i odróżniać fakty, opinie oraz gwarancje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kwestionować poglądy z szacunkiem i otwarcie mówić o niepewności</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zachować w poufności osobiste historie i informacje finansowe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Bez presji na kupno, sprzedaż lub ujawnianie posiadanych środków</a:t>
            </a:r>
            <a:endParaRPr lang="pl"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Proszę uzyskać zgodę przed nagrywaniem lub udostępnianiem czyjegoś ekranu, pracy lub danych umożliwiających identyfikację. Proszę nigdy nie udostępniać prawdziwych kluczy prywatnych ani słów frazy odzyskiwania.</a:t>
            </a:r>
            <a:endParaRPr lang="pl" sz="2110" dirty="0"/>
          </a:p>
        </p:txBody>
      </p:sp>
      <p:sp>
        <p:nvSpPr>
          <p:cNvPr id="6" name="Text 4"/>
          <p:cNvSpPr/>
          <p:nvPr/>
        </p:nvSpPr>
        <p:spPr>
          <a:xfrm>
            <a:off x="666780" y="4633356"/>
            <a:ext cx="11510010" cy="144777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Cena Bitcoina może gwałtownie się zmieniać. Błędy, oszustwa, utrata poufnych danych lub niewywiązanie się z obowiązków przez podmiot przechowujący środki mogą spowodować nieodwracalną utratę środków; prawidłowe płatności są zwykle trudne lub niemożliwe do cofnięcia.</a:t>
            </a:r>
            <a:endParaRPr lang="p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Pytania wprowadzające</a:t>
            </a:r>
            <a:br/>
            <a:r>
              <a:rPr lang="pl" altLang="en-US" sz="3000" dirty="0">
                <a:solidFill>
                  <a:srgbClr val="422C70"/>
                </a:solidFill>
                <a:latin typeface="IBM Plex Sans Medium" pitchFamily="34" charset="0"/>
                <a:ea typeface="IBM Plex Sans Medium" pitchFamily="34" charset="-122"/>
                <a:cs typeface="IBM Plex Sans Medium" pitchFamily="34" charset="-120"/>
              </a:rPr>
              <a:t>dotyczące pieniądza</a:t>
            </a:r>
            <a:endParaRPr lang="pl" sz="3000" dirty="0"/>
          </a:p>
        </p:txBody>
      </p:sp>
      <p:sp>
        <p:nvSpPr>
          <p:cNvPr id="5" name="Text 2"/>
          <p:cNvSpPr/>
          <p:nvPr/>
        </p:nvSpPr>
        <p:spPr>
          <a:xfrm>
            <a:off x="1047720" y="1805849"/>
            <a:ext cx="5923026" cy="3945727"/>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Dlaczego ludzie potrzebują pieniędzy?</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Co sprawia, że coś jest pieniądzem?</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Kto może tworzyć pieniądze, z których Państwo korzystają, lub sprawować nad nimi kontrolę?</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Dlaczego Państwa pieniądze mają wartość?</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Czy można za nie kupić tyle samo co wcześniej?</a:t>
            </a:r>
            <a:endParaRPr lang="p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Dlaczego istnieje pieniądz</a:t>
            </a:r>
            <a:endParaRPr lang="pl"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Pieniądz jest aktywem, które ludzie akceptują, ponieważ oczekują, że inni zaakceptują je później.</a:t>
            </a:r>
            <a:endParaRPr lang="pl"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Specjalizacja i wymiana</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Współpraca między nieznajomymi</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Ceny, długi, dochody i oszczędności</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Wartość w czasie i przestrzeni</a:t>
            </a:r>
            <a:endParaRPr lang="pl"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pl" altLang="en-US" sz="2300" b="1" dirty="0">
                <a:solidFill>
                  <a:srgbClr val="422C70"/>
                </a:solidFill>
                <a:latin typeface="IBM Plex Sans" pitchFamily="34" charset="0"/>
                <a:ea typeface="IBM Plex Sans" pitchFamily="34" charset="-122"/>
                <a:cs typeface="IBM Plex Sans" pitchFamily="34" charset="-120"/>
              </a:rPr>
              <a:t>Szybkie pytanie</a:t>
            </a:r>
            <a:endParaRPr lang="pl" sz="2300" dirty="0"/>
          </a:p>
          <a:p>
            <a:pPr algn="l" indent="0" marL="0">
              <a:lnSpc>
                <a:spcPct val="113000"/>
              </a:lnSpc>
              <a:spcBef>
                <a:spcPts val="340"/>
              </a:spcBef>
              <a:buNone/>
            </a:pPr>
            <a:r>
              <a:rPr lang="pl" altLang="en-US" sz="2300" dirty="0">
                <a:solidFill>
                  <a:srgbClr val="25252B"/>
                </a:solidFill>
                <a:latin typeface="IBM Plex Sans" pitchFamily="34" charset="0"/>
                <a:ea typeface="IBM Plex Sans" pitchFamily="34" charset="-122"/>
                <a:cs typeface="IBM Plex Sans" pitchFamily="34" charset="-120"/>
              </a:rPr>
              <a:t>Jaki problem związany z wymianą lub koordynacją pomaga rozwiązać pieniądz?</a:t>
            </a:r>
            <a:endParaRPr lang="pl"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Funkcje pieniądza</a:t>
            </a:r>
            <a:endParaRPr lang="pl"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Środek wymiany:</a:t>
            </a:r>
            <a:r>
              <a:rPr lang="pl" altLang="en-US" sz="2400" dirty="0">
                <a:solidFill>
                  <a:srgbClr val="25252B"/>
                </a:solidFill>
                <a:latin typeface="IBM Plex Sans" pitchFamily="34" charset="0"/>
                <a:ea typeface="IBM Plex Sans" pitchFamily="34" charset="-122"/>
                <a:cs typeface="IBM Plex Sans" pitchFamily="34" charset="-120"/>
              </a:rPr>
              <a:t> płatność za towary i usługi</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Jednostka rozrachunkowa:</a:t>
            </a:r>
            <a:r>
              <a:rPr lang="pl" altLang="en-US" sz="2400" dirty="0">
                <a:solidFill>
                  <a:srgbClr val="25252B"/>
                </a:solidFill>
                <a:latin typeface="IBM Plex Sans" pitchFamily="34" charset="0"/>
                <a:ea typeface="IBM Plex Sans" pitchFamily="34" charset="-122"/>
                <a:cs typeface="IBM Plex Sans" pitchFamily="34" charset="-120"/>
              </a:rPr>
              <a:t> wspólna miara cen i zapisów księgowych</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Środek przechowywania wartości:</a:t>
            </a:r>
            <a:r>
              <a:rPr lang="pl" altLang="en-US" sz="2400" dirty="0">
                <a:solidFill>
                  <a:srgbClr val="25252B"/>
                </a:solidFill>
                <a:latin typeface="IBM Plex Sans" pitchFamily="34" charset="0"/>
                <a:ea typeface="IBM Plex Sans" pitchFamily="34" charset="-122"/>
                <a:cs typeface="IBM Plex Sans" pitchFamily="34" charset="-120"/>
              </a:rPr>
              <a:t> wartość zachowana w czasie</a:t>
            </a:r>
            <a:endParaRPr lang="pl"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Jedna forma pieniądza może spełniać daną funkcję lepiej niż inna. Każda forma wiąże się z ryzykiem dotyczącym siły nabywczej.</a:t>
            </a:r>
            <a:endParaRPr lang="p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Cechy użytecznego pieniądza</a:t>
            </a:r>
            <a:endParaRPr lang="pl" sz="3000" dirty="0"/>
          </a:p>
        </p:txBody>
      </p:sp>
      <p:sp>
        <p:nvSpPr>
          <p:cNvPr id="4" name="Text 2"/>
          <p:cNvSpPr/>
          <p:nvPr/>
        </p:nvSpPr>
        <p:spPr>
          <a:xfrm>
            <a:off x="666598" y="1364742"/>
            <a:ext cx="5730545" cy="2326599"/>
          </a:xfrm>
          <a:prstGeom prst="rect">
            <a:avLst/>
          </a:prstGeom>
          <a:noFill/>
          <a:ln/>
        </p:spPr>
        <p:txBody>
          <a:bodyPr wrap="square" lIns="0" tIns="0" rIns="0" bIns="0" rtlCol="0" anchor="t"/>
          <a:lstStyle/>
          <a:p>
            <a:pPr algn="l" marL="463550" indent="-463550">
              <a:lnSpc>
                <a:spcPct val="113000"/>
              </a:lnSpc>
              <a:buSzPct val="100000"/>
              <a:buChar char="•"/>
            </a:pPr>
            <a:r>
              <a:rPr lang="pl" altLang="en-US" sz="1820" b="1" dirty="0">
                <a:solidFill>
                  <a:srgbClr val="422C70"/>
                </a:solidFill>
                <a:latin typeface="IBM Plex Sans" pitchFamily="34" charset="0"/>
                <a:ea typeface="IBM Plex Sans" pitchFamily="34" charset="-122"/>
                <a:cs typeface="IBM Plex Sans" pitchFamily="34" charset="-120"/>
              </a:rPr>
              <a:t>Trwałość:</a:t>
            </a:r>
            <a:r>
              <a:rPr lang="pl" altLang="en-US" sz="1820" dirty="0">
                <a:solidFill>
                  <a:srgbClr val="25252B"/>
                </a:solidFill>
                <a:latin typeface="IBM Plex Sans" pitchFamily="34" charset="0"/>
                <a:ea typeface="IBM Plex Sans" pitchFamily="34" charset="-122"/>
                <a:cs typeface="IBM Plex Sans" pitchFamily="34" charset="-120"/>
              </a:rPr>
              <a:t> możliwość użytkowania przez długi czas</a:t>
            </a:r>
            <a:endParaRPr lang="pl" sz="1820" dirty="0"/>
          </a:p>
          <a:p>
            <a:pPr algn="l" marL="463550" indent="-463550">
              <a:lnSpc>
                <a:spcPct val="113000"/>
              </a:lnSpc>
              <a:spcBef>
                <a:spcPts val="360"/>
              </a:spcBef>
              <a:buSzPct val="100000"/>
              <a:buChar char="•"/>
            </a:pPr>
            <a:r>
              <a:rPr lang="pl" altLang="en-US" sz="1820" b="1" dirty="0">
                <a:solidFill>
                  <a:srgbClr val="422C70"/>
                </a:solidFill>
                <a:latin typeface="IBM Plex Sans" pitchFamily="34" charset="0"/>
                <a:ea typeface="IBM Plex Sans" pitchFamily="34" charset="-122"/>
                <a:cs typeface="IBM Plex Sans" pitchFamily="34" charset="-120"/>
              </a:rPr>
              <a:t>Przenośność:</a:t>
            </a:r>
            <a:r>
              <a:rPr lang="pl" altLang="en-US" sz="1820" dirty="0">
                <a:solidFill>
                  <a:srgbClr val="25252B"/>
                </a:solidFill>
                <a:latin typeface="IBM Plex Sans" pitchFamily="34" charset="0"/>
                <a:ea typeface="IBM Plex Sans" pitchFamily="34" charset="-122"/>
                <a:cs typeface="IBM Plex Sans" pitchFamily="34" charset="-120"/>
              </a:rPr>
              <a:t> łatwość przenoszenia lub przekazywania</a:t>
            </a:r>
            <a:endParaRPr lang="pl" sz="1820" dirty="0"/>
          </a:p>
          <a:p>
            <a:pPr algn="l" marL="463550" indent="-463550">
              <a:lnSpc>
                <a:spcPct val="113000"/>
              </a:lnSpc>
              <a:spcBef>
                <a:spcPts val="360"/>
              </a:spcBef>
              <a:buSzPct val="100000"/>
              <a:buChar char="•"/>
            </a:pPr>
            <a:r>
              <a:rPr lang="pl" altLang="en-US" sz="1820" b="1" dirty="0">
                <a:solidFill>
                  <a:srgbClr val="422C70"/>
                </a:solidFill>
                <a:latin typeface="IBM Plex Sans" pitchFamily="34" charset="0"/>
                <a:ea typeface="IBM Plex Sans" pitchFamily="34" charset="-122"/>
                <a:cs typeface="IBM Plex Sans" pitchFamily="34" charset="-120"/>
              </a:rPr>
              <a:t>Podzielność:</a:t>
            </a:r>
            <a:r>
              <a:rPr lang="pl" altLang="en-US" sz="1820" dirty="0">
                <a:solidFill>
                  <a:srgbClr val="25252B"/>
                </a:solidFill>
                <a:latin typeface="IBM Plex Sans" pitchFamily="34" charset="0"/>
                <a:ea typeface="IBM Plex Sans" pitchFamily="34" charset="-122"/>
                <a:cs typeface="IBM Plex Sans" pitchFamily="34" charset="-120"/>
              </a:rPr>
              <a:t> małe i duże kwoty</a:t>
            </a:r>
            <a:endParaRPr lang="pl" sz="1820" dirty="0"/>
          </a:p>
          <a:p>
            <a:pPr algn="l" marL="463550" indent="-463550">
              <a:lnSpc>
                <a:spcPct val="113000"/>
              </a:lnSpc>
              <a:spcBef>
                <a:spcPts val="360"/>
              </a:spcBef>
              <a:buSzPct val="100000"/>
              <a:buChar char="•"/>
            </a:pPr>
            <a:r>
              <a:rPr lang="pl" altLang="en-US" sz="1820" b="1" dirty="0">
                <a:solidFill>
                  <a:srgbClr val="422C70"/>
                </a:solidFill>
                <a:latin typeface="IBM Plex Sans" pitchFamily="34" charset="0"/>
                <a:ea typeface="IBM Plex Sans" pitchFamily="34" charset="-122"/>
                <a:cs typeface="IBM Plex Sans" pitchFamily="34" charset="-120"/>
              </a:rPr>
              <a:t>Zamienność:</a:t>
            </a:r>
            <a:r>
              <a:rPr lang="pl" altLang="en-US" sz="1820" dirty="0">
                <a:solidFill>
                  <a:srgbClr val="25252B"/>
                </a:solidFill>
                <a:latin typeface="IBM Plex Sans" pitchFamily="34" charset="0"/>
                <a:ea typeface="IBM Plex Sans" pitchFamily="34" charset="-122"/>
                <a:cs typeface="IBM Plex Sans" pitchFamily="34" charset="-120"/>
              </a:rPr>
              <a:t> jednakowe jednostki, które można wzajemnie zastępować</a:t>
            </a:r>
            <a:endParaRPr lang="pl" sz="1820" dirty="0"/>
          </a:p>
        </p:txBody>
      </p:sp>
      <p:sp>
        <p:nvSpPr>
          <p:cNvPr id="5" name="Text 3"/>
          <p:cNvSpPr/>
          <p:nvPr/>
        </p:nvSpPr>
        <p:spPr>
          <a:xfrm>
            <a:off x="6119073" y="1364742"/>
            <a:ext cx="5730545" cy="1655247"/>
          </a:xfrm>
          <a:prstGeom prst="rect">
            <a:avLst/>
          </a:prstGeom>
          <a:noFill/>
          <a:ln/>
        </p:spPr>
        <p:txBody>
          <a:bodyPr wrap="square" lIns="0" tIns="0" rIns="0" bIns="0" rtlCol="0" anchor="t"/>
          <a:lstStyle/>
          <a:p>
            <a:pPr algn="l" marL="463550" indent="-463550">
              <a:lnSpc>
                <a:spcPct val="113000"/>
              </a:lnSpc>
              <a:buSzPct val="100000"/>
              <a:buChar char="•"/>
            </a:pPr>
            <a:r>
              <a:rPr lang="pl" altLang="en-US" sz="1820" b="1" dirty="0">
                <a:solidFill>
                  <a:srgbClr val="422C70"/>
                </a:solidFill>
                <a:latin typeface="IBM Plex Sans" pitchFamily="34" charset="0"/>
                <a:ea typeface="IBM Plex Sans" pitchFamily="34" charset="-122"/>
                <a:cs typeface="IBM Plex Sans" pitchFamily="34" charset="-120"/>
              </a:rPr>
              <a:t>Rzadkość:</a:t>
            </a:r>
            <a:r>
              <a:rPr lang="pl" altLang="en-US" sz="1820" dirty="0">
                <a:solidFill>
                  <a:srgbClr val="25252B"/>
                </a:solidFill>
                <a:latin typeface="IBM Plex Sans" pitchFamily="34" charset="0"/>
                <a:ea typeface="IBM Plex Sans" pitchFamily="34" charset="-122"/>
                <a:cs typeface="IBM Plex Sans" pitchFamily="34" charset="-120"/>
              </a:rPr>
              <a:t> ograniczenia wzrostu podaży</a:t>
            </a:r>
            <a:endParaRPr lang="pl" sz="1820" dirty="0"/>
          </a:p>
          <a:p>
            <a:pPr algn="l" marL="463550" indent="-463550">
              <a:lnSpc>
                <a:spcPct val="113000"/>
              </a:lnSpc>
              <a:spcBef>
                <a:spcPts val="360"/>
              </a:spcBef>
              <a:buSzPct val="100000"/>
              <a:buChar char="•"/>
            </a:pPr>
            <a:r>
              <a:rPr lang="pl" altLang="en-US" sz="1820" b="1" dirty="0">
                <a:solidFill>
                  <a:srgbClr val="422C70"/>
                </a:solidFill>
                <a:latin typeface="IBM Plex Sans" pitchFamily="34" charset="0"/>
                <a:ea typeface="IBM Plex Sans" pitchFamily="34" charset="-122"/>
                <a:cs typeface="IBM Plex Sans" pitchFamily="34" charset="-120"/>
              </a:rPr>
              <a:t>Akceptowalność:</a:t>
            </a:r>
            <a:r>
              <a:rPr lang="pl" altLang="en-US" sz="1820" dirty="0">
                <a:solidFill>
                  <a:srgbClr val="25252B"/>
                </a:solidFill>
                <a:latin typeface="IBM Plex Sans" pitchFamily="34" charset="0"/>
                <a:ea typeface="IBM Plex Sans" pitchFamily="34" charset="-122"/>
                <a:cs typeface="IBM Plex Sans" pitchFamily="34" charset="-120"/>
              </a:rPr>
              <a:t> gotowość do przyjmowania pieniądza</a:t>
            </a:r>
            <a:endParaRPr lang="pl" sz="1820" dirty="0"/>
          </a:p>
          <a:p>
            <a:pPr algn="l" marL="463550" indent="-463550">
              <a:lnSpc>
                <a:spcPct val="113000"/>
              </a:lnSpc>
              <a:spcBef>
                <a:spcPts val="360"/>
              </a:spcBef>
              <a:buSzPct val="100000"/>
              <a:buChar char="•"/>
            </a:pPr>
            <a:r>
              <a:rPr lang="pl" altLang="en-US" sz="1820" b="1" dirty="0">
                <a:solidFill>
                  <a:srgbClr val="422C70"/>
                </a:solidFill>
                <a:latin typeface="IBM Plex Sans" pitchFamily="34" charset="0"/>
                <a:ea typeface="IBM Plex Sans" pitchFamily="34" charset="-122"/>
                <a:cs typeface="IBM Plex Sans" pitchFamily="34" charset="-120"/>
              </a:rPr>
              <a:t>Weryfikowalność i rozpoznawalność:</a:t>
            </a:r>
            <a:r>
              <a:rPr lang="pl" altLang="en-US" sz="1820" dirty="0">
                <a:solidFill>
                  <a:srgbClr val="25252B"/>
                </a:solidFill>
                <a:latin typeface="IBM Plex Sans" pitchFamily="34" charset="0"/>
                <a:ea typeface="IBM Plex Sans" pitchFamily="34" charset="-122"/>
                <a:cs typeface="IBM Plex Sans" pitchFamily="34" charset="-120"/>
              </a:rPr>
              <a:t> autentyczne, rozpoznawalne jednostki</a:t>
            </a:r>
            <a:endParaRPr lang="pl" sz="1820" dirty="0"/>
          </a:p>
        </p:txBody>
      </p:sp>
      <p:sp>
        <p:nvSpPr>
          <p:cNvPr id="6" name="Text 4"/>
          <p:cNvSpPr/>
          <p:nvPr/>
        </p:nvSpPr>
        <p:spPr>
          <a:xfrm>
            <a:off x="666780" y="3946002"/>
            <a:ext cx="11510010" cy="625084"/>
          </a:xfrm>
          <a:prstGeom prst="rect">
            <a:avLst/>
          </a:prstGeom>
          <a:noFill/>
          <a:ln/>
        </p:spPr>
        <p:txBody>
          <a:bodyPr wrap="square" lIns="0" tIns="0" rIns="0" bIns="0" rtlCol="0" anchor="t"/>
          <a:lstStyle/>
          <a:p>
            <a:pPr algn="l" indent="0" marL="0">
              <a:lnSpc>
                <a:spcPct val="113000"/>
              </a:lnSpc>
              <a:buNone/>
            </a:pPr>
            <a:r>
              <a:rPr lang="pl" altLang="en-US" sz="1820" dirty="0">
                <a:solidFill>
                  <a:srgbClr val="25252B"/>
                </a:solidFill>
                <a:latin typeface="IBM Plex Sans" pitchFamily="34" charset="0"/>
                <a:ea typeface="IBM Plex Sans" pitchFamily="34" charset="-122"/>
                <a:cs typeface="IBM Plex Sans" pitchFamily="34" charset="-120"/>
              </a:rPr>
              <a:t>Żadna forma pieniądza nie spełnia wszystkich kryteriów idealnie. „</a:t>
            </a:r>
            <a:r>
              <a:rPr lang="pl" altLang="en-US" sz="1820" b="1" dirty="0">
                <a:solidFill>
                  <a:srgbClr val="25252B"/>
                </a:solidFill>
                <a:latin typeface="IBM Plex Sans" pitchFamily="34" charset="0"/>
                <a:ea typeface="IBM Plex Sans" pitchFamily="34" charset="-122"/>
                <a:cs typeface="IBM Plex Sans" pitchFamily="34" charset="-120"/>
              </a:rPr>
              <a:t>Zdrowy pieniądz</a:t>
            </a:r>
            <a:r>
              <a:rPr lang="pl" altLang="en-US" sz="1820" dirty="0">
                <a:solidFill>
                  <a:srgbClr val="25252B"/>
                </a:solidFill>
                <a:latin typeface="IBM Plex Sans" pitchFamily="34" charset="0"/>
                <a:ea typeface="IBM Plex Sans" pitchFamily="34" charset="-122"/>
                <a:cs typeface="IBM Plex Sans" pitchFamily="34" charset="-120"/>
              </a:rPr>
              <a:t>” to ocena: proszę określić kryteria i konsekwentnie stosować je przy porównywaniu.</a:t>
            </a:r>
            <a:endParaRPr lang="pl" sz="1820" dirty="0"/>
          </a:p>
        </p:txBody>
      </p:sp>
      <p:sp>
        <p:nvSpPr>
          <p:cNvPr id="7" name="Shape 5"/>
          <p:cNvSpPr/>
          <p:nvPr/>
        </p:nvSpPr>
        <p:spPr>
          <a:xfrm>
            <a:off x="666780" y="4802703"/>
            <a:ext cx="10858500" cy="1249985"/>
          </a:xfrm>
          <a:prstGeom prst="rect">
            <a:avLst/>
          </a:prstGeom>
          <a:solidFill>
            <a:srgbClr val="F3F3FA"/>
          </a:solidFill>
          <a:ln/>
        </p:spPr>
      </p:sp>
      <p:sp>
        <p:nvSpPr>
          <p:cNvPr id="8" name="Shape 6"/>
          <p:cNvSpPr/>
          <p:nvPr/>
        </p:nvSpPr>
        <p:spPr>
          <a:xfrm>
            <a:off x="666780" y="4802703"/>
            <a:ext cx="57150" cy="1249985"/>
          </a:xfrm>
          <a:prstGeom prst="rect">
            <a:avLst/>
          </a:prstGeom>
          <a:solidFill>
            <a:srgbClr val="422C70"/>
          </a:solidFill>
          <a:ln/>
        </p:spPr>
      </p:sp>
      <p:sp>
        <p:nvSpPr>
          <p:cNvPr id="9" name="Text 7"/>
          <p:cNvSpPr/>
          <p:nvPr/>
        </p:nvSpPr>
        <p:spPr>
          <a:xfrm>
            <a:off x="1094537" y="5011186"/>
            <a:ext cx="10663641" cy="833018"/>
          </a:xfrm>
          <a:prstGeom prst="rect">
            <a:avLst/>
          </a:prstGeom>
          <a:noFill/>
          <a:ln/>
        </p:spPr>
        <p:txBody>
          <a:bodyPr wrap="square" lIns="0" tIns="0" rIns="0" bIns="0" rtlCol="0" anchor="t"/>
          <a:lstStyle/>
          <a:p>
            <a:pPr algn="l" indent="0" marL="0">
              <a:lnSpc>
                <a:spcPct val="113000"/>
              </a:lnSpc>
              <a:buNone/>
            </a:pPr>
            <a:r>
              <a:rPr lang="pl" altLang="en-US" sz="1820" b="1" dirty="0">
                <a:solidFill>
                  <a:srgbClr val="422C70"/>
                </a:solidFill>
                <a:latin typeface="IBM Plex Sans" pitchFamily="34" charset="0"/>
                <a:ea typeface="IBM Plex Sans" pitchFamily="34" charset="-122"/>
                <a:cs typeface="IBM Plex Sans" pitchFamily="34" charset="-120"/>
              </a:rPr>
              <a:t>Proszę myśleć krytycznie</a:t>
            </a:r>
            <a:endParaRPr lang="pl" sz="1820" dirty="0"/>
          </a:p>
          <a:p>
            <a:pPr algn="l" indent="0" marL="0">
              <a:lnSpc>
                <a:spcPct val="113000"/>
              </a:lnSpc>
              <a:spcBef>
                <a:spcPts val="270"/>
              </a:spcBef>
              <a:buNone/>
            </a:pPr>
            <a:r>
              <a:rPr lang="pl" altLang="en-US" sz="1820" dirty="0">
                <a:solidFill>
                  <a:srgbClr val="25252B"/>
                </a:solidFill>
                <a:latin typeface="IBM Plex Sans" pitchFamily="34" charset="0"/>
                <a:ea typeface="IBM Plex Sans" pitchFamily="34" charset="-122"/>
                <a:cs typeface="IBM Plex Sans" pitchFamily="34" charset="-120"/>
              </a:rPr>
              <a:t>Które właściwości miały znaczenie, gdy wybierali Państwo jeden rodzaj pieniądza lub aktywów zamiast innego?</a:t>
            </a:r>
            <a:endParaRPr lang="p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Barter i podwójna zbieżność potrzeb</a:t>
            </a:r>
            <a:endParaRPr lang="p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Bezpośrednia wymiana towarów lub usług</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Obie strony muszą chcieć tego, co oferuje druga strona</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W tym samym czasie i w odpowiednich ilościach</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Trudności z podzielnością, psuciem się towarów, wyceną i oszczędzaniem</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Pieniądz oddziela sprzedaż od zakupu</a:t>
            </a:r>
            <a:endParaRPr lang="p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Rzadkość, wartość i wymiana</a:t>
            </a:r>
            <a:endParaRPr lang="pl" sz="3000" dirty="0"/>
          </a:p>
        </p:txBody>
      </p:sp>
      <p:sp>
        <p:nvSpPr>
          <p:cNvPr id="5" name="Text 2"/>
          <p:cNvSpPr/>
          <p:nvPr/>
        </p:nvSpPr>
        <p:spPr>
          <a:xfrm>
            <a:off x="971459" y="1368491"/>
            <a:ext cx="5360487" cy="3533882"/>
          </a:xfrm>
          <a:prstGeom prst="rect">
            <a:avLst/>
          </a:prstGeom>
          <a:noFill/>
          <a:ln/>
        </p:spPr>
        <p:txBody>
          <a:bodyPr wrap="square" lIns="0" tIns="0" rIns="0" bIns="0" rtlCol="0" anchor="t"/>
          <a:lstStyle/>
          <a:p>
            <a:pPr algn="l" marL="182880" indent="-182880">
              <a:lnSpc>
                <a:spcPct val="113000"/>
              </a:lnSpc>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Rzadkość:</a:t>
            </a:r>
            <a:r>
              <a:rPr lang="pl" altLang="en-US" sz="1920" dirty="0">
                <a:solidFill>
                  <a:srgbClr val="25252B"/>
                </a:solidFill>
                <a:latin typeface="IBM Plex Sans" pitchFamily="34" charset="0"/>
                <a:ea typeface="IBM Plex Sans" pitchFamily="34" charset="-122"/>
                <a:cs typeface="IBM Plex Sans" pitchFamily="34" charset="-120"/>
              </a:rPr>
              <a:t> jedno zastosowanie wyklucza inne</a:t>
            </a:r>
            <a:endParaRPr lang="pl" sz="1920" dirty="0"/>
          </a:p>
          <a:p>
            <a:pPr algn="l" marL="182880" indent="-182880">
              <a:lnSpc>
                <a:spcPct val="113000"/>
              </a:lnSpc>
              <a:spcBef>
                <a:spcPts val="380"/>
              </a:spcBef>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Subiektywna wartość:</a:t>
            </a:r>
            <a:r>
              <a:rPr lang="pl" altLang="en-US" sz="1920" dirty="0">
                <a:solidFill>
                  <a:srgbClr val="25252B"/>
                </a:solidFill>
                <a:latin typeface="IBM Plex Sans" pitchFamily="34" charset="0"/>
                <a:ea typeface="IBM Plex Sans" pitchFamily="34" charset="-122"/>
                <a:cs typeface="IBM Plex Sans" pitchFamily="34" charset="-120"/>
              </a:rPr>
              <a:t> potrzeby, preferencje i okoliczności</a:t>
            </a:r>
            <a:endParaRPr lang="pl" sz="1920" dirty="0"/>
          </a:p>
          <a:p>
            <a:pPr algn="l" marL="182880" indent="-182880">
              <a:lnSpc>
                <a:spcPct val="113000"/>
              </a:lnSpc>
              <a:spcBef>
                <a:spcPts val="380"/>
              </a:spcBef>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Wymiana:</a:t>
            </a:r>
            <a:r>
              <a:rPr lang="pl" altLang="en-US" sz="1920" dirty="0">
                <a:solidFill>
                  <a:srgbClr val="25252B"/>
                </a:solidFill>
                <a:latin typeface="IBM Plex Sans" pitchFamily="34" charset="0"/>
                <a:ea typeface="IBM Plex Sans" pitchFamily="34" charset="-122"/>
                <a:cs typeface="IBM Plex Sans" pitchFamily="34" charset="-120"/>
              </a:rPr>
              <a:t> obie strony wolą to, co otrzymują</a:t>
            </a:r>
            <a:endParaRPr lang="pl" sz="1920" dirty="0"/>
          </a:p>
          <a:p>
            <a:pPr algn="l" marL="182880" indent="-182880">
              <a:lnSpc>
                <a:spcPct val="113000"/>
              </a:lnSpc>
              <a:spcBef>
                <a:spcPts val="380"/>
              </a:spcBef>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Koszt alternatywny:</a:t>
            </a:r>
            <a:r>
              <a:rPr lang="pl" altLang="en-US" sz="1920" dirty="0">
                <a:solidFill>
                  <a:srgbClr val="25252B"/>
                </a:solidFill>
                <a:latin typeface="IBM Plex Sans" pitchFamily="34" charset="0"/>
                <a:ea typeface="IBM Plex Sans" pitchFamily="34" charset="-122"/>
                <a:cs typeface="IBM Plex Sans" pitchFamily="34" charset="-120"/>
              </a:rPr>
              <a:t> najlepsza alternatywa, z której się rezygnuje</a:t>
            </a:r>
            <a:endParaRPr lang="pl" sz="1920" dirty="0"/>
          </a:p>
          <a:p>
            <a:pPr algn="l" marL="182880" indent="-182880">
              <a:lnSpc>
                <a:spcPct val="113000"/>
              </a:lnSpc>
              <a:spcBef>
                <a:spcPts val="380"/>
              </a:spcBef>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Preferencja czasowa:</a:t>
            </a:r>
            <a:r>
              <a:rPr lang="pl" altLang="en-US" sz="1920" dirty="0">
                <a:solidFill>
                  <a:srgbClr val="25252B"/>
                </a:solidFill>
                <a:latin typeface="IBM Plex Sans" pitchFamily="34" charset="0"/>
                <a:ea typeface="IBM Plex Sans" pitchFamily="34" charset="-122"/>
                <a:cs typeface="IBM Plex Sans" pitchFamily="34" charset="-120"/>
              </a:rPr>
              <a:t> teraz w porównaniu z później</a:t>
            </a:r>
            <a:endParaRPr lang="pl" sz="1920" dirty="0"/>
          </a:p>
          <a:p>
            <a:pPr algn="l" marL="182880" indent="-182880">
              <a:lnSpc>
                <a:spcPct val="113000"/>
              </a:lnSpc>
              <a:spcBef>
                <a:spcPts val="380"/>
              </a:spcBef>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Kompromis:</a:t>
            </a:r>
            <a:r>
              <a:rPr lang="pl" altLang="en-US" sz="1920" dirty="0">
                <a:solidFill>
                  <a:srgbClr val="25252B"/>
                </a:solidFill>
                <a:latin typeface="IBM Plex Sans" pitchFamily="34" charset="0"/>
                <a:ea typeface="IBM Plex Sans" pitchFamily="34" charset="-122"/>
                <a:cs typeface="IBM Plex Sans" pitchFamily="34" charset="-120"/>
              </a:rPr>
              <a:t> korzyść wiążąca się z kosztem</a:t>
            </a:r>
            <a:endParaRPr lang="pl" sz="1920" dirty="0"/>
          </a:p>
        </p:txBody>
      </p:sp>
      <p:sp>
        <p:nvSpPr>
          <p:cNvPr id="6" name="Text 3"/>
          <p:cNvSpPr/>
          <p:nvPr/>
        </p:nvSpPr>
        <p:spPr>
          <a:xfrm>
            <a:off x="666780" y="5170566"/>
            <a:ext cx="5694426" cy="658094"/>
          </a:xfrm>
          <a:prstGeom prst="rect">
            <a:avLst/>
          </a:prstGeom>
          <a:noFill/>
          <a:ln/>
        </p:spPr>
        <p:txBody>
          <a:bodyPr wrap="square" lIns="0" tIns="0" rIns="0" bIns="0" rtlCol="0" anchor="t"/>
          <a:lstStyle/>
          <a:p>
            <a:pPr algn="l" indent="0" marL="0">
              <a:lnSpc>
                <a:spcPct val="113000"/>
              </a:lnSpc>
              <a:buNone/>
            </a:pPr>
            <a:r>
              <a:rPr lang="pl" altLang="en-US" sz="1920" dirty="0">
                <a:solidFill>
                  <a:srgbClr val="25252B"/>
                </a:solidFill>
                <a:latin typeface="IBM Plex Sans" pitchFamily="34" charset="0"/>
                <a:ea typeface="IBM Plex Sans" pitchFamily="34" charset="-122"/>
                <a:cs typeface="IBM Plex Sans" pitchFamily="34" charset="-120"/>
              </a:rPr>
              <a:t>Sama rzadkość nie gwarantuje wartości; popyt też ma znaczenie.</a:t>
            </a:r>
            <a:endParaRPr lang="p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W pobliżu bezpiecznego źródła Butelka wody stoi w sklepowej lodówce. W pobliżu łatwo znaleźć czystą wodę.PotrzebaNiewielkaCenaNiższaPodczas niedoboru Ta sama butelka stoi na gorącej pustyni. Wodę trud">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Koszt alternatywny</a:t>
            </a:r>
            <a:endParaRPr lang="p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Osoba robiąca zakupy i dysponująca ograniczoną kwotą rozważa możliwości Jedzenie Dobrze zjeść dzisiaj.Transport Dotrzeć do pracy.OszczędzanieZachować pieniądze na później. Każdy wybór oznacza rezygnac">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Od barteru do pieniądza cyfrowego</a:t>
            </a:r>
            <a:endParaRPr lang="pl"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Bezpośrednia wymiana, dary, zobowiązania i zapisy długów</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Pieniądz towarowy: dobra mające także inne zastosowania</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Standaryzowane monety: rozpoznawalność; możliwość obniżania zawartości kruszcu</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Pieniądz papierowy z pokryciem: roszczenia podlegające wykupowi; zaufanie do emitenta</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Banki i pieniądz państwowy: obietnice instytucji</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Płatności cyfrowe: instrukcje zmieniające zapisy</a:t>
            </a:r>
            <a:endParaRPr lang="pl"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Różne formy współistniały; społeczeństwa nie przechodziły przez nie w jednej, identycznej kolejności. Wygoda często wiązała się z uzależnieniem od emitentów i pośredników.</a:t>
            </a:r>
            <a:endParaRPr lang="p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Pieniądz fiducjarny</a:t>
            </a:r>
            <a:endParaRPr lang="pl"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Pieniądz fiducjarny to waluta zatwierdzona przez państwo, która nie podlega wymianie na stałą ilość towaru, takiego jak złoto.</a:t>
            </a:r>
            <a:endParaRPr lang="pl"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Bank centralny:</a:t>
            </a:r>
            <a:r>
              <a:rPr lang="pl" altLang="en-US" sz="2300" dirty="0">
                <a:solidFill>
                  <a:srgbClr val="25252B"/>
                </a:solidFill>
                <a:latin typeface="IBM Plex Sans" pitchFamily="34" charset="0"/>
                <a:ea typeface="IBM Plex Sans" pitchFamily="34" charset="-122"/>
                <a:cs typeface="IBM Plex Sans" pitchFamily="34" charset="-120"/>
              </a:rPr>
              <a:t> pieniądz bazowy, polityka pieniężna, rozrachunek</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Banki komercyjne:</a:t>
            </a:r>
            <a:r>
              <a:rPr lang="pl" altLang="en-US" sz="2300" dirty="0">
                <a:solidFill>
                  <a:srgbClr val="25252B"/>
                </a:solidFill>
                <a:latin typeface="IBM Plex Sans" pitchFamily="34" charset="0"/>
                <a:ea typeface="IBM Plex Sans" pitchFamily="34" charset="-122"/>
                <a:cs typeface="IBM Plex Sans" pitchFamily="34" charset="-120"/>
              </a:rPr>
              <a:t> depozyty, płatności, kredyty</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Państwo:</a:t>
            </a:r>
            <a:r>
              <a:rPr lang="pl" altLang="en-US" sz="2300" dirty="0">
                <a:solidFill>
                  <a:srgbClr val="25252B"/>
                </a:solidFill>
                <a:latin typeface="IBM Plex Sans" pitchFamily="34" charset="0"/>
                <a:ea typeface="IBM Plex Sans" pitchFamily="34" charset="-122"/>
                <a:cs typeface="IBM Plex Sans" pitchFamily="34" charset="-120"/>
              </a:rPr>
              <a:t> podatki, wydatki, prawo</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Ludzie i przedsiębiorstwa:</a:t>
            </a:r>
            <a:r>
              <a:rPr lang="pl" altLang="en-US" sz="2300" dirty="0">
                <a:solidFill>
                  <a:srgbClr val="25252B"/>
                </a:solidFill>
                <a:latin typeface="IBM Plex Sans" pitchFamily="34" charset="0"/>
                <a:ea typeface="IBM Plex Sans" pitchFamily="34" charset="-122"/>
                <a:cs typeface="IBM Plex Sans" pitchFamily="34" charset="-120"/>
              </a:rPr>
              <a:t> praca, ceny, wymiana</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Powszechna akceptacja i efekty sieciowe</a:t>
            </a:r>
            <a:endParaRPr lang="pl"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Wygodne płatności i elastyczny dostęp do kredytu wiążą się z zależnością od instytucji. Podaż, dostęp i zasady mogą się zmieniać; przepisy dotyczące prawnego środka płatniczego różnią się w zależności od jurysdykcji.</a:t>
            </a:r>
            <a:endParaRPr lang="p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nk centralnyProwadzi politykę pieniężną i wspiera rozrachunek płatności. Bank komercyjnyJest winien klientom środki z ich depozytów; depozyt jest zobowiązaniem banku. Usługi płatniczePrzekazują zlec">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Analiza lokalnej płatności</a:t>
            </a:r>
            <a:endParaRPr lang="pl" sz="3000" dirty="0"/>
          </a:p>
        </p:txBody>
      </p:sp>
      <p:sp>
        <p:nvSpPr>
          <p:cNvPr id="5" name="Text 2"/>
          <p:cNvSpPr/>
          <p:nvPr/>
        </p:nvSpPr>
        <p:spPr>
          <a:xfrm>
            <a:off x="666780" y="1429482"/>
            <a:ext cx="5694426" cy="72393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Proszę wybrać zwykłą płatność lub posłużyć się wymyślonym scenariuszem.</a:t>
            </a:r>
            <a:endParaRPr lang="pl" sz="2110" dirty="0"/>
          </a:p>
        </p:txBody>
      </p:sp>
      <p:sp>
        <p:nvSpPr>
          <p:cNvPr id="6" name="Text 3"/>
          <p:cNvSpPr/>
          <p:nvPr/>
        </p:nvSpPr>
        <p:spPr>
          <a:xfrm>
            <a:off x="1002000" y="2367839"/>
            <a:ext cx="5327020" cy="341830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pl" altLang="en-US" sz="2110" dirty="0">
                <a:solidFill>
                  <a:srgbClr val="25252B"/>
                </a:solidFill>
                <a:latin typeface="IBM Plex Sans" pitchFamily="34" charset="0"/>
                <a:ea typeface="IBM Plex Sans" pitchFamily="34" charset="-122"/>
                <a:cs typeface="IBM Plex Sans" pitchFamily="34" charset="-120"/>
              </a:rPr>
              <a:t>Za co dokonywana jest płatność? Która waluta pełni funkcję jednostki rozrachunkowej?</a:t>
            </a:r>
            <a:endParaRPr lang="pl" sz="2110" dirty="0"/>
          </a:p>
          <a:p>
            <a:pPr algn="l" marL="200660" indent="-200660">
              <a:lnSpc>
                <a:spcPct val="113000"/>
              </a:lnSpc>
              <a:spcBef>
                <a:spcPts val="420"/>
              </a:spcBef>
              <a:buSzPct val="100000"/>
              <a:buFont typeface="+mj-lt"/>
              <a:buAutoNum type="arabicPeriod" startAt="1"/>
            </a:pPr>
            <a:r>
              <a:rPr lang="pl" altLang="en-US" sz="2110" dirty="0">
                <a:solidFill>
                  <a:srgbClr val="25252B"/>
                </a:solidFill>
                <a:latin typeface="IBM Plex Sans" pitchFamily="34" charset="0"/>
                <a:ea typeface="IBM Plex Sans" pitchFamily="34" charset="-122"/>
                <a:cs typeface="IBM Plex Sans" pitchFamily="34" charset="-120"/>
              </a:rPr>
              <a:t>Dlaczego odbiorca akceptuje tę walutę?</a:t>
            </a:r>
            <a:endParaRPr lang="pl" sz="2110" dirty="0"/>
          </a:p>
          <a:p>
            <a:pPr algn="l" marL="200660" indent="-200660">
              <a:lnSpc>
                <a:spcPct val="113000"/>
              </a:lnSpc>
              <a:spcBef>
                <a:spcPts val="420"/>
              </a:spcBef>
              <a:buSzPct val="100000"/>
              <a:buFont typeface="+mj-lt"/>
              <a:buAutoNum type="arabicPeriod" startAt="1"/>
            </a:pPr>
            <a:r>
              <a:rPr lang="pl" altLang="en-US" sz="2110" dirty="0">
                <a:solidFill>
                  <a:srgbClr val="25252B"/>
                </a:solidFill>
                <a:latin typeface="IBM Plex Sans" pitchFamily="34" charset="0"/>
                <a:ea typeface="IBM Plex Sans" pitchFamily="34" charset="-122"/>
                <a:cs typeface="IBM Plex Sans" pitchFamily="34" charset="-120"/>
              </a:rPr>
              <a:t>Jakie instytucje, rejestry lub zasady wspierają tę płatność?</a:t>
            </a:r>
            <a:endParaRPr lang="pl" sz="2110" dirty="0"/>
          </a:p>
          <a:p>
            <a:pPr algn="l" marL="200660" indent="-200660">
              <a:lnSpc>
                <a:spcPct val="113000"/>
              </a:lnSpc>
              <a:spcBef>
                <a:spcPts val="420"/>
              </a:spcBef>
              <a:buSzPct val="100000"/>
              <a:buFont typeface="+mj-lt"/>
              <a:buAutoNum type="arabicPeriod" startAt="1"/>
            </a:pPr>
            <a:r>
              <a:rPr lang="pl" altLang="en-US" sz="2110" dirty="0">
                <a:solidFill>
                  <a:srgbClr val="25252B"/>
                </a:solidFill>
                <a:latin typeface="IBM Plex Sans" pitchFamily="34" charset="0"/>
                <a:ea typeface="IBM Plex Sans" pitchFamily="34" charset="-122"/>
                <a:cs typeface="IBM Plex Sans" pitchFamily="34" charset="-120"/>
              </a:rPr>
              <a:t>Co staje się trudniejsze, gdy waluta przestaje być akceptowana lub zanika zaufanie?</a:t>
            </a:r>
            <a:endParaRPr lang="p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Bankowość oparta na rezerwie cząstkowej</a:t>
            </a:r>
            <a:endParaRPr lang="pl"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Depozyty bankowe: obietnice zapłaty</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Tylko część jest utrzymywana w postaci natychmiast dostępnych rezerw</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Kredyt zazwyczaj tworzy nowy pieniądz depozytowy</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Spłata kapitału kredytu zmniejsza ilość pieniądza depozytowego</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Kapitał, płynność, ryzyko kredytowe, finansowanie, regulacje i popyt ograniczają akcję kredytową</a:t>
            </a:r>
            <a:endParaRPr lang="pl"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pl" altLang="en-US" sz="2020" b="1" dirty="0">
                <a:solidFill>
                  <a:srgbClr val="422C70"/>
                </a:solidFill>
                <a:latin typeface="IBM Plex Sans" pitchFamily="34" charset="0"/>
                <a:ea typeface="IBM Plex Sans" pitchFamily="34" charset="-122"/>
                <a:cs typeface="IBM Plex Sans" pitchFamily="34" charset="-120"/>
              </a:rPr>
              <a:t>Ryzyko płynności:</a:t>
            </a:r>
            <a:r>
              <a:rPr lang="pl" altLang="en-US" sz="2020" dirty="0">
                <a:solidFill>
                  <a:srgbClr val="25252B"/>
                </a:solidFill>
                <a:latin typeface="IBM Plex Sans" pitchFamily="34" charset="0"/>
                <a:ea typeface="IBM Plex Sans" pitchFamily="34" charset="-122"/>
                <a:cs typeface="IBM Plex Sans" pitchFamily="34" charset="-120"/>
              </a:rPr>
              <a:t> zbyt mało środków dostępnych na dzisiejsze wypłaty.</a:t>
            </a:r>
            <a:endParaRPr lang="pl"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pl" altLang="en-US" sz="2020" b="1" dirty="0">
                <a:solidFill>
                  <a:srgbClr val="422C70"/>
                </a:solidFill>
                <a:latin typeface="IBM Plex Sans" pitchFamily="34" charset="0"/>
                <a:ea typeface="IBM Plex Sans" pitchFamily="34" charset="-122"/>
                <a:cs typeface="IBM Plex Sans" pitchFamily="34" charset="-120"/>
              </a:rPr>
              <a:t>Ryzyko niewypłacalności:</a:t>
            </a:r>
            <a:r>
              <a:rPr lang="pl" altLang="en-US" sz="2020" dirty="0">
                <a:solidFill>
                  <a:srgbClr val="25252B"/>
                </a:solidFill>
                <a:latin typeface="IBM Plex Sans" pitchFamily="34" charset="0"/>
                <a:ea typeface="IBM Plex Sans" pitchFamily="34" charset="-122"/>
                <a:cs typeface="IBM Plex Sans" pitchFamily="34" charset="-120"/>
              </a:rPr>
              <a:t> aktywa warte mniej niż zobowiązania.</a:t>
            </a:r>
            <a:endParaRPr lang="pl"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Masowe wycofywanie depozytów z banków może utrudniać dostęp do środków. Ubezpieczenie depozytów i kredyty banku centralnego mogą ograniczać panikę, ale zakres ochrony i zasady są różne; ochrona nie może wyeliminować każdego ryzyka.</a:t>
            </a:r>
            <a:endParaRPr lang="pl"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Złożenie wniosku o kredytKredytobiorca składa w banku wniosek o kredyt.2Zatwierdzenie kredytuBank zgadza się udzielić kredytu.3 Utworzenie depozytuBank zapisuje nowy depozyt na rachunku kredytobiorc">    </p:cNvPr>
          <p:cNvPicPr>
            <a:picLocks noChangeAspect="1"/>
          </p:cNvPicPr>
          <p:nvPr/>
        </p:nvPicPr>
        <p:blipFill>
          <a:blip r:embed="rId1"/>
          <a:stretch>
            <a:fillRect/>
          </a:stretch>
        </p:blipFill>
        <p:spPr>
          <a:xfrm>
            <a:off x="1286104" y="266730"/>
            <a:ext cx="961976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yzyko płynnościWielu deponentów ustawia się w kolejce, by wypłacić pieniądze dzisiaj Kredyty udzielone przez bank mogą zostać spłacone później Obecnie brakuje gotówki lub aktywów, które można szybko ">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Inflacja i siła nabywcza</a:t>
            </a:r>
            <a:endParaRPr lang="pl" sz="3000" dirty="0"/>
          </a:p>
        </p:txBody>
      </p:sp>
      <p:sp>
        <p:nvSpPr>
          <p:cNvPr id="5" name="Text 2"/>
          <p:cNvSpPr/>
          <p:nvPr/>
        </p:nvSpPr>
        <p:spPr>
          <a:xfrm>
            <a:off x="971459" y="1368491"/>
            <a:ext cx="5360487" cy="2778496"/>
          </a:xfrm>
          <a:prstGeom prst="rect">
            <a:avLst/>
          </a:prstGeom>
          <a:noFill/>
          <a:ln/>
        </p:spPr>
        <p:txBody>
          <a:bodyPr wrap="square" lIns="0" tIns="0" rIns="0" bIns="0" rtlCol="0" anchor="t"/>
          <a:lstStyle/>
          <a:p>
            <a:pPr algn="l" marL="182880" indent="-182880">
              <a:lnSpc>
                <a:spcPct val="113000"/>
              </a:lnSpc>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Inflacja cen:</a:t>
            </a:r>
            <a:r>
              <a:rPr lang="pl" altLang="en-US" sz="1920" dirty="0">
                <a:solidFill>
                  <a:srgbClr val="25252B"/>
                </a:solidFill>
                <a:latin typeface="IBM Plex Sans" pitchFamily="34" charset="0"/>
                <a:ea typeface="IBM Plex Sans" pitchFamily="34" charset="-122"/>
                <a:cs typeface="IBM Plex Sans" pitchFamily="34" charset="-120"/>
              </a:rPr>
              <a:t> utrzymujący się wzrost ogólnego poziomu cen</a:t>
            </a:r>
            <a:endParaRPr lang="pl" sz="1920" dirty="0"/>
          </a:p>
          <a:p>
            <a:pPr algn="l" marL="182880" indent="-182880">
              <a:lnSpc>
                <a:spcPct val="113000"/>
              </a:lnSpc>
              <a:spcBef>
                <a:spcPts val="380"/>
              </a:spcBef>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Siła nabywcza:</a:t>
            </a:r>
            <a:r>
              <a:rPr lang="pl" altLang="en-US" sz="1920" dirty="0">
                <a:solidFill>
                  <a:srgbClr val="25252B"/>
                </a:solidFill>
                <a:latin typeface="IBM Plex Sans" pitchFamily="34" charset="0"/>
                <a:ea typeface="IBM Plex Sans" pitchFamily="34" charset="-122"/>
                <a:cs typeface="IBM Plex Sans" pitchFamily="34" charset="-120"/>
              </a:rPr>
              <a:t> to, co można kupić za jednostkę pieniądza</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Ten sam koszyk: 100 → 110 jednostek waluty</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Niezmienione dochody lub oszczędności: mniejsza siła nabywcza</a:t>
            </a:r>
            <a:endParaRPr lang="pl" sz="1920" dirty="0"/>
          </a:p>
        </p:txBody>
      </p:sp>
      <p:sp>
        <p:nvSpPr>
          <p:cNvPr id="6" name="Text 3"/>
          <p:cNvSpPr/>
          <p:nvPr/>
        </p:nvSpPr>
        <p:spPr>
          <a:xfrm>
            <a:off x="666780" y="4415180"/>
            <a:ext cx="5694426" cy="1316279"/>
          </a:xfrm>
          <a:prstGeom prst="rect">
            <a:avLst/>
          </a:prstGeom>
          <a:noFill/>
          <a:ln/>
        </p:spPr>
        <p:txBody>
          <a:bodyPr wrap="square" lIns="0" tIns="0" rIns="0" bIns="0" rtlCol="0" anchor="t"/>
          <a:lstStyle/>
          <a:p>
            <a:pPr algn="l" indent="0" marL="0">
              <a:lnSpc>
                <a:spcPct val="113000"/>
              </a:lnSpc>
              <a:buNone/>
            </a:pPr>
            <a:r>
              <a:rPr lang="pl" altLang="en-US" sz="1920" dirty="0">
                <a:solidFill>
                  <a:srgbClr val="25252B"/>
                </a:solidFill>
                <a:latin typeface="IBM Plex Sans" pitchFamily="34" charset="0"/>
                <a:ea typeface="IBM Plex Sans" pitchFamily="34" charset="-122"/>
                <a:cs typeface="IBM Plex Sans" pitchFamily="34" charset="-120"/>
              </a:rPr>
              <a:t>Ekspansja pieniądza i kredytu może przyczyniać się do inflacji, podobnie jak podaż, popyt, kurs walutowy, podatki, regulacje i koszty. Wzrost jednej ceny nie odzwierciedla całej miary inflacji.</a:t>
            </a:r>
            <a:endParaRPr lang="p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zed Mają Państwo 100 jednostek. Koszyk kosztuje 100. Mogą Państwo kupić cały koszyk.Poziom cenNiższySiła nabywczaWyższaPo wzroście cen Nadal mają Państwo 100 jednostek. Ten sam koszyk kosztuje 110. ">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Porównanie siły nabywczej na poziomie lokalnym</a:t>
            </a:r>
            <a:endParaRPr lang="pl"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pl" altLang="en-US" sz="2110" dirty="0">
                <a:solidFill>
                  <a:srgbClr val="25252B"/>
                </a:solidFill>
                <a:latin typeface="IBM Plex Sans" pitchFamily="34" charset="0"/>
                <a:ea typeface="IBM Plex Sans" pitchFamily="34" charset="-122"/>
                <a:cs typeface="IBM Plex Sans" pitchFamily="34" charset="-120"/>
              </a:rPr>
              <a:t>Proszę wybrać produkt codziennego użytku i zapisać jego dzisiejszą cenę.</a:t>
            </a:r>
            <a:endParaRPr lang="pl" sz="2110" dirty="0"/>
          </a:p>
          <a:p>
            <a:pPr algn="l" marL="200660" indent="-200660">
              <a:lnSpc>
                <a:spcPct val="113000"/>
              </a:lnSpc>
              <a:spcBef>
                <a:spcPts val="420"/>
              </a:spcBef>
              <a:buSzPct val="100000"/>
              <a:buFont typeface="+mj-lt"/>
              <a:buAutoNum type="arabicPeriod" startAt="1"/>
            </a:pPr>
            <a:r>
              <a:rPr lang="pl" altLang="en-US" sz="2110" dirty="0">
                <a:solidFill>
                  <a:srgbClr val="25252B"/>
                </a:solidFill>
                <a:latin typeface="IBM Plex Sans" pitchFamily="34" charset="0"/>
                <a:ea typeface="IBM Plex Sans" pitchFamily="34" charset="-122"/>
                <a:cs typeface="IBM Plex Sans" pitchFamily="34" charset="-120"/>
              </a:rPr>
              <a:t>Proszę porównać ją z ceną z przeszłości; w miarę możliwości sprawdzić wiarygodne dane.</a:t>
            </a:r>
            <a:endParaRPr lang="pl" sz="2110" dirty="0"/>
          </a:p>
          <a:p>
            <a:pPr algn="l" marL="200660" indent="-200660">
              <a:lnSpc>
                <a:spcPct val="113000"/>
              </a:lnSpc>
              <a:spcBef>
                <a:spcPts val="420"/>
              </a:spcBef>
              <a:buSzPct val="100000"/>
              <a:buFont typeface="+mj-lt"/>
              <a:buAutoNum type="arabicPeriod" startAt="1"/>
            </a:pPr>
            <a:r>
              <a:rPr lang="pl" altLang="en-US" sz="2110" dirty="0">
                <a:solidFill>
                  <a:srgbClr val="25252B"/>
                </a:solidFill>
                <a:latin typeface="IBM Plex Sans" pitchFamily="34" charset="0"/>
                <a:ea typeface="IBM Plex Sans" pitchFamily="34" charset="-122"/>
                <a:cs typeface="IBM Plex Sans" pitchFamily="34" charset="-120"/>
              </a:rPr>
              <a:t>Czy dochody zmieniły się w tym samym tempie? Co jeszcze się zmieniło?</a:t>
            </a:r>
            <a:endParaRPr lang="pl" sz="2110" dirty="0"/>
          </a:p>
          <a:p>
            <a:pPr algn="l" marL="200660" indent="-200660">
              <a:lnSpc>
                <a:spcPct val="113000"/>
              </a:lnSpc>
              <a:spcBef>
                <a:spcPts val="420"/>
              </a:spcBef>
              <a:buSzPct val="100000"/>
              <a:buFont typeface="+mj-lt"/>
              <a:buAutoNum type="arabicPeriod" startAt="1"/>
            </a:pPr>
            <a:r>
              <a:rPr lang="pl" altLang="en-US" sz="2110" dirty="0">
                <a:solidFill>
                  <a:srgbClr val="25252B"/>
                </a:solidFill>
                <a:latin typeface="IBM Plex Sans" pitchFamily="34" charset="0"/>
                <a:ea typeface="IBM Plex Sans" pitchFamily="34" charset="-122"/>
                <a:cs typeface="IBM Plex Sans" pitchFamily="34" charset="-120"/>
              </a:rPr>
              <a:t>Proszę porównać tę zmianę z oficjalnym wskaźnikiem inflacji i koszykiem, na którym się on opiera.</a:t>
            </a:r>
            <a:endParaRPr lang="pl" sz="2110" dirty="0"/>
          </a:p>
        </p:txBody>
      </p:sp>
      <p:sp>
        <p:nvSpPr>
          <p:cNvPr id="5" name="Text 3"/>
          <p:cNvSpPr/>
          <p:nvPr/>
        </p:nvSpPr>
        <p:spPr>
          <a:xfrm>
            <a:off x="666780" y="4003152"/>
            <a:ext cx="11510010" cy="108585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Skutki są różne dla posiadaczy gotówki, właścicieli aktywów, pożyczkobiorców i pożyczkodawców; płace i ceny dostosowują się w różnym tempie. Struktura Państwa wydatków może różnić się od struktury koszyka wykorzystywanego do pomiaru.</a:t>
            </a:r>
            <a:endParaRPr lang="pl"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Zmiana koszyka lub metody nie oznacza automatycznie manipulacji; proszę sprawdzić wyjaśnienie i udokumentować zmianę.</a:t>
            </a:r>
            <a:endParaRPr lang="p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Dolar amerykański jako waluta rezerwowa</a:t>
            </a:r>
            <a:endParaRPr lang="pl"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Waluta rezerwowa: utrzymywana na potrzeby płatności międzynarodowych</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Wojny światowe: zmiany w układzie sił gospodarczych i finansowych</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1944:</a:t>
            </a:r>
            <a:r>
              <a:rPr lang="pl" altLang="en-US" sz="2400" dirty="0">
                <a:solidFill>
                  <a:srgbClr val="25252B"/>
                </a:solidFill>
                <a:latin typeface="IBM Plex Sans" pitchFamily="34" charset="0"/>
                <a:ea typeface="IBM Plex Sans" pitchFamily="34" charset="-122"/>
                <a:cs typeface="IBM Plex Sans" pitchFamily="34" charset="-120"/>
              </a:rPr>
              <a:t> Bretton Woods; waluty powiązane z dolarem, dolar ze złotem</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1971:</a:t>
            </a:r>
            <a:r>
              <a:rPr lang="pl" altLang="en-US" sz="2400" dirty="0">
                <a:solidFill>
                  <a:srgbClr val="25252B"/>
                </a:solidFill>
                <a:latin typeface="IBM Plex Sans" pitchFamily="34" charset="0"/>
                <a:ea typeface="IBM Plex Sans" pitchFamily="34" charset="-122"/>
                <a:cs typeface="IBM Plex Sans" pitchFamily="34" charset="-120"/>
              </a:rPr>
              <a:t> zniesienie oficjalnej wymienialności dolara na złoto</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Ugruntowane powiązania handlowe, skala gospodarki i głębokie rynki finansowe</a:t>
            </a:r>
            <a:endParaRPr lang="pl"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Udziały walut rezerwowych mogą się zmieniać; banki centralne utrzymują również rezerwy w innych walutach.</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Alternatywne sposoby oszczędzania i przechowywania</a:t>
            </a:r>
            <a:br/>
            <a:r>
              <a:rPr lang="pl" altLang="en-US" sz="3000" dirty="0">
                <a:solidFill>
                  <a:srgbClr val="422C70"/>
                </a:solidFill>
                <a:latin typeface="IBM Plex Sans Medium" pitchFamily="34" charset="0"/>
                <a:ea typeface="IBM Plex Sans Medium" pitchFamily="34" charset="-122"/>
                <a:cs typeface="IBM Plex Sans Medium" pitchFamily="34" charset="-120"/>
              </a:rPr>
              <a:t>wartości</a:t>
            </a:r>
            <a:endParaRPr lang="pl" sz="3000" dirty="0"/>
          </a:p>
        </p:txBody>
      </p:sp>
      <p:sp>
        <p:nvSpPr>
          <p:cNvPr id="4" name="Text 2"/>
          <p:cNvSpPr/>
          <p:nvPr/>
        </p:nvSpPr>
        <p:spPr>
          <a:xfrm>
            <a:off x="1002000" y="1794876"/>
            <a:ext cx="11142604" cy="2332452"/>
          </a:xfrm>
          <a:prstGeom prst="rect">
            <a:avLst/>
          </a:prstGeom>
          <a:noFill/>
          <a:ln/>
        </p:spPr>
        <p:txBody>
          <a:bodyPr wrap="square" lIns="0" tIns="0" rIns="0" bIns="0" rtlCol="0" anchor="t"/>
          <a:lstStyle/>
          <a:p>
            <a:pPr algn="l" marL="200660" indent="-200660">
              <a:lnSpc>
                <a:spcPct val="113000"/>
              </a:lnSpc>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Metale szlachetne:</a:t>
            </a:r>
            <a:r>
              <a:rPr lang="pl" altLang="en-US" sz="2110" dirty="0">
                <a:solidFill>
                  <a:srgbClr val="25252B"/>
                </a:solidFill>
                <a:latin typeface="IBM Plex Sans" pitchFamily="34" charset="0"/>
                <a:ea typeface="IBM Plex Sans" pitchFamily="34" charset="-122"/>
                <a:cs typeface="IBM Plex Sans" pitchFamily="34" charset="-120"/>
              </a:rPr>
              <a:t> fizyczne posiadanie; koszty przechowywania i weryfikacji</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Nieruchomości:</a:t>
            </a:r>
            <a:r>
              <a:rPr lang="pl" altLang="en-US" sz="2110" dirty="0">
                <a:solidFill>
                  <a:srgbClr val="25252B"/>
                </a:solidFill>
                <a:latin typeface="IBM Plex Sans" pitchFamily="34" charset="0"/>
                <a:ea typeface="IBM Plex Sans" pitchFamily="34" charset="-122"/>
                <a:cs typeface="IBM Plex Sans" pitchFamily="34" charset="-120"/>
              </a:rPr>
              <a:t> użyteczne aktywa; wysoki koszt wejścia, koszty utrzymania, niska przenośność</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Akcje:</a:t>
            </a:r>
            <a:r>
              <a:rPr lang="pl" altLang="en-US" sz="2110" dirty="0">
                <a:solidFill>
                  <a:srgbClr val="25252B"/>
                </a:solidFill>
                <a:latin typeface="IBM Plex Sans" pitchFamily="34" charset="0"/>
                <a:ea typeface="IBM Plex Sans" pitchFamily="34" charset="-122"/>
                <a:cs typeface="IBM Plex Sans" pitchFamily="34" charset="-120"/>
              </a:rPr>
              <a:t> udział we własności przedsiębiorstwa generującego dochód; ryzyko biznesowe, rynkowe i związane z przechowywaniem</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Inne możliwości: waluty obce, obligacje, przedsiębiorstwa, narzędzia, edukacja</a:t>
            </a:r>
            <a:endParaRPr lang="pl" sz="2110" dirty="0"/>
          </a:p>
        </p:txBody>
      </p:sp>
      <p:sp>
        <p:nvSpPr>
          <p:cNvPr id="5" name="Text 3"/>
          <p:cNvSpPr/>
          <p:nvPr/>
        </p:nvSpPr>
        <p:spPr>
          <a:xfrm>
            <a:off x="666780" y="4422313"/>
            <a:ext cx="11510010" cy="72393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Składnik aktywów nie pełni automatycznie wszystkich funkcji pieniądza. Żaden składnik aktywów nie gwarantuje zachowania siły nabywczej w każdej sytuacji.</a:t>
            </a:r>
            <a:endParaRPr lang="pl" sz="2110" dirty="0"/>
          </a:p>
        </p:txBody>
      </p:sp>
      <p:sp>
        <p:nvSpPr>
          <p:cNvPr id="6" name="Text 4"/>
          <p:cNvSpPr/>
          <p:nvPr/>
        </p:nvSpPr>
        <p:spPr>
          <a:xfrm>
            <a:off x="666780" y="5414345"/>
            <a:ext cx="11510010" cy="72393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Podatki mogą zmieniać koszty i korzyści; przepisy są różne i ulegają zmianom. Ten kurs nie stanowi doradztwa podatkowego.</a:t>
            </a:r>
            <a:endParaRPr lang="p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Cyfrowe waluty banków centralnych (CBDC)</a:t>
            </a:r>
            <a:endParaRPr lang="pl"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pl" altLang="en-US" sz="1820" dirty="0">
                <a:solidFill>
                  <a:srgbClr val="25252B"/>
                </a:solidFill>
                <a:latin typeface="IBM Plex Sans" pitchFamily="34" charset="0"/>
                <a:ea typeface="IBM Plex Sans" pitchFamily="34" charset="-122"/>
                <a:cs typeface="IBM Plex Sans" pitchFamily="34" charset="-120"/>
              </a:rPr>
              <a:t>CBDC to cyfrowy pieniądz fiducjarny emitowany jako zobowiązanie banku centralnego: roszczenie przysługujące jego posiadaczowi.</a:t>
            </a:r>
            <a:endParaRPr lang="pl"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Różni się od gotówki i depozytów w bankach komercyjnych</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Możliwe korzyści w zakresie rozrachunku lub dostępu</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Możliwe monitorowanie, ograniczenia i powiązania z tożsamością</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Centralna emisja i polityka pieniężna pozostają</a:t>
            </a:r>
            <a:endParaRPr lang="pl"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pl" altLang="en-US" sz="1820" dirty="0">
                <a:solidFill>
                  <a:srgbClr val="25252B"/>
                </a:solidFill>
                <a:latin typeface="IBM Plex Sans" pitchFamily="34" charset="0"/>
                <a:ea typeface="IBM Plex Sans" pitchFamily="34" charset="-122"/>
                <a:cs typeface="IBM Plex Sans" pitchFamily="34" charset="-120"/>
              </a:rPr>
              <a:t>Projekty różnią się od siebie. Cyfrowy charakter nie oznacza automatycznie decentralizacji, ograniczonej podaży, prywatności ani możliwości niezależnej weryfikacji.</a:t>
            </a:r>
            <a:endParaRPr lang="pl"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pl" altLang="en-US" sz="1820" b="1" dirty="0">
                <a:solidFill>
                  <a:srgbClr val="422C70"/>
                </a:solidFill>
                <a:latin typeface="IBM Plex Sans" pitchFamily="34" charset="0"/>
                <a:ea typeface="IBM Plex Sans" pitchFamily="34" charset="-122"/>
                <a:cs typeface="IBM Plex Sans" pitchFamily="34" charset="-120"/>
              </a:rPr>
              <a:t>Proszę sprawdzić</a:t>
            </a:r>
            <a:endParaRPr lang="pl" sz="1820" dirty="0"/>
          </a:p>
          <a:p>
            <a:pPr algn="l" indent="0" marL="0">
              <a:lnSpc>
                <a:spcPct val="113000"/>
              </a:lnSpc>
              <a:spcBef>
                <a:spcPts val="270"/>
              </a:spcBef>
              <a:buNone/>
            </a:pPr>
            <a:r>
              <a:rPr lang="pl" altLang="en-US" sz="1820" dirty="0">
                <a:solidFill>
                  <a:srgbClr val="25252B"/>
                </a:solidFill>
                <a:latin typeface="IBM Plex Sans" pitchFamily="34" charset="0"/>
                <a:ea typeface="IBM Plex Sans" pitchFamily="34" charset="-122"/>
                <a:cs typeface="IBM Plex Sans" pitchFamily="34" charset="-120"/>
              </a:rPr>
              <a:t>Kto go emituje, kto może z niego korzystać, jakie dane są gromadzone i kto może blokować płatności lub zmieniać zasady? Co się dzieje bez dostępu do internetu i jakie zabezpieczenia prawne obowiązują?</a:t>
            </a:r>
            <a:endParaRPr lang="p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Powtórka: Jak pieniądz może się zepsuć?</a:t>
            </a:r>
            <a:endParaRPr lang="pl"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pl" altLang="en-US" sz="1920" b="1" dirty="0">
                <a:solidFill>
                  <a:srgbClr val="25252B"/>
                </a:solidFill>
                <a:latin typeface="IBM Plex Sans" pitchFamily="34" charset="0"/>
                <a:ea typeface="IBM Plex Sans" pitchFamily="34" charset="-122"/>
                <a:cs typeface="IBM Plex Sans" pitchFamily="34" charset="-120"/>
              </a:rPr>
              <a:t>Najważniejsze wnioski</a:t>
            </a:r>
            <a:endParaRPr lang="pl" sz="1920" dirty="0"/>
          </a:p>
        </p:txBody>
      </p:sp>
      <p:sp>
        <p:nvSpPr>
          <p:cNvPr id="5" name="Text 3"/>
          <p:cNvSpPr/>
          <p:nvPr/>
        </p:nvSpPr>
        <p:spPr>
          <a:xfrm>
            <a:off x="971459" y="194127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Pieniądz koordynuje wymianę, ceny i wartość w czasie</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Funkcje i właściwości ułatwiają porównywanie</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Wygoda wiąże się z kompromisami w zakresie zaufania, kontroli i dostępu</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Podaż, ryzyko bankowe i inflacja wpływają na ludzi w różny sposób</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Alternatywy i waluty cyfrowe banków centralnych (CBDC) również wymagają starannej oceny</a:t>
            </a:r>
            <a:endParaRPr lang="pl" sz="1920" dirty="0"/>
          </a:p>
        </p:txBody>
      </p:sp>
      <p:sp>
        <p:nvSpPr>
          <p:cNvPr id="6" name="Text 4"/>
          <p:cNvSpPr/>
          <p:nvPr/>
        </p:nvSpPr>
        <p:spPr>
          <a:xfrm>
            <a:off x="666780" y="4049420"/>
            <a:ext cx="11510010" cy="658094"/>
          </a:xfrm>
          <a:prstGeom prst="rect">
            <a:avLst/>
          </a:prstGeom>
          <a:noFill/>
          <a:ln/>
        </p:spPr>
        <p:txBody>
          <a:bodyPr wrap="square" lIns="0" tIns="0" rIns="0" bIns="0" rtlCol="0" anchor="t"/>
          <a:lstStyle/>
          <a:p>
            <a:pPr algn="l" indent="0" marL="0">
              <a:lnSpc>
                <a:spcPct val="113000"/>
              </a:lnSpc>
              <a:buNone/>
            </a:pPr>
            <a:r>
              <a:rPr lang="pl" altLang="en-US" sz="1920" dirty="0">
                <a:solidFill>
                  <a:srgbClr val="25252B"/>
                </a:solidFill>
                <a:latin typeface="IBM Plex Sans" pitchFamily="34" charset="0"/>
                <a:ea typeface="IBM Plex Sans" pitchFamily="34" charset="-122"/>
                <a:cs typeface="IBM Plex Sans" pitchFamily="34" charset="-120"/>
              </a:rPr>
              <a:t>Co sprawia, że Państwa pieniądze są użyteczne, i które zasady zależą od instytucji, którym Państwo ufają?</a:t>
            </a:r>
            <a:endParaRPr lang="pl" sz="1920" dirty="0"/>
          </a:p>
        </p:txBody>
      </p:sp>
      <p:sp>
        <p:nvSpPr>
          <p:cNvPr id="7" name="Shape 5"/>
          <p:cNvSpPr/>
          <p:nvPr/>
        </p:nvSpPr>
        <p:spPr>
          <a:xfrm>
            <a:off x="666780" y="4951385"/>
            <a:ext cx="10858500" cy="1315913"/>
          </a:xfrm>
          <a:prstGeom prst="rect">
            <a:avLst/>
          </a:prstGeom>
          <a:solidFill>
            <a:srgbClr val="F3F3FA"/>
          </a:solidFill>
          <a:ln/>
        </p:spPr>
      </p:sp>
      <p:sp>
        <p:nvSpPr>
          <p:cNvPr id="8" name="Shape 6"/>
          <p:cNvSpPr/>
          <p:nvPr/>
        </p:nvSpPr>
        <p:spPr>
          <a:xfrm>
            <a:off x="666780" y="4951385"/>
            <a:ext cx="57150" cy="1315913"/>
          </a:xfrm>
          <a:prstGeom prst="rect">
            <a:avLst/>
          </a:prstGeom>
          <a:solidFill>
            <a:srgbClr val="422C70"/>
          </a:solidFill>
          <a:ln/>
        </p:spPr>
      </p:sp>
      <p:sp>
        <p:nvSpPr>
          <p:cNvPr id="9" name="Text 7"/>
          <p:cNvSpPr/>
          <p:nvPr/>
        </p:nvSpPr>
        <p:spPr>
          <a:xfrm>
            <a:off x="1114014" y="5170841"/>
            <a:ext cx="10622310" cy="877001"/>
          </a:xfrm>
          <a:prstGeom prst="rect">
            <a:avLst/>
          </a:prstGeom>
          <a:noFill/>
          <a:ln/>
        </p:spPr>
        <p:txBody>
          <a:bodyPr wrap="square" lIns="0" tIns="0" rIns="0" bIns="0" rtlCol="0" anchor="t"/>
          <a:lstStyle/>
          <a:p>
            <a:pPr algn="l" indent="0" marL="0">
              <a:lnSpc>
                <a:spcPct val="113000"/>
              </a:lnSpc>
              <a:buNone/>
            </a:pPr>
            <a:r>
              <a:rPr lang="pl" altLang="en-US" sz="1920" b="1" dirty="0">
                <a:solidFill>
                  <a:srgbClr val="422C70"/>
                </a:solidFill>
                <a:latin typeface="IBM Plex Sans" pitchFamily="34" charset="0"/>
                <a:ea typeface="IBM Plex Sans" pitchFamily="34" charset="-122"/>
                <a:cs typeface="IBM Plex Sans" pitchFamily="34" charset="-120"/>
              </a:rPr>
              <a:t>Chwila na refleksję</a:t>
            </a:r>
            <a:endParaRPr lang="pl" sz="1920" dirty="0"/>
          </a:p>
          <a:p>
            <a:pPr algn="l" indent="0" marL="0">
              <a:lnSpc>
                <a:spcPct val="113000"/>
              </a:lnSpc>
              <a:spcBef>
                <a:spcPts val="290"/>
              </a:spcBef>
              <a:buNone/>
            </a:pPr>
            <a:r>
              <a:rPr lang="pl" altLang="en-US" sz="1920" dirty="0">
                <a:solidFill>
                  <a:srgbClr val="25252B"/>
                </a:solidFill>
                <a:latin typeface="IBM Plex Sans" pitchFamily="34" charset="0"/>
                <a:ea typeface="IBM Plex Sans" pitchFamily="34" charset="-122"/>
                <a:cs typeface="IBM Plex Sans" pitchFamily="34" charset="-120"/>
              </a:rPr>
              <a:t>Jakie jedno pytanie o pieniądze zadają sobie Państwo teraz, którego wcześniej sobie Państwo nie zadawali?</a:t>
            </a:r>
            <a:endParaRPr lang="pl"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1</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pl" altLang="en-US" sz="2400" dirty="0">
                <a:solidFill>
                  <a:srgbClr val="F7941F"/>
                </a:solidFill>
                <a:latin typeface="IBM Plex Sans Medium" pitchFamily="34" charset="0"/>
                <a:ea typeface="IBM Plex Sans Medium" pitchFamily="34" charset="-122"/>
                <a:cs typeface="IBM Plex Sans Medium" pitchFamily="34" charset="-120"/>
              </a:rPr>
              <a:t>Moduł 2</a:t>
            </a:r>
            <a:endParaRPr lang="pl"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Jak działa Bitcoin</a:t>
            </a:r>
            <a:endParaRPr lang="pl"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pl" altLang="en-US" sz="2400" b="1" dirty="0">
                <a:solidFill>
                  <a:srgbClr val="FFFFFF"/>
                </a:solidFill>
                <a:latin typeface="IBM Plex Sans" pitchFamily="34" charset="0"/>
                <a:ea typeface="IBM Plex Sans" pitchFamily="34" charset="-122"/>
                <a:cs typeface="IBM Plex Sans" pitchFamily="34" charset="-120"/>
              </a:rPr>
              <a:t>Rozwiązanie:</a:t>
            </a:r>
            <a:r>
              <a:rPr lang="pl" altLang="en-US" sz="2400" dirty="0">
                <a:solidFill>
                  <a:srgbClr val="FFFFFF"/>
                </a:solidFill>
                <a:latin typeface="IBM Plex Sans" pitchFamily="34" charset="0"/>
                <a:ea typeface="IBM Plex Sans" pitchFamily="34" charset="-122"/>
                <a:cs typeface="IBM Plex Sans" pitchFamily="34" charset="-120"/>
              </a:rPr>
              <a:t> Dlaczego stworzono Bitcoin i jaką odpowiedź oferuje?</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Dlaczego powstał Bitcoin</a:t>
            </a:r>
            <a:endParaRPr lang="pl" sz="3000" dirty="0"/>
          </a:p>
        </p:txBody>
      </p:sp>
      <p:sp>
        <p:nvSpPr>
          <p:cNvPr id="5" name="Text 2"/>
          <p:cNvSpPr/>
          <p:nvPr/>
        </p:nvSpPr>
        <p:spPr>
          <a:xfrm>
            <a:off x="956188" y="136474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Płatności cyfrowe istniały już wcześniej</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Operatorzy centralnych rejestrów: zgoda, dane, opłaty i ryzyko awarii</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Dane możliwe do skopiowania: problem podwójnego wydatkowania</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Bitcoin: wspólna historia płatności bez operatora centralnego rejestru</a:t>
            </a:r>
            <a:endParaRPr lang="pl" sz="1820" dirty="0"/>
          </a:p>
        </p:txBody>
      </p:sp>
      <p:sp>
        <p:nvSpPr>
          <p:cNvPr id="6" name="Text 3"/>
          <p:cNvSpPr/>
          <p:nvPr/>
        </p:nvSpPr>
        <p:spPr>
          <a:xfrm>
            <a:off x="666780" y="3946002"/>
            <a:ext cx="5694426" cy="937626"/>
          </a:xfrm>
          <a:prstGeom prst="rect">
            <a:avLst/>
          </a:prstGeom>
          <a:noFill/>
          <a:ln/>
        </p:spPr>
        <p:txBody>
          <a:bodyPr wrap="square" lIns="0" tIns="0" rIns="0" bIns="0" rtlCol="0" anchor="t"/>
          <a:lstStyle/>
          <a:p>
            <a:pPr algn="l" indent="0" marL="0">
              <a:lnSpc>
                <a:spcPct val="113000"/>
              </a:lnSpc>
              <a:buNone/>
            </a:pPr>
            <a:r>
              <a:rPr lang="pl" altLang="en-US" sz="1820" dirty="0">
                <a:solidFill>
                  <a:srgbClr val="25252B"/>
                </a:solidFill>
                <a:latin typeface="IBM Plex Sans" pitchFamily="34" charset="0"/>
                <a:ea typeface="IBM Plex Sans" pitchFamily="34" charset="-122"/>
                <a:cs typeface="IBM Plex Sans" pitchFamily="34" charset="-120"/>
              </a:rPr>
              <a:t>Bitcoin zmniejsza potrzebę zaufania do centralnego podmiotu w zakresie emisji i rozliczeń; nie eliminuje całkowicie potrzeby zaufania ani ryzyka.</a:t>
            </a:r>
            <a:endParaRPr lang="pl" sz="1820" dirty="0"/>
          </a:p>
        </p:txBody>
      </p:sp>
      <p:sp>
        <p:nvSpPr>
          <p:cNvPr id="7" name="Text 4"/>
          <p:cNvSpPr/>
          <p:nvPr/>
        </p:nvSpPr>
        <p:spPr>
          <a:xfrm>
            <a:off x="666780" y="5115245"/>
            <a:ext cx="5694426" cy="625084"/>
          </a:xfrm>
          <a:prstGeom prst="rect">
            <a:avLst/>
          </a:prstGeom>
          <a:noFill/>
          <a:ln/>
        </p:spPr>
        <p:txBody>
          <a:bodyPr wrap="square" lIns="0" tIns="0" rIns="0" bIns="0" rtlCol="0" anchor="t"/>
          <a:lstStyle/>
          <a:p>
            <a:pPr algn="l" indent="0" marL="0">
              <a:lnSpc>
                <a:spcPct val="113000"/>
              </a:lnSpc>
              <a:buNone/>
            </a:pPr>
            <a:r>
              <a:rPr lang="pl" altLang="en-US" sz="1820" b="1" dirty="0">
                <a:solidFill>
                  <a:srgbClr val="422C70"/>
                </a:solidFill>
                <a:latin typeface="IBM Plex Sans" pitchFamily="34" charset="0"/>
                <a:ea typeface="IBM Plex Sans" pitchFamily="34" charset="-122"/>
                <a:cs typeface="IBM Plex Sans" pitchFamily="34" charset="-120"/>
              </a:rPr>
              <a:t>Bitcoin:</a:t>
            </a:r>
            <a:r>
              <a:rPr lang="pl" altLang="en-US" sz="1820" dirty="0">
                <a:solidFill>
                  <a:srgbClr val="25252B"/>
                </a:solidFill>
                <a:latin typeface="IBM Plex Sans" pitchFamily="34" charset="0"/>
                <a:ea typeface="IBM Plex Sans" pitchFamily="34" charset="-122"/>
                <a:cs typeface="IBM Plex Sans" pitchFamily="34" charset="-120"/>
              </a:rPr>
              <a:t> sieć i protokół · </a:t>
            </a:r>
            <a:r>
              <a:rPr lang="pl" altLang="en-US" sz="1820" b="1" dirty="0">
                <a:solidFill>
                  <a:srgbClr val="25252B"/>
                </a:solidFill>
                <a:latin typeface="IBM Plex Sans" pitchFamily="34" charset="0"/>
                <a:ea typeface="IBM Plex Sans" pitchFamily="34" charset="-122"/>
                <a:cs typeface="IBM Plex Sans" pitchFamily="34" charset="-120"/>
              </a:rPr>
              <a:t>bitcoin:</a:t>
            </a:r>
            <a:r>
              <a:rPr lang="pl" altLang="en-US" sz="1820" dirty="0">
                <a:solidFill>
                  <a:srgbClr val="25252B"/>
                </a:solidFill>
                <a:latin typeface="IBM Plex Sans" pitchFamily="34" charset="0"/>
                <a:ea typeface="IBM Plex Sans" pitchFamily="34" charset="-122"/>
                <a:cs typeface="IBM Plex Sans" pitchFamily="34" charset="-120"/>
              </a:rPr>
              <a:t> aktywo · </a:t>
            </a:r>
            <a:r>
              <a:rPr lang="pl" altLang="en-US" sz="1820" b="1" dirty="0">
                <a:solidFill>
                  <a:srgbClr val="25252B"/>
                </a:solidFill>
                <a:latin typeface="IBM Plex Sans" pitchFamily="34" charset="0"/>
                <a:ea typeface="IBM Plex Sans" pitchFamily="34" charset="-122"/>
                <a:cs typeface="IBM Plex Sans" pitchFamily="34" charset="-120"/>
              </a:rPr>
              <a:t>BTC:</a:t>
            </a:r>
            <a:r>
              <a:rPr lang="pl" altLang="en-US" sz="1820" dirty="0">
                <a:solidFill>
                  <a:srgbClr val="25252B"/>
                </a:solidFill>
                <a:latin typeface="IBM Plex Sans" pitchFamily="34" charset="0"/>
                <a:ea typeface="IBM Plex Sans" pitchFamily="34" charset="-122"/>
                <a:cs typeface="IBM Plex Sans" pitchFamily="34" charset="-120"/>
              </a:rPr>
              <a:t> skrót stosowany przy kwotach</a:t>
            </a:r>
            <a:endParaRPr lang="pl"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Firma płatnicza Nadawca składa zlecenie firmieFirma prowadzi rejestr i zatwierdza przelew Odbiorca otrzymuje płatność, jeśli firma na to pozwoliZależy odJednej zaufanej organizacji prowadzącej rejestr">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Poszukiwanie cyfrowego i zdecentralizowanego pieniądza</a:t>
            </a:r>
            <a:endParaRPr lang="pl"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Cypherpunki: prywatność i wolność dzięki kryptografii</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Szyfrowanie:</a:t>
            </a:r>
            <a:r>
              <a:rPr lang="pl" altLang="en-US" sz="2300" dirty="0">
                <a:solidFill>
                  <a:srgbClr val="25252B"/>
                </a:solidFill>
                <a:latin typeface="IBM Plex Sans" pitchFamily="34" charset="0"/>
                <a:ea typeface="IBM Plex Sans" pitchFamily="34" charset="-122"/>
                <a:cs typeface="IBM Plex Sans" pitchFamily="34" charset="-120"/>
              </a:rPr>
              <a:t> chroni prywatność wiadomości</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Podpisy cyfrowe:</a:t>
            </a:r>
            <a:r>
              <a:rPr lang="pl" altLang="en-US" sz="2300" dirty="0">
                <a:solidFill>
                  <a:srgbClr val="25252B"/>
                </a:solidFill>
                <a:latin typeface="IBM Plex Sans" pitchFamily="34" charset="0"/>
                <a:ea typeface="IBM Plex Sans" pitchFamily="34" charset="-122"/>
                <a:cs typeface="IBM Plex Sans" pitchFamily="34" charset="-120"/>
              </a:rPr>
              <a:t> potwierdzają autoryzację bez ujawniania klucza prywatnego</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Cel: brak pojedynczego emitenta, serwera lub administratora</a:t>
            </a:r>
            <a:endParaRPr lang="pl"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pl" altLang="en-US" sz="2300" b="1" dirty="0">
                <a:solidFill>
                  <a:srgbClr val="25252B"/>
                </a:solidFill>
                <a:latin typeface="IBM Plex Sans" pitchFamily="34" charset="0"/>
                <a:ea typeface="IBM Plex Sans" pitchFamily="34" charset="-122"/>
                <a:cs typeface="IBM Plex Sans" pitchFamily="34" charset="-120"/>
              </a:rPr>
              <a:t>Wcześniejsze elementy układanki</a:t>
            </a:r>
            <a:endParaRPr lang="pl"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DigiCash: prywatne płatności; zależność od centralnej firmy</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Hashcash: koszt obliczeniowy jako ochrona przed nadużyciami</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Bit Gold, b-money, RPoW: propozycje i eksperymenty dotyczące wartości opartej na rzadkości</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BitTorrent: wymiana informacji w modelu peer-to-peer, a nie pieniądz</a:t>
            </a:r>
            <a:endParaRPr lang="p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Wczesne formy pieniądza</a:t>
            </a:r>
            <a:br/>
            <a:r>
              <a:rPr lang="pl" altLang="en-US" sz="3000" dirty="0">
                <a:solidFill>
                  <a:srgbClr val="422C70"/>
                </a:solidFill>
                <a:latin typeface="IBM Plex Sans Medium" pitchFamily="34" charset="0"/>
                <a:ea typeface="IBM Plex Sans Medium" pitchFamily="34" charset="-122"/>
                <a:cs typeface="IBM Plex Sans Medium" pitchFamily="34" charset="-120"/>
              </a:rPr>
              <a:t>cyfrowego i podwójne</a:t>
            </a:r>
            <a:br/>
            <a:r>
              <a:rPr lang="pl" altLang="en-US" sz="3000" dirty="0">
                <a:solidFill>
                  <a:srgbClr val="422C70"/>
                </a:solidFill>
                <a:latin typeface="IBM Plex Sans Medium" pitchFamily="34" charset="0"/>
                <a:ea typeface="IBM Plex Sans Medium" pitchFamily="34" charset="-122"/>
                <a:cs typeface="IBM Plex Sans Medium" pitchFamily="34" charset="-120"/>
              </a:rPr>
              <a:t>wydawanie</a:t>
            </a:r>
            <a:endParaRPr lang="pl" sz="3000" dirty="0"/>
          </a:p>
        </p:txBody>
      </p:sp>
      <p:sp>
        <p:nvSpPr>
          <p:cNvPr id="5" name="Text 2"/>
          <p:cNvSpPr/>
          <p:nvPr/>
        </p:nvSpPr>
        <p:spPr>
          <a:xfrm>
            <a:off x="666780" y="2261586"/>
            <a:ext cx="5694426" cy="691195"/>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Podwójne wydatkowanie to próba wysłania tej samej jednostki cyfrowej do dwóch odbiorców.</a:t>
            </a:r>
            <a:endParaRPr lang="pl" sz="2020" dirty="0"/>
          </a:p>
        </p:txBody>
      </p:sp>
      <p:sp>
        <p:nvSpPr>
          <p:cNvPr id="6" name="Text 3"/>
          <p:cNvSpPr/>
          <p:nvPr/>
        </p:nvSpPr>
        <p:spPr>
          <a:xfrm>
            <a:off x="986729" y="3157515"/>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Centralna baza danych: jeden zaufany podmiot decyzyjny</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Bitcoin: rozgłaszanie w sieci równorzędnej i podpisy</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Górnicy: bloki i dowód pracy</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Węzły: niezależna weryfikacja</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Wspólny rejestr: prawidłowa historia z największą skumulowaną pracą</a:t>
            </a:r>
            <a:endParaRPr lang="pl"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Sieć peer-to-peerTransakcje są ogłaszane bezpośrednio uczestnikom Podpisy cyfroweTylko posiadacz klucza prywatnego może autoryzować wydanie środkówBloki i wydobywanieGórnicy wykorzystują dowód pracy, ">    </p:cNvPr>
          <p:cNvPicPr>
            <a:picLocks noChangeAspect="1"/>
          </p:cNvPicPr>
          <p:nvPr/>
        </p:nvPicPr>
        <p:blipFill>
          <a:blip r:embed="rId1"/>
          <a:stretch>
            <a:fillRect/>
          </a:stretch>
        </p:blipFill>
        <p:spPr>
          <a:xfrm>
            <a:off x="342900" y="681777"/>
            <a:ext cx="11506170" cy="534210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Cyfrowa rzadkość i</a:t>
            </a:r>
            <a:br/>
            <a:r>
              <a:rPr lang="pl" altLang="en-US" sz="3000" dirty="0">
                <a:solidFill>
                  <a:srgbClr val="422C70"/>
                </a:solidFill>
                <a:latin typeface="IBM Plex Sans Medium" pitchFamily="34" charset="0"/>
                <a:ea typeface="IBM Plex Sans Medium" pitchFamily="34" charset="-122"/>
                <a:cs typeface="IBM Plex Sans Medium" pitchFamily="34" charset="-120"/>
              </a:rPr>
              <a:t>weryfikowalna podaż</a:t>
            </a:r>
            <a:endParaRPr lang="pl" sz="3000" dirty="0"/>
          </a:p>
        </p:txBody>
      </p:sp>
      <p:sp>
        <p:nvSpPr>
          <p:cNvPr id="5" name="Text 2"/>
          <p:cNvSpPr/>
          <p:nvPr/>
        </p:nvSpPr>
        <p:spPr>
          <a:xfrm>
            <a:off x="1002000" y="179487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Prawidłowe jednostki odróżniane od nieprawidłowych kopii</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Próby podwójnego wydania odrzucane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Publiczna historia transakcji i podpisy</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Dowód pracy i niezależne sprawdzanie zgodności z regułami</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Limit podaży powiązany z decentralizacją i weryfikacją</a:t>
            </a:r>
            <a:endParaRPr lang="pl" sz="2110" dirty="0"/>
          </a:p>
        </p:txBody>
      </p:sp>
      <p:sp>
        <p:nvSpPr>
          <p:cNvPr id="6" name="Text 3"/>
          <p:cNvSpPr/>
          <p:nvPr/>
        </p:nvSpPr>
        <p:spPr>
          <a:xfrm>
            <a:off x="666780" y="5199736"/>
            <a:ext cx="5694426" cy="108585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Pisemna deklaracja dotycząca podaży nie wystarczy: kto może ją zweryfikować i kto mógłby ją zmienić?</a:t>
            </a:r>
            <a:endParaRPr lang="p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Deklaracja dotycząca podaży Emitent podaje limit na swojej stronie internetowej. Jest on zapisany wyłącznie we własnej bazie danych emitenta. Nikt spoza emitenta nie może go sprawdzić. Emitent może po">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Blockchain: publiczna księga rachunkowa Bitcoina</a:t>
            </a:r>
            <a:endParaRPr lang="p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Powielany publiczny rejestr transakcji</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Połączone bloki; niezależnie weryfikowane kopie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Prawidłowy łańcuch z największym skumulowanym dowodem pracy</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Średnio około jednego nowego bloku co dziesięć minut</a:t>
            </a:r>
            <a:endParaRPr lang="pl"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Zmiana historii wymaga ponownego wykonania pracy i nadrobienia zaległości. Jest to kosztowne, ale nie dosłownie niemożliwe; mogą występować tymczasowe konkurencyjne wersje historii oraz reorganizacje.</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Decentralizacja</a:t>
            </a:r>
            <a:endParaRPr lang="pl"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Oprogramowanie o otwartym kodzie źródłowym i otwarty udział w protokole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Niezależne węzły weryfikują; górnicy proponują bloki</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Zmiany zasad zależą od ich dobrowolnego przyjęcia</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Żaden pojedynczy uczestnik nie może zmienić zasad dla wszystkich</a:t>
            </a:r>
            <a:endParaRPr lang="pl"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Wpływy i zasoby są rozłożone nierównomiernie; duże serwisy mogą prowadzić do uzależnienia od nich. Koordynacja może przebiegać wolniej, a sieć nie ma centralnego działu wsparcia.</a:t>
            </a:r>
            <a:endParaRPr lang="p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Podpisy cyfrowe i transfer peer-to-peer</a:t>
            </a:r>
            <a:endParaRPr lang="pl"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Portfel używa klucza prywatnego do podpisywania</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Sieć weryfikuje podpis bez poznawania klucza</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Podpisana transakcja jest rozgłaszana przez uczestników</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Żaden centralny operator sieci Bitcoin nie zatwierdza uczestnictwa ani płatności</a:t>
            </a:r>
            <a:endParaRPr lang="pl"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Każdy, kto uzyska klucz prywatny, może zazwyczaj wydać środki. Utrata dostępu może oznaczać ich bezpowrotną utratę.</a:t>
            </a:r>
            <a:endParaRPr lang="pl"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Korzystanie z usług pośredników pozostaje opcjonalne; wybór takiej usługi wiąże się z dodatkowymi zasadami przechowywania środków i ryzykiem. Prawidłowej płatności na błędny adres zazwyczaj nie można cofnąć.</a:t>
            </a:r>
            <a:endParaRPr lang="p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Nadawca podpisuje i rozsyła transakcję Inne węzły Węzeł weryfikuje ją i przekazuje dalej Kolejny węzeł przekazuje ją dalejTrasa transakcji Węzeł weryfikuje ją i przekazuje dalej Kolejny węzeł przekazu">    </p:cNvPr>
          <p:cNvPicPr>
            <a:picLocks noChangeAspect="1"/>
          </p:cNvPicPr>
          <p:nvPr/>
        </p:nvPicPr>
        <p:blipFill>
          <a:blip r:embed="rId1"/>
          <a:stretch>
            <a:fillRect/>
          </a:stretch>
        </p:blipFill>
        <p:spPr>
          <a:xfrm>
            <a:off x="945581" y="266730"/>
            <a:ext cx="1030080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UżytkownikUżytkownik odbiera, przechowuje i wysyła bitcoin. WęzełWęzeł samodzielnie sprawdza zgodność z regułami i przekazuje dalej prawidłowe dane. GórnikGórnik tworzy bloki kandydujące i wykonuje do">    </p:cNvPr>
          <p:cNvPicPr>
            <a:picLocks noChangeAspect="1"/>
          </p:cNvPicPr>
          <p:nvPr/>
        </p:nvPicPr>
        <p:blipFill>
          <a:blip r:embed="rId2"/>
          <a:stretch>
            <a:fillRect/>
          </a:stretch>
        </p:blipFill>
        <p:spPr>
          <a:xfrm>
            <a:off x="1498244" y="571500"/>
            <a:ext cx="3708989" cy="5599694"/>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Użytkownicy, węzły, górnicy i programiści</a:t>
            </a:r>
            <a:endParaRPr lang="p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Górnicy nie mogą sprawić, by uczciwe węzły akceptowały nieprawidłowe bloki. Programiści nie mogą wymusić przyjęcia oprogramowania. Jedna osoba może pełnić kilka ról.</a:t>
            </a:r>
            <a:endParaRPr lang="pl"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pl" altLang="en-US" sz="2400" b="1" dirty="0">
                <a:solidFill>
                  <a:srgbClr val="422C70"/>
                </a:solidFill>
                <a:latin typeface="IBM Plex Sans" pitchFamily="34" charset="0"/>
                <a:ea typeface="IBM Plex Sans" pitchFamily="34" charset="-122"/>
                <a:cs typeface="IBM Plex Sans" pitchFamily="34" charset="-120"/>
              </a:rPr>
              <a:t>Pytanie sprawdzające</a:t>
            </a:r>
            <a:endParaRPr lang="pl" sz="2400" dirty="0"/>
          </a:p>
          <a:p>
            <a:pPr algn="l" indent="0" marL="0">
              <a:lnSpc>
                <a:spcPct val="113000"/>
              </a:lnSpc>
              <a:spcBef>
                <a:spcPts val="360"/>
              </a:spcBef>
              <a:buNone/>
            </a:pPr>
            <a:r>
              <a:rPr lang="pl" altLang="en-US" sz="2400" dirty="0">
                <a:solidFill>
                  <a:srgbClr val="25252B"/>
                </a:solidFill>
                <a:latin typeface="IBM Plex Sans" pitchFamily="34" charset="0"/>
                <a:ea typeface="IBM Plex Sans" pitchFamily="34" charset="-122"/>
                <a:cs typeface="IBM Plex Sans" pitchFamily="34" charset="-120"/>
              </a:rPr>
              <a:t>Dlaczego węzeł weryfikuje transakcje? Proszę wymienić jedną regułę, której przestrzeganie sprawdza.</a:t>
            </a:r>
            <a:endParaRPr lang="p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Dowód pracy</a:t>
            </a:r>
            <a:endParaRPr lang="pl" sz="3000" dirty="0"/>
          </a:p>
        </p:txBody>
      </p:sp>
      <p:sp>
        <p:nvSpPr>
          <p:cNvPr id="5" name="Text 2"/>
          <p:cNvSpPr/>
          <p:nvPr/>
        </p:nvSpPr>
        <p:spPr>
          <a:xfrm>
            <a:off x="956188" y="1364742"/>
            <a:ext cx="6023427" cy="3310494"/>
          </a:xfrm>
          <a:prstGeom prst="rect">
            <a:avLst/>
          </a:prstGeom>
          <a:noFill/>
          <a:ln/>
        </p:spPr>
        <p:txBody>
          <a:bodyPr wrap="square" lIns="0" tIns="0" rIns="0" bIns="0" rtlCol="0" anchor="t"/>
          <a:lstStyle/>
          <a:p>
            <a:pPr algn="l" marL="173990" indent="-173990">
              <a:lnSpc>
                <a:spcPct val="113000"/>
              </a:lnSpc>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Blok kandydacki → wielokrotne haszowanie → poprawny wynik</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Kosztowne obliczenia i zużycie energii; szybka weryfikacja</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Poprawny blok jest rozgłaszany i sprawdzany przez węzły</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Próg jest dostosowywany tak, aby bloki powstawały średnio co dziesięć minut</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Skumulowana praca sprawia, że przepisywanie historii jest kosztowne</a:t>
            </a:r>
            <a:endParaRPr lang="pl" sz="1820" dirty="0"/>
          </a:p>
        </p:txBody>
      </p:sp>
      <p:sp>
        <p:nvSpPr>
          <p:cNvPr id="6" name="Text 3"/>
          <p:cNvSpPr/>
          <p:nvPr/>
        </p:nvSpPr>
        <p:spPr>
          <a:xfrm>
            <a:off x="666780" y="4929896"/>
            <a:ext cx="6340632" cy="1250168"/>
          </a:xfrm>
          <a:prstGeom prst="rect">
            <a:avLst/>
          </a:prstGeom>
          <a:noFill/>
          <a:ln/>
        </p:spPr>
        <p:txBody>
          <a:bodyPr wrap="square" lIns="0" tIns="0" rIns="0" bIns="0" rtlCol="0" anchor="t"/>
          <a:lstStyle/>
          <a:p>
            <a:pPr algn="l" indent="0" marL="0">
              <a:lnSpc>
                <a:spcPct val="113000"/>
              </a:lnSpc>
              <a:buNone/>
            </a:pPr>
            <a:r>
              <a:rPr lang="pl" altLang="en-US" sz="1820" dirty="0">
                <a:solidFill>
                  <a:srgbClr val="25252B"/>
                </a:solidFill>
                <a:latin typeface="IBM Plex Sans" pitchFamily="34" charset="0"/>
                <a:ea typeface="IBM Plex Sans" pitchFamily="34" charset="-122"/>
                <a:cs typeface="IBM Plex Sans" pitchFamily="34" charset="-120"/>
              </a:rPr>
              <a:t>Wydobywanie zabezpiecza kolejność transakcji; nie służy do rozwiązywania równań niezwiązanych z tym procesem. Proszę ocenić źródło energii, jej zużycie, korzyści dla bezpieczeństwa oraz alternatywy.</a:t>
            </a:r>
            <a:endParaRPr lang="p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Górnik znajduje blok Urządzenie wydobywcze wielokrotnie oblicza skrót, aż jeden z wyników spełni warunek docelowy2Górnik rozsyła blokBlok trafia do sieci3Węzły sprawdzają blok Każdy węzeł samodzielni">    </p:cNvPr>
          <p:cNvPicPr>
            <a:picLocks noChangeAspect="1"/>
          </p:cNvPicPr>
          <p:nvPr/>
        </p:nvPicPr>
        <p:blipFill>
          <a:blip r:embed="rId2"/>
          <a:stretch>
            <a:fillRect/>
          </a:stretch>
        </p:blipFill>
        <p:spPr>
          <a:xfrm>
            <a:off x="1810969" y="571500"/>
            <a:ext cx="3083723" cy="5626303"/>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Ograniczona podaż</a:t>
            </a:r>
            <a:endParaRPr lang="pl" sz="3000" dirty="0"/>
          </a:p>
        </p:txBody>
      </p:sp>
      <p:sp>
        <p:nvSpPr>
          <p:cNvPr id="5" name="Text 2"/>
          <p:cNvSpPr/>
          <p:nvPr/>
        </p:nvSpPr>
        <p:spPr>
          <a:xfrm>
            <a:off x="971459" y="1368491"/>
            <a:ext cx="5360487" cy="3485236"/>
          </a:xfrm>
          <a:prstGeom prst="rect">
            <a:avLst/>
          </a:prstGeom>
          <a:noFill/>
          <a:ln/>
        </p:spPr>
        <p:txBody>
          <a:bodyPr wrap="square" lIns="0" tIns="0" rIns="0" bIns="0" rtlCol="0" anchor="t"/>
          <a:lstStyle/>
          <a:p>
            <a:pPr algn="l" marL="182880" indent="-182880">
              <a:lnSpc>
                <a:spcPct val="113000"/>
              </a:lnSpc>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Maksymalna podaż: </a:t>
            </a:r>
            <a:r>
              <a:rPr lang="pl" altLang="en-US" sz="1920" b="1" dirty="0">
                <a:solidFill>
                  <a:srgbClr val="25252B"/>
                </a:solidFill>
                <a:latin typeface="IBM Plex Sans" pitchFamily="34" charset="0"/>
                <a:ea typeface="IBM Plex Sans" pitchFamily="34" charset="-122"/>
                <a:cs typeface="IBM Plex Sans" pitchFamily="34" charset="-120"/>
              </a:rPr>
              <a:t>21 milionów BTC</a:t>
            </a:r>
            <a:r>
              <a:rPr lang="pl" altLang="en-US" sz="1920" dirty="0">
                <a:solidFill>
                  <a:srgbClr val="25252B"/>
                </a:solidFill>
                <a:latin typeface="IBM Plex Sans" pitchFamily="34" charset="0"/>
                <a:ea typeface="IBM Plex Sans" pitchFamily="34" charset="-122"/>
                <a:cs typeface="IBM Plex Sans" pitchFamily="34" charset="-120"/>
              </a:rPr>
              <a:t> zgodnie z publicznymi zasadami</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Emisja nowych jednostek: subsydium blokowe</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Halving: co </a:t>
            </a:r>
            <a:r>
              <a:rPr lang="pl" altLang="en-US" sz="1920" b="1" dirty="0">
                <a:solidFill>
                  <a:srgbClr val="25252B"/>
                </a:solidFill>
                <a:latin typeface="IBM Plex Sans" pitchFamily="34" charset="0"/>
                <a:ea typeface="IBM Plex Sans" pitchFamily="34" charset="-122"/>
                <a:cs typeface="IBM Plex Sans" pitchFamily="34" charset="-120"/>
              </a:rPr>
              <a:t>210 000 bloków</a:t>
            </a:r>
            <a:r>
              <a:rPr lang="pl" altLang="en-US" sz="1920" dirty="0">
                <a:solidFill>
                  <a:srgbClr val="25252B"/>
                </a:solidFill>
                <a:latin typeface="IBM Plex Sans" pitchFamily="34" charset="0"/>
                <a:ea typeface="IBM Plex Sans" pitchFamily="34" charset="-122"/>
                <a:cs typeface="IBM Plex Sans" pitchFamily="34" charset="-120"/>
              </a:rPr>
              <a:t>, czyli mniej więcej co cztery lata</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Subsydium: 50 → 25 → 12,5 → 6,25 → 3,125 BTC</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Opłaty są niezależne od emisji nowych jednostek</a:t>
            </a:r>
            <a:endParaRPr lang="pl" sz="1920" dirty="0"/>
          </a:p>
        </p:txBody>
      </p:sp>
      <p:sp>
        <p:nvSpPr>
          <p:cNvPr id="6" name="Text 3"/>
          <p:cNvSpPr/>
          <p:nvPr/>
        </p:nvSpPr>
        <p:spPr>
          <a:xfrm>
            <a:off x="666780" y="5121920"/>
            <a:ext cx="5694426" cy="987186"/>
          </a:xfrm>
          <a:prstGeom prst="rect">
            <a:avLst/>
          </a:prstGeom>
          <a:noFill/>
          <a:ln/>
        </p:spPr>
        <p:txBody>
          <a:bodyPr wrap="square" lIns="0" tIns="0" rIns="0" bIns="0" rtlCol="0" anchor="t"/>
          <a:lstStyle/>
          <a:p>
            <a:pPr algn="l" indent="0" marL="0">
              <a:lnSpc>
                <a:spcPct val="113000"/>
              </a:lnSpc>
              <a:buNone/>
            </a:pPr>
            <a:r>
              <a:rPr lang="pl" altLang="en-US" sz="1920" dirty="0">
                <a:solidFill>
                  <a:srgbClr val="25252B"/>
                </a:solidFill>
                <a:latin typeface="IBM Plex Sans" pitchFamily="34" charset="0"/>
                <a:ea typeface="IBM Plex Sans" pitchFamily="34" charset="-122"/>
                <a:cs typeface="IBM Plex Sans" pitchFamily="34" charset="-120"/>
              </a:rPr>
              <a:t>Węzły odrzucają nadmierną emisję; limit obowiązuje, dopóki uczestnicy go egzekwują. Ograniczona podaż nie gwarantuje wzrostu ceny.</a:t>
            </a:r>
            <a:endParaRPr lang="p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Łączna ilość wyemitowanych bitcoinówLimit 21 milionów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owe bitcoiny na blok502512.56.253.1250k210k420k630k840k1,050k1,260k1,470kHalving co 210 000 bloków (mniej więcej co cztery lata)Opłaty transakcyjne są wypłacane dodatkowo i nie stanowią nowych bitcoi">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Satoshi i błąd poznawczy</a:t>
            </a:r>
            <a:br/>
            <a:r>
              <a:rPr lang="pl" altLang="en-US" sz="3000" dirty="0">
                <a:solidFill>
                  <a:srgbClr val="422C70"/>
                </a:solidFill>
                <a:latin typeface="IBM Plex Sans Medium" pitchFamily="34" charset="0"/>
                <a:ea typeface="IBM Plex Sans Medium" pitchFamily="34" charset="-122"/>
                <a:cs typeface="IBM Plex Sans Medium" pitchFamily="34" charset="-120"/>
              </a:rPr>
              <a:t>jednostki</a:t>
            </a:r>
            <a:endParaRPr lang="pl"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pl" altLang="en-US" sz="1820" b="1" dirty="0">
                <a:solidFill>
                  <a:srgbClr val="25252B"/>
                </a:solidFill>
                <a:latin typeface="IBM Plex Sans" pitchFamily="34" charset="0"/>
                <a:ea typeface="IBM Plex Sans" pitchFamily="34" charset="-122"/>
                <a:cs typeface="IBM Plex Sans" pitchFamily="34" charset="-120"/>
              </a:rPr>
              <a:t>1 BTC = 100 000 000 satów</a:t>
            </a:r>
            <a:endParaRPr lang="pl" sz="1820" dirty="0"/>
          </a:p>
          <a:p>
            <a:pPr algn="l" marL="173990" indent="-173990">
              <a:lnSpc>
                <a:spcPct val="113000"/>
              </a:lnSpc>
              <a:spcBef>
                <a:spcPts val="360"/>
              </a:spcBef>
              <a:buSzPct val="100000"/>
              <a:buChar char="•"/>
            </a:pPr>
            <a:r>
              <a:rPr lang="pl" altLang="en-US" sz="1820" b="1" dirty="0">
                <a:solidFill>
                  <a:srgbClr val="25252B"/>
                </a:solidFill>
                <a:latin typeface="IBM Plex Sans" pitchFamily="34" charset="0"/>
                <a:ea typeface="IBM Plex Sans" pitchFamily="34" charset="-122"/>
                <a:cs typeface="IBM Plex Sans" pitchFamily="34" charset="-120"/>
              </a:rPr>
              <a:t>0,001 BTC = 100 000 satów</a:t>
            </a:r>
            <a:endParaRPr lang="pl" sz="1820" dirty="0"/>
          </a:p>
          <a:p>
            <a:pPr algn="l" marL="173990" indent="-173990">
              <a:lnSpc>
                <a:spcPct val="113000"/>
              </a:lnSpc>
              <a:spcBef>
                <a:spcPts val="360"/>
              </a:spcBef>
              <a:buSzPct val="100000"/>
              <a:buChar char="•"/>
            </a:pPr>
            <a:r>
              <a:rPr lang="pl" altLang="en-US" sz="1820" b="1" dirty="0">
                <a:solidFill>
                  <a:srgbClr val="25252B"/>
                </a:solidFill>
                <a:latin typeface="IBM Plex Sans" pitchFamily="34" charset="0"/>
                <a:ea typeface="IBM Plex Sans" pitchFamily="34" charset="-122"/>
                <a:cs typeface="IBM Plex Sans" pitchFamily="34" charset="-120"/>
              </a:rPr>
              <a:t>1 sat = 0,00000001 BTC</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Nie trzeba posiadać całego bitcoina</a:t>
            </a:r>
            <a:endParaRPr lang="pl"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pl" altLang="en-US" sz="1820" b="1" dirty="0">
                <a:solidFill>
                  <a:srgbClr val="422C70"/>
                </a:solidFill>
                <a:latin typeface="IBM Plex Sans" pitchFamily="34" charset="0"/>
                <a:ea typeface="IBM Plex Sans" pitchFamily="34" charset="-122"/>
                <a:cs typeface="IBM Plex Sans" pitchFamily="34" charset="-120"/>
              </a:rPr>
              <a:t>Złudzenie jednostki:</a:t>
            </a:r>
            <a:r>
              <a:rPr lang="pl" altLang="en-US" sz="1820" dirty="0">
                <a:solidFill>
                  <a:srgbClr val="25252B"/>
                </a:solidFill>
                <a:latin typeface="IBM Plex Sans" pitchFamily="34" charset="0"/>
                <a:ea typeface="IBM Plex Sans" pitchFamily="34" charset="-122"/>
                <a:cs typeface="IBM Plex Sans" pitchFamily="34" charset="-120"/>
              </a:rPr>
              <a:t> niska cena za całą jednostkę nie świadczy o korzystniejszej wycenie. Proszę porównać udział w podaży, zaangażowaną wartość i ryzyko.</a:t>
            </a:r>
            <a:endParaRPr lang="pl" sz="1820" dirty="0"/>
          </a:p>
        </p:txBody>
      </p:sp>
      <p:sp>
        <p:nvSpPr>
          <p:cNvPr id="7" name="Shape 4"/>
          <p:cNvSpPr/>
          <p:nvPr/>
        </p:nvSpPr>
        <p:spPr>
          <a:xfrm>
            <a:off x="666780" y="4909231"/>
            <a:ext cx="5372100" cy="1249985"/>
          </a:xfrm>
          <a:prstGeom prst="rect">
            <a:avLst/>
          </a:prstGeom>
          <a:solidFill>
            <a:srgbClr val="F3F3FA"/>
          </a:solidFill>
          <a:ln/>
        </p:spPr>
      </p:sp>
      <p:sp>
        <p:nvSpPr>
          <p:cNvPr id="8" name="Shape 5"/>
          <p:cNvSpPr/>
          <p:nvPr/>
        </p:nvSpPr>
        <p:spPr>
          <a:xfrm>
            <a:off x="666780" y="4909231"/>
            <a:ext cx="57150" cy="1249985"/>
          </a:xfrm>
          <a:prstGeom prst="rect">
            <a:avLst/>
          </a:prstGeom>
          <a:solidFill>
            <a:srgbClr val="422C70"/>
          </a:solidFill>
          <a:ln/>
        </p:spPr>
      </p:sp>
      <p:sp>
        <p:nvSpPr>
          <p:cNvPr id="9" name="Text 6"/>
          <p:cNvSpPr/>
          <p:nvPr/>
        </p:nvSpPr>
        <p:spPr>
          <a:xfrm>
            <a:off x="1094537" y="5117714"/>
            <a:ext cx="4848057" cy="833018"/>
          </a:xfrm>
          <a:prstGeom prst="rect">
            <a:avLst/>
          </a:prstGeom>
          <a:noFill/>
          <a:ln/>
        </p:spPr>
        <p:txBody>
          <a:bodyPr wrap="square" lIns="0" tIns="0" rIns="0" bIns="0" rtlCol="0" anchor="t"/>
          <a:lstStyle/>
          <a:p>
            <a:pPr algn="l" indent="0" marL="0">
              <a:lnSpc>
                <a:spcPct val="113000"/>
              </a:lnSpc>
              <a:buNone/>
            </a:pPr>
            <a:r>
              <a:rPr lang="pl" altLang="en-US" sz="1820" b="1" dirty="0">
                <a:solidFill>
                  <a:srgbClr val="422C70"/>
                </a:solidFill>
                <a:latin typeface="IBM Plex Sans" pitchFamily="34" charset="0"/>
                <a:ea typeface="IBM Plex Sans" pitchFamily="34" charset="-122"/>
                <a:cs typeface="IBM Plex Sans" pitchFamily="34" charset="-120"/>
              </a:rPr>
              <a:t>Proszę wykazać się zrozumieniem</a:t>
            </a:r>
            <a:endParaRPr lang="pl" sz="1820" dirty="0"/>
          </a:p>
          <a:p>
            <a:pPr algn="l" indent="0" marL="0">
              <a:lnSpc>
                <a:spcPct val="113000"/>
              </a:lnSpc>
              <a:spcBef>
                <a:spcPts val="270"/>
              </a:spcBef>
              <a:buNone/>
            </a:pPr>
            <a:r>
              <a:rPr lang="pl" altLang="en-US" sz="1820" dirty="0">
                <a:solidFill>
                  <a:srgbClr val="25252B"/>
                </a:solidFill>
                <a:latin typeface="IBM Plex Sans" pitchFamily="34" charset="0"/>
                <a:ea typeface="IBM Plex Sans" pitchFamily="34" charset="-122"/>
                <a:cs typeface="IBM Plex Sans" pitchFamily="34" charset="-120"/>
              </a:rPr>
              <a:t>Ile satów mieści się w 0,01 BTC? Dlaczego można używać mniej niż całego bitcoina?</a:t>
            </a:r>
            <a:endParaRPr lang="pl"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Bitcoin jako zdrowy pieniądz cyfrowy</a:t>
            </a:r>
            <a:endParaRPr lang="pl"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Trwały rejestr; dostęp zależy od kluczy</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Przenośny i podzielny; transfer wymaga łączności</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Jawna ograniczona podaż i weryfikowalne zasady</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Zamienność może zależeć od tego, jak usługodawcy traktują publiczną historię transakcji</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Akceptacja różni się w zależności od miejsca</a:t>
            </a:r>
            <a:endParaRPr lang="pl"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pl" altLang="en-US" sz="2020" b="1" dirty="0">
                <a:solidFill>
                  <a:srgbClr val="25252B"/>
                </a:solidFill>
                <a:latin typeface="IBM Plex Sans" pitchFamily="34" charset="0"/>
                <a:ea typeface="IBM Plex Sans" pitchFamily="34" charset="-122"/>
                <a:cs typeface="IBM Plex Sans" pitchFamily="34" charset="-120"/>
              </a:rPr>
              <a:t>Trzy funkcje</a:t>
            </a:r>
            <a:endParaRPr lang="pl" sz="2020" dirty="0"/>
          </a:p>
        </p:txBody>
      </p:sp>
      <p:sp>
        <p:nvSpPr>
          <p:cNvPr id="6" name="Text 4"/>
          <p:cNvSpPr/>
          <p:nvPr/>
        </p:nvSpPr>
        <p:spPr>
          <a:xfrm>
            <a:off x="986729" y="4136837"/>
            <a:ext cx="11159338" cy="1484711"/>
          </a:xfrm>
          <a:prstGeom prst="rect">
            <a:avLst/>
          </a:prstGeom>
          <a:noFill/>
          <a:ln/>
        </p:spPr>
        <p:txBody>
          <a:bodyPr wrap="square" lIns="0" tIns="0" rIns="0" bIns="0" rtlCol="0" anchor="t"/>
          <a:lstStyle/>
          <a:p>
            <a:pPr algn="l" marL="191770" indent="-191770">
              <a:lnSpc>
                <a:spcPct val="113000"/>
              </a:lnSpc>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Środek przechowywania wartości: przewidywalna podaż; zmienna cena</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Środek wymiany: bezpośredni transfer; zróżnicowane opłaty i poziom akceptacji</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Jednostka rozrachunkowa: BTC lub satoshi; wiele towarów wycenianych w walutach fiducjarnych</a:t>
            </a:r>
            <a:endParaRPr lang="pl"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pl" altLang="en-US" sz="1610" dirty="0">
                <a:solidFill>
                  <a:srgbClr val="25252B"/>
                </a:solidFill>
                <a:latin typeface="IBM Plex Sans" pitchFamily="34" charset="0"/>
                <a:ea typeface="IBM Plex Sans" pitchFamily="34" charset="-122"/>
                <a:cs typeface="IBM Plex Sans" pitchFamily="34" charset="-120"/>
              </a:rPr>
              <a:t>„Zdrowy pieniądz” zależy od przyjętych kryteriów. Proszę porównać alternatywy, stosując te same standardy.</a:t>
            </a:r>
            <a:endParaRPr lang="pl"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Bitcoin, stablecoiny i inne kryptoaktywa</a:t>
            </a:r>
            <a:endParaRPr lang="pl"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Bitcoin:</a:t>
            </a:r>
            <a:r>
              <a:rPr lang="pl" altLang="en-US" sz="2300" dirty="0">
                <a:solidFill>
                  <a:srgbClr val="25252B"/>
                </a:solidFill>
                <a:latin typeface="IBM Plex Sans" pitchFamily="34" charset="0"/>
                <a:ea typeface="IBM Plex Sans" pitchFamily="34" charset="-122"/>
                <a:cs typeface="IBM Plex Sans" pitchFamily="34" charset="-120"/>
              </a:rPr>
              <a:t> publicznie znane zasady emisji; brak centralnego emitenta</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Stablecoiny:</a:t>
            </a:r>
            <a:r>
              <a:rPr lang="pl" altLang="en-US" sz="2300" dirty="0">
                <a:solidFill>
                  <a:srgbClr val="25252B"/>
                </a:solidFill>
                <a:latin typeface="IBM Plex Sans" pitchFamily="34" charset="0"/>
                <a:ea typeface="IBM Plex Sans" pitchFamily="34" charset="-122"/>
                <a:cs typeface="IBM Plex Sans" pitchFamily="34" charset="-120"/>
              </a:rPr>
              <a:t> dążą do utrzymania wartości referencyjnej; rezerwy, mechanizmy lub roszczenia o wykup</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Inne kryptoaktywa:</a:t>
            </a:r>
            <a:r>
              <a:rPr lang="pl" altLang="en-US" sz="2300" dirty="0">
                <a:solidFill>
                  <a:srgbClr val="25252B"/>
                </a:solidFill>
                <a:latin typeface="IBM Plex Sans" pitchFamily="34" charset="0"/>
                <a:ea typeface="IBM Plex Sans" pitchFamily="34" charset="-122"/>
                <a:cs typeface="IBM Plex Sans" pitchFamily="34" charset="-120"/>
              </a:rPr>
              <a:t> różne sieci, zasady emisji, sposoby kontroli i cele</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Wspólna historia kodu nie zapewnia forkowi sieci ani bezpieczeństwa Bitcoina</a:t>
            </a:r>
            <a:endParaRPr lang="pl"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pl" altLang="en-US" sz="2300" b="1" dirty="0">
                <a:solidFill>
                  <a:srgbClr val="422C70"/>
                </a:solidFill>
                <a:latin typeface="IBM Plex Sans" pitchFamily="34" charset="0"/>
                <a:ea typeface="IBM Plex Sans" pitchFamily="34" charset="-122"/>
                <a:cs typeface="IBM Plex Sans" pitchFamily="34" charset="-120"/>
              </a:rPr>
              <a:t>Proszę porównać:</a:t>
            </a:r>
            <a:r>
              <a:rPr lang="pl" altLang="en-US" sz="2300" dirty="0">
                <a:solidFill>
                  <a:srgbClr val="25252B"/>
                </a:solidFill>
                <a:latin typeface="IBM Plex Sans" pitchFamily="34" charset="0"/>
                <a:ea typeface="IBM Plex Sans" pitchFamily="34" charset="-122"/>
                <a:cs typeface="IBM Plex Sans" pitchFamily="34" charset="-120"/>
              </a:rPr>
              <a:t> kontrolę nad emisją, niezależną weryfikację, kontrolę nad kluczami oraz kontrahentów.</a:t>
            </a:r>
            <a:endParaRPr lang="pl"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To porównanie pomaga zrozumieć Bitcoin; nie stanowi rekomendacji nabywania jakichkolwiek aktywów, handlu nimi ani ich promowania.</a:t>
            </a:r>
            <a:endParaRPr lang="p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Różne projekty, różne ryzyka</a:t>
            </a:r>
            <a:endParaRPr lang="pl"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Bitcoin:</a:t>
            </a:r>
            <a:r>
              <a:rPr lang="pl" altLang="en-US" sz="2300" dirty="0">
                <a:solidFill>
                  <a:srgbClr val="25252B"/>
                </a:solidFill>
                <a:latin typeface="IBM Plex Sans" pitchFamily="34" charset="0"/>
                <a:ea typeface="IBM Plex Sans" pitchFamily="34" charset="-122"/>
                <a:cs typeface="IBM Plex Sans" pitchFamily="34" charset="-120"/>
              </a:rPr>
              <a:t> zmienność, utrata kluczy, ostateczność płatności, opłaty, publiczny rejestr transakcji</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Stablecoiny:</a:t>
            </a:r>
            <a:r>
              <a:rPr lang="pl" altLang="en-US" sz="2300" dirty="0">
                <a:solidFill>
                  <a:srgbClr val="25252B"/>
                </a:solidFill>
                <a:latin typeface="IBM Plex Sans" pitchFamily="34" charset="0"/>
                <a:ea typeface="IBM Plex Sans" pitchFamily="34" charset="-122"/>
                <a:cs typeface="IBM Plex Sans" pitchFamily="34" charset="-120"/>
              </a:rPr>
              <a:t> utrata powiązania z walutą odniesienia, rezerwy, wykup, zamrożenia środków i kontrahenci</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Inne kryptoaktywa:</a:t>
            </a:r>
            <a:r>
              <a:rPr lang="pl" altLang="en-US" sz="2300" dirty="0">
                <a:solidFill>
                  <a:srgbClr val="25252B"/>
                </a:solidFill>
                <a:latin typeface="IBM Plex Sans" pitchFamily="34" charset="0"/>
                <a:ea typeface="IBM Plex Sans" pitchFamily="34" charset="-122"/>
                <a:cs typeface="IBM Plex Sans" pitchFamily="34" charset="-120"/>
              </a:rPr>
              <a:t> zmiany zasad, koncentracja wpływów, błędy, ataki hakerskie i mosty między łańcuchami</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Usługi:</a:t>
            </a:r>
            <a:r>
              <a:rPr lang="pl" altLang="en-US" sz="2300" dirty="0">
                <a:solidFill>
                  <a:srgbClr val="25252B"/>
                </a:solidFill>
                <a:latin typeface="IBM Plex Sans" pitchFamily="34" charset="0"/>
                <a:ea typeface="IBM Plex Sans" pitchFamily="34" charset="-122"/>
                <a:cs typeface="IBM Plex Sans" pitchFamily="34" charset="-120"/>
              </a:rPr>
              <a:t> przechowywanie środków, upadłość usługodawcy, dostęp i ryzyko prawne we wszystkich kategoriach</a:t>
            </a:r>
            <a:endParaRPr lang="pl"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Znajomy symbol giełdowy, pozornie stabilna cena czy dopracowana aplikacja nie są dowodem bezpieczeństwa. Tokeny nie dają automatycznie udziału we własności firmy, prawa do dochodu ani prawa do wykupu.</a:t>
            </a:r>
            <a:endParaRPr lang="p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Nauka to nie handel ani promocja</a:t>
            </a:r>
            <a:endParaRPr lang="p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Proszę wyjaśniać, zadawać pytania, porównywać i weryfikować</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Spekulacja: ryzyko cenowe, ryzyko związane z platformą i presja</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Promocja: możliwe konflikty interesów</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Brak zaleceń kupna, sprzedaży lub dalszego posiadania</a:t>
            </a:r>
            <a:endParaRPr lang="pl"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pl" altLang="en-US" sz="2400" b="1" dirty="0">
                <a:solidFill>
                  <a:srgbClr val="422C70"/>
                </a:solidFill>
                <a:latin typeface="IBM Plex Sans" pitchFamily="34" charset="0"/>
                <a:ea typeface="IBM Plex Sans" pitchFamily="34" charset="-122"/>
                <a:cs typeface="IBM Plex Sans" pitchFamily="34" charset="-120"/>
              </a:rPr>
              <a:t>Weryfikacja lokalnej wartości</a:t>
            </a:r>
            <a:endParaRPr lang="pl" sz="2400" dirty="0"/>
          </a:p>
          <a:p>
            <a:pPr algn="l" indent="0" marL="0">
              <a:lnSpc>
                <a:spcPct val="113000"/>
              </a:lnSpc>
              <a:spcBef>
                <a:spcPts val="360"/>
              </a:spcBef>
              <a:buNone/>
            </a:pPr>
            <a:r>
              <a:rPr lang="pl" altLang="en-US" sz="2400" dirty="0">
                <a:solidFill>
                  <a:srgbClr val="25252B"/>
                </a:solidFill>
                <a:latin typeface="IBM Plex Sans" pitchFamily="34" charset="0"/>
                <a:ea typeface="IBM Plex Sans" pitchFamily="34" charset="-122"/>
                <a:cs typeface="IBM Plex Sans" pitchFamily="34" charset="-120"/>
              </a:rPr>
              <a:t>Proszę rozróżniać cenę rynkową, lokalną akceptację oraz osobiste preferencje lub uprzedzenia.</a:t>
            </a:r>
            <a:endParaRPr lang="p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Kalendarium powstania Bitcoina</a:t>
            </a:r>
            <a:endParaRPr lang="p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Satoshi Nakamoto to pseudonim; twórca lub twórcy pozostają nieznani. Inni kontynuowali rozwój sieci o otwartym kodzie źródłowym bez stałego centralnego przywódcy.</a:t>
            </a:r>
            <a:endParaRPr lang="pl"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Proszę ocenić projekt i działanie sieci, a także historię jej powstania.</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października 2008Publikacja białej księgi: płatności internetowe bez pośrednika3 stycznia 2009Blok genezy: początek sieci Bitcoin 12 stycznia 2009Pierwsza transakcja między osobami: Satoshi wysyła,">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Sprawczość, ryzyko i odpowiedzialność</a:t>
            </a:r>
            <a:endParaRPr lang="pl"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Bezpośrednia kontrola za pomocą kluczy</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Jawne zasady i niezależna weryfikacja</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Globalne transfery peer-to-peer</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Kopie zapasowe, weryfikacja płatności i planowanie odzyskiwania dostępu</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Zmienność kursu, publiczny rejestr transakcji, opłaty i ograniczona akceptacja</a:t>
            </a:r>
            <a:endParaRPr lang="pl" sz="2300" dirty="0"/>
          </a:p>
        </p:txBody>
      </p:sp>
      <p:sp>
        <p:nvSpPr>
          <p:cNvPr id="5" name="Text 3"/>
          <p:cNvSpPr/>
          <p:nvPr/>
        </p:nvSpPr>
        <p:spPr>
          <a:xfrm>
            <a:off x="666780" y="3913723"/>
            <a:ext cx="11510010" cy="789950"/>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Żadna firma nie może przywrócić utraconej frazy odzyskiwania. Proszę poprosić o pomoc przed przesłaniem znacznych środków, nie ujawniając poufnych informacji.</a:t>
            </a:r>
            <a:endParaRPr lang="pl" sz="2300" dirty="0"/>
          </a:p>
        </p:txBody>
      </p:sp>
      <p:sp>
        <p:nvSpPr>
          <p:cNvPr id="6" name="Text 4"/>
          <p:cNvSpPr/>
          <p:nvPr/>
        </p:nvSpPr>
        <p:spPr>
          <a:xfrm>
            <a:off x="666780" y="4996282"/>
            <a:ext cx="11510010" cy="789950"/>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Osobista odpowiedzialność może obejmować edukację, wzajemną weryfikację, procedury i testy na małą skalę.</a:t>
            </a:r>
            <a:endParaRPr lang="p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Powtórzenie: jak Bitcoin rozwiązuje problemy systemu</a:t>
            </a:r>
            <a:br/>
            <a:r>
              <a:rPr lang="pl" altLang="en-US" sz="3000" dirty="0">
                <a:solidFill>
                  <a:srgbClr val="422C70"/>
                </a:solidFill>
                <a:latin typeface="IBM Plex Sans Medium" pitchFamily="34" charset="0"/>
                <a:ea typeface="IBM Plex Sans Medium" pitchFamily="34" charset="-122"/>
                <a:cs typeface="IBM Plex Sans Medium" pitchFamily="34" charset="-120"/>
              </a:rPr>
              <a:t>pieniężnego?</a:t>
            </a:r>
            <a:endParaRPr lang="pl"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pl" altLang="en-US" sz="1820" b="1" dirty="0">
                <a:solidFill>
                  <a:srgbClr val="25252B"/>
                </a:solidFill>
                <a:latin typeface="IBM Plex Sans" pitchFamily="34" charset="0"/>
                <a:ea typeface="IBM Plex Sans" pitchFamily="34" charset="-122"/>
                <a:cs typeface="IBM Plex Sans" pitchFamily="34" charset="-120"/>
              </a:rPr>
              <a:t>Najważniejsze wnioski</a:t>
            </a:r>
            <a:endParaRPr lang="pl" sz="1820" dirty="0"/>
          </a:p>
        </p:txBody>
      </p:sp>
      <p:sp>
        <p:nvSpPr>
          <p:cNvPr id="5" name="Text 3"/>
          <p:cNvSpPr/>
          <p:nvPr/>
        </p:nvSpPr>
        <p:spPr>
          <a:xfrm>
            <a:off x="956188" y="2327971"/>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Zmienna podaż → publiczne zasady emisji; użytkownicy egzekwują ich przestrzeganie</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Zgoda centralnego podmiotu na płatność → przelew bezpośrednio między użytkownikami; błędy trudne do odwrócenia</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Centralny rejestr → wspólna weryfikacja; zagrożenia dla prywatności wynikające z publicznego rejestru</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Dostęp za pośrednictwem instytucji → kontrola nad kluczami; odpowiedzialność za kopie zapasowe</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Ustalanie kolejności transakcji → dowód pracy; koszty sprzętu i energii</a:t>
            </a:r>
            <a:endParaRPr lang="pl" sz="1820" dirty="0"/>
          </a:p>
        </p:txBody>
      </p:sp>
      <p:sp>
        <p:nvSpPr>
          <p:cNvPr id="6" name="Shape 4"/>
          <p:cNvSpPr/>
          <p:nvPr/>
        </p:nvSpPr>
        <p:spPr>
          <a:xfrm>
            <a:off x="666780" y="4955499"/>
            <a:ext cx="10858500" cy="937443"/>
          </a:xfrm>
          <a:prstGeom prst="rect">
            <a:avLst/>
          </a:prstGeom>
          <a:solidFill>
            <a:srgbClr val="F3F3FA"/>
          </a:solidFill>
          <a:ln/>
        </p:spPr>
      </p:sp>
      <p:sp>
        <p:nvSpPr>
          <p:cNvPr id="7" name="Shape 5"/>
          <p:cNvSpPr/>
          <p:nvPr/>
        </p:nvSpPr>
        <p:spPr>
          <a:xfrm>
            <a:off x="666780" y="4955499"/>
            <a:ext cx="57150" cy="937443"/>
          </a:xfrm>
          <a:prstGeom prst="rect">
            <a:avLst/>
          </a:prstGeom>
          <a:solidFill>
            <a:srgbClr val="422C70"/>
          </a:solidFill>
          <a:ln/>
        </p:spPr>
      </p:sp>
      <p:sp>
        <p:nvSpPr>
          <p:cNvPr id="8" name="Text 6"/>
          <p:cNvSpPr/>
          <p:nvPr/>
        </p:nvSpPr>
        <p:spPr>
          <a:xfrm>
            <a:off x="1094537" y="5163983"/>
            <a:ext cx="10663641" cy="520476"/>
          </a:xfrm>
          <a:prstGeom prst="rect">
            <a:avLst/>
          </a:prstGeom>
          <a:noFill/>
          <a:ln/>
        </p:spPr>
        <p:txBody>
          <a:bodyPr wrap="square" lIns="0" tIns="0" rIns="0" bIns="0" rtlCol="0" anchor="t"/>
          <a:lstStyle/>
          <a:p>
            <a:pPr algn="l" indent="0" marL="0">
              <a:lnSpc>
                <a:spcPct val="113000"/>
              </a:lnSpc>
              <a:buNone/>
            </a:pPr>
            <a:r>
              <a:rPr lang="pl" altLang="en-US" sz="1820" b="1" dirty="0">
                <a:solidFill>
                  <a:srgbClr val="422C70"/>
                </a:solidFill>
                <a:latin typeface="IBM Plex Sans" pitchFamily="34" charset="0"/>
                <a:ea typeface="IBM Plex Sans" pitchFamily="34" charset="-122"/>
                <a:cs typeface="IBM Plex Sans" pitchFamily="34" charset="-120"/>
              </a:rPr>
              <a:t>Chwila na refleksję</a:t>
            </a:r>
            <a:endParaRPr lang="pl" sz="1820" dirty="0"/>
          </a:p>
          <a:p>
            <a:pPr algn="l" indent="0" marL="0">
              <a:lnSpc>
                <a:spcPct val="113000"/>
              </a:lnSpc>
              <a:spcBef>
                <a:spcPts val="270"/>
              </a:spcBef>
              <a:buNone/>
            </a:pPr>
            <a:r>
              <a:rPr lang="pl" altLang="en-US" sz="1820" dirty="0">
                <a:solidFill>
                  <a:srgbClr val="25252B"/>
                </a:solidFill>
                <a:latin typeface="IBM Plex Sans" pitchFamily="34" charset="0"/>
                <a:ea typeface="IBM Plex Sans" pitchFamily="34" charset="-122"/>
                <a:cs typeface="IBM Plex Sans" pitchFamily="34" charset="-120"/>
              </a:rPr>
              <a:t>Który element konstrukcji Bitcoina wyjaśniliby teraz Państwo inaczej i dlaczego?</a:t>
            </a:r>
            <a:endParaRPr lang="pl"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2</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pl" altLang="en-US" sz="2400" dirty="0">
                <a:solidFill>
                  <a:srgbClr val="F7941F"/>
                </a:solidFill>
                <a:latin typeface="IBM Plex Sans Medium" pitchFamily="34" charset="0"/>
                <a:ea typeface="IBM Plex Sans Medium" pitchFamily="34" charset="-122"/>
                <a:cs typeface="IBM Plex Sans Medium" pitchFamily="34" charset="-120"/>
              </a:rPr>
              <a:t>Moduł 3</a:t>
            </a:r>
            <a:endParaRPr lang="pl"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Bezpieczne korzystanie z Bitcoina</a:t>
            </a:r>
            <a:endParaRPr lang="pl"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pl" altLang="en-US" sz="2400" b="1" dirty="0">
                <a:solidFill>
                  <a:srgbClr val="FFFFFF"/>
                </a:solidFill>
                <a:latin typeface="IBM Plex Sans" pitchFamily="34" charset="0"/>
                <a:ea typeface="IBM Plex Sans" pitchFamily="34" charset="-122"/>
                <a:cs typeface="IBM Plex Sans" pitchFamily="34" charset="-120"/>
              </a:rPr>
              <a:t>Działanie:</a:t>
            </a:r>
            <a:r>
              <a:rPr lang="pl" altLang="en-US" sz="2400" dirty="0">
                <a:solidFill>
                  <a:srgbClr val="FFFFFF"/>
                </a:solidFill>
                <a:latin typeface="IBM Plex Sans" pitchFamily="34" charset="0"/>
                <a:ea typeface="IBM Plex Sans" pitchFamily="34" charset="-122"/>
                <a:cs typeface="IBM Plex Sans" pitchFamily="34" charset="-120"/>
              </a:rPr>
              <a:t> Jak mogę wziąć odpowiedzialność za korzystanie z Bitcoina i jego zabezpieczanie?</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Bezpieczne pierwsze kroki</a:t>
            </a:r>
            <a:endParaRPr lang="pl"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Proszę udostępniać dane do odbioru środków; nigdy dane poufne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Proszę zatrzymać się na chwilę przed zatwierdzeniem wysyłki</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Proszę ograniczać skalę błędów; proszę prosić o pomoc</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Proszę korzystać z przygotowanych, pustych, symulowanych lub zatwierdzonych materiałów o niskim poziomie ryzyka</a:t>
            </a:r>
            <a:endParaRPr lang="pl"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Nie jest wymagany żaden zakup, użycie własnych środków ani posiadanie własnego portfela. Ćwiczenia z użyciem rzeczywistych środków wiążą się z dodatkowym ryzykiem dla prywatności i bezpieczeństwa oraz ryzykiem utraty środków; dostępna jest alternatywa bez użycia środków.</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Portfele</a:t>
            </a:r>
            <a:endParaRPr lang="pl"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Portfel Bitcoin zarządza kluczami i informacjami potrzebnymi do odbierania i autoryzowania transakcji; bitcoin pozostaje zapisany we wspólnym rejestrze.</a:t>
            </a:r>
            <a:endParaRPr lang="pl"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Kto kontroluje klucze?</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Jak odzyskuje się dostęp?</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Jakie metody płatności są obsługiwane?</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Kod źródłowy, utrzymanie, kompatybilność, prywatność, koszt i wsparcie</a:t>
            </a:r>
            <a:endParaRPr lang="pl"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Otwarty kod źródłowy umożliwia jego kontrolę; nie dowodzi jednak, że portfel jest bezpieczny lub odpowiedni.</a:t>
            </a:r>
            <a:endParaRPr lang="pl" sz="2020" dirty="0"/>
          </a:p>
        </p:txBody>
      </p:sp>
      <p:sp>
        <p:nvSpPr>
          <p:cNvPr id="7" name="Text 5"/>
          <p:cNvSpPr/>
          <p:nvPr/>
        </p:nvSpPr>
        <p:spPr>
          <a:xfrm>
            <a:off x="666780" y="5083973"/>
            <a:ext cx="11510010" cy="691195"/>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Portfele szkoleniowe nie mogą służyć do zabezpieczania znacznych środków. Późniejszy portfel osobisty wymaga nowej, prywatnej konfiguracji i nowych danych do odzyskiwania dostępu.</a:t>
            </a:r>
            <a:endParaRPr lang="pl"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Państwa portfel przechowuje klucze Odbieranie Proszę udostępnić adres do odbioruWysyłanie Proszę podpisać transakcję swoim kluczem Środki w bitcoinach pozostają we wspólnym rejestrze">    </p:cNvPr>
          <p:cNvPicPr>
            <a:picLocks noChangeAspect="1"/>
          </p:cNvPicPr>
          <p:nvPr/>
        </p:nvPicPr>
        <p:blipFill>
          <a:blip r:embed="rId1"/>
          <a:stretch>
            <a:fillRect/>
          </a:stretch>
        </p:blipFill>
        <p:spPr>
          <a:xfrm>
            <a:off x="342900" y="468904"/>
            <a:ext cx="11506170" cy="576785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Adresy</a:t>
            </a:r>
            <a:endParaRPr lang="pl"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Publiczne dane do odbioru płatności on-chain</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Proszę pobrać je z ekranu odbioru w docelowym portfelu</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Proszę zeskanować lub skopiować dane, a następnie porównać je z danymi na zaufanym ekranie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Proszę potwierdzić odbiorcę, sieć i metodę płatności</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Adres on-chain i faktura Lightning: różne żądania płatności</a:t>
            </a:r>
            <a:endParaRPr lang="pl"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Złośliwe oprogramowanie może podmieniać skopiowane dane odbiorcy. Znajomy wygląd nie wystarczy. Nowe adresy utrudniają łatwe powiązanie płatności ze sobą; nie zapewniają jednak ich anonimowości.</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Klucze</a:t>
            </a:r>
            <a:endParaRPr lang="pl"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Klucz prywatny:</a:t>
            </a:r>
            <a:r>
              <a:rPr lang="pl" altLang="en-US" sz="2110" dirty="0">
                <a:solidFill>
                  <a:srgbClr val="25252B"/>
                </a:solidFill>
                <a:latin typeface="IBM Plex Sans" pitchFamily="34" charset="0"/>
                <a:ea typeface="IBM Plex Sans" pitchFamily="34" charset="-122"/>
                <a:cs typeface="IBM Plex Sans" pitchFamily="34" charset="-120"/>
              </a:rPr>
              <a:t> tajne dane służące do autoryzacji wydawania środków</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Klucz publiczny:</a:t>
            </a:r>
            <a:r>
              <a:rPr lang="pl" altLang="en-US" sz="2110" dirty="0">
                <a:solidFill>
                  <a:srgbClr val="25252B"/>
                </a:solidFill>
                <a:latin typeface="IBM Plex Sans" pitchFamily="34" charset="0"/>
                <a:ea typeface="IBM Plex Sans" pitchFamily="34" charset="-122"/>
                <a:cs typeface="IBM Plex Sans" pitchFamily="34" charset="-120"/>
              </a:rPr>
              <a:t> weryfikuje podpisy bez ujawniania klucza prywatnego</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Adres:</a:t>
            </a:r>
            <a:r>
              <a:rPr lang="pl" altLang="en-US" sz="2110" dirty="0">
                <a:solidFill>
                  <a:srgbClr val="25252B"/>
                </a:solidFill>
                <a:latin typeface="IBM Plex Sans" pitchFamily="34" charset="0"/>
                <a:ea typeface="IBM Plex Sans" pitchFamily="34" charset="-122"/>
                <a:cs typeface="IBM Plex Sans" pitchFamily="34" charset="-120"/>
              </a:rPr>
              <a:t> dane do odbioru środków uzyskane na podstawie danych klucza publicznego</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Portfele zazwyczaj automatycznie zarządzają wieloma kluczami</a:t>
            </a:r>
            <a:endParaRPr lang="pl"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Nigdy nie należy udostępniać kluczy prywatnych, fraz odzyskiwania, haseł ani kodów odzyskiwania. Żaden uczciwy edukator, pracownik pomocy technicznej, dostawca portfela, pracownik giełdy ani programista ich nie potrzebuje.</a:t>
            </a:r>
            <a:endParaRPr lang="pl"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pl" altLang="en-US" sz="2110" b="1" dirty="0">
                <a:solidFill>
                  <a:srgbClr val="422C70"/>
                </a:solidFill>
                <a:latin typeface="IBM Plex Sans" pitchFamily="34" charset="0"/>
                <a:ea typeface="IBM Plex Sans" pitchFamily="34" charset="-122"/>
                <a:cs typeface="IBM Plex Sans" pitchFamily="34" charset="-120"/>
              </a:rPr>
              <a:t>Proszę spróbować</a:t>
            </a:r>
            <a:endParaRPr lang="pl" sz="2110" dirty="0"/>
          </a:p>
          <a:p>
            <a:pPr algn="l" indent="0" marL="0">
              <a:lnSpc>
                <a:spcPct val="113000"/>
              </a:lnSpc>
              <a:spcBef>
                <a:spcPts val="320"/>
              </a:spcBef>
              <a:buNone/>
            </a:pPr>
            <a:r>
              <a:rPr lang="pl" altLang="en-US" sz="2110" dirty="0">
                <a:solidFill>
                  <a:srgbClr val="25252B"/>
                </a:solidFill>
                <a:latin typeface="IBM Plex Sans" pitchFamily="34" charset="0"/>
                <a:ea typeface="IBM Plex Sans" pitchFamily="34" charset="-122"/>
                <a:cs typeface="IBM Plex Sans" pitchFamily="34" charset="-120"/>
              </a:rPr>
              <a:t>Proszę podzielić przygotowane przykłady na dane do odbioru środków, dane tajne oraz dane publiczne, które stają się wrażliwe po powiązaniu ich z osobą.</a:t>
            </a:r>
            <a:endParaRPr lang="pl"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Klucz prywatny: nigdy nie należy go udostępniać. Każdy, kto go posiada, może wydać Państwa bitcoiny. Odbieranie: można bezpiecznie udostępniać Klucz publiczny wyprowadzony z klucza prywatnego Adres do">    </p:cNvPr>
          <p:cNvPicPr>
            <a:picLocks noChangeAspect="1"/>
          </p:cNvPicPr>
          <p:nvPr/>
        </p:nvPicPr>
        <p:blipFill>
          <a:blip r:embed="rId1"/>
          <a:stretch>
            <a:fillRect/>
          </a:stretch>
        </p:blipFill>
        <p:spPr>
          <a:xfrm>
            <a:off x="342900" y="640720"/>
            <a:ext cx="11506170" cy="5424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Frazy odzyskiwania</a:t>
            </a:r>
            <a:endParaRPr lang="pl" sz="3000" dirty="0"/>
          </a:p>
        </p:txBody>
      </p:sp>
      <p:sp>
        <p:nvSpPr>
          <p:cNvPr id="5" name="Text 2"/>
          <p:cNvSpPr/>
          <p:nvPr/>
        </p:nvSpPr>
        <p:spPr>
          <a:xfrm>
            <a:off x="666780" y="1429482"/>
            <a:ext cx="5694426" cy="108585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Fraza odzyskiwania to uporządkowana lista słów, której wiele portfeli używa do odzyskiwania kluczy prywatnych.</a:t>
            </a:r>
            <a:endParaRPr lang="pl" sz="2110" dirty="0"/>
          </a:p>
        </p:txBody>
      </p:sp>
      <p:sp>
        <p:nvSpPr>
          <p:cNvPr id="6" name="Text 3"/>
          <p:cNvSpPr/>
          <p:nvPr/>
        </p:nvSpPr>
        <p:spPr>
          <a:xfrm>
            <a:off x="1002000" y="2729850"/>
            <a:ext cx="5327020" cy="3418302"/>
          </a:xfrm>
          <a:prstGeom prst="rect">
            <a:avLst/>
          </a:prstGeom>
          <a:noFill/>
          <a:ln/>
        </p:spPr>
        <p:txBody>
          <a:bodyPr wrap="square" lIns="0" tIns="0" rIns="0" bIns="0" rtlCol="0" anchor="t"/>
          <a:lstStyle/>
          <a:p>
            <a:pPr algn="l" marL="200660" indent="-200660">
              <a:lnSpc>
                <a:spcPct val="113000"/>
              </a:lnSpc>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Często 12 lub 24 słowa; rozwiązania różnią się</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Dokładna pisownia i kolejność</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Oficjalne instrukcje tworzenia kopii zapasowej; przechowywanie offline, bez dostępu osób trzecich</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Należy chronić przed utratą, uszkodzeniem, kamerami i innymi obserwatorami</a:t>
            </a:r>
            <a:endParaRPr lang="p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Korzystanie w modelu powierniczym i niepowierniczym</a:t>
            </a:r>
            <a:endParaRPr lang="pl" sz="3000" dirty="0"/>
          </a:p>
        </p:txBody>
      </p:sp>
      <p:sp>
        <p:nvSpPr>
          <p:cNvPr id="4" name="Text 2"/>
          <p:cNvSpPr/>
          <p:nvPr/>
        </p:nvSpPr>
        <p:spPr>
          <a:xfrm>
            <a:off x="986729" y="1372240"/>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Model powierniczy:</a:t>
            </a:r>
            <a:r>
              <a:rPr lang="pl" altLang="en-US" sz="2020" dirty="0">
                <a:solidFill>
                  <a:srgbClr val="25252B"/>
                </a:solidFill>
                <a:latin typeface="IBM Plex Sans" pitchFamily="34" charset="0"/>
                <a:ea typeface="IBM Plex Sans" pitchFamily="34" charset="-122"/>
                <a:cs typeface="IBM Plex Sans" pitchFamily="34" charset="-120"/>
              </a:rPr>
              <a:t> usługodawca kontroluje klucze i odzyskiwanie dostępu do konta</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Wyświetlane saldo: obietnica usługodawcy dotycząca udostępnienia bitcoinów</a:t>
            </a:r>
            <a:endParaRPr lang="pl" sz="2020" dirty="0"/>
          </a:p>
          <a:p>
            <a:pPr algn="l" marL="191770" indent="-191770">
              <a:lnSpc>
                <a:spcPct val="113000"/>
              </a:lnSpc>
              <a:spcBef>
                <a:spcPts val="400"/>
              </a:spcBef>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Model samodzielnego przechowywania:</a:t>
            </a:r>
            <a:r>
              <a:rPr lang="pl" altLang="en-US" sz="2020" dirty="0">
                <a:solidFill>
                  <a:srgbClr val="25252B"/>
                </a:solidFill>
                <a:latin typeface="IBM Plex Sans" pitchFamily="34" charset="0"/>
                <a:ea typeface="IBM Plex Sans" pitchFamily="34" charset="-122"/>
                <a:cs typeface="IBM Plex Sans" pitchFamily="34" charset="-120"/>
              </a:rPr>
              <a:t> użytkownik kontroluje klucze i kopię zapasową</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Bezpośrednia kontrola wiąże się z odpowiedzialnością za błędy i odzyskiwanie dostępu</a:t>
            </a:r>
            <a:endParaRPr lang="pl" sz="2020" dirty="0"/>
          </a:p>
        </p:txBody>
      </p:sp>
      <p:sp>
        <p:nvSpPr>
          <p:cNvPr id="5" name="Text 3"/>
          <p:cNvSpPr/>
          <p:nvPr/>
        </p:nvSpPr>
        <p:spPr>
          <a:xfrm>
            <a:off x="666780" y="3189702"/>
            <a:ext cx="11510010" cy="1036747"/>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Publiczny łańcuch bloków nie pozwala udowodnić, ile usługodawca jest winien konkretnemu klientowi. Samodzielne przechowywanie nadal może wiązać się z zależnością od oprogramowania, sprzętu, serwerów i sieci.</a:t>
            </a:r>
            <a:endParaRPr lang="pl" sz="2020" dirty="0"/>
          </a:p>
        </p:txBody>
      </p:sp>
      <p:sp>
        <p:nvSpPr>
          <p:cNvPr id="6" name="Shape 4"/>
          <p:cNvSpPr/>
          <p:nvPr/>
        </p:nvSpPr>
        <p:spPr>
          <a:xfrm>
            <a:off x="666780" y="4482389"/>
            <a:ext cx="10858500" cy="1382298"/>
          </a:xfrm>
          <a:prstGeom prst="rect">
            <a:avLst/>
          </a:prstGeom>
          <a:solidFill>
            <a:srgbClr val="F3F3FA"/>
          </a:solidFill>
          <a:ln/>
        </p:spPr>
      </p:sp>
      <p:sp>
        <p:nvSpPr>
          <p:cNvPr id="7" name="Shape 5"/>
          <p:cNvSpPr/>
          <p:nvPr/>
        </p:nvSpPr>
        <p:spPr>
          <a:xfrm>
            <a:off x="666780" y="4482389"/>
            <a:ext cx="57150" cy="1382298"/>
          </a:xfrm>
          <a:prstGeom prst="rect">
            <a:avLst/>
          </a:prstGeom>
          <a:solidFill>
            <a:srgbClr val="422C70"/>
          </a:solidFill>
          <a:ln/>
        </p:spPr>
      </p:sp>
      <p:sp>
        <p:nvSpPr>
          <p:cNvPr id="8" name="Text 6"/>
          <p:cNvSpPr/>
          <p:nvPr/>
        </p:nvSpPr>
        <p:spPr>
          <a:xfrm>
            <a:off x="1133582" y="4712818"/>
            <a:ext cx="10580980" cy="921441"/>
          </a:xfrm>
          <a:prstGeom prst="rect">
            <a:avLst/>
          </a:prstGeom>
          <a:noFill/>
          <a:ln/>
        </p:spPr>
        <p:txBody>
          <a:bodyPr wrap="square" lIns="0" tIns="0" rIns="0" bIns="0" rtlCol="0" anchor="t"/>
          <a:lstStyle/>
          <a:p>
            <a:pPr algn="l" indent="0" marL="0">
              <a:lnSpc>
                <a:spcPct val="113000"/>
              </a:lnSpc>
              <a:buNone/>
            </a:pPr>
            <a:r>
              <a:rPr lang="pl" altLang="en-US" sz="2020" b="1" dirty="0">
                <a:solidFill>
                  <a:srgbClr val="422C70"/>
                </a:solidFill>
                <a:latin typeface="IBM Plex Sans" pitchFamily="34" charset="0"/>
                <a:ea typeface="IBM Plex Sans" pitchFamily="34" charset="-122"/>
                <a:cs typeface="IBM Plex Sans" pitchFamily="34" charset="-120"/>
              </a:rPr>
              <a:t>Proszę spróbować</a:t>
            </a:r>
            <a:endParaRPr lang="pl" sz="2020" dirty="0"/>
          </a:p>
          <a:p>
            <a:pPr algn="l" indent="0" marL="0">
              <a:lnSpc>
                <a:spcPct val="113000"/>
              </a:lnSpc>
              <a:spcBef>
                <a:spcPts val="300"/>
              </a:spcBef>
              <a:buNone/>
            </a:pPr>
            <a:r>
              <a:rPr lang="pl" altLang="en-US" sz="2020" dirty="0">
                <a:solidFill>
                  <a:srgbClr val="25252B"/>
                </a:solidFill>
                <a:latin typeface="IBM Plex Sans" pitchFamily="34" charset="0"/>
                <a:ea typeface="IBM Plex Sans" pitchFamily="34" charset="-122"/>
                <a:cs typeface="IBM Plex Sans" pitchFamily="34" charset="-120"/>
              </a:rPr>
              <a:t>Proszę porównać dwa przygotowane opisy: kto kontroluje klucze, kto przywraca dostęp i jakie ryzyko należy sprawdzić?</a:t>
            </a:r>
            <a:endParaRPr lang="pl"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Przechowywanie powiernicze Logują się Państwo na konto na swoim telefonieUsługodawca przechowuje klucze na swoich serwerach Usługodawca zatwierdza i podpisuje Państwa płatnośćSaldoObietnica usługodawc">    </p:cNvPr>
          <p:cNvPicPr>
            <a:picLocks noChangeAspect="1"/>
          </p:cNvPicPr>
          <p:nvPr/>
        </p:nvPicPr>
        <p:blipFill>
          <a:blip r:embed="rId1"/>
          <a:stretch>
            <a:fillRect/>
          </a:stretch>
        </p:blipFill>
        <p:spPr>
          <a:xfrm>
            <a:off x="534467" y="266730"/>
            <a:ext cx="111230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Portfele gorące i zimne</a:t>
            </a:r>
            <a:endParaRPr lang="pl" sz="3000" dirty="0"/>
          </a:p>
        </p:txBody>
      </p:sp>
      <p:sp>
        <p:nvSpPr>
          <p:cNvPr id="5" name="Text 2"/>
          <p:cNvSpPr/>
          <p:nvPr/>
        </p:nvSpPr>
        <p:spPr>
          <a:xfrm>
            <a:off x="971459" y="1368491"/>
            <a:ext cx="6006694" cy="3107497"/>
          </a:xfrm>
          <a:prstGeom prst="rect">
            <a:avLst/>
          </a:prstGeom>
          <a:noFill/>
          <a:ln/>
        </p:spPr>
        <p:txBody>
          <a:bodyPr wrap="square" lIns="0" tIns="0" rIns="0" bIns="0" rtlCol="0" anchor="t"/>
          <a:lstStyle/>
          <a:p>
            <a:pPr algn="l" marL="182880" indent="-182880">
              <a:lnSpc>
                <a:spcPct val="113000"/>
              </a:lnSpc>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Na gorąco:</a:t>
            </a:r>
            <a:r>
              <a:rPr lang="pl" altLang="en-US" sz="1920" dirty="0">
                <a:solidFill>
                  <a:srgbClr val="25252B"/>
                </a:solidFill>
                <a:latin typeface="IBM Plex Sans" pitchFamily="34" charset="0"/>
                <a:ea typeface="IBM Plex Sans" pitchFamily="34" charset="-122"/>
                <a:cs typeface="IBM Plex Sans" pitchFamily="34" charset="-120"/>
              </a:rPr>
              <a:t> klucze na urządzeniu połączonym z internetem; wygoda, większe narażenie na zagrożenia</a:t>
            </a:r>
            <a:endParaRPr lang="pl" sz="1920" dirty="0"/>
          </a:p>
          <a:p>
            <a:pPr algn="l" marL="182880" indent="-182880">
              <a:lnSpc>
                <a:spcPct val="113000"/>
              </a:lnSpc>
              <a:spcBef>
                <a:spcPts val="380"/>
              </a:spcBef>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Na zimno:</a:t>
            </a:r>
            <a:r>
              <a:rPr lang="pl" altLang="en-US" sz="1920" dirty="0">
                <a:solidFill>
                  <a:srgbClr val="25252B"/>
                </a:solidFill>
                <a:latin typeface="IBM Plex Sans" pitchFamily="34" charset="0"/>
                <a:ea typeface="IBM Plex Sans" pitchFamily="34" charset="-122"/>
                <a:cs typeface="IBM Plex Sans" pitchFamily="34" charset="-120"/>
              </a:rPr>
              <a:t> klucze do podpisywania odizolowane od urządzenia ogólnego przeznaczenia połączonego z internetem</a:t>
            </a:r>
            <a:endParaRPr lang="pl" sz="1920" dirty="0"/>
          </a:p>
          <a:p>
            <a:pPr algn="l" marL="182880" indent="-182880">
              <a:lnSpc>
                <a:spcPct val="113000"/>
              </a:lnSpc>
              <a:spcBef>
                <a:spcPts val="380"/>
              </a:spcBef>
              <a:buSzPct val="100000"/>
              <a:buChar char="•"/>
            </a:pPr>
            <a:r>
              <a:rPr lang="pl" altLang="en-US" sz="1920" b="1" dirty="0">
                <a:solidFill>
                  <a:srgbClr val="422C70"/>
                </a:solidFill>
                <a:latin typeface="IBM Plex Sans" pitchFamily="34" charset="0"/>
                <a:ea typeface="IBM Plex Sans" pitchFamily="34" charset="-122"/>
                <a:cs typeface="IBM Plex Sans" pitchFamily="34" charset="-120"/>
              </a:rPr>
              <a:t>Portfel sprzętowy:</a:t>
            </a:r>
            <a:r>
              <a:rPr lang="pl" altLang="en-US" sz="1920" dirty="0">
                <a:solidFill>
                  <a:srgbClr val="25252B"/>
                </a:solidFill>
                <a:latin typeface="IBM Plex Sans" pitchFamily="34" charset="0"/>
                <a:ea typeface="IBM Plex Sans" pitchFamily="34" charset="-122"/>
                <a:cs typeface="IBM Plex Sans" pitchFamily="34" charset="-120"/>
              </a:rPr>
              <a:t> urządzenie przeznaczone do ochrony kluczy i podpisywania</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Przechowywanie i odzyskiwanie: odrębne kwestie</a:t>
            </a:r>
            <a:endParaRPr lang="pl" sz="1920" dirty="0"/>
          </a:p>
        </p:txBody>
      </p:sp>
      <p:sp>
        <p:nvSpPr>
          <p:cNvPr id="6" name="Text 3"/>
          <p:cNvSpPr/>
          <p:nvPr/>
        </p:nvSpPr>
        <p:spPr>
          <a:xfrm>
            <a:off x="666780" y="4744182"/>
            <a:ext cx="6340632" cy="987186"/>
          </a:xfrm>
          <a:prstGeom prst="rect">
            <a:avLst/>
          </a:prstGeom>
          <a:noFill/>
          <a:ln/>
        </p:spPr>
        <p:txBody>
          <a:bodyPr wrap="square" lIns="0" tIns="0" rIns="0" bIns="0" rtlCol="0" anchor="t"/>
          <a:lstStyle/>
          <a:p>
            <a:pPr algn="l" indent="0" marL="0">
              <a:lnSpc>
                <a:spcPct val="113000"/>
              </a:lnSpc>
              <a:buNone/>
            </a:pPr>
            <a:r>
              <a:rPr lang="pl" altLang="en-US" sz="1920" dirty="0">
                <a:solidFill>
                  <a:srgbClr val="25252B"/>
                </a:solidFill>
                <a:latin typeface="IBM Plex Sans" pitchFamily="34" charset="0"/>
                <a:ea typeface="IBM Plex Sans" pitchFamily="34" charset="-122"/>
                <a:cs typeface="IBM Plex Sans" pitchFamily="34" charset="-120"/>
              </a:rPr>
              <a:t>Portfel sprzętowy może umożliwiać przechowywanie na zimno; te pojęcia nie są zamienne. Urządzenia i kopie zapasowe nadal wymagają ochrony.</a:t>
            </a:r>
            <a:endParaRPr lang="p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Odzyskiwanie portfela i testowanie frazy odzyskiwania</a:t>
            </a:r>
            <a:endParaRPr lang="pl"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Proszę używać wyłącznie przygotowanych, pustych lub symulowanych materiałów. Nigdy nie należy ujawniać prawdziwych słów frazy odzyskiwania ani używać później portfela wykorzystywanego podczas zajęć do przechowywania znacznych środków.</a:t>
            </a:r>
            <a:endParaRPr lang="p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Wyłącznie przygotowane, puste lub symulowane materiały. Osoba prowadząca zajęcia nigdy nie widzi słów odzyskiwania. 1 Proszę postępować zgodnie z instrukcjamiProszę korzystać z oficjalnego przewodnika">    </p:cNvPr>
          <p:cNvPicPr>
            <a:picLocks noChangeAspect="1"/>
          </p:cNvPicPr>
          <p:nvPr/>
        </p:nvPicPr>
        <p:blipFill>
          <a:blip r:embed="rId1"/>
          <a:stretch>
            <a:fillRect/>
          </a:stretch>
        </p:blipFill>
        <p:spPr>
          <a:xfrm>
            <a:off x="1641074" y="266730"/>
            <a:ext cx="890982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Otrzymywanie Bitcoina</a:t>
            </a:r>
            <a:endParaRPr lang="pl"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pl" altLang="en-US" sz="2400" b="1" dirty="0">
                <a:solidFill>
                  <a:srgbClr val="25252B"/>
                </a:solidFill>
                <a:latin typeface="IBM Plex Sans" pitchFamily="34" charset="0"/>
                <a:ea typeface="IBM Plex Sans" pitchFamily="34" charset="-122"/>
                <a:cs typeface="IBM Plex Sans" pitchFamily="34" charset="-120"/>
              </a:rPr>
              <a:t>Ćwiczenie 1: bezpieczne odbieranie płatności</a:t>
            </a:r>
            <a:endParaRPr lang="pl"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l" altLang="en-US" sz="2400" dirty="0">
                <a:solidFill>
                  <a:srgbClr val="25252B"/>
                </a:solidFill>
                <a:latin typeface="IBM Plex Sans" pitchFamily="34" charset="0"/>
                <a:ea typeface="IBM Plex Sans" pitchFamily="34" charset="-122"/>
                <a:cs typeface="IBM Plex Sans" pitchFamily="34" charset="-120"/>
              </a:rPr>
              <a:t>Proszę otworzyć przygotowany portfel i wybrać opcję Odbierz.</a:t>
            </a:r>
            <a:endParaRPr lang="pl" sz="2400" dirty="0"/>
          </a:p>
          <a:p>
            <a:pPr algn="l" marL="228600" indent="-228600">
              <a:lnSpc>
                <a:spcPct val="113000"/>
              </a:lnSpc>
              <a:spcBef>
                <a:spcPts val="480"/>
              </a:spcBef>
              <a:buSzPct val="100000"/>
              <a:buFont typeface="+mj-lt"/>
              <a:buAutoNum type="arabicPeriod" startAt="1"/>
            </a:pPr>
            <a:r>
              <a:rPr lang="pl" altLang="en-US" sz="2400" dirty="0">
                <a:solidFill>
                  <a:srgbClr val="25252B"/>
                </a:solidFill>
                <a:latin typeface="IBM Plex Sans" pitchFamily="34" charset="0"/>
                <a:ea typeface="IBM Plex Sans" pitchFamily="34" charset="-122"/>
                <a:cs typeface="IBM Plex Sans" pitchFamily="34" charset="-120"/>
              </a:rPr>
              <a:t>Proszę ustalić, czy płatność odbywa się on-chain, czy przez Lightning.</a:t>
            </a:r>
            <a:endParaRPr lang="pl" sz="2400" dirty="0"/>
          </a:p>
          <a:p>
            <a:pPr algn="l" marL="228600" indent="-228600">
              <a:lnSpc>
                <a:spcPct val="113000"/>
              </a:lnSpc>
              <a:spcBef>
                <a:spcPts val="480"/>
              </a:spcBef>
              <a:buSzPct val="100000"/>
              <a:buFont typeface="+mj-lt"/>
              <a:buAutoNum type="arabicPeriod" startAt="1"/>
            </a:pPr>
            <a:r>
              <a:rPr lang="pl" altLang="en-US" sz="2400" dirty="0">
                <a:solidFill>
                  <a:srgbClr val="25252B"/>
                </a:solidFill>
                <a:latin typeface="IBM Plex Sans" pitchFamily="34" charset="0"/>
                <a:ea typeface="IBM Plex Sans" pitchFamily="34" charset="-122"/>
                <a:cs typeface="IBM Plex Sans" pitchFamily="34" charset="-120"/>
              </a:rPr>
              <a:t>Proszę udostępniać wyłącznie publiczne dane do odbioru płatności.</a:t>
            </a:r>
            <a:endParaRPr lang="pl" sz="2400" dirty="0"/>
          </a:p>
          <a:p>
            <a:pPr algn="l" marL="228600" indent="-228600">
              <a:lnSpc>
                <a:spcPct val="113000"/>
              </a:lnSpc>
              <a:spcBef>
                <a:spcPts val="480"/>
              </a:spcBef>
              <a:buSzPct val="100000"/>
              <a:buFont typeface="+mj-lt"/>
              <a:buAutoNum type="arabicPeriod" startAt="1"/>
            </a:pPr>
            <a:r>
              <a:rPr lang="pl" altLang="en-US" sz="2400" dirty="0">
                <a:solidFill>
                  <a:srgbClr val="25252B"/>
                </a:solidFill>
                <a:latin typeface="IBM Plex Sans" pitchFamily="34" charset="0"/>
                <a:ea typeface="IBM Plex Sans" pitchFamily="34" charset="-122"/>
                <a:cs typeface="IBM Plex Sans" pitchFamily="34" charset="-120"/>
              </a:rPr>
              <a:t>Proszę uzgodnić z nadawcą każdą żądaną kwotę.</a:t>
            </a:r>
            <a:endParaRPr lang="pl" sz="2400" dirty="0"/>
          </a:p>
          <a:p>
            <a:pPr algn="l" marL="228600" indent="-228600">
              <a:lnSpc>
                <a:spcPct val="113000"/>
              </a:lnSpc>
              <a:spcBef>
                <a:spcPts val="480"/>
              </a:spcBef>
              <a:buSzPct val="100000"/>
              <a:buFont typeface="+mj-lt"/>
              <a:buAutoNum type="arabicPeriod" startAt="1"/>
            </a:pPr>
            <a:r>
              <a:rPr lang="pl" altLang="en-US" sz="2400" dirty="0">
                <a:solidFill>
                  <a:srgbClr val="25252B"/>
                </a:solidFill>
                <a:latin typeface="IBM Plex Sans" pitchFamily="34" charset="0"/>
                <a:ea typeface="IBM Plex Sans" pitchFamily="34" charset="-122"/>
                <a:cs typeface="IBM Plex Sans" pitchFamily="34" charset="-120"/>
              </a:rPr>
              <a:t>Proszę sprawdzić kwotę i status we własnym portfelu.</a:t>
            </a:r>
            <a:endParaRPr lang="pl"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Wiadomość ani zrzut ekranu od nadawcy nie stanowią dowodu. Status „oczekująca” to nie to samo co „potwierdzona”; potwierdzenia nie naprawią błędnego adresu ani nie cofną oszustwa.</a:t>
            </a:r>
            <a:endParaRPr lang="p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Wysyłanie Bitcoina</a:t>
            </a:r>
            <a:endParaRPr lang="pl"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pl" altLang="en-US" sz="2400" b="1" dirty="0">
                <a:solidFill>
                  <a:srgbClr val="25252B"/>
                </a:solidFill>
                <a:latin typeface="IBM Plex Sans" pitchFamily="34" charset="0"/>
                <a:ea typeface="IBM Plex Sans" pitchFamily="34" charset="-122"/>
                <a:cs typeface="IBM Plex Sans" pitchFamily="34" charset="-120"/>
              </a:rPr>
              <a:t>Ćwiczenie 2: przerwa i sprawdzenie przed wysłaniem</a:t>
            </a:r>
            <a:endParaRPr lang="pl" sz="2400" dirty="0"/>
          </a:p>
        </p:txBody>
      </p:sp>
      <p:sp>
        <p:nvSpPr>
          <p:cNvPr id="6" name="Text 3"/>
          <p:cNvSpPr/>
          <p:nvPr/>
        </p:nvSpPr>
        <p:spPr>
          <a:xfrm>
            <a:off x="666780" y="2575316"/>
            <a:ext cx="6340632" cy="3290926"/>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Proszę zatwierdzić transakcję tylko wtedy, gdy wszystkie sprawdzone dane się zgadzają. Jeśli szczegóły ulegną zmianie, pojawi się presja czasu lub ktokolwiek poprosi o poufne informacje, proszę się zatrzymać i zweryfikować informacje niezależnie. Cofnięcie prawidłowo wysłanej transakcji jest trudne lub niemożliwe.</a:t>
            </a:r>
            <a:endParaRPr lang="p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Przed wysłaniem✓ OdbiorcaProszę potwierdzić odbiorcę i cel płatności za pośrednictwem zaufanego kanału.✓ Metoda płatnościProszę potwierdzić, czy płatność odbywa się w łańcuchu bloków, czy przez Lightn">    </p:cNvPr>
          <p:cNvPicPr>
            <a:picLocks noChangeAspect="1"/>
          </p:cNvPicPr>
          <p:nvPr/>
        </p:nvPicPr>
        <p:blipFill>
          <a:blip r:embed="rId1"/>
          <a:stretch>
            <a:fillRect/>
          </a:stretch>
        </p:blipFill>
        <p:spPr>
          <a:xfrm>
            <a:off x="1408450" y="266730"/>
            <a:ext cx="937506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Weryfikacja i nieodwracalne transakcje</a:t>
            </a:r>
            <a:endParaRPr lang="pl"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Txid:</a:t>
            </a:r>
            <a:r>
              <a:rPr lang="pl" altLang="en-US" sz="2300" dirty="0">
                <a:solidFill>
                  <a:srgbClr val="25252B"/>
                </a:solidFill>
                <a:latin typeface="IBM Plex Sans" pitchFamily="34" charset="0"/>
                <a:ea typeface="IBM Plex Sans" pitchFamily="34" charset="-122"/>
                <a:cs typeface="IBM Plex Sans" pitchFamily="34" charset="-120"/>
              </a:rPr>
              <a:t> identyfikator transakcji zapisanej w łańcuchu bloków</a:t>
            </a:r>
            <a:endParaRPr lang="pl" sz="2300" dirty="0"/>
          </a:p>
          <a:p>
            <a:pPr algn="l" marL="219710" indent="-219710">
              <a:lnSpc>
                <a:spcPct val="113000"/>
              </a:lnSpc>
              <a:spcBef>
                <a:spcPts val="460"/>
              </a:spcBef>
              <a:buSzPct val="100000"/>
              <a:buChar char="•"/>
            </a:pPr>
            <a:r>
              <a:rPr lang="pl" altLang="en-US" sz="2300" b="1" dirty="0">
                <a:solidFill>
                  <a:srgbClr val="422C70"/>
                </a:solidFill>
                <a:latin typeface="IBM Plex Sans" pitchFamily="34" charset="0"/>
                <a:ea typeface="IBM Plex Sans" pitchFamily="34" charset="-122"/>
                <a:cs typeface="IBM Plex Sans" pitchFamily="34" charset="-120"/>
              </a:rPr>
              <a:t>Eksplorator:</a:t>
            </a:r>
            <a:r>
              <a:rPr lang="pl" altLang="en-US" sz="2300" dirty="0">
                <a:solidFill>
                  <a:srgbClr val="25252B"/>
                </a:solidFill>
                <a:latin typeface="IBM Plex Sans" pitchFamily="34" charset="0"/>
                <a:ea typeface="IBM Plex Sans" pitchFamily="34" charset="-122"/>
                <a:cs typeface="IBM Plex Sans" pitchFamily="34" charset="-120"/>
              </a:rPr>
              <a:t> interfejs udostępniający publiczne dane o transakcjach</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Proszę sprawdzić sieć, adres docelowy, kwotę, opłatę, status i potwierdzenia</a:t>
            </a:r>
            <a:endParaRPr lang="pl" sz="2300" dirty="0"/>
          </a:p>
          <a:p>
            <a:pPr algn="l" marL="219710" indent="-219710">
              <a:lnSpc>
                <a:spcPct val="113000"/>
              </a:lnSpc>
              <a:spcBef>
                <a:spcPts val="460"/>
              </a:spcBef>
              <a:buSzPct val="100000"/>
              <a:buChar char="•"/>
            </a:pPr>
            <a:r>
              <a:rPr lang="pl" altLang="en-US" sz="2300" dirty="0">
                <a:solidFill>
                  <a:srgbClr val="25252B"/>
                </a:solidFill>
                <a:latin typeface="IBM Plex Sans" pitchFamily="34" charset="0"/>
                <a:ea typeface="IBM Plex Sans" pitchFamily="34" charset="-122"/>
                <a:cs typeface="IBM Plex Sans" pitchFamily="34" charset="-120"/>
              </a:rPr>
              <a:t>Rozgłoszenie → oczekiwanie → uwzględnienie w bloku → kolejne potwierdzenia</a:t>
            </a:r>
            <a:endParaRPr lang="pl"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Eksplorator nie może potwierdzić tożsamości, uczciwości ani celu płatności. Nie ma jednej uniwersalnej liczby potwierdzeń odpowiedniej dla każdej płatności.</a:t>
            </a:r>
            <a:endParaRPr lang="pl"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pl" altLang="en-US" sz="2300" dirty="0">
                <a:solidFill>
                  <a:srgbClr val="25252B"/>
                </a:solidFill>
                <a:latin typeface="IBM Plex Sans" pitchFamily="34" charset="0"/>
                <a:ea typeface="IBM Plex Sans" pitchFamily="34" charset="-122"/>
                <a:cs typeface="IBM Plex Sans" pitchFamily="34" charset="-120"/>
              </a:rPr>
              <a:t>Proszę korzystać z przygotowanych przykładów; nie należy wyszukiwać osobistego adresu ani transakcji osoby uczącej się. Wyszukiwania mogą ujawnić operatorowi eksploratora, czym są Państwo zainteresowani.</a:t>
            </a:r>
            <a:endParaRPr lang="p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Pula transakcji oczekującychOczekiwanie na blokBlok N1 potwierdzenieBlok N+12 potwierdzeniaBlok N+23 potwierdzeniaBlok N+34 potwierdzenia">    </p:cNvPr>
          <p:cNvPicPr>
            <a:picLocks noChangeAspect="1"/>
          </p:cNvPicPr>
          <p:nvPr/>
        </p:nvPicPr>
        <p:blipFill>
          <a:blip r:embed="rId1"/>
          <a:stretch>
            <a:fillRect/>
          </a:stretch>
        </p:blipFill>
        <p:spPr>
          <a:xfrm>
            <a:off x="342900" y="1751442"/>
            <a:ext cx="11506170" cy="320268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Lista kontrolna</a:t>
            </a:r>
            <a:br/>
            <a:r>
              <a:rPr lang="pl" altLang="en-US" sz="3000" dirty="0">
                <a:solidFill>
                  <a:srgbClr val="422C70"/>
                </a:solidFill>
                <a:latin typeface="IBM Plex Sans Medium" pitchFamily="34" charset="0"/>
                <a:ea typeface="IBM Plex Sans Medium" pitchFamily="34" charset="-122"/>
                <a:cs typeface="IBM Plex Sans Medium" pitchFamily="34" charset="-120"/>
              </a:rPr>
              <a:t>bezpieczeństwa</a:t>
            </a:r>
            <a:endParaRPr lang="pl" sz="3000" dirty="0"/>
          </a:p>
        </p:txBody>
      </p:sp>
      <p:sp>
        <p:nvSpPr>
          <p:cNvPr id="5" name="Text 2"/>
          <p:cNvSpPr/>
          <p:nvPr/>
        </p:nvSpPr>
        <p:spPr>
          <a:xfrm>
            <a:off x="666780" y="1830263"/>
            <a:ext cx="5694426" cy="625084"/>
          </a:xfrm>
          <a:prstGeom prst="rect">
            <a:avLst/>
          </a:prstGeom>
          <a:noFill/>
          <a:ln/>
        </p:spPr>
        <p:txBody>
          <a:bodyPr wrap="square" lIns="0" tIns="0" rIns="0" bIns="0" rtlCol="0" anchor="t"/>
          <a:lstStyle/>
          <a:p>
            <a:pPr algn="l" indent="0" marL="0">
              <a:lnSpc>
                <a:spcPct val="113000"/>
              </a:lnSpc>
              <a:buNone/>
            </a:pPr>
            <a:r>
              <a:rPr lang="pl" altLang="en-US" sz="1820" b="1" dirty="0">
                <a:solidFill>
                  <a:srgbClr val="25252B"/>
                </a:solidFill>
                <a:latin typeface="IBM Plex Sans" pitchFamily="34" charset="0"/>
                <a:ea typeface="IBM Plex Sans" pitchFamily="34" charset="-122"/>
                <a:cs typeface="IBM Plex Sans" pitchFamily="34" charset="-120"/>
              </a:rPr>
              <a:t>Ćwiczenie 3: rozpoznanie zagrożenia i bezpieczne przerwanie działania</a:t>
            </a:r>
            <a:endParaRPr lang="pl" sz="1820" dirty="0"/>
          </a:p>
        </p:txBody>
      </p:sp>
      <p:sp>
        <p:nvSpPr>
          <p:cNvPr id="6" name="Text 3"/>
          <p:cNvSpPr/>
          <p:nvPr/>
        </p:nvSpPr>
        <p:spPr>
          <a:xfrm>
            <a:off x="666780" y="2686964"/>
            <a:ext cx="5694426" cy="1562710"/>
          </a:xfrm>
          <a:prstGeom prst="rect">
            <a:avLst/>
          </a:prstGeom>
          <a:noFill/>
          <a:ln/>
        </p:spPr>
        <p:txBody>
          <a:bodyPr wrap="square" lIns="0" tIns="0" rIns="0" bIns="0" rtlCol="0" anchor="t"/>
          <a:lstStyle/>
          <a:p>
            <a:pPr algn="l" indent="0" marL="0">
              <a:lnSpc>
                <a:spcPct val="113000"/>
              </a:lnSpc>
              <a:buNone/>
            </a:pPr>
            <a:r>
              <a:rPr lang="pl" altLang="en-US" sz="1820" b="1" dirty="0">
                <a:solidFill>
                  <a:srgbClr val="25252B"/>
                </a:solidFill>
                <a:latin typeface="IBM Plex Sans" pitchFamily="34" charset="0"/>
                <a:ea typeface="IBM Plex Sans" pitchFamily="34" charset="-122"/>
                <a:cs typeface="IBM Plex Sans" pitchFamily="34" charset="-120"/>
              </a:rPr>
              <a:t>Proszę się zatrzymać. Proszę niczego nie udostępniać. Proszę niczego nie wysyłać. Proszę zamknąć kanał komunikacji. Proszę niezależnie zweryfikować informacje. Proszę poprosić o pomoc bez ujawniania poufnych danych.</a:t>
            </a:r>
            <a:endParaRPr lang="pl" sz="1820" dirty="0"/>
          </a:p>
        </p:txBody>
      </p:sp>
      <p:sp>
        <p:nvSpPr>
          <p:cNvPr id="7" name="Shape 4"/>
          <p:cNvSpPr/>
          <p:nvPr/>
        </p:nvSpPr>
        <p:spPr>
          <a:xfrm>
            <a:off x="666780" y="4481200"/>
            <a:ext cx="5372100" cy="1562527"/>
          </a:xfrm>
          <a:prstGeom prst="rect">
            <a:avLst/>
          </a:prstGeom>
          <a:solidFill>
            <a:srgbClr val="F3F3FA"/>
          </a:solidFill>
          <a:ln/>
        </p:spPr>
      </p:sp>
      <p:sp>
        <p:nvSpPr>
          <p:cNvPr id="8" name="Shape 5"/>
          <p:cNvSpPr/>
          <p:nvPr/>
        </p:nvSpPr>
        <p:spPr>
          <a:xfrm>
            <a:off x="666780" y="4481200"/>
            <a:ext cx="57150" cy="1562527"/>
          </a:xfrm>
          <a:prstGeom prst="rect">
            <a:avLst/>
          </a:prstGeom>
          <a:solidFill>
            <a:srgbClr val="422C70"/>
          </a:solidFill>
          <a:ln/>
        </p:spPr>
      </p:sp>
      <p:sp>
        <p:nvSpPr>
          <p:cNvPr id="9" name="Text 6"/>
          <p:cNvSpPr/>
          <p:nvPr/>
        </p:nvSpPr>
        <p:spPr>
          <a:xfrm>
            <a:off x="1094537" y="4689683"/>
            <a:ext cx="4848057" cy="1145560"/>
          </a:xfrm>
          <a:prstGeom prst="rect">
            <a:avLst/>
          </a:prstGeom>
          <a:noFill/>
          <a:ln/>
        </p:spPr>
        <p:txBody>
          <a:bodyPr wrap="square" lIns="0" tIns="0" rIns="0" bIns="0" rtlCol="0" anchor="t"/>
          <a:lstStyle/>
          <a:p>
            <a:pPr algn="l" indent="0" marL="0">
              <a:lnSpc>
                <a:spcPct val="113000"/>
              </a:lnSpc>
              <a:buNone/>
            </a:pPr>
            <a:r>
              <a:rPr lang="pl" altLang="en-US" sz="1820" b="1" dirty="0">
                <a:solidFill>
                  <a:srgbClr val="422C70"/>
                </a:solidFill>
                <a:latin typeface="IBM Plex Sans" pitchFamily="34" charset="0"/>
                <a:ea typeface="IBM Plex Sans" pitchFamily="34" charset="-122"/>
                <a:cs typeface="IBM Plex Sans" pitchFamily="34" charset="-120"/>
              </a:rPr>
              <a:t>Proszę spróbować</a:t>
            </a:r>
            <a:endParaRPr lang="pl" sz="1820" dirty="0"/>
          </a:p>
          <a:p>
            <a:pPr algn="l" indent="0" marL="0">
              <a:lnSpc>
                <a:spcPct val="113000"/>
              </a:lnSpc>
              <a:spcBef>
                <a:spcPts val="270"/>
              </a:spcBef>
              <a:buNone/>
            </a:pPr>
            <a:r>
              <a:rPr lang="pl" altLang="en-US" sz="1820" dirty="0">
                <a:solidFill>
                  <a:srgbClr val="25252B"/>
                </a:solidFill>
                <a:latin typeface="IBM Plex Sans" pitchFamily="34" charset="0"/>
                <a:ea typeface="IBM Plex Sans" pitchFamily="34" charset="-122"/>
                <a:cs typeface="IBM Plex Sans" pitchFamily="34" charset="-120"/>
              </a:rPr>
              <a:t>Proszę wskazać sygnał ostrzegawczy w przygotowanej wiadomości, możliwą stratę oraz pierwsze bezpieczne działanie.</a:t>
            </a:r>
            <a:endParaRPr lang="pl"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Presja czasu Podszywanie się pod innych Zmiana adresu docelowego Gwarantowane zyski Prośby o poufne informacje">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Nabywanie i wymiana Bitcoina</a:t>
            </a:r>
            <a:endParaRPr lang="pl" sz="3000" dirty="0"/>
          </a:p>
        </p:txBody>
      </p:sp>
      <p:sp>
        <p:nvSpPr>
          <p:cNvPr id="5" name="Text 2"/>
          <p:cNvSpPr/>
          <p:nvPr/>
        </p:nvSpPr>
        <p:spPr>
          <a:xfrm>
            <a:off x="666780" y="1417320"/>
            <a:ext cx="5694426" cy="658094"/>
          </a:xfrm>
          <a:prstGeom prst="rect">
            <a:avLst/>
          </a:prstGeom>
          <a:noFill/>
          <a:ln/>
        </p:spPr>
        <p:txBody>
          <a:bodyPr wrap="square" lIns="0" tIns="0" rIns="0" bIns="0" rtlCol="0" anchor="t"/>
          <a:lstStyle/>
          <a:p>
            <a:pPr algn="l" indent="0" marL="0">
              <a:lnSpc>
                <a:spcPct val="113000"/>
              </a:lnSpc>
              <a:buNone/>
            </a:pPr>
            <a:r>
              <a:rPr lang="pl" altLang="en-US" sz="1920" b="1" dirty="0">
                <a:solidFill>
                  <a:srgbClr val="25252B"/>
                </a:solidFill>
                <a:latin typeface="IBM Plex Sans" pitchFamily="34" charset="0"/>
                <a:ea typeface="IBM Plex Sans" pitchFamily="34" charset="-122"/>
                <a:cs typeface="IBM Plex Sans" pitchFamily="34" charset="-120"/>
              </a:rPr>
              <a:t>Budowanie świadomości, nie doradztwo finansowe</a:t>
            </a:r>
            <a:endParaRPr lang="pl" sz="1920" dirty="0"/>
          </a:p>
        </p:txBody>
      </p:sp>
      <p:sp>
        <p:nvSpPr>
          <p:cNvPr id="6" name="Text 3"/>
          <p:cNvSpPr/>
          <p:nvPr/>
        </p:nvSpPr>
        <p:spPr>
          <a:xfrm>
            <a:off x="666780" y="2319193"/>
            <a:ext cx="5694426" cy="1316279"/>
          </a:xfrm>
          <a:prstGeom prst="rect">
            <a:avLst/>
          </a:prstGeom>
          <a:noFill/>
          <a:ln/>
        </p:spPr>
        <p:txBody>
          <a:bodyPr wrap="square" lIns="0" tIns="0" rIns="0" bIns="0" rtlCol="0" anchor="t"/>
          <a:lstStyle/>
          <a:p>
            <a:pPr algn="l" indent="0" marL="0">
              <a:lnSpc>
                <a:spcPct val="113000"/>
              </a:lnSpc>
              <a:buNone/>
            </a:pPr>
            <a:r>
              <a:rPr lang="pl" altLang="en-US" sz="1920" dirty="0">
                <a:solidFill>
                  <a:srgbClr val="25252B"/>
                </a:solidFill>
                <a:latin typeface="IBM Plex Sans" pitchFamily="34" charset="0"/>
                <a:ea typeface="IBM Plex Sans" pitchFamily="34" charset="-122"/>
                <a:cs typeface="IBM Plex Sans" pitchFamily="34" charset="-120"/>
              </a:rPr>
              <a:t>Proszę porównać całkowitą cenę i spread, opłaty za obsługę i wypłaty, kontrolę nad kluczami, dane dotyczące tożsamości, rozliczenie oraz aktualne lokalne przepisy.</a:t>
            </a:r>
            <a:endParaRPr lang="pl" sz="1920" dirty="0"/>
          </a:p>
        </p:txBody>
      </p:sp>
      <p:sp>
        <p:nvSpPr>
          <p:cNvPr id="7" name="Text 4"/>
          <p:cNvSpPr/>
          <p:nvPr/>
        </p:nvSpPr>
        <p:spPr>
          <a:xfrm>
            <a:off x="666780" y="3879251"/>
            <a:ext cx="5694426" cy="1974372"/>
          </a:xfrm>
          <a:prstGeom prst="rect">
            <a:avLst/>
          </a:prstGeom>
          <a:noFill/>
          <a:ln/>
        </p:spPr>
        <p:txBody>
          <a:bodyPr wrap="square" lIns="0" tIns="0" rIns="0" bIns="0" rtlCol="0" anchor="t"/>
          <a:lstStyle/>
          <a:p>
            <a:pPr algn="l" indent="0" marL="0">
              <a:lnSpc>
                <a:spcPct val="113000"/>
              </a:lnSpc>
              <a:buNone/>
            </a:pPr>
            <a:r>
              <a:rPr lang="pl" altLang="en-US" sz="1920" dirty="0">
                <a:solidFill>
                  <a:srgbClr val="25252B"/>
                </a:solidFill>
                <a:latin typeface="IBM Plex Sans" pitchFamily="34" charset="0"/>
                <a:ea typeface="IBM Plex Sans" pitchFamily="34" charset="-122"/>
                <a:cs typeface="IBM Plex Sans" pitchFamily="34" charset="-120"/>
              </a:rPr>
              <a:t>Żaden sposób ani dostawca nie jest z góry najlepszy. </a:t>
            </a:r>
            <a:r>
              <a:rPr lang="pl" altLang="en-US" sz="1920" b="1" dirty="0">
                <a:solidFill>
                  <a:srgbClr val="25252B"/>
                </a:solidFill>
                <a:latin typeface="IBM Plex Sans" pitchFamily="34" charset="0"/>
                <a:ea typeface="IBM Plex Sans" pitchFamily="34" charset="-122"/>
                <a:cs typeface="IBM Plex Sans" pitchFamily="34" charset="-120"/>
              </a:rPr>
              <a:t>KYC</a:t>
            </a:r>
            <a:r>
              <a:rPr lang="pl" altLang="en-US" sz="1920" dirty="0">
                <a:solidFill>
                  <a:srgbClr val="25252B"/>
                </a:solidFill>
                <a:latin typeface="IBM Plex Sans" pitchFamily="34" charset="0"/>
                <a:ea typeface="IBM Plex Sans" pitchFamily="34" charset="-122"/>
                <a:cs typeface="IBM Plex Sans" pitchFamily="34" charset="-120"/>
              </a:rPr>
              <a:t> oznacza weryfikację tożsamości: możliwe korzyści w zakresie zgodności z przepisami lub odzyskiwania środków, ale także ryzyko związane z powiązaniem danych dotyczących tożsamości z danymi płatniczymi.</a:t>
            </a:r>
            <a:endParaRPr lang="pl"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Jedna osoba, która chce zdobyć bitcoiny Zarabianie Otrzymać zapłatę za pracę.Bezpośrednio między osobamiWymienić gotówkę podczas osobistego spotkania.GiełdaKupić za pośrednictwem usługodawcy.Bitomat K">    </p:cNvPr>
          <p:cNvPicPr>
            <a:picLocks noChangeAspect="1"/>
          </p:cNvPicPr>
          <p:nvPr/>
        </p:nvPicPr>
        <p:blipFill>
          <a:blip r:embed="rId1"/>
          <a:stretch>
            <a:fillRect/>
          </a:stretch>
        </p:blipFill>
        <p:spPr>
          <a:xfrm>
            <a:off x="342900" y="342443"/>
            <a:ext cx="11506170" cy="602068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osztyJaka cena, spread oraz opłaty za obsługę lub wypłatę mają zastosowanie?PrzechowywanieKto kontroluje bitcoiny przed wymianą i po niej? Tożsamość i prywatnośćJakie dane osobowe są gromadzone, prze">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Płatności on-chain i w sieci Lightning</a:t>
            </a:r>
            <a:endParaRPr lang="pl"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W łańcuchu:</a:t>
            </a:r>
            <a:r>
              <a:rPr lang="pl" altLang="en-US" sz="2020" dirty="0">
                <a:solidFill>
                  <a:srgbClr val="25252B"/>
                </a:solidFill>
                <a:latin typeface="IBM Plex Sans" pitchFamily="34" charset="0"/>
                <a:ea typeface="IBM Plex Sans" pitchFamily="34" charset="-122"/>
                <a:cs typeface="IBM Plex Sans" pitchFamily="34" charset="-120"/>
              </a:rPr>
              <a:t> zapis w łańcuchu bloków; potwierdzenia</a:t>
            </a:r>
            <a:endParaRPr lang="pl" sz="2020" dirty="0"/>
          </a:p>
          <a:p>
            <a:pPr algn="l" marL="191770" indent="-191770">
              <a:lnSpc>
                <a:spcPct val="113000"/>
              </a:lnSpc>
              <a:spcBef>
                <a:spcPts val="400"/>
              </a:spcBef>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Lightning:</a:t>
            </a:r>
            <a:r>
              <a:rPr lang="pl" altLang="en-US" sz="2020" dirty="0">
                <a:solidFill>
                  <a:srgbClr val="25252B"/>
                </a:solidFill>
                <a:latin typeface="IBM Plex Sans" pitchFamily="34" charset="0"/>
                <a:ea typeface="IBM Plex Sans" pitchFamily="34" charset="-122"/>
                <a:cs typeface="IBM Plex Sans" pitchFamily="34" charset="-120"/>
              </a:rPr>
              <a:t> sieć płatnicza Bitcoin; zwykle szybkie powodzenie lub niepowodzenie płatności</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Różne rodzaje żądań płatności, opłaty, limity i możliwe punkty awarii</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Proszę dopasować żądanie do metody płatności obsługiwanej przez portfel</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Każda z tych ścieżek może wiązać się z przechowywaniem środków przez pośrednika lub zależnością od usługodawcy</a:t>
            </a:r>
            <a:endParaRPr lang="pl" sz="2020" dirty="0"/>
          </a:p>
        </p:txBody>
      </p:sp>
      <p:sp>
        <p:nvSpPr>
          <p:cNvPr id="5" name="Text 3"/>
          <p:cNvSpPr/>
          <p:nvPr/>
        </p:nvSpPr>
        <p:spPr>
          <a:xfrm>
            <a:off x="666780" y="3932011"/>
            <a:ext cx="11510010" cy="691195"/>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Lightning nie jest odrębną monetą. Portfel Lightning może być powierniczy lub niepowierniczy; szybka płatność nie dowodzi, że portfel nadaje się do przechowywania większych kwot.</a:t>
            </a:r>
            <a:endParaRPr lang="pl" sz="2020" dirty="0"/>
          </a:p>
        </p:txBody>
      </p:sp>
      <p:sp>
        <p:nvSpPr>
          <p:cNvPr id="6" name="Text 4"/>
          <p:cNvSpPr/>
          <p:nvPr/>
        </p:nvSpPr>
        <p:spPr>
          <a:xfrm>
            <a:off x="666780" y="4879147"/>
            <a:ext cx="11510010" cy="1036747"/>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Niektóre aplikacje obsługują obie ścieżki, co wiąże się z dodatkowymi opłatami lub zależnościami. Szczegółowe omówienie kanałów, routingu i płynności znajduje się w części „Nauka zaawansowana”.</a:t>
            </a:r>
            <a:endParaRPr lang="p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Ćwiczenia ze wsparciem</a:t>
            </a:r>
            <a:endParaRPr lang="pl" sz="3000" dirty="0"/>
          </a:p>
        </p:txBody>
      </p:sp>
      <p:sp>
        <p:nvSpPr>
          <p:cNvPr id="4" name="Text 2"/>
          <p:cNvSpPr/>
          <p:nvPr/>
        </p:nvSpPr>
        <p:spPr>
          <a:xfrm>
            <a:off x="1017179" y="1379464"/>
            <a:ext cx="11125871" cy="2550627"/>
          </a:xfrm>
          <a:prstGeom prst="rect">
            <a:avLst/>
          </a:prstGeom>
          <a:noFill/>
          <a:ln/>
        </p:spPr>
        <p:txBody>
          <a:bodyPr wrap="square" lIns="0" tIns="0" rIns="0" bIns="0" rtlCol="0" anchor="t"/>
          <a:lstStyle/>
          <a:p>
            <a:pPr algn="l" marL="210820" indent="-210820">
              <a:lnSpc>
                <a:spcPct val="113000"/>
              </a:lnSpc>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otworzyć przygotowany portfel i zapoznać się z jego interfejsem</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przejść zatwierdzoną procedurę pierwszego dostępu</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znaleźć i sprawdzić publiczne dane do odbioru środków</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odebrać środki lub bezpiecznie zasymulować ich odbiór; sprawdzić status</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przeprowadzić lub zasymulować proces odbierania i wysyłania środków</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wykazać gotowość do odzyskania portfela bez ujawniania poufnych danych</a:t>
            </a:r>
            <a:endParaRPr lang="pl" sz="2210" dirty="0"/>
          </a:p>
        </p:txBody>
      </p:sp>
      <p:sp>
        <p:nvSpPr>
          <p:cNvPr id="5" name="Text 3"/>
          <p:cNvSpPr/>
          <p:nvPr/>
        </p:nvSpPr>
        <p:spPr>
          <a:xfrm>
            <a:off x="666780" y="4238518"/>
            <a:ext cx="11510010" cy="1135410"/>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Proszę korzystać z uzgodnionego środowiska szkoleniowego. W razie niezgodności proszę wstrzymać działania; w razie potrzeby poprosić o wsparcie i dodatkowe ćwiczenia.</a:t>
            </a:r>
            <a:endParaRPr lang="p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Powtórzenie: Co oznacza odpowiedzialność związana z</a:t>
            </a:r>
            <a:br/>
            <a:r>
              <a:rPr lang="pl" altLang="en-US" sz="3000" dirty="0">
                <a:solidFill>
                  <a:srgbClr val="422C70"/>
                </a:solidFill>
                <a:latin typeface="IBM Plex Sans Medium" pitchFamily="34" charset="0"/>
                <a:ea typeface="IBM Plex Sans Medium" pitchFamily="34" charset="-122"/>
                <a:cs typeface="IBM Plex Sans Medium" pitchFamily="34" charset="-120"/>
              </a:rPr>
              <a:t>samodzielnym przechowywaniem środków?</a:t>
            </a:r>
            <a:endParaRPr lang="pl"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pl" altLang="en-US" sz="1820" b="1" dirty="0">
                <a:solidFill>
                  <a:srgbClr val="25252B"/>
                </a:solidFill>
                <a:latin typeface="IBM Plex Sans" pitchFamily="34" charset="0"/>
                <a:ea typeface="IBM Plex Sans" pitchFamily="34" charset="-122"/>
                <a:cs typeface="IBM Plex Sans" pitchFamily="34" charset="-120"/>
              </a:rPr>
              <a:t>Najważniejsze wnioski</a:t>
            </a:r>
            <a:endParaRPr lang="pl" sz="1820" dirty="0"/>
          </a:p>
        </p:txBody>
      </p:sp>
      <p:sp>
        <p:nvSpPr>
          <p:cNvPr id="5" name="Text 3"/>
          <p:cNvSpPr/>
          <p:nvPr/>
        </p:nvSpPr>
        <p:spPr>
          <a:xfrm>
            <a:off x="956188" y="2327971"/>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Portfel zarządza dostępem; klucze autoryzują wydawanie środków</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Proszę udostępniać dane do odbioru środków; poufne informacje przechowywać offline i zachować dla siebie</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Proszę rozpoznać zagrożenia związane z przechowywaniem środków, odzyskiwaniem dostępu i urządzeniami</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Proszę zweryfikować przed zatwierdzeniem; samodzielnie sprawdzić wynik</a:t>
            </a:r>
            <a:endParaRPr lang="pl" sz="1820" dirty="0"/>
          </a:p>
          <a:p>
            <a:pPr algn="l" marL="173990" indent="-173990">
              <a:lnSpc>
                <a:spcPct val="113000"/>
              </a:lnSpc>
              <a:spcBef>
                <a:spcPts val="360"/>
              </a:spcBef>
              <a:buSzPct val="100000"/>
              <a:buChar char="•"/>
            </a:pPr>
            <a:r>
              <a:rPr lang="pl" altLang="en-US" sz="1820" dirty="0">
                <a:solidFill>
                  <a:srgbClr val="25252B"/>
                </a:solidFill>
                <a:latin typeface="IBM Plex Sans" pitchFamily="34" charset="0"/>
                <a:ea typeface="IBM Plex Sans" pitchFamily="34" charset="-122"/>
                <a:cs typeface="IBM Plex Sans" pitchFamily="34" charset="-120"/>
              </a:rPr>
              <a:t>Proszę wstrzymać działanie pod presją; podczas nauki ograniczać się do drobnych błędów</a:t>
            </a:r>
            <a:endParaRPr lang="pl" sz="1820" dirty="0"/>
          </a:p>
        </p:txBody>
      </p:sp>
      <p:sp>
        <p:nvSpPr>
          <p:cNvPr id="6" name="Text 4"/>
          <p:cNvSpPr/>
          <p:nvPr/>
        </p:nvSpPr>
        <p:spPr>
          <a:xfrm>
            <a:off x="666780" y="4955499"/>
            <a:ext cx="11510010" cy="625084"/>
          </a:xfrm>
          <a:prstGeom prst="rect">
            <a:avLst/>
          </a:prstGeom>
          <a:noFill/>
          <a:ln/>
        </p:spPr>
        <p:txBody>
          <a:bodyPr wrap="square" lIns="0" tIns="0" rIns="0" bIns="0" rtlCol="0" anchor="t"/>
          <a:lstStyle/>
          <a:p>
            <a:pPr algn="l" indent="0" marL="0">
              <a:lnSpc>
                <a:spcPct val="113000"/>
              </a:lnSpc>
              <a:buNone/>
            </a:pPr>
            <a:r>
              <a:rPr lang="pl" altLang="en-US" sz="1820" dirty="0">
                <a:solidFill>
                  <a:srgbClr val="25252B"/>
                </a:solidFill>
                <a:latin typeface="IBM Plex Sans" pitchFamily="34" charset="0"/>
                <a:ea typeface="IBM Plex Sans" pitchFamily="34" charset="-122"/>
                <a:cs typeface="IBM Plex Sans" pitchFamily="34" charset="-120"/>
              </a:rPr>
              <a:t>Znajomy wysyła prośbę, a nieznana osoba z pomocy technicznej żąda natychmiastowego działania. Co mogliby Państwo sprawdzić, zanim cokolwiek zrobią?</a:t>
            </a:r>
            <a:endParaRPr lang="pl" sz="1820" dirty="0"/>
          </a:p>
        </p:txBody>
      </p:sp>
      <p:sp>
        <p:nvSpPr>
          <p:cNvPr id="7" name="Shape 5"/>
          <p:cNvSpPr/>
          <p:nvPr/>
        </p:nvSpPr>
        <p:spPr>
          <a:xfrm>
            <a:off x="666780" y="5812201"/>
            <a:ext cx="10858500" cy="937443"/>
          </a:xfrm>
          <a:prstGeom prst="rect">
            <a:avLst/>
          </a:prstGeom>
          <a:solidFill>
            <a:srgbClr val="F3F3FA"/>
          </a:solidFill>
          <a:ln/>
        </p:spPr>
      </p:sp>
      <p:sp>
        <p:nvSpPr>
          <p:cNvPr id="8" name="Shape 6"/>
          <p:cNvSpPr/>
          <p:nvPr/>
        </p:nvSpPr>
        <p:spPr>
          <a:xfrm>
            <a:off x="666780" y="5812201"/>
            <a:ext cx="57150" cy="937443"/>
          </a:xfrm>
          <a:prstGeom prst="rect">
            <a:avLst/>
          </a:prstGeom>
          <a:solidFill>
            <a:srgbClr val="422C70"/>
          </a:solidFill>
          <a:ln/>
        </p:spPr>
      </p:sp>
      <p:sp>
        <p:nvSpPr>
          <p:cNvPr id="9" name="Text 7"/>
          <p:cNvSpPr/>
          <p:nvPr/>
        </p:nvSpPr>
        <p:spPr>
          <a:xfrm>
            <a:off x="1094537" y="6020684"/>
            <a:ext cx="10663641" cy="520476"/>
          </a:xfrm>
          <a:prstGeom prst="rect">
            <a:avLst/>
          </a:prstGeom>
          <a:noFill/>
          <a:ln/>
        </p:spPr>
        <p:txBody>
          <a:bodyPr wrap="square" lIns="0" tIns="0" rIns="0" bIns="0" rtlCol="0" anchor="t"/>
          <a:lstStyle/>
          <a:p>
            <a:pPr algn="l" indent="0" marL="0">
              <a:lnSpc>
                <a:spcPct val="113000"/>
              </a:lnSpc>
              <a:buNone/>
            </a:pPr>
            <a:r>
              <a:rPr lang="pl" altLang="en-US" sz="1820" b="1" dirty="0">
                <a:solidFill>
                  <a:srgbClr val="422C70"/>
                </a:solidFill>
                <a:latin typeface="IBM Plex Sans" pitchFamily="34" charset="0"/>
                <a:ea typeface="IBM Plex Sans" pitchFamily="34" charset="-122"/>
                <a:cs typeface="IBM Plex Sans" pitchFamily="34" charset="-120"/>
              </a:rPr>
              <a:t>Chwila na refleksję</a:t>
            </a:r>
            <a:endParaRPr lang="pl" sz="1820" dirty="0"/>
          </a:p>
          <a:p>
            <a:pPr algn="l" indent="0" marL="0">
              <a:lnSpc>
                <a:spcPct val="113000"/>
              </a:lnSpc>
              <a:spcBef>
                <a:spcPts val="270"/>
              </a:spcBef>
              <a:buNone/>
            </a:pPr>
            <a:r>
              <a:rPr lang="pl" altLang="en-US" sz="1820" dirty="0">
                <a:solidFill>
                  <a:srgbClr val="25252B"/>
                </a:solidFill>
                <a:latin typeface="IBM Plex Sans" pitchFamily="34" charset="0"/>
                <a:ea typeface="IBM Plex Sans" pitchFamily="34" charset="-122"/>
                <a:cs typeface="IBM Plex Sans" pitchFamily="34" charset="-120"/>
              </a:rPr>
              <a:t>Na jaką kontrolę bezpieczeństwa poświęcą Państwo chwilę przed podjęciem działania?</a:t>
            </a:r>
            <a:endParaRPr lang="p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3</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pl" altLang="en-US" sz="2400" dirty="0">
                <a:solidFill>
                  <a:srgbClr val="F7941F"/>
                </a:solidFill>
                <a:latin typeface="IBM Plex Sans Medium" pitchFamily="34" charset="0"/>
                <a:ea typeface="IBM Plex Sans Medium" pitchFamily="34" charset="-122"/>
                <a:cs typeface="IBM Plex Sans Medium" pitchFamily="34" charset="-120"/>
              </a:rPr>
              <a:t>Moduł 4</a:t>
            </a:r>
            <a:endParaRPr lang="pl"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Bitcoin w Państwa społeczności</a:t>
            </a:r>
            <a:endParaRPr lang="pl"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pl" altLang="en-US" sz="2400" b="1" dirty="0">
                <a:solidFill>
                  <a:srgbClr val="FFFFFF"/>
                </a:solidFill>
                <a:latin typeface="IBM Plex Sans" pitchFamily="34" charset="0"/>
                <a:ea typeface="IBM Plex Sans" pitchFamily="34" charset="-122"/>
                <a:cs typeface="IBM Plex Sans" pitchFamily="34" charset="-120"/>
              </a:rPr>
              <a:t>Proszę powiązać:</a:t>
            </a:r>
            <a:r>
              <a:rPr lang="pl" altLang="en-US" sz="2400" dirty="0">
                <a:solidFill>
                  <a:srgbClr val="FFFFFF"/>
                </a:solidFill>
                <a:latin typeface="IBM Plex Sans" pitchFamily="34" charset="0"/>
                <a:ea typeface="IBM Plex Sans" pitchFamily="34" charset="-122"/>
                <a:cs typeface="IBM Plex Sans" pitchFamily="34" charset="-120"/>
              </a:rPr>
              <a:t> Jak problem, rozwiązanie i bezpieczne działanie wiążą się z tą społecznością?</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Państwa lokalny moduł 4</a:t>
            </a:r>
            <a:endParaRPr lang="pl" sz="3000" dirty="0"/>
          </a:p>
        </p:txBody>
      </p:sp>
      <p:pic>
        <p:nvPicPr>
          <p:cNvPr id="4" name="Image 0" descr="PowiązaniePowiązanie wcześniej zdobytej wiedzy z lokalną potrzebą. PorównaniePorównanie Bitcoina z realistyczną opcją dostępną lokalnie.Bezpieczna praktykaWykonanie określonego zadania pod kierunkiem ">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Proszę opisać wybrane zagadnienie w lokalnym kontekście: problem lub szansę, alternatywę, bezpieczny scenariusz, główną korzyść i ryzyko oraz bezpieczny kolejny krok.</a:t>
            </a:r>
            <a:endParaRPr lang="pl" sz="2400" dirty="0"/>
          </a:p>
        </p:txBody>
      </p:sp>
      <p:sp>
        <p:nvSpPr>
          <p:cNvPr id="6" name="Text 3"/>
          <p:cNvSpPr/>
          <p:nvPr/>
        </p:nvSpPr>
        <p:spPr>
          <a:xfrm>
            <a:off x="666780" y="5049774"/>
            <a:ext cx="11510010"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Nie oczekuje się, że zaczną Państwo korzystać z Bitcoina ani że uznają go Państwo za najlepsze rozwiązanie. Lokalne przykłady nie dowodzą, że dana metoda sprawdza się wszędzie.</a:t>
            </a:r>
            <a:endParaRPr lang="p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Warsztaty i demonstracje</a:t>
            </a:r>
            <a:endParaRPr lang="pl" sz="3000" dirty="0"/>
          </a:p>
        </p:txBody>
      </p:sp>
      <p:sp>
        <p:nvSpPr>
          <p:cNvPr id="4" name="Text 2"/>
          <p:cNvSpPr/>
          <p:nvPr/>
        </p:nvSpPr>
        <p:spPr>
          <a:xfrm>
            <a:off x="1017179" y="1379464"/>
            <a:ext cx="11125871" cy="2004273"/>
          </a:xfrm>
          <a:prstGeom prst="rect">
            <a:avLst/>
          </a:prstGeom>
          <a:noFill/>
          <a:ln/>
        </p:spPr>
        <p:txBody>
          <a:bodyPr wrap="square" lIns="0" tIns="0" rIns="0" bIns="0" rtlCol="0" anchor="t"/>
          <a:lstStyle/>
          <a:p>
            <a:pPr algn="l" marL="210820" indent="-210820">
              <a:lnSpc>
                <a:spcPct val="113000"/>
              </a:lnSpc>
              <a:buSzPct val="100000"/>
              <a:buChar char="•"/>
            </a:pPr>
            <a:r>
              <a:rPr lang="pl" altLang="en-US" sz="2210" b="1" dirty="0">
                <a:solidFill>
                  <a:srgbClr val="422C70"/>
                </a:solidFill>
                <a:latin typeface="IBM Plex Sans" pitchFamily="34" charset="0"/>
                <a:ea typeface="IBM Plex Sans" pitchFamily="34" charset="-122"/>
                <a:cs typeface="IBM Plex Sans" pitchFamily="34" charset="-120"/>
              </a:rPr>
              <a:t>Prezentacja:</a:t>
            </a:r>
            <a:r>
              <a:rPr lang="pl" altLang="en-US" sz="2210" dirty="0">
                <a:solidFill>
                  <a:srgbClr val="25252B"/>
                </a:solidFill>
                <a:latin typeface="IBM Plex Sans" pitchFamily="34" charset="0"/>
                <a:ea typeface="IBM Plex Sans" pitchFamily="34" charset="-122"/>
                <a:cs typeface="IBM Plex Sans" pitchFamily="34" charset="-120"/>
              </a:rPr>
              <a:t> proszę obserwować proces i związane z nim ryzyka</a:t>
            </a:r>
            <a:endParaRPr lang="pl" sz="2210" dirty="0"/>
          </a:p>
          <a:p>
            <a:pPr algn="l" marL="210820" indent="-210820">
              <a:lnSpc>
                <a:spcPct val="113000"/>
              </a:lnSpc>
              <a:spcBef>
                <a:spcPts val="440"/>
              </a:spcBef>
              <a:buSzPct val="100000"/>
              <a:buChar char="•"/>
            </a:pPr>
            <a:r>
              <a:rPr lang="pl" altLang="en-US" sz="2210" b="1" dirty="0">
                <a:solidFill>
                  <a:srgbClr val="422C70"/>
                </a:solidFill>
                <a:latin typeface="IBM Plex Sans" pitchFamily="34" charset="0"/>
                <a:ea typeface="IBM Plex Sans" pitchFamily="34" charset="-122"/>
                <a:cs typeface="IBM Plex Sans" pitchFamily="34" charset="-120"/>
              </a:rPr>
              <a:t>Ćwiczenia:</a:t>
            </a:r>
            <a:r>
              <a:rPr lang="pl" altLang="en-US" sz="2210" dirty="0">
                <a:solidFill>
                  <a:srgbClr val="25252B"/>
                </a:solidFill>
                <a:latin typeface="IBM Plex Sans" pitchFamily="34" charset="0"/>
                <a:ea typeface="IBM Plex Sans" pitchFamily="34" charset="-122"/>
                <a:cs typeface="IBM Plex Sans" pitchFamily="34" charset="-120"/>
              </a:rPr>
              <a:t> proszę wykonywać kolejne kroki z użyciem bezpiecznych materiałów szkoleniowych</a:t>
            </a:r>
            <a:endParaRPr lang="pl" sz="2210" dirty="0"/>
          </a:p>
          <a:p>
            <a:pPr algn="l" marL="210820" indent="-210820">
              <a:lnSpc>
                <a:spcPct val="113000"/>
              </a:lnSpc>
              <a:spcBef>
                <a:spcPts val="440"/>
              </a:spcBef>
              <a:buSzPct val="100000"/>
              <a:buChar char="•"/>
            </a:pPr>
            <a:r>
              <a:rPr lang="pl" altLang="en-US" sz="2210" b="1" dirty="0">
                <a:solidFill>
                  <a:srgbClr val="422C70"/>
                </a:solidFill>
                <a:latin typeface="IBM Plex Sans" pitchFamily="34" charset="0"/>
                <a:ea typeface="IBM Plex Sans" pitchFamily="34" charset="-122"/>
                <a:cs typeface="IBM Plex Sans" pitchFamily="34" charset="-120"/>
              </a:rPr>
              <a:t>Samodzielne wykonanie:</a:t>
            </a:r>
            <a:r>
              <a:rPr lang="pl" altLang="en-US" sz="2210" dirty="0">
                <a:solidFill>
                  <a:srgbClr val="25252B"/>
                </a:solidFill>
                <a:latin typeface="IBM Plex Sans" pitchFamily="34" charset="0"/>
                <a:ea typeface="IBM Plex Sans" pitchFamily="34" charset="-122"/>
                <a:cs typeface="IBM Plex Sans" pitchFamily="34" charset="-120"/>
              </a:rPr>
              <a:t> proszę samodzielnie wykonać zadanie lub wyjaśnić decyzję</a:t>
            </a:r>
            <a:endParaRPr lang="pl" sz="2210" dirty="0"/>
          </a:p>
        </p:txBody>
      </p:sp>
      <p:sp>
        <p:nvSpPr>
          <p:cNvPr id="5" name="Text 3"/>
          <p:cNvSpPr/>
          <p:nvPr/>
        </p:nvSpPr>
        <p:spPr>
          <a:xfrm>
            <a:off x="666780" y="3692164"/>
            <a:ext cx="11510010" cy="756940"/>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Przed ćwiczeniami: sprawdzone narzędzia, jasne plany odzyskiwania dostępu i postępowania w razie awarii, znane ryzyka oraz jasno określony moment zakończenia.</a:t>
            </a:r>
            <a:endParaRPr lang="pl" sz="2210" dirty="0"/>
          </a:p>
        </p:txBody>
      </p:sp>
      <p:sp>
        <p:nvSpPr>
          <p:cNvPr id="6" name="Text 4"/>
          <p:cNvSpPr/>
          <p:nvPr/>
        </p:nvSpPr>
        <p:spPr>
          <a:xfrm>
            <a:off x="666780" y="4729460"/>
            <a:ext cx="11510010" cy="1513881"/>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Bez presji na instalowanie oprogramowania czy ujawnianie danych finansowych. Dostępna jest alternatywa bez dostępu do internetu lub bez użycia środków finansowych. Każda kwota rzeczywistych środków musi być na tyle mała, by jej całkowita utrata pozostała lekcją, a nie kryzysem.</a:t>
            </a:r>
            <a:endParaRPr lang="p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Lokalne narzędzia i zasoby związane z Bitcoinem</a:t>
            </a:r>
            <a:endParaRPr lang="pl"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Cel i realistyczna alternatywa</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Kontrola nad kluczami i ich odzyskiwanie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Autentyczność wydawcy, domeny lub wpisu aplikacji w sklepie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Otwartość kodu źródłowego, jego przegląd i utrzymanie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Prywatność, całkowity koszt, kompatybilność i wsparcie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Aktualne lokalne przepisy i ograniczenia</a:t>
            </a:r>
            <a:endParaRPr lang="pl"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Proszę zanotować narzędzie i jego wersję, datę weryfikacji, sposób przechowywania środków, główne zastosowanie, korzyść, ryzyko, metodę odzyskiwania i alternatywę.</a:t>
            </a:r>
            <a:endParaRPr lang="pl"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Wymienione narzędzia to przykłady edukacyjne aktualne na określony dzień, a nie rekomendacje ani obietnice bezpieczeństwa, dostępności, niskich kosztów czy przydatności. Proszę je ponownie zweryfikować przed rzeczywistym użyciem.</a:t>
            </a:r>
            <a:endParaRPr lang="p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Płatności Lightning</a:t>
            </a:r>
            <a:endParaRPr lang="pl"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pl" altLang="en-US" sz="2210" b="1" dirty="0">
                <a:solidFill>
                  <a:srgbClr val="422C70"/>
                </a:solidFill>
                <a:latin typeface="IBM Plex Sans" pitchFamily="34" charset="0"/>
                <a:ea typeface="IBM Plex Sans" pitchFamily="34" charset="-122"/>
                <a:cs typeface="IBM Plex Sans" pitchFamily="34" charset="-120"/>
              </a:rPr>
              <a:t>Faktura:</a:t>
            </a:r>
            <a:r>
              <a:rPr lang="pl" altLang="en-US" sz="2210" dirty="0">
                <a:solidFill>
                  <a:srgbClr val="25252B"/>
                </a:solidFill>
                <a:latin typeface="IBM Plex Sans" pitchFamily="34" charset="0"/>
                <a:ea typeface="IBM Plex Sans" pitchFamily="34" charset="-122"/>
                <a:cs typeface="IBM Plex Sans" pitchFamily="34" charset="-120"/>
              </a:rPr>
              <a:t> żądanie konkretnej płatności; może zawierać kwotę i termin ważności</a:t>
            </a:r>
            <a:endParaRPr lang="pl" sz="2210" dirty="0"/>
          </a:p>
          <a:p>
            <a:pPr algn="l" marL="210820" indent="-210820">
              <a:lnSpc>
                <a:spcPct val="113000"/>
              </a:lnSpc>
              <a:spcBef>
                <a:spcPts val="440"/>
              </a:spcBef>
              <a:buSzPct val="100000"/>
              <a:buChar char="•"/>
            </a:pPr>
            <a:r>
              <a:rPr lang="pl" altLang="en-US" sz="2210" b="1" dirty="0">
                <a:solidFill>
                  <a:srgbClr val="422C70"/>
                </a:solidFill>
                <a:latin typeface="IBM Plex Sans" pitchFamily="34" charset="0"/>
                <a:ea typeface="IBM Plex Sans" pitchFamily="34" charset="-122"/>
                <a:cs typeface="IBM Plex Sans" pitchFamily="34" charset="-120"/>
              </a:rPr>
              <a:t>Adres Lightning:</a:t>
            </a:r>
            <a:r>
              <a:rPr lang="pl" altLang="en-US" sz="2210" dirty="0">
                <a:solidFill>
                  <a:srgbClr val="25252B"/>
                </a:solidFill>
                <a:latin typeface="IBM Plex Sans" pitchFamily="34" charset="0"/>
                <a:ea typeface="IBM Plex Sans" pitchFamily="34" charset="-122"/>
                <a:cs typeface="IBM Plex Sans" pitchFamily="34" charset="-120"/>
              </a:rPr>
              <a:t> identyfikator routingu obsługiwany przez dostawcę, często przypominający adres e-mail</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sprawdzić sposób przechowywania środków, metodę zasilania, kopię zapasową, opłaty i limity</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ustalić sposób obsługi niepowodzeń i potwierdzania odbiorcy</a:t>
            </a:r>
            <a:endParaRPr lang="pl"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Adres Lightning nie jest kontem e-mail; zależy od obsługującego go dostawcy lub domeny. Przed zatwierdzeniem proszę sprawdzić ostateczne żądanie płatności.</a:t>
            </a:r>
            <a:endParaRPr lang="pl" sz="2210" dirty="0"/>
          </a:p>
        </p:txBody>
      </p:sp>
      <p:sp>
        <p:nvSpPr>
          <p:cNvPr id="6" name="Text 4"/>
          <p:cNvSpPr/>
          <p:nvPr/>
        </p:nvSpPr>
        <p:spPr>
          <a:xfrm>
            <a:off x="666780" y="5163891"/>
            <a:ext cx="11510010" cy="378470"/>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Udana płatność na niewielką kwotę nie dowodzi, że większe kwoty będą bezpieczne.</a:t>
            </a:r>
            <a:endParaRPr lang="p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Odbiorca wystawia żądanie płatnościOdbiorca tworzy żądanie płatności z określoną kwotą.Nadawca płaciNadawca skanuje żądanie, sprawdza kwotę i płaci. Odbiorca otrzymuje płatnośćPłatność dociera chwilę ">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Proszę ustalić, czy każdy z portfeli jest powierniczy czy niepowierniczy. 1Proszę utworzyć żądanieOdbiorca tworzy żądanie płatności.2Proszę zeskanować żądanieNadawca skanuje je lub kopiuje.3Proszę zwe">    </p:cNvPr>
          <p:cNvPicPr>
            <a:picLocks noChangeAspect="1"/>
          </p:cNvPicPr>
          <p:nvPr/>
        </p:nvPicPr>
        <p:blipFill>
          <a:blip r:embed="rId1"/>
          <a:stretch>
            <a:fillRect/>
          </a:stretch>
        </p:blipFill>
        <p:spPr>
          <a:xfrm>
            <a:off x="342900" y="288950"/>
            <a:ext cx="11506170" cy="612766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Płatność w sieci Lightning krok po kroku</a:t>
            </a:r>
            <a:endParaRPr lang="pl"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pl" altLang="en-US" sz="2210" dirty="0">
                <a:solidFill>
                  <a:srgbClr val="25252B"/>
                </a:solidFill>
                <a:latin typeface="IBM Plex Sans" pitchFamily="34" charset="0"/>
                <a:ea typeface="IBM Plex Sans" pitchFamily="34" charset="-122"/>
                <a:cs typeface="IBM Plex Sans" pitchFamily="34" charset="-120"/>
              </a:rPr>
              <a:t>Odbiorca tworzy prawidłowe żądanie płatności.</a:t>
            </a:r>
            <a:endParaRPr lang="pl" sz="2210" dirty="0"/>
          </a:p>
          <a:p>
            <a:pPr algn="l" marL="210820" indent="-210820">
              <a:lnSpc>
                <a:spcPct val="113000"/>
              </a:lnSpc>
              <a:spcBef>
                <a:spcPts val="440"/>
              </a:spcBef>
              <a:buSzPct val="100000"/>
              <a:buFont typeface="+mj-lt"/>
              <a:buAutoNum type="arabicPeriod" startAt="1"/>
            </a:pPr>
            <a:r>
              <a:rPr lang="pl" altLang="en-US" sz="2210" dirty="0">
                <a:solidFill>
                  <a:srgbClr val="25252B"/>
                </a:solidFill>
                <a:latin typeface="IBM Plex Sans" pitchFamily="34" charset="0"/>
                <a:ea typeface="IBM Plex Sans" pitchFamily="34" charset="-122"/>
                <a:cs typeface="IBM Plex Sans" pitchFamily="34" charset="-120"/>
              </a:rPr>
              <a:t>Nadawca skanuje je lub kopiuje.</a:t>
            </a:r>
            <a:endParaRPr lang="pl" sz="2210" dirty="0"/>
          </a:p>
          <a:p>
            <a:pPr algn="l" marL="210820" indent="-210820">
              <a:lnSpc>
                <a:spcPct val="113000"/>
              </a:lnSpc>
              <a:spcBef>
                <a:spcPts val="440"/>
              </a:spcBef>
              <a:buSzPct val="100000"/>
              <a:buFont typeface="+mj-lt"/>
              <a:buAutoNum type="arabicPeriod" startAt="1"/>
            </a:pPr>
            <a:r>
              <a:rPr lang="pl" altLang="en-US" sz="2210" dirty="0">
                <a:solidFill>
                  <a:srgbClr val="25252B"/>
                </a:solidFill>
                <a:latin typeface="IBM Plex Sans" pitchFamily="34" charset="0"/>
                <a:ea typeface="IBM Plex Sans" pitchFamily="34" charset="-122"/>
                <a:cs typeface="IBM Plex Sans" pitchFamily="34" charset="-120"/>
              </a:rPr>
              <a:t>Proszę sprawdzić odbiorcę, kwotę, jednostkę, opłatę i ewentualny termin ważności.</a:t>
            </a:r>
            <a:endParaRPr lang="pl" sz="2210" dirty="0"/>
          </a:p>
          <a:p>
            <a:pPr algn="l" marL="210820" indent="-210820">
              <a:lnSpc>
                <a:spcPct val="113000"/>
              </a:lnSpc>
              <a:spcBef>
                <a:spcPts val="440"/>
              </a:spcBef>
              <a:buSzPct val="100000"/>
              <a:buFont typeface="+mj-lt"/>
              <a:buAutoNum type="arabicPeriod" startAt="1"/>
            </a:pPr>
            <a:r>
              <a:rPr lang="pl" altLang="en-US" sz="2210" dirty="0">
                <a:solidFill>
                  <a:srgbClr val="25252B"/>
                </a:solidFill>
                <a:latin typeface="IBM Plex Sans" pitchFamily="34" charset="0"/>
                <a:ea typeface="IBM Plex Sans" pitchFamily="34" charset="-122"/>
                <a:cs typeface="IBM Plex Sans" pitchFamily="34" charset="-120"/>
              </a:rPr>
              <a:t>Proszę zatwierdzić tylko wtedy, gdy szczegóły się zgadzają.</a:t>
            </a:r>
            <a:endParaRPr lang="pl" sz="2210" dirty="0"/>
          </a:p>
          <a:p>
            <a:pPr algn="l" marL="210820" indent="-210820">
              <a:lnSpc>
                <a:spcPct val="113000"/>
              </a:lnSpc>
              <a:spcBef>
                <a:spcPts val="440"/>
              </a:spcBef>
              <a:buSzPct val="100000"/>
              <a:buFont typeface="+mj-lt"/>
              <a:buAutoNum type="arabicPeriod" startAt="1"/>
            </a:pPr>
            <a:r>
              <a:rPr lang="pl" altLang="en-US" sz="2210" dirty="0">
                <a:solidFill>
                  <a:srgbClr val="25252B"/>
                </a:solidFill>
                <a:latin typeface="IBM Plex Sans" pitchFamily="34" charset="0"/>
                <a:ea typeface="IBM Plex Sans" pitchFamily="34" charset="-122"/>
                <a:cs typeface="IBM Plex Sans" pitchFamily="34" charset="-120"/>
              </a:rPr>
              <a:t>Obie strony sprawdzają wynik we własnych portfelach.</a:t>
            </a:r>
            <a:endParaRPr lang="pl" sz="2210" dirty="0"/>
          </a:p>
          <a:p>
            <a:pPr algn="l" marL="210820" indent="-210820">
              <a:lnSpc>
                <a:spcPct val="113000"/>
              </a:lnSpc>
              <a:spcBef>
                <a:spcPts val="440"/>
              </a:spcBef>
              <a:buSzPct val="100000"/>
              <a:buFont typeface="+mj-lt"/>
              <a:buAutoNum type="arabicPeriod" startAt="1"/>
            </a:pPr>
            <a:r>
              <a:rPr lang="pl" altLang="en-US" sz="2210" dirty="0">
                <a:solidFill>
                  <a:srgbClr val="25252B"/>
                </a:solidFill>
                <a:latin typeface="IBM Plex Sans" pitchFamily="34" charset="0"/>
                <a:ea typeface="IBM Plex Sans" pitchFamily="34" charset="-122"/>
                <a:cs typeface="IBM Plex Sans" pitchFamily="34" charset="-120"/>
              </a:rPr>
              <a:t>Proszę wyjaśnić ryzyko związane z przechowywaniem środków i niepowodzeniem transakcji.</a:t>
            </a:r>
            <a:endParaRPr lang="pl"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Proszę korzystać z przygotowanych lub zatwierdzonych ćwiczeń z niewielkimi kwotami. Proszę przerwać, jeśli wynik odbiega od planu; przed podjęciem dalszych działań proszę go zweryfikować.</a:t>
            </a:r>
            <a:endParaRPr lang="p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Korzystanie z Bitcoina w życiu codziennym</a:t>
            </a:r>
            <a:endParaRPr lang="pl" sz="3000" dirty="0"/>
          </a:p>
        </p:txBody>
      </p:sp>
      <p:sp>
        <p:nvSpPr>
          <p:cNvPr id="4" name="Text 2"/>
          <p:cNvSpPr/>
          <p:nvPr/>
        </p:nvSpPr>
        <p:spPr>
          <a:xfrm>
            <a:off x="1002000" y="1375806"/>
            <a:ext cx="11142604" cy="3887389"/>
          </a:xfrm>
          <a:prstGeom prst="rect">
            <a:avLst/>
          </a:prstGeom>
          <a:noFill/>
          <a:ln/>
        </p:spPr>
        <p:txBody>
          <a:bodyPr wrap="square" lIns="0" tIns="0" rIns="0" bIns="0" rtlCol="0" anchor="t"/>
          <a:lstStyle/>
          <a:p>
            <a:pPr algn="l" marL="200660" indent="-200660">
              <a:lnSpc>
                <a:spcPct val="113000"/>
              </a:lnSpc>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Zarabianie:</a:t>
            </a:r>
            <a:r>
              <a:rPr lang="pl" altLang="en-US" sz="2110" dirty="0">
                <a:solidFill>
                  <a:srgbClr val="25252B"/>
                </a:solidFill>
                <a:latin typeface="IBM Plex Sans" pitchFamily="34" charset="0"/>
                <a:ea typeface="IBM Plex Sans" pitchFamily="34" charset="-122"/>
                <a:cs typeface="IBM Plex Sans" pitchFamily="34" charset="-120"/>
              </a:rPr>
              <a:t> wycena, wybór momentu, zmienność kursu, ewidencja i przechowywanie środków</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Oszczędzanie:</a:t>
            </a:r>
            <a:r>
              <a:rPr lang="pl" altLang="en-US" sz="2110" dirty="0">
                <a:solidFill>
                  <a:srgbClr val="25252B"/>
                </a:solidFill>
                <a:latin typeface="IBM Plex Sans" pitchFamily="34" charset="0"/>
                <a:ea typeface="IBM Plex Sans" pitchFamily="34" charset="-122"/>
                <a:cs typeface="IBM Plex Sans" pitchFamily="34" charset="-120"/>
              </a:rPr>
              <a:t> wykorzystanie w przyszłości; cena może gwałtownie spaść</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Odbieranie i wysyłanie:</a:t>
            </a:r>
            <a:r>
              <a:rPr lang="pl" altLang="en-US" sz="2110" dirty="0">
                <a:solidFill>
                  <a:srgbClr val="25252B"/>
                </a:solidFill>
                <a:latin typeface="IBM Plex Sans" pitchFamily="34" charset="0"/>
                <a:ea typeface="IBM Plex Sans" pitchFamily="34" charset="-122"/>
                <a:cs typeface="IBM Plex Sans" pitchFamily="34" charset="-120"/>
              </a:rPr>
              <a:t> prawidłowe żądanie płatności, rozliczenie, droga płatności i opłaty</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Wydawanie:</a:t>
            </a:r>
            <a:r>
              <a:rPr lang="pl" altLang="en-US" sz="2110" dirty="0">
                <a:solidFill>
                  <a:srgbClr val="25252B"/>
                </a:solidFill>
                <a:latin typeface="IBM Plex Sans" pitchFamily="34" charset="0"/>
                <a:ea typeface="IBM Plex Sans" pitchFamily="34" charset="-122"/>
                <a:cs typeface="IBM Plex Sans" pitchFamily="34" charset="-120"/>
              </a:rPr>
              <a:t> kurs wymiany, zasady sprzedawcy i skutki podatkowe</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Wycena i księgowość:</a:t>
            </a:r>
            <a:r>
              <a:rPr lang="pl" altLang="en-US" sz="2110" dirty="0">
                <a:solidFill>
                  <a:srgbClr val="25252B"/>
                </a:solidFill>
                <a:latin typeface="IBM Plex Sans" pitchFamily="34" charset="0"/>
                <a:ea typeface="IBM Plex Sans" pitchFamily="34" charset="-122"/>
                <a:cs typeface="IBM Plex Sans" pitchFamily="34" charset="-120"/>
              </a:rPr>
              <a:t> BTC/satoshi; ewidencja w walucie fiducjarnej może nadal być potrzebna</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Przekazywanie darowizn:</a:t>
            </a:r>
            <a:r>
              <a:rPr lang="pl" altLang="en-US" sz="2110" dirty="0">
                <a:solidFill>
                  <a:srgbClr val="25252B"/>
                </a:solidFill>
                <a:latin typeface="IBM Plex Sans" pitchFamily="34" charset="0"/>
                <a:ea typeface="IBM Plex Sans" pitchFamily="34" charset="-122"/>
                <a:cs typeface="IBM Plex Sans" pitchFamily="34" charset="-120"/>
              </a:rPr>
              <a:t> proszę zweryfikować żądanie płatności od rzeczywistego odbiorcy</a:t>
            </a:r>
            <a:endParaRPr lang="pl" sz="2110" dirty="0"/>
          </a:p>
        </p:txBody>
      </p:sp>
      <p:sp>
        <p:nvSpPr>
          <p:cNvPr id="5" name="Text 3"/>
          <p:cNvSpPr/>
          <p:nvPr/>
        </p:nvSpPr>
        <p:spPr>
          <a:xfrm>
            <a:off x="666780" y="5558180"/>
            <a:ext cx="11510010" cy="72393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Jaki problem jest rozwiązywany? Czy Bitcoin jest tu lepszy od dostępnej alternatywy? Jakie nowe ryzyko lub jaka nowa odpowiedzialność się pojawia?</a:t>
            </a:r>
            <a:endParaRPr lang="pl"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Wydawanie i otrzymywanie</a:t>
            </a:r>
            <a:br/>
            <a:r>
              <a:rPr lang="pl" altLang="en-US" sz="3000" dirty="0">
                <a:solidFill>
                  <a:srgbClr val="422C70"/>
                </a:solidFill>
                <a:latin typeface="IBM Plex Sans Medium" pitchFamily="34" charset="0"/>
                <a:ea typeface="IBM Plex Sans Medium" pitchFamily="34" charset="-122"/>
                <a:cs typeface="IBM Plex Sans Medium" pitchFamily="34" charset="-120"/>
              </a:rPr>
              <a:t>środków lokalnie</a:t>
            </a:r>
            <a:endParaRPr lang="pl"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pl" altLang="en-US" sz="1920" b="1" dirty="0">
                <a:solidFill>
                  <a:srgbClr val="25252B"/>
                </a:solidFill>
                <a:latin typeface="IBM Plex Sans" pitchFamily="34" charset="0"/>
                <a:ea typeface="IBM Plex Sans" pitchFamily="34" charset="-122"/>
                <a:cs typeface="IBM Plex Sans" pitchFamily="34" charset="-120"/>
              </a:rPr>
              <a:t>Drobny zakup</a:t>
            </a:r>
            <a:endParaRPr lang="pl" sz="1920" dirty="0"/>
          </a:p>
        </p:txBody>
      </p:sp>
      <p:sp>
        <p:nvSpPr>
          <p:cNvPr id="6" name="Text 3"/>
          <p:cNvSpPr/>
          <p:nvPr/>
        </p:nvSpPr>
        <p:spPr>
          <a:xfrm>
            <a:off x="971459" y="2360432"/>
            <a:ext cx="6006694" cy="1742664"/>
          </a:xfrm>
          <a:prstGeom prst="rect">
            <a:avLst/>
          </a:prstGeom>
          <a:noFill/>
          <a:ln/>
        </p:spPr>
        <p:txBody>
          <a:bodyPr wrap="square" lIns="0" tIns="0" rIns="0" bIns="0" rtlCol="0" anchor="t"/>
          <a:lstStyle/>
          <a:p>
            <a:pPr algn="l" marL="182880" indent="-182880">
              <a:lnSpc>
                <a:spcPct val="113000"/>
              </a:lnSpc>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Która ścieżka nadaje się do drobnej, szybkiej płatności?</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Kto wysyła żądanie płatności; kto sprawdza kwotę i jednostkę?</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Co jeśli „wysłano” i „otrzymano” się nie zgadzają?</a:t>
            </a:r>
            <a:endParaRPr lang="pl" sz="1920" dirty="0"/>
          </a:p>
        </p:txBody>
      </p:sp>
      <p:sp>
        <p:nvSpPr>
          <p:cNvPr id="7" name="Text 4"/>
          <p:cNvSpPr/>
          <p:nvPr/>
        </p:nvSpPr>
        <p:spPr>
          <a:xfrm>
            <a:off x="666780" y="4371198"/>
            <a:ext cx="11144250" cy="329093"/>
          </a:xfrm>
          <a:prstGeom prst="rect">
            <a:avLst/>
          </a:prstGeom>
          <a:noFill/>
          <a:ln/>
        </p:spPr>
        <p:txBody>
          <a:bodyPr wrap="square" lIns="0" tIns="0" rIns="0" bIns="0" rtlCol="0" anchor="t"/>
          <a:lstStyle/>
          <a:p>
            <a:pPr algn="l" indent="0" marL="0">
              <a:lnSpc>
                <a:spcPct val="113000"/>
              </a:lnSpc>
              <a:buNone/>
            </a:pPr>
            <a:r>
              <a:rPr lang="pl" altLang="en-US" sz="1920" b="1" dirty="0">
                <a:solidFill>
                  <a:srgbClr val="25252B"/>
                </a:solidFill>
                <a:latin typeface="IBM Plex Sans" pitchFamily="34" charset="0"/>
                <a:ea typeface="IBM Plex Sans" pitchFamily="34" charset="-122"/>
                <a:cs typeface="IBM Plex Sans" pitchFamily="34" charset="-120"/>
              </a:rPr>
              <a:t>Zapłata za pracę</a:t>
            </a:r>
            <a:endParaRPr lang="pl" sz="1920" dirty="0"/>
          </a:p>
        </p:txBody>
      </p:sp>
      <p:sp>
        <p:nvSpPr>
          <p:cNvPr id="8" name="Text 5"/>
          <p:cNvSpPr/>
          <p:nvPr/>
        </p:nvSpPr>
        <p:spPr>
          <a:xfrm>
            <a:off x="971459" y="4895240"/>
            <a:ext cx="6006694" cy="1364925"/>
          </a:xfrm>
          <a:prstGeom prst="rect">
            <a:avLst/>
          </a:prstGeom>
          <a:noFill/>
          <a:ln/>
        </p:spPr>
        <p:txBody>
          <a:bodyPr wrap="square" lIns="0" tIns="0" rIns="0" bIns="0" rtlCol="0" anchor="t"/>
          <a:lstStyle/>
          <a:p>
            <a:pPr algn="l" marL="182880" indent="-182880">
              <a:lnSpc>
                <a:spcPct val="113000"/>
              </a:lnSpc>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Jednostka ceny, moment ustalenia kursu, kto płaci opłaty?</a:t>
            </a:r>
            <a:endParaRPr lang="pl" sz="1920" dirty="0"/>
          </a:p>
          <a:p>
            <a:pPr algn="l" marL="182880" indent="-182880">
              <a:lnSpc>
                <a:spcPct val="113000"/>
              </a:lnSpc>
              <a:spcBef>
                <a:spcPts val="380"/>
              </a:spcBef>
              <a:buSzPct val="100000"/>
              <a:buChar char="•"/>
            </a:pPr>
            <a:r>
              <a:rPr lang="pl" altLang="en-US" sz="1920" dirty="0">
                <a:solidFill>
                  <a:srgbClr val="25252B"/>
                </a:solidFill>
                <a:latin typeface="IBM Plex Sans" pitchFamily="34" charset="0"/>
                <a:ea typeface="IBM Plex Sans" pitchFamily="34" charset="-122"/>
                <a:cs typeface="IBM Plex Sans" pitchFamily="34" charset="-120"/>
              </a:rPr>
              <a:t>Przechowywanie środków, dokumentacja, bezpieczne zarządzanie?</a:t>
            </a:r>
            <a:endParaRPr lang="pl"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lient składa zamówienieKlient prosi o kawę. Kelner wystawia rachunekKelner tworzy żądanie płatności. Klient płaciKlient płaci w bitcoinach. Kelner podaje kawęKlient otrzymuje kawę.">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Przelewy lokalne, zwroty i darowizny</a:t>
            </a:r>
            <a:endParaRPr lang="pl"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Przelew rodzinny:</a:t>
            </a:r>
            <a:r>
              <a:rPr lang="pl" altLang="en-US" sz="2400" dirty="0">
                <a:solidFill>
                  <a:srgbClr val="25252B"/>
                </a:solidFill>
                <a:latin typeface="IBM Plex Sans" pitchFamily="34" charset="0"/>
                <a:ea typeface="IBM Plex Sans" pitchFamily="34" charset="-122"/>
                <a:cs typeface="IBM Plex Sans" pitchFamily="34" charset="-120"/>
              </a:rPr>
              <a:t> proszę porównać całą ścieżkę transferu, całkowity koszt, opóźnienia, sposób przechowywania środków oraz oczekiwania odbiorcy</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Zwrot środków:</a:t>
            </a:r>
            <a:r>
              <a:rPr lang="pl" altLang="en-US" sz="2400" dirty="0">
                <a:solidFill>
                  <a:srgbClr val="25252B"/>
                </a:solidFill>
                <a:latin typeface="IBM Plex Sans" pitchFamily="34" charset="0"/>
                <a:ea typeface="IBM Plex Sans" pitchFamily="34" charset="-122"/>
                <a:cs typeface="IBM Plex Sans" pitchFamily="34" charset="-120"/>
              </a:rPr>
              <a:t> proszę zweryfikować prośbę klienta; użyć nowego adresu do zwrotu; uzgodnić opłaty i sposób dokumentowania</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Darowizna na rzecz społeczności:</a:t>
            </a:r>
            <a:r>
              <a:rPr lang="pl" altLang="en-US" sz="2400" dirty="0">
                <a:solidFill>
                  <a:srgbClr val="25252B"/>
                </a:solidFill>
                <a:latin typeface="IBM Plex Sans" pitchFamily="34" charset="0"/>
                <a:ea typeface="IBM Plex Sans" pitchFamily="34" charset="-122"/>
                <a:cs typeface="IBM Plex Sans" pitchFamily="34" charset="-120"/>
              </a:rPr>
              <a:t> proszę zweryfikować prośbę; ustalić, kto kontroluje klucz i kopię zapasową oraz jaką ścieżką przebiega płatność</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Proszę zachować równowagę między przejrzystością a prywatnością darczyńców; sprawdzić wymaganą dokumentację</a:t>
            </a:r>
            <a:endParaRPr lang="p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Lokalne sposoby zakupu i sprzedaży kryptowalut</a:t>
            </a:r>
            <a:endParaRPr lang="pl" sz="3000" dirty="0"/>
          </a:p>
        </p:txBody>
      </p:sp>
      <p:sp>
        <p:nvSpPr>
          <p:cNvPr id="4" name="Text 2"/>
          <p:cNvSpPr/>
          <p:nvPr/>
        </p:nvSpPr>
        <p:spPr>
          <a:xfrm>
            <a:off x="1017179" y="1379464"/>
            <a:ext cx="11125871" cy="2873136"/>
          </a:xfrm>
          <a:prstGeom prst="rect">
            <a:avLst/>
          </a:prstGeom>
          <a:noFill/>
          <a:ln/>
        </p:spPr>
        <p:txBody>
          <a:bodyPr wrap="square" lIns="0" tIns="0" rIns="0" bIns="0" rtlCol="0" anchor="t"/>
          <a:lstStyle/>
          <a:p>
            <a:pPr algn="l" marL="210820" indent="-210820">
              <a:lnSpc>
                <a:spcPct val="113000"/>
              </a:lnSpc>
              <a:buSzPct val="100000"/>
              <a:buChar char="•"/>
            </a:pPr>
            <a:r>
              <a:rPr lang="pl" altLang="en-US" sz="2210" b="1" dirty="0">
                <a:solidFill>
                  <a:srgbClr val="422C70"/>
                </a:solidFill>
                <a:latin typeface="IBM Plex Sans" pitchFamily="34" charset="0"/>
                <a:ea typeface="IBM Plex Sans" pitchFamily="34" charset="-122"/>
                <a:cs typeface="IBM Plex Sans" pitchFamily="34" charset="-120"/>
              </a:rPr>
              <a:t>Wejście do systemu:</a:t>
            </a:r>
            <a:r>
              <a:rPr lang="pl" altLang="en-US" sz="2210" dirty="0">
                <a:solidFill>
                  <a:srgbClr val="25252B"/>
                </a:solidFill>
                <a:latin typeface="IBM Plex Sans" pitchFamily="34" charset="0"/>
                <a:ea typeface="IBM Plex Sans" pitchFamily="34" charset="-122"/>
                <a:cs typeface="IBM Plex Sans" pitchFamily="34" charset="-120"/>
              </a:rPr>
              <a:t> lokalna waluta, praca lub aktywa → bitcoin</a:t>
            </a:r>
            <a:endParaRPr lang="pl" sz="2210" dirty="0"/>
          </a:p>
          <a:p>
            <a:pPr algn="l" marL="210820" indent="-210820">
              <a:lnSpc>
                <a:spcPct val="113000"/>
              </a:lnSpc>
              <a:spcBef>
                <a:spcPts val="440"/>
              </a:spcBef>
              <a:buSzPct val="100000"/>
              <a:buChar char="•"/>
            </a:pPr>
            <a:r>
              <a:rPr lang="pl" altLang="en-US" sz="2210" b="1" dirty="0">
                <a:solidFill>
                  <a:srgbClr val="422C70"/>
                </a:solidFill>
                <a:latin typeface="IBM Plex Sans" pitchFamily="34" charset="0"/>
                <a:ea typeface="IBM Plex Sans" pitchFamily="34" charset="-122"/>
                <a:cs typeface="IBM Plex Sans" pitchFamily="34" charset="-120"/>
              </a:rPr>
              <a:t>Wyjście z systemu:</a:t>
            </a:r>
            <a:r>
              <a:rPr lang="pl" altLang="en-US" sz="2210" dirty="0">
                <a:solidFill>
                  <a:srgbClr val="25252B"/>
                </a:solidFill>
                <a:latin typeface="IBM Plex Sans" pitchFamily="34" charset="0"/>
                <a:ea typeface="IBM Plex Sans" pitchFamily="34" charset="-122"/>
                <a:cs typeface="IBM Plex Sans" pitchFamily="34" charset="-120"/>
              </a:rPr>
              <a:t> bitcoin → lokalna waluta, towary lub usługi</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porównać dwie lokalne ścieżki z istniejącą opcją niekorzystającą z Bitcoina</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Łączna otrzymana kwota, czas, sposób przechowywania środków, prywatność, ryzyko cofnięcia transakcji i możliwe punkty awarii</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Proszę sprawdzić możliwość wypłaty do portfela, którego klucze Państwo kontrolują; saldo wewnętrzne może nadal stanowić jedynie roszczenie</a:t>
            </a:r>
            <a:endParaRPr lang="pl" sz="2210" dirty="0"/>
          </a:p>
        </p:txBody>
      </p:sp>
      <p:sp>
        <p:nvSpPr>
          <p:cNvPr id="5" name="Text 3"/>
          <p:cNvSpPr/>
          <p:nvPr/>
        </p:nvSpPr>
        <p:spPr>
          <a:xfrm>
            <a:off x="666780" y="4561027"/>
            <a:ext cx="11510010" cy="1513881"/>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Przy wymianie osobistej proszę wybrać odpowiednie miejsce publiczne, unikać noszenia zbędnej gotówki, w razie potrzeby zabrać ze sobą zaufaną osobę, zweryfikować płatność przed odejściem i przestrzegać lokalnego prawa. Proszę nie ujawniać stanu posiadania ani szczegółów przechowywania środków.</a:t>
            </a:r>
            <a:endParaRPr lang="p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Kompromisy związane z KYC i brakiem KYC</a:t>
            </a:r>
            <a:endParaRPr lang="pl"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KYC:</a:t>
            </a:r>
            <a:r>
              <a:rPr lang="pl" altLang="en-US" sz="2110" dirty="0">
                <a:solidFill>
                  <a:srgbClr val="25252B"/>
                </a:solidFill>
                <a:latin typeface="IBM Plex Sans" pitchFamily="34" charset="0"/>
                <a:ea typeface="IBM Plex Sans" pitchFamily="34" charset="-122"/>
                <a:cs typeface="IBM Plex Sans" pitchFamily="34" charset="-120"/>
              </a:rPr>
              <a:t> weryfikacja tożsamości; możliwe korzyści w zakresie dostępu do usług bankowych, limitów, zgodności z przepisami lub odzyskiwania środków</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Ryzyko związane z danymi:</a:t>
            </a:r>
            <a:r>
              <a:rPr lang="pl" altLang="en-US" sz="2110" dirty="0">
                <a:solidFill>
                  <a:srgbClr val="25252B"/>
                </a:solidFill>
                <a:latin typeface="IBM Plex Sans" pitchFamily="34" charset="0"/>
                <a:ea typeface="IBM Plex Sans" pitchFamily="34" charset="-122"/>
                <a:cs typeface="IBM Plex Sans" pitchFamily="34" charset="-120"/>
              </a:rPr>
              <a:t> trwałe powiązania tożsamości z płatnościami, wycieki danych, nadużycia lub ograniczenia</a:t>
            </a:r>
            <a:endParaRPr lang="pl" sz="2110" dirty="0"/>
          </a:p>
          <a:p>
            <a:pPr algn="l" marL="200660" indent="-200660">
              <a:lnSpc>
                <a:spcPct val="113000"/>
              </a:lnSpc>
              <a:spcBef>
                <a:spcPts val="420"/>
              </a:spcBef>
              <a:buSzPct val="100000"/>
              <a:buChar char="•"/>
            </a:pPr>
            <a:r>
              <a:rPr lang="pl" altLang="en-US" sz="2110" b="1" dirty="0">
                <a:solidFill>
                  <a:srgbClr val="422C70"/>
                </a:solidFill>
                <a:latin typeface="IBM Plex Sans" pitchFamily="34" charset="0"/>
                <a:ea typeface="IBM Plex Sans" pitchFamily="34" charset="-122"/>
                <a:cs typeface="IBM Plex Sans" pitchFamily="34" charset="-120"/>
              </a:rPr>
              <a:t>Bez KYC:</a:t>
            </a:r>
            <a:r>
              <a:rPr lang="pl" altLang="en-US" sz="2110" dirty="0">
                <a:solidFill>
                  <a:srgbClr val="25252B"/>
                </a:solidFill>
                <a:latin typeface="IBM Plex Sans" pitchFamily="34" charset="0"/>
                <a:ea typeface="IBM Plex Sans" pitchFamily="34" charset="-122"/>
                <a:cs typeface="IBM Plex Sans" pitchFamily="34" charset="-120"/>
              </a:rPr>
              <a:t> potencjalnie mniejszy zakres gromadzonych danych dotyczących tożsamości</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Możliwe wyższe ceny, niższa płynność, mniejsze wsparcie, oszustwa lub ograniczenia prawne</a:t>
            </a:r>
            <a:endParaRPr lang="pl" sz="2110" dirty="0"/>
          </a:p>
        </p:txBody>
      </p:sp>
      <p:sp>
        <p:nvSpPr>
          <p:cNvPr id="5" name="Text 3"/>
          <p:cNvSpPr/>
          <p:nvPr/>
        </p:nvSpPr>
        <p:spPr>
          <a:xfrm>
            <a:off x="666780" y="4727082"/>
            <a:ext cx="11510010" cy="144777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Żadna z tych etykiet nie oznacza automatycznie najlepszego wyboru. Proszę nie łamać lokalnego prawa ani nie narażać się na fizyczne niebezpieczeństwo w dążeniu do prywatności; w razie wątpliwości proszę zasięgnąć fachowej porady uwzględniającej aktualne lokalne przepisy i warunki.</a:t>
            </a:r>
            <a:endParaRPr lang="pl"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Gospodarki o obiegu zamkniętym</a:t>
            </a:r>
            <a:endParaRPr lang="pl"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Gospodarka obiegu zamkniętego oparta na Bitcoinie łączy ludzi, którzy dobrowolnie zarabiają, wydają, oszczędzają i wymieniają bitcoiny w ramach społeczności.</a:t>
            </a:r>
            <a:endParaRPr lang="pl"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Pracownicy → klienci → sprzedawcy → dostawcy</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Gdzie krąży wartość lub następuje jej wymiana na pieniądz fiducjarny?</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Kto zapewnia edukację i wsparcie techniczne?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Co się dzieje, gdy zawodzi łączność?</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Kto ponosi ryzyko związane z przechowywaniem środków i zmianami ceny?</a:t>
            </a:r>
            <a:endParaRPr lang="pl"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Same statystyki adopcji nie dowodzą użyteczności. Niedostateczny popyt, niedopracowane narzędzia, niewystarczająca edukacja lub słabe zabezpieczenia mogą przerwać obieg; należy unikać uzależnienia od rozdawania środków lub od jednego organizatora obsługującego każdą płatność.</a:t>
            </a:r>
            <a:endParaRPr lang="p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lientKlient płaci sprzedawcy w bitcoinach za towary. SprzedawcaSprzedawca płaci usługodawcy w bitcoinach za usługę.UsługodawcaUsługodawca płaci pracownikowi w bitcoinach za jego czas.PracownikPracown">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Przypadki użycia w handlu lub społeczności</a:t>
            </a:r>
            <a:endParaRPr lang="pl"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Jednostka ustalania cen i metoda płatności</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Kontrola nad kluczami, dostęp pracowników, bezpieczeństwo urządzeń i kopie zapasowe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Potwierdzenie, pokwitowania, zwroty i pomyłki</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Wymiana walut, ewidencja, podatki i wsparcie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Plan na wypadek awarii portfela lub sieci</a:t>
            </a:r>
            <a:endParaRPr lang="pl"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Jeden organizator przechowujący wspólne środki jest ich powiernikiem i osobą, której trzeba zaufać. Wspólne środki wymagają przejrzystych zasad, ewidencji, kontroli dostępu oraz, w stosownych przypadkach, analizy prawnej.</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Mapy lokalnych zasobów i poznawanie</a:t>
            </a:r>
            <a:br/>
            <a:r>
              <a:rPr lang="pl" altLang="en-US" sz="3000" dirty="0">
                <a:solidFill>
                  <a:srgbClr val="422C70"/>
                </a:solidFill>
                <a:latin typeface="IBM Plex Sans Medium" pitchFamily="34" charset="0"/>
                <a:ea typeface="IBM Plex Sans Medium" pitchFamily="34" charset="-122"/>
                <a:cs typeface="IBM Plex Sans Medium" pitchFamily="34" charset="-120"/>
              </a:rPr>
              <a:t>społeczności</a:t>
            </a:r>
            <a:endParaRPr lang="pl" sz="3000" dirty="0"/>
          </a:p>
        </p:txBody>
      </p:sp>
      <p:pic>
        <p:nvPicPr>
          <p:cNvPr id="4" name="Image 0" descr="QR code">    </p:cNvPr>
          <p:cNvPicPr>
            <a:picLocks noChangeAspect="1"/>
          </p:cNvPicPr>
          <p:nvPr/>
        </p:nvPicPr>
        <p:blipFill>
          <a:blip r:embed="rId1"/>
          <a:stretch>
            <a:fillRect/>
          </a:stretch>
        </p:blipFill>
        <p:spPr>
          <a:xfrm>
            <a:off x="9429750" y="1714500"/>
            <a:ext cx="2095530" cy="4155582"/>
          </a:xfrm>
          <a:prstGeom prst="rect">
            <a:avLst/>
          </a:prstGeom>
        </p:spPr>
      </p:pic>
      <p:sp>
        <p:nvSpPr>
          <p:cNvPr id="5" name="Text 2"/>
          <p:cNvSpPr/>
          <p:nvPr/>
        </p:nvSpPr>
        <p:spPr>
          <a:xfrm>
            <a:off x="1002000" y="1794876"/>
            <a:ext cx="8580272" cy="2332452"/>
          </a:xfrm>
          <a:prstGeom prst="rect">
            <a:avLst/>
          </a:prstGeom>
          <a:noFill/>
          <a:ln/>
        </p:spPr>
        <p:txBody>
          <a:bodyPr wrap="square" lIns="0" tIns="0" rIns="0" bIns="0" rtlCol="0" anchor="t"/>
          <a:lstStyle/>
          <a:p>
            <a:pPr algn="l" marL="200660" indent="-200660">
              <a:lnSpc>
                <a:spcPct val="113000"/>
              </a:lnSpc>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znaleźć sprzedawców, edukatorów, spotkania i zasoby społeczności</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sprawdzić datę i niezależnie potwierdzić informacje</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przygotować alternatywny sposób płatności lub uczestnictwa</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Przynależność do społeczności nie jest dowodem wiarygodności</a:t>
            </a:r>
            <a:endParaRPr lang="pl" sz="2110" dirty="0"/>
          </a:p>
        </p:txBody>
      </p:sp>
      <p:sp>
        <p:nvSpPr>
          <p:cNvPr id="6" name="Text 3"/>
          <p:cNvSpPr/>
          <p:nvPr/>
        </p:nvSpPr>
        <p:spPr>
          <a:xfrm>
            <a:off x="666780" y="4422313"/>
            <a:ext cx="8947678" cy="1447770"/>
          </a:xfrm>
          <a:prstGeom prst="rect">
            <a:avLst/>
          </a:prstGeom>
          <a:noFill/>
          <a:ln/>
        </p:spPr>
        <p:txBody>
          <a:bodyPr wrap="square" lIns="0" tIns="0" rIns="0" bIns="0" rtlCol="0" anchor="t"/>
          <a:lstStyle/>
          <a:p>
            <a:pPr algn="l" indent="0" marL="0">
              <a:lnSpc>
                <a:spcPct val="113000"/>
              </a:lnSpc>
              <a:buNone/>
            </a:pPr>
            <a:r>
              <a:rPr lang="pl" altLang="en-US" sz="2110" dirty="0">
                <a:solidFill>
                  <a:srgbClr val="25252B"/>
                </a:solidFill>
                <a:latin typeface="IBM Plex Sans" pitchFamily="34" charset="0"/>
                <a:ea typeface="IBM Plex Sans" pitchFamily="34" charset="-122"/>
                <a:cs typeface="IBM Plex Sans" pitchFamily="34" charset="-120"/>
              </a:rPr>
              <a:t>Proszę nigdy nie ujawniać na spotkaniu słów frazy odzyskiwania, sald, adresów zamieszkania ani stosowanych zabezpieczeń. Proszę zachować ostrożność wobec ofert zarządzania inwestycjami, prywatnej wymiany, pilnych próśb o pomoc i gwarantowanych zysków.</a:t>
            </a:r>
            <a:endParaRPr lang="p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Powtórzenie: Proszę odnieść to do swojej społeczności</a:t>
            </a:r>
            <a:endParaRPr lang="p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Proszę wykonać zadanie samodzielnie, a następnie porównać swój tok rozumowania z tokiem rozumowania pozostałych osób w grupie.</a:t>
            </a:r>
            <a:endParaRPr lang="pl" sz="2400" dirty="0"/>
          </a:p>
        </p:txBody>
      </p:sp>
      <p:sp>
        <p:nvSpPr>
          <p:cNvPr id="5" name="Text 3"/>
          <p:cNvSpPr/>
          <p:nvPr/>
        </p:nvSpPr>
        <p:spPr>
          <a:xfrm>
            <a:off x="1047720" y="2514326"/>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Jakiej lokalnej potrzeby i jakiej funkcji pieniądza dotyczyła sytuacja?</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Jaką realistyczną alternatywę porównali Państwo z tym rozwiązaniem?</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Transakcje on-chain, Lightning czy oba rozwiązania? Kto kontrolował klucze?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Największa korzyść, najpoważniejsze ryzyko i możliwe niepowodzenie?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Jak prawo, infrastruktura, język lub kultura wpłynęły na wynik?</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Jakie dowody uzasadniają podjęcie odpowiedzialnego kolejnego kroku, jeśli w ogóle jest on zasadny?</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Kluczowe wnioski i chwila na refleksję</a:t>
            </a:r>
            <a:endParaRPr lang="pl" sz="3000" dirty="0"/>
          </a:p>
        </p:txBody>
      </p:sp>
      <p:sp>
        <p:nvSpPr>
          <p:cNvPr id="4" name="Text 2"/>
          <p:cNvSpPr/>
          <p:nvPr/>
        </p:nvSpPr>
        <p:spPr>
          <a:xfrm>
            <a:off x="1002000" y="1375806"/>
            <a:ext cx="11142604" cy="3109874"/>
          </a:xfrm>
          <a:prstGeom prst="rect">
            <a:avLst/>
          </a:prstGeom>
          <a:noFill/>
          <a:ln/>
        </p:spPr>
        <p:txBody>
          <a:bodyPr wrap="square" lIns="0" tIns="0" rIns="0" bIns="0" rtlCol="0" anchor="t"/>
          <a:lstStyle/>
          <a:p>
            <a:pPr algn="l" marL="200660" indent="-200660">
              <a:lnSpc>
                <a:spcPct val="113000"/>
              </a:lnSpc>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zacząć od lokalnej potrzeby i realistycznej alternatywy</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obserwować, ćwiczyć w bezpieczny sposób, a następnie wyjaśnić lub zademonstrować</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sprawdzić narzędzia, sposób przechowywania środków, koszty, prywatność i aktualne lokalne przepisy</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Proszę potwierdzić metodę i wynik płatności oraz przygotować plan na wypadek niepowodzenia</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Pożyteczne zaangażowanie w życie społeczności jest dobrowolne i chroni ludzi</a:t>
            </a:r>
            <a:endParaRPr lang="pl" sz="2110" dirty="0"/>
          </a:p>
        </p:txBody>
      </p:sp>
      <p:sp>
        <p:nvSpPr>
          <p:cNvPr id="5" name="Shape 3"/>
          <p:cNvSpPr/>
          <p:nvPr/>
        </p:nvSpPr>
        <p:spPr>
          <a:xfrm>
            <a:off x="666780" y="4780666"/>
            <a:ext cx="10858500" cy="1447770"/>
          </a:xfrm>
          <a:prstGeom prst="rect">
            <a:avLst/>
          </a:prstGeom>
          <a:solidFill>
            <a:srgbClr val="F3F3FA"/>
          </a:solidFill>
          <a:ln/>
        </p:spPr>
      </p:sp>
      <p:sp>
        <p:nvSpPr>
          <p:cNvPr id="6" name="Shape 4"/>
          <p:cNvSpPr/>
          <p:nvPr/>
        </p:nvSpPr>
        <p:spPr>
          <a:xfrm>
            <a:off x="666780" y="4780666"/>
            <a:ext cx="57150" cy="1447770"/>
          </a:xfrm>
          <a:prstGeom prst="rect">
            <a:avLst/>
          </a:prstGeom>
          <a:solidFill>
            <a:srgbClr val="422C70"/>
          </a:solidFill>
          <a:ln/>
        </p:spPr>
      </p:sp>
      <p:sp>
        <p:nvSpPr>
          <p:cNvPr id="7" name="Text 5"/>
          <p:cNvSpPr/>
          <p:nvPr/>
        </p:nvSpPr>
        <p:spPr>
          <a:xfrm>
            <a:off x="1153058" y="5022068"/>
            <a:ext cx="10539649" cy="964966"/>
          </a:xfrm>
          <a:prstGeom prst="rect">
            <a:avLst/>
          </a:prstGeom>
          <a:noFill/>
          <a:ln/>
        </p:spPr>
        <p:txBody>
          <a:bodyPr wrap="square" lIns="0" tIns="0" rIns="0" bIns="0" rtlCol="0" anchor="t"/>
          <a:lstStyle/>
          <a:p>
            <a:pPr algn="l" indent="0" marL="0">
              <a:lnSpc>
                <a:spcPct val="113000"/>
              </a:lnSpc>
              <a:buNone/>
            </a:pPr>
            <a:r>
              <a:rPr lang="pl" altLang="en-US" sz="2110" b="1" dirty="0">
                <a:solidFill>
                  <a:srgbClr val="422C70"/>
                </a:solidFill>
                <a:latin typeface="IBM Plex Sans" pitchFamily="34" charset="0"/>
                <a:ea typeface="IBM Plex Sans" pitchFamily="34" charset="-122"/>
                <a:cs typeface="IBM Plex Sans" pitchFamily="34" charset="-120"/>
              </a:rPr>
              <a:t>Chwila na refleksję</a:t>
            </a:r>
            <a:endParaRPr lang="pl" sz="2110" dirty="0"/>
          </a:p>
          <a:p>
            <a:pPr algn="l" indent="0" marL="0">
              <a:lnSpc>
                <a:spcPct val="113000"/>
              </a:lnSpc>
              <a:spcBef>
                <a:spcPts val="320"/>
              </a:spcBef>
              <a:buNone/>
            </a:pPr>
            <a:r>
              <a:rPr lang="pl" altLang="en-US" sz="2110" dirty="0">
                <a:solidFill>
                  <a:srgbClr val="25252B"/>
                </a:solidFill>
                <a:latin typeface="IBM Plex Sans" pitchFamily="34" charset="0"/>
                <a:ea typeface="IBM Plex Sans" pitchFamily="34" charset="-122"/>
                <a:cs typeface="IBM Plex Sans" pitchFamily="34" charset="-120"/>
              </a:rPr>
              <a:t>Jakie pytanie zadaliby Państwo przed podjęciem decyzji, czy rozwiązanie oparte na Bitcoinie odpowiada lokalnej potrzebie?</a:t>
            </a:r>
            <a:endParaRPr lang="pl"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Dyplom z Bitcoina · Moduł 4</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Dyplom z Bitcoina</dc:title>
  <dc:subject>Open educational slides (Creative Commons). Adapt them freely.</dc:subject>
  <dc:creator>My First Bitcoin</dc:creator>
  <cp:lastModifiedBy>My First Bitcoin</cp:lastModifiedBy>
  <cp:revision>1</cp:revision>
  <dcterms:created xsi:type="dcterms:W3CDTF">2026-10-22T20:37:57Z</dcterms:created>
  <dcterms:modified xsi:type="dcterms:W3CDTF">2026-10-22T20:37:57Z</dcterms:modified>
</cp:coreProperties>
</file>