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Sursa: My First Bitcoin, Ghidul studentului pentru Diploma Bitcoin, ediția 26.10, modulele 1–4 și așteptările introductive pentru cursanți. Adaptat în baza licenței Creative Commons Atribuire–Distribuire în condiții identice 4.0 Internațional; acest set de diapozitive utilizează aceeași licență. Acest set de diapozitive este un material auxiliar pentru prezentări susținute de cadre didactice. Adaptați exemplele, activitățile, ritmul și modul de prezentare, păstrând sensul programei, competențele necesare și limitele de siguranță. Nu se presupune o durată fixă a sesiunilor.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Respectați aceste limite în toate cele patru module. Explicați riscurile privind confidențialitatea, securitatea și pierderile înainte de orice exercițiu practic opțional cu tranzacții reale de valoare mică.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Folosiți discuția-sursă pentru a distinge un fapt verificabil de o opinie care necesită criterii și dovezi. Nu solicitați divulgarea informațiilor financiare personale.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Folosiți exemplul din sursă: Amina are orez și dorește încălțăminte; Luis are încălțăminte și dorește ulei de gătit; Mei are ulei de gătit și dorește lucrări de reparații. Păstrați o distincție clară între schimburile directe eșuate și soluția ulterioară intermediată de bani.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Folosiți exemplul din ghid privind disponibilitatea apei și alegerile de zi cu zi. Nevoile urgente pot spori în mod justificat preferința pentru prezent.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Explicați etalonul-aur și diferitele sale reguli de convertibilitate în cazul monedei de hârtie reprezentative. Un card sau un telefon transmite instrucțiuni; nu conține bani. Un depozit bancar obișnuit reprezintă o obligație a băncii față de clientul său.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Băncile obțin venituri din dobânzi și comisioane, acoperindu-și totodată costurile și pierderile. Nu sugerați că toate băncile sunt pe punctul de a da faliment sau că acordarea de credite nu este supusă unor constrângeri. Faceți distincția între promisiunea unei bănci și deținerea directă a activului de decontare.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Păstrați coerența răspunsului în cinci părți. Propunerile anterioare au furnizat elemente; evitați să sugerați că fiecare dintre ele reprezenta o monedă descentralizată completă.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parte din bitcoin ar putea fi inaccesibilă sau indisponibilă pentru vânzare.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Lăsați cursanții să calculeze conversia; nu afișați răspunsurile corecte.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Ideea principală: Are Bitcoin valoare pentru dumneavoastră? Prețul său actual reflectă valoarea 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Pregătiți verificarea ecranului de primire, verificarea trimiterii și confirmării, precum și exercițiul de pregătire pentru recuperare sau de reacție la o tentativă de înșelătorie. Explicați limitele fiecărui mediu înainte de utilizare.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 fotografiați, nu stocați în cloud, nu trimiteți prin e-mail sau mesaje și nu introduceți niciodată o frază seed reală pe un site web sau într-un formular obișnuit. Aceasta poate oferi acces deplin la fonduri.
Frazele de acces suplimentare, cheile multiple și schemele avansate de copiere de siguranță țin de studiul avansat. Nu introduceți un nivel de complexitate pe care cursanții nu îl pot explica sau care îi poate împiedica să își recupereze fondurile.
Dacă este posibil ca fraza seed să fi fost văzută, copiată, introdusă online sau stocată pe un dispozitiv care nu este de încredere, considerați-o compromisă. Solicitați ajutor fără să o dezvăluiți; folosiți un nou proces de recuperare de încredere.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Folosiți comparația fictivă din sursă dintre plățile de mică valoare și plățile mai puțin frecvente. Păstrați opțiunile la nivel ipotetic; nu alegeți instrumente sau sume pentru fondurile personale ale cursanților.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Observați procesul fără a vizualiza cuvintele de recuperare. O configurare personală ulterioară necesită informații de recuperare noi, generate în mod privat.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Comisioanele on-chain depind în principal de datele tranzacției și de cererea de spațiu în blocuri, nu doar de suma trimisă. Citiți estimarea finală; durata și comisioanele se pot modifica.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Accesați site-urile oficiale, paginile aplicațiilor și datele de contact pe cont propriu. Verificați editorul și domeniul; fiți prudenți în privința reclamelor, mesajelor și site-urilor care imită site-uri legitime. Nu împrumutați niciodată bani pentru a experimenta.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Reper în textul-sursă: Verificarea competențelor practice prin observare de către un cadru didactic. C6 necesită observarea directă atât a sarcinilor privind portofelul și primirea fondurilor, cât și a celor privind pregătirea pentru recuperare. Sunt acceptate simulările, materialele pregătite în prealabil, modelele fizice și alternativele care nu implică fonduri. Oferiți feedback și o nouă oportunitate atunci când este necesar. Nu afișați pe ecran grilele de evaluare și instrucțiunile de administrare a evaluării.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Modulul 4 este obligatoriu, iar conținutul său este selectat de cadrul didactic. Selectați sarcina relevantă la nivel local privind utilizarea Bitcoin ca bani și folosiți cerințele de mai jos ca opțiuni adaptabile, nu ca obligație de a demonstra fiecare instrument sau scenariu. Verificați instrumentele actuale, normele locale, infrastructura și asistența disponibilă. Păstrați competențele obligatorii și standardele de siguranță din Modulul 3; nu inventați furnizori locali sau detalii.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Alegeți sarcina-sursă relevantă: compararea opțiunilor de custodie, verificarea ecranului de primire, compararea modalităților de plată, verificarea tranzacției pregătite, compararea costurilor rutelor, reacția la o tentativă de fraudă, fluxul de plată către un comerciant sau de donație ori verificarea resurselor. Apelați la specialiști locali atunci când este necesar.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Folosiți un articol de valoare mică sau o simulare. Explicați întregul proces înainte de a aproba plata.
Selectați sau adaptați scenariile din ghid la sarcina locală. Formulați cerințele direct pentru cursanți și evitați să prezentați acceptarea ipotetică a plăților ca pe o înscriere reală a unui comerciant local pe o listă.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Folosiți scenariul-sursă care se potrivește sarcinii locale selectate. O rambursare este o plată nouă, nu o anulare a tranzacției inițiale înregistrate pe blockchain.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Modalitățile de obținere includ munca, schimbul direct, brokerii, bancomatele, comercianții, serviciile de conversie și economiile circulare. Folosiți informații locale actuale și verificate sau un scenariu clar fictiv.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Comparați păstrarea datelor, legăturile înregistrate pe blockchain, contrapărțile, protecția împotriva fraudelor, limitele, comisioanele și gestionarea litigiilor.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Definiți succesul prin problema rezolvată, nu prin numărul de tranzacții.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Observați sarcina locală selectată de cadrul didactic privind utilizarea Bitcoin ca bani și explicația cursantului despre scop, alternativă, compromisuri, posibilul eșec și pasul următor. Nu afișați pe ecran punctajele, grilele de evaluare și procedurile de administrare a evaluării.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12055" y="571500"/>
            <a:ext cx="1213134" cy="272400"/>
          </a:xfrm>
          <a:prstGeom prst="rect">
            <a:avLst/>
          </a:prstGeom>
          <a:noFill/>
          <a:ln/>
        </p:spPr>
        <p:txBody>
          <a:bodyPr wrap="square" lIns="0" tIns="0" rIns="0" bIns="0" rtlCol="0" anchor="t"/>
          <a:lstStyle/>
          <a:p>
            <a:pPr algn="r" indent="0" marL="0">
              <a:lnSpc>
                <a:spcPct val="108000"/>
              </a:lnSpc>
              <a:buNone/>
            </a:pPr>
            <a:r>
              <a:rPr lang="ro" altLang="en-US" sz="1650" dirty="0">
                <a:solidFill>
                  <a:srgbClr val="FFFFFF"/>
                </a:solidFill>
                <a:latin typeface="IBM Plex Sans" pitchFamily="34" charset="0"/>
                <a:ea typeface="IBM Plex Sans" pitchFamily="34" charset="-122"/>
                <a:cs typeface="IBM Plex Sans" pitchFamily="34" charset="-120"/>
              </a:rPr>
              <a:t>Ediție 26.10</a:t>
            </a:r>
            <a:endParaRPr lang="ro"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ro" altLang="en-US" sz="7200" dirty="0">
                <a:solidFill>
                  <a:srgbClr val="FFFFFF"/>
                </a:solidFill>
                <a:latin typeface="IBM Plex Sans Medium" pitchFamily="34" charset="0"/>
                <a:ea typeface="IBM Plex Sans Medium" pitchFamily="34" charset="-122"/>
                <a:cs typeface="IBM Plex Sans Medium" pitchFamily="34" charset="-120"/>
              </a:rPr>
              <a:t>Diplomă</a:t>
            </a:r>
            <a:br/>
            <a:r>
              <a:rPr lang="ro" altLang="en-US" sz="7200" dirty="0">
                <a:solidFill>
                  <a:srgbClr val="FFFFFF"/>
                </a:solidFill>
                <a:latin typeface="IBM Plex Sans Medium" pitchFamily="34" charset="0"/>
                <a:ea typeface="IBM Plex Sans Medium" pitchFamily="34" charset="-122"/>
                <a:cs typeface="IBM Plex Sans Medium" pitchFamily="34" charset="-120"/>
              </a:rPr>
              <a:t>în Bitcoin</a:t>
            </a:r>
            <a:endParaRPr lang="ro"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ro" altLang="en-US" sz="2400" dirty="0">
                <a:solidFill>
                  <a:srgbClr val="FFFFFF"/>
                </a:solidFill>
                <a:latin typeface="IBM Plex Sans" pitchFamily="34" charset="0"/>
                <a:ea typeface="IBM Plex Sans" pitchFamily="34" charset="-122"/>
                <a:cs typeface="IBM Plex Sans" pitchFamily="34" charset="-120"/>
              </a:rPr>
              <a:t>Educație financiară pentru era Bitcoin</a:t>
            </a:r>
            <a:endParaRPr lang="ro"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ro" altLang="en-US" sz="2400" dirty="0">
                <a:solidFill>
                  <a:srgbClr val="F7941F"/>
                </a:solidFill>
                <a:latin typeface="IBM Plex Sans Medium" pitchFamily="34" charset="0"/>
                <a:ea typeface="IBM Plex Sans Medium" pitchFamily="34" charset="-122"/>
                <a:cs typeface="IBM Plex Sans Medium" pitchFamily="34" charset="-120"/>
              </a:rPr>
              <a:t>Modulul 1</a:t>
            </a:r>
            <a:endParaRPr lang="ro"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Înțelegerea banilor</a:t>
            </a:r>
            <a:endParaRPr lang="ro"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ro" altLang="en-US" sz="2400" b="1" dirty="0">
                <a:solidFill>
                  <a:srgbClr val="FFFFFF"/>
                </a:solidFill>
                <a:latin typeface="IBM Plex Sans" pitchFamily="34" charset="0"/>
                <a:ea typeface="IBM Plex Sans" pitchFamily="34" charset="-122"/>
                <a:cs typeface="IBM Plex Sans" pitchFamily="34" charset="-120"/>
              </a:rPr>
              <a:t>Problemă:</a:t>
            </a:r>
            <a:r>
              <a:rPr lang="ro" altLang="en-US" sz="2400" dirty="0">
                <a:solidFill>
                  <a:srgbClr val="FFFFFF"/>
                </a:solidFill>
                <a:latin typeface="IBM Plex Sans" pitchFamily="34" charset="0"/>
                <a:ea typeface="IBM Plex Sans" pitchFamily="34" charset="-122"/>
                <a:cs typeface="IBM Plex Sans" pitchFamily="34" charset="-120"/>
              </a:rPr>
              <a:t> Cum funcționează și cum se schimbă sistemele monetare?</a:t>
            </a:r>
            <a:endParaRPr lang="r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Cunoașterea precedă acțiunea</a:t>
            </a:r>
            <a:endParaRPr lang="ro"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Învățați mai întâi · începeți cu puțin · avansați încet</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Nu sunt necesare achiziții, fonduri personale sau un Portofel personal</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Pentru finalizarea cursului nu sunt necesare un dispozitiv personal sau acces la internet</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Sunt disponibile materiale pregătite, simulări și exerciții practice fără conexiune la internet</a:t>
            </a:r>
            <a:endParaRPr lang="ro" sz="2400" dirty="0"/>
          </a:p>
        </p:txBody>
      </p:sp>
      <p:sp>
        <p:nvSpPr>
          <p:cNvPr id="5" name="Text 3"/>
          <p:cNvSpPr/>
          <p:nvPr/>
        </p:nvSpPr>
        <p:spPr>
          <a:xfrm>
            <a:off x="666780" y="4372752"/>
            <a:ext cx="11510010" cy="1645463"/>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Acest curs oferă educație, nu consultanță financiară, de investiții, juridică sau fiscală. Nu recomandă cumpărarea, vânzarea, utilizarea bitcoin drept garanție pentru împrumuturi sau deținerea de bitcoin și nici nu promite o creștere a prețului.</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Nu aveți încredere, verificați</a:t>
            </a:r>
            <a:endParaRPr lang="ro"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C0C0D0"/>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Discuție și așteptări privind confidențialitatea</a:t>
            </a:r>
            <a:endParaRPr lang="ro"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Verificați dovezile; faceți distincția între fapte, opinii și garanții</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Puneți ideile sub semnul întrebării cu respect; exprimați incertitudinea</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Păstrați confidențialitatea poveștilor personale și a informațiilor financiare</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Fără presiuni de a cumpăra, de a vinde sau de a dezvălui deținerile</a:t>
            </a:r>
            <a:endParaRPr lang="ro"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ro" altLang="en-US" sz="2300" dirty="0">
                <a:solidFill>
                  <a:srgbClr val="25252B"/>
                </a:solidFill>
                <a:latin typeface="IBM Plex Sans" pitchFamily="34" charset="0"/>
                <a:ea typeface="IBM Plex Sans" pitchFamily="34" charset="-122"/>
                <a:cs typeface="IBM Plex Sans" pitchFamily="34" charset="-120"/>
              </a:rPr>
              <a:t>Cereți permisiunea înainte de a înregistra sau de a distribui ecranul, lucrările ori informațiile de identificare ale cuiva. Nu divulgați niciodată chei private reale sau cuvinte de recuperare.</a:t>
            </a:r>
            <a:endParaRPr lang="ro"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ro" altLang="en-US" sz="2300" dirty="0">
                <a:solidFill>
                  <a:srgbClr val="25252B"/>
                </a:solidFill>
                <a:latin typeface="IBM Plex Sans" pitchFamily="34" charset="0"/>
                <a:ea typeface="IBM Plex Sans" pitchFamily="34" charset="-122"/>
                <a:cs typeface="IBM Plex Sans" pitchFamily="34" charset="-120"/>
              </a:rPr>
              <a:t>Prețul Bitcoin poate fluctua puternic. Erorile, înșelătoriile, pierderea informațiilor secrete sau falimentul unui custode pot cauza pierderi permanente; plățile valide sunt, de obicei, dificil sau imposibil de anulat.</a:t>
            </a:r>
            <a:endParaRPr lang="ro"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Întrebări introductive despre bani</a:t>
            </a:r>
            <a:endParaRPr lang="ro" sz="3000" dirty="0"/>
          </a:p>
        </p:txBody>
      </p:sp>
      <p:sp>
        <p:nvSpPr>
          <p:cNvPr id="5" name="Text 2"/>
          <p:cNvSpPr/>
          <p:nvPr/>
        </p:nvSpPr>
        <p:spPr>
          <a:xfrm>
            <a:off x="1047720" y="1386779"/>
            <a:ext cx="5923026" cy="3534339"/>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De ce au oamenii nevoie de bani?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Ce face ca un lucru să fie considerat bani?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Cine poate crea sau controla banii pe care îi folosiți?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De ce au valoare banii dumneavoastră?</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Puteți cumpăra cu ei la fel de mult ca înainte?</a:t>
            </a:r>
            <a:endParaRPr lang="ro"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De ce există banii</a:t>
            </a:r>
            <a:endParaRPr lang="r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Banii sunt un activ pe care oamenii îl acceptă deoarece se așteaptă ca și alții să îl accepte ulterior.</a:t>
            </a:r>
            <a:endParaRPr lang="ro"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Specializare și schimb</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Cooperare între necunoscuți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Prețuri, datorii, venituri și economii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Valoare în timp și la distanță</a:t>
            </a:r>
            <a:endParaRPr lang="ro"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ro" altLang="en-US" sz="2400" b="1" dirty="0">
                <a:solidFill>
                  <a:srgbClr val="422C70"/>
                </a:solidFill>
                <a:latin typeface="IBM Plex Sans" pitchFamily="34" charset="0"/>
                <a:ea typeface="IBM Plex Sans" pitchFamily="34" charset="-122"/>
                <a:cs typeface="IBM Plex Sans" pitchFamily="34" charset="-120"/>
              </a:rPr>
              <a:t>Întrebare rapidă</a:t>
            </a:r>
            <a:endParaRPr lang="ro" sz="2400" dirty="0"/>
          </a:p>
          <a:p>
            <a:pPr algn="l" indent="0" marL="0">
              <a:lnSpc>
                <a:spcPct val="113000"/>
              </a:lnSpc>
              <a:spcBef>
                <a:spcPts val="360"/>
              </a:spcBef>
              <a:buNone/>
            </a:pPr>
            <a:r>
              <a:rPr lang="ro" altLang="en-US" sz="2400" dirty="0">
                <a:solidFill>
                  <a:srgbClr val="25252B"/>
                </a:solidFill>
                <a:latin typeface="IBM Plex Sans" pitchFamily="34" charset="0"/>
                <a:ea typeface="IBM Plex Sans" pitchFamily="34" charset="-122"/>
                <a:cs typeface="IBM Plex Sans" pitchFamily="34" charset="-120"/>
              </a:rPr>
              <a:t>Ce problemă de schimb sau de coordonare ajută banii să rezolve?</a:t>
            </a:r>
            <a:endParaRPr lang="ro"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Funcțiile banilor</a:t>
            </a:r>
            <a:endParaRPr lang="ro"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Mijloc de schimb:</a:t>
            </a:r>
            <a:r>
              <a:rPr lang="ro" altLang="en-US" sz="2400" dirty="0">
                <a:solidFill>
                  <a:srgbClr val="25252B"/>
                </a:solidFill>
                <a:latin typeface="IBM Plex Sans" pitchFamily="34" charset="0"/>
                <a:ea typeface="IBM Plex Sans" pitchFamily="34" charset="-122"/>
                <a:cs typeface="IBM Plex Sans" pitchFamily="34" charset="-120"/>
              </a:rPr>
              <a:t> plata pentru bunuri și servicii</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Unitate de Cont:</a:t>
            </a:r>
            <a:r>
              <a:rPr lang="ro" altLang="en-US" sz="2400" dirty="0">
                <a:solidFill>
                  <a:srgbClr val="25252B"/>
                </a:solidFill>
                <a:latin typeface="IBM Plex Sans" pitchFamily="34" charset="0"/>
                <a:ea typeface="IBM Plex Sans" pitchFamily="34" charset="-122"/>
                <a:cs typeface="IBM Plex Sans" pitchFamily="34" charset="-120"/>
              </a:rPr>
              <a:t> prețuri și evidențe comune</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Rezervă de valoare:</a:t>
            </a:r>
            <a:r>
              <a:rPr lang="ro" altLang="en-US" sz="2400" dirty="0">
                <a:solidFill>
                  <a:srgbClr val="25252B"/>
                </a:solidFill>
                <a:latin typeface="IBM Plex Sans" pitchFamily="34" charset="0"/>
                <a:ea typeface="IBM Plex Sans" pitchFamily="34" charset="-122"/>
                <a:cs typeface="IBM Plex Sans" pitchFamily="34" charset="-120"/>
              </a:rPr>
              <a:t> valoare în timp</a:t>
            </a:r>
            <a:endParaRPr lang="ro"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O formă poate îndeplini o anumită funcție mai bine decât alta. Fiecare formă implică riscuri privind Puterea de Cumpărare.</a:t>
            </a:r>
            <a:endParaRPr lang="r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Proprietățile banilor utili</a:t>
            </a:r>
            <a:endParaRPr lang="ro" sz="3000" dirty="0"/>
          </a:p>
        </p:txBody>
      </p:sp>
      <p:sp>
        <p:nvSpPr>
          <p:cNvPr id="4" name="Text 2"/>
          <p:cNvSpPr/>
          <p:nvPr/>
        </p:nvSpPr>
        <p:spPr>
          <a:xfrm>
            <a:off x="666689" y="1372240"/>
            <a:ext cx="5727984" cy="2572664"/>
          </a:xfrm>
          <a:prstGeom prst="rect">
            <a:avLst/>
          </a:prstGeom>
          <a:noFill/>
          <a:ln/>
        </p:spPr>
        <p:txBody>
          <a:bodyPr wrap="square" lIns="0" tIns="0" rIns="0" bIns="0" rtlCol="0" anchor="t"/>
          <a:lstStyle/>
          <a:p>
            <a:pPr algn="l" marL="511810" indent="-511810">
              <a:lnSpc>
                <a:spcPct val="113000"/>
              </a:lnSpc>
              <a:buSzPct val="100000"/>
              <a:buChar char="•"/>
            </a:pPr>
            <a:r>
              <a:rPr lang="ro" altLang="en-US" sz="2020" b="1" dirty="0">
                <a:solidFill>
                  <a:srgbClr val="422C70"/>
                </a:solidFill>
                <a:latin typeface="IBM Plex Sans" pitchFamily="34" charset="0"/>
                <a:ea typeface="IBM Plex Sans" pitchFamily="34" charset="-122"/>
                <a:cs typeface="IBM Plex Sans" pitchFamily="34" charset="-120"/>
              </a:rPr>
              <a:t>Durabilitate:</a:t>
            </a:r>
            <a:r>
              <a:rPr lang="ro" altLang="en-US" sz="2020" dirty="0">
                <a:solidFill>
                  <a:srgbClr val="25252B"/>
                </a:solidFill>
                <a:latin typeface="IBM Plex Sans" pitchFamily="34" charset="0"/>
                <a:ea typeface="IBM Plex Sans" pitchFamily="34" charset="-122"/>
                <a:cs typeface="IBM Plex Sans" pitchFamily="34" charset="-120"/>
              </a:rPr>
              <a:t> posibilitatea de utilizare în timp</a:t>
            </a:r>
            <a:endParaRPr lang="ro" sz="2020" dirty="0"/>
          </a:p>
          <a:p>
            <a:pPr algn="l" marL="511810" indent="-511810">
              <a:lnSpc>
                <a:spcPct val="113000"/>
              </a:lnSpc>
              <a:spcBef>
                <a:spcPts val="400"/>
              </a:spcBef>
              <a:buSzPct val="100000"/>
              <a:buChar char="•"/>
            </a:pPr>
            <a:r>
              <a:rPr lang="ro" altLang="en-US" sz="2020" b="1" dirty="0">
                <a:solidFill>
                  <a:srgbClr val="422C70"/>
                </a:solidFill>
                <a:latin typeface="IBM Plex Sans" pitchFamily="34" charset="0"/>
                <a:ea typeface="IBM Plex Sans" pitchFamily="34" charset="-122"/>
                <a:cs typeface="IBM Plex Sans" pitchFamily="34" charset="-120"/>
              </a:rPr>
              <a:t>Portabilitate:</a:t>
            </a:r>
            <a:r>
              <a:rPr lang="ro" altLang="en-US" sz="2020" dirty="0">
                <a:solidFill>
                  <a:srgbClr val="25252B"/>
                </a:solidFill>
                <a:latin typeface="IBM Plex Sans" pitchFamily="34" charset="0"/>
                <a:ea typeface="IBM Plex Sans" pitchFamily="34" charset="-122"/>
                <a:cs typeface="IBM Plex Sans" pitchFamily="34" charset="-120"/>
              </a:rPr>
              <a:t> ușurința deplasării sau transferului</a:t>
            </a:r>
            <a:endParaRPr lang="ro" sz="2020" dirty="0"/>
          </a:p>
          <a:p>
            <a:pPr algn="l" marL="511810" indent="-511810">
              <a:lnSpc>
                <a:spcPct val="113000"/>
              </a:lnSpc>
              <a:spcBef>
                <a:spcPts val="400"/>
              </a:spcBef>
              <a:buSzPct val="100000"/>
              <a:buChar char="•"/>
            </a:pPr>
            <a:r>
              <a:rPr lang="ro" altLang="en-US" sz="2020" b="1" dirty="0">
                <a:solidFill>
                  <a:srgbClr val="422C70"/>
                </a:solidFill>
                <a:latin typeface="IBM Plex Sans" pitchFamily="34" charset="0"/>
                <a:ea typeface="IBM Plex Sans" pitchFamily="34" charset="-122"/>
                <a:cs typeface="IBM Plex Sans" pitchFamily="34" charset="-120"/>
              </a:rPr>
              <a:t>Divizibilitate:</a:t>
            </a:r>
            <a:r>
              <a:rPr lang="ro" altLang="en-US" sz="2020" dirty="0">
                <a:solidFill>
                  <a:srgbClr val="25252B"/>
                </a:solidFill>
                <a:latin typeface="IBM Plex Sans" pitchFamily="34" charset="0"/>
                <a:ea typeface="IBM Plex Sans" pitchFamily="34" charset="-122"/>
                <a:cs typeface="IBM Plex Sans" pitchFamily="34" charset="-120"/>
              </a:rPr>
              <a:t> sume mici și mari</a:t>
            </a:r>
            <a:endParaRPr lang="ro" sz="2020" dirty="0"/>
          </a:p>
          <a:p>
            <a:pPr algn="l" marL="511810" indent="-511810">
              <a:lnSpc>
                <a:spcPct val="113000"/>
              </a:lnSpc>
              <a:spcBef>
                <a:spcPts val="400"/>
              </a:spcBef>
              <a:buSzPct val="100000"/>
              <a:buChar char="•"/>
            </a:pPr>
            <a:r>
              <a:rPr lang="ro" altLang="en-US" sz="2020" b="1" dirty="0">
                <a:solidFill>
                  <a:srgbClr val="422C70"/>
                </a:solidFill>
                <a:latin typeface="IBM Plex Sans" pitchFamily="34" charset="0"/>
                <a:ea typeface="IBM Plex Sans" pitchFamily="34" charset="-122"/>
                <a:cs typeface="IBM Plex Sans" pitchFamily="34" charset="-120"/>
              </a:rPr>
              <a:t>Fungibilitate:</a:t>
            </a:r>
            <a:r>
              <a:rPr lang="ro" altLang="en-US" sz="2020" dirty="0">
                <a:solidFill>
                  <a:srgbClr val="25252B"/>
                </a:solidFill>
                <a:latin typeface="IBM Plex Sans" pitchFamily="34" charset="0"/>
                <a:ea typeface="IBM Plex Sans" pitchFamily="34" charset="-122"/>
                <a:cs typeface="IBM Plex Sans" pitchFamily="34" charset="-120"/>
              </a:rPr>
              <a:t> unități egale interschimbabile</a:t>
            </a:r>
            <a:endParaRPr lang="ro" sz="2020" dirty="0"/>
          </a:p>
        </p:txBody>
      </p:sp>
      <p:sp>
        <p:nvSpPr>
          <p:cNvPr id="5" name="Text 3"/>
          <p:cNvSpPr/>
          <p:nvPr/>
        </p:nvSpPr>
        <p:spPr>
          <a:xfrm>
            <a:off x="6121542" y="1372240"/>
            <a:ext cx="5727984" cy="1830263"/>
          </a:xfrm>
          <a:prstGeom prst="rect">
            <a:avLst/>
          </a:prstGeom>
          <a:noFill/>
          <a:ln/>
        </p:spPr>
        <p:txBody>
          <a:bodyPr wrap="square" lIns="0" tIns="0" rIns="0" bIns="0" rtlCol="0" anchor="t"/>
          <a:lstStyle/>
          <a:p>
            <a:pPr algn="l" marL="511810" indent="-511810">
              <a:lnSpc>
                <a:spcPct val="113000"/>
              </a:lnSpc>
              <a:buSzPct val="100000"/>
              <a:buChar char="•"/>
            </a:pPr>
            <a:r>
              <a:rPr lang="ro" altLang="en-US" sz="2020" b="1" dirty="0">
                <a:solidFill>
                  <a:srgbClr val="422C70"/>
                </a:solidFill>
                <a:latin typeface="IBM Plex Sans" pitchFamily="34" charset="0"/>
                <a:ea typeface="IBM Plex Sans" pitchFamily="34" charset="-122"/>
                <a:cs typeface="IBM Plex Sans" pitchFamily="34" charset="-120"/>
              </a:rPr>
              <a:t>Raritate:</a:t>
            </a:r>
            <a:r>
              <a:rPr lang="ro" altLang="en-US" sz="2020" dirty="0">
                <a:solidFill>
                  <a:srgbClr val="25252B"/>
                </a:solidFill>
                <a:latin typeface="IBM Plex Sans" pitchFamily="34" charset="0"/>
                <a:ea typeface="IBM Plex Sans" pitchFamily="34" charset="-122"/>
                <a:cs typeface="IBM Plex Sans" pitchFamily="34" charset="-120"/>
              </a:rPr>
              <a:t> limite privind extinderea ofertei</a:t>
            </a:r>
            <a:endParaRPr lang="ro" sz="2020" dirty="0"/>
          </a:p>
          <a:p>
            <a:pPr algn="l" marL="511810" indent="-511810">
              <a:lnSpc>
                <a:spcPct val="113000"/>
              </a:lnSpc>
              <a:spcBef>
                <a:spcPts val="400"/>
              </a:spcBef>
              <a:buSzPct val="100000"/>
              <a:buChar char="•"/>
            </a:pPr>
            <a:r>
              <a:rPr lang="ro" altLang="en-US" sz="2020" b="1" dirty="0">
                <a:solidFill>
                  <a:srgbClr val="422C70"/>
                </a:solidFill>
                <a:latin typeface="IBM Plex Sans" pitchFamily="34" charset="0"/>
                <a:ea typeface="IBM Plex Sans" pitchFamily="34" charset="-122"/>
                <a:cs typeface="IBM Plex Sans" pitchFamily="34" charset="-120"/>
              </a:rPr>
              <a:t>Acceptabilitate:</a:t>
            </a:r>
            <a:r>
              <a:rPr lang="ro" altLang="en-US" sz="2020" dirty="0">
                <a:solidFill>
                  <a:srgbClr val="25252B"/>
                </a:solidFill>
                <a:latin typeface="IBM Plex Sans" pitchFamily="34" charset="0"/>
                <a:ea typeface="IBM Plex Sans" pitchFamily="34" charset="-122"/>
                <a:cs typeface="IBM Plex Sans" pitchFamily="34" charset="-120"/>
              </a:rPr>
              <a:t> disponibilitatea de a o primi</a:t>
            </a:r>
            <a:endParaRPr lang="ro" sz="2020" dirty="0"/>
          </a:p>
          <a:p>
            <a:pPr algn="l" marL="511810" indent="-511810">
              <a:lnSpc>
                <a:spcPct val="113000"/>
              </a:lnSpc>
              <a:spcBef>
                <a:spcPts val="400"/>
              </a:spcBef>
              <a:buSzPct val="100000"/>
              <a:buChar char="•"/>
            </a:pPr>
            <a:r>
              <a:rPr lang="ro" altLang="en-US" sz="2020" b="1" dirty="0">
                <a:solidFill>
                  <a:srgbClr val="422C70"/>
                </a:solidFill>
                <a:latin typeface="IBM Plex Sans" pitchFamily="34" charset="0"/>
                <a:ea typeface="IBM Plex Sans" pitchFamily="34" charset="-122"/>
                <a:cs typeface="IBM Plex Sans" pitchFamily="34" charset="-120"/>
              </a:rPr>
              <a:t>Verificabilitate și recognoscibilitate:</a:t>
            </a:r>
            <a:r>
              <a:rPr lang="ro" altLang="en-US" sz="2020" dirty="0">
                <a:solidFill>
                  <a:srgbClr val="25252B"/>
                </a:solidFill>
                <a:latin typeface="IBM Plex Sans" pitchFamily="34" charset="0"/>
                <a:ea typeface="IBM Plex Sans" pitchFamily="34" charset="-122"/>
                <a:cs typeface="IBM Plex Sans" pitchFamily="34" charset="-120"/>
              </a:rPr>
              <a:t> unități autentice, identificabile</a:t>
            </a:r>
            <a:endParaRPr lang="ro" sz="2020" dirty="0"/>
          </a:p>
        </p:txBody>
      </p:sp>
      <p:sp>
        <p:nvSpPr>
          <p:cNvPr id="6" name="Text 4"/>
          <p:cNvSpPr/>
          <p:nvPr/>
        </p:nvSpPr>
        <p:spPr>
          <a:xfrm>
            <a:off x="666780" y="4226448"/>
            <a:ext cx="11510010" cy="691195"/>
          </a:xfrm>
          <a:prstGeom prst="rect">
            <a:avLst/>
          </a:prstGeom>
          <a:noFill/>
          <a:ln/>
        </p:spPr>
        <p:txBody>
          <a:bodyPr wrap="square" lIns="0" tIns="0" rIns="0" bIns="0" rtlCol="0" anchor="t"/>
          <a:lstStyle/>
          <a:p>
            <a:pPr algn="l" indent="0" marL="0">
              <a:lnSpc>
                <a:spcPct val="113000"/>
              </a:lnSpc>
              <a:buNone/>
            </a:pPr>
            <a:r>
              <a:rPr lang="ro" altLang="en-US" sz="2020" dirty="0">
                <a:solidFill>
                  <a:srgbClr val="25252B"/>
                </a:solidFill>
                <a:latin typeface="IBM Plex Sans" pitchFamily="34" charset="0"/>
                <a:ea typeface="IBM Plex Sans" pitchFamily="34" charset="-122"/>
                <a:cs typeface="IBM Plex Sans" pitchFamily="34" charset="-120"/>
              </a:rPr>
              <a:t>Nicio formă de bani nu obține un scor perfect. „</a:t>
            </a:r>
            <a:r>
              <a:rPr lang="ro" altLang="en-US" sz="2020" b="1" dirty="0">
                <a:solidFill>
                  <a:srgbClr val="25252B"/>
                </a:solidFill>
                <a:latin typeface="IBM Plex Sans" pitchFamily="34" charset="0"/>
                <a:ea typeface="IBM Plex Sans" pitchFamily="34" charset="-122"/>
                <a:cs typeface="IBM Plex Sans" pitchFamily="34" charset="-120"/>
              </a:rPr>
              <a:t>Moneda solidă</a:t>
            </a:r>
            <a:r>
              <a:rPr lang="ro" altLang="en-US" sz="2020" dirty="0">
                <a:solidFill>
                  <a:srgbClr val="25252B"/>
                </a:solidFill>
                <a:latin typeface="IBM Plex Sans" pitchFamily="34" charset="0"/>
                <a:ea typeface="IBM Plex Sans" pitchFamily="34" charset="-122"/>
                <a:cs typeface="IBM Plex Sans" pitchFamily="34" charset="-120"/>
              </a:rPr>
              <a:t>” este o apreciere: precizați criteriile și comparați în mod consecvent.</a:t>
            </a:r>
            <a:endParaRPr lang="ro" sz="2020" dirty="0"/>
          </a:p>
        </p:txBody>
      </p:sp>
      <p:sp>
        <p:nvSpPr>
          <p:cNvPr id="7" name="Shape 5"/>
          <p:cNvSpPr/>
          <p:nvPr/>
        </p:nvSpPr>
        <p:spPr>
          <a:xfrm>
            <a:off x="666780" y="5173584"/>
            <a:ext cx="10858500" cy="1036747"/>
          </a:xfrm>
          <a:prstGeom prst="rect">
            <a:avLst/>
          </a:prstGeom>
          <a:solidFill>
            <a:srgbClr val="F3F3FA"/>
          </a:solidFill>
          <a:ln/>
        </p:spPr>
      </p:sp>
      <p:sp>
        <p:nvSpPr>
          <p:cNvPr id="8" name="Shape 6"/>
          <p:cNvSpPr/>
          <p:nvPr/>
        </p:nvSpPr>
        <p:spPr>
          <a:xfrm>
            <a:off x="666780" y="5173584"/>
            <a:ext cx="57150" cy="1036747"/>
          </a:xfrm>
          <a:prstGeom prst="rect">
            <a:avLst/>
          </a:prstGeom>
          <a:solidFill>
            <a:srgbClr val="422C70"/>
          </a:solidFill>
          <a:ln/>
        </p:spPr>
      </p:sp>
      <p:sp>
        <p:nvSpPr>
          <p:cNvPr id="9" name="Text 7"/>
          <p:cNvSpPr/>
          <p:nvPr/>
        </p:nvSpPr>
        <p:spPr>
          <a:xfrm>
            <a:off x="1133582" y="5404013"/>
            <a:ext cx="10580980" cy="575889"/>
          </a:xfrm>
          <a:prstGeom prst="rect">
            <a:avLst/>
          </a:prstGeom>
          <a:noFill/>
          <a:ln/>
        </p:spPr>
        <p:txBody>
          <a:bodyPr wrap="square" lIns="0" tIns="0" rIns="0" bIns="0" rtlCol="0" anchor="t"/>
          <a:lstStyle/>
          <a:p>
            <a:pPr algn="l" indent="0" marL="0">
              <a:lnSpc>
                <a:spcPct val="113000"/>
              </a:lnSpc>
              <a:buNone/>
            </a:pPr>
            <a:r>
              <a:rPr lang="ro" altLang="en-US" sz="2020" b="1" dirty="0">
                <a:solidFill>
                  <a:srgbClr val="422C70"/>
                </a:solidFill>
                <a:latin typeface="IBM Plex Sans" pitchFamily="34" charset="0"/>
                <a:ea typeface="IBM Plex Sans" pitchFamily="34" charset="-122"/>
                <a:cs typeface="IBM Plex Sans" pitchFamily="34" charset="-120"/>
              </a:rPr>
              <a:t>Gândiți critic</a:t>
            </a:r>
            <a:endParaRPr lang="ro" sz="2020" dirty="0"/>
          </a:p>
          <a:p>
            <a:pPr algn="l" indent="0" marL="0">
              <a:lnSpc>
                <a:spcPct val="113000"/>
              </a:lnSpc>
              <a:spcBef>
                <a:spcPts val="300"/>
              </a:spcBef>
              <a:buNone/>
            </a:pPr>
            <a:r>
              <a:rPr lang="ro" altLang="en-US" sz="2020" dirty="0">
                <a:solidFill>
                  <a:srgbClr val="25252B"/>
                </a:solidFill>
                <a:latin typeface="IBM Plex Sans" pitchFamily="34" charset="0"/>
                <a:ea typeface="IBM Plex Sans" pitchFamily="34" charset="-122"/>
                <a:cs typeface="IBM Plex Sans" pitchFamily="34" charset="-120"/>
              </a:rPr>
              <a:t>Ce proprietăți au contat când ați ales un tip de bani sau de activ în detrimentul altuia?</a:t>
            </a:r>
            <a:endParaRPr lang="ro"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Trocul și dubla coincidență a nevoilor</a:t>
            </a:r>
            <a:endParaRPr lang="ro"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Schimb direct de bunuri sau servicii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Ambele părți trebuie să dorească ceea ce oferă cealaltă</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În același timp, în cantități potrivite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Dificultăți legate de divizibilitate, perisabilitate, stabilirea prețurilor și economisire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Banii separă vânzarea de cumpărare</a:t>
            </a:r>
            <a:endParaRPr lang="r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Raritate, valoare și schimb</a:t>
            </a:r>
            <a:endParaRPr lang="ro" sz="3000" dirty="0"/>
          </a:p>
        </p:txBody>
      </p:sp>
      <p:sp>
        <p:nvSpPr>
          <p:cNvPr id="5" name="Text 2"/>
          <p:cNvSpPr/>
          <p:nvPr/>
        </p:nvSpPr>
        <p:spPr>
          <a:xfrm>
            <a:off x="1002000" y="1375806"/>
            <a:ext cx="5327020" cy="3887389"/>
          </a:xfrm>
          <a:prstGeom prst="rect">
            <a:avLst/>
          </a:prstGeom>
          <a:noFill/>
          <a:ln/>
        </p:spPr>
        <p:txBody>
          <a:bodyPr wrap="square" lIns="0" tIns="0" rIns="0" bIns="0" rtlCol="0" anchor="t"/>
          <a:lstStyle/>
          <a:p>
            <a:pPr algn="l" marL="200660" indent="-200660">
              <a:lnSpc>
                <a:spcPct val="113000"/>
              </a:lnSpc>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Raritate:</a:t>
            </a:r>
            <a:r>
              <a:rPr lang="ro" altLang="en-US" sz="2110" dirty="0">
                <a:solidFill>
                  <a:srgbClr val="25252B"/>
                </a:solidFill>
                <a:latin typeface="IBM Plex Sans" pitchFamily="34" charset="0"/>
                <a:ea typeface="IBM Plex Sans" pitchFamily="34" charset="-122"/>
                <a:cs typeface="IBM Plex Sans" pitchFamily="34" charset="-120"/>
              </a:rPr>
              <a:t> o utilizare exclude o alta</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Valoare subiectivă:</a:t>
            </a:r>
            <a:r>
              <a:rPr lang="ro" altLang="en-US" sz="2110" dirty="0">
                <a:solidFill>
                  <a:srgbClr val="25252B"/>
                </a:solidFill>
                <a:latin typeface="IBM Plex Sans" pitchFamily="34" charset="0"/>
                <a:ea typeface="IBM Plex Sans" pitchFamily="34" charset="-122"/>
                <a:cs typeface="IBM Plex Sans" pitchFamily="34" charset="-120"/>
              </a:rPr>
              <a:t> nevoi, preferințe și circumstanțe</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Schimb:</a:t>
            </a:r>
            <a:r>
              <a:rPr lang="ro" altLang="en-US" sz="2110" dirty="0">
                <a:solidFill>
                  <a:srgbClr val="25252B"/>
                </a:solidFill>
                <a:latin typeface="IBM Plex Sans" pitchFamily="34" charset="0"/>
                <a:ea typeface="IBM Plex Sans" pitchFamily="34" charset="-122"/>
                <a:cs typeface="IBM Plex Sans" pitchFamily="34" charset="-120"/>
              </a:rPr>
              <a:t> ambele părți preferă ceea ce primesc</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Cost de oportunitate:</a:t>
            </a:r>
            <a:r>
              <a:rPr lang="ro" altLang="en-US" sz="2110" dirty="0">
                <a:solidFill>
                  <a:srgbClr val="25252B"/>
                </a:solidFill>
                <a:latin typeface="IBM Plex Sans" pitchFamily="34" charset="0"/>
                <a:ea typeface="IBM Plex Sans" pitchFamily="34" charset="-122"/>
                <a:cs typeface="IBM Plex Sans" pitchFamily="34" charset="-120"/>
              </a:rPr>
              <a:t> cea mai bună alternativă la care se renunță</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Preferință temporală:</a:t>
            </a:r>
            <a:r>
              <a:rPr lang="ro" altLang="en-US" sz="2110" dirty="0">
                <a:solidFill>
                  <a:srgbClr val="25252B"/>
                </a:solidFill>
                <a:latin typeface="IBM Plex Sans" pitchFamily="34" charset="0"/>
                <a:ea typeface="IBM Plex Sans" pitchFamily="34" charset="-122"/>
                <a:cs typeface="IBM Plex Sans" pitchFamily="34" charset="-120"/>
              </a:rPr>
              <a:t> acum în comparație cu mai târziu</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Compromis:</a:t>
            </a:r>
            <a:r>
              <a:rPr lang="ro" altLang="en-US" sz="2110" dirty="0">
                <a:solidFill>
                  <a:srgbClr val="25252B"/>
                </a:solidFill>
                <a:latin typeface="IBM Plex Sans" pitchFamily="34" charset="0"/>
                <a:ea typeface="IBM Plex Sans" pitchFamily="34" charset="-122"/>
                <a:cs typeface="IBM Plex Sans" pitchFamily="34" charset="-120"/>
              </a:rPr>
              <a:t> un beneficiu cu un cost</a:t>
            </a:r>
            <a:endParaRPr lang="ro"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Raritatea singură nu garantează valoarea; contează și cererea.</a:t>
            </a:r>
            <a:endParaRPr lang="ro"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Lângă o sursă sigură O sticlă de apă se află în frigiderul unui magazin. Apa curată se găsește ușor în apropiere.NevoieScăzutăPrețMai micÎn timpul unei penurii Aceeași sticlă se află într-un deșert fi">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Costul de oportunitate</a:t>
            </a:r>
            <a:endParaRPr lang="ro"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O persoană cu bani limitați cântărește opțiunile de cumpărare Mâncare Mâncați bine astăzi.Transport Ajungeți la serviciu.EconomisirePăstrați banii pentru mai târziu. Fiecare alegere presupune renunțar">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De la troc la bani digitali</a:t>
            </a:r>
            <a:endParaRPr lang="ro"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Schimb direct, daruri, obligații și evidențe de Datorie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Monedă-Comoditate: bunuri cu alte utilizări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Monede standardizate: recunoaștere; posibilă Devalorizare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Bani de hârtie reprezentativi: creanțe răscumpărabile; încredere în emitent</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Bănci și bani emiși de stat: promisiuni instituționale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Plăți digitale: instrucțiuni care modifică înregistrările</a:t>
            </a:r>
            <a:endParaRPr lang="ro"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Diferite forme au coexistat; societățile nu au urmat toate aceeași succesiune. Comoditatea a adus adesea dependență de emitenți și intermediari.</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Monedă fiduciară</a:t>
            </a:r>
            <a:endParaRPr lang="ro"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ro" altLang="en-US" sz="2300" dirty="0">
                <a:solidFill>
                  <a:srgbClr val="25252B"/>
                </a:solidFill>
                <a:latin typeface="IBM Plex Sans" pitchFamily="34" charset="0"/>
                <a:ea typeface="IBM Plex Sans" pitchFamily="34" charset="-122"/>
                <a:cs typeface="IBM Plex Sans" pitchFamily="34" charset="-120"/>
              </a:rPr>
              <a:t>Banii fiat sunt o monedă autorizată de stat, care nu poate fi preschimbată într-o cantitate fixă dintr-o marfă precum aurul.</a:t>
            </a:r>
            <a:endParaRPr lang="ro"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Banca centrală:</a:t>
            </a:r>
            <a:r>
              <a:rPr lang="ro" altLang="en-US" sz="2300" dirty="0">
                <a:solidFill>
                  <a:srgbClr val="25252B"/>
                </a:solidFill>
                <a:latin typeface="IBM Plex Sans" pitchFamily="34" charset="0"/>
                <a:ea typeface="IBM Plex Sans" pitchFamily="34" charset="-122"/>
                <a:cs typeface="IBM Plex Sans" pitchFamily="34" charset="-120"/>
              </a:rPr>
              <a:t> bază monetară, politică monetară, decontare</a:t>
            </a:r>
            <a:endParaRPr lang="ro" sz="2300" dirty="0"/>
          </a:p>
          <a:p>
            <a:pPr algn="l" marL="219710" indent="-219710">
              <a:lnSpc>
                <a:spcPct val="113000"/>
              </a:lnSpc>
              <a:spcBef>
                <a:spcPts val="460"/>
              </a:spcBef>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Băncile comerciale:</a:t>
            </a:r>
            <a:r>
              <a:rPr lang="ro" altLang="en-US" sz="2300" dirty="0">
                <a:solidFill>
                  <a:srgbClr val="25252B"/>
                </a:solidFill>
                <a:latin typeface="IBM Plex Sans" pitchFamily="34" charset="0"/>
                <a:ea typeface="IBM Plex Sans" pitchFamily="34" charset="-122"/>
                <a:cs typeface="IBM Plex Sans" pitchFamily="34" charset="-120"/>
              </a:rPr>
              <a:t> depozite, plăți, împrumuturi</a:t>
            </a:r>
            <a:endParaRPr lang="ro" sz="2300" dirty="0"/>
          </a:p>
          <a:p>
            <a:pPr algn="l" marL="219710" indent="-219710">
              <a:lnSpc>
                <a:spcPct val="113000"/>
              </a:lnSpc>
              <a:spcBef>
                <a:spcPts val="460"/>
              </a:spcBef>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Guvernul:</a:t>
            </a:r>
            <a:r>
              <a:rPr lang="ro" altLang="en-US" sz="2300" dirty="0">
                <a:solidFill>
                  <a:srgbClr val="25252B"/>
                </a:solidFill>
                <a:latin typeface="IBM Plex Sans" pitchFamily="34" charset="0"/>
                <a:ea typeface="IBM Plex Sans" pitchFamily="34" charset="-122"/>
                <a:cs typeface="IBM Plex Sans" pitchFamily="34" charset="-120"/>
              </a:rPr>
              <a:t> impozite, cheltuieli, legi</a:t>
            </a:r>
            <a:endParaRPr lang="ro" sz="2300" dirty="0"/>
          </a:p>
          <a:p>
            <a:pPr algn="l" marL="219710" indent="-219710">
              <a:lnSpc>
                <a:spcPct val="113000"/>
              </a:lnSpc>
              <a:spcBef>
                <a:spcPts val="460"/>
              </a:spcBef>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Oamenii și întreprinderile:</a:t>
            </a:r>
            <a:r>
              <a:rPr lang="ro" altLang="en-US" sz="2300" dirty="0">
                <a:solidFill>
                  <a:srgbClr val="25252B"/>
                </a:solidFill>
                <a:latin typeface="IBM Plex Sans" pitchFamily="34" charset="0"/>
                <a:ea typeface="IBM Plex Sans" pitchFamily="34" charset="-122"/>
                <a:cs typeface="IBM Plex Sans" pitchFamily="34" charset="-120"/>
              </a:rPr>
              <a:t> muncă, prețuri, schimb</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Acceptare comună și efecte de rețea</a:t>
            </a:r>
            <a:endParaRPr lang="ro"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ro" altLang="en-US" sz="2300" dirty="0">
                <a:solidFill>
                  <a:srgbClr val="25252B"/>
                </a:solidFill>
                <a:latin typeface="IBM Plex Sans" pitchFamily="34" charset="0"/>
                <a:ea typeface="IBM Plex Sans" pitchFamily="34" charset="-122"/>
                <a:cs typeface="IBM Plex Sans" pitchFamily="34" charset="-120"/>
              </a:rPr>
              <a:t>Plățile comode și creditarea flexibilă aduc dependență de instituții. Oferta monetară, accesul și regulile se pot schimba; normele privind cursul legal variază în funcție de jurisdicție.</a:t>
            </a:r>
            <a:endParaRPr lang="ro"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anca centralăGestionează politica monetară și sprijină decontarea plăților. Banca comercialăDatorează clienților sumele depuse; un depozit este o datorie a băncii. Servicii de platăTransmit instrucți">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Examinați o plată locală</a:t>
            </a:r>
            <a:endParaRPr lang="ro"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Alegeți o plată obișnuită sau folosiți un scenariu inventat.</a:t>
            </a:r>
            <a:endParaRPr lang="ro"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Pentru ce se plătește? Ce monedă servește drept Unitate de Cont?</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De ce o acceptă destinatarul?</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Ce instituții, evidențe sau reguli o susțin?</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Ce devine mai dificil dacă acceptarea sau încrederea dispar?</a:t>
            </a:r>
            <a:endParaRPr lang="r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Sistemul bancar cu rezerve fracționare</a:t>
            </a:r>
            <a:endParaRPr lang="ro"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Depozitele bancare: promisiuni de plată</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Doar o parte este păstrată ca rezerve imediat accesibile</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Un împrumut creează de obicei monedă scripturală nouă</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Rambursarea principalului reduce moneda scripturală</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Capitalul, lichiditatea, riscul de credit, finanțarea, reglementarea și cererea limitează creditarea</a:t>
            </a:r>
            <a:endParaRPr lang="ro"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ro" altLang="en-US" sz="2020" b="1" dirty="0">
                <a:solidFill>
                  <a:srgbClr val="422C70"/>
                </a:solidFill>
                <a:latin typeface="IBM Plex Sans" pitchFamily="34" charset="0"/>
                <a:ea typeface="IBM Plex Sans" pitchFamily="34" charset="-122"/>
                <a:cs typeface="IBM Plex Sans" pitchFamily="34" charset="-120"/>
              </a:rPr>
              <a:t>Riscul de lichiditate:</a:t>
            </a:r>
            <a:r>
              <a:rPr lang="ro" altLang="en-US" sz="2020" dirty="0">
                <a:solidFill>
                  <a:srgbClr val="25252B"/>
                </a:solidFill>
                <a:latin typeface="IBM Plex Sans" pitchFamily="34" charset="0"/>
                <a:ea typeface="IBM Plex Sans" pitchFamily="34" charset="-122"/>
                <a:cs typeface="IBM Plex Sans" pitchFamily="34" charset="-120"/>
              </a:rPr>
              <a:t> fonduri disponibile insuficiente pentru retragerile de astăzi.</a:t>
            </a:r>
            <a:endParaRPr lang="ro"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ro" altLang="en-US" sz="2020" b="1" dirty="0">
                <a:solidFill>
                  <a:srgbClr val="422C70"/>
                </a:solidFill>
                <a:latin typeface="IBM Plex Sans" pitchFamily="34" charset="0"/>
                <a:ea typeface="IBM Plex Sans" pitchFamily="34" charset="-122"/>
                <a:cs typeface="IBM Plex Sans" pitchFamily="34" charset="-120"/>
              </a:rPr>
              <a:t>Riscul de solvabilitate:</a:t>
            </a:r>
            <a:r>
              <a:rPr lang="ro" altLang="en-US" sz="2020" dirty="0">
                <a:solidFill>
                  <a:srgbClr val="25252B"/>
                </a:solidFill>
                <a:latin typeface="IBM Plex Sans" pitchFamily="34" charset="0"/>
                <a:ea typeface="IBM Plex Sans" pitchFamily="34" charset="-122"/>
                <a:cs typeface="IBM Plex Sans" pitchFamily="34" charset="-120"/>
              </a:rPr>
              <a:t> active cu o valoare mai mică decât obligațiile.</a:t>
            </a:r>
            <a:endParaRPr lang="ro"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ro" altLang="en-US" sz="2020" dirty="0">
                <a:solidFill>
                  <a:srgbClr val="25252B"/>
                </a:solidFill>
                <a:latin typeface="IBM Plex Sans" pitchFamily="34" charset="0"/>
                <a:ea typeface="IBM Plex Sans" pitchFamily="34" charset="-122"/>
                <a:cs typeface="IBM Plex Sans" pitchFamily="34" charset="-120"/>
              </a:rPr>
              <a:t>Retragerile masive de depozite pot îngreuna accesul la fonduri. Garantarea depozitelor și împrumuturile acordate de banca centrală pot reduce panica, dar acoperirea și regulile variază; protecția nu poate elimina toate riscurile.</a:t>
            </a:r>
            <a:endParaRPr lang="ro"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Solicitați împrumutulÎmprumutatul solicită un împrumut de la bancă.2Aprobați împrumutulBanca acceptă să acorde împrumutul.3 Creați depozitulBanca creditează contul împrumutatului cu un nou depozit.4">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iscul de lichiditateMulți deponenți stau la coadă pentru a retrage bani astăzi Creditele acordate de bancă pot fi totuși rambursate mai târziu Numerar sau active rapid utilizabile insuficiente în pre">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Inflația și puterea de</a:t>
            </a:r>
            <a:br/>
            <a:r>
              <a:rPr lang="ro" altLang="en-US" sz="3000" dirty="0">
                <a:solidFill>
                  <a:srgbClr val="422C70"/>
                </a:solidFill>
                <a:latin typeface="IBM Plex Sans Medium" pitchFamily="34" charset="0"/>
                <a:ea typeface="IBM Plex Sans Medium" pitchFamily="34" charset="-122"/>
                <a:cs typeface="IBM Plex Sans Medium" pitchFamily="34" charset="-120"/>
              </a:rPr>
              <a:t>cumpărare</a:t>
            </a:r>
            <a:endParaRPr lang="ro" sz="3000" dirty="0"/>
          </a:p>
        </p:txBody>
      </p:sp>
      <p:sp>
        <p:nvSpPr>
          <p:cNvPr id="5" name="Text 2"/>
          <p:cNvSpPr/>
          <p:nvPr/>
        </p:nvSpPr>
        <p:spPr>
          <a:xfrm>
            <a:off x="971459" y="1787561"/>
            <a:ext cx="5360487" cy="2449403"/>
          </a:xfrm>
          <a:prstGeom prst="rect">
            <a:avLst/>
          </a:prstGeom>
          <a:noFill/>
          <a:ln/>
        </p:spPr>
        <p:txBody>
          <a:bodyPr wrap="square" lIns="0" tIns="0" rIns="0" bIns="0" rtlCol="0" anchor="t"/>
          <a:lstStyle/>
          <a:p>
            <a:pPr algn="l" marL="182880" indent="-182880">
              <a:lnSpc>
                <a:spcPct val="113000"/>
              </a:lnSpc>
              <a:buSzPct val="100000"/>
              <a:buChar char="•"/>
            </a:pPr>
            <a:r>
              <a:rPr lang="ro" altLang="en-US" sz="1920" b="1" dirty="0">
                <a:solidFill>
                  <a:srgbClr val="422C70"/>
                </a:solidFill>
                <a:latin typeface="IBM Plex Sans" pitchFamily="34" charset="0"/>
                <a:ea typeface="IBM Plex Sans" pitchFamily="34" charset="-122"/>
                <a:cs typeface="IBM Plex Sans" pitchFamily="34" charset="-120"/>
              </a:rPr>
              <a:t>Inflație a prețurilor:</a:t>
            </a:r>
            <a:r>
              <a:rPr lang="ro" altLang="en-US" sz="1920" dirty="0">
                <a:solidFill>
                  <a:srgbClr val="25252B"/>
                </a:solidFill>
                <a:latin typeface="IBM Plex Sans" pitchFamily="34" charset="0"/>
                <a:ea typeface="IBM Plex Sans" pitchFamily="34" charset="-122"/>
                <a:cs typeface="IBM Plex Sans" pitchFamily="34" charset="-120"/>
              </a:rPr>
              <a:t> creștere susținută a nivelului general al prețurilor</a:t>
            </a:r>
            <a:endParaRPr lang="ro" sz="1920" dirty="0"/>
          </a:p>
          <a:p>
            <a:pPr algn="l" marL="182880" indent="-182880">
              <a:lnSpc>
                <a:spcPct val="113000"/>
              </a:lnSpc>
              <a:spcBef>
                <a:spcPts val="380"/>
              </a:spcBef>
              <a:buSzPct val="100000"/>
              <a:buChar char="•"/>
            </a:pPr>
            <a:r>
              <a:rPr lang="ro" altLang="en-US" sz="1920" b="1" dirty="0">
                <a:solidFill>
                  <a:srgbClr val="422C70"/>
                </a:solidFill>
                <a:latin typeface="IBM Plex Sans" pitchFamily="34" charset="0"/>
                <a:ea typeface="IBM Plex Sans" pitchFamily="34" charset="-122"/>
                <a:cs typeface="IBM Plex Sans" pitchFamily="34" charset="-120"/>
              </a:rPr>
              <a:t>Putere de Cumpărare:</a:t>
            </a:r>
            <a:r>
              <a:rPr lang="ro" altLang="en-US" sz="1920" dirty="0">
                <a:solidFill>
                  <a:srgbClr val="25252B"/>
                </a:solidFill>
                <a:latin typeface="IBM Plex Sans" pitchFamily="34" charset="0"/>
                <a:ea typeface="IBM Plex Sans" pitchFamily="34" charset="-122"/>
                <a:cs typeface="IBM Plex Sans" pitchFamily="34" charset="-120"/>
              </a:rPr>
              <a:t> ceea ce se poate cumpăra cu o unitate monetară</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Același coș: 100 → 110 unități monetare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Venituri sau economii neschimbate: mai puțină Putere de Cumpărare</a:t>
            </a:r>
            <a:endParaRPr lang="ro" sz="1920" dirty="0"/>
          </a:p>
        </p:txBody>
      </p:sp>
      <p:sp>
        <p:nvSpPr>
          <p:cNvPr id="6" name="Text 3"/>
          <p:cNvSpPr/>
          <p:nvPr/>
        </p:nvSpPr>
        <p:spPr>
          <a:xfrm>
            <a:off x="666780" y="4505157"/>
            <a:ext cx="5694426" cy="1645280"/>
          </a:xfrm>
          <a:prstGeom prst="rect">
            <a:avLst/>
          </a:prstGeom>
          <a:noFill/>
          <a:ln/>
        </p:spPr>
        <p:txBody>
          <a:bodyPr wrap="square" lIns="0" tIns="0" rIns="0" bIns="0" rtlCol="0" anchor="t"/>
          <a:lstStyle/>
          <a:p>
            <a:pPr algn="l" indent="0" marL="0">
              <a:lnSpc>
                <a:spcPct val="113000"/>
              </a:lnSpc>
              <a:buNone/>
            </a:pPr>
            <a:r>
              <a:rPr lang="ro" altLang="en-US" sz="1920" dirty="0">
                <a:solidFill>
                  <a:srgbClr val="25252B"/>
                </a:solidFill>
                <a:latin typeface="IBM Plex Sans" pitchFamily="34" charset="0"/>
                <a:ea typeface="IBM Plex Sans" pitchFamily="34" charset="-122"/>
                <a:cs typeface="IBM Plex Sans" pitchFamily="34" charset="-120"/>
              </a:rPr>
              <a:t>Expansiunea monetară și a creditului poate contribui la inflație, alături de ofertă, cerere, cursul valutar, impozite, reglementări și costuri. Creșterea unui singur preț nu reflectă întreaga măsură a inflației.</a:t>
            </a:r>
            <a:endParaRPr lang="ro"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Înainte Dețineți 100 de unități. Coșul costă 100. Puteți cumpăra întregul coș.Nivelul prețurilorMai scăzutPuterea de cumpărareMai ridicatăDupă creșterea prețurilor Dețineți în continuare 100 de unităț">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Comparați puterea de cumpărare la nivel local</a:t>
            </a:r>
            <a:endParaRPr lang="ro"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ro" altLang="en-US" sz="2300" dirty="0">
                <a:solidFill>
                  <a:srgbClr val="25252B"/>
                </a:solidFill>
                <a:latin typeface="IBM Plex Sans" pitchFamily="34" charset="0"/>
                <a:ea typeface="IBM Plex Sans" pitchFamily="34" charset="-122"/>
                <a:cs typeface="IBM Plex Sans" pitchFamily="34" charset="-120"/>
              </a:rPr>
              <a:t>Alegeți un produs obișnuit; notați prețul de astăzi.</a:t>
            </a:r>
            <a:endParaRPr lang="ro" sz="2300" dirty="0"/>
          </a:p>
          <a:p>
            <a:pPr algn="l" marL="219710" indent="-219710">
              <a:lnSpc>
                <a:spcPct val="113000"/>
              </a:lnSpc>
              <a:spcBef>
                <a:spcPts val="460"/>
              </a:spcBef>
              <a:buSzPct val="100000"/>
              <a:buFont typeface="+mj-lt"/>
              <a:buAutoNum type="arabicPeriod" startAt="1"/>
            </a:pPr>
            <a:r>
              <a:rPr lang="ro" altLang="en-US" sz="2300" dirty="0">
                <a:solidFill>
                  <a:srgbClr val="25252B"/>
                </a:solidFill>
                <a:latin typeface="IBM Plex Sans" pitchFamily="34" charset="0"/>
                <a:ea typeface="IBM Plex Sans" pitchFamily="34" charset="-122"/>
                <a:cs typeface="IBM Plex Sans" pitchFamily="34" charset="-120"/>
              </a:rPr>
              <a:t>Comparați-l cu un preț din trecut; verificați o sursă de încredere, dacă este posibil.</a:t>
            </a:r>
            <a:endParaRPr lang="ro" sz="2300" dirty="0"/>
          </a:p>
          <a:p>
            <a:pPr algn="l" marL="219710" indent="-219710">
              <a:lnSpc>
                <a:spcPct val="113000"/>
              </a:lnSpc>
              <a:spcBef>
                <a:spcPts val="460"/>
              </a:spcBef>
              <a:buSzPct val="100000"/>
              <a:buFont typeface="+mj-lt"/>
              <a:buAutoNum type="arabicPeriod" startAt="1"/>
            </a:pPr>
            <a:r>
              <a:rPr lang="ro" altLang="en-US" sz="2300" dirty="0">
                <a:solidFill>
                  <a:srgbClr val="25252B"/>
                </a:solidFill>
                <a:latin typeface="IBM Plex Sans" pitchFamily="34" charset="0"/>
                <a:ea typeface="IBM Plex Sans" pitchFamily="34" charset="-122"/>
                <a:cs typeface="IBM Plex Sans" pitchFamily="34" charset="-120"/>
              </a:rPr>
              <a:t>Veniturile s-au schimbat în același ritm? Ce altceva s-a schimbat?</a:t>
            </a:r>
            <a:endParaRPr lang="ro" sz="2300" dirty="0"/>
          </a:p>
          <a:p>
            <a:pPr algn="l" marL="219710" indent="-219710">
              <a:lnSpc>
                <a:spcPct val="113000"/>
              </a:lnSpc>
              <a:spcBef>
                <a:spcPts val="460"/>
              </a:spcBef>
              <a:buSzPct val="100000"/>
              <a:buFont typeface="+mj-lt"/>
              <a:buAutoNum type="arabicPeriod" startAt="1"/>
            </a:pPr>
            <a:r>
              <a:rPr lang="ro" altLang="en-US" sz="2300" dirty="0">
                <a:solidFill>
                  <a:srgbClr val="25252B"/>
                </a:solidFill>
                <a:latin typeface="IBM Plex Sans" pitchFamily="34" charset="0"/>
                <a:ea typeface="IBM Plex Sans" pitchFamily="34" charset="-122"/>
                <a:cs typeface="IBM Plex Sans" pitchFamily="34" charset="-120"/>
              </a:rPr>
              <a:t>Comparați cu un indicator oficial al inflației și cu coșul de consum aferent.</a:t>
            </a:r>
            <a:endParaRPr lang="ro"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ro" altLang="en-US" sz="2300" dirty="0">
                <a:solidFill>
                  <a:srgbClr val="25252B"/>
                </a:solidFill>
                <a:latin typeface="IBM Plex Sans" pitchFamily="34" charset="0"/>
                <a:ea typeface="IBM Plex Sans" pitchFamily="34" charset="-122"/>
                <a:cs typeface="IBM Plex Sans" pitchFamily="34" charset="-120"/>
              </a:rPr>
              <a:t>Efectele diferă pentru deținătorii de numerar, proprietarii de active, debitori și creditori; salariile și prețurile se ajustează în ritmuri diferite. Cheltuielile dumneavoastră pot diferi de coșul de consum folosit la măsurare.</a:t>
            </a:r>
            <a:endParaRPr lang="ro"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ro" altLang="en-US" sz="2300" dirty="0">
                <a:solidFill>
                  <a:srgbClr val="25252B"/>
                </a:solidFill>
                <a:latin typeface="IBM Plex Sans" pitchFamily="34" charset="0"/>
                <a:ea typeface="IBM Plex Sans" pitchFamily="34" charset="-122"/>
                <a:cs typeface="IBM Plex Sans" pitchFamily="34" charset="-120"/>
              </a:rPr>
              <a:t>Modificarea coșului de consum sau a metodei nu înseamnă automat manipulare; verificați explicația și documentați modificarea.</a:t>
            </a:r>
            <a:endParaRPr lang="ro"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Dolarul american ca monedă de rezervă</a:t>
            </a:r>
            <a:endParaRPr lang="ro"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Monedă de rezervă: deținută pentru plăți internaționale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Războaiele mondiale: schimbări ale puterii economice și financiare</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1944:</a:t>
            </a:r>
            <a:r>
              <a:rPr lang="ro" altLang="en-US" sz="2400" dirty="0">
                <a:solidFill>
                  <a:srgbClr val="25252B"/>
                </a:solidFill>
                <a:latin typeface="IBM Plex Sans" pitchFamily="34" charset="0"/>
                <a:ea typeface="IBM Plex Sans" pitchFamily="34" charset="-122"/>
                <a:cs typeface="IBM Plex Sans" pitchFamily="34" charset="-120"/>
              </a:rPr>
              <a:t> Bretton Woods; monede legate de dolar, dolarul de aur</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1971:</a:t>
            </a:r>
            <a:r>
              <a:rPr lang="ro" altLang="en-US" sz="2400" dirty="0">
                <a:solidFill>
                  <a:srgbClr val="25252B"/>
                </a:solidFill>
                <a:latin typeface="IBM Plex Sans" pitchFamily="34" charset="0"/>
                <a:ea typeface="IBM Plex Sans" pitchFamily="34" charset="-122"/>
                <a:cs typeface="IBM Plex Sans" pitchFamily="34" charset="-120"/>
              </a:rPr>
              <a:t> convertibilitatea oficială a dolarului în aur a încetat</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Relații comerciale consolidate, anvergură economică și piețe financiare profunde</a:t>
            </a:r>
            <a:endParaRPr lang="ro"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Ponderile monedelor de rezervă se pot schimba; băncile centrale dețin și alte monede.</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Alternative de economisire și păstrare a valorii</a:t>
            </a:r>
            <a:endParaRPr lang="ro"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Metale prețioase:</a:t>
            </a:r>
            <a:r>
              <a:rPr lang="ro" altLang="en-US" sz="2400" dirty="0">
                <a:solidFill>
                  <a:srgbClr val="25252B"/>
                </a:solidFill>
                <a:latin typeface="IBM Plex Sans" pitchFamily="34" charset="0"/>
                <a:ea typeface="IBM Plex Sans" pitchFamily="34" charset="-122"/>
                <a:cs typeface="IBM Plex Sans" pitchFamily="34" charset="-120"/>
              </a:rPr>
              <a:t> deținere fizică; costuri de depozitare și verificare</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Proprietăți imobiliare:</a:t>
            </a:r>
            <a:r>
              <a:rPr lang="ro" altLang="en-US" sz="2400" dirty="0">
                <a:solidFill>
                  <a:srgbClr val="25252B"/>
                </a:solidFill>
                <a:latin typeface="IBM Plex Sans" pitchFamily="34" charset="0"/>
                <a:ea typeface="IBM Plex Sans" pitchFamily="34" charset="-122"/>
                <a:cs typeface="IBM Plex Sans" pitchFamily="34" charset="-120"/>
              </a:rPr>
              <a:t> active utile; cost inițial ridicat, întreținere, portabilitate redusă</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Acțiuni:</a:t>
            </a:r>
            <a:r>
              <a:rPr lang="ro" altLang="en-US" sz="2400" dirty="0">
                <a:solidFill>
                  <a:srgbClr val="25252B"/>
                </a:solidFill>
                <a:latin typeface="IBM Plex Sans" pitchFamily="34" charset="0"/>
                <a:ea typeface="IBM Plex Sans" pitchFamily="34" charset="-122"/>
                <a:cs typeface="IBM Plex Sans" pitchFamily="34" charset="-120"/>
              </a:rPr>
              <a:t> participații productive; riscuri de afaceri, de piață și de custodie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Alte opțiuni: valută, obligațiuni, afaceri, unelte, educație</a:t>
            </a:r>
            <a:endParaRPr lang="ro"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Un activ nu îndeplinește automat toate funcțiile banilor. Niciun activ nu garantează Putere de Cumpărare în orice situație.</a:t>
            </a:r>
            <a:endParaRPr lang="ro"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Impozitele pot modifica costurile și beneficiile; regulile diferă și se schimbă. Acest curs nu oferă consultanță fiscală.</a:t>
            </a:r>
            <a:endParaRPr lang="r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Monede digitale ale băncilor centrale (CBDC)</a:t>
            </a:r>
            <a:endParaRPr lang="ro"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ro" altLang="en-US" sz="1920" dirty="0">
                <a:solidFill>
                  <a:srgbClr val="25252B"/>
                </a:solidFill>
                <a:latin typeface="IBM Plex Sans" pitchFamily="34" charset="0"/>
                <a:ea typeface="IBM Plex Sans" pitchFamily="34" charset="-122"/>
                <a:cs typeface="IBM Plex Sans" pitchFamily="34" charset="-120"/>
              </a:rPr>
              <a:t>O CBDC reprezintă bani fiat digitali emiși ca pasiv al băncii centrale: o creanță a deținătorului asupra acesteia.</a:t>
            </a:r>
            <a:endParaRPr lang="ro"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Diferă de numerar și de depozitele la băncile comerciale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Posibile avantaje privind decontarea sau accesul</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Posibilități de monitorizare, restricții și asocieri cu identitatea</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Emisiunea centralizată și politica monetară se mențin</a:t>
            </a:r>
            <a:endParaRPr lang="ro"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ro" altLang="en-US" sz="1920" dirty="0">
                <a:solidFill>
                  <a:srgbClr val="25252B"/>
                </a:solidFill>
                <a:latin typeface="IBM Plex Sans" pitchFamily="34" charset="0"/>
                <a:ea typeface="IBM Plex Sans" pitchFamily="34" charset="-122"/>
                <a:cs typeface="IBM Plex Sans" pitchFamily="34" charset="-120"/>
              </a:rPr>
              <a:t>Modelele diferă. Caracterul digital nu implică automat descentralizare, raritate, confidențialitate sau posibilitatea verificării independente.</a:t>
            </a:r>
            <a:endParaRPr lang="ro"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ro" altLang="en-US" sz="1920" b="1" dirty="0">
                <a:solidFill>
                  <a:srgbClr val="422C70"/>
                </a:solidFill>
                <a:latin typeface="IBM Plex Sans" pitchFamily="34" charset="0"/>
                <a:ea typeface="IBM Plex Sans" pitchFamily="34" charset="-122"/>
                <a:cs typeface="IBM Plex Sans" pitchFamily="34" charset="-120"/>
              </a:rPr>
              <a:t>Verificați</a:t>
            </a:r>
            <a:endParaRPr lang="ro" sz="1920" dirty="0"/>
          </a:p>
          <a:p>
            <a:pPr algn="l" indent="0" marL="0">
              <a:lnSpc>
                <a:spcPct val="113000"/>
              </a:lnSpc>
              <a:spcBef>
                <a:spcPts val="290"/>
              </a:spcBef>
              <a:buNone/>
            </a:pPr>
            <a:r>
              <a:rPr lang="ro" altLang="en-US" sz="1920" dirty="0">
                <a:solidFill>
                  <a:srgbClr val="25252B"/>
                </a:solidFill>
                <a:latin typeface="IBM Plex Sans" pitchFamily="34" charset="0"/>
                <a:ea typeface="IBM Plex Sans" pitchFamily="34" charset="-122"/>
                <a:cs typeface="IBM Plex Sans" pitchFamily="34" charset="-120"/>
              </a:rPr>
              <a:t>Cine o emite, cine o poate folosi, ce date sunt colectate și cine poate bloca plățile sau modifica regulile? Ce se întâmplă în lipsa unei conexiuni la internet și ce protecții legale există?</a:t>
            </a:r>
            <a:endParaRPr lang="ro"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Recapitulare: Cum pot banii să nu mai funcționeze?</a:t>
            </a:r>
            <a:endParaRPr lang="ro"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ro" altLang="en-US" sz="1920" b="1" dirty="0">
                <a:solidFill>
                  <a:srgbClr val="25252B"/>
                </a:solidFill>
                <a:latin typeface="IBM Plex Sans" pitchFamily="34" charset="0"/>
                <a:ea typeface="IBM Plex Sans" pitchFamily="34" charset="-122"/>
                <a:cs typeface="IBM Plex Sans" pitchFamily="34" charset="-120"/>
              </a:rPr>
              <a:t>Idei principale</a:t>
            </a:r>
            <a:endParaRPr lang="ro" sz="1920" dirty="0"/>
          </a:p>
        </p:txBody>
      </p:sp>
      <p:sp>
        <p:nvSpPr>
          <p:cNvPr id="5" name="Text 3"/>
          <p:cNvSpPr/>
          <p:nvPr/>
        </p:nvSpPr>
        <p:spPr>
          <a:xfrm>
            <a:off x="971459" y="194127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Banii coordonează schimburile, prețurile și valoarea în timp</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Funcțiile și proprietățile permit comparația</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Comoditatea implică compromisuri în privința încrederii, controlului și accesului</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Masa monetară, riscurile bancare și inflația afectează oamenii în mod diferit</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Alternativele și monedele digitale ale băncilor centrale necesită, de asemenea, o evaluare atentă</a:t>
            </a:r>
            <a:endParaRPr lang="ro" sz="1920" dirty="0"/>
          </a:p>
        </p:txBody>
      </p:sp>
      <p:sp>
        <p:nvSpPr>
          <p:cNvPr id="6" name="Text 4"/>
          <p:cNvSpPr/>
          <p:nvPr/>
        </p:nvSpPr>
        <p:spPr>
          <a:xfrm>
            <a:off x="666780" y="4378513"/>
            <a:ext cx="11510010" cy="329093"/>
          </a:xfrm>
          <a:prstGeom prst="rect">
            <a:avLst/>
          </a:prstGeom>
          <a:noFill/>
          <a:ln/>
        </p:spPr>
        <p:txBody>
          <a:bodyPr wrap="square" lIns="0" tIns="0" rIns="0" bIns="0" rtlCol="0" anchor="t"/>
          <a:lstStyle/>
          <a:p>
            <a:pPr algn="l" indent="0" marL="0">
              <a:lnSpc>
                <a:spcPct val="113000"/>
              </a:lnSpc>
              <a:buNone/>
            </a:pPr>
            <a:r>
              <a:rPr lang="ro" altLang="en-US" sz="1920" dirty="0">
                <a:solidFill>
                  <a:srgbClr val="25252B"/>
                </a:solidFill>
                <a:latin typeface="IBM Plex Sans" pitchFamily="34" charset="0"/>
                <a:ea typeface="IBM Plex Sans" pitchFamily="34" charset="-122"/>
                <a:cs typeface="IBM Plex Sans" pitchFamily="34" charset="-120"/>
              </a:rPr>
              <a:t>Ce face ca banii dumneavoastră să fie utili și ce reguli depind de instituțiile în care aveți încredere?</a:t>
            </a:r>
            <a:endParaRPr lang="ro" sz="1920" dirty="0"/>
          </a:p>
        </p:txBody>
      </p:sp>
      <p:sp>
        <p:nvSpPr>
          <p:cNvPr id="7" name="Shape 5"/>
          <p:cNvSpPr/>
          <p:nvPr/>
        </p:nvSpPr>
        <p:spPr>
          <a:xfrm>
            <a:off x="666780" y="4951385"/>
            <a:ext cx="10858500" cy="986912"/>
          </a:xfrm>
          <a:prstGeom prst="rect">
            <a:avLst/>
          </a:prstGeom>
          <a:solidFill>
            <a:srgbClr val="F3F3FA"/>
          </a:solidFill>
          <a:ln/>
        </p:spPr>
      </p:sp>
      <p:sp>
        <p:nvSpPr>
          <p:cNvPr id="8" name="Shape 6"/>
          <p:cNvSpPr/>
          <p:nvPr/>
        </p:nvSpPr>
        <p:spPr>
          <a:xfrm>
            <a:off x="666780" y="4951385"/>
            <a:ext cx="57150" cy="986912"/>
          </a:xfrm>
          <a:prstGeom prst="rect">
            <a:avLst/>
          </a:prstGeom>
          <a:solidFill>
            <a:srgbClr val="422C70"/>
          </a:solidFill>
          <a:ln/>
        </p:spPr>
      </p:sp>
      <p:sp>
        <p:nvSpPr>
          <p:cNvPr id="9" name="Text 7"/>
          <p:cNvSpPr/>
          <p:nvPr/>
        </p:nvSpPr>
        <p:spPr>
          <a:xfrm>
            <a:off x="1114014" y="5170841"/>
            <a:ext cx="10622310" cy="548000"/>
          </a:xfrm>
          <a:prstGeom prst="rect">
            <a:avLst/>
          </a:prstGeom>
          <a:noFill/>
          <a:ln/>
        </p:spPr>
        <p:txBody>
          <a:bodyPr wrap="square" lIns="0" tIns="0" rIns="0" bIns="0" rtlCol="0" anchor="t"/>
          <a:lstStyle/>
          <a:p>
            <a:pPr algn="l" indent="0" marL="0">
              <a:lnSpc>
                <a:spcPct val="113000"/>
              </a:lnSpc>
              <a:buNone/>
            </a:pPr>
            <a:r>
              <a:rPr lang="ro" altLang="en-US" sz="1920" b="1" dirty="0">
                <a:solidFill>
                  <a:srgbClr val="422C70"/>
                </a:solidFill>
                <a:latin typeface="IBM Plex Sans" pitchFamily="34" charset="0"/>
                <a:ea typeface="IBM Plex Sans" pitchFamily="34" charset="-122"/>
                <a:cs typeface="IBM Plex Sans" pitchFamily="34" charset="-120"/>
              </a:rPr>
              <a:t>Un moment de reflecție</a:t>
            </a:r>
            <a:endParaRPr lang="ro" sz="1920" dirty="0"/>
          </a:p>
          <a:p>
            <a:pPr algn="l" indent="0" marL="0">
              <a:lnSpc>
                <a:spcPct val="113000"/>
              </a:lnSpc>
              <a:spcBef>
                <a:spcPts val="290"/>
              </a:spcBef>
              <a:buNone/>
            </a:pPr>
            <a:r>
              <a:rPr lang="ro" altLang="en-US" sz="1920" dirty="0">
                <a:solidFill>
                  <a:srgbClr val="25252B"/>
                </a:solidFill>
                <a:latin typeface="IBM Plex Sans" pitchFamily="34" charset="0"/>
                <a:ea typeface="IBM Plex Sans" pitchFamily="34" charset="-122"/>
                <a:cs typeface="IBM Plex Sans" pitchFamily="34" charset="-120"/>
              </a:rPr>
              <a:t>Care este o întrebare despre bani pe care v-o puneți acum, dar pe care nu v-ați pus-o înainte?</a:t>
            </a:r>
            <a:endParaRPr lang="ro"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1</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ro" altLang="en-US" sz="2400" dirty="0">
                <a:solidFill>
                  <a:srgbClr val="F7941F"/>
                </a:solidFill>
                <a:latin typeface="IBM Plex Sans Medium" pitchFamily="34" charset="0"/>
                <a:ea typeface="IBM Plex Sans Medium" pitchFamily="34" charset="-122"/>
                <a:cs typeface="IBM Plex Sans Medium" pitchFamily="34" charset="-120"/>
              </a:rPr>
              <a:t>Modulul 2</a:t>
            </a:r>
            <a:endParaRPr lang="ro"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Cum funcționează Bitcoin</a:t>
            </a:r>
            <a:endParaRPr lang="ro"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ro" altLang="en-US" sz="2400" b="1" dirty="0">
                <a:solidFill>
                  <a:srgbClr val="FFFFFF"/>
                </a:solidFill>
                <a:latin typeface="IBM Plex Sans" pitchFamily="34" charset="0"/>
                <a:ea typeface="IBM Plex Sans" pitchFamily="34" charset="-122"/>
                <a:cs typeface="IBM Plex Sans" pitchFamily="34" charset="-120"/>
              </a:rPr>
              <a:t>Soluție:</a:t>
            </a:r>
            <a:r>
              <a:rPr lang="ro" altLang="en-US" sz="2400" dirty="0">
                <a:solidFill>
                  <a:srgbClr val="FFFFFF"/>
                </a:solidFill>
                <a:latin typeface="IBM Plex Sans" pitchFamily="34" charset="0"/>
                <a:ea typeface="IBM Plex Sans" pitchFamily="34" charset="-122"/>
                <a:cs typeface="IBM Plex Sans" pitchFamily="34" charset="-120"/>
              </a:rPr>
              <a:t> De ce a fost creat Bitcoin și cum răspunde?</a:t>
            </a:r>
            <a:endParaRPr lang="r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De ce a fost creat Bitcoin</a:t>
            </a:r>
            <a:endParaRPr lang="ro" sz="3000" dirty="0"/>
          </a:p>
        </p:txBody>
      </p:sp>
      <p:sp>
        <p:nvSpPr>
          <p:cNvPr id="5" name="Text 2"/>
          <p:cNvSpPr/>
          <p:nvPr/>
        </p:nvSpPr>
        <p:spPr>
          <a:xfrm>
            <a:off x="956188" y="1364742"/>
            <a:ext cx="5377221" cy="2639141"/>
          </a:xfrm>
          <a:prstGeom prst="rect">
            <a:avLst/>
          </a:prstGeom>
          <a:noFill/>
          <a:ln/>
        </p:spPr>
        <p:txBody>
          <a:bodyPr wrap="square" lIns="0" tIns="0" rIns="0" bIns="0" rtlCol="0" anchor="t"/>
          <a:lstStyle/>
          <a:p>
            <a:pPr algn="l" marL="173990" indent="-173990">
              <a:lnSpc>
                <a:spcPct val="113000"/>
              </a:lnSpc>
              <a:buSzPct val="100000"/>
              <a:buChar char="•"/>
            </a:pPr>
            <a:r>
              <a:rPr lang="ro" altLang="en-US" sz="1820" dirty="0">
                <a:solidFill>
                  <a:srgbClr val="25252B"/>
                </a:solidFill>
                <a:latin typeface="IBM Plex Sans" pitchFamily="34" charset="0"/>
                <a:ea typeface="IBM Plex Sans" pitchFamily="34" charset="-122"/>
                <a:cs typeface="IBM Plex Sans" pitchFamily="34" charset="-120"/>
              </a:rPr>
              <a:t>Plățile digitale existau deja</a:t>
            </a:r>
            <a:endParaRPr lang="ro" sz="1820" dirty="0"/>
          </a:p>
          <a:p>
            <a:pPr algn="l" marL="173990" indent="-173990">
              <a:lnSpc>
                <a:spcPct val="113000"/>
              </a:lnSpc>
              <a:spcBef>
                <a:spcPts val="360"/>
              </a:spcBef>
              <a:buSzPct val="100000"/>
              <a:buChar char="•"/>
            </a:pPr>
            <a:r>
              <a:rPr lang="ro" altLang="en-US" sz="1820" dirty="0">
                <a:solidFill>
                  <a:srgbClr val="25252B"/>
                </a:solidFill>
                <a:latin typeface="IBM Plex Sans" pitchFamily="34" charset="0"/>
                <a:ea typeface="IBM Plex Sans" pitchFamily="34" charset="-122"/>
                <a:cs typeface="IBM Plex Sans" pitchFamily="34" charset="-120"/>
              </a:rPr>
              <a:t>Administratorii unui Registru central: permisiune, date, comisioane și riscuri de funcționare defectuoasă</a:t>
            </a:r>
            <a:endParaRPr lang="ro" sz="1820" dirty="0"/>
          </a:p>
          <a:p>
            <a:pPr algn="l" marL="173990" indent="-173990">
              <a:lnSpc>
                <a:spcPct val="113000"/>
              </a:lnSpc>
              <a:spcBef>
                <a:spcPts val="360"/>
              </a:spcBef>
              <a:buSzPct val="100000"/>
              <a:buChar char="•"/>
            </a:pPr>
            <a:r>
              <a:rPr lang="ro" altLang="en-US" sz="1820" dirty="0">
                <a:solidFill>
                  <a:srgbClr val="25252B"/>
                </a:solidFill>
                <a:latin typeface="IBM Plex Sans" pitchFamily="34" charset="0"/>
                <a:ea typeface="IBM Plex Sans" pitchFamily="34" charset="-122"/>
                <a:cs typeface="IBM Plex Sans" pitchFamily="34" charset="-120"/>
              </a:rPr>
              <a:t>Date care pot fi copiate: problema „Cheltuială Dublă”</a:t>
            </a:r>
            <a:endParaRPr lang="ro" sz="1820" dirty="0"/>
          </a:p>
          <a:p>
            <a:pPr algn="l" marL="173990" indent="-173990">
              <a:lnSpc>
                <a:spcPct val="113000"/>
              </a:lnSpc>
              <a:spcBef>
                <a:spcPts val="360"/>
              </a:spcBef>
              <a:buSzPct val="100000"/>
              <a:buChar char="•"/>
            </a:pPr>
            <a:r>
              <a:rPr lang="ro" altLang="en-US" sz="1820" dirty="0">
                <a:solidFill>
                  <a:srgbClr val="25252B"/>
                </a:solidFill>
                <a:latin typeface="IBM Plex Sans" pitchFamily="34" charset="0"/>
                <a:ea typeface="IBM Plex Sans" pitchFamily="34" charset="-122"/>
                <a:cs typeface="IBM Plex Sans" pitchFamily="34" charset="-120"/>
              </a:rPr>
              <a:t>Bitcoin: istoric comun al plăților fără un administrator al unui Registru central</a:t>
            </a:r>
            <a:endParaRPr lang="ro" sz="1820" dirty="0"/>
          </a:p>
        </p:txBody>
      </p:sp>
      <p:sp>
        <p:nvSpPr>
          <p:cNvPr id="6" name="Text 3"/>
          <p:cNvSpPr/>
          <p:nvPr/>
        </p:nvSpPr>
        <p:spPr>
          <a:xfrm>
            <a:off x="666780" y="4258544"/>
            <a:ext cx="5694426" cy="937626"/>
          </a:xfrm>
          <a:prstGeom prst="rect">
            <a:avLst/>
          </a:prstGeom>
          <a:noFill/>
          <a:ln/>
        </p:spPr>
        <p:txBody>
          <a:bodyPr wrap="square" lIns="0" tIns="0" rIns="0" bIns="0" rtlCol="0" anchor="t"/>
          <a:lstStyle/>
          <a:p>
            <a:pPr algn="l" indent="0" marL="0">
              <a:lnSpc>
                <a:spcPct val="113000"/>
              </a:lnSpc>
              <a:buNone/>
            </a:pPr>
            <a:r>
              <a:rPr lang="ro" altLang="en-US" sz="1820" dirty="0">
                <a:solidFill>
                  <a:srgbClr val="25252B"/>
                </a:solidFill>
                <a:latin typeface="IBM Plex Sans" pitchFamily="34" charset="0"/>
                <a:ea typeface="IBM Plex Sans" pitchFamily="34" charset="-122"/>
                <a:cs typeface="IBM Plex Sans" pitchFamily="34" charset="-120"/>
              </a:rPr>
              <a:t>Bitcoin reduce încrederea necesară într-o autoritate centrală pentru emitere și decontare; nu elimină complet încrederea sau riscurile.</a:t>
            </a:r>
            <a:endParaRPr lang="ro" sz="1820" dirty="0"/>
          </a:p>
        </p:txBody>
      </p:sp>
      <p:sp>
        <p:nvSpPr>
          <p:cNvPr id="7" name="Text 4"/>
          <p:cNvSpPr/>
          <p:nvPr/>
        </p:nvSpPr>
        <p:spPr>
          <a:xfrm>
            <a:off x="666780" y="5427787"/>
            <a:ext cx="5694426" cy="625084"/>
          </a:xfrm>
          <a:prstGeom prst="rect">
            <a:avLst/>
          </a:prstGeom>
          <a:noFill/>
          <a:ln/>
        </p:spPr>
        <p:txBody>
          <a:bodyPr wrap="square" lIns="0" tIns="0" rIns="0" bIns="0" rtlCol="0" anchor="t"/>
          <a:lstStyle/>
          <a:p>
            <a:pPr algn="l" indent="0" marL="0">
              <a:lnSpc>
                <a:spcPct val="113000"/>
              </a:lnSpc>
              <a:buNone/>
            </a:pPr>
            <a:r>
              <a:rPr lang="ro" altLang="en-US" sz="1820" b="1" dirty="0">
                <a:solidFill>
                  <a:srgbClr val="422C70"/>
                </a:solidFill>
                <a:latin typeface="IBM Plex Sans" pitchFamily="34" charset="0"/>
                <a:ea typeface="IBM Plex Sans" pitchFamily="34" charset="-122"/>
                <a:cs typeface="IBM Plex Sans" pitchFamily="34" charset="-120"/>
              </a:rPr>
              <a:t>Bitcoin:</a:t>
            </a:r>
            <a:r>
              <a:rPr lang="ro" altLang="en-US" sz="1820" dirty="0">
                <a:solidFill>
                  <a:srgbClr val="25252B"/>
                </a:solidFill>
                <a:latin typeface="IBM Plex Sans" pitchFamily="34" charset="0"/>
                <a:ea typeface="IBM Plex Sans" pitchFamily="34" charset="-122"/>
                <a:cs typeface="IBM Plex Sans" pitchFamily="34" charset="-120"/>
              </a:rPr>
              <a:t> rețea și protocol · </a:t>
            </a:r>
            <a:r>
              <a:rPr lang="ro" altLang="en-US" sz="1820" b="1" dirty="0">
                <a:solidFill>
                  <a:srgbClr val="25252B"/>
                </a:solidFill>
                <a:latin typeface="IBM Plex Sans" pitchFamily="34" charset="0"/>
                <a:ea typeface="IBM Plex Sans" pitchFamily="34" charset="-122"/>
                <a:cs typeface="IBM Plex Sans" pitchFamily="34" charset="-120"/>
              </a:rPr>
              <a:t>bitcoin:</a:t>
            </a:r>
            <a:r>
              <a:rPr lang="ro" altLang="en-US" sz="1820" dirty="0">
                <a:solidFill>
                  <a:srgbClr val="25252B"/>
                </a:solidFill>
                <a:latin typeface="IBM Plex Sans" pitchFamily="34" charset="0"/>
                <a:ea typeface="IBM Plex Sans" pitchFamily="34" charset="-122"/>
                <a:cs typeface="IBM Plex Sans" pitchFamily="34" charset="-120"/>
              </a:rPr>
              <a:t> activ · </a:t>
            </a:r>
            <a:r>
              <a:rPr lang="ro" altLang="en-US" sz="1820" b="1" dirty="0">
                <a:solidFill>
                  <a:srgbClr val="25252B"/>
                </a:solidFill>
                <a:latin typeface="IBM Plex Sans" pitchFamily="34" charset="0"/>
                <a:ea typeface="IBM Plex Sans" pitchFamily="34" charset="-122"/>
                <a:cs typeface="IBM Plex Sans" pitchFamily="34" charset="-120"/>
              </a:rPr>
              <a:t>BTC:</a:t>
            </a:r>
            <a:r>
              <a:rPr lang="ro" altLang="en-US" sz="1820" dirty="0">
                <a:solidFill>
                  <a:srgbClr val="25252B"/>
                </a:solidFill>
                <a:latin typeface="IBM Plex Sans" pitchFamily="34" charset="0"/>
                <a:ea typeface="IBM Plex Sans" pitchFamily="34" charset="-122"/>
                <a:cs typeface="IBM Plex Sans" pitchFamily="34" charset="-120"/>
              </a:rPr>
              <a:t> abreviere pentru exprimarea sumelor</a:t>
            </a:r>
            <a:endParaRPr lang="ro"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Companie de plăți Expeditorul solicită companieiCompania ține registrul și aprobă Destinatarul este plătit dacă permite companiaDepinde deO singură organizație de încredere care ține registrulBitcoin ">    </p:cNvPr>
          <p:cNvPicPr>
            <a:picLocks noChangeAspect="1"/>
          </p:cNvPicPr>
          <p:nvPr/>
        </p:nvPicPr>
        <p:blipFill>
          <a:blip r:embed="rId1"/>
          <a:stretch>
            <a:fillRect/>
          </a:stretch>
        </p:blipFill>
        <p:spPr>
          <a:xfrm>
            <a:off x="342900" y="791139"/>
            <a:ext cx="11506170" cy="5123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Căutarea banilor digitali și descentralizați</a:t>
            </a:r>
            <a:endParaRPr lang="ro"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Cypherpunks: confidențialitate și libertate prin Criptografie</a:t>
            </a:r>
            <a:endParaRPr lang="ro" sz="2300" dirty="0"/>
          </a:p>
          <a:p>
            <a:pPr algn="l" marL="219710" indent="-219710">
              <a:lnSpc>
                <a:spcPct val="113000"/>
              </a:lnSpc>
              <a:spcBef>
                <a:spcPts val="460"/>
              </a:spcBef>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Criptare:</a:t>
            </a:r>
            <a:r>
              <a:rPr lang="ro" altLang="en-US" sz="2300" dirty="0">
                <a:solidFill>
                  <a:srgbClr val="25252B"/>
                </a:solidFill>
                <a:latin typeface="IBM Plex Sans" pitchFamily="34" charset="0"/>
                <a:ea typeface="IBM Plex Sans" pitchFamily="34" charset="-122"/>
                <a:cs typeface="IBM Plex Sans" pitchFamily="34" charset="-120"/>
              </a:rPr>
              <a:t> protejează confidențialitatea mesajelor</a:t>
            </a:r>
            <a:endParaRPr lang="ro" sz="2300" dirty="0"/>
          </a:p>
          <a:p>
            <a:pPr algn="l" marL="219710" indent="-219710">
              <a:lnSpc>
                <a:spcPct val="113000"/>
              </a:lnSpc>
              <a:spcBef>
                <a:spcPts val="460"/>
              </a:spcBef>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Semnături digitale:</a:t>
            </a:r>
            <a:r>
              <a:rPr lang="ro" altLang="en-US" sz="2300" dirty="0">
                <a:solidFill>
                  <a:srgbClr val="25252B"/>
                </a:solidFill>
                <a:latin typeface="IBM Plex Sans" pitchFamily="34" charset="0"/>
                <a:ea typeface="IBM Plex Sans" pitchFamily="34" charset="-122"/>
                <a:cs typeface="IBM Plex Sans" pitchFamily="34" charset="-120"/>
              </a:rPr>
              <a:t> dovedesc autorizarea fără a dezvălui o cheie secretă</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Obiectiv: fără un emitent, un server sau un administrator unic</a:t>
            </a:r>
            <a:endParaRPr lang="ro"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ro" altLang="en-US" sz="2300" b="1" dirty="0">
                <a:solidFill>
                  <a:srgbClr val="25252B"/>
                </a:solidFill>
                <a:latin typeface="IBM Plex Sans" pitchFamily="34" charset="0"/>
                <a:ea typeface="IBM Plex Sans" pitchFamily="34" charset="-122"/>
                <a:cs typeface="IBM Plex Sans" pitchFamily="34" charset="-120"/>
              </a:rPr>
              <a:t>Piese anterioare ale puzzle-ului</a:t>
            </a:r>
            <a:endParaRPr lang="ro"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DigiCash: plăți confidențiale; dependență de o companie centrală</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Hashcash: cost computațional pentru combaterea abuzurilor</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Bit Gold, b-money, RPoW: propuneri și experimente privind valoarea bazată pe raritate</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BitTorrent: partajare de informații Peer-to-Peer (P2P), nu de bani</a:t>
            </a:r>
            <a:endParaRPr lang="ro"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Primele forme de bani digitali</a:t>
            </a:r>
            <a:br/>
            <a:r>
              <a:rPr lang="ro" altLang="en-US" sz="3000" dirty="0">
                <a:solidFill>
                  <a:srgbClr val="422C70"/>
                </a:solidFill>
                <a:latin typeface="IBM Plex Sans Medium" pitchFamily="34" charset="0"/>
                <a:ea typeface="IBM Plex Sans Medium" pitchFamily="34" charset="-122"/>
                <a:cs typeface="IBM Plex Sans Medium" pitchFamily="34" charset="-120"/>
              </a:rPr>
              <a:t>și dubla cheltuire</a:t>
            </a:r>
            <a:endParaRPr lang="ro" sz="3000" dirty="0"/>
          </a:p>
        </p:txBody>
      </p:sp>
      <p:sp>
        <p:nvSpPr>
          <p:cNvPr id="5" name="Text 2"/>
          <p:cNvSpPr/>
          <p:nvPr/>
        </p:nvSpPr>
        <p:spPr>
          <a:xfrm>
            <a:off x="666780" y="1848551"/>
            <a:ext cx="5694426" cy="72393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Dubla cheltuire este o încercare de a trimite aceeași unitate digitală către doi destinatari.</a:t>
            </a:r>
            <a:endParaRPr lang="ro" sz="2110" dirty="0"/>
          </a:p>
        </p:txBody>
      </p:sp>
      <p:sp>
        <p:nvSpPr>
          <p:cNvPr id="6" name="Text 3"/>
          <p:cNvSpPr/>
          <p:nvPr/>
        </p:nvSpPr>
        <p:spPr>
          <a:xfrm>
            <a:off x="1002000" y="2787000"/>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Bază de date centrală: un singur factor de decizie de încredere</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Bitcoin: difuzare Peer-to-Peer (P2P) și semnături</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Mineri: blocuri și Dovada Muncii</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Noduri: verificare independentă</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Registru comun: istoric valid cu cea mai multă muncă acumulată</a:t>
            </a:r>
            <a:endParaRPr lang="ro"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Rețea peer-to-peerTranzacțiile sunt anunțate direct participanților Semnături digitaleDoar deținătorul cheii private poate autoriza o cheltuireBlocuri și mineritMinerii folosesc dovada muncii pentru a">    </p:cNvPr>
          <p:cNvPicPr>
            <a:picLocks noChangeAspect="1"/>
          </p:cNvPicPr>
          <p:nvPr/>
        </p:nvPicPr>
        <p:blipFill>
          <a:blip r:embed="rId1"/>
          <a:stretch>
            <a:fillRect/>
          </a:stretch>
        </p:blipFill>
        <p:spPr>
          <a:xfrm>
            <a:off x="342900" y="858164"/>
            <a:ext cx="11506170" cy="4989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Raritate digitală și ofertă</a:t>
            </a:r>
            <a:br/>
            <a:r>
              <a:rPr lang="ro" altLang="en-US" sz="3000" dirty="0">
                <a:solidFill>
                  <a:srgbClr val="422C70"/>
                </a:solidFill>
                <a:latin typeface="IBM Plex Sans Medium" pitchFamily="34" charset="0"/>
                <a:ea typeface="IBM Plex Sans Medium" pitchFamily="34" charset="-122"/>
                <a:cs typeface="IBM Plex Sans Medium" pitchFamily="34" charset="-120"/>
              </a:rPr>
              <a:t>verificabilă</a:t>
            </a:r>
            <a:endParaRPr lang="ro" sz="3000" dirty="0"/>
          </a:p>
        </p:txBody>
      </p:sp>
      <p:sp>
        <p:nvSpPr>
          <p:cNvPr id="5" name="Text 2"/>
          <p:cNvSpPr/>
          <p:nvPr/>
        </p:nvSpPr>
        <p:spPr>
          <a:xfrm>
            <a:off x="971459" y="1787561"/>
            <a:ext cx="5360487" cy="2498049"/>
          </a:xfrm>
          <a:prstGeom prst="rect">
            <a:avLst/>
          </a:prstGeom>
          <a:noFill/>
          <a:ln/>
        </p:spPr>
        <p:txBody>
          <a:bodyPr wrap="square" lIns="0" tIns="0" rIns="0" bIns="0" rtlCol="0" anchor="t"/>
          <a:lstStyle/>
          <a:p>
            <a:pPr algn="l" marL="182880" indent="-182880">
              <a:lnSpc>
                <a:spcPct val="113000"/>
              </a:lnSpc>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Unități valide diferențiate de copiile nevalide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Cheltuieli duble respinse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Istoricul public al tranzacțiilor și semnăturile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Dovada Muncii și verificări independente ale regulilor</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Limita ofertei monetare legată de Decentralizare și verificare</a:t>
            </a:r>
            <a:endParaRPr lang="ro" sz="1920" dirty="0"/>
          </a:p>
        </p:txBody>
      </p:sp>
      <p:sp>
        <p:nvSpPr>
          <p:cNvPr id="6" name="Text 3"/>
          <p:cNvSpPr/>
          <p:nvPr/>
        </p:nvSpPr>
        <p:spPr>
          <a:xfrm>
            <a:off x="666780" y="4553803"/>
            <a:ext cx="5694426" cy="987186"/>
          </a:xfrm>
          <a:prstGeom prst="rect">
            <a:avLst/>
          </a:prstGeom>
          <a:noFill/>
          <a:ln/>
        </p:spPr>
        <p:txBody>
          <a:bodyPr wrap="square" lIns="0" tIns="0" rIns="0" bIns="0" rtlCol="0" anchor="t"/>
          <a:lstStyle/>
          <a:p>
            <a:pPr algn="l" indent="0" marL="0">
              <a:lnSpc>
                <a:spcPct val="113000"/>
              </a:lnSpc>
              <a:buNone/>
            </a:pPr>
            <a:r>
              <a:rPr lang="ro" altLang="en-US" sz="1920" dirty="0">
                <a:solidFill>
                  <a:srgbClr val="25252B"/>
                </a:solidFill>
                <a:latin typeface="IBM Plex Sans" pitchFamily="34" charset="0"/>
                <a:ea typeface="IBM Plex Sans" pitchFamily="34" charset="-122"/>
                <a:cs typeface="IBM Plex Sans" pitchFamily="34" charset="-120"/>
              </a:rPr>
              <a:t>O afirmație scrisă privind oferta monetară nu este suficientă: cine o poate verifica și cine ar putea să o modifice?</a:t>
            </a:r>
            <a:endParaRPr lang="ro"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O afirmație privind oferta monetară Un emitent declară o limită pe site-ul său. Doar baza de date a emitentului o consemnează. Nimeni din afara emitentului nu o poate verifica. Emitentul poate modific">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Blockchainul: registrul public al Bitcoin</a:t>
            </a:r>
            <a:endParaRPr lang="r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Registru public replicat al tranzacțiilor</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Blocuri legate între ele; copii verificate independent</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Lanț valid cu cel mai mare volum acumulat de Dovada Muncii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Aproximativ un bloc nou la fiecare zece minute, în medie</a:t>
            </a:r>
            <a:endParaRPr lang="ro"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Rescrierea istoricului necesită refacerea muncii și recuperarea decalajului. Este costisitoare, nu imposibilă în sens strict; pot apărea temporar versiuni concurente ale istoricului și reorganizări.</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Descentralizare</a:t>
            </a:r>
            <a:endParaRPr lang="ro"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Software cu sursă deschisă și participare deschisă la protocol</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Nodurile independente verifică; minerii propun blocuri</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Modificările regulilor depind de adoptarea voluntară</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Niciun participant nu poate schimba singur regulile pentru toți</a:t>
            </a:r>
            <a:endParaRPr lang="ro"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Influența și resursele sunt distribuite inegal; serviciile mari pot crea dependență. Coordonarea poate fi mai lentă, iar rețeaua nu are un serviciu central de asistență.</a:t>
            </a:r>
            <a:endParaRPr lang="ro"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Semnături digitale și transfer de la egal la egal</a:t>
            </a:r>
            <a:endParaRPr lang="r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Un Portofel folosește o Cheie Privată pentru a semna</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Rețeaua verifică fără a afla cheia</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O Tranzacție semnată este difuzată prin intermediul participanților</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Niciun operator central al Bitcoin nu aprobă participarea sau plățile</a:t>
            </a:r>
            <a:endParaRPr lang="r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Oricine obține o Cheie Privată poate, de regulă, să cheltuiască fondurile. Pierderea accesului poate însemna pierderea definitivă a fondurilor.</a:t>
            </a:r>
            <a:endParaRPr lang="ro"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Serviciile intermediarilor rămân opționale; alegerea unui astfel de serviciu implică și regulile și riscurile sale de custodie. O plată validă către o adresă greșită nu poate fi, de regulă, anulată.</a:t>
            </a:r>
            <a:endParaRPr lang="r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Expeditorul semnează și difuzează o tranzacție Alte noduri Un nod o verifică și o retransmite Un alt nod o retransmiteTraseul pe care îl urmează Un nod o verifică și o retransmite Un alt nod o retrans">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UtilizatorUn utilizator primește, deține și trimite bitcoin. NodUn nod verifică în mod independent respectarea regulilor și retransmite date valide. MinerUn miner construiește blocuri candidate și efe">    </p:cNvPr>
          <p:cNvPicPr>
            <a:picLocks noChangeAspect="1"/>
          </p:cNvPicPr>
          <p:nvPr/>
        </p:nvPicPr>
        <p:blipFill>
          <a:blip r:embed="rId2"/>
          <a:stretch>
            <a:fillRect/>
          </a:stretch>
        </p:blipFill>
        <p:spPr>
          <a:xfrm>
            <a:off x="1427561" y="571500"/>
            <a:ext cx="3850447"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Utilizatori, noduri, mineri și dezvoltatori</a:t>
            </a:r>
            <a:endParaRPr lang="ro"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Minerii nu pot face ca blocurile nevalide să fie acceptate de nodurile oneste. Dezvoltatorii nu pot impune adoptarea software-ului. O persoană poate îndeplini mai multe roluri.</a:t>
            </a:r>
            <a:endParaRPr lang="ro"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algn="l" indent="0" marL="0">
              <a:lnSpc>
                <a:spcPct val="113000"/>
              </a:lnSpc>
              <a:buNone/>
            </a:pPr>
            <a:r>
              <a:rPr lang="ro" altLang="en-US" sz="2400" b="1" dirty="0">
                <a:solidFill>
                  <a:srgbClr val="422C70"/>
                </a:solidFill>
                <a:latin typeface="IBM Plex Sans" pitchFamily="34" charset="0"/>
                <a:ea typeface="IBM Plex Sans" pitchFamily="34" charset="-122"/>
                <a:cs typeface="IBM Plex Sans" pitchFamily="34" charset="-120"/>
              </a:rPr>
              <a:t>Întrebare de verificare</a:t>
            </a:r>
            <a:endParaRPr lang="ro" sz="2400" dirty="0"/>
          </a:p>
          <a:p>
            <a:pPr algn="l" indent="0" marL="0">
              <a:lnSpc>
                <a:spcPct val="113000"/>
              </a:lnSpc>
              <a:spcBef>
                <a:spcPts val="360"/>
              </a:spcBef>
              <a:buNone/>
            </a:pPr>
            <a:r>
              <a:rPr lang="ro" altLang="en-US" sz="2400" dirty="0">
                <a:solidFill>
                  <a:srgbClr val="25252B"/>
                </a:solidFill>
                <a:latin typeface="IBM Plex Sans" pitchFamily="34" charset="0"/>
                <a:ea typeface="IBM Plex Sans" pitchFamily="34" charset="-122"/>
                <a:cs typeface="IBM Plex Sans" pitchFamily="34" charset="-120"/>
              </a:rPr>
              <a:t>De ce verifică un nod tranzacțiile? Numiți o regulă pe care o verifică.</a:t>
            </a:r>
            <a:endParaRPr lang="r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Dovada muncii</a:t>
            </a:r>
            <a:endParaRPr lang="ro" sz="3000" dirty="0"/>
          </a:p>
        </p:txBody>
      </p:sp>
      <p:sp>
        <p:nvSpPr>
          <p:cNvPr id="5" name="Text 2"/>
          <p:cNvSpPr/>
          <p:nvPr/>
        </p:nvSpPr>
        <p:spPr>
          <a:xfrm>
            <a:off x="986729" y="1372240"/>
            <a:ext cx="5989960" cy="2969423"/>
          </a:xfrm>
          <a:prstGeom prst="rect">
            <a:avLst/>
          </a:prstGeom>
          <a:noFill/>
          <a:ln/>
        </p:spPr>
        <p:txBody>
          <a:bodyPr wrap="square" lIns="0" tIns="0" rIns="0" bIns="0" rtlCol="0" anchor="t"/>
          <a:lstStyle/>
          <a:p>
            <a:pPr algn="l" marL="191770" indent="-191770">
              <a:lnSpc>
                <a:spcPct val="113000"/>
              </a:lnSpc>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Bloc candidat → aplicarea repetată a funcției hash → rezultat valid</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Calcul și consum de energie costisitoare; verificare rapidă</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Bloc valid difuzat și verificat de noduri</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Ținta se ajustează pentru un interval mediu de zece minute între blocuri</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Munca acumulată face rescrierea costisitoare</a:t>
            </a:r>
            <a:endParaRPr lang="ro" sz="2020" dirty="0"/>
          </a:p>
        </p:txBody>
      </p:sp>
      <p:sp>
        <p:nvSpPr>
          <p:cNvPr id="6" name="Text 3"/>
          <p:cNvSpPr/>
          <p:nvPr/>
        </p:nvSpPr>
        <p:spPr>
          <a:xfrm>
            <a:off x="666780" y="4623206"/>
            <a:ext cx="6340632" cy="1382298"/>
          </a:xfrm>
          <a:prstGeom prst="rect">
            <a:avLst/>
          </a:prstGeom>
          <a:noFill/>
          <a:ln/>
        </p:spPr>
        <p:txBody>
          <a:bodyPr wrap="square" lIns="0" tIns="0" rIns="0" bIns="0" rtlCol="0" anchor="t"/>
          <a:lstStyle/>
          <a:p>
            <a:pPr algn="l" indent="0" marL="0">
              <a:lnSpc>
                <a:spcPct val="113000"/>
              </a:lnSpc>
              <a:buNone/>
            </a:pPr>
            <a:r>
              <a:rPr lang="ro" altLang="en-US" sz="2020" dirty="0">
                <a:solidFill>
                  <a:srgbClr val="25252B"/>
                </a:solidFill>
                <a:latin typeface="IBM Plex Sans" pitchFamily="34" charset="0"/>
                <a:ea typeface="IBM Plex Sans" pitchFamily="34" charset="-122"/>
                <a:cs typeface="IBM Plex Sans" pitchFamily="34" charset="-120"/>
              </a:rPr>
              <a:t>Mineritul securizează ordonarea tranzacțiilor; nu rezolvă ecuații externe. Evaluați sursa energiei, utilizarea acesteia, beneficiul pentru securitate și alternativele.</a:t>
            </a:r>
            <a:endParaRPr lang="ro"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Minerul găsește un bloc Un echipament de minerit calculează hashuri în mod repetat până când un rezultat îndeplinește ținta2Minerul îl difuzeazăBlocul este transmis în rețea3Nodurile îl verifică Fiec">    </p:cNvPr>
          <p:cNvPicPr>
            <a:picLocks noChangeAspect="1"/>
          </p:cNvPicPr>
          <p:nvPr/>
        </p:nvPicPr>
        <p:blipFill>
          <a:blip r:embed="rId2"/>
          <a:stretch>
            <a:fillRect/>
          </a:stretch>
        </p:blipFill>
        <p:spPr>
          <a:xfrm>
            <a:off x="1872600" y="571500"/>
            <a:ext cx="2960370" cy="5581223"/>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Ofertă limitată</a:t>
            </a:r>
            <a:endParaRPr lang="ro" sz="3000" dirty="0"/>
          </a:p>
        </p:txBody>
      </p:sp>
      <p:sp>
        <p:nvSpPr>
          <p:cNvPr id="5" name="Text 2"/>
          <p:cNvSpPr/>
          <p:nvPr/>
        </p:nvSpPr>
        <p:spPr>
          <a:xfrm>
            <a:off x="971459" y="136849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Maximum: </a:t>
            </a:r>
            <a:r>
              <a:rPr lang="ro" altLang="en-US" sz="1920" b="1" dirty="0">
                <a:solidFill>
                  <a:srgbClr val="25252B"/>
                </a:solidFill>
                <a:latin typeface="IBM Plex Sans" pitchFamily="34" charset="0"/>
                <a:ea typeface="IBM Plex Sans" pitchFamily="34" charset="-122"/>
                <a:cs typeface="IBM Plex Sans" pitchFamily="34" charset="-120"/>
              </a:rPr>
              <a:t>21 de milioane BTC</a:t>
            </a:r>
            <a:r>
              <a:rPr lang="ro" altLang="en-US" sz="1920" dirty="0">
                <a:solidFill>
                  <a:srgbClr val="25252B"/>
                </a:solidFill>
                <a:latin typeface="IBM Plex Sans" pitchFamily="34" charset="0"/>
                <a:ea typeface="IBM Plex Sans" pitchFamily="34" charset="-122"/>
                <a:cs typeface="IBM Plex Sans" pitchFamily="34" charset="-120"/>
              </a:rPr>
              <a:t> conform regulilor publice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Emisiune nouă: subvenția de bloc</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Înjumătățire: la fiecare </a:t>
            </a:r>
            <a:r>
              <a:rPr lang="ro" altLang="en-US" sz="1920" b="1" dirty="0">
                <a:solidFill>
                  <a:srgbClr val="25252B"/>
                </a:solidFill>
                <a:latin typeface="IBM Plex Sans" pitchFamily="34" charset="0"/>
                <a:ea typeface="IBM Plex Sans" pitchFamily="34" charset="-122"/>
                <a:cs typeface="IBM Plex Sans" pitchFamily="34" charset="-120"/>
              </a:rPr>
              <a:t>210.000 de blocuri</a:t>
            </a:r>
            <a:r>
              <a:rPr lang="ro" altLang="en-US" sz="1920" dirty="0">
                <a:solidFill>
                  <a:srgbClr val="25252B"/>
                </a:solidFill>
                <a:latin typeface="IBM Plex Sans" pitchFamily="34" charset="0"/>
                <a:ea typeface="IBM Plex Sans" pitchFamily="34" charset="-122"/>
                <a:cs typeface="IBM Plex Sans" pitchFamily="34" charset="-120"/>
              </a:rPr>
              <a:t>, aproximativ o dată la patru ani</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Subvenție: 50 → 25 → 12,5 → 6,25 → 3,125 BTC</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Comisioanele sunt separate de emisiunea nouă</a:t>
            </a:r>
            <a:endParaRPr lang="ro" sz="1920" dirty="0"/>
          </a:p>
        </p:txBody>
      </p:sp>
      <p:sp>
        <p:nvSpPr>
          <p:cNvPr id="6" name="Text 3"/>
          <p:cNvSpPr/>
          <p:nvPr/>
        </p:nvSpPr>
        <p:spPr>
          <a:xfrm>
            <a:off x="666780" y="4792828"/>
            <a:ext cx="5694426" cy="987186"/>
          </a:xfrm>
          <a:prstGeom prst="rect">
            <a:avLst/>
          </a:prstGeom>
          <a:noFill/>
          <a:ln/>
        </p:spPr>
        <p:txBody>
          <a:bodyPr wrap="square" lIns="0" tIns="0" rIns="0" bIns="0" rtlCol="0" anchor="t"/>
          <a:lstStyle/>
          <a:p>
            <a:pPr algn="l" indent="0" marL="0">
              <a:lnSpc>
                <a:spcPct val="113000"/>
              </a:lnSpc>
              <a:buNone/>
            </a:pPr>
            <a:r>
              <a:rPr lang="ro" altLang="en-US" sz="1920" dirty="0">
                <a:solidFill>
                  <a:srgbClr val="25252B"/>
                </a:solidFill>
                <a:latin typeface="IBM Plex Sans" pitchFamily="34" charset="0"/>
                <a:ea typeface="IBM Plex Sans" pitchFamily="34" charset="-122"/>
                <a:cs typeface="IBM Plex Sans" pitchFamily="34" charset="-120"/>
              </a:rPr>
              <a:t>Nodurile resping emisiunea în exces; limita se menține atât timp cât participanții o impun. Oferta limitată nu garantează creșterea prețului.</a:t>
            </a:r>
            <a:endParaRPr lang="ro"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l bitcoin emișiLimita de 21 de milioane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Bitcoin noi per bloc502512.56.253.1250k210k420k630k840k1,050k1,260k1,470kÎnjumătățire la fiecare 210.000 de blocuri (aproximativ patru ani)Comisioanele de tranzacție se plătesc suplimentar și nu repre">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Satoshi și biasul de unitate</a:t>
            </a:r>
            <a:endParaRPr lang="ro"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ro" altLang="en-US" sz="1820" b="1" dirty="0">
                <a:solidFill>
                  <a:srgbClr val="25252B"/>
                </a:solidFill>
                <a:latin typeface="IBM Plex Sans" pitchFamily="34" charset="0"/>
                <a:ea typeface="IBM Plex Sans" pitchFamily="34" charset="-122"/>
                <a:cs typeface="IBM Plex Sans" pitchFamily="34" charset="-120"/>
              </a:rPr>
              <a:t>1 BTC = 100.000.000 sats</a:t>
            </a:r>
            <a:endParaRPr lang="ro" sz="1820" dirty="0"/>
          </a:p>
          <a:p>
            <a:pPr algn="l" marL="173990" indent="-173990">
              <a:lnSpc>
                <a:spcPct val="113000"/>
              </a:lnSpc>
              <a:spcBef>
                <a:spcPts val="360"/>
              </a:spcBef>
              <a:buSzPct val="100000"/>
              <a:buChar char="•"/>
            </a:pPr>
            <a:r>
              <a:rPr lang="ro" altLang="en-US" sz="1820" b="1" dirty="0">
                <a:solidFill>
                  <a:srgbClr val="25252B"/>
                </a:solidFill>
                <a:latin typeface="IBM Plex Sans" pitchFamily="34" charset="0"/>
                <a:ea typeface="IBM Plex Sans" pitchFamily="34" charset="-122"/>
                <a:cs typeface="IBM Plex Sans" pitchFamily="34" charset="-120"/>
              </a:rPr>
              <a:t>0,001 BTC = 100.000 sats</a:t>
            </a:r>
            <a:endParaRPr lang="ro" sz="1820" dirty="0"/>
          </a:p>
          <a:p>
            <a:pPr algn="l" marL="173990" indent="-173990">
              <a:lnSpc>
                <a:spcPct val="113000"/>
              </a:lnSpc>
              <a:spcBef>
                <a:spcPts val="360"/>
              </a:spcBef>
              <a:buSzPct val="100000"/>
              <a:buChar char="•"/>
            </a:pPr>
            <a:r>
              <a:rPr lang="ro" altLang="en-US" sz="1820" b="1" dirty="0">
                <a:solidFill>
                  <a:srgbClr val="25252B"/>
                </a:solidFill>
                <a:latin typeface="IBM Plex Sans" pitchFamily="34" charset="0"/>
                <a:ea typeface="IBM Plex Sans" pitchFamily="34" charset="-122"/>
                <a:cs typeface="IBM Plex Sans" pitchFamily="34" charset="-120"/>
              </a:rPr>
              <a:t>1 sat = 0,00000001 BTC</a:t>
            </a:r>
            <a:endParaRPr lang="ro" sz="1820" dirty="0"/>
          </a:p>
          <a:p>
            <a:pPr algn="l" marL="173990" indent="-173990">
              <a:lnSpc>
                <a:spcPct val="113000"/>
              </a:lnSpc>
              <a:spcBef>
                <a:spcPts val="360"/>
              </a:spcBef>
              <a:buSzPct val="100000"/>
              <a:buChar char="•"/>
            </a:pPr>
            <a:r>
              <a:rPr lang="ro" altLang="en-US" sz="1820" dirty="0">
                <a:solidFill>
                  <a:srgbClr val="25252B"/>
                </a:solidFill>
                <a:latin typeface="IBM Plex Sans" pitchFamily="34" charset="0"/>
                <a:ea typeface="IBM Plex Sans" pitchFamily="34" charset="-122"/>
                <a:cs typeface="IBM Plex Sans" pitchFamily="34" charset="-120"/>
              </a:rPr>
              <a:t>Nu este necesar un bitcoin întreg</a:t>
            </a:r>
            <a:endParaRPr lang="ro" sz="1820" dirty="0"/>
          </a:p>
        </p:txBody>
      </p:sp>
      <p:sp>
        <p:nvSpPr>
          <p:cNvPr id="6" name="Text 3"/>
          <p:cNvSpPr/>
          <p:nvPr/>
        </p:nvSpPr>
        <p:spPr>
          <a:xfrm>
            <a:off x="666780" y="3008376"/>
            <a:ext cx="5694426" cy="1250168"/>
          </a:xfrm>
          <a:prstGeom prst="rect">
            <a:avLst/>
          </a:prstGeom>
          <a:noFill/>
          <a:ln/>
        </p:spPr>
        <p:txBody>
          <a:bodyPr wrap="square" lIns="0" tIns="0" rIns="0" bIns="0" rtlCol="0" anchor="t"/>
          <a:lstStyle/>
          <a:p>
            <a:pPr algn="l" indent="0" marL="0">
              <a:lnSpc>
                <a:spcPct val="113000"/>
              </a:lnSpc>
              <a:buNone/>
            </a:pPr>
            <a:r>
              <a:rPr lang="ro" altLang="en-US" sz="1820" b="1" dirty="0">
                <a:solidFill>
                  <a:srgbClr val="422C70"/>
                </a:solidFill>
                <a:latin typeface="IBM Plex Sans" pitchFamily="34" charset="0"/>
                <a:ea typeface="IBM Plex Sans" pitchFamily="34" charset="-122"/>
                <a:cs typeface="IBM Plex Sans" pitchFamily="34" charset="-120"/>
              </a:rPr>
              <a:t>Biasul de unitate:</a:t>
            </a:r>
            <a:r>
              <a:rPr lang="ro" altLang="en-US" sz="1820" dirty="0">
                <a:solidFill>
                  <a:srgbClr val="25252B"/>
                </a:solidFill>
                <a:latin typeface="IBM Plex Sans" pitchFamily="34" charset="0"/>
                <a:ea typeface="IBM Plex Sans" pitchFamily="34" charset="-122"/>
                <a:cs typeface="IBM Plex Sans" pitchFamily="34" charset="-120"/>
              </a:rPr>
              <a:t> un preț mic pe unitate întreagă nu dovedește o valoare mai bună. Comparați ponderea în oferta totală, valoarea implicată și riscurile.</a:t>
            </a:r>
            <a:endParaRPr lang="ro" sz="1820" dirty="0"/>
          </a:p>
        </p:txBody>
      </p:sp>
      <p:sp>
        <p:nvSpPr>
          <p:cNvPr id="7" name="Shape 4"/>
          <p:cNvSpPr/>
          <p:nvPr/>
        </p:nvSpPr>
        <p:spPr>
          <a:xfrm>
            <a:off x="666780" y="4490161"/>
            <a:ext cx="5372100" cy="1249985"/>
          </a:xfrm>
          <a:prstGeom prst="rect">
            <a:avLst/>
          </a:prstGeom>
          <a:solidFill>
            <a:srgbClr val="F3F3FA"/>
          </a:solidFill>
          <a:ln/>
        </p:spPr>
      </p:sp>
      <p:sp>
        <p:nvSpPr>
          <p:cNvPr id="8" name="Shape 5"/>
          <p:cNvSpPr/>
          <p:nvPr/>
        </p:nvSpPr>
        <p:spPr>
          <a:xfrm>
            <a:off x="666780" y="4490161"/>
            <a:ext cx="57150" cy="1249985"/>
          </a:xfrm>
          <a:prstGeom prst="rect">
            <a:avLst/>
          </a:prstGeom>
          <a:solidFill>
            <a:srgbClr val="422C70"/>
          </a:solidFill>
          <a:ln/>
        </p:spPr>
      </p:sp>
      <p:sp>
        <p:nvSpPr>
          <p:cNvPr id="9" name="Text 6"/>
          <p:cNvSpPr/>
          <p:nvPr/>
        </p:nvSpPr>
        <p:spPr>
          <a:xfrm>
            <a:off x="1094537" y="4698644"/>
            <a:ext cx="4848057" cy="833018"/>
          </a:xfrm>
          <a:prstGeom prst="rect">
            <a:avLst/>
          </a:prstGeom>
          <a:noFill/>
          <a:ln/>
        </p:spPr>
        <p:txBody>
          <a:bodyPr wrap="square" lIns="0" tIns="0" rIns="0" bIns="0" rtlCol="0" anchor="t"/>
          <a:lstStyle/>
          <a:p>
            <a:pPr algn="l" indent="0" marL="0">
              <a:lnSpc>
                <a:spcPct val="113000"/>
              </a:lnSpc>
              <a:buNone/>
            </a:pPr>
            <a:r>
              <a:rPr lang="ro" altLang="en-US" sz="1820" b="1" dirty="0">
                <a:solidFill>
                  <a:srgbClr val="422C70"/>
                </a:solidFill>
                <a:latin typeface="IBM Plex Sans" pitchFamily="34" charset="0"/>
                <a:ea typeface="IBM Plex Sans" pitchFamily="34" charset="-122"/>
                <a:cs typeface="IBM Plex Sans" pitchFamily="34" charset="-120"/>
              </a:rPr>
              <a:t>Demonstrați că ați înțeles</a:t>
            </a:r>
            <a:endParaRPr lang="ro" sz="1820" dirty="0"/>
          </a:p>
          <a:p>
            <a:pPr algn="l" indent="0" marL="0">
              <a:lnSpc>
                <a:spcPct val="113000"/>
              </a:lnSpc>
              <a:spcBef>
                <a:spcPts val="270"/>
              </a:spcBef>
              <a:buNone/>
            </a:pPr>
            <a:r>
              <a:rPr lang="ro" altLang="en-US" sz="1820" dirty="0">
                <a:solidFill>
                  <a:srgbClr val="25252B"/>
                </a:solidFill>
                <a:latin typeface="IBM Plex Sans" pitchFamily="34" charset="0"/>
                <a:ea typeface="IBM Plex Sans" pitchFamily="34" charset="-122"/>
                <a:cs typeface="IBM Plex Sans" pitchFamily="34" charset="-120"/>
              </a:rPr>
              <a:t>Câți sats sunt în 0,01 BTC? De ce poate cineva să folosească mai puțin de un bitcoin întreg?</a:t>
            </a:r>
            <a:endParaRPr lang="ro"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Bitcoin ca bani digitali sănătoși</a:t>
            </a:r>
            <a:endParaRPr lang="ro"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Registru durabil; accesul depinde de chei</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Portabil și divizibil; transferul necesită comunicații</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Raritate publică și reguli verificabile</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Fungibilitatea poate fi afectată de modul în care serviciile tratează istoricul public</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Acceptarea variază de la un loc la altul</a:t>
            </a:r>
            <a:endParaRPr lang="ro"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ro" altLang="en-US" sz="2020" b="1" dirty="0">
                <a:solidFill>
                  <a:srgbClr val="25252B"/>
                </a:solidFill>
                <a:latin typeface="IBM Plex Sans" pitchFamily="34" charset="0"/>
                <a:ea typeface="IBM Plex Sans" pitchFamily="34" charset="-122"/>
                <a:cs typeface="IBM Plex Sans" pitchFamily="34" charset="-120"/>
              </a:rPr>
              <a:t>Trei funcții</a:t>
            </a:r>
            <a:endParaRPr lang="ro" sz="2020" dirty="0"/>
          </a:p>
        </p:txBody>
      </p:sp>
      <p:sp>
        <p:nvSpPr>
          <p:cNvPr id="6" name="Text 4"/>
          <p:cNvSpPr/>
          <p:nvPr/>
        </p:nvSpPr>
        <p:spPr>
          <a:xfrm>
            <a:off x="986729" y="4136837"/>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Rezervă de valoare: ofertă previzibilă; preț volatil</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Mijloc de schimb: transfer direct; comisioane și acceptare variabile</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Unitate de Cont: BTC sau satoshi; multe bunuri au prețuri exprimate în monedă fiduciară</a:t>
            </a:r>
            <a:endParaRPr lang="ro" sz="2020" dirty="0"/>
          </a:p>
        </p:txBody>
      </p:sp>
      <p:sp>
        <p:nvSpPr>
          <p:cNvPr id="7" name="Text 5"/>
          <p:cNvSpPr/>
          <p:nvPr/>
        </p:nvSpPr>
        <p:spPr>
          <a:xfrm>
            <a:off x="666780" y="5429524"/>
            <a:ext cx="11510010" cy="428762"/>
          </a:xfrm>
          <a:prstGeom prst="rect">
            <a:avLst/>
          </a:prstGeom>
          <a:noFill/>
          <a:ln/>
        </p:spPr>
        <p:txBody>
          <a:bodyPr wrap="square" lIns="0" tIns="0" rIns="0" bIns="0" rtlCol="0" anchor="t"/>
          <a:lstStyle/>
          <a:p>
            <a:pPr algn="l" indent="0" marL="0">
              <a:lnSpc>
                <a:spcPct val="113000"/>
              </a:lnSpc>
              <a:buNone/>
            </a:pPr>
            <a:r>
              <a:rPr lang="ro" altLang="en-US" sz="1610" dirty="0">
                <a:solidFill>
                  <a:srgbClr val="25252B"/>
                </a:solidFill>
                <a:latin typeface="IBM Plex Sans" pitchFamily="34" charset="0"/>
                <a:ea typeface="IBM Plex Sans" pitchFamily="34" charset="-122"/>
                <a:cs typeface="IBM Plex Sans" pitchFamily="34" charset="-120"/>
              </a:rPr>
              <a:t>Conceptul de „bani sănătoși” depinde de criteriile enunțate. Comparați alternativele folosind aceleași standarde.</a:t>
            </a:r>
            <a:endParaRPr lang="ro"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Bitcoin, monede stabile și alte criptoactive</a:t>
            </a:r>
            <a:endParaRPr lang="ro"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Bitcoin:</a:t>
            </a:r>
            <a:r>
              <a:rPr lang="ro" altLang="en-US" sz="2300" dirty="0">
                <a:solidFill>
                  <a:srgbClr val="25252B"/>
                </a:solidFill>
                <a:latin typeface="IBM Plex Sans" pitchFamily="34" charset="0"/>
                <a:ea typeface="IBM Plex Sans" pitchFamily="34" charset="-122"/>
                <a:cs typeface="IBM Plex Sans" pitchFamily="34" charset="-120"/>
              </a:rPr>
              <a:t> reguli publice de emisiune; fără emitent central</a:t>
            </a:r>
            <a:endParaRPr lang="ro" sz="2300" dirty="0"/>
          </a:p>
          <a:p>
            <a:pPr algn="l" marL="219710" indent="-219710">
              <a:lnSpc>
                <a:spcPct val="113000"/>
              </a:lnSpc>
              <a:spcBef>
                <a:spcPts val="460"/>
              </a:spcBef>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Monede stabile:</a:t>
            </a:r>
            <a:r>
              <a:rPr lang="ro" altLang="en-US" sz="2300" dirty="0">
                <a:solidFill>
                  <a:srgbClr val="25252B"/>
                </a:solidFill>
                <a:latin typeface="IBM Plex Sans" pitchFamily="34" charset="0"/>
                <a:ea typeface="IBM Plex Sans" pitchFamily="34" charset="-122"/>
                <a:cs typeface="IBM Plex Sans" pitchFamily="34" charset="-120"/>
              </a:rPr>
              <a:t> urmăresc o valoare de referință; rezerve, mecanisme sau drepturi de răscumpărare</a:t>
            </a:r>
            <a:endParaRPr lang="ro" sz="2300" dirty="0"/>
          </a:p>
          <a:p>
            <a:pPr algn="l" marL="219710" indent="-219710">
              <a:lnSpc>
                <a:spcPct val="113000"/>
              </a:lnSpc>
              <a:spcBef>
                <a:spcPts val="460"/>
              </a:spcBef>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Alte criptoactive:</a:t>
            </a:r>
            <a:r>
              <a:rPr lang="ro" altLang="en-US" sz="2300" dirty="0">
                <a:solidFill>
                  <a:srgbClr val="25252B"/>
                </a:solidFill>
                <a:latin typeface="IBM Plex Sans" pitchFamily="34" charset="0"/>
                <a:ea typeface="IBM Plex Sans" pitchFamily="34" charset="-122"/>
                <a:cs typeface="IBM Plex Sans" pitchFamily="34" charset="-120"/>
              </a:rPr>
              <a:t> rețele, emisiune, control și scopuri diferite</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Istoricul de cod comun al unei bifurcații nu îi conferă rețeaua sau securitatea Bitcoin</a:t>
            </a:r>
            <a:endParaRPr lang="ro"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ro" altLang="en-US" sz="2300" b="1" dirty="0">
                <a:solidFill>
                  <a:srgbClr val="422C70"/>
                </a:solidFill>
                <a:latin typeface="IBM Plex Sans" pitchFamily="34" charset="0"/>
                <a:ea typeface="IBM Plex Sans" pitchFamily="34" charset="-122"/>
                <a:cs typeface="IBM Plex Sans" pitchFamily="34" charset="-120"/>
              </a:rPr>
              <a:t>Comparați:</a:t>
            </a:r>
            <a:r>
              <a:rPr lang="ro" altLang="en-US" sz="2300" dirty="0">
                <a:solidFill>
                  <a:srgbClr val="25252B"/>
                </a:solidFill>
                <a:latin typeface="IBM Plex Sans" pitchFamily="34" charset="0"/>
                <a:ea typeface="IBM Plex Sans" pitchFamily="34" charset="-122"/>
                <a:cs typeface="IBM Plex Sans" pitchFamily="34" charset="-120"/>
              </a:rPr>
              <a:t> controlul emisiunii, verificarea independentă, controlul cheilor și contrapărțile.</a:t>
            </a:r>
            <a:endParaRPr lang="ro"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ro" altLang="en-US" sz="2300" dirty="0">
                <a:solidFill>
                  <a:srgbClr val="25252B"/>
                </a:solidFill>
                <a:latin typeface="IBM Plex Sans" pitchFamily="34" charset="0"/>
                <a:ea typeface="IBM Plex Sans" pitchFamily="34" charset="-122"/>
                <a:cs typeface="IBM Plex Sans" pitchFamily="34" charset="-120"/>
              </a:rPr>
              <a:t>Această comparație clarifică Bitcoin; nu recomandă achiziționarea, tranzacționarea sau promovarea vreunui activ.</a:t>
            </a:r>
            <a:endParaRPr lang="ro"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Modele diferite, riscuri diferite</a:t>
            </a:r>
            <a:endParaRPr lang="ro"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Bitcoin:</a:t>
            </a:r>
            <a:r>
              <a:rPr lang="ro" altLang="en-US" sz="2400" dirty="0">
                <a:solidFill>
                  <a:srgbClr val="25252B"/>
                </a:solidFill>
                <a:latin typeface="IBM Plex Sans" pitchFamily="34" charset="0"/>
                <a:ea typeface="IBM Plex Sans" pitchFamily="34" charset="-122"/>
                <a:cs typeface="IBM Plex Sans" pitchFamily="34" charset="-120"/>
              </a:rPr>
              <a:t> volatilitate, pierderea cheilor, caracterul definitiv al plăților, comisioane, evidențe publice</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Monede stabile:</a:t>
            </a:r>
            <a:r>
              <a:rPr lang="ro" altLang="en-US" sz="2400" dirty="0">
                <a:solidFill>
                  <a:srgbClr val="25252B"/>
                </a:solidFill>
                <a:latin typeface="IBM Plex Sans" pitchFamily="34" charset="0"/>
                <a:ea typeface="IBM Plex Sans" pitchFamily="34" charset="-122"/>
                <a:cs typeface="IBM Plex Sans" pitchFamily="34" charset="-120"/>
              </a:rPr>
              <a:t> pierderea parității, rezerve, răscumpărare, înghețarea fondurilor și contrapărți</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Alte criptoactive:</a:t>
            </a:r>
            <a:r>
              <a:rPr lang="ro" altLang="en-US" sz="2400" dirty="0">
                <a:solidFill>
                  <a:srgbClr val="25252B"/>
                </a:solidFill>
                <a:latin typeface="IBM Plex Sans" pitchFamily="34" charset="0"/>
                <a:ea typeface="IBM Plex Sans" pitchFamily="34" charset="-122"/>
                <a:cs typeface="IBM Plex Sans" pitchFamily="34" charset="-120"/>
              </a:rPr>
              <a:t> modificări ale regulilor, influență concentrată, erori de software, atacuri informatice și punți între blockchainuri</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Servicii:</a:t>
            </a:r>
            <a:r>
              <a:rPr lang="ro" altLang="en-US" sz="2400" dirty="0">
                <a:solidFill>
                  <a:srgbClr val="25252B"/>
                </a:solidFill>
                <a:latin typeface="IBM Plex Sans" pitchFamily="34" charset="0"/>
                <a:ea typeface="IBM Plex Sans" pitchFamily="34" charset="-122"/>
                <a:cs typeface="IBM Plex Sans" pitchFamily="34" charset="-120"/>
              </a:rPr>
              <a:t> custodie, faliment, acces și riscuri juridice în toate categoriile</a:t>
            </a:r>
            <a:endParaRPr lang="ro"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Un simbol bursier familiar, un preț aparent stabil sau o aplicație bine finisată nu reprezintă o garanție a siguranței. Tokenurile nu conferă automat drepturi de proprietate asupra unei companii, venituri sau drepturi de răscumpărare.</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Învățarea nu înseamnă tranzacționare sau promovare</a:t>
            </a:r>
            <a:endParaRPr lang="r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Explicați, puneți întrebări, comparați și verificați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Speculație: riscul de preț, riscul asociat platformei și presiunea</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Promovare: posibile conflicte de interese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Nicio recomandare de a cumpăra, a vinde sau a păstra</a:t>
            </a:r>
            <a:endParaRPr lang="ro"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ro" altLang="en-US" sz="2400" b="1" dirty="0">
                <a:solidFill>
                  <a:srgbClr val="422C70"/>
                </a:solidFill>
                <a:latin typeface="IBM Plex Sans" pitchFamily="34" charset="0"/>
                <a:ea typeface="IBM Plex Sans" pitchFamily="34" charset="-122"/>
                <a:cs typeface="IBM Plex Sans" pitchFamily="34" charset="-120"/>
              </a:rPr>
              <a:t>Verificarea valorii locale</a:t>
            </a:r>
            <a:endParaRPr lang="ro" sz="2400" dirty="0"/>
          </a:p>
          <a:p>
            <a:pPr algn="l" indent="0" marL="0">
              <a:lnSpc>
                <a:spcPct val="113000"/>
              </a:lnSpc>
              <a:spcBef>
                <a:spcPts val="360"/>
              </a:spcBef>
              <a:buNone/>
            </a:pPr>
            <a:r>
              <a:rPr lang="ro" altLang="en-US" sz="2400" dirty="0">
                <a:solidFill>
                  <a:srgbClr val="25252B"/>
                </a:solidFill>
                <a:latin typeface="IBM Plex Sans" pitchFamily="34" charset="0"/>
                <a:ea typeface="IBM Plex Sans" pitchFamily="34" charset="-122"/>
                <a:cs typeface="IBM Plex Sans" pitchFamily="34" charset="-120"/>
              </a:rPr>
              <a:t>Distingeți între prețul de piață, acceptarea la nivel local și preferințele sau prejudecățile personale.</a:t>
            </a:r>
            <a:endParaRPr lang="r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Cronologia originilor Bitcoin</a:t>
            </a:r>
            <a:endParaRPr lang="ro"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Satoshi Nakamoto este un pseudonim; identitatea creatorului sau a creatorilor rămâne necunoscută. Alte persoane au continuat dezvoltarea rețelei cu sursă deschisă, fără un lider central permanent.</a:t>
            </a:r>
            <a:endParaRPr lang="ro"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Evaluați modul în care este concepută și funcționează rețeaua, precum și povestea originii sale.</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ctombrie 2008Publicarea cărții albe: plăți online fără intermediar3 ianuarie 2009Blocul de geneză: ia naștere rețeaua Bitcoin 12 ianuarie 2009Prima tranzacție de la persoană la persoană, de la Sat">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Autonomizare, risc și responsabilitate</a:t>
            </a:r>
            <a:endParaRPr lang="ro"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Control direct prin intermediul cheilor</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Reguli publice și verificare independentă</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Transfer global Peer-to-Peer (P2P)</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Copii de siguranță, verificarea plăților și planificarea recuperării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Volatilitate, înregistrări publice, comisioane și acceptare limitată</a:t>
            </a:r>
            <a:endParaRPr lang="ro"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Nicio companie nu poate recupera o frază de recuperare pierdută. Cereți ajutor înainte de a transfera sume semnificative, fără a dezvălui informații secrete.</a:t>
            </a:r>
            <a:endParaRPr lang="ro"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Responsabilitatea personală poate include educație, evaluare de către colegi, proceduri și teste la scară mică.</a:t>
            </a:r>
            <a:endParaRPr lang="r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Recapitulare: Cum abordează Bitcoin deficiențele sistemului</a:t>
            </a:r>
            <a:br/>
            <a:r>
              <a:rPr lang="ro" altLang="en-US" sz="3000" dirty="0">
                <a:solidFill>
                  <a:srgbClr val="422C70"/>
                </a:solidFill>
                <a:latin typeface="IBM Plex Sans Medium" pitchFamily="34" charset="0"/>
                <a:ea typeface="IBM Plex Sans Medium" pitchFamily="34" charset="-122"/>
                <a:cs typeface="IBM Plex Sans Medium" pitchFamily="34" charset="-120"/>
              </a:rPr>
              <a:t>monetar?</a:t>
            </a:r>
            <a:endParaRPr lang="ro" sz="3000" dirty="0"/>
          </a:p>
        </p:txBody>
      </p:sp>
      <p:sp>
        <p:nvSpPr>
          <p:cNvPr id="4" name="Text 2"/>
          <p:cNvSpPr/>
          <p:nvPr/>
        </p:nvSpPr>
        <p:spPr>
          <a:xfrm>
            <a:off x="666780" y="1836390"/>
            <a:ext cx="11510010" cy="329093"/>
          </a:xfrm>
          <a:prstGeom prst="rect">
            <a:avLst/>
          </a:prstGeom>
          <a:noFill/>
          <a:ln/>
        </p:spPr>
        <p:txBody>
          <a:bodyPr wrap="square" lIns="0" tIns="0" rIns="0" bIns="0" rtlCol="0" anchor="t"/>
          <a:lstStyle/>
          <a:p>
            <a:pPr algn="l" indent="0" marL="0">
              <a:lnSpc>
                <a:spcPct val="113000"/>
              </a:lnSpc>
              <a:buNone/>
            </a:pPr>
            <a:r>
              <a:rPr lang="ro" altLang="en-US" sz="1920" b="1" dirty="0">
                <a:solidFill>
                  <a:srgbClr val="25252B"/>
                </a:solidFill>
                <a:latin typeface="IBM Plex Sans" pitchFamily="34" charset="0"/>
                <a:ea typeface="IBM Plex Sans" pitchFamily="34" charset="-122"/>
                <a:cs typeface="IBM Plex Sans" pitchFamily="34" charset="-120"/>
              </a:rPr>
              <a:t>Idei principale</a:t>
            </a:r>
            <a:endParaRPr lang="ro" sz="1920" dirty="0"/>
          </a:p>
        </p:txBody>
      </p:sp>
      <p:sp>
        <p:nvSpPr>
          <p:cNvPr id="5" name="Text 3"/>
          <p:cNvSpPr/>
          <p:nvPr/>
        </p:nvSpPr>
        <p:spPr>
          <a:xfrm>
            <a:off x="971459" y="2360432"/>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Ofertă monetară variabilă → reguli publice de emisiune; utilizatorii le impun respectarea</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Autorizare centralizată a plăților → transfer Peer-to-Peer (P2P); erori greu de remediat</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Registru central → verificare comună; riscuri pentru confidențialitate asociate înregistrărilor publice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Acces prin instituții → control asupra cheilor; responsabilitatea realizării copiilor de siguranță</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Ordonarea tranzacțiilor → Dovada Muncii; costuri cu echipamentele și energia</a:t>
            </a:r>
            <a:endParaRPr lang="ro" sz="1920" dirty="0"/>
          </a:p>
        </p:txBody>
      </p:sp>
      <p:sp>
        <p:nvSpPr>
          <p:cNvPr id="6" name="Shape 4"/>
          <p:cNvSpPr/>
          <p:nvPr/>
        </p:nvSpPr>
        <p:spPr>
          <a:xfrm>
            <a:off x="666780" y="4797582"/>
            <a:ext cx="10858500" cy="986912"/>
          </a:xfrm>
          <a:prstGeom prst="rect">
            <a:avLst/>
          </a:prstGeom>
          <a:solidFill>
            <a:srgbClr val="F3F3FA"/>
          </a:solidFill>
          <a:ln/>
        </p:spPr>
      </p:sp>
      <p:sp>
        <p:nvSpPr>
          <p:cNvPr id="7" name="Shape 5"/>
          <p:cNvSpPr/>
          <p:nvPr/>
        </p:nvSpPr>
        <p:spPr>
          <a:xfrm>
            <a:off x="666780" y="4797582"/>
            <a:ext cx="57150" cy="986912"/>
          </a:xfrm>
          <a:prstGeom prst="rect">
            <a:avLst/>
          </a:prstGeom>
          <a:solidFill>
            <a:srgbClr val="422C70"/>
          </a:solidFill>
          <a:ln/>
        </p:spPr>
      </p:sp>
      <p:sp>
        <p:nvSpPr>
          <p:cNvPr id="8" name="Text 6"/>
          <p:cNvSpPr/>
          <p:nvPr/>
        </p:nvSpPr>
        <p:spPr>
          <a:xfrm>
            <a:off x="1114014" y="5017038"/>
            <a:ext cx="10622310" cy="548000"/>
          </a:xfrm>
          <a:prstGeom prst="rect">
            <a:avLst/>
          </a:prstGeom>
          <a:noFill/>
          <a:ln/>
        </p:spPr>
        <p:txBody>
          <a:bodyPr wrap="square" lIns="0" tIns="0" rIns="0" bIns="0" rtlCol="0" anchor="t"/>
          <a:lstStyle/>
          <a:p>
            <a:pPr algn="l" indent="0" marL="0">
              <a:lnSpc>
                <a:spcPct val="113000"/>
              </a:lnSpc>
              <a:buNone/>
            </a:pPr>
            <a:r>
              <a:rPr lang="ro" altLang="en-US" sz="1920" b="1" dirty="0">
                <a:solidFill>
                  <a:srgbClr val="422C70"/>
                </a:solidFill>
                <a:latin typeface="IBM Plex Sans" pitchFamily="34" charset="0"/>
                <a:ea typeface="IBM Plex Sans" pitchFamily="34" charset="-122"/>
                <a:cs typeface="IBM Plex Sans" pitchFamily="34" charset="-120"/>
              </a:rPr>
              <a:t>Un moment de reflecție</a:t>
            </a:r>
            <a:endParaRPr lang="ro" sz="1920" dirty="0"/>
          </a:p>
          <a:p>
            <a:pPr algn="l" indent="0" marL="0">
              <a:lnSpc>
                <a:spcPct val="113000"/>
              </a:lnSpc>
              <a:spcBef>
                <a:spcPts val="290"/>
              </a:spcBef>
              <a:buNone/>
            </a:pPr>
            <a:r>
              <a:rPr lang="ro" altLang="en-US" sz="1920" dirty="0">
                <a:solidFill>
                  <a:srgbClr val="25252B"/>
                </a:solidFill>
                <a:latin typeface="IBM Plex Sans" pitchFamily="34" charset="0"/>
                <a:ea typeface="IBM Plex Sans" pitchFamily="34" charset="-122"/>
                <a:cs typeface="IBM Plex Sans" pitchFamily="34" charset="-120"/>
              </a:rPr>
              <a:t>Ce aspect al modului în care este conceput Bitcoin ați explica diferit acum și de ce?</a:t>
            </a:r>
            <a:endParaRPr lang="ro" sz="19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2</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ro" altLang="en-US" sz="2400" dirty="0">
                <a:solidFill>
                  <a:srgbClr val="F7941F"/>
                </a:solidFill>
                <a:latin typeface="IBM Plex Sans Medium" pitchFamily="34" charset="0"/>
                <a:ea typeface="IBM Plex Sans Medium" pitchFamily="34" charset="-122"/>
                <a:cs typeface="IBM Plex Sans Medium" pitchFamily="34" charset="-120"/>
              </a:rPr>
              <a:t>Modulul 3</a:t>
            </a:r>
            <a:endParaRPr lang="ro"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Utilizarea Bitcoin în siguranță</a:t>
            </a:r>
            <a:endParaRPr lang="ro"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ro" altLang="en-US" sz="2400" b="1" dirty="0">
                <a:solidFill>
                  <a:srgbClr val="FFFFFF"/>
                </a:solidFill>
                <a:latin typeface="IBM Plex Sans" pitchFamily="34" charset="0"/>
                <a:ea typeface="IBM Plex Sans" pitchFamily="34" charset="-122"/>
                <a:cs typeface="IBM Plex Sans" pitchFamily="34" charset="-120"/>
              </a:rPr>
              <a:t>Acțiune:</a:t>
            </a:r>
            <a:r>
              <a:rPr lang="ro" altLang="en-US" sz="2400" dirty="0">
                <a:solidFill>
                  <a:srgbClr val="FFFFFF"/>
                </a:solidFill>
                <a:latin typeface="IBM Plex Sans" pitchFamily="34" charset="0"/>
                <a:ea typeface="IBM Plex Sans" pitchFamily="34" charset="-122"/>
                <a:cs typeface="IBM Plex Sans" pitchFamily="34" charset="-120"/>
              </a:rPr>
              <a:t> Cum îmi asum responsabilitatea pentru utilizarea și securizarea Bitcoin?</a:t>
            </a:r>
            <a:endParaRPr lang="r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Primii pași în siguranță</a:t>
            </a:r>
            <a:endParaRPr lang="ro"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Partajați informațiile pentru primirea fondurilor; niciodată secrete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Opriți-vă un moment înainte de a aproba o trimitere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Limitați consecințele greșelilor; cereți ajutor</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Folosiți materiale pregătite, goale, simulate sau aprobate pentru activități cu miză redusă</a:t>
            </a:r>
            <a:endParaRPr lang="ro"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Nu sunt necesare achiziții, fonduri personale sau un portofel personal. Exercițiile cu fonduri reale implică riscuri suplimentare pentru confidențialitate și securitate, precum și riscul de pierdere a fondurilor; este disponibilă o alternativă fără fonduri.</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Portofele</a:t>
            </a:r>
            <a:endParaRPr lang="ro"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ro" altLang="en-US" sz="2020" dirty="0">
                <a:solidFill>
                  <a:srgbClr val="25252B"/>
                </a:solidFill>
                <a:latin typeface="IBM Plex Sans" pitchFamily="34" charset="0"/>
                <a:ea typeface="IBM Plex Sans" pitchFamily="34" charset="-122"/>
                <a:cs typeface="IBM Plex Sans" pitchFamily="34" charset="-120"/>
              </a:rPr>
              <a:t>Un Portofel Bitcoin gestionează cheile și informațiile necesare pentru primirea și autorizarea tranzacțiilor; bitcoin rămâne înregistrat în Registrul comun.</a:t>
            </a:r>
            <a:endParaRPr lang="ro"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Cine controlează cheile?</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Cum se recuperează accesul?</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Ce metode de plată sunt acceptate?</a:t>
            </a:r>
            <a:endParaRPr lang="ro" sz="2020" dirty="0"/>
          </a:p>
          <a:p>
            <a:pPr algn="l" marL="191770" indent="-191770">
              <a:lnSpc>
                <a:spcPct val="113000"/>
              </a:lnSpc>
              <a:spcBef>
                <a:spcPts val="400"/>
              </a:spcBef>
              <a:buSzPct val="100000"/>
              <a:buChar char="•"/>
            </a:pPr>
            <a:r>
              <a:rPr lang="ro" altLang="en-US" sz="2020" dirty="0">
                <a:solidFill>
                  <a:srgbClr val="25252B"/>
                </a:solidFill>
                <a:latin typeface="IBM Plex Sans" pitchFamily="34" charset="0"/>
                <a:ea typeface="IBM Plex Sans" pitchFamily="34" charset="-122"/>
                <a:cs typeface="IBM Plex Sans" pitchFamily="34" charset="-120"/>
              </a:rPr>
              <a:t>Sursă, întreținere, compatibilitate, confidențialitate, cost și asistență</a:t>
            </a:r>
            <a:endParaRPr lang="ro"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ro" altLang="en-US" sz="2020" dirty="0">
                <a:solidFill>
                  <a:srgbClr val="25252B"/>
                </a:solidFill>
                <a:latin typeface="IBM Plex Sans" pitchFamily="34" charset="0"/>
                <a:ea typeface="IBM Plex Sans" pitchFamily="34" charset="-122"/>
                <a:cs typeface="IBM Plex Sans" pitchFamily="34" charset="-120"/>
              </a:rPr>
              <a:t>Codul cu sursă deschisă permite verificarea; acesta nu dovedește că un Portofel este sigur sau adecvat.</a:t>
            </a:r>
            <a:endParaRPr lang="ro" sz="2020" dirty="0"/>
          </a:p>
        </p:txBody>
      </p:sp>
      <p:sp>
        <p:nvSpPr>
          <p:cNvPr id="7" name="Text 5"/>
          <p:cNvSpPr/>
          <p:nvPr/>
        </p:nvSpPr>
        <p:spPr>
          <a:xfrm>
            <a:off x="666780" y="5083973"/>
            <a:ext cx="11510010" cy="1036747"/>
          </a:xfrm>
          <a:prstGeom prst="rect">
            <a:avLst/>
          </a:prstGeom>
          <a:noFill/>
          <a:ln/>
        </p:spPr>
        <p:txBody>
          <a:bodyPr wrap="square" lIns="0" tIns="0" rIns="0" bIns="0" rtlCol="0" anchor="t"/>
          <a:lstStyle/>
          <a:p>
            <a:pPr algn="l" indent="0" marL="0">
              <a:lnSpc>
                <a:spcPct val="113000"/>
              </a:lnSpc>
              <a:buNone/>
            </a:pPr>
            <a:r>
              <a:rPr lang="ro" altLang="en-US" sz="2020" dirty="0">
                <a:solidFill>
                  <a:srgbClr val="25252B"/>
                </a:solidFill>
                <a:latin typeface="IBM Plex Sans" pitchFamily="34" charset="0"/>
                <a:ea typeface="IBM Plex Sans" pitchFamily="34" charset="-122"/>
                <a:cs typeface="IBM Plex Sans" pitchFamily="34" charset="-120"/>
              </a:rPr>
              <a:t>Portofelele de instruire nu trebuie folosite pentru păstrarea unor sume semnificative. Un Portofel personal folosit ulterior necesită o configurare nouă, privată, și informații de recuperare noi.</a:t>
            </a:r>
            <a:endParaRPr lang="ro"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Portofelul dumneavoastră păstrează cheile Primiți Distribuiți o adresă de primireTrimiteți Semnați cu cheia dumneavoastră Monedele bitcoin rămân în registrul comun">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Adrese</a:t>
            </a:r>
            <a:endParaRPr lang="ro"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Informații publice de primire pentru o plată on-chain</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Obțineți-le din ecranul de primire al portofelului dorit</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Scanați sau copiați; apoi comparați cu ecranul de încredere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Confirmați destinatarul, rețeaua și metoda de plată</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Adresa on-chain și factura Lightning: cereri diferite</a:t>
            </a:r>
            <a:endParaRPr lang="ro"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Programele malware pot înlocui destinațiile copiate. Aspectul familiar nu este suficient. Adresele noi reduc posibilitatea de a stabili cu ușurință legături între plăți; ele nu fac plățile anonime.</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Chei</a:t>
            </a:r>
            <a:endParaRPr lang="ro"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Cheie Privată:</a:t>
            </a:r>
            <a:r>
              <a:rPr lang="ro" altLang="en-US" sz="2110" dirty="0">
                <a:solidFill>
                  <a:srgbClr val="25252B"/>
                </a:solidFill>
                <a:latin typeface="IBM Plex Sans" pitchFamily="34" charset="0"/>
                <a:ea typeface="IBM Plex Sans" pitchFamily="34" charset="-122"/>
                <a:cs typeface="IBM Plex Sans" pitchFamily="34" charset="-120"/>
              </a:rPr>
              <a:t> informații secrete folosite pentru a autoriza cheltuirea fondurilor</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Cheie Publică:</a:t>
            </a:r>
            <a:r>
              <a:rPr lang="ro" altLang="en-US" sz="2110" dirty="0">
                <a:solidFill>
                  <a:srgbClr val="25252B"/>
                </a:solidFill>
                <a:latin typeface="IBM Plex Sans" pitchFamily="34" charset="0"/>
                <a:ea typeface="IBM Plex Sans" pitchFamily="34" charset="-122"/>
                <a:cs typeface="IBM Plex Sans" pitchFamily="34" charset="-120"/>
              </a:rPr>
              <a:t> verifică semnăturile fără a dezvălui cheia privată</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Adresă:</a:t>
            </a:r>
            <a:r>
              <a:rPr lang="ro" altLang="en-US" sz="2110" dirty="0">
                <a:solidFill>
                  <a:srgbClr val="25252B"/>
                </a:solidFill>
                <a:latin typeface="IBM Plex Sans" pitchFamily="34" charset="0"/>
                <a:ea typeface="IBM Plex Sans" pitchFamily="34" charset="-122"/>
                <a:cs typeface="IBM Plex Sans" pitchFamily="34" charset="-120"/>
              </a:rPr>
              <a:t> informații pentru primirea fondurilor, derivate din informațiile cheii publice</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Portofelele gestionează de obicei multe chei în mod automat</a:t>
            </a:r>
            <a:endParaRPr lang="ro"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Nu divulgați niciodată chei private, fraze de recuperare, parole sau coduri de recuperare. Niciun cadru didactic, angajat de asistență, furnizor de portofele, angajat al unei platforme de schimb sau dezvoltator care acționează în mod legitim nu are nevoie de ele.</a:t>
            </a:r>
            <a:endParaRPr lang="ro"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ro" altLang="en-US" sz="2110" b="1" dirty="0">
                <a:solidFill>
                  <a:srgbClr val="422C70"/>
                </a:solidFill>
                <a:latin typeface="IBM Plex Sans" pitchFamily="34" charset="0"/>
                <a:ea typeface="IBM Plex Sans" pitchFamily="34" charset="-122"/>
                <a:cs typeface="IBM Plex Sans" pitchFamily="34" charset="-120"/>
              </a:rPr>
              <a:t>Încercați</a:t>
            </a:r>
            <a:endParaRPr lang="ro" sz="2110" dirty="0"/>
          </a:p>
          <a:p>
            <a:pPr algn="l" indent="0" marL="0">
              <a:lnSpc>
                <a:spcPct val="113000"/>
              </a:lnSpc>
              <a:spcBef>
                <a:spcPts val="320"/>
              </a:spcBef>
              <a:buNone/>
            </a:pPr>
            <a:r>
              <a:rPr lang="ro" altLang="en-US" sz="2110" dirty="0">
                <a:solidFill>
                  <a:srgbClr val="25252B"/>
                </a:solidFill>
                <a:latin typeface="IBM Plex Sans" pitchFamily="34" charset="0"/>
                <a:ea typeface="IBM Plex Sans" pitchFamily="34" charset="-122"/>
                <a:cs typeface="IBM Plex Sans" pitchFamily="34" charset="-120"/>
              </a:rPr>
              <a:t>Clasificați exemplele pregătite în informații pentru primirea fondurilor, secrete și informații publice care devin sensibile atunci când sunt asociate cu o persoană.</a:t>
            </a:r>
            <a:endParaRPr lang="ro"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Cheia privată: nu o divulgați niciodată. Oricine o deține vă poate cheltui bitcoinii. Primire: informații care pot fi partajate în siguranță Cheia publică, derivată din cheia privată Adresa de primire">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Fraze de recuperare</a:t>
            </a:r>
            <a:endParaRPr lang="ro" sz="3000" dirty="0"/>
          </a:p>
        </p:txBody>
      </p:sp>
      <p:sp>
        <p:nvSpPr>
          <p:cNvPr id="5" name="Text 2"/>
          <p:cNvSpPr/>
          <p:nvPr/>
        </p:nvSpPr>
        <p:spPr>
          <a:xfrm>
            <a:off x="666780" y="1429482"/>
            <a:ext cx="5694426" cy="108585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O frază de recuperare este o listă ordonată de cuvinte pe care multe portofele o folosesc pentru a-și recupera cheile private.</a:t>
            </a:r>
            <a:endParaRPr lang="ro" sz="2110" dirty="0"/>
          </a:p>
        </p:txBody>
      </p:sp>
      <p:sp>
        <p:nvSpPr>
          <p:cNvPr id="6" name="Text 3"/>
          <p:cNvSpPr/>
          <p:nvPr/>
        </p:nvSpPr>
        <p:spPr>
          <a:xfrm>
            <a:off x="1002000" y="2729850"/>
            <a:ext cx="5327020" cy="2694371"/>
          </a:xfrm>
          <a:prstGeom prst="rect">
            <a:avLst/>
          </a:prstGeom>
          <a:noFill/>
          <a:ln/>
        </p:spPr>
        <p:txBody>
          <a:bodyPr wrap="square" lIns="0" tIns="0" rIns="0" bIns="0" rtlCol="0" anchor="t"/>
          <a:lstStyle/>
          <a:p>
            <a:pPr algn="l" marL="200660" indent="-200660">
              <a:lnSpc>
                <a:spcPct val="113000"/>
              </a:lnSpc>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Adesea 12 sau 24 de cuvinte; implementările diferă</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Ortografie și ordine exacte</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Instrucțiuni oficiale pentru copia de siguranță; păstrare confidențială, offline</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Protejați împotriva pierderii, deteriorării, camerelor și altor observatori</a:t>
            </a:r>
            <a:endParaRPr lang="ro"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Utilizare cu custodie și fără custodie</a:t>
            </a:r>
            <a:endParaRPr lang="ro"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Cu custodie:</a:t>
            </a:r>
            <a:r>
              <a:rPr lang="ro" altLang="en-US" sz="2110" dirty="0">
                <a:solidFill>
                  <a:srgbClr val="25252B"/>
                </a:solidFill>
                <a:latin typeface="IBM Plex Sans" pitchFamily="34" charset="0"/>
                <a:ea typeface="IBM Plex Sans" pitchFamily="34" charset="-122"/>
                <a:cs typeface="IBM Plex Sans" pitchFamily="34" charset="-120"/>
              </a:rPr>
              <a:t> furnizorul serviciului controlează cheile și recuperarea contului</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Soldul afișat: promisiunea furnizorului serviciului de a furniza bitcoin</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Cu autocustodie:</a:t>
            </a:r>
            <a:r>
              <a:rPr lang="ro" altLang="en-US" sz="2110" dirty="0">
                <a:solidFill>
                  <a:srgbClr val="25252B"/>
                </a:solidFill>
                <a:latin typeface="IBM Plex Sans" pitchFamily="34" charset="0"/>
                <a:ea typeface="IBM Plex Sans" pitchFamily="34" charset="-122"/>
                <a:cs typeface="IBM Plex Sans" pitchFamily="34" charset="-120"/>
              </a:rPr>
              <a:t> utilizatorul controlează cheile și copia de siguranță</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Controlul direct implică responsabilitatea pentru erori și recuperare</a:t>
            </a:r>
            <a:endParaRPr lang="ro"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Un blockchain public nu poate dovedi ce îi datorează un furnizor de servicii unui anumit client. Autocustodia poate implica în continuare dependențe de software, hardware, servere și rețele.</a:t>
            </a:r>
            <a:endParaRPr lang="ro"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ro" altLang="en-US" sz="2110" b="1" dirty="0">
                <a:solidFill>
                  <a:srgbClr val="422C70"/>
                </a:solidFill>
                <a:latin typeface="IBM Plex Sans" pitchFamily="34" charset="0"/>
                <a:ea typeface="IBM Plex Sans" pitchFamily="34" charset="-122"/>
                <a:cs typeface="IBM Plex Sans" pitchFamily="34" charset="-120"/>
              </a:rPr>
              <a:t>Încercați</a:t>
            </a:r>
            <a:endParaRPr lang="ro" sz="2110" dirty="0"/>
          </a:p>
          <a:p>
            <a:pPr algn="l" indent="0" marL="0">
              <a:lnSpc>
                <a:spcPct val="113000"/>
              </a:lnSpc>
              <a:spcBef>
                <a:spcPts val="320"/>
              </a:spcBef>
              <a:buNone/>
            </a:pPr>
            <a:r>
              <a:rPr lang="ro" altLang="en-US" sz="2110" dirty="0">
                <a:solidFill>
                  <a:srgbClr val="25252B"/>
                </a:solidFill>
                <a:latin typeface="IBM Plex Sans" pitchFamily="34" charset="0"/>
                <a:ea typeface="IBM Plex Sans" pitchFamily="34" charset="-122"/>
                <a:cs typeface="IBM Plex Sans" pitchFamily="34" charset="-120"/>
              </a:rPr>
              <a:t>Comparați două descrieri pregătite în prealabil: cine controlează cheile, cine restabilește accesul și ce risc trebuie verificat?</a:t>
            </a:r>
            <a:endParaRPr lang="ro"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Cu custodie Vă conectați la un cont pe telefonServiciul păstrează cheile pe serverele sale Serviciul aprobă și semnează plata dumneavoastrăSoldO promisiune din partea serviciuluiRecuperarePrin procedu">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Portofele calde și reci</a:t>
            </a:r>
            <a:endParaRPr lang="ro" sz="3000" dirty="0"/>
          </a:p>
        </p:txBody>
      </p:sp>
      <p:sp>
        <p:nvSpPr>
          <p:cNvPr id="5" name="Text 2"/>
          <p:cNvSpPr/>
          <p:nvPr/>
        </p:nvSpPr>
        <p:spPr>
          <a:xfrm>
            <a:off x="1002000" y="1375806"/>
            <a:ext cx="5973227" cy="2694371"/>
          </a:xfrm>
          <a:prstGeom prst="rect">
            <a:avLst/>
          </a:prstGeom>
          <a:noFill/>
          <a:ln/>
        </p:spPr>
        <p:txBody>
          <a:bodyPr wrap="square" lIns="0" tIns="0" rIns="0" bIns="0" rtlCol="0" anchor="t"/>
          <a:lstStyle/>
          <a:p>
            <a:pPr algn="l" marL="200660" indent="-200660">
              <a:lnSpc>
                <a:spcPct val="113000"/>
              </a:lnSpc>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La cald:</a:t>
            </a:r>
            <a:r>
              <a:rPr lang="ro" altLang="en-US" sz="2110" dirty="0">
                <a:solidFill>
                  <a:srgbClr val="25252B"/>
                </a:solidFill>
                <a:latin typeface="IBM Plex Sans" pitchFamily="34" charset="0"/>
                <a:ea typeface="IBM Plex Sans" pitchFamily="34" charset="-122"/>
                <a:cs typeface="IBM Plex Sans" pitchFamily="34" charset="-120"/>
              </a:rPr>
              <a:t> chei pe un dispozitiv conectat la internet; comoditate, expunere mai mare</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La rece:</a:t>
            </a:r>
            <a:r>
              <a:rPr lang="ro" altLang="en-US" sz="2110" dirty="0">
                <a:solidFill>
                  <a:srgbClr val="25252B"/>
                </a:solidFill>
                <a:latin typeface="IBM Plex Sans" pitchFamily="34" charset="0"/>
                <a:ea typeface="IBM Plex Sans" pitchFamily="34" charset="-122"/>
                <a:cs typeface="IBM Plex Sans" pitchFamily="34" charset="-120"/>
              </a:rPr>
              <a:t> chei de semnare izolate de un dispozitiv de uz general conectat la internet</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Portofel Hardware:</a:t>
            </a:r>
            <a:r>
              <a:rPr lang="ro" altLang="en-US" sz="2110" dirty="0">
                <a:solidFill>
                  <a:srgbClr val="25252B"/>
                </a:solidFill>
                <a:latin typeface="IBM Plex Sans" pitchFamily="34" charset="0"/>
                <a:ea typeface="IBM Plex Sans" pitchFamily="34" charset="-122"/>
                <a:cs typeface="IBM Plex Sans" pitchFamily="34" charset="-120"/>
              </a:rPr>
              <a:t> dispozitiv dedicat protejării cheilor și semnării</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Custodie și recuperare: aspecte distincte</a:t>
            </a:r>
            <a:endParaRPr lang="ro" sz="2110" dirty="0"/>
          </a:p>
        </p:txBody>
      </p:sp>
      <p:sp>
        <p:nvSpPr>
          <p:cNvPr id="6" name="Text 3"/>
          <p:cNvSpPr/>
          <p:nvPr/>
        </p:nvSpPr>
        <p:spPr>
          <a:xfrm>
            <a:off x="666780" y="4365163"/>
            <a:ext cx="6340632" cy="144777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Un Portofel Hardware poate fi utilizat pentru Depozitare la Rece; termenii nu sunt interschimbabili. Dispozitivele și copiile de siguranță au în continuare nevoie de protecție.</a:t>
            </a:r>
            <a:endParaRPr lang="ro"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Recuperarea portofelului și testarea frazei de recuperare</a:t>
            </a:r>
            <a:endParaRPr lang="ro"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Folosiți numai materiale pregătite, goale sau simulate. Nu dezvăluiți niciodată cuvinte de recuperare reale; nu folosiți niciodată ulterior un Portofel utilizat la curs pentru a păstra sume semnificative.</a:t>
            </a:r>
            <a:endParaRPr lang="r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Doar materiale pregătite, goale sau simulate. Cadrul didactic nu vede niciodată cuvintele de recuperare. 1 Urmați instrucțiunileFolosiți ghidul oficial pentru portofelul exact utilizat la exercițiu.2 ">    </p:cNvPr>
          <p:cNvPicPr>
            <a:picLocks noChangeAspect="1"/>
          </p:cNvPicPr>
          <p:nvPr/>
        </p:nvPicPr>
        <p:blipFill>
          <a:blip r:embed="rId1"/>
          <a:stretch>
            <a:fillRect/>
          </a:stretch>
        </p:blipFill>
        <p:spPr>
          <a:xfrm>
            <a:off x="342900" y="498805"/>
            <a:ext cx="11506170" cy="57079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Primirea Bitcoin</a:t>
            </a:r>
            <a:endParaRPr lang="ro"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ro" altLang="en-US" sz="2400" b="1" dirty="0">
                <a:solidFill>
                  <a:srgbClr val="25252B"/>
                </a:solidFill>
                <a:latin typeface="IBM Plex Sans" pitchFamily="34" charset="0"/>
                <a:ea typeface="IBM Plex Sans" pitchFamily="34" charset="-122"/>
                <a:cs typeface="IBM Plex Sans" pitchFamily="34" charset="-120"/>
              </a:rPr>
              <a:t>Exercițiul 1: primiți în siguranță</a:t>
            </a:r>
            <a:endParaRPr lang="ro"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Deschideți Portofelul pregătit; selectați Primire.</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Identificați dacă este vorba despre o tranzacție on-chain sau Lightning.</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Partajați doar informațiile publice necesare pentru primire.</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Verificați cu expeditorul orice sumă solicitată.</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Verificați suma și starea tranzacției în propriul Portofel.</a:t>
            </a:r>
            <a:endParaRPr lang="ro"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Un mesaj sau o captură de ecran de la expeditor nu constituie o dovadă. O tranzacție în așteptare nu este același lucru cu una confirmată; confirmările nu pot remedia o adresă greșită sau o înșelătorie.</a:t>
            </a:r>
            <a:endParaRPr lang="r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Trimiterea de Bitcoin</a:t>
            </a:r>
            <a:endParaRPr lang="ro"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ro" altLang="en-US" sz="2400" b="1" dirty="0">
                <a:solidFill>
                  <a:srgbClr val="25252B"/>
                </a:solidFill>
                <a:latin typeface="IBM Plex Sans" pitchFamily="34" charset="0"/>
                <a:ea typeface="IBM Plex Sans" pitchFamily="34" charset="-122"/>
                <a:cs typeface="IBM Plex Sans" pitchFamily="34" charset="-120"/>
              </a:rPr>
              <a:t>Exercițiul 2: opriți-vă și verificați înainte de a trimite</a:t>
            </a:r>
            <a:endParaRPr lang="ro"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Aprobați numai dacă toate verificările confirmă că datele corespund. Dacă detaliile se schimbă, apare presiunea de a acționa urgent sau cineva vă cere informații secrete, opriți-vă și verificați în mod independent. O tranzacție validă este dificil sau imposibil de anulat.</a:t>
            </a:r>
            <a:endParaRPr lang="r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Înainte de a trimite✓ DestinatarConfirmați cui trimiteți și de ce, printr-un canal de încredere.✓ Metodă de platăConfirmați dacă plata se face on-chain sau prin Lightning.✓ DestinațieComparați-o cu ce">    </p:cNvPr>
          <p:cNvPicPr>
            <a:picLocks noChangeAspect="1"/>
          </p:cNvPicPr>
          <p:nvPr/>
        </p:nvPicPr>
        <p:blipFill>
          <a:blip r:embed="rId1"/>
          <a:stretch>
            <a:fillRect/>
          </a:stretch>
        </p:blipFill>
        <p:spPr>
          <a:xfrm>
            <a:off x="1220815" y="266730"/>
            <a:ext cx="975033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Verificare și tranzacții ireversibile</a:t>
            </a:r>
            <a:endParaRPr lang="r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Txid:</a:t>
            </a:r>
            <a:r>
              <a:rPr lang="ro" altLang="en-US" sz="2400" dirty="0">
                <a:solidFill>
                  <a:srgbClr val="25252B"/>
                </a:solidFill>
                <a:latin typeface="IBM Plex Sans" pitchFamily="34" charset="0"/>
                <a:ea typeface="IBM Plex Sans" pitchFamily="34" charset="-122"/>
                <a:cs typeface="IBM Plex Sans" pitchFamily="34" charset="-120"/>
              </a:rPr>
              <a:t> identificator pentru o tranzacție înregistrată pe blockchain</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Explorator:</a:t>
            </a:r>
            <a:r>
              <a:rPr lang="ro" altLang="en-US" sz="2400" dirty="0">
                <a:solidFill>
                  <a:srgbClr val="25252B"/>
                </a:solidFill>
                <a:latin typeface="IBM Plex Sans" pitchFamily="34" charset="0"/>
                <a:ea typeface="IBM Plex Sans" pitchFamily="34" charset="-122"/>
                <a:cs typeface="IBM Plex Sans" pitchFamily="34" charset="-120"/>
              </a:rPr>
              <a:t> interfață pentru datele publice despre tranzacții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Verificați rețeaua, destinația, suma, comisionul, starea și confirmările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Difuzare → în așteptare → includere într-un bloc → confirmări ulterioare</a:t>
            </a:r>
            <a:endParaRPr lang="r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Un explorator nu poate dovedi identitatea, onestitatea sau scopul plății. Nu există un număr universal de confirmări valabil pentru orice plată.</a:t>
            </a:r>
            <a:endParaRPr lang="ro"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Folosiți exemple pregătite în prealabil; nu căutați adresa personală sau tranzacția unui cursant. Căutările pot dezvălui operatorului exploratorului interesul dumneavoastră.</a:t>
            </a:r>
            <a:endParaRPr lang="r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Grup de tranzacții în așteptareÎn așteptarea unui blocBlocul N1 confirmareBlocul N+12 confirmăriBlocul N+23 confirmăriBlocul N+34 confirmări">    </p:cNvPr>
          <p:cNvPicPr>
            <a:picLocks noChangeAspect="1"/>
          </p:cNvPicPr>
          <p:nvPr/>
        </p:nvPicPr>
        <p:blipFill>
          <a:blip r:embed="rId1"/>
          <a:stretch>
            <a:fillRect/>
          </a:stretch>
        </p:blipFill>
        <p:spPr>
          <a:xfrm>
            <a:off x="342900" y="1465600"/>
            <a:ext cx="11506170" cy="377436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Listă de verificare pentru</a:t>
            </a:r>
            <a:br/>
            <a:r>
              <a:rPr lang="ro" altLang="en-US" sz="3000" dirty="0">
                <a:solidFill>
                  <a:srgbClr val="422C70"/>
                </a:solidFill>
                <a:latin typeface="IBM Plex Sans Medium" pitchFamily="34" charset="0"/>
                <a:ea typeface="IBM Plex Sans Medium" pitchFamily="34" charset="-122"/>
                <a:cs typeface="IBM Plex Sans Medium" pitchFamily="34" charset="-120"/>
              </a:rPr>
              <a:t>siguranță</a:t>
            </a:r>
            <a:endParaRPr lang="ro" sz="3000" dirty="0"/>
          </a:p>
        </p:txBody>
      </p:sp>
      <p:sp>
        <p:nvSpPr>
          <p:cNvPr id="5" name="Text 2"/>
          <p:cNvSpPr/>
          <p:nvPr/>
        </p:nvSpPr>
        <p:spPr>
          <a:xfrm>
            <a:off x="666780" y="1842516"/>
            <a:ext cx="5694426" cy="691195"/>
          </a:xfrm>
          <a:prstGeom prst="rect">
            <a:avLst/>
          </a:prstGeom>
          <a:noFill/>
          <a:ln/>
        </p:spPr>
        <p:txBody>
          <a:bodyPr wrap="square" lIns="0" tIns="0" rIns="0" bIns="0" rtlCol="0" anchor="t"/>
          <a:lstStyle/>
          <a:p>
            <a:pPr algn="l" indent="0" marL="0">
              <a:lnSpc>
                <a:spcPct val="113000"/>
              </a:lnSpc>
              <a:buNone/>
            </a:pPr>
            <a:r>
              <a:rPr lang="ro" altLang="en-US" sz="2020" b="1" dirty="0">
                <a:solidFill>
                  <a:srgbClr val="25252B"/>
                </a:solidFill>
                <a:latin typeface="IBM Plex Sans" pitchFamily="34" charset="0"/>
                <a:ea typeface="IBM Plex Sans" pitchFamily="34" charset="-122"/>
                <a:cs typeface="IBM Plex Sans" pitchFamily="34" charset="-120"/>
              </a:rPr>
              <a:t>Exercițiul 3: identificați un risc și opriți-vă în siguranță</a:t>
            </a:r>
            <a:endParaRPr lang="ro" sz="2020" dirty="0"/>
          </a:p>
        </p:txBody>
      </p:sp>
      <p:sp>
        <p:nvSpPr>
          <p:cNvPr id="6" name="Text 3"/>
          <p:cNvSpPr/>
          <p:nvPr/>
        </p:nvSpPr>
        <p:spPr>
          <a:xfrm>
            <a:off x="666780" y="2789652"/>
            <a:ext cx="5694426" cy="1382298"/>
          </a:xfrm>
          <a:prstGeom prst="rect">
            <a:avLst/>
          </a:prstGeom>
          <a:noFill/>
          <a:ln/>
        </p:spPr>
        <p:txBody>
          <a:bodyPr wrap="square" lIns="0" tIns="0" rIns="0" bIns="0" rtlCol="0" anchor="t"/>
          <a:lstStyle/>
          <a:p>
            <a:pPr algn="l" indent="0" marL="0">
              <a:lnSpc>
                <a:spcPct val="113000"/>
              </a:lnSpc>
              <a:buNone/>
            </a:pPr>
            <a:r>
              <a:rPr lang="ro" altLang="en-US" sz="2020" b="1" dirty="0">
                <a:solidFill>
                  <a:srgbClr val="25252B"/>
                </a:solidFill>
                <a:latin typeface="IBM Plex Sans" pitchFamily="34" charset="0"/>
                <a:ea typeface="IBM Plex Sans" pitchFamily="34" charset="-122"/>
                <a:cs typeface="IBM Plex Sans" pitchFamily="34" charset="-120"/>
              </a:rPr>
              <a:t>Opriți-vă. Nu divulgați nimic. Nu trimiteți nimic. Închideți canalul de comunicare. Verificați independent. Cereți ajutor fără a dezvălui secrete.</a:t>
            </a:r>
            <a:endParaRPr lang="ro" sz="2020" dirty="0"/>
          </a:p>
        </p:txBody>
      </p:sp>
      <p:sp>
        <p:nvSpPr>
          <p:cNvPr id="7" name="Shape 4"/>
          <p:cNvSpPr/>
          <p:nvPr/>
        </p:nvSpPr>
        <p:spPr>
          <a:xfrm>
            <a:off x="666780" y="4427891"/>
            <a:ext cx="5372100" cy="1727850"/>
          </a:xfrm>
          <a:prstGeom prst="rect">
            <a:avLst/>
          </a:prstGeom>
          <a:solidFill>
            <a:srgbClr val="F3F3FA"/>
          </a:solidFill>
          <a:ln/>
        </p:spPr>
      </p:sp>
      <p:sp>
        <p:nvSpPr>
          <p:cNvPr id="8" name="Shape 5"/>
          <p:cNvSpPr/>
          <p:nvPr/>
        </p:nvSpPr>
        <p:spPr>
          <a:xfrm>
            <a:off x="666780" y="4427891"/>
            <a:ext cx="57150" cy="1727850"/>
          </a:xfrm>
          <a:prstGeom prst="rect">
            <a:avLst/>
          </a:prstGeom>
          <a:solidFill>
            <a:srgbClr val="422C70"/>
          </a:solidFill>
          <a:ln/>
        </p:spPr>
      </p:sp>
      <p:sp>
        <p:nvSpPr>
          <p:cNvPr id="9" name="Text 6"/>
          <p:cNvSpPr/>
          <p:nvPr/>
        </p:nvSpPr>
        <p:spPr>
          <a:xfrm>
            <a:off x="1133582" y="4658319"/>
            <a:ext cx="4765396" cy="1266993"/>
          </a:xfrm>
          <a:prstGeom prst="rect">
            <a:avLst/>
          </a:prstGeom>
          <a:noFill/>
          <a:ln/>
        </p:spPr>
        <p:txBody>
          <a:bodyPr wrap="square" lIns="0" tIns="0" rIns="0" bIns="0" rtlCol="0" anchor="t"/>
          <a:lstStyle/>
          <a:p>
            <a:pPr algn="l" indent="0" marL="0">
              <a:lnSpc>
                <a:spcPct val="113000"/>
              </a:lnSpc>
              <a:buNone/>
            </a:pPr>
            <a:r>
              <a:rPr lang="ro" altLang="en-US" sz="2020" b="1" dirty="0">
                <a:solidFill>
                  <a:srgbClr val="422C70"/>
                </a:solidFill>
                <a:latin typeface="IBM Plex Sans" pitchFamily="34" charset="0"/>
                <a:ea typeface="IBM Plex Sans" pitchFamily="34" charset="-122"/>
                <a:cs typeface="IBM Plex Sans" pitchFamily="34" charset="-120"/>
              </a:rPr>
              <a:t>Încercați</a:t>
            </a:r>
            <a:endParaRPr lang="ro" sz="2020" dirty="0"/>
          </a:p>
          <a:p>
            <a:pPr algn="l" indent="0" marL="0">
              <a:lnSpc>
                <a:spcPct val="113000"/>
              </a:lnSpc>
              <a:spcBef>
                <a:spcPts val="300"/>
              </a:spcBef>
              <a:buNone/>
            </a:pPr>
            <a:r>
              <a:rPr lang="ro" altLang="en-US" sz="2020" dirty="0">
                <a:solidFill>
                  <a:srgbClr val="25252B"/>
                </a:solidFill>
                <a:latin typeface="IBM Plex Sans" pitchFamily="34" charset="0"/>
                <a:ea typeface="IBM Plex Sans" pitchFamily="34" charset="-122"/>
                <a:cs typeface="IBM Plex Sans" pitchFamily="34" charset="-120"/>
              </a:rPr>
              <a:t>Identificați semnalul de alarmă dintr-un mesaj pregătit în prealabil, posibila pierdere și prima acțiune sigură.</a:t>
            </a:r>
            <a:endParaRPr lang="ro"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Urgență Uzurparea identității Destinație modificată Câștiguri garantate Solicitări de informații secrete">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Achiziționarea și schimbul de</a:t>
            </a:r>
            <a:br/>
            <a:r>
              <a:rPr lang="ro" altLang="en-US" sz="3000" dirty="0">
                <a:solidFill>
                  <a:srgbClr val="422C70"/>
                </a:solidFill>
                <a:latin typeface="IBM Plex Sans Medium" pitchFamily="34" charset="0"/>
                <a:ea typeface="IBM Plex Sans Medium" pitchFamily="34" charset="-122"/>
                <a:cs typeface="IBM Plex Sans Medium" pitchFamily="34" charset="-120"/>
              </a:rPr>
              <a:t>Bitcoin</a:t>
            </a:r>
            <a:endParaRPr lang="ro"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ro" altLang="en-US" sz="2020" b="1" dirty="0">
                <a:solidFill>
                  <a:srgbClr val="25252B"/>
                </a:solidFill>
                <a:latin typeface="IBM Plex Sans" pitchFamily="34" charset="0"/>
                <a:ea typeface="IBM Plex Sans" pitchFamily="34" charset="-122"/>
                <a:cs typeface="IBM Plex Sans" pitchFamily="34" charset="-120"/>
              </a:rPr>
              <a:t>Informare, nu consultanță financiară</a:t>
            </a:r>
            <a:endParaRPr lang="ro" sz="2020" dirty="0"/>
          </a:p>
        </p:txBody>
      </p:sp>
      <p:sp>
        <p:nvSpPr>
          <p:cNvPr id="6" name="Text 3"/>
          <p:cNvSpPr/>
          <p:nvPr/>
        </p:nvSpPr>
        <p:spPr>
          <a:xfrm>
            <a:off x="666780" y="2444100"/>
            <a:ext cx="5694426" cy="1727850"/>
          </a:xfrm>
          <a:prstGeom prst="rect">
            <a:avLst/>
          </a:prstGeom>
          <a:noFill/>
          <a:ln/>
        </p:spPr>
        <p:txBody>
          <a:bodyPr wrap="square" lIns="0" tIns="0" rIns="0" bIns="0" rtlCol="0" anchor="t"/>
          <a:lstStyle/>
          <a:p>
            <a:pPr algn="l" indent="0" marL="0">
              <a:lnSpc>
                <a:spcPct val="113000"/>
              </a:lnSpc>
              <a:buNone/>
            </a:pPr>
            <a:r>
              <a:rPr lang="ro" altLang="en-US" sz="2020" dirty="0">
                <a:solidFill>
                  <a:srgbClr val="25252B"/>
                </a:solidFill>
                <a:latin typeface="IBM Plex Sans" pitchFamily="34" charset="0"/>
                <a:ea typeface="IBM Plex Sans" pitchFamily="34" charset="-122"/>
                <a:cs typeface="IBM Plex Sans" pitchFamily="34" charset="-120"/>
              </a:rPr>
              <a:t>Comparați prețul total și diferența dintre prețul de cumpărare și cel de vânzare, comisioanele pentru servicii și retrageri, controlul asupra cheilor, datele de identitate, decontarea și normele locale în vigoare.</a:t>
            </a:r>
            <a:endParaRPr lang="ro" sz="2020" dirty="0"/>
          </a:p>
        </p:txBody>
      </p:sp>
      <p:sp>
        <p:nvSpPr>
          <p:cNvPr id="7" name="Text 4"/>
          <p:cNvSpPr/>
          <p:nvPr/>
        </p:nvSpPr>
        <p:spPr>
          <a:xfrm>
            <a:off x="666780" y="4427891"/>
            <a:ext cx="5694426" cy="1727850"/>
          </a:xfrm>
          <a:prstGeom prst="rect">
            <a:avLst/>
          </a:prstGeom>
          <a:noFill/>
          <a:ln/>
        </p:spPr>
        <p:txBody>
          <a:bodyPr wrap="square" lIns="0" tIns="0" rIns="0" bIns="0" rtlCol="0" anchor="t"/>
          <a:lstStyle/>
          <a:p>
            <a:pPr algn="l" indent="0" marL="0">
              <a:lnSpc>
                <a:spcPct val="113000"/>
              </a:lnSpc>
              <a:buNone/>
            </a:pPr>
            <a:r>
              <a:rPr lang="ro" altLang="en-US" sz="2020" dirty="0">
                <a:solidFill>
                  <a:srgbClr val="25252B"/>
                </a:solidFill>
                <a:latin typeface="IBM Plex Sans" pitchFamily="34" charset="0"/>
                <a:ea typeface="IBM Plex Sans" pitchFamily="34" charset="-122"/>
                <a:cs typeface="IBM Plex Sans" pitchFamily="34" charset="-120"/>
              </a:rPr>
              <a:t>Nicio metodă sau niciun furnizor nu reprezintă automat cea mai bună alegere. </a:t>
            </a:r>
            <a:r>
              <a:rPr lang="ro" altLang="en-US" sz="2020" b="1" dirty="0">
                <a:solidFill>
                  <a:srgbClr val="25252B"/>
                </a:solidFill>
                <a:latin typeface="IBM Plex Sans" pitchFamily="34" charset="0"/>
                <a:ea typeface="IBM Plex Sans" pitchFamily="34" charset="-122"/>
                <a:cs typeface="IBM Plex Sans" pitchFamily="34" charset="-120"/>
              </a:rPr>
              <a:t>KYC</a:t>
            </a:r>
            <a:r>
              <a:rPr lang="ro" altLang="en-US" sz="2020" dirty="0">
                <a:solidFill>
                  <a:srgbClr val="25252B"/>
                </a:solidFill>
                <a:latin typeface="IBM Plex Sans" pitchFamily="34" charset="0"/>
                <a:ea typeface="IBM Plex Sans" pitchFamily="34" charset="-122"/>
                <a:cs typeface="IBM Plex Sans" pitchFamily="34" charset="-120"/>
              </a:rPr>
              <a:t> înseamnă verificarea identității: posibile beneficii privind conformitatea sau recuperarea, cu riscuri legate de datele de identitate și de plată.</a:t>
            </a:r>
            <a:endParaRPr lang="ro"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O persoană care dorește bitcoin Câștiguri Primiți plata pentru munca prestată.De la persoană la persoanăSchimbați numerar în persoană.Platformă de schimbCumpărați printr-un serviciu.Bancomat Cumpărați">    </p:cNvPr>
          <p:cNvPicPr>
            <a:picLocks noChangeAspect="1"/>
          </p:cNvPicPr>
          <p:nvPr/>
        </p:nvPicPr>
        <p:blipFill>
          <a:blip r:embed="rId1"/>
          <a:stretch>
            <a:fillRect/>
          </a:stretch>
        </p:blipFill>
        <p:spPr>
          <a:xfrm>
            <a:off x="342900" y="506669"/>
            <a:ext cx="11506170" cy="569223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CosturiCe preț, diferență între prețul de cumpărare și cel de vânzare și comisioane pentru servicii sau retragere se aplică?CustodieCine controlează bitcoin înainte și după schimb? Identitate și confi">    </p:cNvPr>
          <p:cNvPicPr>
            <a:picLocks noChangeAspect="1"/>
          </p:cNvPicPr>
          <p:nvPr/>
        </p:nvPicPr>
        <p:blipFill>
          <a:blip r:embed="rId1"/>
          <a:stretch>
            <a:fillRect/>
          </a:stretch>
        </p:blipFill>
        <p:spPr>
          <a:xfrm>
            <a:off x="342900" y="537484"/>
            <a:ext cx="11506170" cy="563060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Plăți on-chain și prin Lightning</a:t>
            </a:r>
            <a:endParaRPr lang="ro"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On-chain:</a:t>
            </a:r>
            <a:r>
              <a:rPr lang="ro" altLang="en-US" sz="2110" dirty="0">
                <a:solidFill>
                  <a:srgbClr val="25252B"/>
                </a:solidFill>
                <a:latin typeface="IBM Plex Sans" pitchFamily="34" charset="0"/>
                <a:ea typeface="IBM Plex Sans" pitchFamily="34" charset="-122"/>
                <a:cs typeface="IBM Plex Sans" pitchFamily="34" charset="-120"/>
              </a:rPr>
              <a:t> înregistrare în Blockchain; confirmări</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Lightning:</a:t>
            </a:r>
            <a:r>
              <a:rPr lang="ro" altLang="en-US" sz="2110" dirty="0">
                <a:solidFill>
                  <a:srgbClr val="25252B"/>
                </a:solidFill>
                <a:latin typeface="IBM Plex Sans" pitchFamily="34" charset="0"/>
                <a:ea typeface="IBM Plex Sans" pitchFamily="34" charset="-122"/>
                <a:cs typeface="IBM Plex Sans" pitchFamily="34" charset="-120"/>
              </a:rPr>
              <a:t> rețea de plăți Bitcoin; de regulă, plata reușește sau eșuează rapid</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Cereri de primire, comisioane, limite și puncte de eșec diferite</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Asigurați-vă că cererea corespunde metodei de plată acceptate de Portofel</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Oricare dintre cele două căi poate implica păstrarea fondurilor în custodie sau dependența de servicii</a:t>
            </a:r>
            <a:endParaRPr lang="ro" sz="2110" dirty="0"/>
          </a:p>
        </p:txBody>
      </p:sp>
      <p:sp>
        <p:nvSpPr>
          <p:cNvPr id="5" name="Text 3"/>
          <p:cNvSpPr/>
          <p:nvPr/>
        </p:nvSpPr>
        <p:spPr>
          <a:xfrm>
            <a:off x="666780" y="4056736"/>
            <a:ext cx="11510010" cy="108585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Lightning nu este o monedă separată. Un Portofel Lightning poate fi cu custodie sau cu autocustodie; rapiditatea plăților nu dovedește că acesta este potrivit pentru solduri mai mari.</a:t>
            </a:r>
            <a:endParaRPr lang="ro" sz="2110" dirty="0"/>
          </a:p>
        </p:txBody>
      </p:sp>
      <p:sp>
        <p:nvSpPr>
          <p:cNvPr id="6" name="Text 4"/>
          <p:cNvSpPr/>
          <p:nvPr/>
        </p:nvSpPr>
        <p:spPr>
          <a:xfrm>
            <a:off x="666780" y="5410779"/>
            <a:ext cx="11510010" cy="72393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Unele aplicații acceptă ambele căi, cu comisioane sau dependențe suplimentare. Detaliile despre canale, rutare și lichiditate sunt tratate în secțiunea Învățare avansată.</a:t>
            </a:r>
            <a:endParaRPr lang="ro"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Practică asistată</a:t>
            </a:r>
            <a:endParaRPr lang="ro"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Deschideți portofelul pregătit și navigați în acesta</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Parcurgeți procedura aprobată pentru prima accesare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Localizați și verificați informațiile publice pentru primire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Primiți sau simulați primirea în siguranță; verificați starea</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Efectuați sau simulați un flux de primire/trimitere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Demonstrați că sunteți pregătiți pentru recuperare fără a expune informații secrete</a:t>
            </a:r>
            <a:endParaRPr lang="ro"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Utilizați mediul de instruire convenit. Opriți-vă dacă apare o neconcordanță; solicitați sprijin și exercițiu suplimentar când este necesar.</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Recapitulare: Ce înseamnă responsabilitatea autocustodiei?</a:t>
            </a:r>
            <a:endParaRPr lang="ro"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ro" altLang="en-US" sz="1920" b="1" dirty="0">
                <a:solidFill>
                  <a:srgbClr val="25252B"/>
                </a:solidFill>
                <a:latin typeface="IBM Plex Sans" pitchFamily="34" charset="0"/>
                <a:ea typeface="IBM Plex Sans" pitchFamily="34" charset="-122"/>
                <a:cs typeface="IBM Plex Sans" pitchFamily="34" charset="-120"/>
              </a:rPr>
              <a:t>Idei principale</a:t>
            </a:r>
            <a:endParaRPr lang="ro" sz="1920" dirty="0"/>
          </a:p>
        </p:txBody>
      </p:sp>
      <p:sp>
        <p:nvSpPr>
          <p:cNvPr id="5" name="Text 3"/>
          <p:cNvSpPr/>
          <p:nvPr/>
        </p:nvSpPr>
        <p:spPr>
          <a:xfrm>
            <a:off x="971459" y="194127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Portofelul gestionează accesul; cheile autorizează cheltuirea</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Distribuiți informațiile pentru primire; păstrați secretele offline și confidențiale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Identificați riscurile legate de custodie, recuperare și dispozitive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Verificați înainte de aprobare; verificați personal rezultatul</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Opriți-vă când sunteți sub presiune; limitați consecințele greșelilor din procesul de învățare</a:t>
            </a:r>
            <a:endParaRPr lang="ro" sz="1920" dirty="0"/>
          </a:p>
        </p:txBody>
      </p:sp>
      <p:sp>
        <p:nvSpPr>
          <p:cNvPr id="6" name="Text 4"/>
          <p:cNvSpPr/>
          <p:nvPr/>
        </p:nvSpPr>
        <p:spPr>
          <a:xfrm>
            <a:off x="666780" y="4049420"/>
            <a:ext cx="11510010" cy="658094"/>
          </a:xfrm>
          <a:prstGeom prst="rect">
            <a:avLst/>
          </a:prstGeom>
          <a:noFill/>
          <a:ln/>
        </p:spPr>
        <p:txBody>
          <a:bodyPr wrap="square" lIns="0" tIns="0" rIns="0" bIns="0" rtlCol="0" anchor="t"/>
          <a:lstStyle/>
          <a:p>
            <a:pPr algn="l" indent="0" marL="0">
              <a:lnSpc>
                <a:spcPct val="113000"/>
              </a:lnSpc>
              <a:buNone/>
            </a:pPr>
            <a:r>
              <a:rPr lang="ro" altLang="en-US" sz="1920" dirty="0">
                <a:solidFill>
                  <a:srgbClr val="25252B"/>
                </a:solidFill>
                <a:latin typeface="IBM Plex Sans" pitchFamily="34" charset="0"/>
                <a:ea typeface="IBM Plex Sans" pitchFamily="34" charset="-122"/>
                <a:cs typeface="IBM Plex Sans" pitchFamily="34" charset="-120"/>
              </a:rPr>
              <a:t>Un prieten trimite o solicitare, în timp ce un serviciu de asistență necunoscut vă cere să acționați imediat. Ce ați putea verifica înainte de a face ceva?</a:t>
            </a:r>
            <a:endParaRPr lang="ro" sz="1920" dirty="0"/>
          </a:p>
        </p:txBody>
      </p:sp>
      <p:sp>
        <p:nvSpPr>
          <p:cNvPr id="7" name="Shape 5"/>
          <p:cNvSpPr/>
          <p:nvPr/>
        </p:nvSpPr>
        <p:spPr>
          <a:xfrm>
            <a:off x="666780" y="4951385"/>
            <a:ext cx="10858500" cy="986912"/>
          </a:xfrm>
          <a:prstGeom prst="rect">
            <a:avLst/>
          </a:prstGeom>
          <a:solidFill>
            <a:srgbClr val="F3F3FA"/>
          </a:solidFill>
          <a:ln/>
        </p:spPr>
      </p:sp>
      <p:sp>
        <p:nvSpPr>
          <p:cNvPr id="8" name="Shape 6"/>
          <p:cNvSpPr/>
          <p:nvPr/>
        </p:nvSpPr>
        <p:spPr>
          <a:xfrm>
            <a:off x="666780" y="4951385"/>
            <a:ext cx="57150" cy="986912"/>
          </a:xfrm>
          <a:prstGeom prst="rect">
            <a:avLst/>
          </a:prstGeom>
          <a:solidFill>
            <a:srgbClr val="422C70"/>
          </a:solidFill>
          <a:ln/>
        </p:spPr>
      </p:sp>
      <p:sp>
        <p:nvSpPr>
          <p:cNvPr id="9" name="Text 7"/>
          <p:cNvSpPr/>
          <p:nvPr/>
        </p:nvSpPr>
        <p:spPr>
          <a:xfrm>
            <a:off x="1114014" y="5170841"/>
            <a:ext cx="10622310" cy="548000"/>
          </a:xfrm>
          <a:prstGeom prst="rect">
            <a:avLst/>
          </a:prstGeom>
          <a:noFill/>
          <a:ln/>
        </p:spPr>
        <p:txBody>
          <a:bodyPr wrap="square" lIns="0" tIns="0" rIns="0" bIns="0" rtlCol="0" anchor="t"/>
          <a:lstStyle/>
          <a:p>
            <a:pPr algn="l" indent="0" marL="0">
              <a:lnSpc>
                <a:spcPct val="113000"/>
              </a:lnSpc>
              <a:buNone/>
            </a:pPr>
            <a:r>
              <a:rPr lang="ro" altLang="en-US" sz="1920" b="1" dirty="0">
                <a:solidFill>
                  <a:srgbClr val="422C70"/>
                </a:solidFill>
                <a:latin typeface="IBM Plex Sans" pitchFamily="34" charset="0"/>
                <a:ea typeface="IBM Plex Sans" pitchFamily="34" charset="-122"/>
                <a:cs typeface="IBM Plex Sans" pitchFamily="34" charset="-120"/>
              </a:rPr>
              <a:t>Un moment de reflecție</a:t>
            </a:r>
            <a:endParaRPr lang="ro" sz="1920" dirty="0"/>
          </a:p>
          <a:p>
            <a:pPr algn="l" indent="0" marL="0">
              <a:lnSpc>
                <a:spcPct val="113000"/>
              </a:lnSpc>
              <a:spcBef>
                <a:spcPts val="290"/>
              </a:spcBef>
              <a:buNone/>
            </a:pPr>
            <a:r>
              <a:rPr lang="ro" altLang="en-US" sz="1920" dirty="0">
                <a:solidFill>
                  <a:srgbClr val="25252B"/>
                </a:solidFill>
                <a:latin typeface="IBM Plex Sans" pitchFamily="34" charset="0"/>
                <a:ea typeface="IBM Plex Sans" pitchFamily="34" charset="-122"/>
                <a:cs typeface="IBM Plex Sans" pitchFamily="34" charset="-120"/>
              </a:rPr>
              <a:t>Ce verificare de siguranță vă veți opri să faceți înainte de a acționa?</a:t>
            </a:r>
            <a:endParaRPr lang="ro"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3</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ro" altLang="en-US" sz="2400" dirty="0">
                <a:solidFill>
                  <a:srgbClr val="F7941F"/>
                </a:solidFill>
                <a:latin typeface="IBM Plex Sans Medium" pitchFamily="34" charset="0"/>
                <a:ea typeface="IBM Plex Sans Medium" pitchFamily="34" charset="-122"/>
                <a:cs typeface="IBM Plex Sans Medium" pitchFamily="34" charset="-120"/>
              </a:rPr>
              <a:t>Modulul 4</a:t>
            </a:r>
            <a:endParaRPr lang="ro"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Bitcoin în comunitatea dumneavoastră</a:t>
            </a:r>
            <a:endParaRPr lang="ro"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ro" altLang="en-US" sz="2400" b="1" dirty="0">
                <a:solidFill>
                  <a:srgbClr val="FFFFFF"/>
                </a:solidFill>
                <a:latin typeface="IBM Plex Sans" pitchFamily="34" charset="0"/>
                <a:ea typeface="IBM Plex Sans" pitchFamily="34" charset="-122"/>
                <a:cs typeface="IBM Plex Sans" pitchFamily="34" charset="-120"/>
              </a:rPr>
              <a:t>Faceți legătura:</a:t>
            </a:r>
            <a:r>
              <a:rPr lang="ro" altLang="en-US" sz="2400" dirty="0">
                <a:solidFill>
                  <a:srgbClr val="FFFFFF"/>
                </a:solidFill>
                <a:latin typeface="IBM Plex Sans" pitchFamily="34" charset="0"/>
                <a:ea typeface="IBM Plex Sans" pitchFamily="34" charset="-122"/>
                <a:cs typeface="IBM Plex Sans" pitchFamily="34" charset="-120"/>
              </a:rPr>
              <a:t> Ce legătură au problema, soluția și acțiunea sigură cu această comunitate?</a:t>
            </a:r>
            <a:endParaRPr lang="r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Modulul dumneavoastră local 4</a:t>
            </a:r>
            <a:endParaRPr lang="ro" sz="3000" dirty="0"/>
          </a:p>
        </p:txBody>
      </p:sp>
      <p:pic>
        <p:nvPicPr>
          <p:cNvPr id="4" name="Image 0" descr="CorelațiCorelați cunoștințele dobândite anterior cu o nevoie locală. ComparațiEvaluați Bitcoin în raport cu o alternativă locală realistă.Exersați în siguranțăÎncercați să îndepliniți o sarcină bine d">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Notați aspectele locale pe care vă concentrați: problema sau oportunitatea, alternativa, scenariul sigur, principalul beneficiu și principalul risc, precum și următorul pas sigur.</a:t>
            </a:r>
            <a:endParaRPr lang="ro" sz="2400" dirty="0"/>
          </a:p>
        </p:txBody>
      </p:sp>
      <p:sp>
        <p:nvSpPr>
          <p:cNvPr id="6" name="Text 3"/>
          <p:cNvSpPr/>
          <p:nvPr/>
        </p:nvSpPr>
        <p:spPr>
          <a:xfrm>
            <a:off x="666780" y="5049774"/>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Nu se așteaptă de la dumneavoastră să adoptați Bitcoin sau să concluzionați că este cea mai bună opțiune. Exemplele locale nu dovedesc că o metodă funcționează peste tot.</a:t>
            </a:r>
            <a:endParaRPr lang="r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Ateliere și demonstrații</a:t>
            </a:r>
            <a:endParaRPr lang="ro"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Prezentare:</a:t>
            </a:r>
            <a:r>
              <a:rPr lang="ro" altLang="en-US" sz="2400" dirty="0">
                <a:solidFill>
                  <a:srgbClr val="25252B"/>
                </a:solidFill>
                <a:latin typeface="IBM Plex Sans" pitchFamily="34" charset="0"/>
                <a:ea typeface="IBM Plex Sans" pitchFamily="34" charset="-122"/>
                <a:cs typeface="IBM Plex Sans" pitchFamily="34" charset="-120"/>
              </a:rPr>
              <a:t> observați procesul și riscurile</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Practică:</a:t>
            </a:r>
            <a:r>
              <a:rPr lang="ro" altLang="en-US" sz="2400" dirty="0">
                <a:solidFill>
                  <a:srgbClr val="25252B"/>
                </a:solidFill>
                <a:latin typeface="IBM Plex Sans" pitchFamily="34" charset="0"/>
                <a:ea typeface="IBM Plex Sans" pitchFamily="34" charset="-122"/>
                <a:cs typeface="IBM Plex Sans" pitchFamily="34" charset="-120"/>
              </a:rPr>
              <a:t> urmați pașii folosind materiale de instruire sigure</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Realizare:</a:t>
            </a:r>
            <a:r>
              <a:rPr lang="ro" altLang="en-US" sz="2400" dirty="0">
                <a:solidFill>
                  <a:srgbClr val="25252B"/>
                </a:solidFill>
                <a:latin typeface="IBM Plex Sans" pitchFamily="34" charset="0"/>
                <a:ea typeface="IBM Plex Sans" pitchFamily="34" charset="-122"/>
                <a:cs typeface="IBM Plex Sans" pitchFamily="34" charset="-120"/>
              </a:rPr>
              <a:t> îndepliniți o sarcină sau explicați o decizie în mod independent</a:t>
            </a:r>
            <a:endParaRPr lang="ro"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Înainte de practică: instrumente verificate, planuri clare de recuperare și de acțiune în caz de eșec, riscuri cunoscute și un punct de oprire clar.</a:t>
            </a:r>
            <a:endParaRPr lang="ro"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Nu există nicio presiune să instalați software sau să divulgați date financiare. Este disponibilă o alternativă offline sau fără fonduri. Orice sumă reală utilizată trebuie să fie suficient de mică încât pierderea ei totală să rămână o lecție, nu o criză.</a:t>
            </a:r>
            <a:endParaRPr lang="ro"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Instrumente și resurse locale pentru Bitcoin</a:t>
            </a:r>
            <a:endParaRPr lang="ro"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Scop și alternativă realistă</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Controlul și recuperarea cheilor</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Editor, domeniu sau pagină de prezentare a aplicației autentică</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Statutul de sursă deschisă, verificarea și întreținerea</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Confidențialitate, cost total, compatibilitate și asistență</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Reguli și restricții locale în vigoare</a:t>
            </a:r>
            <a:endParaRPr lang="ro"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Notați instrumentul/versiunea, data verificării, custodia, utilizarea principală, beneficiul, riscul, metoda de recuperare și alternativa.</a:t>
            </a:r>
            <a:endParaRPr lang="ro"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Instrumentele menționate sunt exemple didactice valabile la un anumit moment, nu recomandări sau promisiuni privind siguranța, disponibilitatea, costurile reduse ori adecvarea. Verificați-le din nou înainte de utilizarea efectivă.</a:t>
            </a:r>
            <a:endParaRPr lang="ro"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Plăți prin Lightning</a:t>
            </a:r>
            <a:endParaRPr lang="ro"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Factură:</a:t>
            </a:r>
            <a:r>
              <a:rPr lang="ro" altLang="en-US" sz="2110" dirty="0">
                <a:solidFill>
                  <a:srgbClr val="25252B"/>
                </a:solidFill>
                <a:latin typeface="IBM Plex Sans" pitchFamily="34" charset="0"/>
                <a:ea typeface="IBM Plex Sans" pitchFamily="34" charset="-122"/>
                <a:cs typeface="IBM Plex Sans" pitchFamily="34" charset="-120"/>
              </a:rPr>
              <a:t> solicitare pentru o anumită plată; poate include suma și termenul de expirare</a:t>
            </a:r>
            <a:endParaRPr lang="ro" sz="2110" dirty="0"/>
          </a:p>
          <a:p>
            <a:pPr algn="l" marL="200660" indent="-200660">
              <a:lnSpc>
                <a:spcPct val="113000"/>
              </a:lnSpc>
              <a:spcBef>
                <a:spcPts val="420"/>
              </a:spcBef>
              <a:buSzPct val="100000"/>
              <a:buChar char="•"/>
            </a:pPr>
            <a:r>
              <a:rPr lang="ro" altLang="en-US" sz="2110" b="1" dirty="0">
                <a:solidFill>
                  <a:srgbClr val="422C70"/>
                </a:solidFill>
                <a:latin typeface="IBM Plex Sans" pitchFamily="34" charset="0"/>
                <a:ea typeface="IBM Plex Sans" pitchFamily="34" charset="-122"/>
                <a:cs typeface="IBM Plex Sans" pitchFamily="34" charset="-120"/>
              </a:rPr>
              <a:t>Adresă Lightning:</a:t>
            </a:r>
            <a:r>
              <a:rPr lang="ro" altLang="en-US" sz="2110" dirty="0">
                <a:solidFill>
                  <a:srgbClr val="25252B"/>
                </a:solidFill>
                <a:latin typeface="IBM Plex Sans" pitchFamily="34" charset="0"/>
                <a:ea typeface="IBM Plex Sans" pitchFamily="34" charset="-122"/>
                <a:cs typeface="IBM Plex Sans" pitchFamily="34" charset="-120"/>
              </a:rPr>
              <a:t> identificator de rutare acceptat de furnizor, adesea asemănător unei adrese de e-mail</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Verificați custodia, metoda de alimentare, copia de siguranță, comisioanele și limitele</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Identificați modul de gestionare a erorilor și de confirmare a destinatarului</a:t>
            </a:r>
            <a:endParaRPr lang="ro" sz="2110" dirty="0"/>
          </a:p>
        </p:txBody>
      </p:sp>
      <p:sp>
        <p:nvSpPr>
          <p:cNvPr id="5" name="Text 3"/>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O adresă Lightning nu este un cont de e-mail; ea depinde de furnizorul sau de domeniul care o susține. Verificați solicitarea finală înainte de a o aproba.</a:t>
            </a:r>
            <a:endParaRPr lang="ro" sz="2110" dirty="0"/>
          </a:p>
        </p:txBody>
      </p:sp>
      <p:sp>
        <p:nvSpPr>
          <p:cNvPr id="6" name="Text 4"/>
          <p:cNvSpPr/>
          <p:nvPr/>
        </p:nvSpPr>
        <p:spPr>
          <a:xfrm>
            <a:off x="666780" y="4995276"/>
            <a:ext cx="11510010" cy="36192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O plată mică efectuată cu succes nu dovedește siguranța în cazul unor solduri mai mari.</a:t>
            </a:r>
            <a:endParaRPr lang="ro"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Beneficiarul emite o cerere de platăBeneficiarul creează o cerere de plată cu suma inclusă.Expeditorul plăteșteExpeditorul scanează cererea, verifică suma și plătește. Beneficiarul primește plataPlata">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Asigurați-vă că știți dacă fiecare portofel este cu custodie sau cu autocustodie. 1Creați cerereaDestinatarul creează o cerere de plată.2Scanați cerereaExpeditorul o scanează sau o copiază.3Verificați">    </p:cNvPr>
          <p:cNvPicPr>
            <a:picLocks noChangeAspect="1"/>
          </p:cNvPicPr>
          <p:nvPr/>
        </p:nvPicPr>
        <p:blipFill>
          <a:blip r:embed="rId1"/>
          <a:stretch>
            <a:fillRect/>
          </a:stretch>
        </p:blipFill>
        <p:spPr>
          <a:xfrm>
            <a:off x="342900" y="607619"/>
            <a:ext cx="11506170" cy="5490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Plată ghidată prin Lightning</a:t>
            </a:r>
            <a:endParaRPr lang="ro"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Destinatarul creează cererea corectă.</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Expeditorul o scanează sau o copiază.</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Verificați destinatarul, suma, unitatea, comisionul și eventualul termen de expirare.</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Aprobați doar dacă detaliile corespund.</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Ambele părți verifică rezultatul în propriile portofele.</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Explicați riscurile legate de custodie și de eșecul tranzacțiilor.</a:t>
            </a:r>
            <a:endParaRPr lang="ro"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Folosiți exerciții practice cu sume mici, pregătite sau aprobate în prealabil. Opriți-vă dacă rezultatul diferă de plan; verificați înainte de a continua.</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Utilizarea Bitcoin în viața de zi cu zi</a:t>
            </a:r>
            <a:endParaRPr lang="ro"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ro" altLang="en-US" sz="2210" b="1" dirty="0">
                <a:solidFill>
                  <a:srgbClr val="422C70"/>
                </a:solidFill>
                <a:latin typeface="IBM Plex Sans" pitchFamily="34" charset="0"/>
                <a:ea typeface="IBM Plex Sans" pitchFamily="34" charset="-122"/>
                <a:cs typeface="IBM Plex Sans" pitchFamily="34" charset="-120"/>
              </a:rPr>
              <a:t>Obținerea de venituri:</a:t>
            </a:r>
            <a:r>
              <a:rPr lang="ro" altLang="en-US" sz="2210" dirty="0">
                <a:solidFill>
                  <a:srgbClr val="25252B"/>
                </a:solidFill>
                <a:latin typeface="IBM Plex Sans" pitchFamily="34" charset="0"/>
                <a:ea typeface="IBM Plex Sans" pitchFamily="34" charset="-122"/>
                <a:cs typeface="IBM Plex Sans" pitchFamily="34" charset="-120"/>
              </a:rPr>
              <a:t> stabilirea prețurilor, alegerea momentului, Volatilitate, evidențe și custodie</a:t>
            </a:r>
            <a:endParaRPr lang="ro" sz="2210" dirty="0"/>
          </a:p>
          <a:p>
            <a:pPr algn="l" marL="210820" indent="-210820">
              <a:lnSpc>
                <a:spcPct val="113000"/>
              </a:lnSpc>
              <a:spcBef>
                <a:spcPts val="440"/>
              </a:spcBef>
              <a:buSzPct val="100000"/>
              <a:buChar char="•"/>
            </a:pPr>
            <a:r>
              <a:rPr lang="ro" altLang="en-US" sz="2210" b="1" dirty="0">
                <a:solidFill>
                  <a:srgbClr val="422C70"/>
                </a:solidFill>
                <a:latin typeface="IBM Plex Sans" pitchFamily="34" charset="0"/>
                <a:ea typeface="IBM Plex Sans" pitchFamily="34" charset="-122"/>
                <a:cs typeface="IBM Plex Sans" pitchFamily="34" charset="-120"/>
              </a:rPr>
              <a:t>Economisire:</a:t>
            </a:r>
            <a:r>
              <a:rPr lang="ro" altLang="en-US" sz="2210" dirty="0">
                <a:solidFill>
                  <a:srgbClr val="25252B"/>
                </a:solidFill>
                <a:latin typeface="IBM Plex Sans" pitchFamily="34" charset="0"/>
                <a:ea typeface="IBM Plex Sans" pitchFamily="34" charset="-122"/>
                <a:cs typeface="IBM Plex Sans" pitchFamily="34" charset="-120"/>
              </a:rPr>
              <a:t> utilizare viitoare; prețul poate scădea brusc</a:t>
            </a:r>
            <a:endParaRPr lang="ro" sz="2210" dirty="0"/>
          </a:p>
          <a:p>
            <a:pPr algn="l" marL="210820" indent="-210820">
              <a:lnSpc>
                <a:spcPct val="113000"/>
              </a:lnSpc>
              <a:spcBef>
                <a:spcPts val="440"/>
              </a:spcBef>
              <a:buSzPct val="100000"/>
              <a:buChar char="•"/>
            </a:pPr>
            <a:r>
              <a:rPr lang="ro" altLang="en-US" sz="2210" b="1" dirty="0">
                <a:solidFill>
                  <a:srgbClr val="422C70"/>
                </a:solidFill>
                <a:latin typeface="IBM Plex Sans" pitchFamily="34" charset="0"/>
                <a:ea typeface="IBM Plex Sans" pitchFamily="34" charset="-122"/>
                <a:cs typeface="IBM Plex Sans" pitchFamily="34" charset="-120"/>
              </a:rPr>
              <a:t>Primire și trimitere:</a:t>
            </a:r>
            <a:r>
              <a:rPr lang="ro" altLang="en-US" sz="2210" dirty="0">
                <a:solidFill>
                  <a:srgbClr val="25252B"/>
                </a:solidFill>
                <a:latin typeface="IBM Plex Sans" pitchFamily="34" charset="0"/>
                <a:ea typeface="IBM Plex Sans" pitchFamily="34" charset="-122"/>
                <a:cs typeface="IBM Plex Sans" pitchFamily="34" charset="-120"/>
              </a:rPr>
              <a:t> cerere corectă, decontare, rută și comisioane</a:t>
            </a:r>
            <a:endParaRPr lang="ro" sz="2210" dirty="0"/>
          </a:p>
          <a:p>
            <a:pPr algn="l" marL="210820" indent="-210820">
              <a:lnSpc>
                <a:spcPct val="113000"/>
              </a:lnSpc>
              <a:spcBef>
                <a:spcPts val="440"/>
              </a:spcBef>
              <a:buSzPct val="100000"/>
              <a:buChar char="•"/>
            </a:pPr>
            <a:r>
              <a:rPr lang="ro" altLang="en-US" sz="2210" b="1" dirty="0">
                <a:solidFill>
                  <a:srgbClr val="422C70"/>
                </a:solidFill>
                <a:latin typeface="IBM Plex Sans" pitchFamily="34" charset="0"/>
                <a:ea typeface="IBM Plex Sans" pitchFamily="34" charset="-122"/>
                <a:cs typeface="IBM Plex Sans" pitchFamily="34" charset="-120"/>
              </a:rPr>
              <a:t>Efectuarea de plăți:</a:t>
            </a:r>
            <a:r>
              <a:rPr lang="ro" altLang="en-US" sz="2210" dirty="0">
                <a:solidFill>
                  <a:srgbClr val="25252B"/>
                </a:solidFill>
                <a:latin typeface="IBM Plex Sans" pitchFamily="34" charset="0"/>
                <a:ea typeface="IBM Plex Sans" pitchFamily="34" charset="-122"/>
                <a:cs typeface="IBM Plex Sans" pitchFamily="34" charset="-120"/>
              </a:rPr>
              <a:t> Rată de Schimb, politica comerciantului și implicații fiscale</a:t>
            </a:r>
            <a:endParaRPr lang="ro" sz="2210" dirty="0"/>
          </a:p>
          <a:p>
            <a:pPr algn="l" marL="210820" indent="-210820">
              <a:lnSpc>
                <a:spcPct val="113000"/>
              </a:lnSpc>
              <a:spcBef>
                <a:spcPts val="440"/>
              </a:spcBef>
              <a:buSzPct val="100000"/>
              <a:buChar char="•"/>
            </a:pPr>
            <a:r>
              <a:rPr lang="ro" altLang="en-US" sz="2210" b="1" dirty="0">
                <a:solidFill>
                  <a:srgbClr val="422C70"/>
                </a:solidFill>
                <a:latin typeface="IBM Plex Sans" pitchFamily="34" charset="0"/>
                <a:ea typeface="IBM Plex Sans" pitchFamily="34" charset="-122"/>
                <a:cs typeface="IBM Plex Sans" pitchFamily="34" charset="-120"/>
              </a:rPr>
              <a:t>Stabilirea prețurilor și contabilitate:</a:t>
            </a:r>
            <a:r>
              <a:rPr lang="ro" altLang="en-US" sz="2210" dirty="0">
                <a:solidFill>
                  <a:srgbClr val="25252B"/>
                </a:solidFill>
                <a:latin typeface="IBM Plex Sans" pitchFamily="34" charset="0"/>
                <a:ea typeface="IBM Plex Sans" pitchFamily="34" charset="-122"/>
                <a:cs typeface="IBM Plex Sans" pitchFamily="34" charset="-120"/>
              </a:rPr>
              <a:t> BTC/sats; pot fi în continuare necesare evidențe în monedă fiat</a:t>
            </a:r>
            <a:endParaRPr lang="ro" sz="2210" dirty="0"/>
          </a:p>
          <a:p>
            <a:pPr algn="l" marL="210820" indent="-210820">
              <a:lnSpc>
                <a:spcPct val="113000"/>
              </a:lnSpc>
              <a:spcBef>
                <a:spcPts val="440"/>
              </a:spcBef>
              <a:buSzPct val="100000"/>
              <a:buChar char="•"/>
            </a:pPr>
            <a:r>
              <a:rPr lang="ro" altLang="en-US" sz="2210" b="1" dirty="0">
                <a:solidFill>
                  <a:srgbClr val="422C70"/>
                </a:solidFill>
                <a:latin typeface="IBM Plex Sans" pitchFamily="34" charset="0"/>
                <a:ea typeface="IBM Plex Sans" pitchFamily="34" charset="-122"/>
                <a:cs typeface="IBM Plex Sans" pitchFamily="34" charset="-120"/>
              </a:rPr>
              <a:t>Donații:</a:t>
            </a:r>
            <a:r>
              <a:rPr lang="ro" altLang="en-US" sz="2210" dirty="0">
                <a:solidFill>
                  <a:srgbClr val="25252B"/>
                </a:solidFill>
                <a:latin typeface="IBM Plex Sans" pitchFamily="34" charset="0"/>
                <a:ea typeface="IBM Plex Sans" pitchFamily="34" charset="-122"/>
                <a:cs typeface="IBM Plex Sans" pitchFamily="34" charset="-120"/>
              </a:rPr>
              <a:t> verificați cererea destinatarului real</a:t>
            </a:r>
            <a:endParaRPr lang="ro" sz="2210" dirty="0"/>
          </a:p>
        </p:txBody>
      </p:sp>
      <p:sp>
        <p:nvSpPr>
          <p:cNvPr id="5" name="Text 3"/>
          <p:cNvSpPr/>
          <p:nvPr/>
        </p:nvSpPr>
        <p:spPr>
          <a:xfrm>
            <a:off x="666780" y="4995459"/>
            <a:ext cx="11510010" cy="756940"/>
          </a:xfrm>
          <a:prstGeom prst="rect">
            <a:avLst/>
          </a:prstGeom>
          <a:noFill/>
          <a:ln/>
        </p:spPr>
        <p:txBody>
          <a:bodyPr wrap="square" lIns="0" tIns="0" rIns="0" bIns="0" rtlCol="0" anchor="t"/>
          <a:lstStyle/>
          <a:p>
            <a:pPr algn="l" indent="0" marL="0">
              <a:lnSpc>
                <a:spcPct val="113000"/>
              </a:lnSpc>
              <a:buNone/>
            </a:pPr>
            <a:r>
              <a:rPr lang="ro" altLang="en-US" sz="2210" dirty="0">
                <a:solidFill>
                  <a:srgbClr val="25252B"/>
                </a:solidFill>
                <a:latin typeface="IBM Plex Sans" pitchFamily="34" charset="0"/>
                <a:ea typeface="IBM Plex Sans" pitchFamily="34" charset="-122"/>
                <a:cs typeface="IBM Plex Sans" pitchFamily="34" charset="-120"/>
              </a:rPr>
              <a:t>Ce problemă este abordată? Este Bitcoin mai bun decât alternativa disponibilă în acest caz? Ce risc nou sau ce responsabilitate nouă apare?</a:t>
            </a:r>
            <a:endParaRPr lang="ro"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Plăți și încasări la nivel local</a:t>
            </a:r>
            <a:endParaRPr lang="ro" sz="3000" dirty="0"/>
          </a:p>
        </p:txBody>
      </p:sp>
      <p:sp>
        <p:nvSpPr>
          <p:cNvPr id="5" name="Text 2"/>
          <p:cNvSpPr/>
          <p:nvPr/>
        </p:nvSpPr>
        <p:spPr>
          <a:xfrm>
            <a:off x="666780" y="1417320"/>
            <a:ext cx="11144250" cy="329093"/>
          </a:xfrm>
          <a:prstGeom prst="rect">
            <a:avLst/>
          </a:prstGeom>
          <a:noFill/>
          <a:ln/>
        </p:spPr>
        <p:txBody>
          <a:bodyPr wrap="square" lIns="0" tIns="0" rIns="0" bIns="0" rtlCol="0" anchor="t"/>
          <a:lstStyle/>
          <a:p>
            <a:pPr algn="l" indent="0" marL="0">
              <a:lnSpc>
                <a:spcPct val="113000"/>
              </a:lnSpc>
              <a:buNone/>
            </a:pPr>
            <a:r>
              <a:rPr lang="ro" altLang="en-US" sz="1920" b="1" dirty="0">
                <a:solidFill>
                  <a:srgbClr val="25252B"/>
                </a:solidFill>
                <a:latin typeface="IBM Plex Sans" pitchFamily="34" charset="0"/>
                <a:ea typeface="IBM Plex Sans" pitchFamily="34" charset="-122"/>
                <a:cs typeface="IBM Plex Sans" pitchFamily="34" charset="-120"/>
              </a:rPr>
              <a:t>O mică achiziție</a:t>
            </a:r>
            <a:endParaRPr lang="ro" sz="1920" dirty="0"/>
          </a:p>
        </p:txBody>
      </p:sp>
      <p:sp>
        <p:nvSpPr>
          <p:cNvPr id="6" name="Text 3"/>
          <p:cNvSpPr/>
          <p:nvPr/>
        </p:nvSpPr>
        <p:spPr>
          <a:xfrm>
            <a:off x="971459" y="1941271"/>
            <a:ext cx="6006694" cy="1413571"/>
          </a:xfrm>
          <a:prstGeom prst="rect">
            <a:avLst/>
          </a:prstGeom>
          <a:noFill/>
          <a:ln/>
        </p:spPr>
        <p:txBody>
          <a:bodyPr wrap="square" lIns="0" tIns="0" rIns="0" bIns="0" rtlCol="0" anchor="t"/>
          <a:lstStyle/>
          <a:p>
            <a:pPr algn="l" marL="182880" indent="-182880">
              <a:lnSpc>
                <a:spcPct val="113000"/>
              </a:lnSpc>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Ce metodă se potrivește unei plăți mici și rapide?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Cine solicită plata; cine verifică suma și unitatea?</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Ce se întâmplă dacă „trimis” și „primit” nu coincid?</a:t>
            </a:r>
            <a:endParaRPr lang="ro" sz="1920" dirty="0"/>
          </a:p>
        </p:txBody>
      </p:sp>
      <p:sp>
        <p:nvSpPr>
          <p:cNvPr id="7" name="Text 4"/>
          <p:cNvSpPr/>
          <p:nvPr/>
        </p:nvSpPr>
        <p:spPr>
          <a:xfrm>
            <a:off x="666780" y="3623036"/>
            <a:ext cx="11144250" cy="329093"/>
          </a:xfrm>
          <a:prstGeom prst="rect">
            <a:avLst/>
          </a:prstGeom>
          <a:noFill/>
          <a:ln/>
        </p:spPr>
        <p:txBody>
          <a:bodyPr wrap="square" lIns="0" tIns="0" rIns="0" bIns="0" rtlCol="0" anchor="t"/>
          <a:lstStyle/>
          <a:p>
            <a:pPr algn="l" indent="0" marL="0">
              <a:lnSpc>
                <a:spcPct val="113000"/>
              </a:lnSpc>
              <a:buNone/>
            </a:pPr>
            <a:r>
              <a:rPr lang="ro" altLang="en-US" sz="1920" b="1" dirty="0">
                <a:solidFill>
                  <a:srgbClr val="25252B"/>
                </a:solidFill>
                <a:latin typeface="IBM Plex Sans" pitchFamily="34" charset="0"/>
                <a:ea typeface="IBM Plex Sans" pitchFamily="34" charset="-122"/>
                <a:cs typeface="IBM Plex Sans" pitchFamily="34" charset="-120"/>
              </a:rPr>
              <a:t>Plata pentru muncă</a:t>
            </a:r>
            <a:endParaRPr lang="ro" sz="1920" dirty="0"/>
          </a:p>
        </p:txBody>
      </p:sp>
      <p:sp>
        <p:nvSpPr>
          <p:cNvPr id="8" name="Text 5"/>
          <p:cNvSpPr/>
          <p:nvPr/>
        </p:nvSpPr>
        <p:spPr>
          <a:xfrm>
            <a:off x="971459" y="4147078"/>
            <a:ext cx="6006694" cy="1364925"/>
          </a:xfrm>
          <a:prstGeom prst="rect">
            <a:avLst/>
          </a:prstGeom>
          <a:noFill/>
          <a:ln/>
        </p:spPr>
        <p:txBody>
          <a:bodyPr wrap="square" lIns="0" tIns="0" rIns="0" bIns="0" rtlCol="0" anchor="t"/>
          <a:lstStyle/>
          <a:p>
            <a:pPr algn="l" marL="182880" indent="-182880">
              <a:lnSpc>
                <a:spcPct val="113000"/>
              </a:lnSpc>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Unitatea de exprimare a prețului, momentul stabilirii cursului de schimb, cine plătește comisioanele?</a:t>
            </a:r>
            <a:endParaRPr lang="ro" sz="1920" dirty="0"/>
          </a:p>
          <a:p>
            <a:pPr algn="l" marL="182880" indent="-182880">
              <a:lnSpc>
                <a:spcPct val="113000"/>
              </a:lnSpc>
              <a:spcBef>
                <a:spcPts val="380"/>
              </a:spcBef>
              <a:buSzPct val="100000"/>
              <a:buChar char="•"/>
            </a:pPr>
            <a:r>
              <a:rPr lang="ro" altLang="en-US" sz="1920" dirty="0">
                <a:solidFill>
                  <a:srgbClr val="25252B"/>
                </a:solidFill>
                <a:latin typeface="IBM Plex Sans" pitchFamily="34" charset="0"/>
                <a:ea typeface="IBM Plex Sans" pitchFamily="34" charset="-122"/>
                <a:cs typeface="IBM Plex Sans" pitchFamily="34" charset="-120"/>
              </a:rPr>
              <a:t>Custodie, evidențe, gestionare în siguranță?</a:t>
            </a:r>
            <a:endParaRPr lang="ro"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Clientul comandăClientul cere o cafea. Ospătarul emite facturaOspătarul creează o cerere de plată. Clientul plăteșteClientul plătește în bitcoin. Ospătarul servește cafeauaClientul primește cafeaua.">    </p:cNvPr>
          <p:cNvPicPr>
            <a:picLocks noChangeAspect="1"/>
          </p:cNvPicPr>
          <p:nvPr/>
        </p:nvPicPr>
        <p:blipFill>
          <a:blip r:embed="rId1"/>
          <a:stretch>
            <a:fillRect/>
          </a:stretch>
        </p:blipFill>
        <p:spPr>
          <a:xfrm>
            <a:off x="342900" y="1626535"/>
            <a:ext cx="11506170" cy="34525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Transferuri locale, rambursări și donații</a:t>
            </a:r>
            <a:endParaRPr lang="ro"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Transfer în familie:</a:t>
            </a:r>
            <a:r>
              <a:rPr lang="ro" altLang="en-US" sz="2400" dirty="0">
                <a:solidFill>
                  <a:srgbClr val="25252B"/>
                </a:solidFill>
                <a:latin typeface="IBM Plex Sans" pitchFamily="34" charset="0"/>
                <a:ea typeface="IBM Plex Sans" pitchFamily="34" charset="-122"/>
                <a:cs typeface="IBM Plex Sans" pitchFamily="34" charset="-120"/>
              </a:rPr>
              <a:t> comparați traseul complet, costul total, întârzierile, custodia și ceea ce dorește destinatarul</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Rambursare:</a:t>
            </a:r>
            <a:r>
              <a:rPr lang="ro" altLang="en-US" sz="2400" dirty="0">
                <a:solidFill>
                  <a:srgbClr val="25252B"/>
                </a:solidFill>
                <a:latin typeface="IBM Plex Sans" pitchFamily="34" charset="0"/>
                <a:ea typeface="IBM Plex Sans" pitchFamily="34" charset="-122"/>
                <a:cs typeface="IBM Plex Sans" pitchFamily="34" charset="-120"/>
              </a:rPr>
              <a:t> verificați cererea clientului; folosiți o adresă nouă pentru rambursare; conveniți asupra comisioanelor și a evidențelor</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Donație comunitară:</a:t>
            </a:r>
            <a:r>
              <a:rPr lang="ro" altLang="en-US" sz="2400" dirty="0">
                <a:solidFill>
                  <a:srgbClr val="25252B"/>
                </a:solidFill>
                <a:latin typeface="IBM Plex Sans" pitchFamily="34" charset="0"/>
                <a:ea typeface="IBM Plex Sans" pitchFamily="34" charset="-122"/>
                <a:cs typeface="IBM Plex Sans" pitchFamily="34" charset="-120"/>
              </a:rPr>
              <a:t> verificați cererea; stabiliți cine controlează cheile și copiile de siguranță și care este traseul plății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Echilibrați transparența cu protejarea vieții private a donatorilor; verificați evidențele necesare</a:t>
            </a:r>
            <a:endParaRPr lang="r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Căi locale de intrare și ieșire</a:t>
            </a:r>
            <a:endParaRPr lang="ro" sz="3000" dirty="0"/>
          </a:p>
        </p:txBody>
      </p:sp>
      <p:sp>
        <p:nvSpPr>
          <p:cNvPr id="4" name="Text 2"/>
          <p:cNvSpPr/>
          <p:nvPr/>
        </p:nvSpPr>
        <p:spPr>
          <a:xfrm>
            <a:off x="1017179" y="1379464"/>
            <a:ext cx="11125871" cy="2873136"/>
          </a:xfrm>
          <a:prstGeom prst="rect">
            <a:avLst/>
          </a:prstGeom>
          <a:noFill/>
          <a:ln/>
        </p:spPr>
        <p:txBody>
          <a:bodyPr wrap="square" lIns="0" tIns="0" rIns="0" bIns="0" rtlCol="0" anchor="t"/>
          <a:lstStyle/>
          <a:p>
            <a:pPr algn="l" marL="210820" indent="-210820">
              <a:lnSpc>
                <a:spcPct val="113000"/>
              </a:lnSpc>
              <a:buSzPct val="100000"/>
              <a:buChar char="•"/>
            </a:pPr>
            <a:r>
              <a:rPr lang="ro" altLang="en-US" sz="2210" b="1" dirty="0">
                <a:solidFill>
                  <a:srgbClr val="422C70"/>
                </a:solidFill>
                <a:latin typeface="IBM Plex Sans" pitchFamily="34" charset="0"/>
                <a:ea typeface="IBM Plex Sans" pitchFamily="34" charset="-122"/>
                <a:cs typeface="IBM Plex Sans" pitchFamily="34" charset="-120"/>
              </a:rPr>
              <a:t>Intrare:</a:t>
            </a:r>
            <a:r>
              <a:rPr lang="ro" altLang="en-US" sz="2210" dirty="0">
                <a:solidFill>
                  <a:srgbClr val="25252B"/>
                </a:solidFill>
                <a:latin typeface="IBM Plex Sans" pitchFamily="34" charset="0"/>
                <a:ea typeface="IBM Plex Sans" pitchFamily="34" charset="-122"/>
                <a:cs typeface="IBM Plex Sans" pitchFamily="34" charset="-120"/>
              </a:rPr>
              <a:t> bani locali, muncă sau active → bitcoin</a:t>
            </a:r>
            <a:endParaRPr lang="ro" sz="2210" dirty="0"/>
          </a:p>
          <a:p>
            <a:pPr algn="l" marL="210820" indent="-210820">
              <a:lnSpc>
                <a:spcPct val="113000"/>
              </a:lnSpc>
              <a:spcBef>
                <a:spcPts val="440"/>
              </a:spcBef>
              <a:buSzPct val="100000"/>
              <a:buChar char="•"/>
            </a:pPr>
            <a:r>
              <a:rPr lang="ro" altLang="en-US" sz="2210" b="1" dirty="0">
                <a:solidFill>
                  <a:srgbClr val="422C70"/>
                </a:solidFill>
                <a:latin typeface="IBM Plex Sans" pitchFamily="34" charset="0"/>
                <a:ea typeface="IBM Plex Sans" pitchFamily="34" charset="-122"/>
                <a:cs typeface="IBM Plex Sans" pitchFamily="34" charset="-120"/>
              </a:rPr>
              <a:t>Ieșire:</a:t>
            </a:r>
            <a:r>
              <a:rPr lang="ro" altLang="en-US" sz="2210" dirty="0">
                <a:solidFill>
                  <a:srgbClr val="25252B"/>
                </a:solidFill>
                <a:latin typeface="IBM Plex Sans" pitchFamily="34" charset="0"/>
                <a:ea typeface="IBM Plex Sans" pitchFamily="34" charset="-122"/>
                <a:cs typeface="IBM Plex Sans" pitchFamily="34" charset="-120"/>
              </a:rPr>
              <a:t> bitcoin → bani locali, bunuri sau servicii</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Comparați două modalități locale cu o opțiune existentă care nu utilizează Bitcoin</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Totalul primit, timpul, custodia, confidențialitatea, riscul de anulare a plății și punctele vulnerabile</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Verificați retragerea către chei pe care le controlați; un sold intern poate rămâne o creanță</a:t>
            </a:r>
            <a:endParaRPr lang="ro" sz="2210" dirty="0"/>
          </a:p>
        </p:txBody>
      </p:sp>
      <p:sp>
        <p:nvSpPr>
          <p:cNvPr id="5" name="Text 3"/>
          <p:cNvSpPr/>
          <p:nvPr/>
        </p:nvSpPr>
        <p:spPr>
          <a:xfrm>
            <a:off x="666780" y="4561027"/>
            <a:ext cx="11510010" cy="1513881"/>
          </a:xfrm>
          <a:prstGeom prst="rect">
            <a:avLst/>
          </a:prstGeom>
          <a:noFill/>
          <a:ln/>
        </p:spPr>
        <p:txBody>
          <a:bodyPr wrap="square" lIns="0" tIns="0" rIns="0" bIns="0" rtlCol="0" anchor="t"/>
          <a:lstStyle/>
          <a:p>
            <a:pPr algn="l" indent="0" marL="0">
              <a:lnSpc>
                <a:spcPct val="113000"/>
              </a:lnSpc>
              <a:buNone/>
            </a:pPr>
            <a:r>
              <a:rPr lang="ro" altLang="en-US" sz="2210" dirty="0">
                <a:solidFill>
                  <a:srgbClr val="25252B"/>
                </a:solidFill>
                <a:latin typeface="IBM Plex Sans" pitchFamily="34" charset="0"/>
                <a:ea typeface="IBM Plex Sans" pitchFamily="34" charset="-122"/>
                <a:cs typeface="IBM Plex Sans" pitchFamily="34" charset="-120"/>
              </a:rPr>
              <a:t>Pentru schimburile în persoană, alegeți un loc public adecvat, evitați numerarul care nu este necesar, veniți cu o persoană de încredere atunci când este potrivit, verificați plata înainte de a pleca și respectați legislația locală. Nu dezvăluiți detalii despre dețineri sau despre modul de stocare.</a:t>
            </a:r>
            <a:endParaRPr lang="ro"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Avantaje și dezavantaje: cu și fără KYC</a:t>
            </a:r>
            <a:endParaRPr lang="ro"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KYC:</a:t>
            </a:r>
            <a:r>
              <a:rPr lang="ro" altLang="en-US" sz="2300" dirty="0">
                <a:solidFill>
                  <a:srgbClr val="25252B"/>
                </a:solidFill>
                <a:latin typeface="IBM Plex Sans" pitchFamily="34" charset="0"/>
                <a:ea typeface="IBM Plex Sans" pitchFamily="34" charset="-122"/>
                <a:cs typeface="IBM Plex Sans" pitchFamily="34" charset="-120"/>
              </a:rPr>
              <a:t> verificarea identității; posibile avantaje privind accesul la servicii bancare, limitele, conformitatea sau recuperarea</a:t>
            </a:r>
            <a:endParaRPr lang="ro" sz="2300" dirty="0"/>
          </a:p>
          <a:p>
            <a:pPr algn="l" marL="219710" indent="-219710">
              <a:lnSpc>
                <a:spcPct val="113000"/>
              </a:lnSpc>
              <a:spcBef>
                <a:spcPts val="460"/>
              </a:spcBef>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Riscuri privind datele:</a:t>
            </a:r>
            <a:r>
              <a:rPr lang="ro" altLang="en-US" sz="2300" dirty="0">
                <a:solidFill>
                  <a:srgbClr val="25252B"/>
                </a:solidFill>
                <a:latin typeface="IBM Plex Sans" pitchFamily="34" charset="0"/>
                <a:ea typeface="IBM Plex Sans" pitchFamily="34" charset="-122"/>
                <a:cs typeface="IBM Plex Sans" pitchFamily="34" charset="-120"/>
              </a:rPr>
              <a:t> legături persistente între identitate și plăți, breșe de securitate, utilizare abuzivă sau restricții</a:t>
            </a:r>
            <a:endParaRPr lang="ro" sz="2300" dirty="0"/>
          </a:p>
          <a:p>
            <a:pPr algn="l" marL="219710" indent="-219710">
              <a:lnSpc>
                <a:spcPct val="113000"/>
              </a:lnSpc>
              <a:spcBef>
                <a:spcPts val="460"/>
              </a:spcBef>
              <a:buSzPct val="100000"/>
              <a:buChar char="•"/>
            </a:pPr>
            <a:r>
              <a:rPr lang="ro" altLang="en-US" sz="2300" b="1" dirty="0">
                <a:solidFill>
                  <a:srgbClr val="422C70"/>
                </a:solidFill>
                <a:latin typeface="IBM Plex Sans" pitchFamily="34" charset="0"/>
                <a:ea typeface="IBM Plex Sans" pitchFamily="34" charset="-122"/>
                <a:cs typeface="IBM Plex Sans" pitchFamily="34" charset="-120"/>
              </a:rPr>
              <a:t>Fără KYC:</a:t>
            </a:r>
            <a:r>
              <a:rPr lang="ro" altLang="en-US" sz="2300" dirty="0">
                <a:solidFill>
                  <a:srgbClr val="25252B"/>
                </a:solidFill>
                <a:latin typeface="IBM Plex Sans" pitchFamily="34" charset="0"/>
                <a:ea typeface="IBM Plex Sans" pitchFamily="34" charset="-122"/>
                <a:cs typeface="IBM Plex Sans" pitchFamily="34" charset="-120"/>
              </a:rPr>
              <a:t> posibilă colectare a mai puține date de identificare</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Posibile prețuri mai mari, lichiditate mai scăzută, mai puțină asistență, fraude sau restricții legale</a:t>
            </a:r>
            <a:endParaRPr lang="ro"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ro" altLang="en-US" sz="2300" dirty="0">
                <a:solidFill>
                  <a:srgbClr val="25252B"/>
                </a:solidFill>
                <a:latin typeface="IBM Plex Sans" pitchFamily="34" charset="0"/>
                <a:ea typeface="IBM Plex Sans" pitchFamily="34" charset="-122"/>
                <a:cs typeface="IBM Plex Sans" pitchFamily="34" charset="-120"/>
              </a:rPr>
              <a:t>Niciuna dintre etichete nu indică automat cea mai bună opțiune. Nu încălcați legislația locală și nu vă expuneți pericolelor fizice pentru a vă proteja confidențialitatea; dacă aveți neclarități, solicitați îndrumări de la specialiști calificați, bazate pe situația locală actuală.</a:t>
            </a:r>
            <a:endParaRPr lang="ro"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Economii circulare</a:t>
            </a:r>
            <a:endParaRPr lang="ro"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O economie circulară Bitcoin conectează persoane care, în mod voluntar, câștigă, cheltuiesc, economisesc și schimbă bitcoin în cadrul unei comunități.</a:t>
            </a:r>
            <a:endParaRPr lang="ro"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Lucrători → clienți → comercianți → furnizori</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Unde circulă valoarea sau unde este convertită în monedă fiat?</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Cine oferă educație și asistență tehnică?</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Ce se întâmplă dacă se pierde conexiunea?</a:t>
            </a:r>
            <a:endParaRPr lang="ro" sz="2110" dirty="0"/>
          </a:p>
          <a:p>
            <a:pPr algn="l" marL="200660" indent="-200660">
              <a:lnSpc>
                <a:spcPct val="113000"/>
              </a:lnSpc>
              <a:spcBef>
                <a:spcPts val="420"/>
              </a:spcBef>
              <a:buSzPct val="100000"/>
              <a:buChar char="•"/>
            </a:pPr>
            <a:r>
              <a:rPr lang="ro" altLang="en-US" sz="2110" dirty="0">
                <a:solidFill>
                  <a:srgbClr val="25252B"/>
                </a:solidFill>
                <a:latin typeface="IBM Plex Sans" pitchFamily="34" charset="0"/>
                <a:ea typeface="IBM Plex Sans" pitchFamily="34" charset="-122"/>
                <a:cs typeface="IBM Plex Sans" pitchFamily="34" charset="-120"/>
              </a:rPr>
              <a:t>Cine își asumă riscurile de custodie și de preț?</a:t>
            </a:r>
            <a:endParaRPr lang="ro"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ro" altLang="en-US" sz="2110" dirty="0">
                <a:solidFill>
                  <a:srgbClr val="25252B"/>
                </a:solidFill>
                <a:latin typeface="IBM Plex Sans" pitchFamily="34" charset="0"/>
                <a:ea typeface="IBM Plex Sans" pitchFamily="34" charset="-122"/>
                <a:cs typeface="IBM Plex Sans" pitchFamily="34" charset="-120"/>
              </a:rPr>
              <a:t>Cifrele privind adopția nu dovedesc, prin ele însele, utilitatea. Cererea scăzută, instrumentele inadecvate, educația insuficientă sau securitatea precară pot întrerupe circuitul; evitați dependența de distribuiri gratuite sau de un singur organizator care procesează fiecare plată.</a:t>
            </a:r>
            <a:endParaRPr lang="ro"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ClientClientul plătește un comerciant în bitcoin pentru bunuri. ComerciantComerciantul plătește un prestator de servicii în bitcoin pentru un serviciu.Prestator de serviciiPrestatorul de servicii plăt">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Cazuri de utilizare pentru comercianți sau comunități</a:t>
            </a:r>
            <a:endParaRPr lang="ro"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Unitatea de stabilire a prețurilor și metoda de plată</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Controlul cheilor, accesul personalului, securitatea dispozitivelor și copiile de siguranță</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Confirmare, chitanțe, rambursări și greșeli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Conversie, evidențe, taxe și asistență</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Plan pentru situațiile în care portofelul sau rețeaua nu funcționează</a:t>
            </a:r>
            <a:endParaRPr lang="ro"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Un organizator care deține fonduri comune este un custode și o persoană căreia i se acordă încredere. Fondurile comune necesită reguli transparente, evidențe, controale de acces și o analiză juridică, după caz.</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Hărți ale resurselor locale și descoperirea</a:t>
            </a:r>
            <a:br/>
            <a:r>
              <a:rPr lang="ro" altLang="en-US" sz="3000" dirty="0">
                <a:solidFill>
                  <a:srgbClr val="422C70"/>
                </a:solidFill>
                <a:latin typeface="IBM Plex Sans Medium" pitchFamily="34" charset="0"/>
                <a:ea typeface="IBM Plex Sans Medium" pitchFamily="34" charset="-122"/>
                <a:cs typeface="IBM Plex Sans Medium" pitchFamily="34" charset="-120"/>
              </a:rPr>
              <a:t>comunității</a:t>
            </a:r>
            <a:endParaRPr lang="ro" sz="3000" dirty="0"/>
          </a:p>
        </p:txBody>
      </p:sp>
      <p:pic>
        <p:nvPicPr>
          <p:cNvPr id="4" name="Image 0" descr="QR code">    </p:cNvPr>
          <p:cNvPicPr>
            <a:picLocks noChangeAspect="1"/>
          </p:cNvPicPr>
          <p:nvPr/>
        </p:nvPicPr>
        <p:blipFill>
          <a:blip r:embed="rId1"/>
          <a:stretch>
            <a:fillRect/>
          </a:stretch>
        </p:blipFill>
        <p:spPr>
          <a:xfrm>
            <a:off x="9429750" y="1714500"/>
            <a:ext cx="2095530" cy="4345046"/>
          </a:xfrm>
          <a:prstGeom prst="rect">
            <a:avLst/>
          </a:prstGeom>
        </p:spPr>
      </p:pic>
      <p:sp>
        <p:nvSpPr>
          <p:cNvPr id="5" name="Text 2"/>
          <p:cNvSpPr/>
          <p:nvPr/>
        </p:nvSpPr>
        <p:spPr>
          <a:xfrm>
            <a:off x="1017179" y="1798625"/>
            <a:ext cx="8548086" cy="2438705"/>
          </a:xfrm>
          <a:prstGeom prst="rect">
            <a:avLst/>
          </a:prstGeom>
          <a:noFill/>
          <a:ln/>
        </p:spPr>
        <p:txBody>
          <a:bodyPr wrap="square" lIns="0" tIns="0" rIns="0" bIns="0" rtlCol="0" anchor="t"/>
          <a:lstStyle/>
          <a:p>
            <a:pPr algn="l" marL="210820" indent="-210820">
              <a:lnSpc>
                <a:spcPct val="113000"/>
              </a:lnSpc>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Găsiți comercianți, educatori, întâlniri și resurse ale comunității</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Verificați data; confirmați informațiile în mod independent</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Pregătiți o modalitate alternativă de plată sau de participare</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Apartenența la comunitate nu este o dovadă că o persoană este de încredere</a:t>
            </a:r>
            <a:endParaRPr lang="ro" sz="2210" dirty="0"/>
          </a:p>
        </p:txBody>
      </p:sp>
      <p:sp>
        <p:nvSpPr>
          <p:cNvPr id="6" name="Text 3"/>
          <p:cNvSpPr/>
          <p:nvPr/>
        </p:nvSpPr>
        <p:spPr>
          <a:xfrm>
            <a:off x="666780" y="4545665"/>
            <a:ext cx="8932225" cy="1513881"/>
          </a:xfrm>
          <a:prstGeom prst="rect">
            <a:avLst/>
          </a:prstGeom>
          <a:noFill/>
          <a:ln/>
        </p:spPr>
        <p:txBody>
          <a:bodyPr wrap="square" lIns="0" tIns="0" rIns="0" bIns="0" rtlCol="0" anchor="t"/>
          <a:lstStyle/>
          <a:p>
            <a:pPr algn="l" indent="0" marL="0">
              <a:lnSpc>
                <a:spcPct val="113000"/>
              </a:lnSpc>
              <a:buNone/>
            </a:pPr>
            <a:r>
              <a:rPr lang="ro" altLang="en-US" sz="2210" dirty="0">
                <a:solidFill>
                  <a:srgbClr val="25252B"/>
                </a:solidFill>
                <a:latin typeface="IBM Plex Sans" pitchFamily="34" charset="0"/>
                <a:ea typeface="IBM Plex Sans" pitchFamily="34" charset="-122"/>
                <a:cs typeface="IBM Plex Sans" pitchFamily="34" charset="-120"/>
              </a:rPr>
              <a:t>Nu dezvăluiți niciodată cuvintele de recuperare, soldurile, adresele de domiciliu sau măsurile de securitate la o întâlnire. Fiți precauți în privința gestionării investițiilor, a ofertelor de schimb privat, a solicitărilor de ajutor urgent și a randamentelor garantate.</a:t>
            </a:r>
            <a:endParaRPr lang="ro"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Recapitulare: Raportați acest lucru la comunitatea</a:t>
            </a:r>
            <a:br/>
            <a:r>
              <a:rPr lang="ro" altLang="en-US" sz="3000" dirty="0">
                <a:solidFill>
                  <a:srgbClr val="422C70"/>
                </a:solidFill>
                <a:latin typeface="IBM Plex Sans Medium" pitchFamily="34" charset="0"/>
                <a:ea typeface="IBM Plex Sans Medium" pitchFamily="34" charset="-122"/>
                <a:cs typeface="IBM Plex Sans Medium" pitchFamily="34" charset="-120"/>
              </a:rPr>
              <a:t>dumneavoastră</a:t>
            </a:r>
            <a:endParaRPr lang="ro"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Completați individual, apoi comparați raționamentul cu cel al grupului dumneavoastră.</a:t>
            </a:r>
            <a:endParaRPr lang="ro" sz="2400" dirty="0"/>
          </a:p>
        </p:txBody>
      </p:sp>
      <p:sp>
        <p:nvSpPr>
          <p:cNvPr id="5" name="Text 3"/>
          <p:cNvSpPr/>
          <p:nvPr/>
        </p:nvSpPr>
        <p:spPr>
          <a:xfrm>
            <a:off x="1047720" y="2933395"/>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Ce nevoie locală și ce funcție a banilor au fost implicate?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Cu ce alternativă realistă ați făcut comparația?</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Pe lanț, prin Lightning sau ambele? Cine deținea controlul asupra cheilor?</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Care au fost cel mai important beneficiu, cel mai grav risc și un posibil eșec?</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Cum au influențat legislația, infrastructura, limba sau cultura rezultatul?</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Ce dovezi susțin un pas următor responsabil, dacă este cazul?</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Idei esențiale și un moment de reflecție</a:t>
            </a:r>
            <a:endParaRPr lang="ro"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Începeți cu o nevoie locală și o alternativă realistă</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Observați, exersați în siguranță, apoi explicați sau demonstrați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Verificați instrumentele, custodia, costurile, confidențialitatea și normele locale în vigoare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Confirmați metoda de plată și rezultatul; pregătiți un plan în caz de eșec</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Participarea utilă în comunitate este voluntară și protejează oamenii</a:t>
            </a:r>
            <a:endParaRPr lang="ro"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ro" altLang="en-US" sz="2400" b="1" dirty="0">
                <a:solidFill>
                  <a:srgbClr val="422C70"/>
                </a:solidFill>
                <a:latin typeface="IBM Plex Sans" pitchFamily="34" charset="0"/>
                <a:ea typeface="IBM Plex Sans" pitchFamily="34" charset="-122"/>
                <a:cs typeface="IBM Plex Sans" pitchFamily="34" charset="-120"/>
              </a:rPr>
              <a:t>Un moment de reflecție</a:t>
            </a:r>
            <a:endParaRPr lang="ro" sz="2400" dirty="0"/>
          </a:p>
          <a:p>
            <a:pPr algn="l" indent="0" marL="0">
              <a:lnSpc>
                <a:spcPct val="113000"/>
              </a:lnSpc>
              <a:spcBef>
                <a:spcPts val="360"/>
              </a:spcBef>
              <a:buNone/>
            </a:pPr>
            <a:r>
              <a:rPr lang="ro" altLang="en-US" sz="2400" dirty="0">
                <a:solidFill>
                  <a:srgbClr val="25252B"/>
                </a:solidFill>
                <a:latin typeface="IBM Plex Sans" pitchFamily="34" charset="0"/>
                <a:ea typeface="IBM Plex Sans" pitchFamily="34" charset="-122"/>
                <a:cs typeface="IBM Plex Sans" pitchFamily="34" charset="-120"/>
              </a:rPr>
              <a:t>Ce întrebare ați pune înainte de a decide dacă o soluție bazată pe Bitcoin răspunde unei nevoi locale?</a:t>
            </a:r>
            <a:endParaRPr lang="r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Diplomă în Bitcoin · Modulul 4</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Diplomă în Bitcoin</dc:title>
  <dc:subject>Open educational slides (Creative Commons). Adapt them freely.</dc:subject>
  <dc:creator>My First Bitcoin</dc:creator>
  <cp:lastModifiedBy>My First Bitcoin</cp:lastModifiedBy>
  <cp:revision>1</cp:revision>
  <dcterms:created xsi:type="dcterms:W3CDTF">2026-10-22T20:39:02Z</dcterms:created>
  <dcterms:modified xsi:type="dcterms:W3CDTF">2026-10-22T20:39:02Z</dcterms:modified>
</cp:coreProperties>
</file>