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Lähde: My First Bitcoin, Bitcoin Diploma -opiskelijan opas, painos 26.10, moduulit 1–4 ja johdannon oppimistavoitteet. Mukautettu Creative Commons Nimeä-JaaSamoin 4.0 Kansainvälinen -lisenssin nojalla; tässä diaesityksessä käytetään samaa lisenssiä. Tämä diaesitys on opettajan johdolla käytettävä esityksen tukimateriaali. Mukauttakaa esimerkkejä, tehtäviä, etenemistahtia ja toteutustapaa säilyttäen opetussuunnitelman merkityssisältö, vaadittavat osaamiset ja turvallisuusrajat. Opetuskertojen kestolle ei ole asetettu kiinteää pituutta.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Pitäkää nämä rajat voimassa kaikissa neljässä moduulissa. Selittäkää yksityisyyteen, turvallisuuteen ja varojen menettämiseen liittyvät riskit ennen vapaaehtoista, pienillä summilla aidossa ympäristössä tehtävää harjoittelua.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Hyödyntäkää lähteistä käytyä keskustelua erottaaksenne todennettavissa olevan tosiasian mielipiteestä, joka vaatii kriteerejä ja näyttöä. Älkää pyytäkö henkilökohtaisia taloustietoja.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lähdetekstin esimerkkiä: Amina omistaa riisiä ja haluaa kengät; Luis omistaa kengät ja haluaa ruokaöljyä; Mei omistaa ruokaöljyä ja haluaa korjaustöitä. Pitäkää epäonnistuneet suorat vaihtokaupat selvästi erillään myöhemmästä rahan välityksellä toteutettavasta ratkaisusta.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oppaan esimerkkiä veden saatavuudesta sekä arkipäiväisiä valintoja. Kiireelliset tarpeet voivat perustellusti lisätä nykyhetken suosimista.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Selittäkää kultakanta ja katteellisen paperirahan erilaiset lunastussäännöt. Kortti tai puhelin välittää ohjeita; se ei sisällä rahaa. Tavallinen pankkitalletus on pankin velka asiakkaalleen.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Pankit saavat korko- ja palkkiotuottoja ja kattavat samalla kustannuksiaan ja tappioitaan. Älkää antako ymmärtää, että kaikki pankit olisivat kaatumaisillaan tai että luotonanto olisi rajoittamatonta. Erottakaa pankin antama lupaus selvitysvaroina käytettävän omaisuuserän suorasta hallussapidosta.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Pitäkää viisiosainen vastaus yhtenäisenä. Aiemmat ehdotukset tarjosivat osaratkaisuja; välttäkää antamasta ymmärtää, että kukin niistä olisi ollut täysimittainen hajautettu valuutta.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Osa bitcoineista voi olla saavuttamattomissa tai poissa myynnistä.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Antakaa oppijoiden laskea muunnos itse; vastausavain ei saa olla näkyvissä.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Keskeinen ajatus: Onko Bitcoinilla teille arvoa? Vastaako sen nykyinen hinta sen arvoa?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Valmistelkaa vastaanottonäkymän tarkistus, lähetyksen ja varmennuksen tarkistus sekä palautusvalmiutta tai huijaustilanteeseen reagointia koskeva harjoitus. Selittäkää kunkin ympäristön rajoitukset ennen käyttöä.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Älkää koskaan valokuvatko aitoa palautuslausetta, tallentako sitä pilveen, lähettäkö sitä sähköpostitse tai viestillä älkääkä syöttäkö sitä verkkosivustolle tai tavalliseen lomakkeeseen. Sen avulla voi saada täyden pääsyn varoihin.
Lisätunnuslauseet, useat avaimet ja edistyneet varmuuskopiointijärjestelyt kuuluvat syventäviin opintoihin. Älkää lisätkö monimutkaisuutta, jota oppijat eivät osaa selittää tai jonka aiheuttamista ongelmista he eivät osaa selviytyä.
Jos palautuslause on saatettu nähdä, kopioida, syöttää verkkoon tai tallentaa epäluotettavalle laitteelle, käsitelkää sitä vaarantuneena. Hakekaa apua paljastamatta sitä ja käyttäkää uutta, luotettavaa palautusmenettelyä.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lähdetekstin kuvitteellista vertailua pienten maksujen ja harvemmin toistuvien maksujen välillä. Pitäkää valinnat hypoteettisina; älkää valitko työkaluja tai summia oppijoiden henkilökohtaisten varojen käyttöön.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Seuratkaa prosessia katsomatta palautussanoja. Myöhempi henkilökohtainen käyttöönotto edellyttää uusia, yksityisesti luotuja palautustietoja.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Lohkoketjutransaktioiden maksut riippuvat pääasiassa transaktion tiedoista ja lohkotilan kysynnästä, eivät pelkästään lähetetystä summasta. Lukekaa lopullinen arvio; ajoitus ja maksut voivat muuttua.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Etsikää viralliset verkkosivustot, sovelluskauppojen sovellussivut ja yhteystiedot itsenäisesti. Tarkistakaa julkaisija ja verkkotunnus. Suhtautukaa varovaisesti mainoksiin, viesteihin ja aitoja sivustoja jäljitteleviin sivustoihin. Älkää koskaan lainatko rahaa kokeiluja varten.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Lähdeankkuri: Kouluttajan havainnoima käytännön osaamisen tarkistus. C6 edellyttää sekä lompakon käyttöön ja vastaanottamiseen että palautusvalmiuteen liittyvien tehtävien suoraa havainnointia. Simulaatiot, valmiit materiaalit, fyysiset mallit ja vaihtoehdot, joissa ei käytetä varoja, ovat hyväksyttäviä. Antakaa tarvittaessa palautetta ja uusi mahdollisuus. Pitäkää arviointikriteerit ja arvioinnin toteutusohjeet poissa näytöltä.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Moduuli 4 on pakollinen ja opettajan kokoama. Valitkaa paikallisiin olosuhteisiin sopiva tehtävä, joka käsittelee Bitcoinin käyttöä rahana, ja käyttäkää seuraavia tehtävänantoja muokattavina vaihtoehtoina, ei vaatimuksena esitellä jokaista työkalua tai skenaariota. Tarkistakaa ajantasaiset työkalut, paikalliset säännöt, infrastruktuuri ja saatavilla oleva tuki. Säilyttäkää vaaditut osaamistavoitteet ja moduulin 3 turvallisuusvaatimukset; älkää keksikö paikallisia palveluntarjoajia tai yksityiskohtia.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Valitkaa sopiva lähdetehtävä: säilytysratkaisujen vertailu, vastaanottonäkymän tarkistus, maksutapojen vertailu, valmistellun maksutapahtuman tarkistus, reittikustannusten vertailu, huijaukseen reagoiminen, kauppias- tai lahjoitusmaksun kulku tai resurssien luotettavuuden varmistaminen. Pyytäkää tarvittaessa apua paikallisilta asiantuntijoilta.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vähäarvoista esinettä tai simulaatiota. Selittäkää koko prosessi ennen maksun hyväksymistä.
Valitkaa oppaan skenaarioista paikalliseen tehtävään sopivat tai mukauttakaa niitä. Pitäkää tehtävänannot oppijoille suunnattuina älkääkä esittäkö kuvitteellista maksujen hyväksymistä todellisena tietona paikallisesta kauppiaasta.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sitä lähdeskenaariota, joka tukee valittua paikallista tehtävää. Maksun palautus on uusi maksu, ei alkuperäisen lohkoketjutapahtuman peruutus.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Hankintakanavia ovat työ, suora vaihto, välittäjät, automaatit, kauppiaat, vaihtopalvelut ja kiertotaloudet. Käyttäkää ajantasaisia, varmennettuja paikallisia tietoja tai selvästi kuvitteellista skenaariota.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Vertailkaa tietojen säilyttämistä, lohkoketjussa näkyviä yhteyksiä, vastapuolia, petossuojaa, käyttörajoja, maksuja ja riitojen käsittelyä.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Määritelkää onnistuminen ratkaistun ongelman, ei maksutapahtumien määrän perusteella.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Seuratkaa opettajan valitseman paikallisen, Bitcoinin rahakäyttöön liittyvän tehtävän suorittamista sekä oppijan selitystä sen tarkoituksesta, vaihtoehdosta, kompromisseista, mahdollisesta epäonnistumisesta ja seuraavasta vaiheesta. Älkää näyttäkö näytöllä pisteytystä, arviointikriteeristöjä tai arvioinnin hallinnointia.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13939" y="571500"/>
            <a:ext cx="1311250" cy="272400"/>
          </a:xfrm>
          <a:prstGeom prst="rect">
            <a:avLst/>
          </a:prstGeom>
          <a:noFill/>
          <a:ln/>
        </p:spPr>
        <p:txBody>
          <a:bodyPr wrap="square" lIns="0" tIns="0" rIns="0" bIns="0" rtlCol="0" anchor="t"/>
          <a:lstStyle/>
          <a:p>
            <a:pPr algn="r" indent="0" marL="0">
              <a:lnSpc>
                <a:spcPct val="108000"/>
              </a:lnSpc>
              <a:buNone/>
            </a:pPr>
            <a:r>
              <a:rPr lang="fi" altLang="en-US" sz="1650" dirty="0">
                <a:solidFill>
                  <a:srgbClr val="FFFFFF"/>
                </a:solidFill>
                <a:latin typeface="IBM Plex Sans" pitchFamily="34" charset="0"/>
                <a:ea typeface="IBM Plex Sans" pitchFamily="34" charset="-122"/>
                <a:cs typeface="IBM Plex Sans" pitchFamily="34" charset="-120"/>
              </a:rPr>
              <a:t>Painos 26.10</a:t>
            </a:r>
            <a:endParaRPr lang="fi"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fi" altLang="en-US" sz="7200" dirty="0">
                <a:solidFill>
                  <a:srgbClr val="FFFFFF"/>
                </a:solidFill>
                <a:latin typeface="IBM Plex Sans Medium" pitchFamily="34" charset="0"/>
                <a:ea typeface="IBM Plex Sans Medium" pitchFamily="34" charset="-122"/>
                <a:cs typeface="IBM Plex Sans Medium" pitchFamily="34" charset="-120"/>
              </a:rPr>
              <a:t>Bitcoin-diplomi</a:t>
            </a:r>
            <a:endParaRPr lang="f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fi" altLang="en-US" sz="2400" dirty="0">
                <a:solidFill>
                  <a:srgbClr val="FFFFFF"/>
                </a:solidFill>
                <a:latin typeface="IBM Plex Sans" pitchFamily="34" charset="0"/>
                <a:ea typeface="IBM Plex Sans" pitchFamily="34" charset="-122"/>
                <a:cs typeface="IBM Plex Sans" pitchFamily="34" charset="-120"/>
              </a:rPr>
              <a:t>Talouskasvatusta Bitcoin-aikakaudelle</a:t>
            </a:r>
            <a:endParaRPr lang="f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7941F"/>
                </a:solidFill>
                <a:latin typeface="IBM Plex Sans Medium" pitchFamily="34" charset="0"/>
                <a:ea typeface="IBM Plex Sans Medium" pitchFamily="34" charset="-122"/>
                <a:cs typeface="IBM Plex Sans Medium" pitchFamily="34" charset="-120"/>
              </a:rPr>
              <a:t>Moduuli 1</a:t>
            </a:r>
            <a:endParaRPr lang="fi"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Rahan ymmärtäminen</a:t>
            </a:r>
            <a:endParaRPr lang="fi"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fi" altLang="en-US" sz="2400" b="1" dirty="0">
                <a:solidFill>
                  <a:srgbClr val="FFFFFF"/>
                </a:solidFill>
                <a:latin typeface="IBM Plex Sans" pitchFamily="34" charset="0"/>
                <a:ea typeface="IBM Plex Sans" pitchFamily="34" charset="-122"/>
                <a:cs typeface="IBM Plex Sans" pitchFamily="34" charset="-120"/>
              </a:rPr>
              <a:t>Ongelma:</a:t>
            </a:r>
            <a:r>
              <a:rPr lang="fi" altLang="en-US" sz="2400" dirty="0">
                <a:solidFill>
                  <a:srgbClr val="FFFFFF"/>
                </a:solidFill>
                <a:latin typeface="IBM Plex Sans" pitchFamily="34" charset="0"/>
                <a:ea typeface="IBM Plex Sans" pitchFamily="34" charset="-122"/>
                <a:cs typeface="IBM Plex Sans" pitchFamily="34" charset="-120"/>
              </a:rPr>
              <a:t> Miten rahajärjestelmät toimivat ja muuttuvat?</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Tieto edeltää toimintaa</a:t>
            </a:r>
            <a:endParaRPr lang="f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Oppikaa ensin · aloittakaa pienestä · edetkää hitaasti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Ostamista, omia varoja tai omaa lompakkoa ei tarvita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Suorittamiseen ei tarvita omaa laitetta tai internetyhteyttä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Saatavilla on valmiita materiaaleja, simulaatioita ja harjoituksia ilman verkkoyhteyttä</a:t>
            </a:r>
            <a:endParaRPr lang="fi"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Tämä kurssi tarjoaa opetusta, ei talous-, sijoitus-, laki- tai veroneuvontaa. Kurssilla ei suositella bitcoinin ostamista, myymistä, käyttämistä lainan vakuutena tai hallussapitoa eikä luvata hinnan nousua.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Älkää luottako, varmistakaa</a:t>
            </a:r>
            <a:endParaRPr lang="f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C0C0D0"/>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Keskustelu ja yksityisyyttä koskevat odotukset</a:t>
            </a:r>
            <a:endParaRPr lang="fi"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Tarkistakaa todisteet; erottakaa tosiasiat, mielipiteet ja takuut toisistaan</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Kyseenalaistakaa ajatuksia kunnioittavasti; ilmaiskaa epävarmuus</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Pitäkää henkilökohtaiset kertomukset ja taloudelliset tiedot yksityisinä</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Ei painostusta ostamiseen, myymiseen tai omistusten paljastamiseen</a:t>
            </a:r>
            <a:endParaRPr lang="fi"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Pyytäkää lupa ennen kenenkään näytön, työn tai henkilön tunnistamisen mahdollistavien tietojen tallentamista tai jakamista. Älkää koskaan jakako oikeita yksityisiä avaimia tai palautussanoja.</a:t>
            </a:r>
            <a:endParaRPr lang="fi"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Bitcoinin hinta voi muuttua jyrkästi. Virheet, huijaukset, salaisten tietojen katoaminen tai säilytyspalvelun pettäminen voivat aiheuttaa pysyviä menetyksiä; kelvollisia maksuja on yleensä vaikea tai mahdoton perua.</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Rahaa koskevat</a:t>
            </a:r>
            <a:br/>
            <a:r>
              <a:rPr lang="fi" altLang="en-US" sz="3000" dirty="0">
                <a:solidFill>
                  <a:srgbClr val="422C70"/>
                </a:solidFill>
                <a:latin typeface="IBM Plex Sans Medium" pitchFamily="34" charset="0"/>
                <a:ea typeface="IBM Plex Sans Medium" pitchFamily="34" charset="-122"/>
                <a:cs typeface="IBM Plex Sans Medium" pitchFamily="34" charset="-120"/>
              </a:rPr>
              <a:t>aloituskysymykset</a:t>
            </a:r>
            <a:endParaRPr lang="fi" sz="3000" dirty="0"/>
          </a:p>
        </p:txBody>
      </p:sp>
      <p:sp>
        <p:nvSpPr>
          <p:cNvPr id="5" name="Text 2"/>
          <p:cNvSpPr/>
          <p:nvPr/>
        </p:nvSpPr>
        <p:spPr>
          <a:xfrm>
            <a:off x="1047720" y="180584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Miksi ihmiset tarvitsevat rahaa?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Mikä tekee jostakin rahaa?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Kuka voi luoda tai hallita käyttämäänne rahaa?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Miksi rahallanne on arvoa?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Saako sillä yhtä paljon kuin ennen?</a:t>
            </a:r>
            <a:endParaRPr lang="f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Miksi raha on olemassa</a:t>
            </a:r>
            <a:endParaRPr lang="fi"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Raha on omaisuuserä, jonka ihmiset hyväksyvät, koska he odottavat muiden hyväksyvän sen myöhemmin.</a:t>
            </a:r>
            <a:endParaRPr lang="fi"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Erikoistuminen ja vaihdanta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Yhteistyö tuntemattomien kesken</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Hinnat, velat, tulot ja säästöt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Arvo ajasta ja etäisyydestä riippumatta</a:t>
            </a:r>
            <a:endParaRPr lang="fi"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fi" altLang="en-US" sz="2300" b="1" dirty="0">
                <a:solidFill>
                  <a:srgbClr val="422C70"/>
                </a:solidFill>
                <a:latin typeface="IBM Plex Sans" pitchFamily="34" charset="0"/>
                <a:ea typeface="IBM Plex Sans" pitchFamily="34" charset="-122"/>
                <a:cs typeface="IBM Plex Sans" pitchFamily="34" charset="-120"/>
              </a:rPr>
              <a:t>Pikakysymys</a:t>
            </a:r>
            <a:endParaRPr lang="fi" sz="2300" dirty="0"/>
          </a:p>
          <a:p>
            <a:pPr algn="l" indent="0" marL="0">
              <a:lnSpc>
                <a:spcPct val="113000"/>
              </a:lnSpc>
              <a:spcBef>
                <a:spcPts val="340"/>
              </a:spcBef>
              <a:buNone/>
            </a:pPr>
            <a:r>
              <a:rPr lang="fi" altLang="en-US" sz="2300" dirty="0">
                <a:solidFill>
                  <a:srgbClr val="25252B"/>
                </a:solidFill>
                <a:latin typeface="IBM Plex Sans" pitchFamily="34" charset="0"/>
                <a:ea typeface="IBM Plex Sans" pitchFamily="34" charset="-122"/>
                <a:cs typeface="IBM Plex Sans" pitchFamily="34" charset="-120"/>
              </a:rPr>
              <a:t>Minkä vaihdantaan tai toiminnan yhteensovittamiseen liittyvän ongelman raha auttaa ratkaisemaan?</a:t>
            </a:r>
            <a:endParaRPr lang="fi"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Rahan tehtävät</a:t>
            </a:r>
            <a:endParaRPr lang="f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Vaihdon väline:</a:t>
            </a:r>
            <a:r>
              <a:rPr lang="fi" altLang="en-US" sz="2400" dirty="0">
                <a:solidFill>
                  <a:srgbClr val="25252B"/>
                </a:solidFill>
                <a:latin typeface="IBM Plex Sans" pitchFamily="34" charset="0"/>
                <a:ea typeface="IBM Plex Sans" pitchFamily="34" charset="-122"/>
                <a:cs typeface="IBM Plex Sans" pitchFamily="34" charset="-120"/>
              </a:rPr>
              <a:t> tavaroista ja palveluista maksaminen</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Laskentayksikkö:</a:t>
            </a:r>
            <a:r>
              <a:rPr lang="fi" altLang="en-US" sz="2400" dirty="0">
                <a:solidFill>
                  <a:srgbClr val="25252B"/>
                </a:solidFill>
                <a:latin typeface="IBM Plex Sans" pitchFamily="34" charset="0"/>
                <a:ea typeface="IBM Plex Sans" pitchFamily="34" charset="-122"/>
                <a:cs typeface="IBM Plex Sans" pitchFamily="34" charset="-120"/>
              </a:rPr>
              <a:t> yhteiset hinnat ja kirjaukset</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Arvon säilyttäjä:</a:t>
            </a:r>
            <a:r>
              <a:rPr lang="fi" altLang="en-US" sz="2400" dirty="0">
                <a:solidFill>
                  <a:srgbClr val="25252B"/>
                </a:solidFill>
                <a:latin typeface="IBM Plex Sans" pitchFamily="34" charset="0"/>
                <a:ea typeface="IBM Plex Sans" pitchFamily="34" charset="-122"/>
                <a:cs typeface="IBM Plex Sans" pitchFamily="34" charset="-120"/>
              </a:rPr>
              <a:t> arvon säilyminen ajan kuluessa</a:t>
            </a:r>
            <a:endParaRPr lang="f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Yksi rahan muoto voi täyttää jonkin tehtävän paremmin kuin toinen. Kaikkiin rahan muotoihin liittyy ostovoimariskejä.</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Hyödyllisen rahan ominaisuudet</a:t>
            </a:r>
            <a:endParaRPr lang="fi" sz="3000" dirty="0"/>
          </a:p>
        </p:txBody>
      </p:sp>
      <p:sp>
        <p:nvSpPr>
          <p:cNvPr id="4" name="Text 2"/>
          <p:cNvSpPr/>
          <p:nvPr/>
        </p:nvSpPr>
        <p:spPr>
          <a:xfrm>
            <a:off x="666689" y="1375806"/>
            <a:ext cx="5726704" cy="1970441"/>
          </a:xfrm>
          <a:prstGeom prst="rect">
            <a:avLst/>
          </a:prstGeom>
          <a:noFill/>
          <a:ln/>
        </p:spPr>
        <p:txBody>
          <a:bodyPr wrap="square" lIns="0" tIns="0" rIns="0" bIns="0" rtlCol="0" anchor="t"/>
          <a:lstStyle/>
          <a:p>
            <a:pPr algn="l" marL="535940" indent="-53594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Kestävyys:</a:t>
            </a:r>
            <a:r>
              <a:rPr lang="fi" altLang="en-US" sz="2110" dirty="0">
                <a:solidFill>
                  <a:srgbClr val="25252B"/>
                </a:solidFill>
                <a:latin typeface="IBM Plex Sans" pitchFamily="34" charset="0"/>
                <a:ea typeface="IBM Plex Sans" pitchFamily="34" charset="-122"/>
                <a:cs typeface="IBM Plex Sans" pitchFamily="34" charset="-120"/>
              </a:rPr>
              <a:t> käytettävissä pitkään</a:t>
            </a:r>
            <a:endParaRPr lang="fi" sz="2110" dirty="0"/>
          </a:p>
          <a:p>
            <a:pPr algn="l" marL="535940" indent="-53594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Siirrettävyys:</a:t>
            </a:r>
            <a:r>
              <a:rPr lang="fi" altLang="en-US" sz="2110" dirty="0">
                <a:solidFill>
                  <a:srgbClr val="25252B"/>
                </a:solidFill>
                <a:latin typeface="IBM Plex Sans" pitchFamily="34" charset="0"/>
                <a:ea typeface="IBM Plex Sans" pitchFamily="34" charset="-122"/>
                <a:cs typeface="IBM Plex Sans" pitchFamily="34" charset="-120"/>
              </a:rPr>
              <a:t> helppo kuljettaa tai siirtää</a:t>
            </a:r>
            <a:endParaRPr lang="fi" sz="2110" dirty="0"/>
          </a:p>
          <a:p>
            <a:pPr algn="l" marL="535940" indent="-53594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Jaettavuus:</a:t>
            </a:r>
            <a:r>
              <a:rPr lang="fi" altLang="en-US" sz="2110" dirty="0">
                <a:solidFill>
                  <a:srgbClr val="25252B"/>
                </a:solidFill>
                <a:latin typeface="IBM Plex Sans" pitchFamily="34" charset="0"/>
                <a:ea typeface="IBM Plex Sans" pitchFamily="34" charset="-122"/>
                <a:cs typeface="IBM Plex Sans" pitchFamily="34" charset="-120"/>
              </a:rPr>
              <a:t> pienet ja suuret määrät</a:t>
            </a:r>
            <a:endParaRPr lang="fi" sz="2110" dirty="0"/>
          </a:p>
          <a:p>
            <a:pPr algn="l" marL="535940" indent="-53594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Vaihdettavuus:</a:t>
            </a:r>
            <a:r>
              <a:rPr lang="fi" altLang="en-US" sz="2110" dirty="0">
                <a:solidFill>
                  <a:srgbClr val="25252B"/>
                </a:solidFill>
                <a:latin typeface="IBM Plex Sans" pitchFamily="34" charset="0"/>
                <a:ea typeface="IBM Plex Sans" pitchFamily="34" charset="-122"/>
                <a:cs typeface="IBM Plex Sans" pitchFamily="34" charset="-120"/>
              </a:rPr>
              <a:t> keskenään vaihdettavat samanarvoiset yksiköt</a:t>
            </a:r>
            <a:endParaRPr lang="fi" sz="2110" dirty="0"/>
          </a:p>
        </p:txBody>
      </p:sp>
      <p:sp>
        <p:nvSpPr>
          <p:cNvPr id="5" name="Text 3"/>
          <p:cNvSpPr/>
          <p:nvPr/>
        </p:nvSpPr>
        <p:spPr>
          <a:xfrm>
            <a:off x="6122731" y="1375806"/>
            <a:ext cx="5726704" cy="1916948"/>
          </a:xfrm>
          <a:prstGeom prst="rect">
            <a:avLst/>
          </a:prstGeom>
          <a:noFill/>
          <a:ln/>
        </p:spPr>
        <p:txBody>
          <a:bodyPr wrap="square" lIns="0" tIns="0" rIns="0" bIns="0" rtlCol="0" anchor="t"/>
          <a:lstStyle/>
          <a:p>
            <a:pPr algn="l" marL="535940" indent="-53594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Niukkuus:</a:t>
            </a:r>
            <a:r>
              <a:rPr lang="fi" altLang="en-US" sz="2110" dirty="0">
                <a:solidFill>
                  <a:srgbClr val="25252B"/>
                </a:solidFill>
                <a:latin typeface="IBM Plex Sans" pitchFamily="34" charset="0"/>
                <a:ea typeface="IBM Plex Sans" pitchFamily="34" charset="-122"/>
                <a:cs typeface="IBM Plex Sans" pitchFamily="34" charset="-120"/>
              </a:rPr>
              <a:t> tarjonnan kasvun rajoitukset</a:t>
            </a:r>
            <a:endParaRPr lang="fi" sz="2110" dirty="0"/>
          </a:p>
          <a:p>
            <a:pPr algn="l" marL="535940" indent="-53594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Hyväksyttävyys:</a:t>
            </a:r>
            <a:r>
              <a:rPr lang="fi" altLang="en-US" sz="2110" dirty="0">
                <a:solidFill>
                  <a:srgbClr val="25252B"/>
                </a:solidFill>
                <a:latin typeface="IBM Plex Sans" pitchFamily="34" charset="0"/>
                <a:ea typeface="IBM Plex Sans" pitchFamily="34" charset="-122"/>
                <a:cs typeface="IBM Plex Sans" pitchFamily="34" charset="-120"/>
              </a:rPr>
              <a:t> halukkuus ottaa sitä vastaan</a:t>
            </a:r>
            <a:endParaRPr lang="fi" sz="2110" dirty="0"/>
          </a:p>
          <a:p>
            <a:pPr algn="l" marL="535940" indent="-53594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Todennettavuus ja tunnistettavuus:</a:t>
            </a:r>
            <a:r>
              <a:rPr lang="fi" altLang="en-US" sz="2110" dirty="0">
                <a:solidFill>
                  <a:srgbClr val="25252B"/>
                </a:solidFill>
                <a:latin typeface="IBM Plex Sans" pitchFamily="34" charset="0"/>
                <a:ea typeface="IBM Plex Sans" pitchFamily="34" charset="-122"/>
                <a:cs typeface="IBM Plex Sans" pitchFamily="34" charset="-120"/>
              </a:rPr>
              <a:t> aidot, tunnistettavat yksiköt</a:t>
            </a:r>
            <a:endParaRPr lang="fi" sz="2110" dirty="0"/>
          </a:p>
        </p:txBody>
      </p:sp>
      <p:sp>
        <p:nvSpPr>
          <p:cNvPr id="6" name="Text 4"/>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Mikään rahamuoto ei saa täysiä pisteitä. ”</a:t>
            </a:r>
            <a:r>
              <a:rPr lang="fi" altLang="en-US" sz="2110" b="1" dirty="0">
                <a:solidFill>
                  <a:srgbClr val="25252B"/>
                </a:solidFill>
                <a:latin typeface="IBM Plex Sans" pitchFamily="34" charset="0"/>
                <a:ea typeface="IBM Plex Sans" pitchFamily="34" charset="-122"/>
                <a:cs typeface="IBM Plex Sans" pitchFamily="34" charset="-120"/>
              </a:rPr>
              <a:t>Terve raha</a:t>
            </a:r>
            <a:r>
              <a:rPr lang="fi" altLang="en-US" sz="2110" dirty="0">
                <a:solidFill>
                  <a:srgbClr val="25252B"/>
                </a:solidFill>
                <a:latin typeface="IBM Plex Sans" pitchFamily="34" charset="0"/>
                <a:ea typeface="IBM Plex Sans" pitchFamily="34" charset="-122"/>
                <a:cs typeface="IBM Plex Sans" pitchFamily="34" charset="-120"/>
              </a:rPr>
              <a:t>” on arvio: määritelkää kriteerit ja vertailkaa johdonmukaisesti.</a:t>
            </a:r>
            <a:endParaRPr lang="fi" sz="2110" dirty="0"/>
          </a:p>
        </p:txBody>
      </p:sp>
      <p:sp>
        <p:nvSpPr>
          <p:cNvPr id="7" name="Shape 5"/>
          <p:cNvSpPr/>
          <p:nvPr/>
        </p:nvSpPr>
        <p:spPr>
          <a:xfrm>
            <a:off x="666780" y="4633356"/>
            <a:ext cx="10858500" cy="1447770"/>
          </a:xfrm>
          <a:prstGeom prst="rect">
            <a:avLst/>
          </a:prstGeom>
          <a:solidFill>
            <a:srgbClr val="F3F3FA"/>
          </a:solidFill>
          <a:ln/>
        </p:spPr>
      </p:sp>
      <p:sp>
        <p:nvSpPr>
          <p:cNvPr id="8" name="Shape 6"/>
          <p:cNvSpPr/>
          <p:nvPr/>
        </p:nvSpPr>
        <p:spPr>
          <a:xfrm>
            <a:off x="666780" y="4633356"/>
            <a:ext cx="57150" cy="1447770"/>
          </a:xfrm>
          <a:prstGeom prst="rect">
            <a:avLst/>
          </a:prstGeom>
          <a:solidFill>
            <a:srgbClr val="422C70"/>
          </a:solidFill>
          <a:ln/>
        </p:spPr>
      </p:sp>
      <p:sp>
        <p:nvSpPr>
          <p:cNvPr id="9" name="Text 7"/>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fi" altLang="en-US" sz="2110" b="1" dirty="0">
                <a:solidFill>
                  <a:srgbClr val="422C70"/>
                </a:solidFill>
                <a:latin typeface="IBM Plex Sans" pitchFamily="34" charset="0"/>
                <a:ea typeface="IBM Plex Sans" pitchFamily="34" charset="-122"/>
                <a:cs typeface="IBM Plex Sans" pitchFamily="34" charset="-120"/>
              </a:rPr>
              <a:t>Ajatelkaa kriittisesti</a:t>
            </a:r>
            <a:endParaRPr lang="fi" sz="2110" dirty="0"/>
          </a:p>
          <a:p>
            <a:pPr algn="l" indent="0" marL="0">
              <a:lnSpc>
                <a:spcPct val="113000"/>
              </a:lnSpc>
              <a:spcBef>
                <a:spcPts val="320"/>
              </a:spcBef>
              <a:buNone/>
            </a:pPr>
            <a:r>
              <a:rPr lang="fi" altLang="en-US" sz="2110" dirty="0">
                <a:solidFill>
                  <a:srgbClr val="25252B"/>
                </a:solidFill>
                <a:latin typeface="IBM Plex Sans" pitchFamily="34" charset="0"/>
                <a:ea typeface="IBM Plex Sans" pitchFamily="34" charset="-122"/>
                <a:cs typeface="IBM Plex Sans" pitchFamily="34" charset="-120"/>
              </a:rPr>
              <a:t>Mitkä ominaisuudet olivat tärkeitä, kun valitsitte yhden raha- tai omaisuuslajin toisen sijaan?</a:t>
            </a:r>
            <a:endParaRPr lang="fi"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Vaihtokauppa ja tarpeiden kaksinkertainen yhteensattuma</a:t>
            </a:r>
            <a:endParaRPr lang="fi"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Tavaroiden tai palvelujen suora vaihto</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Molempien osapuolten on haluttava sitä, mitä toinen tarjoaa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Samaan aikaan, sopivina määrinä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Jaettavuuteen, pilaantumiseen, hinnoitteluun ja säästämiseen liittyvät vaikeudet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Raha erottaa myymisen ostamisesta</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Niukkuus, arvo ja vaihdanta</a:t>
            </a:r>
            <a:endParaRPr lang="fi" sz="3000" dirty="0"/>
          </a:p>
        </p:txBody>
      </p:sp>
      <p:sp>
        <p:nvSpPr>
          <p:cNvPr id="5" name="Text 2"/>
          <p:cNvSpPr/>
          <p:nvPr/>
        </p:nvSpPr>
        <p:spPr>
          <a:xfrm>
            <a:off x="956188" y="1364742"/>
            <a:ext cx="5377221" cy="3669396"/>
          </a:xfrm>
          <a:prstGeom prst="rect">
            <a:avLst/>
          </a:prstGeom>
          <a:noFill/>
          <a:ln/>
        </p:spPr>
        <p:txBody>
          <a:bodyPr wrap="square" lIns="0" tIns="0" rIns="0" bIns="0" rtlCol="0" anchor="t"/>
          <a:lstStyle/>
          <a:p>
            <a:pPr algn="l" marL="173990" indent="-173990">
              <a:lnSpc>
                <a:spcPct val="113000"/>
              </a:lnSpc>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Niukkuus:</a:t>
            </a:r>
            <a:r>
              <a:rPr lang="fi" altLang="en-US" sz="1820" dirty="0">
                <a:solidFill>
                  <a:srgbClr val="25252B"/>
                </a:solidFill>
                <a:latin typeface="IBM Plex Sans" pitchFamily="34" charset="0"/>
                <a:ea typeface="IBM Plex Sans" pitchFamily="34" charset="-122"/>
                <a:cs typeface="IBM Plex Sans" pitchFamily="34" charset="-120"/>
              </a:rPr>
              <a:t> yksi käyttötarkoitus sulkee pois toisen</a:t>
            </a:r>
            <a:endParaRPr lang="fi" sz="1820" dirty="0"/>
          </a:p>
          <a:p>
            <a:pPr algn="l" marL="173990" indent="-173990">
              <a:lnSpc>
                <a:spcPct val="113000"/>
              </a:lnSpc>
              <a:spcBef>
                <a:spcPts val="360"/>
              </a:spcBef>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Subjektiivinen arvo:</a:t>
            </a:r>
            <a:r>
              <a:rPr lang="fi" altLang="en-US" sz="1820" dirty="0">
                <a:solidFill>
                  <a:srgbClr val="25252B"/>
                </a:solidFill>
                <a:latin typeface="IBM Plex Sans" pitchFamily="34" charset="0"/>
                <a:ea typeface="IBM Plex Sans" pitchFamily="34" charset="-122"/>
                <a:cs typeface="IBM Plex Sans" pitchFamily="34" charset="-120"/>
              </a:rPr>
              <a:t> tarpeet, mieltymykset ja olosuhteet</a:t>
            </a:r>
            <a:endParaRPr lang="fi" sz="1820" dirty="0"/>
          </a:p>
          <a:p>
            <a:pPr algn="l" marL="173990" indent="-173990">
              <a:lnSpc>
                <a:spcPct val="113000"/>
              </a:lnSpc>
              <a:spcBef>
                <a:spcPts val="360"/>
              </a:spcBef>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Vaihdanta:</a:t>
            </a:r>
            <a:r>
              <a:rPr lang="fi" altLang="en-US" sz="1820" dirty="0">
                <a:solidFill>
                  <a:srgbClr val="25252B"/>
                </a:solidFill>
                <a:latin typeface="IBM Plex Sans" pitchFamily="34" charset="0"/>
                <a:ea typeface="IBM Plex Sans" pitchFamily="34" charset="-122"/>
                <a:cs typeface="IBM Plex Sans" pitchFamily="34" charset="-120"/>
              </a:rPr>
              <a:t> molemmat osapuolet pitävät saamaansa parempana</a:t>
            </a:r>
            <a:endParaRPr lang="fi" sz="1820" dirty="0"/>
          </a:p>
          <a:p>
            <a:pPr algn="l" marL="173990" indent="-173990">
              <a:lnSpc>
                <a:spcPct val="113000"/>
              </a:lnSpc>
              <a:spcBef>
                <a:spcPts val="360"/>
              </a:spcBef>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Vaihtoehtoiskustannus:</a:t>
            </a:r>
            <a:r>
              <a:rPr lang="fi" altLang="en-US" sz="1820" dirty="0">
                <a:solidFill>
                  <a:srgbClr val="25252B"/>
                </a:solidFill>
                <a:latin typeface="IBM Plex Sans" pitchFamily="34" charset="0"/>
                <a:ea typeface="IBM Plex Sans" pitchFamily="34" charset="-122"/>
                <a:cs typeface="IBM Plex Sans" pitchFamily="34" charset="-120"/>
              </a:rPr>
              <a:t> paras vaihtoehto, josta luovutaan</a:t>
            </a:r>
            <a:endParaRPr lang="fi" sz="1820" dirty="0"/>
          </a:p>
          <a:p>
            <a:pPr algn="l" marL="173990" indent="-173990">
              <a:lnSpc>
                <a:spcPct val="113000"/>
              </a:lnSpc>
              <a:spcBef>
                <a:spcPts val="360"/>
              </a:spcBef>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Aikapreferenssi:</a:t>
            </a:r>
            <a:r>
              <a:rPr lang="fi" altLang="en-US" sz="1820" dirty="0">
                <a:solidFill>
                  <a:srgbClr val="25252B"/>
                </a:solidFill>
                <a:latin typeface="IBM Plex Sans" pitchFamily="34" charset="0"/>
                <a:ea typeface="IBM Plex Sans" pitchFamily="34" charset="-122"/>
                <a:cs typeface="IBM Plex Sans" pitchFamily="34" charset="-120"/>
              </a:rPr>
              <a:t> nykyhetki verrattuna tulevaisuuteen</a:t>
            </a:r>
            <a:endParaRPr lang="fi" sz="1820" dirty="0"/>
          </a:p>
          <a:p>
            <a:pPr algn="l" marL="173990" indent="-173990">
              <a:lnSpc>
                <a:spcPct val="113000"/>
              </a:lnSpc>
              <a:spcBef>
                <a:spcPts val="360"/>
              </a:spcBef>
              <a:buSzPct val="100000"/>
              <a:buChar char="•"/>
            </a:pPr>
            <a:r>
              <a:rPr lang="fi" altLang="en-US" sz="1820" b="1" dirty="0">
                <a:solidFill>
                  <a:srgbClr val="422C70"/>
                </a:solidFill>
                <a:latin typeface="IBM Plex Sans" pitchFamily="34" charset="0"/>
                <a:ea typeface="IBM Plex Sans" pitchFamily="34" charset="-122"/>
                <a:cs typeface="IBM Plex Sans" pitchFamily="34" charset="-120"/>
              </a:rPr>
              <a:t>Kompromissi:</a:t>
            </a:r>
            <a:r>
              <a:rPr lang="fi" altLang="en-US" sz="1820" dirty="0">
                <a:solidFill>
                  <a:srgbClr val="25252B"/>
                </a:solidFill>
                <a:latin typeface="IBM Plex Sans" pitchFamily="34" charset="0"/>
                <a:ea typeface="IBM Plex Sans" pitchFamily="34" charset="-122"/>
                <a:cs typeface="IBM Plex Sans" pitchFamily="34" charset="-120"/>
              </a:rPr>
              <a:t> hyöty, jolla on kustannuksensa</a:t>
            </a:r>
            <a:endParaRPr lang="fi" sz="1820" dirty="0"/>
          </a:p>
        </p:txBody>
      </p:sp>
      <p:sp>
        <p:nvSpPr>
          <p:cNvPr id="6" name="Text 3"/>
          <p:cNvSpPr/>
          <p:nvPr/>
        </p:nvSpPr>
        <p:spPr>
          <a:xfrm>
            <a:off x="666780" y="5288798"/>
            <a:ext cx="5694426" cy="625084"/>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Pelkkä niukkuus ei takaa arvoa; myös kysynnällä on merkitystä.</a:t>
            </a:r>
            <a:endParaRPr lang="fi"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Turvallisen vesilähteen lähellä Vesipullo on kaupan jääkaapissa. Puhdasta vettä löytyy helposti läheltä.TarveVähäinenHintaMatalampiVesipulan aikana Sama pullo on kuumalla aavikolla. Vettä on vaikea lö">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Vaihtoehtoiskustannus</a:t>
            </a:r>
            <a:endParaRPr lang="f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Ostaja, jolla on rajallisesti rahaa, punnitsee vaihtoehtoja Ruoka Syökää hyvin tänään.Liikkuminen Pääskää töihin.SäästäminenSäilyttäkää rahat myöhempää varten. Jokainen valinta tarkoittaa muista luopu">    </p:cNvPr>
          <p:cNvPicPr>
            <a:picLocks noChangeAspect="1"/>
          </p:cNvPicPr>
          <p:nvPr/>
        </p:nvPicPr>
        <p:blipFill>
          <a:blip r:embed="rId1"/>
          <a:stretch>
            <a:fillRect/>
          </a:stretch>
        </p:blipFill>
        <p:spPr>
          <a:xfrm>
            <a:off x="531449" y="266730"/>
            <a:ext cx="1112907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Vaihtokaupasta digitaaliseen rahaan</a:t>
            </a:r>
            <a:endParaRPr lang="fi"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Suora vaihdanta, lahjat, velvoitteet ja velkakirjanpito</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Hyödykeraha: hyödykkeet, joilla on muitakin käyttötarkoituksia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Vakioidut kolikot: tunnistettavuus; mahdollinen jalometallipitoisuuden alentaminen</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Edustava paperiraha: lunastettavat saamistodistukset; luottamus liikkeeseenlaskijaan</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Pankit ja valtion raha: instituutioiden lupaukset</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Digitaaliset maksut: kirjauksia muuttavat ohjeet</a:t>
            </a:r>
            <a:endParaRPr lang="fi"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fi" altLang="en-US" sz="2210" dirty="0">
                <a:solidFill>
                  <a:srgbClr val="25252B"/>
                </a:solidFill>
                <a:latin typeface="IBM Plex Sans" pitchFamily="34" charset="0"/>
                <a:ea typeface="IBM Plex Sans" pitchFamily="34" charset="-122"/>
                <a:cs typeface="IBM Plex Sans" pitchFamily="34" charset="-120"/>
              </a:rPr>
              <a:t>Eri muodot esiintyivät rinnakkain; yhteiskunnat eivät edenneet samassa järjestyksessä. Helppous toi usein mukanaan riippuvuuden liikkeeseenlaskijoista ja välittäjistä.</a:t>
            </a:r>
            <a:endParaRPr lang="fi"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Fiat-raha</a:t>
            </a:r>
            <a:endParaRPr lang="fi"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Fiat-raha on valtion hyväksymä valuutta, jota ei voi lunastaa kiinteää määrää jotakin hyödykettä, kuten kultaa, vastaan.</a:t>
            </a:r>
            <a:endParaRPr lang="fi"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Keskuspankki:</a:t>
            </a:r>
            <a:r>
              <a:rPr lang="fi" altLang="en-US" sz="2300" dirty="0">
                <a:solidFill>
                  <a:srgbClr val="25252B"/>
                </a:solidFill>
                <a:latin typeface="IBM Plex Sans" pitchFamily="34" charset="0"/>
                <a:ea typeface="IBM Plex Sans" pitchFamily="34" charset="-122"/>
                <a:cs typeface="IBM Plex Sans" pitchFamily="34" charset="-120"/>
              </a:rPr>
              <a:t> perusraha, rahapolitiikka, maksujen selvitys</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Liikepankit:</a:t>
            </a:r>
            <a:r>
              <a:rPr lang="fi" altLang="en-US" sz="2300" dirty="0">
                <a:solidFill>
                  <a:srgbClr val="25252B"/>
                </a:solidFill>
                <a:latin typeface="IBM Plex Sans" pitchFamily="34" charset="0"/>
                <a:ea typeface="IBM Plex Sans" pitchFamily="34" charset="-122"/>
                <a:cs typeface="IBM Plex Sans" pitchFamily="34" charset="-120"/>
              </a:rPr>
              <a:t> talletukset, maksut, lainat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Valtio:</a:t>
            </a:r>
            <a:r>
              <a:rPr lang="fi" altLang="en-US" sz="2300" dirty="0">
                <a:solidFill>
                  <a:srgbClr val="25252B"/>
                </a:solidFill>
                <a:latin typeface="IBM Plex Sans" pitchFamily="34" charset="0"/>
                <a:ea typeface="IBM Plex Sans" pitchFamily="34" charset="-122"/>
                <a:cs typeface="IBM Plex Sans" pitchFamily="34" charset="-120"/>
              </a:rPr>
              <a:t> verot, menot, lait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Ihmiset ja yritykset:</a:t>
            </a:r>
            <a:r>
              <a:rPr lang="fi" altLang="en-US" sz="2300" dirty="0">
                <a:solidFill>
                  <a:srgbClr val="25252B"/>
                </a:solidFill>
                <a:latin typeface="IBM Plex Sans" pitchFamily="34" charset="0"/>
                <a:ea typeface="IBM Plex Sans" pitchFamily="34" charset="-122"/>
                <a:cs typeface="IBM Plex Sans" pitchFamily="34" charset="-120"/>
              </a:rPr>
              <a:t> työ, hinnat, vaihdanta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Yhteinen hyväksyntä ja verkostovaikutukset</a:t>
            </a:r>
            <a:endParaRPr lang="fi"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Kätevät maksut ja joustava luotonsaanti tuovat mukanaan riippuvuuden instituutioista. Rahan tarjonta, saatavuus ja säännöt voivat muuttua; laillista maksuvälinettä koskevat säännöt vaihtelevat lainkäyttöalueittain.</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KeskuspankkiHarjoittaa rahapolitiikkaa ja tukee maksujen selvitystä. LiikepankkiOn asiakkailleen velkaa heidän talletustensa verran; talletus on pankin velka. MaksupalvelutVälittävät maksuohjeita, jot">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Tarkastelkaa paikallista</a:t>
            </a:r>
            <a:br/>
            <a:r>
              <a:rPr lang="fi" altLang="en-US" sz="3000" dirty="0">
                <a:solidFill>
                  <a:srgbClr val="422C70"/>
                </a:solidFill>
                <a:latin typeface="IBM Plex Sans Medium" pitchFamily="34" charset="0"/>
                <a:ea typeface="IBM Plex Sans Medium" pitchFamily="34" charset="-122"/>
                <a:cs typeface="IBM Plex Sans Medium" pitchFamily="34" charset="-120"/>
              </a:rPr>
              <a:t>maksua</a:t>
            </a:r>
            <a:endParaRPr lang="fi"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Valitkaa jokin tavanomainen maksu tai käyttäkää kuvitteellista tilannetta.</a:t>
            </a:r>
            <a:endParaRPr lang="fi" sz="2400" dirty="0"/>
          </a:p>
        </p:txBody>
      </p:sp>
      <p:sp>
        <p:nvSpPr>
          <p:cNvPr id="6" name="Text 3"/>
          <p:cNvSpPr/>
          <p:nvPr/>
        </p:nvSpPr>
        <p:spPr>
          <a:xfrm>
            <a:off x="1047720" y="2933395"/>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Mistä maksetaan? Mikä valuutta toimii laskentayksikkönä?</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Miksi vastaanottaja hyväksyy sen?</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Mitkä instituutiot, kirjaukset tai säännöt tukevat sitä?</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Mikä vaikeutuu, jos hyväksyntä tai luottamus katoaa?</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Osittaisvarantopankkitoiminta</a:t>
            </a:r>
            <a:endParaRPr lang="fi"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Pankkitalletukset: maksulupauksia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Vain osa pidetään välittömästi käytettävissä olevina varantoina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Laina luo yleensä uutta talletusrahaa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Lainapääoman takaisinmaksu vähentää talletusrahaa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Pääoma, maksuvalmius, luottoriski, rahoitus, sääntely ja kysyntä rajoittavat luotonantoa</a:t>
            </a:r>
            <a:endParaRPr lang="fi"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fi" altLang="en-US" sz="2020" b="1" dirty="0">
                <a:solidFill>
                  <a:srgbClr val="422C70"/>
                </a:solidFill>
                <a:latin typeface="IBM Plex Sans" pitchFamily="34" charset="0"/>
                <a:ea typeface="IBM Plex Sans" pitchFamily="34" charset="-122"/>
                <a:cs typeface="IBM Plex Sans" pitchFamily="34" charset="-120"/>
              </a:rPr>
              <a:t>Maksuvalmiusriski:</a:t>
            </a:r>
            <a:r>
              <a:rPr lang="fi" altLang="en-US" sz="2020" dirty="0">
                <a:solidFill>
                  <a:srgbClr val="25252B"/>
                </a:solidFill>
                <a:latin typeface="IBM Plex Sans" pitchFamily="34" charset="0"/>
                <a:ea typeface="IBM Plex Sans" pitchFamily="34" charset="-122"/>
                <a:cs typeface="IBM Plex Sans" pitchFamily="34" charset="-120"/>
              </a:rPr>
              <a:t> varoja on tänään käytettävissä liian vähän nostoihin.</a:t>
            </a:r>
            <a:endParaRPr lang="fi"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fi" altLang="en-US" sz="2020" b="1" dirty="0">
                <a:solidFill>
                  <a:srgbClr val="422C70"/>
                </a:solidFill>
                <a:latin typeface="IBM Plex Sans" pitchFamily="34" charset="0"/>
                <a:ea typeface="IBM Plex Sans" pitchFamily="34" charset="-122"/>
                <a:cs typeface="IBM Plex Sans" pitchFamily="34" charset="-120"/>
              </a:rPr>
              <a:t>Vakavaraisuusriski:</a:t>
            </a:r>
            <a:r>
              <a:rPr lang="fi" altLang="en-US" sz="2020" dirty="0">
                <a:solidFill>
                  <a:srgbClr val="25252B"/>
                </a:solidFill>
                <a:latin typeface="IBM Plex Sans" pitchFamily="34" charset="0"/>
                <a:ea typeface="IBM Plex Sans" pitchFamily="34" charset="-122"/>
                <a:cs typeface="IBM Plex Sans" pitchFamily="34" charset="-120"/>
              </a:rPr>
              <a:t> varojen arvo on pienempi kuin velvoitteiden arvo.</a:t>
            </a:r>
            <a:endParaRPr lang="fi" sz="2020" dirty="0"/>
          </a:p>
        </p:txBody>
      </p:sp>
      <p:sp>
        <p:nvSpPr>
          <p:cNvPr id="7" name="Text 5"/>
          <p:cNvSpPr/>
          <p:nvPr/>
        </p:nvSpPr>
        <p:spPr>
          <a:xfrm>
            <a:off x="666780" y="4789627"/>
            <a:ext cx="11510010" cy="1036747"/>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Talletuspaot voivat vaikeuttaa varojen saatavuutta. Talletussuoja ja keskuspankin luotonanto voivat vähentää paniikkia, mutta suojan kattavuus ja säännöt vaihtelevat; suoja ei voi poistaa kaikkia riskejä.</a:t>
            </a:r>
            <a:endParaRPr lang="fi"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Hakekaa lainaaLainanottaja hakee pankilta lainaa.2Hyväksykää lainaPankki suostuu myöntämään lainan.3 Luokaa talletusPankki kirjaa uuden talletuksen lainanottajan tilille.4 Käyttäkää tai siirtäkää va">    </p:cNvPr>
          <p:cNvPicPr>
            <a:picLocks noChangeAspect="1"/>
          </p:cNvPicPr>
          <p:nvPr/>
        </p:nvPicPr>
        <p:blipFill>
          <a:blip r:embed="rId1"/>
          <a:stretch>
            <a:fillRect/>
          </a:stretch>
        </p:blipFill>
        <p:spPr>
          <a:xfrm>
            <a:off x="638891" y="266730"/>
            <a:ext cx="1091418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MaksuvalmiusriskiMonet tallettajat jonottavat nostaakseen rahansa tänään Pankin myöntämät lainat saatetaan silti maksaa takaisin myöhemmin Käteistä tai nopeasti käytettävissä olevia varoja ei ole nyt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Inflaatio ja ostovoima</a:t>
            </a:r>
            <a:endParaRPr lang="fi"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Hintainflaatio:</a:t>
            </a:r>
            <a:r>
              <a:rPr lang="fi" altLang="en-US" sz="2020" dirty="0">
                <a:solidFill>
                  <a:srgbClr val="25252B"/>
                </a:solidFill>
                <a:latin typeface="IBM Plex Sans" pitchFamily="34" charset="0"/>
                <a:ea typeface="IBM Plex Sans" pitchFamily="34" charset="-122"/>
                <a:cs typeface="IBM Plex Sans" pitchFamily="34" charset="-120"/>
              </a:rPr>
              <a:t> yleisen hintatason jatkuva nousu</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Ostovoima:</a:t>
            </a:r>
            <a:r>
              <a:rPr lang="fi" altLang="en-US" sz="2020" dirty="0">
                <a:solidFill>
                  <a:srgbClr val="25252B"/>
                </a:solidFill>
                <a:latin typeface="IBM Plex Sans" pitchFamily="34" charset="0"/>
                <a:ea typeface="IBM Plex Sans" pitchFamily="34" charset="-122"/>
                <a:cs typeface="IBM Plex Sans" pitchFamily="34" charset="-120"/>
              </a:rPr>
              <a:t> mitä yhdellä rahayksiköllä saa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Sama ostoskori: 100 → 110 rahayksikköä</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Ennallaan pysyvät tulot tai säästöt: vähemmän ostovoimaa</a:t>
            </a:r>
            <a:endParaRPr lang="fi" sz="2020" dirty="0"/>
          </a:p>
        </p:txBody>
      </p:sp>
      <p:sp>
        <p:nvSpPr>
          <p:cNvPr id="6" name="Text 3"/>
          <p:cNvSpPr/>
          <p:nvPr/>
        </p:nvSpPr>
        <p:spPr>
          <a:xfrm>
            <a:off x="666780" y="3880805"/>
            <a:ext cx="5694426" cy="1727850"/>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Rahan ja luoton määrän kasvu voi vaikuttaa inflaatioon tarjonnan, kysynnän, valuutan, verotuksen, sääntelyn ja kustannusten ohella. Yhden hinnan nousu ei yksin kuvaa koko inflaatiota.</a:t>
            </a:r>
            <a:endParaRPr lang="fi"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Ennen Teillä on 100 rahayksikköä. Ostoskori maksaa 100. Voitte ostaa koko ostoskorin.HintatasoMatalampiOstovoimaSuurempiHintojen nousun jälkeen Teillä on yhä 100 rahayksikköä. Sama ostoskori maksaa 11">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Verratkaa ostovoimaa paikallisesti</a:t>
            </a:r>
            <a:endParaRPr lang="fi"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fi" altLang="en-US" sz="2300" dirty="0">
                <a:solidFill>
                  <a:srgbClr val="25252B"/>
                </a:solidFill>
                <a:latin typeface="IBM Plex Sans" pitchFamily="34" charset="0"/>
                <a:ea typeface="IBM Plex Sans" pitchFamily="34" charset="-122"/>
                <a:cs typeface="IBM Plex Sans" pitchFamily="34" charset="-120"/>
              </a:rPr>
              <a:t>Valitkaa jokin tavanomainen tuote; kirjatkaa sen tämänhetkinen hinta.</a:t>
            </a:r>
            <a:endParaRPr lang="fi" sz="2300" dirty="0"/>
          </a:p>
          <a:p>
            <a:pPr algn="l" marL="219710" indent="-219710">
              <a:lnSpc>
                <a:spcPct val="113000"/>
              </a:lnSpc>
              <a:spcBef>
                <a:spcPts val="460"/>
              </a:spcBef>
              <a:buSzPct val="100000"/>
              <a:buFont typeface="+mj-lt"/>
              <a:buAutoNum type="arabicPeriod" startAt="1"/>
            </a:pPr>
            <a:r>
              <a:rPr lang="fi" altLang="en-US" sz="2300" dirty="0">
                <a:solidFill>
                  <a:srgbClr val="25252B"/>
                </a:solidFill>
                <a:latin typeface="IBM Plex Sans" pitchFamily="34" charset="0"/>
                <a:ea typeface="IBM Plex Sans" pitchFamily="34" charset="-122"/>
                <a:cs typeface="IBM Plex Sans" pitchFamily="34" charset="-120"/>
              </a:rPr>
              <a:t>Verratkaa sitä aiempaan hintaan; tarkistakaa hinta luotettavasta lähteestä, jos mahdollista.</a:t>
            </a:r>
            <a:endParaRPr lang="fi" sz="2300" dirty="0"/>
          </a:p>
          <a:p>
            <a:pPr algn="l" marL="219710" indent="-219710">
              <a:lnSpc>
                <a:spcPct val="113000"/>
              </a:lnSpc>
              <a:spcBef>
                <a:spcPts val="460"/>
              </a:spcBef>
              <a:buSzPct val="100000"/>
              <a:buFont typeface="+mj-lt"/>
              <a:buAutoNum type="arabicPeriod" startAt="1"/>
            </a:pPr>
            <a:r>
              <a:rPr lang="fi" altLang="en-US" sz="2300" dirty="0">
                <a:solidFill>
                  <a:srgbClr val="25252B"/>
                </a:solidFill>
                <a:latin typeface="IBM Plex Sans" pitchFamily="34" charset="0"/>
                <a:ea typeface="IBM Plex Sans" pitchFamily="34" charset="-122"/>
                <a:cs typeface="IBM Plex Sans" pitchFamily="34" charset="-120"/>
              </a:rPr>
              <a:t>Muuttuivatko tulot samaa tahtia? Mikä muu muuttui?</a:t>
            </a:r>
            <a:endParaRPr lang="fi" sz="2300" dirty="0"/>
          </a:p>
          <a:p>
            <a:pPr algn="l" marL="219710" indent="-219710">
              <a:lnSpc>
                <a:spcPct val="113000"/>
              </a:lnSpc>
              <a:spcBef>
                <a:spcPts val="460"/>
              </a:spcBef>
              <a:buSzPct val="100000"/>
              <a:buFont typeface="+mj-lt"/>
              <a:buAutoNum type="arabicPeriod" startAt="1"/>
            </a:pPr>
            <a:r>
              <a:rPr lang="fi" altLang="en-US" sz="2300" dirty="0">
                <a:solidFill>
                  <a:srgbClr val="25252B"/>
                </a:solidFill>
                <a:latin typeface="IBM Plex Sans" pitchFamily="34" charset="0"/>
                <a:ea typeface="IBM Plex Sans" pitchFamily="34" charset="-122"/>
                <a:cs typeface="IBM Plex Sans" pitchFamily="34" charset="-120"/>
              </a:rPr>
              <a:t>Verratkaa viralliseen inflaatiomittariin ja sen hyödykekoriin.</a:t>
            </a:r>
            <a:endParaRPr lang="fi"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Vaikutukset ovat erilaisia käteisen haltijoille, omaisuuden omistajille, lainanottajille ja lainanantajille; palkat ja hinnat mukautuvat eri tahtiin. Oma kulutuksenne voi poiketa mittauksessa käytetystä hyödykekorista.</a:t>
            </a:r>
            <a:endParaRPr lang="fi"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Hyödykekorin tai menetelmän muuttaminen ei automaattisesti tarkoita manipulointia; tarkistakaa perustelut ja dokumentoikaa muutos.</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Yhdysvaltain dollari varantovaluuttana</a:t>
            </a:r>
            <a:endParaRPr lang="fi"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Varantovaluutta: pidetään hallussa kansainvälisiä maksuja varten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Maailmansodat: taloudellisten ja rahoituksellisten voimasuhteiden muutokset</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1944:</a:t>
            </a:r>
            <a:r>
              <a:rPr lang="fi" altLang="en-US" sz="2400" dirty="0">
                <a:solidFill>
                  <a:srgbClr val="25252B"/>
                </a:solidFill>
                <a:latin typeface="IBM Plex Sans" pitchFamily="34" charset="0"/>
                <a:ea typeface="IBM Plex Sans" pitchFamily="34" charset="-122"/>
                <a:cs typeface="IBM Plex Sans" pitchFamily="34" charset="-120"/>
              </a:rPr>
              <a:t> Bretton Woods; valuutat sidottiin dollariin, dollari kultaan</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1971:</a:t>
            </a:r>
            <a:r>
              <a:rPr lang="fi" altLang="en-US" sz="2400" dirty="0">
                <a:solidFill>
                  <a:srgbClr val="25252B"/>
                </a:solidFill>
                <a:latin typeface="IBM Plex Sans" pitchFamily="34" charset="0"/>
                <a:ea typeface="IBM Plex Sans" pitchFamily="34" charset="-122"/>
                <a:cs typeface="IBM Plex Sans" pitchFamily="34" charset="-120"/>
              </a:rPr>
              <a:t> dollarin virallinen vaihdettavuus kultaan päättyi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Vakiintunut kaupankäynti, talouden suuri koko ja syvät rahoitusmarkkinat</a:t>
            </a:r>
            <a:endParaRPr lang="fi"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Varantovaluuttojen osuudet voivat muuttua; keskuspankit pitävät hallussaan myös muita valuuttoja.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Vaihtoehtoja säästämiseen ja arvon säilyttämiseen</a:t>
            </a:r>
            <a:endParaRPr lang="fi"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Jalometallit:</a:t>
            </a:r>
            <a:r>
              <a:rPr lang="fi" altLang="en-US" sz="2110" dirty="0">
                <a:solidFill>
                  <a:srgbClr val="25252B"/>
                </a:solidFill>
                <a:latin typeface="IBM Plex Sans" pitchFamily="34" charset="0"/>
                <a:ea typeface="IBM Plex Sans" pitchFamily="34" charset="-122"/>
                <a:cs typeface="IBM Plex Sans" pitchFamily="34" charset="-120"/>
              </a:rPr>
              <a:t> fyysinen hallussapito; säilytys- ja aitouden varmistamisen kustannukset</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Kiinteistöt:</a:t>
            </a:r>
            <a:r>
              <a:rPr lang="fi" altLang="en-US" sz="2110" dirty="0">
                <a:solidFill>
                  <a:srgbClr val="25252B"/>
                </a:solidFill>
                <a:latin typeface="IBM Plex Sans" pitchFamily="34" charset="0"/>
                <a:ea typeface="IBM Plex Sans" pitchFamily="34" charset="-122"/>
                <a:cs typeface="IBM Plex Sans" pitchFamily="34" charset="-120"/>
              </a:rPr>
              <a:t> hyödyllinen omaisuuserä; korkea hankintakustannus, ylläpito, heikko siirrettävyys</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Osakkeet:</a:t>
            </a:r>
            <a:r>
              <a:rPr lang="fi" altLang="en-US" sz="2110" dirty="0">
                <a:solidFill>
                  <a:srgbClr val="25252B"/>
                </a:solidFill>
                <a:latin typeface="IBM Plex Sans" pitchFamily="34" charset="0"/>
                <a:ea typeface="IBM Plex Sans" pitchFamily="34" charset="-122"/>
                <a:cs typeface="IBM Plex Sans" pitchFamily="34" charset="-120"/>
              </a:rPr>
              <a:t> tuottava omistus; liiketoiminta-, markkina- ja säilytysriskit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Muita vaihtoehtoja: ulkomaanvaluutta, joukkovelkakirjat, yritykset, työkalut, koulutus</a:t>
            </a:r>
            <a:endParaRPr lang="fi"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Omaisuuserä ei automaattisesti täytä kaikkia rahan tehtäviä. Mikään omaisuuserä ei takaa ostovoimaa kaikissa tilanteissa.</a:t>
            </a:r>
            <a:endParaRPr lang="fi" sz="2110" dirty="0"/>
          </a:p>
        </p:txBody>
      </p:sp>
      <p:sp>
        <p:nvSpPr>
          <p:cNvPr id="6" name="Text 4"/>
          <p:cNvSpPr/>
          <p:nvPr/>
        </p:nvSpPr>
        <p:spPr>
          <a:xfrm>
            <a:off x="666780" y="4633356"/>
            <a:ext cx="11510010" cy="72393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Verot voivat muuttaa kustannuksia ja hyötyjä; säännöt vaihtelevat ja muuttuvat. Tällä kurssilla ei anneta veroneuvontaa.</a:t>
            </a:r>
            <a:endParaRPr lang="f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Keskuspankkien digitaaliset valuutat (CBDC:t)</a:t>
            </a:r>
            <a:endParaRPr lang="fi"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Keskuspankin digitaalinen valuutta (CBDC) on digitaalista fiat-rahaa, joka lasketaan liikkeeseen keskuspankin velkana: se on haltijansa saatava keskuspankilta.</a:t>
            </a:r>
            <a:endParaRPr lang="fi"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Eroaa käteisestä ja liikepankkitalletuksista</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Mahdollisia hyötyjä maksujen selvityksessä tai käyttömahdollisuuksissa</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Mahdollista valvontaa, rajoituksia ja kytköksiä henkilöllisyyteen</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Keskitetty liikkeeseenlasku ja rahapolitiikka säilyvät</a:t>
            </a:r>
            <a:endParaRPr lang="fi"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Toteutustavat vaihtelevat. Digitaalisuus ei automaattisesti tarkoita hajautusta, niukkuutta, yksityisyyttä tai riippumatonta todennettavuutta.</a:t>
            </a:r>
            <a:endParaRPr lang="fi"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fi" altLang="en-US" sz="1820" b="1" dirty="0">
                <a:solidFill>
                  <a:srgbClr val="422C70"/>
                </a:solidFill>
                <a:latin typeface="IBM Plex Sans" pitchFamily="34" charset="0"/>
                <a:ea typeface="IBM Plex Sans" pitchFamily="34" charset="-122"/>
                <a:cs typeface="IBM Plex Sans" pitchFamily="34" charset="-120"/>
              </a:rPr>
              <a:t>Tarkistakaa</a:t>
            </a:r>
            <a:endParaRPr lang="fi" sz="1820" dirty="0"/>
          </a:p>
          <a:p>
            <a:pPr algn="l" indent="0" marL="0">
              <a:lnSpc>
                <a:spcPct val="113000"/>
              </a:lnSpc>
              <a:spcBef>
                <a:spcPts val="270"/>
              </a:spcBef>
              <a:buNone/>
            </a:pPr>
            <a:r>
              <a:rPr lang="fi" altLang="en-US" sz="1820" dirty="0">
                <a:solidFill>
                  <a:srgbClr val="25252B"/>
                </a:solidFill>
                <a:latin typeface="IBM Plex Sans" pitchFamily="34" charset="0"/>
                <a:ea typeface="IBM Plex Sans" pitchFamily="34" charset="-122"/>
                <a:cs typeface="IBM Plex Sans" pitchFamily="34" charset="-120"/>
              </a:rPr>
              <a:t>Kuka laskee sen liikkeeseen, kuka voi käyttää sitä, mitä tietoja kerätään ja kuka voi estää maksuja tai muuttaa sääntöjä? Mitä tapahtuu ilman verkkoyhteyttä, ja millaista oikeussuojaa on tarjolla?</a:t>
            </a:r>
            <a:endParaRPr lang="fi"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Kertaus: Miten raha voi mennä rikki?</a:t>
            </a:r>
            <a:endParaRPr lang="fi"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fi" altLang="en-US" sz="2020" b="1" dirty="0">
                <a:solidFill>
                  <a:srgbClr val="25252B"/>
                </a:solidFill>
                <a:latin typeface="IBM Plex Sans" pitchFamily="34" charset="0"/>
                <a:ea typeface="IBM Plex Sans" pitchFamily="34" charset="-122"/>
                <a:cs typeface="IBM Plex Sans" pitchFamily="34" charset="-120"/>
              </a:rPr>
              <a:t>Keskeiset opit</a:t>
            </a:r>
            <a:endParaRPr lang="fi" sz="2020" dirty="0"/>
          </a:p>
        </p:txBody>
      </p:sp>
      <p:sp>
        <p:nvSpPr>
          <p:cNvPr id="5" name="Text 3"/>
          <p:cNvSpPr/>
          <p:nvPr/>
        </p:nvSpPr>
        <p:spPr>
          <a:xfrm>
            <a:off x="986729" y="1973732"/>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Raha koordinoi vaihdantaa, hintoja ja arvoa eri ajankohtien välillä</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Tehtävät ja ominaisuudet tukevat vertailua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Helppokäyttöisyys tuo mukanaan kompromisseja luottamuksen, hallinnan ja saatavuuden suhteen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Rahan tarjonta, pankkitoiminnan riskit ja inflaatio vaikuttavat ihmisiin eri tavoin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Myös vaihtoehdot ja digitaaliset keskuspankkirahat vaativat huolellista arviointia</a:t>
            </a:r>
            <a:endParaRPr lang="fi"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Mikä tekee rahastanne hyödyllistä, ja mitkä säännöt riippuvat instituutioista, joihin luotatte?</a:t>
            </a:r>
            <a:endParaRPr lang="fi"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fi" altLang="en-US" sz="2020" b="1" dirty="0">
                <a:solidFill>
                  <a:srgbClr val="422C70"/>
                </a:solidFill>
                <a:latin typeface="IBM Plex Sans" pitchFamily="34" charset="0"/>
                <a:ea typeface="IBM Plex Sans" pitchFamily="34" charset="-122"/>
                <a:cs typeface="IBM Plex Sans" pitchFamily="34" charset="-120"/>
              </a:rPr>
              <a:t>Hetki pohdinnalle</a:t>
            </a:r>
            <a:endParaRPr lang="fi" sz="2020" dirty="0"/>
          </a:p>
          <a:p>
            <a:pPr algn="l" indent="0" marL="0">
              <a:lnSpc>
                <a:spcPct val="113000"/>
              </a:lnSpc>
              <a:spcBef>
                <a:spcPts val="300"/>
              </a:spcBef>
              <a:buNone/>
            </a:pPr>
            <a:r>
              <a:rPr lang="fi" altLang="en-US" sz="2020" dirty="0">
                <a:solidFill>
                  <a:srgbClr val="25252B"/>
                </a:solidFill>
                <a:latin typeface="IBM Plex Sans" pitchFamily="34" charset="0"/>
                <a:ea typeface="IBM Plex Sans" pitchFamily="34" charset="-122"/>
                <a:cs typeface="IBM Plex Sans" pitchFamily="34" charset="-120"/>
              </a:rPr>
              <a:t>Minkä yhden kysymyksen esitätte nyt rahasta, jota ette aiemmin esittäneet?</a:t>
            </a:r>
            <a:endParaRPr lang="fi"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1</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7941F"/>
                </a:solidFill>
                <a:latin typeface="IBM Plex Sans Medium" pitchFamily="34" charset="0"/>
                <a:ea typeface="IBM Plex Sans Medium" pitchFamily="34" charset="-122"/>
                <a:cs typeface="IBM Plex Sans Medium" pitchFamily="34" charset="-120"/>
              </a:rPr>
              <a:t>Moduuli 2</a:t>
            </a:r>
            <a:endParaRPr lang="fi"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Miten Bitcoin toimii</a:t>
            </a:r>
            <a:endParaRPr lang="fi"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fi" altLang="en-US" sz="2400" b="1" dirty="0">
                <a:solidFill>
                  <a:srgbClr val="FFFFFF"/>
                </a:solidFill>
                <a:latin typeface="IBM Plex Sans" pitchFamily="34" charset="0"/>
                <a:ea typeface="IBM Plex Sans" pitchFamily="34" charset="-122"/>
                <a:cs typeface="IBM Plex Sans" pitchFamily="34" charset="-120"/>
              </a:rPr>
              <a:t>Ratkaisu:</a:t>
            </a:r>
            <a:r>
              <a:rPr lang="fi" altLang="en-US" sz="2400" dirty="0">
                <a:solidFill>
                  <a:srgbClr val="FFFFFF"/>
                </a:solidFill>
                <a:latin typeface="IBM Plex Sans" pitchFamily="34" charset="0"/>
                <a:ea typeface="IBM Plex Sans" pitchFamily="34" charset="-122"/>
                <a:cs typeface="IBM Plex Sans" pitchFamily="34" charset="-120"/>
              </a:rPr>
              <a:t> Miksi Bitcoin luotiin ja miten se vastaa ongelmiin?</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Miksi Bitcoin luotiin</a:t>
            </a:r>
            <a:endParaRPr lang="fi" sz="3000" dirty="0"/>
          </a:p>
        </p:txBody>
      </p:sp>
      <p:sp>
        <p:nvSpPr>
          <p:cNvPr id="5" name="Text 2"/>
          <p:cNvSpPr/>
          <p:nvPr/>
        </p:nvSpPr>
        <p:spPr>
          <a:xfrm>
            <a:off x="971459" y="1368491"/>
            <a:ext cx="5360487" cy="2120311"/>
          </a:xfrm>
          <a:prstGeom prst="rect">
            <a:avLst/>
          </a:prstGeom>
          <a:noFill/>
          <a:ln/>
        </p:spPr>
        <p:txBody>
          <a:bodyPr wrap="square" lIns="0" tIns="0" rIns="0" bIns="0" rtlCol="0" anchor="t"/>
          <a:lstStyle/>
          <a:p>
            <a:pPr algn="l" marL="182880" indent="-182880">
              <a:lnSpc>
                <a:spcPct val="113000"/>
              </a:lnSpc>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Digitaalisia maksuja oli jo olemassa</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Keskitetyt tilikirjanpitäjät: luvat, tiedot, maksut ja häiriöriskit</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Kopioitava tieto: kaksoiskulutuksen ongelma</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Bitcoin: yhteinen maksuhistoria ilman keskitettyä tilikirjanpitäjää</a:t>
            </a:r>
            <a:endParaRPr lang="fi" sz="1920" dirty="0"/>
          </a:p>
        </p:txBody>
      </p:sp>
      <p:sp>
        <p:nvSpPr>
          <p:cNvPr id="6" name="Text 3"/>
          <p:cNvSpPr/>
          <p:nvPr/>
        </p:nvSpPr>
        <p:spPr>
          <a:xfrm>
            <a:off x="666780" y="3756995"/>
            <a:ext cx="5694426" cy="1316279"/>
          </a:xfrm>
          <a:prstGeom prst="rect">
            <a:avLst/>
          </a:prstGeom>
          <a:noFill/>
          <a:ln/>
        </p:spPr>
        <p:txBody>
          <a:bodyPr wrap="square" lIns="0" tIns="0" rIns="0" bIns="0" rtlCol="0" anchor="t"/>
          <a:lstStyle/>
          <a:p>
            <a:pPr algn="l" indent="0" marL="0">
              <a:lnSpc>
                <a:spcPct val="113000"/>
              </a:lnSpc>
              <a:buNone/>
            </a:pPr>
            <a:r>
              <a:rPr lang="fi" altLang="en-US" sz="1920" dirty="0">
                <a:solidFill>
                  <a:srgbClr val="25252B"/>
                </a:solidFill>
                <a:latin typeface="IBM Plex Sans" pitchFamily="34" charset="0"/>
                <a:ea typeface="IBM Plex Sans" pitchFamily="34" charset="-122"/>
                <a:cs typeface="IBM Plex Sans" pitchFamily="34" charset="-120"/>
              </a:rPr>
              <a:t>Bitcoin vähentää tarvetta luottaa keskitettyyn tahoon liikkeeseenlaskussa ja maksujen selvityksessä; se ei poista kaikkea luottamusta tai riskiä.</a:t>
            </a:r>
            <a:endParaRPr lang="fi"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fi" altLang="en-US" sz="1920" b="1" dirty="0">
                <a:solidFill>
                  <a:srgbClr val="422C70"/>
                </a:solidFill>
                <a:latin typeface="IBM Plex Sans" pitchFamily="34" charset="0"/>
                <a:ea typeface="IBM Plex Sans" pitchFamily="34" charset="-122"/>
                <a:cs typeface="IBM Plex Sans" pitchFamily="34" charset="-120"/>
              </a:rPr>
              <a:t>Bitcoin:</a:t>
            </a:r>
            <a:r>
              <a:rPr lang="fi" altLang="en-US" sz="1920" dirty="0">
                <a:solidFill>
                  <a:srgbClr val="25252B"/>
                </a:solidFill>
                <a:latin typeface="IBM Plex Sans" pitchFamily="34" charset="0"/>
                <a:ea typeface="IBM Plex Sans" pitchFamily="34" charset="-122"/>
                <a:cs typeface="IBM Plex Sans" pitchFamily="34" charset="-120"/>
              </a:rPr>
              <a:t> verkko ja protokolla · </a:t>
            </a:r>
            <a:r>
              <a:rPr lang="fi" altLang="en-US" sz="1920" b="1" dirty="0">
                <a:solidFill>
                  <a:srgbClr val="25252B"/>
                </a:solidFill>
                <a:latin typeface="IBM Plex Sans" pitchFamily="34" charset="0"/>
                <a:ea typeface="IBM Plex Sans" pitchFamily="34" charset="-122"/>
                <a:cs typeface="IBM Plex Sans" pitchFamily="34" charset="-120"/>
              </a:rPr>
              <a:t>bitcoin:</a:t>
            </a:r>
            <a:r>
              <a:rPr lang="fi" altLang="en-US" sz="1920" dirty="0">
                <a:solidFill>
                  <a:srgbClr val="25252B"/>
                </a:solidFill>
                <a:latin typeface="IBM Plex Sans" pitchFamily="34" charset="0"/>
                <a:ea typeface="IBM Plex Sans" pitchFamily="34" charset="-122"/>
                <a:cs typeface="IBM Plex Sans" pitchFamily="34" charset="-120"/>
              </a:rPr>
              <a:t> omaisuuserä · </a:t>
            </a:r>
            <a:r>
              <a:rPr lang="fi" altLang="en-US" sz="1920" b="1" dirty="0">
                <a:solidFill>
                  <a:srgbClr val="25252B"/>
                </a:solidFill>
                <a:latin typeface="IBM Plex Sans" pitchFamily="34" charset="0"/>
                <a:ea typeface="IBM Plex Sans" pitchFamily="34" charset="-122"/>
                <a:cs typeface="IBM Plex Sans" pitchFamily="34" charset="-120"/>
              </a:rPr>
              <a:t>BTC:</a:t>
            </a:r>
            <a:r>
              <a:rPr lang="fi" altLang="en-US" sz="1920" dirty="0">
                <a:solidFill>
                  <a:srgbClr val="25252B"/>
                </a:solidFill>
                <a:latin typeface="IBM Plex Sans" pitchFamily="34" charset="0"/>
                <a:ea typeface="IBM Plex Sans" pitchFamily="34" charset="-122"/>
                <a:cs typeface="IBM Plex Sans" pitchFamily="34" charset="-120"/>
              </a:rPr>
              <a:t> määrän lyhenne</a:t>
            </a:r>
            <a:endParaRPr lang="fi"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Maksuyhtiö Lähettäjä pyytää yhtiötä tekemään siirronYhtiö ylläpitää tilikirjaa ja hyväksyy siirron Vastaanottaja saa maksun, jos yhtiö sallii senRiippuu seuraavastaYksi luotettu organisaatio, joka yll">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Digitaalisen ja hajautetun rahan etsintä</a:t>
            </a:r>
            <a:endParaRPr lang="fi"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Cypherpunkit: yksityisyyttä ja vapautta kryptografian avulla</a:t>
            </a:r>
            <a:endParaRPr lang="fi" sz="2210" dirty="0"/>
          </a:p>
          <a:p>
            <a:pPr algn="l" marL="210820" indent="-210820">
              <a:lnSpc>
                <a:spcPct val="113000"/>
              </a:lnSpc>
              <a:spcBef>
                <a:spcPts val="440"/>
              </a:spcBef>
              <a:buSzPct val="100000"/>
              <a:buChar char="•"/>
            </a:pPr>
            <a:r>
              <a:rPr lang="fi" altLang="en-US" sz="2210" b="1" dirty="0">
                <a:solidFill>
                  <a:srgbClr val="422C70"/>
                </a:solidFill>
                <a:latin typeface="IBM Plex Sans" pitchFamily="34" charset="0"/>
                <a:ea typeface="IBM Plex Sans" pitchFamily="34" charset="-122"/>
                <a:cs typeface="IBM Plex Sans" pitchFamily="34" charset="-120"/>
              </a:rPr>
              <a:t>Salaus:</a:t>
            </a:r>
            <a:r>
              <a:rPr lang="fi" altLang="en-US" sz="2210" dirty="0">
                <a:solidFill>
                  <a:srgbClr val="25252B"/>
                </a:solidFill>
                <a:latin typeface="IBM Plex Sans" pitchFamily="34" charset="0"/>
                <a:ea typeface="IBM Plex Sans" pitchFamily="34" charset="-122"/>
                <a:cs typeface="IBM Plex Sans" pitchFamily="34" charset="-120"/>
              </a:rPr>
              <a:t> suojaa viestien yksityisyyttä</a:t>
            </a:r>
            <a:endParaRPr lang="fi" sz="2210" dirty="0"/>
          </a:p>
          <a:p>
            <a:pPr algn="l" marL="210820" indent="-210820">
              <a:lnSpc>
                <a:spcPct val="113000"/>
              </a:lnSpc>
              <a:spcBef>
                <a:spcPts val="440"/>
              </a:spcBef>
              <a:buSzPct val="100000"/>
              <a:buChar char="•"/>
            </a:pPr>
            <a:r>
              <a:rPr lang="fi" altLang="en-US" sz="2210" b="1" dirty="0">
                <a:solidFill>
                  <a:srgbClr val="422C70"/>
                </a:solidFill>
                <a:latin typeface="IBM Plex Sans" pitchFamily="34" charset="0"/>
                <a:ea typeface="IBM Plex Sans" pitchFamily="34" charset="-122"/>
                <a:cs typeface="IBM Plex Sans" pitchFamily="34" charset="-120"/>
              </a:rPr>
              <a:t>Digitaaliset allekirjoitukset:</a:t>
            </a:r>
            <a:r>
              <a:rPr lang="fi" altLang="en-US" sz="2210" dirty="0">
                <a:solidFill>
                  <a:srgbClr val="25252B"/>
                </a:solidFill>
                <a:latin typeface="IBM Plex Sans" pitchFamily="34" charset="0"/>
                <a:ea typeface="IBM Plex Sans" pitchFamily="34" charset="-122"/>
                <a:cs typeface="IBM Plex Sans" pitchFamily="34" charset="-120"/>
              </a:rPr>
              <a:t> todistavat valtuutuksen paljastamatta salaista avainta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Tavoite: ei yhtä ainoaa liikkeeseenlaskijaa, palvelinta tai ylläpitäjää</a:t>
            </a:r>
            <a:endParaRPr lang="fi" sz="2210" dirty="0"/>
          </a:p>
        </p:txBody>
      </p:sp>
      <p:sp>
        <p:nvSpPr>
          <p:cNvPr id="5" name="Text 3"/>
          <p:cNvSpPr/>
          <p:nvPr/>
        </p:nvSpPr>
        <p:spPr>
          <a:xfrm>
            <a:off x="666780" y="3748126"/>
            <a:ext cx="11510010" cy="378470"/>
          </a:xfrm>
          <a:prstGeom prst="rect">
            <a:avLst/>
          </a:prstGeom>
          <a:noFill/>
          <a:ln/>
        </p:spPr>
        <p:txBody>
          <a:bodyPr wrap="square" lIns="0" tIns="0" rIns="0" bIns="0" rtlCol="0" anchor="t"/>
          <a:lstStyle/>
          <a:p>
            <a:pPr algn="l" indent="0" marL="0">
              <a:lnSpc>
                <a:spcPct val="113000"/>
              </a:lnSpc>
              <a:buNone/>
            </a:pPr>
            <a:r>
              <a:rPr lang="fi" altLang="en-US" sz="2210" b="1" dirty="0">
                <a:solidFill>
                  <a:srgbClr val="25252B"/>
                </a:solidFill>
                <a:latin typeface="IBM Plex Sans" pitchFamily="34" charset="0"/>
                <a:ea typeface="IBM Plex Sans" pitchFamily="34" charset="-122"/>
                <a:cs typeface="IBM Plex Sans" pitchFamily="34" charset="-120"/>
              </a:rPr>
              <a:t>Palapelin aiempia palasia</a:t>
            </a:r>
            <a:endParaRPr lang="fi" sz="2210" dirty="0"/>
          </a:p>
        </p:txBody>
      </p:sp>
      <p:sp>
        <p:nvSpPr>
          <p:cNvPr id="6" name="Text 4"/>
          <p:cNvSpPr/>
          <p:nvPr/>
        </p:nvSpPr>
        <p:spPr>
          <a:xfrm>
            <a:off x="1017179" y="4350807"/>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DigiCash: yksityiset maksut; riippuvuus yhdestä keskeisestä yrityksestä</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Hashcash: laskennallinen kustannus väärinkäytön torjumiseksi</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Bit Gold, b-money, RPoW: niukkuuteen perustuvan arvon ehdotuksia ja kokeiluja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BitTorrent: tiedon jakamista vertaisverkossa, ei rahaa</a:t>
            </a:r>
            <a:endParaRPr lang="fi"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Varhainen digitaalinen raha ja</a:t>
            </a:r>
            <a:br/>
            <a:r>
              <a:rPr lang="fi" altLang="en-US" sz="3000" dirty="0">
                <a:solidFill>
                  <a:srgbClr val="422C70"/>
                </a:solidFill>
                <a:latin typeface="IBM Plex Sans Medium" pitchFamily="34" charset="0"/>
                <a:ea typeface="IBM Plex Sans Medium" pitchFamily="34" charset="-122"/>
                <a:cs typeface="IBM Plex Sans Medium" pitchFamily="34" charset="-120"/>
              </a:rPr>
              <a:t>kaksoiskulutus</a:t>
            </a:r>
            <a:endParaRPr lang="fi"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Kaksoiskulutus on yritys lähettää sama digitaalinen yksikkö kahdelle vastaanottajalle.</a:t>
            </a:r>
            <a:endParaRPr lang="fi"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Keskitetty tietokanta: yksi luotettu päätöksentekijä</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Bitcoin: yleislähetys vertaisverkossa ja allekirjoitukset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Louhijat: lohkot ja työtodiste</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Solmut: riippumaton varmennus</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Yhteinen kirjanpito: kelvollinen historia, johon on kertynyt eniten työtä</a:t>
            </a:r>
            <a:endParaRPr lang="f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VertaisverkkoTransaktiot ilmoitetaan suoraan osallistujille Digitaaliset allekirjoituksetVain yksityisen avaimen haltija voi valtuuttaa varojen käytönLohkot ja louhintaLouhijat käyttävät työtodistetta">    </p:cNvPr>
          <p:cNvPicPr>
            <a:picLocks noChangeAspect="1"/>
          </p:cNvPicPr>
          <p:nvPr/>
        </p:nvPicPr>
        <p:blipFill>
          <a:blip r:embed="rId1"/>
          <a:stretch>
            <a:fillRect/>
          </a:stretch>
        </p:blipFill>
        <p:spPr>
          <a:xfrm>
            <a:off x="342900" y="494325"/>
            <a:ext cx="11506170" cy="57169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Digitaalinen niukkuus ja</a:t>
            </a:r>
            <a:br/>
            <a:r>
              <a:rPr lang="fi" altLang="en-US" sz="3000" dirty="0">
                <a:solidFill>
                  <a:srgbClr val="422C70"/>
                </a:solidFill>
                <a:latin typeface="IBM Plex Sans Medium" pitchFamily="34" charset="0"/>
                <a:ea typeface="IBM Plex Sans Medium" pitchFamily="34" charset="-122"/>
                <a:cs typeface="IBM Plex Sans Medium" pitchFamily="34" charset="-120"/>
              </a:rPr>
              <a:t>todennettava tarjonta</a:t>
            </a:r>
            <a:endParaRPr lang="fi"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Kelvolliset yksiköt erotetaan kelpaamattomista kopioista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Kaksoiskulutukset hylätään</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Julkinen siirtohistoria ja allekirjoitukset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Työntodiste ja sääntöjen noudattamisen riippumaton tarkistaminen</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Tarjonnan enimmäismäärä on sidottu hajautukseen ja todentamiseen</a:t>
            </a:r>
            <a:endParaRPr lang="fi" sz="2110" dirty="0"/>
          </a:p>
        </p:txBody>
      </p:sp>
      <p:sp>
        <p:nvSpPr>
          <p:cNvPr id="6" name="Text 3"/>
          <p:cNvSpPr/>
          <p:nvPr/>
        </p:nvSpPr>
        <p:spPr>
          <a:xfrm>
            <a:off x="666780" y="5199736"/>
            <a:ext cx="5694426" cy="72393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Kirjallinen väite tarjonnasta ei riitä: kuka voi todentaa sen ja kuka voisi muuttaa sitä?</a:t>
            </a:r>
            <a:endParaRPr lang="f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Väite tarjonnasta Liikkeeseenlaskija ilmoittaa enimmäismäärän verkkosivustollaan. Se on kirjattu vain liikkeeseenlaskijan omaan tietokantaan. Kukaan liikkeeseenlaskijan ulkopuolella ei voi tarkistaa s">    </p:cNvPr>
          <p:cNvPicPr>
            <a:picLocks noChangeAspect="1"/>
          </p:cNvPicPr>
          <p:nvPr/>
        </p:nvPicPr>
        <p:blipFill>
          <a:blip r:embed="rId1"/>
          <a:stretch>
            <a:fillRect/>
          </a:stretch>
        </p:blipFill>
        <p:spPr>
          <a:xfrm>
            <a:off x="342900" y="278801"/>
            <a:ext cx="11506170" cy="61479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Lohkoketju: Bitcoinin julkinen tilikirja</a:t>
            </a:r>
            <a:endParaRPr lang="f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Monistettu julkinen tapahtumarekisteri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Toisiinsa linkitetyt lohkot; itsenäisesti tarkistetut kopiot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Kelvollinen ketju, johon on kertynyt eniten työntodistusta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Keskimäärin noin yksi uusi lohko kymmenen minuutin välein</a:t>
            </a:r>
            <a:endParaRPr lang="fi"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Historian uudelleenkirjoittaminen edellyttää työn tekemistä uudelleen ja muun ketjun saavuttamista. Se on kallista, ei kirjaimellisesti mahdotonta; tilapäisiä kilpailevia historioita ja ketjun uudelleenjärjestelyjä voi esiintyä.</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Hajauttaminen</a:t>
            </a:r>
            <a:endParaRPr lang="fi"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Avoimen lähdekoodin ohjelmisto ja avoin osallistuminen protokollaan</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Riippumattomat solmut tarkistavat; louhijat ehdottavat lohkoja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Sääntömuutokset riippuvat vapaaehtoisesta käyttöönotosta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Yksikään osallistuja ei voi yksin muuttaa sääntöjä kaikkien puolesta</a:t>
            </a:r>
            <a:endParaRPr lang="fi"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Vaikutusvalta ja resurssit jakautuvat epätasaisesti; suuret palvelut voivat luoda riippuvuutta. Koordinointi voi olla hitaampaa, eikä verkolla ole keskitettyä tukipalvelua.</a:t>
            </a:r>
            <a:endParaRPr lang="f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Digitaaliset allekirjoitukset ja vertaisverkossa tapahtuva siirto</a:t>
            </a:r>
            <a:endParaRPr lang="fi"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Lompakko käyttää allekirjoittamiseen yksityistä avainta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Verkko varmentaa allekirjoituksen saamatta tietää avainta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Allekirjoitettu siirto välitetään verkon osallistujien kautta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Mikään keskitetty Bitcoin-operaattori ei hyväksy jäsenyyttä tai maksua</a:t>
            </a:r>
            <a:endParaRPr lang="fi"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Kuka tahansa yksityisen avaimen haltuunsa saava voi yleensä käyttää varat. Avaimen käyttömahdollisuuden menettäminen voi tarkoittaa varojen pysyvää menetystä.</a:t>
            </a:r>
            <a:endParaRPr lang="fi"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Välittäjäpalvelujen käyttö on edelleen vapaaehtoista; sellaisen valitseminen tuo mukanaan sen säilytyssäännöt ja riskit. Väärään osoitteeseen tehtyä kelvollista maksua ei yleensä voi peruuttaa.</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Lähettäjä allekirjoittaa siirron ja lähettää sen verkkoon Muut solmut Solmu tarkistaa siirron ja välittää sen eteenpäin Toinen solmu välittää sen eteenpäinSiirron kulkureitti Solmu tarkistaa siirron j">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KäyttäjäKäyttäjä vastaanottaa, säilyttää ja lähettää bitcoinia. SolmuSolmu tarkistaa sääntöjen noudattamisen itsenäisesti ja välittää kelvollista dataa. LouhijaLouhija rakentaa lohkoehdokkaita ja teke">    </p:cNvPr>
          <p:cNvPicPr>
            <a:picLocks noChangeAspect="1"/>
          </p:cNvPicPr>
          <p:nvPr/>
        </p:nvPicPr>
        <p:blipFill>
          <a:blip r:embed="rId2"/>
          <a:stretch>
            <a:fillRect/>
          </a:stretch>
        </p:blipFill>
        <p:spPr>
          <a:xfrm>
            <a:off x="1247059" y="571500"/>
            <a:ext cx="4211361"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Käyttäjät, solmut, louhijat ja kehittäjät</a:t>
            </a:r>
            <a:endParaRPr lang="f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Louhijat eivät voi saada rehellisiä solmuja hyväksymään virheellisiä lohkoja. Kehittäjät eivät voi pakottaa ketään ottamaan ohjelmistoa käyttöön. Yksi henkilö voi toimia useassa roolissa.</a:t>
            </a:r>
            <a:endParaRPr lang="fi"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fi" altLang="en-US" sz="2400" b="1" dirty="0">
                <a:solidFill>
                  <a:srgbClr val="422C70"/>
                </a:solidFill>
                <a:latin typeface="IBM Plex Sans" pitchFamily="34" charset="0"/>
                <a:ea typeface="IBM Plex Sans" pitchFamily="34" charset="-122"/>
                <a:cs typeface="IBM Plex Sans" pitchFamily="34" charset="-120"/>
              </a:rPr>
              <a:t>Pikakysymys</a:t>
            </a:r>
            <a:endParaRPr lang="fi" sz="2400" dirty="0"/>
          </a:p>
          <a:p>
            <a:pPr algn="l" indent="0" marL="0">
              <a:lnSpc>
                <a:spcPct val="113000"/>
              </a:lnSpc>
              <a:spcBef>
                <a:spcPts val="360"/>
              </a:spcBef>
              <a:buNone/>
            </a:pPr>
            <a:r>
              <a:rPr lang="fi" altLang="en-US" sz="2400" dirty="0">
                <a:solidFill>
                  <a:srgbClr val="25252B"/>
                </a:solidFill>
                <a:latin typeface="IBM Plex Sans" pitchFamily="34" charset="0"/>
                <a:ea typeface="IBM Plex Sans" pitchFamily="34" charset="-122"/>
                <a:cs typeface="IBM Plex Sans" pitchFamily="34" charset="-120"/>
              </a:rPr>
              <a:t>Miksi solmu varmentaa transaktioita? Nimetkää yksi sääntö, jonka noudattamisen se tarkistaa.</a:t>
            </a:r>
            <a:endParaRPr lang="f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Työntodiste</a:t>
            </a:r>
            <a:endParaRPr lang="fi" sz="3000" dirty="0"/>
          </a:p>
        </p:txBody>
      </p:sp>
      <p:sp>
        <p:nvSpPr>
          <p:cNvPr id="5" name="Text 2"/>
          <p:cNvSpPr/>
          <p:nvPr/>
        </p:nvSpPr>
        <p:spPr>
          <a:xfrm>
            <a:off x="971459" y="1368491"/>
            <a:ext cx="6006694" cy="3485236"/>
          </a:xfrm>
          <a:prstGeom prst="rect">
            <a:avLst/>
          </a:prstGeom>
          <a:noFill/>
          <a:ln/>
        </p:spPr>
        <p:txBody>
          <a:bodyPr wrap="square" lIns="0" tIns="0" rIns="0" bIns="0" rtlCol="0" anchor="t"/>
          <a:lstStyle/>
          <a:p>
            <a:pPr algn="l" marL="182880" indent="-182880">
              <a:lnSpc>
                <a:spcPct val="113000"/>
              </a:lnSpc>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Lohkoehdokas → toistuva tiivisteiden laskenta → kelvollinen tulos</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Kallis laskenta ja energiankäyttö; nopea todentaminen</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Kelvollinen lohko lähetetään verkkoon ja solmut tarkistavat sen</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Tavoite mukautuu kohti keskimäärin kymmenen minuutin lohkoväliä</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Kertynyt työ tekee historian uudelleenkirjoittamisesta kallista</a:t>
            </a:r>
            <a:endParaRPr lang="fi" sz="1920" dirty="0"/>
          </a:p>
        </p:txBody>
      </p:sp>
      <p:sp>
        <p:nvSpPr>
          <p:cNvPr id="6" name="Text 3"/>
          <p:cNvSpPr/>
          <p:nvPr/>
        </p:nvSpPr>
        <p:spPr>
          <a:xfrm>
            <a:off x="666780" y="5121920"/>
            <a:ext cx="6340632" cy="987186"/>
          </a:xfrm>
          <a:prstGeom prst="rect">
            <a:avLst/>
          </a:prstGeom>
          <a:noFill/>
          <a:ln/>
        </p:spPr>
        <p:txBody>
          <a:bodyPr wrap="square" lIns="0" tIns="0" rIns="0" bIns="0" rtlCol="0" anchor="t"/>
          <a:lstStyle/>
          <a:p>
            <a:pPr algn="l" indent="0" marL="0">
              <a:lnSpc>
                <a:spcPct val="113000"/>
              </a:lnSpc>
              <a:buNone/>
            </a:pPr>
            <a:r>
              <a:rPr lang="fi" altLang="en-US" sz="1920" dirty="0">
                <a:solidFill>
                  <a:srgbClr val="25252B"/>
                </a:solidFill>
                <a:latin typeface="IBM Plex Sans" pitchFamily="34" charset="0"/>
                <a:ea typeface="IBM Plex Sans" pitchFamily="34" charset="-122"/>
                <a:cs typeface="IBM Plex Sans" pitchFamily="34" charset="-120"/>
              </a:rPr>
              <a:t>Louhinta turvaa transaktioiden järjestyksen; se ei ratkaise ulkopuolisia yhtälöitä. Arvioikaa energian lähdettä, käyttöä, turvallisuushyötyä ja vaihtoehtoja.</a:t>
            </a:r>
            <a:endParaRPr lang="fi"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Louhija löytää lohkon Louhintalaite laskee tiivisteitä yhä uudelleen, kunnes yksi tulos täyttää tavoitearvon2Louhija lähettää sen verkkoonLohko välitetään verkkoon3Solmut tarkistavat sen Jokainen sol">    </p:cNvPr>
          <p:cNvPicPr>
            <a:picLocks noChangeAspect="1"/>
          </p:cNvPicPr>
          <p:nvPr/>
        </p:nvPicPr>
        <p:blipFill>
          <a:blip r:embed="rId2"/>
          <a:stretch>
            <a:fillRect/>
          </a:stretch>
        </p:blipFill>
        <p:spPr>
          <a:xfrm>
            <a:off x="1749156" y="571500"/>
            <a:ext cx="3206984" cy="564687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Rajallinen tarjonta</a:t>
            </a:r>
            <a:endParaRPr lang="fi" sz="3000" dirty="0"/>
          </a:p>
        </p:txBody>
      </p:sp>
      <p:sp>
        <p:nvSpPr>
          <p:cNvPr id="5" name="Text 2"/>
          <p:cNvSpPr/>
          <p:nvPr/>
        </p:nvSpPr>
        <p:spPr>
          <a:xfrm>
            <a:off x="956188" y="136474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Enimmäismäärä: </a:t>
            </a:r>
            <a:r>
              <a:rPr lang="fi" altLang="en-US" sz="1820" b="1" dirty="0">
                <a:solidFill>
                  <a:srgbClr val="25252B"/>
                </a:solidFill>
                <a:latin typeface="IBM Plex Sans" pitchFamily="34" charset="0"/>
                <a:ea typeface="IBM Plex Sans" pitchFamily="34" charset="-122"/>
                <a:cs typeface="IBM Plex Sans" pitchFamily="34" charset="-120"/>
              </a:rPr>
              <a:t>21 miljoonaa BTC</a:t>
            </a:r>
            <a:r>
              <a:rPr lang="fi" altLang="en-US" sz="1820" dirty="0">
                <a:solidFill>
                  <a:srgbClr val="25252B"/>
                </a:solidFill>
                <a:latin typeface="IBM Plex Sans" pitchFamily="34" charset="0"/>
                <a:ea typeface="IBM Plex Sans" pitchFamily="34" charset="-122"/>
                <a:cs typeface="IBM Plex Sans" pitchFamily="34" charset="-120"/>
              </a:rPr>
              <a:t> julkisten sääntöjen mukaan</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Uusien bitcoinien liikkeeseenlasku: lohkotuki</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Puoliintuminen: aina </a:t>
            </a:r>
            <a:r>
              <a:rPr lang="fi" altLang="en-US" sz="1820" b="1" dirty="0">
                <a:solidFill>
                  <a:srgbClr val="25252B"/>
                </a:solidFill>
                <a:latin typeface="IBM Plex Sans" pitchFamily="34" charset="0"/>
                <a:ea typeface="IBM Plex Sans" pitchFamily="34" charset="-122"/>
                <a:cs typeface="IBM Plex Sans" pitchFamily="34" charset="-120"/>
              </a:rPr>
              <a:t>210 000 lohkon välein</a:t>
            </a:r>
            <a:r>
              <a:rPr lang="fi" altLang="en-US" sz="1820" dirty="0">
                <a:solidFill>
                  <a:srgbClr val="25252B"/>
                </a:solidFill>
                <a:latin typeface="IBM Plex Sans" pitchFamily="34" charset="0"/>
                <a:ea typeface="IBM Plex Sans" pitchFamily="34" charset="-122"/>
                <a:cs typeface="IBM Plex Sans" pitchFamily="34" charset="-120"/>
              </a:rPr>
              <a:t>, suunnilleen neljän vuoden välein</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Lohkotuki: 50 → 25 → 12,5 → 6,25 → 3,125 BTC</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Siirtomaksut ovat erillisiä uusien bitcoinien liikkeeseenlaskusta</a:t>
            </a:r>
            <a:endParaRPr lang="fi" sz="1820" dirty="0"/>
          </a:p>
        </p:txBody>
      </p:sp>
      <p:sp>
        <p:nvSpPr>
          <p:cNvPr id="6" name="Text 3"/>
          <p:cNvSpPr/>
          <p:nvPr/>
        </p:nvSpPr>
        <p:spPr>
          <a:xfrm>
            <a:off x="666780" y="4617354"/>
            <a:ext cx="5694426" cy="1250168"/>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Solmut hylkäävät liiallisen liikkeeseenlaskun; enimmäismäärä pitää niin kauan kuin osallistujat valvovat sen noudattamista. Rajallinen tarjonta ei takaa hinnan nousua.</a:t>
            </a:r>
            <a:endParaRPr lang="fi"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Liikkeeseen laskettujen bitcoinien kokonaismäärä21 miljoonan enimmäismäärä21M10.5M0">    </p:cNvPr>
          <p:cNvPicPr>
            <a:picLocks noChangeAspect="1"/>
          </p:cNvPicPr>
          <p:nvPr/>
        </p:nvPicPr>
        <p:blipFill>
          <a:blip r:embed="rId1"/>
          <a:stretch>
            <a:fillRect/>
          </a:stretch>
        </p:blipFill>
        <p:spPr>
          <a:xfrm>
            <a:off x="342900" y="1252179"/>
            <a:ext cx="11506170" cy="420121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Uudet bitcoinit lohkoa kohti502512.56.253.1250k210k420k630k840k1,050k1,260k1,470kPuolittuminen 210 000 lohkon välein (noin neljän vuoden välein)Siirtomaksut maksetaan tämän lisäksi, eivätkä ne ole uus">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Satoshit ja yksikköharha</a:t>
            </a:r>
            <a:endParaRPr lang="fi"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fi" altLang="en-US" sz="1820" b="1" dirty="0">
                <a:solidFill>
                  <a:srgbClr val="25252B"/>
                </a:solidFill>
                <a:latin typeface="IBM Plex Sans" pitchFamily="34" charset="0"/>
                <a:ea typeface="IBM Plex Sans" pitchFamily="34" charset="-122"/>
                <a:cs typeface="IBM Plex Sans" pitchFamily="34" charset="-120"/>
              </a:rPr>
              <a:t>1 BTC = 100 000 000 satoshia</a:t>
            </a:r>
            <a:endParaRPr lang="fi" sz="1820" dirty="0"/>
          </a:p>
          <a:p>
            <a:pPr algn="l" marL="173990" indent="-173990">
              <a:lnSpc>
                <a:spcPct val="113000"/>
              </a:lnSpc>
              <a:spcBef>
                <a:spcPts val="360"/>
              </a:spcBef>
              <a:buSzPct val="100000"/>
              <a:buChar char="•"/>
            </a:pPr>
            <a:r>
              <a:rPr lang="fi" altLang="en-US" sz="1820" b="1" dirty="0">
                <a:solidFill>
                  <a:srgbClr val="25252B"/>
                </a:solidFill>
                <a:latin typeface="IBM Plex Sans" pitchFamily="34" charset="0"/>
                <a:ea typeface="IBM Plex Sans" pitchFamily="34" charset="-122"/>
                <a:cs typeface="IBM Plex Sans" pitchFamily="34" charset="-120"/>
              </a:rPr>
              <a:t>0,001 BTC = 100 000 satoshia</a:t>
            </a:r>
            <a:endParaRPr lang="fi" sz="1820" dirty="0"/>
          </a:p>
          <a:p>
            <a:pPr algn="l" marL="173990" indent="-173990">
              <a:lnSpc>
                <a:spcPct val="113000"/>
              </a:lnSpc>
              <a:spcBef>
                <a:spcPts val="360"/>
              </a:spcBef>
              <a:buSzPct val="100000"/>
              <a:buChar char="•"/>
            </a:pPr>
            <a:r>
              <a:rPr lang="fi" altLang="en-US" sz="1820" b="1" dirty="0">
                <a:solidFill>
                  <a:srgbClr val="25252B"/>
                </a:solidFill>
                <a:latin typeface="IBM Plex Sans" pitchFamily="34" charset="0"/>
                <a:ea typeface="IBM Plex Sans" pitchFamily="34" charset="-122"/>
                <a:cs typeface="IBM Plex Sans" pitchFamily="34" charset="-120"/>
              </a:rPr>
              <a:t>1 sat = 0,00000001 BTC</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Kokonaista bitcoinia ei tarvita</a:t>
            </a:r>
            <a:endParaRPr lang="fi"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fi" altLang="en-US" sz="1820" b="1" dirty="0">
                <a:solidFill>
                  <a:srgbClr val="422C70"/>
                </a:solidFill>
                <a:latin typeface="IBM Plex Sans" pitchFamily="34" charset="0"/>
                <a:ea typeface="IBM Plex Sans" pitchFamily="34" charset="-122"/>
                <a:cs typeface="IBM Plex Sans" pitchFamily="34" charset="-120"/>
              </a:rPr>
              <a:t>Yksikköharha:</a:t>
            </a:r>
            <a:r>
              <a:rPr lang="fi" altLang="en-US" sz="1820" dirty="0">
                <a:solidFill>
                  <a:srgbClr val="25252B"/>
                </a:solidFill>
                <a:latin typeface="IBM Plex Sans" pitchFamily="34" charset="0"/>
                <a:ea typeface="IBM Plex Sans" pitchFamily="34" charset="-122"/>
                <a:cs typeface="IBM Plex Sans" pitchFamily="34" charset="-120"/>
              </a:rPr>
              <a:t> alhainen hinta kokonaista yksikköä kohti ei osoita parempaa vastinetta rahalle. Vertailkaa osuutta kokonaistarjonnasta, kyseessä olevaa arvoa ja riskejä.</a:t>
            </a:r>
            <a:endParaRPr lang="fi"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fi" altLang="en-US" sz="1820" b="1" dirty="0">
                <a:solidFill>
                  <a:srgbClr val="422C70"/>
                </a:solidFill>
                <a:latin typeface="IBM Plex Sans" pitchFamily="34" charset="0"/>
                <a:ea typeface="IBM Plex Sans" pitchFamily="34" charset="-122"/>
                <a:cs typeface="IBM Plex Sans" pitchFamily="34" charset="-120"/>
              </a:rPr>
              <a:t>Osoittakaa ymmärryksenne</a:t>
            </a:r>
            <a:endParaRPr lang="fi" sz="1820" dirty="0"/>
          </a:p>
          <a:p>
            <a:pPr algn="l" indent="0" marL="0">
              <a:lnSpc>
                <a:spcPct val="113000"/>
              </a:lnSpc>
              <a:spcBef>
                <a:spcPts val="270"/>
              </a:spcBef>
              <a:buNone/>
            </a:pPr>
            <a:r>
              <a:rPr lang="fi" altLang="en-US" sz="1820" dirty="0">
                <a:solidFill>
                  <a:srgbClr val="25252B"/>
                </a:solidFill>
                <a:latin typeface="IBM Plex Sans" pitchFamily="34" charset="0"/>
                <a:ea typeface="IBM Plex Sans" pitchFamily="34" charset="-122"/>
                <a:cs typeface="IBM Plex Sans" pitchFamily="34" charset="-120"/>
              </a:rPr>
              <a:t>Kuinka monta satoshia on 0,01 BTC? Miksi on mahdollista käyttää kokonaista bitcoinia pienempää määrää?</a:t>
            </a:r>
            <a:endParaRPr lang="fi"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 terveenä digitaalisena rahana</a:t>
            </a:r>
            <a:endParaRPr lang="fi"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Pysyvä tilikirja; käyttö riippuu avaimista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Siirrettävä ja jaettava; siirto edellyttää tietoliikenneyhteyksiä</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Julkisesti todennettava niukkuus ja todennettavat säännöt</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Keskinäiseen vaihdettavuuteen voi vaikuttaa se, miten palvelut suhtautuvat julkiseen tapahtumahistoriaan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Hyväksyttävyys vaihtelee paikan mukaan</a:t>
            </a:r>
            <a:endParaRPr lang="fi"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fi" altLang="en-US" sz="2020" b="1" dirty="0">
                <a:solidFill>
                  <a:srgbClr val="25252B"/>
                </a:solidFill>
                <a:latin typeface="IBM Plex Sans" pitchFamily="34" charset="0"/>
                <a:ea typeface="IBM Plex Sans" pitchFamily="34" charset="-122"/>
                <a:cs typeface="IBM Plex Sans" pitchFamily="34" charset="-120"/>
              </a:rPr>
              <a:t>Kolme tehtävää</a:t>
            </a:r>
            <a:endParaRPr lang="fi"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Arvon säilyttäjä: ennakoitava tarjonta; voimakkaasti vaihteleva hinta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Vaihdon väline: suora siirto; vaihtelevat maksut ja hyväksyttävyys</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Laskentayksikkö: BTC tai satoshit; monet hyödykkeet hinnoitellaan fiat-rahassa</a:t>
            </a:r>
            <a:endParaRPr lang="fi"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fi" altLang="en-US" sz="1610" dirty="0">
                <a:solidFill>
                  <a:srgbClr val="25252B"/>
                </a:solidFill>
                <a:latin typeface="IBM Plex Sans" pitchFamily="34" charset="0"/>
                <a:ea typeface="IBM Plex Sans" pitchFamily="34" charset="-122"/>
                <a:cs typeface="IBM Plex Sans" pitchFamily="34" charset="-120"/>
              </a:rPr>
              <a:t>”Terve raha” riippuu määritellyistä kriteereistä. Vertailkaa vaihtoehtoja samoilla mittapuilla.</a:t>
            </a:r>
            <a:endParaRPr lang="fi"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 vakaavaluutat ja muut kryptovarat</a:t>
            </a:r>
            <a:endParaRPr lang="fi"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fi" altLang="en-US" sz="2210" b="1" dirty="0">
                <a:solidFill>
                  <a:srgbClr val="422C70"/>
                </a:solidFill>
                <a:latin typeface="IBM Plex Sans" pitchFamily="34" charset="0"/>
                <a:ea typeface="IBM Plex Sans" pitchFamily="34" charset="-122"/>
                <a:cs typeface="IBM Plex Sans" pitchFamily="34" charset="-120"/>
              </a:rPr>
              <a:t>Bitcoin:</a:t>
            </a:r>
            <a:r>
              <a:rPr lang="fi" altLang="en-US" sz="2210" dirty="0">
                <a:solidFill>
                  <a:srgbClr val="25252B"/>
                </a:solidFill>
                <a:latin typeface="IBM Plex Sans" pitchFamily="34" charset="0"/>
                <a:ea typeface="IBM Plex Sans" pitchFamily="34" charset="-122"/>
                <a:cs typeface="IBM Plex Sans" pitchFamily="34" charset="-120"/>
              </a:rPr>
              <a:t> julkiset liikkeeseenlaskusäännöt; ei keskitettyä liikkeeseenlaskijaa</a:t>
            </a:r>
            <a:endParaRPr lang="fi" sz="2210" dirty="0"/>
          </a:p>
          <a:p>
            <a:pPr algn="l" marL="210820" indent="-210820">
              <a:lnSpc>
                <a:spcPct val="113000"/>
              </a:lnSpc>
              <a:spcBef>
                <a:spcPts val="440"/>
              </a:spcBef>
              <a:buSzPct val="100000"/>
              <a:buChar char="•"/>
            </a:pPr>
            <a:r>
              <a:rPr lang="fi" altLang="en-US" sz="2210" b="1" dirty="0">
                <a:solidFill>
                  <a:srgbClr val="422C70"/>
                </a:solidFill>
                <a:latin typeface="IBM Plex Sans" pitchFamily="34" charset="0"/>
                <a:ea typeface="IBM Plex Sans" pitchFamily="34" charset="-122"/>
                <a:cs typeface="IBM Plex Sans" pitchFamily="34" charset="-120"/>
              </a:rPr>
              <a:t>Vakaavaluutat:</a:t>
            </a:r>
            <a:r>
              <a:rPr lang="fi" altLang="en-US" sz="2210" dirty="0">
                <a:solidFill>
                  <a:srgbClr val="25252B"/>
                </a:solidFill>
                <a:latin typeface="IBM Plex Sans" pitchFamily="34" charset="0"/>
                <a:ea typeface="IBM Plex Sans" pitchFamily="34" charset="-122"/>
                <a:cs typeface="IBM Plex Sans" pitchFamily="34" charset="-120"/>
              </a:rPr>
              <a:t> tavoitteena viitearvon säilyttäminen; varannot, mekanismit tai lunastussaatavat</a:t>
            </a:r>
            <a:endParaRPr lang="fi" sz="2210" dirty="0"/>
          </a:p>
          <a:p>
            <a:pPr algn="l" marL="210820" indent="-210820">
              <a:lnSpc>
                <a:spcPct val="113000"/>
              </a:lnSpc>
              <a:spcBef>
                <a:spcPts val="440"/>
              </a:spcBef>
              <a:buSzPct val="100000"/>
              <a:buChar char="•"/>
            </a:pPr>
            <a:r>
              <a:rPr lang="fi" altLang="en-US" sz="2210" b="1" dirty="0">
                <a:solidFill>
                  <a:srgbClr val="422C70"/>
                </a:solidFill>
                <a:latin typeface="IBM Plex Sans" pitchFamily="34" charset="0"/>
                <a:ea typeface="IBM Plex Sans" pitchFamily="34" charset="-122"/>
                <a:cs typeface="IBM Plex Sans" pitchFamily="34" charset="-120"/>
              </a:rPr>
              <a:t>Muut kryptovarat:</a:t>
            </a:r>
            <a:r>
              <a:rPr lang="fi" altLang="en-US" sz="2210" dirty="0">
                <a:solidFill>
                  <a:srgbClr val="25252B"/>
                </a:solidFill>
                <a:latin typeface="IBM Plex Sans" pitchFamily="34" charset="0"/>
                <a:ea typeface="IBM Plex Sans" pitchFamily="34" charset="-122"/>
                <a:cs typeface="IBM Plex Sans" pitchFamily="34" charset="-120"/>
              </a:rPr>
              <a:t> erilaiset verkot, liikkeeseenlasku, hallinta ja käyttötarkoitukset</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Haarautuman yhteinen koodihistoria ei anna sille Bitcoinin verkkoa tai turvallisuutta</a:t>
            </a:r>
            <a:endParaRPr lang="fi"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fi" altLang="en-US" sz="2210" b="1" dirty="0">
                <a:solidFill>
                  <a:srgbClr val="422C70"/>
                </a:solidFill>
                <a:latin typeface="IBM Plex Sans" pitchFamily="34" charset="0"/>
                <a:ea typeface="IBM Plex Sans" pitchFamily="34" charset="-122"/>
                <a:cs typeface="IBM Plex Sans" pitchFamily="34" charset="-120"/>
              </a:rPr>
              <a:t>Verratkaa:</a:t>
            </a:r>
            <a:r>
              <a:rPr lang="fi" altLang="en-US" sz="2210" dirty="0">
                <a:solidFill>
                  <a:srgbClr val="25252B"/>
                </a:solidFill>
                <a:latin typeface="IBM Plex Sans" pitchFamily="34" charset="0"/>
                <a:ea typeface="IBM Plex Sans" pitchFamily="34" charset="-122"/>
                <a:cs typeface="IBM Plex Sans" pitchFamily="34" charset="-120"/>
              </a:rPr>
              <a:t> liikkeeseenlaskun hallintaa, riippumatonta todentamista, avainten hallintaa ja vastapuolia.</a:t>
            </a:r>
            <a:endParaRPr lang="fi"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fi" altLang="en-US" sz="2210" dirty="0">
                <a:solidFill>
                  <a:srgbClr val="25252B"/>
                </a:solidFill>
                <a:latin typeface="IBM Plex Sans" pitchFamily="34" charset="0"/>
                <a:ea typeface="IBM Plex Sans" pitchFamily="34" charset="-122"/>
                <a:cs typeface="IBM Plex Sans" pitchFamily="34" charset="-120"/>
              </a:rPr>
              <a:t>Tämä vertailu selventää Bitcoinia; se ei suosittele minkään omaisuuserän hankkimista, sillä käytävää kauppaa tai sen markkinointia.</a:t>
            </a:r>
            <a:endParaRPr lang="fi"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Erilaiset rakenteet, erilaiset riskit</a:t>
            </a:r>
            <a:endParaRPr lang="fi"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Bitcoin:</a:t>
            </a:r>
            <a:r>
              <a:rPr lang="fi" altLang="en-US" sz="2300" dirty="0">
                <a:solidFill>
                  <a:srgbClr val="25252B"/>
                </a:solidFill>
                <a:latin typeface="IBM Plex Sans" pitchFamily="34" charset="0"/>
                <a:ea typeface="IBM Plex Sans" pitchFamily="34" charset="-122"/>
                <a:cs typeface="IBM Plex Sans" pitchFamily="34" charset="-120"/>
              </a:rPr>
              <a:t> arvonvaihtelu, avainten katoaminen, maksujen lopullisuus, maksut, julkiset tapahtumatiedot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Vakaavaluutat:</a:t>
            </a:r>
            <a:r>
              <a:rPr lang="fi" altLang="en-US" sz="2300" dirty="0">
                <a:solidFill>
                  <a:srgbClr val="25252B"/>
                </a:solidFill>
                <a:latin typeface="IBM Plex Sans" pitchFamily="34" charset="0"/>
                <a:ea typeface="IBM Plex Sans" pitchFamily="34" charset="-122"/>
                <a:cs typeface="IBM Plex Sans" pitchFamily="34" charset="-120"/>
              </a:rPr>
              <a:t> arvon irtautuminen sidonnasta, reservit, lunastus, jäädytykset ja vastapuolet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Muut kryptovarat:</a:t>
            </a:r>
            <a:r>
              <a:rPr lang="fi" altLang="en-US" sz="2300" dirty="0">
                <a:solidFill>
                  <a:srgbClr val="25252B"/>
                </a:solidFill>
                <a:latin typeface="IBM Plex Sans" pitchFamily="34" charset="0"/>
                <a:ea typeface="IBM Plex Sans" pitchFamily="34" charset="-122"/>
                <a:cs typeface="IBM Plex Sans" pitchFamily="34" charset="-120"/>
              </a:rPr>
              <a:t> sääntömuutokset, vaikutusvallan keskittyminen, ohjelmointivirheet, tietomurrot ja lohkoketjusillat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Palvelut:</a:t>
            </a:r>
            <a:r>
              <a:rPr lang="fi" altLang="en-US" sz="2300" dirty="0">
                <a:solidFill>
                  <a:srgbClr val="25252B"/>
                </a:solidFill>
                <a:latin typeface="IBM Plex Sans" pitchFamily="34" charset="0"/>
                <a:ea typeface="IBM Plex Sans" pitchFamily="34" charset="-122"/>
                <a:cs typeface="IBM Plex Sans" pitchFamily="34" charset="-120"/>
              </a:rPr>
              <a:t> säilytykseen, toiminnan häiriöihin ja pääsyyn liittyvät riskit sekä oikeudelliset riskit kaikissa luokissa</a:t>
            </a:r>
            <a:endParaRPr lang="fi"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Tuttu kaupankäyntitunnus, vakaalta vaikuttava hinta tai viimeistelty sovellus ei todista turvallisuutta. Tokenit eivät automaattisesti anna omistusosuutta yrityksestä, tuloja tai lunastusoikeuksia.</a:t>
            </a:r>
            <a:endParaRPr lang="f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Oppiminen ei ole kaupankäyntiä eikä markkinointia</a:t>
            </a:r>
            <a:endParaRPr lang="f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Selittäkää, kyseenalaistakaa, vertailkaa ja varmistakaa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Spekulointi: hintariski, alustariski ja paine</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Markkinointi: mahdolliset eturistiriidat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Ei kehotusta ostaa, myydä tai pitää hallussa</a:t>
            </a:r>
            <a:endParaRPr lang="fi"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fi" altLang="en-US" sz="2400" b="1" dirty="0">
                <a:solidFill>
                  <a:srgbClr val="422C70"/>
                </a:solidFill>
                <a:latin typeface="IBM Plex Sans" pitchFamily="34" charset="0"/>
                <a:ea typeface="IBM Plex Sans" pitchFamily="34" charset="-122"/>
                <a:cs typeface="IBM Plex Sans" pitchFamily="34" charset="-120"/>
              </a:rPr>
              <a:t>Paikallisen arvon tarkistus</a:t>
            </a:r>
            <a:endParaRPr lang="fi" sz="2400" dirty="0"/>
          </a:p>
          <a:p>
            <a:pPr algn="l" indent="0" marL="0">
              <a:lnSpc>
                <a:spcPct val="113000"/>
              </a:lnSpc>
              <a:spcBef>
                <a:spcPts val="360"/>
              </a:spcBef>
              <a:buNone/>
            </a:pPr>
            <a:r>
              <a:rPr lang="fi" altLang="en-US" sz="2400" dirty="0">
                <a:solidFill>
                  <a:srgbClr val="25252B"/>
                </a:solidFill>
                <a:latin typeface="IBM Plex Sans" pitchFamily="34" charset="0"/>
                <a:ea typeface="IBM Plex Sans" pitchFamily="34" charset="-122"/>
                <a:cs typeface="IBM Plex Sans" pitchFamily="34" charset="-120"/>
              </a:rPr>
              <a:t>Erottakaa toisistaan markkinahinta, paikallinen hyväksyntä ja henkilökohtainen mieltymys tai ennakkoasenne.</a:t>
            </a:r>
            <a:endParaRPr lang="f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Bitcoinin synnyn aikajana</a:t>
            </a:r>
            <a:endParaRPr lang="f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Satoshi Nakamoto on salanimi; luoja tai luojat ovat edelleen tuntemattomia. Muut jatkoivat avoimen lähdekoodin verkon toimintaa ilman pysyvää keskusjohtajaa.</a:t>
            </a:r>
            <a:endParaRPr lang="fi"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Arvioikaa sen rakennetta ja toimintaa sekä syntytarinaa.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lokakuuta 2008Tekninen kuvaus julkaistaan: verkkomaksut ilman välikäsiä3. tammikuuta 2009Genesis-lohko: Bitcoin-verkko käynnistyy 12. tammikuuta 2009Ensimmäinen henkilöiden välinen siirto, lähettä">    </p:cNvPr>
          <p:cNvPicPr>
            <a:picLocks noChangeAspect="1"/>
          </p:cNvPicPr>
          <p:nvPr/>
        </p:nvPicPr>
        <p:blipFill>
          <a:blip r:embed="rId1"/>
          <a:stretch>
            <a:fillRect/>
          </a:stretch>
        </p:blipFill>
        <p:spPr>
          <a:xfrm>
            <a:off x="342900" y="654710"/>
            <a:ext cx="11506170" cy="539614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Voimaantuminen, riski ja vastuu</a:t>
            </a:r>
            <a:endParaRPr lang="fi"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Suora hallinta avainten avulla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Julkiset säännöt ja riippumaton todentaminen</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Maailmanlaajuiset vertaissiirrot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Varmuuskopiot, maksujen tarkistukset ja palautuksen suunnittelu</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Arvonvaihtelu, julkiset tietueet, siirtomaksut ja rajallinen hyväksyntä maksuvälineenä</a:t>
            </a:r>
            <a:endParaRPr lang="fi" sz="2300" dirty="0"/>
          </a:p>
        </p:txBody>
      </p:sp>
      <p:sp>
        <p:nvSpPr>
          <p:cNvPr id="5" name="Text 3"/>
          <p:cNvSpPr/>
          <p:nvPr/>
        </p:nvSpPr>
        <p:spPr>
          <a:xfrm>
            <a:off x="666780" y="4308744"/>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Mikään yritys ei voi palauttaa kadonnutta palautuslausetta. Pyytäkää apua ennen merkittävien varojen siirtämistä paljastamatta salaisia tietoja.</a:t>
            </a:r>
            <a:endParaRPr lang="fi"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Henkilökohtaiseen vastuuseen voivat kuulua kouluttautuminen, vertaisarviointi, toimintamenettelyt ja pienimuotoiset kokeilut.</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Kertaus: Miten Bitcoin korjaa rahajärjestelmän puutteita?</a:t>
            </a:r>
            <a:endParaRPr lang="fi"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fi" altLang="en-US" sz="2300" b="1" dirty="0">
                <a:solidFill>
                  <a:srgbClr val="25252B"/>
                </a:solidFill>
                <a:latin typeface="IBM Plex Sans" pitchFamily="34" charset="0"/>
                <a:ea typeface="IBM Plex Sans" pitchFamily="34" charset="-122"/>
                <a:cs typeface="IBM Plex Sans" pitchFamily="34" charset="-120"/>
              </a:rPr>
              <a:t>Keskeiset opit</a:t>
            </a:r>
            <a:endParaRPr lang="fi" sz="2300" dirty="0"/>
          </a:p>
        </p:txBody>
      </p:sp>
      <p:sp>
        <p:nvSpPr>
          <p:cNvPr id="5" name="Text 3"/>
          <p:cNvSpPr/>
          <p:nvPr/>
        </p:nvSpPr>
        <p:spPr>
          <a:xfrm>
            <a:off x="1032449" y="2070659"/>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Muuttuva tarjonta → julkiset liikkeeseenlaskusäännöt; käyttäjät valvovat niiden noudattamista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Keskitetty maksulupa → vertaissiirto; virheitä on vaikea perua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Keskitetty tilikirja → yhteinen varmennus; julkisen kirjanpidon yksityisyysriskit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Pääsy instituutioiden kautta → avainten hallinta; vastuu varmuuskopioinnista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Siirtojen järjestäminen → työntodiste; laitteisto- ja energiakustannukset</a:t>
            </a:r>
            <a:endParaRPr lang="fi" sz="2300" dirty="0"/>
          </a:p>
        </p:txBody>
      </p:sp>
      <p:sp>
        <p:nvSpPr>
          <p:cNvPr id="6" name="Shape 4"/>
          <p:cNvSpPr/>
          <p:nvPr/>
        </p:nvSpPr>
        <p:spPr>
          <a:xfrm>
            <a:off x="666780" y="4996282"/>
            <a:ext cx="10858500" cy="1184331"/>
          </a:xfrm>
          <a:prstGeom prst="rect">
            <a:avLst/>
          </a:prstGeom>
          <a:solidFill>
            <a:srgbClr val="F3F3FA"/>
          </a:solidFill>
          <a:ln/>
        </p:spPr>
      </p:sp>
      <p:sp>
        <p:nvSpPr>
          <p:cNvPr id="7" name="Shape 5"/>
          <p:cNvSpPr/>
          <p:nvPr/>
        </p:nvSpPr>
        <p:spPr>
          <a:xfrm>
            <a:off x="666780" y="4996282"/>
            <a:ext cx="57150" cy="1184331"/>
          </a:xfrm>
          <a:prstGeom prst="rect">
            <a:avLst/>
          </a:prstGeom>
          <a:solidFill>
            <a:srgbClr val="422C70"/>
          </a:solidFill>
          <a:ln/>
        </p:spPr>
      </p:sp>
      <p:sp>
        <p:nvSpPr>
          <p:cNvPr id="8" name="Text 6"/>
          <p:cNvSpPr/>
          <p:nvPr/>
        </p:nvSpPr>
        <p:spPr>
          <a:xfrm>
            <a:off x="1192103" y="5259629"/>
            <a:ext cx="10456896" cy="657636"/>
          </a:xfrm>
          <a:prstGeom prst="rect">
            <a:avLst/>
          </a:prstGeom>
          <a:noFill/>
          <a:ln/>
        </p:spPr>
        <p:txBody>
          <a:bodyPr wrap="square" lIns="0" tIns="0" rIns="0" bIns="0" rtlCol="0" anchor="t"/>
          <a:lstStyle/>
          <a:p>
            <a:pPr algn="l" indent="0" marL="0">
              <a:lnSpc>
                <a:spcPct val="113000"/>
              </a:lnSpc>
              <a:buNone/>
            </a:pPr>
            <a:r>
              <a:rPr lang="fi" altLang="en-US" sz="2300" b="1" dirty="0">
                <a:solidFill>
                  <a:srgbClr val="422C70"/>
                </a:solidFill>
                <a:latin typeface="IBM Plex Sans" pitchFamily="34" charset="0"/>
                <a:ea typeface="IBM Plex Sans" pitchFamily="34" charset="-122"/>
                <a:cs typeface="IBM Plex Sans" pitchFamily="34" charset="-120"/>
              </a:rPr>
              <a:t>Hetki pohdinnalle</a:t>
            </a:r>
            <a:endParaRPr lang="fi" sz="2300" dirty="0"/>
          </a:p>
          <a:p>
            <a:pPr algn="l" indent="0" marL="0">
              <a:lnSpc>
                <a:spcPct val="113000"/>
              </a:lnSpc>
              <a:spcBef>
                <a:spcPts val="340"/>
              </a:spcBef>
              <a:buNone/>
            </a:pPr>
            <a:r>
              <a:rPr lang="fi" altLang="en-US" sz="2300" dirty="0">
                <a:solidFill>
                  <a:srgbClr val="25252B"/>
                </a:solidFill>
                <a:latin typeface="IBM Plex Sans" pitchFamily="34" charset="0"/>
                <a:ea typeface="IBM Plex Sans" pitchFamily="34" charset="-122"/>
                <a:cs typeface="IBM Plex Sans" pitchFamily="34" charset="-120"/>
              </a:rPr>
              <a:t>Minkä osan Bitcoinin rakenteesta selittäisitte nyt eri tavalla ja miksi?</a:t>
            </a:r>
            <a:endParaRPr lang="fi"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2</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7941F"/>
                </a:solidFill>
                <a:latin typeface="IBM Plex Sans Medium" pitchFamily="34" charset="0"/>
                <a:ea typeface="IBM Plex Sans Medium" pitchFamily="34" charset="-122"/>
                <a:cs typeface="IBM Plex Sans Medium" pitchFamily="34" charset="-120"/>
              </a:rPr>
              <a:t>Moduuli 3</a:t>
            </a:r>
            <a:endParaRPr lang="fi"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Bitcoinin turvallinen käyttö</a:t>
            </a:r>
            <a:endParaRPr lang="fi"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fi" altLang="en-US" sz="2400" b="1" dirty="0">
                <a:solidFill>
                  <a:srgbClr val="FFFFFF"/>
                </a:solidFill>
                <a:latin typeface="IBM Plex Sans" pitchFamily="34" charset="0"/>
                <a:ea typeface="IBM Plex Sans" pitchFamily="34" charset="-122"/>
                <a:cs typeface="IBM Plex Sans" pitchFamily="34" charset="-120"/>
              </a:rPr>
              <a:t>Toiminta:</a:t>
            </a:r>
            <a:r>
              <a:rPr lang="fi" altLang="en-US" sz="2400" dirty="0">
                <a:solidFill>
                  <a:srgbClr val="FFFFFF"/>
                </a:solidFill>
                <a:latin typeface="IBM Plex Sans" pitchFamily="34" charset="0"/>
                <a:ea typeface="IBM Plex Sans" pitchFamily="34" charset="-122"/>
                <a:cs typeface="IBM Plex Sans" pitchFamily="34" charset="-120"/>
              </a:rPr>
              <a:t> Miten otan vastuun Bitcoinin käytöstä ja suojaamisesta?</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Turvalliset ensiaskeleet</a:t>
            </a:r>
            <a:endParaRPr lang="f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Jakakaa vastaanottotiedot, älkää koskaan salaisuuksia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Pysähtykää ennen lähetyksen hyväksymistä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Pitäkää virheet pieninä; pyytäkää apua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Käyttäkää valmiiksi valmisteltuja, tyhjiä, simuloituja tai hyväksyttyjä vähäriskisiä materiaaleja</a:t>
            </a:r>
            <a:endParaRPr lang="fi"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Ostoksia, omia varoja tai omaa lompakkoa ei tarvita. Harjoittelu aidossa ympäristössä lisää yksityisyyteen, turvallisuuteen ja varojen menettämiseen liittyviä riskejä; käytettävissä on myös vaihtoehto, joka ei vaadi varoja.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Lompakot</a:t>
            </a:r>
            <a:endParaRPr lang="fi"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Bitcoin-lompakko hallinnoi avaimia ja tietoja, joita tarvitaan siirtojen vastaanottamiseen ja valtuuttamiseen; bitcoin pysyy kirjattuna yhteiseen tilikirjaan.</a:t>
            </a:r>
            <a:endParaRPr lang="fi"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Kuka hallitsee avaimia?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Miten pääsy palautetaan?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Mitä maksutapoja tuetaan?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Lähdekoodi, ylläpito, yhteensopivuus, yksityisyys, kustannukset ja tuki</a:t>
            </a:r>
            <a:endParaRPr lang="fi"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Avoin lähdekoodi mahdollistaa tarkastelun; se ei todista, että lompakko on turvallinen tai sopiva.</a:t>
            </a:r>
            <a:endParaRPr lang="fi"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Harjoituslompakoissa ei saa säilyttää merkittäviä varoja. Myöhemmin käyttöön otettava henkilökohtainen lompakko on luotava alusta asti yksityisesti, ja sille on luotava uudet palautustiedot.</a:t>
            </a:r>
            <a:endParaRPr lang="fi"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Lompakkonne sisältää avaimet Vastaanottakaa Jakakaa vastaanotto-osoiteLähettäkää Allekirjoittakaa avaimellanne Bitcoinit pysyvät yhteisessä tilikirjass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Osoitteet</a:t>
            </a:r>
            <a:endParaRPr lang="fi"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Julkiset vastaanottotiedot lohkoketjumaksua varten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Hakekaa tiedot halutun lompakon vastaanottonäkymästä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Skannatkaa tai kopioikaa; verratkaa tietoja sen jälkeen luotetun näytön tietoihin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Varmistakaa vastaanottaja, verkko ja maksutapa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Lohkoketjuosoite ja Lightning-lasku: erilaiset maksupyynnöt</a:t>
            </a:r>
            <a:endParaRPr lang="fi"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Haittaohjelma voi korvata kopioidut maksukohteet toisilla. Tuttu ulkoasu ei riitä. Uudet osoitteet vaikeuttavat maksujen yhdistämistä toisiinsa; ne eivät tee maksuista anonyymejä.</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Avaimet</a:t>
            </a:r>
            <a:endParaRPr lang="fi"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Yksityinen avain:</a:t>
            </a:r>
            <a:r>
              <a:rPr lang="fi" altLang="en-US" sz="2110" dirty="0">
                <a:solidFill>
                  <a:srgbClr val="25252B"/>
                </a:solidFill>
                <a:latin typeface="IBM Plex Sans" pitchFamily="34" charset="0"/>
                <a:ea typeface="IBM Plex Sans" pitchFamily="34" charset="-122"/>
                <a:cs typeface="IBM Plex Sans" pitchFamily="34" charset="-120"/>
              </a:rPr>
              <a:t> salainen tieto, jolla valtuutetaan varojen käyttö</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Julkinen avain:</a:t>
            </a:r>
            <a:r>
              <a:rPr lang="fi" altLang="en-US" sz="2110" dirty="0">
                <a:solidFill>
                  <a:srgbClr val="25252B"/>
                </a:solidFill>
                <a:latin typeface="IBM Plex Sans" pitchFamily="34" charset="0"/>
                <a:ea typeface="IBM Plex Sans" pitchFamily="34" charset="-122"/>
                <a:cs typeface="IBM Plex Sans" pitchFamily="34" charset="-120"/>
              </a:rPr>
              <a:t> todentaa allekirjoitukset paljastamatta yksityistä avainta</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Osoite:</a:t>
            </a:r>
            <a:r>
              <a:rPr lang="fi" altLang="en-US" sz="2110" dirty="0">
                <a:solidFill>
                  <a:srgbClr val="25252B"/>
                </a:solidFill>
                <a:latin typeface="IBM Plex Sans" pitchFamily="34" charset="0"/>
                <a:ea typeface="IBM Plex Sans" pitchFamily="34" charset="-122"/>
                <a:cs typeface="IBM Plex Sans" pitchFamily="34" charset="-120"/>
              </a:rPr>
              <a:t> julkisen avaimen tiedoista johdetut vastaanottotiedot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Lompakot hallinnoivat yleensä useita avaimia automaattisesti</a:t>
            </a:r>
            <a:endParaRPr lang="fi"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Älkää koskaan jakako yksityisiä avaimia, palautuslauseita, salasanoja tai palautuskoodeja. Yksikään rehellinen kouluttaja, tukihenkilö, lompakkoyritys, kryptovaluuttapörssin työntekijä tai kehittäjä ei tarvitse niitä.</a:t>
            </a:r>
            <a:endParaRPr lang="fi"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fi" altLang="en-US" sz="2110" b="1" dirty="0">
                <a:solidFill>
                  <a:srgbClr val="422C70"/>
                </a:solidFill>
                <a:latin typeface="IBM Plex Sans" pitchFamily="34" charset="0"/>
                <a:ea typeface="IBM Plex Sans" pitchFamily="34" charset="-122"/>
                <a:cs typeface="IBM Plex Sans" pitchFamily="34" charset="-120"/>
              </a:rPr>
              <a:t>Kokeilkaa</a:t>
            </a:r>
            <a:endParaRPr lang="fi" sz="2110" dirty="0"/>
          </a:p>
          <a:p>
            <a:pPr algn="l" indent="0" marL="0">
              <a:lnSpc>
                <a:spcPct val="113000"/>
              </a:lnSpc>
              <a:spcBef>
                <a:spcPts val="320"/>
              </a:spcBef>
              <a:buNone/>
            </a:pPr>
            <a:r>
              <a:rPr lang="fi" altLang="en-US" sz="2110" dirty="0">
                <a:solidFill>
                  <a:srgbClr val="25252B"/>
                </a:solidFill>
                <a:latin typeface="IBM Plex Sans" pitchFamily="34" charset="0"/>
                <a:ea typeface="IBM Plex Sans" pitchFamily="34" charset="-122"/>
                <a:cs typeface="IBM Plex Sans" pitchFamily="34" charset="-120"/>
              </a:rPr>
              <a:t>Lajitelkaa valmiit esimerkit vastaanottotietoihin, salassa pidettäviin tietoihin ja julkisiin tietoihin, jotka muuttuvat arkaluonteisiksi, kun ne yhdistetään henkilöön.</a:t>
            </a:r>
            <a:endParaRPr lang="fi"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Yksityinen avain: älkää koskaan jakako sitä. Kuka tahansa, jolla se on, voi käyttää bitcoininne. Vastaanottaminen: turvallista jakaa Julkinen avain, joka on johdettu yksityisestä avaimesta Vastaanotto">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Palautuslauseet</a:t>
            </a:r>
            <a:endParaRPr lang="fi"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Palautuslause on järjestetty sanalista, jota monet lompakot käyttävät yksityisten avaintensa palauttamiseen.</a:t>
            </a:r>
            <a:endParaRPr lang="fi"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Usein 12 tai 24 sanaa; toteutustavat vaihtelevat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Täsmällinen kirjoitusasu ja järjestys</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Viralliset varmuuskopiointiohjeet; säilytys yksityisesti ja ilman verkkoyhteyttä</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Suojatkaa katoamiselta, vaurioilta, kameroilta ja muilta tarkkailijoilta</a:t>
            </a:r>
            <a:endParaRPr lang="f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Käyttö säilytyspalvelun kautta ja ilman säilytyspalvelua</a:t>
            </a:r>
            <a:endParaRPr lang="fi"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Palveluntarjoajan säilytyksessä:</a:t>
            </a:r>
            <a:r>
              <a:rPr lang="fi" altLang="en-US" sz="2110" dirty="0">
                <a:solidFill>
                  <a:srgbClr val="25252B"/>
                </a:solidFill>
                <a:latin typeface="IBM Plex Sans" pitchFamily="34" charset="0"/>
                <a:ea typeface="IBM Plex Sans" pitchFamily="34" charset="-122"/>
                <a:cs typeface="IBM Plex Sans" pitchFamily="34" charset="-120"/>
              </a:rPr>
              <a:t> palveluntarjoaja hallitsee avaimia ja tilin palautusta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Näytetty saldo: palveluntarjoajan lupaus toimittaa bitcoinia</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Omassa säilytyksessä:</a:t>
            </a:r>
            <a:r>
              <a:rPr lang="fi" altLang="en-US" sz="2110" dirty="0">
                <a:solidFill>
                  <a:srgbClr val="25252B"/>
                </a:solidFill>
                <a:latin typeface="IBM Plex Sans" pitchFamily="34" charset="0"/>
                <a:ea typeface="IBM Plex Sans" pitchFamily="34" charset="-122"/>
                <a:cs typeface="IBM Plex Sans" pitchFamily="34" charset="-120"/>
              </a:rPr>
              <a:t> käyttäjä hallitsee avaimia ja varmuuskopiointia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Suora hallinta tuo vastuun virheistä ja palautuksesta</a:t>
            </a:r>
            <a:endParaRPr lang="fi"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Julkinen lohkoketju ei voi todistaa, mitä palveluntarjoaja on velkaa tietylle asiakkaalle. Omaan säilytykseen voi silti liittyä riippuvuuksia ohjelmistoista, laitteistoista, palvelimista ja verkoista.</a:t>
            </a:r>
            <a:endParaRPr lang="fi"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fi" altLang="en-US" sz="2110" b="1" dirty="0">
                <a:solidFill>
                  <a:srgbClr val="422C70"/>
                </a:solidFill>
                <a:latin typeface="IBM Plex Sans" pitchFamily="34" charset="0"/>
                <a:ea typeface="IBM Plex Sans" pitchFamily="34" charset="-122"/>
                <a:cs typeface="IBM Plex Sans" pitchFamily="34" charset="-120"/>
              </a:rPr>
              <a:t>Kokeilkaa</a:t>
            </a:r>
            <a:endParaRPr lang="fi" sz="2110" dirty="0"/>
          </a:p>
          <a:p>
            <a:pPr algn="l" indent="0" marL="0">
              <a:lnSpc>
                <a:spcPct val="113000"/>
              </a:lnSpc>
              <a:spcBef>
                <a:spcPts val="320"/>
              </a:spcBef>
              <a:buNone/>
            </a:pPr>
            <a:r>
              <a:rPr lang="fi" altLang="en-US" sz="2110" dirty="0">
                <a:solidFill>
                  <a:srgbClr val="25252B"/>
                </a:solidFill>
                <a:latin typeface="IBM Plex Sans" pitchFamily="34" charset="0"/>
                <a:ea typeface="IBM Plex Sans" pitchFamily="34" charset="-122"/>
                <a:cs typeface="IBM Plex Sans" pitchFamily="34" charset="-120"/>
              </a:rPr>
              <a:t>Verratkaa kahta valmista kuvausta: kuka hallitsee avaimia, kuka palauttaa pääsyn ja mikä riski on tarkistettava?</a:t>
            </a:r>
            <a:endParaRPr lang="fi"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Palvelun hallinnoima Kirjaudutte tilille puhelimellannePalvelu säilyttää avaimet palvelimillaan Palvelu hyväksyy ja allekirjoittaa maksunneSaldoPalvelun antama lupausPalautusPalvelun tilinpalautuspros">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Kuumat ja kylmät lompakot</a:t>
            </a:r>
            <a:endParaRPr lang="fi" sz="3000" dirty="0"/>
          </a:p>
        </p:txBody>
      </p:sp>
      <p:sp>
        <p:nvSpPr>
          <p:cNvPr id="5" name="Text 2"/>
          <p:cNvSpPr/>
          <p:nvPr/>
        </p:nvSpPr>
        <p:spPr>
          <a:xfrm>
            <a:off x="1002000" y="1375806"/>
            <a:ext cx="5973227" cy="3418302"/>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Kuuma:</a:t>
            </a:r>
            <a:r>
              <a:rPr lang="fi" altLang="en-US" sz="2110" dirty="0">
                <a:solidFill>
                  <a:srgbClr val="25252B"/>
                </a:solidFill>
                <a:latin typeface="IBM Plex Sans" pitchFamily="34" charset="0"/>
                <a:ea typeface="IBM Plex Sans" pitchFamily="34" charset="-122"/>
                <a:cs typeface="IBM Plex Sans" pitchFamily="34" charset="-120"/>
              </a:rPr>
              <a:t> avaimet internetiin yhdistetyssä laitteessa; kätevä, mutta alttiimpi riskeille</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Kylmä:</a:t>
            </a:r>
            <a:r>
              <a:rPr lang="fi" altLang="en-US" sz="2110" dirty="0">
                <a:solidFill>
                  <a:srgbClr val="25252B"/>
                </a:solidFill>
                <a:latin typeface="IBM Plex Sans" pitchFamily="34" charset="0"/>
                <a:ea typeface="IBM Plex Sans" pitchFamily="34" charset="-122"/>
                <a:cs typeface="IBM Plex Sans" pitchFamily="34" charset="-120"/>
              </a:rPr>
              <a:t> allekirjoitusavaimet eristettyinä internetiin yhdistetystä yleiskäyttöisestä laitteesta</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Laitteistolompakko:</a:t>
            </a:r>
            <a:r>
              <a:rPr lang="fi" altLang="en-US" sz="2110" dirty="0">
                <a:solidFill>
                  <a:srgbClr val="25252B"/>
                </a:solidFill>
                <a:latin typeface="IBM Plex Sans" pitchFamily="34" charset="0"/>
                <a:ea typeface="IBM Plex Sans" pitchFamily="34" charset="-122"/>
                <a:cs typeface="IBM Plex Sans" pitchFamily="34" charset="-120"/>
              </a:rPr>
              <a:t> avainten suojaamiseen ja allekirjoittamiseen tarkoitettu erillinen laite</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Säilytys ja palautus: erillisiä kysymyksiä</a:t>
            </a:r>
            <a:endParaRPr lang="fi" sz="2110" dirty="0"/>
          </a:p>
        </p:txBody>
      </p:sp>
      <p:sp>
        <p:nvSpPr>
          <p:cNvPr id="6" name="Text 3"/>
          <p:cNvSpPr/>
          <p:nvPr/>
        </p:nvSpPr>
        <p:spPr>
          <a:xfrm>
            <a:off x="666780" y="5089002"/>
            <a:ext cx="6340632"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Laitteistolompakko voi tukea kylmäsäilytystä; termit eivät tarkoita samaa asiaa. Laitteet ja varmuuskopiot tarvitsevat silti suojausta.</a:t>
            </a:r>
            <a:endParaRPr lang="f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Lompakon palauttaminen ja palautuslauseen testaaminen</a:t>
            </a:r>
            <a:endParaRPr lang="fi"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Käyttäkää vain ennalta valmisteltuja, tyhjiä tai simuloituja materiaaleja. Älkää koskaan paljastako oikeita palautussanoja; älkää koskaan käyttäkö opetuksessa käytettyä lompakkoa myöhemmin merkittävien varojen säilyttämiseen.</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Vain ennalta valmisteltuja, tyhjiä tai simuloituja materiaaleja. Kouluttajanne ei koskaan näe palautussanoja. 1 Noudattakaa ohjeitaKäyttäkää juuri kyseisen harjoituslompakon virallista ohjetta.2 Tarki">    </p:cNvPr>
          <p:cNvPicPr>
            <a:picLocks noChangeAspect="1"/>
          </p:cNvPicPr>
          <p:nvPr/>
        </p:nvPicPr>
        <p:blipFill>
          <a:blip r:embed="rId1"/>
          <a:stretch>
            <a:fillRect/>
          </a:stretch>
        </p:blipFill>
        <p:spPr>
          <a:xfrm>
            <a:off x="770016" y="266730"/>
            <a:ext cx="1065202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Bitcoinin vastaanottaminen</a:t>
            </a:r>
            <a:endParaRPr lang="f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fi" altLang="en-US" sz="2400" b="1" dirty="0">
                <a:solidFill>
                  <a:srgbClr val="25252B"/>
                </a:solidFill>
                <a:latin typeface="IBM Plex Sans" pitchFamily="34" charset="0"/>
                <a:ea typeface="IBM Plex Sans" pitchFamily="34" charset="-122"/>
                <a:cs typeface="IBM Plex Sans" pitchFamily="34" charset="-120"/>
              </a:rPr>
              <a:t>Harjoitus 1: vastaanottakaa turvallisesti</a:t>
            </a:r>
            <a:endParaRPr lang="fi"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Avatkaa valmiiksi määritetty lompakko; valitkaa Vastaanota.</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Tunnistakaa, onko kyseessä lohkoketju- vai Lightning-siirto.</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Jakakaa vain julkiset vastaanottotiedot.</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Tarkistakaa mahdollinen pyydetty summa lähettäjältä.</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Tarkistakaa summa ja siirron tila omasta lompakostanne.</a:t>
            </a:r>
            <a:endParaRPr lang="fi"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Lähettäjän viesti tai kuvakaappaus ei ole todiste. Odottava siirto ei ole sama kuin vahvistettu siirto; vahvistukset eivät voi korjata väärää osoitetta tai huijausta.</a:t>
            </a:r>
            <a:endParaRPr lang="f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Bitcoinin lähettäminen</a:t>
            </a:r>
            <a:endParaRPr lang="fi"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fi" altLang="en-US" sz="2400" b="1" dirty="0">
                <a:solidFill>
                  <a:srgbClr val="25252B"/>
                </a:solidFill>
                <a:latin typeface="IBM Plex Sans" pitchFamily="34" charset="0"/>
                <a:ea typeface="IBM Plex Sans" pitchFamily="34" charset="-122"/>
                <a:cs typeface="IBM Plex Sans" pitchFamily="34" charset="-120"/>
              </a:rPr>
              <a:t>Harjoitus 2: pysähtykää ja tarkistakaa ennen lähettämistä</a:t>
            </a:r>
            <a:endParaRPr lang="fi"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Hyväksykää vain, kun kaikki tarkistetut tiedot täsmäävät. Jos tiedot muuttuvat, teitä kiirehditään tai joku pyytää salaisia tietoja, keskeyttäkää ja varmistakaa asia riippumattomasti. Kelvollista siirtoa on vaikea tai mahdoton perua.</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Ennen kuin lähetätte✓ VastaanottajaVarmistakaa vastaanottaja ja maksun tarkoitus luotettavan kanavan kautta.✓ MaksutapaVarmistakaa, tehdäänkö maksu lohkoketjussa vai Lightning-verkossa.✓ KohdeVerratka">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Todentaminen ja peruuttamattomat siirrot</a:t>
            </a:r>
            <a:endParaRPr lang="fi"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Txid:</a:t>
            </a:r>
            <a:r>
              <a:rPr lang="fi" altLang="en-US" sz="2300" dirty="0">
                <a:solidFill>
                  <a:srgbClr val="25252B"/>
                </a:solidFill>
                <a:latin typeface="IBM Plex Sans" pitchFamily="34" charset="0"/>
                <a:ea typeface="IBM Plex Sans" pitchFamily="34" charset="-122"/>
                <a:cs typeface="IBM Plex Sans" pitchFamily="34" charset="-120"/>
              </a:rPr>
              <a:t> lohkoketjuun tallennetun transaktion tunniste</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Lohkoketjuselain:</a:t>
            </a:r>
            <a:r>
              <a:rPr lang="fi" altLang="en-US" sz="2300" dirty="0">
                <a:solidFill>
                  <a:srgbClr val="25252B"/>
                </a:solidFill>
                <a:latin typeface="IBM Plex Sans" pitchFamily="34" charset="0"/>
                <a:ea typeface="IBM Plex Sans" pitchFamily="34" charset="-122"/>
                <a:cs typeface="IBM Plex Sans" pitchFamily="34" charset="-120"/>
              </a:rPr>
              <a:t> käyttöliittymä julkisiin transaktiotietoihin</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Tarkistakaa verkko, vastaanottaja, summa, siirtomaksu, tila ja vahvistukset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Lähetetty verkkoon → odottaa → sisällytetty lohkoon → myöhemmät vahvistukset</a:t>
            </a:r>
            <a:endParaRPr lang="fi"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Lohkoketjuselaimella ei voi todistaa henkilöllisyyttä, rehellisyyttä tai maksun tarkoitusta. Kaikille maksuille ei ole yhtä yleispätevää vahvistusten määrää.</a:t>
            </a:r>
            <a:endParaRPr lang="fi"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Käyttäkää valmiita esimerkkejä; älkää tehkö hakuja oppijan henkilökohtaisella osoitteella tai transaktiolla. Haut voivat paljastaa kiinnostuksenne kohteen lohkoketjuselaimen ylläpitäjälle.</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Odottavien siirtojen varantoOdottaa lohkoon pääsyäLohko N1 vahvistusLohko N+12 vahvistustaLohko N+23 vahvistustaLohko N+34 vahvistusta">    </p:cNvPr>
          <p:cNvPicPr>
            <a:picLocks noChangeAspect="1"/>
          </p:cNvPicPr>
          <p:nvPr/>
        </p:nvPicPr>
        <p:blipFill>
          <a:blip r:embed="rId1"/>
          <a:stretch>
            <a:fillRect/>
          </a:stretch>
        </p:blipFill>
        <p:spPr>
          <a:xfrm>
            <a:off x="342900" y="1465600"/>
            <a:ext cx="11506170" cy="37743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Turvallisuuden tarkistuslista</a:t>
            </a:r>
            <a:endParaRPr lang="fi"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fi" altLang="en-US" sz="2020" b="1" dirty="0">
                <a:solidFill>
                  <a:srgbClr val="25252B"/>
                </a:solidFill>
                <a:latin typeface="IBM Plex Sans" pitchFamily="34" charset="0"/>
                <a:ea typeface="IBM Plex Sans" pitchFamily="34" charset="-122"/>
                <a:cs typeface="IBM Plex Sans" pitchFamily="34" charset="-120"/>
              </a:rPr>
              <a:t>Harjoitus 3: tunnistakaa riski ja keskeyttäkää turvallisesti</a:t>
            </a:r>
            <a:endParaRPr lang="fi" sz="2020" dirty="0"/>
          </a:p>
        </p:txBody>
      </p:sp>
      <p:sp>
        <p:nvSpPr>
          <p:cNvPr id="6" name="Text 3"/>
          <p:cNvSpPr/>
          <p:nvPr/>
        </p:nvSpPr>
        <p:spPr>
          <a:xfrm>
            <a:off x="666780" y="2370491"/>
            <a:ext cx="5694426" cy="1727850"/>
          </a:xfrm>
          <a:prstGeom prst="rect">
            <a:avLst/>
          </a:prstGeom>
          <a:noFill/>
          <a:ln/>
        </p:spPr>
        <p:txBody>
          <a:bodyPr wrap="square" lIns="0" tIns="0" rIns="0" bIns="0" rtlCol="0" anchor="t"/>
          <a:lstStyle/>
          <a:p>
            <a:pPr algn="l" indent="0" marL="0">
              <a:lnSpc>
                <a:spcPct val="113000"/>
              </a:lnSpc>
              <a:buNone/>
            </a:pPr>
            <a:r>
              <a:rPr lang="fi" altLang="en-US" sz="2020" b="1" dirty="0">
                <a:solidFill>
                  <a:srgbClr val="25252B"/>
                </a:solidFill>
                <a:latin typeface="IBM Plex Sans" pitchFamily="34" charset="0"/>
                <a:ea typeface="IBM Plex Sans" pitchFamily="34" charset="-122"/>
                <a:cs typeface="IBM Plex Sans" pitchFamily="34" charset="-120"/>
              </a:rPr>
              <a:t>Pysähtykää. Älkää jakako mitään. Älkää lähettäkö mitään. Sulkekaa viestintäkanava. Tarkistakaa asia riippumattomasta lähteestä. Pyytäkää apua paljastamatta salaisuuksia.</a:t>
            </a:r>
            <a:endParaRPr lang="fi" sz="2020" dirty="0"/>
          </a:p>
        </p:txBody>
      </p:sp>
      <p:sp>
        <p:nvSpPr>
          <p:cNvPr id="7" name="Shape 4"/>
          <p:cNvSpPr/>
          <p:nvPr/>
        </p:nvSpPr>
        <p:spPr>
          <a:xfrm>
            <a:off x="666780" y="4354373"/>
            <a:ext cx="5372100" cy="1727850"/>
          </a:xfrm>
          <a:prstGeom prst="rect">
            <a:avLst/>
          </a:prstGeom>
          <a:solidFill>
            <a:srgbClr val="F3F3FA"/>
          </a:solidFill>
          <a:ln/>
        </p:spPr>
      </p:sp>
      <p:sp>
        <p:nvSpPr>
          <p:cNvPr id="8" name="Shape 5"/>
          <p:cNvSpPr/>
          <p:nvPr/>
        </p:nvSpPr>
        <p:spPr>
          <a:xfrm>
            <a:off x="666780" y="4354373"/>
            <a:ext cx="57150" cy="1727850"/>
          </a:xfrm>
          <a:prstGeom prst="rect">
            <a:avLst/>
          </a:prstGeom>
          <a:solidFill>
            <a:srgbClr val="422C70"/>
          </a:solidFill>
          <a:ln/>
        </p:spPr>
      </p:sp>
      <p:sp>
        <p:nvSpPr>
          <p:cNvPr id="9" name="Text 6"/>
          <p:cNvSpPr/>
          <p:nvPr/>
        </p:nvSpPr>
        <p:spPr>
          <a:xfrm>
            <a:off x="1133582" y="4584802"/>
            <a:ext cx="4765396" cy="1266993"/>
          </a:xfrm>
          <a:prstGeom prst="rect">
            <a:avLst/>
          </a:prstGeom>
          <a:noFill/>
          <a:ln/>
        </p:spPr>
        <p:txBody>
          <a:bodyPr wrap="square" lIns="0" tIns="0" rIns="0" bIns="0" rtlCol="0" anchor="t"/>
          <a:lstStyle/>
          <a:p>
            <a:pPr algn="l" indent="0" marL="0">
              <a:lnSpc>
                <a:spcPct val="113000"/>
              </a:lnSpc>
              <a:buNone/>
            </a:pPr>
            <a:r>
              <a:rPr lang="fi" altLang="en-US" sz="2020" b="1" dirty="0">
                <a:solidFill>
                  <a:srgbClr val="422C70"/>
                </a:solidFill>
                <a:latin typeface="IBM Plex Sans" pitchFamily="34" charset="0"/>
                <a:ea typeface="IBM Plex Sans" pitchFamily="34" charset="-122"/>
                <a:cs typeface="IBM Plex Sans" pitchFamily="34" charset="-120"/>
              </a:rPr>
              <a:t>Kokeilkaa</a:t>
            </a:r>
            <a:endParaRPr lang="fi" sz="2020" dirty="0"/>
          </a:p>
          <a:p>
            <a:pPr algn="l" indent="0" marL="0">
              <a:lnSpc>
                <a:spcPct val="113000"/>
              </a:lnSpc>
              <a:spcBef>
                <a:spcPts val="300"/>
              </a:spcBef>
              <a:buNone/>
            </a:pPr>
            <a:r>
              <a:rPr lang="fi" altLang="en-US" sz="2020" dirty="0">
                <a:solidFill>
                  <a:srgbClr val="25252B"/>
                </a:solidFill>
                <a:latin typeface="IBM Plex Sans" pitchFamily="34" charset="0"/>
                <a:ea typeface="IBM Plex Sans" pitchFamily="34" charset="-122"/>
                <a:cs typeface="IBM Plex Sans" pitchFamily="34" charset="-120"/>
              </a:rPr>
              <a:t>Tunnistakaa valmiiksi laaditusta viestistä varoitusmerkki, mahdollinen menetys ja ensimmäinen turvallinen toimenpide.</a:t>
            </a:r>
            <a:endParaRPr lang="fi"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Kiireellisyys Toisena esiintyminen Muuttunut maksukohde Taatut tuotot Salaisia tietoja koskevat pyynnöt">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Bitcoinin hankkiminen ja</a:t>
            </a:r>
            <a:br/>
            <a:r>
              <a:rPr lang="fi" altLang="en-US" sz="3000" dirty="0">
                <a:solidFill>
                  <a:srgbClr val="422C70"/>
                </a:solidFill>
                <a:latin typeface="IBM Plex Sans Medium" pitchFamily="34" charset="0"/>
                <a:ea typeface="IBM Plex Sans Medium" pitchFamily="34" charset="-122"/>
                <a:cs typeface="IBM Plex Sans Medium" pitchFamily="34" charset="-120"/>
              </a:rPr>
              <a:t>vaihtaminen</a:t>
            </a:r>
            <a:endParaRPr lang="fi"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fi" altLang="en-US" sz="1820" b="1" dirty="0">
                <a:solidFill>
                  <a:srgbClr val="25252B"/>
                </a:solidFill>
                <a:latin typeface="IBM Plex Sans" pitchFamily="34" charset="0"/>
                <a:ea typeface="IBM Plex Sans" pitchFamily="34" charset="-122"/>
                <a:cs typeface="IBM Plex Sans" pitchFamily="34" charset="-120"/>
              </a:rPr>
              <a:t>Tietoa, ei sijoitusneuvontaa</a:t>
            </a:r>
            <a:endParaRPr lang="fi" sz="1820" dirty="0"/>
          </a:p>
        </p:txBody>
      </p:sp>
      <p:sp>
        <p:nvSpPr>
          <p:cNvPr id="6" name="Text 3"/>
          <p:cNvSpPr/>
          <p:nvPr/>
        </p:nvSpPr>
        <p:spPr>
          <a:xfrm>
            <a:off x="666780" y="2374422"/>
            <a:ext cx="5694426" cy="1250168"/>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Verratkaa kokonaishintaa ja osto- ja myyntihinnan erotusta, palvelu- ja nostomaksuja, avainten hallintaa, henkilötietoja, maksujen selvitystä sekä voimassa olevia paikallisia sääntöjä.</a:t>
            </a:r>
            <a:endParaRPr lang="fi" sz="1820" dirty="0"/>
          </a:p>
        </p:txBody>
      </p:sp>
      <p:sp>
        <p:nvSpPr>
          <p:cNvPr id="7" name="Text 4"/>
          <p:cNvSpPr/>
          <p:nvPr/>
        </p:nvSpPr>
        <p:spPr>
          <a:xfrm>
            <a:off x="666780" y="3856116"/>
            <a:ext cx="5694426" cy="1875252"/>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Mikään hankintatapa tai palveluntarjoaja ei ole automaattisesti paras. </a:t>
            </a:r>
            <a:r>
              <a:rPr lang="fi" altLang="en-US" sz="1820" b="1" dirty="0">
                <a:solidFill>
                  <a:srgbClr val="25252B"/>
                </a:solidFill>
                <a:latin typeface="IBM Plex Sans" pitchFamily="34" charset="0"/>
                <a:ea typeface="IBM Plex Sans" pitchFamily="34" charset="-122"/>
                <a:cs typeface="IBM Plex Sans" pitchFamily="34" charset="-120"/>
              </a:rPr>
              <a:t>KYC</a:t>
            </a:r>
            <a:r>
              <a:rPr lang="fi" altLang="en-US" sz="1820" dirty="0">
                <a:solidFill>
                  <a:srgbClr val="25252B"/>
                </a:solidFill>
                <a:latin typeface="IBM Plex Sans" pitchFamily="34" charset="0"/>
                <a:ea typeface="IBM Plex Sans" pitchFamily="34" charset="-122"/>
                <a:cs typeface="IBM Plex Sans" pitchFamily="34" charset="-120"/>
              </a:rPr>
              <a:t> tarkoittaa henkilöllisyyden tarkistamista: siitä voi olla hyötyä sääntelyn noudattamisessa tai varojen palauttamisessa, mutta siihen liittyy henkilöllisyys- ja maksutietojen yhdistämisen riskejä.</a:t>
            </a:r>
            <a:endParaRPr lang="fi"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Henkilö, joka haluaa bitcoinia Ansaitseminen Saakaa palkkaa työstä.VertaiskauppaVaihtakaa käteistä kasvotusten.PörssiOstakaa palveluntarjoajalta.Automaatti Ostakaa automaatista. Oma säilytys tai säily">    </p:cNvPr>
          <p:cNvPicPr>
            <a:picLocks noChangeAspect="1"/>
          </p:cNvPicPr>
          <p:nvPr/>
        </p:nvPicPr>
        <p:blipFill>
          <a:blip r:embed="rId1"/>
          <a:stretch>
            <a:fillRect/>
          </a:stretch>
        </p:blipFill>
        <p:spPr>
          <a:xfrm>
            <a:off x="342900" y="1138337"/>
            <a:ext cx="11506170" cy="44288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ustannuksetMitä hintaa, osto- ja myyntihinnan erotusta sekä palvelu- tai nostomaksuja sovelletaan?SäilytysKuka hallitsee bitcoineja ennen vaihtoa ja sen jälkeen? Henkilöllisyys ja yksityisyysMitä hen">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Lohkoketju- ja Lightning-maksut</a:t>
            </a:r>
            <a:endParaRPr lang="fi"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Lohkoketjussa:</a:t>
            </a:r>
            <a:r>
              <a:rPr lang="fi" altLang="en-US" sz="2020" dirty="0">
                <a:solidFill>
                  <a:srgbClr val="25252B"/>
                </a:solidFill>
                <a:latin typeface="IBM Plex Sans" pitchFamily="34" charset="0"/>
                <a:ea typeface="IBM Plex Sans" pitchFamily="34" charset="-122"/>
                <a:cs typeface="IBM Plex Sans" pitchFamily="34" charset="-120"/>
              </a:rPr>
              <a:t> lohkoketjukirjaus; vahvistukset</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Lightning:</a:t>
            </a:r>
            <a:r>
              <a:rPr lang="fi" altLang="en-US" sz="2020" dirty="0">
                <a:solidFill>
                  <a:srgbClr val="25252B"/>
                </a:solidFill>
                <a:latin typeface="IBM Plex Sans" pitchFamily="34" charset="0"/>
                <a:ea typeface="IBM Plex Sans" pitchFamily="34" charset="-122"/>
                <a:cs typeface="IBM Plex Sans" pitchFamily="34" charset="-120"/>
              </a:rPr>
              <a:t> Bitcoin-maksuverkko; maksu onnistuu tai epäonnistuu yleensä nopeasti</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Erilaiset maksun vastaanottopyynnöt, maksut, rajoitukset ja mahdolliset ongelmakohdat</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Varmistakaa, että pyyntö vastaa lompakon tukemaa maksutapaa</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Kumpaankin maksutapaan voi liittyä varojen säilyttäminen ulkopuolisella taholla tai riippuvuus palvelusta</a:t>
            </a:r>
            <a:endParaRPr lang="fi"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Lightning ei ole erillinen kolikko. Lightning-lompakko voi olla ulkopuolisen tahon hallinnoima tai käyttäjän itsensä hallinnoima; maksamisen nopeus ei osoita soveltuvuutta suurempien saldojen säilyttämiseen.</a:t>
            </a:r>
            <a:endParaRPr lang="fi" sz="2020" dirty="0"/>
          </a:p>
        </p:txBody>
      </p:sp>
      <p:sp>
        <p:nvSpPr>
          <p:cNvPr id="6" name="Text 4"/>
          <p:cNvSpPr/>
          <p:nvPr/>
        </p:nvSpPr>
        <p:spPr>
          <a:xfrm>
            <a:off x="666780" y="5224790"/>
            <a:ext cx="11510010" cy="1036747"/>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Jotkin sovellukset tukevat molempia maksutapoja, mutta niihin liittyy lisämaksuja tai riippuvuuksia. Kanavien, reitityksen ja likviditeetin yksityiskohtainen käsittely kuuluu syventäviin opintoihin.</a:t>
            </a:r>
            <a:endParaRPr lang="fi"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Tuettu harjoittelu</a:t>
            </a:r>
            <a:endParaRPr lang="fi"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Avatkaa valmiiksi valmisteltu lompakko ja siirtykää sen eri näkymien välillä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Suorittakaa hyväksytty ensikäyttöprosessi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Etsikää ja tarkistakaa julkiset vastaanottotiedot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Vastaanottakaa maksu tai simuloikaa sen vastaanotto turvallisesti; tarkistakaa tila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Suorittakaa tai simuloikaa vastaanotto- ja lähetysprosessi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Osoittakaa valmiutenne palauttaa lompakko paljastamatta salaisia tietoja</a:t>
            </a:r>
            <a:endParaRPr lang="fi"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Käyttäkää sovittua harjoitteluympäristöä. Keskeyttäkää, jos huomaatte ristiriidan; pyytäkää tarvittaessa tukea ja lisää harjoittelua.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Kertaus: Mitä vastuu varojen omatoimisesta säilyttämisestä</a:t>
            </a:r>
            <a:br/>
            <a:r>
              <a:rPr lang="fi" altLang="en-US" sz="3000" dirty="0">
                <a:solidFill>
                  <a:srgbClr val="422C70"/>
                </a:solidFill>
                <a:latin typeface="IBM Plex Sans Medium" pitchFamily="34" charset="0"/>
                <a:ea typeface="IBM Plex Sans Medium" pitchFamily="34" charset="-122"/>
                <a:cs typeface="IBM Plex Sans Medium" pitchFamily="34" charset="-120"/>
              </a:rPr>
              <a:t>tarkoittaa?</a:t>
            </a:r>
            <a:endParaRPr lang="fi"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fi" altLang="en-US" sz="1820" b="1" dirty="0">
                <a:solidFill>
                  <a:srgbClr val="25252B"/>
                </a:solidFill>
                <a:latin typeface="IBM Plex Sans" pitchFamily="34" charset="0"/>
                <a:ea typeface="IBM Plex Sans" pitchFamily="34" charset="-122"/>
                <a:cs typeface="IBM Plex Sans" pitchFamily="34" charset="-120"/>
              </a:rPr>
              <a:t>Keskeiset opit</a:t>
            </a:r>
            <a:endParaRPr lang="fi"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Lompakko hallinnoi pääsyä varoihin; avaimet valtuuttavat varojen käytön</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Jakakaa vastaanottotiedot; pitäkää salaiset tiedot verkon ulkopuolella ja vain omassa tiedossanne</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Tunnistakaa säilytykseen, palautukseen ja laitteisiin liittyvät riskit</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Varmistakaa ennen hyväksymistä; tarkistakaa lopputulos itse</a:t>
            </a:r>
            <a:endParaRPr lang="fi" sz="1820" dirty="0"/>
          </a:p>
          <a:p>
            <a:pPr algn="l" marL="173990" indent="-173990">
              <a:lnSpc>
                <a:spcPct val="113000"/>
              </a:lnSpc>
              <a:spcBef>
                <a:spcPts val="360"/>
              </a:spcBef>
              <a:buSzPct val="100000"/>
              <a:buChar char="•"/>
            </a:pPr>
            <a:r>
              <a:rPr lang="fi" altLang="en-US" sz="1820" dirty="0">
                <a:solidFill>
                  <a:srgbClr val="25252B"/>
                </a:solidFill>
                <a:latin typeface="IBM Plex Sans" pitchFamily="34" charset="0"/>
                <a:ea typeface="IBM Plex Sans" pitchFamily="34" charset="-122"/>
                <a:cs typeface="IBM Plex Sans" pitchFamily="34" charset="-120"/>
              </a:rPr>
              <a:t>Pysähtykää painostuksen alla; pitäkää oppiessa tehdyt virheet pieninä</a:t>
            </a:r>
            <a:endParaRPr lang="fi"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fi" altLang="en-US" sz="1820" dirty="0">
                <a:solidFill>
                  <a:srgbClr val="25252B"/>
                </a:solidFill>
                <a:latin typeface="IBM Plex Sans" pitchFamily="34" charset="0"/>
                <a:ea typeface="IBM Plex Sans" pitchFamily="34" charset="-122"/>
                <a:cs typeface="IBM Plex Sans" pitchFamily="34" charset="-120"/>
              </a:rPr>
              <a:t>Ystävä lähettää pyynnön samalla, kun tuntematon tukipalvelu vaatii välittömiä toimia. Mitä voisitte tarkistaa ennen kuin teette mitään?</a:t>
            </a:r>
            <a:endParaRPr lang="fi"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fi" altLang="en-US" sz="1820" b="1" dirty="0">
                <a:solidFill>
                  <a:srgbClr val="422C70"/>
                </a:solidFill>
                <a:latin typeface="IBM Plex Sans" pitchFamily="34" charset="0"/>
                <a:ea typeface="IBM Plex Sans" pitchFamily="34" charset="-122"/>
                <a:cs typeface="IBM Plex Sans" pitchFamily="34" charset="-120"/>
              </a:rPr>
              <a:t>Hetki pohdinnalle</a:t>
            </a:r>
            <a:endParaRPr lang="fi" sz="1820" dirty="0"/>
          </a:p>
          <a:p>
            <a:pPr algn="l" indent="0" marL="0">
              <a:lnSpc>
                <a:spcPct val="113000"/>
              </a:lnSpc>
              <a:spcBef>
                <a:spcPts val="270"/>
              </a:spcBef>
              <a:buNone/>
            </a:pPr>
            <a:r>
              <a:rPr lang="fi" altLang="en-US" sz="1820" dirty="0">
                <a:solidFill>
                  <a:srgbClr val="25252B"/>
                </a:solidFill>
                <a:latin typeface="IBM Plex Sans" pitchFamily="34" charset="0"/>
                <a:ea typeface="IBM Plex Sans" pitchFamily="34" charset="-122"/>
                <a:cs typeface="IBM Plex Sans" pitchFamily="34" charset="-120"/>
              </a:rPr>
              <a:t>Minkä turvallisuustarkistuksen tekemiseen pysähdytte ennen kuin toimitte?</a:t>
            </a:r>
            <a:endParaRPr lang="fi"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3</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7941F"/>
                </a:solidFill>
                <a:latin typeface="IBM Plex Sans Medium" pitchFamily="34" charset="0"/>
                <a:ea typeface="IBM Plex Sans Medium" pitchFamily="34" charset="-122"/>
                <a:cs typeface="IBM Plex Sans Medium" pitchFamily="34" charset="-120"/>
              </a:rPr>
              <a:t>Moduuli 4</a:t>
            </a:r>
            <a:endParaRPr lang="fi"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Bitcoin yhteisössänne</a:t>
            </a:r>
            <a:endParaRPr lang="fi"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fi" altLang="en-US" sz="2400" b="1" dirty="0">
                <a:solidFill>
                  <a:srgbClr val="FFFFFF"/>
                </a:solidFill>
                <a:latin typeface="IBM Plex Sans" pitchFamily="34" charset="0"/>
                <a:ea typeface="IBM Plex Sans" pitchFamily="34" charset="-122"/>
                <a:cs typeface="IBM Plex Sans" pitchFamily="34" charset="-120"/>
              </a:rPr>
              <a:t>Yhdistä:</a:t>
            </a:r>
            <a:r>
              <a:rPr lang="fi" altLang="en-US" sz="2400" dirty="0">
                <a:solidFill>
                  <a:srgbClr val="FFFFFF"/>
                </a:solidFill>
                <a:latin typeface="IBM Plex Sans" pitchFamily="34" charset="0"/>
                <a:ea typeface="IBM Plex Sans" pitchFamily="34" charset="-122"/>
                <a:cs typeface="IBM Plex Sans" pitchFamily="34" charset="-120"/>
              </a:rPr>
              <a:t> Miten ongelma, ratkaisu ja turvallinen toiminta liittyvät tähän yhteisöön?</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Paikallinen moduulinne 4</a:t>
            </a:r>
            <a:endParaRPr lang="fi" sz="3000" dirty="0"/>
          </a:p>
        </p:txBody>
      </p:sp>
      <p:pic>
        <p:nvPicPr>
          <p:cNvPr id="4" name="Image 0" descr="YhdistäkääYhdistäkää aiemmin opittu paikalliseen tarpeeseen. VertailkaaVerratkaa Bitcoinia realistiseen paikalliseen vaihtoehtoon.Harjoitelkaa turvallisestiKokeilkaa rajattua tehtävää ohjatusti. Selit">    </p:cNvPr>
          <p:cNvPicPr>
            <a:picLocks noChangeAspect="1"/>
          </p:cNvPicPr>
          <p:nvPr/>
        </p:nvPicPr>
        <p:blipFill>
          <a:blip r:embed="rId1"/>
          <a:stretch>
            <a:fillRect/>
          </a:stretch>
        </p:blipFill>
        <p:spPr>
          <a:xfrm>
            <a:off x="802477" y="1295430"/>
            <a:ext cx="10587015" cy="2023019"/>
          </a:xfrm>
          <a:prstGeom prst="rect">
            <a:avLst/>
          </a:prstGeom>
        </p:spPr>
      </p:pic>
      <p:sp>
        <p:nvSpPr>
          <p:cNvPr id="5" name="Text 2"/>
          <p:cNvSpPr/>
          <p:nvPr/>
        </p:nvSpPr>
        <p:spPr>
          <a:xfrm>
            <a:off x="666780" y="3470788"/>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Kirjatkaa paikallinen tarkastelukohteenne: ongelma tai mahdollisuus, vaihtoehto, turvallinen skenaario, tärkein hyöty ja riski sekä turvallinen seuraava askel.</a:t>
            </a:r>
            <a:endParaRPr lang="fi" sz="2400" dirty="0"/>
          </a:p>
        </p:txBody>
      </p:sp>
      <p:sp>
        <p:nvSpPr>
          <p:cNvPr id="6" name="Text 3"/>
          <p:cNvSpPr/>
          <p:nvPr/>
        </p:nvSpPr>
        <p:spPr>
          <a:xfrm>
            <a:off x="666780" y="5009723"/>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Teidän ei odoteta ottavan Bitcoinia käyttöön tai päätyvän siihen, että se on paras vaihtoehto. Paikalliset esimerkit eivät todista, että jokin menetelmä toimii kaikkialla.</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Työpajat ja havainnollistukset</a:t>
            </a:r>
            <a:endParaRPr lang="f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Esittely:</a:t>
            </a:r>
            <a:r>
              <a:rPr lang="fi" altLang="en-US" sz="2400" dirty="0">
                <a:solidFill>
                  <a:srgbClr val="25252B"/>
                </a:solidFill>
                <a:latin typeface="IBM Plex Sans" pitchFamily="34" charset="0"/>
                <a:ea typeface="IBM Plex Sans" pitchFamily="34" charset="-122"/>
                <a:cs typeface="IBM Plex Sans" pitchFamily="34" charset="-120"/>
              </a:rPr>
              <a:t> tarkkailkaa prosessia ja riskejä</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Harjoittelu:</a:t>
            </a:r>
            <a:r>
              <a:rPr lang="fi" altLang="en-US" sz="2400" dirty="0">
                <a:solidFill>
                  <a:srgbClr val="25252B"/>
                </a:solidFill>
                <a:latin typeface="IBM Plex Sans" pitchFamily="34" charset="0"/>
                <a:ea typeface="IBM Plex Sans" pitchFamily="34" charset="-122"/>
                <a:cs typeface="IBM Plex Sans" pitchFamily="34" charset="-120"/>
              </a:rPr>
              <a:t> seuratkaa mukana turvallisia harjoitusmateriaaleja käyttäen</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Tuottaminen:</a:t>
            </a:r>
            <a:r>
              <a:rPr lang="fi" altLang="en-US" sz="2400" dirty="0">
                <a:solidFill>
                  <a:srgbClr val="25252B"/>
                </a:solidFill>
                <a:latin typeface="IBM Plex Sans" pitchFamily="34" charset="0"/>
                <a:ea typeface="IBM Plex Sans" pitchFamily="34" charset="-122"/>
                <a:cs typeface="IBM Plex Sans" pitchFamily="34" charset="-120"/>
              </a:rPr>
              <a:t> suorittakaa tehtävä tai perustelkaa päätös itsenäisesti</a:t>
            </a:r>
            <a:endParaRPr lang="fi"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Ennen harjoittelua: tarkistetut työkalut, selkeät palautumis- ja häiriötilannesuunnitelmat, tiedossa olevat riskit ja selkeä lopetuskohta.</a:t>
            </a:r>
            <a:endParaRPr lang="fi"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Ketään ei painosteta asentamaan ohjelmistoja tai paljastamaan taloustietoja. Tarjolla on vaihtoehto, joka ei vaadi verkkoyhteyttä tai rahaa. Oikeaa rahaa käytettäessä summan on oltava niin pieni, että sen menettäminen kokonaan on oppitunti eikä kriisi.</a:t>
            </a:r>
            <a:endParaRPr lang="f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Paikalliset Bitcoin-työkalut ja -resurssit</a:t>
            </a:r>
            <a:endParaRPr lang="fi"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Tarkoitus ja realistinen vaihtoehto</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Avainten hallinta ja palautus</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Julkaisijan, verkkotunnuksen tai sovelluskauppalistauksen aitous</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Avoimen lähdekoodin tila, arviointi ja ylläpito</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Yksityisyys, kokonaiskustannukset, yhteensopivuus ja tuki</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Voimassa olevat paikalliset säännöt ja rajoitukset</a:t>
            </a:r>
            <a:endParaRPr lang="fi"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Kirjatkaa työkalu ja sen versio, tarkistuspäivä, säilytystapa, pääasiallinen käyttötarkoitus, hyöty, riski, palautusmenetelmä ja vaihtoehto.</a:t>
            </a:r>
            <a:endParaRPr lang="fi"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Nimetyt työkalut ovat tiettyyn ajankohtaan sidottuja oppimisesimerkkejä, eivät suosituksia tai lupauksia turvallisuudesta, saatavuudesta, edullisuudesta tai soveltuvuudesta. Tarkistakaa ne uudelleen ennen varsinaista käyttöä.</a:t>
            </a:r>
            <a:endParaRPr lang="f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Lightning-maksut</a:t>
            </a:r>
            <a:endParaRPr lang="fi"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Lasku:</a:t>
            </a:r>
            <a:r>
              <a:rPr lang="fi" altLang="en-US" sz="2110" dirty="0">
                <a:solidFill>
                  <a:srgbClr val="25252B"/>
                </a:solidFill>
                <a:latin typeface="IBM Plex Sans" pitchFamily="34" charset="0"/>
                <a:ea typeface="IBM Plex Sans" pitchFamily="34" charset="-122"/>
                <a:cs typeface="IBM Plex Sans" pitchFamily="34" charset="-120"/>
              </a:rPr>
              <a:t> tiettyä maksua koskeva pyyntö; voi sisältää summan ja vanhenemisajan</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Lightning-osoite:</a:t>
            </a:r>
            <a:r>
              <a:rPr lang="fi" altLang="en-US" sz="2110" dirty="0">
                <a:solidFill>
                  <a:srgbClr val="25252B"/>
                </a:solidFill>
                <a:latin typeface="IBM Plex Sans" pitchFamily="34" charset="0"/>
                <a:ea typeface="IBM Plex Sans" pitchFamily="34" charset="-122"/>
                <a:cs typeface="IBM Plex Sans" pitchFamily="34" charset="-120"/>
              </a:rPr>
              <a:t> palveluntarjoajan tukema reititystunniste, joka muistuttaa usein sähköpostiosoitetta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Tarkistakaa varojen säilytystapa, varojen siirtoreitti, varmuuskopiointi, maksut ja rajoitukset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Selvittäkää, miten virhetilanteet käsitellään ja vastaanottaja vahvistetaan</a:t>
            </a:r>
            <a:endParaRPr lang="fi"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Lightning-osoite ei ole sähköpostitili; sen toiminta riippuu sitä tukevasta palveluntarjoajasta tai verkkotunnuksesta. Tarkistakaa lopullinen maksupyyntö ennen hyväksymistä.</a:t>
            </a:r>
            <a:endParaRPr lang="fi"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Onnistunut pieni maksu ei osoita, että suurempien saldojen säilyttäminen olisi turvallista.</a:t>
            </a:r>
            <a:endParaRPr lang="f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Vastaanottaja lähettää maksupyynnönVastaanottaja luo maksupyynnön, jossa on maksettava summa.Lähettäjä maksaaLähettäjä skannaa maksupyynnön, tarkistaa summan ja maksaa. Vastaanottaja saa maksunMaksu s">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Selvittäkää, onko kukin lompakko säilytyspalvelun hallinnoima vai itsehallinnoitu. 1Luokaa maksupyyntöVastaanottaja luo maksupyynnön.2Skannatkaa maksupyyntöLähettäjä skannaa tai kopioi sen.3Tarkistaka">    </p:cNvPr>
          <p:cNvPicPr>
            <a:picLocks noChangeAspect="1"/>
          </p:cNvPicPr>
          <p:nvPr/>
        </p:nvPicPr>
        <p:blipFill>
          <a:blip r:embed="rId1"/>
          <a:stretch>
            <a:fillRect/>
          </a:stretch>
        </p:blipFill>
        <p:spPr>
          <a:xfrm>
            <a:off x="342900" y="442935"/>
            <a:ext cx="11506170" cy="58197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Ohjattu Lightning-maksu</a:t>
            </a:r>
            <a:endParaRPr lang="fi"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Vastaanottaja luo oikeanlaisen maksupyynnön.</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Lähettäjä skannaa tai kopioi sen.</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Tarkistakaa vastaanottaja, summa, yksikkö, siirtomaksu ja mahdollinen vanhenemisaika.</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Hyväksykää vain, kun tiedot täsmäävät.</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Molemmat osapuolet tarkistavat tuloksen omissa lompakoissaan.</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Selittäkää säilytykseen ja epäonnistumisiin liittyvät riskit.</a:t>
            </a:r>
            <a:endParaRPr lang="fi"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Käyttäkää ennalta valmisteltua tai hyväksyttyä harjoitusta, jossa käytetään vain pieniä summia. Keskeyttäkää, jos tulos poikkeaa suunnitelmasta; varmistakaa tilanne ennen jatkotoimia.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Bitcoinin käyttö arjessa</a:t>
            </a:r>
            <a:endParaRPr lang="fi"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Ansaitseminen:</a:t>
            </a:r>
            <a:r>
              <a:rPr lang="fi" altLang="en-US" sz="2300" dirty="0">
                <a:solidFill>
                  <a:srgbClr val="25252B"/>
                </a:solidFill>
                <a:latin typeface="IBM Plex Sans" pitchFamily="34" charset="0"/>
                <a:ea typeface="IBM Plex Sans" pitchFamily="34" charset="-122"/>
                <a:cs typeface="IBM Plex Sans" pitchFamily="34" charset="-120"/>
              </a:rPr>
              <a:t> hinnoittelu, ajoitus, arvonvaihtelu, kirjanpito ja säilytys</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Säästäminen:</a:t>
            </a:r>
            <a:r>
              <a:rPr lang="fi" altLang="en-US" sz="2300" dirty="0">
                <a:solidFill>
                  <a:srgbClr val="25252B"/>
                </a:solidFill>
                <a:latin typeface="IBM Plex Sans" pitchFamily="34" charset="0"/>
                <a:ea typeface="IBM Plex Sans" pitchFamily="34" charset="-122"/>
                <a:cs typeface="IBM Plex Sans" pitchFamily="34" charset="-120"/>
              </a:rPr>
              <a:t> tuleva käyttö; hinta voi laskea jyrkästi</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Vastaanottaminen ja lähettäminen:</a:t>
            </a:r>
            <a:r>
              <a:rPr lang="fi" altLang="en-US" sz="2300" dirty="0">
                <a:solidFill>
                  <a:srgbClr val="25252B"/>
                </a:solidFill>
                <a:latin typeface="IBM Plex Sans" pitchFamily="34" charset="0"/>
                <a:ea typeface="IBM Plex Sans" pitchFamily="34" charset="-122"/>
                <a:cs typeface="IBM Plex Sans" pitchFamily="34" charset="-120"/>
              </a:rPr>
              <a:t> oikea maksupyyntö, maksun lopullinen vahvistuminen, reitti ja kulut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Kuluttaminen:</a:t>
            </a:r>
            <a:r>
              <a:rPr lang="fi" altLang="en-US" sz="2300" dirty="0">
                <a:solidFill>
                  <a:srgbClr val="25252B"/>
                </a:solidFill>
                <a:latin typeface="IBM Plex Sans" pitchFamily="34" charset="0"/>
                <a:ea typeface="IBM Plex Sans" pitchFamily="34" charset="-122"/>
                <a:cs typeface="IBM Plex Sans" pitchFamily="34" charset="-120"/>
              </a:rPr>
              <a:t> vaihtokurssi, kauppiaan käytännöt ja verovaikutukset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Hinnoittelu ja kirjanpito:</a:t>
            </a:r>
            <a:r>
              <a:rPr lang="fi" altLang="en-US" sz="2300" dirty="0">
                <a:solidFill>
                  <a:srgbClr val="25252B"/>
                </a:solidFill>
                <a:latin typeface="IBM Plex Sans" pitchFamily="34" charset="0"/>
                <a:ea typeface="IBM Plex Sans" pitchFamily="34" charset="-122"/>
                <a:cs typeface="IBM Plex Sans" pitchFamily="34" charset="-120"/>
              </a:rPr>
              <a:t> BTC/satoshit; kirjanpitoa fiat-valuutassa voidaan silti tarvita</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Lahjoittaminen:</a:t>
            </a:r>
            <a:r>
              <a:rPr lang="fi" altLang="en-US" sz="2300" dirty="0">
                <a:solidFill>
                  <a:srgbClr val="25252B"/>
                </a:solidFill>
                <a:latin typeface="IBM Plex Sans" pitchFamily="34" charset="0"/>
                <a:ea typeface="IBM Plex Sans" pitchFamily="34" charset="-122"/>
                <a:cs typeface="IBM Plex Sans" pitchFamily="34" charset="-120"/>
              </a:rPr>
              <a:t> varmistakaa, että maksupyyntö on oikealta vastaanottajalta</a:t>
            </a:r>
            <a:endParaRPr lang="fi"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Mitä ongelmaa ratkaistaan? Onko Bitcoin tässä parempi kuin käytettävissä oleva vaihtoehto? Mitä uusia riskejä tai vastuita syntyy?</a:t>
            </a:r>
            <a:endParaRPr lang="f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Paikallinen maksaminen ja</a:t>
            </a:r>
            <a:br/>
            <a:r>
              <a:rPr lang="fi" altLang="en-US" sz="3000" dirty="0">
                <a:solidFill>
                  <a:srgbClr val="422C70"/>
                </a:solidFill>
                <a:latin typeface="IBM Plex Sans Medium" pitchFamily="34" charset="0"/>
                <a:ea typeface="IBM Plex Sans Medium" pitchFamily="34" charset="-122"/>
                <a:cs typeface="IBM Plex Sans Medium" pitchFamily="34" charset="-120"/>
              </a:rPr>
              <a:t>maksujen vastaanottaminen</a:t>
            </a:r>
            <a:endParaRPr lang="fi"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fi" altLang="en-US" sz="1920" b="1" dirty="0">
                <a:solidFill>
                  <a:srgbClr val="25252B"/>
                </a:solidFill>
                <a:latin typeface="IBM Plex Sans" pitchFamily="34" charset="0"/>
                <a:ea typeface="IBM Plex Sans" pitchFamily="34" charset="-122"/>
                <a:cs typeface="IBM Plex Sans" pitchFamily="34" charset="-120"/>
              </a:rPr>
              <a:t>Pieni ostos</a:t>
            </a:r>
            <a:endParaRPr lang="fi" sz="1920" dirty="0"/>
          </a:p>
        </p:txBody>
      </p:sp>
      <p:sp>
        <p:nvSpPr>
          <p:cNvPr id="6" name="Text 3"/>
          <p:cNvSpPr/>
          <p:nvPr/>
        </p:nvSpPr>
        <p:spPr>
          <a:xfrm>
            <a:off x="971459" y="2360432"/>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Mikä maksutapa sopii pieneen, nopeaan maksuun?</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Kuka pyytää maksua; kuka tarkistaa summan ja yksikön?</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Entä jos ”lähetetty” ja ”vastaanotettu” eivät täsmää?</a:t>
            </a:r>
            <a:endParaRPr lang="fi" sz="1920" dirty="0"/>
          </a:p>
        </p:txBody>
      </p:sp>
      <p:sp>
        <p:nvSpPr>
          <p:cNvPr id="7" name="Text 4"/>
          <p:cNvSpPr/>
          <p:nvPr/>
        </p:nvSpPr>
        <p:spPr>
          <a:xfrm>
            <a:off x="666780" y="4700290"/>
            <a:ext cx="11144250" cy="329093"/>
          </a:xfrm>
          <a:prstGeom prst="rect">
            <a:avLst/>
          </a:prstGeom>
          <a:noFill/>
          <a:ln/>
        </p:spPr>
        <p:txBody>
          <a:bodyPr wrap="square" lIns="0" tIns="0" rIns="0" bIns="0" rtlCol="0" anchor="t"/>
          <a:lstStyle/>
          <a:p>
            <a:pPr algn="l" indent="0" marL="0">
              <a:lnSpc>
                <a:spcPct val="113000"/>
              </a:lnSpc>
              <a:buNone/>
            </a:pPr>
            <a:r>
              <a:rPr lang="fi" altLang="en-US" sz="1920" b="1" dirty="0">
                <a:solidFill>
                  <a:srgbClr val="25252B"/>
                </a:solidFill>
                <a:latin typeface="IBM Plex Sans" pitchFamily="34" charset="0"/>
                <a:ea typeface="IBM Plex Sans" pitchFamily="34" charset="-122"/>
                <a:cs typeface="IBM Plex Sans" pitchFamily="34" charset="-120"/>
              </a:rPr>
              <a:t>Maksu työstä</a:t>
            </a:r>
            <a:endParaRPr lang="fi" sz="1920" dirty="0"/>
          </a:p>
        </p:txBody>
      </p:sp>
      <p:sp>
        <p:nvSpPr>
          <p:cNvPr id="8" name="Text 5"/>
          <p:cNvSpPr/>
          <p:nvPr/>
        </p:nvSpPr>
        <p:spPr>
          <a:xfrm>
            <a:off x="971459" y="5224333"/>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Missä yksikössä hinta ilmoitetaan, milloin vaihtokurssi määräytyy, kuka maksaa kulut?</a:t>
            </a:r>
            <a:endParaRPr lang="fi" sz="1920" dirty="0"/>
          </a:p>
          <a:p>
            <a:pPr algn="l" marL="182880" indent="-182880">
              <a:lnSpc>
                <a:spcPct val="113000"/>
              </a:lnSpc>
              <a:spcBef>
                <a:spcPts val="380"/>
              </a:spcBef>
              <a:buSzPct val="100000"/>
              <a:buChar char="•"/>
            </a:pPr>
            <a:r>
              <a:rPr lang="fi" altLang="en-US" sz="1920" dirty="0">
                <a:solidFill>
                  <a:srgbClr val="25252B"/>
                </a:solidFill>
                <a:latin typeface="IBM Plex Sans" pitchFamily="34" charset="0"/>
                <a:ea typeface="IBM Plex Sans" pitchFamily="34" charset="-122"/>
                <a:cs typeface="IBM Plex Sans" pitchFamily="34" charset="-120"/>
              </a:rPr>
              <a:t>Varojen säilytys, kirjanpito, turvallinen hallinta?</a:t>
            </a:r>
            <a:endParaRPr lang="fi"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Asiakas tilaaAsiakas tilaa kahvin. Tarjoilija laskuttaaTarjoilija luo maksupyynnön. Asiakas maksaaAsiakas maksaa bitcoineilla. Tarjoilija ojentaa kahvinAsiakas saa kahvin.">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Paikalliset siirrot, hyvitykset ja lahjoitukset</a:t>
            </a:r>
            <a:endParaRPr lang="fi"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Rahansiirto perheelle:</a:t>
            </a:r>
            <a:r>
              <a:rPr lang="fi" altLang="en-US" sz="2400" dirty="0">
                <a:solidFill>
                  <a:srgbClr val="25252B"/>
                </a:solidFill>
                <a:latin typeface="IBM Plex Sans" pitchFamily="34" charset="0"/>
                <a:ea typeface="IBM Plex Sans" pitchFamily="34" charset="-122"/>
                <a:cs typeface="IBM Plex Sans" pitchFamily="34" charset="-120"/>
              </a:rPr>
              <a:t> vertailkaa koko siirtoreittiä, kokonaiskustannuksia, viiveitä, varojen säilytysvastuuta ja vastaanottajan toiveita</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Hyvitys:</a:t>
            </a:r>
            <a:r>
              <a:rPr lang="fi" altLang="en-US" sz="2400" dirty="0">
                <a:solidFill>
                  <a:srgbClr val="25252B"/>
                </a:solidFill>
                <a:latin typeface="IBM Plex Sans" pitchFamily="34" charset="0"/>
                <a:ea typeface="IBM Plex Sans" pitchFamily="34" charset="-122"/>
                <a:cs typeface="IBM Plex Sans" pitchFamily="34" charset="-120"/>
              </a:rPr>
              <a:t> tarkistakaa asiakkaan pyyntö; käyttäkää uutta hyvitysosoitetta; sopikaa maksuista ja kirjauksista</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Lahjoitus yhteisölle:</a:t>
            </a:r>
            <a:r>
              <a:rPr lang="fi" altLang="en-US" sz="2400" dirty="0">
                <a:solidFill>
                  <a:srgbClr val="25252B"/>
                </a:solidFill>
                <a:latin typeface="IBM Plex Sans" pitchFamily="34" charset="0"/>
                <a:ea typeface="IBM Plex Sans" pitchFamily="34" charset="-122"/>
                <a:cs typeface="IBM Plex Sans" pitchFamily="34" charset="-120"/>
              </a:rPr>
              <a:t> tarkistakaa pyyntö; selvittäkää, kuka hallitsee avaimia ja varmuuskopioita ja mitä reittiä maksu kulkee</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Tasapainottakaa avoimuus ja lahjoittajan yksityisyys; tarkistakaa vaadittavat kirjaukset</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Paikalliset osto- ja myyntikanavat</a:t>
            </a:r>
            <a:endParaRPr lang="fi"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Siirtyminen bitcoiniin:</a:t>
            </a:r>
            <a:r>
              <a:rPr lang="fi" altLang="en-US" sz="2110" dirty="0">
                <a:solidFill>
                  <a:srgbClr val="25252B"/>
                </a:solidFill>
                <a:latin typeface="IBM Plex Sans" pitchFamily="34" charset="0"/>
                <a:ea typeface="IBM Plex Sans" pitchFamily="34" charset="-122"/>
                <a:cs typeface="IBM Plex Sans" pitchFamily="34" charset="-120"/>
              </a:rPr>
              <a:t> paikallinen raha, työ tai omaisuus → bitcoin</a:t>
            </a:r>
            <a:endParaRPr lang="fi" sz="2110" dirty="0"/>
          </a:p>
          <a:p>
            <a:pPr algn="l" marL="200660" indent="-200660">
              <a:lnSpc>
                <a:spcPct val="113000"/>
              </a:lnSpc>
              <a:spcBef>
                <a:spcPts val="420"/>
              </a:spcBef>
              <a:buSzPct val="100000"/>
              <a:buChar char="•"/>
            </a:pPr>
            <a:r>
              <a:rPr lang="fi" altLang="en-US" sz="2110" b="1" dirty="0">
                <a:solidFill>
                  <a:srgbClr val="422C70"/>
                </a:solidFill>
                <a:latin typeface="IBM Plex Sans" pitchFamily="34" charset="0"/>
                <a:ea typeface="IBM Plex Sans" pitchFamily="34" charset="-122"/>
                <a:cs typeface="IBM Plex Sans" pitchFamily="34" charset="-120"/>
              </a:rPr>
              <a:t>Siirtyminen bitcoinista:</a:t>
            </a:r>
            <a:r>
              <a:rPr lang="fi" altLang="en-US" sz="2110" dirty="0">
                <a:solidFill>
                  <a:srgbClr val="25252B"/>
                </a:solidFill>
                <a:latin typeface="IBM Plex Sans" pitchFamily="34" charset="0"/>
                <a:ea typeface="IBM Plex Sans" pitchFamily="34" charset="-122"/>
                <a:cs typeface="IBM Plex Sans" pitchFamily="34" charset="-120"/>
              </a:rPr>
              <a:t> bitcoin → paikallinen raha, tavarat tai palvelut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Verratkaa kahta paikallista reittiä olemassa olevaan vaihtoehtoon, joka ei käytä Bitcoinia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Vastaanotettu kokonaismäärä, aika, varojen säilytys, yksityisyys, maksun perumisen riski ja mahdolliset häiriökohdat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Varmistakaa, että nosto hallitsemienne avainten taakse onnistuu; sisäinen saldo voi jäädä pelkäksi saatavaksi</a:t>
            </a:r>
            <a:endParaRPr lang="fi"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fi" altLang="en-US" sz="2110" dirty="0">
                <a:solidFill>
                  <a:srgbClr val="25252B"/>
                </a:solidFill>
                <a:latin typeface="IBM Plex Sans" pitchFamily="34" charset="0"/>
                <a:ea typeface="IBM Plex Sans" pitchFamily="34" charset="-122"/>
                <a:cs typeface="IBM Plex Sans" pitchFamily="34" charset="-120"/>
              </a:rPr>
              <a:t>Kun teette vaihtokauppaa kasvotusten, käyttäkää sopivaa julkista paikkaa, välttäkää tarpeetonta käteistä, ottakaa tarvittaessa mukaan luotettu henkilö, varmistakaa maksu ennen lähtöänne ja noudattakaa paikallista lainsäädäntöä. Älkää paljastako omistustenne tai säilytysratkaisujenne yksityiskohtia.</a:t>
            </a:r>
            <a:endParaRPr lang="fi"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KYC:n ja KYC-vapaiden ratkaisujen hyödyt ja haitat</a:t>
            </a:r>
            <a:endParaRPr lang="fi"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KYC:</a:t>
            </a:r>
            <a:r>
              <a:rPr lang="fi" altLang="en-US" sz="2300" dirty="0">
                <a:solidFill>
                  <a:srgbClr val="25252B"/>
                </a:solidFill>
                <a:latin typeface="IBM Plex Sans" pitchFamily="34" charset="0"/>
                <a:ea typeface="IBM Plex Sans" pitchFamily="34" charset="-122"/>
                <a:cs typeface="IBM Plex Sans" pitchFamily="34" charset="-120"/>
              </a:rPr>
              <a:t> henkilöllisyyden tarkistaminen; mahdollisia etuja pankkipalvelujen saatavuudessa, käyttörajoissa, sääntelyn noudattamisessa tai käyttöoikeuden palauttamisessa</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Tietoriski:</a:t>
            </a:r>
            <a:r>
              <a:rPr lang="fi" altLang="en-US" sz="2300" dirty="0">
                <a:solidFill>
                  <a:srgbClr val="25252B"/>
                </a:solidFill>
                <a:latin typeface="IBM Plex Sans" pitchFamily="34" charset="0"/>
                <a:ea typeface="IBM Plex Sans" pitchFamily="34" charset="-122"/>
                <a:cs typeface="IBM Plex Sans" pitchFamily="34" charset="-120"/>
              </a:rPr>
              <a:t> pysyvät yhteydet henkilöllisyyden ja maksujen välillä, tietomurrot, väärinkäyttö tai rajoitukset</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Ilman KYC:tä:</a:t>
            </a:r>
            <a:r>
              <a:rPr lang="fi" altLang="en-US" sz="2300" dirty="0">
                <a:solidFill>
                  <a:srgbClr val="25252B"/>
                </a:solidFill>
                <a:latin typeface="IBM Plex Sans" pitchFamily="34" charset="0"/>
                <a:ea typeface="IBM Plex Sans" pitchFamily="34" charset="-122"/>
                <a:cs typeface="IBM Plex Sans" pitchFamily="34" charset="-120"/>
              </a:rPr>
              <a:t> mahdollisesti vähemmän henkilötietojen keräämistä</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Mahdollisesti korkeammat hinnat, heikompi likviditeetti, vähemmän tukea, petoksia tai lakisääteisiä rajoituksia</a:t>
            </a:r>
            <a:endParaRPr lang="fi"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Kumpikaan vaihtoehto ei ole automaattisesti paras. Älkää rikkoko paikallista lakia tai altistako itseänne fyysiselle vaaralle yksityisyyden vuoksi; epäselvissä tilanteissa hakekaa pätevää, ajantasaista paikallista neuvontaa.</a:t>
            </a:r>
            <a:endParaRPr lang="f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Kiertotaloudet</a:t>
            </a:r>
            <a:endParaRPr lang="fi"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Bitcoin-kiertotalous yhdistää ihmisiä, jotka vapaaehtoisesti ansaitsevat, käyttävät, säästävät ja vaihtavat bitcoineja yhteisön sisällä.</a:t>
            </a:r>
            <a:endParaRPr lang="fi"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Työntekijät → asiakkaat → kauppiaat → tavarantoimittajat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Missä arvo kiertää tai muunnetaan fiat-rahaksi?</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Kuka tarjoaa koulutusta ja teknistä tukea?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Mitä tapahtuu, jos verkkoyhteydet katkeavat?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Kuka kantaa säilytys- ja hintariskit?</a:t>
            </a:r>
            <a:endParaRPr lang="fi"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Pelkkä käyttäjämäärä ei osoita hyödyllisyyttä. Heikko kysyntä, puutteelliset työkalut, koulutus tai tietoturva voivat katkaista kierron; välttäkää riippuvuutta ilmaisjaoista tai siitä, että yksi järjestäjä käsittelee kaikki maksut.</a:t>
            </a:r>
            <a:endParaRPr lang="f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AsiakasAsiakas maksaa kauppiaalle tavaroista bitcoineilla. KauppiasKauppias maksaa palveluntarjoajalle palvelusta bitcoineilla.PalveluntarjoajaPalveluntarjoaja maksaa työntekijälle tämän ajasta bitcoi">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Kauppiaiden tai yhteisöjen käyttötapaukset</a:t>
            </a:r>
            <a:endParaRPr lang="fi"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Hinnoitteluyksikkö ja maksutapa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Avainten hallinta, henkilöstön käyttöoikeudet, laiteturvallisuus ja varmuuskopiot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Vahvistus, kuitit, maksunpalautukset ja virheet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Valuutanvaihto, kirjanpito, verot ja tuki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Suunnitelma lompakon tai verkon toimintahäiriön varalle</a:t>
            </a:r>
            <a:endParaRPr lang="fi"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Yksi yhteisiä varoja hallussaan pitävä järjestäjä toimii varojen säilyttäjänä ja tahona, johon on luotettava. Yhteiset varat edellyttävät läpinäkyviä sääntöjä, kirjanpitoa, käyttöoikeuksien valvontaa ja tarvittaessa oikeudellista arviointia.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Paikalliset resurssikartat ja yhteisöjen</a:t>
            </a:r>
            <a:br/>
            <a:r>
              <a:rPr lang="fi" altLang="en-US" sz="3000" dirty="0">
                <a:solidFill>
                  <a:srgbClr val="422C70"/>
                </a:solidFill>
                <a:latin typeface="IBM Plex Sans Medium" pitchFamily="34" charset="0"/>
                <a:ea typeface="IBM Plex Sans Medium" pitchFamily="34" charset="-122"/>
                <a:cs typeface="IBM Plex Sans Medium" pitchFamily="34" charset="-120"/>
              </a:rPr>
              <a:t>löytäminen</a:t>
            </a:r>
            <a:endParaRPr lang="fi"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Löytäkää kauppiaita, kouluttajia, tapaamisia ja yhteisön resursseja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Tarkistakaa päivämäärä; varmistakaa tiedot riippumattomasta lähteestä</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Varatkaa mukaan vaihtoehtoinen tapa maksaa tai osallistua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Yhteisön jäsenyys ei ole todiste luotettavuudesta</a:t>
            </a:r>
            <a:endParaRPr lang="fi"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Älkää koskaan paljastako palautussanoja, saldoja, kotiosoitteita tai turvajärjestelyjä tapaamisessa. Suhtautukaa varovaisesti sijoitusten hoitopalveluihin, yksityisiin vaihtotarjouksiin, kiireellisiin avunpyyntöihin ja taattuihin tuottoihin.</a:t>
            </a:r>
            <a:endParaRPr lang="f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Kertaus: Yhdistäkää tämä omaan yhteisöönne</a:t>
            </a:r>
            <a:endParaRPr lang="f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Tehkää tehtävä itsenäisesti ja verratkaa sitten perustelujanne ryhmänne kanssa.</a:t>
            </a:r>
            <a:endParaRPr lang="fi" sz="2400" dirty="0"/>
          </a:p>
        </p:txBody>
      </p:sp>
      <p:sp>
        <p:nvSpPr>
          <p:cNvPr id="5" name="Text 3"/>
          <p:cNvSpPr/>
          <p:nvPr/>
        </p:nvSpPr>
        <p:spPr>
          <a:xfrm>
            <a:off x="1047720" y="2514326"/>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Mistä paikallisesta tarpeesta ja rahan tehtävästä oli kyse?</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Mihin realistiseen vaihtoehtoon vertasitte ratkaisua?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Lohkoketjussa, Lightning-verkossa vai molemmissa? Kuka hallitsi avaimia?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Suurin hyöty, vakavin riski ja mahdollinen epäonnistuminen?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Miten lainsäädäntö, infrastruktuuri, kieli tai kulttuuri vaikutti tulokseen?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Millainen näyttö tukee vastuullista seuraavaa askelta, jos sellaista on?</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Keskeiset opit ja hetki pohdinnalle</a:t>
            </a:r>
            <a:endParaRPr lang="fi"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Aloittakaa paikallisesta tarpeesta ja realistisesta vaihtoehdosta</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Havainnoikaa, harjoitelkaa turvallisesti ja selittäkää tai näyttäkää sitten käytännössä</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Tarkistakaa työkalut, varojen säilytys, kustannukset, yksityisyys ja voimassa olevat paikalliset säännöt</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Vahvistakaa maksutapa ja maksun lopputulos; varautukaa epäonnistumiseen</a:t>
            </a:r>
            <a:endParaRPr lang="fi" sz="2110" dirty="0"/>
          </a:p>
          <a:p>
            <a:pPr algn="l" marL="200660" indent="-200660">
              <a:lnSpc>
                <a:spcPct val="113000"/>
              </a:lnSpc>
              <a:spcBef>
                <a:spcPts val="420"/>
              </a:spcBef>
              <a:buSzPct val="100000"/>
              <a:buChar char="•"/>
            </a:pPr>
            <a:r>
              <a:rPr lang="fi" altLang="en-US" sz="2110" dirty="0">
                <a:solidFill>
                  <a:srgbClr val="25252B"/>
                </a:solidFill>
                <a:latin typeface="IBM Plex Sans" pitchFamily="34" charset="0"/>
                <a:ea typeface="IBM Plex Sans" pitchFamily="34" charset="-122"/>
                <a:cs typeface="IBM Plex Sans" pitchFamily="34" charset="-120"/>
              </a:rPr>
              <a:t>Hyödyllinen osallistuminen yhteisön toimintaan on vapaaehtoista ja suojelee ihmisiä</a:t>
            </a:r>
            <a:endParaRPr lang="fi" sz="2110" dirty="0"/>
          </a:p>
        </p:txBody>
      </p:sp>
      <p:sp>
        <p:nvSpPr>
          <p:cNvPr id="5" name="Shape 3"/>
          <p:cNvSpPr/>
          <p:nvPr/>
        </p:nvSpPr>
        <p:spPr>
          <a:xfrm>
            <a:off x="666780" y="4056736"/>
            <a:ext cx="10858500" cy="1447770"/>
          </a:xfrm>
          <a:prstGeom prst="rect">
            <a:avLst/>
          </a:prstGeom>
          <a:solidFill>
            <a:srgbClr val="F3F3FA"/>
          </a:solidFill>
          <a:ln/>
        </p:spPr>
      </p:sp>
      <p:sp>
        <p:nvSpPr>
          <p:cNvPr id="6" name="Shape 4"/>
          <p:cNvSpPr/>
          <p:nvPr/>
        </p:nvSpPr>
        <p:spPr>
          <a:xfrm>
            <a:off x="666780" y="4056736"/>
            <a:ext cx="57150" cy="1447770"/>
          </a:xfrm>
          <a:prstGeom prst="rect">
            <a:avLst/>
          </a:prstGeom>
          <a:solidFill>
            <a:srgbClr val="422C70"/>
          </a:solidFill>
          <a:ln/>
        </p:spPr>
      </p:sp>
      <p:sp>
        <p:nvSpPr>
          <p:cNvPr id="7" name="Text 5"/>
          <p:cNvSpPr/>
          <p:nvPr/>
        </p:nvSpPr>
        <p:spPr>
          <a:xfrm>
            <a:off x="1153058" y="4298137"/>
            <a:ext cx="10539649" cy="964966"/>
          </a:xfrm>
          <a:prstGeom prst="rect">
            <a:avLst/>
          </a:prstGeom>
          <a:noFill/>
          <a:ln/>
        </p:spPr>
        <p:txBody>
          <a:bodyPr wrap="square" lIns="0" tIns="0" rIns="0" bIns="0" rtlCol="0" anchor="t"/>
          <a:lstStyle/>
          <a:p>
            <a:pPr algn="l" indent="0" marL="0">
              <a:lnSpc>
                <a:spcPct val="113000"/>
              </a:lnSpc>
              <a:buNone/>
            </a:pPr>
            <a:r>
              <a:rPr lang="fi" altLang="en-US" sz="2110" b="1" dirty="0">
                <a:solidFill>
                  <a:srgbClr val="422C70"/>
                </a:solidFill>
                <a:latin typeface="IBM Plex Sans" pitchFamily="34" charset="0"/>
                <a:ea typeface="IBM Plex Sans" pitchFamily="34" charset="-122"/>
                <a:cs typeface="IBM Plex Sans" pitchFamily="34" charset="-120"/>
              </a:rPr>
              <a:t>Hetki pohdinnalle</a:t>
            </a:r>
            <a:endParaRPr lang="fi" sz="2110" dirty="0"/>
          </a:p>
          <a:p>
            <a:pPr algn="l" indent="0" marL="0">
              <a:lnSpc>
                <a:spcPct val="113000"/>
              </a:lnSpc>
              <a:spcBef>
                <a:spcPts val="320"/>
              </a:spcBef>
              <a:buNone/>
            </a:pPr>
            <a:r>
              <a:rPr lang="fi" altLang="en-US" sz="2110" dirty="0">
                <a:solidFill>
                  <a:srgbClr val="25252B"/>
                </a:solidFill>
                <a:latin typeface="IBM Plex Sans" pitchFamily="34" charset="0"/>
                <a:ea typeface="IBM Plex Sans" pitchFamily="34" charset="-122"/>
                <a:cs typeface="IBM Plex Sans" pitchFamily="34" charset="-120"/>
              </a:rPr>
              <a:t>Minkä kysymyksen esittäisitte ennen kuin päätätte, sopiiko Bitcoiniin perustuva ratkaisu paikalliseen tarpeeseen?</a:t>
            </a:r>
            <a:endParaRPr lang="fi"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Bitcoin-diplomi · Moduuli 4</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Bitcoin-diplomi</dc:title>
  <dc:subject>Open educational slides (Creative Commons). Adapt them freely.</dc:subject>
  <dc:creator>My First Bitcoin</dc:creator>
  <cp:lastModifiedBy>My First Bitcoin</cp:lastModifiedBy>
  <cp:revision>1</cp:revision>
  <dcterms:created xsi:type="dcterms:W3CDTF">2026-10-22T20:30:26Z</dcterms:created>
  <dcterms:modified xsi:type="dcterms:W3CDTF">2026-10-22T20:30:26Z</dcterms:modified>
</cp:coreProperties>
</file>