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</p:sldIdLst>
  <p:notesMasterIdLst>
    <p:notesMasterId r:id="rId4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notesMaster" Target="notesMasters/notesMaster1.xml"/><Relationship Id="rId45" Type="http://schemas.openxmlformats.org/officeDocument/2006/relationships/presProps" Target="presProps.xml"/><Relationship Id="rId46" Type="http://schemas.openxmlformats.org/officeDocument/2006/relationships/viewProps" Target="viewProps.xml"/><Relationship Id="rId47" Type="http://schemas.openxmlformats.org/officeDocument/2006/relationships/theme" Target="theme/theme1.xml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Umthombo: My First Bitcoin, Intshayelelo yeBitcoin, Isikhokelo sabaQalayo, uhlelo 26.10. Ilungiselelwe phantsi kwelayisenisi yeCreative Commons Attribution-ShareAlike 4.0 International; le ngqokelela yezilayidi isebenzisa kwaloo layisenisi. Le ngqokelela yezilayidi sisixhobo sokuncedisa umfundisi-ntsapho xa esenza inkcazo, esisekelwe kwimibuzo emithandathu yesikhokelo. Lungiselelanisani imizekelo, isantya sokufundisa nendlela yokunikezela inkcazo ukuze zihambelane noluntu lwenu, ngoxa nigcina intsingiselo nemiyalezo yokhuseleko. Akukho xesha limiselweyo leseshoni elichaziweyo.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Qalani ngomfanekiso: wonke umntu osingqongileyo usebenzisa imali ngaphandle kokuzibuza ngayo. Buzani iqela ukuba lagqibela nini ukucinga ngokuba imali ivela phi.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Nika abafundi imizuzu embalwa yokubhala. Musani ukucela nabani na ukuba abelane ngeenkcukacha zakhe zemali. Ezi mpendulo ziphinda zivele kwisilayidi samanqaku aphambili esinesihloko esithi “Yintoni Elandelayo?”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Wugcineni lo mahluko engqondweni kuyo yonke iseshoni. Xa kuvela ibango, zibuzani: singalijonga na ukuba liyinyani, okanye lifuna iinqobo zokuvavanya nobungqina?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Sebenzisani umzekelo okwisikhokelo: nilima irayisi kwaye nifuna izihlangu, kodwa umenzi wezihlangu ufuna ioli yokupheka, hayi irayisi. Iingcali zezoqoqosho zikubiza oku ngokuba kukungqamana kabini kweemfuno.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Sebenzisani umzekelo okwisikhokelo: nilima irayisi kwaye nifuna izihlangu, kodwa umenzi wezihlangu ufuna ioli yokupheka, hayi irayisi. Iingcali zezoqoqosho zikubiza oku ngokuba kukungqamana kabini kweemfuno.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Imali eliphepha sisiqwenga nje sephepha. Imali isombulula ingxaki yokunaniselana ngokwahlula ukuthengisa ekuthengeni: nithengisa irayisi yenu komnye umntu nize nithenge izihlangu komnye. Yile nto eyahlula imali ekunaniselaneni.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Ukunyuka kwamaxabiso kukunyuka okuqhubekayo kwinqanaba lamaxabiso ngokubanzi. Elinye icala lako ngamandla okuthenga: ubungakanani bezinto ezinokuthengwa yiyunithi enye yemali. Ukuba ixabiso lebhaskithi yeempahla ezisisiseko linyuka lisuka kwiiyunithi ezili-100 zemali liye kwezili-110, kwaezo yunithi zili-100 azisakwazi ukuthenga yonke loo bhaskithi.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Ukunyuka kwamaxabiso kukunyuka okuqhubekayo kwinqanaba lamaxabiso ngokubanzi. Elinye icala lako ngamandla okuthenga: ubungakanani bezinto ezinokuthengwa yiyunithi enye yemali. Ukuba ixabiso lebhaskithi yeempahla ezisisiseko linyuka lisuka kwiiyunithi ezili-100 zemali liye kwezili-110, kwaezo yunithi zili-100 azisakwazi ukuthenga yonke loo bhaskithi.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Iingcali zezoqoqosho zixoxa ngokuba unobangela ngamnye ubaluleke kangakanani. Gxilani kuloo nobangela mnye osisigqibo kunokuba ube yinto eyenzeka ngengozi.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Oku kusebenza ngaphandle kwaso nasiphi na isixhobo okanye i-intanethi. Thelekisani iimpendulo kwiqela lonke, nize nikhumbuze abafundi ukuba ixabiso elinye alingomlinganiselo opheleleyo wokunyuka kwamaxabiso.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Ngaphambi kweBitcoin, ukuthumela imali kwi-intanethi kwakusoloko kuxhomekeke kumbutho othenjiweyo: ibhanki okanye inkampani yeentlawulo eyayigcina incwadi yeerekhodi, ivume iiakhawunti, yaye inokulibazisa, ithintele okanye irhoxise intlawulo. Kulula ukukopa inkcazelo yedijithali: ukuba ingqekembe yedijithali ibinokusetyenziswa kabini, ibingenakusebenza njengemali. Le yingxaki yokuchitha imali enye kabini. USatoshi Nakamoto ngumntu okanye liqela elisebenzisa elo gama.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Ukunatyiswa kwamagunya akuthethi ukuba wonke umntu unempembelelo elinganayo. Kuthetha ukuba akukho namnye umthathi-nxaxheba onokutshintsha irejista yeentengiselwano okanye imithetho yemali esebenza kubo bonke abantu.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Ii-bitcoin ezintsha zikhutshwa ngokweshedyuli kawonke-wonke, yaye iikhompyutha ezizimeleyo ezibizwa ngokuba zii-node ziyayala nayiphi na ibhloko eyaphula loo mgaqo. Lo mda uthembekile kuba nabani na unokuwuqinisekisa. Ayingomthetho wendalo: uhlala usebenza kuba abathathi-nxaxheba beqhubeka bewunyanzelisa. Isixa esilinganiselweyo asiqinisekisi ukuba ixabiso liza kunyuka; ixabiso lixhomekeke kwimfuno nakwisixa esikhoyo.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Ukuba ne-100 000 sats nokuba ne-0,001 bitcoin kuchaza isixa esifanayo. Lungisani ingcamango ephosakeleyo yokuba i-Bitcoin ayifikeleleki kuba i-bitcoin enye ibiza kakhulu.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Abasebenzisi bathumela, bamkele baze bagcine i-bitcoin; iindawo zothungelwano zihlola intengiselwano nganye nebhloko nganye ukuqinisekisa ukuba ziyahambelana nemithetho; abembi bakhuphisana ngokongeza ibhloko entsha kwirekhodi malunga nemizuzu elishumi nganye. Loo rekhodi, ikhonkco leebhloko, iyafumaneka esidlangalaleni yaye kubiza kakhulu ukuyibhala ngokutsha. Ingcaciso ngopelo: i-Bitcoin eno-B omkhulu idla ngokuthetha uthungelwano okanye inkqubo; i-bitcoin eno-b omncinane ithetha imali ngokwayo.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Abasebenzisi bathumela, bamkele baze bagcine i-bitcoin; iindawo zothungelwano zihlola intengiselwano nganye nebhloko nganye ukuqinisekisa ukuba ziyahambelana nemithetho; abembi bakhuphisana ngokongeza ibhloko entsha kwirekhodi malunga nemizuzu elishumi nganye. Loo rekhodi, ikhonkco leebhloko, iyafumaneka esidlangalaleni yaye kubiza kakhulu ukuyibhala ngokutsha. Ingcaciso ngopelo: i-Bitcoin eno-B omkhulu idla ngokuthetha uthungelwano okanye inkqubo; i-bitcoin eno-b omncinane ithetha imali ngokwayo.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Isipaji se-Bitcoin sisixhobo, esidla ngokuba lusetyenziso, esinivumela ukuba nifumane, nijonge, nithumele i-bitcoin. I-bitcoin yenu ayigcinwanga ngaphakathi kwifowuni yenu: irekhodwa kwikhonkco leebhloko. Isipaji silawula izitshixo ezinivumela ukuba ningqine ukuba yeyenu nize nigunyazise intlawulo.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Ibinzana lembewu alilogcino nje kuphela: linika ufikelelo olupheleleyo. Libhaleni ngokuchanekileyo ephepheni xa nisenza isipaji; ligcineni lingekho kwi-intanethi, liyimfihlo, kwaye likwindawo apho lingayi kulahleka okanye lonakale khona. Ningaze nilifote, nilithumele nge-imeyile, niligcine kumanqaku asefini, nilithumele kumyalezo, okanye nilichwetheze kwiwebhusayithi. Amagama abonisiweyo ngumzekelo kuphela; ningaze nibonise okanye niqokelele ibinzana lembewu lokwenene.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I-My First Bitcoin ayicebisi naziphi na izipaji ezithile. Izixhobo, imirhumo nabanini ziyatshintsha, yaye oko kulungele uluntu oluthile kusenokungalulungeli olunye. Ncedani nikhokelele abafundi kumfundisi-ntsapho wasekuhlaleni othembekileyo.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1000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0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3-1.jpeg"/><Relationship Id="rId2" Type="http://schemas.openxmlformats.org/officeDocument/2006/relationships/image" Target="../media/image-3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8-1.jpeg"/><Relationship Id="rId2" Type="http://schemas.openxmlformats.org/officeDocument/2006/relationships/image" Target="../media/image-3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hyperlink" Target="http://myfirstbitcoin.org/" TargetMode="External"/><Relationship Id="rId1" Type="http://schemas.openxmlformats.org/officeDocument/2006/relationships/image" Target="../media/image-41-1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904324" y="571500"/>
            <a:ext cx="1620957" cy="2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8000"/>
              </a:lnSpc>
              <a:buNone/>
            </a:pPr>
            <a:r>
              <a:rPr lang="xh" altLang="en-US" sz="165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Ushicilelo 26.10</a:t>
            </a:r>
            <a:endParaRPr lang="xh" sz="1650" dirty="0"/>
          </a:p>
        </p:txBody>
      </p:sp>
      <p:sp>
        <p:nvSpPr>
          <p:cNvPr id="3" name="Text 1"/>
          <p:cNvSpPr/>
          <p:nvPr/>
        </p:nvSpPr>
        <p:spPr>
          <a:xfrm>
            <a:off x="666780" y="1962120"/>
            <a:ext cx="11144250" cy="19201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8000"/>
              </a:lnSpc>
              <a:buNone/>
            </a:pPr>
            <a:r>
              <a:rPr lang="xh" altLang="en-US" sz="720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Intshayelelo</a:t>
            </a:r>
            <a:br/>
            <a:r>
              <a:rPr lang="xh" altLang="en-US" sz="720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kwiBitcoin</a:t>
            </a:r>
            <a:endParaRPr lang="xh" sz="7200" dirty="0"/>
          </a:p>
        </p:txBody>
      </p:sp>
      <p:sp>
        <p:nvSpPr>
          <p:cNvPr id="4" name="Text 2"/>
          <p:cNvSpPr/>
          <p:nvPr/>
        </p:nvSpPr>
        <p:spPr>
          <a:xfrm>
            <a:off x="666780" y="5905470"/>
            <a:ext cx="11144250" cy="3810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xh" altLang="en-US" sz="240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Isikhokelo sabaqalayo</a:t>
            </a:r>
            <a:endParaRPr lang="xh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30" y="2706624"/>
            <a:ext cx="11429817" cy="590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3000"/>
              </a:lnSpc>
              <a:buNone/>
            </a:pPr>
            <a:r>
              <a:rPr lang="xh" altLang="en-US" sz="435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Kutheni Imali Ibalulekile?</a:t>
            </a:r>
            <a:endParaRPr lang="xh" sz="4350" dirty="0"/>
          </a:p>
        </p:txBody>
      </p:sp>
      <p:sp>
        <p:nvSpPr>
          <p:cNvPr id="3" name="Text 1"/>
          <p:cNvSpPr/>
          <p:nvPr/>
        </p:nvSpPr>
        <p:spPr>
          <a:xfrm>
            <a:off x="381030" y="3740079"/>
            <a:ext cx="11430000" cy="4113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3000"/>
              </a:lnSpc>
              <a:buNone/>
            </a:pPr>
            <a:r>
              <a:rPr lang="xh" altLang="en-US" sz="240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Sisebenzisa imali yonke imihla, kodwa asifane sibuze ukuba isebenza njani.</a:t>
            </a:r>
            <a:endParaRPr lang="xh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D8D8E7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05570" y="1752630"/>
            <a:ext cx="5029200" cy="335283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6780" y="148590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4" name="Text 1"/>
          <p:cNvSpPr/>
          <p:nvPr/>
        </p:nvSpPr>
        <p:spPr>
          <a:xfrm>
            <a:off x="666780" y="571500"/>
            <a:ext cx="11144250" cy="8382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xh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Uninzi lwabantu aluze luziphe</a:t>
            </a:r>
            <a:br/>
            <a:r>
              <a:rPr lang="xh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ixesha lokucinga ngemali</a:t>
            </a:r>
            <a:endParaRPr lang="xh" sz="3000" dirty="0"/>
          </a:p>
        </p:txBody>
      </p:sp>
      <p:sp>
        <p:nvSpPr>
          <p:cNvPr id="5" name="Text 2"/>
          <p:cNvSpPr/>
          <p:nvPr/>
        </p:nvSpPr>
        <p:spPr>
          <a:xfrm>
            <a:off x="666780" y="1866930"/>
            <a:ext cx="5694426" cy="12340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x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Asikokuyirhola, asikokuyichitha, kodwa kukucinga ngokuba iyintoni na nokuba isebenza njani.</a:t>
            </a:r>
            <a:endParaRPr lang="xh" sz="2400" dirty="0"/>
          </a:p>
        </p:txBody>
      </p:sp>
      <p:sp>
        <p:nvSpPr>
          <p:cNvPr id="6" name="Text 3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xh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Intshayelelo kwiBitcoin · Kutheni Imali Ibalulekile?</a:t>
            </a:r>
            <a:endParaRPr lang="xh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0" y="0"/>
            <a:ext cx="441957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4" name="Text 1"/>
          <p:cNvSpPr/>
          <p:nvPr/>
        </p:nvSpPr>
        <p:spPr>
          <a:xfrm>
            <a:off x="666780" y="571500"/>
            <a:ext cx="1114425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xh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Imibuzo emihlanu yokuqalisa</a:t>
            </a:r>
            <a:endParaRPr lang="xh" sz="3000" dirty="0"/>
          </a:p>
        </p:txBody>
      </p:sp>
      <p:sp>
        <p:nvSpPr>
          <p:cNvPr id="5" name="Text 2"/>
          <p:cNvSpPr/>
          <p:nvPr/>
        </p:nvSpPr>
        <p:spPr>
          <a:xfrm>
            <a:off x="1017179" y="1379464"/>
            <a:ext cx="5956493" cy="28731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10820" indent="-210820">
              <a:lnSpc>
                <a:spcPct val="113000"/>
              </a:lnSpc>
              <a:buSzPct val="100000"/>
              <a:buChar char="•"/>
            </a:pPr>
            <a:r>
              <a:rPr lang="xh" altLang="en-US" sz="22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Kutheni abantu befuna imali?</a:t>
            </a:r>
            <a:endParaRPr lang="xh" sz="2210" dirty="0"/>
          </a:p>
          <a:p>
            <a:pPr algn="l" marL="210820" indent="-210820">
              <a:lnSpc>
                <a:spcPct val="113000"/>
              </a:lnSpc>
              <a:spcBef>
                <a:spcPts val="440"/>
              </a:spcBef>
              <a:buSzPct val="100000"/>
              <a:buChar char="•"/>
            </a:pPr>
            <a:r>
              <a:rPr lang="xh" altLang="en-US" sz="22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Yintoni eyenza into ibe yimali?</a:t>
            </a:r>
            <a:endParaRPr lang="xh" sz="2210" dirty="0"/>
          </a:p>
          <a:p>
            <a:pPr algn="l" marL="210820" indent="-210820">
              <a:lnSpc>
                <a:spcPct val="113000"/>
              </a:lnSpc>
              <a:spcBef>
                <a:spcPts val="440"/>
              </a:spcBef>
              <a:buSzPct val="100000"/>
              <a:buChar char="•"/>
            </a:pPr>
            <a:r>
              <a:rPr lang="xh" altLang="en-US" sz="22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Ngubani onokudala okanye alawule imali eniyisebenzisayo?</a:t>
            </a:r>
            <a:endParaRPr lang="xh" sz="2210" dirty="0"/>
          </a:p>
          <a:p>
            <a:pPr algn="l" marL="210820" indent="-210820">
              <a:lnSpc>
                <a:spcPct val="113000"/>
              </a:lnSpc>
              <a:spcBef>
                <a:spcPts val="440"/>
              </a:spcBef>
              <a:buSzPct val="100000"/>
              <a:buChar char="•"/>
            </a:pPr>
            <a:r>
              <a:rPr lang="xh" altLang="en-US" sz="22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Kutheni imali eniyisebenzisayo inexabiso?</a:t>
            </a:r>
            <a:endParaRPr lang="xh" sz="2210" dirty="0"/>
          </a:p>
          <a:p>
            <a:pPr algn="l" marL="210820" indent="-210820">
              <a:lnSpc>
                <a:spcPct val="113000"/>
              </a:lnSpc>
              <a:spcBef>
                <a:spcPts val="440"/>
              </a:spcBef>
              <a:buSzPct val="100000"/>
              <a:buChar char="•"/>
            </a:pPr>
            <a:r>
              <a:rPr lang="xh" altLang="en-US" sz="22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Ngaba imali yenu ithenga umlinganiselo ofanayo wezinto njengangaphambili?</a:t>
            </a:r>
            <a:endParaRPr lang="xh" sz="2210" dirty="0"/>
          </a:p>
        </p:txBody>
      </p:sp>
      <p:sp>
        <p:nvSpPr>
          <p:cNvPr id="6" name="Shape 3"/>
          <p:cNvSpPr/>
          <p:nvPr/>
        </p:nvSpPr>
        <p:spPr>
          <a:xfrm>
            <a:off x="666780" y="4561027"/>
            <a:ext cx="5981730" cy="1513423"/>
          </a:xfrm>
          <a:prstGeom prst="rect">
            <a:avLst/>
          </a:prstGeom>
          <a:solidFill>
            <a:srgbClr val="F3F3FA"/>
          </a:solidFill>
          <a:ln/>
        </p:spPr>
      </p:sp>
      <p:sp>
        <p:nvSpPr>
          <p:cNvPr id="7" name="Shape 4"/>
          <p:cNvSpPr/>
          <p:nvPr/>
        </p:nvSpPr>
        <p:spPr>
          <a:xfrm>
            <a:off x="666780" y="4561027"/>
            <a:ext cx="57150" cy="1513423"/>
          </a:xfrm>
          <a:prstGeom prst="rect">
            <a:avLst/>
          </a:prstGeom>
          <a:solidFill>
            <a:srgbClr val="422C70"/>
          </a:solidFill>
          <a:ln/>
        </p:spPr>
      </p:sp>
      <p:sp>
        <p:nvSpPr>
          <p:cNvPr id="8" name="Text 5"/>
          <p:cNvSpPr/>
          <p:nvPr/>
        </p:nvSpPr>
        <p:spPr>
          <a:xfrm>
            <a:off x="1172535" y="4813402"/>
            <a:ext cx="5328849" cy="1008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xh" altLang="en-US" sz="221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Gcina iimpendulo zenu</a:t>
            </a:r>
            <a:endParaRPr lang="xh" sz="2210" dirty="0"/>
          </a:p>
          <a:p>
            <a:pPr algn="l" indent="0" marL="0">
              <a:lnSpc>
                <a:spcPct val="113000"/>
              </a:lnSpc>
              <a:spcBef>
                <a:spcPts val="330"/>
              </a:spcBef>
              <a:buNone/>
            </a:pPr>
            <a:r>
              <a:rPr lang="xh" altLang="en-US" sz="22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Bhalani impendulo emfutshane kumbuzo ngamnye. Niya kubuyela kuzo ekupheleni.</a:t>
            </a:r>
            <a:endParaRPr lang="xh" sz="2210" dirty="0"/>
          </a:p>
        </p:txBody>
      </p:sp>
      <p:sp>
        <p:nvSpPr>
          <p:cNvPr id="9" name="Text 6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xh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Intshayelelo kwiBitcoin · Kutheni Imali Ibalulekile?</a:t>
            </a:r>
            <a:endParaRPr lang="xh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0" y="0"/>
            <a:ext cx="441957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4" name="Text 1"/>
          <p:cNvSpPr/>
          <p:nvPr/>
        </p:nvSpPr>
        <p:spPr>
          <a:xfrm>
            <a:off x="666780" y="571500"/>
            <a:ext cx="1114425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xh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Inyaniso okanye uluvo?</a:t>
            </a:r>
            <a:endParaRPr lang="xh" sz="3000" dirty="0"/>
          </a:p>
        </p:txBody>
      </p:sp>
      <p:sp>
        <p:nvSpPr>
          <p:cNvPr id="5" name="Text 2"/>
          <p:cNvSpPr/>
          <p:nvPr/>
        </p:nvSpPr>
        <p:spPr>
          <a:xfrm>
            <a:off x="1032449" y="1383030"/>
            <a:ext cx="5939760" cy="2428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19710" indent="-219710">
              <a:lnSpc>
                <a:spcPct val="113000"/>
              </a:lnSpc>
              <a:buSzPct val="100000"/>
              <a:buChar char="•"/>
            </a:pPr>
            <a:r>
              <a:rPr lang="xh" altLang="en-US" sz="23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Inyaniso:</a:t>
            </a:r>
            <a:r>
              <a:rPr lang="xh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"Eli phepha-mali liyamkelwa ekuhlawuleni irhafu." Oku kunokuqinisekiswa.</a:t>
            </a:r>
            <a:endParaRPr lang="xh" sz="2300" dirty="0"/>
          </a:p>
          <a:p>
            <a:pPr algn="l" marL="219710" indent="-219710">
              <a:lnSpc>
                <a:spcPct val="113000"/>
              </a:lnSpc>
              <a:spcBef>
                <a:spcPts val="460"/>
              </a:spcBef>
              <a:buSzPct val="100000"/>
              <a:buChar char="•"/>
            </a:pPr>
            <a:r>
              <a:rPr lang="xh" altLang="en-US" sz="23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Uluvo:</a:t>
            </a:r>
            <a:r>
              <a:rPr lang="xh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"Olu lolona hlobo lwemali lubalaseleyo." Oku kufuna imilinganiselo nobungqina.</a:t>
            </a:r>
            <a:endParaRPr lang="xh" sz="2300" dirty="0"/>
          </a:p>
        </p:txBody>
      </p:sp>
      <p:sp>
        <p:nvSpPr>
          <p:cNvPr id="6" name="Text 3"/>
          <p:cNvSpPr/>
          <p:nvPr/>
        </p:nvSpPr>
        <p:spPr>
          <a:xfrm>
            <a:off x="666780" y="4133271"/>
            <a:ext cx="6340632" cy="19749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xh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Esi sikhokelo senzelwe ukufundisa kuphela. Asiniki ngcebiso ngemali, utyalo-mali, umthetho okanye irhafu, kwaye asinixeleli ukuba nithenge, nithengise okanye nigcine nantoni na.</a:t>
            </a:r>
            <a:endParaRPr lang="xh" sz="2300" dirty="0"/>
          </a:p>
        </p:txBody>
      </p:sp>
      <p:sp>
        <p:nvSpPr>
          <p:cNvPr id="7" name="Text 4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xh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Intshayelelo kwiBitcoin · Kutheni Imali Ibalulekile?</a:t>
            </a:r>
            <a:endParaRPr lang="xh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30" y="2706624"/>
            <a:ext cx="11429817" cy="590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3000"/>
              </a:lnSpc>
              <a:buNone/>
            </a:pPr>
            <a:r>
              <a:rPr lang="xh" altLang="en-US" sz="435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Yintoni imali?</a:t>
            </a:r>
            <a:endParaRPr lang="xh" sz="4350" dirty="0"/>
          </a:p>
        </p:txBody>
      </p:sp>
      <p:sp>
        <p:nvSpPr>
          <p:cNvPr id="3" name="Text 1"/>
          <p:cNvSpPr/>
          <p:nvPr/>
        </p:nvSpPr>
        <p:spPr>
          <a:xfrm>
            <a:off x="381030" y="3740079"/>
            <a:ext cx="11430000" cy="4113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3000"/>
              </a:lnSpc>
              <a:buNone/>
            </a:pPr>
            <a:r>
              <a:rPr lang="xh" altLang="en-US" sz="240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Imali sisixhobo sokutshintshiselana.</a:t>
            </a:r>
            <a:endParaRPr lang="xh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D8D8E7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48590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8382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xh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Ukurhweba ngokutshintshiselana nokungqamana okuphindwe</a:t>
            </a:r>
            <a:br/>
            <a:r>
              <a:rPr lang="xh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kabini kweemfuno</a:t>
            </a:r>
            <a:endParaRPr lang="xh" sz="3000" dirty="0"/>
          </a:p>
        </p:txBody>
      </p:sp>
      <p:sp>
        <p:nvSpPr>
          <p:cNvPr id="4" name="Text 2"/>
          <p:cNvSpPr/>
          <p:nvPr/>
        </p:nvSpPr>
        <p:spPr>
          <a:xfrm>
            <a:off x="666780" y="1866930"/>
            <a:ext cx="11510010" cy="8226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x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Bobabini abantu kufuneka bafune oko omnye anako, ngexesha elinye nangemilinganiselo efanelekileyo.</a:t>
            </a:r>
            <a:endParaRPr lang="xh" sz="24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27699" y="2994386"/>
            <a:ext cx="4936480" cy="3291931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xh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Intshayelelo kwiBitcoin · Yintoni imali?</a:t>
            </a:r>
            <a:endParaRPr lang="xh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48590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8382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xh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Ukurhweba ngokutshintshiselana nokungqamana okuphindwe</a:t>
            </a:r>
            <a:br/>
            <a:r>
              <a:rPr lang="xh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kabini kweemfuno</a:t>
            </a:r>
            <a:endParaRPr lang="xh" sz="3000" dirty="0"/>
          </a:p>
        </p:txBody>
      </p:sp>
      <p:sp>
        <p:nvSpPr>
          <p:cNvPr id="4" name="Text 2"/>
          <p:cNvSpPr/>
          <p:nvPr/>
        </p:nvSpPr>
        <p:spPr>
          <a:xfrm>
            <a:off x="666780" y="1866930"/>
            <a:ext cx="11510010" cy="8226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x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Abantu bobabini kufuneka bafune oko omnye anako, ngaxeshanye nangobungakanani obufanelekileyo.</a:t>
            </a:r>
            <a:endParaRPr lang="xh" sz="2400" dirty="0"/>
          </a:p>
        </p:txBody>
      </p:sp>
      <p:pic>
        <p:nvPicPr>
          <p:cNvPr id="5" name="Image 0" descr="Amina Unayo: irayisi Ufuna: izihlanguNoLuisULuis akafuni rayisi.Luis Unazo: izihlanguUfuna: ioliNoMeiUMei akafuni zihlangu.MeiUnayo: ioliUfuna: ukulungiselwa izintoNoAminaUAmina akakwazi ukulungisa iz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04049" y="2842047"/>
            <a:ext cx="7383689" cy="3406689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xh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Intshayelelo kwiBitcoin · Yintoni imali?</a:t>
            </a:r>
            <a:endParaRPr lang="xh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xh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Imali Sisixhobo Sotshintshiselwano</a:t>
            </a:r>
            <a:endParaRPr lang="xh" sz="3000" dirty="0"/>
          </a:p>
        </p:txBody>
      </p:sp>
      <p:sp>
        <p:nvSpPr>
          <p:cNvPr id="4" name="Text 2"/>
          <p:cNvSpPr/>
          <p:nvPr/>
        </p:nvSpPr>
        <p:spPr>
          <a:xfrm>
            <a:off x="666780" y="1447770"/>
            <a:ext cx="11510010" cy="8226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x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Akukho mntu ufuna imali ngenxa yayo nje. Iluncedo kuba abanye bayayamkela, belindele ukuba nabanye baya kuyamkela kamva.</a:t>
            </a:r>
            <a:endParaRPr lang="xh" sz="24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4847" y="2575316"/>
            <a:ext cx="7422368" cy="3711184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xh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Intshayelelo kwiBitcoin · Yintoni imali?</a:t>
            </a:r>
            <a:endParaRPr lang="xh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0" y="0"/>
            <a:ext cx="441957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4" name="Text 1"/>
          <p:cNvSpPr/>
          <p:nvPr/>
        </p:nvSpPr>
        <p:spPr>
          <a:xfrm>
            <a:off x="666780" y="571500"/>
            <a:ext cx="1114425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xh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Izinto Ezintathu Ezenziwa Yimali</a:t>
            </a:r>
            <a:endParaRPr lang="xh" sz="3000" dirty="0"/>
          </a:p>
        </p:txBody>
      </p:sp>
      <p:sp>
        <p:nvSpPr>
          <p:cNvPr id="5" name="Text 2"/>
          <p:cNvSpPr/>
          <p:nvPr/>
        </p:nvSpPr>
        <p:spPr>
          <a:xfrm>
            <a:off x="1032449" y="1383030"/>
            <a:ext cx="5939760" cy="28819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19710" indent="-219710">
              <a:lnSpc>
                <a:spcPct val="113000"/>
              </a:lnSpc>
              <a:buSzPct val="100000"/>
              <a:buChar char="•"/>
            </a:pPr>
            <a:r>
              <a:rPr lang="xh" altLang="en-US" sz="23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Isixhobo sotshintshiselwano:</a:t>
            </a:r>
            <a:r>
              <a:rPr lang="xh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abantu bayasamkela njengentlawulo</a:t>
            </a:r>
            <a:endParaRPr lang="xh" sz="2300" dirty="0"/>
          </a:p>
          <a:p>
            <a:pPr algn="l" marL="219710" indent="-219710">
              <a:lnSpc>
                <a:spcPct val="113000"/>
              </a:lnSpc>
              <a:spcBef>
                <a:spcPts val="460"/>
              </a:spcBef>
              <a:buSzPct val="100000"/>
              <a:buChar char="•"/>
            </a:pPr>
            <a:r>
              <a:rPr lang="xh" altLang="en-US" sz="23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Iyunithi yokubala:</a:t>
            </a:r>
            <a:r>
              <a:rPr lang="xh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amaxabiso achazwa ngayo</a:t>
            </a:r>
            <a:endParaRPr lang="xh" sz="2300" dirty="0"/>
          </a:p>
          <a:p>
            <a:pPr algn="l" marL="219710" indent="-219710">
              <a:lnSpc>
                <a:spcPct val="113000"/>
              </a:lnSpc>
              <a:spcBef>
                <a:spcPts val="460"/>
              </a:spcBef>
              <a:buSzPct val="100000"/>
              <a:buChar char="•"/>
            </a:pPr>
            <a:r>
              <a:rPr lang="xh" altLang="en-US" sz="23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Isigcini sexabiso:</a:t>
            </a:r>
            <a:r>
              <a:rPr lang="xh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sidlulisela ixabiso ukusuka namhlanje ukuya kwixesha elizayo</a:t>
            </a:r>
            <a:endParaRPr lang="xh" sz="2300" dirty="0"/>
          </a:p>
        </p:txBody>
      </p:sp>
      <p:sp>
        <p:nvSpPr>
          <p:cNvPr id="6" name="Text 3"/>
          <p:cNvSpPr/>
          <p:nvPr/>
        </p:nvSpPr>
        <p:spPr>
          <a:xfrm>
            <a:off x="666780" y="4586722"/>
            <a:ext cx="6340632" cy="15799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xh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Akukho mali igcina ixabiso ngokugqibeleleyo, kodwa ezinye iintlobo zemali ziphulukana namandla okuthenga ngokucothayo kunezinye.</a:t>
            </a:r>
            <a:endParaRPr lang="xh" sz="2300" dirty="0"/>
          </a:p>
        </p:txBody>
      </p:sp>
      <p:sp>
        <p:nvSpPr>
          <p:cNvPr id="7" name="Text 4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xh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Intshayelelo kwiBitcoin · Yintoni imali?</a:t>
            </a:r>
            <a:endParaRPr lang="xh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05570" y="2381280"/>
            <a:ext cx="5029200" cy="209553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6780" y="148590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4" name="Text 1"/>
          <p:cNvSpPr/>
          <p:nvPr/>
        </p:nvSpPr>
        <p:spPr>
          <a:xfrm>
            <a:off x="666780" y="571500"/>
            <a:ext cx="11144250" cy="8382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xh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Ukusuka kumaqokobhe ukuya</a:t>
            </a:r>
            <a:br/>
            <a:r>
              <a:rPr lang="xh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ephepheni</a:t>
            </a:r>
            <a:endParaRPr lang="xh" sz="3000" dirty="0"/>
          </a:p>
        </p:txBody>
      </p:sp>
      <p:sp>
        <p:nvSpPr>
          <p:cNvPr id="5" name="Text 2"/>
          <p:cNvSpPr/>
          <p:nvPr/>
        </p:nvSpPr>
        <p:spPr>
          <a:xfrm>
            <a:off x="986729" y="1791310"/>
            <a:ext cx="5343754" cy="32637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91770" indent="-191770">
              <a:lnSpc>
                <a:spcPct val="113000"/>
              </a:lnSpc>
              <a:buSzPct val="100000"/>
              <a:buChar char="•"/>
            </a:pPr>
            <a:r>
              <a:rPr lang="xh" altLang="en-US" sz="20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Amaqokobhe, ityuwa, amaso, imfuyo, ubhedu, isilivere, igolide</a:t>
            </a:r>
            <a:endParaRPr lang="xh" sz="2020" dirty="0"/>
          </a:p>
          <a:p>
            <a:pPr algn="l" marL="191770" indent="-191770">
              <a:lnSpc>
                <a:spcPct val="113000"/>
              </a:lnSpc>
              <a:spcBef>
                <a:spcPts val="400"/>
              </a:spcBef>
              <a:buSzPct val="100000"/>
              <a:buChar char="•"/>
            </a:pPr>
            <a:r>
              <a:rPr lang="xh" altLang="en-US" sz="20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Iintsimbi ezixabisekileyo: zinqabile, zihlala ixesha elide, zamkelwa ngokubanzi</a:t>
            </a:r>
            <a:endParaRPr lang="xh" sz="2020" dirty="0"/>
          </a:p>
          <a:p>
            <a:pPr algn="l" marL="191770" indent="-191770">
              <a:lnSpc>
                <a:spcPct val="113000"/>
              </a:lnSpc>
              <a:spcBef>
                <a:spcPts val="400"/>
              </a:spcBef>
              <a:buSzPct val="100000"/>
              <a:buChar char="•"/>
            </a:pPr>
            <a:r>
              <a:rPr lang="xh" altLang="en-US" sz="20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Amabango abhalwe ephepheni anokutshintshwa ngesixa esichaziweyo sesinyithi</a:t>
            </a:r>
            <a:endParaRPr lang="xh" sz="2020" dirty="0"/>
          </a:p>
          <a:p>
            <a:pPr algn="l" marL="191770" indent="-191770">
              <a:lnSpc>
                <a:spcPct val="113000"/>
              </a:lnSpc>
              <a:spcBef>
                <a:spcPts val="400"/>
              </a:spcBef>
              <a:buSzPct val="100000"/>
              <a:buChar char="•"/>
            </a:pPr>
            <a:r>
              <a:rPr lang="xh" altLang="en-US" sz="20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Imigangatho yegolide: iyunithi yemali edityaniswe negolide ngokusemthethweni</a:t>
            </a:r>
            <a:endParaRPr lang="xh" sz="2020" dirty="0"/>
          </a:p>
        </p:txBody>
      </p:sp>
      <p:sp>
        <p:nvSpPr>
          <p:cNvPr id="6" name="Text 3"/>
          <p:cNvSpPr/>
          <p:nvPr/>
        </p:nvSpPr>
        <p:spPr>
          <a:xfrm>
            <a:off x="666780" y="5336713"/>
            <a:ext cx="5694426" cy="691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xh" altLang="en-US" sz="20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Imithetho yayisahluka ngokwendawo nangokwexesha.</a:t>
            </a:r>
            <a:endParaRPr lang="xh" sz="2020" dirty="0"/>
          </a:p>
        </p:txBody>
      </p:sp>
      <p:sp>
        <p:nvSpPr>
          <p:cNvPr id="7" name="Text 4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xh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Intshayelelo kwiBitcoin · Yintoni imali?</a:t>
            </a:r>
            <a:endParaRPr lang="xh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xh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Imali ye-fiat</a:t>
            </a:r>
            <a:endParaRPr lang="xh" sz="3000" dirty="0"/>
          </a:p>
        </p:txBody>
      </p:sp>
      <p:sp>
        <p:nvSpPr>
          <p:cNvPr id="4" name="Text 2"/>
          <p:cNvSpPr/>
          <p:nvPr/>
        </p:nvSpPr>
        <p:spPr>
          <a:xfrm>
            <a:off x="1047720" y="1386779"/>
            <a:ext cx="11092404" cy="4707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lnSpc>
                <a:spcPct val="113000"/>
              </a:lnSpc>
              <a:buSzPct val="100000"/>
              <a:buChar char="•"/>
            </a:pPr>
            <a:r>
              <a:rPr lang="x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1971: iUnited States yaphelisa ukutshintshiselwa ngokusemthethweni kweedola ngegolide ngoorhulumente bamazwe angaphandle neebhanki ezingoovimba</a:t>
            </a:r>
            <a:endParaRPr lang="xh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x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Namhlanje uninzi lweemali zamazwe yimali yefiat: ikhutshwa phantsi kwegunya likarhulumente, ayinakutshintshiselwa ngegolide okanye nayiphi na enye imveliso yorhwebo</a:t>
            </a:r>
            <a:endParaRPr lang="xh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xh" altLang="en-US" sz="2400" i="1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Fiat</a:t>
            </a:r>
            <a:r>
              <a:rPr lang="x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ligama lesiLatini elithetha ukuthi "makwenziwe", elidla ngokuqondwa njengelithetha ukuthi "ngommiselo"</a:t>
            </a:r>
            <a:endParaRPr lang="xh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x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Yamkelwa kuba abantu, amashishini, iibhanki noorhulumente bayayisebenzisa; imithetho iyenza ibe yimali esemthethweni yokuhlawula kwaye ifuna ukuba isetyenziswe ekuhlawuleni irhafu</a:t>
            </a:r>
            <a:endParaRPr lang="xh" sz="2400" dirty="0"/>
          </a:p>
        </p:txBody>
      </p:sp>
      <p:sp>
        <p:nvSpPr>
          <p:cNvPr id="5" name="Text 3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xh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Intshayelelo kwiBitcoin · Yintoni imali?</a:t>
            </a:r>
            <a:endParaRPr lang="xh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584930" y="2434681"/>
            <a:ext cx="10226010" cy="19886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xh" altLang="en-US" sz="435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Sasuka kwimali exhaswa yinto</a:t>
            </a:r>
            <a:br/>
            <a:r>
              <a:rPr lang="xh" altLang="en-US" sz="435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ethile, saya kwimali exhaswa</a:t>
            </a:r>
            <a:br/>
            <a:r>
              <a:rPr lang="xh" altLang="en-US" sz="435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kukuthembela kumntu othile.</a:t>
            </a:r>
            <a:endParaRPr lang="xh" sz="4350" dirty="0"/>
          </a:p>
        </p:txBody>
      </p:sp>
      <p:sp>
        <p:nvSpPr>
          <p:cNvPr id="3" name="Text 1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xh" altLang="en-US" sz="1200" dirty="0">
                <a:solidFill>
                  <a:srgbClr val="C0C0D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Intshayelelo kwiBitcoin · Yintoni imali?</a:t>
            </a:r>
            <a:endParaRPr lang="xh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C0C0D0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30" y="2500884"/>
            <a:ext cx="11429817" cy="590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3000"/>
              </a:lnSpc>
              <a:buNone/>
            </a:pPr>
            <a:r>
              <a:rPr lang="xh" altLang="en-US" sz="435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Yintoni Engalunganga Ngemali Yethu?</a:t>
            </a:r>
            <a:endParaRPr lang="xh" sz="4350" dirty="0"/>
          </a:p>
        </p:txBody>
      </p:sp>
      <p:sp>
        <p:nvSpPr>
          <p:cNvPr id="3" name="Text 1"/>
          <p:cNvSpPr/>
          <p:nvPr/>
        </p:nvSpPr>
        <p:spPr>
          <a:xfrm>
            <a:off x="340980" y="3534339"/>
            <a:ext cx="11510010" cy="8226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3000"/>
              </a:lnSpc>
              <a:buNone/>
            </a:pPr>
            <a:r>
              <a:rPr lang="xh" altLang="en-US" sz="240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Xa abantu besiva igama elithi ukunyuka kwamaxabiso, badla ngokucinga ngamaxabiso anyukayo.</a:t>
            </a:r>
            <a:endParaRPr lang="xh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D8D8E7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xh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Ukunyuka kwamaxabiso namandla okuthenga</a:t>
            </a:r>
            <a:endParaRPr lang="xh" sz="3000" dirty="0"/>
          </a:p>
        </p:txBody>
      </p:sp>
      <p:pic>
        <p:nvPicPr>
          <p:cNvPr id="4" name="Image 0" descr="Ngaphambili Nineeyunithi eziyi-100. Ibhasikithi ixabisa i-100. Ninokuyithenga yonke ibhasikithi.Inqanaba lamaxabisoLisezantsiAmandla okuthengaAphezuluEmva kokunyuka kwamaxabiso Nisenazo iiyunithi eziy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9544" y="1295430"/>
            <a:ext cx="10532699" cy="495120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xh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Intshayelelo kwiBitcoin · Yintoni Engalunganga Ngemali Yethu?</a:t>
            </a:r>
            <a:endParaRPr lang="xh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xh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Ukunyuka kwamaxabiso namandla okuthenga</a:t>
            </a:r>
            <a:endParaRPr lang="xh" sz="30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68148" y="1447770"/>
            <a:ext cx="7255673" cy="483854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xh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Intshayelelo kwiBitcoin · Yintoni Engalunganga Ngemali Yethu?</a:t>
            </a:r>
            <a:endParaRPr lang="xh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05570" y="1752630"/>
            <a:ext cx="5029200" cy="335283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6780" y="148590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4" name="Text 1"/>
          <p:cNvSpPr/>
          <p:nvPr/>
        </p:nvSpPr>
        <p:spPr>
          <a:xfrm>
            <a:off x="666780" y="571500"/>
            <a:ext cx="11144250" cy="8382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xh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Izizathu Ezininzi, Ukhetho</a:t>
            </a:r>
            <a:br/>
            <a:r>
              <a:rPr lang="xh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Olunye</a:t>
            </a:r>
            <a:endParaRPr lang="xh" sz="3000" dirty="0"/>
          </a:p>
        </p:txBody>
      </p:sp>
      <p:sp>
        <p:nvSpPr>
          <p:cNvPr id="5" name="Text 2"/>
          <p:cNvSpPr/>
          <p:nvPr/>
        </p:nvSpPr>
        <p:spPr>
          <a:xfrm>
            <a:off x="1032449" y="1802191"/>
            <a:ext cx="5293553" cy="20919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19710" indent="-219710">
              <a:lnSpc>
                <a:spcPct val="113000"/>
              </a:lnSpc>
              <a:buSzPct val="100000"/>
              <a:buChar char="•"/>
            </a:pPr>
            <a:r>
              <a:rPr lang="xh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Ukwanda kwemali nekhredithi</a:t>
            </a:r>
            <a:endParaRPr lang="xh" sz="2300" dirty="0"/>
          </a:p>
          <a:p>
            <a:pPr algn="l" marL="219710" indent="-219710">
              <a:lnSpc>
                <a:spcPct val="113000"/>
              </a:lnSpc>
              <a:spcBef>
                <a:spcPts val="460"/>
              </a:spcBef>
              <a:buSzPct val="100000"/>
              <a:buChar char="•"/>
            </a:pPr>
            <a:r>
              <a:rPr lang="xh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Ukuphazamiseka konikezelo notshintsho kwimfuno</a:t>
            </a:r>
            <a:endParaRPr lang="xh" sz="2300" dirty="0"/>
          </a:p>
          <a:p>
            <a:pPr algn="l" marL="219710" indent="-219710">
              <a:lnSpc>
                <a:spcPct val="113000"/>
              </a:lnSpc>
              <a:spcBef>
                <a:spcPts val="460"/>
              </a:spcBef>
              <a:buSzPct val="100000"/>
              <a:buChar char="•"/>
            </a:pPr>
            <a:r>
              <a:rPr lang="xh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Imali ephelelwa lixabiso, iirhafu, iindleko zemveliso</a:t>
            </a:r>
            <a:endParaRPr lang="xh" sz="2300" dirty="0"/>
          </a:p>
        </p:txBody>
      </p:sp>
      <p:sp>
        <p:nvSpPr>
          <p:cNvPr id="6" name="Text 3"/>
          <p:cNvSpPr/>
          <p:nvPr/>
        </p:nvSpPr>
        <p:spPr>
          <a:xfrm>
            <a:off x="666780" y="4215841"/>
            <a:ext cx="5694426" cy="19749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xh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Esinye sezizathu sisiphumo sokhetho, kungekhona ingozi: kwinkqubo yemali yefiat, amaziko ambalwa anokwandisa isixa semali nekhredithi aze atshintshe imithetho yayo.</a:t>
            </a:r>
            <a:endParaRPr lang="xh" sz="2300" dirty="0"/>
          </a:p>
        </p:txBody>
      </p:sp>
      <p:sp>
        <p:nvSpPr>
          <p:cNvPr id="7" name="Text 4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xh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Intshayelelo kwiBitcoin · Yintoni Engalunganga Ngemali Yethu?</a:t>
            </a:r>
            <a:endParaRPr lang="xh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xh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Ukunqaba neXabiso</a:t>
            </a:r>
            <a:endParaRPr lang="xh" sz="3000" dirty="0"/>
          </a:p>
        </p:txBody>
      </p:sp>
      <p:sp>
        <p:nvSpPr>
          <p:cNvPr id="4" name="Text 2"/>
          <p:cNvSpPr/>
          <p:nvPr/>
        </p:nvSpPr>
        <p:spPr>
          <a:xfrm>
            <a:off x="1047720" y="1386779"/>
            <a:ext cx="11092404" cy="25899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lnSpc>
                <a:spcPct val="113000"/>
              </a:lnSpc>
              <a:buSzPct val="100000"/>
              <a:buChar char="•"/>
            </a:pPr>
            <a:r>
              <a:rPr lang="x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I-Mona Lisa yoqobo ixabiseke ngaphezu kwayo nayiphi na ikopi: yiyo kuphela ekhoyo</a:t>
            </a:r>
            <a:endParaRPr lang="xh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x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Ukunqaba kukodwa akudali xabiso, kodwa xa abantu befuna into, ubungakanani bayo obukhoyo bubalulekile</a:t>
            </a:r>
            <a:endParaRPr lang="xh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x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Xa isixa semali esikhoyo sikhula ngokukhawuleza kunesixa sezinto enokuzithenga, iyunithi nganye yayo idla ngokuthenga okuncinane</a:t>
            </a:r>
            <a:endParaRPr lang="xh" sz="2400" dirty="0"/>
          </a:p>
        </p:txBody>
      </p:sp>
      <p:sp>
        <p:nvSpPr>
          <p:cNvPr id="5" name="Text 3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xh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Intshayelelo kwiBitcoin · Yintoni Engalunganga Ngemali Yethu?</a:t>
            </a:r>
            <a:endParaRPr lang="xh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48590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8382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xh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Ukunyuka kwamaxabiso akuchaphazeli wonke umntu</a:t>
            </a:r>
            <a:br/>
            <a:r>
              <a:rPr lang="xh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ngokulinganayo</a:t>
            </a:r>
            <a:endParaRPr lang="xh" sz="3000" dirty="0"/>
          </a:p>
        </p:txBody>
      </p:sp>
      <p:sp>
        <p:nvSpPr>
          <p:cNvPr id="4" name="Text 2"/>
          <p:cNvSpPr/>
          <p:nvPr/>
        </p:nvSpPr>
        <p:spPr>
          <a:xfrm>
            <a:off x="1047720" y="1805849"/>
            <a:ext cx="11092404" cy="13557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lnSpc>
                <a:spcPct val="113000"/>
              </a:lnSpc>
              <a:buSzPct val="100000"/>
              <a:buChar char="•"/>
            </a:pPr>
            <a:r>
              <a:rPr lang="x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Imali ezinkozo nemali eyongiweyo zinokuphulukana namandla okuthenga</a:t>
            </a:r>
            <a:endParaRPr lang="xh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x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Abanini bee-asethi ezinyuka ngexabiso banokukhuseleka ngokuyinxenye</a:t>
            </a:r>
            <a:endParaRPr lang="xh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x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Imivuzo namaxabiso zihlengahlengiswa ngesantya esingafaniyo</a:t>
            </a:r>
            <a:endParaRPr lang="xh" sz="2400" dirty="0"/>
          </a:p>
        </p:txBody>
      </p:sp>
      <p:sp>
        <p:nvSpPr>
          <p:cNvPr id="5" name="Text 3"/>
          <p:cNvSpPr/>
          <p:nvPr/>
        </p:nvSpPr>
        <p:spPr>
          <a:xfrm>
            <a:off x="666780" y="3496848"/>
            <a:ext cx="11510010" cy="16454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x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Isixa semali ekwiakhawunti yebhanki sahlukile kwimali ezinkozo eniyiphethe ngesandla: sisithembiso sebhanki sokunihlawula. Eso sithembiso sidla ngokuzalisekiswa, kodwa oko kuxhomekeke ebhankini nakwimigaqo eyilawulayo.</a:t>
            </a:r>
            <a:endParaRPr lang="xh" sz="2400" dirty="0"/>
          </a:p>
        </p:txBody>
      </p:sp>
      <p:sp>
        <p:nvSpPr>
          <p:cNvPr id="6" name="Text 4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xh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Intshayelelo kwiBitcoin · Yintoni Engalunganga Ngemali Yethu?</a:t>
            </a:r>
            <a:endParaRPr lang="xh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xh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Yizamani: Ukuhlola amandla okuthenga</a:t>
            </a:r>
            <a:endParaRPr lang="xh" sz="3000" dirty="0"/>
          </a:p>
        </p:txBody>
      </p:sp>
      <p:sp>
        <p:nvSpPr>
          <p:cNvPr id="4" name="Text 2"/>
          <p:cNvSpPr/>
          <p:nvPr/>
        </p:nvSpPr>
        <p:spPr>
          <a:xfrm>
            <a:off x="1047720" y="1386779"/>
            <a:ext cx="11092404" cy="30621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lnSpc>
                <a:spcPct val="113000"/>
              </a:lnSpc>
              <a:buSzPct val="100000"/>
              <a:buFont typeface="+mj-lt"/>
              <a:buAutoNum type="arabicPeriod" startAt="1"/>
            </a:pPr>
            <a:r>
              <a:rPr lang="x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Khethani into enye eqhelekileyo: isonka, ezothutho, okanye imali yokufowuna</a:t>
            </a:r>
            <a:endParaRPr lang="xh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Font typeface="+mj-lt"/>
              <a:buAutoNum type="arabicPeriod" startAt="1"/>
            </a:pPr>
            <a:r>
              <a:rPr lang="x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Bhalani phantsi ixabiso layo namhlanje</a:t>
            </a:r>
            <a:endParaRPr lang="xh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Font typeface="+mj-lt"/>
              <a:buAutoNum type="arabicPeriod" startAt="1"/>
            </a:pPr>
            <a:r>
              <a:rPr lang="x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Buzani umntu ukuba yayixabisa malini kwiminyaka eliqela eyadlulayo, nize nijonge ingxelo ethembekileyo ukuba ninako</a:t>
            </a:r>
            <a:endParaRPr lang="xh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Font typeface="+mj-lt"/>
              <a:buAutoNum type="arabicPeriod" startAt="1"/>
            </a:pPr>
            <a:r>
              <a:rPr lang="x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Ngaba iingeniso zenyuka ngesantya esifanayo? Yintoni enye enokuchaza olu tshintsho?</a:t>
            </a:r>
            <a:endParaRPr lang="xh" sz="2400" dirty="0"/>
          </a:p>
        </p:txBody>
      </p:sp>
      <p:sp>
        <p:nvSpPr>
          <p:cNvPr id="5" name="Text 3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xh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Intshayelelo kwiBitcoin · Yintoni Engalunganga Ngemali Yethu?</a:t>
            </a:r>
            <a:endParaRPr lang="xh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xh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Imali ye-fiat iyasebenza, kodwa inemingcipheko</a:t>
            </a:r>
            <a:endParaRPr lang="xh" sz="3000" dirty="0"/>
          </a:p>
        </p:txBody>
      </p:sp>
      <p:sp>
        <p:nvSpPr>
          <p:cNvPr id="4" name="Text 2"/>
          <p:cNvSpPr/>
          <p:nvPr/>
        </p:nvSpPr>
        <p:spPr>
          <a:xfrm>
            <a:off x="1047720" y="1386779"/>
            <a:ext cx="11092404" cy="17062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lnSpc>
                <a:spcPct val="113000"/>
              </a:lnSpc>
              <a:buSzPct val="100000"/>
              <a:buChar char="•"/>
            </a:pPr>
            <a:r>
              <a:rPr lang="x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Iintlawulo eziluncedo, ikhredithi ebhetyebhetye, izixhobo zokujongana neentlekele</a:t>
            </a:r>
            <a:endParaRPr lang="xh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x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Kodwa ubungakanani bayo obukhoyo nemithetho yayo zinokutshintsha, yaye abantu abayisebenzisayo abanalo kangako ilizwi kwizigqibo</a:t>
            </a:r>
            <a:endParaRPr lang="xh" sz="2400" dirty="0"/>
          </a:p>
        </p:txBody>
      </p:sp>
      <p:sp>
        <p:nvSpPr>
          <p:cNvPr id="5" name="Shape 3"/>
          <p:cNvSpPr/>
          <p:nvPr/>
        </p:nvSpPr>
        <p:spPr>
          <a:xfrm>
            <a:off x="666780" y="3428268"/>
            <a:ext cx="10858500" cy="776874"/>
          </a:xfrm>
          <a:prstGeom prst="rect">
            <a:avLst/>
          </a:prstGeom>
          <a:solidFill>
            <a:srgbClr val="F3F3FA"/>
          </a:solidFill>
          <a:ln/>
        </p:spPr>
      </p:sp>
      <p:sp>
        <p:nvSpPr>
          <p:cNvPr id="6" name="Shape 4"/>
          <p:cNvSpPr/>
          <p:nvPr/>
        </p:nvSpPr>
        <p:spPr>
          <a:xfrm>
            <a:off x="666780" y="3428268"/>
            <a:ext cx="57150" cy="776874"/>
          </a:xfrm>
          <a:prstGeom prst="rect">
            <a:avLst/>
          </a:prstGeom>
          <a:solidFill>
            <a:srgbClr val="422C70"/>
          </a:solidFill>
          <a:ln/>
        </p:spPr>
      </p:sp>
      <p:sp>
        <p:nvSpPr>
          <p:cNvPr id="7" name="Text 5"/>
          <p:cNvSpPr/>
          <p:nvPr/>
        </p:nvSpPr>
        <p:spPr>
          <a:xfrm>
            <a:off x="1211580" y="3702588"/>
            <a:ext cx="10599450" cy="2282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x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Yiloo nto abantu befuna ezinye iindlela, nesizathu sokuba iBitcoin yadalwa.</a:t>
            </a:r>
            <a:endParaRPr lang="xh" sz="2400" dirty="0"/>
          </a:p>
        </p:txBody>
      </p:sp>
      <p:sp>
        <p:nvSpPr>
          <p:cNvPr id="8" name="Text 6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xh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Intshayelelo kwiBitcoin · Yintoni Engalunganga Ngemali Yethu?</a:t>
            </a:r>
            <a:endParaRPr lang="xh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30" y="2295235"/>
            <a:ext cx="11429817" cy="590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3000"/>
              </a:lnSpc>
              <a:buNone/>
            </a:pPr>
            <a:r>
              <a:rPr lang="xh" altLang="en-US" sz="435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Yintoni iBitcoin?</a:t>
            </a:r>
            <a:endParaRPr lang="xh" sz="4350" dirty="0"/>
          </a:p>
        </p:txBody>
      </p:sp>
      <p:sp>
        <p:nvSpPr>
          <p:cNvPr id="3" name="Text 1"/>
          <p:cNvSpPr/>
          <p:nvPr/>
        </p:nvSpPr>
        <p:spPr>
          <a:xfrm>
            <a:off x="340980" y="3328690"/>
            <a:ext cx="11510010" cy="12340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3000"/>
              </a:lnSpc>
              <a:buNone/>
            </a:pPr>
            <a:r>
              <a:rPr lang="xh" altLang="en-US" sz="240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Imali yedijithali engalawulwa liziko elinye, enesixa esiqingqiweyo, nenokuthunyelwa ngokuthe ngqo phakathi kwabantu ngaphandle kwemvume yebhanki.</a:t>
            </a:r>
            <a:endParaRPr lang="xh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D8D8E7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22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xh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Ingxaki Yokusebenzisa Imali Kabini</a:t>
            </a:r>
            <a:endParaRPr lang="xh" sz="3000" dirty="0"/>
          </a:p>
        </p:txBody>
      </p:sp>
      <p:sp>
        <p:nvSpPr>
          <p:cNvPr id="4" name="Text 2"/>
          <p:cNvSpPr/>
          <p:nvPr/>
        </p:nvSpPr>
        <p:spPr>
          <a:xfrm>
            <a:off x="666780" y="1447770"/>
            <a:ext cx="11510010" cy="8226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xh" altLang="en-US" sz="24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31 Oktobha 2008:</a:t>
            </a:r>
            <a:r>
              <a:rPr lang="x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USatoshi Nakamoto upapasha </a:t>
            </a:r>
            <a:r>
              <a:rPr lang="xh" altLang="en-US" sz="2400" i="1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Bitcoin: Inkqubo Yemali Yombane Yoontanga</a:t>
            </a:r>
            <a:r>
              <a:rPr lang="x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. </a:t>
            </a:r>
            <a:r>
              <a:rPr lang="xh" altLang="en-US" sz="2400" b="1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Janyuwari 2009:</a:t>
            </a:r>
            <a:r>
              <a:rPr lang="x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inethiwekhi iyaqala.</a:t>
            </a:r>
            <a:endParaRPr lang="xh" sz="2400" dirty="0"/>
          </a:p>
        </p:txBody>
      </p:sp>
      <p:pic>
        <p:nvPicPr>
          <p:cNvPr id="5" name="Image 0" descr="Inkampani yeentlawulo Umthumeli ucela inkampaniInkampani igcina ileja ize ivume Umamkeli uyahlawulwa ukuba inkampani iyavumaIxhomekekeKumbutho omnye othenjiweyo ogcina ilejaBitcoin Umthumeli utyikitya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72729" y="2422886"/>
            <a:ext cx="5646420" cy="3839657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xh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Intshayelelo kwiBitcoin · Yintoni iBitcoin?</a:t>
            </a:r>
            <a:endParaRPr lang="xh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23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48590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8382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xh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Engalawulwa liziko elinye · Unikezelo olunomda · Umntu</a:t>
            </a:r>
            <a:br/>
            <a:r>
              <a:rPr lang="xh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kumntu</a:t>
            </a:r>
            <a:endParaRPr lang="xh" sz="3000" dirty="0"/>
          </a:p>
        </p:txBody>
      </p:sp>
      <p:sp>
        <p:nvSpPr>
          <p:cNvPr id="4" name="Text 2"/>
          <p:cNvSpPr/>
          <p:nvPr/>
        </p:nvSpPr>
        <p:spPr>
          <a:xfrm>
            <a:off x="1032449" y="1802191"/>
            <a:ext cx="11109137" cy="2486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19710" indent="-219710">
              <a:lnSpc>
                <a:spcPct val="113000"/>
              </a:lnSpc>
              <a:buSzPct val="100000"/>
              <a:buChar char="•"/>
            </a:pPr>
            <a:r>
              <a:rPr lang="xh" altLang="en-US" sz="23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Ayinaziko lilodwa lolawulo:</a:t>
            </a:r>
            <a:r>
              <a:rPr lang="xh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akukho ofisi engundoqo eyenza iiakhawunti, etshintsha iimali eziseleyo, okanye evumayo ukuba ngubani onokujoyina</a:t>
            </a:r>
            <a:endParaRPr lang="xh" sz="2300" dirty="0"/>
          </a:p>
          <a:p>
            <a:pPr algn="l" marL="219710" indent="-219710">
              <a:lnSpc>
                <a:spcPct val="113000"/>
              </a:lnSpc>
              <a:spcBef>
                <a:spcPts val="460"/>
              </a:spcBef>
              <a:buSzPct val="100000"/>
              <a:buChar char="•"/>
            </a:pPr>
            <a:r>
              <a:rPr lang="xh" altLang="en-US" sz="23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Unikezelo olulinganiselweyo:</a:t>
            </a:r>
            <a:r>
              <a:rPr lang="xh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akusayi kuze kubekho i-bitcoin engaphezu kwezigidi ezingama-21</a:t>
            </a:r>
            <a:endParaRPr lang="xh" sz="2300" dirty="0"/>
          </a:p>
          <a:p>
            <a:pPr algn="l" marL="219710" indent="-219710">
              <a:lnSpc>
                <a:spcPct val="113000"/>
              </a:lnSpc>
              <a:spcBef>
                <a:spcPts val="460"/>
              </a:spcBef>
              <a:buSzPct val="100000"/>
              <a:buChar char="•"/>
            </a:pPr>
            <a:r>
              <a:rPr lang="xh" altLang="en-US" sz="23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Ukusuka komnye umntu ukuya komnye:</a:t>
            </a:r>
            <a:r>
              <a:rPr lang="xh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thumelani kuye nabani na, naphi na, ngaphandle kokucela imvume kwigunya eliphakathi</a:t>
            </a:r>
            <a:endParaRPr lang="xh" sz="2300" dirty="0"/>
          </a:p>
        </p:txBody>
      </p:sp>
      <p:sp>
        <p:nvSpPr>
          <p:cNvPr id="5" name="Text 3"/>
          <p:cNvSpPr/>
          <p:nvPr/>
        </p:nvSpPr>
        <p:spPr>
          <a:xfrm>
            <a:off x="666780" y="4610862"/>
            <a:ext cx="11510010" cy="11849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xh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Akukho nkampani inokumisa ukusetyenziswa kwe-bitcoin eniyilawulayo ngokwenu. Enye inkalo yaloo nkululeko luxanduva: intengiselwano esemthethweni idla ngokungakwazi ukurhoxiswa, kwaye akukho ziko loncedo lale nethiwekhi.</a:t>
            </a:r>
            <a:endParaRPr lang="xh" sz="2300" dirty="0"/>
          </a:p>
        </p:txBody>
      </p:sp>
      <p:sp>
        <p:nvSpPr>
          <p:cNvPr id="6" name="Text 4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xh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Intshayelelo kwiBitcoin · Yintoni iBitcoin?</a:t>
            </a:r>
            <a:endParaRPr lang="xh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24</a:t>
            </a:fld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xh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Umda Onokuqinisekiswa Nguye Nabani Na</a:t>
            </a:r>
            <a:endParaRPr lang="xh" sz="3000" dirty="0"/>
          </a:p>
        </p:txBody>
      </p:sp>
      <p:pic>
        <p:nvPicPr>
          <p:cNvPr id="4" name="Image 0" descr="Ibango malunga nobonelelo Umkhuphi uchaza umda kwiwebhusayithi yakhe. Ngumthombo wedatha womkhuphi kuphela owubhalayo. Akukho mntu ungaphandle komkhuphi onokuwuqinisekisa. Umkhuphi unokulutshintsha ub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5394" y="1295430"/>
            <a:ext cx="8360999" cy="4985309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xh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Intshayelelo kwiBitcoin · Yintoni iBitcoin?</a:t>
            </a:r>
            <a:endParaRPr lang="xh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25</a:t>
            </a:fld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xh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Akuyomfuneko ukuba nibe neBitcoin epheleleyo</a:t>
            </a:r>
            <a:endParaRPr lang="xh" sz="3000" dirty="0"/>
          </a:p>
        </p:txBody>
      </p:sp>
      <p:sp>
        <p:nvSpPr>
          <p:cNvPr id="4" name="Text 2"/>
          <p:cNvSpPr/>
          <p:nvPr/>
        </p:nvSpPr>
        <p:spPr>
          <a:xfrm>
            <a:off x="666780" y="1447770"/>
            <a:ext cx="11510010" cy="8226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x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I-bitcoin enye yahlulahlulwa ibe ziiyunithi ezincinane eziyi-100 000 000 ezibizwa ngokuba ziisatoshi, okanye iisats.</a:t>
            </a:r>
            <a:endParaRPr lang="xh" sz="2400" dirty="0"/>
          </a:p>
        </p:txBody>
      </p:sp>
      <p:pic>
        <p:nvPicPr>
          <p:cNvPr id="5" name="Image 0" descr="Bitcoin (BTC)10,10,010,0010,00000001Ii-satoshi (sats)⁠100 000 000⁠ 10 000 000⁠ 1 000 000⁠ 100 000⁠ 1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77455" y="2422886"/>
            <a:ext cx="6837060" cy="3857305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xh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Intshayelelo kwiBitcoin · Yintoni iBitcoin?</a:t>
            </a:r>
            <a:endParaRPr lang="xh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26</a:t>
            </a:fld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xh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Ngubani ogcina i-Bitcoin isebenza?</a:t>
            </a:r>
            <a:endParaRPr lang="xh" sz="3000" dirty="0"/>
          </a:p>
        </p:txBody>
      </p:sp>
      <p:pic>
        <p:nvPicPr>
          <p:cNvPr id="4" name="Image 0" descr="UmsebenzisiUmsebenzisi ufumana, agcine aze athumele i-bitcoin. InodiInodi izijongela ngokwayo imithetho ize idlulisele idatha evumelekileyo. UmgodiUmgodi wakha iibhloko ezicetywayo aze enze ubungqina 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7736" y="1295430"/>
            <a:ext cx="9276131" cy="497506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xh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Intshayelelo kwiBitcoin · Yintoni iBitcoin?</a:t>
            </a:r>
            <a:endParaRPr lang="xh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27</a:t>
            </a:fld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xh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Ngubani ogcina i-Bitcoin isebenza?</a:t>
            </a:r>
            <a:endParaRPr lang="xh" sz="30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68148" y="1447770"/>
            <a:ext cx="7255673" cy="483854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xh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Intshayelelo kwiBitcoin · Yintoni iBitcoin?</a:t>
            </a:r>
            <a:endParaRPr lang="xh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28</a:t>
            </a:fld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xh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IBitcoin Ineenzuzo Nezinto Ekufuneka Zincanywe</a:t>
            </a:r>
            <a:endParaRPr lang="xh" sz="3000" dirty="0"/>
          </a:p>
        </p:txBody>
      </p:sp>
      <p:sp>
        <p:nvSpPr>
          <p:cNvPr id="4" name="Text 2"/>
          <p:cNvSpPr/>
          <p:nvPr/>
        </p:nvSpPr>
        <p:spPr>
          <a:xfrm>
            <a:off x="1047720" y="1386779"/>
            <a:ext cx="11092404" cy="18280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lnSpc>
                <a:spcPct val="113000"/>
              </a:lnSpc>
              <a:buSzPct val="100000"/>
              <a:buChar char="•"/>
            </a:pPr>
            <a:r>
              <a:rPr lang="x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Ixabiso layo lingatshintsha ngokukhawuleza</a:t>
            </a:r>
            <a:endParaRPr lang="xh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x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Iimpazamo zidla ngokungabi nakulungiseka</a:t>
            </a:r>
            <a:endParaRPr lang="xh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x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Ukwamkelwa kwayo kusanqongophele kwiindawo ezininzi</a:t>
            </a:r>
            <a:endParaRPr lang="xh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x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Ukuyisebenzisa ngokukhuselekileyo kufuna ukufunda okuthile</a:t>
            </a:r>
            <a:endParaRPr lang="xh" sz="2400" dirty="0"/>
          </a:p>
        </p:txBody>
      </p:sp>
      <p:sp>
        <p:nvSpPr>
          <p:cNvPr id="5" name="Text 3"/>
          <p:cNvSpPr/>
          <p:nvPr/>
        </p:nvSpPr>
        <p:spPr>
          <a:xfrm>
            <a:off x="666780" y="3549975"/>
            <a:ext cx="11510010" cy="8226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x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I-Bitcoin isusa inxalenye yokuthembela kumaziko ize endaweni yayo ifake ukuqinisekiswa noxanduva lomntu ngamnye. Ayiwususi umngcipheko.</a:t>
            </a:r>
            <a:endParaRPr lang="xh" sz="2400" dirty="0"/>
          </a:p>
        </p:txBody>
      </p:sp>
      <p:sp>
        <p:nvSpPr>
          <p:cNvPr id="6" name="Text 4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xh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Intshayelelo kwiBitcoin · Yintoni iBitcoin?</a:t>
            </a:r>
            <a:endParaRPr lang="xh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29</a:t>
            </a:fld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30" y="2706624"/>
            <a:ext cx="11429817" cy="590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3000"/>
              </a:lnSpc>
              <a:buNone/>
            </a:pPr>
            <a:r>
              <a:rPr lang="xh" altLang="en-US" sz="435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Niyisebenzisa njani iBitcoin?</a:t>
            </a:r>
            <a:endParaRPr lang="xh" sz="4350" dirty="0"/>
          </a:p>
        </p:txBody>
      </p:sp>
      <p:sp>
        <p:nvSpPr>
          <p:cNvPr id="3" name="Text 1"/>
          <p:cNvSpPr/>
          <p:nvPr/>
        </p:nvSpPr>
        <p:spPr>
          <a:xfrm>
            <a:off x="381030" y="3740079"/>
            <a:ext cx="11429817" cy="4113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3000"/>
              </a:lnSpc>
              <a:buNone/>
            </a:pPr>
            <a:r>
              <a:rPr lang="xh" altLang="en-US" sz="240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Umbuzo wokuqala ngaso nasiphi na isipaji: ngubani olawula izitshixo?</a:t>
            </a:r>
            <a:endParaRPr lang="xh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D8D8E7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30</a:t>
            </a:fld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xh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Isipaji Silawula Izitshixo</a:t>
            </a:r>
            <a:endParaRPr lang="xh" sz="3000" dirty="0"/>
          </a:p>
        </p:txBody>
      </p:sp>
      <p:pic>
        <p:nvPicPr>
          <p:cNvPr id="4" name="Image 0" descr="Isipaji senu sigcina izitshixo Yamkelani Yabelanani ngedilesi yokwamkelaThumelani Tyikityani ngesitshixo senu I-bitcoin ihlala kwileja ekwabelwana ngayo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5266" y="1295430"/>
            <a:ext cx="10221255" cy="497845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xh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Intshayelelo kwiBitcoin · Niyisebenzisa njani iBitcoin?</a:t>
            </a:r>
            <a:endParaRPr lang="xh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31</a:t>
            </a:fld>
            <a:endParaRPr 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xh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Ngubani Ngokwenene Ophethe iBitcoin Yenu?</a:t>
            </a:r>
            <a:endParaRPr lang="xh" sz="3000" dirty="0"/>
          </a:p>
        </p:txBody>
      </p:sp>
      <p:sp>
        <p:nvSpPr>
          <p:cNvPr id="4" name="Text 2"/>
          <p:cNvSpPr/>
          <p:nvPr/>
        </p:nvSpPr>
        <p:spPr>
          <a:xfrm>
            <a:off x="1047720" y="1386779"/>
            <a:ext cx="11092404" cy="30621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lnSpc>
                <a:spcPct val="113000"/>
              </a:lnSpc>
              <a:buSzPct val="100000"/>
              <a:buChar char="•"/>
            </a:pPr>
            <a:r>
              <a:rPr lang="xh" altLang="en-US" sz="24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Ukuzigcinela:</a:t>
            </a:r>
            <a:r>
              <a:rPr lang="x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nini abalawula izitshixo</a:t>
            </a:r>
            <a:endParaRPr lang="xh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x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Akukho mntu unokunibuyisela i-bitcoin yenu ukuba nilahlekelwa libinzana lembewu kunye nesixhobo</a:t>
            </a:r>
            <a:endParaRPr lang="xh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xh" altLang="en-US" sz="24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Ukugcinelwa:</a:t>
            </a:r>
            <a:r>
              <a:rPr lang="x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inkampani igcina izitshixo, ngendlela efana noko nebhanki</a:t>
            </a:r>
            <a:endParaRPr lang="xh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x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Ibhalansi yenu sisithembiso sayo sokuhlawula; inokumisela imida ekutsaleni imali, imise ukusebenza kweakhawunti, ihlaselwe ngabagqekezi bekhompyutha, okanye ivale</a:t>
            </a:r>
            <a:endParaRPr lang="xh" sz="2400" dirty="0"/>
          </a:p>
        </p:txBody>
      </p:sp>
      <p:sp>
        <p:nvSpPr>
          <p:cNvPr id="5" name="Text 3"/>
          <p:cNvSpPr/>
          <p:nvPr/>
        </p:nvSpPr>
        <p:spPr>
          <a:xfrm>
            <a:off x="666780" y="4784049"/>
            <a:ext cx="11510010" cy="12340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x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Ukukhetha indlela yokugcina akulovavanyo lokufaneleka kwenu. Okubalulekileyo kukwazi ukuba loluphi uhlobo enilusebenzisayo nokuba nithembele entwenini.</a:t>
            </a:r>
            <a:endParaRPr lang="xh" sz="2400" dirty="0"/>
          </a:p>
        </p:txBody>
      </p:sp>
      <p:sp>
        <p:nvSpPr>
          <p:cNvPr id="6" name="Text 4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xh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Intshayelelo kwiBitcoin · Niyisebenzisa njani iBitcoin?</a:t>
            </a:r>
            <a:endParaRPr lang="xh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32</a:t>
            </a:fld>
            <a:endParaRPr 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05570" y="1752630"/>
            <a:ext cx="5029200" cy="335283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6780" y="148590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4" name="Text 1"/>
          <p:cNvSpPr/>
          <p:nvPr/>
        </p:nvSpPr>
        <p:spPr>
          <a:xfrm>
            <a:off x="666780" y="571500"/>
            <a:ext cx="11144250" cy="8382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xh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Ibinzana Lenu Lembewu</a:t>
            </a:r>
            <a:br/>
            <a:r>
              <a:rPr lang="xh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Linika Ufikelelo Olupheleleyo</a:t>
            </a:r>
            <a:endParaRPr lang="xh" sz="3000" dirty="0"/>
          </a:p>
        </p:txBody>
      </p:sp>
      <p:sp>
        <p:nvSpPr>
          <p:cNvPr id="5" name="Text 2"/>
          <p:cNvSpPr/>
          <p:nvPr/>
        </p:nvSpPr>
        <p:spPr>
          <a:xfrm>
            <a:off x="666780" y="1866930"/>
            <a:ext cx="5694426" cy="2056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x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Uluhlu lwamagama alandelelanayo, adla ngokuba li-12 okanye angama-24, olunokuphinda luvelise izitshixo zenu. Nabani na onalo unokuthatha i-bitcoin yenu.</a:t>
            </a:r>
            <a:endParaRPr lang="xh" sz="2400" dirty="0"/>
          </a:p>
        </p:txBody>
      </p:sp>
      <p:pic>
        <p:nvPicPr>
          <p:cNvPr id="6" name="Image 1" descr="Umzekelo kuphela1. civil2. switch3. plunge4. stadium5. live6. wedding7. foster8. dice9. giraffe10. you11. foil12. cinnamon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2550" y="4076121"/>
            <a:ext cx="3760470" cy="2144359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xh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Intshayelelo kwiBitcoin · Niyisebenzisa njani iBitcoin?</a:t>
            </a:r>
            <a:endParaRPr lang="xh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33</a:t>
            </a:fld>
            <a:endParaRPr lang="en-US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584930" y="2766151"/>
            <a:ext cx="10226010" cy="13257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xh" altLang="en-US" sz="435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Ayizizo izitshixo zenu, ayizizo</a:t>
            </a:r>
            <a:br/>
            <a:r>
              <a:rPr lang="xh" altLang="en-US" sz="435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iingqekembe zenu.</a:t>
            </a:r>
            <a:endParaRPr lang="xh" sz="4350" dirty="0"/>
          </a:p>
        </p:txBody>
      </p:sp>
      <p:sp>
        <p:nvSpPr>
          <p:cNvPr id="3" name="Text 1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xh" altLang="en-US" sz="1200" dirty="0">
                <a:solidFill>
                  <a:srgbClr val="C0C0D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Intshayelelo kwiBitcoin · Niyisebenzisa njani iBitcoin?</a:t>
            </a:r>
            <a:endParaRPr lang="xh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C0C0D0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34</a:t>
            </a:fld>
            <a:endParaRPr 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0" y="0"/>
            <a:ext cx="441957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6780" y="148590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4" name="Text 1"/>
          <p:cNvSpPr/>
          <p:nvPr/>
        </p:nvSpPr>
        <p:spPr>
          <a:xfrm>
            <a:off x="666780" y="571500"/>
            <a:ext cx="11144250" cy="8382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xh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Ngaphambi kokuba nisebenzise</a:t>
            </a:r>
            <a:br/>
            <a:r>
              <a:rPr lang="xh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nasiphi na isipaji</a:t>
            </a:r>
            <a:endParaRPr lang="xh" sz="3000" dirty="0"/>
          </a:p>
        </p:txBody>
      </p:sp>
      <p:sp>
        <p:nvSpPr>
          <p:cNvPr id="5" name="Text 2"/>
          <p:cNvSpPr/>
          <p:nvPr/>
        </p:nvSpPr>
        <p:spPr>
          <a:xfrm>
            <a:off x="956188" y="1783812"/>
            <a:ext cx="6023427" cy="4606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73990" indent="-173990">
              <a:lnSpc>
                <a:spcPct val="113000"/>
              </a:lnSpc>
              <a:buSzPct val="100000"/>
              <a:buChar char="•"/>
            </a:pPr>
            <a:r>
              <a:rPr lang="xh" altLang="en-US" sz="182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Izitshixo:</a:t>
            </a:r>
            <a:r>
              <a:rPr lang="xh" altLang="en-US" sz="18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ngubani ozilawulayo, nini okanye yinkampani?</a:t>
            </a:r>
            <a:endParaRPr lang="xh" sz="1820" dirty="0"/>
          </a:p>
          <a:p>
            <a:pPr algn="l" marL="173990" indent="-173990">
              <a:lnSpc>
                <a:spcPct val="113000"/>
              </a:lnSpc>
              <a:spcBef>
                <a:spcPts val="360"/>
              </a:spcBef>
              <a:buSzPct val="100000"/>
              <a:buChar char="•"/>
            </a:pPr>
            <a:r>
              <a:rPr lang="xh" altLang="en-US" sz="182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Ukubuyisela:</a:t>
            </a:r>
            <a:r>
              <a:rPr lang="xh" altLang="en-US" sz="18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kwenzeka ntoni xa ifowuni yenu ilahleka okanye inkampani inyamalala?</a:t>
            </a:r>
            <a:endParaRPr lang="xh" sz="1820" dirty="0"/>
          </a:p>
          <a:p>
            <a:pPr algn="l" marL="173990" indent="-173990">
              <a:lnSpc>
                <a:spcPct val="113000"/>
              </a:lnSpc>
              <a:spcBef>
                <a:spcPts val="360"/>
              </a:spcBef>
              <a:buSzPct val="100000"/>
              <a:buChar char="•"/>
            </a:pPr>
            <a:r>
              <a:rPr lang="xh" altLang="en-US" sz="182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Umthombo:</a:t>
            </a:r>
            <a:r>
              <a:rPr lang="xh" altLang="en-US" sz="18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yiwebhusayithi esemthethweni okanye luluhlu olukwivenkile yee-app, hayi ikhonkco enilithunyelelwe ngumntu?</a:t>
            </a:r>
            <a:endParaRPr lang="xh" sz="1820" dirty="0"/>
          </a:p>
          <a:p>
            <a:pPr algn="l" marL="173990" indent="-173990">
              <a:lnSpc>
                <a:spcPct val="113000"/>
              </a:lnSpc>
              <a:spcBef>
                <a:spcPts val="360"/>
              </a:spcBef>
              <a:buSzPct val="100000"/>
              <a:buChar char="•"/>
            </a:pPr>
            <a:r>
              <a:rPr lang="xh" altLang="en-US" sz="182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Ikhowudi:</a:t>
            </a:r>
            <a:r>
              <a:rPr lang="xh" altLang="en-US" sz="18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yeyomthombo ovulekileyo kwaye igcinwa ihlaziywa rhoqo? (Oku kukodwa akubobungqina bokhuseleko.)</a:t>
            </a:r>
            <a:endParaRPr lang="xh" sz="1820" dirty="0"/>
          </a:p>
          <a:p>
            <a:pPr algn="l" marL="173990" indent="-173990">
              <a:lnSpc>
                <a:spcPct val="113000"/>
              </a:lnSpc>
              <a:spcBef>
                <a:spcPts val="360"/>
              </a:spcBef>
              <a:buSzPct val="100000"/>
              <a:buChar char="•"/>
            </a:pPr>
            <a:r>
              <a:rPr lang="xh" altLang="en-US" sz="182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Iindleko:</a:t>
            </a:r>
            <a:r>
              <a:rPr lang="xh" altLang="en-US" sz="18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zithini iintlawulo zokuthumela, zokufumana okanye zokutsala imali?</a:t>
            </a:r>
            <a:endParaRPr lang="xh" sz="1820" dirty="0"/>
          </a:p>
          <a:p>
            <a:pPr algn="l" marL="173990" indent="-173990">
              <a:lnSpc>
                <a:spcPct val="113000"/>
              </a:lnSpc>
              <a:spcBef>
                <a:spcPts val="360"/>
              </a:spcBef>
              <a:buSzPct val="100000"/>
              <a:buChar char="•"/>
            </a:pPr>
            <a:r>
              <a:rPr lang="xh" altLang="en-US" sz="182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Iintlawulo:</a:t>
            </a:r>
            <a:r>
              <a:rPr lang="xh" altLang="en-US" sz="18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zenziwa kwikhonkco leebhloko, nge-Lightning, okanye ngazo zombini?</a:t>
            </a:r>
            <a:endParaRPr lang="xh" sz="1820" dirty="0"/>
          </a:p>
        </p:txBody>
      </p:sp>
      <p:sp>
        <p:nvSpPr>
          <p:cNvPr id="6" name="Text 3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xh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Intshayelelo kwiBitcoin · Niyisebenzisa njani iBitcoin?</a:t>
            </a:r>
            <a:endParaRPr lang="xh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35</a:t>
            </a:fld>
            <a:endParaRPr lang="en-US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xh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Kwitsheyini kunye ne-Lightning</a:t>
            </a:r>
            <a:endParaRPr lang="xh" sz="3000" dirty="0"/>
          </a:p>
        </p:txBody>
      </p:sp>
      <p:sp>
        <p:nvSpPr>
          <p:cNvPr id="4" name="Text 2"/>
          <p:cNvSpPr/>
          <p:nvPr/>
        </p:nvSpPr>
        <p:spPr>
          <a:xfrm>
            <a:off x="1047720" y="1386779"/>
            <a:ext cx="11092404" cy="25899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lnSpc>
                <a:spcPct val="113000"/>
              </a:lnSpc>
              <a:buSzPct val="100000"/>
              <a:buChar char="•"/>
            </a:pPr>
            <a:r>
              <a:rPr lang="xh" altLang="en-US" sz="24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Kwitsheyini:</a:t>
            </a:r>
            <a:r>
              <a:rPr lang="x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ibhalwa ngqo kwitsheyini yeebhloko</a:t>
            </a:r>
            <a:endParaRPr lang="xh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xh" altLang="en-US" sz="24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Lightning:</a:t>
            </a:r>
            <a:r>
              <a:rPr lang="x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uthungelwano lweentlawulo olwakhelwe phezu kweBitcoin ukwenza iintlawulo ezikhawulezayo, ezincinci nezenziwa rhoqo, njengokuthenga ikofu</a:t>
            </a:r>
            <a:endParaRPr lang="xh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xh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Isipaji se-Lightning sinokuba phantsi kolawulo lomntu wesithathu okanye phantsi kolawulo lomnini waso</a:t>
            </a:r>
            <a:endParaRPr lang="xh" sz="2400" dirty="0"/>
          </a:p>
        </p:txBody>
      </p:sp>
      <p:pic>
        <p:nvPicPr>
          <p:cNvPr id="5" name="Image 0" descr="Kwikhonkco leebhlokoKurekhodwa ngqo kwikhonkco leebhloko leBitcoinLightningUthungelwano lweentlawulo olwakhelwe kwiBitcoi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345" y="4159423"/>
            <a:ext cx="8315371" cy="212406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xh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Intshayelelo kwiBitcoin · Niyisebenzisa njani iBitcoin?</a:t>
            </a:r>
            <a:endParaRPr lang="xh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36</a:t>
            </a:fld>
            <a:endParaRPr lang="en-US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xh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Imithetho Emithathu Ngoxa Nifunda</a:t>
            </a:r>
            <a:endParaRPr lang="xh" sz="3000" dirty="0"/>
          </a:p>
        </p:txBody>
      </p:sp>
      <p:sp>
        <p:nvSpPr>
          <p:cNvPr id="4" name="Text 2"/>
          <p:cNvSpPr/>
          <p:nvPr/>
        </p:nvSpPr>
        <p:spPr>
          <a:xfrm>
            <a:off x="1002000" y="1375806"/>
            <a:ext cx="11142604" cy="19169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00660" indent="-200660">
              <a:lnSpc>
                <a:spcPct val="113000"/>
              </a:lnSpc>
              <a:buSzPct val="100000"/>
              <a:buChar char="•"/>
            </a:pPr>
            <a:r>
              <a:rPr lang="xh" altLang="en-US" sz="2110" b="1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Fundani kuqala.</a:t>
            </a:r>
            <a:r>
              <a:rPr lang="xh" altLang="en-US" sz="21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Musani ukwenza izinto ngenxa yemincili, uloyiko, okanye uxinzelelo.</a:t>
            </a:r>
            <a:endParaRPr lang="xh" sz="2110" dirty="0"/>
          </a:p>
          <a:p>
            <a:pPr algn="l" marL="200660" indent="-200660">
              <a:lnSpc>
                <a:spcPct val="113000"/>
              </a:lnSpc>
              <a:spcBef>
                <a:spcPts val="420"/>
              </a:spcBef>
              <a:buSzPct val="100000"/>
              <a:buChar char="•"/>
            </a:pPr>
            <a:r>
              <a:rPr lang="xh" altLang="en-US" sz="2110" b="1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Qalani ngokuncinci.</a:t>
            </a:r>
            <a:r>
              <a:rPr lang="xh" altLang="en-US" sz="21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Zamani izixhobo eningaziqhelanga ngesixa semali eninokukwazi ukumelana nokuphulukana naso.</a:t>
            </a:r>
            <a:endParaRPr lang="xh" sz="2110" dirty="0"/>
          </a:p>
          <a:p>
            <a:pPr algn="l" marL="200660" indent="-200660">
              <a:lnSpc>
                <a:spcPct val="113000"/>
              </a:lnSpc>
              <a:spcBef>
                <a:spcPts val="420"/>
              </a:spcBef>
              <a:buSzPct val="100000"/>
              <a:buChar char="•"/>
            </a:pPr>
            <a:r>
              <a:rPr lang="xh" altLang="en-US" sz="2110" b="1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Musani Ukuthemba, Qinisekisani.</a:t>
            </a:r>
            <a:r>
              <a:rPr lang="xh" altLang="en-US" sz="21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Jongani umntu, indlela yokuhlawula, idilesi, nesixa semali.</a:t>
            </a:r>
            <a:endParaRPr lang="xh" sz="2110" dirty="0"/>
          </a:p>
        </p:txBody>
      </p:sp>
      <p:sp>
        <p:nvSpPr>
          <p:cNvPr id="5" name="Shape 3"/>
          <p:cNvSpPr/>
          <p:nvPr/>
        </p:nvSpPr>
        <p:spPr>
          <a:xfrm>
            <a:off x="666780" y="3587648"/>
            <a:ext cx="10858500" cy="1809780"/>
          </a:xfrm>
          <a:prstGeom prst="rect">
            <a:avLst/>
          </a:prstGeom>
          <a:solidFill>
            <a:srgbClr val="F3F3FA"/>
          </a:solidFill>
          <a:ln/>
        </p:spPr>
      </p:sp>
      <p:sp>
        <p:nvSpPr>
          <p:cNvPr id="6" name="Shape 4"/>
          <p:cNvSpPr/>
          <p:nvPr/>
        </p:nvSpPr>
        <p:spPr>
          <a:xfrm>
            <a:off x="666780" y="3587648"/>
            <a:ext cx="57150" cy="1809780"/>
          </a:xfrm>
          <a:prstGeom prst="rect">
            <a:avLst/>
          </a:prstGeom>
          <a:solidFill>
            <a:srgbClr val="422C70"/>
          </a:solidFill>
          <a:ln/>
        </p:spPr>
      </p:sp>
      <p:sp>
        <p:nvSpPr>
          <p:cNvPr id="7" name="Text 5"/>
          <p:cNvSpPr/>
          <p:nvPr/>
        </p:nvSpPr>
        <p:spPr>
          <a:xfrm>
            <a:off x="1153058" y="3829050"/>
            <a:ext cx="10539649" cy="13269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xh" altLang="en-US" sz="211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Yabelanani ngolwazi lokwamkela iintlawulo, ningaze nabelane ngeemfihlo</a:t>
            </a:r>
            <a:endParaRPr lang="xh" sz="2110" dirty="0"/>
          </a:p>
          <a:p>
            <a:pPr algn="l" indent="0" marL="0">
              <a:lnSpc>
                <a:spcPct val="113000"/>
              </a:lnSpc>
              <a:spcBef>
                <a:spcPts val="320"/>
              </a:spcBef>
              <a:buNone/>
            </a:pPr>
            <a:r>
              <a:rPr lang="xh" altLang="en-US" sz="21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Idilesi okanye isicelo sentlawulo sinokwabelwana ngaso. Ibinzana lembewu okanye isitshixo sabucala masingaze kwabelwane ngaso. Akukho titshala, nkampani yesipaji, okanye msebenzi wenkxaso osemthethweni oya kuze anicele loo nto.</a:t>
            </a:r>
            <a:endParaRPr lang="xh" sz="2110" dirty="0"/>
          </a:p>
        </p:txBody>
      </p:sp>
      <p:sp>
        <p:nvSpPr>
          <p:cNvPr id="8" name="Text 6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xh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Intshayelelo kwiBitcoin · Niyisebenzisa njani iBitcoin?</a:t>
            </a:r>
            <a:endParaRPr lang="xh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37</a:t>
            </a:fld>
            <a:endParaRPr lang="en-US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05570" y="1752630"/>
            <a:ext cx="5029200" cy="335283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6780" y="148590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4" name="Text 1"/>
          <p:cNvSpPr/>
          <p:nvPr/>
        </p:nvSpPr>
        <p:spPr>
          <a:xfrm>
            <a:off x="666780" y="571500"/>
            <a:ext cx="11144250" cy="8382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xh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Yimani, Ningabelani Nganto,</a:t>
            </a:r>
            <a:br/>
            <a:r>
              <a:rPr lang="xh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Ningathumeli Nto</a:t>
            </a:r>
            <a:endParaRPr lang="xh" sz="3000" dirty="0"/>
          </a:p>
        </p:txBody>
      </p:sp>
      <p:sp>
        <p:nvSpPr>
          <p:cNvPr id="5" name="Text 2"/>
          <p:cNvSpPr/>
          <p:nvPr/>
        </p:nvSpPr>
        <p:spPr>
          <a:xfrm>
            <a:off x="666780" y="1848551"/>
            <a:ext cx="5694426" cy="2533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xh" altLang="en-US" sz="21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Yekani ukuba umntu uninyanzela ukuba nikhawuleze okanye nigcine izinto ziyimfihlo, unithembisa inzuzo eqinisekisiweyo, unicela ukuba nithumele i-bitcoin kuqala, okanye ucela ibinzana lenu lembewu. Khanime. Ningabelani nganto. Ningathumeli nto. Emva koko qinisekisani ngomthombo esele niwazi.</a:t>
            </a:r>
            <a:endParaRPr lang="xh" sz="2110" dirty="0"/>
          </a:p>
        </p:txBody>
      </p:sp>
      <p:pic>
        <p:nvPicPr>
          <p:cNvPr id="6" name="Image 1" descr="Ukungxamiseka Ukuzenza omnye umntu Indawo ekuthunyelwa kuyo etshintshiweyo Iimbuyekezo eziqinisekisiweyo Izicelo zeemfihlo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8224" y="4516313"/>
            <a:ext cx="4029121" cy="1722547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xh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Intshayelelo kwiBitcoin · Niyisebenzisa njani iBitcoin?</a:t>
            </a:r>
            <a:endParaRPr lang="xh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38</a:t>
            </a:fld>
            <a:endParaRPr lang="en-US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30" y="2706624"/>
            <a:ext cx="11429817" cy="590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3000"/>
              </a:lnSpc>
              <a:buNone/>
            </a:pPr>
            <a:r>
              <a:rPr lang="xh" altLang="en-US" sz="435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Yintoni Elandelayo?</a:t>
            </a:r>
            <a:endParaRPr lang="xh" sz="4350" dirty="0"/>
          </a:p>
        </p:txBody>
      </p:sp>
      <p:sp>
        <p:nvSpPr>
          <p:cNvPr id="3" name="Text 1"/>
          <p:cNvSpPr/>
          <p:nvPr/>
        </p:nvSpPr>
        <p:spPr>
          <a:xfrm>
            <a:off x="381030" y="3740079"/>
            <a:ext cx="11430000" cy="4113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3000"/>
              </a:lnSpc>
              <a:buNone/>
            </a:pPr>
            <a:r>
              <a:rPr lang="xh" altLang="en-US" sz="240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Esi sisiqalo nje.</a:t>
            </a:r>
            <a:endParaRPr lang="xh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D8D8E7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39</a:t>
            </a:fld>
            <a:endParaRPr lang="en-US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xh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Iingongoma Ezine Eziphambili</a:t>
            </a:r>
            <a:endParaRPr lang="xh" sz="3000" dirty="0"/>
          </a:p>
        </p:txBody>
      </p:sp>
      <p:sp>
        <p:nvSpPr>
          <p:cNvPr id="4" name="Text 2"/>
          <p:cNvSpPr/>
          <p:nvPr/>
        </p:nvSpPr>
        <p:spPr>
          <a:xfrm>
            <a:off x="1032449" y="1383030"/>
            <a:ext cx="11109137" cy="33353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19710" indent="-219710">
              <a:lnSpc>
                <a:spcPct val="113000"/>
              </a:lnSpc>
              <a:buSzPct val="100000"/>
              <a:buChar char="•"/>
            </a:pPr>
            <a:r>
              <a:rPr lang="xh" altLang="en-US" sz="2300" b="1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Imali ixhomekeke kwimithetho nakwintembeko.</a:t>
            </a:r>
            <a:r>
              <a:rPr lang="xh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Unikezelo lwemali yefiat nemithetho yayo zimiselwa linani elincinane lamaziko.</a:t>
            </a:r>
            <a:endParaRPr lang="xh" sz="2300" dirty="0"/>
          </a:p>
          <a:p>
            <a:pPr algn="l" marL="219710" indent="-219710">
              <a:lnSpc>
                <a:spcPct val="113000"/>
              </a:lnSpc>
              <a:spcBef>
                <a:spcPts val="460"/>
              </a:spcBef>
              <a:buSzPct val="100000"/>
              <a:buChar char="•"/>
            </a:pPr>
            <a:r>
              <a:rPr lang="xh" altLang="en-US" sz="2300" b="1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IBitcoin inemithetho eyahlukileyo.</a:t>
            </a:r>
            <a:r>
              <a:rPr lang="xh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Unikezelo oluselubala, olunomda, olufumaneka kuye nabani na, nolunokuqinisekiswa endaweni yokuthenjwa nje.</a:t>
            </a:r>
            <a:endParaRPr lang="xh" sz="2300" dirty="0"/>
          </a:p>
          <a:p>
            <a:pPr algn="l" marL="219710" indent="-219710">
              <a:lnSpc>
                <a:spcPct val="113000"/>
              </a:lnSpc>
              <a:spcBef>
                <a:spcPts val="460"/>
              </a:spcBef>
              <a:buSzPct val="100000"/>
              <a:buChar char="•"/>
            </a:pPr>
            <a:r>
              <a:rPr lang="xh" altLang="en-US" sz="2300" b="1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Ukhuseleko luza kuqala.</a:t>
            </a:r>
            <a:r>
              <a:rPr lang="xh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Fundani kuqala, qalani kancinci, qinisekisani yonke into, ningaze nabelane nabanye ngebinzana lenu lokubuyisela isipaji.</a:t>
            </a:r>
            <a:endParaRPr lang="xh" sz="2300" dirty="0"/>
          </a:p>
          <a:p>
            <a:pPr algn="l" marL="219710" indent="-219710">
              <a:lnSpc>
                <a:spcPct val="113000"/>
              </a:lnSpc>
              <a:spcBef>
                <a:spcPts val="460"/>
              </a:spcBef>
              <a:buSzPct val="100000"/>
              <a:buChar char="•"/>
            </a:pPr>
            <a:r>
              <a:rPr lang="xh" altLang="en-US" sz="2300" b="1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Esi sisiqalo nje.</a:t>
            </a:r>
            <a:r>
              <a:rPr lang="xh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Inyathelo elinye elilandelayo elikhuselekileyo lanele.</a:t>
            </a:r>
            <a:endParaRPr lang="xh" sz="2300" dirty="0"/>
          </a:p>
        </p:txBody>
      </p:sp>
      <p:sp>
        <p:nvSpPr>
          <p:cNvPr id="5" name="Shape 3"/>
          <p:cNvSpPr/>
          <p:nvPr/>
        </p:nvSpPr>
        <p:spPr>
          <a:xfrm>
            <a:off x="666780" y="5040173"/>
            <a:ext cx="10858500" cy="1184331"/>
          </a:xfrm>
          <a:prstGeom prst="rect">
            <a:avLst/>
          </a:prstGeom>
          <a:solidFill>
            <a:srgbClr val="F3F3FA"/>
          </a:solidFill>
          <a:ln/>
        </p:spPr>
      </p:sp>
      <p:sp>
        <p:nvSpPr>
          <p:cNvPr id="6" name="Shape 4"/>
          <p:cNvSpPr/>
          <p:nvPr/>
        </p:nvSpPr>
        <p:spPr>
          <a:xfrm>
            <a:off x="666780" y="5040173"/>
            <a:ext cx="57150" cy="1184331"/>
          </a:xfrm>
          <a:prstGeom prst="rect">
            <a:avLst/>
          </a:prstGeom>
          <a:solidFill>
            <a:srgbClr val="422C70"/>
          </a:solidFill>
          <a:ln/>
        </p:spPr>
      </p:sp>
      <p:sp>
        <p:nvSpPr>
          <p:cNvPr id="7" name="Text 5"/>
          <p:cNvSpPr/>
          <p:nvPr/>
        </p:nvSpPr>
        <p:spPr>
          <a:xfrm>
            <a:off x="1192103" y="5303520"/>
            <a:ext cx="10456896" cy="6576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xh" altLang="en-US" sz="23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Ithuba lokucamngca</a:t>
            </a:r>
            <a:endParaRPr lang="xh" sz="2300" dirty="0"/>
          </a:p>
          <a:p>
            <a:pPr algn="l" indent="0" marL="0">
              <a:lnSpc>
                <a:spcPct val="113000"/>
              </a:lnSpc>
              <a:spcBef>
                <a:spcPts val="340"/>
              </a:spcBef>
              <a:buNone/>
            </a:pPr>
            <a:r>
              <a:rPr lang="xh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Buyelani kwimibuzo emihlanu esekuqaleni. Beninokuphendula nithini ngoku?</a:t>
            </a:r>
            <a:endParaRPr lang="xh" sz="2300" dirty="0"/>
          </a:p>
        </p:txBody>
      </p:sp>
      <p:sp>
        <p:nvSpPr>
          <p:cNvPr id="8" name="Text 6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xh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Intshayelelo kwiBitcoin · Yintoni Elandelayo?</a:t>
            </a:r>
            <a:endParaRPr lang="xh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40</a:t>
            </a:fld>
            <a:endParaRPr lang="en-US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0" y="0"/>
            <a:ext cx="441957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4" name="Text 1"/>
          <p:cNvSpPr/>
          <p:nvPr/>
        </p:nvSpPr>
        <p:spPr>
          <a:xfrm>
            <a:off x="666780" y="571500"/>
            <a:ext cx="1114425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xh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IDiploma yeBitcoin</a:t>
            </a:r>
            <a:endParaRPr lang="xh" sz="3000" dirty="0"/>
          </a:p>
        </p:txBody>
      </p:sp>
      <p:sp>
        <p:nvSpPr>
          <p:cNvPr id="5" name="Text 2"/>
          <p:cNvSpPr/>
          <p:nvPr/>
        </p:nvSpPr>
        <p:spPr>
          <a:xfrm>
            <a:off x="666780" y="1423355"/>
            <a:ext cx="6340632" cy="691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xh" altLang="en-US" sz="20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Inyathelo elilandelayo. Iimodyuli zayo ezine zinisa phambili:</a:t>
            </a:r>
            <a:endParaRPr lang="xh" sz="2020" dirty="0"/>
          </a:p>
        </p:txBody>
      </p:sp>
      <p:sp>
        <p:nvSpPr>
          <p:cNvPr id="6" name="Text 3"/>
          <p:cNvSpPr/>
          <p:nvPr/>
        </p:nvSpPr>
        <p:spPr>
          <a:xfrm>
            <a:off x="986729" y="2319376"/>
            <a:ext cx="5989960" cy="15359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91770" indent="-191770">
              <a:lnSpc>
                <a:spcPct val="113000"/>
              </a:lnSpc>
              <a:buSzPct val="100000"/>
              <a:buChar char="•"/>
            </a:pPr>
            <a:r>
              <a:rPr lang="xh" altLang="en-US" sz="20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Ukuqonda imali</a:t>
            </a:r>
            <a:endParaRPr lang="xh" sz="2020" dirty="0"/>
          </a:p>
          <a:p>
            <a:pPr algn="l" marL="191770" indent="-191770">
              <a:lnSpc>
                <a:spcPct val="113000"/>
              </a:lnSpc>
              <a:spcBef>
                <a:spcPts val="400"/>
              </a:spcBef>
              <a:buSzPct val="100000"/>
              <a:buChar char="•"/>
            </a:pPr>
            <a:r>
              <a:rPr lang="xh" altLang="en-US" sz="20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Indlela iBitcoin esebenza ngayo</a:t>
            </a:r>
            <a:endParaRPr lang="xh" sz="2020" dirty="0"/>
          </a:p>
          <a:p>
            <a:pPr algn="l" marL="191770" indent="-191770">
              <a:lnSpc>
                <a:spcPct val="113000"/>
              </a:lnSpc>
              <a:spcBef>
                <a:spcPts val="400"/>
              </a:spcBef>
              <a:buSzPct val="100000"/>
              <a:buChar char="•"/>
            </a:pPr>
            <a:r>
              <a:rPr lang="xh" altLang="en-US" sz="20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Ukusebenzisa iBitcoin ngokukhuselekileyo</a:t>
            </a:r>
            <a:endParaRPr lang="xh" sz="2020" dirty="0"/>
          </a:p>
          <a:p>
            <a:pPr algn="l" marL="191770" indent="-191770">
              <a:lnSpc>
                <a:spcPct val="113000"/>
              </a:lnSpc>
              <a:spcBef>
                <a:spcPts val="400"/>
              </a:spcBef>
              <a:buSzPct val="100000"/>
              <a:buChar char="•"/>
            </a:pPr>
            <a:r>
              <a:rPr lang="xh" altLang="en-US" sz="20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IBitcoin kuluntu lwenu</a:t>
            </a:r>
            <a:endParaRPr lang="xh" sz="2020" dirty="0"/>
          </a:p>
        </p:txBody>
      </p:sp>
      <p:sp>
        <p:nvSpPr>
          <p:cNvPr id="7" name="Text 4"/>
          <p:cNvSpPr/>
          <p:nvPr/>
        </p:nvSpPr>
        <p:spPr>
          <a:xfrm>
            <a:off x="666780" y="4136837"/>
            <a:ext cx="6340632" cy="10367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xh" altLang="en-US" sz="20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Hlalani ninomdla wokwazi, qhubekani nibuza imibuzo, nize nifunde ngakumbi kwiwebhusayithi ethi </a:t>
            </a:r>
            <a:r>
              <a:rPr lang="xh" altLang="en-US" sz="2020" b="1" u="sng" dirty="0">
                <a:solidFill>
                  <a:srgbClr val="F7941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myfirstbitcoin.org</a:t>
            </a:r>
            <a:r>
              <a:rPr lang="xh" altLang="en-US" sz="20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.</a:t>
            </a:r>
            <a:endParaRPr lang="xh" sz="2020" dirty="0"/>
          </a:p>
        </p:txBody>
      </p:sp>
      <p:sp>
        <p:nvSpPr>
          <p:cNvPr id="8" name="Text 5"/>
          <p:cNvSpPr/>
          <p:nvPr/>
        </p:nvSpPr>
        <p:spPr>
          <a:xfrm>
            <a:off x="666780" y="5429524"/>
            <a:ext cx="6340632" cy="691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xh" altLang="en-US" sz="20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Sijonge phambili ekuniboneni kwiqela lethu elilandelayo.</a:t>
            </a:r>
            <a:endParaRPr lang="xh" sz="2020" dirty="0"/>
          </a:p>
        </p:txBody>
      </p:sp>
      <p:sp>
        <p:nvSpPr>
          <p:cNvPr id="9" name="Text 6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xh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Intshayelelo kwiBitcoin · Yintoni Elandelayo?</a:t>
            </a:r>
            <a:endParaRPr lang="xh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41</a:t>
            </a:fld>
            <a:endParaRPr lang="en-US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42</Slides>
  <Notes>42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</vt:vector>
  </TitlesOfParts>
  <Company>My First Bitcoin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Intshayelelo kwiBitcoin</dc:title>
  <dc:subject>Open educational slides (Creative Commons). Adapt them freely.</dc:subject>
  <dc:creator>My First Bitcoin</dc:creator>
  <cp:lastModifiedBy>My First Bitcoin</cp:lastModifiedBy>
  <cp:revision>1</cp:revision>
  <dcterms:created xsi:type="dcterms:W3CDTF">2026-10-22T19:57:13Z</dcterms:created>
  <dcterms:modified xsi:type="dcterms:W3CDTF">2026-10-22T19:57:13Z</dcterms:modified>
</cp:coreProperties>
</file>