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बिटकॉइन डिप्लोमा विद्यार्थी मार्गदर्शिका, आवृत्ती 26.10, विभाग 1–4 आणि विद्यार्थ्यांसाठी प्रारंभिक अपेक्षा. क्रिएटिव्ह कॉमन्स अॅट्रिब्युशन-शेअरअलाइक 4.0 इंटरनॅशनल परवान्याअंतर्गत रूपांतरित; या स्लाइड संचासाठीही हाच परवाना वापरला आहे. हा स्लाइड संच शिक्षकांच्या मार्गदर्शनाखालील सादरीकरणासाठीचे साहाय्यक साधन आहे. अभ्यासक्रमाचा अर्थ, आवश्यक क्षमता आणि सुरक्षिततेच्या मर्यादा कायम राखून उदाहरणे, उपक्रम, शिकवण्याचा वेग आणि सादरीकरणाची पद्धत यांत आवश्यक बदल करावेत. सत्राचा कोणताही निश्चित कालावधी गृहीत धरलेला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 मर्यादांचे चारही मॉड्यूलमध्ये पालन करा. कमी रकमेचा वापर असलेल्या कोणत्याही ऐच्छिक प्रत्यक्ष सरावापूर्वी गोपनीयता, सुरक्षितता आणि नुकसान यांशी संबंधित जोखमी स्पष्ट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पडताळता येणारे तथ्य आणि निकष व पुराव्यांची गरज असलेले मत यांतील फरक स्पष्ट करण्यासाठी मूळ चर्चेचा आधार घ्या. वैयक्तिक आर्थिक माहिती उघड करण्यास सांगू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मूळ उदाहरण वापरा: Amina कडे तांदूळ आहेत आणि तिला बूट हवे आहेत; Luis कडे बूट आहेत आणि त्याला खाद्यतेल हवे आहे; Mei कडे खाद्यतेल आहे आणि तिला दुरुस्तीचे काम करून हवे आहे. अयशस्वी ठरलेल्या थेट देवाणघेवाणी आणि नंतर पैशाच्या माध्यमातून निघालेला तोडगा यांतील फरक स्पष्ट ठेवा.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मार्गदर्शकातील पाण्याच्या उपलब्धतेचे उदाहरण आणि दैनंदिन जीवनातील निवडी वापरा. तातडीच्या गरजांमुळे वर्तमानाला अधिक प्राधान्य देणे वाजवी ठरू शकते.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प्रातिनिधिक कागदी चलनाच्या संदर्भात सुवर्णमान आणि चलनाच्या बदल्यात सोने मिळवण्याचे त्यातील विविध नियम स्पष्ट करा. कार्ड किंवा फोन सूचना पाठवतो; त्यात पैसे साठवलेले नसतात. सामान्य बँक ठेव ही बँकेची आपल्या ग्राहकाप्रती असलेली देय जबाबदारी असते.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बँका खर्च आणि तोटे भरून काढत असताना व्याज आणि शुल्कातून उत्पन्न मिळवतात. सर्व बँका कोसळण्याच्या उंबरठ्यावर आहेत किंवा कर्ज देण्यावर कोणतेही निर्बंध नाहीत, असे सुचवू नका. बँकेने दिलेले वचन आणि व्यवहाराच्या अंतिम निपटाऱ्यासाठी वापरल्या जाणाऱ्या मालमत्तेचा थेट ताबा यांतील फरक स्पष्ट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पाच भागांतील उत्तराची सुसंगती कायम ठेवा. आधीच्या प्रस्तावांनी काही घटक पुरवले होते; त्यांपैकी प्रत्येक प्रस्ताव म्हणजे एक संपूर्ण विकेंद्रित चलन होते, असे सूचित करणे टाळा.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काही बिटकॉइन मिळवणे शक्य नसेल किंवा ते विक्रीसाठी उपलब्ध नसतील.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विद्यार्थ्यांना रूपांतरण स्वतः करू द्या; उत्तरसूची दिसू देऊ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मुख्य विचार: बिटकॉइन आपल्यासाठी मूल्यवान आहे का? त्याची सध्याची किंमत त्याचे मूल्य दर्शवते 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प्राप्ती-स्क्रीन तपासणी, पाठवून पडताळणी करण्याची तपासणी आणि पुनर्प्राप्तीसाठी सज्जतेचा किंवा फसवणुकीला प्रतिसाद देण्याचा सराव तयार करा. वापरण्यापूर्वी प्रत्येक वातावरणाच्या मर्यादा स्पष्ट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खऱ्या सीड फ्रेजचा कधीही फोटो काढू नका, तो क्लाउडवर साठवू नका, ईमेल किंवा संदेशाद्वारे पाठवू नका किंवा कोणत्याही वेबसाइटवर अथवा सामान्य फॉर्ममध्ये भरू नका. त्याद्वारे निधीवर पूर्ण प्रवेश मिळू शकतो.
अतिरिक्त पासफ्रेज, एकाधिक की आणि प्रगत बॅकअप पद्धती हे प्रगत शिक्षणाचे विषय आहेत. शिकणाऱ्यांना समजावून सांगता येणार नाही किंवा अडचण आल्यास त्यातून सावरता येणार नाही, अशी गुंतागुंत निर्माण करू नका.
सीड फ्रेज कोणाच्या नजरेस पडला असण्याची, त्याची प्रत काढली गेली असण्याची, तो ऑनलाइन भरला गेला असण्याची किंवा अविश्वसनीय डिव्हाइसवर साठवला गेला असण्याची शक्यता असल्यास, तो असुरक्षित झाला आहे असे समजा. तो उघड न करता मदत घ्या; पुनर्प्राप्तीसाठी नवीन, विश्वासार्ह प्रक्रिया वापरा.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मूळ मजकुरातील लहान रकमेची देयके आणि कमी वारंवारतेने केली जाणारी देयके यांची काल्पनिक तुलना वापरा. पर्याय काल्पनिकच ठेवा; विद्यार्थ्यांच्या वैयक्तिक निधीसाठी साधने किंवा रकमा निवडू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रिकव्हरी शब्द न पाहता प्रक्रियेचे निरीक्षण करा. नंतर वैयक्तिक सेटअप करताना नव्याने आणि खाजगीरीत्या तयार केलेली रिकव्हरी माहिती आवश्यक आहे.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ऑन-चेन शुल्क हे केवळ पाठवलेल्या रकमेवर नव्हे, तर मुख्यतः व्यवहारातील डेटा आणि ब्लॉकमधील जागेच्या मागणीवर अवलंबून असते. अंतिम अंदाज वाचा; वेळ आणि शुल्क बदलू शकतात.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अधिकृत संकेतस्थळे, ॲपच्या नोंदी आणि संपर्क स्वतंत्रपणे शोधून त्यांच्यापर्यंत पोहोचा. प्रकाशक आणि डोमेन तपासा; जाहिराती, संदेश आणि हुबेहूब दिसणाऱ्या बनावट संकेतस्थळांबाबत सावध राहा. प्रयोग करण्यासाठी कधीही पैसे उधार घेऊ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संदर्भ: शिक्षकाने प्रत्यक्ष निरीक्षण करून केलेली व्यावहारिक कौशल्य तपासणी. C6 साठी वॉलेट/रक्कम प्राप्त करणे आणि पुनर्प्राप्तीची तयारी या दोन्ही प्रकारच्या कृतींचे प्रत्यक्ष निरीक्षण आवश्यक आहे. अनुकरणे, पूर्वतयार साहित्य, भौतिक प्रतिकृती आणि निधीची आवश्यकता नसलेले पर्याय ग्राह्य आहेत. आवश्यकतेनुसार अभिप्राय द्या आणि आणखी एक संधी द्या. गुणांकन निकष आणि मूल्यमापनाच्या व्यवस्थापनासंबंधी तपशील स्क्रीनवर दाखवू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मॉड्यूल ४ अनिवार्य असून त्याची निवड व मांडणी शिक्षकांनी केलेली आहे. स्थानिक संदर्भात उपयुक्त ठरणारे, बिटकॉइनचा पैसा म्हणून वापर करण्यासंबंधीचे कार्य निवडा आणि पुढील सूचनांचा वापर गरजेनुसार बदलता येणारे पर्याय म्हणून करा; प्रत्येक साधनाचे किंवा परिस्थितीचे प्रात्यक्षिक दाखवणे अनिवार्य नाही. सध्या उपलब्ध साधने, स्थानिक नियम, पायाभूत सुविधा आणि सहाय्य यांची पडताळणी करा. आवश्यक क्षमता आणि मॉड्यूल ३ मधील सुरक्षिततेची मानके कायम राखा; स्थानिक सेवा पुरवठादार किंवा तपशील कल्पनेने तयार करू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संबंधित मूळ कार्य निवडा: कस्टडीची तुलना, प्राप्ती-स्क्रीनची तपासणी, देयक-मार्गांची तुलना, तयार केलेल्या व्यवहाराची तपासणी, मार्ग-खर्चाची तुलना, फसवणुकीला प्रतिसाद, व्यापारी/देणगी प्रक्रिया किंवा संसाधनांची पडताळणी. आवश्यकतेनुसार स्थानिक तज्ज्ञांचा सल्ला घ्या.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कमी मूल्याची वस्तू किंवा अनुकरण वापरा. देयकाला मंजुरी देण्यापूर्वी संपूर्ण प्रक्रिया समजावून सांगा.
स्थानिक कार्यानुसार मार्गदर्शिकेतील प्रसंग निवडा किंवा त्यांत बदल करा. सूचना विद्यार्थ्यांना उद्देशून असू द्या आणि देयक स्वीकारले जाण्याच्या काल्पनिक शक्यतेला प्रत्यक्ष स्थानिक व्यापाऱ्याची नोंद समजू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निवडलेल्या स्थानिक कार्यासाठी योग्य ठरणारा मूळ प्रसंग वापरा. परतावा म्हणजे नवीन पेमेंट असते; मूळ ऑन-चेन व्यवहार उलटवणे नव्हे.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प्राप्तीच्या मार्गांमध्ये काम, थेट विनिमय, दलाल, एटीएम, व्यापारी, रूपांतरण सेवा आणि चक्रीय अर्थव्यवस्था यांचा समावेश होतो. अद्ययावत व पडताळलेली स्थानिक तथ्ये किंवा स्पष्टपणे काल्पनिक असलेला प्रसंग वापरा.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डेटा किती काळ जतन केला जातो, ब्लॉकचेनवरील दुवे, व्यवहारातील प्रतिपक्ष, फसवणुकीपासून संरक्षण, मर्यादा, शुल्क आणि विवाद हाताळण्याची पद्धत यांची तुलना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यशाची व्याख्या व्यवहारांच्या संख्येवर नव्हे, तर सोडवलेल्या समस्येवर आधारित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शिक्षकांनी निवडलेल्या, बिटकॉइनचा पैसा म्हणून वापर करण्याच्या स्थानिक कृतीचे आणि त्या कृतीचा उद्देश, पर्याय, तडजोडी, संभाव्य अपयश आणि पुढील पाऊल यांबाबत विद्यार्थ्याने दिलेल्या स्पष्टीकरणाचे निरीक्षण करा. गुणांकन, मूल्यमापन निकष आणि मूल्यमापनाचे व्यवस्थापन पडद्यावर दाखवू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55179" y="571500"/>
            <a:ext cx="1270102" cy="272400"/>
          </a:xfrm>
          <a:prstGeom prst="rect">
            <a:avLst/>
          </a:prstGeom>
          <a:noFill/>
          <a:ln/>
        </p:spPr>
        <p:txBody>
          <a:bodyPr wrap="square" lIns="0" tIns="0" rIns="0" bIns="0" rtlCol="0" anchor="t"/>
          <a:lstStyle/>
          <a:p>
            <a:pPr algn="r" indent="0" marL="0">
              <a:lnSpc>
                <a:spcPct val="108000"/>
              </a:lnSpc>
              <a:buNone/>
            </a:pPr>
            <a:r>
              <a:rPr lang="mr" altLang="en-US" sz="1650" dirty="0">
                <a:solidFill>
                  <a:srgbClr val="FFFFFF"/>
                </a:solidFill>
                <a:latin typeface="IBM Plex Sans" pitchFamily="34" charset="0"/>
                <a:ea typeface="IBM Plex Sans" pitchFamily="34" charset="-122"/>
                <a:cs typeface="IBM Plex Sans" pitchFamily="34" charset="-120"/>
              </a:rPr>
              <a:t>आवृत्ती 26.10</a:t>
            </a:r>
            <a:endParaRPr lang="m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mr" altLang="en-US" sz="7200" dirty="0">
                <a:solidFill>
                  <a:srgbClr val="FFFFFF"/>
                </a:solidFill>
                <a:latin typeface="IBM Plex Sans Medium" pitchFamily="34" charset="0"/>
                <a:ea typeface="IBM Plex Sans Medium" pitchFamily="34" charset="-122"/>
                <a:cs typeface="IBM Plex Sans Medium" pitchFamily="34" charset="-120"/>
              </a:rPr>
              <a:t>बिटकॉइन</a:t>
            </a:r>
            <a:br/>
            <a:r>
              <a:rPr lang="mr" altLang="en-US" sz="7200" dirty="0">
                <a:solidFill>
                  <a:srgbClr val="FFFFFF"/>
                </a:solidFill>
                <a:latin typeface="IBM Plex Sans Medium" pitchFamily="34" charset="0"/>
                <a:ea typeface="IBM Plex Sans Medium" pitchFamily="34" charset="-122"/>
                <a:cs typeface="IBM Plex Sans Medium" pitchFamily="34" charset="-120"/>
              </a:rPr>
              <a:t>पदविका</a:t>
            </a:r>
            <a:endParaRPr lang="m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r" altLang="en-US" sz="2400" dirty="0">
                <a:solidFill>
                  <a:srgbClr val="FFFFFF"/>
                </a:solidFill>
                <a:latin typeface="IBM Plex Sans" pitchFamily="34" charset="0"/>
                <a:ea typeface="IBM Plex Sans" pitchFamily="34" charset="-122"/>
                <a:cs typeface="IBM Plex Sans" pitchFamily="34" charset="-120"/>
              </a:rPr>
              <a:t>बिटकॉइन युगासाठी आर्थिक शिक्षण</a:t>
            </a:r>
            <a:endParaRPr lang="m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7941F"/>
                </a:solidFill>
                <a:latin typeface="IBM Plex Sans Medium" pitchFamily="34" charset="0"/>
                <a:ea typeface="IBM Plex Sans Medium" pitchFamily="34" charset="-122"/>
                <a:cs typeface="IBM Plex Sans Medium" pitchFamily="34" charset="-120"/>
              </a:rPr>
              <a:t>मॉड्यूल 1</a:t>
            </a:r>
            <a:endParaRPr lang="m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पैसा समजून घेणे</a:t>
            </a:r>
            <a:endParaRPr lang="m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mr" altLang="en-US" sz="2400" b="1" dirty="0">
                <a:solidFill>
                  <a:srgbClr val="FFFFFF"/>
                </a:solidFill>
                <a:latin typeface="IBM Plex Sans" pitchFamily="34" charset="0"/>
                <a:ea typeface="IBM Plex Sans" pitchFamily="34" charset="-122"/>
                <a:cs typeface="IBM Plex Sans" pitchFamily="34" charset="-120"/>
              </a:rPr>
              <a:t>समस्या:</a:t>
            </a:r>
            <a:r>
              <a:rPr lang="mr" altLang="en-US" sz="2400" dirty="0">
                <a:solidFill>
                  <a:srgbClr val="FFFFFF"/>
                </a:solidFill>
                <a:latin typeface="IBM Plex Sans" pitchFamily="34" charset="0"/>
                <a:ea typeface="IBM Plex Sans" pitchFamily="34" charset="-122"/>
                <a:cs typeface="IBM Plex Sans" pitchFamily="34" charset="-120"/>
              </a:rPr>
              <a:t> चलनव्यवस्था कशा कार्य करतात आणि बदलतात?</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कृतीपूर्वी ज्ञान आवश्यक आहे</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आधी शिका · लहान प्रमाणात सुरुवात करा · हळूहळू पुढे जा</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कोणतीही खरेदी, वैयक्तिक निधी किंवा वैयक्तिक वॉलेट आवश्यक नाही</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अभ्यासक्रम पूर्ण करण्यासाठी वैयक्तिक उपकरण किंवा इंटरनेट आवश्यक नाही</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तयार केलेले साहित्य, सिम्युलेशन्स आणि ऑफलाइन सराव उपलब्ध आहेत</a:t>
            </a:r>
            <a:endParaRPr lang="m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हा अभ्यासक्रम शिक्षण देतो; आर्थिक, गुंतवणूकविषयक, कायदेशीर किंवा करविषयक सल्ला देत नाही. तो बिटकॉइन खरेदी करण्याची, विकण्याची, तारण ठेवून कर्ज घेण्याची किंवा बाळगण्याची शिफारस करत नाही, तसेच किंमत वाढण्याचे आश्वासनही देत नाही.</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विश्वास ठेवू नका, पडताळणी करा</a:t>
            </a:r>
            <a:endParaRPr lang="m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C0C0D0"/>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चर्चा आणि गोपनीयतेविषयी अपेक्षा</a:t>
            </a:r>
            <a:endParaRPr lang="mr"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पुरावे तपासा; तथ्ये, मते आणि हमी यांतील फरक ओळखा</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कल्पनांना आदरपूर्वक प्रश्न विचारा; अनिश्चितता स्पष्ट करा</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वैयक्तिक अनुभव आणि आर्थिक माहिती गोपनीय ठेवा</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खरेदी करण्यासाठी, विक्री करण्यासाठी किंवा स्वतःकडील मालमत्तेचा तपशील उघड करण्यासाठी कोणताही दबाव आणू नका</a:t>
            </a:r>
            <a:endParaRPr lang="mr"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कोणाच्याही स्क्रीनचे, कामाचे किंवा ओळख पटवणाऱ्या माहितीचे रेकॉर्डिंग करण्यापूर्वी किंवा ती इतरांना शेअर करण्यापूर्वी परवानगी घ्या. खऱ्या खाजगी कळा किंवा पुनर्प्राप्ती शब्द कधीही शेअर करू नका.</a:t>
            </a:r>
            <a:endParaRPr lang="mr" sz="2110" dirty="0"/>
          </a:p>
        </p:txBody>
      </p:sp>
      <p:sp>
        <p:nvSpPr>
          <p:cNvPr id="6" name="Text 4"/>
          <p:cNvSpPr/>
          <p:nvPr/>
        </p:nvSpPr>
        <p:spPr>
          <a:xfrm>
            <a:off x="666780" y="4633356"/>
            <a:ext cx="11510010"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बिटकॉइनच्या किमतीत मोठे चढउतार होऊ शकतात. चुका, फसवणूक, गुप्त माहिती हरवणे किंवा मालमत्ता सांभाळणाऱ्या संस्थेचे अपयश यांमुळे कायमस्वरूपी नुकसान होऊ शकते; वैध देय व्यवहार उलटवणे सहसा कठीण किंवा अशक्य असते.</a:t>
            </a:r>
            <a:endParaRPr lang="m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पैशाविषयी प्रारंभिक प्रश्न</a:t>
            </a:r>
            <a:endParaRPr lang="mr"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लोकांना पैशांची गरज का असते?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एखादी गोष्ट पैसा कशामुळे ठरते?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आपण वापरत असलेला पैसा कोण निर्माण करू शकते किंवा त्यावर नियंत्रण ठेवू शकते?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आपल्या पैशाला मूल्य का असते?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त्यातून पूर्वीइतक्याच वस्तू खरेदी करता येतात का?</a:t>
            </a:r>
            <a:endParaRPr lang="m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पैसा का अस्तित्वात आहे</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पैसा ही अशी मालमत्ता आहे जी लोक स्वीकारतात, कारण पुढे इतरही ती स्वीकारतील अशी त्यांची अपेक्षा असते.</a:t>
            </a:r>
            <a:endParaRPr lang="mr"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विशेषीकरण आणि देवाणघेवाण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अनोळखी व्यक्तींमधील सहकार्य</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किमती, कर्जे, उत्पन्न आणि बचत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काळ आणि अंतर यांपलीकडे मूल्य</a:t>
            </a:r>
            <a:endParaRPr lang="mr"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झटपट प्रश्न</a:t>
            </a:r>
            <a:endParaRPr lang="mr" sz="2400" dirty="0"/>
          </a:p>
          <a:p>
            <a:pPr algn="l" indent="0" marL="0">
              <a:lnSpc>
                <a:spcPct val="113000"/>
              </a:lnSpc>
              <a:spcBef>
                <a:spcPts val="360"/>
              </a:spcBef>
              <a:buNone/>
            </a:pPr>
            <a:r>
              <a:rPr lang="mr" altLang="en-US" sz="2400" dirty="0">
                <a:solidFill>
                  <a:srgbClr val="25252B"/>
                </a:solidFill>
                <a:latin typeface="IBM Plex Sans" pitchFamily="34" charset="0"/>
                <a:ea typeface="IBM Plex Sans" pitchFamily="34" charset="-122"/>
                <a:cs typeface="IBM Plex Sans" pitchFamily="34" charset="-120"/>
              </a:rPr>
              <a:t>देवाणघेवाणीतील किंवा समन्वयातील कोणती समस्या सोडवण्यास पैसा मदत करतो?</a:t>
            </a:r>
            <a:endParaRPr lang="m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पैशाची कार्ये</a:t>
            </a:r>
            <a:endParaRPr lang="mr"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विनिमयाचे माध्यम:</a:t>
            </a:r>
            <a:r>
              <a:rPr lang="mr" altLang="en-US" sz="2400" dirty="0">
                <a:solidFill>
                  <a:srgbClr val="25252B"/>
                </a:solidFill>
                <a:latin typeface="IBM Plex Sans" pitchFamily="34" charset="0"/>
                <a:ea typeface="IBM Plex Sans" pitchFamily="34" charset="-122"/>
                <a:cs typeface="IBM Plex Sans" pitchFamily="34" charset="-120"/>
              </a:rPr>
              <a:t> वस्तू आणि सेवांसाठी देयक</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हिशेबाचे एकक:</a:t>
            </a:r>
            <a:r>
              <a:rPr lang="mr" altLang="en-US" sz="2400" dirty="0">
                <a:solidFill>
                  <a:srgbClr val="25252B"/>
                </a:solidFill>
                <a:latin typeface="IBM Plex Sans" pitchFamily="34" charset="0"/>
                <a:ea typeface="IBM Plex Sans" pitchFamily="34" charset="-122"/>
                <a:cs typeface="IBM Plex Sans" pitchFamily="34" charset="-120"/>
              </a:rPr>
              <a:t> सर्वमान्य किमती आणि नोंदी</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मूल्यसंचयाचे साधन:</a:t>
            </a:r>
            <a:r>
              <a:rPr lang="mr" altLang="en-US" sz="2400" dirty="0">
                <a:solidFill>
                  <a:srgbClr val="25252B"/>
                </a:solidFill>
                <a:latin typeface="IBM Plex Sans" pitchFamily="34" charset="0"/>
                <a:ea typeface="IBM Plex Sans" pitchFamily="34" charset="-122"/>
                <a:cs typeface="IBM Plex Sans" pitchFamily="34" charset="-120"/>
              </a:rPr>
              <a:t> काळानुसार टिकणारे मूल्य</a:t>
            </a:r>
            <a:endParaRPr lang="mr" sz="2400" dirty="0"/>
          </a:p>
        </p:txBody>
      </p:sp>
      <p:sp>
        <p:nvSpPr>
          <p:cNvPr id="6" name="Text 3"/>
          <p:cNvSpPr/>
          <p:nvPr/>
        </p:nvSpPr>
        <p:spPr>
          <a:xfrm>
            <a:off x="666780" y="3900465"/>
            <a:ext cx="6340632" cy="1645463"/>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पैशाचा एखादा प्रकार एखादे कार्य दुसऱ्या प्रकारापेक्षा अधिक चांगल्या रीतीने पार पाडू शकतो. प्रत्येक प्रकारात क्रयशक्तीशी संबंधित जोखीम असते.</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उपयुक्त पैशाची वैशिष्ट्ये</a:t>
            </a:r>
            <a:endParaRPr lang="mr" sz="3000" dirty="0"/>
          </a:p>
        </p:txBody>
      </p:sp>
      <p:sp>
        <p:nvSpPr>
          <p:cNvPr id="4" name="Text 2"/>
          <p:cNvSpPr/>
          <p:nvPr/>
        </p:nvSpPr>
        <p:spPr>
          <a:xfrm>
            <a:off x="666689" y="1375806"/>
            <a:ext cx="5726704" cy="1970441"/>
          </a:xfrm>
          <a:prstGeom prst="rect">
            <a:avLst/>
          </a:prstGeom>
          <a:noFill/>
          <a:ln/>
        </p:spPr>
        <p:txBody>
          <a:bodyPr wrap="square" lIns="0" tIns="0" rIns="0" bIns="0" rtlCol="0" anchor="t"/>
          <a:lstStyle/>
          <a:p>
            <a:pPr algn="l" marL="535940" indent="-53594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टिकाऊपणा:</a:t>
            </a:r>
            <a:r>
              <a:rPr lang="mr" altLang="en-US" sz="2110" dirty="0">
                <a:solidFill>
                  <a:srgbClr val="25252B"/>
                </a:solidFill>
                <a:latin typeface="IBM Plex Sans" pitchFamily="34" charset="0"/>
                <a:ea typeface="IBM Plex Sans" pitchFamily="34" charset="-122"/>
                <a:cs typeface="IBM Plex Sans" pitchFamily="34" charset="-120"/>
              </a:rPr>
              <a:t> दीर्घकाळ वापरण्यायोग्य</a:t>
            </a:r>
            <a:endParaRPr lang="mr" sz="2110" dirty="0"/>
          </a:p>
          <a:p>
            <a:pPr algn="l" marL="535940" indent="-53594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वहनसुलभता:</a:t>
            </a:r>
            <a:r>
              <a:rPr lang="mr" altLang="en-US" sz="2110" dirty="0">
                <a:solidFill>
                  <a:srgbClr val="25252B"/>
                </a:solidFill>
                <a:latin typeface="IBM Plex Sans" pitchFamily="34" charset="0"/>
                <a:ea typeface="IBM Plex Sans" pitchFamily="34" charset="-122"/>
                <a:cs typeface="IBM Plex Sans" pitchFamily="34" charset="-120"/>
              </a:rPr>
              <a:t> नेणे किंवा हस्तांतरित करणे सोपे</a:t>
            </a:r>
            <a:endParaRPr lang="mr" sz="2110" dirty="0"/>
          </a:p>
          <a:p>
            <a:pPr algn="l" marL="535940" indent="-53594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विभाज्यता:</a:t>
            </a:r>
            <a:r>
              <a:rPr lang="mr" altLang="en-US" sz="2110" dirty="0">
                <a:solidFill>
                  <a:srgbClr val="25252B"/>
                </a:solidFill>
                <a:latin typeface="IBM Plex Sans" pitchFamily="34" charset="0"/>
                <a:ea typeface="IBM Plex Sans" pitchFamily="34" charset="-122"/>
                <a:cs typeface="IBM Plex Sans" pitchFamily="34" charset="-120"/>
              </a:rPr>
              <a:t> लहान आणि मोठ्या रकमा</a:t>
            </a:r>
            <a:endParaRPr lang="mr" sz="2110" dirty="0"/>
          </a:p>
          <a:p>
            <a:pPr algn="l" marL="535940" indent="-53594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परस्परविनिमयक्षमता:</a:t>
            </a:r>
            <a:r>
              <a:rPr lang="mr" altLang="en-US" sz="2110" dirty="0">
                <a:solidFill>
                  <a:srgbClr val="25252B"/>
                </a:solidFill>
                <a:latin typeface="IBM Plex Sans" pitchFamily="34" charset="0"/>
                <a:ea typeface="IBM Plex Sans" pitchFamily="34" charset="-122"/>
                <a:cs typeface="IBM Plex Sans" pitchFamily="34" charset="-120"/>
              </a:rPr>
              <a:t> एकमेकांच्या जागी वापरता येणारी समान एकके</a:t>
            </a:r>
            <a:endParaRPr lang="mr"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दुर्मिळता:</a:t>
            </a:r>
            <a:r>
              <a:rPr lang="mr" altLang="en-US" sz="2110" dirty="0">
                <a:solidFill>
                  <a:srgbClr val="25252B"/>
                </a:solidFill>
                <a:latin typeface="IBM Plex Sans" pitchFamily="34" charset="0"/>
                <a:ea typeface="IBM Plex Sans" pitchFamily="34" charset="-122"/>
                <a:cs typeface="IBM Plex Sans" pitchFamily="34" charset="-120"/>
              </a:rPr>
              <a:t> पुरवठा वाढवण्यावर मर्यादा</a:t>
            </a:r>
            <a:endParaRPr lang="mr" sz="2110" dirty="0"/>
          </a:p>
          <a:p>
            <a:pPr algn="l" marL="535940" indent="-53594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स्वीकारार्हता:</a:t>
            </a:r>
            <a:r>
              <a:rPr lang="mr" altLang="en-US" sz="2110" dirty="0">
                <a:solidFill>
                  <a:srgbClr val="25252B"/>
                </a:solidFill>
                <a:latin typeface="IBM Plex Sans" pitchFamily="34" charset="0"/>
                <a:ea typeface="IBM Plex Sans" pitchFamily="34" charset="-122"/>
                <a:cs typeface="IBM Plex Sans" pitchFamily="34" charset="-120"/>
              </a:rPr>
              <a:t> ते स्वीकारण्याची तयारी</a:t>
            </a:r>
            <a:endParaRPr lang="mr" sz="2110" dirty="0"/>
          </a:p>
          <a:p>
            <a:pPr algn="l" marL="535940" indent="-53594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पडताळणीक्षमता आणि ओळखण्याजोगेपणा:</a:t>
            </a:r>
            <a:r>
              <a:rPr lang="mr" altLang="en-US" sz="2110" dirty="0">
                <a:solidFill>
                  <a:srgbClr val="25252B"/>
                </a:solidFill>
                <a:latin typeface="IBM Plex Sans" pitchFamily="34" charset="0"/>
                <a:ea typeface="IBM Plex Sans" pitchFamily="34" charset="-122"/>
                <a:cs typeface="IBM Plex Sans" pitchFamily="34" charset="-120"/>
              </a:rPr>
              <a:t> अस्सल, ओळखता येणारी एकके</a:t>
            </a:r>
            <a:endParaRPr lang="mr" sz="2110" dirty="0"/>
          </a:p>
        </p:txBody>
      </p:sp>
      <p:sp>
        <p:nvSpPr>
          <p:cNvPr id="6" name="Text 4"/>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पैशाचे कोणतेही स्वरूप सर्व निकषांवर परिपूर्ण ठरत नाही. “</a:t>
            </a:r>
            <a:r>
              <a:rPr lang="mr" altLang="en-US" sz="2110" b="1" dirty="0">
                <a:solidFill>
                  <a:srgbClr val="25252B"/>
                </a:solidFill>
                <a:latin typeface="IBM Plex Sans" pitchFamily="34" charset="0"/>
                <a:ea typeface="IBM Plex Sans" pitchFamily="34" charset="-122"/>
                <a:cs typeface="IBM Plex Sans" pitchFamily="34" charset="-120"/>
              </a:rPr>
              <a:t>सुदृढ पैसा</a:t>
            </a:r>
            <a:r>
              <a:rPr lang="mr" altLang="en-US" sz="2110" dirty="0">
                <a:solidFill>
                  <a:srgbClr val="25252B"/>
                </a:solidFill>
                <a:latin typeface="IBM Plex Sans" pitchFamily="34" charset="0"/>
                <a:ea typeface="IBM Plex Sans" pitchFamily="34" charset="-122"/>
                <a:cs typeface="IBM Plex Sans" pitchFamily="34" charset="-120"/>
              </a:rPr>
              <a:t>” हा एक मूल्यमापनात्मक निष्कर्ष आहे: निकष स्पष्ट करा आणि त्याच निकषांनुसार तुलना करा.</a:t>
            </a:r>
            <a:endParaRPr lang="mr" sz="2110" dirty="0"/>
          </a:p>
        </p:txBody>
      </p:sp>
      <p:sp>
        <p:nvSpPr>
          <p:cNvPr id="7" name="Shape 5"/>
          <p:cNvSpPr/>
          <p:nvPr/>
        </p:nvSpPr>
        <p:spPr>
          <a:xfrm>
            <a:off x="666780" y="4633356"/>
            <a:ext cx="10858500" cy="1447770"/>
          </a:xfrm>
          <a:prstGeom prst="rect">
            <a:avLst/>
          </a:prstGeom>
          <a:solidFill>
            <a:srgbClr val="F3F3FA"/>
          </a:solidFill>
          <a:ln/>
        </p:spPr>
      </p:sp>
      <p:sp>
        <p:nvSpPr>
          <p:cNvPr id="8" name="Shape 6"/>
          <p:cNvSpPr/>
          <p:nvPr/>
        </p:nvSpPr>
        <p:spPr>
          <a:xfrm>
            <a:off x="666780" y="4633356"/>
            <a:ext cx="57150" cy="1447770"/>
          </a:xfrm>
          <a:prstGeom prst="rect">
            <a:avLst/>
          </a:prstGeom>
          <a:solidFill>
            <a:srgbClr val="422C70"/>
          </a:solidFill>
          <a:ln/>
        </p:spPr>
      </p:sp>
      <p:sp>
        <p:nvSpPr>
          <p:cNvPr id="9" name="Text 7"/>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mr" altLang="en-US" sz="2110" b="1" dirty="0">
                <a:solidFill>
                  <a:srgbClr val="422C70"/>
                </a:solidFill>
                <a:latin typeface="IBM Plex Sans" pitchFamily="34" charset="0"/>
                <a:ea typeface="IBM Plex Sans" pitchFamily="34" charset="-122"/>
                <a:cs typeface="IBM Plex Sans" pitchFamily="34" charset="-120"/>
              </a:rPr>
              <a:t>चिकित्सक विचार करा</a:t>
            </a:r>
            <a:endParaRPr lang="mr" sz="2110" dirty="0"/>
          </a:p>
          <a:p>
            <a:pPr algn="l" indent="0" marL="0">
              <a:lnSpc>
                <a:spcPct val="113000"/>
              </a:lnSpc>
              <a:spcBef>
                <a:spcPts val="320"/>
              </a:spcBef>
              <a:buNone/>
            </a:pPr>
            <a:r>
              <a:rPr lang="mr" altLang="en-US" sz="2110" dirty="0">
                <a:solidFill>
                  <a:srgbClr val="25252B"/>
                </a:solidFill>
                <a:latin typeface="IBM Plex Sans" pitchFamily="34" charset="0"/>
                <a:ea typeface="IBM Plex Sans" pitchFamily="34" charset="-122"/>
                <a:cs typeface="IBM Plex Sans" pitchFamily="34" charset="-120"/>
              </a:rPr>
              <a:t>आपण एका प्रकारच्या पैशाऐवजी किंवा मालमत्तेऐवजी दुसरा प्रकार निवडला, तेव्हा कोणते गुणधर्म महत्त्वाचे ठरले?</a:t>
            </a:r>
            <a:endParaRPr lang="mr"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वस्तुविनिमय आणि गरजांचा दुहेरी संयोग</a:t>
            </a:r>
            <a:endParaRPr lang="m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वस्तू किंवा सेवांची थेट देवाणघेवाण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दोन्ही पक्षांना एकमेकांनी देऊ केलेली वस्तू किंवा सेवा हवी असली पाहिजे</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एकाच वेळी, योग्य प्रमाणात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विभाज्यता, नाशवंतपणा, किंमत ठरवणे आणि बचत करण्यातील अडचणी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पैशामुळे विक्री आणि खरेदी स्वतंत्रपणे करता येतात</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दुर्मिळता, मूल्य आणि विनिमय</a:t>
            </a:r>
            <a:endParaRPr lang="mr" sz="3000" dirty="0"/>
          </a:p>
        </p:txBody>
      </p:sp>
      <p:sp>
        <p:nvSpPr>
          <p:cNvPr id="5" name="Text 2"/>
          <p:cNvSpPr/>
          <p:nvPr/>
        </p:nvSpPr>
        <p:spPr>
          <a:xfrm>
            <a:off x="1002000" y="1375806"/>
            <a:ext cx="5327020" cy="3525469"/>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दुर्मिळता:</a:t>
            </a:r>
            <a:r>
              <a:rPr lang="mr" altLang="en-US" sz="2110" dirty="0">
                <a:solidFill>
                  <a:srgbClr val="25252B"/>
                </a:solidFill>
                <a:latin typeface="IBM Plex Sans" pitchFamily="34" charset="0"/>
                <a:ea typeface="IBM Plex Sans" pitchFamily="34" charset="-122"/>
                <a:cs typeface="IBM Plex Sans" pitchFamily="34" charset="-120"/>
              </a:rPr>
              <a:t> एका वापरामुळे दुसरा वापर करता येत नाही</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व्यक्तिनिष्ठ मूल्य:</a:t>
            </a:r>
            <a:r>
              <a:rPr lang="mr" altLang="en-US" sz="2110" dirty="0">
                <a:solidFill>
                  <a:srgbClr val="25252B"/>
                </a:solidFill>
                <a:latin typeface="IBM Plex Sans" pitchFamily="34" charset="0"/>
                <a:ea typeface="IBM Plex Sans" pitchFamily="34" charset="-122"/>
                <a:cs typeface="IBM Plex Sans" pitchFamily="34" charset="-120"/>
              </a:rPr>
              <a:t> गरजा, पसंती आणि परिस्थिती</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देवाणघेवाण:</a:t>
            </a:r>
            <a:r>
              <a:rPr lang="mr" altLang="en-US" sz="2110" dirty="0">
                <a:solidFill>
                  <a:srgbClr val="25252B"/>
                </a:solidFill>
                <a:latin typeface="IBM Plex Sans" pitchFamily="34" charset="0"/>
                <a:ea typeface="IBM Plex Sans" pitchFamily="34" charset="-122"/>
                <a:cs typeface="IBM Plex Sans" pitchFamily="34" charset="-120"/>
              </a:rPr>
              <a:t> दोन्ही बाजूंना जे मिळते ते अधिक पसंत असते</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संधी खर्च:</a:t>
            </a:r>
            <a:r>
              <a:rPr lang="mr" altLang="en-US" sz="2110" dirty="0">
                <a:solidFill>
                  <a:srgbClr val="25252B"/>
                </a:solidFill>
                <a:latin typeface="IBM Plex Sans" pitchFamily="34" charset="0"/>
                <a:ea typeface="IBM Plex Sans" pitchFamily="34" charset="-122"/>
                <a:cs typeface="IBM Plex Sans" pitchFamily="34" charset="-120"/>
              </a:rPr>
              <a:t> सोडून दिलेला सर्वोत्तम पर्याय</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कालसापेक्ष पसंती:</a:t>
            </a:r>
            <a:r>
              <a:rPr lang="mr" altLang="en-US" sz="2110" dirty="0">
                <a:solidFill>
                  <a:srgbClr val="25252B"/>
                </a:solidFill>
                <a:latin typeface="IBM Plex Sans" pitchFamily="34" charset="0"/>
                <a:ea typeface="IBM Plex Sans" pitchFamily="34" charset="-122"/>
                <a:cs typeface="IBM Plex Sans" pitchFamily="34" charset="-120"/>
              </a:rPr>
              <a:t> नंतरच्या तुलनेत आत्ताला दिलेले प्राधान्य</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तडजोड:</a:t>
            </a:r>
            <a:r>
              <a:rPr lang="mr" altLang="en-US" sz="2110" dirty="0">
                <a:solidFill>
                  <a:srgbClr val="25252B"/>
                </a:solidFill>
                <a:latin typeface="IBM Plex Sans" pitchFamily="34" charset="0"/>
                <a:ea typeface="IBM Plex Sans" pitchFamily="34" charset="-122"/>
                <a:cs typeface="IBM Plex Sans" pitchFamily="34" charset="-120"/>
              </a:rPr>
              <a:t> काही किंमत मोजून मिळणारा लाभ</a:t>
            </a:r>
            <a:endParaRPr lang="mr" sz="2110" dirty="0"/>
          </a:p>
        </p:txBody>
      </p:sp>
      <p:sp>
        <p:nvSpPr>
          <p:cNvPr id="6" name="Text 3"/>
          <p:cNvSpPr/>
          <p:nvPr/>
        </p:nvSpPr>
        <p:spPr>
          <a:xfrm>
            <a:off x="666780" y="5196169"/>
            <a:ext cx="5694426"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केवळ दुर्मिळतेमुळे मूल्याची हमी मिळत नाही; मागणीही महत्त्वाची असते.</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सुरक्षित जलस्रोताजवळ पाण्याची एक बाटली दुकानातील फ्रिजमध्ये ठेवलेली आहे. जवळपास स्वच्छ पाणी सहज मिळते.गरजकमीकिंमतकमीटंचाईच्या काळात तीच बाटली एका उष्ण वाळवंटात आहे. पाणी मिळणे कठीण आहे आणि त्याची निता">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संधी खर्च</a:t>
            </a:r>
            <a:endParaRPr lang="m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मर्यादित पैसे असलेली एक खरेदीदार व्यक्ती पर्यायांचा विचार करते अन्न आज चांगले जेवा.वाहतूक कामावर पोहोचा.बचतपैसे नंतरसाठी राखून ठेवा. प्रत्येक पर्याय निवडताना इतर पर्याय सोडावे लागतात: हीच संधी किंमत">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वस्तुविनिमयापासून डिजिटल पैशापर्यंत</a:t>
            </a:r>
            <a:endParaRPr lang="mr"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थेट देवाणघेवाण, भेटवस्तू, बांधिलकी आणि कर्जाच्या नोंदी</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वस्तुरूपी पैसा: इतर उपयोगही असलेल्या वस्तू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प्रमाणित नाणी: ओळखण्याची सोय; मौल्यवान धातूचे प्रमाण कमी केले जाण्याची शक्यता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प्रतिनिधिक कागदी चलन: बदल्यात मूळ मालमत्ता मिळवण्याचे हक्क; जारीकर्त्यावरील विश्वास</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बँका आणि सरकारी पैसा: संस्थात्मक आश्वासने</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डिजिटल देयके: नोंदी बदलणाऱ्या सूचना</a:t>
            </a:r>
            <a:endParaRPr lang="mr"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विविध रूपे एकाच वेळी अस्तित्वात होती; सर्व समाजांनी एकच क्रम अनुसरला नाही. सोयीसोबत अनेकदा जारीकर्ते आणि मध्यस्थ यांच्यावरील अवलंबित्वही आले.</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फियाट चलन</a:t>
            </a:r>
            <a:endParaRPr lang="m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फियाट पैसा म्हणजे सरकारने अधिकृत केलेले चलन, ज्याच्या बदल्यात सोन्यासारख्या वस्तूचे ठरावीक प्रमाण मिळवता येत नाही.</a:t>
            </a:r>
            <a:endParaRPr lang="m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मध्यवर्ती बँक:</a:t>
            </a:r>
            <a:r>
              <a:rPr lang="mr" altLang="en-US" sz="2300" dirty="0">
                <a:solidFill>
                  <a:srgbClr val="25252B"/>
                </a:solidFill>
                <a:latin typeface="IBM Plex Sans" pitchFamily="34" charset="0"/>
                <a:ea typeface="IBM Plex Sans" pitchFamily="34" charset="-122"/>
                <a:cs typeface="IBM Plex Sans" pitchFamily="34" charset="-120"/>
              </a:rPr>
              <a:t> आधारभूत पैसा, धोरण, व्यवहारांचा निपटारा</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व्यापारी बँका:</a:t>
            </a:r>
            <a:r>
              <a:rPr lang="mr" altLang="en-US" sz="2300" dirty="0">
                <a:solidFill>
                  <a:srgbClr val="25252B"/>
                </a:solidFill>
                <a:latin typeface="IBM Plex Sans" pitchFamily="34" charset="0"/>
                <a:ea typeface="IBM Plex Sans" pitchFamily="34" charset="-122"/>
                <a:cs typeface="IBM Plex Sans" pitchFamily="34" charset="-120"/>
              </a:rPr>
              <a:t> ठेवी, देयके, कर्जे</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सरकार:</a:t>
            </a:r>
            <a:r>
              <a:rPr lang="mr" altLang="en-US" sz="2300" dirty="0">
                <a:solidFill>
                  <a:srgbClr val="25252B"/>
                </a:solidFill>
                <a:latin typeface="IBM Plex Sans" pitchFamily="34" charset="0"/>
                <a:ea typeface="IBM Plex Sans" pitchFamily="34" charset="-122"/>
                <a:cs typeface="IBM Plex Sans" pitchFamily="34" charset="-120"/>
              </a:rPr>
              <a:t> कर, खर्च, कायदे</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लोक आणि व्यवसाय:</a:t>
            </a:r>
            <a:r>
              <a:rPr lang="mr" altLang="en-US" sz="2300" dirty="0">
                <a:solidFill>
                  <a:srgbClr val="25252B"/>
                </a:solidFill>
                <a:latin typeface="IBM Plex Sans" pitchFamily="34" charset="0"/>
                <a:ea typeface="IBM Plex Sans" pitchFamily="34" charset="-122"/>
                <a:cs typeface="IBM Plex Sans" pitchFamily="34" charset="-120"/>
              </a:rPr>
              <a:t> काम, किमती, देवाणघेवाण</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सामूहिक स्वीकार आणि नेटवर्कचे परिणाम</a:t>
            </a:r>
            <a:endParaRPr lang="m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सोयीस्कर देयके आणि लवचिक कर्जसुविधा यांमुळे संस्थांवरील अवलंबित्व वाढते. पुरवठा, उपलब्धता आणि नियम बदलू शकतात; कायदेशीर चलनासंबंधीचे नियम अधिकारक्षेत्रानुसार वेगवेगळे असतात.</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मध्यवर्ती बँकचलनविषयक धोरणाचे व्यवस्थापन करते आणि देयकांच्या अंतिम निपटाऱ्यास साहाय्य करते. व्यापारी बँकग्राहकांच्या ठेवी परत देण्यास बांधील असते; ठेव हे बँकेचे दायित्व असते. देयक सेवाबँक ठेवींमध्ये ब">    </p:cNvPr>
          <p:cNvPicPr>
            <a:picLocks noChangeAspect="1"/>
          </p:cNvPicPr>
          <p:nvPr/>
        </p:nvPicPr>
        <p:blipFill>
          <a:blip r:embed="rId1"/>
          <a:stretch>
            <a:fillRect/>
          </a:stretch>
        </p:blipFill>
        <p:spPr>
          <a:xfrm>
            <a:off x="342900" y="1164214"/>
            <a:ext cx="11506170" cy="4377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पेमेंटचे परीक्षण करा</a:t>
            </a:r>
            <a:endParaRPr lang="mr"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एखादा दैनंदिन देयक व्यवहार निवडा किंवा एखादा काल्पनिक प्रसंग वापरा.</a:t>
            </a:r>
            <a:endParaRPr lang="mr" sz="2300" dirty="0"/>
          </a:p>
        </p:txBody>
      </p:sp>
      <p:sp>
        <p:nvSpPr>
          <p:cNvPr id="6" name="Text 3"/>
          <p:cNvSpPr/>
          <p:nvPr/>
        </p:nvSpPr>
        <p:spPr>
          <a:xfrm>
            <a:off x="1032449" y="2465680"/>
            <a:ext cx="5293553" cy="373038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कशासाठी पैसे दिले जात आहेत? हिशेबाचे एकक म्हणून कोणते चलन वापरले जात आहे?</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पैसे स्वीकारणारी व्यक्ती ते चलन का स्वीकारते?</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कोणत्या संस्था, नोंदी किंवा नियम त्याला आधार देतात?</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स्वीकारार्हता किंवा विश्वास ढासळल्यास काय अधिक कठीण होते?</a:t>
            </a:r>
            <a:endParaRPr lang="m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अंशात्मक राखीव बँकिंग</a:t>
            </a:r>
            <a:endParaRPr lang="mr"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बँक ठेवी: पैसे देण्याची आश्वासने</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केवळ काही भाग तात्काळ उपलब्ध राखीव निधी म्हणून ठेवला जातो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कर्जामुळे सहसा ठेवींच्या स्वरूपात नवीन पैसा निर्माण होतो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मुद्दलाच्या परतफेडीमुळे ठेवींच्या स्वरूपातील पैसा कमी होतो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भांडवल, तरलता, पतजोखीम, निधीपुरवठा, नियमन आणि मागणी यांमुळे कर्जपुरवठ्यावर मर्यादा येतात</a:t>
            </a:r>
            <a:endParaRPr lang="mr"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422C70"/>
                </a:solidFill>
                <a:latin typeface="IBM Plex Sans" pitchFamily="34" charset="0"/>
                <a:ea typeface="IBM Plex Sans" pitchFamily="34" charset="-122"/>
                <a:cs typeface="IBM Plex Sans" pitchFamily="34" charset="-120"/>
              </a:rPr>
              <a:t>तरलतेची जोखीम:</a:t>
            </a:r>
            <a:r>
              <a:rPr lang="mr" altLang="en-US" sz="2020" dirty="0">
                <a:solidFill>
                  <a:srgbClr val="25252B"/>
                </a:solidFill>
                <a:latin typeface="IBM Plex Sans" pitchFamily="34" charset="0"/>
                <a:ea typeface="IBM Plex Sans" pitchFamily="34" charset="-122"/>
                <a:cs typeface="IBM Plex Sans" pitchFamily="34" charset="-120"/>
              </a:rPr>
              <a:t> आज पैसे काढण्यासाठी उपलब्ध निधी खूपच कमी असणे.</a:t>
            </a:r>
            <a:endParaRPr lang="mr"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422C70"/>
                </a:solidFill>
                <a:latin typeface="IBM Plex Sans" pitchFamily="34" charset="0"/>
                <a:ea typeface="IBM Plex Sans" pitchFamily="34" charset="-122"/>
                <a:cs typeface="IBM Plex Sans" pitchFamily="34" charset="-120"/>
              </a:rPr>
              <a:t>देयक्षमता जोखीम:</a:t>
            </a:r>
            <a:r>
              <a:rPr lang="mr" altLang="en-US" sz="2020" dirty="0">
                <a:solidFill>
                  <a:srgbClr val="25252B"/>
                </a:solidFill>
                <a:latin typeface="IBM Plex Sans" pitchFamily="34" charset="0"/>
                <a:ea typeface="IBM Plex Sans" pitchFamily="34" charset="-122"/>
                <a:cs typeface="IBM Plex Sans" pitchFamily="34" charset="-120"/>
              </a:rPr>
              <a:t> देय दायित्वांपेक्षा मालमत्तेचे मूल्य कमी असणे.</a:t>
            </a:r>
            <a:endParaRPr lang="mr" sz="2020" dirty="0"/>
          </a:p>
        </p:txBody>
      </p:sp>
      <p:sp>
        <p:nvSpPr>
          <p:cNvPr id="7" name="Text 5"/>
          <p:cNvSpPr/>
          <p:nvPr/>
        </p:nvSpPr>
        <p:spPr>
          <a:xfrm>
            <a:off x="666780" y="4789627"/>
            <a:ext cx="11510010" cy="1036747"/>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ठेवीदारांनी एकाच वेळी मोठ्या प्रमाणावर पैसे काढण्यासाठी धाव घेतल्यास पैसे मिळण्यात अडचणी येऊ शकतात. विमा आणि मध्यवर्ती बँकेकडून होणारा कर्जपुरवठा घबराट कमी करू शकतात, परंतु विम्याचे संरक्षण आणि नियम वेगवेगळे असतात; संरक्षणामुळे प्रत्येक जोखीम दूर होऊ शकत नाही.</a:t>
            </a:r>
            <a:endParaRPr lang="m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कर्जासाठी अर्ज कराकर्जदार बँकेकडे कर्जाची मागणी करतो.2कर्ज मंजूर कराबँक कर्ज देण्यास सहमती दर्शवते.3 ठेव निर्माण कराबँक कर्जदाराच्या खात्यात नवीन ठेव जमा करते.4 खर्च करा किंवा हस्तांतरित कराकर्जदार ">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तरलतेची जोखीमआज अनेक ठेवीदार पैसे काढण्यासाठी रांगेत उभे आहेत बँकेने दिलेल्या कर्जांची परतफेड नंतरही होऊ शकते आत्ता पुरेशी रोकड किंवा पटकन वापरता येण्याजोगी मालमत्ता नाहीसमस्यावेळ: आज रोकड कमी पडत आहे">    </p:cNvPr>
          <p:cNvPicPr>
            <a:picLocks noChangeAspect="1"/>
          </p:cNvPicPr>
          <p:nvPr/>
        </p:nvPicPr>
        <p:blipFill>
          <a:blip r:embed="rId1"/>
          <a:stretch>
            <a:fillRect/>
          </a:stretch>
        </p:blipFill>
        <p:spPr>
          <a:xfrm>
            <a:off x="342900" y="893094"/>
            <a:ext cx="11506170" cy="491947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महागाई आणि क्रयशक्ती</a:t>
            </a:r>
            <a:endParaRPr lang="mr" sz="3000" dirty="0"/>
          </a:p>
        </p:txBody>
      </p:sp>
      <p:sp>
        <p:nvSpPr>
          <p:cNvPr id="5" name="Text 2"/>
          <p:cNvSpPr/>
          <p:nvPr/>
        </p:nvSpPr>
        <p:spPr>
          <a:xfrm>
            <a:off x="1002000" y="1375806"/>
            <a:ext cx="5327020" cy="2332452"/>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किमतींमधील चलनवाढ:</a:t>
            </a:r>
            <a:r>
              <a:rPr lang="mr" altLang="en-US" sz="2110" dirty="0">
                <a:solidFill>
                  <a:srgbClr val="25252B"/>
                </a:solidFill>
                <a:latin typeface="IBM Plex Sans" pitchFamily="34" charset="0"/>
                <a:ea typeface="IBM Plex Sans" pitchFamily="34" charset="-122"/>
                <a:cs typeface="IBM Plex Sans" pitchFamily="34" charset="-120"/>
              </a:rPr>
              <a:t> सर्वसाधारण किंमत पातळीत होणारी सातत्यपूर्ण वाढ</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क्रयशक्ती:</a:t>
            </a:r>
            <a:r>
              <a:rPr lang="mr" altLang="en-US" sz="2110" dirty="0">
                <a:solidFill>
                  <a:srgbClr val="25252B"/>
                </a:solidFill>
                <a:latin typeface="IBM Plex Sans" pitchFamily="34" charset="0"/>
                <a:ea typeface="IBM Plex Sans" pitchFamily="34" charset="-122"/>
                <a:cs typeface="IBM Plex Sans" pitchFamily="34" charset="-120"/>
              </a:rPr>
              <a:t> पैशाच्या एका एककाने काय खरेदी करता येते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वस्तूंची तीच टोपली: 100 → 110 चलन एकके</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उत्पन्न किंवा बचत अपरिवर्तित: क्रयशक्ती कमी</a:t>
            </a:r>
            <a:endParaRPr lang="mr" sz="2110" dirty="0"/>
          </a:p>
        </p:txBody>
      </p:sp>
      <p:sp>
        <p:nvSpPr>
          <p:cNvPr id="6" name="Text 3"/>
          <p:cNvSpPr/>
          <p:nvPr/>
        </p:nvSpPr>
        <p:spPr>
          <a:xfrm>
            <a:off x="666780" y="4003152"/>
            <a:ext cx="5694426" cy="180978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पुरवठा, मागणी, चलन, कर, नियमन आणि खर्च यांसोबतच पैसा आणि पतपुरवठ्यातील वाढही चलनवाढीस कारणीभूत ठरू शकते. केवळ एका वस्तूची किंमत वाढणे म्हणजे एकूण चलनवाढीचे मोजमाप नव्हे.</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पूर्वी आपल्याकडे 100 एकके आहेत. वस्तूंच्या टोपलीची किंमत 100 आहे. आपण संपूर्ण टोपली खरेदी करू शकता.किंमत पातळीकमीक्रयशक्तीजास्तकिमती वाढल्यानंतर आपल्याकडे अजूनही 100 एकके आहेत. त्याच टोपलीची किंमत 110">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पातळीवरील क्रयशक्तीची तुलना करा</a:t>
            </a:r>
            <a:endParaRPr lang="m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एखादी नेहमीच्या वापरातील वस्तू निवडा; तिची आजची किंमत नोंदवा.</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पूर्वीच्या किमतीशी तुलना करा; शक्य असल्यास विश्वसनीय नोंद तपासा.</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उत्पन्नातही त्याच दराने बदल झाला का? आणखी काय बदलले?</a:t>
            </a:r>
            <a:endParaRPr lang="mr" sz="2300" dirty="0"/>
          </a:p>
          <a:p>
            <a:pPr algn="l" marL="219710" indent="-219710">
              <a:lnSpc>
                <a:spcPct val="113000"/>
              </a:lnSpc>
              <a:spcBef>
                <a:spcPts val="460"/>
              </a:spcBef>
              <a:buSzPct val="100000"/>
              <a:buFont typeface="+mj-lt"/>
              <a:buAutoNum type="arabicPeriod" startAt="1"/>
            </a:pPr>
            <a:r>
              <a:rPr lang="mr" altLang="en-US" sz="2300" dirty="0">
                <a:solidFill>
                  <a:srgbClr val="25252B"/>
                </a:solidFill>
                <a:latin typeface="IBM Plex Sans" pitchFamily="34" charset="0"/>
                <a:ea typeface="IBM Plex Sans" pitchFamily="34" charset="-122"/>
                <a:cs typeface="IBM Plex Sans" pitchFamily="34" charset="-120"/>
              </a:rPr>
              <a:t>महागाईच्या अधिकृत मोजमापाशी आणि त्यासाठी वापरल्या जाणाऱ्या वस्तू व सेवांच्या संचाशी तुलना करा.</a:t>
            </a:r>
            <a:endParaRPr lang="mr"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रोख रक्कम बाळगणारे, मालमत्ताधारक, कर्जदार आणि कर्ज देणारे यांच्यावर होणारे परिणाम वेगवेगळे असतात; वेतन आणि किमती वेगवेगळ्या गतीने जुळवून घेतात. आपला खर्च मोजमापासाठी वापरलेल्या वस्तू व सेवांच्या संचापेक्षा वेगळा असू शकतो.</a:t>
            </a:r>
            <a:endParaRPr lang="m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वस्तू व सेवांचा संच किंवा मोजमापाची पद्धत बदलली म्हणजे तो आकडेवारीतील फेरफारच आहे असे नाही; त्याचे स्पष्टीकरण तपासा आणि बदलाची नोंद करा.</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राखीव चलन म्हणून अमेरिकी डॉलर</a:t>
            </a:r>
            <a:endParaRPr lang="m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राखीव चलन: आंतरराष्ट्रीय देयकांसाठी राखून ठेवलेले चलन</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महायुद्धे: आर्थिक आणि वित्तीय सामर्थ्यातील बदल</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1944:</a:t>
            </a:r>
            <a:r>
              <a:rPr lang="mr" altLang="en-US" sz="2400" dirty="0">
                <a:solidFill>
                  <a:srgbClr val="25252B"/>
                </a:solidFill>
                <a:latin typeface="IBM Plex Sans" pitchFamily="34" charset="0"/>
                <a:ea typeface="IBM Plex Sans" pitchFamily="34" charset="-122"/>
                <a:cs typeface="IBM Plex Sans" pitchFamily="34" charset="-120"/>
              </a:rPr>
              <a:t> ब्रेटन वुड्स; चलने डॉलरशी, तर डॉलर सोन्याशी जोडला गेला</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1971:</a:t>
            </a:r>
            <a:r>
              <a:rPr lang="mr" altLang="en-US" sz="2400" dirty="0">
                <a:solidFill>
                  <a:srgbClr val="25252B"/>
                </a:solidFill>
                <a:latin typeface="IBM Plex Sans" pitchFamily="34" charset="0"/>
                <a:ea typeface="IBM Plex Sans" pitchFamily="34" charset="-122"/>
                <a:cs typeface="IBM Plex Sans" pitchFamily="34" charset="-120"/>
              </a:rPr>
              <a:t> डॉलरचे सोन्यात रूपांतर करण्याची अधिकृत व्यवस्था संपुष्टात आली</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प्रस्थापित व्यापार, अर्थव्यवस्थेचे आकारमान आणि सखोल वित्तीय बाजारपेठा</a:t>
            </a:r>
            <a:endParaRPr lang="mr"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राखीव चलनांचे प्रमाण बदलू शकते; मध्यवर्ती बँका इतर चलनेही राखून ठेवतात.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बचत आणि मूल्य जतन करण्याचे पर्याय</a:t>
            </a:r>
            <a:endParaRPr lang="m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मौल्यवान धातू:</a:t>
            </a:r>
            <a:r>
              <a:rPr lang="mr" altLang="en-US" sz="2400" dirty="0">
                <a:solidFill>
                  <a:srgbClr val="25252B"/>
                </a:solidFill>
                <a:latin typeface="IBM Plex Sans" pitchFamily="34" charset="0"/>
                <a:ea typeface="IBM Plex Sans" pitchFamily="34" charset="-122"/>
                <a:cs typeface="IBM Plex Sans" pitchFamily="34" charset="-120"/>
              </a:rPr>
              <a:t> प्रत्यक्ष ताबा; साठवणूक आणि पडताळणीचा खर्च</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स्थावर मालमत्ता:</a:t>
            </a:r>
            <a:r>
              <a:rPr lang="mr" altLang="en-US" sz="2400" dirty="0">
                <a:solidFill>
                  <a:srgbClr val="25252B"/>
                </a:solidFill>
                <a:latin typeface="IBM Plex Sans" pitchFamily="34" charset="0"/>
                <a:ea typeface="IBM Plex Sans" pitchFamily="34" charset="-122"/>
                <a:cs typeface="IBM Plex Sans" pitchFamily="34" charset="-120"/>
              </a:rPr>
              <a:t> उपयुक्त मालमत्ता; सुरुवातीची मोठी गुंतवणूक, देखभाल, कमी वहनक्षमता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समभाग:</a:t>
            </a:r>
            <a:r>
              <a:rPr lang="mr" altLang="en-US" sz="2400" dirty="0">
                <a:solidFill>
                  <a:srgbClr val="25252B"/>
                </a:solidFill>
                <a:latin typeface="IBM Plex Sans" pitchFamily="34" charset="0"/>
                <a:ea typeface="IBM Plex Sans" pitchFamily="34" charset="-122"/>
                <a:cs typeface="IBM Plex Sans" pitchFamily="34" charset="-120"/>
              </a:rPr>
              <a:t> उत्पादक मालकी; व्यवसाय, बाजार आणि सुरक्षित ताब्याशी संबंधित जोखीम</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इतर पर्याय: परकीय चलन, रोखे, व्यवसाय, साधने, शिक्षण</a:t>
            </a:r>
            <a:endParaRPr lang="m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एखादी मालमत्ता आपोआप पैशाची सर्व कार्ये पार पाडत नाही. कोणतीही मालमत्ता प्रत्येक परिस्थितीत क्रयशक्तीची हमी देत नाही.</a:t>
            </a:r>
            <a:endParaRPr lang="m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करांमुळे खर्च आणि फायदे बदलू शकतात; नियम वेगवेगळे असतात आणि बदलतही असतात. हा अभ्यासक्रम करांसंबंधी कोणताही सल्ला देत नाही.</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केंद्रीय बँकेची डिजिटल चलने (CBDCs)</a:t>
            </a:r>
            <a:endParaRPr lang="mr"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mr" altLang="en-US" sz="1920" dirty="0">
                <a:solidFill>
                  <a:srgbClr val="25252B"/>
                </a:solidFill>
                <a:latin typeface="IBM Plex Sans" pitchFamily="34" charset="0"/>
                <a:ea typeface="IBM Plex Sans" pitchFamily="34" charset="-122"/>
                <a:cs typeface="IBM Plex Sans" pitchFamily="34" charset="-120"/>
              </a:rPr>
              <a:t>सीबीडीसी हे मध्यवर्ती बँकेचे दायित्व म्हणून जारी केलेले डिजिटल फियाट चलन असते: त्याच्या धारकाचा बँकेवर असलेला आर्थिक दावा.</a:t>
            </a:r>
            <a:endParaRPr lang="mr"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mr" altLang="en-US" sz="1920" dirty="0">
                <a:solidFill>
                  <a:srgbClr val="25252B"/>
                </a:solidFill>
                <a:latin typeface="IBM Plex Sans" pitchFamily="34" charset="0"/>
                <a:ea typeface="IBM Plex Sans" pitchFamily="34" charset="-122"/>
                <a:cs typeface="IBM Plex Sans" pitchFamily="34" charset="-120"/>
              </a:rPr>
              <a:t>रोख रक्कम आणि व्यापारी बँकांमधील ठेवींपेक्षा वेगळे</a:t>
            </a:r>
            <a:endParaRPr lang="mr" sz="1920" dirty="0"/>
          </a:p>
          <a:p>
            <a:pPr algn="l" marL="182880" indent="-182880">
              <a:lnSpc>
                <a:spcPct val="113000"/>
              </a:lnSpc>
              <a:spcBef>
                <a:spcPts val="380"/>
              </a:spcBef>
              <a:buSzPct val="100000"/>
              <a:buChar char="•"/>
            </a:pPr>
            <a:r>
              <a:rPr lang="mr" altLang="en-US" sz="1920" dirty="0">
                <a:solidFill>
                  <a:srgbClr val="25252B"/>
                </a:solidFill>
                <a:latin typeface="IBM Plex Sans" pitchFamily="34" charset="0"/>
                <a:ea typeface="IBM Plex Sans" pitchFamily="34" charset="-122"/>
                <a:cs typeface="IBM Plex Sans" pitchFamily="34" charset="-120"/>
              </a:rPr>
              <a:t>व्यवहारांचा निपटारा किंवा वापराची सुलभता यांबाबत संभाव्य फायदे</a:t>
            </a:r>
            <a:endParaRPr lang="mr" sz="1920" dirty="0"/>
          </a:p>
          <a:p>
            <a:pPr algn="l" marL="182880" indent="-182880">
              <a:lnSpc>
                <a:spcPct val="113000"/>
              </a:lnSpc>
              <a:spcBef>
                <a:spcPts val="380"/>
              </a:spcBef>
              <a:buSzPct val="100000"/>
              <a:buChar char="•"/>
            </a:pPr>
            <a:r>
              <a:rPr lang="mr" altLang="en-US" sz="1920" dirty="0">
                <a:solidFill>
                  <a:srgbClr val="25252B"/>
                </a:solidFill>
                <a:latin typeface="IBM Plex Sans" pitchFamily="34" charset="0"/>
                <a:ea typeface="IBM Plex Sans" pitchFamily="34" charset="-122"/>
                <a:cs typeface="IBM Plex Sans" pitchFamily="34" charset="-120"/>
              </a:rPr>
              <a:t>संभाव्य देखरेख, निर्बंध आणि ओळखीशी जोडणी</a:t>
            </a:r>
            <a:endParaRPr lang="mr" sz="1920" dirty="0"/>
          </a:p>
          <a:p>
            <a:pPr algn="l" marL="182880" indent="-182880">
              <a:lnSpc>
                <a:spcPct val="113000"/>
              </a:lnSpc>
              <a:spcBef>
                <a:spcPts val="380"/>
              </a:spcBef>
              <a:buSzPct val="100000"/>
              <a:buChar char="•"/>
            </a:pPr>
            <a:r>
              <a:rPr lang="mr" altLang="en-US" sz="1920" dirty="0">
                <a:solidFill>
                  <a:srgbClr val="25252B"/>
                </a:solidFill>
                <a:latin typeface="IBM Plex Sans" pitchFamily="34" charset="0"/>
                <a:ea typeface="IBM Plex Sans" pitchFamily="34" charset="-122"/>
                <a:cs typeface="IBM Plex Sans" pitchFamily="34" charset="-120"/>
              </a:rPr>
              <a:t>केंद्रीकृत चलननिर्गमन आणि चलनविषयक धोरण कायम राहतात</a:t>
            </a:r>
            <a:endParaRPr lang="mr"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mr" altLang="en-US" sz="1920" dirty="0">
                <a:solidFill>
                  <a:srgbClr val="25252B"/>
                </a:solidFill>
                <a:latin typeface="IBM Plex Sans" pitchFamily="34" charset="0"/>
                <a:ea typeface="IBM Plex Sans" pitchFamily="34" charset="-122"/>
                <a:cs typeface="IBM Plex Sans" pitchFamily="34" charset="-120"/>
              </a:rPr>
              <a:t>रचना वेगवेगळ्या असतात. डिजिटल असणे म्हणजे आपोआप विकेंद्रित, दुर्मिळ, गोपनीय किंवा स्वतंत्रपणे पडताळता येण्याजोगे असणे नव्हे.</a:t>
            </a:r>
            <a:endParaRPr lang="mr"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mr" altLang="en-US" sz="1920" b="1" dirty="0">
                <a:solidFill>
                  <a:srgbClr val="422C70"/>
                </a:solidFill>
                <a:latin typeface="IBM Plex Sans" pitchFamily="34" charset="0"/>
                <a:ea typeface="IBM Plex Sans" pitchFamily="34" charset="-122"/>
                <a:cs typeface="IBM Plex Sans" pitchFamily="34" charset="-120"/>
              </a:rPr>
              <a:t>तपासा</a:t>
            </a:r>
            <a:endParaRPr lang="mr" sz="1920" dirty="0"/>
          </a:p>
          <a:p>
            <a:pPr algn="l" indent="0" marL="0">
              <a:lnSpc>
                <a:spcPct val="113000"/>
              </a:lnSpc>
              <a:spcBef>
                <a:spcPts val="290"/>
              </a:spcBef>
              <a:buNone/>
            </a:pPr>
            <a:r>
              <a:rPr lang="mr" altLang="en-US" sz="1920" dirty="0">
                <a:solidFill>
                  <a:srgbClr val="25252B"/>
                </a:solidFill>
                <a:latin typeface="IBM Plex Sans" pitchFamily="34" charset="0"/>
                <a:ea typeface="IBM Plex Sans" pitchFamily="34" charset="-122"/>
                <a:cs typeface="IBM Plex Sans" pitchFamily="34" charset="-120"/>
              </a:rPr>
              <a:t>ते कोण जारी करते, कोण वापरू शकते, कोणती माहिती गोळा केली जाते आणि देयके कोण रोखू शकते किंवा नियम कोण बदलू शकते? ऑफलाइन असताना काय होते आणि कोणती कायदेशीर संरक्षणे उपलब्ध आहेत?</a:t>
            </a:r>
            <a:endParaRPr lang="mr"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पुनरावलोकन: पैसा कसा बिघडू शकतो?</a:t>
            </a:r>
            <a:endParaRPr lang="m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मुख्य मुद्दे</a:t>
            </a:r>
            <a:endParaRPr lang="m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पैसा काळानुसार देवाणघेवाण, किमती आणि मूल्य यांचा समन्वय साधतो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कार्ये आणि गुणधर्म यांच्या आधारे तुलना करता येते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सोयीसुविधांसोबत विश्वास, नियंत्रण आणि उपलब्धता यांबाबत तडजोडी कराव्या लागतात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पुरवठा, बँकिंगमधील जोखीम आणि महागाई यांचा लोकांवर वेगवेगळा परिणाम होतो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पर्यायांचे आणि मध्यवर्ती बँकेच्या डिजिटल चलनांचेही काळजीपूर्वक मूल्यमापन करणे आवश्यक आहे</a:t>
            </a:r>
            <a:endParaRPr lang="m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आपला पैसा कशामुळे उपयुक्त ठरतो, आणि कोणते नियम आपण विश्वास ठेवता त्या संस्थांवर अवलंबून असतात?</a:t>
            </a:r>
            <a:endParaRPr lang="m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mr" altLang="en-US" sz="2020" b="1" dirty="0">
                <a:solidFill>
                  <a:srgbClr val="422C70"/>
                </a:solidFill>
                <a:latin typeface="IBM Plex Sans" pitchFamily="34" charset="0"/>
                <a:ea typeface="IBM Plex Sans" pitchFamily="34" charset="-122"/>
                <a:cs typeface="IBM Plex Sans" pitchFamily="34" charset="-120"/>
              </a:rPr>
              <a:t>चिंतनासाठी एक क्षण</a:t>
            </a:r>
            <a:endParaRPr lang="mr" sz="2020" dirty="0"/>
          </a:p>
          <a:p>
            <a:pPr algn="l" indent="0" marL="0">
              <a:lnSpc>
                <a:spcPct val="113000"/>
              </a:lnSpc>
              <a:spcBef>
                <a:spcPts val="300"/>
              </a:spcBef>
              <a:buNone/>
            </a:pPr>
            <a:r>
              <a:rPr lang="mr" altLang="en-US" sz="2020" dirty="0">
                <a:solidFill>
                  <a:srgbClr val="25252B"/>
                </a:solidFill>
                <a:latin typeface="IBM Plex Sans" pitchFamily="34" charset="0"/>
                <a:ea typeface="IBM Plex Sans" pitchFamily="34" charset="-122"/>
                <a:cs typeface="IBM Plex Sans" pitchFamily="34" charset="-120"/>
              </a:rPr>
              <a:t>पैशाबद्दल असा कोणता एक प्रश्न आपण आता विचारता, जो आपण यापूर्वी विचारला नव्हता?</a:t>
            </a:r>
            <a:endParaRPr lang="m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1</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7941F"/>
                </a:solidFill>
                <a:latin typeface="IBM Plex Sans Medium" pitchFamily="34" charset="0"/>
                <a:ea typeface="IBM Plex Sans Medium" pitchFamily="34" charset="-122"/>
                <a:cs typeface="IBM Plex Sans Medium" pitchFamily="34" charset="-120"/>
              </a:rPr>
              <a:t>मॉड्यूल 2</a:t>
            </a:r>
            <a:endParaRPr lang="m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बिटकॉइन कसे कार्य करते</a:t>
            </a:r>
            <a:endParaRPr lang="m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mr" altLang="en-US" sz="2400" b="1" dirty="0">
                <a:solidFill>
                  <a:srgbClr val="FFFFFF"/>
                </a:solidFill>
                <a:latin typeface="IBM Plex Sans" pitchFamily="34" charset="0"/>
                <a:ea typeface="IBM Plex Sans" pitchFamily="34" charset="-122"/>
                <a:cs typeface="IBM Plex Sans" pitchFamily="34" charset="-120"/>
              </a:rPr>
              <a:t>उपाय:</a:t>
            </a:r>
            <a:r>
              <a:rPr lang="mr" altLang="en-US" sz="2400" dirty="0">
                <a:solidFill>
                  <a:srgbClr val="FFFFFF"/>
                </a:solidFill>
                <a:latin typeface="IBM Plex Sans" pitchFamily="34" charset="0"/>
                <a:ea typeface="IBM Plex Sans" pitchFamily="34" charset="-122"/>
                <a:cs typeface="IBM Plex Sans" pitchFamily="34" charset="-120"/>
              </a:rPr>
              <a:t> बिटकॉइनची निर्मिती का करण्यात आली आणि ते यावर कसा प्रतिसाद देते?</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बिटकॉइनची निर्मिती का झाली</a:t>
            </a:r>
            <a:endParaRPr lang="mr"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डिजिटल देयके आधीपासूनच अस्तित्वात होती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केंद्रीय खातेवही व्यवस्थापक: परवानगी, डेटा, शुल्क आणि यंत्रणा निकामी होण्याचे धोके</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प्रत बनवता येणारा डेटा: दुहेरी खर्चाची समस्या</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बिटकॉइन: केंद्रीय खातेवही व्यवस्थापकाशिवाय देयकांचा सामायिक इतिहास</a:t>
            </a:r>
            <a:endParaRPr lang="mr" sz="2020" dirty="0"/>
          </a:p>
        </p:txBody>
      </p:sp>
      <p:sp>
        <p:nvSpPr>
          <p:cNvPr id="6" name="Text 3"/>
          <p:cNvSpPr/>
          <p:nvPr/>
        </p:nvSpPr>
        <p:spPr>
          <a:xfrm>
            <a:off x="666780" y="3880805"/>
            <a:ext cx="5694426" cy="1382298"/>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बिटकॉइनमुळे चलननिर्मिती आणि व्यवहारांच्या अंतिम निपटाऱ्यासाठी केंद्रीय संस्थेवर विश्वास ठेवण्याची गरज कमी होते; मात्र विश्वासाची सर्व गरज किंवा सर्व धोके दूर होत नाहीत.</a:t>
            </a:r>
            <a:endParaRPr lang="mr"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mr" altLang="en-US" sz="2020" b="1" dirty="0">
                <a:solidFill>
                  <a:srgbClr val="422C70"/>
                </a:solidFill>
                <a:latin typeface="IBM Plex Sans" pitchFamily="34" charset="0"/>
                <a:ea typeface="IBM Plex Sans" pitchFamily="34" charset="-122"/>
                <a:cs typeface="IBM Plex Sans" pitchFamily="34" charset="-120"/>
              </a:rPr>
              <a:t>बिटकॉइन:</a:t>
            </a:r>
            <a:r>
              <a:rPr lang="mr" altLang="en-US" sz="2020" dirty="0">
                <a:solidFill>
                  <a:srgbClr val="25252B"/>
                </a:solidFill>
                <a:latin typeface="IBM Plex Sans" pitchFamily="34" charset="0"/>
                <a:ea typeface="IBM Plex Sans" pitchFamily="34" charset="-122"/>
                <a:cs typeface="IBM Plex Sans" pitchFamily="34" charset="-120"/>
              </a:rPr>
              <a:t> नेटवर्क आणि प्रोटोकॉल · </a:t>
            </a:r>
            <a:r>
              <a:rPr lang="mr" altLang="en-US" sz="2020" b="1" dirty="0">
                <a:solidFill>
                  <a:srgbClr val="25252B"/>
                </a:solidFill>
                <a:latin typeface="IBM Plex Sans" pitchFamily="34" charset="0"/>
                <a:ea typeface="IBM Plex Sans" pitchFamily="34" charset="-122"/>
                <a:cs typeface="IBM Plex Sans" pitchFamily="34" charset="-120"/>
              </a:rPr>
              <a:t>बिटकॉइन:</a:t>
            </a:r>
            <a:r>
              <a:rPr lang="mr" altLang="en-US" sz="2020" dirty="0">
                <a:solidFill>
                  <a:srgbClr val="25252B"/>
                </a:solidFill>
                <a:latin typeface="IBM Plex Sans" pitchFamily="34" charset="0"/>
                <a:ea typeface="IBM Plex Sans" pitchFamily="34" charset="-122"/>
                <a:cs typeface="IBM Plex Sans" pitchFamily="34" charset="-120"/>
              </a:rPr>
              <a:t> मालमत्ता · </a:t>
            </a:r>
            <a:r>
              <a:rPr lang="mr" altLang="en-US" sz="2020" b="1" dirty="0">
                <a:solidFill>
                  <a:srgbClr val="25252B"/>
                </a:solidFill>
                <a:latin typeface="IBM Plex Sans" pitchFamily="34" charset="0"/>
                <a:ea typeface="IBM Plex Sans" pitchFamily="34" charset="-122"/>
                <a:cs typeface="IBM Plex Sans" pitchFamily="34" charset="-120"/>
              </a:rPr>
              <a:t>BTC:</a:t>
            </a:r>
            <a:r>
              <a:rPr lang="mr" altLang="en-US" sz="2020" dirty="0">
                <a:solidFill>
                  <a:srgbClr val="25252B"/>
                </a:solidFill>
                <a:latin typeface="IBM Plex Sans" pitchFamily="34" charset="0"/>
                <a:ea typeface="IBM Plex Sans" pitchFamily="34" charset="-122"/>
                <a:cs typeface="IBM Plex Sans" pitchFamily="34" charset="-120"/>
              </a:rPr>
              <a:t> रक्कम दर्शविण्यासाठीचे संक्षिप्त रूप</a:t>
            </a:r>
            <a:endParaRPr lang="m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देयक सेवा कंपनी पाठवणारा कंपनीला विनंती करतोकंपनी खातेवही ठेवते आणि मंजुरी देते कंपनीने परवानगी दिल्यास प्राप्तकर्त्याला पैसे मिळतातअवलंबून असतेखातेवही ठेवणाऱ्या एका विश्वासार्ह संस्थेवरबिटकॉइन पाठवणा">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डिजिटल आणि विकेंद्रित पैशाचा शोध</a:t>
            </a:r>
            <a:endParaRPr lang="m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सायफरपंक्स: कूटलेखनशास्त्राद्वारे गोपनीयता आणि स्वातंत्र्य</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कूटलेखन:</a:t>
            </a:r>
            <a:r>
              <a:rPr lang="mr" altLang="en-US" sz="2300" dirty="0">
                <a:solidFill>
                  <a:srgbClr val="25252B"/>
                </a:solidFill>
                <a:latin typeface="IBM Plex Sans" pitchFamily="34" charset="0"/>
                <a:ea typeface="IBM Plex Sans" pitchFamily="34" charset="-122"/>
                <a:cs typeface="IBM Plex Sans" pitchFamily="34" charset="-120"/>
              </a:rPr>
              <a:t> संदेशाची गोपनीयता जपते</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डिजिटल स्वाक्षऱ्या:</a:t>
            </a:r>
            <a:r>
              <a:rPr lang="mr" altLang="en-US" sz="2300" dirty="0">
                <a:solidFill>
                  <a:srgbClr val="25252B"/>
                </a:solidFill>
                <a:latin typeface="IBM Plex Sans" pitchFamily="34" charset="0"/>
                <a:ea typeface="IBM Plex Sans" pitchFamily="34" charset="-122"/>
                <a:cs typeface="IBM Plex Sans" pitchFamily="34" charset="-120"/>
              </a:rPr>
              <a:t> गुप्त कळ उघड न करता अधिकृतता सिद्ध करतात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उद्दिष्ट: कोणताही एकमेव जारीकर्ता, सर्व्हर किंवा प्रशासक नसणे</a:t>
            </a:r>
            <a:endParaRPr lang="mr"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mr" altLang="en-US" sz="2300" b="1" dirty="0">
                <a:solidFill>
                  <a:srgbClr val="25252B"/>
                </a:solidFill>
                <a:latin typeface="IBM Plex Sans" pitchFamily="34" charset="0"/>
                <a:ea typeface="IBM Plex Sans" pitchFamily="34" charset="-122"/>
                <a:cs typeface="IBM Plex Sans" pitchFamily="34" charset="-120"/>
              </a:rPr>
              <a:t>या कोड्याचे आधीचे तुकडे</a:t>
            </a:r>
            <a:endParaRPr lang="mr"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DigiCash: गोपनीय देयके; एका केंद्रीय कंपनीवरील अवलंबित्व</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Hashcash: गैरवापर रोखण्यासाठी संगणकीय खर्च</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Bit Gold, b-money, RPoW: मर्यादित उपलब्धतेमुळे मूल्य असण्याबाबतचे प्रस्ताव आणि प्रयोग</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BitTorrent: समकक्षांमध्ये थेट माहितीची देवाणघेवाण, पैशांची नाही</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सुरुवातीचे डिजिटल चलन आणि</a:t>
            </a:r>
            <a:br/>
            <a:r>
              <a:rPr lang="mr" altLang="en-US" sz="3000" dirty="0">
                <a:solidFill>
                  <a:srgbClr val="422C70"/>
                </a:solidFill>
                <a:latin typeface="IBM Plex Sans Medium" pitchFamily="34" charset="0"/>
                <a:ea typeface="IBM Plex Sans Medium" pitchFamily="34" charset="-122"/>
                <a:cs typeface="IBM Plex Sans Medium" pitchFamily="34" charset="-120"/>
              </a:rPr>
              <a:t>दुहेरी खर्च</a:t>
            </a:r>
            <a:endParaRPr lang="mr"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दुहेरी खर्च म्हणजे एकच डिजिटल एकक दोन प्राप्तकर्त्यांना पाठवण्याचा प्रयत्न.</a:t>
            </a:r>
            <a:endParaRPr lang="mr" sz="2300" dirty="0"/>
          </a:p>
        </p:txBody>
      </p:sp>
      <p:sp>
        <p:nvSpPr>
          <p:cNvPr id="6" name="Text 3"/>
          <p:cNvSpPr/>
          <p:nvPr/>
        </p:nvSpPr>
        <p:spPr>
          <a:xfrm>
            <a:off x="1032449" y="2884749"/>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केंद्रीय डेटाबेस: एक विश्वासार्ह निर्णयकर्ता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बिटकॉइन: पीअर-टू-पीअर प्रसारण आणि स्वाक्षऱ्या</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मायनर्स: ब्लॉक्स आणि कार्याचा पुरावा</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नोड्स: स्वतंत्र पडताळणी</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सामायिक नोंद: सर्वाधिक संचित कार्य असलेला वैध इतिहास</a:t>
            </a:r>
            <a:endParaRPr lang="m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पीअर-टू-पीअर नेटवर्कव्यवहारांची माहिती थेट सहभागींना दिली जाते डिजिटल स्वाक्षऱ्याकेवळ खाजगी किल्लीचा धारकच खर्चाला अधिकृत मान्यता देऊ शकतोब्लॉक्स आणि मायनिंगपुढील ब्लॉक जोडण्यासाठी मायनर्स प्रूफ ऑफ वर">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डिजिटल दुर्मिळता आणि</a:t>
            </a:r>
            <a:br/>
            <a:r>
              <a:rPr lang="mr" altLang="en-US" sz="3000" dirty="0">
                <a:solidFill>
                  <a:srgbClr val="422C70"/>
                </a:solidFill>
                <a:latin typeface="IBM Plex Sans Medium" pitchFamily="34" charset="0"/>
                <a:ea typeface="IBM Plex Sans Medium" pitchFamily="34" charset="-122"/>
                <a:cs typeface="IBM Plex Sans Medium" pitchFamily="34" charset="-120"/>
              </a:rPr>
              <a:t>पडताळणीयोग्य पुरवठा</a:t>
            </a:r>
            <a:endParaRPr lang="mr"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वैध एकके अवैध प्रतींपासून वेगळी ओळखली जातात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दुहेरी खर्च नाकारले जातात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व्यवहारांचा सार्वजनिक इतिहास आणि स्वाक्षऱ्या</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कामाचा पुरावा आणि नियमांची स्वतंत्र तपासणी</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विकेंद्रीकरण आणि पडताळणी यांच्याशी जोडलेली पुरवठ्याची मर्यादा</a:t>
            </a:r>
            <a:endParaRPr lang="mr" sz="2110" dirty="0"/>
          </a:p>
        </p:txBody>
      </p:sp>
      <p:sp>
        <p:nvSpPr>
          <p:cNvPr id="6" name="Text 3"/>
          <p:cNvSpPr/>
          <p:nvPr/>
        </p:nvSpPr>
        <p:spPr>
          <a:xfrm>
            <a:off x="666780" y="5199736"/>
            <a:ext cx="5694426"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पुरवठ्याबाबतचा लेखी दावा पुरेसा नाही: त्याची पडताळणी कोण करू शकते आणि तो कोण बदलू शकते?</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पुरवठ्याबाबतचा दावा जारीकर्ता आपल्या संकेतस्थळावर मर्यादा जाहीर करतो. त्याची नोंद केवळ जारीकर्त्याच्या स्वतःच्या डेटाबेसमध्ये असते. जारीकर्त्याव्यतिरिक्त इतर कोणीही ते तपासू शकत नाही. जारीकर्ता गुपचूप">    </p:cNvPr>
          <p:cNvPicPr>
            <a:picLocks noChangeAspect="1"/>
          </p:cNvPicPr>
          <p:nvPr/>
        </p:nvPicPr>
        <p:blipFill>
          <a:blip r:embed="rId1"/>
          <a:stretch>
            <a:fillRect/>
          </a:stretch>
        </p:blipFill>
        <p:spPr>
          <a:xfrm>
            <a:off x="342900" y="612648"/>
            <a:ext cx="11506170" cy="54802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ब्लॉकचेन: बिटकॉइनची सार्वजनिक खातेवही</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अनेक प्रतींमध्ये ठेवलेली सार्वजनिक व्यवहार नोंद</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एकमेकांशी जोडलेले ब्लॉक्स; स्वतंत्रपणे पडताळलेल्या प्रती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सर्वाधिक संचित कार्याचा पुरावा असलेली वैध साखळी</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सरासरी दर दहा मिनिटांनी सुमारे एक नवीन ब्लॉक</a:t>
            </a:r>
            <a:endParaRPr lang="m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इतिहास पुन्हा लिहिण्यासाठी काम पुन्हा करावे लागते आणि विद्यमान साखळीला गाठावे लागते. हे खर्चिक आहे, अक्षरशः अशक्य नाही; तात्पुरते परस्परस्पर्धी इतिहास आणि साखळीची पुनर्रचना होऊ शकतात.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विकेंद्रीकरण</a:t>
            </a:r>
            <a:endParaRPr lang="m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मुक्त-स्रोत सॉफ्टवेअर आणि खुल्या प्रोटोकॉलमधील सहभाग</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स्वतंत्र नोड पडताळणी करतात; मायनर ब्लॉक प्रस्तावित करतात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नियमांमधील बदल स्वेच्छेने स्वीकारण्यावर अवलंबून असतात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कोणताही एक सहभागी सर्वांसाठी नियम बदलू शकत नाही</a:t>
            </a:r>
            <a:endParaRPr lang="mr"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प्रभाव आणि संसाधने यांचे वाटप असमान असते; मोठ्या सेवांमुळे परावलंबित्व निर्माण होऊ शकते. समन्वय साधण्यास अधिक वेळ लागू शकतो आणि नेटवर्कसाठी कोणताही केंद्रीय मदत कक्ष नसतो.</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डिजिटल स्वाक्षऱ्या आणि पीअर-टू-पीअर हस्तांतरण</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वॉलेट स्वाक्षरी करण्यासाठी खाजगी की वापरते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नेटवर्क खाजगी की जाणून न घेता पडताळणी करते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स्वाक्षरी केलेला व्यवहार सहभागींच्या माध्यमातून प्रसारित केला जातो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कोणताही केंद्रीय बिटकॉइन संचालक सदस्यत्वाला किंवा पेमेंटला मंजुरी देत नाही</a:t>
            </a:r>
            <a:endParaRPr lang="m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खाजगी की मिळवणारी कोणतीही व्यक्ती सहसा निधी खर्च करू शकते. कीचा वापर करण्याची क्षमता गमावल्यास निधी कायमचा गमावला जाऊ शकतो.</a:t>
            </a:r>
            <a:endParaRPr lang="m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मध्यस्थांच्या सेवा ऐच्छिकच असतात; त्यांपैकी एखादी निवडल्यास निधीच्या ताब्यासंबंधीचे तिचे नियम आणि जोखीमही लागू होतात. चुकीच्या पत्त्यावर केलेले वैध पेमेंट सहसा उलटवता येत नाही.</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पाठवणारा व्यवहारावर स्वाक्षरी करतो आणि तो प्रसारित करतो इतर नोड्स एक नोड तो तपासतो आणि पुढे पाठवतो दुसरा नोड तो पुढे पाठवतोव्यवहाराचा मार्ग एक नोड तो तपासतो आणि पुढे पाठवतो दुसरा नोड तो पुढे पाठवतोइतर">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वापरकर्तावापरकर्ता बिटकॉइन प्राप्त करतो, बाळगतो आणि पाठवतो. नोडनोड स्वतः नियमांची पडताळणी करतो आणि वैध डेटा पुढे पाठवतो. मायनरमायनर संभाव्य ब्लॉक तयार करतो आणि कार्याचा पुरावा सादर करण्यासाठी गणना करत">    </p:cNvPr>
          <p:cNvPicPr>
            <a:picLocks noChangeAspect="1"/>
          </p:cNvPicPr>
          <p:nvPr/>
        </p:nvPicPr>
        <p:blipFill>
          <a:blip r:embed="rId2"/>
          <a:stretch>
            <a:fillRect/>
          </a:stretch>
        </p:blipFill>
        <p:spPr>
          <a:xfrm>
            <a:off x="1752630" y="571500"/>
            <a:ext cx="3200400" cy="538965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वापरकर्ते, नोड्स, मायनर्स आणि विकसक</a:t>
            </a:r>
            <a:endParaRPr lang="m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मायनर्स अवैध ब्लॉक्स प्रामाणिक नोड्सना स्वीकारायला लावू शकत नाहीत. डेव्हलपर्स सॉफ्टवेअरचा वापर करण्याची सक्ती करू शकत नाहीत. एक व्यक्ती अनेक भूमिका पार पाडू शकते.</a:t>
            </a:r>
            <a:endParaRPr lang="mr"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झटपट प्रश्न</a:t>
            </a:r>
            <a:endParaRPr lang="mr" sz="2400" dirty="0"/>
          </a:p>
          <a:p>
            <a:pPr algn="l" indent="0" marL="0">
              <a:lnSpc>
                <a:spcPct val="113000"/>
              </a:lnSpc>
              <a:spcBef>
                <a:spcPts val="360"/>
              </a:spcBef>
              <a:buNone/>
            </a:pPr>
            <a:r>
              <a:rPr lang="mr" altLang="en-US" sz="2400" dirty="0">
                <a:solidFill>
                  <a:srgbClr val="25252B"/>
                </a:solidFill>
                <a:latin typeface="IBM Plex Sans" pitchFamily="34" charset="0"/>
                <a:ea typeface="IBM Plex Sans" pitchFamily="34" charset="-122"/>
                <a:cs typeface="IBM Plex Sans" pitchFamily="34" charset="-120"/>
              </a:rPr>
              <a:t>नोड व्यवहारांची पडताळणी का करतो? तो तपासत असलेला एक नियम सांगा.</a:t>
            </a:r>
            <a:endParaRPr lang="m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कार्याचा पुरावा</a:t>
            </a:r>
            <a:endParaRPr lang="mr" sz="3000" dirty="0"/>
          </a:p>
        </p:txBody>
      </p:sp>
      <p:sp>
        <p:nvSpPr>
          <p:cNvPr id="5" name="Text 2"/>
          <p:cNvSpPr/>
          <p:nvPr/>
        </p:nvSpPr>
        <p:spPr>
          <a:xfrm>
            <a:off x="1032449" y="1383030"/>
            <a:ext cx="5939760" cy="3393887"/>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प्रस्तावित ब्लॉक → वारंवार हॅशिंग → वैध निकाल</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गणना आणि ऊर्जेचा मोठा खर्च; जलद पडताळणी</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वैध ब्लॉक प्रसारित केला जातो आणि नोड्सद्वारे तपासला जातो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ब्लॉकमधील सरासरी अंतर दहा मिनिटे राहावे यासाठी लक्ष्य समायोजित होते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संचित कार्यामुळे पुनर्लेखन खर्चिक होते</a:t>
            </a:r>
            <a:endParaRPr lang="mr" sz="2300" dirty="0"/>
          </a:p>
        </p:txBody>
      </p:sp>
      <p:sp>
        <p:nvSpPr>
          <p:cNvPr id="6" name="Text 3"/>
          <p:cNvSpPr/>
          <p:nvPr/>
        </p:nvSpPr>
        <p:spPr>
          <a:xfrm>
            <a:off x="666780" y="5098694"/>
            <a:ext cx="6340632" cy="1184971"/>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मायनिंग व्यवहारांचा क्रम सुरक्षित ठेवते; ते बाह्य समीकरणे सोडवत नाही. ऊर्जेचा स्रोत, वापर, सुरक्षिततेचा लाभ आणि पर्याय यांचे मूल्यमापन करा.</a:t>
            </a:r>
            <a:endParaRPr lang="m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मायनरला एक ब्लॉक सापडतो एक परिणाम लक्ष्याची अट पूर्ण करेपर्यंत मायनिंग यंत्र पुन्हा पुन्हा हॅशिंग करते2मायनर त्याचे प्रसारण करतोब्लॉक नेटवर्कवर पाठवला जातो3नोड त्याची तपासणी करतात प्रत्येक नोड स्वतः ">    </p:cNvPr>
          <p:cNvPicPr>
            <a:picLocks noChangeAspect="1"/>
          </p:cNvPicPr>
          <p:nvPr/>
        </p:nvPicPr>
        <p:blipFill>
          <a:blip r:embed="rId2"/>
          <a:stretch>
            <a:fillRect/>
          </a:stretch>
        </p:blipFill>
        <p:spPr>
          <a:xfrm>
            <a:off x="1379190" y="571500"/>
            <a:ext cx="3947099" cy="569908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मर्यादित पुरवठा</a:t>
            </a:r>
            <a:endParaRPr lang="mr"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कमाल: </a:t>
            </a:r>
            <a:r>
              <a:rPr lang="mr" altLang="en-US" sz="2110" b="1" dirty="0">
                <a:solidFill>
                  <a:srgbClr val="25252B"/>
                </a:solidFill>
                <a:latin typeface="IBM Plex Sans" pitchFamily="34" charset="0"/>
                <a:ea typeface="IBM Plex Sans" pitchFamily="34" charset="-122"/>
                <a:cs typeface="IBM Plex Sans" pitchFamily="34" charset="-120"/>
              </a:rPr>
              <a:t>21 दशलक्ष BTC</a:t>
            </a:r>
            <a:r>
              <a:rPr lang="mr" altLang="en-US" sz="2110" dirty="0">
                <a:solidFill>
                  <a:srgbClr val="25252B"/>
                </a:solidFill>
                <a:latin typeface="IBM Plex Sans" pitchFamily="34" charset="0"/>
                <a:ea typeface="IBM Plex Sans" pitchFamily="34" charset="-122"/>
                <a:cs typeface="IBM Plex Sans" pitchFamily="34" charset="-120"/>
              </a:rPr>
              <a:t> सार्वजनिक नियमांनुसार</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नवीन चलननिर्मिती: ब्लॉक अनुदान</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हॅल्विंग: दर </a:t>
            </a:r>
            <a:r>
              <a:rPr lang="mr" altLang="en-US" sz="2110" b="1" dirty="0">
                <a:solidFill>
                  <a:srgbClr val="25252B"/>
                </a:solidFill>
                <a:latin typeface="IBM Plex Sans" pitchFamily="34" charset="0"/>
                <a:ea typeface="IBM Plex Sans" pitchFamily="34" charset="-122"/>
                <a:cs typeface="IBM Plex Sans" pitchFamily="34" charset="-120"/>
              </a:rPr>
              <a:t>2,10,000 ब्लॉक्सनंतर</a:t>
            </a:r>
            <a:r>
              <a:rPr lang="mr" altLang="en-US" sz="2110" dirty="0">
                <a:solidFill>
                  <a:srgbClr val="25252B"/>
                </a:solidFill>
                <a:latin typeface="IBM Plex Sans" pitchFamily="34" charset="0"/>
                <a:ea typeface="IBM Plex Sans" pitchFamily="34" charset="-122"/>
                <a:cs typeface="IBM Plex Sans" pitchFamily="34" charset="-120"/>
              </a:rPr>
              <a:t>, साधारण चार वर्षांनी</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अनुदान: 50 → 25 → 12.5 → 6.25 → 3.125 BTC</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शुल्क हे नवीन चलननिर्मितीपासून वेगळे असते</a:t>
            </a:r>
            <a:endParaRPr lang="mr"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नोड्स मर्यादेपेक्षा जास्त चलननिर्मिती नाकारतात; सहभागी या मर्यादेची अंमलबजावणी करत राहतात तोपर्यंत ती कायम राहते. मर्यादित पुरवठ्यामुळे किंमत वाढेलच याची हमी नसते.</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जारी केलेले एकूण बिटकॉइन21 दशलक्षची मर्यादा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प्रत्येक ब्लॉकमागे नवीन बिटकॉइन502512.56.253.1250k210k420k630k840k1,050k1,260k1,470kदर 2,10,000 ब्लॉकनंतर अनुदान निम्मे होते (साधारण दर चार वर्षांनी)व्यवहार शुल्क याव्यतिरिक्त दिले जाते आणि ते नव्याने">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सातोशी आणि एकक पूर्वग्रह</a:t>
            </a:r>
            <a:endParaRPr lang="mr"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mr" altLang="en-US" sz="1920" b="1" dirty="0">
                <a:solidFill>
                  <a:srgbClr val="25252B"/>
                </a:solidFill>
                <a:latin typeface="IBM Plex Sans" pitchFamily="34" charset="0"/>
                <a:ea typeface="IBM Plex Sans" pitchFamily="34" charset="-122"/>
                <a:cs typeface="IBM Plex Sans" pitchFamily="34" charset="-120"/>
              </a:rPr>
              <a:t>1 BTC = 10,00,00,000 सॅट्स</a:t>
            </a:r>
            <a:endParaRPr lang="mr" sz="1920" dirty="0"/>
          </a:p>
          <a:p>
            <a:pPr algn="l" marL="182880" indent="-182880">
              <a:lnSpc>
                <a:spcPct val="113000"/>
              </a:lnSpc>
              <a:spcBef>
                <a:spcPts val="380"/>
              </a:spcBef>
              <a:buSzPct val="100000"/>
              <a:buChar char="•"/>
            </a:pPr>
            <a:r>
              <a:rPr lang="mr" altLang="en-US" sz="1920" b="1" dirty="0">
                <a:solidFill>
                  <a:srgbClr val="25252B"/>
                </a:solidFill>
                <a:latin typeface="IBM Plex Sans" pitchFamily="34" charset="0"/>
                <a:ea typeface="IBM Plex Sans" pitchFamily="34" charset="-122"/>
                <a:cs typeface="IBM Plex Sans" pitchFamily="34" charset="-120"/>
              </a:rPr>
              <a:t>0.001 BTC = 1,00,000 सॅट्स</a:t>
            </a:r>
            <a:endParaRPr lang="mr" sz="1920" dirty="0"/>
          </a:p>
          <a:p>
            <a:pPr algn="l" marL="182880" indent="-182880">
              <a:lnSpc>
                <a:spcPct val="113000"/>
              </a:lnSpc>
              <a:spcBef>
                <a:spcPts val="380"/>
              </a:spcBef>
              <a:buSzPct val="100000"/>
              <a:buChar char="•"/>
            </a:pPr>
            <a:r>
              <a:rPr lang="mr" altLang="en-US" sz="1920" b="1" dirty="0">
                <a:solidFill>
                  <a:srgbClr val="25252B"/>
                </a:solidFill>
                <a:latin typeface="IBM Plex Sans" pitchFamily="34" charset="0"/>
                <a:ea typeface="IBM Plex Sans" pitchFamily="34" charset="-122"/>
                <a:cs typeface="IBM Plex Sans" pitchFamily="34" charset="-120"/>
              </a:rPr>
              <a:t>1 सॅट = 0.00000001 BTC</a:t>
            </a:r>
            <a:endParaRPr lang="mr" sz="1920" dirty="0"/>
          </a:p>
          <a:p>
            <a:pPr algn="l" marL="182880" indent="-182880">
              <a:lnSpc>
                <a:spcPct val="113000"/>
              </a:lnSpc>
              <a:spcBef>
                <a:spcPts val="380"/>
              </a:spcBef>
              <a:buSzPct val="100000"/>
              <a:buChar char="•"/>
            </a:pPr>
            <a:r>
              <a:rPr lang="mr" altLang="en-US" sz="1920" dirty="0">
                <a:solidFill>
                  <a:srgbClr val="25252B"/>
                </a:solidFill>
                <a:latin typeface="IBM Plex Sans" pitchFamily="34" charset="0"/>
                <a:ea typeface="IBM Plex Sans" pitchFamily="34" charset="-122"/>
                <a:cs typeface="IBM Plex Sans" pitchFamily="34" charset="-120"/>
              </a:rPr>
              <a:t>संपूर्ण बिटकॉइन असणे आवश्यक नाही</a:t>
            </a:r>
            <a:endParaRPr lang="mr"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mr" altLang="en-US" sz="1920" b="1" dirty="0">
                <a:solidFill>
                  <a:srgbClr val="422C70"/>
                </a:solidFill>
                <a:latin typeface="IBM Plex Sans" pitchFamily="34" charset="0"/>
                <a:ea typeface="IBM Plex Sans" pitchFamily="34" charset="-122"/>
                <a:cs typeface="IBM Plex Sans" pitchFamily="34" charset="-120"/>
              </a:rPr>
              <a:t>एकक पूर्वग्रह:</a:t>
            </a:r>
            <a:r>
              <a:rPr lang="mr" altLang="en-US" sz="1920" dirty="0">
                <a:solidFill>
                  <a:srgbClr val="25252B"/>
                </a:solidFill>
                <a:latin typeface="IBM Plex Sans" pitchFamily="34" charset="0"/>
                <a:ea typeface="IBM Plex Sans" pitchFamily="34" charset="-122"/>
                <a:cs typeface="IBM Plex Sans" pitchFamily="34" charset="-120"/>
              </a:rPr>
              <a:t> प्रत्येक संपूर्ण एककाची किंमत कमी असल्याने ते अधिक मूल्यवान ठरत नाही. एकूण पुरवठ्यातील वाटा, संबंधित मूल्य आणि जोखमी यांची तुलना करा.</a:t>
            </a:r>
            <a:endParaRPr lang="mr"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mr" altLang="en-US" sz="1920" b="1" dirty="0">
                <a:solidFill>
                  <a:srgbClr val="422C70"/>
                </a:solidFill>
                <a:latin typeface="IBM Plex Sans" pitchFamily="34" charset="0"/>
                <a:ea typeface="IBM Plex Sans" pitchFamily="34" charset="-122"/>
                <a:cs typeface="IBM Plex Sans" pitchFamily="34" charset="-120"/>
              </a:rPr>
              <a:t>आपली समज दाखवा</a:t>
            </a:r>
            <a:endParaRPr lang="mr" sz="1920" dirty="0"/>
          </a:p>
          <a:p>
            <a:pPr algn="l" indent="0" marL="0">
              <a:lnSpc>
                <a:spcPct val="113000"/>
              </a:lnSpc>
              <a:spcBef>
                <a:spcPts val="290"/>
              </a:spcBef>
              <a:buNone/>
            </a:pPr>
            <a:r>
              <a:rPr lang="mr" altLang="en-US" sz="1920" dirty="0">
                <a:solidFill>
                  <a:srgbClr val="25252B"/>
                </a:solidFill>
                <a:latin typeface="IBM Plex Sans" pitchFamily="34" charset="0"/>
                <a:ea typeface="IBM Plex Sans" pitchFamily="34" charset="-122"/>
                <a:cs typeface="IBM Plex Sans" pitchFamily="34" charset="-120"/>
              </a:rPr>
              <a:t>0.01 BTC मध्ये किती सॅट्स असतात? एखादी व्यक्ती संपूर्ण बिटकॉइनपेक्षा कमी रक्कम का वापरू शकते?</a:t>
            </a:r>
            <a:endParaRPr lang="mr"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सुदृढ डिजिटल चलन म्हणून बिटकॉइन</a:t>
            </a:r>
            <a:endParaRPr lang="mr"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टिकाऊ खातेवही; प्रवेश कळांवर अवलंबून असतो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सहज वाहून नेता येण्याजोगे आणि विभाज्य; हस्तांतरणासाठी दळणवळण आवश्यक असते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सार्वजनिकरीत्या ज्ञात मर्यादित उपलब्धता आणि पडताळता येणारे नियम</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सेवा सार्वजनिक व्यवहार-इतिहास कसा हाताळतात याचा परस्परविनिमयक्षमतेवर परिणाम होऊ शकतो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स्वीकारार्हता ठिकाणानुसार बदलते</a:t>
            </a:r>
            <a:endParaRPr lang="mr"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तीन कार्ये</a:t>
            </a:r>
            <a:endParaRPr lang="mr"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मूल्यसंचयाचे साधन: पूर्वानुमान करता येणारा पुरवठा; अस्थिर किंमत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विनिमयाचे माध्यम: थेट हस्तांतरण; बदलणारे शुल्क आणि स्वीकारार्हता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हिशेबाचे एकक: BTC किंवा सॅट्स; अनेक वस्तूंच्या किमती फियाट चलनात ठरवल्या जातात</a:t>
            </a:r>
            <a:endParaRPr lang="mr"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mr" altLang="en-US" sz="1610" dirty="0">
                <a:solidFill>
                  <a:srgbClr val="25252B"/>
                </a:solidFill>
                <a:latin typeface="IBM Plex Sans" pitchFamily="34" charset="0"/>
                <a:ea typeface="IBM Plex Sans" pitchFamily="34" charset="-122"/>
                <a:cs typeface="IBM Plex Sans" pitchFamily="34" charset="-120"/>
              </a:rPr>
              <a:t>“सुदृढ पैसा” हा नमूद केलेल्या निकषांवर अवलंबून असतो. समान निकष वापरून पर्यायांची तुलना करा.</a:t>
            </a:r>
            <a:endParaRPr lang="mr"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 स्टेबलकॉइन्स आणि इतर क्रिप्टो-मालमत्ता</a:t>
            </a:r>
            <a:endParaRPr lang="m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बिटकॉइन:</a:t>
            </a:r>
            <a:r>
              <a:rPr lang="mr" altLang="en-US" sz="2300" dirty="0">
                <a:solidFill>
                  <a:srgbClr val="25252B"/>
                </a:solidFill>
                <a:latin typeface="IBM Plex Sans" pitchFamily="34" charset="0"/>
                <a:ea typeface="IBM Plex Sans" pitchFamily="34" charset="-122"/>
                <a:cs typeface="IBM Plex Sans" pitchFamily="34" charset="-120"/>
              </a:rPr>
              <a:t> सार्वजनिक निर्गमन नियम; कोणताही केंद्रीय निर्गमकर्ता नाही</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स्टेबलकॉइन्स:</a:t>
            </a:r>
            <a:r>
              <a:rPr lang="mr" altLang="en-US" sz="2300" dirty="0">
                <a:solidFill>
                  <a:srgbClr val="25252B"/>
                </a:solidFill>
                <a:latin typeface="IBM Plex Sans" pitchFamily="34" charset="0"/>
                <a:ea typeface="IBM Plex Sans" pitchFamily="34" charset="-122"/>
                <a:cs typeface="IBM Plex Sans" pitchFamily="34" charset="-120"/>
              </a:rPr>
              <a:t> संदर्भ मूल्याशी जुळवून घेण्याचे लक्ष्य; राखीव निधी, यंत्रणा किंवा विमोचनाचे दावे</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इतर क्रिप्टो-मालमत्ता:</a:t>
            </a:r>
            <a:r>
              <a:rPr lang="mr" altLang="en-US" sz="2300" dirty="0">
                <a:solidFill>
                  <a:srgbClr val="25252B"/>
                </a:solidFill>
                <a:latin typeface="IBM Plex Sans" pitchFamily="34" charset="0"/>
                <a:ea typeface="IBM Plex Sans" pitchFamily="34" charset="-122"/>
                <a:cs typeface="IBM Plex Sans" pitchFamily="34" charset="-120"/>
              </a:rPr>
              <a:t> भिन्न नेटवर्क, निर्गमन, नियंत्रण आणि उद्देश</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फोर्कचा कोडचा इतिहास बिटकॉइनसोबत सामायिक असला तरी त्यामुळे त्याला बिटकॉइनचे नेटवर्क किंवा सुरक्षितता मिळत नाही</a:t>
            </a:r>
            <a:endParaRPr lang="m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mr" altLang="en-US" sz="2300" b="1" dirty="0">
                <a:solidFill>
                  <a:srgbClr val="422C70"/>
                </a:solidFill>
                <a:latin typeface="IBM Plex Sans" pitchFamily="34" charset="0"/>
                <a:ea typeface="IBM Plex Sans" pitchFamily="34" charset="-122"/>
                <a:cs typeface="IBM Plex Sans" pitchFamily="34" charset="-120"/>
              </a:rPr>
              <a:t>तुलना करा:</a:t>
            </a:r>
            <a:r>
              <a:rPr lang="mr" altLang="en-US" sz="2300" dirty="0">
                <a:solidFill>
                  <a:srgbClr val="25252B"/>
                </a:solidFill>
                <a:latin typeface="IBM Plex Sans" pitchFamily="34" charset="0"/>
                <a:ea typeface="IBM Plex Sans" pitchFamily="34" charset="-122"/>
                <a:cs typeface="IBM Plex Sans" pitchFamily="34" charset="-120"/>
              </a:rPr>
              <a:t> निर्गमनावरील नियंत्रण, स्वतंत्र पडताळणी, कीवरील नियंत्रण आणि व्यवहारातील प्रतिपक्ष.</a:t>
            </a:r>
            <a:endParaRPr lang="m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ही तुलना बिटकॉइनविषयी स्पष्टता देते; ती कोणतीही मालमत्ता संपादन करण्याची, तिचा व्यापार करण्याची किंवा तिचा प्रचार करण्याची शिफारस करत नाही.</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वेगवेगळ्या रचना, वेगवेगळे धोके</a:t>
            </a:r>
            <a:endParaRPr lang="m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बिटकॉइन:</a:t>
            </a:r>
            <a:r>
              <a:rPr lang="mr" altLang="en-US" sz="2400" dirty="0">
                <a:solidFill>
                  <a:srgbClr val="25252B"/>
                </a:solidFill>
                <a:latin typeface="IBM Plex Sans" pitchFamily="34" charset="0"/>
                <a:ea typeface="IBM Plex Sans" pitchFamily="34" charset="-122"/>
                <a:cs typeface="IBM Plex Sans" pitchFamily="34" charset="-120"/>
              </a:rPr>
              <a:t> अस्थिरता, किल्ली हरवणे, देयकाची अंतिमता, शुल्क, सार्वजनिक नोंदी</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स्टेबलकॉइन्स:</a:t>
            </a:r>
            <a:r>
              <a:rPr lang="mr" altLang="en-US" sz="2400" dirty="0">
                <a:solidFill>
                  <a:srgbClr val="25252B"/>
                </a:solidFill>
                <a:latin typeface="IBM Plex Sans" pitchFamily="34" charset="0"/>
                <a:ea typeface="IBM Plex Sans" pitchFamily="34" charset="-122"/>
                <a:cs typeface="IBM Plex Sans" pitchFamily="34" charset="-120"/>
              </a:rPr>
              <a:t> संदर्भ मूल्याशी असलेली जोड तुटणे, राखीव निधी, विमोचन, व्यवहार गोठवणे आणि प्रतिपक्ष</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इतर क्रिप्टो-मालमत्ता:</a:t>
            </a:r>
            <a:r>
              <a:rPr lang="mr" altLang="en-US" sz="2400" dirty="0">
                <a:solidFill>
                  <a:srgbClr val="25252B"/>
                </a:solidFill>
                <a:latin typeface="IBM Plex Sans" pitchFamily="34" charset="0"/>
                <a:ea typeface="IBM Plex Sans" pitchFamily="34" charset="-122"/>
                <a:cs typeface="IBM Plex Sans" pitchFamily="34" charset="-120"/>
              </a:rPr>
              <a:t> नियमांतील बदल, केंद्रित प्रभाव, सॉफ्टवेअरमधील त्रुटी, हॅकिंग आणि ब्रिजेस</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सेवा:</a:t>
            </a:r>
            <a:r>
              <a:rPr lang="mr" altLang="en-US" sz="2400" dirty="0">
                <a:solidFill>
                  <a:srgbClr val="25252B"/>
                </a:solidFill>
                <a:latin typeface="IBM Plex Sans" pitchFamily="34" charset="0"/>
                <a:ea typeface="IBM Plex Sans" pitchFamily="34" charset="-122"/>
                <a:cs typeface="IBM Plex Sans" pitchFamily="34" charset="-120"/>
              </a:rPr>
              <a:t> विविध श्रेणींमधील मालमत्तेची अभिरक्षा, सेवा ठप्प होणे, प्रवेश आणि कायदेशीर जोखमी</a:t>
            </a:r>
            <a:endParaRPr lang="mr"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परिचित व्यवहार-संकेत, स्थिर भासणारी किंमत किंवा आकर्षक ॲप म्हणजे सुरक्षिततेचा पुरावा नव्हे. टोकन्समुळे कंपनीतील मालकी, उत्पन्न किंवा विमोचनाचे हक्क आपोआप मिळत नाहीत.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शिकणे म्हणजे खरेदी-विक्री किंवा प्रचार नव्हे</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स्पष्ट करा, प्रश्न विचारा, तुलना करा आणि पडताळणी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सट्टेबाजी: किमतीतील जोखीम, प्लॅटफॉर्मशी संबंधित जोखीम आणि दबाव</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प्रचार: संभाव्य हितसंबंधांचे संघर्ष</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खरेदी, विक्री किंवा धारण करण्याचा कोणताही निर्देश नाही</a:t>
            </a:r>
            <a:endParaRPr lang="mr"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स्थानिक मूल्याची पडताळणी</a:t>
            </a:r>
            <a:endParaRPr lang="mr" sz="2400" dirty="0"/>
          </a:p>
          <a:p>
            <a:pPr algn="l" indent="0" marL="0">
              <a:lnSpc>
                <a:spcPct val="113000"/>
              </a:lnSpc>
              <a:spcBef>
                <a:spcPts val="360"/>
              </a:spcBef>
              <a:buNone/>
            </a:pPr>
            <a:r>
              <a:rPr lang="mr" altLang="en-US" sz="2400" dirty="0">
                <a:solidFill>
                  <a:srgbClr val="25252B"/>
                </a:solidFill>
                <a:latin typeface="IBM Plex Sans" pitchFamily="34" charset="0"/>
                <a:ea typeface="IBM Plex Sans" pitchFamily="34" charset="-122"/>
                <a:cs typeface="IBM Plex Sans" pitchFamily="34" charset="-120"/>
              </a:rPr>
              <a:t>बाजारभाव, स्थानिक स्वीकारार्हता आणि वैयक्तिक पसंती किंवा पूर्वग्रह यांतील फरक ओळखा.</a:t>
            </a:r>
            <a:endParaRPr lang="m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बिटकॉइनच्या उत्पत्तीचा कालक्रम</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Satoshi Nakamoto हे एक टोपणनाव आहे; निर्माता किंवा निर्माते कोण आहेत हे अद्याप अज्ञात आहे. इतरांनी कायमस्वरूपी केंद्रीय नेत्याशिवाय हे मुक्त-स्रोत नेटवर्क पुढे चालवले.</a:t>
            </a:r>
            <a:endParaRPr lang="mr"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त्याच्या उगमाच्या कथेसोबतच त्याची रचना आणि कार्यपद्धती यांचेही मूल्यमापन करा.</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ऑक्टोबर 2008श्वेतपत्रिका प्रकाशित: कोणत्याही मध्यस्थाशिवाय ऑनलाइन देयके3 जानेवारी 2009जेनेसिस ब्लॉक: बिटकॉइन नेटवर्कची सुरुवात 12 जानेवारी 2009पहिला व्यक्ती-ते-व्यक्ती व्यवहार, Satoshi कडून Hal Fin">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सक्षमीकरण, जोखीम आणि जबाबदारी</a:t>
            </a:r>
            <a:endParaRPr lang="m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किल्लींद्वारे थेट नियंत्रण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सार्वजनिक नियम आणि स्वतंत्र पडताळणी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जागतिक पीअर-टू-पीअर हस्तांतरण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बॅकअप, देयकांची पडताळणी आणि पुनर्प्राप्तीचे नियोजन</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किमतीतील चढ-उतार, सार्वजनिक नोंदी, शुल्क आणि मर्यादित स्वीकार</a:t>
            </a:r>
            <a:endParaRPr lang="m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हरवलेला सीड फ्रेज कोणतीही कंपनी परत मिळवून देऊ शकत नाही. मोठी रक्कम हस्तांतरित करण्यापूर्वी, गोपनीय माहिती उघड न करता मदत मागा.</a:t>
            </a:r>
            <a:endParaRPr lang="m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वैयक्तिक जबाबदारीमध्ये शिक्षण, सहकाऱ्यांकडून पुनरावलोकन, कार्यपद्धती आणि छोट्या चाचण्यांचा समावेश असू शकतो.</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आढावा: बिटकॉइन मौद्रिक व्यवस्थेतील त्रुटी कशा दूर करते?</a:t>
            </a:r>
            <a:endParaRPr lang="mr"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mr" altLang="en-US" sz="2300" b="1" dirty="0">
                <a:solidFill>
                  <a:srgbClr val="25252B"/>
                </a:solidFill>
                <a:latin typeface="IBM Plex Sans" pitchFamily="34" charset="0"/>
                <a:ea typeface="IBM Plex Sans" pitchFamily="34" charset="-122"/>
                <a:cs typeface="IBM Plex Sans" pitchFamily="34" charset="-120"/>
              </a:rPr>
              <a:t>मुख्य शिकवण</a:t>
            </a:r>
            <a:endParaRPr lang="mr"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बदलता पुरवठा → सार्वजनिक नाणे-जारी नियम; वापरकर्ते त्यांची अंमलबजावणी करतात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देयकांसाठी केंद्रीय परवानगी → थेट व्यक्तींमधील हस्तांतरण; चुका पूर्ववत करणे कठीण</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केंद्रीय खातेवही → सामायिक पडताळणी; सार्वजनिक नोंदींमुळे गोपनीयतेला धोके</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संस्थेमार्फत प्रवेश → किल्लीवरील नियंत्रण; बॅकअपची जबाबदारी</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व्यवहारांचा क्रम ठरवणे → कार्याचा पुरावा; उपकरणे आणि ऊर्जेचा खर्च</a:t>
            </a:r>
            <a:endParaRPr lang="mr" sz="2300" dirty="0"/>
          </a:p>
        </p:txBody>
      </p:sp>
      <p:sp>
        <p:nvSpPr>
          <p:cNvPr id="6" name="Shape 4"/>
          <p:cNvSpPr/>
          <p:nvPr/>
        </p:nvSpPr>
        <p:spPr>
          <a:xfrm>
            <a:off x="666780" y="4601352"/>
            <a:ext cx="10858500" cy="1579352"/>
          </a:xfrm>
          <a:prstGeom prst="rect">
            <a:avLst/>
          </a:prstGeom>
          <a:solidFill>
            <a:srgbClr val="F3F3FA"/>
          </a:solidFill>
          <a:ln/>
        </p:spPr>
      </p:sp>
      <p:sp>
        <p:nvSpPr>
          <p:cNvPr id="7" name="Shape 5"/>
          <p:cNvSpPr/>
          <p:nvPr/>
        </p:nvSpPr>
        <p:spPr>
          <a:xfrm>
            <a:off x="666780" y="4601352"/>
            <a:ext cx="57150" cy="1579352"/>
          </a:xfrm>
          <a:prstGeom prst="rect">
            <a:avLst/>
          </a:prstGeom>
          <a:solidFill>
            <a:srgbClr val="422C70"/>
          </a:solidFill>
          <a:ln/>
        </p:spPr>
      </p:sp>
      <p:sp>
        <p:nvSpPr>
          <p:cNvPr id="8" name="Text 6"/>
          <p:cNvSpPr/>
          <p:nvPr/>
        </p:nvSpPr>
        <p:spPr>
          <a:xfrm>
            <a:off x="1192103" y="4864699"/>
            <a:ext cx="10456896" cy="1052657"/>
          </a:xfrm>
          <a:prstGeom prst="rect">
            <a:avLst/>
          </a:prstGeom>
          <a:noFill/>
          <a:ln/>
        </p:spPr>
        <p:txBody>
          <a:bodyPr wrap="square" lIns="0" tIns="0" rIns="0" bIns="0" rtlCol="0" anchor="t"/>
          <a:lstStyle/>
          <a:p>
            <a:pPr algn="l" indent="0" marL="0">
              <a:lnSpc>
                <a:spcPct val="113000"/>
              </a:lnSpc>
              <a:buNone/>
            </a:pPr>
            <a:r>
              <a:rPr lang="mr" altLang="en-US" sz="2300" b="1" dirty="0">
                <a:solidFill>
                  <a:srgbClr val="422C70"/>
                </a:solidFill>
                <a:latin typeface="IBM Plex Sans" pitchFamily="34" charset="0"/>
                <a:ea typeface="IBM Plex Sans" pitchFamily="34" charset="-122"/>
                <a:cs typeface="IBM Plex Sans" pitchFamily="34" charset="-120"/>
              </a:rPr>
              <a:t>क्षणभर विचार करूया</a:t>
            </a:r>
            <a:endParaRPr lang="mr" sz="2300" dirty="0"/>
          </a:p>
          <a:p>
            <a:pPr algn="l" indent="0" marL="0">
              <a:lnSpc>
                <a:spcPct val="113000"/>
              </a:lnSpc>
              <a:spcBef>
                <a:spcPts val="340"/>
              </a:spcBef>
              <a:buNone/>
            </a:pPr>
            <a:r>
              <a:rPr lang="mr" altLang="en-US" sz="2300" dirty="0">
                <a:solidFill>
                  <a:srgbClr val="25252B"/>
                </a:solidFill>
                <a:latin typeface="IBM Plex Sans" pitchFamily="34" charset="0"/>
                <a:ea typeface="IBM Plex Sans" pitchFamily="34" charset="-122"/>
                <a:cs typeface="IBM Plex Sans" pitchFamily="34" charset="-120"/>
              </a:rPr>
              <a:t>बिटकॉइनच्या रचनेतील कोणता भाग आपण आता वेगळ्या पद्धतीने समजावून सांगाल, आणि का?</a:t>
            </a:r>
            <a:endParaRPr lang="mr"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2</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7941F"/>
                </a:solidFill>
                <a:latin typeface="IBM Plex Sans Medium" pitchFamily="34" charset="0"/>
                <a:ea typeface="IBM Plex Sans Medium" pitchFamily="34" charset="-122"/>
                <a:cs typeface="IBM Plex Sans Medium" pitchFamily="34" charset="-120"/>
              </a:rPr>
              <a:t>मॉड्यूल 3</a:t>
            </a:r>
            <a:endParaRPr lang="m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बिटकॉइनचा सुरक्षित वापर</a:t>
            </a:r>
            <a:endParaRPr lang="m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mr" altLang="en-US" sz="2400" b="1" dirty="0">
                <a:solidFill>
                  <a:srgbClr val="FFFFFF"/>
                </a:solidFill>
                <a:latin typeface="IBM Plex Sans" pitchFamily="34" charset="0"/>
                <a:ea typeface="IBM Plex Sans" pitchFamily="34" charset="-122"/>
                <a:cs typeface="IBM Plex Sans" pitchFamily="34" charset="-120"/>
              </a:rPr>
              <a:t>कृती:</a:t>
            </a:r>
            <a:r>
              <a:rPr lang="mr" altLang="en-US" sz="2400" dirty="0">
                <a:solidFill>
                  <a:srgbClr val="FFFFFF"/>
                </a:solidFill>
                <a:latin typeface="IBM Plex Sans" pitchFamily="34" charset="0"/>
                <a:ea typeface="IBM Plex Sans" pitchFamily="34" charset="-122"/>
                <a:cs typeface="IBM Plex Sans" pitchFamily="34" charset="-120"/>
              </a:rPr>
              <a:t> बिटकॉइन वापरण्याची आणि सुरक्षित ठेवण्याची जबाबदारी मी कशी घेऊ?</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सुरक्षित प्रारंभिक कृती</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निधी प्राप्त करण्यासाठीची माहिती शेअर करा; गुप्त माहिती कधीही शेअर करू नका</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निधी पाठवण्यास मंजुरी देण्यापूर्वी थोडे थांबा</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चुकांचे परिणाम किरकोळ राहतील याची काळजी घ्या; मदत मागा</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तयार केलेले, रिकामे, अनुकरणात्मक किंवा मंजूर केलेले कमी जोखमीचे साहित्य वापरा</a:t>
            </a:r>
            <a:endParaRPr lang="m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कोणतीही खरेदी, वैयक्तिक निधी किंवा वैयक्तिक वॉलेट आवश्यक नाही. प्रत्यक्ष सरावामुळे गोपनीयता, सुरक्षितता आणि नुकसान यांसंबंधीच्या जोखमी वाढतात; निधी न वापरणारा पर्याय उपलब्ध आहे.</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वॉलेट्स</a:t>
            </a:r>
            <a:endParaRPr lang="mr"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बिटकॉइन वॉलेट व्यवहार स्वीकारण्यासाठी आणि अधिकृत करण्यासाठी आवश्यक असलेल्या किल्ल्या व माहितीचे व्यवस्थापन करते; बिटकॉइनची नोंद सामायिक खातेवहीतच राहते.</a:t>
            </a:r>
            <a:endParaRPr lang="mr"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किल्ल्यांवर नियंत्रण कोणाचे असते?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प्रवेश पुन्हा कसा मिळवला जातो?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कोणत्या पेमेंट पद्धती समर्थित आहेत?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स्रोत, देखभाल, सुसंगतता, गोपनीयता, खर्च आणि सहाय्य</a:t>
            </a:r>
            <a:endParaRPr lang="mr" sz="2110" dirty="0"/>
          </a:p>
        </p:txBody>
      </p:sp>
      <p:sp>
        <p:nvSpPr>
          <p:cNvPr id="6" name="Text 4"/>
          <p:cNvSpPr/>
          <p:nvPr/>
        </p:nvSpPr>
        <p:spPr>
          <a:xfrm>
            <a:off x="666780" y="4271345"/>
            <a:ext cx="11510010" cy="36192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मुक्त-स्रोत कोडची तपासणी करता येते; मात्र त्यामुळे वॉलेट सुरक्षित किंवा योग्य असल्याचे सिद्ध होत नाही.</a:t>
            </a:r>
            <a:endParaRPr lang="mr" sz="2110" dirty="0"/>
          </a:p>
        </p:txBody>
      </p:sp>
      <p:sp>
        <p:nvSpPr>
          <p:cNvPr id="7" name="Text 5"/>
          <p:cNvSpPr/>
          <p:nvPr/>
        </p:nvSpPr>
        <p:spPr>
          <a:xfrm>
            <a:off x="666780" y="4901550"/>
            <a:ext cx="11510010"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प्रशिक्षणासाठीच्या वॉलेटमध्ये लक्षणीय रकमेचा निधी ठेवू नये. नंतर वैयक्तिक वापरासाठी तयार केलेल्या वॉलेटसाठी नव्याने खाजगी सेटअप करणे आणि प्रवेश पुनर्प्राप्तीसाठी नवीन माहिती तयार करणे आवश्यक आहे.</a:t>
            </a:r>
            <a:endParaRPr lang="mr"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आपल्या वॉलेटमध्ये किल्ल्या असतात प्राप्त करा प्राप्त करण्याचा पत्ता शेअर करापाठवा आपल्या किल्लीने स्वाक्षरी करा बिटकॉइन सामायिक खातेवहीवरच राहते">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पत्ते</a:t>
            </a:r>
            <a:endParaRPr lang="m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ऑन-चेन पेमेंट स्वीकारण्यासाठीची सार्वजनिक माहिती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इच्छित वॉलेटच्या पेमेंट स्वीकारण्याच्या स्क्रीनवरून माहिती मिळवा</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स्कॅन करा किंवा कॉपी करा; त्यानंतर विश्वसनीय स्क्रीनशी तुलना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प्राप्तकर्ता, नेटवर्क आणि पेमेंट पद्धत यांची खात्री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ऑन-चेन पत्ता आणि लाइटनिंग इनव्हॉइस: वेगवेगळ्या विनंत्या</a:t>
            </a:r>
            <a:endParaRPr lang="m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मालवेअर कॉपी केलेले गंतव्य पत्ते बदलू शकते. केवळ परिचित दिसणे पुरेसे नाही. नवीन पत्ते वापरल्याने पेमेंट्समधील परस्परसंबंध सहज शोधणे कठीण होते; त्यामुळे पेमेंट्स निनावी होत नाहीत.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किल्ल्या</a:t>
            </a:r>
            <a:endParaRPr lang="m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खाजगी किल्ली:</a:t>
            </a:r>
            <a:r>
              <a:rPr lang="mr" altLang="en-US" sz="2110" dirty="0">
                <a:solidFill>
                  <a:srgbClr val="25252B"/>
                </a:solidFill>
                <a:latin typeface="IBM Plex Sans" pitchFamily="34" charset="0"/>
                <a:ea typeface="IBM Plex Sans" pitchFamily="34" charset="-122"/>
                <a:cs typeface="IBM Plex Sans" pitchFamily="34" charset="-120"/>
              </a:rPr>
              <a:t> खर्च करण्यास अधिकृत मान्यता देण्यासाठी वापरली जाणारी गुप्त माहिती</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सार्वजनिक किल्ली:</a:t>
            </a:r>
            <a:r>
              <a:rPr lang="mr" altLang="en-US" sz="2110" dirty="0">
                <a:solidFill>
                  <a:srgbClr val="25252B"/>
                </a:solidFill>
                <a:latin typeface="IBM Plex Sans" pitchFamily="34" charset="0"/>
                <a:ea typeface="IBM Plex Sans" pitchFamily="34" charset="-122"/>
                <a:cs typeface="IBM Plex Sans" pitchFamily="34" charset="-120"/>
              </a:rPr>
              <a:t> खाजगी किल्ली उघड न करता स्वाक्षऱ्यांची पडताळणी करते</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पत्ता:</a:t>
            </a:r>
            <a:r>
              <a:rPr lang="mr" altLang="en-US" sz="2110" dirty="0">
                <a:solidFill>
                  <a:srgbClr val="25252B"/>
                </a:solidFill>
                <a:latin typeface="IBM Plex Sans" pitchFamily="34" charset="0"/>
                <a:ea typeface="IBM Plex Sans" pitchFamily="34" charset="-122"/>
                <a:cs typeface="IBM Plex Sans" pitchFamily="34" charset="-120"/>
              </a:rPr>
              <a:t> सार्वजनिक किल्लीच्या माहितीवरून तयार केलेली, निधी स्वीकारण्यासाठीची माहिती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वॉलेट्स सामान्यतः अनेक किल्ल्यांचे व्यवस्थापन आपोआप करतात</a:t>
            </a:r>
            <a:endParaRPr lang="m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खाजगी किल्ल्या, सीड वाक्यांश, पासवर्ड किंवा पुनर्प्राप्ती कोड कधीही कोणालाही देऊ नका. कोणत्याही वैध शिक्षकाला, सहाय्य कर्मचाऱ्याला, वॉलेट कंपनीला, एक्स्चेंज कर्मचाऱ्याला किंवा विकसकाला त्यांची गरज नसते.</a:t>
            </a:r>
            <a:endParaRPr lang="m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mr" altLang="en-US" sz="2110" b="1" dirty="0">
                <a:solidFill>
                  <a:srgbClr val="422C70"/>
                </a:solidFill>
                <a:latin typeface="IBM Plex Sans" pitchFamily="34" charset="0"/>
                <a:ea typeface="IBM Plex Sans" pitchFamily="34" charset="-122"/>
                <a:cs typeface="IBM Plex Sans" pitchFamily="34" charset="-120"/>
              </a:rPr>
              <a:t>करून पाहा</a:t>
            </a:r>
            <a:endParaRPr lang="mr" sz="2110" dirty="0"/>
          </a:p>
          <a:p>
            <a:pPr algn="l" indent="0" marL="0">
              <a:lnSpc>
                <a:spcPct val="113000"/>
              </a:lnSpc>
              <a:spcBef>
                <a:spcPts val="320"/>
              </a:spcBef>
              <a:buNone/>
            </a:pPr>
            <a:r>
              <a:rPr lang="mr" altLang="en-US" sz="2110" dirty="0">
                <a:solidFill>
                  <a:srgbClr val="25252B"/>
                </a:solidFill>
                <a:latin typeface="IBM Plex Sans" pitchFamily="34" charset="0"/>
                <a:ea typeface="IBM Plex Sans" pitchFamily="34" charset="-122"/>
                <a:cs typeface="IBM Plex Sans" pitchFamily="34" charset="-120"/>
              </a:rPr>
              <a:t>तयार केलेल्या उदाहरणांचे निधी स्वीकारण्यासाठीची माहिती, गुप्त माहिती आणि एखाद्या व्यक्तीशी जोडल्यावर संवेदनशील ठरणारी सार्वजनिक माहिती या गटांत वर्गीकरण करा.</a:t>
            </a:r>
            <a:endParaRPr lang="m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खाजगी किल्ली: ती कधीही कोणालाही देऊ नका. ती ज्याच्याकडे असेल, तो आपले बिटकॉइन खर्च करू शकतो. प्राप्त करताना: इतरांना देणे सुरक्षित खाजगी किल्लीपासून तयार केलेली सार्वजनिक किल्ली सार्वजनिक किल्लीच्या म">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सीड वाक्यांश</a:t>
            </a:r>
            <a:endParaRPr lang="mr"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सीड फ्रेज म्हणजे शब्दांची एक क्रमबद्ध यादी, जी अनेक वॉलेट त्यांच्या खासगी की पुन्हा मिळवण्यासाठी वापरतात.</a:t>
            </a:r>
            <a:endParaRPr lang="mr"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बहुतेकदा 12 किंवा 24 शब्द; रचना वेगवेगळी असते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अचूक शब्दलेखन आणि क्रम</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बॅकअपसाठी अधिकृत सूचना; गोपनीय, ऑफलाइन साठवण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हरवणे, नुकसान, कॅमेरे आणि इतरांच्या नजरेपासून संरक्षण करा</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अभिरक्षीय आणि गैर-अभिरक्षीय वापर</a:t>
            </a:r>
            <a:endParaRPr lang="mr"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सेवा-ताब्यातील:</a:t>
            </a:r>
            <a:r>
              <a:rPr lang="mr" altLang="en-US" sz="2110" dirty="0">
                <a:solidFill>
                  <a:srgbClr val="25252B"/>
                </a:solidFill>
                <a:latin typeface="IBM Plex Sans" pitchFamily="34" charset="0"/>
                <a:ea typeface="IBM Plex Sans" pitchFamily="34" charset="-122"/>
                <a:cs typeface="IBM Plex Sans" pitchFamily="34" charset="-120"/>
              </a:rPr>
              <a:t> किल्ल्या आणि खात्याचा प्रवेश पुनर्स्थापित करण्याचे नियंत्रण सेवा प्रदात्याकडे असते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दर्शविलेली शिल्लक: बिटकॉइन देण्याचे सेवा प्रदात्याचे वचन</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स्व-ताब्यातील:</a:t>
            </a:r>
            <a:r>
              <a:rPr lang="mr" altLang="en-US" sz="2110" dirty="0">
                <a:solidFill>
                  <a:srgbClr val="25252B"/>
                </a:solidFill>
                <a:latin typeface="IBM Plex Sans" pitchFamily="34" charset="0"/>
                <a:ea typeface="IBM Plex Sans" pitchFamily="34" charset="-122"/>
                <a:cs typeface="IBM Plex Sans" pitchFamily="34" charset="-120"/>
              </a:rPr>
              <a:t> किल्ल्या आणि बॅकअपचे नियंत्रण वापरकर्त्याकडे असते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थेट नियंत्रणासोबत चुका आणि प्रवेश पुनर्स्थापित करण्याची जबाबदारी येते</a:t>
            </a:r>
            <a:endParaRPr lang="mr"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एखाद्या विशिष्ट ग्राहकाला सेवा प्रदात्याने किती देणे आहे, हे सार्वजनिक ब्लॉकचेन सिद्ध करू शकत नाही. स्व-ताबा असतानाही सॉफ्टवेअर, हार्डवेअर, सर्व्हर आणि नेटवर्क यांवर अवलंबून राहावे लागू शकते.</a:t>
            </a:r>
            <a:endParaRPr lang="m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mr" altLang="en-US" sz="2110" b="1" dirty="0">
                <a:solidFill>
                  <a:srgbClr val="422C70"/>
                </a:solidFill>
                <a:latin typeface="IBM Plex Sans" pitchFamily="34" charset="0"/>
                <a:ea typeface="IBM Plex Sans" pitchFamily="34" charset="-122"/>
                <a:cs typeface="IBM Plex Sans" pitchFamily="34" charset="-120"/>
              </a:rPr>
              <a:t>करून पाहा</a:t>
            </a:r>
            <a:endParaRPr lang="mr" sz="2110" dirty="0"/>
          </a:p>
          <a:p>
            <a:pPr algn="l" indent="0" marL="0">
              <a:lnSpc>
                <a:spcPct val="113000"/>
              </a:lnSpc>
              <a:spcBef>
                <a:spcPts val="320"/>
              </a:spcBef>
              <a:buNone/>
            </a:pPr>
            <a:r>
              <a:rPr lang="mr" altLang="en-US" sz="2110" dirty="0">
                <a:solidFill>
                  <a:srgbClr val="25252B"/>
                </a:solidFill>
                <a:latin typeface="IBM Plex Sans" pitchFamily="34" charset="0"/>
                <a:ea typeface="IBM Plex Sans" pitchFamily="34" charset="-122"/>
                <a:cs typeface="IBM Plex Sans" pitchFamily="34" charset="-120"/>
              </a:rPr>
              <a:t>आधीच तयार केलेल्या दोन वर्णनांची तुलना करा: किल्ल्यांवर नियंत्रण कोणाचे आहे, प्रवेश कोण पुनर्स्थापित करते आणि कोणती जोखीम तपासणे आवश्यक आहे?</a:t>
            </a:r>
            <a:endParaRPr lang="m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सेवा प्रदात्याच्या ताब्यातील आपण आपल्या फोनवर एका खात्यात साइन इन करतासेवा प्रदाता आपल्या सर्व्हरवर किल्ल्या ठेवतो सेवा प्रदाता आपले पेमेंट मंजूर करतो आणि त्यावर स्वाक्षरी करतोशिल्लकसेवा प्रदात्याने द">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हॉट आणि कोल्ड वॉलेट्स</a:t>
            </a:r>
            <a:endParaRPr lang="m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हॉट:</a:t>
            </a:r>
            <a:r>
              <a:rPr lang="mr" altLang="en-US" sz="2110" dirty="0">
                <a:solidFill>
                  <a:srgbClr val="25252B"/>
                </a:solidFill>
                <a:latin typeface="IBM Plex Sans" pitchFamily="34" charset="0"/>
                <a:ea typeface="IBM Plex Sans" pitchFamily="34" charset="-122"/>
                <a:cs typeface="IBM Plex Sans" pitchFamily="34" charset="-120"/>
              </a:rPr>
              <a:t> इंटरनेटशी जोडलेल्या उपकरणावर किल्ल्या; सोयीस्कर, पण जोखमीला अधिक वाव</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कोल्ड:</a:t>
            </a:r>
            <a:r>
              <a:rPr lang="mr" altLang="en-US" sz="2110" dirty="0">
                <a:solidFill>
                  <a:srgbClr val="25252B"/>
                </a:solidFill>
                <a:latin typeface="IBM Plex Sans" pitchFamily="34" charset="0"/>
                <a:ea typeface="IBM Plex Sans" pitchFamily="34" charset="-122"/>
                <a:cs typeface="IBM Plex Sans" pitchFamily="34" charset="-120"/>
              </a:rPr>
              <a:t> स्वाक्षरीच्या किल्ल्या इंटरनेटशी जोडलेल्या सर्वसाधारण वापराच्या उपकरणापासून वेगळ्या ठेवलेल्या</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हार्डवेअर वॉलेट:</a:t>
            </a:r>
            <a:r>
              <a:rPr lang="mr" altLang="en-US" sz="2110" dirty="0">
                <a:solidFill>
                  <a:srgbClr val="25252B"/>
                </a:solidFill>
                <a:latin typeface="IBM Plex Sans" pitchFamily="34" charset="0"/>
                <a:ea typeface="IBM Plex Sans" pitchFamily="34" charset="-122"/>
                <a:cs typeface="IBM Plex Sans" pitchFamily="34" charset="-120"/>
              </a:rPr>
              <a:t> किल्ल्यांचे संरक्षण आणि स्वाक्षरी करण्यासाठीचे समर्पित उपकरण</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ताबा आणि पुनर्प्राप्ती: वेगवेगळे प्रश्न</a:t>
            </a:r>
            <a:endParaRPr lang="mr" sz="2110" dirty="0"/>
          </a:p>
        </p:txBody>
      </p:sp>
      <p:sp>
        <p:nvSpPr>
          <p:cNvPr id="6" name="Text 3"/>
          <p:cNvSpPr/>
          <p:nvPr/>
        </p:nvSpPr>
        <p:spPr>
          <a:xfrm>
            <a:off x="666780" y="4727082"/>
            <a:ext cx="6340632"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हार्डवेअर वॉलेट कोल्ड स्टोरेजला साहाय्य करू शकते; या संज्ञा एकमेकींच्या जागी वापरता येत नाहीत. उपकरणे आणि बॅकअप यांचे संरक्षण करणे तरीही आवश्यक असते.</a:t>
            </a:r>
            <a:endParaRPr lang="m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वॉलेट पुनर्प्राप्ती आणि सीड फ्रेज चाचणी</a:t>
            </a:r>
            <a:endParaRPr lang="m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फक्त आधीच तयार केलेली, रिकामी किंवा सरावासाठी बनवलेली सामग्री वापरा. खरे पुनर्प्राप्ती शब्द कधीही उघड करू नका; वर्गात वापरलेले वॉलेट नंतर कधीही मोठी रक्कम ठेवण्यासाठी वापरू नका.</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फक्त तयार केलेली, रिकामी किंवा सरावासाठीची सामग्री वापरा. आपल्या शिक्षकांना पुनर्प्राप्ती शब्द कधीही दिसता कामा नयेत. 1 सूचनांचे पालन कराप्रशिक्षणासाठी वापरत असलेल्या विशिष्ट वॉलेटसाठी अधिकृत मार्गदर्">    </p:cNvPr>
          <p:cNvPicPr>
            <a:picLocks noChangeAspect="1"/>
          </p:cNvPicPr>
          <p:nvPr/>
        </p:nvPicPr>
        <p:blipFill>
          <a:blip r:embed="rId1"/>
          <a:stretch>
            <a:fillRect/>
          </a:stretch>
        </p:blipFill>
        <p:spPr>
          <a:xfrm>
            <a:off x="342900" y="990570"/>
            <a:ext cx="11506170" cy="472452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 प्राप्त करणे</a:t>
            </a:r>
            <a:endParaRPr lang="m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mr" altLang="en-US" sz="2400" b="1" dirty="0">
                <a:solidFill>
                  <a:srgbClr val="25252B"/>
                </a:solidFill>
                <a:latin typeface="IBM Plex Sans" pitchFamily="34" charset="0"/>
                <a:ea typeface="IBM Plex Sans" pitchFamily="34" charset="-122"/>
                <a:cs typeface="IBM Plex Sans" pitchFamily="34" charset="-120"/>
              </a:rPr>
              <a:t>सराव 1: सुरक्षितपणे प्राप्त करा</a:t>
            </a:r>
            <a:endParaRPr lang="mr"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तयार केलेले वॉलेट उघडा; प्राप्त करा हा पर्याय निवडा.</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व्यवहार ऑन-चेन आहे की लाइटनिंगवर आहे ते ओळखा.</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फक्त रक्कम प्राप्त करण्यासाठीची सार्वजनिक माहिती शेअर करा.</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मागितलेली कोणतीही रक्कम पाठवणाऱ्याशी पडताळून घ्या.</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आपल्या स्वतःच्या वॉलेटमध्ये रक्कम आणि स्थिती तपासा.</a:t>
            </a:r>
            <a:endParaRPr lang="mr"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पाठवणाऱ्याचा संदेश किंवा स्क्रीनशॉट हा पुरावा नाही. प्रलंबित असणे आणि पुष्टी झालेले असणे यात फरक आहे; व्यवहाराला पुष्टी मिळाल्याने चुकीचा पत्ता किंवा फसवणूक यांमुळे झालेले नुकसान भरून निघत नाही.</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 पाठवणे</a:t>
            </a:r>
            <a:endParaRPr lang="m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mr" altLang="en-US" sz="2400" b="1" dirty="0">
                <a:solidFill>
                  <a:srgbClr val="25252B"/>
                </a:solidFill>
                <a:latin typeface="IBM Plex Sans" pitchFamily="34" charset="0"/>
                <a:ea typeface="IBM Plex Sans" pitchFamily="34" charset="-122"/>
                <a:cs typeface="IBM Plex Sans" pitchFamily="34" charset="-120"/>
              </a:rPr>
              <a:t>सराव 2: पाठवण्यापूर्वी थांबा आणि तपासा</a:t>
            </a:r>
            <a:endParaRPr lang="mr" sz="2400" dirty="0"/>
          </a:p>
        </p:txBody>
      </p:sp>
      <p:sp>
        <p:nvSpPr>
          <p:cNvPr id="6" name="Text 3"/>
          <p:cNvSpPr/>
          <p:nvPr/>
        </p:nvSpPr>
        <p:spPr>
          <a:xfrm>
            <a:off x="666780" y="2163928"/>
            <a:ext cx="6340632" cy="2468148"/>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पडताळणीतील सर्व तपशील जुळल्यावरच मंजुरी द्या. तपशील बदलल्यास, घाई करण्याचा दबाव आल्यास किंवा कोणीही गोपनीय माहिती मागितल्यास, थांबा आणि स्वतंत्रपणे पडताळणी करा. वैध व्यवहार पूर्ववत करणे कठीण किंवा अशक्य असते.</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पाठवण्यापूर्वी✓ प्राप्तकर्ताकोणाला आणि कशासाठी पाठवत आहात, याची विश्वासार्ह माध्यमातून खात्री करा.✓ पेमेंट पद्धतऑन-चेन की लाइटनिंग, याची खात्री करा.✓ गंतव्यविश्वासार्ह प्राप्ती स्क्रीनवरील तपशिलांशी त">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पडताळणी आणि पूर्ववत न करता येणारे व्यवहार</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Txid:</a:t>
            </a:r>
            <a:r>
              <a:rPr lang="mr" altLang="en-US" sz="2400" dirty="0">
                <a:solidFill>
                  <a:srgbClr val="25252B"/>
                </a:solidFill>
                <a:latin typeface="IBM Plex Sans" pitchFamily="34" charset="0"/>
                <a:ea typeface="IBM Plex Sans" pitchFamily="34" charset="-122"/>
                <a:cs typeface="IBM Plex Sans" pitchFamily="34" charset="-120"/>
              </a:rPr>
              <a:t> ऑन-चेन व्यवहाराचा ओळखक्रमांक</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एक्सप्लोरर:</a:t>
            </a:r>
            <a:r>
              <a:rPr lang="mr" altLang="en-US" sz="2400" dirty="0">
                <a:solidFill>
                  <a:srgbClr val="25252B"/>
                </a:solidFill>
                <a:latin typeface="IBM Plex Sans" pitchFamily="34" charset="0"/>
                <a:ea typeface="IBM Plex Sans" pitchFamily="34" charset="-122"/>
                <a:cs typeface="IBM Plex Sans" pitchFamily="34" charset="-120"/>
              </a:rPr>
              <a:t> सार्वजनिक व्यवहारांची माहिती पाहण्यासाठीचा इंटरफेस</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नेटवर्क, गंतव्य, रक्कम, शुल्क, स्थिती आणि पुष्टीकरणे तपासा</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प्रसारित → प्रलंबित → ब्लॉकमध्ये समाविष्ट → नंतरची पुष्टीकरणे</a:t>
            </a:r>
            <a:endParaRPr lang="m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एक्सप्लोरर ओळख, प्रामाणिकपणा किंवा देयकाचा उद्देश सिद्ध करू शकत नाही. प्रत्येक देयकासाठी पुष्टीकरणांची एकच सार्वत्रिक संख्या नसते.</a:t>
            </a:r>
            <a:endParaRPr lang="mr"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आधीच तयार केलेली उदाहरणे वापरा; विद्यार्थ्याचा वैयक्तिक पत्ता किंवा व्यवहार शोधू नका. आपल्या शोधांमुळे आपल्याला कशात रस आहे हे एक्सप्लोररच्या संचालकाला कळू शकते.</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प्रलंबित व्यवहारांचा पूलब्लॉकची प्रतीक्षाब्लॉक N1 पुष्टीब्लॉक N+12 पुष्टीब्लॉक N+23 पुष्टीब्लॉक N+34 पुष्टी">    </p:cNvPr>
          <p:cNvPicPr>
            <a:picLocks noChangeAspect="1"/>
          </p:cNvPicPr>
          <p:nvPr/>
        </p:nvPicPr>
        <p:blipFill>
          <a:blip r:embed="rId1"/>
          <a:stretch>
            <a:fillRect/>
          </a:stretch>
        </p:blipFill>
        <p:spPr>
          <a:xfrm>
            <a:off x="342900" y="2044507"/>
            <a:ext cx="11506170" cy="26165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सुरक्षा तपासणी सूची</a:t>
            </a:r>
            <a:endParaRPr lang="mr"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mr" altLang="en-US" sz="2210" b="1" dirty="0">
                <a:solidFill>
                  <a:srgbClr val="25252B"/>
                </a:solidFill>
                <a:latin typeface="IBM Plex Sans" pitchFamily="34" charset="0"/>
                <a:ea typeface="IBM Plex Sans" pitchFamily="34" charset="-122"/>
                <a:cs typeface="IBM Plex Sans" pitchFamily="34" charset="-120"/>
              </a:rPr>
              <a:t>सराव 3: धोका ओळखा आणि सुरक्षितपणे थांबा</a:t>
            </a:r>
            <a:endParaRPr lang="mr" sz="2210" dirty="0"/>
          </a:p>
        </p:txBody>
      </p:sp>
      <p:sp>
        <p:nvSpPr>
          <p:cNvPr id="6" name="Text 3"/>
          <p:cNvSpPr/>
          <p:nvPr/>
        </p:nvSpPr>
        <p:spPr>
          <a:xfrm>
            <a:off x="666780" y="2094433"/>
            <a:ext cx="5694426" cy="1513881"/>
          </a:xfrm>
          <a:prstGeom prst="rect">
            <a:avLst/>
          </a:prstGeom>
          <a:noFill/>
          <a:ln/>
        </p:spPr>
        <p:txBody>
          <a:bodyPr wrap="square" lIns="0" tIns="0" rIns="0" bIns="0" rtlCol="0" anchor="t"/>
          <a:lstStyle/>
          <a:p>
            <a:pPr algn="l" indent="0" marL="0">
              <a:lnSpc>
                <a:spcPct val="113000"/>
              </a:lnSpc>
              <a:buNone/>
            </a:pPr>
            <a:r>
              <a:rPr lang="mr" altLang="en-US" sz="2210" b="1" dirty="0">
                <a:solidFill>
                  <a:srgbClr val="25252B"/>
                </a:solidFill>
                <a:latin typeface="IBM Plex Sans" pitchFamily="34" charset="0"/>
                <a:ea typeface="IBM Plex Sans" pitchFamily="34" charset="-122"/>
                <a:cs typeface="IBM Plex Sans" pitchFamily="34" charset="-120"/>
              </a:rPr>
              <a:t>थांबा. काहीही शेअर करू नका. काहीही पाठवू नका. संपर्काचे माध्यम बंद करा. स्वतंत्रपणे पडताळणी करा. गुप्त माहिती उघड न करता मदत मागा.</a:t>
            </a:r>
            <a:endParaRPr lang="mr" sz="2210" dirty="0"/>
          </a:p>
        </p:txBody>
      </p:sp>
      <p:sp>
        <p:nvSpPr>
          <p:cNvPr id="7" name="Shape 4"/>
          <p:cNvSpPr/>
          <p:nvPr/>
        </p:nvSpPr>
        <p:spPr>
          <a:xfrm>
            <a:off x="666780" y="3888760"/>
            <a:ext cx="5372100" cy="1891894"/>
          </a:xfrm>
          <a:prstGeom prst="rect">
            <a:avLst/>
          </a:prstGeom>
          <a:solidFill>
            <a:srgbClr val="F3F3FA"/>
          </a:solidFill>
          <a:ln/>
        </p:spPr>
      </p:sp>
      <p:sp>
        <p:nvSpPr>
          <p:cNvPr id="8" name="Shape 5"/>
          <p:cNvSpPr/>
          <p:nvPr/>
        </p:nvSpPr>
        <p:spPr>
          <a:xfrm>
            <a:off x="666780" y="3888760"/>
            <a:ext cx="57150" cy="1891894"/>
          </a:xfrm>
          <a:prstGeom prst="rect">
            <a:avLst/>
          </a:prstGeom>
          <a:solidFill>
            <a:srgbClr val="422C70"/>
          </a:solidFill>
          <a:ln/>
        </p:spPr>
      </p:sp>
      <p:sp>
        <p:nvSpPr>
          <p:cNvPr id="9" name="Text 6"/>
          <p:cNvSpPr/>
          <p:nvPr/>
        </p:nvSpPr>
        <p:spPr>
          <a:xfrm>
            <a:off x="1172535" y="4141135"/>
            <a:ext cx="4682642" cy="1387145"/>
          </a:xfrm>
          <a:prstGeom prst="rect">
            <a:avLst/>
          </a:prstGeom>
          <a:noFill/>
          <a:ln/>
        </p:spPr>
        <p:txBody>
          <a:bodyPr wrap="square" lIns="0" tIns="0" rIns="0" bIns="0" rtlCol="0" anchor="t"/>
          <a:lstStyle/>
          <a:p>
            <a:pPr algn="l" indent="0" marL="0">
              <a:lnSpc>
                <a:spcPct val="113000"/>
              </a:lnSpc>
              <a:buNone/>
            </a:pPr>
            <a:r>
              <a:rPr lang="mr" altLang="en-US" sz="2210" b="1" dirty="0">
                <a:solidFill>
                  <a:srgbClr val="422C70"/>
                </a:solidFill>
                <a:latin typeface="IBM Plex Sans" pitchFamily="34" charset="0"/>
                <a:ea typeface="IBM Plex Sans" pitchFamily="34" charset="-122"/>
                <a:cs typeface="IBM Plex Sans" pitchFamily="34" charset="-120"/>
              </a:rPr>
              <a:t>करून पाहा</a:t>
            </a:r>
            <a:endParaRPr lang="mr" sz="2210" dirty="0"/>
          </a:p>
          <a:p>
            <a:pPr algn="l" indent="0" marL="0">
              <a:lnSpc>
                <a:spcPct val="113000"/>
              </a:lnSpc>
              <a:spcBef>
                <a:spcPts val="330"/>
              </a:spcBef>
              <a:buNone/>
            </a:pPr>
            <a:r>
              <a:rPr lang="mr" altLang="en-US" sz="2210" dirty="0">
                <a:solidFill>
                  <a:srgbClr val="25252B"/>
                </a:solidFill>
                <a:latin typeface="IBM Plex Sans" pitchFamily="34" charset="0"/>
                <a:ea typeface="IBM Plex Sans" pitchFamily="34" charset="-122"/>
                <a:cs typeface="IBM Plex Sans" pitchFamily="34" charset="-120"/>
              </a:rPr>
              <a:t>आधीच तयार केलेल्या संदेशातील धोक्याचा संकेत, संभाव्य नुकसान आणि पहिली सुरक्षित कृती ओळखा.</a:t>
            </a:r>
            <a:endParaRPr lang="mr"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तातडीचा आग्रह दुसऱ्याची ओळख धारण करणे बदललेले गंतव्यस्थान हमीच्या परताव्याचे आश्वासन गोपनीय माहितीची मागणी">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 मिळवणे आणि त्याची</a:t>
            </a:r>
            <a:br/>
            <a:r>
              <a:rPr lang="mr" altLang="en-US" sz="3000" dirty="0">
                <a:solidFill>
                  <a:srgbClr val="422C70"/>
                </a:solidFill>
                <a:latin typeface="IBM Plex Sans Medium" pitchFamily="34" charset="0"/>
                <a:ea typeface="IBM Plex Sans Medium" pitchFamily="34" charset="-122"/>
                <a:cs typeface="IBM Plex Sans Medium" pitchFamily="34" charset="-120"/>
              </a:rPr>
              <a:t>देवाणघेवाण करणे</a:t>
            </a:r>
            <a:endParaRPr lang="mr"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जागरूकता, आर्थिक सल्ला नव्हे</a:t>
            </a:r>
            <a:endParaRPr lang="mr"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एकूण किंमत आणि खरेदी-विक्री दरांतील फरक, सेवा आणि पैसे काढण्याचे शुल्क, कीवरील नियंत्रण, ओळखविषयक माहिती, व्यवहारांची पूर्तता आणि सध्याचे स्थानिक नियम यांची तुलना करा.</a:t>
            </a:r>
            <a:endParaRPr lang="mr" sz="2020" dirty="0"/>
          </a:p>
        </p:txBody>
      </p:sp>
      <p:sp>
        <p:nvSpPr>
          <p:cNvPr id="7" name="Text 4"/>
          <p:cNvSpPr/>
          <p:nvPr/>
        </p:nvSpPr>
        <p:spPr>
          <a:xfrm>
            <a:off x="666780" y="4082339"/>
            <a:ext cx="5694426" cy="1727850"/>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कोणताही मार्ग किंवा सेवा प्रदाता आपोआपच सर्वोत्तम ठरत नाही. </a:t>
            </a:r>
            <a:r>
              <a:rPr lang="mr" altLang="en-US" sz="2020" b="1" dirty="0">
                <a:solidFill>
                  <a:srgbClr val="25252B"/>
                </a:solidFill>
                <a:latin typeface="IBM Plex Sans" pitchFamily="34" charset="0"/>
                <a:ea typeface="IBM Plex Sans" pitchFamily="34" charset="-122"/>
                <a:cs typeface="IBM Plex Sans" pitchFamily="34" charset="-120"/>
              </a:rPr>
              <a:t>KYC</a:t>
            </a:r>
            <a:r>
              <a:rPr lang="mr" altLang="en-US" sz="2020" dirty="0">
                <a:solidFill>
                  <a:srgbClr val="25252B"/>
                </a:solidFill>
                <a:latin typeface="IBM Plex Sans" pitchFamily="34" charset="0"/>
                <a:ea typeface="IBM Plex Sans" pitchFamily="34" charset="-122"/>
                <a:cs typeface="IBM Plex Sans" pitchFamily="34" charset="-120"/>
              </a:rPr>
              <a:t> म्हणजे ओळखीची पडताळणी: यात नियमांचे पालन किंवा पुनर्प्राप्ती यांसंबंधी संभाव्य फायदे असतात, तसेच ओळख आणि देयकविषयक माहितीशी संबंधित धोकेही असतात.</a:t>
            </a:r>
            <a:endParaRPr lang="m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बिटकॉइन हवे असलेली एक व्यक्ती कमाई कामाचा मोबदला मिळवा.व्यक्तीकडून व्यक्तीकडेप्रत्यक्ष भेटून रोख रकमेची देवाणघेवाण करा.एक्स्चेंजसेवाप्रदात्याकडून खरेदी करा.एटीएम यंत्रावर खरेदी करा. स्वतःच्या ताब्याती">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खर्चकोणती किंमत, खरेदी-विक्रीतील किंमतीचा फरक आणि सेवा किंवा पैसे काढण्याचे शुल्क लागू होते?ताबाविनिमयापूर्वी आणि विनिमयानंतर बिटकॉइनवर कोणाचे नियंत्रण असते? ओळख आणि गोपनीयताकोणती वैयक्तिक माहिती गोळा">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ऑन-चेन आणि लाइटनिंग पेमेंट्स</a:t>
            </a:r>
            <a:endParaRPr lang="mr"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ऑन-चेन:</a:t>
            </a:r>
            <a:r>
              <a:rPr lang="mr" altLang="en-US" sz="2110" dirty="0">
                <a:solidFill>
                  <a:srgbClr val="25252B"/>
                </a:solidFill>
                <a:latin typeface="IBM Plex Sans" pitchFamily="34" charset="0"/>
                <a:ea typeface="IBM Plex Sans" pitchFamily="34" charset="-122"/>
                <a:cs typeface="IBM Plex Sans" pitchFamily="34" charset="-120"/>
              </a:rPr>
              <a:t> ब्लॉकचेनवरील नोंद; पुष्टीकरणे</a:t>
            </a:r>
            <a:endParaRPr lang="mr" sz="2110" dirty="0"/>
          </a:p>
          <a:p>
            <a:pPr algn="l" marL="200660" indent="-200660">
              <a:lnSpc>
                <a:spcPct val="113000"/>
              </a:lnSpc>
              <a:spcBef>
                <a:spcPts val="420"/>
              </a:spcBef>
              <a:buSzPct val="100000"/>
              <a:buChar char="•"/>
            </a:pPr>
            <a:r>
              <a:rPr lang="mr" altLang="en-US" sz="2110" b="1" dirty="0">
                <a:solidFill>
                  <a:srgbClr val="422C70"/>
                </a:solidFill>
                <a:latin typeface="IBM Plex Sans" pitchFamily="34" charset="0"/>
                <a:ea typeface="IBM Plex Sans" pitchFamily="34" charset="-122"/>
                <a:cs typeface="IBM Plex Sans" pitchFamily="34" charset="-120"/>
              </a:rPr>
              <a:t>लाइटनिंग:</a:t>
            </a:r>
            <a:r>
              <a:rPr lang="mr" altLang="en-US" sz="2110" dirty="0">
                <a:solidFill>
                  <a:srgbClr val="25252B"/>
                </a:solidFill>
                <a:latin typeface="IBM Plex Sans" pitchFamily="34" charset="0"/>
                <a:ea typeface="IBM Plex Sans" pitchFamily="34" charset="-122"/>
                <a:cs typeface="IBM Plex Sans" pitchFamily="34" charset="-120"/>
              </a:rPr>
              <a:t> बिटकॉइन पेमेंट नेटवर्क; सहसा व्यवहार लवकर यशस्वी किंवा अयशस्वी होतो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पैसे स्वीकारण्याच्या वेगवेगळ्या विनंत्या, शुल्क, मर्यादा आणि व्यवहार अयशस्वी होऊ शकणारे टप्पे</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विनंती वॉलेटमध्ये समर्थित असलेल्या पेमेंट पद्धतीशी जुळवा</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दोन्हीपैकी कोणत्याही मार्गात निधीचा ताबा इतरांकडे असू शकतो किंवा सेवांवर अवलंबून राहावे लागू शकते</a:t>
            </a:r>
            <a:endParaRPr lang="mr" sz="2110" dirty="0"/>
          </a:p>
        </p:txBody>
      </p:sp>
      <p:sp>
        <p:nvSpPr>
          <p:cNvPr id="5" name="Text 3"/>
          <p:cNvSpPr/>
          <p:nvPr/>
        </p:nvSpPr>
        <p:spPr>
          <a:xfrm>
            <a:off x="666780" y="4056736"/>
            <a:ext cx="11510010"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लाइटनिंग हे स्वतंत्र नाणे नाही. लाइटनिंग वॉलेटमधील निधीचा ताबा सेवा प्रदात्याकडे किंवा स्वतः वापरकर्त्याकडे असू शकतो; पेमेंट जलद होते याचा अर्थ ते मोठ्या रकमा ठेवण्यासाठी योग्य आहे असा होत नाही.</a:t>
            </a:r>
            <a:endParaRPr lang="mr" sz="2110" dirty="0"/>
          </a:p>
        </p:txBody>
      </p:sp>
      <p:sp>
        <p:nvSpPr>
          <p:cNvPr id="6" name="Text 4"/>
          <p:cNvSpPr/>
          <p:nvPr/>
        </p:nvSpPr>
        <p:spPr>
          <a:xfrm>
            <a:off x="666780" y="5410779"/>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काही ॲप्स अतिरिक्त शुल्क किंवा इतर सेवांवरील अवलंबित्वासह दोन्ही मार्गांना समर्थन देतात. चॅनेल्स, राउटिंग आणि तरलता यांचा सविस्तर अभ्यास प्रगत अध्ययनात समाविष्ट आहे.</a:t>
            </a:r>
            <a:endParaRPr lang="m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सहाय्यित सराव</a:t>
            </a:r>
            <a:endParaRPr lang="m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तयार केलेले वॉलेट उघडा आणि त्यातील पर्याय पाहा</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प्रथम प्रवेशासाठीची मंजूर प्रक्रिया पूर्ण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निधी प्राप्त करण्यासाठीची सार्वजनिक माहिती शोधा आणि तपासा</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निधी प्राप्त करा किंवा तो प्राप्त झाल्याचे सुरक्षित अनुकरण करा; स्थिती तपासा</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निधी प्राप्त करण्याची/पाठवण्याची प्रक्रिया पूर्ण करा किंवा तिचे अनुकरण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गुप्त माहिती उघड न करता वॉलेट पुनर्प्राप्त करण्याची तयारी असल्याचे दाखवा</a:t>
            </a:r>
            <a:endParaRPr lang="m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सहमतीने ठरवलेले प्रशिक्षण वातावरण वापरा. विसंगती आढळल्यास थांबा; गरज भासल्यास मदत आणि अधिक सरावाची संधी मागा.</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पुनरावलोकन: स्व-अभिरक्षेची जबाबदारी म्हणजे काय?</a:t>
            </a:r>
            <a:endParaRPr lang="m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मुख्य शिकवण</a:t>
            </a:r>
            <a:endParaRPr lang="m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वॉलेट प्रवेश व्यवस्थापित करते; किल्ल्या खर्च करण्याची परवानगी देतात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निधी स्वीकारण्यासाठीची माहिती शेअर करा; गुप्त माहिती ऑफलाइन आणि खाजगी ठेवा</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ताबा, पुनर्प्राप्ती आणि उपकरणाशी संबंधित जोखीम ओळखा</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मंजुरी देण्यापूर्वी पडताळणी करा; परिणाम स्वतः तपासा</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दबाव जाणवल्यास थांबा; शिकताना होणाऱ्या चुकांचे नुकसान मर्यादित ठेवा</a:t>
            </a:r>
            <a:endParaRPr lang="m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एखादा मित्र विनंती पाठवतो, त्याच वेळी अनोळखी सहाय्य सेवा त्वरित कृती करण्याचा आग्रह धरते. काहीही करण्यापूर्वी आपण काय तपासू शकता?</a:t>
            </a:r>
            <a:endParaRPr lang="m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mr" altLang="en-US" sz="2020" b="1" dirty="0">
                <a:solidFill>
                  <a:srgbClr val="422C70"/>
                </a:solidFill>
                <a:latin typeface="IBM Plex Sans" pitchFamily="34" charset="0"/>
                <a:ea typeface="IBM Plex Sans" pitchFamily="34" charset="-122"/>
                <a:cs typeface="IBM Plex Sans" pitchFamily="34" charset="-120"/>
              </a:rPr>
              <a:t>चिंतनासाठी एक क्षण</a:t>
            </a:r>
            <a:endParaRPr lang="mr" sz="2020" dirty="0"/>
          </a:p>
          <a:p>
            <a:pPr algn="l" indent="0" marL="0">
              <a:lnSpc>
                <a:spcPct val="113000"/>
              </a:lnSpc>
              <a:spcBef>
                <a:spcPts val="300"/>
              </a:spcBef>
              <a:buNone/>
            </a:pPr>
            <a:r>
              <a:rPr lang="mr" altLang="en-US" sz="2020" dirty="0">
                <a:solidFill>
                  <a:srgbClr val="25252B"/>
                </a:solidFill>
                <a:latin typeface="IBM Plex Sans" pitchFamily="34" charset="0"/>
                <a:ea typeface="IBM Plex Sans" pitchFamily="34" charset="-122"/>
                <a:cs typeface="IBM Plex Sans" pitchFamily="34" charset="-120"/>
              </a:rPr>
              <a:t>कृती करण्यापूर्वी आपण थांबून कोणती सुरक्षितता तपासणी कराल?</a:t>
            </a:r>
            <a:endParaRPr lang="m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मॉड्यूल 3</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7941F"/>
                </a:solidFill>
                <a:latin typeface="IBM Plex Sans Medium" pitchFamily="34" charset="0"/>
                <a:ea typeface="IBM Plex Sans Medium" pitchFamily="34" charset="-122"/>
                <a:cs typeface="IBM Plex Sans Medium" pitchFamily="34" charset="-120"/>
              </a:rPr>
              <a:t>विभाग 4</a:t>
            </a:r>
            <a:endParaRPr lang="m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आपल्या समुदायातील बिटकॉइन</a:t>
            </a:r>
            <a:endParaRPr lang="m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mr" altLang="en-US" sz="2400" b="1" dirty="0">
                <a:solidFill>
                  <a:srgbClr val="FFFFFF"/>
                </a:solidFill>
                <a:latin typeface="IBM Plex Sans" pitchFamily="34" charset="0"/>
                <a:ea typeface="IBM Plex Sans" pitchFamily="34" charset="-122"/>
                <a:cs typeface="IBM Plex Sans" pitchFamily="34" charset="-120"/>
              </a:rPr>
              <a:t>संबंध जोडा:</a:t>
            </a:r>
            <a:r>
              <a:rPr lang="mr" altLang="en-US" sz="2400" dirty="0">
                <a:solidFill>
                  <a:srgbClr val="FFFFFF"/>
                </a:solidFill>
                <a:latin typeface="IBM Plex Sans" pitchFamily="34" charset="0"/>
                <a:ea typeface="IBM Plex Sans" pitchFamily="34" charset="-122"/>
                <a:cs typeface="IBM Plex Sans" pitchFamily="34" charset="-120"/>
              </a:rPr>
              <a:t> समस्या, उपाय आणि सुरक्षित कृती यांचा या समुदायाशी कसा संबंध आहे?</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आपले स्थानिक मॉड्यूल 4</a:t>
            </a:r>
            <a:endParaRPr lang="mr" sz="3000" dirty="0"/>
          </a:p>
        </p:txBody>
      </p:sp>
      <p:pic>
        <p:nvPicPr>
          <p:cNvPr id="4" name="Image 0" descr="सांगड घालाआधी शिकलेल्या गोष्टींची स्थानिक गरजेशी सांगड घाला. तुलना कराबिटकॉइनची एखाद्या व्यवहार्य स्थानिक पर्यायाशी तुलना करा.सुरक्षितपणे सराव करामार्गदर्शनाखाली एखादे निश्चित कार्य करून पाहा. स्पष्ट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आपल्या स्थानिक संदर्भातील केंद्रबिंदू नोंदवा: समस्या किंवा संधी, पर्याय, सुरक्षित परिस्थिती, मुख्य फायदा आणि जोखीम, तसेच पुढील सुरक्षित पाऊल.</a:t>
            </a:r>
            <a:endParaRPr lang="mr"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आपण बिटकॉइनचा स्वीकार करावा किंवा तोच सर्वोत्तम आहे असा निष्कर्ष काढावा, अशी अपेक्षा नाही. एखादी पद्धत सर्वत्र उपयोगी ठरते, हे स्थानिक उदाहरणांवरून सिद्ध होत नाही.</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कार्यशाळा आणि प्रात्यक्षिके</a:t>
            </a:r>
            <a:endParaRPr lang="mr"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सादरीकरण:</a:t>
            </a:r>
            <a:r>
              <a:rPr lang="mr" altLang="en-US" sz="2400" dirty="0">
                <a:solidFill>
                  <a:srgbClr val="25252B"/>
                </a:solidFill>
                <a:latin typeface="IBM Plex Sans" pitchFamily="34" charset="0"/>
                <a:ea typeface="IBM Plex Sans" pitchFamily="34" charset="-122"/>
                <a:cs typeface="IBM Plex Sans" pitchFamily="34" charset="-120"/>
              </a:rPr>
              <a:t> प्रक्रिया आणि जोखमींचे निरीक्षण करा</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सराव:</a:t>
            </a:r>
            <a:r>
              <a:rPr lang="mr" altLang="en-US" sz="2400" dirty="0">
                <a:solidFill>
                  <a:srgbClr val="25252B"/>
                </a:solidFill>
                <a:latin typeface="IBM Plex Sans" pitchFamily="34" charset="0"/>
                <a:ea typeface="IBM Plex Sans" pitchFamily="34" charset="-122"/>
                <a:cs typeface="IBM Plex Sans" pitchFamily="34" charset="-120"/>
              </a:rPr>
              <a:t> सुरक्षित प्रशिक्षण साहित्याच्या मदतीने कृती करून पाहा</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स्वतंत्र कृती:</a:t>
            </a:r>
            <a:r>
              <a:rPr lang="mr" altLang="en-US" sz="2400" dirty="0">
                <a:solidFill>
                  <a:srgbClr val="25252B"/>
                </a:solidFill>
                <a:latin typeface="IBM Plex Sans" pitchFamily="34" charset="0"/>
                <a:ea typeface="IBM Plex Sans" pitchFamily="34" charset="-122"/>
                <a:cs typeface="IBM Plex Sans" pitchFamily="34" charset="-120"/>
              </a:rPr>
              <a:t> एखादे काम पूर्ण करा किंवा एखाद्या निर्णयाचे स्पष्टीकरण स्वतंत्रपणे द्या</a:t>
            </a:r>
            <a:endParaRPr lang="m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सरावापूर्वी: साधने तपासलेली असावीत, पुनर्प्राप्तीसाठी आणि बिघाड झाल्यास काय करायचे यासाठी स्पष्ट योजना असाव्यात, जोखमी माहीत असाव्यात आणि कुठे थांबायचे हे स्पष्ट असावे.</a:t>
            </a:r>
            <a:endParaRPr lang="mr"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सॉफ्टवेअर स्थापित करण्याची किंवा आर्थिक माहिती उघड करण्याची कोणतीही सक्ती नाही. ऑफलाइन किंवा निधी न वापरणारा पर्याय उपलब्ध आहे. प्रत्यक्ष व्यवहारातील कोणतीही रक्कम इतकी लहान असावी की ती पूर्णपणे गमावली तरी तो एक धडा ठरेल, संकट नाही.</a:t>
            </a:r>
            <a:endParaRPr lang="m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बिटकॉइन साधने आणि संसाधने</a:t>
            </a:r>
            <a:endParaRPr lang="mr"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उद्देश आणि व्यवहार्य पर्याय</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किल्लीवरील नियंत्रण आणि पुनर्प्राप्ती</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अस्सल प्रकाशक, डोमेन किंवा ॲपची नोंद</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मुक्त-स्रोत स्थिती, पुनरावलोकन आणि देखभाल</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गोपनीयता, एकूण खर्च, सुसंगतता आणि सहाय्य</a:t>
            </a:r>
            <a:endParaRPr lang="mr" sz="2110" dirty="0"/>
          </a:p>
          <a:p>
            <a:pPr algn="l" marL="200660" indent="-200660">
              <a:lnSpc>
                <a:spcPct val="113000"/>
              </a:lnSpc>
              <a:spcBef>
                <a:spcPts val="420"/>
              </a:spcBef>
              <a:buSzPct val="100000"/>
              <a:buChar char="•"/>
            </a:pPr>
            <a:r>
              <a:rPr lang="mr" altLang="en-US" sz="2110" dirty="0">
                <a:solidFill>
                  <a:srgbClr val="25252B"/>
                </a:solidFill>
                <a:latin typeface="IBM Plex Sans" pitchFamily="34" charset="0"/>
                <a:ea typeface="IBM Plex Sans" pitchFamily="34" charset="-122"/>
                <a:cs typeface="IBM Plex Sans" pitchFamily="34" charset="-120"/>
              </a:rPr>
              <a:t>सध्या लागू असलेले स्थानिक नियम आणि निर्बंध</a:t>
            </a:r>
            <a:endParaRPr lang="mr"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साधन/आवृत्ती, तपासणीची तारीख, ताबा, मुख्य वापर, फायदा, जोखीम, पुनर्प्राप्तीची पद्धत आणि पर्याय यांची नोंद करा.</a:t>
            </a:r>
            <a:endParaRPr lang="mr"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mr" altLang="en-US" sz="2110" dirty="0">
                <a:solidFill>
                  <a:srgbClr val="25252B"/>
                </a:solidFill>
                <a:latin typeface="IBM Plex Sans" pitchFamily="34" charset="0"/>
                <a:ea typeface="IBM Plex Sans" pitchFamily="34" charset="-122"/>
                <a:cs typeface="IBM Plex Sans" pitchFamily="34" charset="-120"/>
              </a:rPr>
              <a:t>नावे दिलेली साधने ही विशिष्ट काळातील शिकण्यासाठीची उदाहरणे आहेत; ती शिफारसी नाहीत किंवा सुरक्षितता, उपलब्धता, कमी खर्च किंवा योग्यतेची आश्वासनेही नाहीत. प्रत्यक्ष वापरापूर्वी त्यांची पुन्हा तपासणी करा.</a:t>
            </a:r>
            <a:endParaRPr lang="m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लाइटनिंग पेमेंट्स</a:t>
            </a:r>
            <a:endParaRPr lang="m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इनव्हॉइस:</a:t>
            </a:r>
            <a:r>
              <a:rPr lang="mr" altLang="en-US" sz="2300" dirty="0">
                <a:solidFill>
                  <a:srgbClr val="25252B"/>
                </a:solidFill>
                <a:latin typeface="IBM Plex Sans" pitchFamily="34" charset="0"/>
                <a:ea typeface="IBM Plex Sans" pitchFamily="34" charset="-122"/>
                <a:cs typeface="IBM Plex Sans" pitchFamily="34" charset="-120"/>
              </a:rPr>
              <a:t> विशिष्ट पेमेंटसाठी विनंती; यात रक्कम आणि वैधतेची मुदत समाविष्ट असू शकते</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लाइटनिंग पत्ता:</a:t>
            </a:r>
            <a:r>
              <a:rPr lang="mr" altLang="en-US" sz="2300" dirty="0">
                <a:solidFill>
                  <a:srgbClr val="25252B"/>
                </a:solidFill>
                <a:latin typeface="IBM Plex Sans" pitchFamily="34" charset="0"/>
                <a:ea typeface="IBM Plex Sans" pitchFamily="34" charset="-122"/>
                <a:cs typeface="IBM Plex Sans" pitchFamily="34" charset="-120"/>
              </a:rPr>
              <a:t> प्रदात्याचे समर्थन असलेला राउटिंग ओळखकर्ता, जो अनेकदा ईमेल पत्त्यासारखा दिसतो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निधीचा ताबा, निधी पुरवण्याचा मार्ग, बॅकअप, शुल्क आणि मर्यादा तपासा</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व्यवहार अयशस्वी झाल्यास तो कसा हाताळला जातो आणि प्राप्तकर्त्याची पुष्टी कशी केली जाते हे जाणून घ्या</a:t>
            </a:r>
            <a:endParaRPr lang="m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लाइटनिंग पत्ता हे ईमेल खाते नाही; तो त्याला समर्थन देणाऱ्या प्रदात्यावर किंवा डोमेनवर अवलंबून असतो. मंजुरी देण्यापूर्वी अंतिम विनंती तपासा.</a:t>
            </a:r>
            <a:endParaRPr lang="mr" sz="2300" dirty="0"/>
          </a:p>
        </p:txBody>
      </p:sp>
      <p:sp>
        <p:nvSpPr>
          <p:cNvPr id="6" name="Text 4"/>
          <p:cNvSpPr/>
          <p:nvPr/>
        </p:nvSpPr>
        <p:spPr>
          <a:xfrm>
            <a:off x="666780" y="5332781"/>
            <a:ext cx="11510010" cy="395021"/>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कमी रकमेचे पेमेंट यशस्वी झाले म्हणजे मोठी शिल्लक सुरक्षित आहे असे सिद्ध होत नाही.</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प्राप्तकर्ता देयकाची विनंती करतोप्राप्तकर्ता रक्कम नमूद करून देयकाची विनंती तयार करतो.पाठवणारा पैसे देतोपाठवणारा विनंती स्कॅन करतो, रक्कम तपासतो आणि पैसे देतो. प्राप्तकर्त्याला पैसे मिळतातकाही क्षणांत">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प्रत्येक वॉलेटचा ताबा सेवा प्रदात्याकडे आहे की स्वतः वापरकर्त्याकडे आहे, हे जाणून घ्या. 1विनंती तयार करापैसे स्वीकारणारी व्यक्ती पेमेंटची विनंती तयार करते.2विनंती स्कॅन करापैसे पाठवणारी व्यक्ती ती स्क">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मार्गदर्शनासह लाइटनिंग पेमेंट</a:t>
            </a:r>
            <a:endParaRPr lang="m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प्राप्तकर्ता योग्य विनंती तयार करतो.</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पाठवणारा ती स्कॅन करतो किंवा तिची प्रत बनवतो.</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प्राप्तकर्ता, रक्कम, एकक, शुल्क आणि मुदतसमाप्तीची वेळ असल्यास ती तपासा.</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तपशील जुळत असतील तरच मंजुरी द्या.</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दोन्ही पक्ष आपापल्या वॉलेटमध्ये व्यवहाराचा परिणाम तपासतात.</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निधीच्या ताब्याशी आणि व्यवहार अयशस्वी होण्याशी संबंधित जोखमी स्पष्ट करा.</a:t>
            </a:r>
            <a:endParaRPr lang="m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पूर्वतयारी केलेला किंवा मान्यताप्राप्त, कमी रकमेचा सराव करा. परिणाम नियोजनापेक्षा वेगळा आल्यास थांबा; पुढील कृती करण्यापूर्वी पडताळणी करा.</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दैनंदिन जीवनात बिटकॉइनचा वापर</a:t>
            </a:r>
            <a:endParaRPr lang="mr"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कमाई:</a:t>
            </a:r>
            <a:r>
              <a:rPr lang="mr" altLang="en-US" sz="2400" dirty="0">
                <a:solidFill>
                  <a:srgbClr val="25252B"/>
                </a:solidFill>
                <a:latin typeface="IBM Plex Sans" pitchFamily="34" charset="0"/>
                <a:ea typeface="IBM Plex Sans" pitchFamily="34" charset="-122"/>
                <a:cs typeface="IBM Plex Sans" pitchFamily="34" charset="-120"/>
              </a:rPr>
              <a:t> किंमत ठरवणे, वेळेचे नियोजन, अस्थिरता, नोंदी आणि सुरक्षित ताबा</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बचत:</a:t>
            </a:r>
            <a:r>
              <a:rPr lang="mr" altLang="en-US" sz="2400" dirty="0">
                <a:solidFill>
                  <a:srgbClr val="25252B"/>
                </a:solidFill>
                <a:latin typeface="IBM Plex Sans" pitchFamily="34" charset="0"/>
                <a:ea typeface="IBM Plex Sans" pitchFamily="34" charset="-122"/>
                <a:cs typeface="IBM Plex Sans" pitchFamily="34" charset="-120"/>
              </a:rPr>
              <a:t> भविष्यातील वापर; किंमत झपाट्याने घसरू शकते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प्राप्त करणे आणि पाठवणे:</a:t>
            </a:r>
            <a:r>
              <a:rPr lang="mr" altLang="en-US" sz="2400" dirty="0">
                <a:solidFill>
                  <a:srgbClr val="25252B"/>
                </a:solidFill>
                <a:latin typeface="IBM Plex Sans" pitchFamily="34" charset="0"/>
                <a:ea typeface="IBM Plex Sans" pitchFamily="34" charset="-122"/>
                <a:cs typeface="IBM Plex Sans" pitchFamily="34" charset="-120"/>
              </a:rPr>
              <a:t> योग्य देयक विनंती, व्यवहाराची अंतिम पूर्तता, मार्ग आणि शुल्क</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खर्च करणे:</a:t>
            </a:r>
            <a:r>
              <a:rPr lang="mr" altLang="en-US" sz="2400" dirty="0">
                <a:solidFill>
                  <a:srgbClr val="25252B"/>
                </a:solidFill>
                <a:latin typeface="IBM Plex Sans" pitchFamily="34" charset="0"/>
                <a:ea typeface="IBM Plex Sans" pitchFamily="34" charset="-122"/>
                <a:cs typeface="IBM Plex Sans" pitchFamily="34" charset="-120"/>
              </a:rPr>
              <a:t> विनिमय दर, व्यापाऱ्याचे धोरण आणि करावरील परिणाम</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किंमत ठरवणे आणि लेखांकन:</a:t>
            </a:r>
            <a:r>
              <a:rPr lang="mr" altLang="en-US" sz="2400" dirty="0">
                <a:solidFill>
                  <a:srgbClr val="25252B"/>
                </a:solidFill>
                <a:latin typeface="IBM Plex Sans" pitchFamily="34" charset="0"/>
                <a:ea typeface="IBM Plex Sans" pitchFamily="34" charset="-122"/>
                <a:cs typeface="IBM Plex Sans" pitchFamily="34" charset="-120"/>
              </a:rPr>
              <a:t> BTC/सॅट्स; फियाट चलनातील नोंदींची तरीही गरज भासू शकते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देणगी देणे:</a:t>
            </a:r>
            <a:r>
              <a:rPr lang="mr" altLang="en-US" sz="2400" dirty="0">
                <a:solidFill>
                  <a:srgbClr val="25252B"/>
                </a:solidFill>
                <a:latin typeface="IBM Plex Sans" pitchFamily="34" charset="0"/>
                <a:ea typeface="IBM Plex Sans" pitchFamily="34" charset="-122"/>
                <a:cs typeface="IBM Plex Sans" pitchFamily="34" charset="-120"/>
              </a:rPr>
              <a:t> खऱ्या प्राप्तकर्त्याच्या देयक विनंतीची पडताळणी करा</a:t>
            </a:r>
            <a:endParaRPr lang="mr"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कोणती समस्या सोडवली जाते? येथे उपलब्ध पर्यायापेक्षा बिटकॉइन अधिक चांगला आहे का? कोणती नवीन जोखीम किंवा जबाबदारी उद्भवते?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पातळीवर खर्च करणे आणि</a:t>
            </a:r>
            <a:br/>
            <a:r>
              <a:rPr lang="mr" altLang="en-US" sz="3000" dirty="0">
                <a:solidFill>
                  <a:srgbClr val="422C70"/>
                </a:solidFill>
                <a:latin typeface="IBM Plex Sans Medium" pitchFamily="34" charset="0"/>
                <a:ea typeface="IBM Plex Sans Medium" pitchFamily="34" charset="-122"/>
                <a:cs typeface="IBM Plex Sans Medium" pitchFamily="34" charset="-120"/>
              </a:rPr>
              <a:t>देयके स्वीकारणे</a:t>
            </a:r>
            <a:endParaRPr lang="mr"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एक छोटी खरेदी</a:t>
            </a:r>
            <a:endParaRPr lang="mr" sz="2020" dirty="0"/>
          </a:p>
        </p:txBody>
      </p:sp>
      <p:sp>
        <p:nvSpPr>
          <p:cNvPr id="6" name="Text 3"/>
          <p:cNvSpPr/>
          <p:nvPr/>
        </p:nvSpPr>
        <p:spPr>
          <a:xfrm>
            <a:off x="986729" y="2392893"/>
            <a:ext cx="5989960" cy="1484711"/>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लहान रकमेचे झटपट पेमेंट करण्यासाठी कोणता मार्ग योग्य आहे?</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विनंती कोण करते; रक्कम आणि एकक कोण तपासते?</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“पाठवले” आणि “मिळाले” यांत तफावत असेल तर?</a:t>
            </a:r>
            <a:endParaRPr lang="mr" sz="2020" dirty="0"/>
          </a:p>
        </p:txBody>
      </p:sp>
      <p:sp>
        <p:nvSpPr>
          <p:cNvPr id="7" name="Text 4"/>
          <p:cNvSpPr/>
          <p:nvPr/>
        </p:nvSpPr>
        <p:spPr>
          <a:xfrm>
            <a:off x="666780" y="4159148"/>
            <a:ext cx="11144250" cy="345552"/>
          </a:xfrm>
          <a:prstGeom prst="rect">
            <a:avLst/>
          </a:prstGeom>
          <a:noFill/>
          <a:ln/>
        </p:spPr>
        <p:txBody>
          <a:bodyPr wrap="square" lIns="0" tIns="0" rIns="0" bIns="0" rtlCol="0" anchor="t"/>
          <a:lstStyle/>
          <a:p>
            <a:pPr algn="l" indent="0" marL="0">
              <a:lnSpc>
                <a:spcPct val="113000"/>
              </a:lnSpc>
              <a:buNone/>
            </a:pPr>
            <a:r>
              <a:rPr lang="mr" altLang="en-US" sz="2020" b="1" dirty="0">
                <a:solidFill>
                  <a:srgbClr val="25252B"/>
                </a:solidFill>
                <a:latin typeface="IBM Plex Sans" pitchFamily="34" charset="0"/>
                <a:ea typeface="IBM Plex Sans" pitchFamily="34" charset="-122"/>
                <a:cs typeface="IBM Plex Sans" pitchFamily="34" charset="-120"/>
              </a:rPr>
              <a:t>कामाचा मोबदला</a:t>
            </a:r>
            <a:endParaRPr lang="mr" sz="2020" dirty="0"/>
          </a:p>
        </p:txBody>
      </p:sp>
      <p:sp>
        <p:nvSpPr>
          <p:cNvPr id="8" name="Text 5"/>
          <p:cNvSpPr/>
          <p:nvPr/>
        </p:nvSpPr>
        <p:spPr>
          <a:xfrm>
            <a:off x="986729" y="4709526"/>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किंमत कोणत्या एककात, विनिमय दर कोणत्या वेळचा, शुल्क कोण भरणार?</a:t>
            </a:r>
            <a:endParaRPr lang="mr" sz="2020" dirty="0"/>
          </a:p>
          <a:p>
            <a:pPr algn="l" marL="191770" indent="-191770">
              <a:lnSpc>
                <a:spcPct val="113000"/>
              </a:lnSpc>
              <a:spcBef>
                <a:spcPts val="400"/>
              </a:spcBef>
              <a:buSzPct val="100000"/>
              <a:buChar char="•"/>
            </a:pPr>
            <a:r>
              <a:rPr lang="mr" altLang="en-US" sz="2020" dirty="0">
                <a:solidFill>
                  <a:srgbClr val="25252B"/>
                </a:solidFill>
                <a:latin typeface="IBM Plex Sans" pitchFamily="34" charset="0"/>
                <a:ea typeface="IBM Plex Sans" pitchFamily="34" charset="-122"/>
                <a:cs typeface="IBM Plex Sans" pitchFamily="34" charset="-120"/>
              </a:rPr>
              <a:t>ताबा, नोंदी, सुरक्षित व्यवस्थापन?</a:t>
            </a:r>
            <a:endParaRPr lang="mr"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ग्राहक ऑर्डर देतोग्राहक कॉफी मागतो. कर्मचारी बिल देतोकर्मचारी पैसे भरण्याची विनंती तयार करतो. ग्राहक पैसे भरतोग्राहक बिटकॉइनमध्ये पैसे भरतो. कर्मचारी कॉफी देतोग्राहकाला कॉफी मिळते.">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हस्तांतरणे, परतावे आणि देणग्या</a:t>
            </a:r>
            <a:endParaRPr lang="m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कुटुंबाला पैसे पाठवणे:</a:t>
            </a:r>
            <a:r>
              <a:rPr lang="mr" altLang="en-US" sz="2400" dirty="0">
                <a:solidFill>
                  <a:srgbClr val="25252B"/>
                </a:solidFill>
                <a:latin typeface="IBM Plex Sans" pitchFamily="34" charset="0"/>
                <a:ea typeface="IBM Plex Sans" pitchFamily="34" charset="-122"/>
                <a:cs typeface="IBM Plex Sans" pitchFamily="34" charset="-120"/>
              </a:rPr>
              <a:t> संपूर्ण हस्तांतरण मार्ग, एकूण खर्च, विलंब, निधीचा ताबा आणि प्राप्तकर्त्याच्या अपेक्षा यांची तुलना करा</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परतावा:</a:t>
            </a:r>
            <a:r>
              <a:rPr lang="mr" altLang="en-US" sz="2400" dirty="0">
                <a:solidFill>
                  <a:srgbClr val="25252B"/>
                </a:solidFill>
                <a:latin typeface="IBM Plex Sans" pitchFamily="34" charset="0"/>
                <a:ea typeface="IBM Plex Sans" pitchFamily="34" charset="-122"/>
                <a:cs typeface="IBM Plex Sans" pitchFamily="34" charset="-120"/>
              </a:rPr>
              <a:t> ग्राहकाच्या विनंतीची पडताळणी करा; परताव्यासाठी नवीन पत्ता वापरा; शुल्क आणि नोंदींबाबत सहमती ठरवा</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समुदायासाठी देणगी:</a:t>
            </a:r>
            <a:r>
              <a:rPr lang="mr" altLang="en-US" sz="2400" dirty="0">
                <a:solidFill>
                  <a:srgbClr val="25252B"/>
                </a:solidFill>
                <a:latin typeface="IBM Plex Sans" pitchFamily="34" charset="0"/>
                <a:ea typeface="IBM Plex Sans" pitchFamily="34" charset="-122"/>
                <a:cs typeface="IBM Plex Sans" pitchFamily="34" charset="-120"/>
              </a:rPr>
              <a:t> विनंतीची पडताळणी करा; किल्ली/बॅकअपवर कोणाचे नियंत्रण आहे आणि देयकाचा मार्ग कोणता आहे हे ओळखा</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पारदर्शकता आणि देणगीदाराची गोपनीयता यांचा समतोल राखा; आवश्यक नोंदी तपासा</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ऑन-रॅम्प आणि ऑफ-रॅम्प मार्ग</a:t>
            </a:r>
            <a:endParaRPr lang="mr"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बिटकॉइनमध्ये प्रवेश:</a:t>
            </a:r>
            <a:r>
              <a:rPr lang="mr" altLang="en-US" sz="2300" dirty="0">
                <a:solidFill>
                  <a:srgbClr val="25252B"/>
                </a:solidFill>
                <a:latin typeface="IBM Plex Sans" pitchFamily="34" charset="0"/>
                <a:ea typeface="IBM Plex Sans" pitchFamily="34" charset="-122"/>
                <a:cs typeface="IBM Plex Sans" pitchFamily="34" charset="-120"/>
              </a:rPr>
              <a:t> स्थानिक चलन, काम किंवा मालमत्ता → बिटकॉइन</a:t>
            </a:r>
            <a:endParaRPr lang="mr" sz="2300" dirty="0"/>
          </a:p>
          <a:p>
            <a:pPr algn="l" marL="219710" indent="-219710">
              <a:lnSpc>
                <a:spcPct val="113000"/>
              </a:lnSpc>
              <a:spcBef>
                <a:spcPts val="460"/>
              </a:spcBef>
              <a:buSzPct val="100000"/>
              <a:buChar char="•"/>
            </a:pPr>
            <a:r>
              <a:rPr lang="mr" altLang="en-US" sz="2300" b="1" dirty="0">
                <a:solidFill>
                  <a:srgbClr val="422C70"/>
                </a:solidFill>
                <a:latin typeface="IBM Plex Sans" pitchFamily="34" charset="0"/>
                <a:ea typeface="IBM Plex Sans" pitchFamily="34" charset="-122"/>
                <a:cs typeface="IBM Plex Sans" pitchFamily="34" charset="-120"/>
              </a:rPr>
              <a:t>बिटकॉइनमधून बाहेर पडणे:</a:t>
            </a:r>
            <a:r>
              <a:rPr lang="mr" altLang="en-US" sz="2300" dirty="0">
                <a:solidFill>
                  <a:srgbClr val="25252B"/>
                </a:solidFill>
                <a:latin typeface="IBM Plex Sans" pitchFamily="34" charset="0"/>
                <a:ea typeface="IBM Plex Sans" pitchFamily="34" charset="-122"/>
                <a:cs typeface="IBM Plex Sans" pitchFamily="34" charset="-120"/>
              </a:rPr>
              <a:t> बिटकॉइन → स्थानिक चलन, वस्तू किंवा सेवा</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दोन स्थानिक मार्गांची तुलना बिटकॉइन न वापरणाऱ्या एखाद्या विद्यमान पर्यायाशी करा</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मिळालेली एकूण रक्कम, वेळ, ताबा, गोपनीयता, व्यवहार उलटवला जाण्याचा धोका आणि बिघाड होऊ शकणारे टप्पे</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आपल्या नियंत्रणातील कींवर निधी काढता येतो का ते तपासा; अंतर्गत खात्यातील शिल्लक ही केवळ निधीवरील दावा राहू शकते</a:t>
            </a:r>
            <a:endParaRPr lang="mr"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प्रत्यक्ष भेटून देवाणघेवाण करताना योग्य सार्वजनिक ठिकाण निवडा, अनावश्यक रोख रक्कम बाळगणे टाळा, योग्य असेल तेव्हा विश्वासू व्यक्तीला सोबत आणा, निघण्यापूर्वी पैसे मिळाल्याची खात्री करा आणि स्थानिक कायद्याचे पालन करा. आपल्याकडील निधी किंवा तो कसा साठवला आहे याचे तपशील उघड करू नका.</a:t>
            </a:r>
            <a:endParaRPr lang="m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KYC आणि विना-KYC यांचे फायदे-तोटे</a:t>
            </a:r>
            <a:endParaRPr lang="mr"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KYC:</a:t>
            </a:r>
            <a:r>
              <a:rPr lang="mr" altLang="en-US" sz="2400" dirty="0">
                <a:solidFill>
                  <a:srgbClr val="25252B"/>
                </a:solidFill>
                <a:latin typeface="IBM Plex Sans" pitchFamily="34" charset="0"/>
                <a:ea typeface="IBM Plex Sans" pitchFamily="34" charset="-122"/>
                <a:cs typeface="IBM Plex Sans" pitchFamily="34" charset="-120"/>
              </a:rPr>
              <a:t> ओळख पडताळणी; बँकिंग सेवांचा प्रवेश, मर्यादा, नियमपालन किंवा खाते पुनर्प्राप्ती यांबाबत संभाव्य फायदे</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डेटासंबंधी जोखीम:</a:t>
            </a:r>
            <a:r>
              <a:rPr lang="mr" altLang="en-US" sz="2400" dirty="0">
                <a:solidFill>
                  <a:srgbClr val="25252B"/>
                </a:solidFill>
                <a:latin typeface="IBM Plex Sans" pitchFamily="34" charset="0"/>
                <a:ea typeface="IBM Plex Sans" pitchFamily="34" charset="-122"/>
                <a:cs typeface="IBM Plex Sans" pitchFamily="34" charset="-120"/>
              </a:rPr>
              <a:t> ओळख आणि देयके यांतील दीर्घकाळ टिकणारे दुवे, डेटाची गळती, गैरवापर किंवा निर्बंध</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KYC-विरहित:</a:t>
            </a:r>
            <a:r>
              <a:rPr lang="mr" altLang="en-US" sz="2400" dirty="0">
                <a:solidFill>
                  <a:srgbClr val="25252B"/>
                </a:solidFill>
                <a:latin typeface="IBM Plex Sans" pitchFamily="34" charset="0"/>
                <a:ea typeface="IBM Plex Sans" pitchFamily="34" charset="-122"/>
                <a:cs typeface="IBM Plex Sans" pitchFamily="34" charset="-120"/>
              </a:rPr>
              <a:t> ओळखविषयक माहितीचे संकलन संभाव्यतः कमी</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संभाव्यतः अधिक किमती, कमी तरलता, कमी सहाय्य, फसवणूक किंवा कायदेशीर निर्बंध</a:t>
            </a:r>
            <a:endParaRPr lang="mr"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यांपैकी कोणतेही लेबल आपोआप सर्वोत्तम ठरत नाही. गोपनीयतेच्या प्रयत्नात स्थानिक कायदा मोडू नका किंवा शारीरिक धोका पत्करू नका; स्पष्टता नसल्यास पात्र स्थानिक तज्ज्ञांकडून अद्ययावत मार्गदर्शन घ्या.</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चक्रीय अर्थव्यवस्था</a:t>
            </a:r>
            <a:endParaRPr lang="m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बिटकॉइन चक्रीय अर्थव्यवस्था एखाद्या समुदायात स्वेच्छेने बिटकॉइन कमावणाऱ्या, खर्च करणाऱ्या, बचत करणाऱ्या आणि देवाणघेवाण करणाऱ्या लोकांना जोडते.</a:t>
            </a:r>
            <a:endParaRPr lang="m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कामगार → ग्राहक → व्यापारी → पुरवठादार</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मूल्याचे अभिसरण किंवा फियाट चलनात रूपांतर कुठे होते?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शिक्षण आणि तांत्रिक सहाय्य कोण पुरवते?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नेटवर्क जोडणी खंडित झाल्यास काय होते?</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बिटकॉइनच्या ताब्याशी आणि किमतीशी संबंधित जोखीम कोण उचलते?</a:t>
            </a:r>
            <a:endParaRPr lang="m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mr" altLang="en-US" sz="2300" dirty="0">
                <a:solidFill>
                  <a:srgbClr val="25252B"/>
                </a:solidFill>
                <a:latin typeface="IBM Plex Sans" pitchFamily="34" charset="0"/>
                <a:ea typeface="IBM Plex Sans" pitchFamily="34" charset="-122"/>
                <a:cs typeface="IBM Plex Sans" pitchFamily="34" charset="-120"/>
              </a:rPr>
              <a:t>केवळ स्वीकार करणाऱ्यांच्या संख्येवरून उपयुक्तता सिद्ध होत नाही. अपुरी मागणी, साधने, शिक्षण किंवा सुरक्षा यांमुळे हे चक्र खंडित होऊ शकते; मोफत वाटपावर किंवा प्रत्येक देयकाची प्रक्रिया करणाऱ्या एकाच आयोजकावर अवलंबून राहणे टाळा.</a:t>
            </a:r>
            <a:endParaRPr lang="m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ग्राहकग्राहक वस्तूंसाठी व्यापाऱ्याला बिटकॉइनमध्ये पैसे देतो. व्यापारीव्यापारी सेवेसाठी सेवा प्रदात्याला बिटकॉइनमध्ये पैसे देतो.सेवा प्रदातासेवा प्रदाता कामगाराला त्याने दिलेल्या वेळेचा मोबदला बिटकॉइनम">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व्यापारी किंवा समुदायासाठी वापराची उदाहरणे</a:t>
            </a:r>
            <a:endParaRPr lang="m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किंमत ठरवण्याचे एकक आणि देयकाची पद्धत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किल्लीवरील नियंत्रण, कर्मचाऱ्यांना प्रवेश, उपकरणाची सुरक्षा आणि बॅकअप</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पुष्टीकरण, पावत्या, परतावे आणि चुका</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रूपांतरण, नोंदी, कर आणि सहाय्य</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वॉलेट किंवा नेटवर्क बंद पडल्यास काय करायचे याची योजना</a:t>
            </a:r>
            <a:endParaRPr lang="m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सामायिक निधी स्वतःकडे ठेवणारा एक आयोजक हा त्या निधीचा संरक्षक असतो आणि त्याच्यावर विश्वास ठेवावा लागतो. सामायिक निधीसाठी पारदर्शक नियम, नोंदी, प्रवेश नियंत्रणे आणि योग्य तेथे कायदेशीर आढावा आवश्यक असतो.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स्थानिक संसाधनांचे नकाशे आणि समुदायाचा शोध</a:t>
            </a:r>
            <a:endParaRPr lang="mr" sz="3000" dirty="0"/>
          </a:p>
        </p:txBody>
      </p:sp>
      <p:pic>
        <p:nvPicPr>
          <p:cNvPr id="4" name="Image 0" descr="QR code">    </p:cNvPr>
          <p:cNvPicPr>
            <a:picLocks noChangeAspect="1"/>
          </p:cNvPicPr>
          <p:nvPr/>
        </p:nvPicPr>
        <p:blipFill>
          <a:blip r:embed="rId1"/>
          <a:stretch>
            <a:fillRect/>
          </a:stretch>
        </p:blipFill>
        <p:spPr>
          <a:xfrm>
            <a:off x="9429750" y="1295430"/>
            <a:ext cx="2095530" cy="4311396"/>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व्यापारी, शिक्षक, भेटीगाठी आणि समुदायाची संसाधने शोधा</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तारीख तपासा; स्वतंत्रपणे खात्री करा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पैसे देण्यासाठी किंवा सहभागी होण्यासाठी पर्यायी मार्गाची तयारी ठेवा</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समुदायाचे सदस्यत्व हा विश्वासार्हतेचा पुरावा नाही</a:t>
            </a:r>
            <a:endParaRPr lang="mr" sz="2400" dirty="0"/>
          </a:p>
        </p:txBody>
      </p:sp>
      <p:sp>
        <p:nvSpPr>
          <p:cNvPr id="6" name="Text 3"/>
          <p:cNvSpPr/>
          <p:nvPr/>
        </p:nvSpPr>
        <p:spPr>
          <a:xfrm>
            <a:off x="666780" y="3961364"/>
            <a:ext cx="8901135" cy="1645463"/>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भेटीगाठीच्या कार्यक्रमात वॉलेट पुनर्प्राप्तीचे शब्द, शिल्लक रक्कम, घरचे पत्ते किंवा सुरक्षाव्यवस्था कधीही उघड करू नका. गुंतवणूक व्यवस्थापन, खाजगी देवाणघेवाणीचे प्रस्ताव, तातडीची मदत आणि हमखास परतावा यांबाबत सावध राहा.</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आढावा: याचा आपल्या समुदायाशी संबंध जोडा</a:t>
            </a:r>
            <a:endParaRPr lang="m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स्वतंत्रपणे पूर्ण करा, नंतर आपल्या गटातील इतरांच्या तर्काशी आपल्या तर्काची तुलना करा.</a:t>
            </a:r>
            <a:endParaRPr lang="mr"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कोणती स्थानिक गरज आणि पैशाचे कोणते कार्य यात समाविष्ट होते?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आपण कोणत्या व्यवहार्य पर्यायाशी तुलना केली?</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ऑन-चेन, लाइटनिंग, की दोन्ही? कळ्यांवर कोणाचे नियंत्रण होते?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सर्वात मोठा फायदा, सर्वात गंभीर जोखीम आणि संभाव्य अपयश कोणते?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कायदा, पायाभूत सुविधा, भाषा किंवा संस्कृती यांचा परिणामावर कसा प्रभाव पडला?</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पुढील जबाबदार पाऊल उचलण्याला कोणता पुरावा आधार देतो, असे पाऊल शक्य असल्यास?</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महत्त्वाचे मुद्दे आणि चिंतनासाठी एक क्षण</a:t>
            </a:r>
            <a:endParaRPr lang="mr"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स्थानिक गरज आणि व्यवहार्य पर्याय यांपासून सुरुवात करा</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निरीक्षण करा, सुरक्षितपणे सराव करा, नंतर समजावून सांगा किंवा प्रात्यक्षिक दाखवा</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साधने, निधीचा ताबा, खर्च, गोपनीयता आणि सध्या लागू असलेले स्थानिक नियम पडताळा</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देयकाची पद्धत आणि परिणाम यांची खात्री करा; अयशस्वी झाल्यास काय करायचे याचे नियोजन करा</a:t>
            </a:r>
            <a:endParaRPr lang="mr" sz="2300" dirty="0"/>
          </a:p>
          <a:p>
            <a:pPr algn="l" marL="219710" indent="-219710">
              <a:lnSpc>
                <a:spcPct val="113000"/>
              </a:lnSpc>
              <a:spcBef>
                <a:spcPts val="460"/>
              </a:spcBef>
              <a:buSzPct val="100000"/>
              <a:buChar char="•"/>
            </a:pPr>
            <a:r>
              <a:rPr lang="mr" altLang="en-US" sz="2300" dirty="0">
                <a:solidFill>
                  <a:srgbClr val="25252B"/>
                </a:solidFill>
                <a:latin typeface="IBM Plex Sans" pitchFamily="34" charset="0"/>
                <a:ea typeface="IBM Plex Sans" pitchFamily="34" charset="-122"/>
                <a:cs typeface="IBM Plex Sans" pitchFamily="34" charset="-120"/>
              </a:rPr>
              <a:t>समुदायातील उपयुक्त सहभाग स्वेच्छेने केला जातो आणि लोकांचे संरक्षण करतो</a:t>
            </a:r>
            <a:endParaRPr lang="mr" sz="2300" dirty="0"/>
          </a:p>
        </p:txBody>
      </p:sp>
      <p:sp>
        <p:nvSpPr>
          <p:cNvPr id="5" name="Shape 3"/>
          <p:cNvSpPr/>
          <p:nvPr/>
        </p:nvSpPr>
        <p:spPr>
          <a:xfrm>
            <a:off x="666780" y="4308744"/>
            <a:ext cx="10858500" cy="1579352"/>
          </a:xfrm>
          <a:prstGeom prst="rect">
            <a:avLst/>
          </a:prstGeom>
          <a:solidFill>
            <a:srgbClr val="F3F3FA"/>
          </a:solidFill>
          <a:ln/>
        </p:spPr>
      </p:sp>
      <p:sp>
        <p:nvSpPr>
          <p:cNvPr id="6" name="Shape 4"/>
          <p:cNvSpPr/>
          <p:nvPr/>
        </p:nvSpPr>
        <p:spPr>
          <a:xfrm>
            <a:off x="666780" y="4308744"/>
            <a:ext cx="57150" cy="1579352"/>
          </a:xfrm>
          <a:prstGeom prst="rect">
            <a:avLst/>
          </a:prstGeom>
          <a:solidFill>
            <a:srgbClr val="422C70"/>
          </a:solidFill>
          <a:ln/>
        </p:spPr>
      </p:sp>
      <p:sp>
        <p:nvSpPr>
          <p:cNvPr id="7" name="Text 5"/>
          <p:cNvSpPr/>
          <p:nvPr/>
        </p:nvSpPr>
        <p:spPr>
          <a:xfrm>
            <a:off x="1192103" y="4572091"/>
            <a:ext cx="10456896" cy="1052657"/>
          </a:xfrm>
          <a:prstGeom prst="rect">
            <a:avLst/>
          </a:prstGeom>
          <a:noFill/>
          <a:ln/>
        </p:spPr>
        <p:txBody>
          <a:bodyPr wrap="square" lIns="0" tIns="0" rIns="0" bIns="0" rtlCol="0" anchor="t"/>
          <a:lstStyle/>
          <a:p>
            <a:pPr algn="l" indent="0" marL="0">
              <a:lnSpc>
                <a:spcPct val="113000"/>
              </a:lnSpc>
              <a:buNone/>
            </a:pPr>
            <a:r>
              <a:rPr lang="mr" altLang="en-US" sz="2300" b="1" dirty="0">
                <a:solidFill>
                  <a:srgbClr val="422C70"/>
                </a:solidFill>
                <a:latin typeface="IBM Plex Sans" pitchFamily="34" charset="0"/>
                <a:ea typeface="IBM Plex Sans" pitchFamily="34" charset="-122"/>
                <a:cs typeface="IBM Plex Sans" pitchFamily="34" charset="-120"/>
              </a:rPr>
              <a:t>चिंतनासाठी एक क्षण</a:t>
            </a:r>
            <a:endParaRPr lang="mr" sz="2300" dirty="0"/>
          </a:p>
          <a:p>
            <a:pPr algn="l" indent="0" marL="0">
              <a:lnSpc>
                <a:spcPct val="113000"/>
              </a:lnSpc>
              <a:spcBef>
                <a:spcPts val="340"/>
              </a:spcBef>
              <a:buNone/>
            </a:pPr>
            <a:r>
              <a:rPr lang="mr" altLang="en-US" sz="2300" dirty="0">
                <a:solidFill>
                  <a:srgbClr val="25252B"/>
                </a:solidFill>
                <a:latin typeface="IBM Plex Sans" pitchFamily="34" charset="0"/>
                <a:ea typeface="IBM Plex Sans" pitchFamily="34" charset="-122"/>
                <a:cs typeface="IBM Plex Sans" pitchFamily="34" charset="-120"/>
              </a:rPr>
              <a:t>बिटकॉइनचा मार्ग स्थानिक गरजेसाठी योग्य आहे की नाही हे ठरवण्यापूर्वी आपण कोणता प्रश्न विचाराल?</a:t>
            </a:r>
            <a:endParaRPr lang="mr"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 पदविका · विभाग 4</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बिटकॉइन पदविका</dc:title>
  <dc:subject>Open educational slides (Creative Commons). Adapt them freely.</dc:subject>
  <dc:creator>My First Bitcoin</dc:creator>
  <cp:lastModifiedBy>My First Bitcoin</cp:lastModifiedBy>
  <cp:revision>1</cp:revision>
  <dcterms:created xsi:type="dcterms:W3CDTF">2026-10-22T20:33:33Z</dcterms:created>
  <dcterms:modified xsi:type="dcterms:W3CDTF">2026-10-22T20:33:33Z</dcterms:modified>
</cp:coreProperties>
</file>