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Zdroj: My First Bitcoin, Bitcoin Diploma – studijní příručka, vydání 26.10, moduly 1–4 a úvodní očekávání od studujících. Upraveno v souladu s licencí Creative Commons Uveďte původ–Zachovejte licenci 4.0 Mezinárodní; tato prezentace používá stejnou licenci. Tato prezentace slouží jako pomůcka při výuce vedené vyučujícím. Příklady, aktivity, tempo a způsob výuky přizpůsobujte při zachování smyslu učiva, požadovaných kompetencí a bezpečnostních hranic. Délka výukových bloků není pevně stanovena.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Dodržujte tyto hranice ve všech čtyřech modulech. Před jakýmkoli nepovinným praktickým nácvikem se skutečnými prostředky v malé hodnotě vysvětlete rizika týkající se soukromí, bezpečnosti a ztráty prostředků.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Využijte výchozí diskusi k rozlišení ověřitelného faktu od názoru, který vyžaduje kritéria a důkazy. Nežádejte o sdělování osobních finančních údajů.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příklad ze zdrojového textu: Amina má rýži a chce boty; Luis má boty a chce olej na vaření; Mei má olej na vaření a chce opravářské práce. Jasně odlište neúspěšné pokusy o přímou směnu od pozdějšího řešení zprostředkovaného penězi.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příklad s dostupností vody z příručky a každodenní rozhodování. Naléhavé potřeby mohou oprávněně zvýšit preferenci přítomnosti.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Vysvětlete zlatý standard a různá pravidla směnitelnosti papírových peněz krytých zlatem. Karta nebo telefon odesílá pokyny; peníze neobsahuje. Běžný bankovní vklad je závazkem banky vůči jejímu klientovi.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Banky získávají příjmy z úroků a poplatků a zároveň pokrývají náklady a ztráty. Nenaznačujte, že všechny banky jsou na pokraji krachu nebo že poskytování úvěrů nemá žádná omezení. Rozlišujte mezi příslibem banky a přímým vlastnictvím aktiva používaného k vypořádání.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Zachovejte návaznost mezi pěti částmi odpovědi. Dřívější návrhy přinesly dílčí prvky; nevyvolávejte dojem, že každý z nich představoval plnohodnotnou decentralizovanou měnu.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Některé bitcoiny mohou být nepřístupné nebo nedostupné k prodeji.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Nechte studenty, aby převod vypočítali sami; řešení nesmí být viditelné.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Klíčová myšlenka: Má pro vás Bitcoin hodnotu? Odráží jeho současná cena jeho hodnotu?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Připravte kontrolu obrazovky pro příjem, kontrolu odeslání a ověření a nácvik připravenosti na obnovu nebo reakce na podvod. Před použitím každého prostředí vysvětlete jeho omezení.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Skutečnou seed frázi nikdy nefotografujte, neukládejte do cloudu, neposílejte e-mailem ani ve zprávách a nezadávejte ji na webových stránkách ani do běžných formulářů. Může umožnit plný přístup k finančním prostředkům.
Dodatečná přístupová hesla, více klíčů a pokročilé postupy zálohování patří do pokročilé výuky. Nezavádějte složité postupy, které studenti nedokážou vysvětlit nebo při jejichž selhání nedokážou obnovit přístup.
Pokud existuje možnost, že někdo seed frázi viděl či zkopíroval, že byla zadána online nebo uložena na nedůvěryhodném zařízení, považujte ji za kompromitovanou. Vyhledejte pomoc, aniž byste ji prozradili; použijte nový důvěryhodný postup obnovy.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fiktivní srovnání drobných plateb a méně častých plateb ze zdrojového textu. Volby ponechte hypotetické; nevybírejte nástroje ani částky pro nakládání s osobními finančními prostředky studentů.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Sledujte postup, aniž byste si prohlíželi slova pro obnovení. Pozdější nastavení pro vlastní potřebu vyžaduje nové, soukromě vygenerované údaje pro obnovení.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Poplatky za transakce na blockchainu závisejí především na objemu transakčních dat a poptávce po prostoru v blocích, nikoli pouze na odesílané částce. Přečtěte si konečný odhad; doba potvrzení i poplatky se mohou změnit.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Oficiální weby, stránky aplikací v obchodech a kontaktní údaje si vyhledejte sami. Ověřte vydavatele a doménu; buďte obezřetní vůči reklamám, zprávám a napodobeninám webů. Nikdy si nepůjčujte peníze na experimentování.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Zdrojové východisko: Praktické ověření dovedností za přímého pozorování vyučujícího. C6 vyžaduje přímé pozorování jak úkolů týkajících se peněženky a příjmu platby, tak úkolů ověřujících připravenost k obnovení peněženky. Simulace, předem připravené materiály, fyzické modely a alternativy bez použití finančních prostředků jsou přípustné. V případě potřeby poskytněte zpětnou vazbu a další příležitost. Hodnoticí kritéria a pokyny k organizaci hodnocení na obrazovce nezobrazujte.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je povinný a jeho obsah vybírá vyučující. Vyberte úkol zaměřený na Bitcoin jako peníze, který je relevantní pro místní podmínky, a následující náměty využijte jako přizpůsobitelné možnosti, nikoli jako požadavek předvést každý nástroj či scénář. Ověřte aktuální nástroje, místní pravidla, infrastrukturu a dostupnou podporu. Zachovejte požadované kompetence a bezpečnostní standardy z modulu 3; nevymýšlejte si místní poskytovatele ani podrobnosti.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Vyberte příslušný úkol ze zdrojového materiálu: porovnání způsobů úschovy, kontrola obrazovky pro příjem plateb, porovnání platebních cest, kontrola připravené transakce, porovnání nákladů na směrování, reakce na podvod, postup platby obchodníkovi nebo poskytnutí daru či ověření zdrojů. V případě potřeby se obraťte na místní odborníky.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předmět nízké hodnoty nebo simulaci. Před schválením platby vysvětlete celý postup.
Vyberte nebo upravte scénáře z příručky podle místního zadání. Formulujte pokyny přímo pro studující a neprezentujte hypotetické přijímání plateb jako skutečný seznam místních obchodníků.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Použijte ten zdrojový scénář, který odpovídá vybranému místnímu úkolu. Vrácení peněz je nová platba, nikoli zrušení původní transakce v blockchainu.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Mezi způsoby získání patří práce, přímá směna, zprostředkovatelé, bankomaty, obchodníci, směnárenské služby a oběhové ekonomiky. Používejte aktuální ověřené místní údaje nebo jasně smyšlený scénář.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Porovnejte uchovávání údajů, propojení na blockchainu, protistrany, ochranu před podvody, limity, poplatky a řešení sporů.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Úspěch posuzujte podle vyřešeného problému, nikoli podle počtu transakcí.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Sledujte místní úkol vybraný vyučujícím, který se týká využití Bitcoinu jako peněz, a vysvětlení studujícího ohledně účelu, alternativy, kompromisů, možného selhání a dalšího kroku. Bodování, hodnoticí kritéria a organizaci hodnocení nezobrazujte na obrazovce.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07356" y="571500"/>
            <a:ext cx="1317925" cy="272400"/>
          </a:xfrm>
          <a:prstGeom prst="rect">
            <a:avLst/>
          </a:prstGeom>
          <a:noFill/>
          <a:ln/>
        </p:spPr>
        <p:txBody>
          <a:bodyPr wrap="square" lIns="0" tIns="0" rIns="0" bIns="0" rtlCol="0" anchor="t"/>
          <a:lstStyle/>
          <a:p>
            <a:pPr algn="r" indent="0" marL="0">
              <a:lnSpc>
                <a:spcPct val="108000"/>
              </a:lnSpc>
              <a:buNone/>
            </a:pPr>
            <a:r>
              <a:rPr lang="cs" altLang="en-US" sz="1650" dirty="0">
                <a:solidFill>
                  <a:srgbClr val="FFFFFF"/>
                </a:solidFill>
                <a:latin typeface="IBM Plex Sans" pitchFamily="34" charset="0"/>
                <a:ea typeface="IBM Plex Sans" pitchFamily="34" charset="-122"/>
                <a:cs typeface="IBM Plex Sans" pitchFamily="34" charset="-120"/>
              </a:rPr>
              <a:t>Vydání 26.10</a:t>
            </a:r>
            <a:endParaRPr lang="cs"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cs" altLang="en-US" sz="7200" dirty="0">
                <a:solidFill>
                  <a:srgbClr val="FFFFFF"/>
                </a:solidFill>
                <a:latin typeface="IBM Plex Sans Medium" pitchFamily="34" charset="0"/>
                <a:ea typeface="IBM Plex Sans Medium" pitchFamily="34" charset="-122"/>
                <a:cs typeface="IBM Plex Sans Medium" pitchFamily="34" charset="-120"/>
              </a:rPr>
              <a:t>Bitcoinový</a:t>
            </a:r>
            <a:br/>
            <a:r>
              <a:rPr lang="cs" altLang="en-US" sz="7200" dirty="0">
                <a:solidFill>
                  <a:srgbClr val="FFFFFF"/>
                </a:solidFill>
                <a:latin typeface="IBM Plex Sans Medium" pitchFamily="34" charset="0"/>
                <a:ea typeface="IBM Plex Sans Medium" pitchFamily="34" charset="-122"/>
                <a:cs typeface="IBM Plex Sans Medium" pitchFamily="34" charset="-120"/>
              </a:rPr>
              <a:t>diplom</a:t>
            </a:r>
            <a:endParaRPr lang="c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cs" altLang="en-US" sz="2400" dirty="0">
                <a:solidFill>
                  <a:srgbClr val="FFFFFF"/>
                </a:solidFill>
                <a:latin typeface="IBM Plex Sans" pitchFamily="34" charset="0"/>
                <a:ea typeface="IBM Plex Sans" pitchFamily="34" charset="-122"/>
                <a:cs typeface="IBM Plex Sans" pitchFamily="34" charset="-120"/>
              </a:rPr>
              <a:t>Finanční vzdělávání pro éru Bitcoinu</a:t>
            </a:r>
            <a:endParaRPr lang="c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7941F"/>
                </a:solidFill>
                <a:latin typeface="IBM Plex Sans Medium" pitchFamily="34" charset="0"/>
                <a:ea typeface="IBM Plex Sans Medium" pitchFamily="34" charset="-122"/>
                <a:cs typeface="IBM Plex Sans Medium" pitchFamily="34" charset="-120"/>
              </a:rPr>
              <a:t>Modul 1</a:t>
            </a:r>
            <a:endParaRPr lang="cs"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Porozumění penězům</a:t>
            </a:r>
            <a:endParaRPr lang="c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cs" altLang="en-US" sz="2400" b="1" dirty="0">
                <a:solidFill>
                  <a:srgbClr val="FFFFFF"/>
                </a:solidFill>
                <a:latin typeface="IBM Plex Sans" pitchFamily="34" charset="0"/>
                <a:ea typeface="IBM Plex Sans" pitchFamily="34" charset="-122"/>
                <a:cs typeface="IBM Plex Sans" pitchFamily="34" charset="-120"/>
              </a:rPr>
              <a:t>Problém:</a:t>
            </a:r>
            <a:r>
              <a:rPr lang="cs" altLang="en-US" sz="2400" dirty="0">
                <a:solidFill>
                  <a:srgbClr val="FFFFFF"/>
                </a:solidFill>
                <a:latin typeface="IBM Plex Sans" pitchFamily="34" charset="0"/>
                <a:ea typeface="IBM Plex Sans" pitchFamily="34" charset="-122"/>
                <a:cs typeface="IBM Plex Sans" pitchFamily="34" charset="-120"/>
              </a:rPr>
              <a:t> Jak fungují peněžní systémy a jak se mění?</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Znalosti předcházejí činům</a:t>
            </a:r>
            <a:endParaRPr lang="c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Nejprve se učte · začněte v malém · postupujte pomalu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Není vyžadován žádný nákup, vlastní finanční prostředky ani vlastní peněženka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 absolvování nejsou potřeba vlastní zařízení ani internet</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 dispozici jsou připravené materiály, simulace a praktická cvičení bez připojení k internetu</a:t>
            </a:r>
            <a:endParaRPr lang="cs"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Tento kurz slouží ke vzdělávání, nikoli jako finanční, investiční, právní nebo daňové poradenství. Nedoporučuje nákup, prodej či držení bitcoinu ani půjčování se zástavou v bitcoinu a neslibuje růst ceny.</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Nedůvěřujte, ověřujte</a:t>
            </a:r>
            <a:endParaRPr lang="c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C0C0D0"/>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Diskuse a očekávání ohledně soukromí</a:t>
            </a:r>
            <a:endParaRPr lang="c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Ověřujte důkazy; rozlišujte mezi fakty, názory a zárukami</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Zpochybňujte myšlenky s respektem; přiznejte nejistotu</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Uchovávejte osobní příběhy a finanční informace v soukromí</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Žádný nátlak na nákup, prodej ani zveřejňování držených prostředků</a:t>
            </a:r>
            <a:endParaRPr lang="cs"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Než začnete nahrávat nebo sdílet něčí obrazovku, práci nebo identifikační údaje, vyžádejte si svolení. Nikdy nesdílejte skutečné soukromé klíče ani slova pro obnovu peněženky.</a:t>
            </a:r>
            <a:endParaRPr lang="cs"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Cena Bitcoinu se může prudce měnit. Chyby, podvody, ztráta tajných údajů nebo selhání správce úschovy mohou způsobit trvalou ztrátu; platné platby je obvykle obtížné nebo nemožné zvrátit.</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Úvodní otázky o penězích</a:t>
            </a:r>
            <a:endParaRPr lang="cs"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Proč lidé potřebují peníze?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Co dělá z něčeho peníze?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Kdo může vytvářet nebo ovládat peníze, které používáte?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Proč mají vaše peníze hodnotu?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Koupíte si za ně stejné množství jako dříve?</a:t>
            </a:r>
            <a:endParaRPr lang="c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Proč existují peníze</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Peníze jsou aktivum, které lidé přijímají, protože očekávají, že je později přijmou i ostatní.</a:t>
            </a:r>
            <a:endParaRPr lang="cs"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Specializace a směna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Spolupráce mezi neznámými lidmi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Ceny, dluhy, příjmy a úspory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Hodnota napříč časem a vzdáleností</a:t>
            </a:r>
            <a:endParaRPr lang="cs"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Rychlá otázka</a:t>
            </a:r>
            <a:endParaRPr lang="cs" sz="2400" dirty="0"/>
          </a:p>
          <a:p>
            <a:pPr algn="l" indent="0" marL="0">
              <a:lnSpc>
                <a:spcPct val="113000"/>
              </a:lnSpc>
              <a:spcBef>
                <a:spcPts val="360"/>
              </a:spcBef>
              <a:buNone/>
            </a:pPr>
            <a:r>
              <a:rPr lang="cs" altLang="en-US" sz="2400" dirty="0">
                <a:solidFill>
                  <a:srgbClr val="25252B"/>
                </a:solidFill>
                <a:latin typeface="IBM Plex Sans" pitchFamily="34" charset="0"/>
                <a:ea typeface="IBM Plex Sans" pitchFamily="34" charset="-122"/>
                <a:cs typeface="IBM Plex Sans" pitchFamily="34" charset="-120"/>
              </a:rPr>
              <a:t>Jaký problém při směně nebo koordinaci pomáhají peníze řešit?</a:t>
            </a:r>
            <a:endParaRPr lang="cs"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Funkce peněz</a:t>
            </a:r>
            <a:endParaRPr lang="cs"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Prostředek směny:</a:t>
            </a:r>
            <a:r>
              <a:rPr lang="cs" altLang="en-US" sz="2400" dirty="0">
                <a:solidFill>
                  <a:srgbClr val="25252B"/>
                </a:solidFill>
                <a:latin typeface="IBM Plex Sans" pitchFamily="34" charset="0"/>
                <a:ea typeface="IBM Plex Sans" pitchFamily="34" charset="-122"/>
                <a:cs typeface="IBM Plex Sans" pitchFamily="34" charset="-120"/>
              </a:rPr>
              <a:t> platba za zboží a služby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Účetní jednotka:</a:t>
            </a:r>
            <a:r>
              <a:rPr lang="cs" altLang="en-US" sz="2400" dirty="0">
                <a:solidFill>
                  <a:srgbClr val="25252B"/>
                </a:solidFill>
                <a:latin typeface="IBM Plex Sans" pitchFamily="34" charset="0"/>
                <a:ea typeface="IBM Plex Sans" pitchFamily="34" charset="-122"/>
                <a:cs typeface="IBM Plex Sans" pitchFamily="34" charset="-120"/>
              </a:rPr>
              <a:t> společné vyjádření cen a vedení záznamů</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Uchovatel hodnoty:</a:t>
            </a:r>
            <a:r>
              <a:rPr lang="cs" altLang="en-US" sz="2400" dirty="0">
                <a:solidFill>
                  <a:srgbClr val="25252B"/>
                </a:solidFill>
                <a:latin typeface="IBM Plex Sans" pitchFamily="34" charset="0"/>
                <a:ea typeface="IBM Plex Sans" pitchFamily="34" charset="-122"/>
                <a:cs typeface="IBM Plex Sans" pitchFamily="34" charset="-120"/>
              </a:rPr>
              <a:t> hodnota v čase</a:t>
            </a:r>
            <a:endParaRPr lang="cs"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Jedna forma peněz může plnit určitou funkci lépe než jiná. Každá forma s sebou nese rizika spojená s kupní silou.</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Vlastnosti užitečných peněz</a:t>
            </a:r>
            <a:endParaRPr lang="cs"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Trvanlivost:</a:t>
            </a:r>
            <a:r>
              <a:rPr lang="cs" altLang="en-US" sz="2020" dirty="0">
                <a:solidFill>
                  <a:srgbClr val="25252B"/>
                </a:solidFill>
                <a:latin typeface="IBM Plex Sans" pitchFamily="34" charset="0"/>
                <a:ea typeface="IBM Plex Sans" pitchFamily="34" charset="-122"/>
                <a:cs typeface="IBM Plex Sans" pitchFamily="34" charset="-120"/>
              </a:rPr>
              <a:t> použitelnost v průběhu času</a:t>
            </a:r>
            <a:endParaRPr lang="cs" sz="2020" dirty="0"/>
          </a:p>
          <a:p>
            <a:pPr algn="l" marL="511810" indent="-51181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Přenositelnost:</a:t>
            </a:r>
            <a:r>
              <a:rPr lang="cs" altLang="en-US" sz="2020" dirty="0">
                <a:solidFill>
                  <a:srgbClr val="25252B"/>
                </a:solidFill>
                <a:latin typeface="IBM Plex Sans" pitchFamily="34" charset="0"/>
                <a:ea typeface="IBM Plex Sans" pitchFamily="34" charset="-122"/>
                <a:cs typeface="IBM Plex Sans" pitchFamily="34" charset="-120"/>
              </a:rPr>
              <a:t> snadné přemístění nebo převod</a:t>
            </a:r>
            <a:endParaRPr lang="cs" sz="2020" dirty="0"/>
          </a:p>
          <a:p>
            <a:pPr algn="l" marL="511810" indent="-51181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Dělitelnost:</a:t>
            </a:r>
            <a:r>
              <a:rPr lang="cs" altLang="en-US" sz="2020" dirty="0">
                <a:solidFill>
                  <a:srgbClr val="25252B"/>
                </a:solidFill>
                <a:latin typeface="IBM Plex Sans" pitchFamily="34" charset="0"/>
                <a:ea typeface="IBM Plex Sans" pitchFamily="34" charset="-122"/>
                <a:cs typeface="IBM Plex Sans" pitchFamily="34" charset="-120"/>
              </a:rPr>
              <a:t> malé i velké částky</a:t>
            </a:r>
            <a:endParaRPr lang="cs" sz="2020" dirty="0"/>
          </a:p>
          <a:p>
            <a:pPr algn="l" marL="511810" indent="-51181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Zaměnitelnost:</a:t>
            </a:r>
            <a:r>
              <a:rPr lang="cs" altLang="en-US" sz="2020" dirty="0">
                <a:solidFill>
                  <a:srgbClr val="25252B"/>
                </a:solidFill>
                <a:latin typeface="IBM Plex Sans" pitchFamily="34" charset="0"/>
                <a:ea typeface="IBM Plex Sans" pitchFamily="34" charset="-122"/>
                <a:cs typeface="IBM Plex Sans" pitchFamily="34" charset="-120"/>
              </a:rPr>
              <a:t> vzájemně zaměnitelné rovnocenné jednotky</a:t>
            </a:r>
            <a:endParaRPr lang="cs" sz="2020" dirty="0"/>
          </a:p>
        </p:txBody>
      </p:sp>
      <p:sp>
        <p:nvSpPr>
          <p:cNvPr id="5" name="Text 3"/>
          <p:cNvSpPr/>
          <p:nvPr/>
        </p:nvSpPr>
        <p:spPr>
          <a:xfrm>
            <a:off x="6121542" y="1372240"/>
            <a:ext cx="5727984" cy="1830263"/>
          </a:xfrm>
          <a:prstGeom prst="rect">
            <a:avLst/>
          </a:prstGeom>
          <a:noFill/>
          <a:ln/>
        </p:spPr>
        <p:txBody>
          <a:bodyPr wrap="square" lIns="0" tIns="0" rIns="0" bIns="0" rtlCol="0" anchor="t"/>
          <a:lstStyle/>
          <a:p>
            <a:pPr algn="l" marL="511810" indent="-511810">
              <a:lnSpc>
                <a:spcPct val="113000"/>
              </a:lnSpc>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Vzácnost:</a:t>
            </a:r>
            <a:r>
              <a:rPr lang="cs" altLang="en-US" sz="2020" dirty="0">
                <a:solidFill>
                  <a:srgbClr val="25252B"/>
                </a:solidFill>
                <a:latin typeface="IBM Plex Sans" pitchFamily="34" charset="0"/>
                <a:ea typeface="IBM Plex Sans" pitchFamily="34" charset="-122"/>
                <a:cs typeface="IBM Plex Sans" pitchFamily="34" charset="-120"/>
              </a:rPr>
              <a:t> omezené možnosti zvyšování nabídky</a:t>
            </a:r>
            <a:endParaRPr lang="cs" sz="2020" dirty="0"/>
          </a:p>
          <a:p>
            <a:pPr algn="l" marL="511810" indent="-51181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Přijatelnost:</a:t>
            </a:r>
            <a:r>
              <a:rPr lang="cs" altLang="en-US" sz="2020" dirty="0">
                <a:solidFill>
                  <a:srgbClr val="25252B"/>
                </a:solidFill>
                <a:latin typeface="IBM Plex Sans" pitchFamily="34" charset="0"/>
                <a:ea typeface="IBM Plex Sans" pitchFamily="34" charset="-122"/>
                <a:cs typeface="IBM Plex Sans" pitchFamily="34" charset="-120"/>
              </a:rPr>
              <a:t> ochota je přijímat</a:t>
            </a:r>
            <a:endParaRPr lang="cs" sz="2020" dirty="0"/>
          </a:p>
          <a:p>
            <a:pPr algn="l" marL="511810" indent="-51181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Ověřitelnost a rozpoznatelnost:</a:t>
            </a:r>
            <a:r>
              <a:rPr lang="cs" altLang="en-US" sz="2020" dirty="0">
                <a:solidFill>
                  <a:srgbClr val="25252B"/>
                </a:solidFill>
                <a:latin typeface="IBM Plex Sans" pitchFamily="34" charset="0"/>
                <a:ea typeface="IBM Plex Sans" pitchFamily="34" charset="-122"/>
                <a:cs typeface="IBM Plex Sans" pitchFamily="34" charset="-120"/>
              </a:rPr>
              <a:t> pravé, rozpoznatelné jednotky</a:t>
            </a:r>
            <a:endParaRPr lang="cs"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Žádná forma peněz není ve všech ohledech dokonalá. „</a:t>
            </a:r>
            <a:r>
              <a:rPr lang="cs" altLang="en-US" sz="2020" b="1" dirty="0">
                <a:solidFill>
                  <a:srgbClr val="25252B"/>
                </a:solidFill>
                <a:latin typeface="IBM Plex Sans" pitchFamily="34" charset="0"/>
                <a:ea typeface="IBM Plex Sans" pitchFamily="34" charset="-122"/>
                <a:cs typeface="IBM Plex Sans" pitchFamily="34" charset="-120"/>
              </a:rPr>
              <a:t>Zdravé peníze</a:t>
            </a:r>
            <a:r>
              <a:rPr lang="cs" altLang="en-US" sz="2020" dirty="0">
                <a:solidFill>
                  <a:srgbClr val="25252B"/>
                </a:solidFill>
                <a:latin typeface="IBM Plex Sans" pitchFamily="34" charset="0"/>
                <a:ea typeface="IBM Plex Sans" pitchFamily="34" charset="-122"/>
                <a:cs typeface="IBM Plex Sans" pitchFamily="34" charset="-120"/>
              </a:rPr>
              <a:t>“ jsou výsledkem hodnocení: stanovte kritéria a porovnávejte důsledně podle nich.</a:t>
            </a:r>
            <a:endParaRPr lang="cs"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Přemýšlejte kriticky</a:t>
            </a:r>
            <a:endParaRPr lang="cs" sz="2020" dirty="0"/>
          </a:p>
          <a:p>
            <a:pPr algn="l" indent="0" marL="0">
              <a:lnSpc>
                <a:spcPct val="113000"/>
              </a:lnSpc>
              <a:spcBef>
                <a:spcPts val="300"/>
              </a:spcBef>
              <a:buNone/>
            </a:pPr>
            <a:r>
              <a:rPr lang="cs" altLang="en-US" sz="2020" dirty="0">
                <a:solidFill>
                  <a:srgbClr val="25252B"/>
                </a:solidFill>
                <a:latin typeface="IBM Plex Sans" pitchFamily="34" charset="0"/>
                <a:ea typeface="IBM Plex Sans" pitchFamily="34" charset="-122"/>
                <a:cs typeface="IBM Plex Sans" pitchFamily="34" charset="-120"/>
              </a:rPr>
              <a:t>Které vlastnosti pro vás byly důležité, když jste dávali přednost jednomu druhu peněz nebo aktiv před jiným?</a:t>
            </a:r>
            <a:endParaRPr lang="cs"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Barter a dvojí shoda potřeb</a:t>
            </a:r>
            <a:endParaRPr lang="c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Přímá směna zboží nebo služeb</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Obě strany musí chtít to, co nabízí druhá strana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Ve stejnou dobu a v odpovídajícím množství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Obtíže s dělitelností, kažení zboží, stanovováním cen a spořením</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Peníze oddělují prodej od nákupu</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Vzácnost, hodnota a směna</a:t>
            </a:r>
            <a:endParaRPr lang="cs"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Vzácnost:</a:t>
            </a:r>
            <a:r>
              <a:rPr lang="cs" altLang="en-US" sz="2110" dirty="0">
                <a:solidFill>
                  <a:srgbClr val="25252B"/>
                </a:solidFill>
                <a:latin typeface="IBM Plex Sans" pitchFamily="34" charset="0"/>
                <a:ea typeface="IBM Plex Sans" pitchFamily="34" charset="-122"/>
                <a:cs typeface="IBM Plex Sans" pitchFamily="34" charset="-120"/>
              </a:rPr>
              <a:t> jedno využití vylučuje jiné</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Subjektivní hodnota:</a:t>
            </a:r>
            <a:r>
              <a:rPr lang="cs" altLang="en-US" sz="2110" dirty="0">
                <a:solidFill>
                  <a:srgbClr val="25252B"/>
                </a:solidFill>
                <a:latin typeface="IBM Plex Sans" pitchFamily="34" charset="0"/>
                <a:ea typeface="IBM Plex Sans" pitchFamily="34" charset="-122"/>
                <a:cs typeface="IBM Plex Sans" pitchFamily="34" charset="-120"/>
              </a:rPr>
              <a:t> potřeby, preference a okolnosti</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Směna:</a:t>
            </a:r>
            <a:r>
              <a:rPr lang="cs" altLang="en-US" sz="2110" dirty="0">
                <a:solidFill>
                  <a:srgbClr val="25252B"/>
                </a:solidFill>
                <a:latin typeface="IBM Plex Sans" pitchFamily="34" charset="0"/>
                <a:ea typeface="IBM Plex Sans" pitchFamily="34" charset="-122"/>
                <a:cs typeface="IBM Plex Sans" pitchFamily="34" charset="-120"/>
              </a:rPr>
              <a:t> obě strany dávají přednost tomu, co získávají</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Náklady obětované příležitosti:</a:t>
            </a:r>
            <a:r>
              <a:rPr lang="cs" altLang="en-US" sz="2110" dirty="0">
                <a:solidFill>
                  <a:srgbClr val="25252B"/>
                </a:solidFill>
                <a:latin typeface="IBM Plex Sans" pitchFamily="34" charset="0"/>
                <a:ea typeface="IBM Plex Sans" pitchFamily="34" charset="-122"/>
                <a:cs typeface="IBM Plex Sans" pitchFamily="34" charset="-120"/>
              </a:rPr>
              <a:t> nejlepší alternativa, které se vzdáváme</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Časová preference:</a:t>
            </a:r>
            <a:r>
              <a:rPr lang="cs" altLang="en-US" sz="2110" dirty="0">
                <a:solidFill>
                  <a:srgbClr val="25252B"/>
                </a:solidFill>
                <a:latin typeface="IBM Plex Sans" pitchFamily="34" charset="0"/>
                <a:ea typeface="IBM Plex Sans" pitchFamily="34" charset="-122"/>
                <a:cs typeface="IBM Plex Sans" pitchFamily="34" charset="-120"/>
              </a:rPr>
              <a:t> nyní ve srovnání s později</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Kompromis:</a:t>
            </a:r>
            <a:r>
              <a:rPr lang="cs" altLang="en-US" sz="2110" dirty="0">
                <a:solidFill>
                  <a:srgbClr val="25252B"/>
                </a:solidFill>
                <a:latin typeface="IBM Plex Sans" pitchFamily="34" charset="0"/>
                <a:ea typeface="IBM Plex Sans" pitchFamily="34" charset="-122"/>
                <a:cs typeface="IBM Plex Sans" pitchFamily="34" charset="-120"/>
              </a:rPr>
              <a:t> přínos za cenu určité oběti</a:t>
            </a:r>
            <a:endParaRPr lang="cs"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Samotná vzácnost nezaručuje hodnotu; záleží také na poptávce.</a:t>
            </a:r>
            <a:endParaRPr lang="c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oblíž bezpečného zdroje Láhev vody stojí v lednici v obchodě. Čistou vodu lze v okolí snadno najít.PotřebaNízkáCenaNižšíPři nedostatku Stejná láhev stojí v horké poušti. Vodu je těžké najít a je nalé">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Náklady obětované příležitosti</a:t>
            </a:r>
            <a:endParaRPr lang="c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Nakupující s omezeným rozpočtem zvažuje možnosti Jídlo Dobře se dnes najíst.Doprava Dostat se do práce.ÚsporyNechat si peníze na později. Každá volba znamená vzdát se ostatních možností: náklady oběto">    </p:cNvPr>
          <p:cNvPicPr>
            <a:picLocks noChangeAspect="1"/>
          </p:cNvPicPr>
          <p:nvPr/>
        </p:nvPicPr>
        <p:blipFill>
          <a:blip r:embed="rId1"/>
          <a:stretch>
            <a:fillRect/>
          </a:stretch>
        </p:blipFill>
        <p:spPr>
          <a:xfrm>
            <a:off x="342900" y="388437"/>
            <a:ext cx="11506170" cy="592869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Od barteru k digitálním penězům</a:t>
            </a:r>
            <a:endParaRPr lang="cs"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Přímá směna, dary, závazky a záznamy o dluzích</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Komoditní peníze: zboží s jiným využitím</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Standardizované mince: rozpoznatelnost; možné snižování obsahu drahého kovu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Kryté papírové peníze: směnitelné pohledávky; důvěra v emitenta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Banky a státní peníze: přísliby institucí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Digitální platby: pokyny měnící záznamy</a:t>
            </a:r>
            <a:endParaRPr lang="cs"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Různé formy existovaly souběžně; společnosti neprocházely totožným sledem vývoje. Pohodlí často přinášelo závislost na emitentech a zprostředkovatelích.</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Fiat peníze</a:t>
            </a:r>
            <a:endParaRPr lang="cs"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Fiat peníze jsou státem schválené peníze, které nelze směnit za pevně stanovené množství komodity, například zlata.</a:t>
            </a:r>
            <a:endParaRPr lang="cs"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Centrální banka:</a:t>
            </a:r>
            <a:r>
              <a:rPr lang="cs" altLang="en-US" sz="2300" dirty="0">
                <a:solidFill>
                  <a:srgbClr val="25252B"/>
                </a:solidFill>
                <a:latin typeface="IBM Plex Sans" pitchFamily="34" charset="0"/>
                <a:ea typeface="IBM Plex Sans" pitchFamily="34" charset="-122"/>
                <a:cs typeface="IBM Plex Sans" pitchFamily="34" charset="-120"/>
              </a:rPr>
              <a:t> měnová báze, měnová politika, vypořádání</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Komerční banky:</a:t>
            </a:r>
            <a:r>
              <a:rPr lang="cs" altLang="en-US" sz="2300" dirty="0">
                <a:solidFill>
                  <a:srgbClr val="25252B"/>
                </a:solidFill>
                <a:latin typeface="IBM Plex Sans" pitchFamily="34" charset="0"/>
                <a:ea typeface="IBM Plex Sans" pitchFamily="34" charset="-122"/>
                <a:cs typeface="IBM Plex Sans" pitchFamily="34" charset="-120"/>
              </a:rPr>
              <a:t> vklady, platby, úvěry</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Stát:</a:t>
            </a:r>
            <a:r>
              <a:rPr lang="cs" altLang="en-US" sz="2300" dirty="0">
                <a:solidFill>
                  <a:srgbClr val="25252B"/>
                </a:solidFill>
                <a:latin typeface="IBM Plex Sans" pitchFamily="34" charset="0"/>
                <a:ea typeface="IBM Plex Sans" pitchFamily="34" charset="-122"/>
                <a:cs typeface="IBM Plex Sans" pitchFamily="34" charset="-120"/>
              </a:rPr>
              <a:t> daně, výdaje, zákony</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Lidé a podniky:</a:t>
            </a:r>
            <a:r>
              <a:rPr lang="cs" altLang="en-US" sz="2300" dirty="0">
                <a:solidFill>
                  <a:srgbClr val="25252B"/>
                </a:solidFill>
                <a:latin typeface="IBM Plex Sans" pitchFamily="34" charset="0"/>
                <a:ea typeface="IBM Plex Sans" pitchFamily="34" charset="-122"/>
                <a:cs typeface="IBM Plex Sans" pitchFamily="34" charset="-120"/>
              </a:rPr>
              <a:t> práce, ceny, směna</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Všeobecné přijímání a síťové efekty</a:t>
            </a:r>
            <a:endParaRPr lang="cs"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Pohodlné platby a flexibilní úvěry přinášejí závislost na institucích. Množství peněz v oběhu, přístup k nim i pravidla se mohou měnit; pravidla týkající se zákonného platidla se liší podle jurisdikce.</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ální bankaŘídí měnovou politiku a podporuje vypořádání plateb. Komerční bankaDluží klientům jejich vklady; vklad je závazkem banky. Platební službyPřenášejí platební příkazy, které mění zůstatky ">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Prozkoumejte místní platbu</a:t>
            </a:r>
            <a:endParaRPr lang="cs"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Zvolte běžnou platbu nebo použijte smyšlený scénář.</a:t>
            </a:r>
            <a:endParaRPr lang="cs"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Za co se platí? Která měna slouží jako zúčtovací jednotka?</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Proč ji příjemce přijímá?</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Které instituce, záznamy nebo pravidla ji podporují?</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Co se zkomplikuje, pokud měna přestane být přijímána nebo se ztratí důvěra v ni?</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Bankovnictví s částečnými rezervami</a:t>
            </a:r>
            <a:endParaRPr lang="cs"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Bankovní vklady: přísliby výplaty peněz</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Pouze část je držena jako okamžitě dostupné rezervy</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Úvěr obvykle vytváří nové vkladové peníze</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Splácení jistiny snižuje množství vkladových peněz</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Poskytování úvěrů omezují kapitál, likvidita, úvěrové riziko, zdroje financování, regulace a poptávka</a:t>
            </a:r>
            <a:endParaRPr lang="cs"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Riziko likvidity:</a:t>
            </a:r>
            <a:r>
              <a:rPr lang="cs" altLang="en-US" sz="2020" dirty="0">
                <a:solidFill>
                  <a:srgbClr val="25252B"/>
                </a:solidFill>
                <a:latin typeface="IBM Plex Sans" pitchFamily="34" charset="0"/>
                <a:ea typeface="IBM Plex Sans" pitchFamily="34" charset="-122"/>
                <a:cs typeface="IBM Plex Sans" pitchFamily="34" charset="-120"/>
              </a:rPr>
              <a:t> nedostatek prostředků dostupných pro dnešní výběry.</a:t>
            </a:r>
            <a:endParaRPr lang="cs"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Riziko platební neschopnosti:</a:t>
            </a:r>
            <a:r>
              <a:rPr lang="cs" altLang="en-US" sz="2020" dirty="0">
                <a:solidFill>
                  <a:srgbClr val="25252B"/>
                </a:solidFill>
                <a:latin typeface="IBM Plex Sans" pitchFamily="34" charset="0"/>
                <a:ea typeface="IBM Plex Sans" pitchFamily="34" charset="-122"/>
                <a:cs typeface="IBM Plex Sans" pitchFamily="34" charset="-120"/>
              </a:rPr>
              <a:t> hodnota aktiv je nižší než hodnota závazků.</a:t>
            </a:r>
            <a:endParaRPr lang="cs"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Hromadné výběry vkladů mohou ztížit přístup k penězům. Pojištění vkladů a úvěry od centrální banky mohou zmírnit paniku, ale rozsah krytí a pravidla se liší; ochrana nemůže odstranit všechna rizika.</a:t>
            </a:r>
            <a:endParaRPr lang="cs"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Požádejte o úvěrDlužník žádá banku o úvěr.2Schvalte úvěrBanka souhlasí s poskytnutím úvěru.3 Vytvořte vkladBanka připíše nový vklad na účet dlužníka.4 Utraťte nebo převeďte penízeDlužník použije vkl">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Riziko likvidityMnoho vkladatelů dnes stojí ve frontě na výběr peněz Úvěry banky mohou být splaceny později Nyní není dostatek hotovosti ani rychle zpeněžitelných aktivProblémNačasování: dnes chybí ho">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Inflace a kupní síla</a:t>
            </a:r>
            <a:endParaRPr lang="cs" sz="3000" dirty="0"/>
          </a:p>
        </p:txBody>
      </p:sp>
      <p:sp>
        <p:nvSpPr>
          <p:cNvPr id="5" name="Text 2"/>
          <p:cNvSpPr/>
          <p:nvPr/>
        </p:nvSpPr>
        <p:spPr>
          <a:xfrm>
            <a:off x="986729" y="1372240"/>
            <a:ext cx="5343754" cy="2918216"/>
          </a:xfrm>
          <a:prstGeom prst="rect">
            <a:avLst/>
          </a:prstGeom>
          <a:noFill/>
          <a:ln/>
        </p:spPr>
        <p:txBody>
          <a:bodyPr wrap="square" lIns="0" tIns="0" rIns="0" bIns="0" rtlCol="0" anchor="t"/>
          <a:lstStyle/>
          <a:p>
            <a:pPr algn="l" marL="191770" indent="-191770">
              <a:lnSpc>
                <a:spcPct val="113000"/>
              </a:lnSpc>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Cenová inflace:</a:t>
            </a:r>
            <a:r>
              <a:rPr lang="cs" altLang="en-US" sz="2020" dirty="0">
                <a:solidFill>
                  <a:srgbClr val="25252B"/>
                </a:solidFill>
                <a:latin typeface="IBM Plex Sans" pitchFamily="34" charset="0"/>
                <a:ea typeface="IBM Plex Sans" pitchFamily="34" charset="-122"/>
                <a:cs typeface="IBM Plex Sans" pitchFamily="34" charset="-120"/>
              </a:rPr>
              <a:t> trvalý růst celkové cenové hladiny</a:t>
            </a:r>
            <a:endParaRPr lang="cs" sz="2020" dirty="0"/>
          </a:p>
          <a:p>
            <a:pPr algn="l" marL="191770" indent="-191770">
              <a:lnSpc>
                <a:spcPct val="113000"/>
              </a:lnSpc>
              <a:spcBef>
                <a:spcPts val="400"/>
              </a:spcBef>
              <a:buSzPct val="100000"/>
              <a:buChar char="•"/>
            </a:pPr>
            <a:r>
              <a:rPr lang="cs" altLang="en-US" sz="2020" b="1" dirty="0">
                <a:solidFill>
                  <a:srgbClr val="422C70"/>
                </a:solidFill>
                <a:latin typeface="IBM Plex Sans" pitchFamily="34" charset="0"/>
                <a:ea typeface="IBM Plex Sans" pitchFamily="34" charset="-122"/>
                <a:cs typeface="IBM Plex Sans" pitchFamily="34" charset="-120"/>
              </a:rPr>
              <a:t>Kupní síla:</a:t>
            </a:r>
            <a:r>
              <a:rPr lang="cs" altLang="en-US" sz="2020" dirty="0">
                <a:solidFill>
                  <a:srgbClr val="25252B"/>
                </a:solidFill>
                <a:latin typeface="IBM Plex Sans" pitchFamily="34" charset="0"/>
                <a:ea typeface="IBM Plex Sans" pitchFamily="34" charset="-122"/>
                <a:cs typeface="IBM Plex Sans" pitchFamily="34" charset="-120"/>
              </a:rPr>
              <a:t> co lze koupit za jednotku peněz</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Stejný koš: 100 → 110 měnových jednotek</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Nezměněný příjem nebo úspory: nižší kupní síla</a:t>
            </a:r>
            <a:endParaRPr lang="cs" sz="2020" dirty="0"/>
          </a:p>
        </p:txBody>
      </p:sp>
      <p:sp>
        <p:nvSpPr>
          <p:cNvPr id="6" name="Text 3"/>
          <p:cNvSpPr/>
          <p:nvPr/>
        </p:nvSpPr>
        <p:spPr>
          <a:xfrm>
            <a:off x="666780" y="4572000"/>
            <a:ext cx="5694426" cy="1382298"/>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K inflaci může přispívat růst objemu peněz a úvěrů spolu s nabídkou, poptávkou, měnovými vlivy, daněmi, regulací a náklady. Růst jediné ceny není měřítkem celkové inflace.</a:t>
            </a:r>
            <a:endParaRPr lang="cs"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ředtím Máte 100 jednotek. Koš stojí 100. Můžete si koupit celý koš.Cenová hladinaNižšíKupní sílaVyššíPo růstu cen Stále máte 100 jednotek. Stejný koš stojí 110. Už si nemůžete koupit celý koš.Cenová ">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Porovnejte kupní sílu na místní úrovni</a:t>
            </a:r>
            <a:endParaRPr lang="cs"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cs" altLang="en-US" sz="2300" dirty="0">
                <a:solidFill>
                  <a:srgbClr val="25252B"/>
                </a:solidFill>
                <a:latin typeface="IBM Plex Sans" pitchFamily="34" charset="0"/>
                <a:ea typeface="IBM Plex Sans" pitchFamily="34" charset="-122"/>
                <a:cs typeface="IBM Plex Sans" pitchFamily="34" charset="-120"/>
              </a:rPr>
              <a:t>Vyberte si běžné zboží; zaznamenejte jeho dnešní cenu.</a:t>
            </a:r>
            <a:endParaRPr lang="cs" sz="2300" dirty="0"/>
          </a:p>
          <a:p>
            <a:pPr algn="l" marL="219710" indent="-219710">
              <a:lnSpc>
                <a:spcPct val="113000"/>
              </a:lnSpc>
              <a:spcBef>
                <a:spcPts val="460"/>
              </a:spcBef>
              <a:buSzPct val="100000"/>
              <a:buFont typeface="+mj-lt"/>
              <a:buAutoNum type="arabicPeriod" startAt="1"/>
            </a:pPr>
            <a:r>
              <a:rPr lang="cs" altLang="en-US" sz="2300" dirty="0">
                <a:solidFill>
                  <a:srgbClr val="25252B"/>
                </a:solidFill>
                <a:latin typeface="IBM Plex Sans" pitchFamily="34" charset="0"/>
                <a:ea typeface="IBM Plex Sans" pitchFamily="34" charset="-122"/>
                <a:cs typeface="IBM Plex Sans" pitchFamily="34" charset="-120"/>
              </a:rPr>
              <a:t>Porovnejte ji s dřívější cenou; pokud je to možné, ověřte ji v důvěryhodném záznamu.</a:t>
            </a:r>
            <a:endParaRPr lang="cs" sz="2300" dirty="0"/>
          </a:p>
          <a:p>
            <a:pPr algn="l" marL="219710" indent="-219710">
              <a:lnSpc>
                <a:spcPct val="113000"/>
              </a:lnSpc>
              <a:spcBef>
                <a:spcPts val="460"/>
              </a:spcBef>
              <a:buSzPct val="100000"/>
              <a:buFont typeface="+mj-lt"/>
              <a:buAutoNum type="arabicPeriod" startAt="1"/>
            </a:pPr>
            <a:r>
              <a:rPr lang="cs" altLang="en-US" sz="2300" dirty="0">
                <a:solidFill>
                  <a:srgbClr val="25252B"/>
                </a:solidFill>
                <a:latin typeface="IBM Plex Sans" pitchFamily="34" charset="0"/>
                <a:ea typeface="IBM Plex Sans" pitchFamily="34" charset="-122"/>
                <a:cs typeface="IBM Plex Sans" pitchFamily="34" charset="-120"/>
              </a:rPr>
              <a:t>Změnily se příjmy stejným tempem? Co dalšího se změnilo?</a:t>
            </a:r>
            <a:endParaRPr lang="cs" sz="2300" dirty="0"/>
          </a:p>
          <a:p>
            <a:pPr algn="l" marL="219710" indent="-219710">
              <a:lnSpc>
                <a:spcPct val="113000"/>
              </a:lnSpc>
              <a:spcBef>
                <a:spcPts val="460"/>
              </a:spcBef>
              <a:buSzPct val="100000"/>
              <a:buFont typeface="+mj-lt"/>
              <a:buAutoNum type="arabicPeriod" startAt="1"/>
            </a:pPr>
            <a:r>
              <a:rPr lang="cs" altLang="en-US" sz="2300" dirty="0">
                <a:solidFill>
                  <a:srgbClr val="25252B"/>
                </a:solidFill>
                <a:latin typeface="IBM Plex Sans" pitchFamily="34" charset="0"/>
                <a:ea typeface="IBM Plex Sans" pitchFamily="34" charset="-122"/>
                <a:cs typeface="IBM Plex Sans" pitchFamily="34" charset="-120"/>
              </a:rPr>
              <a:t>Porovnejte výsledek s oficiálním ukazatelem inflace a jeho spotřebním košem.</a:t>
            </a:r>
            <a:endParaRPr lang="cs"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Dopady se liší pro držitele hotovosti, vlastníky aktiv, dlužníky a věřitele; mzdy a ceny se přizpůsobují různým tempem. Vaše výdaje se mohou lišit od složení měřeného spotřebního koše.</a:t>
            </a:r>
            <a:endParaRPr lang="cs"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Změna spotřebního koše nebo metodiky není automaticky manipulací; ověřte si vysvětlení a změnu zdokumentujte.</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Americký dolar jako rezervní měna</a:t>
            </a:r>
            <a:endParaRPr lang="c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Rezervní měna: držená pro mezinárodní platby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Světové války: změny v rozložení ekonomické a finanční síly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1944:</a:t>
            </a:r>
            <a:r>
              <a:rPr lang="cs" altLang="en-US" sz="2400" dirty="0">
                <a:solidFill>
                  <a:srgbClr val="25252B"/>
                </a:solidFill>
                <a:latin typeface="IBM Plex Sans" pitchFamily="34" charset="0"/>
                <a:ea typeface="IBM Plex Sans" pitchFamily="34" charset="-122"/>
                <a:cs typeface="IBM Plex Sans" pitchFamily="34" charset="-120"/>
              </a:rPr>
              <a:t> Bretton Woods; měny navázány na dolar, dolar na zlato</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1971:</a:t>
            </a:r>
            <a:r>
              <a:rPr lang="cs" altLang="en-US" sz="2400" dirty="0">
                <a:solidFill>
                  <a:srgbClr val="25252B"/>
                </a:solidFill>
                <a:latin typeface="IBM Plex Sans" pitchFamily="34" charset="0"/>
                <a:ea typeface="IBM Plex Sans" pitchFamily="34" charset="-122"/>
                <a:cs typeface="IBM Plex Sans" pitchFamily="34" charset="-120"/>
              </a:rPr>
              <a:t> ukončena oficiální směnitelnost dolaru za zlato</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Zavedené obchodní vztahy, velikost ekonomiky a hluboké finanční trhy</a:t>
            </a:r>
            <a:endParaRPr lang="cs"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Podíly rezervních měn se mohou měnit; centrální banky drží i jiné měny.</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Alternativy pro spoření a uchování hodnoty</a:t>
            </a:r>
            <a:endParaRPr lang="cs"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Drahé kovy:</a:t>
            </a:r>
            <a:r>
              <a:rPr lang="cs" altLang="en-US" sz="2300" dirty="0">
                <a:solidFill>
                  <a:srgbClr val="25252B"/>
                </a:solidFill>
                <a:latin typeface="IBM Plex Sans" pitchFamily="34" charset="0"/>
                <a:ea typeface="IBM Plex Sans" pitchFamily="34" charset="-122"/>
                <a:cs typeface="IBM Plex Sans" pitchFamily="34" charset="-120"/>
              </a:rPr>
              <a:t> fyzické vlastnictví; náklady na skladování a ověřování pravosti</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Nemovitosti:</a:t>
            </a:r>
            <a:r>
              <a:rPr lang="cs" altLang="en-US" sz="2300" dirty="0">
                <a:solidFill>
                  <a:srgbClr val="25252B"/>
                </a:solidFill>
                <a:latin typeface="IBM Plex Sans" pitchFamily="34" charset="0"/>
                <a:ea typeface="IBM Plex Sans" pitchFamily="34" charset="-122"/>
                <a:cs typeface="IBM Plex Sans" pitchFamily="34" charset="-120"/>
              </a:rPr>
              <a:t> užitečné aktivum; vysoké vstupní náklady, údržba, nízká přenositelnost</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Akcie:</a:t>
            </a:r>
            <a:r>
              <a:rPr lang="cs" altLang="en-US" sz="2300" dirty="0">
                <a:solidFill>
                  <a:srgbClr val="25252B"/>
                </a:solidFill>
                <a:latin typeface="IBM Plex Sans" pitchFamily="34" charset="0"/>
                <a:ea typeface="IBM Plex Sans" pitchFamily="34" charset="-122"/>
                <a:cs typeface="IBM Plex Sans" pitchFamily="34" charset="-120"/>
              </a:rPr>
              <a:t> vlastnický podíl na produktivním podniku; podnikatelská a tržní rizika a rizika spojená s úschovou</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Další možnosti: cizí měny, dluhopisy, podniky, nástroje, vzdělání</a:t>
            </a:r>
            <a:endParaRPr lang="cs"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Aktivum automaticky neplní všechny funkce peněz. Žádné aktivum nezaručuje kupní sílu v každé situaci.</a:t>
            </a:r>
            <a:endParaRPr lang="cs"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Daně mohou měnit náklady a přínosy; pravidla se liší a mění. Tento kurz neposkytuje daňové poradenství.</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Digitální měny centrálních bank (CBDC)</a:t>
            </a:r>
            <a:endParaRPr lang="cs"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cs" altLang="en-US" sz="1920" dirty="0">
                <a:solidFill>
                  <a:srgbClr val="25252B"/>
                </a:solidFill>
                <a:latin typeface="IBM Plex Sans" pitchFamily="34" charset="0"/>
                <a:ea typeface="IBM Plex Sans" pitchFamily="34" charset="-122"/>
                <a:cs typeface="IBM Plex Sans" pitchFamily="34" charset="-120"/>
              </a:rPr>
              <a:t>CBDC jsou digitální fiat peníze vydávané jako závazek centrální banky: pohledávka jejich držitele vůči této bance.</a:t>
            </a:r>
            <a:endParaRPr lang="cs"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cs" altLang="en-US" sz="1920" dirty="0">
                <a:solidFill>
                  <a:srgbClr val="25252B"/>
                </a:solidFill>
                <a:latin typeface="IBM Plex Sans" pitchFamily="34" charset="0"/>
                <a:ea typeface="IBM Plex Sans" pitchFamily="34" charset="-122"/>
                <a:cs typeface="IBM Plex Sans" pitchFamily="34" charset="-120"/>
              </a:rPr>
              <a:t>Liší se od hotovosti a vkladů u komerčních bank</a:t>
            </a:r>
            <a:endParaRPr lang="cs" sz="1920" dirty="0"/>
          </a:p>
          <a:p>
            <a:pPr algn="l" marL="182880" indent="-182880">
              <a:lnSpc>
                <a:spcPct val="113000"/>
              </a:lnSpc>
              <a:spcBef>
                <a:spcPts val="380"/>
              </a:spcBef>
              <a:buSzPct val="100000"/>
              <a:buChar char="•"/>
            </a:pPr>
            <a:r>
              <a:rPr lang="cs" altLang="en-US" sz="1920" dirty="0">
                <a:solidFill>
                  <a:srgbClr val="25252B"/>
                </a:solidFill>
                <a:latin typeface="IBM Plex Sans" pitchFamily="34" charset="0"/>
                <a:ea typeface="IBM Plex Sans" pitchFamily="34" charset="-122"/>
                <a:cs typeface="IBM Plex Sans" pitchFamily="34" charset="-120"/>
              </a:rPr>
              <a:t>Možné výhody při vypořádání plateb nebo v dostupnosti</a:t>
            </a:r>
            <a:endParaRPr lang="cs" sz="1920" dirty="0"/>
          </a:p>
          <a:p>
            <a:pPr algn="l" marL="182880" indent="-182880">
              <a:lnSpc>
                <a:spcPct val="113000"/>
              </a:lnSpc>
              <a:spcBef>
                <a:spcPts val="380"/>
              </a:spcBef>
              <a:buSzPct val="100000"/>
              <a:buChar char="•"/>
            </a:pPr>
            <a:r>
              <a:rPr lang="cs" altLang="en-US" sz="1920" dirty="0">
                <a:solidFill>
                  <a:srgbClr val="25252B"/>
                </a:solidFill>
                <a:latin typeface="IBM Plex Sans" pitchFamily="34" charset="0"/>
                <a:ea typeface="IBM Plex Sans" pitchFamily="34" charset="-122"/>
                <a:cs typeface="IBM Plex Sans" pitchFamily="34" charset="-120"/>
              </a:rPr>
              <a:t>Možné sledování, omezení a propojení s totožností</a:t>
            </a:r>
            <a:endParaRPr lang="cs" sz="1920" dirty="0"/>
          </a:p>
          <a:p>
            <a:pPr algn="l" marL="182880" indent="-182880">
              <a:lnSpc>
                <a:spcPct val="113000"/>
              </a:lnSpc>
              <a:spcBef>
                <a:spcPts val="380"/>
              </a:spcBef>
              <a:buSzPct val="100000"/>
              <a:buChar char="•"/>
            </a:pPr>
            <a:r>
              <a:rPr lang="cs" altLang="en-US" sz="1920" dirty="0">
                <a:solidFill>
                  <a:srgbClr val="25252B"/>
                </a:solidFill>
                <a:latin typeface="IBM Plex Sans" pitchFamily="34" charset="0"/>
                <a:ea typeface="IBM Plex Sans" pitchFamily="34" charset="-122"/>
                <a:cs typeface="IBM Plex Sans" pitchFamily="34" charset="-120"/>
              </a:rPr>
              <a:t>Centrální emise a měnová politika zůstávají zachovány</a:t>
            </a:r>
            <a:endParaRPr lang="cs"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cs" altLang="en-US" sz="1920" dirty="0">
                <a:solidFill>
                  <a:srgbClr val="25252B"/>
                </a:solidFill>
                <a:latin typeface="IBM Plex Sans" pitchFamily="34" charset="0"/>
                <a:ea typeface="IBM Plex Sans" pitchFamily="34" charset="-122"/>
                <a:cs typeface="IBM Plex Sans" pitchFamily="34" charset="-120"/>
              </a:rPr>
              <a:t>Jednotlivá řešení se liší. Digitální neznamená automaticky decentralizované, vzácné, soukromé ani nezávisle ověřitelné.</a:t>
            </a:r>
            <a:endParaRPr lang="cs"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cs" altLang="en-US" sz="1920" b="1" dirty="0">
                <a:solidFill>
                  <a:srgbClr val="422C70"/>
                </a:solidFill>
                <a:latin typeface="IBM Plex Sans" pitchFamily="34" charset="0"/>
                <a:ea typeface="IBM Plex Sans" pitchFamily="34" charset="-122"/>
                <a:cs typeface="IBM Plex Sans" pitchFamily="34" charset="-120"/>
              </a:rPr>
              <a:t>Ověřte si</a:t>
            </a:r>
            <a:endParaRPr lang="cs" sz="1920" dirty="0"/>
          </a:p>
          <a:p>
            <a:pPr algn="l" indent="0" marL="0">
              <a:lnSpc>
                <a:spcPct val="113000"/>
              </a:lnSpc>
              <a:spcBef>
                <a:spcPts val="290"/>
              </a:spcBef>
              <a:buNone/>
            </a:pPr>
            <a:r>
              <a:rPr lang="cs" altLang="en-US" sz="1920" dirty="0">
                <a:solidFill>
                  <a:srgbClr val="25252B"/>
                </a:solidFill>
                <a:latin typeface="IBM Plex Sans" pitchFamily="34" charset="0"/>
                <a:ea typeface="IBM Plex Sans" pitchFamily="34" charset="-122"/>
                <a:cs typeface="IBM Plex Sans" pitchFamily="34" charset="-120"/>
              </a:rPr>
              <a:t>Kdo je vydává, kdo je může používat, jaké údaje se shromažďují a kdo může blokovat platby nebo měnit pravidla? Co se děje bez připojení k internetu a jaká právní ochrana existuje?</a:t>
            </a:r>
            <a:endParaRPr lang="cs"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Opakování: Jak mohou peníze přestat fungovat?</a:t>
            </a:r>
            <a:endParaRPr lang="cs"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cs" altLang="en-US" sz="2210" b="1" dirty="0">
                <a:solidFill>
                  <a:srgbClr val="25252B"/>
                </a:solidFill>
                <a:latin typeface="IBM Plex Sans" pitchFamily="34" charset="0"/>
                <a:ea typeface="IBM Plex Sans" pitchFamily="34" charset="-122"/>
                <a:cs typeface="IBM Plex Sans" pitchFamily="34" charset="-120"/>
              </a:rPr>
              <a:t>Hlavní poznatky</a:t>
            </a:r>
            <a:endParaRPr lang="cs"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Peníze koordinují směnu, ceny a hodnotu v čase</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Funkce a vlastnosti usnadňují porovnávání</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Pohodlí přináší kompromisy v oblasti důvěry, kontroly a přístupu</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Množství peněz v oběhu, bankovní rizika a inflace ovlivňují lidi různě</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Také alternativy a digitální měny centrálních bank vyžadují pečlivé posouzení</a:t>
            </a:r>
            <a:endParaRPr lang="cs"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Co činí vaše peníze užitečnými a která pravidla závisejí na institucích, jimž důvěřujete?</a:t>
            </a:r>
            <a:endParaRPr lang="cs"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cs" altLang="en-US" sz="2210" b="1" dirty="0">
                <a:solidFill>
                  <a:srgbClr val="422C70"/>
                </a:solidFill>
                <a:latin typeface="IBM Plex Sans" pitchFamily="34" charset="0"/>
                <a:ea typeface="IBM Plex Sans" pitchFamily="34" charset="-122"/>
                <a:cs typeface="IBM Plex Sans" pitchFamily="34" charset="-120"/>
              </a:rPr>
              <a:t>Chvilka k zamyšlení</a:t>
            </a:r>
            <a:endParaRPr lang="cs" sz="2210" dirty="0"/>
          </a:p>
          <a:p>
            <a:pPr algn="l" indent="0" marL="0">
              <a:lnSpc>
                <a:spcPct val="113000"/>
              </a:lnSpc>
              <a:spcBef>
                <a:spcPts val="330"/>
              </a:spcBef>
              <a:buNone/>
            </a:pPr>
            <a:r>
              <a:rPr lang="cs" altLang="en-US" sz="2210" dirty="0">
                <a:solidFill>
                  <a:srgbClr val="25252B"/>
                </a:solidFill>
                <a:latin typeface="IBM Plex Sans" pitchFamily="34" charset="0"/>
                <a:ea typeface="IBM Plex Sans" pitchFamily="34" charset="-122"/>
                <a:cs typeface="IBM Plex Sans" pitchFamily="34" charset="-120"/>
              </a:rPr>
              <a:t>Jakou jednu otázku si nyní kladete o penězích, kterou jste si dříve nekladli?</a:t>
            </a:r>
            <a:endParaRPr lang="cs"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1</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7941F"/>
                </a:solidFill>
                <a:latin typeface="IBM Plex Sans Medium" pitchFamily="34" charset="0"/>
                <a:ea typeface="IBM Plex Sans Medium" pitchFamily="34" charset="-122"/>
                <a:cs typeface="IBM Plex Sans Medium" pitchFamily="34" charset="-120"/>
              </a:rPr>
              <a:t>Modul 2</a:t>
            </a:r>
            <a:endParaRPr lang="cs"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Jak funguje Bitcoin</a:t>
            </a:r>
            <a:endParaRPr lang="cs"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cs" altLang="en-US" sz="2400" b="1" dirty="0">
                <a:solidFill>
                  <a:srgbClr val="FFFFFF"/>
                </a:solidFill>
                <a:latin typeface="IBM Plex Sans" pitchFamily="34" charset="0"/>
                <a:ea typeface="IBM Plex Sans" pitchFamily="34" charset="-122"/>
                <a:cs typeface="IBM Plex Sans" pitchFamily="34" charset="-120"/>
              </a:rPr>
              <a:t>Řešení:</a:t>
            </a:r>
            <a:r>
              <a:rPr lang="cs" altLang="en-US" sz="2400" dirty="0">
                <a:solidFill>
                  <a:srgbClr val="FFFFFF"/>
                </a:solidFill>
                <a:latin typeface="IBM Plex Sans" pitchFamily="34" charset="0"/>
                <a:ea typeface="IBM Plex Sans" pitchFamily="34" charset="-122"/>
                <a:cs typeface="IBM Plex Sans" pitchFamily="34" charset="-120"/>
              </a:rPr>
              <a:t> Proč byl Bitcoin vytvořen a jakou nabízí odpověď?</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Proč byl Bitcoin vytvořen</a:t>
            </a:r>
            <a:endParaRPr lang="cs" sz="3000" dirty="0"/>
          </a:p>
        </p:txBody>
      </p:sp>
      <p:sp>
        <p:nvSpPr>
          <p:cNvPr id="5" name="Text 2"/>
          <p:cNvSpPr/>
          <p:nvPr/>
        </p:nvSpPr>
        <p:spPr>
          <a:xfrm>
            <a:off x="986729" y="1372240"/>
            <a:ext cx="5343754" cy="2227021"/>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Digitální platby již existovaly</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Centrální správci účetních knih: povolení, data, poplatky a rizika selhání</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Kopírovatelná data: problém dvojí útraty</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Bitcoin: sdílená historie plateb bez centrálního správce účetní knihy</a:t>
            </a:r>
            <a:endParaRPr lang="cs" sz="2020" dirty="0"/>
          </a:p>
        </p:txBody>
      </p:sp>
      <p:sp>
        <p:nvSpPr>
          <p:cNvPr id="6" name="Text 3"/>
          <p:cNvSpPr/>
          <p:nvPr/>
        </p:nvSpPr>
        <p:spPr>
          <a:xfrm>
            <a:off x="666780" y="3880805"/>
            <a:ext cx="5694426" cy="1036747"/>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Bitcoin snižuje potřebu důvěry v centrální autoritu při emisi a vypořádání; neodstraňuje veškerou potřebu důvěry ani všechna rizika.</a:t>
            </a:r>
            <a:endParaRPr lang="cs" sz="2020" dirty="0"/>
          </a:p>
        </p:txBody>
      </p:sp>
      <p:sp>
        <p:nvSpPr>
          <p:cNvPr id="7" name="Text 4"/>
          <p:cNvSpPr/>
          <p:nvPr/>
        </p:nvSpPr>
        <p:spPr>
          <a:xfrm>
            <a:off x="666780" y="5173584"/>
            <a:ext cx="5694426" cy="691195"/>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Bitcoin:</a:t>
            </a:r>
            <a:r>
              <a:rPr lang="cs" altLang="en-US" sz="2020" dirty="0">
                <a:solidFill>
                  <a:srgbClr val="25252B"/>
                </a:solidFill>
                <a:latin typeface="IBM Plex Sans" pitchFamily="34" charset="0"/>
                <a:ea typeface="IBM Plex Sans" pitchFamily="34" charset="-122"/>
                <a:cs typeface="IBM Plex Sans" pitchFamily="34" charset="-120"/>
              </a:rPr>
              <a:t> síť a protokol · </a:t>
            </a:r>
            <a:r>
              <a:rPr lang="cs" altLang="en-US" sz="2020" b="1" dirty="0">
                <a:solidFill>
                  <a:srgbClr val="25252B"/>
                </a:solidFill>
                <a:latin typeface="IBM Plex Sans" pitchFamily="34" charset="0"/>
                <a:ea typeface="IBM Plex Sans" pitchFamily="34" charset="-122"/>
                <a:cs typeface="IBM Plex Sans" pitchFamily="34" charset="-120"/>
              </a:rPr>
              <a:t>bitcoin:</a:t>
            </a:r>
            <a:r>
              <a:rPr lang="cs" altLang="en-US" sz="2020" dirty="0">
                <a:solidFill>
                  <a:srgbClr val="25252B"/>
                </a:solidFill>
                <a:latin typeface="IBM Plex Sans" pitchFamily="34" charset="0"/>
                <a:ea typeface="IBM Plex Sans" pitchFamily="34" charset="-122"/>
                <a:cs typeface="IBM Plex Sans" pitchFamily="34" charset="-120"/>
              </a:rPr>
              <a:t> aktivum · </a:t>
            </a:r>
            <a:r>
              <a:rPr lang="cs" altLang="en-US" sz="2020" b="1" dirty="0">
                <a:solidFill>
                  <a:srgbClr val="25252B"/>
                </a:solidFill>
                <a:latin typeface="IBM Plex Sans" pitchFamily="34" charset="0"/>
                <a:ea typeface="IBM Plex Sans" pitchFamily="34" charset="-122"/>
                <a:cs typeface="IBM Plex Sans" pitchFamily="34" charset="-120"/>
              </a:rPr>
              <a:t>BTC:</a:t>
            </a:r>
            <a:r>
              <a:rPr lang="cs" altLang="en-US" sz="2020" dirty="0">
                <a:solidFill>
                  <a:srgbClr val="25252B"/>
                </a:solidFill>
                <a:latin typeface="IBM Plex Sans" pitchFamily="34" charset="0"/>
                <a:ea typeface="IBM Plex Sans" pitchFamily="34" charset="-122"/>
                <a:cs typeface="IBM Plex Sans" pitchFamily="34" charset="-120"/>
              </a:rPr>
              <a:t> zkratka pro vyjádření množství</a:t>
            </a:r>
            <a:endParaRPr lang="cs"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Platební společnost Odesílatel žádá společnostSpolečnost vede účetní knihu a schvaluje převod Příjemce dostane platbu, pokud to společnost povolíZávisí naJedné důvěryhodné organizaci, která vede účetn">    </p:cNvPr>
          <p:cNvPicPr>
            <a:picLocks noChangeAspect="1"/>
          </p:cNvPicPr>
          <p:nvPr/>
        </p:nvPicPr>
        <p:blipFill>
          <a:blip r:embed="rId1"/>
          <a:stretch>
            <a:fillRect/>
          </a:stretch>
        </p:blipFill>
        <p:spPr>
          <a:xfrm>
            <a:off x="342900" y="617952"/>
            <a:ext cx="11506170" cy="546966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Hledání digitálních a decentralizovaných peněz</a:t>
            </a:r>
            <a:endParaRPr lang="cs"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Cypherpunkeři: soukromí a svoboda díky kryptografii</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Šifrování:</a:t>
            </a:r>
            <a:r>
              <a:rPr lang="cs" altLang="en-US" sz="2300" dirty="0">
                <a:solidFill>
                  <a:srgbClr val="25252B"/>
                </a:solidFill>
                <a:latin typeface="IBM Plex Sans" pitchFamily="34" charset="0"/>
                <a:ea typeface="IBM Plex Sans" pitchFamily="34" charset="-122"/>
                <a:cs typeface="IBM Plex Sans" pitchFamily="34" charset="-120"/>
              </a:rPr>
              <a:t> chrání soukromí zpráv</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Digitální podpisy:</a:t>
            </a:r>
            <a:r>
              <a:rPr lang="cs" altLang="en-US" sz="2300" dirty="0">
                <a:solidFill>
                  <a:srgbClr val="25252B"/>
                </a:solidFill>
                <a:latin typeface="IBM Plex Sans" pitchFamily="34" charset="0"/>
                <a:ea typeface="IBM Plex Sans" pitchFamily="34" charset="-122"/>
                <a:cs typeface="IBM Plex Sans" pitchFamily="34" charset="-120"/>
              </a:rPr>
              <a:t> prokazují oprávnění bez odhalení tajného klíče</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Cíl: žádný jediný vydavatel, server ani správce</a:t>
            </a:r>
            <a:endParaRPr lang="cs"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cs" altLang="en-US" sz="2300" b="1" dirty="0">
                <a:solidFill>
                  <a:srgbClr val="25252B"/>
                </a:solidFill>
                <a:latin typeface="IBM Plex Sans" pitchFamily="34" charset="0"/>
                <a:ea typeface="IBM Plex Sans" pitchFamily="34" charset="-122"/>
                <a:cs typeface="IBM Plex Sans" pitchFamily="34" charset="-120"/>
              </a:rPr>
              <a:t>Dřívější dílky skládačky</a:t>
            </a:r>
            <a:endParaRPr lang="cs"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DigiCash: soukromé platby; závislost na centrální společnosti</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Hashcash: výpočetní náročnost jako ochrana proti zneužití</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Bit Gold, b-money, RPoW: návrhy a experimenty s hodnotou založenou na vzácnosti</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BitTorrent: sdílení informací mezi rovnocennými účastníky, nikoli peněz</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Rané digitální peníze a dvojí</a:t>
            </a:r>
            <a:br/>
            <a:r>
              <a:rPr lang="cs" altLang="en-US" sz="3000" dirty="0">
                <a:solidFill>
                  <a:srgbClr val="422C70"/>
                </a:solidFill>
                <a:latin typeface="IBM Plex Sans Medium" pitchFamily="34" charset="0"/>
                <a:ea typeface="IBM Plex Sans Medium" pitchFamily="34" charset="-122"/>
                <a:cs typeface="IBM Plex Sans Medium" pitchFamily="34" charset="-120"/>
              </a:rPr>
              <a:t>útrata</a:t>
            </a:r>
            <a:endParaRPr lang="cs"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Dvojí útrata je pokus o odeslání téže digitální jednotky dvěma příjemcům.</a:t>
            </a:r>
            <a:endParaRPr lang="cs" sz="2110" dirty="0"/>
          </a:p>
        </p:txBody>
      </p:sp>
      <p:sp>
        <p:nvSpPr>
          <p:cNvPr id="6" name="Text 3"/>
          <p:cNvSpPr/>
          <p:nvPr/>
        </p:nvSpPr>
        <p:spPr>
          <a:xfrm>
            <a:off x="1002000" y="2787000"/>
            <a:ext cx="5327020" cy="3471885"/>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Centrální databáze: jeden důvěryhodný subjekt, který rozhoduje</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Bitcoin: šíření zpráv mezi rovnocennými účastníky a podpisy</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Těžaři: bloky a důkaz prací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Uzly: nezávislé ověřování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Sdílený záznam: platná historie s největším množstvím nahromaděné práce</a:t>
            </a:r>
            <a:endParaRPr lang="c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Síť typu peer-to-peerTransakce se oznamují přímo účastníkům Digitální podpisyPouze držitel soukromého klíče může schválit utracení prostředkůBloky a těžbaTěžaři používají důkaz prací k přidání dalšího">    </p:cNvPr>
          <p:cNvPicPr>
            <a:picLocks noChangeAspect="1"/>
          </p:cNvPicPr>
          <p:nvPr/>
        </p:nvPicPr>
        <p:blipFill>
          <a:blip r:embed="rId1"/>
          <a:stretch>
            <a:fillRect/>
          </a:stretch>
        </p:blipFill>
        <p:spPr>
          <a:xfrm>
            <a:off x="342900" y="858164"/>
            <a:ext cx="11506170" cy="49893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Digitální vzácnost a ověřitelné</a:t>
            </a:r>
            <a:br/>
            <a:r>
              <a:rPr lang="cs" altLang="en-US" sz="3000" dirty="0">
                <a:solidFill>
                  <a:srgbClr val="422C70"/>
                </a:solidFill>
                <a:latin typeface="IBM Plex Sans Medium" pitchFamily="34" charset="0"/>
                <a:ea typeface="IBM Plex Sans Medium" pitchFamily="34" charset="-122"/>
                <a:cs typeface="IBM Plex Sans Medium" pitchFamily="34" charset="-120"/>
              </a:rPr>
              <a:t>množství v oběhu</a:t>
            </a:r>
            <a:endParaRPr lang="cs" sz="3000" dirty="0"/>
          </a:p>
        </p:txBody>
      </p:sp>
      <p:sp>
        <p:nvSpPr>
          <p:cNvPr id="5" name="Text 2"/>
          <p:cNvSpPr/>
          <p:nvPr/>
        </p:nvSpPr>
        <p:spPr>
          <a:xfrm>
            <a:off x="1017179" y="1798625"/>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Platné jednotky odlišené od neplatných kopií</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Dvojí utrácení odmítnuto</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Veřejná historie transakcí a podpisy</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Důkaz prací a nezávislé kontroly dodržování pravidel</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Limit nabídky spojený s decentralizací a ověřováním</a:t>
            </a:r>
            <a:endParaRPr lang="cs" sz="2210" dirty="0"/>
          </a:p>
        </p:txBody>
      </p:sp>
      <p:sp>
        <p:nvSpPr>
          <p:cNvPr id="6" name="Text 3"/>
          <p:cNvSpPr/>
          <p:nvPr/>
        </p:nvSpPr>
        <p:spPr>
          <a:xfrm>
            <a:off x="666780" y="5358567"/>
            <a:ext cx="5694426" cy="756940"/>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Písemné tvrzení o nabídce nestačí: kdo ho může ověřit a kdo by ho mohl změnit?</a:t>
            </a:r>
            <a:endParaRPr lang="c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Tvrzení o množství v oběhu Vydavatel na svém webu uvádí limit. Zaznamenává ho pouze vlastní databáze vydavatele. Nikdo mimo vydavatele ho nemůže ověřit. Vydavatel může potají změnit množství v oběhu.O">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Blockchain: veřejná účetní kniha Bitcoinu</a:t>
            </a:r>
            <a:endParaRPr lang="c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Replikovaný veřejný záznam transakcí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Propojené bloky; nezávisle ověřované kopie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Platný řetězec s největším nahromaděným důkazem práce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 průměru přibližně jeden nový blok každých deset minut</a:t>
            </a:r>
            <a:endParaRPr lang="cs"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Přepsání historie vyžaduje znovu vykonat práci a dohnat náskok řetězce. Je to nákladné, nikoli doslova nemožné; mohou dočasně vznikat konkurenční historie a docházet k reorganizacím.</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Decentralizace</a:t>
            </a:r>
            <a:endParaRPr lang="cs" sz="3000" dirty="0"/>
          </a:p>
        </p:txBody>
      </p:sp>
      <p:sp>
        <p:nvSpPr>
          <p:cNvPr id="5" name="Text 2"/>
          <p:cNvSpPr/>
          <p:nvPr/>
        </p:nvSpPr>
        <p:spPr>
          <a:xfrm>
            <a:off x="1017179" y="1379464"/>
            <a:ext cx="5956493" cy="2817175"/>
          </a:xfrm>
          <a:prstGeom prst="rect">
            <a:avLst/>
          </a:prstGeom>
          <a:noFill/>
          <a:ln/>
        </p:spPr>
        <p:txBody>
          <a:bodyPr wrap="square" lIns="0" tIns="0" rIns="0" bIns="0" rtlCol="0" anchor="t"/>
          <a:lstStyle/>
          <a:p>
            <a:pPr algn="l" marL="210820" indent="-210820">
              <a:lnSpc>
                <a:spcPct val="113000"/>
              </a:lnSpc>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Software s otevřeným zdrojovým kódem a otevřená účast v protokolu</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Nezávislé uzly ověřují; těžaři navrhují bloky</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Změny pravidel závisejí na dobrovolném přijetí</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Žádný jednotlivý účastník nemůže změnit pravidla pro všechny</a:t>
            </a:r>
            <a:endParaRPr lang="cs" sz="2210" dirty="0"/>
          </a:p>
        </p:txBody>
      </p:sp>
      <p:sp>
        <p:nvSpPr>
          <p:cNvPr id="6" name="Text 3"/>
          <p:cNvSpPr/>
          <p:nvPr/>
        </p:nvSpPr>
        <p:spPr>
          <a:xfrm>
            <a:off x="666780" y="4505066"/>
            <a:ext cx="6340632" cy="1513881"/>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Vliv a zdroje jsou rozděleny nerovnoměrně; velké služby mohou vytvářet závislost. Koordinace může být pomalejší a síť nemá žádné centrální centrum podpory.</a:t>
            </a:r>
            <a:endParaRPr lang="cs"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Digitální podpisy a převod peer-to-peer</a:t>
            </a:r>
            <a:endParaRPr lang="c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Peněženka používá k podpisu soukromý klíč</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Síť ověřuje podpis, aniž by se dozvěděla klíč</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Podepsaná transakce se šíří prostřednictvím účastníků</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Žádný centrální provozovatel Bitcoinové sítě neschvaluje účast ani platby</a:t>
            </a:r>
            <a:endParaRPr lang="c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Kdokoli získá soukromý klíč, může obvykle prostředky utratit. Ztráta přístupu může znamenat trvalou ztrátu prostředků.</a:t>
            </a:r>
            <a:endParaRPr lang="cs"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Využívání zprostředkovatelských služeb zůstává dobrovolné; pokud si některou zvolíte, přibývají její pravidla a rizika spojená s úschovou prostředků. Platnou platbu na nesprávnou adresu obvykle nelze vrátit.</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Odesílatel podepíše a rozešle transakci Ostatní uzly Uzel ji ověří a předá dál Další uzel ji předá dálCesta, kterou prochází Uzel ji ověří a předá dál Další uzel ji předá dálOstatní uzly Uzel ji ověří">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UživatelUživatel přijímá, drží a odesílá bitcoin. UzelUzel samostatně ověřuje dodržování pravidel a předává platná data. TěžařTěžař sestavuje kandidátní bloky a provádí důkaz prací.VývojářVývojář kont">    </p:cNvPr>
          <p:cNvPicPr>
            <a:picLocks noChangeAspect="1"/>
          </p:cNvPicPr>
          <p:nvPr/>
        </p:nvPicPr>
        <p:blipFill>
          <a:blip r:embed="rId2"/>
          <a:stretch>
            <a:fillRect/>
          </a:stretch>
        </p:blipFill>
        <p:spPr>
          <a:xfrm>
            <a:off x="1635953" y="571500"/>
            <a:ext cx="3433755"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Uživatelé, uzly, těžaři a vývojáři</a:t>
            </a:r>
            <a:endParaRPr lang="c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Těžaři nemohou přimět poctivé uzly, aby přijímaly neplatné bloky. Vývojáři nemohou vynutit přijetí softwaru. Jedna osoba může zastávat několik rolí.</a:t>
            </a:r>
            <a:endParaRPr lang="cs" sz="2400" dirty="0"/>
          </a:p>
        </p:txBody>
      </p:sp>
      <p:sp>
        <p:nvSpPr>
          <p:cNvPr id="5" name="Shape 3"/>
          <p:cNvSpPr/>
          <p:nvPr/>
        </p:nvSpPr>
        <p:spPr>
          <a:xfrm>
            <a:off x="666780" y="2575316"/>
            <a:ext cx="10858500" cy="1645280"/>
          </a:xfrm>
          <a:prstGeom prst="rect">
            <a:avLst/>
          </a:prstGeom>
          <a:solidFill>
            <a:srgbClr val="F3F3FA"/>
          </a:solidFill>
          <a:ln/>
        </p:spPr>
      </p:sp>
      <p:sp>
        <p:nvSpPr>
          <p:cNvPr id="6" name="Shape 4"/>
          <p:cNvSpPr/>
          <p:nvPr/>
        </p:nvSpPr>
        <p:spPr>
          <a:xfrm>
            <a:off x="666780" y="2575316"/>
            <a:ext cx="57150" cy="1645280"/>
          </a:xfrm>
          <a:prstGeom prst="rect">
            <a:avLst/>
          </a:prstGeom>
          <a:solidFill>
            <a:srgbClr val="422C70"/>
          </a:solidFill>
          <a:ln/>
        </p:spPr>
      </p:sp>
      <p:sp>
        <p:nvSpPr>
          <p:cNvPr id="7" name="Text 5"/>
          <p:cNvSpPr/>
          <p:nvPr/>
        </p:nvSpPr>
        <p:spPr>
          <a:xfrm>
            <a:off x="1211580" y="2849636"/>
            <a:ext cx="10415565" cy="1096640"/>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Kontrolní otázka</a:t>
            </a:r>
            <a:endParaRPr lang="cs" sz="2400" dirty="0"/>
          </a:p>
          <a:p>
            <a:pPr algn="l" indent="0" marL="0">
              <a:lnSpc>
                <a:spcPct val="113000"/>
              </a:lnSpc>
              <a:spcBef>
                <a:spcPts val="360"/>
              </a:spcBef>
              <a:buNone/>
            </a:pPr>
            <a:r>
              <a:rPr lang="cs" altLang="en-US" sz="2400" dirty="0">
                <a:solidFill>
                  <a:srgbClr val="25252B"/>
                </a:solidFill>
                <a:latin typeface="IBM Plex Sans" pitchFamily="34" charset="0"/>
                <a:ea typeface="IBM Plex Sans" pitchFamily="34" charset="-122"/>
                <a:cs typeface="IBM Plex Sans" pitchFamily="34" charset="-120"/>
              </a:rPr>
              <a:t>Proč uzel ověřuje transakce? Uveďte jedno pravidlo, jehož dodržení kontroluje.</a:t>
            </a:r>
            <a:endParaRPr lang="c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Důkaz prací</a:t>
            </a:r>
            <a:endParaRPr lang="cs"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Kandidátní blok → opakované hashování → platný výsledek</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Náročné na výpočty a energii; rychlé ověření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Platný blok je rozeslán a ověřen uzly</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Cílová hodnota se upravuje tak, aby bloky vznikaly v průměru každých deset minut</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Nahromaděná práce činí přepisování nákladným</a:t>
            </a:r>
            <a:endParaRPr lang="cs" sz="2110" dirty="0"/>
          </a:p>
        </p:txBody>
      </p:sp>
      <p:sp>
        <p:nvSpPr>
          <p:cNvPr id="6" name="Text 3"/>
          <p:cNvSpPr/>
          <p:nvPr/>
        </p:nvSpPr>
        <p:spPr>
          <a:xfrm>
            <a:off x="666780" y="4780666"/>
            <a:ext cx="6340632" cy="144777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Těžba zabezpečuje pořadí transakcí; neřeší rovnice nesouvisející s tímto účelem. Posuzujte zdroj energie, její využití, přínos pro bezpečnost a alternativy.</a:t>
            </a:r>
            <a:endParaRPr lang="c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Těžař najde blok Těžební zařízení opakovaně počítá hashe, dokud jeden výsledek nesplní cílovou podmínku2Těžař jej rozešleBlok se rozešle do sítě3Uzly jej ověří Každý uzel sám ověří důkaz a dodržení p">    </p:cNvPr>
          <p:cNvPicPr>
            <a:picLocks noChangeAspect="1"/>
          </p:cNvPicPr>
          <p:nvPr/>
        </p:nvPicPr>
        <p:blipFill>
          <a:blip r:embed="rId2"/>
          <a:stretch>
            <a:fillRect/>
          </a:stretch>
        </p:blipFill>
        <p:spPr>
          <a:xfrm>
            <a:off x="1564173" y="571500"/>
            <a:ext cx="3577041" cy="557555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Omezená nabídka</a:t>
            </a:r>
            <a:endParaRPr lang="cs"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Maximum: </a:t>
            </a:r>
            <a:r>
              <a:rPr lang="cs" altLang="en-US" sz="2110" b="1" dirty="0">
                <a:solidFill>
                  <a:srgbClr val="25252B"/>
                </a:solidFill>
                <a:latin typeface="IBM Plex Sans" pitchFamily="34" charset="0"/>
                <a:ea typeface="IBM Plex Sans" pitchFamily="34" charset="-122"/>
                <a:cs typeface="IBM Plex Sans" pitchFamily="34" charset="-120"/>
              </a:rPr>
              <a:t>21 milionů BTC</a:t>
            </a:r>
            <a:r>
              <a:rPr lang="cs" altLang="en-US" sz="2110" dirty="0">
                <a:solidFill>
                  <a:srgbClr val="25252B"/>
                </a:solidFill>
                <a:latin typeface="IBM Plex Sans" pitchFamily="34" charset="0"/>
                <a:ea typeface="IBM Plex Sans" pitchFamily="34" charset="-122"/>
                <a:cs typeface="IBM Plex Sans" pitchFamily="34" charset="-120"/>
              </a:rPr>
              <a:t> podle veřejných pravidel</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Nová emise: bloková dotace</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Půlení: každých </a:t>
            </a:r>
            <a:r>
              <a:rPr lang="cs" altLang="en-US" sz="2110" b="1" dirty="0">
                <a:solidFill>
                  <a:srgbClr val="25252B"/>
                </a:solidFill>
                <a:latin typeface="IBM Plex Sans" pitchFamily="34" charset="0"/>
                <a:ea typeface="IBM Plex Sans" pitchFamily="34" charset="-122"/>
                <a:cs typeface="IBM Plex Sans" pitchFamily="34" charset="-120"/>
              </a:rPr>
              <a:t>210 000 bloků</a:t>
            </a:r>
            <a:r>
              <a:rPr lang="cs" altLang="en-US" sz="2110" dirty="0">
                <a:solidFill>
                  <a:srgbClr val="25252B"/>
                </a:solidFill>
                <a:latin typeface="IBM Plex Sans" pitchFamily="34" charset="0"/>
                <a:ea typeface="IBM Plex Sans" pitchFamily="34" charset="-122"/>
                <a:cs typeface="IBM Plex Sans" pitchFamily="34" charset="-120"/>
              </a:rPr>
              <a:t>, přibližně každé čtyři roky</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Dotace: 50 → 25 → 12,5 → 6,25 → 3,125 BTC</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Poplatky jsou oddělené od nové emise</a:t>
            </a:r>
            <a:endParaRPr lang="cs" sz="2110" dirty="0"/>
          </a:p>
        </p:txBody>
      </p:sp>
      <p:sp>
        <p:nvSpPr>
          <p:cNvPr id="6" name="Text 3"/>
          <p:cNvSpPr/>
          <p:nvPr/>
        </p:nvSpPr>
        <p:spPr>
          <a:xfrm>
            <a:off x="666780" y="4780666"/>
            <a:ext cx="5694426" cy="108585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Uzly odmítají nadměrnou emisi; limit platí, dokud jej účastníci vynucují. Omezená nabídka nezaručuje růst ceny.</a:t>
            </a:r>
            <a:endParaRPr lang="c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Celkové množství vydaných bitcoinůLimit 21 milionů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ové bitcoiny za blok502512.56.253.1250k210k420k630k840k1,050k1,260k1,470kPůlení každých 210 000 bloků (zhruba každé čtyři roky)Transakční poplatky se vyplácejí navíc a nepředstavují nové bitcoiny.">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Satoshi a jednotkové zkreslení</a:t>
            </a:r>
            <a:endParaRPr lang="cs"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cs" altLang="en-US" sz="2020" b="1" dirty="0">
                <a:solidFill>
                  <a:srgbClr val="25252B"/>
                </a:solidFill>
                <a:latin typeface="IBM Plex Sans" pitchFamily="34" charset="0"/>
                <a:ea typeface="IBM Plex Sans" pitchFamily="34" charset="-122"/>
                <a:cs typeface="IBM Plex Sans" pitchFamily="34" charset="-120"/>
              </a:rPr>
              <a:t>1 BTC = 100 000 000 sats</a:t>
            </a:r>
            <a:endParaRPr lang="cs" sz="2020" dirty="0"/>
          </a:p>
          <a:p>
            <a:pPr algn="l" marL="191770" indent="-191770">
              <a:lnSpc>
                <a:spcPct val="113000"/>
              </a:lnSpc>
              <a:spcBef>
                <a:spcPts val="400"/>
              </a:spcBef>
              <a:buSzPct val="100000"/>
              <a:buChar char="•"/>
            </a:pPr>
            <a:r>
              <a:rPr lang="cs" altLang="en-US" sz="2020" b="1" dirty="0">
                <a:solidFill>
                  <a:srgbClr val="25252B"/>
                </a:solidFill>
                <a:latin typeface="IBM Plex Sans" pitchFamily="34" charset="0"/>
                <a:ea typeface="IBM Plex Sans" pitchFamily="34" charset="-122"/>
                <a:cs typeface="IBM Plex Sans" pitchFamily="34" charset="-120"/>
              </a:rPr>
              <a:t>0,001 BTC = 100 000 sats</a:t>
            </a:r>
            <a:endParaRPr lang="cs" sz="2020" dirty="0"/>
          </a:p>
          <a:p>
            <a:pPr algn="l" marL="191770" indent="-191770">
              <a:lnSpc>
                <a:spcPct val="113000"/>
              </a:lnSpc>
              <a:spcBef>
                <a:spcPts val="400"/>
              </a:spcBef>
              <a:buSzPct val="100000"/>
              <a:buChar char="•"/>
            </a:pPr>
            <a:r>
              <a:rPr lang="cs" altLang="en-US" sz="2020" b="1" dirty="0">
                <a:solidFill>
                  <a:srgbClr val="25252B"/>
                </a:solidFill>
                <a:latin typeface="IBM Plex Sans" pitchFamily="34" charset="0"/>
                <a:ea typeface="IBM Plex Sans" pitchFamily="34" charset="-122"/>
                <a:cs typeface="IBM Plex Sans" pitchFamily="34" charset="-120"/>
              </a:rPr>
              <a:t>1 sat = 0,00000001 BTC</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Celý bitcoin není potřeba</a:t>
            </a:r>
            <a:endParaRPr lang="cs" sz="2020" dirty="0"/>
          </a:p>
        </p:txBody>
      </p:sp>
      <p:sp>
        <p:nvSpPr>
          <p:cNvPr id="6" name="Text 3"/>
          <p:cNvSpPr/>
          <p:nvPr/>
        </p:nvSpPr>
        <p:spPr>
          <a:xfrm>
            <a:off x="666780" y="3189702"/>
            <a:ext cx="5694426" cy="1382298"/>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Jednotkové zkreslení:</a:t>
            </a:r>
            <a:r>
              <a:rPr lang="cs" altLang="en-US" sz="2020" dirty="0">
                <a:solidFill>
                  <a:srgbClr val="25252B"/>
                </a:solidFill>
                <a:latin typeface="IBM Plex Sans" pitchFamily="34" charset="0"/>
                <a:ea typeface="IBM Plex Sans" pitchFamily="34" charset="-122"/>
                <a:cs typeface="IBM Plex Sans" pitchFamily="34" charset="-120"/>
              </a:rPr>
              <a:t> nízká cena za celou jednotku neznamená výhodnější nákup. Porovnejte podíl na celkové nabídce, příslušnou hodnotu a rizika.</a:t>
            </a:r>
            <a:endParaRPr lang="cs" sz="2020" dirty="0"/>
          </a:p>
        </p:txBody>
      </p:sp>
      <p:sp>
        <p:nvSpPr>
          <p:cNvPr id="7" name="Shape 4"/>
          <p:cNvSpPr/>
          <p:nvPr/>
        </p:nvSpPr>
        <p:spPr>
          <a:xfrm>
            <a:off x="666780" y="4827941"/>
            <a:ext cx="5372100" cy="1382298"/>
          </a:xfrm>
          <a:prstGeom prst="rect">
            <a:avLst/>
          </a:prstGeom>
          <a:solidFill>
            <a:srgbClr val="F3F3FA"/>
          </a:solidFill>
          <a:ln/>
        </p:spPr>
      </p:sp>
      <p:sp>
        <p:nvSpPr>
          <p:cNvPr id="8" name="Shape 5"/>
          <p:cNvSpPr/>
          <p:nvPr/>
        </p:nvSpPr>
        <p:spPr>
          <a:xfrm>
            <a:off x="666780" y="4827941"/>
            <a:ext cx="57150" cy="1382298"/>
          </a:xfrm>
          <a:prstGeom prst="rect">
            <a:avLst/>
          </a:prstGeom>
          <a:solidFill>
            <a:srgbClr val="422C70"/>
          </a:solidFill>
          <a:ln/>
        </p:spPr>
      </p:sp>
      <p:sp>
        <p:nvSpPr>
          <p:cNvPr id="9" name="Text 6"/>
          <p:cNvSpPr/>
          <p:nvPr/>
        </p:nvSpPr>
        <p:spPr>
          <a:xfrm>
            <a:off x="1133582" y="5058369"/>
            <a:ext cx="4765396" cy="921441"/>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Ukažte, že rozumíte</a:t>
            </a:r>
            <a:endParaRPr lang="cs" sz="2020" dirty="0"/>
          </a:p>
          <a:p>
            <a:pPr algn="l" indent="0" marL="0">
              <a:lnSpc>
                <a:spcPct val="113000"/>
              </a:lnSpc>
              <a:spcBef>
                <a:spcPts val="300"/>
              </a:spcBef>
              <a:buNone/>
            </a:pPr>
            <a:r>
              <a:rPr lang="cs" altLang="en-US" sz="2020" dirty="0">
                <a:solidFill>
                  <a:srgbClr val="25252B"/>
                </a:solidFill>
                <a:latin typeface="IBM Plex Sans" pitchFamily="34" charset="0"/>
                <a:ea typeface="IBM Plex Sans" pitchFamily="34" charset="-122"/>
                <a:cs typeface="IBM Plex Sans" pitchFamily="34" charset="-120"/>
              </a:rPr>
              <a:t>Kolik satů je v 0,01 BTC? Proč lze používat i méně než celý bitcoin?</a:t>
            </a:r>
            <a:endParaRPr lang="cs"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Bitcoin jako zdravé digitální peníze</a:t>
            </a:r>
            <a:endParaRPr lang="cs"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Trvalá účetní kniha; přístup závisí na klíčích</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Přenositelné a dělitelné; převod vyžaduje komunikaci</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Veřejně ověřitelná vzácnost a ověřitelná pravidla</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Zastupitelnost může být ovlivněna tím, jak služby zacházejí s veřejnou historií transakcí</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Přijímání se liší podle místa</a:t>
            </a:r>
            <a:endParaRPr lang="cs"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25252B"/>
                </a:solidFill>
                <a:latin typeface="IBM Plex Sans" pitchFamily="34" charset="0"/>
                <a:ea typeface="IBM Plex Sans" pitchFamily="34" charset="-122"/>
                <a:cs typeface="IBM Plex Sans" pitchFamily="34" charset="-120"/>
              </a:rPr>
              <a:t>Tři funkce</a:t>
            </a:r>
            <a:endParaRPr lang="cs" sz="2020" dirty="0"/>
          </a:p>
        </p:txBody>
      </p:sp>
      <p:sp>
        <p:nvSpPr>
          <p:cNvPr id="6" name="Text 4"/>
          <p:cNvSpPr/>
          <p:nvPr/>
        </p:nvSpPr>
        <p:spPr>
          <a:xfrm>
            <a:off x="986729" y="4136837"/>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Uchovatel hodnoty: předvídatelná nabídka; kolísavá cena</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Prostředek směny: přímý převod; různé poplatky a míra přijímání</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Účetní jednotka: BTC nebo satoshi; mnoho zboží má ceny ve fiat měnách</a:t>
            </a:r>
            <a:endParaRPr lang="cs" sz="2020" dirty="0"/>
          </a:p>
        </p:txBody>
      </p:sp>
      <p:sp>
        <p:nvSpPr>
          <p:cNvPr id="7" name="Text 5"/>
          <p:cNvSpPr/>
          <p:nvPr/>
        </p:nvSpPr>
        <p:spPr>
          <a:xfrm>
            <a:off x="666780" y="5429524"/>
            <a:ext cx="11510010" cy="428762"/>
          </a:xfrm>
          <a:prstGeom prst="rect">
            <a:avLst/>
          </a:prstGeom>
          <a:noFill/>
          <a:ln/>
        </p:spPr>
        <p:txBody>
          <a:bodyPr wrap="square" lIns="0" tIns="0" rIns="0" bIns="0" rtlCol="0" anchor="t"/>
          <a:lstStyle/>
          <a:p>
            <a:pPr algn="l" indent="0" marL="0">
              <a:lnSpc>
                <a:spcPct val="113000"/>
              </a:lnSpc>
              <a:buNone/>
            </a:pPr>
            <a:r>
              <a:rPr lang="cs" altLang="en-US" sz="1610" dirty="0">
                <a:solidFill>
                  <a:srgbClr val="25252B"/>
                </a:solidFill>
                <a:latin typeface="IBM Plex Sans" pitchFamily="34" charset="0"/>
                <a:ea typeface="IBM Plex Sans" pitchFamily="34" charset="-122"/>
                <a:cs typeface="IBM Plex Sans" pitchFamily="34" charset="-120"/>
              </a:rPr>
              <a:t>„Zdravé peníze“ závisí na stanovených kritériích. Porovnávejte alternativy podle stejných měřítek.</a:t>
            </a:r>
            <a:endParaRPr lang="cs"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Bitcoin, stablecoiny a další kryptoaktiva</a:t>
            </a:r>
            <a:endParaRPr lang="c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Bitcoin:</a:t>
            </a:r>
            <a:r>
              <a:rPr lang="cs" altLang="en-US" sz="2400" dirty="0">
                <a:solidFill>
                  <a:srgbClr val="25252B"/>
                </a:solidFill>
                <a:latin typeface="IBM Plex Sans" pitchFamily="34" charset="0"/>
                <a:ea typeface="IBM Plex Sans" pitchFamily="34" charset="-122"/>
                <a:cs typeface="IBM Plex Sans" pitchFamily="34" charset="-120"/>
              </a:rPr>
              <a:t> veřejná pravidla emise; žádný centrální emitent</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Stablecoiny:</a:t>
            </a:r>
            <a:r>
              <a:rPr lang="cs" altLang="en-US" sz="2400" dirty="0">
                <a:solidFill>
                  <a:srgbClr val="25252B"/>
                </a:solidFill>
                <a:latin typeface="IBM Plex Sans" pitchFamily="34" charset="0"/>
                <a:ea typeface="IBM Plex Sans" pitchFamily="34" charset="-122"/>
                <a:cs typeface="IBM Plex Sans" pitchFamily="34" charset="-120"/>
              </a:rPr>
              <a:t> cílí na referenční hodnotu; rezervy, mechanismy nebo nároky na zpětný odkup</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Ostatní kryptoaktiva:</a:t>
            </a:r>
            <a:r>
              <a:rPr lang="cs" altLang="en-US" sz="2400" dirty="0">
                <a:solidFill>
                  <a:srgbClr val="25252B"/>
                </a:solidFill>
                <a:latin typeface="IBM Plex Sans" pitchFamily="34" charset="0"/>
                <a:ea typeface="IBM Plex Sans" pitchFamily="34" charset="-122"/>
                <a:cs typeface="IBM Plex Sans" pitchFamily="34" charset="-120"/>
              </a:rPr>
              <a:t> odlišné sítě, emise, kontrola a účely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Společná historie kódu nezajišťuje forku síť ani bezpečnost Bitcoinu</a:t>
            </a:r>
            <a:endParaRPr lang="cs"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Porovnejte:</a:t>
            </a:r>
            <a:r>
              <a:rPr lang="cs" altLang="en-US" sz="2400" dirty="0">
                <a:solidFill>
                  <a:srgbClr val="25252B"/>
                </a:solidFill>
                <a:latin typeface="IBM Plex Sans" pitchFamily="34" charset="0"/>
                <a:ea typeface="IBM Plex Sans" pitchFamily="34" charset="-122"/>
                <a:cs typeface="IBM Plex Sans" pitchFamily="34" charset="-120"/>
              </a:rPr>
              <a:t> kontrolu nad emisí, nezávislé ověřování, kontrolu nad klíči a protistrany.</a:t>
            </a:r>
            <a:endParaRPr lang="cs"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Toto srovnání objasňuje Bitcoin; nedoporučuje pořizování, obchodování ani propagaci jakéhokoli aktiva.</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Různé návrhy, různá rizika</a:t>
            </a:r>
            <a:endParaRPr lang="cs"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Bitcoin:</a:t>
            </a:r>
            <a:r>
              <a:rPr lang="cs" altLang="en-US" sz="2400" dirty="0">
                <a:solidFill>
                  <a:srgbClr val="25252B"/>
                </a:solidFill>
                <a:latin typeface="IBM Plex Sans" pitchFamily="34" charset="0"/>
                <a:ea typeface="IBM Plex Sans" pitchFamily="34" charset="-122"/>
                <a:cs typeface="IBM Plex Sans" pitchFamily="34" charset="-120"/>
              </a:rPr>
              <a:t> volatilita, ztráta klíčů, nevratnost plateb, poplatky, veřejné záznamy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Stablecoiny:</a:t>
            </a:r>
            <a:r>
              <a:rPr lang="cs" altLang="en-US" sz="2400" dirty="0">
                <a:solidFill>
                  <a:srgbClr val="25252B"/>
                </a:solidFill>
                <a:latin typeface="IBM Plex Sans" pitchFamily="34" charset="0"/>
                <a:ea typeface="IBM Plex Sans" pitchFamily="34" charset="-122"/>
                <a:cs typeface="IBM Plex Sans" pitchFamily="34" charset="-120"/>
              </a:rPr>
              <a:t> ztráta vazby na referenční hodnotu, rezervy, zpětný odkup, zmrazení prostředků a protistrany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Ostatní kryptoaktiva:</a:t>
            </a:r>
            <a:r>
              <a:rPr lang="cs" altLang="en-US" sz="2400" dirty="0">
                <a:solidFill>
                  <a:srgbClr val="25252B"/>
                </a:solidFill>
                <a:latin typeface="IBM Plex Sans" pitchFamily="34" charset="0"/>
                <a:ea typeface="IBM Plex Sans" pitchFamily="34" charset="-122"/>
                <a:cs typeface="IBM Plex Sans" pitchFamily="34" charset="-120"/>
              </a:rPr>
              <a:t> změny pravidel, soustředění vlivu, chyby, hackerské útoky a mosty mezi blockchainy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Služby:</a:t>
            </a:r>
            <a:r>
              <a:rPr lang="cs" altLang="en-US" sz="2400" dirty="0">
                <a:solidFill>
                  <a:srgbClr val="25252B"/>
                </a:solidFill>
                <a:latin typeface="IBM Plex Sans" pitchFamily="34" charset="0"/>
                <a:ea typeface="IBM Plex Sans" pitchFamily="34" charset="-122"/>
                <a:cs typeface="IBM Plex Sans" pitchFamily="34" charset="-120"/>
              </a:rPr>
              <a:t> úschova, selhání, přístup a právní rizika napříč kategoriemi</a:t>
            </a:r>
            <a:endParaRPr lang="cs"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Známý burzovní symbol, zdánlivě stabilní cena ani propracovaná aplikace nejsou důkazem bezpečnosti. Tokeny automaticky nezakládají vlastnický podíl ve společnosti, nárok na příjem ani právo na zpětný odkup.</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Vzdělávání není obchodování ani propagace</a:t>
            </a:r>
            <a:endParaRPr lang="c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Vysvětlujte, zpochybňujte, porovnávejte a ověřujte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Spekulace: cenové riziko, riziko platformy a nátlak</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Propagace: možné střety zájmů</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Žádné pokyny k nákupu, prodeji ani držení</a:t>
            </a:r>
            <a:endParaRPr lang="cs"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Ověření místní hodnoty</a:t>
            </a:r>
            <a:endParaRPr lang="cs" sz="2400" dirty="0"/>
          </a:p>
          <a:p>
            <a:pPr algn="l" indent="0" marL="0">
              <a:lnSpc>
                <a:spcPct val="113000"/>
              </a:lnSpc>
              <a:spcBef>
                <a:spcPts val="360"/>
              </a:spcBef>
              <a:buNone/>
            </a:pPr>
            <a:r>
              <a:rPr lang="cs" altLang="en-US" sz="2400" dirty="0">
                <a:solidFill>
                  <a:srgbClr val="25252B"/>
                </a:solidFill>
                <a:latin typeface="IBM Plex Sans" pitchFamily="34" charset="0"/>
                <a:ea typeface="IBM Plex Sans" pitchFamily="34" charset="-122"/>
                <a:cs typeface="IBM Plex Sans" pitchFamily="34" charset="-120"/>
              </a:rPr>
              <a:t>Rozlišujte mezi tržní cenou, místní akceptací a osobními preferencemi či předsudky.</a:t>
            </a:r>
            <a:endParaRPr lang="c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Časová osa vzniku Bitcoinu</a:t>
            </a:r>
            <a:endParaRPr lang="c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Satoshi Nakamoto je pseudonym; totožnost tvůrce či tvůrců zůstává neznámá. Další lidé pokračovali v rozvoji sítě s otevřeným zdrojovým kódem bez stálého ústředního vůdce.</a:t>
            </a:r>
            <a:endParaRPr lang="cs"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Zhodnoťte návrh a fungování sítě i příběh jejího vzniku.</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října 2008Zveřejnění bílé knihy: online platby bez zprostředkovatele3. ledna 2009Blok Genesis: spuštění sítě Bitcoin 12. ledna 2009První transakce mezi dvěma lidmi, od Satoshi pro Hal Finney 22. k">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Posílení postavení, riziko a odpovědnost</a:t>
            </a:r>
            <a:endParaRPr lang="c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Přímá kontrola prostřednictvím klíčů</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Veřejná pravidla a nezávislé ověřování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Globální převody mezi uživateli napřímo</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Zálohy, kontroly plateb a plánování obnovy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Volatilita, veřejné záznamy, poplatky a omezené přijímání</a:t>
            </a:r>
            <a:endParaRPr lang="cs"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Žádná společnost nedokáže obnovit ztracenou seed frázi. Než převedete významnější částku, požádejte o pomoc, ale neprozrazujte přitom tajné údaje.</a:t>
            </a:r>
            <a:endParaRPr lang="cs"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Osobní odpovědnost může zahrnovat vzdělávání, vzájemnou kontrolu, postupy a drobné testy.</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Opakování: Jak Bitcoin řeší nedostatky peněžního systému?</a:t>
            </a:r>
            <a:endParaRPr lang="cs" sz="3000" dirty="0"/>
          </a:p>
        </p:txBody>
      </p:sp>
      <p:sp>
        <p:nvSpPr>
          <p:cNvPr id="4" name="Text 2"/>
          <p:cNvSpPr/>
          <p:nvPr/>
        </p:nvSpPr>
        <p:spPr>
          <a:xfrm>
            <a:off x="666780" y="1429482"/>
            <a:ext cx="11510010" cy="361920"/>
          </a:xfrm>
          <a:prstGeom prst="rect">
            <a:avLst/>
          </a:prstGeom>
          <a:noFill/>
          <a:ln/>
        </p:spPr>
        <p:txBody>
          <a:bodyPr wrap="square" lIns="0" tIns="0" rIns="0" bIns="0" rtlCol="0" anchor="t"/>
          <a:lstStyle/>
          <a:p>
            <a:pPr algn="l" indent="0" marL="0">
              <a:lnSpc>
                <a:spcPct val="113000"/>
              </a:lnSpc>
              <a:buNone/>
            </a:pPr>
            <a:r>
              <a:rPr lang="cs" altLang="en-US" sz="2110" b="1" dirty="0">
                <a:solidFill>
                  <a:srgbClr val="25252B"/>
                </a:solidFill>
                <a:latin typeface="IBM Plex Sans" pitchFamily="34" charset="0"/>
                <a:ea typeface="IBM Plex Sans" pitchFamily="34" charset="-122"/>
                <a:cs typeface="IBM Plex Sans" pitchFamily="34" charset="-120"/>
              </a:rPr>
              <a:t>Klíčové poznatky</a:t>
            </a:r>
            <a:endParaRPr lang="cs" sz="2110" dirty="0"/>
          </a:p>
        </p:txBody>
      </p:sp>
      <p:sp>
        <p:nvSpPr>
          <p:cNvPr id="5" name="Text 3"/>
          <p:cNvSpPr/>
          <p:nvPr/>
        </p:nvSpPr>
        <p:spPr>
          <a:xfrm>
            <a:off x="1002000" y="2005919"/>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Proměnlivá nabídka → veřejná pravidla emise; uživatelé vynucují jejich dodržování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Centrální schvalování plateb → převody mezi uživateli napřímo; chyby se obtížně napravují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Centrální účetní kniha → sdílené ověřování; rizika pro soukromí plynoucí z veřejných záznamů</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Přístup prostřednictvím institucí → kontrola nad klíči; odpovědnost za zálohování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Určování pořadí transakcí → důkaz prací; náklady na vybavení a energii</a:t>
            </a:r>
            <a:endParaRPr lang="cs" sz="2110" dirty="0"/>
          </a:p>
        </p:txBody>
      </p:sp>
      <p:sp>
        <p:nvSpPr>
          <p:cNvPr id="6" name="Shape 4"/>
          <p:cNvSpPr/>
          <p:nvPr/>
        </p:nvSpPr>
        <p:spPr>
          <a:xfrm>
            <a:off x="666780" y="5048860"/>
            <a:ext cx="10858500" cy="1085850"/>
          </a:xfrm>
          <a:prstGeom prst="rect">
            <a:avLst/>
          </a:prstGeom>
          <a:solidFill>
            <a:srgbClr val="F3F3FA"/>
          </a:solidFill>
          <a:ln/>
        </p:spPr>
      </p:sp>
      <p:sp>
        <p:nvSpPr>
          <p:cNvPr id="7" name="Shape 5"/>
          <p:cNvSpPr/>
          <p:nvPr/>
        </p:nvSpPr>
        <p:spPr>
          <a:xfrm>
            <a:off x="666780" y="5048860"/>
            <a:ext cx="57150" cy="1085850"/>
          </a:xfrm>
          <a:prstGeom prst="rect">
            <a:avLst/>
          </a:prstGeom>
          <a:solidFill>
            <a:srgbClr val="422C70"/>
          </a:solidFill>
          <a:ln/>
        </p:spPr>
      </p:sp>
      <p:sp>
        <p:nvSpPr>
          <p:cNvPr id="8" name="Text 6"/>
          <p:cNvSpPr/>
          <p:nvPr/>
        </p:nvSpPr>
        <p:spPr>
          <a:xfrm>
            <a:off x="1153058" y="5290261"/>
            <a:ext cx="10539649" cy="603047"/>
          </a:xfrm>
          <a:prstGeom prst="rect">
            <a:avLst/>
          </a:prstGeom>
          <a:noFill/>
          <a:ln/>
        </p:spPr>
        <p:txBody>
          <a:bodyPr wrap="square" lIns="0" tIns="0" rIns="0" bIns="0" rtlCol="0" anchor="t"/>
          <a:lstStyle/>
          <a:p>
            <a:pPr algn="l" indent="0" marL="0">
              <a:lnSpc>
                <a:spcPct val="113000"/>
              </a:lnSpc>
              <a:buNone/>
            </a:pPr>
            <a:r>
              <a:rPr lang="cs" altLang="en-US" sz="2110" b="1" dirty="0">
                <a:solidFill>
                  <a:srgbClr val="422C70"/>
                </a:solidFill>
                <a:latin typeface="IBM Plex Sans" pitchFamily="34" charset="0"/>
                <a:ea typeface="IBM Plex Sans" pitchFamily="34" charset="-122"/>
                <a:cs typeface="IBM Plex Sans" pitchFamily="34" charset="-120"/>
              </a:rPr>
              <a:t>Chvíle k zamyšlení</a:t>
            </a:r>
            <a:endParaRPr lang="cs" sz="2110" dirty="0"/>
          </a:p>
          <a:p>
            <a:pPr algn="l" indent="0" marL="0">
              <a:lnSpc>
                <a:spcPct val="113000"/>
              </a:lnSpc>
              <a:spcBef>
                <a:spcPts val="320"/>
              </a:spcBef>
              <a:buNone/>
            </a:pPr>
            <a:r>
              <a:rPr lang="cs" altLang="en-US" sz="2110" dirty="0">
                <a:solidFill>
                  <a:srgbClr val="25252B"/>
                </a:solidFill>
                <a:latin typeface="IBM Plex Sans" pitchFamily="34" charset="0"/>
                <a:ea typeface="IBM Plex Sans" pitchFamily="34" charset="-122"/>
                <a:cs typeface="IBM Plex Sans" pitchFamily="34" charset="-120"/>
              </a:rPr>
              <a:t>Kterou část návrhu Bitcoinu byste nyní vysvětlili jinak a proč?</a:t>
            </a:r>
            <a:endParaRPr lang="cs"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2</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7941F"/>
                </a:solidFill>
                <a:latin typeface="IBM Plex Sans Medium" pitchFamily="34" charset="0"/>
                <a:ea typeface="IBM Plex Sans Medium" pitchFamily="34" charset="-122"/>
                <a:cs typeface="IBM Plex Sans Medium" pitchFamily="34" charset="-120"/>
              </a:rPr>
              <a:t>Modul 3</a:t>
            </a:r>
            <a:endParaRPr lang="cs"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Bezpečné používání Bitcoinu</a:t>
            </a:r>
            <a:endParaRPr lang="cs"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cs" altLang="en-US" sz="2400" b="1" dirty="0">
                <a:solidFill>
                  <a:srgbClr val="FFFFFF"/>
                </a:solidFill>
                <a:latin typeface="IBM Plex Sans" pitchFamily="34" charset="0"/>
                <a:ea typeface="IBM Plex Sans" pitchFamily="34" charset="-122"/>
                <a:cs typeface="IBM Plex Sans" pitchFamily="34" charset="-120"/>
              </a:rPr>
              <a:t>Akce:</a:t>
            </a:r>
            <a:r>
              <a:rPr lang="cs" altLang="en-US" sz="2400" dirty="0">
                <a:solidFill>
                  <a:srgbClr val="FFFFFF"/>
                </a:solidFill>
                <a:latin typeface="IBM Plex Sans" pitchFamily="34" charset="0"/>
                <a:ea typeface="IBM Plex Sans" pitchFamily="34" charset="-122"/>
                <a:cs typeface="IBM Plex Sans" pitchFamily="34" charset="-120"/>
              </a:rPr>
              <a:t> Jak převezmu odpovědnost za používání a zabezpečení Bitcoinu?</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Bezpečné první kroky</a:t>
            </a:r>
            <a:endParaRPr lang="cs"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Sdílejte údaje pro příjem plateb; nikdy ne tajné údaje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Před schválením odeslání se zastavte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Omezujte dopady chyb; požádejte o pomoc</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Používejte připravené, prázdné, simulované nebo schválené materiály s nízkým rizikem</a:t>
            </a:r>
            <a:endParaRPr lang="cs"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Není nutný žádný nákup, vlastní finanční prostředky ani osobní peněženka. Nácvik v reálném prostředí přináší další rizika pro soukromí a bezpečnost i riziko ztráty prostředků; k dispozici je alternativa bez použití finančních prostředků.</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Peněženky</a:t>
            </a:r>
            <a:endParaRPr lang="cs"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Peněženka pro Bitcoin spravuje klíče a informace potřebné k přijímání a autorizaci transakcí; bitcoin zůstává zaznamenán ve sdílené účetní knize.</a:t>
            </a:r>
            <a:endParaRPr lang="cs"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Kdo má kontrolu nad klíči?</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Jak se obnovuje přístup?</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Které platební metody jsou podporovány?</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Zdroj, údržba, kompatibilita, soukromí, náklady a podpora</a:t>
            </a:r>
            <a:endParaRPr lang="cs"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Otevřený zdrojový kód umožňuje kontrolu; nedokazuje však, že je peněženka bezpečná nebo vhodná.</a:t>
            </a:r>
            <a:endParaRPr lang="cs" sz="2020" dirty="0"/>
          </a:p>
        </p:txBody>
      </p:sp>
      <p:sp>
        <p:nvSpPr>
          <p:cNvPr id="7" name="Text 5"/>
          <p:cNvSpPr/>
          <p:nvPr/>
        </p:nvSpPr>
        <p:spPr>
          <a:xfrm>
            <a:off x="666780" y="5083973"/>
            <a:ext cx="11510010" cy="691195"/>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Výukové peněženky nesmějí sloužit k zabezpečení významných finančních prostředků. Pozdější osobní peněženka vyžaduje nové nastavení provedené v soukromí a nové údaje pro obnovení.</a:t>
            </a:r>
            <a:endParaRPr lang="cs"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Vaše peněženka uchovává klíče Příjem Sdílejte adresu pro příjemOdesílání Podepište svým klíčem Bitcoin zůstává ve sdílené účetní knize">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Adresy</a:t>
            </a:r>
            <a:endParaRPr lang="cs"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Veřejné údaje pro příjem on-chain platby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Získejte je z obrazovky pro příjem v požadované peněžence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Naskenujte je nebo zkopírujte; poté je porovnejte s údaji na důvěryhodné obrazovce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Ověřte příjemce, síť a způsob platby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On-chain adresa a lightningová faktura: různé platební požadavky</a:t>
            </a:r>
            <a:endParaRPr lang="cs"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Malware může nahradit zkopírované cílové údaje. Známý vzhled nestačí. Nové adresy ztěžují snadné propojování plateb; nezajišťují však jejich anonymitu.</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Klíče</a:t>
            </a:r>
            <a:endParaRPr lang="cs"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Soukromý klíč:</a:t>
            </a:r>
            <a:r>
              <a:rPr lang="cs" altLang="en-US" sz="2110" dirty="0">
                <a:solidFill>
                  <a:srgbClr val="25252B"/>
                </a:solidFill>
                <a:latin typeface="IBM Plex Sans" pitchFamily="34" charset="0"/>
                <a:ea typeface="IBM Plex Sans" pitchFamily="34" charset="-122"/>
                <a:cs typeface="IBM Plex Sans" pitchFamily="34" charset="-120"/>
              </a:rPr>
              <a:t> tajná informace sloužící k autorizaci utrácení</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Veřejný klíč:</a:t>
            </a:r>
            <a:r>
              <a:rPr lang="cs" altLang="en-US" sz="2110" dirty="0">
                <a:solidFill>
                  <a:srgbClr val="25252B"/>
                </a:solidFill>
                <a:latin typeface="IBM Plex Sans" pitchFamily="34" charset="0"/>
                <a:ea typeface="IBM Plex Sans" pitchFamily="34" charset="-122"/>
                <a:cs typeface="IBM Plex Sans" pitchFamily="34" charset="-120"/>
              </a:rPr>
              <a:t> ověřuje podpisy bez odhalení soukromého klíče</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Adresa:</a:t>
            </a:r>
            <a:r>
              <a:rPr lang="cs" altLang="en-US" sz="2110" dirty="0">
                <a:solidFill>
                  <a:srgbClr val="25252B"/>
                </a:solidFill>
                <a:latin typeface="IBM Plex Sans" pitchFamily="34" charset="0"/>
                <a:ea typeface="IBM Plex Sans" pitchFamily="34" charset="-122"/>
                <a:cs typeface="IBM Plex Sans" pitchFamily="34" charset="-120"/>
              </a:rPr>
              <a:t> údaj pro příjem plateb odvozený z informací o veřejném klíči</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Peněženky obvykle automaticky spravují mnoho klíčů</a:t>
            </a:r>
            <a:endParaRPr lang="cs"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Nikdy nesdílejte soukromé klíče, seedové fráze, hesla ani kódy pro obnovení. Žádný důvěryhodný vyučující, pracovník podpory, poskytovatel peněženky, zaměstnanec burzy ani vývojář je nepotřebuje.</a:t>
            </a:r>
            <a:endParaRPr lang="cs"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cs" altLang="en-US" sz="2110" b="1" dirty="0">
                <a:solidFill>
                  <a:srgbClr val="422C70"/>
                </a:solidFill>
                <a:latin typeface="IBM Plex Sans" pitchFamily="34" charset="0"/>
                <a:ea typeface="IBM Plex Sans" pitchFamily="34" charset="-122"/>
                <a:cs typeface="IBM Plex Sans" pitchFamily="34" charset="-120"/>
              </a:rPr>
              <a:t>Vyzkoušejte si to</a:t>
            </a:r>
            <a:endParaRPr lang="cs" sz="2110" dirty="0"/>
          </a:p>
          <a:p>
            <a:pPr algn="l" indent="0" marL="0">
              <a:lnSpc>
                <a:spcPct val="113000"/>
              </a:lnSpc>
              <a:spcBef>
                <a:spcPts val="320"/>
              </a:spcBef>
              <a:buNone/>
            </a:pPr>
            <a:r>
              <a:rPr lang="cs" altLang="en-US" sz="2110" dirty="0">
                <a:solidFill>
                  <a:srgbClr val="25252B"/>
                </a:solidFill>
                <a:latin typeface="IBM Plex Sans" pitchFamily="34" charset="0"/>
                <a:ea typeface="IBM Plex Sans" pitchFamily="34" charset="-122"/>
                <a:cs typeface="IBM Plex Sans" pitchFamily="34" charset="-120"/>
              </a:rPr>
              <a:t>Roztřiďte připravené příklady na údaje pro příjem plateb, tajné údaje a veřejné údaje, které se při propojení s konkrétní osobou stávají citlivými.</a:t>
            </a:r>
            <a:endParaRPr lang="cs"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Soukromý klíč: nikdy ho nesdílejte. Kdokoli ho má, může utratit vaše bitcoiny. Příjem: lze bezpečně sdílet Veřejný klíč odvozený ze soukromého klíče Přijímací adresa vytvořená z informací o veřejném k">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Obnovovací fráze</a:t>
            </a:r>
            <a:endParaRPr lang="cs" sz="3000" dirty="0"/>
          </a:p>
        </p:txBody>
      </p:sp>
      <p:sp>
        <p:nvSpPr>
          <p:cNvPr id="5" name="Text 2"/>
          <p:cNvSpPr/>
          <p:nvPr/>
        </p:nvSpPr>
        <p:spPr>
          <a:xfrm>
            <a:off x="666780" y="1441734"/>
            <a:ext cx="5694426" cy="118497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Obnovovací fráze je uspořádaný seznam slov, který mnoho peněženek používá k obnovení svých soukromých klíčů.</a:t>
            </a:r>
            <a:endParaRPr lang="cs" sz="2300" dirty="0"/>
          </a:p>
        </p:txBody>
      </p:sp>
      <p:sp>
        <p:nvSpPr>
          <p:cNvPr id="6" name="Text 3"/>
          <p:cNvSpPr/>
          <p:nvPr/>
        </p:nvSpPr>
        <p:spPr>
          <a:xfrm>
            <a:off x="1032449" y="2860609"/>
            <a:ext cx="5293553" cy="2940436"/>
          </a:xfrm>
          <a:prstGeom prst="rect">
            <a:avLst/>
          </a:prstGeom>
          <a:noFill/>
          <a:ln/>
        </p:spPr>
        <p:txBody>
          <a:bodyPr wrap="square" lIns="0" tIns="0" rIns="0" bIns="0" rtlCol="0" anchor="t"/>
          <a:lstStyle/>
          <a:p>
            <a:pPr algn="l" marL="219710" indent="-219710">
              <a:lnSpc>
                <a:spcPct val="113000"/>
              </a:lnSpc>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Často 12 nebo 24 slov; provedení se liší</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Přesný zápis a pořadí slov</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Oficiální pokyny k zálohování; uložení v soukromí a offline</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Chraňte před ztrátou, poškozením, kamerami a dalšími pozorovateli</a:t>
            </a:r>
            <a:endParaRPr lang="c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Používání s úschovou u třetí strany a bez ní</a:t>
            </a:r>
            <a:endParaRPr lang="cs"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S úschovou u poskytovatele:</a:t>
            </a:r>
            <a:r>
              <a:rPr lang="cs" altLang="en-US" sz="2110" dirty="0">
                <a:solidFill>
                  <a:srgbClr val="25252B"/>
                </a:solidFill>
                <a:latin typeface="IBM Plex Sans" pitchFamily="34" charset="0"/>
                <a:ea typeface="IBM Plex Sans" pitchFamily="34" charset="-122"/>
                <a:cs typeface="IBM Plex Sans" pitchFamily="34" charset="-120"/>
              </a:rPr>
              <a:t> poskytovatel spravuje klíče a zajišťuje obnovení účtu</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Zobrazený zůstatek: příslib poskytovatele poskytnout bitcoin</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Ve vlastní úschově:</a:t>
            </a:r>
            <a:r>
              <a:rPr lang="cs" altLang="en-US" sz="2110" dirty="0">
                <a:solidFill>
                  <a:srgbClr val="25252B"/>
                </a:solidFill>
                <a:latin typeface="IBM Plex Sans" pitchFamily="34" charset="0"/>
                <a:ea typeface="IBM Plex Sans" pitchFamily="34" charset="-122"/>
                <a:cs typeface="IBM Plex Sans" pitchFamily="34" charset="-120"/>
              </a:rPr>
              <a:t> uživatel spravuje klíče a zálohu</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Přímá kontrola s sebou nese odpovědnost za chyby a obnovení přístupu</a:t>
            </a:r>
            <a:endParaRPr lang="cs"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Veřejný blockchain nemůže prokázat, co poskytovatel dluží konkrétnímu zákazníkovi. I vlastní úschova může zahrnovat závislost na softwaru, hardwaru, serverech a síti.</a:t>
            </a:r>
            <a:endParaRPr lang="cs" sz="2110" dirty="0"/>
          </a:p>
        </p:txBody>
      </p:sp>
      <p:sp>
        <p:nvSpPr>
          <p:cNvPr id="6" name="Shape 4"/>
          <p:cNvSpPr/>
          <p:nvPr/>
        </p:nvSpPr>
        <p:spPr>
          <a:xfrm>
            <a:off x="666780" y="4271345"/>
            <a:ext cx="10858500" cy="1447770"/>
          </a:xfrm>
          <a:prstGeom prst="rect">
            <a:avLst/>
          </a:prstGeom>
          <a:solidFill>
            <a:srgbClr val="F3F3FA"/>
          </a:solidFill>
          <a:ln/>
        </p:spPr>
      </p:sp>
      <p:sp>
        <p:nvSpPr>
          <p:cNvPr id="7" name="Shape 5"/>
          <p:cNvSpPr/>
          <p:nvPr/>
        </p:nvSpPr>
        <p:spPr>
          <a:xfrm>
            <a:off x="666780" y="4271345"/>
            <a:ext cx="57150" cy="1447770"/>
          </a:xfrm>
          <a:prstGeom prst="rect">
            <a:avLst/>
          </a:prstGeom>
          <a:solidFill>
            <a:srgbClr val="422C70"/>
          </a:solidFill>
          <a:ln/>
        </p:spPr>
      </p:sp>
      <p:sp>
        <p:nvSpPr>
          <p:cNvPr id="8" name="Text 6"/>
          <p:cNvSpPr/>
          <p:nvPr/>
        </p:nvSpPr>
        <p:spPr>
          <a:xfrm>
            <a:off x="1153058" y="4512747"/>
            <a:ext cx="10539649" cy="964966"/>
          </a:xfrm>
          <a:prstGeom prst="rect">
            <a:avLst/>
          </a:prstGeom>
          <a:noFill/>
          <a:ln/>
        </p:spPr>
        <p:txBody>
          <a:bodyPr wrap="square" lIns="0" tIns="0" rIns="0" bIns="0" rtlCol="0" anchor="t"/>
          <a:lstStyle/>
          <a:p>
            <a:pPr algn="l" indent="0" marL="0">
              <a:lnSpc>
                <a:spcPct val="113000"/>
              </a:lnSpc>
              <a:buNone/>
            </a:pPr>
            <a:r>
              <a:rPr lang="cs" altLang="en-US" sz="2110" b="1" dirty="0">
                <a:solidFill>
                  <a:srgbClr val="422C70"/>
                </a:solidFill>
                <a:latin typeface="IBM Plex Sans" pitchFamily="34" charset="0"/>
                <a:ea typeface="IBM Plex Sans" pitchFamily="34" charset="-122"/>
                <a:cs typeface="IBM Plex Sans" pitchFamily="34" charset="-120"/>
              </a:rPr>
              <a:t>Vyzkoušejte si to</a:t>
            </a:r>
            <a:endParaRPr lang="cs" sz="2110" dirty="0"/>
          </a:p>
          <a:p>
            <a:pPr algn="l" indent="0" marL="0">
              <a:lnSpc>
                <a:spcPct val="113000"/>
              </a:lnSpc>
              <a:spcBef>
                <a:spcPts val="320"/>
              </a:spcBef>
              <a:buNone/>
            </a:pPr>
            <a:r>
              <a:rPr lang="cs" altLang="en-US" sz="2110" dirty="0">
                <a:solidFill>
                  <a:srgbClr val="25252B"/>
                </a:solidFill>
                <a:latin typeface="IBM Plex Sans" pitchFamily="34" charset="0"/>
                <a:ea typeface="IBM Plex Sans" pitchFamily="34" charset="-122"/>
                <a:cs typeface="IBM Plex Sans" pitchFamily="34" charset="-120"/>
              </a:rPr>
              <a:t>Porovnejte dva připravené popisy: kdo spravuje klíče, kdo obnovuje přístup a jaké riziko je třeba prověřit?</a:t>
            </a:r>
            <a:endParaRPr lang="cs"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S úschovou u poskytovatele Přihlásíte se k účtu na svém telefonuPoskytovatel uchovává klíče na svých serverech Poskytovatel schvaluje a podepisuje vaši platbuZůstatekPříslib poskytovateleObnovaProstře">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Horké a studené peněženky</a:t>
            </a:r>
            <a:endParaRPr lang="cs" sz="3000" dirty="0"/>
          </a:p>
        </p:txBody>
      </p:sp>
      <p:sp>
        <p:nvSpPr>
          <p:cNvPr id="5" name="Text 2"/>
          <p:cNvSpPr/>
          <p:nvPr/>
        </p:nvSpPr>
        <p:spPr>
          <a:xfrm>
            <a:off x="1002000" y="1375806"/>
            <a:ext cx="5973227" cy="3418302"/>
          </a:xfrm>
          <a:prstGeom prst="rect">
            <a:avLst/>
          </a:prstGeom>
          <a:noFill/>
          <a:ln/>
        </p:spPr>
        <p:txBody>
          <a:bodyPr wrap="square" lIns="0" tIns="0" rIns="0" bIns="0" rtlCol="0" anchor="t"/>
          <a:lstStyle/>
          <a:p>
            <a:pPr algn="l" marL="200660" indent="-200660">
              <a:lnSpc>
                <a:spcPct val="113000"/>
              </a:lnSpc>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Horká:</a:t>
            </a:r>
            <a:r>
              <a:rPr lang="cs" altLang="en-US" sz="2110" dirty="0">
                <a:solidFill>
                  <a:srgbClr val="25252B"/>
                </a:solidFill>
                <a:latin typeface="IBM Plex Sans" pitchFamily="34" charset="0"/>
                <a:ea typeface="IBM Plex Sans" pitchFamily="34" charset="-122"/>
                <a:cs typeface="IBM Plex Sans" pitchFamily="34" charset="-120"/>
              </a:rPr>
              <a:t> klíče v zařízení připojeném k internetu; pohodlné používání, vyšší riziko ohrožení</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Studená:</a:t>
            </a:r>
            <a:r>
              <a:rPr lang="cs" altLang="en-US" sz="2110" dirty="0">
                <a:solidFill>
                  <a:srgbClr val="25252B"/>
                </a:solidFill>
                <a:latin typeface="IBM Plex Sans" pitchFamily="34" charset="0"/>
                <a:ea typeface="IBM Plex Sans" pitchFamily="34" charset="-122"/>
                <a:cs typeface="IBM Plex Sans" pitchFamily="34" charset="-120"/>
              </a:rPr>
              <a:t> podpisové klíče izolované od univerzálního zařízení připojeného k internetu</a:t>
            </a:r>
            <a:endParaRPr lang="cs" sz="2110" dirty="0"/>
          </a:p>
          <a:p>
            <a:pPr algn="l" marL="200660" indent="-200660">
              <a:lnSpc>
                <a:spcPct val="113000"/>
              </a:lnSpc>
              <a:spcBef>
                <a:spcPts val="420"/>
              </a:spcBef>
              <a:buSzPct val="100000"/>
              <a:buChar char="•"/>
            </a:pPr>
            <a:r>
              <a:rPr lang="cs" altLang="en-US" sz="2110" b="1" dirty="0">
                <a:solidFill>
                  <a:srgbClr val="422C70"/>
                </a:solidFill>
                <a:latin typeface="IBM Plex Sans" pitchFamily="34" charset="0"/>
                <a:ea typeface="IBM Plex Sans" pitchFamily="34" charset="-122"/>
                <a:cs typeface="IBM Plex Sans" pitchFamily="34" charset="-120"/>
              </a:rPr>
              <a:t>Hardwarová peněženka:</a:t>
            </a:r>
            <a:r>
              <a:rPr lang="cs" altLang="en-US" sz="2110" dirty="0">
                <a:solidFill>
                  <a:srgbClr val="25252B"/>
                </a:solidFill>
                <a:latin typeface="IBM Plex Sans" pitchFamily="34" charset="0"/>
                <a:ea typeface="IBM Plex Sans" pitchFamily="34" charset="-122"/>
                <a:cs typeface="IBM Plex Sans" pitchFamily="34" charset="-120"/>
              </a:rPr>
              <a:t> specializované zařízení pro ochranu klíčů a podepisování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Úschova a obnova: dvě různé otázky</a:t>
            </a:r>
            <a:endParaRPr lang="cs" sz="2110" dirty="0"/>
          </a:p>
        </p:txBody>
      </p:sp>
      <p:sp>
        <p:nvSpPr>
          <p:cNvPr id="6" name="Text 3"/>
          <p:cNvSpPr/>
          <p:nvPr/>
        </p:nvSpPr>
        <p:spPr>
          <a:xfrm>
            <a:off x="666780" y="5089002"/>
            <a:ext cx="6340632" cy="108585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Hardwarová peněženka může podporovat studené uložení; tyto pojmy nejsou zaměnitelné. Zařízení i zálohy je stále nutné chránit.</a:t>
            </a:r>
            <a:endParaRPr lang="cs"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Obnova peněženky a testování obnovovací fráze</a:t>
            </a:r>
            <a:endParaRPr lang="c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Používejte pouze předem připravené, prázdné nebo simulované materiály. Nikdy neodhalujte skutečná slova pro obnovení peněženky; peněženku používanou při výuce nikdy později nepoužívejte k ukládání významných částek.</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Používejte pouze připravené, prázdné nebo simulované materiály. Váš vyučující nikdy neuvidí slova pro obnovení. 1 Postupujte podle pokynůPoužijte oficiální návod pro konkrétní cvičnou peněženku.2 Ověř">    </p:cNvPr>
          <p:cNvPicPr>
            <a:picLocks noChangeAspect="1"/>
          </p:cNvPicPr>
          <p:nvPr/>
        </p:nvPicPr>
        <p:blipFill>
          <a:blip r:embed="rId1"/>
          <a:stretch>
            <a:fillRect/>
          </a:stretch>
        </p:blipFill>
        <p:spPr>
          <a:xfrm>
            <a:off x="342900" y="347106"/>
            <a:ext cx="11506170" cy="601135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Příjem Bitcoinu</a:t>
            </a:r>
            <a:endParaRPr lang="c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cs" altLang="en-US" sz="2400" b="1" dirty="0">
                <a:solidFill>
                  <a:srgbClr val="25252B"/>
                </a:solidFill>
                <a:latin typeface="IBM Plex Sans" pitchFamily="34" charset="0"/>
                <a:ea typeface="IBM Plex Sans" pitchFamily="34" charset="-122"/>
                <a:cs typeface="IBM Plex Sans" pitchFamily="34" charset="-120"/>
              </a:rPr>
              <a:t>Cvičení 1: bezpečné přijímání</a:t>
            </a:r>
            <a:endParaRPr lang="cs"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Otevřete připravenou peněženku; zvolte Přijmout.</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Rozlište, zda jde o platbu on-chain, nebo přes Lightning.</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Sdílejte pouze veřejné údaje pro příjem platby.</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Ověřte si u odesílatele požadovanou částku.</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Zkontrolujte částku a stav platby ve své vlastní peněžence.</a:t>
            </a:r>
            <a:endParaRPr lang="cs"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Zpráva ani snímek obrazovky od odesílatele nejsou důkazem. Čekající platba není totéž co potvrzená; potvrzení nemohou napravit chybnou adresu ani podvod.</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Odesílání Bitcoinu</a:t>
            </a:r>
            <a:endParaRPr lang="cs"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cs" altLang="en-US" sz="2400" b="1" dirty="0">
                <a:solidFill>
                  <a:srgbClr val="25252B"/>
                </a:solidFill>
                <a:latin typeface="IBM Plex Sans" pitchFamily="34" charset="0"/>
                <a:ea typeface="IBM Plex Sans" pitchFamily="34" charset="-122"/>
                <a:cs typeface="IBM Plex Sans" pitchFamily="34" charset="-120"/>
              </a:rPr>
              <a:t>Cvičení 2: před odesláním se zastavte a vše zkontrolujte</a:t>
            </a:r>
            <a:endParaRPr lang="cs"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Odeslání schvalte pouze tehdy, když jsou všechny kontroly v pořádku. Pokud se údaje změní, objeví se nátlak na rychlé jednání nebo kdokoli požaduje tajné údaje, zastavte se a vše si nezávisle ověřte. Platnou odeslanou transakci je obtížné nebo nemožné zvrátit.</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Než platbu odešlete✓ PříjemceOvěřte si přes důvěryhodný kanál, komu a proč platíte.✓ Způsob platbyOvěřte, zda platíte on-chain, nebo přes Lightning.✓ Cíl platbyPorovnejte jej s údaji na důvěryhodné ob">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Ověřování a nevratné transakce</a:t>
            </a:r>
            <a:endParaRPr lang="c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Txid:</a:t>
            </a:r>
            <a:r>
              <a:rPr lang="cs" altLang="en-US" sz="2400" dirty="0">
                <a:solidFill>
                  <a:srgbClr val="25252B"/>
                </a:solidFill>
                <a:latin typeface="IBM Plex Sans" pitchFamily="34" charset="0"/>
                <a:ea typeface="IBM Plex Sans" pitchFamily="34" charset="-122"/>
                <a:cs typeface="IBM Plex Sans" pitchFamily="34" charset="-120"/>
              </a:rPr>
              <a:t> identifikátor transakce zapsané v blockchainu</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Průzkumník:</a:t>
            </a:r>
            <a:r>
              <a:rPr lang="cs" altLang="en-US" sz="2400" dirty="0">
                <a:solidFill>
                  <a:srgbClr val="25252B"/>
                </a:solidFill>
                <a:latin typeface="IBM Plex Sans" pitchFamily="34" charset="0"/>
                <a:ea typeface="IBM Plex Sans" pitchFamily="34" charset="-122"/>
                <a:cs typeface="IBM Plex Sans" pitchFamily="34" charset="-120"/>
              </a:rPr>
              <a:t> rozhraní pro přístup k veřejným údajům o transakcích</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Zkontrolujte síť, cílovou adresu, částku, poplatek, stav a potvrzení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Odeslání do sítě → čekání → zařazení do bloku → další potvrzení</a:t>
            </a:r>
            <a:endParaRPr lang="c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Průzkumník nemůže prokázat totožnost, poctivost ani účel platby. Neexistuje univerzální počet potvrzení pro každou platbu.</a:t>
            </a:r>
            <a:endParaRPr lang="cs"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Používejte připravené příklady; nevyhledávejte osobní adresu ani transakci studenta. Vyhledávání může provozovateli průzkumníku prozradit, o co se zajímáte.</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Fond čekajících transakcíČekání na blokBlok N1 potvrzeníBlok N+12 potvrzeníBlok N+23 potvrzeníBlok N+34 potvrzení">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Kontrolní seznam bezpečnosti</a:t>
            </a:r>
            <a:endParaRPr lang="cs"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cs" altLang="en-US" sz="2110" b="1" dirty="0">
                <a:solidFill>
                  <a:srgbClr val="25252B"/>
                </a:solidFill>
                <a:latin typeface="IBM Plex Sans" pitchFamily="34" charset="0"/>
                <a:ea typeface="IBM Plex Sans" pitchFamily="34" charset="-122"/>
                <a:cs typeface="IBM Plex Sans" pitchFamily="34" charset="-120"/>
              </a:rPr>
              <a:t>Cvičení 3: rozpoznejte riziko a bezpečně se zastavte</a:t>
            </a:r>
            <a:endParaRPr lang="cs" sz="2110" dirty="0"/>
          </a:p>
        </p:txBody>
      </p:sp>
      <p:sp>
        <p:nvSpPr>
          <p:cNvPr id="6" name="Text 3"/>
          <p:cNvSpPr/>
          <p:nvPr/>
        </p:nvSpPr>
        <p:spPr>
          <a:xfrm>
            <a:off x="666780" y="2421606"/>
            <a:ext cx="5694426" cy="1447770"/>
          </a:xfrm>
          <a:prstGeom prst="rect">
            <a:avLst/>
          </a:prstGeom>
          <a:noFill/>
          <a:ln/>
        </p:spPr>
        <p:txBody>
          <a:bodyPr wrap="square" lIns="0" tIns="0" rIns="0" bIns="0" rtlCol="0" anchor="t"/>
          <a:lstStyle/>
          <a:p>
            <a:pPr algn="l" indent="0" marL="0">
              <a:lnSpc>
                <a:spcPct val="113000"/>
              </a:lnSpc>
              <a:buNone/>
            </a:pPr>
            <a:r>
              <a:rPr lang="cs" altLang="en-US" sz="2110" b="1" dirty="0">
                <a:solidFill>
                  <a:srgbClr val="25252B"/>
                </a:solidFill>
                <a:latin typeface="IBM Plex Sans" pitchFamily="34" charset="0"/>
                <a:ea typeface="IBM Plex Sans" pitchFamily="34" charset="-122"/>
                <a:cs typeface="IBM Plex Sans" pitchFamily="34" charset="-120"/>
              </a:rPr>
              <a:t>Zastavte se. Nic nesdílejte. Nic neposílejte. Ukončete komunikaci. Ověřte si informace nezávisle. Požádejte o pomoc, aniž byste prozradili tajné údaje.</a:t>
            </a:r>
            <a:endParaRPr lang="cs" sz="2110" dirty="0"/>
          </a:p>
        </p:txBody>
      </p:sp>
      <p:sp>
        <p:nvSpPr>
          <p:cNvPr id="7" name="Shape 4"/>
          <p:cNvSpPr/>
          <p:nvPr/>
        </p:nvSpPr>
        <p:spPr>
          <a:xfrm>
            <a:off x="666780" y="4137569"/>
            <a:ext cx="5372100" cy="1809780"/>
          </a:xfrm>
          <a:prstGeom prst="rect">
            <a:avLst/>
          </a:prstGeom>
          <a:solidFill>
            <a:srgbClr val="F3F3FA"/>
          </a:solidFill>
          <a:ln/>
        </p:spPr>
      </p:sp>
      <p:sp>
        <p:nvSpPr>
          <p:cNvPr id="8" name="Shape 5"/>
          <p:cNvSpPr/>
          <p:nvPr/>
        </p:nvSpPr>
        <p:spPr>
          <a:xfrm>
            <a:off x="666780" y="4137569"/>
            <a:ext cx="57150" cy="1809780"/>
          </a:xfrm>
          <a:prstGeom prst="rect">
            <a:avLst/>
          </a:prstGeom>
          <a:solidFill>
            <a:srgbClr val="422C70"/>
          </a:solidFill>
          <a:ln/>
        </p:spPr>
      </p:sp>
      <p:sp>
        <p:nvSpPr>
          <p:cNvPr id="9" name="Text 6"/>
          <p:cNvSpPr/>
          <p:nvPr/>
        </p:nvSpPr>
        <p:spPr>
          <a:xfrm>
            <a:off x="1153058" y="4378970"/>
            <a:ext cx="4724065" cy="1326977"/>
          </a:xfrm>
          <a:prstGeom prst="rect">
            <a:avLst/>
          </a:prstGeom>
          <a:noFill/>
          <a:ln/>
        </p:spPr>
        <p:txBody>
          <a:bodyPr wrap="square" lIns="0" tIns="0" rIns="0" bIns="0" rtlCol="0" anchor="t"/>
          <a:lstStyle/>
          <a:p>
            <a:pPr algn="l" indent="0" marL="0">
              <a:lnSpc>
                <a:spcPct val="113000"/>
              </a:lnSpc>
              <a:buNone/>
            </a:pPr>
            <a:r>
              <a:rPr lang="cs" altLang="en-US" sz="2110" b="1" dirty="0">
                <a:solidFill>
                  <a:srgbClr val="422C70"/>
                </a:solidFill>
                <a:latin typeface="IBM Plex Sans" pitchFamily="34" charset="0"/>
                <a:ea typeface="IBM Plex Sans" pitchFamily="34" charset="-122"/>
                <a:cs typeface="IBM Plex Sans" pitchFamily="34" charset="-120"/>
              </a:rPr>
              <a:t>Vyzkoušejte si to</a:t>
            </a:r>
            <a:endParaRPr lang="cs" sz="2110" dirty="0"/>
          </a:p>
          <a:p>
            <a:pPr algn="l" indent="0" marL="0">
              <a:lnSpc>
                <a:spcPct val="113000"/>
              </a:lnSpc>
              <a:spcBef>
                <a:spcPts val="320"/>
              </a:spcBef>
              <a:buNone/>
            </a:pPr>
            <a:r>
              <a:rPr lang="cs" altLang="en-US" sz="2110" dirty="0">
                <a:solidFill>
                  <a:srgbClr val="25252B"/>
                </a:solidFill>
                <a:latin typeface="IBM Plex Sans" pitchFamily="34" charset="0"/>
                <a:ea typeface="IBM Plex Sans" pitchFamily="34" charset="-122"/>
                <a:cs typeface="IBM Plex Sans" pitchFamily="34" charset="-120"/>
              </a:rPr>
              <a:t>V připravené zprávě určete varovný signál, možnou ztrátu a první bezpečný krok.</a:t>
            </a:r>
            <a:endParaRPr lang="cs"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Naléhavost Vydávání se za někoho jiného Změněný cíl platby Zaručené výnosy Žádosti o tajné údaje">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Získávání a směna Bitcoinu</a:t>
            </a:r>
            <a:endParaRPr lang="cs" sz="3000" dirty="0"/>
          </a:p>
        </p:txBody>
      </p:sp>
      <p:sp>
        <p:nvSpPr>
          <p:cNvPr id="5" name="Text 2"/>
          <p:cNvSpPr/>
          <p:nvPr/>
        </p:nvSpPr>
        <p:spPr>
          <a:xfrm>
            <a:off x="666780" y="1429482"/>
            <a:ext cx="11144250" cy="361920"/>
          </a:xfrm>
          <a:prstGeom prst="rect">
            <a:avLst/>
          </a:prstGeom>
          <a:noFill/>
          <a:ln/>
        </p:spPr>
        <p:txBody>
          <a:bodyPr wrap="square" lIns="0" tIns="0" rIns="0" bIns="0" rtlCol="0" anchor="t"/>
          <a:lstStyle/>
          <a:p>
            <a:pPr algn="l" indent="0" marL="0">
              <a:lnSpc>
                <a:spcPct val="113000"/>
              </a:lnSpc>
              <a:buNone/>
            </a:pPr>
            <a:r>
              <a:rPr lang="cs" altLang="en-US" sz="2110" b="1" dirty="0">
                <a:solidFill>
                  <a:srgbClr val="25252B"/>
                </a:solidFill>
                <a:latin typeface="IBM Plex Sans" pitchFamily="34" charset="0"/>
                <a:ea typeface="IBM Plex Sans" pitchFamily="34" charset="-122"/>
                <a:cs typeface="IBM Plex Sans" pitchFamily="34" charset="-120"/>
              </a:rPr>
              <a:t>Informovanost, nikoli finanční poradenství</a:t>
            </a:r>
            <a:endParaRPr lang="cs" sz="2110" dirty="0"/>
          </a:p>
        </p:txBody>
      </p:sp>
      <p:sp>
        <p:nvSpPr>
          <p:cNvPr id="6" name="Text 3"/>
          <p:cNvSpPr/>
          <p:nvPr/>
        </p:nvSpPr>
        <p:spPr>
          <a:xfrm>
            <a:off x="666780" y="2059595"/>
            <a:ext cx="5694426" cy="144777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Porovnejte celkovou cenu a spread, poplatky za služby a výběry, kontrolu nad klíči, údaje o totožnosti, vypořádání a aktuální místní pravidla.</a:t>
            </a:r>
            <a:endParaRPr lang="cs" sz="2110" dirty="0"/>
          </a:p>
        </p:txBody>
      </p:sp>
      <p:sp>
        <p:nvSpPr>
          <p:cNvPr id="7" name="Text 4"/>
          <p:cNvSpPr/>
          <p:nvPr/>
        </p:nvSpPr>
        <p:spPr>
          <a:xfrm>
            <a:off x="666780" y="3775649"/>
            <a:ext cx="5694426" cy="217170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Žádný způsob ani poskytovatel není automaticky nejlepší. </a:t>
            </a:r>
            <a:r>
              <a:rPr lang="cs" altLang="en-US" sz="2110" b="1" dirty="0">
                <a:solidFill>
                  <a:srgbClr val="25252B"/>
                </a:solidFill>
                <a:latin typeface="IBM Plex Sans" pitchFamily="34" charset="0"/>
                <a:ea typeface="IBM Plex Sans" pitchFamily="34" charset="-122"/>
                <a:cs typeface="IBM Plex Sans" pitchFamily="34" charset="-120"/>
              </a:rPr>
              <a:t>KYC</a:t>
            </a:r>
            <a:r>
              <a:rPr lang="cs" altLang="en-US" sz="2110" dirty="0">
                <a:solidFill>
                  <a:srgbClr val="25252B"/>
                </a:solidFill>
                <a:latin typeface="IBM Plex Sans" pitchFamily="34" charset="0"/>
                <a:ea typeface="IBM Plex Sans" pitchFamily="34" charset="-122"/>
                <a:cs typeface="IBM Plex Sans" pitchFamily="34" charset="-120"/>
              </a:rPr>
              <a:t> znamená ověřování totožnosti: může přinášet výhody z hlediska dodržování předpisů nebo obnovení přístupu, ale také rizika spojená s propojením údajů o totožnosti a platbách.</a:t>
            </a:r>
            <a:endParaRPr lang="cs"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Jedna osoba, která chce bitcoin Vydělávání Nechte si zaplatit za práci.Přímo mezi lidmiSměňte hotovost osobně.SměnárnaNakupte u poskytovatele služeb.Bankomat Nakupte v bankomatu. Vlastní správa nebo z">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NákladyJaká je cena, rozpětí mezi nákupní a prodejní cenou a jaké jsou poplatky za služby nebo výběr?ÚschovaKdo má kontrolu nad bitcoiny před směnou a po ní? Identita a soukromíJaké osobní údaje se sh">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On-chain platby a platby v síti Lightning</a:t>
            </a:r>
            <a:endParaRPr lang="cs" sz="3000" dirty="0"/>
          </a:p>
        </p:txBody>
      </p:sp>
      <p:sp>
        <p:nvSpPr>
          <p:cNvPr id="4" name="Text 2"/>
          <p:cNvSpPr/>
          <p:nvPr/>
        </p:nvSpPr>
        <p:spPr>
          <a:xfrm>
            <a:off x="1017179" y="1379464"/>
            <a:ext cx="11125871" cy="2494666"/>
          </a:xfrm>
          <a:prstGeom prst="rect">
            <a:avLst/>
          </a:prstGeom>
          <a:noFill/>
          <a:ln/>
        </p:spPr>
        <p:txBody>
          <a:bodyPr wrap="square" lIns="0" tIns="0" rIns="0" bIns="0" rtlCol="0" anchor="t"/>
          <a:lstStyle/>
          <a:p>
            <a:pPr algn="l" marL="210820" indent="-210820">
              <a:lnSpc>
                <a:spcPct val="113000"/>
              </a:lnSpc>
              <a:buSzPct val="100000"/>
              <a:buChar char="•"/>
            </a:pPr>
            <a:r>
              <a:rPr lang="cs" altLang="en-US" sz="2210" b="1" dirty="0">
                <a:solidFill>
                  <a:srgbClr val="422C70"/>
                </a:solidFill>
                <a:latin typeface="IBM Plex Sans" pitchFamily="34" charset="0"/>
                <a:ea typeface="IBM Plex Sans" pitchFamily="34" charset="-122"/>
                <a:cs typeface="IBM Plex Sans" pitchFamily="34" charset="-120"/>
              </a:rPr>
              <a:t>On-chain:</a:t>
            </a:r>
            <a:r>
              <a:rPr lang="cs" altLang="en-US" sz="2210" dirty="0">
                <a:solidFill>
                  <a:srgbClr val="25252B"/>
                </a:solidFill>
                <a:latin typeface="IBM Plex Sans" pitchFamily="34" charset="0"/>
                <a:ea typeface="IBM Plex Sans" pitchFamily="34" charset="-122"/>
                <a:cs typeface="IBM Plex Sans" pitchFamily="34" charset="-120"/>
              </a:rPr>
              <a:t> záznam v blockchainu; potvrzení</a:t>
            </a:r>
            <a:endParaRPr lang="cs" sz="2210" dirty="0"/>
          </a:p>
          <a:p>
            <a:pPr algn="l" marL="210820" indent="-210820">
              <a:lnSpc>
                <a:spcPct val="113000"/>
              </a:lnSpc>
              <a:spcBef>
                <a:spcPts val="440"/>
              </a:spcBef>
              <a:buSzPct val="100000"/>
              <a:buChar char="•"/>
            </a:pPr>
            <a:r>
              <a:rPr lang="cs" altLang="en-US" sz="2210" b="1" dirty="0">
                <a:solidFill>
                  <a:srgbClr val="422C70"/>
                </a:solidFill>
                <a:latin typeface="IBM Plex Sans" pitchFamily="34" charset="0"/>
                <a:ea typeface="IBM Plex Sans" pitchFamily="34" charset="-122"/>
                <a:cs typeface="IBM Plex Sans" pitchFamily="34" charset="-120"/>
              </a:rPr>
              <a:t>Lightning:</a:t>
            </a:r>
            <a:r>
              <a:rPr lang="cs" altLang="en-US" sz="2210" dirty="0">
                <a:solidFill>
                  <a:srgbClr val="25252B"/>
                </a:solidFill>
                <a:latin typeface="IBM Plex Sans" pitchFamily="34" charset="0"/>
                <a:ea typeface="IBM Plex Sans" pitchFamily="34" charset="-122"/>
                <a:cs typeface="IBM Plex Sans" pitchFamily="34" charset="-120"/>
              </a:rPr>
              <a:t> platební síť Bitcoinu; obvykle rychlé provedení nebo selhání platby</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Odlišné požadavky na přijetí platby, poplatky, limity a možné příčiny selhání</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Použijte požadavek odpovídající platební metodě podporované peněženkou</a:t>
            </a:r>
            <a:endParaRPr lang="cs" sz="2210" dirty="0"/>
          </a:p>
          <a:p>
            <a:pPr algn="l" marL="210820" indent="-210820">
              <a:lnSpc>
                <a:spcPct val="113000"/>
              </a:lnSpc>
              <a:spcBef>
                <a:spcPts val="440"/>
              </a:spcBef>
              <a:buSzPct val="100000"/>
              <a:buChar char="•"/>
            </a:pPr>
            <a:r>
              <a:rPr lang="cs" altLang="en-US" sz="2210" dirty="0">
                <a:solidFill>
                  <a:srgbClr val="25252B"/>
                </a:solidFill>
                <a:latin typeface="IBM Plex Sans" pitchFamily="34" charset="0"/>
                <a:ea typeface="IBM Plex Sans" pitchFamily="34" charset="-122"/>
                <a:cs typeface="IBM Plex Sans" pitchFamily="34" charset="-120"/>
              </a:rPr>
              <a:t>Obě možnosti mohou zahrnovat úschovu prostředků třetí stranou nebo závislost na službě</a:t>
            </a:r>
            <a:endParaRPr lang="cs" sz="2210" dirty="0"/>
          </a:p>
        </p:txBody>
      </p:sp>
      <p:sp>
        <p:nvSpPr>
          <p:cNvPr id="5" name="Text 3"/>
          <p:cNvSpPr/>
          <p:nvPr/>
        </p:nvSpPr>
        <p:spPr>
          <a:xfrm>
            <a:off x="666780" y="4182557"/>
            <a:ext cx="11510010" cy="756940"/>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Lightning není samostatná mince. Peněženka pro Lightning může být spravovaná třetí stranou nebo ve vlastní správě; rychlá platba nedokazuje vhodnost pro vyšší zůstatky.</a:t>
            </a:r>
            <a:endParaRPr lang="cs" sz="2210" dirty="0"/>
          </a:p>
        </p:txBody>
      </p:sp>
      <p:sp>
        <p:nvSpPr>
          <p:cNvPr id="6" name="Text 4"/>
          <p:cNvSpPr/>
          <p:nvPr/>
        </p:nvSpPr>
        <p:spPr>
          <a:xfrm>
            <a:off x="666780" y="5219852"/>
            <a:ext cx="11510010" cy="756940"/>
          </a:xfrm>
          <a:prstGeom prst="rect">
            <a:avLst/>
          </a:prstGeom>
          <a:noFill/>
          <a:ln/>
        </p:spPr>
        <p:txBody>
          <a:bodyPr wrap="square" lIns="0" tIns="0" rIns="0" bIns="0" rtlCol="0" anchor="t"/>
          <a:lstStyle/>
          <a:p>
            <a:pPr algn="l" indent="0" marL="0">
              <a:lnSpc>
                <a:spcPct val="113000"/>
              </a:lnSpc>
              <a:buNone/>
            </a:pPr>
            <a:r>
              <a:rPr lang="cs" altLang="en-US" sz="2210" dirty="0">
                <a:solidFill>
                  <a:srgbClr val="25252B"/>
                </a:solidFill>
                <a:latin typeface="IBM Plex Sans" pitchFamily="34" charset="0"/>
                <a:ea typeface="IBM Plex Sans" pitchFamily="34" charset="-122"/>
                <a:cs typeface="IBM Plex Sans" pitchFamily="34" charset="-120"/>
              </a:rPr>
              <a:t>Některé aplikace podporují obě možnosti, ale s dodatečnými poplatky nebo závislostmi. Podrobnosti o kanálech, směrování a likviditě patří do pokročilého studia.</a:t>
            </a:r>
            <a:endParaRPr lang="cs"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Procvičování s podporou</a:t>
            </a:r>
            <a:endParaRPr lang="cs"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Otevřete připravenou peněženku a zorientujte se v 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Projděte schváleným postupem prvního přístupu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Vyhledejte a zkontrolujte veřejné údaje pro příjem plateb</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Přijměte platbu nebo její příjem bezpečně simulujte; zkontrolujte stav</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Proveďte nebo simulujte postup přijetí/odeslání platby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Prokažte připravenost k obnově peněženky, aniž byste odhalili tajné údaje</a:t>
            </a:r>
            <a:endParaRPr lang="cs"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Používejte dohodnuté výukové prostředí. Při nesrovnalostech se zastavte; v případě potřeby požádejte o pomoc a další procvičení.</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Opakování: Co znamená odpovědnost za vlastní správu?</a:t>
            </a:r>
            <a:endParaRPr lang="cs"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25252B"/>
                </a:solidFill>
                <a:latin typeface="IBM Plex Sans" pitchFamily="34" charset="0"/>
                <a:ea typeface="IBM Plex Sans" pitchFamily="34" charset="-122"/>
                <a:cs typeface="IBM Plex Sans" pitchFamily="34" charset="-120"/>
              </a:rPr>
              <a:t>Klíčové poznatky</a:t>
            </a:r>
            <a:endParaRPr lang="cs"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Peněženka spravuje přístup; klíče opravňují k utrácení</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Sdílejte údaje pro příjem plateb; tajné údaje uchovávejte offline a v soukromí</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Rozpoznejte rizika spojená s úschovou, obnovou přístupu a zařízením</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Před schválením vše ověřte; výsledek si sami zkontrolujte</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Pod tlakem se zastavte; při učení dělejte jen malé chyby</a:t>
            </a:r>
            <a:endParaRPr lang="cs"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cs" altLang="en-US" sz="2020" dirty="0">
                <a:solidFill>
                  <a:srgbClr val="25252B"/>
                </a:solidFill>
                <a:latin typeface="IBM Plex Sans" pitchFamily="34" charset="0"/>
                <a:ea typeface="IBM Plex Sans" pitchFamily="34" charset="-122"/>
                <a:cs typeface="IBM Plex Sans" pitchFamily="34" charset="-120"/>
              </a:rPr>
              <a:t>Přítel vám posílá žádost, zatímco neznámá podpora požaduje okamžitou akci. Co byste mohli zkontrolovat, než cokoli uděláte?</a:t>
            </a:r>
            <a:endParaRPr lang="cs"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cs" altLang="en-US" sz="2020" b="1" dirty="0">
                <a:solidFill>
                  <a:srgbClr val="422C70"/>
                </a:solidFill>
                <a:latin typeface="IBM Plex Sans" pitchFamily="34" charset="0"/>
                <a:ea typeface="IBM Plex Sans" pitchFamily="34" charset="-122"/>
                <a:cs typeface="IBM Plex Sans" pitchFamily="34" charset="-120"/>
              </a:rPr>
              <a:t>Chvíle k zamyšlení</a:t>
            </a:r>
            <a:endParaRPr lang="cs" sz="2020" dirty="0"/>
          </a:p>
          <a:p>
            <a:pPr algn="l" indent="0" marL="0">
              <a:lnSpc>
                <a:spcPct val="113000"/>
              </a:lnSpc>
              <a:spcBef>
                <a:spcPts val="300"/>
              </a:spcBef>
              <a:buNone/>
            </a:pPr>
            <a:r>
              <a:rPr lang="cs" altLang="en-US" sz="2020" dirty="0">
                <a:solidFill>
                  <a:srgbClr val="25252B"/>
                </a:solidFill>
                <a:latin typeface="IBM Plex Sans" pitchFamily="34" charset="0"/>
                <a:ea typeface="IBM Plex Sans" pitchFamily="34" charset="-122"/>
                <a:cs typeface="IBM Plex Sans" pitchFamily="34" charset="-120"/>
              </a:rPr>
              <a:t>Kterou bezpečnostní kontrolu se zastavíte provést, než začnete jednat?</a:t>
            </a:r>
            <a:endParaRPr lang="cs"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3</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cs" altLang="en-US" sz="2400" dirty="0">
                <a:solidFill>
                  <a:srgbClr val="F7941F"/>
                </a:solidFill>
                <a:latin typeface="IBM Plex Sans Medium" pitchFamily="34" charset="0"/>
                <a:ea typeface="IBM Plex Sans Medium" pitchFamily="34" charset="-122"/>
                <a:cs typeface="IBM Plex Sans Medium" pitchFamily="34" charset="-120"/>
              </a:rPr>
              <a:t>Modul 4</a:t>
            </a:r>
            <a:endParaRPr lang="cs"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cs" altLang="en-US" sz="4350" dirty="0">
                <a:solidFill>
                  <a:srgbClr val="FFFFFF"/>
                </a:solidFill>
                <a:latin typeface="IBM Plex Sans Medium" pitchFamily="34" charset="0"/>
                <a:ea typeface="IBM Plex Sans Medium" pitchFamily="34" charset="-122"/>
                <a:cs typeface="IBM Plex Sans Medium" pitchFamily="34" charset="-120"/>
              </a:rPr>
              <a:t>Bitcoin ve vaší komunitě</a:t>
            </a:r>
            <a:endParaRPr lang="cs" sz="4350" dirty="0"/>
          </a:p>
        </p:txBody>
      </p:sp>
      <p:sp>
        <p:nvSpPr>
          <p:cNvPr id="4" name="Text 2"/>
          <p:cNvSpPr/>
          <p:nvPr/>
        </p:nvSpPr>
        <p:spPr>
          <a:xfrm>
            <a:off x="364388" y="4105747"/>
            <a:ext cx="11463284" cy="411389"/>
          </a:xfrm>
          <a:prstGeom prst="rect">
            <a:avLst/>
          </a:prstGeom>
          <a:noFill/>
          <a:ln/>
        </p:spPr>
        <p:txBody>
          <a:bodyPr wrap="square" lIns="0" tIns="0" rIns="0" bIns="0" rtlCol="0" anchor="t"/>
          <a:lstStyle/>
          <a:p>
            <a:pPr algn="ctr" indent="0" marL="0">
              <a:lnSpc>
                <a:spcPct val="113000"/>
              </a:lnSpc>
              <a:buNone/>
            </a:pPr>
            <a:r>
              <a:rPr lang="cs" altLang="en-US" sz="2400" b="1" dirty="0">
                <a:solidFill>
                  <a:srgbClr val="FFFFFF"/>
                </a:solidFill>
                <a:latin typeface="IBM Plex Sans" pitchFamily="34" charset="0"/>
                <a:ea typeface="IBM Plex Sans" pitchFamily="34" charset="-122"/>
                <a:cs typeface="IBM Plex Sans" pitchFamily="34" charset="-120"/>
              </a:rPr>
              <a:t>Propojení:</a:t>
            </a:r>
            <a:r>
              <a:rPr lang="cs" altLang="en-US" sz="2400" dirty="0">
                <a:solidFill>
                  <a:srgbClr val="FFFFFF"/>
                </a:solidFill>
                <a:latin typeface="IBM Plex Sans" pitchFamily="34" charset="0"/>
                <a:ea typeface="IBM Plex Sans" pitchFamily="34" charset="-122"/>
                <a:cs typeface="IBM Plex Sans" pitchFamily="34" charset="-120"/>
              </a:rPr>
              <a:t> Jak problém, řešení a bezpečný postup souvisejí s touto komunitou?</a:t>
            </a:r>
            <a:endParaRPr lang="c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Váš místní modul 4</a:t>
            </a:r>
            <a:endParaRPr lang="cs" sz="3000" dirty="0"/>
          </a:p>
        </p:txBody>
      </p:sp>
      <p:pic>
        <p:nvPicPr>
          <p:cNvPr id="4" name="Image 0" descr="PropojtePropojte dosavadní poznatky s místní potřebou. PorovnejtePorovnejte Bitcoin s reálnou místní alternativou.Procvičujte bezpečněVyzkoušejte si konkrétní úkol pod vedením. VysvětletePodělte se o ">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Zaznamenejte, na co se zaměřujete ve svém místním prostředí: problém nebo příležitost, alternativu, bezpečný scénář, hlavní přínos a riziko a bezpečný další krok.</a:t>
            </a:r>
            <a:endParaRPr lang="cs" sz="2400" dirty="0"/>
          </a:p>
        </p:txBody>
      </p:sp>
      <p:sp>
        <p:nvSpPr>
          <p:cNvPr id="6" name="Text 3"/>
          <p:cNvSpPr/>
          <p:nvPr/>
        </p:nvSpPr>
        <p:spPr>
          <a:xfrm>
            <a:off x="666780" y="5049774"/>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Neočekává se od vás, že začnete používat Bitcoin nebo dojdete k závěru, že je nejlepší. Místní příklady nedokazují, že daná metoda funguje všude.</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Workshopy a ukázky</a:t>
            </a:r>
            <a:endParaRPr lang="c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Ukázka:</a:t>
            </a:r>
            <a:r>
              <a:rPr lang="cs" altLang="en-US" sz="2400" dirty="0">
                <a:solidFill>
                  <a:srgbClr val="25252B"/>
                </a:solidFill>
                <a:latin typeface="IBM Plex Sans" pitchFamily="34" charset="0"/>
                <a:ea typeface="IBM Plex Sans" pitchFamily="34" charset="-122"/>
                <a:cs typeface="IBM Plex Sans" pitchFamily="34" charset="-120"/>
              </a:rPr>
              <a:t> sledujte postup a rizika</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Procvičování:</a:t>
            </a:r>
            <a:r>
              <a:rPr lang="cs" altLang="en-US" sz="2400" dirty="0">
                <a:solidFill>
                  <a:srgbClr val="25252B"/>
                </a:solidFill>
                <a:latin typeface="IBM Plex Sans" pitchFamily="34" charset="0"/>
                <a:ea typeface="IBM Plex Sans" pitchFamily="34" charset="-122"/>
                <a:cs typeface="IBM Plex Sans" pitchFamily="34" charset="-120"/>
              </a:rPr>
              <a:t> postupujte podle bezpečných výukových materiálů</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Samostatná práce:</a:t>
            </a:r>
            <a:r>
              <a:rPr lang="cs" altLang="en-US" sz="2400" dirty="0">
                <a:solidFill>
                  <a:srgbClr val="25252B"/>
                </a:solidFill>
                <a:latin typeface="IBM Plex Sans" pitchFamily="34" charset="0"/>
                <a:ea typeface="IBM Plex Sans" pitchFamily="34" charset="-122"/>
                <a:cs typeface="IBM Plex Sans" pitchFamily="34" charset="-120"/>
              </a:rPr>
              <a:t> samostatně dokončete úkol nebo vysvětlete rozhodnutí</a:t>
            </a:r>
            <a:endParaRPr lang="cs" sz="2400" dirty="0"/>
          </a:p>
        </p:txBody>
      </p:sp>
      <p:sp>
        <p:nvSpPr>
          <p:cNvPr id="5" name="Text 3"/>
          <p:cNvSpPr/>
          <p:nvPr/>
        </p:nvSpPr>
        <p:spPr>
          <a:xfrm>
            <a:off x="666780" y="3489168"/>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Před procvičováním: ověřené nástroje, jasné plány obnovy a postupu při selhání, známá rizika a jasně stanovený bod ukončení.</a:t>
            </a:r>
            <a:endParaRPr lang="cs"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Nikdo na vás netlačí, abyste instalovali software nebo sdělovali finanční údaje. K dispozici je alternativa bez připojení k internetu nebo bez použití peněz. Jakákoli částka použitá při práci se skutečnými penězi musí být natolik malá, aby její úplná ztráta zůstala poučením, nikoli krizí.</a:t>
            </a:r>
            <a:endParaRPr lang="cs"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Místní nástroje a zdroje pro Bitcoin</a:t>
            </a:r>
            <a:endParaRPr lang="cs"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Účel a realistická alternativa</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Kontrola nad klíči a jejich obnova</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Pravost vydavatele, domény nebo záznamu v obchodě s aplikacemi</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Otevřenost zdrojového kódu, jeho kontrola a údržba</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Soukromí, celkové náklady, kompatibilita a podpora</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Aktuální místní pravidla a omezení</a:t>
            </a:r>
            <a:endParaRPr lang="cs"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Zaznamenejte nástroj/verzi, datum kontroly, způsob úschovy, hlavní použití, přínos, riziko, způsob obnovy a alternativu.</a:t>
            </a:r>
            <a:endParaRPr lang="cs"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Uvedené nástroje jsou výukové příklady platné k určitému datu, nikoli doporučení ani přísliby bezpečnosti, dostupnosti, nízkých nákladů či vhodnosti. Před skutečným použitím je znovu prověřte.</a:t>
            </a:r>
            <a:endParaRPr lang="cs"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Lightningové platby</a:t>
            </a:r>
            <a:endParaRPr lang="cs"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Platební požadavek:</a:t>
            </a:r>
            <a:r>
              <a:rPr lang="cs" altLang="en-US" sz="2300" dirty="0">
                <a:solidFill>
                  <a:srgbClr val="25252B"/>
                </a:solidFill>
                <a:latin typeface="IBM Plex Sans" pitchFamily="34" charset="0"/>
                <a:ea typeface="IBM Plex Sans" pitchFamily="34" charset="-122"/>
                <a:cs typeface="IBM Plex Sans" pitchFamily="34" charset="-120"/>
              </a:rPr>
              <a:t> žádost o konkrétní platbu; může obsahovat částku a dobu platnosti</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Lightningová adresa:</a:t>
            </a:r>
            <a:r>
              <a:rPr lang="cs" altLang="en-US" sz="2300" dirty="0">
                <a:solidFill>
                  <a:srgbClr val="25252B"/>
                </a:solidFill>
                <a:latin typeface="IBM Plex Sans" pitchFamily="34" charset="0"/>
                <a:ea typeface="IBM Plex Sans" pitchFamily="34" charset="-122"/>
                <a:cs typeface="IBM Plex Sans" pitchFamily="34" charset="-120"/>
              </a:rPr>
              <a:t> směrovací identifikátor podporovaný poskytovatelem, často podobný e-mailové adrese</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Zkontrolujte způsob úschovy prostředků, způsob financování, zálohování, poplatky a limity</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Zjistěte, jak se řeší selhání a jak příjemce potvrzuje přijetí platby</a:t>
            </a:r>
            <a:endParaRPr lang="cs" sz="2300" dirty="0"/>
          </a:p>
        </p:txBody>
      </p:sp>
      <p:sp>
        <p:nvSpPr>
          <p:cNvPr id="5" name="Text 3"/>
          <p:cNvSpPr/>
          <p:nvPr/>
        </p:nvSpPr>
        <p:spPr>
          <a:xfrm>
            <a:off x="666780" y="4645243"/>
            <a:ext cx="11510010" cy="789950"/>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Lightningová adresa není e-mailový účet; závisí na poskytovateli nebo doméně, které ji podporují. Před schválením zkontrolujte konečný platební požadavek.</a:t>
            </a:r>
            <a:endParaRPr lang="cs" sz="2300" dirty="0"/>
          </a:p>
        </p:txBody>
      </p:sp>
      <p:sp>
        <p:nvSpPr>
          <p:cNvPr id="6" name="Text 4"/>
          <p:cNvSpPr/>
          <p:nvPr/>
        </p:nvSpPr>
        <p:spPr>
          <a:xfrm>
            <a:off x="666780" y="5727802"/>
            <a:ext cx="11510010" cy="395021"/>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Úspěšná malá platba neprokazuje bezpečnost při držení vyšších zůstatků.</a:t>
            </a:r>
            <a:endParaRPr lang="cs"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Příjemce vystaví žádost o platbuPříjemce vytvoří žádost o platbu s uvedenou částkou.Odesílatel zaplatíOdesílatel naskenuje žádost, zkontroluje částku a zaplatí. Příjemce obdrží platbuPlatba dorazí o c">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U každé peněženky si ověřte, zda správu klíčů zajišťuje třetí strana, nebo vy sami. 1Vytvořte žádost o platbuPříjemce vytvoří žádost o platbu.2Naskenujte žádostOdesílatel ji naskenuje nebo zkopíruje.3">    </p:cNvPr>
          <p:cNvPicPr>
            <a:picLocks noChangeAspect="1"/>
          </p:cNvPicPr>
          <p:nvPr/>
        </p:nvPicPr>
        <p:blipFill>
          <a:blip r:embed="rId1"/>
          <a:stretch>
            <a:fillRect/>
          </a:stretch>
        </p:blipFill>
        <p:spPr>
          <a:xfrm>
            <a:off x="342900" y="608076"/>
            <a:ext cx="11506170" cy="5489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Platba přes Lightning s průvodcem</a:t>
            </a:r>
            <a:endParaRPr lang="cs"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Příjemce vytvoří správný platební požadavek.</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Odesílatel jej naskenuje nebo zkopíruje.</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Zkontrolujte příjemce, částku, jednotku, poplatek a případnou dobu platnosti.</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Potvrďte pouze tehdy, když údaje souhlasí.</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Obě strany zkontrolují výsledek ve svých vlastních peněženkách.</a:t>
            </a:r>
            <a:endParaRPr lang="cs" sz="2400" dirty="0"/>
          </a:p>
          <a:p>
            <a:pPr algn="l" marL="228600" indent="-228600">
              <a:lnSpc>
                <a:spcPct val="113000"/>
              </a:lnSpc>
              <a:spcBef>
                <a:spcPts val="480"/>
              </a:spcBef>
              <a:buSzPct val="100000"/>
              <a:buFont typeface="+mj-lt"/>
              <a:buAutoNum type="arabicPeriod" startAt="1"/>
            </a:pPr>
            <a:r>
              <a:rPr lang="cs" altLang="en-US" sz="2400" dirty="0">
                <a:solidFill>
                  <a:srgbClr val="25252B"/>
                </a:solidFill>
                <a:latin typeface="IBM Plex Sans" pitchFamily="34" charset="0"/>
                <a:ea typeface="IBM Plex Sans" pitchFamily="34" charset="-122"/>
                <a:cs typeface="IBM Plex Sans" pitchFamily="34" charset="-120"/>
              </a:rPr>
              <a:t>Vysvětlete rizika spojená s úschovou prostředků a selháním.</a:t>
            </a:r>
            <a:endParaRPr lang="cs"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Použijte připravené nebo schválené praktické cvičení s malými částkami. Pokud se výsledek liší od plánu, zastavte se; před dalším postupem jej ověřte.</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Používání Bitcoinu v každodenním životě</a:t>
            </a:r>
            <a:endParaRPr lang="cs"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Vydělávání:</a:t>
            </a:r>
            <a:r>
              <a:rPr lang="cs" altLang="en-US" sz="2400" dirty="0">
                <a:solidFill>
                  <a:srgbClr val="25252B"/>
                </a:solidFill>
                <a:latin typeface="IBM Plex Sans" pitchFamily="34" charset="0"/>
                <a:ea typeface="IBM Plex Sans" pitchFamily="34" charset="-122"/>
                <a:cs typeface="IBM Plex Sans" pitchFamily="34" charset="-120"/>
              </a:rPr>
              <a:t> stanovení ceny, načasování, volatilita, evidence a úschova</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Spoření:</a:t>
            </a:r>
            <a:r>
              <a:rPr lang="cs" altLang="en-US" sz="2400" dirty="0">
                <a:solidFill>
                  <a:srgbClr val="25252B"/>
                </a:solidFill>
                <a:latin typeface="IBM Plex Sans" pitchFamily="34" charset="0"/>
                <a:ea typeface="IBM Plex Sans" pitchFamily="34" charset="-122"/>
                <a:cs typeface="IBM Plex Sans" pitchFamily="34" charset="-120"/>
              </a:rPr>
              <a:t> budoucí použití; cena může prudce klesnout</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Přijímání a odesílání:</a:t>
            </a:r>
            <a:r>
              <a:rPr lang="cs" altLang="en-US" sz="2400" dirty="0">
                <a:solidFill>
                  <a:srgbClr val="25252B"/>
                </a:solidFill>
                <a:latin typeface="IBM Plex Sans" pitchFamily="34" charset="0"/>
                <a:ea typeface="IBM Plex Sans" pitchFamily="34" charset="-122"/>
                <a:cs typeface="IBM Plex Sans" pitchFamily="34" charset="-120"/>
              </a:rPr>
              <a:t> správný platební požadavek, vypořádání, platební cesta a poplatky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Utrácení:</a:t>
            </a:r>
            <a:r>
              <a:rPr lang="cs" altLang="en-US" sz="2400" dirty="0">
                <a:solidFill>
                  <a:srgbClr val="25252B"/>
                </a:solidFill>
                <a:latin typeface="IBM Plex Sans" pitchFamily="34" charset="0"/>
                <a:ea typeface="IBM Plex Sans" pitchFamily="34" charset="-122"/>
                <a:cs typeface="IBM Plex Sans" pitchFamily="34" charset="-120"/>
              </a:rPr>
              <a:t> směnný kurz, pravidla obchodníka a daňové dopady</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Stanovení cen a účetnictví:</a:t>
            </a:r>
            <a:r>
              <a:rPr lang="cs" altLang="en-US" sz="2400" dirty="0">
                <a:solidFill>
                  <a:srgbClr val="25252B"/>
                </a:solidFill>
                <a:latin typeface="IBM Plex Sans" pitchFamily="34" charset="0"/>
                <a:ea typeface="IBM Plex Sans" pitchFamily="34" charset="-122"/>
                <a:cs typeface="IBM Plex Sans" pitchFamily="34" charset="-120"/>
              </a:rPr>
              <a:t> BTC/saty; evidence ve fiat měně může být i nadále nutná</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Darování:</a:t>
            </a:r>
            <a:r>
              <a:rPr lang="cs" altLang="en-US" sz="2400" dirty="0">
                <a:solidFill>
                  <a:srgbClr val="25252B"/>
                </a:solidFill>
                <a:latin typeface="IBM Plex Sans" pitchFamily="34" charset="0"/>
                <a:ea typeface="IBM Plex Sans" pitchFamily="34" charset="-122"/>
                <a:cs typeface="IBM Plex Sans" pitchFamily="34" charset="-120"/>
              </a:rPr>
              <a:t> ověřte platební požadavek skutečného příjemce</a:t>
            </a:r>
            <a:endParaRPr lang="cs"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Jaký problém se řeší? Je zde Bitcoin lepší než dostupná alternativa? Jaké nové riziko nebo odpovědnost vzniká?</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Placení a přijímání plateb na</a:t>
            </a:r>
            <a:br/>
            <a:r>
              <a:rPr lang="cs" altLang="en-US" sz="3000" dirty="0">
                <a:solidFill>
                  <a:srgbClr val="422C70"/>
                </a:solidFill>
                <a:latin typeface="IBM Plex Sans Medium" pitchFamily="34" charset="0"/>
                <a:ea typeface="IBM Plex Sans Medium" pitchFamily="34" charset="-122"/>
                <a:cs typeface="IBM Plex Sans Medium" pitchFamily="34" charset="-120"/>
              </a:rPr>
              <a:t>místní úrovni</a:t>
            </a:r>
            <a:endParaRPr lang="cs"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25252B"/>
                </a:solidFill>
                <a:latin typeface="IBM Plex Sans" pitchFamily="34" charset="0"/>
                <a:ea typeface="IBM Plex Sans" pitchFamily="34" charset="-122"/>
                <a:cs typeface="IBM Plex Sans" pitchFamily="34" charset="-120"/>
              </a:rPr>
              <a:t>Drobný nákup</a:t>
            </a:r>
            <a:endParaRPr lang="cs"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Jaký způsob se hodí pro drobnou, rychlou platbu?</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Kdo žádá o platbu; kdo kontroluje částku a jednotku?</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Co když se „odesláno“ a „přijato“ neshodují?</a:t>
            </a:r>
            <a:endParaRPr lang="cs"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cs" altLang="en-US" sz="2020" b="1" dirty="0">
                <a:solidFill>
                  <a:srgbClr val="25252B"/>
                </a:solidFill>
                <a:latin typeface="IBM Plex Sans" pitchFamily="34" charset="0"/>
                <a:ea typeface="IBM Plex Sans" pitchFamily="34" charset="-122"/>
                <a:cs typeface="IBM Plex Sans" pitchFamily="34" charset="-120"/>
              </a:rPr>
              <a:t>Platba za práci</a:t>
            </a:r>
            <a:endParaRPr lang="cs"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V jaké jednotce je cena, kdy se určuje kurz, kdo platí poplatky?</a:t>
            </a:r>
            <a:endParaRPr lang="cs" sz="2020" dirty="0"/>
          </a:p>
          <a:p>
            <a:pPr algn="l" marL="191770" indent="-191770">
              <a:lnSpc>
                <a:spcPct val="113000"/>
              </a:lnSpc>
              <a:spcBef>
                <a:spcPts val="400"/>
              </a:spcBef>
              <a:buSzPct val="100000"/>
              <a:buChar char="•"/>
            </a:pPr>
            <a:r>
              <a:rPr lang="cs" altLang="en-US" sz="2020" dirty="0">
                <a:solidFill>
                  <a:srgbClr val="25252B"/>
                </a:solidFill>
                <a:latin typeface="IBM Plex Sans" pitchFamily="34" charset="0"/>
                <a:ea typeface="IBM Plex Sans" pitchFamily="34" charset="-122"/>
                <a:cs typeface="IBM Plex Sans" pitchFamily="34" charset="-120"/>
              </a:rPr>
              <a:t>Úschova, záznamy, bezpečná správa?</a:t>
            </a:r>
            <a:endParaRPr lang="cs"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Zákazník si objednáváZákazník si objedná kávu. Obsluha vystavuje účetObsluha vytvoří žádost o platbu. Zákazník platíZákazník zaplatí v bitcoinech. Obsluha předává kávuZákazník dostane kávu.">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Místní převody, vrácení peněz a dary</a:t>
            </a:r>
            <a:endParaRPr lang="c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Rodinný převod:</a:t>
            </a:r>
            <a:r>
              <a:rPr lang="cs" altLang="en-US" sz="2400" dirty="0">
                <a:solidFill>
                  <a:srgbClr val="25252B"/>
                </a:solidFill>
                <a:latin typeface="IBM Plex Sans" pitchFamily="34" charset="0"/>
                <a:ea typeface="IBM Plex Sans" pitchFamily="34" charset="-122"/>
                <a:cs typeface="IBM Plex Sans" pitchFamily="34" charset="-120"/>
              </a:rPr>
              <a:t> porovnejte celou trasu převodu, celkové náklady, prodlevy, úschovu prostředků a přání příjemce</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Vrácení platby:</a:t>
            </a:r>
            <a:r>
              <a:rPr lang="cs" altLang="en-US" sz="2400" dirty="0">
                <a:solidFill>
                  <a:srgbClr val="25252B"/>
                </a:solidFill>
                <a:latin typeface="IBM Plex Sans" pitchFamily="34" charset="0"/>
                <a:ea typeface="IBM Plex Sans" pitchFamily="34" charset="-122"/>
                <a:cs typeface="IBM Plex Sans" pitchFamily="34" charset="-120"/>
              </a:rPr>
              <a:t> ověřte žádost zákazníka; použijte novou adresu pro vrácení platby; dohodněte se na poplatcích a záznamech</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Dar pro komunitu:</a:t>
            </a:r>
            <a:r>
              <a:rPr lang="cs" altLang="en-US" sz="2400" dirty="0">
                <a:solidFill>
                  <a:srgbClr val="25252B"/>
                </a:solidFill>
                <a:latin typeface="IBM Plex Sans" pitchFamily="34" charset="0"/>
                <a:ea typeface="IBM Plex Sans" pitchFamily="34" charset="-122"/>
                <a:cs typeface="IBM Plex Sans" pitchFamily="34" charset="-120"/>
              </a:rPr>
              <a:t> ověřte žádost; zjistěte, kdo má kontrolu nad klíči a zálohami a kudy platba prochází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Najděte rovnováhu mezi transparentností a soukromím dárce; zkontrolujte požadované záznamy</a:t>
            </a:r>
            <a:endParaRPr lang="c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Místní možnosti nákupu a prodeje bitcoinu</a:t>
            </a:r>
            <a:endParaRPr lang="cs"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Vstup do bitcoinu:</a:t>
            </a:r>
            <a:r>
              <a:rPr lang="cs" altLang="en-US" sz="2300" dirty="0">
                <a:solidFill>
                  <a:srgbClr val="25252B"/>
                </a:solidFill>
                <a:latin typeface="IBM Plex Sans" pitchFamily="34" charset="0"/>
                <a:ea typeface="IBM Plex Sans" pitchFamily="34" charset="-122"/>
                <a:cs typeface="IBM Plex Sans" pitchFamily="34" charset="-120"/>
              </a:rPr>
              <a:t> místní peníze, práce nebo majetek → bitcoin</a:t>
            </a:r>
            <a:endParaRPr lang="cs" sz="2300" dirty="0"/>
          </a:p>
          <a:p>
            <a:pPr algn="l" marL="219710" indent="-219710">
              <a:lnSpc>
                <a:spcPct val="113000"/>
              </a:lnSpc>
              <a:spcBef>
                <a:spcPts val="460"/>
              </a:spcBef>
              <a:buSzPct val="100000"/>
              <a:buChar char="•"/>
            </a:pPr>
            <a:r>
              <a:rPr lang="cs" altLang="en-US" sz="2300" b="1" dirty="0">
                <a:solidFill>
                  <a:srgbClr val="422C70"/>
                </a:solidFill>
                <a:latin typeface="IBM Plex Sans" pitchFamily="34" charset="0"/>
                <a:ea typeface="IBM Plex Sans" pitchFamily="34" charset="-122"/>
                <a:cs typeface="IBM Plex Sans" pitchFamily="34" charset="-120"/>
              </a:rPr>
              <a:t>Výstup z bitcoinu:</a:t>
            </a:r>
            <a:r>
              <a:rPr lang="cs" altLang="en-US" sz="2300" dirty="0">
                <a:solidFill>
                  <a:srgbClr val="25252B"/>
                </a:solidFill>
                <a:latin typeface="IBM Plex Sans" pitchFamily="34" charset="0"/>
                <a:ea typeface="IBM Plex Sans" pitchFamily="34" charset="-122"/>
                <a:cs typeface="IBM Plex Sans" pitchFamily="34" charset="-120"/>
              </a:rPr>
              <a:t> bitcoin → místní peníze, zboží nebo služby</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Porovnejte dvě místní možnosti s existující alternativou bez využití Bitcoinu</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Celková přijatá částka, čas, úschova, soukromí, riziko zvrácení platby a možná místa selhání</a:t>
            </a:r>
            <a:endParaRPr lang="cs" sz="2300" dirty="0"/>
          </a:p>
          <a:p>
            <a:pPr algn="l" marL="219710" indent="-219710">
              <a:lnSpc>
                <a:spcPct val="113000"/>
              </a:lnSpc>
              <a:spcBef>
                <a:spcPts val="460"/>
              </a:spcBef>
              <a:buSzPct val="100000"/>
              <a:buChar char="•"/>
            </a:pPr>
            <a:r>
              <a:rPr lang="cs" altLang="en-US" sz="2300" dirty="0">
                <a:solidFill>
                  <a:srgbClr val="25252B"/>
                </a:solidFill>
                <a:latin typeface="IBM Plex Sans" pitchFamily="34" charset="0"/>
                <a:ea typeface="IBM Plex Sans" pitchFamily="34" charset="-122"/>
                <a:cs typeface="IBM Plex Sans" pitchFamily="34" charset="-120"/>
              </a:rPr>
              <a:t>Ověřte možnost výběru na adresu, k níž ovládáte klíče; interní zůstatek může zůstat pouhou pohledávkou</a:t>
            </a:r>
            <a:endParaRPr lang="cs"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cs" altLang="en-US" sz="2300" dirty="0">
                <a:solidFill>
                  <a:srgbClr val="25252B"/>
                </a:solidFill>
                <a:latin typeface="IBM Plex Sans" pitchFamily="34" charset="0"/>
                <a:ea typeface="IBM Plex Sans" pitchFamily="34" charset="-122"/>
                <a:cs typeface="IBM Plex Sans" pitchFamily="34" charset="-120"/>
              </a:rPr>
              <a:t>Pro osobní směnu zvolte vhodné veřejné místo, nenoste zbytečně velkou hotovost, podle situace si s sebou vezměte důvěryhodnou osobu, před odchodem ověřte platbu a dodržujte místní zákony. Nesdělujte, kolik prostředků vlastníte ani jak je uchováváte.</a:t>
            </a:r>
            <a:endParaRPr lang="cs"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Výhody a nevýhody KYC a přístupu bez KYC</a:t>
            </a:r>
            <a:endParaRPr lang="cs"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KYC:</a:t>
            </a:r>
            <a:r>
              <a:rPr lang="cs" altLang="en-US" sz="2400" dirty="0">
                <a:solidFill>
                  <a:srgbClr val="25252B"/>
                </a:solidFill>
                <a:latin typeface="IBM Plex Sans" pitchFamily="34" charset="0"/>
                <a:ea typeface="IBM Plex Sans" pitchFamily="34" charset="-122"/>
                <a:cs typeface="IBM Plex Sans" pitchFamily="34" charset="-120"/>
              </a:rPr>
              <a:t> ověřování totožnosti; možné výhody v podobě přístupu k bankovním službám, limitů, souladu s předpisy či obnovení přístupu</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Rizika spojená s údaji:</a:t>
            </a:r>
            <a:r>
              <a:rPr lang="cs" altLang="en-US" sz="2400" dirty="0">
                <a:solidFill>
                  <a:srgbClr val="25252B"/>
                </a:solidFill>
                <a:latin typeface="IBM Plex Sans" pitchFamily="34" charset="0"/>
                <a:ea typeface="IBM Plex Sans" pitchFamily="34" charset="-122"/>
                <a:cs typeface="IBM Plex Sans" pitchFamily="34" charset="-120"/>
              </a:rPr>
              <a:t> trvalé propojení totožnosti s platbami, úniky údajů, zneužití či omezení</a:t>
            </a:r>
            <a:endParaRPr lang="cs" sz="2400" dirty="0"/>
          </a:p>
          <a:p>
            <a:pPr algn="l" marL="228600" indent="-228600">
              <a:lnSpc>
                <a:spcPct val="113000"/>
              </a:lnSpc>
              <a:spcBef>
                <a:spcPts val="480"/>
              </a:spcBef>
              <a:buSzPct val="100000"/>
              <a:buChar char="•"/>
            </a:pPr>
            <a:r>
              <a:rPr lang="cs" altLang="en-US" sz="2400" b="1" dirty="0">
                <a:solidFill>
                  <a:srgbClr val="422C70"/>
                </a:solidFill>
                <a:latin typeface="IBM Plex Sans" pitchFamily="34" charset="0"/>
                <a:ea typeface="IBM Plex Sans" pitchFamily="34" charset="-122"/>
                <a:cs typeface="IBM Plex Sans" pitchFamily="34" charset="-120"/>
              </a:rPr>
              <a:t>Bez KYC:</a:t>
            </a:r>
            <a:r>
              <a:rPr lang="cs" altLang="en-US" sz="2400" dirty="0">
                <a:solidFill>
                  <a:srgbClr val="25252B"/>
                </a:solidFill>
                <a:latin typeface="IBM Plex Sans" pitchFamily="34" charset="0"/>
                <a:ea typeface="IBM Plex Sans" pitchFamily="34" charset="-122"/>
                <a:cs typeface="IBM Plex Sans" pitchFamily="34" charset="-120"/>
              </a:rPr>
              <a:t> potenciálně menší rozsah shromažďování údajů o totožnosti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Možné vyšší ceny, nižší likvidita, menší podpora, podvody či právní omezení</a:t>
            </a:r>
            <a:endParaRPr lang="cs"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Ani jedna z těchto variant není automaticky nejlepší. Kvůli ochraně soukromí neporušujte místní zákony ani se nevystavujte fyzickému nebezpečí; v případě nejasností vyhledejte kvalifikované poradenství zohledňující aktuální místní podmínky.</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Cirkulární ekonomiky</a:t>
            </a:r>
            <a:endParaRPr lang="cs"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Cirkulární ekonomika založená na Bitcoinu propojuje lidi, kteří v rámci komunity dobrovolně vydělávají, utrácejí, spoří a směňují bitcoin.</a:t>
            </a:r>
            <a:endParaRPr lang="cs"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Pracovníci → zákazníci → obchodníci → dodavatelé</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Kde hodnota obíhá nebo se směňuje za fiat měnu?</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Kdo zajišťuje vzdělávání a technickou podporu?</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Co se stane, když selže připojení?</a:t>
            </a:r>
            <a:endParaRPr lang="cs" sz="2110" dirty="0"/>
          </a:p>
          <a:p>
            <a:pPr algn="l" marL="200660" indent="-200660">
              <a:lnSpc>
                <a:spcPct val="113000"/>
              </a:lnSpc>
              <a:spcBef>
                <a:spcPts val="420"/>
              </a:spcBef>
              <a:buSzPct val="100000"/>
              <a:buChar char="•"/>
            </a:pPr>
            <a:r>
              <a:rPr lang="cs" altLang="en-US" sz="2110" dirty="0">
                <a:solidFill>
                  <a:srgbClr val="25252B"/>
                </a:solidFill>
                <a:latin typeface="IBM Plex Sans" pitchFamily="34" charset="0"/>
                <a:ea typeface="IBM Plex Sans" pitchFamily="34" charset="-122"/>
                <a:cs typeface="IBM Plex Sans" pitchFamily="34" charset="-120"/>
              </a:rPr>
              <a:t>Kdo nese rizika spojená s úschovou a kolísáním ceny?</a:t>
            </a:r>
            <a:endParaRPr lang="cs" sz="2110" dirty="0"/>
          </a:p>
        </p:txBody>
      </p:sp>
      <p:sp>
        <p:nvSpPr>
          <p:cNvPr id="6" name="Text 4"/>
          <p:cNvSpPr/>
          <p:nvPr/>
        </p:nvSpPr>
        <p:spPr>
          <a:xfrm>
            <a:off x="666780" y="4686940"/>
            <a:ext cx="11510010" cy="1085850"/>
          </a:xfrm>
          <a:prstGeom prst="rect">
            <a:avLst/>
          </a:prstGeom>
          <a:noFill/>
          <a:ln/>
        </p:spPr>
        <p:txBody>
          <a:bodyPr wrap="square" lIns="0" tIns="0" rIns="0" bIns="0" rtlCol="0" anchor="t"/>
          <a:lstStyle/>
          <a:p>
            <a:pPr algn="l" indent="0" marL="0">
              <a:lnSpc>
                <a:spcPct val="113000"/>
              </a:lnSpc>
              <a:buNone/>
            </a:pPr>
            <a:r>
              <a:rPr lang="cs" altLang="en-US" sz="2110" dirty="0">
                <a:solidFill>
                  <a:srgbClr val="25252B"/>
                </a:solidFill>
                <a:latin typeface="IBM Plex Sans" pitchFamily="34" charset="0"/>
                <a:ea typeface="IBM Plex Sans" pitchFamily="34" charset="-122"/>
                <a:cs typeface="IBM Plex Sans" pitchFamily="34" charset="-120"/>
              </a:rPr>
              <a:t>Samotné počty uživatelů nedokazují užitečnost. Slabá poptávka, nedostatečné nástroje, vzdělávání či zabezpečení mohou tento koloběh narušit; vyhněte se závislosti na rozdávání peněz zdarma nebo na jediném organizátorovi, který zpracovává každou platbu.</a:t>
            </a:r>
            <a:endParaRPr lang="cs"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ZákazníkZákazník platí obchodníkovi za zboží bitcoinem. ObchodníkObchodník platí poskytovateli služeb za službu bitcoinem.Poskytovatel služebPoskytovatel služeb platí pracovníkovi za jeho čas bitcoine">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Příklady využití u obchodníků nebo v komunitě</a:t>
            </a:r>
            <a:endParaRPr lang="cs"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Jednotka pro stanovení cen a způsob platby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Správa klíčů, přístup zaměstnanců, zabezpečení zařízení a zálohy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Potvrzení, účtenky, vrácení plateb a chyby</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Směna, evidence, daně a podpora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Plán pro případ selhání peněženky nebo sítě</a:t>
            </a:r>
            <a:endParaRPr lang="cs"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Jediný organizátor, který drží společné prostředky, je jejich správcem a osobou, které je nutné důvěřovat. Společné prostředky vyžadují transparentní pravidla, evidenci, řízení přístupu a v příslušných případech i právní posouzení.</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Mapy místních zdrojů a poznávání komunity</a:t>
            </a:r>
            <a:endParaRPr lang="cs" sz="3000" dirty="0"/>
          </a:p>
        </p:txBody>
      </p:sp>
      <p:pic>
        <p:nvPicPr>
          <p:cNvPr id="4" name="Image 0" descr="QR code">    </p:cNvPr>
          <p:cNvPicPr>
            <a:picLocks noChangeAspect="1"/>
          </p:cNvPicPr>
          <p:nvPr/>
        </p:nvPicPr>
        <p:blipFill>
          <a:blip r:embed="rId1"/>
          <a:stretch>
            <a:fillRect/>
          </a:stretch>
        </p:blipFill>
        <p:spPr>
          <a:xfrm>
            <a:off x="9429750" y="1295430"/>
            <a:ext cx="2095530" cy="4722785"/>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Najděte obchodníky, vzdělavatele, setkání a komunitní zdroje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Zkontrolujte datum; ověřte si informace nezávisle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Připravte si alternativní způsob platby nebo účasti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Členství v komunitě není důkazem důvěryhodnosti</a:t>
            </a:r>
            <a:endParaRPr lang="cs" sz="2400" dirty="0"/>
          </a:p>
        </p:txBody>
      </p:sp>
      <p:sp>
        <p:nvSpPr>
          <p:cNvPr id="6" name="Text 3"/>
          <p:cNvSpPr/>
          <p:nvPr/>
        </p:nvSpPr>
        <p:spPr>
          <a:xfrm>
            <a:off x="666780" y="3961364"/>
            <a:ext cx="8901135" cy="2056760"/>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Na setkání nikdy neprozrazujte slova pro obnovení peněženky, zůstatky, adresy bydliště ani bezpečnostní opatření. Buďte obezřetní vůči správě investic, nabídkám soukromé směny, naléhavým žádostem o pomoc a zaručeným výnosům.</a:t>
            </a:r>
            <a:endParaRPr lang="c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Opakování: Propojte to se svou komunitou</a:t>
            </a:r>
            <a:endParaRPr lang="cs"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cs" altLang="en-US" sz="2400" dirty="0">
                <a:solidFill>
                  <a:srgbClr val="25252B"/>
                </a:solidFill>
                <a:latin typeface="IBM Plex Sans" pitchFamily="34" charset="0"/>
                <a:ea typeface="IBM Plex Sans" pitchFamily="34" charset="-122"/>
                <a:cs typeface="IBM Plex Sans" pitchFamily="34" charset="-120"/>
              </a:rPr>
              <a:t>Vypracujte samostatně, poté porovnejte své úvahy ve skupině.</a:t>
            </a:r>
            <a:endParaRPr lang="cs"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 jakou místní potřebu a funkci peněz šlo?</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Jakou realistickou alternativu jste porovnávali?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On-chain, Lightning, nebo obojí? Kdo měl kontrolu nad klíči?</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Největší přínos, nejzávažnější riziko a možné selhání?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Jak výsledek ovlivnily zákony, infrastruktura, jazyk nebo kultura?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Jaké důkazy podporují odpovědný další krok, pokud je vůbec namístě?</a:t>
            </a:r>
            <a:endParaRPr lang="c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cs" altLang="en-US" sz="3000" dirty="0">
                <a:solidFill>
                  <a:srgbClr val="422C70"/>
                </a:solidFill>
                <a:latin typeface="IBM Plex Sans Medium" pitchFamily="34" charset="0"/>
                <a:ea typeface="IBM Plex Sans Medium" pitchFamily="34" charset="-122"/>
                <a:cs typeface="IBM Plex Sans Medium" pitchFamily="34" charset="-120"/>
              </a:rPr>
              <a:t>Klíčové poznatky a chvíle k zamyšlení</a:t>
            </a:r>
            <a:endParaRPr lang="cs"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Začněte místní potřebou a realistickou alternativou</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Pozorujte, bezpečně si vše vyzkoušejte, poté vysvětlete nebo předveďte</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Ověřte nástroje, způsob úschovy, náklady, soukromí a aktuální místní pravidla</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Potvrďte způsob platby a výsledek; připravte se na případ selhání</a:t>
            </a:r>
            <a:endParaRPr lang="cs" sz="2400" dirty="0"/>
          </a:p>
          <a:p>
            <a:pPr algn="l" marL="228600" indent="-228600">
              <a:lnSpc>
                <a:spcPct val="113000"/>
              </a:lnSpc>
              <a:spcBef>
                <a:spcPts val="480"/>
              </a:spcBef>
              <a:buSzPct val="100000"/>
              <a:buChar char="•"/>
            </a:pPr>
            <a:r>
              <a:rPr lang="cs" altLang="en-US" sz="2400" dirty="0">
                <a:solidFill>
                  <a:srgbClr val="25252B"/>
                </a:solidFill>
                <a:latin typeface="IBM Plex Sans" pitchFamily="34" charset="0"/>
                <a:ea typeface="IBM Plex Sans" pitchFamily="34" charset="-122"/>
                <a:cs typeface="IBM Plex Sans" pitchFamily="34" charset="-120"/>
              </a:rPr>
              <a:t>Přínosné zapojení do komunity je dobrovolné a chrání lidi</a:t>
            </a:r>
            <a:endParaRPr lang="cs"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cs" altLang="en-US" sz="2400" b="1" dirty="0">
                <a:solidFill>
                  <a:srgbClr val="422C70"/>
                </a:solidFill>
                <a:latin typeface="IBM Plex Sans" pitchFamily="34" charset="0"/>
                <a:ea typeface="IBM Plex Sans" pitchFamily="34" charset="-122"/>
                <a:cs typeface="IBM Plex Sans" pitchFamily="34" charset="-120"/>
              </a:rPr>
              <a:t>Chvíle k zamyšlení</a:t>
            </a:r>
            <a:endParaRPr lang="cs" sz="2400" dirty="0"/>
          </a:p>
          <a:p>
            <a:pPr algn="l" indent="0" marL="0">
              <a:lnSpc>
                <a:spcPct val="113000"/>
              </a:lnSpc>
              <a:spcBef>
                <a:spcPts val="360"/>
              </a:spcBef>
              <a:buNone/>
            </a:pPr>
            <a:r>
              <a:rPr lang="cs" altLang="en-US" sz="2400" dirty="0">
                <a:solidFill>
                  <a:srgbClr val="25252B"/>
                </a:solidFill>
                <a:latin typeface="IBM Plex Sans" pitchFamily="34" charset="0"/>
                <a:ea typeface="IBM Plex Sans" pitchFamily="34" charset="-122"/>
                <a:cs typeface="IBM Plex Sans" pitchFamily="34" charset="-120"/>
              </a:rPr>
              <a:t>Jakou otázku byste položili, než se rozhodnete, zda řešení využívající Bitcoin odpovídá místní potřebě?</a:t>
            </a:r>
            <a:endParaRPr lang="c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cs" altLang="en-US" sz="1200" dirty="0">
                <a:solidFill>
                  <a:srgbClr val="6C6C7D"/>
                </a:solidFill>
                <a:latin typeface="IBM Plex Sans" pitchFamily="34" charset="0"/>
                <a:ea typeface="IBM Plex Sans" pitchFamily="34" charset="-122"/>
                <a:cs typeface="IBM Plex Sans" pitchFamily="34" charset="-120"/>
              </a:rPr>
              <a:t>Bitcoinový diplom · Modul 4</a:t>
            </a:r>
            <a:endParaRPr lang="c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Bitcoinový diplom</dc:title>
  <dc:subject>Open educational slides (Creative Commons). Adapt them freely.</dc:subject>
  <dc:creator>My First Bitcoin</dc:creator>
  <cp:lastModifiedBy>My First Bitcoin</cp:lastModifiedBy>
  <cp:revision>1</cp:revision>
  <dcterms:created xsi:type="dcterms:W3CDTF">2026-10-22T20:27:36Z</dcterms:created>
  <dcterms:modified xsi:type="dcterms:W3CDTF">2026-10-22T20:27:36Z</dcterms:modified>
</cp:coreProperties>
</file>