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My First Bitcoin, बिटकॉइन डिप्लोमा विद्यार्थी मार्गदर्शिका, संस्करण 26.10, मॉड्यूल 1–4 और शिक्षार्थियों से प्रारंभिक अपेक्षाएँ। क्रिएटिव कॉमन्स एट्रिब्यूशन-शेयरअलाइक 4.0 इंटरनेशनल लाइसेंस के अंतर्गत अनुकूलित; यह स्लाइड डेक भी उसी लाइसेंस का उपयोग करता है। यह स्लाइड डेक शिक्षक के नेतृत्व में प्रस्तुति देने के लिए एक सहायक सामग्री है। पाठ्यक्रम के अर्थ, आवश्यक दक्षताओं और सुरक्षा सीमाओं को बनाए रखते हुए उदाहरणों, गतिविधियों, गति और प्रस्तुति के तरीके को अनुकूलित करें। सत्र की कोई निश्चित अवधि निहित नहीं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इन सीमाओं को चारों मॉड्यूल में बनाए रखें। कम राशि के साथ किसी भी वैकल्पिक लाइव अभ्यास से पहले गोपनीयता, सुरक्षा और नुकसान के जोखिम समझाएँ।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पर हुई चर्चा के आधार पर सत्यापन योग्य तथ्य और ऐसी राय के बीच अंतर स्पष्ट करें जिसके लिए मानदंड और साक्ष्य आवश्यक हैं। व्यक्तिगत वित्तीय जानकारी साझा करने के लिए न कहें।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में दिए गए उदाहरण का उपयोग करें: Amina के पास चावल है और उन्हें जूते चाहिए; Luis के पास जूते हैं और उन्हें खाना पकाने का तेल चाहिए; Mei के पास खाना पकाने का तेल है और उन्हें मरम्मत का काम करवाना है। असफल प्रत्यक्ष वस्तु-विनिमयों को बाद में पैसे के माध्यम से मिलने वाले समाधान से अलग रखें।</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 में दिए गए पानी की उपलब्धता के उदाहरण और रोज़मर्रा के विकल्पों का उपयोग करें। तत्काल ज़रूरतों के कारण वर्तमान को अधिक प्राथमिकता देना उचित हो सकता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प्रतिनिधि कागज़ी मुद्रा के संदर्भ में स्वर्ण मानक और उसे सोने में भुनाने के अलग-अलग नियमों की व्याख्या कीजिए। कार्ड या फ़ोन निर्देश भेजता है; उसमें पैसा नहीं होता। सामान्य बैंक जमा अपने ग्राहक के प्रति बैंक की देनदारी होती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बैंक लागत और नुकसान की भरपाई करते हुए ब्याज और शुल्क अर्जित करते हैं। यह संकेत न दें कि सभी बैंक विफल होने वाले हैं या ऋण देने पर कोई सीमा नहीं है। बैंक के वादे और निपटान के लिए उपयोग की जाने वाली परिसंपत्ति के प्रत्यक्ष स्वामित्व के बीच अंतर स्पष्ट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पाँच भागों वाले उत्तर में आपसी जुड़ाव बनाए रखें। पहले के प्रस्तावों ने कुछ घटक उपलब्ध कराए थे; ऐसा संकेत देने से बचें कि उनमें से प्रत्येक अपने आप में एक पूर्ण विकेंद्रीकृत मुद्रा 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कुछ बिटकॉइन ऐसे हो सकते हैं जिन तक पहुँच संभव न हो या जो बिक्री के लिए उपलब्ध न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शिक्षार्थियों को स्वयं रूपांतरण की गणना करने दें; उत्तर-कुंजी दिखाई नहीं देनी चाहिए।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मुख्य विचार: क्या बिटकॉइन का आपके लिए कोई मूल्य है? क्या इसकी मौजूदा कीमत इसके मूल्य को दर्शाती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प्राप्ति-स्क्रीन की जाँच, भेजने और सत्यापन की जाँच, तथा पुनर्प्राप्ति की तैयारी या धोखाधड़ी पर प्रतिक्रिया का अभ्यास तैयार करें। उपयोग से पहले प्रत्येक परिवेश की सीमाएँ समझाएँ।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किसी वास्तविक सीड फ़्रेज़ की कभी फ़ोटो न लें, उसे क्लाउड में सेव न करें, ईमेल या संदेश से न भेजें, और किसी वेबसाइट या सामान्य फ़ॉर्म में दर्ज न करें। इससे धन तक पूरा एक्सेस मिल सकता है।
अतिरिक्त पासफ़्रेज़, एक से अधिक कुंजियाँ और उन्नत बैकअप योजनाएँ उन्नत अध्ययन का हिस्सा हैं। ऐसी जटिलता न जोड़ें जिसे विद्यार्थी समझा न सकें या जिसमें समस्या आने पर उससे उबर न सकें।
यदि आशंका हो कि किसी ने सीड फ़्रेज़ देख लिया है, उसकी कॉपी बना ली है, उसे ऑनलाइन दर्ज किया गया है या किसी अविश्वसनीय डिवाइस पर सेव किया गया है, तो उसे असुरक्षित मानें। उसे बताए बिना सहायता लें; एक नई, विश्वसनीय रिकवरी प्रक्रिया अपनाएँ।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में दी गई छोटी राशि के भुगतान और कम बार किए जाने वाले भुगतान की काल्पनिक तुलना का उपयोग करें। विकल्पों को काल्पनिक ही रखें; शिक्षार्थियों के निजी धन के लिए साधनों या राशियों का चयन न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रिकवरी शब्दों को देखे बिना प्रक्रिया का अवलोकन करें। बाद में अपना व्यक्तिगत सेटअप करने के लिए नई रिकवरी जानकारी की आवश्यकता होगी, जिसे निजी तौर पर जनरेट किया गया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ऑन-चेन शुल्क मुख्य रूप से लेनदेन के डेटा और ब्लॉक में जगह की माँग पर निर्भर करते हैं, न कि केवल भेजी गई राशि पर। अंतिम अनुमान पढ़ें; समय और शुल्क बदल सकते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आधिकारिक वेबसाइटों, ऐप लिस्टिंग और संपर्कों तक स्वयं पहुँचें। प्रकाशक और डोमेन की जाँच करें; विज्ञापनों, संदेशों और मिलती-जुलती नकली वेबसाइटों से सावधान रहें। प्रयोग करने के लिए कभी पैसे उधार न 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आधार: शिक्षक द्वारा प्रत्यक्ष अवलोकन के माध्यम से व्यावहारिक दक्षता की जाँच। C6 के लिए वॉलेट/प्राप्ति और पुनर्प्राप्ति की तैयारी—दोनों से जुड़े कार्यों का प्रत्यक्ष अवलोकन आवश्यक है। सिमुलेशन, पहले से तैयार सामग्री, भौतिक मॉडल और धनराशि का उपयोग किए बिना किए जाने वाले विकल्प मान्य हैं। आवश्यकता होने पर प्रतिक्रिया दें और एक और अवसर प्रदान करें। मूल्यांकन मानदंड और मूल्यांकन संचालन से संबंधित जानकारी स्क्रीन पर न दिखाएँ।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मॉड्यूल 4 अनिवार्य है और इसकी सामग्री शिक्षकों द्वारा चुनी गई है। स्थानीय संदर्भ में प्रासंगिक ऐसा कार्य चुनें जिसमें बिटकॉइन का उपयोग धन के रूप में किया जाए। निम्नलिखित संकेतों को आवश्यकता के अनुसार ढाले जा सकने वाले विकल्पों के रूप में उपयोग करें, न कि हर टूल या परिदृश्य को प्रदर्शित करने की अनिवार्यता के रूप में। वर्तमान टूल, स्थानीय नियमों, बुनियादी ढाँचे और सहायता की पुष्टि करें। आवश्यक दक्षताओं और मॉड्यूल 3 के सुरक्षा मानकों को बनाए रखें; स्थानीय प्रदाताओं या विवरणों की कल्पना न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संबंधित मूल कार्य चुनें: कस्टडी की तुलना, प्राप्ति स्क्रीन की जाँच, भुगतान मार्गों की तुलना, तैयार किए गए लेन-देन की जाँच, मार्ग लागत की तुलना, धोखाधड़ी पर प्रतिक्रिया, व्यापारी/दान प्रक्रिया, या संसाधनों का सत्यापन। आवश्यकता होने पर स्थानीय विशेषज्ञों की सहायता 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कम मूल्य वाली वस्तु या सिमुलेशन का उपयोग करें। भुगतान को मंज़ूरी देने से पहले पूरी प्रक्रिया समझाएँ।
गाइड में दिए गए परिदृश्यों को स्थानीय कार्य के अनुसार चुनें या अनुकूलित करें। निर्देश शिक्षार्थियों को संबोधित करते हुए दें और भुगतान स्वीकार करने के काल्पनिक उदाहरण को किसी वास्तविक स्थानीय व्यापारी की सूची के रूप में प्रस्तुत न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चुने गए स्थानीय कार्य के लिए जो भी मूल परिदृश्य उपयुक्त हो, उसका उपयोग करें। धनवापसी एक नया भुगतान है, न कि मूल ऑन-चेन लेनदेन को उलटना।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प्राप्ति के तरीकों में काम करना, प्रत्यक्ष विनिमय, ब्रोकर, एटीएम, व्यापारी, रूपांतरण सेवाएँ और चक्रीय अर्थव्यवस्थाएँ शामिल हैं। आप वर्तमान, सत्यापित स्थानीय तथ्यों या स्पष्ट रूप से काल्पनिक परिदृश्य का उपयोग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डेटा के भंडारण की अवधि, ब्लॉकचेन पर जुड़ाव, लेनदेन के दूसरे पक्षों, धोखाधड़ी से सुरक्षा, सीमाओं, शुल्क और विवाद निपटान की तुलना करें।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सफलता को हल की गई समस्या के आधार पर परिभाषित करें, लेनदेन की संख्या के आधार पर नहीं।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शिक्षक द्वारा चुने गए स्थानीय कार्य का अवलोकन करें, जिसमें बिटकॉइन का उपयोग धन के रूप में किया जाता है, और उद्देश्य, विकल्प, लाभ-हानि, संभावित विफलता तथा अगले कदम के बारे में विद्यार्थी की व्याख्या पर ध्यान दें। अंक निर्धारण, मूल्यांकन मानदंड और मूल्यांकन संचालन को स्क्रीन पर न दिखाएँ।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65842" y="571500"/>
            <a:ext cx="1359438" cy="272400"/>
          </a:xfrm>
          <a:prstGeom prst="rect">
            <a:avLst/>
          </a:prstGeom>
          <a:noFill/>
          <a:ln/>
        </p:spPr>
        <p:txBody>
          <a:bodyPr wrap="square" lIns="0" tIns="0" rIns="0" bIns="0" rtlCol="0" anchor="t"/>
          <a:lstStyle/>
          <a:p>
            <a:pPr algn="r" indent="0" marL="0">
              <a:lnSpc>
                <a:spcPct val="108000"/>
              </a:lnSpc>
              <a:buNone/>
            </a:pPr>
            <a:r>
              <a:rPr lang="hi" altLang="en-US" sz="1650" dirty="0">
                <a:solidFill>
                  <a:srgbClr val="FFFFFF"/>
                </a:solidFill>
                <a:latin typeface="IBM Plex Sans" pitchFamily="34" charset="0"/>
                <a:ea typeface="IBM Plex Sans" pitchFamily="34" charset="-122"/>
                <a:cs typeface="IBM Plex Sans" pitchFamily="34" charset="-120"/>
              </a:rPr>
              <a:t>संस्करण 26.10</a:t>
            </a:r>
            <a:endParaRPr lang="hi"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i" altLang="en-US" sz="7200" dirty="0">
                <a:solidFill>
                  <a:srgbClr val="FFFFFF"/>
                </a:solidFill>
                <a:latin typeface="IBM Plex Sans Medium" pitchFamily="34" charset="0"/>
                <a:ea typeface="IBM Plex Sans Medium" pitchFamily="34" charset="-122"/>
                <a:cs typeface="IBM Plex Sans Medium" pitchFamily="34" charset="-120"/>
              </a:rPr>
              <a:t>बिटकॉइन</a:t>
            </a:r>
            <a:br/>
            <a:r>
              <a:rPr lang="hi" altLang="en-US" sz="7200" dirty="0">
                <a:solidFill>
                  <a:srgbClr val="FFFFFF"/>
                </a:solidFill>
                <a:latin typeface="IBM Plex Sans Medium" pitchFamily="34" charset="0"/>
                <a:ea typeface="IBM Plex Sans Medium" pitchFamily="34" charset="-122"/>
                <a:cs typeface="IBM Plex Sans Medium" pitchFamily="34" charset="-120"/>
              </a:rPr>
              <a:t>डिप्लोमा</a:t>
            </a:r>
            <a:endParaRPr lang="h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i" altLang="en-US" sz="2400" dirty="0">
                <a:solidFill>
                  <a:srgbClr val="FFFFFF"/>
                </a:solidFill>
                <a:latin typeface="IBM Plex Sans" pitchFamily="34" charset="0"/>
                <a:ea typeface="IBM Plex Sans" pitchFamily="34" charset="-122"/>
                <a:cs typeface="IBM Plex Sans" pitchFamily="34" charset="-120"/>
              </a:rPr>
              <a:t>बिटकॉइन युग के लिए वित्तीय शिक्षा</a:t>
            </a:r>
            <a:endParaRPr lang="h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7941F"/>
                </a:solidFill>
                <a:latin typeface="IBM Plex Sans Medium" pitchFamily="34" charset="0"/>
                <a:ea typeface="IBM Plex Sans Medium" pitchFamily="34" charset="-122"/>
                <a:cs typeface="IBM Plex Sans Medium" pitchFamily="34" charset="-120"/>
              </a:rPr>
              <a:t>मॉड्यूल 1</a:t>
            </a:r>
            <a:endParaRPr lang="hi"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पैसे को समझना</a:t>
            </a:r>
            <a:endParaRPr lang="hi"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hi" altLang="en-US" sz="2400" b="1" dirty="0">
                <a:solidFill>
                  <a:srgbClr val="FFFFFF"/>
                </a:solidFill>
                <a:latin typeface="IBM Plex Sans" pitchFamily="34" charset="0"/>
                <a:ea typeface="IBM Plex Sans" pitchFamily="34" charset="-122"/>
                <a:cs typeface="IBM Plex Sans" pitchFamily="34" charset="-120"/>
              </a:rPr>
              <a:t>समस्या:</a:t>
            </a:r>
            <a:r>
              <a:rPr lang="hi" altLang="en-US" sz="2400" dirty="0">
                <a:solidFill>
                  <a:srgbClr val="FFFFFF"/>
                </a:solidFill>
                <a:latin typeface="IBM Plex Sans" pitchFamily="34" charset="0"/>
                <a:ea typeface="IBM Plex Sans" pitchFamily="34" charset="-122"/>
                <a:cs typeface="IBM Plex Sans" pitchFamily="34" charset="-120"/>
              </a:rPr>
              <a:t> मौद्रिक प्रणालियाँ कैसे काम करती हैं और कैसे बदलती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कार्य से पहले ज्ञान आता है</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पहले सीखें · छोटी शुरुआत करें · धीरे आगे बढ़ें</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किसी खरीदारी, निजी धन या निजी वॉलेट की आवश्यकता नहीं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पाठ्यक्रम पूरा करने के लिए निजी उपकरण या इंटरनेट की आवश्यकता नहीं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तैयार शिक्षण सामग्री, सिमुलेशन और ऑफलाइन अभ्यास उपलब्ध हैं</a:t>
            </a:r>
            <a:endParaRPr lang="hi"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यह पाठ्यक्रम शिक्षा प्रदान करता है, न कि वित्तीय, निवेश, कानूनी या कर संबंधी सलाह। यह बिटकॉइन खरीदने, बेचने, उसे गिरवी रखकर ऋण लेने या अपने पास रखने की सिफारिश नहीं करता, और न ही कीमत बढ़ने का वादा करता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भरोसा मत कीजिए, सत्यापित कीजिए</a:t>
            </a:r>
            <a:endParaRPr lang="h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C0C0D0"/>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चर्चा और गोपनीयता संबंधी अपेक्षाएँ</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साक्ष्यों की जाँच करें; तथ्यों, राय और गारंटियों में अंतर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विचारों को सम्मानपूर्वक चुनौती दें; अनिश्चितता स्पष्ट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व्यक्तिगत कहानियों और वित्तीय जानकारी को निजी रखें</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खरीदने, बेचने या अपने पास मौजूद संपत्ति का खुलासा करने का कोई दबाव नहीं</a:t>
            </a:r>
            <a:endParaRPr lang="h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किसी की स्क्रीन, काम या पहचान संबंधी जानकारी रिकॉर्ड या साझा करने से पहले अनुमति लें। असली निजी कुंजियाँ या रिकवरी शब्द कभी साझा न करें।</a:t>
            </a:r>
            <a:endParaRPr lang="hi"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बिटकॉइन की कीमत में तेज़ बदलाव हो सकता है। गलतियों, घोटालों, गुप्त जानकारी खो जाने या अभिरक्षक की विफलता से स्थायी नुकसान हो सकता है; वैध भुगतानों को वापस लेना आमतौर पर कठिन या असंभव होता है।</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पैसे के बारे में शुरुआती प्रश्न</a:t>
            </a:r>
            <a:endParaRPr lang="hi"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लोगों को पैसे की ज़रूरत क्यों होती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कौन-सी बात किसी चीज़ को पैसा बनाती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आप जिस पैसे का उपयोग करते हैं, उसे कौन बना सकता है या नियंत्रित कर सकता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आपके पैसे का मूल्य क्यों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क्या उससे पहले जितना ही सामान खरीदा जा सकता है?</a:t>
            </a:r>
            <a:endParaRPr lang="h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पैसा क्यों अस्तित्व में है</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पैसा एक ऐसी संपत्ति है जिसे लोग इसलिए स्वीकार करते हैं क्योंकि उन्हें उम्मीद होती है कि दूसरे भी इसे बाद में स्वीकार करेंगे।</a:t>
            </a:r>
            <a:endParaRPr lang="hi"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विशेषज्ञता और विनिमय</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अजनबियों के बीच सहयोग</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कीमतें, ऋण, आय और बचत</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समय और दूरी के पार मूल्य</a:t>
            </a:r>
            <a:endParaRPr lang="hi"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त्वरित प्रश्न</a:t>
            </a:r>
            <a:endParaRPr lang="hi" sz="2400" dirty="0"/>
          </a:p>
          <a:p>
            <a:pPr algn="l" indent="0" marL="0">
              <a:lnSpc>
                <a:spcPct val="113000"/>
              </a:lnSpc>
              <a:spcBef>
                <a:spcPts val="360"/>
              </a:spcBef>
              <a:buNone/>
            </a:pPr>
            <a:r>
              <a:rPr lang="hi" altLang="en-US" sz="2400" dirty="0">
                <a:solidFill>
                  <a:srgbClr val="25252B"/>
                </a:solidFill>
                <a:latin typeface="IBM Plex Sans" pitchFamily="34" charset="0"/>
                <a:ea typeface="IBM Plex Sans" pitchFamily="34" charset="-122"/>
                <a:cs typeface="IBM Plex Sans" pitchFamily="34" charset="-120"/>
              </a:rPr>
              <a:t>पैसा विनिमय या समन्वय की किस समस्या को हल करने में मदद करता है?</a:t>
            </a:r>
            <a:endParaRPr lang="hi"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मुद्रा के कार्य</a:t>
            </a:r>
            <a:endParaRPr lang="hi"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विनिमय का माध्यम:</a:t>
            </a:r>
            <a:r>
              <a:rPr lang="hi" altLang="en-US" sz="2400" dirty="0">
                <a:solidFill>
                  <a:srgbClr val="25252B"/>
                </a:solidFill>
                <a:latin typeface="IBM Plex Sans" pitchFamily="34" charset="0"/>
                <a:ea typeface="IBM Plex Sans" pitchFamily="34" charset="-122"/>
                <a:cs typeface="IBM Plex Sans" pitchFamily="34" charset="-120"/>
              </a:rPr>
              <a:t> वस्तुओं और सेवाओं के लिए भुगतान</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लेखा की इकाई:</a:t>
            </a:r>
            <a:r>
              <a:rPr lang="hi" altLang="en-US" sz="2400" dirty="0">
                <a:solidFill>
                  <a:srgbClr val="25252B"/>
                </a:solidFill>
                <a:latin typeface="IBM Plex Sans" pitchFamily="34" charset="0"/>
                <a:ea typeface="IBM Plex Sans" pitchFamily="34" charset="-122"/>
                <a:cs typeface="IBM Plex Sans" pitchFamily="34" charset="-120"/>
              </a:rPr>
              <a:t> कीमतों और अभिलेखों का साझा मानक</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मूल्य का भंडार:</a:t>
            </a:r>
            <a:r>
              <a:rPr lang="hi" altLang="en-US" sz="2400" dirty="0">
                <a:solidFill>
                  <a:srgbClr val="25252B"/>
                </a:solidFill>
                <a:latin typeface="IBM Plex Sans" pitchFamily="34" charset="0"/>
                <a:ea typeface="IBM Plex Sans" pitchFamily="34" charset="-122"/>
                <a:cs typeface="IBM Plex Sans" pitchFamily="34" charset="-120"/>
              </a:rPr>
              <a:t> समय के साथ मूल्य बनाए रखना</a:t>
            </a:r>
            <a:endParaRPr lang="hi"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मुद्रा का कोई एक रूप किसी कार्य को दूसरे रूप की तुलना में बेहतर ढंग से पूरा कर सकता है। हर रूप में क्रय शक्ति से जुड़े जोखिम होते हैं।</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उपयोगी मुद्रा के गुण</a:t>
            </a:r>
            <a:endParaRPr lang="hi" sz="3000" dirty="0"/>
          </a:p>
        </p:txBody>
      </p:sp>
      <p:sp>
        <p:nvSpPr>
          <p:cNvPr id="4" name="Text 2"/>
          <p:cNvSpPr/>
          <p:nvPr/>
        </p:nvSpPr>
        <p:spPr>
          <a:xfrm>
            <a:off x="666689" y="1375806"/>
            <a:ext cx="5726704" cy="2332452"/>
          </a:xfrm>
          <a:prstGeom prst="rect">
            <a:avLst/>
          </a:prstGeom>
          <a:noFill/>
          <a:ln/>
        </p:spPr>
        <p:txBody>
          <a:bodyPr wrap="square" lIns="0" tIns="0" rIns="0" bIns="0" rtlCol="0" anchor="t"/>
          <a:lstStyle/>
          <a:p>
            <a:pPr algn="l" marL="535940" indent="-535940">
              <a:lnSpc>
                <a:spcPct val="113000"/>
              </a:lnSpc>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टिकाऊपन:</a:t>
            </a:r>
            <a:r>
              <a:rPr lang="hi" altLang="en-US" sz="2110" dirty="0">
                <a:solidFill>
                  <a:srgbClr val="25252B"/>
                </a:solidFill>
                <a:latin typeface="IBM Plex Sans" pitchFamily="34" charset="0"/>
                <a:ea typeface="IBM Plex Sans" pitchFamily="34" charset="-122"/>
                <a:cs typeface="IBM Plex Sans" pitchFamily="34" charset="-120"/>
              </a:rPr>
              <a:t> लंबे समय तक उपयोग योग्य</a:t>
            </a:r>
            <a:endParaRPr lang="hi" sz="2110" dirty="0"/>
          </a:p>
          <a:p>
            <a:pPr algn="l" marL="535940" indent="-53594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वहनीयता:</a:t>
            </a:r>
            <a:r>
              <a:rPr lang="hi" altLang="en-US" sz="2110" dirty="0">
                <a:solidFill>
                  <a:srgbClr val="25252B"/>
                </a:solidFill>
                <a:latin typeface="IBM Plex Sans" pitchFamily="34" charset="0"/>
                <a:ea typeface="IBM Plex Sans" pitchFamily="34" charset="-122"/>
                <a:cs typeface="IBM Plex Sans" pitchFamily="34" charset="-120"/>
              </a:rPr>
              <a:t> ले जाना या हस्तांतरित करना आसान</a:t>
            </a:r>
            <a:endParaRPr lang="hi" sz="2110" dirty="0"/>
          </a:p>
          <a:p>
            <a:pPr algn="l" marL="535940" indent="-53594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विभाज्यता:</a:t>
            </a:r>
            <a:r>
              <a:rPr lang="hi" altLang="en-US" sz="2110" dirty="0">
                <a:solidFill>
                  <a:srgbClr val="25252B"/>
                </a:solidFill>
                <a:latin typeface="IBM Plex Sans" pitchFamily="34" charset="0"/>
                <a:ea typeface="IBM Plex Sans" pitchFamily="34" charset="-122"/>
                <a:cs typeface="IBM Plex Sans" pitchFamily="34" charset="-120"/>
              </a:rPr>
              <a:t> छोटी और बड़ी राशियाँ</a:t>
            </a:r>
            <a:endParaRPr lang="hi" sz="2110" dirty="0"/>
          </a:p>
          <a:p>
            <a:pPr algn="l" marL="535940" indent="-53594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विनिमेयता:</a:t>
            </a:r>
            <a:r>
              <a:rPr lang="hi" altLang="en-US" sz="2110" dirty="0">
                <a:solidFill>
                  <a:srgbClr val="25252B"/>
                </a:solidFill>
                <a:latin typeface="IBM Plex Sans" pitchFamily="34" charset="0"/>
                <a:ea typeface="IBM Plex Sans" pitchFamily="34" charset="-122"/>
                <a:cs typeface="IBM Plex Sans" pitchFamily="34" charset="-120"/>
              </a:rPr>
              <a:t> समान इकाइयाँ जिन्हें आपस में बदला जा सके</a:t>
            </a:r>
            <a:endParaRPr lang="hi" sz="2110" dirty="0"/>
          </a:p>
        </p:txBody>
      </p:sp>
      <p:sp>
        <p:nvSpPr>
          <p:cNvPr id="5" name="Text 3"/>
          <p:cNvSpPr/>
          <p:nvPr/>
        </p:nvSpPr>
        <p:spPr>
          <a:xfrm>
            <a:off x="6122731" y="1375806"/>
            <a:ext cx="5726704" cy="1554937"/>
          </a:xfrm>
          <a:prstGeom prst="rect">
            <a:avLst/>
          </a:prstGeom>
          <a:noFill/>
          <a:ln/>
        </p:spPr>
        <p:txBody>
          <a:bodyPr wrap="square" lIns="0" tIns="0" rIns="0" bIns="0" rtlCol="0" anchor="t"/>
          <a:lstStyle/>
          <a:p>
            <a:pPr algn="l" marL="535940" indent="-535940">
              <a:lnSpc>
                <a:spcPct val="113000"/>
              </a:lnSpc>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दुर्लभता:</a:t>
            </a:r>
            <a:r>
              <a:rPr lang="hi" altLang="en-US" sz="2110" dirty="0">
                <a:solidFill>
                  <a:srgbClr val="25252B"/>
                </a:solidFill>
                <a:latin typeface="IBM Plex Sans" pitchFamily="34" charset="0"/>
                <a:ea typeface="IBM Plex Sans" pitchFamily="34" charset="-122"/>
                <a:cs typeface="IBM Plex Sans" pitchFamily="34" charset="-120"/>
              </a:rPr>
              <a:t> आपूर्ति में वृद्धि पर सीमाएँ</a:t>
            </a:r>
            <a:endParaRPr lang="hi" sz="2110" dirty="0"/>
          </a:p>
          <a:p>
            <a:pPr algn="l" marL="535940" indent="-53594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स्वीकार्यता:</a:t>
            </a:r>
            <a:r>
              <a:rPr lang="hi" altLang="en-US" sz="2110" dirty="0">
                <a:solidFill>
                  <a:srgbClr val="25252B"/>
                </a:solidFill>
                <a:latin typeface="IBM Plex Sans" pitchFamily="34" charset="0"/>
                <a:ea typeface="IBM Plex Sans" pitchFamily="34" charset="-122"/>
                <a:cs typeface="IBM Plex Sans" pitchFamily="34" charset="-120"/>
              </a:rPr>
              <a:t> इसे प्राप्त करने की इच्छा</a:t>
            </a:r>
            <a:endParaRPr lang="hi" sz="2110" dirty="0"/>
          </a:p>
          <a:p>
            <a:pPr algn="l" marL="535940" indent="-53594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सत्यापनीयता और पहचानने की क्षमता:</a:t>
            </a:r>
            <a:r>
              <a:rPr lang="hi" altLang="en-US" sz="2110" dirty="0">
                <a:solidFill>
                  <a:srgbClr val="25252B"/>
                </a:solidFill>
                <a:latin typeface="IBM Plex Sans" pitchFamily="34" charset="0"/>
                <a:ea typeface="IBM Plex Sans" pitchFamily="34" charset="-122"/>
                <a:cs typeface="IBM Plex Sans" pitchFamily="34" charset="-120"/>
              </a:rPr>
              <a:t> असली, पहचान योग्य इकाइयाँ</a:t>
            </a:r>
            <a:endParaRPr lang="hi" sz="2110" dirty="0"/>
          </a:p>
        </p:txBody>
      </p:sp>
      <p:sp>
        <p:nvSpPr>
          <p:cNvPr id="6" name="Text 4"/>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hi" altLang="en-US" sz="2110" dirty="0">
                <a:solidFill>
                  <a:srgbClr val="25252B"/>
                </a:solidFill>
                <a:latin typeface="IBM Plex Sans" pitchFamily="34" charset="0"/>
                <a:ea typeface="IBM Plex Sans" pitchFamily="34" charset="-122"/>
                <a:cs typeface="IBM Plex Sans" pitchFamily="34" charset="-120"/>
              </a:rPr>
              <a:t>मुद्रा का कोई भी रूप हर कसौटी पर खरा नहीं उतरता। “</a:t>
            </a:r>
            <a:r>
              <a:rPr lang="hi" altLang="en-US" sz="2110" b="1" dirty="0">
                <a:solidFill>
                  <a:srgbClr val="25252B"/>
                </a:solidFill>
                <a:latin typeface="IBM Plex Sans" pitchFamily="34" charset="0"/>
                <a:ea typeface="IBM Plex Sans" pitchFamily="34" charset="-122"/>
                <a:cs typeface="IBM Plex Sans" pitchFamily="34" charset="-120"/>
              </a:rPr>
              <a:t>सुदृढ़ मुद्रा</a:t>
            </a:r>
            <a:r>
              <a:rPr lang="hi" altLang="en-US" sz="2110" dirty="0">
                <a:solidFill>
                  <a:srgbClr val="25252B"/>
                </a:solidFill>
                <a:latin typeface="IBM Plex Sans" pitchFamily="34" charset="0"/>
                <a:ea typeface="IBM Plex Sans" pitchFamily="34" charset="-122"/>
                <a:cs typeface="IBM Plex Sans" pitchFamily="34" charset="-120"/>
              </a:rPr>
              <a:t>” एक आकलन है: मानदंड स्पष्ट करें और एकसमान आधार पर तुलना करें।</a:t>
            </a:r>
            <a:endParaRPr lang="hi" sz="2110" dirty="0"/>
          </a:p>
        </p:txBody>
      </p:sp>
      <p:sp>
        <p:nvSpPr>
          <p:cNvPr id="7" name="Shape 5"/>
          <p:cNvSpPr/>
          <p:nvPr/>
        </p:nvSpPr>
        <p:spPr>
          <a:xfrm>
            <a:off x="666780" y="4995276"/>
            <a:ext cx="10858500" cy="1085850"/>
          </a:xfrm>
          <a:prstGeom prst="rect">
            <a:avLst/>
          </a:prstGeom>
          <a:solidFill>
            <a:srgbClr val="F3F3FA"/>
          </a:solidFill>
          <a:ln/>
        </p:spPr>
      </p:sp>
      <p:sp>
        <p:nvSpPr>
          <p:cNvPr id="8" name="Shape 6"/>
          <p:cNvSpPr/>
          <p:nvPr/>
        </p:nvSpPr>
        <p:spPr>
          <a:xfrm>
            <a:off x="666780" y="4995276"/>
            <a:ext cx="57150" cy="1085850"/>
          </a:xfrm>
          <a:prstGeom prst="rect">
            <a:avLst/>
          </a:prstGeom>
          <a:solidFill>
            <a:srgbClr val="422C70"/>
          </a:solidFill>
          <a:ln/>
        </p:spPr>
      </p:sp>
      <p:sp>
        <p:nvSpPr>
          <p:cNvPr id="9" name="Text 7"/>
          <p:cNvSpPr/>
          <p:nvPr/>
        </p:nvSpPr>
        <p:spPr>
          <a:xfrm>
            <a:off x="1153058" y="5236677"/>
            <a:ext cx="10539649" cy="603047"/>
          </a:xfrm>
          <a:prstGeom prst="rect">
            <a:avLst/>
          </a:prstGeom>
          <a:noFill/>
          <a:ln/>
        </p:spPr>
        <p:txBody>
          <a:bodyPr wrap="square" lIns="0" tIns="0" rIns="0" bIns="0" rtlCol="0" anchor="t"/>
          <a:lstStyle/>
          <a:p>
            <a:pPr algn="l" indent="0" marL="0">
              <a:lnSpc>
                <a:spcPct val="113000"/>
              </a:lnSpc>
              <a:buNone/>
            </a:pPr>
            <a:r>
              <a:rPr lang="hi" altLang="en-US" sz="2110" b="1" dirty="0">
                <a:solidFill>
                  <a:srgbClr val="422C70"/>
                </a:solidFill>
                <a:latin typeface="IBM Plex Sans" pitchFamily="34" charset="0"/>
                <a:ea typeface="IBM Plex Sans" pitchFamily="34" charset="-122"/>
                <a:cs typeface="IBM Plex Sans" pitchFamily="34" charset="-120"/>
              </a:rPr>
              <a:t>आलोचनात्मक ढंग से सोचें</a:t>
            </a:r>
            <a:endParaRPr lang="hi" sz="2110" dirty="0"/>
          </a:p>
          <a:p>
            <a:pPr algn="l" indent="0" marL="0">
              <a:lnSpc>
                <a:spcPct val="113000"/>
              </a:lnSpc>
              <a:spcBef>
                <a:spcPts val="320"/>
              </a:spcBef>
              <a:buNone/>
            </a:pPr>
            <a:r>
              <a:rPr lang="hi" altLang="en-US" sz="2110" dirty="0">
                <a:solidFill>
                  <a:srgbClr val="25252B"/>
                </a:solidFill>
                <a:latin typeface="IBM Plex Sans" pitchFamily="34" charset="0"/>
                <a:ea typeface="IBM Plex Sans" pitchFamily="34" charset="-122"/>
                <a:cs typeface="IBM Plex Sans" pitchFamily="34" charset="-120"/>
              </a:rPr>
              <a:t>जब आपने एक प्रकार की मुद्रा या परिसंपत्ति के बजाय दूसरी को चुना, तो कौन-से गुण महत्वपूर्ण थे?</a:t>
            </a:r>
            <a:endParaRPr lang="hi"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वस्तु-विनिमय और आवश्यकताओं का दोहरा संयोग</a:t>
            </a:r>
            <a:endParaRPr lang="h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वस्तुओं या सेवाओं का सीधा आदान-प्रदान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दोनों पक्षों को एक-दूसरे की पेशकश चाहिए होनी चाहिए</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एक ही समय पर, उपयुक्त मात्रा में</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विभाज्यता, खराब होने, मूल्य निर्धारण और बचत से जुड़ी कठिनाइयाँ</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मुद्रा बेचने को खरीदने से अलग करती है</a:t>
            </a:r>
            <a:endParaRPr lang="h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दुर्लभता, मूल्य और विनिमय</a:t>
            </a:r>
            <a:endParaRPr lang="hi" sz="3000" dirty="0"/>
          </a:p>
        </p:txBody>
      </p:sp>
      <p:sp>
        <p:nvSpPr>
          <p:cNvPr id="5" name="Text 2"/>
          <p:cNvSpPr/>
          <p:nvPr/>
        </p:nvSpPr>
        <p:spPr>
          <a:xfrm>
            <a:off x="1002000" y="1375806"/>
            <a:ext cx="5327020" cy="3525469"/>
          </a:xfrm>
          <a:prstGeom prst="rect">
            <a:avLst/>
          </a:prstGeom>
          <a:noFill/>
          <a:ln/>
        </p:spPr>
        <p:txBody>
          <a:bodyPr wrap="square" lIns="0" tIns="0" rIns="0" bIns="0" rtlCol="0" anchor="t"/>
          <a:lstStyle/>
          <a:p>
            <a:pPr algn="l" marL="200660" indent="-200660">
              <a:lnSpc>
                <a:spcPct val="113000"/>
              </a:lnSpc>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दुर्लभता:</a:t>
            </a:r>
            <a:r>
              <a:rPr lang="hi" altLang="en-US" sz="2110" dirty="0">
                <a:solidFill>
                  <a:srgbClr val="25252B"/>
                </a:solidFill>
                <a:latin typeface="IBM Plex Sans" pitchFamily="34" charset="0"/>
                <a:ea typeface="IBM Plex Sans" pitchFamily="34" charset="-122"/>
                <a:cs typeface="IBM Plex Sans" pitchFamily="34" charset="-120"/>
              </a:rPr>
              <a:t> एक उपयोग दूसरे उपयोग को रोकता है</a:t>
            </a:r>
            <a:endParaRPr lang="hi" sz="2110" dirty="0"/>
          </a:p>
          <a:p>
            <a:pPr algn="l" marL="200660" indent="-20066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व्यक्तिपरक मूल्य:</a:t>
            </a:r>
            <a:r>
              <a:rPr lang="hi" altLang="en-US" sz="2110" dirty="0">
                <a:solidFill>
                  <a:srgbClr val="25252B"/>
                </a:solidFill>
                <a:latin typeface="IBM Plex Sans" pitchFamily="34" charset="0"/>
                <a:ea typeface="IBM Plex Sans" pitchFamily="34" charset="-122"/>
                <a:cs typeface="IBM Plex Sans" pitchFamily="34" charset="-120"/>
              </a:rPr>
              <a:t> ज़रूरतें, प्राथमिकताएँ और परिस्थितियाँ</a:t>
            </a:r>
            <a:endParaRPr lang="hi" sz="2110" dirty="0"/>
          </a:p>
          <a:p>
            <a:pPr algn="l" marL="200660" indent="-20066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विनिमय:</a:t>
            </a:r>
            <a:r>
              <a:rPr lang="hi" altLang="en-US" sz="2110" dirty="0">
                <a:solidFill>
                  <a:srgbClr val="25252B"/>
                </a:solidFill>
                <a:latin typeface="IBM Plex Sans" pitchFamily="34" charset="0"/>
                <a:ea typeface="IBM Plex Sans" pitchFamily="34" charset="-122"/>
                <a:cs typeface="IBM Plex Sans" pitchFamily="34" charset="-120"/>
              </a:rPr>
              <a:t> दोनों पक्ष जो प्राप्त करते हैं, उसे अधिक पसंद करते हैं</a:t>
            </a:r>
            <a:endParaRPr lang="hi" sz="2110" dirty="0"/>
          </a:p>
          <a:p>
            <a:pPr algn="l" marL="200660" indent="-20066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अवसर लागत:</a:t>
            </a:r>
            <a:r>
              <a:rPr lang="hi" altLang="en-US" sz="2110" dirty="0">
                <a:solidFill>
                  <a:srgbClr val="25252B"/>
                </a:solidFill>
                <a:latin typeface="IBM Plex Sans" pitchFamily="34" charset="0"/>
                <a:ea typeface="IBM Plex Sans" pitchFamily="34" charset="-122"/>
                <a:cs typeface="IBM Plex Sans" pitchFamily="34" charset="-120"/>
              </a:rPr>
              <a:t> छोड़ा गया सर्वोत्तम विकल्प</a:t>
            </a:r>
            <a:endParaRPr lang="hi" sz="2110" dirty="0"/>
          </a:p>
          <a:p>
            <a:pPr algn="l" marL="200660" indent="-20066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समय वरीयता:</a:t>
            </a:r>
            <a:r>
              <a:rPr lang="hi" altLang="en-US" sz="2110" dirty="0">
                <a:solidFill>
                  <a:srgbClr val="25252B"/>
                </a:solidFill>
                <a:latin typeface="IBM Plex Sans" pitchFamily="34" charset="0"/>
                <a:ea typeface="IBM Plex Sans" pitchFamily="34" charset="-122"/>
                <a:cs typeface="IBM Plex Sans" pitchFamily="34" charset="-120"/>
              </a:rPr>
              <a:t> बाद की तुलना में अभी</a:t>
            </a:r>
            <a:endParaRPr lang="hi" sz="2110" dirty="0"/>
          </a:p>
          <a:p>
            <a:pPr algn="l" marL="200660" indent="-20066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समझौता:</a:t>
            </a:r>
            <a:r>
              <a:rPr lang="hi" altLang="en-US" sz="2110" dirty="0">
                <a:solidFill>
                  <a:srgbClr val="25252B"/>
                </a:solidFill>
                <a:latin typeface="IBM Plex Sans" pitchFamily="34" charset="0"/>
                <a:ea typeface="IBM Plex Sans" pitchFamily="34" charset="-122"/>
                <a:cs typeface="IBM Plex Sans" pitchFamily="34" charset="-120"/>
              </a:rPr>
              <a:t> एक लाभ जिसके साथ लागत जुड़ी है</a:t>
            </a:r>
            <a:endParaRPr lang="hi" sz="2110" dirty="0"/>
          </a:p>
        </p:txBody>
      </p:sp>
      <p:sp>
        <p:nvSpPr>
          <p:cNvPr id="6" name="Text 3"/>
          <p:cNvSpPr/>
          <p:nvPr/>
        </p:nvSpPr>
        <p:spPr>
          <a:xfrm>
            <a:off x="666780" y="5196169"/>
            <a:ext cx="5694426" cy="723930"/>
          </a:xfrm>
          <a:prstGeom prst="rect">
            <a:avLst/>
          </a:prstGeom>
          <a:noFill/>
          <a:ln/>
        </p:spPr>
        <p:txBody>
          <a:bodyPr wrap="square" lIns="0" tIns="0" rIns="0" bIns="0" rtlCol="0" anchor="t"/>
          <a:lstStyle/>
          <a:p>
            <a:pPr algn="l" indent="0" marL="0">
              <a:lnSpc>
                <a:spcPct val="113000"/>
              </a:lnSpc>
              <a:buNone/>
            </a:pPr>
            <a:r>
              <a:rPr lang="hi" altLang="en-US" sz="2110" dirty="0">
                <a:solidFill>
                  <a:srgbClr val="25252B"/>
                </a:solidFill>
                <a:latin typeface="IBM Plex Sans" pitchFamily="34" charset="0"/>
                <a:ea typeface="IBM Plex Sans" pitchFamily="34" charset="-122"/>
                <a:cs typeface="IBM Plex Sans" pitchFamily="34" charset="-120"/>
              </a:rPr>
              <a:t>केवल दुर्लभता मूल्य की गारंटी नहीं देती; माँग भी मायने रखती है।</a:t>
            </a:r>
            <a:endParaRPr lang="h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सुरक्षित स्रोत के पास पानी की एक बोतल दुकान के फ्रिज में रखी है। आस-पास साफ पानी आसानी से मिल जाता है।ज़रूरतकमकीमतकमपानी की कमी के दौरान वही बोतल एक गर्म रेगिस्तान में रखी है। पानी मिलना मुश्किल है और">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अवसर लागत</a:t>
            </a:r>
            <a:endParaRPr lang="h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सीमित पैसे वाला एक खरीदार विकल्पों पर विचार करता है भोजन आज अच्छा खाएँ।परिवहन काम पर पहुँचें।बचतबाद के लिए पैसे बचाएँ। हर विकल्प चुनने पर बाकी विकल्प छोड़ने पड़ते हैं: यही अवसर लागत है">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वस्तु विनिमय से डिजिटल मुद्रा तक</a:t>
            </a:r>
            <a:endParaRPr lang="hi"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प्रत्यक्ष विनिमय, उपहार, दायित्व और ऋण के अभिलेख</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वस्तु मुद्रा: ऐसी वस्तुएँ जिनके अन्य उपयोग भी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मानक सिक्के: पहचान; धातु की शुद्धता में संभावित कमी</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प्रतिनिधि कागज़ी मुद्रा: बदले में मूल संपत्ति पाने के दावे; जारीकर्ता पर भरोसा</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बैंक और सरकारी मुद्रा: संस्थागत वादे</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डिजिटल भुगतान: अभिलेखों में बदलाव करने वाले निर्देश</a:t>
            </a:r>
            <a:endParaRPr lang="hi"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विभिन्न रूप साथ-साथ प्रचलित रहे; सभी समाजों ने एक ही क्रम का पालन नहीं किया। सुविधा के साथ अक्सर जारीकर्ताओं और मध्यस्थों पर निर्भरता भी आई।</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फ़िएट मुद्रा</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फ़िएट मुद्रा सरकार द्वारा अधिकृत मुद्रा है, जिसे सोने जैसी किसी वस्तु की निश्चित मात्रा के बदले भुनाया नहीं जा सकता।</a:t>
            </a:r>
            <a:endParaRPr lang="hi" sz="2400" dirty="0"/>
          </a:p>
        </p:txBody>
      </p:sp>
      <p:sp>
        <p:nvSpPr>
          <p:cNvPr id="5" name="Text 3"/>
          <p:cNvSpPr/>
          <p:nvPr/>
        </p:nvSpPr>
        <p:spPr>
          <a:xfrm>
            <a:off x="1047720" y="2514326"/>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केंद्रीय बैंक:</a:t>
            </a:r>
            <a:r>
              <a:rPr lang="hi" altLang="en-US" sz="2400" dirty="0">
                <a:solidFill>
                  <a:srgbClr val="25252B"/>
                </a:solidFill>
                <a:latin typeface="IBM Plex Sans" pitchFamily="34" charset="0"/>
                <a:ea typeface="IBM Plex Sans" pitchFamily="34" charset="-122"/>
                <a:cs typeface="IBM Plex Sans" pitchFamily="34" charset="-120"/>
              </a:rPr>
              <a:t> आधार मुद्रा, नीति, निपटान</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वाणिज्यिक बैंक:</a:t>
            </a:r>
            <a:r>
              <a:rPr lang="hi" altLang="en-US" sz="2400" dirty="0">
                <a:solidFill>
                  <a:srgbClr val="25252B"/>
                </a:solidFill>
                <a:latin typeface="IBM Plex Sans" pitchFamily="34" charset="0"/>
                <a:ea typeface="IBM Plex Sans" pitchFamily="34" charset="-122"/>
                <a:cs typeface="IBM Plex Sans" pitchFamily="34" charset="-120"/>
              </a:rPr>
              <a:t> जमाराशियाँ, भुगतान, ऋण</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सरकार:</a:t>
            </a:r>
            <a:r>
              <a:rPr lang="hi" altLang="en-US" sz="2400" dirty="0">
                <a:solidFill>
                  <a:srgbClr val="25252B"/>
                </a:solidFill>
                <a:latin typeface="IBM Plex Sans" pitchFamily="34" charset="0"/>
                <a:ea typeface="IBM Plex Sans" pitchFamily="34" charset="-122"/>
                <a:cs typeface="IBM Plex Sans" pitchFamily="34" charset="-120"/>
              </a:rPr>
              <a:t> कर, खर्च, कानून</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लोग और व्यवसाय:</a:t>
            </a:r>
            <a:r>
              <a:rPr lang="hi" altLang="en-US" sz="2400" dirty="0">
                <a:solidFill>
                  <a:srgbClr val="25252B"/>
                </a:solidFill>
                <a:latin typeface="IBM Plex Sans" pitchFamily="34" charset="0"/>
                <a:ea typeface="IBM Plex Sans" pitchFamily="34" charset="-122"/>
                <a:cs typeface="IBM Plex Sans" pitchFamily="34" charset="-120"/>
              </a:rPr>
              <a:t> काम, कीमतें, विनिमय</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साझा स्वीकृति और नेटवर्क प्रभाव</a:t>
            </a:r>
            <a:endParaRPr lang="hi"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सुविधाजनक भुगतान और लचीली ऋण सुविधाएँ संस्थाओं पर निर्भरता लाती हैं। आपूर्ति, पहुँच और नियम बदल सकते हैं; वैध मुद्रा संबंधी नियम क्षेत्राधिकार के अनुसार अलग-अलग होते हैं।</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केंद्रीय बैंकमौद्रिक नीति का प्रबंधन करता है और भुगतान निपटान में सहायता करता है। वाणिज्यिक बैंकग्राहकों की जमा राशि लौटाने के लिए उत्तरदायी होता है; जमा राशि बैंक की देनदारी होती है। भुगतान सेवाएँबैं">    </p:cNvPr>
          <p:cNvPicPr>
            <a:picLocks noChangeAspect="1"/>
          </p:cNvPicPr>
          <p:nvPr/>
        </p:nvPicPr>
        <p:blipFill>
          <a:blip r:embed="rId1"/>
          <a:stretch>
            <a:fillRect/>
          </a:stretch>
        </p:blipFill>
        <p:spPr>
          <a:xfrm>
            <a:off x="342900" y="1007029"/>
            <a:ext cx="11506170" cy="46915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एक स्थानीय भुगतान की जाँच करें</a:t>
            </a:r>
            <a:endParaRPr lang="hi"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कोई सामान्य भुगतान चुनें, या किसी काल्पनिक परिस्थिति का उपयोग करें।</a:t>
            </a:r>
            <a:endParaRPr lang="hi" sz="2400" dirty="0"/>
          </a:p>
        </p:txBody>
      </p:sp>
      <p:sp>
        <p:nvSpPr>
          <p:cNvPr id="6" name="Text 3"/>
          <p:cNvSpPr/>
          <p:nvPr/>
        </p:nvSpPr>
        <p:spPr>
          <a:xfrm>
            <a:off x="1047720" y="2514326"/>
            <a:ext cx="5276820"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किस चीज़ के लिए भुगतान किया जा रहा है? किस मुद्रा को लेखा इकाई के रूप में इस्तेमाल किया जा रहा है?</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प्राप्तकर्ता इसे क्यों स्वीकार करता है?</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कौन-सी संस्थाएँ, अभिलेख या नियम इसे आधार प्रदान करते हैं?</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यदि स्वीकार्यता या भरोसा टूट जाए, तो क्या करना अधिक कठिन हो जाता है?</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आंशिक आरक्षित बैंकिंग</a:t>
            </a:r>
            <a:endParaRPr lang="hi"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बैंक जमाएँ: भुगतान के वादे</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केवल एक हिस्सा तुरंत उपलब्ध आरक्षित निधि के रूप में रखा जाता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ऋण देने से आम तौर पर नई जमा राशि बनती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मूलधन की चुकौती से जमा राशि घटती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पूँजी, तरलता, ऋण जोखिम, वित्तपोषण, विनियमन और माँग ऋण देने की सीमा तय करते हैं</a:t>
            </a:r>
            <a:endParaRPr lang="hi"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hi" altLang="en-US" sz="2210" b="1" dirty="0">
                <a:solidFill>
                  <a:srgbClr val="422C70"/>
                </a:solidFill>
                <a:latin typeface="IBM Plex Sans" pitchFamily="34" charset="0"/>
                <a:ea typeface="IBM Plex Sans" pitchFamily="34" charset="-122"/>
                <a:cs typeface="IBM Plex Sans" pitchFamily="34" charset="-120"/>
              </a:rPr>
              <a:t>तरलता जोखिम:</a:t>
            </a:r>
            <a:r>
              <a:rPr lang="hi" altLang="en-US" sz="2210" dirty="0">
                <a:solidFill>
                  <a:srgbClr val="25252B"/>
                </a:solidFill>
                <a:latin typeface="IBM Plex Sans" pitchFamily="34" charset="0"/>
                <a:ea typeface="IBM Plex Sans" pitchFamily="34" charset="-122"/>
                <a:cs typeface="IBM Plex Sans" pitchFamily="34" charset="-120"/>
              </a:rPr>
              <a:t> आज की निकासी के लिए बहुत कम धन उपलब्ध होना।</a:t>
            </a:r>
            <a:endParaRPr lang="hi"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hi" altLang="en-US" sz="2210" b="1" dirty="0">
                <a:solidFill>
                  <a:srgbClr val="422C70"/>
                </a:solidFill>
                <a:latin typeface="IBM Plex Sans" pitchFamily="34" charset="0"/>
                <a:ea typeface="IBM Plex Sans" pitchFamily="34" charset="-122"/>
                <a:cs typeface="IBM Plex Sans" pitchFamily="34" charset="-120"/>
              </a:rPr>
              <a:t>शोधनक्षमता जोखिम:</a:t>
            </a:r>
            <a:r>
              <a:rPr lang="hi" altLang="en-US" sz="2210" dirty="0">
                <a:solidFill>
                  <a:srgbClr val="25252B"/>
                </a:solidFill>
                <a:latin typeface="IBM Plex Sans" pitchFamily="34" charset="0"/>
                <a:ea typeface="IBM Plex Sans" pitchFamily="34" charset="-122"/>
                <a:cs typeface="IBM Plex Sans" pitchFamily="34" charset="-120"/>
              </a:rPr>
              <a:t> परिसंपत्तियों का मूल्य देनदारियों से कम होना।</a:t>
            </a:r>
            <a:endParaRPr lang="hi" sz="2210" dirty="0"/>
          </a:p>
        </p:txBody>
      </p:sp>
      <p:sp>
        <p:nvSpPr>
          <p:cNvPr id="7" name="Text 5"/>
          <p:cNvSpPr/>
          <p:nvPr/>
        </p:nvSpPr>
        <p:spPr>
          <a:xfrm>
            <a:off x="666780" y="5121737"/>
            <a:ext cx="11510010" cy="1135410"/>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बैंक से एक साथ बड़ी संख्या में लोगों के पैसे निकालने से धन तक पहुँच बाधित हो सकती है। बीमा और केंद्रीय बैंक से मिलने वाले ऋण घबराहट कम कर सकते हैं, लेकिन बीमा कवरेज और नियम अलग-अलग होते हैं; सुरक्षा के उपाय हर जोखिम को दूर नहीं कर सकते।</a:t>
            </a:r>
            <a:endParaRPr lang="hi"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ऋण के लिए आवेदन करेंउधारकर्ता बैंक से ऋण माँगता है।2ऋण स्वीकृत करेंबैंक ऋण देने के लिए सहमत होता है।3 जमा राशि बनाएँबैंक उधारकर्ता के खाते में एक नई जमा राशि जोड़ता है।4 खर्च करें या हस्तांतरित करें">    </p:cNvPr>
          <p:cNvPicPr>
            <a:picLocks noChangeAspect="1"/>
          </p:cNvPicPr>
          <p:nvPr/>
        </p:nvPicPr>
        <p:blipFill>
          <a:blip r:embed="rId1"/>
          <a:stretch>
            <a:fillRect/>
          </a:stretch>
        </p:blipFill>
        <p:spPr>
          <a:xfrm>
            <a:off x="342900" y="1171986"/>
            <a:ext cx="11506170" cy="436168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तरलता का जोखिमआज कई जमाकर्ता पैसे निकालने के लिए कतार में हैं बैंक के दिए हुए ऋणों की चुकौती बाद में भी हो सकती है अभी पर्याप्त नकदी या तुरंत इस्तेमाल की जा सकने वाली परिसंपत्तियाँ नहीं हैंसमस्यासमय: ">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मुद्रास्फीति और क्रय शक्ति</a:t>
            </a:r>
            <a:endParaRPr lang="hi" sz="3000" dirty="0"/>
          </a:p>
        </p:txBody>
      </p:sp>
      <p:sp>
        <p:nvSpPr>
          <p:cNvPr id="5" name="Text 2"/>
          <p:cNvSpPr/>
          <p:nvPr/>
        </p:nvSpPr>
        <p:spPr>
          <a:xfrm>
            <a:off x="1017179" y="1379464"/>
            <a:ext cx="5310287" cy="2817175"/>
          </a:xfrm>
          <a:prstGeom prst="rect">
            <a:avLst/>
          </a:prstGeom>
          <a:noFill/>
          <a:ln/>
        </p:spPr>
        <p:txBody>
          <a:bodyPr wrap="square" lIns="0" tIns="0" rIns="0" bIns="0" rtlCol="0" anchor="t"/>
          <a:lstStyle/>
          <a:p>
            <a:pPr algn="l" marL="210820" indent="-210820">
              <a:lnSpc>
                <a:spcPct val="113000"/>
              </a:lnSpc>
              <a:buSzPct val="100000"/>
              <a:buChar char="•"/>
            </a:pPr>
            <a:r>
              <a:rPr lang="hi" altLang="en-US" sz="2210" b="1" dirty="0">
                <a:solidFill>
                  <a:srgbClr val="422C70"/>
                </a:solidFill>
                <a:latin typeface="IBM Plex Sans" pitchFamily="34" charset="0"/>
                <a:ea typeface="IBM Plex Sans" pitchFamily="34" charset="-122"/>
                <a:cs typeface="IBM Plex Sans" pitchFamily="34" charset="-120"/>
              </a:rPr>
              <a:t>मूल्य मुद्रास्फीति:</a:t>
            </a:r>
            <a:r>
              <a:rPr lang="hi" altLang="en-US" sz="2210" dirty="0">
                <a:solidFill>
                  <a:srgbClr val="25252B"/>
                </a:solidFill>
                <a:latin typeface="IBM Plex Sans" pitchFamily="34" charset="0"/>
                <a:ea typeface="IBM Plex Sans" pitchFamily="34" charset="-122"/>
                <a:cs typeface="IBM Plex Sans" pitchFamily="34" charset="-120"/>
              </a:rPr>
              <a:t> सामान्य मूल्य स्तर में लगातार वृद्धि</a:t>
            </a:r>
            <a:endParaRPr lang="hi" sz="2210" dirty="0"/>
          </a:p>
          <a:p>
            <a:pPr algn="l" marL="210820" indent="-210820">
              <a:lnSpc>
                <a:spcPct val="113000"/>
              </a:lnSpc>
              <a:spcBef>
                <a:spcPts val="440"/>
              </a:spcBef>
              <a:buSzPct val="100000"/>
              <a:buChar char="•"/>
            </a:pPr>
            <a:r>
              <a:rPr lang="hi" altLang="en-US" sz="2210" b="1" dirty="0">
                <a:solidFill>
                  <a:srgbClr val="422C70"/>
                </a:solidFill>
                <a:latin typeface="IBM Plex Sans" pitchFamily="34" charset="0"/>
                <a:ea typeface="IBM Plex Sans" pitchFamily="34" charset="-122"/>
                <a:cs typeface="IBM Plex Sans" pitchFamily="34" charset="-120"/>
              </a:rPr>
              <a:t>क्रय शक्ति:</a:t>
            </a:r>
            <a:r>
              <a:rPr lang="hi" altLang="en-US" sz="2210" dirty="0">
                <a:solidFill>
                  <a:srgbClr val="25252B"/>
                </a:solidFill>
                <a:latin typeface="IBM Plex Sans" pitchFamily="34" charset="0"/>
                <a:ea typeface="IBM Plex Sans" pitchFamily="34" charset="-122"/>
                <a:cs typeface="IBM Plex Sans" pitchFamily="34" charset="-120"/>
              </a:rPr>
              <a:t> मुद्रा की एक इकाई से क्या खरीदा जा सकता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वस्तुओं की वही टोकरी: 100 → 110 मुद्रा इकाइयाँ</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अपरिवर्तित आय या बचत: कम क्रय शक्ति</a:t>
            </a:r>
            <a:endParaRPr lang="hi" sz="2210" dirty="0"/>
          </a:p>
        </p:txBody>
      </p:sp>
      <p:sp>
        <p:nvSpPr>
          <p:cNvPr id="6" name="Text 3"/>
          <p:cNvSpPr/>
          <p:nvPr/>
        </p:nvSpPr>
        <p:spPr>
          <a:xfrm>
            <a:off x="666780" y="4505066"/>
            <a:ext cx="5694426" cy="1513881"/>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आपूर्ति, माँग, मुद्रा, कर, विनियमन और लागतों के साथ-साथ मुद्रा और ऋण का विस्तार भी मुद्रास्फीति में योगदान दे सकता है। किसी एक वस्तु की बढ़ती कीमत मुद्रास्फीति का पूरा माप नहीं है।</a:t>
            </a:r>
            <a:endParaRPr lang="hi"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पहले आपके पास 100 इकाइयाँ हैं। सामान की टोकरी की कीमत 100 है। आप पूरी टोकरी खरीद सकते हैं।मूल्य स्तरकमक्रय शक्तिअधिककीमतें बढ़ने के बाद आपके पास अब भी 100 इकाइयाँ हैं। उसी टोकरी की कीमत 110 है। अब आप ">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स्थानीय स्तर पर क्रय शक्ति की तुलना करें</a:t>
            </a:r>
            <a:endParaRPr lang="hi"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hi" altLang="en-US" sz="2300" dirty="0">
                <a:solidFill>
                  <a:srgbClr val="25252B"/>
                </a:solidFill>
                <a:latin typeface="IBM Plex Sans" pitchFamily="34" charset="0"/>
                <a:ea typeface="IBM Plex Sans" pitchFamily="34" charset="-122"/>
                <a:cs typeface="IBM Plex Sans" pitchFamily="34" charset="-120"/>
              </a:rPr>
              <a:t>कोई सामान्य वस्तु चुनें; आज की कीमत दर्ज करें।</a:t>
            </a:r>
            <a:endParaRPr lang="hi" sz="2300" dirty="0"/>
          </a:p>
          <a:p>
            <a:pPr algn="l" marL="219710" indent="-219710">
              <a:lnSpc>
                <a:spcPct val="113000"/>
              </a:lnSpc>
              <a:spcBef>
                <a:spcPts val="460"/>
              </a:spcBef>
              <a:buSzPct val="100000"/>
              <a:buFont typeface="+mj-lt"/>
              <a:buAutoNum type="arabicPeriod" startAt="1"/>
            </a:pPr>
            <a:r>
              <a:rPr lang="hi" altLang="en-US" sz="2300" dirty="0">
                <a:solidFill>
                  <a:srgbClr val="25252B"/>
                </a:solidFill>
                <a:latin typeface="IBM Plex Sans" pitchFamily="34" charset="0"/>
                <a:ea typeface="IBM Plex Sans" pitchFamily="34" charset="-122"/>
                <a:cs typeface="IBM Plex Sans" pitchFamily="34" charset="-120"/>
              </a:rPr>
              <a:t>पिछली किसी कीमत से तुलना करें; संभव हो तो किसी विश्वसनीय रिकॉर्ड से जाँच करें।</a:t>
            </a:r>
            <a:endParaRPr lang="hi" sz="2300" dirty="0"/>
          </a:p>
          <a:p>
            <a:pPr algn="l" marL="219710" indent="-219710">
              <a:lnSpc>
                <a:spcPct val="113000"/>
              </a:lnSpc>
              <a:spcBef>
                <a:spcPts val="460"/>
              </a:spcBef>
              <a:buSzPct val="100000"/>
              <a:buFont typeface="+mj-lt"/>
              <a:buAutoNum type="arabicPeriod" startAt="1"/>
            </a:pPr>
            <a:r>
              <a:rPr lang="hi" altLang="en-US" sz="2300" dirty="0">
                <a:solidFill>
                  <a:srgbClr val="25252B"/>
                </a:solidFill>
                <a:latin typeface="IBM Plex Sans" pitchFamily="34" charset="0"/>
                <a:ea typeface="IBM Plex Sans" pitchFamily="34" charset="-122"/>
                <a:cs typeface="IBM Plex Sans" pitchFamily="34" charset="-120"/>
              </a:rPr>
              <a:t>क्या आय भी उसी दर से बदली? और क्या-क्या बदला?</a:t>
            </a:r>
            <a:endParaRPr lang="hi" sz="2300" dirty="0"/>
          </a:p>
          <a:p>
            <a:pPr algn="l" marL="219710" indent="-219710">
              <a:lnSpc>
                <a:spcPct val="113000"/>
              </a:lnSpc>
              <a:spcBef>
                <a:spcPts val="460"/>
              </a:spcBef>
              <a:buSzPct val="100000"/>
              <a:buFont typeface="+mj-lt"/>
              <a:buAutoNum type="arabicPeriod" startAt="1"/>
            </a:pPr>
            <a:r>
              <a:rPr lang="hi" altLang="en-US" sz="2300" dirty="0">
                <a:solidFill>
                  <a:srgbClr val="25252B"/>
                </a:solidFill>
                <a:latin typeface="IBM Plex Sans" pitchFamily="34" charset="0"/>
                <a:ea typeface="IBM Plex Sans" pitchFamily="34" charset="-122"/>
                <a:cs typeface="IBM Plex Sans" pitchFamily="34" charset="-120"/>
              </a:rPr>
              <a:t>मुद्रास्फीति के किसी आधिकारिक माप और उसमें शामिल वस्तुओं व सेवाओं की टोकरी से तुलना करें।</a:t>
            </a:r>
            <a:endParaRPr lang="hi" sz="2300" dirty="0"/>
          </a:p>
        </p:txBody>
      </p:sp>
      <p:sp>
        <p:nvSpPr>
          <p:cNvPr id="5" name="Text 3"/>
          <p:cNvSpPr/>
          <p:nvPr/>
        </p:nvSpPr>
        <p:spPr>
          <a:xfrm>
            <a:off x="666780" y="3855202"/>
            <a:ext cx="11510010" cy="1184971"/>
          </a:xfrm>
          <a:prstGeom prst="rect">
            <a:avLst/>
          </a:prstGeom>
          <a:noFill/>
          <a:ln/>
        </p:spPr>
        <p:txBody>
          <a:bodyPr wrap="square" lIns="0" tIns="0" rIns="0" bIns="0" rtlCol="0" anchor="t"/>
          <a:lstStyle/>
          <a:p>
            <a:pPr algn="l" indent="0" marL="0">
              <a:lnSpc>
                <a:spcPct val="113000"/>
              </a:lnSpc>
              <a:buNone/>
            </a:pPr>
            <a:r>
              <a:rPr lang="hi" altLang="en-US" sz="2300" dirty="0">
                <a:solidFill>
                  <a:srgbClr val="25252B"/>
                </a:solidFill>
                <a:latin typeface="IBM Plex Sans" pitchFamily="34" charset="0"/>
                <a:ea typeface="IBM Plex Sans" pitchFamily="34" charset="-122"/>
                <a:cs typeface="IBM Plex Sans" pitchFamily="34" charset="-120"/>
              </a:rPr>
              <a:t>नकदी धारकों, संपत्ति मालिकों, उधार लेने वालों और उधार देने वालों पर प्रभाव अलग-अलग होते हैं; मज़दूरी और कीमतें अलग-अलग गति से समायोजित होती हैं। आपके खर्च का स्वरूप माप में इस्तेमाल की गई टोकरी से अलग हो सकता है।</a:t>
            </a:r>
            <a:endParaRPr lang="hi"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hi" altLang="en-US" sz="2300" dirty="0">
                <a:solidFill>
                  <a:srgbClr val="25252B"/>
                </a:solidFill>
                <a:latin typeface="IBM Plex Sans" pitchFamily="34" charset="0"/>
                <a:ea typeface="IBM Plex Sans" pitchFamily="34" charset="-122"/>
                <a:cs typeface="IBM Plex Sans" pitchFamily="34" charset="-120"/>
              </a:rPr>
              <a:t>टोकरी या पद्धति में बदलाव का मतलब अपने-आप हेरफेर नहीं होता; दिए गए स्पष्टीकरण की जाँच करें और बदलाव को दर्ज करें।</a:t>
            </a:r>
            <a:endParaRPr lang="h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आरक्षित मुद्रा के रूप में अमेरिकी डॉलर</a:t>
            </a:r>
            <a:endParaRPr lang="h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आरक्षित मुद्रा: अंतरराष्ट्रीय भुगतानों के लिए रखी जाती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विश्व युद्ध: आर्थिक और वित्तीय शक्ति में बदलाव</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1944:</a:t>
            </a:r>
            <a:r>
              <a:rPr lang="hi" altLang="en-US" sz="2400" dirty="0">
                <a:solidFill>
                  <a:srgbClr val="25252B"/>
                </a:solidFill>
                <a:latin typeface="IBM Plex Sans" pitchFamily="34" charset="0"/>
                <a:ea typeface="IBM Plex Sans" pitchFamily="34" charset="-122"/>
                <a:cs typeface="IBM Plex Sans" pitchFamily="34" charset="-120"/>
              </a:rPr>
              <a:t> ब्रेटन वुड्स; मुद्राएँ डॉलर से जुड़ीं, डॉलर सोने से</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1971:</a:t>
            </a:r>
            <a:r>
              <a:rPr lang="hi" altLang="en-US" sz="2400" dirty="0">
                <a:solidFill>
                  <a:srgbClr val="25252B"/>
                </a:solidFill>
                <a:latin typeface="IBM Plex Sans" pitchFamily="34" charset="0"/>
                <a:ea typeface="IBM Plex Sans" pitchFamily="34" charset="-122"/>
                <a:cs typeface="IBM Plex Sans" pitchFamily="34" charset="-120"/>
              </a:rPr>
              <a:t> डॉलर को सोने में बदलने की आधिकारिक व्यवस्था समाप्त हुई</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स्थापित व्यापार, अर्थव्यवस्था का आकार और गहरे वित्तीय बाज़ार</a:t>
            </a:r>
            <a:endParaRPr lang="hi"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आरक्षित मुद्राओं की हिस्सेदारी बदल सकती है; केंद्रीय बैंक अन्य मुद्राएँ भी रखते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बचत करने और मूल्य संचित रखने के विकल्प</a:t>
            </a:r>
            <a:endParaRPr lang="h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कीमती धातुएँ:</a:t>
            </a:r>
            <a:r>
              <a:rPr lang="hi" altLang="en-US" sz="2400" dirty="0">
                <a:solidFill>
                  <a:srgbClr val="25252B"/>
                </a:solidFill>
                <a:latin typeface="IBM Plex Sans" pitchFamily="34" charset="0"/>
                <a:ea typeface="IBM Plex Sans" pitchFamily="34" charset="-122"/>
                <a:cs typeface="IBM Plex Sans" pitchFamily="34" charset="-120"/>
              </a:rPr>
              <a:t> भौतिक रूप में अपने पास रखना; भंडारण और सत्यापन की लागत</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अचल संपत्ति:</a:t>
            </a:r>
            <a:r>
              <a:rPr lang="hi" altLang="en-US" sz="2400" dirty="0">
                <a:solidFill>
                  <a:srgbClr val="25252B"/>
                </a:solidFill>
                <a:latin typeface="IBM Plex Sans" pitchFamily="34" charset="0"/>
                <a:ea typeface="IBM Plex Sans" pitchFamily="34" charset="-122"/>
                <a:cs typeface="IBM Plex Sans" pitchFamily="34" charset="-120"/>
              </a:rPr>
              <a:t> उपयोगी परिसंपत्ति; शुरुआत में अधिक लागत, रखरखाव, एक स्थान से दूसरे स्थान पर ले जाने की सीमित क्षमता</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शेयर:</a:t>
            </a:r>
            <a:r>
              <a:rPr lang="hi" altLang="en-US" sz="2400" dirty="0">
                <a:solidFill>
                  <a:srgbClr val="25252B"/>
                </a:solidFill>
                <a:latin typeface="IBM Plex Sans" pitchFamily="34" charset="0"/>
                <a:ea typeface="IBM Plex Sans" pitchFamily="34" charset="-122"/>
                <a:cs typeface="IBM Plex Sans" pitchFamily="34" charset="-120"/>
              </a:rPr>
              <a:t> उत्पादक संपत्ति में स्वामित्व; व्यवसाय, बाज़ार और अभिरक्षा से जुड़े जोखिम</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अन्य विकल्प: विदेशी मुद्रा, बॉन्ड, व्यवसाय, औज़ार, शिक्षा</a:t>
            </a:r>
            <a:endParaRPr lang="hi"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कोई परिसंपत्ति अपने आप धन के सभी कार्य नहीं करती। कोई भी परिसंपत्ति हर परिस्थिति में क्रय शक्ति की गारंटी नहीं देती।</a:t>
            </a:r>
            <a:endParaRPr lang="hi" sz="2400" dirty="0"/>
          </a:p>
        </p:txBody>
      </p:sp>
      <p:sp>
        <p:nvSpPr>
          <p:cNvPr id="6" name="Text 4"/>
          <p:cNvSpPr/>
          <p:nvPr/>
        </p:nvSpPr>
        <p:spPr>
          <a:xfrm>
            <a:off x="666780" y="508891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करों से लागत और लाभ बदल सकते हैं; नियम अलग-अलग होते हैं और बदलते रहते हैं। यह पाठ्यक्रम कर संबंधी कोई सलाह नहीं देता।</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केंद्रीय बैंक डिजिटल मुद्राएँ (CBDCs)</a:t>
            </a:r>
            <a:endParaRPr lang="hi"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hi" altLang="en-US" sz="1820" dirty="0">
                <a:solidFill>
                  <a:srgbClr val="25252B"/>
                </a:solidFill>
                <a:latin typeface="IBM Plex Sans" pitchFamily="34" charset="0"/>
                <a:ea typeface="IBM Plex Sans" pitchFamily="34" charset="-122"/>
                <a:cs typeface="IBM Plex Sans" pitchFamily="34" charset="-120"/>
              </a:rPr>
              <a:t>CBDC केंद्रीय बैंक की देनदारी के रूप में जारी की गई डिजिटल फ़िएट मुद्रा है: इसके धारक का केंद्रीय बैंक पर दावा होता है।</a:t>
            </a:r>
            <a:endParaRPr lang="hi" sz="1820" dirty="0"/>
          </a:p>
        </p:txBody>
      </p:sp>
      <p:sp>
        <p:nvSpPr>
          <p:cNvPr id="5" name="Text 3"/>
          <p:cNvSpPr/>
          <p:nvPr/>
        </p:nvSpPr>
        <p:spPr>
          <a:xfrm>
            <a:off x="956188" y="1908901"/>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नकदी और वाणिज्यिक बैंकों में जमा राशि से अलग</a:t>
            </a:r>
            <a:endParaRPr lang="hi" sz="1820" dirty="0"/>
          </a:p>
          <a:p>
            <a:pPr algn="l" marL="173990" indent="-173990">
              <a:lnSpc>
                <a:spcPct val="113000"/>
              </a:lnSpc>
              <a:spcBef>
                <a:spcPts val="360"/>
              </a:spcBef>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भुगतान निपटान या पहुँच से जुड़े संभावित लाभ</a:t>
            </a:r>
            <a:endParaRPr lang="hi" sz="1820" dirty="0"/>
          </a:p>
          <a:p>
            <a:pPr algn="l" marL="173990" indent="-173990">
              <a:lnSpc>
                <a:spcPct val="113000"/>
              </a:lnSpc>
              <a:spcBef>
                <a:spcPts val="360"/>
              </a:spcBef>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निगरानी, प्रतिबंध और पहचान से जुड़ाव की संभावना</a:t>
            </a:r>
            <a:endParaRPr lang="hi" sz="1820" dirty="0"/>
          </a:p>
          <a:p>
            <a:pPr algn="l" marL="173990" indent="-173990">
              <a:lnSpc>
                <a:spcPct val="113000"/>
              </a:lnSpc>
              <a:spcBef>
                <a:spcPts val="360"/>
              </a:spcBef>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केंद्रीय निर्गमन और मौद्रिक नीति बरकरार रहते हैं</a:t>
            </a:r>
            <a:endParaRPr lang="hi" sz="1820" dirty="0"/>
          </a:p>
        </p:txBody>
      </p:sp>
      <p:sp>
        <p:nvSpPr>
          <p:cNvPr id="6" name="Text 4"/>
          <p:cNvSpPr/>
          <p:nvPr/>
        </p:nvSpPr>
        <p:spPr>
          <a:xfrm>
            <a:off x="666780" y="3552535"/>
            <a:ext cx="11510010" cy="625084"/>
          </a:xfrm>
          <a:prstGeom prst="rect">
            <a:avLst/>
          </a:prstGeom>
          <a:noFill/>
          <a:ln/>
        </p:spPr>
        <p:txBody>
          <a:bodyPr wrap="square" lIns="0" tIns="0" rIns="0" bIns="0" rtlCol="0" anchor="t"/>
          <a:lstStyle/>
          <a:p>
            <a:pPr algn="l" indent="0" marL="0">
              <a:lnSpc>
                <a:spcPct val="113000"/>
              </a:lnSpc>
              <a:buNone/>
            </a:pPr>
            <a:r>
              <a:rPr lang="hi" altLang="en-US" sz="1820" dirty="0">
                <a:solidFill>
                  <a:srgbClr val="25252B"/>
                </a:solidFill>
                <a:latin typeface="IBM Plex Sans" pitchFamily="34" charset="0"/>
                <a:ea typeface="IBM Plex Sans" pitchFamily="34" charset="-122"/>
                <a:cs typeface="IBM Plex Sans" pitchFamily="34" charset="-120"/>
              </a:rPr>
              <a:t>डिज़ाइन अलग-अलग होते हैं। डिजिटल होने का अर्थ अपने-आप विकेंद्रीकृत, दुर्लभ, निजी या स्वतंत्र रूप से सत्यापन योग्य होना नहीं है।</a:t>
            </a:r>
            <a:endParaRPr lang="hi" sz="1820" dirty="0"/>
          </a:p>
        </p:txBody>
      </p:sp>
      <p:sp>
        <p:nvSpPr>
          <p:cNvPr id="7" name="Shape 5"/>
          <p:cNvSpPr/>
          <p:nvPr/>
        </p:nvSpPr>
        <p:spPr>
          <a:xfrm>
            <a:off x="666780" y="4409145"/>
            <a:ext cx="10858500" cy="1249985"/>
          </a:xfrm>
          <a:prstGeom prst="rect">
            <a:avLst/>
          </a:prstGeom>
          <a:solidFill>
            <a:srgbClr val="F3F3FA"/>
          </a:solidFill>
          <a:ln/>
        </p:spPr>
      </p:sp>
      <p:sp>
        <p:nvSpPr>
          <p:cNvPr id="8" name="Shape 6"/>
          <p:cNvSpPr/>
          <p:nvPr/>
        </p:nvSpPr>
        <p:spPr>
          <a:xfrm>
            <a:off x="666780" y="4409145"/>
            <a:ext cx="57150" cy="1249985"/>
          </a:xfrm>
          <a:prstGeom prst="rect">
            <a:avLst/>
          </a:prstGeom>
          <a:solidFill>
            <a:srgbClr val="422C70"/>
          </a:solidFill>
          <a:ln/>
        </p:spPr>
      </p:sp>
      <p:sp>
        <p:nvSpPr>
          <p:cNvPr id="9" name="Text 7"/>
          <p:cNvSpPr/>
          <p:nvPr/>
        </p:nvSpPr>
        <p:spPr>
          <a:xfrm>
            <a:off x="1094537" y="4617629"/>
            <a:ext cx="10663641" cy="833018"/>
          </a:xfrm>
          <a:prstGeom prst="rect">
            <a:avLst/>
          </a:prstGeom>
          <a:noFill/>
          <a:ln/>
        </p:spPr>
        <p:txBody>
          <a:bodyPr wrap="square" lIns="0" tIns="0" rIns="0" bIns="0" rtlCol="0" anchor="t"/>
          <a:lstStyle/>
          <a:p>
            <a:pPr algn="l" indent="0" marL="0">
              <a:lnSpc>
                <a:spcPct val="113000"/>
              </a:lnSpc>
              <a:buNone/>
            </a:pPr>
            <a:r>
              <a:rPr lang="hi" altLang="en-US" sz="1820" b="1" dirty="0">
                <a:solidFill>
                  <a:srgbClr val="422C70"/>
                </a:solidFill>
                <a:latin typeface="IBM Plex Sans" pitchFamily="34" charset="0"/>
                <a:ea typeface="IBM Plex Sans" pitchFamily="34" charset="-122"/>
                <a:cs typeface="IBM Plex Sans" pitchFamily="34" charset="-120"/>
              </a:rPr>
              <a:t>जाँचें</a:t>
            </a:r>
            <a:endParaRPr lang="hi" sz="1820" dirty="0"/>
          </a:p>
          <a:p>
            <a:pPr algn="l" indent="0" marL="0">
              <a:lnSpc>
                <a:spcPct val="113000"/>
              </a:lnSpc>
              <a:spcBef>
                <a:spcPts val="270"/>
              </a:spcBef>
              <a:buNone/>
            </a:pPr>
            <a:r>
              <a:rPr lang="hi" altLang="en-US" sz="1820" dirty="0">
                <a:solidFill>
                  <a:srgbClr val="25252B"/>
                </a:solidFill>
                <a:latin typeface="IBM Plex Sans" pitchFamily="34" charset="0"/>
                <a:ea typeface="IBM Plex Sans" pitchFamily="34" charset="-122"/>
                <a:cs typeface="IBM Plex Sans" pitchFamily="34" charset="-120"/>
              </a:rPr>
              <a:t>इसे कौन जारी करता है, कौन इसका उपयोग कर सकता है, कौन-सा डेटा एकत्र किया जाता है, और कौन भुगतान रोक सकता है या नियम बदल सकता है? ऑफ़लाइन होने पर क्या होता है, और कौन-से कानूनी संरक्षण उपलब्ध हैं?</a:t>
            </a:r>
            <a:endParaRPr lang="hi"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पुनरावलोकन: पैसा कैसे विफल हो सकता है?</a:t>
            </a:r>
            <a:endParaRPr lang="hi"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hi" altLang="en-US" sz="2020" b="1" dirty="0">
                <a:solidFill>
                  <a:srgbClr val="25252B"/>
                </a:solidFill>
                <a:latin typeface="IBM Plex Sans" pitchFamily="34" charset="0"/>
                <a:ea typeface="IBM Plex Sans" pitchFamily="34" charset="-122"/>
                <a:cs typeface="IBM Plex Sans" pitchFamily="34" charset="-120"/>
              </a:rPr>
              <a:t>मुख्य बातें</a:t>
            </a:r>
            <a:endParaRPr lang="hi"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पैसा समय के साथ विनिमय, कीमतों और मूल्य के बीच तालमेल बनाता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कार्य और गुण तुलना करने में मदद करते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सुविधा के साथ भरोसे, नियंत्रण और पहुँच के मामले में समझौते करने पड़ते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आपूर्ति, बैंकिंग से जुड़े जोखिम और मुद्रास्फीति लोगों को अलग-अलग तरह से प्रभावित करते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विकल्पों और CBDCs का भी सावधानी से मूल्यांकन करना आवश्यक है</a:t>
            </a:r>
            <a:endParaRPr lang="hi"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hi" altLang="en-US" sz="2020" dirty="0">
                <a:solidFill>
                  <a:srgbClr val="25252B"/>
                </a:solidFill>
                <a:latin typeface="IBM Plex Sans" pitchFamily="34" charset="0"/>
                <a:ea typeface="IBM Plex Sans" pitchFamily="34" charset="-122"/>
                <a:cs typeface="IBM Plex Sans" pitchFamily="34" charset="-120"/>
              </a:rPr>
              <a:t>आपके पैसे को क्या उपयोगी बनाता है, और कौन-से नियम उन संस्थाओं पर निर्भर करते हैं जिन पर आप भरोसा करते हैं?</a:t>
            </a:r>
            <a:endParaRPr lang="hi"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hi" altLang="en-US" sz="2020" b="1" dirty="0">
                <a:solidFill>
                  <a:srgbClr val="422C70"/>
                </a:solidFill>
                <a:latin typeface="IBM Plex Sans" pitchFamily="34" charset="0"/>
                <a:ea typeface="IBM Plex Sans" pitchFamily="34" charset="-122"/>
                <a:cs typeface="IBM Plex Sans" pitchFamily="34" charset="-120"/>
              </a:rPr>
              <a:t>विचार करने का एक क्षण</a:t>
            </a:r>
            <a:endParaRPr lang="hi" sz="2020" dirty="0"/>
          </a:p>
          <a:p>
            <a:pPr algn="l" indent="0" marL="0">
              <a:lnSpc>
                <a:spcPct val="113000"/>
              </a:lnSpc>
              <a:spcBef>
                <a:spcPts val="300"/>
              </a:spcBef>
              <a:buNone/>
            </a:pPr>
            <a:r>
              <a:rPr lang="hi" altLang="en-US" sz="2020" dirty="0">
                <a:solidFill>
                  <a:srgbClr val="25252B"/>
                </a:solidFill>
                <a:latin typeface="IBM Plex Sans" pitchFamily="34" charset="0"/>
                <a:ea typeface="IBM Plex Sans" pitchFamily="34" charset="-122"/>
                <a:cs typeface="IBM Plex Sans" pitchFamily="34" charset="-120"/>
              </a:rPr>
              <a:t>पैसे के बारे में अब आप ऐसा कौन-सा एक सवाल पूछते हैं जो आपने पहले नहीं पूछा था?</a:t>
            </a:r>
            <a:endParaRPr lang="hi"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1</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7941F"/>
                </a:solidFill>
                <a:latin typeface="IBM Plex Sans Medium" pitchFamily="34" charset="0"/>
                <a:ea typeface="IBM Plex Sans Medium" pitchFamily="34" charset="-122"/>
                <a:cs typeface="IBM Plex Sans Medium" pitchFamily="34" charset="-120"/>
              </a:rPr>
              <a:t>मॉड्यूल 2</a:t>
            </a:r>
            <a:endParaRPr lang="hi"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बिटकॉइन कैसे काम करता है</a:t>
            </a:r>
            <a:endParaRPr lang="hi"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hi" altLang="en-US" sz="2400" b="1" dirty="0">
                <a:solidFill>
                  <a:srgbClr val="FFFFFF"/>
                </a:solidFill>
                <a:latin typeface="IBM Plex Sans" pitchFamily="34" charset="0"/>
                <a:ea typeface="IBM Plex Sans" pitchFamily="34" charset="-122"/>
                <a:cs typeface="IBM Plex Sans" pitchFamily="34" charset="-120"/>
              </a:rPr>
              <a:t>समाधान:</a:t>
            </a:r>
            <a:r>
              <a:rPr lang="hi" altLang="en-US" sz="2400" dirty="0">
                <a:solidFill>
                  <a:srgbClr val="FFFFFF"/>
                </a:solidFill>
                <a:latin typeface="IBM Plex Sans" pitchFamily="34" charset="0"/>
                <a:ea typeface="IBM Plex Sans" pitchFamily="34" charset="-122"/>
                <a:cs typeface="IBM Plex Sans" pitchFamily="34" charset="-120"/>
              </a:rPr>
              <a:t> बिटकॉइन क्यों बनाया गया था, और यह कैसे समाधान प्रदान करता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क्यों बनाया गया</a:t>
            </a:r>
            <a:endParaRPr lang="hi" sz="3000" dirty="0"/>
          </a:p>
        </p:txBody>
      </p:sp>
      <p:sp>
        <p:nvSpPr>
          <p:cNvPr id="5" name="Text 2"/>
          <p:cNvSpPr/>
          <p:nvPr/>
        </p:nvSpPr>
        <p:spPr>
          <a:xfrm>
            <a:off x="956188" y="1364742"/>
            <a:ext cx="5377221" cy="2014057"/>
          </a:xfrm>
          <a:prstGeom prst="rect">
            <a:avLst/>
          </a:prstGeom>
          <a:noFill/>
          <a:ln/>
        </p:spPr>
        <p:txBody>
          <a:bodyPr wrap="square" lIns="0" tIns="0" rIns="0" bIns="0" rtlCol="0" anchor="t"/>
          <a:lstStyle/>
          <a:p>
            <a:pPr algn="l" marL="173990" indent="-173990">
              <a:lnSpc>
                <a:spcPct val="113000"/>
              </a:lnSpc>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डिजिटल भुगतान पहले से मौजूद थे</a:t>
            </a:r>
            <a:endParaRPr lang="hi" sz="1820" dirty="0"/>
          </a:p>
          <a:p>
            <a:pPr algn="l" marL="173990" indent="-173990">
              <a:lnSpc>
                <a:spcPct val="113000"/>
              </a:lnSpc>
              <a:spcBef>
                <a:spcPts val="360"/>
              </a:spcBef>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केंद्रीय बहीखाता संचालक: अनुमति, डेटा, शुल्क और विफलता के जोखिम</a:t>
            </a:r>
            <a:endParaRPr lang="hi" sz="1820" dirty="0"/>
          </a:p>
          <a:p>
            <a:pPr algn="l" marL="173990" indent="-173990">
              <a:lnSpc>
                <a:spcPct val="113000"/>
              </a:lnSpc>
              <a:spcBef>
                <a:spcPts val="360"/>
              </a:spcBef>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कॉपी किया जा सकने वाला डेटा: दोहरे खर्च की समस्या</a:t>
            </a:r>
            <a:endParaRPr lang="hi" sz="1820" dirty="0"/>
          </a:p>
          <a:p>
            <a:pPr algn="l" marL="173990" indent="-173990">
              <a:lnSpc>
                <a:spcPct val="113000"/>
              </a:lnSpc>
              <a:spcBef>
                <a:spcPts val="360"/>
              </a:spcBef>
              <a:buSzPct val="100000"/>
              <a:buChar char="•"/>
            </a:pPr>
            <a:r>
              <a:rPr lang="hi" altLang="en-US" sz="1820" dirty="0">
                <a:solidFill>
                  <a:srgbClr val="25252B"/>
                </a:solidFill>
                <a:latin typeface="IBM Plex Sans" pitchFamily="34" charset="0"/>
                <a:ea typeface="IBM Plex Sans" pitchFamily="34" charset="-122"/>
                <a:cs typeface="IBM Plex Sans" pitchFamily="34" charset="-120"/>
              </a:rPr>
              <a:t>बिटकॉइन: केंद्रीय बहीखाता संचालक के बिना भुगतान का साझा इतिहास</a:t>
            </a:r>
            <a:endParaRPr lang="hi" sz="1820" dirty="0"/>
          </a:p>
        </p:txBody>
      </p:sp>
      <p:sp>
        <p:nvSpPr>
          <p:cNvPr id="6" name="Text 3"/>
          <p:cNvSpPr/>
          <p:nvPr/>
        </p:nvSpPr>
        <p:spPr>
          <a:xfrm>
            <a:off x="666780" y="3633460"/>
            <a:ext cx="5694426" cy="937626"/>
          </a:xfrm>
          <a:prstGeom prst="rect">
            <a:avLst/>
          </a:prstGeom>
          <a:noFill/>
          <a:ln/>
        </p:spPr>
        <p:txBody>
          <a:bodyPr wrap="square" lIns="0" tIns="0" rIns="0" bIns="0" rtlCol="0" anchor="t"/>
          <a:lstStyle/>
          <a:p>
            <a:pPr algn="l" indent="0" marL="0">
              <a:lnSpc>
                <a:spcPct val="113000"/>
              </a:lnSpc>
              <a:buNone/>
            </a:pPr>
            <a:r>
              <a:rPr lang="hi" altLang="en-US" sz="1820" dirty="0">
                <a:solidFill>
                  <a:srgbClr val="25252B"/>
                </a:solidFill>
                <a:latin typeface="IBM Plex Sans" pitchFamily="34" charset="0"/>
                <a:ea typeface="IBM Plex Sans" pitchFamily="34" charset="-122"/>
                <a:cs typeface="IBM Plex Sans" pitchFamily="34" charset="-120"/>
              </a:rPr>
              <a:t>बिटकॉइन मुद्रा जारी करने और भुगतान निपटान में केंद्रीय संस्था पर भरोसे की आवश्यकता कम करता है; यह भरोसे की हर आवश्यकता या सभी जोखिमों को समाप्त नहीं करता।</a:t>
            </a:r>
            <a:endParaRPr lang="hi" sz="1820" dirty="0"/>
          </a:p>
        </p:txBody>
      </p:sp>
      <p:sp>
        <p:nvSpPr>
          <p:cNvPr id="7" name="Text 4"/>
          <p:cNvSpPr/>
          <p:nvPr/>
        </p:nvSpPr>
        <p:spPr>
          <a:xfrm>
            <a:off x="666780" y="4802703"/>
            <a:ext cx="5694426" cy="625084"/>
          </a:xfrm>
          <a:prstGeom prst="rect">
            <a:avLst/>
          </a:prstGeom>
          <a:noFill/>
          <a:ln/>
        </p:spPr>
        <p:txBody>
          <a:bodyPr wrap="square" lIns="0" tIns="0" rIns="0" bIns="0" rtlCol="0" anchor="t"/>
          <a:lstStyle/>
          <a:p>
            <a:pPr algn="l" indent="0" marL="0">
              <a:lnSpc>
                <a:spcPct val="113000"/>
              </a:lnSpc>
              <a:buNone/>
            </a:pPr>
            <a:r>
              <a:rPr lang="hi" altLang="en-US" sz="1820" b="1" dirty="0">
                <a:solidFill>
                  <a:srgbClr val="422C70"/>
                </a:solidFill>
                <a:latin typeface="IBM Plex Sans" pitchFamily="34" charset="0"/>
                <a:ea typeface="IBM Plex Sans" pitchFamily="34" charset="-122"/>
                <a:cs typeface="IBM Plex Sans" pitchFamily="34" charset="-120"/>
              </a:rPr>
              <a:t>बिटकॉइन:</a:t>
            </a:r>
            <a:r>
              <a:rPr lang="hi" altLang="en-US" sz="1820" dirty="0">
                <a:solidFill>
                  <a:srgbClr val="25252B"/>
                </a:solidFill>
                <a:latin typeface="IBM Plex Sans" pitchFamily="34" charset="0"/>
                <a:ea typeface="IBM Plex Sans" pitchFamily="34" charset="-122"/>
                <a:cs typeface="IBM Plex Sans" pitchFamily="34" charset="-120"/>
              </a:rPr>
              <a:t> नेटवर्क और प्रोटोकॉल · </a:t>
            </a:r>
            <a:r>
              <a:rPr lang="hi" altLang="en-US" sz="1820" b="1" dirty="0">
                <a:solidFill>
                  <a:srgbClr val="25252B"/>
                </a:solidFill>
                <a:latin typeface="IBM Plex Sans" pitchFamily="34" charset="0"/>
                <a:ea typeface="IBM Plex Sans" pitchFamily="34" charset="-122"/>
                <a:cs typeface="IBM Plex Sans" pitchFamily="34" charset="-120"/>
              </a:rPr>
              <a:t>बिटकॉइन:</a:t>
            </a:r>
            <a:r>
              <a:rPr lang="hi" altLang="en-US" sz="1820" dirty="0">
                <a:solidFill>
                  <a:srgbClr val="25252B"/>
                </a:solidFill>
                <a:latin typeface="IBM Plex Sans" pitchFamily="34" charset="0"/>
                <a:ea typeface="IBM Plex Sans" pitchFamily="34" charset="-122"/>
                <a:cs typeface="IBM Plex Sans" pitchFamily="34" charset="-120"/>
              </a:rPr>
              <a:t> परिसंपत्ति · </a:t>
            </a:r>
            <a:r>
              <a:rPr lang="hi" altLang="en-US" sz="1820" b="1" dirty="0">
                <a:solidFill>
                  <a:srgbClr val="25252B"/>
                </a:solidFill>
                <a:latin typeface="IBM Plex Sans" pitchFamily="34" charset="0"/>
                <a:ea typeface="IBM Plex Sans" pitchFamily="34" charset="-122"/>
                <a:cs typeface="IBM Plex Sans" pitchFamily="34" charset="-120"/>
              </a:rPr>
              <a:t>BTC:</a:t>
            </a:r>
            <a:r>
              <a:rPr lang="hi" altLang="en-US" sz="1820" dirty="0">
                <a:solidFill>
                  <a:srgbClr val="25252B"/>
                </a:solidFill>
                <a:latin typeface="IBM Plex Sans" pitchFamily="34" charset="0"/>
                <a:ea typeface="IBM Plex Sans" pitchFamily="34" charset="-122"/>
                <a:cs typeface="IBM Plex Sans" pitchFamily="34" charset="-120"/>
              </a:rPr>
              <a:t> राशि दर्शाने वाला संक्षिप्त रूप</a:t>
            </a:r>
            <a:endParaRPr lang="hi"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भुगतान कंपनी भेजने वाला कंपनी से अनुरोध करता हैकंपनी बहीखाता रखती है और मंज़ूरी देती है कंपनी की अनुमति मिलने पर प्राप्तकर्ता को भुगतान मिलता हैनिर्भरताबहीखाता रखने वाले एक विश्वसनीय संगठन परबिटकॉइन भ">    </p:cNvPr>
          <p:cNvPicPr>
            <a:picLocks noChangeAspect="1"/>
          </p:cNvPicPr>
          <p:nvPr/>
        </p:nvPicPr>
        <p:blipFill>
          <a:blip r:embed="rId1"/>
          <a:stretch>
            <a:fillRect/>
          </a:stretch>
        </p:blipFill>
        <p:spPr>
          <a:xfrm>
            <a:off x="342900" y="964143"/>
            <a:ext cx="11506170" cy="477737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डिजिटल और विकेंद्रीकृत मुद्रा की खोज</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साइफरपंक्स: कूटलेखन के माध्यम से निजता और स्वतंत्रता</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एन्क्रिप्शन:</a:t>
            </a:r>
            <a:r>
              <a:rPr lang="hi" altLang="en-US" sz="2400" dirty="0">
                <a:solidFill>
                  <a:srgbClr val="25252B"/>
                </a:solidFill>
                <a:latin typeface="IBM Plex Sans" pitchFamily="34" charset="0"/>
                <a:ea typeface="IBM Plex Sans" pitchFamily="34" charset="-122"/>
                <a:cs typeface="IBM Plex Sans" pitchFamily="34" charset="-120"/>
              </a:rPr>
              <a:t> संदेश की निजता की रक्षा करता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डिजिटल हस्ताक्षर:</a:t>
            </a:r>
            <a:r>
              <a:rPr lang="hi" altLang="en-US" sz="2400" dirty="0">
                <a:solidFill>
                  <a:srgbClr val="25252B"/>
                </a:solidFill>
                <a:latin typeface="IBM Plex Sans" pitchFamily="34" charset="0"/>
                <a:ea typeface="IBM Plex Sans" pitchFamily="34" charset="-122"/>
                <a:cs typeface="IBM Plex Sans" pitchFamily="34" charset="-120"/>
              </a:rPr>
              <a:t> गुप्त कुंजी उजागर किए बिना प्राधिकरण प्रमाणित करते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लक्ष्य: कोई एकल जारीकर्ता, सर्वर या प्रशासक न हो</a:t>
            </a:r>
            <a:endParaRPr lang="hi"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hi" altLang="en-US" sz="2400" b="1" dirty="0">
                <a:solidFill>
                  <a:srgbClr val="25252B"/>
                </a:solidFill>
                <a:latin typeface="IBM Plex Sans" pitchFamily="34" charset="0"/>
                <a:ea typeface="IBM Plex Sans" pitchFamily="34" charset="-122"/>
                <a:cs typeface="IBM Plex Sans" pitchFamily="34" charset="-120"/>
              </a:rPr>
              <a:t>पहेली के पहले के टुकड़े</a:t>
            </a:r>
            <a:endParaRPr lang="hi"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DigiCash: निजी भुगतान; एक केंद्रीय कंपनी पर निर्भरता</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Hashcash: दुरुपयोग रोकने के लिए संगणनात्मक लागत</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Bit Gold, b-money, RPoW: दुर्लभ मूल्य से जुड़े प्रस्ताव और प्रयोग</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BitTorrent: पीयर-टू-पीयर सूचना साझाकरण, पैसा नहीं</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प्रारंभिक डिजिटल मुद्रा और दोहरा</a:t>
            </a:r>
            <a:br/>
            <a:r>
              <a:rPr lang="hi" altLang="en-US" sz="3000" dirty="0">
                <a:solidFill>
                  <a:srgbClr val="422C70"/>
                </a:solidFill>
                <a:latin typeface="IBM Plex Sans Medium" pitchFamily="34" charset="0"/>
                <a:ea typeface="IBM Plex Sans Medium" pitchFamily="34" charset="-122"/>
                <a:cs typeface="IBM Plex Sans Medium" pitchFamily="34" charset="-120"/>
              </a:rPr>
              <a:t>खर्च</a:t>
            </a:r>
            <a:endParaRPr lang="hi" sz="3000" dirty="0"/>
          </a:p>
        </p:txBody>
      </p:sp>
      <p:sp>
        <p:nvSpPr>
          <p:cNvPr id="5" name="Text 2"/>
          <p:cNvSpPr/>
          <p:nvPr/>
        </p:nvSpPr>
        <p:spPr>
          <a:xfrm>
            <a:off x="666780" y="1860804"/>
            <a:ext cx="5694426" cy="789950"/>
          </a:xfrm>
          <a:prstGeom prst="rect">
            <a:avLst/>
          </a:prstGeom>
          <a:noFill/>
          <a:ln/>
        </p:spPr>
        <p:txBody>
          <a:bodyPr wrap="square" lIns="0" tIns="0" rIns="0" bIns="0" rtlCol="0" anchor="t"/>
          <a:lstStyle/>
          <a:p>
            <a:pPr algn="l" indent="0" marL="0">
              <a:lnSpc>
                <a:spcPct val="113000"/>
              </a:lnSpc>
              <a:buNone/>
            </a:pPr>
            <a:r>
              <a:rPr lang="hi" altLang="en-US" sz="2300" dirty="0">
                <a:solidFill>
                  <a:srgbClr val="25252B"/>
                </a:solidFill>
                <a:latin typeface="IBM Plex Sans" pitchFamily="34" charset="0"/>
                <a:ea typeface="IBM Plex Sans" pitchFamily="34" charset="-122"/>
                <a:cs typeface="IBM Plex Sans" pitchFamily="34" charset="-120"/>
              </a:rPr>
              <a:t>दोहरा खर्च एक ही डिजिटल इकाई को दो प्राप्तकर्ताओं को भेजने का प्रयास है।</a:t>
            </a:r>
            <a:endParaRPr lang="hi" sz="2300" dirty="0"/>
          </a:p>
        </p:txBody>
      </p:sp>
      <p:sp>
        <p:nvSpPr>
          <p:cNvPr id="6" name="Text 3"/>
          <p:cNvSpPr/>
          <p:nvPr/>
        </p:nvSpPr>
        <p:spPr>
          <a:xfrm>
            <a:off x="1032449" y="2884749"/>
            <a:ext cx="5293553" cy="2998866"/>
          </a:xfrm>
          <a:prstGeom prst="rect">
            <a:avLst/>
          </a:prstGeom>
          <a:noFill/>
          <a:ln/>
        </p:spPr>
        <p:txBody>
          <a:bodyPr wrap="square" lIns="0" tIns="0" rIns="0" bIns="0" rtlCol="0" anchor="t"/>
          <a:lstStyle/>
          <a:p>
            <a:pPr algn="l" marL="219710" indent="-219710">
              <a:lnSpc>
                <a:spcPct val="113000"/>
              </a:lnSpc>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केंद्रीय डेटाबेस: एक विश्वसनीय निर्णयकर्ता</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बिटकॉइन: पीयर-टू-पीयर प्रसारण और हस्ताक्षर</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माइनर: ब्लॉक और कार्य का प्रमाण</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नोड: स्वतंत्र सत्यापन</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साझा रिकॉर्ड: सबसे अधिक संचित कार्य वाला वैध इतिहास</a:t>
            </a:r>
            <a:endParaRPr lang="h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पीयर-टू-पीयर नेटवर्कलेन-देन की सूचना सीधे प्रतिभागियों को दी जाती है डिजिटल हस्ताक्षरकेवल निजी कुंजी का धारक ही खर्च को अधिकृत कर सकता हैब्लॉक और माइनिंगमाइनर अगला ब्लॉक जोड़ने के लिए कार्य के प्रमाण ">    </p:cNvPr>
          <p:cNvPicPr>
            <a:picLocks noChangeAspect="1"/>
          </p:cNvPicPr>
          <p:nvPr/>
        </p:nvPicPr>
        <p:blipFill>
          <a:blip r:embed="rId1"/>
          <a:stretch>
            <a:fillRect/>
          </a:stretch>
        </p:blipFill>
        <p:spPr>
          <a:xfrm>
            <a:off x="342900" y="1035284"/>
            <a:ext cx="11506170" cy="463500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डिजिटल दुर्लभता और सत्यापन</a:t>
            </a:r>
            <a:br/>
            <a:r>
              <a:rPr lang="hi" altLang="en-US" sz="3000" dirty="0">
                <a:solidFill>
                  <a:srgbClr val="422C70"/>
                </a:solidFill>
                <a:latin typeface="IBM Plex Sans Medium" pitchFamily="34" charset="0"/>
                <a:ea typeface="IBM Plex Sans Medium" pitchFamily="34" charset="-122"/>
                <a:cs typeface="IBM Plex Sans Medium" pitchFamily="34" charset="-120"/>
              </a:rPr>
              <a:t>योग्य आपूर्ति</a:t>
            </a:r>
            <a:endParaRPr lang="hi" sz="3000" dirty="0"/>
          </a:p>
        </p:txBody>
      </p:sp>
      <p:sp>
        <p:nvSpPr>
          <p:cNvPr id="5" name="Text 2"/>
          <p:cNvSpPr/>
          <p:nvPr/>
        </p:nvSpPr>
        <p:spPr>
          <a:xfrm>
            <a:off x="1017179" y="1798625"/>
            <a:ext cx="5310287" cy="2873136"/>
          </a:xfrm>
          <a:prstGeom prst="rect">
            <a:avLst/>
          </a:prstGeom>
          <a:noFill/>
          <a:ln/>
        </p:spPr>
        <p:txBody>
          <a:bodyPr wrap="square" lIns="0" tIns="0" rIns="0" bIns="0" rtlCol="0" anchor="t"/>
          <a:lstStyle/>
          <a:p>
            <a:pPr algn="l" marL="210820" indent="-210820">
              <a:lnSpc>
                <a:spcPct val="113000"/>
              </a:lnSpc>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वैध इकाइयों और अवैध प्रतियों के बीच अंतर</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दोहरे खर्च अस्वीकार किए जाते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लेन-देन का सार्वजनिक इतिहास और हस्ताक्षर</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कार्य का प्रमाण और नियमों की स्वतंत्र जाँच</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विकेंद्रीकरण और सत्यापन से जुड़ी आपूर्ति सीमा</a:t>
            </a:r>
            <a:endParaRPr lang="hi" sz="2210" dirty="0"/>
          </a:p>
        </p:txBody>
      </p:sp>
      <p:sp>
        <p:nvSpPr>
          <p:cNvPr id="6" name="Text 3"/>
          <p:cNvSpPr/>
          <p:nvPr/>
        </p:nvSpPr>
        <p:spPr>
          <a:xfrm>
            <a:off x="666780" y="4980097"/>
            <a:ext cx="5694426" cy="1135410"/>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आपूर्ति के बारे में लिखित दावा पर्याप्त नहीं है: इसे कौन सत्यापित कर सकता है, और इसे कौन बदल सकता है?</a:t>
            </a:r>
            <a:endParaRPr lang="hi"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आपूर्ति का दावा जारीकर्ता अपनी वेबसाइट पर एक सीमा बताता है। इसका रिकॉर्ड केवल जारीकर्ता के अपने डेटाबेस में होता है। जारीकर्ता के बाहर कोई भी इसकी जाँच नहीं कर सकता। जारीकर्ता चुपचाप आपूर्ति बदल सकता ">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ब्लॉकचेन: बिटकॉइन का सार्वजनिक बहीखाता</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कई प्रतियों में मौजूद सार्वजनिक लेनदेन रिकॉर्ड</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आपस में जुड़े ब्लॉक; स्वतंत्र रूप से जाँची गई प्रतियाँ</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सबसे अधिक संचित कार्य-प्रमाण वाली वैध शृंखला</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औसतन लगभग हर दस मिनट में एक नया ब्लॉक</a:t>
            </a:r>
            <a:endParaRPr lang="hi"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इतिहास को दोबारा लिखने के लिए काम फिर से करना और मौजूदा शृंखला की बराबरी तक पहुँचना ज़रूरी है। यह खर्चीला है, वास्तव में असंभव नहीं; अस्थायी रूप से इतिहास के प्रतिस्पर्धी संस्करण बन सकते हैं और शृंखला का पुनर्गठन हो सकता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विकेंद्रीकरण</a:t>
            </a:r>
            <a:endParaRPr lang="hi" sz="3000" dirty="0"/>
          </a:p>
        </p:txBody>
      </p:sp>
      <p:sp>
        <p:nvSpPr>
          <p:cNvPr id="5" name="Text 2"/>
          <p:cNvSpPr/>
          <p:nvPr/>
        </p:nvSpPr>
        <p:spPr>
          <a:xfrm>
            <a:off x="1017179" y="1379464"/>
            <a:ext cx="5956493" cy="3195645"/>
          </a:xfrm>
          <a:prstGeom prst="rect">
            <a:avLst/>
          </a:prstGeom>
          <a:noFill/>
          <a:ln/>
        </p:spPr>
        <p:txBody>
          <a:bodyPr wrap="square" lIns="0" tIns="0" rIns="0" bIns="0" rtlCol="0" anchor="t"/>
          <a:lstStyle/>
          <a:p>
            <a:pPr algn="l" marL="210820" indent="-210820">
              <a:lnSpc>
                <a:spcPct val="113000"/>
              </a:lnSpc>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ओपन-सोर्स सॉफ़्टवेयर और प्रोटोकॉल में भागीदारी की खुली व्यवस्था</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स्वतंत्र नोड सत्यापन करते हैं; माइनर ब्लॉक प्रस्तावित करते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नियमों में बदलाव स्वैच्छिक रूप से अपनाए जाने पर निर्भर करते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कोई भी अकेला प्रतिभागी सभी के लिए नियम नहीं बदल सकता</a:t>
            </a:r>
            <a:endParaRPr lang="hi" sz="2210" dirty="0"/>
          </a:p>
        </p:txBody>
      </p:sp>
      <p:sp>
        <p:nvSpPr>
          <p:cNvPr id="6" name="Text 3"/>
          <p:cNvSpPr/>
          <p:nvPr/>
        </p:nvSpPr>
        <p:spPr>
          <a:xfrm>
            <a:off x="666780" y="4883536"/>
            <a:ext cx="6340632" cy="1135410"/>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प्रभाव और संसाधनों का वितरण असमान है; बड़ी सेवाएँ निर्भरता पैदा कर सकती हैं। समन्वय धीमा हो सकता है, और नेटवर्क का कोई केंद्रीय सहायता केंद्र नहीं है।</a:t>
            </a:r>
            <a:endParaRPr lang="hi"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डिजिटल हस्ताक्षर और Peer-to-Peer हस्तांतरण</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वॉलेट हस्ताक्षर करने के लिए निजी कुंजी का उपयोग करता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नेटवर्क कुंजी जाने बिना सत्यापन करता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हस्ताक्षरित लेनदेन प्रतिभागियों के माध्यम से प्रसारित होता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बिटकॉइन का कोई केंद्रीय संचालक सदस्यता या भुगतान को मंज़ूरी नहीं देता</a:t>
            </a:r>
            <a:endParaRPr lang="h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निजी कुंजी प्राप्त करने वाला कोई भी व्यक्ति आमतौर पर धन खर्च कर सकता है। उस तक पहुँच खोने का मतलब धन का स्थायी नुकसान हो सकता है।</a:t>
            </a:r>
            <a:endParaRPr lang="hi"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मध्यस्थ सेवाएँ वैकल्पिक रहती हैं; किसी एक को चुनने पर धन की अभिरक्षा से जुड़े उसके नियम और जोखिम भी लागू होते हैं। गलत पते पर किया गया वैध भुगतान आमतौर पर वापस नहीं लिया जा सकता।</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प्रेषक एक लेनदेन पर हस्ताक्षर करता है और उसे प्रसारित करता है अन्य नोड एक नोड इसकी जाँच करता है और इसे आगे भेजता है एक अन्य नोड इसे आगे भेजता हैयह जिस मार्ग से जाता है एक नोड इसकी जाँच करता है और इसे ">    </p:cNvPr>
          <p:cNvPicPr>
            <a:picLocks noChangeAspect="1"/>
          </p:cNvPicPr>
          <p:nvPr/>
        </p:nvPicPr>
        <p:blipFill>
          <a:blip r:embed="rId1"/>
          <a:stretch>
            <a:fillRect/>
          </a:stretch>
        </p:blipFill>
        <p:spPr>
          <a:xfrm>
            <a:off x="612282" y="266730"/>
            <a:ext cx="109674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उपयोगकर्ताएक उपयोगकर्ता बिटकॉइन प्राप्त करता है, अपने पास रखता है और भेजता है। नोडएक नोड स्वयं नियमों की जाँच करता है और मान्य डेटा आगे भेजता है। माइनरएक माइनर संभावित ब्लॉक बनाता है और प्रूफ़ ऑफ़ वर्">    </p:cNvPr>
          <p:cNvPicPr>
            <a:picLocks noChangeAspect="1"/>
          </p:cNvPicPr>
          <p:nvPr/>
        </p:nvPicPr>
        <p:blipFill>
          <a:blip r:embed="rId2"/>
          <a:stretch>
            <a:fillRect/>
          </a:stretch>
        </p:blipFill>
        <p:spPr>
          <a:xfrm>
            <a:off x="1752630" y="571500"/>
            <a:ext cx="3200400" cy="566406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उपयोगकर्ता, नोड्स, माइनर्स और डेवलपर्स</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माइनर अमान्य ब्लॉक को ईमानदार नोड के लिए स्वीकार्य नहीं बना सकते। डेवलपर सॉफ़्टवेयर अपनाने के लिए बाध्य नहीं कर सकते। एक व्यक्ति कई भूमिकाएँ निभा सकता है।</a:t>
            </a:r>
            <a:endParaRPr lang="hi" sz="2400" dirty="0"/>
          </a:p>
        </p:txBody>
      </p:sp>
      <p:sp>
        <p:nvSpPr>
          <p:cNvPr id="5" name="Shape 3"/>
          <p:cNvSpPr/>
          <p:nvPr/>
        </p:nvSpPr>
        <p:spPr>
          <a:xfrm>
            <a:off x="666780" y="2575316"/>
            <a:ext cx="10858500" cy="1645280"/>
          </a:xfrm>
          <a:prstGeom prst="rect">
            <a:avLst/>
          </a:prstGeom>
          <a:solidFill>
            <a:srgbClr val="F3F3FA"/>
          </a:solidFill>
          <a:ln/>
        </p:spPr>
      </p:sp>
      <p:sp>
        <p:nvSpPr>
          <p:cNvPr id="6" name="Shape 4"/>
          <p:cNvSpPr/>
          <p:nvPr/>
        </p:nvSpPr>
        <p:spPr>
          <a:xfrm>
            <a:off x="666780" y="2575316"/>
            <a:ext cx="57150" cy="1645280"/>
          </a:xfrm>
          <a:prstGeom prst="rect">
            <a:avLst/>
          </a:prstGeom>
          <a:solidFill>
            <a:srgbClr val="422C70"/>
          </a:solidFill>
          <a:ln/>
        </p:spPr>
      </p:sp>
      <p:sp>
        <p:nvSpPr>
          <p:cNvPr id="7" name="Text 5"/>
          <p:cNvSpPr/>
          <p:nvPr/>
        </p:nvSpPr>
        <p:spPr>
          <a:xfrm>
            <a:off x="1211580" y="2849636"/>
            <a:ext cx="10415565" cy="1096640"/>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त्वरित प्रश्न</a:t>
            </a:r>
            <a:endParaRPr lang="hi" sz="2400" dirty="0"/>
          </a:p>
          <a:p>
            <a:pPr algn="l" indent="0" marL="0">
              <a:lnSpc>
                <a:spcPct val="113000"/>
              </a:lnSpc>
              <a:spcBef>
                <a:spcPts val="360"/>
              </a:spcBef>
              <a:buNone/>
            </a:pPr>
            <a:r>
              <a:rPr lang="hi" altLang="en-US" sz="2400" dirty="0">
                <a:solidFill>
                  <a:srgbClr val="25252B"/>
                </a:solidFill>
                <a:latin typeface="IBM Plex Sans" pitchFamily="34" charset="0"/>
                <a:ea typeface="IBM Plex Sans" pitchFamily="34" charset="-122"/>
                <a:cs typeface="IBM Plex Sans" pitchFamily="34" charset="-120"/>
              </a:rPr>
              <a:t>कोई नोड लेन-देन का सत्यापन क्यों करता है? ऐसे एक नियम का नाम बताइए जिसकी वह जाँच करता है।</a:t>
            </a:r>
            <a:endParaRPr lang="h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कार्य का प्रमाण</a:t>
            </a:r>
            <a:endParaRPr lang="hi"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प्रस्तावित ब्लॉक → बार-बार हैशिंग → वैध परिणाम</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गणना और ऊर्जा पर भारी खर्च; त्वरित सत्यापन</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वैध ब्लॉक का प्रसारण और नोड्स द्वारा उसकी जाँच</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ब्लॉकों के बीच औसतन दस मिनट का अंतर बनाए रखने के लिए लक्ष्य का समायोजन</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संचित कार्य के कारण इतिहास को दोबारा लिखना महँगा पड़ता है</a:t>
            </a:r>
            <a:endParaRPr lang="hi" sz="2210" dirty="0"/>
          </a:p>
        </p:txBody>
      </p:sp>
      <p:sp>
        <p:nvSpPr>
          <p:cNvPr id="6" name="Text 3"/>
          <p:cNvSpPr/>
          <p:nvPr/>
        </p:nvSpPr>
        <p:spPr>
          <a:xfrm>
            <a:off x="666780" y="4561027"/>
            <a:ext cx="6340632" cy="1135410"/>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माइनिंग लेनदेन के क्रम को सुरक्षित रखती है; यह बाहरी समीकरणों को हल नहीं करती। ऊर्जा के स्रोत, उपयोग, सुरक्षा संबंधी लाभ और विकल्पों का मूल्यांकन करें।</a:t>
            </a:r>
            <a:endParaRPr lang="hi"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माइनर को एक ब्लॉक मिलता है एक माइनिंग मशीन बार-बार हैश की गणना करती है, जब तक कि कोई परिणाम लक्ष्य की शर्त पूरी नहीं कर देता2माइनर इसे प्रसारित करता हैब्लॉक नेटवर्क पर भेजा जाता है3नोड इसकी जाँच करते">    </p:cNvPr>
          <p:cNvPicPr>
            <a:picLocks noChangeAspect="1"/>
          </p:cNvPicPr>
          <p:nvPr/>
        </p:nvPicPr>
        <p:blipFill>
          <a:blip r:embed="rId2"/>
          <a:stretch>
            <a:fillRect/>
          </a:stretch>
        </p:blipFill>
        <p:spPr>
          <a:xfrm>
            <a:off x="1502542" y="571500"/>
            <a:ext cx="3700485" cy="5583418"/>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सीमित आपूर्ति</a:t>
            </a:r>
            <a:endParaRPr lang="hi"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अधिकतम: </a:t>
            </a:r>
            <a:r>
              <a:rPr lang="hi" altLang="en-US" sz="2110" b="1" dirty="0">
                <a:solidFill>
                  <a:srgbClr val="25252B"/>
                </a:solidFill>
                <a:latin typeface="IBM Plex Sans" pitchFamily="34" charset="0"/>
                <a:ea typeface="IBM Plex Sans" pitchFamily="34" charset="-122"/>
                <a:cs typeface="IBM Plex Sans" pitchFamily="34" charset="-120"/>
              </a:rPr>
              <a:t>21 मिलियन BTC</a:t>
            </a:r>
            <a:r>
              <a:rPr lang="hi" altLang="en-US" sz="2110" dirty="0">
                <a:solidFill>
                  <a:srgbClr val="25252B"/>
                </a:solidFill>
                <a:latin typeface="IBM Plex Sans" pitchFamily="34" charset="0"/>
                <a:ea typeface="IBM Plex Sans" pitchFamily="34" charset="-122"/>
                <a:cs typeface="IBM Plex Sans" pitchFamily="34" charset="-120"/>
              </a:rPr>
              <a:t> सार्वजनिक नियमों के तहत</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नया निर्गमन: ब्लॉक सब्सिडी</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हॉल्विंग: हर </a:t>
            </a:r>
            <a:r>
              <a:rPr lang="hi" altLang="en-US" sz="2110" b="1" dirty="0">
                <a:solidFill>
                  <a:srgbClr val="25252B"/>
                </a:solidFill>
                <a:latin typeface="IBM Plex Sans" pitchFamily="34" charset="0"/>
                <a:ea typeface="IBM Plex Sans" pitchFamily="34" charset="-122"/>
                <a:cs typeface="IBM Plex Sans" pitchFamily="34" charset="-120"/>
              </a:rPr>
              <a:t>2,10,000 ब्लॉक पर</a:t>
            </a:r>
            <a:r>
              <a:rPr lang="hi" altLang="en-US" sz="2110" dirty="0">
                <a:solidFill>
                  <a:srgbClr val="25252B"/>
                </a:solidFill>
                <a:latin typeface="IBM Plex Sans" pitchFamily="34" charset="0"/>
                <a:ea typeface="IBM Plex Sans" pitchFamily="34" charset="-122"/>
                <a:cs typeface="IBM Plex Sans" pitchFamily="34" charset="-120"/>
              </a:rPr>
              <a:t>, लगभग हर चार वर्ष में</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सब्सिडी: 50 → 25 → 12.5 → 6.25 → 3.125 BTC</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शुल्क नए निर्गमन से अलग होते हैं</a:t>
            </a:r>
            <a:endParaRPr lang="hi"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hi" altLang="en-US" sz="2110" dirty="0">
                <a:solidFill>
                  <a:srgbClr val="25252B"/>
                </a:solidFill>
                <a:latin typeface="IBM Plex Sans" pitchFamily="34" charset="0"/>
                <a:ea typeface="IBM Plex Sans" pitchFamily="34" charset="-122"/>
                <a:cs typeface="IBM Plex Sans" pitchFamily="34" charset="-120"/>
              </a:rPr>
              <a:t>नोड अतिरिक्त निर्गमन को अस्वीकार करते हैं; यह सीमा तब तक प्रभावी रहती है जब तक प्रतिभागी इसे लागू रखते हैं। सीमित आपूर्ति कीमत बढ़ने की गारंटी नहीं देती।</a:t>
            </a:r>
            <a:endParaRPr lang="hi"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जारी किए गए कुल बिटकॉइन21 मिलियन की सीमा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प्रति ब्लॉक नए बिटकॉइन502512.56.253.1250k210k420k630k840k1,050k1,260k1,470kहर 2,10,000 ब्लॉक पर आधा होना (लगभग चार वर्ष)लेनदेन शुल्क का भुगतान इसके अतिरिक्त किया जाता है और यह नए बिटकॉइन नहीं होते।">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सतोशी और इकाई पूर्वाग्रह</a:t>
            </a:r>
            <a:endParaRPr lang="hi"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hi" altLang="en-US" sz="2020" b="1" dirty="0">
                <a:solidFill>
                  <a:srgbClr val="25252B"/>
                </a:solidFill>
                <a:latin typeface="IBM Plex Sans" pitchFamily="34" charset="0"/>
                <a:ea typeface="IBM Plex Sans" pitchFamily="34" charset="-122"/>
                <a:cs typeface="IBM Plex Sans" pitchFamily="34" charset="-120"/>
              </a:rPr>
              <a:t>1 BTC = 10,00,00,000 सैट्स</a:t>
            </a:r>
            <a:endParaRPr lang="hi" sz="2020" dirty="0"/>
          </a:p>
          <a:p>
            <a:pPr algn="l" marL="191770" indent="-191770">
              <a:lnSpc>
                <a:spcPct val="113000"/>
              </a:lnSpc>
              <a:spcBef>
                <a:spcPts val="400"/>
              </a:spcBef>
              <a:buSzPct val="100000"/>
              <a:buChar char="•"/>
            </a:pPr>
            <a:r>
              <a:rPr lang="hi" altLang="en-US" sz="2020" b="1" dirty="0">
                <a:solidFill>
                  <a:srgbClr val="25252B"/>
                </a:solidFill>
                <a:latin typeface="IBM Plex Sans" pitchFamily="34" charset="0"/>
                <a:ea typeface="IBM Plex Sans" pitchFamily="34" charset="-122"/>
                <a:cs typeface="IBM Plex Sans" pitchFamily="34" charset="-120"/>
              </a:rPr>
              <a:t>0.001 BTC = 1,00,000 सैट्स</a:t>
            </a:r>
            <a:endParaRPr lang="hi" sz="2020" dirty="0"/>
          </a:p>
          <a:p>
            <a:pPr algn="l" marL="191770" indent="-191770">
              <a:lnSpc>
                <a:spcPct val="113000"/>
              </a:lnSpc>
              <a:spcBef>
                <a:spcPts val="400"/>
              </a:spcBef>
              <a:buSzPct val="100000"/>
              <a:buChar char="•"/>
            </a:pPr>
            <a:r>
              <a:rPr lang="hi" altLang="en-US" sz="2020" b="1" dirty="0">
                <a:solidFill>
                  <a:srgbClr val="25252B"/>
                </a:solidFill>
                <a:latin typeface="IBM Plex Sans" pitchFamily="34" charset="0"/>
                <a:ea typeface="IBM Plex Sans" pitchFamily="34" charset="-122"/>
                <a:cs typeface="IBM Plex Sans" pitchFamily="34" charset="-120"/>
              </a:rPr>
              <a:t>1 सैट = 0.00000001 BTC</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एक पूरा बिटकॉइन होना ज़रूरी नहीं है</a:t>
            </a:r>
            <a:endParaRPr lang="hi" sz="2020" dirty="0"/>
          </a:p>
        </p:txBody>
      </p:sp>
      <p:sp>
        <p:nvSpPr>
          <p:cNvPr id="6" name="Text 3"/>
          <p:cNvSpPr/>
          <p:nvPr/>
        </p:nvSpPr>
        <p:spPr>
          <a:xfrm>
            <a:off x="666780" y="3189702"/>
            <a:ext cx="5694426" cy="1036747"/>
          </a:xfrm>
          <a:prstGeom prst="rect">
            <a:avLst/>
          </a:prstGeom>
          <a:noFill/>
          <a:ln/>
        </p:spPr>
        <p:txBody>
          <a:bodyPr wrap="square" lIns="0" tIns="0" rIns="0" bIns="0" rtlCol="0" anchor="t"/>
          <a:lstStyle/>
          <a:p>
            <a:pPr algn="l" indent="0" marL="0">
              <a:lnSpc>
                <a:spcPct val="113000"/>
              </a:lnSpc>
              <a:buNone/>
            </a:pPr>
            <a:r>
              <a:rPr lang="hi" altLang="en-US" sz="2020" b="1" dirty="0">
                <a:solidFill>
                  <a:srgbClr val="422C70"/>
                </a:solidFill>
                <a:latin typeface="IBM Plex Sans" pitchFamily="34" charset="0"/>
                <a:ea typeface="IBM Plex Sans" pitchFamily="34" charset="-122"/>
                <a:cs typeface="IBM Plex Sans" pitchFamily="34" charset="-120"/>
              </a:rPr>
              <a:t>इकाई पूर्वाग्रह:</a:t>
            </a:r>
            <a:r>
              <a:rPr lang="hi" altLang="en-US" sz="2020" dirty="0">
                <a:solidFill>
                  <a:srgbClr val="25252B"/>
                </a:solidFill>
                <a:latin typeface="IBM Plex Sans" pitchFamily="34" charset="0"/>
                <a:ea typeface="IBM Plex Sans" pitchFamily="34" charset="-122"/>
                <a:cs typeface="IBM Plex Sans" pitchFamily="34" charset="-120"/>
              </a:rPr>
              <a:t> प्रति पूरी इकाई की कम कीमत बेहतर मूल्य का प्रमाण नहीं है। आपूर्ति में हिस्सेदारी, शामिल मूल्य और जोखिमों की तुलना करें।</a:t>
            </a:r>
            <a:endParaRPr lang="hi" sz="2020" dirty="0"/>
          </a:p>
        </p:txBody>
      </p:sp>
      <p:sp>
        <p:nvSpPr>
          <p:cNvPr id="7" name="Shape 4"/>
          <p:cNvSpPr/>
          <p:nvPr/>
        </p:nvSpPr>
        <p:spPr>
          <a:xfrm>
            <a:off x="666780" y="4482389"/>
            <a:ext cx="5372100" cy="1727850"/>
          </a:xfrm>
          <a:prstGeom prst="rect">
            <a:avLst/>
          </a:prstGeom>
          <a:solidFill>
            <a:srgbClr val="F3F3FA"/>
          </a:solidFill>
          <a:ln/>
        </p:spPr>
      </p:sp>
      <p:sp>
        <p:nvSpPr>
          <p:cNvPr id="8" name="Shape 5"/>
          <p:cNvSpPr/>
          <p:nvPr/>
        </p:nvSpPr>
        <p:spPr>
          <a:xfrm>
            <a:off x="666780" y="4482389"/>
            <a:ext cx="57150" cy="1727850"/>
          </a:xfrm>
          <a:prstGeom prst="rect">
            <a:avLst/>
          </a:prstGeom>
          <a:solidFill>
            <a:srgbClr val="422C70"/>
          </a:solidFill>
          <a:ln/>
        </p:spPr>
      </p:sp>
      <p:sp>
        <p:nvSpPr>
          <p:cNvPr id="9" name="Text 6"/>
          <p:cNvSpPr/>
          <p:nvPr/>
        </p:nvSpPr>
        <p:spPr>
          <a:xfrm>
            <a:off x="1133582" y="4712818"/>
            <a:ext cx="4765396" cy="1266993"/>
          </a:xfrm>
          <a:prstGeom prst="rect">
            <a:avLst/>
          </a:prstGeom>
          <a:noFill/>
          <a:ln/>
        </p:spPr>
        <p:txBody>
          <a:bodyPr wrap="square" lIns="0" tIns="0" rIns="0" bIns="0" rtlCol="0" anchor="t"/>
          <a:lstStyle/>
          <a:p>
            <a:pPr algn="l" indent="0" marL="0">
              <a:lnSpc>
                <a:spcPct val="113000"/>
              </a:lnSpc>
              <a:buNone/>
            </a:pPr>
            <a:r>
              <a:rPr lang="hi" altLang="en-US" sz="2020" b="1" dirty="0">
                <a:solidFill>
                  <a:srgbClr val="422C70"/>
                </a:solidFill>
                <a:latin typeface="IBM Plex Sans" pitchFamily="34" charset="0"/>
                <a:ea typeface="IBM Plex Sans" pitchFamily="34" charset="-122"/>
                <a:cs typeface="IBM Plex Sans" pitchFamily="34" charset="-120"/>
              </a:rPr>
              <a:t>अपनी समझ दिखाएँ</a:t>
            </a:r>
            <a:endParaRPr lang="hi" sz="2020" dirty="0"/>
          </a:p>
          <a:p>
            <a:pPr algn="l" indent="0" marL="0">
              <a:lnSpc>
                <a:spcPct val="113000"/>
              </a:lnSpc>
              <a:spcBef>
                <a:spcPts val="300"/>
              </a:spcBef>
              <a:buNone/>
            </a:pPr>
            <a:r>
              <a:rPr lang="hi" altLang="en-US" sz="2020" dirty="0">
                <a:solidFill>
                  <a:srgbClr val="25252B"/>
                </a:solidFill>
                <a:latin typeface="IBM Plex Sans" pitchFamily="34" charset="0"/>
                <a:ea typeface="IBM Plex Sans" pitchFamily="34" charset="-122"/>
                <a:cs typeface="IBM Plex Sans" pitchFamily="34" charset="-120"/>
              </a:rPr>
              <a:t>0.01 BTC में कितने सैट्स होते हैं? कोई व्यक्ति एक पूरे बिटकॉइन से कम का उपयोग क्यों कर सकता है?</a:t>
            </a:r>
            <a:endParaRPr lang="hi"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सुदृढ़ डिजिटल मुद्रा के रूप में बिटकॉइन</a:t>
            </a:r>
            <a:endParaRPr lang="hi"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टिकाऊ बहीखाता; पहुँच कुंजियों पर निर्भर करती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पोर्टेबल और विभाज्य; हस्तांतरण के लिए संचार की आवश्यकता होती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सार्वजनिक रूप से ज्ञात सीमित उपलब्धता और सत्यापन योग्य नियम</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सेवाएँ सार्वजनिक लेनदेन इतिहास के साथ कैसा व्यवहार करती हैं, इससे परस्पर विनिमेयता प्रभावित हो सकती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स्वीकार्यता स्थान के अनुसार बदलती है</a:t>
            </a:r>
            <a:endParaRPr lang="hi"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hi" altLang="en-US" sz="2020" b="1" dirty="0">
                <a:solidFill>
                  <a:srgbClr val="25252B"/>
                </a:solidFill>
                <a:latin typeface="IBM Plex Sans" pitchFamily="34" charset="0"/>
                <a:ea typeface="IBM Plex Sans" pitchFamily="34" charset="-122"/>
                <a:cs typeface="IBM Plex Sans" pitchFamily="34" charset="-120"/>
              </a:rPr>
              <a:t>तीन कार्य</a:t>
            </a:r>
            <a:endParaRPr lang="hi" sz="2020" dirty="0"/>
          </a:p>
        </p:txBody>
      </p:sp>
      <p:sp>
        <p:nvSpPr>
          <p:cNvPr id="6" name="Text 4"/>
          <p:cNvSpPr/>
          <p:nvPr/>
        </p:nvSpPr>
        <p:spPr>
          <a:xfrm>
            <a:off x="986729" y="4482389"/>
            <a:ext cx="11159338" cy="1139160"/>
          </a:xfrm>
          <a:prstGeom prst="rect">
            <a:avLst/>
          </a:prstGeom>
          <a:noFill/>
          <a:ln/>
        </p:spPr>
        <p:txBody>
          <a:bodyPr wrap="square" lIns="0" tIns="0" rIns="0" bIns="0" rtlCol="0" anchor="t"/>
          <a:lstStyle/>
          <a:p>
            <a:pPr algn="l" marL="191770" indent="-191770">
              <a:lnSpc>
                <a:spcPct val="113000"/>
              </a:lnSpc>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मूल्य का भंडार: पूर्वानुमेय आपूर्ति; अस्थिर कीमत</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विनिमय का माध्यम: प्रत्यक्ष हस्तांतरण; शुल्क और स्वीकार्यता में भिन्नता</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लेखे की इकाई: BTC या सतोशी; कई वस्तुओं की कीमतें फ़िएट मुद्रा में निर्धारित होती हैं</a:t>
            </a:r>
            <a:endParaRPr lang="hi" sz="2020" dirty="0"/>
          </a:p>
        </p:txBody>
      </p:sp>
      <p:sp>
        <p:nvSpPr>
          <p:cNvPr id="7" name="Text 5"/>
          <p:cNvSpPr/>
          <p:nvPr/>
        </p:nvSpPr>
        <p:spPr>
          <a:xfrm>
            <a:off x="666780" y="5775168"/>
            <a:ext cx="11510010" cy="428762"/>
          </a:xfrm>
          <a:prstGeom prst="rect">
            <a:avLst/>
          </a:prstGeom>
          <a:noFill/>
          <a:ln/>
        </p:spPr>
        <p:txBody>
          <a:bodyPr wrap="square" lIns="0" tIns="0" rIns="0" bIns="0" rtlCol="0" anchor="t"/>
          <a:lstStyle/>
          <a:p>
            <a:pPr algn="l" indent="0" marL="0">
              <a:lnSpc>
                <a:spcPct val="113000"/>
              </a:lnSpc>
              <a:buNone/>
            </a:pPr>
            <a:r>
              <a:rPr lang="hi" altLang="en-US" sz="1610" dirty="0">
                <a:solidFill>
                  <a:srgbClr val="25252B"/>
                </a:solidFill>
                <a:latin typeface="IBM Plex Sans" pitchFamily="34" charset="0"/>
                <a:ea typeface="IBM Plex Sans" pitchFamily="34" charset="-122"/>
                <a:cs typeface="IBM Plex Sans" pitchFamily="34" charset="-120"/>
              </a:rPr>
              <a:t>“सुदृढ़ मुद्रा” बताए गए मानदंडों पर निर्भर करती है। आप समान मानकों का उपयोग करके विकल्पों की तुलना करें।</a:t>
            </a:r>
            <a:endParaRPr lang="hi" sz="16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स्टेबलकॉइन और अन्य क्रिप्टो-परिसंपत्तियाँ</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बिटकॉइन:</a:t>
            </a:r>
            <a:r>
              <a:rPr lang="hi" altLang="en-US" sz="2400" dirty="0">
                <a:solidFill>
                  <a:srgbClr val="25252B"/>
                </a:solidFill>
                <a:latin typeface="IBM Plex Sans" pitchFamily="34" charset="0"/>
                <a:ea typeface="IBM Plex Sans" pitchFamily="34" charset="-122"/>
                <a:cs typeface="IBM Plex Sans" pitchFamily="34" charset="-120"/>
              </a:rPr>
              <a:t> सार्वजनिक निर्गमन नियम; कोई केंद्रीय जारीकर्ता नहीं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स्टेबलकॉइन:</a:t>
            </a:r>
            <a:r>
              <a:rPr lang="hi" altLang="en-US" sz="2400" dirty="0">
                <a:solidFill>
                  <a:srgbClr val="25252B"/>
                </a:solidFill>
                <a:latin typeface="IBM Plex Sans" pitchFamily="34" charset="0"/>
                <a:ea typeface="IBM Plex Sans" pitchFamily="34" charset="-122"/>
                <a:cs typeface="IBM Plex Sans" pitchFamily="34" charset="-120"/>
              </a:rPr>
              <a:t> एक संदर्भ मूल्य का लक्ष्य रखते हैं; आरक्षित निधियाँ, तंत्र या मोचन के दावे</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अन्य क्रिप्टो-परिसंपत्तियाँ:</a:t>
            </a:r>
            <a:r>
              <a:rPr lang="hi" altLang="en-US" sz="2400" dirty="0">
                <a:solidFill>
                  <a:srgbClr val="25252B"/>
                </a:solidFill>
                <a:latin typeface="IBM Plex Sans" pitchFamily="34" charset="0"/>
                <a:ea typeface="IBM Plex Sans" pitchFamily="34" charset="-122"/>
                <a:cs typeface="IBM Plex Sans" pitchFamily="34" charset="-120"/>
              </a:rPr>
              <a:t> अलग-अलग नेटवर्क, निर्गमन, नियंत्रण और उद्देश्य</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किसी फ़ोर्क का साझा कोड इतिहास उसे बिटकॉइन का नेटवर्क या सुरक्षा नहीं देता</a:t>
            </a:r>
            <a:endParaRPr lang="hi"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तुलना करें:</a:t>
            </a:r>
            <a:r>
              <a:rPr lang="hi" altLang="en-US" sz="2400" dirty="0">
                <a:solidFill>
                  <a:srgbClr val="25252B"/>
                </a:solidFill>
                <a:latin typeface="IBM Plex Sans" pitchFamily="34" charset="0"/>
                <a:ea typeface="IBM Plex Sans" pitchFamily="34" charset="-122"/>
                <a:cs typeface="IBM Plex Sans" pitchFamily="34" charset="-120"/>
              </a:rPr>
              <a:t> निर्गमन पर नियंत्रण, स्वतंत्र सत्यापन, कुंजियों पर नियंत्रण और प्रतिपक्ष।</a:t>
            </a:r>
            <a:endParaRPr lang="hi" sz="2400" dirty="0"/>
          </a:p>
        </p:txBody>
      </p:sp>
      <p:sp>
        <p:nvSpPr>
          <p:cNvPr id="6" name="Text 4"/>
          <p:cNvSpPr/>
          <p:nvPr/>
        </p:nvSpPr>
        <p:spPr>
          <a:xfrm>
            <a:off x="666780" y="4266133"/>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यह तुलना बिटकॉइन को स्पष्ट करती है; यह किसी भी परिसंपत्ति को प्राप्त करने, उसका व्यापार करने या उसे बढ़ावा देने की सिफ़ारिश नहीं करती।</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अलग-अलग डिज़ाइन, अलग-अलग जोखिम</a:t>
            </a:r>
            <a:endParaRPr lang="hi"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बिटकॉइन:</a:t>
            </a:r>
            <a:r>
              <a:rPr lang="hi" altLang="en-US" sz="2400" dirty="0">
                <a:solidFill>
                  <a:srgbClr val="25252B"/>
                </a:solidFill>
                <a:latin typeface="IBM Plex Sans" pitchFamily="34" charset="0"/>
                <a:ea typeface="IBM Plex Sans" pitchFamily="34" charset="-122"/>
                <a:cs typeface="IBM Plex Sans" pitchFamily="34" charset="-120"/>
              </a:rPr>
              <a:t> अस्थिरता, कुंजी खो जाना, भुगतान की अंतिमता, शुल्क, सार्वजनिक रिकॉर्ड</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स्टेबलकॉइन:</a:t>
            </a:r>
            <a:r>
              <a:rPr lang="hi" altLang="en-US" sz="2400" dirty="0">
                <a:solidFill>
                  <a:srgbClr val="25252B"/>
                </a:solidFill>
                <a:latin typeface="IBM Plex Sans" pitchFamily="34" charset="0"/>
                <a:ea typeface="IBM Plex Sans" pitchFamily="34" charset="-122"/>
                <a:cs typeface="IBM Plex Sans" pitchFamily="34" charset="-120"/>
              </a:rPr>
              <a:t> निर्धारित मूल्य से जुड़ाव टूटना, आरक्षित निधियाँ, मोचन, लेन-देन पर रोक, और प्रतिपक्ष</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अन्य क्रिप्टो-परिसंपत्तियाँ:</a:t>
            </a:r>
            <a:r>
              <a:rPr lang="hi" altLang="en-US" sz="2400" dirty="0">
                <a:solidFill>
                  <a:srgbClr val="25252B"/>
                </a:solidFill>
                <a:latin typeface="IBM Plex Sans" pitchFamily="34" charset="0"/>
                <a:ea typeface="IBM Plex Sans" pitchFamily="34" charset="-122"/>
                <a:cs typeface="IBM Plex Sans" pitchFamily="34" charset="-120"/>
              </a:rPr>
              <a:t> नियमों में बदलाव, केंद्रित प्रभाव, सॉफ़्टवेयर की त्रुटियाँ, हैकिंग, और ब्रिज</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सेवाएँ:</a:t>
            </a:r>
            <a:r>
              <a:rPr lang="hi" altLang="en-US" sz="2400" dirty="0">
                <a:solidFill>
                  <a:srgbClr val="25252B"/>
                </a:solidFill>
                <a:latin typeface="IBM Plex Sans" pitchFamily="34" charset="0"/>
                <a:ea typeface="IBM Plex Sans" pitchFamily="34" charset="-122"/>
                <a:cs typeface="IBM Plex Sans" pitchFamily="34" charset="-120"/>
              </a:rPr>
              <a:t> विभिन्न श्रेणियों में अभिरक्षा, विफलता, पहुँच, और कानूनी जोखिम</a:t>
            </a:r>
            <a:endParaRPr lang="hi"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कोई परिचित टिकर चिह्न, स्थिर दिखने वाली कीमत या आकर्षक ऐप सुरक्षा का प्रमाण नहीं है। टोकन अपने-आप कंपनी में स्वामित्व, आय या मोचन के अधिकार नहीं देते।</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सीखना ट्रेडिंग या प्रचार नहीं है</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समझाएँ, प्रश्न पूछें, तुलना करें और सत्यापित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सट्टेबाज़ी: कीमत का जोखिम, प्लेटफ़ॉर्म का जोखिम और दबाव</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प्रचार: हितों के संभावित टकराव</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खरीदने, बेचने या अपने पास बनाए रखने का कोई निर्देश नहीं</a:t>
            </a:r>
            <a:endParaRPr lang="hi"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स्थानीय मूल्य की जाँच</a:t>
            </a:r>
            <a:endParaRPr lang="hi" sz="2400" dirty="0"/>
          </a:p>
          <a:p>
            <a:pPr algn="l" indent="0" marL="0">
              <a:lnSpc>
                <a:spcPct val="113000"/>
              </a:lnSpc>
              <a:spcBef>
                <a:spcPts val="360"/>
              </a:spcBef>
              <a:buNone/>
            </a:pPr>
            <a:r>
              <a:rPr lang="hi" altLang="en-US" sz="2400" dirty="0">
                <a:solidFill>
                  <a:srgbClr val="25252B"/>
                </a:solidFill>
                <a:latin typeface="IBM Plex Sans" pitchFamily="34" charset="0"/>
                <a:ea typeface="IBM Plex Sans" pitchFamily="34" charset="-122"/>
                <a:cs typeface="IBM Plex Sans" pitchFamily="34" charset="-120"/>
              </a:rPr>
              <a:t>बाज़ार की कीमत, स्थानीय स्वीकार्यता और व्यक्तिगत पसंद या पूर्वाग्रह को अलग-अलग समझें।</a:t>
            </a:r>
            <a:endParaRPr lang="h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की उत्पत्ति की समयरेखा</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Satoshi Nakamoto एक छद्म नाम है; इसके रचयिता कौन हैं, यह अब भी अज्ञात है। अन्य लोगों ने किसी स्थायी केंद्रीय नेता के बिना इस ओपन-सोर्स नेटवर्क को आगे बढ़ाया।</a:t>
            </a:r>
            <a:endParaRPr lang="hi" sz="2400" dirty="0"/>
          </a:p>
        </p:txBody>
      </p:sp>
      <p:sp>
        <p:nvSpPr>
          <p:cNvPr id="5" name="Text 3"/>
          <p:cNvSpPr/>
          <p:nvPr/>
        </p:nvSpPr>
        <p:spPr>
          <a:xfrm>
            <a:off x="666780" y="2575316"/>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इसकी डिज़ाइन और कार्यप्रणाली के साथ-साथ इसकी उत्पत्ति की कहानी का भी मूल्यांकन करें।</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अक्टूबर 2008श्वेतपत्र प्रकाशित: किसी मध्यस्थ के बिना ऑनलाइन भुगतान3 जनवरी 2009जेनेसिस ब्लॉक: बिटकॉइन नेटवर्क की शुरुआत 12 जनवरी 2009व्यक्ति से व्यक्ति के बीच पहला लेनदेन, Satoshi से Hal Finney को 2">    </p:cNvPr>
          <p:cNvPicPr>
            <a:picLocks noChangeAspect="1"/>
          </p:cNvPicPr>
          <p:nvPr/>
        </p:nvPicPr>
        <p:blipFill>
          <a:blip r:embed="rId1"/>
          <a:stretch>
            <a:fillRect/>
          </a:stretch>
        </p:blipFill>
        <p:spPr>
          <a:xfrm>
            <a:off x="342900" y="1641439"/>
            <a:ext cx="11506170" cy="342278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सशक्तिकरण, जोखिम और ज़िम्मेदारी</a:t>
            </a:r>
            <a:endParaRPr lang="h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कुंजियों के माध्यम से सीधा नियंत्रण</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सार्वजनिक नियम और स्वतंत्र सत्यापन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वैश्विक पीयर-टू-पीयर हस्तांतरण</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बैकअप, भुगतान की जाँच, और पुनर्प्राप्ति की योजना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मूल्य में उतार-चढ़ाव, सार्वजनिक रिकॉर्ड, शुल्क, और सीमित स्वीकार्यता</a:t>
            </a:r>
            <a:endParaRPr lang="hi"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कोई भी कंपनी खोए हुए सीड फ़्रेज़ को वापस नहीं ला सकती। बड़ी धनराशि हस्तांतरित करने से पहले, अपनी गोपनीय जानकारी उजागर किए बिना सहायता माँगें।</a:t>
            </a:r>
            <a:endParaRPr lang="hi"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व्यक्तिगत ज़िम्मेदारी में शिक्षा, साथियों द्वारा समीक्षा, प्रक्रियाएँ, और छोटे परीक्षण शामिल हो सकते हैं।</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पुनरावलोकन: बिटकॉइन मौद्रिक खामियों को कैसे दूर करता है?</a:t>
            </a:r>
            <a:endParaRPr lang="h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i" altLang="en-US" sz="2400" b="1" dirty="0">
                <a:solidFill>
                  <a:srgbClr val="25252B"/>
                </a:solidFill>
                <a:latin typeface="IBM Plex Sans" pitchFamily="34" charset="0"/>
                <a:ea typeface="IBM Plex Sans" pitchFamily="34" charset="-122"/>
                <a:cs typeface="IBM Plex Sans" pitchFamily="34" charset="-120"/>
              </a:rPr>
              <a:t>मुख्य सीख</a:t>
            </a:r>
            <a:endParaRPr lang="hi"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बदलती आपूर्ति → जारी करने के सार्वजनिक नियम; उपयोगकर्ता उन्हें लागू करते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भुगतान के लिए केंद्रीय अनुमति → पीयर-टू-पीयर हस्तांतरण; गलतियों को पलटना कठिन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केंद्रीय बहीखाता → साझा सत्यापन; सार्वजनिक रिकॉर्ड से निजता को जोखिम</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संस्थागत पहुँच → कुंजियों पर नियंत्रण; बैकअप की ज़िम्मेदारी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लेनदेन का क्रम निर्धारण → कार्य का प्रमाण; उपकरण और ऊर्जा की लागत</a:t>
            </a:r>
            <a:endParaRPr lang="hi"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विचार करने का एक क्षण</a:t>
            </a:r>
            <a:endParaRPr lang="hi" sz="2400" dirty="0"/>
          </a:p>
          <a:p>
            <a:pPr algn="l" indent="0" marL="0">
              <a:lnSpc>
                <a:spcPct val="113000"/>
              </a:lnSpc>
              <a:spcBef>
                <a:spcPts val="360"/>
              </a:spcBef>
              <a:buNone/>
            </a:pPr>
            <a:r>
              <a:rPr lang="hi" altLang="en-US" sz="2400" dirty="0">
                <a:solidFill>
                  <a:srgbClr val="25252B"/>
                </a:solidFill>
                <a:latin typeface="IBM Plex Sans" pitchFamily="34" charset="0"/>
                <a:ea typeface="IBM Plex Sans" pitchFamily="34" charset="-122"/>
                <a:cs typeface="IBM Plex Sans" pitchFamily="34" charset="-120"/>
              </a:rPr>
              <a:t>अब आप बिटकॉइन की संरचना के किस हिस्से को अलग तरीके से समझाएँगे, और क्यों?</a:t>
            </a:r>
            <a:endParaRPr lang="hi"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2</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7941F"/>
                </a:solidFill>
                <a:latin typeface="IBM Plex Sans Medium" pitchFamily="34" charset="0"/>
                <a:ea typeface="IBM Plex Sans Medium" pitchFamily="34" charset="-122"/>
                <a:cs typeface="IBM Plex Sans Medium" pitchFamily="34" charset="-120"/>
              </a:rPr>
              <a:t>मॉड्यूल 3</a:t>
            </a:r>
            <a:endParaRPr lang="hi"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बिटकॉइन का सुरक्षित उपयोग</a:t>
            </a:r>
            <a:endParaRPr lang="hi"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hi" altLang="en-US" sz="2400" b="1" dirty="0">
                <a:solidFill>
                  <a:srgbClr val="FFFFFF"/>
                </a:solidFill>
                <a:latin typeface="IBM Plex Sans" pitchFamily="34" charset="0"/>
                <a:ea typeface="IBM Plex Sans" pitchFamily="34" charset="-122"/>
                <a:cs typeface="IBM Plex Sans" pitchFamily="34" charset="-120"/>
              </a:rPr>
              <a:t>कार्रवाई:</a:t>
            </a:r>
            <a:r>
              <a:rPr lang="hi" altLang="en-US" sz="2400" dirty="0">
                <a:solidFill>
                  <a:srgbClr val="FFFFFF"/>
                </a:solidFill>
                <a:latin typeface="IBM Plex Sans" pitchFamily="34" charset="0"/>
                <a:ea typeface="IBM Plex Sans" pitchFamily="34" charset="-122"/>
                <a:cs typeface="IBM Plex Sans" pitchFamily="34" charset="-120"/>
              </a:rPr>
              <a:t> मैं बिटकॉइन का उपयोग करने और उसे सुरक्षित रखने की ज़िम्मेदारी कैसे लूँ?</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सुरक्षित शुरुआती कदम</a:t>
            </a:r>
            <a:endParaRPr lang="h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प्राप्त करने की जानकारी साझा करें; गोपनीय जानकारी कभी नहीं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भेजने की मंज़ूरी देने से पहले रुकें</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गलतियों का असर छोटा रखें; मदद माँगें</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पहले से तैयार, खाली, अनुकरण के लिए बनाई गई या स्वीकृत कम जोखिम वाली सामग्री का उपयोग करें</a:t>
            </a:r>
            <a:endParaRPr lang="hi"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किसी खरीदारी, निजी धन या निजी वॉलेट की आवश्यकता नहीं है। वास्तविक लेन-देन के साथ अभ्यास करने से गोपनीयता, सुरक्षा और नुकसान के जोखिम बढ़ते हैं; बिना धन का उपयोग किए अभ्यास करने का विकल्प उपलब्ध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वॉलेट</a:t>
            </a:r>
            <a:endParaRPr lang="hi"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hi" altLang="en-US" sz="2020" dirty="0">
                <a:solidFill>
                  <a:srgbClr val="25252B"/>
                </a:solidFill>
                <a:latin typeface="IBM Plex Sans" pitchFamily="34" charset="0"/>
                <a:ea typeface="IBM Plex Sans" pitchFamily="34" charset="-122"/>
                <a:cs typeface="IBM Plex Sans" pitchFamily="34" charset="-120"/>
              </a:rPr>
              <a:t>बिटकॉइन वॉलेट लेन-देन प्राप्त करने और उन्हें अधिकृत करने के लिए आवश्यक कुंजियों और जानकारी का प्रबंधन करता है; बिटकॉइन साझा बहीखाते में दर्ज रहता है।</a:t>
            </a:r>
            <a:endParaRPr lang="hi"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कुंजियों पर किसका नियंत्रण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पहुँच कैसे बहाल की जाती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भुगतान के कौन-से तरीके समर्थित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स्रोत, रखरखाव, संगतता, गोपनीयता, लागत और सहायता</a:t>
            </a:r>
            <a:endParaRPr lang="hi" sz="2020" dirty="0"/>
          </a:p>
        </p:txBody>
      </p:sp>
      <p:sp>
        <p:nvSpPr>
          <p:cNvPr id="6" name="Text 4"/>
          <p:cNvSpPr/>
          <p:nvPr/>
        </p:nvSpPr>
        <p:spPr>
          <a:xfrm>
            <a:off x="666780" y="4136837"/>
            <a:ext cx="11510010" cy="345552"/>
          </a:xfrm>
          <a:prstGeom prst="rect">
            <a:avLst/>
          </a:prstGeom>
          <a:noFill/>
          <a:ln/>
        </p:spPr>
        <p:txBody>
          <a:bodyPr wrap="square" lIns="0" tIns="0" rIns="0" bIns="0" rtlCol="0" anchor="t"/>
          <a:lstStyle/>
          <a:p>
            <a:pPr algn="l" indent="0" marL="0">
              <a:lnSpc>
                <a:spcPct val="113000"/>
              </a:lnSpc>
              <a:buNone/>
            </a:pPr>
            <a:r>
              <a:rPr lang="hi" altLang="en-US" sz="2020" dirty="0">
                <a:solidFill>
                  <a:srgbClr val="25252B"/>
                </a:solidFill>
                <a:latin typeface="IBM Plex Sans" pitchFamily="34" charset="0"/>
                <a:ea typeface="IBM Plex Sans" pitchFamily="34" charset="-122"/>
                <a:cs typeface="IBM Plex Sans" pitchFamily="34" charset="-120"/>
              </a:rPr>
              <a:t>ओपन-सोर्स कोड की जाँच की जा सकती है; इससे यह साबित नहीं होता कि कोई वॉलेट सुरक्षित या उपयुक्त है।</a:t>
            </a:r>
            <a:endParaRPr lang="hi" sz="2020" dirty="0"/>
          </a:p>
        </p:txBody>
      </p:sp>
      <p:sp>
        <p:nvSpPr>
          <p:cNvPr id="7" name="Text 5"/>
          <p:cNvSpPr/>
          <p:nvPr/>
        </p:nvSpPr>
        <p:spPr>
          <a:xfrm>
            <a:off x="666780" y="4738421"/>
            <a:ext cx="11510010" cy="691195"/>
          </a:xfrm>
          <a:prstGeom prst="rect">
            <a:avLst/>
          </a:prstGeom>
          <a:noFill/>
          <a:ln/>
        </p:spPr>
        <p:txBody>
          <a:bodyPr wrap="square" lIns="0" tIns="0" rIns="0" bIns="0" rtlCol="0" anchor="t"/>
          <a:lstStyle/>
          <a:p>
            <a:pPr algn="l" indent="0" marL="0">
              <a:lnSpc>
                <a:spcPct val="113000"/>
              </a:lnSpc>
              <a:buNone/>
            </a:pPr>
            <a:r>
              <a:rPr lang="hi" altLang="en-US" sz="2020" dirty="0">
                <a:solidFill>
                  <a:srgbClr val="25252B"/>
                </a:solidFill>
                <a:latin typeface="IBM Plex Sans" pitchFamily="34" charset="0"/>
                <a:ea typeface="IBM Plex Sans" pitchFamily="34" charset="-122"/>
                <a:cs typeface="IBM Plex Sans" pitchFamily="34" charset="-120"/>
              </a:rPr>
              <a:t>प्रशिक्षण के लिए इस्तेमाल होने वाले वॉलेट में कोई महत्वपूर्ण धनराशि नहीं रखनी चाहिए। बाद में इस्तेमाल किए जाने वाले व्यक्तिगत वॉलेट के लिए नया निजी सेटअप और पहुँच बहाल करने की नई जानकारी आवश्यक है।</a:t>
            </a:r>
            <a:endParaRPr lang="hi"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आपके वॉलेट में कुंजियाँ होती हैं प्राप्त करें प्राप्त करने का पता साझा करेंभेजें अपनी कुंजी से हस्ताक्षर करें बिटकॉइन साझा बहीखाते में ही रहता है">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पते</a:t>
            </a:r>
            <a:endParaRPr lang="h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ऑन-चेन भुगतान प्राप्त करने के लिए सार्वजनिक जानकारी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इच्छित वॉलेट की भुगतान प्राप्त करने वाली स्क्रीन से जानकारी लें</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स्कैन या कॉपी करें; इसके बाद विश्वसनीय स्क्रीन से मिलान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प्राप्तकर्ता, नेटवर्क और भुगतान विधि की पुष्टि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ऑन-चेन पता और लाइटनिंग इनवॉइस: अलग-अलग अनुरोध</a:t>
            </a:r>
            <a:endParaRPr lang="hi"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मैलवेयर कॉपी किए गए गंतव्यों को बदल सकता है। परिचित दिखना पर्याप्त नहीं है। नए पते इस्तेमाल करने से भुगतानों के बीच संबंध जोड़ना कठिन होता है; वे भुगतानों को गुमनाम नहीं बनाते।</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कुंजियाँ</a:t>
            </a:r>
            <a:endParaRPr lang="hi"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निजी कुंजी:</a:t>
            </a:r>
            <a:r>
              <a:rPr lang="hi" altLang="en-US" sz="2110" dirty="0">
                <a:solidFill>
                  <a:srgbClr val="25252B"/>
                </a:solidFill>
                <a:latin typeface="IBM Plex Sans" pitchFamily="34" charset="0"/>
                <a:ea typeface="IBM Plex Sans" pitchFamily="34" charset="-122"/>
                <a:cs typeface="IBM Plex Sans" pitchFamily="34" charset="-120"/>
              </a:rPr>
              <a:t> खर्च की अनुमति देने के लिए उपयोग की जाने वाली गोपनीय जानकारी</a:t>
            </a:r>
            <a:endParaRPr lang="hi" sz="2110" dirty="0"/>
          </a:p>
          <a:p>
            <a:pPr algn="l" marL="200660" indent="-20066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सार्वजनिक कुंजी:</a:t>
            </a:r>
            <a:r>
              <a:rPr lang="hi" altLang="en-US" sz="2110" dirty="0">
                <a:solidFill>
                  <a:srgbClr val="25252B"/>
                </a:solidFill>
                <a:latin typeface="IBM Plex Sans" pitchFamily="34" charset="0"/>
                <a:ea typeface="IBM Plex Sans" pitchFamily="34" charset="-122"/>
                <a:cs typeface="IBM Plex Sans" pitchFamily="34" charset="-120"/>
              </a:rPr>
              <a:t> निजी कुंजी उजागर किए बिना हस्ताक्षरों की पुष्टि करती है</a:t>
            </a:r>
            <a:endParaRPr lang="hi" sz="2110" dirty="0"/>
          </a:p>
          <a:p>
            <a:pPr algn="l" marL="200660" indent="-200660">
              <a:lnSpc>
                <a:spcPct val="113000"/>
              </a:lnSpc>
              <a:spcBef>
                <a:spcPts val="420"/>
              </a:spcBef>
              <a:buSzPct val="100000"/>
              <a:buChar char="•"/>
            </a:pPr>
            <a:r>
              <a:rPr lang="hi" altLang="en-US" sz="2110" b="1" dirty="0">
                <a:solidFill>
                  <a:srgbClr val="422C70"/>
                </a:solidFill>
                <a:latin typeface="IBM Plex Sans" pitchFamily="34" charset="0"/>
                <a:ea typeface="IBM Plex Sans" pitchFamily="34" charset="-122"/>
                <a:cs typeface="IBM Plex Sans" pitchFamily="34" charset="-120"/>
              </a:rPr>
              <a:t>पता:</a:t>
            </a:r>
            <a:r>
              <a:rPr lang="hi" altLang="en-US" sz="2110" dirty="0">
                <a:solidFill>
                  <a:srgbClr val="25252B"/>
                </a:solidFill>
                <a:latin typeface="IBM Plex Sans" pitchFamily="34" charset="0"/>
                <a:ea typeface="IBM Plex Sans" pitchFamily="34" charset="-122"/>
                <a:cs typeface="IBM Plex Sans" pitchFamily="34" charset="-120"/>
              </a:rPr>
              <a:t> सार्वजनिक कुंजी की जानकारी से प्राप्त, भुगतान पाने के लिए उपयोग की जाने वाली जानकारी</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वॉलेट आम तौर पर कई कुंजियों का प्रबंधन अपने आप करते हैं</a:t>
            </a:r>
            <a:endParaRPr lang="hi" sz="2110" dirty="0"/>
          </a:p>
        </p:txBody>
      </p:sp>
      <p:sp>
        <p:nvSpPr>
          <p:cNvPr id="5" name="Text 3"/>
          <p:cNvSpPr/>
          <p:nvPr/>
        </p:nvSpPr>
        <p:spPr>
          <a:xfrm>
            <a:off x="666780" y="3279313"/>
            <a:ext cx="11510010" cy="723930"/>
          </a:xfrm>
          <a:prstGeom prst="rect">
            <a:avLst/>
          </a:prstGeom>
          <a:noFill/>
          <a:ln/>
        </p:spPr>
        <p:txBody>
          <a:bodyPr wrap="square" lIns="0" tIns="0" rIns="0" bIns="0" rtlCol="0" anchor="t"/>
          <a:lstStyle/>
          <a:p>
            <a:pPr algn="l" indent="0" marL="0">
              <a:lnSpc>
                <a:spcPct val="113000"/>
              </a:lnSpc>
              <a:buNone/>
            </a:pPr>
            <a:r>
              <a:rPr lang="hi" altLang="en-US" sz="2110" dirty="0">
                <a:solidFill>
                  <a:srgbClr val="25252B"/>
                </a:solidFill>
                <a:latin typeface="IBM Plex Sans" pitchFamily="34" charset="0"/>
                <a:ea typeface="IBM Plex Sans" pitchFamily="34" charset="-122"/>
                <a:cs typeface="IBM Plex Sans" pitchFamily="34" charset="-120"/>
              </a:rPr>
              <a:t>निजी कुंजियाँ, सीड फ़्रेज़, पासवर्ड या रिकवरी कोड कभी साझा न करें। किसी भी वैध शिक्षक, सहायता कर्मी, वॉलेट कंपनी, एक्सचेंज कर्मचारी या डेवलपर को इनकी आवश्यकता नहीं होती।</a:t>
            </a:r>
            <a:endParaRPr lang="hi" sz="2110" dirty="0"/>
          </a:p>
        </p:txBody>
      </p:sp>
      <p:sp>
        <p:nvSpPr>
          <p:cNvPr id="6" name="Shape 4"/>
          <p:cNvSpPr/>
          <p:nvPr/>
        </p:nvSpPr>
        <p:spPr>
          <a:xfrm>
            <a:off x="666780" y="4271345"/>
            <a:ext cx="10858500" cy="1809780"/>
          </a:xfrm>
          <a:prstGeom prst="rect">
            <a:avLst/>
          </a:prstGeom>
          <a:solidFill>
            <a:srgbClr val="F3F3FA"/>
          </a:solidFill>
          <a:ln/>
        </p:spPr>
      </p:sp>
      <p:sp>
        <p:nvSpPr>
          <p:cNvPr id="7" name="Shape 5"/>
          <p:cNvSpPr/>
          <p:nvPr/>
        </p:nvSpPr>
        <p:spPr>
          <a:xfrm>
            <a:off x="666780" y="4271345"/>
            <a:ext cx="57150" cy="1809780"/>
          </a:xfrm>
          <a:prstGeom prst="rect">
            <a:avLst/>
          </a:prstGeom>
          <a:solidFill>
            <a:srgbClr val="422C70"/>
          </a:solidFill>
          <a:ln/>
        </p:spPr>
      </p:sp>
      <p:sp>
        <p:nvSpPr>
          <p:cNvPr id="8" name="Text 6"/>
          <p:cNvSpPr/>
          <p:nvPr/>
        </p:nvSpPr>
        <p:spPr>
          <a:xfrm>
            <a:off x="1153058" y="4512747"/>
            <a:ext cx="10539649" cy="1326977"/>
          </a:xfrm>
          <a:prstGeom prst="rect">
            <a:avLst/>
          </a:prstGeom>
          <a:noFill/>
          <a:ln/>
        </p:spPr>
        <p:txBody>
          <a:bodyPr wrap="square" lIns="0" tIns="0" rIns="0" bIns="0" rtlCol="0" anchor="t"/>
          <a:lstStyle/>
          <a:p>
            <a:pPr algn="l" indent="0" marL="0">
              <a:lnSpc>
                <a:spcPct val="113000"/>
              </a:lnSpc>
              <a:buNone/>
            </a:pPr>
            <a:r>
              <a:rPr lang="hi" altLang="en-US" sz="2110" b="1" dirty="0">
                <a:solidFill>
                  <a:srgbClr val="422C70"/>
                </a:solidFill>
                <a:latin typeface="IBM Plex Sans" pitchFamily="34" charset="0"/>
                <a:ea typeface="IBM Plex Sans" pitchFamily="34" charset="-122"/>
                <a:cs typeface="IBM Plex Sans" pitchFamily="34" charset="-120"/>
              </a:rPr>
              <a:t>आज़माएँ</a:t>
            </a:r>
            <a:endParaRPr lang="hi" sz="2110" dirty="0"/>
          </a:p>
          <a:p>
            <a:pPr algn="l" indent="0" marL="0">
              <a:lnSpc>
                <a:spcPct val="113000"/>
              </a:lnSpc>
              <a:spcBef>
                <a:spcPts val="320"/>
              </a:spcBef>
              <a:buNone/>
            </a:pPr>
            <a:r>
              <a:rPr lang="hi" altLang="en-US" sz="2110" dirty="0">
                <a:solidFill>
                  <a:srgbClr val="25252B"/>
                </a:solidFill>
                <a:latin typeface="IBM Plex Sans" pitchFamily="34" charset="0"/>
                <a:ea typeface="IBM Plex Sans" pitchFamily="34" charset="-122"/>
                <a:cs typeface="IBM Plex Sans" pitchFamily="34" charset="-120"/>
              </a:rPr>
              <a:t>तैयार किए गए उदाहरणों को इन श्रेणियों में बाँटें: भुगतान पाने के लिए उपयोग की जाने वाली जानकारी, गोपनीय जानकारी और ऐसी सार्वजनिक जानकारी जो किसी व्यक्ति से जुड़ने पर संवेदनशील बन जाती है।</a:t>
            </a:r>
            <a:endParaRPr lang="hi"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निजी कुंजी: इसे कभी साझा न करें। जिसके पास यह होगी, वह आपके बिटकॉइन खर्च कर सकता है। प्राप्त करना: साझा करना सुरक्षित है सार्वजनिक कुंजी, जो निजी कुंजी से बनाई जाती है प्राप्ति पता, जो सार्वजनिक कुंजी">    </p:cNvPr>
          <p:cNvPicPr>
            <a:picLocks noChangeAspect="1"/>
          </p:cNvPicPr>
          <p:nvPr/>
        </p:nvPicPr>
        <p:blipFill>
          <a:blip r:embed="rId1"/>
          <a:stretch>
            <a:fillRect/>
          </a:stretch>
        </p:blipFill>
        <p:spPr>
          <a:xfrm>
            <a:off x="342900" y="1213226"/>
            <a:ext cx="11506170" cy="42792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सीड वाक्यांश</a:t>
            </a:r>
            <a:endParaRPr lang="hi"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सीड फ़्रेज़ शब्दों की एक क्रमबद्ध सूची होती है, जिसका उपयोग कई वॉलेट अपनी निजी कुंजियों को पुनः प्राप्त करने के लिए करते हैं।</a:t>
            </a:r>
            <a:endParaRPr lang="hi"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अक्सर 12 या 24 शब्द; डिज़ाइन अलग-अलग होते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बिल्कुल सही वर्तनी और क्रम</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बैकअप के आधिकारिक निर्देश; निजी, ऑफ़लाइन भंडारण</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खोने, क्षति, कैमरों और अन्य लोगों की नज़रों से सुरक्षित रखें</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अभिरक्षात्मक और गैर-अभिरक्षात्मक उपयोग</a:t>
            </a:r>
            <a:endParaRPr lang="hi"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hi" altLang="en-US" sz="2210" b="1" dirty="0">
                <a:solidFill>
                  <a:srgbClr val="422C70"/>
                </a:solidFill>
                <a:latin typeface="IBM Plex Sans" pitchFamily="34" charset="0"/>
                <a:ea typeface="IBM Plex Sans" pitchFamily="34" charset="-122"/>
                <a:cs typeface="IBM Plex Sans" pitchFamily="34" charset="-120"/>
              </a:rPr>
              <a:t>कस्टोडियल:</a:t>
            </a:r>
            <a:r>
              <a:rPr lang="hi" altLang="en-US" sz="2210" dirty="0">
                <a:solidFill>
                  <a:srgbClr val="25252B"/>
                </a:solidFill>
                <a:latin typeface="IBM Plex Sans" pitchFamily="34" charset="0"/>
                <a:ea typeface="IBM Plex Sans" pitchFamily="34" charset="-122"/>
                <a:cs typeface="IBM Plex Sans" pitchFamily="34" charset="-120"/>
              </a:rPr>
              <a:t> सेवा चाबियों और खाते की पुनर्प्राप्ति को नियंत्रित करती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दिखाई गई शेष राशि: बिटकॉइन देने का सेवा का वादा</a:t>
            </a:r>
            <a:endParaRPr lang="hi" sz="2210" dirty="0"/>
          </a:p>
          <a:p>
            <a:pPr algn="l" marL="210820" indent="-210820">
              <a:lnSpc>
                <a:spcPct val="113000"/>
              </a:lnSpc>
              <a:spcBef>
                <a:spcPts val="440"/>
              </a:spcBef>
              <a:buSzPct val="100000"/>
              <a:buChar char="•"/>
            </a:pPr>
            <a:r>
              <a:rPr lang="hi" altLang="en-US" sz="2210" b="1" dirty="0">
                <a:solidFill>
                  <a:srgbClr val="422C70"/>
                </a:solidFill>
                <a:latin typeface="IBM Plex Sans" pitchFamily="34" charset="0"/>
                <a:ea typeface="IBM Plex Sans" pitchFamily="34" charset="-122"/>
                <a:cs typeface="IBM Plex Sans" pitchFamily="34" charset="-120"/>
              </a:rPr>
              <a:t>सेल्फ-कस्टोडियल:</a:t>
            </a:r>
            <a:r>
              <a:rPr lang="hi" altLang="en-US" sz="2210" dirty="0">
                <a:solidFill>
                  <a:srgbClr val="25252B"/>
                </a:solidFill>
                <a:latin typeface="IBM Plex Sans" pitchFamily="34" charset="0"/>
                <a:ea typeface="IBM Plex Sans" pitchFamily="34" charset="-122"/>
                <a:cs typeface="IBM Plex Sans" pitchFamily="34" charset="-120"/>
              </a:rPr>
              <a:t> उपयोगकर्ता चाबियों और बैकअप को नियंत्रित करता है</a:t>
            </a:r>
            <a:endParaRPr lang="hi" sz="2210" dirty="0"/>
          </a:p>
          <a:p>
            <a:pPr algn="l" marL="210820" indent="-210820">
              <a:lnSpc>
                <a:spcPct val="113000"/>
              </a:lnSpc>
              <a:spcBef>
                <a:spcPts val="440"/>
              </a:spcBef>
              <a:buSzPct val="100000"/>
              <a:buChar char="•"/>
            </a:pPr>
            <a:r>
              <a:rPr lang="hi" altLang="en-US" sz="2210" dirty="0">
                <a:solidFill>
                  <a:srgbClr val="25252B"/>
                </a:solidFill>
                <a:latin typeface="IBM Plex Sans" pitchFamily="34" charset="0"/>
                <a:ea typeface="IBM Plex Sans" pitchFamily="34" charset="-122"/>
                <a:cs typeface="IBM Plex Sans" pitchFamily="34" charset="-120"/>
              </a:rPr>
              <a:t>प्रत्यक्ष नियंत्रण के साथ त्रुटियों और पुनर्प्राप्ति की ज़िम्मेदारी भी आती है</a:t>
            </a:r>
            <a:endParaRPr lang="hi" sz="2210" dirty="0"/>
          </a:p>
        </p:txBody>
      </p:sp>
      <p:sp>
        <p:nvSpPr>
          <p:cNvPr id="5" name="Text 3"/>
          <p:cNvSpPr/>
          <p:nvPr/>
        </p:nvSpPr>
        <p:spPr>
          <a:xfrm>
            <a:off x="666780" y="3369655"/>
            <a:ext cx="11510010" cy="756940"/>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सार्वजनिक ब्लॉकचेन यह साबित नहीं कर सकती कि किसी सेवा पर किसी विशेष ग्राहक का कितना बकाया है। स्व-अभिरक्षा में भी सॉफ़्टवेयर, हार्डवेयर, सर्वर और नेटवर्क पर निर्भरता हो सकती है।</a:t>
            </a:r>
            <a:endParaRPr lang="hi" sz="2210" dirty="0"/>
          </a:p>
        </p:txBody>
      </p:sp>
      <p:sp>
        <p:nvSpPr>
          <p:cNvPr id="6" name="Shape 4"/>
          <p:cNvSpPr/>
          <p:nvPr/>
        </p:nvSpPr>
        <p:spPr>
          <a:xfrm>
            <a:off x="666780" y="4406951"/>
            <a:ext cx="10858500" cy="1513423"/>
          </a:xfrm>
          <a:prstGeom prst="rect">
            <a:avLst/>
          </a:prstGeom>
          <a:solidFill>
            <a:srgbClr val="F3F3FA"/>
          </a:solidFill>
          <a:ln/>
        </p:spPr>
      </p:sp>
      <p:sp>
        <p:nvSpPr>
          <p:cNvPr id="7" name="Shape 5"/>
          <p:cNvSpPr/>
          <p:nvPr/>
        </p:nvSpPr>
        <p:spPr>
          <a:xfrm>
            <a:off x="666780" y="4406951"/>
            <a:ext cx="57150" cy="1513423"/>
          </a:xfrm>
          <a:prstGeom prst="rect">
            <a:avLst/>
          </a:prstGeom>
          <a:solidFill>
            <a:srgbClr val="422C70"/>
          </a:solidFill>
          <a:ln/>
        </p:spPr>
      </p:sp>
      <p:sp>
        <p:nvSpPr>
          <p:cNvPr id="8" name="Text 6"/>
          <p:cNvSpPr/>
          <p:nvPr/>
        </p:nvSpPr>
        <p:spPr>
          <a:xfrm>
            <a:off x="1172535" y="4659325"/>
            <a:ext cx="10498226" cy="1008675"/>
          </a:xfrm>
          <a:prstGeom prst="rect">
            <a:avLst/>
          </a:prstGeom>
          <a:noFill/>
          <a:ln/>
        </p:spPr>
        <p:txBody>
          <a:bodyPr wrap="square" lIns="0" tIns="0" rIns="0" bIns="0" rtlCol="0" anchor="t"/>
          <a:lstStyle/>
          <a:p>
            <a:pPr algn="l" indent="0" marL="0">
              <a:lnSpc>
                <a:spcPct val="113000"/>
              </a:lnSpc>
              <a:buNone/>
            </a:pPr>
            <a:r>
              <a:rPr lang="hi" altLang="en-US" sz="2210" b="1" dirty="0">
                <a:solidFill>
                  <a:srgbClr val="422C70"/>
                </a:solidFill>
                <a:latin typeface="IBM Plex Sans" pitchFamily="34" charset="0"/>
                <a:ea typeface="IBM Plex Sans" pitchFamily="34" charset="-122"/>
                <a:cs typeface="IBM Plex Sans" pitchFamily="34" charset="-120"/>
              </a:rPr>
              <a:t>आज़माएँ</a:t>
            </a:r>
            <a:endParaRPr lang="hi" sz="2210" dirty="0"/>
          </a:p>
          <a:p>
            <a:pPr algn="l" indent="0" marL="0">
              <a:lnSpc>
                <a:spcPct val="113000"/>
              </a:lnSpc>
              <a:spcBef>
                <a:spcPts val="330"/>
              </a:spcBef>
              <a:buNone/>
            </a:pPr>
            <a:r>
              <a:rPr lang="hi" altLang="en-US" sz="2210" dirty="0">
                <a:solidFill>
                  <a:srgbClr val="25252B"/>
                </a:solidFill>
                <a:latin typeface="IBM Plex Sans" pitchFamily="34" charset="0"/>
                <a:ea typeface="IBM Plex Sans" pitchFamily="34" charset="-122"/>
                <a:cs typeface="IBM Plex Sans" pitchFamily="34" charset="-120"/>
              </a:rPr>
              <a:t>पहले से तैयार दो विवरणों की तुलना करें: चाबियों को कौन नियंत्रित करता है, पहुँच कौन बहाल करता है, और किस जोखिम की जाँच करनी चाहिए?</a:t>
            </a:r>
            <a:endParaRPr lang="hi" sz="22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सेवा की अभिरक्षा में आप अपने फ़ोन पर एक खाते में साइन इन करते हैंसेवा अपने सर्वरों पर कुंजियाँ रखती है सेवा आपके भुगतान को मंज़ूरी देती है और उस पर हस्ताक्षर करती हैशेष राशिसेवा की ओर से एक वादापुनर्प">    </p:cNvPr>
          <p:cNvPicPr>
            <a:picLocks noChangeAspect="1"/>
          </p:cNvPicPr>
          <p:nvPr/>
        </p:nvPicPr>
        <p:blipFill>
          <a:blip r:embed="rId1"/>
          <a:stretch>
            <a:fillRect/>
          </a:stretch>
        </p:blipFill>
        <p:spPr>
          <a:xfrm>
            <a:off x="342900" y="597103"/>
            <a:ext cx="11506170" cy="55114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हॉट और कोल्ड वॉलेट</a:t>
            </a:r>
            <a:endParaRPr lang="hi" sz="3000" dirty="0"/>
          </a:p>
        </p:txBody>
      </p:sp>
      <p:sp>
        <p:nvSpPr>
          <p:cNvPr id="5" name="Text 2"/>
          <p:cNvSpPr/>
          <p:nvPr/>
        </p:nvSpPr>
        <p:spPr>
          <a:xfrm>
            <a:off x="1032449" y="1383030"/>
            <a:ext cx="5939760" cy="3335365"/>
          </a:xfrm>
          <a:prstGeom prst="rect">
            <a:avLst/>
          </a:prstGeom>
          <a:noFill/>
          <a:ln/>
        </p:spPr>
        <p:txBody>
          <a:bodyPr wrap="square" lIns="0" tIns="0" rIns="0" bIns="0" rtlCol="0" anchor="t"/>
          <a:lstStyle/>
          <a:p>
            <a:pPr algn="l" marL="219710" indent="-219710">
              <a:lnSpc>
                <a:spcPct val="113000"/>
              </a:lnSpc>
              <a:buSzPct val="100000"/>
              <a:buChar char="•"/>
            </a:pPr>
            <a:r>
              <a:rPr lang="hi" altLang="en-US" sz="2300" b="1" dirty="0">
                <a:solidFill>
                  <a:srgbClr val="422C70"/>
                </a:solidFill>
                <a:latin typeface="IBM Plex Sans" pitchFamily="34" charset="0"/>
                <a:ea typeface="IBM Plex Sans" pitchFamily="34" charset="-122"/>
                <a:cs typeface="IBM Plex Sans" pitchFamily="34" charset="-120"/>
              </a:rPr>
              <a:t>हॉट:</a:t>
            </a:r>
            <a:r>
              <a:rPr lang="hi" altLang="en-US" sz="2300" dirty="0">
                <a:solidFill>
                  <a:srgbClr val="25252B"/>
                </a:solidFill>
                <a:latin typeface="IBM Plex Sans" pitchFamily="34" charset="0"/>
                <a:ea typeface="IBM Plex Sans" pitchFamily="34" charset="-122"/>
                <a:cs typeface="IBM Plex Sans" pitchFamily="34" charset="-120"/>
              </a:rPr>
              <a:t> इंटरनेट से जुड़े डिवाइस पर कुंजियाँ; सुविधाजनक, जोखिम अधिक</a:t>
            </a:r>
            <a:endParaRPr lang="hi" sz="2300" dirty="0"/>
          </a:p>
          <a:p>
            <a:pPr algn="l" marL="219710" indent="-219710">
              <a:lnSpc>
                <a:spcPct val="113000"/>
              </a:lnSpc>
              <a:spcBef>
                <a:spcPts val="460"/>
              </a:spcBef>
              <a:buSzPct val="100000"/>
              <a:buChar char="•"/>
            </a:pPr>
            <a:r>
              <a:rPr lang="hi" altLang="en-US" sz="2300" b="1" dirty="0">
                <a:solidFill>
                  <a:srgbClr val="422C70"/>
                </a:solidFill>
                <a:latin typeface="IBM Plex Sans" pitchFamily="34" charset="0"/>
                <a:ea typeface="IBM Plex Sans" pitchFamily="34" charset="-122"/>
                <a:cs typeface="IBM Plex Sans" pitchFamily="34" charset="-120"/>
              </a:rPr>
              <a:t>कोल्ड:</a:t>
            </a:r>
            <a:r>
              <a:rPr lang="hi" altLang="en-US" sz="2300" dirty="0">
                <a:solidFill>
                  <a:srgbClr val="25252B"/>
                </a:solidFill>
                <a:latin typeface="IBM Plex Sans" pitchFamily="34" charset="0"/>
                <a:ea typeface="IBM Plex Sans" pitchFamily="34" charset="-122"/>
                <a:cs typeface="IBM Plex Sans" pitchFamily="34" charset="-120"/>
              </a:rPr>
              <a:t> हस्ताक्षर करने वाली कुंजियाँ इंटरनेट से जुड़े सामान्य उपयोग के डिवाइस से अलग रखी जाती हैं</a:t>
            </a:r>
            <a:endParaRPr lang="hi" sz="2300" dirty="0"/>
          </a:p>
          <a:p>
            <a:pPr algn="l" marL="219710" indent="-219710">
              <a:lnSpc>
                <a:spcPct val="113000"/>
              </a:lnSpc>
              <a:spcBef>
                <a:spcPts val="460"/>
              </a:spcBef>
              <a:buSzPct val="100000"/>
              <a:buChar char="•"/>
            </a:pPr>
            <a:r>
              <a:rPr lang="hi" altLang="en-US" sz="2300" b="1" dirty="0">
                <a:solidFill>
                  <a:srgbClr val="422C70"/>
                </a:solidFill>
                <a:latin typeface="IBM Plex Sans" pitchFamily="34" charset="0"/>
                <a:ea typeface="IBM Plex Sans" pitchFamily="34" charset="-122"/>
                <a:cs typeface="IBM Plex Sans" pitchFamily="34" charset="-120"/>
              </a:rPr>
              <a:t>हार्डवेयर वॉलेट:</a:t>
            </a:r>
            <a:r>
              <a:rPr lang="hi" altLang="en-US" sz="2300" dirty="0">
                <a:solidFill>
                  <a:srgbClr val="25252B"/>
                </a:solidFill>
                <a:latin typeface="IBM Plex Sans" pitchFamily="34" charset="0"/>
                <a:ea typeface="IBM Plex Sans" pitchFamily="34" charset="-122"/>
                <a:cs typeface="IBM Plex Sans" pitchFamily="34" charset="-120"/>
              </a:rPr>
              <a:t> कुंजियों की सुरक्षा और हस्ताक्षर करने के लिए समर्पित डिवाइस</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अभिरक्षा और पुनर्प्राप्ति: अलग-अलग प्रश्न</a:t>
            </a:r>
            <a:endParaRPr lang="hi" sz="2300" dirty="0"/>
          </a:p>
        </p:txBody>
      </p:sp>
      <p:sp>
        <p:nvSpPr>
          <p:cNvPr id="6" name="Text 3"/>
          <p:cNvSpPr/>
          <p:nvPr/>
        </p:nvSpPr>
        <p:spPr>
          <a:xfrm>
            <a:off x="666780" y="5040173"/>
            <a:ext cx="6340632" cy="1184971"/>
          </a:xfrm>
          <a:prstGeom prst="rect">
            <a:avLst/>
          </a:prstGeom>
          <a:noFill/>
          <a:ln/>
        </p:spPr>
        <p:txBody>
          <a:bodyPr wrap="square" lIns="0" tIns="0" rIns="0" bIns="0" rtlCol="0" anchor="t"/>
          <a:lstStyle/>
          <a:p>
            <a:pPr algn="l" indent="0" marL="0">
              <a:lnSpc>
                <a:spcPct val="113000"/>
              </a:lnSpc>
              <a:buNone/>
            </a:pPr>
            <a:r>
              <a:rPr lang="hi" altLang="en-US" sz="2300" dirty="0">
                <a:solidFill>
                  <a:srgbClr val="25252B"/>
                </a:solidFill>
                <a:latin typeface="IBM Plex Sans" pitchFamily="34" charset="0"/>
                <a:ea typeface="IBM Plex Sans" pitchFamily="34" charset="-122"/>
                <a:cs typeface="IBM Plex Sans" pitchFamily="34" charset="-120"/>
              </a:rPr>
              <a:t>हार्डवेयर वॉलेट कोल्ड स्टोरेज में सहायक हो सकता है; ये शब्द एक-दूसरे के पर्याय नहीं हैं। डिवाइस और बैकअप की सुरक्षा फिर भी आवश्यक है।</a:t>
            </a:r>
            <a:endParaRPr lang="hi"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वॉलेट रिकवरी और सीड फ़्रेज़ का परीक्षण</a:t>
            </a:r>
            <a:endParaRPr lang="hi"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केवल पहले से तैयार, खाली या अनुकरण के लिए बनाई गई सामग्री का उपयोग करें। वास्तविक रिकवरी शब्द कभी उजागर न करें; कक्षा में इस्तेमाल किए गए वॉलेट में बाद में कभी भी कोई महत्वपूर्ण धनराशि न रखें।</a:t>
            </a:r>
            <a:endParaRPr lang="h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केवल तैयार की गई, खाली या सिमुलेट की गई सामग्री का उपयोग करें। आपके शिक्षक कभी भी रिकवरी शब्द नहीं देखते हैं। 1 निर्देशों का पालन करेंप्रशिक्षण में इस्तेमाल किए जा रहे विशिष्ट वॉलेट के लिए आधिकारिक मा">    </p:cNvPr>
          <p:cNvPicPr>
            <a:picLocks noChangeAspect="1"/>
          </p:cNvPicPr>
          <p:nvPr/>
        </p:nvPicPr>
        <p:blipFill>
          <a:blip r:embed="rId1"/>
          <a:stretch>
            <a:fillRect/>
          </a:stretch>
        </p:blipFill>
        <p:spPr>
          <a:xfrm>
            <a:off x="342900" y="825795"/>
            <a:ext cx="11506170" cy="505398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प्राप्त करना</a:t>
            </a:r>
            <a:endParaRPr lang="h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i" altLang="en-US" sz="2400" b="1" dirty="0">
                <a:solidFill>
                  <a:srgbClr val="25252B"/>
                </a:solidFill>
                <a:latin typeface="IBM Plex Sans" pitchFamily="34" charset="0"/>
                <a:ea typeface="IBM Plex Sans" pitchFamily="34" charset="-122"/>
                <a:cs typeface="IBM Plex Sans" pitchFamily="34" charset="-120"/>
              </a:rPr>
              <a:t>अभ्यास 1: सुरक्षित रूप से प्राप्त करें</a:t>
            </a:r>
            <a:endParaRPr lang="hi"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तैयार किया गया वॉलेट खोलें; प्राप्त करें चुनें।</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पहचानें कि यह ऑन-चेन है या लाइटनिंग।</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प्राप्त करने के लिए केवल सार्वजनिक जानकारी साझा करें।</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अनुरोध की गई किसी भी राशि की प्रेषक से जाँच कर लें।</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अपने वॉलेट में राशि और स्थिति की जाँच करें।</a:t>
            </a:r>
            <a:endParaRPr lang="hi"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प्रेषक का संदेश या स्क्रीनशॉट प्रमाण नहीं है। लंबित होना और पुष्ट होना अलग-अलग स्थितियाँ हैं; पुष्टियाँ गलत पते या धोखाधड़ी से हुई समस्या को ठीक नहीं कर सकतीं।</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भेजना</a:t>
            </a:r>
            <a:endParaRPr lang="hi"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hi" altLang="en-US" sz="2400" b="1" dirty="0">
                <a:solidFill>
                  <a:srgbClr val="25252B"/>
                </a:solidFill>
                <a:latin typeface="IBM Plex Sans" pitchFamily="34" charset="0"/>
                <a:ea typeface="IBM Plex Sans" pitchFamily="34" charset="-122"/>
                <a:cs typeface="IBM Plex Sans" pitchFamily="34" charset="-120"/>
              </a:rPr>
              <a:t>अभ्यास 2: भेजने से पहले रुकें और जाँच करें</a:t>
            </a:r>
            <a:endParaRPr lang="hi"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स्वीकृति तभी दें जब जाँच में हर विवरण सही मिले। यदि विवरण बदलें, जल्दबाज़ी का दबाव बने या कोई गोपनीय जानकारी माँगे, तो रुकें और स्वतंत्र रूप से सत्यापन करें। एक वैध प्रेषण को वापस लेना कठिन या असंभव होता है।</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भेजने से पहले✓ प्राप्तकर्ताकिसे और क्यों भेज रहे हैं, इसकी पुष्टि किसी भरोसेमंद माध्यम से करें।✓ भुगतान का तरीकापुष्टि करें कि भुगतान ऑन-चेन है या Lightning पर।✓ गंतव्यइसका मिलान प्राप्तकर्ता की भरोसे">    </p:cNvPr>
          <p:cNvPicPr>
            <a:picLocks noChangeAspect="1"/>
          </p:cNvPicPr>
          <p:nvPr/>
        </p:nvPicPr>
        <p:blipFill>
          <a:blip r:embed="rId1"/>
          <a:stretch>
            <a:fillRect/>
          </a:stretch>
        </p:blipFill>
        <p:spPr>
          <a:xfrm>
            <a:off x="342900" y="301569"/>
            <a:ext cx="11506170" cy="61025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सत्यापन और अपरिवर्तनीय लेनदेन</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Txid:</a:t>
            </a:r>
            <a:r>
              <a:rPr lang="hi" altLang="en-US" sz="2400" dirty="0">
                <a:solidFill>
                  <a:srgbClr val="25252B"/>
                </a:solidFill>
                <a:latin typeface="IBM Plex Sans" pitchFamily="34" charset="0"/>
                <a:ea typeface="IBM Plex Sans" pitchFamily="34" charset="-122"/>
                <a:cs typeface="IBM Plex Sans" pitchFamily="34" charset="-120"/>
              </a:rPr>
              <a:t> ऑन-चेन लेनदेन का पहचानकर्ता</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एक्सप्लोरर:</a:t>
            </a:r>
            <a:r>
              <a:rPr lang="hi" altLang="en-US" sz="2400" dirty="0">
                <a:solidFill>
                  <a:srgbClr val="25252B"/>
                </a:solidFill>
                <a:latin typeface="IBM Plex Sans" pitchFamily="34" charset="0"/>
                <a:ea typeface="IBM Plex Sans" pitchFamily="34" charset="-122"/>
                <a:cs typeface="IBM Plex Sans" pitchFamily="34" charset="-120"/>
              </a:rPr>
              <a:t> सार्वजनिक लेनदेन डेटा देखने का इंटरफ़ेस</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नेटवर्क, गंतव्य, राशि, शुल्क, स्थिति और पुष्टियों की जाँच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प्रसारण → लंबित → किसी ब्लॉक में शामिल → बाद की पुष्टियाँ</a:t>
            </a:r>
            <a:endParaRPr lang="h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एक्सप्लोरर पहचान, ईमानदारी या भुगतान के उद्देश्य को प्रमाणित नहीं कर सकता। पुष्टियों की कोई ऐसी संख्या नहीं है जो हर भुगतान के लिए उपयुक्त हो।</a:t>
            </a:r>
            <a:endParaRPr lang="hi"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पहले से तैयार उदाहरणों का उपयोग करें; किसी शिक्षार्थी का निजी पता या लेनदेन न खोजें। खोज करने से एक्सप्लोरर संचालक को पता चल सकता है कि आपकी रुचि किसमें है।</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लंबित पूलब्लॉक की प्रतीक्षा मेंब्लॉक N1 पुष्टिब्लॉक N+12 पुष्टियाँब्लॉक N+23 पुष्टियाँब्लॉक N+34 पुष्टियाँ">    </p:cNvPr>
          <p:cNvPicPr>
            <a:picLocks noChangeAspect="1"/>
          </p:cNvPicPr>
          <p:nvPr/>
        </p:nvPicPr>
        <p:blipFill>
          <a:blip r:embed="rId1"/>
          <a:stretch>
            <a:fillRect/>
          </a:stretch>
        </p:blipFill>
        <p:spPr>
          <a:xfrm>
            <a:off x="342900" y="2040758"/>
            <a:ext cx="11506170" cy="26240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सुरक्षा जाँच सूची</a:t>
            </a:r>
            <a:endParaRPr lang="hi" sz="3000" dirty="0"/>
          </a:p>
        </p:txBody>
      </p:sp>
      <p:sp>
        <p:nvSpPr>
          <p:cNvPr id="5" name="Text 2"/>
          <p:cNvSpPr/>
          <p:nvPr/>
        </p:nvSpPr>
        <p:spPr>
          <a:xfrm>
            <a:off x="666780" y="1441734"/>
            <a:ext cx="5694426" cy="789950"/>
          </a:xfrm>
          <a:prstGeom prst="rect">
            <a:avLst/>
          </a:prstGeom>
          <a:noFill/>
          <a:ln/>
        </p:spPr>
        <p:txBody>
          <a:bodyPr wrap="square" lIns="0" tIns="0" rIns="0" bIns="0" rtlCol="0" anchor="t"/>
          <a:lstStyle/>
          <a:p>
            <a:pPr algn="l" indent="0" marL="0">
              <a:lnSpc>
                <a:spcPct val="113000"/>
              </a:lnSpc>
              <a:buNone/>
            </a:pPr>
            <a:r>
              <a:rPr lang="hi" altLang="en-US" sz="2300" b="1" dirty="0">
                <a:solidFill>
                  <a:srgbClr val="25252B"/>
                </a:solidFill>
                <a:latin typeface="IBM Plex Sans" pitchFamily="34" charset="0"/>
                <a:ea typeface="IBM Plex Sans" pitchFamily="34" charset="-122"/>
                <a:cs typeface="IBM Plex Sans" pitchFamily="34" charset="-120"/>
              </a:rPr>
              <a:t>अभ्यास 3: जोखिम पहचानें और सुरक्षित ढंग से रुकें</a:t>
            </a:r>
            <a:endParaRPr lang="hi" sz="2300" dirty="0"/>
          </a:p>
        </p:txBody>
      </p:sp>
      <p:sp>
        <p:nvSpPr>
          <p:cNvPr id="6" name="Text 3"/>
          <p:cNvSpPr/>
          <p:nvPr/>
        </p:nvSpPr>
        <p:spPr>
          <a:xfrm>
            <a:off x="666780" y="2524293"/>
            <a:ext cx="5694426" cy="1184971"/>
          </a:xfrm>
          <a:prstGeom prst="rect">
            <a:avLst/>
          </a:prstGeom>
          <a:noFill/>
          <a:ln/>
        </p:spPr>
        <p:txBody>
          <a:bodyPr wrap="square" lIns="0" tIns="0" rIns="0" bIns="0" rtlCol="0" anchor="t"/>
          <a:lstStyle/>
          <a:p>
            <a:pPr algn="l" indent="0" marL="0">
              <a:lnSpc>
                <a:spcPct val="113000"/>
              </a:lnSpc>
              <a:buNone/>
            </a:pPr>
            <a:r>
              <a:rPr lang="hi" altLang="en-US" sz="2300" b="1" dirty="0">
                <a:solidFill>
                  <a:srgbClr val="25252B"/>
                </a:solidFill>
                <a:latin typeface="IBM Plex Sans" pitchFamily="34" charset="0"/>
                <a:ea typeface="IBM Plex Sans" pitchFamily="34" charset="-122"/>
                <a:cs typeface="IBM Plex Sans" pitchFamily="34" charset="-120"/>
              </a:rPr>
              <a:t>रुकें। कुछ भी साझा न करें। कुछ भी न भेजें। संचार का माध्यम बंद करें। स्वतंत्र रूप से पुष्टि करें। गोपनीय जानकारी बताए बिना मदद माँगें।</a:t>
            </a:r>
            <a:endParaRPr lang="hi" sz="2300" dirty="0"/>
          </a:p>
        </p:txBody>
      </p:sp>
      <p:sp>
        <p:nvSpPr>
          <p:cNvPr id="7" name="Shape 4"/>
          <p:cNvSpPr/>
          <p:nvPr/>
        </p:nvSpPr>
        <p:spPr>
          <a:xfrm>
            <a:off x="666780" y="4001872"/>
            <a:ext cx="5372100" cy="1974372"/>
          </a:xfrm>
          <a:prstGeom prst="rect">
            <a:avLst/>
          </a:prstGeom>
          <a:solidFill>
            <a:srgbClr val="F3F3FA"/>
          </a:solidFill>
          <a:ln/>
        </p:spPr>
      </p:sp>
      <p:sp>
        <p:nvSpPr>
          <p:cNvPr id="8" name="Shape 5"/>
          <p:cNvSpPr/>
          <p:nvPr/>
        </p:nvSpPr>
        <p:spPr>
          <a:xfrm>
            <a:off x="666780" y="4001872"/>
            <a:ext cx="57150" cy="1974372"/>
          </a:xfrm>
          <a:prstGeom prst="rect">
            <a:avLst/>
          </a:prstGeom>
          <a:solidFill>
            <a:srgbClr val="422C70"/>
          </a:solidFill>
          <a:ln/>
        </p:spPr>
      </p:sp>
      <p:sp>
        <p:nvSpPr>
          <p:cNvPr id="9" name="Text 6"/>
          <p:cNvSpPr/>
          <p:nvPr/>
        </p:nvSpPr>
        <p:spPr>
          <a:xfrm>
            <a:off x="1192103" y="4265219"/>
            <a:ext cx="4641312" cy="1447678"/>
          </a:xfrm>
          <a:prstGeom prst="rect">
            <a:avLst/>
          </a:prstGeom>
          <a:noFill/>
          <a:ln/>
        </p:spPr>
        <p:txBody>
          <a:bodyPr wrap="square" lIns="0" tIns="0" rIns="0" bIns="0" rtlCol="0" anchor="t"/>
          <a:lstStyle/>
          <a:p>
            <a:pPr algn="l" indent="0" marL="0">
              <a:lnSpc>
                <a:spcPct val="113000"/>
              </a:lnSpc>
              <a:buNone/>
            </a:pPr>
            <a:r>
              <a:rPr lang="hi" altLang="en-US" sz="2300" b="1" dirty="0">
                <a:solidFill>
                  <a:srgbClr val="422C70"/>
                </a:solidFill>
                <a:latin typeface="IBM Plex Sans" pitchFamily="34" charset="0"/>
                <a:ea typeface="IBM Plex Sans" pitchFamily="34" charset="-122"/>
                <a:cs typeface="IBM Plex Sans" pitchFamily="34" charset="-120"/>
              </a:rPr>
              <a:t>आज़माएँ</a:t>
            </a:r>
            <a:endParaRPr lang="hi" sz="2300" dirty="0"/>
          </a:p>
          <a:p>
            <a:pPr algn="l" indent="0" marL="0">
              <a:lnSpc>
                <a:spcPct val="113000"/>
              </a:lnSpc>
              <a:spcBef>
                <a:spcPts val="340"/>
              </a:spcBef>
              <a:buNone/>
            </a:pPr>
            <a:r>
              <a:rPr lang="hi" altLang="en-US" sz="2300" dirty="0">
                <a:solidFill>
                  <a:srgbClr val="25252B"/>
                </a:solidFill>
                <a:latin typeface="IBM Plex Sans" pitchFamily="34" charset="0"/>
                <a:ea typeface="IBM Plex Sans" pitchFamily="34" charset="-122"/>
                <a:cs typeface="IBM Plex Sans" pitchFamily="34" charset="-120"/>
              </a:rPr>
              <a:t>पहले से तैयार किए गए संदेश में खतरे के संकेत, संभावित नुकसान और पहले सुरक्षित कदम की पहचान करें।</a:t>
            </a:r>
            <a:endParaRPr lang="hi" sz="23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तत्काल कार्रवाई का दबाव किसी और की पहचान का इस्तेमाल भुगतान के गंतव्य में बदलाव रिटर्न की गारंटी गोपनीय जानकारी की माँग">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प्राप्त करना और उसका</a:t>
            </a:r>
            <a:br/>
            <a:r>
              <a:rPr lang="hi" altLang="en-US" sz="3000" dirty="0">
                <a:solidFill>
                  <a:srgbClr val="422C70"/>
                </a:solidFill>
                <a:latin typeface="IBM Plex Sans Medium" pitchFamily="34" charset="0"/>
                <a:ea typeface="IBM Plex Sans Medium" pitchFamily="34" charset="-122"/>
                <a:cs typeface="IBM Plex Sans Medium" pitchFamily="34" charset="-120"/>
              </a:rPr>
              <a:t>विनिमय करना</a:t>
            </a:r>
            <a:endParaRPr lang="hi" sz="3000" dirty="0"/>
          </a:p>
        </p:txBody>
      </p:sp>
      <p:sp>
        <p:nvSpPr>
          <p:cNvPr id="5" name="Text 2"/>
          <p:cNvSpPr/>
          <p:nvPr/>
        </p:nvSpPr>
        <p:spPr>
          <a:xfrm>
            <a:off x="666780" y="1854678"/>
            <a:ext cx="11144250" cy="378470"/>
          </a:xfrm>
          <a:prstGeom prst="rect">
            <a:avLst/>
          </a:prstGeom>
          <a:noFill/>
          <a:ln/>
        </p:spPr>
        <p:txBody>
          <a:bodyPr wrap="square" lIns="0" tIns="0" rIns="0" bIns="0" rtlCol="0" anchor="t"/>
          <a:lstStyle/>
          <a:p>
            <a:pPr algn="l" indent="0" marL="0">
              <a:lnSpc>
                <a:spcPct val="113000"/>
              </a:lnSpc>
              <a:buNone/>
            </a:pPr>
            <a:r>
              <a:rPr lang="hi" altLang="en-US" sz="2210" b="1" dirty="0">
                <a:solidFill>
                  <a:srgbClr val="25252B"/>
                </a:solidFill>
                <a:latin typeface="IBM Plex Sans" pitchFamily="34" charset="0"/>
                <a:ea typeface="IBM Plex Sans" pitchFamily="34" charset="-122"/>
                <a:cs typeface="IBM Plex Sans" pitchFamily="34" charset="-120"/>
              </a:rPr>
              <a:t>जागरूकता, वित्तीय सलाह नहीं</a:t>
            </a:r>
            <a:endParaRPr lang="hi" sz="2210" dirty="0"/>
          </a:p>
        </p:txBody>
      </p:sp>
      <p:sp>
        <p:nvSpPr>
          <p:cNvPr id="6" name="Text 3"/>
          <p:cNvSpPr/>
          <p:nvPr/>
        </p:nvSpPr>
        <p:spPr>
          <a:xfrm>
            <a:off x="666780" y="2513594"/>
            <a:ext cx="5694426" cy="1513881"/>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कुल कीमत और खरीद-बिक्री मूल्य के अंतर, सेवा और निकासी शुल्क, कुंजी पर नियंत्रण, पहचान संबंधी डेटा, निपटान और मौजूदा स्थानीय नियमों की तुलना करें।</a:t>
            </a:r>
            <a:endParaRPr lang="hi" sz="2210" dirty="0"/>
          </a:p>
        </p:txBody>
      </p:sp>
      <p:sp>
        <p:nvSpPr>
          <p:cNvPr id="7" name="Text 4"/>
          <p:cNvSpPr/>
          <p:nvPr/>
        </p:nvSpPr>
        <p:spPr>
          <a:xfrm>
            <a:off x="666780" y="4307830"/>
            <a:ext cx="5694426" cy="1892351"/>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कोई भी तरीका या सेवा प्रदाता अपने आप में सर्वश्रेष्ठ नहीं होता। </a:t>
            </a:r>
            <a:r>
              <a:rPr lang="hi" altLang="en-US" sz="2210" b="1" dirty="0">
                <a:solidFill>
                  <a:srgbClr val="25252B"/>
                </a:solidFill>
                <a:latin typeface="IBM Plex Sans" pitchFamily="34" charset="0"/>
                <a:ea typeface="IBM Plex Sans" pitchFamily="34" charset="-122"/>
                <a:cs typeface="IBM Plex Sans" pitchFamily="34" charset="-120"/>
              </a:rPr>
              <a:t>KYC</a:t>
            </a:r>
            <a:r>
              <a:rPr lang="hi" altLang="en-US" sz="2210" dirty="0">
                <a:solidFill>
                  <a:srgbClr val="25252B"/>
                </a:solidFill>
                <a:latin typeface="IBM Plex Sans" pitchFamily="34" charset="0"/>
                <a:ea typeface="IBM Plex Sans" pitchFamily="34" charset="-122"/>
                <a:cs typeface="IBM Plex Sans" pitchFamily="34" charset="-120"/>
              </a:rPr>
              <a:t> का अर्थ है पहचान की जाँच: अनुपालन या पुनर्प्राप्ति से जुड़े संभावित लाभ, साथ ही पहचान–भुगतान डेटा से जुड़े जोखिम।</a:t>
            </a:r>
            <a:endParaRPr lang="hi" sz="22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एक व्यक्ति जो बिटकॉइन चाहता है कमाई काम के बदले भुगतान पाएँ।व्यक्ति से व्यक्तिआमने-सामने नकद देकर बिटकॉइन लें।एक्सचेंजकिसी सेवा से खरीदें।एटीएम मशीन से खरीदें। स्व-अभिरक्षा या किसी संरक्षक के पास रखी ">    </p:cNvPr>
          <p:cNvPicPr>
            <a:picLocks noChangeAspect="1"/>
          </p:cNvPicPr>
          <p:nvPr/>
        </p:nvPicPr>
        <p:blipFill>
          <a:blip r:embed="rId1"/>
          <a:stretch>
            <a:fillRect/>
          </a:stretch>
        </p:blipFill>
        <p:spPr>
          <a:xfrm>
            <a:off x="342900" y="921258"/>
            <a:ext cx="11506170" cy="48631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लागतक्या कीमत, खरीद-बिक्री मूल्य का अंतर और सेवा या निकासी शुल्क लागू होते हैं?अभिरक्षाविनिमय से पहले और बाद में बिटकॉइन पर किसका नियंत्रण होता है? पहचान और गोपनीयताकौन-सी व्यक्तिगत जानकारी एकत्र, संग">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ऑन-चेन और लाइटनिंग भुगतान</a:t>
            </a:r>
            <a:endParaRPr lang="h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ऑन-चेन:</a:t>
            </a:r>
            <a:r>
              <a:rPr lang="hi" altLang="en-US" sz="2400" dirty="0">
                <a:solidFill>
                  <a:srgbClr val="25252B"/>
                </a:solidFill>
                <a:latin typeface="IBM Plex Sans" pitchFamily="34" charset="0"/>
                <a:ea typeface="IBM Plex Sans" pitchFamily="34" charset="-122"/>
                <a:cs typeface="IBM Plex Sans" pitchFamily="34" charset="-120"/>
              </a:rPr>
              <a:t> ब्लॉकचेन रिकॉर्ड; पुष्टियाँ</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लाइटनिंग:</a:t>
            </a:r>
            <a:r>
              <a:rPr lang="hi" altLang="en-US" sz="2400" dirty="0">
                <a:solidFill>
                  <a:srgbClr val="25252B"/>
                </a:solidFill>
                <a:latin typeface="IBM Plex Sans" pitchFamily="34" charset="0"/>
                <a:ea typeface="IBM Plex Sans" pitchFamily="34" charset="-122"/>
                <a:cs typeface="IBM Plex Sans" pitchFamily="34" charset="-120"/>
              </a:rPr>
              <a:t> बिटकॉइन भुगतान नेटवर्क; आम तौर पर तुरंत सफलता या विफलता</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भुगतान प्राप्त करने के अलग-अलग अनुरोध, शुल्क, सीमाएँ और विफलता के बिंदु</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अनुरोध को वॉलेट द्वारा समर्थित भुगतान विधि से मिलाएँ</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दोनों में से किसी भी मार्ग में अभिरक्षा या किसी सेवा पर निर्भरता शामिल हो सकती है</a:t>
            </a:r>
            <a:endParaRPr lang="hi"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लाइटनिंग कोई अलग सिक्का नहीं है। लाइटनिंग वॉलेट अभिरक्षात्मक या स्व-अभिरक्षात्मक हो सकता है; तेज़ भुगतान यह साबित नहीं करता कि वह बड़ी धनराशि रखने के लिए उपयुक्त है।</a:t>
            </a:r>
            <a:endParaRPr lang="hi"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कुछ ऐप अतिरिक्त शुल्क या निर्भरताओं के साथ दोनों मार्गों का समर्थन करते हैं। चैनल, रूटिंग और तरलता का विस्तृत अध्ययन उन्नत अध्ययन का हिस्सा है।</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सहायता-प्राप्त अभ्यास</a:t>
            </a:r>
            <a:endParaRPr lang="hi"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तैयार वॉलेट खोलें और उसमें नेविगेट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पहली बार पहुँच प्राप्त करने की स्वीकृत प्रक्रिया पूरी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प्राप्त करने के लिए सार्वजनिक जानकारी ढूँढ़ें और जाँचें</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प्राप्त करें या सुरक्षित रूप से प्राप्ति का अनुकरण करें; स्थिति जाँचें</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प्राप्त करने/भेजने की प्रक्रिया पूरी करें या उसका अनुकरण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गोपनीय जानकारी उजागर किए बिना रिकवरी के लिए अपनी तैयारी दिखाएँ</a:t>
            </a:r>
            <a:endParaRPr lang="hi"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तय किए गए प्रशिक्षण परिवेश का उपयोग करें। कोई असंगति मिलने पर रुकें; ज़रूरत पड़ने पर सहायता और अधिक अभ्यास के लिए कहें।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पुनरावलोकन: स्व-अभिरक्षा की ज़िम्मेदारी का क्या अर्थ है?</a:t>
            </a:r>
            <a:endParaRPr lang="hi"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hi" altLang="en-US" sz="2020" b="1" dirty="0">
                <a:solidFill>
                  <a:srgbClr val="25252B"/>
                </a:solidFill>
                <a:latin typeface="IBM Plex Sans" pitchFamily="34" charset="0"/>
                <a:ea typeface="IBM Plex Sans" pitchFamily="34" charset="-122"/>
                <a:cs typeface="IBM Plex Sans" pitchFamily="34" charset="-120"/>
              </a:rPr>
              <a:t>मुख्य सीख</a:t>
            </a:r>
            <a:endParaRPr lang="hi"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वॉलेट पहुँच का प्रबंधन करता है; कुंजियाँ खर्च करने की अनुमति देती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प्राप्त करने के लिए ज़रूरी जानकारी साझा करें; गोपनीय जानकारी ऑफ़लाइन और निजी रखें</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अभिरक्षा, पुनर्प्राप्ति और डिवाइस से जुड़े जोखिम पहचानें</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मंज़ूरी देने से पहले सत्यापित करें; परिणाम की जाँच स्वयं करें</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दबाव में रुकें; सीखते समय गलतियों का असर सीमित रखें</a:t>
            </a:r>
            <a:endParaRPr lang="hi"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hi" altLang="en-US" sz="2020" dirty="0">
                <a:solidFill>
                  <a:srgbClr val="25252B"/>
                </a:solidFill>
                <a:latin typeface="IBM Plex Sans" pitchFamily="34" charset="0"/>
                <a:ea typeface="IBM Plex Sans" pitchFamily="34" charset="-122"/>
                <a:cs typeface="IBM Plex Sans" pitchFamily="34" charset="-120"/>
              </a:rPr>
              <a:t>एक मित्र अनुरोध भेजता है, जबकि कोई अनजान सहायता प्रदाता तत्काल कार्रवाई की माँग करता है। कुछ भी करने से पहले आप क्या जाँच सकते हैं?</a:t>
            </a:r>
            <a:endParaRPr lang="hi"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hi" altLang="en-US" sz="2020" b="1" dirty="0">
                <a:solidFill>
                  <a:srgbClr val="422C70"/>
                </a:solidFill>
                <a:latin typeface="IBM Plex Sans" pitchFamily="34" charset="0"/>
                <a:ea typeface="IBM Plex Sans" pitchFamily="34" charset="-122"/>
                <a:cs typeface="IBM Plex Sans" pitchFamily="34" charset="-120"/>
              </a:rPr>
              <a:t>विचार करने के लिए एक पल</a:t>
            </a:r>
            <a:endParaRPr lang="hi" sz="2020" dirty="0"/>
          </a:p>
          <a:p>
            <a:pPr algn="l" indent="0" marL="0">
              <a:lnSpc>
                <a:spcPct val="113000"/>
              </a:lnSpc>
              <a:spcBef>
                <a:spcPts val="300"/>
              </a:spcBef>
              <a:buNone/>
            </a:pPr>
            <a:r>
              <a:rPr lang="hi" altLang="en-US" sz="2020" dirty="0">
                <a:solidFill>
                  <a:srgbClr val="25252B"/>
                </a:solidFill>
                <a:latin typeface="IBM Plex Sans" pitchFamily="34" charset="0"/>
                <a:ea typeface="IBM Plex Sans" pitchFamily="34" charset="-122"/>
                <a:cs typeface="IBM Plex Sans" pitchFamily="34" charset="-120"/>
              </a:rPr>
              <a:t>कार्रवाई करने से पहले आप रुककर कौन-सी सुरक्षा जाँच करेंगे?</a:t>
            </a:r>
            <a:endParaRPr lang="hi"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3</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7941F"/>
                </a:solidFill>
                <a:latin typeface="IBM Plex Sans Medium" pitchFamily="34" charset="0"/>
                <a:ea typeface="IBM Plex Sans Medium" pitchFamily="34" charset="-122"/>
                <a:cs typeface="IBM Plex Sans Medium" pitchFamily="34" charset="-120"/>
              </a:rPr>
              <a:t>मॉड्यूल 4</a:t>
            </a:r>
            <a:endParaRPr lang="hi"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आपके समुदाय में बिटकॉइन</a:t>
            </a:r>
            <a:endParaRPr lang="hi"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hi" altLang="en-US" sz="2400" b="1" dirty="0">
                <a:solidFill>
                  <a:srgbClr val="FFFFFF"/>
                </a:solidFill>
                <a:latin typeface="IBM Plex Sans" pitchFamily="34" charset="0"/>
                <a:ea typeface="IBM Plex Sans" pitchFamily="34" charset="-122"/>
                <a:cs typeface="IBM Plex Sans" pitchFamily="34" charset="-120"/>
              </a:rPr>
              <a:t>संबंध जोड़ें:</a:t>
            </a:r>
            <a:r>
              <a:rPr lang="hi" altLang="en-US" sz="2400" dirty="0">
                <a:solidFill>
                  <a:srgbClr val="FFFFFF"/>
                </a:solidFill>
                <a:latin typeface="IBM Plex Sans" pitchFamily="34" charset="0"/>
                <a:ea typeface="IBM Plex Sans" pitchFamily="34" charset="-122"/>
                <a:cs typeface="IBM Plex Sans" pitchFamily="34" charset="-120"/>
              </a:rPr>
              <a:t> समस्या, समाधान और सुरक्षित कदम इस समुदाय से कैसे जुड़े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आपका स्थानीय मॉड्यूल 4</a:t>
            </a:r>
            <a:endParaRPr lang="hi" sz="3000" dirty="0"/>
          </a:p>
        </p:txBody>
      </p:sp>
      <p:pic>
        <p:nvPicPr>
          <p:cNvPr id="4" name="Image 0" descr="जोड़ेंपहले सीखी गई बातों को किसी स्थानीय ज़रूरत से जोड़ें। तुलना करेंबिटकॉइन को किसी व्यावहारिक स्थानीय विकल्प के मुकाबले परखें।सुरक्षित ढंग से अभ्यास करेंमार्गदर्शन में एक निर्धारित कार्य करके देखें।">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अपने स्थानीय संदर्भ में इन बातों को दर्ज करें: समस्या या अवसर, विकल्प, सुरक्षित परिदृश्य, मुख्य लाभ और जोखिम, तथा अगला सुरक्षित कदम।</a:t>
            </a:r>
            <a:endParaRPr lang="hi"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आपसे यह अपेक्षा नहीं है कि आप बिटकॉइन अपनाएँ या यह निष्कर्ष निकालें कि यह सबसे अच्छा है। स्थानीय उदाहरण यह साबित नहीं करते कि कोई तरीका हर जगह काम करता है।</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कार्यशालाएँ और प्रदर्शन</a:t>
            </a:r>
            <a:endParaRPr lang="hi"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प्रस्तुति:</a:t>
            </a:r>
            <a:r>
              <a:rPr lang="hi" altLang="en-US" sz="2400" dirty="0">
                <a:solidFill>
                  <a:srgbClr val="25252B"/>
                </a:solidFill>
                <a:latin typeface="IBM Plex Sans" pitchFamily="34" charset="0"/>
                <a:ea typeface="IBM Plex Sans" pitchFamily="34" charset="-122"/>
                <a:cs typeface="IBM Plex Sans" pitchFamily="34" charset="-120"/>
              </a:rPr>
              <a:t> प्रक्रिया और जोखिमों का अवलोकन करें</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अभ्यास:</a:t>
            </a:r>
            <a:r>
              <a:rPr lang="hi" altLang="en-US" sz="2400" dirty="0">
                <a:solidFill>
                  <a:srgbClr val="25252B"/>
                </a:solidFill>
                <a:latin typeface="IBM Plex Sans" pitchFamily="34" charset="0"/>
                <a:ea typeface="IBM Plex Sans" pitchFamily="34" charset="-122"/>
                <a:cs typeface="IBM Plex Sans" pitchFamily="34" charset="-120"/>
              </a:rPr>
              <a:t> सुरक्षित प्रशिक्षण सामग्री की मदद से साथ-साथ अभ्यास करें</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स्वतंत्र कार्य:</a:t>
            </a:r>
            <a:r>
              <a:rPr lang="hi" altLang="en-US" sz="2400" dirty="0">
                <a:solidFill>
                  <a:srgbClr val="25252B"/>
                </a:solidFill>
                <a:latin typeface="IBM Plex Sans" pitchFamily="34" charset="0"/>
                <a:ea typeface="IBM Plex Sans" pitchFamily="34" charset="-122"/>
                <a:cs typeface="IBM Plex Sans" pitchFamily="34" charset="-120"/>
              </a:rPr>
              <a:t> स्वतंत्र रूप से कोई कार्य पूरा करें या किसी निर्णय का कारण समझाएँ</a:t>
            </a:r>
            <a:endParaRPr lang="hi"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अभ्यास से पहले: जाँचे हुए उपकरण, पुनर्प्राप्ति और विफलता की स्थिति से निपटने की स्पष्ट योजनाएँ, ज्ञात जोखिम और रुकने का एक स्पष्ट बिंदु।</a:t>
            </a:r>
            <a:endParaRPr lang="hi"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सॉफ़्टवेयर इंस्टॉल करने या वित्तीय जानकारी साझा करने का कोई दबाव नहीं है। ऑफ़लाइन या बिना धन के अभ्यास करने का विकल्प उपलब्ध है। वास्तविक लेन-देन में इस्तेमाल की जाने वाली कोई भी राशि इतनी छोटी होनी चाहिए कि पूरी राशि खो जाने पर भी वह एक सीख रहे, संकट न बने।</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स्थानीय बिटकॉइन उपकरण और संसाधन</a:t>
            </a:r>
            <a:endParaRPr lang="hi"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उद्देश्य और व्यावहारिक विकल्प</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कुंजी पर नियंत्रण और पुनर्प्राप्ति</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प्रामाणिक प्रकाशक, डोमेन या ऐप लिस्टिंग</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ओपन-सोर्स स्थिति, समीक्षा और रखरखाव</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गोपनीयता, कुल लागत, अनुकूलता और सहायता</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वर्तमान स्थानीय नियम और प्रतिबंध</a:t>
            </a:r>
            <a:endParaRPr lang="hi"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hi" altLang="en-US" sz="2110" dirty="0">
                <a:solidFill>
                  <a:srgbClr val="25252B"/>
                </a:solidFill>
                <a:latin typeface="IBM Plex Sans" pitchFamily="34" charset="0"/>
                <a:ea typeface="IBM Plex Sans" pitchFamily="34" charset="-122"/>
                <a:cs typeface="IBM Plex Sans" pitchFamily="34" charset="-120"/>
              </a:rPr>
              <a:t>टूल/संस्करण, जाँच की तारीख, अभिरक्षा, मुख्य उपयोग, लाभ, जोखिम, पुनर्प्राप्ति विधि और विकल्प दर्ज करें।</a:t>
            </a:r>
            <a:endParaRPr lang="hi"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hi" altLang="en-US" sz="2110" dirty="0">
                <a:solidFill>
                  <a:srgbClr val="25252B"/>
                </a:solidFill>
                <a:latin typeface="IBM Plex Sans" pitchFamily="34" charset="0"/>
                <a:ea typeface="IBM Plex Sans" pitchFamily="34" charset="-122"/>
                <a:cs typeface="IBM Plex Sans" pitchFamily="34" charset="-120"/>
              </a:rPr>
              <a:t>जिन टूलों के नाम दिए गए हैं, वे एक खास समय पर सीखने के लिए चुने गए उदाहरण हैं, न कि उनकी अनुशंसा या सुरक्षा, उपलब्धता, कम लागत अथवा उपयुक्तता का वादा। वास्तविक उपयोग से पहले उनकी दोबारा जाँच करें।</a:t>
            </a:r>
            <a:endParaRPr lang="hi"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लाइटनिंग भुगतान</a:t>
            </a:r>
            <a:endParaRPr lang="hi"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चालान:</a:t>
            </a:r>
            <a:r>
              <a:rPr lang="hi" altLang="en-US" sz="2400" dirty="0">
                <a:solidFill>
                  <a:srgbClr val="25252B"/>
                </a:solidFill>
                <a:latin typeface="IBM Plex Sans" pitchFamily="34" charset="0"/>
                <a:ea typeface="IBM Plex Sans" pitchFamily="34" charset="-122"/>
                <a:cs typeface="IBM Plex Sans" pitchFamily="34" charset="-120"/>
              </a:rPr>
              <a:t> किसी विशिष्ट भुगतान का अनुरोध; इसमें राशि और समाप्ति समय शामिल हो सकते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लाइटनिंग पता:</a:t>
            </a:r>
            <a:r>
              <a:rPr lang="hi" altLang="en-US" sz="2400" dirty="0">
                <a:solidFill>
                  <a:srgbClr val="25252B"/>
                </a:solidFill>
                <a:latin typeface="IBM Plex Sans" pitchFamily="34" charset="0"/>
                <a:ea typeface="IBM Plex Sans" pitchFamily="34" charset="-122"/>
                <a:cs typeface="IBM Plex Sans" pitchFamily="34" charset="-120"/>
              </a:rPr>
              <a:t> प्रदाता द्वारा समर्थित रूटिंग पहचानकर्ता, जो अक्सर ईमेल पते जैसा होता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अभिरक्षा, धन जोड़ने के माध्यम, बैकअप, शुल्क और सीमाओं की जाँच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विफलता से निपटने और प्राप्तकर्ता की पुष्टि करने की प्रक्रिया पहचानें</a:t>
            </a:r>
            <a:endParaRPr lang="hi"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लाइटनिंग पता कोई ईमेल खाता नहीं है; यह इसे समर्थन देने वाले प्रदाता या डोमेन पर निर्भर करता है। स्वीकृति देने से पहले अंतिम अनुरोध की जाँच करें।</a:t>
            </a:r>
            <a:endParaRPr lang="hi" sz="2400" dirty="0"/>
          </a:p>
        </p:txBody>
      </p:sp>
      <p:sp>
        <p:nvSpPr>
          <p:cNvPr id="6" name="Text 4"/>
          <p:cNvSpPr/>
          <p:nvPr/>
        </p:nvSpPr>
        <p:spPr>
          <a:xfrm>
            <a:off x="666780" y="5500207"/>
            <a:ext cx="11510010" cy="411389"/>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एक छोटा भुगतान सफल होने से यह साबित नहीं होता कि बड़ी शेषराशियाँ सुरक्षित रहेंगी।</a:t>
            </a:r>
            <a:endParaRPr lang="hi"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प्राप्तकर्ता भुगतान का अनुरोध बनाता हैप्राप्तकर्ता राशि के साथ भुगतान का अनुरोध बनाता है।भेजने वाला भुगतान करता हैभेजने वाला अनुरोध को स्कैन करता है, राशि जाँचता है और भुगतान करता है। प्राप्तकर्ता को ">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जानें कि प्रत्येक वॉलेट कस्टोडियल है या सेल्फ-कस्टोडियल। 1अनुरोध बनाएँप्राप्तकर्ता भुगतान का अनुरोध बनाता है।2अनुरोध स्कैन करेंभेजने वाला इसे स्कैन या कॉपी करता है।3विवरण सत्यापित करेंप्राप्तकर्ता, रा">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निर्देशित लाइटनिंग भुगतान</a:t>
            </a:r>
            <a:endParaRPr lang="hi"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प्राप्तकर्ता सही अनुरोध तैयार करता है।</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भेजने वाला उसे स्कैन या कॉपी करता है।</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प्राप्तकर्ता, राशि, इकाई, शुल्क और समाप्ति की समय-सीमा, यदि कोई हो, की जाँच करें।</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विवरण मेल खाने पर ही स्वीकृति दें।</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दोनों पक्ष अपने-अपने वॉलेट में परिणाम की जाँच करते हैं।</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अभिरक्षा और विफलता से जुड़े जोखिम समझाएँ।</a:t>
            </a:r>
            <a:endParaRPr lang="hi"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पहले से तैयार या स्वीकृत ऐसे अभ्यास का उपयोग करें जिसमें जोखिम कम हो। यदि परिणाम योजना से अलग हो, तो रुक जाएँ; आगे कोई कार्रवाई करने से पहले सत्यापन करें।</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दैनिक जीवन में बिटकॉइन का उपयोग</a:t>
            </a:r>
            <a:endParaRPr lang="hi"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कमाई:</a:t>
            </a:r>
            <a:r>
              <a:rPr lang="hi" altLang="en-US" sz="2400" dirty="0">
                <a:solidFill>
                  <a:srgbClr val="25252B"/>
                </a:solidFill>
                <a:latin typeface="IBM Plex Sans" pitchFamily="34" charset="0"/>
                <a:ea typeface="IBM Plex Sans" pitchFamily="34" charset="-122"/>
                <a:cs typeface="IBM Plex Sans" pitchFamily="34" charset="-120"/>
              </a:rPr>
              <a:t> मूल्य निर्धारण, समय, मूल्य में उतार-चढ़ाव, रिकॉर्ड और अभिरक्षा</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बचत:</a:t>
            </a:r>
            <a:r>
              <a:rPr lang="hi" altLang="en-US" sz="2400" dirty="0">
                <a:solidFill>
                  <a:srgbClr val="25252B"/>
                </a:solidFill>
                <a:latin typeface="IBM Plex Sans" pitchFamily="34" charset="0"/>
                <a:ea typeface="IBM Plex Sans" pitchFamily="34" charset="-122"/>
                <a:cs typeface="IBM Plex Sans" pitchFamily="34" charset="-120"/>
              </a:rPr>
              <a:t> भविष्य में उपयोग; कीमत में तेज़ गिरावट आ सकती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प्राप्त करना और भेजना:</a:t>
            </a:r>
            <a:r>
              <a:rPr lang="hi" altLang="en-US" sz="2400" dirty="0">
                <a:solidFill>
                  <a:srgbClr val="25252B"/>
                </a:solidFill>
                <a:latin typeface="IBM Plex Sans" pitchFamily="34" charset="0"/>
                <a:ea typeface="IBM Plex Sans" pitchFamily="34" charset="-122"/>
                <a:cs typeface="IBM Plex Sans" pitchFamily="34" charset="-120"/>
              </a:rPr>
              <a:t> सही अनुरोध, निपटान, मार्ग और शुल्क</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खर्च:</a:t>
            </a:r>
            <a:r>
              <a:rPr lang="hi" altLang="en-US" sz="2400" dirty="0">
                <a:solidFill>
                  <a:srgbClr val="25252B"/>
                </a:solidFill>
                <a:latin typeface="IBM Plex Sans" pitchFamily="34" charset="0"/>
                <a:ea typeface="IBM Plex Sans" pitchFamily="34" charset="-122"/>
                <a:cs typeface="IBM Plex Sans" pitchFamily="34" charset="-120"/>
              </a:rPr>
              <a:t> विनिमय दर, व्यापारी की नीति और कर संबंधी प्रभाव</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मूल्य निर्धारण और लेखांकन:</a:t>
            </a:r>
            <a:r>
              <a:rPr lang="hi" altLang="en-US" sz="2400" dirty="0">
                <a:solidFill>
                  <a:srgbClr val="25252B"/>
                </a:solidFill>
                <a:latin typeface="IBM Plex Sans" pitchFamily="34" charset="0"/>
                <a:ea typeface="IBM Plex Sans" pitchFamily="34" charset="-122"/>
                <a:cs typeface="IBM Plex Sans" pitchFamily="34" charset="-120"/>
              </a:rPr>
              <a:t> BTC/सैट्स; फ़िएट मुद्रा में रिकॉर्ड रखने की आवश्यकता फिर भी हो सकती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दान:</a:t>
            </a:r>
            <a:r>
              <a:rPr lang="hi" altLang="en-US" sz="2400" dirty="0">
                <a:solidFill>
                  <a:srgbClr val="25252B"/>
                </a:solidFill>
                <a:latin typeface="IBM Plex Sans" pitchFamily="34" charset="0"/>
                <a:ea typeface="IBM Plex Sans" pitchFamily="34" charset="-122"/>
                <a:cs typeface="IBM Plex Sans" pitchFamily="34" charset="-120"/>
              </a:rPr>
              <a:t> वास्तविक प्राप्तकर्ता के अनुरोध की पुष्टि करें</a:t>
            </a:r>
            <a:endParaRPr lang="hi" sz="2400" dirty="0"/>
          </a:p>
        </p:txBody>
      </p:sp>
      <p:sp>
        <p:nvSpPr>
          <p:cNvPr id="5" name="Text 3"/>
          <p:cNvSpPr/>
          <p:nvPr/>
        </p:nvSpPr>
        <p:spPr>
          <a:xfrm>
            <a:off x="666780" y="4905847"/>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किस समस्या का समाधान किया जा रहा है? क्या यहाँ बिटकॉइन उपलब्ध विकल्प से बेहतर है? कौन-सा नया जोखिम या ज़िम्मेदारी सामने आती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स्थानीय स्तर पर खर्च करना और प्राप्त</a:t>
            </a:r>
            <a:br/>
            <a:r>
              <a:rPr lang="hi" altLang="en-US" sz="3000" dirty="0">
                <a:solidFill>
                  <a:srgbClr val="422C70"/>
                </a:solidFill>
                <a:latin typeface="IBM Plex Sans Medium" pitchFamily="34" charset="0"/>
                <a:ea typeface="IBM Plex Sans Medium" pitchFamily="34" charset="-122"/>
                <a:cs typeface="IBM Plex Sans Medium" pitchFamily="34" charset="-120"/>
              </a:rPr>
              <a:t>करना</a:t>
            </a:r>
            <a:endParaRPr lang="hi"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hi" altLang="en-US" sz="2020" b="1" dirty="0">
                <a:solidFill>
                  <a:srgbClr val="25252B"/>
                </a:solidFill>
                <a:latin typeface="IBM Plex Sans" pitchFamily="34" charset="0"/>
                <a:ea typeface="IBM Plex Sans" pitchFamily="34" charset="-122"/>
                <a:cs typeface="IBM Plex Sans" pitchFamily="34" charset="-120"/>
              </a:rPr>
              <a:t>एक छोटी खरीदारी</a:t>
            </a:r>
            <a:endParaRPr lang="hi" sz="2020" dirty="0"/>
          </a:p>
        </p:txBody>
      </p:sp>
      <p:sp>
        <p:nvSpPr>
          <p:cNvPr id="6" name="Text 3"/>
          <p:cNvSpPr/>
          <p:nvPr/>
        </p:nvSpPr>
        <p:spPr>
          <a:xfrm>
            <a:off x="986729" y="2392893"/>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छोटे, त्वरित भुगतान के लिए कौन-सा तरीका उपयुक्त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अनुरोध कौन करता है; राशि और इकाई की जाँच कौन करता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अगर “भेजा गया” और “प्राप्त हुआ” मेल न खाएँ तो क्या होगा?</a:t>
            </a:r>
            <a:endParaRPr lang="hi" sz="2020" dirty="0"/>
          </a:p>
        </p:txBody>
      </p:sp>
      <p:sp>
        <p:nvSpPr>
          <p:cNvPr id="7" name="Text 4"/>
          <p:cNvSpPr/>
          <p:nvPr/>
        </p:nvSpPr>
        <p:spPr>
          <a:xfrm>
            <a:off x="666780" y="4504700"/>
            <a:ext cx="11144250" cy="345552"/>
          </a:xfrm>
          <a:prstGeom prst="rect">
            <a:avLst/>
          </a:prstGeom>
          <a:noFill/>
          <a:ln/>
        </p:spPr>
        <p:txBody>
          <a:bodyPr wrap="square" lIns="0" tIns="0" rIns="0" bIns="0" rtlCol="0" anchor="t"/>
          <a:lstStyle/>
          <a:p>
            <a:pPr algn="l" indent="0" marL="0">
              <a:lnSpc>
                <a:spcPct val="113000"/>
              </a:lnSpc>
              <a:buNone/>
            </a:pPr>
            <a:r>
              <a:rPr lang="hi" altLang="en-US" sz="2020" b="1" dirty="0">
                <a:solidFill>
                  <a:srgbClr val="25252B"/>
                </a:solidFill>
                <a:latin typeface="IBM Plex Sans" pitchFamily="34" charset="0"/>
                <a:ea typeface="IBM Plex Sans" pitchFamily="34" charset="-122"/>
                <a:cs typeface="IBM Plex Sans" pitchFamily="34" charset="-120"/>
              </a:rPr>
              <a:t>काम के बदले भुगतान</a:t>
            </a:r>
            <a:endParaRPr lang="hi" sz="2020" dirty="0"/>
          </a:p>
        </p:txBody>
      </p:sp>
      <p:sp>
        <p:nvSpPr>
          <p:cNvPr id="8" name="Text 5"/>
          <p:cNvSpPr/>
          <p:nvPr/>
        </p:nvSpPr>
        <p:spPr>
          <a:xfrm>
            <a:off x="986729" y="505507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कीमत की इकाई, विनिमय दर तय करने का समय, शुल्क कौन देता है?</a:t>
            </a:r>
            <a:endParaRPr lang="hi" sz="2020" dirty="0"/>
          </a:p>
          <a:p>
            <a:pPr algn="l" marL="191770" indent="-191770">
              <a:lnSpc>
                <a:spcPct val="113000"/>
              </a:lnSpc>
              <a:spcBef>
                <a:spcPts val="400"/>
              </a:spcBef>
              <a:buSzPct val="100000"/>
              <a:buChar char="•"/>
            </a:pPr>
            <a:r>
              <a:rPr lang="hi" altLang="en-US" sz="2020" dirty="0">
                <a:solidFill>
                  <a:srgbClr val="25252B"/>
                </a:solidFill>
                <a:latin typeface="IBM Plex Sans" pitchFamily="34" charset="0"/>
                <a:ea typeface="IBM Plex Sans" pitchFamily="34" charset="-122"/>
                <a:cs typeface="IBM Plex Sans" pitchFamily="34" charset="-120"/>
              </a:rPr>
              <a:t>अभिरक्षा, रिकॉर्ड, सुरक्षित प्रबंधन?</a:t>
            </a:r>
            <a:endParaRPr lang="hi"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ग्राहक ऑर्डर देता हैग्राहक एक कॉफ़ी माँगता है। वेटर बिल बनाता हैवेटर भुगतान का अनुरोध तैयार करता है। ग्राहक भुगतान करता हैग्राहक बिटकॉइन में भुगतान करता है। वेटर कॉफ़ी देता हैग्राहक को कॉफ़ी मिलती है।">    </p:cNvPr>
          <p:cNvPicPr>
            <a:picLocks noChangeAspect="1"/>
          </p:cNvPicPr>
          <p:nvPr/>
        </p:nvPicPr>
        <p:blipFill>
          <a:blip r:embed="rId1"/>
          <a:stretch>
            <a:fillRect/>
          </a:stretch>
        </p:blipFill>
        <p:spPr>
          <a:xfrm>
            <a:off x="342900" y="1828068"/>
            <a:ext cx="11506170" cy="30495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स्थानीय अंतरण, धनवापसी और दान</a:t>
            </a:r>
            <a:endParaRPr lang="hi"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परिवार को धन भेजना:</a:t>
            </a:r>
            <a:r>
              <a:rPr lang="hi" altLang="en-US" sz="2400" dirty="0">
                <a:solidFill>
                  <a:srgbClr val="25252B"/>
                </a:solidFill>
                <a:latin typeface="IBM Plex Sans" pitchFamily="34" charset="0"/>
                <a:ea typeface="IBM Plex Sans" pitchFamily="34" charset="-122"/>
                <a:cs typeface="IBM Plex Sans" pitchFamily="34" charset="-120"/>
              </a:rPr>
              <a:t> पूरे मार्ग, कुल लागत, देरी, अभिरक्षा और प्राप्तकर्ता की इच्छाओं की तुलना करें</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धनवापसी:</a:t>
            </a:r>
            <a:r>
              <a:rPr lang="hi" altLang="en-US" sz="2400" dirty="0">
                <a:solidFill>
                  <a:srgbClr val="25252B"/>
                </a:solidFill>
                <a:latin typeface="IBM Plex Sans" pitchFamily="34" charset="0"/>
                <a:ea typeface="IBM Plex Sans" pitchFamily="34" charset="-122"/>
                <a:cs typeface="IBM Plex Sans" pitchFamily="34" charset="-120"/>
              </a:rPr>
              <a:t> ग्राहक के अनुरोध की पुष्टि करें; धनवापसी के लिए नए पते का उपयोग करें; शुल्क और रिकॉर्ड पर सहमति बनाएँ</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सामुदायिक दान:</a:t>
            </a:r>
            <a:r>
              <a:rPr lang="hi" altLang="en-US" sz="2400" dirty="0">
                <a:solidFill>
                  <a:srgbClr val="25252B"/>
                </a:solidFill>
                <a:latin typeface="IBM Plex Sans" pitchFamily="34" charset="0"/>
                <a:ea typeface="IBM Plex Sans" pitchFamily="34" charset="-122"/>
                <a:cs typeface="IBM Plex Sans" pitchFamily="34" charset="-120"/>
              </a:rPr>
              <a:t> अनुरोध की पुष्टि करें; पता करें कि कुंजी/बैकअप का नियंत्रण किसके पास है और भुगतान किस मार्ग से जाएगा</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पारदर्शिता और दाता की गोपनीयता के बीच संतुलन बनाएँ; आवश्यक रिकॉर्ड की जाँच करें</a:t>
            </a:r>
            <a:endParaRPr lang="h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स्थानीय On-Ramp और Off-Ramp के मार्ग</a:t>
            </a:r>
            <a:endParaRPr lang="hi"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hi" altLang="en-US" sz="2300" b="1" dirty="0">
                <a:solidFill>
                  <a:srgbClr val="422C70"/>
                </a:solidFill>
                <a:latin typeface="IBM Plex Sans" pitchFamily="34" charset="0"/>
                <a:ea typeface="IBM Plex Sans" pitchFamily="34" charset="-122"/>
                <a:cs typeface="IBM Plex Sans" pitchFamily="34" charset="-120"/>
              </a:rPr>
              <a:t>प्रवेश मार्ग:</a:t>
            </a:r>
            <a:r>
              <a:rPr lang="hi" altLang="en-US" sz="2300" dirty="0">
                <a:solidFill>
                  <a:srgbClr val="25252B"/>
                </a:solidFill>
                <a:latin typeface="IBM Plex Sans" pitchFamily="34" charset="0"/>
                <a:ea typeface="IBM Plex Sans" pitchFamily="34" charset="-122"/>
                <a:cs typeface="IBM Plex Sans" pitchFamily="34" charset="-120"/>
              </a:rPr>
              <a:t> स्थानीय मुद्रा, काम या संपत्तियाँ → बिटकॉइन</a:t>
            </a:r>
            <a:endParaRPr lang="hi" sz="2300" dirty="0"/>
          </a:p>
          <a:p>
            <a:pPr algn="l" marL="219710" indent="-219710">
              <a:lnSpc>
                <a:spcPct val="113000"/>
              </a:lnSpc>
              <a:spcBef>
                <a:spcPts val="460"/>
              </a:spcBef>
              <a:buSzPct val="100000"/>
              <a:buChar char="•"/>
            </a:pPr>
            <a:r>
              <a:rPr lang="hi" altLang="en-US" sz="2300" b="1" dirty="0">
                <a:solidFill>
                  <a:srgbClr val="422C70"/>
                </a:solidFill>
                <a:latin typeface="IBM Plex Sans" pitchFamily="34" charset="0"/>
                <a:ea typeface="IBM Plex Sans" pitchFamily="34" charset="-122"/>
                <a:cs typeface="IBM Plex Sans" pitchFamily="34" charset="-120"/>
              </a:rPr>
              <a:t>निकास मार्ग:</a:t>
            </a:r>
            <a:r>
              <a:rPr lang="hi" altLang="en-US" sz="2300" dirty="0">
                <a:solidFill>
                  <a:srgbClr val="25252B"/>
                </a:solidFill>
                <a:latin typeface="IBM Plex Sans" pitchFamily="34" charset="0"/>
                <a:ea typeface="IBM Plex Sans" pitchFamily="34" charset="-122"/>
                <a:cs typeface="IBM Plex Sans" pitchFamily="34" charset="-120"/>
              </a:rPr>
              <a:t> बिटकॉइन → स्थानीय मुद्रा, वस्तुएँ या सेवाएँ</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दो स्थानीय मार्गों की तुलना किसी मौजूदा गैर-बिटकॉइन विकल्प से करें</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कुल प्राप्त राशि, समय, अभिरक्षा, गोपनीयता, लेनदेन पलटे जाने का जोखिम और विफलता के बिंदु</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जाँचें कि आप अपने नियंत्रण वाली कुंजियों पर निकासी कर सकते हैं; आंतरिक शेष राशि केवल एक दावा बनी रह सकती है</a:t>
            </a:r>
            <a:endParaRPr lang="hi"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hi" altLang="en-US" sz="2300" dirty="0">
                <a:solidFill>
                  <a:srgbClr val="25252B"/>
                </a:solidFill>
                <a:latin typeface="IBM Plex Sans" pitchFamily="34" charset="0"/>
                <a:ea typeface="IBM Plex Sans" pitchFamily="34" charset="-122"/>
                <a:cs typeface="IBM Plex Sans" pitchFamily="34" charset="-120"/>
              </a:rPr>
              <a:t>आमने-सामने विनिमय के लिए किसी उपयुक्त सार्वजनिक स्थान का उपयोग करें, अनावश्यक नकदी रखने से बचें, जहाँ उचित हो किसी विश्वसनीय व्यक्ति को साथ लाएँ, जाने से पहले भुगतान की पुष्टि करें और स्थानीय कानून का पालन करें। अपनी धारित राशि या उसे सुरक्षित रखने के तरीके का विवरण उजागर न करें।</a:t>
            </a:r>
            <a:endParaRPr lang="hi"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KYC और बिना KYC के फ़ायदे और नुकसान</a:t>
            </a:r>
            <a:endParaRPr lang="hi"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KYC:</a:t>
            </a:r>
            <a:r>
              <a:rPr lang="hi" altLang="en-US" sz="2400" dirty="0">
                <a:solidFill>
                  <a:srgbClr val="25252B"/>
                </a:solidFill>
                <a:latin typeface="IBM Plex Sans" pitchFamily="34" charset="0"/>
                <a:ea typeface="IBM Plex Sans" pitchFamily="34" charset="-122"/>
                <a:cs typeface="IBM Plex Sans" pitchFamily="34" charset="-120"/>
              </a:rPr>
              <a:t> पहचान की जाँच; बैंकिंग सेवाओं तक पहुँच, लेनदेन की सीमाओं, नियमों के अनुपालन या खाता पुनर्प्राप्ति से जुड़े संभावित लाभ</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डेटा संबंधी जोखिम:</a:t>
            </a:r>
            <a:r>
              <a:rPr lang="hi" altLang="en-US" sz="2400" dirty="0">
                <a:solidFill>
                  <a:srgbClr val="25252B"/>
                </a:solidFill>
                <a:latin typeface="IBM Plex Sans" pitchFamily="34" charset="0"/>
                <a:ea typeface="IBM Plex Sans" pitchFamily="34" charset="-122"/>
                <a:cs typeface="IBM Plex Sans" pitchFamily="34" charset="-120"/>
              </a:rPr>
              <a:t> पहचान और भुगतान के बीच स्थायी जुड़ाव, डेटा में सेंध, दुरुपयोग या प्रतिबंध</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बिना KYC:</a:t>
            </a:r>
            <a:r>
              <a:rPr lang="hi" altLang="en-US" sz="2400" dirty="0">
                <a:solidFill>
                  <a:srgbClr val="25252B"/>
                </a:solidFill>
                <a:latin typeface="IBM Plex Sans" pitchFamily="34" charset="0"/>
                <a:ea typeface="IBM Plex Sans" pitchFamily="34" charset="-122"/>
                <a:cs typeface="IBM Plex Sans" pitchFamily="34" charset="-120"/>
              </a:rPr>
              <a:t> पहचान संबंधी जानकारी का संभावित रूप से कम संग्रह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संभावित रूप से अधिक कीमतें, कम तरलता, कम सहायता, धोखाधड़ी या कानूनी प्रतिबंध</a:t>
            </a:r>
            <a:endParaRPr lang="hi"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इनमें से कोई भी श्रेणी अपने-आप में सर्वोत्तम नहीं है। निजता पाने के प्रयास में आप स्थानीय कानून न तोड़ें और न ही खुद को शारीरिक खतरे में डालें; स्थिति स्पष्ट न होने पर योग्य स्थानीय विशेषज्ञों से मौजूदा नियमों के अनुरूप मार्गदर्शन लें।</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चक्रीय अर्थव्यवस्थाएँ</a:t>
            </a:r>
            <a:endParaRPr lang="hi"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hi" altLang="en-US" sz="2300" dirty="0">
                <a:solidFill>
                  <a:srgbClr val="25252B"/>
                </a:solidFill>
                <a:latin typeface="IBM Plex Sans" pitchFamily="34" charset="0"/>
                <a:ea typeface="IBM Plex Sans" pitchFamily="34" charset="-122"/>
                <a:cs typeface="IBM Plex Sans" pitchFamily="34" charset="-120"/>
              </a:rPr>
              <a:t>बिटकॉइन की चक्रीय अर्थव्यवस्था उन लोगों को जोड़ती है जो किसी समुदाय के भीतर स्वेच्छा से बिटकॉइन कमाते, खर्च करते, बचाते और उसका आदान-प्रदान करते हैं।</a:t>
            </a:r>
            <a:endParaRPr lang="hi"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कामगार → ग्राहक → व्यापारी → आपूर्तिकर्ता</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मूल्य का प्रवाह कहाँ होता है या उसे फ़िएट मुद्रा में कहाँ बदला जाता है?</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शिक्षा और तकनीकी सहायता कौन प्रदान करता है?</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कनेक्टिविटी ठप होने पर क्या होता है?</a:t>
            </a:r>
            <a:endParaRPr lang="hi" sz="2300" dirty="0"/>
          </a:p>
          <a:p>
            <a:pPr algn="l" marL="219710" indent="-219710">
              <a:lnSpc>
                <a:spcPct val="113000"/>
              </a:lnSpc>
              <a:spcBef>
                <a:spcPts val="460"/>
              </a:spcBef>
              <a:buSzPct val="100000"/>
              <a:buChar char="•"/>
            </a:pPr>
            <a:r>
              <a:rPr lang="hi" altLang="en-US" sz="2300" dirty="0">
                <a:solidFill>
                  <a:srgbClr val="25252B"/>
                </a:solidFill>
                <a:latin typeface="IBM Plex Sans" pitchFamily="34" charset="0"/>
                <a:ea typeface="IBM Plex Sans" pitchFamily="34" charset="-122"/>
                <a:cs typeface="IBM Plex Sans" pitchFamily="34" charset="-120"/>
              </a:rPr>
              <a:t>अभिरक्षा और कीमत से जुड़े जोखिम कौन उठाता है?</a:t>
            </a:r>
            <a:endParaRPr lang="hi"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hi" altLang="en-US" sz="2300" dirty="0">
                <a:solidFill>
                  <a:srgbClr val="25252B"/>
                </a:solidFill>
                <a:latin typeface="IBM Plex Sans" pitchFamily="34" charset="0"/>
                <a:ea typeface="IBM Plex Sans" pitchFamily="34" charset="-122"/>
                <a:cs typeface="IBM Plex Sans" pitchFamily="34" charset="-120"/>
              </a:rPr>
              <a:t>केवल अपनाने वालों की संख्या से उपयोगिता साबित नहीं होती। कम माँग, अपर्याप्त साधन, शिक्षा या सुरक्षा इस चक्र को तोड़ सकते हैं; मुफ़्त वितरण या हर भुगतान संसाधित करने वाले किसी एक आयोजक पर निर्भरता से बचें।</a:t>
            </a:r>
            <a:endParaRPr lang="hi"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ग्राहकग्राहक सामान के बदले व्यापारी को बिटकॉइन में भुगतान करता है। व्यापारीव्यापारी किसी सेवा के बदले सेवा प्रदाता को बिटकॉइन में भुगतान करता है।सेवा प्रदातासेवा प्रदाता किसी कामगार के समय के बदले उसे">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व्यापारियों या समुदायों के लिए उपयोग के उदाहरण</a:t>
            </a:r>
            <a:endParaRPr lang="h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मूल्य निर्धारण की इकाई और भुगतान का तरीका</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कुंजियों पर नियंत्रण, कर्मचारियों की पहुँच, डिवाइस की सुरक्षा और बैकअप</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पुष्टि, रसीदें, धनवापसी और गलतियाँ</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रूपांतरण, रिकॉर्ड, कर और सहायता</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वॉलेट या नेटवर्क के काम न करने की स्थिति के लिए योजना</a:t>
            </a:r>
            <a:endParaRPr lang="hi"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साझा धन रखने वाला कोई एक आयोजक उस धन का अभिरक्षक होता है और उस पर भरोसा करना पड़ता है। साझा धन के लिए पारदर्शी नियम, रिकॉर्ड, पहुँच नियंत्रण और जहाँ उपयुक्त हो, कानूनी समीक्षा आवश्यक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स्थानीय संसाधनों के मानचित्र और समुदाय की खोज</a:t>
            </a:r>
            <a:endParaRPr lang="hi" sz="3000" dirty="0"/>
          </a:p>
        </p:txBody>
      </p:sp>
      <p:pic>
        <p:nvPicPr>
          <p:cNvPr id="4" name="Image 0" descr="QR code">    </p:cNvPr>
          <p:cNvPicPr>
            <a:picLocks noChangeAspect="1"/>
          </p:cNvPicPr>
          <p:nvPr/>
        </p:nvPicPr>
        <p:blipFill>
          <a:blip r:embed="rId1"/>
          <a:stretch>
            <a:fillRect/>
          </a:stretch>
        </p:blipFill>
        <p:spPr>
          <a:xfrm>
            <a:off x="9429750" y="1295430"/>
            <a:ext cx="2095530" cy="4311396"/>
          </a:xfrm>
          <a:prstGeom prst="rect">
            <a:avLst/>
          </a:prstGeom>
        </p:spPr>
      </p:pic>
      <p:sp>
        <p:nvSpPr>
          <p:cNvPr id="5" name="Text 2"/>
          <p:cNvSpPr/>
          <p:nvPr/>
        </p:nvSpPr>
        <p:spPr>
          <a:xfrm>
            <a:off x="1047720" y="138677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व्यापारियों, शिक्षकों, सामुदायिक बैठकों और समुदाय के संसाधनों को खोजें</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तारीख जाँचें; स्वतंत्र रूप से पुष्टि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भुगतान करने या भाग लेने का कोई वैकल्पिक तरीका साथ रखें</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समुदाय की सदस्यता विश्वसनीयता का प्रमाण नहीं है</a:t>
            </a:r>
            <a:endParaRPr lang="hi" sz="2400" dirty="0"/>
          </a:p>
        </p:txBody>
      </p:sp>
      <p:sp>
        <p:nvSpPr>
          <p:cNvPr id="6" name="Text 3"/>
          <p:cNvSpPr/>
          <p:nvPr/>
        </p:nvSpPr>
        <p:spPr>
          <a:xfrm>
            <a:off x="666780" y="3961364"/>
            <a:ext cx="8901135" cy="1645463"/>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किसी सामुदायिक बैठक में अपने रिकवरी शब्द, शेष राशि, घर के पते या सुरक्षा व्यवस्थाओं का खुलासा कभी न करें। निवेश प्रबंधन, निजी लेनदेन के प्रस्तावों, तत्काल मदद और गारंटीशुदा रिटर्न के मामलों में सावधानी बरतें।</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पुनरावलोकन: इसे अपने समुदाय से जोड़ें</a:t>
            </a:r>
            <a:endParaRPr lang="hi"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पहले स्वयं पूरा करें, फिर अपने समूह के साथ अपने तर्कों की तुलना करें।</a:t>
            </a:r>
            <a:endParaRPr lang="hi" sz="2400" dirty="0"/>
          </a:p>
        </p:txBody>
      </p:sp>
      <p:sp>
        <p:nvSpPr>
          <p:cNvPr id="5" name="Text 3"/>
          <p:cNvSpPr/>
          <p:nvPr/>
        </p:nvSpPr>
        <p:spPr>
          <a:xfrm>
            <a:off x="1047720" y="2102937"/>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कौन-सी स्थानीय आवश्यकता और धन का कौन-सा कार्य इसमें शामिल थे?</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आपने किस व्यावहारिक विकल्प से तुलना की?</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ऑन-चेन, लाइटनिंग, या दोनों? कुंजियों पर किसका नियंत्रण था?</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सबसे बड़ा लाभ, सबसे गंभीर जोखिम और संभावित विफलता क्या थे?</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कानून, बुनियादी ढाँचे, भाषा या संस्कृति ने परिणाम को कैसे प्रभावित किया?</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यदि कोई ज़िम्मेदार अगला कदम उठाया जा सकता है, तो कौन-से साक्ष्य उसका समर्थन करते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मुख्य सीख और चिंतन का एक क्षण</a:t>
            </a:r>
            <a:endParaRPr lang="hi"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एक स्थानीय ज़रूरत और एक व्यावहारिक विकल्प से शुरुआत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अवलोकन करें, सुरक्षित ढंग से अभ्यास करें, फिर समझाएँ या करके दिखाएँ</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साधनों, अभिरक्षा, लागतों, गोपनीयता और मौजूदा स्थानीय नियमों की जाँच करें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भुगतान के तरीके और परिणाम की पुष्टि करें; विफलता की स्थिति के लिए योजना बनाएँ</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उपयोगी सामुदायिक भागीदारी स्वैच्छिक होती है और लोगों की सुरक्षा करती है</a:t>
            </a:r>
            <a:endParaRPr lang="hi" sz="2400" dirty="0"/>
          </a:p>
        </p:txBody>
      </p:sp>
      <p:sp>
        <p:nvSpPr>
          <p:cNvPr id="5" name="Shape 3"/>
          <p:cNvSpPr/>
          <p:nvPr/>
        </p:nvSpPr>
        <p:spPr>
          <a:xfrm>
            <a:off x="666780" y="4022263"/>
            <a:ext cx="10858500" cy="1645280"/>
          </a:xfrm>
          <a:prstGeom prst="rect">
            <a:avLst/>
          </a:prstGeom>
          <a:solidFill>
            <a:srgbClr val="F3F3FA"/>
          </a:solidFill>
          <a:ln/>
        </p:spPr>
      </p:sp>
      <p:sp>
        <p:nvSpPr>
          <p:cNvPr id="6" name="Shape 4"/>
          <p:cNvSpPr/>
          <p:nvPr/>
        </p:nvSpPr>
        <p:spPr>
          <a:xfrm>
            <a:off x="666780" y="4022263"/>
            <a:ext cx="57150" cy="1645280"/>
          </a:xfrm>
          <a:prstGeom prst="rect">
            <a:avLst/>
          </a:prstGeom>
          <a:solidFill>
            <a:srgbClr val="422C70"/>
          </a:solidFill>
          <a:ln/>
        </p:spPr>
      </p:sp>
      <p:sp>
        <p:nvSpPr>
          <p:cNvPr id="7" name="Text 5"/>
          <p:cNvSpPr/>
          <p:nvPr/>
        </p:nvSpPr>
        <p:spPr>
          <a:xfrm>
            <a:off x="1211580" y="4296583"/>
            <a:ext cx="10415565" cy="1096640"/>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चिंतन के लिए एक पल</a:t>
            </a:r>
            <a:endParaRPr lang="hi" sz="2400" dirty="0"/>
          </a:p>
          <a:p>
            <a:pPr algn="l" indent="0" marL="0">
              <a:lnSpc>
                <a:spcPct val="113000"/>
              </a:lnSpc>
              <a:spcBef>
                <a:spcPts val="360"/>
              </a:spcBef>
              <a:buNone/>
            </a:pPr>
            <a:r>
              <a:rPr lang="hi" altLang="en-US" sz="2400" dirty="0">
                <a:solidFill>
                  <a:srgbClr val="25252B"/>
                </a:solidFill>
                <a:latin typeface="IBM Plex Sans" pitchFamily="34" charset="0"/>
                <a:ea typeface="IBM Plex Sans" pitchFamily="34" charset="-122"/>
                <a:cs typeface="IBM Plex Sans" pitchFamily="34" charset="-120"/>
              </a:rPr>
              <a:t>यह तय करने से पहले कि बिटकॉइन का कोई तरीका किसी स्थानीय ज़रूरत के अनुकूल है या नहीं, आप क्या प्रश्न पूछेंगे?</a:t>
            </a:r>
            <a:endParaRPr lang="h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डिप्लोमा · मॉड्यूल 4</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बिटकॉइन डिप्लोमा</dc:title>
  <dc:subject>Open educational slides (Creative Commons). Adapt them freely.</dc:subject>
  <dc:creator>My First Bitcoin</dc:creator>
  <cp:lastModifiedBy>My First Bitcoin</cp:lastModifiedBy>
  <cp:revision>1</cp:revision>
  <dcterms:created xsi:type="dcterms:W3CDTF">2026-10-22T20:32:09Z</dcterms:created>
  <dcterms:modified xsi:type="dcterms:W3CDTF">2026-10-22T20:32:09Z</dcterms:modified>
</cp:coreProperties>
</file>