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Fonte: My First Bitcoin, Guia do Estudante do Bitcoin Diploma, edição 26.10, Módulos 1–4 e expectativas introdutórias para os estudantes. Adaptado sob a licença Creative Commons Atribuição-CompartilhaIgual 4.0 Internacional; esta apresentação utiliza a mesma licença. Esta apresentação é um material de apoio conduzido pelo educador. Adapte os exemplos, as atividades, o ritmo e a forma de condução, preservando o significado do currículo, as competências exigidas e os limites de segurança. Nenhuma duração fixa de sessão está implícita.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Mantenha esses limites ao longo dos quatro módulos. Explique os riscos de privacidade, segurança e perda antes de qualquer prática ao vivo opcional e de baixo risco.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discussão da fonte para distinguir um fato verificável de uma opinião que precisa de critérios e evidências. Não solicite divulgações de informações financeiras pessoais.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 exemplo do texto original: Amina tem arroz e quer sapatos; Luis tem sapatos e quer óleo de cozinha; Mei tem óleo de cozinha e quer serviços de reparo. Mantenha as trocas diretas que fracassaram separadas da solução posterior, mediada pelo dinheiro.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 exemplo da disponibilidade de água do guia e as escolhas do dia a dia. Necessidades urgentes podem, de forma razoável, aumentar a preferência pelo presente.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Explique o padrão-ouro e suas diferentes regras de resgate no papel-moeda representativo. Um cartão ou celular envia instruções; ele não contém dinheiro. Um depósito bancário comum é uma obrigação do banco para com o seu cliente.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bancos ganham juros e tarifas enquanto cobrem custos e perdas. Não dê a entender que todos os bancos estão prestes a quebrar ou que a concessão de empréstimos não tem limites. Diferencie a promessa de um banco da posse direta do ativo de liquidação.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Mantenha a resposta em cinco partes interligada. Propostas anteriores forneceram peças; evite dar a entender que cada uma delas era uma moeda descentralizada completa.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Alguns bitcoins podem estar inacessíveis ou indisponíveis para venda.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Deixe que os alunos descubram a conversão por conta própria; sem gabarito visível.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Reflexão-chave: o Bitcoin tem valor para você? O preço atual dele representa o seu valor?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Prepare a verificação da tela de recebimento, a verificação de envio e confirmação e a prática de preparo para recuperação ou de resposta a golpes. Explique os limites de cada ambiente antes de usá-lo.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Nunca fotografe, armazene na nuvem, envie por e-mail ou por mensagem, nem digite uma frase-semente real em um site ou formulário comum. Ela pode dar acesso total aos fundos.
Frases-senha adicionais, múltiplas chaves e esquemas avançados de backup fazem parte do Aprendizado Avançado. Não introduza uma complexidade que os alunos não consigam explicar ou da qual não consigam se recuperar.
Se ela puder ter sido vista, copiada, digitada on-line ou armazenada em um dispositivo não confiável, considere-a comprometida. Procure ajuda sem revelá-la; use um novo processo de recuperação confiável.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comparação fictícia da fonte entre pagamentos pequenos e pagamentos menos frequentes. Mantenha as escolhas hipotéticas; não escolha ferramentas nem valores para os recursos pessoais dos alunos.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 o processo sem visualizar as palavras de recuperação. Uma configuração pessoal posterior exige novas informações de recuperação, geradas de forma privada.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taxas on-chain dependem principalmente do tamanho dos dados da transação e da demanda por espaço nos blocos, e não simplesmente do valor enviado. Confira a estimativa final; os prazos e as taxas podem mudar.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Acesse sites oficiais, páginas de aplicativos nas lojas e contatos por conta própria. Verifique o desenvolvedor e o domínio; tenha cautela com anúncios, mensagens e sites falsos que imitam os verdadeiros. Nunca pegue dinheiro emprestado para fazer experiências.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Referência de origem: verificação prática de competências observada por um educador. O C6 exige a observação direta tanto das tarefas de carteira/recebimento quanto das de preparação para recuperação. Simulações, materiais preparados, modelos físicos e alternativas sem fundos são válidos. Dê feedback e uma nova oportunidade quando necessário. Mantenha as rubricas e a administração da avaliação fora da tela.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Módulo 4 é obrigatório e organizado pelo educador. Selecione a atividade de Bitcoin como dinheiro que seja relevante para o contexto local e use as sugestões a seguir como opções adaptáveis, e não como uma exigência de demonstrar todas as ferramentas ou cenários. Verifique as ferramentas atuais, as normas locais, a infraestrutura e o suporte disponíveis. Mantenha as competências exigidas e os padrões de segurança do Módulo 3; não invente provedores nem detalhes locais.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Escolha a tarefa de origem pertinente: comparação de custódia, verificação da tela de recebimento, comparação de caminhos de pagamento, verificação de transação preparada, comparação de custos de rota, resposta a golpes, fluxo para comerciantes/doações ou verificação de recursos. Busque especialistas locais quando necessário.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um item de baixo valor ou uma simulação. Explique o fluxo completo antes de aprovar o pagamento.
Selecione ou adapte os cenários do guia à tarefa local. Mantenha as instruções voltadas para os alunos e evite tratar uma aceitação hipotética como se fosse uma listagem real de um comerciante local.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 cenário de origem que apoiar a tarefa local selecionada. Um reembolso é um novo pagamento, não a reversão da transação original on-chain.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formas de obtenção incluem trabalho, troca direta, corretoras, caixas eletrônicos, comerciantes, serviços de conversão e economias circulares. Use informações locais atuais e verificadas ou um cenário claramente fictício.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a retenção de dados, os vínculos on-chain, as contrapartes, a proteção contra fraudes, os limites, as taxas e o tratamento de disputas.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Defina o sucesso pelo problema resolvido, não pelo número de transações.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 a tarefa local de Bitcoin como dinheiro escolhida pelo educador e a explicação do aluno sobre o propósito, a alternativa, as vantagens e desvantagens, a possível falha e o próximo passo. Mantenha a pontuação, as rubricas e a aplicação da avaliação fora da tela.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12842" y="571500"/>
            <a:ext cx="1312347" cy="272400"/>
          </a:xfrm>
          <a:prstGeom prst="rect">
            <a:avLst/>
          </a:prstGeom>
          <a:noFill/>
          <a:ln/>
        </p:spPr>
        <p:txBody>
          <a:bodyPr wrap="square" lIns="0" tIns="0" rIns="0" bIns="0" rtlCol="0" anchor="t"/>
          <a:lstStyle/>
          <a:p>
            <a:pPr algn="r" indent="0" marL="0">
              <a:lnSpc>
                <a:spcPct val="108000"/>
              </a:lnSpc>
              <a:buNone/>
            </a:pPr>
            <a:r>
              <a:rPr lang="pt-BR" altLang="en-US" sz="1650" dirty="0">
                <a:solidFill>
                  <a:srgbClr val="FFFFFF"/>
                </a:solidFill>
                <a:latin typeface="IBM Plex Sans" pitchFamily="34" charset="0"/>
                <a:ea typeface="IBM Plex Sans" pitchFamily="34" charset="-122"/>
                <a:cs typeface="IBM Plex Sans" pitchFamily="34" charset="-120"/>
              </a:rPr>
              <a:t>Edição 26.10</a:t>
            </a:r>
            <a:endParaRPr lang="pt-BR"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pt-BR" altLang="en-US" sz="7200" dirty="0">
                <a:solidFill>
                  <a:srgbClr val="FFFFFF"/>
                </a:solidFill>
                <a:latin typeface="IBM Plex Sans Medium" pitchFamily="34" charset="0"/>
                <a:ea typeface="IBM Plex Sans Medium" pitchFamily="34" charset="-122"/>
                <a:cs typeface="IBM Plex Sans Medium" pitchFamily="34" charset="-120"/>
              </a:rPr>
              <a:t>Diploma</a:t>
            </a:r>
            <a:br/>
            <a:r>
              <a:rPr lang="pt-BR" altLang="en-US" sz="7200" dirty="0">
                <a:solidFill>
                  <a:srgbClr val="FFFFFF"/>
                </a:solidFill>
                <a:latin typeface="IBM Plex Sans Medium" pitchFamily="34" charset="0"/>
                <a:ea typeface="IBM Plex Sans Medium" pitchFamily="34" charset="-122"/>
                <a:cs typeface="IBM Plex Sans Medium" pitchFamily="34" charset="-120"/>
              </a:rPr>
              <a:t>Bitcoin</a:t>
            </a:r>
            <a:endParaRPr lang="pt-BR"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pt-BR" altLang="en-US" sz="2400" dirty="0">
                <a:solidFill>
                  <a:srgbClr val="FFFFFF"/>
                </a:solidFill>
                <a:latin typeface="IBM Plex Sans" pitchFamily="34" charset="0"/>
                <a:ea typeface="IBM Plex Sans" pitchFamily="34" charset="-122"/>
                <a:cs typeface="IBM Plex Sans" pitchFamily="34" charset="-120"/>
              </a:rPr>
              <a:t>Educação Financeira para a Era do Bitcoin</a:t>
            </a:r>
            <a:endParaRPr lang="pt-B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pt-BR" altLang="en-US" sz="2400" dirty="0">
                <a:solidFill>
                  <a:srgbClr val="F7941F"/>
                </a:solidFill>
                <a:latin typeface="IBM Plex Sans Medium" pitchFamily="34" charset="0"/>
                <a:ea typeface="IBM Plex Sans Medium" pitchFamily="34" charset="-122"/>
                <a:cs typeface="IBM Plex Sans Medium" pitchFamily="34" charset="-120"/>
              </a:rPr>
              <a:t>Módulo 1</a:t>
            </a:r>
            <a:endParaRPr lang="pt-BR"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pt-BR" altLang="en-US" sz="4350" dirty="0">
                <a:solidFill>
                  <a:srgbClr val="FFFFFF"/>
                </a:solidFill>
                <a:latin typeface="IBM Plex Sans Medium" pitchFamily="34" charset="0"/>
                <a:ea typeface="IBM Plex Sans Medium" pitchFamily="34" charset="-122"/>
                <a:cs typeface="IBM Plex Sans Medium" pitchFamily="34" charset="-120"/>
              </a:rPr>
              <a:t>Entendendo o dinheiro</a:t>
            </a:r>
            <a:endParaRPr lang="pt-BR"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pt-BR" altLang="en-US" sz="2400" b="1" dirty="0">
                <a:solidFill>
                  <a:srgbClr val="FFFFFF"/>
                </a:solidFill>
                <a:latin typeface="IBM Plex Sans" pitchFamily="34" charset="0"/>
                <a:ea typeface="IBM Plex Sans" pitchFamily="34" charset="-122"/>
                <a:cs typeface="IBM Plex Sans" pitchFamily="34" charset="-120"/>
              </a:rPr>
              <a:t>Problema:</a:t>
            </a:r>
            <a:r>
              <a:rPr lang="pt-BR" altLang="en-US" sz="2400" dirty="0">
                <a:solidFill>
                  <a:srgbClr val="FFFFFF"/>
                </a:solidFill>
                <a:latin typeface="IBM Plex Sans" pitchFamily="34" charset="0"/>
                <a:ea typeface="IBM Plex Sans" pitchFamily="34" charset="-122"/>
                <a:cs typeface="IBM Plex Sans" pitchFamily="34" charset="-120"/>
              </a:rPr>
              <a:t> Como os sistemas monetários funcionam e mudam?</a:t>
            </a:r>
            <a:endParaRPr lang="pt-B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O conhecimento vem antes da ação</a:t>
            </a:r>
            <a:endParaRPr lang="pt-BR"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Aprenda primeiro · comece pequeno · avance devagar</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Não é necessário fazer compras, usar recursos próprios nem ter uma carteira pessoal</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Não é necessário ter um dispositivo pessoal nem acesso à internet para concluir o curso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Materiais preparados, simulações e prática offline disponíveis</a:t>
            </a:r>
            <a:endParaRPr lang="pt-BR" sz="2400" dirty="0"/>
          </a:p>
        </p:txBody>
      </p:sp>
      <p:sp>
        <p:nvSpPr>
          <p:cNvPr id="5" name="Text 3"/>
          <p:cNvSpPr/>
          <p:nvPr/>
        </p:nvSpPr>
        <p:spPr>
          <a:xfrm>
            <a:off x="666780" y="4372752"/>
            <a:ext cx="11510010" cy="1645463"/>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Este curso oferece educação, não aconselhamento financeiro, de investimento, jurídico ou tributário. Ele não recomenda comprar, vender, tomar empréstimos com garantia em bitcoin nem manter bitcoin, nem promete valorização do preço.</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pt-BR" altLang="en-US" sz="4350" dirty="0">
                <a:solidFill>
                  <a:srgbClr val="FFFFFF"/>
                </a:solidFill>
                <a:latin typeface="IBM Plex Sans Medium" pitchFamily="34" charset="0"/>
                <a:ea typeface="IBM Plex Sans Medium" pitchFamily="34" charset="-122"/>
                <a:cs typeface="IBM Plex Sans Medium" pitchFamily="34" charset="-120"/>
              </a:rPr>
              <a:t>Não confie, verifique</a:t>
            </a:r>
            <a:endParaRPr lang="pt-B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C0C0D0"/>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Discussão e Expectativas de Privacidade</a:t>
            </a:r>
            <a:endParaRPr lang="pt-BR"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Verifique as evidências; separe fatos, opiniões e garantias</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Questione ideias com respeito; deixe claro quando houver incerteza</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Mantenha histórias pessoais e informações financeiras em sigilo</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Sem pressão para comprar, vender ou revelar o que você possui</a:t>
            </a:r>
            <a:endParaRPr lang="pt-BR"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Peça permissão antes de gravar ou compartilhar a tela, o trabalho ou informações de identificação de qualquer pessoa. Nunca compartilhe chaves privadas ou palavras de recuperação reais.</a:t>
            </a:r>
            <a:endParaRPr lang="pt-BR"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O preço do Bitcoin pode variar bruscamente. Erros, golpes, perda de segredos ou falha do custodiante podem causar perdas permanentes; pagamentos válidos geralmente são difíceis ou impossíveis de reverter.</a:t>
            </a:r>
            <a:endParaRPr lang="pt-B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Perguntas iniciais sobre o dinheiro</a:t>
            </a:r>
            <a:endParaRPr lang="pt-BR" sz="3000" dirty="0"/>
          </a:p>
        </p:txBody>
      </p:sp>
      <p:sp>
        <p:nvSpPr>
          <p:cNvPr id="5" name="Text 2"/>
          <p:cNvSpPr/>
          <p:nvPr/>
        </p:nvSpPr>
        <p:spPr>
          <a:xfrm>
            <a:off x="1047720" y="1386779"/>
            <a:ext cx="5923026" cy="3534339"/>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Por que as pessoas precisam de dinheiro?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O que faz algo ser dinheiro?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Quem pode criar ou controlar o dinheiro que você usa?</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Por que o seu dinheiro tem valor?</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Ele compra a mesma quantidade que antes?</a:t>
            </a:r>
            <a:endParaRPr lang="pt-B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Por que o dinheiro existe</a:t>
            </a:r>
            <a:endParaRPr lang="pt-B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Dinheiro é um ativo que as pessoas aceitam porque esperam que outros o aceitem mais tarde.</a:t>
            </a:r>
            <a:endParaRPr lang="pt-BR"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Especialização e troca</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Cooperação entre desconhecidos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Preços, dívidas, renda e poupança</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Valor através do tempo e da distância</a:t>
            </a:r>
            <a:endParaRPr lang="pt-BR"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pt-BR" altLang="en-US" sz="2400" b="1" dirty="0">
                <a:solidFill>
                  <a:srgbClr val="422C70"/>
                </a:solidFill>
                <a:latin typeface="IBM Plex Sans" pitchFamily="34" charset="0"/>
                <a:ea typeface="IBM Plex Sans" pitchFamily="34" charset="-122"/>
                <a:cs typeface="IBM Plex Sans" pitchFamily="34" charset="-120"/>
              </a:rPr>
              <a:t>Pergunta rápida</a:t>
            </a:r>
            <a:endParaRPr lang="pt-BR" sz="2400" dirty="0"/>
          </a:p>
          <a:p>
            <a:pPr algn="l" indent="0" marL="0">
              <a:lnSpc>
                <a:spcPct val="113000"/>
              </a:lnSpc>
              <a:spcBef>
                <a:spcPts val="360"/>
              </a:spcBef>
              <a:buNone/>
            </a:pPr>
            <a:r>
              <a:rPr lang="pt-BR" altLang="en-US" sz="2400" dirty="0">
                <a:solidFill>
                  <a:srgbClr val="25252B"/>
                </a:solidFill>
                <a:latin typeface="IBM Plex Sans" pitchFamily="34" charset="0"/>
                <a:ea typeface="IBM Plex Sans" pitchFamily="34" charset="-122"/>
                <a:cs typeface="IBM Plex Sans" pitchFamily="34" charset="-120"/>
              </a:rPr>
              <a:t>Que problema de troca ou de coordenação o dinheiro ajuda a resolver?</a:t>
            </a:r>
            <a:endParaRPr lang="pt-BR"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Funções do Dinheiro</a:t>
            </a:r>
            <a:endParaRPr lang="pt-BR"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Meio de troca:</a:t>
            </a:r>
            <a:r>
              <a:rPr lang="pt-BR" altLang="en-US" sz="2400" dirty="0">
                <a:solidFill>
                  <a:srgbClr val="25252B"/>
                </a:solidFill>
                <a:latin typeface="IBM Plex Sans" pitchFamily="34" charset="0"/>
                <a:ea typeface="IBM Plex Sans" pitchFamily="34" charset="-122"/>
                <a:cs typeface="IBM Plex Sans" pitchFamily="34" charset="-120"/>
              </a:rPr>
              <a:t> pagamento por bens e serviços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Unidade de Conta:</a:t>
            </a:r>
            <a:r>
              <a:rPr lang="pt-BR" altLang="en-US" sz="2400" dirty="0">
                <a:solidFill>
                  <a:srgbClr val="25252B"/>
                </a:solidFill>
                <a:latin typeface="IBM Plex Sans" pitchFamily="34" charset="0"/>
                <a:ea typeface="IBM Plex Sans" pitchFamily="34" charset="-122"/>
                <a:cs typeface="IBM Plex Sans" pitchFamily="34" charset="-120"/>
              </a:rPr>
              <a:t> preços e registros compartilhados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Reserva de valor:</a:t>
            </a:r>
            <a:r>
              <a:rPr lang="pt-BR" altLang="en-US" sz="2400" dirty="0">
                <a:solidFill>
                  <a:srgbClr val="25252B"/>
                </a:solidFill>
                <a:latin typeface="IBM Plex Sans" pitchFamily="34" charset="0"/>
                <a:ea typeface="IBM Plex Sans" pitchFamily="34" charset="-122"/>
                <a:cs typeface="IBM Plex Sans" pitchFamily="34" charset="-120"/>
              </a:rPr>
              <a:t> valor ao longo do tempo</a:t>
            </a:r>
            <a:endParaRPr lang="pt-BR"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Uma forma pode cumprir uma função melhor do que outra. Toda forma traz riscos ao Poder de Compra.</a:t>
            </a:r>
            <a:endParaRPr lang="pt-B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Propriedades de um Dinheiro Útil</a:t>
            </a:r>
            <a:endParaRPr lang="pt-BR" sz="3000" dirty="0"/>
          </a:p>
        </p:txBody>
      </p:sp>
      <p:sp>
        <p:nvSpPr>
          <p:cNvPr id="4" name="Text 2"/>
          <p:cNvSpPr/>
          <p:nvPr/>
        </p:nvSpPr>
        <p:spPr>
          <a:xfrm>
            <a:off x="666689" y="1372240"/>
            <a:ext cx="5727984" cy="2227021"/>
          </a:xfrm>
          <a:prstGeom prst="rect">
            <a:avLst/>
          </a:prstGeom>
          <a:noFill/>
          <a:ln/>
        </p:spPr>
        <p:txBody>
          <a:bodyPr wrap="square" lIns="0" tIns="0" rIns="0" bIns="0" rtlCol="0" anchor="t"/>
          <a:lstStyle/>
          <a:p>
            <a:pPr algn="l" marL="511810" indent="-511810">
              <a:lnSpc>
                <a:spcPct val="113000"/>
              </a:lnSpc>
              <a:buSzPct val="100000"/>
              <a:buChar char="•"/>
            </a:pPr>
            <a:r>
              <a:rPr lang="pt-BR" altLang="en-US" sz="2020" b="1" dirty="0">
                <a:solidFill>
                  <a:srgbClr val="422C70"/>
                </a:solidFill>
                <a:latin typeface="IBM Plex Sans" pitchFamily="34" charset="0"/>
                <a:ea typeface="IBM Plex Sans" pitchFamily="34" charset="-122"/>
                <a:cs typeface="IBM Plex Sans" pitchFamily="34" charset="-120"/>
              </a:rPr>
              <a:t>Durabilidade:</a:t>
            </a:r>
            <a:r>
              <a:rPr lang="pt-BR" altLang="en-US" sz="2020" dirty="0">
                <a:solidFill>
                  <a:srgbClr val="25252B"/>
                </a:solidFill>
                <a:latin typeface="IBM Plex Sans" pitchFamily="34" charset="0"/>
                <a:ea typeface="IBM Plex Sans" pitchFamily="34" charset="-122"/>
                <a:cs typeface="IBM Plex Sans" pitchFamily="34" charset="-120"/>
              </a:rPr>
              <a:t> utilizável ao longo do tempo</a:t>
            </a:r>
            <a:endParaRPr lang="pt-BR" sz="2020" dirty="0"/>
          </a:p>
          <a:p>
            <a:pPr algn="l" marL="511810" indent="-511810">
              <a:lnSpc>
                <a:spcPct val="113000"/>
              </a:lnSpc>
              <a:spcBef>
                <a:spcPts val="400"/>
              </a:spcBef>
              <a:buSzPct val="100000"/>
              <a:buChar char="•"/>
            </a:pPr>
            <a:r>
              <a:rPr lang="pt-BR" altLang="en-US" sz="2020" b="1" dirty="0">
                <a:solidFill>
                  <a:srgbClr val="422C70"/>
                </a:solidFill>
                <a:latin typeface="IBM Plex Sans" pitchFamily="34" charset="0"/>
                <a:ea typeface="IBM Plex Sans" pitchFamily="34" charset="-122"/>
                <a:cs typeface="IBM Plex Sans" pitchFamily="34" charset="-120"/>
              </a:rPr>
              <a:t>Portabilidade:</a:t>
            </a:r>
            <a:r>
              <a:rPr lang="pt-BR" altLang="en-US" sz="2020" dirty="0">
                <a:solidFill>
                  <a:srgbClr val="25252B"/>
                </a:solidFill>
                <a:latin typeface="IBM Plex Sans" pitchFamily="34" charset="0"/>
                <a:ea typeface="IBM Plex Sans" pitchFamily="34" charset="-122"/>
                <a:cs typeface="IBM Plex Sans" pitchFamily="34" charset="-120"/>
              </a:rPr>
              <a:t> fácil de mover ou transferir</a:t>
            </a:r>
            <a:endParaRPr lang="pt-BR" sz="2020" dirty="0"/>
          </a:p>
          <a:p>
            <a:pPr algn="l" marL="511810" indent="-511810">
              <a:lnSpc>
                <a:spcPct val="113000"/>
              </a:lnSpc>
              <a:spcBef>
                <a:spcPts val="400"/>
              </a:spcBef>
              <a:buSzPct val="100000"/>
              <a:buChar char="•"/>
            </a:pPr>
            <a:r>
              <a:rPr lang="pt-BR" altLang="en-US" sz="2020" b="1" dirty="0">
                <a:solidFill>
                  <a:srgbClr val="422C70"/>
                </a:solidFill>
                <a:latin typeface="IBM Plex Sans" pitchFamily="34" charset="0"/>
                <a:ea typeface="IBM Plex Sans" pitchFamily="34" charset="-122"/>
                <a:cs typeface="IBM Plex Sans" pitchFamily="34" charset="-120"/>
              </a:rPr>
              <a:t>Divisibilidade:</a:t>
            </a:r>
            <a:r>
              <a:rPr lang="pt-BR" altLang="en-US" sz="2020" dirty="0">
                <a:solidFill>
                  <a:srgbClr val="25252B"/>
                </a:solidFill>
                <a:latin typeface="IBM Plex Sans" pitchFamily="34" charset="0"/>
                <a:ea typeface="IBM Plex Sans" pitchFamily="34" charset="-122"/>
                <a:cs typeface="IBM Plex Sans" pitchFamily="34" charset="-120"/>
              </a:rPr>
              <a:t> quantias pequenas e grandes</a:t>
            </a:r>
            <a:endParaRPr lang="pt-BR" sz="2020" dirty="0"/>
          </a:p>
          <a:p>
            <a:pPr algn="l" marL="511810" indent="-511810">
              <a:lnSpc>
                <a:spcPct val="113000"/>
              </a:lnSpc>
              <a:spcBef>
                <a:spcPts val="400"/>
              </a:spcBef>
              <a:buSzPct val="100000"/>
              <a:buChar char="•"/>
            </a:pPr>
            <a:r>
              <a:rPr lang="pt-BR" altLang="en-US" sz="2020" b="1" dirty="0">
                <a:solidFill>
                  <a:srgbClr val="422C70"/>
                </a:solidFill>
                <a:latin typeface="IBM Plex Sans" pitchFamily="34" charset="0"/>
                <a:ea typeface="IBM Plex Sans" pitchFamily="34" charset="-122"/>
                <a:cs typeface="IBM Plex Sans" pitchFamily="34" charset="-120"/>
              </a:rPr>
              <a:t>Fungibilidade:</a:t>
            </a:r>
            <a:r>
              <a:rPr lang="pt-BR" altLang="en-US" sz="2020" dirty="0">
                <a:solidFill>
                  <a:srgbClr val="25252B"/>
                </a:solidFill>
                <a:latin typeface="IBM Plex Sans" pitchFamily="34" charset="0"/>
                <a:ea typeface="IBM Plex Sans" pitchFamily="34" charset="-122"/>
                <a:cs typeface="IBM Plex Sans" pitchFamily="34" charset="-120"/>
              </a:rPr>
              <a:t> unidades iguais e intercambiáveis</a:t>
            </a:r>
            <a:endParaRPr lang="pt-BR" sz="2020" dirty="0"/>
          </a:p>
        </p:txBody>
      </p:sp>
      <p:sp>
        <p:nvSpPr>
          <p:cNvPr id="5" name="Text 3"/>
          <p:cNvSpPr/>
          <p:nvPr/>
        </p:nvSpPr>
        <p:spPr>
          <a:xfrm>
            <a:off x="6121542" y="1372240"/>
            <a:ext cx="5727984" cy="1484711"/>
          </a:xfrm>
          <a:prstGeom prst="rect">
            <a:avLst/>
          </a:prstGeom>
          <a:noFill/>
          <a:ln/>
        </p:spPr>
        <p:txBody>
          <a:bodyPr wrap="square" lIns="0" tIns="0" rIns="0" bIns="0" rtlCol="0" anchor="t"/>
          <a:lstStyle/>
          <a:p>
            <a:pPr algn="l" marL="511810" indent="-511810">
              <a:lnSpc>
                <a:spcPct val="113000"/>
              </a:lnSpc>
              <a:buSzPct val="100000"/>
              <a:buChar char="•"/>
            </a:pPr>
            <a:r>
              <a:rPr lang="pt-BR" altLang="en-US" sz="2020" b="1" dirty="0">
                <a:solidFill>
                  <a:srgbClr val="422C70"/>
                </a:solidFill>
                <a:latin typeface="IBM Plex Sans" pitchFamily="34" charset="0"/>
                <a:ea typeface="IBM Plex Sans" pitchFamily="34" charset="-122"/>
                <a:cs typeface="IBM Plex Sans" pitchFamily="34" charset="-120"/>
              </a:rPr>
              <a:t>Escassez:</a:t>
            </a:r>
            <a:r>
              <a:rPr lang="pt-BR" altLang="en-US" sz="2020" dirty="0">
                <a:solidFill>
                  <a:srgbClr val="25252B"/>
                </a:solidFill>
                <a:latin typeface="IBM Plex Sans" pitchFamily="34" charset="0"/>
                <a:ea typeface="IBM Plex Sans" pitchFamily="34" charset="-122"/>
                <a:cs typeface="IBM Plex Sans" pitchFamily="34" charset="-120"/>
              </a:rPr>
              <a:t> limites à expansão da oferta</a:t>
            </a:r>
            <a:endParaRPr lang="pt-BR" sz="2020" dirty="0"/>
          </a:p>
          <a:p>
            <a:pPr algn="l" marL="511810" indent="-511810">
              <a:lnSpc>
                <a:spcPct val="113000"/>
              </a:lnSpc>
              <a:spcBef>
                <a:spcPts val="400"/>
              </a:spcBef>
              <a:buSzPct val="100000"/>
              <a:buChar char="•"/>
            </a:pPr>
            <a:r>
              <a:rPr lang="pt-BR" altLang="en-US" sz="2020" b="1" dirty="0">
                <a:solidFill>
                  <a:srgbClr val="422C70"/>
                </a:solidFill>
                <a:latin typeface="IBM Plex Sans" pitchFamily="34" charset="0"/>
                <a:ea typeface="IBM Plex Sans" pitchFamily="34" charset="-122"/>
                <a:cs typeface="IBM Plex Sans" pitchFamily="34" charset="-120"/>
              </a:rPr>
              <a:t>Aceitabilidade:</a:t>
            </a:r>
            <a:r>
              <a:rPr lang="pt-BR" altLang="en-US" sz="2020" dirty="0">
                <a:solidFill>
                  <a:srgbClr val="25252B"/>
                </a:solidFill>
                <a:latin typeface="IBM Plex Sans" pitchFamily="34" charset="0"/>
                <a:ea typeface="IBM Plex Sans" pitchFamily="34" charset="-122"/>
                <a:cs typeface="IBM Plex Sans" pitchFamily="34" charset="-120"/>
              </a:rPr>
              <a:t> disposição para recebê-lo</a:t>
            </a:r>
            <a:endParaRPr lang="pt-BR" sz="2020" dirty="0"/>
          </a:p>
          <a:p>
            <a:pPr algn="l" marL="511810" indent="-511810">
              <a:lnSpc>
                <a:spcPct val="113000"/>
              </a:lnSpc>
              <a:spcBef>
                <a:spcPts val="400"/>
              </a:spcBef>
              <a:buSzPct val="100000"/>
              <a:buChar char="•"/>
            </a:pPr>
            <a:r>
              <a:rPr lang="pt-BR" altLang="en-US" sz="2020" b="1" dirty="0">
                <a:solidFill>
                  <a:srgbClr val="422C70"/>
                </a:solidFill>
                <a:latin typeface="IBM Plex Sans" pitchFamily="34" charset="0"/>
                <a:ea typeface="IBM Plex Sans" pitchFamily="34" charset="-122"/>
                <a:cs typeface="IBM Plex Sans" pitchFamily="34" charset="-120"/>
              </a:rPr>
              <a:t>Verificabilidade e reconhecibilidade:</a:t>
            </a:r>
            <a:r>
              <a:rPr lang="pt-BR" altLang="en-US" sz="2020" dirty="0">
                <a:solidFill>
                  <a:srgbClr val="25252B"/>
                </a:solidFill>
                <a:latin typeface="IBM Plex Sans" pitchFamily="34" charset="0"/>
                <a:ea typeface="IBM Plex Sans" pitchFamily="34" charset="-122"/>
                <a:cs typeface="IBM Plex Sans" pitchFamily="34" charset="-120"/>
              </a:rPr>
              <a:t> unidades autênticas e identificáveis</a:t>
            </a:r>
            <a:endParaRPr lang="pt-BR" sz="2020" dirty="0"/>
          </a:p>
        </p:txBody>
      </p:sp>
      <p:sp>
        <p:nvSpPr>
          <p:cNvPr id="6" name="Text 4"/>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pt-BR" altLang="en-US" sz="2020" dirty="0">
                <a:solidFill>
                  <a:srgbClr val="25252B"/>
                </a:solidFill>
                <a:latin typeface="IBM Plex Sans" pitchFamily="34" charset="0"/>
                <a:ea typeface="IBM Plex Sans" pitchFamily="34" charset="-122"/>
                <a:cs typeface="IBM Plex Sans" pitchFamily="34" charset="-120"/>
              </a:rPr>
              <a:t>Nenhuma forma atinge a nota máxima. “</a:t>
            </a:r>
            <a:r>
              <a:rPr lang="pt-BR" altLang="en-US" sz="2020" b="1" dirty="0">
                <a:solidFill>
                  <a:srgbClr val="25252B"/>
                </a:solidFill>
                <a:latin typeface="IBM Plex Sans" pitchFamily="34" charset="0"/>
                <a:ea typeface="IBM Plex Sans" pitchFamily="34" charset="-122"/>
                <a:cs typeface="IBM Plex Sans" pitchFamily="34" charset="-120"/>
              </a:rPr>
              <a:t>Dinheiro sólido</a:t>
            </a:r>
            <a:r>
              <a:rPr lang="pt-BR" altLang="en-US" sz="2020" dirty="0">
                <a:solidFill>
                  <a:srgbClr val="25252B"/>
                </a:solidFill>
                <a:latin typeface="IBM Plex Sans" pitchFamily="34" charset="0"/>
                <a:ea typeface="IBM Plex Sans" pitchFamily="34" charset="-122"/>
                <a:cs typeface="IBM Plex Sans" pitchFamily="34" charset="-120"/>
              </a:rPr>
              <a:t>” é um julgamento: defina critérios e compare de forma consistente.</a:t>
            </a:r>
            <a:endParaRPr lang="pt-BR" sz="2020" dirty="0"/>
          </a:p>
        </p:txBody>
      </p:sp>
      <p:sp>
        <p:nvSpPr>
          <p:cNvPr id="7" name="Shape 5"/>
          <p:cNvSpPr/>
          <p:nvPr/>
        </p:nvSpPr>
        <p:spPr>
          <a:xfrm>
            <a:off x="666780" y="4827941"/>
            <a:ext cx="10858500" cy="1382298"/>
          </a:xfrm>
          <a:prstGeom prst="rect">
            <a:avLst/>
          </a:prstGeom>
          <a:solidFill>
            <a:srgbClr val="F3F3FA"/>
          </a:solidFill>
          <a:ln/>
        </p:spPr>
      </p:sp>
      <p:sp>
        <p:nvSpPr>
          <p:cNvPr id="8" name="Shape 6"/>
          <p:cNvSpPr/>
          <p:nvPr/>
        </p:nvSpPr>
        <p:spPr>
          <a:xfrm>
            <a:off x="666780" y="4827941"/>
            <a:ext cx="57150" cy="1382298"/>
          </a:xfrm>
          <a:prstGeom prst="rect">
            <a:avLst/>
          </a:prstGeom>
          <a:solidFill>
            <a:srgbClr val="422C70"/>
          </a:solidFill>
          <a:ln/>
        </p:spPr>
      </p:sp>
      <p:sp>
        <p:nvSpPr>
          <p:cNvPr id="9" name="Text 7"/>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422C70"/>
                </a:solidFill>
                <a:latin typeface="IBM Plex Sans" pitchFamily="34" charset="0"/>
                <a:ea typeface="IBM Plex Sans" pitchFamily="34" charset="-122"/>
                <a:cs typeface="IBM Plex Sans" pitchFamily="34" charset="-120"/>
              </a:rPr>
              <a:t>Pense criticamente</a:t>
            </a:r>
            <a:endParaRPr lang="pt-BR" sz="2020" dirty="0"/>
          </a:p>
          <a:p>
            <a:pPr algn="l" indent="0" marL="0">
              <a:lnSpc>
                <a:spcPct val="113000"/>
              </a:lnSpc>
              <a:spcBef>
                <a:spcPts val="300"/>
              </a:spcBef>
              <a:buNone/>
            </a:pPr>
            <a:r>
              <a:rPr lang="pt-BR" altLang="en-US" sz="2020" dirty="0">
                <a:solidFill>
                  <a:srgbClr val="25252B"/>
                </a:solidFill>
                <a:latin typeface="IBM Plex Sans" pitchFamily="34" charset="0"/>
                <a:ea typeface="IBM Plex Sans" pitchFamily="34" charset="-122"/>
                <a:cs typeface="IBM Plex Sans" pitchFamily="34" charset="-120"/>
              </a:rPr>
              <a:t>Quais propriedades foram importantes quando você escolheu um tipo de dinheiro ou ativo em vez de outro?</a:t>
            </a:r>
            <a:endParaRPr lang="pt-B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Escambo e a dupla coincidência de desejos</a:t>
            </a:r>
            <a:endParaRPr lang="pt-B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Troca direta de bens ou serviços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Ambas as partes precisam querer o que a outra oferece</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Ao mesmo tempo, em quantidades adequadas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Dificuldades de divisibilidade, deterioração, precificação e poupança</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O dinheiro separa a venda da compra</a:t>
            </a:r>
            <a:endParaRPr lang="pt-B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Escassez, valor e troca</a:t>
            </a:r>
            <a:endParaRPr lang="pt-BR" sz="3000" dirty="0"/>
          </a:p>
        </p:txBody>
      </p:sp>
      <p:sp>
        <p:nvSpPr>
          <p:cNvPr id="5" name="Text 2"/>
          <p:cNvSpPr/>
          <p:nvPr/>
        </p:nvSpPr>
        <p:spPr>
          <a:xfrm>
            <a:off x="1002000" y="1375806"/>
            <a:ext cx="5327020" cy="3887389"/>
          </a:xfrm>
          <a:prstGeom prst="rect">
            <a:avLst/>
          </a:prstGeom>
          <a:noFill/>
          <a:ln/>
        </p:spPr>
        <p:txBody>
          <a:bodyPr wrap="square" lIns="0" tIns="0" rIns="0" bIns="0" rtlCol="0" anchor="t"/>
          <a:lstStyle/>
          <a:p>
            <a:pPr algn="l" marL="200660" indent="-200660">
              <a:lnSpc>
                <a:spcPct val="113000"/>
              </a:lnSpc>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Escassez:</a:t>
            </a:r>
            <a:r>
              <a:rPr lang="pt-BR" altLang="en-US" sz="2110" dirty="0">
                <a:solidFill>
                  <a:srgbClr val="25252B"/>
                </a:solidFill>
                <a:latin typeface="IBM Plex Sans" pitchFamily="34" charset="0"/>
                <a:ea typeface="IBM Plex Sans" pitchFamily="34" charset="-122"/>
                <a:cs typeface="IBM Plex Sans" pitchFamily="34" charset="-120"/>
              </a:rPr>
              <a:t> um uso impede outro</a:t>
            </a:r>
            <a:endParaRPr lang="pt-BR" sz="2110" dirty="0"/>
          </a:p>
          <a:p>
            <a:pPr algn="l" marL="200660" indent="-200660">
              <a:lnSpc>
                <a:spcPct val="113000"/>
              </a:lnSpc>
              <a:spcBef>
                <a:spcPts val="420"/>
              </a:spcBef>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Valor subjetivo:</a:t>
            </a:r>
            <a:r>
              <a:rPr lang="pt-BR" altLang="en-US" sz="2110" dirty="0">
                <a:solidFill>
                  <a:srgbClr val="25252B"/>
                </a:solidFill>
                <a:latin typeface="IBM Plex Sans" pitchFamily="34" charset="0"/>
                <a:ea typeface="IBM Plex Sans" pitchFamily="34" charset="-122"/>
                <a:cs typeface="IBM Plex Sans" pitchFamily="34" charset="-120"/>
              </a:rPr>
              <a:t> necessidades, preferências e circunstâncias</a:t>
            </a:r>
            <a:endParaRPr lang="pt-BR" sz="2110" dirty="0"/>
          </a:p>
          <a:p>
            <a:pPr algn="l" marL="200660" indent="-200660">
              <a:lnSpc>
                <a:spcPct val="113000"/>
              </a:lnSpc>
              <a:spcBef>
                <a:spcPts val="420"/>
              </a:spcBef>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Troca:</a:t>
            </a:r>
            <a:r>
              <a:rPr lang="pt-BR" altLang="en-US" sz="2110" dirty="0">
                <a:solidFill>
                  <a:srgbClr val="25252B"/>
                </a:solidFill>
                <a:latin typeface="IBM Plex Sans" pitchFamily="34" charset="0"/>
                <a:ea typeface="IBM Plex Sans" pitchFamily="34" charset="-122"/>
                <a:cs typeface="IBM Plex Sans" pitchFamily="34" charset="-120"/>
              </a:rPr>
              <a:t> ambos os lados preferem o que recebem</a:t>
            </a:r>
            <a:endParaRPr lang="pt-BR" sz="2110" dirty="0"/>
          </a:p>
          <a:p>
            <a:pPr algn="l" marL="200660" indent="-200660">
              <a:lnSpc>
                <a:spcPct val="113000"/>
              </a:lnSpc>
              <a:spcBef>
                <a:spcPts val="420"/>
              </a:spcBef>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Custo de oportunidade:</a:t>
            </a:r>
            <a:r>
              <a:rPr lang="pt-BR" altLang="en-US" sz="2110" dirty="0">
                <a:solidFill>
                  <a:srgbClr val="25252B"/>
                </a:solidFill>
                <a:latin typeface="IBM Plex Sans" pitchFamily="34" charset="0"/>
                <a:ea typeface="IBM Plex Sans" pitchFamily="34" charset="-122"/>
                <a:cs typeface="IBM Plex Sans" pitchFamily="34" charset="-120"/>
              </a:rPr>
              <a:t> a melhor alternativa abandonada</a:t>
            </a:r>
            <a:endParaRPr lang="pt-BR" sz="2110" dirty="0"/>
          </a:p>
          <a:p>
            <a:pPr algn="l" marL="200660" indent="-200660">
              <a:lnSpc>
                <a:spcPct val="113000"/>
              </a:lnSpc>
              <a:spcBef>
                <a:spcPts val="420"/>
              </a:spcBef>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Preferência temporal:</a:t>
            </a:r>
            <a:r>
              <a:rPr lang="pt-BR" altLang="en-US" sz="2110" dirty="0">
                <a:solidFill>
                  <a:srgbClr val="25252B"/>
                </a:solidFill>
                <a:latin typeface="IBM Plex Sans" pitchFamily="34" charset="0"/>
                <a:ea typeface="IBM Plex Sans" pitchFamily="34" charset="-122"/>
                <a:cs typeface="IBM Plex Sans" pitchFamily="34" charset="-120"/>
              </a:rPr>
              <a:t> agora em comparação com depois</a:t>
            </a:r>
            <a:endParaRPr lang="pt-BR" sz="2110" dirty="0"/>
          </a:p>
          <a:p>
            <a:pPr algn="l" marL="200660" indent="-200660">
              <a:lnSpc>
                <a:spcPct val="113000"/>
              </a:lnSpc>
              <a:spcBef>
                <a:spcPts val="420"/>
              </a:spcBef>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Trade-off:</a:t>
            </a:r>
            <a:r>
              <a:rPr lang="pt-BR" altLang="en-US" sz="2110" dirty="0">
                <a:solidFill>
                  <a:srgbClr val="25252B"/>
                </a:solidFill>
                <a:latin typeface="IBM Plex Sans" pitchFamily="34" charset="0"/>
                <a:ea typeface="IBM Plex Sans" pitchFamily="34" charset="-122"/>
                <a:cs typeface="IBM Plex Sans" pitchFamily="34" charset="-120"/>
              </a:rPr>
              <a:t> um benefício com um custo</a:t>
            </a:r>
            <a:endParaRPr lang="pt-BR" sz="2110" dirty="0"/>
          </a:p>
        </p:txBody>
      </p:sp>
      <p:sp>
        <p:nvSpPr>
          <p:cNvPr id="6" name="Text 3"/>
          <p:cNvSpPr/>
          <p:nvPr/>
        </p:nvSpPr>
        <p:spPr>
          <a:xfrm>
            <a:off x="666780" y="5558180"/>
            <a:ext cx="5694426" cy="72393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A escassez, por si só, não garante valor; a demanda também importa.</a:t>
            </a:r>
            <a:endParaRPr lang="pt-B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erto de uma fonte segura Uma garrafa de água está na geladeira de uma loja. É fácil encontrar água potável por perto.NecessidadeBaixaPreçoMais baixoDurante uma escassez A mesma garrafa está em um des">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Custo de Oportunidade</a:t>
            </a:r>
            <a:endParaRPr lang="pt-B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Um consumidor com dinheiro limitado avalia as opções Comida Comer bem hoje.Transporte Chegar ao trabalho.PouparGuardar para depois. Cada escolha abre mão das outras: o custo de oportunidade">    </p:cNvPr>
          <p:cNvPicPr>
            <a:picLocks noChangeAspect="1"/>
          </p:cNvPicPr>
          <p:nvPr/>
        </p:nvPicPr>
        <p:blipFill>
          <a:blip r:embed="rId1"/>
          <a:stretch>
            <a:fillRect/>
          </a:stretch>
        </p:blipFill>
        <p:spPr>
          <a:xfrm>
            <a:off x="342900" y="625084"/>
            <a:ext cx="11506170" cy="54554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Do escambo ao dinheiro digital</a:t>
            </a:r>
            <a:endParaRPr lang="pt-BR"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Troca direta, presentes, obrigações e registros de dívida</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Dinheiro Mercadoria: bens com outros usos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Moedas padronizadas: reconhecimento; possível desvalorização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Papel representativo: direitos resgatáveis; confiança no emissor</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Bancos e dinheiro estatal: promessas institucionais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Pagamentos digitais: instruções que alteram registros</a:t>
            </a:r>
            <a:endParaRPr lang="pt-BR"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Diferentes formas coexistiram; as sociedades não seguiram uma sequência idêntica. A conveniência frequentemente trouxe dependência de emissores e intermediários.</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Dinheiro Fiduciário</a:t>
            </a:r>
            <a:endParaRPr lang="pt-BR"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Dinheiro fiduciário é a moeda autorizada pelo governo que não pode ser resgatada por uma quantidade fixa de uma mercadoria, como o ouro.</a:t>
            </a:r>
            <a:endParaRPr lang="pt-BR"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Banco central:</a:t>
            </a:r>
            <a:r>
              <a:rPr lang="pt-BR" altLang="en-US" sz="2300" dirty="0">
                <a:solidFill>
                  <a:srgbClr val="25252B"/>
                </a:solidFill>
                <a:latin typeface="IBM Plex Sans" pitchFamily="34" charset="0"/>
                <a:ea typeface="IBM Plex Sans" pitchFamily="34" charset="-122"/>
                <a:cs typeface="IBM Plex Sans" pitchFamily="34" charset="-120"/>
              </a:rPr>
              <a:t> base monetária, política, liquidação</a:t>
            </a:r>
            <a:endParaRPr lang="pt-BR" sz="2300" dirty="0"/>
          </a:p>
          <a:p>
            <a:pPr algn="l" marL="219710" indent="-219710">
              <a:lnSpc>
                <a:spcPct val="113000"/>
              </a:lnSpc>
              <a:spcBef>
                <a:spcPts val="460"/>
              </a:spcBef>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Bancos comerciais:</a:t>
            </a:r>
            <a:r>
              <a:rPr lang="pt-BR" altLang="en-US" sz="2300" dirty="0">
                <a:solidFill>
                  <a:srgbClr val="25252B"/>
                </a:solidFill>
                <a:latin typeface="IBM Plex Sans" pitchFamily="34" charset="0"/>
                <a:ea typeface="IBM Plex Sans" pitchFamily="34" charset="-122"/>
                <a:cs typeface="IBM Plex Sans" pitchFamily="34" charset="-120"/>
              </a:rPr>
              <a:t> depósitos, pagamentos, empréstimos</a:t>
            </a:r>
            <a:endParaRPr lang="pt-BR" sz="2300" dirty="0"/>
          </a:p>
          <a:p>
            <a:pPr algn="l" marL="219710" indent="-219710">
              <a:lnSpc>
                <a:spcPct val="113000"/>
              </a:lnSpc>
              <a:spcBef>
                <a:spcPts val="460"/>
              </a:spcBef>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Governo:</a:t>
            </a:r>
            <a:r>
              <a:rPr lang="pt-BR" altLang="en-US" sz="2300" dirty="0">
                <a:solidFill>
                  <a:srgbClr val="25252B"/>
                </a:solidFill>
                <a:latin typeface="IBM Plex Sans" pitchFamily="34" charset="0"/>
                <a:ea typeface="IBM Plex Sans" pitchFamily="34" charset="-122"/>
                <a:cs typeface="IBM Plex Sans" pitchFamily="34" charset="-120"/>
              </a:rPr>
              <a:t> impostos, gastos, leis</a:t>
            </a:r>
            <a:endParaRPr lang="pt-BR" sz="2300" dirty="0"/>
          </a:p>
          <a:p>
            <a:pPr algn="l" marL="219710" indent="-219710">
              <a:lnSpc>
                <a:spcPct val="113000"/>
              </a:lnSpc>
              <a:spcBef>
                <a:spcPts val="460"/>
              </a:spcBef>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Pessoas e empresas:</a:t>
            </a:r>
            <a:r>
              <a:rPr lang="pt-BR" altLang="en-US" sz="2300" dirty="0">
                <a:solidFill>
                  <a:srgbClr val="25252B"/>
                </a:solidFill>
                <a:latin typeface="IBM Plex Sans" pitchFamily="34" charset="0"/>
                <a:ea typeface="IBM Plex Sans" pitchFamily="34" charset="-122"/>
                <a:cs typeface="IBM Plex Sans" pitchFamily="34" charset="-120"/>
              </a:rPr>
              <a:t> trabalho, preços, troca</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Aceitação compartilhada e efeitos de rede</a:t>
            </a:r>
            <a:endParaRPr lang="pt-BR"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Pagamentos convenientes e crédito flexível trazem dependência institucional. A oferta, o acesso e as regras podem mudar; as regras de curso legal variam conforme a jurisdição.</a:t>
            </a:r>
            <a:endParaRPr lang="pt-B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Banco centralGerencia a política monetária e apoia a liquidação de pagamentos. Banco comercialDeve aos clientes os seus depósitos; um depósito é um passivo do banco. Serviços de pagamentoTransmitem in">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Examine um pagamento local</a:t>
            </a:r>
            <a:endParaRPr lang="pt-BR"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Escolha um pagamento comum ou use um cenário inventado.</a:t>
            </a:r>
            <a:endParaRPr lang="pt-BR" sz="2400" dirty="0"/>
          </a:p>
        </p:txBody>
      </p:sp>
      <p:sp>
        <p:nvSpPr>
          <p:cNvPr id="6" name="Text 3"/>
          <p:cNvSpPr/>
          <p:nvPr/>
        </p:nvSpPr>
        <p:spPr>
          <a:xfrm>
            <a:off x="1047720" y="2514326"/>
            <a:ext cx="5276820"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O que está sendo pago? Qual moeda é a unidade de conta?</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Por que o destinatário o aceita?</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Quais instituições, registros ou regras o sustentam?</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O que se torna mais difícil se a aceitação ou a confiança deixar de existir?</a:t>
            </a:r>
            <a:endParaRPr lang="pt-B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Sistema Bancário de Reservas Fracionárias</a:t>
            </a:r>
            <a:endParaRPr lang="pt-BR"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Depósitos bancários: promessas de pagamento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Apenas uma parte é mantida como reservas de acesso imediato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Um empréstimo geralmente cria novo dinheiro em depósito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O pagamento do principal reduz o dinheiro em depósito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Capital, liquidez, risco de crédito, captação, regulação e demanda limitam a concessão de empréstimos</a:t>
            </a:r>
            <a:endParaRPr lang="pt-BR"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422C70"/>
                </a:solidFill>
                <a:latin typeface="IBM Plex Sans" pitchFamily="34" charset="0"/>
                <a:ea typeface="IBM Plex Sans" pitchFamily="34" charset="-122"/>
                <a:cs typeface="IBM Plex Sans" pitchFamily="34" charset="-120"/>
              </a:rPr>
              <a:t>Risco de liquidez:</a:t>
            </a:r>
            <a:r>
              <a:rPr lang="pt-BR" altLang="en-US" sz="2020" dirty="0">
                <a:solidFill>
                  <a:srgbClr val="25252B"/>
                </a:solidFill>
                <a:latin typeface="IBM Plex Sans" pitchFamily="34" charset="0"/>
                <a:ea typeface="IBM Plex Sans" pitchFamily="34" charset="-122"/>
                <a:cs typeface="IBM Plex Sans" pitchFamily="34" charset="-120"/>
              </a:rPr>
              <a:t> pouco disponível para saques hoje.</a:t>
            </a:r>
            <a:endParaRPr lang="pt-BR"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422C70"/>
                </a:solidFill>
                <a:latin typeface="IBM Plex Sans" pitchFamily="34" charset="0"/>
                <a:ea typeface="IBM Plex Sans" pitchFamily="34" charset="-122"/>
                <a:cs typeface="IBM Plex Sans" pitchFamily="34" charset="-120"/>
              </a:rPr>
              <a:t>Risco de solvência:</a:t>
            </a:r>
            <a:r>
              <a:rPr lang="pt-BR" altLang="en-US" sz="2020" dirty="0">
                <a:solidFill>
                  <a:srgbClr val="25252B"/>
                </a:solidFill>
                <a:latin typeface="IBM Plex Sans" pitchFamily="34" charset="0"/>
                <a:ea typeface="IBM Plex Sans" pitchFamily="34" charset="-122"/>
                <a:cs typeface="IBM Plex Sans" pitchFamily="34" charset="-120"/>
              </a:rPr>
              <a:t> ativos que valem menos do que as obrigações.</a:t>
            </a:r>
            <a:endParaRPr lang="pt-BR"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pt-BR" altLang="en-US" sz="2020" dirty="0">
                <a:solidFill>
                  <a:srgbClr val="25252B"/>
                </a:solidFill>
                <a:latin typeface="IBM Plex Sans" pitchFamily="34" charset="0"/>
                <a:ea typeface="IBM Plex Sans" pitchFamily="34" charset="-122"/>
                <a:cs typeface="IBM Plex Sans" pitchFamily="34" charset="-120"/>
              </a:rPr>
              <a:t>Corridas bancárias podem dificultar o acesso. Seguros e empréstimos do banco central podem reduzir o pânico, mas a cobertura e as regras variam; a proteção não consegue eliminar todos os riscos.</a:t>
            </a:r>
            <a:endParaRPr lang="pt-BR"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Solicitar o empréstimoO tomador pede um empréstimo ao banco.2Aprovar o empréstimoO banco concorda em emprestar.3 Criar o depósitoO banco credita um novo depósito na conta do tomador.4 Gastar ou tran">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isco de liquidezMuitos depositantes fazem fila para sacar hoje Os empréstimos do banco ainda podem ser pagos mais tarde Não há dinheiro ou ativos de uso rápido suficientes agoraO problemaPrazo: falta">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Inflação e poder de compra</a:t>
            </a:r>
            <a:endParaRPr lang="pt-BR" sz="3000" dirty="0"/>
          </a:p>
        </p:txBody>
      </p:sp>
      <p:sp>
        <p:nvSpPr>
          <p:cNvPr id="5" name="Text 2"/>
          <p:cNvSpPr/>
          <p:nvPr/>
        </p:nvSpPr>
        <p:spPr>
          <a:xfrm>
            <a:off x="971459" y="1368491"/>
            <a:ext cx="5360487" cy="2778496"/>
          </a:xfrm>
          <a:prstGeom prst="rect">
            <a:avLst/>
          </a:prstGeom>
          <a:noFill/>
          <a:ln/>
        </p:spPr>
        <p:txBody>
          <a:bodyPr wrap="square" lIns="0" tIns="0" rIns="0" bIns="0" rtlCol="0" anchor="t"/>
          <a:lstStyle/>
          <a:p>
            <a:pPr algn="l" marL="182880" indent="-182880">
              <a:lnSpc>
                <a:spcPct val="113000"/>
              </a:lnSpc>
              <a:buSzPct val="100000"/>
              <a:buChar char="•"/>
            </a:pPr>
            <a:r>
              <a:rPr lang="pt-BR" altLang="en-US" sz="1920" b="1" dirty="0">
                <a:solidFill>
                  <a:srgbClr val="422C70"/>
                </a:solidFill>
                <a:latin typeface="IBM Plex Sans" pitchFamily="34" charset="0"/>
                <a:ea typeface="IBM Plex Sans" pitchFamily="34" charset="-122"/>
                <a:cs typeface="IBM Plex Sans" pitchFamily="34" charset="-120"/>
              </a:rPr>
              <a:t>Inflação de preços:</a:t>
            </a:r>
            <a:r>
              <a:rPr lang="pt-BR" altLang="en-US" sz="1920" dirty="0">
                <a:solidFill>
                  <a:srgbClr val="25252B"/>
                </a:solidFill>
                <a:latin typeface="IBM Plex Sans" pitchFamily="34" charset="0"/>
                <a:ea typeface="IBM Plex Sans" pitchFamily="34" charset="-122"/>
                <a:cs typeface="IBM Plex Sans" pitchFamily="34" charset="-120"/>
              </a:rPr>
              <a:t> aumento sustentado do nível geral de preços</a:t>
            </a:r>
            <a:endParaRPr lang="pt-BR" sz="1920" dirty="0"/>
          </a:p>
          <a:p>
            <a:pPr algn="l" marL="182880" indent="-182880">
              <a:lnSpc>
                <a:spcPct val="113000"/>
              </a:lnSpc>
              <a:spcBef>
                <a:spcPts val="380"/>
              </a:spcBef>
              <a:buSzPct val="100000"/>
              <a:buChar char="•"/>
            </a:pPr>
            <a:r>
              <a:rPr lang="pt-BR" altLang="en-US" sz="1920" b="1" dirty="0">
                <a:solidFill>
                  <a:srgbClr val="422C70"/>
                </a:solidFill>
                <a:latin typeface="IBM Plex Sans" pitchFamily="34" charset="0"/>
                <a:ea typeface="IBM Plex Sans" pitchFamily="34" charset="-122"/>
                <a:cs typeface="IBM Plex Sans" pitchFamily="34" charset="-120"/>
              </a:rPr>
              <a:t>Poder de compra:</a:t>
            </a:r>
            <a:r>
              <a:rPr lang="pt-BR" altLang="en-US" sz="1920" dirty="0">
                <a:solidFill>
                  <a:srgbClr val="25252B"/>
                </a:solidFill>
                <a:latin typeface="IBM Plex Sans" pitchFamily="34" charset="0"/>
                <a:ea typeface="IBM Plex Sans" pitchFamily="34" charset="-122"/>
                <a:cs typeface="IBM Plex Sans" pitchFamily="34" charset="-120"/>
              </a:rPr>
              <a:t> o que uma unidade de dinheiro compra</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Mesma cesta: 100 → 110 unidades monetárias</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Renda ou poupança inalterada: menos poder de compra</a:t>
            </a:r>
            <a:endParaRPr lang="pt-BR" sz="1920" dirty="0"/>
          </a:p>
        </p:txBody>
      </p:sp>
      <p:sp>
        <p:nvSpPr>
          <p:cNvPr id="6" name="Text 3"/>
          <p:cNvSpPr/>
          <p:nvPr/>
        </p:nvSpPr>
        <p:spPr>
          <a:xfrm>
            <a:off x="666780" y="4415180"/>
            <a:ext cx="5694426" cy="1645280"/>
          </a:xfrm>
          <a:prstGeom prst="rect">
            <a:avLst/>
          </a:prstGeom>
          <a:noFill/>
          <a:ln/>
        </p:spPr>
        <p:txBody>
          <a:bodyPr wrap="square" lIns="0" tIns="0" rIns="0" bIns="0" rtlCol="0" anchor="t"/>
          <a:lstStyle/>
          <a:p>
            <a:pPr algn="l" indent="0" marL="0">
              <a:lnSpc>
                <a:spcPct val="113000"/>
              </a:lnSpc>
              <a:buNone/>
            </a:pPr>
            <a:r>
              <a:rPr lang="pt-BR" altLang="en-US" sz="1920" dirty="0">
                <a:solidFill>
                  <a:srgbClr val="25252B"/>
                </a:solidFill>
                <a:latin typeface="IBM Plex Sans" pitchFamily="34" charset="0"/>
                <a:ea typeface="IBM Plex Sans" pitchFamily="34" charset="-122"/>
                <a:cs typeface="IBM Plex Sans" pitchFamily="34" charset="-120"/>
              </a:rPr>
              <a:t>A expansão da moeda e do crédito pode contribuir, ao lado da oferta, da demanda, do câmbio, dos impostos, da regulação e dos custos. A alta de um único preço não representa toda a medida da inflação.</a:t>
            </a:r>
            <a:endParaRPr lang="pt-BR"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Antes Você tem 100 unidades. A cesta custa 100. Você consegue comprar a cesta inteira.Nível de preçosMais baixoPoder de compraMais altoDepois que os preços sobem Você continua tendo 100 unidades. A me">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Compare o poder de compra localmente</a:t>
            </a:r>
            <a:endParaRPr lang="pt-BR"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pt-BR" altLang="en-US" sz="2210" dirty="0">
                <a:solidFill>
                  <a:srgbClr val="25252B"/>
                </a:solidFill>
                <a:latin typeface="IBM Plex Sans" pitchFamily="34" charset="0"/>
                <a:ea typeface="IBM Plex Sans" pitchFamily="34" charset="-122"/>
                <a:cs typeface="IBM Plex Sans" pitchFamily="34" charset="-120"/>
              </a:rPr>
              <a:t>Escolha um item comum; anote o preço de hoje.</a:t>
            </a:r>
            <a:endParaRPr lang="pt-BR" sz="2210" dirty="0"/>
          </a:p>
          <a:p>
            <a:pPr algn="l" marL="210820" indent="-210820">
              <a:lnSpc>
                <a:spcPct val="113000"/>
              </a:lnSpc>
              <a:spcBef>
                <a:spcPts val="440"/>
              </a:spcBef>
              <a:buSzPct val="100000"/>
              <a:buFont typeface="+mj-lt"/>
              <a:buAutoNum type="arabicPeriod" startAt="1"/>
            </a:pPr>
            <a:r>
              <a:rPr lang="pt-BR" altLang="en-US" sz="2210" dirty="0">
                <a:solidFill>
                  <a:srgbClr val="25252B"/>
                </a:solidFill>
                <a:latin typeface="IBM Plex Sans" pitchFamily="34" charset="0"/>
                <a:ea typeface="IBM Plex Sans" pitchFamily="34" charset="-122"/>
                <a:cs typeface="IBM Plex Sans" pitchFamily="34" charset="-120"/>
              </a:rPr>
              <a:t>Compare com um preço do passado; consulte um registro confiável, se possível.</a:t>
            </a:r>
            <a:endParaRPr lang="pt-BR" sz="2210" dirty="0"/>
          </a:p>
          <a:p>
            <a:pPr algn="l" marL="210820" indent="-210820">
              <a:lnSpc>
                <a:spcPct val="113000"/>
              </a:lnSpc>
              <a:spcBef>
                <a:spcPts val="440"/>
              </a:spcBef>
              <a:buSzPct val="100000"/>
              <a:buFont typeface="+mj-lt"/>
              <a:buAutoNum type="arabicPeriod" startAt="1"/>
            </a:pPr>
            <a:r>
              <a:rPr lang="pt-BR" altLang="en-US" sz="2210" dirty="0">
                <a:solidFill>
                  <a:srgbClr val="25252B"/>
                </a:solidFill>
                <a:latin typeface="IBM Plex Sans" pitchFamily="34" charset="0"/>
                <a:ea typeface="IBM Plex Sans" pitchFamily="34" charset="-122"/>
                <a:cs typeface="IBM Plex Sans" pitchFamily="34" charset="-120"/>
              </a:rPr>
              <a:t>A renda mudou no mesmo ritmo? O que mais mudou?</a:t>
            </a:r>
            <a:endParaRPr lang="pt-BR" sz="2210" dirty="0"/>
          </a:p>
          <a:p>
            <a:pPr algn="l" marL="210820" indent="-210820">
              <a:lnSpc>
                <a:spcPct val="113000"/>
              </a:lnSpc>
              <a:spcBef>
                <a:spcPts val="440"/>
              </a:spcBef>
              <a:buSzPct val="100000"/>
              <a:buFont typeface="+mj-lt"/>
              <a:buAutoNum type="arabicPeriod" startAt="1"/>
            </a:pPr>
            <a:r>
              <a:rPr lang="pt-BR" altLang="en-US" sz="2210" dirty="0">
                <a:solidFill>
                  <a:srgbClr val="25252B"/>
                </a:solidFill>
                <a:latin typeface="IBM Plex Sans" pitchFamily="34" charset="0"/>
                <a:ea typeface="IBM Plex Sans" pitchFamily="34" charset="-122"/>
                <a:cs typeface="IBM Plex Sans" pitchFamily="34" charset="-120"/>
              </a:rPr>
              <a:t>Compare com um índice oficial de inflação e sua cesta.</a:t>
            </a:r>
            <a:endParaRPr lang="pt-BR" sz="2210" dirty="0"/>
          </a:p>
        </p:txBody>
      </p:sp>
      <p:sp>
        <p:nvSpPr>
          <p:cNvPr id="5" name="Text 3"/>
          <p:cNvSpPr/>
          <p:nvPr/>
        </p:nvSpPr>
        <p:spPr>
          <a:xfrm>
            <a:off x="666780" y="3369655"/>
            <a:ext cx="11510010" cy="1135410"/>
          </a:xfrm>
          <a:prstGeom prst="rect">
            <a:avLst/>
          </a:prstGeom>
          <a:noFill/>
          <a:ln/>
        </p:spPr>
        <p:txBody>
          <a:bodyPr wrap="square" lIns="0" tIns="0" rIns="0" bIns="0" rtlCol="0" anchor="t"/>
          <a:lstStyle/>
          <a:p>
            <a:pPr algn="l" indent="0" marL="0">
              <a:lnSpc>
                <a:spcPct val="113000"/>
              </a:lnSpc>
              <a:buNone/>
            </a:pPr>
            <a:r>
              <a:rPr lang="pt-BR" altLang="en-US" sz="2210" dirty="0">
                <a:solidFill>
                  <a:srgbClr val="25252B"/>
                </a:solidFill>
                <a:latin typeface="IBM Plex Sans" pitchFamily="34" charset="0"/>
                <a:ea typeface="IBM Plex Sans" pitchFamily="34" charset="-122"/>
                <a:cs typeface="IBM Plex Sans" pitchFamily="34" charset="-120"/>
              </a:rPr>
              <a:t>Os efeitos são diferentes para quem guarda dinheiro em espécie, para proprietários de ativos, para tomadores de empréstimos e para credores; salários e preços se ajustam em velocidades diferentes. Os seus gastos podem ser diferentes da cesta medida.</a:t>
            </a:r>
            <a:endParaRPr lang="pt-BR" sz="2210" dirty="0"/>
          </a:p>
        </p:txBody>
      </p:sp>
      <p:sp>
        <p:nvSpPr>
          <p:cNvPr id="6" name="Text 4"/>
          <p:cNvSpPr/>
          <p:nvPr/>
        </p:nvSpPr>
        <p:spPr>
          <a:xfrm>
            <a:off x="666780" y="4785421"/>
            <a:ext cx="11510010" cy="756940"/>
          </a:xfrm>
          <a:prstGeom prst="rect">
            <a:avLst/>
          </a:prstGeom>
          <a:noFill/>
          <a:ln/>
        </p:spPr>
        <p:txBody>
          <a:bodyPr wrap="square" lIns="0" tIns="0" rIns="0" bIns="0" rtlCol="0" anchor="t"/>
          <a:lstStyle/>
          <a:p>
            <a:pPr algn="l" indent="0" marL="0">
              <a:lnSpc>
                <a:spcPct val="113000"/>
              </a:lnSpc>
              <a:buNone/>
            </a:pPr>
            <a:r>
              <a:rPr lang="pt-BR" altLang="en-US" sz="2210" dirty="0">
                <a:solidFill>
                  <a:srgbClr val="25252B"/>
                </a:solidFill>
                <a:latin typeface="IBM Plex Sans" pitchFamily="34" charset="0"/>
                <a:ea typeface="IBM Plex Sans" pitchFamily="34" charset="-122"/>
                <a:cs typeface="IBM Plex Sans" pitchFamily="34" charset="-120"/>
              </a:rPr>
              <a:t>Uma mudança na cesta ou no método não é automaticamente uma manipulação; verifique a explicação e documente a mudança.</a:t>
            </a:r>
            <a:endParaRPr lang="pt-BR"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O dólar americano como moeda de reserva</a:t>
            </a:r>
            <a:endParaRPr lang="pt-BR"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Moeda de reserva: mantida para pagamentos internacionais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Guerras mundiais: mudanças no poder econômico e financeiro</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1944:</a:t>
            </a:r>
            <a:r>
              <a:rPr lang="pt-BR" altLang="en-US" sz="2400" dirty="0">
                <a:solidFill>
                  <a:srgbClr val="25252B"/>
                </a:solidFill>
                <a:latin typeface="IBM Plex Sans" pitchFamily="34" charset="0"/>
                <a:ea typeface="IBM Plex Sans" pitchFamily="34" charset="-122"/>
                <a:cs typeface="IBM Plex Sans" pitchFamily="34" charset="-120"/>
              </a:rPr>
              <a:t> Bretton Woods; moedas atreladas ao dólar, dólar atrelado ao ouro</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1971:</a:t>
            </a:r>
            <a:r>
              <a:rPr lang="pt-BR" altLang="en-US" sz="2400" dirty="0">
                <a:solidFill>
                  <a:srgbClr val="25252B"/>
                </a:solidFill>
                <a:latin typeface="IBM Plex Sans" pitchFamily="34" charset="0"/>
                <a:ea typeface="IBM Plex Sans" pitchFamily="34" charset="-122"/>
                <a:cs typeface="IBM Plex Sans" pitchFamily="34" charset="-120"/>
              </a:rPr>
              <a:t> fim da conversibilidade oficial do dólar em ouro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Comércio consolidado, escala econômica e mercados financeiros profundos</a:t>
            </a:r>
            <a:endParaRPr lang="pt-BR"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As participações das moedas de reserva podem mudar; os bancos centrais também mantêm outras moedas.</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Alternativas para poupar e preservar valor</a:t>
            </a:r>
            <a:endParaRPr lang="pt-BR"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Metais preciosos:</a:t>
            </a:r>
            <a:r>
              <a:rPr lang="pt-BR" altLang="en-US" sz="2300" dirty="0">
                <a:solidFill>
                  <a:srgbClr val="25252B"/>
                </a:solidFill>
                <a:latin typeface="IBM Plex Sans" pitchFamily="34" charset="0"/>
                <a:ea typeface="IBM Plex Sans" pitchFamily="34" charset="-122"/>
                <a:cs typeface="IBM Plex Sans" pitchFamily="34" charset="-120"/>
              </a:rPr>
              <a:t> posse física; custos de armazenamento e de verificação</a:t>
            </a:r>
            <a:endParaRPr lang="pt-BR" sz="2300" dirty="0"/>
          </a:p>
          <a:p>
            <a:pPr algn="l" marL="219710" indent="-219710">
              <a:lnSpc>
                <a:spcPct val="113000"/>
              </a:lnSpc>
              <a:spcBef>
                <a:spcPts val="460"/>
              </a:spcBef>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Imóveis:</a:t>
            </a:r>
            <a:r>
              <a:rPr lang="pt-BR" altLang="en-US" sz="2300" dirty="0">
                <a:solidFill>
                  <a:srgbClr val="25252B"/>
                </a:solidFill>
                <a:latin typeface="IBM Plex Sans" pitchFamily="34" charset="0"/>
                <a:ea typeface="IBM Plex Sans" pitchFamily="34" charset="-122"/>
                <a:cs typeface="IBM Plex Sans" pitchFamily="34" charset="-120"/>
              </a:rPr>
              <a:t> ativo útil; alto custo de entrada, manutenção, baixa portabilidade</a:t>
            </a:r>
            <a:endParaRPr lang="pt-BR" sz="2300" dirty="0"/>
          </a:p>
          <a:p>
            <a:pPr algn="l" marL="219710" indent="-219710">
              <a:lnSpc>
                <a:spcPct val="113000"/>
              </a:lnSpc>
              <a:spcBef>
                <a:spcPts val="460"/>
              </a:spcBef>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Ações:</a:t>
            </a:r>
            <a:r>
              <a:rPr lang="pt-BR" altLang="en-US" sz="2300" dirty="0">
                <a:solidFill>
                  <a:srgbClr val="25252B"/>
                </a:solidFill>
                <a:latin typeface="IBM Plex Sans" pitchFamily="34" charset="0"/>
                <a:ea typeface="IBM Plex Sans" pitchFamily="34" charset="-122"/>
                <a:cs typeface="IBM Plex Sans" pitchFamily="34" charset="-120"/>
              </a:rPr>
              <a:t> participação produtiva; riscos do negócio, de mercado e de custódia</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Outras opções: moeda estrangeira, títulos, negócios, ferramentas, educação</a:t>
            </a:r>
            <a:endParaRPr lang="pt-BR"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Um ativo não cumpre automaticamente todas as funções do dinheiro. Nenhum ativo garante poder de compra em todas as situações.</a:t>
            </a:r>
            <a:endParaRPr lang="pt-BR" sz="2300" dirty="0"/>
          </a:p>
        </p:txBody>
      </p:sp>
      <p:sp>
        <p:nvSpPr>
          <p:cNvPr id="6" name="Text 4"/>
          <p:cNvSpPr/>
          <p:nvPr/>
        </p:nvSpPr>
        <p:spPr>
          <a:xfrm>
            <a:off x="666780" y="4542831"/>
            <a:ext cx="11510010" cy="789950"/>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Os impostos podem alterar custos e benefícios; as regras variam e mudam. Este curso não oferece aconselhamento tributário.</a:t>
            </a:r>
            <a:endParaRPr lang="pt-B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Moedas Digitais de Banco Central (CBDCs)</a:t>
            </a:r>
            <a:endParaRPr lang="pt-BR"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pt-BR" altLang="en-US" sz="1920" dirty="0">
                <a:solidFill>
                  <a:srgbClr val="25252B"/>
                </a:solidFill>
                <a:latin typeface="IBM Plex Sans" pitchFamily="34" charset="0"/>
                <a:ea typeface="IBM Plex Sans" pitchFamily="34" charset="-122"/>
                <a:cs typeface="IBM Plex Sans" pitchFamily="34" charset="-120"/>
              </a:rPr>
              <a:t>Uma CBDC é dinheiro fiduciário digital emitido como passivo do banco central: um direito devido ao seu detentor.</a:t>
            </a:r>
            <a:endParaRPr lang="pt-BR"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Diferente do dinheiro em espécie e dos depósitos em bancos comerciais</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Possíveis benefícios de liquidação ou de acesso</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Possível monitoramento, restrições e vínculos com a identidade</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A emissão centralizada e a política monetária permanecem</a:t>
            </a:r>
            <a:endParaRPr lang="pt-BR"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pt-BR" altLang="en-US" sz="1920" dirty="0">
                <a:solidFill>
                  <a:srgbClr val="25252B"/>
                </a:solidFill>
                <a:latin typeface="IBM Plex Sans" pitchFamily="34" charset="0"/>
                <a:ea typeface="IBM Plex Sans" pitchFamily="34" charset="-122"/>
                <a:cs typeface="IBM Plex Sans" pitchFamily="34" charset="-120"/>
              </a:rPr>
              <a:t>Os modelos variam. Digital não significa automaticamente descentralizado, escasso, privado ou verificável de forma independente.</a:t>
            </a:r>
            <a:endParaRPr lang="pt-BR"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pt-BR" altLang="en-US" sz="1920" b="1" dirty="0">
                <a:solidFill>
                  <a:srgbClr val="422C70"/>
                </a:solidFill>
                <a:latin typeface="IBM Plex Sans" pitchFamily="34" charset="0"/>
                <a:ea typeface="IBM Plex Sans" pitchFamily="34" charset="-122"/>
                <a:cs typeface="IBM Plex Sans" pitchFamily="34" charset="-120"/>
              </a:rPr>
              <a:t>Verifique</a:t>
            </a:r>
            <a:endParaRPr lang="pt-BR" sz="1920" dirty="0"/>
          </a:p>
          <a:p>
            <a:pPr algn="l" indent="0" marL="0">
              <a:lnSpc>
                <a:spcPct val="113000"/>
              </a:lnSpc>
              <a:spcBef>
                <a:spcPts val="290"/>
              </a:spcBef>
              <a:buNone/>
            </a:pPr>
            <a:r>
              <a:rPr lang="pt-BR" altLang="en-US" sz="1920" dirty="0">
                <a:solidFill>
                  <a:srgbClr val="25252B"/>
                </a:solidFill>
                <a:latin typeface="IBM Plex Sans" pitchFamily="34" charset="0"/>
                <a:ea typeface="IBM Plex Sans" pitchFamily="34" charset="-122"/>
                <a:cs typeface="IBM Plex Sans" pitchFamily="34" charset="-120"/>
              </a:rPr>
              <a:t>Quem a emite, quem pode usá-la, quais dados são coletados e quem pode bloquear pagamentos ou alterar as regras? O que acontece offline e quais proteções legais existem?</a:t>
            </a:r>
            <a:endParaRPr lang="pt-BR"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Revisão: Como o dinheiro pode falhar?</a:t>
            </a:r>
            <a:endParaRPr lang="pt-BR"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25252B"/>
                </a:solidFill>
                <a:latin typeface="IBM Plex Sans" pitchFamily="34" charset="0"/>
                <a:ea typeface="IBM Plex Sans" pitchFamily="34" charset="-122"/>
                <a:cs typeface="IBM Plex Sans" pitchFamily="34" charset="-120"/>
              </a:rPr>
              <a:t>Principais conclusões</a:t>
            </a:r>
            <a:endParaRPr lang="pt-BR"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O dinheiro coordena trocas, preços e valor ao longo do tempo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Funções e propriedades permitem comparações</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A conveniência traz concessões em confiança, controle e acesso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A oferta, os riscos bancários e a inflação afetam as pessoas de formas diferentes</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As alternativas e as CBDCs também exigem uma avaliação cuidadosa</a:t>
            </a:r>
            <a:endParaRPr lang="pt-BR" sz="2020" dirty="0"/>
          </a:p>
        </p:txBody>
      </p:sp>
      <p:sp>
        <p:nvSpPr>
          <p:cNvPr id="6" name="Text 4"/>
          <p:cNvSpPr/>
          <p:nvPr/>
        </p:nvSpPr>
        <p:spPr>
          <a:xfrm>
            <a:off x="666780" y="4188043"/>
            <a:ext cx="11510010" cy="345552"/>
          </a:xfrm>
          <a:prstGeom prst="rect">
            <a:avLst/>
          </a:prstGeom>
          <a:noFill/>
          <a:ln/>
        </p:spPr>
        <p:txBody>
          <a:bodyPr wrap="square" lIns="0" tIns="0" rIns="0" bIns="0" rtlCol="0" anchor="t"/>
          <a:lstStyle/>
          <a:p>
            <a:pPr algn="l" indent="0" marL="0">
              <a:lnSpc>
                <a:spcPct val="113000"/>
              </a:lnSpc>
              <a:buNone/>
            </a:pPr>
            <a:r>
              <a:rPr lang="pt-BR" altLang="en-US" sz="2020" dirty="0">
                <a:solidFill>
                  <a:srgbClr val="25252B"/>
                </a:solidFill>
                <a:latin typeface="IBM Plex Sans" pitchFamily="34" charset="0"/>
                <a:ea typeface="IBM Plex Sans" pitchFamily="34" charset="-122"/>
                <a:cs typeface="IBM Plex Sans" pitchFamily="34" charset="-120"/>
              </a:rPr>
              <a:t>O que torna o seu dinheiro útil e quais regras dependem de instituições em que você confia?</a:t>
            </a:r>
            <a:endParaRPr lang="pt-BR" sz="2020" dirty="0"/>
          </a:p>
        </p:txBody>
      </p:sp>
      <p:sp>
        <p:nvSpPr>
          <p:cNvPr id="7" name="Shape 5"/>
          <p:cNvSpPr/>
          <p:nvPr/>
        </p:nvSpPr>
        <p:spPr>
          <a:xfrm>
            <a:off x="666780" y="4789627"/>
            <a:ext cx="10858500" cy="1036747"/>
          </a:xfrm>
          <a:prstGeom prst="rect">
            <a:avLst/>
          </a:prstGeom>
          <a:solidFill>
            <a:srgbClr val="F3F3FA"/>
          </a:solidFill>
          <a:ln/>
        </p:spPr>
      </p:sp>
      <p:sp>
        <p:nvSpPr>
          <p:cNvPr id="8" name="Shape 6"/>
          <p:cNvSpPr/>
          <p:nvPr/>
        </p:nvSpPr>
        <p:spPr>
          <a:xfrm>
            <a:off x="666780" y="4789627"/>
            <a:ext cx="57150" cy="1036747"/>
          </a:xfrm>
          <a:prstGeom prst="rect">
            <a:avLst/>
          </a:prstGeom>
          <a:solidFill>
            <a:srgbClr val="422C70"/>
          </a:solidFill>
          <a:ln/>
        </p:spPr>
      </p:sp>
      <p:sp>
        <p:nvSpPr>
          <p:cNvPr id="9" name="Text 7"/>
          <p:cNvSpPr/>
          <p:nvPr/>
        </p:nvSpPr>
        <p:spPr>
          <a:xfrm>
            <a:off x="1133582" y="5020056"/>
            <a:ext cx="10580980" cy="575889"/>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422C70"/>
                </a:solidFill>
                <a:latin typeface="IBM Plex Sans" pitchFamily="34" charset="0"/>
                <a:ea typeface="IBM Plex Sans" pitchFamily="34" charset="-122"/>
                <a:cs typeface="IBM Plex Sans" pitchFamily="34" charset="-120"/>
              </a:rPr>
              <a:t>Um momento para refletir</a:t>
            </a:r>
            <a:endParaRPr lang="pt-BR" sz="2020" dirty="0"/>
          </a:p>
          <a:p>
            <a:pPr algn="l" indent="0" marL="0">
              <a:lnSpc>
                <a:spcPct val="113000"/>
              </a:lnSpc>
              <a:spcBef>
                <a:spcPts val="300"/>
              </a:spcBef>
              <a:buNone/>
            </a:pPr>
            <a:r>
              <a:rPr lang="pt-BR" altLang="en-US" sz="2020" dirty="0">
                <a:solidFill>
                  <a:srgbClr val="25252B"/>
                </a:solidFill>
                <a:latin typeface="IBM Plex Sans" pitchFamily="34" charset="0"/>
                <a:ea typeface="IBM Plex Sans" pitchFamily="34" charset="-122"/>
                <a:cs typeface="IBM Plex Sans" pitchFamily="34" charset="-120"/>
              </a:rPr>
              <a:t>Que pergunta você faz agora sobre o dinheiro que não fazia antes?</a:t>
            </a:r>
            <a:endParaRPr lang="pt-B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1</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pt-BR" altLang="en-US" sz="2400" dirty="0">
                <a:solidFill>
                  <a:srgbClr val="F7941F"/>
                </a:solidFill>
                <a:latin typeface="IBM Plex Sans Medium" pitchFamily="34" charset="0"/>
                <a:ea typeface="IBM Plex Sans Medium" pitchFamily="34" charset="-122"/>
                <a:cs typeface="IBM Plex Sans Medium" pitchFamily="34" charset="-120"/>
              </a:rPr>
              <a:t>Módulo 2</a:t>
            </a:r>
            <a:endParaRPr lang="pt-BR"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pt-BR" altLang="en-US" sz="4350" dirty="0">
                <a:solidFill>
                  <a:srgbClr val="FFFFFF"/>
                </a:solidFill>
                <a:latin typeface="IBM Plex Sans Medium" pitchFamily="34" charset="0"/>
                <a:ea typeface="IBM Plex Sans Medium" pitchFamily="34" charset="-122"/>
                <a:cs typeface="IBM Plex Sans Medium" pitchFamily="34" charset="-120"/>
              </a:rPr>
              <a:t>Como o Bitcoin funciona</a:t>
            </a:r>
            <a:endParaRPr lang="pt-BR"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pt-BR" altLang="en-US" sz="2400" b="1" dirty="0">
                <a:solidFill>
                  <a:srgbClr val="FFFFFF"/>
                </a:solidFill>
                <a:latin typeface="IBM Plex Sans" pitchFamily="34" charset="0"/>
                <a:ea typeface="IBM Plex Sans" pitchFamily="34" charset="-122"/>
                <a:cs typeface="IBM Plex Sans" pitchFamily="34" charset="-120"/>
              </a:rPr>
              <a:t>Solução:</a:t>
            </a:r>
            <a:r>
              <a:rPr lang="pt-BR" altLang="en-US" sz="2400" dirty="0">
                <a:solidFill>
                  <a:srgbClr val="FFFFFF"/>
                </a:solidFill>
                <a:latin typeface="IBM Plex Sans" pitchFamily="34" charset="0"/>
                <a:ea typeface="IBM Plex Sans" pitchFamily="34" charset="-122"/>
                <a:cs typeface="IBM Plex Sans" pitchFamily="34" charset="-120"/>
              </a:rPr>
              <a:t> Por que o Bitcoin foi criado e como ele responde?</a:t>
            </a:r>
            <a:endParaRPr lang="pt-B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Por que o Bitcoin foi criado</a:t>
            </a:r>
            <a:endParaRPr lang="pt-BR" sz="3000" dirty="0"/>
          </a:p>
        </p:txBody>
      </p:sp>
      <p:sp>
        <p:nvSpPr>
          <p:cNvPr id="5" name="Text 2"/>
          <p:cNvSpPr/>
          <p:nvPr/>
        </p:nvSpPr>
        <p:spPr>
          <a:xfrm>
            <a:off x="971459" y="1368491"/>
            <a:ext cx="5360487" cy="2449403"/>
          </a:xfrm>
          <a:prstGeom prst="rect">
            <a:avLst/>
          </a:prstGeom>
          <a:noFill/>
          <a:ln/>
        </p:spPr>
        <p:txBody>
          <a:bodyPr wrap="square" lIns="0" tIns="0" rIns="0" bIns="0" rtlCol="0" anchor="t"/>
          <a:lstStyle/>
          <a:p>
            <a:pPr algn="l" marL="182880" indent="-182880">
              <a:lnSpc>
                <a:spcPct val="113000"/>
              </a:lnSpc>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Os pagamentos digitais já existiam</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Guardiões centrais do livro-razão: permissão, dados, taxas e riscos de falha</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Dados copiáveis: o problema do gasto duplo</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Bitcoin: histórico de pagamentos compartilhado sem um guardião central do livro-razão</a:t>
            </a:r>
            <a:endParaRPr lang="pt-BR" sz="1920" dirty="0"/>
          </a:p>
        </p:txBody>
      </p:sp>
      <p:sp>
        <p:nvSpPr>
          <p:cNvPr id="6" name="Text 3"/>
          <p:cNvSpPr/>
          <p:nvPr/>
        </p:nvSpPr>
        <p:spPr>
          <a:xfrm>
            <a:off x="666780" y="4086088"/>
            <a:ext cx="5694426" cy="987186"/>
          </a:xfrm>
          <a:prstGeom prst="rect">
            <a:avLst/>
          </a:prstGeom>
          <a:noFill/>
          <a:ln/>
        </p:spPr>
        <p:txBody>
          <a:bodyPr wrap="square" lIns="0" tIns="0" rIns="0" bIns="0" rtlCol="0" anchor="t"/>
          <a:lstStyle/>
          <a:p>
            <a:pPr algn="l" indent="0" marL="0">
              <a:lnSpc>
                <a:spcPct val="113000"/>
              </a:lnSpc>
              <a:buNone/>
            </a:pPr>
            <a:r>
              <a:rPr lang="pt-BR" altLang="en-US" sz="1920" dirty="0">
                <a:solidFill>
                  <a:srgbClr val="25252B"/>
                </a:solidFill>
                <a:latin typeface="IBM Plex Sans" pitchFamily="34" charset="0"/>
                <a:ea typeface="IBM Plex Sans" pitchFamily="34" charset="-122"/>
                <a:cs typeface="IBM Plex Sans" pitchFamily="34" charset="-120"/>
              </a:rPr>
              <a:t>O Bitcoin reduz a confiança central na emissão e na liquidação; ele não elimina toda a confiança nem todo o risco.</a:t>
            </a:r>
            <a:endParaRPr lang="pt-BR" sz="1920" dirty="0"/>
          </a:p>
        </p:txBody>
      </p:sp>
      <p:sp>
        <p:nvSpPr>
          <p:cNvPr id="7" name="Text 4"/>
          <p:cNvSpPr/>
          <p:nvPr/>
        </p:nvSpPr>
        <p:spPr>
          <a:xfrm>
            <a:off x="666780" y="5317053"/>
            <a:ext cx="5694426" cy="658094"/>
          </a:xfrm>
          <a:prstGeom prst="rect">
            <a:avLst/>
          </a:prstGeom>
          <a:noFill/>
          <a:ln/>
        </p:spPr>
        <p:txBody>
          <a:bodyPr wrap="square" lIns="0" tIns="0" rIns="0" bIns="0" rtlCol="0" anchor="t"/>
          <a:lstStyle/>
          <a:p>
            <a:pPr algn="l" indent="0" marL="0">
              <a:lnSpc>
                <a:spcPct val="113000"/>
              </a:lnSpc>
              <a:buNone/>
            </a:pPr>
            <a:r>
              <a:rPr lang="pt-BR" altLang="en-US" sz="1920" b="1" dirty="0">
                <a:solidFill>
                  <a:srgbClr val="422C70"/>
                </a:solidFill>
                <a:latin typeface="IBM Plex Sans" pitchFamily="34" charset="0"/>
                <a:ea typeface="IBM Plex Sans" pitchFamily="34" charset="-122"/>
                <a:cs typeface="IBM Plex Sans" pitchFamily="34" charset="-120"/>
              </a:rPr>
              <a:t>Bitcoin:</a:t>
            </a:r>
            <a:r>
              <a:rPr lang="pt-BR" altLang="en-US" sz="1920" dirty="0">
                <a:solidFill>
                  <a:srgbClr val="25252B"/>
                </a:solidFill>
                <a:latin typeface="IBM Plex Sans" pitchFamily="34" charset="0"/>
                <a:ea typeface="IBM Plex Sans" pitchFamily="34" charset="-122"/>
                <a:cs typeface="IBM Plex Sans" pitchFamily="34" charset="-120"/>
              </a:rPr>
              <a:t> rede e protocolo · </a:t>
            </a:r>
            <a:r>
              <a:rPr lang="pt-BR" altLang="en-US" sz="1920" b="1" dirty="0">
                <a:solidFill>
                  <a:srgbClr val="25252B"/>
                </a:solidFill>
                <a:latin typeface="IBM Plex Sans" pitchFamily="34" charset="0"/>
                <a:ea typeface="IBM Plex Sans" pitchFamily="34" charset="-122"/>
                <a:cs typeface="IBM Plex Sans" pitchFamily="34" charset="-120"/>
              </a:rPr>
              <a:t>bitcoin:</a:t>
            </a:r>
            <a:r>
              <a:rPr lang="pt-BR" altLang="en-US" sz="1920" dirty="0">
                <a:solidFill>
                  <a:srgbClr val="25252B"/>
                </a:solidFill>
                <a:latin typeface="IBM Plex Sans" pitchFamily="34" charset="0"/>
                <a:ea typeface="IBM Plex Sans" pitchFamily="34" charset="-122"/>
                <a:cs typeface="IBM Plex Sans" pitchFamily="34" charset="-120"/>
              </a:rPr>
              <a:t> ativo · </a:t>
            </a:r>
            <a:r>
              <a:rPr lang="pt-BR" altLang="en-US" sz="1920" b="1" dirty="0">
                <a:solidFill>
                  <a:srgbClr val="25252B"/>
                </a:solidFill>
                <a:latin typeface="IBM Plex Sans" pitchFamily="34" charset="0"/>
                <a:ea typeface="IBM Plex Sans" pitchFamily="34" charset="-122"/>
                <a:cs typeface="IBM Plex Sans" pitchFamily="34" charset="-120"/>
              </a:rPr>
              <a:t>BTC:</a:t>
            </a:r>
            <a:r>
              <a:rPr lang="pt-BR" altLang="en-US" sz="1920" dirty="0">
                <a:solidFill>
                  <a:srgbClr val="25252B"/>
                </a:solidFill>
                <a:latin typeface="IBM Plex Sans" pitchFamily="34" charset="0"/>
                <a:ea typeface="IBM Plex Sans" pitchFamily="34" charset="-122"/>
                <a:cs typeface="IBM Plex Sans" pitchFamily="34" charset="-120"/>
              </a:rPr>
              <a:t> abreviação de quantidade</a:t>
            </a:r>
            <a:endParaRPr lang="pt-BR"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Empresa de pagamentos O remetente faz o pedido à empresaA empresa mantém o registro e aprova O destinatário recebe se a empresa permitirDepende deUma única organização de confiança que mantém o regist">    </p:cNvPr>
          <p:cNvPicPr>
            <a:picLocks noChangeAspect="1"/>
          </p:cNvPicPr>
          <p:nvPr/>
        </p:nvPicPr>
        <p:blipFill>
          <a:blip r:embed="rId1"/>
          <a:stretch>
            <a:fillRect/>
          </a:stretch>
        </p:blipFill>
        <p:spPr>
          <a:xfrm>
            <a:off x="342900" y="617952"/>
            <a:ext cx="11506170" cy="54696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A Busca por um Dinheiro Digital e Descentralizado</a:t>
            </a:r>
            <a:endParaRPr lang="pt-BR"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pt-BR" altLang="en-US" sz="2210" dirty="0">
                <a:solidFill>
                  <a:srgbClr val="25252B"/>
                </a:solidFill>
                <a:latin typeface="IBM Plex Sans" pitchFamily="34" charset="0"/>
                <a:ea typeface="IBM Plex Sans" pitchFamily="34" charset="-122"/>
                <a:cs typeface="IBM Plex Sans" pitchFamily="34" charset="-120"/>
              </a:rPr>
              <a:t>Cypherpunks: privacidade e liberdade por meio da criptografia</a:t>
            </a:r>
            <a:endParaRPr lang="pt-BR" sz="2210" dirty="0"/>
          </a:p>
          <a:p>
            <a:pPr algn="l" marL="210820" indent="-210820">
              <a:lnSpc>
                <a:spcPct val="113000"/>
              </a:lnSpc>
              <a:spcBef>
                <a:spcPts val="440"/>
              </a:spcBef>
              <a:buSzPct val="100000"/>
              <a:buChar char="•"/>
            </a:pPr>
            <a:r>
              <a:rPr lang="pt-BR" altLang="en-US" sz="2210" b="1" dirty="0">
                <a:solidFill>
                  <a:srgbClr val="422C70"/>
                </a:solidFill>
                <a:latin typeface="IBM Plex Sans" pitchFamily="34" charset="0"/>
                <a:ea typeface="IBM Plex Sans" pitchFamily="34" charset="-122"/>
                <a:cs typeface="IBM Plex Sans" pitchFamily="34" charset="-120"/>
              </a:rPr>
              <a:t>Cifragem:</a:t>
            </a:r>
            <a:r>
              <a:rPr lang="pt-BR" altLang="en-US" sz="2210" dirty="0">
                <a:solidFill>
                  <a:srgbClr val="25252B"/>
                </a:solidFill>
                <a:latin typeface="IBM Plex Sans" pitchFamily="34" charset="0"/>
                <a:ea typeface="IBM Plex Sans" pitchFamily="34" charset="-122"/>
                <a:cs typeface="IBM Plex Sans" pitchFamily="34" charset="-120"/>
              </a:rPr>
              <a:t> protege a privacidade das mensagens</a:t>
            </a:r>
            <a:endParaRPr lang="pt-BR" sz="2210" dirty="0"/>
          </a:p>
          <a:p>
            <a:pPr algn="l" marL="210820" indent="-210820">
              <a:lnSpc>
                <a:spcPct val="113000"/>
              </a:lnSpc>
              <a:spcBef>
                <a:spcPts val="440"/>
              </a:spcBef>
              <a:buSzPct val="100000"/>
              <a:buChar char="•"/>
            </a:pPr>
            <a:r>
              <a:rPr lang="pt-BR" altLang="en-US" sz="2210" b="1" dirty="0">
                <a:solidFill>
                  <a:srgbClr val="422C70"/>
                </a:solidFill>
                <a:latin typeface="IBM Plex Sans" pitchFamily="34" charset="0"/>
                <a:ea typeface="IBM Plex Sans" pitchFamily="34" charset="-122"/>
                <a:cs typeface="IBM Plex Sans" pitchFamily="34" charset="-120"/>
              </a:rPr>
              <a:t>Assinaturas digitais:</a:t>
            </a:r>
            <a:r>
              <a:rPr lang="pt-BR" altLang="en-US" sz="2210" dirty="0">
                <a:solidFill>
                  <a:srgbClr val="25252B"/>
                </a:solidFill>
                <a:latin typeface="IBM Plex Sans" pitchFamily="34" charset="0"/>
                <a:ea typeface="IBM Plex Sans" pitchFamily="34" charset="-122"/>
                <a:cs typeface="IBM Plex Sans" pitchFamily="34" charset="-120"/>
              </a:rPr>
              <a:t> comprovam a autorização sem revelar uma chave secreta</a:t>
            </a:r>
            <a:endParaRPr lang="pt-BR" sz="2210" dirty="0"/>
          </a:p>
          <a:p>
            <a:pPr algn="l" marL="210820" indent="-210820">
              <a:lnSpc>
                <a:spcPct val="113000"/>
              </a:lnSpc>
              <a:spcBef>
                <a:spcPts val="440"/>
              </a:spcBef>
              <a:buSzPct val="100000"/>
              <a:buChar char="•"/>
            </a:pPr>
            <a:r>
              <a:rPr lang="pt-BR" altLang="en-US" sz="2210" dirty="0">
                <a:solidFill>
                  <a:srgbClr val="25252B"/>
                </a:solidFill>
                <a:latin typeface="IBM Plex Sans" pitchFamily="34" charset="0"/>
                <a:ea typeface="IBM Plex Sans" pitchFamily="34" charset="-122"/>
                <a:cs typeface="IBM Plex Sans" pitchFamily="34" charset="-120"/>
              </a:rPr>
              <a:t>Objetivo: nenhum emissor, servidor ou administrador único</a:t>
            </a:r>
            <a:endParaRPr lang="pt-BR" sz="2210" dirty="0"/>
          </a:p>
        </p:txBody>
      </p:sp>
      <p:sp>
        <p:nvSpPr>
          <p:cNvPr id="5" name="Text 3"/>
          <p:cNvSpPr/>
          <p:nvPr/>
        </p:nvSpPr>
        <p:spPr>
          <a:xfrm>
            <a:off x="666780" y="3369655"/>
            <a:ext cx="11510010" cy="378470"/>
          </a:xfrm>
          <a:prstGeom prst="rect">
            <a:avLst/>
          </a:prstGeom>
          <a:noFill/>
          <a:ln/>
        </p:spPr>
        <p:txBody>
          <a:bodyPr wrap="square" lIns="0" tIns="0" rIns="0" bIns="0" rtlCol="0" anchor="t"/>
          <a:lstStyle/>
          <a:p>
            <a:pPr algn="l" indent="0" marL="0">
              <a:lnSpc>
                <a:spcPct val="113000"/>
              </a:lnSpc>
              <a:buNone/>
            </a:pPr>
            <a:r>
              <a:rPr lang="pt-BR" altLang="en-US" sz="2210" b="1" dirty="0">
                <a:solidFill>
                  <a:srgbClr val="25252B"/>
                </a:solidFill>
                <a:latin typeface="IBM Plex Sans" pitchFamily="34" charset="0"/>
                <a:ea typeface="IBM Plex Sans" pitchFamily="34" charset="-122"/>
                <a:cs typeface="IBM Plex Sans" pitchFamily="34" charset="-120"/>
              </a:rPr>
              <a:t>Peças anteriores do quebra-cabeça</a:t>
            </a:r>
            <a:endParaRPr lang="pt-BR" sz="2210" dirty="0"/>
          </a:p>
        </p:txBody>
      </p:sp>
      <p:sp>
        <p:nvSpPr>
          <p:cNvPr id="6" name="Text 4"/>
          <p:cNvSpPr/>
          <p:nvPr/>
        </p:nvSpPr>
        <p:spPr>
          <a:xfrm>
            <a:off x="1017179" y="3972336"/>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pt-BR" altLang="en-US" sz="2210" dirty="0">
                <a:solidFill>
                  <a:srgbClr val="25252B"/>
                </a:solidFill>
                <a:latin typeface="IBM Plex Sans" pitchFamily="34" charset="0"/>
                <a:ea typeface="IBM Plex Sans" pitchFamily="34" charset="-122"/>
                <a:cs typeface="IBM Plex Sans" pitchFamily="34" charset="-120"/>
              </a:rPr>
              <a:t>DigiCash: pagamentos privados; dependência de uma empresa central</a:t>
            </a:r>
            <a:endParaRPr lang="pt-BR" sz="2210" dirty="0"/>
          </a:p>
          <a:p>
            <a:pPr algn="l" marL="210820" indent="-210820">
              <a:lnSpc>
                <a:spcPct val="113000"/>
              </a:lnSpc>
              <a:spcBef>
                <a:spcPts val="440"/>
              </a:spcBef>
              <a:buSzPct val="100000"/>
              <a:buChar char="•"/>
            </a:pPr>
            <a:r>
              <a:rPr lang="pt-BR" altLang="en-US" sz="2210" dirty="0">
                <a:solidFill>
                  <a:srgbClr val="25252B"/>
                </a:solidFill>
                <a:latin typeface="IBM Plex Sans" pitchFamily="34" charset="0"/>
                <a:ea typeface="IBM Plex Sans" pitchFamily="34" charset="-122"/>
                <a:cs typeface="IBM Plex Sans" pitchFamily="34" charset="-120"/>
              </a:rPr>
              <a:t>Hashcash: custo computacional contra abusos</a:t>
            </a:r>
            <a:endParaRPr lang="pt-BR" sz="2210" dirty="0"/>
          </a:p>
          <a:p>
            <a:pPr algn="l" marL="210820" indent="-210820">
              <a:lnSpc>
                <a:spcPct val="113000"/>
              </a:lnSpc>
              <a:spcBef>
                <a:spcPts val="440"/>
              </a:spcBef>
              <a:buSzPct val="100000"/>
              <a:buChar char="•"/>
            </a:pPr>
            <a:r>
              <a:rPr lang="pt-BR" altLang="en-US" sz="2210" dirty="0">
                <a:solidFill>
                  <a:srgbClr val="25252B"/>
                </a:solidFill>
                <a:latin typeface="IBM Plex Sans" pitchFamily="34" charset="0"/>
                <a:ea typeface="IBM Plex Sans" pitchFamily="34" charset="-122"/>
                <a:cs typeface="IBM Plex Sans" pitchFamily="34" charset="-120"/>
              </a:rPr>
              <a:t>Bit Gold, b-money, RPoW: propostas e experimentos de valor escasso</a:t>
            </a:r>
            <a:endParaRPr lang="pt-BR" sz="2210" dirty="0"/>
          </a:p>
          <a:p>
            <a:pPr algn="l" marL="210820" indent="-210820">
              <a:lnSpc>
                <a:spcPct val="113000"/>
              </a:lnSpc>
              <a:spcBef>
                <a:spcPts val="440"/>
              </a:spcBef>
              <a:buSzPct val="100000"/>
              <a:buChar char="•"/>
            </a:pPr>
            <a:r>
              <a:rPr lang="pt-BR" altLang="en-US" sz="2210" dirty="0">
                <a:solidFill>
                  <a:srgbClr val="25252B"/>
                </a:solidFill>
                <a:latin typeface="IBM Plex Sans" pitchFamily="34" charset="0"/>
                <a:ea typeface="IBM Plex Sans" pitchFamily="34" charset="-122"/>
                <a:cs typeface="IBM Plex Sans" pitchFamily="34" charset="-120"/>
              </a:rPr>
              <a:t>BitTorrent: compartilhamento de informações Peer-to-Peer (P2P), não dinheiro</a:t>
            </a:r>
            <a:endParaRPr lang="pt-BR"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Os primeiros dinheiros digitais</a:t>
            </a:r>
            <a:br/>
            <a:r>
              <a:rPr lang="pt-BR" altLang="en-US" sz="3000" dirty="0">
                <a:solidFill>
                  <a:srgbClr val="422C70"/>
                </a:solidFill>
                <a:latin typeface="IBM Plex Sans Medium" pitchFamily="34" charset="0"/>
                <a:ea typeface="IBM Plex Sans Medium" pitchFamily="34" charset="-122"/>
                <a:cs typeface="IBM Plex Sans Medium" pitchFamily="34" charset="-120"/>
              </a:rPr>
              <a:t>e o gasto duplo</a:t>
            </a:r>
            <a:endParaRPr lang="pt-BR" sz="3000" dirty="0"/>
          </a:p>
        </p:txBody>
      </p:sp>
      <p:sp>
        <p:nvSpPr>
          <p:cNvPr id="5" name="Text 2"/>
          <p:cNvSpPr/>
          <p:nvPr/>
        </p:nvSpPr>
        <p:spPr>
          <a:xfrm>
            <a:off x="666780" y="1842516"/>
            <a:ext cx="5694426" cy="691195"/>
          </a:xfrm>
          <a:prstGeom prst="rect">
            <a:avLst/>
          </a:prstGeom>
          <a:noFill/>
          <a:ln/>
        </p:spPr>
        <p:txBody>
          <a:bodyPr wrap="square" lIns="0" tIns="0" rIns="0" bIns="0" rtlCol="0" anchor="t"/>
          <a:lstStyle/>
          <a:p>
            <a:pPr algn="l" indent="0" marL="0">
              <a:lnSpc>
                <a:spcPct val="113000"/>
              </a:lnSpc>
              <a:buNone/>
            </a:pPr>
            <a:r>
              <a:rPr lang="pt-BR" altLang="en-US" sz="2020" dirty="0">
                <a:solidFill>
                  <a:srgbClr val="25252B"/>
                </a:solidFill>
                <a:latin typeface="IBM Plex Sans" pitchFamily="34" charset="0"/>
                <a:ea typeface="IBM Plex Sans" pitchFamily="34" charset="-122"/>
                <a:cs typeface="IBM Plex Sans" pitchFamily="34" charset="-120"/>
              </a:rPr>
              <a:t>O gasto duplo é uma tentativa de enviar a mesma unidade digital para dois destinatários.</a:t>
            </a:r>
            <a:endParaRPr lang="pt-BR" sz="2020" dirty="0"/>
          </a:p>
        </p:txBody>
      </p:sp>
      <p:sp>
        <p:nvSpPr>
          <p:cNvPr id="6" name="Text 3"/>
          <p:cNvSpPr/>
          <p:nvPr/>
        </p:nvSpPr>
        <p:spPr>
          <a:xfrm>
            <a:off x="986729" y="2738445"/>
            <a:ext cx="5343754" cy="3314974"/>
          </a:xfrm>
          <a:prstGeom prst="rect">
            <a:avLst/>
          </a:prstGeom>
          <a:noFill/>
          <a:ln/>
        </p:spPr>
        <p:txBody>
          <a:bodyPr wrap="square" lIns="0" tIns="0" rIns="0" bIns="0" rtlCol="0" anchor="t"/>
          <a:lstStyle/>
          <a:p>
            <a:pPr algn="l" marL="191770" indent="-191770">
              <a:lnSpc>
                <a:spcPct val="113000"/>
              </a:lnSpc>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Banco de dados central: um único tomador de decisões de confiança</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Bitcoin: transmissão Peer-to-Peer (P2P) e assinaturas</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Mineradores: blocos e Prova de Trabalho (PoW)</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Nós: verificação independente</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Registro compartilhado: histórico válido com o maior trabalho acumulado</a:t>
            </a:r>
            <a:endParaRPr lang="pt-BR"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Rede ponto a pontoAs transações são anunciadas diretamente aos participantes Assinaturas digitaisSomente o detentor da chave privada pode autorizar um gastoBlocos e mineraçãoOs mineradores usam a prov">    </p:cNvPr>
          <p:cNvPicPr>
            <a:picLocks noChangeAspect="1"/>
          </p:cNvPicPr>
          <p:nvPr/>
        </p:nvPicPr>
        <p:blipFill>
          <a:blip r:embed="rId1"/>
          <a:stretch>
            <a:fillRect/>
          </a:stretch>
        </p:blipFill>
        <p:spPr>
          <a:xfrm>
            <a:off x="342900" y="504017"/>
            <a:ext cx="11506170" cy="569753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Escassez digital e oferta</a:t>
            </a:r>
            <a:br/>
            <a:r>
              <a:rPr lang="pt-BR" altLang="en-US" sz="3000" dirty="0">
                <a:solidFill>
                  <a:srgbClr val="422C70"/>
                </a:solidFill>
                <a:latin typeface="IBM Plex Sans Medium" pitchFamily="34" charset="0"/>
                <a:ea typeface="IBM Plex Sans Medium" pitchFamily="34" charset="-122"/>
                <a:cs typeface="IBM Plex Sans Medium" pitchFamily="34" charset="-120"/>
              </a:rPr>
              <a:t>verificável</a:t>
            </a:r>
            <a:endParaRPr lang="pt-BR" sz="3000" dirty="0"/>
          </a:p>
        </p:txBody>
      </p:sp>
      <p:sp>
        <p:nvSpPr>
          <p:cNvPr id="5" name="Text 2"/>
          <p:cNvSpPr/>
          <p:nvPr/>
        </p:nvSpPr>
        <p:spPr>
          <a:xfrm>
            <a:off x="971459" y="178756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Unidades válidas diferenciadas de cópias inválidas</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Gastos duplos rejeitados</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Histórico público de transações e assinaturas</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Prova de Trabalho (PoW) e verificação independente das regras</a:t>
            </a:r>
            <a:endParaRPr lang="pt-BR" sz="1920" dirty="0"/>
          </a:p>
          <a:p>
            <a:pPr algn="l" marL="182880" indent="-182880">
              <a:lnSpc>
                <a:spcPct val="113000"/>
              </a:lnSpc>
              <a:spcBef>
                <a:spcPts val="380"/>
              </a:spcBef>
              <a:buSzPct val="100000"/>
              <a:buChar char="•"/>
            </a:pPr>
            <a:r>
              <a:rPr lang="pt-BR" altLang="en-US" sz="1920" dirty="0">
                <a:solidFill>
                  <a:srgbClr val="25252B"/>
                </a:solidFill>
                <a:latin typeface="IBM Plex Sans" pitchFamily="34" charset="0"/>
                <a:ea typeface="IBM Plex Sans" pitchFamily="34" charset="-122"/>
                <a:cs typeface="IBM Plex Sans" pitchFamily="34" charset="-120"/>
              </a:rPr>
              <a:t>Limite de oferta vinculado à descentralização e à verificação</a:t>
            </a:r>
            <a:endParaRPr lang="pt-BR" sz="1920" dirty="0"/>
          </a:p>
        </p:txBody>
      </p:sp>
      <p:sp>
        <p:nvSpPr>
          <p:cNvPr id="6" name="Text 3"/>
          <p:cNvSpPr/>
          <p:nvPr/>
        </p:nvSpPr>
        <p:spPr>
          <a:xfrm>
            <a:off x="666780" y="5211989"/>
            <a:ext cx="5694426" cy="658094"/>
          </a:xfrm>
          <a:prstGeom prst="rect">
            <a:avLst/>
          </a:prstGeom>
          <a:noFill/>
          <a:ln/>
        </p:spPr>
        <p:txBody>
          <a:bodyPr wrap="square" lIns="0" tIns="0" rIns="0" bIns="0" rtlCol="0" anchor="t"/>
          <a:lstStyle/>
          <a:p>
            <a:pPr algn="l" indent="0" marL="0">
              <a:lnSpc>
                <a:spcPct val="113000"/>
              </a:lnSpc>
              <a:buNone/>
            </a:pPr>
            <a:r>
              <a:rPr lang="pt-BR" altLang="en-US" sz="1920" dirty="0">
                <a:solidFill>
                  <a:srgbClr val="25252B"/>
                </a:solidFill>
                <a:latin typeface="IBM Plex Sans" pitchFamily="34" charset="0"/>
                <a:ea typeface="IBM Plex Sans" pitchFamily="34" charset="-122"/>
                <a:cs typeface="IBM Plex Sans" pitchFamily="34" charset="-120"/>
              </a:rPr>
              <a:t>Uma promessa de oferta por escrito não basta: quem pode verificá-la e quem poderia alterá-la?</a:t>
            </a:r>
            <a:endParaRPr lang="pt-BR"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Uma alegação sobre a oferta Um emissor declara um limite em seu site. Somente o próprio banco de dados do emissor o registra. Ninguém fora do emissor pode verificá-lo. O emissor pode alterar a oferta ">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A Blockchain: o livro-razão público do Bitcoin</a:t>
            </a:r>
            <a:endParaRPr lang="pt-B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Registro público e replicado de transações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Blocos encadeados; cópias verificadas de forma independente</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Cadeia válida com a maior Prova de Trabalho (PoW) acumulada</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Cerca de um novo bloco a cada dez minutos, em média</a:t>
            </a:r>
            <a:endParaRPr lang="pt-B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Reescrever o histórico exige refazer o trabalho e alcançar a cadeia. É custoso, mas não literalmente impossível; podem ocorrer históricos concorrentes temporários e reorganizações.</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Descentralização</a:t>
            </a:r>
            <a:endParaRPr lang="pt-BR"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Software de código aberto e participação em protocolo aberto</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Nós independentes verificam; mineradores propõem blocos</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Mudanças nas regras dependem de adoção voluntária</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Nenhum participante sozinho pode mudar as regras para todos</a:t>
            </a:r>
            <a:endParaRPr lang="pt-BR"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A influência e os recursos são desiguais; grandes serviços podem gerar dependência. A coordenação pode ser mais lenta, e a rede não tem um suporte central de atendimento.</a:t>
            </a:r>
            <a:endParaRPr lang="pt-B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Assinaturas digitais e transferência ponto a ponto</a:t>
            </a:r>
            <a:endParaRPr lang="pt-B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A carteira usa uma chave privada para assinar</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A rede verifica sem conhecer a chave</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A transação assinada é transmitida pelos participantes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Nenhum operador central do Bitcoin aprova a participação ou o pagamento</a:t>
            </a:r>
            <a:endParaRPr lang="pt-B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Qualquer pessoa que obtenha uma chave privada geralmente pode gastar os fundos. Perder o acesso pode significar uma perda permanente.</a:t>
            </a:r>
            <a:endParaRPr lang="pt-BR"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Serviços intermediários continuam sendo opcionais; escolher um deles acrescenta as regras de custódia e os riscos desse serviço. Um pagamento válido para o endereço errado geralmente não pode ser revertido.</a:t>
            </a:r>
            <a:endParaRPr lang="pt-B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O remetente assina e transmite uma transação Outros nós Um nó a verifica e a retransmite Outro nó a retransmiteO caminho que ela percorre Um nó a verifica e a retransmite Outro nó a retransmiteOutros ">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UsuárioUm usuário recebe, guarda e envia bitcoin. NóUm nó verifica as regras por conta própria e retransmite dados válidos. MineradorUm minerador monta blocos candidatos e realiza a prova de trabalho.">    </p:cNvPr>
          <p:cNvPicPr>
            <a:picLocks noChangeAspect="1"/>
          </p:cNvPicPr>
          <p:nvPr/>
        </p:nvPicPr>
        <p:blipFill>
          <a:blip r:embed="rId2"/>
          <a:stretch>
            <a:fillRect/>
          </a:stretch>
        </p:blipFill>
        <p:spPr>
          <a:xfrm>
            <a:off x="687446" y="571500"/>
            <a:ext cx="5330586" cy="534860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Usuários, Nós, Mineradores e Desenvolvedores</a:t>
            </a:r>
            <a:endParaRPr lang="pt-B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Os mineradores não podem fazer com que blocos inválidos sejam aceitos por nós honestos. Os desenvolvedores não podem forçar a adoção de um software. Uma mesma pessoa pode desempenhar vários papéis.</a:t>
            </a:r>
            <a:endParaRPr lang="pt-BR" sz="2400" dirty="0"/>
          </a:p>
        </p:txBody>
      </p:sp>
      <p:sp>
        <p:nvSpPr>
          <p:cNvPr id="5" name="Shape 3"/>
          <p:cNvSpPr/>
          <p:nvPr/>
        </p:nvSpPr>
        <p:spPr>
          <a:xfrm>
            <a:off x="666780" y="2986705"/>
            <a:ext cx="10858500" cy="1233891"/>
          </a:xfrm>
          <a:prstGeom prst="rect">
            <a:avLst/>
          </a:prstGeom>
          <a:solidFill>
            <a:srgbClr val="F3F3FA"/>
          </a:solidFill>
          <a:ln/>
        </p:spPr>
      </p:sp>
      <p:sp>
        <p:nvSpPr>
          <p:cNvPr id="6" name="Shape 4"/>
          <p:cNvSpPr/>
          <p:nvPr/>
        </p:nvSpPr>
        <p:spPr>
          <a:xfrm>
            <a:off x="666780" y="2986705"/>
            <a:ext cx="57150" cy="1233891"/>
          </a:xfrm>
          <a:prstGeom prst="rect">
            <a:avLst/>
          </a:prstGeom>
          <a:solidFill>
            <a:srgbClr val="422C70"/>
          </a:solidFill>
          <a:ln/>
        </p:spPr>
      </p:sp>
      <p:sp>
        <p:nvSpPr>
          <p:cNvPr id="7" name="Text 5"/>
          <p:cNvSpPr/>
          <p:nvPr/>
        </p:nvSpPr>
        <p:spPr>
          <a:xfrm>
            <a:off x="1211580" y="3261025"/>
            <a:ext cx="10415565" cy="685251"/>
          </a:xfrm>
          <a:prstGeom prst="rect">
            <a:avLst/>
          </a:prstGeom>
          <a:noFill/>
          <a:ln/>
        </p:spPr>
        <p:txBody>
          <a:bodyPr wrap="square" lIns="0" tIns="0" rIns="0" bIns="0" rtlCol="0" anchor="t"/>
          <a:lstStyle/>
          <a:p>
            <a:pPr algn="l" indent="0" marL="0">
              <a:lnSpc>
                <a:spcPct val="113000"/>
              </a:lnSpc>
              <a:buNone/>
            </a:pPr>
            <a:r>
              <a:rPr lang="pt-BR" altLang="en-US" sz="2400" b="1" dirty="0">
                <a:solidFill>
                  <a:srgbClr val="422C70"/>
                </a:solidFill>
                <a:latin typeface="IBM Plex Sans" pitchFamily="34" charset="0"/>
                <a:ea typeface="IBM Plex Sans" pitchFamily="34" charset="-122"/>
                <a:cs typeface="IBM Plex Sans" pitchFamily="34" charset="-120"/>
              </a:rPr>
              <a:t>Pergunta rápida</a:t>
            </a:r>
            <a:endParaRPr lang="pt-BR" sz="2400" dirty="0"/>
          </a:p>
          <a:p>
            <a:pPr algn="l" indent="0" marL="0">
              <a:lnSpc>
                <a:spcPct val="113000"/>
              </a:lnSpc>
              <a:spcBef>
                <a:spcPts val="360"/>
              </a:spcBef>
              <a:buNone/>
            </a:pPr>
            <a:r>
              <a:rPr lang="pt-BR" altLang="en-US" sz="2400" dirty="0">
                <a:solidFill>
                  <a:srgbClr val="25252B"/>
                </a:solidFill>
                <a:latin typeface="IBM Plex Sans" pitchFamily="34" charset="0"/>
                <a:ea typeface="IBM Plex Sans" pitchFamily="34" charset="-122"/>
                <a:cs typeface="IBM Plex Sans" pitchFamily="34" charset="-120"/>
              </a:rPr>
              <a:t>Por que um nó verifica as transações? Cite uma regra que ele confere.</a:t>
            </a:r>
            <a:endParaRPr lang="pt-B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Prova de Trabalho</a:t>
            </a:r>
            <a:endParaRPr lang="pt-BR" sz="3000" dirty="0"/>
          </a:p>
        </p:txBody>
      </p:sp>
      <p:sp>
        <p:nvSpPr>
          <p:cNvPr id="5" name="Text 2"/>
          <p:cNvSpPr/>
          <p:nvPr/>
        </p:nvSpPr>
        <p:spPr>
          <a:xfrm>
            <a:off x="986729" y="1372240"/>
            <a:ext cx="5989960" cy="2969423"/>
          </a:xfrm>
          <a:prstGeom prst="rect">
            <a:avLst/>
          </a:prstGeom>
          <a:noFill/>
          <a:ln/>
        </p:spPr>
        <p:txBody>
          <a:bodyPr wrap="square" lIns="0" tIns="0" rIns="0" bIns="0" rtlCol="0" anchor="t"/>
          <a:lstStyle/>
          <a:p>
            <a:pPr algn="l" marL="191770" indent="-191770">
              <a:lnSpc>
                <a:spcPct val="113000"/>
              </a:lnSpc>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Bloco candidato → hashing repetido → resultado válido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Computação e energia custosas; verificação rápida</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Bloco válido transmitido e verificado pelos nós</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A meta se ajusta para blocos a cada dez minutos, em média</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O trabalho acumulado torna a reescrita custosa</a:t>
            </a:r>
            <a:endParaRPr lang="pt-BR" sz="2020" dirty="0"/>
          </a:p>
        </p:txBody>
      </p:sp>
      <p:sp>
        <p:nvSpPr>
          <p:cNvPr id="6" name="Text 3"/>
          <p:cNvSpPr/>
          <p:nvPr/>
        </p:nvSpPr>
        <p:spPr>
          <a:xfrm>
            <a:off x="666780" y="4623206"/>
            <a:ext cx="6340632" cy="1382298"/>
          </a:xfrm>
          <a:prstGeom prst="rect">
            <a:avLst/>
          </a:prstGeom>
          <a:noFill/>
          <a:ln/>
        </p:spPr>
        <p:txBody>
          <a:bodyPr wrap="square" lIns="0" tIns="0" rIns="0" bIns="0" rtlCol="0" anchor="t"/>
          <a:lstStyle/>
          <a:p>
            <a:pPr algn="l" indent="0" marL="0">
              <a:lnSpc>
                <a:spcPct val="113000"/>
              </a:lnSpc>
              <a:buNone/>
            </a:pPr>
            <a:r>
              <a:rPr lang="pt-BR" altLang="en-US" sz="2020" dirty="0">
                <a:solidFill>
                  <a:srgbClr val="25252B"/>
                </a:solidFill>
                <a:latin typeface="IBM Plex Sans" pitchFamily="34" charset="0"/>
                <a:ea typeface="IBM Plex Sans" pitchFamily="34" charset="-122"/>
                <a:cs typeface="IBM Plex Sans" pitchFamily="34" charset="-120"/>
              </a:rPr>
              <a:t>A mineração protege a ordenação das transações; ela não resolve equações externas. Avalie a fonte de energia, o uso, o benefício para a segurança e as alternativas.</a:t>
            </a:r>
            <a:endParaRPr lang="pt-BR"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O minerador encontra um bloco Uma máquina de mineração calcula hashes repetidamente até que um resultado atinja o alvo2O minerador o transmiteO bloco é enviado para a rede3Os nós o verificam Cada nó ">    </p:cNvPr>
          <p:cNvPicPr>
            <a:picLocks noChangeAspect="1"/>
          </p:cNvPicPr>
          <p:nvPr/>
        </p:nvPicPr>
        <p:blipFill>
          <a:blip r:embed="rId2"/>
          <a:stretch>
            <a:fillRect/>
          </a:stretch>
        </p:blipFill>
        <p:spPr>
          <a:xfrm>
            <a:off x="1687525" y="571500"/>
            <a:ext cx="3330336" cy="5639562"/>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Oferta finita</a:t>
            </a:r>
            <a:endParaRPr lang="pt-BR" sz="3000" dirty="0"/>
          </a:p>
        </p:txBody>
      </p:sp>
      <p:sp>
        <p:nvSpPr>
          <p:cNvPr id="5" name="Text 2"/>
          <p:cNvSpPr/>
          <p:nvPr/>
        </p:nvSpPr>
        <p:spPr>
          <a:xfrm>
            <a:off x="986729" y="1372240"/>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Máximo: </a:t>
            </a:r>
            <a:r>
              <a:rPr lang="pt-BR" altLang="en-US" sz="2020" b="1" dirty="0">
                <a:solidFill>
                  <a:srgbClr val="25252B"/>
                </a:solidFill>
                <a:latin typeface="IBM Plex Sans" pitchFamily="34" charset="0"/>
                <a:ea typeface="IBM Plex Sans" pitchFamily="34" charset="-122"/>
                <a:cs typeface="IBM Plex Sans" pitchFamily="34" charset="-120"/>
              </a:rPr>
              <a:t>21 milhões de BTC</a:t>
            </a:r>
            <a:r>
              <a:rPr lang="pt-BR" altLang="en-US" sz="2020" dirty="0">
                <a:solidFill>
                  <a:srgbClr val="25252B"/>
                </a:solidFill>
                <a:latin typeface="IBM Plex Sans" pitchFamily="34" charset="0"/>
                <a:ea typeface="IBM Plex Sans" pitchFamily="34" charset="-122"/>
                <a:cs typeface="IBM Plex Sans" pitchFamily="34" charset="-120"/>
              </a:rPr>
              <a:t> segundo as regras públicas</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Nova emissão: subsídio de bloco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Halving: a cada </a:t>
            </a:r>
            <a:r>
              <a:rPr lang="pt-BR" altLang="en-US" sz="2020" b="1" dirty="0">
                <a:solidFill>
                  <a:srgbClr val="25252B"/>
                </a:solidFill>
                <a:latin typeface="IBM Plex Sans" pitchFamily="34" charset="0"/>
                <a:ea typeface="IBM Plex Sans" pitchFamily="34" charset="-122"/>
                <a:cs typeface="IBM Plex Sans" pitchFamily="34" charset="-120"/>
              </a:rPr>
              <a:t>210.000 blocos</a:t>
            </a:r>
            <a:r>
              <a:rPr lang="pt-BR" altLang="en-US" sz="2020" dirty="0">
                <a:solidFill>
                  <a:srgbClr val="25252B"/>
                </a:solidFill>
                <a:latin typeface="IBM Plex Sans" pitchFamily="34" charset="0"/>
                <a:ea typeface="IBM Plex Sans" pitchFamily="34" charset="-122"/>
                <a:cs typeface="IBM Plex Sans" pitchFamily="34" charset="-120"/>
              </a:rPr>
              <a:t>, aproximadamente quatro anos</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Subsídio: 50 → 25 → 12,5 → 6,25 → 3,125 BTC</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As taxas são separadas da nova emissão</a:t>
            </a:r>
            <a:endParaRPr lang="pt-BR" sz="2020" dirty="0"/>
          </a:p>
        </p:txBody>
      </p:sp>
      <p:sp>
        <p:nvSpPr>
          <p:cNvPr id="6" name="Text 3"/>
          <p:cNvSpPr/>
          <p:nvPr/>
        </p:nvSpPr>
        <p:spPr>
          <a:xfrm>
            <a:off x="666780" y="4623206"/>
            <a:ext cx="5694426" cy="1382298"/>
          </a:xfrm>
          <a:prstGeom prst="rect">
            <a:avLst/>
          </a:prstGeom>
          <a:noFill/>
          <a:ln/>
        </p:spPr>
        <p:txBody>
          <a:bodyPr wrap="square" lIns="0" tIns="0" rIns="0" bIns="0" rtlCol="0" anchor="t"/>
          <a:lstStyle/>
          <a:p>
            <a:pPr algn="l" indent="0" marL="0">
              <a:lnSpc>
                <a:spcPct val="113000"/>
              </a:lnSpc>
              <a:buNone/>
            </a:pPr>
            <a:r>
              <a:rPr lang="pt-BR" altLang="en-US" sz="2020" dirty="0">
                <a:solidFill>
                  <a:srgbClr val="25252B"/>
                </a:solidFill>
                <a:latin typeface="IBM Plex Sans" pitchFamily="34" charset="0"/>
                <a:ea typeface="IBM Plex Sans" pitchFamily="34" charset="-122"/>
                <a:cs typeface="IBM Plex Sans" pitchFamily="34" charset="-120"/>
              </a:rPr>
              <a:t>Os nós rejeitam emissão excessiva; o limite se mantém enquanto os participantes o fazem valer. Uma oferta limitada não garante a alta do preço.</a:t>
            </a:r>
            <a:endParaRPr lang="pt-BR"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tal de bitcoin emitidoLimite de 21 milhões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ovos bitcoins por bloco502512.56.253.1250k210k420k630k840k1,050k1,260k1,470kHalving a cada 210.000 blocos (aproximadamente quatro anos)As taxas de transação são pagas à parte e não são bitcoins novos">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Satoshis e o viés da unidade</a:t>
            </a:r>
            <a:endParaRPr lang="pt-BR" sz="3000" dirty="0"/>
          </a:p>
        </p:txBody>
      </p:sp>
      <p:sp>
        <p:nvSpPr>
          <p:cNvPr id="5" name="Text 2"/>
          <p:cNvSpPr/>
          <p:nvPr/>
        </p:nvSpPr>
        <p:spPr>
          <a:xfrm>
            <a:off x="956188" y="136474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pt-BR" altLang="en-US" sz="1820" b="1" dirty="0">
                <a:solidFill>
                  <a:srgbClr val="25252B"/>
                </a:solidFill>
                <a:latin typeface="IBM Plex Sans" pitchFamily="34" charset="0"/>
                <a:ea typeface="IBM Plex Sans" pitchFamily="34" charset="-122"/>
                <a:cs typeface="IBM Plex Sans" pitchFamily="34" charset="-120"/>
              </a:rPr>
              <a:t>1 BTC = 100.000.000 sats</a:t>
            </a:r>
            <a:endParaRPr lang="pt-BR" sz="1820" dirty="0"/>
          </a:p>
          <a:p>
            <a:pPr algn="l" marL="173990" indent="-173990">
              <a:lnSpc>
                <a:spcPct val="113000"/>
              </a:lnSpc>
              <a:spcBef>
                <a:spcPts val="360"/>
              </a:spcBef>
              <a:buSzPct val="100000"/>
              <a:buChar char="•"/>
            </a:pPr>
            <a:r>
              <a:rPr lang="pt-BR" altLang="en-US" sz="1820" b="1" dirty="0">
                <a:solidFill>
                  <a:srgbClr val="25252B"/>
                </a:solidFill>
                <a:latin typeface="IBM Plex Sans" pitchFamily="34" charset="0"/>
                <a:ea typeface="IBM Plex Sans" pitchFamily="34" charset="-122"/>
                <a:cs typeface="IBM Plex Sans" pitchFamily="34" charset="-120"/>
              </a:rPr>
              <a:t>0,001 BTC = 100.000 sats</a:t>
            </a:r>
            <a:endParaRPr lang="pt-BR" sz="1820" dirty="0"/>
          </a:p>
          <a:p>
            <a:pPr algn="l" marL="173990" indent="-173990">
              <a:lnSpc>
                <a:spcPct val="113000"/>
              </a:lnSpc>
              <a:spcBef>
                <a:spcPts val="360"/>
              </a:spcBef>
              <a:buSzPct val="100000"/>
              <a:buChar char="•"/>
            </a:pPr>
            <a:r>
              <a:rPr lang="pt-BR" altLang="en-US" sz="1820" b="1" dirty="0">
                <a:solidFill>
                  <a:srgbClr val="25252B"/>
                </a:solidFill>
                <a:latin typeface="IBM Plex Sans" pitchFamily="34" charset="0"/>
                <a:ea typeface="IBM Plex Sans" pitchFamily="34" charset="-122"/>
                <a:cs typeface="IBM Plex Sans" pitchFamily="34" charset="-120"/>
              </a:rPr>
              <a:t>1 sat = 0,00000001 BTC</a:t>
            </a:r>
            <a:endParaRPr lang="pt-BR" sz="1820" dirty="0"/>
          </a:p>
          <a:p>
            <a:pPr algn="l" marL="173990" indent="-173990">
              <a:lnSpc>
                <a:spcPct val="113000"/>
              </a:lnSpc>
              <a:spcBef>
                <a:spcPts val="360"/>
              </a:spcBef>
              <a:buSzPct val="100000"/>
              <a:buChar char="•"/>
            </a:pPr>
            <a:r>
              <a:rPr lang="pt-BR" altLang="en-US" sz="1820" dirty="0">
                <a:solidFill>
                  <a:srgbClr val="25252B"/>
                </a:solidFill>
                <a:latin typeface="IBM Plex Sans" pitchFamily="34" charset="0"/>
                <a:ea typeface="IBM Plex Sans" pitchFamily="34" charset="-122"/>
                <a:cs typeface="IBM Plex Sans" pitchFamily="34" charset="-120"/>
              </a:rPr>
              <a:t>Não é preciso ter um bitcoin inteiro</a:t>
            </a:r>
            <a:endParaRPr lang="pt-BR" sz="1820" dirty="0"/>
          </a:p>
        </p:txBody>
      </p:sp>
      <p:sp>
        <p:nvSpPr>
          <p:cNvPr id="6" name="Text 3"/>
          <p:cNvSpPr/>
          <p:nvPr/>
        </p:nvSpPr>
        <p:spPr>
          <a:xfrm>
            <a:off x="666780" y="3008376"/>
            <a:ext cx="5694426" cy="937626"/>
          </a:xfrm>
          <a:prstGeom prst="rect">
            <a:avLst/>
          </a:prstGeom>
          <a:noFill/>
          <a:ln/>
        </p:spPr>
        <p:txBody>
          <a:bodyPr wrap="square" lIns="0" tIns="0" rIns="0" bIns="0" rtlCol="0" anchor="t"/>
          <a:lstStyle/>
          <a:p>
            <a:pPr algn="l" indent="0" marL="0">
              <a:lnSpc>
                <a:spcPct val="113000"/>
              </a:lnSpc>
              <a:buNone/>
            </a:pPr>
            <a:r>
              <a:rPr lang="pt-BR" altLang="en-US" sz="1820" b="1" dirty="0">
                <a:solidFill>
                  <a:srgbClr val="422C70"/>
                </a:solidFill>
                <a:latin typeface="IBM Plex Sans" pitchFamily="34" charset="0"/>
                <a:ea typeface="IBM Plex Sans" pitchFamily="34" charset="-122"/>
                <a:cs typeface="IBM Plex Sans" pitchFamily="34" charset="-120"/>
              </a:rPr>
              <a:t>Viés de unidade:</a:t>
            </a:r>
            <a:r>
              <a:rPr lang="pt-BR" altLang="en-US" sz="1820" dirty="0">
                <a:solidFill>
                  <a:srgbClr val="25252B"/>
                </a:solidFill>
                <a:latin typeface="IBM Plex Sans" pitchFamily="34" charset="0"/>
                <a:ea typeface="IBM Plex Sans" pitchFamily="34" charset="-122"/>
                <a:cs typeface="IBM Plex Sans" pitchFamily="34" charset="-120"/>
              </a:rPr>
              <a:t> um preço baixo por unidade inteira não prova que algo tem mais valor. Compare a fatia da oferta, o valor envolvido e os riscos.</a:t>
            </a:r>
            <a:endParaRPr lang="pt-BR" sz="1820" dirty="0"/>
          </a:p>
        </p:txBody>
      </p:sp>
      <p:sp>
        <p:nvSpPr>
          <p:cNvPr id="7" name="Shape 4"/>
          <p:cNvSpPr/>
          <p:nvPr/>
        </p:nvSpPr>
        <p:spPr>
          <a:xfrm>
            <a:off x="666780" y="4177619"/>
            <a:ext cx="5372100" cy="1249985"/>
          </a:xfrm>
          <a:prstGeom prst="rect">
            <a:avLst/>
          </a:prstGeom>
          <a:solidFill>
            <a:srgbClr val="F3F3FA"/>
          </a:solidFill>
          <a:ln/>
        </p:spPr>
      </p:sp>
      <p:sp>
        <p:nvSpPr>
          <p:cNvPr id="8" name="Shape 5"/>
          <p:cNvSpPr/>
          <p:nvPr/>
        </p:nvSpPr>
        <p:spPr>
          <a:xfrm>
            <a:off x="666780" y="4177619"/>
            <a:ext cx="57150" cy="1249985"/>
          </a:xfrm>
          <a:prstGeom prst="rect">
            <a:avLst/>
          </a:prstGeom>
          <a:solidFill>
            <a:srgbClr val="422C70"/>
          </a:solidFill>
          <a:ln/>
        </p:spPr>
      </p:sp>
      <p:sp>
        <p:nvSpPr>
          <p:cNvPr id="9" name="Text 6"/>
          <p:cNvSpPr/>
          <p:nvPr/>
        </p:nvSpPr>
        <p:spPr>
          <a:xfrm>
            <a:off x="1094537" y="4386102"/>
            <a:ext cx="4848057" cy="833018"/>
          </a:xfrm>
          <a:prstGeom prst="rect">
            <a:avLst/>
          </a:prstGeom>
          <a:noFill/>
          <a:ln/>
        </p:spPr>
        <p:txBody>
          <a:bodyPr wrap="square" lIns="0" tIns="0" rIns="0" bIns="0" rtlCol="0" anchor="t"/>
          <a:lstStyle/>
          <a:p>
            <a:pPr algn="l" indent="0" marL="0">
              <a:lnSpc>
                <a:spcPct val="113000"/>
              </a:lnSpc>
              <a:buNone/>
            </a:pPr>
            <a:r>
              <a:rPr lang="pt-BR" altLang="en-US" sz="1820" b="1" dirty="0">
                <a:solidFill>
                  <a:srgbClr val="422C70"/>
                </a:solidFill>
                <a:latin typeface="IBM Plex Sans" pitchFamily="34" charset="0"/>
                <a:ea typeface="IBM Plex Sans" pitchFamily="34" charset="-122"/>
                <a:cs typeface="IBM Plex Sans" pitchFamily="34" charset="-120"/>
              </a:rPr>
              <a:t>Mostre o que você entendeu</a:t>
            </a:r>
            <a:endParaRPr lang="pt-BR" sz="1820" dirty="0"/>
          </a:p>
          <a:p>
            <a:pPr algn="l" indent="0" marL="0">
              <a:lnSpc>
                <a:spcPct val="113000"/>
              </a:lnSpc>
              <a:spcBef>
                <a:spcPts val="270"/>
              </a:spcBef>
              <a:buNone/>
            </a:pPr>
            <a:r>
              <a:rPr lang="pt-BR" altLang="en-US" sz="1820" dirty="0">
                <a:solidFill>
                  <a:srgbClr val="25252B"/>
                </a:solidFill>
                <a:latin typeface="IBM Plex Sans" pitchFamily="34" charset="0"/>
                <a:ea typeface="IBM Plex Sans" pitchFamily="34" charset="-122"/>
                <a:cs typeface="IBM Plex Sans" pitchFamily="34" charset="-120"/>
              </a:rPr>
              <a:t>Quantos sats há em 0,01 BTC? Por que alguém pode usar menos de um bitcoin inteiro?</a:t>
            </a:r>
            <a:endParaRPr lang="pt-BR"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Bitcoin como dinheiro digital sólido</a:t>
            </a:r>
            <a:endParaRPr lang="pt-BR"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Livro-razão durável; o acesso depende das chaves</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Portátil e divisível; a transferência exige comunicação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Escassez pública e regras verificáveis</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A fungibilidade pode ser afetada pela forma como os serviços tratam o histórico público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A aceitação varia de lugar para lugar</a:t>
            </a:r>
            <a:endParaRPr lang="pt-BR"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25252B"/>
                </a:solidFill>
                <a:latin typeface="IBM Plex Sans" pitchFamily="34" charset="0"/>
                <a:ea typeface="IBM Plex Sans" pitchFamily="34" charset="-122"/>
                <a:cs typeface="IBM Plex Sans" pitchFamily="34" charset="-120"/>
              </a:rPr>
              <a:t>Três funções</a:t>
            </a:r>
            <a:endParaRPr lang="pt-BR" sz="2020" dirty="0"/>
          </a:p>
        </p:txBody>
      </p:sp>
      <p:sp>
        <p:nvSpPr>
          <p:cNvPr id="6" name="Text 4"/>
          <p:cNvSpPr/>
          <p:nvPr/>
        </p:nvSpPr>
        <p:spPr>
          <a:xfrm>
            <a:off x="986729" y="4136837"/>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Reserva de valor: oferta previsível; preço volátil</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Meio de troca: transferência direta; taxas e aceitação variáveis</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Unidade de Conta: BTC ou sats; muitos bens são precificados em moeda fiduciária</a:t>
            </a:r>
            <a:endParaRPr lang="pt-BR" sz="2020" dirty="0"/>
          </a:p>
        </p:txBody>
      </p:sp>
      <p:sp>
        <p:nvSpPr>
          <p:cNvPr id="7" name="Text 5"/>
          <p:cNvSpPr/>
          <p:nvPr/>
        </p:nvSpPr>
        <p:spPr>
          <a:xfrm>
            <a:off x="666780" y="5429524"/>
            <a:ext cx="11510010" cy="428762"/>
          </a:xfrm>
          <a:prstGeom prst="rect">
            <a:avLst/>
          </a:prstGeom>
          <a:noFill/>
          <a:ln/>
        </p:spPr>
        <p:txBody>
          <a:bodyPr wrap="square" lIns="0" tIns="0" rIns="0" bIns="0" rtlCol="0" anchor="t"/>
          <a:lstStyle/>
          <a:p>
            <a:pPr algn="l" indent="0" marL="0">
              <a:lnSpc>
                <a:spcPct val="113000"/>
              </a:lnSpc>
              <a:buNone/>
            </a:pPr>
            <a:r>
              <a:rPr lang="pt-BR" altLang="en-US" sz="1610" dirty="0">
                <a:solidFill>
                  <a:srgbClr val="25252B"/>
                </a:solidFill>
                <a:latin typeface="IBM Plex Sans" pitchFamily="34" charset="0"/>
                <a:ea typeface="IBM Plex Sans" pitchFamily="34" charset="-122"/>
                <a:cs typeface="IBM Plex Sans" pitchFamily="34" charset="-120"/>
              </a:rPr>
              <a:t>“Dinheiro sólido” depende dos critérios adotados. Compare as alternativas usando os mesmos padrões.</a:t>
            </a:r>
            <a:endParaRPr lang="pt-BR"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Bitcoin, stablecoins e outros criptoativos</a:t>
            </a:r>
            <a:endParaRPr lang="pt-BR"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Bitcoin:</a:t>
            </a:r>
            <a:r>
              <a:rPr lang="pt-BR" altLang="en-US" sz="2300" dirty="0">
                <a:solidFill>
                  <a:srgbClr val="25252B"/>
                </a:solidFill>
                <a:latin typeface="IBM Plex Sans" pitchFamily="34" charset="0"/>
                <a:ea typeface="IBM Plex Sans" pitchFamily="34" charset="-122"/>
                <a:cs typeface="IBM Plex Sans" pitchFamily="34" charset="-120"/>
              </a:rPr>
              <a:t> regras de emissão públicas; nenhum emissor central</a:t>
            </a:r>
            <a:endParaRPr lang="pt-BR" sz="2300" dirty="0"/>
          </a:p>
          <a:p>
            <a:pPr algn="l" marL="219710" indent="-219710">
              <a:lnSpc>
                <a:spcPct val="113000"/>
              </a:lnSpc>
              <a:spcBef>
                <a:spcPts val="460"/>
              </a:spcBef>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Stablecoins:</a:t>
            </a:r>
            <a:r>
              <a:rPr lang="pt-BR" altLang="en-US" sz="2300" dirty="0">
                <a:solidFill>
                  <a:srgbClr val="25252B"/>
                </a:solidFill>
                <a:latin typeface="IBM Plex Sans" pitchFamily="34" charset="0"/>
                <a:ea typeface="IBM Plex Sans" pitchFamily="34" charset="-122"/>
                <a:cs typeface="IBM Plex Sans" pitchFamily="34" charset="-120"/>
              </a:rPr>
              <a:t> buscam um valor de referência; reservas, mecanismos ou direitos de resgate</a:t>
            </a:r>
            <a:endParaRPr lang="pt-BR" sz="2300" dirty="0"/>
          </a:p>
          <a:p>
            <a:pPr algn="l" marL="219710" indent="-219710">
              <a:lnSpc>
                <a:spcPct val="113000"/>
              </a:lnSpc>
              <a:spcBef>
                <a:spcPts val="460"/>
              </a:spcBef>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Outros criptoativos:</a:t>
            </a:r>
            <a:r>
              <a:rPr lang="pt-BR" altLang="en-US" sz="2300" dirty="0">
                <a:solidFill>
                  <a:srgbClr val="25252B"/>
                </a:solidFill>
                <a:latin typeface="IBM Plex Sans" pitchFamily="34" charset="0"/>
                <a:ea typeface="IBM Plex Sans" pitchFamily="34" charset="-122"/>
                <a:cs typeface="IBM Plex Sans" pitchFamily="34" charset="-120"/>
              </a:rPr>
              <a:t> redes, emissão, controle e finalidades diferentes</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Um fork que compartilha o histórico de código não herda a rede nem a segurança do Bitcoin</a:t>
            </a:r>
            <a:endParaRPr lang="pt-BR"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pt-BR" altLang="en-US" sz="2300" b="1" dirty="0">
                <a:solidFill>
                  <a:srgbClr val="422C70"/>
                </a:solidFill>
                <a:latin typeface="IBM Plex Sans" pitchFamily="34" charset="0"/>
                <a:ea typeface="IBM Plex Sans" pitchFamily="34" charset="-122"/>
                <a:cs typeface="IBM Plex Sans" pitchFamily="34" charset="-120"/>
              </a:rPr>
              <a:t>Compare:</a:t>
            </a:r>
            <a:r>
              <a:rPr lang="pt-BR" altLang="en-US" sz="2300" dirty="0">
                <a:solidFill>
                  <a:srgbClr val="25252B"/>
                </a:solidFill>
                <a:latin typeface="IBM Plex Sans" pitchFamily="34" charset="0"/>
                <a:ea typeface="IBM Plex Sans" pitchFamily="34" charset="-122"/>
                <a:cs typeface="IBM Plex Sans" pitchFamily="34" charset="-120"/>
              </a:rPr>
              <a:t> controle da emissão, verificação independente, controle das chaves e contrapartes.</a:t>
            </a:r>
            <a:endParaRPr lang="pt-BR"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Esta comparação esclarece o Bitcoin; ela não recomenda adquirir, negociar nem promover nenhum ativo.</a:t>
            </a:r>
            <a:endParaRPr lang="pt-B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Designs Diferentes, Riscos Diferentes</a:t>
            </a:r>
            <a:endParaRPr lang="pt-B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Bitcoin:</a:t>
            </a:r>
            <a:r>
              <a:rPr lang="pt-BR" altLang="en-US" sz="2400" dirty="0">
                <a:solidFill>
                  <a:srgbClr val="25252B"/>
                </a:solidFill>
                <a:latin typeface="IBM Plex Sans" pitchFamily="34" charset="0"/>
                <a:ea typeface="IBM Plex Sans" pitchFamily="34" charset="-122"/>
                <a:cs typeface="IBM Plex Sans" pitchFamily="34" charset="-120"/>
              </a:rPr>
              <a:t> volatilidade, perda de chaves, finalidade dos pagamentos, taxas, registros públicos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Stablecoins:</a:t>
            </a:r>
            <a:r>
              <a:rPr lang="pt-BR" altLang="en-US" sz="2400" dirty="0">
                <a:solidFill>
                  <a:srgbClr val="25252B"/>
                </a:solidFill>
                <a:latin typeface="IBM Plex Sans" pitchFamily="34" charset="0"/>
                <a:ea typeface="IBM Plex Sans" pitchFamily="34" charset="-122"/>
                <a:cs typeface="IBM Plex Sans" pitchFamily="34" charset="-120"/>
              </a:rPr>
              <a:t> perda da paridade, reservas, resgate, congelamentos e contrapartes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Outros criptoativos:</a:t>
            </a:r>
            <a:r>
              <a:rPr lang="pt-BR" altLang="en-US" sz="2400" dirty="0">
                <a:solidFill>
                  <a:srgbClr val="25252B"/>
                </a:solidFill>
                <a:latin typeface="IBM Plex Sans" pitchFamily="34" charset="0"/>
                <a:ea typeface="IBM Plex Sans" pitchFamily="34" charset="-122"/>
                <a:cs typeface="IBM Plex Sans" pitchFamily="34" charset="-120"/>
              </a:rPr>
              <a:t> mudanças de regras, influência concentrada, bugs, ataques hackers e pontes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Serviços:</a:t>
            </a:r>
            <a:r>
              <a:rPr lang="pt-BR" altLang="en-US" sz="2400" dirty="0">
                <a:solidFill>
                  <a:srgbClr val="25252B"/>
                </a:solidFill>
                <a:latin typeface="IBM Plex Sans" pitchFamily="34" charset="0"/>
                <a:ea typeface="IBM Plex Sans" pitchFamily="34" charset="-122"/>
                <a:cs typeface="IBM Plex Sans" pitchFamily="34" charset="-120"/>
              </a:rPr>
              <a:t> custódia, falência, acesso e riscos legais em todas as categorias</a:t>
            </a:r>
            <a:endParaRPr lang="pt-BR"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Um ticker conhecido, um preço aparentemente estável ou um aplicativo bem-acabado não comprovam segurança. Tokens não conferem automaticamente participação societária, rendimentos ou direitos de resgate.</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Aprender não é especular nem promover</a:t>
            </a:r>
            <a:endParaRPr lang="pt-B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Explicar, questionar, comparar e verificar</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Especulação: risco de preço, risco de plataforma e pressão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Promoção: possíveis conflitos de interesse</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Nenhuma orientação para comprar, vender ou manter</a:t>
            </a:r>
            <a:endParaRPr lang="pt-BR"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pt-BR" altLang="en-US" sz="2400" b="1" dirty="0">
                <a:solidFill>
                  <a:srgbClr val="422C70"/>
                </a:solidFill>
                <a:latin typeface="IBM Plex Sans" pitchFamily="34" charset="0"/>
                <a:ea typeface="IBM Plex Sans" pitchFamily="34" charset="-122"/>
                <a:cs typeface="IBM Plex Sans" pitchFamily="34" charset="-120"/>
              </a:rPr>
              <a:t>Verificação do valor local</a:t>
            </a:r>
            <a:endParaRPr lang="pt-BR" sz="2400" dirty="0"/>
          </a:p>
          <a:p>
            <a:pPr algn="l" indent="0" marL="0">
              <a:lnSpc>
                <a:spcPct val="113000"/>
              </a:lnSpc>
              <a:spcBef>
                <a:spcPts val="360"/>
              </a:spcBef>
              <a:buNone/>
            </a:pPr>
            <a:r>
              <a:rPr lang="pt-BR" altLang="en-US" sz="2400" dirty="0">
                <a:solidFill>
                  <a:srgbClr val="25252B"/>
                </a:solidFill>
                <a:latin typeface="IBM Plex Sans" pitchFamily="34" charset="0"/>
                <a:ea typeface="IBM Plex Sans" pitchFamily="34" charset="-122"/>
                <a:cs typeface="IBM Plex Sans" pitchFamily="34" charset="-120"/>
              </a:rPr>
              <a:t>Separe o preço de mercado, a aceitação local e a preferência ou o viés pessoal.</a:t>
            </a:r>
            <a:endParaRPr lang="pt-B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Linha do tempo da origem do Bitcoin</a:t>
            </a:r>
            <a:endParaRPr lang="pt-B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Satoshi Nakamoto é um pseudônimo; o criador ou os criadores continuam desconhecidos. Outras pessoas deram continuidade à rede de código aberto sem um líder central permanente.</a:t>
            </a:r>
            <a:endParaRPr lang="pt-BR"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Avalie o design e o funcionamento, bem como a história de sua origem.</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de outubro de 2008Whitepaper publicado: pagamentos online sem intermediários3 de janeiro de 2009Bloco Gênese: a rede Bitcoin começa 12 de janeiro de 2009Primeira transação de pessoa para pessoa, de">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Empoderamento, risco e responsabilidade</a:t>
            </a:r>
            <a:endParaRPr lang="pt-B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Controle direto por meio de chaves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Regras públicas e verificação independente</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Transferência global Peer-to-Peer (P2P)</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Backups, verificação de pagamentos e planejamento de recuperação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Volatilidade, registros públicos, taxas e aceitação limitada</a:t>
            </a:r>
            <a:endParaRPr lang="pt-BR"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Nenhuma empresa pode restaurar uma frase-semente perdida. Peça ajuda antes de movimentar quantias significativas, sem revelar seus segredos.</a:t>
            </a:r>
            <a:endParaRPr lang="pt-BR"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A responsabilidade pessoal pode incluir estudo, revisão por pares, procedimentos e pequenos testes.</a:t>
            </a:r>
            <a:endParaRPr lang="pt-B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Revisão: como o Bitcoin resolve as falhas monetárias?</a:t>
            </a:r>
            <a:endParaRPr lang="pt-BR"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25252B"/>
                </a:solidFill>
                <a:latin typeface="IBM Plex Sans" pitchFamily="34" charset="0"/>
                <a:ea typeface="IBM Plex Sans" pitchFamily="34" charset="-122"/>
                <a:cs typeface="IBM Plex Sans" pitchFamily="34" charset="-120"/>
              </a:rPr>
              <a:t>Principais conclusões</a:t>
            </a:r>
            <a:endParaRPr lang="pt-BR" sz="2020" dirty="0"/>
          </a:p>
        </p:txBody>
      </p:sp>
      <p:sp>
        <p:nvSpPr>
          <p:cNvPr id="5" name="Text 3"/>
          <p:cNvSpPr/>
          <p:nvPr/>
        </p:nvSpPr>
        <p:spPr>
          <a:xfrm>
            <a:off x="986729" y="1973732"/>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Oferta variável → regras públicas de emissão; os usuários as fazem cumprir</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Permissão central para pagamentos → transferência Peer-to-Peer (P2P); erros difíceis de reverter</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Livro-razão central → verificação compartilhada; riscos à privacidade do registro público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Acesso institucional → controle das chaves; responsabilidade pelo backup</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Ordenação das transações → Prova de Trabalho (PoW); custos de equipamento e energia</a:t>
            </a:r>
            <a:endParaRPr lang="pt-BR" sz="2020" dirty="0"/>
          </a:p>
        </p:txBody>
      </p:sp>
      <p:sp>
        <p:nvSpPr>
          <p:cNvPr id="6" name="Shape 4"/>
          <p:cNvSpPr/>
          <p:nvPr/>
        </p:nvSpPr>
        <p:spPr>
          <a:xfrm>
            <a:off x="666780" y="4533595"/>
            <a:ext cx="10858500" cy="1036747"/>
          </a:xfrm>
          <a:prstGeom prst="rect">
            <a:avLst/>
          </a:prstGeom>
          <a:solidFill>
            <a:srgbClr val="F3F3FA"/>
          </a:solidFill>
          <a:ln/>
        </p:spPr>
      </p:sp>
      <p:sp>
        <p:nvSpPr>
          <p:cNvPr id="7" name="Shape 5"/>
          <p:cNvSpPr/>
          <p:nvPr/>
        </p:nvSpPr>
        <p:spPr>
          <a:xfrm>
            <a:off x="666780" y="4533595"/>
            <a:ext cx="57150" cy="1036747"/>
          </a:xfrm>
          <a:prstGeom prst="rect">
            <a:avLst/>
          </a:prstGeom>
          <a:solidFill>
            <a:srgbClr val="422C70"/>
          </a:solidFill>
          <a:ln/>
        </p:spPr>
      </p:sp>
      <p:sp>
        <p:nvSpPr>
          <p:cNvPr id="8" name="Text 6"/>
          <p:cNvSpPr/>
          <p:nvPr/>
        </p:nvSpPr>
        <p:spPr>
          <a:xfrm>
            <a:off x="1133582" y="4764024"/>
            <a:ext cx="10580980" cy="575889"/>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422C70"/>
                </a:solidFill>
                <a:latin typeface="IBM Plex Sans" pitchFamily="34" charset="0"/>
                <a:ea typeface="IBM Plex Sans" pitchFamily="34" charset="-122"/>
                <a:cs typeface="IBM Plex Sans" pitchFamily="34" charset="-120"/>
              </a:rPr>
              <a:t>Um momento para refletir</a:t>
            </a:r>
            <a:endParaRPr lang="pt-BR" sz="2020" dirty="0"/>
          </a:p>
          <a:p>
            <a:pPr algn="l" indent="0" marL="0">
              <a:lnSpc>
                <a:spcPct val="113000"/>
              </a:lnSpc>
              <a:spcBef>
                <a:spcPts val="300"/>
              </a:spcBef>
              <a:buNone/>
            </a:pPr>
            <a:r>
              <a:rPr lang="pt-BR" altLang="en-US" sz="2020" dirty="0">
                <a:solidFill>
                  <a:srgbClr val="25252B"/>
                </a:solidFill>
                <a:latin typeface="IBM Plex Sans" pitchFamily="34" charset="0"/>
                <a:ea typeface="IBM Plex Sans" pitchFamily="34" charset="-122"/>
                <a:cs typeface="IBM Plex Sans" pitchFamily="34" charset="-120"/>
              </a:rPr>
              <a:t>Qual parte do design do Bitcoin você explicaria de forma diferente agora, e por quê?</a:t>
            </a:r>
            <a:endParaRPr lang="pt-BR"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2</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pt-BR" altLang="en-US" sz="2400" dirty="0">
                <a:solidFill>
                  <a:srgbClr val="F7941F"/>
                </a:solidFill>
                <a:latin typeface="IBM Plex Sans Medium" pitchFamily="34" charset="0"/>
                <a:ea typeface="IBM Plex Sans Medium" pitchFamily="34" charset="-122"/>
                <a:cs typeface="IBM Plex Sans Medium" pitchFamily="34" charset="-120"/>
              </a:rPr>
              <a:t>Módulo 3</a:t>
            </a:r>
            <a:endParaRPr lang="pt-BR"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pt-BR" altLang="en-US" sz="4350" dirty="0">
                <a:solidFill>
                  <a:srgbClr val="FFFFFF"/>
                </a:solidFill>
                <a:latin typeface="IBM Plex Sans Medium" pitchFamily="34" charset="0"/>
                <a:ea typeface="IBM Plex Sans Medium" pitchFamily="34" charset="-122"/>
                <a:cs typeface="IBM Plex Sans Medium" pitchFamily="34" charset="-120"/>
              </a:rPr>
              <a:t>Usando o Bitcoin com segurança</a:t>
            </a:r>
            <a:endParaRPr lang="pt-BR"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pt-BR" altLang="en-US" sz="2400" b="1" dirty="0">
                <a:solidFill>
                  <a:srgbClr val="FFFFFF"/>
                </a:solidFill>
                <a:latin typeface="IBM Plex Sans" pitchFamily="34" charset="0"/>
                <a:ea typeface="IBM Plex Sans" pitchFamily="34" charset="-122"/>
                <a:cs typeface="IBM Plex Sans" pitchFamily="34" charset="-120"/>
              </a:rPr>
              <a:t>Ação:</a:t>
            </a:r>
            <a:r>
              <a:rPr lang="pt-BR" altLang="en-US" sz="2400" dirty="0">
                <a:solidFill>
                  <a:srgbClr val="FFFFFF"/>
                </a:solidFill>
                <a:latin typeface="IBM Plex Sans" pitchFamily="34" charset="0"/>
                <a:ea typeface="IBM Plex Sans" pitchFamily="34" charset="-122"/>
                <a:cs typeface="IBM Plex Sans" pitchFamily="34" charset="-120"/>
              </a:rPr>
              <a:t> Como assumo a responsabilidade pelo uso e pela segurança do Bitcoin?</a:t>
            </a:r>
            <a:endParaRPr lang="pt-B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Primeiras ações seguras</a:t>
            </a:r>
            <a:endParaRPr lang="pt-BR"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Compartilhe informações de recebimento; nunca segredos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Faça uma pausa antes de aprovar um envio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Mantenha os erros pequenos; peça ajuda</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Use materiais preparados, vazios, simulados ou aprovados de baixo risco</a:t>
            </a:r>
            <a:endParaRPr lang="pt-B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Não é necessária nenhuma compra, fundos pessoais ou carteira pessoal. A prática real acrescenta riscos de privacidade, segurança e perda; há uma alternativa sem fundos disponível.</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Carteiras</a:t>
            </a:r>
            <a:endParaRPr lang="pt-BR"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Uma carteira de Bitcoin gerencia as chaves e as informações necessárias para receber e autorizar transações; os bitcoins continuam registrados no livro-razão compartilhado.</a:t>
            </a:r>
            <a:endParaRPr lang="pt-BR" sz="2110" dirty="0"/>
          </a:p>
        </p:txBody>
      </p:sp>
      <p:sp>
        <p:nvSpPr>
          <p:cNvPr id="5" name="Text 3"/>
          <p:cNvSpPr/>
          <p:nvPr/>
        </p:nvSpPr>
        <p:spPr>
          <a:xfrm>
            <a:off x="1002000" y="2367839"/>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Quem controla as chaves?</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Como o acesso é recuperado?</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Quais métodos de pagamento são suportados?</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Código-fonte, manutenção, compatibilidade, privacidade, custo e suporte</a:t>
            </a:r>
            <a:endParaRPr lang="pt-BR" sz="2110" dirty="0"/>
          </a:p>
        </p:txBody>
      </p:sp>
      <p:sp>
        <p:nvSpPr>
          <p:cNvPr id="6" name="Text 4"/>
          <p:cNvSpPr/>
          <p:nvPr/>
        </p:nvSpPr>
        <p:spPr>
          <a:xfrm>
            <a:off x="666780" y="4271345"/>
            <a:ext cx="11510010" cy="72393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O código aberto permite a inspeção; isso não prova que uma carteira seja segura ou adequada.</a:t>
            </a:r>
            <a:endParaRPr lang="pt-BR" sz="2110" dirty="0"/>
          </a:p>
        </p:txBody>
      </p:sp>
      <p:sp>
        <p:nvSpPr>
          <p:cNvPr id="7" name="Text 5"/>
          <p:cNvSpPr/>
          <p:nvPr/>
        </p:nvSpPr>
        <p:spPr>
          <a:xfrm>
            <a:off x="666780" y="5263469"/>
            <a:ext cx="11510010" cy="72393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Carteiras de treinamento não devem guardar valores significativos. Uma futura carteira pessoal exige uma nova configuração privada e novas informações de recuperação.</a:t>
            </a:r>
            <a:endParaRPr lang="pt-BR"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Sua carteira guarda as chaves Receber Compartilhe um endereço de recebimentoEnviar Assine com sua chave O bitcoin permanece no registro compartilhado">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Endereços</a:t>
            </a:r>
            <a:endParaRPr lang="pt-BR"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Informações públicas de recebimento para pagamento on-chain</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Obtenha na tela de recebimento da carteira pretendida</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Escaneie ou copie; depois, compare com a tela confiável</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Confirme o destinatário, a rede e o método de pagamento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Endereço on-chain e fatura Lightning: solicitações diferentes</a:t>
            </a:r>
            <a:endParaRPr lang="pt-BR"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Malwares podem substituir destinos copiados. Uma aparência familiar não é suficiente. Endereços novos reduzem vínculos fáceis entre pagamentos; eles não tornam os pagamentos anônimos.</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Chaves</a:t>
            </a:r>
            <a:endParaRPr lang="pt-BR"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Chave Privada:</a:t>
            </a:r>
            <a:r>
              <a:rPr lang="pt-BR" altLang="en-US" sz="2110" dirty="0">
                <a:solidFill>
                  <a:srgbClr val="25252B"/>
                </a:solidFill>
                <a:latin typeface="IBM Plex Sans" pitchFamily="34" charset="0"/>
                <a:ea typeface="IBM Plex Sans" pitchFamily="34" charset="-122"/>
                <a:cs typeface="IBM Plex Sans" pitchFamily="34" charset="-120"/>
              </a:rPr>
              <a:t> informação secreta usada para autorizar gastos</a:t>
            </a:r>
            <a:endParaRPr lang="pt-BR" sz="2110" dirty="0"/>
          </a:p>
          <a:p>
            <a:pPr algn="l" marL="200660" indent="-200660">
              <a:lnSpc>
                <a:spcPct val="113000"/>
              </a:lnSpc>
              <a:spcBef>
                <a:spcPts val="420"/>
              </a:spcBef>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Chave pública:</a:t>
            </a:r>
            <a:r>
              <a:rPr lang="pt-BR" altLang="en-US" sz="2110" dirty="0">
                <a:solidFill>
                  <a:srgbClr val="25252B"/>
                </a:solidFill>
                <a:latin typeface="IBM Plex Sans" pitchFamily="34" charset="0"/>
                <a:ea typeface="IBM Plex Sans" pitchFamily="34" charset="-122"/>
                <a:cs typeface="IBM Plex Sans" pitchFamily="34" charset="-120"/>
              </a:rPr>
              <a:t> verifica assinaturas sem revelar a chave privada</a:t>
            </a:r>
            <a:endParaRPr lang="pt-BR" sz="2110" dirty="0"/>
          </a:p>
          <a:p>
            <a:pPr algn="l" marL="200660" indent="-200660">
              <a:lnSpc>
                <a:spcPct val="113000"/>
              </a:lnSpc>
              <a:spcBef>
                <a:spcPts val="420"/>
              </a:spcBef>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Endereço:</a:t>
            </a:r>
            <a:r>
              <a:rPr lang="pt-BR" altLang="en-US" sz="2110" dirty="0">
                <a:solidFill>
                  <a:srgbClr val="25252B"/>
                </a:solidFill>
                <a:latin typeface="IBM Plex Sans" pitchFamily="34" charset="0"/>
                <a:ea typeface="IBM Plex Sans" pitchFamily="34" charset="-122"/>
                <a:cs typeface="IBM Plex Sans" pitchFamily="34" charset="-120"/>
              </a:rPr>
              <a:t> informação de recebimento derivada de informações da chave pública</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As carteiras normalmente gerenciam muitas chaves automaticamente</a:t>
            </a:r>
            <a:endParaRPr lang="pt-BR"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Nunca compartilhe chaves privadas, frases-semente, senhas ou códigos de recuperação. Nenhum educador, atendente de suporte, empresa de carteira, funcionário de corretora ou desenvolvedor legítimo precisa deles.</a:t>
            </a:r>
            <a:endParaRPr lang="pt-BR"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pt-BR" altLang="en-US" sz="2110" b="1" dirty="0">
                <a:solidFill>
                  <a:srgbClr val="422C70"/>
                </a:solidFill>
                <a:latin typeface="IBM Plex Sans" pitchFamily="34" charset="0"/>
                <a:ea typeface="IBM Plex Sans" pitchFamily="34" charset="-122"/>
                <a:cs typeface="IBM Plex Sans" pitchFamily="34" charset="-120"/>
              </a:rPr>
              <a:t>Experimente</a:t>
            </a:r>
            <a:endParaRPr lang="pt-BR" sz="2110" dirty="0"/>
          </a:p>
          <a:p>
            <a:pPr algn="l" indent="0" marL="0">
              <a:lnSpc>
                <a:spcPct val="113000"/>
              </a:lnSpc>
              <a:spcBef>
                <a:spcPts val="320"/>
              </a:spcBef>
              <a:buNone/>
            </a:pPr>
            <a:r>
              <a:rPr lang="pt-BR" altLang="en-US" sz="2110" dirty="0">
                <a:solidFill>
                  <a:srgbClr val="25252B"/>
                </a:solidFill>
                <a:latin typeface="IBM Plex Sans" pitchFamily="34" charset="0"/>
                <a:ea typeface="IBM Plex Sans" pitchFamily="34" charset="-122"/>
                <a:cs typeface="IBM Plex Sans" pitchFamily="34" charset="-120"/>
              </a:rPr>
              <a:t>Classifique os exemplos preparados em informações de recebimento, segredos e informações públicas que se tornam sensíveis quando associadas a uma pessoa.</a:t>
            </a:r>
            <a:endParaRPr lang="pt-BR"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Chave privada: nunca a compartilhe. Qualquer pessoa que a tenha pode gastar seus bitcoins. Recebimento: pode ser compartilhado com segurança Chave pública, derivada da chave privada Endereço de recebi">    </p:cNvPr>
          <p:cNvPicPr>
            <a:picLocks noChangeAspect="1"/>
          </p:cNvPicPr>
          <p:nvPr/>
        </p:nvPicPr>
        <p:blipFill>
          <a:blip r:embed="rId1"/>
          <a:stretch>
            <a:fillRect/>
          </a:stretch>
        </p:blipFill>
        <p:spPr>
          <a:xfrm>
            <a:off x="342900" y="640720"/>
            <a:ext cx="11506170" cy="5424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Frases-semente</a:t>
            </a:r>
            <a:endParaRPr lang="pt-BR" sz="3000" dirty="0"/>
          </a:p>
        </p:txBody>
      </p:sp>
      <p:sp>
        <p:nvSpPr>
          <p:cNvPr id="5" name="Text 2"/>
          <p:cNvSpPr/>
          <p:nvPr/>
        </p:nvSpPr>
        <p:spPr>
          <a:xfrm>
            <a:off x="666780" y="1441734"/>
            <a:ext cx="5694426" cy="1579992"/>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Uma frase-semente é uma lista ordenada de palavras que muitas carteiras usam para recuperar suas chaves privadas.</a:t>
            </a:r>
            <a:endParaRPr lang="pt-BR" sz="2300" dirty="0"/>
          </a:p>
        </p:txBody>
      </p:sp>
      <p:sp>
        <p:nvSpPr>
          <p:cNvPr id="6" name="Text 3"/>
          <p:cNvSpPr/>
          <p:nvPr/>
        </p:nvSpPr>
        <p:spPr>
          <a:xfrm>
            <a:off x="1032449" y="3255630"/>
            <a:ext cx="5293553" cy="2940436"/>
          </a:xfrm>
          <a:prstGeom prst="rect">
            <a:avLst/>
          </a:prstGeom>
          <a:noFill/>
          <a:ln/>
        </p:spPr>
        <p:txBody>
          <a:bodyPr wrap="square" lIns="0" tIns="0" rIns="0" bIns="0" rtlCol="0" anchor="t"/>
          <a:lstStyle/>
          <a:p>
            <a:pPr algn="l" marL="219710" indent="-219710">
              <a:lnSpc>
                <a:spcPct val="113000"/>
              </a:lnSpc>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Geralmente 12 ou 24 palavras; os modelos variam</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Grafia e ordem exatas</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Instruções oficiais de backup; armazenamento privado e offline</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Proteja contra perda, danos, câmeras e outros observadores</a:t>
            </a:r>
            <a:endParaRPr lang="pt-B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Uso custodial e não custodial</a:t>
            </a:r>
            <a:endParaRPr lang="pt-BR"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Custodial:</a:t>
            </a:r>
            <a:r>
              <a:rPr lang="pt-BR" altLang="en-US" sz="2110" dirty="0">
                <a:solidFill>
                  <a:srgbClr val="25252B"/>
                </a:solidFill>
                <a:latin typeface="IBM Plex Sans" pitchFamily="34" charset="0"/>
                <a:ea typeface="IBM Plex Sans" pitchFamily="34" charset="-122"/>
                <a:cs typeface="IBM Plex Sans" pitchFamily="34" charset="-120"/>
              </a:rPr>
              <a:t> o serviço controla as chaves e a recuperação da conta</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Saldo exibido: promessa do serviço de fornecer bitcoin</a:t>
            </a:r>
            <a:endParaRPr lang="pt-BR" sz="2110" dirty="0"/>
          </a:p>
          <a:p>
            <a:pPr algn="l" marL="200660" indent="-200660">
              <a:lnSpc>
                <a:spcPct val="113000"/>
              </a:lnSpc>
              <a:spcBef>
                <a:spcPts val="420"/>
              </a:spcBef>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Autocustódia:</a:t>
            </a:r>
            <a:r>
              <a:rPr lang="pt-BR" altLang="en-US" sz="2110" dirty="0">
                <a:solidFill>
                  <a:srgbClr val="25252B"/>
                </a:solidFill>
                <a:latin typeface="IBM Plex Sans" pitchFamily="34" charset="0"/>
                <a:ea typeface="IBM Plex Sans" pitchFamily="34" charset="-122"/>
                <a:cs typeface="IBM Plex Sans" pitchFamily="34" charset="-120"/>
              </a:rPr>
              <a:t> o usuário controla as chaves e o backup</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O controle direto traz responsabilidade por erros e pela recuperação</a:t>
            </a:r>
            <a:endParaRPr lang="pt-BR" sz="2110" dirty="0"/>
          </a:p>
        </p:txBody>
      </p:sp>
      <p:sp>
        <p:nvSpPr>
          <p:cNvPr id="5" name="Text 3"/>
          <p:cNvSpPr/>
          <p:nvPr/>
        </p:nvSpPr>
        <p:spPr>
          <a:xfrm>
            <a:off x="666780" y="3279313"/>
            <a:ext cx="11510010" cy="72393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Uma blockchain pública não pode provar o que um serviço deve a um cliente específico. A autocustódia ainda pode envolver dependências de software, hardware, servidor e rede.</a:t>
            </a:r>
            <a:endParaRPr lang="pt-BR" sz="2110" dirty="0"/>
          </a:p>
        </p:txBody>
      </p:sp>
      <p:sp>
        <p:nvSpPr>
          <p:cNvPr id="6" name="Shape 4"/>
          <p:cNvSpPr/>
          <p:nvPr/>
        </p:nvSpPr>
        <p:spPr>
          <a:xfrm>
            <a:off x="666780" y="4271345"/>
            <a:ext cx="10858500" cy="1447770"/>
          </a:xfrm>
          <a:prstGeom prst="rect">
            <a:avLst/>
          </a:prstGeom>
          <a:solidFill>
            <a:srgbClr val="F3F3FA"/>
          </a:solidFill>
          <a:ln/>
        </p:spPr>
      </p:sp>
      <p:sp>
        <p:nvSpPr>
          <p:cNvPr id="7" name="Shape 5"/>
          <p:cNvSpPr/>
          <p:nvPr/>
        </p:nvSpPr>
        <p:spPr>
          <a:xfrm>
            <a:off x="666780" y="4271345"/>
            <a:ext cx="57150" cy="1447770"/>
          </a:xfrm>
          <a:prstGeom prst="rect">
            <a:avLst/>
          </a:prstGeom>
          <a:solidFill>
            <a:srgbClr val="422C70"/>
          </a:solidFill>
          <a:ln/>
        </p:spPr>
      </p:sp>
      <p:sp>
        <p:nvSpPr>
          <p:cNvPr id="8" name="Text 6"/>
          <p:cNvSpPr/>
          <p:nvPr/>
        </p:nvSpPr>
        <p:spPr>
          <a:xfrm>
            <a:off x="1153058" y="4512747"/>
            <a:ext cx="10539649" cy="964966"/>
          </a:xfrm>
          <a:prstGeom prst="rect">
            <a:avLst/>
          </a:prstGeom>
          <a:noFill/>
          <a:ln/>
        </p:spPr>
        <p:txBody>
          <a:bodyPr wrap="square" lIns="0" tIns="0" rIns="0" bIns="0" rtlCol="0" anchor="t"/>
          <a:lstStyle/>
          <a:p>
            <a:pPr algn="l" indent="0" marL="0">
              <a:lnSpc>
                <a:spcPct val="113000"/>
              </a:lnSpc>
              <a:buNone/>
            </a:pPr>
            <a:r>
              <a:rPr lang="pt-BR" altLang="en-US" sz="2110" b="1" dirty="0">
                <a:solidFill>
                  <a:srgbClr val="422C70"/>
                </a:solidFill>
                <a:latin typeface="IBM Plex Sans" pitchFamily="34" charset="0"/>
                <a:ea typeface="IBM Plex Sans" pitchFamily="34" charset="-122"/>
                <a:cs typeface="IBM Plex Sans" pitchFamily="34" charset="-120"/>
              </a:rPr>
              <a:t>Experimente</a:t>
            </a:r>
            <a:endParaRPr lang="pt-BR" sz="2110" dirty="0"/>
          </a:p>
          <a:p>
            <a:pPr algn="l" indent="0" marL="0">
              <a:lnSpc>
                <a:spcPct val="113000"/>
              </a:lnSpc>
              <a:spcBef>
                <a:spcPts val="320"/>
              </a:spcBef>
              <a:buNone/>
            </a:pPr>
            <a:r>
              <a:rPr lang="pt-BR" altLang="en-US" sz="2110" dirty="0">
                <a:solidFill>
                  <a:srgbClr val="25252B"/>
                </a:solidFill>
                <a:latin typeface="IBM Plex Sans" pitchFamily="34" charset="0"/>
                <a:ea typeface="IBM Plex Sans" pitchFamily="34" charset="-122"/>
                <a:cs typeface="IBM Plex Sans" pitchFamily="34" charset="-120"/>
              </a:rPr>
              <a:t>Compare duas descrições preparadas: quem controla as chaves, quem restaura o acesso e que risco precisa ser verificado?</a:t>
            </a:r>
            <a:endParaRPr lang="pt-BR"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Custodial Você entra em uma conta no seu celularO serviço guarda as chaves em seus servidores O serviço aprova e assina o seu pagamentoSaldoUma promessa do serviçoRecuperaçãoPelo processo de conta do ">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Carteiras quentes e frias</a:t>
            </a:r>
            <a:endParaRPr lang="pt-BR"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Quente:</a:t>
            </a:r>
            <a:r>
              <a:rPr lang="pt-BR" altLang="en-US" sz="2110" dirty="0">
                <a:solidFill>
                  <a:srgbClr val="25252B"/>
                </a:solidFill>
                <a:latin typeface="IBM Plex Sans" pitchFamily="34" charset="0"/>
                <a:ea typeface="IBM Plex Sans" pitchFamily="34" charset="-122"/>
                <a:cs typeface="IBM Plex Sans" pitchFamily="34" charset="-120"/>
              </a:rPr>
              <a:t> chaves em um dispositivo conectado à internet; prática, maior exposição</a:t>
            </a:r>
            <a:endParaRPr lang="pt-BR" sz="2110" dirty="0"/>
          </a:p>
          <a:p>
            <a:pPr algn="l" marL="200660" indent="-200660">
              <a:lnSpc>
                <a:spcPct val="113000"/>
              </a:lnSpc>
              <a:spcBef>
                <a:spcPts val="420"/>
              </a:spcBef>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Fria:</a:t>
            </a:r>
            <a:r>
              <a:rPr lang="pt-BR" altLang="en-US" sz="2110" dirty="0">
                <a:solidFill>
                  <a:srgbClr val="25252B"/>
                </a:solidFill>
                <a:latin typeface="IBM Plex Sans" pitchFamily="34" charset="0"/>
                <a:ea typeface="IBM Plex Sans" pitchFamily="34" charset="-122"/>
                <a:cs typeface="IBM Plex Sans" pitchFamily="34" charset="-120"/>
              </a:rPr>
              <a:t> chaves de assinatura isoladas de um dispositivo de uso geral conectado à internet</a:t>
            </a:r>
            <a:endParaRPr lang="pt-BR" sz="2110" dirty="0"/>
          </a:p>
          <a:p>
            <a:pPr algn="l" marL="200660" indent="-200660">
              <a:lnSpc>
                <a:spcPct val="113000"/>
              </a:lnSpc>
              <a:spcBef>
                <a:spcPts val="420"/>
              </a:spcBef>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Carteira Hardware:</a:t>
            </a:r>
            <a:r>
              <a:rPr lang="pt-BR" altLang="en-US" sz="2110" dirty="0">
                <a:solidFill>
                  <a:srgbClr val="25252B"/>
                </a:solidFill>
                <a:latin typeface="IBM Plex Sans" pitchFamily="34" charset="0"/>
                <a:ea typeface="IBM Plex Sans" pitchFamily="34" charset="-122"/>
                <a:cs typeface="IBM Plex Sans" pitchFamily="34" charset="-120"/>
              </a:rPr>
              <a:t> dispositivo dedicado à proteção de chaves e à assinatura</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Custódia e recuperação: questões distintas</a:t>
            </a:r>
            <a:endParaRPr lang="pt-BR"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Uma Carteira Hardware pode viabilizar o Armazenamento a Frio; os termos não são intercambiáveis. Dispositivos e backups ainda precisam de proteção.</a:t>
            </a:r>
            <a:endParaRPr lang="pt-BR"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Recuperação de Carteira e Teste da Frase-Semente</a:t>
            </a:r>
            <a:endParaRPr lang="pt-BR"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Use apenas materiais preparados, vazios ou simulados. Nunca exponha palavras de recuperação reais; nunca use uma carteira de sala de aula para guardar quantias significativas no futuro.</a:t>
            </a:r>
            <a:endParaRPr lang="pt-B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Somente materiais preparados, vazios ou simulados. Seu educador nunca vê as palavras de recuperação. 1 Siga as instruçõesUse o guia oficial da carteira de treinamento específica.2 Verifique a compatib">    </p:cNvPr>
          <p:cNvPicPr>
            <a:picLocks noChangeAspect="1"/>
          </p:cNvPicPr>
          <p:nvPr/>
        </p:nvPicPr>
        <p:blipFill>
          <a:blip r:embed="rId1"/>
          <a:stretch>
            <a:fillRect/>
          </a:stretch>
        </p:blipFill>
        <p:spPr>
          <a:xfrm>
            <a:off x="342900" y="334853"/>
            <a:ext cx="11506170" cy="60359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Recebendo Bitcoin</a:t>
            </a:r>
            <a:endParaRPr lang="pt-B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pt-BR" altLang="en-US" sz="2400" b="1" dirty="0">
                <a:solidFill>
                  <a:srgbClr val="25252B"/>
                </a:solidFill>
                <a:latin typeface="IBM Plex Sans" pitchFamily="34" charset="0"/>
                <a:ea typeface="IBM Plex Sans" pitchFamily="34" charset="-122"/>
                <a:cs typeface="IBM Plex Sans" pitchFamily="34" charset="-120"/>
              </a:rPr>
              <a:t>Prática 1: receba com segurança</a:t>
            </a:r>
            <a:endParaRPr lang="pt-BR"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Abra a carteira preparada; escolha Receber.</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Identifique se é on-chain ou Lightning.</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Compartilhe apenas informações públicas de recebimento.</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Confirme com o remetente qualquer valor solicitado.</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Verifique o valor e o status na sua própria carteira.</a:t>
            </a:r>
            <a:endParaRPr lang="pt-BR"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Uma mensagem ou captura de tela do remetente não é prova. Pendente é diferente de confirmado; confirmações não podem corrigir um endereço errado ou um golpe.</a:t>
            </a:r>
            <a:endParaRPr lang="pt-B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Enviando Bitcoin</a:t>
            </a:r>
            <a:endParaRPr lang="pt-BR"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pt-BR" altLang="en-US" sz="2400" b="1" dirty="0">
                <a:solidFill>
                  <a:srgbClr val="25252B"/>
                </a:solidFill>
                <a:latin typeface="IBM Plex Sans" pitchFamily="34" charset="0"/>
                <a:ea typeface="IBM Plex Sans" pitchFamily="34" charset="-122"/>
                <a:cs typeface="IBM Plex Sans" pitchFamily="34" charset="-120"/>
              </a:rPr>
              <a:t>Prática 2: pause e verifique antes de enviar</a:t>
            </a:r>
            <a:endParaRPr lang="pt-BR" sz="2400" dirty="0"/>
          </a:p>
        </p:txBody>
      </p:sp>
      <p:sp>
        <p:nvSpPr>
          <p:cNvPr id="6" name="Text 3"/>
          <p:cNvSpPr/>
          <p:nvPr/>
        </p:nvSpPr>
        <p:spPr>
          <a:xfrm>
            <a:off x="666780" y="2575316"/>
            <a:ext cx="6340632" cy="2468148"/>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Aprove somente quando todas as verificações coincidirem. Se os detalhes mudarem, surgir urgência ou alguém pedir segredos, pare e verifique de forma independente. Um envio válido é difícil ou impossível de reverter.</a:t>
            </a:r>
            <a:endParaRPr lang="pt-B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Antes de enviar✓ DestinatárioConfirme quem é e o motivo por meio de um canal confiável.✓ Método de pagamentoConfirme se é on-chain ou Lightning.✓ DestinoCompare-o com a tela de recebimento confiável.✓">    </p:cNvPr>
          <p:cNvPicPr>
            <a:picLocks noChangeAspect="1"/>
          </p:cNvPicPr>
          <p:nvPr/>
        </p:nvPicPr>
        <p:blipFill>
          <a:blip r:embed="rId1"/>
          <a:stretch>
            <a:fillRect/>
          </a:stretch>
        </p:blipFill>
        <p:spPr>
          <a:xfrm>
            <a:off x="779983" y="266730"/>
            <a:ext cx="1063209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Verificação e transações irreversíveis</a:t>
            </a:r>
            <a:endParaRPr lang="pt-BR"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Txid:</a:t>
            </a:r>
            <a:r>
              <a:rPr lang="pt-BR" altLang="en-US" sz="2300" dirty="0">
                <a:solidFill>
                  <a:srgbClr val="25252B"/>
                </a:solidFill>
                <a:latin typeface="IBM Plex Sans" pitchFamily="34" charset="0"/>
                <a:ea typeface="IBM Plex Sans" pitchFamily="34" charset="-122"/>
                <a:cs typeface="IBM Plex Sans" pitchFamily="34" charset="-120"/>
              </a:rPr>
              <a:t> identificador de uma transação on-chain</a:t>
            </a:r>
            <a:endParaRPr lang="pt-BR" sz="2300" dirty="0"/>
          </a:p>
          <a:p>
            <a:pPr algn="l" marL="219710" indent="-219710">
              <a:lnSpc>
                <a:spcPct val="113000"/>
              </a:lnSpc>
              <a:spcBef>
                <a:spcPts val="460"/>
              </a:spcBef>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Explorador:</a:t>
            </a:r>
            <a:r>
              <a:rPr lang="pt-BR" altLang="en-US" sz="2300" dirty="0">
                <a:solidFill>
                  <a:srgbClr val="25252B"/>
                </a:solidFill>
                <a:latin typeface="IBM Plex Sans" pitchFamily="34" charset="0"/>
                <a:ea typeface="IBM Plex Sans" pitchFamily="34" charset="-122"/>
                <a:cs typeface="IBM Plex Sans" pitchFamily="34" charset="-120"/>
              </a:rPr>
              <a:t> interface para dados públicos de transações</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Verifique rede, destino, valor, taxa, status e confirmações</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Transmitida → pendente → incluída em um bloco → confirmações posteriores</a:t>
            </a:r>
            <a:endParaRPr lang="pt-BR"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Um explorador não pode provar identidade, honestidade nem a finalidade de um pagamento. Não existe um número universal de confirmações para todo pagamento.</a:t>
            </a:r>
            <a:endParaRPr lang="pt-BR"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Use exemplos preparados; não pesquise o endereço ou a transação pessoal de um aluno. As pesquisas podem revelar o seu interesse ao operador do explorador.</a:t>
            </a:r>
            <a:endParaRPr lang="pt-B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Pool de pendentesAguardando um blocoBloco N1 confirmaçãoBloco N+12 confirmaçõesBloco N+23 confirmaçõesBloco N+34 confirmações">    </p:cNvPr>
          <p:cNvPicPr>
            <a:picLocks noChangeAspect="1"/>
          </p:cNvPicPr>
          <p:nvPr/>
        </p:nvPicPr>
        <p:blipFill>
          <a:blip r:embed="rId1"/>
          <a:stretch>
            <a:fillRect/>
          </a:stretch>
        </p:blipFill>
        <p:spPr>
          <a:xfrm>
            <a:off x="342900" y="1850471"/>
            <a:ext cx="11506170" cy="30047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Lista de verificação de</a:t>
            </a:r>
            <a:br/>
            <a:r>
              <a:rPr lang="pt-BR" altLang="en-US" sz="3000" dirty="0">
                <a:solidFill>
                  <a:srgbClr val="422C70"/>
                </a:solidFill>
                <a:latin typeface="IBM Plex Sans Medium" pitchFamily="34" charset="0"/>
                <a:ea typeface="IBM Plex Sans Medium" pitchFamily="34" charset="-122"/>
                <a:cs typeface="IBM Plex Sans Medium" pitchFamily="34" charset="-120"/>
              </a:rPr>
              <a:t>segurança</a:t>
            </a:r>
            <a:endParaRPr lang="pt-BR" sz="3000" dirty="0"/>
          </a:p>
        </p:txBody>
      </p:sp>
      <p:sp>
        <p:nvSpPr>
          <p:cNvPr id="5" name="Text 2"/>
          <p:cNvSpPr/>
          <p:nvPr/>
        </p:nvSpPr>
        <p:spPr>
          <a:xfrm>
            <a:off x="666780" y="1842516"/>
            <a:ext cx="5694426" cy="691195"/>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25252B"/>
                </a:solidFill>
                <a:latin typeface="IBM Plex Sans" pitchFamily="34" charset="0"/>
                <a:ea typeface="IBM Plex Sans" pitchFamily="34" charset="-122"/>
                <a:cs typeface="IBM Plex Sans" pitchFamily="34" charset="-120"/>
              </a:rPr>
              <a:t>Prática 3: identifique um risco e pare com segurança</a:t>
            </a:r>
            <a:endParaRPr lang="pt-BR" sz="2020" dirty="0"/>
          </a:p>
        </p:txBody>
      </p:sp>
      <p:sp>
        <p:nvSpPr>
          <p:cNvPr id="6" name="Text 3"/>
          <p:cNvSpPr/>
          <p:nvPr/>
        </p:nvSpPr>
        <p:spPr>
          <a:xfrm>
            <a:off x="666780" y="2789652"/>
            <a:ext cx="5694426" cy="1382298"/>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25252B"/>
                </a:solidFill>
                <a:latin typeface="IBM Plex Sans" pitchFamily="34" charset="0"/>
                <a:ea typeface="IBM Plex Sans" pitchFamily="34" charset="-122"/>
                <a:cs typeface="IBM Plex Sans" pitchFamily="34" charset="-120"/>
              </a:rPr>
              <a:t>Faça uma pausa. Não compartilhe nada. Não envie nada. Feche o canal. Verifique de forma independente. Peça ajuda sem revelar segredos.</a:t>
            </a:r>
            <a:endParaRPr lang="pt-BR" sz="2020" dirty="0"/>
          </a:p>
        </p:txBody>
      </p:sp>
      <p:sp>
        <p:nvSpPr>
          <p:cNvPr id="7" name="Shape 4"/>
          <p:cNvSpPr/>
          <p:nvPr/>
        </p:nvSpPr>
        <p:spPr>
          <a:xfrm>
            <a:off x="666780" y="4427891"/>
            <a:ext cx="5372100" cy="1727850"/>
          </a:xfrm>
          <a:prstGeom prst="rect">
            <a:avLst/>
          </a:prstGeom>
          <a:solidFill>
            <a:srgbClr val="F3F3FA"/>
          </a:solidFill>
          <a:ln/>
        </p:spPr>
      </p:sp>
      <p:sp>
        <p:nvSpPr>
          <p:cNvPr id="8" name="Shape 5"/>
          <p:cNvSpPr/>
          <p:nvPr/>
        </p:nvSpPr>
        <p:spPr>
          <a:xfrm>
            <a:off x="666780" y="4427891"/>
            <a:ext cx="57150" cy="1727850"/>
          </a:xfrm>
          <a:prstGeom prst="rect">
            <a:avLst/>
          </a:prstGeom>
          <a:solidFill>
            <a:srgbClr val="422C70"/>
          </a:solidFill>
          <a:ln/>
        </p:spPr>
      </p:sp>
      <p:sp>
        <p:nvSpPr>
          <p:cNvPr id="9" name="Text 6"/>
          <p:cNvSpPr/>
          <p:nvPr/>
        </p:nvSpPr>
        <p:spPr>
          <a:xfrm>
            <a:off x="1133582" y="4658319"/>
            <a:ext cx="4765396" cy="1266993"/>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422C70"/>
                </a:solidFill>
                <a:latin typeface="IBM Plex Sans" pitchFamily="34" charset="0"/>
                <a:ea typeface="IBM Plex Sans" pitchFamily="34" charset="-122"/>
                <a:cs typeface="IBM Plex Sans" pitchFamily="34" charset="-120"/>
              </a:rPr>
              <a:t>Experimente</a:t>
            </a:r>
            <a:endParaRPr lang="pt-BR" sz="2020" dirty="0"/>
          </a:p>
          <a:p>
            <a:pPr algn="l" indent="0" marL="0">
              <a:lnSpc>
                <a:spcPct val="113000"/>
              </a:lnSpc>
              <a:spcBef>
                <a:spcPts val="300"/>
              </a:spcBef>
              <a:buNone/>
            </a:pPr>
            <a:r>
              <a:rPr lang="pt-BR" altLang="en-US" sz="2020" dirty="0">
                <a:solidFill>
                  <a:srgbClr val="25252B"/>
                </a:solidFill>
                <a:latin typeface="IBM Plex Sans" pitchFamily="34" charset="0"/>
                <a:ea typeface="IBM Plex Sans" pitchFamily="34" charset="-122"/>
                <a:cs typeface="IBM Plex Sans" pitchFamily="34" charset="-120"/>
              </a:rPr>
              <a:t>Identifique, em uma mensagem preparada, o sinal de alerta, a possível perda e a primeira ação segura.</a:t>
            </a:r>
            <a:endParaRPr lang="pt-BR"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Urgência Falsificação de identidade Destino alterado Retornos garantidos Pedidos de segredos">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Como adquirir e trocar bitcoin</a:t>
            </a:r>
            <a:endParaRPr lang="pt-BR" sz="3000" dirty="0"/>
          </a:p>
        </p:txBody>
      </p:sp>
      <p:sp>
        <p:nvSpPr>
          <p:cNvPr id="5" name="Text 2"/>
          <p:cNvSpPr/>
          <p:nvPr/>
        </p:nvSpPr>
        <p:spPr>
          <a:xfrm>
            <a:off x="666780" y="1423355"/>
            <a:ext cx="5694426" cy="691195"/>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25252B"/>
                </a:solidFill>
                <a:latin typeface="IBM Plex Sans" pitchFamily="34" charset="0"/>
                <a:ea typeface="IBM Plex Sans" pitchFamily="34" charset="-122"/>
                <a:cs typeface="IBM Plex Sans" pitchFamily="34" charset="-120"/>
              </a:rPr>
              <a:t>Conscientização, não aconselhamento financeiro</a:t>
            </a:r>
            <a:endParaRPr lang="pt-BR" sz="2020" dirty="0"/>
          </a:p>
        </p:txBody>
      </p:sp>
      <p:sp>
        <p:nvSpPr>
          <p:cNvPr id="6" name="Text 3"/>
          <p:cNvSpPr/>
          <p:nvPr/>
        </p:nvSpPr>
        <p:spPr>
          <a:xfrm>
            <a:off x="666780" y="2370491"/>
            <a:ext cx="5694426" cy="1382298"/>
          </a:xfrm>
          <a:prstGeom prst="rect">
            <a:avLst/>
          </a:prstGeom>
          <a:noFill/>
          <a:ln/>
        </p:spPr>
        <p:txBody>
          <a:bodyPr wrap="square" lIns="0" tIns="0" rIns="0" bIns="0" rtlCol="0" anchor="t"/>
          <a:lstStyle/>
          <a:p>
            <a:pPr algn="l" indent="0" marL="0">
              <a:lnSpc>
                <a:spcPct val="113000"/>
              </a:lnSpc>
              <a:buNone/>
            </a:pPr>
            <a:r>
              <a:rPr lang="pt-BR" altLang="en-US" sz="2020" dirty="0">
                <a:solidFill>
                  <a:srgbClr val="25252B"/>
                </a:solidFill>
                <a:latin typeface="IBM Plex Sans" pitchFamily="34" charset="0"/>
                <a:ea typeface="IBM Plex Sans" pitchFamily="34" charset="-122"/>
                <a:cs typeface="IBM Plex Sans" pitchFamily="34" charset="-120"/>
              </a:rPr>
              <a:t>Compare o preço total e o spread, as taxas de serviço e de saque, o controle das chaves, os dados de identidade, a liquidação e as regras locais vigentes.</a:t>
            </a:r>
            <a:endParaRPr lang="pt-BR" sz="2020" dirty="0"/>
          </a:p>
        </p:txBody>
      </p:sp>
      <p:sp>
        <p:nvSpPr>
          <p:cNvPr id="7" name="Text 4"/>
          <p:cNvSpPr/>
          <p:nvPr/>
        </p:nvSpPr>
        <p:spPr>
          <a:xfrm>
            <a:off x="666780" y="4008821"/>
            <a:ext cx="5694426" cy="2073493"/>
          </a:xfrm>
          <a:prstGeom prst="rect">
            <a:avLst/>
          </a:prstGeom>
          <a:noFill/>
          <a:ln/>
        </p:spPr>
        <p:txBody>
          <a:bodyPr wrap="square" lIns="0" tIns="0" rIns="0" bIns="0" rtlCol="0" anchor="t"/>
          <a:lstStyle/>
          <a:p>
            <a:pPr algn="l" indent="0" marL="0">
              <a:lnSpc>
                <a:spcPct val="113000"/>
              </a:lnSpc>
              <a:buNone/>
            </a:pPr>
            <a:r>
              <a:rPr lang="pt-BR" altLang="en-US" sz="2020" dirty="0">
                <a:solidFill>
                  <a:srgbClr val="25252B"/>
                </a:solidFill>
                <a:latin typeface="IBM Plex Sans" pitchFamily="34" charset="0"/>
                <a:ea typeface="IBM Plex Sans" pitchFamily="34" charset="-122"/>
                <a:cs typeface="IBM Plex Sans" pitchFamily="34" charset="-120"/>
              </a:rPr>
              <a:t>Nenhuma via ou provedor é automaticamente o melhor. </a:t>
            </a:r>
            <a:r>
              <a:rPr lang="pt-BR" altLang="en-US" sz="2020" b="1" dirty="0">
                <a:solidFill>
                  <a:srgbClr val="25252B"/>
                </a:solidFill>
                <a:latin typeface="IBM Plex Sans" pitchFamily="34" charset="0"/>
                <a:ea typeface="IBM Plex Sans" pitchFamily="34" charset="-122"/>
                <a:cs typeface="IBM Plex Sans" pitchFamily="34" charset="-120"/>
              </a:rPr>
              <a:t>KYC</a:t>
            </a:r>
            <a:r>
              <a:rPr lang="pt-BR" altLang="en-US" sz="2020" dirty="0">
                <a:solidFill>
                  <a:srgbClr val="25252B"/>
                </a:solidFill>
                <a:latin typeface="IBM Plex Sans" pitchFamily="34" charset="0"/>
                <a:ea typeface="IBM Plex Sans" pitchFamily="34" charset="-122"/>
                <a:cs typeface="IBM Plex Sans" pitchFamily="34" charset="-120"/>
              </a:rPr>
              <a:t> significa verificação de identidade: possíveis benefícios de conformidade ou de recuperação, com riscos ligados aos dados de identidade e de pagamento.</a:t>
            </a:r>
            <a:endParaRPr lang="pt-BR"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Uma pessoa que quer bitcoin Ganhando Receba pagamento por trabalho.Ponto a pontoTroque dinheiro em espécie pessoalmente.CorretoraCompre de um serviço.Caixa eletrônico Compre em uma máquina. Autocustód">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CustosQuais preços, spreads e taxas de serviço ou de saque se aplicam?CustódiaQuem controla os bitcoins antes e depois da troca? Identidade e privacidadeQuais informações pessoais são coletadas, armaz">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Pagamentos On-Chain e Lightning</a:t>
            </a:r>
            <a:endParaRPr lang="pt-BR" sz="3000" dirty="0"/>
          </a:p>
        </p:txBody>
      </p:sp>
      <p:sp>
        <p:nvSpPr>
          <p:cNvPr id="4" name="Text 2"/>
          <p:cNvSpPr/>
          <p:nvPr/>
        </p:nvSpPr>
        <p:spPr>
          <a:xfrm>
            <a:off x="1002000" y="1375806"/>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On-chain:</a:t>
            </a:r>
            <a:r>
              <a:rPr lang="pt-BR" altLang="en-US" sz="2110" dirty="0">
                <a:solidFill>
                  <a:srgbClr val="25252B"/>
                </a:solidFill>
                <a:latin typeface="IBM Plex Sans" pitchFamily="34" charset="0"/>
                <a:ea typeface="IBM Plex Sans" pitchFamily="34" charset="-122"/>
                <a:cs typeface="IBM Plex Sans" pitchFamily="34" charset="-120"/>
              </a:rPr>
              <a:t> registro na blockchain; confirmações</a:t>
            </a:r>
            <a:endParaRPr lang="pt-BR" sz="2110" dirty="0"/>
          </a:p>
          <a:p>
            <a:pPr algn="l" marL="200660" indent="-200660">
              <a:lnSpc>
                <a:spcPct val="113000"/>
              </a:lnSpc>
              <a:spcBef>
                <a:spcPts val="420"/>
              </a:spcBef>
              <a:buSzPct val="100000"/>
              <a:buChar char="•"/>
            </a:pPr>
            <a:r>
              <a:rPr lang="pt-BR" altLang="en-US" sz="2110" b="1" dirty="0">
                <a:solidFill>
                  <a:srgbClr val="422C70"/>
                </a:solidFill>
                <a:latin typeface="IBM Plex Sans" pitchFamily="34" charset="0"/>
                <a:ea typeface="IBM Plex Sans" pitchFamily="34" charset="-122"/>
                <a:cs typeface="IBM Plex Sans" pitchFamily="34" charset="-120"/>
              </a:rPr>
              <a:t>Lightning:</a:t>
            </a:r>
            <a:r>
              <a:rPr lang="pt-BR" altLang="en-US" sz="2110" dirty="0">
                <a:solidFill>
                  <a:srgbClr val="25252B"/>
                </a:solidFill>
                <a:latin typeface="IBM Plex Sans" pitchFamily="34" charset="0"/>
                <a:ea typeface="IBM Plex Sans" pitchFamily="34" charset="-122"/>
                <a:cs typeface="IBM Plex Sans" pitchFamily="34" charset="-120"/>
              </a:rPr>
              <a:t> rede de pagamentos do Bitcoin; geralmente sucesso ou falha rápidos</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Solicitações de recebimento, taxas, limites e pontos de falha diferentes</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Combine a solicitação com o método de pagamento suportado pela carteira</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Ambos os caminhos podem envolver custódia ou dependência de serviços</a:t>
            </a:r>
            <a:endParaRPr lang="pt-BR" sz="2110" dirty="0"/>
          </a:p>
        </p:txBody>
      </p:sp>
      <p:sp>
        <p:nvSpPr>
          <p:cNvPr id="5" name="Text 3"/>
          <p:cNvSpPr/>
          <p:nvPr/>
        </p:nvSpPr>
        <p:spPr>
          <a:xfrm>
            <a:off x="666780" y="3694816"/>
            <a:ext cx="11510010" cy="72393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A Lightning não é uma moeda separada. Uma carteira Lightning pode ser custodial ou de autocustódia; um pagamento rápido não comprova adequação para saldos maiores.</a:t>
            </a:r>
            <a:endParaRPr lang="pt-BR" sz="2110" dirty="0"/>
          </a:p>
        </p:txBody>
      </p:sp>
      <p:sp>
        <p:nvSpPr>
          <p:cNvPr id="6" name="Text 4"/>
          <p:cNvSpPr/>
          <p:nvPr/>
        </p:nvSpPr>
        <p:spPr>
          <a:xfrm>
            <a:off x="666780" y="4686940"/>
            <a:ext cx="11510010" cy="72393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Alguns aplicativos suportam ambos os caminhos, com taxas ou dependências adicionais. Detalhes sobre canais, roteamento e liquidez fazem parte do Aprendizado Avançado.</a:t>
            </a:r>
            <a:endParaRPr lang="pt-BR"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Prática orientada</a:t>
            </a:r>
            <a:endParaRPr lang="pt-BR"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Abra e navegue pela carteira preparada</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Conclua o percurso de primeiro acesso aprovado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Localize e confira as informações públicas de recebimento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Receba ou simule com segurança um recebimento; confira o status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Conclua ou simule um fluxo de recebimento/envio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Demonstre que está preparado para a recuperação sem expor segredos</a:t>
            </a:r>
            <a:endParaRPr lang="pt-B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Use o ambiente de treinamento combinado. Pare diante de qualquer divergência; peça apoio e mais prática quando necessário.</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Revisão: o que significa a responsabilidade da autocustódia?</a:t>
            </a:r>
            <a:endParaRPr lang="pt-BR"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25252B"/>
                </a:solidFill>
                <a:latin typeface="IBM Plex Sans" pitchFamily="34" charset="0"/>
                <a:ea typeface="IBM Plex Sans" pitchFamily="34" charset="-122"/>
                <a:cs typeface="IBM Plex Sans" pitchFamily="34" charset="-120"/>
              </a:rPr>
              <a:t>Principais aprendizados</a:t>
            </a:r>
            <a:endParaRPr lang="pt-BR"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A carteira gerencia o acesso; as chaves autorizam os gastos</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Compartilhe as informações de recebimento; mantenha os segredos offline e privados</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Identifique os riscos de custódia, de recuperação e do dispositivo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Verifique antes de aprovar; confira o resultado você mesmo</a:t>
            </a:r>
            <a:endParaRPr lang="pt-BR" sz="2020" dirty="0"/>
          </a:p>
          <a:p>
            <a:pPr algn="l" marL="191770" indent="-191770">
              <a:lnSpc>
                <a:spcPct val="113000"/>
              </a:lnSpc>
              <a:spcBef>
                <a:spcPts val="400"/>
              </a:spcBef>
              <a:buSzPct val="100000"/>
              <a:buChar char="•"/>
            </a:pPr>
            <a:r>
              <a:rPr lang="pt-BR" altLang="en-US" sz="2020" dirty="0">
                <a:solidFill>
                  <a:srgbClr val="25252B"/>
                </a:solidFill>
                <a:latin typeface="IBM Plex Sans" pitchFamily="34" charset="0"/>
                <a:ea typeface="IBM Plex Sans" pitchFamily="34" charset="-122"/>
                <a:cs typeface="IBM Plex Sans" pitchFamily="34" charset="-120"/>
              </a:rPr>
              <a:t>Pare quando estiver sob pressão; mantenha pequenos os erros de aprendizado</a:t>
            </a:r>
            <a:endParaRPr lang="pt-BR"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pt-BR" altLang="en-US" sz="2020" dirty="0">
                <a:solidFill>
                  <a:srgbClr val="25252B"/>
                </a:solidFill>
                <a:latin typeface="IBM Plex Sans" pitchFamily="34" charset="0"/>
                <a:ea typeface="IBM Plex Sans" pitchFamily="34" charset="-122"/>
                <a:cs typeface="IBM Plex Sans" pitchFamily="34" charset="-120"/>
              </a:rPr>
              <a:t>Um amigo envia um pedido enquanto um suporte desconhecido exige ação imediata. O que você poderia verificar antes de fazer qualquer coisa?</a:t>
            </a:r>
            <a:endParaRPr lang="pt-BR"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pt-BR" altLang="en-US" sz="2020" b="1" dirty="0">
                <a:solidFill>
                  <a:srgbClr val="422C70"/>
                </a:solidFill>
                <a:latin typeface="IBM Plex Sans" pitchFamily="34" charset="0"/>
                <a:ea typeface="IBM Plex Sans" pitchFamily="34" charset="-122"/>
                <a:cs typeface="IBM Plex Sans" pitchFamily="34" charset="-120"/>
              </a:rPr>
              <a:t>Um momento para refletir</a:t>
            </a:r>
            <a:endParaRPr lang="pt-BR" sz="2020" dirty="0"/>
          </a:p>
          <a:p>
            <a:pPr algn="l" indent="0" marL="0">
              <a:lnSpc>
                <a:spcPct val="113000"/>
              </a:lnSpc>
              <a:spcBef>
                <a:spcPts val="300"/>
              </a:spcBef>
              <a:buNone/>
            </a:pPr>
            <a:r>
              <a:rPr lang="pt-BR" altLang="en-US" sz="2020" dirty="0">
                <a:solidFill>
                  <a:srgbClr val="25252B"/>
                </a:solidFill>
                <a:latin typeface="IBM Plex Sans" pitchFamily="34" charset="0"/>
                <a:ea typeface="IBM Plex Sans" pitchFamily="34" charset="-122"/>
                <a:cs typeface="IBM Plex Sans" pitchFamily="34" charset="-120"/>
              </a:rPr>
              <a:t>Qual verificação de segurança você vai parar para fazer antes de agir?</a:t>
            </a:r>
            <a:endParaRPr lang="pt-B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3</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pt-BR" altLang="en-US" sz="2400" dirty="0">
                <a:solidFill>
                  <a:srgbClr val="F7941F"/>
                </a:solidFill>
                <a:latin typeface="IBM Plex Sans Medium" pitchFamily="34" charset="0"/>
                <a:ea typeface="IBM Plex Sans Medium" pitchFamily="34" charset="-122"/>
                <a:cs typeface="IBM Plex Sans Medium" pitchFamily="34" charset="-120"/>
              </a:rPr>
              <a:t>Módulo 4</a:t>
            </a:r>
            <a:endParaRPr lang="pt-BR"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pt-BR" altLang="en-US" sz="4350" dirty="0">
                <a:solidFill>
                  <a:srgbClr val="FFFFFF"/>
                </a:solidFill>
                <a:latin typeface="IBM Plex Sans Medium" pitchFamily="34" charset="0"/>
                <a:ea typeface="IBM Plex Sans Medium" pitchFamily="34" charset="-122"/>
                <a:cs typeface="IBM Plex Sans Medium" pitchFamily="34" charset="-120"/>
              </a:rPr>
              <a:t>O Bitcoin na sua comunidade</a:t>
            </a:r>
            <a:endParaRPr lang="pt-BR"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pt-BR" altLang="en-US" sz="2400" b="1" dirty="0">
                <a:solidFill>
                  <a:srgbClr val="FFFFFF"/>
                </a:solidFill>
                <a:latin typeface="IBM Plex Sans" pitchFamily="34" charset="0"/>
                <a:ea typeface="IBM Plex Sans" pitchFamily="34" charset="-122"/>
                <a:cs typeface="IBM Plex Sans" pitchFamily="34" charset="-120"/>
              </a:rPr>
              <a:t>Conecte:</a:t>
            </a:r>
            <a:r>
              <a:rPr lang="pt-BR" altLang="en-US" sz="2400" dirty="0">
                <a:solidFill>
                  <a:srgbClr val="FFFFFF"/>
                </a:solidFill>
                <a:latin typeface="IBM Plex Sans" pitchFamily="34" charset="0"/>
                <a:ea typeface="IBM Plex Sans" pitchFamily="34" charset="-122"/>
                <a:cs typeface="IBM Plex Sans" pitchFamily="34" charset="-120"/>
              </a:rPr>
              <a:t> Como o problema, a solução e a ação segura se conectam a esta comunidade?</a:t>
            </a:r>
            <a:endParaRPr lang="pt-B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Seu Módulo 4 Local</a:t>
            </a:r>
            <a:endParaRPr lang="pt-BR" sz="3000" dirty="0"/>
          </a:p>
        </p:txBody>
      </p:sp>
      <p:pic>
        <p:nvPicPr>
          <p:cNvPr id="4" name="Image 0" descr="ConectarRelacione o que você aprendeu antes a uma necessidade local. CompararAvalie o Bitcoin em relação a uma opção local realista.Praticar com segurançaExperimente uma tarefa definida, com orientaçã">    </p:cNvPr>
          <p:cNvPicPr>
            <a:picLocks noChangeAspect="1"/>
          </p:cNvPicPr>
          <p:nvPr/>
        </p:nvPicPr>
        <p:blipFill>
          <a:blip r:embed="rId1"/>
          <a:stretch>
            <a:fillRect/>
          </a:stretch>
        </p:blipFill>
        <p:spPr>
          <a:xfrm>
            <a:off x="666780" y="1295430"/>
            <a:ext cx="10858500" cy="2073311"/>
          </a:xfrm>
          <a:prstGeom prst="rect">
            <a:avLst/>
          </a:prstGeom>
        </p:spPr>
      </p:pic>
      <p:sp>
        <p:nvSpPr>
          <p:cNvPr id="5" name="Text 2"/>
          <p:cNvSpPr/>
          <p:nvPr/>
        </p:nvSpPr>
        <p:spPr>
          <a:xfrm>
            <a:off x="666780" y="3521080"/>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Registre o seu foco local: problema ou oportunidade, alternativa, cenário seguro, principal benefício e risco, e próximo passo seguro.</a:t>
            </a:r>
            <a:endParaRPr lang="pt-BR" sz="2400" dirty="0"/>
          </a:p>
        </p:txBody>
      </p:sp>
      <p:sp>
        <p:nvSpPr>
          <p:cNvPr id="6" name="Text 3"/>
          <p:cNvSpPr/>
          <p:nvPr/>
        </p:nvSpPr>
        <p:spPr>
          <a:xfrm>
            <a:off x="666780" y="4648627"/>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Não se espera que você adote o Bitcoin nem que conclua que ele é o melhor. Exemplos locais não provam que um método funciona em todos os lugares.</a:t>
            </a:r>
            <a:endParaRPr lang="pt-B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Oficinas e Demonstrações</a:t>
            </a:r>
            <a:endParaRPr lang="pt-BR"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Apresentação:</a:t>
            </a:r>
            <a:r>
              <a:rPr lang="pt-BR" altLang="en-US" sz="2400" dirty="0">
                <a:solidFill>
                  <a:srgbClr val="25252B"/>
                </a:solidFill>
                <a:latin typeface="IBM Plex Sans" pitchFamily="34" charset="0"/>
                <a:ea typeface="IBM Plex Sans" pitchFamily="34" charset="-122"/>
                <a:cs typeface="IBM Plex Sans" pitchFamily="34" charset="-120"/>
              </a:rPr>
              <a:t> observe o processo e os riscos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Prática:</a:t>
            </a:r>
            <a:r>
              <a:rPr lang="pt-BR" altLang="en-US" sz="2400" dirty="0">
                <a:solidFill>
                  <a:srgbClr val="25252B"/>
                </a:solidFill>
                <a:latin typeface="IBM Plex Sans" pitchFamily="34" charset="0"/>
                <a:ea typeface="IBM Plex Sans" pitchFamily="34" charset="-122"/>
                <a:cs typeface="IBM Plex Sans" pitchFamily="34" charset="-120"/>
              </a:rPr>
              <a:t> acompanhe com materiais de treinamento seguros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Produção:</a:t>
            </a:r>
            <a:r>
              <a:rPr lang="pt-BR" altLang="en-US" sz="2400" dirty="0">
                <a:solidFill>
                  <a:srgbClr val="25252B"/>
                </a:solidFill>
                <a:latin typeface="IBM Plex Sans" pitchFamily="34" charset="0"/>
                <a:ea typeface="IBM Plex Sans" pitchFamily="34" charset="-122"/>
                <a:cs typeface="IBM Plex Sans" pitchFamily="34" charset="-120"/>
              </a:rPr>
              <a:t> conclua uma tarefa ou explique uma decisão de forma independente</a:t>
            </a:r>
            <a:endParaRPr lang="pt-BR" sz="2400" dirty="0"/>
          </a:p>
        </p:txBody>
      </p:sp>
      <p:sp>
        <p:nvSpPr>
          <p:cNvPr id="5" name="Text 3"/>
          <p:cNvSpPr/>
          <p:nvPr/>
        </p:nvSpPr>
        <p:spPr>
          <a:xfrm>
            <a:off x="666780" y="3489168"/>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Antes da prática: ferramentas verificadas, planos claros de recuperação e de falha, riscos conhecidos e um ponto de parada bem definido.</a:t>
            </a:r>
            <a:endParaRPr lang="pt-BR"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Nenhuma pressão para instalar software ou revelar dados financeiros. Há uma alternativa offline ou sem fundos disponível. Qualquer valor real deve ser pequeno o suficiente para que a perda total continue sendo uma lição, e não uma crise.</a:t>
            </a:r>
            <a:endParaRPr lang="pt-B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Ferramentas e Recursos Locais de Bitcoin</a:t>
            </a:r>
            <a:endParaRPr lang="pt-BR"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Finalidade e alternativa realista</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Controle das chaves e recuperação</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Desenvolvedor, domínio ou página do app na loja autênticos</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Código aberto, revisão e manutenção</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Privacidade, custo total, compatibilidade e suporte</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Regras e restrições locais vigentes</a:t>
            </a:r>
            <a:endParaRPr lang="pt-BR"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Registre a ferramenta/versão, a data da verificação, a custódia, o uso principal, o benefício, o risco, o método de recuperação e a alternativa.</a:t>
            </a:r>
            <a:endParaRPr lang="pt-BR"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pt-BR" altLang="en-US" sz="2110" dirty="0">
                <a:solidFill>
                  <a:srgbClr val="25252B"/>
                </a:solidFill>
                <a:latin typeface="IBM Plex Sans" pitchFamily="34" charset="0"/>
                <a:ea typeface="IBM Plex Sans" pitchFamily="34" charset="-122"/>
                <a:cs typeface="IBM Plex Sans" pitchFamily="34" charset="-120"/>
              </a:rPr>
              <a:t>As ferramentas citadas são exemplos de aprendizado com data, e não recomendações nem promessas de segurança, disponibilidade, baixo custo ou adequação. Verifique-as novamente antes de usá-las de verdade.</a:t>
            </a:r>
            <a:endParaRPr lang="pt-BR"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Pagamentos Lightning</a:t>
            </a:r>
            <a:endParaRPr lang="pt-BR"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Fatura (invoice):</a:t>
            </a:r>
            <a:r>
              <a:rPr lang="pt-BR" altLang="en-US" sz="2300" dirty="0">
                <a:solidFill>
                  <a:srgbClr val="25252B"/>
                </a:solidFill>
                <a:latin typeface="IBM Plex Sans" pitchFamily="34" charset="0"/>
                <a:ea typeface="IBM Plex Sans" pitchFamily="34" charset="-122"/>
                <a:cs typeface="IBM Plex Sans" pitchFamily="34" charset="-120"/>
              </a:rPr>
              <a:t> solicitação de um pagamento específico; pode incluir valor e prazo de validade</a:t>
            </a:r>
            <a:endParaRPr lang="pt-BR" sz="2300" dirty="0"/>
          </a:p>
          <a:p>
            <a:pPr algn="l" marL="219710" indent="-219710">
              <a:lnSpc>
                <a:spcPct val="113000"/>
              </a:lnSpc>
              <a:spcBef>
                <a:spcPts val="460"/>
              </a:spcBef>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Endereço Lightning:</a:t>
            </a:r>
            <a:r>
              <a:rPr lang="pt-BR" altLang="en-US" sz="2300" dirty="0">
                <a:solidFill>
                  <a:srgbClr val="25252B"/>
                </a:solidFill>
                <a:latin typeface="IBM Plex Sans" pitchFamily="34" charset="0"/>
                <a:ea typeface="IBM Plex Sans" pitchFamily="34" charset="-122"/>
                <a:cs typeface="IBM Plex Sans" pitchFamily="34" charset="-120"/>
              </a:rPr>
              <a:t> identificador de roteamento suportado por um provedor, muitas vezes semelhante a um e-mail</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Verifique a custódia, a forma de financiamento, o backup, as taxas e os limites</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Identifique como as falhas são tratadas e a confirmação do destinatário</a:t>
            </a:r>
            <a:endParaRPr lang="pt-BR"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Um endereço Lightning não é uma conta de e-mail; ele depende do provedor ou domínio que o suporta. Verifique a solicitação final antes de aprovar.</a:t>
            </a:r>
            <a:endParaRPr lang="pt-BR"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Um pequeno pagamento bem-sucedido não comprova a segurança para saldos maiores.</a:t>
            </a:r>
            <a:endParaRPr lang="pt-B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O recebedor emite a faturaO recebedor cria uma solicitação de pagamento com o valor incluído.O pagador pagaO pagador escaneia a solicitação, confere o valor e paga. O recebedor é pagoO pagamento chega">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Saiba se cada carteira é custodial ou de autocustódia. 1Crie a solicitaçãoO recebedor cria uma solicitação de pagamento.2Escaneie a solicitaçãoO pagador a escaneia ou copia.3Verifique os detalhesConfi">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Pagamento Lightning guiado</a:t>
            </a:r>
            <a:endParaRPr lang="pt-BR"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O destinatário cria a solicitação correta.</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O remetente a escaneia ou copia.</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Confira o destinatário, o valor, a unidade, a taxa e qualquer prazo de validade.</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Aprove somente quando os dados estiverem corretos.</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Ambos os lados conferem o resultado em suas próprias carteiras.</a:t>
            </a:r>
            <a:endParaRPr lang="pt-BR" sz="2400" dirty="0"/>
          </a:p>
          <a:p>
            <a:pPr algn="l" marL="228600" indent="-228600">
              <a:lnSpc>
                <a:spcPct val="113000"/>
              </a:lnSpc>
              <a:spcBef>
                <a:spcPts val="480"/>
              </a:spcBef>
              <a:buSzPct val="100000"/>
              <a:buFont typeface="+mj-lt"/>
              <a:buAutoNum type="arabicPeriod" startAt="1"/>
            </a:pPr>
            <a:r>
              <a:rPr lang="pt-BR" altLang="en-US" sz="2400" dirty="0">
                <a:solidFill>
                  <a:srgbClr val="25252B"/>
                </a:solidFill>
                <a:latin typeface="IBM Plex Sans" pitchFamily="34" charset="0"/>
                <a:ea typeface="IBM Plex Sans" pitchFamily="34" charset="-122"/>
                <a:cs typeface="IBM Plex Sans" pitchFamily="34" charset="-120"/>
              </a:rPr>
              <a:t>Explique a custódia e os riscos de falha.</a:t>
            </a:r>
            <a:endParaRPr lang="pt-BR"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Use uma prática preparada ou aprovada, de baixo risco. Pare se o resultado for diferente do planejado; verifique antes de qualquer outra ação.</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Uso do Bitcoin no dia a dia</a:t>
            </a:r>
            <a:endParaRPr lang="pt-BR"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Receber renda:</a:t>
            </a:r>
            <a:r>
              <a:rPr lang="pt-BR" altLang="en-US" sz="2400" dirty="0">
                <a:solidFill>
                  <a:srgbClr val="25252B"/>
                </a:solidFill>
                <a:latin typeface="IBM Plex Sans" pitchFamily="34" charset="0"/>
                <a:ea typeface="IBM Plex Sans" pitchFamily="34" charset="-122"/>
                <a:cs typeface="IBM Plex Sans" pitchFamily="34" charset="-120"/>
              </a:rPr>
              <a:t> precificação, momento, volatilidade, registros e custódia</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Poupar:</a:t>
            </a:r>
            <a:r>
              <a:rPr lang="pt-BR" altLang="en-US" sz="2400" dirty="0">
                <a:solidFill>
                  <a:srgbClr val="25252B"/>
                </a:solidFill>
                <a:latin typeface="IBM Plex Sans" pitchFamily="34" charset="0"/>
                <a:ea typeface="IBM Plex Sans" pitchFamily="34" charset="-122"/>
                <a:cs typeface="IBM Plex Sans" pitchFamily="34" charset="-120"/>
              </a:rPr>
              <a:t> uso futuro; o preço pode cair bruscamente</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Receber e enviar:</a:t>
            </a:r>
            <a:r>
              <a:rPr lang="pt-BR" altLang="en-US" sz="2400" dirty="0">
                <a:solidFill>
                  <a:srgbClr val="25252B"/>
                </a:solidFill>
                <a:latin typeface="IBM Plex Sans" pitchFamily="34" charset="0"/>
                <a:ea typeface="IBM Plex Sans" pitchFamily="34" charset="-122"/>
                <a:cs typeface="IBM Plex Sans" pitchFamily="34" charset="-120"/>
              </a:rPr>
              <a:t> solicitação correta, liquidação, rota e taxas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Gastar:</a:t>
            </a:r>
            <a:r>
              <a:rPr lang="pt-BR" altLang="en-US" sz="2400" dirty="0">
                <a:solidFill>
                  <a:srgbClr val="25252B"/>
                </a:solidFill>
                <a:latin typeface="IBM Plex Sans" pitchFamily="34" charset="0"/>
                <a:ea typeface="IBM Plex Sans" pitchFamily="34" charset="-122"/>
                <a:cs typeface="IBM Plex Sans" pitchFamily="34" charset="-120"/>
              </a:rPr>
              <a:t> taxa de câmbio, política do comerciante e efeitos tributários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Precificação e contabilidade:</a:t>
            </a:r>
            <a:r>
              <a:rPr lang="pt-BR" altLang="en-US" sz="2400" dirty="0">
                <a:solidFill>
                  <a:srgbClr val="25252B"/>
                </a:solidFill>
                <a:latin typeface="IBM Plex Sans" pitchFamily="34" charset="0"/>
                <a:ea typeface="IBM Plex Sans" pitchFamily="34" charset="-122"/>
                <a:cs typeface="IBM Plex Sans" pitchFamily="34" charset="-120"/>
              </a:rPr>
              <a:t> BTC/sats; registros em moeda fiduciária ainda podem ser necessários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Doar:</a:t>
            </a:r>
            <a:r>
              <a:rPr lang="pt-BR" altLang="en-US" sz="2400" dirty="0">
                <a:solidFill>
                  <a:srgbClr val="25252B"/>
                </a:solidFill>
                <a:latin typeface="IBM Plex Sans" pitchFamily="34" charset="0"/>
                <a:ea typeface="IBM Plex Sans" pitchFamily="34" charset="-122"/>
                <a:cs typeface="IBM Plex Sans" pitchFamily="34" charset="-120"/>
              </a:rPr>
              <a:t> verifique a solicitação do destinatário real</a:t>
            </a:r>
            <a:endParaRPr lang="pt-BR"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Que problema é resolvido? O Bitcoin é melhor do que a alternativa disponível neste caso? Que novo risco ou responsabilidade surge?</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Gastar e receber localmente</a:t>
            </a:r>
            <a:endParaRPr lang="pt-BR" sz="3000" dirty="0"/>
          </a:p>
        </p:txBody>
      </p:sp>
      <p:sp>
        <p:nvSpPr>
          <p:cNvPr id="5" name="Text 2"/>
          <p:cNvSpPr/>
          <p:nvPr/>
        </p:nvSpPr>
        <p:spPr>
          <a:xfrm>
            <a:off x="666780" y="1429482"/>
            <a:ext cx="11144250" cy="361920"/>
          </a:xfrm>
          <a:prstGeom prst="rect">
            <a:avLst/>
          </a:prstGeom>
          <a:noFill/>
          <a:ln/>
        </p:spPr>
        <p:txBody>
          <a:bodyPr wrap="square" lIns="0" tIns="0" rIns="0" bIns="0" rtlCol="0" anchor="t"/>
          <a:lstStyle/>
          <a:p>
            <a:pPr algn="l" indent="0" marL="0">
              <a:lnSpc>
                <a:spcPct val="113000"/>
              </a:lnSpc>
              <a:buNone/>
            </a:pPr>
            <a:r>
              <a:rPr lang="pt-BR" altLang="en-US" sz="2110" b="1" dirty="0">
                <a:solidFill>
                  <a:srgbClr val="25252B"/>
                </a:solidFill>
                <a:latin typeface="IBM Plex Sans" pitchFamily="34" charset="0"/>
                <a:ea typeface="IBM Plex Sans" pitchFamily="34" charset="-122"/>
                <a:cs typeface="IBM Plex Sans" pitchFamily="34" charset="-120"/>
              </a:rPr>
              <a:t>Uma pequena compra</a:t>
            </a:r>
            <a:endParaRPr lang="pt-BR" sz="2110" dirty="0"/>
          </a:p>
        </p:txBody>
      </p:sp>
      <p:sp>
        <p:nvSpPr>
          <p:cNvPr id="6" name="Text 3"/>
          <p:cNvSpPr/>
          <p:nvPr/>
        </p:nvSpPr>
        <p:spPr>
          <a:xfrm>
            <a:off x="1002000" y="2005919"/>
            <a:ext cx="5973227" cy="1916948"/>
          </a:xfrm>
          <a:prstGeom prst="rect">
            <a:avLst/>
          </a:prstGeom>
          <a:noFill/>
          <a:ln/>
        </p:spPr>
        <p:txBody>
          <a:bodyPr wrap="square" lIns="0" tIns="0" rIns="0" bIns="0" rtlCol="0" anchor="t"/>
          <a:lstStyle/>
          <a:p>
            <a:pPr algn="l" marL="200660" indent="-200660">
              <a:lnSpc>
                <a:spcPct val="113000"/>
              </a:lnSpc>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Qual caminho é adequado para um pagamento pequeno e rápido?</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Quem solicita; quem confere o valor e a unidade?</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E se “enviado” e “recebido” não coincidirem?</a:t>
            </a:r>
            <a:endParaRPr lang="pt-BR" sz="2110" dirty="0"/>
          </a:p>
        </p:txBody>
      </p:sp>
      <p:sp>
        <p:nvSpPr>
          <p:cNvPr id="7" name="Text 4"/>
          <p:cNvSpPr/>
          <p:nvPr/>
        </p:nvSpPr>
        <p:spPr>
          <a:xfrm>
            <a:off x="666780" y="4217761"/>
            <a:ext cx="11144250" cy="361920"/>
          </a:xfrm>
          <a:prstGeom prst="rect">
            <a:avLst/>
          </a:prstGeom>
          <a:noFill/>
          <a:ln/>
        </p:spPr>
        <p:txBody>
          <a:bodyPr wrap="square" lIns="0" tIns="0" rIns="0" bIns="0" rtlCol="0" anchor="t"/>
          <a:lstStyle/>
          <a:p>
            <a:pPr algn="l" indent="0" marL="0">
              <a:lnSpc>
                <a:spcPct val="113000"/>
              </a:lnSpc>
              <a:buNone/>
            </a:pPr>
            <a:r>
              <a:rPr lang="pt-BR" altLang="en-US" sz="2110" b="1" dirty="0">
                <a:solidFill>
                  <a:srgbClr val="25252B"/>
                </a:solidFill>
                <a:latin typeface="IBM Plex Sans" pitchFamily="34" charset="0"/>
                <a:ea typeface="IBM Plex Sans" pitchFamily="34" charset="-122"/>
                <a:cs typeface="IBM Plex Sans" pitchFamily="34" charset="-120"/>
              </a:rPr>
              <a:t>Pagamento por trabalho</a:t>
            </a:r>
            <a:endParaRPr lang="pt-BR" sz="2110" dirty="0"/>
          </a:p>
        </p:txBody>
      </p:sp>
      <p:sp>
        <p:nvSpPr>
          <p:cNvPr id="8" name="Text 5"/>
          <p:cNvSpPr/>
          <p:nvPr/>
        </p:nvSpPr>
        <p:spPr>
          <a:xfrm>
            <a:off x="1002000" y="4794199"/>
            <a:ext cx="5973227" cy="1139434"/>
          </a:xfrm>
          <a:prstGeom prst="rect">
            <a:avLst/>
          </a:prstGeom>
          <a:noFill/>
          <a:ln/>
        </p:spPr>
        <p:txBody>
          <a:bodyPr wrap="square" lIns="0" tIns="0" rIns="0" bIns="0" rtlCol="0" anchor="t"/>
          <a:lstStyle/>
          <a:p>
            <a:pPr algn="l" marL="200660" indent="-200660">
              <a:lnSpc>
                <a:spcPct val="113000"/>
              </a:lnSpc>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Unidade do preço, momento da cotação, quem paga as taxas?</a:t>
            </a:r>
            <a:endParaRPr lang="pt-BR" sz="2110" dirty="0"/>
          </a:p>
          <a:p>
            <a:pPr algn="l" marL="200660" indent="-200660">
              <a:lnSpc>
                <a:spcPct val="113000"/>
              </a:lnSpc>
              <a:spcBef>
                <a:spcPts val="420"/>
              </a:spcBef>
              <a:buSzPct val="100000"/>
              <a:buChar char="•"/>
            </a:pPr>
            <a:r>
              <a:rPr lang="pt-BR" altLang="en-US" sz="2110" dirty="0">
                <a:solidFill>
                  <a:srgbClr val="25252B"/>
                </a:solidFill>
                <a:latin typeface="IBM Plex Sans" pitchFamily="34" charset="0"/>
                <a:ea typeface="IBM Plex Sans" pitchFamily="34" charset="-122"/>
                <a:cs typeface="IBM Plex Sans" pitchFamily="34" charset="-120"/>
              </a:rPr>
              <a:t>Custódia, registros, gestão segura?</a:t>
            </a:r>
            <a:endParaRPr lang="pt-BR"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O cliente pedeO cliente pede um café. O atendente emite a faturaO atendente cria uma solicitação de pagamento. O cliente pagaO cliente paga em bitcoin. O atendente entregaO cliente recebe o café.">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Transferências Locais, Reembolsos e Doações</a:t>
            </a:r>
            <a:endParaRPr lang="pt-BR"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Transferência familiar:</a:t>
            </a:r>
            <a:r>
              <a:rPr lang="pt-BR" altLang="en-US" sz="2400" dirty="0">
                <a:solidFill>
                  <a:srgbClr val="25252B"/>
                </a:solidFill>
                <a:latin typeface="IBM Plex Sans" pitchFamily="34" charset="0"/>
                <a:ea typeface="IBM Plex Sans" pitchFamily="34" charset="-122"/>
                <a:cs typeface="IBM Plex Sans" pitchFamily="34" charset="-120"/>
              </a:rPr>
              <a:t> compare o trajeto completo, o custo total, os prazos, a custódia e o que o destinatário deseja</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Reembolso:</a:t>
            </a:r>
            <a:r>
              <a:rPr lang="pt-BR" altLang="en-US" sz="2400" dirty="0">
                <a:solidFill>
                  <a:srgbClr val="25252B"/>
                </a:solidFill>
                <a:latin typeface="IBM Plex Sans" pitchFamily="34" charset="0"/>
                <a:ea typeface="IBM Plex Sans" pitchFamily="34" charset="-122"/>
                <a:cs typeface="IBM Plex Sans" pitchFamily="34" charset="-120"/>
              </a:rPr>
              <a:t> verifique a solicitação do cliente; use um endereço novo para o reembolso; combine as taxas e os registros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Doação comunitária:</a:t>
            </a:r>
            <a:r>
              <a:rPr lang="pt-BR" altLang="en-US" sz="2400" dirty="0">
                <a:solidFill>
                  <a:srgbClr val="25252B"/>
                </a:solidFill>
                <a:latin typeface="IBM Plex Sans" pitchFamily="34" charset="0"/>
                <a:ea typeface="IBM Plex Sans" pitchFamily="34" charset="-122"/>
                <a:cs typeface="IBM Plex Sans" pitchFamily="34" charset="-120"/>
              </a:rPr>
              <a:t> verifique a solicitação; identifique quem controla as chaves/o backup e o caminho do pagamento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Equilibre a transparência com a privacidade dos doadores; verifique os registros exigidos</a:t>
            </a:r>
            <a:endParaRPr lang="pt-B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Caminhos locais de entrada e saída</a:t>
            </a:r>
            <a:endParaRPr lang="pt-BR"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Entrada:</a:t>
            </a:r>
            <a:r>
              <a:rPr lang="pt-BR" altLang="en-US" sz="2300" dirty="0">
                <a:solidFill>
                  <a:srgbClr val="25252B"/>
                </a:solidFill>
                <a:latin typeface="IBM Plex Sans" pitchFamily="34" charset="0"/>
                <a:ea typeface="IBM Plex Sans" pitchFamily="34" charset="-122"/>
                <a:cs typeface="IBM Plex Sans" pitchFamily="34" charset="-120"/>
              </a:rPr>
              <a:t> dinheiro local, trabalho ou bens → bitcoin</a:t>
            </a:r>
            <a:endParaRPr lang="pt-BR" sz="2300" dirty="0"/>
          </a:p>
          <a:p>
            <a:pPr algn="l" marL="219710" indent="-219710">
              <a:lnSpc>
                <a:spcPct val="113000"/>
              </a:lnSpc>
              <a:spcBef>
                <a:spcPts val="460"/>
              </a:spcBef>
              <a:buSzPct val="100000"/>
              <a:buChar char="•"/>
            </a:pPr>
            <a:r>
              <a:rPr lang="pt-BR" altLang="en-US" sz="2300" b="1" dirty="0">
                <a:solidFill>
                  <a:srgbClr val="422C70"/>
                </a:solidFill>
                <a:latin typeface="IBM Plex Sans" pitchFamily="34" charset="0"/>
                <a:ea typeface="IBM Plex Sans" pitchFamily="34" charset="-122"/>
                <a:cs typeface="IBM Plex Sans" pitchFamily="34" charset="-120"/>
              </a:rPr>
              <a:t>Saída:</a:t>
            </a:r>
            <a:r>
              <a:rPr lang="pt-BR" altLang="en-US" sz="2300" dirty="0">
                <a:solidFill>
                  <a:srgbClr val="25252B"/>
                </a:solidFill>
                <a:latin typeface="IBM Plex Sans" pitchFamily="34" charset="0"/>
                <a:ea typeface="IBM Plex Sans" pitchFamily="34" charset="-122"/>
                <a:cs typeface="IBM Plex Sans" pitchFamily="34" charset="-120"/>
              </a:rPr>
              <a:t> bitcoin → dinheiro local, produtos ou serviços</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Compare duas rotas locais com uma opção existente que não use Bitcoin</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Total recebido, tempo, custódia, privacidade, risco de estorno e pontos de falha</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Verifique o saque para chaves que você controla; um saldo interno pode continuar sendo apenas um direito de crédito</a:t>
            </a:r>
            <a:endParaRPr lang="pt-BR"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Para trocas presenciais, escolha um local público adequado, evite levar dinheiro em espécie desnecessariamente, leve uma pessoa de confiança quando for apropriado, confirme o pagamento antes de ir embora e siga a legislação local. Não revele quanto você possui nem detalhes de como guarda seus bitcoins.</a:t>
            </a:r>
            <a:endParaRPr lang="pt-BR"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Prós e contras: com KYC e sem KYC</a:t>
            </a:r>
            <a:endParaRPr lang="pt-BR"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KYC:</a:t>
            </a:r>
            <a:r>
              <a:rPr lang="pt-BR" altLang="en-US" sz="2400" dirty="0">
                <a:solidFill>
                  <a:srgbClr val="25252B"/>
                </a:solidFill>
                <a:latin typeface="IBM Plex Sans" pitchFamily="34" charset="0"/>
                <a:ea typeface="IBM Plex Sans" pitchFamily="34" charset="-122"/>
                <a:cs typeface="IBM Plex Sans" pitchFamily="34" charset="-120"/>
              </a:rPr>
              <a:t> verificações de identidade; possíveis benefícios de acesso bancário, limites, conformidade ou recuperação</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Risco de dados:</a:t>
            </a:r>
            <a:r>
              <a:rPr lang="pt-BR" altLang="en-US" sz="2400" dirty="0">
                <a:solidFill>
                  <a:srgbClr val="25252B"/>
                </a:solidFill>
                <a:latin typeface="IBM Plex Sans" pitchFamily="34" charset="0"/>
                <a:ea typeface="IBM Plex Sans" pitchFamily="34" charset="-122"/>
                <a:cs typeface="IBM Plex Sans" pitchFamily="34" charset="-120"/>
              </a:rPr>
              <a:t> vínculos duradouros entre identidade e pagamentos, vazamentos, uso indevido ou restrições</a:t>
            </a:r>
            <a:endParaRPr lang="pt-BR" sz="2400" dirty="0"/>
          </a:p>
          <a:p>
            <a:pPr algn="l" marL="228600" indent="-228600">
              <a:lnSpc>
                <a:spcPct val="113000"/>
              </a:lnSpc>
              <a:spcBef>
                <a:spcPts val="480"/>
              </a:spcBef>
              <a:buSzPct val="100000"/>
              <a:buChar char="•"/>
            </a:pPr>
            <a:r>
              <a:rPr lang="pt-BR" altLang="en-US" sz="2400" b="1" dirty="0">
                <a:solidFill>
                  <a:srgbClr val="422C70"/>
                </a:solidFill>
                <a:latin typeface="IBM Plex Sans" pitchFamily="34" charset="0"/>
                <a:ea typeface="IBM Plex Sans" pitchFamily="34" charset="-122"/>
                <a:cs typeface="IBM Plex Sans" pitchFamily="34" charset="-120"/>
              </a:rPr>
              <a:t>Sem KYC:</a:t>
            </a:r>
            <a:r>
              <a:rPr lang="pt-BR" altLang="en-US" sz="2400" dirty="0">
                <a:solidFill>
                  <a:srgbClr val="25252B"/>
                </a:solidFill>
                <a:latin typeface="IBM Plex Sans" pitchFamily="34" charset="0"/>
                <a:ea typeface="IBM Plex Sans" pitchFamily="34" charset="-122"/>
                <a:cs typeface="IBM Plex Sans" pitchFamily="34" charset="-120"/>
              </a:rPr>
              <a:t> potencialmente menor coleta de dados de identidade</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Possíveis preços mais altos, menor liquidez, menos suporte, fraudes ou restrições legais</a:t>
            </a:r>
            <a:endParaRPr lang="pt-BR"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Nenhum dos dois rótulos é automaticamente o melhor. Não infrinja a lei local nem se exponha a perigo físico em busca de privacidade; procure orientação local qualificada e atualizada quando houver dúvidas.</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Economias Circulares</a:t>
            </a:r>
            <a:endParaRPr lang="pt-BR"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pt-BR" altLang="en-US" sz="2210" dirty="0">
                <a:solidFill>
                  <a:srgbClr val="25252B"/>
                </a:solidFill>
                <a:latin typeface="IBM Plex Sans" pitchFamily="34" charset="0"/>
                <a:ea typeface="IBM Plex Sans" pitchFamily="34" charset="-122"/>
                <a:cs typeface="IBM Plex Sans" pitchFamily="34" charset="-120"/>
              </a:rPr>
              <a:t>Uma economia circular de Bitcoin conecta pessoas que, voluntariamente, ganham, gastam, poupam e trocam bitcoin dentro de uma comunidade.</a:t>
            </a:r>
            <a:endParaRPr lang="pt-BR" sz="2210" dirty="0"/>
          </a:p>
        </p:txBody>
      </p:sp>
      <p:sp>
        <p:nvSpPr>
          <p:cNvPr id="5" name="Text 3"/>
          <p:cNvSpPr/>
          <p:nvPr/>
        </p:nvSpPr>
        <p:spPr>
          <a:xfrm>
            <a:off x="1017179" y="2416851"/>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pt-BR" altLang="en-US" sz="2210" dirty="0">
                <a:solidFill>
                  <a:srgbClr val="25252B"/>
                </a:solidFill>
                <a:latin typeface="IBM Plex Sans" pitchFamily="34" charset="0"/>
                <a:ea typeface="IBM Plex Sans" pitchFamily="34" charset="-122"/>
                <a:cs typeface="IBM Plex Sans" pitchFamily="34" charset="-120"/>
              </a:rPr>
              <a:t>Trabalhadores → clientes → comerciantes → fornecedores</a:t>
            </a:r>
            <a:endParaRPr lang="pt-BR" sz="2210" dirty="0"/>
          </a:p>
          <a:p>
            <a:pPr algn="l" marL="210820" indent="-210820">
              <a:lnSpc>
                <a:spcPct val="113000"/>
              </a:lnSpc>
              <a:spcBef>
                <a:spcPts val="440"/>
              </a:spcBef>
              <a:buSzPct val="100000"/>
              <a:buChar char="•"/>
            </a:pPr>
            <a:r>
              <a:rPr lang="pt-BR" altLang="en-US" sz="2210" dirty="0">
                <a:solidFill>
                  <a:srgbClr val="25252B"/>
                </a:solidFill>
                <a:latin typeface="IBM Plex Sans" pitchFamily="34" charset="0"/>
                <a:ea typeface="IBM Plex Sans" pitchFamily="34" charset="-122"/>
                <a:cs typeface="IBM Plex Sans" pitchFamily="34" charset="-120"/>
              </a:rPr>
              <a:t>Onde o valor circula ou é convertido em moeda fiduciária?</a:t>
            </a:r>
            <a:endParaRPr lang="pt-BR" sz="2210" dirty="0"/>
          </a:p>
          <a:p>
            <a:pPr algn="l" marL="210820" indent="-210820">
              <a:lnSpc>
                <a:spcPct val="113000"/>
              </a:lnSpc>
              <a:spcBef>
                <a:spcPts val="440"/>
              </a:spcBef>
              <a:buSzPct val="100000"/>
              <a:buChar char="•"/>
            </a:pPr>
            <a:r>
              <a:rPr lang="pt-BR" altLang="en-US" sz="2210" dirty="0">
                <a:solidFill>
                  <a:srgbClr val="25252B"/>
                </a:solidFill>
                <a:latin typeface="IBM Plex Sans" pitchFamily="34" charset="0"/>
                <a:ea typeface="IBM Plex Sans" pitchFamily="34" charset="-122"/>
                <a:cs typeface="IBM Plex Sans" pitchFamily="34" charset="-120"/>
              </a:rPr>
              <a:t>Quem oferece educação e suporte técnico?</a:t>
            </a:r>
            <a:endParaRPr lang="pt-BR" sz="2210" dirty="0"/>
          </a:p>
          <a:p>
            <a:pPr algn="l" marL="210820" indent="-210820">
              <a:lnSpc>
                <a:spcPct val="113000"/>
              </a:lnSpc>
              <a:spcBef>
                <a:spcPts val="440"/>
              </a:spcBef>
              <a:buSzPct val="100000"/>
              <a:buChar char="•"/>
            </a:pPr>
            <a:r>
              <a:rPr lang="pt-BR" altLang="en-US" sz="2210" dirty="0">
                <a:solidFill>
                  <a:srgbClr val="25252B"/>
                </a:solidFill>
                <a:latin typeface="IBM Plex Sans" pitchFamily="34" charset="0"/>
                <a:ea typeface="IBM Plex Sans" pitchFamily="34" charset="-122"/>
                <a:cs typeface="IBM Plex Sans" pitchFamily="34" charset="-120"/>
              </a:rPr>
              <a:t>O que acontece se a conectividade falhar?</a:t>
            </a:r>
            <a:endParaRPr lang="pt-BR" sz="2210" dirty="0"/>
          </a:p>
          <a:p>
            <a:pPr algn="l" marL="210820" indent="-210820">
              <a:lnSpc>
                <a:spcPct val="113000"/>
              </a:lnSpc>
              <a:spcBef>
                <a:spcPts val="440"/>
              </a:spcBef>
              <a:buSzPct val="100000"/>
              <a:buChar char="•"/>
            </a:pPr>
            <a:r>
              <a:rPr lang="pt-BR" altLang="en-US" sz="2210" dirty="0">
                <a:solidFill>
                  <a:srgbClr val="25252B"/>
                </a:solidFill>
                <a:latin typeface="IBM Plex Sans" pitchFamily="34" charset="0"/>
                <a:ea typeface="IBM Plex Sans" pitchFamily="34" charset="-122"/>
                <a:cs typeface="IBM Plex Sans" pitchFamily="34" charset="-120"/>
              </a:rPr>
              <a:t>Quem assume os riscos de custódia e de preço?</a:t>
            </a:r>
            <a:endParaRPr lang="pt-BR" sz="2210" dirty="0"/>
          </a:p>
        </p:txBody>
      </p:sp>
      <p:sp>
        <p:nvSpPr>
          <p:cNvPr id="6" name="Text 4"/>
          <p:cNvSpPr/>
          <p:nvPr/>
        </p:nvSpPr>
        <p:spPr>
          <a:xfrm>
            <a:off x="666780" y="4841382"/>
            <a:ext cx="11510010" cy="1135410"/>
          </a:xfrm>
          <a:prstGeom prst="rect">
            <a:avLst/>
          </a:prstGeom>
          <a:noFill/>
          <a:ln/>
        </p:spPr>
        <p:txBody>
          <a:bodyPr wrap="square" lIns="0" tIns="0" rIns="0" bIns="0" rtlCol="0" anchor="t"/>
          <a:lstStyle/>
          <a:p>
            <a:pPr algn="l" indent="0" marL="0">
              <a:lnSpc>
                <a:spcPct val="113000"/>
              </a:lnSpc>
              <a:buNone/>
            </a:pPr>
            <a:r>
              <a:rPr lang="pt-BR" altLang="en-US" sz="2210" dirty="0">
                <a:solidFill>
                  <a:srgbClr val="25252B"/>
                </a:solidFill>
                <a:latin typeface="IBM Plex Sans" pitchFamily="34" charset="0"/>
                <a:ea typeface="IBM Plex Sans" pitchFamily="34" charset="-122"/>
                <a:cs typeface="IBM Plex Sans" pitchFamily="34" charset="-120"/>
              </a:rPr>
              <a:t>Números de adoção, por si sós, não provam utilidade. Fragilidades na demanda, nas ferramentas, na educação ou na segurança podem romper o ciclo; evite depender de doações ou de um único organizador que processe todos os pagamentos.</a:t>
            </a:r>
            <a:endParaRPr lang="pt-BR"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ClienteO cliente paga um comerciante em bitcoin por produtos. ComercianteO comerciante paga um prestador de serviços em bitcoin por um serviço.Prestador de serviçosO prestador de serviços paga um trab">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Casos de uso para comerciantes ou comunidades</a:t>
            </a:r>
            <a:endParaRPr lang="pt-BR"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Unidade de preço e forma de pagamento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Controle das chaves, acesso da equipe, segurança dos dispositivos e backups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Confirmação, recibos, reembolsos e erros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Conversão, registros, impostos e suporte</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Planeje-se para falhas da carteira ou da rede</a:t>
            </a:r>
            <a:endParaRPr lang="pt-BR"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Um organizador que guarda fundos compartilhados é um custodiante e um ponto de confiança. Fundos compartilhados exigem regras transparentes, registros, controles de acesso e revisão jurídica quando apropriado.</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Mapas de Recursos Locais e Descoberta de</a:t>
            </a:r>
            <a:br/>
            <a:r>
              <a:rPr lang="pt-BR" altLang="en-US" sz="3000" dirty="0">
                <a:solidFill>
                  <a:srgbClr val="422C70"/>
                </a:solidFill>
                <a:latin typeface="IBM Plex Sans Medium" pitchFamily="34" charset="0"/>
                <a:ea typeface="IBM Plex Sans Medium" pitchFamily="34" charset="-122"/>
                <a:cs typeface="IBM Plex Sans Medium" pitchFamily="34" charset="-120"/>
              </a:rPr>
              <a:t>Comunidades</a:t>
            </a:r>
            <a:endParaRPr lang="pt-BR" sz="3000" dirty="0"/>
          </a:p>
        </p:txBody>
      </p:sp>
      <p:pic>
        <p:nvPicPr>
          <p:cNvPr id="4" name="Image 0" descr="QR code">    </p:cNvPr>
          <p:cNvPicPr>
            <a:picLocks noChangeAspect="1"/>
          </p:cNvPicPr>
          <p:nvPr/>
        </p:nvPicPr>
        <p:blipFill>
          <a:blip r:embed="rId1"/>
          <a:stretch>
            <a:fillRect/>
          </a:stretch>
        </p:blipFill>
        <p:spPr>
          <a:xfrm>
            <a:off x="9429750" y="1714500"/>
            <a:ext cx="2095530" cy="4139763"/>
          </a:xfrm>
          <a:prstGeom prst="rect">
            <a:avLst/>
          </a:prstGeom>
        </p:spPr>
      </p:pic>
      <p:sp>
        <p:nvSpPr>
          <p:cNvPr id="5" name="Text 2"/>
          <p:cNvSpPr/>
          <p:nvPr/>
        </p:nvSpPr>
        <p:spPr>
          <a:xfrm>
            <a:off x="1032449" y="1802191"/>
            <a:ext cx="8515807" cy="2150394"/>
          </a:xfrm>
          <a:prstGeom prst="rect">
            <a:avLst/>
          </a:prstGeom>
          <a:noFill/>
          <a:ln/>
        </p:spPr>
        <p:txBody>
          <a:bodyPr wrap="square" lIns="0" tIns="0" rIns="0" bIns="0" rtlCol="0" anchor="t"/>
          <a:lstStyle/>
          <a:p>
            <a:pPr algn="l" marL="219710" indent="-219710">
              <a:lnSpc>
                <a:spcPct val="113000"/>
              </a:lnSpc>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Encontre comerciantes, educadores, encontros e recursos da comunidade</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Verifique a data; confirme de forma independente</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Leve uma forma alternativa de pagar ou participar</a:t>
            </a:r>
            <a:endParaRPr lang="pt-BR" sz="2300" dirty="0"/>
          </a:p>
          <a:p>
            <a:pPr algn="l" marL="219710" indent="-219710">
              <a:lnSpc>
                <a:spcPct val="113000"/>
              </a:lnSpc>
              <a:spcBef>
                <a:spcPts val="460"/>
              </a:spcBef>
              <a:buSzPct val="100000"/>
              <a:buChar char="•"/>
            </a:pPr>
            <a:r>
              <a:rPr lang="pt-BR" altLang="en-US" sz="2300" dirty="0">
                <a:solidFill>
                  <a:srgbClr val="25252B"/>
                </a:solidFill>
                <a:latin typeface="IBM Plex Sans" pitchFamily="34" charset="0"/>
                <a:ea typeface="IBM Plex Sans" pitchFamily="34" charset="-122"/>
                <a:cs typeface="IBM Plex Sans" pitchFamily="34" charset="-120"/>
              </a:rPr>
              <a:t>Fazer parte da comunidade não é prova de confiabilidade</a:t>
            </a:r>
            <a:endParaRPr lang="pt-BR" sz="2300" dirty="0"/>
          </a:p>
        </p:txBody>
      </p:sp>
      <p:sp>
        <p:nvSpPr>
          <p:cNvPr id="6" name="Text 3"/>
          <p:cNvSpPr/>
          <p:nvPr/>
        </p:nvSpPr>
        <p:spPr>
          <a:xfrm>
            <a:off x="666780" y="4274363"/>
            <a:ext cx="8916589" cy="1579992"/>
          </a:xfrm>
          <a:prstGeom prst="rect">
            <a:avLst/>
          </a:prstGeom>
          <a:noFill/>
          <a:ln/>
        </p:spPr>
        <p:txBody>
          <a:bodyPr wrap="square" lIns="0" tIns="0" rIns="0" bIns="0" rtlCol="0" anchor="t"/>
          <a:lstStyle/>
          <a:p>
            <a:pPr algn="l" indent="0" marL="0">
              <a:lnSpc>
                <a:spcPct val="113000"/>
              </a:lnSpc>
              <a:buNone/>
            </a:pPr>
            <a:r>
              <a:rPr lang="pt-BR" altLang="en-US" sz="2300" dirty="0">
                <a:solidFill>
                  <a:srgbClr val="25252B"/>
                </a:solidFill>
                <a:latin typeface="IBM Plex Sans" pitchFamily="34" charset="0"/>
                <a:ea typeface="IBM Plex Sans" pitchFamily="34" charset="-122"/>
                <a:cs typeface="IBM Plex Sans" pitchFamily="34" charset="-120"/>
              </a:rPr>
              <a:t>Nunca revele palavras de recuperação, saldos, endereços residenciais ou medidas de segurança em um encontro. Tenha cautela com ofertas de gestão de investimentos, trocas privadas, pedidos de ajuda urgente e retornos garantidos.</a:t>
            </a:r>
            <a:endParaRPr lang="pt-B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Revisão: Conecte isto à sua comunidade</a:t>
            </a:r>
            <a:endParaRPr lang="pt-B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t-BR" altLang="en-US" sz="2400" dirty="0">
                <a:solidFill>
                  <a:srgbClr val="25252B"/>
                </a:solidFill>
                <a:latin typeface="IBM Plex Sans" pitchFamily="34" charset="0"/>
                <a:ea typeface="IBM Plex Sans" pitchFamily="34" charset="-122"/>
                <a:cs typeface="IBM Plex Sans" pitchFamily="34" charset="-120"/>
              </a:rPr>
              <a:t>Responda individualmente e depois compare seu raciocínio com o do seu grupo.</a:t>
            </a:r>
            <a:endParaRPr lang="pt-BR" sz="2400" dirty="0"/>
          </a:p>
        </p:txBody>
      </p:sp>
      <p:sp>
        <p:nvSpPr>
          <p:cNvPr id="5" name="Text 3"/>
          <p:cNvSpPr/>
          <p:nvPr/>
        </p:nvSpPr>
        <p:spPr>
          <a:xfrm>
            <a:off x="1047720" y="2514326"/>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Qual necessidade local e qual função do dinheiro estavam envolvidas?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Que alternativa realista você comparou?</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On-chain, Lightning ou ambos? Quem controlava as chaves?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Maior benefício, risco mais sério e possível falha?</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Como a legislação, a infraestrutura, o idioma ou a cultura afetaram o resultado?</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Que evidências sustentam um próximo passo responsável, se houver?</a:t>
            </a:r>
            <a:endParaRPr lang="pt-B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t-BR" altLang="en-US" sz="3000" dirty="0">
                <a:solidFill>
                  <a:srgbClr val="422C70"/>
                </a:solidFill>
                <a:latin typeface="IBM Plex Sans Medium" pitchFamily="34" charset="0"/>
                <a:ea typeface="IBM Plex Sans Medium" pitchFamily="34" charset="-122"/>
                <a:cs typeface="IBM Plex Sans Medium" pitchFamily="34" charset="-120"/>
              </a:rPr>
              <a:t>Principais Lições e um Momento para Refletir</a:t>
            </a:r>
            <a:endParaRPr lang="pt-BR"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Comece com uma necessidade local e uma alternativa realista</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Observe, pratique com segurança e depois explique ou demonstre</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Verifique ferramentas, custódia, custos, privacidade e as regras locais vigentes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Confirme o método de pagamento e o resultado; planeje-se para falhas</a:t>
            </a:r>
            <a:endParaRPr lang="pt-BR" sz="2400" dirty="0"/>
          </a:p>
          <a:p>
            <a:pPr algn="l" marL="228600" indent="-228600">
              <a:lnSpc>
                <a:spcPct val="113000"/>
              </a:lnSpc>
              <a:spcBef>
                <a:spcPts val="480"/>
              </a:spcBef>
              <a:buSzPct val="100000"/>
              <a:buChar char="•"/>
            </a:pPr>
            <a:r>
              <a:rPr lang="pt-BR" altLang="en-US" sz="2400" dirty="0">
                <a:solidFill>
                  <a:srgbClr val="25252B"/>
                </a:solidFill>
                <a:latin typeface="IBM Plex Sans" pitchFamily="34" charset="0"/>
                <a:ea typeface="IBM Plex Sans" pitchFamily="34" charset="-122"/>
                <a:cs typeface="IBM Plex Sans" pitchFamily="34" charset="-120"/>
              </a:rPr>
              <a:t>A participação comunitária útil é voluntária e protege as pessoas</a:t>
            </a:r>
            <a:endParaRPr lang="pt-BR"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pt-BR" altLang="en-US" sz="2400" b="1" dirty="0">
                <a:solidFill>
                  <a:srgbClr val="422C70"/>
                </a:solidFill>
                <a:latin typeface="IBM Plex Sans" pitchFamily="34" charset="0"/>
                <a:ea typeface="IBM Plex Sans" pitchFamily="34" charset="-122"/>
                <a:cs typeface="IBM Plex Sans" pitchFamily="34" charset="-120"/>
              </a:rPr>
              <a:t>Um momento para refletir</a:t>
            </a:r>
            <a:endParaRPr lang="pt-BR" sz="2400" dirty="0"/>
          </a:p>
          <a:p>
            <a:pPr algn="l" indent="0" marL="0">
              <a:lnSpc>
                <a:spcPct val="113000"/>
              </a:lnSpc>
              <a:spcBef>
                <a:spcPts val="360"/>
              </a:spcBef>
              <a:buNone/>
            </a:pPr>
            <a:r>
              <a:rPr lang="pt-BR" altLang="en-US" sz="2400" dirty="0">
                <a:solidFill>
                  <a:srgbClr val="25252B"/>
                </a:solidFill>
                <a:latin typeface="IBM Plex Sans" pitchFamily="34" charset="0"/>
                <a:ea typeface="IBM Plex Sans" pitchFamily="34" charset="-122"/>
                <a:cs typeface="IBM Plex Sans" pitchFamily="34" charset="-120"/>
              </a:rPr>
              <a:t>Que pergunta você faria antes de decidir se um caminho com Bitcoin atende a uma necessidade local?</a:t>
            </a:r>
            <a:endParaRPr lang="pt-B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t-BR" altLang="en-US" sz="1200" dirty="0">
                <a:solidFill>
                  <a:srgbClr val="6C6C7D"/>
                </a:solidFill>
                <a:latin typeface="IBM Plex Sans" pitchFamily="34" charset="0"/>
                <a:ea typeface="IBM Plex Sans" pitchFamily="34" charset="-122"/>
                <a:cs typeface="IBM Plex Sans" pitchFamily="34" charset="-120"/>
              </a:rPr>
              <a:t>Diploma Bitcoin · Módulo 4</a:t>
            </a:r>
            <a:endParaRPr lang="pt-B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Diploma Bitcoin</dc:title>
  <dc:subject>Open educational slides (Creative Commons). Adapt them freely.</dc:subject>
  <dc:creator>My First Bitcoin</dc:creator>
  <cp:lastModifiedBy>My First Bitcoin</cp:lastModifiedBy>
  <cp:revision>1</cp:revision>
  <dcterms:created xsi:type="dcterms:W3CDTF">2026-10-22T20:38:28Z</dcterms:created>
  <dcterms:modified xsi:type="dcterms:W3CDTF">2026-10-22T20:38:28Z</dcterms:modified>
</cp:coreProperties>
</file>