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Fuente: My First Bitcoin, Introducción a Bitcoin, Guía para principiantes, edición 26.10. Adaptado bajo la licencia Creative Commons Atribución-CompartirIgual 4.0 Internacional; esta presentación utiliza la misma licencia. Esta presentación es un recurso de apoyo para educadores, basado en las seis preguntas de la guía. Adapte los ejemplos, el ritmo y la forma de presentar a su comunidad, manteniendo el significado y los mensajes de seguridad. No se establece una duración fija para las sesiones.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Comience con la imagen: todas las personas a nuestro alrededor usan dinero sin cuestionarlo. Pregunte al grupo cuándo fue la última vez que pensaron de dónde viene el dinero.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 a los estudiantes unos minutos para escribir. No le pida a nadie que comparta detalles de sus finanzas personales. Estas respuestas se retomarán en la diapositiva de conclusiones «¿Qué sigue?».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Mantenga esta distinción durante toda la sesión. Cuando surja una afirmación, pregunte: ¿podemos comprobarla o requiere criterios y evidencia?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el ejemplo de la guía: usted cultiva arroz y necesita zapatos, pero el zapatero quiere aceite de cocina, no arroz. Los economistas llaman a esto la doble coincidencia de necesidades.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el ejemplo de la guía: usted cultiva arroz y necesita zapatos, pero el zapatero quiere aceite de cocina, no arroz. Los economistas llaman a esto la doble coincidencia de necesidades.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billete es solo un pedazo de papel. El dinero resuelve el problema del trueque al separar la venta de la compra: usted le vende su arroz a una persona y le compra zapatos a otra. Esto es lo que distingue al dinero del trueque.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inflación de precios es un aumento sostenido del nivel general de los precios. Su otra cara es el poder adquisitivo: cuánto se puede comprar con una unidad de dinero. Si una canasta de productos básicos pasa de costar 100 unidades monetarias a 110, las mismas 100 unidades ya no alcanzan para comprar la canasta completa.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inflación de precios es un aumento sostenido del nivel general de los precios. Su otra cara es el poder adquisitivo: cuánto se puede comprar con una unidad de dinero. Si una canasta de productos básicos pasa de costar 100 unidades monetarias a 110, las mismas 100 unidades ya no alcanzan para comprar la canasta completa.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economistas debaten cuánto influye cada causa. Mantenga el enfoque en la única causa que es una decisión y no un accidente.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Esto funciona sin ningún dispositivo ni conexión a internet. Compare las respuestas del grupo y recuerde a los estudiantes que un solo precio no representa la medida completa de la inflación.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Antes de Bitcoin, enviar dinero por internet siempre dependía de una organización de confianza: un banco o una empresa de pagos que llevaba el registro contable, aprobaba las cuentas y podía retrasar, bloquear o revertir un pago. La información digital es fácil de copiar: si una moneda digital pudiera gastarse dos veces, no podría funcionar como dinero. Este es el problema del doble gasto. Satoshi Nakamoto es una persona o un grupo que usa ese nombre.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Descentralizado no significa que todos tengan la misma influencia. Significa que ningún participante por sí solo puede cambiar el libro contable ni las reglas monetarias para todos.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nuevos bitcoin se emiten según un calendario público, y las computadoras independientes llamadas nodos rechazan cualquier bloque que incumpla esa regla. El límite es creíble porque cualquiera puede verificarlo. No es una ley de la naturaleza: se mantiene porque los participantes siguen haciéndolo cumplir. Una oferta limitada no garantiza que el precio aumente; el precio depende tanto de la demanda como de la oferta.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Tener 100,000 sats y tener 0.001 bitcoin representan la misma cantidad. Aclare la idea equivocada de que Bitcoin es inaccesible porque un bitcoin es caro.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usuarios envían, reciben y guardan bitcoin; los nodos verifican que cada transacción y cada bloque cumplan con las reglas; los mineros compiten para agregar un nuevo bloque al registro aproximadamente cada diez minutos. Ese registro, la cadena de bloques, es público y muy costoso de reescribir. Una nota sobre la escritura: Bitcoin con B mayúscula suele referirse a la red o al sistema; bitcoin con b minúscula se refiere al dinero en sí.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 usuarios envían, reciben y guardan bitcoin; los nodos verifican que cada transacción y cada bloque cumplan con las reglas; los mineros compiten para agregar un nuevo bloque al registro aproximadamente cada diez minutos. Ese registro, la cadena de bloques, es público y muy costoso de reescribir. Una nota sobre la escritura: Bitcoin con B mayúscula suele referirse a la red o al sistema; bitcoin con b minúscula se refiere al dinero en sí.</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billetera de Bitcoin es una herramienta, generalmente una aplicación, que le permite recibir, consultar y enviar bitcoin. Su bitcoin no se almacena en su celular: queda registrado en la cadena de bloques. La billetera administra las claves que le permiten demostrar que le pertenece y autorizar un pago.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frase semilla no es solo una copia de seguridad: da acceso completo. Escríbala con exactitud en papel cuando cree la billetera; manténgala fuera de línea, en privado y en un lugar donde no se pierda ni se dañe. Nunca la fotografíe, la envíe por correo electrónico, la guarde en notas en la nube, la envíe en un mensaje ni la escriba en un sitio web. Las palabras que se muestran son solo un ejemplo; nunca muestre ni recopile una frase semilla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no recomienda billeteras específicas. Las herramientas, las comisiones y los propietarios cambian, y lo que funciona para una comunidad puede no funcionar para otra. Oriente a los estudiantes hacia un educador local de confianza.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49749" y="571500"/>
            <a:ext cx="1375532" cy="272400"/>
          </a:xfrm>
          <a:prstGeom prst="rect">
            <a:avLst/>
          </a:prstGeom>
          <a:noFill/>
          <a:ln/>
        </p:spPr>
        <p:txBody>
          <a:bodyPr wrap="square" lIns="0" tIns="0" rIns="0" bIns="0" rtlCol="0" anchor="t"/>
          <a:lstStyle/>
          <a:p>
            <a:pPr algn="r" indent="0" marL="0">
              <a:lnSpc>
                <a:spcPct val="108000"/>
              </a:lnSpc>
              <a:buNone/>
            </a:pPr>
            <a:r>
              <a:rPr lang="es-419" altLang="en-US" sz="1650" dirty="0">
                <a:solidFill>
                  <a:srgbClr val="FFFFFF"/>
                </a:solidFill>
                <a:latin typeface="IBM Plex Sans" pitchFamily="34" charset="0"/>
                <a:ea typeface="IBM Plex Sans" pitchFamily="34" charset="-122"/>
                <a:cs typeface="IBM Plex Sans" pitchFamily="34" charset="-120"/>
              </a:rPr>
              <a:t>Edición 26.10</a:t>
            </a:r>
            <a:endParaRPr lang="es-419"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es-419" altLang="en-US" sz="7200" dirty="0">
                <a:solidFill>
                  <a:srgbClr val="FFFFFF"/>
                </a:solidFill>
                <a:latin typeface="IBM Plex Sans Medium" pitchFamily="34" charset="0"/>
                <a:ea typeface="IBM Plex Sans Medium" pitchFamily="34" charset="-122"/>
                <a:cs typeface="IBM Plex Sans Medium" pitchFamily="34" charset="-120"/>
              </a:rPr>
              <a:t>Introducción</a:t>
            </a:r>
            <a:br/>
            <a:r>
              <a:rPr lang="es-419" altLang="en-US" sz="7200" dirty="0">
                <a:solidFill>
                  <a:srgbClr val="FFFFFF"/>
                </a:solidFill>
                <a:latin typeface="IBM Plex Sans Medium" pitchFamily="34" charset="0"/>
                <a:ea typeface="IBM Plex Sans Medium" pitchFamily="34" charset="-122"/>
                <a:cs typeface="IBM Plex Sans Medium" pitchFamily="34" charset="-120"/>
              </a:rPr>
              <a:t>a Bitcoin</a:t>
            </a:r>
            <a:endParaRPr lang="es-419"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es-419" altLang="en-US" sz="2400" dirty="0">
                <a:solidFill>
                  <a:srgbClr val="FFFFFF"/>
                </a:solidFill>
                <a:latin typeface="IBM Plex Sans" pitchFamily="34" charset="0"/>
                <a:ea typeface="IBM Plex Sans" pitchFamily="34" charset="-122"/>
                <a:cs typeface="IBM Plex Sans" pitchFamily="34" charset="-120"/>
              </a:rPr>
              <a:t>Guía para principiantes</a:t>
            </a:r>
            <a:endParaRPr lang="es-419"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¿Por qué es importante el dinero?</a:t>
            </a:r>
            <a:endParaRPr lang="es-419"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es-419" altLang="en-US" sz="2400" dirty="0">
                <a:solidFill>
                  <a:srgbClr val="FFFFFF"/>
                </a:solidFill>
                <a:latin typeface="IBM Plex Sans" pitchFamily="34" charset="0"/>
                <a:ea typeface="IBM Plex Sans" pitchFamily="34" charset="-122"/>
                <a:cs typeface="IBM Plex Sans" pitchFamily="34" charset="-120"/>
              </a:rPr>
              <a:t>Usamos dinero todos los días, pero rara vez nos preguntamos cómo funciona.</a:t>
            </a:r>
            <a:endParaRPr lang="es-419"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La mayoría de las personas</a:t>
            </a:r>
            <a:br/>
            <a:r>
              <a:rPr lang="es-419" altLang="en-US" sz="3000" dirty="0">
                <a:solidFill>
                  <a:srgbClr val="422C70"/>
                </a:solidFill>
                <a:latin typeface="IBM Plex Sans Medium" pitchFamily="34" charset="0"/>
                <a:ea typeface="IBM Plex Sans Medium" pitchFamily="34" charset="-122"/>
                <a:cs typeface="IBM Plex Sans Medium" pitchFamily="34" charset="-120"/>
              </a:rPr>
              <a:t>nunca se detiene a pensar en</a:t>
            </a:r>
            <a:br/>
            <a:r>
              <a:rPr lang="es-419" altLang="en-US" sz="3000" dirty="0">
                <a:solidFill>
                  <a:srgbClr val="422C70"/>
                </a:solidFill>
                <a:latin typeface="IBM Plex Sans Medium" pitchFamily="34" charset="0"/>
                <a:ea typeface="IBM Plex Sans Medium" pitchFamily="34" charset="-122"/>
                <a:cs typeface="IBM Plex Sans Medium" pitchFamily="34" charset="-120"/>
              </a:rPr>
              <a:t>el dinero</a:t>
            </a:r>
            <a:endParaRPr lang="es-419" sz="3000" dirty="0"/>
          </a:p>
        </p:txBody>
      </p:sp>
      <p:sp>
        <p:nvSpPr>
          <p:cNvPr id="5" name="Text 2"/>
          <p:cNvSpPr/>
          <p:nvPr/>
        </p:nvSpPr>
        <p:spPr>
          <a:xfrm>
            <a:off x="666780" y="2286000"/>
            <a:ext cx="5694426"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No ganarlo ni gastarlo, sino pensar en qué es y cómo funciona.</a:t>
            </a:r>
            <a:endParaRPr lang="es-419"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¿Por qué es importante el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Cinco preguntas para comenzar</a:t>
            </a:r>
            <a:endParaRPr lang="es-419" sz="3000" dirty="0"/>
          </a:p>
        </p:txBody>
      </p:sp>
      <p:sp>
        <p:nvSpPr>
          <p:cNvPr id="5" name="Text 2"/>
          <p:cNvSpPr/>
          <p:nvPr/>
        </p:nvSpPr>
        <p:spPr>
          <a:xfrm>
            <a:off x="1002000" y="137580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¿Por qué las personas necesitan dinero?</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¿Qué hace que algo sea dinero?</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¿Quién puede crear o controlar el dinero que usted usa?</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¿Por qué tiene valor el dinero que usted usa?</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¿Puede comprar la misma cantidad que antes con su dinero?</a:t>
            </a:r>
            <a:endParaRPr lang="es-419" sz="2110" dirty="0"/>
          </a:p>
        </p:txBody>
      </p:sp>
      <p:sp>
        <p:nvSpPr>
          <p:cNvPr id="6" name="Shape 3"/>
          <p:cNvSpPr/>
          <p:nvPr/>
        </p:nvSpPr>
        <p:spPr>
          <a:xfrm>
            <a:off x="666780" y="4418747"/>
            <a:ext cx="5981730" cy="1447770"/>
          </a:xfrm>
          <a:prstGeom prst="rect">
            <a:avLst/>
          </a:prstGeom>
          <a:solidFill>
            <a:srgbClr val="F3F3FA"/>
          </a:solidFill>
          <a:ln/>
        </p:spPr>
      </p:sp>
      <p:sp>
        <p:nvSpPr>
          <p:cNvPr id="7" name="Shape 4"/>
          <p:cNvSpPr/>
          <p:nvPr/>
        </p:nvSpPr>
        <p:spPr>
          <a:xfrm>
            <a:off x="666780" y="4418747"/>
            <a:ext cx="57150" cy="1447770"/>
          </a:xfrm>
          <a:prstGeom prst="rect">
            <a:avLst/>
          </a:prstGeom>
          <a:solidFill>
            <a:srgbClr val="422C70"/>
          </a:solidFill>
          <a:ln/>
        </p:spPr>
      </p:sp>
      <p:sp>
        <p:nvSpPr>
          <p:cNvPr id="8" name="Text 5"/>
          <p:cNvSpPr/>
          <p:nvPr/>
        </p:nvSpPr>
        <p:spPr>
          <a:xfrm>
            <a:off x="1153058" y="4660148"/>
            <a:ext cx="5370180" cy="964966"/>
          </a:xfrm>
          <a:prstGeom prst="rect">
            <a:avLst/>
          </a:prstGeom>
          <a:noFill/>
          <a:ln/>
        </p:spPr>
        <p:txBody>
          <a:bodyPr wrap="square" lIns="0" tIns="0" rIns="0" bIns="0" rtlCol="0" anchor="t"/>
          <a:lstStyle/>
          <a:p>
            <a:pPr algn="l" indent="0" marL="0">
              <a:lnSpc>
                <a:spcPct val="113000"/>
              </a:lnSpc>
              <a:buNone/>
            </a:pPr>
            <a:r>
              <a:rPr lang="es-419" altLang="en-US" sz="2110" b="1" dirty="0">
                <a:solidFill>
                  <a:srgbClr val="422C70"/>
                </a:solidFill>
                <a:latin typeface="IBM Plex Sans" pitchFamily="34" charset="0"/>
                <a:ea typeface="IBM Plex Sans" pitchFamily="34" charset="-122"/>
                <a:cs typeface="IBM Plex Sans" pitchFamily="34" charset="-120"/>
              </a:rPr>
              <a:t>Guarde sus respuestas</a:t>
            </a:r>
            <a:endParaRPr lang="es-419" sz="2110" dirty="0"/>
          </a:p>
          <a:p>
            <a:pPr algn="l" indent="0" marL="0">
              <a:lnSpc>
                <a:spcPct val="113000"/>
              </a:lnSpc>
              <a:spcBef>
                <a:spcPts val="320"/>
              </a:spcBef>
              <a:buNone/>
            </a:pPr>
            <a:r>
              <a:rPr lang="es-419" altLang="en-US" sz="2110" dirty="0">
                <a:solidFill>
                  <a:srgbClr val="25252B"/>
                </a:solidFill>
                <a:latin typeface="IBM Plex Sans" pitchFamily="34" charset="0"/>
                <a:ea typeface="IBM Plex Sans" pitchFamily="34" charset="-122"/>
                <a:cs typeface="IBM Plex Sans" pitchFamily="34" charset="-120"/>
              </a:rPr>
              <a:t>Escriba una respuesta breve a cada pregunta. Volverá a revisarlas al final.</a:t>
            </a:r>
            <a:endParaRPr lang="es-419"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¿Por qué es importante el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¿Hecho u opinión?</a:t>
            </a:r>
            <a:endParaRPr lang="es-419"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Hecho:</a:t>
            </a:r>
            <a:r>
              <a:rPr lang="es-419" altLang="en-US" sz="2400" dirty="0">
                <a:solidFill>
                  <a:srgbClr val="25252B"/>
                </a:solidFill>
                <a:latin typeface="IBM Plex Sans" pitchFamily="34" charset="0"/>
                <a:ea typeface="IBM Plex Sans" pitchFamily="34" charset="-122"/>
                <a:cs typeface="IBM Plex Sans" pitchFamily="34" charset="-120"/>
              </a:rPr>
              <a:t> "Este billete se acepta para pagar impuestos." Se puede comprobar.</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Opinión:</a:t>
            </a:r>
            <a:r>
              <a:rPr lang="es-419" altLang="en-US" sz="2400" dirty="0">
                <a:solidFill>
                  <a:srgbClr val="25252B"/>
                </a:solidFill>
                <a:latin typeface="IBM Plex Sans" pitchFamily="34" charset="0"/>
                <a:ea typeface="IBM Plex Sans" pitchFamily="34" charset="-122"/>
                <a:cs typeface="IBM Plex Sans" pitchFamily="34" charset="-120"/>
              </a:rPr>
              <a:t> "Esta es la mejor forma de dinero." Requiere criterios y evidencia.</a:t>
            </a:r>
            <a:endParaRPr lang="es-419" sz="2400" dirty="0"/>
          </a:p>
        </p:txBody>
      </p:sp>
      <p:sp>
        <p:nvSpPr>
          <p:cNvPr id="6" name="Text 3"/>
          <p:cNvSpPr/>
          <p:nvPr/>
        </p:nvSpPr>
        <p:spPr>
          <a:xfrm>
            <a:off x="666780" y="3839657"/>
            <a:ext cx="6340632" cy="2056760"/>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Esta guía tiene fines exclusivamente educativos. No proporciona asesoría financiera, de inversión, legal ni tributaria, ni le indica que compre, venda o conserve nada.</a:t>
            </a:r>
            <a:endParaRPr lang="es-419"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¿Por qué es importante el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¿Qué es el dinero?</a:t>
            </a:r>
            <a:endParaRPr lang="es-419"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es-419" altLang="en-US" sz="2400" dirty="0">
                <a:solidFill>
                  <a:srgbClr val="FFFFFF"/>
                </a:solidFill>
                <a:latin typeface="IBM Plex Sans" pitchFamily="34" charset="0"/>
                <a:ea typeface="IBM Plex Sans" pitchFamily="34" charset="-122"/>
                <a:cs typeface="IBM Plex Sans" pitchFamily="34" charset="-120"/>
              </a:rPr>
              <a:t>El dinero es una herramienta de intercambio.</a:t>
            </a:r>
            <a:endParaRPr lang="es-419"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El trueque y la doble coincidencia de necesidades</a:t>
            </a:r>
            <a:endParaRPr lang="es-419"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Ambas personas deben querer lo que la otra tiene, al mismo tiempo y en cantidades adecuadas.</a:t>
            </a:r>
            <a:endParaRPr lang="es-419"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el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El trueque y la doble coincidencia de necesidades</a:t>
            </a:r>
            <a:endParaRPr lang="es-419"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Ambas personas deben querer lo que la otra tiene, al mismo tiempo y en cantidades adecuadas.</a:t>
            </a:r>
            <a:endParaRPr lang="es-419" sz="2400" dirty="0"/>
          </a:p>
        </p:txBody>
      </p:sp>
      <p:pic>
        <p:nvPicPr>
          <p:cNvPr id="5" name="Image 0" descr="Amina Tiene: arroz Quiere: zapatosCon LuisLuis no quiere arroz.Luis Tiene: zapatosQuiere: aceiteCon MeiMei no quiere zapatos.MeiTiene: aceiteQuiere: reparacionesCon AminaAmina no puede hacer reparacio">    </p:cNvPr>
          <p:cNvPicPr>
            <a:picLocks noChangeAspect="1"/>
          </p:cNvPicPr>
          <p:nvPr/>
        </p:nvPicPr>
        <p:blipFill>
          <a:blip r:embed="rId1"/>
          <a:stretch>
            <a:fillRect/>
          </a:stretch>
        </p:blipFill>
        <p:spPr>
          <a:xfrm>
            <a:off x="1644000" y="2422886"/>
            <a:ext cx="8903970" cy="37794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el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El dinero es una herramienta de intercambio</a:t>
            </a:r>
            <a:endParaRPr lang="es-419"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Nadie quiere el dinero por sí mismo. Es útil porque otras personas lo aceptan, con la expectativa de que otras también lo acepten más adelante.</a:t>
            </a:r>
            <a:endParaRPr lang="es-419"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el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Tres funciones del dinero</a:t>
            </a:r>
            <a:endParaRPr lang="es-419"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Medio de intercambio:</a:t>
            </a:r>
            <a:r>
              <a:rPr lang="es-419" altLang="en-US" sz="2400" dirty="0">
                <a:solidFill>
                  <a:srgbClr val="25252B"/>
                </a:solidFill>
                <a:latin typeface="IBM Plex Sans" pitchFamily="34" charset="0"/>
                <a:ea typeface="IBM Plex Sans" pitchFamily="34" charset="-122"/>
                <a:cs typeface="IBM Plex Sans" pitchFamily="34" charset="-120"/>
              </a:rPr>
              <a:t> las personas lo aceptan como pago</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Unidad de cuenta:</a:t>
            </a:r>
            <a:r>
              <a:rPr lang="es-419" altLang="en-US" sz="2400" dirty="0">
                <a:solidFill>
                  <a:srgbClr val="25252B"/>
                </a:solidFill>
                <a:latin typeface="IBM Plex Sans" pitchFamily="34" charset="0"/>
                <a:ea typeface="IBM Plex Sans" pitchFamily="34" charset="-122"/>
                <a:cs typeface="IBM Plex Sans" pitchFamily="34" charset="-120"/>
              </a:rPr>
              <a:t> los precios se expresan en ella</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Reserva de valor:</a:t>
            </a:r>
            <a:r>
              <a:rPr lang="es-419" altLang="en-US" sz="2400" dirty="0">
                <a:solidFill>
                  <a:srgbClr val="25252B"/>
                </a:solidFill>
                <a:latin typeface="IBM Plex Sans" pitchFamily="34" charset="0"/>
                <a:ea typeface="IBM Plex Sans" pitchFamily="34" charset="-122"/>
                <a:cs typeface="IBM Plex Sans" pitchFamily="34" charset="-120"/>
              </a:rPr>
              <a:t> permite trasladar valor del presente al futuro</a:t>
            </a:r>
            <a:endParaRPr lang="es-419"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Ninguna forma de dinero conserva su valor a la perfección, pero algunas pierden poder adquisitivo más lentamente que otras.</a:t>
            </a:r>
            <a:endParaRPr lang="es-419"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el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De las conchas al papel</a:t>
            </a:r>
            <a:endParaRPr lang="es-419" sz="3000" dirty="0"/>
          </a:p>
        </p:txBody>
      </p:sp>
      <p:sp>
        <p:nvSpPr>
          <p:cNvPr id="5" name="Text 2"/>
          <p:cNvSpPr/>
          <p:nvPr/>
        </p:nvSpPr>
        <p:spPr>
          <a:xfrm>
            <a:off x="1032449" y="1383030"/>
            <a:ext cx="5293553" cy="3335365"/>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Conchas, sal, cuentas, ganado, cobre, plata, oro</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Metales preciosos: escasos, duraderos, ampliamente aceptados</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Títulos en papel canjeables por una cantidad determinada de metal</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Patrones oro: una unidad monetaria vinculada legalmente al oro</a:t>
            </a:r>
            <a:endParaRPr lang="es-419" sz="2300" dirty="0"/>
          </a:p>
        </p:txBody>
      </p:sp>
      <p:sp>
        <p:nvSpPr>
          <p:cNvPr id="6" name="Text 3"/>
          <p:cNvSpPr/>
          <p:nvPr/>
        </p:nvSpPr>
        <p:spPr>
          <a:xfrm>
            <a:off x="666780" y="5040173"/>
            <a:ext cx="5694426" cy="789950"/>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Las reglas variaban según el lugar y la época.</a:t>
            </a:r>
            <a:endParaRPr lang="es-419"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el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Dinero fíat</a:t>
            </a:r>
            <a:endParaRPr lang="es-419"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1971: Estados Unidos puso fin al canje oficial de dólares por oro por parte de gobiernos extranjeros y bancos centrales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Hoy en día, la mayoría de las monedas nacionales son dinero fíat: emitido bajo la autoridad del gobierno, no canjeable por oro ni por ninguna otra materia prima</a:t>
            </a:r>
            <a:endParaRPr lang="es-419" sz="2400" dirty="0"/>
          </a:p>
          <a:p>
            <a:pPr algn="l" marL="228600" indent="-228600">
              <a:lnSpc>
                <a:spcPct val="113000"/>
              </a:lnSpc>
              <a:spcBef>
                <a:spcPts val="480"/>
              </a:spcBef>
              <a:buSzPct val="100000"/>
              <a:buChar char="•"/>
            </a:pPr>
            <a:r>
              <a:rPr lang="es-419" altLang="en-US" sz="2400" i="1" dirty="0">
                <a:solidFill>
                  <a:srgbClr val="25252B"/>
                </a:solidFill>
                <a:latin typeface="IBM Plex Sans" pitchFamily="34" charset="0"/>
                <a:ea typeface="IBM Plex Sans" pitchFamily="34" charset="-122"/>
                <a:cs typeface="IBM Plex Sans" pitchFamily="34" charset="-120"/>
              </a:rPr>
              <a:t>Fíat</a:t>
            </a:r>
            <a:r>
              <a:rPr lang="es-419" altLang="en-US" sz="2400" dirty="0">
                <a:solidFill>
                  <a:srgbClr val="25252B"/>
                </a:solidFill>
                <a:latin typeface="IBM Plex Sans" pitchFamily="34" charset="0"/>
                <a:ea typeface="IBM Plex Sans" pitchFamily="34" charset="-122"/>
                <a:cs typeface="IBM Plex Sans" pitchFamily="34" charset="-120"/>
              </a:rPr>
              <a:t> significa en latín "que se haga", a menudo entendido como "por decreto"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Se acepta porque las personas, las empresas, los bancos y los gobiernos lo usan; las leyes le dan curso legal y exigen su uso para pagar impuestos</a:t>
            </a:r>
            <a:endParaRPr lang="es-419"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el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Pasamos del dinero respaldado</a:t>
            </a:r>
            <a:br/>
            <a:r>
              <a:rPr lang="es-419" altLang="en-US" sz="4350" dirty="0">
                <a:solidFill>
                  <a:srgbClr val="FFFFFF"/>
                </a:solidFill>
                <a:latin typeface="IBM Plex Sans Medium" pitchFamily="34" charset="0"/>
                <a:ea typeface="IBM Plex Sans Medium" pitchFamily="34" charset="-122"/>
                <a:cs typeface="IBM Plex Sans Medium" pitchFamily="34" charset="-120"/>
              </a:rPr>
              <a:t>por algo al dinero respaldado por</a:t>
            </a:r>
            <a:br/>
            <a:r>
              <a:rPr lang="es-419" altLang="en-US" sz="4350" dirty="0">
                <a:solidFill>
                  <a:srgbClr val="FFFFFF"/>
                </a:solidFill>
                <a:latin typeface="IBM Plex Sans Medium" pitchFamily="34" charset="0"/>
                <a:ea typeface="IBM Plex Sans Medium" pitchFamily="34" charset="-122"/>
                <a:cs typeface="IBM Plex Sans Medium" pitchFamily="34" charset="-120"/>
              </a:rPr>
              <a:t>la confianza en alguien.</a:t>
            </a:r>
            <a:endParaRPr lang="es-419"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C0C0D0"/>
                </a:solidFill>
                <a:latin typeface="IBM Plex Sans" pitchFamily="34" charset="0"/>
                <a:ea typeface="IBM Plex Sans" pitchFamily="34" charset="-122"/>
                <a:cs typeface="IBM Plex Sans" pitchFamily="34" charset="-120"/>
              </a:rPr>
              <a:t>Introducción a Bitcoin · ¿Qué es el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¿Qué está mal con nuestro dinero?</a:t>
            </a:r>
            <a:endParaRPr lang="es-419"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es-419" altLang="en-US" sz="2400" dirty="0">
                <a:solidFill>
                  <a:srgbClr val="FFFFFF"/>
                </a:solidFill>
                <a:latin typeface="IBM Plex Sans" pitchFamily="34" charset="0"/>
                <a:ea typeface="IBM Plex Sans" pitchFamily="34" charset="-122"/>
                <a:cs typeface="IBM Plex Sans" pitchFamily="34" charset="-120"/>
              </a:rPr>
              <a:t>Cuando las personas escuchan la palabra inflación, suelen pensar en el aumento de los precios.</a:t>
            </a:r>
            <a:endParaRPr lang="es-419"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Inflación y poder adquisitivo</a:t>
            </a:r>
            <a:endParaRPr lang="es-419" sz="3000" dirty="0"/>
          </a:p>
        </p:txBody>
      </p:sp>
      <p:pic>
        <p:nvPicPr>
          <p:cNvPr id="4" name="Image 0" descr="Antes Usted tiene 100 unidades. La canasta cuesta 100. Usted puede comprar la canasta completa.Nivel de preciosMás bajoPoder adquisitivoMás altoDespués del aumento de precios Usted sigue teniendo 100 ">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está mal con nuestro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Inflación y poder adquisitivo</a:t>
            </a:r>
            <a:endParaRPr lang="es-419"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está mal con nuestro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Muchas causas, una elección</a:t>
            </a:r>
            <a:endParaRPr lang="es-419" sz="3000" dirty="0"/>
          </a:p>
        </p:txBody>
      </p:sp>
      <p:sp>
        <p:nvSpPr>
          <p:cNvPr id="5" name="Text 2"/>
          <p:cNvSpPr/>
          <p:nvPr/>
        </p:nvSpPr>
        <p:spPr>
          <a:xfrm>
            <a:off x="1032449" y="1383030"/>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Expansión del dinero y el crédito</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Interrupciones en la oferta y cambios en la demanda</a:t>
            </a:r>
            <a:endParaRPr lang="es-419" sz="2300" dirty="0"/>
          </a:p>
          <a:p>
            <a:pPr algn="l" marL="219710" indent="-219710">
              <a:lnSpc>
                <a:spcPct val="113000"/>
              </a:lnSpc>
              <a:spcBef>
                <a:spcPts val="460"/>
              </a:spcBef>
              <a:buSzPct val="100000"/>
              <a:buChar char="•"/>
            </a:pPr>
            <a:r>
              <a:rPr lang="es-419" altLang="en-US" sz="2300" dirty="0">
                <a:solidFill>
                  <a:srgbClr val="25252B"/>
                </a:solidFill>
                <a:latin typeface="IBM Plex Sans" pitchFamily="34" charset="0"/>
                <a:ea typeface="IBM Plex Sans" pitchFamily="34" charset="-122"/>
                <a:cs typeface="IBM Plex Sans" pitchFamily="34" charset="-120"/>
              </a:rPr>
              <a:t>Una moneda que pierde valor, impuestos, costos de producción</a:t>
            </a:r>
            <a:endParaRPr lang="es-419" sz="2300" dirty="0"/>
          </a:p>
        </p:txBody>
      </p:sp>
      <p:sp>
        <p:nvSpPr>
          <p:cNvPr id="6" name="Text 3"/>
          <p:cNvSpPr/>
          <p:nvPr/>
        </p:nvSpPr>
        <p:spPr>
          <a:xfrm>
            <a:off x="666780" y="3796772"/>
            <a:ext cx="5694426" cy="1974921"/>
          </a:xfrm>
          <a:prstGeom prst="rect">
            <a:avLst/>
          </a:prstGeom>
          <a:noFill/>
          <a:ln/>
        </p:spPr>
        <p:txBody>
          <a:bodyPr wrap="square" lIns="0" tIns="0" rIns="0" bIns="0" rtlCol="0" anchor="t"/>
          <a:lstStyle/>
          <a:p>
            <a:pPr algn="l" indent="0" marL="0">
              <a:lnSpc>
                <a:spcPct val="113000"/>
              </a:lnSpc>
              <a:buNone/>
            </a:pPr>
            <a:r>
              <a:rPr lang="es-419" altLang="en-US" sz="2300" dirty="0">
                <a:solidFill>
                  <a:srgbClr val="25252B"/>
                </a:solidFill>
                <a:latin typeface="IBM Plex Sans" pitchFamily="34" charset="0"/>
                <a:ea typeface="IBM Plex Sans" pitchFamily="34" charset="-122"/>
                <a:cs typeface="IBM Plex Sans" pitchFamily="34" charset="-120"/>
              </a:rPr>
              <a:t>Una de las causas es una decisión, no un accidente: en un sistema de dinero fíat, un pequeño número de instituciones puede aumentar la oferta de dinero y crédito y cambiar sus reglas.</a:t>
            </a:r>
            <a:endParaRPr lang="es-419"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está mal con nuestro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Escasez y valor</a:t>
            </a:r>
            <a:endParaRPr lang="es-419"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La Mona Lisa original vale más que cualquier copia: es la única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La escasez por sí sola no crea valor, pero cuando las personas quieren algo, su oferta importa</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Cuando la cantidad de dinero crece más rápido que los bienes y servicios que se pueden comprar con él, cada unidad tiende a comprar menos</a:t>
            </a:r>
            <a:endParaRPr lang="es-419"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está mal con nuestro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La inflación no afecta a todos por igual</a:t>
            </a:r>
            <a:endParaRPr lang="es-419"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El efectivo y los ahorros pueden perder poder adquisitivo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Los propietarios de activos que suben de precio pueden estar parcialmente protegidos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Los salarios y los precios se ajustan a distintas velocidades</a:t>
            </a:r>
            <a:endParaRPr lang="es-419"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Un saldo bancario es distinto del efectivo que usted tiene en la mano: es la promesa del banco de pagarle. Esa promesa suele cumplirse, pero depende del banco y de las normas que lo rigen.</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está mal con nuestro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Póngalo en práctica: una comprobación del poder adquisitivo</a:t>
            </a:r>
            <a:endParaRPr lang="es-419"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Elija un producto o servicio cotidiano: pan, transporte o saldo para el celular</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Anote su precio actual</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Pregúntele a alguien cuánto costaba hace varios años y, si puede, consulte un registro confiable</a:t>
            </a:r>
            <a:endParaRPr lang="es-419" sz="2400" dirty="0"/>
          </a:p>
          <a:p>
            <a:pPr algn="l" marL="228600" indent="-228600">
              <a:lnSpc>
                <a:spcPct val="113000"/>
              </a:lnSpc>
              <a:spcBef>
                <a:spcPts val="480"/>
              </a:spcBef>
              <a:buSzPct val="100000"/>
              <a:buFont typeface="+mj-lt"/>
              <a:buAutoNum type="arabicPeriod" startAt="1"/>
            </a:pPr>
            <a:r>
              <a:rPr lang="es-419" altLang="en-US" sz="2400" dirty="0">
                <a:solidFill>
                  <a:srgbClr val="25252B"/>
                </a:solidFill>
                <a:latin typeface="IBM Plex Sans" pitchFamily="34" charset="0"/>
                <a:ea typeface="IBM Plex Sans" pitchFamily="34" charset="-122"/>
                <a:cs typeface="IBM Plex Sans" pitchFamily="34" charset="-120"/>
              </a:rPr>
              <a:t>¿Los ingresos aumentaron al mismo ritmo? ¿Qué otros factores podrían explicar el cambio?</a:t>
            </a:r>
            <a:endParaRPr lang="es-419"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está mal con nuestro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El dinero fíat funciona, pero con riesgos</a:t>
            </a:r>
            <a:endParaRPr lang="es-419"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Pagos prácticos, crédito flexible, herramientas para responder a las crisis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Pero su oferta y sus reglas pueden cambiar, y las personas que lo usan tienen poca voz en esas decisiones</a:t>
            </a:r>
            <a:endParaRPr lang="es-419"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Por eso las personas buscan alternativas y por eso se creó Bitcoin.</a:t>
            </a:r>
            <a:endParaRPr lang="es-419"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está mal con nuestro dinero?</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¿Qué es Bitcoin?</a:t>
            </a:r>
            <a:endParaRPr lang="es-419"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es-419" altLang="en-US" sz="2400" dirty="0">
                <a:solidFill>
                  <a:srgbClr val="FFFFFF"/>
                </a:solidFill>
                <a:latin typeface="IBM Plex Sans" pitchFamily="34" charset="0"/>
                <a:ea typeface="IBM Plex Sans" pitchFamily="34" charset="-122"/>
                <a:cs typeface="IBM Plex Sans" pitchFamily="34" charset="-120"/>
              </a:rPr>
              <a:t>Dinero digital que es descentralizado, tiene un suministro limitado y se puede enviar de persona a persona sin el permiso de un banco.</a:t>
            </a:r>
            <a:endParaRPr lang="es-419"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El problema del doble gasto</a:t>
            </a:r>
            <a:endParaRPr lang="es-419"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s-419" altLang="en-US" sz="2400" b="1" dirty="0">
                <a:solidFill>
                  <a:srgbClr val="422C70"/>
                </a:solidFill>
                <a:latin typeface="IBM Plex Sans" pitchFamily="34" charset="0"/>
                <a:ea typeface="IBM Plex Sans" pitchFamily="34" charset="-122"/>
                <a:cs typeface="IBM Plex Sans" pitchFamily="34" charset="-120"/>
              </a:rPr>
              <a:t>31 de octubre de 2008:</a:t>
            </a:r>
            <a:r>
              <a:rPr lang="es-419" altLang="en-US" sz="2400" dirty="0">
                <a:solidFill>
                  <a:srgbClr val="25252B"/>
                </a:solidFill>
                <a:latin typeface="IBM Plex Sans" pitchFamily="34" charset="0"/>
                <a:ea typeface="IBM Plex Sans" pitchFamily="34" charset="-122"/>
                <a:cs typeface="IBM Plex Sans" pitchFamily="34" charset="-120"/>
              </a:rPr>
              <a:t> Satoshi Nakamoto publica </a:t>
            </a:r>
            <a:r>
              <a:rPr lang="es-419" altLang="en-US" sz="2400" i="1" dirty="0">
                <a:solidFill>
                  <a:srgbClr val="25252B"/>
                </a:solidFill>
                <a:latin typeface="IBM Plex Sans" pitchFamily="34" charset="0"/>
                <a:ea typeface="IBM Plex Sans" pitchFamily="34" charset="-122"/>
                <a:cs typeface="IBM Plex Sans" pitchFamily="34" charset="-120"/>
              </a:rPr>
              <a:t>Bitcoin: un sistema de dinero electrónico entre pares</a:t>
            </a:r>
            <a:r>
              <a:rPr lang="es-419" altLang="en-US" sz="2400" dirty="0">
                <a:solidFill>
                  <a:srgbClr val="25252B"/>
                </a:solidFill>
                <a:latin typeface="IBM Plex Sans" pitchFamily="34" charset="0"/>
                <a:ea typeface="IBM Plex Sans" pitchFamily="34" charset="-122"/>
                <a:cs typeface="IBM Plex Sans" pitchFamily="34" charset="-120"/>
              </a:rPr>
              <a:t>. </a:t>
            </a:r>
            <a:r>
              <a:rPr lang="es-419" altLang="en-US" sz="2400" b="1" dirty="0">
                <a:solidFill>
                  <a:srgbClr val="25252B"/>
                </a:solidFill>
                <a:latin typeface="IBM Plex Sans" pitchFamily="34" charset="0"/>
                <a:ea typeface="IBM Plex Sans" pitchFamily="34" charset="-122"/>
                <a:cs typeface="IBM Plex Sans" pitchFamily="34" charset="-120"/>
              </a:rPr>
              <a:t>Enero de 2009:</a:t>
            </a:r>
            <a:r>
              <a:rPr lang="es-419" altLang="en-US" sz="2400" dirty="0">
                <a:solidFill>
                  <a:srgbClr val="25252B"/>
                </a:solidFill>
                <a:latin typeface="IBM Plex Sans" pitchFamily="34" charset="0"/>
                <a:ea typeface="IBM Plex Sans" pitchFamily="34" charset="-122"/>
                <a:cs typeface="IBM Plex Sans" pitchFamily="34" charset="-120"/>
              </a:rPr>
              <a:t> la red comienza a funcionar.</a:t>
            </a:r>
            <a:endParaRPr lang="es-419" sz="2400" dirty="0"/>
          </a:p>
        </p:txBody>
      </p:sp>
      <p:pic>
        <p:nvPicPr>
          <p:cNvPr id="5" name="Image 0" descr="Empresa de pagos El remitente solicita el pago a la empresaLa empresa mantiene el registro contable y aprueba el pago El destinatario recibe el pago si la empresa lo permiteDepende deUna sola organiza">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Descentralizado · Oferta limitada · De persona a persona</a:t>
            </a:r>
            <a:endParaRPr lang="es-419"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Descentralizado:</a:t>
            </a:r>
            <a:r>
              <a:rPr lang="es-419" altLang="en-US" sz="2400" dirty="0">
                <a:solidFill>
                  <a:srgbClr val="25252B"/>
                </a:solidFill>
                <a:latin typeface="IBM Plex Sans" pitchFamily="34" charset="0"/>
                <a:ea typeface="IBM Plex Sans" pitchFamily="34" charset="-122"/>
                <a:cs typeface="IBM Plex Sans" pitchFamily="34" charset="-120"/>
              </a:rPr>
              <a:t> ninguna oficina central crea cuentas, modifica saldos ni aprueba quién se une</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Oferta limitada:</a:t>
            </a:r>
            <a:r>
              <a:rPr lang="es-419" altLang="en-US" sz="2400" dirty="0">
                <a:solidFill>
                  <a:srgbClr val="25252B"/>
                </a:solidFill>
                <a:latin typeface="IBM Plex Sans" pitchFamily="34" charset="0"/>
                <a:ea typeface="IBM Plex Sans" pitchFamily="34" charset="-122"/>
                <a:cs typeface="IBM Plex Sans" pitchFamily="34" charset="-120"/>
              </a:rPr>
              <a:t> nunca habrá más de 21 millones de bitcoin</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Entre pares:</a:t>
            </a:r>
            <a:r>
              <a:rPr lang="es-419" altLang="en-US" sz="2400" dirty="0">
                <a:solidFill>
                  <a:srgbClr val="25252B"/>
                </a:solidFill>
                <a:latin typeface="IBM Plex Sans" pitchFamily="34" charset="0"/>
                <a:ea typeface="IBM Plex Sans" pitchFamily="34" charset="-122"/>
                <a:cs typeface="IBM Plex Sans" pitchFamily="34" charset="-120"/>
              </a:rPr>
              <a:t> envíe a cualquier persona, en cualquier lugar, sin pedir permiso a una autoridad central</a:t>
            </a:r>
            <a:endParaRPr lang="es-419"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Ninguna empresa puede congelar los bitcoin que usted controla por su cuenta. La otra cara de esa libertad es la responsabilidad: por lo general, es imposible revertir una transacción válida y no existe un servicio de asistencia para la red.</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Un límite que cualquiera puede verificar</a:t>
            </a:r>
            <a:endParaRPr lang="es-419" sz="3000" dirty="0"/>
          </a:p>
        </p:txBody>
      </p:sp>
      <p:pic>
        <p:nvPicPr>
          <p:cNvPr id="4" name="Image 0" descr="Una afirmación sobre la oferta Un emisor declara un límite en su sitio web. Solo la base de datos del propio emisor lo registra. Nadie ajeno al emisor puede verificarlo. El emisor puede cambiar la ofe">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No necesita un Bitcoin entero</a:t>
            </a:r>
            <a:endParaRPr lang="es-419"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Un bitcoin se divide en 100,000,000 de unidades más pequeñas llamadas satoshis, o sats.</a:t>
            </a:r>
            <a:endParaRPr lang="es-419" sz="2400" dirty="0"/>
          </a:p>
        </p:txBody>
      </p:sp>
      <p:pic>
        <p:nvPicPr>
          <p:cNvPr id="5" name="Image 0" descr="Bitcoin (BTC)10.10.010.0010.00000001Satoshis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¿Quién mantiene Bitcoin en funcionamiento?</a:t>
            </a:r>
            <a:endParaRPr lang="es-419" sz="3000" dirty="0"/>
          </a:p>
        </p:txBody>
      </p:sp>
      <p:pic>
        <p:nvPicPr>
          <p:cNvPr id="4" name="Image 0" descr="UsuarioUn usuario recibe, guarda y envía bitcoin. NodoUn nodo verifica las reglas por sí mismo y retransmite datos válidos. MineroUn minero construye bloques candidatos y realiza la prueba de trabajo.">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¿Quién mantiene Bitcoin en funcionamiento?</a:t>
            </a:r>
            <a:endParaRPr lang="es-419"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Bitcoin tiene ventajas y desventajas</a:t>
            </a:r>
            <a:endParaRPr lang="es-419"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Su precio puede cambiar rápidamente</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Los errores suelen ser permanentes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Su aceptación aún es limitada en muchos lugares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Usarlo de forma segura requiere cierto aprendizaje</a:t>
            </a:r>
            <a:endParaRPr lang="es-419"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Bitcoin sustituye parte de la confianza en las instituciones por la verificación y la responsabilidad personal. No elimina el riesgo.</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es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¿Cómo se usa Bitcoin?</a:t>
            </a:r>
            <a:endParaRPr lang="es-419"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es-419" altLang="en-US" sz="2400" dirty="0">
                <a:solidFill>
                  <a:srgbClr val="FFFFFF"/>
                </a:solidFill>
                <a:latin typeface="IBM Plex Sans" pitchFamily="34" charset="0"/>
                <a:ea typeface="IBM Plex Sans" pitchFamily="34" charset="-122"/>
                <a:cs typeface="IBM Plex Sans" pitchFamily="34" charset="-120"/>
              </a:rPr>
              <a:t>La primera pregunta sobre cualquier billetera: ¿quién controla las claves?</a:t>
            </a:r>
            <a:endParaRPr lang="es-419"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Una billetera administra claves</a:t>
            </a:r>
            <a:endParaRPr lang="es-419" sz="3000" dirty="0"/>
          </a:p>
        </p:txBody>
      </p:sp>
      <p:pic>
        <p:nvPicPr>
          <p:cNvPr id="4" name="Image 0" descr="Su billetera guarda las claves Recibir Comparta una dirección de recepciónEnviar Firme con su clave El bitcoin permanece en el registro compartido">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¿Cómo se usa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¿Quién tiene realmente sus bitcoin?</a:t>
            </a:r>
            <a:endParaRPr lang="es-419"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Con autocustodia:</a:t>
            </a:r>
            <a:r>
              <a:rPr lang="es-419" altLang="en-US" sz="2400" dirty="0">
                <a:solidFill>
                  <a:srgbClr val="25252B"/>
                </a:solidFill>
                <a:latin typeface="IBM Plex Sans" pitchFamily="34" charset="0"/>
                <a:ea typeface="IBM Plex Sans" pitchFamily="34" charset="-122"/>
                <a:cs typeface="IBM Plex Sans" pitchFamily="34" charset="-120"/>
              </a:rPr>
              <a:t> usted controla las claves</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Nadie puede recuperar sus bitcoin por usted si pierde la frase semilla y el dispositivo</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Con custodia de terceros:</a:t>
            </a:r>
            <a:r>
              <a:rPr lang="es-419" altLang="en-US" sz="2400" dirty="0">
                <a:solidFill>
                  <a:srgbClr val="25252B"/>
                </a:solidFill>
                <a:latin typeface="IBM Plex Sans" pitchFamily="34" charset="0"/>
                <a:ea typeface="IBM Plex Sans" pitchFamily="34" charset="-122"/>
                <a:cs typeface="IBM Plex Sans" pitchFamily="34" charset="-120"/>
              </a:rPr>
              <a:t> una empresa guarda las claves, de forma similar a un banco</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Su saldo es la promesa de pago de la empresa; esta puede limitar los retiros, congelar una cuenta, sufrir un ataque informático o cerrar</a:t>
            </a:r>
            <a:endParaRPr lang="es-419" sz="2400" dirty="0"/>
          </a:p>
        </p:txBody>
      </p:sp>
      <p:sp>
        <p:nvSpPr>
          <p:cNvPr id="5" name="Text 3"/>
          <p:cNvSpPr/>
          <p:nvPr/>
        </p:nvSpPr>
        <p:spPr>
          <a:xfrm>
            <a:off x="666780" y="4784049"/>
            <a:ext cx="11510010" cy="822686"/>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Elegir un tipo de custodia no determina su valor como persona. Lo que importa es saber qué tipo está usando y en qué está depositando su confianza.</a:t>
            </a:r>
            <a:endParaRPr lang="es-419"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¿Cómo se usa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Su frase semilla da acceso</a:t>
            </a:r>
            <a:br/>
            <a:r>
              <a:rPr lang="es-419" altLang="en-US" sz="3000" dirty="0">
                <a:solidFill>
                  <a:srgbClr val="422C70"/>
                </a:solidFill>
                <a:latin typeface="IBM Plex Sans Medium" pitchFamily="34" charset="0"/>
                <a:ea typeface="IBM Plex Sans Medium" pitchFamily="34" charset="-122"/>
                <a:cs typeface="IBM Plex Sans Medium" pitchFamily="34" charset="-120"/>
              </a:rPr>
              <a:t>total</a:t>
            </a:r>
            <a:endParaRPr lang="es-419"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es-419" altLang="en-US" sz="2400" dirty="0">
                <a:solidFill>
                  <a:srgbClr val="25252B"/>
                </a:solidFill>
                <a:latin typeface="IBM Plex Sans" pitchFamily="34" charset="0"/>
                <a:ea typeface="IBM Plex Sans" pitchFamily="34" charset="-122"/>
                <a:cs typeface="IBM Plex Sans" pitchFamily="34" charset="-120"/>
              </a:rPr>
              <a:t>Una lista ordenada de palabras, generalmente 12 o 24, que permite recuperar sus claves. Cualquiera que la tenga puede tomar sus bitcoin.</a:t>
            </a:r>
            <a:endParaRPr lang="es-419" sz="2400" dirty="0"/>
          </a:p>
        </p:txBody>
      </p:sp>
      <p:pic>
        <p:nvPicPr>
          <p:cNvPr id="6" name="Image 1" descr="Solo una muestra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¿Cómo se usa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Si no son sus claves, no son sus</a:t>
            </a:r>
            <a:br/>
            <a:r>
              <a:rPr lang="es-419" altLang="en-US" sz="4350" dirty="0">
                <a:solidFill>
                  <a:srgbClr val="FFFFFF"/>
                </a:solidFill>
                <a:latin typeface="IBM Plex Sans Medium" pitchFamily="34" charset="0"/>
                <a:ea typeface="IBM Plex Sans Medium" pitchFamily="34" charset="-122"/>
                <a:cs typeface="IBM Plex Sans Medium" pitchFamily="34" charset="-120"/>
              </a:rPr>
              <a:t>monedas.</a:t>
            </a:r>
            <a:endParaRPr lang="es-419"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C0C0D0"/>
                </a:solidFill>
                <a:latin typeface="IBM Plex Sans" pitchFamily="34" charset="0"/>
                <a:ea typeface="IBM Plex Sans" pitchFamily="34" charset="-122"/>
                <a:cs typeface="IBM Plex Sans" pitchFamily="34" charset="-120"/>
              </a:rPr>
              <a:t>Introducción a Bitcoin · ¿Cómo se usa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Antes de usar cualquier billetera</a:t>
            </a:r>
            <a:endParaRPr lang="es-419" sz="3000" dirty="0"/>
          </a:p>
        </p:txBody>
      </p:sp>
      <p:sp>
        <p:nvSpPr>
          <p:cNvPr id="5" name="Text 2"/>
          <p:cNvSpPr/>
          <p:nvPr/>
        </p:nvSpPr>
        <p:spPr>
          <a:xfrm>
            <a:off x="986729" y="1372240"/>
            <a:ext cx="5989960" cy="4748479"/>
          </a:xfrm>
          <a:prstGeom prst="rect">
            <a:avLst/>
          </a:prstGeom>
          <a:noFill/>
          <a:ln/>
        </p:spPr>
        <p:txBody>
          <a:bodyPr wrap="square" lIns="0" tIns="0" rIns="0" bIns="0" rtlCol="0" anchor="t"/>
          <a:lstStyle/>
          <a:p>
            <a:pPr algn="l" marL="191770" indent="-191770">
              <a:lnSpc>
                <a:spcPct val="113000"/>
              </a:lnSpc>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Claves:</a:t>
            </a:r>
            <a:r>
              <a:rPr lang="es-419" altLang="en-US" sz="2020" dirty="0">
                <a:solidFill>
                  <a:srgbClr val="25252B"/>
                </a:solidFill>
                <a:latin typeface="IBM Plex Sans" pitchFamily="34" charset="0"/>
                <a:ea typeface="IBM Plex Sans" pitchFamily="34" charset="-122"/>
                <a:cs typeface="IBM Plex Sans" pitchFamily="34" charset="-120"/>
              </a:rPr>
              <a:t> ¿quién las controla, usted o una empresa?</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Recuperación:</a:t>
            </a:r>
            <a:r>
              <a:rPr lang="es-419" altLang="en-US" sz="2020" dirty="0">
                <a:solidFill>
                  <a:srgbClr val="25252B"/>
                </a:solidFill>
                <a:latin typeface="IBM Plex Sans" pitchFamily="34" charset="0"/>
                <a:ea typeface="IBM Plex Sans" pitchFamily="34" charset="-122"/>
                <a:cs typeface="IBM Plex Sans" pitchFamily="34" charset="-120"/>
              </a:rPr>
              <a:t> ¿qué pasa si pierde su celular o la empresa desaparece?</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Fuente:</a:t>
            </a:r>
            <a:r>
              <a:rPr lang="es-419" altLang="en-US" sz="2020" dirty="0">
                <a:solidFill>
                  <a:srgbClr val="25252B"/>
                </a:solidFill>
                <a:latin typeface="IBM Plex Sans" pitchFamily="34" charset="0"/>
                <a:ea typeface="IBM Plex Sans" pitchFamily="34" charset="-122"/>
                <a:cs typeface="IBM Plex Sans" pitchFamily="34" charset="-120"/>
              </a:rPr>
              <a:t> ¿sitio web oficial o ficha en la tienda de aplicaciones, y no un enlace que alguien le envió?</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Código:</a:t>
            </a:r>
            <a:r>
              <a:rPr lang="es-419" altLang="en-US" sz="2020" dirty="0">
                <a:solidFill>
                  <a:srgbClr val="25252B"/>
                </a:solidFill>
                <a:latin typeface="IBM Plex Sans" pitchFamily="34" charset="0"/>
                <a:ea typeface="IBM Plex Sans" pitchFamily="34" charset="-122"/>
                <a:cs typeface="IBM Plex Sans" pitchFamily="34" charset="-120"/>
              </a:rPr>
              <a:t> ¿es de código abierto y se mantiene activamente? (Esto por sí solo no garantiza la seguridad.)</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Costos:</a:t>
            </a:r>
            <a:r>
              <a:rPr lang="es-419" altLang="en-US" sz="2020" dirty="0">
                <a:solidFill>
                  <a:srgbClr val="25252B"/>
                </a:solidFill>
                <a:latin typeface="IBM Plex Sans" pitchFamily="34" charset="0"/>
                <a:ea typeface="IBM Plex Sans" pitchFamily="34" charset="-122"/>
                <a:cs typeface="IBM Plex Sans" pitchFamily="34" charset="-120"/>
              </a:rPr>
              <a:t> ¿hay comisiones por enviar, recibir o retirar?</a:t>
            </a:r>
            <a:endParaRPr lang="es-419" sz="2020" dirty="0"/>
          </a:p>
          <a:p>
            <a:pPr algn="l" marL="191770" indent="-191770">
              <a:lnSpc>
                <a:spcPct val="113000"/>
              </a:lnSpc>
              <a:spcBef>
                <a:spcPts val="400"/>
              </a:spcBef>
              <a:buSzPct val="100000"/>
              <a:buChar char="•"/>
            </a:pPr>
            <a:r>
              <a:rPr lang="es-419" altLang="en-US" sz="2020" b="1" dirty="0">
                <a:solidFill>
                  <a:srgbClr val="422C70"/>
                </a:solidFill>
                <a:latin typeface="IBM Plex Sans" pitchFamily="34" charset="0"/>
                <a:ea typeface="IBM Plex Sans" pitchFamily="34" charset="-122"/>
                <a:cs typeface="IBM Plex Sans" pitchFamily="34" charset="-120"/>
              </a:rPr>
              <a:t>Pagos:</a:t>
            </a:r>
            <a:r>
              <a:rPr lang="es-419" altLang="en-US" sz="2020" dirty="0">
                <a:solidFill>
                  <a:srgbClr val="25252B"/>
                </a:solidFill>
                <a:latin typeface="IBM Plex Sans" pitchFamily="34" charset="0"/>
                <a:ea typeface="IBM Plex Sans" pitchFamily="34" charset="-122"/>
                <a:cs typeface="IBM Plex Sans" pitchFamily="34" charset="-120"/>
              </a:rPr>
              <a:t> ¿en la cadena, por Lightning o ambos?</a:t>
            </a:r>
            <a:endParaRPr lang="es-419"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¿Cómo se usa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En cadena y Lightning</a:t>
            </a:r>
            <a:endParaRPr lang="es-419"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En cadena:</a:t>
            </a:r>
            <a:r>
              <a:rPr lang="es-419" altLang="en-US" sz="2400" dirty="0">
                <a:solidFill>
                  <a:srgbClr val="25252B"/>
                </a:solidFill>
                <a:latin typeface="IBM Plex Sans" pitchFamily="34" charset="0"/>
                <a:ea typeface="IBM Plex Sans" pitchFamily="34" charset="-122"/>
                <a:cs typeface="IBM Plex Sans" pitchFamily="34" charset="-120"/>
              </a:rPr>
              <a:t> registrado directamente en la cadena de bloques</a:t>
            </a:r>
            <a:endParaRPr lang="es-419" sz="2400" dirty="0"/>
          </a:p>
          <a:p>
            <a:pPr algn="l" marL="228600" indent="-228600">
              <a:lnSpc>
                <a:spcPct val="113000"/>
              </a:lnSpc>
              <a:spcBef>
                <a:spcPts val="480"/>
              </a:spcBef>
              <a:buSzPct val="100000"/>
              <a:buChar char="•"/>
            </a:pPr>
            <a:r>
              <a:rPr lang="es-419" altLang="en-US" sz="2400" b="1" dirty="0">
                <a:solidFill>
                  <a:srgbClr val="422C70"/>
                </a:solidFill>
                <a:latin typeface="IBM Plex Sans" pitchFamily="34" charset="0"/>
                <a:ea typeface="IBM Plex Sans" pitchFamily="34" charset="-122"/>
                <a:cs typeface="IBM Plex Sans" pitchFamily="34" charset="-120"/>
              </a:rPr>
              <a:t>Lightning:</a:t>
            </a:r>
            <a:r>
              <a:rPr lang="es-419" altLang="en-US" sz="2400" dirty="0">
                <a:solidFill>
                  <a:srgbClr val="25252B"/>
                </a:solidFill>
                <a:latin typeface="IBM Plex Sans" pitchFamily="34" charset="0"/>
                <a:ea typeface="IBM Plex Sans" pitchFamily="34" charset="-122"/>
                <a:cs typeface="IBM Plex Sans" pitchFamily="34" charset="-120"/>
              </a:rPr>
              <a:t> una red de pagos construida sobre Bitcoin para realizar pagos rápidos, pequeños y frecuentes, como comprar un café</a:t>
            </a:r>
            <a:endParaRPr lang="es-419" sz="2400" dirty="0"/>
          </a:p>
          <a:p>
            <a:pPr algn="l" marL="228600" indent="-228600">
              <a:lnSpc>
                <a:spcPct val="113000"/>
              </a:lnSpc>
              <a:spcBef>
                <a:spcPts val="480"/>
              </a:spcBef>
              <a:buSzPct val="100000"/>
              <a:buChar char="•"/>
            </a:pPr>
            <a:r>
              <a:rPr lang="es-419" altLang="en-US" sz="2400" dirty="0">
                <a:solidFill>
                  <a:srgbClr val="25252B"/>
                </a:solidFill>
                <a:latin typeface="IBM Plex Sans" pitchFamily="34" charset="0"/>
                <a:ea typeface="IBM Plex Sans" pitchFamily="34" charset="-122"/>
                <a:cs typeface="IBM Plex Sans" pitchFamily="34" charset="-120"/>
              </a:rPr>
              <a:t>Una billetera Lightning también puede ser de custodia o de autocustodia</a:t>
            </a:r>
            <a:endParaRPr lang="es-419" sz="2400" dirty="0"/>
          </a:p>
        </p:txBody>
      </p:sp>
      <p:pic>
        <p:nvPicPr>
          <p:cNvPr id="5" name="Image 0" descr="En cadenaRegistrado directamente en la cadena de bloques de BitcoinLightningUna red de pagos construida sobre Bitcoin">    </p:cNvPr>
          <p:cNvPicPr>
            <a:picLocks noChangeAspect="1"/>
          </p:cNvPicPr>
          <p:nvPr/>
        </p:nvPicPr>
        <p:blipFill>
          <a:blip r:embed="rId1"/>
          <a:stretch>
            <a:fillRect/>
          </a:stretch>
        </p:blipFill>
        <p:spPr>
          <a:xfrm>
            <a:off x="1199144" y="3336737"/>
            <a:ext cx="9793498" cy="294098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¿Cómo se usa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Tres reglas mientras aprende</a:t>
            </a:r>
            <a:endParaRPr lang="es-419"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b="1" dirty="0">
                <a:solidFill>
                  <a:srgbClr val="25252B"/>
                </a:solidFill>
                <a:latin typeface="IBM Plex Sans" pitchFamily="34" charset="0"/>
                <a:ea typeface="IBM Plex Sans" pitchFamily="34" charset="-122"/>
                <a:cs typeface="IBM Plex Sans" pitchFamily="34" charset="-120"/>
              </a:rPr>
              <a:t>Aprenda primero.</a:t>
            </a:r>
            <a:r>
              <a:rPr lang="es-419" altLang="en-US" sz="2300" dirty="0">
                <a:solidFill>
                  <a:srgbClr val="25252B"/>
                </a:solidFill>
                <a:latin typeface="IBM Plex Sans" pitchFamily="34" charset="0"/>
                <a:ea typeface="IBM Plex Sans" pitchFamily="34" charset="-122"/>
                <a:cs typeface="IBM Plex Sans" pitchFamily="34" charset="-120"/>
              </a:rPr>
              <a:t> No actúe por entusiasmo, miedo o presión.</a:t>
            </a:r>
            <a:endParaRPr lang="es-419" sz="2300" dirty="0"/>
          </a:p>
          <a:p>
            <a:pPr algn="l" marL="219710" indent="-219710">
              <a:lnSpc>
                <a:spcPct val="113000"/>
              </a:lnSpc>
              <a:spcBef>
                <a:spcPts val="460"/>
              </a:spcBef>
              <a:buSzPct val="100000"/>
              <a:buChar char="•"/>
            </a:pPr>
            <a:r>
              <a:rPr lang="es-419" altLang="en-US" sz="2300" b="1" dirty="0">
                <a:solidFill>
                  <a:srgbClr val="25252B"/>
                </a:solidFill>
                <a:latin typeface="IBM Plex Sans" pitchFamily="34" charset="0"/>
                <a:ea typeface="IBM Plex Sans" pitchFamily="34" charset="-122"/>
                <a:cs typeface="IBM Plex Sans" pitchFamily="34" charset="-120"/>
              </a:rPr>
              <a:t>Empiece con poco.</a:t>
            </a:r>
            <a:r>
              <a:rPr lang="es-419" altLang="en-US" sz="2300" dirty="0">
                <a:solidFill>
                  <a:srgbClr val="25252B"/>
                </a:solidFill>
                <a:latin typeface="IBM Plex Sans" pitchFamily="34" charset="0"/>
                <a:ea typeface="IBM Plex Sans" pitchFamily="34" charset="-122"/>
                <a:cs typeface="IBM Plex Sans" pitchFamily="34" charset="-120"/>
              </a:rPr>
              <a:t> Pruebe herramientas que no conozca con un monto que pueda permitirse perder.</a:t>
            </a:r>
            <a:endParaRPr lang="es-419" sz="2300" dirty="0"/>
          </a:p>
          <a:p>
            <a:pPr algn="l" marL="219710" indent="-219710">
              <a:lnSpc>
                <a:spcPct val="113000"/>
              </a:lnSpc>
              <a:spcBef>
                <a:spcPts val="460"/>
              </a:spcBef>
              <a:buSzPct val="100000"/>
              <a:buChar char="•"/>
            </a:pPr>
            <a:r>
              <a:rPr lang="es-419" altLang="en-US" sz="2300" b="1" dirty="0">
                <a:solidFill>
                  <a:srgbClr val="25252B"/>
                </a:solidFill>
                <a:latin typeface="IBM Plex Sans" pitchFamily="34" charset="0"/>
                <a:ea typeface="IBM Plex Sans" pitchFamily="34" charset="-122"/>
                <a:cs typeface="IBM Plex Sans" pitchFamily="34" charset="-120"/>
              </a:rPr>
              <a:t>No confíe, verifique.</a:t>
            </a:r>
            <a:r>
              <a:rPr lang="es-419" altLang="en-US" sz="2300" dirty="0">
                <a:solidFill>
                  <a:srgbClr val="25252B"/>
                </a:solidFill>
                <a:latin typeface="IBM Plex Sans" pitchFamily="34" charset="0"/>
                <a:ea typeface="IBM Plex Sans" pitchFamily="34" charset="-122"/>
                <a:cs typeface="IBM Plex Sans" pitchFamily="34" charset="-120"/>
              </a:rPr>
              <a:t> Verifique la persona, el método de pago, la dirección y el monto.</a:t>
            </a:r>
            <a:endParaRPr lang="es-419" sz="2300" dirty="0"/>
          </a:p>
        </p:txBody>
      </p:sp>
      <p:sp>
        <p:nvSpPr>
          <p:cNvPr id="5" name="Shape 3"/>
          <p:cNvSpPr/>
          <p:nvPr/>
        </p:nvSpPr>
        <p:spPr>
          <a:xfrm>
            <a:off x="666780" y="3796772"/>
            <a:ext cx="10858500" cy="2369302"/>
          </a:xfrm>
          <a:prstGeom prst="rect">
            <a:avLst/>
          </a:prstGeom>
          <a:solidFill>
            <a:srgbClr val="F3F3FA"/>
          </a:solidFill>
          <a:ln/>
        </p:spPr>
      </p:sp>
      <p:sp>
        <p:nvSpPr>
          <p:cNvPr id="6" name="Shape 4"/>
          <p:cNvSpPr/>
          <p:nvPr/>
        </p:nvSpPr>
        <p:spPr>
          <a:xfrm>
            <a:off x="666780" y="3796772"/>
            <a:ext cx="57150" cy="2369302"/>
          </a:xfrm>
          <a:prstGeom prst="rect">
            <a:avLst/>
          </a:prstGeom>
          <a:solidFill>
            <a:srgbClr val="422C70"/>
          </a:solidFill>
          <a:ln/>
        </p:spPr>
      </p:sp>
      <p:sp>
        <p:nvSpPr>
          <p:cNvPr id="7" name="Text 5"/>
          <p:cNvSpPr/>
          <p:nvPr/>
        </p:nvSpPr>
        <p:spPr>
          <a:xfrm>
            <a:off x="1192103" y="4060119"/>
            <a:ext cx="10456896" cy="1842607"/>
          </a:xfrm>
          <a:prstGeom prst="rect">
            <a:avLst/>
          </a:prstGeom>
          <a:noFill/>
          <a:ln/>
        </p:spPr>
        <p:txBody>
          <a:bodyPr wrap="square" lIns="0" tIns="0" rIns="0" bIns="0" rtlCol="0" anchor="t"/>
          <a:lstStyle/>
          <a:p>
            <a:pPr algn="l" indent="0" marL="0">
              <a:lnSpc>
                <a:spcPct val="113000"/>
              </a:lnSpc>
              <a:buNone/>
            </a:pPr>
            <a:r>
              <a:rPr lang="es-419" altLang="en-US" sz="2300" b="1" dirty="0">
                <a:solidFill>
                  <a:srgbClr val="422C70"/>
                </a:solidFill>
                <a:latin typeface="IBM Plex Sans" pitchFamily="34" charset="0"/>
                <a:ea typeface="IBM Plex Sans" pitchFamily="34" charset="-122"/>
                <a:cs typeface="IBM Plex Sans" pitchFamily="34" charset="-120"/>
              </a:rPr>
              <a:t>Comparta información para recibir pagos, nunca secretos</a:t>
            </a:r>
            <a:endParaRPr lang="es-419" sz="2300" dirty="0"/>
          </a:p>
          <a:p>
            <a:pPr algn="l" indent="0" marL="0">
              <a:lnSpc>
                <a:spcPct val="113000"/>
              </a:lnSpc>
              <a:spcBef>
                <a:spcPts val="340"/>
              </a:spcBef>
              <a:buNone/>
            </a:pPr>
            <a:r>
              <a:rPr lang="es-419" altLang="en-US" sz="2300" dirty="0">
                <a:solidFill>
                  <a:srgbClr val="25252B"/>
                </a:solidFill>
                <a:latin typeface="IBM Plex Sans" pitchFamily="34" charset="0"/>
                <a:ea typeface="IBM Plex Sans" pitchFamily="34" charset="-122"/>
                <a:cs typeface="IBM Plex Sans" pitchFamily="34" charset="-120"/>
              </a:rPr>
              <a:t>Una dirección o una solicitud de pago se puede compartir. Una frase semilla o una clave privada nunca se debe compartir. Ningún educador, empresa de billeteras o miembro del personal de soporte legítimo le pedirá jamás esa información.</a:t>
            </a:r>
            <a:endParaRPr lang="es-419"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¿Cómo se usa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Deténgase, no comparta nada,</a:t>
            </a:r>
            <a:br/>
            <a:r>
              <a:rPr lang="es-419" altLang="en-US" sz="3000" dirty="0">
                <a:solidFill>
                  <a:srgbClr val="422C70"/>
                </a:solidFill>
                <a:latin typeface="IBM Plex Sans Medium" pitchFamily="34" charset="0"/>
                <a:ea typeface="IBM Plex Sans Medium" pitchFamily="34" charset="-122"/>
                <a:cs typeface="IBM Plex Sans Medium" pitchFamily="34" charset="-120"/>
              </a:rPr>
              <a:t>no envíe nada</a:t>
            </a:r>
            <a:endParaRPr lang="es-419" sz="3000" dirty="0"/>
          </a:p>
        </p:txBody>
      </p:sp>
      <p:sp>
        <p:nvSpPr>
          <p:cNvPr id="5" name="Text 2"/>
          <p:cNvSpPr/>
          <p:nvPr/>
        </p:nvSpPr>
        <p:spPr>
          <a:xfrm>
            <a:off x="666780" y="1848551"/>
            <a:ext cx="5694426" cy="2533620"/>
          </a:xfrm>
          <a:prstGeom prst="rect">
            <a:avLst/>
          </a:prstGeom>
          <a:noFill/>
          <a:ln/>
        </p:spPr>
        <p:txBody>
          <a:bodyPr wrap="square" lIns="0" tIns="0" rIns="0" bIns="0" rtlCol="0" anchor="t"/>
          <a:lstStyle/>
          <a:p>
            <a:pPr algn="l" indent="0" marL="0">
              <a:lnSpc>
                <a:spcPct val="113000"/>
              </a:lnSpc>
              <a:buNone/>
            </a:pPr>
            <a:r>
              <a:rPr lang="es-419" altLang="en-US" sz="2110" dirty="0">
                <a:solidFill>
                  <a:srgbClr val="25252B"/>
                </a:solidFill>
                <a:latin typeface="IBM Plex Sans" pitchFamily="34" charset="0"/>
                <a:ea typeface="IBM Plex Sans" pitchFamily="34" charset="-122"/>
                <a:cs typeface="IBM Plex Sans" pitchFamily="34" charset="-120"/>
              </a:rPr>
              <a:t>Deténgase si alguien genera una sensación de urgencia o exige secreto, promete rendimientos garantizados, le pide que envíe bitcoin primero o le solicita su frase semilla. Haga una pausa. No comparta nada. No envíe nada. Luego verifique la información con una fuente que usted ya conozca.</a:t>
            </a:r>
            <a:endParaRPr lang="es-419" sz="2110" dirty="0"/>
          </a:p>
        </p:txBody>
      </p:sp>
      <p:pic>
        <p:nvPicPr>
          <p:cNvPr id="6" name="Image 1" descr="Urgencia Suplantación de identidad Cambio de destino Rendimientos garantizados Solicitudes de información secreta">    </p:cNvPr>
          <p:cNvPicPr>
            <a:picLocks noChangeAspect="1"/>
          </p:cNvPicPr>
          <p:nvPr/>
        </p:nvPicPr>
        <p:blipFill>
          <a:blip r:embed="rId2"/>
          <a:stretch>
            <a:fillRect/>
          </a:stretch>
        </p:blipFill>
        <p:spPr>
          <a:xfrm>
            <a:off x="1338224" y="4516313"/>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¿Cómo se usa Bitcoin?</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es-419" altLang="en-US" sz="4350" dirty="0">
                <a:solidFill>
                  <a:srgbClr val="FFFFFF"/>
                </a:solidFill>
                <a:latin typeface="IBM Plex Sans Medium" pitchFamily="34" charset="0"/>
                <a:ea typeface="IBM Plex Sans Medium" pitchFamily="34" charset="-122"/>
                <a:cs typeface="IBM Plex Sans Medium" pitchFamily="34" charset="-120"/>
              </a:rPr>
              <a:t>¿Qué sigue?</a:t>
            </a:r>
            <a:endParaRPr lang="es-419"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es-419" altLang="en-US" sz="2400" dirty="0">
                <a:solidFill>
                  <a:srgbClr val="FFFFFF"/>
                </a:solidFill>
                <a:latin typeface="IBM Plex Sans" pitchFamily="34" charset="0"/>
                <a:ea typeface="IBM Plex Sans" pitchFamily="34" charset="-122"/>
                <a:cs typeface="IBM Plex Sans" pitchFamily="34" charset="-120"/>
              </a:rPr>
              <a:t>Esto es solo el comienzo.</a:t>
            </a:r>
            <a:endParaRPr lang="es-419"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Cuatro puntos clave</a:t>
            </a:r>
            <a:endParaRPr lang="es-419"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es-419" altLang="en-US" sz="2300" b="1" dirty="0">
                <a:solidFill>
                  <a:srgbClr val="25252B"/>
                </a:solidFill>
                <a:latin typeface="IBM Plex Sans" pitchFamily="34" charset="0"/>
                <a:ea typeface="IBM Plex Sans" pitchFamily="34" charset="-122"/>
                <a:cs typeface="IBM Plex Sans" pitchFamily="34" charset="-120"/>
              </a:rPr>
              <a:t>El dinero depende de las reglas y la confianza.</a:t>
            </a:r>
            <a:r>
              <a:rPr lang="es-419" altLang="en-US" sz="2300" dirty="0">
                <a:solidFill>
                  <a:srgbClr val="25252B"/>
                </a:solidFill>
                <a:latin typeface="IBM Plex Sans" pitchFamily="34" charset="0"/>
                <a:ea typeface="IBM Plex Sans" pitchFamily="34" charset="-122"/>
                <a:cs typeface="IBM Plex Sans" pitchFamily="34" charset="-120"/>
              </a:rPr>
              <a:t> La oferta de dinero fíat y sus reglas las determina un pequeño número de instituciones.</a:t>
            </a:r>
            <a:endParaRPr lang="es-419" sz="2300" dirty="0"/>
          </a:p>
          <a:p>
            <a:pPr algn="l" marL="219710" indent="-219710">
              <a:lnSpc>
                <a:spcPct val="113000"/>
              </a:lnSpc>
              <a:spcBef>
                <a:spcPts val="460"/>
              </a:spcBef>
              <a:buSzPct val="100000"/>
              <a:buChar char="•"/>
            </a:pPr>
            <a:r>
              <a:rPr lang="es-419" altLang="en-US" sz="2300" b="1" dirty="0">
                <a:solidFill>
                  <a:srgbClr val="25252B"/>
                </a:solidFill>
                <a:latin typeface="IBM Plex Sans" pitchFamily="34" charset="0"/>
                <a:ea typeface="IBM Plex Sans" pitchFamily="34" charset="-122"/>
                <a:cs typeface="IBM Plex Sans" pitchFamily="34" charset="-120"/>
              </a:rPr>
              <a:t>Bitcoin ofrece reglas diferentes.</a:t>
            </a:r>
            <a:r>
              <a:rPr lang="es-419" altLang="en-US" sz="2300" dirty="0">
                <a:solidFill>
                  <a:srgbClr val="25252B"/>
                </a:solidFill>
                <a:latin typeface="IBM Plex Sans" pitchFamily="34" charset="0"/>
                <a:ea typeface="IBM Plex Sans" pitchFamily="34" charset="-122"/>
                <a:cs typeface="IBM Plex Sans" pitchFamily="34" charset="-120"/>
              </a:rPr>
              <a:t> Una oferta pública y limitada, abierta a cualquier persona, que se puede verificar en lugar de tener que confiar en ella.</a:t>
            </a:r>
            <a:endParaRPr lang="es-419" sz="2300" dirty="0"/>
          </a:p>
          <a:p>
            <a:pPr algn="l" marL="219710" indent="-219710">
              <a:lnSpc>
                <a:spcPct val="113000"/>
              </a:lnSpc>
              <a:spcBef>
                <a:spcPts val="460"/>
              </a:spcBef>
              <a:buSzPct val="100000"/>
              <a:buChar char="•"/>
            </a:pPr>
            <a:r>
              <a:rPr lang="es-419" altLang="en-US" sz="2300" b="1" dirty="0">
                <a:solidFill>
                  <a:srgbClr val="25252B"/>
                </a:solidFill>
                <a:latin typeface="IBM Plex Sans" pitchFamily="34" charset="0"/>
                <a:ea typeface="IBM Plex Sans" pitchFamily="34" charset="-122"/>
                <a:cs typeface="IBM Plex Sans" pitchFamily="34" charset="-120"/>
              </a:rPr>
              <a:t>La seguridad es lo primero.</a:t>
            </a:r>
            <a:r>
              <a:rPr lang="es-419" altLang="en-US" sz="2300" dirty="0">
                <a:solidFill>
                  <a:srgbClr val="25252B"/>
                </a:solidFill>
                <a:latin typeface="IBM Plex Sans" pitchFamily="34" charset="0"/>
                <a:ea typeface="IBM Plex Sans" pitchFamily="34" charset="-122"/>
                <a:cs typeface="IBM Plex Sans" pitchFamily="34" charset="-120"/>
              </a:rPr>
              <a:t> Aprenda primero, comience con poco, verifique todo y nunca comparta su frase semilla.</a:t>
            </a:r>
            <a:endParaRPr lang="es-419" sz="2300" dirty="0"/>
          </a:p>
          <a:p>
            <a:pPr algn="l" marL="219710" indent="-219710">
              <a:lnSpc>
                <a:spcPct val="113000"/>
              </a:lnSpc>
              <a:spcBef>
                <a:spcPts val="460"/>
              </a:spcBef>
              <a:buSzPct val="100000"/>
              <a:buChar char="•"/>
            </a:pPr>
            <a:r>
              <a:rPr lang="es-419" altLang="en-US" sz="2300" b="1" dirty="0">
                <a:solidFill>
                  <a:srgbClr val="25252B"/>
                </a:solidFill>
                <a:latin typeface="IBM Plex Sans" pitchFamily="34" charset="0"/>
                <a:ea typeface="IBM Plex Sans" pitchFamily="34" charset="-122"/>
                <a:cs typeface="IBM Plex Sans" pitchFamily="34" charset="-120"/>
              </a:rPr>
              <a:t>Esto es solo el comienzo.</a:t>
            </a:r>
            <a:r>
              <a:rPr lang="es-419" altLang="en-US" sz="2300" dirty="0">
                <a:solidFill>
                  <a:srgbClr val="25252B"/>
                </a:solidFill>
                <a:latin typeface="IBM Plex Sans" pitchFamily="34" charset="0"/>
                <a:ea typeface="IBM Plex Sans" pitchFamily="34" charset="-122"/>
                <a:cs typeface="IBM Plex Sans" pitchFamily="34" charset="-120"/>
              </a:rPr>
              <a:t> Basta con dar un siguiente paso seguro.</a:t>
            </a:r>
            <a:endParaRPr lang="es-419" sz="2300" dirty="0"/>
          </a:p>
        </p:txBody>
      </p:sp>
      <p:sp>
        <p:nvSpPr>
          <p:cNvPr id="5" name="Shape 3"/>
          <p:cNvSpPr/>
          <p:nvPr/>
        </p:nvSpPr>
        <p:spPr>
          <a:xfrm>
            <a:off x="666780" y="4645243"/>
            <a:ext cx="10858500" cy="1184331"/>
          </a:xfrm>
          <a:prstGeom prst="rect">
            <a:avLst/>
          </a:prstGeom>
          <a:solidFill>
            <a:srgbClr val="F3F3FA"/>
          </a:solidFill>
          <a:ln/>
        </p:spPr>
      </p:sp>
      <p:sp>
        <p:nvSpPr>
          <p:cNvPr id="6" name="Shape 4"/>
          <p:cNvSpPr/>
          <p:nvPr/>
        </p:nvSpPr>
        <p:spPr>
          <a:xfrm>
            <a:off x="666780" y="4645243"/>
            <a:ext cx="57150" cy="1184331"/>
          </a:xfrm>
          <a:prstGeom prst="rect">
            <a:avLst/>
          </a:prstGeom>
          <a:solidFill>
            <a:srgbClr val="422C70"/>
          </a:solidFill>
          <a:ln/>
        </p:spPr>
      </p:sp>
      <p:sp>
        <p:nvSpPr>
          <p:cNvPr id="7" name="Text 5"/>
          <p:cNvSpPr/>
          <p:nvPr/>
        </p:nvSpPr>
        <p:spPr>
          <a:xfrm>
            <a:off x="1192103" y="4908591"/>
            <a:ext cx="10456896" cy="657636"/>
          </a:xfrm>
          <a:prstGeom prst="rect">
            <a:avLst/>
          </a:prstGeom>
          <a:noFill/>
          <a:ln/>
        </p:spPr>
        <p:txBody>
          <a:bodyPr wrap="square" lIns="0" tIns="0" rIns="0" bIns="0" rtlCol="0" anchor="t"/>
          <a:lstStyle/>
          <a:p>
            <a:pPr algn="l" indent="0" marL="0">
              <a:lnSpc>
                <a:spcPct val="113000"/>
              </a:lnSpc>
              <a:buNone/>
            </a:pPr>
            <a:r>
              <a:rPr lang="es-419" altLang="en-US" sz="2300" b="1" dirty="0">
                <a:solidFill>
                  <a:srgbClr val="422C70"/>
                </a:solidFill>
                <a:latin typeface="IBM Plex Sans" pitchFamily="34" charset="0"/>
                <a:ea typeface="IBM Plex Sans" pitchFamily="34" charset="-122"/>
                <a:cs typeface="IBM Plex Sans" pitchFamily="34" charset="-120"/>
              </a:rPr>
              <a:t>Un momento para reflexionar</a:t>
            </a:r>
            <a:endParaRPr lang="es-419" sz="2300" dirty="0"/>
          </a:p>
          <a:p>
            <a:pPr algn="l" indent="0" marL="0">
              <a:lnSpc>
                <a:spcPct val="113000"/>
              </a:lnSpc>
              <a:spcBef>
                <a:spcPts val="340"/>
              </a:spcBef>
              <a:buNone/>
            </a:pPr>
            <a:r>
              <a:rPr lang="es-419" altLang="en-US" sz="2300" dirty="0">
                <a:solidFill>
                  <a:srgbClr val="25252B"/>
                </a:solidFill>
                <a:latin typeface="IBM Plex Sans" pitchFamily="34" charset="0"/>
                <a:ea typeface="IBM Plex Sans" pitchFamily="34" charset="-122"/>
                <a:cs typeface="IBM Plex Sans" pitchFamily="34" charset="-120"/>
              </a:rPr>
              <a:t>Vuelva a las cinco preguntas del inicio. ¿Qué respondería ahora?</a:t>
            </a:r>
            <a:endParaRPr lang="es-419"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sigue?</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es-419" altLang="en-US" sz="3000" dirty="0">
                <a:solidFill>
                  <a:srgbClr val="422C70"/>
                </a:solidFill>
                <a:latin typeface="IBM Plex Sans Medium" pitchFamily="34" charset="0"/>
                <a:ea typeface="IBM Plex Sans Medium" pitchFamily="34" charset="-122"/>
                <a:cs typeface="IBM Plex Sans Medium" pitchFamily="34" charset="-120"/>
              </a:rPr>
              <a:t>El Diplomado en Bitcoin</a:t>
            </a:r>
            <a:endParaRPr lang="es-419" sz="3000" dirty="0"/>
          </a:p>
        </p:txBody>
      </p:sp>
      <p:sp>
        <p:nvSpPr>
          <p:cNvPr id="5" name="Text 2"/>
          <p:cNvSpPr/>
          <p:nvPr/>
        </p:nvSpPr>
        <p:spPr>
          <a:xfrm>
            <a:off x="666780" y="1429482"/>
            <a:ext cx="6340632" cy="723930"/>
          </a:xfrm>
          <a:prstGeom prst="rect">
            <a:avLst/>
          </a:prstGeom>
          <a:noFill/>
          <a:ln/>
        </p:spPr>
        <p:txBody>
          <a:bodyPr wrap="square" lIns="0" tIns="0" rIns="0" bIns="0" rtlCol="0" anchor="t"/>
          <a:lstStyle/>
          <a:p>
            <a:pPr algn="l" indent="0" marL="0">
              <a:lnSpc>
                <a:spcPct val="113000"/>
              </a:lnSpc>
              <a:buNone/>
            </a:pPr>
            <a:r>
              <a:rPr lang="es-419" altLang="en-US" sz="2110" dirty="0">
                <a:solidFill>
                  <a:srgbClr val="25252B"/>
                </a:solidFill>
                <a:latin typeface="IBM Plex Sans" pitchFamily="34" charset="0"/>
                <a:ea typeface="IBM Plex Sans" pitchFamily="34" charset="-122"/>
                <a:cs typeface="IBM Plex Sans" pitchFamily="34" charset="-120"/>
              </a:rPr>
              <a:t>El siguiente paso. Sus cuatro módulos le permiten avanzar más:</a:t>
            </a:r>
            <a:endParaRPr lang="es-419" sz="2110" dirty="0"/>
          </a:p>
        </p:txBody>
      </p:sp>
      <p:sp>
        <p:nvSpPr>
          <p:cNvPr id="6" name="Text 3"/>
          <p:cNvSpPr/>
          <p:nvPr/>
        </p:nvSpPr>
        <p:spPr>
          <a:xfrm>
            <a:off x="1002000" y="2367839"/>
            <a:ext cx="5973227" cy="1608521"/>
          </a:xfrm>
          <a:prstGeom prst="rect">
            <a:avLst/>
          </a:prstGeom>
          <a:noFill/>
          <a:ln/>
        </p:spPr>
        <p:txBody>
          <a:bodyPr wrap="square" lIns="0" tIns="0" rIns="0" bIns="0" rtlCol="0" anchor="t"/>
          <a:lstStyle/>
          <a:p>
            <a:pPr algn="l" marL="200660" indent="-200660">
              <a:lnSpc>
                <a:spcPct val="113000"/>
              </a:lnSpc>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Comprender el dinero</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Cómo funciona Bitcoin</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Usar Bitcoin de forma segura</a:t>
            </a:r>
            <a:endParaRPr lang="es-419" sz="2110" dirty="0"/>
          </a:p>
          <a:p>
            <a:pPr algn="l" marL="200660" indent="-200660">
              <a:lnSpc>
                <a:spcPct val="113000"/>
              </a:lnSpc>
              <a:spcBef>
                <a:spcPts val="420"/>
              </a:spcBef>
              <a:buSzPct val="100000"/>
              <a:buChar char="•"/>
            </a:pPr>
            <a:r>
              <a:rPr lang="es-419" altLang="en-US" sz="2110" dirty="0">
                <a:solidFill>
                  <a:srgbClr val="25252B"/>
                </a:solidFill>
                <a:latin typeface="IBM Plex Sans" pitchFamily="34" charset="0"/>
                <a:ea typeface="IBM Plex Sans" pitchFamily="34" charset="-122"/>
                <a:cs typeface="IBM Plex Sans" pitchFamily="34" charset="-120"/>
              </a:rPr>
              <a:t>Bitcoin en su comunidad</a:t>
            </a:r>
            <a:endParaRPr lang="es-419" sz="2110" dirty="0"/>
          </a:p>
        </p:txBody>
      </p:sp>
      <p:sp>
        <p:nvSpPr>
          <p:cNvPr id="7" name="Text 4"/>
          <p:cNvSpPr/>
          <p:nvPr/>
        </p:nvSpPr>
        <p:spPr>
          <a:xfrm>
            <a:off x="666780" y="4271345"/>
            <a:ext cx="6340632" cy="723930"/>
          </a:xfrm>
          <a:prstGeom prst="rect">
            <a:avLst/>
          </a:prstGeom>
          <a:noFill/>
          <a:ln/>
        </p:spPr>
        <p:txBody>
          <a:bodyPr wrap="square" lIns="0" tIns="0" rIns="0" bIns="0" rtlCol="0" anchor="t"/>
          <a:lstStyle/>
          <a:p>
            <a:pPr algn="l" indent="0" marL="0">
              <a:lnSpc>
                <a:spcPct val="113000"/>
              </a:lnSpc>
              <a:buNone/>
            </a:pPr>
            <a:r>
              <a:rPr lang="es-419" altLang="en-US" sz="2110" dirty="0">
                <a:solidFill>
                  <a:srgbClr val="25252B"/>
                </a:solidFill>
                <a:latin typeface="IBM Plex Sans" pitchFamily="34" charset="0"/>
                <a:ea typeface="IBM Plex Sans" pitchFamily="34" charset="-122"/>
                <a:cs typeface="IBM Plex Sans" pitchFamily="34" charset="-120"/>
              </a:rPr>
              <a:t>Mantenga la curiosidad, siga haciendo preguntas y aprenda más en </a:t>
            </a:r>
            <a:r>
              <a:rPr lang="es-419" altLang="en-US" sz="21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es-419" altLang="en-US" sz="2110" dirty="0">
                <a:solidFill>
                  <a:srgbClr val="25252B"/>
                </a:solidFill>
                <a:latin typeface="IBM Plex Sans" pitchFamily="34" charset="0"/>
                <a:ea typeface="IBM Plex Sans" pitchFamily="34" charset="-122"/>
                <a:cs typeface="IBM Plex Sans" pitchFamily="34" charset="-120"/>
              </a:rPr>
              <a:t>.</a:t>
            </a:r>
            <a:endParaRPr lang="es-419" sz="2110" dirty="0"/>
          </a:p>
        </p:txBody>
      </p:sp>
      <p:sp>
        <p:nvSpPr>
          <p:cNvPr id="8" name="Text 5"/>
          <p:cNvSpPr/>
          <p:nvPr/>
        </p:nvSpPr>
        <p:spPr>
          <a:xfrm>
            <a:off x="666780" y="5263469"/>
            <a:ext cx="6340632" cy="723930"/>
          </a:xfrm>
          <a:prstGeom prst="rect">
            <a:avLst/>
          </a:prstGeom>
          <a:noFill/>
          <a:ln/>
        </p:spPr>
        <p:txBody>
          <a:bodyPr wrap="square" lIns="0" tIns="0" rIns="0" bIns="0" rtlCol="0" anchor="t"/>
          <a:lstStyle/>
          <a:p>
            <a:pPr algn="l" indent="0" marL="0">
              <a:lnSpc>
                <a:spcPct val="113000"/>
              </a:lnSpc>
              <a:buNone/>
            </a:pPr>
            <a:r>
              <a:rPr lang="es-419" altLang="en-US" sz="2110" dirty="0">
                <a:solidFill>
                  <a:srgbClr val="25252B"/>
                </a:solidFill>
                <a:latin typeface="IBM Plex Sans" pitchFamily="34" charset="0"/>
                <a:ea typeface="IBM Plex Sans" pitchFamily="34" charset="-122"/>
                <a:cs typeface="IBM Plex Sans" pitchFamily="34" charset="-120"/>
              </a:rPr>
              <a:t>Esperamos contar con usted en nuestra próxima cohorte.</a:t>
            </a:r>
            <a:endParaRPr lang="es-419"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es-419" altLang="en-US" sz="1200" dirty="0">
                <a:solidFill>
                  <a:srgbClr val="6C6C7D"/>
                </a:solidFill>
                <a:latin typeface="IBM Plex Sans" pitchFamily="34" charset="0"/>
                <a:ea typeface="IBM Plex Sans" pitchFamily="34" charset="-122"/>
                <a:cs typeface="IBM Plex Sans" pitchFamily="34" charset="-120"/>
              </a:rPr>
              <a:t>Introducción a Bitcoin · ¿Qué sigue?</a:t>
            </a:r>
            <a:endParaRPr lang="es-419"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Introducción a Bitcoin</dc:title>
  <dc:subject>Open educational slides (Creative Commons). Adapt them freely.</dc:subject>
  <dc:creator>My First Bitcoin</dc:creator>
  <cp:lastModifiedBy>My First Bitcoin</cp:lastModifiedBy>
  <cp:revision>1</cp:revision>
  <dcterms:created xsi:type="dcterms:W3CDTF">2026-10-22T19:31:32Z</dcterms:created>
  <dcterms:modified xsi:type="dcterms:W3CDTF">2026-10-22T19:31:32Z</dcterms:modified>
</cp:coreProperties>
</file>