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Sumber: My First Bitcoin, Panduan Pelajar Diploma Bitcoin, edisi 26.10, Modul 1–4 dan jangkaan awal terhadap pelajar. Diadaptasi di bawah lesen Creative Commons Atribusi-Perkongsian Serupa 4.0 Antarabangsa; set slaid ini menggunakan lesen yang sama. Set slaid ini ialah bahan bantu pembentangan yang dikendalikan oleh pendidik. Sesuaikan contoh, aktiviti, tempo dan kaedah penyampaian sambil mengekalkan makna kurikulum, kompetensi yang diperlukan dan batas keselamatan. Tiada tempoh sesi tetap yang ditetapkan.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Terapkan batasan ini sepanjang keempat-empat modul. Terangkan risiko privasi, keselamatan dan kehilangan sebelum sebarang latihan amali secara langsung yang bersifat pilihan dan berisiko rendah.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Gunakan perbincangan sumber untuk membezakan fakta yang boleh disahkan daripada pendapat yang memerlukan kriteria dan bukti. Jangan minta pendedahan maklumat kewangan peribadi.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Gunakan contoh asal: Amina mempunyai beras dan mahukan kasut; Luis mempunyai kasut dan mahukan minyak masak; Mei mempunyai minyak masak dan mahukan kerja pembaikan. Bezakan dengan jelas pertukaran langsung yang gagal daripada penyelesaian kemudian yang menggunakan wang sebagai perantara.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Gunakan contoh ketersediaan air dalam panduan tersebut serta pilihan harian. Keperluan mendesak boleh secara munasabah meningkatkan kecenderungan untuk mengutamakan masa kini.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Jelaskan piawaian emas dan pelbagai peraturan penebusannya dalam sistem wang kertas perwakilan. Kad atau telefon menghantar arahan; ia tidak mengandungi wang. Deposit bank biasa ialah obligasi bank kepada pelanggannya.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 memperoleh pendapatan daripada faedah dan fi sambil menampung kos dan kerugian. Jangan memberikan gambaran bahawa semua bank hampir gagal atau bahawa pemberian pinjaman tidak tertakluk pada sebarang batasan. Bezakan janji sesebuah bank daripada pemilikan langsung aset penyelesaian.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Pastikan respons lima bahagian itu saling berkait. Cadangan terdahulu menyumbangkan unsur-unsur tertentu; elakkan daripada memberi gambaran bahawa setiap cadangan itu merupakan mata wang terdesentralisasi yang lengkap.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Sebahagian bitcoin mungkin tidak dapat diakses atau tidak tersedia untuk dijual.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Biarkan pelajar membuat pengiraan penukaran sendiri; jangan paparkan skema jawapan.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Persoalan utama: Adakah Bitcoin bernilai bagi anda? Adakah harga semasanya mencerminkan nilainya?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Sediakan semakan skrin penerimaan, semakan penghantaran dan pengesahan, serta latihan kesiapsiagaan pemulihan atau tindak balas terhadap penipuan. Terangkan batasan setiap persekitaran sebelum digunakan.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Jangan sekali-kali mengambil gambar, menyimpan dalam awan, menghantar melalui e-mel atau mesej, atau memasukkan frasa benih sebenar ke dalam laman web atau borang biasa. Frasa tersebut boleh memberikan akses penuh kepada dana.
Frasa laluan tambahan, berbilang kunci dan kaedah sandaran lanjutan tergolong dalam Pembelajaran Lanjutan. Jangan memperkenalkan kerumitan yang tidak dapat diterangkan oleh pelajar atau yang tidak dapat mereka atasi jika berlaku masalah.
Jika frasa benih itu mungkin telah dilihat, disalin, dimasukkan dalam talian atau disimpan pada peranti yang tidak dipercayai, anggap frasa tersebut telah terjejas keselamatannya. Dapatkan bantuan tanpa mendedahkannya; gunakan proses pemulihan baharu yang dipercayai.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Gunakan perbandingan rekaan dalam sumber antara pembayaran kecil dengan pembayaran yang kurang kerap. Pastikan pilihan kekal bersifat hipotesis; jangan pilih alat atau amaun untuk dana peribadi pelajar.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Perhatikan proses tersebut tanpa melihat perkataan pemulihan. Persediaan peribadi pada masa akan datang memerlukan maklumat pemulihan baharu yang dijana secara peribadi.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Yuran dalam rantaian bergantung terutamanya pada data transaksi dan permintaan terhadap ruang blok, bukan semata-mata jumlah yang dihantar. Sila baca anggaran akhir; masa pemprosesan dan yuran boleh berubah.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Akses laman rasmi, penyenaraian aplikasi dan maklumat hubungan secara sendiri. Semak penerbit dan domain; berhati-hati dengan iklan, mesej dan laman tiruan. Jangan sekali-kali meminjam wang untuk mencuba.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Rujukan sumber: Semakan kecekapan praktikal yang diperhatikan oleh pendidik. C6 memerlukan pemerhatian secara langsung terhadap kedua-dua tugasan dompet/penerimaan dan kesiapsiagaan pemulihan. Simulasi, bahan yang disediakan, model fizikal dan alternatif tanpa dana boleh digunakan. Berikan maklum balas dan peluang sekali lagi apabila diperlukan. Jangan paparkan rubrik dan urusan pentadbiran pentaksiran pada skrin.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 4 adalah wajib dan kandungannya dipilih oleh pendidik. Pilih tugasan Bitcoin sebagai wang yang relevan dengan konteks setempat dan gunakan panduan berikut sebagai pilihan yang boleh disesuaikan, bukan sebagai syarat untuk menunjukkan setiap alat atau senario. Sahkan alat semasa, peraturan setempat, infrastruktur dan sokongan. Kekalkan kompetensi yang diwajibkan dan piawaian keselamatan Modul 3; jangan mereka-reka penyedia atau butiran setempat.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Pilih tugasan sumber yang berkaitan: perbandingan penjagaan aset, semakan skrin penerimaan, perbandingan laluan pembayaran, semakan transaksi yang disediakan, perbandingan kos laluan, tindakan terhadap penipuan, aliran pembayaran kepada peniaga atau derma, atau pengesahan sumber. Dapatkan bantuan pakar tempatan apabila diperlukan.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Gunakan barangan bernilai rendah atau simulasi. Terangkan keseluruhan aliran proses sebelum meluluskan pembayaran.
Pilih atau sesuaikan senario dalam panduan dengan tugasan setempat. Pastikan arahan ditujukan kepada pelajar dan elakkan daripada menganggap penerimaan pembayaran secara hipotesis sebagai penyenaraian peniaga tempatan yang sebenar.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Gunakan mana-mana senario sumber yang menyokong tugasan setempat yang dipilih. Bayaran balik ialah pembayaran baharu, bukan pembalikan transaksi asal pada rantaian.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Saluran pemerolehan termasuk pekerjaan, pertukaran langsung, broker, ATM, peniaga, perkhidmatan penukaran dan ekonomi kitaran. Gunakan fakta tempatan terkini yang telah disahkan atau senario yang jelas bersifat rekaan.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Bandingkan pengekalan data, pautan pada rantaian, pihak lawan urus niaga, perlindungan daripada penipuan, had, yuran dan pengendalian pertikaian.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Takrifkan kejayaan berdasarkan masalah yang diselesaikan, bukan bilangan transaksi.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Perhatikan tugasan tempatan yang dipilih oleh pendidik tentang penggunaan Bitcoin sebagai wang serta penjelasan pelajar tentang tujuan, alternatif, kompromi, kemungkinan kegagalan dan langkah seterusnya. Jangan paparkan pemarkahan, rubrik dan pentadbiran pentaksiran pada skrin.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403952" y="571500"/>
            <a:ext cx="1121329" cy="272400"/>
          </a:xfrm>
          <a:prstGeom prst="rect">
            <a:avLst/>
          </a:prstGeom>
          <a:noFill/>
          <a:ln/>
        </p:spPr>
        <p:txBody>
          <a:bodyPr wrap="square" lIns="0" tIns="0" rIns="0" bIns="0" rtlCol="0" anchor="t"/>
          <a:lstStyle/>
          <a:p>
            <a:pPr algn="r" indent="0" marL="0">
              <a:lnSpc>
                <a:spcPct val="108000"/>
              </a:lnSpc>
              <a:buNone/>
            </a:pPr>
            <a:r>
              <a:rPr lang="ms" altLang="en-US" sz="1650" dirty="0">
                <a:solidFill>
                  <a:srgbClr val="FFFFFF"/>
                </a:solidFill>
                <a:latin typeface="IBM Plex Sans" pitchFamily="34" charset="0"/>
                <a:ea typeface="IBM Plex Sans" pitchFamily="34" charset="-122"/>
                <a:cs typeface="IBM Plex Sans" pitchFamily="34" charset="-120"/>
              </a:rPr>
              <a:t>Edisi 26.10</a:t>
            </a:r>
            <a:endParaRPr lang="ms"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ms" altLang="en-US" sz="7200" dirty="0">
                <a:solidFill>
                  <a:srgbClr val="FFFFFF"/>
                </a:solidFill>
                <a:latin typeface="IBM Plex Sans Medium" pitchFamily="34" charset="0"/>
                <a:ea typeface="IBM Plex Sans Medium" pitchFamily="34" charset="-122"/>
                <a:cs typeface="IBM Plex Sans Medium" pitchFamily="34" charset="-120"/>
              </a:rPr>
              <a:t>Diploma</a:t>
            </a:r>
            <a:br/>
            <a:r>
              <a:rPr lang="ms" altLang="en-US" sz="7200" dirty="0">
                <a:solidFill>
                  <a:srgbClr val="FFFFFF"/>
                </a:solidFill>
                <a:latin typeface="IBM Plex Sans Medium" pitchFamily="34" charset="0"/>
                <a:ea typeface="IBM Plex Sans Medium" pitchFamily="34" charset="-122"/>
                <a:cs typeface="IBM Plex Sans Medium" pitchFamily="34" charset="-120"/>
              </a:rPr>
              <a:t>Bitcoin</a:t>
            </a:r>
            <a:endParaRPr lang="ms"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ms" altLang="en-US" sz="2400" dirty="0">
                <a:solidFill>
                  <a:srgbClr val="FFFFFF"/>
                </a:solidFill>
                <a:latin typeface="IBM Plex Sans" pitchFamily="34" charset="0"/>
                <a:ea typeface="IBM Plex Sans" pitchFamily="34" charset="-122"/>
                <a:cs typeface="IBM Plex Sans" pitchFamily="34" charset="-120"/>
              </a:rPr>
              <a:t>Pendidikan Kewangan untuk Era Bitcoin</a:t>
            </a:r>
            <a:endParaRPr lang="m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ms" altLang="en-US" sz="2400" dirty="0">
                <a:solidFill>
                  <a:srgbClr val="F7941F"/>
                </a:solidFill>
                <a:latin typeface="IBM Plex Sans Medium" pitchFamily="34" charset="0"/>
                <a:ea typeface="IBM Plex Sans Medium" pitchFamily="34" charset="-122"/>
                <a:cs typeface="IBM Plex Sans Medium" pitchFamily="34" charset="-120"/>
              </a:rPr>
              <a:t>Modul 1</a:t>
            </a:r>
            <a:endParaRPr lang="ms"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ms" altLang="en-US" sz="4350" dirty="0">
                <a:solidFill>
                  <a:srgbClr val="FFFFFF"/>
                </a:solidFill>
                <a:latin typeface="IBM Plex Sans Medium" pitchFamily="34" charset="0"/>
                <a:ea typeface="IBM Plex Sans Medium" pitchFamily="34" charset="-122"/>
                <a:cs typeface="IBM Plex Sans Medium" pitchFamily="34" charset="-120"/>
              </a:rPr>
              <a:t>Memahami Wang</a:t>
            </a:r>
            <a:endParaRPr lang="ms"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ms" altLang="en-US" sz="2400" b="1" dirty="0">
                <a:solidFill>
                  <a:srgbClr val="FFFFFF"/>
                </a:solidFill>
                <a:latin typeface="IBM Plex Sans" pitchFamily="34" charset="0"/>
                <a:ea typeface="IBM Plex Sans" pitchFamily="34" charset="-122"/>
                <a:cs typeface="IBM Plex Sans" pitchFamily="34" charset="-120"/>
              </a:rPr>
              <a:t>Persoalan:</a:t>
            </a:r>
            <a:r>
              <a:rPr lang="ms" altLang="en-US" sz="2400" dirty="0">
                <a:solidFill>
                  <a:srgbClr val="FFFFFF"/>
                </a:solidFill>
                <a:latin typeface="IBM Plex Sans" pitchFamily="34" charset="0"/>
                <a:ea typeface="IBM Plex Sans" pitchFamily="34" charset="-122"/>
                <a:cs typeface="IBM Plex Sans" pitchFamily="34" charset="-120"/>
              </a:rPr>
              <a:t> Bagaimanakah sistem monetari berfungsi dan berubah?</a:t>
            </a:r>
            <a:endParaRPr lang="m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Pengetahuan Mendahului Tindakan</a:t>
            </a:r>
            <a:endParaRPr lang="m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Belajar dahulu · mula secara kecil-kecilan · maju perlahan-lahan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Tiada pembelian, dana peribadi atau dompet peribadi diperlukan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Tiada peranti peribadi atau internet diperlukan untuk menamatkan kursus</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Bahan yang telah disediakan, simulasi dan latihan luar talian tersedia</a:t>
            </a:r>
            <a:endParaRPr lang="ms" sz="2400" dirty="0"/>
          </a:p>
        </p:txBody>
      </p:sp>
      <p:sp>
        <p:nvSpPr>
          <p:cNvPr id="5" name="Text 3"/>
          <p:cNvSpPr/>
          <p:nvPr/>
        </p:nvSpPr>
        <p:spPr>
          <a:xfrm>
            <a:off x="666780" y="3549975"/>
            <a:ext cx="11510010" cy="1645463"/>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Kursus ini menyediakan pendidikan, bukan nasihat kewangan, pelaburan, undang-undang atau cukai. Kursus ini tidak mengesyorkan pembelian, penjualan, pinjaman dengan bitcoin sebagai cagaran atau pemegangan bitcoin, dan tidak menjanjikan kenaikan harga.</a:t>
            </a:r>
            <a:endParaRPr lang="m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ms" altLang="en-US" sz="4350" dirty="0">
                <a:solidFill>
                  <a:srgbClr val="FFFFFF"/>
                </a:solidFill>
                <a:latin typeface="IBM Plex Sans Medium" pitchFamily="34" charset="0"/>
                <a:ea typeface="IBM Plex Sans Medium" pitchFamily="34" charset="-122"/>
                <a:cs typeface="IBM Plex Sans Medium" pitchFamily="34" charset="-120"/>
              </a:rPr>
              <a:t>Jangan Percaya, Sahkan</a:t>
            </a:r>
            <a:endParaRPr lang="ms"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C0C0D0"/>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Perbincangan dan Jangkaan Privasi</a:t>
            </a:r>
            <a:endParaRPr lang="ms"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Semak bukti; bezakan fakta, pendapat dan jaminan</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Persoalkan idea dengan hormat; nyatakan ketidakpastian</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Jaga kerahsiaan kisah peribadi dan maklumat kewangan</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Tiada paksaan untuk membeli, menjual atau mendedahkan pegangan</a:t>
            </a:r>
            <a:endParaRPr lang="ms" sz="2300" dirty="0"/>
          </a:p>
        </p:txBody>
      </p:sp>
      <p:sp>
        <p:nvSpPr>
          <p:cNvPr id="5" name="Text 3"/>
          <p:cNvSpPr/>
          <p:nvPr/>
        </p:nvSpPr>
        <p:spPr>
          <a:xfrm>
            <a:off x="666780" y="3460272"/>
            <a:ext cx="11510010" cy="1184971"/>
          </a:xfrm>
          <a:prstGeom prst="rect">
            <a:avLst/>
          </a:prstGeom>
          <a:noFill/>
          <a:ln/>
        </p:spPr>
        <p:txBody>
          <a:bodyPr wrap="square" lIns="0" tIns="0" rIns="0" bIns="0" rtlCol="0" anchor="t"/>
          <a:lstStyle/>
          <a:p>
            <a:pPr algn="l" indent="0" marL="0">
              <a:lnSpc>
                <a:spcPct val="113000"/>
              </a:lnSpc>
              <a:buNone/>
            </a:pPr>
            <a:r>
              <a:rPr lang="ms" altLang="en-US" sz="2300" dirty="0">
                <a:solidFill>
                  <a:srgbClr val="25252B"/>
                </a:solidFill>
                <a:latin typeface="IBM Plex Sans" pitchFamily="34" charset="0"/>
                <a:ea typeface="IBM Plex Sans" pitchFamily="34" charset="-122"/>
                <a:cs typeface="IBM Plex Sans" pitchFamily="34" charset="-120"/>
              </a:rPr>
              <a:t>Dapatkan kebenaran sebelum merakam atau berkongsi skrin, hasil kerja atau maklumat pengenalan sesiapa. Jangan sesekali berkongsi kunci peribadi atau perkataan pemulihan sebenar.</a:t>
            </a:r>
            <a:endParaRPr lang="ms"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ms" altLang="en-US" sz="2300" dirty="0">
                <a:solidFill>
                  <a:srgbClr val="25252B"/>
                </a:solidFill>
                <a:latin typeface="IBM Plex Sans" pitchFamily="34" charset="0"/>
                <a:ea typeface="IBM Plex Sans" pitchFamily="34" charset="-122"/>
                <a:cs typeface="IBM Plex Sans" pitchFamily="34" charset="-120"/>
              </a:rPr>
              <a:t>Harga Bitcoin boleh berubah secara mendadak. Kesilapan, penipuan, kehilangan maklumat rahsia atau kegagalan penjaga aset boleh menyebabkan kerugian kekal; pembayaran yang sah biasanya sukar atau mustahil untuk dibatalkan.</a:t>
            </a:r>
            <a:endParaRPr lang="ms"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Soalan Pembuka tentang Wang</a:t>
            </a:r>
            <a:endParaRPr lang="ms" sz="3000" dirty="0"/>
          </a:p>
        </p:txBody>
      </p:sp>
      <p:sp>
        <p:nvSpPr>
          <p:cNvPr id="5" name="Text 2"/>
          <p:cNvSpPr/>
          <p:nvPr/>
        </p:nvSpPr>
        <p:spPr>
          <a:xfrm>
            <a:off x="1047720" y="1386779"/>
            <a:ext cx="5923026" cy="4357116"/>
          </a:xfrm>
          <a:prstGeom prst="rect">
            <a:avLst/>
          </a:prstGeom>
          <a:noFill/>
          <a:ln/>
        </p:spPr>
        <p:txBody>
          <a:bodyPr wrap="square" lIns="0" tIns="0" rIns="0" bIns="0" rtlCol="0" anchor="t"/>
          <a:lstStyle/>
          <a:p>
            <a:pPr algn="l" marL="228600" indent="-228600">
              <a:lnSpc>
                <a:spcPct val="113000"/>
              </a:lnSpc>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Mengapakah orang memerlukan wang?</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Apakah yang menjadikan sesuatu itu wang?</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Siapakah yang boleh mencipta atau mengawal wang yang anda gunakan?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Mengapakah wang anda mempunyai nilai?</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Adakah wang itu boleh membeli jumlah barangan yang sama seperti dahulu?</a:t>
            </a:r>
            <a:endParaRPr lang="ms"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Mengapa Wang Wujud</a:t>
            </a:r>
            <a:endParaRPr lang="ms"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ms" altLang="en-US" sz="2300" dirty="0">
                <a:solidFill>
                  <a:srgbClr val="25252B"/>
                </a:solidFill>
                <a:latin typeface="IBM Plex Sans" pitchFamily="34" charset="0"/>
                <a:ea typeface="IBM Plex Sans" pitchFamily="34" charset="-122"/>
                <a:cs typeface="IBM Plex Sans" pitchFamily="34" charset="-120"/>
              </a:rPr>
              <a:t>Wang ialah aset yang diterima oleh orang ramai kerana mereka menjangkakan orang lain akan menerimanya kemudian.</a:t>
            </a:r>
            <a:endParaRPr lang="ms" sz="2300" dirty="0"/>
          </a:p>
        </p:txBody>
      </p:sp>
      <p:sp>
        <p:nvSpPr>
          <p:cNvPr id="5" name="Text 3"/>
          <p:cNvSpPr/>
          <p:nvPr/>
        </p:nvSpPr>
        <p:spPr>
          <a:xfrm>
            <a:off x="1032449" y="246568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Pengkhususan dan pertukaran</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Kerjasama antara orang yang tidak saling mengenali</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Harga, hutang, pendapatan, dan simpanan</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Nilai merentasi masa dan jarak</a:t>
            </a:r>
            <a:endParaRPr lang="ms"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ms" altLang="en-US" sz="2300" b="1" dirty="0">
                <a:solidFill>
                  <a:srgbClr val="422C70"/>
                </a:solidFill>
                <a:latin typeface="IBM Plex Sans" pitchFamily="34" charset="0"/>
                <a:ea typeface="IBM Plex Sans" pitchFamily="34" charset="-122"/>
                <a:cs typeface="IBM Plex Sans" pitchFamily="34" charset="-120"/>
              </a:rPr>
              <a:t>Soalan spontan</a:t>
            </a:r>
            <a:endParaRPr lang="ms" sz="2300" dirty="0"/>
          </a:p>
          <a:p>
            <a:pPr algn="l" indent="0" marL="0">
              <a:lnSpc>
                <a:spcPct val="113000"/>
              </a:lnSpc>
              <a:spcBef>
                <a:spcPts val="340"/>
              </a:spcBef>
              <a:buNone/>
            </a:pPr>
            <a:r>
              <a:rPr lang="ms" altLang="en-US" sz="2300" dirty="0">
                <a:solidFill>
                  <a:srgbClr val="25252B"/>
                </a:solidFill>
                <a:latin typeface="IBM Plex Sans" pitchFamily="34" charset="0"/>
                <a:ea typeface="IBM Plex Sans" pitchFamily="34" charset="-122"/>
                <a:cs typeface="IBM Plex Sans" pitchFamily="34" charset="-120"/>
              </a:rPr>
              <a:t>Apakah masalah pertukaran atau penyelarasan yang dapat dibantu diselesaikan oleh wang?</a:t>
            </a:r>
            <a:endParaRPr lang="ms"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Fungsi Wang</a:t>
            </a:r>
            <a:endParaRPr lang="ms"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Perantara pertukaran:</a:t>
            </a:r>
            <a:r>
              <a:rPr lang="ms" altLang="en-US" sz="2400" dirty="0">
                <a:solidFill>
                  <a:srgbClr val="25252B"/>
                </a:solidFill>
                <a:latin typeface="IBM Plex Sans" pitchFamily="34" charset="0"/>
                <a:ea typeface="IBM Plex Sans" pitchFamily="34" charset="-122"/>
                <a:cs typeface="IBM Plex Sans" pitchFamily="34" charset="-120"/>
              </a:rPr>
              <a:t> pembayaran untuk barangan dan perkhidmatan</a:t>
            </a:r>
            <a:endParaRPr lang="ms" sz="2400" dirty="0"/>
          </a:p>
          <a:p>
            <a:pPr algn="l" marL="228600" indent="-228600">
              <a:lnSpc>
                <a:spcPct val="113000"/>
              </a:lnSpc>
              <a:spcBef>
                <a:spcPts val="480"/>
              </a:spcBef>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Unit akaun:</a:t>
            </a:r>
            <a:r>
              <a:rPr lang="ms" altLang="en-US" sz="2400" dirty="0">
                <a:solidFill>
                  <a:srgbClr val="25252B"/>
                </a:solidFill>
                <a:latin typeface="IBM Plex Sans" pitchFamily="34" charset="0"/>
                <a:ea typeface="IBM Plex Sans" pitchFamily="34" charset="-122"/>
                <a:cs typeface="IBM Plex Sans" pitchFamily="34" charset="-120"/>
              </a:rPr>
              <a:t> harga dan rekod yang dikongsi bersama</a:t>
            </a:r>
            <a:endParaRPr lang="ms" sz="2400" dirty="0"/>
          </a:p>
          <a:p>
            <a:pPr algn="l" marL="228600" indent="-228600">
              <a:lnSpc>
                <a:spcPct val="113000"/>
              </a:lnSpc>
              <a:spcBef>
                <a:spcPts val="480"/>
              </a:spcBef>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Penyimpan nilai:</a:t>
            </a:r>
            <a:r>
              <a:rPr lang="ms" altLang="en-US" sz="2400" dirty="0">
                <a:solidFill>
                  <a:srgbClr val="25252B"/>
                </a:solidFill>
                <a:latin typeface="IBM Plex Sans" pitchFamily="34" charset="0"/>
                <a:ea typeface="IBM Plex Sans" pitchFamily="34" charset="-122"/>
                <a:cs typeface="IBM Plex Sans" pitchFamily="34" charset="-120"/>
              </a:rPr>
              <a:t> nilai merentas masa</a:t>
            </a:r>
            <a:endParaRPr lang="ms" sz="2400" dirty="0"/>
          </a:p>
        </p:txBody>
      </p:sp>
      <p:sp>
        <p:nvSpPr>
          <p:cNvPr id="6" name="Text 3"/>
          <p:cNvSpPr/>
          <p:nvPr/>
        </p:nvSpPr>
        <p:spPr>
          <a:xfrm>
            <a:off x="666780" y="3900465"/>
            <a:ext cx="6340632" cy="1645463"/>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Satu bentuk mungkin memenuhi sesuatu fungsi dengan lebih baik daripada bentuk yang lain. Setiap bentuk membawa risiko kuasa beli.</a:t>
            </a:r>
            <a:endParaRPr lang="m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Ciri-ciri Wang yang Berguna</a:t>
            </a:r>
            <a:endParaRPr lang="ms" sz="3000" dirty="0"/>
          </a:p>
        </p:txBody>
      </p:sp>
      <p:sp>
        <p:nvSpPr>
          <p:cNvPr id="4" name="Text 2"/>
          <p:cNvSpPr/>
          <p:nvPr/>
        </p:nvSpPr>
        <p:spPr>
          <a:xfrm>
            <a:off x="666598" y="1368491"/>
            <a:ext cx="5729265" cy="2449403"/>
          </a:xfrm>
          <a:prstGeom prst="rect">
            <a:avLst/>
          </a:prstGeom>
          <a:noFill/>
          <a:ln/>
        </p:spPr>
        <p:txBody>
          <a:bodyPr wrap="square" lIns="0" tIns="0" rIns="0" bIns="0" rtlCol="0" anchor="t"/>
          <a:lstStyle/>
          <a:p>
            <a:pPr algn="l" marL="487680" indent="-487680">
              <a:lnSpc>
                <a:spcPct val="113000"/>
              </a:lnSpc>
              <a:buSzPct val="100000"/>
              <a:buChar char="•"/>
            </a:pPr>
            <a:r>
              <a:rPr lang="ms" altLang="en-US" sz="1920" b="1" dirty="0">
                <a:solidFill>
                  <a:srgbClr val="422C70"/>
                </a:solidFill>
                <a:latin typeface="IBM Plex Sans" pitchFamily="34" charset="0"/>
                <a:ea typeface="IBM Plex Sans" pitchFamily="34" charset="-122"/>
                <a:cs typeface="IBM Plex Sans" pitchFamily="34" charset="-120"/>
              </a:rPr>
              <a:t>Ketahanan:</a:t>
            </a:r>
            <a:r>
              <a:rPr lang="ms" altLang="en-US" sz="1920" dirty="0">
                <a:solidFill>
                  <a:srgbClr val="25252B"/>
                </a:solidFill>
                <a:latin typeface="IBM Plex Sans" pitchFamily="34" charset="0"/>
                <a:ea typeface="IBM Plex Sans" pitchFamily="34" charset="-122"/>
                <a:cs typeface="IBM Plex Sans" pitchFamily="34" charset="-120"/>
              </a:rPr>
              <a:t> boleh digunakan dalam jangka masa panjang</a:t>
            </a:r>
            <a:endParaRPr lang="ms" sz="1920" dirty="0"/>
          </a:p>
          <a:p>
            <a:pPr algn="l" marL="487680" indent="-487680">
              <a:lnSpc>
                <a:spcPct val="113000"/>
              </a:lnSpc>
              <a:spcBef>
                <a:spcPts val="380"/>
              </a:spcBef>
              <a:buSzPct val="100000"/>
              <a:buChar char="•"/>
            </a:pPr>
            <a:r>
              <a:rPr lang="ms" altLang="en-US" sz="1920" b="1" dirty="0">
                <a:solidFill>
                  <a:srgbClr val="422C70"/>
                </a:solidFill>
                <a:latin typeface="IBM Plex Sans" pitchFamily="34" charset="0"/>
                <a:ea typeface="IBM Plex Sans" pitchFamily="34" charset="-122"/>
                <a:cs typeface="IBM Plex Sans" pitchFamily="34" charset="-120"/>
              </a:rPr>
              <a:t>Kemudahalihan:</a:t>
            </a:r>
            <a:r>
              <a:rPr lang="ms" altLang="en-US" sz="1920" dirty="0">
                <a:solidFill>
                  <a:srgbClr val="25252B"/>
                </a:solidFill>
                <a:latin typeface="IBM Plex Sans" pitchFamily="34" charset="0"/>
                <a:ea typeface="IBM Plex Sans" pitchFamily="34" charset="-122"/>
                <a:cs typeface="IBM Plex Sans" pitchFamily="34" charset="-120"/>
              </a:rPr>
              <a:t> mudah dibawa atau dipindahkan</a:t>
            </a:r>
            <a:endParaRPr lang="ms" sz="1920" dirty="0"/>
          </a:p>
          <a:p>
            <a:pPr algn="l" marL="487680" indent="-487680">
              <a:lnSpc>
                <a:spcPct val="113000"/>
              </a:lnSpc>
              <a:spcBef>
                <a:spcPts val="380"/>
              </a:spcBef>
              <a:buSzPct val="100000"/>
              <a:buChar char="•"/>
            </a:pPr>
            <a:r>
              <a:rPr lang="ms" altLang="en-US" sz="1920" b="1" dirty="0">
                <a:solidFill>
                  <a:srgbClr val="422C70"/>
                </a:solidFill>
                <a:latin typeface="IBM Plex Sans" pitchFamily="34" charset="0"/>
                <a:ea typeface="IBM Plex Sans" pitchFamily="34" charset="-122"/>
                <a:cs typeface="IBM Plex Sans" pitchFamily="34" charset="-120"/>
              </a:rPr>
              <a:t>Kebolehbahagian:</a:t>
            </a:r>
            <a:r>
              <a:rPr lang="ms" altLang="en-US" sz="1920" dirty="0">
                <a:solidFill>
                  <a:srgbClr val="25252B"/>
                </a:solidFill>
                <a:latin typeface="IBM Plex Sans" pitchFamily="34" charset="0"/>
                <a:ea typeface="IBM Plex Sans" pitchFamily="34" charset="-122"/>
                <a:cs typeface="IBM Plex Sans" pitchFamily="34" charset="-120"/>
              </a:rPr>
              <a:t> jumlah kecil dan besar</a:t>
            </a:r>
            <a:endParaRPr lang="ms" sz="1920" dirty="0"/>
          </a:p>
          <a:p>
            <a:pPr algn="l" marL="487680" indent="-487680">
              <a:lnSpc>
                <a:spcPct val="113000"/>
              </a:lnSpc>
              <a:spcBef>
                <a:spcPts val="380"/>
              </a:spcBef>
              <a:buSzPct val="100000"/>
              <a:buChar char="•"/>
            </a:pPr>
            <a:r>
              <a:rPr lang="ms" altLang="en-US" sz="1920" b="1" dirty="0">
                <a:solidFill>
                  <a:srgbClr val="422C70"/>
                </a:solidFill>
                <a:latin typeface="IBM Plex Sans" pitchFamily="34" charset="0"/>
                <a:ea typeface="IBM Plex Sans" pitchFamily="34" charset="-122"/>
                <a:cs typeface="IBM Plex Sans" pitchFamily="34" charset="-120"/>
              </a:rPr>
              <a:t>Kebolehgantian:</a:t>
            </a:r>
            <a:r>
              <a:rPr lang="ms" altLang="en-US" sz="1920" dirty="0">
                <a:solidFill>
                  <a:srgbClr val="25252B"/>
                </a:solidFill>
                <a:latin typeface="IBM Plex Sans" pitchFamily="34" charset="0"/>
                <a:ea typeface="IBM Plex Sans" pitchFamily="34" charset="-122"/>
                <a:cs typeface="IBM Plex Sans" pitchFamily="34" charset="-120"/>
              </a:rPr>
              <a:t> unit bernilai sama yang boleh saling ditukar ganti</a:t>
            </a:r>
            <a:endParaRPr lang="ms" sz="1920" dirty="0"/>
          </a:p>
        </p:txBody>
      </p:sp>
      <p:sp>
        <p:nvSpPr>
          <p:cNvPr id="5" name="Text 3"/>
          <p:cNvSpPr/>
          <p:nvPr/>
        </p:nvSpPr>
        <p:spPr>
          <a:xfrm>
            <a:off x="6120262" y="1368491"/>
            <a:ext cx="5729265" cy="2071665"/>
          </a:xfrm>
          <a:prstGeom prst="rect">
            <a:avLst/>
          </a:prstGeom>
          <a:noFill/>
          <a:ln/>
        </p:spPr>
        <p:txBody>
          <a:bodyPr wrap="square" lIns="0" tIns="0" rIns="0" bIns="0" rtlCol="0" anchor="t"/>
          <a:lstStyle/>
          <a:p>
            <a:pPr algn="l" marL="487680" indent="-487680">
              <a:lnSpc>
                <a:spcPct val="113000"/>
              </a:lnSpc>
              <a:buSzPct val="100000"/>
              <a:buChar char="•"/>
            </a:pPr>
            <a:r>
              <a:rPr lang="ms" altLang="en-US" sz="1920" b="1" dirty="0">
                <a:solidFill>
                  <a:srgbClr val="422C70"/>
                </a:solidFill>
                <a:latin typeface="IBM Plex Sans" pitchFamily="34" charset="0"/>
                <a:ea typeface="IBM Plex Sans" pitchFamily="34" charset="-122"/>
                <a:cs typeface="IBM Plex Sans" pitchFamily="34" charset="-120"/>
              </a:rPr>
              <a:t>Keterhadan:</a:t>
            </a:r>
            <a:r>
              <a:rPr lang="ms" altLang="en-US" sz="1920" dirty="0">
                <a:solidFill>
                  <a:srgbClr val="25252B"/>
                </a:solidFill>
                <a:latin typeface="IBM Plex Sans" pitchFamily="34" charset="0"/>
                <a:ea typeface="IBM Plex Sans" pitchFamily="34" charset="-122"/>
                <a:cs typeface="IBM Plex Sans" pitchFamily="34" charset="-120"/>
              </a:rPr>
              <a:t> had terhadap pertambahan bekalan</a:t>
            </a:r>
            <a:endParaRPr lang="ms" sz="1920" dirty="0"/>
          </a:p>
          <a:p>
            <a:pPr algn="l" marL="487680" indent="-487680">
              <a:lnSpc>
                <a:spcPct val="113000"/>
              </a:lnSpc>
              <a:spcBef>
                <a:spcPts val="380"/>
              </a:spcBef>
              <a:buSzPct val="100000"/>
              <a:buChar char="•"/>
            </a:pPr>
            <a:r>
              <a:rPr lang="ms" altLang="en-US" sz="1920" b="1" dirty="0">
                <a:solidFill>
                  <a:srgbClr val="422C70"/>
                </a:solidFill>
                <a:latin typeface="IBM Plex Sans" pitchFamily="34" charset="0"/>
                <a:ea typeface="IBM Plex Sans" pitchFamily="34" charset="-122"/>
                <a:cs typeface="IBM Plex Sans" pitchFamily="34" charset="-120"/>
              </a:rPr>
              <a:t>Kebolehterimaan:</a:t>
            </a:r>
            <a:r>
              <a:rPr lang="ms" altLang="en-US" sz="1920" dirty="0">
                <a:solidFill>
                  <a:srgbClr val="25252B"/>
                </a:solidFill>
                <a:latin typeface="IBM Plex Sans" pitchFamily="34" charset="0"/>
                <a:ea typeface="IBM Plex Sans" pitchFamily="34" charset="-122"/>
                <a:cs typeface="IBM Plex Sans" pitchFamily="34" charset="-120"/>
              </a:rPr>
              <a:t> kesediaan untuk menerimanya</a:t>
            </a:r>
            <a:endParaRPr lang="ms" sz="1920" dirty="0"/>
          </a:p>
          <a:p>
            <a:pPr algn="l" marL="487680" indent="-487680">
              <a:lnSpc>
                <a:spcPct val="113000"/>
              </a:lnSpc>
              <a:spcBef>
                <a:spcPts val="380"/>
              </a:spcBef>
              <a:buSzPct val="100000"/>
              <a:buChar char="•"/>
            </a:pPr>
            <a:r>
              <a:rPr lang="ms" altLang="en-US" sz="1920" b="1" dirty="0">
                <a:solidFill>
                  <a:srgbClr val="422C70"/>
                </a:solidFill>
                <a:latin typeface="IBM Plex Sans" pitchFamily="34" charset="0"/>
                <a:ea typeface="IBM Plex Sans" pitchFamily="34" charset="-122"/>
                <a:cs typeface="IBM Plex Sans" pitchFamily="34" charset="-120"/>
              </a:rPr>
              <a:t>Kebolehsahan dan kebolehkenalan:</a:t>
            </a:r>
            <a:r>
              <a:rPr lang="ms" altLang="en-US" sz="1920" dirty="0">
                <a:solidFill>
                  <a:srgbClr val="25252B"/>
                </a:solidFill>
                <a:latin typeface="IBM Plex Sans" pitchFamily="34" charset="0"/>
                <a:ea typeface="IBM Plex Sans" pitchFamily="34" charset="-122"/>
                <a:cs typeface="IBM Plex Sans" pitchFamily="34" charset="-120"/>
              </a:rPr>
              <a:t> unit tulen yang boleh dikenal pasti</a:t>
            </a:r>
            <a:endParaRPr lang="ms" sz="1920" dirty="0"/>
          </a:p>
        </p:txBody>
      </p:sp>
      <p:sp>
        <p:nvSpPr>
          <p:cNvPr id="6" name="Text 4"/>
          <p:cNvSpPr/>
          <p:nvPr/>
        </p:nvSpPr>
        <p:spPr>
          <a:xfrm>
            <a:off x="666780" y="4086088"/>
            <a:ext cx="11510010" cy="658094"/>
          </a:xfrm>
          <a:prstGeom prst="rect">
            <a:avLst/>
          </a:prstGeom>
          <a:noFill/>
          <a:ln/>
        </p:spPr>
        <p:txBody>
          <a:bodyPr wrap="square" lIns="0" tIns="0" rIns="0" bIns="0" rtlCol="0" anchor="t"/>
          <a:lstStyle/>
          <a:p>
            <a:pPr algn="l" indent="0" marL="0">
              <a:lnSpc>
                <a:spcPct val="113000"/>
              </a:lnSpc>
              <a:buNone/>
            </a:pPr>
            <a:r>
              <a:rPr lang="ms" altLang="en-US" sz="1920" dirty="0">
                <a:solidFill>
                  <a:srgbClr val="25252B"/>
                </a:solidFill>
                <a:latin typeface="IBM Plex Sans" pitchFamily="34" charset="0"/>
                <a:ea typeface="IBM Plex Sans" pitchFamily="34" charset="-122"/>
                <a:cs typeface="IBM Plex Sans" pitchFamily="34" charset="-120"/>
              </a:rPr>
              <a:t>Tiada bentuk wang yang mendapat markah sempurna. “</a:t>
            </a:r>
            <a:r>
              <a:rPr lang="ms" altLang="en-US" sz="1920" b="1" dirty="0">
                <a:solidFill>
                  <a:srgbClr val="25252B"/>
                </a:solidFill>
                <a:latin typeface="IBM Plex Sans" pitchFamily="34" charset="0"/>
                <a:ea typeface="IBM Plex Sans" pitchFamily="34" charset="-122"/>
                <a:cs typeface="IBM Plex Sans" pitchFamily="34" charset="-120"/>
              </a:rPr>
              <a:t>Wang yang kukuh</a:t>
            </a:r>
            <a:r>
              <a:rPr lang="ms" altLang="en-US" sz="1920" dirty="0">
                <a:solidFill>
                  <a:srgbClr val="25252B"/>
                </a:solidFill>
                <a:latin typeface="IBM Plex Sans" pitchFamily="34" charset="0"/>
                <a:ea typeface="IBM Plex Sans" pitchFamily="34" charset="-122"/>
                <a:cs typeface="IBM Plex Sans" pitchFamily="34" charset="-120"/>
              </a:rPr>
              <a:t>” ialah suatu penilaian: nyatakan kriteria dan buat perbandingan secara konsisten.</a:t>
            </a:r>
            <a:endParaRPr lang="ms" sz="1920" dirty="0"/>
          </a:p>
        </p:txBody>
      </p:sp>
      <p:sp>
        <p:nvSpPr>
          <p:cNvPr id="7" name="Shape 5"/>
          <p:cNvSpPr/>
          <p:nvPr/>
        </p:nvSpPr>
        <p:spPr>
          <a:xfrm>
            <a:off x="666780" y="4987961"/>
            <a:ext cx="10858500" cy="986912"/>
          </a:xfrm>
          <a:prstGeom prst="rect">
            <a:avLst/>
          </a:prstGeom>
          <a:solidFill>
            <a:srgbClr val="F3F3FA"/>
          </a:solidFill>
          <a:ln/>
        </p:spPr>
      </p:sp>
      <p:sp>
        <p:nvSpPr>
          <p:cNvPr id="8" name="Shape 6"/>
          <p:cNvSpPr/>
          <p:nvPr/>
        </p:nvSpPr>
        <p:spPr>
          <a:xfrm>
            <a:off x="666780" y="4987961"/>
            <a:ext cx="57150" cy="986912"/>
          </a:xfrm>
          <a:prstGeom prst="rect">
            <a:avLst/>
          </a:prstGeom>
          <a:solidFill>
            <a:srgbClr val="422C70"/>
          </a:solidFill>
          <a:ln/>
        </p:spPr>
      </p:sp>
      <p:sp>
        <p:nvSpPr>
          <p:cNvPr id="9" name="Text 7"/>
          <p:cNvSpPr/>
          <p:nvPr/>
        </p:nvSpPr>
        <p:spPr>
          <a:xfrm>
            <a:off x="1114014" y="5207417"/>
            <a:ext cx="10622310" cy="548000"/>
          </a:xfrm>
          <a:prstGeom prst="rect">
            <a:avLst/>
          </a:prstGeom>
          <a:noFill/>
          <a:ln/>
        </p:spPr>
        <p:txBody>
          <a:bodyPr wrap="square" lIns="0" tIns="0" rIns="0" bIns="0" rtlCol="0" anchor="t"/>
          <a:lstStyle/>
          <a:p>
            <a:pPr algn="l" indent="0" marL="0">
              <a:lnSpc>
                <a:spcPct val="113000"/>
              </a:lnSpc>
              <a:buNone/>
            </a:pPr>
            <a:r>
              <a:rPr lang="ms" altLang="en-US" sz="1920" b="1" dirty="0">
                <a:solidFill>
                  <a:srgbClr val="422C70"/>
                </a:solidFill>
                <a:latin typeface="IBM Plex Sans" pitchFamily="34" charset="0"/>
                <a:ea typeface="IBM Plex Sans" pitchFamily="34" charset="-122"/>
                <a:cs typeface="IBM Plex Sans" pitchFamily="34" charset="-120"/>
              </a:rPr>
              <a:t>Berfikir secara kritis</a:t>
            </a:r>
            <a:endParaRPr lang="ms" sz="1920" dirty="0"/>
          </a:p>
          <a:p>
            <a:pPr algn="l" indent="0" marL="0">
              <a:lnSpc>
                <a:spcPct val="113000"/>
              </a:lnSpc>
              <a:spcBef>
                <a:spcPts val="290"/>
              </a:spcBef>
              <a:buNone/>
            </a:pPr>
            <a:r>
              <a:rPr lang="ms" altLang="en-US" sz="1920" dirty="0">
                <a:solidFill>
                  <a:srgbClr val="25252B"/>
                </a:solidFill>
                <a:latin typeface="IBM Plex Sans" pitchFamily="34" charset="0"/>
                <a:ea typeface="IBM Plex Sans" pitchFamily="34" charset="-122"/>
                <a:cs typeface="IBM Plex Sans" pitchFamily="34" charset="-120"/>
              </a:rPr>
              <a:t>Apakah ciri yang penting ketika anda memilih satu jenis wang atau aset berbanding yang lain?</a:t>
            </a:r>
            <a:endParaRPr lang="ms"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Barter dan Kehendak Serentak</a:t>
            </a:r>
            <a:endParaRPr lang="ms"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Pertukaran barangan atau perkhidmatan secara langsung</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Kedua-dua pihak mesti menginginkan tawaran pihak yang satu lagi</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Pada masa yang sama, dalam kuantiti yang sesuai</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Kesukaran dari segi pembahagian, kerosakan, penetapan harga dan penyimpanan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Wang memisahkan urusan menjual daripada urusan membeli</a:t>
            </a:r>
            <a:endParaRPr lang="m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Kekurangan, Nilai dan</a:t>
            </a:r>
            <a:br/>
            <a:r>
              <a:rPr lang="ms" altLang="en-US" sz="3000" dirty="0">
                <a:solidFill>
                  <a:srgbClr val="422C70"/>
                </a:solidFill>
                <a:latin typeface="IBM Plex Sans Medium" pitchFamily="34" charset="0"/>
                <a:ea typeface="IBM Plex Sans Medium" pitchFamily="34" charset="-122"/>
                <a:cs typeface="IBM Plex Sans Medium" pitchFamily="34" charset="-120"/>
              </a:rPr>
              <a:t>Pertukaran</a:t>
            </a:r>
            <a:endParaRPr lang="ms" sz="3000" dirty="0"/>
          </a:p>
        </p:txBody>
      </p:sp>
      <p:sp>
        <p:nvSpPr>
          <p:cNvPr id="5" name="Text 2"/>
          <p:cNvSpPr/>
          <p:nvPr/>
        </p:nvSpPr>
        <p:spPr>
          <a:xfrm>
            <a:off x="971459" y="1787561"/>
            <a:ext cx="5360487" cy="3533882"/>
          </a:xfrm>
          <a:prstGeom prst="rect">
            <a:avLst/>
          </a:prstGeom>
          <a:noFill/>
          <a:ln/>
        </p:spPr>
        <p:txBody>
          <a:bodyPr wrap="square" lIns="0" tIns="0" rIns="0" bIns="0" rtlCol="0" anchor="t"/>
          <a:lstStyle/>
          <a:p>
            <a:pPr algn="l" marL="182880" indent="-182880">
              <a:lnSpc>
                <a:spcPct val="113000"/>
              </a:lnSpc>
              <a:buSzPct val="100000"/>
              <a:buChar char="•"/>
            </a:pPr>
            <a:r>
              <a:rPr lang="ms" altLang="en-US" sz="1920" b="1" dirty="0">
                <a:solidFill>
                  <a:srgbClr val="422C70"/>
                </a:solidFill>
                <a:latin typeface="IBM Plex Sans" pitchFamily="34" charset="0"/>
                <a:ea typeface="IBM Plex Sans" pitchFamily="34" charset="-122"/>
                <a:cs typeface="IBM Plex Sans" pitchFamily="34" charset="-120"/>
              </a:rPr>
              <a:t>Kekurangan:</a:t>
            </a:r>
            <a:r>
              <a:rPr lang="ms" altLang="en-US" sz="1920" dirty="0">
                <a:solidFill>
                  <a:srgbClr val="25252B"/>
                </a:solidFill>
                <a:latin typeface="IBM Plex Sans" pitchFamily="34" charset="0"/>
                <a:ea typeface="IBM Plex Sans" pitchFamily="34" charset="-122"/>
                <a:cs typeface="IBM Plex Sans" pitchFamily="34" charset="-120"/>
              </a:rPr>
              <a:t> satu penggunaan menghalang penggunaan yang lain</a:t>
            </a:r>
            <a:endParaRPr lang="ms" sz="1920" dirty="0"/>
          </a:p>
          <a:p>
            <a:pPr algn="l" marL="182880" indent="-182880">
              <a:lnSpc>
                <a:spcPct val="113000"/>
              </a:lnSpc>
              <a:spcBef>
                <a:spcPts val="380"/>
              </a:spcBef>
              <a:buSzPct val="100000"/>
              <a:buChar char="•"/>
            </a:pPr>
            <a:r>
              <a:rPr lang="ms" altLang="en-US" sz="1920" b="1" dirty="0">
                <a:solidFill>
                  <a:srgbClr val="422C70"/>
                </a:solidFill>
                <a:latin typeface="IBM Plex Sans" pitchFamily="34" charset="0"/>
                <a:ea typeface="IBM Plex Sans" pitchFamily="34" charset="-122"/>
                <a:cs typeface="IBM Plex Sans" pitchFamily="34" charset="-120"/>
              </a:rPr>
              <a:t>Nilai subjektif:</a:t>
            </a:r>
            <a:r>
              <a:rPr lang="ms" altLang="en-US" sz="1920" dirty="0">
                <a:solidFill>
                  <a:srgbClr val="25252B"/>
                </a:solidFill>
                <a:latin typeface="IBM Plex Sans" pitchFamily="34" charset="0"/>
                <a:ea typeface="IBM Plex Sans" pitchFamily="34" charset="-122"/>
                <a:cs typeface="IBM Plex Sans" pitchFamily="34" charset="-120"/>
              </a:rPr>
              <a:t> keperluan, keutamaan, dan keadaan</a:t>
            </a:r>
            <a:endParaRPr lang="ms" sz="1920" dirty="0"/>
          </a:p>
          <a:p>
            <a:pPr algn="l" marL="182880" indent="-182880">
              <a:lnSpc>
                <a:spcPct val="113000"/>
              </a:lnSpc>
              <a:spcBef>
                <a:spcPts val="380"/>
              </a:spcBef>
              <a:buSzPct val="100000"/>
              <a:buChar char="•"/>
            </a:pPr>
            <a:r>
              <a:rPr lang="ms" altLang="en-US" sz="1920" b="1" dirty="0">
                <a:solidFill>
                  <a:srgbClr val="422C70"/>
                </a:solidFill>
                <a:latin typeface="IBM Plex Sans" pitchFamily="34" charset="0"/>
                <a:ea typeface="IBM Plex Sans" pitchFamily="34" charset="-122"/>
                <a:cs typeface="IBM Plex Sans" pitchFamily="34" charset="-120"/>
              </a:rPr>
              <a:t>Pertukaran:</a:t>
            </a:r>
            <a:r>
              <a:rPr lang="ms" altLang="en-US" sz="1920" dirty="0">
                <a:solidFill>
                  <a:srgbClr val="25252B"/>
                </a:solidFill>
                <a:latin typeface="IBM Plex Sans" pitchFamily="34" charset="0"/>
                <a:ea typeface="IBM Plex Sans" pitchFamily="34" charset="-122"/>
                <a:cs typeface="IBM Plex Sans" pitchFamily="34" charset="-120"/>
              </a:rPr>
              <a:t> kedua-dua pihak lebih mengutamakan apa yang mereka terima</a:t>
            </a:r>
            <a:endParaRPr lang="ms" sz="1920" dirty="0"/>
          </a:p>
          <a:p>
            <a:pPr algn="l" marL="182880" indent="-182880">
              <a:lnSpc>
                <a:spcPct val="113000"/>
              </a:lnSpc>
              <a:spcBef>
                <a:spcPts val="380"/>
              </a:spcBef>
              <a:buSzPct val="100000"/>
              <a:buChar char="•"/>
            </a:pPr>
            <a:r>
              <a:rPr lang="ms" altLang="en-US" sz="1920" b="1" dirty="0">
                <a:solidFill>
                  <a:srgbClr val="422C70"/>
                </a:solidFill>
                <a:latin typeface="IBM Plex Sans" pitchFamily="34" charset="0"/>
                <a:ea typeface="IBM Plex Sans" pitchFamily="34" charset="-122"/>
                <a:cs typeface="IBM Plex Sans" pitchFamily="34" charset="-120"/>
              </a:rPr>
              <a:t>Kos lepas:</a:t>
            </a:r>
            <a:r>
              <a:rPr lang="ms" altLang="en-US" sz="1920" dirty="0">
                <a:solidFill>
                  <a:srgbClr val="25252B"/>
                </a:solidFill>
                <a:latin typeface="IBM Plex Sans" pitchFamily="34" charset="0"/>
                <a:ea typeface="IBM Plex Sans" pitchFamily="34" charset="-122"/>
                <a:cs typeface="IBM Plex Sans" pitchFamily="34" charset="-120"/>
              </a:rPr>
              <a:t> alternatif terbaik yang dilepaskan</a:t>
            </a:r>
            <a:endParaRPr lang="ms" sz="1920" dirty="0"/>
          </a:p>
          <a:p>
            <a:pPr algn="l" marL="182880" indent="-182880">
              <a:lnSpc>
                <a:spcPct val="113000"/>
              </a:lnSpc>
              <a:spcBef>
                <a:spcPts val="380"/>
              </a:spcBef>
              <a:buSzPct val="100000"/>
              <a:buChar char="•"/>
            </a:pPr>
            <a:r>
              <a:rPr lang="ms" altLang="en-US" sz="1920" b="1" dirty="0">
                <a:solidFill>
                  <a:srgbClr val="422C70"/>
                </a:solidFill>
                <a:latin typeface="IBM Plex Sans" pitchFamily="34" charset="0"/>
                <a:ea typeface="IBM Plex Sans" pitchFamily="34" charset="-122"/>
                <a:cs typeface="IBM Plex Sans" pitchFamily="34" charset="-120"/>
              </a:rPr>
              <a:t>Keutamaan masa:</a:t>
            </a:r>
            <a:r>
              <a:rPr lang="ms" altLang="en-US" sz="1920" dirty="0">
                <a:solidFill>
                  <a:srgbClr val="25252B"/>
                </a:solidFill>
                <a:latin typeface="IBM Plex Sans" pitchFamily="34" charset="0"/>
                <a:ea typeface="IBM Plex Sans" pitchFamily="34" charset="-122"/>
                <a:cs typeface="IBM Plex Sans" pitchFamily="34" charset="-120"/>
              </a:rPr>
              <a:t> sekarang berbanding kemudian</a:t>
            </a:r>
            <a:endParaRPr lang="ms" sz="1920" dirty="0"/>
          </a:p>
          <a:p>
            <a:pPr algn="l" marL="182880" indent="-182880">
              <a:lnSpc>
                <a:spcPct val="113000"/>
              </a:lnSpc>
              <a:spcBef>
                <a:spcPts val="380"/>
              </a:spcBef>
              <a:buSzPct val="100000"/>
              <a:buChar char="•"/>
            </a:pPr>
            <a:r>
              <a:rPr lang="ms" altLang="en-US" sz="1920" b="1" dirty="0">
                <a:solidFill>
                  <a:srgbClr val="422C70"/>
                </a:solidFill>
                <a:latin typeface="IBM Plex Sans" pitchFamily="34" charset="0"/>
                <a:ea typeface="IBM Plex Sans" pitchFamily="34" charset="-122"/>
                <a:cs typeface="IBM Plex Sans" pitchFamily="34" charset="-120"/>
              </a:rPr>
              <a:t>Tukar ganti:</a:t>
            </a:r>
            <a:r>
              <a:rPr lang="ms" altLang="en-US" sz="1920" dirty="0">
                <a:solidFill>
                  <a:srgbClr val="25252B"/>
                </a:solidFill>
                <a:latin typeface="IBM Plex Sans" pitchFamily="34" charset="0"/>
                <a:ea typeface="IBM Plex Sans" pitchFamily="34" charset="-122"/>
                <a:cs typeface="IBM Plex Sans" pitchFamily="34" charset="-120"/>
              </a:rPr>
              <a:t> manfaat yang disertai kos</a:t>
            </a:r>
            <a:endParaRPr lang="ms" sz="1920" dirty="0"/>
          </a:p>
        </p:txBody>
      </p:sp>
      <p:sp>
        <p:nvSpPr>
          <p:cNvPr id="6" name="Text 3"/>
          <p:cNvSpPr/>
          <p:nvPr/>
        </p:nvSpPr>
        <p:spPr>
          <a:xfrm>
            <a:off x="666780" y="5589727"/>
            <a:ext cx="5694426" cy="658094"/>
          </a:xfrm>
          <a:prstGeom prst="rect">
            <a:avLst/>
          </a:prstGeom>
          <a:noFill/>
          <a:ln/>
        </p:spPr>
        <p:txBody>
          <a:bodyPr wrap="square" lIns="0" tIns="0" rIns="0" bIns="0" rtlCol="0" anchor="t"/>
          <a:lstStyle/>
          <a:p>
            <a:pPr algn="l" indent="0" marL="0">
              <a:lnSpc>
                <a:spcPct val="113000"/>
              </a:lnSpc>
              <a:buNone/>
            </a:pPr>
            <a:r>
              <a:rPr lang="ms" altLang="en-US" sz="1920" dirty="0">
                <a:solidFill>
                  <a:srgbClr val="25252B"/>
                </a:solidFill>
                <a:latin typeface="IBM Plex Sans" pitchFamily="34" charset="0"/>
                <a:ea typeface="IBM Plex Sans" pitchFamily="34" charset="-122"/>
                <a:cs typeface="IBM Plex Sans" pitchFamily="34" charset="-120"/>
              </a:rPr>
              <a:t>Kekurangan semata-mata tidak menjamin nilai; permintaan juga penting.</a:t>
            </a:r>
            <a:endParaRPr lang="ms"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Berdekatan sumber yang selamat Sebotol air berada di dalam peti sejuk kedai. Air bersih mudah didapati di kawasan berdekatan.KeperluanRendahHargaLebih rendahSemasa kekurangan bekalan Botol yang sama b">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Kos Lepas</a:t>
            </a:r>
            <a:endParaRPr lang="ms"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Seorang pembeli dengan wang yang terhad menimbang pilihan yang ada Makanan Makan dengan baik hari ini.Pengangkutan Pergi ke tempat kerja.SimpanSimpan untuk kemudian hari. Setiap pilihan bermakna melep">    </p:cNvPr>
          <p:cNvPicPr>
            <a:picLocks noChangeAspect="1"/>
          </p:cNvPicPr>
          <p:nvPr/>
        </p:nvPicPr>
        <p:blipFill>
          <a:blip r:embed="rId1"/>
          <a:stretch>
            <a:fillRect/>
          </a:stretch>
        </p:blipFill>
        <p:spPr>
          <a:xfrm>
            <a:off x="342900" y="376276"/>
            <a:ext cx="11506170" cy="595301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Daripada Barter kepada Wang Digital</a:t>
            </a:r>
            <a:endParaRPr lang="ms" sz="3000" dirty="0"/>
          </a:p>
        </p:txBody>
      </p:sp>
      <p:sp>
        <p:nvSpPr>
          <p:cNvPr id="4" name="Text 2"/>
          <p:cNvSpPr/>
          <p:nvPr/>
        </p:nvSpPr>
        <p:spPr>
          <a:xfrm>
            <a:off x="1017179" y="1379464"/>
            <a:ext cx="11125871" cy="3307568"/>
          </a:xfrm>
          <a:prstGeom prst="rect">
            <a:avLst/>
          </a:prstGeom>
          <a:noFill/>
          <a:ln/>
        </p:spPr>
        <p:txBody>
          <a:bodyPr wrap="square" lIns="0" tIns="0" rIns="0" bIns="0" rtlCol="0" anchor="t"/>
          <a:lstStyle/>
          <a:p>
            <a:pPr algn="l" marL="210820" indent="-210820">
              <a:lnSpc>
                <a:spcPct val="113000"/>
              </a:lnSpc>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Pertukaran langsung, hadiah, kewajipan, dan rekod hutang</a:t>
            </a:r>
            <a:endParaRPr lang="ms" sz="2210" dirty="0"/>
          </a:p>
          <a:p>
            <a:pPr algn="l" marL="210820" indent="-210820">
              <a:lnSpc>
                <a:spcPct val="113000"/>
              </a:lnSpc>
              <a:spcBef>
                <a:spcPts val="440"/>
              </a:spcBef>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Wang komoditi: barangan yang mempunyai kegunaan lain</a:t>
            </a:r>
            <a:endParaRPr lang="ms" sz="2210" dirty="0"/>
          </a:p>
          <a:p>
            <a:pPr algn="l" marL="210820" indent="-210820">
              <a:lnSpc>
                <a:spcPct val="113000"/>
              </a:lnSpc>
              <a:spcBef>
                <a:spcPts val="440"/>
              </a:spcBef>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Syiling piawai: pengiktirafan; kemungkinan pengurangan kandungan logam berharga</a:t>
            </a:r>
            <a:endParaRPr lang="ms" sz="2210" dirty="0"/>
          </a:p>
          <a:p>
            <a:pPr algn="l" marL="210820" indent="-210820">
              <a:lnSpc>
                <a:spcPct val="113000"/>
              </a:lnSpc>
              <a:spcBef>
                <a:spcPts val="440"/>
              </a:spcBef>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Wang kertas perwakilan: tuntutan yang boleh ditebus; kepercayaan terhadap penerbit</a:t>
            </a:r>
            <a:endParaRPr lang="ms" sz="2210" dirty="0"/>
          </a:p>
          <a:p>
            <a:pPr algn="l" marL="210820" indent="-210820">
              <a:lnSpc>
                <a:spcPct val="113000"/>
              </a:lnSpc>
              <a:spcBef>
                <a:spcPts val="440"/>
              </a:spcBef>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Bank dan wang kerajaan: janji institusi</a:t>
            </a:r>
            <a:endParaRPr lang="ms" sz="2210" dirty="0"/>
          </a:p>
          <a:p>
            <a:pPr algn="l" marL="210820" indent="-210820">
              <a:lnSpc>
                <a:spcPct val="113000"/>
              </a:lnSpc>
              <a:spcBef>
                <a:spcPts val="440"/>
              </a:spcBef>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Pembayaran digital: arahan yang mengubah rekod</a:t>
            </a:r>
            <a:endParaRPr lang="ms" sz="2210" dirty="0"/>
          </a:p>
        </p:txBody>
      </p:sp>
      <p:sp>
        <p:nvSpPr>
          <p:cNvPr id="5" name="Text 3"/>
          <p:cNvSpPr/>
          <p:nvPr/>
        </p:nvSpPr>
        <p:spPr>
          <a:xfrm>
            <a:off x="666780" y="4995459"/>
            <a:ext cx="11510010" cy="756940"/>
          </a:xfrm>
          <a:prstGeom prst="rect">
            <a:avLst/>
          </a:prstGeom>
          <a:noFill/>
          <a:ln/>
        </p:spPr>
        <p:txBody>
          <a:bodyPr wrap="square" lIns="0" tIns="0" rIns="0" bIns="0" rtlCol="0" anchor="t"/>
          <a:lstStyle/>
          <a:p>
            <a:pPr algn="l" indent="0" marL="0">
              <a:lnSpc>
                <a:spcPct val="113000"/>
              </a:lnSpc>
              <a:buNone/>
            </a:pPr>
            <a:r>
              <a:rPr lang="ms" altLang="en-US" sz="2210" dirty="0">
                <a:solidFill>
                  <a:srgbClr val="25252B"/>
                </a:solidFill>
                <a:latin typeface="IBM Plex Sans" pitchFamily="34" charset="0"/>
                <a:ea typeface="IBM Plex Sans" pitchFamily="34" charset="-122"/>
                <a:cs typeface="IBM Plex Sans" pitchFamily="34" charset="-120"/>
              </a:rPr>
              <a:t>Pelbagai bentuk wang wujud serentak; masyarakat tidak mengikuti satu urutan yang sama. Kemudahan sering membawa kebergantungan pada penerbit dan pengantara.</a:t>
            </a:r>
            <a:endParaRPr lang="ms"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Wang Fiat</a:t>
            </a:r>
            <a:endParaRPr lang="ms"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ms" altLang="en-US" sz="2300" dirty="0">
                <a:solidFill>
                  <a:srgbClr val="25252B"/>
                </a:solidFill>
                <a:latin typeface="IBM Plex Sans" pitchFamily="34" charset="0"/>
                <a:ea typeface="IBM Plex Sans" pitchFamily="34" charset="-122"/>
                <a:cs typeface="IBM Plex Sans" pitchFamily="34" charset="-120"/>
              </a:rPr>
              <a:t>Wang fiat ialah mata wang yang dibenarkan oleh kerajaan dan tidak boleh ditebus dengan jumlah tetap komoditi seperti emas.</a:t>
            </a:r>
            <a:endParaRPr lang="ms"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Bank pusat:</a:t>
            </a:r>
            <a:r>
              <a:rPr lang="ms" altLang="en-US" sz="2300" dirty="0">
                <a:solidFill>
                  <a:srgbClr val="25252B"/>
                </a:solidFill>
                <a:latin typeface="IBM Plex Sans" pitchFamily="34" charset="0"/>
                <a:ea typeface="IBM Plex Sans" pitchFamily="34" charset="-122"/>
                <a:cs typeface="IBM Plex Sans" pitchFamily="34" charset="-120"/>
              </a:rPr>
              <a:t> wang asas, dasar, penyelesaian</a:t>
            </a:r>
            <a:endParaRPr lang="ms" sz="2300" dirty="0"/>
          </a:p>
          <a:p>
            <a:pPr algn="l" marL="219710" indent="-219710">
              <a:lnSpc>
                <a:spcPct val="113000"/>
              </a:lnSpc>
              <a:spcBef>
                <a:spcPts val="460"/>
              </a:spcBef>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Bank perdagangan:</a:t>
            </a:r>
            <a:r>
              <a:rPr lang="ms" altLang="en-US" sz="2300" dirty="0">
                <a:solidFill>
                  <a:srgbClr val="25252B"/>
                </a:solidFill>
                <a:latin typeface="IBM Plex Sans" pitchFamily="34" charset="0"/>
                <a:ea typeface="IBM Plex Sans" pitchFamily="34" charset="-122"/>
                <a:cs typeface="IBM Plex Sans" pitchFamily="34" charset="-120"/>
              </a:rPr>
              <a:t> deposit, pembayaran, pinjaman</a:t>
            </a:r>
            <a:endParaRPr lang="ms" sz="2300" dirty="0"/>
          </a:p>
          <a:p>
            <a:pPr algn="l" marL="219710" indent="-219710">
              <a:lnSpc>
                <a:spcPct val="113000"/>
              </a:lnSpc>
              <a:spcBef>
                <a:spcPts val="460"/>
              </a:spcBef>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Kerajaan:</a:t>
            </a:r>
            <a:r>
              <a:rPr lang="ms" altLang="en-US" sz="2300" dirty="0">
                <a:solidFill>
                  <a:srgbClr val="25252B"/>
                </a:solidFill>
                <a:latin typeface="IBM Plex Sans" pitchFamily="34" charset="0"/>
                <a:ea typeface="IBM Plex Sans" pitchFamily="34" charset="-122"/>
                <a:cs typeface="IBM Plex Sans" pitchFamily="34" charset="-120"/>
              </a:rPr>
              <a:t> cukai, perbelanjaan, undang-undang</a:t>
            </a:r>
            <a:endParaRPr lang="ms" sz="2300" dirty="0"/>
          </a:p>
          <a:p>
            <a:pPr algn="l" marL="219710" indent="-219710">
              <a:lnSpc>
                <a:spcPct val="113000"/>
              </a:lnSpc>
              <a:spcBef>
                <a:spcPts val="460"/>
              </a:spcBef>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Orang ramai dan perniagaan:</a:t>
            </a:r>
            <a:r>
              <a:rPr lang="ms" altLang="en-US" sz="2300" dirty="0">
                <a:solidFill>
                  <a:srgbClr val="25252B"/>
                </a:solidFill>
                <a:latin typeface="IBM Plex Sans" pitchFamily="34" charset="0"/>
                <a:ea typeface="IBM Plex Sans" pitchFamily="34" charset="-122"/>
                <a:cs typeface="IBM Plex Sans" pitchFamily="34" charset="-120"/>
              </a:rPr>
              <a:t> kerja, harga, pertukaran</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Penerimaan bersama dan kesan rangkaian</a:t>
            </a:r>
            <a:endParaRPr lang="ms"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ms" altLang="en-US" sz="2300" dirty="0">
                <a:solidFill>
                  <a:srgbClr val="25252B"/>
                </a:solidFill>
                <a:latin typeface="IBM Plex Sans" pitchFamily="34" charset="0"/>
                <a:ea typeface="IBM Plex Sans" pitchFamily="34" charset="-122"/>
                <a:cs typeface="IBM Plex Sans" pitchFamily="34" charset="-120"/>
              </a:rPr>
              <a:t>Pembayaran yang mudah dan kredit yang fleksibel membawa kebergantungan pada institusi. Bekalan, akses dan peraturan boleh berubah; peraturan tentang wang sah diperlakukan berbeza mengikut bidang kuasa.</a:t>
            </a:r>
            <a:endParaRPr lang="ms"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Bank pusatMengurus dasar monetari dan menyokong penyelesaian pembayaran. Bank perdaganganBerhutang kepada pelanggan atas deposit mereka; deposit ialah liabiliti bank. Perkhidmatan pembayaranMenyampaik">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Teliti Pembayaran Tempatan</a:t>
            </a:r>
            <a:endParaRPr lang="ms" sz="3000" dirty="0"/>
          </a:p>
        </p:txBody>
      </p:sp>
      <p:sp>
        <p:nvSpPr>
          <p:cNvPr id="5" name="Text 2"/>
          <p:cNvSpPr/>
          <p:nvPr/>
        </p:nvSpPr>
        <p:spPr>
          <a:xfrm>
            <a:off x="666780" y="1435608"/>
            <a:ext cx="5694426" cy="756940"/>
          </a:xfrm>
          <a:prstGeom prst="rect">
            <a:avLst/>
          </a:prstGeom>
          <a:noFill/>
          <a:ln/>
        </p:spPr>
        <p:txBody>
          <a:bodyPr wrap="square" lIns="0" tIns="0" rIns="0" bIns="0" rtlCol="0" anchor="t"/>
          <a:lstStyle/>
          <a:p>
            <a:pPr algn="l" indent="0" marL="0">
              <a:lnSpc>
                <a:spcPct val="113000"/>
              </a:lnSpc>
              <a:buNone/>
            </a:pPr>
            <a:r>
              <a:rPr lang="ms" altLang="en-US" sz="2210" dirty="0">
                <a:solidFill>
                  <a:srgbClr val="25252B"/>
                </a:solidFill>
                <a:latin typeface="IBM Plex Sans" pitchFamily="34" charset="0"/>
                <a:ea typeface="IBM Plex Sans" pitchFamily="34" charset="-122"/>
                <a:cs typeface="IBM Plex Sans" pitchFamily="34" charset="-120"/>
              </a:rPr>
              <a:t>Pilih satu pembayaran biasa, atau gunakan senario rekaan.</a:t>
            </a:r>
            <a:endParaRPr lang="ms" sz="2210" dirty="0"/>
          </a:p>
        </p:txBody>
      </p:sp>
      <p:sp>
        <p:nvSpPr>
          <p:cNvPr id="6" name="Text 3"/>
          <p:cNvSpPr/>
          <p:nvPr/>
        </p:nvSpPr>
        <p:spPr>
          <a:xfrm>
            <a:off x="1017179" y="2416851"/>
            <a:ext cx="5310287" cy="3574115"/>
          </a:xfrm>
          <a:prstGeom prst="rect">
            <a:avLst/>
          </a:prstGeom>
          <a:noFill/>
          <a:ln/>
        </p:spPr>
        <p:txBody>
          <a:bodyPr wrap="square" lIns="0" tIns="0" rIns="0" bIns="0" rtlCol="0" anchor="t"/>
          <a:lstStyle/>
          <a:p>
            <a:pPr algn="l" marL="210820" indent="-210820">
              <a:lnSpc>
                <a:spcPct val="113000"/>
              </a:lnSpc>
              <a:buSzPct val="100000"/>
              <a:buFont typeface="+mj-lt"/>
              <a:buAutoNum type="arabicPeriod" startAt="1"/>
            </a:pPr>
            <a:r>
              <a:rPr lang="ms" altLang="en-US" sz="2210" dirty="0">
                <a:solidFill>
                  <a:srgbClr val="25252B"/>
                </a:solidFill>
                <a:latin typeface="IBM Plex Sans" pitchFamily="34" charset="0"/>
                <a:ea typeface="IBM Plex Sans" pitchFamily="34" charset="-122"/>
                <a:cs typeface="IBM Plex Sans" pitchFamily="34" charset="-120"/>
              </a:rPr>
              <a:t>Apakah yang dibayar? Mata wang manakah yang digunakan sebagai unit akaun?</a:t>
            </a:r>
            <a:endParaRPr lang="ms" sz="2210" dirty="0"/>
          </a:p>
          <a:p>
            <a:pPr algn="l" marL="210820" indent="-210820">
              <a:lnSpc>
                <a:spcPct val="113000"/>
              </a:lnSpc>
              <a:spcBef>
                <a:spcPts val="440"/>
              </a:spcBef>
              <a:buSzPct val="100000"/>
              <a:buFont typeface="+mj-lt"/>
              <a:buAutoNum type="arabicPeriod" startAt="1"/>
            </a:pPr>
            <a:r>
              <a:rPr lang="ms" altLang="en-US" sz="2210" dirty="0">
                <a:solidFill>
                  <a:srgbClr val="25252B"/>
                </a:solidFill>
                <a:latin typeface="IBM Plex Sans" pitchFamily="34" charset="0"/>
                <a:ea typeface="IBM Plex Sans" pitchFamily="34" charset="-122"/>
                <a:cs typeface="IBM Plex Sans" pitchFamily="34" charset="-120"/>
              </a:rPr>
              <a:t>Mengapakah penerima menerimanya?</a:t>
            </a:r>
            <a:endParaRPr lang="ms" sz="2210" dirty="0"/>
          </a:p>
          <a:p>
            <a:pPr algn="l" marL="210820" indent="-210820">
              <a:lnSpc>
                <a:spcPct val="113000"/>
              </a:lnSpc>
              <a:spcBef>
                <a:spcPts val="440"/>
              </a:spcBef>
              <a:buSzPct val="100000"/>
              <a:buFont typeface="+mj-lt"/>
              <a:buAutoNum type="arabicPeriod" startAt="1"/>
            </a:pPr>
            <a:r>
              <a:rPr lang="ms" altLang="en-US" sz="2210" dirty="0">
                <a:solidFill>
                  <a:srgbClr val="25252B"/>
                </a:solidFill>
                <a:latin typeface="IBM Plex Sans" pitchFamily="34" charset="0"/>
                <a:ea typeface="IBM Plex Sans" pitchFamily="34" charset="-122"/>
                <a:cs typeface="IBM Plex Sans" pitchFamily="34" charset="-120"/>
              </a:rPr>
              <a:t>Institusi, rekod atau peraturan manakah yang menyokongnya?</a:t>
            </a:r>
            <a:endParaRPr lang="ms" sz="2210" dirty="0"/>
          </a:p>
          <a:p>
            <a:pPr algn="l" marL="210820" indent="-210820">
              <a:lnSpc>
                <a:spcPct val="113000"/>
              </a:lnSpc>
              <a:spcBef>
                <a:spcPts val="440"/>
              </a:spcBef>
              <a:buSzPct val="100000"/>
              <a:buFont typeface="+mj-lt"/>
              <a:buAutoNum type="arabicPeriod" startAt="1"/>
            </a:pPr>
            <a:r>
              <a:rPr lang="ms" altLang="en-US" sz="2210" dirty="0">
                <a:solidFill>
                  <a:srgbClr val="25252B"/>
                </a:solidFill>
                <a:latin typeface="IBM Plex Sans" pitchFamily="34" charset="0"/>
                <a:ea typeface="IBM Plex Sans" pitchFamily="34" charset="-122"/>
                <a:cs typeface="IBM Plex Sans" pitchFamily="34" charset="-120"/>
              </a:rPr>
              <a:t>Apakah yang menjadi lebih sukar jika penerimaan atau kepercayaan terjejas?</a:t>
            </a:r>
            <a:endParaRPr lang="ms"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Perbankan Rizab Pecahan</a:t>
            </a:r>
            <a:endParaRPr lang="ms"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Deposit bank: janji untuk membayar</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Hanya sebahagian disimpan sebagai rizab yang boleh diakses serta-merta</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Pinjaman biasanya mewujudkan wang deposit baharu</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Pembayaran balik pokok mengurangkan wang deposit</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Modal, kecairan, risiko kredit, pendanaan, peraturan, dan permintaan mengehadkan pemberian pinjaman</a:t>
            </a:r>
            <a:endParaRPr lang="ms"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ms" altLang="en-US" sz="2020" b="1" dirty="0">
                <a:solidFill>
                  <a:srgbClr val="422C70"/>
                </a:solidFill>
                <a:latin typeface="IBM Plex Sans" pitchFamily="34" charset="0"/>
                <a:ea typeface="IBM Plex Sans" pitchFamily="34" charset="-122"/>
                <a:cs typeface="IBM Plex Sans" pitchFamily="34" charset="-120"/>
              </a:rPr>
              <a:t>Risiko kecairan:</a:t>
            </a:r>
            <a:r>
              <a:rPr lang="ms" altLang="en-US" sz="2020" dirty="0">
                <a:solidFill>
                  <a:srgbClr val="25252B"/>
                </a:solidFill>
                <a:latin typeface="IBM Plex Sans" pitchFamily="34" charset="0"/>
                <a:ea typeface="IBM Plex Sans" pitchFamily="34" charset="-122"/>
                <a:cs typeface="IBM Plex Sans" pitchFamily="34" charset="-120"/>
              </a:rPr>
              <a:t> dana yang tersedia terlalu sedikit untuk pengeluaran hari ini.</a:t>
            </a:r>
            <a:endParaRPr lang="ms"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ms" altLang="en-US" sz="2020" b="1" dirty="0">
                <a:solidFill>
                  <a:srgbClr val="422C70"/>
                </a:solidFill>
                <a:latin typeface="IBM Plex Sans" pitchFamily="34" charset="0"/>
                <a:ea typeface="IBM Plex Sans" pitchFamily="34" charset="-122"/>
                <a:cs typeface="IBM Plex Sans" pitchFamily="34" charset="-120"/>
              </a:rPr>
              <a:t>Risiko kesolvenan:</a:t>
            </a:r>
            <a:r>
              <a:rPr lang="ms" altLang="en-US" sz="2020" dirty="0">
                <a:solidFill>
                  <a:srgbClr val="25252B"/>
                </a:solidFill>
                <a:latin typeface="IBM Plex Sans" pitchFamily="34" charset="0"/>
                <a:ea typeface="IBM Plex Sans" pitchFamily="34" charset="-122"/>
                <a:cs typeface="IBM Plex Sans" pitchFamily="34" charset="-120"/>
              </a:rPr>
              <a:t> nilai aset lebih rendah daripada obligasi.</a:t>
            </a:r>
            <a:endParaRPr lang="ms"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ms" altLang="en-US" sz="2020" dirty="0">
                <a:solidFill>
                  <a:srgbClr val="25252B"/>
                </a:solidFill>
                <a:latin typeface="IBM Plex Sans" pitchFamily="34" charset="0"/>
                <a:ea typeface="IBM Plex Sans" pitchFamily="34" charset="-122"/>
                <a:cs typeface="IBM Plex Sans" pitchFamily="34" charset="-120"/>
              </a:rPr>
              <a:t>Pengeluaran deposit secara besar-besaran boleh menyukarkan akses kepada dana. Insurans dan pemberian pinjaman oleh bank pusat boleh mengurangkan kepanikan, tetapi perlindungan dan peraturan berbeza-beza; perlindungan tidak dapat menghapuskan setiap risiko.</a:t>
            </a:r>
            <a:endParaRPr lang="ms"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Memohon pinjamanPeminjam memohon pinjaman daripada bank.2Meluluskan pinjamanBank bersetuju untuk memberikan pinjaman.3 Mewujudkan depositBank mengkreditkan deposit baharu ke dalam akaun peminjam.4 B">    </p:cNvPr>
          <p:cNvPicPr>
            <a:picLocks noChangeAspect="1"/>
          </p:cNvPicPr>
          <p:nvPr/>
        </p:nvPicPr>
        <p:blipFill>
          <a:blip r:embed="rId1"/>
          <a:stretch>
            <a:fillRect/>
          </a:stretch>
        </p:blipFill>
        <p:spPr>
          <a:xfrm>
            <a:off x="1553383" y="266730"/>
            <a:ext cx="90852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Risiko kecairanRamai pendeposit beratur untuk mengeluarkan wang hari ini Pinjaman bank mungkin masih dibayar balik kemudian Wang tunai atau aset yang boleh digunakan segera tidak mencukupi sekarangMas">    </p:cNvPr>
          <p:cNvPicPr>
            <a:picLocks noChangeAspect="1"/>
          </p:cNvPicPr>
          <p:nvPr/>
        </p:nvPicPr>
        <p:blipFill>
          <a:blip r:embed="rId1"/>
          <a:stretch>
            <a:fillRect/>
          </a:stretch>
        </p:blipFill>
        <p:spPr>
          <a:xfrm>
            <a:off x="342900" y="561076"/>
            <a:ext cx="11506170" cy="55835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Inflasi dan Kuasa Beli</a:t>
            </a:r>
            <a:endParaRPr lang="ms" sz="3000" dirty="0"/>
          </a:p>
        </p:txBody>
      </p:sp>
      <p:sp>
        <p:nvSpPr>
          <p:cNvPr id="5" name="Text 2"/>
          <p:cNvSpPr/>
          <p:nvPr/>
        </p:nvSpPr>
        <p:spPr>
          <a:xfrm>
            <a:off x="956188" y="1364742"/>
            <a:ext cx="5377221" cy="2639141"/>
          </a:xfrm>
          <a:prstGeom prst="rect">
            <a:avLst/>
          </a:prstGeom>
          <a:noFill/>
          <a:ln/>
        </p:spPr>
        <p:txBody>
          <a:bodyPr wrap="square" lIns="0" tIns="0" rIns="0" bIns="0" rtlCol="0" anchor="t"/>
          <a:lstStyle/>
          <a:p>
            <a:pPr algn="l" marL="173990" indent="-173990">
              <a:lnSpc>
                <a:spcPct val="113000"/>
              </a:lnSpc>
              <a:buSzPct val="100000"/>
              <a:buChar char="•"/>
            </a:pPr>
            <a:r>
              <a:rPr lang="ms" altLang="en-US" sz="1820" b="1" dirty="0">
                <a:solidFill>
                  <a:srgbClr val="422C70"/>
                </a:solidFill>
                <a:latin typeface="IBM Plex Sans" pitchFamily="34" charset="0"/>
                <a:ea typeface="IBM Plex Sans" pitchFamily="34" charset="-122"/>
                <a:cs typeface="IBM Plex Sans" pitchFamily="34" charset="-120"/>
              </a:rPr>
              <a:t>Inflasi harga:</a:t>
            </a:r>
            <a:r>
              <a:rPr lang="ms" altLang="en-US" sz="1820" dirty="0">
                <a:solidFill>
                  <a:srgbClr val="25252B"/>
                </a:solidFill>
                <a:latin typeface="IBM Plex Sans" pitchFamily="34" charset="0"/>
                <a:ea typeface="IBM Plex Sans" pitchFamily="34" charset="-122"/>
                <a:cs typeface="IBM Plex Sans" pitchFamily="34" charset="-120"/>
              </a:rPr>
              <a:t> kenaikan berterusan dalam tingkat harga umum</a:t>
            </a:r>
            <a:endParaRPr lang="ms" sz="1820" dirty="0"/>
          </a:p>
          <a:p>
            <a:pPr algn="l" marL="173990" indent="-173990">
              <a:lnSpc>
                <a:spcPct val="113000"/>
              </a:lnSpc>
              <a:spcBef>
                <a:spcPts val="360"/>
              </a:spcBef>
              <a:buSzPct val="100000"/>
              <a:buChar char="•"/>
            </a:pPr>
            <a:r>
              <a:rPr lang="ms" altLang="en-US" sz="1820" b="1" dirty="0">
                <a:solidFill>
                  <a:srgbClr val="422C70"/>
                </a:solidFill>
                <a:latin typeface="IBM Plex Sans" pitchFamily="34" charset="0"/>
                <a:ea typeface="IBM Plex Sans" pitchFamily="34" charset="-122"/>
                <a:cs typeface="IBM Plex Sans" pitchFamily="34" charset="-120"/>
              </a:rPr>
              <a:t>Kuasa beli:</a:t>
            </a:r>
            <a:r>
              <a:rPr lang="ms" altLang="en-US" sz="1820" dirty="0">
                <a:solidFill>
                  <a:srgbClr val="25252B"/>
                </a:solidFill>
                <a:latin typeface="IBM Plex Sans" pitchFamily="34" charset="0"/>
                <a:ea typeface="IBM Plex Sans" pitchFamily="34" charset="-122"/>
                <a:cs typeface="IBM Plex Sans" pitchFamily="34" charset="-120"/>
              </a:rPr>
              <a:t> apa yang dapat dibeli dengan satu unit wang</a:t>
            </a:r>
            <a:endParaRPr lang="ms" sz="1820" dirty="0"/>
          </a:p>
          <a:p>
            <a:pPr algn="l" marL="173990" indent="-173990">
              <a:lnSpc>
                <a:spcPct val="113000"/>
              </a:lnSpc>
              <a:spcBef>
                <a:spcPts val="360"/>
              </a:spcBef>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Bakul barangan yang sama: 100 → 110 unit mata wang</a:t>
            </a:r>
            <a:endParaRPr lang="ms" sz="1820" dirty="0"/>
          </a:p>
          <a:p>
            <a:pPr algn="l" marL="173990" indent="-173990">
              <a:lnSpc>
                <a:spcPct val="113000"/>
              </a:lnSpc>
              <a:spcBef>
                <a:spcPts val="360"/>
              </a:spcBef>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Pendapatan atau simpanan yang tidak berubah: kuasa beli berkurang</a:t>
            </a:r>
            <a:endParaRPr lang="ms" sz="1820" dirty="0"/>
          </a:p>
        </p:txBody>
      </p:sp>
      <p:sp>
        <p:nvSpPr>
          <p:cNvPr id="6" name="Text 3"/>
          <p:cNvSpPr/>
          <p:nvPr/>
        </p:nvSpPr>
        <p:spPr>
          <a:xfrm>
            <a:off x="666780" y="4258544"/>
            <a:ext cx="5694426" cy="1875252"/>
          </a:xfrm>
          <a:prstGeom prst="rect">
            <a:avLst/>
          </a:prstGeom>
          <a:noFill/>
          <a:ln/>
        </p:spPr>
        <p:txBody>
          <a:bodyPr wrap="square" lIns="0" tIns="0" rIns="0" bIns="0" rtlCol="0" anchor="t"/>
          <a:lstStyle/>
          <a:p>
            <a:pPr algn="l" indent="0" marL="0">
              <a:lnSpc>
                <a:spcPct val="113000"/>
              </a:lnSpc>
              <a:buNone/>
            </a:pPr>
            <a:r>
              <a:rPr lang="ms" altLang="en-US" sz="1820" dirty="0">
                <a:solidFill>
                  <a:srgbClr val="25252B"/>
                </a:solidFill>
                <a:latin typeface="IBM Plex Sans" pitchFamily="34" charset="0"/>
                <a:ea typeface="IBM Plex Sans" pitchFamily="34" charset="-122"/>
                <a:cs typeface="IBM Plex Sans" pitchFamily="34" charset="-120"/>
              </a:rPr>
              <a:t>Pengembangan wang dan kredit boleh menyumbang kepada inflasi, di samping penawaran, permintaan, mata wang, cukai, peraturan dan kos. Kenaikan harga satu barangan sahaja tidak menggambarkan keseluruhan ukuran inflasi.</a:t>
            </a:r>
            <a:endParaRPr lang="ms"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Sebelum Anda mempunyai 100 unit. Harga bakul barangan itu ialah 100. Anda boleh membeli semua barangan dalam bakul itu.Paras hargaLebih rendahKuasa beliLebih tinggiSelepas harga meningkat Anda masih m">    </p:cNvPr>
          <p:cNvPicPr>
            <a:picLocks noChangeAspect="1"/>
          </p:cNvPicPr>
          <p:nvPr/>
        </p:nvPicPr>
        <p:blipFill>
          <a:blip r:embed="rId1"/>
          <a:stretch>
            <a:fillRect/>
          </a:stretch>
        </p:blipFill>
        <p:spPr>
          <a:xfrm>
            <a:off x="342900" y="464881"/>
            <a:ext cx="11506170" cy="57758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Bandingkan Kuasa Beli di Peringkat Tempatan</a:t>
            </a:r>
            <a:endParaRPr lang="ms" sz="3000" dirty="0"/>
          </a:p>
        </p:txBody>
      </p:sp>
      <p:sp>
        <p:nvSpPr>
          <p:cNvPr id="4" name="Text 2"/>
          <p:cNvSpPr/>
          <p:nvPr/>
        </p:nvSpPr>
        <p:spPr>
          <a:xfrm>
            <a:off x="1002000" y="1375806"/>
            <a:ext cx="11142604" cy="2332452"/>
          </a:xfrm>
          <a:prstGeom prst="rect">
            <a:avLst/>
          </a:prstGeom>
          <a:noFill/>
          <a:ln/>
        </p:spPr>
        <p:txBody>
          <a:bodyPr wrap="square" lIns="0" tIns="0" rIns="0" bIns="0" rtlCol="0" anchor="t"/>
          <a:lstStyle/>
          <a:p>
            <a:pPr algn="l" marL="200660" indent="-200660">
              <a:lnSpc>
                <a:spcPct val="113000"/>
              </a:lnSpc>
              <a:buSzPct val="100000"/>
              <a:buFont typeface="+mj-lt"/>
              <a:buAutoNum type="arabicPeriod" startAt="1"/>
            </a:pPr>
            <a:r>
              <a:rPr lang="ms" altLang="en-US" sz="2110" dirty="0">
                <a:solidFill>
                  <a:srgbClr val="25252B"/>
                </a:solidFill>
                <a:latin typeface="IBM Plex Sans" pitchFamily="34" charset="0"/>
                <a:ea typeface="IBM Plex Sans" pitchFamily="34" charset="-122"/>
                <a:cs typeface="IBM Plex Sans" pitchFamily="34" charset="-120"/>
              </a:rPr>
              <a:t>Pilih satu barangan biasa; catat harga hari ini.</a:t>
            </a:r>
            <a:endParaRPr lang="ms" sz="2110" dirty="0"/>
          </a:p>
          <a:p>
            <a:pPr algn="l" marL="200660" indent="-200660">
              <a:lnSpc>
                <a:spcPct val="113000"/>
              </a:lnSpc>
              <a:spcBef>
                <a:spcPts val="420"/>
              </a:spcBef>
              <a:buSzPct val="100000"/>
              <a:buFont typeface="+mj-lt"/>
              <a:buAutoNum type="arabicPeriod" startAt="1"/>
            </a:pPr>
            <a:r>
              <a:rPr lang="ms" altLang="en-US" sz="2110" dirty="0">
                <a:solidFill>
                  <a:srgbClr val="25252B"/>
                </a:solidFill>
                <a:latin typeface="IBM Plex Sans" pitchFamily="34" charset="0"/>
                <a:ea typeface="IBM Plex Sans" pitchFamily="34" charset="-122"/>
                <a:cs typeface="IBM Plex Sans" pitchFamily="34" charset="-120"/>
              </a:rPr>
              <a:t>Bandingkan dengan harga terdahulu; semak rekod yang boleh dipercayai jika boleh.</a:t>
            </a:r>
            <a:endParaRPr lang="ms" sz="2110" dirty="0"/>
          </a:p>
          <a:p>
            <a:pPr algn="l" marL="200660" indent="-200660">
              <a:lnSpc>
                <a:spcPct val="113000"/>
              </a:lnSpc>
              <a:spcBef>
                <a:spcPts val="420"/>
              </a:spcBef>
              <a:buSzPct val="100000"/>
              <a:buFont typeface="+mj-lt"/>
              <a:buAutoNum type="arabicPeriod" startAt="1"/>
            </a:pPr>
            <a:r>
              <a:rPr lang="ms" altLang="en-US" sz="2110" dirty="0">
                <a:solidFill>
                  <a:srgbClr val="25252B"/>
                </a:solidFill>
                <a:latin typeface="IBM Plex Sans" pitchFamily="34" charset="0"/>
                <a:ea typeface="IBM Plex Sans" pitchFamily="34" charset="-122"/>
                <a:cs typeface="IBM Plex Sans" pitchFamily="34" charset="-120"/>
              </a:rPr>
              <a:t>Adakah pendapatan berubah pada kadar yang sama? Apakah perkara lain yang berubah?</a:t>
            </a:r>
            <a:endParaRPr lang="ms" sz="2110" dirty="0"/>
          </a:p>
          <a:p>
            <a:pPr algn="l" marL="200660" indent="-200660">
              <a:lnSpc>
                <a:spcPct val="113000"/>
              </a:lnSpc>
              <a:spcBef>
                <a:spcPts val="420"/>
              </a:spcBef>
              <a:buSzPct val="100000"/>
              <a:buFont typeface="+mj-lt"/>
              <a:buAutoNum type="arabicPeriod" startAt="1"/>
            </a:pPr>
            <a:r>
              <a:rPr lang="ms" altLang="en-US" sz="2110" dirty="0">
                <a:solidFill>
                  <a:srgbClr val="25252B"/>
                </a:solidFill>
                <a:latin typeface="IBM Plex Sans" pitchFamily="34" charset="0"/>
                <a:ea typeface="IBM Plex Sans" pitchFamily="34" charset="-122"/>
                <a:cs typeface="IBM Plex Sans" pitchFamily="34" charset="-120"/>
              </a:rPr>
              <a:t>Bandingkan dengan ukuran inflasi rasmi dan bakul barangan serta perkhidmatan yang digunakan.</a:t>
            </a:r>
            <a:endParaRPr lang="ms" sz="2110" dirty="0"/>
          </a:p>
        </p:txBody>
      </p:sp>
      <p:sp>
        <p:nvSpPr>
          <p:cNvPr id="5" name="Text 3"/>
          <p:cNvSpPr/>
          <p:nvPr/>
        </p:nvSpPr>
        <p:spPr>
          <a:xfrm>
            <a:off x="666780" y="4003152"/>
            <a:ext cx="11510010" cy="1085850"/>
          </a:xfrm>
          <a:prstGeom prst="rect">
            <a:avLst/>
          </a:prstGeom>
          <a:noFill/>
          <a:ln/>
        </p:spPr>
        <p:txBody>
          <a:bodyPr wrap="square" lIns="0" tIns="0" rIns="0" bIns="0" rtlCol="0" anchor="t"/>
          <a:lstStyle/>
          <a:p>
            <a:pPr algn="l" indent="0" marL="0">
              <a:lnSpc>
                <a:spcPct val="113000"/>
              </a:lnSpc>
              <a:buNone/>
            </a:pPr>
            <a:r>
              <a:rPr lang="ms" altLang="en-US" sz="2110" dirty="0">
                <a:solidFill>
                  <a:srgbClr val="25252B"/>
                </a:solidFill>
                <a:latin typeface="IBM Plex Sans" pitchFamily="34" charset="0"/>
                <a:ea typeface="IBM Plex Sans" pitchFamily="34" charset="-122"/>
                <a:cs typeface="IBM Plex Sans" pitchFamily="34" charset="-120"/>
              </a:rPr>
              <a:t>Kesannya berbeza bagi pemegang wang tunai, pemilik aset, peminjam dan pemberi pinjaman; upah dan harga menyesuaikan diri pada kelajuan yang berbeza. Perbelanjaan anda mungkin berbeza daripada bakul barangan serta perkhidmatan yang diukur.</a:t>
            </a:r>
            <a:endParaRPr lang="ms" sz="2110" dirty="0"/>
          </a:p>
        </p:txBody>
      </p:sp>
      <p:sp>
        <p:nvSpPr>
          <p:cNvPr id="6" name="Text 4"/>
          <p:cNvSpPr/>
          <p:nvPr/>
        </p:nvSpPr>
        <p:spPr>
          <a:xfrm>
            <a:off x="666780" y="5357195"/>
            <a:ext cx="11510010" cy="723930"/>
          </a:xfrm>
          <a:prstGeom prst="rect">
            <a:avLst/>
          </a:prstGeom>
          <a:noFill/>
          <a:ln/>
        </p:spPr>
        <p:txBody>
          <a:bodyPr wrap="square" lIns="0" tIns="0" rIns="0" bIns="0" rtlCol="0" anchor="t"/>
          <a:lstStyle/>
          <a:p>
            <a:pPr algn="l" indent="0" marL="0">
              <a:lnSpc>
                <a:spcPct val="113000"/>
              </a:lnSpc>
              <a:buNone/>
            </a:pPr>
            <a:r>
              <a:rPr lang="ms" altLang="en-US" sz="2110" dirty="0">
                <a:solidFill>
                  <a:srgbClr val="25252B"/>
                </a:solidFill>
                <a:latin typeface="IBM Plex Sans" pitchFamily="34" charset="0"/>
                <a:ea typeface="IBM Plex Sans" pitchFamily="34" charset="-122"/>
                <a:cs typeface="IBM Plex Sans" pitchFamily="34" charset="-120"/>
              </a:rPr>
              <a:t>Perubahan pada bakul atau kaedah tidak semestinya merupakan manipulasi; semak penjelasannya dan dokumentasikan perubahan tersebut.</a:t>
            </a:r>
            <a:endParaRPr lang="ms"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Dolar AS sebagai Mata Wang Rizab</a:t>
            </a:r>
            <a:endParaRPr lang="ms" sz="3000" dirty="0"/>
          </a:p>
        </p:txBody>
      </p:sp>
      <p:sp>
        <p:nvSpPr>
          <p:cNvPr id="4" name="Text 2"/>
          <p:cNvSpPr/>
          <p:nvPr/>
        </p:nvSpPr>
        <p:spPr>
          <a:xfrm>
            <a:off x="1047720" y="1386779"/>
            <a:ext cx="11092404" cy="3123042"/>
          </a:xfrm>
          <a:prstGeom prst="rect">
            <a:avLst/>
          </a:prstGeom>
          <a:noFill/>
          <a:ln/>
        </p:spPr>
        <p:txBody>
          <a:bodyPr wrap="square" lIns="0" tIns="0" rIns="0" bIns="0" rtlCol="0" anchor="t"/>
          <a:lstStyle/>
          <a:p>
            <a:pPr algn="l" marL="228600" indent="-228600">
              <a:lnSpc>
                <a:spcPct val="113000"/>
              </a:lnSpc>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Mata wang rizab: dipegang untuk pembayaran antarabangsa</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Perang dunia: peralihan kekuatan ekonomi dan kewangan</a:t>
            </a:r>
            <a:endParaRPr lang="ms" sz="2400" dirty="0"/>
          </a:p>
          <a:p>
            <a:pPr algn="l" marL="228600" indent="-228600">
              <a:lnSpc>
                <a:spcPct val="113000"/>
              </a:lnSpc>
              <a:spcBef>
                <a:spcPts val="480"/>
              </a:spcBef>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1944:</a:t>
            </a:r>
            <a:r>
              <a:rPr lang="ms" altLang="en-US" sz="2400" dirty="0">
                <a:solidFill>
                  <a:srgbClr val="25252B"/>
                </a:solidFill>
                <a:latin typeface="IBM Plex Sans" pitchFamily="34" charset="0"/>
                <a:ea typeface="IBM Plex Sans" pitchFamily="34" charset="-122"/>
                <a:cs typeface="IBM Plex Sans" pitchFamily="34" charset="-120"/>
              </a:rPr>
              <a:t> Bretton Woods; mata wang dipautkan kepada dolar, dolar kepada emas</a:t>
            </a:r>
            <a:endParaRPr lang="ms" sz="2400" dirty="0"/>
          </a:p>
          <a:p>
            <a:pPr algn="l" marL="228600" indent="-228600">
              <a:lnSpc>
                <a:spcPct val="113000"/>
              </a:lnSpc>
              <a:spcBef>
                <a:spcPts val="480"/>
              </a:spcBef>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1971:</a:t>
            </a:r>
            <a:r>
              <a:rPr lang="ms" altLang="en-US" sz="2400" dirty="0">
                <a:solidFill>
                  <a:srgbClr val="25252B"/>
                </a:solidFill>
                <a:latin typeface="IBM Plex Sans" pitchFamily="34" charset="0"/>
                <a:ea typeface="IBM Plex Sans" pitchFamily="34" charset="-122"/>
                <a:cs typeface="IBM Plex Sans" pitchFamily="34" charset="-120"/>
              </a:rPr>
              <a:t> kebolehtukaran rasmi dolar kepada emas ditamatkan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Perdagangan yang mantap, skala ekonomi, dan pasaran kewangan yang mendalam</a:t>
            </a:r>
            <a:endParaRPr lang="ms" sz="2400" dirty="0"/>
          </a:p>
        </p:txBody>
      </p:sp>
      <p:sp>
        <p:nvSpPr>
          <p:cNvPr id="5" name="Text 3"/>
          <p:cNvSpPr/>
          <p:nvPr/>
        </p:nvSpPr>
        <p:spPr>
          <a:xfrm>
            <a:off x="666780" y="4844948"/>
            <a:ext cx="11510010" cy="822686"/>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Bahagian mata wang rizab boleh berubah; bank pusat juga memegang mata wang lain.</a:t>
            </a:r>
            <a:endParaRPr lang="m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Alternatif untuk Menabung dan Menyimpan Nilai</a:t>
            </a:r>
            <a:endParaRPr lang="ms"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Logam berharga:</a:t>
            </a:r>
            <a:r>
              <a:rPr lang="ms" altLang="en-US" sz="2300" dirty="0">
                <a:solidFill>
                  <a:srgbClr val="25252B"/>
                </a:solidFill>
                <a:latin typeface="IBM Plex Sans" pitchFamily="34" charset="0"/>
                <a:ea typeface="IBM Plex Sans" pitchFamily="34" charset="-122"/>
                <a:cs typeface="IBM Plex Sans" pitchFamily="34" charset="-120"/>
              </a:rPr>
              <a:t> pemilikan fizikal; kos penyimpanan dan pengesahan</a:t>
            </a:r>
            <a:endParaRPr lang="ms" sz="2300" dirty="0"/>
          </a:p>
          <a:p>
            <a:pPr algn="l" marL="219710" indent="-219710">
              <a:lnSpc>
                <a:spcPct val="113000"/>
              </a:lnSpc>
              <a:spcBef>
                <a:spcPts val="460"/>
              </a:spcBef>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Hartanah:</a:t>
            </a:r>
            <a:r>
              <a:rPr lang="ms" altLang="en-US" sz="2300" dirty="0">
                <a:solidFill>
                  <a:srgbClr val="25252B"/>
                </a:solidFill>
                <a:latin typeface="IBM Plex Sans" pitchFamily="34" charset="0"/>
                <a:ea typeface="IBM Plex Sans" pitchFamily="34" charset="-122"/>
                <a:cs typeface="IBM Plex Sans" pitchFamily="34" charset="-120"/>
              </a:rPr>
              <a:t> aset yang berguna; kos permulaan yang tinggi, penyelenggaraan, sukar dipindahkan</a:t>
            </a:r>
            <a:endParaRPr lang="ms" sz="2300" dirty="0"/>
          </a:p>
          <a:p>
            <a:pPr algn="l" marL="219710" indent="-219710">
              <a:lnSpc>
                <a:spcPct val="113000"/>
              </a:lnSpc>
              <a:spcBef>
                <a:spcPts val="460"/>
              </a:spcBef>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Saham:</a:t>
            </a:r>
            <a:r>
              <a:rPr lang="ms" altLang="en-US" sz="2300" dirty="0">
                <a:solidFill>
                  <a:srgbClr val="25252B"/>
                </a:solidFill>
                <a:latin typeface="IBM Plex Sans" pitchFamily="34" charset="0"/>
                <a:ea typeface="IBM Plex Sans" pitchFamily="34" charset="-122"/>
                <a:cs typeface="IBM Plex Sans" pitchFamily="34" charset="-120"/>
              </a:rPr>
              <a:t> pemilikan produktif; risiko perniagaan, pasaran dan penjagaan aset</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Pilihan lain: mata wang asing, bon, perniagaan, peralatan, pendidikan</a:t>
            </a:r>
            <a:endParaRPr lang="ms"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ms" altLang="en-US" sz="2300" dirty="0">
                <a:solidFill>
                  <a:srgbClr val="25252B"/>
                </a:solidFill>
                <a:latin typeface="IBM Plex Sans" pitchFamily="34" charset="0"/>
                <a:ea typeface="IBM Plex Sans" pitchFamily="34" charset="-122"/>
                <a:cs typeface="IBM Plex Sans" pitchFamily="34" charset="-120"/>
              </a:rPr>
              <a:t>Sesuatu aset tidak secara automatik memenuhi setiap fungsi wang. Tiada aset yang menjamin kuasa beli dalam setiap keadaan.</a:t>
            </a:r>
            <a:endParaRPr lang="ms" sz="2300" dirty="0"/>
          </a:p>
        </p:txBody>
      </p:sp>
      <p:sp>
        <p:nvSpPr>
          <p:cNvPr id="6" name="Text 4"/>
          <p:cNvSpPr/>
          <p:nvPr/>
        </p:nvSpPr>
        <p:spPr>
          <a:xfrm>
            <a:off x="666780" y="4937851"/>
            <a:ext cx="11510010" cy="789950"/>
          </a:xfrm>
          <a:prstGeom prst="rect">
            <a:avLst/>
          </a:prstGeom>
          <a:noFill/>
          <a:ln/>
        </p:spPr>
        <p:txBody>
          <a:bodyPr wrap="square" lIns="0" tIns="0" rIns="0" bIns="0" rtlCol="0" anchor="t"/>
          <a:lstStyle/>
          <a:p>
            <a:pPr algn="l" indent="0" marL="0">
              <a:lnSpc>
                <a:spcPct val="113000"/>
              </a:lnSpc>
              <a:buNone/>
            </a:pPr>
            <a:r>
              <a:rPr lang="ms" altLang="en-US" sz="2300" dirty="0">
                <a:solidFill>
                  <a:srgbClr val="25252B"/>
                </a:solidFill>
                <a:latin typeface="IBM Plex Sans" pitchFamily="34" charset="0"/>
                <a:ea typeface="IBM Plex Sans" pitchFamily="34" charset="-122"/>
                <a:cs typeface="IBM Plex Sans" pitchFamily="34" charset="-120"/>
              </a:rPr>
              <a:t>Cukai boleh mengubah kos dan manfaat; peraturan berbeza-beza dan boleh berubah. Kursus ini tidak memberikan nasihat percukaian.</a:t>
            </a:r>
            <a:endParaRPr lang="ms"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Mata Wang Digital Bank Pusat (CBDC)</a:t>
            </a:r>
            <a:endParaRPr lang="ms"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ms" altLang="en-US" sz="1820" dirty="0">
                <a:solidFill>
                  <a:srgbClr val="25252B"/>
                </a:solidFill>
                <a:latin typeface="IBM Plex Sans" pitchFamily="34" charset="0"/>
                <a:ea typeface="IBM Plex Sans" pitchFamily="34" charset="-122"/>
                <a:cs typeface="IBM Plex Sans" pitchFamily="34" charset="-120"/>
              </a:rPr>
              <a:t>CBDC ialah wang fiat digital yang diterbitkan sebagai liabiliti bank pusat: suatu tuntutan yang perlu dibayar kepada pemegangnya.</a:t>
            </a:r>
            <a:endParaRPr lang="ms" sz="1820" dirty="0"/>
          </a:p>
        </p:txBody>
      </p:sp>
      <p:sp>
        <p:nvSpPr>
          <p:cNvPr id="5" name="Text 3"/>
          <p:cNvSpPr/>
          <p:nvPr/>
        </p:nvSpPr>
        <p:spPr>
          <a:xfrm>
            <a:off x="956188" y="2221443"/>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Berbeza daripada wang tunai dan deposit bank perdagangan</a:t>
            </a:r>
            <a:endParaRPr lang="ms" sz="1820" dirty="0"/>
          </a:p>
          <a:p>
            <a:pPr algn="l" marL="173990" indent="-173990">
              <a:lnSpc>
                <a:spcPct val="113000"/>
              </a:lnSpc>
              <a:spcBef>
                <a:spcPts val="360"/>
              </a:spcBef>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Potensi manfaat dari segi penyelesaian atau akses</a:t>
            </a:r>
            <a:endParaRPr lang="ms" sz="1820" dirty="0"/>
          </a:p>
          <a:p>
            <a:pPr algn="l" marL="173990" indent="-173990">
              <a:lnSpc>
                <a:spcPct val="113000"/>
              </a:lnSpc>
              <a:spcBef>
                <a:spcPts val="360"/>
              </a:spcBef>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Kemungkinan pemantauan, sekatan dan pemautan identiti</a:t>
            </a:r>
            <a:endParaRPr lang="ms" sz="1820" dirty="0"/>
          </a:p>
          <a:p>
            <a:pPr algn="l" marL="173990" indent="-173990">
              <a:lnSpc>
                <a:spcPct val="113000"/>
              </a:lnSpc>
              <a:spcBef>
                <a:spcPts val="360"/>
              </a:spcBef>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Penerbitan berpusat dan dasar monetari kekal</a:t>
            </a:r>
            <a:endParaRPr lang="ms" sz="1820" dirty="0"/>
          </a:p>
        </p:txBody>
      </p:sp>
      <p:sp>
        <p:nvSpPr>
          <p:cNvPr id="6" name="Text 4"/>
          <p:cNvSpPr/>
          <p:nvPr/>
        </p:nvSpPr>
        <p:spPr>
          <a:xfrm>
            <a:off x="666780" y="3865077"/>
            <a:ext cx="11510010" cy="625084"/>
          </a:xfrm>
          <a:prstGeom prst="rect">
            <a:avLst/>
          </a:prstGeom>
          <a:noFill/>
          <a:ln/>
        </p:spPr>
        <p:txBody>
          <a:bodyPr wrap="square" lIns="0" tIns="0" rIns="0" bIns="0" rtlCol="0" anchor="t"/>
          <a:lstStyle/>
          <a:p>
            <a:pPr algn="l" indent="0" marL="0">
              <a:lnSpc>
                <a:spcPct val="113000"/>
              </a:lnSpc>
              <a:buNone/>
            </a:pPr>
            <a:r>
              <a:rPr lang="ms" altLang="en-US" sz="1820" dirty="0">
                <a:solidFill>
                  <a:srgbClr val="25252B"/>
                </a:solidFill>
                <a:latin typeface="IBM Plex Sans" pitchFamily="34" charset="0"/>
                <a:ea typeface="IBM Plex Sans" pitchFamily="34" charset="-122"/>
                <a:cs typeface="IBM Plex Sans" pitchFamily="34" charset="-120"/>
              </a:rPr>
              <a:t>Reka bentuk berbeza-beza. Digital tidak semestinya bermaksud terdesentralisasi, terhad bekalannya, terpelihara privasinya atau boleh disahkan secara bebas.</a:t>
            </a:r>
            <a:endParaRPr lang="ms" sz="1820" dirty="0"/>
          </a:p>
        </p:txBody>
      </p:sp>
      <p:sp>
        <p:nvSpPr>
          <p:cNvPr id="7" name="Shape 5"/>
          <p:cNvSpPr/>
          <p:nvPr/>
        </p:nvSpPr>
        <p:spPr>
          <a:xfrm>
            <a:off x="666780" y="4721687"/>
            <a:ext cx="10858500" cy="1562527"/>
          </a:xfrm>
          <a:prstGeom prst="rect">
            <a:avLst/>
          </a:prstGeom>
          <a:solidFill>
            <a:srgbClr val="F3F3FA"/>
          </a:solidFill>
          <a:ln/>
        </p:spPr>
      </p:sp>
      <p:sp>
        <p:nvSpPr>
          <p:cNvPr id="8" name="Shape 6"/>
          <p:cNvSpPr/>
          <p:nvPr/>
        </p:nvSpPr>
        <p:spPr>
          <a:xfrm>
            <a:off x="666780" y="4721687"/>
            <a:ext cx="57150" cy="1562527"/>
          </a:xfrm>
          <a:prstGeom prst="rect">
            <a:avLst/>
          </a:prstGeom>
          <a:solidFill>
            <a:srgbClr val="422C70"/>
          </a:solidFill>
          <a:ln/>
        </p:spPr>
      </p:sp>
      <p:sp>
        <p:nvSpPr>
          <p:cNvPr id="9" name="Text 7"/>
          <p:cNvSpPr/>
          <p:nvPr/>
        </p:nvSpPr>
        <p:spPr>
          <a:xfrm>
            <a:off x="1094537" y="4930170"/>
            <a:ext cx="10663641" cy="1145560"/>
          </a:xfrm>
          <a:prstGeom prst="rect">
            <a:avLst/>
          </a:prstGeom>
          <a:noFill/>
          <a:ln/>
        </p:spPr>
        <p:txBody>
          <a:bodyPr wrap="square" lIns="0" tIns="0" rIns="0" bIns="0" rtlCol="0" anchor="t"/>
          <a:lstStyle/>
          <a:p>
            <a:pPr algn="l" indent="0" marL="0">
              <a:lnSpc>
                <a:spcPct val="113000"/>
              </a:lnSpc>
              <a:buNone/>
            </a:pPr>
            <a:r>
              <a:rPr lang="ms" altLang="en-US" sz="1820" b="1" dirty="0">
                <a:solidFill>
                  <a:srgbClr val="422C70"/>
                </a:solidFill>
                <a:latin typeface="IBM Plex Sans" pitchFamily="34" charset="0"/>
                <a:ea typeface="IBM Plex Sans" pitchFamily="34" charset="-122"/>
                <a:cs typeface="IBM Plex Sans" pitchFamily="34" charset="-120"/>
              </a:rPr>
              <a:t>Semak</a:t>
            </a:r>
            <a:endParaRPr lang="ms" sz="1820" dirty="0"/>
          </a:p>
          <a:p>
            <a:pPr algn="l" indent="0" marL="0">
              <a:lnSpc>
                <a:spcPct val="113000"/>
              </a:lnSpc>
              <a:spcBef>
                <a:spcPts val="270"/>
              </a:spcBef>
              <a:buNone/>
            </a:pPr>
            <a:r>
              <a:rPr lang="ms" altLang="en-US" sz="1820" dirty="0">
                <a:solidFill>
                  <a:srgbClr val="25252B"/>
                </a:solidFill>
                <a:latin typeface="IBM Plex Sans" pitchFamily="34" charset="0"/>
                <a:ea typeface="IBM Plex Sans" pitchFamily="34" charset="-122"/>
                <a:cs typeface="IBM Plex Sans" pitchFamily="34" charset="-120"/>
              </a:rPr>
              <a:t>Siapakah yang menerbitkannya, siapakah yang boleh menggunakannya, apakah data yang dikumpulkan, dan siapakah yang boleh menyekat pembayaran atau mengubah peraturan? Apakah yang berlaku apabila di luar talian, dan apakah perlindungan undang-undang yang tersedia?</a:t>
            </a:r>
            <a:endParaRPr lang="ms"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Ulang Kaji: Bagaimanakah Wang Boleh Gagal Berfungsi?</a:t>
            </a:r>
            <a:endParaRPr lang="ms" sz="3000" dirty="0"/>
          </a:p>
        </p:txBody>
      </p:sp>
      <p:sp>
        <p:nvSpPr>
          <p:cNvPr id="4" name="Text 2"/>
          <p:cNvSpPr/>
          <p:nvPr/>
        </p:nvSpPr>
        <p:spPr>
          <a:xfrm>
            <a:off x="666780" y="1411194"/>
            <a:ext cx="11510010" cy="312542"/>
          </a:xfrm>
          <a:prstGeom prst="rect">
            <a:avLst/>
          </a:prstGeom>
          <a:noFill/>
          <a:ln/>
        </p:spPr>
        <p:txBody>
          <a:bodyPr wrap="square" lIns="0" tIns="0" rIns="0" bIns="0" rtlCol="0" anchor="t"/>
          <a:lstStyle/>
          <a:p>
            <a:pPr algn="l" indent="0" marL="0">
              <a:lnSpc>
                <a:spcPct val="113000"/>
              </a:lnSpc>
              <a:buNone/>
            </a:pPr>
            <a:r>
              <a:rPr lang="ms" altLang="en-US" sz="1820" b="1" dirty="0">
                <a:solidFill>
                  <a:srgbClr val="25252B"/>
                </a:solidFill>
                <a:latin typeface="IBM Plex Sans" pitchFamily="34" charset="0"/>
                <a:ea typeface="IBM Plex Sans" pitchFamily="34" charset="-122"/>
                <a:cs typeface="IBM Plex Sans" pitchFamily="34" charset="-120"/>
              </a:rPr>
              <a:t>Inti pati utama</a:t>
            </a:r>
            <a:endParaRPr lang="ms" sz="1820" dirty="0"/>
          </a:p>
        </p:txBody>
      </p:sp>
      <p:sp>
        <p:nvSpPr>
          <p:cNvPr id="5" name="Text 3"/>
          <p:cNvSpPr/>
          <p:nvPr/>
        </p:nvSpPr>
        <p:spPr>
          <a:xfrm>
            <a:off x="956188" y="1908901"/>
            <a:ext cx="11192805" cy="1747876"/>
          </a:xfrm>
          <a:prstGeom prst="rect">
            <a:avLst/>
          </a:prstGeom>
          <a:noFill/>
          <a:ln/>
        </p:spPr>
        <p:txBody>
          <a:bodyPr wrap="square" lIns="0" tIns="0" rIns="0" bIns="0" rtlCol="0" anchor="t"/>
          <a:lstStyle/>
          <a:p>
            <a:pPr algn="l" marL="173990" indent="-173990">
              <a:lnSpc>
                <a:spcPct val="113000"/>
              </a:lnSpc>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Wang menyelaraskan pertukaran, harga dan nilai merentas masa</a:t>
            </a:r>
            <a:endParaRPr lang="ms" sz="1820" dirty="0"/>
          </a:p>
          <a:p>
            <a:pPr algn="l" marL="173990" indent="-173990">
              <a:lnSpc>
                <a:spcPct val="113000"/>
              </a:lnSpc>
              <a:spcBef>
                <a:spcPts val="360"/>
              </a:spcBef>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Fungsi dan sifat menyokong perbandingan</a:t>
            </a:r>
            <a:endParaRPr lang="ms" sz="1820" dirty="0"/>
          </a:p>
          <a:p>
            <a:pPr algn="l" marL="173990" indent="-173990">
              <a:lnSpc>
                <a:spcPct val="113000"/>
              </a:lnSpc>
              <a:spcBef>
                <a:spcPts val="360"/>
              </a:spcBef>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Kemudahan melibatkan kompromi dari segi kepercayaan, kawalan dan akses</a:t>
            </a:r>
            <a:endParaRPr lang="ms" sz="1820" dirty="0"/>
          </a:p>
          <a:p>
            <a:pPr algn="l" marL="173990" indent="-173990">
              <a:lnSpc>
                <a:spcPct val="113000"/>
              </a:lnSpc>
              <a:spcBef>
                <a:spcPts val="360"/>
              </a:spcBef>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Bekalan, risiko perbankan dan inflasi mempengaruhi setiap orang secara berbeza</a:t>
            </a:r>
            <a:endParaRPr lang="ms" sz="1820" dirty="0"/>
          </a:p>
          <a:p>
            <a:pPr algn="l" marL="173990" indent="-173990">
              <a:lnSpc>
                <a:spcPct val="113000"/>
              </a:lnSpc>
              <a:spcBef>
                <a:spcPts val="360"/>
              </a:spcBef>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Pilihan alternatif dan mata wang digital bank pusat (CBDC) juga memerlukan penilaian yang teliti</a:t>
            </a:r>
            <a:endParaRPr lang="ms" sz="1820" dirty="0"/>
          </a:p>
        </p:txBody>
      </p:sp>
      <p:sp>
        <p:nvSpPr>
          <p:cNvPr id="6" name="Text 4"/>
          <p:cNvSpPr/>
          <p:nvPr/>
        </p:nvSpPr>
        <p:spPr>
          <a:xfrm>
            <a:off x="666780" y="3911346"/>
            <a:ext cx="11510010" cy="625084"/>
          </a:xfrm>
          <a:prstGeom prst="rect">
            <a:avLst/>
          </a:prstGeom>
          <a:noFill/>
          <a:ln/>
        </p:spPr>
        <p:txBody>
          <a:bodyPr wrap="square" lIns="0" tIns="0" rIns="0" bIns="0" rtlCol="0" anchor="t"/>
          <a:lstStyle/>
          <a:p>
            <a:pPr algn="l" indent="0" marL="0">
              <a:lnSpc>
                <a:spcPct val="113000"/>
              </a:lnSpc>
              <a:buNone/>
            </a:pPr>
            <a:r>
              <a:rPr lang="ms" altLang="en-US" sz="1820" dirty="0">
                <a:solidFill>
                  <a:srgbClr val="25252B"/>
                </a:solidFill>
                <a:latin typeface="IBM Plex Sans" pitchFamily="34" charset="0"/>
                <a:ea typeface="IBM Plex Sans" pitchFamily="34" charset="-122"/>
                <a:cs typeface="IBM Plex Sans" pitchFamily="34" charset="-120"/>
              </a:rPr>
              <a:t>Apakah yang menjadikan wang anda berguna, dan peraturan manakah yang bergantung pada institusi yang anda percayai?</a:t>
            </a:r>
            <a:endParaRPr lang="ms" sz="1820" dirty="0"/>
          </a:p>
        </p:txBody>
      </p:sp>
      <p:sp>
        <p:nvSpPr>
          <p:cNvPr id="7" name="Shape 5"/>
          <p:cNvSpPr/>
          <p:nvPr/>
        </p:nvSpPr>
        <p:spPr>
          <a:xfrm>
            <a:off x="666780" y="4768047"/>
            <a:ext cx="10858500" cy="1249985"/>
          </a:xfrm>
          <a:prstGeom prst="rect">
            <a:avLst/>
          </a:prstGeom>
          <a:solidFill>
            <a:srgbClr val="F3F3FA"/>
          </a:solidFill>
          <a:ln/>
        </p:spPr>
      </p:sp>
      <p:sp>
        <p:nvSpPr>
          <p:cNvPr id="8" name="Shape 6"/>
          <p:cNvSpPr/>
          <p:nvPr/>
        </p:nvSpPr>
        <p:spPr>
          <a:xfrm>
            <a:off x="666780" y="4768047"/>
            <a:ext cx="57150" cy="1249985"/>
          </a:xfrm>
          <a:prstGeom prst="rect">
            <a:avLst/>
          </a:prstGeom>
          <a:solidFill>
            <a:srgbClr val="422C70"/>
          </a:solidFill>
          <a:ln/>
        </p:spPr>
      </p:sp>
      <p:sp>
        <p:nvSpPr>
          <p:cNvPr id="9" name="Text 7"/>
          <p:cNvSpPr/>
          <p:nvPr/>
        </p:nvSpPr>
        <p:spPr>
          <a:xfrm>
            <a:off x="1094537" y="4976531"/>
            <a:ext cx="10663641" cy="833018"/>
          </a:xfrm>
          <a:prstGeom prst="rect">
            <a:avLst/>
          </a:prstGeom>
          <a:noFill/>
          <a:ln/>
        </p:spPr>
        <p:txBody>
          <a:bodyPr wrap="square" lIns="0" tIns="0" rIns="0" bIns="0" rtlCol="0" anchor="t"/>
          <a:lstStyle/>
          <a:p>
            <a:pPr algn="l" indent="0" marL="0">
              <a:lnSpc>
                <a:spcPct val="113000"/>
              </a:lnSpc>
              <a:buNone/>
            </a:pPr>
            <a:r>
              <a:rPr lang="ms" altLang="en-US" sz="1820" b="1" dirty="0">
                <a:solidFill>
                  <a:srgbClr val="422C70"/>
                </a:solidFill>
                <a:latin typeface="IBM Plex Sans" pitchFamily="34" charset="0"/>
                <a:ea typeface="IBM Plex Sans" pitchFamily="34" charset="-122"/>
                <a:cs typeface="IBM Plex Sans" pitchFamily="34" charset="-120"/>
              </a:rPr>
              <a:t>Sejenak untuk merenung</a:t>
            </a:r>
            <a:endParaRPr lang="ms" sz="1820" dirty="0"/>
          </a:p>
          <a:p>
            <a:pPr algn="l" indent="0" marL="0">
              <a:lnSpc>
                <a:spcPct val="113000"/>
              </a:lnSpc>
              <a:spcBef>
                <a:spcPts val="270"/>
              </a:spcBef>
              <a:buNone/>
            </a:pPr>
            <a:r>
              <a:rPr lang="ms" altLang="en-US" sz="1820" dirty="0">
                <a:solidFill>
                  <a:srgbClr val="25252B"/>
                </a:solidFill>
                <a:latin typeface="IBM Plex Sans" pitchFamily="34" charset="0"/>
                <a:ea typeface="IBM Plex Sans" pitchFamily="34" charset="-122"/>
                <a:cs typeface="IBM Plex Sans" pitchFamily="34" charset="-120"/>
              </a:rPr>
              <a:t>Apakah satu soalan tentang wang yang kini anda ajukan tetapi tidak pernah anda ajukan sebelum ini?</a:t>
            </a:r>
            <a:endParaRPr lang="ms"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1</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ms" altLang="en-US" sz="2400" dirty="0">
                <a:solidFill>
                  <a:srgbClr val="F7941F"/>
                </a:solidFill>
                <a:latin typeface="IBM Plex Sans Medium" pitchFamily="34" charset="0"/>
                <a:ea typeface="IBM Plex Sans Medium" pitchFamily="34" charset="-122"/>
                <a:cs typeface="IBM Plex Sans Medium" pitchFamily="34" charset="-120"/>
              </a:rPr>
              <a:t>Modul 2</a:t>
            </a:r>
            <a:endParaRPr lang="ms"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ms" altLang="en-US" sz="4350" dirty="0">
                <a:solidFill>
                  <a:srgbClr val="FFFFFF"/>
                </a:solidFill>
                <a:latin typeface="IBM Plex Sans Medium" pitchFamily="34" charset="0"/>
                <a:ea typeface="IBM Plex Sans Medium" pitchFamily="34" charset="-122"/>
                <a:cs typeface="IBM Plex Sans Medium" pitchFamily="34" charset="-120"/>
              </a:rPr>
              <a:t>Cara Bitcoin Berfungsi</a:t>
            </a:r>
            <a:endParaRPr lang="ms"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ms" altLang="en-US" sz="2400" b="1" dirty="0">
                <a:solidFill>
                  <a:srgbClr val="FFFFFF"/>
                </a:solidFill>
                <a:latin typeface="IBM Plex Sans" pitchFamily="34" charset="0"/>
                <a:ea typeface="IBM Plex Sans" pitchFamily="34" charset="-122"/>
                <a:cs typeface="IBM Plex Sans" pitchFamily="34" charset="-120"/>
              </a:rPr>
              <a:t>Penyelesaian:</a:t>
            </a:r>
            <a:r>
              <a:rPr lang="ms" altLang="en-US" sz="2400" dirty="0">
                <a:solidFill>
                  <a:srgbClr val="FFFFFF"/>
                </a:solidFill>
                <a:latin typeface="IBM Plex Sans" pitchFamily="34" charset="0"/>
                <a:ea typeface="IBM Plex Sans" pitchFamily="34" charset="-122"/>
                <a:cs typeface="IBM Plex Sans" pitchFamily="34" charset="-120"/>
              </a:rPr>
              <a:t> Mengapakah Bitcoin dicipta, dan bagaimanakah ia menangani masalah tersebut?</a:t>
            </a:r>
            <a:endParaRPr lang="m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Mengapa Bitcoin Dicipta</a:t>
            </a:r>
            <a:endParaRPr lang="ms" sz="3000" dirty="0"/>
          </a:p>
        </p:txBody>
      </p:sp>
      <p:sp>
        <p:nvSpPr>
          <p:cNvPr id="5" name="Text 2"/>
          <p:cNvSpPr/>
          <p:nvPr/>
        </p:nvSpPr>
        <p:spPr>
          <a:xfrm>
            <a:off x="956188" y="1364742"/>
            <a:ext cx="5377221" cy="2326599"/>
          </a:xfrm>
          <a:prstGeom prst="rect">
            <a:avLst/>
          </a:prstGeom>
          <a:noFill/>
          <a:ln/>
        </p:spPr>
        <p:txBody>
          <a:bodyPr wrap="square" lIns="0" tIns="0" rIns="0" bIns="0" rtlCol="0" anchor="t"/>
          <a:lstStyle/>
          <a:p>
            <a:pPr algn="l" marL="173990" indent="-173990">
              <a:lnSpc>
                <a:spcPct val="113000"/>
              </a:lnSpc>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Pembayaran digital sudah pun wujud</a:t>
            </a:r>
            <a:endParaRPr lang="ms" sz="1820" dirty="0"/>
          </a:p>
          <a:p>
            <a:pPr algn="l" marL="173990" indent="-173990">
              <a:lnSpc>
                <a:spcPct val="113000"/>
              </a:lnSpc>
              <a:spcBef>
                <a:spcPts val="360"/>
              </a:spcBef>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Penjaga lejar pusat: kebenaran, data, fi, dan risiko kegagalan</a:t>
            </a:r>
            <a:endParaRPr lang="ms" sz="1820" dirty="0"/>
          </a:p>
          <a:p>
            <a:pPr algn="l" marL="173990" indent="-173990">
              <a:lnSpc>
                <a:spcPct val="113000"/>
              </a:lnSpc>
              <a:spcBef>
                <a:spcPts val="360"/>
              </a:spcBef>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Data yang boleh disalin: masalah perbelanjaan berganda</a:t>
            </a:r>
            <a:endParaRPr lang="ms" sz="1820" dirty="0"/>
          </a:p>
          <a:p>
            <a:pPr algn="l" marL="173990" indent="-173990">
              <a:lnSpc>
                <a:spcPct val="113000"/>
              </a:lnSpc>
              <a:spcBef>
                <a:spcPts val="360"/>
              </a:spcBef>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Bitcoin: sejarah pembayaran yang dikongsi tanpa penjaga lejar pusat</a:t>
            </a:r>
            <a:endParaRPr lang="ms" sz="1820" dirty="0"/>
          </a:p>
        </p:txBody>
      </p:sp>
      <p:sp>
        <p:nvSpPr>
          <p:cNvPr id="6" name="Text 3"/>
          <p:cNvSpPr/>
          <p:nvPr/>
        </p:nvSpPr>
        <p:spPr>
          <a:xfrm>
            <a:off x="666780" y="3946002"/>
            <a:ext cx="5694426" cy="1562710"/>
          </a:xfrm>
          <a:prstGeom prst="rect">
            <a:avLst/>
          </a:prstGeom>
          <a:noFill/>
          <a:ln/>
        </p:spPr>
        <p:txBody>
          <a:bodyPr wrap="square" lIns="0" tIns="0" rIns="0" bIns="0" rtlCol="0" anchor="t"/>
          <a:lstStyle/>
          <a:p>
            <a:pPr algn="l" indent="0" marL="0">
              <a:lnSpc>
                <a:spcPct val="113000"/>
              </a:lnSpc>
              <a:buNone/>
            </a:pPr>
            <a:r>
              <a:rPr lang="ms" altLang="en-US" sz="1820" dirty="0">
                <a:solidFill>
                  <a:srgbClr val="25252B"/>
                </a:solidFill>
                <a:latin typeface="IBM Plex Sans" pitchFamily="34" charset="0"/>
                <a:ea typeface="IBM Plex Sans" pitchFamily="34" charset="-122"/>
                <a:cs typeface="IBM Plex Sans" pitchFamily="34" charset="-120"/>
              </a:rPr>
              <a:t>Bitcoin mengurangkan kebergantungan pada kepercayaan terhadap pihak pusat dalam penerbitan dan penyelesaian; ia tidak menghapuskan semua keperluan untuk kepercayaan atau semua risiko.</a:t>
            </a:r>
            <a:endParaRPr lang="ms" sz="1820" dirty="0"/>
          </a:p>
        </p:txBody>
      </p:sp>
      <p:sp>
        <p:nvSpPr>
          <p:cNvPr id="7" name="Text 4"/>
          <p:cNvSpPr/>
          <p:nvPr/>
        </p:nvSpPr>
        <p:spPr>
          <a:xfrm>
            <a:off x="666780" y="5740329"/>
            <a:ext cx="5694426" cy="625084"/>
          </a:xfrm>
          <a:prstGeom prst="rect">
            <a:avLst/>
          </a:prstGeom>
          <a:noFill/>
          <a:ln/>
        </p:spPr>
        <p:txBody>
          <a:bodyPr wrap="square" lIns="0" tIns="0" rIns="0" bIns="0" rtlCol="0" anchor="t"/>
          <a:lstStyle/>
          <a:p>
            <a:pPr algn="l" indent="0" marL="0">
              <a:lnSpc>
                <a:spcPct val="113000"/>
              </a:lnSpc>
              <a:buNone/>
            </a:pPr>
            <a:r>
              <a:rPr lang="ms" altLang="en-US" sz="1820" b="1" dirty="0">
                <a:solidFill>
                  <a:srgbClr val="422C70"/>
                </a:solidFill>
                <a:latin typeface="IBM Plex Sans" pitchFamily="34" charset="0"/>
                <a:ea typeface="IBM Plex Sans" pitchFamily="34" charset="-122"/>
                <a:cs typeface="IBM Plex Sans" pitchFamily="34" charset="-120"/>
              </a:rPr>
              <a:t>Bitcoin:</a:t>
            </a:r>
            <a:r>
              <a:rPr lang="ms" altLang="en-US" sz="1820" dirty="0">
                <a:solidFill>
                  <a:srgbClr val="25252B"/>
                </a:solidFill>
                <a:latin typeface="IBM Plex Sans" pitchFamily="34" charset="0"/>
                <a:ea typeface="IBM Plex Sans" pitchFamily="34" charset="-122"/>
                <a:cs typeface="IBM Plex Sans" pitchFamily="34" charset="-120"/>
              </a:rPr>
              <a:t> rangkaian dan protokol · </a:t>
            </a:r>
            <a:r>
              <a:rPr lang="ms" altLang="en-US" sz="1820" b="1" dirty="0">
                <a:solidFill>
                  <a:srgbClr val="25252B"/>
                </a:solidFill>
                <a:latin typeface="IBM Plex Sans" pitchFamily="34" charset="0"/>
                <a:ea typeface="IBM Plex Sans" pitchFamily="34" charset="-122"/>
                <a:cs typeface="IBM Plex Sans" pitchFamily="34" charset="-120"/>
              </a:rPr>
              <a:t>bitcoin:</a:t>
            </a:r>
            <a:r>
              <a:rPr lang="ms" altLang="en-US" sz="1820" dirty="0">
                <a:solidFill>
                  <a:srgbClr val="25252B"/>
                </a:solidFill>
                <a:latin typeface="IBM Plex Sans" pitchFamily="34" charset="0"/>
                <a:ea typeface="IBM Plex Sans" pitchFamily="34" charset="-122"/>
                <a:cs typeface="IBM Plex Sans" pitchFamily="34" charset="-120"/>
              </a:rPr>
              <a:t> aset · </a:t>
            </a:r>
            <a:r>
              <a:rPr lang="ms" altLang="en-US" sz="1820" b="1" dirty="0">
                <a:solidFill>
                  <a:srgbClr val="25252B"/>
                </a:solidFill>
                <a:latin typeface="IBM Plex Sans" pitchFamily="34" charset="0"/>
                <a:ea typeface="IBM Plex Sans" pitchFamily="34" charset="-122"/>
                <a:cs typeface="IBM Plex Sans" pitchFamily="34" charset="-120"/>
              </a:rPr>
              <a:t>BTC:</a:t>
            </a:r>
            <a:r>
              <a:rPr lang="ms" altLang="en-US" sz="1820" dirty="0">
                <a:solidFill>
                  <a:srgbClr val="25252B"/>
                </a:solidFill>
                <a:latin typeface="IBM Plex Sans" pitchFamily="34" charset="0"/>
                <a:ea typeface="IBM Plex Sans" pitchFamily="34" charset="-122"/>
                <a:cs typeface="IBM Plex Sans" pitchFamily="34" charset="-120"/>
              </a:rPr>
              <a:t> singkatan jumlah</a:t>
            </a:r>
            <a:endParaRPr lang="ms"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2</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Syarikat pembayaran Pengirim membuat permintaan kepada syarikatSyarikat menyimpan lejar dan memberikan kelulusan Penerima dibayar jika syarikat membenarkannyaBergantung padaSatu organisasi dipercayai ">    </p:cNvPr>
          <p:cNvPicPr>
            <a:picLocks noChangeAspect="1"/>
          </p:cNvPicPr>
          <p:nvPr/>
        </p:nvPicPr>
        <p:blipFill>
          <a:blip r:embed="rId1"/>
          <a:stretch>
            <a:fillRect/>
          </a:stretch>
        </p:blipFill>
        <p:spPr>
          <a:xfrm>
            <a:off x="342900" y="445587"/>
            <a:ext cx="11506170" cy="58144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Pencarian Wang Digital dan Terdesentralisasi</a:t>
            </a:r>
            <a:endParaRPr lang="ms" sz="3000" dirty="0"/>
          </a:p>
        </p:txBody>
      </p:sp>
      <p:sp>
        <p:nvSpPr>
          <p:cNvPr id="4" name="Text 2"/>
          <p:cNvSpPr/>
          <p:nvPr/>
        </p:nvSpPr>
        <p:spPr>
          <a:xfrm>
            <a:off x="1017179" y="1379464"/>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Cypherpunks: privasi dan kebebasan melalui kriptografi</a:t>
            </a:r>
            <a:endParaRPr lang="ms" sz="2210" dirty="0"/>
          </a:p>
          <a:p>
            <a:pPr algn="l" marL="210820" indent="-210820">
              <a:lnSpc>
                <a:spcPct val="113000"/>
              </a:lnSpc>
              <a:spcBef>
                <a:spcPts val="440"/>
              </a:spcBef>
              <a:buSzPct val="100000"/>
              <a:buChar char="•"/>
            </a:pPr>
            <a:r>
              <a:rPr lang="ms" altLang="en-US" sz="2210" b="1" dirty="0">
                <a:solidFill>
                  <a:srgbClr val="422C70"/>
                </a:solidFill>
                <a:latin typeface="IBM Plex Sans" pitchFamily="34" charset="0"/>
                <a:ea typeface="IBM Plex Sans" pitchFamily="34" charset="-122"/>
                <a:cs typeface="IBM Plex Sans" pitchFamily="34" charset="-120"/>
              </a:rPr>
              <a:t>Penyulitan:</a:t>
            </a:r>
            <a:r>
              <a:rPr lang="ms" altLang="en-US" sz="2210" dirty="0">
                <a:solidFill>
                  <a:srgbClr val="25252B"/>
                </a:solidFill>
                <a:latin typeface="IBM Plex Sans" pitchFamily="34" charset="0"/>
                <a:ea typeface="IBM Plex Sans" pitchFamily="34" charset="-122"/>
                <a:cs typeface="IBM Plex Sans" pitchFamily="34" charset="-120"/>
              </a:rPr>
              <a:t> melindungi privasi mesej</a:t>
            </a:r>
            <a:endParaRPr lang="ms" sz="2210" dirty="0"/>
          </a:p>
          <a:p>
            <a:pPr algn="l" marL="210820" indent="-210820">
              <a:lnSpc>
                <a:spcPct val="113000"/>
              </a:lnSpc>
              <a:spcBef>
                <a:spcPts val="440"/>
              </a:spcBef>
              <a:buSzPct val="100000"/>
              <a:buChar char="•"/>
            </a:pPr>
            <a:r>
              <a:rPr lang="ms" altLang="en-US" sz="2210" b="1" dirty="0">
                <a:solidFill>
                  <a:srgbClr val="422C70"/>
                </a:solidFill>
                <a:latin typeface="IBM Plex Sans" pitchFamily="34" charset="0"/>
                <a:ea typeface="IBM Plex Sans" pitchFamily="34" charset="-122"/>
                <a:cs typeface="IBM Plex Sans" pitchFamily="34" charset="-120"/>
              </a:rPr>
              <a:t>Tandatangan digital:</a:t>
            </a:r>
            <a:r>
              <a:rPr lang="ms" altLang="en-US" sz="2210" dirty="0">
                <a:solidFill>
                  <a:srgbClr val="25252B"/>
                </a:solidFill>
                <a:latin typeface="IBM Plex Sans" pitchFamily="34" charset="0"/>
                <a:ea typeface="IBM Plex Sans" pitchFamily="34" charset="-122"/>
                <a:cs typeface="IBM Plex Sans" pitchFamily="34" charset="-120"/>
              </a:rPr>
              <a:t> membuktikan kebenaran tanpa mendedahkan kunci rahsia</a:t>
            </a:r>
            <a:endParaRPr lang="ms" sz="2210" dirty="0"/>
          </a:p>
          <a:p>
            <a:pPr algn="l" marL="210820" indent="-210820">
              <a:lnSpc>
                <a:spcPct val="113000"/>
              </a:lnSpc>
              <a:spcBef>
                <a:spcPts val="440"/>
              </a:spcBef>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Matlamat: tiada penerbit, pelayan atau pentadbir tunggal</a:t>
            </a:r>
            <a:endParaRPr lang="ms" sz="2210" dirty="0"/>
          </a:p>
        </p:txBody>
      </p:sp>
      <p:sp>
        <p:nvSpPr>
          <p:cNvPr id="5" name="Text 3"/>
          <p:cNvSpPr/>
          <p:nvPr/>
        </p:nvSpPr>
        <p:spPr>
          <a:xfrm>
            <a:off x="666780" y="3369655"/>
            <a:ext cx="11510010" cy="378470"/>
          </a:xfrm>
          <a:prstGeom prst="rect">
            <a:avLst/>
          </a:prstGeom>
          <a:noFill/>
          <a:ln/>
        </p:spPr>
        <p:txBody>
          <a:bodyPr wrap="square" lIns="0" tIns="0" rIns="0" bIns="0" rtlCol="0" anchor="t"/>
          <a:lstStyle/>
          <a:p>
            <a:pPr algn="l" indent="0" marL="0">
              <a:lnSpc>
                <a:spcPct val="113000"/>
              </a:lnSpc>
              <a:buNone/>
            </a:pPr>
            <a:r>
              <a:rPr lang="ms" altLang="en-US" sz="2210" b="1" dirty="0">
                <a:solidFill>
                  <a:srgbClr val="25252B"/>
                </a:solidFill>
                <a:latin typeface="IBM Plex Sans" pitchFamily="34" charset="0"/>
                <a:ea typeface="IBM Plex Sans" pitchFamily="34" charset="-122"/>
                <a:cs typeface="IBM Plex Sans" pitchFamily="34" charset="-120"/>
              </a:rPr>
              <a:t>Unsur-unsur awal yang melengkapkan gambaran</a:t>
            </a:r>
            <a:endParaRPr lang="ms" sz="2210" dirty="0"/>
          </a:p>
        </p:txBody>
      </p:sp>
      <p:sp>
        <p:nvSpPr>
          <p:cNvPr id="6" name="Text 4"/>
          <p:cNvSpPr/>
          <p:nvPr/>
        </p:nvSpPr>
        <p:spPr>
          <a:xfrm>
            <a:off x="1017179" y="3972336"/>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DigiCash: pembayaran peribadi; kebergantungan pada syarikat pusat</a:t>
            </a:r>
            <a:endParaRPr lang="ms" sz="2210" dirty="0"/>
          </a:p>
          <a:p>
            <a:pPr algn="l" marL="210820" indent="-210820">
              <a:lnSpc>
                <a:spcPct val="113000"/>
              </a:lnSpc>
              <a:spcBef>
                <a:spcPts val="440"/>
              </a:spcBef>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Hashcash: kos pengkomputeran untuk mencegah penyalahgunaan</a:t>
            </a:r>
            <a:endParaRPr lang="ms" sz="2210" dirty="0"/>
          </a:p>
          <a:p>
            <a:pPr algn="l" marL="210820" indent="-210820">
              <a:lnSpc>
                <a:spcPct val="113000"/>
              </a:lnSpc>
              <a:spcBef>
                <a:spcPts val="440"/>
              </a:spcBef>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Bit Gold, b-money, RPoW: cadangan dan eksperimen nilai berasaskan kekurangan</a:t>
            </a:r>
            <a:endParaRPr lang="ms" sz="2210" dirty="0"/>
          </a:p>
          <a:p>
            <a:pPr algn="l" marL="210820" indent="-210820">
              <a:lnSpc>
                <a:spcPct val="113000"/>
              </a:lnSpc>
              <a:spcBef>
                <a:spcPts val="440"/>
              </a:spcBef>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BitTorrent: perkongsian maklumat rakan ke rakan, bukan wang</a:t>
            </a:r>
            <a:endParaRPr lang="ms"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2</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Wang Digital Awal dan</a:t>
            </a:r>
            <a:br/>
            <a:r>
              <a:rPr lang="ms" altLang="en-US" sz="3000" dirty="0">
                <a:solidFill>
                  <a:srgbClr val="422C70"/>
                </a:solidFill>
                <a:latin typeface="IBM Plex Sans Medium" pitchFamily="34" charset="0"/>
                <a:ea typeface="IBM Plex Sans Medium" pitchFamily="34" charset="-122"/>
                <a:cs typeface="IBM Plex Sans Medium" pitchFamily="34" charset="-120"/>
              </a:rPr>
              <a:t>Perbelanjaan Berganda</a:t>
            </a:r>
            <a:endParaRPr lang="ms" sz="3000" dirty="0"/>
          </a:p>
        </p:txBody>
      </p:sp>
      <p:sp>
        <p:nvSpPr>
          <p:cNvPr id="5" name="Text 2"/>
          <p:cNvSpPr/>
          <p:nvPr/>
        </p:nvSpPr>
        <p:spPr>
          <a:xfrm>
            <a:off x="666780" y="1848551"/>
            <a:ext cx="5694426" cy="1085850"/>
          </a:xfrm>
          <a:prstGeom prst="rect">
            <a:avLst/>
          </a:prstGeom>
          <a:noFill/>
          <a:ln/>
        </p:spPr>
        <p:txBody>
          <a:bodyPr wrap="square" lIns="0" tIns="0" rIns="0" bIns="0" rtlCol="0" anchor="t"/>
          <a:lstStyle/>
          <a:p>
            <a:pPr algn="l" indent="0" marL="0">
              <a:lnSpc>
                <a:spcPct val="113000"/>
              </a:lnSpc>
              <a:buNone/>
            </a:pPr>
            <a:r>
              <a:rPr lang="ms" altLang="en-US" sz="2110" dirty="0">
                <a:solidFill>
                  <a:srgbClr val="25252B"/>
                </a:solidFill>
                <a:latin typeface="IBM Plex Sans" pitchFamily="34" charset="0"/>
                <a:ea typeface="IBM Plex Sans" pitchFamily="34" charset="-122"/>
                <a:cs typeface="IBM Plex Sans" pitchFamily="34" charset="-120"/>
              </a:rPr>
              <a:t>Perbelanjaan berganda ialah percubaan untuk menghantar unit digital yang sama kepada dua penerima.</a:t>
            </a:r>
            <a:endParaRPr lang="ms" sz="2110" dirty="0"/>
          </a:p>
        </p:txBody>
      </p:sp>
      <p:sp>
        <p:nvSpPr>
          <p:cNvPr id="6" name="Text 3"/>
          <p:cNvSpPr/>
          <p:nvPr/>
        </p:nvSpPr>
        <p:spPr>
          <a:xfrm>
            <a:off x="1002000" y="3148919"/>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Pangkalan data pusat: satu pembuat keputusan yang dipercayai</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Bitcoin: siaran rakan ke rakan dan tandatangan</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Pelombong: blok dan bukti kerja</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Nod: pengesahan bebas</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Rekod bersama: sejarah sah dengan kerja terkumpul terbanyak</a:t>
            </a:r>
            <a:endParaRPr lang="ms"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2</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Rangkaian rakan ke rakanTransaksi diumumkan terus kepada peserta Tandatangan digitalHanya pemegang kunci peribadi boleh membenarkan perbelanjaanBlok dan perlombonganPelombong menggunakan bukti kerja u">    </p:cNvPr>
          <p:cNvPicPr>
            <a:picLocks noChangeAspect="1"/>
          </p:cNvPicPr>
          <p:nvPr/>
        </p:nvPicPr>
        <p:blipFill>
          <a:blip r:embed="rId1"/>
          <a:stretch>
            <a:fillRect/>
          </a:stretch>
        </p:blipFill>
        <p:spPr>
          <a:xfrm>
            <a:off x="342900" y="307238"/>
            <a:ext cx="11506170" cy="6091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Kelangkaan Digital dan</a:t>
            </a:r>
            <a:br/>
            <a:r>
              <a:rPr lang="ms" altLang="en-US" sz="3000" dirty="0">
                <a:solidFill>
                  <a:srgbClr val="422C70"/>
                </a:solidFill>
                <a:latin typeface="IBM Plex Sans Medium" pitchFamily="34" charset="0"/>
                <a:ea typeface="IBM Plex Sans Medium" pitchFamily="34" charset="-122"/>
                <a:cs typeface="IBM Plex Sans Medium" pitchFamily="34" charset="-120"/>
              </a:rPr>
              <a:t>Bekalan yang Boleh Disahkan</a:t>
            </a:r>
            <a:endParaRPr lang="ms" sz="3000" dirty="0"/>
          </a:p>
        </p:txBody>
      </p:sp>
      <p:sp>
        <p:nvSpPr>
          <p:cNvPr id="5" name="Text 2"/>
          <p:cNvSpPr/>
          <p:nvPr/>
        </p:nvSpPr>
        <p:spPr>
          <a:xfrm>
            <a:off x="971459" y="1787561"/>
            <a:ext cx="5360487" cy="3156234"/>
          </a:xfrm>
          <a:prstGeom prst="rect">
            <a:avLst/>
          </a:prstGeom>
          <a:noFill/>
          <a:ln/>
        </p:spPr>
        <p:txBody>
          <a:bodyPr wrap="square" lIns="0" tIns="0" rIns="0" bIns="0" rtlCol="0" anchor="t"/>
          <a:lstStyle/>
          <a:p>
            <a:pPr algn="l" marL="182880" indent="-182880">
              <a:lnSpc>
                <a:spcPct val="113000"/>
              </a:lnSpc>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Unit yang sah dibezakan daripada salinan yang tidak sah</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Perbelanjaan berganda ditolak</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Sejarah transaksi dan tandatangan yang terbuka kepada umum</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Bukti kerja dan semakan peraturan secara bebas</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Had bekalan dikaitkan dengan desentralisasi dan pengesahan</a:t>
            </a:r>
            <a:endParaRPr lang="ms" sz="1920" dirty="0"/>
          </a:p>
        </p:txBody>
      </p:sp>
      <p:sp>
        <p:nvSpPr>
          <p:cNvPr id="6" name="Text 3"/>
          <p:cNvSpPr/>
          <p:nvPr/>
        </p:nvSpPr>
        <p:spPr>
          <a:xfrm>
            <a:off x="666780" y="5211989"/>
            <a:ext cx="5694426" cy="987186"/>
          </a:xfrm>
          <a:prstGeom prst="rect">
            <a:avLst/>
          </a:prstGeom>
          <a:noFill/>
          <a:ln/>
        </p:spPr>
        <p:txBody>
          <a:bodyPr wrap="square" lIns="0" tIns="0" rIns="0" bIns="0" rtlCol="0" anchor="t"/>
          <a:lstStyle/>
          <a:p>
            <a:pPr algn="l" indent="0" marL="0">
              <a:lnSpc>
                <a:spcPct val="113000"/>
              </a:lnSpc>
              <a:buNone/>
            </a:pPr>
            <a:r>
              <a:rPr lang="ms" altLang="en-US" sz="1920" dirty="0">
                <a:solidFill>
                  <a:srgbClr val="25252B"/>
                </a:solidFill>
                <a:latin typeface="IBM Plex Sans" pitchFamily="34" charset="0"/>
                <a:ea typeface="IBM Plex Sans" pitchFamily="34" charset="-122"/>
                <a:cs typeface="IBM Plex Sans" pitchFamily="34" charset="-120"/>
              </a:rPr>
              <a:t>Dakwaan bertulis tentang bekalan sahaja tidak mencukupi: siapa yang boleh mengesahkannya, dan siapa yang boleh mengubahnya?</a:t>
            </a:r>
            <a:endParaRPr lang="ms"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2</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Dakwaan tentang bekalan Penerbit menyatakan had di laman webnya. Hanya pangkalan data penerbit itu sendiri yang merekodkannya. Tiada sesiapa di luar pihak penerbit boleh menyemaknya. Penerbit boleh me">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Rantaian Blok: Lejar Awam Bitcoin</a:t>
            </a:r>
            <a:endParaRPr lang="m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Rekod transaksi awam yang direplikasi</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Blok yang saling dipautkan; salinan yang disemak secara bebas</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Rantaian sah dengan bukti kerja terkumpul terbanyak</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Kira-kira satu blok baharu setiap sepuluh minit, secara purata</a:t>
            </a:r>
            <a:endParaRPr lang="ms" sz="2400" dirty="0"/>
          </a:p>
        </p:txBody>
      </p:sp>
      <p:sp>
        <p:nvSpPr>
          <p:cNvPr id="5" name="Text 3"/>
          <p:cNvSpPr/>
          <p:nvPr/>
        </p:nvSpPr>
        <p:spPr>
          <a:xfrm>
            <a:off x="666780" y="3549975"/>
            <a:ext cx="11510010" cy="1645463"/>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Menulis semula sejarah memerlukan kerja dilakukan semula dan kemajuan rantaian semasa dikejar. Proses ini menelan kos yang tinggi, bukan mustahil sama sekali; sejarah yang bersaing buat sementara waktu dan penyusunan semula boleh berlaku.</a:t>
            </a:r>
            <a:endParaRPr lang="m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2</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Desentralisasi</a:t>
            </a:r>
            <a:endParaRPr lang="ms" sz="3000" dirty="0"/>
          </a:p>
        </p:txBody>
      </p:sp>
      <p:sp>
        <p:nvSpPr>
          <p:cNvPr id="5" name="Text 2"/>
          <p:cNvSpPr/>
          <p:nvPr/>
        </p:nvSpPr>
        <p:spPr>
          <a:xfrm>
            <a:off x="971459" y="1368491"/>
            <a:ext cx="6006694" cy="2778496"/>
          </a:xfrm>
          <a:prstGeom prst="rect">
            <a:avLst/>
          </a:prstGeom>
          <a:noFill/>
          <a:ln/>
        </p:spPr>
        <p:txBody>
          <a:bodyPr wrap="square" lIns="0" tIns="0" rIns="0" bIns="0" rtlCol="0" anchor="t"/>
          <a:lstStyle/>
          <a:p>
            <a:pPr algn="l" marL="182880" indent="-182880">
              <a:lnSpc>
                <a:spcPct val="113000"/>
              </a:lnSpc>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Perisian sumber terbuka dan penyertaan terbuka dalam protokol</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Nod bebas mengesahkan; pelombong mencadangkan blok</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Perubahan peraturan bergantung pada penerimaan secara sukarela</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Tiada peserta tunggal yang boleh mengubah peraturan untuk semua orang</a:t>
            </a:r>
            <a:endParaRPr lang="ms" sz="1920" dirty="0"/>
          </a:p>
        </p:txBody>
      </p:sp>
      <p:sp>
        <p:nvSpPr>
          <p:cNvPr id="6" name="Text 3"/>
          <p:cNvSpPr/>
          <p:nvPr/>
        </p:nvSpPr>
        <p:spPr>
          <a:xfrm>
            <a:off x="666780" y="4415180"/>
            <a:ext cx="6340632" cy="1316279"/>
          </a:xfrm>
          <a:prstGeom prst="rect">
            <a:avLst/>
          </a:prstGeom>
          <a:noFill/>
          <a:ln/>
        </p:spPr>
        <p:txBody>
          <a:bodyPr wrap="square" lIns="0" tIns="0" rIns="0" bIns="0" rtlCol="0" anchor="t"/>
          <a:lstStyle/>
          <a:p>
            <a:pPr algn="l" indent="0" marL="0">
              <a:lnSpc>
                <a:spcPct val="113000"/>
              </a:lnSpc>
              <a:buNone/>
            </a:pPr>
            <a:r>
              <a:rPr lang="ms" altLang="en-US" sz="1920" dirty="0">
                <a:solidFill>
                  <a:srgbClr val="25252B"/>
                </a:solidFill>
                <a:latin typeface="IBM Plex Sans" pitchFamily="34" charset="0"/>
                <a:ea typeface="IBM Plex Sans" pitchFamily="34" charset="-122"/>
                <a:cs typeface="IBM Plex Sans" pitchFamily="34" charset="-120"/>
              </a:rPr>
              <a:t>Pengaruh dan sumber tidak sama rata; perkhidmatan besar boleh mewujudkan kebergantungan. Penyelarasan mungkin lebih perlahan, dan rangkaian ini tidak mempunyai pusat khidmat sokongan.</a:t>
            </a:r>
            <a:endParaRPr lang="ms"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2</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Tandatangan Digital dan Pemindahan Rakan ke Rakan</a:t>
            </a:r>
            <a:endParaRPr lang="ms"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Dompet menggunakan kunci peribadi untuk menandatangani</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Rangkaian membuat pengesahan tanpa mengetahui kunci tersebut</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Transaksi yang ditandatangani disiarkan melalui peserta</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Tiada pengendali pusat Bitcoin yang meluluskan keahlian atau pembayaran</a:t>
            </a:r>
            <a:endParaRPr lang="ms"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ms" altLang="en-US" sz="2300" dirty="0">
                <a:solidFill>
                  <a:srgbClr val="25252B"/>
                </a:solidFill>
                <a:latin typeface="IBM Plex Sans" pitchFamily="34" charset="0"/>
                <a:ea typeface="IBM Plex Sans" pitchFamily="34" charset="-122"/>
                <a:cs typeface="IBM Plex Sans" pitchFamily="34" charset="-120"/>
              </a:rPr>
              <a:t>Sesiapa yang memperoleh kunci peribadi biasanya boleh membelanjakan dana tersebut. Kehilangan akses boleh mengakibatkan kehilangan dana secara kekal.</a:t>
            </a:r>
            <a:endParaRPr lang="ms" sz="2300" dirty="0"/>
          </a:p>
        </p:txBody>
      </p:sp>
      <p:sp>
        <p:nvSpPr>
          <p:cNvPr id="6" name="Text 4"/>
          <p:cNvSpPr/>
          <p:nvPr/>
        </p:nvSpPr>
        <p:spPr>
          <a:xfrm>
            <a:off x="666780" y="4542831"/>
            <a:ext cx="11510010" cy="1184971"/>
          </a:xfrm>
          <a:prstGeom prst="rect">
            <a:avLst/>
          </a:prstGeom>
          <a:noFill/>
          <a:ln/>
        </p:spPr>
        <p:txBody>
          <a:bodyPr wrap="square" lIns="0" tIns="0" rIns="0" bIns="0" rtlCol="0" anchor="t"/>
          <a:lstStyle/>
          <a:p>
            <a:pPr algn="l" indent="0" marL="0">
              <a:lnSpc>
                <a:spcPct val="113000"/>
              </a:lnSpc>
              <a:buNone/>
            </a:pPr>
            <a:r>
              <a:rPr lang="ms" altLang="en-US" sz="2300" dirty="0">
                <a:solidFill>
                  <a:srgbClr val="25252B"/>
                </a:solidFill>
                <a:latin typeface="IBM Plex Sans" pitchFamily="34" charset="0"/>
                <a:ea typeface="IBM Plex Sans" pitchFamily="34" charset="-122"/>
                <a:cs typeface="IBM Plex Sans" pitchFamily="34" charset="-120"/>
              </a:rPr>
              <a:t>Perkhidmatan perantara kekal sebagai pilihan; memilih salah satunya bermakna menerima peraturan dan risiko penjagaan dananya. Pembayaran yang sah ke alamat yang salah biasanya tidak boleh dibatalkan.</a:t>
            </a:r>
            <a:endParaRPr lang="ms"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2</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Pengirim menandatangani dan menyiarkan transaksi Nod lain Satu nod menyemak dan meneruskannya Nod lain meneruskannyaLaluan yang dilaluinya Satu nod menyemak dan meneruskannya Nod lain meneruskannyaNod">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PenggunaPengguna menerima, menyimpan dan menghantar bitcoin. NodNod menyemak peraturan secara kendiri dan menyampaikan data yang sah. PelombongPelombong membina blok calon dan melaksanakan bukti kerja">    </p:cNvPr>
          <p:cNvPicPr>
            <a:picLocks noChangeAspect="1"/>
          </p:cNvPicPr>
          <p:nvPr/>
        </p:nvPicPr>
        <p:blipFill>
          <a:blip r:embed="rId2"/>
          <a:stretch>
            <a:fillRect/>
          </a:stretch>
        </p:blipFill>
        <p:spPr>
          <a:xfrm>
            <a:off x="680314" y="571500"/>
            <a:ext cx="5344851" cy="5609295"/>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2</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Pengguna, Nod, Pelombong dan Pembangun</a:t>
            </a:r>
            <a:endParaRPr lang="ms"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Pelombong tidak boleh menjadikan blok yang tidak sah diterima oleh nod yang jujur. Pembangun tidak boleh memaksa penggunaan perisian. Seseorang boleh menjalankan beberapa peranan.</a:t>
            </a:r>
            <a:endParaRPr lang="ms" sz="2400" dirty="0"/>
          </a:p>
        </p:txBody>
      </p:sp>
      <p:sp>
        <p:nvSpPr>
          <p:cNvPr id="5" name="Shape 3"/>
          <p:cNvSpPr/>
          <p:nvPr/>
        </p:nvSpPr>
        <p:spPr>
          <a:xfrm>
            <a:off x="666780" y="2986705"/>
            <a:ext cx="10858500" cy="1645280"/>
          </a:xfrm>
          <a:prstGeom prst="rect">
            <a:avLst/>
          </a:prstGeom>
          <a:solidFill>
            <a:srgbClr val="F3F3FA"/>
          </a:solidFill>
          <a:ln/>
        </p:spPr>
      </p:sp>
      <p:sp>
        <p:nvSpPr>
          <p:cNvPr id="6" name="Shape 4"/>
          <p:cNvSpPr/>
          <p:nvPr/>
        </p:nvSpPr>
        <p:spPr>
          <a:xfrm>
            <a:off x="666780" y="2986705"/>
            <a:ext cx="57150" cy="1645280"/>
          </a:xfrm>
          <a:prstGeom prst="rect">
            <a:avLst/>
          </a:prstGeom>
          <a:solidFill>
            <a:srgbClr val="422C70"/>
          </a:solidFill>
          <a:ln/>
        </p:spPr>
      </p:sp>
      <p:sp>
        <p:nvSpPr>
          <p:cNvPr id="7" name="Text 5"/>
          <p:cNvSpPr/>
          <p:nvPr/>
        </p:nvSpPr>
        <p:spPr>
          <a:xfrm>
            <a:off x="1211580" y="3261025"/>
            <a:ext cx="10415565" cy="1096640"/>
          </a:xfrm>
          <a:prstGeom prst="rect">
            <a:avLst/>
          </a:prstGeom>
          <a:noFill/>
          <a:ln/>
        </p:spPr>
        <p:txBody>
          <a:bodyPr wrap="square" lIns="0" tIns="0" rIns="0" bIns="0" rtlCol="0" anchor="t"/>
          <a:lstStyle/>
          <a:p>
            <a:pPr algn="l" indent="0" marL="0">
              <a:lnSpc>
                <a:spcPct val="113000"/>
              </a:lnSpc>
              <a:buNone/>
            </a:pPr>
            <a:r>
              <a:rPr lang="ms" altLang="en-US" sz="2400" b="1" dirty="0">
                <a:solidFill>
                  <a:srgbClr val="422C70"/>
                </a:solidFill>
                <a:latin typeface="IBM Plex Sans" pitchFamily="34" charset="0"/>
                <a:ea typeface="IBM Plex Sans" pitchFamily="34" charset="-122"/>
                <a:cs typeface="IBM Plex Sans" pitchFamily="34" charset="-120"/>
              </a:rPr>
              <a:t>Soalan spontan</a:t>
            </a:r>
            <a:endParaRPr lang="ms" sz="2400" dirty="0"/>
          </a:p>
          <a:p>
            <a:pPr algn="l" indent="0" marL="0">
              <a:lnSpc>
                <a:spcPct val="113000"/>
              </a:lnSpc>
              <a:spcBef>
                <a:spcPts val="360"/>
              </a:spcBef>
              <a:buNone/>
            </a:pPr>
            <a:r>
              <a:rPr lang="ms" altLang="en-US" sz="2400" dirty="0">
                <a:solidFill>
                  <a:srgbClr val="25252B"/>
                </a:solidFill>
                <a:latin typeface="IBM Plex Sans" pitchFamily="34" charset="0"/>
                <a:ea typeface="IBM Plex Sans" pitchFamily="34" charset="-122"/>
                <a:cs typeface="IBM Plex Sans" pitchFamily="34" charset="-120"/>
              </a:rPr>
              <a:t>Mengapakah nod mengesahkan transaksi? Nyatakan satu peraturan yang disemaknya.</a:t>
            </a:r>
            <a:endParaRPr lang="m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2</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Bukti Kerja</a:t>
            </a:r>
            <a:endParaRPr lang="ms" sz="3000" dirty="0"/>
          </a:p>
        </p:txBody>
      </p:sp>
      <p:sp>
        <p:nvSpPr>
          <p:cNvPr id="5" name="Text 2"/>
          <p:cNvSpPr/>
          <p:nvPr/>
        </p:nvSpPr>
        <p:spPr>
          <a:xfrm>
            <a:off x="971459" y="1368491"/>
            <a:ext cx="6006694" cy="3156234"/>
          </a:xfrm>
          <a:prstGeom prst="rect">
            <a:avLst/>
          </a:prstGeom>
          <a:noFill/>
          <a:ln/>
        </p:spPr>
        <p:txBody>
          <a:bodyPr wrap="square" lIns="0" tIns="0" rIns="0" bIns="0" rtlCol="0" anchor="t"/>
          <a:lstStyle/>
          <a:p>
            <a:pPr algn="l" marL="182880" indent="-182880">
              <a:lnSpc>
                <a:spcPct val="113000"/>
              </a:lnSpc>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Blok calon → pencincangan berulang → hasil yang sah</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Pengiraan dan tenaga yang berkos tinggi; pengesahan pantas</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Blok yang sah disiarkan dan diperiksa oleh nod</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Sasaran diselaraskan agar selang masa purata antara blok menghampiri sepuluh minit</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Kerja terkumpul menjadikan penulisan semula berkos tinggi</a:t>
            </a:r>
            <a:endParaRPr lang="ms" sz="1920" dirty="0"/>
          </a:p>
        </p:txBody>
      </p:sp>
      <p:sp>
        <p:nvSpPr>
          <p:cNvPr id="6" name="Text 3"/>
          <p:cNvSpPr/>
          <p:nvPr/>
        </p:nvSpPr>
        <p:spPr>
          <a:xfrm>
            <a:off x="666780" y="4792828"/>
            <a:ext cx="6340632" cy="1316279"/>
          </a:xfrm>
          <a:prstGeom prst="rect">
            <a:avLst/>
          </a:prstGeom>
          <a:noFill/>
          <a:ln/>
        </p:spPr>
        <p:txBody>
          <a:bodyPr wrap="square" lIns="0" tIns="0" rIns="0" bIns="0" rtlCol="0" anchor="t"/>
          <a:lstStyle/>
          <a:p>
            <a:pPr algn="l" indent="0" marL="0">
              <a:lnSpc>
                <a:spcPct val="113000"/>
              </a:lnSpc>
              <a:buNone/>
            </a:pPr>
            <a:r>
              <a:rPr lang="ms" altLang="en-US" sz="1920" dirty="0">
                <a:solidFill>
                  <a:srgbClr val="25252B"/>
                </a:solidFill>
                <a:latin typeface="IBM Plex Sans" pitchFamily="34" charset="0"/>
                <a:ea typeface="IBM Plex Sans" pitchFamily="34" charset="-122"/>
                <a:cs typeface="IBM Plex Sans" pitchFamily="34" charset="-120"/>
              </a:rPr>
              <a:t>Perlombongan menjamin keselamatan susunan transaksi; ia tidak menyelesaikan persamaan luar. Nilaikan sumber tenaga, penggunaan, manfaat keselamatan, dan alternatif.</a:t>
            </a:r>
            <a:endParaRPr lang="ms"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2</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Pelombong menemui satu blok Mesin perlombongan mengira hash berulang kali sehingga satu hasil memenuhi sasaran2Pelombong menyiarkannyaBlok itu disebarkan ke rangkaian3Nod menyemaknya Setiap nod menye">    </p:cNvPr>
          <p:cNvPicPr>
            <a:picLocks noChangeAspect="1"/>
          </p:cNvPicPr>
          <p:nvPr/>
        </p:nvPicPr>
        <p:blipFill>
          <a:blip r:embed="rId2"/>
          <a:stretch>
            <a:fillRect/>
          </a:stretch>
        </p:blipFill>
        <p:spPr>
          <a:xfrm>
            <a:off x="1928835" y="571500"/>
            <a:ext cx="2847990" cy="5557540"/>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2</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Bekalan Terhad</a:t>
            </a:r>
            <a:endParaRPr lang="ms" sz="3000" dirty="0"/>
          </a:p>
        </p:txBody>
      </p:sp>
      <p:sp>
        <p:nvSpPr>
          <p:cNvPr id="5" name="Text 2"/>
          <p:cNvSpPr/>
          <p:nvPr/>
        </p:nvSpPr>
        <p:spPr>
          <a:xfrm>
            <a:off x="986729" y="1372240"/>
            <a:ext cx="5343754" cy="3314974"/>
          </a:xfrm>
          <a:prstGeom prst="rect">
            <a:avLst/>
          </a:prstGeom>
          <a:noFill/>
          <a:ln/>
        </p:spPr>
        <p:txBody>
          <a:bodyPr wrap="square" lIns="0" tIns="0" rIns="0" bIns="0" rtlCol="0" anchor="t"/>
          <a:lstStyle/>
          <a:p>
            <a:pPr algn="l" marL="191770" indent="-191770">
              <a:lnSpc>
                <a:spcPct val="113000"/>
              </a:lnSpc>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Maksimum: </a:t>
            </a:r>
            <a:r>
              <a:rPr lang="ms" altLang="en-US" sz="2020" b="1" dirty="0">
                <a:solidFill>
                  <a:srgbClr val="25252B"/>
                </a:solidFill>
                <a:latin typeface="IBM Plex Sans" pitchFamily="34" charset="0"/>
                <a:ea typeface="IBM Plex Sans" pitchFamily="34" charset="-122"/>
                <a:cs typeface="IBM Plex Sans" pitchFamily="34" charset="-120"/>
              </a:rPr>
              <a:t>21 juta BTC</a:t>
            </a:r>
            <a:r>
              <a:rPr lang="ms" altLang="en-US" sz="2020" dirty="0">
                <a:solidFill>
                  <a:srgbClr val="25252B"/>
                </a:solidFill>
                <a:latin typeface="IBM Plex Sans" pitchFamily="34" charset="0"/>
                <a:ea typeface="IBM Plex Sans" pitchFamily="34" charset="-122"/>
                <a:cs typeface="IBM Plex Sans" pitchFamily="34" charset="-120"/>
              </a:rPr>
              <a:t> di bawah peraturan awam</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Terbitan baharu: subsidi blok</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Pengurangan separuh: setiap </a:t>
            </a:r>
            <a:r>
              <a:rPr lang="ms" altLang="en-US" sz="2020" b="1" dirty="0">
                <a:solidFill>
                  <a:srgbClr val="25252B"/>
                </a:solidFill>
                <a:latin typeface="IBM Plex Sans" pitchFamily="34" charset="0"/>
                <a:ea typeface="IBM Plex Sans" pitchFamily="34" charset="-122"/>
                <a:cs typeface="IBM Plex Sans" pitchFamily="34" charset="-120"/>
              </a:rPr>
              <a:t>210,000 blok</a:t>
            </a:r>
            <a:r>
              <a:rPr lang="ms" altLang="en-US" sz="2020" dirty="0">
                <a:solidFill>
                  <a:srgbClr val="25252B"/>
                </a:solidFill>
                <a:latin typeface="IBM Plex Sans" pitchFamily="34" charset="0"/>
                <a:ea typeface="IBM Plex Sans" pitchFamily="34" charset="-122"/>
                <a:cs typeface="IBM Plex Sans" pitchFamily="34" charset="-120"/>
              </a:rPr>
              <a:t>, kira-kira empat tahun</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Subsidi: 50 → 25 → 12.5 → 6.25 → 3.125 BTC</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Yuran berasingan daripada terbitan baharu</a:t>
            </a:r>
            <a:endParaRPr lang="ms" sz="2020" dirty="0"/>
          </a:p>
        </p:txBody>
      </p:sp>
      <p:sp>
        <p:nvSpPr>
          <p:cNvPr id="6" name="Text 3"/>
          <p:cNvSpPr/>
          <p:nvPr/>
        </p:nvSpPr>
        <p:spPr>
          <a:xfrm>
            <a:off x="666780" y="4968758"/>
            <a:ext cx="5694426" cy="1036747"/>
          </a:xfrm>
          <a:prstGeom prst="rect">
            <a:avLst/>
          </a:prstGeom>
          <a:noFill/>
          <a:ln/>
        </p:spPr>
        <p:txBody>
          <a:bodyPr wrap="square" lIns="0" tIns="0" rIns="0" bIns="0" rtlCol="0" anchor="t"/>
          <a:lstStyle/>
          <a:p>
            <a:pPr algn="l" indent="0" marL="0">
              <a:lnSpc>
                <a:spcPct val="113000"/>
              </a:lnSpc>
              <a:buNone/>
            </a:pPr>
            <a:r>
              <a:rPr lang="ms" altLang="en-US" sz="2020" dirty="0">
                <a:solidFill>
                  <a:srgbClr val="25252B"/>
                </a:solidFill>
                <a:latin typeface="IBM Plex Sans" pitchFamily="34" charset="0"/>
                <a:ea typeface="IBM Plex Sans" pitchFamily="34" charset="-122"/>
                <a:cs typeface="IBM Plex Sans" pitchFamily="34" charset="-120"/>
              </a:rPr>
              <a:t>Nod menolak terbitan berlebihan; had ini kekal selagi peserta menguatkuasakannya. Bekalan terhad tidak menjamin kenaikan harga.</a:t>
            </a:r>
            <a:endParaRPr lang="ms"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2</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Jumlah bitcoin yang diterbitkanHad 21 juta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Bitcoin baharu bagi setiap blok502512.56.253.1250k210k420k630k840k1,050k1,260k1,470kPengurangan separuh setiap 210,000 blok (kira-kira empat tahun)Yuran transaksi dibayar sebagai tambahan dan bukan bi">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Satoshi dan Bias Unit</a:t>
            </a:r>
            <a:endParaRPr lang="ms" sz="3000" dirty="0"/>
          </a:p>
        </p:txBody>
      </p:sp>
      <p:sp>
        <p:nvSpPr>
          <p:cNvPr id="5" name="Text 2"/>
          <p:cNvSpPr/>
          <p:nvPr/>
        </p:nvSpPr>
        <p:spPr>
          <a:xfrm>
            <a:off x="956188" y="136474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ms" altLang="en-US" sz="1820" b="1" dirty="0">
                <a:solidFill>
                  <a:srgbClr val="25252B"/>
                </a:solidFill>
                <a:latin typeface="IBM Plex Sans" pitchFamily="34" charset="0"/>
                <a:ea typeface="IBM Plex Sans" pitchFamily="34" charset="-122"/>
                <a:cs typeface="IBM Plex Sans" pitchFamily="34" charset="-120"/>
              </a:rPr>
              <a:t>1 BTC = 100,000,000 sats</a:t>
            </a:r>
            <a:endParaRPr lang="ms" sz="1820" dirty="0"/>
          </a:p>
          <a:p>
            <a:pPr algn="l" marL="173990" indent="-173990">
              <a:lnSpc>
                <a:spcPct val="113000"/>
              </a:lnSpc>
              <a:spcBef>
                <a:spcPts val="360"/>
              </a:spcBef>
              <a:buSzPct val="100000"/>
              <a:buChar char="•"/>
            </a:pPr>
            <a:r>
              <a:rPr lang="ms" altLang="en-US" sz="1820" b="1" dirty="0">
                <a:solidFill>
                  <a:srgbClr val="25252B"/>
                </a:solidFill>
                <a:latin typeface="IBM Plex Sans" pitchFamily="34" charset="0"/>
                <a:ea typeface="IBM Plex Sans" pitchFamily="34" charset="-122"/>
                <a:cs typeface="IBM Plex Sans" pitchFamily="34" charset="-120"/>
              </a:rPr>
              <a:t>0.001 BTC = 100,000 sats</a:t>
            </a:r>
            <a:endParaRPr lang="ms" sz="1820" dirty="0"/>
          </a:p>
          <a:p>
            <a:pPr algn="l" marL="173990" indent="-173990">
              <a:lnSpc>
                <a:spcPct val="113000"/>
              </a:lnSpc>
              <a:spcBef>
                <a:spcPts val="360"/>
              </a:spcBef>
              <a:buSzPct val="100000"/>
              <a:buChar char="•"/>
            </a:pPr>
            <a:r>
              <a:rPr lang="ms" altLang="en-US" sz="1820" b="1" dirty="0">
                <a:solidFill>
                  <a:srgbClr val="25252B"/>
                </a:solidFill>
                <a:latin typeface="IBM Plex Sans" pitchFamily="34" charset="0"/>
                <a:ea typeface="IBM Plex Sans" pitchFamily="34" charset="-122"/>
                <a:cs typeface="IBM Plex Sans" pitchFamily="34" charset="-120"/>
              </a:rPr>
              <a:t>1 sat = 0.00000001 BTC</a:t>
            </a:r>
            <a:endParaRPr lang="ms" sz="1820" dirty="0"/>
          </a:p>
          <a:p>
            <a:pPr algn="l" marL="173990" indent="-173990">
              <a:lnSpc>
                <a:spcPct val="113000"/>
              </a:lnSpc>
              <a:spcBef>
                <a:spcPts val="360"/>
              </a:spcBef>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Tidak perlu memiliki satu bitcoin penuh</a:t>
            </a:r>
            <a:endParaRPr lang="ms" sz="1820" dirty="0"/>
          </a:p>
        </p:txBody>
      </p:sp>
      <p:sp>
        <p:nvSpPr>
          <p:cNvPr id="6" name="Text 3"/>
          <p:cNvSpPr/>
          <p:nvPr/>
        </p:nvSpPr>
        <p:spPr>
          <a:xfrm>
            <a:off x="666780" y="3008376"/>
            <a:ext cx="5694426" cy="1250168"/>
          </a:xfrm>
          <a:prstGeom prst="rect">
            <a:avLst/>
          </a:prstGeom>
          <a:noFill/>
          <a:ln/>
        </p:spPr>
        <p:txBody>
          <a:bodyPr wrap="square" lIns="0" tIns="0" rIns="0" bIns="0" rtlCol="0" anchor="t"/>
          <a:lstStyle/>
          <a:p>
            <a:pPr algn="l" indent="0" marL="0">
              <a:lnSpc>
                <a:spcPct val="113000"/>
              </a:lnSpc>
              <a:buNone/>
            </a:pPr>
            <a:r>
              <a:rPr lang="ms" altLang="en-US" sz="1820" b="1" dirty="0">
                <a:solidFill>
                  <a:srgbClr val="422C70"/>
                </a:solidFill>
                <a:latin typeface="IBM Plex Sans" pitchFamily="34" charset="0"/>
                <a:ea typeface="IBM Plex Sans" pitchFamily="34" charset="-122"/>
                <a:cs typeface="IBM Plex Sans" pitchFamily="34" charset="-120"/>
              </a:rPr>
              <a:t>Bias unit:</a:t>
            </a:r>
            <a:r>
              <a:rPr lang="ms" altLang="en-US" sz="1820" dirty="0">
                <a:solidFill>
                  <a:srgbClr val="25252B"/>
                </a:solidFill>
                <a:latin typeface="IBM Plex Sans" pitchFamily="34" charset="0"/>
                <a:ea typeface="IBM Plex Sans" pitchFamily="34" charset="-122"/>
                <a:cs typeface="IBM Plex Sans" pitchFamily="34" charset="-120"/>
              </a:rPr>
              <a:t> harga yang rendah bagi setiap unit penuh tidak membuktikan nilai yang lebih baik. Bandingkan bahagian daripada jumlah bekalan, nilai yang terlibat dan risikonya.</a:t>
            </a:r>
            <a:endParaRPr lang="ms" sz="1820" dirty="0"/>
          </a:p>
        </p:txBody>
      </p:sp>
      <p:sp>
        <p:nvSpPr>
          <p:cNvPr id="7" name="Shape 4"/>
          <p:cNvSpPr/>
          <p:nvPr/>
        </p:nvSpPr>
        <p:spPr>
          <a:xfrm>
            <a:off x="666780" y="4490161"/>
            <a:ext cx="5372100" cy="1562527"/>
          </a:xfrm>
          <a:prstGeom prst="rect">
            <a:avLst/>
          </a:prstGeom>
          <a:solidFill>
            <a:srgbClr val="F3F3FA"/>
          </a:solidFill>
          <a:ln/>
        </p:spPr>
      </p:sp>
      <p:sp>
        <p:nvSpPr>
          <p:cNvPr id="8" name="Shape 5"/>
          <p:cNvSpPr/>
          <p:nvPr/>
        </p:nvSpPr>
        <p:spPr>
          <a:xfrm>
            <a:off x="666780" y="4490161"/>
            <a:ext cx="57150" cy="1562527"/>
          </a:xfrm>
          <a:prstGeom prst="rect">
            <a:avLst/>
          </a:prstGeom>
          <a:solidFill>
            <a:srgbClr val="422C70"/>
          </a:solidFill>
          <a:ln/>
        </p:spPr>
      </p:sp>
      <p:sp>
        <p:nvSpPr>
          <p:cNvPr id="9" name="Text 6"/>
          <p:cNvSpPr/>
          <p:nvPr/>
        </p:nvSpPr>
        <p:spPr>
          <a:xfrm>
            <a:off x="1094537" y="4698644"/>
            <a:ext cx="4848057" cy="1145560"/>
          </a:xfrm>
          <a:prstGeom prst="rect">
            <a:avLst/>
          </a:prstGeom>
          <a:noFill/>
          <a:ln/>
        </p:spPr>
        <p:txBody>
          <a:bodyPr wrap="square" lIns="0" tIns="0" rIns="0" bIns="0" rtlCol="0" anchor="t"/>
          <a:lstStyle/>
          <a:p>
            <a:pPr algn="l" indent="0" marL="0">
              <a:lnSpc>
                <a:spcPct val="113000"/>
              </a:lnSpc>
              <a:buNone/>
            </a:pPr>
            <a:r>
              <a:rPr lang="ms" altLang="en-US" sz="1820" b="1" dirty="0">
                <a:solidFill>
                  <a:srgbClr val="422C70"/>
                </a:solidFill>
                <a:latin typeface="IBM Plex Sans" pitchFamily="34" charset="0"/>
                <a:ea typeface="IBM Plex Sans" pitchFamily="34" charset="-122"/>
                <a:cs typeface="IBM Plex Sans" pitchFamily="34" charset="-120"/>
              </a:rPr>
              <a:t>Tunjukkan pemahaman anda</a:t>
            </a:r>
            <a:endParaRPr lang="ms" sz="1820" dirty="0"/>
          </a:p>
          <a:p>
            <a:pPr algn="l" indent="0" marL="0">
              <a:lnSpc>
                <a:spcPct val="113000"/>
              </a:lnSpc>
              <a:spcBef>
                <a:spcPts val="270"/>
              </a:spcBef>
              <a:buNone/>
            </a:pPr>
            <a:r>
              <a:rPr lang="ms" altLang="en-US" sz="1820" dirty="0">
                <a:solidFill>
                  <a:srgbClr val="25252B"/>
                </a:solidFill>
                <a:latin typeface="IBM Plex Sans" pitchFamily="34" charset="0"/>
                <a:ea typeface="IBM Plex Sans" pitchFamily="34" charset="-122"/>
                <a:cs typeface="IBM Plex Sans" pitchFamily="34" charset="-120"/>
              </a:rPr>
              <a:t>Berapakah sats dalam 0.01 BTC? Mengapakah seseorang boleh menggunakan kurang daripada satu bitcoin penuh?</a:t>
            </a:r>
            <a:endParaRPr lang="ms"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2</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Bitcoin sebagai Wang Digital yang Kukuh</a:t>
            </a:r>
            <a:endParaRPr lang="ms"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Lejar yang tahan lama; akses bergantung pada kunci</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Mudah dibawa dan boleh dibahagikan; pemindahan memerlukan komunikasi</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Keterhadan bekalan yang diketahui umum dan peraturan yang boleh disahkan</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Kebolehgantian boleh dipengaruhi oleh cara penyedia perkhidmatan memperlakukan sejarah transaksi awam</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Penerimaan berbeza mengikut tempat</a:t>
            </a:r>
            <a:endParaRPr lang="ms"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ms" altLang="en-US" sz="2020" b="1" dirty="0">
                <a:solidFill>
                  <a:srgbClr val="25252B"/>
                </a:solidFill>
                <a:latin typeface="IBM Plex Sans" pitchFamily="34" charset="0"/>
                <a:ea typeface="IBM Plex Sans" pitchFamily="34" charset="-122"/>
                <a:cs typeface="IBM Plex Sans" pitchFamily="34" charset="-120"/>
              </a:rPr>
              <a:t>Tiga fungsi</a:t>
            </a:r>
            <a:endParaRPr lang="ms" sz="2020" dirty="0"/>
          </a:p>
        </p:txBody>
      </p:sp>
      <p:sp>
        <p:nvSpPr>
          <p:cNvPr id="6" name="Text 4"/>
          <p:cNvSpPr/>
          <p:nvPr/>
        </p:nvSpPr>
        <p:spPr>
          <a:xfrm>
            <a:off x="986729" y="4482389"/>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Penyimpan nilai: bekalan yang boleh diramal; harga yang turun naik</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Alat pertukaran: pemindahan langsung; yuran dan penerimaan yang berbeza-beza</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Unit akaun: BTC atau sats; banyak barangan ditetapkan harganya dalam mata wang fiat</a:t>
            </a:r>
            <a:endParaRPr lang="ms" sz="2020" dirty="0"/>
          </a:p>
        </p:txBody>
      </p:sp>
      <p:sp>
        <p:nvSpPr>
          <p:cNvPr id="7" name="Text 5"/>
          <p:cNvSpPr/>
          <p:nvPr/>
        </p:nvSpPr>
        <p:spPr>
          <a:xfrm>
            <a:off x="666780" y="5775168"/>
            <a:ext cx="11510010" cy="428762"/>
          </a:xfrm>
          <a:prstGeom prst="rect">
            <a:avLst/>
          </a:prstGeom>
          <a:noFill/>
          <a:ln/>
        </p:spPr>
        <p:txBody>
          <a:bodyPr wrap="square" lIns="0" tIns="0" rIns="0" bIns="0" rtlCol="0" anchor="t"/>
          <a:lstStyle/>
          <a:p>
            <a:pPr algn="l" indent="0" marL="0">
              <a:lnSpc>
                <a:spcPct val="113000"/>
              </a:lnSpc>
              <a:buNone/>
            </a:pPr>
            <a:r>
              <a:rPr lang="ms" altLang="en-US" sz="1610" dirty="0">
                <a:solidFill>
                  <a:srgbClr val="25252B"/>
                </a:solidFill>
                <a:latin typeface="IBM Plex Sans" pitchFamily="34" charset="0"/>
                <a:ea typeface="IBM Plex Sans" pitchFamily="34" charset="-122"/>
                <a:cs typeface="IBM Plex Sans" pitchFamily="34" charset="-120"/>
              </a:rPr>
              <a:t>“Wang kukuh” bergantung pada kriteria yang dinyatakan. Bandingkan pilihan lain menggunakan piawaian yang sama.</a:t>
            </a:r>
            <a:endParaRPr lang="ms"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2</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Bitcoin, Stablecoin dan Aset Kripto Lain</a:t>
            </a:r>
            <a:endParaRPr lang="ms"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Bitcoin:</a:t>
            </a:r>
            <a:r>
              <a:rPr lang="ms" altLang="en-US" sz="2300" dirty="0">
                <a:solidFill>
                  <a:srgbClr val="25252B"/>
                </a:solidFill>
                <a:latin typeface="IBM Plex Sans" pitchFamily="34" charset="0"/>
                <a:ea typeface="IBM Plex Sans" pitchFamily="34" charset="-122"/>
                <a:cs typeface="IBM Plex Sans" pitchFamily="34" charset="-120"/>
              </a:rPr>
              <a:t> peraturan penerbitan yang diketahui umum; tiada penerbit pusat</a:t>
            </a:r>
            <a:endParaRPr lang="ms" sz="2300" dirty="0"/>
          </a:p>
          <a:p>
            <a:pPr algn="l" marL="219710" indent="-219710">
              <a:lnSpc>
                <a:spcPct val="113000"/>
              </a:lnSpc>
              <a:spcBef>
                <a:spcPts val="460"/>
              </a:spcBef>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Syiling stabil:</a:t>
            </a:r>
            <a:r>
              <a:rPr lang="ms" altLang="en-US" sz="2300" dirty="0">
                <a:solidFill>
                  <a:srgbClr val="25252B"/>
                </a:solidFill>
                <a:latin typeface="IBM Plex Sans" pitchFamily="34" charset="0"/>
                <a:ea typeface="IBM Plex Sans" pitchFamily="34" charset="-122"/>
                <a:cs typeface="IBM Plex Sans" pitchFamily="34" charset="-120"/>
              </a:rPr>
              <a:t> menyasarkan nilai rujukan; rizab, mekanisme, atau tuntutan penebusan</a:t>
            </a:r>
            <a:endParaRPr lang="ms" sz="2300" dirty="0"/>
          </a:p>
          <a:p>
            <a:pPr algn="l" marL="219710" indent="-219710">
              <a:lnSpc>
                <a:spcPct val="113000"/>
              </a:lnSpc>
              <a:spcBef>
                <a:spcPts val="460"/>
              </a:spcBef>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Aset kripto lain:</a:t>
            </a:r>
            <a:r>
              <a:rPr lang="ms" altLang="en-US" sz="2300" dirty="0">
                <a:solidFill>
                  <a:srgbClr val="25252B"/>
                </a:solidFill>
                <a:latin typeface="IBM Plex Sans" pitchFamily="34" charset="0"/>
                <a:ea typeface="IBM Plex Sans" pitchFamily="34" charset="-122"/>
                <a:cs typeface="IBM Plex Sans" pitchFamily="34" charset="-120"/>
              </a:rPr>
              <a:t> rangkaian, penerbitan, kawalan, dan tujuan yang berbeza</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Sejarah kod yang dikongsi oleh sesuatu cabang tidak memberikannya rangkaian atau keselamatan Bitcoin</a:t>
            </a:r>
            <a:endParaRPr lang="ms"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ms" altLang="en-US" sz="2300" b="1" dirty="0">
                <a:solidFill>
                  <a:srgbClr val="422C70"/>
                </a:solidFill>
                <a:latin typeface="IBM Plex Sans" pitchFamily="34" charset="0"/>
                <a:ea typeface="IBM Plex Sans" pitchFamily="34" charset="-122"/>
                <a:cs typeface="IBM Plex Sans" pitchFamily="34" charset="-120"/>
              </a:rPr>
              <a:t>Bandingkan:</a:t>
            </a:r>
            <a:r>
              <a:rPr lang="ms" altLang="en-US" sz="2300" dirty="0">
                <a:solidFill>
                  <a:srgbClr val="25252B"/>
                </a:solidFill>
                <a:latin typeface="IBM Plex Sans" pitchFamily="34" charset="0"/>
                <a:ea typeface="IBM Plex Sans" pitchFamily="34" charset="-122"/>
                <a:cs typeface="IBM Plex Sans" pitchFamily="34" charset="-120"/>
              </a:rPr>
              <a:t> kawalan penerbitan, pengesahan bebas, kawalan kunci, dan pihak niaga lawan.</a:t>
            </a:r>
            <a:endParaRPr lang="ms"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ms" altLang="en-US" sz="2300" dirty="0">
                <a:solidFill>
                  <a:srgbClr val="25252B"/>
                </a:solidFill>
                <a:latin typeface="IBM Plex Sans" pitchFamily="34" charset="0"/>
                <a:ea typeface="IBM Plex Sans" pitchFamily="34" charset="-122"/>
                <a:cs typeface="IBM Plex Sans" pitchFamily="34" charset="-120"/>
              </a:rPr>
              <a:t>Perbandingan ini memperjelas Bitcoin; ia tidak mengesyorkan pemerolehan, perdagangan, atau promosi mana-mana aset.</a:t>
            </a:r>
            <a:endParaRPr lang="ms"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2</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Reka Bentuk Berbeza, Risiko Berbeza</a:t>
            </a:r>
            <a:endParaRPr lang="ms"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Bitcoin:</a:t>
            </a:r>
            <a:r>
              <a:rPr lang="ms" altLang="en-US" sz="2300" dirty="0">
                <a:solidFill>
                  <a:srgbClr val="25252B"/>
                </a:solidFill>
                <a:latin typeface="IBM Plex Sans" pitchFamily="34" charset="0"/>
                <a:ea typeface="IBM Plex Sans" pitchFamily="34" charset="-122"/>
                <a:cs typeface="IBM Plex Sans" pitchFamily="34" charset="-120"/>
              </a:rPr>
              <a:t> turun naik harga, kehilangan kunci, kemuktamadan pembayaran, fi, rekod awam</a:t>
            </a:r>
            <a:endParaRPr lang="ms" sz="2300" dirty="0"/>
          </a:p>
          <a:p>
            <a:pPr algn="l" marL="219710" indent="-219710">
              <a:lnSpc>
                <a:spcPct val="113000"/>
              </a:lnSpc>
              <a:spcBef>
                <a:spcPts val="460"/>
              </a:spcBef>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Syiling stabil:</a:t>
            </a:r>
            <a:r>
              <a:rPr lang="ms" altLang="en-US" sz="2300" dirty="0">
                <a:solidFill>
                  <a:srgbClr val="25252B"/>
                </a:solidFill>
                <a:latin typeface="IBM Plex Sans" pitchFamily="34" charset="0"/>
                <a:ea typeface="IBM Plex Sans" pitchFamily="34" charset="-122"/>
                <a:cs typeface="IBM Plex Sans" pitchFamily="34" charset="-120"/>
              </a:rPr>
              <a:t> kehilangan tambatan nilai, rizab, penebusan, pembekuan, dan pihak niaga lawan</a:t>
            </a:r>
            <a:endParaRPr lang="ms" sz="2300" dirty="0"/>
          </a:p>
          <a:p>
            <a:pPr algn="l" marL="219710" indent="-219710">
              <a:lnSpc>
                <a:spcPct val="113000"/>
              </a:lnSpc>
              <a:spcBef>
                <a:spcPts val="460"/>
              </a:spcBef>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Aset kripto lain:</a:t>
            </a:r>
            <a:r>
              <a:rPr lang="ms" altLang="en-US" sz="2300" dirty="0">
                <a:solidFill>
                  <a:srgbClr val="25252B"/>
                </a:solidFill>
                <a:latin typeface="IBM Plex Sans" pitchFamily="34" charset="0"/>
                <a:ea typeface="IBM Plex Sans" pitchFamily="34" charset="-122"/>
                <a:cs typeface="IBM Plex Sans" pitchFamily="34" charset="-120"/>
              </a:rPr>
              <a:t> perubahan peraturan, pemusatan pengaruh, pepijat, penggodaman, dan jambatan rentas rantaian</a:t>
            </a:r>
            <a:endParaRPr lang="ms" sz="2300" dirty="0"/>
          </a:p>
          <a:p>
            <a:pPr algn="l" marL="219710" indent="-219710">
              <a:lnSpc>
                <a:spcPct val="113000"/>
              </a:lnSpc>
              <a:spcBef>
                <a:spcPts val="460"/>
              </a:spcBef>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Perkhidmatan:</a:t>
            </a:r>
            <a:r>
              <a:rPr lang="ms" altLang="en-US" sz="2300" dirty="0">
                <a:solidFill>
                  <a:srgbClr val="25252B"/>
                </a:solidFill>
                <a:latin typeface="IBM Plex Sans" pitchFamily="34" charset="0"/>
                <a:ea typeface="IBM Plex Sans" pitchFamily="34" charset="-122"/>
                <a:cs typeface="IBM Plex Sans" pitchFamily="34" charset="-120"/>
              </a:rPr>
              <a:t> penjagaan aset, kegagalan, akses, dan risiko undang-undang merentas kategori</a:t>
            </a:r>
            <a:endParaRPr lang="ms"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ms" altLang="en-US" sz="2300" dirty="0">
                <a:solidFill>
                  <a:srgbClr val="25252B"/>
                </a:solidFill>
                <a:latin typeface="IBM Plex Sans" pitchFamily="34" charset="0"/>
                <a:ea typeface="IBM Plex Sans" pitchFamily="34" charset="-122"/>
                <a:cs typeface="IBM Plex Sans" pitchFamily="34" charset="-120"/>
              </a:rPr>
              <a:t>Simbol dagangan yang dikenali, harga yang kelihatan stabil, atau aplikasi yang tampak profesional tidak membuktikan keselamatan. Token tidak secara automatik memberikan hak pemilikan syarikat, pendapatan, atau hak penebusan.</a:t>
            </a:r>
            <a:endParaRPr lang="ms"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2</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Pembelajaran Bukan Perdagangan atau Promosi</a:t>
            </a:r>
            <a:endParaRPr lang="m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Terangkan, persoalkan, bandingkan, dan sahkan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Spekulasi: risiko harga, risiko platform, dan tekanan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Promosi: kemungkinan konflik kepentingan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Tiada arahan untuk membeli, menjual, atau menyimpan</a:t>
            </a:r>
            <a:endParaRPr lang="ms"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ms" altLang="en-US" sz="2400" b="1" dirty="0">
                <a:solidFill>
                  <a:srgbClr val="422C70"/>
                </a:solidFill>
                <a:latin typeface="IBM Plex Sans" pitchFamily="34" charset="0"/>
                <a:ea typeface="IBM Plex Sans" pitchFamily="34" charset="-122"/>
                <a:cs typeface="IBM Plex Sans" pitchFamily="34" charset="-120"/>
              </a:rPr>
              <a:t>Semakan nilai setempat</a:t>
            </a:r>
            <a:endParaRPr lang="ms" sz="2400" dirty="0"/>
          </a:p>
          <a:p>
            <a:pPr algn="l" indent="0" marL="0">
              <a:lnSpc>
                <a:spcPct val="113000"/>
              </a:lnSpc>
              <a:spcBef>
                <a:spcPts val="360"/>
              </a:spcBef>
              <a:buNone/>
            </a:pPr>
            <a:r>
              <a:rPr lang="ms" altLang="en-US" sz="2400" dirty="0">
                <a:solidFill>
                  <a:srgbClr val="25252B"/>
                </a:solidFill>
                <a:latin typeface="IBM Plex Sans" pitchFamily="34" charset="0"/>
                <a:ea typeface="IBM Plex Sans" pitchFamily="34" charset="-122"/>
                <a:cs typeface="IBM Plex Sans" pitchFamily="34" charset="-120"/>
              </a:rPr>
              <a:t>Bezakan harga pasaran, penerimaan setempat, dan keutamaan atau kecenderungan peribadi.</a:t>
            </a:r>
            <a:endParaRPr lang="m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2</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Garis Masa Asal Usul Bitcoin</a:t>
            </a:r>
            <a:endParaRPr lang="ms"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Satoshi Nakamoto ialah nama samaran; identiti pencipta atau para penciptanya masih tidak diketahui. Pihak lain meneruskan rangkaian sumber terbuka itu tanpa pemimpin pusat yang tetap.</a:t>
            </a:r>
            <a:endParaRPr lang="ms"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Nilaikan reka bentuk dan operasinya serta kisah asal usulnya.</a:t>
            </a:r>
            <a:endParaRPr lang="m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2</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Oktober 2008Kertas putih diterbitkan: pembayaran dalam talian tanpa perantara3 Januari 2009Blok Genesis: rangkaian Bitcoin bermula 12 Januari 2009Transaksi pertama antara individu, daripada Satoshi">    </p:cNvPr>
          <p:cNvPicPr>
            <a:picLocks noChangeAspect="1"/>
          </p:cNvPicPr>
          <p:nvPr/>
        </p:nvPicPr>
        <p:blipFill>
          <a:blip r:embed="rId1"/>
          <a:stretch>
            <a:fillRect/>
          </a:stretch>
        </p:blipFill>
        <p:spPr>
          <a:xfrm>
            <a:off x="342900" y="1050006"/>
            <a:ext cx="11506170" cy="460565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Pemerkasaan, Risiko dan Tanggungjawab</a:t>
            </a:r>
            <a:endParaRPr lang="ms"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Kawalan langsung melalui kunci</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Peraturan awam dan pengesahan bebas</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Pemindahan rakan ke rakan di seluruh dunia</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Sandaran, semakan pembayaran dan perancangan pemulihan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Turun naik nilai, rekod awam, fi dan penerimaan terhad</a:t>
            </a:r>
            <a:endParaRPr lang="ms"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Tiada syarikat yang boleh memulihkan frasa benih yang hilang. Minta bantuan sebelum memindahkan dana yang besar nilainya, tanpa mendedahkan rahsia.</a:t>
            </a:r>
            <a:endParaRPr lang="ms"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Tanggungjawab peribadi boleh merangkumi pendidikan, semakan rakan sebaya, prosedur dan ujian kecil.</a:t>
            </a:r>
            <a:endParaRPr lang="m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2</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Ulang Kaji: Bagaimanakah Bitcoin Menangani Kelemahan</a:t>
            </a:r>
            <a:br/>
            <a:r>
              <a:rPr lang="ms" altLang="en-US" sz="3000" dirty="0">
                <a:solidFill>
                  <a:srgbClr val="422C70"/>
                </a:solidFill>
                <a:latin typeface="IBM Plex Sans Medium" pitchFamily="34" charset="0"/>
                <a:ea typeface="IBM Plex Sans Medium" pitchFamily="34" charset="-122"/>
                <a:cs typeface="IBM Plex Sans Medium" pitchFamily="34" charset="-120"/>
              </a:rPr>
              <a:t>Monetari?</a:t>
            </a:r>
            <a:endParaRPr lang="ms" sz="3000" dirty="0"/>
          </a:p>
        </p:txBody>
      </p:sp>
      <p:sp>
        <p:nvSpPr>
          <p:cNvPr id="4" name="Text 2"/>
          <p:cNvSpPr/>
          <p:nvPr/>
        </p:nvSpPr>
        <p:spPr>
          <a:xfrm>
            <a:off x="666780" y="1836390"/>
            <a:ext cx="11510010" cy="329093"/>
          </a:xfrm>
          <a:prstGeom prst="rect">
            <a:avLst/>
          </a:prstGeom>
          <a:noFill/>
          <a:ln/>
        </p:spPr>
        <p:txBody>
          <a:bodyPr wrap="square" lIns="0" tIns="0" rIns="0" bIns="0" rtlCol="0" anchor="t"/>
          <a:lstStyle/>
          <a:p>
            <a:pPr algn="l" indent="0" marL="0">
              <a:lnSpc>
                <a:spcPct val="113000"/>
              </a:lnSpc>
              <a:buNone/>
            </a:pPr>
            <a:r>
              <a:rPr lang="ms" altLang="en-US" sz="1920" b="1" dirty="0">
                <a:solidFill>
                  <a:srgbClr val="25252B"/>
                </a:solidFill>
                <a:latin typeface="IBM Plex Sans" pitchFamily="34" charset="0"/>
                <a:ea typeface="IBM Plex Sans" pitchFamily="34" charset="-122"/>
                <a:cs typeface="IBM Plex Sans" pitchFamily="34" charset="-120"/>
              </a:rPr>
              <a:t>Inti pati utama</a:t>
            </a:r>
            <a:endParaRPr lang="ms" sz="1920" dirty="0"/>
          </a:p>
        </p:txBody>
      </p:sp>
      <p:sp>
        <p:nvSpPr>
          <p:cNvPr id="5" name="Text 3"/>
          <p:cNvSpPr/>
          <p:nvPr/>
        </p:nvSpPr>
        <p:spPr>
          <a:xfrm>
            <a:off x="971459" y="2360432"/>
            <a:ext cx="11176071" cy="2169048"/>
          </a:xfrm>
          <a:prstGeom prst="rect">
            <a:avLst/>
          </a:prstGeom>
          <a:noFill/>
          <a:ln/>
        </p:spPr>
        <p:txBody>
          <a:bodyPr wrap="square" lIns="0" tIns="0" rIns="0" bIns="0" rtlCol="0" anchor="t"/>
          <a:lstStyle/>
          <a:p>
            <a:pPr algn="l" marL="182880" indent="-182880">
              <a:lnSpc>
                <a:spcPct val="113000"/>
              </a:lnSpc>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Bekalan yang berubah → peraturan penerbitan yang terbuka kepada umum; pengguna menguatkuasakannya</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Kebenaran pembayaran berpusat → pemindahan rakan ke rakan; kesilapan sukar dibatalkan</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Lejar berpusat → pengesahan bersama; risiko privasi akibat rekod awam</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Akses melalui institusi → kawalan kunci; tanggungjawab membuat sandaran</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Penyusunan urutan transaksi → bukti kerja; kos peralatan dan tenaga</a:t>
            </a:r>
            <a:endParaRPr lang="ms" sz="1920" dirty="0"/>
          </a:p>
        </p:txBody>
      </p:sp>
      <p:sp>
        <p:nvSpPr>
          <p:cNvPr id="6" name="Shape 4"/>
          <p:cNvSpPr/>
          <p:nvPr/>
        </p:nvSpPr>
        <p:spPr>
          <a:xfrm>
            <a:off x="666780" y="4797582"/>
            <a:ext cx="10858500" cy="1315913"/>
          </a:xfrm>
          <a:prstGeom prst="rect">
            <a:avLst/>
          </a:prstGeom>
          <a:solidFill>
            <a:srgbClr val="F3F3FA"/>
          </a:solidFill>
          <a:ln/>
        </p:spPr>
      </p:sp>
      <p:sp>
        <p:nvSpPr>
          <p:cNvPr id="7" name="Shape 5"/>
          <p:cNvSpPr/>
          <p:nvPr/>
        </p:nvSpPr>
        <p:spPr>
          <a:xfrm>
            <a:off x="666780" y="4797582"/>
            <a:ext cx="57150" cy="1315913"/>
          </a:xfrm>
          <a:prstGeom prst="rect">
            <a:avLst/>
          </a:prstGeom>
          <a:solidFill>
            <a:srgbClr val="422C70"/>
          </a:solidFill>
          <a:ln/>
        </p:spPr>
      </p:sp>
      <p:sp>
        <p:nvSpPr>
          <p:cNvPr id="8" name="Text 6"/>
          <p:cNvSpPr/>
          <p:nvPr/>
        </p:nvSpPr>
        <p:spPr>
          <a:xfrm>
            <a:off x="1114014" y="5017038"/>
            <a:ext cx="10622310" cy="877001"/>
          </a:xfrm>
          <a:prstGeom prst="rect">
            <a:avLst/>
          </a:prstGeom>
          <a:noFill/>
          <a:ln/>
        </p:spPr>
        <p:txBody>
          <a:bodyPr wrap="square" lIns="0" tIns="0" rIns="0" bIns="0" rtlCol="0" anchor="t"/>
          <a:lstStyle/>
          <a:p>
            <a:pPr algn="l" indent="0" marL="0">
              <a:lnSpc>
                <a:spcPct val="113000"/>
              </a:lnSpc>
              <a:buNone/>
            </a:pPr>
            <a:r>
              <a:rPr lang="ms" altLang="en-US" sz="1920" b="1" dirty="0">
                <a:solidFill>
                  <a:srgbClr val="422C70"/>
                </a:solidFill>
                <a:latin typeface="IBM Plex Sans" pitchFamily="34" charset="0"/>
                <a:ea typeface="IBM Plex Sans" pitchFamily="34" charset="-122"/>
                <a:cs typeface="IBM Plex Sans" pitchFamily="34" charset="-120"/>
              </a:rPr>
              <a:t>Sejenak untuk merenung</a:t>
            </a:r>
            <a:endParaRPr lang="ms" sz="1920" dirty="0"/>
          </a:p>
          <a:p>
            <a:pPr algn="l" indent="0" marL="0">
              <a:lnSpc>
                <a:spcPct val="113000"/>
              </a:lnSpc>
              <a:spcBef>
                <a:spcPts val="290"/>
              </a:spcBef>
              <a:buNone/>
            </a:pPr>
            <a:r>
              <a:rPr lang="ms" altLang="en-US" sz="1920" dirty="0">
                <a:solidFill>
                  <a:srgbClr val="25252B"/>
                </a:solidFill>
                <a:latin typeface="IBM Plex Sans" pitchFamily="34" charset="0"/>
                <a:ea typeface="IBM Plex Sans" pitchFamily="34" charset="-122"/>
                <a:cs typeface="IBM Plex Sans" pitchFamily="34" charset="-120"/>
              </a:rPr>
              <a:t>Bahagian manakah dalam reka bentuk Bitcoin yang akan anda jelaskan secara berbeza sekarang, dan mengapa?</a:t>
            </a:r>
            <a:endParaRPr lang="ms" sz="19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2</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ms" altLang="en-US" sz="2400" dirty="0">
                <a:solidFill>
                  <a:srgbClr val="F7941F"/>
                </a:solidFill>
                <a:latin typeface="IBM Plex Sans Medium" pitchFamily="34" charset="0"/>
                <a:ea typeface="IBM Plex Sans Medium" pitchFamily="34" charset="-122"/>
                <a:cs typeface="IBM Plex Sans Medium" pitchFamily="34" charset="-120"/>
              </a:rPr>
              <a:t>Modul 3</a:t>
            </a:r>
            <a:endParaRPr lang="ms"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ms" altLang="en-US" sz="4350" dirty="0">
                <a:solidFill>
                  <a:srgbClr val="FFFFFF"/>
                </a:solidFill>
                <a:latin typeface="IBM Plex Sans Medium" pitchFamily="34" charset="0"/>
                <a:ea typeface="IBM Plex Sans Medium" pitchFamily="34" charset="-122"/>
                <a:cs typeface="IBM Plex Sans Medium" pitchFamily="34" charset="-120"/>
              </a:rPr>
              <a:t>Menggunakan Bitcoin dengan Selamat</a:t>
            </a:r>
            <a:endParaRPr lang="ms"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ms" altLang="en-US" sz="2400" b="1" dirty="0">
                <a:solidFill>
                  <a:srgbClr val="FFFFFF"/>
                </a:solidFill>
                <a:latin typeface="IBM Plex Sans" pitchFamily="34" charset="0"/>
                <a:ea typeface="IBM Plex Sans" pitchFamily="34" charset="-122"/>
                <a:cs typeface="IBM Plex Sans" pitchFamily="34" charset="-120"/>
              </a:rPr>
              <a:t>Tindakan:</a:t>
            </a:r>
            <a:r>
              <a:rPr lang="ms" altLang="en-US" sz="2400" dirty="0">
                <a:solidFill>
                  <a:srgbClr val="FFFFFF"/>
                </a:solidFill>
                <a:latin typeface="IBM Plex Sans" pitchFamily="34" charset="0"/>
                <a:ea typeface="IBM Plex Sans" pitchFamily="34" charset="-122"/>
                <a:cs typeface="IBM Plex Sans" pitchFamily="34" charset="-120"/>
              </a:rPr>
              <a:t> Bagaimanakah saya memikul tanggungjawab untuk menggunakan dan melindungi Bitcoin?</a:t>
            </a:r>
            <a:endParaRPr lang="m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Langkah Awal yang Selamat</a:t>
            </a:r>
            <a:endParaRPr lang="ms"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Kongsikan maklumat penerimaan; jangan sekali-kali kongsikan rahsia</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Berhenti sejenak sebelum meluluskan penghantaran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Hadkan kesan kesilapan; minta bantuan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Gunakan bahan yang telah disediakan, kosong, disimulasikan, atau diluluskan untuk aktiviti berisiko rendah</a:t>
            </a:r>
            <a:endParaRPr lang="ms"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Tiada pembelian, dana peribadi atau dompet peribadi diperlukan. Latihan secara langsung meningkatkan risiko privasi, keselamatan dan kerugian; alternatif tanpa dana tersedia.</a:t>
            </a:r>
            <a:endParaRPr lang="m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3</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Dompet</a:t>
            </a:r>
            <a:endParaRPr lang="ms"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algn="l" indent="0" marL="0">
              <a:lnSpc>
                <a:spcPct val="113000"/>
              </a:lnSpc>
              <a:buNone/>
            </a:pPr>
            <a:r>
              <a:rPr lang="ms" altLang="en-US" sz="2020" dirty="0">
                <a:solidFill>
                  <a:srgbClr val="25252B"/>
                </a:solidFill>
                <a:latin typeface="IBM Plex Sans" pitchFamily="34" charset="0"/>
                <a:ea typeface="IBM Plex Sans" pitchFamily="34" charset="-122"/>
                <a:cs typeface="IBM Plex Sans" pitchFamily="34" charset="-120"/>
              </a:rPr>
              <a:t>Dompet Bitcoin mengurus kunci dan maklumat yang diperlukan untuk menerima dan membenarkan transaksi; bitcoin kekal direkodkan pada lejar bersama.</a:t>
            </a:r>
            <a:endParaRPr lang="ms" sz="2020" dirty="0"/>
          </a:p>
        </p:txBody>
      </p:sp>
      <p:sp>
        <p:nvSpPr>
          <p:cNvPr id="5" name="Text 3"/>
          <p:cNvSpPr/>
          <p:nvPr/>
        </p:nvSpPr>
        <p:spPr>
          <a:xfrm>
            <a:off x="986729" y="2319376"/>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Siapakah yang mengawal kunci?</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Bagaimanakah akses dipulihkan?</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Kaedah pembayaran manakah yang disokong?</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Sumber, penyelenggaraan, keserasian, privasi, kos, dan sokongan</a:t>
            </a:r>
            <a:endParaRPr lang="ms" sz="2020" dirty="0"/>
          </a:p>
        </p:txBody>
      </p:sp>
      <p:sp>
        <p:nvSpPr>
          <p:cNvPr id="6" name="Text 4"/>
          <p:cNvSpPr/>
          <p:nvPr/>
        </p:nvSpPr>
        <p:spPr>
          <a:xfrm>
            <a:off x="666780" y="4136837"/>
            <a:ext cx="11510010" cy="691195"/>
          </a:xfrm>
          <a:prstGeom prst="rect">
            <a:avLst/>
          </a:prstGeom>
          <a:noFill/>
          <a:ln/>
        </p:spPr>
        <p:txBody>
          <a:bodyPr wrap="square" lIns="0" tIns="0" rIns="0" bIns="0" rtlCol="0" anchor="t"/>
          <a:lstStyle/>
          <a:p>
            <a:pPr algn="l" indent="0" marL="0">
              <a:lnSpc>
                <a:spcPct val="113000"/>
              </a:lnSpc>
              <a:buNone/>
            </a:pPr>
            <a:r>
              <a:rPr lang="ms" altLang="en-US" sz="2020" dirty="0">
                <a:solidFill>
                  <a:srgbClr val="25252B"/>
                </a:solidFill>
                <a:latin typeface="IBM Plex Sans" pitchFamily="34" charset="0"/>
                <a:ea typeface="IBM Plex Sans" pitchFamily="34" charset="-122"/>
                <a:cs typeface="IBM Plex Sans" pitchFamily="34" charset="-120"/>
              </a:rPr>
              <a:t>Kod sumber terbuka membolehkan pemeriksaan; kod tersebut tidak membuktikan bahawa sesuatu dompet itu selamat atau sesuai.</a:t>
            </a:r>
            <a:endParaRPr lang="ms" sz="2020" dirty="0"/>
          </a:p>
        </p:txBody>
      </p:sp>
      <p:sp>
        <p:nvSpPr>
          <p:cNvPr id="7" name="Text 5"/>
          <p:cNvSpPr/>
          <p:nvPr/>
        </p:nvSpPr>
        <p:spPr>
          <a:xfrm>
            <a:off x="666780" y="5083973"/>
            <a:ext cx="11510010" cy="1036747"/>
          </a:xfrm>
          <a:prstGeom prst="rect">
            <a:avLst/>
          </a:prstGeom>
          <a:noFill/>
          <a:ln/>
        </p:spPr>
        <p:txBody>
          <a:bodyPr wrap="square" lIns="0" tIns="0" rIns="0" bIns="0" rtlCol="0" anchor="t"/>
          <a:lstStyle/>
          <a:p>
            <a:pPr algn="l" indent="0" marL="0">
              <a:lnSpc>
                <a:spcPct val="113000"/>
              </a:lnSpc>
              <a:buNone/>
            </a:pPr>
            <a:r>
              <a:rPr lang="ms" altLang="en-US" sz="2020" dirty="0">
                <a:solidFill>
                  <a:srgbClr val="25252B"/>
                </a:solidFill>
                <a:latin typeface="IBM Plex Sans" pitchFamily="34" charset="0"/>
                <a:ea typeface="IBM Plex Sans" pitchFamily="34" charset="-122"/>
                <a:cs typeface="IBM Plex Sans" pitchFamily="34" charset="-120"/>
              </a:rPr>
              <a:t>Dompet latihan tidak boleh digunakan untuk menyimpan dana yang bernilai besar. Dompet peribadi yang digunakan kemudian memerlukan persediaan baharu yang dibuat secara peribadi dan maklumat pemulihan baharu.</a:t>
            </a:r>
            <a:endParaRPr lang="ms"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3</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Dompet anda menyimpan kunci Terima Kongsikan alamat penerimaanHantar Tandatangani dengan kunci anda bitcoin kekal dalam lejar bersama">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Alamat</a:t>
            </a:r>
            <a:endParaRPr lang="ms"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Maklumat penerimaan awam untuk pembayaran dalam rantaian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Dapatkan daripada skrin penerimaan dompet yang dimaksudkan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Imbas atau salin; kemudian bandingkan dengan skrin yang dipercayai</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Sahkan penerima, rangkaian dan kaedah pembayaran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Alamat dalam rantaian dan invois Lightning: permintaan yang berbeza</a:t>
            </a:r>
            <a:endParaRPr lang="ms" sz="2400" dirty="0"/>
          </a:p>
        </p:txBody>
      </p:sp>
      <p:sp>
        <p:nvSpPr>
          <p:cNvPr id="5" name="Text 3"/>
          <p:cNvSpPr/>
          <p:nvPr/>
        </p:nvSpPr>
        <p:spPr>
          <a:xfrm>
            <a:off x="666780" y="4022263"/>
            <a:ext cx="11510010" cy="1645463"/>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Perisian hasad boleh menggantikan destinasi yang disalin. Rupa yang biasa dilihat sahaja tidak mencukupi. Alamat baharu menyukarkan pembayaran dikaitkan antara satu sama lain; alamat tersebut tidak menjadikan pembayaran tanpa identiti.</a:t>
            </a:r>
            <a:endParaRPr lang="m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3</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Kunci</a:t>
            </a:r>
            <a:endParaRPr lang="ms"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ms" altLang="en-US" sz="2110" b="1" dirty="0">
                <a:solidFill>
                  <a:srgbClr val="422C70"/>
                </a:solidFill>
                <a:latin typeface="IBM Plex Sans" pitchFamily="34" charset="0"/>
                <a:ea typeface="IBM Plex Sans" pitchFamily="34" charset="-122"/>
                <a:cs typeface="IBM Plex Sans" pitchFamily="34" charset="-120"/>
              </a:rPr>
              <a:t>Kunci peribadi:</a:t>
            </a:r>
            <a:r>
              <a:rPr lang="ms" altLang="en-US" sz="2110" dirty="0">
                <a:solidFill>
                  <a:srgbClr val="25252B"/>
                </a:solidFill>
                <a:latin typeface="IBM Plex Sans" pitchFamily="34" charset="0"/>
                <a:ea typeface="IBM Plex Sans" pitchFamily="34" charset="-122"/>
                <a:cs typeface="IBM Plex Sans" pitchFamily="34" charset="-120"/>
              </a:rPr>
              <a:t> maklumat rahsia yang digunakan untuk membenarkan perbelanjaan</a:t>
            </a:r>
            <a:endParaRPr lang="ms" sz="2110" dirty="0"/>
          </a:p>
          <a:p>
            <a:pPr algn="l" marL="200660" indent="-200660">
              <a:lnSpc>
                <a:spcPct val="113000"/>
              </a:lnSpc>
              <a:spcBef>
                <a:spcPts val="420"/>
              </a:spcBef>
              <a:buSzPct val="100000"/>
              <a:buChar char="•"/>
            </a:pPr>
            <a:r>
              <a:rPr lang="ms" altLang="en-US" sz="2110" b="1" dirty="0">
                <a:solidFill>
                  <a:srgbClr val="422C70"/>
                </a:solidFill>
                <a:latin typeface="IBM Plex Sans" pitchFamily="34" charset="0"/>
                <a:ea typeface="IBM Plex Sans" pitchFamily="34" charset="-122"/>
                <a:cs typeface="IBM Plex Sans" pitchFamily="34" charset="-120"/>
              </a:rPr>
              <a:t>Kunci awam:</a:t>
            </a:r>
            <a:r>
              <a:rPr lang="ms" altLang="en-US" sz="2110" dirty="0">
                <a:solidFill>
                  <a:srgbClr val="25252B"/>
                </a:solidFill>
                <a:latin typeface="IBM Plex Sans" pitchFamily="34" charset="0"/>
                <a:ea typeface="IBM Plex Sans" pitchFamily="34" charset="-122"/>
                <a:cs typeface="IBM Plex Sans" pitchFamily="34" charset="-120"/>
              </a:rPr>
              <a:t> mengesahkan tandatangan tanpa mendedahkan kunci peribadi</a:t>
            </a:r>
            <a:endParaRPr lang="ms" sz="2110" dirty="0"/>
          </a:p>
          <a:p>
            <a:pPr algn="l" marL="200660" indent="-200660">
              <a:lnSpc>
                <a:spcPct val="113000"/>
              </a:lnSpc>
              <a:spcBef>
                <a:spcPts val="420"/>
              </a:spcBef>
              <a:buSzPct val="100000"/>
              <a:buChar char="•"/>
            </a:pPr>
            <a:r>
              <a:rPr lang="ms" altLang="en-US" sz="2110" b="1" dirty="0">
                <a:solidFill>
                  <a:srgbClr val="422C70"/>
                </a:solidFill>
                <a:latin typeface="IBM Plex Sans" pitchFamily="34" charset="0"/>
                <a:ea typeface="IBM Plex Sans" pitchFamily="34" charset="-122"/>
                <a:cs typeface="IBM Plex Sans" pitchFamily="34" charset="-120"/>
              </a:rPr>
              <a:t>Alamat:</a:t>
            </a:r>
            <a:r>
              <a:rPr lang="ms" altLang="en-US" sz="2110" dirty="0">
                <a:solidFill>
                  <a:srgbClr val="25252B"/>
                </a:solidFill>
                <a:latin typeface="IBM Plex Sans" pitchFamily="34" charset="0"/>
                <a:ea typeface="IBM Plex Sans" pitchFamily="34" charset="-122"/>
                <a:cs typeface="IBM Plex Sans" pitchFamily="34" charset="-120"/>
              </a:rPr>
              <a:t> maklumat penerimaan yang diperoleh daripada maklumat kunci awam</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Dompet biasanya mengurus banyak kunci secara automatik</a:t>
            </a:r>
            <a:endParaRPr lang="ms"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ms" altLang="en-US" sz="2110" dirty="0">
                <a:solidFill>
                  <a:srgbClr val="25252B"/>
                </a:solidFill>
                <a:latin typeface="IBM Plex Sans" pitchFamily="34" charset="0"/>
                <a:ea typeface="IBM Plex Sans" pitchFamily="34" charset="-122"/>
                <a:cs typeface="IBM Plex Sans" pitchFamily="34" charset="-120"/>
              </a:rPr>
              <a:t>Jangan sekali-kali berkongsi kunci peribadi, frasa benih, kata laluan atau kod pemulihan. Tiada pendidik, petugas sokongan, syarikat dompet, pekerja bursa atau pembangun yang sah memerlukan maklumat tersebut.</a:t>
            </a:r>
            <a:endParaRPr lang="ms"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ms" altLang="en-US" sz="2110" b="1" dirty="0">
                <a:solidFill>
                  <a:srgbClr val="422C70"/>
                </a:solidFill>
                <a:latin typeface="IBM Plex Sans" pitchFamily="34" charset="0"/>
                <a:ea typeface="IBM Plex Sans" pitchFamily="34" charset="-122"/>
                <a:cs typeface="IBM Plex Sans" pitchFamily="34" charset="-120"/>
              </a:rPr>
              <a:t>Cubalah</a:t>
            </a:r>
            <a:endParaRPr lang="ms" sz="2110" dirty="0"/>
          </a:p>
          <a:p>
            <a:pPr algn="l" indent="0" marL="0">
              <a:lnSpc>
                <a:spcPct val="113000"/>
              </a:lnSpc>
              <a:spcBef>
                <a:spcPts val="320"/>
              </a:spcBef>
              <a:buNone/>
            </a:pPr>
            <a:r>
              <a:rPr lang="ms" altLang="en-US" sz="2110" dirty="0">
                <a:solidFill>
                  <a:srgbClr val="25252B"/>
                </a:solidFill>
                <a:latin typeface="IBM Plex Sans" pitchFamily="34" charset="0"/>
                <a:ea typeface="IBM Plex Sans" pitchFamily="34" charset="-122"/>
                <a:cs typeface="IBM Plex Sans" pitchFamily="34" charset="-120"/>
              </a:rPr>
              <a:t>Kelaskan contoh yang disediakan kepada maklumat penerimaan, rahsia dan maklumat awam yang menjadi sensitif apabila dikaitkan dengan seseorang.</a:t>
            </a:r>
            <a:endParaRPr lang="ms"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3</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Kunci peribadi: jangan sesekali kongsikannya. Sesiapa yang memilikinya boleh membelanjakan bitcoin anda. Penerimaan: selamat untuk dikongsi Kunci awam, diterbitkan daripada kunci peribadi Alamat pener">    </p:cNvPr>
          <p:cNvPicPr>
            <a:picLocks noChangeAspect="1"/>
          </p:cNvPicPr>
          <p:nvPr/>
        </p:nvPicPr>
        <p:blipFill>
          <a:blip r:embed="rId1"/>
          <a:stretch>
            <a:fillRect/>
          </a:stretch>
        </p:blipFill>
        <p:spPr>
          <a:xfrm>
            <a:off x="342900" y="1013978"/>
            <a:ext cx="11506170" cy="46777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Frasa Benih</a:t>
            </a:r>
            <a:endParaRPr lang="ms" sz="3000" dirty="0"/>
          </a:p>
        </p:txBody>
      </p:sp>
      <p:sp>
        <p:nvSpPr>
          <p:cNvPr id="5" name="Text 2"/>
          <p:cNvSpPr/>
          <p:nvPr/>
        </p:nvSpPr>
        <p:spPr>
          <a:xfrm>
            <a:off x="666780" y="1435608"/>
            <a:ext cx="5694426" cy="1513881"/>
          </a:xfrm>
          <a:prstGeom prst="rect">
            <a:avLst/>
          </a:prstGeom>
          <a:noFill/>
          <a:ln/>
        </p:spPr>
        <p:txBody>
          <a:bodyPr wrap="square" lIns="0" tIns="0" rIns="0" bIns="0" rtlCol="0" anchor="t"/>
          <a:lstStyle/>
          <a:p>
            <a:pPr algn="l" indent="0" marL="0">
              <a:lnSpc>
                <a:spcPct val="113000"/>
              </a:lnSpc>
              <a:buNone/>
            </a:pPr>
            <a:r>
              <a:rPr lang="ms" altLang="en-US" sz="2210" dirty="0">
                <a:solidFill>
                  <a:srgbClr val="25252B"/>
                </a:solidFill>
                <a:latin typeface="IBM Plex Sans" pitchFamily="34" charset="0"/>
                <a:ea typeface="IBM Plex Sans" pitchFamily="34" charset="-122"/>
                <a:cs typeface="IBM Plex Sans" pitchFamily="34" charset="-120"/>
              </a:rPr>
              <a:t>Frasa benih ialah senarai perkataan tersusun yang digunakan oleh banyak dompet untuk memulihkan kunci peribadinya.</a:t>
            </a:r>
            <a:endParaRPr lang="ms" sz="2210" dirty="0"/>
          </a:p>
        </p:txBody>
      </p:sp>
      <p:sp>
        <p:nvSpPr>
          <p:cNvPr id="6" name="Text 3"/>
          <p:cNvSpPr/>
          <p:nvPr/>
        </p:nvSpPr>
        <p:spPr>
          <a:xfrm>
            <a:off x="1017179" y="3173791"/>
            <a:ext cx="5310287" cy="2817175"/>
          </a:xfrm>
          <a:prstGeom prst="rect">
            <a:avLst/>
          </a:prstGeom>
          <a:noFill/>
          <a:ln/>
        </p:spPr>
        <p:txBody>
          <a:bodyPr wrap="square" lIns="0" tIns="0" rIns="0" bIns="0" rtlCol="0" anchor="t"/>
          <a:lstStyle/>
          <a:p>
            <a:pPr algn="l" marL="210820" indent="-210820">
              <a:lnSpc>
                <a:spcPct val="113000"/>
              </a:lnSpc>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Biasanya 12 atau 24 perkataan; reka bentuk berbeza-beza</a:t>
            </a:r>
            <a:endParaRPr lang="ms" sz="2210" dirty="0"/>
          </a:p>
          <a:p>
            <a:pPr algn="l" marL="210820" indent="-210820">
              <a:lnSpc>
                <a:spcPct val="113000"/>
              </a:lnSpc>
              <a:spcBef>
                <a:spcPts val="440"/>
              </a:spcBef>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Ejaan dan susunan yang tepat</a:t>
            </a:r>
            <a:endParaRPr lang="ms" sz="2210" dirty="0"/>
          </a:p>
          <a:p>
            <a:pPr algn="l" marL="210820" indent="-210820">
              <a:lnSpc>
                <a:spcPct val="113000"/>
              </a:lnSpc>
              <a:spcBef>
                <a:spcPts val="440"/>
              </a:spcBef>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Arahan sandaran rasmi; penyimpanan peribadi di luar talian</a:t>
            </a:r>
            <a:endParaRPr lang="ms" sz="2210" dirty="0"/>
          </a:p>
          <a:p>
            <a:pPr algn="l" marL="210820" indent="-210820">
              <a:lnSpc>
                <a:spcPct val="113000"/>
              </a:lnSpc>
              <a:spcBef>
                <a:spcPts val="440"/>
              </a:spcBef>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Lindungi daripada kehilangan, kerosakan, kamera dan pemerhati lain</a:t>
            </a:r>
            <a:endParaRPr lang="ms"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3</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Penggunaan Kustodial dan Bukan Kustodial</a:t>
            </a:r>
            <a:endParaRPr lang="ms" sz="3000" dirty="0"/>
          </a:p>
        </p:txBody>
      </p:sp>
      <p:sp>
        <p:nvSpPr>
          <p:cNvPr id="4" name="Text 2"/>
          <p:cNvSpPr/>
          <p:nvPr/>
        </p:nvSpPr>
        <p:spPr>
          <a:xfrm>
            <a:off x="986729" y="1372240"/>
            <a:ext cx="11159338" cy="1881469"/>
          </a:xfrm>
          <a:prstGeom prst="rect">
            <a:avLst/>
          </a:prstGeom>
          <a:noFill/>
          <a:ln/>
        </p:spPr>
        <p:txBody>
          <a:bodyPr wrap="square" lIns="0" tIns="0" rIns="0" bIns="0" rtlCol="0" anchor="t"/>
          <a:lstStyle/>
          <a:p>
            <a:pPr algn="l" marL="191770" indent="-191770">
              <a:lnSpc>
                <a:spcPct val="113000"/>
              </a:lnSpc>
              <a:buSzPct val="100000"/>
              <a:buChar char="•"/>
            </a:pPr>
            <a:r>
              <a:rPr lang="ms" altLang="en-US" sz="2020" b="1" dirty="0">
                <a:solidFill>
                  <a:srgbClr val="422C70"/>
                </a:solidFill>
                <a:latin typeface="IBM Plex Sans" pitchFamily="34" charset="0"/>
                <a:ea typeface="IBM Plex Sans" pitchFamily="34" charset="-122"/>
                <a:cs typeface="IBM Plex Sans" pitchFamily="34" charset="-120"/>
              </a:rPr>
              <a:t>Dalam jagaan pihak ketiga:</a:t>
            </a:r>
            <a:r>
              <a:rPr lang="ms" altLang="en-US" sz="2020" dirty="0">
                <a:solidFill>
                  <a:srgbClr val="25252B"/>
                </a:solidFill>
                <a:latin typeface="IBM Plex Sans" pitchFamily="34" charset="0"/>
                <a:ea typeface="IBM Plex Sans" pitchFamily="34" charset="-122"/>
                <a:cs typeface="IBM Plex Sans" pitchFamily="34" charset="-120"/>
              </a:rPr>
              <a:t> penyedia perkhidmatan mengawal kunci dan pemulihan akaun</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Baki yang dipaparkan: janji penyedia perkhidmatan untuk menyediakan bitcoin</a:t>
            </a:r>
            <a:endParaRPr lang="ms" sz="2020" dirty="0"/>
          </a:p>
          <a:p>
            <a:pPr algn="l" marL="191770" indent="-191770">
              <a:lnSpc>
                <a:spcPct val="113000"/>
              </a:lnSpc>
              <a:spcBef>
                <a:spcPts val="400"/>
              </a:spcBef>
              <a:buSzPct val="100000"/>
              <a:buChar char="•"/>
            </a:pPr>
            <a:r>
              <a:rPr lang="ms" altLang="en-US" sz="2020" b="1" dirty="0">
                <a:solidFill>
                  <a:srgbClr val="422C70"/>
                </a:solidFill>
                <a:latin typeface="IBM Plex Sans" pitchFamily="34" charset="0"/>
                <a:ea typeface="IBM Plex Sans" pitchFamily="34" charset="-122"/>
                <a:cs typeface="IBM Plex Sans" pitchFamily="34" charset="-120"/>
              </a:rPr>
              <a:t>Dalam jagaan sendiri:</a:t>
            </a:r>
            <a:r>
              <a:rPr lang="ms" altLang="en-US" sz="2020" dirty="0">
                <a:solidFill>
                  <a:srgbClr val="25252B"/>
                </a:solidFill>
                <a:latin typeface="IBM Plex Sans" pitchFamily="34" charset="0"/>
                <a:ea typeface="IBM Plex Sans" pitchFamily="34" charset="-122"/>
                <a:cs typeface="IBM Plex Sans" pitchFamily="34" charset="-120"/>
              </a:rPr>
              <a:t> pengguna mengawal kunci dan sandaran</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Kawalan langsung membawa tanggungjawab terhadap kesilapan dan pemulihan</a:t>
            </a:r>
            <a:endParaRPr lang="ms" sz="2020" dirty="0"/>
          </a:p>
        </p:txBody>
      </p:sp>
      <p:sp>
        <p:nvSpPr>
          <p:cNvPr id="5" name="Text 3"/>
          <p:cNvSpPr/>
          <p:nvPr/>
        </p:nvSpPr>
        <p:spPr>
          <a:xfrm>
            <a:off x="666780" y="3535253"/>
            <a:ext cx="11510010" cy="1036747"/>
          </a:xfrm>
          <a:prstGeom prst="rect">
            <a:avLst/>
          </a:prstGeom>
          <a:noFill/>
          <a:ln/>
        </p:spPr>
        <p:txBody>
          <a:bodyPr wrap="square" lIns="0" tIns="0" rIns="0" bIns="0" rtlCol="0" anchor="t"/>
          <a:lstStyle/>
          <a:p>
            <a:pPr algn="l" indent="0" marL="0">
              <a:lnSpc>
                <a:spcPct val="113000"/>
              </a:lnSpc>
              <a:buNone/>
            </a:pPr>
            <a:r>
              <a:rPr lang="ms" altLang="en-US" sz="2020" dirty="0">
                <a:solidFill>
                  <a:srgbClr val="25252B"/>
                </a:solidFill>
                <a:latin typeface="IBM Plex Sans" pitchFamily="34" charset="0"/>
                <a:ea typeface="IBM Plex Sans" pitchFamily="34" charset="-122"/>
                <a:cs typeface="IBM Plex Sans" pitchFamily="34" charset="-120"/>
              </a:rPr>
              <a:t>Rantaian blok awam tidak dapat membuktikan jumlah yang terhutang oleh penyedia perkhidmatan kepada pelanggan tertentu. Jagaan sendiri masih boleh melibatkan kebergantungan pada perisian, perkakasan, pelayan dan rangkaian.</a:t>
            </a:r>
            <a:endParaRPr lang="ms" sz="2020" dirty="0"/>
          </a:p>
        </p:txBody>
      </p:sp>
      <p:sp>
        <p:nvSpPr>
          <p:cNvPr id="6" name="Shape 4"/>
          <p:cNvSpPr/>
          <p:nvPr/>
        </p:nvSpPr>
        <p:spPr>
          <a:xfrm>
            <a:off x="666780" y="4827941"/>
            <a:ext cx="10858500" cy="1382298"/>
          </a:xfrm>
          <a:prstGeom prst="rect">
            <a:avLst/>
          </a:prstGeom>
          <a:solidFill>
            <a:srgbClr val="F3F3FA"/>
          </a:solidFill>
          <a:ln/>
        </p:spPr>
      </p:sp>
      <p:sp>
        <p:nvSpPr>
          <p:cNvPr id="7" name="Shape 5"/>
          <p:cNvSpPr/>
          <p:nvPr/>
        </p:nvSpPr>
        <p:spPr>
          <a:xfrm>
            <a:off x="666780" y="4827941"/>
            <a:ext cx="57150" cy="1382298"/>
          </a:xfrm>
          <a:prstGeom prst="rect">
            <a:avLst/>
          </a:prstGeom>
          <a:solidFill>
            <a:srgbClr val="422C70"/>
          </a:solidFill>
          <a:ln/>
        </p:spPr>
      </p:sp>
      <p:sp>
        <p:nvSpPr>
          <p:cNvPr id="8" name="Text 6"/>
          <p:cNvSpPr/>
          <p:nvPr/>
        </p:nvSpPr>
        <p:spPr>
          <a:xfrm>
            <a:off x="1133582" y="5058369"/>
            <a:ext cx="10580980" cy="921441"/>
          </a:xfrm>
          <a:prstGeom prst="rect">
            <a:avLst/>
          </a:prstGeom>
          <a:noFill/>
          <a:ln/>
        </p:spPr>
        <p:txBody>
          <a:bodyPr wrap="square" lIns="0" tIns="0" rIns="0" bIns="0" rtlCol="0" anchor="t"/>
          <a:lstStyle/>
          <a:p>
            <a:pPr algn="l" indent="0" marL="0">
              <a:lnSpc>
                <a:spcPct val="113000"/>
              </a:lnSpc>
              <a:buNone/>
            </a:pPr>
            <a:r>
              <a:rPr lang="ms" altLang="en-US" sz="2020" b="1" dirty="0">
                <a:solidFill>
                  <a:srgbClr val="422C70"/>
                </a:solidFill>
                <a:latin typeface="IBM Plex Sans" pitchFamily="34" charset="0"/>
                <a:ea typeface="IBM Plex Sans" pitchFamily="34" charset="-122"/>
                <a:cs typeface="IBM Plex Sans" pitchFamily="34" charset="-120"/>
              </a:rPr>
              <a:t>Cuba sendiri</a:t>
            </a:r>
            <a:endParaRPr lang="ms" sz="2020" dirty="0"/>
          </a:p>
          <a:p>
            <a:pPr algn="l" indent="0" marL="0">
              <a:lnSpc>
                <a:spcPct val="113000"/>
              </a:lnSpc>
              <a:spcBef>
                <a:spcPts val="300"/>
              </a:spcBef>
              <a:buNone/>
            </a:pPr>
            <a:r>
              <a:rPr lang="ms" altLang="en-US" sz="2020" dirty="0">
                <a:solidFill>
                  <a:srgbClr val="25252B"/>
                </a:solidFill>
                <a:latin typeface="IBM Plex Sans" pitchFamily="34" charset="0"/>
                <a:ea typeface="IBM Plex Sans" pitchFamily="34" charset="-122"/>
                <a:cs typeface="IBM Plex Sans" pitchFamily="34" charset="-120"/>
              </a:rPr>
              <a:t>Bandingkan dua huraian yang disediakan: siapa yang mengawal kunci, siapa yang memulihkan akses, dan apakah risiko yang perlu diperiksa?</a:t>
            </a:r>
            <a:endParaRPr lang="ms"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3</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3</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Kustodian Anda log masuk ke akaun pada telefon andaPenyedia perkhidmatan menyimpan kunci pada pelayannya Penyedia perkhidmatan meluluskan dan menandatangani pembayaran andaBakiJanji daripada penyedia ">    </p:cNvPr>
          <p:cNvPicPr>
            <a:picLocks noChangeAspect="1"/>
          </p:cNvPicPr>
          <p:nvPr/>
        </p:nvPicPr>
        <p:blipFill>
          <a:blip r:embed="rId1"/>
          <a:stretch>
            <a:fillRect/>
          </a:stretch>
        </p:blipFill>
        <p:spPr>
          <a:xfrm>
            <a:off x="342900" y="304678"/>
            <a:ext cx="11506170" cy="60963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Dompet Panas dan Sejuk</a:t>
            </a:r>
            <a:endParaRPr lang="ms" sz="3000" dirty="0"/>
          </a:p>
        </p:txBody>
      </p:sp>
      <p:sp>
        <p:nvSpPr>
          <p:cNvPr id="5" name="Text 2"/>
          <p:cNvSpPr/>
          <p:nvPr/>
        </p:nvSpPr>
        <p:spPr>
          <a:xfrm>
            <a:off x="956188" y="1364742"/>
            <a:ext cx="6023427" cy="3264225"/>
          </a:xfrm>
          <a:prstGeom prst="rect">
            <a:avLst/>
          </a:prstGeom>
          <a:noFill/>
          <a:ln/>
        </p:spPr>
        <p:txBody>
          <a:bodyPr wrap="square" lIns="0" tIns="0" rIns="0" bIns="0" rtlCol="0" anchor="t"/>
          <a:lstStyle/>
          <a:p>
            <a:pPr algn="l" marL="173990" indent="-173990">
              <a:lnSpc>
                <a:spcPct val="113000"/>
              </a:lnSpc>
              <a:buSzPct val="100000"/>
              <a:buChar char="•"/>
            </a:pPr>
            <a:r>
              <a:rPr lang="ms" altLang="en-US" sz="1820" b="1" dirty="0">
                <a:solidFill>
                  <a:srgbClr val="422C70"/>
                </a:solidFill>
                <a:latin typeface="IBM Plex Sans" pitchFamily="34" charset="0"/>
                <a:ea typeface="IBM Plex Sans" pitchFamily="34" charset="-122"/>
                <a:cs typeface="IBM Plex Sans" pitchFamily="34" charset="-120"/>
              </a:rPr>
              <a:t>Panas:</a:t>
            </a:r>
            <a:r>
              <a:rPr lang="ms" altLang="en-US" sz="1820" dirty="0">
                <a:solidFill>
                  <a:srgbClr val="25252B"/>
                </a:solidFill>
                <a:latin typeface="IBM Plex Sans" pitchFamily="34" charset="0"/>
                <a:ea typeface="IBM Plex Sans" pitchFamily="34" charset="-122"/>
                <a:cs typeface="IBM Plex Sans" pitchFamily="34" charset="-120"/>
              </a:rPr>
              <a:t> kunci pada peranti yang disambungkan ke internet; mudah digunakan, lebih terdedah kepada risiko</a:t>
            </a:r>
            <a:endParaRPr lang="ms" sz="1820" dirty="0"/>
          </a:p>
          <a:p>
            <a:pPr algn="l" marL="173990" indent="-173990">
              <a:lnSpc>
                <a:spcPct val="113000"/>
              </a:lnSpc>
              <a:spcBef>
                <a:spcPts val="360"/>
              </a:spcBef>
              <a:buSzPct val="100000"/>
              <a:buChar char="•"/>
            </a:pPr>
            <a:r>
              <a:rPr lang="ms" altLang="en-US" sz="1820" b="1" dirty="0">
                <a:solidFill>
                  <a:srgbClr val="422C70"/>
                </a:solidFill>
                <a:latin typeface="IBM Plex Sans" pitchFamily="34" charset="0"/>
                <a:ea typeface="IBM Plex Sans" pitchFamily="34" charset="-122"/>
                <a:cs typeface="IBM Plex Sans" pitchFamily="34" charset="-120"/>
              </a:rPr>
              <a:t>Sejuk:</a:t>
            </a:r>
            <a:r>
              <a:rPr lang="ms" altLang="en-US" sz="1820" dirty="0">
                <a:solidFill>
                  <a:srgbClr val="25252B"/>
                </a:solidFill>
                <a:latin typeface="IBM Plex Sans" pitchFamily="34" charset="0"/>
                <a:ea typeface="IBM Plex Sans" pitchFamily="34" charset="-122"/>
                <a:cs typeface="IBM Plex Sans" pitchFamily="34" charset="-120"/>
              </a:rPr>
              <a:t> kunci penandatanganan diasingkan daripada peranti kegunaan umum yang disambungkan ke internet</a:t>
            </a:r>
            <a:endParaRPr lang="ms" sz="1820" dirty="0"/>
          </a:p>
          <a:p>
            <a:pPr algn="l" marL="173990" indent="-173990">
              <a:lnSpc>
                <a:spcPct val="113000"/>
              </a:lnSpc>
              <a:spcBef>
                <a:spcPts val="360"/>
              </a:spcBef>
              <a:buSzPct val="100000"/>
              <a:buChar char="•"/>
            </a:pPr>
            <a:r>
              <a:rPr lang="ms" altLang="en-US" sz="1820" b="1" dirty="0">
                <a:solidFill>
                  <a:srgbClr val="422C70"/>
                </a:solidFill>
                <a:latin typeface="IBM Plex Sans" pitchFamily="34" charset="0"/>
                <a:ea typeface="IBM Plex Sans" pitchFamily="34" charset="-122"/>
                <a:cs typeface="IBM Plex Sans" pitchFamily="34" charset="-120"/>
              </a:rPr>
              <a:t>Dompet perkakasan:</a:t>
            </a:r>
            <a:r>
              <a:rPr lang="ms" altLang="en-US" sz="1820" dirty="0">
                <a:solidFill>
                  <a:srgbClr val="25252B"/>
                </a:solidFill>
                <a:latin typeface="IBM Plex Sans" pitchFamily="34" charset="0"/>
                <a:ea typeface="IBM Plex Sans" pitchFamily="34" charset="-122"/>
                <a:cs typeface="IBM Plex Sans" pitchFamily="34" charset="-120"/>
              </a:rPr>
              <a:t> peranti khusus untuk perlindungan kunci dan penandatanganan</a:t>
            </a:r>
            <a:endParaRPr lang="ms" sz="1820" dirty="0"/>
          </a:p>
          <a:p>
            <a:pPr algn="l" marL="173990" indent="-173990">
              <a:lnSpc>
                <a:spcPct val="113000"/>
              </a:lnSpc>
              <a:spcBef>
                <a:spcPts val="360"/>
              </a:spcBef>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Penjagaan dan pemulihan: persoalan yang berasingan</a:t>
            </a:r>
            <a:endParaRPr lang="ms" sz="1820" dirty="0"/>
          </a:p>
        </p:txBody>
      </p:sp>
      <p:sp>
        <p:nvSpPr>
          <p:cNvPr id="6" name="Text 3"/>
          <p:cNvSpPr/>
          <p:nvPr/>
        </p:nvSpPr>
        <p:spPr>
          <a:xfrm>
            <a:off x="666780" y="4883628"/>
            <a:ext cx="6340632" cy="1250168"/>
          </a:xfrm>
          <a:prstGeom prst="rect">
            <a:avLst/>
          </a:prstGeom>
          <a:noFill/>
          <a:ln/>
        </p:spPr>
        <p:txBody>
          <a:bodyPr wrap="square" lIns="0" tIns="0" rIns="0" bIns="0" rtlCol="0" anchor="t"/>
          <a:lstStyle/>
          <a:p>
            <a:pPr algn="l" indent="0" marL="0">
              <a:lnSpc>
                <a:spcPct val="113000"/>
              </a:lnSpc>
              <a:buNone/>
            </a:pPr>
            <a:r>
              <a:rPr lang="ms" altLang="en-US" sz="1820" dirty="0">
                <a:solidFill>
                  <a:srgbClr val="25252B"/>
                </a:solidFill>
                <a:latin typeface="IBM Plex Sans" pitchFamily="34" charset="0"/>
                <a:ea typeface="IBM Plex Sans" pitchFamily="34" charset="-122"/>
                <a:cs typeface="IBM Plex Sans" pitchFamily="34" charset="-120"/>
              </a:rPr>
              <a:t>Dompet perkakasan boleh menyokong penyimpanan sejuk; istilah-istilah ini tidak boleh digunakan secara saling ganti. Peranti dan sandaran masih memerlukan perlindungan.</a:t>
            </a:r>
            <a:endParaRPr lang="ms"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3</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Pemulihan Dompet dan Pengujian Frasa Benih</a:t>
            </a:r>
            <a:endParaRPr lang="ms" sz="3000" dirty="0"/>
          </a:p>
        </p:txBody>
      </p:sp>
      <p:sp>
        <p:nvSpPr>
          <p:cNvPr id="4" name="Text 2"/>
          <p:cNvSpPr/>
          <p:nvPr/>
        </p:nvSpPr>
        <p:spPr>
          <a:xfrm>
            <a:off x="666780" y="1447770"/>
            <a:ext cx="11510010" cy="1645463"/>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Gunakan hanya bahan yang telah disediakan, kosong atau disimulasikan. Jangan sekali-kali dedahkan kata pemulihan sebenar; jangan sekali-kali gunakan dompet bilik darjah untuk menyimpan dana bernilai besar pada masa hadapan.</a:t>
            </a:r>
            <a:endParaRPr lang="m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3</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Gunakan hanya bahan yang telah disediakan, kosong atau disimulasikan. Pendidik anda tidak sekali-kali melihat perkataan pemulihan. 1 Ikuti arahanGunakan panduan rasmi untuk dompet latihan yang digunak">    </p:cNvPr>
          <p:cNvPicPr>
            <a:picLocks noChangeAspect="1"/>
          </p:cNvPicPr>
          <p:nvPr/>
        </p:nvPicPr>
        <p:blipFill>
          <a:blip r:embed="rId1"/>
          <a:stretch>
            <a:fillRect/>
          </a:stretch>
        </p:blipFill>
        <p:spPr>
          <a:xfrm>
            <a:off x="493593" y="266730"/>
            <a:ext cx="11204783"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Menerima Bitcoin</a:t>
            </a:r>
            <a:endParaRPr lang="ms"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ms" altLang="en-US" sz="2400" b="1" dirty="0">
                <a:solidFill>
                  <a:srgbClr val="25252B"/>
                </a:solidFill>
                <a:latin typeface="IBM Plex Sans" pitchFamily="34" charset="0"/>
                <a:ea typeface="IBM Plex Sans" pitchFamily="34" charset="-122"/>
                <a:cs typeface="IBM Plex Sans" pitchFamily="34" charset="-120"/>
              </a:rPr>
              <a:t>Latihan 1: terima dengan selamat</a:t>
            </a:r>
            <a:endParaRPr lang="ms"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ms" altLang="en-US" sz="2400" dirty="0">
                <a:solidFill>
                  <a:srgbClr val="25252B"/>
                </a:solidFill>
                <a:latin typeface="IBM Plex Sans" pitchFamily="34" charset="0"/>
                <a:ea typeface="IBM Plex Sans" pitchFamily="34" charset="-122"/>
                <a:cs typeface="IBM Plex Sans" pitchFamily="34" charset="-120"/>
              </a:rPr>
              <a:t>Buka dompet yang telah disediakan; pilih Terima.</a:t>
            </a:r>
            <a:endParaRPr lang="ms" sz="2400" dirty="0"/>
          </a:p>
          <a:p>
            <a:pPr algn="l" marL="228600" indent="-228600">
              <a:lnSpc>
                <a:spcPct val="113000"/>
              </a:lnSpc>
              <a:spcBef>
                <a:spcPts val="480"/>
              </a:spcBef>
              <a:buSzPct val="100000"/>
              <a:buFont typeface="+mj-lt"/>
              <a:buAutoNum type="arabicPeriod" startAt="1"/>
            </a:pPr>
            <a:r>
              <a:rPr lang="ms" altLang="en-US" sz="2400" dirty="0">
                <a:solidFill>
                  <a:srgbClr val="25252B"/>
                </a:solidFill>
                <a:latin typeface="IBM Plex Sans" pitchFamily="34" charset="0"/>
                <a:ea typeface="IBM Plex Sans" pitchFamily="34" charset="-122"/>
                <a:cs typeface="IBM Plex Sans" pitchFamily="34" charset="-120"/>
              </a:rPr>
              <a:t>Kenal pasti sama ada dalam rantaian atau Lightning.</a:t>
            </a:r>
            <a:endParaRPr lang="ms" sz="2400" dirty="0"/>
          </a:p>
          <a:p>
            <a:pPr algn="l" marL="228600" indent="-228600">
              <a:lnSpc>
                <a:spcPct val="113000"/>
              </a:lnSpc>
              <a:spcBef>
                <a:spcPts val="480"/>
              </a:spcBef>
              <a:buSzPct val="100000"/>
              <a:buFont typeface="+mj-lt"/>
              <a:buAutoNum type="arabicPeriod" startAt="1"/>
            </a:pPr>
            <a:r>
              <a:rPr lang="ms" altLang="en-US" sz="2400" dirty="0">
                <a:solidFill>
                  <a:srgbClr val="25252B"/>
                </a:solidFill>
                <a:latin typeface="IBM Plex Sans" pitchFamily="34" charset="0"/>
                <a:ea typeface="IBM Plex Sans" pitchFamily="34" charset="-122"/>
                <a:cs typeface="IBM Plex Sans" pitchFamily="34" charset="-120"/>
              </a:rPr>
              <a:t>Kongsikan hanya maklumat penerimaan awam.</a:t>
            </a:r>
            <a:endParaRPr lang="ms" sz="2400" dirty="0"/>
          </a:p>
          <a:p>
            <a:pPr algn="l" marL="228600" indent="-228600">
              <a:lnSpc>
                <a:spcPct val="113000"/>
              </a:lnSpc>
              <a:spcBef>
                <a:spcPts val="480"/>
              </a:spcBef>
              <a:buSzPct val="100000"/>
              <a:buFont typeface="+mj-lt"/>
              <a:buAutoNum type="arabicPeriod" startAt="1"/>
            </a:pPr>
            <a:r>
              <a:rPr lang="ms" altLang="en-US" sz="2400" dirty="0">
                <a:solidFill>
                  <a:srgbClr val="25252B"/>
                </a:solidFill>
                <a:latin typeface="IBM Plex Sans" pitchFamily="34" charset="0"/>
                <a:ea typeface="IBM Plex Sans" pitchFamily="34" charset="-122"/>
                <a:cs typeface="IBM Plex Sans" pitchFamily="34" charset="-120"/>
              </a:rPr>
              <a:t>Semak sebarang amaun yang diminta dengan pengirim.</a:t>
            </a:r>
            <a:endParaRPr lang="ms" sz="2400" dirty="0"/>
          </a:p>
          <a:p>
            <a:pPr algn="l" marL="228600" indent="-228600">
              <a:lnSpc>
                <a:spcPct val="113000"/>
              </a:lnSpc>
              <a:spcBef>
                <a:spcPts val="480"/>
              </a:spcBef>
              <a:buSzPct val="100000"/>
              <a:buFont typeface="+mj-lt"/>
              <a:buAutoNum type="arabicPeriod" startAt="1"/>
            </a:pPr>
            <a:r>
              <a:rPr lang="ms" altLang="en-US" sz="2400" dirty="0">
                <a:solidFill>
                  <a:srgbClr val="25252B"/>
                </a:solidFill>
                <a:latin typeface="IBM Plex Sans" pitchFamily="34" charset="0"/>
                <a:ea typeface="IBM Plex Sans" pitchFamily="34" charset="-122"/>
                <a:cs typeface="IBM Plex Sans" pitchFamily="34" charset="-120"/>
              </a:rPr>
              <a:t>Semak amaun dan status dalam dompet anda sendiri.</a:t>
            </a:r>
            <a:endParaRPr lang="ms"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Mesej atau tangkapan skrin daripada pengirim bukan bukti. Status menunggu berbeza daripada status disahkan; pengesahan tidak dapat membetulkan alamat yang salah atau penipuan.</a:t>
            </a:r>
            <a:endParaRPr lang="m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3</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Menghantar Bitcoin</a:t>
            </a:r>
            <a:endParaRPr lang="ms"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ms" altLang="en-US" sz="2400" b="1" dirty="0">
                <a:solidFill>
                  <a:srgbClr val="25252B"/>
                </a:solidFill>
                <a:latin typeface="IBM Plex Sans" pitchFamily="34" charset="0"/>
                <a:ea typeface="IBM Plex Sans" pitchFamily="34" charset="-122"/>
                <a:cs typeface="IBM Plex Sans" pitchFamily="34" charset="-120"/>
              </a:rPr>
              <a:t>Latihan 2: berhenti seketika dan semak sebelum menghantar</a:t>
            </a:r>
            <a:endParaRPr lang="ms" sz="2400" dirty="0"/>
          </a:p>
        </p:txBody>
      </p:sp>
      <p:sp>
        <p:nvSpPr>
          <p:cNvPr id="6" name="Text 3"/>
          <p:cNvSpPr/>
          <p:nvPr/>
        </p:nvSpPr>
        <p:spPr>
          <a:xfrm>
            <a:off x="666780" y="2575316"/>
            <a:ext cx="6340632" cy="2879537"/>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Luluskan hanya apabila semua hasil semakan sepadan. Jika butiran berubah, timbul desakan untuk bertindak segera, atau sesiapa meminta maklumat rahsia, berhenti dan buat pengesahan secara bebas. Penghantaran yang sah sukar atau mustahil untuk dibatalkan.</a:t>
            </a:r>
            <a:endParaRPr lang="m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3</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Sebelum anda menghantar✓ PenerimaSahkan penerima dan tujuan pembayaran melalui saluran yang dipercayai.✓ Kaedah pembayaranSahkan sama ada melalui rantaian atau Lightning.✓ DestinasiBandingkannya denga">    </p:cNvPr>
          <p:cNvPicPr>
            <a:picLocks noChangeAspect="1"/>
          </p:cNvPicPr>
          <p:nvPr/>
        </p:nvPicPr>
        <p:blipFill>
          <a:blip r:embed="rId1"/>
          <a:stretch>
            <a:fillRect/>
          </a:stretch>
        </p:blipFill>
        <p:spPr>
          <a:xfrm>
            <a:off x="779983" y="266730"/>
            <a:ext cx="10632095"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Pengesahan dan Transaksi yang Tidak Boleh Dibatalkan</a:t>
            </a:r>
            <a:endParaRPr lang="ms"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Txid:</a:t>
            </a:r>
            <a:r>
              <a:rPr lang="ms" altLang="en-US" sz="2300" dirty="0">
                <a:solidFill>
                  <a:srgbClr val="25252B"/>
                </a:solidFill>
                <a:latin typeface="IBM Plex Sans" pitchFamily="34" charset="0"/>
                <a:ea typeface="IBM Plex Sans" pitchFamily="34" charset="-122"/>
                <a:cs typeface="IBM Plex Sans" pitchFamily="34" charset="-120"/>
              </a:rPr>
              <a:t> pengecam bagi transaksi dalam rantaian</a:t>
            </a:r>
            <a:endParaRPr lang="ms" sz="2300" dirty="0"/>
          </a:p>
          <a:p>
            <a:pPr algn="l" marL="219710" indent="-219710">
              <a:lnSpc>
                <a:spcPct val="113000"/>
              </a:lnSpc>
              <a:spcBef>
                <a:spcPts val="460"/>
              </a:spcBef>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Peneroka:</a:t>
            </a:r>
            <a:r>
              <a:rPr lang="ms" altLang="en-US" sz="2300" dirty="0">
                <a:solidFill>
                  <a:srgbClr val="25252B"/>
                </a:solidFill>
                <a:latin typeface="IBM Plex Sans" pitchFamily="34" charset="0"/>
                <a:ea typeface="IBM Plex Sans" pitchFamily="34" charset="-122"/>
                <a:cs typeface="IBM Plex Sans" pitchFamily="34" charset="-120"/>
              </a:rPr>
              <a:t> antara muka untuk data transaksi awam</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Semak rangkaian, destinasi, amaun, fi, status dan pengesahan</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Disiarkan → menunggu → dimasukkan ke dalam blok → pengesahan seterusnya</a:t>
            </a:r>
            <a:endParaRPr lang="ms"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ms" altLang="en-US" sz="2300" dirty="0">
                <a:solidFill>
                  <a:srgbClr val="25252B"/>
                </a:solidFill>
                <a:latin typeface="IBM Plex Sans" pitchFamily="34" charset="0"/>
                <a:ea typeface="IBM Plex Sans" pitchFamily="34" charset="-122"/>
                <a:cs typeface="IBM Plex Sans" pitchFamily="34" charset="-120"/>
              </a:rPr>
              <a:t>Peneroka tidak dapat membuktikan identiti, kejujuran atau tujuan pembayaran. Tiada bilangan pengesahan sejagat yang terpakai untuk setiap pembayaran.</a:t>
            </a:r>
            <a:endParaRPr lang="ms" sz="2300" dirty="0"/>
          </a:p>
        </p:txBody>
      </p:sp>
      <p:sp>
        <p:nvSpPr>
          <p:cNvPr id="6" name="Text 4"/>
          <p:cNvSpPr/>
          <p:nvPr/>
        </p:nvSpPr>
        <p:spPr>
          <a:xfrm>
            <a:off x="666780" y="4937851"/>
            <a:ext cx="11510010" cy="789950"/>
          </a:xfrm>
          <a:prstGeom prst="rect">
            <a:avLst/>
          </a:prstGeom>
          <a:noFill/>
          <a:ln/>
        </p:spPr>
        <p:txBody>
          <a:bodyPr wrap="square" lIns="0" tIns="0" rIns="0" bIns="0" rtlCol="0" anchor="t"/>
          <a:lstStyle/>
          <a:p>
            <a:pPr algn="l" indent="0" marL="0">
              <a:lnSpc>
                <a:spcPct val="113000"/>
              </a:lnSpc>
              <a:buNone/>
            </a:pPr>
            <a:r>
              <a:rPr lang="ms" altLang="en-US" sz="2300" dirty="0">
                <a:solidFill>
                  <a:srgbClr val="25252B"/>
                </a:solidFill>
                <a:latin typeface="IBM Plex Sans" pitchFamily="34" charset="0"/>
                <a:ea typeface="IBM Plex Sans" pitchFamily="34" charset="-122"/>
                <a:cs typeface="IBM Plex Sans" pitchFamily="34" charset="-120"/>
              </a:rPr>
              <a:t>Gunakan contoh yang telah disediakan; jangan cari alamat atau transaksi peribadi pelajar. Carian boleh mendedahkan minat anda kepada pengendali peneroka.</a:t>
            </a:r>
            <a:endParaRPr lang="ms"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3</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Kumpulan transaksi tertundaMenunggu blokBlok N1 pengesahanBlok N+12 pengesahanBlok N+23 pengesahanBlok N+34 pengesahan">    </p:cNvPr>
          <p:cNvPicPr>
            <a:picLocks noChangeAspect="1"/>
          </p:cNvPicPr>
          <p:nvPr/>
        </p:nvPicPr>
        <p:blipFill>
          <a:blip r:embed="rId1"/>
          <a:stretch>
            <a:fillRect/>
          </a:stretch>
        </p:blipFill>
        <p:spPr>
          <a:xfrm>
            <a:off x="342900" y="1660093"/>
            <a:ext cx="11506170" cy="33853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Senarai Semak Keselamatan</a:t>
            </a:r>
            <a:endParaRPr lang="ms" sz="3000" dirty="0"/>
          </a:p>
        </p:txBody>
      </p:sp>
      <p:sp>
        <p:nvSpPr>
          <p:cNvPr id="5" name="Text 2"/>
          <p:cNvSpPr/>
          <p:nvPr/>
        </p:nvSpPr>
        <p:spPr>
          <a:xfrm>
            <a:off x="666780" y="1423355"/>
            <a:ext cx="5694426" cy="691195"/>
          </a:xfrm>
          <a:prstGeom prst="rect">
            <a:avLst/>
          </a:prstGeom>
          <a:noFill/>
          <a:ln/>
        </p:spPr>
        <p:txBody>
          <a:bodyPr wrap="square" lIns="0" tIns="0" rIns="0" bIns="0" rtlCol="0" anchor="t"/>
          <a:lstStyle/>
          <a:p>
            <a:pPr algn="l" indent="0" marL="0">
              <a:lnSpc>
                <a:spcPct val="113000"/>
              </a:lnSpc>
              <a:buNone/>
            </a:pPr>
            <a:r>
              <a:rPr lang="ms" altLang="en-US" sz="2020" b="1" dirty="0">
                <a:solidFill>
                  <a:srgbClr val="25252B"/>
                </a:solidFill>
                <a:latin typeface="IBM Plex Sans" pitchFamily="34" charset="0"/>
                <a:ea typeface="IBM Plex Sans" pitchFamily="34" charset="-122"/>
                <a:cs typeface="IBM Plex Sans" pitchFamily="34" charset="-120"/>
              </a:rPr>
              <a:t>Latihan 3: kesan risiko dan berhenti dengan selamat</a:t>
            </a:r>
            <a:endParaRPr lang="ms" sz="2020" dirty="0"/>
          </a:p>
        </p:txBody>
      </p:sp>
      <p:sp>
        <p:nvSpPr>
          <p:cNvPr id="6" name="Text 3"/>
          <p:cNvSpPr/>
          <p:nvPr/>
        </p:nvSpPr>
        <p:spPr>
          <a:xfrm>
            <a:off x="666780" y="2370491"/>
            <a:ext cx="5694426" cy="1382298"/>
          </a:xfrm>
          <a:prstGeom prst="rect">
            <a:avLst/>
          </a:prstGeom>
          <a:noFill/>
          <a:ln/>
        </p:spPr>
        <p:txBody>
          <a:bodyPr wrap="square" lIns="0" tIns="0" rIns="0" bIns="0" rtlCol="0" anchor="t"/>
          <a:lstStyle/>
          <a:p>
            <a:pPr algn="l" indent="0" marL="0">
              <a:lnSpc>
                <a:spcPct val="113000"/>
              </a:lnSpc>
              <a:buNone/>
            </a:pPr>
            <a:r>
              <a:rPr lang="ms" altLang="en-US" sz="2020" b="1" dirty="0">
                <a:solidFill>
                  <a:srgbClr val="25252B"/>
                </a:solidFill>
                <a:latin typeface="IBM Plex Sans" pitchFamily="34" charset="0"/>
                <a:ea typeface="IBM Plex Sans" pitchFamily="34" charset="-122"/>
                <a:cs typeface="IBM Plex Sans" pitchFamily="34" charset="-120"/>
              </a:rPr>
              <a:t>Berhenti seketika. Jangan kongsi apa-apa. Jangan hantar apa-apa. Tutup saluran komunikasi. Buat pengesahan secara bebas. Minta bantuan tanpa mendedahkan rahsia.</a:t>
            </a:r>
            <a:endParaRPr lang="ms" sz="2020" dirty="0"/>
          </a:p>
        </p:txBody>
      </p:sp>
      <p:sp>
        <p:nvSpPr>
          <p:cNvPr id="7" name="Shape 4"/>
          <p:cNvSpPr/>
          <p:nvPr/>
        </p:nvSpPr>
        <p:spPr>
          <a:xfrm>
            <a:off x="666780" y="4008821"/>
            <a:ext cx="5372100" cy="1727850"/>
          </a:xfrm>
          <a:prstGeom prst="rect">
            <a:avLst/>
          </a:prstGeom>
          <a:solidFill>
            <a:srgbClr val="F3F3FA"/>
          </a:solidFill>
          <a:ln/>
        </p:spPr>
      </p:sp>
      <p:sp>
        <p:nvSpPr>
          <p:cNvPr id="8" name="Shape 5"/>
          <p:cNvSpPr/>
          <p:nvPr/>
        </p:nvSpPr>
        <p:spPr>
          <a:xfrm>
            <a:off x="666780" y="4008821"/>
            <a:ext cx="57150" cy="1727850"/>
          </a:xfrm>
          <a:prstGeom prst="rect">
            <a:avLst/>
          </a:prstGeom>
          <a:solidFill>
            <a:srgbClr val="422C70"/>
          </a:solidFill>
          <a:ln/>
        </p:spPr>
      </p:sp>
      <p:sp>
        <p:nvSpPr>
          <p:cNvPr id="9" name="Text 6"/>
          <p:cNvSpPr/>
          <p:nvPr/>
        </p:nvSpPr>
        <p:spPr>
          <a:xfrm>
            <a:off x="1133582" y="4239250"/>
            <a:ext cx="4765396" cy="1266993"/>
          </a:xfrm>
          <a:prstGeom prst="rect">
            <a:avLst/>
          </a:prstGeom>
          <a:noFill/>
          <a:ln/>
        </p:spPr>
        <p:txBody>
          <a:bodyPr wrap="square" lIns="0" tIns="0" rIns="0" bIns="0" rtlCol="0" anchor="t"/>
          <a:lstStyle/>
          <a:p>
            <a:pPr algn="l" indent="0" marL="0">
              <a:lnSpc>
                <a:spcPct val="113000"/>
              </a:lnSpc>
              <a:buNone/>
            </a:pPr>
            <a:r>
              <a:rPr lang="ms" altLang="en-US" sz="2020" b="1" dirty="0">
                <a:solidFill>
                  <a:srgbClr val="422C70"/>
                </a:solidFill>
                <a:latin typeface="IBM Plex Sans" pitchFamily="34" charset="0"/>
                <a:ea typeface="IBM Plex Sans" pitchFamily="34" charset="-122"/>
                <a:cs typeface="IBM Plex Sans" pitchFamily="34" charset="-120"/>
              </a:rPr>
              <a:t>Cuba sendiri</a:t>
            </a:r>
            <a:endParaRPr lang="ms" sz="2020" dirty="0"/>
          </a:p>
          <a:p>
            <a:pPr algn="l" indent="0" marL="0">
              <a:lnSpc>
                <a:spcPct val="113000"/>
              </a:lnSpc>
              <a:spcBef>
                <a:spcPts val="300"/>
              </a:spcBef>
              <a:buNone/>
            </a:pPr>
            <a:r>
              <a:rPr lang="ms" altLang="en-US" sz="2020" dirty="0">
                <a:solidFill>
                  <a:srgbClr val="25252B"/>
                </a:solidFill>
                <a:latin typeface="IBM Plex Sans" pitchFamily="34" charset="0"/>
                <a:ea typeface="IBM Plex Sans" pitchFamily="34" charset="-122"/>
                <a:cs typeface="IBM Plex Sans" pitchFamily="34" charset="-120"/>
              </a:rPr>
              <a:t>Kenal pasti tanda amaran, kemungkinan kerugian dan tindakan selamat yang pertama bagi mesej yang telah disediakan.</a:t>
            </a:r>
            <a:endParaRPr lang="ms"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3</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Desakan untuk bertindak segera Penyamaran Destinasi yang diubah Pulangan terjamin Permintaan maklumat rahsia">    </p:cNvPr>
          <p:cNvPicPr>
            <a:picLocks noChangeAspect="1"/>
          </p:cNvPicPr>
          <p:nvPr/>
        </p:nvPicPr>
        <p:blipFill>
          <a:blip r:embed="rId1"/>
          <a:stretch>
            <a:fillRect/>
          </a:stretch>
        </p:blipFill>
        <p:spPr>
          <a:xfrm>
            <a:off x="342900" y="818754"/>
            <a:ext cx="11506170" cy="50680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Memperoleh dan Menukar</a:t>
            </a:r>
            <a:br/>
            <a:r>
              <a:rPr lang="ms" altLang="en-US" sz="3000" dirty="0">
                <a:solidFill>
                  <a:srgbClr val="422C70"/>
                </a:solidFill>
                <a:latin typeface="IBM Plex Sans Medium" pitchFamily="34" charset="0"/>
                <a:ea typeface="IBM Plex Sans Medium" pitchFamily="34" charset="-122"/>
                <a:cs typeface="IBM Plex Sans Medium" pitchFamily="34" charset="-120"/>
              </a:rPr>
              <a:t>Bitcoin</a:t>
            </a:r>
            <a:endParaRPr lang="ms" sz="3000" dirty="0"/>
          </a:p>
        </p:txBody>
      </p:sp>
      <p:sp>
        <p:nvSpPr>
          <p:cNvPr id="5" name="Text 2"/>
          <p:cNvSpPr/>
          <p:nvPr/>
        </p:nvSpPr>
        <p:spPr>
          <a:xfrm>
            <a:off x="666780" y="1842516"/>
            <a:ext cx="11144250" cy="345552"/>
          </a:xfrm>
          <a:prstGeom prst="rect">
            <a:avLst/>
          </a:prstGeom>
          <a:noFill/>
          <a:ln/>
        </p:spPr>
        <p:txBody>
          <a:bodyPr wrap="square" lIns="0" tIns="0" rIns="0" bIns="0" rtlCol="0" anchor="t"/>
          <a:lstStyle/>
          <a:p>
            <a:pPr algn="l" indent="0" marL="0">
              <a:lnSpc>
                <a:spcPct val="113000"/>
              </a:lnSpc>
              <a:buNone/>
            </a:pPr>
            <a:r>
              <a:rPr lang="ms" altLang="en-US" sz="2020" b="1" dirty="0">
                <a:solidFill>
                  <a:srgbClr val="25252B"/>
                </a:solidFill>
                <a:latin typeface="IBM Plex Sans" pitchFamily="34" charset="0"/>
                <a:ea typeface="IBM Plex Sans" pitchFamily="34" charset="-122"/>
                <a:cs typeface="IBM Plex Sans" pitchFamily="34" charset="-120"/>
              </a:rPr>
              <a:t>Kesedaran, bukan nasihat kewangan</a:t>
            </a:r>
            <a:endParaRPr lang="ms" sz="2020" dirty="0"/>
          </a:p>
        </p:txBody>
      </p:sp>
      <p:sp>
        <p:nvSpPr>
          <p:cNvPr id="6" name="Text 3"/>
          <p:cNvSpPr/>
          <p:nvPr/>
        </p:nvSpPr>
        <p:spPr>
          <a:xfrm>
            <a:off x="666780" y="2444100"/>
            <a:ext cx="5694426" cy="1382298"/>
          </a:xfrm>
          <a:prstGeom prst="rect">
            <a:avLst/>
          </a:prstGeom>
          <a:noFill/>
          <a:ln/>
        </p:spPr>
        <p:txBody>
          <a:bodyPr wrap="square" lIns="0" tIns="0" rIns="0" bIns="0" rtlCol="0" anchor="t"/>
          <a:lstStyle/>
          <a:p>
            <a:pPr algn="l" indent="0" marL="0">
              <a:lnSpc>
                <a:spcPct val="113000"/>
              </a:lnSpc>
              <a:buNone/>
            </a:pPr>
            <a:r>
              <a:rPr lang="ms" altLang="en-US" sz="2020" dirty="0">
                <a:solidFill>
                  <a:srgbClr val="25252B"/>
                </a:solidFill>
                <a:latin typeface="IBM Plex Sans" pitchFamily="34" charset="0"/>
                <a:ea typeface="IBM Plex Sans" pitchFamily="34" charset="-122"/>
                <a:cs typeface="IBM Plex Sans" pitchFamily="34" charset="-120"/>
              </a:rPr>
              <a:t>Bandingkan jumlah harga dan jurang harga, fi perkhidmatan dan pengeluaran, kawalan kunci, data identiti, penyelesaian, serta peraturan tempatan semasa.</a:t>
            </a:r>
            <a:endParaRPr lang="ms" sz="2020" dirty="0"/>
          </a:p>
        </p:txBody>
      </p:sp>
      <p:sp>
        <p:nvSpPr>
          <p:cNvPr id="7" name="Text 4"/>
          <p:cNvSpPr/>
          <p:nvPr/>
        </p:nvSpPr>
        <p:spPr>
          <a:xfrm>
            <a:off x="666780" y="4082339"/>
            <a:ext cx="5694426" cy="1727850"/>
          </a:xfrm>
          <a:prstGeom prst="rect">
            <a:avLst/>
          </a:prstGeom>
          <a:noFill/>
          <a:ln/>
        </p:spPr>
        <p:txBody>
          <a:bodyPr wrap="square" lIns="0" tIns="0" rIns="0" bIns="0" rtlCol="0" anchor="t"/>
          <a:lstStyle/>
          <a:p>
            <a:pPr algn="l" indent="0" marL="0">
              <a:lnSpc>
                <a:spcPct val="113000"/>
              </a:lnSpc>
              <a:buNone/>
            </a:pPr>
            <a:r>
              <a:rPr lang="ms" altLang="en-US" sz="2020" dirty="0">
                <a:solidFill>
                  <a:srgbClr val="25252B"/>
                </a:solidFill>
                <a:latin typeface="IBM Plex Sans" pitchFamily="34" charset="0"/>
                <a:ea typeface="IBM Plex Sans" pitchFamily="34" charset="-122"/>
                <a:cs typeface="IBM Plex Sans" pitchFamily="34" charset="-120"/>
              </a:rPr>
              <a:t>Tiada kaedah atau penyedia yang semestinya terbaik. </a:t>
            </a:r>
            <a:r>
              <a:rPr lang="ms" altLang="en-US" sz="2020" b="1" dirty="0">
                <a:solidFill>
                  <a:srgbClr val="25252B"/>
                </a:solidFill>
                <a:latin typeface="IBM Plex Sans" pitchFamily="34" charset="0"/>
                <a:ea typeface="IBM Plex Sans" pitchFamily="34" charset="-122"/>
                <a:cs typeface="IBM Plex Sans" pitchFamily="34" charset="-120"/>
              </a:rPr>
              <a:t>KYC</a:t>
            </a:r>
            <a:r>
              <a:rPr lang="ms" altLang="en-US" sz="2020" dirty="0">
                <a:solidFill>
                  <a:srgbClr val="25252B"/>
                </a:solidFill>
                <a:latin typeface="IBM Plex Sans" pitchFamily="34" charset="0"/>
                <a:ea typeface="IBM Plex Sans" pitchFamily="34" charset="-122"/>
                <a:cs typeface="IBM Plex Sans" pitchFamily="34" charset="-120"/>
              </a:rPr>
              <a:t> bermaksud semakan identiti: mungkin memberikan manfaat dari segi pematuhan atau pemulihan, tetapi membawa risiko berkaitan data identiti–pembayaran.</a:t>
            </a:r>
            <a:endParaRPr lang="ms"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3</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Seseorang yang mahukan bitcoin Pendapatan Terima bayaran untuk kerja.Rakan ke rakanTukar wang tunai secara bersemuka.BursaBeli melalui penyedia perkhidmatan.ATM Beli melalui mesin. Jagaan sendiri atau">    </p:cNvPr>
          <p:cNvPicPr>
            <a:picLocks noChangeAspect="1"/>
          </p:cNvPicPr>
          <p:nvPr/>
        </p:nvPicPr>
        <p:blipFill>
          <a:blip r:embed="rId1"/>
          <a:stretch>
            <a:fillRect/>
          </a:stretch>
        </p:blipFill>
        <p:spPr>
          <a:xfrm>
            <a:off x="342900" y="710032"/>
            <a:ext cx="11506170" cy="528550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KosApakah harga, spread, serta fi perkhidmatan atau pengeluaran yang dikenakan?Penjagaan asetSiapakah yang mengawal bitcoin sebelum dan selepas pertukaran? Identiti dan privasiApakah maklumat peribadi">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Pembayaran Dalam Rantaian dan Lightning</a:t>
            </a:r>
            <a:endParaRPr lang="ms"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ms" altLang="en-US" sz="2020" b="1" dirty="0">
                <a:solidFill>
                  <a:srgbClr val="422C70"/>
                </a:solidFill>
                <a:latin typeface="IBM Plex Sans" pitchFamily="34" charset="0"/>
                <a:ea typeface="IBM Plex Sans" pitchFamily="34" charset="-122"/>
                <a:cs typeface="IBM Plex Sans" pitchFamily="34" charset="-120"/>
              </a:rPr>
              <a:t>Dalam rantaian:</a:t>
            </a:r>
            <a:r>
              <a:rPr lang="ms" altLang="en-US" sz="2020" dirty="0">
                <a:solidFill>
                  <a:srgbClr val="25252B"/>
                </a:solidFill>
                <a:latin typeface="IBM Plex Sans" pitchFamily="34" charset="0"/>
                <a:ea typeface="IBM Plex Sans" pitchFamily="34" charset="-122"/>
                <a:cs typeface="IBM Plex Sans" pitchFamily="34" charset="-120"/>
              </a:rPr>
              <a:t> rekod rantaian blok; pengesahan</a:t>
            </a:r>
            <a:endParaRPr lang="ms" sz="2020" dirty="0"/>
          </a:p>
          <a:p>
            <a:pPr algn="l" marL="191770" indent="-191770">
              <a:lnSpc>
                <a:spcPct val="113000"/>
              </a:lnSpc>
              <a:spcBef>
                <a:spcPts val="400"/>
              </a:spcBef>
              <a:buSzPct val="100000"/>
              <a:buChar char="•"/>
            </a:pPr>
            <a:r>
              <a:rPr lang="ms" altLang="en-US" sz="2020" b="1" dirty="0">
                <a:solidFill>
                  <a:srgbClr val="422C70"/>
                </a:solidFill>
                <a:latin typeface="IBM Plex Sans" pitchFamily="34" charset="0"/>
                <a:ea typeface="IBM Plex Sans" pitchFamily="34" charset="-122"/>
                <a:cs typeface="IBM Plex Sans" pitchFamily="34" charset="-120"/>
              </a:rPr>
              <a:t>Lightning:</a:t>
            </a:r>
            <a:r>
              <a:rPr lang="ms" altLang="en-US" sz="2020" dirty="0">
                <a:solidFill>
                  <a:srgbClr val="25252B"/>
                </a:solidFill>
                <a:latin typeface="IBM Plex Sans" pitchFamily="34" charset="0"/>
                <a:ea typeface="IBM Plex Sans" pitchFamily="34" charset="-122"/>
                <a:cs typeface="IBM Plex Sans" pitchFamily="34" charset="-120"/>
              </a:rPr>
              <a:t> rangkaian pembayaran Bitcoin; biasanya berjaya atau gagal dengan cepat</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Permintaan penerimaan, fi, had dan titik kegagalan yang berbeza</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Padankan permintaan dengan kaedah pembayaran yang disokong oleh dompet</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Kedua-dua kaedah boleh melibatkan penjagaan oleh pihak lain atau kebergantungan pada perkhidmatan</a:t>
            </a:r>
            <a:endParaRPr lang="ms" sz="2020" dirty="0"/>
          </a:p>
        </p:txBody>
      </p:sp>
      <p:sp>
        <p:nvSpPr>
          <p:cNvPr id="5" name="Text 3"/>
          <p:cNvSpPr/>
          <p:nvPr/>
        </p:nvSpPr>
        <p:spPr>
          <a:xfrm>
            <a:off x="666780" y="3932011"/>
            <a:ext cx="11510010" cy="1036747"/>
          </a:xfrm>
          <a:prstGeom prst="rect">
            <a:avLst/>
          </a:prstGeom>
          <a:noFill/>
          <a:ln/>
        </p:spPr>
        <p:txBody>
          <a:bodyPr wrap="square" lIns="0" tIns="0" rIns="0" bIns="0" rtlCol="0" anchor="t"/>
          <a:lstStyle/>
          <a:p>
            <a:pPr algn="l" indent="0" marL="0">
              <a:lnSpc>
                <a:spcPct val="113000"/>
              </a:lnSpc>
              <a:buNone/>
            </a:pPr>
            <a:r>
              <a:rPr lang="ms" altLang="en-US" sz="2020" dirty="0">
                <a:solidFill>
                  <a:srgbClr val="25252B"/>
                </a:solidFill>
                <a:latin typeface="IBM Plex Sans" pitchFamily="34" charset="0"/>
                <a:ea typeface="IBM Plex Sans" pitchFamily="34" charset="-122"/>
                <a:cs typeface="IBM Plex Sans" pitchFamily="34" charset="-120"/>
              </a:rPr>
              <a:t>Lightning bukan syiling yang berasingan. Dompet Lightning boleh di bawah jagaan pihak lain atau jagaan sendiri; pembayaran yang pantas tidak membuktikan kesesuaiannya untuk baki yang lebih besar.</a:t>
            </a:r>
            <a:endParaRPr lang="ms" sz="2020" dirty="0"/>
          </a:p>
        </p:txBody>
      </p:sp>
      <p:sp>
        <p:nvSpPr>
          <p:cNvPr id="6" name="Text 4"/>
          <p:cNvSpPr/>
          <p:nvPr/>
        </p:nvSpPr>
        <p:spPr>
          <a:xfrm>
            <a:off x="666780" y="5224790"/>
            <a:ext cx="11510010" cy="1036747"/>
          </a:xfrm>
          <a:prstGeom prst="rect">
            <a:avLst/>
          </a:prstGeom>
          <a:noFill/>
          <a:ln/>
        </p:spPr>
        <p:txBody>
          <a:bodyPr wrap="square" lIns="0" tIns="0" rIns="0" bIns="0" rtlCol="0" anchor="t"/>
          <a:lstStyle/>
          <a:p>
            <a:pPr algn="l" indent="0" marL="0">
              <a:lnSpc>
                <a:spcPct val="113000"/>
              </a:lnSpc>
              <a:buNone/>
            </a:pPr>
            <a:r>
              <a:rPr lang="ms" altLang="en-US" sz="2020" dirty="0">
                <a:solidFill>
                  <a:srgbClr val="25252B"/>
                </a:solidFill>
                <a:latin typeface="IBM Plex Sans" pitchFamily="34" charset="0"/>
                <a:ea typeface="IBM Plex Sans" pitchFamily="34" charset="-122"/>
                <a:cs typeface="IBM Plex Sans" pitchFamily="34" charset="-120"/>
              </a:rPr>
              <a:t>Sesetengah aplikasi menyokong kedua-dua kaedah dengan fi tambahan atau kebergantungan tambahan. Perincian tentang saluran, penghalaan dan kecairan dibincangkan dalam Pembelajaran Lanjutan.</a:t>
            </a:r>
            <a:endParaRPr lang="ms"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3</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Latihan Berbimbing</a:t>
            </a:r>
            <a:endParaRPr lang="ms"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Buka dan navigasi dompet yang telah disediakan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Lengkapkan langkah akses kali pertama yang diluluskan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Cari dan semak maklumat penerimaan awam</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Terima atau simulasikan penerimaan dengan selamat; semak status</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Lengkapkan atau simulasikan aliran penerimaan/penghantaran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Tunjukkan kesediaan untuk pemulihan tanpa mendedahkan rahsia</a:t>
            </a:r>
            <a:endParaRPr lang="ms"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Gunakan persekitaran latihan yang dipersetujui. Berhenti seketika jika terdapat ketidakpadanan; minta bantuan dan latihan tambahan apabila perlu.</a:t>
            </a:r>
            <a:endParaRPr lang="m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3</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Ulang Kaji: Apakah Maksud Tanggungjawab Penjagaan</a:t>
            </a:r>
            <a:br/>
            <a:r>
              <a:rPr lang="ms" altLang="en-US" sz="3000" dirty="0">
                <a:solidFill>
                  <a:srgbClr val="422C70"/>
                </a:solidFill>
                <a:latin typeface="IBM Plex Sans Medium" pitchFamily="34" charset="0"/>
                <a:ea typeface="IBM Plex Sans Medium" pitchFamily="34" charset="-122"/>
                <a:cs typeface="IBM Plex Sans Medium" pitchFamily="34" charset="-120"/>
              </a:rPr>
              <a:t>Kendiri?</a:t>
            </a:r>
            <a:endParaRPr lang="ms"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ms" altLang="en-US" sz="1820" b="1" dirty="0">
                <a:solidFill>
                  <a:srgbClr val="25252B"/>
                </a:solidFill>
                <a:latin typeface="IBM Plex Sans" pitchFamily="34" charset="0"/>
                <a:ea typeface="IBM Plex Sans" pitchFamily="34" charset="-122"/>
                <a:cs typeface="IBM Plex Sans" pitchFamily="34" charset="-120"/>
              </a:rPr>
              <a:t>Inti pati utama</a:t>
            </a:r>
            <a:endParaRPr lang="ms" sz="1820" dirty="0"/>
          </a:p>
        </p:txBody>
      </p:sp>
      <p:sp>
        <p:nvSpPr>
          <p:cNvPr id="5" name="Text 3"/>
          <p:cNvSpPr/>
          <p:nvPr/>
        </p:nvSpPr>
        <p:spPr>
          <a:xfrm>
            <a:off x="956188" y="2327971"/>
            <a:ext cx="11192805" cy="1747876"/>
          </a:xfrm>
          <a:prstGeom prst="rect">
            <a:avLst/>
          </a:prstGeom>
          <a:noFill/>
          <a:ln/>
        </p:spPr>
        <p:txBody>
          <a:bodyPr wrap="square" lIns="0" tIns="0" rIns="0" bIns="0" rtlCol="0" anchor="t"/>
          <a:lstStyle/>
          <a:p>
            <a:pPr algn="l" marL="173990" indent="-173990">
              <a:lnSpc>
                <a:spcPct val="113000"/>
              </a:lnSpc>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Dompet mengurus akses; kunci membenarkan perbelanjaan</a:t>
            </a:r>
            <a:endParaRPr lang="ms" sz="1820" dirty="0"/>
          </a:p>
          <a:p>
            <a:pPr algn="l" marL="173990" indent="-173990">
              <a:lnSpc>
                <a:spcPct val="113000"/>
              </a:lnSpc>
              <a:spcBef>
                <a:spcPts val="360"/>
              </a:spcBef>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Kongsi maklumat penerimaan; simpan maklumat rahsia di luar talian dan jangan dedahkannya</a:t>
            </a:r>
            <a:endParaRPr lang="ms" sz="1820" dirty="0"/>
          </a:p>
          <a:p>
            <a:pPr algn="l" marL="173990" indent="-173990">
              <a:lnSpc>
                <a:spcPct val="113000"/>
              </a:lnSpc>
              <a:spcBef>
                <a:spcPts val="360"/>
              </a:spcBef>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Kenal pasti risiko penjagaan aset, pemulihan dan peranti</a:t>
            </a:r>
            <a:endParaRPr lang="ms" sz="1820" dirty="0"/>
          </a:p>
          <a:p>
            <a:pPr algn="l" marL="173990" indent="-173990">
              <a:lnSpc>
                <a:spcPct val="113000"/>
              </a:lnSpc>
              <a:spcBef>
                <a:spcPts val="360"/>
              </a:spcBef>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Sahkan sebelum meluluskan; semak sendiri hasilnya</a:t>
            </a:r>
            <a:endParaRPr lang="ms" sz="1820" dirty="0"/>
          </a:p>
          <a:p>
            <a:pPr algn="l" marL="173990" indent="-173990">
              <a:lnSpc>
                <a:spcPct val="113000"/>
              </a:lnSpc>
              <a:spcBef>
                <a:spcPts val="360"/>
              </a:spcBef>
              <a:buSzPct val="100000"/>
              <a:buChar char="•"/>
            </a:pPr>
            <a:r>
              <a:rPr lang="ms" altLang="en-US" sz="1820" dirty="0">
                <a:solidFill>
                  <a:srgbClr val="25252B"/>
                </a:solidFill>
                <a:latin typeface="IBM Plex Sans" pitchFamily="34" charset="0"/>
                <a:ea typeface="IBM Plex Sans" pitchFamily="34" charset="-122"/>
                <a:cs typeface="IBM Plex Sans" pitchFamily="34" charset="-120"/>
              </a:rPr>
              <a:t>Berhenti apabila tertekan; pastikan kesilapan semasa belajar kekal kecil</a:t>
            </a:r>
            <a:endParaRPr lang="ms" sz="1820" dirty="0"/>
          </a:p>
        </p:txBody>
      </p:sp>
      <p:sp>
        <p:nvSpPr>
          <p:cNvPr id="6" name="Text 4"/>
          <p:cNvSpPr/>
          <p:nvPr/>
        </p:nvSpPr>
        <p:spPr>
          <a:xfrm>
            <a:off x="666780" y="4330416"/>
            <a:ext cx="11510010" cy="625084"/>
          </a:xfrm>
          <a:prstGeom prst="rect">
            <a:avLst/>
          </a:prstGeom>
          <a:noFill/>
          <a:ln/>
        </p:spPr>
        <p:txBody>
          <a:bodyPr wrap="square" lIns="0" tIns="0" rIns="0" bIns="0" rtlCol="0" anchor="t"/>
          <a:lstStyle/>
          <a:p>
            <a:pPr algn="l" indent="0" marL="0">
              <a:lnSpc>
                <a:spcPct val="113000"/>
              </a:lnSpc>
              <a:buNone/>
            </a:pPr>
            <a:r>
              <a:rPr lang="ms" altLang="en-US" sz="1820" dirty="0">
                <a:solidFill>
                  <a:srgbClr val="25252B"/>
                </a:solidFill>
                <a:latin typeface="IBM Plex Sans" pitchFamily="34" charset="0"/>
                <a:ea typeface="IBM Plex Sans" pitchFamily="34" charset="-122"/>
                <a:cs typeface="IBM Plex Sans" pitchFamily="34" charset="-120"/>
              </a:rPr>
              <a:t>Seorang rakan menghantar permintaan sementara pihak sokongan yang tidak dikenali mendesak anda untuk bertindak segera. Apakah yang boleh anda semak sebelum melakukan apa-apa?</a:t>
            </a:r>
            <a:endParaRPr lang="ms" sz="1820" dirty="0"/>
          </a:p>
        </p:txBody>
      </p:sp>
      <p:sp>
        <p:nvSpPr>
          <p:cNvPr id="7" name="Shape 5"/>
          <p:cNvSpPr/>
          <p:nvPr/>
        </p:nvSpPr>
        <p:spPr>
          <a:xfrm>
            <a:off x="666780" y="5187117"/>
            <a:ext cx="10858500" cy="937443"/>
          </a:xfrm>
          <a:prstGeom prst="rect">
            <a:avLst/>
          </a:prstGeom>
          <a:solidFill>
            <a:srgbClr val="F3F3FA"/>
          </a:solidFill>
          <a:ln/>
        </p:spPr>
      </p:sp>
      <p:sp>
        <p:nvSpPr>
          <p:cNvPr id="8" name="Shape 6"/>
          <p:cNvSpPr/>
          <p:nvPr/>
        </p:nvSpPr>
        <p:spPr>
          <a:xfrm>
            <a:off x="666780" y="5187117"/>
            <a:ext cx="57150" cy="937443"/>
          </a:xfrm>
          <a:prstGeom prst="rect">
            <a:avLst/>
          </a:prstGeom>
          <a:solidFill>
            <a:srgbClr val="422C70"/>
          </a:solidFill>
          <a:ln/>
        </p:spPr>
      </p:sp>
      <p:sp>
        <p:nvSpPr>
          <p:cNvPr id="9" name="Text 7"/>
          <p:cNvSpPr/>
          <p:nvPr/>
        </p:nvSpPr>
        <p:spPr>
          <a:xfrm>
            <a:off x="1094537" y="5395600"/>
            <a:ext cx="10663641" cy="520476"/>
          </a:xfrm>
          <a:prstGeom prst="rect">
            <a:avLst/>
          </a:prstGeom>
          <a:noFill/>
          <a:ln/>
        </p:spPr>
        <p:txBody>
          <a:bodyPr wrap="square" lIns="0" tIns="0" rIns="0" bIns="0" rtlCol="0" anchor="t"/>
          <a:lstStyle/>
          <a:p>
            <a:pPr algn="l" indent="0" marL="0">
              <a:lnSpc>
                <a:spcPct val="113000"/>
              </a:lnSpc>
              <a:buNone/>
            </a:pPr>
            <a:r>
              <a:rPr lang="ms" altLang="en-US" sz="1820" b="1" dirty="0">
                <a:solidFill>
                  <a:srgbClr val="422C70"/>
                </a:solidFill>
                <a:latin typeface="IBM Plex Sans" pitchFamily="34" charset="0"/>
                <a:ea typeface="IBM Plex Sans" pitchFamily="34" charset="-122"/>
                <a:cs typeface="IBM Plex Sans" pitchFamily="34" charset="-120"/>
              </a:rPr>
              <a:t>Sejenak untuk merenung</a:t>
            </a:r>
            <a:endParaRPr lang="ms" sz="1820" dirty="0"/>
          </a:p>
          <a:p>
            <a:pPr algn="l" indent="0" marL="0">
              <a:lnSpc>
                <a:spcPct val="113000"/>
              </a:lnSpc>
              <a:spcBef>
                <a:spcPts val="270"/>
              </a:spcBef>
              <a:buNone/>
            </a:pPr>
            <a:r>
              <a:rPr lang="ms" altLang="en-US" sz="1820" dirty="0">
                <a:solidFill>
                  <a:srgbClr val="25252B"/>
                </a:solidFill>
                <a:latin typeface="IBM Plex Sans" pitchFamily="34" charset="0"/>
                <a:ea typeface="IBM Plex Sans" pitchFamily="34" charset="-122"/>
                <a:cs typeface="IBM Plex Sans" pitchFamily="34" charset="-120"/>
              </a:rPr>
              <a:t>Apakah semakan keselamatan yang akan anda luangkan masa untuk lakukan sebelum bertindak?</a:t>
            </a:r>
            <a:endParaRPr lang="ms"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3</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ms" altLang="en-US" sz="2400" dirty="0">
                <a:solidFill>
                  <a:srgbClr val="F7941F"/>
                </a:solidFill>
                <a:latin typeface="IBM Plex Sans Medium" pitchFamily="34" charset="0"/>
                <a:ea typeface="IBM Plex Sans Medium" pitchFamily="34" charset="-122"/>
                <a:cs typeface="IBM Plex Sans Medium" pitchFamily="34" charset="-120"/>
              </a:rPr>
              <a:t>Modul 4</a:t>
            </a:r>
            <a:endParaRPr lang="ms"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ms" altLang="en-US" sz="4350" dirty="0">
                <a:solidFill>
                  <a:srgbClr val="FFFFFF"/>
                </a:solidFill>
                <a:latin typeface="IBM Plex Sans Medium" pitchFamily="34" charset="0"/>
                <a:ea typeface="IBM Plex Sans Medium" pitchFamily="34" charset="-122"/>
                <a:cs typeface="IBM Plex Sans Medium" pitchFamily="34" charset="-120"/>
              </a:rPr>
              <a:t>Bitcoin dalam Komuniti Anda</a:t>
            </a:r>
            <a:endParaRPr lang="ms"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ms" altLang="en-US" sz="2400" b="1" dirty="0">
                <a:solidFill>
                  <a:srgbClr val="FFFFFF"/>
                </a:solidFill>
                <a:latin typeface="IBM Plex Sans" pitchFamily="34" charset="0"/>
                <a:ea typeface="IBM Plex Sans" pitchFamily="34" charset="-122"/>
                <a:cs typeface="IBM Plex Sans" pitchFamily="34" charset="-120"/>
              </a:rPr>
              <a:t>Hubung kait:</a:t>
            </a:r>
            <a:r>
              <a:rPr lang="ms" altLang="en-US" sz="2400" dirty="0">
                <a:solidFill>
                  <a:srgbClr val="FFFFFF"/>
                </a:solidFill>
                <a:latin typeface="IBM Plex Sans" pitchFamily="34" charset="0"/>
                <a:ea typeface="IBM Plex Sans" pitchFamily="34" charset="-122"/>
                <a:cs typeface="IBM Plex Sans" pitchFamily="34" charset="-120"/>
              </a:rPr>
              <a:t> Bagaimanakah masalah, penyelesaian dan tindakan selamat berkait dengan komuniti ini?</a:t>
            </a:r>
            <a:endParaRPr lang="m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Modul Tempatan 4 Anda</a:t>
            </a:r>
            <a:endParaRPr lang="ms" sz="3000" dirty="0"/>
          </a:p>
        </p:txBody>
      </p:sp>
      <p:pic>
        <p:nvPicPr>
          <p:cNvPr id="4" name="Image 0" descr="HubungkanKaitkan pembelajaran terdahulu dengan keperluan setempat. BandingkanPertimbangkan Bitcoin berbanding pilihan setempat yang realistik.Berlatih dengan selamatCuba tugasan yang ditetapkan dengan">    </p:cNvPr>
          <p:cNvPicPr>
            <a:picLocks noChangeAspect="1"/>
          </p:cNvPicPr>
          <p:nvPr/>
        </p:nvPicPr>
        <p:blipFill>
          <a:blip r:embed="rId1"/>
          <a:stretch>
            <a:fillRect/>
          </a:stretch>
        </p:blipFill>
        <p:spPr>
          <a:xfrm>
            <a:off x="666780" y="1295430"/>
            <a:ext cx="10858500" cy="2337389"/>
          </a:xfrm>
          <a:prstGeom prst="rect">
            <a:avLst/>
          </a:prstGeom>
        </p:spPr>
      </p:pic>
      <p:sp>
        <p:nvSpPr>
          <p:cNvPr id="5" name="Text 2"/>
          <p:cNvSpPr/>
          <p:nvPr/>
        </p:nvSpPr>
        <p:spPr>
          <a:xfrm>
            <a:off x="666780" y="3785159"/>
            <a:ext cx="11510010" cy="822686"/>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Catatkan fokus tempatan anda: masalah atau peluang, alternatif, senario yang selamat, manfaat dan risiko utama, serta langkah seterusnya yang selamat.</a:t>
            </a:r>
            <a:endParaRPr lang="ms" sz="2400" dirty="0"/>
          </a:p>
        </p:txBody>
      </p:sp>
      <p:sp>
        <p:nvSpPr>
          <p:cNvPr id="6" name="Text 3"/>
          <p:cNvSpPr/>
          <p:nvPr/>
        </p:nvSpPr>
        <p:spPr>
          <a:xfrm>
            <a:off x="666780" y="4912705"/>
            <a:ext cx="11510010" cy="1234074"/>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Anda tidak diharapkan untuk menerima pakai Bitcoin atau membuat kesimpulan bahawa Bitcoin ialah pilihan terbaik. Contoh tempatan tidak membuktikan bahawa sesuatu kaedah berkesan di semua tempat.</a:t>
            </a:r>
            <a:endParaRPr lang="m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4</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Bengkel dan Demonstrasi</a:t>
            </a:r>
            <a:endParaRPr lang="ms"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Pembentangan:</a:t>
            </a:r>
            <a:r>
              <a:rPr lang="ms" altLang="en-US" sz="2400" dirty="0">
                <a:solidFill>
                  <a:srgbClr val="25252B"/>
                </a:solidFill>
                <a:latin typeface="IBM Plex Sans" pitchFamily="34" charset="0"/>
                <a:ea typeface="IBM Plex Sans" pitchFamily="34" charset="-122"/>
                <a:cs typeface="IBM Plex Sans" pitchFamily="34" charset="-120"/>
              </a:rPr>
              <a:t> perhatikan proses dan risikonya</a:t>
            </a:r>
            <a:endParaRPr lang="ms" sz="2400" dirty="0"/>
          </a:p>
          <a:p>
            <a:pPr algn="l" marL="228600" indent="-228600">
              <a:lnSpc>
                <a:spcPct val="113000"/>
              </a:lnSpc>
              <a:spcBef>
                <a:spcPts val="480"/>
              </a:spcBef>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Latihan:</a:t>
            </a:r>
            <a:r>
              <a:rPr lang="ms" altLang="en-US" sz="2400" dirty="0">
                <a:solidFill>
                  <a:srgbClr val="25252B"/>
                </a:solidFill>
                <a:latin typeface="IBM Plex Sans" pitchFamily="34" charset="0"/>
                <a:ea typeface="IBM Plex Sans" pitchFamily="34" charset="-122"/>
                <a:cs typeface="IBM Plex Sans" pitchFamily="34" charset="-120"/>
              </a:rPr>
              <a:t> ikuti proses dengan bahan latihan yang selamat</a:t>
            </a:r>
            <a:endParaRPr lang="ms" sz="2400" dirty="0"/>
          </a:p>
          <a:p>
            <a:pPr algn="l" marL="228600" indent="-228600">
              <a:lnSpc>
                <a:spcPct val="113000"/>
              </a:lnSpc>
              <a:spcBef>
                <a:spcPts val="480"/>
              </a:spcBef>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Pelaksanaan:</a:t>
            </a:r>
            <a:r>
              <a:rPr lang="ms" altLang="en-US" sz="2400" dirty="0">
                <a:solidFill>
                  <a:srgbClr val="25252B"/>
                </a:solidFill>
                <a:latin typeface="IBM Plex Sans" pitchFamily="34" charset="0"/>
                <a:ea typeface="IBM Plex Sans" pitchFamily="34" charset="-122"/>
                <a:cs typeface="IBM Plex Sans" pitchFamily="34" charset="-120"/>
              </a:rPr>
              <a:t> selesaikan tugasan atau jelaskan keputusan secara kendiri</a:t>
            </a:r>
            <a:endParaRPr lang="ms"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Sebelum latihan: alat yang telah diperiksa, pelan pemulihan dan pelan menghadapi kegagalan yang jelas, risiko yang diketahui, serta titik berhenti yang jelas.</a:t>
            </a:r>
            <a:endParaRPr lang="ms" sz="2400" dirty="0"/>
          </a:p>
        </p:txBody>
      </p:sp>
      <p:sp>
        <p:nvSpPr>
          <p:cNvPr id="6" name="Text 4"/>
          <p:cNvSpPr/>
          <p:nvPr/>
        </p:nvSpPr>
        <p:spPr>
          <a:xfrm>
            <a:off x="666780" y="4616623"/>
            <a:ext cx="11510010" cy="1645463"/>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Tiada tekanan untuk memasang perisian atau mendedahkan data kewangan. Pilihan alternatif secara luar talian atau tanpa dana tersedia. Sebarang jumlah wang sebenar yang digunakan mestilah cukup kecil supaya kehilangan keseluruhannya kekal sebagai pengajaran, bukannya krisis.</a:t>
            </a:r>
            <a:endParaRPr lang="m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4</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Alat dan Sumber Bitcoin Tempatan</a:t>
            </a:r>
            <a:endParaRPr lang="ms"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Tujuan dan alternatif yang realistik</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Kawalan dan pemulihan kunci</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Penerbit, domain atau penyenaraian aplikasi yang sah</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Status sumber terbuka, semakan dan penyelenggaraan</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Privasi, jumlah kos, keserasian dan sokongan</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Peraturan dan sekatan tempatan semasa</a:t>
            </a:r>
            <a:endParaRPr lang="ms"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ms" altLang="en-US" sz="2110" dirty="0">
                <a:solidFill>
                  <a:srgbClr val="25252B"/>
                </a:solidFill>
                <a:latin typeface="IBM Plex Sans" pitchFamily="34" charset="0"/>
                <a:ea typeface="IBM Plex Sans" pitchFamily="34" charset="-122"/>
                <a:cs typeface="IBM Plex Sans" pitchFamily="34" charset="-120"/>
              </a:rPr>
              <a:t>Catatkan alat/versi, tarikh semakan, penjagaan aset, kegunaan utama, manfaat, risiko, kaedah pemulihan dan alternatif.</a:t>
            </a:r>
            <a:endParaRPr lang="ms"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ms" altLang="en-US" sz="2110" dirty="0">
                <a:solidFill>
                  <a:srgbClr val="25252B"/>
                </a:solidFill>
                <a:latin typeface="IBM Plex Sans" pitchFamily="34" charset="0"/>
                <a:ea typeface="IBM Plex Sans" pitchFamily="34" charset="-122"/>
                <a:cs typeface="IBM Plex Sans" pitchFamily="34" charset="-120"/>
              </a:rPr>
              <a:t>Alat yang dinamakan ialah contoh pembelajaran setakat tarikh tertentu, bukan sokongan atau janji tentang keselamatan, ketersediaan, kos rendah atau kesesuaian. Semak alat tersebut sekali lagi sebelum penggunaan sebenar.</a:t>
            </a:r>
            <a:endParaRPr lang="ms"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4</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Pembayaran Lightning</a:t>
            </a:r>
            <a:endParaRPr lang="ms"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Invois:</a:t>
            </a:r>
            <a:r>
              <a:rPr lang="ms" altLang="en-US" sz="2300" dirty="0">
                <a:solidFill>
                  <a:srgbClr val="25252B"/>
                </a:solidFill>
                <a:latin typeface="IBM Plex Sans" pitchFamily="34" charset="0"/>
                <a:ea typeface="IBM Plex Sans" pitchFamily="34" charset="-122"/>
                <a:cs typeface="IBM Plex Sans" pitchFamily="34" charset="-120"/>
              </a:rPr>
              <a:t> permintaan untuk bayaran tertentu; mungkin merangkumi amaun dan tarikh luput</a:t>
            </a:r>
            <a:endParaRPr lang="ms" sz="2300" dirty="0"/>
          </a:p>
          <a:p>
            <a:pPr algn="l" marL="219710" indent="-219710">
              <a:lnSpc>
                <a:spcPct val="113000"/>
              </a:lnSpc>
              <a:spcBef>
                <a:spcPts val="460"/>
              </a:spcBef>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Alamat Lightning:</a:t>
            </a:r>
            <a:r>
              <a:rPr lang="ms" altLang="en-US" sz="2300" dirty="0">
                <a:solidFill>
                  <a:srgbClr val="25252B"/>
                </a:solidFill>
                <a:latin typeface="IBM Plex Sans" pitchFamily="34" charset="0"/>
                <a:ea typeface="IBM Plex Sans" pitchFamily="34" charset="-122"/>
                <a:cs typeface="IBM Plex Sans" pitchFamily="34" charset="-120"/>
              </a:rPr>
              <a:t> pengecam penghalaan yang disokong oleh penyedia, selalunya menyerupai alamat e-mel</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Semak penjagaan dana, laluan pendanaan, sandaran, fi dan had</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Kenal pasti cara kegagalan dikendalikan dan pengesahan penerima</a:t>
            </a:r>
            <a:endParaRPr lang="ms"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ms" altLang="en-US" sz="2300" dirty="0">
                <a:solidFill>
                  <a:srgbClr val="25252B"/>
                </a:solidFill>
                <a:latin typeface="IBM Plex Sans" pitchFamily="34" charset="0"/>
                <a:ea typeface="IBM Plex Sans" pitchFamily="34" charset="-122"/>
                <a:cs typeface="IBM Plex Sans" pitchFamily="34" charset="-120"/>
              </a:rPr>
              <a:t>Alamat Lightning bukan akaun e-mel; alamat ini bergantung pada penyedia atau domain yang menyokongnya. Semak permintaan akhir sebelum meluluskannya.</a:t>
            </a:r>
            <a:endParaRPr lang="ms"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ms" altLang="en-US" sz="2300" dirty="0">
                <a:solidFill>
                  <a:srgbClr val="25252B"/>
                </a:solidFill>
                <a:latin typeface="IBM Plex Sans" pitchFamily="34" charset="0"/>
                <a:ea typeface="IBM Plex Sans" pitchFamily="34" charset="-122"/>
                <a:cs typeface="IBM Plex Sans" pitchFamily="34" charset="-120"/>
              </a:rPr>
              <a:t>Bayaran kecil yang berjaya tidak membuktikan keselamatan bagi baki yang lebih besar.</a:t>
            </a:r>
            <a:endParaRPr lang="ms"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4</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Penerima mengeluarkan invoisPenerima membuat permintaan pembayaran yang menyertakan jumlah bayaran.Pengirim membayarPengirim mengimbas permintaan tersebut, menyemak jumlah bayaran dan membayar. Peneri">    </p:cNvPr>
          <p:cNvPicPr>
            <a:picLocks noChangeAspect="1"/>
          </p:cNvPicPr>
          <p:nvPr/>
        </p:nvPicPr>
        <p:blipFill>
          <a:blip r:embed="rId1"/>
          <a:stretch>
            <a:fillRect/>
          </a:stretch>
        </p:blipFill>
        <p:spPr>
          <a:xfrm>
            <a:off x="342900" y="1439174"/>
            <a:ext cx="11506170" cy="382722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Kenal pasti sama ada setiap dompet bersifat kustodian atau jagaan sendiri. 1Cipta permintaanPenerima mencipta permintaan pembayaran.2Imbas permintaanPengirim mengimbas atau menyalinnya.3Sahkan butiran">    </p:cNvPr>
          <p:cNvPicPr>
            <a:picLocks noChangeAspect="1"/>
          </p:cNvPicPr>
          <p:nvPr/>
        </p:nvPicPr>
        <p:blipFill>
          <a:blip r:embed="rId1"/>
          <a:stretch>
            <a:fillRect/>
          </a:stretch>
        </p:blipFill>
        <p:spPr>
          <a:xfrm>
            <a:off x="342900" y="441107"/>
            <a:ext cx="11506170" cy="582326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Pembayaran Lightning Berpandu</a:t>
            </a:r>
            <a:endParaRPr lang="ms"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ms" altLang="en-US" sz="2400" dirty="0">
                <a:solidFill>
                  <a:srgbClr val="25252B"/>
                </a:solidFill>
                <a:latin typeface="IBM Plex Sans" pitchFamily="34" charset="0"/>
                <a:ea typeface="IBM Plex Sans" pitchFamily="34" charset="-122"/>
                <a:cs typeface="IBM Plex Sans" pitchFamily="34" charset="-120"/>
              </a:rPr>
              <a:t>Penerima menghasilkan permintaan yang betul.</a:t>
            </a:r>
            <a:endParaRPr lang="ms" sz="2400" dirty="0"/>
          </a:p>
          <a:p>
            <a:pPr algn="l" marL="228600" indent="-228600">
              <a:lnSpc>
                <a:spcPct val="113000"/>
              </a:lnSpc>
              <a:spcBef>
                <a:spcPts val="480"/>
              </a:spcBef>
              <a:buSzPct val="100000"/>
              <a:buFont typeface="+mj-lt"/>
              <a:buAutoNum type="arabicPeriod" startAt="1"/>
            </a:pPr>
            <a:r>
              <a:rPr lang="ms" altLang="en-US" sz="2400" dirty="0">
                <a:solidFill>
                  <a:srgbClr val="25252B"/>
                </a:solidFill>
                <a:latin typeface="IBM Plex Sans" pitchFamily="34" charset="0"/>
                <a:ea typeface="IBM Plex Sans" pitchFamily="34" charset="-122"/>
                <a:cs typeface="IBM Plex Sans" pitchFamily="34" charset="-120"/>
              </a:rPr>
              <a:t>Pengirim mengimbas atau menyalinnya.</a:t>
            </a:r>
            <a:endParaRPr lang="ms" sz="2400" dirty="0"/>
          </a:p>
          <a:p>
            <a:pPr algn="l" marL="228600" indent="-228600">
              <a:lnSpc>
                <a:spcPct val="113000"/>
              </a:lnSpc>
              <a:spcBef>
                <a:spcPts val="480"/>
              </a:spcBef>
              <a:buSzPct val="100000"/>
              <a:buFont typeface="+mj-lt"/>
              <a:buAutoNum type="arabicPeriod" startAt="1"/>
            </a:pPr>
            <a:r>
              <a:rPr lang="ms" altLang="en-US" sz="2400" dirty="0">
                <a:solidFill>
                  <a:srgbClr val="25252B"/>
                </a:solidFill>
                <a:latin typeface="IBM Plex Sans" pitchFamily="34" charset="0"/>
                <a:ea typeface="IBM Plex Sans" pitchFamily="34" charset="-122"/>
                <a:cs typeface="IBM Plex Sans" pitchFamily="34" charset="-120"/>
              </a:rPr>
              <a:t>Semak penerima, jumlah, unit, fi dan sebarang tarikh luput.</a:t>
            </a:r>
            <a:endParaRPr lang="ms" sz="2400" dirty="0"/>
          </a:p>
          <a:p>
            <a:pPr algn="l" marL="228600" indent="-228600">
              <a:lnSpc>
                <a:spcPct val="113000"/>
              </a:lnSpc>
              <a:spcBef>
                <a:spcPts val="480"/>
              </a:spcBef>
              <a:buSzPct val="100000"/>
              <a:buFont typeface="+mj-lt"/>
              <a:buAutoNum type="arabicPeriod" startAt="1"/>
            </a:pPr>
            <a:r>
              <a:rPr lang="ms" altLang="en-US" sz="2400" dirty="0">
                <a:solidFill>
                  <a:srgbClr val="25252B"/>
                </a:solidFill>
                <a:latin typeface="IBM Plex Sans" pitchFamily="34" charset="0"/>
                <a:ea typeface="IBM Plex Sans" pitchFamily="34" charset="-122"/>
                <a:cs typeface="IBM Plex Sans" pitchFamily="34" charset="-120"/>
              </a:rPr>
              <a:t>Luluskan hanya apabila butirannya sepadan.</a:t>
            </a:r>
            <a:endParaRPr lang="ms" sz="2400" dirty="0"/>
          </a:p>
          <a:p>
            <a:pPr algn="l" marL="228600" indent="-228600">
              <a:lnSpc>
                <a:spcPct val="113000"/>
              </a:lnSpc>
              <a:spcBef>
                <a:spcPts val="480"/>
              </a:spcBef>
              <a:buSzPct val="100000"/>
              <a:buFont typeface="+mj-lt"/>
              <a:buAutoNum type="arabicPeriod" startAt="1"/>
            </a:pPr>
            <a:r>
              <a:rPr lang="ms" altLang="en-US" sz="2400" dirty="0">
                <a:solidFill>
                  <a:srgbClr val="25252B"/>
                </a:solidFill>
                <a:latin typeface="IBM Plex Sans" pitchFamily="34" charset="0"/>
                <a:ea typeface="IBM Plex Sans" pitchFamily="34" charset="-122"/>
                <a:cs typeface="IBM Plex Sans" pitchFamily="34" charset="-120"/>
              </a:rPr>
              <a:t>Kedua-dua pihak menyemak hasilnya dalam dompet masing-masing.</a:t>
            </a:r>
            <a:endParaRPr lang="ms" sz="2400" dirty="0"/>
          </a:p>
          <a:p>
            <a:pPr algn="l" marL="228600" indent="-228600">
              <a:lnSpc>
                <a:spcPct val="113000"/>
              </a:lnSpc>
              <a:spcBef>
                <a:spcPts val="480"/>
              </a:spcBef>
              <a:buSzPct val="100000"/>
              <a:buFont typeface="+mj-lt"/>
              <a:buAutoNum type="arabicPeriod" startAt="1"/>
            </a:pPr>
            <a:r>
              <a:rPr lang="ms" altLang="en-US" sz="2400" dirty="0">
                <a:solidFill>
                  <a:srgbClr val="25252B"/>
                </a:solidFill>
                <a:latin typeface="IBM Plex Sans" pitchFamily="34" charset="0"/>
                <a:ea typeface="IBM Plex Sans" pitchFamily="34" charset="-122"/>
                <a:cs typeface="IBM Plex Sans" pitchFamily="34" charset="-120"/>
              </a:rPr>
              <a:t>Terangkan risiko penjagaan aset dan kegagalan.</a:t>
            </a:r>
            <a:endParaRPr lang="ms" sz="2400" dirty="0"/>
          </a:p>
        </p:txBody>
      </p:sp>
      <p:sp>
        <p:nvSpPr>
          <p:cNvPr id="5" name="Text 3"/>
          <p:cNvSpPr/>
          <p:nvPr/>
        </p:nvSpPr>
        <p:spPr>
          <a:xfrm>
            <a:off x="666780" y="4494459"/>
            <a:ext cx="11510010" cy="1234074"/>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Gunakan latihan berisiko rendah yang telah disediakan atau diluluskan. Berhenti jika hasilnya berbeza daripada rancangan; buat pengesahan sebelum mengambil tindakan selanjutnya.</a:t>
            </a:r>
            <a:endParaRPr lang="m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4</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Penggunaan Bitcoin dalam Kehidupan Seharian</a:t>
            </a:r>
            <a:endParaRPr lang="ms" sz="3000" dirty="0"/>
          </a:p>
        </p:txBody>
      </p:sp>
      <p:sp>
        <p:nvSpPr>
          <p:cNvPr id="4" name="Text 2"/>
          <p:cNvSpPr/>
          <p:nvPr/>
        </p:nvSpPr>
        <p:spPr>
          <a:xfrm>
            <a:off x="1017179" y="1379464"/>
            <a:ext cx="11125871" cy="3307568"/>
          </a:xfrm>
          <a:prstGeom prst="rect">
            <a:avLst/>
          </a:prstGeom>
          <a:noFill/>
          <a:ln/>
        </p:spPr>
        <p:txBody>
          <a:bodyPr wrap="square" lIns="0" tIns="0" rIns="0" bIns="0" rtlCol="0" anchor="t"/>
          <a:lstStyle/>
          <a:p>
            <a:pPr algn="l" marL="210820" indent="-210820">
              <a:lnSpc>
                <a:spcPct val="113000"/>
              </a:lnSpc>
              <a:buSzPct val="100000"/>
              <a:buChar char="•"/>
            </a:pPr>
            <a:r>
              <a:rPr lang="ms" altLang="en-US" sz="2210" b="1" dirty="0">
                <a:solidFill>
                  <a:srgbClr val="422C70"/>
                </a:solidFill>
                <a:latin typeface="IBM Plex Sans" pitchFamily="34" charset="0"/>
                <a:ea typeface="IBM Plex Sans" pitchFamily="34" charset="-122"/>
                <a:cs typeface="IBM Plex Sans" pitchFamily="34" charset="-120"/>
              </a:rPr>
              <a:t>Menjana pendapatan:</a:t>
            </a:r>
            <a:r>
              <a:rPr lang="ms" altLang="en-US" sz="2210" dirty="0">
                <a:solidFill>
                  <a:srgbClr val="25252B"/>
                </a:solidFill>
                <a:latin typeface="IBM Plex Sans" pitchFamily="34" charset="0"/>
                <a:ea typeface="IBM Plex Sans" pitchFamily="34" charset="-122"/>
                <a:cs typeface="IBM Plex Sans" pitchFamily="34" charset="-120"/>
              </a:rPr>
              <a:t> penetapan harga, pemasaan, turun naik harga, rekod, dan penjagaan aset</a:t>
            </a:r>
            <a:endParaRPr lang="ms" sz="2210" dirty="0"/>
          </a:p>
          <a:p>
            <a:pPr algn="l" marL="210820" indent="-210820">
              <a:lnSpc>
                <a:spcPct val="113000"/>
              </a:lnSpc>
              <a:spcBef>
                <a:spcPts val="440"/>
              </a:spcBef>
              <a:buSzPct val="100000"/>
              <a:buChar char="•"/>
            </a:pPr>
            <a:r>
              <a:rPr lang="ms" altLang="en-US" sz="2210" b="1" dirty="0">
                <a:solidFill>
                  <a:srgbClr val="422C70"/>
                </a:solidFill>
                <a:latin typeface="IBM Plex Sans" pitchFamily="34" charset="0"/>
                <a:ea typeface="IBM Plex Sans" pitchFamily="34" charset="-122"/>
                <a:cs typeface="IBM Plex Sans" pitchFamily="34" charset="-120"/>
              </a:rPr>
              <a:t>Menyimpan:</a:t>
            </a:r>
            <a:r>
              <a:rPr lang="ms" altLang="en-US" sz="2210" dirty="0">
                <a:solidFill>
                  <a:srgbClr val="25252B"/>
                </a:solidFill>
                <a:latin typeface="IBM Plex Sans" pitchFamily="34" charset="0"/>
                <a:ea typeface="IBM Plex Sans" pitchFamily="34" charset="-122"/>
                <a:cs typeface="IBM Plex Sans" pitchFamily="34" charset="-120"/>
              </a:rPr>
              <a:t> kegunaan masa hadapan; harga boleh jatuh mendadak</a:t>
            </a:r>
            <a:endParaRPr lang="ms" sz="2210" dirty="0"/>
          </a:p>
          <a:p>
            <a:pPr algn="l" marL="210820" indent="-210820">
              <a:lnSpc>
                <a:spcPct val="113000"/>
              </a:lnSpc>
              <a:spcBef>
                <a:spcPts val="440"/>
              </a:spcBef>
              <a:buSzPct val="100000"/>
              <a:buChar char="•"/>
            </a:pPr>
            <a:r>
              <a:rPr lang="ms" altLang="en-US" sz="2210" b="1" dirty="0">
                <a:solidFill>
                  <a:srgbClr val="422C70"/>
                </a:solidFill>
                <a:latin typeface="IBM Plex Sans" pitchFamily="34" charset="0"/>
                <a:ea typeface="IBM Plex Sans" pitchFamily="34" charset="-122"/>
                <a:cs typeface="IBM Plex Sans" pitchFamily="34" charset="-120"/>
              </a:rPr>
              <a:t>Menerima dan menghantar:</a:t>
            </a:r>
            <a:r>
              <a:rPr lang="ms" altLang="en-US" sz="2210" dirty="0">
                <a:solidFill>
                  <a:srgbClr val="25252B"/>
                </a:solidFill>
                <a:latin typeface="IBM Plex Sans" pitchFamily="34" charset="0"/>
                <a:ea typeface="IBM Plex Sans" pitchFamily="34" charset="-122"/>
                <a:cs typeface="IBM Plex Sans" pitchFamily="34" charset="-120"/>
              </a:rPr>
              <a:t> permintaan yang betul, penyelesaian, laluan, dan fi</a:t>
            </a:r>
            <a:endParaRPr lang="ms" sz="2210" dirty="0"/>
          </a:p>
          <a:p>
            <a:pPr algn="l" marL="210820" indent="-210820">
              <a:lnSpc>
                <a:spcPct val="113000"/>
              </a:lnSpc>
              <a:spcBef>
                <a:spcPts val="440"/>
              </a:spcBef>
              <a:buSzPct val="100000"/>
              <a:buChar char="•"/>
            </a:pPr>
            <a:r>
              <a:rPr lang="ms" altLang="en-US" sz="2210" b="1" dirty="0">
                <a:solidFill>
                  <a:srgbClr val="422C70"/>
                </a:solidFill>
                <a:latin typeface="IBM Plex Sans" pitchFamily="34" charset="0"/>
                <a:ea typeface="IBM Plex Sans" pitchFamily="34" charset="-122"/>
                <a:cs typeface="IBM Plex Sans" pitchFamily="34" charset="-120"/>
              </a:rPr>
              <a:t>Berbelanja:</a:t>
            </a:r>
            <a:r>
              <a:rPr lang="ms" altLang="en-US" sz="2210" dirty="0">
                <a:solidFill>
                  <a:srgbClr val="25252B"/>
                </a:solidFill>
                <a:latin typeface="IBM Plex Sans" pitchFamily="34" charset="0"/>
                <a:ea typeface="IBM Plex Sans" pitchFamily="34" charset="-122"/>
                <a:cs typeface="IBM Plex Sans" pitchFamily="34" charset="-120"/>
              </a:rPr>
              <a:t> kadar pertukaran, dasar peniaga, dan kesan percukaian</a:t>
            </a:r>
            <a:endParaRPr lang="ms" sz="2210" dirty="0"/>
          </a:p>
          <a:p>
            <a:pPr algn="l" marL="210820" indent="-210820">
              <a:lnSpc>
                <a:spcPct val="113000"/>
              </a:lnSpc>
              <a:spcBef>
                <a:spcPts val="440"/>
              </a:spcBef>
              <a:buSzPct val="100000"/>
              <a:buChar char="•"/>
            </a:pPr>
            <a:r>
              <a:rPr lang="ms" altLang="en-US" sz="2210" b="1" dirty="0">
                <a:solidFill>
                  <a:srgbClr val="422C70"/>
                </a:solidFill>
                <a:latin typeface="IBM Plex Sans" pitchFamily="34" charset="0"/>
                <a:ea typeface="IBM Plex Sans" pitchFamily="34" charset="-122"/>
                <a:cs typeface="IBM Plex Sans" pitchFamily="34" charset="-120"/>
              </a:rPr>
              <a:t>Penetapan harga dan perakaunan:</a:t>
            </a:r>
            <a:r>
              <a:rPr lang="ms" altLang="en-US" sz="2210" dirty="0">
                <a:solidFill>
                  <a:srgbClr val="25252B"/>
                </a:solidFill>
                <a:latin typeface="IBM Plex Sans" pitchFamily="34" charset="0"/>
                <a:ea typeface="IBM Plex Sans" pitchFamily="34" charset="-122"/>
                <a:cs typeface="IBM Plex Sans" pitchFamily="34" charset="-120"/>
              </a:rPr>
              <a:t> BTC/sats; rekod dalam mata wang fiat mungkin masih diperlukan</a:t>
            </a:r>
            <a:endParaRPr lang="ms" sz="2210" dirty="0"/>
          </a:p>
          <a:p>
            <a:pPr algn="l" marL="210820" indent="-210820">
              <a:lnSpc>
                <a:spcPct val="113000"/>
              </a:lnSpc>
              <a:spcBef>
                <a:spcPts val="440"/>
              </a:spcBef>
              <a:buSzPct val="100000"/>
              <a:buChar char="•"/>
            </a:pPr>
            <a:r>
              <a:rPr lang="ms" altLang="en-US" sz="2210" b="1" dirty="0">
                <a:solidFill>
                  <a:srgbClr val="422C70"/>
                </a:solidFill>
                <a:latin typeface="IBM Plex Sans" pitchFamily="34" charset="0"/>
                <a:ea typeface="IBM Plex Sans" pitchFamily="34" charset="-122"/>
                <a:cs typeface="IBM Plex Sans" pitchFamily="34" charset="-120"/>
              </a:rPr>
              <a:t>Menderma:</a:t>
            </a:r>
            <a:r>
              <a:rPr lang="ms" altLang="en-US" sz="2210" dirty="0">
                <a:solidFill>
                  <a:srgbClr val="25252B"/>
                </a:solidFill>
                <a:latin typeface="IBM Plex Sans" pitchFamily="34" charset="0"/>
                <a:ea typeface="IBM Plex Sans" pitchFamily="34" charset="-122"/>
                <a:cs typeface="IBM Plex Sans" pitchFamily="34" charset="-120"/>
              </a:rPr>
              <a:t> sahkan permintaan daripada penerima sebenar</a:t>
            </a:r>
            <a:endParaRPr lang="ms" sz="2210" dirty="0"/>
          </a:p>
        </p:txBody>
      </p:sp>
      <p:sp>
        <p:nvSpPr>
          <p:cNvPr id="5" name="Text 3"/>
          <p:cNvSpPr/>
          <p:nvPr/>
        </p:nvSpPr>
        <p:spPr>
          <a:xfrm>
            <a:off x="666780" y="4995459"/>
            <a:ext cx="11510010" cy="756940"/>
          </a:xfrm>
          <a:prstGeom prst="rect">
            <a:avLst/>
          </a:prstGeom>
          <a:noFill/>
          <a:ln/>
        </p:spPr>
        <p:txBody>
          <a:bodyPr wrap="square" lIns="0" tIns="0" rIns="0" bIns="0" rtlCol="0" anchor="t"/>
          <a:lstStyle/>
          <a:p>
            <a:pPr algn="l" indent="0" marL="0">
              <a:lnSpc>
                <a:spcPct val="113000"/>
              </a:lnSpc>
              <a:buNone/>
            </a:pPr>
            <a:r>
              <a:rPr lang="ms" altLang="en-US" sz="2210" dirty="0">
                <a:solidFill>
                  <a:srgbClr val="25252B"/>
                </a:solidFill>
                <a:latin typeface="IBM Plex Sans" pitchFamily="34" charset="0"/>
                <a:ea typeface="IBM Plex Sans" pitchFamily="34" charset="-122"/>
                <a:cs typeface="IBM Plex Sans" pitchFamily="34" charset="-120"/>
              </a:rPr>
              <a:t>Apakah masalah yang ditangani? Adakah Bitcoin lebih baik daripada alternatif yang tersedia dalam situasi ini? Apakah risiko atau tanggungjawab baharu yang timbul?</a:t>
            </a:r>
            <a:endParaRPr lang="ms"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4</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Perbelanjaan dan Penerimaan</a:t>
            </a:r>
            <a:br/>
            <a:r>
              <a:rPr lang="ms" altLang="en-US" sz="3000" dirty="0">
                <a:solidFill>
                  <a:srgbClr val="422C70"/>
                </a:solidFill>
                <a:latin typeface="IBM Plex Sans Medium" pitchFamily="34" charset="0"/>
                <a:ea typeface="IBM Plex Sans Medium" pitchFamily="34" charset="-122"/>
                <a:cs typeface="IBM Plex Sans Medium" pitchFamily="34" charset="-120"/>
              </a:rPr>
              <a:t>Tempatan</a:t>
            </a:r>
            <a:endParaRPr lang="ms" sz="3000" dirty="0"/>
          </a:p>
        </p:txBody>
      </p:sp>
      <p:sp>
        <p:nvSpPr>
          <p:cNvPr id="5" name="Text 2"/>
          <p:cNvSpPr/>
          <p:nvPr/>
        </p:nvSpPr>
        <p:spPr>
          <a:xfrm>
            <a:off x="666780" y="1836390"/>
            <a:ext cx="11144250" cy="329093"/>
          </a:xfrm>
          <a:prstGeom prst="rect">
            <a:avLst/>
          </a:prstGeom>
          <a:noFill/>
          <a:ln/>
        </p:spPr>
        <p:txBody>
          <a:bodyPr wrap="square" lIns="0" tIns="0" rIns="0" bIns="0" rtlCol="0" anchor="t"/>
          <a:lstStyle/>
          <a:p>
            <a:pPr algn="l" indent="0" marL="0">
              <a:lnSpc>
                <a:spcPct val="113000"/>
              </a:lnSpc>
              <a:buNone/>
            </a:pPr>
            <a:r>
              <a:rPr lang="ms" altLang="en-US" sz="1920" b="1" dirty="0">
                <a:solidFill>
                  <a:srgbClr val="25252B"/>
                </a:solidFill>
                <a:latin typeface="IBM Plex Sans" pitchFamily="34" charset="0"/>
                <a:ea typeface="IBM Plex Sans" pitchFamily="34" charset="-122"/>
                <a:cs typeface="IBM Plex Sans" pitchFamily="34" charset="-120"/>
              </a:rPr>
              <a:t>Pembelian kecil</a:t>
            </a:r>
            <a:endParaRPr lang="ms" sz="1920" dirty="0"/>
          </a:p>
        </p:txBody>
      </p:sp>
      <p:sp>
        <p:nvSpPr>
          <p:cNvPr id="6" name="Text 3"/>
          <p:cNvSpPr/>
          <p:nvPr/>
        </p:nvSpPr>
        <p:spPr>
          <a:xfrm>
            <a:off x="971459" y="2360432"/>
            <a:ext cx="6006694" cy="2071665"/>
          </a:xfrm>
          <a:prstGeom prst="rect">
            <a:avLst/>
          </a:prstGeom>
          <a:noFill/>
          <a:ln/>
        </p:spPr>
        <p:txBody>
          <a:bodyPr wrap="square" lIns="0" tIns="0" rIns="0" bIns="0" rtlCol="0" anchor="t"/>
          <a:lstStyle/>
          <a:p>
            <a:pPr algn="l" marL="182880" indent="-182880">
              <a:lnSpc>
                <a:spcPct val="113000"/>
              </a:lnSpc>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Saluran manakah yang sesuai untuk pembayaran kecil dan pantas?</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Siapa yang membuat permintaan; siapa yang menyemak jumlah dan unit?</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Bagaimana jika “dihantar” dan “diterima” tidak sepadan?</a:t>
            </a:r>
            <a:endParaRPr lang="ms" sz="1920" dirty="0"/>
          </a:p>
        </p:txBody>
      </p:sp>
      <p:sp>
        <p:nvSpPr>
          <p:cNvPr id="7" name="Text 4"/>
          <p:cNvSpPr/>
          <p:nvPr/>
        </p:nvSpPr>
        <p:spPr>
          <a:xfrm>
            <a:off x="666780" y="4700290"/>
            <a:ext cx="11144250" cy="329093"/>
          </a:xfrm>
          <a:prstGeom prst="rect">
            <a:avLst/>
          </a:prstGeom>
          <a:noFill/>
          <a:ln/>
        </p:spPr>
        <p:txBody>
          <a:bodyPr wrap="square" lIns="0" tIns="0" rIns="0" bIns="0" rtlCol="0" anchor="t"/>
          <a:lstStyle/>
          <a:p>
            <a:pPr algn="l" indent="0" marL="0">
              <a:lnSpc>
                <a:spcPct val="113000"/>
              </a:lnSpc>
              <a:buNone/>
            </a:pPr>
            <a:r>
              <a:rPr lang="ms" altLang="en-US" sz="1920" b="1" dirty="0">
                <a:solidFill>
                  <a:srgbClr val="25252B"/>
                </a:solidFill>
                <a:latin typeface="IBM Plex Sans" pitchFamily="34" charset="0"/>
                <a:ea typeface="IBM Plex Sans" pitchFamily="34" charset="-122"/>
                <a:cs typeface="IBM Plex Sans" pitchFamily="34" charset="-120"/>
              </a:rPr>
              <a:t>Bayaran untuk kerja</a:t>
            </a:r>
            <a:endParaRPr lang="ms" sz="1920" dirty="0"/>
          </a:p>
        </p:txBody>
      </p:sp>
      <p:sp>
        <p:nvSpPr>
          <p:cNvPr id="8" name="Text 5"/>
          <p:cNvSpPr/>
          <p:nvPr/>
        </p:nvSpPr>
        <p:spPr>
          <a:xfrm>
            <a:off x="971459" y="5224333"/>
            <a:ext cx="6006694" cy="1035832"/>
          </a:xfrm>
          <a:prstGeom prst="rect">
            <a:avLst/>
          </a:prstGeom>
          <a:noFill/>
          <a:ln/>
        </p:spPr>
        <p:txBody>
          <a:bodyPr wrap="square" lIns="0" tIns="0" rIns="0" bIns="0" rtlCol="0" anchor="t"/>
          <a:lstStyle/>
          <a:p>
            <a:pPr algn="l" marL="182880" indent="-182880">
              <a:lnSpc>
                <a:spcPct val="113000"/>
              </a:lnSpc>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Unit harga, masa penetapan kadar, siapa yang membayar fi?</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Jagaan aset, rekod, pengurusan yang selamat?</a:t>
            </a:r>
            <a:endParaRPr lang="ms"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4</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Pelanggan membuat pesananPelanggan memesan secawan kopi. Pelayan mengeluarkan invoisPelayan membuat permintaan pembayaran. Pelanggan membayarPelanggan membayar dengan bitcoin. Pelayan menyerahkan kopi">    </p:cNvPr>
          <p:cNvPicPr>
            <a:picLocks noChangeAspect="1"/>
          </p:cNvPicPr>
          <p:nvPr/>
        </p:nvPicPr>
        <p:blipFill>
          <a:blip r:embed="rId1"/>
          <a:stretch>
            <a:fillRect/>
          </a:stretch>
        </p:blipFill>
        <p:spPr>
          <a:xfrm>
            <a:off x="342900" y="1239195"/>
            <a:ext cx="11506170" cy="422718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Pindahan Tempatan, Bayaran Balik dan Derma</a:t>
            </a:r>
            <a:endParaRPr lang="ms"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Pindahan kepada keluarga:</a:t>
            </a:r>
            <a:r>
              <a:rPr lang="ms" altLang="en-US" sz="2400" dirty="0">
                <a:solidFill>
                  <a:srgbClr val="25252B"/>
                </a:solidFill>
                <a:latin typeface="IBM Plex Sans" pitchFamily="34" charset="0"/>
                <a:ea typeface="IBM Plex Sans" pitchFamily="34" charset="-122"/>
                <a:cs typeface="IBM Plex Sans" pitchFamily="34" charset="-120"/>
              </a:rPr>
              <a:t> bandingkan keseluruhan laluan, jumlah kos, kelewatan, penjagaan dana dan kehendak penerima</a:t>
            </a:r>
            <a:endParaRPr lang="ms" sz="2400" dirty="0"/>
          </a:p>
          <a:p>
            <a:pPr algn="l" marL="228600" indent="-228600">
              <a:lnSpc>
                <a:spcPct val="113000"/>
              </a:lnSpc>
              <a:spcBef>
                <a:spcPts val="480"/>
              </a:spcBef>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Bayaran balik:</a:t>
            </a:r>
            <a:r>
              <a:rPr lang="ms" altLang="en-US" sz="2400" dirty="0">
                <a:solidFill>
                  <a:srgbClr val="25252B"/>
                </a:solidFill>
                <a:latin typeface="IBM Plex Sans" pitchFamily="34" charset="0"/>
                <a:ea typeface="IBM Plex Sans" pitchFamily="34" charset="-122"/>
                <a:cs typeface="IBM Plex Sans" pitchFamily="34" charset="-120"/>
              </a:rPr>
              <a:t> sahkan permintaan pelanggan; gunakan alamat bayaran balik yang baharu; persetujui fi dan rekod</a:t>
            </a:r>
            <a:endParaRPr lang="ms" sz="2400" dirty="0"/>
          </a:p>
          <a:p>
            <a:pPr algn="l" marL="228600" indent="-228600">
              <a:lnSpc>
                <a:spcPct val="113000"/>
              </a:lnSpc>
              <a:spcBef>
                <a:spcPts val="480"/>
              </a:spcBef>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Sumbangan komuniti:</a:t>
            </a:r>
            <a:r>
              <a:rPr lang="ms" altLang="en-US" sz="2400" dirty="0">
                <a:solidFill>
                  <a:srgbClr val="25252B"/>
                </a:solidFill>
                <a:latin typeface="IBM Plex Sans" pitchFamily="34" charset="0"/>
                <a:ea typeface="IBM Plex Sans" pitchFamily="34" charset="-122"/>
                <a:cs typeface="IBM Plex Sans" pitchFamily="34" charset="-120"/>
              </a:rPr>
              <a:t> sahkan permintaan; kenal pasti pihak yang mengawal kunci/sandaran dan laluan pembayaran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Seimbangkan ketelusan dengan privasi penderma; semak rekod yang diperlukan</a:t>
            </a:r>
            <a:endParaRPr lang="m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4</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Laluan Masuk dan Keluar Tempatan</a:t>
            </a:r>
            <a:endParaRPr lang="ms" sz="3000" dirty="0"/>
          </a:p>
        </p:txBody>
      </p:sp>
      <p:sp>
        <p:nvSpPr>
          <p:cNvPr id="4" name="Text 2"/>
          <p:cNvSpPr/>
          <p:nvPr/>
        </p:nvSpPr>
        <p:spPr>
          <a:xfrm>
            <a:off x="1002000" y="1375806"/>
            <a:ext cx="11142604" cy="3109874"/>
          </a:xfrm>
          <a:prstGeom prst="rect">
            <a:avLst/>
          </a:prstGeom>
          <a:noFill/>
          <a:ln/>
        </p:spPr>
        <p:txBody>
          <a:bodyPr wrap="square" lIns="0" tIns="0" rIns="0" bIns="0" rtlCol="0" anchor="t"/>
          <a:lstStyle/>
          <a:p>
            <a:pPr algn="l" marL="200660" indent="-200660">
              <a:lnSpc>
                <a:spcPct val="113000"/>
              </a:lnSpc>
              <a:buSzPct val="100000"/>
              <a:buChar char="•"/>
            </a:pPr>
            <a:r>
              <a:rPr lang="ms" altLang="en-US" sz="2110" b="1" dirty="0">
                <a:solidFill>
                  <a:srgbClr val="422C70"/>
                </a:solidFill>
                <a:latin typeface="IBM Plex Sans" pitchFamily="34" charset="0"/>
                <a:ea typeface="IBM Plex Sans" pitchFamily="34" charset="-122"/>
                <a:cs typeface="IBM Plex Sans" pitchFamily="34" charset="-120"/>
              </a:rPr>
              <a:t>Laluan masuk:</a:t>
            </a:r>
            <a:r>
              <a:rPr lang="ms" altLang="en-US" sz="2110" dirty="0">
                <a:solidFill>
                  <a:srgbClr val="25252B"/>
                </a:solidFill>
                <a:latin typeface="IBM Plex Sans" pitchFamily="34" charset="0"/>
                <a:ea typeface="IBM Plex Sans" pitchFamily="34" charset="-122"/>
                <a:cs typeface="IBM Plex Sans" pitchFamily="34" charset="-120"/>
              </a:rPr>
              <a:t> wang tempatan, kerja, atau aset → bitcoin</a:t>
            </a:r>
            <a:endParaRPr lang="ms" sz="2110" dirty="0"/>
          </a:p>
          <a:p>
            <a:pPr algn="l" marL="200660" indent="-200660">
              <a:lnSpc>
                <a:spcPct val="113000"/>
              </a:lnSpc>
              <a:spcBef>
                <a:spcPts val="420"/>
              </a:spcBef>
              <a:buSzPct val="100000"/>
              <a:buChar char="•"/>
            </a:pPr>
            <a:r>
              <a:rPr lang="ms" altLang="en-US" sz="2110" b="1" dirty="0">
                <a:solidFill>
                  <a:srgbClr val="422C70"/>
                </a:solidFill>
                <a:latin typeface="IBM Plex Sans" pitchFamily="34" charset="0"/>
                <a:ea typeface="IBM Plex Sans" pitchFamily="34" charset="-122"/>
                <a:cs typeface="IBM Plex Sans" pitchFamily="34" charset="-120"/>
              </a:rPr>
              <a:t>Laluan keluar:</a:t>
            </a:r>
            <a:r>
              <a:rPr lang="ms" altLang="en-US" sz="2110" dirty="0">
                <a:solidFill>
                  <a:srgbClr val="25252B"/>
                </a:solidFill>
                <a:latin typeface="IBM Plex Sans" pitchFamily="34" charset="0"/>
                <a:ea typeface="IBM Plex Sans" pitchFamily="34" charset="-122"/>
                <a:cs typeface="IBM Plex Sans" pitchFamily="34" charset="-120"/>
              </a:rPr>
              <a:t> bitcoin → wang tempatan, barangan, atau perkhidmatan</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Bandingkan dua laluan tempatan dengan pilihan sedia ada yang tidak menggunakan Bitcoin</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Jumlah diterima, masa, penjagaan aset, privasi, risiko pembalikan transaksi, dan titik kegagalan</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Semak pengeluaran ke kunci yang anda kawal; baki dalaman mungkin masih sekadar tuntutan</a:t>
            </a:r>
            <a:endParaRPr lang="ms" sz="2110" dirty="0"/>
          </a:p>
        </p:txBody>
      </p:sp>
      <p:sp>
        <p:nvSpPr>
          <p:cNvPr id="5" name="Text 3"/>
          <p:cNvSpPr/>
          <p:nvPr/>
        </p:nvSpPr>
        <p:spPr>
          <a:xfrm>
            <a:off x="666780" y="4780666"/>
            <a:ext cx="11510010" cy="1447770"/>
          </a:xfrm>
          <a:prstGeom prst="rect">
            <a:avLst/>
          </a:prstGeom>
          <a:noFill/>
          <a:ln/>
        </p:spPr>
        <p:txBody>
          <a:bodyPr wrap="square" lIns="0" tIns="0" rIns="0" bIns="0" rtlCol="0" anchor="t"/>
          <a:lstStyle/>
          <a:p>
            <a:pPr algn="l" indent="0" marL="0">
              <a:lnSpc>
                <a:spcPct val="113000"/>
              </a:lnSpc>
              <a:buNone/>
            </a:pPr>
            <a:r>
              <a:rPr lang="ms" altLang="en-US" sz="2110" dirty="0">
                <a:solidFill>
                  <a:srgbClr val="25252B"/>
                </a:solidFill>
                <a:latin typeface="IBM Plex Sans" pitchFamily="34" charset="0"/>
                <a:ea typeface="IBM Plex Sans" pitchFamily="34" charset="-122"/>
                <a:cs typeface="IBM Plex Sans" pitchFamily="34" charset="-120"/>
              </a:rPr>
              <a:t>Untuk pertukaran secara bersemuka, gunakan lokasi awam yang sesuai, elakkan membawa wang tunai yang tidak diperlukan, bawa seseorang yang dipercayai jika sesuai, sahkan pembayaran sebelum beredar, dan patuhi undang-undang tempatan. Jangan dedahkan butiran pegangan atau penyimpanan anda.</a:t>
            </a:r>
            <a:endParaRPr lang="ms"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4</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Kompromi KYC dan Tanpa KYC</a:t>
            </a:r>
            <a:endParaRPr lang="ms"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KYC:</a:t>
            </a:r>
            <a:r>
              <a:rPr lang="ms" altLang="en-US" sz="2300" dirty="0">
                <a:solidFill>
                  <a:srgbClr val="25252B"/>
                </a:solidFill>
                <a:latin typeface="IBM Plex Sans" pitchFamily="34" charset="0"/>
                <a:ea typeface="IBM Plex Sans" pitchFamily="34" charset="-122"/>
                <a:cs typeface="IBM Plex Sans" pitchFamily="34" charset="-120"/>
              </a:rPr>
              <a:t> semakan identiti; kemungkinan manfaat dari segi akses perbankan, had, pematuhan atau pemulihan</a:t>
            </a:r>
            <a:endParaRPr lang="ms" sz="2300" dirty="0"/>
          </a:p>
          <a:p>
            <a:pPr algn="l" marL="219710" indent="-219710">
              <a:lnSpc>
                <a:spcPct val="113000"/>
              </a:lnSpc>
              <a:spcBef>
                <a:spcPts val="460"/>
              </a:spcBef>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Risiko data:</a:t>
            </a:r>
            <a:r>
              <a:rPr lang="ms" altLang="en-US" sz="2300" dirty="0">
                <a:solidFill>
                  <a:srgbClr val="25252B"/>
                </a:solidFill>
                <a:latin typeface="IBM Plex Sans" pitchFamily="34" charset="0"/>
                <a:ea typeface="IBM Plex Sans" pitchFamily="34" charset="-122"/>
                <a:cs typeface="IBM Plex Sans" pitchFamily="34" charset="-120"/>
              </a:rPr>
              <a:t> pautan kekal antara identiti dengan pembayaran, kebocoran data, penyalahgunaan atau sekatan</a:t>
            </a:r>
            <a:endParaRPr lang="ms" sz="2300" dirty="0"/>
          </a:p>
          <a:p>
            <a:pPr algn="l" marL="219710" indent="-219710">
              <a:lnSpc>
                <a:spcPct val="113000"/>
              </a:lnSpc>
              <a:spcBef>
                <a:spcPts val="460"/>
              </a:spcBef>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Tanpa KYC:</a:t>
            </a:r>
            <a:r>
              <a:rPr lang="ms" altLang="en-US" sz="2300" dirty="0">
                <a:solidFill>
                  <a:srgbClr val="25252B"/>
                </a:solidFill>
                <a:latin typeface="IBM Plex Sans" pitchFamily="34" charset="0"/>
                <a:ea typeface="IBM Plex Sans" pitchFamily="34" charset="-122"/>
                <a:cs typeface="IBM Plex Sans" pitchFamily="34" charset="-120"/>
              </a:rPr>
              <a:t> berpotensi mengurangkan pengumpulan maklumat identiti</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Kemungkinan harga lebih tinggi, kecairan lebih rendah, sokongan lebih terhad, penipuan atau sekatan undang-undang</a:t>
            </a:r>
            <a:endParaRPr lang="ms" sz="2300" dirty="0"/>
          </a:p>
        </p:txBody>
      </p:sp>
      <p:sp>
        <p:nvSpPr>
          <p:cNvPr id="5" name="Text 3"/>
          <p:cNvSpPr/>
          <p:nvPr/>
        </p:nvSpPr>
        <p:spPr>
          <a:xfrm>
            <a:off x="666780" y="4645243"/>
            <a:ext cx="11510010" cy="1579992"/>
          </a:xfrm>
          <a:prstGeom prst="rect">
            <a:avLst/>
          </a:prstGeom>
          <a:noFill/>
          <a:ln/>
        </p:spPr>
        <p:txBody>
          <a:bodyPr wrap="square" lIns="0" tIns="0" rIns="0" bIns="0" rtlCol="0" anchor="t"/>
          <a:lstStyle/>
          <a:p>
            <a:pPr algn="l" indent="0" marL="0">
              <a:lnSpc>
                <a:spcPct val="113000"/>
              </a:lnSpc>
              <a:buNone/>
            </a:pPr>
            <a:r>
              <a:rPr lang="ms" altLang="en-US" sz="2300" dirty="0">
                <a:solidFill>
                  <a:srgbClr val="25252B"/>
                </a:solidFill>
                <a:latin typeface="IBM Plex Sans" pitchFamily="34" charset="0"/>
                <a:ea typeface="IBM Plex Sans" pitchFamily="34" charset="-122"/>
                <a:cs typeface="IBM Plex Sans" pitchFamily="34" charset="-120"/>
              </a:rPr>
              <a:t>Tiada satu pun label ini yang semestinya terbaik. Jangan melanggar undang-undang tempatan atau mendedahkan diri kepada bahaya fizikal demi privasi; dapatkan panduan tempatan terkini daripada pihak yang berkelayakan jika terdapat kekeliruan.</a:t>
            </a:r>
            <a:endParaRPr lang="ms"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4</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Ekonomi Kitaran</a:t>
            </a:r>
            <a:endParaRPr lang="ms"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ms" altLang="en-US" sz="2110" dirty="0">
                <a:solidFill>
                  <a:srgbClr val="25252B"/>
                </a:solidFill>
                <a:latin typeface="IBM Plex Sans" pitchFamily="34" charset="0"/>
                <a:ea typeface="IBM Plex Sans" pitchFamily="34" charset="-122"/>
                <a:cs typeface="IBM Plex Sans" pitchFamily="34" charset="-120"/>
              </a:rPr>
              <a:t>Ekonomi kitaran Bitcoin menghubungkan orang yang secara sukarela memperoleh, membelanjakan, menyimpan dan menukar bitcoin dalam sesebuah komuniti.</a:t>
            </a:r>
            <a:endParaRPr lang="ms"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Pekerja → pelanggan → peniaga → pembekal</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Di manakah nilai beredar atau ditukar kepada wang fiat?</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Siapakah yang menyediakan pendidikan dan sokongan teknikal?</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Apakah yang berlaku jika sambungan terputus?</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Siapakah yang menanggung risiko penjagaan aset dan risiko harga?</a:t>
            </a:r>
            <a:endParaRPr lang="ms" sz="2110" dirty="0"/>
          </a:p>
        </p:txBody>
      </p:sp>
      <p:sp>
        <p:nvSpPr>
          <p:cNvPr id="6" name="Text 4"/>
          <p:cNvSpPr/>
          <p:nvPr/>
        </p:nvSpPr>
        <p:spPr>
          <a:xfrm>
            <a:off x="666780" y="4686940"/>
            <a:ext cx="11510010" cy="1447770"/>
          </a:xfrm>
          <a:prstGeom prst="rect">
            <a:avLst/>
          </a:prstGeom>
          <a:noFill/>
          <a:ln/>
        </p:spPr>
        <p:txBody>
          <a:bodyPr wrap="square" lIns="0" tIns="0" rIns="0" bIns="0" rtlCol="0" anchor="t"/>
          <a:lstStyle/>
          <a:p>
            <a:pPr algn="l" indent="0" marL="0">
              <a:lnSpc>
                <a:spcPct val="113000"/>
              </a:lnSpc>
              <a:buNone/>
            </a:pPr>
            <a:r>
              <a:rPr lang="ms" altLang="en-US" sz="2110" dirty="0">
                <a:solidFill>
                  <a:srgbClr val="25252B"/>
                </a:solidFill>
                <a:latin typeface="IBM Plex Sans" pitchFamily="34" charset="0"/>
                <a:ea typeface="IBM Plex Sans" pitchFamily="34" charset="-122"/>
                <a:cs typeface="IBM Plex Sans" pitchFamily="34" charset="-120"/>
              </a:rPr>
              <a:t>Angka penggunaan semata-mata tidak membuktikan kegunaan. Permintaan yang lemah, alat yang tidak memadai, pendidikan yang kurang atau keselamatan yang lemah boleh memutuskan kitaran ini; elakkan kebergantungan pada pemberian percuma atau seorang penganjur yang memproses setiap pembayaran.</a:t>
            </a:r>
            <a:endParaRPr lang="ms"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4</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4</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PelangganPelanggan membayar peniaga dalam bitcoin untuk barangan. PeniagaPeniaga membayar penyedia perkhidmatan dalam bitcoin untuk sesuatu perkhidmatan.Penyedia perkhidmatanPenyedia perkhidmatan memb">    </p:cNvPr>
          <p:cNvPicPr>
            <a:picLocks noChangeAspect="1"/>
          </p:cNvPicPr>
          <p:nvPr/>
        </p:nvPicPr>
        <p:blipFill>
          <a:blip r:embed="rId1"/>
          <a:stretch>
            <a:fillRect/>
          </a:stretch>
        </p:blipFill>
        <p:spPr>
          <a:xfrm>
            <a:off x="2049353" y="266730"/>
            <a:ext cx="809335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Kes Penggunaan Peniaga atau Komuniti</a:t>
            </a:r>
            <a:endParaRPr lang="ms"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Unit penetapan harga dan kaedah pembayaran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Kawalan kunci, akses kakitangan, keselamatan peranti, dan sandaran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Pengesahan, resit, bayaran balik, dan kesilapan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Penukaran, rekod, cukai, dan sokongan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Pelan untuk menghadapi kegagalan dompet atau rangkaian</a:t>
            </a:r>
            <a:endParaRPr lang="ms"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Seorang penganjur yang memegang dana bersama ialah penjaga dana dan pihak yang perlu dipercayai. Dana bersama memerlukan peraturan yang telus, rekod, kawalan akses, dan semakan undang-undang jika berkenaan.</a:t>
            </a:r>
            <a:endParaRPr lang="m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4</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Peta Sumber Tempatan dan Penemuan</a:t>
            </a:r>
            <a:br/>
            <a:r>
              <a:rPr lang="ms" altLang="en-US" sz="3000" dirty="0">
                <a:solidFill>
                  <a:srgbClr val="422C70"/>
                </a:solidFill>
                <a:latin typeface="IBM Plex Sans Medium" pitchFamily="34" charset="0"/>
                <a:ea typeface="IBM Plex Sans Medium" pitchFamily="34" charset="-122"/>
                <a:cs typeface="IBM Plex Sans Medium" pitchFamily="34" charset="-120"/>
              </a:rPr>
              <a:t>Komuniti</a:t>
            </a:r>
            <a:endParaRPr lang="ms" sz="3000" dirty="0"/>
          </a:p>
        </p:txBody>
      </p:sp>
      <p:pic>
        <p:nvPicPr>
          <p:cNvPr id="4" name="Image 0" descr="QR code">    </p:cNvPr>
          <p:cNvPicPr>
            <a:picLocks noChangeAspect="1"/>
          </p:cNvPicPr>
          <p:nvPr/>
        </p:nvPicPr>
        <p:blipFill>
          <a:blip r:embed="rId1"/>
          <a:stretch>
            <a:fillRect/>
          </a:stretch>
        </p:blipFill>
        <p:spPr>
          <a:xfrm>
            <a:off x="9429750" y="1714500"/>
            <a:ext cx="2095530" cy="4534784"/>
          </a:xfrm>
          <a:prstGeom prst="rect">
            <a:avLst/>
          </a:prstGeom>
        </p:spPr>
      </p:pic>
      <p:sp>
        <p:nvSpPr>
          <p:cNvPr id="5" name="Text 2"/>
          <p:cNvSpPr/>
          <p:nvPr/>
        </p:nvSpPr>
        <p:spPr>
          <a:xfrm>
            <a:off x="1032449" y="1802191"/>
            <a:ext cx="8515807" cy="2545415"/>
          </a:xfrm>
          <a:prstGeom prst="rect">
            <a:avLst/>
          </a:prstGeom>
          <a:noFill/>
          <a:ln/>
        </p:spPr>
        <p:txBody>
          <a:bodyPr wrap="square" lIns="0" tIns="0" rIns="0" bIns="0" rtlCol="0" anchor="t"/>
          <a:lstStyle/>
          <a:p>
            <a:pPr algn="l" marL="219710" indent="-219710">
              <a:lnSpc>
                <a:spcPct val="113000"/>
              </a:lnSpc>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Cari peniaga, pendidik, pertemuan dan sumber komuniti</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Semak tarikh; buat pengesahan secara bebas</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Sediakan cara alternatif untuk membayar atau mengambil bahagian</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Keahlian komuniti bukan bukti bahawa seseorang boleh dipercayai</a:t>
            </a:r>
            <a:endParaRPr lang="ms" sz="2300" dirty="0"/>
          </a:p>
        </p:txBody>
      </p:sp>
      <p:sp>
        <p:nvSpPr>
          <p:cNvPr id="6" name="Text 3"/>
          <p:cNvSpPr/>
          <p:nvPr/>
        </p:nvSpPr>
        <p:spPr>
          <a:xfrm>
            <a:off x="666780" y="4669292"/>
            <a:ext cx="8916589" cy="1579992"/>
          </a:xfrm>
          <a:prstGeom prst="rect">
            <a:avLst/>
          </a:prstGeom>
          <a:noFill/>
          <a:ln/>
        </p:spPr>
        <p:txBody>
          <a:bodyPr wrap="square" lIns="0" tIns="0" rIns="0" bIns="0" rtlCol="0" anchor="t"/>
          <a:lstStyle/>
          <a:p>
            <a:pPr algn="l" indent="0" marL="0">
              <a:lnSpc>
                <a:spcPct val="113000"/>
              </a:lnSpc>
              <a:buNone/>
            </a:pPr>
            <a:r>
              <a:rPr lang="ms" altLang="en-US" sz="2300" dirty="0">
                <a:solidFill>
                  <a:srgbClr val="25252B"/>
                </a:solidFill>
                <a:latin typeface="IBM Plex Sans" pitchFamily="34" charset="0"/>
                <a:ea typeface="IBM Plex Sans" pitchFamily="34" charset="-122"/>
                <a:cs typeface="IBM Plex Sans" pitchFamily="34" charset="-120"/>
              </a:rPr>
              <a:t>Jangan sekali-kali dedahkan perkataan pemulihan, baki, alamat rumah atau langkah keselamatan semasa pertemuan. Berhati-hati dengan pengurusan pelaburan, tawaran pertukaran secara persendirian, bantuan segera dan pulangan terjamin.</a:t>
            </a:r>
            <a:endParaRPr lang="ms"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4</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Ulang Kaji: Kaitkan Perkara Ini dengan Komuniti Anda</a:t>
            </a:r>
            <a:endParaRPr lang="ms"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ms" altLang="en-US" sz="2210" dirty="0">
                <a:solidFill>
                  <a:srgbClr val="25252B"/>
                </a:solidFill>
                <a:latin typeface="IBM Plex Sans" pitchFamily="34" charset="0"/>
                <a:ea typeface="IBM Plex Sans" pitchFamily="34" charset="-122"/>
                <a:cs typeface="IBM Plex Sans" pitchFamily="34" charset="-120"/>
              </a:rPr>
              <a:t>Lengkapkan secara individu, kemudian bandingkan penaakulan anda dengan kumpulan anda.</a:t>
            </a:r>
            <a:endParaRPr lang="ms" sz="2210" dirty="0"/>
          </a:p>
        </p:txBody>
      </p:sp>
      <p:sp>
        <p:nvSpPr>
          <p:cNvPr id="5" name="Text 3"/>
          <p:cNvSpPr/>
          <p:nvPr/>
        </p:nvSpPr>
        <p:spPr>
          <a:xfrm>
            <a:off x="1017179" y="2416851"/>
            <a:ext cx="11125871" cy="3307568"/>
          </a:xfrm>
          <a:prstGeom prst="rect">
            <a:avLst/>
          </a:prstGeom>
          <a:noFill/>
          <a:ln/>
        </p:spPr>
        <p:txBody>
          <a:bodyPr wrap="square" lIns="0" tIns="0" rIns="0" bIns="0" rtlCol="0" anchor="t"/>
          <a:lstStyle/>
          <a:p>
            <a:pPr algn="l" marL="210820" indent="-210820">
              <a:lnSpc>
                <a:spcPct val="113000"/>
              </a:lnSpc>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Apakah keperluan setempat dan fungsi wang yang terlibat?</a:t>
            </a:r>
            <a:endParaRPr lang="ms" sz="2210" dirty="0"/>
          </a:p>
          <a:p>
            <a:pPr algn="l" marL="210820" indent="-210820">
              <a:lnSpc>
                <a:spcPct val="113000"/>
              </a:lnSpc>
              <a:spcBef>
                <a:spcPts val="440"/>
              </a:spcBef>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Apakah alternatif yang realistik yang anda bandingkan?</a:t>
            </a:r>
            <a:endParaRPr lang="ms" sz="2210" dirty="0"/>
          </a:p>
          <a:p>
            <a:pPr algn="l" marL="210820" indent="-210820">
              <a:lnSpc>
                <a:spcPct val="113000"/>
              </a:lnSpc>
              <a:spcBef>
                <a:spcPts val="440"/>
              </a:spcBef>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Dalam rantaian, Lightning, atau kedua-duanya? Siapakah yang mengawal kunci?</a:t>
            </a:r>
            <a:endParaRPr lang="ms" sz="2210" dirty="0"/>
          </a:p>
          <a:p>
            <a:pPr algn="l" marL="210820" indent="-210820">
              <a:lnSpc>
                <a:spcPct val="113000"/>
              </a:lnSpc>
              <a:spcBef>
                <a:spcPts val="440"/>
              </a:spcBef>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Apakah manfaat terbesar, risiko paling serius, dan kemungkinan kegagalan?</a:t>
            </a:r>
            <a:endParaRPr lang="ms" sz="2210" dirty="0"/>
          </a:p>
          <a:p>
            <a:pPr algn="l" marL="210820" indent="-210820">
              <a:lnSpc>
                <a:spcPct val="113000"/>
              </a:lnSpc>
              <a:spcBef>
                <a:spcPts val="440"/>
              </a:spcBef>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Bagaimanakah undang-undang, infrastruktur, bahasa, atau budaya mempengaruhi hasilnya?</a:t>
            </a:r>
            <a:endParaRPr lang="ms" sz="2210" dirty="0"/>
          </a:p>
          <a:p>
            <a:pPr algn="l" marL="210820" indent="-210820">
              <a:lnSpc>
                <a:spcPct val="113000"/>
              </a:lnSpc>
              <a:spcBef>
                <a:spcPts val="440"/>
              </a:spcBef>
              <a:buSzPct val="100000"/>
              <a:buChar char="•"/>
            </a:pPr>
            <a:r>
              <a:rPr lang="ms" altLang="en-US" sz="2210" dirty="0">
                <a:solidFill>
                  <a:srgbClr val="25252B"/>
                </a:solidFill>
                <a:latin typeface="IBM Plex Sans" pitchFamily="34" charset="0"/>
                <a:ea typeface="IBM Plex Sans" pitchFamily="34" charset="-122"/>
                <a:cs typeface="IBM Plex Sans" pitchFamily="34" charset="-120"/>
              </a:rPr>
              <a:t>Apakah bukti yang menyokong langkah seterusnya yang bertanggungjawab, jika ada?</a:t>
            </a:r>
            <a:endParaRPr lang="ms"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4</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Inti Pati Utama dan Sejenak untuk Refleksi</a:t>
            </a:r>
            <a:endParaRPr lang="ms" sz="3000" dirty="0"/>
          </a:p>
        </p:txBody>
      </p:sp>
      <p:sp>
        <p:nvSpPr>
          <p:cNvPr id="4" name="Text 2"/>
          <p:cNvSpPr/>
          <p:nvPr/>
        </p:nvSpPr>
        <p:spPr>
          <a:xfrm>
            <a:off x="1002000" y="1375806"/>
            <a:ext cx="11142604" cy="2747955"/>
          </a:xfrm>
          <a:prstGeom prst="rect">
            <a:avLst/>
          </a:prstGeom>
          <a:noFill/>
          <a:ln/>
        </p:spPr>
        <p:txBody>
          <a:bodyPr wrap="square" lIns="0" tIns="0" rIns="0" bIns="0" rtlCol="0" anchor="t"/>
          <a:lstStyle/>
          <a:p>
            <a:pPr algn="l" marL="200660" indent="-200660">
              <a:lnSpc>
                <a:spcPct val="113000"/>
              </a:lnSpc>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Mulakan dengan keperluan setempat dan alternatif yang realistik</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Perhatikan, berlatih dengan selamat, kemudian terangkan atau tunjukkan</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Semak alat, penjagaan aset, kos, privasi dan peraturan setempat yang berkuat kuasa</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Sahkan kaedah pembayaran dan hasilnya; buat persediaan sekiranya berlaku kegagalan</a:t>
            </a:r>
            <a:endParaRPr lang="ms" sz="2110" dirty="0"/>
          </a:p>
          <a:p>
            <a:pPr algn="l" marL="200660" indent="-200660">
              <a:lnSpc>
                <a:spcPct val="113000"/>
              </a:lnSpc>
              <a:spcBef>
                <a:spcPts val="420"/>
              </a:spcBef>
              <a:buSzPct val="100000"/>
              <a:buChar char="•"/>
            </a:pPr>
            <a:r>
              <a:rPr lang="ms" altLang="en-US" sz="2110" dirty="0">
                <a:solidFill>
                  <a:srgbClr val="25252B"/>
                </a:solidFill>
                <a:latin typeface="IBM Plex Sans" pitchFamily="34" charset="0"/>
                <a:ea typeface="IBM Plex Sans" pitchFamily="34" charset="-122"/>
                <a:cs typeface="IBM Plex Sans" pitchFamily="34" charset="-120"/>
              </a:rPr>
              <a:t>Penyertaan komuniti yang bermanfaat adalah secara sukarela dan melindungi orang ramai</a:t>
            </a:r>
            <a:endParaRPr lang="ms" sz="2110" dirty="0"/>
          </a:p>
        </p:txBody>
      </p:sp>
      <p:sp>
        <p:nvSpPr>
          <p:cNvPr id="5" name="Shape 3"/>
          <p:cNvSpPr/>
          <p:nvPr/>
        </p:nvSpPr>
        <p:spPr>
          <a:xfrm>
            <a:off x="666780" y="4418747"/>
            <a:ext cx="10858500" cy="1447770"/>
          </a:xfrm>
          <a:prstGeom prst="rect">
            <a:avLst/>
          </a:prstGeom>
          <a:solidFill>
            <a:srgbClr val="F3F3FA"/>
          </a:solidFill>
          <a:ln/>
        </p:spPr>
      </p:sp>
      <p:sp>
        <p:nvSpPr>
          <p:cNvPr id="6" name="Shape 4"/>
          <p:cNvSpPr/>
          <p:nvPr/>
        </p:nvSpPr>
        <p:spPr>
          <a:xfrm>
            <a:off x="666780" y="4418747"/>
            <a:ext cx="57150" cy="1447770"/>
          </a:xfrm>
          <a:prstGeom prst="rect">
            <a:avLst/>
          </a:prstGeom>
          <a:solidFill>
            <a:srgbClr val="422C70"/>
          </a:solidFill>
          <a:ln/>
        </p:spPr>
      </p:sp>
      <p:sp>
        <p:nvSpPr>
          <p:cNvPr id="7" name="Text 5"/>
          <p:cNvSpPr/>
          <p:nvPr/>
        </p:nvSpPr>
        <p:spPr>
          <a:xfrm>
            <a:off x="1153058" y="4660148"/>
            <a:ext cx="10539649" cy="964966"/>
          </a:xfrm>
          <a:prstGeom prst="rect">
            <a:avLst/>
          </a:prstGeom>
          <a:noFill/>
          <a:ln/>
        </p:spPr>
        <p:txBody>
          <a:bodyPr wrap="square" lIns="0" tIns="0" rIns="0" bIns="0" rtlCol="0" anchor="t"/>
          <a:lstStyle/>
          <a:p>
            <a:pPr algn="l" indent="0" marL="0">
              <a:lnSpc>
                <a:spcPct val="113000"/>
              </a:lnSpc>
              <a:buNone/>
            </a:pPr>
            <a:r>
              <a:rPr lang="ms" altLang="en-US" sz="2110" b="1" dirty="0">
                <a:solidFill>
                  <a:srgbClr val="422C70"/>
                </a:solidFill>
                <a:latin typeface="IBM Plex Sans" pitchFamily="34" charset="0"/>
                <a:ea typeface="IBM Plex Sans" pitchFamily="34" charset="-122"/>
                <a:cs typeface="IBM Plex Sans" pitchFamily="34" charset="-120"/>
              </a:rPr>
              <a:t>Sejenak untuk merenung</a:t>
            </a:r>
            <a:endParaRPr lang="ms" sz="2110" dirty="0"/>
          </a:p>
          <a:p>
            <a:pPr algn="l" indent="0" marL="0">
              <a:lnSpc>
                <a:spcPct val="113000"/>
              </a:lnSpc>
              <a:spcBef>
                <a:spcPts val="320"/>
              </a:spcBef>
              <a:buNone/>
            </a:pPr>
            <a:r>
              <a:rPr lang="ms" altLang="en-US" sz="2110" dirty="0">
                <a:solidFill>
                  <a:srgbClr val="25252B"/>
                </a:solidFill>
                <a:latin typeface="IBM Plex Sans" pitchFamily="34" charset="0"/>
                <a:ea typeface="IBM Plex Sans" pitchFamily="34" charset="-122"/>
                <a:cs typeface="IBM Plex Sans" pitchFamily="34" charset="-120"/>
              </a:rPr>
              <a:t>Apakah soalan yang akan anda ajukan sebelum memutuskan sama ada pendekatan Bitcoin sesuai untuk keperluan setempat?</a:t>
            </a:r>
            <a:endParaRPr lang="ms"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Diploma Bitcoin · Modul 4</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Diploma Bitcoin</dc:title>
  <dc:subject>Open educational slides (Creative Commons). Adapt them freely.</dc:subject>
  <dc:creator>My First Bitcoin</dc:creator>
  <cp:lastModifiedBy>My First Bitcoin</cp:lastModifiedBy>
  <cp:revision>1</cp:revision>
  <dcterms:created xsi:type="dcterms:W3CDTF">2026-10-22T20:34:07Z</dcterms:created>
  <dcterms:modified xsi:type="dcterms:W3CDTF">2026-10-22T20:34:07Z</dcterms:modified>
</cp:coreProperties>
</file>