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來源：My First Bitcoin，《比特幣入門：初學者指南》（Introduction to Bitcoin, A Beginner's Guide），26.10 版。依據「創用 CC 姓名標示─相同方式分享 4.0 國際」授權條款改編；本簡報採用相同授權。本簡報是以該指南的六個問題為基礎、由教育者主導的簡報輔助教材。您可依所在社群調整範例、節奏與講授方式，但須保留原意與安全提示。本簡報不預設固定的課程時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以這張圖片開場：我們身邊的每個人都在使用金錢，卻從未對它提出疑問。請詢問大家，上一次思考金錢從何而來是什麼時候。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請給學員幾分鐘時間書寫。請勿要求任何人分享個人財務細節。這些答案會在「下一步是什麼？」重點回顧投影片中再次提及。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請在整堂課中都秉持這項區分。每當出現一項主張時，請自問：我們能夠查證它嗎？還是它需要判斷標準與證據？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以本指南中的例子來說明：您種植稻米，需要一雙鞋子，但鞋匠想要的是食用油，而不是稻米。經濟學家稱之為「需求的雙重巧合」。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以本指南中的例子來說明：您種植稻米，需要一雙鞋子，但鞋匠想要的是食用油，而不是稻米。經濟學家稱之為「需求的雙重巧合」。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一張鈔票不過是一張紙。貨幣透過將「賣」與「買」分開，解決了以物易物的問題：您可以把稻米賣給某個人，再向另一個人購買鞋子。這正是貨幣與以物易物的不同之處。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物價通膨是指一般物價水準持續上漲。它的另一面是購買力：一單位貨幣能買到多少東西。如果一籃基本商品的價格從 100 個貨幣單位上漲到 110 個，同樣的 100 個單位就再也買不到整籃商品了。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物價通膨是指一般物價水準持續上漲。它的另一面是購買力：一單位貨幣能買到多少東西。如果一籃基本商品的價格從 100 個貨幣單位上漲到 110 個，同樣的 100 個單位就再也買不到整籃商品了。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經濟學家對於各項成因的影響程度各有爭論。請將焦點放在其中一項成因上：它是一項決策，而非偶然。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這項活動不需要任何裝置或網路即可進行。請在小組之間比較答案，並提醒學員，單一價格並不能代表整體的通膨衡量指標。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比特幣出現之前，網路上的匯款總是仰賴一個受信任的機構：由銀行或支付公司負責保管帳本、核准帳戶，並且能夠延遲、阻擋或撤銷一筆付款。數位資訊很容易被複製：如果一枚數位硬幣可以被花用兩次，它就無法作為貨幣使用。這就是「雙重支付問題」。中本聰（Satoshi Nakamoto）是使用這個名字的某個人或某個團體。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去中心化並不代表每個人都有同等的影響力，而是代表沒有任何單一參與者能夠替所有人更改帳本或貨幣規則。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新的比特幣依照公開的時程發行，而稱為節點的獨立電腦會拒絕任何違反此規則的區塊。這項上限之所以可信，是因為任何人都能加以驗證。它並非自然法則：它之所以成立，是因為參與者持續執行這項規則。供給有限並不保證價格必然上漲；價格同時取決於需求與供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擁有 100,000 聰（sats）與擁有 0.001 枚比特幣，代表的是相同的金額。請破除「一枚比特幣很昂貴，因此比特幣遙不可及」的迷思。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使用者傳送、接收並持有比特幣；節點依據規則檢查每一筆交易與每一個區塊；礦工則相互競爭，大約每十分鐘將一個新區塊加入紀錄。這份紀錄就是區塊鏈，它是公開的，而且要改寫它的代價極高。關於拼寫的說明：在英文中，首字母大寫的「Bitcoin」通常指網路或系統；首字母小寫的「bitcoin」則指貨幣本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使用者傳送、接收並持有比特幣；節點依據規則檢查每一筆交易與每一個區塊；礦工則相互競爭，大約每十分鐘將一個新區塊加入紀錄。這份紀錄就是區塊鏈，它是公開的，而且要改寫它的代價極高。關於拼寫的說明：在英文中，首字母大寫的「Bitcoin」通常指網路或系統；首字母小寫的「bitcoin」則指貨幣本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比特幣錢包是一種工具，通常是一款應用程式，讓您能夠接收、查詢及發送比特幣。您的比特幣並不是儲存在您的手機裡，而是記錄在區塊鏈上。錢包負責管理金鑰，讓您能夠證明這些比特幣屬於您，並授權付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助記詞不僅是備份，更代表完整的存取權限。建立錢包時，請將其準確抄寫在紙上，並離線、私密地保存在不會遺失或損壞的地方。切勿拍照、以電子郵件寄送、存放於雲端筆記、透過訊息傳送，或在任何網站上輸入。此處顯示的詞語僅為範例；請勿展示或蒐集真實的助記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不推薦特定的錢包。工具、手續費和擁有者都會改變，適合某個社群的選擇，不一定適合另一個社群。請引導學習者向值得信賴的在地教育者請教。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2946" y="571500"/>
            <a:ext cx="1122335" cy="272400"/>
          </a:xfrm>
          <a:prstGeom prst="rect">
            <a:avLst/>
          </a:prstGeom>
          <a:noFill/>
          <a:ln/>
        </p:spPr>
        <p:txBody>
          <a:bodyPr wrap="square" lIns="0" tIns="0" rIns="0" bIns="0" rtlCol="0" anchor="t"/>
          <a:lstStyle/>
          <a:p>
            <a:pPr algn="r" indent="0" marL="0">
              <a:lnSpc>
                <a:spcPct val="108000"/>
              </a:lnSpc>
              <a:buNone/>
            </a:pPr>
            <a:r>
              <a:rPr lang="zh-Hant" altLang="en-US" sz="1650" dirty="0">
                <a:solidFill>
                  <a:srgbClr val="FFFFFF"/>
                </a:solidFill>
                <a:latin typeface="IBM Plex Sans" pitchFamily="34" charset="0"/>
                <a:ea typeface="IBM Plex Sans" pitchFamily="34" charset="-122"/>
                <a:cs typeface="IBM Plex Sans" pitchFamily="34" charset="-120"/>
              </a:rPr>
              <a:t>版次 26.10</a:t>
            </a:r>
            <a:endParaRPr lang="zh-Hant"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zh-Hant" altLang="en-US" sz="7200" dirty="0">
                <a:solidFill>
                  <a:srgbClr val="FFFFFF"/>
                </a:solidFill>
                <a:latin typeface="IBM Plex Sans Medium" pitchFamily="34" charset="0"/>
                <a:ea typeface="IBM Plex Sans Medium" pitchFamily="34" charset="-122"/>
                <a:cs typeface="IBM Plex Sans Medium" pitchFamily="34" charset="-120"/>
              </a:rPr>
              <a:t>比特幣簡介</a:t>
            </a:r>
            <a:endParaRPr lang="zh-Han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zh-Hant" altLang="en-US" sz="2400" dirty="0">
                <a:solidFill>
                  <a:srgbClr val="FFFFFF"/>
                </a:solidFill>
                <a:latin typeface="IBM Plex Sans" pitchFamily="34" charset="0"/>
                <a:ea typeface="IBM Plex Sans" pitchFamily="34" charset="-122"/>
                <a:cs typeface="IBM Plex Sans" pitchFamily="34" charset="-120"/>
              </a:rPr>
              <a:t>初學者指南</a:t>
            </a:r>
            <a:endParaRPr lang="zh-Han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為什麼金錢很重要？</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我們每天都在使用金錢，卻很少思考它是如何運作的。</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大多數人從未停下來思考金錢</a:t>
            </a:r>
            <a:endParaRPr lang="zh-Hant"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不是去賺取它，也不是去花用它，而是思考它是什麼、又是如何運作的。</a:t>
            </a:r>
            <a:endParaRPr lang="zh-Han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為什麼金錢很重要？</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從五個問題開始</a:t>
            </a:r>
            <a:endParaRPr lang="zh-Hant" sz="3000" dirty="0"/>
          </a:p>
        </p:txBody>
      </p:sp>
      <p:sp>
        <p:nvSpPr>
          <p:cNvPr id="5" name="Text 2"/>
          <p:cNvSpPr/>
          <p:nvPr/>
        </p:nvSpPr>
        <p:spPr>
          <a:xfrm>
            <a:off x="1047720" y="1386779"/>
            <a:ext cx="5923026"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人們為什麼需要貨幣？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什麼樣的東西才能成為貨幣？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誰能創造或控制您所使用的貨幣？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您所使用的貨幣為什麼有價值？</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您的錢能買到的東西和以前一樣多嗎？</a:t>
            </a:r>
            <a:endParaRPr lang="zh-Hant" sz="2400" dirty="0"/>
          </a:p>
        </p:txBody>
      </p:sp>
      <p:sp>
        <p:nvSpPr>
          <p:cNvPr id="6" name="Shape 3"/>
          <p:cNvSpPr/>
          <p:nvPr/>
        </p:nvSpPr>
        <p:spPr>
          <a:xfrm>
            <a:off x="666780" y="4022263"/>
            <a:ext cx="5981730" cy="1645280"/>
          </a:xfrm>
          <a:prstGeom prst="rect">
            <a:avLst/>
          </a:prstGeom>
          <a:solidFill>
            <a:srgbClr val="F3F3FA"/>
          </a:solidFill>
          <a:ln/>
        </p:spPr>
      </p:sp>
      <p:sp>
        <p:nvSpPr>
          <p:cNvPr id="7" name="Shape 4"/>
          <p:cNvSpPr/>
          <p:nvPr/>
        </p:nvSpPr>
        <p:spPr>
          <a:xfrm>
            <a:off x="666780" y="4022263"/>
            <a:ext cx="57150" cy="1645280"/>
          </a:xfrm>
          <a:prstGeom prst="rect">
            <a:avLst/>
          </a:prstGeom>
          <a:solidFill>
            <a:srgbClr val="422C70"/>
          </a:solidFill>
          <a:ln/>
        </p:spPr>
      </p:sp>
      <p:sp>
        <p:nvSpPr>
          <p:cNvPr id="8" name="Text 5"/>
          <p:cNvSpPr/>
          <p:nvPr/>
        </p:nvSpPr>
        <p:spPr>
          <a:xfrm>
            <a:off x="1211580" y="4296583"/>
            <a:ext cx="5246096" cy="1096640"/>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保留您的答案</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請為每個問題寫下簡短的答案。課程結束時，您將回頭檢視這些答案。</a:t>
            </a:r>
            <a:endParaRPr lang="zh-Hant"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為什麼金錢很重要？</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事實還是觀點？</a:t>
            </a:r>
            <a:endParaRPr lang="zh-Hant" sz="3000" dirty="0"/>
          </a:p>
        </p:txBody>
      </p:sp>
      <p:sp>
        <p:nvSpPr>
          <p:cNvPr id="5" name="Text 2"/>
          <p:cNvSpPr/>
          <p:nvPr/>
        </p:nvSpPr>
        <p:spPr>
          <a:xfrm>
            <a:off x="1047720" y="1386779"/>
            <a:ext cx="5923026" cy="1706270"/>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事實：</a:t>
            </a:r>
            <a:r>
              <a:rPr lang="zh-Hant" altLang="en-US" sz="2400" dirty="0">
                <a:solidFill>
                  <a:srgbClr val="25252B"/>
                </a:solidFill>
                <a:latin typeface="IBM Plex Sans" pitchFamily="34" charset="0"/>
                <a:ea typeface="IBM Plex Sans" pitchFamily="34" charset="-122"/>
                <a:cs typeface="IBM Plex Sans" pitchFamily="34" charset="-120"/>
              </a:rPr>
              <a:t>「這張紙鈔可用於繳稅。」這是可以查證的。</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觀點：</a:t>
            </a:r>
            <a:r>
              <a:rPr lang="zh-Hant" altLang="en-US" sz="2400" dirty="0">
                <a:solidFill>
                  <a:srgbClr val="25252B"/>
                </a:solidFill>
                <a:latin typeface="IBM Plex Sans" pitchFamily="34" charset="0"/>
                <a:ea typeface="IBM Plex Sans" pitchFamily="34" charset="-122"/>
                <a:cs typeface="IBM Plex Sans" pitchFamily="34" charset="-120"/>
              </a:rPr>
              <a:t>「這是最好的貨幣形式。」這需要判斷標準與證據。</a:t>
            </a:r>
            <a:endParaRPr lang="zh-Hant" sz="2400" dirty="0"/>
          </a:p>
        </p:txBody>
      </p:sp>
      <p:sp>
        <p:nvSpPr>
          <p:cNvPr id="6" name="Text 3"/>
          <p:cNvSpPr/>
          <p:nvPr/>
        </p:nvSpPr>
        <p:spPr>
          <a:xfrm>
            <a:off x="666780" y="3428268"/>
            <a:ext cx="6340632"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本指南僅供教育用途，不提供任何財務、投資、法律或稅務建議，也不會建議您買進、賣出或持有任何資產。</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為什麼金錢很重要？</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什麼是貨幣？</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貨幣是一種交換的工具。</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以物易物與需求的雙重巧合</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雙方必須同時想要對方所擁有的東西，而且數量也要相當。</a:t>
            </a:r>
            <a:endParaRPr lang="zh-Hant" sz="2400" dirty="0"/>
          </a:p>
        </p:txBody>
      </p:sp>
      <p:pic>
        <p:nvPicPr>
          <p:cNvPr id="5" name="Image 0" descr="preencoded.png">    </p:cNvPr>
          <p:cNvPicPr>
            <a:picLocks noChangeAspect="1"/>
          </p:cNvPicPr>
          <p:nvPr/>
        </p:nvPicPr>
        <p:blipFill>
          <a:blip r:embed="rId1"/>
          <a:stretch>
            <a:fillRect/>
          </a:stretch>
        </p:blipFill>
        <p:spPr>
          <a:xfrm>
            <a:off x="3004993"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以物易物與需求的雙重巧合</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雙方都必須在同一時間、以合適的數量，想要對方所擁有的東西。</a:t>
            </a:r>
            <a:endParaRPr lang="zh-Hant" sz="2400" dirty="0"/>
          </a:p>
        </p:txBody>
      </p:sp>
      <p:pic>
        <p:nvPicPr>
          <p:cNvPr id="5" name="Image 0" descr="Amina 擁有：米 想要：鞋子與 Luis 交易Luis 不想要米。Luis 擁有：鞋子想要：油與 Mei 交易Mei 不想要鞋子。Mei擁有：油想要：修理服務與 Amina 交易Amina 不會修理。">    </p:cNvPr>
          <p:cNvPicPr>
            <a:picLocks noChangeAspect="1"/>
          </p:cNvPicPr>
          <p:nvPr/>
        </p:nvPicPr>
        <p:blipFill>
          <a:blip r:embed="rId1"/>
          <a:stretch>
            <a:fillRect/>
          </a:stretch>
        </p:blipFill>
        <p:spPr>
          <a:xfrm>
            <a:off x="666780" y="2011589"/>
            <a:ext cx="10858500" cy="378205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貨幣是交換的工具</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沒有人是為了金錢本身而想要它。金錢之所以有用，是因為別人願意接受它，並預期日後還會有其他人接受它。</a:t>
            </a:r>
            <a:endParaRPr lang="zh-Hant"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貨幣的三種功能</a:t>
            </a:r>
            <a:endParaRPr lang="zh-Hant"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**交易媒介：**人們接受以它作為付款</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**記帳單位：**價格以它來表示</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**價值儲存：**它將價值從今天轉移到未來</a:t>
            </a:r>
            <a:endParaRPr lang="zh-Hant"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沒有任何貨幣能完美地儲存價值，但某些形式的貨幣失去購買力的速度比其他形式更慢。</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從貝殼到紙幣</a:t>
            </a:r>
            <a:endParaRPr lang="zh-Hant" sz="3000" dirty="0"/>
          </a:p>
        </p:txBody>
      </p:sp>
      <p:sp>
        <p:nvSpPr>
          <p:cNvPr id="5" name="Text 2"/>
          <p:cNvSpPr/>
          <p:nvPr/>
        </p:nvSpPr>
        <p:spPr>
          <a:xfrm>
            <a:off x="1047720" y="1386779"/>
            <a:ext cx="5276820" cy="2650754"/>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貝殼、鹽、珠子、牲畜、銅、銀、金</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貴金屬：稀少、耐久、廣受接受</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可兌換定量金屬的紙質憑證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金本位制：貨幣單位在法律上與黃金掛鉤</a:t>
            </a:r>
            <a:endParaRPr lang="zh-Hant" sz="2400" dirty="0"/>
          </a:p>
        </p:txBody>
      </p:sp>
      <p:sp>
        <p:nvSpPr>
          <p:cNvPr id="6" name="Text 3"/>
          <p:cNvSpPr/>
          <p:nvPr/>
        </p:nvSpPr>
        <p:spPr>
          <a:xfrm>
            <a:off x="666780" y="4372752"/>
            <a:ext cx="1114425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相關規則因地區與時期而異。</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法定貨幣</a:t>
            </a:r>
            <a:endParaRPr lang="zh-Hant"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1971 年：美國終止外國政府與中央銀行以美元兌換黃金的官方機制</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如今，大多數國家貨幣皆為法定貨幣：由政府授權發行，無法兌換成黃金或任何其他商品</a:t>
            </a:r>
            <a:endParaRPr lang="zh-Hant" sz="2400" dirty="0"/>
          </a:p>
          <a:p>
            <a:pPr algn="l" marL="228600" indent="-228600">
              <a:lnSpc>
                <a:spcPct val="113000"/>
              </a:lnSpc>
              <a:spcBef>
                <a:spcPts val="480"/>
              </a:spcBef>
              <a:buSzPct val="100000"/>
              <a:buChar char="•"/>
            </a:pPr>
            <a:r>
              <a:rPr lang="zh-Hant" altLang="en-US" sz="2400" i="1" dirty="0">
                <a:solidFill>
                  <a:srgbClr val="25252B"/>
                </a:solidFill>
                <a:latin typeface="IBM Plex Sans" pitchFamily="34" charset="0"/>
                <a:ea typeface="IBM Plex Sans" pitchFamily="34" charset="-122"/>
                <a:cs typeface="IBM Plex Sans" pitchFamily="34" charset="-120"/>
              </a:rPr>
              <a:t>Fiat</a:t>
            </a:r>
            <a:r>
              <a:rPr lang="zh-Hant" altLang="en-US" sz="2400" dirty="0">
                <a:solidFill>
                  <a:srgbClr val="25252B"/>
                </a:solidFill>
                <a:latin typeface="IBM Plex Sans" pitchFamily="34" charset="0"/>
                <a:ea typeface="IBM Plex Sans" pitchFamily="34" charset="-122"/>
                <a:cs typeface="IBM Plex Sans" pitchFamily="34" charset="-120"/>
              </a:rPr>
              <a:t> 是拉丁文，意為「使其成就」，通常被理解為「依命令而行」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之所以被接受，是因為個人、企業、銀行與政府都在使用它；法律賦予其法償地位，並規定須以其繳納稅款</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我們從有實物支撐的貨幣，走向了</a:t>
            </a:r>
            <a:br/>
            <a:r>
              <a:rPr lang="zh-Hant" altLang="en-US" sz="4350" dirty="0">
                <a:solidFill>
                  <a:srgbClr val="FFFFFF"/>
                </a:solidFill>
                <a:latin typeface="IBM Plex Sans Medium" pitchFamily="34" charset="0"/>
                <a:ea typeface="IBM Plex Sans Medium" pitchFamily="34" charset="-122"/>
                <a:cs typeface="IBM Plex Sans Medium" pitchFamily="34" charset="-120"/>
              </a:rPr>
              <a:t>以對某人的信任為支撐的貨幣。</a:t>
            </a:r>
            <a:endParaRPr lang="zh-Han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C0C0D0"/>
                </a:solidFill>
                <a:latin typeface="IBM Plex Sans" pitchFamily="34" charset="0"/>
                <a:ea typeface="IBM Plex Sans" pitchFamily="34" charset="-122"/>
                <a:cs typeface="IBM Plex Sans" pitchFamily="34" charset="-120"/>
              </a:rPr>
              <a:t>比特幣簡介 · 什麼是貨幣？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我們的貨幣出了什麼問題？</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當人們聽到「通貨膨脹」這個詞時，通常會想到物價上漲。</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通貨膨脹與購買力</a:t>
            </a:r>
            <a:endParaRPr lang="zh-Hant" sz="3000" dirty="0"/>
          </a:p>
        </p:txBody>
      </p:sp>
      <p:pic>
        <p:nvPicPr>
          <p:cNvPr id="4" name="Image 0" descr="之前 您持有 100 單位。 這籃商品售價 100。 您可以買下整籃商品。物價水準較低購買力較高物價上漲之後 您仍然持有 100 單位。 同一籃商品售價 110。 您已無法全部買下。物價水準較高購買力較低">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通貨膨脹與購買力</a:t>
            </a:r>
            <a:endParaRPr lang="zh-Han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眾多理念，同一選擇</a:t>
            </a:r>
            <a:endParaRPr lang="zh-Hant"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貨幣與信貸的擴張</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供應中斷與需求變化</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貨幣貶值、稅賦、生產成本</a:t>
            </a:r>
            <a:endParaRPr lang="zh-Hant" sz="2400" dirty="0"/>
          </a:p>
        </p:txBody>
      </p:sp>
      <p:sp>
        <p:nvSpPr>
          <p:cNvPr id="6" name="Text 3"/>
          <p:cNvSpPr/>
          <p:nvPr/>
        </p:nvSpPr>
        <p:spPr>
          <a:xfrm>
            <a:off x="666780" y="3077779"/>
            <a:ext cx="5694426"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其中一個原因是人為選擇，而非意外：在法定貨幣體系中，少數機構便能增加貨幣與信貸的供給，並更改其規則。</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稀缺性與價值</a:t>
            </a:r>
            <a:endParaRPr lang="zh-Han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《蒙娜麗莎》原作比任何複製品都更有價值：因為它是獨一無二的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稀缺性本身並不會創造價值，但當人們想要某樣東西時，它的供給量就很重要</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當貨幣供給的增長速度超過它所能購買之物的增長速度時，每一單位貨幣往往能買到的東西就會變少</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通貨膨脹對每個人的影響並不相同</a:t>
            </a:r>
            <a:endParaRPr lang="zh-Han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現金與儲蓄可能會失去購買力</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持有價格上漲之資產的人，可能獲得部分保障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工資與物價的調整速度不同</a:t>
            </a:r>
            <a:endParaRPr lang="zh-Hant"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銀行存款餘額與您手中的現金不同：它是銀行承諾向您付款的保證。這項承諾通常會兌現，但取決於銀行本身及其相關規範。</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動手試試：購買力檢查</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選擇一項日常用品：麵包、交通費或手機儲值</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記下它今天的價格</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詢問他人幾年前它的價格，並在可能的情況下查閱可靠的紀錄</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收入是否以相同的幅度增加？還有哪些因素可能解釋這項變化？</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法定貨幣可行，但伴隨風險</a:t>
            </a:r>
            <a:endParaRPr lang="zh-Hant" sz="3000" dirty="0"/>
          </a:p>
        </p:txBody>
      </p:sp>
      <p:sp>
        <p:nvSpPr>
          <p:cNvPr id="4" name="Text 2"/>
          <p:cNvSpPr/>
          <p:nvPr/>
        </p:nvSpPr>
        <p:spPr>
          <a:xfrm>
            <a:off x="1047720" y="1386779"/>
            <a:ext cx="11092404" cy="88358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便利的支付、彈性的信貸、因應危機的工具</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但其供給量與規則可能改變，而使用者幾乎沒有發言權</a:t>
            </a:r>
            <a:endParaRPr lang="zh-Hant" sz="2400" dirty="0"/>
          </a:p>
        </p:txBody>
      </p:sp>
      <p:sp>
        <p:nvSpPr>
          <p:cNvPr id="5" name="Shape 3"/>
          <p:cNvSpPr/>
          <p:nvPr/>
        </p:nvSpPr>
        <p:spPr>
          <a:xfrm>
            <a:off x="666780" y="2605491"/>
            <a:ext cx="10858500" cy="776874"/>
          </a:xfrm>
          <a:prstGeom prst="rect">
            <a:avLst/>
          </a:prstGeom>
          <a:solidFill>
            <a:srgbClr val="F3F3FA"/>
          </a:solidFill>
          <a:ln/>
        </p:spPr>
      </p:sp>
      <p:sp>
        <p:nvSpPr>
          <p:cNvPr id="6" name="Shape 4"/>
          <p:cNvSpPr/>
          <p:nvPr/>
        </p:nvSpPr>
        <p:spPr>
          <a:xfrm>
            <a:off x="666780" y="2605491"/>
            <a:ext cx="57150" cy="776874"/>
          </a:xfrm>
          <a:prstGeom prst="rect">
            <a:avLst/>
          </a:prstGeom>
          <a:solidFill>
            <a:srgbClr val="422C70"/>
          </a:solidFill>
          <a:ln/>
        </p:spPr>
      </p:sp>
      <p:sp>
        <p:nvSpPr>
          <p:cNvPr id="7" name="Text 5"/>
          <p:cNvSpPr/>
          <p:nvPr/>
        </p:nvSpPr>
        <p:spPr>
          <a:xfrm>
            <a:off x="1211580" y="2879811"/>
            <a:ext cx="10599450" cy="22823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這就是人們尋求替代方案的原因，也是比特幣誕生的原因。</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我們的貨幣出了什麼問題？</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什麼是比特幣？</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一種去中心化、供應量有限，且無需銀行許可即可點對點傳送的數位貨幣。</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雙重支付問題</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**2008年10月31日：*</a:t>
            </a:r>
            <a:r>
              <a:rPr lang="zh-Hant" altLang="en-US" sz="2400" i="1" dirty="0">
                <a:solidFill>
                  <a:srgbClr val="25252B"/>
                </a:solidFill>
                <a:latin typeface="IBM Plex Sans" pitchFamily="34" charset="0"/>
                <a:ea typeface="IBM Plex Sans" pitchFamily="34" charset="-122"/>
                <a:cs typeface="IBM Plex Sans" pitchFamily="34" charset="-120"/>
              </a:rPr>
              <a:t>Satoshi Nakamoto 發表了</a:t>
            </a:r>
            <a:r>
              <a:rPr lang="zh-Hant" altLang="en-US" sz="2400" dirty="0">
                <a:solidFill>
                  <a:srgbClr val="25252B"/>
                </a:solidFill>
                <a:latin typeface="IBM Plex Sans" pitchFamily="34" charset="0"/>
                <a:ea typeface="IBM Plex Sans" pitchFamily="34" charset="-122"/>
                <a:cs typeface="IBM Plex Sans" pitchFamily="34" charset="-120"/>
              </a:rPr>
              <a:t>《比特幣：一種點對點的電子現金系統》*。**2009年1月：**網路開始運作。</a:t>
            </a:r>
            <a:endParaRPr lang="zh-Hant" sz="2400" dirty="0"/>
          </a:p>
        </p:txBody>
      </p:sp>
      <p:pic>
        <p:nvPicPr>
          <p:cNvPr id="5" name="Image 0" descr="支付公司 付款人向公司提出請求公司保管帳本並核准交易 經公司允許後，收款人才能收到款項依賴於一個負責保管帳本、受信任的機構比特幣 付款人簽署一筆交易節點驗證交易，礦工將其加入共享帳本 收款人在同一本帳本中看到這筆交易依賴於遵循相同規則的獨立節點">    </p:cNvPr>
          <p:cNvPicPr>
            <a:picLocks noChangeAspect="1"/>
          </p:cNvPicPr>
          <p:nvPr/>
        </p:nvPicPr>
        <p:blipFill>
          <a:blip r:embed="rId1"/>
          <a:stretch>
            <a:fillRect/>
          </a:stretch>
        </p:blipFill>
        <p:spPr>
          <a:xfrm>
            <a:off x="2729850" y="2422886"/>
            <a:ext cx="6732270" cy="381698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去中心化・供給有限・點對點</a:t>
            </a:r>
            <a:endParaRPr lang="zh-Han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去中心化：</a:t>
            </a:r>
            <a:r>
              <a:rPr lang="zh-Hant" altLang="en-US" sz="2400" dirty="0">
                <a:solidFill>
                  <a:srgbClr val="25252B"/>
                </a:solidFill>
                <a:latin typeface="IBM Plex Sans" pitchFamily="34" charset="0"/>
                <a:ea typeface="IBM Plex Sans" pitchFamily="34" charset="-122"/>
                <a:cs typeface="IBM Plex Sans" pitchFamily="34" charset="-120"/>
              </a:rPr>
              <a:t> 沒有任何中央機構負責建立帳戶、更改餘額或審核誰能加入</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供應有限：</a:t>
            </a:r>
            <a:r>
              <a:rPr lang="zh-Hant" altLang="en-US" sz="2400" dirty="0">
                <a:solidFill>
                  <a:srgbClr val="25252B"/>
                </a:solidFill>
                <a:latin typeface="IBM Plex Sans" pitchFamily="34" charset="0"/>
                <a:ea typeface="IBM Plex Sans" pitchFamily="34" charset="-122"/>
                <a:cs typeface="IBM Plex Sans" pitchFamily="34" charset="-120"/>
              </a:rPr>
              <a:t> 比特幣的總量永遠不會超過 2,100 萬枚</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點對點：</a:t>
            </a:r>
            <a:r>
              <a:rPr lang="zh-Hant" altLang="en-US" sz="2400" dirty="0">
                <a:solidFill>
                  <a:srgbClr val="25252B"/>
                </a:solidFill>
                <a:latin typeface="IBM Plex Sans" pitchFamily="34" charset="0"/>
                <a:ea typeface="IBM Plex Sans" pitchFamily="34" charset="-122"/>
                <a:cs typeface="IBM Plex Sans" pitchFamily="34" charset="-120"/>
              </a:rPr>
              <a:t> 可以傳送給任何地方的任何人，無須徵求中央機構的同意</a:t>
            </a:r>
            <a:endParaRPr lang="zh-Hant"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由您自己掌控的比特幣，任何公司都無法凍結。這份自由的另一面是責任：一筆有效的交易通常無法撤銷，而且這個網路也沒有客服中心。</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任何人都能查核的上限</a:t>
            </a:r>
            <a:endParaRPr lang="zh-Hant" sz="3000" dirty="0"/>
          </a:p>
        </p:txBody>
      </p:sp>
      <p:pic>
        <p:nvPicPr>
          <p:cNvPr id="4" name="Image 0" descr="供應量聲明 發行方在其網站上公布上限。 只有發行方自己的資料庫記錄此上限。 發行方以外的任何人都無法查核。 發行方可以悄悄更改供應量。查核者僅發行方本身公開的供應規則 簽章顯示誰能花用每一枚比特幣。任何人都能查閱公開的交易紀錄。工作量證明使竄改紀錄的成本極高。節點會拒絕無效的幣與雙重支付。查核者任何運行節點的人">    </p:cNvPr>
          <p:cNvPicPr>
            <a:picLocks noChangeAspect="1"/>
          </p:cNvPicPr>
          <p:nvPr/>
        </p:nvPicPr>
        <p:blipFill>
          <a:blip r:embed="rId1"/>
          <a:stretch>
            <a:fillRect/>
          </a:stretch>
        </p:blipFill>
        <p:spPr>
          <a:xfrm>
            <a:off x="666780" y="1295430"/>
            <a:ext cx="10858500" cy="450305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您不需要買一整顆比特幣</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一個比特幣可分割為 100,000,000 個更小的單位，稱為「聰」（satoshis），簡稱 sats。</a:t>
            </a:r>
            <a:endParaRPr lang="zh-Hant" sz="2400" dirty="0"/>
          </a:p>
        </p:txBody>
      </p:sp>
      <p:pic>
        <p:nvPicPr>
          <p:cNvPr id="5" name="Image 0" descr="比特幣（BTC）10.10.010.0010.00000001聰（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誰在維持比特幣的運作？</a:t>
            </a:r>
            <a:endParaRPr lang="zh-Hant" sz="3000" dirty="0"/>
          </a:p>
        </p:txBody>
      </p:sp>
      <p:pic>
        <p:nvPicPr>
          <p:cNvPr id="4" name="Image 0" descr="使用者使用者接收、持有並發送比特幣。 節點節點自行檢查規則，並轉發有效的資料。 礦工礦工建構候選區塊，並執行工作量證明。開發者開發者審查、撰寫並提出軟體。">    </p:cNvPr>
          <p:cNvPicPr>
            <a:picLocks noChangeAspect="1"/>
          </p:cNvPicPr>
          <p:nvPr/>
        </p:nvPicPr>
        <p:blipFill>
          <a:blip r:embed="rId1"/>
          <a:stretch>
            <a:fillRect/>
          </a:stretch>
        </p:blipFill>
        <p:spPr>
          <a:xfrm>
            <a:off x="681777" y="1295430"/>
            <a:ext cx="10828325" cy="48887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誰在維持比特幣的運作？</a:t>
            </a:r>
            <a:endParaRPr lang="zh-Han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比特幣有其取捨</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其價格可能快速變動</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錯誤通常無法挽回</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在許多地方，接受度仍然有限</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安全地使用需要一定的學習</a:t>
            </a:r>
            <a:endParaRPr lang="zh-Hant"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比特幣以驗證和個人責任取代了部分對機構的信任，但並不能消除風險。</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什麼是比特幣？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如何使用比特幣？</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關於任何錢包，首要的問題是：誰掌控金鑰？</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錢包管理金鑰</a:t>
            </a:r>
            <a:endParaRPr lang="zh-Hant" sz="3000" dirty="0"/>
          </a:p>
        </p:txBody>
      </p:sp>
      <p:pic>
        <p:nvPicPr>
          <p:cNvPr id="4" name="Image 0" descr="您的錢包保管的是金鑰 接收 分享接收地址傳送 用您的金鑰簽署 比特幣始終記錄在共享帳本上">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誰才真正持有您的比特幣？</a:t>
            </a:r>
            <a:endParaRPr lang="zh-Han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**自行保管：**由您掌控金鑰</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若您遺失了助記詞與裝置，沒有人能替您找回您的比特幣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**託管：**由公司持有金鑰，有點像銀行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您的餘額只是該公司的付款承諾；它可能限制提領、凍結帳戶、遭駭客入侵或停止營運</a:t>
            </a:r>
            <a:endParaRPr lang="zh-Hant"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選擇託管並不代表您能力不足。重要的是了解自己使用的是哪一種方式，以及您所信任的是什麼。</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您的種子詞即代表完整存取權</a:t>
            </a:r>
            <a:endParaRPr lang="zh-Hant"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一組有順序的單字清單，通常為 12 或 24 個，可用來重建您的金鑰。任何持有它的人都能拿走您的比特幣。</a:t>
            </a:r>
            <a:endParaRPr lang="zh-Hant" sz="2400" dirty="0"/>
          </a:p>
        </p:txBody>
      </p:sp>
      <p:pic>
        <p:nvPicPr>
          <p:cNvPr id="6" name="Image 1" descr="僅為範例1. civil2. switch3. plunge4. stadium5. live6. wedding7. foster8. dice9. giraffe10. you11. foil12. cinnamon">    </p:cNvPr>
          <p:cNvPicPr>
            <a:picLocks noChangeAspect="1"/>
          </p:cNvPicPr>
          <p:nvPr/>
        </p:nvPicPr>
        <p:blipFill>
          <a:blip r:embed="rId2"/>
          <a:stretch>
            <a:fillRect/>
          </a:stretch>
        </p:blipFill>
        <p:spPr>
          <a:xfrm>
            <a:off x="719176" y="2834274"/>
            <a:ext cx="5267310" cy="2765054"/>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不是您的私鑰，就不是您的幣。</a:t>
            </a:r>
            <a:endParaRPr lang="zh-Han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C0C0D0"/>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在您使用任何錢包之前</a:t>
            </a:r>
            <a:endParaRPr lang="zh-Hant" sz="3000" dirty="0"/>
          </a:p>
        </p:txBody>
      </p:sp>
      <p:sp>
        <p:nvSpPr>
          <p:cNvPr id="5" name="Text 2"/>
          <p:cNvSpPr/>
          <p:nvPr/>
        </p:nvSpPr>
        <p:spPr>
          <a:xfrm>
            <a:off x="1017179" y="1379464"/>
            <a:ext cx="5956493" cy="4821448"/>
          </a:xfrm>
          <a:prstGeom prst="rect">
            <a:avLst/>
          </a:prstGeom>
          <a:noFill/>
          <a:ln/>
        </p:spPr>
        <p:txBody>
          <a:bodyPr wrap="square" lIns="0" tIns="0" rIns="0" bIns="0" rtlCol="0" anchor="t"/>
          <a:lstStyle/>
          <a:p>
            <a:pPr algn="l" marL="210820" indent="-210820">
              <a:lnSpc>
                <a:spcPct val="113000"/>
              </a:lnSpc>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**金鑰：**由誰掌控？是您，還是某家公司？</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**復原：**如果您的手機遺失，或該公司消失了，該怎麼辦？</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**來源：**是否來自官方網站或應用程式商店的頁面，而不是別人傳給您的連結？</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**程式碼：**是否為開放原始碼並持續積極維護？（這本身並不能證明其安全性。）</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**費用：**傳送、接收或提領時是否需要支付手續費？</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**支付方式：**鏈上、閃電網路，還是兩者皆支援？</a:t>
            </a:r>
            <a:endParaRPr lang="zh-Hant" sz="22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鏈上與閃電網路</a:t>
            </a:r>
            <a:endParaRPr lang="zh-Hant"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**鏈上：**直接記錄在區塊鏈中</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**閃電網路：**建立在比特幣之上的支付網路，適用於快速、小額、頻繁的付款，例如購買一杯咖啡</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閃電網路錢包同樣可以是託管式或自我託管式</a:t>
            </a:r>
            <a:endParaRPr lang="zh-Hant" sz="2400" dirty="0"/>
          </a:p>
        </p:txBody>
      </p:sp>
      <p:pic>
        <p:nvPicPr>
          <p:cNvPr id="5" name="Image 0" descr="鏈上直接記錄在比特幣的區塊鏈中閃電網路建立在比特幣之上的支付網路">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學習期間的三項規則</a:t>
            </a:r>
            <a:endParaRPr lang="zh-Han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**先學習。**不要因為興奮、恐懼或壓力而貿然行動。</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**從小額開始。**使用不熟悉的工具時，請以您能承受損失的金額嘗試。</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**不要信任，要驗證。**請確認對方身分、付款方式、地址及金額。</a:t>
            </a:r>
            <a:endParaRPr lang="zh-Hant" sz="2400" dirty="0"/>
          </a:p>
        </p:txBody>
      </p:sp>
      <p:sp>
        <p:nvSpPr>
          <p:cNvPr id="5" name="Shape 3"/>
          <p:cNvSpPr/>
          <p:nvPr/>
        </p:nvSpPr>
        <p:spPr>
          <a:xfrm>
            <a:off x="666780" y="3077779"/>
            <a:ext cx="10858500" cy="1645280"/>
          </a:xfrm>
          <a:prstGeom prst="rect">
            <a:avLst/>
          </a:prstGeom>
          <a:solidFill>
            <a:srgbClr val="F3F3FA"/>
          </a:solidFill>
          <a:ln/>
        </p:spPr>
      </p:sp>
      <p:sp>
        <p:nvSpPr>
          <p:cNvPr id="6" name="Shape 4"/>
          <p:cNvSpPr/>
          <p:nvPr/>
        </p:nvSpPr>
        <p:spPr>
          <a:xfrm>
            <a:off x="666780" y="3077779"/>
            <a:ext cx="57150" cy="1645280"/>
          </a:xfrm>
          <a:prstGeom prst="rect">
            <a:avLst/>
          </a:prstGeom>
          <a:solidFill>
            <a:srgbClr val="422C70"/>
          </a:solidFill>
          <a:ln/>
        </p:spPr>
      </p:sp>
      <p:sp>
        <p:nvSpPr>
          <p:cNvPr id="7" name="Text 5"/>
          <p:cNvSpPr/>
          <p:nvPr/>
        </p:nvSpPr>
        <p:spPr>
          <a:xfrm>
            <a:off x="1211580" y="3352099"/>
            <a:ext cx="10415565" cy="1096640"/>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只分享收款資訊，絕不分享機密</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地址或付款請求可以分享。助記詞或私鑰絕對不可分享。任何正當的教育者、錢包公司或客服人員都絕不會向您索取。</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停下來，什麼都不分享，什麼都</a:t>
            </a:r>
            <a:br/>
            <a:r>
              <a:rPr lang="zh-Hant" altLang="en-US" sz="3000" dirty="0">
                <a:solidFill>
                  <a:srgbClr val="422C70"/>
                </a:solidFill>
                <a:latin typeface="IBM Plex Sans Medium" pitchFamily="34" charset="0"/>
                <a:ea typeface="IBM Plex Sans Medium" pitchFamily="34" charset="-122"/>
                <a:cs typeface="IBM Plex Sans Medium" pitchFamily="34" charset="-120"/>
              </a:rPr>
              <a:t>不傳送</a:t>
            </a:r>
            <a:endParaRPr lang="zh-Hant"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如果有人製造緊迫感或要求保密、保證獲利、要求您先傳送比特幣，或索取您的助記詞，請立即停止。暫停一下。什麼都不要透露。什麼都不要傳送。然後透過您原本就認識的管道進行查證。</a:t>
            </a:r>
            <a:endParaRPr lang="zh-Hant" sz="2400" dirty="0"/>
          </a:p>
        </p:txBody>
      </p:sp>
      <p:pic>
        <p:nvPicPr>
          <p:cNvPr id="6" name="Image 1" descr="緊迫催促 冒充身分 更改收款目的地 保證報酬 索取機密資訊">    </p:cNvPr>
          <p:cNvPicPr>
            <a:picLocks noChangeAspect="1"/>
          </p:cNvPicPr>
          <p:nvPr/>
        </p:nvPicPr>
        <p:blipFill>
          <a:blip r:embed="rId2"/>
          <a:stretch>
            <a:fillRect/>
          </a:stretch>
        </p:blipFill>
        <p:spPr>
          <a:xfrm>
            <a:off x="733897" y="4076121"/>
            <a:ext cx="5237683" cy="188448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如何使用比特幣？</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下一步是什麼？</a:t>
            </a:r>
            <a:endParaRPr lang="zh-Han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這只是開始。</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四個重點</a:t>
            </a:r>
            <a:endParaRPr lang="zh-Han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貨幣仰賴規則與信任。</a:t>
            </a:r>
            <a:r>
              <a:rPr lang="zh-Hant" altLang="en-US" sz="2400" dirty="0">
                <a:solidFill>
                  <a:srgbClr val="25252B"/>
                </a:solidFill>
                <a:latin typeface="IBM Plex Sans" pitchFamily="34" charset="0"/>
                <a:ea typeface="IBM Plex Sans" pitchFamily="34" charset="-122"/>
                <a:cs typeface="IBM Plex Sans" pitchFamily="34" charset="-120"/>
              </a:rPr>
              <a:t> 法定貨幣的供給與規則由少數機構決定。</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比特幣提供了不同的規則。</a:t>
            </a:r>
            <a:r>
              <a:rPr lang="zh-Hant" altLang="en-US" sz="2400" dirty="0">
                <a:solidFill>
                  <a:srgbClr val="25252B"/>
                </a:solidFill>
                <a:latin typeface="IBM Plex Sans" pitchFamily="34" charset="0"/>
                <a:ea typeface="IBM Plex Sans" pitchFamily="34" charset="-122"/>
                <a:cs typeface="IBM Plex Sans" pitchFamily="34" charset="-120"/>
              </a:rPr>
              <a:t> 公開且有限的供給，任何人皆可參與，而且可以自行驗證，無須仰賴信任。</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安全至上。</a:t>
            </a:r>
            <a:r>
              <a:rPr lang="zh-Hant" altLang="en-US" sz="2400" dirty="0">
                <a:solidFill>
                  <a:srgbClr val="25252B"/>
                </a:solidFill>
                <a:latin typeface="IBM Plex Sans" pitchFamily="34" charset="0"/>
                <a:ea typeface="IBM Plex Sans" pitchFamily="34" charset="-122"/>
                <a:cs typeface="IBM Plex Sans" pitchFamily="34" charset="-120"/>
              </a:rPr>
              <a:t> 先學習，從小額開始，驗證一切，絕不分享您的助記詞。</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這只是開始。</a:t>
            </a:r>
            <a:r>
              <a:rPr lang="zh-Hant" altLang="en-US" sz="2400" dirty="0">
                <a:solidFill>
                  <a:srgbClr val="25252B"/>
                </a:solidFill>
                <a:latin typeface="IBM Plex Sans" pitchFamily="34" charset="0"/>
                <a:ea typeface="IBM Plex Sans" pitchFamily="34" charset="-122"/>
                <a:cs typeface="IBM Plex Sans" pitchFamily="34" charset="-120"/>
              </a:rPr>
              <a:t> 踏出安全的下一步就已足夠。</a:t>
            </a:r>
            <a:endParaRPr lang="zh-Hant" sz="2400" dirty="0"/>
          </a:p>
        </p:txBody>
      </p:sp>
      <p:sp>
        <p:nvSpPr>
          <p:cNvPr id="5" name="Shape 3"/>
          <p:cNvSpPr/>
          <p:nvPr/>
        </p:nvSpPr>
        <p:spPr>
          <a:xfrm>
            <a:off x="666780" y="3961364"/>
            <a:ext cx="10858500" cy="1233891"/>
          </a:xfrm>
          <a:prstGeom prst="rect">
            <a:avLst/>
          </a:prstGeom>
          <a:solidFill>
            <a:srgbClr val="F3F3FA"/>
          </a:solidFill>
          <a:ln/>
        </p:spPr>
      </p:sp>
      <p:sp>
        <p:nvSpPr>
          <p:cNvPr id="6" name="Shape 4"/>
          <p:cNvSpPr/>
          <p:nvPr/>
        </p:nvSpPr>
        <p:spPr>
          <a:xfrm>
            <a:off x="666780" y="3961364"/>
            <a:ext cx="57150" cy="1233891"/>
          </a:xfrm>
          <a:prstGeom prst="rect">
            <a:avLst/>
          </a:prstGeom>
          <a:solidFill>
            <a:srgbClr val="422C70"/>
          </a:solidFill>
          <a:ln/>
        </p:spPr>
      </p:sp>
      <p:sp>
        <p:nvSpPr>
          <p:cNvPr id="7" name="Text 5"/>
          <p:cNvSpPr/>
          <p:nvPr/>
        </p:nvSpPr>
        <p:spPr>
          <a:xfrm>
            <a:off x="1211580" y="4235684"/>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省思片刻</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請回顧開頭的五個問題。您現在會如何回答？</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下一步是什麼？</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比特幣文憑</a:t>
            </a:r>
            <a:endParaRPr lang="zh-Hant"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下一步。其四個單元將帶領您更進一步：</a:t>
            </a:r>
            <a:endParaRPr lang="zh-Hant" sz="2400" dirty="0"/>
          </a:p>
        </p:txBody>
      </p:sp>
      <p:sp>
        <p:nvSpPr>
          <p:cNvPr id="6" name="Text 3"/>
          <p:cNvSpPr/>
          <p:nvPr/>
        </p:nvSpPr>
        <p:spPr>
          <a:xfrm>
            <a:off x="1047720" y="2102937"/>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認識貨幣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比特幣如何運作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安全地使用比特幣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您社群中的比特幣</a:t>
            </a:r>
            <a:endParaRPr lang="zh-Hant"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請保持好奇心，持續提出問題，並前往 </a:t>
            </a:r>
            <a:r>
              <a:rPr lang="zh-Hant"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zh-Hant" altLang="en-US" sz="2400" dirty="0">
                <a:solidFill>
                  <a:srgbClr val="25252B"/>
                </a:solidFill>
                <a:latin typeface="IBM Plex Sans" pitchFamily="34" charset="0"/>
                <a:ea typeface="IBM Plex Sans" pitchFamily="34" charset="-122"/>
                <a:cs typeface="IBM Plex Sans" pitchFamily="34" charset="-120"/>
              </a:rPr>
              <a:t> 了解更多。</a:t>
            </a:r>
            <a:endParaRPr lang="zh-Hant" sz="2400" dirty="0"/>
          </a:p>
        </p:txBody>
      </p:sp>
      <p:sp>
        <p:nvSpPr>
          <p:cNvPr id="8" name="Text 5"/>
          <p:cNvSpPr/>
          <p:nvPr/>
        </p:nvSpPr>
        <p:spPr>
          <a:xfrm>
            <a:off x="666780" y="5393680"/>
            <a:ext cx="1114425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我們期待在下一期課程中與您相見。</a:t>
            </a:r>
            <a:endParaRPr lang="zh-Hant"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比特幣簡介 · 下一步是什麼？</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比特幣簡介</dc:title>
  <dc:subject>Open educational slides (Creative Commons). Adapt them freely.</dc:subject>
  <dc:creator>My First Bitcoin</dc:creator>
  <cp:lastModifiedBy>My First Bitcoin</cp:lastModifiedBy>
  <cp:revision>1</cp:revision>
  <dcterms:created xsi:type="dcterms:W3CDTF">2026-10-22T19:58:29Z</dcterms:created>
  <dcterms:modified xsi:type="dcterms:W3CDTF">2026-10-22T19:58:29Z</dcterms:modified>
</cp:coreProperties>
</file>