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出典:My First Bitcoin『Bitcoin Diploma 学生ガイド』第26.10版、モジュール1〜4および導入部の学習者への期待事項。クリエイティブ・コモンズ 表示-継承 4.0 国際ライセンスに基づき改変しています。本スライド資料にも同じライセンスが適用されます。本スライド資料は、教育者が主導して行う発表のための補助資料です。カリキュラムの趣旨、必須の能力、安全上の境界を保ったうえで、例、アクティビティ、進行のペース、伝え方を適宜調整してください。特定のセッション時間を前提とするものではありませ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これらの境界は、4つのモジュールすべてを通じて守ってください。少額で行う任意の実地練習の前には、必ずプライバシー、セキュリティ、資金喪失のリスクについて説明してください。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出典に基づく議論を用いて、検証可能な事実と、基準や根拠を必要とする意見とを区別してください。個人の財務情報の開示を求めないでください。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元の例を使用してください。アミナは米を持っていて、靴を欲しがっています。ルイスは靴を持っていて、食用油を欲しがっています。メイは食用油を持っていて、修理の仕事を必要としています。うまくいかなかった直接の物々交換と、その後に示されるお金を介した解決策は、はっきりと区別し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ガイドにある水の入手可能性の例と、日常の選択を使いましょう。差し迫った必要がある場合、現在を優先する傾向が強まるのは当然のことです。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金本位制と、兌換紙幣におけるさまざまな兌換ルールについて説明してください。カードやスマートフォンは指示を送るものであり、お金そのものを含んでいるわけではありません。通常の銀行預金は、銀行がその顧客に対して負う債務で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銀行は、費用や損失を賄いながら、利息や手数料によって収益を得ています。すべての銀行が今にも破綻しそうであるとか、融資には何の制約もないといった印象を与えないようにしてください。銀行による支払いの約束と、決済資産そのものを直接保有することとを区別し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つの要素からなる回答は、互いに結びついたものとして扱ってください。それ以前の提案は部分的な要素を提供したにすぎないため、それぞれが完全な分散型通貨であったかのような印象を与えないようにし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一部のビットコインは、アクセスできなくなっていたり、売りに出されていなかったりする場合があります。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換算は学習者自身に取り組んでもらいましょう。解答例は表示しません。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考えてみましょう：ビットコインはあなたにとって価値がありますか？その現在の価格は、ビットコインの価値を表していますか？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受信画面の確認、送金と検証の確認、そして復元への備えまたは詐欺への対応の練習を準備してください。使用する前に、それぞれの環境の制約を説明してください。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本物のシードフレーズを、写真に撮ったり、クラウドに保存したり、メールやメッセージで送ったり、ウェブサイトや一般的なフォームに入力したりしないでください。シードフレーズは資金への完全なアクセスを可能にするおそれがあります。
追加のパスフレーズ、複数の鍵、高度なバックアップ方式は「発展学習」の内容です。学習者が説明できない、または復旧できないような複雑さを持ち込まないでください。
シードフレーズが誰かに見られた、コピーされた、オンラインで入力された、または信頼できない端末に保存された可能性がある場合は、漏洩したものとして扱ってください。シードフレーズを明かさずに助けを求め、信頼できる新しい復旧手順を用い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元資料にある架空の「少額の支払い」と「頻度の低い支払い」の比較を使用してください。選択はあくまで仮定の例にとどめ、学習者個人の資金に使うツールや金額を選ばないでください。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リカバリーワードを見ずに、手順を観察してください。後日ご自身でセットアップを行う際には、新たに非公開で生成したリカバリー情報が必要です。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オンチェーン手数料は、送金額そのものではなく、主にトランザクションのデータ量とブロックスペースの需要によって決まります。最終的な見積もりを必ず確認してください。処理時間や手数料は変動する可能性があり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公式サイト、アプリのストア掲載ページ、連絡先には、ご自身で直接アクセスしてください。提供元とドメインを確認し、広告、メッセージ、よく似た偽サイトには注意してください。試しに使ってみるためにお金を借りることは絶対にしないで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ソースアンカー：教育者が観察する実技能力チェックです。C6では、ウォレット／受け取りの課題と、復元への備えの課題の両方を直接観察する必要があります。シミュレーション、事前に用意した教材、物理的な模型、資金を使わない代替手段も有効です。必要に応じてフィードバックを行い、再挑戦の機会を設けてください。ルーブリックや評価の運営に関する事項は画面に表示しないで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モジュール4は必修であり、教育者が内容を選定します。地域に即した「お金としてのビットコイン」の課題を選び、以下の問いかけは必ずしもすべてのツールやシナリオを実演する必要のない、調整可能な選択肢としてご活用ください。最新のツール、地域の規則、インフラ、サポート体制をご確認ください。必須のコンピテンシーとモジュール3の安全基準を維持し、地域の事業者や詳細を創作しないで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該当する元の課題を選んでください：保管方法の比較、受取画面の確認、支払い経路の比較、作成済みトランザクションの確認、経路コストの比較、詐欺への対応、店舗・寄付の流れ、または資料の検証。必要に応じて、地域の専門家の知見を求め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少額の商品、またはシミュレーションを使ってください。支払いを承認する前に、一連の流れ全体を説明してください。
ガイドのシナリオを選ぶか、地域の課題に合わせて調整してください。問いかけは学習者に向けた内容にし、仮定の受け入れ事例を、実在する地元店舗の掲載情報として扱わないようにしてください。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選択した現地での課題に合う元のシナリオを、どれでも使ってください。返金は新たな支払いであり、元のオンチェーン取引を取り消すものではありません。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入手経路には、労働、直接交換、ブローカー、ATM、店舗、両替サービス、循環型経済などがあります。最新の確認済みの地域情報、または明らかに架空のシナリオを使用してください。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データの保存期間、オンチェーンでの結び付き、取引相手、詐欺対策、利用限度額、手数料、紛争処理を比較してください。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成功は、取引件数ではなく、解決した問題によって定義します。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教育者が選んだ、地域でビットコインをお金として使う課題と、学習者による目的、代替手段、トレードオフ、起こりうる失敗、次のステップについての説明を観察してください。採点、評価基準、評価の運営は画面に表示しないで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625054" y="571500"/>
            <a:ext cx="900135" cy="272400"/>
          </a:xfrm>
          <a:prstGeom prst="rect">
            <a:avLst/>
          </a:prstGeom>
          <a:noFill/>
          <a:ln/>
        </p:spPr>
        <p:txBody>
          <a:bodyPr wrap="square" lIns="0" tIns="0" rIns="0" bIns="0" rtlCol="0" anchor="t"/>
          <a:lstStyle/>
          <a:p>
            <a:pPr algn="r" indent="0" marL="0">
              <a:lnSpc>
                <a:spcPct val="108000"/>
              </a:lnSpc>
              <a:buNone/>
            </a:pPr>
            <a:r>
              <a:rPr lang="ja" altLang="en-US" sz="1650" dirty="0">
                <a:solidFill>
                  <a:srgbClr val="FFFFFF"/>
                </a:solidFill>
                <a:latin typeface="IBM Plex Sans" pitchFamily="34" charset="0"/>
                <a:ea typeface="IBM Plex Sans" pitchFamily="34" charset="-122"/>
                <a:cs typeface="IBM Plex Sans" pitchFamily="34" charset="-120"/>
              </a:rPr>
              <a:t>版 26.10</a:t>
            </a:r>
            <a:endParaRPr lang="ja"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ja" altLang="en-US" sz="7200" dirty="0">
                <a:solidFill>
                  <a:srgbClr val="FFFFFF"/>
                </a:solidFill>
                <a:latin typeface="IBM Plex Sans Medium" pitchFamily="34" charset="0"/>
                <a:ea typeface="IBM Plex Sans Medium" pitchFamily="34" charset="-122"/>
                <a:cs typeface="IBM Plex Sans Medium" pitchFamily="34" charset="-120"/>
              </a:rPr>
              <a:t>ビットコイン・</a:t>
            </a:r>
            <a:br/>
            <a:r>
              <a:rPr lang="ja" altLang="en-US" sz="7200" dirty="0">
                <a:solidFill>
                  <a:srgbClr val="FFFFFF"/>
                </a:solidFill>
                <a:latin typeface="IBM Plex Sans Medium" pitchFamily="34" charset="0"/>
                <a:ea typeface="IBM Plex Sans Medium" pitchFamily="34" charset="-122"/>
                <a:cs typeface="IBM Plex Sans Medium" pitchFamily="34" charset="-120"/>
              </a:rPr>
              <a:t>ディプロマ</a:t>
            </a:r>
            <a:endParaRPr lang="ja"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ja" altLang="en-US" sz="2400" dirty="0">
                <a:solidFill>
                  <a:srgbClr val="FFFFFF"/>
                </a:solidFill>
                <a:latin typeface="IBM Plex Sans" pitchFamily="34" charset="0"/>
                <a:ea typeface="IBM Plex Sans" pitchFamily="34" charset="-122"/>
                <a:cs typeface="IBM Plex Sans" pitchFamily="34" charset="-120"/>
              </a:rPr>
              <a:t>ビットコイン時代の金融教育</a:t>
            </a:r>
            <a:endParaRPr lang="j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ja" altLang="en-US" sz="2400" dirty="0">
                <a:solidFill>
                  <a:srgbClr val="F7941F"/>
                </a:solidFill>
                <a:latin typeface="IBM Plex Sans Medium" pitchFamily="34" charset="0"/>
                <a:ea typeface="IBM Plex Sans Medium" pitchFamily="34" charset="-122"/>
                <a:cs typeface="IBM Plex Sans Medium" pitchFamily="34" charset="-120"/>
              </a:rPr>
              <a:t>モジュール1</a:t>
            </a:r>
            <a:endParaRPr lang="ja"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ja" altLang="en-US" sz="4350" dirty="0">
                <a:solidFill>
                  <a:srgbClr val="FFFFFF"/>
                </a:solidFill>
                <a:latin typeface="IBM Plex Sans Medium" pitchFamily="34" charset="0"/>
                <a:ea typeface="IBM Plex Sans Medium" pitchFamily="34" charset="-122"/>
                <a:cs typeface="IBM Plex Sans Medium" pitchFamily="34" charset="-120"/>
              </a:rPr>
              <a:t>お金を理解する</a:t>
            </a:r>
            <a:endParaRPr lang="ja"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ja" altLang="en-US" sz="2400" dirty="0">
                <a:solidFill>
                  <a:srgbClr val="FFFFFF"/>
                </a:solidFill>
                <a:latin typeface="IBM Plex Sans" pitchFamily="34" charset="0"/>
                <a:ea typeface="IBM Plex Sans" pitchFamily="34" charset="-122"/>
                <a:cs typeface="IBM Plex Sans" pitchFamily="34" charset="-120"/>
              </a:rPr>
              <a:t>**問題：**貨幣制度はどのように機能し、どのように変化するのでしょうか？</a:t>
            </a:r>
            <a:endParaRPr lang="j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行動の前に、まず知識を</a:t>
            </a:r>
            <a:endParaRPr lang="ja"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まず学ぶ・小さく始める・ゆっくり進む</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購入、個人の資金、個人のウォレットは必要ありません</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修了に個人のデバイスやインターネットは必要ありません</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用意された教材、シミュレーション、オフラインでの演習をご利用いただけます</a:t>
            </a:r>
            <a:endParaRPr lang="ja"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本コースは教育を提供するものであり、金融、投資、法律、税務に関する助言ではありません。ビットコインの購入、売却、ビットコインを担保とした借り入れ、保有を推奨するものではなく、価格の上昇を約束するものでもありません。</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ja" altLang="en-US" sz="4350" dirty="0">
                <a:solidFill>
                  <a:srgbClr val="FFFFFF"/>
                </a:solidFill>
                <a:latin typeface="IBM Plex Sans Medium" pitchFamily="34" charset="0"/>
                <a:ea typeface="IBM Plex Sans Medium" pitchFamily="34" charset="-122"/>
                <a:cs typeface="IBM Plex Sans Medium" pitchFamily="34" charset="-120"/>
              </a:rPr>
              <a:t>信頼せず、検証しましょう</a:t>
            </a:r>
            <a:endParaRPr lang="j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C0C0D0"/>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ディスカッションとプライバシーへの期待</a:t>
            </a:r>
            <a:endParaRPr lang="ja" sz="3000" dirty="0"/>
          </a:p>
        </p:txBody>
      </p:sp>
      <p:sp>
        <p:nvSpPr>
          <p:cNvPr id="4" name="Text 2"/>
          <p:cNvSpPr/>
          <p:nvPr/>
        </p:nvSpPr>
        <p:spPr>
          <a:xfrm>
            <a:off x="1017179" y="1379464"/>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根拠を確認し、事実・意見・保証を区別しましょう</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敬意を持って意見に異を唱え、不確かな点はそのように伝えましょう</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個人的な話や金融情報は公開しないようにしましょう</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購入・売却や保有状況の開示を強要することはありません</a:t>
            </a:r>
            <a:endParaRPr lang="ja" sz="2210" dirty="0"/>
          </a:p>
        </p:txBody>
      </p:sp>
      <p:sp>
        <p:nvSpPr>
          <p:cNvPr id="5" name="Text 3"/>
          <p:cNvSpPr/>
          <p:nvPr/>
        </p:nvSpPr>
        <p:spPr>
          <a:xfrm>
            <a:off x="666780" y="3369655"/>
            <a:ext cx="11510010" cy="756940"/>
          </a:xfrm>
          <a:prstGeom prst="rect">
            <a:avLst/>
          </a:prstGeom>
          <a:noFill/>
          <a:ln/>
        </p:spPr>
        <p:txBody>
          <a:bodyPr wrap="square" lIns="0" tIns="0" rIns="0" bIns="0" rtlCol="0" anchor="t"/>
          <a:lstStyle/>
          <a:p>
            <a:pPr algn="l" indent="0" marL="0">
              <a:lnSpc>
                <a:spcPct val="113000"/>
              </a:lnSpc>
              <a:buNone/>
            </a:pPr>
            <a:r>
              <a:rPr lang="ja" altLang="en-US" sz="2210" dirty="0">
                <a:solidFill>
                  <a:srgbClr val="25252B"/>
                </a:solidFill>
                <a:latin typeface="IBM Plex Sans" pitchFamily="34" charset="0"/>
                <a:ea typeface="IBM Plex Sans" pitchFamily="34" charset="-122"/>
                <a:cs typeface="IBM Plex Sans" pitchFamily="34" charset="-120"/>
              </a:rPr>
              <a:t>他の人の画面、作品、または個人を特定できる情報を記録・共有する前には、必ず許可を得てください。実際の秘密鍵やリカバリーワードは決して共有しないでください。</a:t>
            </a:r>
            <a:endParaRPr lang="ja" sz="2210" dirty="0"/>
          </a:p>
        </p:txBody>
      </p:sp>
      <p:sp>
        <p:nvSpPr>
          <p:cNvPr id="6" name="Text 4"/>
          <p:cNvSpPr/>
          <p:nvPr/>
        </p:nvSpPr>
        <p:spPr>
          <a:xfrm>
            <a:off x="666780" y="4406951"/>
            <a:ext cx="11510010" cy="1135410"/>
          </a:xfrm>
          <a:prstGeom prst="rect">
            <a:avLst/>
          </a:prstGeom>
          <a:noFill/>
          <a:ln/>
        </p:spPr>
        <p:txBody>
          <a:bodyPr wrap="square" lIns="0" tIns="0" rIns="0" bIns="0" rtlCol="0" anchor="t"/>
          <a:lstStyle/>
          <a:p>
            <a:pPr algn="l" indent="0" marL="0">
              <a:lnSpc>
                <a:spcPct val="113000"/>
              </a:lnSpc>
              <a:buNone/>
            </a:pPr>
            <a:r>
              <a:rPr lang="ja" altLang="en-US" sz="2210" dirty="0">
                <a:solidFill>
                  <a:srgbClr val="25252B"/>
                </a:solidFill>
                <a:latin typeface="IBM Plex Sans" pitchFamily="34" charset="0"/>
                <a:ea typeface="IBM Plex Sans" pitchFamily="34" charset="-122"/>
                <a:cs typeface="IBM Plex Sans" pitchFamily="34" charset="-120"/>
              </a:rPr>
              <a:t>ビットコインの価格は急激に変動することがあります。操作ミス、詐欺、秘密情報の紛失、またはカストディアンの破綻によって、資産を永久に失う可能性があります。また、有効な支払いを取り消すことは通常困難であり、不可能な場合もあります。</a:t>
            </a:r>
            <a:endParaRPr lang="ja"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お金についての導入の問い</a:t>
            </a:r>
            <a:endParaRPr lang="ja" sz="3000" dirty="0"/>
          </a:p>
        </p:txBody>
      </p:sp>
      <p:sp>
        <p:nvSpPr>
          <p:cNvPr id="5" name="Text 2"/>
          <p:cNvSpPr/>
          <p:nvPr/>
        </p:nvSpPr>
        <p:spPr>
          <a:xfrm>
            <a:off x="1047720" y="1386779"/>
            <a:ext cx="5923026" cy="4357116"/>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人はなぜお金を必要とするのでしょうか？</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何がお金をお金たらしめているのでしょうか？</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あなたが使っているお金を、誰が作り出し、管理できるのでしょうか？</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あなたのお金には、なぜ価値があるのでしょうか？</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以前と同じだけのものが買えるでしょうか？</a:t>
            </a:r>
            <a:endParaRPr lang="ja"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お金はなぜ存在するのか</a:t>
            </a:r>
            <a:endParaRPr lang="j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お金とは、後で他の人も受け取ってくれると期待できるからこそ、人々が受け取る資産です。</a:t>
            </a:r>
            <a:endParaRPr lang="ja"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分業と交換</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見知らぬ人同士の協力</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価格、負債、収入、貯蓄</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時間と距離を越えて価値を運ぶ</a:t>
            </a:r>
            <a:endParaRPr lang="ja"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ja" altLang="en-US" sz="2400" b="1" dirty="0">
                <a:solidFill>
                  <a:srgbClr val="422C70"/>
                </a:solidFill>
                <a:latin typeface="IBM Plex Sans" pitchFamily="34" charset="0"/>
                <a:ea typeface="IBM Plex Sans" pitchFamily="34" charset="-122"/>
                <a:cs typeface="IBM Plex Sans" pitchFamily="34" charset="-120"/>
              </a:rPr>
              <a:t>確認問題</a:t>
            </a:r>
            <a:endParaRPr lang="ja" sz="2400" dirty="0"/>
          </a:p>
          <a:p>
            <a:pPr algn="l" indent="0" marL="0">
              <a:lnSpc>
                <a:spcPct val="113000"/>
              </a:lnSpc>
              <a:spcBef>
                <a:spcPts val="360"/>
              </a:spcBef>
              <a:buNone/>
            </a:pPr>
            <a:r>
              <a:rPr lang="ja" altLang="en-US" sz="2400" dirty="0">
                <a:solidFill>
                  <a:srgbClr val="25252B"/>
                </a:solidFill>
                <a:latin typeface="IBM Plex Sans" pitchFamily="34" charset="0"/>
                <a:ea typeface="IBM Plex Sans" pitchFamily="34" charset="-122"/>
                <a:cs typeface="IBM Plex Sans" pitchFamily="34" charset="-120"/>
              </a:rPr>
              <a:t>お金は、交換や調整におけるどのような問題の解決に役立つでしょうか？</a:t>
            </a:r>
            <a:endParaRPr lang="ja"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お金の機能</a:t>
            </a:r>
            <a:endParaRPr lang="ja" sz="3000" dirty="0"/>
          </a:p>
        </p:txBody>
      </p:sp>
      <p:sp>
        <p:nvSpPr>
          <p:cNvPr id="5" name="Text 2"/>
          <p:cNvSpPr/>
          <p:nvPr/>
        </p:nvSpPr>
        <p:spPr>
          <a:xfrm>
            <a:off x="1047720" y="1386779"/>
            <a:ext cx="5923026" cy="1767169"/>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**交換手段：**商品やサービスへの支払い</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**価値尺度：**共通の価格と記録</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**価値の保存：**時間を超えた価値</a:t>
            </a:r>
            <a:endParaRPr lang="ja" sz="2400" dirty="0"/>
          </a:p>
        </p:txBody>
      </p:sp>
      <p:sp>
        <p:nvSpPr>
          <p:cNvPr id="6" name="Text 3"/>
          <p:cNvSpPr/>
          <p:nvPr/>
        </p:nvSpPr>
        <p:spPr>
          <a:xfrm>
            <a:off x="666780" y="3489168"/>
            <a:ext cx="6340632"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ある形態が、ある機能を他の形態よりもうまく果たすことがあります。どの形態にも購買力のリスクがあります。</a:t>
            </a:r>
            <a:endParaRPr lang="j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有用なお金の特性</a:t>
            </a:r>
            <a:endParaRPr lang="ja" sz="3000" dirty="0"/>
          </a:p>
        </p:txBody>
      </p:sp>
      <p:sp>
        <p:nvSpPr>
          <p:cNvPr id="4" name="Text 2"/>
          <p:cNvSpPr/>
          <p:nvPr/>
        </p:nvSpPr>
        <p:spPr>
          <a:xfrm>
            <a:off x="666689" y="1375806"/>
            <a:ext cx="5726704" cy="2332452"/>
          </a:xfrm>
          <a:prstGeom prst="rect">
            <a:avLst/>
          </a:prstGeom>
          <a:noFill/>
          <a:ln/>
        </p:spPr>
        <p:txBody>
          <a:bodyPr wrap="square" lIns="0" tIns="0" rIns="0" bIns="0" rtlCol="0" anchor="t"/>
          <a:lstStyle/>
          <a:p>
            <a:pPr algn="l" marL="535940" indent="-535940">
              <a:lnSpc>
                <a:spcPct val="113000"/>
              </a:lnSpc>
              <a:buSzPct val="100000"/>
              <a:buChar char="•"/>
            </a:pPr>
            <a:r>
              <a:rPr lang="ja" altLang="en-US" sz="2110" b="1" dirty="0">
                <a:solidFill>
                  <a:srgbClr val="25252B"/>
                </a:solidFill>
                <a:latin typeface="IBM Plex Sans" pitchFamily="34" charset="0"/>
                <a:ea typeface="IBM Plex Sans" pitchFamily="34" charset="-122"/>
                <a:cs typeface="IBM Plex Sans" pitchFamily="34" charset="-120"/>
              </a:rPr>
              <a:t>耐久性：</a:t>
            </a:r>
            <a:r>
              <a:rPr lang="ja" altLang="en-US" sz="2110" dirty="0">
                <a:solidFill>
                  <a:srgbClr val="25252B"/>
                </a:solidFill>
                <a:latin typeface="IBM Plex Sans" pitchFamily="34" charset="0"/>
                <a:ea typeface="IBM Plex Sans" pitchFamily="34" charset="-122"/>
                <a:cs typeface="IBM Plex Sans" pitchFamily="34" charset="-120"/>
              </a:rPr>
              <a:t> 長期間にわたって使用できる</a:t>
            </a:r>
            <a:endParaRPr lang="ja" sz="2110" dirty="0"/>
          </a:p>
          <a:p>
            <a:pPr algn="l" marL="535940" indent="-535940">
              <a:lnSpc>
                <a:spcPct val="113000"/>
              </a:lnSpc>
              <a:spcBef>
                <a:spcPts val="420"/>
              </a:spcBef>
              <a:buSzPct val="100000"/>
              <a:buChar char="•"/>
            </a:pPr>
            <a:r>
              <a:rPr lang="ja" altLang="en-US" sz="2110" b="1" dirty="0">
                <a:solidFill>
                  <a:srgbClr val="25252B"/>
                </a:solidFill>
                <a:latin typeface="IBM Plex Sans" pitchFamily="34" charset="0"/>
                <a:ea typeface="IBM Plex Sans" pitchFamily="34" charset="-122"/>
                <a:cs typeface="IBM Plex Sans" pitchFamily="34" charset="-120"/>
              </a:rPr>
              <a:t>携帯性：</a:t>
            </a:r>
            <a:r>
              <a:rPr lang="ja" altLang="en-US" sz="2110" dirty="0">
                <a:solidFill>
                  <a:srgbClr val="25252B"/>
                </a:solidFill>
                <a:latin typeface="IBM Plex Sans" pitchFamily="34" charset="0"/>
                <a:ea typeface="IBM Plex Sans" pitchFamily="34" charset="-122"/>
                <a:cs typeface="IBM Plex Sans" pitchFamily="34" charset="-120"/>
              </a:rPr>
              <a:t> 移動や送金が容易である</a:t>
            </a:r>
            <a:endParaRPr lang="ja" sz="2110" dirty="0"/>
          </a:p>
          <a:p>
            <a:pPr algn="l" marL="535940" indent="-535940">
              <a:lnSpc>
                <a:spcPct val="113000"/>
              </a:lnSpc>
              <a:spcBef>
                <a:spcPts val="420"/>
              </a:spcBef>
              <a:buSzPct val="100000"/>
              <a:buChar char="•"/>
            </a:pPr>
            <a:r>
              <a:rPr lang="ja" altLang="en-US" sz="2110" b="1" dirty="0">
                <a:solidFill>
                  <a:srgbClr val="25252B"/>
                </a:solidFill>
                <a:latin typeface="IBM Plex Sans" pitchFamily="34" charset="0"/>
                <a:ea typeface="IBM Plex Sans" pitchFamily="34" charset="-122"/>
                <a:cs typeface="IBM Plex Sans" pitchFamily="34" charset="-120"/>
              </a:rPr>
              <a:t>分割可能性：</a:t>
            </a:r>
            <a:r>
              <a:rPr lang="ja" altLang="en-US" sz="2110" dirty="0">
                <a:solidFill>
                  <a:srgbClr val="25252B"/>
                </a:solidFill>
                <a:latin typeface="IBM Plex Sans" pitchFamily="34" charset="0"/>
                <a:ea typeface="IBM Plex Sans" pitchFamily="34" charset="-122"/>
                <a:cs typeface="IBM Plex Sans" pitchFamily="34" charset="-120"/>
              </a:rPr>
              <a:t> 少額にも高額にも対応できる</a:t>
            </a:r>
            <a:endParaRPr lang="ja" sz="2110" dirty="0"/>
          </a:p>
          <a:p>
            <a:pPr algn="l" marL="535940" indent="-535940">
              <a:lnSpc>
                <a:spcPct val="113000"/>
              </a:lnSpc>
              <a:spcBef>
                <a:spcPts val="420"/>
              </a:spcBef>
              <a:buSzPct val="100000"/>
              <a:buChar char="•"/>
            </a:pPr>
            <a:r>
              <a:rPr lang="ja" altLang="en-US" sz="2110" b="1" dirty="0">
                <a:solidFill>
                  <a:srgbClr val="25252B"/>
                </a:solidFill>
                <a:latin typeface="IBM Plex Sans" pitchFamily="34" charset="0"/>
                <a:ea typeface="IBM Plex Sans" pitchFamily="34" charset="-122"/>
                <a:cs typeface="IBM Plex Sans" pitchFamily="34" charset="-120"/>
              </a:rPr>
              <a:t>代替可能性：</a:t>
            </a:r>
            <a:r>
              <a:rPr lang="ja" altLang="en-US" sz="2110" dirty="0">
                <a:solidFill>
                  <a:srgbClr val="25252B"/>
                </a:solidFill>
                <a:latin typeface="IBM Plex Sans" pitchFamily="34" charset="0"/>
                <a:ea typeface="IBM Plex Sans" pitchFamily="34" charset="-122"/>
                <a:cs typeface="IBM Plex Sans" pitchFamily="34" charset="-120"/>
              </a:rPr>
              <a:t> 同等の単位どうしを交換できる</a:t>
            </a:r>
            <a:endParaRPr lang="ja" sz="2110" dirty="0"/>
          </a:p>
        </p:txBody>
      </p:sp>
      <p:sp>
        <p:nvSpPr>
          <p:cNvPr id="5" name="Text 3"/>
          <p:cNvSpPr/>
          <p:nvPr/>
        </p:nvSpPr>
        <p:spPr>
          <a:xfrm>
            <a:off x="6122731" y="1375806"/>
            <a:ext cx="5726704" cy="1554937"/>
          </a:xfrm>
          <a:prstGeom prst="rect">
            <a:avLst/>
          </a:prstGeom>
          <a:noFill/>
          <a:ln/>
        </p:spPr>
        <p:txBody>
          <a:bodyPr wrap="square" lIns="0" tIns="0" rIns="0" bIns="0" rtlCol="0" anchor="t"/>
          <a:lstStyle/>
          <a:p>
            <a:pPr algn="l" marL="535940" indent="-535940">
              <a:lnSpc>
                <a:spcPct val="113000"/>
              </a:lnSpc>
              <a:buSzPct val="100000"/>
              <a:buChar char="•"/>
            </a:pPr>
            <a:r>
              <a:rPr lang="ja" altLang="en-US" sz="2110" b="1" dirty="0">
                <a:solidFill>
                  <a:srgbClr val="25252B"/>
                </a:solidFill>
                <a:latin typeface="IBM Plex Sans" pitchFamily="34" charset="0"/>
                <a:ea typeface="IBM Plex Sans" pitchFamily="34" charset="-122"/>
                <a:cs typeface="IBM Plex Sans" pitchFamily="34" charset="-120"/>
              </a:rPr>
              <a:t>希少性：</a:t>
            </a:r>
            <a:r>
              <a:rPr lang="ja" altLang="en-US" sz="2110" dirty="0">
                <a:solidFill>
                  <a:srgbClr val="25252B"/>
                </a:solidFill>
                <a:latin typeface="IBM Plex Sans" pitchFamily="34" charset="0"/>
                <a:ea typeface="IBM Plex Sans" pitchFamily="34" charset="-122"/>
                <a:cs typeface="IBM Plex Sans" pitchFamily="34" charset="-120"/>
              </a:rPr>
              <a:t> 供給の拡大に制限がある</a:t>
            </a:r>
            <a:endParaRPr lang="ja" sz="2110" dirty="0"/>
          </a:p>
          <a:p>
            <a:pPr algn="l" marL="535940" indent="-535940">
              <a:lnSpc>
                <a:spcPct val="113000"/>
              </a:lnSpc>
              <a:spcBef>
                <a:spcPts val="420"/>
              </a:spcBef>
              <a:buSzPct val="100000"/>
              <a:buChar char="•"/>
            </a:pPr>
            <a:r>
              <a:rPr lang="ja" altLang="en-US" sz="2110" b="1" dirty="0">
                <a:solidFill>
                  <a:srgbClr val="25252B"/>
                </a:solidFill>
                <a:latin typeface="IBM Plex Sans" pitchFamily="34" charset="0"/>
                <a:ea typeface="IBM Plex Sans" pitchFamily="34" charset="-122"/>
                <a:cs typeface="IBM Plex Sans" pitchFamily="34" charset="-120"/>
              </a:rPr>
              <a:t>受容性：</a:t>
            </a:r>
            <a:r>
              <a:rPr lang="ja" altLang="en-US" sz="2110" dirty="0">
                <a:solidFill>
                  <a:srgbClr val="25252B"/>
                </a:solidFill>
                <a:latin typeface="IBM Plex Sans" pitchFamily="34" charset="0"/>
                <a:ea typeface="IBM Plex Sans" pitchFamily="34" charset="-122"/>
                <a:cs typeface="IBM Plex Sans" pitchFamily="34" charset="-120"/>
              </a:rPr>
              <a:t> 人々が受け取る意思がある</a:t>
            </a:r>
            <a:endParaRPr lang="ja" sz="2110" dirty="0"/>
          </a:p>
          <a:p>
            <a:pPr algn="l" marL="535940" indent="-535940">
              <a:lnSpc>
                <a:spcPct val="113000"/>
              </a:lnSpc>
              <a:spcBef>
                <a:spcPts val="420"/>
              </a:spcBef>
              <a:buSzPct val="100000"/>
              <a:buChar char="•"/>
            </a:pPr>
            <a:r>
              <a:rPr lang="ja" altLang="en-US" sz="2110" b="1" dirty="0">
                <a:solidFill>
                  <a:srgbClr val="25252B"/>
                </a:solidFill>
                <a:latin typeface="IBM Plex Sans" pitchFamily="34" charset="0"/>
                <a:ea typeface="IBM Plex Sans" pitchFamily="34" charset="-122"/>
                <a:cs typeface="IBM Plex Sans" pitchFamily="34" charset="-120"/>
              </a:rPr>
              <a:t>検証可能性と識別可能性：</a:t>
            </a:r>
            <a:r>
              <a:rPr lang="ja" altLang="en-US" sz="2110" dirty="0">
                <a:solidFill>
                  <a:srgbClr val="25252B"/>
                </a:solidFill>
                <a:latin typeface="IBM Plex Sans" pitchFamily="34" charset="0"/>
                <a:ea typeface="IBM Plex Sans" pitchFamily="34" charset="-122"/>
                <a:cs typeface="IBM Plex Sans" pitchFamily="34" charset="-120"/>
              </a:rPr>
              <a:t> 本物であり、識別できる単位である</a:t>
            </a:r>
            <a:endParaRPr lang="ja" sz="2110" dirty="0"/>
          </a:p>
        </p:txBody>
      </p:sp>
      <p:sp>
        <p:nvSpPr>
          <p:cNvPr id="6" name="Text 4"/>
          <p:cNvSpPr/>
          <p:nvPr/>
        </p:nvSpPr>
        <p:spPr>
          <a:xfrm>
            <a:off x="666780" y="4003152"/>
            <a:ext cx="11510010" cy="72393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どの形態も完璧ではありません。「</a:t>
            </a:r>
            <a:r>
              <a:rPr lang="ja" altLang="en-US" sz="2110" b="1" dirty="0">
                <a:solidFill>
                  <a:srgbClr val="25252B"/>
                </a:solidFill>
                <a:latin typeface="IBM Plex Sans" pitchFamily="34" charset="0"/>
                <a:ea typeface="IBM Plex Sans" pitchFamily="34" charset="-122"/>
                <a:cs typeface="IBM Plex Sans" pitchFamily="34" charset="-120"/>
              </a:rPr>
              <a:t>健全な貨幣</a:t>
            </a:r>
            <a:r>
              <a:rPr lang="ja" altLang="en-US" sz="2110" dirty="0">
                <a:solidFill>
                  <a:srgbClr val="25252B"/>
                </a:solidFill>
                <a:latin typeface="IBM Plex Sans" pitchFamily="34" charset="0"/>
                <a:ea typeface="IBM Plex Sans" pitchFamily="34" charset="-122"/>
                <a:cs typeface="IBM Plex Sans" pitchFamily="34" charset="-120"/>
              </a:rPr>
              <a:t>」かどうかは判断の問題です。基準を明示し、一貫した方法で比較しましょう。</a:t>
            </a:r>
            <a:endParaRPr lang="ja" sz="2110" dirty="0"/>
          </a:p>
        </p:txBody>
      </p:sp>
      <p:sp>
        <p:nvSpPr>
          <p:cNvPr id="7" name="Shape 5"/>
          <p:cNvSpPr/>
          <p:nvPr/>
        </p:nvSpPr>
        <p:spPr>
          <a:xfrm>
            <a:off x="666780" y="4995276"/>
            <a:ext cx="10858500" cy="1085850"/>
          </a:xfrm>
          <a:prstGeom prst="rect">
            <a:avLst/>
          </a:prstGeom>
          <a:solidFill>
            <a:srgbClr val="F3F3FA"/>
          </a:solidFill>
          <a:ln/>
        </p:spPr>
      </p:sp>
      <p:sp>
        <p:nvSpPr>
          <p:cNvPr id="8" name="Shape 6"/>
          <p:cNvSpPr/>
          <p:nvPr/>
        </p:nvSpPr>
        <p:spPr>
          <a:xfrm>
            <a:off x="666780" y="4995276"/>
            <a:ext cx="57150" cy="1085850"/>
          </a:xfrm>
          <a:prstGeom prst="rect">
            <a:avLst/>
          </a:prstGeom>
          <a:solidFill>
            <a:srgbClr val="422C70"/>
          </a:solidFill>
          <a:ln/>
        </p:spPr>
      </p:sp>
      <p:sp>
        <p:nvSpPr>
          <p:cNvPr id="9" name="Text 7"/>
          <p:cNvSpPr/>
          <p:nvPr/>
        </p:nvSpPr>
        <p:spPr>
          <a:xfrm>
            <a:off x="1153058" y="5236677"/>
            <a:ext cx="10539649" cy="603047"/>
          </a:xfrm>
          <a:prstGeom prst="rect">
            <a:avLst/>
          </a:prstGeom>
          <a:noFill/>
          <a:ln/>
        </p:spPr>
        <p:txBody>
          <a:bodyPr wrap="square" lIns="0" tIns="0" rIns="0" bIns="0" rtlCol="0" anchor="t"/>
          <a:lstStyle/>
          <a:p>
            <a:pPr algn="l" indent="0" marL="0">
              <a:lnSpc>
                <a:spcPct val="113000"/>
              </a:lnSpc>
              <a:buNone/>
            </a:pPr>
            <a:r>
              <a:rPr lang="ja" altLang="en-US" sz="2110" b="1" dirty="0">
                <a:solidFill>
                  <a:srgbClr val="422C70"/>
                </a:solidFill>
                <a:latin typeface="IBM Plex Sans" pitchFamily="34" charset="0"/>
                <a:ea typeface="IBM Plex Sans" pitchFamily="34" charset="-122"/>
                <a:cs typeface="IBM Plex Sans" pitchFamily="34" charset="-120"/>
              </a:rPr>
              <a:t>批判的に考えてみましょう</a:t>
            </a:r>
            <a:endParaRPr lang="ja" sz="2110" dirty="0"/>
          </a:p>
          <a:p>
            <a:pPr algn="l" indent="0" marL="0">
              <a:lnSpc>
                <a:spcPct val="113000"/>
              </a:lnSpc>
              <a:spcBef>
                <a:spcPts val="320"/>
              </a:spcBef>
              <a:buNone/>
            </a:pPr>
            <a:r>
              <a:rPr lang="ja" altLang="en-US" sz="2110" dirty="0">
                <a:solidFill>
                  <a:srgbClr val="25252B"/>
                </a:solidFill>
                <a:latin typeface="IBM Plex Sans" pitchFamily="34" charset="0"/>
                <a:ea typeface="IBM Plex Sans" pitchFamily="34" charset="-122"/>
                <a:cs typeface="IBM Plex Sans" pitchFamily="34" charset="-120"/>
              </a:rPr>
              <a:t>ある種類のお金や資産を他のものより選んだとき、どの特性が重要でしたか？</a:t>
            </a:r>
            <a:endParaRPr lang="ja"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物々交換と欲望の二重の一致</a:t>
            </a:r>
            <a:endParaRPr lang="ja"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商品やサービスを直接交換します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双方が相手の提供するものを欲しがっている必要があります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同じタイミングで、適切な量で</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分割、腐敗、価格設定、貯蓄の難しさ</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お金は売ることと買うことを切り離します</a:t>
            </a:r>
            <a:endParaRPr lang="j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希少性、価値、そして交換</a:t>
            </a:r>
            <a:endParaRPr lang="ja" sz="3000" dirty="0"/>
          </a:p>
        </p:txBody>
      </p:sp>
      <p:sp>
        <p:nvSpPr>
          <p:cNvPr id="5" name="Text 2"/>
          <p:cNvSpPr/>
          <p:nvPr/>
        </p:nvSpPr>
        <p:spPr>
          <a:xfrm>
            <a:off x="986729" y="1372240"/>
            <a:ext cx="5343754" cy="3711732"/>
          </a:xfrm>
          <a:prstGeom prst="rect">
            <a:avLst/>
          </a:prstGeom>
          <a:noFill/>
          <a:ln/>
        </p:spPr>
        <p:txBody>
          <a:bodyPr wrap="square" lIns="0" tIns="0" rIns="0" bIns="0" rtlCol="0" anchor="t"/>
          <a:lstStyle/>
          <a:p>
            <a:pPr algn="l" marL="191770" indent="-191770">
              <a:lnSpc>
                <a:spcPct val="113000"/>
              </a:lnSpc>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**希少性：**ある用途に使うと、別の用途には使えなくなります</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**主観的価値：**ニーズ、好み、そして状況によって決まります</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**交換：**双方とも、受け取るものの方を好みます</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**機会費用：**手放した最善の選択肢です</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**時間選好：**今と後との比較です</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**トレードオフ：**利益にはコストが伴います</a:t>
            </a:r>
            <a:endParaRPr lang="ja" sz="2020" dirty="0"/>
          </a:p>
        </p:txBody>
      </p:sp>
      <p:sp>
        <p:nvSpPr>
          <p:cNvPr id="6" name="Text 3"/>
          <p:cNvSpPr/>
          <p:nvPr/>
        </p:nvSpPr>
        <p:spPr>
          <a:xfrm>
            <a:off x="666780" y="5365516"/>
            <a:ext cx="5694426" cy="691195"/>
          </a:xfrm>
          <a:prstGeom prst="rect">
            <a:avLst/>
          </a:prstGeom>
          <a:noFill/>
          <a:ln/>
        </p:spPr>
        <p:txBody>
          <a:bodyPr wrap="square" lIns="0" tIns="0" rIns="0" bIns="0" rtlCol="0" anchor="t"/>
          <a:lstStyle/>
          <a:p>
            <a:pPr algn="l" indent="0" marL="0">
              <a:lnSpc>
                <a:spcPct val="113000"/>
              </a:lnSpc>
              <a:buNone/>
            </a:pPr>
            <a:r>
              <a:rPr lang="ja" altLang="en-US" sz="2020" dirty="0">
                <a:solidFill>
                  <a:srgbClr val="25252B"/>
                </a:solidFill>
                <a:latin typeface="IBM Plex Sans" pitchFamily="34" charset="0"/>
                <a:ea typeface="IBM Plex Sans" pitchFamily="34" charset="-122"/>
                <a:cs typeface="IBM Plex Sans" pitchFamily="34" charset="-120"/>
              </a:rPr>
              <a:t>希少性だけでは価値は保証されません。需要も重要です。</a:t>
            </a:r>
            <a:endParaRPr lang="ja"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安全な水源の近く お店の冷蔵庫に水のボトルが1本あります。 きれいな水は近くで簡単に手に入ります。必要性低い価格より安い不足しているとき 同じボトルが暑い砂漠にあります。 水は手に入りにくく、切実に必要とされています。必要性切迫している価格より高い">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機会費用</a:t>
            </a:r>
            <a:endParaRPr lang="j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限られたお金を持つ買い物客が、選択肢を比べています 食べ物 今日はしっかり食べます。交通 仕事に行きます。貯金後のために取っておきます。 どれかを選ぶと、ほかの選択肢をあきらめることになります。これが機会費用です">    </p:cNvPr>
          <p:cNvPicPr>
            <a:picLocks noChangeAspect="1"/>
          </p:cNvPicPr>
          <p:nvPr/>
        </p:nvPicPr>
        <p:blipFill>
          <a:blip r:embed="rId1"/>
          <a:stretch>
            <a:fillRect/>
          </a:stretch>
        </p:blipFill>
        <p:spPr>
          <a:xfrm>
            <a:off x="342900" y="625084"/>
            <a:ext cx="11506170" cy="54554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物々交換からデジタルマネーへ</a:t>
            </a:r>
            <a:endParaRPr lang="ja"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直接交換、贈与、義務、そして債務の記録</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商品貨幣：他の用途もある財</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規格化された硬貨：認知されやすさと、品位低下の可能性</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兌換紙幣：引き換え可能な請求権と、発行者への信頼</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銀行と政府の貨幣：制度による約束</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デジタル決済：記録を書き換える指示</a:t>
            </a:r>
            <a:endParaRPr lang="ja" sz="2400" dirty="0"/>
          </a:p>
        </p:txBody>
      </p:sp>
      <p:sp>
        <p:nvSpPr>
          <p:cNvPr id="5" name="Text 3"/>
          <p:cNvSpPr/>
          <p:nvPr/>
        </p:nvSpPr>
        <p:spPr>
          <a:xfrm>
            <a:off x="666780" y="4494459"/>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さまざまな形態が共存していました。すべての社会がまったく同じ順序をたどったわけではありません。利便性は、多くの場合、発行者や仲介者への依存をもたらしました。</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Maybe "法定通貨（フィアットマネー）". Just 法定通貨.法定通</a:t>
            </a:r>
            <a:br/>
            <a:r>
              <a:rPr lang="ja" altLang="en-US" sz="3000" dirty="0">
                <a:solidFill>
                  <a:srgbClr val="422C70"/>
                </a:solidFill>
                <a:latin typeface="IBM Plex Sans Medium" pitchFamily="34" charset="0"/>
                <a:ea typeface="IBM Plex Sans Medium" pitchFamily="34" charset="-122"/>
                <a:cs typeface="IBM Plex Sans Medium" pitchFamily="34" charset="-120"/>
              </a:rPr>
              <a:t>貨</a:t>
            </a:r>
            <a:endParaRPr lang="ja" sz="3000" dirty="0"/>
          </a:p>
        </p:txBody>
      </p:sp>
      <p:sp>
        <p:nvSpPr>
          <p:cNvPr id="4" name="Text 2"/>
          <p:cNvSpPr/>
          <p:nvPr/>
        </p:nvSpPr>
        <p:spPr>
          <a:xfrm>
            <a:off x="666780" y="1848551"/>
            <a:ext cx="11510010" cy="72393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法定通貨（フィアットマネー）とは、政府が認めた通貨であり、金などの商品の一定量と交換することはできません。</a:t>
            </a:r>
            <a:endParaRPr lang="ja" sz="2110" dirty="0"/>
          </a:p>
        </p:txBody>
      </p:sp>
      <p:sp>
        <p:nvSpPr>
          <p:cNvPr id="5" name="Text 3"/>
          <p:cNvSpPr/>
          <p:nvPr/>
        </p:nvSpPr>
        <p:spPr>
          <a:xfrm>
            <a:off x="1002000" y="2787000"/>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**中央銀行：**ベースマネー、金融政策、決済</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**商業銀行：**預金、支払い、融資</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**政府：**税金、支出、法律</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**個人と企業：**労働、価格、交換</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共通の受け入れとネットワーク効果</a:t>
            </a:r>
            <a:endParaRPr lang="ja" sz="2110" dirty="0"/>
          </a:p>
        </p:txBody>
      </p:sp>
      <p:sp>
        <p:nvSpPr>
          <p:cNvPr id="6" name="Text 4"/>
          <p:cNvSpPr/>
          <p:nvPr/>
        </p:nvSpPr>
        <p:spPr>
          <a:xfrm>
            <a:off x="666780" y="5106010"/>
            <a:ext cx="11510010" cy="72393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便利な支払いと柔軟な信用は、制度への依存をもたらします。供給量、利用のしやすさ、ルールは変わる可能性があり、法定通貨に関する規定は法域によって異なります。</a:t>
            </a:r>
            <a:endParaRPr lang="ja"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中央銀行金融政策を運営し、決済の完了を支えます。 商業銀行顧客に対して預金を負っています。預金は銀行にとっての負債です。 決済サービス銀行預金を変動させる支払指図を伝達します。 政府自国の法律に基づいて税を徴収し、支出を行います。市民と企業預金を保有し、支払いを行い、支払いを受け取り、税を納めます。国によって異なります具体的な機関や規則は地域ごとに異なります。">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地元での支払いを調べてみまし</a:t>
            </a:r>
            <a:br/>
            <a:r>
              <a:rPr lang="ja" altLang="en-US" sz="3000" dirty="0">
                <a:solidFill>
                  <a:srgbClr val="422C70"/>
                </a:solidFill>
                <a:latin typeface="IBM Plex Sans Medium" pitchFamily="34" charset="0"/>
                <a:ea typeface="IBM Plex Sans Medium" pitchFamily="34" charset="-122"/>
                <a:cs typeface="IBM Plex Sans Medium" pitchFamily="34" charset="-120"/>
              </a:rPr>
              <a:t>ょう</a:t>
            </a:r>
            <a:endParaRPr lang="ja" sz="3000" dirty="0"/>
          </a:p>
        </p:txBody>
      </p:sp>
      <p:sp>
        <p:nvSpPr>
          <p:cNvPr id="5" name="Text 2"/>
          <p:cNvSpPr/>
          <p:nvPr/>
        </p:nvSpPr>
        <p:spPr>
          <a:xfrm>
            <a:off x="666780" y="1848551"/>
            <a:ext cx="5694426" cy="72393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日常的な支払いを1つ選ぶか、架空の場面を想定してください。</a:t>
            </a:r>
            <a:endParaRPr lang="ja" sz="2110" dirty="0"/>
          </a:p>
        </p:txBody>
      </p:sp>
      <p:sp>
        <p:nvSpPr>
          <p:cNvPr id="6" name="Text 3"/>
          <p:cNvSpPr/>
          <p:nvPr/>
        </p:nvSpPr>
        <p:spPr>
          <a:xfrm>
            <a:off x="1002000" y="2787000"/>
            <a:ext cx="5327020" cy="3418302"/>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ja" altLang="en-US" sz="2110" dirty="0">
                <a:solidFill>
                  <a:srgbClr val="25252B"/>
                </a:solidFill>
                <a:latin typeface="IBM Plex Sans" pitchFamily="34" charset="0"/>
                <a:ea typeface="IBM Plex Sans" pitchFamily="34" charset="-122"/>
                <a:cs typeface="IBM Plex Sans" pitchFamily="34" charset="-120"/>
              </a:rPr>
              <a:t>何に対して支払っていますか？価値の尺度（計算単位）となっている通貨はどれですか？</a:t>
            </a:r>
            <a:endParaRPr lang="ja" sz="2110" dirty="0"/>
          </a:p>
          <a:p>
            <a:pPr algn="l" marL="200660" indent="-200660">
              <a:lnSpc>
                <a:spcPct val="113000"/>
              </a:lnSpc>
              <a:spcBef>
                <a:spcPts val="420"/>
              </a:spcBef>
              <a:buSzPct val="100000"/>
              <a:buFont typeface="+mj-lt"/>
              <a:buAutoNum type="arabicPeriod" startAt="1"/>
            </a:pPr>
            <a:r>
              <a:rPr lang="ja" altLang="en-US" sz="2110" dirty="0">
                <a:solidFill>
                  <a:srgbClr val="25252B"/>
                </a:solidFill>
                <a:latin typeface="IBM Plex Sans" pitchFamily="34" charset="0"/>
                <a:ea typeface="IBM Plex Sans" pitchFamily="34" charset="-122"/>
                <a:cs typeface="IBM Plex Sans" pitchFamily="34" charset="-120"/>
              </a:rPr>
              <a:t>受け取る側は、なぜそれを受け入れるのでしょうか？</a:t>
            </a:r>
            <a:endParaRPr lang="ja" sz="2110" dirty="0"/>
          </a:p>
          <a:p>
            <a:pPr algn="l" marL="200660" indent="-200660">
              <a:lnSpc>
                <a:spcPct val="113000"/>
              </a:lnSpc>
              <a:spcBef>
                <a:spcPts val="420"/>
              </a:spcBef>
              <a:buSzPct val="100000"/>
              <a:buFont typeface="+mj-lt"/>
              <a:buAutoNum type="arabicPeriod" startAt="1"/>
            </a:pPr>
            <a:r>
              <a:rPr lang="ja" altLang="en-US" sz="2110" dirty="0">
                <a:solidFill>
                  <a:srgbClr val="25252B"/>
                </a:solidFill>
                <a:latin typeface="IBM Plex Sans" pitchFamily="34" charset="0"/>
                <a:ea typeface="IBM Plex Sans" pitchFamily="34" charset="-122"/>
                <a:cs typeface="IBM Plex Sans" pitchFamily="34" charset="-120"/>
              </a:rPr>
              <a:t>どのような機関、記録、またはルールがそれを支えていますか？</a:t>
            </a:r>
            <a:endParaRPr lang="ja" sz="2110" dirty="0"/>
          </a:p>
          <a:p>
            <a:pPr algn="l" marL="200660" indent="-200660">
              <a:lnSpc>
                <a:spcPct val="113000"/>
              </a:lnSpc>
              <a:spcBef>
                <a:spcPts val="420"/>
              </a:spcBef>
              <a:buSzPct val="100000"/>
              <a:buFont typeface="+mj-lt"/>
              <a:buAutoNum type="arabicPeriod" startAt="1"/>
            </a:pPr>
            <a:r>
              <a:rPr lang="ja" altLang="en-US" sz="2110" dirty="0">
                <a:solidFill>
                  <a:srgbClr val="25252B"/>
                </a:solidFill>
                <a:latin typeface="IBM Plex Sans" pitchFamily="34" charset="0"/>
                <a:ea typeface="IBM Plex Sans" pitchFamily="34" charset="-122"/>
                <a:cs typeface="IBM Plex Sans" pitchFamily="34" charset="-120"/>
              </a:rPr>
              <a:t>受け入れや信頼が失われた場合、何が難しくなるでしょうか？</a:t>
            </a:r>
            <a:endParaRPr lang="ja"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部分準備銀行制度</a:t>
            </a:r>
            <a:endParaRPr lang="ja"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銀行預金：支払いの約束</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すぐに引き出せる準備金として保有されているのは一部のみです</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融資は通常、新たな預金通貨を生み出します</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元本の返済により預金通貨は減少します</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自己資本、流動性、信用リスク、資金調達、規制、需要が融資を制約します</a:t>
            </a:r>
            <a:endParaRPr lang="ja"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algn="l" indent="0" marL="0">
              <a:lnSpc>
                <a:spcPct val="113000"/>
              </a:lnSpc>
              <a:buNone/>
            </a:pPr>
            <a:r>
              <a:rPr lang="ja" altLang="en-US" sz="2210" dirty="0">
                <a:solidFill>
                  <a:srgbClr val="25252B"/>
                </a:solidFill>
                <a:latin typeface="IBM Plex Sans" pitchFamily="34" charset="0"/>
                <a:ea typeface="IBM Plex Sans" pitchFamily="34" charset="-122"/>
                <a:cs typeface="IBM Plex Sans" pitchFamily="34" charset="-120"/>
              </a:rPr>
              <a:t>**流動性リスク：**今日の引き出しに応じられる資金が不足すること。</a:t>
            </a:r>
            <a:endParaRPr lang="ja"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ja" altLang="en-US" sz="2210" dirty="0">
                <a:solidFill>
                  <a:srgbClr val="25252B"/>
                </a:solidFill>
                <a:latin typeface="IBM Plex Sans" pitchFamily="34" charset="0"/>
                <a:ea typeface="IBM Plex Sans" pitchFamily="34" charset="-122"/>
                <a:cs typeface="IBM Plex Sans" pitchFamily="34" charset="-120"/>
              </a:rPr>
              <a:t>**支払能力リスク：**資産の価値が債務を下回ること。</a:t>
            </a:r>
            <a:endParaRPr lang="ja" sz="2210" dirty="0"/>
          </a:p>
        </p:txBody>
      </p:sp>
      <p:sp>
        <p:nvSpPr>
          <p:cNvPr id="7" name="Text 5"/>
          <p:cNvSpPr/>
          <p:nvPr/>
        </p:nvSpPr>
        <p:spPr>
          <a:xfrm>
            <a:off x="666780" y="5121737"/>
            <a:ext cx="11510010" cy="1135410"/>
          </a:xfrm>
          <a:prstGeom prst="rect">
            <a:avLst/>
          </a:prstGeom>
          <a:noFill/>
          <a:ln/>
        </p:spPr>
        <p:txBody>
          <a:bodyPr wrap="square" lIns="0" tIns="0" rIns="0" bIns="0" rtlCol="0" anchor="t"/>
          <a:lstStyle/>
          <a:p>
            <a:pPr algn="l" indent="0" marL="0">
              <a:lnSpc>
                <a:spcPct val="113000"/>
              </a:lnSpc>
              <a:buNone/>
            </a:pPr>
            <a:r>
              <a:rPr lang="ja" altLang="en-US" sz="2210" dirty="0">
                <a:solidFill>
                  <a:srgbClr val="25252B"/>
                </a:solidFill>
                <a:latin typeface="IBM Plex Sans" pitchFamily="34" charset="0"/>
                <a:ea typeface="IBM Plex Sans" pitchFamily="34" charset="-122"/>
                <a:cs typeface="IBM Plex Sans" pitchFamily="34" charset="-120"/>
              </a:rPr>
              <a:t>取り付け騒ぎが起きると、預金の引き出しが困難になる場合があります。預金保険や中央銀行の貸し出しはパニックを抑えることができますが、保護の範囲やルールはさまざまであり、保護によってすべてのリスクを取り除くことはできません。</a:t>
            </a:r>
            <a:endParaRPr lang="ja"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融資の申し込み借り手が銀行に融資を申し込みます。2融資の承認銀行が貸し出しに同意します。3 預金の創出銀行が借り手の口座に新たな預金を記帳します。4 支払いまたは送金借り手はその預金を使って他の人に支払います。5 利息を付けて返済借り手は元本に利息を加えて銀行に返済します。">    </p:cNvPr>
          <p:cNvPicPr>
            <a:picLocks noChangeAspect="1"/>
          </p:cNvPicPr>
          <p:nvPr/>
        </p:nvPicPr>
        <p:blipFill>
          <a:blip r:embed="rId1"/>
          <a:stretch>
            <a:fillRect/>
          </a:stretch>
        </p:blipFill>
        <p:spPr>
          <a:xfrm>
            <a:off x="342900" y="731703"/>
            <a:ext cx="11506170" cy="524216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流動性リスク多くの預金者が今日の引き出しのために列を作ります 銀行の貸付金は、後で返済される可能性があります 今すぐ使える現金やすぐに換金できる資産が足りません問題点タイミング：今日の現金が不足しています支払能力リスク 借り手が住宅ローンの返済を止めます 返済されない貸付金は、銀行にとって価値を失います 資産の総額が、銀行の負債を下回ります問題点価値：売却の時間があっても解決しません">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インフレと購買力</a:t>
            </a:r>
            <a:endParaRPr lang="ja" sz="3000" dirty="0"/>
          </a:p>
        </p:txBody>
      </p:sp>
      <p:sp>
        <p:nvSpPr>
          <p:cNvPr id="5" name="Text 2"/>
          <p:cNvSpPr/>
          <p:nvPr/>
        </p:nvSpPr>
        <p:spPr>
          <a:xfrm>
            <a:off x="1002000" y="1375806"/>
            <a:ext cx="5327020" cy="2332452"/>
          </a:xfrm>
          <a:prstGeom prst="rect">
            <a:avLst/>
          </a:prstGeom>
          <a:noFill/>
          <a:ln/>
        </p:spPr>
        <p:txBody>
          <a:bodyPr wrap="square" lIns="0" tIns="0" rIns="0" bIns="0" rtlCol="0" anchor="t"/>
          <a:lstStyle/>
          <a:p>
            <a:pPr algn="l" marL="200660" indent="-200660">
              <a:lnSpc>
                <a:spcPct val="113000"/>
              </a:lnSpc>
              <a:buSzPct val="100000"/>
              <a:buChar char="•"/>
            </a:pPr>
            <a:r>
              <a:rPr lang="ja" altLang="en-US" sz="2110" b="1" dirty="0">
                <a:solidFill>
                  <a:srgbClr val="25252B"/>
                </a:solidFill>
                <a:latin typeface="IBM Plex Sans" pitchFamily="34" charset="0"/>
                <a:ea typeface="IBM Plex Sans" pitchFamily="34" charset="-122"/>
                <a:cs typeface="IBM Plex Sans" pitchFamily="34" charset="-120"/>
              </a:rPr>
              <a:t>物価インフレ：</a:t>
            </a:r>
            <a:r>
              <a:rPr lang="ja" altLang="en-US" sz="2110" dirty="0">
                <a:solidFill>
                  <a:srgbClr val="25252B"/>
                </a:solidFill>
                <a:latin typeface="IBM Plex Sans" pitchFamily="34" charset="0"/>
                <a:ea typeface="IBM Plex Sans" pitchFamily="34" charset="-122"/>
                <a:cs typeface="IBM Plex Sans" pitchFamily="34" charset="-120"/>
              </a:rPr>
              <a:t> 一般物価水準の持続的な上昇</a:t>
            </a:r>
            <a:endParaRPr lang="ja" sz="2110" dirty="0"/>
          </a:p>
          <a:p>
            <a:pPr algn="l" marL="200660" indent="-200660">
              <a:lnSpc>
                <a:spcPct val="113000"/>
              </a:lnSpc>
              <a:spcBef>
                <a:spcPts val="420"/>
              </a:spcBef>
              <a:buSzPct val="100000"/>
              <a:buChar char="•"/>
            </a:pPr>
            <a:r>
              <a:rPr lang="ja" altLang="en-US" sz="2110" b="1" dirty="0">
                <a:solidFill>
                  <a:srgbClr val="25252B"/>
                </a:solidFill>
                <a:latin typeface="IBM Plex Sans" pitchFamily="34" charset="0"/>
                <a:ea typeface="IBM Plex Sans" pitchFamily="34" charset="-122"/>
                <a:cs typeface="IBM Plex Sans" pitchFamily="34" charset="-120"/>
              </a:rPr>
              <a:t>購買力：</a:t>
            </a:r>
            <a:r>
              <a:rPr lang="ja" altLang="en-US" sz="2110" dirty="0">
                <a:solidFill>
                  <a:srgbClr val="25252B"/>
                </a:solidFill>
                <a:latin typeface="IBM Plex Sans" pitchFamily="34" charset="0"/>
                <a:ea typeface="IBM Plex Sans" pitchFamily="34" charset="-122"/>
                <a:cs typeface="IBM Plex Sans" pitchFamily="34" charset="-120"/>
              </a:rPr>
              <a:t> 1単位のお金で買えるもの</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同じ買い物かご：100 → 110 通貨単位</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収入や貯蓄が変わらない場合：購買力が低下</a:t>
            </a:r>
            <a:endParaRPr lang="ja" sz="2110" dirty="0"/>
          </a:p>
        </p:txBody>
      </p:sp>
      <p:sp>
        <p:nvSpPr>
          <p:cNvPr id="6" name="Text 3"/>
          <p:cNvSpPr/>
          <p:nvPr/>
        </p:nvSpPr>
        <p:spPr>
          <a:xfrm>
            <a:off x="666780" y="4003152"/>
            <a:ext cx="5694426" cy="180978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通貨と信用の拡大は、供給、需要、為替、税、規制、コストとともに、物価上昇の一因となり得ます。ひとつの価格が上がっただけでは、インフレ指標の全体を表すものではありません。</a:t>
            </a:r>
            <a:endParaRPr lang="ja"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以前 あなたは100単位を持っています。 買い物かごの価格は100です。 買い物かごをすべて買うことができます。物価水準低い購買力高い物価上昇後 あなたは今も100単位を持っています。 同じ買い物かごの価格は110です。 もうすべてを買うことはできません。物価水準高い購買力低い">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地域の購買力を比較しましょう</a:t>
            </a:r>
            <a:endParaRPr lang="ja" sz="3000" dirty="0"/>
          </a:p>
        </p:txBody>
      </p:sp>
      <p:sp>
        <p:nvSpPr>
          <p:cNvPr id="4" name="Text 2"/>
          <p:cNvSpPr/>
          <p:nvPr/>
        </p:nvSpPr>
        <p:spPr>
          <a:xfrm>
            <a:off x="1002000" y="1375806"/>
            <a:ext cx="11142604" cy="2332452"/>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ja" altLang="en-US" sz="2110" dirty="0">
                <a:solidFill>
                  <a:srgbClr val="25252B"/>
                </a:solidFill>
                <a:latin typeface="IBM Plex Sans" pitchFamily="34" charset="0"/>
                <a:ea typeface="IBM Plex Sans" pitchFamily="34" charset="-122"/>
                <a:cs typeface="IBM Plex Sans" pitchFamily="34" charset="-120"/>
              </a:rPr>
              <a:t>身近な品物を1つ選び、今日の価格を記録してください。</a:t>
            </a:r>
            <a:endParaRPr lang="ja" sz="2110" dirty="0"/>
          </a:p>
          <a:p>
            <a:pPr algn="l" marL="200660" indent="-200660">
              <a:lnSpc>
                <a:spcPct val="113000"/>
              </a:lnSpc>
              <a:spcBef>
                <a:spcPts val="420"/>
              </a:spcBef>
              <a:buSzPct val="100000"/>
              <a:buFont typeface="+mj-lt"/>
              <a:buAutoNum type="arabicPeriod" startAt="1"/>
            </a:pPr>
            <a:r>
              <a:rPr lang="ja" altLang="en-US" sz="2110" dirty="0">
                <a:solidFill>
                  <a:srgbClr val="25252B"/>
                </a:solidFill>
                <a:latin typeface="IBM Plex Sans" pitchFamily="34" charset="0"/>
                <a:ea typeface="IBM Plex Sans" pitchFamily="34" charset="-122"/>
                <a:cs typeface="IBM Plex Sans" pitchFamily="34" charset="-120"/>
              </a:rPr>
              <a:t>過去の価格と比較してください。可能であれば、信頼できる記録を確認してください。</a:t>
            </a:r>
            <a:endParaRPr lang="ja" sz="2110" dirty="0"/>
          </a:p>
          <a:p>
            <a:pPr algn="l" marL="200660" indent="-200660">
              <a:lnSpc>
                <a:spcPct val="113000"/>
              </a:lnSpc>
              <a:spcBef>
                <a:spcPts val="420"/>
              </a:spcBef>
              <a:buSzPct val="100000"/>
              <a:buFont typeface="+mj-lt"/>
              <a:buAutoNum type="arabicPeriod" startAt="1"/>
            </a:pPr>
            <a:r>
              <a:rPr lang="ja" altLang="en-US" sz="2110" dirty="0">
                <a:solidFill>
                  <a:srgbClr val="25252B"/>
                </a:solidFill>
                <a:latin typeface="IBM Plex Sans" pitchFamily="34" charset="0"/>
                <a:ea typeface="IBM Plex Sans" pitchFamily="34" charset="-122"/>
                <a:cs typeface="IBM Plex Sans" pitchFamily="34" charset="-120"/>
              </a:rPr>
              <a:t>収入は同じ割合で変化しましたか？ほかに何が変わりましたか？</a:t>
            </a:r>
            <a:endParaRPr lang="ja" sz="2110" dirty="0"/>
          </a:p>
          <a:p>
            <a:pPr algn="l" marL="200660" indent="-200660">
              <a:lnSpc>
                <a:spcPct val="113000"/>
              </a:lnSpc>
              <a:spcBef>
                <a:spcPts val="420"/>
              </a:spcBef>
              <a:buSzPct val="100000"/>
              <a:buFont typeface="+mj-lt"/>
              <a:buAutoNum type="arabicPeriod" startAt="1"/>
            </a:pPr>
            <a:r>
              <a:rPr lang="ja" altLang="en-US" sz="2110" dirty="0">
                <a:solidFill>
                  <a:srgbClr val="25252B"/>
                </a:solidFill>
                <a:latin typeface="IBM Plex Sans" pitchFamily="34" charset="0"/>
                <a:ea typeface="IBM Plex Sans" pitchFamily="34" charset="-122"/>
                <a:cs typeface="IBM Plex Sans" pitchFamily="34" charset="-120"/>
              </a:rPr>
              <a:t>公式のインフレ指標と、その算出に使われる品目（バスケット）と比較してください。</a:t>
            </a:r>
            <a:endParaRPr lang="ja" sz="2110" dirty="0"/>
          </a:p>
        </p:txBody>
      </p:sp>
      <p:sp>
        <p:nvSpPr>
          <p:cNvPr id="5" name="Text 3"/>
          <p:cNvSpPr/>
          <p:nvPr/>
        </p:nvSpPr>
        <p:spPr>
          <a:xfrm>
            <a:off x="666780" y="4003152"/>
            <a:ext cx="11510010" cy="108585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影響は、現金の保有者、資産の所有者、借り手、貸し手によって異なります。また、賃金と物価が調整される速さも異なります。あなたの支出は、測定に使われる品目（バスケット）とは異なるかもしれません。</a:t>
            </a:r>
            <a:endParaRPr lang="ja" sz="2110" dirty="0"/>
          </a:p>
        </p:txBody>
      </p:sp>
      <p:sp>
        <p:nvSpPr>
          <p:cNvPr id="6" name="Text 4"/>
          <p:cNvSpPr/>
          <p:nvPr/>
        </p:nvSpPr>
        <p:spPr>
          <a:xfrm>
            <a:off x="666780" y="5357195"/>
            <a:ext cx="11510010" cy="72393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品目（バスケット）や算出方法が変更されたからといって、それが直ちに操作であるとは限りません。説明を確認し、変更内容を記録してください。</a:t>
            </a:r>
            <a:endParaRPr lang="ja"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準備通貨としての米ドル</a:t>
            </a:r>
            <a:endParaRPr lang="ja"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準備通貨：国際決済のために保有される通貨です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世界大戦：経済力と金融力のバランスが変化しました</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**1944年：**ブレトン・ウッズ体制。各国通貨はドルに、ドルは金に連動しました</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**1971年：**ドルと金の公式な交換が停止されました</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確立された貿易、経済規模、厚みのある金融市場</a:t>
            </a:r>
            <a:endParaRPr lang="ja" sz="2400" dirty="0"/>
          </a:p>
        </p:txBody>
      </p:sp>
      <p:sp>
        <p:nvSpPr>
          <p:cNvPr id="5" name="Text 3"/>
          <p:cNvSpPr/>
          <p:nvPr/>
        </p:nvSpPr>
        <p:spPr>
          <a:xfrm>
            <a:off x="666780" y="4433560"/>
            <a:ext cx="11510010" cy="822686"/>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準備通貨の構成比は変わることがあります。中央銀行は他の通貨も保有しています。</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貯蓄と価値保持のための代替手段</a:t>
            </a:r>
            <a:endParaRPr lang="ja" sz="3000" dirty="0"/>
          </a:p>
        </p:txBody>
      </p:sp>
      <p:sp>
        <p:nvSpPr>
          <p:cNvPr id="4" name="Text 2"/>
          <p:cNvSpPr/>
          <p:nvPr/>
        </p:nvSpPr>
        <p:spPr>
          <a:xfrm>
            <a:off x="1017179" y="1379464"/>
            <a:ext cx="11125871" cy="2438705"/>
          </a:xfrm>
          <a:prstGeom prst="rect">
            <a:avLst/>
          </a:prstGeom>
          <a:noFill/>
          <a:ln/>
        </p:spPr>
        <p:txBody>
          <a:bodyPr wrap="square" lIns="0" tIns="0" rIns="0" bIns="0" rtlCol="0" anchor="t"/>
          <a:lstStyle/>
          <a:p>
            <a:pPr algn="l" marL="210820" indent="-210820">
              <a:lnSpc>
                <a:spcPct val="113000"/>
              </a:lnSpc>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**貴金属：**物理的に所有できます。保管と真贋確認にコストがかかります</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**不動産：**実用的な資産です。初期費用が高く、維持管理が必要で、持ち運びにくい資産です</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**株式：**生産的な事業の所有権です。事業リスク、市場リスク、カストディ（保管）リスクがあります</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その他の選択肢：外貨、債券、事業、道具、教育</a:t>
            </a:r>
            <a:endParaRPr lang="ja" sz="2210" dirty="0"/>
          </a:p>
        </p:txBody>
      </p:sp>
      <p:sp>
        <p:nvSpPr>
          <p:cNvPr id="5" name="Text 3"/>
          <p:cNvSpPr/>
          <p:nvPr/>
        </p:nvSpPr>
        <p:spPr>
          <a:xfrm>
            <a:off x="666780" y="4126596"/>
            <a:ext cx="11510010" cy="756940"/>
          </a:xfrm>
          <a:prstGeom prst="rect">
            <a:avLst/>
          </a:prstGeom>
          <a:noFill/>
          <a:ln/>
        </p:spPr>
        <p:txBody>
          <a:bodyPr wrap="square" lIns="0" tIns="0" rIns="0" bIns="0" rtlCol="0" anchor="t"/>
          <a:lstStyle/>
          <a:p>
            <a:pPr algn="l" indent="0" marL="0">
              <a:lnSpc>
                <a:spcPct val="113000"/>
              </a:lnSpc>
              <a:buNone/>
            </a:pPr>
            <a:r>
              <a:rPr lang="ja" altLang="en-US" sz="2210" dirty="0">
                <a:solidFill>
                  <a:srgbClr val="25252B"/>
                </a:solidFill>
                <a:latin typeface="IBM Plex Sans" pitchFamily="34" charset="0"/>
                <a:ea typeface="IBM Plex Sans" pitchFamily="34" charset="-122"/>
                <a:cs typeface="IBM Plex Sans" pitchFamily="34" charset="-120"/>
              </a:rPr>
              <a:t>ある資産が、お金のすべての機能を自動的に果たすわけではありません。あらゆる状況で購買力を保証する資産はありません。</a:t>
            </a:r>
            <a:endParaRPr lang="ja" sz="2210" dirty="0"/>
          </a:p>
        </p:txBody>
      </p:sp>
      <p:sp>
        <p:nvSpPr>
          <p:cNvPr id="6" name="Text 4"/>
          <p:cNvSpPr/>
          <p:nvPr/>
        </p:nvSpPr>
        <p:spPr>
          <a:xfrm>
            <a:off x="666780" y="5163891"/>
            <a:ext cx="11510010" cy="756940"/>
          </a:xfrm>
          <a:prstGeom prst="rect">
            <a:avLst/>
          </a:prstGeom>
          <a:noFill/>
          <a:ln/>
        </p:spPr>
        <p:txBody>
          <a:bodyPr wrap="square" lIns="0" tIns="0" rIns="0" bIns="0" rtlCol="0" anchor="t"/>
          <a:lstStyle/>
          <a:p>
            <a:pPr algn="l" indent="0" marL="0">
              <a:lnSpc>
                <a:spcPct val="113000"/>
              </a:lnSpc>
              <a:buNone/>
            </a:pPr>
            <a:r>
              <a:rPr lang="ja" altLang="en-US" sz="2210" dirty="0">
                <a:solidFill>
                  <a:srgbClr val="25252B"/>
                </a:solidFill>
                <a:latin typeface="IBM Plex Sans" pitchFamily="34" charset="0"/>
                <a:ea typeface="IBM Plex Sans" pitchFamily="34" charset="-122"/>
                <a:cs typeface="IBM Plex Sans" pitchFamily="34" charset="-120"/>
              </a:rPr>
              <a:t>税金によってコストや利益が変わることがあります。規則は国や地域によって異なり、変更されることもあります。本講座は税務上の助言を提供するものではありません。</a:t>
            </a:r>
            <a:endParaRPr lang="ja"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中央銀行デジタル通貨（CBDC）</a:t>
            </a:r>
            <a:endParaRPr lang="ja"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ja" altLang="en-US" sz="1820" dirty="0">
                <a:solidFill>
                  <a:srgbClr val="25252B"/>
                </a:solidFill>
                <a:latin typeface="IBM Plex Sans" pitchFamily="34" charset="0"/>
                <a:ea typeface="IBM Plex Sans" pitchFamily="34" charset="-122"/>
                <a:cs typeface="IBM Plex Sans" pitchFamily="34" charset="-120"/>
              </a:rPr>
              <a:t>CBDCとは、中央銀行の負債として発行されるデジタルの法定通貨です。つまり、保有者に対して負う債権です。</a:t>
            </a:r>
            <a:endParaRPr lang="ja"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ja" altLang="en-US" sz="1820" dirty="0">
                <a:solidFill>
                  <a:srgbClr val="25252B"/>
                </a:solidFill>
                <a:latin typeface="IBM Plex Sans" pitchFamily="34" charset="0"/>
                <a:ea typeface="IBM Plex Sans" pitchFamily="34" charset="-122"/>
                <a:cs typeface="IBM Plex Sans" pitchFamily="34" charset="-120"/>
              </a:rPr>
              <a:t>現金や民間銀行の預金とは異なります</a:t>
            </a:r>
            <a:endParaRPr lang="ja" sz="1820" dirty="0"/>
          </a:p>
          <a:p>
            <a:pPr algn="l" marL="173990" indent="-173990">
              <a:lnSpc>
                <a:spcPct val="113000"/>
              </a:lnSpc>
              <a:spcBef>
                <a:spcPts val="360"/>
              </a:spcBef>
              <a:buSzPct val="100000"/>
              <a:buChar char="•"/>
            </a:pPr>
            <a:r>
              <a:rPr lang="ja" altLang="en-US" sz="1820" dirty="0">
                <a:solidFill>
                  <a:srgbClr val="25252B"/>
                </a:solidFill>
                <a:latin typeface="IBM Plex Sans" pitchFamily="34" charset="0"/>
                <a:ea typeface="IBM Plex Sans" pitchFamily="34" charset="-122"/>
                <a:cs typeface="IBM Plex Sans" pitchFamily="34" charset="-120"/>
              </a:rPr>
              <a:t>決済や利用しやすさの面での利点が考えられます</a:t>
            </a:r>
            <a:endParaRPr lang="ja" sz="1820" dirty="0"/>
          </a:p>
          <a:p>
            <a:pPr algn="l" marL="173990" indent="-173990">
              <a:lnSpc>
                <a:spcPct val="113000"/>
              </a:lnSpc>
              <a:spcBef>
                <a:spcPts val="360"/>
              </a:spcBef>
              <a:buSzPct val="100000"/>
              <a:buChar char="•"/>
            </a:pPr>
            <a:r>
              <a:rPr lang="ja" altLang="en-US" sz="1820" dirty="0">
                <a:solidFill>
                  <a:srgbClr val="25252B"/>
                </a:solidFill>
                <a:latin typeface="IBM Plex Sans" pitchFamily="34" charset="0"/>
                <a:ea typeface="IBM Plex Sans" pitchFamily="34" charset="-122"/>
                <a:cs typeface="IBM Plex Sans" pitchFamily="34" charset="-120"/>
              </a:rPr>
              <a:t>監視、制限、本人情報との紐づけが行われる可能性があります</a:t>
            </a:r>
            <a:endParaRPr lang="ja" sz="1820" dirty="0"/>
          </a:p>
          <a:p>
            <a:pPr algn="l" marL="173990" indent="-173990">
              <a:lnSpc>
                <a:spcPct val="113000"/>
              </a:lnSpc>
              <a:spcBef>
                <a:spcPts val="360"/>
              </a:spcBef>
              <a:buSzPct val="100000"/>
              <a:buChar char="•"/>
            </a:pPr>
            <a:r>
              <a:rPr lang="ja" altLang="en-US" sz="1820" dirty="0">
                <a:solidFill>
                  <a:srgbClr val="25252B"/>
                </a:solidFill>
                <a:latin typeface="IBM Plex Sans" pitchFamily="34" charset="0"/>
                <a:ea typeface="IBM Plex Sans" pitchFamily="34" charset="-122"/>
                <a:cs typeface="IBM Plex Sans" pitchFamily="34" charset="-120"/>
              </a:rPr>
              <a:t>中央による発行と金融政策は残ります</a:t>
            </a:r>
            <a:endParaRPr lang="ja"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ja" altLang="en-US" sz="1820" dirty="0">
                <a:solidFill>
                  <a:srgbClr val="25252B"/>
                </a:solidFill>
                <a:latin typeface="IBM Plex Sans" pitchFamily="34" charset="0"/>
                <a:ea typeface="IBM Plex Sans" pitchFamily="34" charset="-122"/>
                <a:cs typeface="IBM Plex Sans" pitchFamily="34" charset="-120"/>
              </a:rPr>
              <a:t>設計はさまざまです。デジタルであることが、そのまま分散型、希少、プライベート、または独立して検証可能であることを意味するわけではありません。</a:t>
            </a:r>
            <a:endParaRPr lang="ja" sz="1820" dirty="0"/>
          </a:p>
        </p:txBody>
      </p:sp>
      <p:sp>
        <p:nvSpPr>
          <p:cNvPr id="7" name="Shape 5"/>
          <p:cNvSpPr/>
          <p:nvPr/>
        </p:nvSpPr>
        <p:spPr>
          <a:xfrm>
            <a:off x="666780" y="4721687"/>
            <a:ext cx="10858500" cy="1249985"/>
          </a:xfrm>
          <a:prstGeom prst="rect">
            <a:avLst/>
          </a:prstGeom>
          <a:solidFill>
            <a:srgbClr val="F3F3FA"/>
          </a:solidFill>
          <a:ln/>
        </p:spPr>
      </p:sp>
      <p:sp>
        <p:nvSpPr>
          <p:cNvPr id="8" name="Shape 6"/>
          <p:cNvSpPr/>
          <p:nvPr/>
        </p:nvSpPr>
        <p:spPr>
          <a:xfrm>
            <a:off x="666780" y="4721687"/>
            <a:ext cx="57150" cy="1249985"/>
          </a:xfrm>
          <a:prstGeom prst="rect">
            <a:avLst/>
          </a:prstGeom>
          <a:solidFill>
            <a:srgbClr val="422C70"/>
          </a:solidFill>
          <a:ln/>
        </p:spPr>
      </p:sp>
      <p:sp>
        <p:nvSpPr>
          <p:cNvPr id="9" name="Text 7"/>
          <p:cNvSpPr/>
          <p:nvPr/>
        </p:nvSpPr>
        <p:spPr>
          <a:xfrm>
            <a:off x="1094537" y="4930170"/>
            <a:ext cx="10663641" cy="833018"/>
          </a:xfrm>
          <a:prstGeom prst="rect">
            <a:avLst/>
          </a:prstGeom>
          <a:noFill/>
          <a:ln/>
        </p:spPr>
        <p:txBody>
          <a:bodyPr wrap="square" lIns="0" tIns="0" rIns="0" bIns="0" rtlCol="0" anchor="t"/>
          <a:lstStyle/>
          <a:p>
            <a:pPr algn="l" indent="0" marL="0">
              <a:lnSpc>
                <a:spcPct val="113000"/>
              </a:lnSpc>
              <a:buNone/>
            </a:pPr>
            <a:r>
              <a:rPr lang="ja" altLang="en-US" sz="1820" b="1" dirty="0">
                <a:solidFill>
                  <a:srgbClr val="422C70"/>
                </a:solidFill>
                <a:latin typeface="IBM Plex Sans" pitchFamily="34" charset="0"/>
                <a:ea typeface="IBM Plex Sans" pitchFamily="34" charset="-122"/>
                <a:cs typeface="IBM Plex Sans" pitchFamily="34" charset="-120"/>
              </a:rPr>
              <a:t>確認しましょう</a:t>
            </a:r>
            <a:endParaRPr lang="ja" sz="1820" dirty="0"/>
          </a:p>
          <a:p>
            <a:pPr algn="l" indent="0" marL="0">
              <a:lnSpc>
                <a:spcPct val="113000"/>
              </a:lnSpc>
              <a:spcBef>
                <a:spcPts val="270"/>
              </a:spcBef>
              <a:buNone/>
            </a:pPr>
            <a:r>
              <a:rPr lang="ja" altLang="en-US" sz="1820" dirty="0">
                <a:solidFill>
                  <a:srgbClr val="25252B"/>
                </a:solidFill>
                <a:latin typeface="IBM Plex Sans" pitchFamily="34" charset="0"/>
                <a:ea typeface="IBM Plex Sans" pitchFamily="34" charset="-122"/>
                <a:cs typeface="IBM Plex Sans" pitchFamily="34" charset="-120"/>
              </a:rPr>
              <a:t>誰が発行し、誰が利用でき、どのようなデータが収集され、誰が支払いを止めたりルールを変更したりできるのでしょうか。オフラインではどうなり、どのような法的保護があるのでしょうか。</a:t>
            </a:r>
            <a:endParaRPr lang="ja"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復習：お金はどのようにして壊れるのでしょうか？</a:t>
            </a:r>
            <a:endParaRPr lang="ja"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ja" altLang="en-US" sz="1920" b="1" dirty="0">
                <a:solidFill>
                  <a:srgbClr val="25252B"/>
                </a:solidFill>
                <a:latin typeface="IBM Plex Sans" pitchFamily="34" charset="0"/>
                <a:ea typeface="IBM Plex Sans" pitchFamily="34" charset="-122"/>
                <a:cs typeface="IBM Plex Sans" pitchFamily="34" charset="-120"/>
              </a:rPr>
              <a:t>重要なポイント</a:t>
            </a:r>
            <a:endParaRPr lang="ja" sz="1920" dirty="0"/>
          </a:p>
        </p:txBody>
      </p:sp>
      <p:sp>
        <p:nvSpPr>
          <p:cNvPr id="5" name="Text 3"/>
          <p:cNvSpPr/>
          <p:nvPr/>
        </p:nvSpPr>
        <p:spPr>
          <a:xfrm>
            <a:off x="971459" y="1941271"/>
            <a:ext cx="11176071" cy="1839956"/>
          </a:xfrm>
          <a:prstGeom prst="rect">
            <a:avLst/>
          </a:prstGeom>
          <a:noFill/>
          <a:ln/>
        </p:spPr>
        <p:txBody>
          <a:bodyPr wrap="square" lIns="0" tIns="0" rIns="0" bIns="0" rtlCol="0" anchor="t"/>
          <a:lstStyle/>
          <a:p>
            <a:pPr algn="l" marL="182880" indent="-182880">
              <a:lnSpc>
                <a:spcPct val="113000"/>
              </a:lnSpc>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お金は交換、価格、そして時間を超えた価値を調整します</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お金の機能と特性は比較の手がかりになります</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利便性には、信頼、管理、アクセスの面でトレードオフが伴います</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供給量、銀行のリスク、インフレが人々に与える影響はそれぞれ異なります</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代替手段やCBDCについても慎重な評価が必要です</a:t>
            </a:r>
            <a:endParaRPr lang="ja" sz="1920" dirty="0"/>
          </a:p>
        </p:txBody>
      </p:sp>
      <p:sp>
        <p:nvSpPr>
          <p:cNvPr id="6" name="Text 4"/>
          <p:cNvSpPr/>
          <p:nvPr/>
        </p:nvSpPr>
        <p:spPr>
          <a:xfrm>
            <a:off x="666780" y="4049420"/>
            <a:ext cx="11510010" cy="658094"/>
          </a:xfrm>
          <a:prstGeom prst="rect">
            <a:avLst/>
          </a:prstGeom>
          <a:noFill/>
          <a:ln/>
        </p:spPr>
        <p:txBody>
          <a:bodyPr wrap="square" lIns="0" tIns="0" rIns="0" bIns="0" rtlCol="0" anchor="t"/>
          <a:lstStyle/>
          <a:p>
            <a:pPr algn="l" indent="0" marL="0">
              <a:lnSpc>
                <a:spcPct val="113000"/>
              </a:lnSpc>
              <a:buNone/>
            </a:pPr>
            <a:r>
              <a:rPr lang="ja" altLang="en-US" sz="1920" dirty="0">
                <a:solidFill>
                  <a:srgbClr val="25252B"/>
                </a:solidFill>
                <a:latin typeface="IBM Plex Sans" pitchFamily="34" charset="0"/>
                <a:ea typeface="IBM Plex Sans" pitchFamily="34" charset="-122"/>
                <a:cs typeface="IBM Plex Sans" pitchFamily="34" charset="-120"/>
              </a:rPr>
              <a:t>あなたのお金を役立つものにしているのは何でしょうか。また、どのルールがあなたの信頼する機関に依存しているでしょうか。</a:t>
            </a:r>
            <a:endParaRPr lang="ja" sz="1920" dirty="0"/>
          </a:p>
        </p:txBody>
      </p:sp>
      <p:sp>
        <p:nvSpPr>
          <p:cNvPr id="7" name="Shape 5"/>
          <p:cNvSpPr/>
          <p:nvPr/>
        </p:nvSpPr>
        <p:spPr>
          <a:xfrm>
            <a:off x="666780" y="4951385"/>
            <a:ext cx="10858500" cy="1315913"/>
          </a:xfrm>
          <a:prstGeom prst="rect">
            <a:avLst/>
          </a:prstGeom>
          <a:solidFill>
            <a:srgbClr val="F3F3FA"/>
          </a:solidFill>
          <a:ln/>
        </p:spPr>
      </p:sp>
      <p:sp>
        <p:nvSpPr>
          <p:cNvPr id="8" name="Shape 6"/>
          <p:cNvSpPr/>
          <p:nvPr/>
        </p:nvSpPr>
        <p:spPr>
          <a:xfrm>
            <a:off x="666780" y="4951385"/>
            <a:ext cx="57150" cy="1315913"/>
          </a:xfrm>
          <a:prstGeom prst="rect">
            <a:avLst/>
          </a:prstGeom>
          <a:solidFill>
            <a:srgbClr val="422C70"/>
          </a:solidFill>
          <a:ln/>
        </p:spPr>
      </p:sp>
      <p:sp>
        <p:nvSpPr>
          <p:cNvPr id="9" name="Text 7"/>
          <p:cNvSpPr/>
          <p:nvPr/>
        </p:nvSpPr>
        <p:spPr>
          <a:xfrm>
            <a:off x="1114014" y="5170841"/>
            <a:ext cx="10622310" cy="877001"/>
          </a:xfrm>
          <a:prstGeom prst="rect">
            <a:avLst/>
          </a:prstGeom>
          <a:noFill/>
          <a:ln/>
        </p:spPr>
        <p:txBody>
          <a:bodyPr wrap="square" lIns="0" tIns="0" rIns="0" bIns="0" rtlCol="0" anchor="t"/>
          <a:lstStyle/>
          <a:p>
            <a:pPr algn="l" indent="0" marL="0">
              <a:lnSpc>
                <a:spcPct val="113000"/>
              </a:lnSpc>
              <a:buNone/>
            </a:pPr>
            <a:r>
              <a:rPr lang="ja" altLang="en-US" sz="1920" b="1" dirty="0">
                <a:solidFill>
                  <a:srgbClr val="422C70"/>
                </a:solidFill>
                <a:latin typeface="IBM Plex Sans" pitchFamily="34" charset="0"/>
                <a:ea typeface="IBM Plex Sans" pitchFamily="34" charset="-122"/>
                <a:cs typeface="IBM Plex Sans" pitchFamily="34" charset="-120"/>
              </a:rPr>
              <a:t>振り返りの時間</a:t>
            </a:r>
            <a:endParaRPr lang="ja" sz="1920" dirty="0"/>
          </a:p>
          <a:p>
            <a:pPr algn="l" indent="0" marL="0">
              <a:lnSpc>
                <a:spcPct val="113000"/>
              </a:lnSpc>
              <a:spcBef>
                <a:spcPts val="290"/>
              </a:spcBef>
              <a:buNone/>
            </a:pPr>
            <a:r>
              <a:rPr lang="ja" altLang="en-US" sz="1920" dirty="0">
                <a:solidFill>
                  <a:srgbClr val="25252B"/>
                </a:solidFill>
                <a:latin typeface="IBM Plex Sans" pitchFamily="34" charset="0"/>
                <a:ea typeface="IBM Plex Sans" pitchFamily="34" charset="-122"/>
                <a:cs typeface="IBM Plex Sans" pitchFamily="34" charset="-120"/>
              </a:rPr>
              <a:t>以前は考えなかったけれど、今はお金について問いかけるようになった質問を1つ挙げてください。</a:t>
            </a:r>
            <a:endParaRPr lang="ja"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モジュール1</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ja" altLang="en-US" sz="2400" dirty="0">
                <a:solidFill>
                  <a:srgbClr val="F7941F"/>
                </a:solidFill>
                <a:latin typeface="IBM Plex Sans Medium" pitchFamily="34" charset="0"/>
                <a:ea typeface="IBM Plex Sans Medium" pitchFamily="34" charset="-122"/>
                <a:cs typeface="IBM Plex Sans Medium" pitchFamily="34" charset="-120"/>
              </a:rPr>
              <a:t>モジュール2</a:t>
            </a:r>
            <a:endParaRPr lang="ja"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ja" altLang="en-US" sz="4350" dirty="0">
                <a:solidFill>
                  <a:srgbClr val="FFFFFF"/>
                </a:solidFill>
                <a:latin typeface="IBM Plex Sans Medium" pitchFamily="34" charset="0"/>
                <a:ea typeface="IBM Plex Sans Medium" pitchFamily="34" charset="-122"/>
                <a:cs typeface="IBM Plex Sans Medium" pitchFamily="34" charset="-120"/>
              </a:rPr>
              <a:t>ビットコインの仕組み</a:t>
            </a:r>
            <a:endParaRPr lang="ja"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ja" altLang="en-US" sz="2400" dirty="0">
                <a:solidFill>
                  <a:srgbClr val="FFFFFF"/>
                </a:solidFill>
                <a:latin typeface="IBM Plex Sans" pitchFamily="34" charset="0"/>
                <a:ea typeface="IBM Plex Sans" pitchFamily="34" charset="-122"/>
                <a:cs typeface="IBM Plex Sans" pitchFamily="34" charset="-120"/>
              </a:rPr>
              <a:t>**解答：**ビットコインはなぜ作られ、どのように応えているのでしょうか？</a:t>
            </a:r>
            <a:endParaRPr lang="j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ビットコインが生まれた理由</a:t>
            </a:r>
            <a:endParaRPr lang="ja" sz="3000" dirty="0"/>
          </a:p>
        </p:txBody>
      </p:sp>
      <p:sp>
        <p:nvSpPr>
          <p:cNvPr id="5" name="Text 2"/>
          <p:cNvSpPr/>
          <p:nvPr/>
        </p:nvSpPr>
        <p:spPr>
          <a:xfrm>
            <a:off x="986729" y="1372240"/>
            <a:ext cx="5343754" cy="2227021"/>
          </a:xfrm>
          <a:prstGeom prst="rect">
            <a:avLst/>
          </a:prstGeom>
          <a:noFill/>
          <a:ln/>
        </p:spPr>
        <p:txBody>
          <a:bodyPr wrap="square" lIns="0" tIns="0" rIns="0" bIns="0" rtlCol="0" anchor="t"/>
          <a:lstStyle/>
          <a:p>
            <a:pPr algn="l" marL="191770" indent="-191770">
              <a:lnSpc>
                <a:spcPct val="113000"/>
              </a:lnSpc>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デジタル決済はすでに存在していました</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中央の台帳管理者：許可、データ、手数料、障害のリスク</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コピーできるデータ：二重支払い問題</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ビットコイン：中央の台帳管理者なしで共有される支払い履歴</a:t>
            </a:r>
            <a:endParaRPr lang="ja" sz="2020" dirty="0"/>
          </a:p>
        </p:txBody>
      </p:sp>
      <p:sp>
        <p:nvSpPr>
          <p:cNvPr id="6" name="Text 3"/>
          <p:cNvSpPr/>
          <p:nvPr/>
        </p:nvSpPr>
        <p:spPr>
          <a:xfrm>
            <a:off x="666780" y="3880805"/>
            <a:ext cx="5694426" cy="1036747"/>
          </a:xfrm>
          <a:prstGeom prst="rect">
            <a:avLst/>
          </a:prstGeom>
          <a:noFill/>
          <a:ln/>
        </p:spPr>
        <p:txBody>
          <a:bodyPr wrap="square" lIns="0" tIns="0" rIns="0" bIns="0" rtlCol="0" anchor="t"/>
          <a:lstStyle/>
          <a:p>
            <a:pPr algn="l" indent="0" marL="0">
              <a:lnSpc>
                <a:spcPct val="113000"/>
              </a:lnSpc>
              <a:buNone/>
            </a:pPr>
            <a:r>
              <a:rPr lang="ja" altLang="en-US" sz="2020" dirty="0">
                <a:solidFill>
                  <a:srgbClr val="25252B"/>
                </a:solidFill>
                <a:latin typeface="IBM Plex Sans" pitchFamily="34" charset="0"/>
                <a:ea typeface="IBM Plex Sans" pitchFamily="34" charset="-122"/>
                <a:cs typeface="IBM Plex Sans" pitchFamily="34" charset="-120"/>
              </a:rPr>
              <a:t>ビットコインは、発行と決済における中央への信頼を減らしますが、すべての信頼やリスクをなくすわけではありません。</a:t>
            </a:r>
            <a:endParaRPr lang="ja" sz="2020" dirty="0"/>
          </a:p>
        </p:txBody>
      </p:sp>
      <p:sp>
        <p:nvSpPr>
          <p:cNvPr id="7" name="Text 4"/>
          <p:cNvSpPr/>
          <p:nvPr/>
        </p:nvSpPr>
        <p:spPr>
          <a:xfrm>
            <a:off x="666780" y="5173584"/>
            <a:ext cx="5694426" cy="1036747"/>
          </a:xfrm>
          <a:prstGeom prst="rect">
            <a:avLst/>
          </a:prstGeom>
          <a:noFill/>
          <a:ln/>
        </p:spPr>
        <p:txBody>
          <a:bodyPr wrap="square" lIns="0" tIns="0" rIns="0" bIns="0" rtlCol="0" anchor="t"/>
          <a:lstStyle/>
          <a:p>
            <a:pPr algn="l" indent="0" marL="0">
              <a:lnSpc>
                <a:spcPct val="113000"/>
              </a:lnSpc>
              <a:buNone/>
            </a:pPr>
            <a:r>
              <a:rPr lang="ja" altLang="en-US" sz="2020" dirty="0">
                <a:solidFill>
                  <a:srgbClr val="25252B"/>
                </a:solidFill>
                <a:latin typeface="IBM Plex Sans" pitchFamily="34" charset="0"/>
                <a:ea typeface="IBM Plex Sans" pitchFamily="34" charset="-122"/>
                <a:cs typeface="IBM Plex Sans" pitchFamily="34" charset="-120"/>
              </a:rPr>
              <a:t>**ビットコイン（Bitcoin）：**ネットワークとプロトコル・**ビットコイン（bitcoin）：**資産・**BTC：**金額の略称</a:t>
            </a:r>
            <a:endParaRPr lang="ja"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決済会社 送金者が会社に依頼します会社が台帳を管理し、承認します 会社が許可すれば受取人に支払われます依存する対象台帳を管理する、信頼された1つの組織ビットコイン 送金者がトランザクションに署名しますノードがそれを検証し、マイナーが共有台帳に追加します 受取人は同じ台帳でそれを確認します依存する対象同じルールに従う独立したノード">    </p:cNvPr>
          <p:cNvPicPr>
            <a:picLocks noChangeAspect="1"/>
          </p:cNvPicPr>
          <p:nvPr/>
        </p:nvPicPr>
        <p:blipFill>
          <a:blip r:embed="rId1"/>
          <a:stretch>
            <a:fillRect/>
          </a:stretch>
        </p:blipFill>
        <p:spPr>
          <a:xfrm>
            <a:off x="342900" y="791230"/>
            <a:ext cx="11506170" cy="51230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デジタルで分散型のお金の探求</a:t>
            </a:r>
            <a:endParaRPr lang="j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サイファーパンク：暗号技術によるプライバシーと自由</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**暗号化：**メッセージのプライバシーを守ります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**デジタル署名：**秘密鍵を明かさずに承認を証明します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目標：単一の発行者、サーバー、管理者を置かないこと</a:t>
            </a:r>
            <a:endParaRPr lang="ja"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ja" altLang="en-US" sz="2400" b="1" dirty="0">
                <a:solidFill>
                  <a:srgbClr val="25252B"/>
                </a:solidFill>
                <a:latin typeface="IBM Plex Sans" pitchFamily="34" charset="0"/>
                <a:ea typeface="IBM Plex Sans" pitchFamily="34" charset="-122"/>
                <a:cs typeface="IBM Plex Sans" pitchFamily="34" charset="-120"/>
              </a:rPr>
              <a:t>パズルの先行ピース</a:t>
            </a:r>
            <a:endParaRPr lang="ja" sz="2400" dirty="0"/>
          </a:p>
        </p:txBody>
      </p:sp>
      <p:sp>
        <p:nvSpPr>
          <p:cNvPr id="6" name="Text 4"/>
          <p:cNvSpPr/>
          <p:nvPr/>
        </p:nvSpPr>
        <p:spPr>
          <a:xfrm>
            <a:off x="1047720" y="4205143"/>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DigiCash：プライベートな支払い、ただし中央企業に依存</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Hashcash：計算コストによって不正利用を防止</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Bit Gold、b-money、RPoW：希少な価値をめぐる提案と実験</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BitTorrent：ピアツーピアでの情報共有であり、お金ではありません</a:t>
            </a:r>
            <a:endParaRPr lang="j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初期のデジタルマネーと二重支</a:t>
            </a:r>
            <a:br/>
            <a:r>
              <a:rPr lang="ja" altLang="en-US" sz="3000" dirty="0">
                <a:solidFill>
                  <a:srgbClr val="422C70"/>
                </a:solidFill>
                <a:latin typeface="IBM Plex Sans Medium" pitchFamily="34" charset="0"/>
                <a:ea typeface="IBM Plex Sans Medium" pitchFamily="34" charset="-122"/>
                <a:cs typeface="IBM Plex Sans Medium" pitchFamily="34" charset="-120"/>
              </a:rPr>
              <a:t>払い</a:t>
            </a:r>
            <a:endParaRPr lang="ja" sz="3000" dirty="0"/>
          </a:p>
        </p:txBody>
      </p:sp>
      <p:sp>
        <p:nvSpPr>
          <p:cNvPr id="5" name="Text 2"/>
          <p:cNvSpPr/>
          <p:nvPr/>
        </p:nvSpPr>
        <p:spPr>
          <a:xfrm>
            <a:off x="666780" y="1848551"/>
            <a:ext cx="5694426" cy="72393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二重支払いとは、同じデジタル単位を2人の受取人に送ろうとする試みです。</a:t>
            </a:r>
            <a:endParaRPr lang="ja" sz="2110" dirty="0"/>
          </a:p>
        </p:txBody>
      </p:sp>
      <p:sp>
        <p:nvSpPr>
          <p:cNvPr id="6" name="Text 3"/>
          <p:cNvSpPr/>
          <p:nvPr/>
        </p:nvSpPr>
        <p:spPr>
          <a:xfrm>
            <a:off x="1002000" y="2787000"/>
            <a:ext cx="5327020" cy="3471885"/>
          </a:xfrm>
          <a:prstGeom prst="rect">
            <a:avLst/>
          </a:prstGeom>
          <a:noFill/>
          <a:ln/>
        </p:spPr>
        <p:txBody>
          <a:bodyPr wrap="square" lIns="0" tIns="0" rIns="0" bIns="0" rtlCol="0" anchor="t"/>
          <a:lstStyle/>
          <a:p>
            <a:pPr algn="l" marL="200660" indent="-200660">
              <a:lnSpc>
                <a:spcPct val="113000"/>
              </a:lnSpc>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中央データベース：信頼される1つの意思決定者</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ビットコイン：ピアツーピアでのブロードキャストと署名</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マイナー：ブロックとプルーフ・オブ・ワーク</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ノード：独立した検証</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共有記録：最も多くの作業が蓄積された有効な履歴</a:t>
            </a:r>
            <a:endParaRPr lang="ja"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ピアツーピア・ネットワーク取引は参加者に直接通知されます デジタル署名秘密鍵の保有者だけが支出を承認できますブロックとマイニングマイナーはプルーフ・オブ・ワークを使って次のブロックを追加します中央管理者なしで、ネットワークが二重支払いを拒否します 独立した検証ノードは取引とブロックがルールに沿っているかを確認します 共有された履歴全員が、最も多くの作業が蓄積された有効なチェーンを認めます">    </p:cNvPr>
          <p:cNvPicPr>
            <a:picLocks noChangeAspect="1"/>
          </p:cNvPicPr>
          <p:nvPr/>
        </p:nvPicPr>
        <p:blipFill>
          <a:blip r:embed="rId1"/>
          <a:stretch>
            <a:fillRect/>
          </a:stretch>
        </p:blipFill>
        <p:spPr>
          <a:xfrm>
            <a:off x="342900" y="671901"/>
            <a:ext cx="11506170" cy="53617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デジタルな希少性と検証可能な</a:t>
            </a:r>
            <a:br/>
            <a:r>
              <a:rPr lang="ja" altLang="en-US" sz="3000" dirty="0">
                <a:solidFill>
                  <a:srgbClr val="422C70"/>
                </a:solidFill>
                <a:latin typeface="IBM Plex Sans Medium" pitchFamily="34" charset="0"/>
                <a:ea typeface="IBM Plex Sans Medium" pitchFamily="34" charset="-122"/>
                <a:cs typeface="IBM Plex Sans Medium" pitchFamily="34" charset="-120"/>
              </a:rPr>
              <a:t>供給量</a:t>
            </a:r>
            <a:endParaRPr lang="ja" sz="3000" dirty="0"/>
          </a:p>
        </p:txBody>
      </p:sp>
      <p:sp>
        <p:nvSpPr>
          <p:cNvPr id="5" name="Text 2"/>
          <p:cNvSpPr/>
          <p:nvPr/>
        </p:nvSpPr>
        <p:spPr>
          <a:xfrm>
            <a:off x="1017179" y="1798625"/>
            <a:ext cx="5310287" cy="2873136"/>
          </a:xfrm>
          <a:prstGeom prst="rect">
            <a:avLst/>
          </a:prstGeom>
          <a:noFill/>
          <a:ln/>
        </p:spPr>
        <p:txBody>
          <a:bodyPr wrap="square" lIns="0" tIns="0" rIns="0" bIns="0" rtlCol="0" anchor="t"/>
          <a:lstStyle/>
          <a:p>
            <a:pPr algn="l" marL="210820" indent="-210820">
              <a:lnSpc>
                <a:spcPct val="113000"/>
              </a:lnSpc>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有効な単位と無効なコピーを区別する</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二重支払いは拒否される</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公開された取引履歴と署名</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プルーフ・オブ・ワークと独立したルールの検証</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供給上限は分散化と検証に結びついている</a:t>
            </a:r>
            <a:endParaRPr lang="ja" sz="2210" dirty="0"/>
          </a:p>
        </p:txBody>
      </p:sp>
      <p:sp>
        <p:nvSpPr>
          <p:cNvPr id="6" name="Text 3"/>
          <p:cNvSpPr/>
          <p:nvPr/>
        </p:nvSpPr>
        <p:spPr>
          <a:xfrm>
            <a:off x="666780" y="4980097"/>
            <a:ext cx="5694426" cy="1135410"/>
          </a:xfrm>
          <a:prstGeom prst="rect">
            <a:avLst/>
          </a:prstGeom>
          <a:noFill/>
          <a:ln/>
        </p:spPr>
        <p:txBody>
          <a:bodyPr wrap="square" lIns="0" tIns="0" rIns="0" bIns="0" rtlCol="0" anchor="t"/>
          <a:lstStyle/>
          <a:p>
            <a:pPr algn="l" indent="0" marL="0">
              <a:lnSpc>
                <a:spcPct val="113000"/>
              </a:lnSpc>
              <a:buNone/>
            </a:pPr>
            <a:r>
              <a:rPr lang="ja" altLang="en-US" sz="2210" dirty="0">
                <a:solidFill>
                  <a:srgbClr val="25252B"/>
                </a:solidFill>
                <a:latin typeface="IBM Plex Sans" pitchFamily="34" charset="0"/>
                <a:ea typeface="IBM Plex Sans" pitchFamily="34" charset="-122"/>
                <a:cs typeface="IBM Plex Sans" pitchFamily="34" charset="-120"/>
              </a:rPr>
              <a:t>供給量について文書で主張するだけでは不十分です。誰がそれを検証でき、誰がそれを変更できるのでしょうか？</a:t>
            </a:r>
            <a:endParaRPr lang="ja"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供給量の主張 発行者が自社のウェブサイトで上限を表明します。 それを記録しているのは発行者自身のデータベースだけです。 発行者以外の誰もそれを確認できません。 発行者はひそかに供給量を変更できます。確認する人発行者のみ公開された供給ルール 署名によって、各bitcoinを誰が使えるかが示されます。公開された取引履歴は誰でも読むことができます。プルーフ・オブ・ワークにより、履歴の書き換えには大きなコ">    </p:cNvPr>
          <p:cNvPicPr>
            <a:picLocks noChangeAspect="1"/>
          </p:cNvPicPr>
          <p:nvPr/>
        </p:nvPicPr>
        <p:blipFill>
          <a:blip r:embed="rId1"/>
          <a:stretch>
            <a:fillRect/>
          </a:stretch>
        </p:blipFill>
        <p:spPr>
          <a:xfrm>
            <a:off x="342900" y="278801"/>
            <a:ext cx="11506170" cy="614796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ブロックチェーン：ビットコインの公開台帳</a:t>
            </a:r>
            <a:endParaRPr lang="j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複製された公開取引記録</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連結されたブロック、各自が独立して検証するコピー</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累積プルーフ・オブ・ワークが最も多い有効なチェーン</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平均して約10分ごとに新しいブロックが1つ</a:t>
            </a:r>
            <a:endParaRPr lang="ja"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履歴を書き換えるには、作業をやり直して追いつく必要があります。それは莫大なコストがかかりますが、文字どおり不可能というわけではありません。一時的に競合する履歴や再編成（リオーグ）が発生することもあります。</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分散化</a:t>
            </a:r>
            <a:endParaRPr lang="ja"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オープンソースのソフトウェアと、誰でも参加できるオープンなプロトコル</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独立したノードが検証し、マイナーがブロックを提案します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ルールの変更は、自発的な採用によって決まります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単一の参加者が全員のルールを変更することはできません</a:t>
            </a:r>
            <a:endParaRPr lang="ja"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影響力や資源は平等ではなく、大規模なサービスが依存関係を生み出すこともあります。調整には時間がかかることがあり、ネットワークには中央のサポート窓口がありません。</a:t>
            </a:r>
            <a:endParaRPr lang="ja"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デジタル署名とピアツーピア送金</a:t>
            </a:r>
            <a:endParaRPr lang="j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ウォレットは秘密鍵を使って署名します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ネットワークは鍵を知ることなく検証します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署名済みのトランザクションは参加者を通じて伝播されます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参加や支払いを承認する中央のビットコイン運営者は存在しません</a:t>
            </a:r>
            <a:endParaRPr lang="ja"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秘密鍵を入手した人は、通常その資金を使うことができます。アクセスを失うと、資金を永久に失う可能性があります。</a:t>
            </a:r>
            <a:endParaRPr lang="ja"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仲介サービスの利用は任意です。利用する場合は、そのサービスの管理(カストディ)規則とリスクが加わります。誤ったアドレスへの有効な支払いは、通常取り消すことができません。</a:t>
            </a:r>
            <a:endParaRPr lang="j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送信者がトランザクションに署名し、ブロードキャストします 他のノード ノードが検証して中継します 別のノードが中継しますトランザクションがたどる経路 ノードが検証して中継します 別のノードが中継します他のノード ノードが検証して中継します 別のノードが中継します 受信者がbitcoinを受け取ります">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ユーザーユーザーは、ビットコインを受け取り、保有し、送金します。 ノードノードは、ルールを自ら検証し、有効なデータを中継します。 マイナーマイナーは、候補ブロックを作成し、プルーフ・オブ・ワークを行います。開発者開発者は、ソフトウェアをレビューし、作成し、提案します。">    </p:cNvPr>
          <p:cNvPicPr>
            <a:picLocks noChangeAspect="1"/>
          </p:cNvPicPr>
          <p:nvPr/>
        </p:nvPicPr>
        <p:blipFill>
          <a:blip r:embed="rId2"/>
          <a:stretch>
            <a:fillRect/>
          </a:stretch>
        </p:blipFill>
        <p:spPr>
          <a:xfrm>
            <a:off x="1889699" y="571500"/>
            <a:ext cx="2925989" cy="5584332"/>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ユーザー、ノード、マイナー、開発者</a:t>
            </a:r>
            <a:endParaRPr lang="ja"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マイナーは、無効なブロックを誠実なノードに受け入れさせることはできません。開発者は、ソフトウェアの採用を強制することはできません。1人の人が複数の役割を担うこともあります。</a:t>
            </a:r>
            <a:endParaRPr lang="ja"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ja" altLang="en-US" sz="2400" b="1" dirty="0">
                <a:solidFill>
                  <a:srgbClr val="422C70"/>
                </a:solidFill>
                <a:latin typeface="IBM Plex Sans" pitchFamily="34" charset="0"/>
                <a:ea typeface="IBM Plex Sans" pitchFamily="34" charset="-122"/>
                <a:cs typeface="IBM Plex Sans" pitchFamily="34" charset="-120"/>
              </a:rPr>
              <a:t>確認問題</a:t>
            </a:r>
            <a:endParaRPr lang="ja" sz="2400" dirty="0"/>
          </a:p>
          <a:p>
            <a:pPr algn="l" indent="0" marL="0">
              <a:lnSpc>
                <a:spcPct val="113000"/>
              </a:lnSpc>
              <a:spcBef>
                <a:spcPts val="360"/>
              </a:spcBef>
              <a:buNone/>
            </a:pPr>
            <a:r>
              <a:rPr lang="ja" altLang="en-US" sz="2400" dirty="0">
                <a:solidFill>
                  <a:srgbClr val="25252B"/>
                </a:solidFill>
                <a:latin typeface="IBM Plex Sans" pitchFamily="34" charset="0"/>
                <a:ea typeface="IBM Plex Sans" pitchFamily="34" charset="-122"/>
                <a:cs typeface="IBM Plex Sans" pitchFamily="34" charset="-120"/>
              </a:rPr>
              <a:t>ノードはなぜ取引を検証するのでしょうか？ノードが確認するルールを1つ挙げてください。</a:t>
            </a:r>
            <a:endParaRPr lang="j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プルーフ・オブ・ワーク</a:t>
            </a:r>
            <a:endParaRPr lang="ja" sz="3000" dirty="0"/>
          </a:p>
        </p:txBody>
      </p:sp>
      <p:sp>
        <p:nvSpPr>
          <p:cNvPr id="5" name="Text 2"/>
          <p:cNvSpPr/>
          <p:nvPr/>
        </p:nvSpPr>
        <p:spPr>
          <a:xfrm>
            <a:off x="956188" y="1364742"/>
            <a:ext cx="6023427" cy="3310494"/>
          </a:xfrm>
          <a:prstGeom prst="rect">
            <a:avLst/>
          </a:prstGeom>
          <a:noFill/>
          <a:ln/>
        </p:spPr>
        <p:txBody>
          <a:bodyPr wrap="square" lIns="0" tIns="0" rIns="0" bIns="0" rtlCol="0" anchor="t"/>
          <a:lstStyle/>
          <a:p>
            <a:pPr algn="l" marL="173990" indent="-173990">
              <a:lnSpc>
                <a:spcPct val="113000"/>
              </a:lnSpc>
              <a:buSzPct val="100000"/>
              <a:buChar char="•"/>
            </a:pPr>
            <a:r>
              <a:rPr lang="ja" altLang="en-US" sz="1820" dirty="0">
                <a:solidFill>
                  <a:srgbClr val="25252B"/>
                </a:solidFill>
                <a:latin typeface="IBM Plex Sans" pitchFamily="34" charset="0"/>
                <a:ea typeface="IBM Plex Sans" pitchFamily="34" charset="-122"/>
                <a:cs typeface="IBM Plex Sans" pitchFamily="34" charset="-120"/>
              </a:rPr>
              <a:t>候補ブロック → ハッシュ計算の繰り返し → 有効な結果</a:t>
            </a:r>
            <a:endParaRPr lang="ja" sz="1820" dirty="0"/>
          </a:p>
          <a:p>
            <a:pPr algn="l" marL="173990" indent="-173990">
              <a:lnSpc>
                <a:spcPct val="113000"/>
              </a:lnSpc>
              <a:spcBef>
                <a:spcPts val="360"/>
              </a:spcBef>
              <a:buSzPct val="100000"/>
              <a:buChar char="•"/>
            </a:pPr>
            <a:r>
              <a:rPr lang="ja" altLang="en-US" sz="1820" dirty="0">
                <a:solidFill>
                  <a:srgbClr val="25252B"/>
                </a:solidFill>
                <a:latin typeface="IBM Plex Sans" pitchFamily="34" charset="0"/>
                <a:ea typeface="IBM Plex Sans" pitchFamily="34" charset="-122"/>
                <a:cs typeface="IBM Plex Sans" pitchFamily="34" charset="-120"/>
              </a:rPr>
              <a:t>計算とエネルギーにはコストがかかりますが、検証はすぐにできます</a:t>
            </a:r>
            <a:endParaRPr lang="ja" sz="1820" dirty="0"/>
          </a:p>
          <a:p>
            <a:pPr algn="l" marL="173990" indent="-173990">
              <a:lnSpc>
                <a:spcPct val="113000"/>
              </a:lnSpc>
              <a:spcBef>
                <a:spcPts val="360"/>
              </a:spcBef>
              <a:buSzPct val="100000"/>
              <a:buChar char="•"/>
            </a:pPr>
            <a:r>
              <a:rPr lang="ja" altLang="en-US" sz="1820" dirty="0">
                <a:solidFill>
                  <a:srgbClr val="25252B"/>
                </a:solidFill>
                <a:latin typeface="IBM Plex Sans" pitchFamily="34" charset="0"/>
                <a:ea typeface="IBM Plex Sans" pitchFamily="34" charset="-122"/>
                <a:cs typeface="IBM Plex Sans" pitchFamily="34" charset="-120"/>
              </a:rPr>
              <a:t>有効なブロックはブロードキャストされ、ノードによって検証されます</a:t>
            </a:r>
            <a:endParaRPr lang="ja" sz="1820" dirty="0"/>
          </a:p>
          <a:p>
            <a:pPr algn="l" marL="173990" indent="-173990">
              <a:lnSpc>
                <a:spcPct val="113000"/>
              </a:lnSpc>
              <a:spcBef>
                <a:spcPts val="360"/>
              </a:spcBef>
              <a:buSzPct val="100000"/>
              <a:buChar char="•"/>
            </a:pPr>
            <a:r>
              <a:rPr lang="ja" altLang="en-US" sz="1820" dirty="0">
                <a:solidFill>
                  <a:srgbClr val="25252B"/>
                </a:solidFill>
                <a:latin typeface="IBM Plex Sans" pitchFamily="34" charset="0"/>
                <a:ea typeface="IBM Plex Sans" pitchFamily="34" charset="-122"/>
                <a:cs typeface="IBM Plex Sans" pitchFamily="34" charset="-120"/>
              </a:rPr>
              <a:t>ターゲットは、ブロック生成が平均10分になるよう調整されます</a:t>
            </a:r>
            <a:endParaRPr lang="ja" sz="1820" dirty="0"/>
          </a:p>
          <a:p>
            <a:pPr algn="l" marL="173990" indent="-173990">
              <a:lnSpc>
                <a:spcPct val="113000"/>
              </a:lnSpc>
              <a:spcBef>
                <a:spcPts val="360"/>
              </a:spcBef>
              <a:buSzPct val="100000"/>
              <a:buChar char="•"/>
            </a:pPr>
            <a:r>
              <a:rPr lang="ja" altLang="en-US" sz="1820" dirty="0">
                <a:solidFill>
                  <a:srgbClr val="25252B"/>
                </a:solidFill>
                <a:latin typeface="IBM Plex Sans" pitchFamily="34" charset="0"/>
                <a:ea typeface="IBM Plex Sans" pitchFamily="34" charset="-122"/>
                <a:cs typeface="IBM Plex Sans" pitchFamily="34" charset="-120"/>
              </a:rPr>
              <a:t>積み重なった作業量により、書き換えには大きなコストがかかります</a:t>
            </a:r>
            <a:endParaRPr lang="ja" sz="1820" dirty="0"/>
          </a:p>
        </p:txBody>
      </p:sp>
      <p:sp>
        <p:nvSpPr>
          <p:cNvPr id="6" name="Text 3"/>
          <p:cNvSpPr/>
          <p:nvPr/>
        </p:nvSpPr>
        <p:spPr>
          <a:xfrm>
            <a:off x="666780" y="4929896"/>
            <a:ext cx="6340632" cy="1250168"/>
          </a:xfrm>
          <a:prstGeom prst="rect">
            <a:avLst/>
          </a:prstGeom>
          <a:noFill/>
          <a:ln/>
        </p:spPr>
        <p:txBody>
          <a:bodyPr wrap="square" lIns="0" tIns="0" rIns="0" bIns="0" rtlCol="0" anchor="t"/>
          <a:lstStyle/>
          <a:p>
            <a:pPr algn="l" indent="0" marL="0">
              <a:lnSpc>
                <a:spcPct val="113000"/>
              </a:lnSpc>
              <a:buNone/>
            </a:pPr>
            <a:r>
              <a:rPr lang="ja" altLang="en-US" sz="1820" dirty="0">
                <a:solidFill>
                  <a:srgbClr val="25252B"/>
                </a:solidFill>
                <a:latin typeface="IBM Plex Sans" pitchFamily="34" charset="0"/>
                <a:ea typeface="IBM Plex Sans" pitchFamily="34" charset="-122"/>
                <a:cs typeface="IBM Plex Sans" pitchFamily="34" charset="-120"/>
              </a:rPr>
              <a:t>マイニングは取引の順序を保護するものであり、外部の方程式を解いているわけではありません。エネルギー源、エネルギーの用途、セキュリティ上の利点、そして代替手段を評価してください。</a:t>
            </a:r>
            <a:endParaRPr lang="ja"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マイナーがブロックを見つけます マイニングマシンは、ある結果がターゲットを満たすまで何度もハッシュ計算を繰り返します2マイナーがブロックをブロードキャストしますブロックがネットワークに送信されます3ノードが検証します 各ノードは、プルーフとルールを自ら検証します4ブロックチェーンに追加されます 承認されたブロックがチェーンに追加されます">    </p:cNvPr>
          <p:cNvPicPr>
            <a:picLocks noChangeAspect="1"/>
          </p:cNvPicPr>
          <p:nvPr/>
        </p:nvPicPr>
        <p:blipFill>
          <a:blip r:embed="rId2"/>
          <a:stretch>
            <a:fillRect/>
          </a:stretch>
        </p:blipFill>
        <p:spPr>
          <a:xfrm>
            <a:off x="1625803" y="571500"/>
            <a:ext cx="3453689" cy="5639836"/>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有限な供給量</a:t>
            </a:r>
            <a:endParaRPr lang="ja" sz="3000" dirty="0"/>
          </a:p>
        </p:txBody>
      </p:sp>
      <p:sp>
        <p:nvSpPr>
          <p:cNvPr id="5" name="Text 2"/>
          <p:cNvSpPr/>
          <p:nvPr/>
        </p:nvSpPr>
        <p:spPr>
          <a:xfrm>
            <a:off x="986729" y="1372240"/>
            <a:ext cx="5343754" cy="2969423"/>
          </a:xfrm>
          <a:prstGeom prst="rect">
            <a:avLst/>
          </a:prstGeom>
          <a:noFill/>
          <a:ln/>
        </p:spPr>
        <p:txBody>
          <a:bodyPr wrap="square" lIns="0" tIns="0" rIns="0" bIns="0" rtlCol="0" anchor="t"/>
          <a:lstStyle/>
          <a:p>
            <a:pPr algn="l" marL="191770" indent="-191770">
              <a:lnSpc>
                <a:spcPct val="113000"/>
              </a:lnSpc>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上限：</a:t>
            </a:r>
            <a:r>
              <a:rPr lang="ja" altLang="en-US" sz="2020" b="1" dirty="0">
                <a:solidFill>
                  <a:srgbClr val="25252B"/>
                </a:solidFill>
                <a:latin typeface="IBM Plex Sans" pitchFamily="34" charset="0"/>
                <a:ea typeface="IBM Plex Sans" pitchFamily="34" charset="-122"/>
                <a:cs typeface="IBM Plex Sans" pitchFamily="34" charset="-120"/>
              </a:rPr>
              <a:t>2,100万BTC</a:t>
            </a:r>
            <a:r>
              <a:rPr lang="ja" altLang="en-US" sz="2020" dirty="0">
                <a:solidFill>
                  <a:srgbClr val="25252B"/>
                </a:solidFill>
                <a:latin typeface="IBM Plex Sans" pitchFamily="34" charset="0"/>
                <a:ea typeface="IBM Plex Sans" pitchFamily="34" charset="-122"/>
                <a:cs typeface="IBM Plex Sans" pitchFamily="34" charset="-120"/>
              </a:rPr>
              <a:t>（公開されたルールに基づく）</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新規発行：ブロック報酬（サブシディ）</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半減期：</a:t>
            </a:r>
            <a:r>
              <a:rPr lang="ja" altLang="en-US" sz="2020" b="1" dirty="0">
                <a:solidFill>
                  <a:srgbClr val="25252B"/>
                </a:solidFill>
                <a:latin typeface="IBM Plex Sans" pitchFamily="34" charset="0"/>
                <a:ea typeface="IBM Plex Sans" pitchFamily="34" charset="-122"/>
                <a:cs typeface="IBM Plex Sans" pitchFamily="34" charset="-120"/>
              </a:rPr>
              <a:t>210,000ブロック</a:t>
            </a:r>
            <a:r>
              <a:rPr lang="ja" altLang="en-US" sz="2020" dirty="0">
                <a:solidFill>
                  <a:srgbClr val="25252B"/>
                </a:solidFill>
                <a:latin typeface="IBM Plex Sans" pitchFamily="34" charset="0"/>
                <a:ea typeface="IBM Plex Sans" pitchFamily="34" charset="-122"/>
                <a:cs typeface="IBM Plex Sans" pitchFamily="34" charset="-120"/>
              </a:rPr>
              <a:t>ごと（約4年に1回）</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ブロック報酬：50 → 25 → 12.5 → 6.25 → 3.125 BTC</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手数料は新規発行とは別のものです</a:t>
            </a:r>
            <a:endParaRPr lang="ja" sz="2020" dirty="0"/>
          </a:p>
        </p:txBody>
      </p:sp>
      <p:sp>
        <p:nvSpPr>
          <p:cNvPr id="6" name="Text 3"/>
          <p:cNvSpPr/>
          <p:nvPr/>
        </p:nvSpPr>
        <p:spPr>
          <a:xfrm>
            <a:off x="666780" y="4623206"/>
            <a:ext cx="5694426" cy="1382298"/>
          </a:xfrm>
          <a:prstGeom prst="rect">
            <a:avLst/>
          </a:prstGeom>
          <a:noFill/>
          <a:ln/>
        </p:spPr>
        <p:txBody>
          <a:bodyPr wrap="square" lIns="0" tIns="0" rIns="0" bIns="0" rtlCol="0" anchor="t"/>
          <a:lstStyle/>
          <a:p>
            <a:pPr algn="l" indent="0" marL="0">
              <a:lnSpc>
                <a:spcPct val="113000"/>
              </a:lnSpc>
              <a:buNone/>
            </a:pPr>
            <a:r>
              <a:rPr lang="ja" altLang="en-US" sz="2020" dirty="0">
                <a:solidFill>
                  <a:srgbClr val="25252B"/>
                </a:solidFill>
                <a:latin typeface="IBM Plex Sans" pitchFamily="34" charset="0"/>
                <a:ea typeface="IBM Plex Sans" pitchFamily="34" charset="-122"/>
                <a:cs typeface="IBM Plex Sans" pitchFamily="34" charset="-120"/>
              </a:rPr>
              <a:t>ノードは上限を超える発行を拒否します。この上限は、参加者がルールを守らせている限り維持されます。供給量が限られていても、価格の上昇が保証されるわけではありません。</a:t>
            </a:r>
            <a:endParaRPr lang="ja"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ビットコインの総発行量2,100万の上限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1ブロックあたりの新規ビットコイン502512.56.253.1250k210k420k630k840k1,050k1,260k1,470k210,000ブロックごと（約4年ごと）に半減取引手数料はこれとは別に支払われるもので、新規のビットコインではありません。">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サトシと単位バイアス</a:t>
            </a:r>
            <a:endParaRPr lang="ja" sz="3000" dirty="0"/>
          </a:p>
        </p:txBody>
      </p:sp>
      <p:sp>
        <p:nvSpPr>
          <p:cNvPr id="5" name="Text 2"/>
          <p:cNvSpPr/>
          <p:nvPr/>
        </p:nvSpPr>
        <p:spPr>
          <a:xfrm>
            <a:off x="956188" y="1364742"/>
            <a:ext cx="5377221" cy="1701516"/>
          </a:xfrm>
          <a:prstGeom prst="rect">
            <a:avLst/>
          </a:prstGeom>
          <a:noFill/>
          <a:ln/>
        </p:spPr>
        <p:txBody>
          <a:bodyPr wrap="square" lIns="0" tIns="0" rIns="0" bIns="0" rtlCol="0" anchor="t"/>
          <a:lstStyle/>
          <a:p>
            <a:pPr algn="l" marL="173990" indent="-173990">
              <a:lnSpc>
                <a:spcPct val="113000"/>
              </a:lnSpc>
              <a:buSzPct val="100000"/>
              <a:buChar char="•"/>
            </a:pPr>
            <a:r>
              <a:rPr lang="ja" altLang="en-US" sz="1820" b="1" dirty="0">
                <a:solidFill>
                  <a:srgbClr val="25252B"/>
                </a:solidFill>
                <a:latin typeface="IBM Plex Sans" pitchFamily="34" charset="0"/>
                <a:ea typeface="IBM Plex Sans" pitchFamily="34" charset="-122"/>
                <a:cs typeface="IBM Plex Sans" pitchFamily="34" charset="-120"/>
              </a:rPr>
              <a:t>1 BTC = 100,000,000 sats</a:t>
            </a:r>
            <a:endParaRPr lang="ja" sz="1820" dirty="0"/>
          </a:p>
          <a:p>
            <a:pPr algn="l" marL="173990" indent="-173990">
              <a:lnSpc>
                <a:spcPct val="113000"/>
              </a:lnSpc>
              <a:spcBef>
                <a:spcPts val="360"/>
              </a:spcBef>
              <a:buSzPct val="100000"/>
              <a:buChar char="•"/>
            </a:pPr>
            <a:r>
              <a:rPr lang="ja" altLang="en-US" sz="1820" b="1" dirty="0">
                <a:solidFill>
                  <a:srgbClr val="25252B"/>
                </a:solidFill>
                <a:latin typeface="IBM Plex Sans" pitchFamily="34" charset="0"/>
                <a:ea typeface="IBM Plex Sans" pitchFamily="34" charset="-122"/>
                <a:cs typeface="IBM Plex Sans" pitchFamily="34" charset="-120"/>
              </a:rPr>
              <a:t>0.001 BTC = 100,000 sats</a:t>
            </a:r>
            <a:endParaRPr lang="ja" sz="1820" dirty="0"/>
          </a:p>
          <a:p>
            <a:pPr algn="l" marL="173990" indent="-173990">
              <a:lnSpc>
                <a:spcPct val="113000"/>
              </a:lnSpc>
              <a:spcBef>
                <a:spcPts val="360"/>
              </a:spcBef>
              <a:buSzPct val="100000"/>
              <a:buChar char="•"/>
            </a:pPr>
            <a:r>
              <a:rPr lang="ja" altLang="en-US" sz="1820" b="1" dirty="0">
                <a:solidFill>
                  <a:srgbClr val="25252B"/>
                </a:solidFill>
                <a:latin typeface="IBM Plex Sans" pitchFamily="34" charset="0"/>
                <a:ea typeface="IBM Plex Sans" pitchFamily="34" charset="-122"/>
                <a:cs typeface="IBM Plex Sans" pitchFamily="34" charset="-120"/>
              </a:rPr>
              <a:t>1 sat = 0.00000001 BTC</a:t>
            </a:r>
            <a:endParaRPr lang="ja" sz="1820" dirty="0"/>
          </a:p>
          <a:p>
            <a:pPr algn="l" marL="173990" indent="-173990">
              <a:lnSpc>
                <a:spcPct val="113000"/>
              </a:lnSpc>
              <a:spcBef>
                <a:spcPts val="360"/>
              </a:spcBef>
              <a:buSzPct val="100000"/>
              <a:buChar char="•"/>
            </a:pPr>
            <a:r>
              <a:rPr lang="ja" altLang="en-US" sz="1820" dirty="0">
                <a:solidFill>
                  <a:srgbClr val="25252B"/>
                </a:solidFill>
                <a:latin typeface="IBM Plex Sans" pitchFamily="34" charset="0"/>
                <a:ea typeface="IBM Plex Sans" pitchFamily="34" charset="-122"/>
                <a:cs typeface="IBM Plex Sans" pitchFamily="34" charset="-120"/>
              </a:rPr>
              <a:t>ビットコインを丸ごと1枚持つ必要はありません</a:t>
            </a:r>
            <a:endParaRPr lang="ja" sz="1820" dirty="0"/>
          </a:p>
        </p:txBody>
      </p:sp>
      <p:sp>
        <p:nvSpPr>
          <p:cNvPr id="6" name="Text 3"/>
          <p:cNvSpPr/>
          <p:nvPr/>
        </p:nvSpPr>
        <p:spPr>
          <a:xfrm>
            <a:off x="666780" y="3320918"/>
            <a:ext cx="5694426" cy="1250168"/>
          </a:xfrm>
          <a:prstGeom prst="rect">
            <a:avLst/>
          </a:prstGeom>
          <a:noFill/>
          <a:ln/>
        </p:spPr>
        <p:txBody>
          <a:bodyPr wrap="square" lIns="0" tIns="0" rIns="0" bIns="0" rtlCol="0" anchor="t"/>
          <a:lstStyle/>
          <a:p>
            <a:pPr algn="l" indent="0" marL="0">
              <a:lnSpc>
                <a:spcPct val="113000"/>
              </a:lnSpc>
              <a:buNone/>
            </a:pPr>
            <a:r>
              <a:rPr lang="ja" altLang="en-US" sz="1820" dirty="0">
                <a:solidFill>
                  <a:srgbClr val="25252B"/>
                </a:solidFill>
                <a:latin typeface="IBM Plex Sans" pitchFamily="34" charset="0"/>
                <a:ea typeface="IBM Plex Sans" pitchFamily="34" charset="-122"/>
                <a:cs typeface="IBM Plex Sans" pitchFamily="34" charset="-120"/>
              </a:rPr>
              <a:t>**単位バイアス：**1単位あたりの価格が安いからといって、お得であるとは限りません。供給量に占める割合、関わる価値、そしてリスクを比較しましょう。</a:t>
            </a:r>
            <a:endParaRPr lang="ja" sz="1820" dirty="0"/>
          </a:p>
        </p:txBody>
      </p:sp>
      <p:sp>
        <p:nvSpPr>
          <p:cNvPr id="7" name="Shape 4"/>
          <p:cNvSpPr/>
          <p:nvPr/>
        </p:nvSpPr>
        <p:spPr>
          <a:xfrm>
            <a:off x="666780" y="4802703"/>
            <a:ext cx="5372100" cy="1562527"/>
          </a:xfrm>
          <a:prstGeom prst="rect">
            <a:avLst/>
          </a:prstGeom>
          <a:solidFill>
            <a:srgbClr val="F3F3FA"/>
          </a:solidFill>
          <a:ln/>
        </p:spPr>
      </p:sp>
      <p:sp>
        <p:nvSpPr>
          <p:cNvPr id="8" name="Shape 5"/>
          <p:cNvSpPr/>
          <p:nvPr/>
        </p:nvSpPr>
        <p:spPr>
          <a:xfrm>
            <a:off x="666780" y="4802703"/>
            <a:ext cx="57150" cy="1562527"/>
          </a:xfrm>
          <a:prstGeom prst="rect">
            <a:avLst/>
          </a:prstGeom>
          <a:solidFill>
            <a:srgbClr val="422C70"/>
          </a:solidFill>
          <a:ln/>
        </p:spPr>
      </p:sp>
      <p:sp>
        <p:nvSpPr>
          <p:cNvPr id="9" name="Text 6"/>
          <p:cNvSpPr/>
          <p:nvPr/>
        </p:nvSpPr>
        <p:spPr>
          <a:xfrm>
            <a:off x="1094537" y="5011186"/>
            <a:ext cx="4848057" cy="1145560"/>
          </a:xfrm>
          <a:prstGeom prst="rect">
            <a:avLst/>
          </a:prstGeom>
          <a:noFill/>
          <a:ln/>
        </p:spPr>
        <p:txBody>
          <a:bodyPr wrap="square" lIns="0" tIns="0" rIns="0" bIns="0" rtlCol="0" anchor="t"/>
          <a:lstStyle/>
          <a:p>
            <a:pPr algn="l" indent="0" marL="0">
              <a:lnSpc>
                <a:spcPct val="113000"/>
              </a:lnSpc>
              <a:buNone/>
            </a:pPr>
            <a:r>
              <a:rPr lang="ja" altLang="en-US" sz="1820" b="1" dirty="0">
                <a:solidFill>
                  <a:srgbClr val="422C70"/>
                </a:solidFill>
                <a:latin typeface="IBM Plex Sans" pitchFamily="34" charset="0"/>
                <a:ea typeface="IBM Plex Sans" pitchFamily="34" charset="-122"/>
                <a:cs typeface="IBM Plex Sans" pitchFamily="34" charset="-120"/>
              </a:rPr>
              <a:t>理解度を確認しましょう</a:t>
            </a:r>
            <a:endParaRPr lang="ja" sz="1820" dirty="0"/>
          </a:p>
          <a:p>
            <a:pPr algn="l" indent="0" marL="0">
              <a:lnSpc>
                <a:spcPct val="113000"/>
              </a:lnSpc>
              <a:spcBef>
                <a:spcPts val="270"/>
              </a:spcBef>
              <a:buNone/>
            </a:pPr>
            <a:r>
              <a:rPr lang="ja" altLang="en-US" sz="1820" dirty="0">
                <a:solidFill>
                  <a:srgbClr val="25252B"/>
                </a:solidFill>
                <a:latin typeface="IBM Plex Sans" pitchFamily="34" charset="0"/>
                <a:ea typeface="IBM Plex Sans" pitchFamily="34" charset="-122"/>
                <a:cs typeface="IBM Plex Sans" pitchFamily="34" charset="-120"/>
              </a:rPr>
              <a:t>0.01 BTCは何satsでしょうか？なぜビットコイン1枚未満でも使うことができるのでしょうか？</a:t>
            </a:r>
            <a:endParaRPr lang="ja"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健全なデジタルマネーとしてのビットコイン</a:t>
            </a:r>
            <a:endParaRPr lang="ja" sz="3000" dirty="0"/>
          </a:p>
        </p:txBody>
      </p:sp>
      <p:sp>
        <p:nvSpPr>
          <p:cNvPr id="4" name="Text 2"/>
          <p:cNvSpPr/>
          <p:nvPr/>
        </p:nvSpPr>
        <p:spPr>
          <a:xfrm>
            <a:off x="971459" y="1368491"/>
            <a:ext cx="11176071" cy="1839956"/>
          </a:xfrm>
          <a:prstGeom prst="rect">
            <a:avLst/>
          </a:prstGeom>
          <a:noFill/>
          <a:ln/>
        </p:spPr>
        <p:txBody>
          <a:bodyPr wrap="square" lIns="0" tIns="0" rIns="0" bIns="0" rtlCol="0" anchor="t"/>
          <a:lstStyle/>
          <a:p>
            <a:pPr algn="l" marL="182880" indent="-182880">
              <a:lnSpc>
                <a:spcPct val="113000"/>
              </a:lnSpc>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耐久性のある台帳です。アクセスは鍵に依存します</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持ち運びやすく、分割可能です。送金には通信が必要です</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公開された希少性と検証可能なルール</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代替可能性は、サービスが公開された履歴をどう扱うかによって影響を受けることがあります</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受け入れられる度合いは場所によって異なります</a:t>
            </a:r>
            <a:endParaRPr lang="ja" sz="1920" dirty="0"/>
          </a:p>
        </p:txBody>
      </p:sp>
      <p:sp>
        <p:nvSpPr>
          <p:cNvPr id="5" name="Text 3"/>
          <p:cNvSpPr/>
          <p:nvPr/>
        </p:nvSpPr>
        <p:spPr>
          <a:xfrm>
            <a:off x="666780" y="3476640"/>
            <a:ext cx="11510010" cy="329093"/>
          </a:xfrm>
          <a:prstGeom prst="rect">
            <a:avLst/>
          </a:prstGeom>
          <a:noFill/>
          <a:ln/>
        </p:spPr>
        <p:txBody>
          <a:bodyPr wrap="square" lIns="0" tIns="0" rIns="0" bIns="0" rtlCol="0" anchor="t"/>
          <a:lstStyle/>
          <a:p>
            <a:pPr algn="l" indent="0" marL="0">
              <a:lnSpc>
                <a:spcPct val="113000"/>
              </a:lnSpc>
              <a:buNone/>
            </a:pPr>
            <a:r>
              <a:rPr lang="ja" altLang="en-US" sz="1920" b="1" dirty="0">
                <a:solidFill>
                  <a:srgbClr val="25252B"/>
                </a:solidFill>
                <a:latin typeface="IBM Plex Sans" pitchFamily="34" charset="0"/>
                <a:ea typeface="IBM Plex Sans" pitchFamily="34" charset="-122"/>
                <a:cs typeface="IBM Plex Sans" pitchFamily="34" charset="-120"/>
              </a:rPr>
              <a:t>3つの機能</a:t>
            </a:r>
            <a:endParaRPr lang="ja" sz="1920" dirty="0"/>
          </a:p>
        </p:txBody>
      </p:sp>
      <p:sp>
        <p:nvSpPr>
          <p:cNvPr id="6" name="Text 4"/>
          <p:cNvSpPr/>
          <p:nvPr/>
        </p:nvSpPr>
        <p:spPr>
          <a:xfrm>
            <a:off x="971459" y="4000683"/>
            <a:ext cx="11176071" cy="1084478"/>
          </a:xfrm>
          <a:prstGeom prst="rect">
            <a:avLst/>
          </a:prstGeom>
          <a:noFill/>
          <a:ln/>
        </p:spPr>
        <p:txBody>
          <a:bodyPr wrap="square" lIns="0" tIns="0" rIns="0" bIns="0" rtlCol="0" anchor="t"/>
          <a:lstStyle/>
          <a:p>
            <a:pPr algn="l" marL="182880" indent="-182880">
              <a:lnSpc>
                <a:spcPct val="113000"/>
              </a:lnSpc>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価値の保存：供給は予測可能ですが、価格は変動しやすいです</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交換手段：直接送金できますが、手数料や受け入れ状況はさまざまです</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価値の尺度：BTCまたはsatsで表しますが、多くの商品は法定通貨で価格が付けられています</a:t>
            </a:r>
            <a:endParaRPr lang="ja" sz="1920" dirty="0"/>
          </a:p>
        </p:txBody>
      </p:sp>
      <p:sp>
        <p:nvSpPr>
          <p:cNvPr id="7" name="Text 5"/>
          <p:cNvSpPr/>
          <p:nvPr/>
        </p:nvSpPr>
        <p:spPr>
          <a:xfrm>
            <a:off x="666780" y="5231465"/>
            <a:ext cx="11510010" cy="415686"/>
          </a:xfrm>
          <a:prstGeom prst="rect">
            <a:avLst/>
          </a:prstGeom>
          <a:noFill/>
          <a:ln/>
        </p:spPr>
        <p:txBody>
          <a:bodyPr wrap="square" lIns="0" tIns="0" rIns="0" bIns="0" rtlCol="0" anchor="t"/>
          <a:lstStyle/>
          <a:p>
            <a:pPr algn="l" indent="0" marL="0">
              <a:lnSpc>
                <a:spcPct val="113000"/>
              </a:lnSpc>
              <a:buNone/>
            </a:pPr>
            <a:r>
              <a:rPr lang="ja" altLang="en-US" sz="1540" dirty="0">
                <a:solidFill>
                  <a:srgbClr val="25252B"/>
                </a:solidFill>
                <a:latin typeface="IBM Plex Sans" pitchFamily="34" charset="0"/>
                <a:ea typeface="IBM Plex Sans" pitchFamily="34" charset="-122"/>
                <a:cs typeface="IBM Plex Sans" pitchFamily="34" charset="-120"/>
              </a:rPr>
              <a:t>「健全なお金」かどうかは、どのような基準を示すかによって決まります。同じ基準を使って他の選択肢と比較しましょう。</a:t>
            </a:r>
            <a:endParaRPr lang="ja" sz="154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ビットコイン、ステーブルコイン、その他の暗号資産</a:t>
            </a:r>
            <a:endParaRPr lang="ja" sz="3000" dirty="0"/>
          </a:p>
        </p:txBody>
      </p:sp>
      <p:sp>
        <p:nvSpPr>
          <p:cNvPr id="4" name="Text 2"/>
          <p:cNvSpPr/>
          <p:nvPr/>
        </p:nvSpPr>
        <p:spPr>
          <a:xfrm>
            <a:off x="1017179" y="1379464"/>
            <a:ext cx="11125871" cy="2438705"/>
          </a:xfrm>
          <a:prstGeom prst="rect">
            <a:avLst/>
          </a:prstGeom>
          <a:noFill/>
          <a:ln/>
        </p:spPr>
        <p:txBody>
          <a:bodyPr wrap="square" lIns="0" tIns="0" rIns="0" bIns="0" rtlCol="0" anchor="t"/>
          <a:lstStyle/>
          <a:p>
            <a:pPr algn="l" marL="210820" indent="-210820">
              <a:lnSpc>
                <a:spcPct val="113000"/>
              </a:lnSpc>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**ビットコイン：**発行ルールは公開されており、中央の発行者は存在しません</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**ステーブルコイン：**基準となる価値を目標とし、準備資産、仕組み、または償還請求権によって支えられています</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**その他の暗号資産：**ネットワーク、発行、管理、目的がそれぞれ異なります</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フォークはコードの履歴を共有していても、ビットコインのネットワークやセキュリティを得るわけではありません</a:t>
            </a:r>
            <a:endParaRPr lang="ja" sz="2210" dirty="0"/>
          </a:p>
        </p:txBody>
      </p:sp>
      <p:sp>
        <p:nvSpPr>
          <p:cNvPr id="5" name="Text 3"/>
          <p:cNvSpPr/>
          <p:nvPr/>
        </p:nvSpPr>
        <p:spPr>
          <a:xfrm>
            <a:off x="666780" y="4126596"/>
            <a:ext cx="11510010" cy="378470"/>
          </a:xfrm>
          <a:prstGeom prst="rect">
            <a:avLst/>
          </a:prstGeom>
          <a:noFill/>
          <a:ln/>
        </p:spPr>
        <p:txBody>
          <a:bodyPr wrap="square" lIns="0" tIns="0" rIns="0" bIns="0" rtlCol="0" anchor="t"/>
          <a:lstStyle/>
          <a:p>
            <a:pPr algn="l" indent="0" marL="0">
              <a:lnSpc>
                <a:spcPct val="113000"/>
              </a:lnSpc>
              <a:buNone/>
            </a:pPr>
            <a:r>
              <a:rPr lang="ja" altLang="en-US" sz="2210" dirty="0">
                <a:solidFill>
                  <a:srgbClr val="25252B"/>
                </a:solidFill>
                <a:latin typeface="IBM Plex Sans" pitchFamily="34" charset="0"/>
                <a:ea typeface="IBM Plex Sans" pitchFamily="34" charset="-122"/>
                <a:cs typeface="IBM Plex Sans" pitchFamily="34" charset="-120"/>
              </a:rPr>
              <a:t>**比較のポイント：**発行の管理、独立した検証、鍵の管理、そして取引相手です。</a:t>
            </a:r>
            <a:endParaRPr lang="ja" sz="2210" dirty="0"/>
          </a:p>
        </p:txBody>
      </p:sp>
      <p:sp>
        <p:nvSpPr>
          <p:cNvPr id="6" name="Text 4"/>
          <p:cNvSpPr/>
          <p:nvPr/>
        </p:nvSpPr>
        <p:spPr>
          <a:xfrm>
            <a:off x="666780" y="4785421"/>
            <a:ext cx="11510010" cy="756940"/>
          </a:xfrm>
          <a:prstGeom prst="rect">
            <a:avLst/>
          </a:prstGeom>
          <a:noFill/>
          <a:ln/>
        </p:spPr>
        <p:txBody>
          <a:bodyPr wrap="square" lIns="0" tIns="0" rIns="0" bIns="0" rtlCol="0" anchor="t"/>
          <a:lstStyle/>
          <a:p>
            <a:pPr algn="l" indent="0" marL="0">
              <a:lnSpc>
                <a:spcPct val="113000"/>
              </a:lnSpc>
              <a:buNone/>
            </a:pPr>
            <a:r>
              <a:rPr lang="ja" altLang="en-US" sz="2210" dirty="0">
                <a:solidFill>
                  <a:srgbClr val="25252B"/>
                </a:solidFill>
                <a:latin typeface="IBM Plex Sans" pitchFamily="34" charset="0"/>
                <a:ea typeface="IBM Plex Sans" pitchFamily="34" charset="-122"/>
                <a:cs typeface="IBM Plex Sans" pitchFamily="34" charset="-120"/>
              </a:rPr>
              <a:t>この比較はビットコインへの理解を深めるためのものであり、いかなる資産の取得、取引、宣伝を推奨するものではありません。</a:t>
            </a:r>
            <a:endParaRPr lang="ja"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異なる設計、異なるリスク</a:t>
            </a:r>
            <a:endParaRPr lang="ja"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ja" altLang="en-US" sz="2400" b="1" dirty="0">
                <a:solidFill>
                  <a:srgbClr val="25252B"/>
                </a:solidFill>
                <a:latin typeface="IBM Plex Sans" pitchFamily="34" charset="0"/>
                <a:ea typeface="IBM Plex Sans" pitchFamily="34" charset="-122"/>
                <a:cs typeface="IBM Plex Sans" pitchFamily="34" charset="-120"/>
              </a:rPr>
              <a:t>ビットコイン：</a:t>
            </a:r>
            <a:r>
              <a:rPr lang="ja" altLang="en-US" sz="2400" dirty="0">
                <a:solidFill>
                  <a:srgbClr val="25252B"/>
                </a:solidFill>
                <a:latin typeface="IBM Plex Sans" pitchFamily="34" charset="0"/>
                <a:ea typeface="IBM Plex Sans" pitchFamily="34" charset="-122"/>
                <a:cs typeface="IBM Plex Sans" pitchFamily="34" charset="-120"/>
              </a:rPr>
              <a:t> 価格変動、鍵の紛失、支払いの確定性、手数料、公開記録</a:t>
            </a:r>
            <a:endParaRPr lang="ja" sz="2400" dirty="0"/>
          </a:p>
          <a:p>
            <a:pPr algn="l" marL="228600" indent="-228600">
              <a:lnSpc>
                <a:spcPct val="113000"/>
              </a:lnSpc>
              <a:spcBef>
                <a:spcPts val="480"/>
              </a:spcBef>
              <a:buSzPct val="100000"/>
              <a:buChar char="•"/>
            </a:pPr>
            <a:r>
              <a:rPr lang="ja" altLang="en-US" sz="2400" b="1" dirty="0">
                <a:solidFill>
                  <a:srgbClr val="25252B"/>
                </a:solidFill>
                <a:latin typeface="IBM Plex Sans" pitchFamily="34" charset="0"/>
                <a:ea typeface="IBM Plex Sans" pitchFamily="34" charset="-122"/>
                <a:cs typeface="IBM Plex Sans" pitchFamily="34" charset="-120"/>
              </a:rPr>
              <a:t>ステーブルコイン：</a:t>
            </a:r>
            <a:r>
              <a:rPr lang="ja" altLang="en-US" sz="2400" dirty="0">
                <a:solidFill>
                  <a:srgbClr val="25252B"/>
                </a:solidFill>
                <a:latin typeface="IBM Plex Sans" pitchFamily="34" charset="0"/>
                <a:ea typeface="IBM Plex Sans" pitchFamily="34" charset="-122"/>
                <a:cs typeface="IBM Plex Sans" pitchFamily="34" charset="-120"/>
              </a:rPr>
              <a:t> ペッグの崩壊、準備資産、償還、凍結、カウンターパーティー</a:t>
            </a:r>
            <a:endParaRPr lang="ja" sz="2400" dirty="0"/>
          </a:p>
          <a:p>
            <a:pPr algn="l" marL="228600" indent="-228600">
              <a:lnSpc>
                <a:spcPct val="113000"/>
              </a:lnSpc>
              <a:spcBef>
                <a:spcPts val="480"/>
              </a:spcBef>
              <a:buSzPct val="100000"/>
              <a:buChar char="•"/>
            </a:pPr>
            <a:r>
              <a:rPr lang="ja" altLang="en-US" sz="2400" b="1" dirty="0">
                <a:solidFill>
                  <a:srgbClr val="25252B"/>
                </a:solidFill>
                <a:latin typeface="IBM Plex Sans" pitchFamily="34" charset="0"/>
                <a:ea typeface="IBM Plex Sans" pitchFamily="34" charset="-122"/>
                <a:cs typeface="IBM Plex Sans" pitchFamily="34" charset="-120"/>
              </a:rPr>
              <a:t>その他の暗号資産：</a:t>
            </a:r>
            <a:r>
              <a:rPr lang="ja" altLang="en-US" sz="2400" dirty="0">
                <a:solidFill>
                  <a:srgbClr val="25252B"/>
                </a:solidFill>
                <a:latin typeface="IBM Plex Sans" pitchFamily="34" charset="0"/>
                <a:ea typeface="IBM Plex Sans" pitchFamily="34" charset="-122"/>
                <a:cs typeface="IBM Plex Sans" pitchFamily="34" charset="-120"/>
              </a:rPr>
              <a:t> ルールの変更、影響力の集中、バグ、ハッキング、ブリッジ</a:t>
            </a:r>
            <a:endParaRPr lang="ja" sz="2400" dirty="0"/>
          </a:p>
          <a:p>
            <a:pPr algn="l" marL="228600" indent="-228600">
              <a:lnSpc>
                <a:spcPct val="113000"/>
              </a:lnSpc>
              <a:spcBef>
                <a:spcPts val="480"/>
              </a:spcBef>
              <a:buSzPct val="100000"/>
              <a:buChar char="•"/>
            </a:pPr>
            <a:r>
              <a:rPr lang="ja" altLang="en-US" sz="2400" b="1" dirty="0">
                <a:solidFill>
                  <a:srgbClr val="25252B"/>
                </a:solidFill>
                <a:latin typeface="IBM Plex Sans" pitchFamily="34" charset="0"/>
                <a:ea typeface="IBM Plex Sans" pitchFamily="34" charset="-122"/>
                <a:cs typeface="IBM Plex Sans" pitchFamily="34" charset="-120"/>
              </a:rPr>
              <a:t>サービス：</a:t>
            </a:r>
            <a:r>
              <a:rPr lang="ja" altLang="en-US" sz="2400" dirty="0">
                <a:solidFill>
                  <a:srgbClr val="25252B"/>
                </a:solidFill>
                <a:latin typeface="IBM Plex Sans" pitchFamily="34" charset="0"/>
                <a:ea typeface="IBM Plex Sans" pitchFamily="34" charset="-122"/>
                <a:cs typeface="IBM Plex Sans" pitchFamily="34" charset="-120"/>
              </a:rPr>
              <a:t> あらゆる分野に共通する保管、破綻、アクセス、法的リスク</a:t>
            </a:r>
            <a:endParaRPr lang="ja" sz="2400" dirty="0"/>
          </a:p>
        </p:txBody>
      </p:sp>
      <p:sp>
        <p:nvSpPr>
          <p:cNvPr id="5" name="Text 3"/>
          <p:cNvSpPr/>
          <p:nvPr/>
        </p:nvSpPr>
        <p:spPr>
          <a:xfrm>
            <a:off x="666780" y="4372752"/>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見慣れたティッカー、安定して見える価格、洗練されたアプリは、安全性の証明にはなりません。トークンを持っていても、企業の所有権、収益、償還の権利が自動的に与えられるわけではありません。</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学ぶことは、トレードでも宣伝でもありません</a:t>
            </a:r>
            <a:endParaRPr lang="j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説明し、問いかけ、比較し、検証する</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投機：価格リスク、プラットフォームリスク、そしてプレッシャー</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宣伝：利益相反の可能性</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購入・売却・保有を指示するものではありません</a:t>
            </a:r>
            <a:endParaRPr lang="ja"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ja" altLang="en-US" sz="2400" b="1" dirty="0">
                <a:solidFill>
                  <a:srgbClr val="422C70"/>
                </a:solidFill>
                <a:latin typeface="IBM Plex Sans" pitchFamily="34" charset="0"/>
                <a:ea typeface="IBM Plex Sans" pitchFamily="34" charset="-122"/>
                <a:cs typeface="IBM Plex Sans" pitchFamily="34" charset="-120"/>
              </a:rPr>
              <a:t>地域における価値の確認</a:t>
            </a:r>
            <a:endParaRPr lang="ja" sz="2400" dirty="0"/>
          </a:p>
          <a:p>
            <a:pPr algn="l" indent="0" marL="0">
              <a:lnSpc>
                <a:spcPct val="113000"/>
              </a:lnSpc>
              <a:spcBef>
                <a:spcPts val="360"/>
              </a:spcBef>
              <a:buNone/>
            </a:pPr>
            <a:r>
              <a:rPr lang="ja" altLang="en-US" sz="2400" dirty="0">
                <a:solidFill>
                  <a:srgbClr val="25252B"/>
                </a:solidFill>
                <a:latin typeface="IBM Plex Sans" pitchFamily="34" charset="0"/>
                <a:ea typeface="IBM Plex Sans" pitchFamily="34" charset="-122"/>
                <a:cs typeface="IBM Plex Sans" pitchFamily="34" charset="-120"/>
              </a:rPr>
              <a:t>市場価格、地域での受け入れ状況、そして個人の好みや偏りを区別しましょう。</a:t>
            </a:r>
            <a:endParaRPr lang="j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ビットコイン誕生の年表</a:t>
            </a:r>
            <a:endParaRPr lang="ja"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Satoshi Nakamotoは仮名であり、その作成者が個人なのか複数人なのかは今も分かっていません。その後、恒久的な中央の指導者がいないまま、ほかの人々がこのオープンソースのネットワークを引き継いできました。</a:t>
            </a:r>
            <a:endParaRPr lang="ja"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その誕生の物語だけでなく、設計と仕組みについても評価してください。</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2008年10月31日ホワイトペーパー公開：仲介者のいないオンライン決済2009年1月3日ジェネシスブロック：ビットコインネットワークの始動 2009年1月12日初の個人間取引、サトシからハル・フィニーへ 2010年5月22日ピザ2枚に10,000 BTC：ビットコイン・ピザ・デー">    </p:cNvPr>
          <p:cNvPicPr>
            <a:picLocks noChangeAspect="1"/>
          </p:cNvPicPr>
          <p:nvPr/>
        </p:nvPicPr>
        <p:blipFill>
          <a:blip r:embed="rId1"/>
          <a:stretch>
            <a:fillRect/>
          </a:stretch>
        </p:blipFill>
        <p:spPr>
          <a:xfrm>
            <a:off x="342900" y="1439174"/>
            <a:ext cx="11506170" cy="3827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エンパワーメント、リスク、そして責任</a:t>
            </a:r>
            <a:endParaRPr lang="ja"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鍵による直接的な管理</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公開されたルールと独立した検証</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世界規模のピアツーピア送金</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バックアップ、支払いの確認、復旧計画</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価格変動、公開された記録、手数料、限られた利用先</a:t>
            </a:r>
            <a:endParaRPr lang="ja"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紛失したシードフレーズを復元できる企業はありません。まとまった資金を移動する前に、秘密情報を明かさずに助けを求めてください。</a:t>
            </a:r>
            <a:endParaRPr lang="ja"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個人の責任には、学習、他者によるレビュー、手順の整備、少額でのテストなどが含まれます。</a:t>
            </a:r>
            <a:endParaRPr lang="j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復習：ビットコインは貨幣の欠陥にどのように対処しています</a:t>
            </a:r>
            <a:br/>
            <a:r>
              <a:rPr lang="ja" altLang="en-US" sz="3000" dirty="0">
                <a:solidFill>
                  <a:srgbClr val="422C70"/>
                </a:solidFill>
                <a:latin typeface="IBM Plex Sans Medium" pitchFamily="34" charset="0"/>
                <a:ea typeface="IBM Plex Sans Medium" pitchFamily="34" charset="-122"/>
                <a:cs typeface="IBM Plex Sans Medium" pitchFamily="34" charset="-120"/>
              </a:rPr>
              <a:t>か？</a:t>
            </a:r>
            <a:endParaRPr lang="ja" sz="3000" dirty="0"/>
          </a:p>
        </p:txBody>
      </p:sp>
      <p:sp>
        <p:nvSpPr>
          <p:cNvPr id="4" name="Text 2"/>
          <p:cNvSpPr/>
          <p:nvPr/>
        </p:nvSpPr>
        <p:spPr>
          <a:xfrm>
            <a:off x="666780" y="1848551"/>
            <a:ext cx="11510010" cy="361920"/>
          </a:xfrm>
          <a:prstGeom prst="rect">
            <a:avLst/>
          </a:prstGeom>
          <a:noFill/>
          <a:ln/>
        </p:spPr>
        <p:txBody>
          <a:bodyPr wrap="square" lIns="0" tIns="0" rIns="0" bIns="0" rtlCol="0" anchor="t"/>
          <a:lstStyle/>
          <a:p>
            <a:pPr algn="l" indent="0" marL="0">
              <a:lnSpc>
                <a:spcPct val="113000"/>
              </a:lnSpc>
              <a:buNone/>
            </a:pPr>
            <a:r>
              <a:rPr lang="ja" altLang="en-US" sz="2110" b="1" dirty="0">
                <a:solidFill>
                  <a:srgbClr val="25252B"/>
                </a:solidFill>
                <a:latin typeface="IBM Plex Sans" pitchFamily="34" charset="0"/>
                <a:ea typeface="IBM Plex Sans" pitchFamily="34" charset="-122"/>
                <a:cs typeface="IBM Plex Sans" pitchFamily="34" charset="-120"/>
              </a:rPr>
              <a:t>重要なポイント</a:t>
            </a:r>
            <a:endParaRPr lang="ja" sz="2110" dirty="0"/>
          </a:p>
        </p:txBody>
      </p:sp>
      <p:sp>
        <p:nvSpPr>
          <p:cNvPr id="5" name="Text 3"/>
          <p:cNvSpPr/>
          <p:nvPr/>
        </p:nvSpPr>
        <p:spPr>
          <a:xfrm>
            <a:off x="1002000" y="242498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変動する供給量 → 公開された発行ルール。ユーザーがそれを守らせます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中央による支払いの許可 → ピアツーピアの送金。誤りの取り消しは困難です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中央の台帳 → 共有された検証。公開記録によるプライバシーのリスクがあります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金融機関を通じたアクセス → 鍵の管理。バックアップの責任を負います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取引の順序付け → プルーフ・オブ・ワーク。機器とエネルギーのコストがかかります</a:t>
            </a:r>
            <a:endParaRPr lang="ja" sz="2110" dirty="0"/>
          </a:p>
        </p:txBody>
      </p:sp>
      <p:sp>
        <p:nvSpPr>
          <p:cNvPr id="6" name="Shape 4"/>
          <p:cNvSpPr/>
          <p:nvPr/>
        </p:nvSpPr>
        <p:spPr>
          <a:xfrm>
            <a:off x="666780" y="4744090"/>
            <a:ext cx="10858500" cy="1447770"/>
          </a:xfrm>
          <a:prstGeom prst="rect">
            <a:avLst/>
          </a:prstGeom>
          <a:solidFill>
            <a:srgbClr val="F3F3FA"/>
          </a:solidFill>
          <a:ln/>
        </p:spPr>
      </p:sp>
      <p:sp>
        <p:nvSpPr>
          <p:cNvPr id="7" name="Shape 5"/>
          <p:cNvSpPr/>
          <p:nvPr/>
        </p:nvSpPr>
        <p:spPr>
          <a:xfrm>
            <a:off x="666780" y="4744090"/>
            <a:ext cx="57150" cy="1447770"/>
          </a:xfrm>
          <a:prstGeom prst="rect">
            <a:avLst/>
          </a:prstGeom>
          <a:solidFill>
            <a:srgbClr val="422C70"/>
          </a:solidFill>
          <a:ln/>
        </p:spPr>
      </p:sp>
      <p:sp>
        <p:nvSpPr>
          <p:cNvPr id="8" name="Text 6"/>
          <p:cNvSpPr/>
          <p:nvPr/>
        </p:nvSpPr>
        <p:spPr>
          <a:xfrm>
            <a:off x="1153058" y="4985492"/>
            <a:ext cx="10539649" cy="964966"/>
          </a:xfrm>
          <a:prstGeom prst="rect">
            <a:avLst/>
          </a:prstGeom>
          <a:noFill/>
          <a:ln/>
        </p:spPr>
        <p:txBody>
          <a:bodyPr wrap="square" lIns="0" tIns="0" rIns="0" bIns="0" rtlCol="0" anchor="t"/>
          <a:lstStyle/>
          <a:p>
            <a:pPr algn="l" indent="0" marL="0">
              <a:lnSpc>
                <a:spcPct val="113000"/>
              </a:lnSpc>
              <a:buNone/>
            </a:pPr>
            <a:r>
              <a:rPr lang="ja" altLang="en-US" sz="2110" b="1" dirty="0">
                <a:solidFill>
                  <a:srgbClr val="422C70"/>
                </a:solidFill>
                <a:latin typeface="IBM Plex Sans" pitchFamily="34" charset="0"/>
                <a:ea typeface="IBM Plex Sans" pitchFamily="34" charset="-122"/>
                <a:cs typeface="IBM Plex Sans" pitchFamily="34" charset="-120"/>
              </a:rPr>
              <a:t>振り返りの時間</a:t>
            </a:r>
            <a:endParaRPr lang="ja" sz="2110" dirty="0"/>
          </a:p>
          <a:p>
            <a:pPr algn="l" indent="0" marL="0">
              <a:lnSpc>
                <a:spcPct val="113000"/>
              </a:lnSpc>
              <a:spcBef>
                <a:spcPts val="320"/>
              </a:spcBef>
              <a:buNone/>
            </a:pPr>
            <a:r>
              <a:rPr lang="ja" altLang="en-US" sz="2110" dirty="0">
                <a:solidFill>
                  <a:srgbClr val="25252B"/>
                </a:solidFill>
                <a:latin typeface="IBM Plex Sans" pitchFamily="34" charset="0"/>
                <a:ea typeface="IBM Plex Sans" pitchFamily="34" charset="-122"/>
                <a:cs typeface="IBM Plex Sans" pitchFamily="34" charset="-120"/>
              </a:rPr>
              <a:t>ビットコインの設計のうち、今ならどの部分を以前とは違う形で説明しますか。それはなぜですか。</a:t>
            </a:r>
            <a:endParaRPr lang="ja"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モジュール2</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ja" altLang="en-US" sz="2400" dirty="0">
                <a:solidFill>
                  <a:srgbClr val="F7941F"/>
                </a:solidFill>
                <a:latin typeface="IBM Plex Sans Medium" pitchFamily="34" charset="0"/>
                <a:ea typeface="IBM Plex Sans Medium" pitchFamily="34" charset="-122"/>
                <a:cs typeface="IBM Plex Sans Medium" pitchFamily="34" charset="-120"/>
              </a:rPr>
              <a:t>モジュール3</a:t>
            </a:r>
            <a:endParaRPr lang="ja"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ja" altLang="en-US" sz="4350" dirty="0">
                <a:solidFill>
                  <a:srgbClr val="FFFFFF"/>
                </a:solidFill>
                <a:latin typeface="IBM Plex Sans Medium" pitchFamily="34" charset="0"/>
                <a:ea typeface="IBM Plex Sans Medium" pitchFamily="34" charset="-122"/>
                <a:cs typeface="IBM Plex Sans Medium" pitchFamily="34" charset="-120"/>
              </a:rPr>
              <a:t>ビットコインを安全に使う</a:t>
            </a:r>
            <a:endParaRPr lang="ja"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ja" altLang="en-US" sz="2400" dirty="0">
                <a:solidFill>
                  <a:srgbClr val="FFFFFF"/>
                </a:solidFill>
                <a:latin typeface="IBM Plex Sans" pitchFamily="34" charset="0"/>
                <a:ea typeface="IBM Plex Sans" pitchFamily="34" charset="-122"/>
                <a:cs typeface="IBM Plex Sans" pitchFamily="34" charset="-120"/>
              </a:rPr>
              <a:t>**アクション：**ビットコインを使い、安全に守ることに、どのように責任を持てばよいのでしょうか？</a:t>
            </a:r>
            <a:endParaRPr lang="j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安全な最初の行動</a:t>
            </a:r>
            <a:endParaRPr lang="ja"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共有するのは受け取り用の情報だけにし、秘密情報は決して共有しないでください</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送金を承認する前に、一度立ち止まって確認してください</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ミスは小さな範囲にとどめ、困ったときは助けを求めてください</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事前に用意されたもの、空のもの、シミュレーション用のもの、または承認済みの低リスクな教材を使用してください</a:t>
            </a:r>
            <a:endParaRPr lang="ja" sz="2400" dirty="0"/>
          </a:p>
        </p:txBody>
      </p:sp>
      <p:sp>
        <p:nvSpPr>
          <p:cNvPr id="5" name="Text 3"/>
          <p:cNvSpPr/>
          <p:nvPr/>
        </p:nvSpPr>
        <p:spPr>
          <a:xfrm>
            <a:off x="666780" y="4372752"/>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購入、個人の資金、個人のウォレットは一切必要ありません。実際の取引を伴う練習には、プライバシー、セキュリティ、損失のリスクが伴います。資金を使わない代替の方法も用意されています。</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ウォレット</a:t>
            </a:r>
            <a:endParaRPr lang="ja"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ja" altLang="en-US" sz="2210" dirty="0">
                <a:solidFill>
                  <a:srgbClr val="25252B"/>
                </a:solidFill>
                <a:latin typeface="IBM Plex Sans" pitchFamily="34" charset="0"/>
                <a:ea typeface="IBM Plex Sans" pitchFamily="34" charset="-122"/>
                <a:cs typeface="IBM Plex Sans" pitchFamily="34" charset="-120"/>
              </a:rPr>
              <a:t>ビットコインウォレットは、取引の受け取りと承認に必要な鍵と情報を管理します。ビットコインそのものは、共有台帳に記録されたままです。</a:t>
            </a:r>
            <a:endParaRPr lang="ja" sz="2210" dirty="0"/>
          </a:p>
        </p:txBody>
      </p:sp>
      <p:sp>
        <p:nvSpPr>
          <p:cNvPr id="5" name="Text 3"/>
          <p:cNvSpPr/>
          <p:nvPr/>
        </p:nvSpPr>
        <p:spPr>
          <a:xfrm>
            <a:off x="1017179" y="2416851"/>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鍵を管理しているのは誰ですか？</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アクセスはどのように回復しますか？</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どの支払い方法に対応していますか？</a:t>
            </a:r>
            <a:endParaRPr lang="ja" sz="2210" dirty="0"/>
          </a:p>
          <a:p>
            <a:pPr algn="l" marL="210820" indent="-210820">
              <a:lnSpc>
                <a:spcPct val="113000"/>
              </a:lnSpc>
              <a:spcBef>
                <a:spcPts val="440"/>
              </a:spcBef>
              <a:buSzPct val="100000"/>
              <a:buChar char="•"/>
            </a:pPr>
            <a:r>
              <a:rPr lang="ja" altLang="en-US" sz="2210" dirty="0">
                <a:solidFill>
                  <a:srgbClr val="25252B"/>
                </a:solidFill>
                <a:latin typeface="IBM Plex Sans" pitchFamily="34" charset="0"/>
                <a:ea typeface="IBM Plex Sans" pitchFamily="34" charset="-122"/>
                <a:cs typeface="IBM Plex Sans" pitchFamily="34" charset="-120"/>
              </a:rPr>
              <a:t>ソースコード、保守、互換性、プライバシー、費用、サポート</a:t>
            </a:r>
            <a:endParaRPr lang="ja" sz="2210" dirty="0"/>
          </a:p>
        </p:txBody>
      </p:sp>
      <p:sp>
        <p:nvSpPr>
          <p:cNvPr id="6" name="Text 4"/>
          <p:cNvSpPr/>
          <p:nvPr/>
        </p:nvSpPr>
        <p:spPr>
          <a:xfrm>
            <a:off x="666780" y="4406951"/>
            <a:ext cx="11510010" cy="756940"/>
          </a:xfrm>
          <a:prstGeom prst="rect">
            <a:avLst/>
          </a:prstGeom>
          <a:noFill/>
          <a:ln/>
        </p:spPr>
        <p:txBody>
          <a:bodyPr wrap="square" lIns="0" tIns="0" rIns="0" bIns="0" rtlCol="0" anchor="t"/>
          <a:lstStyle/>
          <a:p>
            <a:pPr algn="l" indent="0" marL="0">
              <a:lnSpc>
                <a:spcPct val="113000"/>
              </a:lnSpc>
              <a:buNone/>
            </a:pPr>
            <a:r>
              <a:rPr lang="ja" altLang="en-US" sz="2210" dirty="0">
                <a:solidFill>
                  <a:srgbClr val="25252B"/>
                </a:solidFill>
                <a:latin typeface="IBM Plex Sans" pitchFamily="34" charset="0"/>
                <a:ea typeface="IBM Plex Sans" pitchFamily="34" charset="-122"/>
                <a:cs typeface="IBM Plex Sans" pitchFamily="34" charset="-120"/>
              </a:rPr>
              <a:t>オープンソースのコードは検証を可能にしますが、ウォレットが安全である、または適していることを証明するものではありません。</a:t>
            </a:r>
            <a:endParaRPr lang="ja" sz="2210" dirty="0"/>
          </a:p>
        </p:txBody>
      </p:sp>
      <p:sp>
        <p:nvSpPr>
          <p:cNvPr id="7" name="Text 5"/>
          <p:cNvSpPr/>
          <p:nvPr/>
        </p:nvSpPr>
        <p:spPr>
          <a:xfrm>
            <a:off x="666780" y="5444246"/>
            <a:ext cx="11510010" cy="756940"/>
          </a:xfrm>
          <a:prstGeom prst="rect">
            <a:avLst/>
          </a:prstGeom>
          <a:noFill/>
          <a:ln/>
        </p:spPr>
        <p:txBody>
          <a:bodyPr wrap="square" lIns="0" tIns="0" rIns="0" bIns="0" rtlCol="0" anchor="t"/>
          <a:lstStyle/>
          <a:p>
            <a:pPr algn="l" indent="0" marL="0">
              <a:lnSpc>
                <a:spcPct val="113000"/>
              </a:lnSpc>
              <a:buNone/>
            </a:pPr>
            <a:r>
              <a:rPr lang="ja" altLang="en-US" sz="2210" dirty="0">
                <a:solidFill>
                  <a:srgbClr val="25252B"/>
                </a:solidFill>
                <a:latin typeface="IBM Plex Sans" pitchFamily="34" charset="0"/>
                <a:ea typeface="IBM Plex Sans" pitchFamily="34" charset="-122"/>
                <a:cs typeface="IBM Plex Sans" pitchFamily="34" charset="-120"/>
              </a:rPr>
              <a:t>練習用ウォレットで重要な資金を保管してはいけません。後で個人用ウォレットを使う際は、新たに非公開で設定を行い、新しい復元情報を用意する必要があります。</a:t>
            </a:r>
            <a:endParaRPr lang="ja"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ウォレットは鍵を保管します 受け取る 受取用アドレスを共有します送る ご自身の鍵で署名します ビットコインは共有台帳上にとどまります">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アドレス</a:t>
            </a:r>
            <a:endParaRPr lang="ja"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オンチェーン支払いのための公開受取情報</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受け取る予定のウォレットの受取画面から取得します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スキャンまたはコピーし、その後、信頼できる画面と照合します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受取人、ネットワーク、支払い方法を確認します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オンチェーンアドレスとライトニングインボイス：異なる請求です</a:t>
            </a:r>
            <a:endParaRPr lang="ja"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マルウェアは、コピーした送金先をすり替えることがあります。見覚えのある外見だけでは不十分です。新しいアドレスを使うと、支払い同士が容易に結び付けられにくくなりますが、支払いが匿名になるわけではありません。</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鍵</a:t>
            </a:r>
            <a:endParaRPr lang="ja"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**秘密鍵：**支出を承認するために使われる秘密の情報です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**公開鍵：**秘密鍵を明かすことなく署名を検証します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**アドレス：**公開鍵の情報から導き出される受け取り用の情報です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ウォレットは通常、多くの鍵を自動的に管理します</a:t>
            </a:r>
            <a:endParaRPr lang="ja"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秘密鍵、シードフレーズ、パスワード、リカバリーコードは決して他人に教えないでください。正当な教育者、サポート担当者、ウォレット会社、取引所の従業員、開発者がそれらを必要とすることはありません。</a:t>
            </a:r>
            <a:endParaRPr lang="ja"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ja" altLang="en-US" sz="2110" b="1" dirty="0">
                <a:solidFill>
                  <a:srgbClr val="422C70"/>
                </a:solidFill>
                <a:latin typeface="IBM Plex Sans" pitchFamily="34" charset="0"/>
                <a:ea typeface="IBM Plex Sans" pitchFamily="34" charset="-122"/>
                <a:cs typeface="IBM Plex Sans" pitchFamily="34" charset="-120"/>
              </a:rPr>
              <a:t>やってみましょう</a:t>
            </a:r>
            <a:endParaRPr lang="ja" sz="2110" dirty="0"/>
          </a:p>
          <a:p>
            <a:pPr algn="l" indent="0" marL="0">
              <a:lnSpc>
                <a:spcPct val="113000"/>
              </a:lnSpc>
              <a:spcBef>
                <a:spcPts val="320"/>
              </a:spcBef>
              <a:buNone/>
            </a:pPr>
            <a:r>
              <a:rPr lang="ja" altLang="en-US" sz="2110" dirty="0">
                <a:solidFill>
                  <a:srgbClr val="25252B"/>
                </a:solidFill>
                <a:latin typeface="IBM Plex Sans" pitchFamily="34" charset="0"/>
                <a:ea typeface="IBM Plex Sans" pitchFamily="34" charset="-122"/>
                <a:cs typeface="IBM Plex Sans" pitchFamily="34" charset="-120"/>
              </a:rPr>
              <a:t>用意された例を、受け取り用の情報、秘密の情報、そして個人と結びつくと機密性が高くなる公開情報に分類してみましょう。</a:t>
            </a:r>
            <a:endParaRPr lang="ja"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秘密鍵：決して他人に教えないでください。秘密鍵を持つ人は誰でも、あなたのビットコインを使うことができます。 受け取り：共有しても安全です 公開鍵：秘密鍵から導き出されます 受取用アドレス：公開鍵の情報から作成されます支払い：鍵は秘密のままです 秘密鍵がデジタル署名を作成しますノードは秘密鍵を知ることなく署名を検証します">    </p:cNvPr>
          <p:cNvPicPr>
            <a:picLocks noChangeAspect="1"/>
          </p:cNvPicPr>
          <p:nvPr/>
        </p:nvPicPr>
        <p:blipFill>
          <a:blip r:embed="rId1"/>
          <a:stretch>
            <a:fillRect/>
          </a:stretch>
        </p:blipFill>
        <p:spPr>
          <a:xfrm>
            <a:off x="342900" y="1203625"/>
            <a:ext cx="11506170" cy="42983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シードフレーズ</a:t>
            </a:r>
            <a:endParaRPr lang="ja" sz="3000" dirty="0"/>
          </a:p>
        </p:txBody>
      </p:sp>
      <p:sp>
        <p:nvSpPr>
          <p:cNvPr id="5" name="Text 2"/>
          <p:cNvSpPr/>
          <p:nvPr/>
        </p:nvSpPr>
        <p:spPr>
          <a:xfrm>
            <a:off x="666780" y="1441734"/>
            <a:ext cx="5694426" cy="1184971"/>
          </a:xfrm>
          <a:prstGeom prst="rect">
            <a:avLst/>
          </a:prstGeom>
          <a:noFill/>
          <a:ln/>
        </p:spPr>
        <p:txBody>
          <a:bodyPr wrap="square" lIns="0" tIns="0" rIns="0" bIns="0" rtlCol="0" anchor="t"/>
          <a:lstStyle/>
          <a:p>
            <a:pPr algn="l" indent="0" marL="0">
              <a:lnSpc>
                <a:spcPct val="113000"/>
              </a:lnSpc>
              <a:buNone/>
            </a:pPr>
            <a:r>
              <a:rPr lang="ja" altLang="en-US" sz="2300" dirty="0">
                <a:solidFill>
                  <a:srgbClr val="25252B"/>
                </a:solidFill>
                <a:latin typeface="IBM Plex Sans" pitchFamily="34" charset="0"/>
                <a:ea typeface="IBM Plex Sans" pitchFamily="34" charset="-122"/>
                <a:cs typeface="IBM Plex Sans" pitchFamily="34" charset="-120"/>
              </a:rPr>
              <a:t>シードフレーズとは、多くのウォレットが秘密鍵を復元するために使用する、順序の決まった単語のリストです。</a:t>
            </a:r>
            <a:endParaRPr lang="ja" sz="2300" dirty="0"/>
          </a:p>
        </p:txBody>
      </p:sp>
      <p:sp>
        <p:nvSpPr>
          <p:cNvPr id="6" name="Text 3"/>
          <p:cNvSpPr/>
          <p:nvPr/>
        </p:nvSpPr>
        <p:spPr>
          <a:xfrm>
            <a:off x="1032449" y="2860609"/>
            <a:ext cx="5293553" cy="3335365"/>
          </a:xfrm>
          <a:prstGeom prst="rect">
            <a:avLst/>
          </a:prstGeom>
          <a:noFill/>
          <a:ln/>
        </p:spPr>
        <p:txBody>
          <a:bodyPr wrap="square" lIns="0" tIns="0" rIns="0" bIns="0" rtlCol="0" anchor="t"/>
          <a:lstStyle/>
          <a:p>
            <a:pPr algn="l" marL="219710" indent="-219710">
              <a:lnSpc>
                <a:spcPct val="113000"/>
              </a:lnSpc>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多くの場合12語または24語ですが、仕様はさまざまです</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正確なスペルと順序</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公式のバックアップ手順に従い、他人に見られないオフラインの場所で保管します</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紛失、破損、カメラ、その他の第三者の目から守りましょう</a:t>
            </a:r>
            <a:endParaRPr lang="ja"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カストディアル型とノンカストディアル型の利用</a:t>
            </a:r>
            <a:endParaRPr lang="ja"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**カストディアル：**サービスが鍵とアカウントの復旧を管理します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表示される残高：サービスがbitcoinを提供するという約束です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**セルフカストディアル：**ユーザーが鍵とバックアップを管理します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直接管理には、ミスと復旧に対する責任が伴います</a:t>
            </a:r>
            <a:endParaRPr lang="ja"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公開ブロックチェーンでは、サービスが特定の顧客に対して何を負っているかを証明できません。セルフカストディであっても、ソフトウェア、ハードウェア、サーバー、ネットワークへの依存が生じる場合があります。</a:t>
            </a:r>
            <a:endParaRPr lang="ja"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ja" altLang="en-US" sz="2110" b="1" dirty="0">
                <a:solidFill>
                  <a:srgbClr val="422C70"/>
                </a:solidFill>
                <a:latin typeface="IBM Plex Sans" pitchFamily="34" charset="0"/>
                <a:ea typeface="IBM Plex Sans" pitchFamily="34" charset="-122"/>
                <a:cs typeface="IBM Plex Sans" pitchFamily="34" charset="-120"/>
              </a:rPr>
              <a:t>やってみましょう</a:t>
            </a:r>
            <a:endParaRPr lang="ja" sz="2110" dirty="0"/>
          </a:p>
          <a:p>
            <a:pPr algn="l" indent="0" marL="0">
              <a:lnSpc>
                <a:spcPct val="113000"/>
              </a:lnSpc>
              <a:spcBef>
                <a:spcPts val="320"/>
              </a:spcBef>
              <a:buNone/>
            </a:pPr>
            <a:r>
              <a:rPr lang="ja" altLang="en-US" sz="2110" dirty="0">
                <a:solidFill>
                  <a:srgbClr val="25252B"/>
                </a:solidFill>
                <a:latin typeface="IBM Plex Sans" pitchFamily="34" charset="0"/>
                <a:ea typeface="IBM Plex Sans" pitchFamily="34" charset="-122"/>
                <a:cs typeface="IBM Plex Sans" pitchFamily="34" charset="-120"/>
              </a:rPr>
              <a:t>用意された2つの説明を比較してください。誰が鍵を管理し、誰がアクセスを回復し、どのようなリスクを確認する必要があるでしょうか？</a:t>
            </a:r>
            <a:endParaRPr lang="ja"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カストディアル スマートフォンでアカウントにサインインしますサービスが自社のサーバーで鍵を保管します サービスがあなたの支払いを承認し、署名します残高サービスによる約束復旧サービスのアカウント手続きを通じて行いますリスクサービスがアクセスを制限する、または破綻するセルフカストディアルスマートフォンのウォレットであなた自身が鍵を保管します あなたの権限のもとでウォレットが署名しますネットワークが取引">    </p:cNvPr>
          <p:cNvPicPr>
            <a:picLocks noChangeAspect="1"/>
          </p:cNvPicPr>
          <p:nvPr/>
        </p:nvPicPr>
        <p:blipFill>
          <a:blip r:embed="rId1"/>
          <a:stretch>
            <a:fillRect/>
          </a:stretch>
        </p:blipFill>
        <p:spPr>
          <a:xfrm>
            <a:off x="342900" y="450159"/>
            <a:ext cx="11506170" cy="580525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ホットウォレットとコールドウォ</a:t>
            </a:r>
            <a:br/>
            <a:r>
              <a:rPr lang="ja" altLang="en-US" sz="3000" dirty="0">
                <a:solidFill>
                  <a:srgbClr val="422C70"/>
                </a:solidFill>
                <a:latin typeface="IBM Plex Sans Medium" pitchFamily="34" charset="0"/>
                <a:ea typeface="IBM Plex Sans Medium" pitchFamily="34" charset="-122"/>
                <a:cs typeface="IBM Plex Sans Medium" pitchFamily="34" charset="-120"/>
              </a:rPr>
              <a:t>レット</a:t>
            </a:r>
            <a:endParaRPr lang="ja" sz="3000" dirty="0"/>
          </a:p>
        </p:txBody>
      </p:sp>
      <p:sp>
        <p:nvSpPr>
          <p:cNvPr id="5" name="Text 2"/>
          <p:cNvSpPr/>
          <p:nvPr/>
        </p:nvSpPr>
        <p:spPr>
          <a:xfrm>
            <a:off x="971459" y="1787561"/>
            <a:ext cx="6006694" cy="2778496"/>
          </a:xfrm>
          <a:prstGeom prst="rect">
            <a:avLst/>
          </a:prstGeom>
          <a:noFill/>
          <a:ln/>
        </p:spPr>
        <p:txBody>
          <a:bodyPr wrap="square" lIns="0" tIns="0" rIns="0" bIns="0" rtlCol="0" anchor="t"/>
          <a:lstStyle/>
          <a:p>
            <a:pPr algn="l" marL="182880" indent="-182880">
              <a:lnSpc>
                <a:spcPct val="113000"/>
              </a:lnSpc>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**ホット：**インターネットに接続されたデバイス上に鍵を保管します。便利ですが、リスクにさらされやすくなります</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**コールド：**署名用の鍵を、インターネットに接続された汎用デバイスから隔離します</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**ハードウェアウォレット：**鍵の保護と署名に特化した専用デバイスです</a:t>
            </a:r>
            <a:endParaRPr lang="ja" sz="1920" dirty="0"/>
          </a:p>
          <a:p>
            <a:pPr algn="l" marL="182880" indent="-182880">
              <a:lnSpc>
                <a:spcPct val="113000"/>
              </a:lnSpc>
              <a:spcBef>
                <a:spcPts val="380"/>
              </a:spcBef>
              <a:buSzPct val="100000"/>
              <a:buChar char="•"/>
            </a:pPr>
            <a:r>
              <a:rPr lang="ja" altLang="en-US" sz="1920" dirty="0">
                <a:solidFill>
                  <a:srgbClr val="25252B"/>
                </a:solidFill>
                <a:latin typeface="IBM Plex Sans" pitchFamily="34" charset="0"/>
                <a:ea typeface="IBM Plex Sans" pitchFamily="34" charset="-122"/>
                <a:cs typeface="IBM Plex Sans" pitchFamily="34" charset="-120"/>
              </a:rPr>
              <a:t>保管（カストディ）と復元は別々の問題です</a:t>
            </a:r>
            <a:endParaRPr lang="ja" sz="1920" dirty="0"/>
          </a:p>
        </p:txBody>
      </p:sp>
      <p:sp>
        <p:nvSpPr>
          <p:cNvPr id="6" name="Text 3"/>
          <p:cNvSpPr/>
          <p:nvPr/>
        </p:nvSpPr>
        <p:spPr>
          <a:xfrm>
            <a:off x="666780" y="4834250"/>
            <a:ext cx="6340632" cy="1316279"/>
          </a:xfrm>
          <a:prstGeom prst="rect">
            <a:avLst/>
          </a:prstGeom>
          <a:noFill/>
          <a:ln/>
        </p:spPr>
        <p:txBody>
          <a:bodyPr wrap="square" lIns="0" tIns="0" rIns="0" bIns="0" rtlCol="0" anchor="t"/>
          <a:lstStyle/>
          <a:p>
            <a:pPr algn="l" indent="0" marL="0">
              <a:lnSpc>
                <a:spcPct val="113000"/>
              </a:lnSpc>
              <a:buNone/>
            </a:pPr>
            <a:r>
              <a:rPr lang="ja" altLang="en-US" sz="1920" dirty="0">
                <a:solidFill>
                  <a:srgbClr val="25252B"/>
                </a:solidFill>
                <a:latin typeface="IBM Plex Sans" pitchFamily="34" charset="0"/>
                <a:ea typeface="IBM Plex Sans" pitchFamily="34" charset="-122"/>
                <a:cs typeface="IBM Plex Sans" pitchFamily="34" charset="-120"/>
              </a:rPr>
              <a:t>ハードウェアウォレットはコールドストレージに利用できますが、この2つの用語は同じ意味ではありません。デバイスとバックアップは、それでも保護が必要です。</a:t>
            </a:r>
            <a:endParaRPr lang="ja"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ウォレットの復元とシードフレーズのテスト</a:t>
            </a:r>
            <a:endParaRPr lang="ja" sz="3000" dirty="0"/>
          </a:p>
        </p:txBody>
      </p:sp>
      <p:sp>
        <p:nvSpPr>
          <p:cNvPr id="4" name="Text 2"/>
          <p:cNvSpPr/>
          <p:nvPr/>
        </p:nvSpPr>
        <p:spPr>
          <a:xfrm>
            <a:off x="666780" y="1447770"/>
            <a:ext cx="11510010" cy="1645463"/>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事前に用意したもの、残高のないもの、または模擬の教材のみを使用してください。本物のリカバリーワードは決して人目にさらさないでください。また、授業で使用したウォレットを、後で大切な資金の保管に使うことは絶対に避けてください。</a:t>
            </a:r>
            <a:endParaRPr lang="j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準備済み、空、または模擬の教材のみを使用してください。教育者がリカバリーワードを見ることはありません。 1 手順に従う使用する練習用ウォレットに対応した公式ガイドを使用してください。2 互換性を確認するウォレットとその復元方法が互いに対応していることを確認してください。3 人目のない場所で作業する秘密情報にカメラや他人の目が届かないようにしてください。4 承認された方法を使用するウォレット独自のバ">    </p:cNvPr>
          <p:cNvPicPr>
            <a:picLocks noChangeAspect="1"/>
          </p:cNvPicPr>
          <p:nvPr/>
        </p:nvPicPr>
        <p:blipFill>
          <a:blip r:embed="rId1"/>
          <a:stretch>
            <a:fillRect/>
          </a:stretch>
        </p:blipFill>
        <p:spPr>
          <a:xfrm>
            <a:off x="342900" y="347106"/>
            <a:ext cx="11506170" cy="601135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ビットコインの受け取り</a:t>
            </a:r>
            <a:endParaRPr lang="j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ja" altLang="en-US" sz="2400" b="1" dirty="0">
                <a:solidFill>
                  <a:srgbClr val="25252B"/>
                </a:solidFill>
                <a:latin typeface="IBM Plex Sans" pitchFamily="34" charset="0"/>
                <a:ea typeface="IBM Plex Sans" pitchFamily="34" charset="-122"/>
                <a:cs typeface="IBM Plex Sans" pitchFamily="34" charset="-120"/>
              </a:rPr>
              <a:t>練習1：安全に受け取る</a:t>
            </a:r>
            <a:endParaRPr lang="ja"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ja" altLang="en-US" sz="2400" dirty="0">
                <a:solidFill>
                  <a:srgbClr val="25252B"/>
                </a:solidFill>
                <a:latin typeface="IBM Plex Sans" pitchFamily="34" charset="0"/>
                <a:ea typeface="IBM Plex Sans" pitchFamily="34" charset="-122"/>
                <a:cs typeface="IBM Plex Sans" pitchFamily="34" charset="-120"/>
              </a:rPr>
              <a:t>準備したウォレットを開き、「受け取る」を選びます。</a:t>
            </a:r>
            <a:endParaRPr lang="ja" sz="2400" dirty="0"/>
          </a:p>
          <a:p>
            <a:pPr algn="l" marL="228600" indent="-228600">
              <a:lnSpc>
                <a:spcPct val="113000"/>
              </a:lnSpc>
              <a:spcBef>
                <a:spcPts val="480"/>
              </a:spcBef>
              <a:buSzPct val="100000"/>
              <a:buFont typeface="+mj-lt"/>
              <a:buAutoNum type="arabicPeriod" startAt="1"/>
            </a:pPr>
            <a:r>
              <a:rPr lang="ja" altLang="en-US" sz="2400" dirty="0">
                <a:solidFill>
                  <a:srgbClr val="25252B"/>
                </a:solidFill>
                <a:latin typeface="IBM Plex Sans" pitchFamily="34" charset="0"/>
                <a:ea typeface="IBM Plex Sans" pitchFamily="34" charset="-122"/>
                <a:cs typeface="IBM Plex Sans" pitchFamily="34" charset="-120"/>
              </a:rPr>
              <a:t>オンチェーンかライトニングかを確認します。</a:t>
            </a:r>
            <a:endParaRPr lang="ja" sz="2400" dirty="0"/>
          </a:p>
          <a:p>
            <a:pPr algn="l" marL="228600" indent="-228600">
              <a:lnSpc>
                <a:spcPct val="113000"/>
              </a:lnSpc>
              <a:spcBef>
                <a:spcPts val="480"/>
              </a:spcBef>
              <a:buSzPct val="100000"/>
              <a:buFont typeface="+mj-lt"/>
              <a:buAutoNum type="arabicPeriod" startAt="1"/>
            </a:pPr>
            <a:r>
              <a:rPr lang="ja" altLang="en-US" sz="2400" dirty="0">
                <a:solidFill>
                  <a:srgbClr val="25252B"/>
                </a:solidFill>
                <a:latin typeface="IBM Plex Sans" pitchFamily="34" charset="0"/>
                <a:ea typeface="IBM Plex Sans" pitchFamily="34" charset="-122"/>
                <a:cs typeface="IBM Plex Sans" pitchFamily="34" charset="-120"/>
              </a:rPr>
              <a:t>共有するのは、公開してよい受け取り用の情報だけにします。</a:t>
            </a:r>
            <a:endParaRPr lang="ja" sz="2400" dirty="0"/>
          </a:p>
          <a:p>
            <a:pPr algn="l" marL="228600" indent="-228600">
              <a:lnSpc>
                <a:spcPct val="113000"/>
              </a:lnSpc>
              <a:spcBef>
                <a:spcPts val="480"/>
              </a:spcBef>
              <a:buSzPct val="100000"/>
              <a:buFont typeface="+mj-lt"/>
              <a:buAutoNum type="arabicPeriod" startAt="1"/>
            </a:pPr>
            <a:r>
              <a:rPr lang="ja" altLang="en-US" sz="2400" dirty="0">
                <a:solidFill>
                  <a:srgbClr val="25252B"/>
                </a:solidFill>
                <a:latin typeface="IBM Plex Sans" pitchFamily="34" charset="0"/>
                <a:ea typeface="IBM Plex Sans" pitchFamily="34" charset="-122"/>
                <a:cs typeface="IBM Plex Sans" pitchFamily="34" charset="-120"/>
              </a:rPr>
              <a:t>請求する金額は、送り手と確認し合います。</a:t>
            </a:r>
            <a:endParaRPr lang="ja" sz="2400" dirty="0"/>
          </a:p>
          <a:p>
            <a:pPr algn="l" marL="228600" indent="-228600">
              <a:lnSpc>
                <a:spcPct val="113000"/>
              </a:lnSpc>
              <a:spcBef>
                <a:spcPts val="480"/>
              </a:spcBef>
              <a:buSzPct val="100000"/>
              <a:buFont typeface="+mj-lt"/>
              <a:buAutoNum type="arabicPeriod" startAt="1"/>
            </a:pPr>
            <a:r>
              <a:rPr lang="ja" altLang="en-US" sz="2400" dirty="0">
                <a:solidFill>
                  <a:srgbClr val="25252B"/>
                </a:solidFill>
                <a:latin typeface="IBM Plex Sans" pitchFamily="34" charset="0"/>
                <a:ea typeface="IBM Plex Sans" pitchFamily="34" charset="-122"/>
                <a:cs typeface="IBM Plex Sans" pitchFamily="34" charset="-120"/>
              </a:rPr>
              <a:t>金額とステータスは、ご自身のウォレットで確認します。</a:t>
            </a:r>
            <a:endParaRPr lang="ja"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送り手からのメッセージやスクリーンショットは証拠になりません。「保留中」と「承認済み」は異なります。承認が進んでも、誤ったアドレスへの送金や詐欺を元に戻すことはできません。</a:t>
            </a:r>
            <a:endParaRPr lang="j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ビットコインの送金</a:t>
            </a:r>
            <a:endParaRPr lang="ja"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ja" altLang="en-US" sz="2400" b="1" dirty="0">
                <a:solidFill>
                  <a:srgbClr val="25252B"/>
                </a:solidFill>
                <a:latin typeface="IBM Plex Sans" pitchFamily="34" charset="0"/>
                <a:ea typeface="IBM Plex Sans" pitchFamily="34" charset="-122"/>
                <a:cs typeface="IBM Plex Sans" pitchFamily="34" charset="-120"/>
              </a:rPr>
              <a:t>練習2：送金する前に、一度立ち止まって確認しましょう</a:t>
            </a:r>
            <a:endParaRPr lang="ja" sz="2400" dirty="0"/>
          </a:p>
        </p:txBody>
      </p:sp>
      <p:sp>
        <p:nvSpPr>
          <p:cNvPr id="6" name="Text 3"/>
          <p:cNvSpPr/>
          <p:nvPr/>
        </p:nvSpPr>
        <p:spPr>
          <a:xfrm>
            <a:off x="666780" y="2575316"/>
            <a:ext cx="6340632" cy="2879537"/>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すべての確認項目が一致した場合にのみ承認してください。内容が変わったとき、急かされたとき、または誰かが秘密の情報を求めてきたときは、手を止めて、自分自身で別の方法により確認してください。有効な送金を取り消すことは困難、あるいは不可能です。</a:t>
            </a:r>
            <a:endParaRPr lang="j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送金する前に✓ 受取人信頼できる経路で、相手と送金の目的を確認します。✓ 支払い方法オンチェーンかライトニングかを確認します。✓ 送金先信頼できる受取画面と照合します。✓ 金額と手数料金額、単位、手数料、または有効期限を確認します。✓ 少額テスト初めての手順であれば、まず少額を送ります。✓ 承認すべてが一致したときにのみ承認します。何かが異なる、急かされていると感じる、またはリカバリー情報を求めら">    </p:cNvPr>
          <p:cNvPicPr>
            <a:picLocks noChangeAspect="1"/>
          </p:cNvPicPr>
          <p:nvPr/>
        </p:nvPicPr>
        <p:blipFill>
          <a:blip r:embed="rId1"/>
          <a:stretch>
            <a:fillRect/>
          </a:stretch>
        </p:blipFill>
        <p:spPr>
          <a:xfrm>
            <a:off x="532912" y="266730"/>
            <a:ext cx="1112623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検証と取り消せない取引</a:t>
            </a:r>
            <a:endParaRPr lang="ja"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**Txid：**オンチェーン取引の識別子</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**エクスプローラー：**公開された取引データを閲覧するためのインターフェース</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ネットワーク、送金先、金額、手数料、ステータス、承認数を確認します</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ブロードキャスト → 保留中 → ブロックに取り込み → その後の承認</a:t>
            </a:r>
            <a:endParaRPr lang="ja"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ja" altLang="en-US" sz="2300" dirty="0">
                <a:solidFill>
                  <a:srgbClr val="25252B"/>
                </a:solidFill>
                <a:latin typeface="IBM Plex Sans" pitchFamily="34" charset="0"/>
                <a:ea typeface="IBM Plex Sans" pitchFamily="34" charset="-122"/>
                <a:cs typeface="IBM Plex Sans" pitchFamily="34" charset="-120"/>
              </a:rPr>
              <a:t>エクスプローラーでは、身元、誠実さ、支払いの目的を証明することはできません。すべての支払いに共通する承認数というものはありません。</a:t>
            </a:r>
            <a:endParaRPr lang="ja"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ja" altLang="en-US" sz="2300" dirty="0">
                <a:solidFill>
                  <a:srgbClr val="25252B"/>
                </a:solidFill>
                <a:latin typeface="IBM Plex Sans" pitchFamily="34" charset="0"/>
                <a:ea typeface="IBM Plex Sans" pitchFamily="34" charset="-122"/>
                <a:cs typeface="IBM Plex Sans" pitchFamily="34" charset="-120"/>
              </a:rPr>
              <a:t>用意された例を使用してください。学習者個人のアドレスや取引を検索してはいけません。検索することで、あなたの関心がエクスプローラーの運営者に知られる可能性があります。</a:t>
            </a:r>
            <a:endParaRPr lang="j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保留プールブロックを待機中ブロックN1承認ブロックN+12承認ブロックN+23承認ブロックN+34承認">    </p:cNvPr>
          <p:cNvPicPr>
            <a:picLocks noChangeAspect="1"/>
          </p:cNvPicPr>
          <p:nvPr/>
        </p:nvPicPr>
        <p:blipFill>
          <a:blip r:embed="rId1"/>
          <a:stretch>
            <a:fillRect/>
          </a:stretch>
        </p:blipFill>
        <p:spPr>
          <a:xfrm>
            <a:off x="342900" y="2040758"/>
            <a:ext cx="11506170" cy="262405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安全チェックリスト</a:t>
            </a:r>
            <a:endParaRPr lang="ja" sz="3000" dirty="0"/>
          </a:p>
        </p:txBody>
      </p:sp>
      <p:sp>
        <p:nvSpPr>
          <p:cNvPr id="5" name="Text 2"/>
          <p:cNvSpPr/>
          <p:nvPr/>
        </p:nvSpPr>
        <p:spPr>
          <a:xfrm>
            <a:off x="666780" y="1423355"/>
            <a:ext cx="11144250" cy="345552"/>
          </a:xfrm>
          <a:prstGeom prst="rect">
            <a:avLst/>
          </a:prstGeom>
          <a:noFill/>
          <a:ln/>
        </p:spPr>
        <p:txBody>
          <a:bodyPr wrap="square" lIns="0" tIns="0" rIns="0" bIns="0" rtlCol="0" anchor="t"/>
          <a:lstStyle/>
          <a:p>
            <a:pPr algn="l" indent="0" marL="0">
              <a:lnSpc>
                <a:spcPct val="113000"/>
              </a:lnSpc>
              <a:buNone/>
            </a:pPr>
            <a:r>
              <a:rPr lang="ja" altLang="en-US" sz="2020" b="1" dirty="0">
                <a:solidFill>
                  <a:srgbClr val="25252B"/>
                </a:solidFill>
                <a:latin typeface="IBM Plex Sans" pitchFamily="34" charset="0"/>
                <a:ea typeface="IBM Plex Sans" pitchFamily="34" charset="-122"/>
                <a:cs typeface="IBM Plex Sans" pitchFamily="34" charset="-120"/>
              </a:rPr>
              <a:t>演習3：リスクを見抜き、安全に立ち止まる</a:t>
            </a:r>
            <a:endParaRPr lang="ja" sz="2020" dirty="0"/>
          </a:p>
        </p:txBody>
      </p:sp>
      <p:sp>
        <p:nvSpPr>
          <p:cNvPr id="6" name="Text 3"/>
          <p:cNvSpPr/>
          <p:nvPr/>
        </p:nvSpPr>
        <p:spPr>
          <a:xfrm>
            <a:off x="666780" y="2024939"/>
            <a:ext cx="5694426" cy="1727850"/>
          </a:xfrm>
          <a:prstGeom prst="rect">
            <a:avLst/>
          </a:prstGeom>
          <a:noFill/>
          <a:ln/>
        </p:spPr>
        <p:txBody>
          <a:bodyPr wrap="square" lIns="0" tIns="0" rIns="0" bIns="0" rtlCol="0" anchor="t"/>
          <a:lstStyle/>
          <a:p>
            <a:pPr algn="l" indent="0" marL="0">
              <a:lnSpc>
                <a:spcPct val="113000"/>
              </a:lnSpc>
              <a:buNone/>
            </a:pPr>
            <a:r>
              <a:rPr lang="ja" altLang="en-US" sz="2020" b="1" dirty="0">
                <a:solidFill>
                  <a:srgbClr val="25252B"/>
                </a:solidFill>
                <a:latin typeface="IBM Plex Sans" pitchFamily="34" charset="0"/>
                <a:ea typeface="IBM Plex Sans" pitchFamily="34" charset="-122"/>
                <a:cs typeface="IBM Plex Sans" pitchFamily="34" charset="-120"/>
              </a:rPr>
              <a:t>いったん立ち止まりましょう。何も共有しないでください。何も送らないでください。そのやり取りを閉じてください。別の方法で独自に確認してください。秘密の情報を明かさずに助けを求めましょう。</a:t>
            </a:r>
            <a:endParaRPr lang="ja" sz="2020" dirty="0"/>
          </a:p>
        </p:txBody>
      </p:sp>
      <p:sp>
        <p:nvSpPr>
          <p:cNvPr id="7" name="Shape 4"/>
          <p:cNvSpPr/>
          <p:nvPr/>
        </p:nvSpPr>
        <p:spPr>
          <a:xfrm>
            <a:off x="666780" y="4008821"/>
            <a:ext cx="5372100" cy="1727850"/>
          </a:xfrm>
          <a:prstGeom prst="rect">
            <a:avLst/>
          </a:prstGeom>
          <a:solidFill>
            <a:srgbClr val="F3F3FA"/>
          </a:solidFill>
          <a:ln/>
        </p:spPr>
      </p:sp>
      <p:sp>
        <p:nvSpPr>
          <p:cNvPr id="8" name="Shape 5"/>
          <p:cNvSpPr/>
          <p:nvPr/>
        </p:nvSpPr>
        <p:spPr>
          <a:xfrm>
            <a:off x="666780" y="4008821"/>
            <a:ext cx="57150" cy="1727850"/>
          </a:xfrm>
          <a:prstGeom prst="rect">
            <a:avLst/>
          </a:prstGeom>
          <a:solidFill>
            <a:srgbClr val="422C70"/>
          </a:solidFill>
          <a:ln/>
        </p:spPr>
      </p:sp>
      <p:sp>
        <p:nvSpPr>
          <p:cNvPr id="9" name="Text 6"/>
          <p:cNvSpPr/>
          <p:nvPr/>
        </p:nvSpPr>
        <p:spPr>
          <a:xfrm>
            <a:off x="1133582" y="4239250"/>
            <a:ext cx="4765396" cy="1266993"/>
          </a:xfrm>
          <a:prstGeom prst="rect">
            <a:avLst/>
          </a:prstGeom>
          <a:noFill/>
          <a:ln/>
        </p:spPr>
        <p:txBody>
          <a:bodyPr wrap="square" lIns="0" tIns="0" rIns="0" bIns="0" rtlCol="0" anchor="t"/>
          <a:lstStyle/>
          <a:p>
            <a:pPr algn="l" indent="0" marL="0">
              <a:lnSpc>
                <a:spcPct val="113000"/>
              </a:lnSpc>
              <a:buNone/>
            </a:pPr>
            <a:r>
              <a:rPr lang="ja" altLang="en-US" sz="2020" b="1" dirty="0">
                <a:solidFill>
                  <a:srgbClr val="422C70"/>
                </a:solidFill>
                <a:latin typeface="IBM Plex Sans" pitchFamily="34" charset="0"/>
                <a:ea typeface="IBM Plex Sans" pitchFamily="34" charset="-122"/>
                <a:cs typeface="IBM Plex Sans" pitchFamily="34" charset="-120"/>
              </a:rPr>
              <a:t>やってみましょう</a:t>
            </a:r>
            <a:endParaRPr lang="ja" sz="2020" dirty="0"/>
          </a:p>
          <a:p>
            <a:pPr algn="l" indent="0" marL="0">
              <a:lnSpc>
                <a:spcPct val="113000"/>
              </a:lnSpc>
              <a:spcBef>
                <a:spcPts val="300"/>
              </a:spcBef>
              <a:buNone/>
            </a:pPr>
            <a:r>
              <a:rPr lang="ja" altLang="en-US" sz="2020" dirty="0">
                <a:solidFill>
                  <a:srgbClr val="25252B"/>
                </a:solidFill>
                <a:latin typeface="IBM Plex Sans" pitchFamily="34" charset="0"/>
                <a:ea typeface="IBM Plex Sans" pitchFamily="34" charset="-122"/>
                <a:cs typeface="IBM Plex Sans" pitchFamily="34" charset="-120"/>
              </a:rPr>
              <a:t>用意されたメッセージについて、危険のサイン、起こりうる損失、そして最初に取るべき安全な行動を特定してください。</a:t>
            </a:r>
            <a:endParaRPr lang="ja"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緊急性 なりすまし 送金先の変更 利益の保証 秘密情報の要求">    </p:cNvPr>
          <p:cNvPicPr>
            <a:picLocks noChangeAspect="1"/>
          </p:cNvPicPr>
          <p:nvPr/>
        </p:nvPicPr>
        <p:blipFill>
          <a:blip r:embed="rId1"/>
          <a:stretch>
            <a:fillRect/>
          </a:stretch>
        </p:blipFill>
        <p:spPr>
          <a:xfrm>
            <a:off x="342900" y="1222553"/>
            <a:ext cx="11506170" cy="42605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ビットコインの入手と交換</a:t>
            </a:r>
            <a:endParaRPr lang="ja" sz="3000" dirty="0"/>
          </a:p>
        </p:txBody>
      </p:sp>
      <p:sp>
        <p:nvSpPr>
          <p:cNvPr id="5" name="Text 2"/>
          <p:cNvSpPr/>
          <p:nvPr/>
        </p:nvSpPr>
        <p:spPr>
          <a:xfrm>
            <a:off x="666780" y="1429482"/>
            <a:ext cx="5694426" cy="723930"/>
          </a:xfrm>
          <a:prstGeom prst="rect">
            <a:avLst/>
          </a:prstGeom>
          <a:noFill/>
          <a:ln/>
        </p:spPr>
        <p:txBody>
          <a:bodyPr wrap="square" lIns="0" tIns="0" rIns="0" bIns="0" rtlCol="0" anchor="t"/>
          <a:lstStyle/>
          <a:p>
            <a:pPr algn="l" indent="0" marL="0">
              <a:lnSpc>
                <a:spcPct val="113000"/>
              </a:lnSpc>
              <a:buNone/>
            </a:pPr>
            <a:r>
              <a:rPr lang="ja" altLang="en-US" sz="2110" b="1" dirty="0">
                <a:solidFill>
                  <a:srgbClr val="25252B"/>
                </a:solidFill>
                <a:latin typeface="IBM Plex Sans" pitchFamily="34" charset="0"/>
                <a:ea typeface="IBM Plex Sans" pitchFamily="34" charset="-122"/>
                <a:cs typeface="IBM Plex Sans" pitchFamily="34" charset="-120"/>
              </a:rPr>
              <a:t>知識としての情報であり、金融アドバイスではありません</a:t>
            </a:r>
            <a:endParaRPr lang="ja" sz="2110" dirty="0"/>
          </a:p>
        </p:txBody>
      </p:sp>
      <p:sp>
        <p:nvSpPr>
          <p:cNvPr id="6" name="Text 3"/>
          <p:cNvSpPr/>
          <p:nvPr/>
        </p:nvSpPr>
        <p:spPr>
          <a:xfrm>
            <a:off x="666780" y="2421606"/>
            <a:ext cx="5694426" cy="144777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総額とスプレッド、サービス手数料と出金手数料、鍵の管理権、本人確認データ、決済方法、そして現在の地域の規則を比較してください。</a:t>
            </a:r>
            <a:endParaRPr lang="ja" sz="2110" dirty="0"/>
          </a:p>
        </p:txBody>
      </p:sp>
      <p:sp>
        <p:nvSpPr>
          <p:cNvPr id="7" name="Text 4"/>
          <p:cNvSpPr/>
          <p:nvPr/>
        </p:nvSpPr>
        <p:spPr>
          <a:xfrm>
            <a:off x="666780" y="4137569"/>
            <a:ext cx="5694426" cy="180978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どの購入経路や事業者も、無条件に最善というわけではありません。</a:t>
            </a:r>
            <a:r>
              <a:rPr lang="ja" altLang="en-US" sz="2110" b="1" dirty="0">
                <a:solidFill>
                  <a:srgbClr val="25252B"/>
                </a:solidFill>
                <a:latin typeface="IBM Plex Sans" pitchFamily="34" charset="0"/>
                <a:ea typeface="IBM Plex Sans" pitchFamily="34" charset="-122"/>
                <a:cs typeface="IBM Plex Sans" pitchFamily="34" charset="-120"/>
              </a:rPr>
              <a:t>KYC</a:t>
            </a:r>
            <a:r>
              <a:rPr lang="ja" altLang="en-US" sz="2110" dirty="0">
                <a:solidFill>
                  <a:srgbClr val="25252B"/>
                </a:solidFill>
                <a:latin typeface="IBM Plex Sans" pitchFamily="34" charset="0"/>
                <a:ea typeface="IBM Plex Sans" pitchFamily="34" charset="-122"/>
                <a:cs typeface="IBM Plex Sans" pitchFamily="34" charset="-120"/>
              </a:rPr>
              <a:t>とは本人確認のことです。法令遵守や資金回復の面で利点がある可能性がある一方、本人情報と支払い情報が結びつくデータ上のリスクがあります。</a:t>
            </a:r>
            <a:endParaRPr lang="ja" sz="211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ビットコインを手に入れたい人 稼ぐ 仕事の対価として受け取ります。ピアツーピア対面で現金と交換します。取引所サービスを通じて購入します。ATM 機械で購入します。 セルフカストディ、またはカストディアルな残高">    </p:cNvPr>
          <p:cNvPicPr>
            <a:picLocks noChangeAspect="1"/>
          </p:cNvPicPr>
          <p:nvPr/>
        </p:nvPicPr>
        <p:blipFill>
          <a:blip r:embed="rId1"/>
          <a:stretch>
            <a:fillRect/>
          </a:stretch>
        </p:blipFill>
        <p:spPr>
          <a:xfrm>
            <a:off x="342900" y="921258"/>
            <a:ext cx="11506170" cy="48631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コストどのような価格、スプレッド、サービス手数料や出金手数料がかかりますか？保管（カストディ）交換の前後で、誰がビットコインを管理していますか？ 本人確認とプライバシーどのような個人情報が収集、保存、または共有されますか？ 出金と決済支払いや出金が遅延、制限、または取り消されることはありますか？ 取引相手と安全性相手方やサービスをどのように確認できますか？また、対面での交換は安全ですか？ 地域の状">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オンチェーン決済とライトニング決済</a:t>
            </a:r>
            <a:endParaRPr lang="ja" sz="3000" dirty="0"/>
          </a:p>
        </p:txBody>
      </p:sp>
      <p:sp>
        <p:nvSpPr>
          <p:cNvPr id="4" name="Text 2"/>
          <p:cNvSpPr/>
          <p:nvPr/>
        </p:nvSpPr>
        <p:spPr>
          <a:xfrm>
            <a:off x="986729" y="1372240"/>
            <a:ext cx="11159338" cy="2623871"/>
          </a:xfrm>
          <a:prstGeom prst="rect">
            <a:avLst/>
          </a:prstGeom>
          <a:noFill/>
          <a:ln/>
        </p:spPr>
        <p:txBody>
          <a:bodyPr wrap="square" lIns="0" tIns="0" rIns="0" bIns="0" rtlCol="0" anchor="t"/>
          <a:lstStyle/>
          <a:p>
            <a:pPr algn="l" marL="191770" indent="-191770">
              <a:lnSpc>
                <a:spcPct val="113000"/>
              </a:lnSpc>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**オンチェーン：**ブロックチェーンに記録され、承認（コンファメーション）が必要です</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**ライトニング：**ビットコインの決済ネットワークで、通常は成功か失敗かがすぐに決まります</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受け取りリクエストの形式、手数料、上限、失敗の起こりうる箇所がそれぞれ異なります</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リクエストを、ウォレットが対応している支払い方法に合わせましょう</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どちらの方法でも、カストディ（資産の預託）やサービスへの依存が伴う場合があります</a:t>
            </a:r>
            <a:endParaRPr lang="ja" sz="2020" dirty="0"/>
          </a:p>
        </p:txBody>
      </p:sp>
      <p:sp>
        <p:nvSpPr>
          <p:cNvPr id="5" name="Text 3"/>
          <p:cNvSpPr/>
          <p:nvPr/>
        </p:nvSpPr>
        <p:spPr>
          <a:xfrm>
            <a:off x="666780" y="4277655"/>
            <a:ext cx="11510010" cy="1036747"/>
          </a:xfrm>
          <a:prstGeom prst="rect">
            <a:avLst/>
          </a:prstGeom>
          <a:noFill/>
          <a:ln/>
        </p:spPr>
        <p:txBody>
          <a:bodyPr wrap="square" lIns="0" tIns="0" rIns="0" bIns="0" rtlCol="0" anchor="t"/>
          <a:lstStyle/>
          <a:p>
            <a:pPr algn="l" indent="0" marL="0">
              <a:lnSpc>
                <a:spcPct val="113000"/>
              </a:lnSpc>
              <a:buNone/>
            </a:pPr>
            <a:r>
              <a:rPr lang="ja" altLang="en-US" sz="2020" dirty="0">
                <a:solidFill>
                  <a:srgbClr val="25252B"/>
                </a:solidFill>
                <a:latin typeface="IBM Plex Sans" pitchFamily="34" charset="0"/>
                <a:ea typeface="IBM Plex Sans" pitchFamily="34" charset="-122"/>
                <a:cs typeface="IBM Plex Sans" pitchFamily="34" charset="-120"/>
              </a:rPr>
              <a:t>ライトニングは別のコインではありません。ライトニングウォレットにはカストディ型とセルフカストディ型があります。支払いが速いからといって、多額の残高を保管するのに適しているとは限りません。</a:t>
            </a:r>
            <a:endParaRPr lang="ja" sz="2020" dirty="0"/>
          </a:p>
        </p:txBody>
      </p:sp>
      <p:sp>
        <p:nvSpPr>
          <p:cNvPr id="6" name="Text 4"/>
          <p:cNvSpPr/>
          <p:nvPr/>
        </p:nvSpPr>
        <p:spPr>
          <a:xfrm>
            <a:off x="666780" y="5570342"/>
            <a:ext cx="11510010" cy="691195"/>
          </a:xfrm>
          <a:prstGeom prst="rect">
            <a:avLst/>
          </a:prstGeom>
          <a:noFill/>
          <a:ln/>
        </p:spPr>
        <p:txBody>
          <a:bodyPr wrap="square" lIns="0" tIns="0" rIns="0" bIns="0" rtlCol="0" anchor="t"/>
          <a:lstStyle/>
          <a:p>
            <a:pPr algn="l" indent="0" marL="0">
              <a:lnSpc>
                <a:spcPct val="113000"/>
              </a:lnSpc>
              <a:buNone/>
            </a:pPr>
            <a:r>
              <a:rPr lang="ja" altLang="en-US" sz="2020" dirty="0">
                <a:solidFill>
                  <a:srgbClr val="25252B"/>
                </a:solidFill>
                <a:latin typeface="IBM Plex Sans" pitchFamily="34" charset="0"/>
                <a:ea typeface="IBM Plex Sans" pitchFamily="34" charset="-122"/>
                <a:cs typeface="IBM Plex Sans" pitchFamily="34" charset="-120"/>
              </a:rPr>
              <a:t>両方の方法に対応しているアプリもありますが、追加の手数料や依存関係が生じることがあります。チャネル、ルーティング、流動性の詳細は上級編で学びます。</a:t>
            </a:r>
            <a:endParaRPr lang="ja"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サポート付き演習</a:t>
            </a:r>
            <a:endParaRPr lang="ja"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準備されたウォレットを開いて操作します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承認された初回アクセスの手順を完了します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公開の受け取り情報を見つけて確認します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受け取りを行うか安全にシミュレーションし、ステータスを確認します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受け取り／送金の流れを完了するか、シミュレーションします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秘密情報を明かさずに、復元の準備ができていることを示します</a:t>
            </a:r>
            <a:endParaRPr lang="ja"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合意されたトレーニング環境を使用してください。不一致があった場合は作業を中断し、必要に応じてサポートや追加の練習を求めてください。</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復習：セルフカストディの責任とは何を意味するのでしょう</a:t>
            </a:r>
            <a:br/>
            <a:r>
              <a:rPr lang="ja" altLang="en-US" sz="3000" dirty="0">
                <a:solidFill>
                  <a:srgbClr val="422C70"/>
                </a:solidFill>
                <a:latin typeface="IBM Plex Sans Medium" pitchFamily="34" charset="0"/>
                <a:ea typeface="IBM Plex Sans Medium" pitchFamily="34" charset="-122"/>
                <a:cs typeface="IBM Plex Sans Medium" pitchFamily="34" charset="-120"/>
              </a:rPr>
              <a:t>か？</a:t>
            </a:r>
            <a:endParaRPr lang="ja"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ja" altLang="en-US" sz="1820" b="1" dirty="0">
                <a:solidFill>
                  <a:srgbClr val="25252B"/>
                </a:solidFill>
                <a:latin typeface="IBM Plex Sans" pitchFamily="34" charset="0"/>
                <a:ea typeface="IBM Plex Sans" pitchFamily="34" charset="-122"/>
                <a:cs typeface="IBM Plex Sans" pitchFamily="34" charset="-120"/>
              </a:rPr>
              <a:t>重要なポイント</a:t>
            </a:r>
            <a:endParaRPr lang="ja" sz="1820" dirty="0"/>
          </a:p>
        </p:txBody>
      </p:sp>
      <p:sp>
        <p:nvSpPr>
          <p:cNvPr id="5" name="Text 3"/>
          <p:cNvSpPr/>
          <p:nvPr/>
        </p:nvSpPr>
        <p:spPr>
          <a:xfrm>
            <a:off x="956188" y="2327971"/>
            <a:ext cx="11192805" cy="1747876"/>
          </a:xfrm>
          <a:prstGeom prst="rect">
            <a:avLst/>
          </a:prstGeom>
          <a:noFill/>
          <a:ln/>
        </p:spPr>
        <p:txBody>
          <a:bodyPr wrap="square" lIns="0" tIns="0" rIns="0" bIns="0" rtlCol="0" anchor="t"/>
          <a:lstStyle/>
          <a:p>
            <a:pPr algn="l" marL="173990" indent="-173990">
              <a:lnSpc>
                <a:spcPct val="113000"/>
              </a:lnSpc>
              <a:buSzPct val="100000"/>
              <a:buChar char="•"/>
            </a:pPr>
            <a:r>
              <a:rPr lang="ja" altLang="en-US" sz="1820" dirty="0">
                <a:solidFill>
                  <a:srgbClr val="25252B"/>
                </a:solidFill>
                <a:latin typeface="IBM Plex Sans" pitchFamily="34" charset="0"/>
                <a:ea typeface="IBM Plex Sans" pitchFamily="34" charset="-122"/>
                <a:cs typeface="IBM Plex Sans" pitchFamily="34" charset="-120"/>
              </a:rPr>
              <a:t>ウォレットはアクセスを管理し、鍵は支払いを承認します</a:t>
            </a:r>
            <a:endParaRPr lang="ja" sz="1820" dirty="0"/>
          </a:p>
          <a:p>
            <a:pPr algn="l" marL="173990" indent="-173990">
              <a:lnSpc>
                <a:spcPct val="113000"/>
              </a:lnSpc>
              <a:spcBef>
                <a:spcPts val="360"/>
              </a:spcBef>
              <a:buSzPct val="100000"/>
              <a:buChar char="•"/>
            </a:pPr>
            <a:r>
              <a:rPr lang="ja" altLang="en-US" sz="1820" dirty="0">
                <a:solidFill>
                  <a:srgbClr val="25252B"/>
                </a:solidFill>
                <a:latin typeface="IBM Plex Sans" pitchFamily="34" charset="0"/>
                <a:ea typeface="IBM Plex Sans" pitchFamily="34" charset="-122"/>
                <a:cs typeface="IBM Plex Sans" pitchFamily="34" charset="-120"/>
              </a:rPr>
              <a:t>受け取り用の情報は共有し、秘密情報はオフラインで非公開に保ちましょう</a:t>
            </a:r>
            <a:endParaRPr lang="ja" sz="1820" dirty="0"/>
          </a:p>
          <a:p>
            <a:pPr algn="l" marL="173990" indent="-173990">
              <a:lnSpc>
                <a:spcPct val="113000"/>
              </a:lnSpc>
              <a:spcBef>
                <a:spcPts val="360"/>
              </a:spcBef>
              <a:buSzPct val="100000"/>
              <a:buChar char="•"/>
            </a:pPr>
            <a:r>
              <a:rPr lang="ja" altLang="en-US" sz="1820" dirty="0">
                <a:solidFill>
                  <a:srgbClr val="25252B"/>
                </a:solidFill>
                <a:latin typeface="IBM Plex Sans" pitchFamily="34" charset="0"/>
                <a:ea typeface="IBM Plex Sans" pitchFamily="34" charset="-122"/>
                <a:cs typeface="IBM Plex Sans" pitchFamily="34" charset="-120"/>
              </a:rPr>
              <a:t>保管、復元、デバイスのリスクを見極めましょう</a:t>
            </a:r>
            <a:endParaRPr lang="ja" sz="1820" dirty="0"/>
          </a:p>
          <a:p>
            <a:pPr algn="l" marL="173990" indent="-173990">
              <a:lnSpc>
                <a:spcPct val="113000"/>
              </a:lnSpc>
              <a:spcBef>
                <a:spcPts val="360"/>
              </a:spcBef>
              <a:buSzPct val="100000"/>
              <a:buChar char="•"/>
            </a:pPr>
            <a:r>
              <a:rPr lang="ja" altLang="en-US" sz="1820" dirty="0">
                <a:solidFill>
                  <a:srgbClr val="25252B"/>
                </a:solidFill>
                <a:latin typeface="IBM Plex Sans" pitchFamily="34" charset="0"/>
                <a:ea typeface="IBM Plex Sans" pitchFamily="34" charset="-122"/>
                <a:cs typeface="IBM Plex Sans" pitchFamily="34" charset="-120"/>
              </a:rPr>
              <a:t>承認する前に確認し、結果をご自身でチェックしましょう</a:t>
            </a:r>
            <a:endParaRPr lang="ja" sz="1820" dirty="0"/>
          </a:p>
          <a:p>
            <a:pPr algn="l" marL="173990" indent="-173990">
              <a:lnSpc>
                <a:spcPct val="113000"/>
              </a:lnSpc>
              <a:spcBef>
                <a:spcPts val="360"/>
              </a:spcBef>
              <a:buSzPct val="100000"/>
              <a:buChar char="•"/>
            </a:pPr>
            <a:r>
              <a:rPr lang="ja" altLang="en-US" sz="1820" dirty="0">
                <a:solidFill>
                  <a:srgbClr val="25252B"/>
                </a:solidFill>
                <a:latin typeface="IBM Plex Sans" pitchFamily="34" charset="0"/>
                <a:ea typeface="IBM Plex Sans" pitchFamily="34" charset="-122"/>
                <a:cs typeface="IBM Plex Sans" pitchFamily="34" charset="-120"/>
              </a:rPr>
              <a:t>焦らされたら立ち止まり、学びの中での失敗は小さく抑えましょう</a:t>
            </a:r>
            <a:endParaRPr lang="ja" sz="1820" dirty="0"/>
          </a:p>
        </p:txBody>
      </p:sp>
      <p:sp>
        <p:nvSpPr>
          <p:cNvPr id="6" name="Text 4"/>
          <p:cNvSpPr/>
          <p:nvPr/>
        </p:nvSpPr>
        <p:spPr>
          <a:xfrm>
            <a:off x="666780" y="4330416"/>
            <a:ext cx="11510010" cy="625084"/>
          </a:xfrm>
          <a:prstGeom prst="rect">
            <a:avLst/>
          </a:prstGeom>
          <a:noFill/>
          <a:ln/>
        </p:spPr>
        <p:txBody>
          <a:bodyPr wrap="square" lIns="0" tIns="0" rIns="0" bIns="0" rtlCol="0" anchor="t"/>
          <a:lstStyle/>
          <a:p>
            <a:pPr algn="l" indent="0" marL="0">
              <a:lnSpc>
                <a:spcPct val="113000"/>
              </a:lnSpc>
              <a:buNone/>
            </a:pPr>
            <a:r>
              <a:rPr lang="ja" altLang="en-US" sz="1820" dirty="0">
                <a:solidFill>
                  <a:srgbClr val="25252B"/>
                </a:solidFill>
                <a:latin typeface="IBM Plex Sans" pitchFamily="34" charset="0"/>
                <a:ea typeface="IBM Plex Sans" pitchFamily="34" charset="-122"/>
                <a:cs typeface="IBM Plex Sans" pitchFamily="34" charset="-120"/>
              </a:rPr>
              <a:t>友人から依頼が届くと同時に、見知らぬサポート担当者が今すぐ対応するよう求めてきました。何かをする前に、どのようなことを確認できるでしょうか？</a:t>
            </a:r>
            <a:endParaRPr lang="ja" sz="1820" dirty="0"/>
          </a:p>
        </p:txBody>
      </p:sp>
      <p:sp>
        <p:nvSpPr>
          <p:cNvPr id="7" name="Shape 5"/>
          <p:cNvSpPr/>
          <p:nvPr/>
        </p:nvSpPr>
        <p:spPr>
          <a:xfrm>
            <a:off x="666780" y="5187117"/>
            <a:ext cx="10858500" cy="937443"/>
          </a:xfrm>
          <a:prstGeom prst="rect">
            <a:avLst/>
          </a:prstGeom>
          <a:solidFill>
            <a:srgbClr val="F3F3FA"/>
          </a:solidFill>
          <a:ln/>
        </p:spPr>
      </p:sp>
      <p:sp>
        <p:nvSpPr>
          <p:cNvPr id="8" name="Shape 6"/>
          <p:cNvSpPr/>
          <p:nvPr/>
        </p:nvSpPr>
        <p:spPr>
          <a:xfrm>
            <a:off x="666780" y="5187117"/>
            <a:ext cx="57150" cy="937443"/>
          </a:xfrm>
          <a:prstGeom prst="rect">
            <a:avLst/>
          </a:prstGeom>
          <a:solidFill>
            <a:srgbClr val="422C70"/>
          </a:solidFill>
          <a:ln/>
        </p:spPr>
      </p:sp>
      <p:sp>
        <p:nvSpPr>
          <p:cNvPr id="9" name="Text 7"/>
          <p:cNvSpPr/>
          <p:nvPr/>
        </p:nvSpPr>
        <p:spPr>
          <a:xfrm>
            <a:off x="1094537" y="5395600"/>
            <a:ext cx="10663641" cy="520476"/>
          </a:xfrm>
          <a:prstGeom prst="rect">
            <a:avLst/>
          </a:prstGeom>
          <a:noFill/>
          <a:ln/>
        </p:spPr>
        <p:txBody>
          <a:bodyPr wrap="square" lIns="0" tIns="0" rIns="0" bIns="0" rtlCol="0" anchor="t"/>
          <a:lstStyle/>
          <a:p>
            <a:pPr algn="l" indent="0" marL="0">
              <a:lnSpc>
                <a:spcPct val="113000"/>
              </a:lnSpc>
              <a:buNone/>
            </a:pPr>
            <a:r>
              <a:rPr lang="ja" altLang="en-US" sz="1820" b="1" dirty="0">
                <a:solidFill>
                  <a:srgbClr val="422C70"/>
                </a:solidFill>
                <a:latin typeface="IBM Plex Sans" pitchFamily="34" charset="0"/>
                <a:ea typeface="IBM Plex Sans" pitchFamily="34" charset="-122"/>
                <a:cs typeface="IBM Plex Sans" pitchFamily="34" charset="-120"/>
              </a:rPr>
              <a:t>振り返りの時間</a:t>
            </a:r>
            <a:endParaRPr lang="ja" sz="1820" dirty="0"/>
          </a:p>
          <a:p>
            <a:pPr algn="l" indent="0" marL="0">
              <a:lnSpc>
                <a:spcPct val="113000"/>
              </a:lnSpc>
              <a:spcBef>
                <a:spcPts val="270"/>
              </a:spcBef>
              <a:buNone/>
            </a:pPr>
            <a:r>
              <a:rPr lang="ja" altLang="en-US" sz="1820" dirty="0">
                <a:solidFill>
                  <a:srgbClr val="25252B"/>
                </a:solidFill>
                <a:latin typeface="IBM Plex Sans" pitchFamily="34" charset="0"/>
                <a:ea typeface="IBM Plex Sans" pitchFamily="34" charset="-122"/>
                <a:cs typeface="IBM Plex Sans" pitchFamily="34" charset="-120"/>
              </a:rPr>
              <a:t>行動する前に、どの安全確認のために立ち止まりますか？</a:t>
            </a:r>
            <a:endParaRPr lang="ja"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モジュール3</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ja" altLang="en-US" sz="2400" dirty="0">
                <a:solidFill>
                  <a:srgbClr val="F7941F"/>
                </a:solidFill>
                <a:latin typeface="IBM Plex Sans Medium" pitchFamily="34" charset="0"/>
                <a:ea typeface="IBM Plex Sans Medium" pitchFamily="34" charset="-122"/>
                <a:cs typeface="IBM Plex Sans Medium" pitchFamily="34" charset="-120"/>
              </a:rPr>
              <a:t>モジュール4</a:t>
            </a:r>
            <a:endParaRPr lang="ja"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ja" altLang="en-US" sz="4350" dirty="0">
                <a:solidFill>
                  <a:srgbClr val="FFFFFF"/>
                </a:solidFill>
                <a:latin typeface="IBM Plex Sans Medium" pitchFamily="34" charset="0"/>
                <a:ea typeface="IBM Plex Sans Medium" pitchFamily="34" charset="-122"/>
                <a:cs typeface="IBM Plex Sans Medium" pitchFamily="34" charset="-120"/>
              </a:rPr>
              <a:t>あなたの地域社会におけるビットコイン</a:t>
            </a:r>
            <a:endParaRPr lang="ja"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ja" altLang="en-US" sz="2400" dirty="0">
                <a:solidFill>
                  <a:srgbClr val="FFFFFF"/>
                </a:solidFill>
                <a:latin typeface="IBM Plex Sans" pitchFamily="34" charset="0"/>
                <a:ea typeface="IBM Plex Sans" pitchFamily="34" charset="-122"/>
                <a:cs typeface="IBM Plex Sans" pitchFamily="34" charset="-120"/>
              </a:rPr>
              <a:t>**つなげる：**問題、解決策、そして安全な行動は、このコミュニティとどのようにつながっていますか？</a:t>
            </a:r>
            <a:endParaRPr lang="j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あなたの地域のモジュール4</a:t>
            </a:r>
            <a:endParaRPr lang="ja" sz="3000" dirty="0"/>
          </a:p>
        </p:txBody>
      </p:sp>
      <p:pic>
        <p:nvPicPr>
          <p:cNvPr id="4" name="Image 0" descr="つなげるこれまでの学びを地域のニーズに結びつけます。 比較するビットコインを地域の現実的な選択肢と比べて検討します。安全に実践する指導を受けながら、決められた課題に取り組みます。 説明する学んだことと次のステップを共有します。">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822686"/>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あなたの地域における焦点を記録してください。課題または機会、代替手段、安全なシナリオ、主な利点とリスク、そして安全な次の一歩です。</a:t>
            </a:r>
            <a:endParaRPr lang="ja" sz="2400" dirty="0"/>
          </a:p>
        </p:txBody>
      </p:sp>
      <p:sp>
        <p:nvSpPr>
          <p:cNvPr id="6" name="Text 3"/>
          <p:cNvSpPr/>
          <p:nvPr/>
        </p:nvSpPr>
        <p:spPr>
          <a:xfrm>
            <a:off x="666780" y="4638385"/>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ビットコインを導入することや、ビットコインが最善であると結論づけることは求められていません。地域の事例は、ある方法がどこでも通用することを証明するものではありません。</a:t>
            </a:r>
            <a:endParaRPr lang="j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ワークショップとデモンストレーション</a:t>
            </a:r>
            <a:endParaRPr lang="ja"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**提示（Presentation）：**手順とリスクを観察します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**練習（Practice）：**安全な練習用教材を使って実際にたどります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**実践（Production）：**自分の力でタスクを完了するか、判断の理由を説明します</a:t>
            </a:r>
            <a:endParaRPr lang="ja" sz="2400" dirty="0"/>
          </a:p>
        </p:txBody>
      </p:sp>
      <p:sp>
        <p:nvSpPr>
          <p:cNvPr id="5" name="Text 3"/>
          <p:cNvSpPr/>
          <p:nvPr/>
        </p:nvSpPr>
        <p:spPr>
          <a:xfrm>
            <a:off x="666780" y="3489168"/>
            <a:ext cx="11510010" cy="822686"/>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練習の前に：ツールの確認、明確な復旧計画と失敗時の対応計画、既知のリスクの把握、そして明確な終了ポイントを用意します。</a:t>
            </a:r>
            <a:endParaRPr lang="ja" sz="2400" dirty="0"/>
          </a:p>
        </p:txBody>
      </p:sp>
      <p:sp>
        <p:nvSpPr>
          <p:cNvPr id="6" name="Text 4"/>
          <p:cNvSpPr/>
          <p:nvPr/>
        </p:nvSpPr>
        <p:spPr>
          <a:xfrm>
            <a:off x="666780" y="4616623"/>
            <a:ext cx="11510010" cy="1645463"/>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ソフトウェアのインストールや金融情報の開示を強制することはありません。オフラインまたは資金を使わない代替方法も用意されています。実際の資金を使う場合は、全額を失っても危機ではなく教訓で済む程度の少額にしなければなりません。</a:t>
            </a:r>
            <a:endParaRPr lang="j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地域のビットコインツールとリソース</a:t>
            </a:r>
            <a:endParaRPr lang="ja"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目的と現実的な代替手段</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鍵の管理と復元</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正規の提供元、ドメイン、またはアプリの掲載ページ</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オープンソースかどうか、レビュー、保守状況</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プライバシー、総コスト、互換性、サポート</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現在の地域の規則と制限</a:t>
            </a:r>
            <a:endParaRPr lang="ja"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ツール／バージョン、確認日、保管方法（カストディ）、主な用途、利点、リスク、復元方法、代替手段を記録してください。</a:t>
            </a:r>
            <a:endParaRPr lang="ja"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名前を挙げたツールは、特定の時点における学習用の例であり、推奨するものでも、安全性、利用可能性、低コスト、適合性を保証するものでもありません。実際に使用する前に、改めて確認してください。</a:t>
            </a:r>
            <a:endParaRPr lang="ja"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ライトニング決済</a:t>
            </a:r>
            <a:endParaRPr lang="ja" sz="3000" dirty="0"/>
          </a:p>
        </p:txBody>
      </p:sp>
      <p:sp>
        <p:nvSpPr>
          <p:cNvPr id="4" name="Text 2"/>
          <p:cNvSpPr/>
          <p:nvPr/>
        </p:nvSpPr>
        <p:spPr>
          <a:xfrm>
            <a:off x="1002000" y="1375806"/>
            <a:ext cx="11142604" cy="2332452"/>
          </a:xfrm>
          <a:prstGeom prst="rect">
            <a:avLst/>
          </a:prstGeom>
          <a:noFill/>
          <a:ln/>
        </p:spPr>
        <p:txBody>
          <a:bodyPr wrap="square" lIns="0" tIns="0" rIns="0" bIns="0" rtlCol="0" anchor="t"/>
          <a:lstStyle/>
          <a:p>
            <a:pPr algn="l" marL="200660" indent="-200660">
              <a:lnSpc>
                <a:spcPct val="113000"/>
              </a:lnSpc>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**インボイス：**特定の支払いを求める請求です。金額や有効期限が含まれる場合があります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**ライトニングアドレス：**プロバイダーがサポートするルーティング用の識別子で、多くの場合メールアドレスのような形式です</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カストディ、資金の入金経路、バックアップ、手数料、上限を確認しましょう</a:t>
            </a:r>
            <a:endParaRPr lang="ja" sz="2110" dirty="0"/>
          </a:p>
          <a:p>
            <a:pPr algn="l" marL="200660" indent="-200660">
              <a:lnSpc>
                <a:spcPct val="113000"/>
              </a:lnSpc>
              <a:spcBef>
                <a:spcPts val="420"/>
              </a:spcBef>
              <a:buSzPct val="100000"/>
              <a:buChar char="•"/>
            </a:pPr>
            <a:r>
              <a:rPr lang="ja" altLang="en-US" sz="2110" dirty="0">
                <a:solidFill>
                  <a:srgbClr val="25252B"/>
                </a:solidFill>
                <a:latin typeface="IBM Plex Sans" pitchFamily="34" charset="0"/>
                <a:ea typeface="IBM Plex Sans" pitchFamily="34" charset="-122"/>
                <a:cs typeface="IBM Plex Sans" pitchFamily="34" charset="-120"/>
              </a:rPr>
              <a:t>支払い失敗時の対応と、受取人による受領確認の方法を把握しましょう</a:t>
            </a:r>
            <a:endParaRPr lang="ja" sz="2110" dirty="0"/>
          </a:p>
        </p:txBody>
      </p:sp>
      <p:sp>
        <p:nvSpPr>
          <p:cNvPr id="5" name="Text 3"/>
          <p:cNvSpPr/>
          <p:nvPr/>
        </p:nvSpPr>
        <p:spPr>
          <a:xfrm>
            <a:off x="666780" y="4003152"/>
            <a:ext cx="11510010" cy="72393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ライトニングアドレスはメールアカウントではありません。それを支えるプロバイダーやドメインに依存しています。承認する前に、最終的な請求内容を確認してください。</a:t>
            </a:r>
            <a:endParaRPr lang="ja" sz="2110" dirty="0"/>
          </a:p>
        </p:txBody>
      </p:sp>
      <p:sp>
        <p:nvSpPr>
          <p:cNvPr id="6" name="Text 4"/>
          <p:cNvSpPr/>
          <p:nvPr/>
        </p:nvSpPr>
        <p:spPr>
          <a:xfrm>
            <a:off x="666780" y="4995276"/>
            <a:ext cx="11510010" cy="723930"/>
          </a:xfrm>
          <a:prstGeom prst="rect">
            <a:avLst/>
          </a:prstGeom>
          <a:noFill/>
          <a:ln/>
        </p:spPr>
        <p:txBody>
          <a:bodyPr wrap="square" lIns="0" tIns="0" rIns="0" bIns="0" rtlCol="0" anchor="t"/>
          <a:lstStyle/>
          <a:p>
            <a:pPr algn="l" indent="0" marL="0">
              <a:lnSpc>
                <a:spcPct val="113000"/>
              </a:lnSpc>
              <a:buNone/>
            </a:pPr>
            <a:r>
              <a:rPr lang="ja" altLang="en-US" sz="2110" dirty="0">
                <a:solidFill>
                  <a:srgbClr val="25252B"/>
                </a:solidFill>
                <a:latin typeface="IBM Plex Sans" pitchFamily="34" charset="0"/>
                <a:ea typeface="IBM Plex Sans" pitchFamily="34" charset="-122"/>
                <a:cs typeface="IBM Plex Sans" pitchFamily="34" charset="-120"/>
              </a:rPr>
              <a:t>少額の支払いが成功しても、より大きな残高に対する安全性が証明されたことにはなりません。</a:t>
            </a:r>
            <a:endParaRPr lang="ja"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受取人が請求書を作成します受取人は金額を指定した支払いリクエストを作成します。送金者が支払います送金者はリクエストを読み取り、金額を確認して支払います。 受取人に入金されます支払いはすぐに届き、双方とも満足します。">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各ウォレットがカストディアル型かセルフカストディ型かを把握しておきましょう。 1リクエストを作成する受取人が支払いリクエストを作成します。2リクエストを読み取る送金者がそれをスキャンまたはコピーします。3詳細を確認する受取人、金額、単位、有効期限、手数料を確認します。4支払いを承認する送金者が支払いを承認します。5支払いをルーティングする支払いはライトニングネットワーク上を経由して届けられます。6">    </p:cNvPr>
          <p:cNvPicPr>
            <a:picLocks noChangeAspect="1"/>
          </p:cNvPicPr>
          <p:nvPr/>
        </p:nvPicPr>
        <p:blipFill>
          <a:blip r:embed="rId1"/>
          <a:stretch>
            <a:fillRect/>
          </a:stretch>
        </p:blipFill>
        <p:spPr>
          <a:xfrm>
            <a:off x="342900" y="607619"/>
            <a:ext cx="11506170" cy="54903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ガイド付きライトニング決済</a:t>
            </a:r>
            <a:endParaRPr lang="ja"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ja" altLang="en-US" sz="2400" dirty="0">
                <a:solidFill>
                  <a:srgbClr val="25252B"/>
                </a:solidFill>
                <a:latin typeface="IBM Plex Sans" pitchFamily="34" charset="0"/>
                <a:ea typeface="IBM Plex Sans" pitchFamily="34" charset="-122"/>
                <a:cs typeface="IBM Plex Sans" pitchFamily="34" charset="-120"/>
              </a:rPr>
              <a:t>受取人が正しい請求を作成します。</a:t>
            </a:r>
            <a:endParaRPr lang="ja" sz="2400" dirty="0"/>
          </a:p>
          <a:p>
            <a:pPr algn="l" marL="228600" indent="-228600">
              <a:lnSpc>
                <a:spcPct val="113000"/>
              </a:lnSpc>
              <a:spcBef>
                <a:spcPts val="480"/>
              </a:spcBef>
              <a:buSzPct val="100000"/>
              <a:buFont typeface="+mj-lt"/>
              <a:buAutoNum type="arabicPeriod" startAt="1"/>
            </a:pPr>
            <a:r>
              <a:rPr lang="ja" altLang="en-US" sz="2400" dirty="0">
                <a:solidFill>
                  <a:srgbClr val="25252B"/>
                </a:solidFill>
                <a:latin typeface="IBM Plex Sans" pitchFamily="34" charset="0"/>
                <a:ea typeface="IBM Plex Sans" pitchFamily="34" charset="-122"/>
                <a:cs typeface="IBM Plex Sans" pitchFamily="34" charset="-120"/>
              </a:rPr>
              <a:t>送金者がそれをスキャンまたはコピーします。</a:t>
            </a:r>
            <a:endParaRPr lang="ja" sz="2400" dirty="0"/>
          </a:p>
          <a:p>
            <a:pPr algn="l" marL="228600" indent="-228600">
              <a:lnSpc>
                <a:spcPct val="113000"/>
              </a:lnSpc>
              <a:spcBef>
                <a:spcPts val="480"/>
              </a:spcBef>
              <a:buSzPct val="100000"/>
              <a:buFont typeface="+mj-lt"/>
              <a:buAutoNum type="arabicPeriod" startAt="1"/>
            </a:pPr>
            <a:r>
              <a:rPr lang="ja" altLang="en-US" sz="2400" dirty="0">
                <a:solidFill>
                  <a:srgbClr val="25252B"/>
                </a:solidFill>
                <a:latin typeface="IBM Plex Sans" pitchFamily="34" charset="0"/>
                <a:ea typeface="IBM Plex Sans" pitchFamily="34" charset="-122"/>
                <a:cs typeface="IBM Plex Sans" pitchFamily="34" charset="-120"/>
              </a:rPr>
              <a:t>受取人、金額、単位、手数料、そして有効期限があればそれも確認します。</a:t>
            </a:r>
            <a:endParaRPr lang="ja" sz="2400" dirty="0"/>
          </a:p>
          <a:p>
            <a:pPr algn="l" marL="228600" indent="-228600">
              <a:lnSpc>
                <a:spcPct val="113000"/>
              </a:lnSpc>
              <a:spcBef>
                <a:spcPts val="480"/>
              </a:spcBef>
              <a:buSzPct val="100000"/>
              <a:buFont typeface="+mj-lt"/>
              <a:buAutoNum type="arabicPeriod" startAt="1"/>
            </a:pPr>
            <a:r>
              <a:rPr lang="ja" altLang="en-US" sz="2400" dirty="0">
                <a:solidFill>
                  <a:srgbClr val="25252B"/>
                </a:solidFill>
                <a:latin typeface="IBM Plex Sans" pitchFamily="34" charset="0"/>
                <a:ea typeface="IBM Plex Sans" pitchFamily="34" charset="-122"/>
                <a:cs typeface="IBM Plex Sans" pitchFamily="34" charset="-120"/>
              </a:rPr>
              <a:t>内容が一致している場合にのみ承認します。</a:t>
            </a:r>
            <a:endParaRPr lang="ja" sz="2400" dirty="0"/>
          </a:p>
          <a:p>
            <a:pPr algn="l" marL="228600" indent="-228600">
              <a:lnSpc>
                <a:spcPct val="113000"/>
              </a:lnSpc>
              <a:spcBef>
                <a:spcPts val="480"/>
              </a:spcBef>
              <a:buSzPct val="100000"/>
              <a:buFont typeface="+mj-lt"/>
              <a:buAutoNum type="arabicPeriod" startAt="1"/>
            </a:pPr>
            <a:r>
              <a:rPr lang="ja" altLang="en-US" sz="2400" dirty="0">
                <a:solidFill>
                  <a:srgbClr val="25252B"/>
                </a:solidFill>
                <a:latin typeface="IBM Plex Sans" pitchFamily="34" charset="0"/>
                <a:ea typeface="IBM Plex Sans" pitchFamily="34" charset="-122"/>
                <a:cs typeface="IBM Plex Sans" pitchFamily="34" charset="-120"/>
              </a:rPr>
              <a:t>双方がそれぞれ自分のウォレットで結果を確認します。</a:t>
            </a:r>
            <a:endParaRPr lang="ja" sz="2400" dirty="0"/>
          </a:p>
          <a:p>
            <a:pPr algn="l" marL="228600" indent="-228600">
              <a:lnSpc>
                <a:spcPct val="113000"/>
              </a:lnSpc>
              <a:spcBef>
                <a:spcPts val="480"/>
              </a:spcBef>
              <a:buSzPct val="100000"/>
              <a:buFont typeface="+mj-lt"/>
              <a:buAutoNum type="arabicPeriod" startAt="1"/>
            </a:pPr>
            <a:r>
              <a:rPr lang="ja" altLang="en-US" sz="2400" dirty="0">
                <a:solidFill>
                  <a:srgbClr val="25252B"/>
                </a:solidFill>
                <a:latin typeface="IBM Plex Sans" pitchFamily="34" charset="0"/>
                <a:ea typeface="IBM Plex Sans" pitchFamily="34" charset="-122"/>
                <a:cs typeface="IBM Plex Sans" pitchFamily="34" charset="-120"/>
              </a:rPr>
              <a:t>保管（カストディ）と失敗のリスクについて説明します。</a:t>
            </a:r>
            <a:endParaRPr lang="ja"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事前に準備された、または承認された少額での練習を行ってください。結果が計画と異なる場合は中止し、次の操作に進む前に確認してください。</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日常生活でのビットコインの利用</a:t>
            </a:r>
            <a:endParaRPr lang="ja"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**稼ぐ：**価格設定、タイミング、価格変動、記録、保管</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**貯める：**将来の使い道。価格が大きく下落することもあります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**受け取りと送金：**正しい請求、決済、経路、手数料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**使う：**為替レート、店舗の方針、税務上の影響</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**価格表示と会計：**BTC／sats。法定通貨での記録も必要になる場合があります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**寄付する：**本当の受取人からの請求であることを確認しましょう</a:t>
            </a:r>
            <a:endParaRPr lang="ja"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どのような問題を解決しますか？この場面で、ビットコインは利用可能な他の手段より優れていますか？どのような新たなリスクや責任が生じますか？</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地域での支払いと受け取り</a:t>
            </a:r>
            <a:endParaRPr lang="ja" sz="3000" dirty="0"/>
          </a:p>
        </p:txBody>
      </p:sp>
      <p:sp>
        <p:nvSpPr>
          <p:cNvPr id="5" name="Text 2"/>
          <p:cNvSpPr/>
          <p:nvPr/>
        </p:nvSpPr>
        <p:spPr>
          <a:xfrm>
            <a:off x="666780" y="1423355"/>
            <a:ext cx="11144250" cy="345552"/>
          </a:xfrm>
          <a:prstGeom prst="rect">
            <a:avLst/>
          </a:prstGeom>
          <a:noFill/>
          <a:ln/>
        </p:spPr>
        <p:txBody>
          <a:bodyPr wrap="square" lIns="0" tIns="0" rIns="0" bIns="0" rtlCol="0" anchor="t"/>
          <a:lstStyle/>
          <a:p>
            <a:pPr algn="l" indent="0" marL="0">
              <a:lnSpc>
                <a:spcPct val="113000"/>
              </a:lnSpc>
              <a:buNone/>
            </a:pPr>
            <a:r>
              <a:rPr lang="ja" altLang="en-US" sz="2020" b="1" dirty="0">
                <a:solidFill>
                  <a:srgbClr val="25252B"/>
                </a:solidFill>
                <a:latin typeface="IBM Plex Sans" pitchFamily="34" charset="0"/>
                <a:ea typeface="IBM Plex Sans" pitchFamily="34" charset="-122"/>
                <a:cs typeface="IBM Plex Sans" pitchFamily="34" charset="-120"/>
              </a:rPr>
              <a:t>少額の買い物</a:t>
            </a:r>
            <a:endParaRPr lang="ja" sz="2020" dirty="0"/>
          </a:p>
        </p:txBody>
      </p:sp>
      <p:sp>
        <p:nvSpPr>
          <p:cNvPr id="6" name="Text 3"/>
          <p:cNvSpPr/>
          <p:nvPr/>
        </p:nvSpPr>
        <p:spPr>
          <a:xfrm>
            <a:off x="986729" y="1973732"/>
            <a:ext cx="5989960" cy="1830263"/>
          </a:xfrm>
          <a:prstGeom prst="rect">
            <a:avLst/>
          </a:prstGeom>
          <a:noFill/>
          <a:ln/>
        </p:spPr>
        <p:txBody>
          <a:bodyPr wrap="square" lIns="0" tIns="0" rIns="0" bIns="0" rtlCol="0" anchor="t"/>
          <a:lstStyle/>
          <a:p>
            <a:pPr algn="l" marL="191770" indent="-191770">
              <a:lnSpc>
                <a:spcPct val="113000"/>
              </a:lnSpc>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少額で素早い支払いには、どの方法が適していますか？</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誰が請求し、誰が金額と単位を確認しますか？</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「送金済み」と「受け取り済み」が一致しない場合は、どうしますか？</a:t>
            </a:r>
            <a:endParaRPr lang="ja" sz="2020" dirty="0"/>
          </a:p>
        </p:txBody>
      </p:sp>
      <p:sp>
        <p:nvSpPr>
          <p:cNvPr id="7" name="Text 4"/>
          <p:cNvSpPr/>
          <p:nvPr/>
        </p:nvSpPr>
        <p:spPr>
          <a:xfrm>
            <a:off x="666780" y="4085631"/>
            <a:ext cx="11144250" cy="345552"/>
          </a:xfrm>
          <a:prstGeom prst="rect">
            <a:avLst/>
          </a:prstGeom>
          <a:noFill/>
          <a:ln/>
        </p:spPr>
        <p:txBody>
          <a:bodyPr wrap="square" lIns="0" tIns="0" rIns="0" bIns="0" rtlCol="0" anchor="t"/>
          <a:lstStyle/>
          <a:p>
            <a:pPr algn="l" indent="0" marL="0">
              <a:lnSpc>
                <a:spcPct val="113000"/>
              </a:lnSpc>
              <a:buNone/>
            </a:pPr>
            <a:r>
              <a:rPr lang="ja" altLang="en-US" sz="2020" b="1" dirty="0">
                <a:solidFill>
                  <a:srgbClr val="25252B"/>
                </a:solidFill>
                <a:latin typeface="IBM Plex Sans" pitchFamily="34" charset="0"/>
                <a:ea typeface="IBM Plex Sans" pitchFamily="34" charset="-122"/>
                <a:cs typeface="IBM Plex Sans" pitchFamily="34" charset="-120"/>
              </a:rPr>
              <a:t>仕事への支払い</a:t>
            </a:r>
            <a:endParaRPr lang="ja" sz="2020" dirty="0"/>
          </a:p>
        </p:txBody>
      </p:sp>
      <p:sp>
        <p:nvSpPr>
          <p:cNvPr id="8" name="Text 5"/>
          <p:cNvSpPr/>
          <p:nvPr/>
        </p:nvSpPr>
        <p:spPr>
          <a:xfrm>
            <a:off x="986729" y="4636008"/>
            <a:ext cx="5989960" cy="1087953"/>
          </a:xfrm>
          <a:prstGeom prst="rect">
            <a:avLst/>
          </a:prstGeom>
          <a:noFill/>
          <a:ln/>
        </p:spPr>
        <p:txBody>
          <a:bodyPr wrap="square" lIns="0" tIns="0" rIns="0" bIns="0" rtlCol="0" anchor="t"/>
          <a:lstStyle/>
          <a:p>
            <a:pPr algn="l" marL="191770" indent="-191770">
              <a:lnSpc>
                <a:spcPct val="113000"/>
              </a:lnSpc>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価格の単位、レートを決めるタイミング、手数料は誰が負担しますか？</a:t>
            </a:r>
            <a:endParaRPr lang="ja" sz="2020" dirty="0"/>
          </a:p>
          <a:p>
            <a:pPr algn="l" marL="191770" indent="-191770">
              <a:lnSpc>
                <a:spcPct val="113000"/>
              </a:lnSpc>
              <a:spcBef>
                <a:spcPts val="400"/>
              </a:spcBef>
              <a:buSzPct val="100000"/>
              <a:buChar char="•"/>
            </a:pPr>
            <a:r>
              <a:rPr lang="ja" altLang="en-US" sz="2020" dirty="0">
                <a:solidFill>
                  <a:srgbClr val="25252B"/>
                </a:solidFill>
                <a:latin typeface="IBM Plex Sans" pitchFamily="34" charset="0"/>
                <a:ea typeface="IBM Plex Sans" pitchFamily="34" charset="-122"/>
                <a:cs typeface="IBM Plex Sans" pitchFamily="34" charset="-120"/>
              </a:rPr>
              <a:t>保管、記録、安全な管理はどうしますか？</a:t>
            </a:r>
            <a:endParaRPr lang="ja"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お客様が注文しますお客様がコーヒーを注文します。 店員が請求書を作成します店員が支払いリクエストを作成します。 お客様が支払いますお客様がビットコインで支払います。 店員が商品を渡しますお客様がコーヒーを受け取ります。">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地域内での送金、返金、寄付</a:t>
            </a:r>
            <a:endParaRPr lang="ja"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**家族への送金：**送金経路全体、総費用、所要時間、保管方法、そして受取人の希望を比較します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**返金：**顧客の依頼内容を確認し、新しい返金用アドレスを使用し、手数料と記録について合意します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**コミュニティへの寄付：**依頼内容を確認し、鍵やバックアップの管理者と支払い経路を特定します</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透明性と寄付者のプライバシーのバランスを取り、必要な記録を確認します</a:t>
            </a:r>
            <a:endParaRPr lang="j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地域におけるオンランプとオフランプの経路</a:t>
            </a:r>
            <a:endParaRPr lang="ja" sz="3000" dirty="0"/>
          </a:p>
        </p:txBody>
      </p:sp>
      <p:sp>
        <p:nvSpPr>
          <p:cNvPr id="4" name="Text 2"/>
          <p:cNvSpPr/>
          <p:nvPr/>
        </p:nvSpPr>
        <p:spPr>
          <a:xfrm>
            <a:off x="1032449" y="1383030"/>
            <a:ext cx="11109137" cy="3393887"/>
          </a:xfrm>
          <a:prstGeom prst="rect">
            <a:avLst/>
          </a:prstGeom>
          <a:noFill/>
          <a:ln/>
        </p:spPr>
        <p:txBody>
          <a:bodyPr wrap="square" lIns="0" tIns="0" rIns="0" bIns="0" rtlCol="0" anchor="t"/>
          <a:lstStyle/>
          <a:p>
            <a:pPr algn="l" marL="219710" indent="-219710">
              <a:lnSpc>
                <a:spcPct val="113000"/>
              </a:lnSpc>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**オンランプ：**現地通貨、労働、または資産 → bitcoin</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**オフランプ：**bitcoin → 現地通貨、商品、またはサービス</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地域で利用できる2つのルートを、既存のビットコイン以外の手段と比較してください</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受取総額、所要時間、保管（カストディ）、プライバシー、取り消しのリスク、障害が起こりうる箇所</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ご自身が管理する鍵への出金ができるか確認してください。サービス内の残高は、単なる請求権にとどまる場合があります</a:t>
            </a:r>
            <a:endParaRPr lang="ja" sz="2300" dirty="0"/>
          </a:p>
        </p:txBody>
      </p:sp>
      <p:sp>
        <p:nvSpPr>
          <p:cNvPr id="5" name="Text 3"/>
          <p:cNvSpPr/>
          <p:nvPr/>
        </p:nvSpPr>
        <p:spPr>
          <a:xfrm>
            <a:off x="666780" y="5098694"/>
            <a:ext cx="11510010" cy="1184971"/>
          </a:xfrm>
          <a:prstGeom prst="rect">
            <a:avLst/>
          </a:prstGeom>
          <a:noFill/>
          <a:ln/>
        </p:spPr>
        <p:txBody>
          <a:bodyPr wrap="square" lIns="0" tIns="0" rIns="0" bIns="0" rtlCol="0" anchor="t"/>
          <a:lstStyle/>
          <a:p>
            <a:pPr algn="l" indent="0" marL="0">
              <a:lnSpc>
                <a:spcPct val="113000"/>
              </a:lnSpc>
              <a:buNone/>
            </a:pPr>
            <a:r>
              <a:rPr lang="ja" altLang="en-US" sz="2300" dirty="0">
                <a:solidFill>
                  <a:srgbClr val="25252B"/>
                </a:solidFill>
                <a:latin typeface="IBM Plex Sans" pitchFamily="34" charset="0"/>
                <a:ea typeface="IBM Plex Sans" pitchFamily="34" charset="-122"/>
                <a:cs typeface="IBM Plex Sans" pitchFamily="34" charset="-120"/>
              </a:rPr>
              <a:t>対面で交換する場合は、適切な公共の場所を利用し、不必要な現金の持ち歩きは避け、状況に応じて信頼できる人に同行してもらい、立ち去る前に支払いを確認し、現地の法律に従ってください。保有額や保管方法の詳細は明かさないでください。</a:t>
            </a:r>
            <a:endParaRPr lang="ja"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KYCとノーKYCのトレードオフ</a:t>
            </a:r>
            <a:endParaRPr lang="ja"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**KYC：**本人確認があります。銀行口座との連携、利用限度額、法令遵守、資産回復などの利点が得られる可能性があります</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**データのリスク：**身元と支払いの永続的な結び付き、情報漏えい、悪用、利用制限などがあります</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**KYC不要：**収集される個人情報が少なくなる可能性があります</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価格の上乗せ、流動性の低さ、サポートの不足、詐欺、法的な制限などの可能性があります</a:t>
            </a:r>
            <a:endParaRPr lang="ja" sz="2300" dirty="0"/>
          </a:p>
        </p:txBody>
      </p:sp>
      <p:sp>
        <p:nvSpPr>
          <p:cNvPr id="5" name="Text 3"/>
          <p:cNvSpPr/>
          <p:nvPr/>
        </p:nvSpPr>
        <p:spPr>
          <a:xfrm>
            <a:off x="666780" y="4645243"/>
            <a:ext cx="11510010" cy="1184971"/>
          </a:xfrm>
          <a:prstGeom prst="rect">
            <a:avLst/>
          </a:prstGeom>
          <a:noFill/>
          <a:ln/>
        </p:spPr>
        <p:txBody>
          <a:bodyPr wrap="square" lIns="0" tIns="0" rIns="0" bIns="0" rtlCol="0" anchor="t"/>
          <a:lstStyle/>
          <a:p>
            <a:pPr algn="l" indent="0" marL="0">
              <a:lnSpc>
                <a:spcPct val="113000"/>
              </a:lnSpc>
              <a:buNone/>
            </a:pPr>
            <a:r>
              <a:rPr lang="ja" altLang="en-US" sz="2300" dirty="0">
                <a:solidFill>
                  <a:srgbClr val="25252B"/>
                </a:solidFill>
                <a:latin typeface="IBM Plex Sans" pitchFamily="34" charset="0"/>
                <a:ea typeface="IBM Plex Sans" pitchFamily="34" charset="-122"/>
                <a:cs typeface="IBM Plex Sans" pitchFamily="34" charset="-120"/>
              </a:rPr>
              <a:t>どちらの選択肢も、無条件に最善というわけではありません。プライバシーを守るために現地の法律に違反したり、身体的な危険を冒したりしないでください。判断に迷う場合は、資格のある専門家による最新の現地の助言を求めてください。</a:t>
            </a:r>
            <a:endParaRPr lang="ja"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循環型経済</a:t>
            </a:r>
            <a:endParaRPr lang="ja"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ja" altLang="en-US" sz="2300" dirty="0">
                <a:solidFill>
                  <a:srgbClr val="25252B"/>
                </a:solidFill>
                <a:latin typeface="IBM Plex Sans" pitchFamily="34" charset="0"/>
                <a:ea typeface="IBM Plex Sans" pitchFamily="34" charset="-122"/>
                <a:cs typeface="IBM Plex Sans" pitchFamily="34" charset="-120"/>
              </a:rPr>
              <a:t>ビットコインの循環型経済とは、地域社会の中で人々が自発的にビットコインを稼ぎ、使い、貯め、交換することでつながる仕組みです。</a:t>
            </a:r>
            <a:endParaRPr lang="ja"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労働者 → 顧客 → 商店 → 仕入先</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価値はどこで循環し、どこで法定通貨に換えられますか？</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教育や技術サポートを提供するのは誰ですか？</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通信接続が途絶えた場合はどうなりますか？</a:t>
            </a:r>
            <a:endParaRPr lang="ja" sz="2300" dirty="0"/>
          </a:p>
          <a:p>
            <a:pPr algn="l" marL="219710" indent="-219710">
              <a:lnSpc>
                <a:spcPct val="113000"/>
              </a:lnSpc>
              <a:spcBef>
                <a:spcPts val="460"/>
              </a:spcBef>
              <a:buSzPct val="100000"/>
              <a:buChar char="•"/>
            </a:pPr>
            <a:r>
              <a:rPr lang="ja" altLang="en-US" sz="2300" dirty="0">
                <a:solidFill>
                  <a:srgbClr val="25252B"/>
                </a:solidFill>
                <a:latin typeface="IBM Plex Sans" pitchFamily="34" charset="0"/>
                <a:ea typeface="IBM Plex Sans" pitchFamily="34" charset="-122"/>
                <a:cs typeface="IBM Plex Sans" pitchFamily="34" charset="-120"/>
              </a:rPr>
              <a:t>保管（カストディ）のリスクや価格変動のリスクを負うのは誰ですか？</a:t>
            </a:r>
            <a:endParaRPr lang="ja"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ja" altLang="en-US" sz="2300" dirty="0">
                <a:solidFill>
                  <a:srgbClr val="25252B"/>
                </a:solidFill>
                <a:latin typeface="IBM Plex Sans" pitchFamily="34" charset="0"/>
                <a:ea typeface="IBM Plex Sans" pitchFamily="34" charset="-122"/>
                <a:cs typeface="IBM Plex Sans" pitchFamily="34" charset="-120"/>
              </a:rPr>
              <a:t>導入数だけでは、有用性の証明にはなりません。需要、ツール、教育、セキュリティのいずれかが不十分だと、循環が途切れることがあります。無料配布に頼ったり、一人の主催者がすべての支払いを処理したりする状態は避けましょう。</a:t>
            </a:r>
            <a:endParaRPr lang="j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顧客顧客は、商品の代金をビットコインで販売者に支払います。 販売者販売者は、サービスの代金をビットコインでサービス提供者に支払います。サービス提供者サービス提供者は、働いた時間への対価としてビットコインで労働者に支払います。労働者労働者は、今度は顧客としてそのビットコインを再び使います。">    </p:cNvPr>
          <p:cNvPicPr>
            <a:picLocks noChangeAspect="1"/>
          </p:cNvPicPr>
          <p:nvPr/>
        </p:nvPicPr>
        <p:blipFill>
          <a:blip r:embed="rId1"/>
          <a:stretch>
            <a:fillRect/>
          </a:stretch>
        </p:blipFill>
        <p:spPr>
          <a:xfrm>
            <a:off x="2241469" y="266730"/>
            <a:ext cx="770912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店舗またはコミュニティでの活用事例</a:t>
            </a:r>
            <a:endParaRPr lang="ja"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価格の単位と支払い方法</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鍵の管理、スタッフのアクセス権、端末のセキュリティ、バックアップ</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承認、領収書、返金、ミスへの対応</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換金、記録、税金、サポート</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ウォレットやネットワークの障害に備えた計画を立てます</a:t>
            </a:r>
            <a:endParaRPr lang="ja"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共有資金を1人の主催者が保有する場合、その人はカストディアンであり、信頼に依存する点となります。共有資金には、透明性のあるルール、記録、アクセス管理、そして必要に応じた法的な確認が必要です。</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地域のリソースマップとコミュニティの発見</a:t>
            </a:r>
            <a:endParaRPr lang="ja" sz="3000" dirty="0"/>
          </a:p>
        </p:txBody>
      </p:sp>
      <p:pic>
        <p:nvPicPr>
          <p:cNvPr id="4" name="Image 0" descr="QR code">    </p:cNvPr>
          <p:cNvPicPr>
            <a:picLocks noChangeAspect="1"/>
          </p:cNvPicPr>
          <p:nvPr/>
        </p:nvPicPr>
        <p:blipFill>
          <a:blip r:embed="rId1"/>
          <a:stretch>
            <a:fillRect/>
          </a:stretch>
        </p:blipFill>
        <p:spPr>
          <a:xfrm>
            <a:off x="9429750" y="1295430"/>
            <a:ext cx="2095530" cy="4722785"/>
          </a:xfrm>
          <a:prstGeom prst="rect">
            <a:avLst/>
          </a:prstGeom>
        </p:spPr>
      </p:pic>
      <p:sp>
        <p:nvSpPr>
          <p:cNvPr id="5" name="Text 2"/>
          <p:cNvSpPr/>
          <p:nvPr/>
        </p:nvSpPr>
        <p:spPr>
          <a:xfrm>
            <a:off x="1047720" y="1386779"/>
            <a:ext cx="8483620" cy="2650754"/>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加盟店、教育者、ミートアップ、コミュニティのリソースを探しましょう</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日付を確認し、ご自身で別途確かめてください</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支払いや参加のための別の手段も用意しておきましょう</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コミュニティのメンバーであることは、信頼できることの証明にはなりません</a:t>
            </a:r>
            <a:endParaRPr lang="ja" sz="2400" dirty="0"/>
          </a:p>
        </p:txBody>
      </p:sp>
      <p:sp>
        <p:nvSpPr>
          <p:cNvPr id="6" name="Text 3"/>
          <p:cNvSpPr/>
          <p:nvPr/>
        </p:nvSpPr>
        <p:spPr>
          <a:xfrm>
            <a:off x="666780" y="4372752"/>
            <a:ext cx="8901135" cy="1645463"/>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ミートアップでは、リカバリーワード、残高、自宅の住所、セキュリティ対策を決して明かさないでください。資産運用の代行、個人間取引の持ちかけ、緊急の支援依頼、元本保証をうたう話には注意してください。</a:t>
            </a:r>
            <a:endParaRPr lang="j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振り返り：あなたの地域社会と結びつけてみましょう</a:t>
            </a:r>
            <a:endParaRPr lang="j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ja" altLang="en-US" sz="2400" dirty="0">
                <a:solidFill>
                  <a:srgbClr val="25252B"/>
                </a:solidFill>
                <a:latin typeface="IBM Plex Sans" pitchFamily="34" charset="0"/>
                <a:ea typeface="IBM Plex Sans" pitchFamily="34" charset="-122"/>
                <a:cs typeface="IBM Plex Sans" pitchFamily="34" charset="-120"/>
              </a:rPr>
              <a:t>まず個人で取り組み、その後グループで考えた理由を比べてください。</a:t>
            </a:r>
            <a:endParaRPr lang="ja" sz="2400" dirty="0"/>
          </a:p>
        </p:txBody>
      </p:sp>
      <p:sp>
        <p:nvSpPr>
          <p:cNvPr id="5" name="Text 3"/>
          <p:cNvSpPr/>
          <p:nvPr/>
        </p:nvSpPr>
        <p:spPr>
          <a:xfrm>
            <a:off x="1047720" y="2102937"/>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どのような地域のニーズと、お金のどの機能が関わっていましたか？</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どのような現実的な代替手段と比較しましたか？</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オンチェーン、ライトニング、またはその両方でしたか？ 鍵を管理していたのは誰でしたか？</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最大の利点、最も深刻なリスク、そして起こりうる失敗は何ですか？</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法律、インフラ、言語、文化は結果にどのような影響を与えましたか？</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責任ある次のステップがあるとすれば、それを裏付ける根拠は何ですか？</a:t>
            </a:r>
            <a:endParaRPr lang="j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ja" altLang="en-US" sz="3000" dirty="0">
                <a:solidFill>
                  <a:srgbClr val="422C70"/>
                </a:solidFill>
                <a:latin typeface="IBM Plex Sans Medium" pitchFamily="34" charset="0"/>
                <a:ea typeface="IBM Plex Sans Medium" pitchFamily="34" charset="-122"/>
                <a:cs typeface="IBM Plex Sans Medium" pitchFamily="34" charset="-120"/>
              </a:rPr>
              <a:t>重要なポイントと振り返りの時間</a:t>
            </a:r>
            <a:endParaRPr lang="ja"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地域のニーズと現実的な代替手段から始めましょう</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観察し、安全に練習してから、説明や実演をしましょう</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ツール、管理方法、費用、プライバシー、そして現行の地域の規則を確認しましょう</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支払い方法と結果を確認し、うまくいかない場合に備えましょう</a:t>
            </a:r>
            <a:endParaRPr lang="ja" sz="2400" dirty="0"/>
          </a:p>
          <a:p>
            <a:pPr algn="l" marL="228600" indent="-228600">
              <a:lnSpc>
                <a:spcPct val="113000"/>
              </a:lnSpc>
              <a:spcBef>
                <a:spcPts val="480"/>
              </a:spcBef>
              <a:buSzPct val="100000"/>
              <a:buChar char="•"/>
            </a:pPr>
            <a:r>
              <a:rPr lang="ja" altLang="en-US" sz="2400" dirty="0">
                <a:solidFill>
                  <a:srgbClr val="25252B"/>
                </a:solidFill>
                <a:latin typeface="IBM Plex Sans" pitchFamily="34" charset="0"/>
                <a:ea typeface="IBM Plex Sans" pitchFamily="34" charset="-122"/>
                <a:cs typeface="IBM Plex Sans" pitchFamily="34" charset="-120"/>
              </a:rPr>
              <a:t>有意義なコミュニティ参加は自発的なものであり、人々を守るものです</a:t>
            </a:r>
            <a:endParaRPr lang="ja" sz="2400" dirty="0"/>
          </a:p>
        </p:txBody>
      </p:sp>
      <p:sp>
        <p:nvSpPr>
          <p:cNvPr id="5" name="Shape 3"/>
          <p:cNvSpPr/>
          <p:nvPr/>
        </p:nvSpPr>
        <p:spPr>
          <a:xfrm>
            <a:off x="666780" y="4433560"/>
            <a:ext cx="10858500" cy="1645280"/>
          </a:xfrm>
          <a:prstGeom prst="rect">
            <a:avLst/>
          </a:prstGeom>
          <a:solidFill>
            <a:srgbClr val="F3F3FA"/>
          </a:solidFill>
          <a:ln/>
        </p:spPr>
      </p:sp>
      <p:sp>
        <p:nvSpPr>
          <p:cNvPr id="6" name="Shape 4"/>
          <p:cNvSpPr/>
          <p:nvPr/>
        </p:nvSpPr>
        <p:spPr>
          <a:xfrm>
            <a:off x="666780" y="4433560"/>
            <a:ext cx="57150" cy="1645280"/>
          </a:xfrm>
          <a:prstGeom prst="rect">
            <a:avLst/>
          </a:prstGeom>
          <a:solidFill>
            <a:srgbClr val="422C70"/>
          </a:solidFill>
          <a:ln/>
        </p:spPr>
      </p:sp>
      <p:sp>
        <p:nvSpPr>
          <p:cNvPr id="7" name="Text 5"/>
          <p:cNvSpPr/>
          <p:nvPr/>
        </p:nvSpPr>
        <p:spPr>
          <a:xfrm>
            <a:off x="1211580" y="4707880"/>
            <a:ext cx="10415565" cy="1096640"/>
          </a:xfrm>
          <a:prstGeom prst="rect">
            <a:avLst/>
          </a:prstGeom>
          <a:noFill/>
          <a:ln/>
        </p:spPr>
        <p:txBody>
          <a:bodyPr wrap="square" lIns="0" tIns="0" rIns="0" bIns="0" rtlCol="0" anchor="t"/>
          <a:lstStyle/>
          <a:p>
            <a:pPr algn="l" indent="0" marL="0">
              <a:lnSpc>
                <a:spcPct val="113000"/>
              </a:lnSpc>
              <a:buNone/>
            </a:pPr>
            <a:r>
              <a:rPr lang="ja" altLang="en-US" sz="2400" b="1" dirty="0">
                <a:solidFill>
                  <a:srgbClr val="422C70"/>
                </a:solidFill>
                <a:latin typeface="IBM Plex Sans" pitchFamily="34" charset="0"/>
                <a:ea typeface="IBM Plex Sans" pitchFamily="34" charset="-122"/>
                <a:cs typeface="IBM Plex Sans" pitchFamily="34" charset="-120"/>
              </a:rPr>
              <a:t>振り返ってみましょう</a:t>
            </a:r>
            <a:endParaRPr lang="ja" sz="2400" dirty="0"/>
          </a:p>
          <a:p>
            <a:pPr algn="l" indent="0" marL="0">
              <a:lnSpc>
                <a:spcPct val="113000"/>
              </a:lnSpc>
              <a:spcBef>
                <a:spcPts val="360"/>
              </a:spcBef>
              <a:buNone/>
            </a:pPr>
            <a:r>
              <a:rPr lang="ja" altLang="en-US" sz="2400" dirty="0">
                <a:solidFill>
                  <a:srgbClr val="25252B"/>
                </a:solidFill>
                <a:latin typeface="IBM Plex Sans" pitchFamily="34" charset="0"/>
                <a:ea typeface="IBM Plex Sans" pitchFamily="34" charset="-122"/>
                <a:cs typeface="IBM Plex Sans" pitchFamily="34" charset="-120"/>
              </a:rPr>
              <a:t>ビットコインという選択肢が地域のニーズに合うかどうかを判断する前に、あなたならどのような質問をしますか？</a:t>
            </a:r>
            <a:endParaRPr lang="j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ja" altLang="en-US" sz="1200" dirty="0">
                <a:solidFill>
                  <a:srgbClr val="6C6C7D"/>
                </a:solidFill>
                <a:latin typeface="IBM Plex Sans" pitchFamily="34" charset="0"/>
                <a:ea typeface="IBM Plex Sans" pitchFamily="34" charset="-122"/>
                <a:cs typeface="IBM Plex Sans" pitchFamily="34" charset="-120"/>
              </a:rPr>
              <a:t>ビットコイン・ディプロマ · モジュール4</a:t>
            </a:r>
            <a:endParaRPr lang="j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ビットコイン・ディプロマ</dc:title>
  <dc:subject>Open educational slides (Creative Commons). Adapt them freely.</dc:subject>
  <dc:creator>My First Bitcoin</dc:creator>
  <cp:lastModifiedBy>My First Bitcoin</cp:lastModifiedBy>
  <cp:revision>1</cp:revision>
  <dcterms:created xsi:type="dcterms:W3CDTF">2026-10-22T20:35:09Z</dcterms:created>
  <dcterms:modified xsi:type="dcterms:W3CDTF">2026-10-22T20:35:09Z</dcterms:modified>
</cp:coreProperties>
</file>