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slideMasters/slideMaster19.xml" ContentType="application/vnd.openxmlformats-officedocument.presentationml.slideMaster+xml"/>
  <Override PartName="/ppt/slides/slide19.xml" ContentType="application/vnd.openxmlformats-officedocument.presentationml.slide+xml"/>
  <Override PartName="/ppt/slideMasters/slideMaster20.xml" ContentType="application/vnd.openxmlformats-officedocument.presentationml.slideMaster+xml"/>
  <Override PartName="/ppt/slides/slide20.xml" ContentType="application/vnd.openxmlformats-officedocument.presentationml.slide+xml"/>
  <Override PartName="/ppt/slideMasters/slideMaster21.xml" ContentType="application/vnd.openxmlformats-officedocument.presentationml.slideMaster+xml"/>
  <Override PartName="/ppt/slides/slide21.xml" ContentType="application/vnd.openxmlformats-officedocument.presentationml.slide+xml"/>
  <Override PartName="/ppt/slideMasters/slideMaster22.xml" ContentType="application/vnd.openxmlformats-officedocument.presentationml.slideMaster+xml"/>
  <Override PartName="/ppt/slides/slide22.xml" ContentType="application/vnd.openxmlformats-officedocument.presentationml.slide+xml"/>
  <Override PartName="/ppt/slideMasters/slideMaster23.xml" ContentType="application/vnd.openxmlformats-officedocument.presentationml.slideMaster+xml"/>
  <Override PartName="/ppt/slides/slide23.xml" ContentType="application/vnd.openxmlformats-officedocument.presentationml.slide+xml"/>
  <Override PartName="/ppt/slideMasters/slideMaster24.xml" ContentType="application/vnd.openxmlformats-officedocument.presentationml.slideMaster+xml"/>
  <Override PartName="/ppt/slides/slide24.xml" ContentType="application/vnd.openxmlformats-officedocument.presentationml.slide+xml"/>
  <Override PartName="/ppt/slideMasters/slideMaster25.xml" ContentType="application/vnd.openxmlformats-officedocument.presentationml.slideMaster+xml"/>
  <Override PartName="/ppt/slides/slide25.xml" ContentType="application/vnd.openxmlformats-officedocument.presentationml.slide+xml"/>
  <Override PartName="/ppt/slideMasters/slideMaster26.xml" ContentType="application/vnd.openxmlformats-officedocument.presentationml.slideMaster+xml"/>
  <Override PartName="/ppt/slides/slide26.xml" ContentType="application/vnd.openxmlformats-officedocument.presentationml.slide+xml"/>
  <Override PartName="/ppt/slideMasters/slideMaster27.xml" ContentType="application/vnd.openxmlformats-officedocument.presentationml.slideMaster+xml"/>
  <Override PartName="/ppt/slides/slide27.xml" ContentType="application/vnd.openxmlformats-officedocument.presentationml.slide+xml"/>
  <Override PartName="/ppt/slideMasters/slideMaster28.xml" ContentType="application/vnd.openxmlformats-officedocument.presentationml.slideMaster+xml"/>
  <Override PartName="/ppt/slides/slide28.xml" ContentType="application/vnd.openxmlformats-officedocument.presentationml.slide+xml"/>
  <Override PartName="/ppt/slideMasters/slideMaster29.xml" ContentType="application/vnd.openxmlformats-officedocument.presentationml.slideMaster+xml"/>
  <Override PartName="/ppt/slides/slide29.xml" ContentType="application/vnd.openxmlformats-officedocument.presentationml.slide+xml"/>
  <Override PartName="/ppt/slideMasters/slideMaster30.xml" ContentType="application/vnd.openxmlformats-officedocument.presentationml.slideMaster+xml"/>
  <Override PartName="/ppt/slides/slide30.xml" ContentType="application/vnd.openxmlformats-officedocument.presentationml.slide+xml"/>
  <Override PartName="/ppt/slideMasters/slideMaster31.xml" ContentType="application/vnd.openxmlformats-officedocument.presentationml.slideMaster+xml"/>
  <Override PartName="/ppt/slides/slide31.xml" ContentType="application/vnd.openxmlformats-officedocument.presentationml.slide+xml"/>
  <Override PartName="/ppt/slideMasters/slideMaster32.xml" ContentType="application/vnd.openxmlformats-officedocument.presentationml.slideMaster+xml"/>
  <Override PartName="/ppt/slides/slide32.xml" ContentType="application/vnd.openxmlformats-officedocument.presentationml.slide+xml"/>
  <Override PartName="/ppt/slideMasters/slideMaster33.xml" ContentType="application/vnd.openxmlformats-officedocument.presentationml.slideMaster+xml"/>
  <Override PartName="/ppt/slides/slide33.xml" ContentType="application/vnd.openxmlformats-officedocument.presentationml.slide+xml"/>
  <Override PartName="/ppt/slideMasters/slideMaster34.xml" ContentType="application/vnd.openxmlformats-officedocument.presentationml.slideMaster+xml"/>
  <Override PartName="/ppt/slides/slide34.xml" ContentType="application/vnd.openxmlformats-officedocument.presentationml.slide+xml"/>
  <Override PartName="/ppt/slideMasters/slideMaster35.xml" ContentType="application/vnd.openxmlformats-officedocument.presentationml.slideMaster+xml"/>
  <Override PartName="/ppt/slides/slide35.xml" ContentType="application/vnd.openxmlformats-officedocument.presentationml.slide+xml"/>
  <Override PartName="/ppt/slideMasters/slideMaster36.xml" ContentType="application/vnd.openxmlformats-officedocument.presentationml.slideMaster+xml"/>
  <Override PartName="/ppt/slides/slide36.xml" ContentType="application/vnd.openxmlformats-officedocument.presentationml.slide+xml"/>
  <Override PartName="/ppt/slideMasters/slideMaster37.xml" ContentType="application/vnd.openxmlformats-officedocument.presentationml.slideMaster+xml"/>
  <Override PartName="/ppt/slides/slide37.xml" ContentType="application/vnd.openxmlformats-officedocument.presentationml.slide+xml"/>
  <Override PartName="/ppt/slideMasters/slideMaster38.xml" ContentType="application/vnd.openxmlformats-officedocument.presentationml.slideMaster+xml"/>
  <Override PartName="/ppt/slides/slide38.xml" ContentType="application/vnd.openxmlformats-officedocument.presentationml.slide+xml"/>
  <Override PartName="/ppt/slideMasters/slideMaster39.xml" ContentType="application/vnd.openxmlformats-officedocument.presentationml.slideMaster+xml"/>
  <Override PartName="/ppt/slides/slide39.xml" ContentType="application/vnd.openxmlformats-officedocument.presentationml.slide+xml"/>
  <Override PartName="/ppt/slideMasters/slideMaster40.xml" ContentType="application/vnd.openxmlformats-officedocument.presentationml.slideMaster+xml"/>
  <Override PartName="/ppt/slides/slide40.xml" ContentType="application/vnd.openxmlformats-officedocument.presentationml.slide+xml"/>
  <Override PartName="/ppt/slideMasters/slideMaster41.xml" ContentType="application/vnd.openxmlformats-officedocument.presentationml.slideMaster+xml"/>
  <Override PartName="/ppt/slides/slide41.xml" ContentType="application/vnd.openxmlformats-officedocument.presentationml.slide+xml"/>
  <Override PartName="/ppt/slideMasters/slideMaster42.xml" ContentType="application/vnd.openxmlformats-officedocument.presentationml.slideMaster+xml"/>
  <Override PartName="/ppt/slides/slide42.xml" ContentType="application/vnd.openxmlformats-officedocument.presentationml.slide+xml"/>
  <Override PartName="/ppt/slideMasters/slideMaster43.xml" ContentType="application/vnd.openxmlformats-officedocument.presentationml.slideMaster+xml"/>
  <Override PartName="/ppt/slides/slide43.xml" ContentType="application/vnd.openxmlformats-officedocument.presentationml.slide+xml"/>
  <Override PartName="/ppt/slideMasters/slideMaster44.xml" ContentType="application/vnd.openxmlformats-officedocument.presentationml.slideMaster+xml"/>
  <Override PartName="/ppt/slides/slide44.xml" ContentType="application/vnd.openxmlformats-officedocument.presentationml.slide+xml"/>
  <Override PartName="/ppt/slideMasters/slideMaster45.xml" ContentType="application/vnd.openxmlformats-officedocument.presentationml.slideMaster+xml"/>
  <Override PartName="/ppt/slides/slide45.xml" ContentType="application/vnd.openxmlformats-officedocument.presentationml.slide+xml"/>
  <Override PartName="/ppt/slideMasters/slideMaster46.xml" ContentType="application/vnd.openxmlformats-officedocument.presentationml.slideMaster+xml"/>
  <Override PartName="/ppt/slides/slide46.xml" ContentType="application/vnd.openxmlformats-officedocument.presentationml.slide+xml"/>
  <Override PartName="/ppt/slideMasters/slideMaster47.xml" ContentType="application/vnd.openxmlformats-officedocument.presentationml.slideMaster+xml"/>
  <Override PartName="/ppt/slides/slide47.xml" ContentType="application/vnd.openxmlformats-officedocument.presentationml.slide+xml"/>
  <Override PartName="/ppt/slideMasters/slideMaster48.xml" ContentType="application/vnd.openxmlformats-officedocument.presentationml.slideMaster+xml"/>
  <Override PartName="/ppt/slides/slide48.xml" ContentType="application/vnd.openxmlformats-officedocument.presentationml.slide+xml"/>
  <Override PartName="/ppt/slideMasters/slideMaster49.xml" ContentType="application/vnd.openxmlformats-officedocument.presentationml.slideMaster+xml"/>
  <Override PartName="/ppt/slides/slide49.xml" ContentType="application/vnd.openxmlformats-officedocument.presentationml.slide+xml"/>
  <Override PartName="/ppt/slideMasters/slideMaster50.xml" ContentType="application/vnd.openxmlformats-officedocument.presentationml.slideMaster+xml"/>
  <Override PartName="/ppt/slides/slide50.xml" ContentType="application/vnd.openxmlformats-officedocument.presentationml.slide+xml"/>
  <Override PartName="/ppt/slideMasters/slideMaster51.xml" ContentType="application/vnd.openxmlformats-officedocument.presentationml.slideMaster+xml"/>
  <Override PartName="/ppt/slides/slide51.xml" ContentType="application/vnd.openxmlformats-officedocument.presentationml.slide+xml"/>
  <Override PartName="/ppt/slideMasters/slideMaster52.xml" ContentType="application/vnd.openxmlformats-officedocument.presentationml.slideMaster+xml"/>
  <Override PartName="/ppt/slides/slide52.xml" ContentType="application/vnd.openxmlformats-officedocument.presentationml.slide+xml"/>
  <Override PartName="/ppt/slideMasters/slideMaster53.xml" ContentType="application/vnd.openxmlformats-officedocument.presentationml.slideMaster+xml"/>
  <Override PartName="/ppt/slides/slide53.xml" ContentType="application/vnd.openxmlformats-officedocument.presentationml.slide+xml"/>
  <Override PartName="/ppt/slideMasters/slideMaster54.xml" ContentType="application/vnd.openxmlformats-officedocument.presentationml.slideMaster+xml"/>
  <Override PartName="/ppt/slides/slide54.xml" ContentType="application/vnd.openxmlformats-officedocument.presentationml.slide+xml"/>
  <Override PartName="/ppt/slideMasters/slideMaster55.xml" ContentType="application/vnd.openxmlformats-officedocument.presentationml.slideMaster+xml"/>
  <Override PartName="/ppt/slides/slide55.xml" ContentType="application/vnd.openxmlformats-officedocument.presentationml.slide+xml"/>
  <Override PartName="/ppt/slideMasters/slideMaster56.xml" ContentType="application/vnd.openxmlformats-officedocument.presentationml.slideMaster+xml"/>
  <Override PartName="/ppt/slides/slide56.xml" ContentType="application/vnd.openxmlformats-officedocument.presentationml.slide+xml"/>
  <Override PartName="/ppt/slideMasters/slideMaster57.xml" ContentType="application/vnd.openxmlformats-officedocument.presentationml.slideMaster+xml"/>
  <Override PartName="/ppt/slides/slide57.xml" ContentType="application/vnd.openxmlformats-officedocument.presentationml.slide+xml"/>
  <Override PartName="/ppt/slideMasters/slideMaster58.xml" ContentType="application/vnd.openxmlformats-officedocument.presentationml.slideMaster+xml"/>
  <Override PartName="/ppt/slides/slide58.xml" ContentType="application/vnd.openxmlformats-officedocument.presentationml.slide+xml"/>
  <Override PartName="/ppt/slideMasters/slideMaster59.xml" ContentType="application/vnd.openxmlformats-officedocument.presentationml.slideMaster+xml"/>
  <Override PartName="/ppt/slides/slide59.xml" ContentType="application/vnd.openxmlformats-officedocument.presentationml.slide+xml"/>
  <Override PartName="/ppt/slideMasters/slideMaster60.xml" ContentType="application/vnd.openxmlformats-officedocument.presentationml.slideMaster+xml"/>
  <Override PartName="/ppt/slides/slide60.xml" ContentType="application/vnd.openxmlformats-officedocument.presentationml.slide+xml"/>
  <Override PartName="/ppt/slideMasters/slideMaster61.xml" ContentType="application/vnd.openxmlformats-officedocument.presentationml.slideMaster+xml"/>
  <Override PartName="/ppt/slides/slide61.xml" ContentType="application/vnd.openxmlformats-officedocument.presentationml.slide+xml"/>
  <Override PartName="/ppt/slideMasters/slideMaster62.xml" ContentType="application/vnd.openxmlformats-officedocument.presentationml.slideMaster+xml"/>
  <Override PartName="/ppt/slides/slide62.xml" ContentType="application/vnd.openxmlformats-officedocument.presentationml.slide+xml"/>
  <Override PartName="/ppt/slideMasters/slideMaster63.xml" ContentType="application/vnd.openxmlformats-officedocument.presentationml.slideMaster+xml"/>
  <Override PartName="/ppt/slides/slide63.xml" ContentType="application/vnd.openxmlformats-officedocument.presentationml.slide+xml"/>
  <Override PartName="/ppt/slideMasters/slideMaster64.xml" ContentType="application/vnd.openxmlformats-officedocument.presentationml.slideMaster+xml"/>
  <Override PartName="/ppt/slides/slide64.xml" ContentType="application/vnd.openxmlformats-officedocument.presentationml.slide+xml"/>
  <Override PartName="/ppt/slideMasters/slideMaster65.xml" ContentType="application/vnd.openxmlformats-officedocument.presentationml.slideMaster+xml"/>
  <Override PartName="/ppt/slides/slide65.xml" ContentType="application/vnd.openxmlformats-officedocument.presentationml.slide+xml"/>
  <Override PartName="/ppt/slideMasters/slideMaster66.xml" ContentType="application/vnd.openxmlformats-officedocument.presentationml.slideMaster+xml"/>
  <Override PartName="/ppt/slides/slide66.xml" ContentType="application/vnd.openxmlformats-officedocument.presentationml.slide+xml"/>
  <Override PartName="/ppt/slideMasters/slideMaster67.xml" ContentType="application/vnd.openxmlformats-officedocument.presentationml.slideMaster+xml"/>
  <Override PartName="/ppt/slides/slide67.xml" ContentType="application/vnd.openxmlformats-officedocument.presentationml.slide+xml"/>
  <Override PartName="/ppt/slideMasters/slideMaster68.xml" ContentType="application/vnd.openxmlformats-officedocument.presentationml.slideMaster+xml"/>
  <Override PartName="/ppt/slides/slide68.xml" ContentType="application/vnd.openxmlformats-officedocument.presentationml.slide+xml"/>
  <Override PartName="/ppt/slideMasters/slideMaster69.xml" ContentType="application/vnd.openxmlformats-officedocument.presentationml.slideMaster+xml"/>
  <Override PartName="/ppt/slides/slide69.xml" ContentType="application/vnd.openxmlformats-officedocument.presentationml.slide+xml"/>
  <Override PartName="/ppt/slideMasters/slideMaster70.xml" ContentType="application/vnd.openxmlformats-officedocument.presentationml.slideMaster+xml"/>
  <Override PartName="/ppt/slides/slide70.xml" ContentType="application/vnd.openxmlformats-officedocument.presentationml.slide+xml"/>
  <Override PartName="/ppt/slideMasters/slideMaster71.xml" ContentType="application/vnd.openxmlformats-officedocument.presentationml.slideMaster+xml"/>
  <Override PartName="/ppt/slides/slide71.xml" ContentType="application/vnd.openxmlformats-officedocument.presentationml.slide+xml"/>
  <Override PartName="/ppt/slideMasters/slideMaster72.xml" ContentType="application/vnd.openxmlformats-officedocument.presentationml.slideMaster+xml"/>
  <Override PartName="/ppt/slides/slide72.xml" ContentType="application/vnd.openxmlformats-officedocument.presentationml.slide+xml"/>
  <Override PartName="/ppt/slideMasters/slideMaster73.xml" ContentType="application/vnd.openxmlformats-officedocument.presentationml.slideMaster+xml"/>
  <Override PartName="/ppt/slides/slide73.xml" ContentType="application/vnd.openxmlformats-officedocument.presentationml.slide+xml"/>
  <Override PartName="/ppt/slideMasters/slideMaster74.xml" ContentType="application/vnd.openxmlformats-officedocument.presentationml.slideMaster+xml"/>
  <Override PartName="/ppt/slides/slide74.xml" ContentType="application/vnd.openxmlformats-officedocument.presentationml.slide+xml"/>
  <Override PartName="/ppt/slideMasters/slideMaster75.xml" ContentType="application/vnd.openxmlformats-officedocument.presentationml.slideMaster+xml"/>
  <Override PartName="/ppt/slides/slide75.xml" ContentType="application/vnd.openxmlformats-officedocument.presentationml.slide+xml"/>
  <Override PartName="/ppt/slideMasters/slideMaster76.xml" ContentType="application/vnd.openxmlformats-officedocument.presentationml.slideMaster+xml"/>
  <Override PartName="/ppt/slides/slide76.xml" ContentType="application/vnd.openxmlformats-officedocument.presentationml.slide+xml"/>
  <Override PartName="/ppt/slideMasters/slideMaster77.xml" ContentType="application/vnd.openxmlformats-officedocument.presentationml.slideMaster+xml"/>
  <Override PartName="/ppt/slides/slide77.xml" ContentType="application/vnd.openxmlformats-officedocument.presentationml.slide+xml"/>
  <Override PartName="/ppt/slideMasters/slideMaster78.xml" ContentType="application/vnd.openxmlformats-officedocument.presentationml.slideMaster+xml"/>
  <Override PartName="/ppt/slides/slide78.xml" ContentType="application/vnd.openxmlformats-officedocument.presentationml.slide+xml"/>
  <Override PartName="/ppt/slideMasters/slideMaster79.xml" ContentType="application/vnd.openxmlformats-officedocument.presentationml.slideMaster+xml"/>
  <Override PartName="/ppt/slides/slide79.xml" ContentType="application/vnd.openxmlformats-officedocument.presentationml.slide+xml"/>
  <Override PartName="/ppt/slideMasters/slideMaster80.xml" ContentType="application/vnd.openxmlformats-officedocument.presentationml.slideMaster+xml"/>
  <Override PartName="/ppt/slides/slide80.xml" ContentType="application/vnd.openxmlformats-officedocument.presentationml.slide+xml"/>
  <Override PartName="/ppt/slideMasters/slideMaster81.xml" ContentType="application/vnd.openxmlformats-officedocument.presentationml.slideMaster+xml"/>
  <Override PartName="/ppt/slides/slide81.xml" ContentType="application/vnd.openxmlformats-officedocument.presentationml.slide+xml"/>
  <Override PartName="/ppt/slideMasters/slideMaster82.xml" ContentType="application/vnd.openxmlformats-officedocument.presentationml.slideMaster+xml"/>
  <Override PartName="/ppt/slides/slide82.xml" ContentType="application/vnd.openxmlformats-officedocument.presentationml.slide+xml"/>
  <Override PartName="/ppt/slideMasters/slideMaster83.xml" ContentType="application/vnd.openxmlformats-officedocument.presentationml.slideMaster+xml"/>
  <Override PartName="/ppt/slides/slide83.xml" ContentType="application/vnd.openxmlformats-officedocument.presentationml.slide+xml"/>
  <Override PartName="/ppt/slideMasters/slideMaster84.xml" ContentType="application/vnd.openxmlformats-officedocument.presentationml.slideMaster+xml"/>
  <Override PartName="/ppt/slides/slide84.xml" ContentType="application/vnd.openxmlformats-officedocument.presentationml.slide+xml"/>
  <Override PartName="/ppt/slideMasters/slideMaster85.xml" ContentType="application/vnd.openxmlformats-officedocument.presentationml.slideMaster+xml"/>
  <Override PartName="/ppt/slides/slide85.xml" ContentType="application/vnd.openxmlformats-officedocument.presentationml.slide+xml"/>
  <Override PartName="/ppt/slideMasters/slideMaster86.xml" ContentType="application/vnd.openxmlformats-officedocument.presentationml.slideMaster+xml"/>
  <Override PartName="/ppt/slides/slide86.xml" ContentType="application/vnd.openxmlformats-officedocument.presentationml.slide+xml"/>
  <Override PartName="/ppt/slideMasters/slideMaster87.xml" ContentType="application/vnd.openxmlformats-officedocument.presentationml.slideMaster+xml"/>
  <Override PartName="/ppt/slides/slide87.xml" ContentType="application/vnd.openxmlformats-officedocument.presentationml.slide+xml"/>
  <Override PartName="/ppt/slideMasters/slideMaster88.xml" ContentType="application/vnd.openxmlformats-officedocument.presentationml.slideMaster+xml"/>
  <Override PartName="/ppt/slides/slide88.xml" ContentType="application/vnd.openxmlformats-officedocument.presentationml.slide+xml"/>
  <Override PartName="/ppt/slideMasters/slideMaster89.xml" ContentType="application/vnd.openxmlformats-officedocument.presentationml.slideMaster+xml"/>
  <Override PartName="/ppt/slides/slide89.xml" ContentType="application/vnd.openxmlformats-officedocument.presentationml.slide+xml"/>
  <Override PartName="/ppt/slideMasters/slideMaster90.xml" ContentType="application/vnd.openxmlformats-officedocument.presentationml.slideMaster+xml"/>
  <Override PartName="/ppt/slides/slide90.xml" ContentType="application/vnd.openxmlformats-officedocument.presentationml.slide+xml"/>
  <Override PartName="/ppt/slideMasters/slideMaster91.xml" ContentType="application/vnd.openxmlformats-officedocument.presentationml.slideMaster+xml"/>
  <Override PartName="/ppt/slides/slide91.xml" ContentType="application/vnd.openxmlformats-officedocument.presentationml.slide+xml"/>
  <Override PartName="/ppt/slideMasters/slideMaster92.xml" ContentType="application/vnd.openxmlformats-officedocument.presentationml.slideMaster+xml"/>
  <Override PartName="/ppt/slides/slide92.xml" ContentType="application/vnd.openxmlformats-officedocument.presentationml.slide+xml"/>
  <Override PartName="/ppt/slideMasters/slideMaster93.xml" ContentType="application/vnd.openxmlformats-officedocument.presentationml.slideMaster+xml"/>
  <Override PartName="/ppt/slides/slide93.xml" ContentType="application/vnd.openxmlformats-officedocument.presentationml.slide+xml"/>
  <Override PartName="/ppt/slideMasters/slideMaster94.xml" ContentType="application/vnd.openxmlformats-officedocument.presentationml.slideMaster+xml"/>
  <Override PartName="/ppt/slides/slide94.xml" ContentType="application/vnd.openxmlformats-officedocument.presentationml.slide+xml"/>
  <Override PartName="/ppt/slideMasters/slideMaster95.xml" ContentType="application/vnd.openxmlformats-officedocument.presentationml.slideMaster+xml"/>
  <Override PartName="/ppt/slides/slide95.xml" ContentType="application/vnd.openxmlformats-officedocument.presentationml.slide+xml"/>
  <Override PartName="/ppt/slideMasters/slideMaster96.xml" ContentType="application/vnd.openxmlformats-officedocument.presentationml.slideMaster+xml"/>
  <Override PartName="/ppt/slides/slide96.xml" ContentType="application/vnd.openxmlformats-officedocument.presentationml.slide+xml"/>
  <Override PartName="/ppt/slideMasters/slideMaster97.xml" ContentType="application/vnd.openxmlformats-officedocument.presentationml.slideMaster+xml"/>
  <Override PartName="/ppt/slides/slide97.xml" ContentType="application/vnd.openxmlformats-officedocument.presentationml.slide+xml"/>
  <Override PartName="/ppt/slideMasters/slideMaster98.xml" ContentType="application/vnd.openxmlformats-officedocument.presentationml.slideMaster+xml"/>
  <Override PartName="/ppt/slides/slide98.xml" ContentType="application/vnd.openxmlformats-officedocument.presentationml.slide+xml"/>
  <Override PartName="/ppt/slideMasters/slideMaster99.xml" ContentType="application/vnd.openxmlformats-officedocument.presentationml.slideMaster+xml"/>
  <Override PartName="/ppt/slides/slide99.xml" ContentType="application/vnd.openxmlformats-officedocument.presentationml.slide+xml"/>
  <Override PartName="/ppt/slideMasters/slideMaster100.xml" ContentType="application/vnd.openxmlformats-officedocument.presentationml.slideMaster+xml"/>
  <Override PartName="/ppt/slides/slide100.xml" ContentType="application/vnd.openxmlformats-officedocument.presentationml.slide+xml"/>
  <Override PartName="/ppt/slideMasters/slideMaster101.xml" ContentType="application/vnd.openxmlformats-officedocument.presentationml.slideMaster+xml"/>
  <Override PartName="/ppt/slides/slide101.xml" ContentType="application/vnd.openxmlformats-officedocument.presentationml.slide+xml"/>
  <Override PartName="/ppt/slideMasters/slideMaster102.xml" ContentType="application/vnd.openxmlformats-officedocument.presentationml.slideMaster+xml"/>
  <Override PartName="/ppt/slides/slide102.xml" ContentType="application/vnd.openxmlformats-officedocument.presentationml.slide+xml"/>
  <Override PartName="/ppt/slideMasters/slideMaster103.xml" ContentType="application/vnd.openxmlformats-officedocument.presentationml.slideMaster+xml"/>
  <Override PartName="/ppt/slides/slide103.xml" ContentType="application/vnd.openxmlformats-officedocument.presentationml.slide+xml"/>
  <Override PartName="/ppt/slideMasters/slideMaster104.xml" ContentType="application/vnd.openxmlformats-officedocument.presentationml.slideMaster+xml"/>
  <Override PartName="/ppt/slides/slide104.xml" ContentType="application/vnd.openxmlformats-officedocument.presentationml.slide+xml"/>
  <Override PartName="/ppt/slideMasters/slideMaster105.xml" ContentType="application/vnd.openxmlformats-officedocument.presentationml.slideMaster+xml"/>
  <Override PartName="/ppt/slides/slide105.xml" ContentType="application/vnd.openxmlformats-officedocument.presentationml.slide+xml"/>
  <Override PartName="/ppt/slideMasters/slideMaster106.xml" ContentType="application/vnd.openxmlformats-officedocument.presentationml.slideMaster+xml"/>
  <Override PartName="/ppt/slides/slide106.xml" ContentType="application/vnd.openxmlformats-officedocument.presentationml.slide+xml"/>
  <Override PartName="/ppt/slideMasters/slideMaster107.xml" ContentType="application/vnd.openxmlformats-officedocument.presentationml.slideMaster+xml"/>
  <Override PartName="/ppt/slides/slide107.xml" ContentType="application/vnd.openxmlformats-officedocument.presentationml.slide+xml"/>
  <Override PartName="/ppt/slideMasters/slideMaster108.xml" ContentType="application/vnd.openxmlformats-officedocument.presentationml.slideMaster+xml"/>
  <Override PartName="/ppt/slides/slide10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ppt/notesSlides/notesSlide98.xml" ContentType="application/vnd.openxmlformats-officedocument.presentationml.notesSlide+xml"/>
  <Override PartName="/ppt/notesSlides/notesSlide99.xml" ContentType="application/vnd.openxmlformats-officedocument.presentationml.notesSlide+xml"/>
  <Override PartName="/ppt/notesSlides/notesSlide100.xml" ContentType="application/vnd.openxmlformats-officedocument.presentationml.notesSlide+xml"/>
  <Override PartName="/ppt/notesSlides/notesSlide101.xml" ContentType="application/vnd.openxmlformats-officedocument.presentationml.notesSlide+xml"/>
  <Override PartName="/ppt/notesSlides/notesSlide102.xml" ContentType="application/vnd.openxmlformats-officedocument.presentationml.notesSlide+xml"/>
  <Override PartName="/ppt/notesSlides/notesSlide103.xml" ContentType="application/vnd.openxmlformats-officedocument.presentationml.notesSlide+xml"/>
  <Override PartName="/ppt/notesSlides/notesSlide104.xml" ContentType="application/vnd.openxmlformats-officedocument.presentationml.notesSlide+xml"/>
  <Override PartName="/ppt/notesSlides/notesSlide105.xml" ContentType="application/vnd.openxmlformats-officedocument.presentationml.notesSlide+xml"/>
  <Override PartName="/ppt/notesSlides/notesSlide106.xml" ContentType="application/vnd.openxmlformats-officedocument.presentationml.notesSlide+xml"/>
  <Override PartName="/ppt/notesSlides/notesSlide107.xml" ContentType="application/vnd.openxmlformats-officedocument.presentationml.notesSlide+xml"/>
  <Override PartName="/ppt/notesSlides/notesSlide10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297" r:id="rId43"/>
    <p:sldId id="298" r:id="rId44"/>
    <p:sldId id="299" r:id="rId45"/>
    <p:sldId id="300" r:id="rId46"/>
    <p:sldId id="301" r:id="rId47"/>
    <p:sldId id="302" r:id="rId48"/>
    <p:sldId id="303" r:id="rId49"/>
    <p:sldId id="304" r:id="rId50"/>
    <p:sldId id="305" r:id="rId51"/>
    <p:sldId id="306" r:id="rId52"/>
    <p:sldId id="307" r:id="rId53"/>
    <p:sldId id="308" r:id="rId54"/>
    <p:sldId id="309" r:id="rId55"/>
    <p:sldId id="310" r:id="rId56"/>
    <p:sldId id="311" r:id="rId57"/>
    <p:sldId id="312" r:id="rId58"/>
    <p:sldId id="313" r:id="rId59"/>
    <p:sldId id="314" r:id="rId60"/>
    <p:sldId id="315" r:id="rId61"/>
    <p:sldId id="316" r:id="rId62"/>
    <p:sldId id="317" r:id="rId63"/>
    <p:sldId id="318" r:id="rId64"/>
    <p:sldId id="319" r:id="rId65"/>
    <p:sldId id="320" r:id="rId66"/>
    <p:sldId id="321" r:id="rId67"/>
    <p:sldId id="322" r:id="rId68"/>
    <p:sldId id="323" r:id="rId69"/>
    <p:sldId id="324" r:id="rId70"/>
    <p:sldId id="325" r:id="rId71"/>
    <p:sldId id="326" r:id="rId72"/>
    <p:sldId id="327" r:id="rId73"/>
    <p:sldId id="328" r:id="rId74"/>
    <p:sldId id="329" r:id="rId75"/>
    <p:sldId id="330" r:id="rId76"/>
    <p:sldId id="331" r:id="rId77"/>
    <p:sldId id="332" r:id="rId78"/>
    <p:sldId id="333" r:id="rId79"/>
    <p:sldId id="334" r:id="rId80"/>
    <p:sldId id="335" r:id="rId81"/>
    <p:sldId id="336" r:id="rId82"/>
    <p:sldId id="337" r:id="rId83"/>
    <p:sldId id="338" r:id="rId84"/>
    <p:sldId id="339" r:id="rId85"/>
    <p:sldId id="340" r:id="rId86"/>
    <p:sldId id="341" r:id="rId87"/>
    <p:sldId id="342" r:id="rId88"/>
    <p:sldId id="343" r:id="rId89"/>
    <p:sldId id="344" r:id="rId90"/>
    <p:sldId id="345" r:id="rId91"/>
    <p:sldId id="346" r:id="rId92"/>
    <p:sldId id="347" r:id="rId93"/>
    <p:sldId id="348" r:id="rId94"/>
    <p:sldId id="349" r:id="rId95"/>
    <p:sldId id="350" r:id="rId96"/>
    <p:sldId id="351" r:id="rId97"/>
    <p:sldId id="352" r:id="rId98"/>
    <p:sldId id="353" r:id="rId99"/>
    <p:sldId id="354" r:id="rId100"/>
    <p:sldId id="355" r:id="rId101"/>
    <p:sldId id="356" r:id="rId102"/>
    <p:sldId id="357" r:id="rId103"/>
    <p:sldId id="358" r:id="rId104"/>
    <p:sldId id="359" r:id="rId105"/>
    <p:sldId id="360" r:id="rId106"/>
    <p:sldId id="361" r:id="rId107"/>
    <p:sldId id="362" r:id="rId108"/>
    <p:sldId id="363" r:id="rId109"/>
  </p:sldIdLst>
  <p:notesMasterIdLst>
    <p:notesMasterId r:id="rId110"/>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40" Type="http://schemas.openxmlformats.org/officeDocument/2006/relationships/slide" Target="slides/slide39.xml"/><Relationship Id="rId41" Type="http://schemas.openxmlformats.org/officeDocument/2006/relationships/slide" Target="slides/slide40.xml"/><Relationship Id="rId42" Type="http://schemas.openxmlformats.org/officeDocument/2006/relationships/slide" Target="slides/slide41.xml"/><Relationship Id="rId43" Type="http://schemas.openxmlformats.org/officeDocument/2006/relationships/slide" Target="slides/slide42.xml"/><Relationship Id="rId44" Type="http://schemas.openxmlformats.org/officeDocument/2006/relationships/slide" Target="slides/slide43.xml"/><Relationship Id="rId45" Type="http://schemas.openxmlformats.org/officeDocument/2006/relationships/slide" Target="slides/slide44.xml"/><Relationship Id="rId46" Type="http://schemas.openxmlformats.org/officeDocument/2006/relationships/slide" Target="slides/slide45.xml"/><Relationship Id="rId47" Type="http://schemas.openxmlformats.org/officeDocument/2006/relationships/slide" Target="slides/slide46.xml"/><Relationship Id="rId48" Type="http://schemas.openxmlformats.org/officeDocument/2006/relationships/slide" Target="slides/slide47.xml"/><Relationship Id="rId49" Type="http://schemas.openxmlformats.org/officeDocument/2006/relationships/slide" Target="slides/slide48.xml"/><Relationship Id="rId50" Type="http://schemas.openxmlformats.org/officeDocument/2006/relationships/slide" Target="slides/slide49.xml"/><Relationship Id="rId51" Type="http://schemas.openxmlformats.org/officeDocument/2006/relationships/slide" Target="slides/slide50.xml"/><Relationship Id="rId52" Type="http://schemas.openxmlformats.org/officeDocument/2006/relationships/slide" Target="slides/slide51.xml"/><Relationship Id="rId53" Type="http://schemas.openxmlformats.org/officeDocument/2006/relationships/slide" Target="slides/slide52.xml"/><Relationship Id="rId54" Type="http://schemas.openxmlformats.org/officeDocument/2006/relationships/slide" Target="slides/slide53.xml"/><Relationship Id="rId55" Type="http://schemas.openxmlformats.org/officeDocument/2006/relationships/slide" Target="slides/slide54.xml"/><Relationship Id="rId56" Type="http://schemas.openxmlformats.org/officeDocument/2006/relationships/slide" Target="slides/slide55.xml"/><Relationship Id="rId57" Type="http://schemas.openxmlformats.org/officeDocument/2006/relationships/slide" Target="slides/slide56.xml"/><Relationship Id="rId58" Type="http://schemas.openxmlformats.org/officeDocument/2006/relationships/slide" Target="slides/slide57.xml"/><Relationship Id="rId59" Type="http://schemas.openxmlformats.org/officeDocument/2006/relationships/slide" Target="slides/slide58.xml"/><Relationship Id="rId60" Type="http://schemas.openxmlformats.org/officeDocument/2006/relationships/slide" Target="slides/slide59.xml"/><Relationship Id="rId61" Type="http://schemas.openxmlformats.org/officeDocument/2006/relationships/slide" Target="slides/slide60.xml"/><Relationship Id="rId62" Type="http://schemas.openxmlformats.org/officeDocument/2006/relationships/slide" Target="slides/slide61.xml"/><Relationship Id="rId63" Type="http://schemas.openxmlformats.org/officeDocument/2006/relationships/slide" Target="slides/slide62.xml"/><Relationship Id="rId64" Type="http://schemas.openxmlformats.org/officeDocument/2006/relationships/slide" Target="slides/slide63.xml"/><Relationship Id="rId65" Type="http://schemas.openxmlformats.org/officeDocument/2006/relationships/slide" Target="slides/slide64.xml"/><Relationship Id="rId66" Type="http://schemas.openxmlformats.org/officeDocument/2006/relationships/slide" Target="slides/slide65.xml"/><Relationship Id="rId67" Type="http://schemas.openxmlformats.org/officeDocument/2006/relationships/slide" Target="slides/slide66.xml"/><Relationship Id="rId68" Type="http://schemas.openxmlformats.org/officeDocument/2006/relationships/slide" Target="slides/slide67.xml"/><Relationship Id="rId69" Type="http://schemas.openxmlformats.org/officeDocument/2006/relationships/slide" Target="slides/slide68.xml"/><Relationship Id="rId70" Type="http://schemas.openxmlformats.org/officeDocument/2006/relationships/slide" Target="slides/slide69.xml"/><Relationship Id="rId71" Type="http://schemas.openxmlformats.org/officeDocument/2006/relationships/slide" Target="slides/slide70.xml"/><Relationship Id="rId72" Type="http://schemas.openxmlformats.org/officeDocument/2006/relationships/slide" Target="slides/slide71.xml"/><Relationship Id="rId73" Type="http://schemas.openxmlformats.org/officeDocument/2006/relationships/slide" Target="slides/slide72.xml"/><Relationship Id="rId74" Type="http://schemas.openxmlformats.org/officeDocument/2006/relationships/slide" Target="slides/slide73.xml"/><Relationship Id="rId75" Type="http://schemas.openxmlformats.org/officeDocument/2006/relationships/slide" Target="slides/slide74.xml"/><Relationship Id="rId76" Type="http://schemas.openxmlformats.org/officeDocument/2006/relationships/slide" Target="slides/slide75.xml"/><Relationship Id="rId77" Type="http://schemas.openxmlformats.org/officeDocument/2006/relationships/slide" Target="slides/slide76.xml"/><Relationship Id="rId78" Type="http://schemas.openxmlformats.org/officeDocument/2006/relationships/slide" Target="slides/slide77.xml"/><Relationship Id="rId79" Type="http://schemas.openxmlformats.org/officeDocument/2006/relationships/slide" Target="slides/slide78.xml"/><Relationship Id="rId80" Type="http://schemas.openxmlformats.org/officeDocument/2006/relationships/slide" Target="slides/slide79.xml"/><Relationship Id="rId81" Type="http://schemas.openxmlformats.org/officeDocument/2006/relationships/slide" Target="slides/slide80.xml"/><Relationship Id="rId82" Type="http://schemas.openxmlformats.org/officeDocument/2006/relationships/slide" Target="slides/slide81.xml"/><Relationship Id="rId83" Type="http://schemas.openxmlformats.org/officeDocument/2006/relationships/slide" Target="slides/slide82.xml"/><Relationship Id="rId84" Type="http://schemas.openxmlformats.org/officeDocument/2006/relationships/slide" Target="slides/slide83.xml"/><Relationship Id="rId85" Type="http://schemas.openxmlformats.org/officeDocument/2006/relationships/slide" Target="slides/slide84.xml"/><Relationship Id="rId86" Type="http://schemas.openxmlformats.org/officeDocument/2006/relationships/slide" Target="slides/slide85.xml"/><Relationship Id="rId87" Type="http://schemas.openxmlformats.org/officeDocument/2006/relationships/slide" Target="slides/slide86.xml"/><Relationship Id="rId88" Type="http://schemas.openxmlformats.org/officeDocument/2006/relationships/slide" Target="slides/slide87.xml"/><Relationship Id="rId89" Type="http://schemas.openxmlformats.org/officeDocument/2006/relationships/slide" Target="slides/slide88.xml"/><Relationship Id="rId90" Type="http://schemas.openxmlformats.org/officeDocument/2006/relationships/slide" Target="slides/slide89.xml"/><Relationship Id="rId91" Type="http://schemas.openxmlformats.org/officeDocument/2006/relationships/slide" Target="slides/slide90.xml"/><Relationship Id="rId92" Type="http://schemas.openxmlformats.org/officeDocument/2006/relationships/slide" Target="slides/slide91.xml"/><Relationship Id="rId93" Type="http://schemas.openxmlformats.org/officeDocument/2006/relationships/slide" Target="slides/slide92.xml"/><Relationship Id="rId94" Type="http://schemas.openxmlformats.org/officeDocument/2006/relationships/slide" Target="slides/slide93.xml"/><Relationship Id="rId95" Type="http://schemas.openxmlformats.org/officeDocument/2006/relationships/slide" Target="slides/slide94.xml"/><Relationship Id="rId96" Type="http://schemas.openxmlformats.org/officeDocument/2006/relationships/slide" Target="slides/slide95.xml"/><Relationship Id="rId97" Type="http://schemas.openxmlformats.org/officeDocument/2006/relationships/slide" Target="slides/slide96.xml"/><Relationship Id="rId98" Type="http://schemas.openxmlformats.org/officeDocument/2006/relationships/slide" Target="slides/slide97.xml"/><Relationship Id="rId99" Type="http://schemas.openxmlformats.org/officeDocument/2006/relationships/slide" Target="slides/slide98.xml"/><Relationship Id="rId100" Type="http://schemas.openxmlformats.org/officeDocument/2006/relationships/slide" Target="slides/slide99.xml"/><Relationship Id="rId101" Type="http://schemas.openxmlformats.org/officeDocument/2006/relationships/slide" Target="slides/slide100.xml"/><Relationship Id="rId102" Type="http://schemas.openxmlformats.org/officeDocument/2006/relationships/slide" Target="slides/slide101.xml"/><Relationship Id="rId103" Type="http://schemas.openxmlformats.org/officeDocument/2006/relationships/slide" Target="slides/slide102.xml"/><Relationship Id="rId104" Type="http://schemas.openxmlformats.org/officeDocument/2006/relationships/slide" Target="slides/slide103.xml"/><Relationship Id="rId105" Type="http://schemas.openxmlformats.org/officeDocument/2006/relationships/slide" Target="slides/slide104.xml"/><Relationship Id="rId106" Type="http://schemas.openxmlformats.org/officeDocument/2006/relationships/slide" Target="slides/slide105.xml"/><Relationship Id="rId107" Type="http://schemas.openxmlformats.org/officeDocument/2006/relationships/slide" Target="slides/slide106.xml"/><Relationship Id="rId108" Type="http://schemas.openxmlformats.org/officeDocument/2006/relationships/slide" Target="slides/slide107.xml"/><Relationship Id="rId109" Type="http://schemas.openxmlformats.org/officeDocument/2006/relationships/slide" Target="slides/slide108.xml"/><Relationship Id="rId110" Type="http://schemas.openxmlformats.org/officeDocument/2006/relationships/notesMaster" Target="notesMasters/notesMaster1.xml"/><Relationship Id="rId111" Type="http://schemas.openxmlformats.org/officeDocument/2006/relationships/presProps" Target="presProps.xml"/><Relationship Id="rId112" Type="http://schemas.openxmlformats.org/officeDocument/2006/relationships/viewProps" Target="viewProps.xml"/><Relationship Id="rId113" Type="http://schemas.openxmlformats.org/officeDocument/2006/relationships/theme" Target="theme/theme1.xml"/><Relationship Id="rId114"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_rels/notesSlide2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0.xml"/>
		</Relationships>
</file>

<file path=ppt/notesSlides/_rels/notesSlide2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1.xml"/>
		</Relationships>
</file>

<file path=ppt/notesSlides/_rels/notesSlide2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2.xml"/>
		</Relationships>
</file>

<file path=ppt/notesSlides/_rels/notesSlide2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3.xml"/>
		</Relationships>
</file>

<file path=ppt/notesSlides/_rels/notesSlide2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4.xml"/>
		</Relationships>
</file>

<file path=ppt/notesSlides/_rels/notesSlide2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5.xml"/>
		</Relationships>
</file>

<file path=ppt/notesSlides/_rels/notesSlide2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6.xml"/>
		</Relationships>
</file>

<file path=ppt/notesSlides/_rels/notesSlide2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7.xml"/>
		</Relationships>
</file>

<file path=ppt/notesSlides/_rels/notesSlide2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8.xml"/>
		</Relationships>
</file>

<file path=ppt/notesSlides/_rels/notesSlide2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9.xml"/>
		</Relationships>
</file>

<file path=ppt/notesSlides/_rels/notesSlide3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0.xml"/>
		</Relationships>
</file>

<file path=ppt/notesSlides/_rels/notesSlide3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1.xml"/>
		</Relationships>
</file>

<file path=ppt/notesSlides/_rels/notesSlide3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2.xml"/>
		</Relationships>
</file>

<file path=ppt/notesSlides/_rels/notesSlide3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3.xml"/>
		</Relationships>
</file>

<file path=ppt/notesSlides/_rels/notesSlide3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4.xml"/>
		</Relationships>
</file>

<file path=ppt/notesSlides/_rels/notesSlide3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5.xml"/>
		</Relationships>
</file>

<file path=ppt/notesSlides/_rels/notesSlide3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6.xml"/>
		</Relationships>
</file>

<file path=ppt/notesSlides/_rels/notesSlide3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7.xml"/>
		</Relationships>
</file>

<file path=ppt/notesSlides/_rels/notesSlide3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8.xml"/>
		</Relationships>
</file>

<file path=ppt/notesSlides/_rels/notesSlide3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9.xml"/>
		</Relationships>
</file>

<file path=ppt/notesSlides/_rels/notesSlide4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0.xml"/>
		</Relationships>
</file>

<file path=ppt/notesSlides/_rels/notesSlide4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1.xml"/>
		</Relationships>
</file>

<file path=ppt/notesSlides/_rels/notesSlide4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2.xml"/>
		</Relationships>
</file>

<file path=ppt/notesSlides/_rels/notesSlide4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3.xml"/>
		</Relationships>
</file>

<file path=ppt/notesSlides/_rels/notesSlide4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4.xml"/>
		</Relationships>
</file>

<file path=ppt/notesSlides/_rels/notesSlide4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5.xml"/>
		</Relationships>
</file>

<file path=ppt/notesSlides/_rels/notesSlide4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6.xml"/>
		</Relationships>
</file>

<file path=ppt/notesSlides/_rels/notesSlide4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7.xml"/>
		</Relationships>
</file>

<file path=ppt/notesSlides/_rels/notesSlide4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8.xml"/>
		</Relationships>
</file>

<file path=ppt/notesSlides/_rels/notesSlide4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9.xml"/>
		</Relationships>
</file>

<file path=ppt/notesSlides/_rels/notesSlide5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0.xml"/>
		</Relationships>
</file>

<file path=ppt/notesSlides/_rels/notesSlide5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1.xml"/>
		</Relationships>
</file>

<file path=ppt/notesSlides/_rels/notesSlide5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2.xml"/>
		</Relationships>
</file>

<file path=ppt/notesSlides/_rels/notesSlide5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3.xml"/>
		</Relationships>
</file>

<file path=ppt/notesSlides/_rels/notesSlide5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4.xml"/>
		</Relationships>
</file>

<file path=ppt/notesSlides/_rels/notesSlide5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5.xml"/>
		</Relationships>
</file>

<file path=ppt/notesSlides/_rels/notesSlide5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6.xml"/>
		</Relationships>
</file>

<file path=ppt/notesSlides/_rels/notesSlide5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7.xml"/>
		</Relationships>
</file>

<file path=ppt/notesSlides/_rels/notesSlide5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8.xml"/>
		</Relationships>
</file>

<file path=ppt/notesSlides/_rels/notesSlide5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9.xml"/>
		</Relationships>
</file>

<file path=ppt/notesSlides/_rels/notesSlide6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0.xml"/>
		</Relationships>
</file>

<file path=ppt/notesSlides/_rels/notesSlide6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1.xml"/>
		</Relationships>
</file>

<file path=ppt/notesSlides/_rels/notesSlide6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2.xml"/>
		</Relationships>
</file>

<file path=ppt/notesSlides/_rels/notesSlide6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3.xml"/>
		</Relationships>
</file>

<file path=ppt/notesSlides/_rels/notesSlide6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4.xml"/>
		</Relationships>
</file>

<file path=ppt/notesSlides/_rels/notesSlide6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5.xml"/>
		</Relationships>
</file>

<file path=ppt/notesSlides/_rels/notesSlide6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6.xml"/>
		</Relationships>
</file>

<file path=ppt/notesSlides/_rels/notesSlide6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7.xml"/>
		</Relationships>
</file>

<file path=ppt/notesSlides/_rels/notesSlide6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8.xml"/>
		</Relationships>
</file>

<file path=ppt/notesSlides/_rels/notesSlide6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9.xml"/>
		</Relationships>
</file>

<file path=ppt/notesSlides/_rels/notesSlide7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0.xml"/>
		</Relationships>
</file>

<file path=ppt/notesSlides/_rels/notesSlide7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1.xml"/>
		</Relationships>
</file>

<file path=ppt/notesSlides/_rels/notesSlide7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2.xml"/>
		</Relationships>
</file>

<file path=ppt/notesSlides/_rels/notesSlide7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3.xml"/>
		</Relationships>
</file>

<file path=ppt/notesSlides/_rels/notesSlide7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4.xml"/>
		</Relationships>
</file>

<file path=ppt/notesSlides/_rels/notesSlide7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5.xml"/>
		</Relationships>
</file>

<file path=ppt/notesSlides/_rels/notesSlide7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6.xml"/>
		</Relationships>
</file>

<file path=ppt/notesSlides/_rels/notesSlide7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7.xml"/>
		</Relationships>
</file>

<file path=ppt/notesSlides/_rels/notesSlide7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8.xml"/>
		</Relationships>
</file>

<file path=ppt/notesSlides/_rels/notesSlide7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9.xml"/>
		</Relationships>
</file>

<file path=ppt/notesSlides/_rels/notesSlide8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0.xml"/>
		</Relationships>
</file>

<file path=ppt/notesSlides/_rels/notesSlide8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1.xml"/>
		</Relationships>
</file>

<file path=ppt/notesSlides/_rels/notesSlide8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2.xml"/>
		</Relationships>
</file>

<file path=ppt/notesSlides/_rels/notesSlide8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3.xml"/>
		</Relationships>
</file>

<file path=ppt/notesSlides/_rels/notesSlide8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4.xml"/>
		</Relationships>
</file>

<file path=ppt/notesSlides/_rels/notesSlide8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5.xml"/>
		</Relationships>
</file>

<file path=ppt/notesSlides/_rels/notesSlide8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6.xml"/>
		</Relationships>
</file>

<file path=ppt/notesSlides/_rels/notesSlide8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7.xml"/>
		</Relationships>
</file>

<file path=ppt/notesSlides/_rels/notesSlide8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8.xml"/>
		</Relationships>
</file>

<file path=ppt/notesSlides/_rels/notesSlide8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9.xml"/>
		</Relationships>
</file>

<file path=ppt/notesSlides/_rels/notesSlide9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0.xml"/>
		</Relationships>
</file>

<file path=ppt/notesSlides/_rels/notesSlide9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1.xml"/>
		</Relationships>
</file>

<file path=ppt/notesSlides/_rels/notesSlide9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2.xml"/>
		</Relationships>
</file>

<file path=ppt/notesSlides/_rels/notesSlide9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3.xml"/>
		</Relationships>
</file>

<file path=ppt/notesSlides/_rels/notesSlide9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4.xml"/>
		</Relationships>
</file>

<file path=ppt/notesSlides/_rels/notesSlide9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5.xml"/>
		</Relationships>
</file>

<file path=ppt/notesSlides/_rels/notesSlide9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6.xml"/>
		</Relationships>
</file>

<file path=ppt/notesSlides/_rels/notesSlide9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7.xml"/>
		</Relationships>
</file>

<file path=ppt/notesSlides/_rels/notesSlide9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8.xml"/>
		</Relationships>
</file>

<file path=ppt/notesSlides/_rels/notesSlide9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9.xml"/>
		</Relationships>
</file>

<file path=ppt/notesSlides/_rels/notesSlide10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0.xml"/>
		</Relationships>
</file>

<file path=ppt/notesSlides/_rels/notesSlide10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1.xml"/>
		</Relationships>
</file>

<file path=ppt/notesSlides/_rels/notesSlide10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2.xml"/>
		</Relationships>
</file>

<file path=ppt/notesSlides/_rels/notesSlide10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3.xml"/>
		</Relationships>
</file>

<file path=ppt/notesSlides/_rels/notesSlide10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4.xml"/>
		</Relationships>
</file>

<file path=ppt/notesSlides/_rels/notesSlide10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5.xml"/>
		</Relationships>
</file>

<file path=ppt/notesSlides/_rels/notesSlide10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6.xml"/>
		</Relationships>
</file>

<file path=ppt/notesSlides/_rels/notesSlide10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7.xml"/>
		</Relationships>
</file>

<file path=ppt/notesSlides/_rels/notesSlide10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8.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Source: My First Bitcoin, Bitcoin Diploma Student Guide, edition 26.10, Modules 1–4 and introductory learner expectations. Adapted under Creative Commons Attribution-ShareAlike 4.0 International; this deck uses the same license. This deck is an educator-led presentation aid. Adapt examples, activities, pacing, and delivery while preserving curriculum meaning, required competencies, and safety boundaries. No fixed session length is implied.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Carry these boundaries through all four modules. Explain the privacy, security, and loss risks before any optional low-stakes live practice.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Use the source discussion to distinguish a checkable fact from an opinion that needs criteria and evidence. Do not request personal financial disclosures.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Use the source example: Amina has rice and wants shoes; Luis has shoes and wants cooking oil; Mei has cooking oil and wants repair work. Keep the failed direct exchanges distinct from the later money-mediated solution.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Use the guide's water-availability example and everyday choices. Urgent needs can reasonably increase preference for the present.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Explain the gold standard and its varied redemption rules within representative paper. A card or phone sends instructions; it does not contain money. A normal bank deposit is the bank's obligation to its customer.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Banks earn interest and fees while covering costs and losses. Do not imply that all banks are about to fail or that lending is unconstrained. Distinguish a bank's promise from direct possession of the settlement asset.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Keep the five-part response connected. Earlier proposals supplied pieces; avoid implying that each was a complete decentralized currency.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Some bitcoin may be inaccessible or unavailable for sale.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Let learners work out the conversion; no visible answer key.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Key thought: Does Bitcoin have value to you? Does its current price represent its value?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Prepare the receive-screen check, send-and-verify check, and recovery-readiness or scam-response practice. Explain each environment's limits before use.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Never photograph, cloud-store, email, message, or enter a real seed phrase into a website or ordinary form. It can provide full access to funds.
Additional passphrases, multiple keys, and advanced backup schemes belong to Advanced Learning. Do not introduce complexity learners cannot explain or recover from.
If it may have been seen, copied, entered online, or stored on an untrusted device, treat it as compromised. Seek help without revealing it; use a new trusted recovery process.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Use the source fictional small-payment and less-frequent-payment comparison. Keep choices hypothetical; do not select tools or amounts for learners' personal funds.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Observe the process without viewing recovery words. A later personal setup requires new, privately generated recovery information.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On-chain fees depend mainly on transaction data and block-space demand, not simply the amount sent. Read the final estimate; timing and fees can change.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Reach official sites, app listings, and contacts independently. Check publisher and domain; be cautious with ads, messages, and look-alike sites. Never borrow money to experiment.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Source anchor: Practical competency check observed by an educator. C6 requires direct observation of both wallet/receipt and recovery-readiness tasks. Simulations, prepared materials, physical models, and no-funds alternatives are valid. Give feedback and another opportunity when needed. Keep rubrics and assessment administration off screen.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Module 4 is required and educator-curated. Select the locally relevant Bitcoin-as-money task and use the following prompts as adaptable options, not a requirement to demonstrate every tool or scenario. Verify current tools, local rules, infrastructure, and support. Preserve required competencies and Module 3 safety standards; do not invent local providers or details.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Choose the relevant source task: custody comparison, receive-screen check, payment-path comparison, prepared transaction check, route-cost comparison, scam response, merchant/donation flow, or resource verification. Seek local expertise when needed.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Use a low-value item or a simulation. Explain the complete flow before approving payment.
Select or adapt the guide's scenarios to the local task. Keep prompts learner-facing and avoid treating hypothetical acceptance as an actual local merchant listing.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Use whichever source scenario supports the selected local task. A refund is a new payment, not a reversal of the original on-chain transaction.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Source pathways include work, direct exchange, brokers, ATMs, merchants, conversion services, and circular economies. Use current verified local facts or a clearly fictional scenario.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Compare data retention, on-chain links, counterparties, fraud protection, limits, fees, and dispute handling.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Define success by the problem solved, not the transaction count.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Observe the educator-selected local Bitcoin-as-money task and the learner's explanation of purpose, alternative, trade-offs, possible failure, and next step. Keep scoring, rubrics, and assessment administration off screen.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108</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1000</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Slide-1-image-1.png"/><Relationship Id="rId2" Type="http://schemas.openxmlformats.org/officeDocument/2006/relationships/slideLayout" Target="../slideLayouts/slideLayout1.xml"/><Relationship Id="rId3"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image" Target="../media/Slide-2-image-1.png"/><Relationship Id="rId2" Type="http://schemas.openxmlformats.org/officeDocument/2006/relationships/slideLayout" Target="../slideLayouts/slideLayout1.xml"/><Relationship Id="rId3"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image" Target="../media/Slide-4-image-1.png"/><Relationship Id="rId2" Type="http://schemas.openxmlformats.org/officeDocument/2006/relationships/slideLayout" Target="../slideLayouts/slideLayout1.xml"/><Relationship Id="rId3"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image-6-1.jpeg"/><Relationship Id="rId2" Type="http://schemas.openxmlformats.org/officeDocument/2006/relationships/slideLayout" Target="../slideLayouts/slideLayout1.xml"/><Relationship Id="rId3"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image" Target="../media/image-8-1.jpeg"/><Relationship Id="rId2" Type="http://schemas.openxmlformats.org/officeDocument/2006/relationships/slideLayout" Target="../slideLayouts/slideLayout1.xml"/><Relationship Id="rId3"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image" Target="../media/image-11-1.jpeg"/><Relationship Id="rId2" Type="http://schemas.openxmlformats.org/officeDocument/2006/relationships/slideLayout" Target="../slideLayouts/slideLayout1.xml"/><Relationship Id="rId3"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image" Target="../media/image-12-1.jpeg"/><Relationship Id="rId2" Type="http://schemas.openxmlformats.org/officeDocument/2006/relationships/slideLayout" Target="../slideLayouts/slideLayout1.xml"/><Relationship Id="rId3"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image" Target="../media/image-13-1.jpeg"/><Relationship Id="rId2" Type="http://schemas.openxmlformats.org/officeDocument/2006/relationships/slideLayout" Target="../slideLayouts/slideLayout1.xml"/><Relationship Id="rId3"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image" Target="../media/image-14-1.png"/><Relationship Id="rId2" Type="http://schemas.openxmlformats.org/officeDocument/2006/relationships/slideLayout" Target="../slideLayouts/slideLayout1.xml"/><Relationship Id="rId3"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image" Target="../media/image-15-1.jpeg"/><Relationship Id="rId2" Type="http://schemas.openxmlformats.org/officeDocument/2006/relationships/slideLayout" Target="../slideLayouts/slideLayout1.xml"/><Relationship Id="rId3"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image" Target="../media/image-16-1.png"/><Relationship Id="rId2" Type="http://schemas.openxmlformats.org/officeDocument/2006/relationships/slideLayout" Target="../slideLayouts/slideLayout1.xml"/><Relationship Id="rId3"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image" Target="../media/image-19-1.png"/><Relationship Id="rId2" Type="http://schemas.openxmlformats.org/officeDocument/2006/relationships/slideLayout" Target="../slideLayouts/slideLayout1.xml"/><Relationship Id="rId3"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image" Target="../media/image-20-1.jpeg"/><Relationship Id="rId2" Type="http://schemas.openxmlformats.org/officeDocument/2006/relationships/slideLayout" Target="../slideLayouts/slideLayout1.xml"/><Relationship Id="rId3"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image" Target="../media/image-22-1.png"/><Relationship Id="rId2" Type="http://schemas.openxmlformats.org/officeDocument/2006/relationships/slideLayout" Target="../slideLayouts/slideLayout1.xml"/><Relationship Id="rId3"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image" Target="../media/image-23-1.png"/><Relationship Id="rId2" Type="http://schemas.openxmlformats.org/officeDocument/2006/relationships/slideLayout" Target="../slideLayouts/slideLayout1.xml"/><Relationship Id="rId3"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image" Target="../media/image-24-1.jpeg"/><Relationship Id="rId2" Type="http://schemas.openxmlformats.org/officeDocument/2006/relationships/slideLayout" Target="../slideLayouts/slideLayout1.xml"/><Relationship Id="rId3"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image" Target="../media/image-25-1.jpeg"/><Relationship Id="rId2" Type="http://schemas.openxmlformats.org/officeDocument/2006/relationships/slideLayout" Target="../slideLayouts/slideLayout1.xml"/><Relationship Id="rId3"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image" Target="../media/image-26-1.png"/><Relationship Id="rId2" Type="http://schemas.openxmlformats.org/officeDocument/2006/relationships/slideLayout" Target="../slideLayouts/slideLayout1.xml"/><Relationship Id="rId3"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1" Type="http://schemas.openxmlformats.org/officeDocument/2006/relationships/image" Target="../media/Slide-32-image-1.png"/><Relationship Id="rId2" Type="http://schemas.openxmlformats.org/officeDocument/2006/relationships/slideLayout" Target="../slideLayouts/slideLayout1.xml"/><Relationship Id="rId3" Type="http://schemas.openxmlformats.org/officeDocument/2006/relationships/notesSlide" Target="../notesSlides/notesSlide32.xml"/></Relationships>
</file>

<file path=ppt/slides/_rels/slide33.xml.rels><?xml version="1.0" encoding="UTF-8" standalone="yes"?>
<Relationships xmlns="http://schemas.openxmlformats.org/package/2006/relationships"><Relationship Id="rId1" Type="http://schemas.openxmlformats.org/officeDocument/2006/relationships/image" Target="../media/image-33-1.jpeg"/><Relationship Id="rId2" Type="http://schemas.openxmlformats.org/officeDocument/2006/relationships/slideLayout" Target="../slideLayouts/slideLayout1.xml"/><Relationship Id="rId3" Type="http://schemas.openxmlformats.org/officeDocument/2006/relationships/notesSlide" Target="../notesSlides/notesSlide33.xml"/></Relationships>
</file>

<file path=ppt/slides/_rels/slide34.xml.rels><?xml version="1.0" encoding="UTF-8" standalone="yes"?>
<Relationships xmlns="http://schemas.openxmlformats.org/package/2006/relationships"><Relationship Id="rId1" Type="http://schemas.openxmlformats.org/officeDocument/2006/relationships/image" Target="../media/image-34-1.png"/><Relationship Id="rId2" Type="http://schemas.openxmlformats.org/officeDocument/2006/relationships/slideLayout" Target="../slideLayouts/slideLayout1.xml"/><Relationship Id="rId3" Type="http://schemas.openxmlformats.org/officeDocument/2006/relationships/notesSlide" Target="../notesSlides/notesSlide34.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5.xml"/></Relationships>
</file>

<file path=ppt/slides/_rels/slide36.xml.rels><?xml version="1.0" encoding="UTF-8" standalone="yes"?>
<Relationships xmlns="http://schemas.openxmlformats.org/package/2006/relationships"><Relationship Id="rId1" Type="http://schemas.openxmlformats.org/officeDocument/2006/relationships/image" Target="../media/image-36-1.jpeg"/><Relationship Id="rId2" Type="http://schemas.openxmlformats.org/officeDocument/2006/relationships/slideLayout" Target="../slideLayouts/slideLayout1.xml"/><Relationship Id="rId3" Type="http://schemas.openxmlformats.org/officeDocument/2006/relationships/notesSlide" Target="../notesSlides/notesSlide36.xml"/></Relationships>
</file>

<file path=ppt/slides/_rels/slide37.xml.rels><?xml version="1.0" encoding="UTF-8" standalone="yes"?>
<Relationships xmlns="http://schemas.openxmlformats.org/package/2006/relationships"><Relationship Id="rId1" Type="http://schemas.openxmlformats.org/officeDocument/2006/relationships/image" Target="../media/image-37-1.png"/><Relationship Id="rId2" Type="http://schemas.openxmlformats.org/officeDocument/2006/relationships/slideLayout" Target="../slideLayouts/slideLayout1.xml"/><Relationship Id="rId3" Type="http://schemas.openxmlformats.org/officeDocument/2006/relationships/notesSlide" Target="../notesSlides/notesSlide37.xml"/></Relationships>
</file>

<file path=ppt/slides/_rels/slide38.xml.rels><?xml version="1.0" encoding="UTF-8" standalone="yes"?>
<Relationships xmlns="http://schemas.openxmlformats.org/package/2006/relationships"><Relationship Id="rId1" Type="http://schemas.openxmlformats.org/officeDocument/2006/relationships/image" Target="../media/image-38-1.jpeg"/><Relationship Id="rId2" Type="http://schemas.openxmlformats.org/officeDocument/2006/relationships/slideLayout" Target="../slideLayouts/slideLayout1.xml"/><Relationship Id="rId3" Type="http://schemas.openxmlformats.org/officeDocument/2006/relationships/notesSlide" Target="../notesSlides/notesSlide38.xml"/></Relationships>
</file>

<file path=ppt/slides/_rels/slide39.xml.rels><?xml version="1.0" encoding="UTF-8" standalone="yes"?>
<Relationships xmlns="http://schemas.openxmlformats.org/package/2006/relationships"><Relationship Id="rId1" Type="http://schemas.openxmlformats.org/officeDocument/2006/relationships/image" Target="../media/image-39-1.png"/><Relationship Id="rId2" Type="http://schemas.openxmlformats.org/officeDocument/2006/relationships/slideLayout" Target="../slideLayouts/slideLayout1.xml"/><Relationship Id="rId3" Type="http://schemas.openxmlformats.org/officeDocument/2006/relationships/notesSlide" Target="../notesSlides/notesSlide39.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0.xml"/></Relationships>
</file>

<file path=ppt/slides/_rels/slide41.xml.rels><?xml version="1.0" encoding="UTF-8" standalone="yes"?>
<Relationships xmlns="http://schemas.openxmlformats.org/package/2006/relationships"><Relationship Id="rId1" Type="http://schemas.openxmlformats.org/officeDocument/2006/relationships/image" Target="../media/image-41-1.jpeg"/><Relationship Id="rId2" Type="http://schemas.openxmlformats.org/officeDocument/2006/relationships/slideLayout" Target="../slideLayouts/slideLayout1.xml"/><Relationship Id="rId3" Type="http://schemas.openxmlformats.org/officeDocument/2006/relationships/notesSlide" Target="../notesSlides/notesSlide41.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2.xml"/></Relationships>
</file>

<file path=ppt/slides/_rels/slide43.xml.rels><?xml version="1.0" encoding="UTF-8" standalone="yes"?>
<Relationships xmlns="http://schemas.openxmlformats.org/package/2006/relationships"><Relationship Id="rId1" Type="http://schemas.openxmlformats.org/officeDocument/2006/relationships/image" Target="../media/image-43-1.png"/><Relationship Id="rId2" Type="http://schemas.openxmlformats.org/officeDocument/2006/relationships/slideLayout" Target="../slideLayouts/slideLayout1.xml"/><Relationship Id="rId3" Type="http://schemas.openxmlformats.org/officeDocument/2006/relationships/notesSlide" Target="../notesSlides/notesSlide43.xml"/></Relationships>
</file>

<file path=ppt/slides/_rels/slide44.xml.rels><?xml version="1.0" encoding="UTF-8" standalone="yes"?>
<Relationships xmlns="http://schemas.openxmlformats.org/package/2006/relationships"><Relationship Id="rId1" Type="http://schemas.openxmlformats.org/officeDocument/2006/relationships/image" Target="../media/image-44-1.jpeg"/><Relationship Id="rId2" Type="http://schemas.openxmlformats.org/officeDocument/2006/relationships/image" Target="../media/image-44-2.png"/><Relationship Id="rId3" Type="http://schemas.openxmlformats.org/officeDocument/2006/relationships/slideLayout" Target="../slideLayouts/slideLayout1.xml"/><Relationship Id="rId4" Type="http://schemas.openxmlformats.org/officeDocument/2006/relationships/notesSlide" Target="../notesSlides/notesSlide44.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5.xml"/></Relationships>
</file>

<file path=ppt/slides/_rels/slide46.xml.rels><?xml version="1.0" encoding="UTF-8" standalone="yes"?>
<Relationships xmlns="http://schemas.openxmlformats.org/package/2006/relationships"><Relationship Id="rId1" Type="http://schemas.openxmlformats.org/officeDocument/2006/relationships/image" Target="../media/image-46-1.jpeg"/><Relationship Id="rId2" Type="http://schemas.openxmlformats.org/officeDocument/2006/relationships/slideLayout" Target="../slideLayouts/slideLayout1.xml"/><Relationship Id="rId3" Type="http://schemas.openxmlformats.org/officeDocument/2006/relationships/notesSlide" Target="../notesSlides/notesSlide46.xml"/></Relationships>
</file>

<file path=ppt/slides/_rels/slide47.xml.rels><?xml version="1.0" encoding="UTF-8" standalone="yes"?>
<Relationships xmlns="http://schemas.openxmlformats.org/package/2006/relationships"><Relationship Id="rId1" Type="http://schemas.openxmlformats.org/officeDocument/2006/relationships/image" Target="../media/image-47-1.jpeg"/><Relationship Id="rId2" Type="http://schemas.openxmlformats.org/officeDocument/2006/relationships/image" Target="../media/image-47-2.png"/><Relationship Id="rId3" Type="http://schemas.openxmlformats.org/officeDocument/2006/relationships/slideLayout" Target="../slideLayouts/slideLayout1.xml"/><Relationship Id="rId4" Type="http://schemas.openxmlformats.org/officeDocument/2006/relationships/notesSlide" Target="../notesSlides/notesSlide47.xml"/></Relationships>
</file>

<file path=ppt/slides/_rels/slide48.xml.rels><?xml version="1.0" encoding="UTF-8" standalone="yes"?>
<Relationships xmlns="http://schemas.openxmlformats.org/package/2006/relationships"><Relationship Id="rId1" Type="http://schemas.openxmlformats.org/officeDocument/2006/relationships/image" Target="../media/image-48-1.jpeg"/><Relationship Id="rId2" Type="http://schemas.openxmlformats.org/officeDocument/2006/relationships/slideLayout" Target="../slideLayouts/slideLayout1.xml"/><Relationship Id="rId3" Type="http://schemas.openxmlformats.org/officeDocument/2006/relationships/notesSlide" Target="../notesSlides/notesSlide48.xml"/></Relationships>
</file>

<file path=ppt/slides/_rels/slide49.xml.rels><?xml version="1.0" encoding="UTF-8" standalone="yes"?>
<Relationships xmlns="http://schemas.openxmlformats.org/package/2006/relationships"><Relationship Id="rId1" Type="http://schemas.openxmlformats.org/officeDocument/2006/relationships/image" Target="../media/image-49-1.png"/><Relationship Id="rId2" Type="http://schemas.openxmlformats.org/officeDocument/2006/relationships/slideLayout" Target="../slideLayouts/slideLayout1.xml"/><Relationship Id="rId3" Type="http://schemas.openxmlformats.org/officeDocument/2006/relationships/notesSlide" Target="../notesSlides/notesSlide49.xml"/></Relationships>
</file>

<file path=ppt/slides/_rels/slide50.xml.rels><?xml version="1.0" encoding="UTF-8" standalone="yes"?>
<Relationships xmlns="http://schemas.openxmlformats.org/package/2006/relationships"><Relationship Id="rId1" Type="http://schemas.openxmlformats.org/officeDocument/2006/relationships/image" Target="../media/image-50-1.png"/><Relationship Id="rId2" Type="http://schemas.openxmlformats.org/officeDocument/2006/relationships/slideLayout" Target="../slideLayouts/slideLayout1.xml"/><Relationship Id="rId3" Type="http://schemas.openxmlformats.org/officeDocument/2006/relationships/notesSlide" Target="../notesSlides/notesSlide50.xml"/></Relationships>
</file>

<file path=ppt/slides/_rels/slide51.xml.rels><?xml version="1.0" encoding="UTF-8" standalone="yes"?>
<Relationships xmlns="http://schemas.openxmlformats.org/package/2006/relationships"><Relationship Id="rId1" Type="http://schemas.openxmlformats.org/officeDocument/2006/relationships/image" Target="../media/image-51-1.jpeg"/><Relationship Id="rId2" Type="http://schemas.openxmlformats.org/officeDocument/2006/relationships/slideLayout" Target="../slideLayouts/slideLayout1.xml"/><Relationship Id="rId3" Type="http://schemas.openxmlformats.org/officeDocument/2006/relationships/notesSlide" Target="../notesSlides/notesSlide51.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3.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4.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5.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6.xml"/></Relationships>
</file>

<file path=ppt/slides/_rels/slide57.xml.rels><?xml version="1.0" encoding="UTF-8" standalone="yes"?>
<Relationships xmlns="http://schemas.openxmlformats.org/package/2006/relationships"><Relationship Id="rId1" Type="http://schemas.openxmlformats.org/officeDocument/2006/relationships/image" Target="../media/image-57-1.png"/><Relationship Id="rId2" Type="http://schemas.openxmlformats.org/officeDocument/2006/relationships/slideLayout" Target="../slideLayouts/slideLayout1.xml"/><Relationship Id="rId3" Type="http://schemas.openxmlformats.org/officeDocument/2006/relationships/notesSlide" Target="../notesSlides/notesSlide57.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8.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9.xml"/></Relationships>
</file>

<file path=ppt/slides/_rels/slide60.xml.rels><?xml version="1.0" encoding="UTF-8" standalone="yes"?>
<Relationships xmlns="http://schemas.openxmlformats.org/package/2006/relationships"><Relationship Id="rId1" Type="http://schemas.openxmlformats.org/officeDocument/2006/relationships/image" Target="../media/Slide-60-image-1.png"/><Relationship Id="rId2" Type="http://schemas.openxmlformats.org/officeDocument/2006/relationships/slideLayout" Target="../slideLayouts/slideLayout1.xml"/><Relationship Id="rId3" Type="http://schemas.openxmlformats.org/officeDocument/2006/relationships/notesSlide" Target="../notesSlides/notesSlide60.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1.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2.xml"/></Relationships>
</file>

<file path=ppt/slides/_rels/slide63.xml.rels><?xml version="1.0" encoding="UTF-8" standalone="yes"?>
<Relationships xmlns="http://schemas.openxmlformats.org/package/2006/relationships"><Relationship Id="rId1" Type="http://schemas.openxmlformats.org/officeDocument/2006/relationships/image" Target="../media/image-63-1.png"/><Relationship Id="rId2" Type="http://schemas.openxmlformats.org/officeDocument/2006/relationships/slideLayout" Target="../slideLayouts/slideLayout1.xml"/><Relationship Id="rId3" Type="http://schemas.openxmlformats.org/officeDocument/2006/relationships/notesSlide" Target="../notesSlides/notesSlide63.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4.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5.xml"/></Relationships>
</file>

<file path=ppt/slides/_rels/slide66.xml.rels><?xml version="1.0" encoding="UTF-8" standalone="yes"?>
<Relationships xmlns="http://schemas.openxmlformats.org/package/2006/relationships"><Relationship Id="rId1" Type="http://schemas.openxmlformats.org/officeDocument/2006/relationships/image" Target="../media/image-66-1.png"/><Relationship Id="rId2" Type="http://schemas.openxmlformats.org/officeDocument/2006/relationships/slideLayout" Target="../slideLayouts/slideLayout1.xml"/><Relationship Id="rId3" Type="http://schemas.openxmlformats.org/officeDocument/2006/relationships/notesSlide" Target="../notesSlides/notesSlide66.xml"/></Relationships>
</file>

<file path=ppt/slides/_rels/slide67.xml.rels><?xml version="1.0" encoding="UTF-8" standalone="yes"?>
<Relationships xmlns="http://schemas.openxmlformats.org/package/2006/relationships"><Relationship Id="rId1" Type="http://schemas.openxmlformats.org/officeDocument/2006/relationships/image" Target="../media/image-67-1.jpeg"/><Relationship Id="rId2" Type="http://schemas.openxmlformats.org/officeDocument/2006/relationships/slideLayout" Target="../slideLayouts/slideLayout1.xml"/><Relationship Id="rId3" Type="http://schemas.openxmlformats.org/officeDocument/2006/relationships/notesSlide" Target="../notesSlides/notesSlide67.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8.xml"/></Relationships>
</file>

<file path=ppt/slides/_rels/slide69.xml.rels><?xml version="1.0" encoding="UTF-8" standalone="yes"?>
<Relationships xmlns="http://schemas.openxmlformats.org/package/2006/relationships"><Relationship Id="rId1" Type="http://schemas.openxmlformats.org/officeDocument/2006/relationships/image" Target="../media/image-69-1.jpeg"/><Relationship Id="rId2" Type="http://schemas.openxmlformats.org/officeDocument/2006/relationships/slideLayout" Target="../slideLayouts/slideLayout1.xml"/><Relationship Id="rId3" Type="http://schemas.openxmlformats.org/officeDocument/2006/relationships/notesSlide" Target="../notesSlides/notesSlide69.xml"/></Relationships>
</file>

<file path=ppt/slides/_rels/slide70.xml.rels><?xml version="1.0" encoding="UTF-8" standalone="yes"?>
<Relationships xmlns="http://schemas.openxmlformats.org/package/2006/relationships"><Relationship Id="rId1" Type="http://schemas.openxmlformats.org/officeDocument/2006/relationships/image" Target="../media/image-70-1.png"/><Relationship Id="rId2" Type="http://schemas.openxmlformats.org/officeDocument/2006/relationships/slideLayout" Target="../slideLayouts/slideLayout1.xml"/><Relationship Id="rId3" Type="http://schemas.openxmlformats.org/officeDocument/2006/relationships/notesSlide" Target="../notesSlides/notesSlide70.xml"/></Relationships>
</file>

<file path=ppt/slides/_rels/slide71.xml.rels><?xml version="1.0" encoding="UTF-8" standalone="yes"?>
<Relationships xmlns="http://schemas.openxmlformats.org/package/2006/relationships"><Relationship Id="rId1" Type="http://schemas.openxmlformats.org/officeDocument/2006/relationships/image" Target="../media/image-71-1.jpeg"/><Relationship Id="rId2" Type="http://schemas.openxmlformats.org/officeDocument/2006/relationships/slideLayout" Target="../slideLayouts/slideLayout1.xml"/><Relationship Id="rId3" Type="http://schemas.openxmlformats.org/officeDocument/2006/relationships/notesSlide" Target="../notesSlides/notesSlide71.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2.xml"/></Relationships>
</file>

<file path=ppt/slides/_rels/slide73.xml.rels><?xml version="1.0" encoding="UTF-8" standalone="yes"?>
<Relationships xmlns="http://schemas.openxmlformats.org/package/2006/relationships"><Relationship Id="rId1" Type="http://schemas.openxmlformats.org/officeDocument/2006/relationships/image" Target="../media/image-73-1.png"/><Relationship Id="rId2" Type="http://schemas.openxmlformats.org/officeDocument/2006/relationships/slideLayout" Target="../slideLayouts/slideLayout1.xml"/><Relationship Id="rId3" Type="http://schemas.openxmlformats.org/officeDocument/2006/relationships/notesSlide" Target="../notesSlides/notesSlide73.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4.xml"/></Relationships>
</file>

<file path=ppt/slides/_rels/slide75.xml.rels><?xml version="1.0" encoding="UTF-8" standalone="yes"?>
<Relationships xmlns="http://schemas.openxmlformats.org/package/2006/relationships"><Relationship Id="rId1" Type="http://schemas.openxmlformats.org/officeDocument/2006/relationships/image" Target="../media/image-75-1.jpeg"/><Relationship Id="rId2" Type="http://schemas.openxmlformats.org/officeDocument/2006/relationships/slideLayout" Target="../slideLayouts/slideLayout1.xml"/><Relationship Id="rId3" Type="http://schemas.openxmlformats.org/officeDocument/2006/relationships/notesSlide" Target="../notesSlides/notesSlide75.xml"/></Relationships>
</file>

<file path=ppt/slides/_rels/slide76.xml.rels><?xml version="1.0" encoding="UTF-8" standalone="yes"?>
<Relationships xmlns="http://schemas.openxmlformats.org/package/2006/relationships"><Relationship Id="rId1" Type="http://schemas.openxmlformats.org/officeDocument/2006/relationships/image" Target="../media/image-76-1.png"/><Relationship Id="rId2" Type="http://schemas.openxmlformats.org/officeDocument/2006/relationships/slideLayout" Target="../slideLayouts/slideLayout1.xml"/><Relationship Id="rId3" Type="http://schemas.openxmlformats.org/officeDocument/2006/relationships/notesSlide" Target="../notesSlides/notesSlide76.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7.xml"/></Relationships>
</file>

<file path=ppt/slides/_rels/slide78.xml.rels><?xml version="1.0" encoding="UTF-8" standalone="yes"?>
<Relationships xmlns="http://schemas.openxmlformats.org/package/2006/relationships"><Relationship Id="rId1" Type="http://schemas.openxmlformats.org/officeDocument/2006/relationships/image" Target="../media/image-78-1.png"/><Relationship Id="rId2" Type="http://schemas.openxmlformats.org/officeDocument/2006/relationships/slideLayout" Target="../slideLayouts/slideLayout1.xml"/><Relationship Id="rId3" Type="http://schemas.openxmlformats.org/officeDocument/2006/relationships/notesSlide" Target="../notesSlides/notesSlide78.xml"/></Relationships>
</file>

<file path=ppt/slides/_rels/slide79.xml.rels><?xml version="1.0" encoding="UTF-8" standalone="yes"?>
<Relationships xmlns="http://schemas.openxmlformats.org/package/2006/relationships"><Relationship Id="rId1" Type="http://schemas.openxmlformats.org/officeDocument/2006/relationships/image" Target="../media/image-79-1.jpeg"/><Relationship Id="rId2" Type="http://schemas.openxmlformats.org/officeDocument/2006/relationships/slideLayout" Target="../slideLayouts/slideLayout1.xml"/><Relationship Id="rId3" Type="http://schemas.openxmlformats.org/officeDocument/2006/relationships/notesSlide" Target="../notesSlides/notesSlide79.xml"/></Relationships>
</file>

<file path=ppt/slides/_rels/slide80.xml.rels><?xml version="1.0" encoding="UTF-8" standalone="yes"?>
<Relationships xmlns="http://schemas.openxmlformats.org/package/2006/relationships"><Relationship Id="rId1" Type="http://schemas.openxmlformats.org/officeDocument/2006/relationships/image" Target="../media/image-80-1.png"/><Relationship Id="rId2" Type="http://schemas.openxmlformats.org/officeDocument/2006/relationships/slideLayout" Target="../slideLayouts/slideLayout1.xml"/><Relationship Id="rId3" Type="http://schemas.openxmlformats.org/officeDocument/2006/relationships/notesSlide" Target="../notesSlides/notesSlide80.xml"/></Relationships>
</file>

<file path=ppt/slides/_rels/slide81.xml.rels><?xml version="1.0" encoding="UTF-8" standalone="yes"?>
<Relationships xmlns="http://schemas.openxmlformats.org/package/2006/relationships"><Relationship Id="rId1" Type="http://schemas.openxmlformats.org/officeDocument/2006/relationships/image" Target="../media/image-81-1.jpeg"/><Relationship Id="rId2" Type="http://schemas.openxmlformats.org/officeDocument/2006/relationships/slideLayout" Target="../slideLayouts/slideLayout1.xml"/><Relationship Id="rId3" Type="http://schemas.openxmlformats.org/officeDocument/2006/relationships/notesSlide" Target="../notesSlides/notesSlide81.xml"/></Relationships>
</file>

<file path=ppt/slides/_rels/slide82.xml.rels><?xml version="1.0" encoding="UTF-8" standalone="yes"?>
<Relationships xmlns="http://schemas.openxmlformats.org/package/2006/relationships"><Relationship Id="rId1" Type="http://schemas.openxmlformats.org/officeDocument/2006/relationships/image" Target="../media/image-82-1.png"/><Relationship Id="rId2" Type="http://schemas.openxmlformats.org/officeDocument/2006/relationships/slideLayout" Target="../slideLayouts/slideLayout1.xml"/><Relationship Id="rId3" Type="http://schemas.openxmlformats.org/officeDocument/2006/relationships/notesSlide" Target="../notesSlides/notesSlide82.xml"/></Relationships>
</file>

<file path=ppt/slides/_rels/slide83.xml.rels><?xml version="1.0" encoding="UTF-8" standalone="yes"?>
<Relationships xmlns="http://schemas.openxmlformats.org/package/2006/relationships"><Relationship Id="rId1" Type="http://schemas.openxmlformats.org/officeDocument/2006/relationships/image" Target="../media/image-83-1.png"/><Relationship Id="rId2" Type="http://schemas.openxmlformats.org/officeDocument/2006/relationships/slideLayout" Target="../slideLayouts/slideLayout1.xml"/><Relationship Id="rId3" Type="http://schemas.openxmlformats.org/officeDocument/2006/relationships/notesSlide" Target="../notesSlides/notesSlide83.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4.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5.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6.xml"/></Relationships>
</file>

<file path=ppt/slides/_rels/slide87.xml.rels><?xml version="1.0" encoding="UTF-8" standalone="yes"?>
<Relationships xmlns="http://schemas.openxmlformats.org/package/2006/relationships"><Relationship Id="rId1" Type="http://schemas.openxmlformats.org/officeDocument/2006/relationships/image" Target="../media/Slide-87-image-1.png"/><Relationship Id="rId2" Type="http://schemas.openxmlformats.org/officeDocument/2006/relationships/slideLayout" Target="../slideLayouts/slideLayout1.xml"/><Relationship Id="rId3" Type="http://schemas.openxmlformats.org/officeDocument/2006/relationships/notesSlide" Target="../notesSlides/notesSlide87.xml"/></Relationships>
</file>

<file path=ppt/slides/_rels/slide88.xml.rels><?xml version="1.0" encoding="UTF-8" standalone="yes"?>
<Relationships xmlns="http://schemas.openxmlformats.org/package/2006/relationships"><Relationship Id="rId1" Type="http://schemas.openxmlformats.org/officeDocument/2006/relationships/image" Target="../media/image-88-1.png"/><Relationship Id="rId2" Type="http://schemas.openxmlformats.org/officeDocument/2006/relationships/slideLayout" Target="../slideLayouts/slideLayout1.xml"/><Relationship Id="rId3" Type="http://schemas.openxmlformats.org/officeDocument/2006/relationships/notesSlide" Target="../notesSlides/notesSlide88.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9.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0.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1.xml"/></Relationships>
</file>

<file path=ppt/slides/_rels/slide92.xml.rels><?xml version="1.0" encoding="UTF-8" standalone="yes"?>
<Relationships xmlns="http://schemas.openxmlformats.org/package/2006/relationships"><Relationship Id="rId1" Type="http://schemas.openxmlformats.org/officeDocument/2006/relationships/image" Target="../media/image-92-1.png"/><Relationship Id="rId2" Type="http://schemas.openxmlformats.org/officeDocument/2006/relationships/slideLayout" Target="../slideLayouts/slideLayout1.xml"/><Relationship Id="rId3" Type="http://schemas.openxmlformats.org/officeDocument/2006/relationships/notesSlide" Target="../notesSlides/notesSlide92.xml"/></Relationships>
</file>

<file path=ppt/slides/_rels/slide93.xml.rels><?xml version="1.0" encoding="UTF-8" standalone="yes"?>
<Relationships xmlns="http://schemas.openxmlformats.org/package/2006/relationships"><Relationship Id="rId1" Type="http://schemas.openxmlformats.org/officeDocument/2006/relationships/image" Target="../media/image-93-1.png"/><Relationship Id="rId2" Type="http://schemas.openxmlformats.org/officeDocument/2006/relationships/slideLayout" Target="../slideLayouts/slideLayout1.xml"/><Relationship Id="rId3" Type="http://schemas.openxmlformats.org/officeDocument/2006/relationships/notesSlide" Target="../notesSlides/notesSlide93.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4.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5.xml"/></Relationships>
</file>

<file path=ppt/slides/_rels/slide96.xml.rels><?xml version="1.0" encoding="UTF-8" standalone="yes"?>
<Relationships xmlns="http://schemas.openxmlformats.org/package/2006/relationships"><Relationship Id="rId1" Type="http://schemas.openxmlformats.org/officeDocument/2006/relationships/image" Target="../media/image-96-1.jpeg"/><Relationship Id="rId2" Type="http://schemas.openxmlformats.org/officeDocument/2006/relationships/slideLayout" Target="../slideLayouts/slideLayout1.xml"/><Relationship Id="rId3" Type="http://schemas.openxmlformats.org/officeDocument/2006/relationships/notesSlide" Target="../notesSlides/notesSlide96.xml"/></Relationships>
</file>

<file path=ppt/slides/_rels/slide97.xml.rels><?xml version="1.0" encoding="UTF-8" standalone="yes"?>
<Relationships xmlns="http://schemas.openxmlformats.org/package/2006/relationships"><Relationship Id="rId1" Type="http://schemas.openxmlformats.org/officeDocument/2006/relationships/image" Target="../media/image-97-1.png"/><Relationship Id="rId2" Type="http://schemas.openxmlformats.org/officeDocument/2006/relationships/slideLayout" Target="../slideLayouts/slideLayout1.xml"/><Relationship Id="rId3" Type="http://schemas.openxmlformats.org/officeDocument/2006/relationships/notesSlide" Target="../notesSlides/notesSlide97.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8.xm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9.xml"/></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0.xml"/></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1.xml"/></Relationships>
</file>

<file path=ppt/slides/_rels/slide102.xml.rels><?xml version="1.0" encoding="UTF-8" standalone="yes"?>
<Relationships xmlns="http://schemas.openxmlformats.org/package/2006/relationships"><Relationship Id="rId1" Type="http://schemas.openxmlformats.org/officeDocument/2006/relationships/image" Target="../media/image-102-1.jpeg"/><Relationship Id="rId2" Type="http://schemas.openxmlformats.org/officeDocument/2006/relationships/slideLayout" Target="../slideLayouts/slideLayout1.xml"/><Relationship Id="rId3" Type="http://schemas.openxmlformats.org/officeDocument/2006/relationships/notesSlide" Target="../notesSlides/notesSlide102.xml"/></Relationships>
</file>

<file path=ppt/slides/_rels/slide103.xml.rels><?xml version="1.0" encoding="UTF-8" standalone="yes"?>
<Relationships xmlns="http://schemas.openxmlformats.org/package/2006/relationships"><Relationship Id="rId1" Type="http://schemas.openxmlformats.org/officeDocument/2006/relationships/image" Target="../media/image-103-1.png"/><Relationship Id="rId2" Type="http://schemas.openxmlformats.org/officeDocument/2006/relationships/slideLayout" Target="../slideLayouts/slideLayout1.xml"/><Relationship Id="rId3" Type="http://schemas.openxmlformats.org/officeDocument/2006/relationships/notesSlide" Target="../notesSlides/notesSlide103.xml"/></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4.xml"/></Relationships>
</file>

<file path=ppt/slides/_rels/slide105.xml.rels><?xml version="1.0" encoding="UTF-8" standalone="yes"?>
<Relationships xmlns="http://schemas.openxmlformats.org/package/2006/relationships"><Relationship Id="rId1" Type="http://schemas.openxmlformats.org/officeDocument/2006/relationships/image" Target="../media/image-105-1.png"/><Relationship Id="rId2" Type="http://schemas.openxmlformats.org/officeDocument/2006/relationships/slideLayout" Target="../slideLayouts/slideLayout1.xml"/><Relationship Id="rId3" Type="http://schemas.openxmlformats.org/officeDocument/2006/relationships/notesSlide" Target="../notesSlides/notesSlide105.xml"/></Relationships>
</file>

<file path=ppt/slides/_rels/slide10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6.xml"/></Relationships>
</file>

<file path=ppt/slides/_rels/slide10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7.xml"/></Relationships>
</file>

<file path=ppt/slides/_rels/slide108.xml.rels><?xml version="1.0" encoding="UTF-8" standalone="yes"?>
<Relationships xmlns="http://schemas.openxmlformats.org/package/2006/relationships"><Relationship Id="rId1" Type="http://schemas.openxmlformats.org/officeDocument/2006/relationships/image" Target="../media/Slide-108-image-1.png"/><Relationship Id="rId2" Type="http://schemas.openxmlformats.org/officeDocument/2006/relationships/slideLayout" Target="../slideLayouts/slideLayout1.xml"/><Relationship Id="rId3" Type="http://schemas.openxmlformats.org/officeDocument/2006/relationships/notesSlide" Target="../notesSlides/notesSlide108.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p:nvPr/>
        </p:nvSpPr>
        <p:spPr>
          <a:xfrm>
            <a:off x="10183490" y="571500"/>
            <a:ext cx="1341699" cy="272400"/>
          </a:xfrm>
          <a:prstGeom prst="rect">
            <a:avLst/>
          </a:prstGeom>
          <a:noFill/>
          <a:ln/>
        </p:spPr>
        <p:txBody>
          <a:bodyPr wrap="square" lIns="0" tIns="0" rIns="0" bIns="0" rtlCol="0" anchor="t"/>
          <a:lstStyle/>
          <a:p>
            <a:pPr algn="r" indent="0" marL="0">
              <a:lnSpc>
                <a:spcPct val="108000"/>
              </a:lnSpc>
              <a:buNone/>
            </a:pPr>
            <a:r>
              <a:rPr lang="en" altLang="en-US" sz="1650" dirty="0">
                <a:solidFill>
                  <a:srgbClr val="FFFFFF"/>
                </a:solidFill>
                <a:latin typeface="IBM Plex Sans" pitchFamily="34" charset="0"/>
                <a:ea typeface="IBM Plex Sans" pitchFamily="34" charset="-122"/>
                <a:cs typeface="IBM Plex Sans" pitchFamily="34" charset="-120"/>
              </a:rPr>
              <a:t>Edition 26.10</a:t>
            </a:r>
            <a:endParaRPr lang="en" sz="1650" dirty="0"/>
          </a:p>
        </p:txBody>
      </p:sp>
      <p:sp>
        <p:nvSpPr>
          <p:cNvPr id="3" name="Text 1"/>
          <p:cNvSpPr/>
          <p:nvPr/>
        </p:nvSpPr>
        <p:spPr>
          <a:xfrm>
            <a:off x="666780" y="1962120"/>
            <a:ext cx="11144250" cy="1920149"/>
          </a:xfrm>
          <a:prstGeom prst="rect">
            <a:avLst/>
          </a:prstGeom>
          <a:noFill/>
          <a:ln/>
        </p:spPr>
        <p:txBody>
          <a:bodyPr wrap="square" lIns="0" tIns="0" rIns="0" bIns="0" rtlCol="0" anchor="t"/>
          <a:lstStyle/>
          <a:p>
            <a:pPr algn="l" indent="0" marL="0">
              <a:lnSpc>
                <a:spcPct val="88000"/>
              </a:lnSpc>
              <a:buNone/>
            </a:pPr>
            <a:r>
              <a:rPr lang="en" altLang="en-US" sz="7200" dirty="0">
                <a:solidFill>
                  <a:srgbClr val="FFFFFF"/>
                </a:solidFill>
                <a:latin typeface="IBM Plex Sans Medium" pitchFamily="34" charset="0"/>
                <a:ea typeface="IBM Plex Sans Medium" pitchFamily="34" charset="-122"/>
                <a:cs typeface="IBM Plex Sans Medium" pitchFamily="34" charset="-120"/>
              </a:rPr>
              <a:t>Bitcoin</a:t>
            </a:r>
            <a:br/>
            <a:r>
              <a:rPr lang="en" altLang="en-US" sz="7200" dirty="0">
                <a:solidFill>
                  <a:srgbClr val="FFFFFF"/>
                </a:solidFill>
                <a:latin typeface="IBM Plex Sans Medium" pitchFamily="34" charset="0"/>
                <a:ea typeface="IBM Plex Sans Medium" pitchFamily="34" charset="-122"/>
                <a:cs typeface="IBM Plex Sans Medium" pitchFamily="34" charset="-120"/>
              </a:rPr>
              <a:t>Diploma</a:t>
            </a:r>
            <a:endParaRPr lang="en" sz="7200" dirty="0"/>
          </a:p>
        </p:txBody>
      </p:sp>
      <p:sp>
        <p:nvSpPr>
          <p:cNvPr id="4" name="Text 2"/>
          <p:cNvSpPr/>
          <p:nvPr/>
        </p:nvSpPr>
        <p:spPr>
          <a:xfrm>
            <a:off x="666780" y="5905470"/>
            <a:ext cx="11144250" cy="381030"/>
          </a:xfrm>
          <a:prstGeom prst="rect">
            <a:avLst/>
          </a:prstGeom>
          <a:noFill/>
          <a:ln/>
        </p:spPr>
        <p:txBody>
          <a:bodyPr wrap="square" lIns="0" tIns="0" rIns="0" bIns="0" rtlCol="0" anchor="t"/>
          <a:lstStyle/>
          <a:p>
            <a:pPr algn="l" indent="0" marL="0">
              <a:lnSpc>
                <a:spcPct val="104000"/>
              </a:lnSpc>
              <a:buNone/>
            </a:pPr>
            <a:r>
              <a:rPr lang="en" altLang="en-US" sz="2400" dirty="0">
                <a:solidFill>
                  <a:srgbClr val="FFFFFF"/>
                </a:solidFill>
                <a:latin typeface="IBM Plex Sans" pitchFamily="34" charset="0"/>
                <a:ea typeface="IBM Plex Sans" pitchFamily="34" charset="-122"/>
                <a:cs typeface="IBM Plex Sans" pitchFamily="34" charset="-120"/>
              </a:rPr>
              <a:t>Financial Education for the Bitcoin Era</a:t>
            </a:r>
            <a:endParaRPr lang="en" sz="24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p:nvPr/>
        </p:nvSpPr>
        <p:spPr>
          <a:xfrm>
            <a:off x="381030" y="2340955"/>
            <a:ext cx="11429817" cy="411389"/>
          </a:xfrm>
          <a:prstGeom prst="rect">
            <a:avLst/>
          </a:prstGeom>
          <a:noFill/>
          <a:ln/>
        </p:spPr>
        <p:txBody>
          <a:bodyPr wrap="square" lIns="0" tIns="0" rIns="0" bIns="0" rtlCol="0" anchor="t"/>
          <a:lstStyle/>
          <a:p>
            <a:pPr algn="ctr" indent="0" marL="0">
              <a:lnSpc>
                <a:spcPct val="113000"/>
              </a:lnSpc>
              <a:buNone/>
            </a:pPr>
            <a:r>
              <a:rPr lang="en" altLang="en-US" sz="2400" dirty="0">
                <a:solidFill>
                  <a:srgbClr val="F7941F"/>
                </a:solidFill>
                <a:latin typeface="IBM Plex Sans Medium" pitchFamily="34" charset="0"/>
                <a:ea typeface="IBM Plex Sans Medium" pitchFamily="34" charset="-122"/>
                <a:cs typeface="IBM Plex Sans Medium" pitchFamily="34" charset="-120"/>
              </a:rPr>
              <a:t>Module 1</a:t>
            </a:r>
            <a:endParaRPr lang="en" sz="2400" dirty="0"/>
          </a:p>
        </p:txBody>
      </p:sp>
      <p:sp>
        <p:nvSpPr>
          <p:cNvPr id="3" name="Text 1"/>
          <p:cNvSpPr/>
          <p:nvPr/>
        </p:nvSpPr>
        <p:spPr>
          <a:xfrm>
            <a:off x="381030" y="3072293"/>
            <a:ext cx="11430000" cy="590520"/>
          </a:xfrm>
          <a:prstGeom prst="rect">
            <a:avLst/>
          </a:prstGeom>
          <a:noFill/>
          <a:ln/>
        </p:spPr>
        <p:txBody>
          <a:bodyPr wrap="square" lIns="0" tIns="0" rIns="0" bIns="0" rtlCol="0" anchor="t"/>
          <a:lstStyle/>
          <a:p>
            <a:pPr algn="ctr" indent="0" marL="0">
              <a:lnSpc>
                <a:spcPct val="83000"/>
              </a:lnSpc>
              <a:buNone/>
            </a:pPr>
            <a:r>
              <a:rPr lang="en" altLang="en-US" sz="4350" dirty="0">
                <a:solidFill>
                  <a:srgbClr val="FFFFFF"/>
                </a:solidFill>
                <a:latin typeface="IBM Plex Sans Medium" pitchFamily="34" charset="0"/>
                <a:ea typeface="IBM Plex Sans Medium" pitchFamily="34" charset="-122"/>
                <a:cs typeface="IBM Plex Sans Medium" pitchFamily="34" charset="-120"/>
              </a:rPr>
              <a:t>Understanding Money</a:t>
            </a:r>
            <a:endParaRPr lang="en" sz="4350" dirty="0"/>
          </a:p>
        </p:txBody>
      </p:sp>
      <p:sp>
        <p:nvSpPr>
          <p:cNvPr id="4" name="Text 2"/>
          <p:cNvSpPr/>
          <p:nvPr/>
        </p:nvSpPr>
        <p:spPr>
          <a:xfrm>
            <a:off x="381030" y="4105747"/>
            <a:ext cx="11430000" cy="411389"/>
          </a:xfrm>
          <a:prstGeom prst="rect">
            <a:avLst/>
          </a:prstGeom>
          <a:noFill/>
          <a:ln/>
        </p:spPr>
        <p:txBody>
          <a:bodyPr wrap="square" lIns="0" tIns="0" rIns="0" bIns="0" rtlCol="0" anchor="t"/>
          <a:lstStyle/>
          <a:p>
            <a:pPr algn="ctr" indent="0" marL="0">
              <a:lnSpc>
                <a:spcPct val="113000"/>
              </a:lnSpc>
              <a:buNone/>
            </a:pPr>
            <a:r>
              <a:rPr lang="en" altLang="en-US" sz="2400" b="1" dirty="0">
                <a:solidFill>
                  <a:srgbClr val="FFFFFF"/>
                </a:solidFill>
                <a:latin typeface="IBM Plex Sans" pitchFamily="34" charset="0"/>
                <a:ea typeface="IBM Plex Sans" pitchFamily="34" charset="-122"/>
                <a:cs typeface="IBM Plex Sans" pitchFamily="34" charset="-120"/>
              </a:rPr>
              <a:t>Problem:</a:t>
            </a:r>
            <a:r>
              <a:rPr lang="en" altLang="en-US" sz="2400" dirty="0">
                <a:solidFill>
                  <a:srgbClr val="FFFFFF"/>
                </a:solidFill>
                <a:latin typeface="IBM Plex Sans" pitchFamily="34" charset="0"/>
                <a:ea typeface="IBM Plex Sans" pitchFamily="34" charset="-122"/>
                <a:cs typeface="IBM Plex Sans" pitchFamily="34" charset="-120"/>
              </a:rPr>
              <a:t> How do monetary systems work and change?</a:t>
            </a:r>
            <a:endParaRPr lang="en" sz="24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D8D8E7"/>
                </a:solidFill>
                <a:latin typeface="IBM Plex Sans"/>
                <a:ea typeface="IBM Plex Sans"/>
                <a:cs typeface="IBM Plex Sans"/>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en" altLang="en-US" sz="3000" dirty="0">
                <a:solidFill>
                  <a:srgbClr val="422C70"/>
                </a:solidFill>
                <a:latin typeface="IBM Plex Sans Medium" pitchFamily="34" charset="0"/>
                <a:ea typeface="IBM Plex Sans Medium" pitchFamily="34" charset="-122"/>
                <a:cs typeface="IBM Plex Sans Medium" pitchFamily="34" charset="-120"/>
              </a:rPr>
              <a:t>Knowledge Comes Before Action</a:t>
            </a:r>
            <a:endParaRPr lang="en" sz="3000" dirty="0"/>
          </a:p>
        </p:txBody>
      </p:sp>
      <p:sp>
        <p:nvSpPr>
          <p:cNvPr id="4" name="Text 2"/>
          <p:cNvSpPr/>
          <p:nvPr/>
        </p:nvSpPr>
        <p:spPr>
          <a:xfrm>
            <a:off x="1047720" y="1386779"/>
            <a:ext cx="11092404" cy="1828068"/>
          </a:xfrm>
          <a:prstGeom prst="rect">
            <a:avLst/>
          </a:prstGeom>
          <a:noFill/>
          <a:ln/>
        </p:spPr>
        <p:txBody>
          <a:bodyPr wrap="square" lIns="0" tIns="0" rIns="0" bIns="0" rtlCol="0" anchor="t"/>
          <a:lstStyle/>
          <a:p>
            <a:pPr algn="l" marL="228600" indent="-228600">
              <a:lnSpc>
                <a:spcPct val="113000"/>
              </a:lnSpc>
              <a:buSzPct val="100000"/>
              <a:buChar char="•"/>
            </a:pPr>
            <a:r>
              <a:rPr lang="en" altLang="en-US" sz="2400" dirty="0">
                <a:solidFill>
                  <a:srgbClr val="25252B"/>
                </a:solidFill>
                <a:latin typeface="IBM Plex Sans" pitchFamily="34" charset="0"/>
                <a:ea typeface="IBM Plex Sans" pitchFamily="34" charset="-122"/>
                <a:cs typeface="IBM Plex Sans" pitchFamily="34" charset="-120"/>
              </a:rPr>
              <a:t>Learn first · start small · move slow</a:t>
            </a:r>
            <a:endParaRPr lang="en" sz="2400" dirty="0"/>
          </a:p>
          <a:p>
            <a:pPr algn="l" marL="228600" indent="-228600">
              <a:lnSpc>
                <a:spcPct val="113000"/>
              </a:lnSpc>
              <a:spcBef>
                <a:spcPts val="480"/>
              </a:spcBef>
              <a:buSzPct val="100000"/>
              <a:buChar char="•"/>
            </a:pPr>
            <a:r>
              <a:rPr lang="en" altLang="en-US" sz="2400" dirty="0">
                <a:solidFill>
                  <a:srgbClr val="25252B"/>
                </a:solidFill>
                <a:latin typeface="IBM Plex Sans" pitchFamily="34" charset="0"/>
                <a:ea typeface="IBM Plex Sans" pitchFamily="34" charset="-122"/>
                <a:cs typeface="IBM Plex Sans" pitchFamily="34" charset="-120"/>
              </a:rPr>
              <a:t>No purchase, personal funds, or personal wallet required</a:t>
            </a:r>
            <a:endParaRPr lang="en" sz="2400" dirty="0"/>
          </a:p>
          <a:p>
            <a:pPr algn="l" marL="228600" indent="-228600">
              <a:lnSpc>
                <a:spcPct val="113000"/>
              </a:lnSpc>
              <a:spcBef>
                <a:spcPts val="480"/>
              </a:spcBef>
              <a:buSzPct val="100000"/>
              <a:buChar char="•"/>
            </a:pPr>
            <a:r>
              <a:rPr lang="en" altLang="en-US" sz="2400" dirty="0">
                <a:solidFill>
                  <a:srgbClr val="25252B"/>
                </a:solidFill>
                <a:latin typeface="IBM Plex Sans" pitchFamily="34" charset="0"/>
                <a:ea typeface="IBM Plex Sans" pitchFamily="34" charset="-122"/>
                <a:cs typeface="IBM Plex Sans" pitchFamily="34" charset="-120"/>
              </a:rPr>
              <a:t>No personal device or internet required for completion</a:t>
            </a:r>
            <a:endParaRPr lang="en" sz="2400" dirty="0"/>
          </a:p>
          <a:p>
            <a:pPr algn="l" marL="228600" indent="-228600">
              <a:lnSpc>
                <a:spcPct val="113000"/>
              </a:lnSpc>
              <a:spcBef>
                <a:spcPts val="480"/>
              </a:spcBef>
              <a:buSzPct val="100000"/>
              <a:buChar char="•"/>
            </a:pPr>
            <a:r>
              <a:rPr lang="en" altLang="en-US" sz="2400" dirty="0">
                <a:solidFill>
                  <a:srgbClr val="25252B"/>
                </a:solidFill>
                <a:latin typeface="IBM Plex Sans" pitchFamily="34" charset="0"/>
                <a:ea typeface="IBM Plex Sans" pitchFamily="34" charset="-122"/>
                <a:cs typeface="IBM Plex Sans" pitchFamily="34" charset="-120"/>
              </a:rPr>
              <a:t>Prepared materials, simulations, and offline practice available</a:t>
            </a:r>
            <a:endParaRPr lang="en" sz="2400" dirty="0"/>
          </a:p>
        </p:txBody>
      </p:sp>
      <p:sp>
        <p:nvSpPr>
          <p:cNvPr id="5" name="Text 3"/>
          <p:cNvSpPr/>
          <p:nvPr/>
        </p:nvSpPr>
        <p:spPr>
          <a:xfrm>
            <a:off x="666780" y="3549975"/>
            <a:ext cx="11510010" cy="1234074"/>
          </a:xfrm>
          <a:prstGeom prst="rect">
            <a:avLst/>
          </a:prstGeom>
          <a:noFill/>
          <a:ln/>
        </p:spPr>
        <p:txBody>
          <a:bodyPr wrap="square" lIns="0" tIns="0" rIns="0" bIns="0" rtlCol="0" anchor="t"/>
          <a:lstStyle/>
          <a:p>
            <a:pPr algn="l" indent="0" marL="0">
              <a:lnSpc>
                <a:spcPct val="113000"/>
              </a:lnSpc>
              <a:buNone/>
            </a:pPr>
            <a:r>
              <a:rPr lang="en" altLang="en-US" sz="2400" dirty="0">
                <a:solidFill>
                  <a:srgbClr val="25252B"/>
                </a:solidFill>
                <a:latin typeface="IBM Plex Sans" pitchFamily="34" charset="0"/>
                <a:ea typeface="IBM Plex Sans" pitchFamily="34" charset="-122"/>
                <a:cs typeface="IBM Plex Sans" pitchFamily="34" charset="-120"/>
              </a:rPr>
              <a:t>This course provides education, not financial, investment, legal, or tax advice. It does not recommend buying, selling, borrowing against, or holding bitcoin, or promise a rising price.</a:t>
            </a:r>
            <a:endParaRPr lang="en" sz="2400" dirty="0"/>
          </a:p>
        </p:txBody>
      </p:sp>
      <p:sp>
        <p:nvSpPr>
          <p:cNvPr id="6"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en" altLang="en-US" sz="1200" dirty="0">
                <a:solidFill>
                  <a:srgbClr val="6C6C7D"/>
                </a:solidFill>
                <a:latin typeface="IBM Plex Sans" pitchFamily="34" charset="0"/>
                <a:ea typeface="IBM Plex Sans" pitchFamily="34" charset="-122"/>
                <a:cs typeface="IBM Plex Sans" pitchFamily="34" charset="-120"/>
              </a:rPr>
              <a:t>Bitcoin Diploma · Module 1</a:t>
            </a:r>
            <a:endParaRPr lang="en"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p:nvPr/>
        </p:nvSpPr>
        <p:spPr>
          <a:xfrm>
            <a:off x="1584930" y="3097530"/>
            <a:ext cx="10226010" cy="662849"/>
          </a:xfrm>
          <a:prstGeom prst="rect">
            <a:avLst/>
          </a:prstGeom>
          <a:noFill/>
          <a:ln/>
        </p:spPr>
        <p:txBody>
          <a:bodyPr wrap="square" lIns="0" tIns="0" rIns="0" bIns="0" rtlCol="0" anchor="t"/>
          <a:lstStyle/>
          <a:p>
            <a:pPr algn="l" indent="0" marL="0">
              <a:lnSpc>
                <a:spcPct val="100000"/>
              </a:lnSpc>
              <a:buNone/>
            </a:pPr>
            <a:r>
              <a:rPr lang="en" altLang="en-US" sz="4350" dirty="0">
                <a:solidFill>
                  <a:srgbClr val="FFFFFF"/>
                </a:solidFill>
                <a:latin typeface="IBM Plex Sans Medium" pitchFamily="34" charset="0"/>
                <a:ea typeface="IBM Plex Sans Medium" pitchFamily="34" charset="-122"/>
                <a:cs typeface="IBM Plex Sans Medium" pitchFamily="34" charset="-120"/>
              </a:rPr>
              <a:t>Don't Trust, Verify</a:t>
            </a:r>
            <a:endParaRPr lang="en" sz="4350" dirty="0"/>
          </a:p>
        </p:txBody>
      </p:sp>
      <p:sp>
        <p:nvSpPr>
          <p:cNvPr id="3" name="Text 1"/>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en" altLang="en-US" sz="1200" dirty="0">
                <a:solidFill>
                  <a:srgbClr val="C0C0D0"/>
                </a:solidFill>
                <a:latin typeface="IBM Plex Sans" pitchFamily="34" charset="0"/>
                <a:ea typeface="IBM Plex Sans" pitchFamily="34" charset="-122"/>
                <a:cs typeface="IBM Plex Sans" pitchFamily="34" charset="-120"/>
              </a:rPr>
              <a:t>Bitcoin Diploma · Module 1</a:t>
            </a:r>
            <a:endParaRPr lang="en"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C0C0D0"/>
                </a:solidFill>
                <a:latin typeface="IBM Plex Sans"/>
                <a:ea typeface="IBM Plex Sans"/>
                <a:cs typeface="IBM Plex Sans"/>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en" altLang="en-US" sz="3000" dirty="0">
                <a:solidFill>
                  <a:srgbClr val="422C70"/>
                </a:solidFill>
                <a:latin typeface="IBM Plex Sans Medium" pitchFamily="34" charset="0"/>
                <a:ea typeface="IBM Plex Sans Medium" pitchFamily="34" charset="-122"/>
                <a:cs typeface="IBM Plex Sans Medium" pitchFamily="34" charset="-120"/>
              </a:rPr>
              <a:t>Discussion and Privacy Expectations</a:t>
            </a:r>
            <a:endParaRPr lang="en" sz="3000" dirty="0"/>
          </a:p>
        </p:txBody>
      </p:sp>
      <p:sp>
        <p:nvSpPr>
          <p:cNvPr id="4" name="Text 2"/>
          <p:cNvSpPr/>
          <p:nvPr/>
        </p:nvSpPr>
        <p:spPr>
          <a:xfrm>
            <a:off x="1047720" y="1386779"/>
            <a:ext cx="11092404" cy="1828068"/>
          </a:xfrm>
          <a:prstGeom prst="rect">
            <a:avLst/>
          </a:prstGeom>
          <a:noFill/>
          <a:ln/>
        </p:spPr>
        <p:txBody>
          <a:bodyPr wrap="square" lIns="0" tIns="0" rIns="0" bIns="0" rtlCol="0" anchor="t"/>
          <a:lstStyle/>
          <a:p>
            <a:pPr algn="l" marL="228600" indent="-228600">
              <a:lnSpc>
                <a:spcPct val="113000"/>
              </a:lnSpc>
              <a:buSzPct val="100000"/>
              <a:buChar char="•"/>
            </a:pPr>
            <a:r>
              <a:rPr lang="en" altLang="en-US" sz="2400" dirty="0">
                <a:solidFill>
                  <a:srgbClr val="25252B"/>
                </a:solidFill>
                <a:latin typeface="IBM Plex Sans" pitchFamily="34" charset="0"/>
                <a:ea typeface="IBM Plex Sans" pitchFamily="34" charset="-122"/>
                <a:cs typeface="IBM Plex Sans" pitchFamily="34" charset="-120"/>
              </a:rPr>
              <a:t>Check evidence; separate facts, opinions, and guarantees</a:t>
            </a:r>
            <a:endParaRPr lang="en" sz="2400" dirty="0"/>
          </a:p>
          <a:p>
            <a:pPr algn="l" marL="228600" indent="-228600">
              <a:lnSpc>
                <a:spcPct val="113000"/>
              </a:lnSpc>
              <a:spcBef>
                <a:spcPts val="480"/>
              </a:spcBef>
              <a:buSzPct val="100000"/>
              <a:buChar char="•"/>
            </a:pPr>
            <a:r>
              <a:rPr lang="en" altLang="en-US" sz="2400" dirty="0">
                <a:solidFill>
                  <a:srgbClr val="25252B"/>
                </a:solidFill>
                <a:latin typeface="IBM Plex Sans" pitchFamily="34" charset="0"/>
                <a:ea typeface="IBM Plex Sans" pitchFamily="34" charset="-122"/>
                <a:cs typeface="IBM Plex Sans" pitchFamily="34" charset="-120"/>
              </a:rPr>
              <a:t>Challenge ideas respectfully; state uncertainty</a:t>
            </a:r>
            <a:endParaRPr lang="en" sz="2400" dirty="0"/>
          </a:p>
          <a:p>
            <a:pPr algn="l" marL="228600" indent="-228600">
              <a:lnSpc>
                <a:spcPct val="113000"/>
              </a:lnSpc>
              <a:spcBef>
                <a:spcPts val="480"/>
              </a:spcBef>
              <a:buSzPct val="100000"/>
              <a:buChar char="•"/>
            </a:pPr>
            <a:r>
              <a:rPr lang="en" altLang="en-US" sz="2400" dirty="0">
                <a:solidFill>
                  <a:srgbClr val="25252B"/>
                </a:solidFill>
                <a:latin typeface="IBM Plex Sans" pitchFamily="34" charset="0"/>
                <a:ea typeface="IBM Plex Sans" pitchFamily="34" charset="-122"/>
                <a:cs typeface="IBM Plex Sans" pitchFamily="34" charset="-120"/>
              </a:rPr>
              <a:t>Keep personal stories and financial information private</a:t>
            </a:r>
            <a:endParaRPr lang="en" sz="2400" dirty="0"/>
          </a:p>
          <a:p>
            <a:pPr algn="l" marL="228600" indent="-228600">
              <a:lnSpc>
                <a:spcPct val="113000"/>
              </a:lnSpc>
              <a:spcBef>
                <a:spcPts val="480"/>
              </a:spcBef>
              <a:buSzPct val="100000"/>
              <a:buChar char="•"/>
            </a:pPr>
            <a:r>
              <a:rPr lang="en" altLang="en-US" sz="2400" dirty="0">
                <a:solidFill>
                  <a:srgbClr val="25252B"/>
                </a:solidFill>
                <a:latin typeface="IBM Plex Sans" pitchFamily="34" charset="0"/>
                <a:ea typeface="IBM Plex Sans" pitchFamily="34" charset="-122"/>
                <a:cs typeface="IBM Plex Sans" pitchFamily="34" charset="-120"/>
              </a:rPr>
              <a:t>No pressure to buy, sell, or disclose holdings</a:t>
            </a:r>
            <a:endParaRPr lang="en" sz="2400" dirty="0"/>
          </a:p>
        </p:txBody>
      </p:sp>
      <p:sp>
        <p:nvSpPr>
          <p:cNvPr id="5" name="Text 3"/>
          <p:cNvSpPr/>
          <p:nvPr/>
        </p:nvSpPr>
        <p:spPr>
          <a:xfrm>
            <a:off x="666780" y="3549975"/>
            <a:ext cx="11510010" cy="822686"/>
          </a:xfrm>
          <a:prstGeom prst="rect">
            <a:avLst/>
          </a:prstGeom>
          <a:noFill/>
          <a:ln/>
        </p:spPr>
        <p:txBody>
          <a:bodyPr wrap="square" lIns="0" tIns="0" rIns="0" bIns="0" rtlCol="0" anchor="t"/>
          <a:lstStyle/>
          <a:p>
            <a:pPr algn="l" indent="0" marL="0">
              <a:lnSpc>
                <a:spcPct val="113000"/>
              </a:lnSpc>
              <a:buNone/>
            </a:pPr>
            <a:r>
              <a:rPr lang="en" altLang="en-US" sz="2400" dirty="0">
                <a:solidFill>
                  <a:srgbClr val="25252B"/>
                </a:solidFill>
                <a:latin typeface="IBM Plex Sans" pitchFamily="34" charset="0"/>
                <a:ea typeface="IBM Plex Sans" pitchFamily="34" charset="-122"/>
                <a:cs typeface="IBM Plex Sans" pitchFamily="34" charset="-120"/>
              </a:rPr>
              <a:t>Get permission before recording or sharing anyone's screen, work, or identifying information. Never share real private keys or recovery words.</a:t>
            </a:r>
            <a:endParaRPr lang="en" sz="2400" dirty="0"/>
          </a:p>
        </p:txBody>
      </p:sp>
      <p:sp>
        <p:nvSpPr>
          <p:cNvPr id="6" name="Text 4"/>
          <p:cNvSpPr/>
          <p:nvPr/>
        </p:nvSpPr>
        <p:spPr>
          <a:xfrm>
            <a:off x="666780" y="4677522"/>
            <a:ext cx="11510010" cy="1234074"/>
          </a:xfrm>
          <a:prstGeom prst="rect">
            <a:avLst/>
          </a:prstGeom>
          <a:noFill/>
          <a:ln/>
        </p:spPr>
        <p:txBody>
          <a:bodyPr wrap="square" lIns="0" tIns="0" rIns="0" bIns="0" rtlCol="0" anchor="t"/>
          <a:lstStyle/>
          <a:p>
            <a:pPr algn="l" indent="0" marL="0">
              <a:lnSpc>
                <a:spcPct val="113000"/>
              </a:lnSpc>
              <a:buNone/>
            </a:pPr>
            <a:r>
              <a:rPr lang="en" altLang="en-US" sz="2400" dirty="0">
                <a:solidFill>
                  <a:srgbClr val="25252B"/>
                </a:solidFill>
                <a:latin typeface="IBM Plex Sans" pitchFamily="34" charset="0"/>
                <a:ea typeface="IBM Plex Sans" pitchFamily="34" charset="-122"/>
                <a:cs typeface="IBM Plex Sans" pitchFamily="34" charset="-120"/>
              </a:rPr>
              <a:t>Bitcoin's price can change sharply. Errors, scams, lost secrets, or custodian failure can cause permanent loss; valid payments are usually difficult or impossible to reverse.</a:t>
            </a:r>
            <a:endParaRPr lang="en" sz="2400" dirty="0"/>
          </a:p>
        </p:txBody>
      </p:sp>
      <p:sp>
        <p:nvSpPr>
          <p:cNvPr id="7" name="Text 5"/>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en" altLang="en-US" sz="1200" dirty="0">
                <a:solidFill>
                  <a:srgbClr val="6C6C7D"/>
                </a:solidFill>
                <a:latin typeface="IBM Plex Sans" pitchFamily="34" charset="0"/>
                <a:ea typeface="IBM Plex Sans" pitchFamily="34" charset="-122"/>
                <a:cs typeface="IBM Plex Sans" pitchFamily="34" charset="-120"/>
              </a:rPr>
              <a:t>Bitcoin Diploma · Module 1</a:t>
            </a:r>
            <a:endParaRPr lang="en"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7315200" y="0"/>
            <a:ext cx="4419570" cy="6858000"/>
          </a:xfrm>
          <a:prstGeom prst="rect">
            <a:avLst/>
          </a:prstGeom>
        </p:spPr>
      </p:pic>
      <p:sp>
        <p:nvSpPr>
          <p:cNvPr id="3" name="Shape 0"/>
          <p:cNvSpPr/>
          <p:nvPr/>
        </p:nvSpPr>
        <p:spPr>
          <a:xfrm>
            <a:off x="666780" y="1066830"/>
            <a:ext cx="914400" cy="38130"/>
          </a:xfrm>
          <a:prstGeom prst="rect">
            <a:avLst/>
          </a:prstGeom>
          <a:solidFill>
            <a:srgbClr val="F7941F"/>
          </a:solidFill>
          <a:ln/>
        </p:spPr>
      </p:sp>
      <p:sp>
        <p:nvSpPr>
          <p:cNvPr id="4" name="Text 1"/>
          <p:cNvSpPr/>
          <p:nvPr/>
        </p:nvSpPr>
        <p:spPr>
          <a:xfrm>
            <a:off x="666780" y="571500"/>
            <a:ext cx="11144250" cy="419070"/>
          </a:xfrm>
          <a:prstGeom prst="rect">
            <a:avLst/>
          </a:prstGeom>
          <a:noFill/>
          <a:ln/>
        </p:spPr>
        <p:txBody>
          <a:bodyPr wrap="square" lIns="0" tIns="0" rIns="0" bIns="0" rtlCol="0" anchor="t"/>
          <a:lstStyle/>
          <a:p>
            <a:pPr algn="l" indent="0" marL="0">
              <a:lnSpc>
                <a:spcPct val="92000"/>
              </a:lnSpc>
              <a:buNone/>
            </a:pPr>
            <a:r>
              <a:rPr lang="en" altLang="en-US" sz="3000" dirty="0">
                <a:solidFill>
                  <a:srgbClr val="422C70"/>
                </a:solidFill>
                <a:latin typeface="IBM Plex Sans Medium" pitchFamily="34" charset="0"/>
                <a:ea typeface="IBM Plex Sans Medium" pitchFamily="34" charset="-122"/>
                <a:cs typeface="IBM Plex Sans Medium" pitchFamily="34" charset="-120"/>
              </a:rPr>
              <a:t>Opening Questions About Money</a:t>
            </a:r>
            <a:endParaRPr lang="en" sz="3000" dirty="0"/>
          </a:p>
        </p:txBody>
      </p:sp>
      <p:sp>
        <p:nvSpPr>
          <p:cNvPr id="5" name="Text 2"/>
          <p:cNvSpPr/>
          <p:nvPr/>
        </p:nvSpPr>
        <p:spPr>
          <a:xfrm>
            <a:off x="1047720" y="1386779"/>
            <a:ext cx="5923026" cy="3123042"/>
          </a:xfrm>
          <a:prstGeom prst="rect">
            <a:avLst/>
          </a:prstGeom>
          <a:noFill/>
          <a:ln/>
        </p:spPr>
        <p:txBody>
          <a:bodyPr wrap="square" lIns="0" tIns="0" rIns="0" bIns="0" rtlCol="0" anchor="t"/>
          <a:lstStyle/>
          <a:p>
            <a:pPr algn="l" marL="228600" indent="-228600">
              <a:lnSpc>
                <a:spcPct val="113000"/>
              </a:lnSpc>
              <a:buSzPct val="100000"/>
              <a:buChar char="•"/>
            </a:pPr>
            <a:r>
              <a:rPr lang="en" altLang="en-US" sz="2400" dirty="0">
                <a:solidFill>
                  <a:srgbClr val="25252B"/>
                </a:solidFill>
                <a:latin typeface="IBM Plex Sans" pitchFamily="34" charset="0"/>
                <a:ea typeface="IBM Plex Sans" pitchFamily="34" charset="-122"/>
                <a:cs typeface="IBM Plex Sans" pitchFamily="34" charset="-120"/>
              </a:rPr>
              <a:t>Why do people need money?</a:t>
            </a:r>
            <a:endParaRPr lang="en" sz="2400" dirty="0"/>
          </a:p>
          <a:p>
            <a:pPr algn="l" marL="228600" indent="-228600">
              <a:lnSpc>
                <a:spcPct val="113000"/>
              </a:lnSpc>
              <a:spcBef>
                <a:spcPts val="480"/>
              </a:spcBef>
              <a:buSzPct val="100000"/>
              <a:buChar char="•"/>
            </a:pPr>
            <a:r>
              <a:rPr lang="en" altLang="en-US" sz="2400" dirty="0">
                <a:solidFill>
                  <a:srgbClr val="25252B"/>
                </a:solidFill>
                <a:latin typeface="IBM Plex Sans" pitchFamily="34" charset="0"/>
                <a:ea typeface="IBM Plex Sans" pitchFamily="34" charset="-122"/>
                <a:cs typeface="IBM Plex Sans" pitchFamily="34" charset="-120"/>
              </a:rPr>
              <a:t>What makes something money?</a:t>
            </a:r>
            <a:endParaRPr lang="en" sz="2400" dirty="0"/>
          </a:p>
          <a:p>
            <a:pPr algn="l" marL="228600" indent="-228600">
              <a:lnSpc>
                <a:spcPct val="113000"/>
              </a:lnSpc>
              <a:spcBef>
                <a:spcPts val="480"/>
              </a:spcBef>
              <a:buSzPct val="100000"/>
              <a:buChar char="•"/>
            </a:pPr>
            <a:r>
              <a:rPr lang="en" altLang="en-US" sz="2400" dirty="0">
                <a:solidFill>
                  <a:srgbClr val="25252B"/>
                </a:solidFill>
                <a:latin typeface="IBM Plex Sans" pitchFamily="34" charset="0"/>
                <a:ea typeface="IBM Plex Sans" pitchFamily="34" charset="-122"/>
                <a:cs typeface="IBM Plex Sans" pitchFamily="34" charset="-120"/>
              </a:rPr>
              <a:t>Who can create or control the money you use?</a:t>
            </a:r>
            <a:endParaRPr lang="en" sz="2400" dirty="0"/>
          </a:p>
          <a:p>
            <a:pPr algn="l" marL="228600" indent="-228600">
              <a:lnSpc>
                <a:spcPct val="113000"/>
              </a:lnSpc>
              <a:spcBef>
                <a:spcPts val="480"/>
              </a:spcBef>
              <a:buSzPct val="100000"/>
              <a:buChar char="•"/>
            </a:pPr>
            <a:r>
              <a:rPr lang="en" altLang="en-US" sz="2400" dirty="0">
                <a:solidFill>
                  <a:srgbClr val="25252B"/>
                </a:solidFill>
                <a:latin typeface="IBM Plex Sans" pitchFamily="34" charset="0"/>
                <a:ea typeface="IBM Plex Sans" pitchFamily="34" charset="-122"/>
                <a:cs typeface="IBM Plex Sans" pitchFamily="34" charset="-120"/>
              </a:rPr>
              <a:t>Why does your money have value?</a:t>
            </a:r>
            <a:endParaRPr lang="en" sz="2400" dirty="0"/>
          </a:p>
          <a:p>
            <a:pPr algn="l" marL="228600" indent="-228600">
              <a:lnSpc>
                <a:spcPct val="113000"/>
              </a:lnSpc>
              <a:spcBef>
                <a:spcPts val="480"/>
              </a:spcBef>
              <a:buSzPct val="100000"/>
              <a:buChar char="•"/>
            </a:pPr>
            <a:r>
              <a:rPr lang="en" altLang="en-US" sz="2400" dirty="0">
                <a:solidFill>
                  <a:srgbClr val="25252B"/>
                </a:solidFill>
                <a:latin typeface="IBM Plex Sans" pitchFamily="34" charset="0"/>
                <a:ea typeface="IBM Plex Sans" pitchFamily="34" charset="-122"/>
                <a:cs typeface="IBM Plex Sans" pitchFamily="34" charset="-120"/>
              </a:rPr>
              <a:t>Does it buy the same amount as before?</a:t>
            </a:r>
            <a:endParaRPr lang="en" sz="2400" dirty="0"/>
          </a:p>
        </p:txBody>
      </p:sp>
      <p:sp>
        <p:nvSpPr>
          <p:cNvPr id="6" name="Text 3"/>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en" altLang="en-US" sz="1200" dirty="0">
                <a:solidFill>
                  <a:srgbClr val="6C6C7D"/>
                </a:solidFill>
                <a:latin typeface="IBM Plex Sans" pitchFamily="34" charset="0"/>
                <a:ea typeface="IBM Plex Sans" pitchFamily="34" charset="-122"/>
                <a:cs typeface="IBM Plex Sans" pitchFamily="34" charset="-120"/>
              </a:rPr>
              <a:t>Bitcoin Diploma · Module 1</a:t>
            </a:r>
            <a:endParaRPr lang="en"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en" altLang="en-US" sz="3000" dirty="0">
                <a:solidFill>
                  <a:srgbClr val="422C70"/>
                </a:solidFill>
                <a:latin typeface="IBM Plex Sans Medium" pitchFamily="34" charset="0"/>
                <a:ea typeface="IBM Plex Sans Medium" pitchFamily="34" charset="-122"/>
                <a:cs typeface="IBM Plex Sans Medium" pitchFamily="34" charset="-120"/>
              </a:rPr>
              <a:t>Why Money Exists</a:t>
            </a:r>
            <a:endParaRPr lang="en" sz="3000" dirty="0"/>
          </a:p>
        </p:txBody>
      </p:sp>
      <p:sp>
        <p:nvSpPr>
          <p:cNvPr id="4" name="Text 2"/>
          <p:cNvSpPr/>
          <p:nvPr/>
        </p:nvSpPr>
        <p:spPr>
          <a:xfrm>
            <a:off x="666780" y="1447770"/>
            <a:ext cx="11510010" cy="411389"/>
          </a:xfrm>
          <a:prstGeom prst="rect">
            <a:avLst/>
          </a:prstGeom>
          <a:noFill/>
          <a:ln/>
        </p:spPr>
        <p:txBody>
          <a:bodyPr wrap="square" lIns="0" tIns="0" rIns="0" bIns="0" rtlCol="0" anchor="t"/>
          <a:lstStyle/>
          <a:p>
            <a:pPr algn="l" indent="0" marL="0">
              <a:lnSpc>
                <a:spcPct val="113000"/>
              </a:lnSpc>
              <a:buNone/>
            </a:pPr>
            <a:r>
              <a:rPr lang="en" altLang="en-US" sz="2400" dirty="0">
                <a:solidFill>
                  <a:srgbClr val="25252B"/>
                </a:solidFill>
                <a:latin typeface="IBM Plex Sans" pitchFamily="34" charset="0"/>
                <a:ea typeface="IBM Plex Sans" pitchFamily="34" charset="-122"/>
                <a:cs typeface="IBM Plex Sans" pitchFamily="34" charset="-120"/>
              </a:rPr>
              <a:t>Money is an asset people accept because they expect others to accept it later.</a:t>
            </a:r>
            <a:endParaRPr lang="en" sz="2400" dirty="0"/>
          </a:p>
        </p:txBody>
      </p:sp>
      <p:sp>
        <p:nvSpPr>
          <p:cNvPr id="5" name="Text 3"/>
          <p:cNvSpPr/>
          <p:nvPr/>
        </p:nvSpPr>
        <p:spPr>
          <a:xfrm>
            <a:off x="1047720" y="2102937"/>
            <a:ext cx="11092404" cy="1828068"/>
          </a:xfrm>
          <a:prstGeom prst="rect">
            <a:avLst/>
          </a:prstGeom>
          <a:noFill/>
          <a:ln/>
        </p:spPr>
        <p:txBody>
          <a:bodyPr wrap="square" lIns="0" tIns="0" rIns="0" bIns="0" rtlCol="0" anchor="t"/>
          <a:lstStyle/>
          <a:p>
            <a:pPr algn="l" marL="228600" indent="-228600">
              <a:lnSpc>
                <a:spcPct val="113000"/>
              </a:lnSpc>
              <a:buSzPct val="100000"/>
              <a:buChar char="•"/>
            </a:pPr>
            <a:r>
              <a:rPr lang="en" altLang="en-US" sz="2400" dirty="0">
                <a:solidFill>
                  <a:srgbClr val="25252B"/>
                </a:solidFill>
                <a:latin typeface="IBM Plex Sans" pitchFamily="34" charset="0"/>
                <a:ea typeface="IBM Plex Sans" pitchFamily="34" charset="-122"/>
                <a:cs typeface="IBM Plex Sans" pitchFamily="34" charset="-120"/>
              </a:rPr>
              <a:t>Specialization and exchange</a:t>
            </a:r>
            <a:endParaRPr lang="en" sz="2400" dirty="0"/>
          </a:p>
          <a:p>
            <a:pPr algn="l" marL="228600" indent="-228600">
              <a:lnSpc>
                <a:spcPct val="113000"/>
              </a:lnSpc>
              <a:spcBef>
                <a:spcPts val="480"/>
              </a:spcBef>
              <a:buSzPct val="100000"/>
              <a:buChar char="•"/>
            </a:pPr>
            <a:r>
              <a:rPr lang="en" altLang="en-US" sz="2400" dirty="0">
                <a:solidFill>
                  <a:srgbClr val="25252B"/>
                </a:solidFill>
                <a:latin typeface="IBM Plex Sans" pitchFamily="34" charset="0"/>
                <a:ea typeface="IBM Plex Sans" pitchFamily="34" charset="-122"/>
                <a:cs typeface="IBM Plex Sans" pitchFamily="34" charset="-120"/>
              </a:rPr>
              <a:t>Cooperation among strangers</a:t>
            </a:r>
            <a:endParaRPr lang="en" sz="2400" dirty="0"/>
          </a:p>
          <a:p>
            <a:pPr algn="l" marL="228600" indent="-228600">
              <a:lnSpc>
                <a:spcPct val="113000"/>
              </a:lnSpc>
              <a:spcBef>
                <a:spcPts val="480"/>
              </a:spcBef>
              <a:buSzPct val="100000"/>
              <a:buChar char="•"/>
            </a:pPr>
            <a:r>
              <a:rPr lang="en" altLang="en-US" sz="2400" dirty="0">
                <a:solidFill>
                  <a:srgbClr val="25252B"/>
                </a:solidFill>
                <a:latin typeface="IBM Plex Sans" pitchFamily="34" charset="0"/>
                <a:ea typeface="IBM Plex Sans" pitchFamily="34" charset="-122"/>
                <a:cs typeface="IBM Plex Sans" pitchFamily="34" charset="-120"/>
              </a:rPr>
              <a:t>Prices, debts, income, and savings</a:t>
            </a:r>
            <a:endParaRPr lang="en" sz="2400" dirty="0"/>
          </a:p>
          <a:p>
            <a:pPr algn="l" marL="228600" indent="-228600">
              <a:lnSpc>
                <a:spcPct val="113000"/>
              </a:lnSpc>
              <a:spcBef>
                <a:spcPts val="480"/>
              </a:spcBef>
              <a:buSzPct val="100000"/>
              <a:buChar char="•"/>
            </a:pPr>
            <a:r>
              <a:rPr lang="en" altLang="en-US" sz="2400" dirty="0">
                <a:solidFill>
                  <a:srgbClr val="25252B"/>
                </a:solidFill>
                <a:latin typeface="IBM Plex Sans" pitchFamily="34" charset="0"/>
                <a:ea typeface="IBM Plex Sans" pitchFamily="34" charset="-122"/>
                <a:cs typeface="IBM Plex Sans" pitchFamily="34" charset="-120"/>
              </a:rPr>
              <a:t>Value across time and distance</a:t>
            </a:r>
            <a:endParaRPr lang="en" sz="2400" dirty="0"/>
          </a:p>
        </p:txBody>
      </p:sp>
      <p:sp>
        <p:nvSpPr>
          <p:cNvPr id="6" name="Shape 4"/>
          <p:cNvSpPr/>
          <p:nvPr/>
        </p:nvSpPr>
        <p:spPr>
          <a:xfrm>
            <a:off x="666780" y="4266133"/>
            <a:ext cx="10858500" cy="1233891"/>
          </a:xfrm>
          <a:prstGeom prst="rect">
            <a:avLst/>
          </a:prstGeom>
          <a:solidFill>
            <a:srgbClr val="F3F3FA"/>
          </a:solidFill>
          <a:ln/>
        </p:spPr>
      </p:sp>
      <p:sp>
        <p:nvSpPr>
          <p:cNvPr id="7" name="Shape 5"/>
          <p:cNvSpPr/>
          <p:nvPr/>
        </p:nvSpPr>
        <p:spPr>
          <a:xfrm>
            <a:off x="666780" y="4266133"/>
            <a:ext cx="57150" cy="1233891"/>
          </a:xfrm>
          <a:prstGeom prst="rect">
            <a:avLst/>
          </a:prstGeom>
          <a:solidFill>
            <a:srgbClr val="422C70"/>
          </a:solidFill>
          <a:ln/>
        </p:spPr>
      </p:sp>
      <p:sp>
        <p:nvSpPr>
          <p:cNvPr id="8" name="Text 6"/>
          <p:cNvSpPr/>
          <p:nvPr/>
        </p:nvSpPr>
        <p:spPr>
          <a:xfrm>
            <a:off x="1211580" y="4540453"/>
            <a:ext cx="10415565" cy="685251"/>
          </a:xfrm>
          <a:prstGeom prst="rect">
            <a:avLst/>
          </a:prstGeom>
          <a:noFill/>
          <a:ln/>
        </p:spPr>
        <p:txBody>
          <a:bodyPr wrap="square" lIns="0" tIns="0" rIns="0" bIns="0" rtlCol="0" anchor="t"/>
          <a:lstStyle/>
          <a:p>
            <a:pPr algn="l" indent="0" marL="0">
              <a:lnSpc>
                <a:spcPct val="113000"/>
              </a:lnSpc>
              <a:buNone/>
            </a:pPr>
            <a:r>
              <a:rPr lang="en" altLang="en-US" sz="2400" b="1" dirty="0">
                <a:solidFill>
                  <a:srgbClr val="422C70"/>
                </a:solidFill>
                <a:latin typeface="IBM Plex Sans" pitchFamily="34" charset="0"/>
                <a:ea typeface="IBM Plex Sans" pitchFamily="34" charset="-122"/>
                <a:cs typeface="IBM Plex Sans" pitchFamily="34" charset="-120"/>
              </a:rPr>
              <a:t>Spot question</a:t>
            </a:r>
            <a:endParaRPr lang="en" sz="2400" dirty="0"/>
          </a:p>
          <a:p>
            <a:pPr algn="l" indent="0" marL="0">
              <a:lnSpc>
                <a:spcPct val="113000"/>
              </a:lnSpc>
              <a:spcBef>
                <a:spcPts val="360"/>
              </a:spcBef>
              <a:buNone/>
            </a:pPr>
            <a:r>
              <a:rPr lang="en" altLang="en-US" sz="2400" dirty="0">
                <a:solidFill>
                  <a:srgbClr val="25252B"/>
                </a:solidFill>
                <a:latin typeface="IBM Plex Sans" pitchFamily="34" charset="0"/>
                <a:ea typeface="IBM Plex Sans" pitchFamily="34" charset="-122"/>
                <a:cs typeface="IBM Plex Sans" pitchFamily="34" charset="-120"/>
              </a:rPr>
              <a:t>What exchange or coordination problem does money help solve?</a:t>
            </a:r>
            <a:endParaRPr lang="en" sz="2400" dirty="0"/>
          </a:p>
        </p:txBody>
      </p:sp>
      <p:sp>
        <p:nvSpPr>
          <p:cNvPr id="9" name="Text 7"/>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en" altLang="en-US" sz="1200" dirty="0">
                <a:solidFill>
                  <a:srgbClr val="6C6C7D"/>
                </a:solidFill>
                <a:latin typeface="IBM Plex Sans" pitchFamily="34" charset="0"/>
                <a:ea typeface="IBM Plex Sans" pitchFamily="34" charset="-122"/>
                <a:cs typeface="IBM Plex Sans" pitchFamily="34" charset="-120"/>
              </a:rPr>
              <a:t>Bitcoin Diploma · Module 1</a:t>
            </a:r>
            <a:endParaRPr lang="en"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7315200" y="0"/>
            <a:ext cx="4419570" cy="6858000"/>
          </a:xfrm>
          <a:prstGeom prst="rect">
            <a:avLst/>
          </a:prstGeom>
        </p:spPr>
      </p:pic>
      <p:sp>
        <p:nvSpPr>
          <p:cNvPr id="3" name="Shape 0"/>
          <p:cNvSpPr/>
          <p:nvPr/>
        </p:nvSpPr>
        <p:spPr>
          <a:xfrm>
            <a:off x="666780" y="1066830"/>
            <a:ext cx="914400" cy="38130"/>
          </a:xfrm>
          <a:prstGeom prst="rect">
            <a:avLst/>
          </a:prstGeom>
          <a:solidFill>
            <a:srgbClr val="F7941F"/>
          </a:solidFill>
          <a:ln/>
        </p:spPr>
      </p:sp>
      <p:sp>
        <p:nvSpPr>
          <p:cNvPr id="4" name="Text 1"/>
          <p:cNvSpPr/>
          <p:nvPr/>
        </p:nvSpPr>
        <p:spPr>
          <a:xfrm>
            <a:off x="666780" y="571500"/>
            <a:ext cx="11144250" cy="419070"/>
          </a:xfrm>
          <a:prstGeom prst="rect">
            <a:avLst/>
          </a:prstGeom>
          <a:noFill/>
          <a:ln/>
        </p:spPr>
        <p:txBody>
          <a:bodyPr wrap="square" lIns="0" tIns="0" rIns="0" bIns="0" rtlCol="0" anchor="t"/>
          <a:lstStyle/>
          <a:p>
            <a:pPr algn="l" indent="0" marL="0">
              <a:lnSpc>
                <a:spcPct val="92000"/>
              </a:lnSpc>
              <a:buNone/>
            </a:pPr>
            <a:r>
              <a:rPr lang="en" altLang="en-US" sz="3000" dirty="0">
                <a:solidFill>
                  <a:srgbClr val="422C70"/>
                </a:solidFill>
                <a:latin typeface="IBM Plex Sans Medium" pitchFamily="34" charset="0"/>
                <a:ea typeface="IBM Plex Sans Medium" pitchFamily="34" charset="-122"/>
                <a:cs typeface="IBM Plex Sans Medium" pitchFamily="34" charset="-120"/>
              </a:rPr>
              <a:t>Functions of Money</a:t>
            </a:r>
            <a:endParaRPr lang="en" sz="3000" dirty="0"/>
          </a:p>
        </p:txBody>
      </p:sp>
      <p:sp>
        <p:nvSpPr>
          <p:cNvPr id="5" name="Text 2"/>
          <p:cNvSpPr/>
          <p:nvPr/>
        </p:nvSpPr>
        <p:spPr>
          <a:xfrm>
            <a:off x="1047720" y="1386779"/>
            <a:ext cx="5923026" cy="2178558"/>
          </a:xfrm>
          <a:prstGeom prst="rect">
            <a:avLst/>
          </a:prstGeom>
          <a:noFill/>
          <a:ln/>
        </p:spPr>
        <p:txBody>
          <a:bodyPr wrap="square" lIns="0" tIns="0" rIns="0" bIns="0" rtlCol="0" anchor="t"/>
          <a:lstStyle/>
          <a:p>
            <a:pPr algn="l" marL="228600" indent="-228600">
              <a:lnSpc>
                <a:spcPct val="113000"/>
              </a:lnSpc>
              <a:buSzPct val="100000"/>
              <a:buChar char="•"/>
            </a:pPr>
            <a:r>
              <a:rPr lang="en" altLang="en-US" sz="2400" b="1" dirty="0">
                <a:solidFill>
                  <a:srgbClr val="422C70"/>
                </a:solidFill>
                <a:latin typeface="IBM Plex Sans" pitchFamily="34" charset="0"/>
                <a:ea typeface="IBM Plex Sans" pitchFamily="34" charset="-122"/>
                <a:cs typeface="IBM Plex Sans" pitchFamily="34" charset="-120"/>
              </a:rPr>
              <a:t>Medium of exchange:</a:t>
            </a:r>
            <a:r>
              <a:rPr lang="en" altLang="en-US" sz="2400" dirty="0">
                <a:solidFill>
                  <a:srgbClr val="25252B"/>
                </a:solidFill>
                <a:latin typeface="IBM Plex Sans" pitchFamily="34" charset="0"/>
                <a:ea typeface="IBM Plex Sans" pitchFamily="34" charset="-122"/>
                <a:cs typeface="IBM Plex Sans" pitchFamily="34" charset="-120"/>
              </a:rPr>
              <a:t> payment for goods and services</a:t>
            </a:r>
            <a:endParaRPr lang="en" sz="2400" dirty="0"/>
          </a:p>
          <a:p>
            <a:pPr algn="l" marL="228600" indent="-228600">
              <a:lnSpc>
                <a:spcPct val="113000"/>
              </a:lnSpc>
              <a:spcBef>
                <a:spcPts val="480"/>
              </a:spcBef>
              <a:buSzPct val="100000"/>
              <a:buChar char="•"/>
            </a:pPr>
            <a:r>
              <a:rPr lang="en" altLang="en-US" sz="2400" b="1" dirty="0">
                <a:solidFill>
                  <a:srgbClr val="422C70"/>
                </a:solidFill>
                <a:latin typeface="IBM Plex Sans" pitchFamily="34" charset="0"/>
                <a:ea typeface="IBM Plex Sans" pitchFamily="34" charset="-122"/>
                <a:cs typeface="IBM Plex Sans" pitchFamily="34" charset="-120"/>
              </a:rPr>
              <a:t>Unit of account:</a:t>
            </a:r>
            <a:r>
              <a:rPr lang="en" altLang="en-US" sz="2400" dirty="0">
                <a:solidFill>
                  <a:srgbClr val="25252B"/>
                </a:solidFill>
                <a:latin typeface="IBM Plex Sans" pitchFamily="34" charset="0"/>
                <a:ea typeface="IBM Plex Sans" pitchFamily="34" charset="-122"/>
                <a:cs typeface="IBM Plex Sans" pitchFamily="34" charset="-120"/>
              </a:rPr>
              <a:t> shared prices and records</a:t>
            </a:r>
            <a:endParaRPr lang="en" sz="2400" dirty="0"/>
          </a:p>
          <a:p>
            <a:pPr algn="l" marL="228600" indent="-228600">
              <a:lnSpc>
                <a:spcPct val="113000"/>
              </a:lnSpc>
              <a:spcBef>
                <a:spcPts val="480"/>
              </a:spcBef>
              <a:buSzPct val="100000"/>
              <a:buChar char="•"/>
            </a:pPr>
            <a:r>
              <a:rPr lang="en" altLang="en-US" sz="2400" b="1" dirty="0">
                <a:solidFill>
                  <a:srgbClr val="422C70"/>
                </a:solidFill>
                <a:latin typeface="IBM Plex Sans" pitchFamily="34" charset="0"/>
                <a:ea typeface="IBM Plex Sans" pitchFamily="34" charset="-122"/>
                <a:cs typeface="IBM Plex Sans" pitchFamily="34" charset="-120"/>
              </a:rPr>
              <a:t>Store of value:</a:t>
            </a:r>
            <a:r>
              <a:rPr lang="en" altLang="en-US" sz="2400" dirty="0">
                <a:solidFill>
                  <a:srgbClr val="25252B"/>
                </a:solidFill>
                <a:latin typeface="IBM Plex Sans" pitchFamily="34" charset="0"/>
                <a:ea typeface="IBM Plex Sans" pitchFamily="34" charset="-122"/>
                <a:cs typeface="IBM Plex Sans" pitchFamily="34" charset="-120"/>
              </a:rPr>
              <a:t> value across time</a:t>
            </a:r>
            <a:endParaRPr lang="en" sz="2400" dirty="0"/>
          </a:p>
        </p:txBody>
      </p:sp>
      <p:sp>
        <p:nvSpPr>
          <p:cNvPr id="6" name="Text 3"/>
          <p:cNvSpPr/>
          <p:nvPr/>
        </p:nvSpPr>
        <p:spPr>
          <a:xfrm>
            <a:off x="666780" y="3900465"/>
            <a:ext cx="6340632" cy="1234074"/>
          </a:xfrm>
          <a:prstGeom prst="rect">
            <a:avLst/>
          </a:prstGeom>
          <a:noFill/>
          <a:ln/>
        </p:spPr>
        <p:txBody>
          <a:bodyPr wrap="square" lIns="0" tIns="0" rIns="0" bIns="0" rtlCol="0" anchor="t"/>
          <a:lstStyle/>
          <a:p>
            <a:pPr algn="l" indent="0" marL="0">
              <a:lnSpc>
                <a:spcPct val="113000"/>
              </a:lnSpc>
              <a:buNone/>
            </a:pPr>
            <a:r>
              <a:rPr lang="en" altLang="en-US" sz="2400" dirty="0">
                <a:solidFill>
                  <a:srgbClr val="25252B"/>
                </a:solidFill>
                <a:latin typeface="IBM Plex Sans" pitchFamily="34" charset="0"/>
                <a:ea typeface="IBM Plex Sans" pitchFamily="34" charset="-122"/>
                <a:cs typeface="IBM Plex Sans" pitchFamily="34" charset="-120"/>
              </a:rPr>
              <a:t>One form may serve one function better than another. Every form carries purchasing-power risks.</a:t>
            </a:r>
            <a:endParaRPr lang="en" sz="2400" dirty="0"/>
          </a:p>
        </p:txBody>
      </p:sp>
      <p:sp>
        <p:nvSpPr>
          <p:cNvPr id="7"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en" altLang="en-US" sz="1200" dirty="0">
                <a:solidFill>
                  <a:srgbClr val="6C6C7D"/>
                </a:solidFill>
                <a:latin typeface="IBM Plex Sans" pitchFamily="34" charset="0"/>
                <a:ea typeface="IBM Plex Sans" pitchFamily="34" charset="-122"/>
                <a:cs typeface="IBM Plex Sans" pitchFamily="34" charset="-120"/>
              </a:rPr>
              <a:t>Bitcoin Diploma · Module 1</a:t>
            </a:r>
            <a:endParaRPr lang="en"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en" altLang="en-US" sz="3000" dirty="0">
                <a:solidFill>
                  <a:srgbClr val="422C70"/>
                </a:solidFill>
                <a:latin typeface="IBM Plex Sans Medium" pitchFamily="34" charset="0"/>
                <a:ea typeface="IBM Plex Sans Medium" pitchFamily="34" charset="-122"/>
                <a:cs typeface="IBM Plex Sans Medium" pitchFamily="34" charset="-120"/>
              </a:rPr>
              <a:t>Properties of Useful Money</a:t>
            </a:r>
            <a:endParaRPr lang="en" sz="3000" dirty="0"/>
          </a:p>
        </p:txBody>
      </p:sp>
      <p:sp>
        <p:nvSpPr>
          <p:cNvPr id="4" name="Text 2"/>
          <p:cNvSpPr/>
          <p:nvPr/>
        </p:nvSpPr>
        <p:spPr>
          <a:xfrm>
            <a:off x="666689" y="1375806"/>
            <a:ext cx="5726704" cy="1608521"/>
          </a:xfrm>
          <a:prstGeom prst="rect">
            <a:avLst/>
          </a:prstGeom>
          <a:noFill/>
          <a:ln/>
        </p:spPr>
        <p:txBody>
          <a:bodyPr wrap="square" lIns="0" tIns="0" rIns="0" bIns="0" rtlCol="0" anchor="t"/>
          <a:lstStyle/>
          <a:p>
            <a:pPr algn="l" marL="535940" indent="-535940">
              <a:lnSpc>
                <a:spcPct val="113000"/>
              </a:lnSpc>
              <a:buSzPct val="100000"/>
              <a:buChar char="•"/>
            </a:pPr>
            <a:r>
              <a:rPr lang="en" altLang="en-US" sz="2110" b="1" dirty="0">
                <a:solidFill>
                  <a:srgbClr val="422C70"/>
                </a:solidFill>
                <a:latin typeface="IBM Plex Sans" pitchFamily="34" charset="0"/>
                <a:ea typeface="IBM Plex Sans" pitchFamily="34" charset="-122"/>
                <a:cs typeface="IBM Plex Sans" pitchFamily="34" charset="-120"/>
              </a:rPr>
              <a:t>Durability:</a:t>
            </a:r>
            <a:r>
              <a:rPr lang="en" altLang="en-US" sz="2110" dirty="0">
                <a:solidFill>
                  <a:srgbClr val="25252B"/>
                </a:solidFill>
                <a:latin typeface="IBM Plex Sans" pitchFamily="34" charset="0"/>
                <a:ea typeface="IBM Plex Sans" pitchFamily="34" charset="-122"/>
                <a:cs typeface="IBM Plex Sans" pitchFamily="34" charset="-120"/>
              </a:rPr>
              <a:t> usable over time</a:t>
            </a:r>
            <a:endParaRPr lang="en" sz="2110" dirty="0"/>
          </a:p>
          <a:p>
            <a:pPr algn="l" marL="535940" indent="-535940">
              <a:lnSpc>
                <a:spcPct val="113000"/>
              </a:lnSpc>
              <a:spcBef>
                <a:spcPts val="420"/>
              </a:spcBef>
              <a:buSzPct val="100000"/>
              <a:buChar char="•"/>
            </a:pPr>
            <a:r>
              <a:rPr lang="en" altLang="en-US" sz="2110" b="1" dirty="0">
                <a:solidFill>
                  <a:srgbClr val="422C70"/>
                </a:solidFill>
                <a:latin typeface="IBM Plex Sans" pitchFamily="34" charset="0"/>
                <a:ea typeface="IBM Plex Sans" pitchFamily="34" charset="-122"/>
                <a:cs typeface="IBM Plex Sans" pitchFamily="34" charset="-120"/>
              </a:rPr>
              <a:t>Portability:</a:t>
            </a:r>
            <a:r>
              <a:rPr lang="en" altLang="en-US" sz="2110" dirty="0">
                <a:solidFill>
                  <a:srgbClr val="25252B"/>
                </a:solidFill>
                <a:latin typeface="IBM Plex Sans" pitchFamily="34" charset="0"/>
                <a:ea typeface="IBM Plex Sans" pitchFamily="34" charset="-122"/>
                <a:cs typeface="IBM Plex Sans" pitchFamily="34" charset="-120"/>
              </a:rPr>
              <a:t> easy to move or transfer</a:t>
            </a:r>
            <a:endParaRPr lang="en" sz="2110" dirty="0"/>
          </a:p>
          <a:p>
            <a:pPr algn="l" marL="535940" indent="-535940">
              <a:lnSpc>
                <a:spcPct val="113000"/>
              </a:lnSpc>
              <a:spcBef>
                <a:spcPts val="420"/>
              </a:spcBef>
              <a:buSzPct val="100000"/>
              <a:buChar char="•"/>
            </a:pPr>
            <a:r>
              <a:rPr lang="en" altLang="en-US" sz="2110" b="1" dirty="0">
                <a:solidFill>
                  <a:srgbClr val="422C70"/>
                </a:solidFill>
                <a:latin typeface="IBM Plex Sans" pitchFamily="34" charset="0"/>
                <a:ea typeface="IBM Plex Sans" pitchFamily="34" charset="-122"/>
                <a:cs typeface="IBM Plex Sans" pitchFamily="34" charset="-120"/>
              </a:rPr>
              <a:t>Divisibility:</a:t>
            </a:r>
            <a:r>
              <a:rPr lang="en" altLang="en-US" sz="2110" dirty="0">
                <a:solidFill>
                  <a:srgbClr val="25252B"/>
                </a:solidFill>
                <a:latin typeface="IBM Plex Sans" pitchFamily="34" charset="0"/>
                <a:ea typeface="IBM Plex Sans" pitchFamily="34" charset="-122"/>
                <a:cs typeface="IBM Plex Sans" pitchFamily="34" charset="-120"/>
              </a:rPr>
              <a:t> small and large amounts</a:t>
            </a:r>
            <a:endParaRPr lang="en" sz="2110" dirty="0"/>
          </a:p>
          <a:p>
            <a:pPr algn="l" marL="535940" indent="-535940">
              <a:lnSpc>
                <a:spcPct val="113000"/>
              </a:lnSpc>
              <a:spcBef>
                <a:spcPts val="420"/>
              </a:spcBef>
              <a:buSzPct val="100000"/>
              <a:buChar char="•"/>
            </a:pPr>
            <a:r>
              <a:rPr lang="en" altLang="en-US" sz="2110" b="1" dirty="0">
                <a:solidFill>
                  <a:srgbClr val="422C70"/>
                </a:solidFill>
                <a:latin typeface="IBM Plex Sans" pitchFamily="34" charset="0"/>
                <a:ea typeface="IBM Plex Sans" pitchFamily="34" charset="-122"/>
                <a:cs typeface="IBM Plex Sans" pitchFamily="34" charset="-120"/>
              </a:rPr>
              <a:t>Fungibility:</a:t>
            </a:r>
            <a:r>
              <a:rPr lang="en" altLang="en-US" sz="2110" dirty="0">
                <a:solidFill>
                  <a:srgbClr val="25252B"/>
                </a:solidFill>
                <a:latin typeface="IBM Plex Sans" pitchFamily="34" charset="0"/>
                <a:ea typeface="IBM Plex Sans" pitchFamily="34" charset="-122"/>
                <a:cs typeface="IBM Plex Sans" pitchFamily="34" charset="-120"/>
              </a:rPr>
              <a:t> interchangeable equal units</a:t>
            </a:r>
            <a:endParaRPr lang="en" sz="2110" dirty="0"/>
          </a:p>
        </p:txBody>
      </p:sp>
      <p:sp>
        <p:nvSpPr>
          <p:cNvPr id="5" name="Text 3"/>
          <p:cNvSpPr/>
          <p:nvPr/>
        </p:nvSpPr>
        <p:spPr>
          <a:xfrm>
            <a:off x="6122731" y="1375806"/>
            <a:ext cx="5726704" cy="1554937"/>
          </a:xfrm>
          <a:prstGeom prst="rect">
            <a:avLst/>
          </a:prstGeom>
          <a:noFill/>
          <a:ln/>
        </p:spPr>
        <p:txBody>
          <a:bodyPr wrap="square" lIns="0" tIns="0" rIns="0" bIns="0" rtlCol="0" anchor="t"/>
          <a:lstStyle/>
          <a:p>
            <a:pPr algn="l" marL="535940" indent="-535940">
              <a:lnSpc>
                <a:spcPct val="113000"/>
              </a:lnSpc>
              <a:buSzPct val="100000"/>
              <a:buChar char="•"/>
            </a:pPr>
            <a:r>
              <a:rPr lang="en" altLang="en-US" sz="2110" b="1" dirty="0">
                <a:solidFill>
                  <a:srgbClr val="422C70"/>
                </a:solidFill>
                <a:latin typeface="IBM Plex Sans" pitchFamily="34" charset="0"/>
                <a:ea typeface="IBM Plex Sans" pitchFamily="34" charset="-122"/>
                <a:cs typeface="IBM Plex Sans" pitchFamily="34" charset="-120"/>
              </a:rPr>
              <a:t>Scarcity:</a:t>
            </a:r>
            <a:r>
              <a:rPr lang="en" altLang="en-US" sz="2110" dirty="0">
                <a:solidFill>
                  <a:srgbClr val="25252B"/>
                </a:solidFill>
                <a:latin typeface="IBM Plex Sans" pitchFamily="34" charset="0"/>
                <a:ea typeface="IBM Plex Sans" pitchFamily="34" charset="-122"/>
                <a:cs typeface="IBM Plex Sans" pitchFamily="34" charset="-120"/>
              </a:rPr>
              <a:t> limits on supply expansion</a:t>
            </a:r>
            <a:endParaRPr lang="en" sz="2110" dirty="0"/>
          </a:p>
          <a:p>
            <a:pPr algn="l" marL="535940" indent="-535940">
              <a:lnSpc>
                <a:spcPct val="113000"/>
              </a:lnSpc>
              <a:spcBef>
                <a:spcPts val="420"/>
              </a:spcBef>
              <a:buSzPct val="100000"/>
              <a:buChar char="•"/>
            </a:pPr>
            <a:r>
              <a:rPr lang="en" altLang="en-US" sz="2110" b="1" dirty="0">
                <a:solidFill>
                  <a:srgbClr val="422C70"/>
                </a:solidFill>
                <a:latin typeface="IBM Plex Sans" pitchFamily="34" charset="0"/>
                <a:ea typeface="IBM Plex Sans" pitchFamily="34" charset="-122"/>
                <a:cs typeface="IBM Plex Sans" pitchFamily="34" charset="-120"/>
              </a:rPr>
              <a:t>Acceptability:</a:t>
            </a:r>
            <a:r>
              <a:rPr lang="en" altLang="en-US" sz="2110" dirty="0">
                <a:solidFill>
                  <a:srgbClr val="25252B"/>
                </a:solidFill>
                <a:latin typeface="IBM Plex Sans" pitchFamily="34" charset="0"/>
                <a:ea typeface="IBM Plex Sans" pitchFamily="34" charset="-122"/>
                <a:cs typeface="IBM Plex Sans" pitchFamily="34" charset="-120"/>
              </a:rPr>
              <a:t> willingness to receive it</a:t>
            </a:r>
            <a:endParaRPr lang="en" sz="2110" dirty="0"/>
          </a:p>
          <a:p>
            <a:pPr algn="l" marL="535940" indent="-535940">
              <a:lnSpc>
                <a:spcPct val="113000"/>
              </a:lnSpc>
              <a:spcBef>
                <a:spcPts val="420"/>
              </a:spcBef>
              <a:buSzPct val="100000"/>
              <a:buChar char="•"/>
            </a:pPr>
            <a:r>
              <a:rPr lang="en" altLang="en-US" sz="2110" b="1" dirty="0">
                <a:solidFill>
                  <a:srgbClr val="422C70"/>
                </a:solidFill>
                <a:latin typeface="IBM Plex Sans" pitchFamily="34" charset="0"/>
                <a:ea typeface="IBM Plex Sans" pitchFamily="34" charset="-122"/>
                <a:cs typeface="IBM Plex Sans" pitchFamily="34" charset="-120"/>
              </a:rPr>
              <a:t>Verifiability and recognizability:</a:t>
            </a:r>
            <a:r>
              <a:rPr lang="en" altLang="en-US" sz="2110" dirty="0">
                <a:solidFill>
                  <a:srgbClr val="25252B"/>
                </a:solidFill>
                <a:latin typeface="IBM Plex Sans" pitchFamily="34" charset="0"/>
                <a:ea typeface="IBM Plex Sans" pitchFamily="34" charset="-122"/>
                <a:cs typeface="IBM Plex Sans" pitchFamily="34" charset="-120"/>
              </a:rPr>
              <a:t> genuine, identifiable units</a:t>
            </a:r>
            <a:endParaRPr lang="en" sz="2110" dirty="0"/>
          </a:p>
        </p:txBody>
      </p:sp>
      <p:sp>
        <p:nvSpPr>
          <p:cNvPr id="6" name="Text 4"/>
          <p:cNvSpPr/>
          <p:nvPr/>
        </p:nvSpPr>
        <p:spPr>
          <a:xfrm>
            <a:off x="666780" y="3279313"/>
            <a:ext cx="11510010" cy="723930"/>
          </a:xfrm>
          <a:prstGeom prst="rect">
            <a:avLst/>
          </a:prstGeom>
          <a:noFill/>
          <a:ln/>
        </p:spPr>
        <p:txBody>
          <a:bodyPr wrap="square" lIns="0" tIns="0" rIns="0" bIns="0" rtlCol="0" anchor="t"/>
          <a:lstStyle/>
          <a:p>
            <a:pPr algn="l" indent="0" marL="0">
              <a:lnSpc>
                <a:spcPct val="113000"/>
              </a:lnSpc>
              <a:buNone/>
            </a:pPr>
            <a:r>
              <a:rPr lang="en" altLang="en-US" sz="2110" dirty="0">
                <a:solidFill>
                  <a:srgbClr val="25252B"/>
                </a:solidFill>
                <a:latin typeface="IBM Plex Sans" pitchFamily="34" charset="0"/>
                <a:ea typeface="IBM Plex Sans" pitchFamily="34" charset="-122"/>
                <a:cs typeface="IBM Plex Sans" pitchFamily="34" charset="-120"/>
              </a:rPr>
              <a:t>No form scores perfectly. “</a:t>
            </a:r>
            <a:r>
              <a:rPr lang="en" altLang="en-US" sz="2110" b="1" dirty="0">
                <a:solidFill>
                  <a:srgbClr val="25252B"/>
                </a:solidFill>
                <a:latin typeface="IBM Plex Sans" pitchFamily="34" charset="0"/>
                <a:ea typeface="IBM Plex Sans" pitchFamily="34" charset="-122"/>
                <a:cs typeface="IBM Plex Sans" pitchFamily="34" charset="-120"/>
              </a:rPr>
              <a:t>Sound money</a:t>
            </a:r>
            <a:r>
              <a:rPr lang="en" altLang="en-US" sz="2110" dirty="0">
                <a:solidFill>
                  <a:srgbClr val="25252B"/>
                </a:solidFill>
                <a:latin typeface="IBM Plex Sans" pitchFamily="34" charset="0"/>
                <a:ea typeface="IBM Plex Sans" pitchFamily="34" charset="-122"/>
                <a:cs typeface="IBM Plex Sans" pitchFamily="34" charset="-120"/>
              </a:rPr>
              <a:t>” is a judgment: state criteria and compare consistently.</a:t>
            </a:r>
            <a:endParaRPr lang="en" sz="2110" dirty="0"/>
          </a:p>
        </p:txBody>
      </p:sp>
      <p:sp>
        <p:nvSpPr>
          <p:cNvPr id="7" name="Shape 5"/>
          <p:cNvSpPr/>
          <p:nvPr/>
        </p:nvSpPr>
        <p:spPr>
          <a:xfrm>
            <a:off x="666780" y="4271345"/>
            <a:ext cx="10858500" cy="1085850"/>
          </a:xfrm>
          <a:prstGeom prst="rect">
            <a:avLst/>
          </a:prstGeom>
          <a:solidFill>
            <a:srgbClr val="F3F3FA"/>
          </a:solidFill>
          <a:ln/>
        </p:spPr>
      </p:sp>
      <p:sp>
        <p:nvSpPr>
          <p:cNvPr id="8" name="Shape 6"/>
          <p:cNvSpPr/>
          <p:nvPr/>
        </p:nvSpPr>
        <p:spPr>
          <a:xfrm>
            <a:off x="666780" y="4271345"/>
            <a:ext cx="57150" cy="1085850"/>
          </a:xfrm>
          <a:prstGeom prst="rect">
            <a:avLst/>
          </a:prstGeom>
          <a:solidFill>
            <a:srgbClr val="422C70"/>
          </a:solidFill>
          <a:ln/>
        </p:spPr>
      </p:sp>
      <p:sp>
        <p:nvSpPr>
          <p:cNvPr id="9" name="Text 7"/>
          <p:cNvSpPr/>
          <p:nvPr/>
        </p:nvSpPr>
        <p:spPr>
          <a:xfrm>
            <a:off x="1153058" y="4512747"/>
            <a:ext cx="10539649" cy="603047"/>
          </a:xfrm>
          <a:prstGeom prst="rect">
            <a:avLst/>
          </a:prstGeom>
          <a:noFill/>
          <a:ln/>
        </p:spPr>
        <p:txBody>
          <a:bodyPr wrap="square" lIns="0" tIns="0" rIns="0" bIns="0" rtlCol="0" anchor="t"/>
          <a:lstStyle/>
          <a:p>
            <a:pPr algn="l" indent="0" marL="0">
              <a:lnSpc>
                <a:spcPct val="113000"/>
              </a:lnSpc>
              <a:buNone/>
            </a:pPr>
            <a:r>
              <a:rPr lang="en" altLang="en-US" sz="2110" b="1" dirty="0">
                <a:solidFill>
                  <a:srgbClr val="422C70"/>
                </a:solidFill>
                <a:latin typeface="IBM Plex Sans" pitchFamily="34" charset="0"/>
                <a:ea typeface="IBM Plex Sans" pitchFamily="34" charset="-122"/>
                <a:cs typeface="IBM Plex Sans" pitchFamily="34" charset="-120"/>
              </a:rPr>
              <a:t>Think critically</a:t>
            </a:r>
            <a:endParaRPr lang="en" sz="2110" dirty="0"/>
          </a:p>
          <a:p>
            <a:pPr algn="l" indent="0" marL="0">
              <a:lnSpc>
                <a:spcPct val="113000"/>
              </a:lnSpc>
              <a:spcBef>
                <a:spcPts val="320"/>
              </a:spcBef>
              <a:buNone/>
            </a:pPr>
            <a:r>
              <a:rPr lang="en" altLang="en-US" sz="2110" dirty="0">
                <a:solidFill>
                  <a:srgbClr val="25252B"/>
                </a:solidFill>
                <a:latin typeface="IBM Plex Sans" pitchFamily="34" charset="0"/>
                <a:ea typeface="IBM Plex Sans" pitchFamily="34" charset="-122"/>
                <a:cs typeface="IBM Plex Sans" pitchFamily="34" charset="-120"/>
              </a:rPr>
              <a:t>Which properties mattered when you chose one type of money or asset over another?</a:t>
            </a:r>
            <a:endParaRPr lang="en" sz="2110" dirty="0"/>
          </a:p>
        </p:txBody>
      </p:sp>
      <p:sp>
        <p:nvSpPr>
          <p:cNvPr id="10" name="Text 8"/>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en" altLang="en-US" sz="1200" dirty="0">
                <a:solidFill>
                  <a:srgbClr val="6C6C7D"/>
                </a:solidFill>
                <a:latin typeface="IBM Plex Sans" pitchFamily="34" charset="0"/>
                <a:ea typeface="IBM Plex Sans" pitchFamily="34" charset="-122"/>
                <a:cs typeface="IBM Plex Sans" pitchFamily="34" charset="-120"/>
              </a:rPr>
              <a:t>Bitcoin Diploma · Module 1</a:t>
            </a:r>
            <a:endParaRPr lang="en"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en" altLang="en-US" sz="3000" dirty="0">
                <a:solidFill>
                  <a:srgbClr val="422C70"/>
                </a:solidFill>
                <a:latin typeface="IBM Plex Sans Medium" pitchFamily="34" charset="0"/>
                <a:ea typeface="IBM Plex Sans Medium" pitchFamily="34" charset="-122"/>
                <a:cs typeface="IBM Plex Sans Medium" pitchFamily="34" charset="-120"/>
              </a:rPr>
              <a:t>Barter and the Double Coincidence of Wants</a:t>
            </a:r>
            <a:endParaRPr lang="en" sz="3000" dirty="0"/>
          </a:p>
        </p:txBody>
      </p:sp>
      <p:sp>
        <p:nvSpPr>
          <p:cNvPr id="4" name="Text 2"/>
          <p:cNvSpPr/>
          <p:nvPr/>
        </p:nvSpPr>
        <p:spPr>
          <a:xfrm>
            <a:off x="1047720" y="1386779"/>
            <a:ext cx="11092404" cy="2300265"/>
          </a:xfrm>
          <a:prstGeom prst="rect">
            <a:avLst/>
          </a:prstGeom>
          <a:noFill/>
          <a:ln/>
        </p:spPr>
        <p:txBody>
          <a:bodyPr wrap="square" lIns="0" tIns="0" rIns="0" bIns="0" rtlCol="0" anchor="t"/>
          <a:lstStyle/>
          <a:p>
            <a:pPr algn="l" marL="228600" indent="-228600">
              <a:lnSpc>
                <a:spcPct val="113000"/>
              </a:lnSpc>
              <a:buSzPct val="100000"/>
              <a:buChar char="•"/>
            </a:pPr>
            <a:r>
              <a:rPr lang="en" altLang="en-US" sz="2400" dirty="0">
                <a:solidFill>
                  <a:srgbClr val="25252B"/>
                </a:solidFill>
                <a:latin typeface="IBM Plex Sans" pitchFamily="34" charset="0"/>
                <a:ea typeface="IBM Plex Sans" pitchFamily="34" charset="-122"/>
                <a:cs typeface="IBM Plex Sans" pitchFamily="34" charset="-120"/>
              </a:rPr>
              <a:t>Direct exchange of goods or services</a:t>
            </a:r>
            <a:endParaRPr lang="en" sz="2400" dirty="0"/>
          </a:p>
          <a:p>
            <a:pPr algn="l" marL="228600" indent="-228600">
              <a:lnSpc>
                <a:spcPct val="113000"/>
              </a:lnSpc>
              <a:spcBef>
                <a:spcPts val="480"/>
              </a:spcBef>
              <a:buSzPct val="100000"/>
              <a:buChar char="•"/>
            </a:pPr>
            <a:r>
              <a:rPr lang="en" altLang="en-US" sz="2400" dirty="0">
                <a:solidFill>
                  <a:srgbClr val="25252B"/>
                </a:solidFill>
                <a:latin typeface="IBM Plex Sans" pitchFamily="34" charset="0"/>
                <a:ea typeface="IBM Plex Sans" pitchFamily="34" charset="-122"/>
                <a:cs typeface="IBM Plex Sans" pitchFamily="34" charset="-120"/>
              </a:rPr>
              <a:t>Both sides must want the other's offer</a:t>
            </a:r>
            <a:endParaRPr lang="en" sz="2400" dirty="0"/>
          </a:p>
          <a:p>
            <a:pPr algn="l" marL="228600" indent="-228600">
              <a:lnSpc>
                <a:spcPct val="113000"/>
              </a:lnSpc>
              <a:spcBef>
                <a:spcPts val="480"/>
              </a:spcBef>
              <a:buSzPct val="100000"/>
              <a:buChar char="•"/>
            </a:pPr>
            <a:r>
              <a:rPr lang="en" altLang="en-US" sz="2400" dirty="0">
                <a:solidFill>
                  <a:srgbClr val="25252B"/>
                </a:solidFill>
                <a:latin typeface="IBM Plex Sans" pitchFamily="34" charset="0"/>
                <a:ea typeface="IBM Plex Sans" pitchFamily="34" charset="-122"/>
                <a:cs typeface="IBM Plex Sans" pitchFamily="34" charset="-120"/>
              </a:rPr>
              <a:t>At the same time, in suitable amounts</a:t>
            </a:r>
            <a:endParaRPr lang="en" sz="2400" dirty="0"/>
          </a:p>
          <a:p>
            <a:pPr algn="l" marL="228600" indent="-228600">
              <a:lnSpc>
                <a:spcPct val="113000"/>
              </a:lnSpc>
              <a:spcBef>
                <a:spcPts val="480"/>
              </a:spcBef>
              <a:buSzPct val="100000"/>
              <a:buChar char="•"/>
            </a:pPr>
            <a:r>
              <a:rPr lang="en" altLang="en-US" sz="2400" dirty="0">
                <a:solidFill>
                  <a:srgbClr val="25252B"/>
                </a:solidFill>
                <a:latin typeface="IBM Plex Sans" pitchFamily="34" charset="0"/>
                <a:ea typeface="IBM Plex Sans" pitchFamily="34" charset="-122"/>
                <a:cs typeface="IBM Plex Sans" pitchFamily="34" charset="-120"/>
              </a:rPr>
              <a:t>Divisibility, spoilage, pricing, and saving difficulties</a:t>
            </a:r>
            <a:endParaRPr lang="en" sz="2400" dirty="0"/>
          </a:p>
          <a:p>
            <a:pPr algn="l" marL="228600" indent="-228600">
              <a:lnSpc>
                <a:spcPct val="113000"/>
              </a:lnSpc>
              <a:spcBef>
                <a:spcPts val="480"/>
              </a:spcBef>
              <a:buSzPct val="100000"/>
              <a:buChar char="•"/>
            </a:pPr>
            <a:r>
              <a:rPr lang="en" altLang="en-US" sz="2400" dirty="0">
                <a:solidFill>
                  <a:srgbClr val="25252B"/>
                </a:solidFill>
                <a:latin typeface="IBM Plex Sans" pitchFamily="34" charset="0"/>
                <a:ea typeface="IBM Plex Sans" pitchFamily="34" charset="-122"/>
                <a:cs typeface="IBM Plex Sans" pitchFamily="34" charset="-120"/>
              </a:rPr>
              <a:t>Money separates selling from buying</a:t>
            </a:r>
            <a:endParaRPr lang="en" sz="2400" dirty="0"/>
          </a:p>
        </p:txBody>
      </p:sp>
      <p:sp>
        <p:nvSpPr>
          <p:cNvPr id="5" name="Text 3"/>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en" altLang="en-US" sz="1200" dirty="0">
                <a:solidFill>
                  <a:srgbClr val="6C6C7D"/>
                </a:solidFill>
                <a:latin typeface="IBM Plex Sans" pitchFamily="34" charset="0"/>
                <a:ea typeface="IBM Plex Sans" pitchFamily="34" charset="-122"/>
                <a:cs typeface="IBM Plex Sans" pitchFamily="34" charset="-120"/>
              </a:rPr>
              <a:t>Bitcoin Diploma · Module 1</a:t>
            </a:r>
            <a:endParaRPr lang="en"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1811061" y="571500"/>
            <a:ext cx="8569848" cy="5714817"/>
          </a:xfrm>
          <a:prstGeom prst="rect">
            <a:avLst/>
          </a:prstGeom>
        </p:spPr>
      </p:pic>
      <p:sp>
        <p:nvSpPr>
          <p:cNvPr id="3" name="Text 0"/>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en" altLang="en-US" sz="1200" dirty="0">
                <a:solidFill>
                  <a:srgbClr val="6C6C7D"/>
                </a:solidFill>
                <a:latin typeface="IBM Plex Sans" pitchFamily="34" charset="0"/>
                <a:ea typeface="IBM Plex Sans" pitchFamily="34" charset="-122"/>
                <a:cs typeface="IBM Plex Sans" pitchFamily="34" charset="-120"/>
              </a:rPr>
              <a:t>Bitcoin Diploma · Module 1</a:t>
            </a:r>
            <a:endParaRPr lang="en"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66780" y="714421"/>
            <a:ext cx="10858500" cy="5429250"/>
          </a:xfrm>
          <a:prstGeom prst="rect">
            <a:avLst/>
          </a:prstGeom>
        </p:spPr>
      </p:pic>
      <p:sp>
        <p:nvSpPr>
          <p:cNvPr id="3" name="Text 0"/>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en" altLang="en-US" sz="1200" dirty="0">
                <a:solidFill>
                  <a:srgbClr val="6C6C7D"/>
                </a:solidFill>
                <a:latin typeface="IBM Plex Sans" pitchFamily="34" charset="0"/>
                <a:ea typeface="IBM Plex Sans" pitchFamily="34" charset="-122"/>
                <a:cs typeface="IBM Plex Sans" pitchFamily="34" charset="-120"/>
              </a:rPr>
              <a:t>Bitcoin Diploma · Module 1</a:t>
            </a:r>
            <a:endParaRPr lang="en"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705570" y="1752630"/>
            <a:ext cx="5029200" cy="3352830"/>
          </a:xfrm>
          <a:prstGeom prst="rect">
            <a:avLst/>
          </a:prstGeom>
        </p:spPr>
      </p:pic>
      <p:sp>
        <p:nvSpPr>
          <p:cNvPr id="3" name="Shape 0"/>
          <p:cNvSpPr/>
          <p:nvPr/>
        </p:nvSpPr>
        <p:spPr>
          <a:xfrm>
            <a:off x="666780" y="1066830"/>
            <a:ext cx="914400" cy="38130"/>
          </a:xfrm>
          <a:prstGeom prst="rect">
            <a:avLst/>
          </a:prstGeom>
          <a:solidFill>
            <a:srgbClr val="F7941F"/>
          </a:solidFill>
          <a:ln/>
        </p:spPr>
      </p:sp>
      <p:sp>
        <p:nvSpPr>
          <p:cNvPr id="4" name="Text 1"/>
          <p:cNvSpPr/>
          <p:nvPr/>
        </p:nvSpPr>
        <p:spPr>
          <a:xfrm>
            <a:off x="666780" y="571500"/>
            <a:ext cx="11144250" cy="419070"/>
          </a:xfrm>
          <a:prstGeom prst="rect">
            <a:avLst/>
          </a:prstGeom>
          <a:noFill/>
          <a:ln/>
        </p:spPr>
        <p:txBody>
          <a:bodyPr wrap="square" lIns="0" tIns="0" rIns="0" bIns="0" rtlCol="0" anchor="t"/>
          <a:lstStyle/>
          <a:p>
            <a:pPr algn="l" indent="0" marL="0">
              <a:lnSpc>
                <a:spcPct val="92000"/>
              </a:lnSpc>
              <a:buNone/>
            </a:pPr>
            <a:r>
              <a:rPr lang="en" altLang="en-US" sz="3000" dirty="0">
                <a:solidFill>
                  <a:srgbClr val="422C70"/>
                </a:solidFill>
                <a:latin typeface="IBM Plex Sans Medium" pitchFamily="34" charset="0"/>
                <a:ea typeface="IBM Plex Sans Medium" pitchFamily="34" charset="-122"/>
                <a:cs typeface="IBM Plex Sans Medium" pitchFamily="34" charset="-120"/>
              </a:rPr>
              <a:t>Scarcity, Value, and Exchange</a:t>
            </a:r>
            <a:endParaRPr lang="en" sz="3000" dirty="0"/>
          </a:p>
        </p:txBody>
      </p:sp>
      <p:sp>
        <p:nvSpPr>
          <p:cNvPr id="5" name="Text 2"/>
          <p:cNvSpPr/>
          <p:nvPr/>
        </p:nvSpPr>
        <p:spPr>
          <a:xfrm>
            <a:off x="1002000" y="1375806"/>
            <a:ext cx="5327020" cy="3887389"/>
          </a:xfrm>
          <a:prstGeom prst="rect">
            <a:avLst/>
          </a:prstGeom>
          <a:noFill/>
          <a:ln/>
        </p:spPr>
        <p:txBody>
          <a:bodyPr wrap="square" lIns="0" tIns="0" rIns="0" bIns="0" rtlCol="0" anchor="t"/>
          <a:lstStyle/>
          <a:p>
            <a:pPr algn="l" marL="200660" indent="-200660">
              <a:lnSpc>
                <a:spcPct val="113000"/>
              </a:lnSpc>
              <a:buSzPct val="100000"/>
              <a:buChar char="•"/>
            </a:pPr>
            <a:r>
              <a:rPr lang="en" altLang="en-US" sz="2110" b="1" dirty="0">
                <a:solidFill>
                  <a:srgbClr val="422C70"/>
                </a:solidFill>
                <a:latin typeface="IBM Plex Sans" pitchFamily="34" charset="0"/>
                <a:ea typeface="IBM Plex Sans" pitchFamily="34" charset="-122"/>
                <a:cs typeface="IBM Plex Sans" pitchFamily="34" charset="-120"/>
              </a:rPr>
              <a:t>Scarcity:</a:t>
            </a:r>
            <a:r>
              <a:rPr lang="en" altLang="en-US" sz="2110" dirty="0">
                <a:solidFill>
                  <a:srgbClr val="25252B"/>
                </a:solidFill>
                <a:latin typeface="IBM Plex Sans" pitchFamily="34" charset="0"/>
                <a:ea typeface="IBM Plex Sans" pitchFamily="34" charset="-122"/>
                <a:cs typeface="IBM Plex Sans" pitchFamily="34" charset="-120"/>
              </a:rPr>
              <a:t> one use prevents another</a:t>
            </a:r>
            <a:endParaRPr lang="en" sz="2110" dirty="0"/>
          </a:p>
          <a:p>
            <a:pPr algn="l" marL="200660" indent="-200660">
              <a:lnSpc>
                <a:spcPct val="113000"/>
              </a:lnSpc>
              <a:spcBef>
                <a:spcPts val="420"/>
              </a:spcBef>
              <a:buSzPct val="100000"/>
              <a:buChar char="•"/>
            </a:pPr>
            <a:r>
              <a:rPr lang="en" altLang="en-US" sz="2110" b="1" dirty="0">
                <a:solidFill>
                  <a:srgbClr val="422C70"/>
                </a:solidFill>
                <a:latin typeface="IBM Plex Sans" pitchFamily="34" charset="0"/>
                <a:ea typeface="IBM Plex Sans" pitchFamily="34" charset="-122"/>
                <a:cs typeface="IBM Plex Sans" pitchFamily="34" charset="-120"/>
              </a:rPr>
              <a:t>Subjective value:</a:t>
            </a:r>
            <a:r>
              <a:rPr lang="en" altLang="en-US" sz="2110" dirty="0">
                <a:solidFill>
                  <a:srgbClr val="25252B"/>
                </a:solidFill>
                <a:latin typeface="IBM Plex Sans" pitchFamily="34" charset="0"/>
                <a:ea typeface="IBM Plex Sans" pitchFamily="34" charset="-122"/>
                <a:cs typeface="IBM Plex Sans" pitchFamily="34" charset="-120"/>
              </a:rPr>
              <a:t> needs, preferences, and circumstances</a:t>
            </a:r>
            <a:endParaRPr lang="en" sz="2110" dirty="0"/>
          </a:p>
          <a:p>
            <a:pPr algn="l" marL="200660" indent="-200660">
              <a:lnSpc>
                <a:spcPct val="113000"/>
              </a:lnSpc>
              <a:spcBef>
                <a:spcPts val="420"/>
              </a:spcBef>
              <a:buSzPct val="100000"/>
              <a:buChar char="•"/>
            </a:pPr>
            <a:r>
              <a:rPr lang="en" altLang="en-US" sz="2110" b="1" dirty="0">
                <a:solidFill>
                  <a:srgbClr val="422C70"/>
                </a:solidFill>
                <a:latin typeface="IBM Plex Sans" pitchFamily="34" charset="0"/>
                <a:ea typeface="IBM Plex Sans" pitchFamily="34" charset="-122"/>
                <a:cs typeface="IBM Plex Sans" pitchFamily="34" charset="-120"/>
              </a:rPr>
              <a:t>Exchange:</a:t>
            </a:r>
            <a:r>
              <a:rPr lang="en" altLang="en-US" sz="2110" dirty="0">
                <a:solidFill>
                  <a:srgbClr val="25252B"/>
                </a:solidFill>
                <a:latin typeface="IBM Plex Sans" pitchFamily="34" charset="0"/>
                <a:ea typeface="IBM Plex Sans" pitchFamily="34" charset="-122"/>
                <a:cs typeface="IBM Plex Sans" pitchFamily="34" charset="-120"/>
              </a:rPr>
              <a:t> both sides prefer what they receive</a:t>
            </a:r>
            <a:endParaRPr lang="en" sz="2110" dirty="0"/>
          </a:p>
          <a:p>
            <a:pPr algn="l" marL="200660" indent="-200660">
              <a:lnSpc>
                <a:spcPct val="113000"/>
              </a:lnSpc>
              <a:spcBef>
                <a:spcPts val="420"/>
              </a:spcBef>
              <a:buSzPct val="100000"/>
              <a:buChar char="•"/>
            </a:pPr>
            <a:r>
              <a:rPr lang="en" altLang="en-US" sz="2110" b="1" dirty="0">
                <a:solidFill>
                  <a:srgbClr val="422C70"/>
                </a:solidFill>
                <a:latin typeface="IBM Plex Sans" pitchFamily="34" charset="0"/>
                <a:ea typeface="IBM Plex Sans" pitchFamily="34" charset="-122"/>
                <a:cs typeface="IBM Plex Sans" pitchFamily="34" charset="-120"/>
              </a:rPr>
              <a:t>Opportunity cost:</a:t>
            </a:r>
            <a:r>
              <a:rPr lang="en" altLang="en-US" sz="2110" dirty="0">
                <a:solidFill>
                  <a:srgbClr val="25252B"/>
                </a:solidFill>
                <a:latin typeface="IBM Plex Sans" pitchFamily="34" charset="0"/>
                <a:ea typeface="IBM Plex Sans" pitchFamily="34" charset="-122"/>
                <a:cs typeface="IBM Plex Sans" pitchFamily="34" charset="-120"/>
              </a:rPr>
              <a:t> best alternative given up</a:t>
            </a:r>
            <a:endParaRPr lang="en" sz="2110" dirty="0"/>
          </a:p>
          <a:p>
            <a:pPr algn="l" marL="200660" indent="-200660">
              <a:lnSpc>
                <a:spcPct val="113000"/>
              </a:lnSpc>
              <a:spcBef>
                <a:spcPts val="420"/>
              </a:spcBef>
              <a:buSzPct val="100000"/>
              <a:buChar char="•"/>
            </a:pPr>
            <a:r>
              <a:rPr lang="en" altLang="en-US" sz="2110" b="1" dirty="0">
                <a:solidFill>
                  <a:srgbClr val="422C70"/>
                </a:solidFill>
                <a:latin typeface="IBM Plex Sans" pitchFamily="34" charset="0"/>
                <a:ea typeface="IBM Plex Sans" pitchFamily="34" charset="-122"/>
                <a:cs typeface="IBM Plex Sans" pitchFamily="34" charset="-120"/>
              </a:rPr>
              <a:t>Time preference:</a:t>
            </a:r>
            <a:r>
              <a:rPr lang="en" altLang="en-US" sz="2110" dirty="0">
                <a:solidFill>
                  <a:srgbClr val="25252B"/>
                </a:solidFill>
                <a:latin typeface="IBM Plex Sans" pitchFamily="34" charset="0"/>
                <a:ea typeface="IBM Plex Sans" pitchFamily="34" charset="-122"/>
                <a:cs typeface="IBM Plex Sans" pitchFamily="34" charset="-120"/>
              </a:rPr>
              <a:t> now compared with later</a:t>
            </a:r>
            <a:endParaRPr lang="en" sz="2110" dirty="0"/>
          </a:p>
          <a:p>
            <a:pPr algn="l" marL="200660" indent="-200660">
              <a:lnSpc>
                <a:spcPct val="113000"/>
              </a:lnSpc>
              <a:spcBef>
                <a:spcPts val="420"/>
              </a:spcBef>
              <a:buSzPct val="100000"/>
              <a:buChar char="•"/>
            </a:pPr>
            <a:r>
              <a:rPr lang="en" altLang="en-US" sz="2110" b="1" dirty="0">
                <a:solidFill>
                  <a:srgbClr val="422C70"/>
                </a:solidFill>
                <a:latin typeface="IBM Plex Sans" pitchFamily="34" charset="0"/>
                <a:ea typeface="IBM Plex Sans" pitchFamily="34" charset="-122"/>
                <a:cs typeface="IBM Plex Sans" pitchFamily="34" charset="-120"/>
              </a:rPr>
              <a:t>Trade-off:</a:t>
            </a:r>
            <a:r>
              <a:rPr lang="en" altLang="en-US" sz="2110" dirty="0">
                <a:solidFill>
                  <a:srgbClr val="25252B"/>
                </a:solidFill>
                <a:latin typeface="IBM Plex Sans" pitchFamily="34" charset="0"/>
                <a:ea typeface="IBM Plex Sans" pitchFamily="34" charset="-122"/>
                <a:cs typeface="IBM Plex Sans" pitchFamily="34" charset="-120"/>
              </a:rPr>
              <a:t> a benefit with a cost</a:t>
            </a:r>
            <a:endParaRPr lang="en" sz="2110" dirty="0"/>
          </a:p>
        </p:txBody>
      </p:sp>
      <p:sp>
        <p:nvSpPr>
          <p:cNvPr id="6" name="Text 3"/>
          <p:cNvSpPr/>
          <p:nvPr/>
        </p:nvSpPr>
        <p:spPr>
          <a:xfrm>
            <a:off x="666780" y="5558180"/>
            <a:ext cx="5694426" cy="723930"/>
          </a:xfrm>
          <a:prstGeom prst="rect">
            <a:avLst/>
          </a:prstGeom>
          <a:noFill/>
          <a:ln/>
        </p:spPr>
        <p:txBody>
          <a:bodyPr wrap="square" lIns="0" tIns="0" rIns="0" bIns="0" rtlCol="0" anchor="t"/>
          <a:lstStyle/>
          <a:p>
            <a:pPr algn="l" indent="0" marL="0">
              <a:lnSpc>
                <a:spcPct val="113000"/>
              </a:lnSpc>
              <a:buNone/>
            </a:pPr>
            <a:r>
              <a:rPr lang="en" altLang="en-US" sz="2110" dirty="0">
                <a:solidFill>
                  <a:srgbClr val="25252B"/>
                </a:solidFill>
                <a:latin typeface="IBM Plex Sans" pitchFamily="34" charset="0"/>
                <a:ea typeface="IBM Plex Sans" pitchFamily="34" charset="-122"/>
                <a:cs typeface="IBM Plex Sans" pitchFamily="34" charset="-120"/>
              </a:rPr>
              <a:t>Scarcity alone does not guarantee value; demand matters too.</a:t>
            </a:r>
            <a:endParaRPr lang="en" sz="2110" dirty="0"/>
          </a:p>
        </p:txBody>
      </p:sp>
      <p:sp>
        <p:nvSpPr>
          <p:cNvPr id="7"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en" altLang="en-US" sz="1200" dirty="0">
                <a:solidFill>
                  <a:srgbClr val="6C6C7D"/>
                </a:solidFill>
                <a:latin typeface="IBM Plex Sans" pitchFamily="34" charset="0"/>
                <a:ea typeface="IBM Plex Sans" pitchFamily="34" charset="-122"/>
                <a:cs typeface="IBM Plex Sans" pitchFamily="34" charset="-120"/>
              </a:rPr>
              <a:t>Bitcoin Diploma · Module 1</a:t>
            </a:r>
            <a:endParaRPr lang="en"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bg>
      <p:bgPr>
        <a:solidFill>
          <a:srgbClr val="FFFFFF"/>
        </a:solidFill>
      </p:bgPr>
    </p:bg>
    <p:spTree>
      <p:nvGrpSpPr>
        <p:cNvPr id="1" name=""/>
        <p:cNvGrpSpPr/>
        <p:nvPr/>
      </p:nvGrpSpPr>
      <p:grpSpPr>
        <a:xfrm>
          <a:off x="0" y="0"/>
          <a:ext cx="0" cy="0"/>
          <a:chOff x="0" y="0"/>
          <a:chExt cx="0" cy="0"/>
        </a:xfrm>
      </p:grpSpPr>
      <p:pic>
        <p:nvPicPr>
          <p:cNvPr id="2" name="Image 0" descr="Near a safe source A bottle of water sits in a store fridge. Clean water is easy to find nearby.NeedLowPriceLowerDuring a shortage The same bottle sits in a hot desert. Water is hard to find and badly">    </p:cNvPr>
          <p:cNvPicPr>
            <a:picLocks noChangeAspect="1"/>
          </p:cNvPicPr>
          <p:nvPr/>
        </p:nvPicPr>
        <p:blipFill>
          <a:blip r:embed="rId1"/>
          <a:stretch>
            <a:fillRect/>
          </a:stretch>
        </p:blipFill>
        <p:spPr>
          <a:xfrm>
            <a:off x="342900" y="376916"/>
            <a:ext cx="11506170" cy="5951830"/>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en" altLang="en-US" sz="3000" dirty="0">
                <a:solidFill>
                  <a:srgbClr val="422C70"/>
                </a:solidFill>
                <a:latin typeface="IBM Plex Sans Medium" pitchFamily="34" charset="0"/>
                <a:ea typeface="IBM Plex Sans Medium" pitchFamily="34" charset="-122"/>
                <a:cs typeface="IBM Plex Sans Medium" pitchFamily="34" charset="-120"/>
              </a:rPr>
              <a:t>Opportunity Cost</a:t>
            </a:r>
            <a:endParaRPr lang="en" sz="3000" dirty="0"/>
          </a:p>
        </p:txBody>
      </p:sp>
      <p:pic>
        <p:nvPicPr>
          <p:cNvPr id="4" name="Image 0" descr="preencoded.png">    </p:cNvPr>
          <p:cNvPicPr>
            <a:picLocks noChangeAspect="1"/>
          </p:cNvPicPr>
          <p:nvPr/>
        </p:nvPicPr>
        <p:blipFill>
          <a:blip r:embed="rId1"/>
          <a:stretch>
            <a:fillRect/>
          </a:stretch>
        </p:blipFill>
        <p:spPr>
          <a:xfrm>
            <a:off x="2468148" y="1447770"/>
            <a:ext cx="7255673" cy="4838548"/>
          </a:xfrm>
          <a:prstGeom prst="rect">
            <a:avLst/>
          </a:prstGeom>
        </p:spPr>
      </p:pic>
      <p:sp>
        <p:nvSpPr>
          <p:cNvPr id="5" name="Text 2"/>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en" altLang="en-US" sz="1200" dirty="0">
                <a:solidFill>
                  <a:srgbClr val="6C6C7D"/>
                </a:solidFill>
                <a:latin typeface="IBM Plex Sans" pitchFamily="34" charset="0"/>
                <a:ea typeface="IBM Plex Sans" pitchFamily="34" charset="-122"/>
                <a:cs typeface="IBM Plex Sans" pitchFamily="34" charset="-120"/>
              </a:rPr>
              <a:t>Bitcoin Diploma · Module 1</a:t>
            </a:r>
            <a:endParaRPr lang="en"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bg>
      <p:bgPr>
        <a:solidFill>
          <a:srgbClr val="FFFFFF"/>
        </a:solidFill>
      </p:bgPr>
    </p:bg>
    <p:spTree>
      <p:nvGrpSpPr>
        <p:cNvPr id="1" name=""/>
        <p:cNvGrpSpPr/>
        <p:nvPr/>
      </p:nvGrpSpPr>
      <p:grpSpPr>
        <a:xfrm>
          <a:off x="0" y="0"/>
          <a:ext cx="0" cy="0"/>
          <a:chOff x="0" y="0"/>
          <a:chExt cx="0" cy="0"/>
        </a:xfrm>
      </p:grpSpPr>
      <p:pic>
        <p:nvPicPr>
          <p:cNvPr id="2" name="Image 0" descr="A shopper with limited money weighs the options Food Eat well today.Transport Get to work.SaveKeep it for later. Each choice gives up the others: the opportunity cost">    </p:cNvPr>
          <p:cNvPicPr>
            <a:picLocks noChangeAspect="1"/>
          </p:cNvPicPr>
          <p:nvPr/>
        </p:nvPicPr>
        <p:blipFill>
          <a:blip r:embed="rId1"/>
          <a:stretch>
            <a:fillRect/>
          </a:stretch>
        </p:blipFill>
        <p:spPr>
          <a:xfrm>
            <a:off x="342900" y="848746"/>
            <a:ext cx="11506170" cy="5008077"/>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16</a:t>
            </a:fld>
            <a:endParaRPr 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en" altLang="en-US" sz="3000" dirty="0">
                <a:solidFill>
                  <a:srgbClr val="422C70"/>
                </a:solidFill>
                <a:latin typeface="IBM Plex Sans Medium" pitchFamily="34" charset="0"/>
                <a:ea typeface="IBM Plex Sans Medium" pitchFamily="34" charset="-122"/>
                <a:cs typeface="IBM Plex Sans Medium" pitchFamily="34" charset="-120"/>
              </a:rPr>
              <a:t>From Barter to Digital Money</a:t>
            </a:r>
            <a:endParaRPr lang="en" sz="3000" dirty="0"/>
          </a:p>
        </p:txBody>
      </p:sp>
      <p:sp>
        <p:nvSpPr>
          <p:cNvPr id="4" name="Text 2"/>
          <p:cNvSpPr/>
          <p:nvPr/>
        </p:nvSpPr>
        <p:spPr>
          <a:xfrm>
            <a:off x="1047720" y="1386779"/>
            <a:ext cx="11092404" cy="2772552"/>
          </a:xfrm>
          <a:prstGeom prst="rect">
            <a:avLst/>
          </a:prstGeom>
          <a:noFill/>
          <a:ln/>
        </p:spPr>
        <p:txBody>
          <a:bodyPr wrap="square" lIns="0" tIns="0" rIns="0" bIns="0" rtlCol="0" anchor="t"/>
          <a:lstStyle/>
          <a:p>
            <a:pPr algn="l" marL="228600" indent="-228600">
              <a:lnSpc>
                <a:spcPct val="113000"/>
              </a:lnSpc>
              <a:buSzPct val="100000"/>
              <a:buChar char="•"/>
            </a:pPr>
            <a:r>
              <a:rPr lang="en" altLang="en-US" sz="2400" dirty="0">
                <a:solidFill>
                  <a:srgbClr val="25252B"/>
                </a:solidFill>
                <a:latin typeface="IBM Plex Sans" pitchFamily="34" charset="0"/>
                <a:ea typeface="IBM Plex Sans" pitchFamily="34" charset="-122"/>
                <a:cs typeface="IBM Plex Sans" pitchFamily="34" charset="-120"/>
              </a:rPr>
              <a:t>Direct exchange, gifts, obligations, and debt records</a:t>
            </a:r>
            <a:endParaRPr lang="en" sz="2400" dirty="0"/>
          </a:p>
          <a:p>
            <a:pPr algn="l" marL="228600" indent="-228600">
              <a:lnSpc>
                <a:spcPct val="113000"/>
              </a:lnSpc>
              <a:spcBef>
                <a:spcPts val="480"/>
              </a:spcBef>
              <a:buSzPct val="100000"/>
              <a:buChar char="•"/>
            </a:pPr>
            <a:r>
              <a:rPr lang="en" altLang="en-US" sz="2400" dirty="0">
                <a:solidFill>
                  <a:srgbClr val="25252B"/>
                </a:solidFill>
                <a:latin typeface="IBM Plex Sans" pitchFamily="34" charset="0"/>
                <a:ea typeface="IBM Plex Sans" pitchFamily="34" charset="-122"/>
                <a:cs typeface="IBM Plex Sans" pitchFamily="34" charset="-120"/>
              </a:rPr>
              <a:t>Commodity money: goods with other uses</a:t>
            </a:r>
            <a:endParaRPr lang="en" sz="2400" dirty="0"/>
          </a:p>
          <a:p>
            <a:pPr algn="l" marL="228600" indent="-228600">
              <a:lnSpc>
                <a:spcPct val="113000"/>
              </a:lnSpc>
              <a:spcBef>
                <a:spcPts val="480"/>
              </a:spcBef>
              <a:buSzPct val="100000"/>
              <a:buChar char="•"/>
            </a:pPr>
            <a:r>
              <a:rPr lang="en" altLang="en-US" sz="2400" dirty="0">
                <a:solidFill>
                  <a:srgbClr val="25252B"/>
                </a:solidFill>
                <a:latin typeface="IBM Plex Sans" pitchFamily="34" charset="0"/>
                <a:ea typeface="IBM Plex Sans" pitchFamily="34" charset="-122"/>
                <a:cs typeface="IBM Plex Sans" pitchFamily="34" charset="-120"/>
              </a:rPr>
              <a:t>Standard coins: recognition; possible debasement</a:t>
            </a:r>
            <a:endParaRPr lang="en" sz="2400" dirty="0"/>
          </a:p>
          <a:p>
            <a:pPr algn="l" marL="228600" indent="-228600">
              <a:lnSpc>
                <a:spcPct val="113000"/>
              </a:lnSpc>
              <a:spcBef>
                <a:spcPts val="480"/>
              </a:spcBef>
              <a:buSzPct val="100000"/>
              <a:buChar char="•"/>
            </a:pPr>
            <a:r>
              <a:rPr lang="en" altLang="en-US" sz="2400" dirty="0">
                <a:solidFill>
                  <a:srgbClr val="25252B"/>
                </a:solidFill>
                <a:latin typeface="IBM Plex Sans" pitchFamily="34" charset="0"/>
                <a:ea typeface="IBM Plex Sans" pitchFamily="34" charset="-122"/>
                <a:cs typeface="IBM Plex Sans" pitchFamily="34" charset="-120"/>
              </a:rPr>
              <a:t>Representative paper: redeemable claims; issuer trust</a:t>
            </a:r>
            <a:endParaRPr lang="en" sz="2400" dirty="0"/>
          </a:p>
          <a:p>
            <a:pPr algn="l" marL="228600" indent="-228600">
              <a:lnSpc>
                <a:spcPct val="113000"/>
              </a:lnSpc>
              <a:spcBef>
                <a:spcPts val="480"/>
              </a:spcBef>
              <a:buSzPct val="100000"/>
              <a:buChar char="•"/>
            </a:pPr>
            <a:r>
              <a:rPr lang="en" altLang="en-US" sz="2400" dirty="0">
                <a:solidFill>
                  <a:srgbClr val="25252B"/>
                </a:solidFill>
                <a:latin typeface="IBM Plex Sans" pitchFamily="34" charset="0"/>
                <a:ea typeface="IBM Plex Sans" pitchFamily="34" charset="-122"/>
                <a:cs typeface="IBM Plex Sans" pitchFamily="34" charset="-120"/>
              </a:rPr>
              <a:t>Banks and government money: institutional promises</a:t>
            </a:r>
            <a:endParaRPr lang="en" sz="2400" dirty="0"/>
          </a:p>
          <a:p>
            <a:pPr algn="l" marL="228600" indent="-228600">
              <a:lnSpc>
                <a:spcPct val="113000"/>
              </a:lnSpc>
              <a:spcBef>
                <a:spcPts val="480"/>
              </a:spcBef>
              <a:buSzPct val="100000"/>
              <a:buChar char="•"/>
            </a:pPr>
            <a:r>
              <a:rPr lang="en" altLang="en-US" sz="2400" dirty="0">
                <a:solidFill>
                  <a:srgbClr val="25252B"/>
                </a:solidFill>
                <a:latin typeface="IBM Plex Sans" pitchFamily="34" charset="0"/>
                <a:ea typeface="IBM Plex Sans" pitchFamily="34" charset="-122"/>
                <a:cs typeface="IBM Plex Sans" pitchFamily="34" charset="-120"/>
              </a:rPr>
              <a:t>Digital payments: instructions changing records</a:t>
            </a:r>
            <a:endParaRPr lang="en" sz="2400" dirty="0"/>
          </a:p>
        </p:txBody>
      </p:sp>
      <p:sp>
        <p:nvSpPr>
          <p:cNvPr id="5" name="Text 3"/>
          <p:cNvSpPr/>
          <p:nvPr/>
        </p:nvSpPr>
        <p:spPr>
          <a:xfrm>
            <a:off x="666780" y="4494459"/>
            <a:ext cx="11510010" cy="822686"/>
          </a:xfrm>
          <a:prstGeom prst="rect">
            <a:avLst/>
          </a:prstGeom>
          <a:noFill/>
          <a:ln/>
        </p:spPr>
        <p:txBody>
          <a:bodyPr wrap="square" lIns="0" tIns="0" rIns="0" bIns="0" rtlCol="0" anchor="t"/>
          <a:lstStyle/>
          <a:p>
            <a:pPr algn="l" indent="0" marL="0">
              <a:lnSpc>
                <a:spcPct val="113000"/>
              </a:lnSpc>
              <a:buNone/>
            </a:pPr>
            <a:r>
              <a:rPr lang="en" altLang="en-US" sz="2400" dirty="0">
                <a:solidFill>
                  <a:srgbClr val="25252B"/>
                </a:solidFill>
                <a:latin typeface="IBM Plex Sans" pitchFamily="34" charset="0"/>
                <a:ea typeface="IBM Plex Sans" pitchFamily="34" charset="-122"/>
                <a:cs typeface="IBM Plex Sans" pitchFamily="34" charset="-120"/>
              </a:rPr>
              <a:t>Different forms coexisted; societies did not follow one identical sequence. Convenience often brought dependence on issuers and intermediaries.</a:t>
            </a:r>
            <a:endParaRPr lang="en" sz="2400" dirty="0"/>
          </a:p>
        </p:txBody>
      </p:sp>
      <p:sp>
        <p:nvSpPr>
          <p:cNvPr id="6"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en" altLang="en-US" sz="1200" dirty="0">
                <a:solidFill>
                  <a:srgbClr val="6C6C7D"/>
                </a:solidFill>
                <a:latin typeface="IBM Plex Sans" pitchFamily="34" charset="0"/>
                <a:ea typeface="IBM Plex Sans" pitchFamily="34" charset="-122"/>
                <a:cs typeface="IBM Plex Sans" pitchFamily="34" charset="-120"/>
              </a:rPr>
              <a:t>Bitcoin Diploma · Module 1</a:t>
            </a:r>
            <a:endParaRPr lang="en"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17</a:t>
            </a:fld>
            <a:endParaRPr lang="en-US"/>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en" altLang="en-US" sz="3000" dirty="0">
                <a:solidFill>
                  <a:srgbClr val="422C70"/>
                </a:solidFill>
                <a:latin typeface="IBM Plex Sans Medium" pitchFamily="34" charset="0"/>
                <a:ea typeface="IBM Plex Sans Medium" pitchFamily="34" charset="-122"/>
                <a:cs typeface="IBM Plex Sans Medium" pitchFamily="34" charset="-120"/>
              </a:rPr>
              <a:t>Fiat Money</a:t>
            </a:r>
            <a:endParaRPr lang="en" sz="3000" dirty="0"/>
          </a:p>
        </p:txBody>
      </p:sp>
      <p:sp>
        <p:nvSpPr>
          <p:cNvPr id="4" name="Text 2"/>
          <p:cNvSpPr/>
          <p:nvPr/>
        </p:nvSpPr>
        <p:spPr>
          <a:xfrm>
            <a:off x="666780" y="1447770"/>
            <a:ext cx="11510010" cy="822686"/>
          </a:xfrm>
          <a:prstGeom prst="rect">
            <a:avLst/>
          </a:prstGeom>
          <a:noFill/>
          <a:ln/>
        </p:spPr>
        <p:txBody>
          <a:bodyPr wrap="square" lIns="0" tIns="0" rIns="0" bIns="0" rtlCol="0" anchor="t"/>
          <a:lstStyle/>
          <a:p>
            <a:pPr algn="l" indent="0" marL="0">
              <a:lnSpc>
                <a:spcPct val="113000"/>
              </a:lnSpc>
              <a:buNone/>
            </a:pPr>
            <a:r>
              <a:rPr lang="en" altLang="en-US" sz="2400" dirty="0">
                <a:solidFill>
                  <a:srgbClr val="25252B"/>
                </a:solidFill>
                <a:latin typeface="IBM Plex Sans" pitchFamily="34" charset="0"/>
                <a:ea typeface="IBM Plex Sans" pitchFamily="34" charset="-122"/>
                <a:cs typeface="IBM Plex Sans" pitchFamily="34" charset="-120"/>
              </a:rPr>
              <a:t>Fiat money is government-authorized currency that is not redeemable for a fixed amount of a commodity such as gold.</a:t>
            </a:r>
            <a:endParaRPr lang="en" sz="2400" dirty="0"/>
          </a:p>
        </p:txBody>
      </p:sp>
      <p:sp>
        <p:nvSpPr>
          <p:cNvPr id="5" name="Text 3"/>
          <p:cNvSpPr/>
          <p:nvPr/>
        </p:nvSpPr>
        <p:spPr>
          <a:xfrm>
            <a:off x="1047720" y="2514326"/>
            <a:ext cx="11092404" cy="2300265"/>
          </a:xfrm>
          <a:prstGeom prst="rect">
            <a:avLst/>
          </a:prstGeom>
          <a:noFill/>
          <a:ln/>
        </p:spPr>
        <p:txBody>
          <a:bodyPr wrap="square" lIns="0" tIns="0" rIns="0" bIns="0" rtlCol="0" anchor="t"/>
          <a:lstStyle/>
          <a:p>
            <a:pPr algn="l" marL="228600" indent="-228600">
              <a:lnSpc>
                <a:spcPct val="113000"/>
              </a:lnSpc>
              <a:buSzPct val="100000"/>
              <a:buChar char="•"/>
            </a:pPr>
            <a:r>
              <a:rPr lang="en" altLang="en-US" sz="2400" b="1" dirty="0">
                <a:solidFill>
                  <a:srgbClr val="422C70"/>
                </a:solidFill>
                <a:latin typeface="IBM Plex Sans" pitchFamily="34" charset="0"/>
                <a:ea typeface="IBM Plex Sans" pitchFamily="34" charset="-122"/>
                <a:cs typeface="IBM Plex Sans" pitchFamily="34" charset="-120"/>
              </a:rPr>
              <a:t>Central bank:</a:t>
            </a:r>
            <a:r>
              <a:rPr lang="en" altLang="en-US" sz="2400" dirty="0">
                <a:solidFill>
                  <a:srgbClr val="25252B"/>
                </a:solidFill>
                <a:latin typeface="IBM Plex Sans" pitchFamily="34" charset="0"/>
                <a:ea typeface="IBM Plex Sans" pitchFamily="34" charset="-122"/>
                <a:cs typeface="IBM Plex Sans" pitchFamily="34" charset="-120"/>
              </a:rPr>
              <a:t> base money, policy, settlement</a:t>
            </a:r>
            <a:endParaRPr lang="en" sz="2400" dirty="0"/>
          </a:p>
          <a:p>
            <a:pPr algn="l" marL="228600" indent="-228600">
              <a:lnSpc>
                <a:spcPct val="113000"/>
              </a:lnSpc>
              <a:spcBef>
                <a:spcPts val="480"/>
              </a:spcBef>
              <a:buSzPct val="100000"/>
              <a:buChar char="•"/>
            </a:pPr>
            <a:r>
              <a:rPr lang="en" altLang="en-US" sz="2400" b="1" dirty="0">
                <a:solidFill>
                  <a:srgbClr val="422C70"/>
                </a:solidFill>
                <a:latin typeface="IBM Plex Sans" pitchFamily="34" charset="0"/>
                <a:ea typeface="IBM Plex Sans" pitchFamily="34" charset="-122"/>
                <a:cs typeface="IBM Plex Sans" pitchFamily="34" charset="-120"/>
              </a:rPr>
              <a:t>Commercial banks:</a:t>
            </a:r>
            <a:r>
              <a:rPr lang="en" altLang="en-US" sz="2400" dirty="0">
                <a:solidFill>
                  <a:srgbClr val="25252B"/>
                </a:solidFill>
                <a:latin typeface="IBM Plex Sans" pitchFamily="34" charset="0"/>
                <a:ea typeface="IBM Plex Sans" pitchFamily="34" charset="-122"/>
                <a:cs typeface="IBM Plex Sans" pitchFamily="34" charset="-120"/>
              </a:rPr>
              <a:t> deposits, payments, loans</a:t>
            </a:r>
            <a:endParaRPr lang="en" sz="2400" dirty="0"/>
          </a:p>
          <a:p>
            <a:pPr algn="l" marL="228600" indent="-228600">
              <a:lnSpc>
                <a:spcPct val="113000"/>
              </a:lnSpc>
              <a:spcBef>
                <a:spcPts val="480"/>
              </a:spcBef>
              <a:buSzPct val="100000"/>
              <a:buChar char="•"/>
            </a:pPr>
            <a:r>
              <a:rPr lang="en" altLang="en-US" sz="2400" b="1" dirty="0">
                <a:solidFill>
                  <a:srgbClr val="422C70"/>
                </a:solidFill>
                <a:latin typeface="IBM Plex Sans" pitchFamily="34" charset="0"/>
                <a:ea typeface="IBM Plex Sans" pitchFamily="34" charset="-122"/>
                <a:cs typeface="IBM Plex Sans" pitchFamily="34" charset="-120"/>
              </a:rPr>
              <a:t>Government:</a:t>
            </a:r>
            <a:r>
              <a:rPr lang="en" altLang="en-US" sz="2400" dirty="0">
                <a:solidFill>
                  <a:srgbClr val="25252B"/>
                </a:solidFill>
                <a:latin typeface="IBM Plex Sans" pitchFamily="34" charset="0"/>
                <a:ea typeface="IBM Plex Sans" pitchFamily="34" charset="-122"/>
                <a:cs typeface="IBM Plex Sans" pitchFamily="34" charset="-120"/>
              </a:rPr>
              <a:t> taxes, spending, laws</a:t>
            </a:r>
            <a:endParaRPr lang="en" sz="2400" dirty="0"/>
          </a:p>
          <a:p>
            <a:pPr algn="l" marL="228600" indent="-228600">
              <a:lnSpc>
                <a:spcPct val="113000"/>
              </a:lnSpc>
              <a:spcBef>
                <a:spcPts val="480"/>
              </a:spcBef>
              <a:buSzPct val="100000"/>
              <a:buChar char="•"/>
            </a:pPr>
            <a:r>
              <a:rPr lang="en" altLang="en-US" sz="2400" b="1" dirty="0">
                <a:solidFill>
                  <a:srgbClr val="422C70"/>
                </a:solidFill>
                <a:latin typeface="IBM Plex Sans" pitchFamily="34" charset="0"/>
                <a:ea typeface="IBM Plex Sans" pitchFamily="34" charset="-122"/>
                <a:cs typeface="IBM Plex Sans" pitchFamily="34" charset="-120"/>
              </a:rPr>
              <a:t>People and businesses:</a:t>
            </a:r>
            <a:r>
              <a:rPr lang="en" altLang="en-US" sz="2400" dirty="0">
                <a:solidFill>
                  <a:srgbClr val="25252B"/>
                </a:solidFill>
                <a:latin typeface="IBM Plex Sans" pitchFamily="34" charset="0"/>
                <a:ea typeface="IBM Plex Sans" pitchFamily="34" charset="-122"/>
                <a:cs typeface="IBM Plex Sans" pitchFamily="34" charset="-120"/>
              </a:rPr>
              <a:t> work, prices, exchange</a:t>
            </a:r>
            <a:endParaRPr lang="en" sz="2400" dirty="0"/>
          </a:p>
          <a:p>
            <a:pPr algn="l" marL="228600" indent="-228600">
              <a:lnSpc>
                <a:spcPct val="113000"/>
              </a:lnSpc>
              <a:spcBef>
                <a:spcPts val="480"/>
              </a:spcBef>
              <a:buSzPct val="100000"/>
              <a:buChar char="•"/>
            </a:pPr>
            <a:r>
              <a:rPr lang="en" altLang="en-US" sz="2400" dirty="0">
                <a:solidFill>
                  <a:srgbClr val="25252B"/>
                </a:solidFill>
                <a:latin typeface="IBM Plex Sans" pitchFamily="34" charset="0"/>
                <a:ea typeface="IBM Plex Sans" pitchFamily="34" charset="-122"/>
                <a:cs typeface="IBM Plex Sans" pitchFamily="34" charset="-120"/>
              </a:rPr>
              <a:t>Shared acceptance and network effects</a:t>
            </a:r>
            <a:endParaRPr lang="en" sz="2400" dirty="0"/>
          </a:p>
        </p:txBody>
      </p:sp>
      <p:sp>
        <p:nvSpPr>
          <p:cNvPr id="6" name="Text 4"/>
          <p:cNvSpPr/>
          <p:nvPr/>
        </p:nvSpPr>
        <p:spPr>
          <a:xfrm>
            <a:off x="666780" y="5149718"/>
            <a:ext cx="11510010" cy="822686"/>
          </a:xfrm>
          <a:prstGeom prst="rect">
            <a:avLst/>
          </a:prstGeom>
          <a:noFill/>
          <a:ln/>
        </p:spPr>
        <p:txBody>
          <a:bodyPr wrap="square" lIns="0" tIns="0" rIns="0" bIns="0" rtlCol="0" anchor="t"/>
          <a:lstStyle/>
          <a:p>
            <a:pPr algn="l" indent="0" marL="0">
              <a:lnSpc>
                <a:spcPct val="113000"/>
              </a:lnSpc>
              <a:buNone/>
            </a:pPr>
            <a:r>
              <a:rPr lang="en" altLang="en-US" sz="2400" dirty="0">
                <a:solidFill>
                  <a:srgbClr val="25252B"/>
                </a:solidFill>
                <a:latin typeface="IBM Plex Sans" pitchFamily="34" charset="0"/>
                <a:ea typeface="IBM Plex Sans" pitchFamily="34" charset="-122"/>
                <a:cs typeface="IBM Plex Sans" pitchFamily="34" charset="-120"/>
              </a:rPr>
              <a:t>Convenient payments and flexible credit bring institutional dependence. Supply, access, and rules can change; legal-tender rules vary by jurisdiction.</a:t>
            </a:r>
            <a:endParaRPr lang="en" sz="2400" dirty="0"/>
          </a:p>
        </p:txBody>
      </p:sp>
      <p:sp>
        <p:nvSpPr>
          <p:cNvPr id="7" name="Text 5"/>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en" altLang="en-US" sz="1200" dirty="0">
                <a:solidFill>
                  <a:srgbClr val="6C6C7D"/>
                </a:solidFill>
                <a:latin typeface="IBM Plex Sans" pitchFamily="34" charset="0"/>
                <a:ea typeface="IBM Plex Sans" pitchFamily="34" charset="-122"/>
                <a:cs typeface="IBM Plex Sans" pitchFamily="34" charset="-120"/>
              </a:rPr>
              <a:t>Bitcoin Diploma · Module 1</a:t>
            </a:r>
            <a:endParaRPr lang="en"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18</a:t>
            </a:fld>
            <a:endParaRPr lang="en-US"/>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bg>
      <p:bgPr>
        <a:solidFill>
          <a:srgbClr val="FFFFFF"/>
        </a:solidFill>
      </p:bgPr>
    </p:bg>
    <p:spTree>
      <p:nvGrpSpPr>
        <p:cNvPr id="1" name=""/>
        <p:cNvGrpSpPr/>
        <p:nvPr/>
      </p:nvGrpSpPr>
      <p:grpSpPr>
        <a:xfrm>
          <a:off x="0" y="0"/>
          <a:ext cx="0" cy="0"/>
          <a:chOff x="0" y="0"/>
          <a:chExt cx="0" cy="0"/>
        </a:xfrm>
      </p:grpSpPr>
      <p:pic>
        <p:nvPicPr>
          <p:cNvPr id="2" name="Image 0" descr="Central bankManages monetary policy and supports payment settlement. Commercial bankOwes customers their deposits; a deposit is the bank's liability. Payment servicesCarry payment instructions that ch">    </p:cNvPr>
          <p:cNvPicPr>
            <a:picLocks noChangeAspect="1"/>
          </p:cNvPicPr>
          <p:nvPr/>
        </p:nvPicPr>
        <p:blipFill>
          <a:blip r:embed="rId1"/>
          <a:stretch>
            <a:fillRect/>
          </a:stretch>
        </p:blipFill>
        <p:spPr>
          <a:xfrm>
            <a:off x="342900" y="850666"/>
            <a:ext cx="11506170" cy="5004328"/>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19</a:t>
            </a:fld>
            <a:endParaRPr lang="en-US"/>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705570" y="1752630"/>
            <a:ext cx="5029200" cy="3352830"/>
          </a:xfrm>
          <a:prstGeom prst="rect">
            <a:avLst/>
          </a:prstGeom>
        </p:spPr>
      </p:pic>
      <p:sp>
        <p:nvSpPr>
          <p:cNvPr id="3" name="Shape 0"/>
          <p:cNvSpPr/>
          <p:nvPr/>
        </p:nvSpPr>
        <p:spPr>
          <a:xfrm>
            <a:off x="666780" y="1066830"/>
            <a:ext cx="914400" cy="38130"/>
          </a:xfrm>
          <a:prstGeom prst="rect">
            <a:avLst/>
          </a:prstGeom>
          <a:solidFill>
            <a:srgbClr val="F7941F"/>
          </a:solidFill>
          <a:ln/>
        </p:spPr>
      </p:sp>
      <p:sp>
        <p:nvSpPr>
          <p:cNvPr id="4" name="Text 1"/>
          <p:cNvSpPr/>
          <p:nvPr/>
        </p:nvSpPr>
        <p:spPr>
          <a:xfrm>
            <a:off x="666780" y="571500"/>
            <a:ext cx="11144250" cy="419070"/>
          </a:xfrm>
          <a:prstGeom prst="rect">
            <a:avLst/>
          </a:prstGeom>
          <a:noFill/>
          <a:ln/>
        </p:spPr>
        <p:txBody>
          <a:bodyPr wrap="square" lIns="0" tIns="0" rIns="0" bIns="0" rtlCol="0" anchor="t"/>
          <a:lstStyle/>
          <a:p>
            <a:pPr algn="l" indent="0" marL="0">
              <a:lnSpc>
                <a:spcPct val="92000"/>
              </a:lnSpc>
              <a:buNone/>
            </a:pPr>
            <a:r>
              <a:rPr lang="en" altLang="en-US" sz="3000" dirty="0">
                <a:solidFill>
                  <a:srgbClr val="422C70"/>
                </a:solidFill>
                <a:latin typeface="IBM Plex Sans Medium" pitchFamily="34" charset="0"/>
                <a:ea typeface="IBM Plex Sans Medium" pitchFamily="34" charset="-122"/>
                <a:cs typeface="IBM Plex Sans Medium" pitchFamily="34" charset="-120"/>
              </a:rPr>
              <a:t>Examine a Local Payment</a:t>
            </a:r>
            <a:endParaRPr lang="en" sz="3000" dirty="0"/>
          </a:p>
        </p:txBody>
      </p:sp>
      <p:sp>
        <p:nvSpPr>
          <p:cNvPr id="5" name="Text 2"/>
          <p:cNvSpPr/>
          <p:nvPr/>
        </p:nvSpPr>
        <p:spPr>
          <a:xfrm>
            <a:off x="666780" y="1447770"/>
            <a:ext cx="5694426" cy="822686"/>
          </a:xfrm>
          <a:prstGeom prst="rect">
            <a:avLst/>
          </a:prstGeom>
          <a:noFill/>
          <a:ln/>
        </p:spPr>
        <p:txBody>
          <a:bodyPr wrap="square" lIns="0" tIns="0" rIns="0" bIns="0" rtlCol="0" anchor="t"/>
          <a:lstStyle/>
          <a:p>
            <a:pPr algn="l" indent="0" marL="0">
              <a:lnSpc>
                <a:spcPct val="113000"/>
              </a:lnSpc>
              <a:buNone/>
            </a:pPr>
            <a:r>
              <a:rPr lang="en" altLang="en-US" sz="2400" dirty="0">
                <a:solidFill>
                  <a:srgbClr val="25252B"/>
                </a:solidFill>
                <a:latin typeface="IBM Plex Sans" pitchFamily="34" charset="0"/>
                <a:ea typeface="IBM Plex Sans" pitchFamily="34" charset="-122"/>
                <a:cs typeface="IBM Plex Sans" pitchFamily="34" charset="-120"/>
              </a:rPr>
              <a:t>Choose an ordinary payment, or use an invented scenario.</a:t>
            </a:r>
            <a:endParaRPr lang="en" sz="2400" dirty="0"/>
          </a:p>
        </p:txBody>
      </p:sp>
      <p:sp>
        <p:nvSpPr>
          <p:cNvPr id="6" name="Text 3"/>
          <p:cNvSpPr/>
          <p:nvPr/>
        </p:nvSpPr>
        <p:spPr>
          <a:xfrm>
            <a:off x="1047720" y="2514326"/>
            <a:ext cx="5276820" cy="3062143"/>
          </a:xfrm>
          <a:prstGeom prst="rect">
            <a:avLst/>
          </a:prstGeom>
          <a:noFill/>
          <a:ln/>
        </p:spPr>
        <p:txBody>
          <a:bodyPr wrap="square" lIns="0" tIns="0" rIns="0" bIns="0" rtlCol="0" anchor="t"/>
          <a:lstStyle/>
          <a:p>
            <a:pPr algn="l" marL="228600" indent="-228600">
              <a:lnSpc>
                <a:spcPct val="113000"/>
              </a:lnSpc>
              <a:buSzPct val="100000"/>
              <a:buFont typeface="+mj-lt"/>
              <a:buAutoNum type="arabicPeriod" startAt="1"/>
            </a:pPr>
            <a:r>
              <a:rPr lang="en" altLang="en-US" sz="2400" dirty="0">
                <a:solidFill>
                  <a:srgbClr val="25252B"/>
                </a:solidFill>
                <a:latin typeface="IBM Plex Sans" pitchFamily="34" charset="0"/>
                <a:ea typeface="IBM Plex Sans" pitchFamily="34" charset="-122"/>
                <a:cs typeface="IBM Plex Sans" pitchFamily="34" charset="-120"/>
              </a:rPr>
              <a:t>What is being paid for? Which currency is the unit of account?</a:t>
            </a:r>
            <a:endParaRPr lang="en" sz="2400" dirty="0"/>
          </a:p>
          <a:p>
            <a:pPr algn="l" marL="228600" indent="-228600">
              <a:lnSpc>
                <a:spcPct val="113000"/>
              </a:lnSpc>
              <a:spcBef>
                <a:spcPts val="480"/>
              </a:spcBef>
              <a:buSzPct val="100000"/>
              <a:buFont typeface="+mj-lt"/>
              <a:buAutoNum type="arabicPeriod" startAt="1"/>
            </a:pPr>
            <a:r>
              <a:rPr lang="en" altLang="en-US" sz="2400" dirty="0">
                <a:solidFill>
                  <a:srgbClr val="25252B"/>
                </a:solidFill>
                <a:latin typeface="IBM Plex Sans" pitchFamily="34" charset="0"/>
                <a:ea typeface="IBM Plex Sans" pitchFamily="34" charset="-122"/>
                <a:cs typeface="IBM Plex Sans" pitchFamily="34" charset="-120"/>
              </a:rPr>
              <a:t>Why does the recipient accept it?</a:t>
            </a:r>
            <a:endParaRPr lang="en" sz="2400" dirty="0"/>
          </a:p>
          <a:p>
            <a:pPr algn="l" marL="228600" indent="-228600">
              <a:lnSpc>
                <a:spcPct val="113000"/>
              </a:lnSpc>
              <a:spcBef>
                <a:spcPts val="480"/>
              </a:spcBef>
              <a:buSzPct val="100000"/>
              <a:buFont typeface="+mj-lt"/>
              <a:buAutoNum type="arabicPeriod" startAt="1"/>
            </a:pPr>
            <a:r>
              <a:rPr lang="en" altLang="en-US" sz="2400" dirty="0">
                <a:solidFill>
                  <a:srgbClr val="25252B"/>
                </a:solidFill>
                <a:latin typeface="IBM Plex Sans" pitchFamily="34" charset="0"/>
                <a:ea typeface="IBM Plex Sans" pitchFamily="34" charset="-122"/>
                <a:cs typeface="IBM Plex Sans" pitchFamily="34" charset="-120"/>
              </a:rPr>
              <a:t>Which institutions, records, or rules support it?</a:t>
            </a:r>
            <a:endParaRPr lang="en" sz="2400" dirty="0"/>
          </a:p>
          <a:p>
            <a:pPr algn="l" marL="228600" indent="-228600">
              <a:lnSpc>
                <a:spcPct val="113000"/>
              </a:lnSpc>
              <a:spcBef>
                <a:spcPts val="480"/>
              </a:spcBef>
              <a:buSzPct val="100000"/>
              <a:buFont typeface="+mj-lt"/>
              <a:buAutoNum type="arabicPeriod" startAt="1"/>
            </a:pPr>
            <a:r>
              <a:rPr lang="en" altLang="en-US" sz="2400" dirty="0">
                <a:solidFill>
                  <a:srgbClr val="25252B"/>
                </a:solidFill>
                <a:latin typeface="IBM Plex Sans" pitchFamily="34" charset="0"/>
                <a:ea typeface="IBM Plex Sans" pitchFamily="34" charset="-122"/>
                <a:cs typeface="IBM Plex Sans" pitchFamily="34" charset="-120"/>
              </a:rPr>
              <a:t>What becomes harder if acceptance or trust breaks down?</a:t>
            </a:r>
            <a:endParaRPr lang="en" sz="2400" dirty="0"/>
          </a:p>
        </p:txBody>
      </p:sp>
      <p:sp>
        <p:nvSpPr>
          <p:cNvPr id="7"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en" altLang="en-US" sz="1200" dirty="0">
                <a:solidFill>
                  <a:srgbClr val="6C6C7D"/>
                </a:solidFill>
                <a:latin typeface="IBM Plex Sans" pitchFamily="34" charset="0"/>
                <a:ea typeface="IBM Plex Sans" pitchFamily="34" charset="-122"/>
                <a:cs typeface="IBM Plex Sans" pitchFamily="34" charset="-120"/>
              </a:rPr>
              <a:t>Bitcoin Diploma · Module 1</a:t>
            </a:r>
            <a:endParaRPr lang="en"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20</a:t>
            </a:fld>
            <a:endParaRPr lang="en-US"/>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21">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en" altLang="en-US" sz="3000" dirty="0">
                <a:solidFill>
                  <a:srgbClr val="422C70"/>
                </a:solidFill>
                <a:latin typeface="IBM Plex Sans Medium" pitchFamily="34" charset="0"/>
                <a:ea typeface="IBM Plex Sans Medium" pitchFamily="34" charset="-122"/>
                <a:cs typeface="IBM Plex Sans Medium" pitchFamily="34" charset="-120"/>
              </a:rPr>
              <a:t>Fractional Reserve Banking</a:t>
            </a:r>
            <a:endParaRPr lang="en" sz="3000" dirty="0"/>
          </a:p>
        </p:txBody>
      </p:sp>
      <p:sp>
        <p:nvSpPr>
          <p:cNvPr id="4" name="Text 2"/>
          <p:cNvSpPr/>
          <p:nvPr/>
        </p:nvSpPr>
        <p:spPr>
          <a:xfrm>
            <a:off x="1017179" y="1379464"/>
            <a:ext cx="11125871" cy="2116196"/>
          </a:xfrm>
          <a:prstGeom prst="rect">
            <a:avLst/>
          </a:prstGeom>
          <a:noFill/>
          <a:ln/>
        </p:spPr>
        <p:txBody>
          <a:bodyPr wrap="square" lIns="0" tIns="0" rIns="0" bIns="0" rtlCol="0" anchor="t"/>
          <a:lstStyle/>
          <a:p>
            <a:pPr algn="l" marL="210820" indent="-210820">
              <a:lnSpc>
                <a:spcPct val="113000"/>
              </a:lnSpc>
              <a:buSzPct val="100000"/>
              <a:buChar char="•"/>
            </a:pPr>
            <a:r>
              <a:rPr lang="en" altLang="en-US" sz="2210" dirty="0">
                <a:solidFill>
                  <a:srgbClr val="25252B"/>
                </a:solidFill>
                <a:latin typeface="IBM Plex Sans" pitchFamily="34" charset="0"/>
                <a:ea typeface="IBM Plex Sans" pitchFamily="34" charset="-122"/>
                <a:cs typeface="IBM Plex Sans" pitchFamily="34" charset="-120"/>
              </a:rPr>
              <a:t>Bank deposits: promises to pay</a:t>
            </a:r>
            <a:endParaRPr lang="en" sz="2210" dirty="0"/>
          </a:p>
          <a:p>
            <a:pPr algn="l" marL="210820" indent="-210820">
              <a:lnSpc>
                <a:spcPct val="113000"/>
              </a:lnSpc>
              <a:spcBef>
                <a:spcPts val="440"/>
              </a:spcBef>
              <a:buSzPct val="100000"/>
              <a:buChar char="•"/>
            </a:pPr>
            <a:r>
              <a:rPr lang="en" altLang="en-US" sz="2210" dirty="0">
                <a:solidFill>
                  <a:srgbClr val="25252B"/>
                </a:solidFill>
                <a:latin typeface="IBM Plex Sans" pitchFamily="34" charset="0"/>
                <a:ea typeface="IBM Plex Sans" pitchFamily="34" charset="-122"/>
                <a:cs typeface="IBM Plex Sans" pitchFamily="34" charset="-120"/>
              </a:rPr>
              <a:t>Only part held as immediately accessible reserves</a:t>
            </a:r>
            <a:endParaRPr lang="en" sz="2210" dirty="0"/>
          </a:p>
          <a:p>
            <a:pPr algn="l" marL="210820" indent="-210820">
              <a:lnSpc>
                <a:spcPct val="113000"/>
              </a:lnSpc>
              <a:spcBef>
                <a:spcPts val="440"/>
              </a:spcBef>
              <a:buSzPct val="100000"/>
              <a:buChar char="•"/>
            </a:pPr>
            <a:r>
              <a:rPr lang="en" altLang="en-US" sz="2210" dirty="0">
                <a:solidFill>
                  <a:srgbClr val="25252B"/>
                </a:solidFill>
                <a:latin typeface="IBM Plex Sans" pitchFamily="34" charset="0"/>
                <a:ea typeface="IBM Plex Sans" pitchFamily="34" charset="-122"/>
                <a:cs typeface="IBM Plex Sans" pitchFamily="34" charset="-120"/>
              </a:rPr>
              <a:t>A loan usually creates new deposit money</a:t>
            </a:r>
            <a:endParaRPr lang="en" sz="2210" dirty="0"/>
          </a:p>
          <a:p>
            <a:pPr algn="l" marL="210820" indent="-210820">
              <a:lnSpc>
                <a:spcPct val="113000"/>
              </a:lnSpc>
              <a:spcBef>
                <a:spcPts val="440"/>
              </a:spcBef>
              <a:buSzPct val="100000"/>
              <a:buChar char="•"/>
            </a:pPr>
            <a:r>
              <a:rPr lang="en" altLang="en-US" sz="2210" dirty="0">
                <a:solidFill>
                  <a:srgbClr val="25252B"/>
                </a:solidFill>
                <a:latin typeface="IBM Plex Sans" pitchFamily="34" charset="0"/>
                <a:ea typeface="IBM Plex Sans" pitchFamily="34" charset="-122"/>
                <a:cs typeface="IBM Plex Sans" pitchFamily="34" charset="-120"/>
              </a:rPr>
              <a:t>Principal repayment reduces deposit money</a:t>
            </a:r>
            <a:endParaRPr lang="en" sz="2210" dirty="0"/>
          </a:p>
          <a:p>
            <a:pPr algn="l" marL="210820" indent="-210820">
              <a:lnSpc>
                <a:spcPct val="113000"/>
              </a:lnSpc>
              <a:spcBef>
                <a:spcPts val="440"/>
              </a:spcBef>
              <a:buSzPct val="100000"/>
              <a:buChar char="•"/>
            </a:pPr>
            <a:r>
              <a:rPr lang="en" altLang="en-US" sz="2210" dirty="0">
                <a:solidFill>
                  <a:srgbClr val="25252B"/>
                </a:solidFill>
                <a:latin typeface="IBM Plex Sans" pitchFamily="34" charset="0"/>
                <a:ea typeface="IBM Plex Sans" pitchFamily="34" charset="-122"/>
                <a:cs typeface="IBM Plex Sans" pitchFamily="34" charset="-120"/>
              </a:rPr>
              <a:t>Capital, liquidity, credit risk, funding, regulation, and demand constrain lending</a:t>
            </a:r>
            <a:endParaRPr lang="en" sz="2210" dirty="0"/>
          </a:p>
        </p:txBody>
      </p:sp>
      <p:sp>
        <p:nvSpPr>
          <p:cNvPr id="5" name="Text 3"/>
          <p:cNvSpPr/>
          <p:nvPr/>
        </p:nvSpPr>
        <p:spPr>
          <a:xfrm>
            <a:off x="666780" y="3804087"/>
            <a:ext cx="11510010" cy="378470"/>
          </a:xfrm>
          <a:prstGeom prst="rect">
            <a:avLst/>
          </a:prstGeom>
          <a:noFill/>
          <a:ln/>
        </p:spPr>
        <p:txBody>
          <a:bodyPr wrap="square" lIns="0" tIns="0" rIns="0" bIns="0" rtlCol="0" anchor="t"/>
          <a:lstStyle/>
          <a:p>
            <a:pPr algn="l" indent="0" marL="0">
              <a:lnSpc>
                <a:spcPct val="113000"/>
              </a:lnSpc>
              <a:buNone/>
            </a:pPr>
            <a:r>
              <a:rPr lang="en" altLang="en-US" sz="2210" b="1" dirty="0">
                <a:solidFill>
                  <a:srgbClr val="422C70"/>
                </a:solidFill>
                <a:latin typeface="IBM Plex Sans" pitchFamily="34" charset="0"/>
                <a:ea typeface="IBM Plex Sans" pitchFamily="34" charset="-122"/>
                <a:cs typeface="IBM Plex Sans" pitchFamily="34" charset="-120"/>
              </a:rPr>
              <a:t>Liquidity risk:</a:t>
            </a:r>
            <a:r>
              <a:rPr lang="en" altLang="en-US" sz="2210" dirty="0">
                <a:solidFill>
                  <a:srgbClr val="25252B"/>
                </a:solidFill>
                <a:latin typeface="IBM Plex Sans" pitchFamily="34" charset="0"/>
                <a:ea typeface="IBM Plex Sans" pitchFamily="34" charset="-122"/>
                <a:cs typeface="IBM Plex Sans" pitchFamily="34" charset="-120"/>
              </a:rPr>
              <a:t> too little available for withdrawals today.</a:t>
            </a:r>
            <a:endParaRPr lang="en" sz="2210" dirty="0"/>
          </a:p>
        </p:txBody>
      </p:sp>
      <p:sp>
        <p:nvSpPr>
          <p:cNvPr id="6" name="Text 4"/>
          <p:cNvSpPr/>
          <p:nvPr/>
        </p:nvSpPr>
        <p:spPr>
          <a:xfrm>
            <a:off x="666780" y="4462912"/>
            <a:ext cx="11510010" cy="378470"/>
          </a:xfrm>
          <a:prstGeom prst="rect">
            <a:avLst/>
          </a:prstGeom>
          <a:noFill/>
          <a:ln/>
        </p:spPr>
        <p:txBody>
          <a:bodyPr wrap="square" lIns="0" tIns="0" rIns="0" bIns="0" rtlCol="0" anchor="t"/>
          <a:lstStyle/>
          <a:p>
            <a:pPr algn="l" indent="0" marL="0">
              <a:lnSpc>
                <a:spcPct val="113000"/>
              </a:lnSpc>
              <a:buNone/>
            </a:pPr>
            <a:r>
              <a:rPr lang="en" altLang="en-US" sz="2210" b="1" dirty="0">
                <a:solidFill>
                  <a:srgbClr val="422C70"/>
                </a:solidFill>
                <a:latin typeface="IBM Plex Sans" pitchFamily="34" charset="0"/>
                <a:ea typeface="IBM Plex Sans" pitchFamily="34" charset="-122"/>
                <a:cs typeface="IBM Plex Sans" pitchFamily="34" charset="-120"/>
              </a:rPr>
              <a:t>Solvency risk:</a:t>
            </a:r>
            <a:r>
              <a:rPr lang="en" altLang="en-US" sz="2210" dirty="0">
                <a:solidFill>
                  <a:srgbClr val="25252B"/>
                </a:solidFill>
                <a:latin typeface="IBM Plex Sans" pitchFamily="34" charset="0"/>
                <a:ea typeface="IBM Plex Sans" pitchFamily="34" charset="-122"/>
                <a:cs typeface="IBM Plex Sans" pitchFamily="34" charset="-120"/>
              </a:rPr>
              <a:t> assets worth less than obligations.</a:t>
            </a:r>
            <a:endParaRPr lang="en" sz="2210" dirty="0"/>
          </a:p>
        </p:txBody>
      </p:sp>
      <p:sp>
        <p:nvSpPr>
          <p:cNvPr id="7" name="Text 5"/>
          <p:cNvSpPr/>
          <p:nvPr/>
        </p:nvSpPr>
        <p:spPr>
          <a:xfrm>
            <a:off x="666780" y="5121737"/>
            <a:ext cx="11510010" cy="756940"/>
          </a:xfrm>
          <a:prstGeom prst="rect">
            <a:avLst/>
          </a:prstGeom>
          <a:noFill/>
          <a:ln/>
        </p:spPr>
        <p:txBody>
          <a:bodyPr wrap="square" lIns="0" tIns="0" rIns="0" bIns="0" rtlCol="0" anchor="t"/>
          <a:lstStyle/>
          <a:p>
            <a:pPr algn="l" indent="0" marL="0">
              <a:lnSpc>
                <a:spcPct val="113000"/>
              </a:lnSpc>
              <a:buNone/>
            </a:pPr>
            <a:r>
              <a:rPr lang="en" altLang="en-US" sz="2210" dirty="0">
                <a:solidFill>
                  <a:srgbClr val="25252B"/>
                </a:solidFill>
                <a:latin typeface="IBM Plex Sans" pitchFamily="34" charset="0"/>
                <a:ea typeface="IBM Plex Sans" pitchFamily="34" charset="-122"/>
                <a:cs typeface="IBM Plex Sans" pitchFamily="34" charset="-120"/>
              </a:rPr>
              <a:t>Bank runs can strain access. Insurance and central-bank lending can reduce panic, but coverage and rules vary; protection cannot remove every risk.</a:t>
            </a:r>
            <a:endParaRPr lang="en" sz="2210" dirty="0"/>
          </a:p>
        </p:txBody>
      </p:sp>
      <p:sp>
        <p:nvSpPr>
          <p:cNvPr id="8" name="Text 6"/>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en" altLang="en-US" sz="1200" dirty="0">
                <a:solidFill>
                  <a:srgbClr val="6C6C7D"/>
                </a:solidFill>
                <a:latin typeface="IBM Plex Sans" pitchFamily="34" charset="0"/>
                <a:ea typeface="IBM Plex Sans" pitchFamily="34" charset="-122"/>
                <a:cs typeface="IBM Plex Sans" pitchFamily="34" charset="-120"/>
              </a:rPr>
              <a:t>Bitcoin Diploma · Module 1</a:t>
            </a:r>
            <a:endParaRPr lang="en"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21</a:t>
            </a:fld>
            <a:endParaRPr lang="en-US"/>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Slide 22">
    <p:bg>
      <p:bgPr>
        <a:solidFill>
          <a:srgbClr val="FFFFFF"/>
        </a:solidFill>
      </p:bgPr>
    </p:bg>
    <p:spTree>
      <p:nvGrpSpPr>
        <p:cNvPr id="1" name=""/>
        <p:cNvGrpSpPr/>
        <p:nvPr/>
      </p:nvGrpSpPr>
      <p:grpSpPr>
        <a:xfrm>
          <a:off x="0" y="0"/>
          <a:ext cx="0" cy="0"/>
          <a:chOff x="0" y="0"/>
          <a:chExt cx="0" cy="0"/>
        </a:xfrm>
      </p:grpSpPr>
      <p:pic>
        <p:nvPicPr>
          <p:cNvPr id="2" name="Image 0" descr="1 Apply for the loanThe borrower asks the bank for a loan.2Approve the loanThe bank agrees to lend.3 Create the depositThe bank credits a new deposit to the borrower's account.4 Spend or transferThe b">    </p:cNvPr>
          <p:cNvPicPr>
            <a:picLocks noChangeAspect="1"/>
          </p:cNvPicPr>
          <p:nvPr/>
        </p:nvPicPr>
        <p:blipFill>
          <a:blip r:embed="rId1"/>
          <a:stretch>
            <a:fillRect/>
          </a:stretch>
        </p:blipFill>
        <p:spPr>
          <a:xfrm>
            <a:off x="342900" y="950702"/>
            <a:ext cx="11506170" cy="4804166"/>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22</a:t>
            </a:fld>
            <a:endParaRPr lang="en-US"/>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name="Slide 23">
    <p:bg>
      <p:bgPr>
        <a:solidFill>
          <a:srgbClr val="FFFFFF"/>
        </a:solidFill>
      </p:bgPr>
    </p:bg>
    <p:spTree>
      <p:nvGrpSpPr>
        <p:cNvPr id="1" name=""/>
        <p:cNvGrpSpPr/>
        <p:nvPr/>
      </p:nvGrpSpPr>
      <p:grpSpPr>
        <a:xfrm>
          <a:off x="0" y="0"/>
          <a:ext cx="0" cy="0"/>
          <a:chOff x="0" y="0"/>
          <a:chExt cx="0" cy="0"/>
        </a:xfrm>
      </p:grpSpPr>
      <p:pic>
        <p:nvPicPr>
          <p:cNvPr id="2" name="Image 0" descr="Liquidity riskMany depositors queue to withdraw today The bank's loans may still be repaid later Not enough cash or quickly usable assets nowThe problemTiming: cash is short todaySolvency risk Borrowe">    </p:cNvPr>
          <p:cNvPicPr>
            <a:picLocks noChangeAspect="1"/>
          </p:cNvPicPr>
          <p:nvPr/>
        </p:nvPicPr>
        <p:blipFill>
          <a:blip r:embed="rId1"/>
          <a:stretch>
            <a:fillRect/>
          </a:stretch>
        </p:blipFill>
        <p:spPr>
          <a:xfrm>
            <a:off x="342900" y="893094"/>
            <a:ext cx="11506170" cy="4919472"/>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23</a:t>
            </a:fld>
            <a:endParaRPr lang="en-US"/>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name="Slide 24">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1811061" y="571500"/>
            <a:ext cx="8569848" cy="5714817"/>
          </a:xfrm>
          <a:prstGeom prst="rect">
            <a:avLst/>
          </a:prstGeom>
        </p:spPr>
      </p:pic>
      <p:sp>
        <p:nvSpPr>
          <p:cNvPr id="3" name="Text 0"/>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en" altLang="en-US" sz="1200" dirty="0">
                <a:solidFill>
                  <a:srgbClr val="6C6C7D"/>
                </a:solidFill>
                <a:latin typeface="IBM Plex Sans" pitchFamily="34" charset="0"/>
                <a:ea typeface="IBM Plex Sans" pitchFamily="34" charset="-122"/>
                <a:cs typeface="IBM Plex Sans" pitchFamily="34" charset="-120"/>
              </a:rPr>
              <a:t>Bitcoin Diploma · Module 1</a:t>
            </a:r>
            <a:endParaRPr lang="en"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24</a:t>
            </a:fld>
            <a:endParaRPr lang="en-US"/>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name="Slide 25">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705570" y="1752630"/>
            <a:ext cx="5029200" cy="3352830"/>
          </a:xfrm>
          <a:prstGeom prst="rect">
            <a:avLst/>
          </a:prstGeom>
        </p:spPr>
      </p:pic>
      <p:sp>
        <p:nvSpPr>
          <p:cNvPr id="3" name="Shape 0"/>
          <p:cNvSpPr/>
          <p:nvPr/>
        </p:nvSpPr>
        <p:spPr>
          <a:xfrm>
            <a:off x="666780" y="1485900"/>
            <a:ext cx="914400" cy="38130"/>
          </a:xfrm>
          <a:prstGeom prst="rect">
            <a:avLst/>
          </a:prstGeom>
          <a:solidFill>
            <a:srgbClr val="F7941F"/>
          </a:solidFill>
          <a:ln/>
        </p:spPr>
      </p:sp>
      <p:sp>
        <p:nvSpPr>
          <p:cNvPr id="4" name="Text 1"/>
          <p:cNvSpPr/>
          <p:nvPr/>
        </p:nvSpPr>
        <p:spPr>
          <a:xfrm>
            <a:off x="666780" y="571500"/>
            <a:ext cx="11144250" cy="838230"/>
          </a:xfrm>
          <a:prstGeom prst="rect">
            <a:avLst/>
          </a:prstGeom>
          <a:noFill/>
          <a:ln/>
        </p:spPr>
        <p:txBody>
          <a:bodyPr wrap="square" lIns="0" tIns="0" rIns="0" bIns="0" rtlCol="0" anchor="t"/>
          <a:lstStyle/>
          <a:p>
            <a:pPr algn="l" indent="0" marL="0">
              <a:lnSpc>
                <a:spcPct val="92000"/>
              </a:lnSpc>
              <a:buNone/>
            </a:pPr>
            <a:r>
              <a:rPr lang="en" altLang="en-US" sz="3000" dirty="0">
                <a:solidFill>
                  <a:srgbClr val="422C70"/>
                </a:solidFill>
                <a:latin typeface="IBM Plex Sans Medium" pitchFamily="34" charset="0"/>
                <a:ea typeface="IBM Plex Sans Medium" pitchFamily="34" charset="-122"/>
                <a:cs typeface="IBM Plex Sans Medium" pitchFamily="34" charset="-120"/>
              </a:rPr>
              <a:t>Inflation and Purchasing</a:t>
            </a:r>
            <a:br/>
            <a:r>
              <a:rPr lang="en" altLang="en-US" sz="3000" dirty="0">
                <a:solidFill>
                  <a:srgbClr val="422C70"/>
                </a:solidFill>
                <a:latin typeface="IBM Plex Sans Medium" pitchFamily="34" charset="0"/>
                <a:ea typeface="IBM Plex Sans Medium" pitchFamily="34" charset="-122"/>
                <a:cs typeface="IBM Plex Sans Medium" pitchFamily="34" charset="-120"/>
              </a:rPr>
              <a:t>Power</a:t>
            </a:r>
            <a:endParaRPr lang="en" sz="3000" dirty="0"/>
          </a:p>
        </p:txBody>
      </p:sp>
      <p:sp>
        <p:nvSpPr>
          <p:cNvPr id="5" name="Text 2"/>
          <p:cNvSpPr/>
          <p:nvPr/>
        </p:nvSpPr>
        <p:spPr>
          <a:xfrm>
            <a:off x="1002000" y="1794876"/>
            <a:ext cx="5327020" cy="2694371"/>
          </a:xfrm>
          <a:prstGeom prst="rect">
            <a:avLst/>
          </a:prstGeom>
          <a:noFill/>
          <a:ln/>
        </p:spPr>
        <p:txBody>
          <a:bodyPr wrap="square" lIns="0" tIns="0" rIns="0" bIns="0" rtlCol="0" anchor="t"/>
          <a:lstStyle/>
          <a:p>
            <a:pPr algn="l" marL="200660" indent="-200660">
              <a:lnSpc>
                <a:spcPct val="113000"/>
              </a:lnSpc>
              <a:buSzPct val="100000"/>
              <a:buChar char="•"/>
            </a:pPr>
            <a:r>
              <a:rPr lang="en" altLang="en-US" sz="2110" b="1" dirty="0">
                <a:solidFill>
                  <a:srgbClr val="422C70"/>
                </a:solidFill>
                <a:latin typeface="IBM Plex Sans" pitchFamily="34" charset="0"/>
                <a:ea typeface="IBM Plex Sans" pitchFamily="34" charset="-122"/>
                <a:cs typeface="IBM Plex Sans" pitchFamily="34" charset="-120"/>
              </a:rPr>
              <a:t>Price inflation:</a:t>
            </a:r>
            <a:r>
              <a:rPr lang="en" altLang="en-US" sz="2110" dirty="0">
                <a:solidFill>
                  <a:srgbClr val="25252B"/>
                </a:solidFill>
                <a:latin typeface="IBM Plex Sans" pitchFamily="34" charset="0"/>
                <a:ea typeface="IBM Plex Sans" pitchFamily="34" charset="-122"/>
                <a:cs typeface="IBM Plex Sans" pitchFamily="34" charset="-120"/>
              </a:rPr>
              <a:t> sustained rise in the general price level</a:t>
            </a:r>
            <a:endParaRPr lang="en" sz="2110" dirty="0"/>
          </a:p>
          <a:p>
            <a:pPr algn="l" marL="200660" indent="-200660">
              <a:lnSpc>
                <a:spcPct val="113000"/>
              </a:lnSpc>
              <a:spcBef>
                <a:spcPts val="420"/>
              </a:spcBef>
              <a:buSzPct val="100000"/>
              <a:buChar char="•"/>
            </a:pPr>
            <a:r>
              <a:rPr lang="en" altLang="en-US" sz="2110" b="1" dirty="0">
                <a:solidFill>
                  <a:srgbClr val="422C70"/>
                </a:solidFill>
                <a:latin typeface="IBM Plex Sans" pitchFamily="34" charset="0"/>
                <a:ea typeface="IBM Plex Sans" pitchFamily="34" charset="-122"/>
                <a:cs typeface="IBM Plex Sans" pitchFamily="34" charset="-120"/>
              </a:rPr>
              <a:t>Purchasing power:</a:t>
            </a:r>
            <a:r>
              <a:rPr lang="en" altLang="en-US" sz="2110" dirty="0">
                <a:solidFill>
                  <a:srgbClr val="25252B"/>
                </a:solidFill>
                <a:latin typeface="IBM Plex Sans" pitchFamily="34" charset="0"/>
                <a:ea typeface="IBM Plex Sans" pitchFamily="34" charset="-122"/>
                <a:cs typeface="IBM Plex Sans" pitchFamily="34" charset="-120"/>
              </a:rPr>
              <a:t> what a unit of money buys</a:t>
            </a:r>
            <a:endParaRPr lang="en" sz="2110" dirty="0"/>
          </a:p>
          <a:p>
            <a:pPr algn="l" marL="200660" indent="-200660">
              <a:lnSpc>
                <a:spcPct val="113000"/>
              </a:lnSpc>
              <a:spcBef>
                <a:spcPts val="420"/>
              </a:spcBef>
              <a:buSzPct val="100000"/>
              <a:buChar char="•"/>
            </a:pPr>
            <a:r>
              <a:rPr lang="en" altLang="en-US" sz="2110" dirty="0">
                <a:solidFill>
                  <a:srgbClr val="25252B"/>
                </a:solidFill>
                <a:latin typeface="IBM Plex Sans" pitchFamily="34" charset="0"/>
                <a:ea typeface="IBM Plex Sans" pitchFamily="34" charset="-122"/>
                <a:cs typeface="IBM Plex Sans" pitchFamily="34" charset="-120"/>
              </a:rPr>
              <a:t>Same basket: 100 → 110 currency units</a:t>
            </a:r>
            <a:endParaRPr lang="en" sz="2110" dirty="0"/>
          </a:p>
          <a:p>
            <a:pPr algn="l" marL="200660" indent="-200660">
              <a:lnSpc>
                <a:spcPct val="113000"/>
              </a:lnSpc>
              <a:spcBef>
                <a:spcPts val="420"/>
              </a:spcBef>
              <a:buSzPct val="100000"/>
              <a:buChar char="•"/>
            </a:pPr>
            <a:r>
              <a:rPr lang="en" altLang="en-US" sz="2110" dirty="0">
                <a:solidFill>
                  <a:srgbClr val="25252B"/>
                </a:solidFill>
                <a:latin typeface="IBM Plex Sans" pitchFamily="34" charset="0"/>
                <a:ea typeface="IBM Plex Sans" pitchFamily="34" charset="-122"/>
                <a:cs typeface="IBM Plex Sans" pitchFamily="34" charset="-120"/>
              </a:rPr>
              <a:t>Unchanged income or savings: less purchasing power</a:t>
            </a:r>
            <a:endParaRPr lang="en" sz="2110" dirty="0"/>
          </a:p>
        </p:txBody>
      </p:sp>
      <p:sp>
        <p:nvSpPr>
          <p:cNvPr id="6" name="Text 3"/>
          <p:cNvSpPr/>
          <p:nvPr/>
        </p:nvSpPr>
        <p:spPr>
          <a:xfrm>
            <a:off x="666780" y="4784232"/>
            <a:ext cx="5694426" cy="1447770"/>
          </a:xfrm>
          <a:prstGeom prst="rect">
            <a:avLst/>
          </a:prstGeom>
          <a:noFill/>
          <a:ln/>
        </p:spPr>
        <p:txBody>
          <a:bodyPr wrap="square" lIns="0" tIns="0" rIns="0" bIns="0" rtlCol="0" anchor="t"/>
          <a:lstStyle/>
          <a:p>
            <a:pPr algn="l" indent="0" marL="0">
              <a:lnSpc>
                <a:spcPct val="113000"/>
              </a:lnSpc>
              <a:buNone/>
            </a:pPr>
            <a:r>
              <a:rPr lang="en" altLang="en-US" sz="2110" dirty="0">
                <a:solidFill>
                  <a:srgbClr val="25252B"/>
                </a:solidFill>
                <a:latin typeface="IBM Plex Sans" pitchFamily="34" charset="0"/>
                <a:ea typeface="IBM Plex Sans" pitchFamily="34" charset="-122"/>
                <a:cs typeface="IBM Plex Sans" pitchFamily="34" charset="-120"/>
              </a:rPr>
              <a:t>Money and credit expansion can contribute, alongside supply, demand, currency, tax, regulation, and costs. One rising price is not the whole inflation measure.</a:t>
            </a:r>
            <a:endParaRPr lang="en" sz="2110" dirty="0"/>
          </a:p>
        </p:txBody>
      </p:sp>
      <p:sp>
        <p:nvSpPr>
          <p:cNvPr id="7"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en" altLang="en-US" sz="1200" dirty="0">
                <a:solidFill>
                  <a:srgbClr val="6C6C7D"/>
                </a:solidFill>
                <a:latin typeface="IBM Plex Sans" pitchFamily="34" charset="0"/>
                <a:ea typeface="IBM Plex Sans" pitchFamily="34" charset="-122"/>
                <a:cs typeface="IBM Plex Sans" pitchFamily="34" charset="-120"/>
              </a:rPr>
              <a:t>Bitcoin Diploma · Module 1</a:t>
            </a:r>
            <a:endParaRPr lang="en"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25</a:t>
            </a:fld>
            <a:endParaRPr lang="en-US"/>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name="Slide 26">
    <p:bg>
      <p:bgPr>
        <a:solidFill>
          <a:srgbClr val="FFFFFF"/>
        </a:solidFill>
      </p:bgPr>
    </p:bg>
    <p:spTree>
      <p:nvGrpSpPr>
        <p:cNvPr id="1" name=""/>
        <p:cNvGrpSpPr/>
        <p:nvPr/>
      </p:nvGrpSpPr>
      <p:grpSpPr>
        <a:xfrm>
          <a:off x="0" y="0"/>
          <a:ext cx="0" cy="0"/>
          <a:chOff x="0" y="0"/>
          <a:chExt cx="0" cy="0"/>
        </a:xfrm>
      </p:grpSpPr>
      <p:pic>
        <p:nvPicPr>
          <p:cNvPr id="2" name="Image 0" descr="Before You hold 100 units. The basket costs 100. You can buy the full basket.Price levelLowerPurchasing powerHigherAfter prices rise You still hold 100 units. The same basket costs 110. You can no lon">    </p:cNvPr>
          <p:cNvPicPr>
            <a:picLocks noChangeAspect="1"/>
          </p:cNvPicPr>
          <p:nvPr/>
        </p:nvPicPr>
        <p:blipFill>
          <a:blip r:embed="rId1"/>
          <a:stretch>
            <a:fillRect/>
          </a:stretch>
        </p:blipFill>
        <p:spPr>
          <a:xfrm>
            <a:off x="342900" y="796900"/>
            <a:ext cx="11506170" cy="5111862"/>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26</a:t>
            </a:fld>
            <a:endParaRPr lang="en-US"/>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name="Slide 27">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en" altLang="en-US" sz="3000" dirty="0">
                <a:solidFill>
                  <a:srgbClr val="422C70"/>
                </a:solidFill>
                <a:latin typeface="IBM Plex Sans Medium" pitchFamily="34" charset="0"/>
                <a:ea typeface="IBM Plex Sans Medium" pitchFamily="34" charset="-122"/>
                <a:cs typeface="IBM Plex Sans Medium" pitchFamily="34" charset="-120"/>
              </a:rPr>
              <a:t>Compare Purchasing Power Locally</a:t>
            </a:r>
            <a:endParaRPr lang="en" sz="3000" dirty="0"/>
          </a:p>
        </p:txBody>
      </p:sp>
      <p:sp>
        <p:nvSpPr>
          <p:cNvPr id="4" name="Text 2"/>
          <p:cNvSpPr/>
          <p:nvPr/>
        </p:nvSpPr>
        <p:spPr>
          <a:xfrm>
            <a:off x="1047720" y="1386779"/>
            <a:ext cx="11092404" cy="1828068"/>
          </a:xfrm>
          <a:prstGeom prst="rect">
            <a:avLst/>
          </a:prstGeom>
          <a:noFill/>
          <a:ln/>
        </p:spPr>
        <p:txBody>
          <a:bodyPr wrap="square" lIns="0" tIns="0" rIns="0" bIns="0" rtlCol="0" anchor="t"/>
          <a:lstStyle/>
          <a:p>
            <a:pPr algn="l" marL="228600" indent="-228600">
              <a:lnSpc>
                <a:spcPct val="113000"/>
              </a:lnSpc>
              <a:buSzPct val="100000"/>
              <a:buFont typeface="+mj-lt"/>
              <a:buAutoNum type="arabicPeriod" startAt="1"/>
            </a:pPr>
            <a:r>
              <a:rPr lang="en" altLang="en-US" sz="2400" dirty="0">
                <a:solidFill>
                  <a:srgbClr val="25252B"/>
                </a:solidFill>
                <a:latin typeface="IBM Plex Sans" pitchFamily="34" charset="0"/>
                <a:ea typeface="IBM Plex Sans" pitchFamily="34" charset="-122"/>
                <a:cs typeface="IBM Plex Sans" pitchFamily="34" charset="-120"/>
              </a:rPr>
              <a:t>Choose an ordinary item; record today's price.</a:t>
            </a:r>
            <a:endParaRPr lang="en" sz="2400" dirty="0"/>
          </a:p>
          <a:p>
            <a:pPr algn="l" marL="228600" indent="-228600">
              <a:lnSpc>
                <a:spcPct val="113000"/>
              </a:lnSpc>
              <a:spcBef>
                <a:spcPts val="480"/>
              </a:spcBef>
              <a:buSzPct val="100000"/>
              <a:buFont typeface="+mj-lt"/>
              <a:buAutoNum type="arabicPeriod" startAt="1"/>
            </a:pPr>
            <a:r>
              <a:rPr lang="en" altLang="en-US" sz="2400" dirty="0">
                <a:solidFill>
                  <a:srgbClr val="25252B"/>
                </a:solidFill>
                <a:latin typeface="IBM Plex Sans" pitchFamily="34" charset="0"/>
                <a:ea typeface="IBM Plex Sans" pitchFamily="34" charset="-122"/>
                <a:cs typeface="IBM Plex Sans" pitchFamily="34" charset="-120"/>
              </a:rPr>
              <a:t>Compare with a past price; check a reliable record if possible.</a:t>
            </a:r>
            <a:endParaRPr lang="en" sz="2400" dirty="0"/>
          </a:p>
          <a:p>
            <a:pPr algn="l" marL="228600" indent="-228600">
              <a:lnSpc>
                <a:spcPct val="113000"/>
              </a:lnSpc>
              <a:spcBef>
                <a:spcPts val="480"/>
              </a:spcBef>
              <a:buSzPct val="100000"/>
              <a:buFont typeface="+mj-lt"/>
              <a:buAutoNum type="arabicPeriod" startAt="1"/>
            </a:pPr>
            <a:r>
              <a:rPr lang="en" altLang="en-US" sz="2400" dirty="0">
                <a:solidFill>
                  <a:srgbClr val="25252B"/>
                </a:solidFill>
                <a:latin typeface="IBM Plex Sans" pitchFamily="34" charset="0"/>
                <a:ea typeface="IBM Plex Sans" pitchFamily="34" charset="-122"/>
                <a:cs typeface="IBM Plex Sans" pitchFamily="34" charset="-120"/>
              </a:rPr>
              <a:t>Did income change at the same rate? What else changed?</a:t>
            </a:r>
            <a:endParaRPr lang="en" sz="2400" dirty="0"/>
          </a:p>
          <a:p>
            <a:pPr algn="l" marL="228600" indent="-228600">
              <a:lnSpc>
                <a:spcPct val="113000"/>
              </a:lnSpc>
              <a:spcBef>
                <a:spcPts val="480"/>
              </a:spcBef>
              <a:buSzPct val="100000"/>
              <a:buFont typeface="+mj-lt"/>
              <a:buAutoNum type="arabicPeriod" startAt="1"/>
            </a:pPr>
            <a:r>
              <a:rPr lang="en" altLang="en-US" sz="2400" dirty="0">
                <a:solidFill>
                  <a:srgbClr val="25252B"/>
                </a:solidFill>
                <a:latin typeface="IBM Plex Sans" pitchFamily="34" charset="0"/>
                <a:ea typeface="IBM Plex Sans" pitchFamily="34" charset="-122"/>
                <a:cs typeface="IBM Plex Sans" pitchFamily="34" charset="-120"/>
              </a:rPr>
              <a:t>Compare with an official inflation measure and its basket.</a:t>
            </a:r>
            <a:endParaRPr lang="en" sz="2400" dirty="0"/>
          </a:p>
        </p:txBody>
      </p:sp>
      <p:sp>
        <p:nvSpPr>
          <p:cNvPr id="5" name="Text 3"/>
          <p:cNvSpPr/>
          <p:nvPr/>
        </p:nvSpPr>
        <p:spPr>
          <a:xfrm>
            <a:off x="666780" y="3549975"/>
            <a:ext cx="11510010" cy="1234074"/>
          </a:xfrm>
          <a:prstGeom prst="rect">
            <a:avLst/>
          </a:prstGeom>
          <a:noFill/>
          <a:ln/>
        </p:spPr>
        <p:txBody>
          <a:bodyPr wrap="square" lIns="0" tIns="0" rIns="0" bIns="0" rtlCol="0" anchor="t"/>
          <a:lstStyle/>
          <a:p>
            <a:pPr algn="l" indent="0" marL="0">
              <a:lnSpc>
                <a:spcPct val="113000"/>
              </a:lnSpc>
              <a:buNone/>
            </a:pPr>
            <a:r>
              <a:rPr lang="en" altLang="en-US" sz="2400" dirty="0">
                <a:solidFill>
                  <a:srgbClr val="25252B"/>
                </a:solidFill>
                <a:latin typeface="IBM Plex Sans" pitchFamily="34" charset="0"/>
                <a:ea typeface="IBM Plex Sans" pitchFamily="34" charset="-122"/>
                <a:cs typeface="IBM Plex Sans" pitchFamily="34" charset="-120"/>
              </a:rPr>
              <a:t>Effects differ for cash holders, asset owners, borrowers, and lenders; wages and prices adjust at different speeds. Your spending may differ from the measured basket.</a:t>
            </a:r>
            <a:endParaRPr lang="en" sz="2400" dirty="0"/>
          </a:p>
        </p:txBody>
      </p:sp>
      <p:sp>
        <p:nvSpPr>
          <p:cNvPr id="6" name="Text 4"/>
          <p:cNvSpPr/>
          <p:nvPr/>
        </p:nvSpPr>
        <p:spPr>
          <a:xfrm>
            <a:off x="666780" y="5088910"/>
            <a:ext cx="11510010" cy="822686"/>
          </a:xfrm>
          <a:prstGeom prst="rect">
            <a:avLst/>
          </a:prstGeom>
          <a:noFill/>
          <a:ln/>
        </p:spPr>
        <p:txBody>
          <a:bodyPr wrap="square" lIns="0" tIns="0" rIns="0" bIns="0" rtlCol="0" anchor="t"/>
          <a:lstStyle/>
          <a:p>
            <a:pPr algn="l" indent="0" marL="0">
              <a:lnSpc>
                <a:spcPct val="113000"/>
              </a:lnSpc>
              <a:buNone/>
            </a:pPr>
            <a:r>
              <a:rPr lang="en" altLang="en-US" sz="2400" dirty="0">
                <a:solidFill>
                  <a:srgbClr val="25252B"/>
                </a:solidFill>
                <a:latin typeface="IBM Plex Sans" pitchFamily="34" charset="0"/>
                <a:ea typeface="IBM Plex Sans" pitchFamily="34" charset="-122"/>
                <a:cs typeface="IBM Plex Sans" pitchFamily="34" charset="-120"/>
              </a:rPr>
              <a:t>A changed basket or method is not automatically manipulation; check the explanation and document the change.</a:t>
            </a:r>
            <a:endParaRPr lang="en" sz="2400" dirty="0"/>
          </a:p>
        </p:txBody>
      </p:sp>
      <p:sp>
        <p:nvSpPr>
          <p:cNvPr id="7" name="Text 5"/>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en" altLang="en-US" sz="1200" dirty="0">
                <a:solidFill>
                  <a:srgbClr val="6C6C7D"/>
                </a:solidFill>
                <a:latin typeface="IBM Plex Sans" pitchFamily="34" charset="0"/>
                <a:ea typeface="IBM Plex Sans" pitchFamily="34" charset="-122"/>
                <a:cs typeface="IBM Plex Sans" pitchFamily="34" charset="-120"/>
              </a:rPr>
              <a:t>Bitcoin Diploma · Module 1</a:t>
            </a:r>
            <a:endParaRPr lang="en"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27</a:t>
            </a:fld>
            <a:endParaRPr lang="en-US"/>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name="Slide 28">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en" altLang="en-US" sz="3000" dirty="0">
                <a:solidFill>
                  <a:srgbClr val="422C70"/>
                </a:solidFill>
                <a:latin typeface="IBM Plex Sans Medium" pitchFamily="34" charset="0"/>
                <a:ea typeface="IBM Plex Sans Medium" pitchFamily="34" charset="-122"/>
                <a:cs typeface="IBM Plex Sans Medium" pitchFamily="34" charset="-120"/>
              </a:rPr>
              <a:t>The US Dollar as Reserve Currency</a:t>
            </a:r>
            <a:endParaRPr lang="en" sz="3000" dirty="0"/>
          </a:p>
        </p:txBody>
      </p:sp>
      <p:sp>
        <p:nvSpPr>
          <p:cNvPr id="4" name="Text 2"/>
          <p:cNvSpPr/>
          <p:nvPr/>
        </p:nvSpPr>
        <p:spPr>
          <a:xfrm>
            <a:off x="1047720" y="1386779"/>
            <a:ext cx="11092404" cy="2300265"/>
          </a:xfrm>
          <a:prstGeom prst="rect">
            <a:avLst/>
          </a:prstGeom>
          <a:noFill/>
          <a:ln/>
        </p:spPr>
        <p:txBody>
          <a:bodyPr wrap="square" lIns="0" tIns="0" rIns="0" bIns="0" rtlCol="0" anchor="t"/>
          <a:lstStyle/>
          <a:p>
            <a:pPr algn="l" marL="228600" indent="-228600">
              <a:lnSpc>
                <a:spcPct val="113000"/>
              </a:lnSpc>
              <a:buSzPct val="100000"/>
              <a:buChar char="•"/>
            </a:pPr>
            <a:r>
              <a:rPr lang="en" altLang="en-US" sz="2400" dirty="0">
                <a:solidFill>
                  <a:srgbClr val="25252B"/>
                </a:solidFill>
                <a:latin typeface="IBM Plex Sans" pitchFamily="34" charset="0"/>
                <a:ea typeface="IBM Plex Sans" pitchFamily="34" charset="-122"/>
                <a:cs typeface="IBM Plex Sans" pitchFamily="34" charset="-120"/>
              </a:rPr>
              <a:t>Reserve currency: held for international payments</a:t>
            </a:r>
            <a:endParaRPr lang="en" sz="2400" dirty="0"/>
          </a:p>
          <a:p>
            <a:pPr algn="l" marL="228600" indent="-228600">
              <a:lnSpc>
                <a:spcPct val="113000"/>
              </a:lnSpc>
              <a:spcBef>
                <a:spcPts val="480"/>
              </a:spcBef>
              <a:buSzPct val="100000"/>
              <a:buChar char="•"/>
            </a:pPr>
            <a:r>
              <a:rPr lang="en" altLang="en-US" sz="2400" dirty="0">
                <a:solidFill>
                  <a:srgbClr val="25252B"/>
                </a:solidFill>
                <a:latin typeface="IBM Plex Sans" pitchFamily="34" charset="0"/>
                <a:ea typeface="IBM Plex Sans" pitchFamily="34" charset="-122"/>
                <a:cs typeface="IBM Plex Sans" pitchFamily="34" charset="-120"/>
              </a:rPr>
              <a:t>World wars: shifts in economic and financial strength</a:t>
            </a:r>
            <a:endParaRPr lang="en" sz="2400" dirty="0"/>
          </a:p>
          <a:p>
            <a:pPr algn="l" marL="228600" indent="-228600">
              <a:lnSpc>
                <a:spcPct val="113000"/>
              </a:lnSpc>
              <a:spcBef>
                <a:spcPts val="480"/>
              </a:spcBef>
              <a:buSzPct val="100000"/>
              <a:buChar char="•"/>
            </a:pPr>
            <a:r>
              <a:rPr lang="en" altLang="en-US" sz="2400" b="1" dirty="0">
                <a:solidFill>
                  <a:srgbClr val="422C70"/>
                </a:solidFill>
                <a:latin typeface="IBM Plex Sans" pitchFamily="34" charset="0"/>
                <a:ea typeface="IBM Plex Sans" pitchFamily="34" charset="-122"/>
                <a:cs typeface="IBM Plex Sans" pitchFamily="34" charset="-120"/>
              </a:rPr>
              <a:t>1944:</a:t>
            </a:r>
            <a:r>
              <a:rPr lang="en" altLang="en-US" sz="2400" dirty="0">
                <a:solidFill>
                  <a:srgbClr val="25252B"/>
                </a:solidFill>
                <a:latin typeface="IBM Plex Sans" pitchFamily="34" charset="0"/>
                <a:ea typeface="IBM Plex Sans" pitchFamily="34" charset="-122"/>
                <a:cs typeface="IBM Plex Sans" pitchFamily="34" charset="-120"/>
              </a:rPr>
              <a:t> Bretton Woods; currencies linked to dollar, dollar to gold</a:t>
            </a:r>
            <a:endParaRPr lang="en" sz="2400" dirty="0"/>
          </a:p>
          <a:p>
            <a:pPr algn="l" marL="228600" indent="-228600">
              <a:lnSpc>
                <a:spcPct val="113000"/>
              </a:lnSpc>
              <a:spcBef>
                <a:spcPts val="480"/>
              </a:spcBef>
              <a:buSzPct val="100000"/>
              <a:buChar char="•"/>
            </a:pPr>
            <a:r>
              <a:rPr lang="en" altLang="en-US" sz="2400" b="1" dirty="0">
                <a:solidFill>
                  <a:srgbClr val="422C70"/>
                </a:solidFill>
                <a:latin typeface="IBM Plex Sans" pitchFamily="34" charset="0"/>
                <a:ea typeface="IBM Plex Sans" pitchFamily="34" charset="-122"/>
                <a:cs typeface="IBM Plex Sans" pitchFamily="34" charset="-120"/>
              </a:rPr>
              <a:t>1971:</a:t>
            </a:r>
            <a:r>
              <a:rPr lang="en" altLang="en-US" sz="2400" dirty="0">
                <a:solidFill>
                  <a:srgbClr val="25252B"/>
                </a:solidFill>
                <a:latin typeface="IBM Plex Sans" pitchFamily="34" charset="0"/>
                <a:ea typeface="IBM Plex Sans" pitchFamily="34" charset="-122"/>
                <a:cs typeface="IBM Plex Sans" pitchFamily="34" charset="-120"/>
              </a:rPr>
              <a:t> official dollar–gold convertibility ended</a:t>
            </a:r>
            <a:endParaRPr lang="en" sz="2400" dirty="0"/>
          </a:p>
          <a:p>
            <a:pPr algn="l" marL="228600" indent="-228600">
              <a:lnSpc>
                <a:spcPct val="113000"/>
              </a:lnSpc>
              <a:spcBef>
                <a:spcPts val="480"/>
              </a:spcBef>
              <a:buSzPct val="100000"/>
              <a:buChar char="•"/>
            </a:pPr>
            <a:r>
              <a:rPr lang="en" altLang="en-US" sz="2400" dirty="0">
                <a:solidFill>
                  <a:srgbClr val="25252B"/>
                </a:solidFill>
                <a:latin typeface="IBM Plex Sans" pitchFamily="34" charset="0"/>
                <a:ea typeface="IBM Plex Sans" pitchFamily="34" charset="-122"/>
                <a:cs typeface="IBM Plex Sans" pitchFamily="34" charset="-120"/>
              </a:rPr>
              <a:t>Established trade, economic scale, and deep financial markets</a:t>
            </a:r>
            <a:endParaRPr lang="en" sz="2400" dirty="0"/>
          </a:p>
        </p:txBody>
      </p:sp>
      <p:sp>
        <p:nvSpPr>
          <p:cNvPr id="5" name="Text 3"/>
          <p:cNvSpPr/>
          <p:nvPr/>
        </p:nvSpPr>
        <p:spPr>
          <a:xfrm>
            <a:off x="666780" y="4022263"/>
            <a:ext cx="11510010" cy="411389"/>
          </a:xfrm>
          <a:prstGeom prst="rect">
            <a:avLst/>
          </a:prstGeom>
          <a:noFill/>
          <a:ln/>
        </p:spPr>
        <p:txBody>
          <a:bodyPr wrap="square" lIns="0" tIns="0" rIns="0" bIns="0" rtlCol="0" anchor="t"/>
          <a:lstStyle/>
          <a:p>
            <a:pPr algn="l" indent="0" marL="0">
              <a:lnSpc>
                <a:spcPct val="113000"/>
              </a:lnSpc>
              <a:buNone/>
            </a:pPr>
            <a:r>
              <a:rPr lang="en" altLang="en-US" sz="2400" dirty="0">
                <a:solidFill>
                  <a:srgbClr val="25252B"/>
                </a:solidFill>
                <a:latin typeface="IBM Plex Sans" pitchFamily="34" charset="0"/>
                <a:ea typeface="IBM Plex Sans" pitchFamily="34" charset="-122"/>
                <a:cs typeface="IBM Plex Sans" pitchFamily="34" charset="-120"/>
              </a:rPr>
              <a:t>Reserve-currency shares can change; central banks also hold other currencies.</a:t>
            </a:r>
            <a:endParaRPr lang="en" sz="2400" dirty="0"/>
          </a:p>
        </p:txBody>
      </p:sp>
      <p:sp>
        <p:nvSpPr>
          <p:cNvPr id="6"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en" altLang="en-US" sz="1200" dirty="0">
                <a:solidFill>
                  <a:srgbClr val="6C6C7D"/>
                </a:solidFill>
                <a:latin typeface="IBM Plex Sans" pitchFamily="34" charset="0"/>
                <a:ea typeface="IBM Plex Sans" pitchFamily="34" charset="-122"/>
                <a:cs typeface="IBM Plex Sans" pitchFamily="34" charset="-120"/>
              </a:rPr>
              <a:t>Bitcoin Diploma · Module 1</a:t>
            </a:r>
            <a:endParaRPr lang="en"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28</a:t>
            </a:fld>
            <a:endParaRPr lang="en-US"/>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name="Slide 29">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en" altLang="en-US" sz="3000" dirty="0">
                <a:solidFill>
                  <a:srgbClr val="422C70"/>
                </a:solidFill>
                <a:latin typeface="IBM Plex Sans Medium" pitchFamily="34" charset="0"/>
                <a:ea typeface="IBM Plex Sans Medium" pitchFamily="34" charset="-122"/>
                <a:cs typeface="IBM Plex Sans Medium" pitchFamily="34" charset="-120"/>
              </a:rPr>
              <a:t>Alternatives for Saving and Holding Value</a:t>
            </a:r>
            <a:endParaRPr lang="en" sz="3000" dirty="0"/>
          </a:p>
        </p:txBody>
      </p:sp>
      <p:sp>
        <p:nvSpPr>
          <p:cNvPr id="4" name="Text 2"/>
          <p:cNvSpPr/>
          <p:nvPr/>
        </p:nvSpPr>
        <p:spPr>
          <a:xfrm>
            <a:off x="1047720" y="1386779"/>
            <a:ext cx="11092404" cy="1828068"/>
          </a:xfrm>
          <a:prstGeom prst="rect">
            <a:avLst/>
          </a:prstGeom>
          <a:noFill/>
          <a:ln/>
        </p:spPr>
        <p:txBody>
          <a:bodyPr wrap="square" lIns="0" tIns="0" rIns="0" bIns="0" rtlCol="0" anchor="t"/>
          <a:lstStyle/>
          <a:p>
            <a:pPr algn="l" marL="228600" indent="-228600">
              <a:lnSpc>
                <a:spcPct val="113000"/>
              </a:lnSpc>
              <a:buSzPct val="100000"/>
              <a:buChar char="•"/>
            </a:pPr>
            <a:r>
              <a:rPr lang="en" altLang="en-US" sz="2400" b="1" dirty="0">
                <a:solidFill>
                  <a:srgbClr val="422C70"/>
                </a:solidFill>
                <a:latin typeface="IBM Plex Sans" pitchFamily="34" charset="0"/>
                <a:ea typeface="IBM Plex Sans" pitchFamily="34" charset="-122"/>
                <a:cs typeface="IBM Plex Sans" pitchFamily="34" charset="-120"/>
              </a:rPr>
              <a:t>Precious metals:</a:t>
            </a:r>
            <a:r>
              <a:rPr lang="en" altLang="en-US" sz="2400" dirty="0">
                <a:solidFill>
                  <a:srgbClr val="25252B"/>
                </a:solidFill>
                <a:latin typeface="IBM Plex Sans" pitchFamily="34" charset="0"/>
                <a:ea typeface="IBM Plex Sans" pitchFamily="34" charset="-122"/>
                <a:cs typeface="IBM Plex Sans" pitchFamily="34" charset="-120"/>
              </a:rPr>
              <a:t> physical possession; storage and verification costs</a:t>
            </a:r>
            <a:endParaRPr lang="en" sz="2400" dirty="0"/>
          </a:p>
          <a:p>
            <a:pPr algn="l" marL="228600" indent="-228600">
              <a:lnSpc>
                <a:spcPct val="113000"/>
              </a:lnSpc>
              <a:spcBef>
                <a:spcPts val="480"/>
              </a:spcBef>
              <a:buSzPct val="100000"/>
              <a:buChar char="•"/>
            </a:pPr>
            <a:r>
              <a:rPr lang="en" altLang="en-US" sz="2400" b="1" dirty="0">
                <a:solidFill>
                  <a:srgbClr val="422C70"/>
                </a:solidFill>
                <a:latin typeface="IBM Plex Sans" pitchFamily="34" charset="0"/>
                <a:ea typeface="IBM Plex Sans" pitchFamily="34" charset="-122"/>
                <a:cs typeface="IBM Plex Sans" pitchFamily="34" charset="-120"/>
              </a:rPr>
              <a:t>Real estate:</a:t>
            </a:r>
            <a:r>
              <a:rPr lang="en" altLang="en-US" sz="2400" dirty="0">
                <a:solidFill>
                  <a:srgbClr val="25252B"/>
                </a:solidFill>
                <a:latin typeface="IBM Plex Sans" pitchFamily="34" charset="0"/>
                <a:ea typeface="IBM Plex Sans" pitchFamily="34" charset="-122"/>
                <a:cs typeface="IBM Plex Sans" pitchFamily="34" charset="-120"/>
              </a:rPr>
              <a:t> useful asset; high entry cost, upkeep, low portability</a:t>
            </a:r>
            <a:endParaRPr lang="en" sz="2400" dirty="0"/>
          </a:p>
          <a:p>
            <a:pPr algn="l" marL="228600" indent="-228600">
              <a:lnSpc>
                <a:spcPct val="113000"/>
              </a:lnSpc>
              <a:spcBef>
                <a:spcPts val="480"/>
              </a:spcBef>
              <a:buSzPct val="100000"/>
              <a:buChar char="•"/>
            </a:pPr>
            <a:r>
              <a:rPr lang="en" altLang="en-US" sz="2400" b="1" dirty="0">
                <a:solidFill>
                  <a:srgbClr val="422C70"/>
                </a:solidFill>
                <a:latin typeface="IBM Plex Sans" pitchFamily="34" charset="0"/>
                <a:ea typeface="IBM Plex Sans" pitchFamily="34" charset="-122"/>
                <a:cs typeface="IBM Plex Sans" pitchFamily="34" charset="-120"/>
              </a:rPr>
              <a:t>Stocks:</a:t>
            </a:r>
            <a:r>
              <a:rPr lang="en" altLang="en-US" sz="2400" dirty="0">
                <a:solidFill>
                  <a:srgbClr val="25252B"/>
                </a:solidFill>
                <a:latin typeface="IBM Plex Sans" pitchFamily="34" charset="0"/>
                <a:ea typeface="IBM Plex Sans" pitchFamily="34" charset="-122"/>
                <a:cs typeface="IBM Plex Sans" pitchFamily="34" charset="-120"/>
              </a:rPr>
              <a:t> productive ownership; business, market, and custody risks</a:t>
            </a:r>
            <a:endParaRPr lang="en" sz="2400" dirty="0"/>
          </a:p>
          <a:p>
            <a:pPr algn="l" marL="228600" indent="-228600">
              <a:lnSpc>
                <a:spcPct val="113000"/>
              </a:lnSpc>
              <a:spcBef>
                <a:spcPts val="480"/>
              </a:spcBef>
              <a:buSzPct val="100000"/>
              <a:buChar char="•"/>
            </a:pPr>
            <a:r>
              <a:rPr lang="en" altLang="en-US" sz="2400" dirty="0">
                <a:solidFill>
                  <a:srgbClr val="25252B"/>
                </a:solidFill>
                <a:latin typeface="IBM Plex Sans" pitchFamily="34" charset="0"/>
                <a:ea typeface="IBM Plex Sans" pitchFamily="34" charset="-122"/>
                <a:cs typeface="IBM Plex Sans" pitchFamily="34" charset="-120"/>
              </a:rPr>
              <a:t>Other options: foreign currency, bonds, businesses, tools, education</a:t>
            </a:r>
            <a:endParaRPr lang="en" sz="2400" dirty="0"/>
          </a:p>
        </p:txBody>
      </p:sp>
      <p:sp>
        <p:nvSpPr>
          <p:cNvPr id="5" name="Text 3"/>
          <p:cNvSpPr/>
          <p:nvPr/>
        </p:nvSpPr>
        <p:spPr>
          <a:xfrm>
            <a:off x="666780" y="3549975"/>
            <a:ext cx="11510010" cy="822686"/>
          </a:xfrm>
          <a:prstGeom prst="rect">
            <a:avLst/>
          </a:prstGeom>
          <a:noFill/>
          <a:ln/>
        </p:spPr>
        <p:txBody>
          <a:bodyPr wrap="square" lIns="0" tIns="0" rIns="0" bIns="0" rtlCol="0" anchor="t"/>
          <a:lstStyle/>
          <a:p>
            <a:pPr algn="l" indent="0" marL="0">
              <a:lnSpc>
                <a:spcPct val="113000"/>
              </a:lnSpc>
              <a:buNone/>
            </a:pPr>
            <a:r>
              <a:rPr lang="en" altLang="en-US" sz="2400" dirty="0">
                <a:solidFill>
                  <a:srgbClr val="25252B"/>
                </a:solidFill>
                <a:latin typeface="IBM Plex Sans" pitchFamily="34" charset="0"/>
                <a:ea typeface="IBM Plex Sans" pitchFamily="34" charset="-122"/>
                <a:cs typeface="IBM Plex Sans" pitchFamily="34" charset="-120"/>
              </a:rPr>
              <a:t>An asset does not automatically perform every money function. No asset guarantees purchasing power in every situation.</a:t>
            </a:r>
            <a:endParaRPr lang="en" sz="2400" dirty="0"/>
          </a:p>
        </p:txBody>
      </p:sp>
      <p:sp>
        <p:nvSpPr>
          <p:cNvPr id="6" name="Text 4"/>
          <p:cNvSpPr/>
          <p:nvPr/>
        </p:nvSpPr>
        <p:spPr>
          <a:xfrm>
            <a:off x="666780" y="4677522"/>
            <a:ext cx="11510010" cy="822686"/>
          </a:xfrm>
          <a:prstGeom prst="rect">
            <a:avLst/>
          </a:prstGeom>
          <a:noFill/>
          <a:ln/>
        </p:spPr>
        <p:txBody>
          <a:bodyPr wrap="square" lIns="0" tIns="0" rIns="0" bIns="0" rtlCol="0" anchor="t"/>
          <a:lstStyle/>
          <a:p>
            <a:pPr algn="l" indent="0" marL="0">
              <a:lnSpc>
                <a:spcPct val="113000"/>
              </a:lnSpc>
              <a:buNone/>
            </a:pPr>
            <a:r>
              <a:rPr lang="en" altLang="en-US" sz="2400" dirty="0">
                <a:solidFill>
                  <a:srgbClr val="25252B"/>
                </a:solidFill>
                <a:latin typeface="IBM Plex Sans" pitchFamily="34" charset="0"/>
                <a:ea typeface="IBM Plex Sans" pitchFamily="34" charset="-122"/>
                <a:cs typeface="IBM Plex Sans" pitchFamily="34" charset="-120"/>
              </a:rPr>
              <a:t>Taxes can change costs and benefits; rules vary and change. This course provides no tax advice.</a:t>
            </a:r>
            <a:endParaRPr lang="en" sz="2400" dirty="0"/>
          </a:p>
        </p:txBody>
      </p:sp>
      <p:sp>
        <p:nvSpPr>
          <p:cNvPr id="7" name="Text 5"/>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en" altLang="en-US" sz="1200" dirty="0">
                <a:solidFill>
                  <a:srgbClr val="6C6C7D"/>
                </a:solidFill>
                <a:latin typeface="IBM Plex Sans" pitchFamily="34" charset="0"/>
                <a:ea typeface="IBM Plex Sans" pitchFamily="34" charset="-122"/>
                <a:cs typeface="IBM Plex Sans" pitchFamily="34" charset="-120"/>
              </a:rPr>
              <a:t>Bitcoin Diploma · Module 1</a:t>
            </a:r>
            <a:endParaRPr lang="en"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29</a:t>
            </a:fld>
            <a:endParaRPr lang="en-US"/>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name="Slide 30">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en" altLang="en-US" sz="3000" dirty="0">
                <a:solidFill>
                  <a:srgbClr val="422C70"/>
                </a:solidFill>
                <a:latin typeface="IBM Plex Sans Medium" pitchFamily="34" charset="0"/>
                <a:ea typeface="IBM Plex Sans Medium" pitchFamily="34" charset="-122"/>
                <a:cs typeface="IBM Plex Sans Medium" pitchFamily="34" charset="-120"/>
              </a:rPr>
              <a:t>Central Bank Digital Currencies (CBDCs)</a:t>
            </a:r>
            <a:endParaRPr lang="en" sz="3000" dirty="0"/>
          </a:p>
        </p:txBody>
      </p:sp>
      <p:sp>
        <p:nvSpPr>
          <p:cNvPr id="4" name="Text 2"/>
          <p:cNvSpPr/>
          <p:nvPr/>
        </p:nvSpPr>
        <p:spPr>
          <a:xfrm>
            <a:off x="666780" y="1423355"/>
            <a:ext cx="11510010" cy="345552"/>
          </a:xfrm>
          <a:prstGeom prst="rect">
            <a:avLst/>
          </a:prstGeom>
          <a:noFill/>
          <a:ln/>
        </p:spPr>
        <p:txBody>
          <a:bodyPr wrap="square" lIns="0" tIns="0" rIns="0" bIns="0" rtlCol="0" anchor="t"/>
          <a:lstStyle/>
          <a:p>
            <a:pPr algn="l" indent="0" marL="0">
              <a:lnSpc>
                <a:spcPct val="113000"/>
              </a:lnSpc>
              <a:buNone/>
            </a:pPr>
            <a:r>
              <a:rPr lang="en" altLang="en-US" sz="2020" dirty="0">
                <a:solidFill>
                  <a:srgbClr val="25252B"/>
                </a:solidFill>
                <a:latin typeface="IBM Plex Sans" pitchFamily="34" charset="0"/>
                <a:ea typeface="IBM Plex Sans" pitchFamily="34" charset="-122"/>
                <a:cs typeface="IBM Plex Sans" pitchFamily="34" charset="-120"/>
              </a:rPr>
              <a:t>A CBDC is digital fiat money issued as a central-bank liability: a claim owed to its holder.</a:t>
            </a:r>
            <a:endParaRPr lang="en" sz="2020" dirty="0"/>
          </a:p>
        </p:txBody>
      </p:sp>
      <p:sp>
        <p:nvSpPr>
          <p:cNvPr id="5" name="Text 3"/>
          <p:cNvSpPr/>
          <p:nvPr/>
        </p:nvSpPr>
        <p:spPr>
          <a:xfrm>
            <a:off x="986729" y="1973732"/>
            <a:ext cx="11159338" cy="1535918"/>
          </a:xfrm>
          <a:prstGeom prst="rect">
            <a:avLst/>
          </a:prstGeom>
          <a:noFill/>
          <a:ln/>
        </p:spPr>
        <p:txBody>
          <a:bodyPr wrap="square" lIns="0" tIns="0" rIns="0" bIns="0" rtlCol="0" anchor="t"/>
          <a:lstStyle/>
          <a:p>
            <a:pPr algn="l" marL="191770" indent="-191770">
              <a:lnSpc>
                <a:spcPct val="113000"/>
              </a:lnSpc>
              <a:buSzPct val="100000"/>
              <a:buChar char="•"/>
            </a:pPr>
            <a:r>
              <a:rPr lang="en" altLang="en-US" sz="2020" dirty="0">
                <a:solidFill>
                  <a:srgbClr val="25252B"/>
                </a:solidFill>
                <a:latin typeface="IBM Plex Sans" pitchFamily="34" charset="0"/>
                <a:ea typeface="IBM Plex Sans" pitchFamily="34" charset="-122"/>
                <a:cs typeface="IBM Plex Sans" pitchFamily="34" charset="-120"/>
              </a:rPr>
              <a:t>Different from cash and commercial-bank deposits</a:t>
            </a:r>
            <a:endParaRPr lang="en" sz="2020" dirty="0"/>
          </a:p>
          <a:p>
            <a:pPr algn="l" marL="191770" indent="-191770">
              <a:lnSpc>
                <a:spcPct val="113000"/>
              </a:lnSpc>
              <a:spcBef>
                <a:spcPts val="400"/>
              </a:spcBef>
              <a:buSzPct val="100000"/>
              <a:buChar char="•"/>
            </a:pPr>
            <a:r>
              <a:rPr lang="en" altLang="en-US" sz="2020" dirty="0">
                <a:solidFill>
                  <a:srgbClr val="25252B"/>
                </a:solidFill>
                <a:latin typeface="IBM Plex Sans" pitchFamily="34" charset="0"/>
                <a:ea typeface="IBM Plex Sans" pitchFamily="34" charset="-122"/>
                <a:cs typeface="IBM Plex Sans" pitchFamily="34" charset="-120"/>
              </a:rPr>
              <a:t>Possible settlement or access benefits</a:t>
            </a:r>
            <a:endParaRPr lang="en" sz="2020" dirty="0"/>
          </a:p>
          <a:p>
            <a:pPr algn="l" marL="191770" indent="-191770">
              <a:lnSpc>
                <a:spcPct val="113000"/>
              </a:lnSpc>
              <a:spcBef>
                <a:spcPts val="400"/>
              </a:spcBef>
              <a:buSzPct val="100000"/>
              <a:buChar char="•"/>
            </a:pPr>
            <a:r>
              <a:rPr lang="en" altLang="en-US" sz="2020" dirty="0">
                <a:solidFill>
                  <a:srgbClr val="25252B"/>
                </a:solidFill>
                <a:latin typeface="IBM Plex Sans" pitchFamily="34" charset="0"/>
                <a:ea typeface="IBM Plex Sans" pitchFamily="34" charset="-122"/>
                <a:cs typeface="IBM Plex Sans" pitchFamily="34" charset="-120"/>
              </a:rPr>
              <a:t>Possible monitoring, restrictions, and identity links</a:t>
            </a:r>
            <a:endParaRPr lang="en" sz="2020" dirty="0"/>
          </a:p>
          <a:p>
            <a:pPr algn="l" marL="191770" indent="-191770">
              <a:lnSpc>
                <a:spcPct val="113000"/>
              </a:lnSpc>
              <a:spcBef>
                <a:spcPts val="400"/>
              </a:spcBef>
              <a:buSzPct val="100000"/>
              <a:buChar char="•"/>
            </a:pPr>
            <a:r>
              <a:rPr lang="en" altLang="en-US" sz="2020" dirty="0">
                <a:solidFill>
                  <a:srgbClr val="25252B"/>
                </a:solidFill>
                <a:latin typeface="IBM Plex Sans" pitchFamily="34" charset="0"/>
                <a:ea typeface="IBM Plex Sans" pitchFamily="34" charset="-122"/>
                <a:cs typeface="IBM Plex Sans" pitchFamily="34" charset="-120"/>
              </a:rPr>
              <a:t>Central issuance and monetary policy remain</a:t>
            </a:r>
            <a:endParaRPr lang="en" sz="2020" dirty="0"/>
          </a:p>
        </p:txBody>
      </p:sp>
      <p:sp>
        <p:nvSpPr>
          <p:cNvPr id="6" name="Text 4"/>
          <p:cNvSpPr/>
          <p:nvPr/>
        </p:nvSpPr>
        <p:spPr>
          <a:xfrm>
            <a:off x="666780" y="3791285"/>
            <a:ext cx="11510010" cy="691195"/>
          </a:xfrm>
          <a:prstGeom prst="rect">
            <a:avLst/>
          </a:prstGeom>
          <a:noFill/>
          <a:ln/>
        </p:spPr>
        <p:txBody>
          <a:bodyPr wrap="square" lIns="0" tIns="0" rIns="0" bIns="0" rtlCol="0" anchor="t"/>
          <a:lstStyle/>
          <a:p>
            <a:pPr algn="l" indent="0" marL="0">
              <a:lnSpc>
                <a:spcPct val="113000"/>
              </a:lnSpc>
              <a:buNone/>
            </a:pPr>
            <a:r>
              <a:rPr lang="en" altLang="en-US" sz="2020" dirty="0">
                <a:solidFill>
                  <a:srgbClr val="25252B"/>
                </a:solidFill>
                <a:latin typeface="IBM Plex Sans" pitchFamily="34" charset="0"/>
                <a:ea typeface="IBM Plex Sans" pitchFamily="34" charset="-122"/>
                <a:cs typeface="IBM Plex Sans" pitchFamily="34" charset="-120"/>
              </a:rPr>
              <a:t>Designs differ. Digital does not automatically mean decentralized, scarce, private, or independently verifiable.</a:t>
            </a:r>
            <a:endParaRPr lang="en" sz="2020" dirty="0"/>
          </a:p>
        </p:txBody>
      </p:sp>
      <p:sp>
        <p:nvSpPr>
          <p:cNvPr id="7" name="Shape 5"/>
          <p:cNvSpPr/>
          <p:nvPr/>
        </p:nvSpPr>
        <p:spPr>
          <a:xfrm>
            <a:off x="666780" y="4738421"/>
            <a:ext cx="10858500" cy="1382298"/>
          </a:xfrm>
          <a:prstGeom prst="rect">
            <a:avLst/>
          </a:prstGeom>
          <a:solidFill>
            <a:srgbClr val="F3F3FA"/>
          </a:solidFill>
          <a:ln/>
        </p:spPr>
      </p:sp>
      <p:sp>
        <p:nvSpPr>
          <p:cNvPr id="8" name="Shape 6"/>
          <p:cNvSpPr/>
          <p:nvPr/>
        </p:nvSpPr>
        <p:spPr>
          <a:xfrm>
            <a:off x="666780" y="4738421"/>
            <a:ext cx="57150" cy="1382298"/>
          </a:xfrm>
          <a:prstGeom prst="rect">
            <a:avLst/>
          </a:prstGeom>
          <a:solidFill>
            <a:srgbClr val="422C70"/>
          </a:solidFill>
          <a:ln/>
        </p:spPr>
      </p:sp>
      <p:sp>
        <p:nvSpPr>
          <p:cNvPr id="9" name="Text 7"/>
          <p:cNvSpPr/>
          <p:nvPr/>
        </p:nvSpPr>
        <p:spPr>
          <a:xfrm>
            <a:off x="1133582" y="4968850"/>
            <a:ext cx="10580980" cy="921441"/>
          </a:xfrm>
          <a:prstGeom prst="rect">
            <a:avLst/>
          </a:prstGeom>
          <a:noFill/>
          <a:ln/>
        </p:spPr>
        <p:txBody>
          <a:bodyPr wrap="square" lIns="0" tIns="0" rIns="0" bIns="0" rtlCol="0" anchor="t"/>
          <a:lstStyle/>
          <a:p>
            <a:pPr algn="l" indent="0" marL="0">
              <a:lnSpc>
                <a:spcPct val="113000"/>
              </a:lnSpc>
              <a:buNone/>
            </a:pPr>
            <a:r>
              <a:rPr lang="en" altLang="en-US" sz="2020" b="1" dirty="0">
                <a:solidFill>
                  <a:srgbClr val="422C70"/>
                </a:solidFill>
                <a:latin typeface="IBM Plex Sans" pitchFamily="34" charset="0"/>
                <a:ea typeface="IBM Plex Sans" pitchFamily="34" charset="-122"/>
                <a:cs typeface="IBM Plex Sans" pitchFamily="34" charset="-120"/>
              </a:rPr>
              <a:t>Check</a:t>
            </a:r>
            <a:endParaRPr lang="en" sz="2020" dirty="0"/>
          </a:p>
          <a:p>
            <a:pPr algn="l" indent="0" marL="0">
              <a:lnSpc>
                <a:spcPct val="113000"/>
              </a:lnSpc>
              <a:spcBef>
                <a:spcPts val="300"/>
              </a:spcBef>
              <a:buNone/>
            </a:pPr>
            <a:r>
              <a:rPr lang="en" altLang="en-US" sz="2020" dirty="0">
                <a:solidFill>
                  <a:srgbClr val="25252B"/>
                </a:solidFill>
                <a:latin typeface="IBM Plex Sans" pitchFamily="34" charset="0"/>
                <a:ea typeface="IBM Plex Sans" pitchFamily="34" charset="-122"/>
                <a:cs typeface="IBM Plex Sans" pitchFamily="34" charset="-120"/>
              </a:rPr>
              <a:t>Who issues it, who can use it, what data are collected, and who can block payments or change rules? What happens offline, and what legal protections exist?</a:t>
            </a:r>
            <a:endParaRPr lang="en" sz="2020" dirty="0"/>
          </a:p>
        </p:txBody>
      </p:sp>
      <p:sp>
        <p:nvSpPr>
          <p:cNvPr id="10" name="Text 8"/>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en" altLang="en-US" sz="1200" dirty="0">
                <a:solidFill>
                  <a:srgbClr val="6C6C7D"/>
                </a:solidFill>
                <a:latin typeface="IBM Plex Sans" pitchFamily="34" charset="0"/>
                <a:ea typeface="IBM Plex Sans" pitchFamily="34" charset="-122"/>
                <a:cs typeface="IBM Plex Sans" pitchFamily="34" charset="-120"/>
              </a:rPr>
              <a:t>Bitcoin Diploma · Module 1</a:t>
            </a:r>
            <a:endParaRPr lang="en"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30</a:t>
            </a:fld>
            <a:endParaRPr lang="en-US"/>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name="Slide 31">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en" altLang="en-US" sz="3000" dirty="0">
                <a:solidFill>
                  <a:srgbClr val="422C70"/>
                </a:solidFill>
                <a:latin typeface="IBM Plex Sans Medium" pitchFamily="34" charset="0"/>
                <a:ea typeface="IBM Plex Sans Medium" pitchFamily="34" charset="-122"/>
                <a:cs typeface="IBM Plex Sans Medium" pitchFamily="34" charset="-120"/>
              </a:rPr>
              <a:t>Review: How Can Money Break?</a:t>
            </a:r>
            <a:endParaRPr lang="en" sz="3000" dirty="0"/>
          </a:p>
        </p:txBody>
      </p:sp>
      <p:sp>
        <p:nvSpPr>
          <p:cNvPr id="4" name="Text 2"/>
          <p:cNvSpPr/>
          <p:nvPr/>
        </p:nvSpPr>
        <p:spPr>
          <a:xfrm>
            <a:off x="666780" y="1435608"/>
            <a:ext cx="11510010" cy="378470"/>
          </a:xfrm>
          <a:prstGeom prst="rect">
            <a:avLst/>
          </a:prstGeom>
          <a:noFill/>
          <a:ln/>
        </p:spPr>
        <p:txBody>
          <a:bodyPr wrap="square" lIns="0" tIns="0" rIns="0" bIns="0" rtlCol="0" anchor="t"/>
          <a:lstStyle/>
          <a:p>
            <a:pPr algn="l" indent="0" marL="0">
              <a:lnSpc>
                <a:spcPct val="113000"/>
              </a:lnSpc>
              <a:buNone/>
            </a:pPr>
            <a:r>
              <a:rPr lang="en" altLang="en-US" sz="2210" b="1" dirty="0">
                <a:solidFill>
                  <a:srgbClr val="25252B"/>
                </a:solidFill>
                <a:latin typeface="IBM Plex Sans" pitchFamily="34" charset="0"/>
                <a:ea typeface="IBM Plex Sans" pitchFamily="34" charset="-122"/>
                <a:cs typeface="IBM Plex Sans" pitchFamily="34" charset="-120"/>
              </a:rPr>
              <a:t>Key takeaways</a:t>
            </a:r>
            <a:endParaRPr lang="en" sz="2210" dirty="0"/>
          </a:p>
        </p:txBody>
      </p:sp>
      <p:sp>
        <p:nvSpPr>
          <p:cNvPr id="5" name="Text 3"/>
          <p:cNvSpPr/>
          <p:nvPr/>
        </p:nvSpPr>
        <p:spPr>
          <a:xfrm>
            <a:off x="1017179" y="2038380"/>
            <a:ext cx="11125871" cy="2116196"/>
          </a:xfrm>
          <a:prstGeom prst="rect">
            <a:avLst/>
          </a:prstGeom>
          <a:noFill/>
          <a:ln/>
        </p:spPr>
        <p:txBody>
          <a:bodyPr wrap="square" lIns="0" tIns="0" rIns="0" bIns="0" rtlCol="0" anchor="t"/>
          <a:lstStyle/>
          <a:p>
            <a:pPr algn="l" marL="210820" indent="-210820">
              <a:lnSpc>
                <a:spcPct val="113000"/>
              </a:lnSpc>
              <a:buSzPct val="100000"/>
              <a:buChar char="•"/>
            </a:pPr>
            <a:r>
              <a:rPr lang="en" altLang="en-US" sz="2210" dirty="0">
                <a:solidFill>
                  <a:srgbClr val="25252B"/>
                </a:solidFill>
                <a:latin typeface="IBM Plex Sans" pitchFamily="34" charset="0"/>
                <a:ea typeface="IBM Plex Sans" pitchFamily="34" charset="-122"/>
                <a:cs typeface="IBM Plex Sans" pitchFamily="34" charset="-120"/>
              </a:rPr>
              <a:t>Money coordinates exchange, prices, and value across time</a:t>
            </a:r>
            <a:endParaRPr lang="en" sz="2210" dirty="0"/>
          </a:p>
          <a:p>
            <a:pPr algn="l" marL="210820" indent="-210820">
              <a:lnSpc>
                <a:spcPct val="113000"/>
              </a:lnSpc>
              <a:spcBef>
                <a:spcPts val="440"/>
              </a:spcBef>
              <a:buSzPct val="100000"/>
              <a:buChar char="•"/>
            </a:pPr>
            <a:r>
              <a:rPr lang="en" altLang="en-US" sz="2210" dirty="0">
                <a:solidFill>
                  <a:srgbClr val="25252B"/>
                </a:solidFill>
                <a:latin typeface="IBM Plex Sans" pitchFamily="34" charset="0"/>
                <a:ea typeface="IBM Plex Sans" pitchFamily="34" charset="-122"/>
                <a:cs typeface="IBM Plex Sans" pitchFamily="34" charset="-120"/>
              </a:rPr>
              <a:t>Functions and properties support comparison</a:t>
            </a:r>
            <a:endParaRPr lang="en" sz="2210" dirty="0"/>
          </a:p>
          <a:p>
            <a:pPr algn="l" marL="210820" indent="-210820">
              <a:lnSpc>
                <a:spcPct val="113000"/>
              </a:lnSpc>
              <a:spcBef>
                <a:spcPts val="440"/>
              </a:spcBef>
              <a:buSzPct val="100000"/>
              <a:buChar char="•"/>
            </a:pPr>
            <a:r>
              <a:rPr lang="en" altLang="en-US" sz="2210" dirty="0">
                <a:solidFill>
                  <a:srgbClr val="25252B"/>
                </a:solidFill>
                <a:latin typeface="IBM Plex Sans" pitchFamily="34" charset="0"/>
                <a:ea typeface="IBM Plex Sans" pitchFamily="34" charset="-122"/>
                <a:cs typeface="IBM Plex Sans" pitchFamily="34" charset="-120"/>
              </a:rPr>
              <a:t>Convenience brings trade-offs in trust, control, and access</a:t>
            </a:r>
            <a:endParaRPr lang="en" sz="2210" dirty="0"/>
          </a:p>
          <a:p>
            <a:pPr algn="l" marL="210820" indent="-210820">
              <a:lnSpc>
                <a:spcPct val="113000"/>
              </a:lnSpc>
              <a:spcBef>
                <a:spcPts val="440"/>
              </a:spcBef>
              <a:buSzPct val="100000"/>
              <a:buChar char="•"/>
            </a:pPr>
            <a:r>
              <a:rPr lang="en" altLang="en-US" sz="2210" dirty="0">
                <a:solidFill>
                  <a:srgbClr val="25252B"/>
                </a:solidFill>
                <a:latin typeface="IBM Plex Sans" pitchFamily="34" charset="0"/>
                <a:ea typeface="IBM Plex Sans" pitchFamily="34" charset="-122"/>
                <a:cs typeface="IBM Plex Sans" pitchFamily="34" charset="-120"/>
              </a:rPr>
              <a:t>Supply, banking risks, and inflation affect people differently</a:t>
            </a:r>
            <a:endParaRPr lang="en" sz="2210" dirty="0"/>
          </a:p>
          <a:p>
            <a:pPr algn="l" marL="210820" indent="-210820">
              <a:lnSpc>
                <a:spcPct val="113000"/>
              </a:lnSpc>
              <a:spcBef>
                <a:spcPts val="440"/>
              </a:spcBef>
              <a:buSzPct val="100000"/>
              <a:buChar char="•"/>
            </a:pPr>
            <a:r>
              <a:rPr lang="en" altLang="en-US" sz="2210" dirty="0">
                <a:solidFill>
                  <a:srgbClr val="25252B"/>
                </a:solidFill>
                <a:latin typeface="IBM Plex Sans" pitchFamily="34" charset="0"/>
                <a:ea typeface="IBM Plex Sans" pitchFamily="34" charset="-122"/>
                <a:cs typeface="IBM Plex Sans" pitchFamily="34" charset="-120"/>
              </a:rPr>
              <a:t>Alternatives and CBDCs also require careful evaluation</a:t>
            </a:r>
            <a:endParaRPr lang="en" sz="2210" dirty="0"/>
          </a:p>
        </p:txBody>
      </p:sp>
      <p:sp>
        <p:nvSpPr>
          <p:cNvPr id="6" name="Text 4"/>
          <p:cNvSpPr/>
          <p:nvPr/>
        </p:nvSpPr>
        <p:spPr>
          <a:xfrm>
            <a:off x="666780" y="4462912"/>
            <a:ext cx="11510010" cy="378470"/>
          </a:xfrm>
          <a:prstGeom prst="rect">
            <a:avLst/>
          </a:prstGeom>
          <a:noFill/>
          <a:ln/>
        </p:spPr>
        <p:txBody>
          <a:bodyPr wrap="square" lIns="0" tIns="0" rIns="0" bIns="0" rtlCol="0" anchor="t"/>
          <a:lstStyle/>
          <a:p>
            <a:pPr algn="l" indent="0" marL="0">
              <a:lnSpc>
                <a:spcPct val="113000"/>
              </a:lnSpc>
              <a:buNone/>
            </a:pPr>
            <a:r>
              <a:rPr lang="en" altLang="en-US" sz="2210" dirty="0">
                <a:solidFill>
                  <a:srgbClr val="25252B"/>
                </a:solidFill>
                <a:latin typeface="IBM Plex Sans" pitchFamily="34" charset="0"/>
                <a:ea typeface="IBM Plex Sans" pitchFamily="34" charset="-122"/>
                <a:cs typeface="IBM Plex Sans" pitchFamily="34" charset="-120"/>
              </a:rPr>
              <a:t>What makes your money useful, and which rules depend on institutions you trust?</a:t>
            </a:r>
            <a:endParaRPr lang="en" sz="2210" dirty="0"/>
          </a:p>
        </p:txBody>
      </p:sp>
      <p:sp>
        <p:nvSpPr>
          <p:cNvPr id="7" name="Shape 5"/>
          <p:cNvSpPr/>
          <p:nvPr/>
        </p:nvSpPr>
        <p:spPr>
          <a:xfrm>
            <a:off x="666780" y="5121737"/>
            <a:ext cx="10858500" cy="1134953"/>
          </a:xfrm>
          <a:prstGeom prst="rect">
            <a:avLst/>
          </a:prstGeom>
          <a:solidFill>
            <a:srgbClr val="F3F3FA"/>
          </a:solidFill>
          <a:ln/>
        </p:spPr>
      </p:sp>
      <p:sp>
        <p:nvSpPr>
          <p:cNvPr id="8" name="Shape 6"/>
          <p:cNvSpPr/>
          <p:nvPr/>
        </p:nvSpPr>
        <p:spPr>
          <a:xfrm>
            <a:off x="666780" y="5121737"/>
            <a:ext cx="57150" cy="1134953"/>
          </a:xfrm>
          <a:prstGeom prst="rect">
            <a:avLst/>
          </a:prstGeom>
          <a:solidFill>
            <a:srgbClr val="422C70"/>
          </a:solidFill>
          <a:ln/>
        </p:spPr>
      </p:sp>
      <p:sp>
        <p:nvSpPr>
          <p:cNvPr id="9" name="Text 7"/>
          <p:cNvSpPr/>
          <p:nvPr/>
        </p:nvSpPr>
        <p:spPr>
          <a:xfrm>
            <a:off x="1172535" y="5374112"/>
            <a:ext cx="10498226" cy="630204"/>
          </a:xfrm>
          <a:prstGeom prst="rect">
            <a:avLst/>
          </a:prstGeom>
          <a:noFill/>
          <a:ln/>
        </p:spPr>
        <p:txBody>
          <a:bodyPr wrap="square" lIns="0" tIns="0" rIns="0" bIns="0" rtlCol="0" anchor="t"/>
          <a:lstStyle/>
          <a:p>
            <a:pPr algn="l" indent="0" marL="0">
              <a:lnSpc>
                <a:spcPct val="113000"/>
              </a:lnSpc>
              <a:buNone/>
            </a:pPr>
            <a:r>
              <a:rPr lang="en" altLang="en-US" sz="2210" b="1" dirty="0">
                <a:solidFill>
                  <a:srgbClr val="422C70"/>
                </a:solidFill>
                <a:latin typeface="IBM Plex Sans" pitchFamily="34" charset="0"/>
                <a:ea typeface="IBM Plex Sans" pitchFamily="34" charset="-122"/>
                <a:cs typeface="IBM Plex Sans" pitchFamily="34" charset="-120"/>
              </a:rPr>
              <a:t>A moment to reflect</a:t>
            </a:r>
            <a:endParaRPr lang="en" sz="2210" dirty="0"/>
          </a:p>
          <a:p>
            <a:pPr algn="l" indent="0" marL="0">
              <a:lnSpc>
                <a:spcPct val="113000"/>
              </a:lnSpc>
              <a:spcBef>
                <a:spcPts val="330"/>
              </a:spcBef>
              <a:buNone/>
            </a:pPr>
            <a:r>
              <a:rPr lang="en" altLang="en-US" sz="2210" dirty="0">
                <a:solidFill>
                  <a:srgbClr val="25252B"/>
                </a:solidFill>
                <a:latin typeface="IBM Plex Sans" pitchFamily="34" charset="0"/>
                <a:ea typeface="IBM Plex Sans" pitchFamily="34" charset="-122"/>
                <a:cs typeface="IBM Plex Sans" pitchFamily="34" charset="-120"/>
              </a:rPr>
              <a:t>What is one question you now ask about money that you did not ask before?</a:t>
            </a:r>
            <a:endParaRPr lang="en" sz="2210" dirty="0"/>
          </a:p>
        </p:txBody>
      </p:sp>
      <p:sp>
        <p:nvSpPr>
          <p:cNvPr id="10" name="Text 8"/>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en" altLang="en-US" sz="1200" dirty="0">
                <a:solidFill>
                  <a:srgbClr val="6C6C7D"/>
                </a:solidFill>
                <a:latin typeface="IBM Plex Sans" pitchFamily="34" charset="0"/>
                <a:ea typeface="IBM Plex Sans" pitchFamily="34" charset="-122"/>
                <a:cs typeface="IBM Plex Sans" pitchFamily="34" charset="-120"/>
              </a:rPr>
              <a:t>Bitcoin Diploma · Module 1</a:t>
            </a:r>
            <a:endParaRPr lang="en"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31</a:t>
            </a:fld>
            <a:endParaRPr lang="en-US"/>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name="Slide 32">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p:nvPr/>
        </p:nvSpPr>
        <p:spPr>
          <a:xfrm>
            <a:off x="381030" y="2340955"/>
            <a:ext cx="11429817" cy="411389"/>
          </a:xfrm>
          <a:prstGeom prst="rect">
            <a:avLst/>
          </a:prstGeom>
          <a:noFill/>
          <a:ln/>
        </p:spPr>
        <p:txBody>
          <a:bodyPr wrap="square" lIns="0" tIns="0" rIns="0" bIns="0" rtlCol="0" anchor="t"/>
          <a:lstStyle/>
          <a:p>
            <a:pPr algn="ctr" indent="0" marL="0">
              <a:lnSpc>
                <a:spcPct val="113000"/>
              </a:lnSpc>
              <a:buNone/>
            </a:pPr>
            <a:r>
              <a:rPr lang="en" altLang="en-US" sz="2400" dirty="0">
                <a:solidFill>
                  <a:srgbClr val="F7941F"/>
                </a:solidFill>
                <a:latin typeface="IBM Plex Sans Medium" pitchFamily="34" charset="0"/>
                <a:ea typeface="IBM Plex Sans Medium" pitchFamily="34" charset="-122"/>
                <a:cs typeface="IBM Plex Sans Medium" pitchFamily="34" charset="-120"/>
              </a:rPr>
              <a:t>Module 2</a:t>
            </a:r>
            <a:endParaRPr lang="en" sz="2400" dirty="0"/>
          </a:p>
        </p:txBody>
      </p:sp>
      <p:sp>
        <p:nvSpPr>
          <p:cNvPr id="3" name="Text 1"/>
          <p:cNvSpPr/>
          <p:nvPr/>
        </p:nvSpPr>
        <p:spPr>
          <a:xfrm>
            <a:off x="381030" y="3072293"/>
            <a:ext cx="11429817" cy="590520"/>
          </a:xfrm>
          <a:prstGeom prst="rect">
            <a:avLst/>
          </a:prstGeom>
          <a:noFill/>
          <a:ln/>
        </p:spPr>
        <p:txBody>
          <a:bodyPr wrap="square" lIns="0" tIns="0" rIns="0" bIns="0" rtlCol="0" anchor="t"/>
          <a:lstStyle/>
          <a:p>
            <a:pPr algn="ctr" indent="0" marL="0">
              <a:lnSpc>
                <a:spcPct val="83000"/>
              </a:lnSpc>
              <a:buNone/>
            </a:pPr>
            <a:r>
              <a:rPr lang="en" altLang="en-US" sz="4350" dirty="0">
                <a:solidFill>
                  <a:srgbClr val="FFFFFF"/>
                </a:solidFill>
                <a:latin typeface="IBM Plex Sans Medium" pitchFamily="34" charset="0"/>
                <a:ea typeface="IBM Plex Sans Medium" pitchFamily="34" charset="-122"/>
                <a:cs typeface="IBM Plex Sans Medium" pitchFamily="34" charset="-120"/>
              </a:rPr>
              <a:t>How Bitcoin Works</a:t>
            </a:r>
            <a:endParaRPr lang="en" sz="4350" dirty="0"/>
          </a:p>
        </p:txBody>
      </p:sp>
      <p:sp>
        <p:nvSpPr>
          <p:cNvPr id="4" name="Text 2"/>
          <p:cNvSpPr/>
          <p:nvPr/>
        </p:nvSpPr>
        <p:spPr>
          <a:xfrm>
            <a:off x="381030" y="4105747"/>
            <a:ext cx="11429817" cy="411389"/>
          </a:xfrm>
          <a:prstGeom prst="rect">
            <a:avLst/>
          </a:prstGeom>
          <a:noFill/>
          <a:ln/>
        </p:spPr>
        <p:txBody>
          <a:bodyPr wrap="square" lIns="0" tIns="0" rIns="0" bIns="0" rtlCol="0" anchor="t"/>
          <a:lstStyle/>
          <a:p>
            <a:pPr algn="ctr" indent="0" marL="0">
              <a:lnSpc>
                <a:spcPct val="113000"/>
              </a:lnSpc>
              <a:buNone/>
            </a:pPr>
            <a:r>
              <a:rPr lang="en" altLang="en-US" sz="2400" b="1" dirty="0">
                <a:solidFill>
                  <a:srgbClr val="FFFFFF"/>
                </a:solidFill>
                <a:latin typeface="IBM Plex Sans" pitchFamily="34" charset="0"/>
                <a:ea typeface="IBM Plex Sans" pitchFamily="34" charset="-122"/>
                <a:cs typeface="IBM Plex Sans" pitchFamily="34" charset="-120"/>
              </a:rPr>
              <a:t>Solution:</a:t>
            </a:r>
            <a:r>
              <a:rPr lang="en" altLang="en-US" sz="2400" dirty="0">
                <a:solidFill>
                  <a:srgbClr val="FFFFFF"/>
                </a:solidFill>
                <a:latin typeface="IBM Plex Sans" pitchFamily="34" charset="0"/>
                <a:ea typeface="IBM Plex Sans" pitchFamily="34" charset="-122"/>
                <a:cs typeface="IBM Plex Sans" pitchFamily="34" charset="-120"/>
              </a:rPr>
              <a:t> Why was Bitcoin created, and how does it respond?</a:t>
            </a:r>
            <a:endParaRPr lang="en" sz="24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D8D8E7"/>
                </a:solidFill>
                <a:latin typeface="IBM Plex Sans"/>
                <a:ea typeface="IBM Plex Sans"/>
                <a:cs typeface="IBM Plex Sans"/>
              </a:defRPr>
            </a:lvl1pPr>
          </a:lstStyle>
          <a:p>
            <a:pPr algn="r"/>
            <a:fld id="{F7021451-1387-4CA6-816F-3879F97B5CBC}" type="slidenum">
              <a:rPr b="0" lang="en-US"/>
              <a:t>32</a:t>
            </a:fld>
            <a:endParaRPr lang="en-US"/>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name="Slide 33">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705570" y="1752630"/>
            <a:ext cx="5029200" cy="3352830"/>
          </a:xfrm>
          <a:prstGeom prst="rect">
            <a:avLst/>
          </a:prstGeom>
        </p:spPr>
      </p:pic>
      <p:sp>
        <p:nvSpPr>
          <p:cNvPr id="3" name="Shape 0"/>
          <p:cNvSpPr/>
          <p:nvPr/>
        </p:nvSpPr>
        <p:spPr>
          <a:xfrm>
            <a:off x="666780" y="1066830"/>
            <a:ext cx="914400" cy="38130"/>
          </a:xfrm>
          <a:prstGeom prst="rect">
            <a:avLst/>
          </a:prstGeom>
          <a:solidFill>
            <a:srgbClr val="F7941F"/>
          </a:solidFill>
          <a:ln/>
        </p:spPr>
      </p:sp>
      <p:sp>
        <p:nvSpPr>
          <p:cNvPr id="4" name="Text 1"/>
          <p:cNvSpPr/>
          <p:nvPr/>
        </p:nvSpPr>
        <p:spPr>
          <a:xfrm>
            <a:off x="666780" y="571500"/>
            <a:ext cx="11144250" cy="419070"/>
          </a:xfrm>
          <a:prstGeom prst="rect">
            <a:avLst/>
          </a:prstGeom>
          <a:noFill/>
          <a:ln/>
        </p:spPr>
        <p:txBody>
          <a:bodyPr wrap="square" lIns="0" tIns="0" rIns="0" bIns="0" rtlCol="0" anchor="t"/>
          <a:lstStyle/>
          <a:p>
            <a:pPr algn="l" indent="0" marL="0">
              <a:lnSpc>
                <a:spcPct val="92000"/>
              </a:lnSpc>
              <a:buNone/>
            </a:pPr>
            <a:r>
              <a:rPr lang="en" altLang="en-US" sz="3000" dirty="0">
                <a:solidFill>
                  <a:srgbClr val="422C70"/>
                </a:solidFill>
                <a:latin typeface="IBM Plex Sans Medium" pitchFamily="34" charset="0"/>
                <a:ea typeface="IBM Plex Sans Medium" pitchFamily="34" charset="-122"/>
                <a:cs typeface="IBM Plex Sans Medium" pitchFamily="34" charset="-120"/>
              </a:rPr>
              <a:t>Why Bitcoin Was Created</a:t>
            </a:r>
            <a:endParaRPr lang="en" sz="3000" dirty="0"/>
          </a:p>
        </p:txBody>
      </p:sp>
      <p:sp>
        <p:nvSpPr>
          <p:cNvPr id="5" name="Text 2"/>
          <p:cNvSpPr/>
          <p:nvPr/>
        </p:nvSpPr>
        <p:spPr>
          <a:xfrm>
            <a:off x="986729" y="1372240"/>
            <a:ext cx="5343754" cy="2227021"/>
          </a:xfrm>
          <a:prstGeom prst="rect">
            <a:avLst/>
          </a:prstGeom>
          <a:noFill/>
          <a:ln/>
        </p:spPr>
        <p:txBody>
          <a:bodyPr wrap="square" lIns="0" tIns="0" rIns="0" bIns="0" rtlCol="0" anchor="t"/>
          <a:lstStyle/>
          <a:p>
            <a:pPr algn="l" marL="191770" indent="-191770">
              <a:lnSpc>
                <a:spcPct val="113000"/>
              </a:lnSpc>
              <a:buSzPct val="100000"/>
              <a:buChar char="•"/>
            </a:pPr>
            <a:r>
              <a:rPr lang="en" altLang="en-US" sz="2020" dirty="0">
                <a:solidFill>
                  <a:srgbClr val="25252B"/>
                </a:solidFill>
                <a:latin typeface="IBM Plex Sans" pitchFamily="34" charset="0"/>
                <a:ea typeface="IBM Plex Sans" pitchFamily="34" charset="-122"/>
                <a:cs typeface="IBM Plex Sans" pitchFamily="34" charset="-120"/>
              </a:rPr>
              <a:t>Digital payments already existed</a:t>
            </a:r>
            <a:endParaRPr lang="en" sz="2020" dirty="0"/>
          </a:p>
          <a:p>
            <a:pPr algn="l" marL="191770" indent="-191770">
              <a:lnSpc>
                <a:spcPct val="113000"/>
              </a:lnSpc>
              <a:spcBef>
                <a:spcPts val="400"/>
              </a:spcBef>
              <a:buSzPct val="100000"/>
              <a:buChar char="•"/>
            </a:pPr>
            <a:r>
              <a:rPr lang="en" altLang="en-US" sz="2020" dirty="0">
                <a:solidFill>
                  <a:srgbClr val="25252B"/>
                </a:solidFill>
                <a:latin typeface="IBM Plex Sans" pitchFamily="34" charset="0"/>
                <a:ea typeface="IBM Plex Sans" pitchFamily="34" charset="-122"/>
                <a:cs typeface="IBM Plex Sans" pitchFamily="34" charset="-120"/>
              </a:rPr>
              <a:t>Central ledger keepers: permission, data, fees, and failure risks</a:t>
            </a:r>
            <a:endParaRPr lang="en" sz="2020" dirty="0"/>
          </a:p>
          <a:p>
            <a:pPr algn="l" marL="191770" indent="-191770">
              <a:lnSpc>
                <a:spcPct val="113000"/>
              </a:lnSpc>
              <a:spcBef>
                <a:spcPts val="400"/>
              </a:spcBef>
              <a:buSzPct val="100000"/>
              <a:buChar char="•"/>
            </a:pPr>
            <a:r>
              <a:rPr lang="en" altLang="en-US" sz="2020" dirty="0">
                <a:solidFill>
                  <a:srgbClr val="25252B"/>
                </a:solidFill>
                <a:latin typeface="IBM Plex Sans" pitchFamily="34" charset="0"/>
                <a:ea typeface="IBM Plex Sans" pitchFamily="34" charset="-122"/>
                <a:cs typeface="IBM Plex Sans" pitchFamily="34" charset="-120"/>
              </a:rPr>
              <a:t>Copyable data: the double-spend problem</a:t>
            </a:r>
            <a:endParaRPr lang="en" sz="2020" dirty="0"/>
          </a:p>
          <a:p>
            <a:pPr algn="l" marL="191770" indent="-191770">
              <a:lnSpc>
                <a:spcPct val="113000"/>
              </a:lnSpc>
              <a:spcBef>
                <a:spcPts val="400"/>
              </a:spcBef>
              <a:buSzPct val="100000"/>
              <a:buChar char="•"/>
            </a:pPr>
            <a:r>
              <a:rPr lang="en" altLang="en-US" sz="2020" dirty="0">
                <a:solidFill>
                  <a:srgbClr val="25252B"/>
                </a:solidFill>
                <a:latin typeface="IBM Plex Sans" pitchFamily="34" charset="0"/>
                <a:ea typeface="IBM Plex Sans" pitchFamily="34" charset="-122"/>
                <a:cs typeface="IBM Plex Sans" pitchFamily="34" charset="-120"/>
              </a:rPr>
              <a:t>Bitcoin: shared payment history without a central ledger keeper</a:t>
            </a:r>
            <a:endParaRPr lang="en" sz="2020" dirty="0"/>
          </a:p>
        </p:txBody>
      </p:sp>
      <p:sp>
        <p:nvSpPr>
          <p:cNvPr id="6" name="Text 3"/>
          <p:cNvSpPr/>
          <p:nvPr/>
        </p:nvSpPr>
        <p:spPr>
          <a:xfrm>
            <a:off x="666780" y="3880805"/>
            <a:ext cx="5694426" cy="691195"/>
          </a:xfrm>
          <a:prstGeom prst="rect">
            <a:avLst/>
          </a:prstGeom>
          <a:noFill/>
          <a:ln/>
        </p:spPr>
        <p:txBody>
          <a:bodyPr wrap="square" lIns="0" tIns="0" rIns="0" bIns="0" rtlCol="0" anchor="t"/>
          <a:lstStyle/>
          <a:p>
            <a:pPr algn="l" indent="0" marL="0">
              <a:lnSpc>
                <a:spcPct val="113000"/>
              </a:lnSpc>
              <a:buNone/>
            </a:pPr>
            <a:r>
              <a:rPr lang="en" altLang="en-US" sz="2020" dirty="0">
                <a:solidFill>
                  <a:srgbClr val="25252B"/>
                </a:solidFill>
                <a:latin typeface="IBM Plex Sans" pitchFamily="34" charset="0"/>
                <a:ea typeface="IBM Plex Sans" pitchFamily="34" charset="-122"/>
                <a:cs typeface="IBM Plex Sans" pitchFamily="34" charset="-120"/>
              </a:rPr>
              <a:t>Bitcoin reduces central trust in issuance and settlement; it does not remove all trust or risk.</a:t>
            </a:r>
            <a:endParaRPr lang="en" sz="2020" dirty="0"/>
          </a:p>
        </p:txBody>
      </p:sp>
      <p:sp>
        <p:nvSpPr>
          <p:cNvPr id="7" name="Text 4"/>
          <p:cNvSpPr/>
          <p:nvPr/>
        </p:nvSpPr>
        <p:spPr>
          <a:xfrm>
            <a:off x="666780" y="4827941"/>
            <a:ext cx="5694426" cy="691195"/>
          </a:xfrm>
          <a:prstGeom prst="rect">
            <a:avLst/>
          </a:prstGeom>
          <a:noFill/>
          <a:ln/>
        </p:spPr>
        <p:txBody>
          <a:bodyPr wrap="square" lIns="0" tIns="0" rIns="0" bIns="0" rtlCol="0" anchor="t"/>
          <a:lstStyle/>
          <a:p>
            <a:pPr algn="l" indent="0" marL="0">
              <a:lnSpc>
                <a:spcPct val="113000"/>
              </a:lnSpc>
              <a:buNone/>
            </a:pPr>
            <a:r>
              <a:rPr lang="en" altLang="en-US" sz="2020" b="1" dirty="0">
                <a:solidFill>
                  <a:srgbClr val="422C70"/>
                </a:solidFill>
                <a:latin typeface="IBM Plex Sans" pitchFamily="34" charset="0"/>
                <a:ea typeface="IBM Plex Sans" pitchFamily="34" charset="-122"/>
                <a:cs typeface="IBM Plex Sans" pitchFamily="34" charset="-120"/>
              </a:rPr>
              <a:t>Bitcoin:</a:t>
            </a:r>
            <a:r>
              <a:rPr lang="en" altLang="en-US" sz="2020" dirty="0">
                <a:solidFill>
                  <a:srgbClr val="25252B"/>
                </a:solidFill>
                <a:latin typeface="IBM Plex Sans" pitchFamily="34" charset="0"/>
                <a:ea typeface="IBM Plex Sans" pitchFamily="34" charset="-122"/>
                <a:cs typeface="IBM Plex Sans" pitchFamily="34" charset="-120"/>
              </a:rPr>
              <a:t> network and protocol · </a:t>
            </a:r>
            <a:r>
              <a:rPr lang="en" altLang="en-US" sz="2020" b="1" dirty="0">
                <a:solidFill>
                  <a:srgbClr val="25252B"/>
                </a:solidFill>
                <a:latin typeface="IBM Plex Sans" pitchFamily="34" charset="0"/>
                <a:ea typeface="IBM Plex Sans" pitchFamily="34" charset="-122"/>
                <a:cs typeface="IBM Plex Sans" pitchFamily="34" charset="-120"/>
              </a:rPr>
              <a:t>bitcoin:</a:t>
            </a:r>
            <a:r>
              <a:rPr lang="en" altLang="en-US" sz="2020" dirty="0">
                <a:solidFill>
                  <a:srgbClr val="25252B"/>
                </a:solidFill>
                <a:latin typeface="IBM Plex Sans" pitchFamily="34" charset="0"/>
                <a:ea typeface="IBM Plex Sans" pitchFamily="34" charset="-122"/>
                <a:cs typeface="IBM Plex Sans" pitchFamily="34" charset="-120"/>
              </a:rPr>
              <a:t> asset · </a:t>
            </a:r>
            <a:r>
              <a:rPr lang="en" altLang="en-US" sz="2020" b="1" dirty="0">
                <a:solidFill>
                  <a:srgbClr val="25252B"/>
                </a:solidFill>
                <a:latin typeface="IBM Plex Sans" pitchFamily="34" charset="0"/>
                <a:ea typeface="IBM Plex Sans" pitchFamily="34" charset="-122"/>
                <a:cs typeface="IBM Plex Sans" pitchFamily="34" charset="-120"/>
              </a:rPr>
              <a:t>BTC:</a:t>
            </a:r>
            <a:r>
              <a:rPr lang="en" altLang="en-US" sz="2020" dirty="0">
                <a:solidFill>
                  <a:srgbClr val="25252B"/>
                </a:solidFill>
                <a:latin typeface="IBM Plex Sans" pitchFamily="34" charset="0"/>
                <a:ea typeface="IBM Plex Sans" pitchFamily="34" charset="-122"/>
                <a:cs typeface="IBM Plex Sans" pitchFamily="34" charset="-120"/>
              </a:rPr>
              <a:t> amount abbreviation</a:t>
            </a:r>
            <a:endParaRPr lang="en" sz="2020" dirty="0"/>
          </a:p>
        </p:txBody>
      </p:sp>
      <p:sp>
        <p:nvSpPr>
          <p:cNvPr id="8" name="Text 5"/>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en" altLang="en-US" sz="1200" dirty="0">
                <a:solidFill>
                  <a:srgbClr val="6C6C7D"/>
                </a:solidFill>
                <a:latin typeface="IBM Plex Sans" pitchFamily="34" charset="0"/>
                <a:ea typeface="IBM Plex Sans" pitchFamily="34" charset="-122"/>
                <a:cs typeface="IBM Plex Sans" pitchFamily="34" charset="-120"/>
              </a:rPr>
              <a:t>Bitcoin Diploma · Module 2</a:t>
            </a:r>
            <a:endParaRPr lang="en"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33</a:t>
            </a:fld>
            <a:endParaRPr lang="en-US"/>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name="Slide 34">
    <p:bg>
      <p:bgPr>
        <a:solidFill>
          <a:srgbClr val="FFFFFF"/>
        </a:solidFill>
      </p:bgPr>
    </p:bg>
    <p:spTree>
      <p:nvGrpSpPr>
        <p:cNvPr id="1" name=""/>
        <p:cNvGrpSpPr/>
        <p:nvPr/>
      </p:nvGrpSpPr>
      <p:grpSpPr>
        <a:xfrm>
          <a:off x="0" y="0"/>
          <a:ext cx="0" cy="0"/>
          <a:chOff x="0" y="0"/>
          <a:chExt cx="0" cy="0"/>
        </a:xfrm>
      </p:grpSpPr>
      <p:pic>
        <p:nvPicPr>
          <p:cNvPr id="2" name="Image 0" descr="Payment company Sender asks the companyThe company keeps the ledger and approves Receiver is paid if the company allowsDepends onOne trusted organization that keeps the ledgerBitcoin Sender signs a tr">    </p:cNvPr>
          <p:cNvPicPr>
            <a:picLocks noChangeAspect="1"/>
          </p:cNvPicPr>
          <p:nvPr/>
        </p:nvPicPr>
        <p:blipFill>
          <a:blip r:embed="rId1"/>
          <a:stretch>
            <a:fillRect/>
          </a:stretch>
        </p:blipFill>
        <p:spPr>
          <a:xfrm>
            <a:off x="342900" y="964143"/>
            <a:ext cx="11506170" cy="4777374"/>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34</a:t>
            </a:fld>
            <a:endParaRPr lang="en-US"/>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name="Slide 3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en" altLang="en-US" sz="3000" dirty="0">
                <a:solidFill>
                  <a:srgbClr val="422C70"/>
                </a:solidFill>
                <a:latin typeface="IBM Plex Sans Medium" pitchFamily="34" charset="0"/>
                <a:ea typeface="IBM Plex Sans Medium" pitchFamily="34" charset="-122"/>
                <a:cs typeface="IBM Plex Sans Medium" pitchFamily="34" charset="-120"/>
              </a:rPr>
              <a:t>The Search for Digital and Decentralized Money</a:t>
            </a:r>
            <a:endParaRPr lang="en" sz="3000" dirty="0"/>
          </a:p>
        </p:txBody>
      </p:sp>
      <p:sp>
        <p:nvSpPr>
          <p:cNvPr id="4" name="Text 2"/>
          <p:cNvSpPr/>
          <p:nvPr/>
        </p:nvSpPr>
        <p:spPr>
          <a:xfrm>
            <a:off x="1047720" y="1386779"/>
            <a:ext cx="11092404" cy="1828068"/>
          </a:xfrm>
          <a:prstGeom prst="rect">
            <a:avLst/>
          </a:prstGeom>
          <a:noFill/>
          <a:ln/>
        </p:spPr>
        <p:txBody>
          <a:bodyPr wrap="square" lIns="0" tIns="0" rIns="0" bIns="0" rtlCol="0" anchor="t"/>
          <a:lstStyle/>
          <a:p>
            <a:pPr algn="l" marL="228600" indent="-228600">
              <a:lnSpc>
                <a:spcPct val="113000"/>
              </a:lnSpc>
              <a:buSzPct val="100000"/>
              <a:buChar char="•"/>
            </a:pPr>
            <a:r>
              <a:rPr lang="en" altLang="en-US" sz="2400" dirty="0">
                <a:solidFill>
                  <a:srgbClr val="25252B"/>
                </a:solidFill>
                <a:latin typeface="IBM Plex Sans" pitchFamily="34" charset="0"/>
                <a:ea typeface="IBM Plex Sans" pitchFamily="34" charset="-122"/>
                <a:cs typeface="IBM Plex Sans" pitchFamily="34" charset="-120"/>
              </a:rPr>
              <a:t>Cypherpunks: privacy and freedom through cryptography</a:t>
            </a:r>
            <a:endParaRPr lang="en" sz="2400" dirty="0"/>
          </a:p>
          <a:p>
            <a:pPr algn="l" marL="228600" indent="-228600">
              <a:lnSpc>
                <a:spcPct val="113000"/>
              </a:lnSpc>
              <a:spcBef>
                <a:spcPts val="480"/>
              </a:spcBef>
              <a:buSzPct val="100000"/>
              <a:buChar char="•"/>
            </a:pPr>
            <a:r>
              <a:rPr lang="en" altLang="en-US" sz="2400" b="1" dirty="0">
                <a:solidFill>
                  <a:srgbClr val="422C70"/>
                </a:solidFill>
                <a:latin typeface="IBM Plex Sans" pitchFamily="34" charset="0"/>
                <a:ea typeface="IBM Plex Sans" pitchFamily="34" charset="-122"/>
                <a:cs typeface="IBM Plex Sans" pitchFamily="34" charset="-120"/>
              </a:rPr>
              <a:t>Encryption:</a:t>
            </a:r>
            <a:r>
              <a:rPr lang="en" altLang="en-US" sz="2400" dirty="0">
                <a:solidFill>
                  <a:srgbClr val="25252B"/>
                </a:solidFill>
                <a:latin typeface="IBM Plex Sans" pitchFamily="34" charset="0"/>
                <a:ea typeface="IBM Plex Sans" pitchFamily="34" charset="-122"/>
                <a:cs typeface="IBM Plex Sans" pitchFamily="34" charset="-120"/>
              </a:rPr>
              <a:t> protects message privacy</a:t>
            </a:r>
            <a:endParaRPr lang="en" sz="2400" dirty="0"/>
          </a:p>
          <a:p>
            <a:pPr algn="l" marL="228600" indent="-228600">
              <a:lnSpc>
                <a:spcPct val="113000"/>
              </a:lnSpc>
              <a:spcBef>
                <a:spcPts val="480"/>
              </a:spcBef>
              <a:buSzPct val="100000"/>
              <a:buChar char="•"/>
            </a:pPr>
            <a:r>
              <a:rPr lang="en" altLang="en-US" sz="2400" b="1" dirty="0">
                <a:solidFill>
                  <a:srgbClr val="422C70"/>
                </a:solidFill>
                <a:latin typeface="IBM Plex Sans" pitchFamily="34" charset="0"/>
                <a:ea typeface="IBM Plex Sans" pitchFamily="34" charset="-122"/>
                <a:cs typeface="IBM Plex Sans" pitchFamily="34" charset="-120"/>
              </a:rPr>
              <a:t>Digital signatures:</a:t>
            </a:r>
            <a:r>
              <a:rPr lang="en" altLang="en-US" sz="2400" dirty="0">
                <a:solidFill>
                  <a:srgbClr val="25252B"/>
                </a:solidFill>
                <a:latin typeface="IBM Plex Sans" pitchFamily="34" charset="0"/>
                <a:ea typeface="IBM Plex Sans" pitchFamily="34" charset="-122"/>
                <a:cs typeface="IBM Plex Sans" pitchFamily="34" charset="-120"/>
              </a:rPr>
              <a:t> prove authorization without revealing a secret key</a:t>
            </a:r>
            <a:endParaRPr lang="en" sz="2400" dirty="0"/>
          </a:p>
          <a:p>
            <a:pPr algn="l" marL="228600" indent="-228600">
              <a:lnSpc>
                <a:spcPct val="113000"/>
              </a:lnSpc>
              <a:spcBef>
                <a:spcPts val="480"/>
              </a:spcBef>
              <a:buSzPct val="100000"/>
              <a:buChar char="•"/>
            </a:pPr>
            <a:r>
              <a:rPr lang="en" altLang="en-US" sz="2400" dirty="0">
                <a:solidFill>
                  <a:srgbClr val="25252B"/>
                </a:solidFill>
                <a:latin typeface="IBM Plex Sans" pitchFamily="34" charset="0"/>
                <a:ea typeface="IBM Plex Sans" pitchFamily="34" charset="-122"/>
                <a:cs typeface="IBM Plex Sans" pitchFamily="34" charset="-120"/>
              </a:rPr>
              <a:t>Goal: no single issuer, server, or administrator</a:t>
            </a:r>
            <a:endParaRPr lang="en" sz="2400" dirty="0"/>
          </a:p>
        </p:txBody>
      </p:sp>
      <p:sp>
        <p:nvSpPr>
          <p:cNvPr id="5" name="Text 3"/>
          <p:cNvSpPr/>
          <p:nvPr/>
        </p:nvSpPr>
        <p:spPr>
          <a:xfrm>
            <a:off x="666780" y="3549975"/>
            <a:ext cx="11510010" cy="411389"/>
          </a:xfrm>
          <a:prstGeom prst="rect">
            <a:avLst/>
          </a:prstGeom>
          <a:noFill/>
          <a:ln/>
        </p:spPr>
        <p:txBody>
          <a:bodyPr wrap="square" lIns="0" tIns="0" rIns="0" bIns="0" rtlCol="0" anchor="t"/>
          <a:lstStyle/>
          <a:p>
            <a:pPr algn="l" indent="0" marL="0">
              <a:lnSpc>
                <a:spcPct val="113000"/>
              </a:lnSpc>
              <a:buNone/>
            </a:pPr>
            <a:r>
              <a:rPr lang="en" altLang="en-US" sz="2400" b="1" dirty="0">
                <a:solidFill>
                  <a:srgbClr val="25252B"/>
                </a:solidFill>
                <a:latin typeface="IBM Plex Sans" pitchFamily="34" charset="0"/>
                <a:ea typeface="IBM Plex Sans" pitchFamily="34" charset="-122"/>
                <a:cs typeface="IBM Plex Sans" pitchFamily="34" charset="-120"/>
              </a:rPr>
              <a:t>Earlier pieces of the puzzle</a:t>
            </a:r>
            <a:endParaRPr lang="en" sz="2400" dirty="0"/>
          </a:p>
        </p:txBody>
      </p:sp>
      <p:sp>
        <p:nvSpPr>
          <p:cNvPr id="6" name="Text 4"/>
          <p:cNvSpPr/>
          <p:nvPr/>
        </p:nvSpPr>
        <p:spPr>
          <a:xfrm>
            <a:off x="1047720" y="4205143"/>
            <a:ext cx="11092404" cy="1828068"/>
          </a:xfrm>
          <a:prstGeom prst="rect">
            <a:avLst/>
          </a:prstGeom>
          <a:noFill/>
          <a:ln/>
        </p:spPr>
        <p:txBody>
          <a:bodyPr wrap="square" lIns="0" tIns="0" rIns="0" bIns="0" rtlCol="0" anchor="t"/>
          <a:lstStyle/>
          <a:p>
            <a:pPr algn="l" marL="228600" indent="-228600">
              <a:lnSpc>
                <a:spcPct val="113000"/>
              </a:lnSpc>
              <a:buSzPct val="100000"/>
              <a:buChar char="•"/>
            </a:pPr>
            <a:r>
              <a:rPr lang="en" altLang="en-US" sz="2400" dirty="0">
                <a:solidFill>
                  <a:srgbClr val="25252B"/>
                </a:solidFill>
                <a:latin typeface="IBM Plex Sans" pitchFamily="34" charset="0"/>
                <a:ea typeface="IBM Plex Sans" pitchFamily="34" charset="-122"/>
                <a:cs typeface="IBM Plex Sans" pitchFamily="34" charset="-120"/>
              </a:rPr>
              <a:t>DigiCash: private payments; central-company dependence</a:t>
            </a:r>
            <a:endParaRPr lang="en" sz="2400" dirty="0"/>
          </a:p>
          <a:p>
            <a:pPr algn="l" marL="228600" indent="-228600">
              <a:lnSpc>
                <a:spcPct val="113000"/>
              </a:lnSpc>
              <a:spcBef>
                <a:spcPts val="480"/>
              </a:spcBef>
              <a:buSzPct val="100000"/>
              <a:buChar char="•"/>
            </a:pPr>
            <a:r>
              <a:rPr lang="en" altLang="en-US" sz="2400" dirty="0">
                <a:solidFill>
                  <a:srgbClr val="25252B"/>
                </a:solidFill>
                <a:latin typeface="IBM Plex Sans" pitchFamily="34" charset="0"/>
                <a:ea typeface="IBM Plex Sans" pitchFamily="34" charset="-122"/>
                <a:cs typeface="IBM Plex Sans" pitchFamily="34" charset="-120"/>
              </a:rPr>
              <a:t>Hashcash: computational cost against abuse</a:t>
            </a:r>
            <a:endParaRPr lang="en" sz="2400" dirty="0"/>
          </a:p>
          <a:p>
            <a:pPr algn="l" marL="228600" indent="-228600">
              <a:lnSpc>
                <a:spcPct val="113000"/>
              </a:lnSpc>
              <a:spcBef>
                <a:spcPts val="480"/>
              </a:spcBef>
              <a:buSzPct val="100000"/>
              <a:buChar char="•"/>
            </a:pPr>
            <a:r>
              <a:rPr lang="en" altLang="en-US" sz="2400" dirty="0">
                <a:solidFill>
                  <a:srgbClr val="25252B"/>
                </a:solidFill>
                <a:latin typeface="IBM Plex Sans" pitchFamily="34" charset="0"/>
                <a:ea typeface="IBM Plex Sans" pitchFamily="34" charset="-122"/>
                <a:cs typeface="IBM Plex Sans" pitchFamily="34" charset="-120"/>
              </a:rPr>
              <a:t>Bit Gold, b-money, RPoW: scarce-value proposals and experiments</a:t>
            </a:r>
            <a:endParaRPr lang="en" sz="2400" dirty="0"/>
          </a:p>
          <a:p>
            <a:pPr algn="l" marL="228600" indent="-228600">
              <a:lnSpc>
                <a:spcPct val="113000"/>
              </a:lnSpc>
              <a:spcBef>
                <a:spcPts val="480"/>
              </a:spcBef>
              <a:buSzPct val="100000"/>
              <a:buChar char="•"/>
            </a:pPr>
            <a:r>
              <a:rPr lang="en" altLang="en-US" sz="2400" dirty="0">
                <a:solidFill>
                  <a:srgbClr val="25252B"/>
                </a:solidFill>
                <a:latin typeface="IBM Plex Sans" pitchFamily="34" charset="0"/>
                <a:ea typeface="IBM Plex Sans" pitchFamily="34" charset="-122"/>
                <a:cs typeface="IBM Plex Sans" pitchFamily="34" charset="-120"/>
              </a:rPr>
              <a:t>BitTorrent: peer-to-peer information sharing, not money</a:t>
            </a:r>
            <a:endParaRPr lang="en" sz="2400" dirty="0"/>
          </a:p>
        </p:txBody>
      </p:sp>
      <p:sp>
        <p:nvSpPr>
          <p:cNvPr id="7" name="Text 5"/>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en" altLang="en-US" sz="1200" dirty="0">
                <a:solidFill>
                  <a:srgbClr val="6C6C7D"/>
                </a:solidFill>
                <a:latin typeface="IBM Plex Sans" pitchFamily="34" charset="0"/>
                <a:ea typeface="IBM Plex Sans" pitchFamily="34" charset="-122"/>
                <a:cs typeface="IBM Plex Sans" pitchFamily="34" charset="-120"/>
              </a:rPr>
              <a:t>Bitcoin Diploma · Module 2</a:t>
            </a:r>
            <a:endParaRPr lang="en"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35</a:t>
            </a:fld>
            <a:endParaRPr lang="en-US"/>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name="Slide 36">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705570" y="1752630"/>
            <a:ext cx="5029200" cy="3352830"/>
          </a:xfrm>
          <a:prstGeom prst="rect">
            <a:avLst/>
          </a:prstGeom>
        </p:spPr>
      </p:pic>
      <p:sp>
        <p:nvSpPr>
          <p:cNvPr id="3" name="Shape 0"/>
          <p:cNvSpPr/>
          <p:nvPr/>
        </p:nvSpPr>
        <p:spPr>
          <a:xfrm>
            <a:off x="666780" y="1485900"/>
            <a:ext cx="914400" cy="38130"/>
          </a:xfrm>
          <a:prstGeom prst="rect">
            <a:avLst/>
          </a:prstGeom>
          <a:solidFill>
            <a:srgbClr val="F7941F"/>
          </a:solidFill>
          <a:ln/>
        </p:spPr>
      </p:sp>
      <p:sp>
        <p:nvSpPr>
          <p:cNvPr id="4" name="Text 1"/>
          <p:cNvSpPr/>
          <p:nvPr/>
        </p:nvSpPr>
        <p:spPr>
          <a:xfrm>
            <a:off x="666780" y="571500"/>
            <a:ext cx="11144250" cy="838230"/>
          </a:xfrm>
          <a:prstGeom prst="rect">
            <a:avLst/>
          </a:prstGeom>
          <a:noFill/>
          <a:ln/>
        </p:spPr>
        <p:txBody>
          <a:bodyPr wrap="square" lIns="0" tIns="0" rIns="0" bIns="0" rtlCol="0" anchor="t"/>
          <a:lstStyle/>
          <a:p>
            <a:pPr algn="l" indent="0" marL="0">
              <a:lnSpc>
                <a:spcPct val="92000"/>
              </a:lnSpc>
              <a:buNone/>
            </a:pPr>
            <a:r>
              <a:rPr lang="en" altLang="en-US" sz="3000" dirty="0">
                <a:solidFill>
                  <a:srgbClr val="422C70"/>
                </a:solidFill>
                <a:latin typeface="IBM Plex Sans Medium" pitchFamily="34" charset="0"/>
                <a:ea typeface="IBM Plex Sans Medium" pitchFamily="34" charset="-122"/>
                <a:cs typeface="IBM Plex Sans Medium" pitchFamily="34" charset="-120"/>
              </a:rPr>
              <a:t>Early Digital Money and</a:t>
            </a:r>
            <a:br/>
            <a:r>
              <a:rPr lang="en" altLang="en-US" sz="3000" dirty="0">
                <a:solidFill>
                  <a:srgbClr val="422C70"/>
                </a:solidFill>
                <a:latin typeface="IBM Plex Sans Medium" pitchFamily="34" charset="0"/>
                <a:ea typeface="IBM Plex Sans Medium" pitchFamily="34" charset="-122"/>
                <a:cs typeface="IBM Plex Sans Medium" pitchFamily="34" charset="-120"/>
              </a:rPr>
              <a:t>Double Spending</a:t>
            </a:r>
            <a:endParaRPr lang="en" sz="3000" dirty="0"/>
          </a:p>
        </p:txBody>
      </p:sp>
      <p:sp>
        <p:nvSpPr>
          <p:cNvPr id="5" name="Text 2"/>
          <p:cNvSpPr/>
          <p:nvPr/>
        </p:nvSpPr>
        <p:spPr>
          <a:xfrm>
            <a:off x="666780" y="1860804"/>
            <a:ext cx="5694426" cy="789950"/>
          </a:xfrm>
          <a:prstGeom prst="rect">
            <a:avLst/>
          </a:prstGeom>
          <a:noFill/>
          <a:ln/>
        </p:spPr>
        <p:txBody>
          <a:bodyPr wrap="square" lIns="0" tIns="0" rIns="0" bIns="0" rtlCol="0" anchor="t"/>
          <a:lstStyle/>
          <a:p>
            <a:pPr algn="l" indent="0" marL="0">
              <a:lnSpc>
                <a:spcPct val="113000"/>
              </a:lnSpc>
              <a:buNone/>
            </a:pPr>
            <a:r>
              <a:rPr lang="en" altLang="en-US" sz="2300" dirty="0">
                <a:solidFill>
                  <a:srgbClr val="25252B"/>
                </a:solidFill>
                <a:latin typeface="IBM Plex Sans" pitchFamily="34" charset="0"/>
                <a:ea typeface="IBM Plex Sans" pitchFamily="34" charset="-122"/>
                <a:cs typeface="IBM Plex Sans" pitchFamily="34" charset="-120"/>
              </a:rPr>
              <a:t>Double spending is an attempt to send the same digital unit to two recipients.</a:t>
            </a:r>
            <a:endParaRPr lang="en" sz="2300" dirty="0"/>
          </a:p>
        </p:txBody>
      </p:sp>
      <p:sp>
        <p:nvSpPr>
          <p:cNvPr id="6" name="Text 3"/>
          <p:cNvSpPr/>
          <p:nvPr/>
        </p:nvSpPr>
        <p:spPr>
          <a:xfrm>
            <a:off x="1032449" y="2884749"/>
            <a:ext cx="5293553" cy="3393887"/>
          </a:xfrm>
          <a:prstGeom prst="rect">
            <a:avLst/>
          </a:prstGeom>
          <a:noFill/>
          <a:ln/>
        </p:spPr>
        <p:txBody>
          <a:bodyPr wrap="square" lIns="0" tIns="0" rIns="0" bIns="0" rtlCol="0" anchor="t"/>
          <a:lstStyle/>
          <a:p>
            <a:pPr algn="l" marL="219710" indent="-219710">
              <a:lnSpc>
                <a:spcPct val="113000"/>
              </a:lnSpc>
              <a:buSzPct val="100000"/>
              <a:buChar char="•"/>
            </a:pPr>
            <a:r>
              <a:rPr lang="en" altLang="en-US" sz="2300" dirty="0">
                <a:solidFill>
                  <a:srgbClr val="25252B"/>
                </a:solidFill>
                <a:latin typeface="IBM Plex Sans" pitchFamily="34" charset="0"/>
                <a:ea typeface="IBM Plex Sans" pitchFamily="34" charset="-122"/>
                <a:cs typeface="IBM Plex Sans" pitchFamily="34" charset="-120"/>
              </a:rPr>
              <a:t>Central database: one trusted decision maker</a:t>
            </a:r>
            <a:endParaRPr lang="en" sz="2300" dirty="0"/>
          </a:p>
          <a:p>
            <a:pPr algn="l" marL="219710" indent="-219710">
              <a:lnSpc>
                <a:spcPct val="113000"/>
              </a:lnSpc>
              <a:spcBef>
                <a:spcPts val="460"/>
              </a:spcBef>
              <a:buSzPct val="100000"/>
              <a:buChar char="•"/>
            </a:pPr>
            <a:r>
              <a:rPr lang="en" altLang="en-US" sz="2300" dirty="0">
                <a:solidFill>
                  <a:srgbClr val="25252B"/>
                </a:solidFill>
                <a:latin typeface="IBM Plex Sans" pitchFamily="34" charset="0"/>
                <a:ea typeface="IBM Plex Sans" pitchFamily="34" charset="-122"/>
                <a:cs typeface="IBM Plex Sans" pitchFamily="34" charset="-120"/>
              </a:rPr>
              <a:t>Bitcoin: peer-to-peer broadcast and signatures</a:t>
            </a:r>
            <a:endParaRPr lang="en" sz="2300" dirty="0"/>
          </a:p>
          <a:p>
            <a:pPr algn="l" marL="219710" indent="-219710">
              <a:lnSpc>
                <a:spcPct val="113000"/>
              </a:lnSpc>
              <a:spcBef>
                <a:spcPts val="460"/>
              </a:spcBef>
              <a:buSzPct val="100000"/>
              <a:buChar char="•"/>
            </a:pPr>
            <a:r>
              <a:rPr lang="en" altLang="en-US" sz="2300" dirty="0">
                <a:solidFill>
                  <a:srgbClr val="25252B"/>
                </a:solidFill>
                <a:latin typeface="IBM Plex Sans" pitchFamily="34" charset="0"/>
                <a:ea typeface="IBM Plex Sans" pitchFamily="34" charset="-122"/>
                <a:cs typeface="IBM Plex Sans" pitchFamily="34" charset="-120"/>
              </a:rPr>
              <a:t>Miners: blocks and proof of work</a:t>
            </a:r>
            <a:endParaRPr lang="en" sz="2300" dirty="0"/>
          </a:p>
          <a:p>
            <a:pPr algn="l" marL="219710" indent="-219710">
              <a:lnSpc>
                <a:spcPct val="113000"/>
              </a:lnSpc>
              <a:spcBef>
                <a:spcPts val="460"/>
              </a:spcBef>
              <a:buSzPct val="100000"/>
              <a:buChar char="•"/>
            </a:pPr>
            <a:r>
              <a:rPr lang="en" altLang="en-US" sz="2300" dirty="0">
                <a:solidFill>
                  <a:srgbClr val="25252B"/>
                </a:solidFill>
                <a:latin typeface="IBM Plex Sans" pitchFamily="34" charset="0"/>
                <a:ea typeface="IBM Plex Sans" pitchFamily="34" charset="-122"/>
                <a:cs typeface="IBM Plex Sans" pitchFamily="34" charset="-120"/>
              </a:rPr>
              <a:t>Nodes: independent verification</a:t>
            </a:r>
            <a:endParaRPr lang="en" sz="2300" dirty="0"/>
          </a:p>
          <a:p>
            <a:pPr algn="l" marL="219710" indent="-219710">
              <a:lnSpc>
                <a:spcPct val="113000"/>
              </a:lnSpc>
              <a:spcBef>
                <a:spcPts val="460"/>
              </a:spcBef>
              <a:buSzPct val="100000"/>
              <a:buChar char="•"/>
            </a:pPr>
            <a:r>
              <a:rPr lang="en" altLang="en-US" sz="2300" dirty="0">
                <a:solidFill>
                  <a:srgbClr val="25252B"/>
                </a:solidFill>
                <a:latin typeface="IBM Plex Sans" pitchFamily="34" charset="0"/>
                <a:ea typeface="IBM Plex Sans" pitchFamily="34" charset="-122"/>
                <a:cs typeface="IBM Plex Sans" pitchFamily="34" charset="-120"/>
              </a:rPr>
              <a:t>Shared record: valid history with the most accumulated work</a:t>
            </a:r>
            <a:endParaRPr lang="en" sz="2300" dirty="0"/>
          </a:p>
        </p:txBody>
      </p:sp>
      <p:sp>
        <p:nvSpPr>
          <p:cNvPr id="7"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en" altLang="en-US" sz="1200" dirty="0">
                <a:solidFill>
                  <a:srgbClr val="6C6C7D"/>
                </a:solidFill>
                <a:latin typeface="IBM Plex Sans" pitchFamily="34" charset="0"/>
                <a:ea typeface="IBM Plex Sans" pitchFamily="34" charset="-122"/>
                <a:cs typeface="IBM Plex Sans" pitchFamily="34" charset="-120"/>
              </a:rPr>
              <a:t>Bitcoin Diploma · Module 2</a:t>
            </a:r>
            <a:endParaRPr lang="en"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36</a:t>
            </a:fld>
            <a:endParaRPr lang="en-US"/>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name="Slide 37">
    <p:bg>
      <p:bgPr>
        <a:solidFill>
          <a:srgbClr val="FFFFFF"/>
        </a:solidFill>
      </p:bgPr>
    </p:bg>
    <p:spTree>
      <p:nvGrpSpPr>
        <p:cNvPr id="1" name=""/>
        <p:cNvGrpSpPr/>
        <p:nvPr/>
      </p:nvGrpSpPr>
      <p:grpSpPr>
        <a:xfrm>
          <a:off x="0" y="0"/>
          <a:ext cx="0" cy="0"/>
          <a:chOff x="0" y="0"/>
          <a:chExt cx="0" cy="0"/>
        </a:xfrm>
      </p:grpSpPr>
      <p:pic>
        <p:nvPicPr>
          <p:cNvPr id="2" name="Image 0" descr="Peer-to-peer networkTransactions are announced directly to participants Digital signaturesOnly the private key holder can authorize a spendBlocks and miningMiners use proof of work to add the next blo">    </p:cNvPr>
          <p:cNvPicPr>
            <a:picLocks noChangeAspect="1"/>
          </p:cNvPicPr>
          <p:nvPr/>
        </p:nvPicPr>
        <p:blipFill>
          <a:blip r:embed="rId1"/>
          <a:stretch>
            <a:fillRect/>
          </a:stretch>
        </p:blipFill>
        <p:spPr>
          <a:xfrm>
            <a:off x="342900" y="1035284"/>
            <a:ext cx="11506170" cy="4635002"/>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37</a:t>
            </a:fld>
            <a:endParaRPr lang="en-US"/>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name="Slide 38">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705570" y="1752630"/>
            <a:ext cx="5029200" cy="3352830"/>
          </a:xfrm>
          <a:prstGeom prst="rect">
            <a:avLst/>
          </a:prstGeom>
        </p:spPr>
      </p:pic>
      <p:sp>
        <p:nvSpPr>
          <p:cNvPr id="3" name="Shape 0"/>
          <p:cNvSpPr/>
          <p:nvPr/>
        </p:nvSpPr>
        <p:spPr>
          <a:xfrm>
            <a:off x="666780" y="1485900"/>
            <a:ext cx="914400" cy="38130"/>
          </a:xfrm>
          <a:prstGeom prst="rect">
            <a:avLst/>
          </a:prstGeom>
          <a:solidFill>
            <a:srgbClr val="F7941F"/>
          </a:solidFill>
          <a:ln/>
        </p:spPr>
      </p:sp>
      <p:sp>
        <p:nvSpPr>
          <p:cNvPr id="4" name="Text 1"/>
          <p:cNvSpPr/>
          <p:nvPr/>
        </p:nvSpPr>
        <p:spPr>
          <a:xfrm>
            <a:off x="666780" y="571500"/>
            <a:ext cx="11144250" cy="838230"/>
          </a:xfrm>
          <a:prstGeom prst="rect">
            <a:avLst/>
          </a:prstGeom>
          <a:noFill/>
          <a:ln/>
        </p:spPr>
        <p:txBody>
          <a:bodyPr wrap="square" lIns="0" tIns="0" rIns="0" bIns="0" rtlCol="0" anchor="t"/>
          <a:lstStyle/>
          <a:p>
            <a:pPr algn="l" indent="0" marL="0">
              <a:lnSpc>
                <a:spcPct val="92000"/>
              </a:lnSpc>
              <a:buNone/>
            </a:pPr>
            <a:r>
              <a:rPr lang="en" altLang="en-US" sz="3000" dirty="0">
                <a:solidFill>
                  <a:srgbClr val="422C70"/>
                </a:solidFill>
                <a:latin typeface="IBM Plex Sans Medium" pitchFamily="34" charset="0"/>
                <a:ea typeface="IBM Plex Sans Medium" pitchFamily="34" charset="-122"/>
                <a:cs typeface="IBM Plex Sans Medium" pitchFamily="34" charset="-120"/>
              </a:rPr>
              <a:t>Digital Scarcity and Verifiable</a:t>
            </a:r>
            <a:br/>
            <a:r>
              <a:rPr lang="en" altLang="en-US" sz="3000" dirty="0">
                <a:solidFill>
                  <a:srgbClr val="422C70"/>
                </a:solidFill>
                <a:latin typeface="IBM Plex Sans Medium" pitchFamily="34" charset="0"/>
                <a:ea typeface="IBM Plex Sans Medium" pitchFamily="34" charset="-122"/>
                <a:cs typeface="IBM Plex Sans Medium" pitchFamily="34" charset="-120"/>
              </a:rPr>
              <a:t>Supply</a:t>
            </a:r>
            <a:endParaRPr lang="en" sz="3000" dirty="0"/>
          </a:p>
        </p:txBody>
      </p:sp>
      <p:sp>
        <p:nvSpPr>
          <p:cNvPr id="5" name="Text 2"/>
          <p:cNvSpPr/>
          <p:nvPr/>
        </p:nvSpPr>
        <p:spPr>
          <a:xfrm>
            <a:off x="1002000" y="1794876"/>
            <a:ext cx="5327020" cy="3471885"/>
          </a:xfrm>
          <a:prstGeom prst="rect">
            <a:avLst/>
          </a:prstGeom>
          <a:noFill/>
          <a:ln/>
        </p:spPr>
        <p:txBody>
          <a:bodyPr wrap="square" lIns="0" tIns="0" rIns="0" bIns="0" rtlCol="0" anchor="t"/>
          <a:lstStyle/>
          <a:p>
            <a:pPr algn="l" marL="200660" indent="-200660">
              <a:lnSpc>
                <a:spcPct val="113000"/>
              </a:lnSpc>
              <a:buSzPct val="100000"/>
              <a:buChar char="•"/>
            </a:pPr>
            <a:r>
              <a:rPr lang="en" altLang="en-US" sz="2110" dirty="0">
                <a:solidFill>
                  <a:srgbClr val="25252B"/>
                </a:solidFill>
                <a:latin typeface="IBM Plex Sans" pitchFamily="34" charset="0"/>
                <a:ea typeface="IBM Plex Sans" pitchFamily="34" charset="-122"/>
                <a:cs typeface="IBM Plex Sans" pitchFamily="34" charset="-120"/>
              </a:rPr>
              <a:t>Valid units distinguished from invalid copies</a:t>
            </a:r>
            <a:endParaRPr lang="en" sz="2110" dirty="0"/>
          </a:p>
          <a:p>
            <a:pPr algn="l" marL="200660" indent="-200660">
              <a:lnSpc>
                <a:spcPct val="113000"/>
              </a:lnSpc>
              <a:spcBef>
                <a:spcPts val="420"/>
              </a:spcBef>
              <a:buSzPct val="100000"/>
              <a:buChar char="•"/>
            </a:pPr>
            <a:r>
              <a:rPr lang="en" altLang="en-US" sz="2110" dirty="0">
                <a:solidFill>
                  <a:srgbClr val="25252B"/>
                </a:solidFill>
                <a:latin typeface="IBM Plex Sans" pitchFamily="34" charset="0"/>
                <a:ea typeface="IBM Plex Sans" pitchFamily="34" charset="-122"/>
                <a:cs typeface="IBM Plex Sans" pitchFamily="34" charset="-120"/>
              </a:rPr>
              <a:t>Double spends rejected</a:t>
            </a:r>
            <a:endParaRPr lang="en" sz="2110" dirty="0"/>
          </a:p>
          <a:p>
            <a:pPr algn="l" marL="200660" indent="-200660">
              <a:lnSpc>
                <a:spcPct val="113000"/>
              </a:lnSpc>
              <a:spcBef>
                <a:spcPts val="420"/>
              </a:spcBef>
              <a:buSzPct val="100000"/>
              <a:buChar char="•"/>
            </a:pPr>
            <a:r>
              <a:rPr lang="en" altLang="en-US" sz="2110" dirty="0">
                <a:solidFill>
                  <a:srgbClr val="25252B"/>
                </a:solidFill>
                <a:latin typeface="IBM Plex Sans" pitchFamily="34" charset="0"/>
                <a:ea typeface="IBM Plex Sans" pitchFamily="34" charset="-122"/>
                <a:cs typeface="IBM Plex Sans" pitchFamily="34" charset="-120"/>
              </a:rPr>
              <a:t>Public transaction history and signatures</a:t>
            </a:r>
            <a:endParaRPr lang="en" sz="2110" dirty="0"/>
          </a:p>
          <a:p>
            <a:pPr algn="l" marL="200660" indent="-200660">
              <a:lnSpc>
                <a:spcPct val="113000"/>
              </a:lnSpc>
              <a:spcBef>
                <a:spcPts val="420"/>
              </a:spcBef>
              <a:buSzPct val="100000"/>
              <a:buChar char="•"/>
            </a:pPr>
            <a:r>
              <a:rPr lang="en" altLang="en-US" sz="2110" dirty="0">
                <a:solidFill>
                  <a:srgbClr val="25252B"/>
                </a:solidFill>
                <a:latin typeface="IBM Plex Sans" pitchFamily="34" charset="0"/>
                <a:ea typeface="IBM Plex Sans" pitchFamily="34" charset="-122"/>
                <a:cs typeface="IBM Plex Sans" pitchFamily="34" charset="-120"/>
              </a:rPr>
              <a:t>Proof of work and independent rule checks</a:t>
            </a:r>
            <a:endParaRPr lang="en" sz="2110" dirty="0"/>
          </a:p>
          <a:p>
            <a:pPr algn="l" marL="200660" indent="-200660">
              <a:lnSpc>
                <a:spcPct val="113000"/>
              </a:lnSpc>
              <a:spcBef>
                <a:spcPts val="420"/>
              </a:spcBef>
              <a:buSzPct val="100000"/>
              <a:buChar char="•"/>
            </a:pPr>
            <a:r>
              <a:rPr lang="en" altLang="en-US" sz="2110" dirty="0">
                <a:solidFill>
                  <a:srgbClr val="25252B"/>
                </a:solidFill>
                <a:latin typeface="IBM Plex Sans" pitchFamily="34" charset="0"/>
                <a:ea typeface="IBM Plex Sans" pitchFamily="34" charset="-122"/>
                <a:cs typeface="IBM Plex Sans" pitchFamily="34" charset="-120"/>
              </a:rPr>
              <a:t>Supply limit tied to decentralization and verification</a:t>
            </a:r>
            <a:endParaRPr lang="en" sz="2110" dirty="0"/>
          </a:p>
        </p:txBody>
      </p:sp>
      <p:sp>
        <p:nvSpPr>
          <p:cNvPr id="6" name="Text 3"/>
          <p:cNvSpPr/>
          <p:nvPr/>
        </p:nvSpPr>
        <p:spPr>
          <a:xfrm>
            <a:off x="666780" y="5561747"/>
            <a:ext cx="5694426" cy="723930"/>
          </a:xfrm>
          <a:prstGeom prst="rect">
            <a:avLst/>
          </a:prstGeom>
          <a:noFill/>
          <a:ln/>
        </p:spPr>
        <p:txBody>
          <a:bodyPr wrap="square" lIns="0" tIns="0" rIns="0" bIns="0" rtlCol="0" anchor="t"/>
          <a:lstStyle/>
          <a:p>
            <a:pPr algn="l" indent="0" marL="0">
              <a:lnSpc>
                <a:spcPct val="113000"/>
              </a:lnSpc>
              <a:buNone/>
            </a:pPr>
            <a:r>
              <a:rPr lang="en" altLang="en-US" sz="2110" dirty="0">
                <a:solidFill>
                  <a:srgbClr val="25252B"/>
                </a:solidFill>
                <a:latin typeface="IBM Plex Sans" pitchFamily="34" charset="0"/>
                <a:ea typeface="IBM Plex Sans" pitchFamily="34" charset="-122"/>
                <a:cs typeface="IBM Plex Sans" pitchFamily="34" charset="-120"/>
              </a:rPr>
              <a:t>A written supply claim is not enough: who can verify it, and who could change it?</a:t>
            </a:r>
            <a:endParaRPr lang="en" sz="2110" dirty="0"/>
          </a:p>
        </p:txBody>
      </p:sp>
      <p:sp>
        <p:nvSpPr>
          <p:cNvPr id="7"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en" altLang="en-US" sz="1200" dirty="0">
                <a:solidFill>
                  <a:srgbClr val="6C6C7D"/>
                </a:solidFill>
                <a:latin typeface="IBM Plex Sans" pitchFamily="34" charset="0"/>
                <a:ea typeface="IBM Plex Sans" pitchFamily="34" charset="-122"/>
                <a:cs typeface="IBM Plex Sans" pitchFamily="34" charset="-120"/>
              </a:rPr>
              <a:t>Bitcoin Diploma · Module 2</a:t>
            </a:r>
            <a:endParaRPr lang="en"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38</a:t>
            </a:fld>
            <a:endParaRPr lang="en-US"/>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name="Slide 39">
    <p:bg>
      <p:bgPr>
        <a:solidFill>
          <a:srgbClr val="FFFFFF"/>
        </a:solidFill>
      </p:bgPr>
    </p:bg>
    <p:spTree>
      <p:nvGrpSpPr>
        <p:cNvPr id="1" name=""/>
        <p:cNvGrpSpPr/>
        <p:nvPr/>
      </p:nvGrpSpPr>
      <p:grpSpPr>
        <a:xfrm>
          <a:off x="0" y="0"/>
          <a:ext cx="0" cy="0"/>
          <a:chOff x="0" y="0"/>
          <a:chExt cx="0" cy="0"/>
        </a:xfrm>
      </p:grpSpPr>
      <p:pic>
        <p:nvPicPr>
          <p:cNvPr id="2" name="Image 0" descr="A supply claim An issuer states a limit on its website. Only the issuer's own database records it. Nobody outside the issuer can check it. The issuer can quietly change the supply.Checked byThe issuer">    </p:cNvPr>
          <p:cNvPicPr>
            <a:picLocks noChangeAspect="1"/>
          </p:cNvPicPr>
          <p:nvPr/>
        </p:nvPicPr>
        <p:blipFill>
          <a:blip r:embed="rId1"/>
          <a:stretch>
            <a:fillRect/>
          </a:stretch>
        </p:blipFill>
        <p:spPr>
          <a:xfrm>
            <a:off x="342900" y="446319"/>
            <a:ext cx="11506170" cy="5812932"/>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39</a:t>
            </a:fld>
            <a:endParaRPr lang="en-US"/>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name="Slide 40">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en" altLang="en-US" sz="3000" dirty="0">
                <a:solidFill>
                  <a:srgbClr val="422C70"/>
                </a:solidFill>
                <a:latin typeface="IBM Plex Sans Medium" pitchFamily="34" charset="0"/>
                <a:ea typeface="IBM Plex Sans Medium" pitchFamily="34" charset="-122"/>
                <a:cs typeface="IBM Plex Sans Medium" pitchFamily="34" charset="-120"/>
              </a:rPr>
              <a:t>The Blockchain: Bitcoin’s Public Ledger</a:t>
            </a:r>
            <a:endParaRPr lang="en" sz="3000" dirty="0"/>
          </a:p>
        </p:txBody>
      </p:sp>
      <p:sp>
        <p:nvSpPr>
          <p:cNvPr id="4" name="Text 2"/>
          <p:cNvSpPr/>
          <p:nvPr/>
        </p:nvSpPr>
        <p:spPr>
          <a:xfrm>
            <a:off x="1047720" y="1386779"/>
            <a:ext cx="11092404" cy="1828068"/>
          </a:xfrm>
          <a:prstGeom prst="rect">
            <a:avLst/>
          </a:prstGeom>
          <a:noFill/>
          <a:ln/>
        </p:spPr>
        <p:txBody>
          <a:bodyPr wrap="square" lIns="0" tIns="0" rIns="0" bIns="0" rtlCol="0" anchor="t"/>
          <a:lstStyle/>
          <a:p>
            <a:pPr algn="l" marL="228600" indent="-228600">
              <a:lnSpc>
                <a:spcPct val="113000"/>
              </a:lnSpc>
              <a:buSzPct val="100000"/>
              <a:buChar char="•"/>
            </a:pPr>
            <a:r>
              <a:rPr lang="en" altLang="en-US" sz="2400" dirty="0">
                <a:solidFill>
                  <a:srgbClr val="25252B"/>
                </a:solidFill>
                <a:latin typeface="IBM Plex Sans" pitchFamily="34" charset="0"/>
                <a:ea typeface="IBM Plex Sans" pitchFamily="34" charset="-122"/>
                <a:cs typeface="IBM Plex Sans" pitchFamily="34" charset="-120"/>
              </a:rPr>
              <a:t>Replicated public transaction record</a:t>
            </a:r>
            <a:endParaRPr lang="en" sz="2400" dirty="0"/>
          </a:p>
          <a:p>
            <a:pPr algn="l" marL="228600" indent="-228600">
              <a:lnSpc>
                <a:spcPct val="113000"/>
              </a:lnSpc>
              <a:spcBef>
                <a:spcPts val="480"/>
              </a:spcBef>
              <a:buSzPct val="100000"/>
              <a:buChar char="•"/>
            </a:pPr>
            <a:r>
              <a:rPr lang="en" altLang="en-US" sz="2400" dirty="0">
                <a:solidFill>
                  <a:srgbClr val="25252B"/>
                </a:solidFill>
                <a:latin typeface="IBM Plex Sans" pitchFamily="34" charset="0"/>
                <a:ea typeface="IBM Plex Sans" pitchFamily="34" charset="-122"/>
                <a:cs typeface="IBM Plex Sans" pitchFamily="34" charset="-120"/>
              </a:rPr>
              <a:t>Linked blocks; independently checked copies</a:t>
            </a:r>
            <a:endParaRPr lang="en" sz="2400" dirty="0"/>
          </a:p>
          <a:p>
            <a:pPr algn="l" marL="228600" indent="-228600">
              <a:lnSpc>
                <a:spcPct val="113000"/>
              </a:lnSpc>
              <a:spcBef>
                <a:spcPts val="480"/>
              </a:spcBef>
              <a:buSzPct val="100000"/>
              <a:buChar char="•"/>
            </a:pPr>
            <a:r>
              <a:rPr lang="en" altLang="en-US" sz="2400" dirty="0">
                <a:solidFill>
                  <a:srgbClr val="25252B"/>
                </a:solidFill>
                <a:latin typeface="IBM Plex Sans" pitchFamily="34" charset="0"/>
                <a:ea typeface="IBM Plex Sans" pitchFamily="34" charset="-122"/>
                <a:cs typeface="IBM Plex Sans" pitchFamily="34" charset="-120"/>
              </a:rPr>
              <a:t>Valid chain with the most accumulated proof of work</a:t>
            </a:r>
            <a:endParaRPr lang="en" sz="2400" dirty="0"/>
          </a:p>
          <a:p>
            <a:pPr algn="l" marL="228600" indent="-228600">
              <a:lnSpc>
                <a:spcPct val="113000"/>
              </a:lnSpc>
              <a:spcBef>
                <a:spcPts val="480"/>
              </a:spcBef>
              <a:buSzPct val="100000"/>
              <a:buChar char="•"/>
            </a:pPr>
            <a:r>
              <a:rPr lang="en" altLang="en-US" sz="2400" dirty="0">
                <a:solidFill>
                  <a:srgbClr val="25252B"/>
                </a:solidFill>
                <a:latin typeface="IBM Plex Sans" pitchFamily="34" charset="0"/>
                <a:ea typeface="IBM Plex Sans" pitchFamily="34" charset="-122"/>
                <a:cs typeface="IBM Plex Sans" pitchFamily="34" charset="-120"/>
              </a:rPr>
              <a:t>About one new block every ten minutes, on average</a:t>
            </a:r>
            <a:endParaRPr lang="en" sz="2400" dirty="0"/>
          </a:p>
        </p:txBody>
      </p:sp>
      <p:sp>
        <p:nvSpPr>
          <p:cNvPr id="5" name="Text 3"/>
          <p:cNvSpPr/>
          <p:nvPr/>
        </p:nvSpPr>
        <p:spPr>
          <a:xfrm>
            <a:off x="666780" y="3549975"/>
            <a:ext cx="11510010" cy="822686"/>
          </a:xfrm>
          <a:prstGeom prst="rect">
            <a:avLst/>
          </a:prstGeom>
          <a:noFill/>
          <a:ln/>
        </p:spPr>
        <p:txBody>
          <a:bodyPr wrap="square" lIns="0" tIns="0" rIns="0" bIns="0" rtlCol="0" anchor="t"/>
          <a:lstStyle/>
          <a:p>
            <a:pPr algn="l" indent="0" marL="0">
              <a:lnSpc>
                <a:spcPct val="113000"/>
              </a:lnSpc>
              <a:buNone/>
            </a:pPr>
            <a:r>
              <a:rPr lang="en" altLang="en-US" sz="2400" dirty="0">
                <a:solidFill>
                  <a:srgbClr val="25252B"/>
                </a:solidFill>
                <a:latin typeface="IBM Plex Sans" pitchFamily="34" charset="0"/>
                <a:ea typeface="IBM Plex Sans" pitchFamily="34" charset="-122"/>
                <a:cs typeface="IBM Plex Sans" pitchFamily="34" charset="-120"/>
              </a:rPr>
              <a:t>Rewriting history requires redoing work and catching up. It is costly, not literally impossible; temporary competing histories and reorganizations can occur.</a:t>
            </a:r>
            <a:endParaRPr lang="en" sz="2400" dirty="0"/>
          </a:p>
        </p:txBody>
      </p:sp>
      <p:sp>
        <p:nvSpPr>
          <p:cNvPr id="6"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en" altLang="en-US" sz="1200" dirty="0">
                <a:solidFill>
                  <a:srgbClr val="6C6C7D"/>
                </a:solidFill>
                <a:latin typeface="IBM Plex Sans" pitchFamily="34" charset="0"/>
                <a:ea typeface="IBM Plex Sans" pitchFamily="34" charset="-122"/>
                <a:cs typeface="IBM Plex Sans" pitchFamily="34" charset="-120"/>
              </a:rPr>
              <a:t>Bitcoin Diploma · Module 2</a:t>
            </a:r>
            <a:endParaRPr lang="en"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40</a:t>
            </a:fld>
            <a:endParaRPr lang="en-US"/>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name="Slide 41">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7315200" y="0"/>
            <a:ext cx="4419570" cy="6858000"/>
          </a:xfrm>
          <a:prstGeom prst="rect">
            <a:avLst/>
          </a:prstGeom>
        </p:spPr>
      </p:pic>
      <p:sp>
        <p:nvSpPr>
          <p:cNvPr id="3" name="Shape 0"/>
          <p:cNvSpPr/>
          <p:nvPr/>
        </p:nvSpPr>
        <p:spPr>
          <a:xfrm>
            <a:off x="666780" y="1066830"/>
            <a:ext cx="914400" cy="38130"/>
          </a:xfrm>
          <a:prstGeom prst="rect">
            <a:avLst/>
          </a:prstGeom>
          <a:solidFill>
            <a:srgbClr val="F7941F"/>
          </a:solidFill>
          <a:ln/>
        </p:spPr>
      </p:sp>
      <p:sp>
        <p:nvSpPr>
          <p:cNvPr id="4" name="Text 1"/>
          <p:cNvSpPr/>
          <p:nvPr/>
        </p:nvSpPr>
        <p:spPr>
          <a:xfrm>
            <a:off x="666780" y="571500"/>
            <a:ext cx="11144250" cy="419070"/>
          </a:xfrm>
          <a:prstGeom prst="rect">
            <a:avLst/>
          </a:prstGeom>
          <a:noFill/>
          <a:ln/>
        </p:spPr>
        <p:txBody>
          <a:bodyPr wrap="square" lIns="0" tIns="0" rIns="0" bIns="0" rtlCol="0" anchor="t"/>
          <a:lstStyle/>
          <a:p>
            <a:pPr algn="l" indent="0" marL="0">
              <a:lnSpc>
                <a:spcPct val="92000"/>
              </a:lnSpc>
              <a:buNone/>
            </a:pPr>
            <a:r>
              <a:rPr lang="en" altLang="en-US" sz="3000" dirty="0">
                <a:solidFill>
                  <a:srgbClr val="422C70"/>
                </a:solidFill>
                <a:latin typeface="IBM Plex Sans Medium" pitchFamily="34" charset="0"/>
                <a:ea typeface="IBM Plex Sans Medium" pitchFamily="34" charset="-122"/>
                <a:cs typeface="IBM Plex Sans Medium" pitchFamily="34" charset="-120"/>
              </a:rPr>
              <a:t>Decentralization</a:t>
            </a:r>
            <a:endParaRPr lang="en" sz="3000" dirty="0"/>
          </a:p>
        </p:txBody>
      </p:sp>
      <p:sp>
        <p:nvSpPr>
          <p:cNvPr id="5" name="Text 2"/>
          <p:cNvSpPr/>
          <p:nvPr/>
        </p:nvSpPr>
        <p:spPr>
          <a:xfrm>
            <a:off x="1002000" y="1375806"/>
            <a:ext cx="5973227" cy="2694371"/>
          </a:xfrm>
          <a:prstGeom prst="rect">
            <a:avLst/>
          </a:prstGeom>
          <a:noFill/>
          <a:ln/>
        </p:spPr>
        <p:txBody>
          <a:bodyPr wrap="square" lIns="0" tIns="0" rIns="0" bIns="0" rtlCol="0" anchor="t"/>
          <a:lstStyle/>
          <a:p>
            <a:pPr algn="l" marL="200660" indent="-200660">
              <a:lnSpc>
                <a:spcPct val="113000"/>
              </a:lnSpc>
              <a:buSzPct val="100000"/>
              <a:buChar char="•"/>
            </a:pPr>
            <a:r>
              <a:rPr lang="en" altLang="en-US" sz="2110" dirty="0">
                <a:solidFill>
                  <a:srgbClr val="25252B"/>
                </a:solidFill>
                <a:latin typeface="IBM Plex Sans" pitchFamily="34" charset="0"/>
                <a:ea typeface="IBM Plex Sans" pitchFamily="34" charset="-122"/>
                <a:cs typeface="IBM Plex Sans" pitchFamily="34" charset="-120"/>
              </a:rPr>
              <a:t>Open-source software and open protocol participation</a:t>
            </a:r>
            <a:endParaRPr lang="en" sz="2110" dirty="0"/>
          </a:p>
          <a:p>
            <a:pPr algn="l" marL="200660" indent="-200660">
              <a:lnSpc>
                <a:spcPct val="113000"/>
              </a:lnSpc>
              <a:spcBef>
                <a:spcPts val="420"/>
              </a:spcBef>
              <a:buSzPct val="100000"/>
              <a:buChar char="•"/>
            </a:pPr>
            <a:r>
              <a:rPr lang="en" altLang="en-US" sz="2110" dirty="0">
                <a:solidFill>
                  <a:srgbClr val="25252B"/>
                </a:solidFill>
                <a:latin typeface="IBM Plex Sans" pitchFamily="34" charset="0"/>
                <a:ea typeface="IBM Plex Sans" pitchFamily="34" charset="-122"/>
                <a:cs typeface="IBM Plex Sans" pitchFamily="34" charset="-120"/>
              </a:rPr>
              <a:t>Independent nodes verify; miners propose blocks</a:t>
            </a:r>
            <a:endParaRPr lang="en" sz="2110" dirty="0"/>
          </a:p>
          <a:p>
            <a:pPr algn="l" marL="200660" indent="-200660">
              <a:lnSpc>
                <a:spcPct val="113000"/>
              </a:lnSpc>
              <a:spcBef>
                <a:spcPts val="420"/>
              </a:spcBef>
              <a:buSzPct val="100000"/>
              <a:buChar char="•"/>
            </a:pPr>
            <a:r>
              <a:rPr lang="en" altLang="en-US" sz="2110" dirty="0">
                <a:solidFill>
                  <a:srgbClr val="25252B"/>
                </a:solidFill>
                <a:latin typeface="IBM Plex Sans" pitchFamily="34" charset="0"/>
                <a:ea typeface="IBM Plex Sans" pitchFamily="34" charset="-122"/>
                <a:cs typeface="IBM Plex Sans" pitchFamily="34" charset="-120"/>
              </a:rPr>
              <a:t>Rule changes depend on voluntary adoption</a:t>
            </a:r>
            <a:endParaRPr lang="en" sz="2110" dirty="0"/>
          </a:p>
          <a:p>
            <a:pPr algn="l" marL="200660" indent="-200660">
              <a:lnSpc>
                <a:spcPct val="113000"/>
              </a:lnSpc>
              <a:spcBef>
                <a:spcPts val="420"/>
              </a:spcBef>
              <a:buSzPct val="100000"/>
              <a:buChar char="•"/>
            </a:pPr>
            <a:r>
              <a:rPr lang="en" altLang="en-US" sz="2110" dirty="0">
                <a:solidFill>
                  <a:srgbClr val="25252B"/>
                </a:solidFill>
                <a:latin typeface="IBM Plex Sans" pitchFamily="34" charset="0"/>
                <a:ea typeface="IBM Plex Sans" pitchFamily="34" charset="-122"/>
                <a:cs typeface="IBM Plex Sans" pitchFamily="34" charset="-120"/>
              </a:rPr>
              <a:t>No single participant can change rules for everyone</a:t>
            </a:r>
            <a:endParaRPr lang="en" sz="2110" dirty="0"/>
          </a:p>
        </p:txBody>
      </p:sp>
      <p:sp>
        <p:nvSpPr>
          <p:cNvPr id="6" name="Text 3"/>
          <p:cNvSpPr/>
          <p:nvPr/>
        </p:nvSpPr>
        <p:spPr>
          <a:xfrm>
            <a:off x="666780" y="4365163"/>
            <a:ext cx="6340632" cy="1447770"/>
          </a:xfrm>
          <a:prstGeom prst="rect">
            <a:avLst/>
          </a:prstGeom>
          <a:noFill/>
          <a:ln/>
        </p:spPr>
        <p:txBody>
          <a:bodyPr wrap="square" lIns="0" tIns="0" rIns="0" bIns="0" rtlCol="0" anchor="t"/>
          <a:lstStyle/>
          <a:p>
            <a:pPr algn="l" indent="0" marL="0">
              <a:lnSpc>
                <a:spcPct val="113000"/>
              </a:lnSpc>
              <a:buNone/>
            </a:pPr>
            <a:r>
              <a:rPr lang="en" altLang="en-US" sz="2110" dirty="0">
                <a:solidFill>
                  <a:srgbClr val="25252B"/>
                </a:solidFill>
                <a:latin typeface="IBM Plex Sans" pitchFamily="34" charset="0"/>
                <a:ea typeface="IBM Plex Sans" pitchFamily="34" charset="-122"/>
                <a:cs typeface="IBM Plex Sans" pitchFamily="34" charset="-120"/>
              </a:rPr>
              <a:t>Influence and resources are unequal; large services can create dependence. Coordination can be slower, and the network has no central support desk.</a:t>
            </a:r>
            <a:endParaRPr lang="en" sz="2110" dirty="0"/>
          </a:p>
        </p:txBody>
      </p:sp>
      <p:sp>
        <p:nvSpPr>
          <p:cNvPr id="7"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en" altLang="en-US" sz="1200" dirty="0">
                <a:solidFill>
                  <a:srgbClr val="6C6C7D"/>
                </a:solidFill>
                <a:latin typeface="IBM Plex Sans" pitchFamily="34" charset="0"/>
                <a:ea typeface="IBM Plex Sans" pitchFamily="34" charset="-122"/>
                <a:cs typeface="IBM Plex Sans" pitchFamily="34" charset="-120"/>
              </a:rPr>
              <a:t>Bitcoin Diploma · Module 2</a:t>
            </a:r>
            <a:endParaRPr lang="en"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41</a:t>
            </a:fld>
            <a:endParaRPr lang="en-US"/>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name="Slide 42">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en" altLang="en-US" sz="3000" dirty="0">
                <a:solidFill>
                  <a:srgbClr val="422C70"/>
                </a:solidFill>
                <a:latin typeface="IBM Plex Sans Medium" pitchFamily="34" charset="0"/>
                <a:ea typeface="IBM Plex Sans Medium" pitchFamily="34" charset="-122"/>
                <a:cs typeface="IBM Plex Sans Medium" pitchFamily="34" charset="-120"/>
              </a:rPr>
              <a:t>Digital Signatures and Peer-to-Peer Transfer</a:t>
            </a:r>
            <a:endParaRPr lang="en" sz="3000" dirty="0"/>
          </a:p>
        </p:txBody>
      </p:sp>
      <p:sp>
        <p:nvSpPr>
          <p:cNvPr id="4" name="Text 2"/>
          <p:cNvSpPr/>
          <p:nvPr/>
        </p:nvSpPr>
        <p:spPr>
          <a:xfrm>
            <a:off x="1047720" y="1386779"/>
            <a:ext cx="11092404" cy="1828068"/>
          </a:xfrm>
          <a:prstGeom prst="rect">
            <a:avLst/>
          </a:prstGeom>
          <a:noFill/>
          <a:ln/>
        </p:spPr>
        <p:txBody>
          <a:bodyPr wrap="square" lIns="0" tIns="0" rIns="0" bIns="0" rtlCol="0" anchor="t"/>
          <a:lstStyle/>
          <a:p>
            <a:pPr algn="l" marL="228600" indent="-228600">
              <a:lnSpc>
                <a:spcPct val="113000"/>
              </a:lnSpc>
              <a:buSzPct val="100000"/>
              <a:buChar char="•"/>
            </a:pPr>
            <a:r>
              <a:rPr lang="en" altLang="en-US" sz="2400" dirty="0">
                <a:solidFill>
                  <a:srgbClr val="25252B"/>
                </a:solidFill>
                <a:latin typeface="IBM Plex Sans" pitchFamily="34" charset="0"/>
                <a:ea typeface="IBM Plex Sans" pitchFamily="34" charset="-122"/>
                <a:cs typeface="IBM Plex Sans" pitchFamily="34" charset="-120"/>
              </a:rPr>
              <a:t>Wallet uses a private key to sign</a:t>
            </a:r>
            <a:endParaRPr lang="en" sz="2400" dirty="0"/>
          </a:p>
          <a:p>
            <a:pPr algn="l" marL="228600" indent="-228600">
              <a:lnSpc>
                <a:spcPct val="113000"/>
              </a:lnSpc>
              <a:spcBef>
                <a:spcPts val="480"/>
              </a:spcBef>
              <a:buSzPct val="100000"/>
              <a:buChar char="•"/>
            </a:pPr>
            <a:r>
              <a:rPr lang="en" altLang="en-US" sz="2400" dirty="0">
                <a:solidFill>
                  <a:srgbClr val="25252B"/>
                </a:solidFill>
                <a:latin typeface="IBM Plex Sans" pitchFamily="34" charset="0"/>
                <a:ea typeface="IBM Plex Sans" pitchFamily="34" charset="-122"/>
                <a:cs typeface="IBM Plex Sans" pitchFamily="34" charset="-120"/>
              </a:rPr>
              <a:t>Network verifies without learning the key</a:t>
            </a:r>
            <a:endParaRPr lang="en" sz="2400" dirty="0"/>
          </a:p>
          <a:p>
            <a:pPr algn="l" marL="228600" indent="-228600">
              <a:lnSpc>
                <a:spcPct val="113000"/>
              </a:lnSpc>
              <a:spcBef>
                <a:spcPts val="480"/>
              </a:spcBef>
              <a:buSzPct val="100000"/>
              <a:buChar char="•"/>
            </a:pPr>
            <a:r>
              <a:rPr lang="en" altLang="en-US" sz="2400" dirty="0">
                <a:solidFill>
                  <a:srgbClr val="25252B"/>
                </a:solidFill>
                <a:latin typeface="IBM Plex Sans" pitchFamily="34" charset="0"/>
                <a:ea typeface="IBM Plex Sans" pitchFamily="34" charset="-122"/>
                <a:cs typeface="IBM Plex Sans" pitchFamily="34" charset="-120"/>
              </a:rPr>
              <a:t>Signed transaction broadcast through participants</a:t>
            </a:r>
            <a:endParaRPr lang="en" sz="2400" dirty="0"/>
          </a:p>
          <a:p>
            <a:pPr algn="l" marL="228600" indent="-228600">
              <a:lnSpc>
                <a:spcPct val="113000"/>
              </a:lnSpc>
              <a:spcBef>
                <a:spcPts val="480"/>
              </a:spcBef>
              <a:buSzPct val="100000"/>
              <a:buChar char="•"/>
            </a:pPr>
            <a:r>
              <a:rPr lang="en" altLang="en-US" sz="2400" dirty="0">
                <a:solidFill>
                  <a:srgbClr val="25252B"/>
                </a:solidFill>
                <a:latin typeface="IBM Plex Sans" pitchFamily="34" charset="0"/>
                <a:ea typeface="IBM Plex Sans" pitchFamily="34" charset="-122"/>
                <a:cs typeface="IBM Plex Sans" pitchFamily="34" charset="-120"/>
              </a:rPr>
              <a:t>No central Bitcoin operator approves membership or payment</a:t>
            </a:r>
            <a:endParaRPr lang="en" sz="2400" dirty="0"/>
          </a:p>
        </p:txBody>
      </p:sp>
      <p:sp>
        <p:nvSpPr>
          <p:cNvPr id="5" name="Text 3"/>
          <p:cNvSpPr/>
          <p:nvPr/>
        </p:nvSpPr>
        <p:spPr>
          <a:xfrm>
            <a:off x="666780" y="3549975"/>
            <a:ext cx="11510010" cy="822686"/>
          </a:xfrm>
          <a:prstGeom prst="rect">
            <a:avLst/>
          </a:prstGeom>
          <a:noFill/>
          <a:ln/>
        </p:spPr>
        <p:txBody>
          <a:bodyPr wrap="square" lIns="0" tIns="0" rIns="0" bIns="0" rtlCol="0" anchor="t"/>
          <a:lstStyle/>
          <a:p>
            <a:pPr algn="l" indent="0" marL="0">
              <a:lnSpc>
                <a:spcPct val="113000"/>
              </a:lnSpc>
              <a:buNone/>
            </a:pPr>
            <a:r>
              <a:rPr lang="en" altLang="en-US" sz="2400" dirty="0">
                <a:solidFill>
                  <a:srgbClr val="25252B"/>
                </a:solidFill>
                <a:latin typeface="IBM Plex Sans" pitchFamily="34" charset="0"/>
                <a:ea typeface="IBM Plex Sans" pitchFamily="34" charset="-122"/>
                <a:cs typeface="IBM Plex Sans" pitchFamily="34" charset="-120"/>
              </a:rPr>
              <a:t>Anyone obtaining a private key can usually spend the funds. Losing access can mean permanent loss.</a:t>
            </a:r>
            <a:endParaRPr lang="en" sz="2400" dirty="0"/>
          </a:p>
        </p:txBody>
      </p:sp>
      <p:sp>
        <p:nvSpPr>
          <p:cNvPr id="6" name="Text 4"/>
          <p:cNvSpPr/>
          <p:nvPr/>
        </p:nvSpPr>
        <p:spPr>
          <a:xfrm>
            <a:off x="666780" y="4677522"/>
            <a:ext cx="11510010" cy="822686"/>
          </a:xfrm>
          <a:prstGeom prst="rect">
            <a:avLst/>
          </a:prstGeom>
          <a:noFill/>
          <a:ln/>
        </p:spPr>
        <p:txBody>
          <a:bodyPr wrap="square" lIns="0" tIns="0" rIns="0" bIns="0" rtlCol="0" anchor="t"/>
          <a:lstStyle/>
          <a:p>
            <a:pPr algn="l" indent="0" marL="0">
              <a:lnSpc>
                <a:spcPct val="113000"/>
              </a:lnSpc>
              <a:buNone/>
            </a:pPr>
            <a:r>
              <a:rPr lang="en" altLang="en-US" sz="2400" dirty="0">
                <a:solidFill>
                  <a:srgbClr val="25252B"/>
                </a:solidFill>
                <a:latin typeface="IBM Plex Sans" pitchFamily="34" charset="0"/>
                <a:ea typeface="IBM Plex Sans" pitchFamily="34" charset="-122"/>
                <a:cs typeface="IBM Plex Sans" pitchFamily="34" charset="-120"/>
              </a:rPr>
              <a:t>Intermediary services remain optional; choosing one adds its custody rules and risks. A valid payment to the wrong address usually cannot be reversed.</a:t>
            </a:r>
            <a:endParaRPr lang="en" sz="2400" dirty="0"/>
          </a:p>
        </p:txBody>
      </p:sp>
      <p:sp>
        <p:nvSpPr>
          <p:cNvPr id="7" name="Text 5"/>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en" altLang="en-US" sz="1200" dirty="0">
                <a:solidFill>
                  <a:srgbClr val="6C6C7D"/>
                </a:solidFill>
                <a:latin typeface="IBM Plex Sans" pitchFamily="34" charset="0"/>
                <a:ea typeface="IBM Plex Sans" pitchFamily="34" charset="-122"/>
                <a:cs typeface="IBM Plex Sans" pitchFamily="34" charset="-120"/>
              </a:rPr>
              <a:t>Bitcoin Diploma · Module 2</a:t>
            </a:r>
            <a:endParaRPr lang="en"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42</a:t>
            </a:fld>
            <a:endParaRPr lang="en-US"/>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name="Slide 43">
    <p:bg>
      <p:bgPr>
        <a:solidFill>
          <a:srgbClr val="FFFFFF"/>
        </a:solidFill>
      </p:bgPr>
    </p:bg>
    <p:spTree>
      <p:nvGrpSpPr>
        <p:cNvPr id="1" name=""/>
        <p:cNvGrpSpPr/>
        <p:nvPr/>
      </p:nvGrpSpPr>
      <p:grpSpPr>
        <a:xfrm>
          <a:off x="0" y="0"/>
          <a:ext cx="0" cy="0"/>
          <a:chOff x="0" y="0"/>
          <a:chExt cx="0" cy="0"/>
        </a:xfrm>
      </p:grpSpPr>
      <p:pic>
        <p:nvPicPr>
          <p:cNvPr id="2" name="Image 0" descr="The sender signs and broadcasts a transaction Other nodes A node checks and relays it Another node relays itThe route it takes A node checks and relays it Another node relays itOther nodes A node chec">    </p:cNvPr>
          <p:cNvPicPr>
            <a:picLocks noChangeAspect="1"/>
          </p:cNvPicPr>
          <p:nvPr/>
        </p:nvPicPr>
        <p:blipFill>
          <a:blip r:embed="rId1"/>
          <a:stretch>
            <a:fillRect/>
          </a:stretch>
        </p:blipFill>
        <p:spPr>
          <a:xfrm>
            <a:off x="342900" y="324612"/>
            <a:ext cx="11506170" cy="6056346"/>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43</a:t>
            </a:fld>
            <a:endParaRPr lang="en-US"/>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name="Slide 44">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705570" y="1600200"/>
            <a:ext cx="5486400" cy="3657600"/>
          </a:xfrm>
          <a:prstGeom prst="rect">
            <a:avLst/>
          </a:prstGeom>
        </p:spPr>
      </p:pic>
      <p:pic>
        <p:nvPicPr>
          <p:cNvPr id="3" name="Image 1" descr="UserA user receives, holds and sends bitcoin. NodeA node checks the rules for itself and relays valid data. MinerA miner builds candidate blocks and performs proof of work.DeveloperA developer reviews">    </p:cNvPr>
          <p:cNvPicPr>
            <a:picLocks noChangeAspect="1"/>
          </p:cNvPicPr>
          <p:nvPr/>
        </p:nvPicPr>
        <p:blipFill>
          <a:blip r:embed="rId2"/>
          <a:stretch>
            <a:fillRect/>
          </a:stretch>
        </p:blipFill>
        <p:spPr>
          <a:xfrm>
            <a:off x="1449598" y="571500"/>
            <a:ext cx="3806099" cy="5698907"/>
          </a:xfrm>
          <a:prstGeom prst="rect">
            <a:avLst/>
          </a:prstGeom>
        </p:spPr>
      </p:pic>
      <p:sp>
        <p:nvSpPr>
          <p:cNvPr id="4" name="Text 0"/>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en" altLang="en-US" sz="1200" dirty="0">
                <a:solidFill>
                  <a:srgbClr val="6C6C7D"/>
                </a:solidFill>
                <a:latin typeface="IBM Plex Sans" pitchFamily="34" charset="0"/>
                <a:ea typeface="IBM Plex Sans" pitchFamily="34" charset="-122"/>
                <a:cs typeface="IBM Plex Sans" pitchFamily="34" charset="-120"/>
              </a:rPr>
              <a:t>Bitcoin Diploma · Module 2</a:t>
            </a:r>
            <a:endParaRPr lang="en"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44</a:t>
            </a:fld>
            <a:endParaRPr lang="en-US"/>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name="Slide 4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en" altLang="en-US" sz="3000" dirty="0">
                <a:solidFill>
                  <a:srgbClr val="422C70"/>
                </a:solidFill>
                <a:latin typeface="IBM Plex Sans Medium" pitchFamily="34" charset="0"/>
                <a:ea typeface="IBM Plex Sans Medium" pitchFamily="34" charset="-122"/>
                <a:cs typeface="IBM Plex Sans Medium" pitchFamily="34" charset="-120"/>
              </a:rPr>
              <a:t>Users, Nodes, Miners, and Developers</a:t>
            </a:r>
            <a:endParaRPr lang="en" sz="3000" dirty="0"/>
          </a:p>
        </p:txBody>
      </p:sp>
      <p:sp>
        <p:nvSpPr>
          <p:cNvPr id="4" name="Text 2"/>
          <p:cNvSpPr/>
          <p:nvPr/>
        </p:nvSpPr>
        <p:spPr>
          <a:xfrm>
            <a:off x="666780" y="1447770"/>
            <a:ext cx="11510010" cy="822686"/>
          </a:xfrm>
          <a:prstGeom prst="rect">
            <a:avLst/>
          </a:prstGeom>
          <a:noFill/>
          <a:ln/>
        </p:spPr>
        <p:txBody>
          <a:bodyPr wrap="square" lIns="0" tIns="0" rIns="0" bIns="0" rtlCol="0" anchor="t"/>
          <a:lstStyle/>
          <a:p>
            <a:pPr algn="l" indent="0" marL="0">
              <a:lnSpc>
                <a:spcPct val="113000"/>
              </a:lnSpc>
              <a:buNone/>
            </a:pPr>
            <a:r>
              <a:rPr lang="en" altLang="en-US" sz="2400" dirty="0">
                <a:solidFill>
                  <a:srgbClr val="25252B"/>
                </a:solidFill>
                <a:latin typeface="IBM Plex Sans" pitchFamily="34" charset="0"/>
                <a:ea typeface="IBM Plex Sans" pitchFamily="34" charset="-122"/>
                <a:cs typeface="IBM Plex Sans" pitchFamily="34" charset="-120"/>
              </a:rPr>
              <a:t>Miners cannot make invalid blocks acceptable to honest nodes. Developers cannot force software adoption. One person may perform several roles.</a:t>
            </a:r>
            <a:endParaRPr lang="en" sz="2400" dirty="0"/>
          </a:p>
        </p:txBody>
      </p:sp>
      <p:sp>
        <p:nvSpPr>
          <p:cNvPr id="5" name="Shape 3"/>
          <p:cNvSpPr/>
          <p:nvPr/>
        </p:nvSpPr>
        <p:spPr>
          <a:xfrm>
            <a:off x="666780" y="2575316"/>
            <a:ext cx="10858500" cy="1233891"/>
          </a:xfrm>
          <a:prstGeom prst="rect">
            <a:avLst/>
          </a:prstGeom>
          <a:solidFill>
            <a:srgbClr val="F3F3FA"/>
          </a:solidFill>
          <a:ln/>
        </p:spPr>
      </p:sp>
      <p:sp>
        <p:nvSpPr>
          <p:cNvPr id="6" name="Shape 4"/>
          <p:cNvSpPr/>
          <p:nvPr/>
        </p:nvSpPr>
        <p:spPr>
          <a:xfrm>
            <a:off x="666780" y="2575316"/>
            <a:ext cx="57150" cy="1233891"/>
          </a:xfrm>
          <a:prstGeom prst="rect">
            <a:avLst/>
          </a:prstGeom>
          <a:solidFill>
            <a:srgbClr val="422C70"/>
          </a:solidFill>
          <a:ln/>
        </p:spPr>
      </p:sp>
      <p:sp>
        <p:nvSpPr>
          <p:cNvPr id="7" name="Text 5"/>
          <p:cNvSpPr/>
          <p:nvPr/>
        </p:nvSpPr>
        <p:spPr>
          <a:xfrm>
            <a:off x="1211580" y="2849636"/>
            <a:ext cx="10415565" cy="685251"/>
          </a:xfrm>
          <a:prstGeom prst="rect">
            <a:avLst/>
          </a:prstGeom>
          <a:noFill/>
          <a:ln/>
        </p:spPr>
        <p:txBody>
          <a:bodyPr wrap="square" lIns="0" tIns="0" rIns="0" bIns="0" rtlCol="0" anchor="t"/>
          <a:lstStyle/>
          <a:p>
            <a:pPr algn="l" indent="0" marL="0">
              <a:lnSpc>
                <a:spcPct val="113000"/>
              </a:lnSpc>
              <a:buNone/>
            </a:pPr>
            <a:r>
              <a:rPr lang="en" altLang="en-US" sz="2400" b="1" dirty="0">
                <a:solidFill>
                  <a:srgbClr val="422C70"/>
                </a:solidFill>
                <a:latin typeface="IBM Plex Sans" pitchFamily="34" charset="0"/>
                <a:ea typeface="IBM Plex Sans" pitchFamily="34" charset="-122"/>
                <a:cs typeface="IBM Plex Sans" pitchFamily="34" charset="-120"/>
              </a:rPr>
              <a:t>Spot question</a:t>
            </a:r>
            <a:endParaRPr lang="en" sz="2400" dirty="0"/>
          </a:p>
          <a:p>
            <a:pPr algn="l" indent="0" marL="0">
              <a:lnSpc>
                <a:spcPct val="113000"/>
              </a:lnSpc>
              <a:spcBef>
                <a:spcPts val="360"/>
              </a:spcBef>
              <a:buNone/>
            </a:pPr>
            <a:r>
              <a:rPr lang="en" altLang="en-US" sz="2400" dirty="0">
                <a:solidFill>
                  <a:srgbClr val="25252B"/>
                </a:solidFill>
                <a:latin typeface="IBM Plex Sans" pitchFamily="34" charset="0"/>
                <a:ea typeface="IBM Plex Sans" pitchFamily="34" charset="-122"/>
                <a:cs typeface="IBM Plex Sans" pitchFamily="34" charset="-120"/>
              </a:rPr>
              <a:t>Why does a node verify transactions? Name one rule it checks.</a:t>
            </a:r>
            <a:endParaRPr lang="en" sz="2400" dirty="0"/>
          </a:p>
        </p:txBody>
      </p:sp>
      <p:sp>
        <p:nvSpPr>
          <p:cNvPr id="8" name="Text 6"/>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en" altLang="en-US" sz="1200" dirty="0">
                <a:solidFill>
                  <a:srgbClr val="6C6C7D"/>
                </a:solidFill>
                <a:latin typeface="IBM Plex Sans" pitchFamily="34" charset="0"/>
                <a:ea typeface="IBM Plex Sans" pitchFamily="34" charset="-122"/>
                <a:cs typeface="IBM Plex Sans" pitchFamily="34" charset="-120"/>
              </a:rPr>
              <a:t>Bitcoin Diploma · Module 2</a:t>
            </a:r>
            <a:endParaRPr lang="en"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45</a:t>
            </a:fld>
            <a:endParaRPr lang="en-US"/>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name="Slide 46">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7315200" y="0"/>
            <a:ext cx="4876770" cy="6858000"/>
          </a:xfrm>
          <a:prstGeom prst="rect">
            <a:avLst/>
          </a:prstGeom>
        </p:spPr>
      </p:pic>
      <p:sp>
        <p:nvSpPr>
          <p:cNvPr id="3" name="Shape 0"/>
          <p:cNvSpPr/>
          <p:nvPr/>
        </p:nvSpPr>
        <p:spPr>
          <a:xfrm>
            <a:off x="666780" y="1066830"/>
            <a:ext cx="914400" cy="38130"/>
          </a:xfrm>
          <a:prstGeom prst="rect">
            <a:avLst/>
          </a:prstGeom>
          <a:solidFill>
            <a:srgbClr val="F7941F"/>
          </a:solidFill>
          <a:ln/>
        </p:spPr>
      </p:sp>
      <p:sp>
        <p:nvSpPr>
          <p:cNvPr id="4" name="Text 1"/>
          <p:cNvSpPr/>
          <p:nvPr/>
        </p:nvSpPr>
        <p:spPr>
          <a:xfrm>
            <a:off x="666780" y="571500"/>
            <a:ext cx="11144250" cy="419070"/>
          </a:xfrm>
          <a:prstGeom prst="rect">
            <a:avLst/>
          </a:prstGeom>
          <a:noFill/>
          <a:ln/>
        </p:spPr>
        <p:txBody>
          <a:bodyPr wrap="square" lIns="0" tIns="0" rIns="0" bIns="0" rtlCol="0" anchor="t"/>
          <a:lstStyle/>
          <a:p>
            <a:pPr algn="l" indent="0" marL="0">
              <a:lnSpc>
                <a:spcPct val="92000"/>
              </a:lnSpc>
              <a:buNone/>
            </a:pPr>
            <a:r>
              <a:rPr lang="en" altLang="en-US" sz="3000" dirty="0">
                <a:solidFill>
                  <a:srgbClr val="422C70"/>
                </a:solidFill>
                <a:latin typeface="IBM Plex Sans Medium" pitchFamily="34" charset="0"/>
                <a:ea typeface="IBM Plex Sans Medium" pitchFamily="34" charset="-122"/>
                <a:cs typeface="IBM Plex Sans Medium" pitchFamily="34" charset="-120"/>
              </a:rPr>
              <a:t>Proof of Work</a:t>
            </a:r>
            <a:endParaRPr lang="en" sz="3000" dirty="0"/>
          </a:p>
        </p:txBody>
      </p:sp>
      <p:sp>
        <p:nvSpPr>
          <p:cNvPr id="5" name="Text 2"/>
          <p:cNvSpPr/>
          <p:nvPr/>
        </p:nvSpPr>
        <p:spPr>
          <a:xfrm>
            <a:off x="1002000" y="1375806"/>
            <a:ext cx="5973227" cy="3109874"/>
          </a:xfrm>
          <a:prstGeom prst="rect">
            <a:avLst/>
          </a:prstGeom>
          <a:noFill/>
          <a:ln/>
        </p:spPr>
        <p:txBody>
          <a:bodyPr wrap="square" lIns="0" tIns="0" rIns="0" bIns="0" rtlCol="0" anchor="t"/>
          <a:lstStyle/>
          <a:p>
            <a:pPr algn="l" marL="200660" indent="-200660">
              <a:lnSpc>
                <a:spcPct val="113000"/>
              </a:lnSpc>
              <a:buSzPct val="100000"/>
              <a:buChar char="•"/>
            </a:pPr>
            <a:r>
              <a:rPr lang="en" altLang="en-US" sz="2110" dirty="0">
                <a:solidFill>
                  <a:srgbClr val="25252B"/>
                </a:solidFill>
                <a:latin typeface="IBM Plex Sans" pitchFamily="34" charset="0"/>
                <a:ea typeface="IBM Plex Sans" pitchFamily="34" charset="-122"/>
                <a:cs typeface="IBM Plex Sans" pitchFamily="34" charset="-120"/>
              </a:rPr>
              <a:t>Candidate block → repeated hashing → valid result</a:t>
            </a:r>
            <a:endParaRPr lang="en" sz="2110" dirty="0"/>
          </a:p>
          <a:p>
            <a:pPr algn="l" marL="200660" indent="-200660">
              <a:lnSpc>
                <a:spcPct val="113000"/>
              </a:lnSpc>
              <a:spcBef>
                <a:spcPts val="420"/>
              </a:spcBef>
              <a:buSzPct val="100000"/>
              <a:buChar char="•"/>
            </a:pPr>
            <a:r>
              <a:rPr lang="en" altLang="en-US" sz="2110" dirty="0">
                <a:solidFill>
                  <a:srgbClr val="25252B"/>
                </a:solidFill>
                <a:latin typeface="IBM Plex Sans" pitchFamily="34" charset="0"/>
                <a:ea typeface="IBM Plex Sans" pitchFamily="34" charset="-122"/>
                <a:cs typeface="IBM Plex Sans" pitchFamily="34" charset="-120"/>
              </a:rPr>
              <a:t>Costly computation and energy; quick verification</a:t>
            </a:r>
            <a:endParaRPr lang="en" sz="2110" dirty="0"/>
          </a:p>
          <a:p>
            <a:pPr algn="l" marL="200660" indent="-200660">
              <a:lnSpc>
                <a:spcPct val="113000"/>
              </a:lnSpc>
              <a:spcBef>
                <a:spcPts val="420"/>
              </a:spcBef>
              <a:buSzPct val="100000"/>
              <a:buChar char="•"/>
            </a:pPr>
            <a:r>
              <a:rPr lang="en" altLang="en-US" sz="2110" dirty="0">
                <a:solidFill>
                  <a:srgbClr val="25252B"/>
                </a:solidFill>
                <a:latin typeface="IBM Plex Sans" pitchFamily="34" charset="0"/>
                <a:ea typeface="IBM Plex Sans" pitchFamily="34" charset="-122"/>
                <a:cs typeface="IBM Plex Sans" pitchFamily="34" charset="-120"/>
              </a:rPr>
              <a:t>Valid block broadcast and checked by nodes</a:t>
            </a:r>
            <a:endParaRPr lang="en" sz="2110" dirty="0"/>
          </a:p>
          <a:p>
            <a:pPr algn="l" marL="200660" indent="-200660">
              <a:lnSpc>
                <a:spcPct val="113000"/>
              </a:lnSpc>
              <a:spcBef>
                <a:spcPts val="420"/>
              </a:spcBef>
              <a:buSzPct val="100000"/>
              <a:buChar char="•"/>
            </a:pPr>
            <a:r>
              <a:rPr lang="en" altLang="en-US" sz="2110" dirty="0">
                <a:solidFill>
                  <a:srgbClr val="25252B"/>
                </a:solidFill>
                <a:latin typeface="IBM Plex Sans" pitchFamily="34" charset="0"/>
                <a:ea typeface="IBM Plex Sans" pitchFamily="34" charset="-122"/>
                <a:cs typeface="IBM Plex Sans" pitchFamily="34" charset="-120"/>
              </a:rPr>
              <a:t>Target adjusts toward ten-minute average blocks</a:t>
            </a:r>
            <a:endParaRPr lang="en" sz="2110" dirty="0"/>
          </a:p>
          <a:p>
            <a:pPr algn="l" marL="200660" indent="-200660">
              <a:lnSpc>
                <a:spcPct val="113000"/>
              </a:lnSpc>
              <a:spcBef>
                <a:spcPts val="420"/>
              </a:spcBef>
              <a:buSzPct val="100000"/>
              <a:buChar char="•"/>
            </a:pPr>
            <a:r>
              <a:rPr lang="en" altLang="en-US" sz="2110" dirty="0">
                <a:solidFill>
                  <a:srgbClr val="25252B"/>
                </a:solidFill>
                <a:latin typeface="IBM Plex Sans" pitchFamily="34" charset="0"/>
                <a:ea typeface="IBM Plex Sans" pitchFamily="34" charset="-122"/>
                <a:cs typeface="IBM Plex Sans" pitchFamily="34" charset="-120"/>
              </a:rPr>
              <a:t>Accumulated work makes rewriting costly</a:t>
            </a:r>
            <a:endParaRPr lang="en" sz="2110" dirty="0"/>
          </a:p>
        </p:txBody>
      </p:sp>
      <p:sp>
        <p:nvSpPr>
          <p:cNvPr id="6" name="Text 3"/>
          <p:cNvSpPr/>
          <p:nvPr/>
        </p:nvSpPr>
        <p:spPr>
          <a:xfrm>
            <a:off x="666780" y="4780666"/>
            <a:ext cx="6340632" cy="1085850"/>
          </a:xfrm>
          <a:prstGeom prst="rect">
            <a:avLst/>
          </a:prstGeom>
          <a:noFill/>
          <a:ln/>
        </p:spPr>
        <p:txBody>
          <a:bodyPr wrap="square" lIns="0" tIns="0" rIns="0" bIns="0" rtlCol="0" anchor="t"/>
          <a:lstStyle/>
          <a:p>
            <a:pPr algn="l" indent="0" marL="0">
              <a:lnSpc>
                <a:spcPct val="113000"/>
              </a:lnSpc>
              <a:buNone/>
            </a:pPr>
            <a:r>
              <a:rPr lang="en" altLang="en-US" sz="2110" dirty="0">
                <a:solidFill>
                  <a:srgbClr val="25252B"/>
                </a:solidFill>
                <a:latin typeface="IBM Plex Sans" pitchFamily="34" charset="0"/>
                <a:ea typeface="IBM Plex Sans" pitchFamily="34" charset="-122"/>
                <a:cs typeface="IBM Plex Sans" pitchFamily="34" charset="-120"/>
              </a:rPr>
              <a:t>Mining secures transaction ordering; it does not solve outside equations. Evaluate energy source, use, security benefit, and alternatives.</a:t>
            </a:r>
            <a:endParaRPr lang="en" sz="2110" dirty="0"/>
          </a:p>
        </p:txBody>
      </p:sp>
      <p:sp>
        <p:nvSpPr>
          <p:cNvPr id="7"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en" altLang="en-US" sz="1200" dirty="0">
                <a:solidFill>
                  <a:srgbClr val="6C6C7D"/>
                </a:solidFill>
                <a:latin typeface="IBM Plex Sans" pitchFamily="34" charset="0"/>
                <a:ea typeface="IBM Plex Sans" pitchFamily="34" charset="-122"/>
                <a:cs typeface="IBM Plex Sans" pitchFamily="34" charset="-120"/>
              </a:rPr>
              <a:t>Bitcoin Diploma · Module 2</a:t>
            </a:r>
            <a:endParaRPr lang="en"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46</a:t>
            </a:fld>
            <a:endParaRPr lang="en-US"/>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name="Slide 47">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705570" y="1600200"/>
            <a:ext cx="5486400" cy="3657600"/>
          </a:xfrm>
          <a:prstGeom prst="rect">
            <a:avLst/>
          </a:prstGeom>
        </p:spPr>
      </p:pic>
      <p:pic>
        <p:nvPicPr>
          <p:cNvPr id="3" name="Image 1" descr="1The miner finds a block A mining machine hashes again and again until one result meets the target2The miner broadcasts itThe block goes out to the network3Nodes check it Every node checks the proof a">    </p:cNvPr>
          <p:cNvPicPr>
            <a:picLocks noChangeAspect="1"/>
          </p:cNvPicPr>
          <p:nvPr/>
        </p:nvPicPr>
        <p:blipFill>
          <a:blip r:embed="rId2"/>
          <a:stretch>
            <a:fillRect/>
          </a:stretch>
        </p:blipFill>
        <p:spPr>
          <a:xfrm>
            <a:off x="1502542" y="571500"/>
            <a:ext cx="3700485" cy="5583418"/>
          </a:xfrm>
          <a:prstGeom prst="rect">
            <a:avLst/>
          </a:prstGeom>
        </p:spPr>
      </p:pic>
      <p:sp>
        <p:nvSpPr>
          <p:cNvPr id="4" name="Text 0"/>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en" altLang="en-US" sz="1200" dirty="0">
                <a:solidFill>
                  <a:srgbClr val="6C6C7D"/>
                </a:solidFill>
                <a:latin typeface="IBM Plex Sans" pitchFamily="34" charset="0"/>
                <a:ea typeface="IBM Plex Sans" pitchFamily="34" charset="-122"/>
                <a:cs typeface="IBM Plex Sans" pitchFamily="34" charset="-120"/>
              </a:rPr>
              <a:t>Bitcoin Diploma · Module 2</a:t>
            </a:r>
            <a:endParaRPr lang="en"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47</a:t>
            </a:fld>
            <a:endParaRPr lang="en-US"/>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name="Slide 48">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705570" y="1752630"/>
            <a:ext cx="5029200" cy="3352830"/>
          </a:xfrm>
          <a:prstGeom prst="rect">
            <a:avLst/>
          </a:prstGeom>
        </p:spPr>
      </p:pic>
      <p:sp>
        <p:nvSpPr>
          <p:cNvPr id="3" name="Shape 0"/>
          <p:cNvSpPr/>
          <p:nvPr/>
        </p:nvSpPr>
        <p:spPr>
          <a:xfrm>
            <a:off x="666780" y="1066830"/>
            <a:ext cx="914400" cy="38130"/>
          </a:xfrm>
          <a:prstGeom prst="rect">
            <a:avLst/>
          </a:prstGeom>
          <a:solidFill>
            <a:srgbClr val="F7941F"/>
          </a:solidFill>
          <a:ln/>
        </p:spPr>
      </p:sp>
      <p:sp>
        <p:nvSpPr>
          <p:cNvPr id="4" name="Text 1"/>
          <p:cNvSpPr/>
          <p:nvPr/>
        </p:nvSpPr>
        <p:spPr>
          <a:xfrm>
            <a:off x="666780" y="571500"/>
            <a:ext cx="11144250" cy="419070"/>
          </a:xfrm>
          <a:prstGeom prst="rect">
            <a:avLst/>
          </a:prstGeom>
          <a:noFill/>
          <a:ln/>
        </p:spPr>
        <p:txBody>
          <a:bodyPr wrap="square" lIns="0" tIns="0" rIns="0" bIns="0" rtlCol="0" anchor="t"/>
          <a:lstStyle/>
          <a:p>
            <a:pPr algn="l" indent="0" marL="0">
              <a:lnSpc>
                <a:spcPct val="92000"/>
              </a:lnSpc>
              <a:buNone/>
            </a:pPr>
            <a:r>
              <a:rPr lang="en" altLang="en-US" sz="3000" dirty="0">
                <a:solidFill>
                  <a:srgbClr val="422C70"/>
                </a:solidFill>
                <a:latin typeface="IBM Plex Sans Medium" pitchFamily="34" charset="0"/>
                <a:ea typeface="IBM Plex Sans Medium" pitchFamily="34" charset="-122"/>
                <a:cs typeface="IBM Plex Sans Medium" pitchFamily="34" charset="-120"/>
              </a:rPr>
              <a:t>Finite Supply</a:t>
            </a:r>
            <a:endParaRPr lang="en" sz="3000" dirty="0"/>
          </a:p>
        </p:txBody>
      </p:sp>
      <p:sp>
        <p:nvSpPr>
          <p:cNvPr id="5" name="Text 2"/>
          <p:cNvSpPr/>
          <p:nvPr/>
        </p:nvSpPr>
        <p:spPr>
          <a:xfrm>
            <a:off x="1017179" y="1379464"/>
            <a:ext cx="5310287" cy="3251606"/>
          </a:xfrm>
          <a:prstGeom prst="rect">
            <a:avLst/>
          </a:prstGeom>
          <a:noFill/>
          <a:ln/>
        </p:spPr>
        <p:txBody>
          <a:bodyPr wrap="square" lIns="0" tIns="0" rIns="0" bIns="0" rtlCol="0" anchor="t"/>
          <a:lstStyle/>
          <a:p>
            <a:pPr algn="l" marL="210820" indent="-210820">
              <a:lnSpc>
                <a:spcPct val="113000"/>
              </a:lnSpc>
              <a:buSzPct val="100000"/>
              <a:buChar char="•"/>
            </a:pPr>
            <a:r>
              <a:rPr lang="en" altLang="en-US" sz="2210" dirty="0">
                <a:solidFill>
                  <a:srgbClr val="25252B"/>
                </a:solidFill>
                <a:latin typeface="IBM Plex Sans" pitchFamily="34" charset="0"/>
                <a:ea typeface="IBM Plex Sans" pitchFamily="34" charset="-122"/>
                <a:cs typeface="IBM Plex Sans" pitchFamily="34" charset="-120"/>
              </a:rPr>
              <a:t>Maximum: </a:t>
            </a:r>
            <a:r>
              <a:rPr lang="en" altLang="en-US" sz="2210" b="1" dirty="0">
                <a:solidFill>
                  <a:srgbClr val="25252B"/>
                </a:solidFill>
                <a:latin typeface="IBM Plex Sans" pitchFamily="34" charset="0"/>
                <a:ea typeface="IBM Plex Sans" pitchFamily="34" charset="-122"/>
                <a:cs typeface="IBM Plex Sans" pitchFamily="34" charset="-120"/>
              </a:rPr>
              <a:t>21 million BTC</a:t>
            </a:r>
            <a:r>
              <a:rPr lang="en" altLang="en-US" sz="2210" dirty="0">
                <a:solidFill>
                  <a:srgbClr val="25252B"/>
                </a:solidFill>
                <a:latin typeface="IBM Plex Sans" pitchFamily="34" charset="0"/>
                <a:ea typeface="IBM Plex Sans" pitchFamily="34" charset="-122"/>
                <a:cs typeface="IBM Plex Sans" pitchFamily="34" charset="-120"/>
              </a:rPr>
              <a:t> under the public rules</a:t>
            </a:r>
            <a:endParaRPr lang="en" sz="2210" dirty="0"/>
          </a:p>
          <a:p>
            <a:pPr algn="l" marL="210820" indent="-210820">
              <a:lnSpc>
                <a:spcPct val="113000"/>
              </a:lnSpc>
              <a:spcBef>
                <a:spcPts val="440"/>
              </a:spcBef>
              <a:buSzPct val="100000"/>
              <a:buChar char="•"/>
            </a:pPr>
            <a:r>
              <a:rPr lang="en" altLang="en-US" sz="2210" dirty="0">
                <a:solidFill>
                  <a:srgbClr val="25252B"/>
                </a:solidFill>
                <a:latin typeface="IBM Plex Sans" pitchFamily="34" charset="0"/>
                <a:ea typeface="IBM Plex Sans" pitchFamily="34" charset="-122"/>
                <a:cs typeface="IBM Plex Sans" pitchFamily="34" charset="-120"/>
              </a:rPr>
              <a:t>New issuance: block subsidy</a:t>
            </a:r>
            <a:endParaRPr lang="en" sz="2210" dirty="0"/>
          </a:p>
          <a:p>
            <a:pPr algn="l" marL="210820" indent="-210820">
              <a:lnSpc>
                <a:spcPct val="113000"/>
              </a:lnSpc>
              <a:spcBef>
                <a:spcPts val="440"/>
              </a:spcBef>
              <a:buSzPct val="100000"/>
              <a:buChar char="•"/>
            </a:pPr>
            <a:r>
              <a:rPr lang="en" altLang="en-US" sz="2210" dirty="0">
                <a:solidFill>
                  <a:srgbClr val="25252B"/>
                </a:solidFill>
                <a:latin typeface="IBM Plex Sans" pitchFamily="34" charset="0"/>
                <a:ea typeface="IBM Plex Sans" pitchFamily="34" charset="-122"/>
                <a:cs typeface="IBM Plex Sans" pitchFamily="34" charset="-120"/>
              </a:rPr>
              <a:t>Halving: every </a:t>
            </a:r>
            <a:r>
              <a:rPr lang="en" altLang="en-US" sz="2210" b="1" dirty="0">
                <a:solidFill>
                  <a:srgbClr val="25252B"/>
                </a:solidFill>
                <a:latin typeface="IBM Plex Sans" pitchFamily="34" charset="0"/>
                <a:ea typeface="IBM Plex Sans" pitchFamily="34" charset="-122"/>
                <a:cs typeface="IBM Plex Sans" pitchFamily="34" charset="-120"/>
              </a:rPr>
              <a:t>210,000 blocks</a:t>
            </a:r>
            <a:r>
              <a:rPr lang="en" altLang="en-US" sz="2210" dirty="0">
                <a:solidFill>
                  <a:srgbClr val="25252B"/>
                </a:solidFill>
                <a:latin typeface="IBM Plex Sans" pitchFamily="34" charset="0"/>
                <a:ea typeface="IBM Plex Sans" pitchFamily="34" charset="-122"/>
                <a:cs typeface="IBM Plex Sans" pitchFamily="34" charset="-120"/>
              </a:rPr>
              <a:t>, roughly four years</a:t>
            </a:r>
            <a:endParaRPr lang="en" sz="2210" dirty="0"/>
          </a:p>
          <a:p>
            <a:pPr algn="l" marL="210820" indent="-210820">
              <a:lnSpc>
                <a:spcPct val="113000"/>
              </a:lnSpc>
              <a:spcBef>
                <a:spcPts val="440"/>
              </a:spcBef>
              <a:buSzPct val="100000"/>
              <a:buChar char="•"/>
            </a:pPr>
            <a:r>
              <a:rPr lang="en" altLang="en-US" sz="2210" dirty="0">
                <a:solidFill>
                  <a:srgbClr val="25252B"/>
                </a:solidFill>
                <a:latin typeface="IBM Plex Sans" pitchFamily="34" charset="0"/>
                <a:ea typeface="IBM Plex Sans" pitchFamily="34" charset="-122"/>
                <a:cs typeface="IBM Plex Sans" pitchFamily="34" charset="-120"/>
              </a:rPr>
              <a:t>Subsidy: 50 → 25 → 12.5 → 6.25 → 3.125 BTC</a:t>
            </a:r>
            <a:endParaRPr lang="en" sz="2210" dirty="0"/>
          </a:p>
          <a:p>
            <a:pPr algn="l" marL="210820" indent="-210820">
              <a:lnSpc>
                <a:spcPct val="113000"/>
              </a:lnSpc>
              <a:spcBef>
                <a:spcPts val="440"/>
              </a:spcBef>
              <a:buSzPct val="100000"/>
              <a:buChar char="•"/>
            </a:pPr>
            <a:r>
              <a:rPr lang="en" altLang="en-US" sz="2210" dirty="0">
                <a:solidFill>
                  <a:srgbClr val="25252B"/>
                </a:solidFill>
                <a:latin typeface="IBM Plex Sans" pitchFamily="34" charset="0"/>
                <a:ea typeface="IBM Plex Sans" pitchFamily="34" charset="-122"/>
                <a:cs typeface="IBM Plex Sans" pitchFamily="34" charset="-120"/>
              </a:rPr>
              <a:t>Fees are separate from new issuance</a:t>
            </a:r>
            <a:endParaRPr lang="en" sz="2210" dirty="0"/>
          </a:p>
        </p:txBody>
      </p:sp>
      <p:sp>
        <p:nvSpPr>
          <p:cNvPr id="6" name="Text 3"/>
          <p:cNvSpPr/>
          <p:nvPr/>
        </p:nvSpPr>
        <p:spPr>
          <a:xfrm>
            <a:off x="666780" y="4939497"/>
            <a:ext cx="5694426" cy="1135410"/>
          </a:xfrm>
          <a:prstGeom prst="rect">
            <a:avLst/>
          </a:prstGeom>
          <a:noFill/>
          <a:ln/>
        </p:spPr>
        <p:txBody>
          <a:bodyPr wrap="square" lIns="0" tIns="0" rIns="0" bIns="0" rtlCol="0" anchor="t"/>
          <a:lstStyle/>
          <a:p>
            <a:pPr algn="l" indent="0" marL="0">
              <a:lnSpc>
                <a:spcPct val="113000"/>
              </a:lnSpc>
              <a:buNone/>
            </a:pPr>
            <a:r>
              <a:rPr lang="en" altLang="en-US" sz="2210" dirty="0">
                <a:solidFill>
                  <a:srgbClr val="25252B"/>
                </a:solidFill>
                <a:latin typeface="IBM Plex Sans" pitchFamily="34" charset="0"/>
                <a:ea typeface="IBM Plex Sans" pitchFamily="34" charset="-122"/>
                <a:cs typeface="IBM Plex Sans" pitchFamily="34" charset="-120"/>
              </a:rPr>
              <a:t>Nodes reject excess issuance; the limit holds while participants enforce it. Limited supply does not guarantee a rising price.</a:t>
            </a:r>
            <a:endParaRPr lang="en" sz="2210" dirty="0"/>
          </a:p>
        </p:txBody>
      </p:sp>
      <p:sp>
        <p:nvSpPr>
          <p:cNvPr id="7"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en" altLang="en-US" sz="1200" dirty="0">
                <a:solidFill>
                  <a:srgbClr val="6C6C7D"/>
                </a:solidFill>
                <a:latin typeface="IBM Plex Sans" pitchFamily="34" charset="0"/>
                <a:ea typeface="IBM Plex Sans" pitchFamily="34" charset="-122"/>
                <a:cs typeface="IBM Plex Sans" pitchFamily="34" charset="-120"/>
              </a:rPr>
              <a:t>Bitcoin Diploma · Module 2</a:t>
            </a:r>
            <a:endParaRPr lang="en"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48</a:t>
            </a:fld>
            <a:endParaRPr lang="en-US"/>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name="Slide 49">
    <p:bg>
      <p:bgPr>
        <a:solidFill>
          <a:srgbClr val="FFFFFF"/>
        </a:solidFill>
      </p:bgPr>
    </p:bg>
    <p:spTree>
      <p:nvGrpSpPr>
        <p:cNvPr id="1" name=""/>
        <p:cNvGrpSpPr/>
        <p:nvPr/>
      </p:nvGrpSpPr>
      <p:grpSpPr>
        <a:xfrm>
          <a:off x="0" y="0"/>
          <a:ext cx="0" cy="0"/>
          <a:chOff x="0" y="0"/>
          <a:chExt cx="0" cy="0"/>
        </a:xfrm>
      </p:grpSpPr>
      <p:pic>
        <p:nvPicPr>
          <p:cNvPr id="2" name="Image 0" descr="Total bitcoin issued21 million limit21M10.5M0">    </p:cNvPr>
          <p:cNvPicPr>
            <a:picLocks noChangeAspect="1"/>
          </p:cNvPicPr>
          <p:nvPr/>
        </p:nvPicPr>
        <p:blipFill>
          <a:blip r:embed="rId1"/>
          <a:stretch>
            <a:fillRect/>
          </a:stretch>
        </p:blipFill>
        <p:spPr>
          <a:xfrm>
            <a:off x="342900" y="1186251"/>
            <a:ext cx="11506170" cy="4333067"/>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49</a:t>
            </a:fld>
            <a:endParaRPr lang="en-US"/>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name="Slide 50">
    <p:bg>
      <p:bgPr>
        <a:solidFill>
          <a:srgbClr val="FFFFFF"/>
        </a:solidFill>
      </p:bgPr>
    </p:bg>
    <p:spTree>
      <p:nvGrpSpPr>
        <p:cNvPr id="1" name=""/>
        <p:cNvGrpSpPr/>
        <p:nvPr/>
      </p:nvGrpSpPr>
      <p:grpSpPr>
        <a:xfrm>
          <a:off x="0" y="0"/>
          <a:ext cx="0" cy="0"/>
          <a:chOff x="0" y="0"/>
          <a:chExt cx="0" cy="0"/>
        </a:xfrm>
      </p:grpSpPr>
      <p:pic>
        <p:nvPicPr>
          <p:cNvPr id="2" name="Image 0" descr="New bitcoin per block502512.56.253.1250k210k420k630k840k1,050k1,260k1,470kHalving every 210,000 blocks (roughly four years)Transaction fees are paid on top and are not new bitcoin.">    </p:cNvPr>
          <p:cNvPicPr>
            <a:picLocks noChangeAspect="1"/>
          </p:cNvPicPr>
          <p:nvPr/>
        </p:nvPicPr>
        <p:blipFill>
          <a:blip r:embed="rId1"/>
          <a:stretch>
            <a:fillRect/>
          </a:stretch>
        </p:blipFill>
        <p:spPr>
          <a:xfrm>
            <a:off x="342900" y="789402"/>
            <a:ext cx="11506170" cy="5126858"/>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50</a:t>
            </a:fld>
            <a:endParaRPr lang="en-US"/>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name="Slide 51">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705570" y="1752630"/>
            <a:ext cx="5029200" cy="3352830"/>
          </a:xfrm>
          <a:prstGeom prst="rect">
            <a:avLst/>
          </a:prstGeom>
        </p:spPr>
      </p:pic>
      <p:sp>
        <p:nvSpPr>
          <p:cNvPr id="3" name="Shape 0"/>
          <p:cNvSpPr/>
          <p:nvPr/>
        </p:nvSpPr>
        <p:spPr>
          <a:xfrm>
            <a:off x="666780" y="1066830"/>
            <a:ext cx="914400" cy="38130"/>
          </a:xfrm>
          <a:prstGeom prst="rect">
            <a:avLst/>
          </a:prstGeom>
          <a:solidFill>
            <a:srgbClr val="F7941F"/>
          </a:solidFill>
          <a:ln/>
        </p:spPr>
      </p:sp>
      <p:sp>
        <p:nvSpPr>
          <p:cNvPr id="4" name="Text 1"/>
          <p:cNvSpPr/>
          <p:nvPr/>
        </p:nvSpPr>
        <p:spPr>
          <a:xfrm>
            <a:off x="666780" y="571500"/>
            <a:ext cx="11144250" cy="419070"/>
          </a:xfrm>
          <a:prstGeom prst="rect">
            <a:avLst/>
          </a:prstGeom>
          <a:noFill/>
          <a:ln/>
        </p:spPr>
        <p:txBody>
          <a:bodyPr wrap="square" lIns="0" tIns="0" rIns="0" bIns="0" rtlCol="0" anchor="t"/>
          <a:lstStyle/>
          <a:p>
            <a:pPr algn="l" indent="0" marL="0">
              <a:lnSpc>
                <a:spcPct val="92000"/>
              </a:lnSpc>
              <a:buNone/>
            </a:pPr>
            <a:r>
              <a:rPr lang="en" altLang="en-US" sz="3000" dirty="0">
                <a:solidFill>
                  <a:srgbClr val="422C70"/>
                </a:solidFill>
                <a:latin typeface="IBM Plex Sans Medium" pitchFamily="34" charset="0"/>
                <a:ea typeface="IBM Plex Sans Medium" pitchFamily="34" charset="-122"/>
                <a:cs typeface="IBM Plex Sans Medium" pitchFamily="34" charset="-120"/>
              </a:rPr>
              <a:t>Satoshis and Unit Bias</a:t>
            </a:r>
            <a:endParaRPr lang="en" sz="3000" dirty="0"/>
          </a:p>
        </p:txBody>
      </p:sp>
      <p:sp>
        <p:nvSpPr>
          <p:cNvPr id="5" name="Text 2"/>
          <p:cNvSpPr/>
          <p:nvPr/>
        </p:nvSpPr>
        <p:spPr>
          <a:xfrm>
            <a:off x="986729" y="1372240"/>
            <a:ext cx="5343754" cy="1535918"/>
          </a:xfrm>
          <a:prstGeom prst="rect">
            <a:avLst/>
          </a:prstGeom>
          <a:noFill/>
          <a:ln/>
        </p:spPr>
        <p:txBody>
          <a:bodyPr wrap="square" lIns="0" tIns="0" rIns="0" bIns="0" rtlCol="0" anchor="t"/>
          <a:lstStyle/>
          <a:p>
            <a:pPr algn="l" marL="191770" indent="-191770">
              <a:lnSpc>
                <a:spcPct val="113000"/>
              </a:lnSpc>
              <a:buSzPct val="100000"/>
              <a:buChar char="•"/>
            </a:pPr>
            <a:r>
              <a:rPr lang="en" altLang="en-US" sz="2020" b="1" dirty="0">
                <a:solidFill>
                  <a:srgbClr val="25252B"/>
                </a:solidFill>
                <a:latin typeface="IBM Plex Sans" pitchFamily="34" charset="0"/>
                <a:ea typeface="IBM Plex Sans" pitchFamily="34" charset="-122"/>
                <a:cs typeface="IBM Plex Sans" pitchFamily="34" charset="-120"/>
              </a:rPr>
              <a:t>1 BTC = 100,000,000 sats</a:t>
            </a:r>
            <a:endParaRPr lang="en" sz="2020" dirty="0"/>
          </a:p>
          <a:p>
            <a:pPr algn="l" marL="191770" indent="-191770">
              <a:lnSpc>
                <a:spcPct val="113000"/>
              </a:lnSpc>
              <a:spcBef>
                <a:spcPts val="400"/>
              </a:spcBef>
              <a:buSzPct val="100000"/>
              <a:buChar char="•"/>
            </a:pPr>
            <a:r>
              <a:rPr lang="en" altLang="en-US" sz="2020" b="1" dirty="0">
                <a:solidFill>
                  <a:srgbClr val="25252B"/>
                </a:solidFill>
                <a:latin typeface="IBM Plex Sans" pitchFamily="34" charset="0"/>
                <a:ea typeface="IBM Plex Sans" pitchFamily="34" charset="-122"/>
                <a:cs typeface="IBM Plex Sans" pitchFamily="34" charset="-120"/>
              </a:rPr>
              <a:t>0.001 BTC = 100,000 sats</a:t>
            </a:r>
            <a:endParaRPr lang="en" sz="2020" dirty="0"/>
          </a:p>
          <a:p>
            <a:pPr algn="l" marL="191770" indent="-191770">
              <a:lnSpc>
                <a:spcPct val="113000"/>
              </a:lnSpc>
              <a:spcBef>
                <a:spcPts val="400"/>
              </a:spcBef>
              <a:buSzPct val="100000"/>
              <a:buChar char="•"/>
            </a:pPr>
            <a:r>
              <a:rPr lang="en" altLang="en-US" sz="2020" b="1" dirty="0">
                <a:solidFill>
                  <a:srgbClr val="25252B"/>
                </a:solidFill>
                <a:latin typeface="IBM Plex Sans" pitchFamily="34" charset="0"/>
                <a:ea typeface="IBM Plex Sans" pitchFamily="34" charset="-122"/>
                <a:cs typeface="IBM Plex Sans" pitchFamily="34" charset="-120"/>
              </a:rPr>
              <a:t>1 sat = 0.00000001 BTC</a:t>
            </a:r>
            <a:endParaRPr lang="en" sz="2020" dirty="0"/>
          </a:p>
          <a:p>
            <a:pPr algn="l" marL="191770" indent="-191770">
              <a:lnSpc>
                <a:spcPct val="113000"/>
              </a:lnSpc>
              <a:spcBef>
                <a:spcPts val="400"/>
              </a:spcBef>
              <a:buSzPct val="100000"/>
              <a:buChar char="•"/>
            </a:pPr>
            <a:r>
              <a:rPr lang="en" altLang="en-US" sz="2020" dirty="0">
                <a:solidFill>
                  <a:srgbClr val="25252B"/>
                </a:solidFill>
                <a:latin typeface="IBM Plex Sans" pitchFamily="34" charset="0"/>
                <a:ea typeface="IBM Plex Sans" pitchFamily="34" charset="-122"/>
                <a:cs typeface="IBM Plex Sans" pitchFamily="34" charset="-120"/>
              </a:rPr>
              <a:t>A whole bitcoin is not required</a:t>
            </a:r>
            <a:endParaRPr lang="en" sz="2020" dirty="0"/>
          </a:p>
        </p:txBody>
      </p:sp>
      <p:sp>
        <p:nvSpPr>
          <p:cNvPr id="6" name="Text 3"/>
          <p:cNvSpPr/>
          <p:nvPr/>
        </p:nvSpPr>
        <p:spPr>
          <a:xfrm>
            <a:off x="666780" y="3189702"/>
            <a:ext cx="5694426" cy="1036747"/>
          </a:xfrm>
          <a:prstGeom prst="rect">
            <a:avLst/>
          </a:prstGeom>
          <a:noFill/>
          <a:ln/>
        </p:spPr>
        <p:txBody>
          <a:bodyPr wrap="square" lIns="0" tIns="0" rIns="0" bIns="0" rtlCol="0" anchor="t"/>
          <a:lstStyle/>
          <a:p>
            <a:pPr algn="l" indent="0" marL="0">
              <a:lnSpc>
                <a:spcPct val="113000"/>
              </a:lnSpc>
              <a:buNone/>
            </a:pPr>
            <a:r>
              <a:rPr lang="en" altLang="en-US" sz="2020" b="1" dirty="0">
                <a:solidFill>
                  <a:srgbClr val="422C70"/>
                </a:solidFill>
                <a:latin typeface="IBM Plex Sans" pitchFamily="34" charset="0"/>
                <a:ea typeface="IBM Plex Sans" pitchFamily="34" charset="-122"/>
                <a:cs typeface="IBM Plex Sans" pitchFamily="34" charset="-120"/>
              </a:rPr>
              <a:t>Unit bias:</a:t>
            </a:r>
            <a:r>
              <a:rPr lang="en" altLang="en-US" sz="2020" dirty="0">
                <a:solidFill>
                  <a:srgbClr val="25252B"/>
                </a:solidFill>
                <a:latin typeface="IBM Plex Sans" pitchFamily="34" charset="0"/>
                <a:ea typeface="IBM Plex Sans" pitchFamily="34" charset="-122"/>
                <a:cs typeface="IBM Plex Sans" pitchFamily="34" charset="-120"/>
              </a:rPr>
              <a:t> a low price per whole unit does not prove better value. Compare the supply share, value involved, and risks.</a:t>
            </a:r>
            <a:endParaRPr lang="en" sz="2020" dirty="0"/>
          </a:p>
        </p:txBody>
      </p:sp>
      <p:sp>
        <p:nvSpPr>
          <p:cNvPr id="7" name="Shape 4"/>
          <p:cNvSpPr/>
          <p:nvPr/>
        </p:nvSpPr>
        <p:spPr>
          <a:xfrm>
            <a:off x="666780" y="4482389"/>
            <a:ext cx="5372100" cy="1382298"/>
          </a:xfrm>
          <a:prstGeom prst="rect">
            <a:avLst/>
          </a:prstGeom>
          <a:solidFill>
            <a:srgbClr val="F3F3FA"/>
          </a:solidFill>
          <a:ln/>
        </p:spPr>
      </p:sp>
      <p:sp>
        <p:nvSpPr>
          <p:cNvPr id="8" name="Shape 5"/>
          <p:cNvSpPr/>
          <p:nvPr/>
        </p:nvSpPr>
        <p:spPr>
          <a:xfrm>
            <a:off x="666780" y="4482389"/>
            <a:ext cx="57150" cy="1382298"/>
          </a:xfrm>
          <a:prstGeom prst="rect">
            <a:avLst/>
          </a:prstGeom>
          <a:solidFill>
            <a:srgbClr val="422C70"/>
          </a:solidFill>
          <a:ln/>
        </p:spPr>
      </p:sp>
      <p:sp>
        <p:nvSpPr>
          <p:cNvPr id="9" name="Text 6"/>
          <p:cNvSpPr/>
          <p:nvPr/>
        </p:nvSpPr>
        <p:spPr>
          <a:xfrm>
            <a:off x="1133582" y="4712818"/>
            <a:ext cx="4765396" cy="921441"/>
          </a:xfrm>
          <a:prstGeom prst="rect">
            <a:avLst/>
          </a:prstGeom>
          <a:noFill/>
          <a:ln/>
        </p:spPr>
        <p:txBody>
          <a:bodyPr wrap="square" lIns="0" tIns="0" rIns="0" bIns="0" rtlCol="0" anchor="t"/>
          <a:lstStyle/>
          <a:p>
            <a:pPr algn="l" indent="0" marL="0">
              <a:lnSpc>
                <a:spcPct val="113000"/>
              </a:lnSpc>
              <a:buNone/>
            </a:pPr>
            <a:r>
              <a:rPr lang="en" altLang="en-US" sz="2020" b="1" dirty="0">
                <a:solidFill>
                  <a:srgbClr val="422C70"/>
                </a:solidFill>
                <a:latin typeface="IBM Plex Sans" pitchFamily="34" charset="0"/>
                <a:ea typeface="IBM Plex Sans" pitchFamily="34" charset="-122"/>
                <a:cs typeface="IBM Plex Sans" pitchFamily="34" charset="-120"/>
              </a:rPr>
              <a:t>Show your understanding</a:t>
            </a:r>
            <a:endParaRPr lang="en" sz="2020" dirty="0"/>
          </a:p>
          <a:p>
            <a:pPr algn="l" indent="0" marL="0">
              <a:lnSpc>
                <a:spcPct val="113000"/>
              </a:lnSpc>
              <a:spcBef>
                <a:spcPts val="300"/>
              </a:spcBef>
              <a:buNone/>
            </a:pPr>
            <a:r>
              <a:rPr lang="en" altLang="en-US" sz="2020" dirty="0">
                <a:solidFill>
                  <a:srgbClr val="25252B"/>
                </a:solidFill>
                <a:latin typeface="IBM Plex Sans" pitchFamily="34" charset="0"/>
                <a:ea typeface="IBM Plex Sans" pitchFamily="34" charset="-122"/>
                <a:cs typeface="IBM Plex Sans" pitchFamily="34" charset="-120"/>
              </a:rPr>
              <a:t>How many sats are in 0.01 BTC? Why can someone use less than a whole bitcoin?</a:t>
            </a:r>
            <a:endParaRPr lang="en" sz="2020" dirty="0"/>
          </a:p>
        </p:txBody>
      </p:sp>
      <p:sp>
        <p:nvSpPr>
          <p:cNvPr id="10" name="Text 7"/>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en" altLang="en-US" sz="1200" dirty="0">
                <a:solidFill>
                  <a:srgbClr val="6C6C7D"/>
                </a:solidFill>
                <a:latin typeface="IBM Plex Sans" pitchFamily="34" charset="0"/>
                <a:ea typeface="IBM Plex Sans" pitchFamily="34" charset="-122"/>
                <a:cs typeface="IBM Plex Sans" pitchFamily="34" charset="-120"/>
              </a:rPr>
              <a:t>Bitcoin Diploma · Module 2</a:t>
            </a:r>
            <a:endParaRPr lang="en"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51</a:t>
            </a:fld>
            <a:endParaRPr lang="en-US"/>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name="Slide 52">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en" altLang="en-US" sz="3000" dirty="0">
                <a:solidFill>
                  <a:srgbClr val="422C70"/>
                </a:solidFill>
                <a:latin typeface="IBM Plex Sans Medium" pitchFamily="34" charset="0"/>
                <a:ea typeface="IBM Plex Sans Medium" pitchFamily="34" charset="-122"/>
                <a:cs typeface="IBM Plex Sans Medium" pitchFamily="34" charset="-120"/>
              </a:rPr>
              <a:t>Bitcoin as Sound Digital Money</a:t>
            </a:r>
            <a:endParaRPr lang="en" sz="3000" dirty="0"/>
          </a:p>
        </p:txBody>
      </p:sp>
      <p:sp>
        <p:nvSpPr>
          <p:cNvPr id="4" name="Text 2"/>
          <p:cNvSpPr/>
          <p:nvPr/>
        </p:nvSpPr>
        <p:spPr>
          <a:xfrm>
            <a:off x="1017179" y="1379464"/>
            <a:ext cx="11125871" cy="2116196"/>
          </a:xfrm>
          <a:prstGeom prst="rect">
            <a:avLst/>
          </a:prstGeom>
          <a:noFill/>
          <a:ln/>
        </p:spPr>
        <p:txBody>
          <a:bodyPr wrap="square" lIns="0" tIns="0" rIns="0" bIns="0" rtlCol="0" anchor="t"/>
          <a:lstStyle/>
          <a:p>
            <a:pPr algn="l" marL="210820" indent="-210820">
              <a:lnSpc>
                <a:spcPct val="113000"/>
              </a:lnSpc>
              <a:buSzPct val="100000"/>
              <a:buChar char="•"/>
            </a:pPr>
            <a:r>
              <a:rPr lang="en" altLang="en-US" sz="2210" dirty="0">
                <a:solidFill>
                  <a:srgbClr val="25252B"/>
                </a:solidFill>
                <a:latin typeface="IBM Plex Sans" pitchFamily="34" charset="0"/>
                <a:ea typeface="IBM Plex Sans" pitchFamily="34" charset="-122"/>
                <a:cs typeface="IBM Plex Sans" pitchFamily="34" charset="-120"/>
              </a:rPr>
              <a:t>Durable ledger; access depends on keys</a:t>
            </a:r>
            <a:endParaRPr lang="en" sz="2210" dirty="0"/>
          </a:p>
          <a:p>
            <a:pPr algn="l" marL="210820" indent="-210820">
              <a:lnSpc>
                <a:spcPct val="113000"/>
              </a:lnSpc>
              <a:spcBef>
                <a:spcPts val="440"/>
              </a:spcBef>
              <a:buSzPct val="100000"/>
              <a:buChar char="•"/>
            </a:pPr>
            <a:r>
              <a:rPr lang="en" altLang="en-US" sz="2210" dirty="0">
                <a:solidFill>
                  <a:srgbClr val="25252B"/>
                </a:solidFill>
                <a:latin typeface="IBM Plex Sans" pitchFamily="34" charset="0"/>
                <a:ea typeface="IBM Plex Sans" pitchFamily="34" charset="-122"/>
                <a:cs typeface="IBM Plex Sans" pitchFamily="34" charset="-120"/>
              </a:rPr>
              <a:t>Portable and divisible; transfer needs communications</a:t>
            </a:r>
            <a:endParaRPr lang="en" sz="2210" dirty="0"/>
          </a:p>
          <a:p>
            <a:pPr algn="l" marL="210820" indent="-210820">
              <a:lnSpc>
                <a:spcPct val="113000"/>
              </a:lnSpc>
              <a:spcBef>
                <a:spcPts val="440"/>
              </a:spcBef>
              <a:buSzPct val="100000"/>
              <a:buChar char="•"/>
            </a:pPr>
            <a:r>
              <a:rPr lang="en" altLang="en-US" sz="2210" dirty="0">
                <a:solidFill>
                  <a:srgbClr val="25252B"/>
                </a:solidFill>
                <a:latin typeface="IBM Plex Sans" pitchFamily="34" charset="0"/>
                <a:ea typeface="IBM Plex Sans" pitchFamily="34" charset="-122"/>
                <a:cs typeface="IBM Plex Sans" pitchFamily="34" charset="-120"/>
              </a:rPr>
              <a:t>Public scarcity and verifiable rules</a:t>
            </a:r>
            <a:endParaRPr lang="en" sz="2210" dirty="0"/>
          </a:p>
          <a:p>
            <a:pPr algn="l" marL="210820" indent="-210820">
              <a:lnSpc>
                <a:spcPct val="113000"/>
              </a:lnSpc>
              <a:spcBef>
                <a:spcPts val="440"/>
              </a:spcBef>
              <a:buSzPct val="100000"/>
              <a:buChar char="•"/>
            </a:pPr>
            <a:r>
              <a:rPr lang="en" altLang="en-US" sz="2210" dirty="0">
                <a:solidFill>
                  <a:srgbClr val="25252B"/>
                </a:solidFill>
                <a:latin typeface="IBM Plex Sans" pitchFamily="34" charset="0"/>
                <a:ea typeface="IBM Plex Sans" pitchFamily="34" charset="-122"/>
                <a:cs typeface="IBM Plex Sans" pitchFamily="34" charset="-120"/>
              </a:rPr>
              <a:t>Fungibility can be affected by how services treat public history</a:t>
            </a:r>
            <a:endParaRPr lang="en" sz="2210" dirty="0"/>
          </a:p>
          <a:p>
            <a:pPr algn="l" marL="210820" indent="-210820">
              <a:lnSpc>
                <a:spcPct val="113000"/>
              </a:lnSpc>
              <a:spcBef>
                <a:spcPts val="440"/>
              </a:spcBef>
              <a:buSzPct val="100000"/>
              <a:buChar char="•"/>
            </a:pPr>
            <a:r>
              <a:rPr lang="en" altLang="en-US" sz="2210" dirty="0">
                <a:solidFill>
                  <a:srgbClr val="25252B"/>
                </a:solidFill>
                <a:latin typeface="IBM Plex Sans" pitchFamily="34" charset="0"/>
                <a:ea typeface="IBM Plex Sans" pitchFamily="34" charset="-122"/>
                <a:cs typeface="IBM Plex Sans" pitchFamily="34" charset="-120"/>
              </a:rPr>
              <a:t>Acceptance varies by place</a:t>
            </a:r>
            <a:endParaRPr lang="en" sz="2210" dirty="0"/>
          </a:p>
        </p:txBody>
      </p:sp>
      <p:sp>
        <p:nvSpPr>
          <p:cNvPr id="5" name="Text 3"/>
          <p:cNvSpPr/>
          <p:nvPr/>
        </p:nvSpPr>
        <p:spPr>
          <a:xfrm>
            <a:off x="666780" y="3804087"/>
            <a:ext cx="11510010" cy="378470"/>
          </a:xfrm>
          <a:prstGeom prst="rect">
            <a:avLst/>
          </a:prstGeom>
          <a:noFill/>
          <a:ln/>
        </p:spPr>
        <p:txBody>
          <a:bodyPr wrap="square" lIns="0" tIns="0" rIns="0" bIns="0" rtlCol="0" anchor="t"/>
          <a:lstStyle/>
          <a:p>
            <a:pPr algn="l" indent="0" marL="0">
              <a:lnSpc>
                <a:spcPct val="113000"/>
              </a:lnSpc>
              <a:buNone/>
            </a:pPr>
            <a:r>
              <a:rPr lang="en" altLang="en-US" sz="2210" b="1" dirty="0">
                <a:solidFill>
                  <a:srgbClr val="25252B"/>
                </a:solidFill>
                <a:latin typeface="IBM Plex Sans" pitchFamily="34" charset="0"/>
                <a:ea typeface="IBM Plex Sans" pitchFamily="34" charset="-122"/>
                <a:cs typeface="IBM Plex Sans" pitchFamily="34" charset="-120"/>
              </a:rPr>
              <a:t>Three functions</a:t>
            </a:r>
            <a:endParaRPr lang="en" sz="2210" dirty="0"/>
          </a:p>
        </p:txBody>
      </p:sp>
      <p:sp>
        <p:nvSpPr>
          <p:cNvPr id="6" name="Text 4"/>
          <p:cNvSpPr/>
          <p:nvPr/>
        </p:nvSpPr>
        <p:spPr>
          <a:xfrm>
            <a:off x="1017179" y="4406768"/>
            <a:ext cx="11125871" cy="1247333"/>
          </a:xfrm>
          <a:prstGeom prst="rect">
            <a:avLst/>
          </a:prstGeom>
          <a:noFill/>
          <a:ln/>
        </p:spPr>
        <p:txBody>
          <a:bodyPr wrap="square" lIns="0" tIns="0" rIns="0" bIns="0" rtlCol="0" anchor="t"/>
          <a:lstStyle/>
          <a:p>
            <a:pPr algn="l" marL="210820" indent="-210820">
              <a:lnSpc>
                <a:spcPct val="113000"/>
              </a:lnSpc>
              <a:buSzPct val="100000"/>
              <a:buChar char="•"/>
            </a:pPr>
            <a:r>
              <a:rPr lang="en" altLang="en-US" sz="2210" dirty="0">
                <a:solidFill>
                  <a:srgbClr val="25252B"/>
                </a:solidFill>
                <a:latin typeface="IBM Plex Sans" pitchFamily="34" charset="0"/>
                <a:ea typeface="IBM Plex Sans" pitchFamily="34" charset="-122"/>
                <a:cs typeface="IBM Plex Sans" pitchFamily="34" charset="-120"/>
              </a:rPr>
              <a:t>Store of value: predictable supply; volatile price</a:t>
            </a:r>
            <a:endParaRPr lang="en" sz="2210" dirty="0"/>
          </a:p>
          <a:p>
            <a:pPr algn="l" marL="210820" indent="-210820">
              <a:lnSpc>
                <a:spcPct val="113000"/>
              </a:lnSpc>
              <a:spcBef>
                <a:spcPts val="440"/>
              </a:spcBef>
              <a:buSzPct val="100000"/>
              <a:buChar char="•"/>
            </a:pPr>
            <a:r>
              <a:rPr lang="en" altLang="en-US" sz="2210" dirty="0">
                <a:solidFill>
                  <a:srgbClr val="25252B"/>
                </a:solidFill>
                <a:latin typeface="IBM Plex Sans" pitchFamily="34" charset="0"/>
                <a:ea typeface="IBM Plex Sans" pitchFamily="34" charset="-122"/>
                <a:cs typeface="IBM Plex Sans" pitchFamily="34" charset="-120"/>
              </a:rPr>
              <a:t>Medium of exchange: direct transfer; varying fees and acceptance</a:t>
            </a:r>
            <a:endParaRPr lang="en" sz="2210" dirty="0"/>
          </a:p>
          <a:p>
            <a:pPr algn="l" marL="210820" indent="-210820">
              <a:lnSpc>
                <a:spcPct val="113000"/>
              </a:lnSpc>
              <a:spcBef>
                <a:spcPts val="440"/>
              </a:spcBef>
              <a:buSzPct val="100000"/>
              <a:buChar char="•"/>
            </a:pPr>
            <a:r>
              <a:rPr lang="en" altLang="en-US" sz="2210" dirty="0">
                <a:solidFill>
                  <a:srgbClr val="25252B"/>
                </a:solidFill>
                <a:latin typeface="IBM Plex Sans" pitchFamily="34" charset="0"/>
                <a:ea typeface="IBM Plex Sans" pitchFamily="34" charset="-122"/>
                <a:cs typeface="IBM Plex Sans" pitchFamily="34" charset="-120"/>
              </a:rPr>
              <a:t>Unit of account: BTC or sats; many goods priced in fiat</a:t>
            </a:r>
            <a:endParaRPr lang="en" sz="2210" dirty="0"/>
          </a:p>
        </p:txBody>
      </p:sp>
      <p:sp>
        <p:nvSpPr>
          <p:cNvPr id="7" name="Text 5"/>
          <p:cNvSpPr/>
          <p:nvPr/>
        </p:nvSpPr>
        <p:spPr>
          <a:xfrm>
            <a:off x="666780" y="5822351"/>
            <a:ext cx="11510010" cy="455097"/>
          </a:xfrm>
          <a:prstGeom prst="rect">
            <a:avLst/>
          </a:prstGeom>
          <a:noFill/>
          <a:ln/>
        </p:spPr>
        <p:txBody>
          <a:bodyPr wrap="square" lIns="0" tIns="0" rIns="0" bIns="0" rtlCol="0" anchor="t"/>
          <a:lstStyle/>
          <a:p>
            <a:pPr algn="l" indent="0" marL="0">
              <a:lnSpc>
                <a:spcPct val="113000"/>
              </a:lnSpc>
              <a:buNone/>
            </a:pPr>
            <a:r>
              <a:rPr lang="en" altLang="en-US" sz="1770" dirty="0">
                <a:solidFill>
                  <a:srgbClr val="25252B"/>
                </a:solidFill>
                <a:latin typeface="IBM Plex Sans" pitchFamily="34" charset="0"/>
                <a:ea typeface="IBM Plex Sans" pitchFamily="34" charset="-122"/>
                <a:cs typeface="IBM Plex Sans" pitchFamily="34" charset="-120"/>
              </a:rPr>
              <a:t>“Sound money” depends on stated criteria. Compare alternatives using the same standards.</a:t>
            </a:r>
            <a:endParaRPr lang="en" sz="1770" dirty="0"/>
          </a:p>
        </p:txBody>
      </p:sp>
      <p:sp>
        <p:nvSpPr>
          <p:cNvPr id="8" name="Text 6"/>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en" altLang="en-US" sz="1200" dirty="0">
                <a:solidFill>
                  <a:srgbClr val="6C6C7D"/>
                </a:solidFill>
                <a:latin typeface="IBM Plex Sans" pitchFamily="34" charset="0"/>
                <a:ea typeface="IBM Plex Sans" pitchFamily="34" charset="-122"/>
                <a:cs typeface="IBM Plex Sans" pitchFamily="34" charset="-120"/>
              </a:rPr>
              <a:t>Bitcoin Diploma · Module 2</a:t>
            </a:r>
            <a:endParaRPr lang="en"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52</a:t>
            </a:fld>
            <a:endParaRPr lang="en-US"/>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name="Slide 53">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en" altLang="en-US" sz="3000" dirty="0">
                <a:solidFill>
                  <a:srgbClr val="422C70"/>
                </a:solidFill>
                <a:latin typeface="IBM Plex Sans Medium" pitchFamily="34" charset="0"/>
                <a:ea typeface="IBM Plex Sans Medium" pitchFamily="34" charset="-122"/>
                <a:cs typeface="IBM Plex Sans Medium" pitchFamily="34" charset="-120"/>
              </a:rPr>
              <a:t>Bitcoin, Stablecoins, and Other Crypto-Assets</a:t>
            </a:r>
            <a:endParaRPr lang="en" sz="3000" dirty="0"/>
          </a:p>
        </p:txBody>
      </p:sp>
      <p:sp>
        <p:nvSpPr>
          <p:cNvPr id="4" name="Text 2"/>
          <p:cNvSpPr/>
          <p:nvPr/>
        </p:nvSpPr>
        <p:spPr>
          <a:xfrm>
            <a:off x="1047720" y="1386779"/>
            <a:ext cx="11092404" cy="2239457"/>
          </a:xfrm>
          <a:prstGeom prst="rect">
            <a:avLst/>
          </a:prstGeom>
          <a:noFill/>
          <a:ln/>
        </p:spPr>
        <p:txBody>
          <a:bodyPr wrap="square" lIns="0" tIns="0" rIns="0" bIns="0" rtlCol="0" anchor="t"/>
          <a:lstStyle/>
          <a:p>
            <a:pPr algn="l" marL="228600" indent="-228600">
              <a:lnSpc>
                <a:spcPct val="113000"/>
              </a:lnSpc>
              <a:buSzPct val="100000"/>
              <a:buChar char="•"/>
            </a:pPr>
            <a:r>
              <a:rPr lang="en" altLang="en-US" sz="2400" b="1" dirty="0">
                <a:solidFill>
                  <a:srgbClr val="422C70"/>
                </a:solidFill>
                <a:latin typeface="IBM Plex Sans" pitchFamily="34" charset="0"/>
                <a:ea typeface="IBM Plex Sans" pitchFamily="34" charset="-122"/>
                <a:cs typeface="IBM Plex Sans" pitchFamily="34" charset="-120"/>
              </a:rPr>
              <a:t>Bitcoin:</a:t>
            </a:r>
            <a:r>
              <a:rPr lang="en" altLang="en-US" sz="2400" dirty="0">
                <a:solidFill>
                  <a:srgbClr val="25252B"/>
                </a:solidFill>
                <a:latin typeface="IBM Plex Sans" pitchFamily="34" charset="0"/>
                <a:ea typeface="IBM Plex Sans" pitchFamily="34" charset="-122"/>
                <a:cs typeface="IBM Plex Sans" pitchFamily="34" charset="-120"/>
              </a:rPr>
              <a:t> public issuance rules; no central issuer</a:t>
            </a:r>
            <a:endParaRPr lang="en" sz="2400" dirty="0"/>
          </a:p>
          <a:p>
            <a:pPr algn="l" marL="228600" indent="-228600">
              <a:lnSpc>
                <a:spcPct val="113000"/>
              </a:lnSpc>
              <a:spcBef>
                <a:spcPts val="480"/>
              </a:spcBef>
              <a:buSzPct val="100000"/>
              <a:buChar char="•"/>
            </a:pPr>
            <a:r>
              <a:rPr lang="en" altLang="en-US" sz="2400" b="1" dirty="0">
                <a:solidFill>
                  <a:srgbClr val="422C70"/>
                </a:solidFill>
                <a:latin typeface="IBM Plex Sans" pitchFamily="34" charset="0"/>
                <a:ea typeface="IBM Plex Sans" pitchFamily="34" charset="-122"/>
                <a:cs typeface="IBM Plex Sans" pitchFamily="34" charset="-120"/>
              </a:rPr>
              <a:t>Stablecoins:</a:t>
            </a:r>
            <a:r>
              <a:rPr lang="en" altLang="en-US" sz="2400" dirty="0">
                <a:solidFill>
                  <a:srgbClr val="25252B"/>
                </a:solidFill>
                <a:latin typeface="IBM Plex Sans" pitchFamily="34" charset="0"/>
                <a:ea typeface="IBM Plex Sans" pitchFamily="34" charset="-122"/>
                <a:cs typeface="IBM Plex Sans" pitchFamily="34" charset="-120"/>
              </a:rPr>
              <a:t> target a reference value; reserves, mechanisms, or redemption claims</a:t>
            </a:r>
            <a:endParaRPr lang="en" sz="2400" dirty="0"/>
          </a:p>
          <a:p>
            <a:pPr algn="l" marL="228600" indent="-228600">
              <a:lnSpc>
                <a:spcPct val="113000"/>
              </a:lnSpc>
              <a:spcBef>
                <a:spcPts val="480"/>
              </a:spcBef>
              <a:buSzPct val="100000"/>
              <a:buChar char="•"/>
            </a:pPr>
            <a:r>
              <a:rPr lang="en" altLang="en-US" sz="2400" b="1" dirty="0">
                <a:solidFill>
                  <a:srgbClr val="422C70"/>
                </a:solidFill>
                <a:latin typeface="IBM Plex Sans" pitchFamily="34" charset="0"/>
                <a:ea typeface="IBM Plex Sans" pitchFamily="34" charset="-122"/>
                <a:cs typeface="IBM Plex Sans" pitchFamily="34" charset="-120"/>
              </a:rPr>
              <a:t>Other crypto-assets:</a:t>
            </a:r>
            <a:r>
              <a:rPr lang="en" altLang="en-US" sz="2400" dirty="0">
                <a:solidFill>
                  <a:srgbClr val="25252B"/>
                </a:solidFill>
                <a:latin typeface="IBM Plex Sans" pitchFamily="34" charset="0"/>
                <a:ea typeface="IBM Plex Sans" pitchFamily="34" charset="-122"/>
                <a:cs typeface="IBM Plex Sans" pitchFamily="34" charset="-120"/>
              </a:rPr>
              <a:t> differing networks, issuance, control, and purposes</a:t>
            </a:r>
            <a:endParaRPr lang="en" sz="2400" dirty="0"/>
          </a:p>
          <a:p>
            <a:pPr algn="l" marL="228600" indent="-228600">
              <a:lnSpc>
                <a:spcPct val="113000"/>
              </a:lnSpc>
              <a:spcBef>
                <a:spcPts val="480"/>
              </a:spcBef>
              <a:buSzPct val="100000"/>
              <a:buChar char="•"/>
            </a:pPr>
            <a:r>
              <a:rPr lang="en" altLang="en-US" sz="2400" dirty="0">
                <a:solidFill>
                  <a:srgbClr val="25252B"/>
                </a:solidFill>
                <a:latin typeface="IBM Plex Sans" pitchFamily="34" charset="0"/>
                <a:ea typeface="IBM Plex Sans" pitchFamily="34" charset="-122"/>
                <a:cs typeface="IBM Plex Sans" pitchFamily="34" charset="-120"/>
              </a:rPr>
              <a:t>A fork's shared code history does not give it Bitcoin's network or security</a:t>
            </a:r>
            <a:endParaRPr lang="en" sz="2400" dirty="0"/>
          </a:p>
        </p:txBody>
      </p:sp>
      <p:sp>
        <p:nvSpPr>
          <p:cNvPr id="5" name="Text 3"/>
          <p:cNvSpPr/>
          <p:nvPr/>
        </p:nvSpPr>
        <p:spPr>
          <a:xfrm>
            <a:off x="666780" y="3961364"/>
            <a:ext cx="11510010" cy="822686"/>
          </a:xfrm>
          <a:prstGeom prst="rect">
            <a:avLst/>
          </a:prstGeom>
          <a:noFill/>
          <a:ln/>
        </p:spPr>
        <p:txBody>
          <a:bodyPr wrap="square" lIns="0" tIns="0" rIns="0" bIns="0" rtlCol="0" anchor="t"/>
          <a:lstStyle/>
          <a:p>
            <a:pPr algn="l" indent="0" marL="0">
              <a:lnSpc>
                <a:spcPct val="113000"/>
              </a:lnSpc>
              <a:buNone/>
            </a:pPr>
            <a:r>
              <a:rPr lang="en" altLang="en-US" sz="2400" b="1" dirty="0">
                <a:solidFill>
                  <a:srgbClr val="422C70"/>
                </a:solidFill>
                <a:latin typeface="IBM Plex Sans" pitchFamily="34" charset="0"/>
                <a:ea typeface="IBM Plex Sans" pitchFamily="34" charset="-122"/>
                <a:cs typeface="IBM Plex Sans" pitchFamily="34" charset="-120"/>
              </a:rPr>
              <a:t>Compare:</a:t>
            </a:r>
            <a:r>
              <a:rPr lang="en" altLang="en-US" sz="2400" dirty="0">
                <a:solidFill>
                  <a:srgbClr val="25252B"/>
                </a:solidFill>
                <a:latin typeface="IBM Plex Sans" pitchFamily="34" charset="0"/>
                <a:ea typeface="IBM Plex Sans" pitchFamily="34" charset="-122"/>
                <a:cs typeface="IBM Plex Sans" pitchFamily="34" charset="-120"/>
              </a:rPr>
              <a:t> issuance control, independent verification, key control, and counterparties.</a:t>
            </a:r>
            <a:endParaRPr lang="en" sz="2400" dirty="0"/>
          </a:p>
        </p:txBody>
      </p:sp>
      <p:sp>
        <p:nvSpPr>
          <p:cNvPr id="6" name="Text 4"/>
          <p:cNvSpPr/>
          <p:nvPr/>
        </p:nvSpPr>
        <p:spPr>
          <a:xfrm>
            <a:off x="666780" y="5088910"/>
            <a:ext cx="11510010" cy="822686"/>
          </a:xfrm>
          <a:prstGeom prst="rect">
            <a:avLst/>
          </a:prstGeom>
          <a:noFill/>
          <a:ln/>
        </p:spPr>
        <p:txBody>
          <a:bodyPr wrap="square" lIns="0" tIns="0" rIns="0" bIns="0" rtlCol="0" anchor="t"/>
          <a:lstStyle/>
          <a:p>
            <a:pPr algn="l" indent="0" marL="0">
              <a:lnSpc>
                <a:spcPct val="113000"/>
              </a:lnSpc>
              <a:buNone/>
            </a:pPr>
            <a:r>
              <a:rPr lang="en" altLang="en-US" sz="2400" dirty="0">
                <a:solidFill>
                  <a:srgbClr val="25252B"/>
                </a:solidFill>
                <a:latin typeface="IBM Plex Sans" pitchFamily="34" charset="0"/>
                <a:ea typeface="IBM Plex Sans" pitchFamily="34" charset="-122"/>
                <a:cs typeface="IBM Plex Sans" pitchFamily="34" charset="-120"/>
              </a:rPr>
              <a:t>This comparison clarifies Bitcoin; it does not recommend acquiring, trading, or promoting any asset.</a:t>
            </a:r>
            <a:endParaRPr lang="en" sz="2400" dirty="0"/>
          </a:p>
        </p:txBody>
      </p:sp>
      <p:sp>
        <p:nvSpPr>
          <p:cNvPr id="7" name="Text 5"/>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en" altLang="en-US" sz="1200" dirty="0">
                <a:solidFill>
                  <a:srgbClr val="6C6C7D"/>
                </a:solidFill>
                <a:latin typeface="IBM Plex Sans" pitchFamily="34" charset="0"/>
                <a:ea typeface="IBM Plex Sans" pitchFamily="34" charset="-122"/>
                <a:cs typeface="IBM Plex Sans" pitchFamily="34" charset="-120"/>
              </a:rPr>
              <a:t>Bitcoin Diploma · Module 2</a:t>
            </a:r>
            <a:endParaRPr lang="en"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53</a:t>
            </a:fld>
            <a:endParaRPr lang="en-US"/>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name="Slide 5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en" altLang="en-US" sz="3000" dirty="0">
                <a:solidFill>
                  <a:srgbClr val="422C70"/>
                </a:solidFill>
                <a:latin typeface="IBM Plex Sans Medium" pitchFamily="34" charset="0"/>
                <a:ea typeface="IBM Plex Sans Medium" pitchFamily="34" charset="-122"/>
                <a:cs typeface="IBM Plex Sans Medium" pitchFamily="34" charset="-120"/>
              </a:rPr>
              <a:t>Different Designs, Different Risks</a:t>
            </a:r>
            <a:endParaRPr lang="en" sz="3000" dirty="0"/>
          </a:p>
        </p:txBody>
      </p:sp>
      <p:sp>
        <p:nvSpPr>
          <p:cNvPr id="4" name="Text 2"/>
          <p:cNvSpPr/>
          <p:nvPr/>
        </p:nvSpPr>
        <p:spPr>
          <a:xfrm>
            <a:off x="1047720" y="1386779"/>
            <a:ext cx="11092404" cy="2239457"/>
          </a:xfrm>
          <a:prstGeom prst="rect">
            <a:avLst/>
          </a:prstGeom>
          <a:noFill/>
          <a:ln/>
        </p:spPr>
        <p:txBody>
          <a:bodyPr wrap="square" lIns="0" tIns="0" rIns="0" bIns="0" rtlCol="0" anchor="t"/>
          <a:lstStyle/>
          <a:p>
            <a:pPr algn="l" marL="228600" indent="-228600">
              <a:lnSpc>
                <a:spcPct val="113000"/>
              </a:lnSpc>
              <a:buSzPct val="100000"/>
              <a:buChar char="•"/>
            </a:pPr>
            <a:r>
              <a:rPr lang="en" altLang="en-US" sz="2400" b="1" dirty="0">
                <a:solidFill>
                  <a:srgbClr val="422C70"/>
                </a:solidFill>
                <a:latin typeface="IBM Plex Sans" pitchFamily="34" charset="0"/>
                <a:ea typeface="IBM Plex Sans" pitchFamily="34" charset="-122"/>
                <a:cs typeface="IBM Plex Sans" pitchFamily="34" charset="-120"/>
              </a:rPr>
              <a:t>Bitcoin:</a:t>
            </a:r>
            <a:r>
              <a:rPr lang="en" altLang="en-US" sz="2400" dirty="0">
                <a:solidFill>
                  <a:srgbClr val="25252B"/>
                </a:solidFill>
                <a:latin typeface="IBM Plex Sans" pitchFamily="34" charset="0"/>
                <a:ea typeface="IBM Plex Sans" pitchFamily="34" charset="-122"/>
                <a:cs typeface="IBM Plex Sans" pitchFamily="34" charset="-120"/>
              </a:rPr>
              <a:t> volatility, key loss, payment finality, fees, public records</a:t>
            </a:r>
            <a:endParaRPr lang="en" sz="2400" dirty="0"/>
          </a:p>
          <a:p>
            <a:pPr algn="l" marL="228600" indent="-228600">
              <a:lnSpc>
                <a:spcPct val="113000"/>
              </a:lnSpc>
              <a:spcBef>
                <a:spcPts val="480"/>
              </a:spcBef>
              <a:buSzPct val="100000"/>
              <a:buChar char="•"/>
            </a:pPr>
            <a:r>
              <a:rPr lang="en" altLang="en-US" sz="2400" b="1" dirty="0">
                <a:solidFill>
                  <a:srgbClr val="422C70"/>
                </a:solidFill>
                <a:latin typeface="IBM Plex Sans" pitchFamily="34" charset="0"/>
                <a:ea typeface="IBM Plex Sans" pitchFamily="34" charset="-122"/>
                <a:cs typeface="IBM Plex Sans" pitchFamily="34" charset="-120"/>
              </a:rPr>
              <a:t>Stablecoins:</a:t>
            </a:r>
            <a:r>
              <a:rPr lang="en" altLang="en-US" sz="2400" dirty="0">
                <a:solidFill>
                  <a:srgbClr val="25252B"/>
                </a:solidFill>
                <a:latin typeface="IBM Plex Sans" pitchFamily="34" charset="0"/>
                <a:ea typeface="IBM Plex Sans" pitchFamily="34" charset="-122"/>
                <a:cs typeface="IBM Plex Sans" pitchFamily="34" charset="-120"/>
              </a:rPr>
              <a:t> depegging, reserves, redemption, freezes, and counterparties</a:t>
            </a:r>
            <a:endParaRPr lang="en" sz="2400" dirty="0"/>
          </a:p>
          <a:p>
            <a:pPr algn="l" marL="228600" indent="-228600">
              <a:lnSpc>
                <a:spcPct val="113000"/>
              </a:lnSpc>
              <a:spcBef>
                <a:spcPts val="480"/>
              </a:spcBef>
              <a:buSzPct val="100000"/>
              <a:buChar char="•"/>
            </a:pPr>
            <a:r>
              <a:rPr lang="en" altLang="en-US" sz="2400" b="1" dirty="0">
                <a:solidFill>
                  <a:srgbClr val="422C70"/>
                </a:solidFill>
                <a:latin typeface="IBM Plex Sans" pitchFamily="34" charset="0"/>
                <a:ea typeface="IBM Plex Sans" pitchFamily="34" charset="-122"/>
                <a:cs typeface="IBM Plex Sans" pitchFamily="34" charset="-120"/>
              </a:rPr>
              <a:t>Other crypto-assets:</a:t>
            </a:r>
            <a:r>
              <a:rPr lang="en" altLang="en-US" sz="2400" dirty="0">
                <a:solidFill>
                  <a:srgbClr val="25252B"/>
                </a:solidFill>
                <a:latin typeface="IBM Plex Sans" pitchFamily="34" charset="0"/>
                <a:ea typeface="IBM Plex Sans" pitchFamily="34" charset="-122"/>
                <a:cs typeface="IBM Plex Sans" pitchFamily="34" charset="-120"/>
              </a:rPr>
              <a:t> rule changes, concentrated influence, bugs, hacks, and bridges</a:t>
            </a:r>
            <a:endParaRPr lang="en" sz="2400" dirty="0"/>
          </a:p>
          <a:p>
            <a:pPr algn="l" marL="228600" indent="-228600">
              <a:lnSpc>
                <a:spcPct val="113000"/>
              </a:lnSpc>
              <a:spcBef>
                <a:spcPts val="480"/>
              </a:spcBef>
              <a:buSzPct val="100000"/>
              <a:buChar char="•"/>
            </a:pPr>
            <a:r>
              <a:rPr lang="en" altLang="en-US" sz="2400" b="1" dirty="0">
                <a:solidFill>
                  <a:srgbClr val="422C70"/>
                </a:solidFill>
                <a:latin typeface="IBM Plex Sans" pitchFamily="34" charset="0"/>
                <a:ea typeface="IBM Plex Sans" pitchFamily="34" charset="-122"/>
                <a:cs typeface="IBM Plex Sans" pitchFamily="34" charset="-120"/>
              </a:rPr>
              <a:t>Services:</a:t>
            </a:r>
            <a:r>
              <a:rPr lang="en" altLang="en-US" sz="2400" dirty="0">
                <a:solidFill>
                  <a:srgbClr val="25252B"/>
                </a:solidFill>
                <a:latin typeface="IBM Plex Sans" pitchFamily="34" charset="0"/>
                <a:ea typeface="IBM Plex Sans" pitchFamily="34" charset="-122"/>
                <a:cs typeface="IBM Plex Sans" pitchFamily="34" charset="-120"/>
              </a:rPr>
              <a:t> custody, failure, access, and legal risks across categories</a:t>
            </a:r>
            <a:endParaRPr lang="en" sz="2400" dirty="0"/>
          </a:p>
        </p:txBody>
      </p:sp>
      <p:sp>
        <p:nvSpPr>
          <p:cNvPr id="5" name="Text 3"/>
          <p:cNvSpPr/>
          <p:nvPr/>
        </p:nvSpPr>
        <p:spPr>
          <a:xfrm>
            <a:off x="666780" y="3961364"/>
            <a:ext cx="11510010" cy="1234074"/>
          </a:xfrm>
          <a:prstGeom prst="rect">
            <a:avLst/>
          </a:prstGeom>
          <a:noFill/>
          <a:ln/>
        </p:spPr>
        <p:txBody>
          <a:bodyPr wrap="square" lIns="0" tIns="0" rIns="0" bIns="0" rtlCol="0" anchor="t"/>
          <a:lstStyle/>
          <a:p>
            <a:pPr algn="l" indent="0" marL="0">
              <a:lnSpc>
                <a:spcPct val="113000"/>
              </a:lnSpc>
              <a:buNone/>
            </a:pPr>
            <a:r>
              <a:rPr lang="en" altLang="en-US" sz="2400" dirty="0">
                <a:solidFill>
                  <a:srgbClr val="25252B"/>
                </a:solidFill>
                <a:latin typeface="IBM Plex Sans" pitchFamily="34" charset="0"/>
                <a:ea typeface="IBM Plex Sans" pitchFamily="34" charset="-122"/>
                <a:cs typeface="IBM Plex Sans" pitchFamily="34" charset="-120"/>
              </a:rPr>
              <a:t>A familiar ticker, stable-looking price, or polished app does not prove safety. Tokens do not automatically confer company ownership, income, or redemption rights.</a:t>
            </a:r>
            <a:endParaRPr lang="en" sz="2400" dirty="0"/>
          </a:p>
        </p:txBody>
      </p:sp>
      <p:sp>
        <p:nvSpPr>
          <p:cNvPr id="6"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en" altLang="en-US" sz="1200" dirty="0">
                <a:solidFill>
                  <a:srgbClr val="6C6C7D"/>
                </a:solidFill>
                <a:latin typeface="IBM Plex Sans" pitchFamily="34" charset="0"/>
                <a:ea typeface="IBM Plex Sans" pitchFamily="34" charset="-122"/>
                <a:cs typeface="IBM Plex Sans" pitchFamily="34" charset="-120"/>
              </a:rPr>
              <a:t>Bitcoin Diploma · Module 2</a:t>
            </a:r>
            <a:endParaRPr lang="en"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54</a:t>
            </a:fld>
            <a:endParaRPr lang="en-US"/>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name="Slide 5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en" altLang="en-US" sz="3000" dirty="0">
                <a:solidFill>
                  <a:srgbClr val="422C70"/>
                </a:solidFill>
                <a:latin typeface="IBM Plex Sans Medium" pitchFamily="34" charset="0"/>
                <a:ea typeface="IBM Plex Sans Medium" pitchFamily="34" charset="-122"/>
                <a:cs typeface="IBM Plex Sans Medium" pitchFamily="34" charset="-120"/>
              </a:rPr>
              <a:t>Learning Is Not Trading or Promotion</a:t>
            </a:r>
            <a:endParaRPr lang="en" sz="3000" dirty="0"/>
          </a:p>
        </p:txBody>
      </p:sp>
      <p:sp>
        <p:nvSpPr>
          <p:cNvPr id="4" name="Text 2"/>
          <p:cNvSpPr/>
          <p:nvPr/>
        </p:nvSpPr>
        <p:spPr>
          <a:xfrm>
            <a:off x="1047720" y="1386779"/>
            <a:ext cx="11092404" cy="1828068"/>
          </a:xfrm>
          <a:prstGeom prst="rect">
            <a:avLst/>
          </a:prstGeom>
          <a:noFill/>
          <a:ln/>
        </p:spPr>
        <p:txBody>
          <a:bodyPr wrap="square" lIns="0" tIns="0" rIns="0" bIns="0" rtlCol="0" anchor="t"/>
          <a:lstStyle/>
          <a:p>
            <a:pPr algn="l" marL="228600" indent="-228600">
              <a:lnSpc>
                <a:spcPct val="113000"/>
              </a:lnSpc>
              <a:buSzPct val="100000"/>
              <a:buChar char="•"/>
            </a:pPr>
            <a:r>
              <a:rPr lang="en" altLang="en-US" sz="2400" dirty="0">
                <a:solidFill>
                  <a:srgbClr val="25252B"/>
                </a:solidFill>
                <a:latin typeface="IBM Plex Sans" pitchFamily="34" charset="0"/>
                <a:ea typeface="IBM Plex Sans" pitchFamily="34" charset="-122"/>
                <a:cs typeface="IBM Plex Sans" pitchFamily="34" charset="-120"/>
              </a:rPr>
              <a:t>Explain, question, compare, and verify</a:t>
            </a:r>
            <a:endParaRPr lang="en" sz="2400" dirty="0"/>
          </a:p>
          <a:p>
            <a:pPr algn="l" marL="228600" indent="-228600">
              <a:lnSpc>
                <a:spcPct val="113000"/>
              </a:lnSpc>
              <a:spcBef>
                <a:spcPts val="480"/>
              </a:spcBef>
              <a:buSzPct val="100000"/>
              <a:buChar char="•"/>
            </a:pPr>
            <a:r>
              <a:rPr lang="en" altLang="en-US" sz="2400" dirty="0">
                <a:solidFill>
                  <a:srgbClr val="25252B"/>
                </a:solidFill>
                <a:latin typeface="IBM Plex Sans" pitchFamily="34" charset="0"/>
                <a:ea typeface="IBM Plex Sans" pitchFamily="34" charset="-122"/>
                <a:cs typeface="IBM Plex Sans" pitchFamily="34" charset="-120"/>
              </a:rPr>
              <a:t>Speculation: price risk, platform risk, and pressure</a:t>
            </a:r>
            <a:endParaRPr lang="en" sz="2400" dirty="0"/>
          </a:p>
          <a:p>
            <a:pPr algn="l" marL="228600" indent="-228600">
              <a:lnSpc>
                <a:spcPct val="113000"/>
              </a:lnSpc>
              <a:spcBef>
                <a:spcPts val="480"/>
              </a:spcBef>
              <a:buSzPct val="100000"/>
              <a:buChar char="•"/>
            </a:pPr>
            <a:r>
              <a:rPr lang="en" altLang="en-US" sz="2400" dirty="0">
                <a:solidFill>
                  <a:srgbClr val="25252B"/>
                </a:solidFill>
                <a:latin typeface="IBM Plex Sans" pitchFamily="34" charset="0"/>
                <a:ea typeface="IBM Plex Sans" pitchFamily="34" charset="-122"/>
                <a:cs typeface="IBM Plex Sans" pitchFamily="34" charset="-120"/>
              </a:rPr>
              <a:t>Promotion: possible conflicts of interest</a:t>
            </a:r>
            <a:endParaRPr lang="en" sz="2400" dirty="0"/>
          </a:p>
          <a:p>
            <a:pPr algn="l" marL="228600" indent="-228600">
              <a:lnSpc>
                <a:spcPct val="113000"/>
              </a:lnSpc>
              <a:spcBef>
                <a:spcPts val="480"/>
              </a:spcBef>
              <a:buSzPct val="100000"/>
              <a:buChar char="•"/>
            </a:pPr>
            <a:r>
              <a:rPr lang="en" altLang="en-US" sz="2400" dirty="0">
                <a:solidFill>
                  <a:srgbClr val="25252B"/>
                </a:solidFill>
                <a:latin typeface="IBM Plex Sans" pitchFamily="34" charset="0"/>
                <a:ea typeface="IBM Plex Sans" pitchFamily="34" charset="-122"/>
                <a:cs typeface="IBM Plex Sans" pitchFamily="34" charset="-120"/>
              </a:rPr>
              <a:t>No instruction to buy, sell, or hold</a:t>
            </a:r>
            <a:endParaRPr lang="en" sz="2400" dirty="0"/>
          </a:p>
        </p:txBody>
      </p:sp>
      <p:sp>
        <p:nvSpPr>
          <p:cNvPr id="5" name="Shape 3"/>
          <p:cNvSpPr/>
          <p:nvPr/>
        </p:nvSpPr>
        <p:spPr>
          <a:xfrm>
            <a:off x="666780" y="3549975"/>
            <a:ext cx="10858500" cy="1233891"/>
          </a:xfrm>
          <a:prstGeom prst="rect">
            <a:avLst/>
          </a:prstGeom>
          <a:solidFill>
            <a:srgbClr val="F3F3FA"/>
          </a:solidFill>
          <a:ln/>
        </p:spPr>
      </p:sp>
      <p:sp>
        <p:nvSpPr>
          <p:cNvPr id="6" name="Shape 4"/>
          <p:cNvSpPr/>
          <p:nvPr/>
        </p:nvSpPr>
        <p:spPr>
          <a:xfrm>
            <a:off x="666780" y="3549975"/>
            <a:ext cx="57150" cy="1233891"/>
          </a:xfrm>
          <a:prstGeom prst="rect">
            <a:avLst/>
          </a:prstGeom>
          <a:solidFill>
            <a:srgbClr val="422C70"/>
          </a:solidFill>
          <a:ln/>
        </p:spPr>
      </p:sp>
      <p:sp>
        <p:nvSpPr>
          <p:cNvPr id="7" name="Text 5"/>
          <p:cNvSpPr/>
          <p:nvPr/>
        </p:nvSpPr>
        <p:spPr>
          <a:xfrm>
            <a:off x="1211580" y="3824295"/>
            <a:ext cx="10415565" cy="685251"/>
          </a:xfrm>
          <a:prstGeom prst="rect">
            <a:avLst/>
          </a:prstGeom>
          <a:noFill/>
          <a:ln/>
        </p:spPr>
        <p:txBody>
          <a:bodyPr wrap="square" lIns="0" tIns="0" rIns="0" bIns="0" rtlCol="0" anchor="t"/>
          <a:lstStyle/>
          <a:p>
            <a:pPr algn="l" indent="0" marL="0">
              <a:lnSpc>
                <a:spcPct val="113000"/>
              </a:lnSpc>
              <a:buNone/>
            </a:pPr>
            <a:r>
              <a:rPr lang="en" altLang="en-US" sz="2400" b="1" dirty="0">
                <a:solidFill>
                  <a:srgbClr val="422C70"/>
                </a:solidFill>
                <a:latin typeface="IBM Plex Sans" pitchFamily="34" charset="0"/>
                <a:ea typeface="IBM Plex Sans" pitchFamily="34" charset="-122"/>
                <a:cs typeface="IBM Plex Sans" pitchFamily="34" charset="-120"/>
              </a:rPr>
              <a:t>Local-value check</a:t>
            </a:r>
            <a:endParaRPr lang="en" sz="2400" dirty="0"/>
          </a:p>
          <a:p>
            <a:pPr algn="l" indent="0" marL="0">
              <a:lnSpc>
                <a:spcPct val="113000"/>
              </a:lnSpc>
              <a:spcBef>
                <a:spcPts val="360"/>
              </a:spcBef>
              <a:buNone/>
            </a:pPr>
            <a:r>
              <a:rPr lang="en" altLang="en-US" sz="2400" dirty="0">
                <a:solidFill>
                  <a:srgbClr val="25252B"/>
                </a:solidFill>
                <a:latin typeface="IBM Plex Sans" pitchFamily="34" charset="0"/>
                <a:ea typeface="IBM Plex Sans" pitchFamily="34" charset="-122"/>
                <a:cs typeface="IBM Plex Sans" pitchFamily="34" charset="-120"/>
              </a:rPr>
              <a:t>Separate market price, local acceptance, and personal preference or bias.</a:t>
            </a:r>
            <a:endParaRPr lang="en" sz="2400" dirty="0"/>
          </a:p>
        </p:txBody>
      </p:sp>
      <p:sp>
        <p:nvSpPr>
          <p:cNvPr id="8" name="Text 6"/>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en" altLang="en-US" sz="1200" dirty="0">
                <a:solidFill>
                  <a:srgbClr val="6C6C7D"/>
                </a:solidFill>
                <a:latin typeface="IBM Plex Sans" pitchFamily="34" charset="0"/>
                <a:ea typeface="IBM Plex Sans" pitchFamily="34" charset="-122"/>
                <a:cs typeface="IBM Plex Sans" pitchFamily="34" charset="-120"/>
              </a:rPr>
              <a:t>Bitcoin Diploma · Module 2</a:t>
            </a:r>
            <a:endParaRPr lang="en"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55</a:t>
            </a:fld>
            <a:endParaRPr lang="en-US"/>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name="Slide 5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en" altLang="en-US" sz="3000" dirty="0">
                <a:solidFill>
                  <a:srgbClr val="422C70"/>
                </a:solidFill>
                <a:latin typeface="IBM Plex Sans Medium" pitchFamily="34" charset="0"/>
                <a:ea typeface="IBM Plex Sans Medium" pitchFamily="34" charset="-122"/>
                <a:cs typeface="IBM Plex Sans Medium" pitchFamily="34" charset="-120"/>
              </a:rPr>
              <a:t>Bitcoin Origin Timeline</a:t>
            </a:r>
            <a:endParaRPr lang="en" sz="3000" dirty="0"/>
          </a:p>
        </p:txBody>
      </p:sp>
      <p:sp>
        <p:nvSpPr>
          <p:cNvPr id="4" name="Text 2"/>
          <p:cNvSpPr/>
          <p:nvPr/>
        </p:nvSpPr>
        <p:spPr>
          <a:xfrm>
            <a:off x="666780" y="1447770"/>
            <a:ext cx="11510010" cy="822686"/>
          </a:xfrm>
          <a:prstGeom prst="rect">
            <a:avLst/>
          </a:prstGeom>
          <a:noFill/>
          <a:ln/>
        </p:spPr>
        <p:txBody>
          <a:bodyPr wrap="square" lIns="0" tIns="0" rIns="0" bIns="0" rtlCol="0" anchor="t"/>
          <a:lstStyle/>
          <a:p>
            <a:pPr algn="l" indent="0" marL="0">
              <a:lnSpc>
                <a:spcPct val="113000"/>
              </a:lnSpc>
              <a:buNone/>
            </a:pPr>
            <a:r>
              <a:rPr lang="en" altLang="en-US" sz="2400" dirty="0">
                <a:solidFill>
                  <a:srgbClr val="25252B"/>
                </a:solidFill>
                <a:latin typeface="IBM Plex Sans" pitchFamily="34" charset="0"/>
                <a:ea typeface="IBM Plex Sans" pitchFamily="34" charset="-122"/>
                <a:cs typeface="IBM Plex Sans" pitchFamily="34" charset="-120"/>
              </a:rPr>
              <a:t>Satoshi Nakamoto is a pseudonym; the creator or creators remain unknown. Others continued the open-source network without a permanent central leader.</a:t>
            </a:r>
            <a:endParaRPr lang="en" sz="2400" dirty="0"/>
          </a:p>
        </p:txBody>
      </p:sp>
      <p:sp>
        <p:nvSpPr>
          <p:cNvPr id="5" name="Text 3"/>
          <p:cNvSpPr/>
          <p:nvPr/>
        </p:nvSpPr>
        <p:spPr>
          <a:xfrm>
            <a:off x="666780" y="2575316"/>
            <a:ext cx="11510010" cy="411389"/>
          </a:xfrm>
          <a:prstGeom prst="rect">
            <a:avLst/>
          </a:prstGeom>
          <a:noFill/>
          <a:ln/>
        </p:spPr>
        <p:txBody>
          <a:bodyPr wrap="square" lIns="0" tIns="0" rIns="0" bIns="0" rtlCol="0" anchor="t"/>
          <a:lstStyle/>
          <a:p>
            <a:pPr algn="l" indent="0" marL="0">
              <a:lnSpc>
                <a:spcPct val="113000"/>
              </a:lnSpc>
              <a:buNone/>
            </a:pPr>
            <a:r>
              <a:rPr lang="en" altLang="en-US" sz="2400" dirty="0">
                <a:solidFill>
                  <a:srgbClr val="25252B"/>
                </a:solidFill>
                <a:latin typeface="IBM Plex Sans" pitchFamily="34" charset="0"/>
                <a:ea typeface="IBM Plex Sans" pitchFamily="34" charset="-122"/>
                <a:cs typeface="IBM Plex Sans" pitchFamily="34" charset="-120"/>
              </a:rPr>
              <a:t>Evaluate the design and operation as well as its origin story.</a:t>
            </a:r>
            <a:endParaRPr lang="en" sz="2400" dirty="0"/>
          </a:p>
        </p:txBody>
      </p:sp>
      <p:sp>
        <p:nvSpPr>
          <p:cNvPr id="6"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en" altLang="en-US" sz="1200" dirty="0">
                <a:solidFill>
                  <a:srgbClr val="6C6C7D"/>
                </a:solidFill>
                <a:latin typeface="IBM Plex Sans" pitchFamily="34" charset="0"/>
                <a:ea typeface="IBM Plex Sans" pitchFamily="34" charset="-122"/>
                <a:cs typeface="IBM Plex Sans" pitchFamily="34" charset="-120"/>
              </a:rPr>
              <a:t>Bitcoin Diploma · Module 2</a:t>
            </a:r>
            <a:endParaRPr lang="en"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56</a:t>
            </a:fld>
            <a:endParaRPr lang="en-US"/>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name="Slide 57">
    <p:bg>
      <p:bgPr>
        <a:solidFill>
          <a:srgbClr val="FFFFFF"/>
        </a:solidFill>
      </p:bgPr>
    </p:bg>
    <p:spTree>
      <p:nvGrpSpPr>
        <p:cNvPr id="1" name=""/>
        <p:cNvGrpSpPr/>
        <p:nvPr/>
      </p:nvGrpSpPr>
      <p:grpSpPr>
        <a:xfrm>
          <a:off x="0" y="0"/>
          <a:ext cx="0" cy="0"/>
          <a:chOff x="0" y="0"/>
          <a:chExt cx="0" cy="0"/>
        </a:xfrm>
      </p:grpSpPr>
      <p:pic>
        <p:nvPicPr>
          <p:cNvPr id="2" name="Image 0" descr="31 October 2008Whitepaper published: online payments with no intermediary3 January 2009Genesis Block: the Bitcoin network begins 12 January 2009First person-to-person transaction, Satoshi to Hal Finne">    </p:cNvPr>
          <p:cNvPicPr>
            <a:picLocks noChangeAspect="1"/>
          </p:cNvPicPr>
          <p:nvPr/>
        </p:nvPicPr>
        <p:blipFill>
          <a:blip r:embed="rId1"/>
          <a:stretch>
            <a:fillRect/>
          </a:stretch>
        </p:blipFill>
        <p:spPr>
          <a:xfrm>
            <a:off x="342900" y="1247150"/>
            <a:ext cx="11506170" cy="4211178"/>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57</a:t>
            </a:fld>
            <a:endParaRPr lang="en-US"/>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name="Slide 58">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en" altLang="en-US" sz="3000" dirty="0">
                <a:solidFill>
                  <a:srgbClr val="422C70"/>
                </a:solidFill>
                <a:latin typeface="IBM Plex Sans Medium" pitchFamily="34" charset="0"/>
                <a:ea typeface="IBM Plex Sans Medium" pitchFamily="34" charset="-122"/>
                <a:cs typeface="IBM Plex Sans Medium" pitchFamily="34" charset="-120"/>
              </a:rPr>
              <a:t>Empowerment, Risk, and Responsibility</a:t>
            </a:r>
            <a:endParaRPr lang="en" sz="3000" dirty="0"/>
          </a:p>
        </p:txBody>
      </p:sp>
      <p:sp>
        <p:nvSpPr>
          <p:cNvPr id="4" name="Text 2"/>
          <p:cNvSpPr/>
          <p:nvPr/>
        </p:nvSpPr>
        <p:spPr>
          <a:xfrm>
            <a:off x="1047720" y="1386779"/>
            <a:ext cx="11092404" cy="2300265"/>
          </a:xfrm>
          <a:prstGeom prst="rect">
            <a:avLst/>
          </a:prstGeom>
          <a:noFill/>
          <a:ln/>
        </p:spPr>
        <p:txBody>
          <a:bodyPr wrap="square" lIns="0" tIns="0" rIns="0" bIns="0" rtlCol="0" anchor="t"/>
          <a:lstStyle/>
          <a:p>
            <a:pPr algn="l" marL="228600" indent="-228600">
              <a:lnSpc>
                <a:spcPct val="113000"/>
              </a:lnSpc>
              <a:buSzPct val="100000"/>
              <a:buChar char="•"/>
            </a:pPr>
            <a:r>
              <a:rPr lang="en" altLang="en-US" sz="2400" dirty="0">
                <a:solidFill>
                  <a:srgbClr val="25252B"/>
                </a:solidFill>
                <a:latin typeface="IBM Plex Sans" pitchFamily="34" charset="0"/>
                <a:ea typeface="IBM Plex Sans" pitchFamily="34" charset="-122"/>
                <a:cs typeface="IBM Plex Sans" pitchFamily="34" charset="-120"/>
              </a:rPr>
              <a:t>Direct control through keys</a:t>
            </a:r>
            <a:endParaRPr lang="en" sz="2400" dirty="0"/>
          </a:p>
          <a:p>
            <a:pPr algn="l" marL="228600" indent="-228600">
              <a:lnSpc>
                <a:spcPct val="113000"/>
              </a:lnSpc>
              <a:spcBef>
                <a:spcPts val="480"/>
              </a:spcBef>
              <a:buSzPct val="100000"/>
              <a:buChar char="•"/>
            </a:pPr>
            <a:r>
              <a:rPr lang="en" altLang="en-US" sz="2400" dirty="0">
                <a:solidFill>
                  <a:srgbClr val="25252B"/>
                </a:solidFill>
                <a:latin typeface="IBM Plex Sans" pitchFamily="34" charset="0"/>
                <a:ea typeface="IBM Plex Sans" pitchFamily="34" charset="-122"/>
                <a:cs typeface="IBM Plex Sans" pitchFamily="34" charset="-120"/>
              </a:rPr>
              <a:t>Public rules and independent verification</a:t>
            </a:r>
            <a:endParaRPr lang="en" sz="2400" dirty="0"/>
          </a:p>
          <a:p>
            <a:pPr algn="l" marL="228600" indent="-228600">
              <a:lnSpc>
                <a:spcPct val="113000"/>
              </a:lnSpc>
              <a:spcBef>
                <a:spcPts val="480"/>
              </a:spcBef>
              <a:buSzPct val="100000"/>
              <a:buChar char="•"/>
            </a:pPr>
            <a:r>
              <a:rPr lang="en" altLang="en-US" sz="2400" dirty="0">
                <a:solidFill>
                  <a:srgbClr val="25252B"/>
                </a:solidFill>
                <a:latin typeface="IBM Plex Sans" pitchFamily="34" charset="0"/>
                <a:ea typeface="IBM Plex Sans" pitchFamily="34" charset="-122"/>
                <a:cs typeface="IBM Plex Sans" pitchFamily="34" charset="-120"/>
              </a:rPr>
              <a:t>Global peer-to-peer transfer</a:t>
            </a:r>
            <a:endParaRPr lang="en" sz="2400" dirty="0"/>
          </a:p>
          <a:p>
            <a:pPr algn="l" marL="228600" indent="-228600">
              <a:lnSpc>
                <a:spcPct val="113000"/>
              </a:lnSpc>
              <a:spcBef>
                <a:spcPts val="480"/>
              </a:spcBef>
              <a:buSzPct val="100000"/>
              <a:buChar char="•"/>
            </a:pPr>
            <a:r>
              <a:rPr lang="en" altLang="en-US" sz="2400" dirty="0">
                <a:solidFill>
                  <a:srgbClr val="25252B"/>
                </a:solidFill>
                <a:latin typeface="IBM Plex Sans" pitchFamily="34" charset="0"/>
                <a:ea typeface="IBM Plex Sans" pitchFamily="34" charset="-122"/>
                <a:cs typeface="IBM Plex Sans" pitchFamily="34" charset="-120"/>
              </a:rPr>
              <a:t>Backups, payment checks, and recovery planning</a:t>
            </a:r>
            <a:endParaRPr lang="en" sz="2400" dirty="0"/>
          </a:p>
          <a:p>
            <a:pPr algn="l" marL="228600" indent="-228600">
              <a:lnSpc>
                <a:spcPct val="113000"/>
              </a:lnSpc>
              <a:spcBef>
                <a:spcPts val="480"/>
              </a:spcBef>
              <a:buSzPct val="100000"/>
              <a:buChar char="•"/>
            </a:pPr>
            <a:r>
              <a:rPr lang="en" altLang="en-US" sz="2400" dirty="0">
                <a:solidFill>
                  <a:srgbClr val="25252B"/>
                </a:solidFill>
                <a:latin typeface="IBM Plex Sans" pitchFamily="34" charset="0"/>
                <a:ea typeface="IBM Plex Sans" pitchFamily="34" charset="-122"/>
                <a:cs typeface="IBM Plex Sans" pitchFamily="34" charset="-120"/>
              </a:rPr>
              <a:t>Volatility, public records, fees, and limited acceptance</a:t>
            </a:r>
            <a:endParaRPr lang="en" sz="2400" dirty="0"/>
          </a:p>
        </p:txBody>
      </p:sp>
      <p:sp>
        <p:nvSpPr>
          <p:cNvPr id="5" name="Text 3"/>
          <p:cNvSpPr/>
          <p:nvPr/>
        </p:nvSpPr>
        <p:spPr>
          <a:xfrm>
            <a:off x="666780" y="4022263"/>
            <a:ext cx="11510010" cy="822686"/>
          </a:xfrm>
          <a:prstGeom prst="rect">
            <a:avLst/>
          </a:prstGeom>
          <a:noFill/>
          <a:ln/>
        </p:spPr>
        <p:txBody>
          <a:bodyPr wrap="square" lIns="0" tIns="0" rIns="0" bIns="0" rtlCol="0" anchor="t"/>
          <a:lstStyle/>
          <a:p>
            <a:pPr algn="l" indent="0" marL="0">
              <a:lnSpc>
                <a:spcPct val="113000"/>
              </a:lnSpc>
              <a:buNone/>
            </a:pPr>
            <a:r>
              <a:rPr lang="en" altLang="en-US" sz="2400" dirty="0">
                <a:solidFill>
                  <a:srgbClr val="25252B"/>
                </a:solidFill>
                <a:latin typeface="IBM Plex Sans" pitchFamily="34" charset="0"/>
                <a:ea typeface="IBM Plex Sans" pitchFamily="34" charset="-122"/>
                <a:cs typeface="IBM Plex Sans" pitchFamily="34" charset="-120"/>
              </a:rPr>
              <a:t>No company can restore a lost seed phrase. Ask for help before moving meaningful funds, without revealing secrets.</a:t>
            </a:r>
            <a:endParaRPr lang="en" sz="2400" dirty="0"/>
          </a:p>
        </p:txBody>
      </p:sp>
      <p:sp>
        <p:nvSpPr>
          <p:cNvPr id="6" name="Text 4"/>
          <p:cNvSpPr/>
          <p:nvPr/>
        </p:nvSpPr>
        <p:spPr>
          <a:xfrm>
            <a:off x="666780" y="5149718"/>
            <a:ext cx="11510010" cy="822686"/>
          </a:xfrm>
          <a:prstGeom prst="rect">
            <a:avLst/>
          </a:prstGeom>
          <a:noFill/>
          <a:ln/>
        </p:spPr>
        <p:txBody>
          <a:bodyPr wrap="square" lIns="0" tIns="0" rIns="0" bIns="0" rtlCol="0" anchor="t"/>
          <a:lstStyle/>
          <a:p>
            <a:pPr algn="l" indent="0" marL="0">
              <a:lnSpc>
                <a:spcPct val="113000"/>
              </a:lnSpc>
              <a:buNone/>
            </a:pPr>
            <a:r>
              <a:rPr lang="en" altLang="en-US" sz="2400" dirty="0">
                <a:solidFill>
                  <a:srgbClr val="25252B"/>
                </a:solidFill>
                <a:latin typeface="IBM Plex Sans" pitchFamily="34" charset="0"/>
                <a:ea typeface="IBM Plex Sans" pitchFamily="34" charset="-122"/>
                <a:cs typeface="IBM Plex Sans" pitchFamily="34" charset="-120"/>
              </a:rPr>
              <a:t>Personal responsibility can include education, peer review, procedures, and small tests.</a:t>
            </a:r>
            <a:endParaRPr lang="en" sz="2400" dirty="0"/>
          </a:p>
        </p:txBody>
      </p:sp>
      <p:sp>
        <p:nvSpPr>
          <p:cNvPr id="7" name="Text 5"/>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en" altLang="en-US" sz="1200" dirty="0">
                <a:solidFill>
                  <a:srgbClr val="6C6C7D"/>
                </a:solidFill>
                <a:latin typeface="IBM Plex Sans" pitchFamily="34" charset="0"/>
                <a:ea typeface="IBM Plex Sans" pitchFamily="34" charset="-122"/>
                <a:cs typeface="IBM Plex Sans" pitchFamily="34" charset="-120"/>
              </a:rPr>
              <a:t>Bitcoin Diploma · Module 2</a:t>
            </a:r>
            <a:endParaRPr lang="en"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58</a:t>
            </a:fld>
            <a:endParaRPr lang="en-US"/>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name="Slide 59">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en" altLang="en-US" sz="3000" dirty="0">
                <a:solidFill>
                  <a:srgbClr val="422C70"/>
                </a:solidFill>
                <a:latin typeface="IBM Plex Sans Medium" pitchFamily="34" charset="0"/>
                <a:ea typeface="IBM Plex Sans Medium" pitchFamily="34" charset="-122"/>
                <a:cs typeface="IBM Plex Sans Medium" pitchFamily="34" charset="-120"/>
              </a:rPr>
              <a:t>Review: How Does Bitcoin Address Monetary Flaws?</a:t>
            </a:r>
            <a:endParaRPr lang="en" sz="3000" dirty="0"/>
          </a:p>
        </p:txBody>
      </p:sp>
      <p:sp>
        <p:nvSpPr>
          <p:cNvPr id="4" name="Text 2"/>
          <p:cNvSpPr/>
          <p:nvPr/>
        </p:nvSpPr>
        <p:spPr>
          <a:xfrm>
            <a:off x="666780" y="1441734"/>
            <a:ext cx="11510010" cy="395021"/>
          </a:xfrm>
          <a:prstGeom prst="rect">
            <a:avLst/>
          </a:prstGeom>
          <a:noFill/>
          <a:ln/>
        </p:spPr>
        <p:txBody>
          <a:bodyPr wrap="square" lIns="0" tIns="0" rIns="0" bIns="0" rtlCol="0" anchor="t"/>
          <a:lstStyle/>
          <a:p>
            <a:pPr algn="l" indent="0" marL="0">
              <a:lnSpc>
                <a:spcPct val="113000"/>
              </a:lnSpc>
              <a:buNone/>
            </a:pPr>
            <a:r>
              <a:rPr lang="en" altLang="en-US" sz="2300" b="1" dirty="0">
                <a:solidFill>
                  <a:srgbClr val="25252B"/>
                </a:solidFill>
                <a:latin typeface="IBM Plex Sans" pitchFamily="34" charset="0"/>
                <a:ea typeface="IBM Plex Sans" pitchFamily="34" charset="-122"/>
                <a:cs typeface="IBM Plex Sans" pitchFamily="34" charset="-120"/>
              </a:rPr>
              <a:t>Key takeaways</a:t>
            </a:r>
            <a:endParaRPr lang="en" sz="2300" dirty="0"/>
          </a:p>
        </p:txBody>
      </p:sp>
      <p:sp>
        <p:nvSpPr>
          <p:cNvPr id="5" name="Text 3"/>
          <p:cNvSpPr/>
          <p:nvPr/>
        </p:nvSpPr>
        <p:spPr>
          <a:xfrm>
            <a:off x="1032449" y="2070659"/>
            <a:ext cx="11109137" cy="2208916"/>
          </a:xfrm>
          <a:prstGeom prst="rect">
            <a:avLst/>
          </a:prstGeom>
          <a:noFill/>
          <a:ln/>
        </p:spPr>
        <p:txBody>
          <a:bodyPr wrap="square" lIns="0" tIns="0" rIns="0" bIns="0" rtlCol="0" anchor="t"/>
          <a:lstStyle/>
          <a:p>
            <a:pPr algn="l" marL="219710" indent="-219710">
              <a:lnSpc>
                <a:spcPct val="113000"/>
              </a:lnSpc>
              <a:buSzPct val="100000"/>
              <a:buChar char="•"/>
            </a:pPr>
            <a:r>
              <a:rPr lang="en" altLang="en-US" sz="2300" dirty="0">
                <a:solidFill>
                  <a:srgbClr val="25252B"/>
                </a:solidFill>
                <a:latin typeface="IBM Plex Sans" pitchFamily="34" charset="0"/>
                <a:ea typeface="IBM Plex Sans" pitchFamily="34" charset="-122"/>
                <a:cs typeface="IBM Plex Sans" pitchFamily="34" charset="-120"/>
              </a:rPr>
              <a:t>Changing supply → public issuance rules; users enforce them</a:t>
            </a:r>
            <a:endParaRPr lang="en" sz="2300" dirty="0"/>
          </a:p>
          <a:p>
            <a:pPr algn="l" marL="219710" indent="-219710">
              <a:lnSpc>
                <a:spcPct val="113000"/>
              </a:lnSpc>
              <a:spcBef>
                <a:spcPts val="460"/>
              </a:spcBef>
              <a:buSzPct val="100000"/>
              <a:buChar char="•"/>
            </a:pPr>
            <a:r>
              <a:rPr lang="en" altLang="en-US" sz="2300" dirty="0">
                <a:solidFill>
                  <a:srgbClr val="25252B"/>
                </a:solidFill>
                <a:latin typeface="IBM Plex Sans" pitchFamily="34" charset="0"/>
                <a:ea typeface="IBM Plex Sans" pitchFamily="34" charset="-122"/>
                <a:cs typeface="IBM Plex Sans" pitchFamily="34" charset="-120"/>
              </a:rPr>
              <a:t>Central payment permission → peer-to-peer transfer; errors hard to reverse</a:t>
            </a:r>
            <a:endParaRPr lang="en" sz="2300" dirty="0"/>
          </a:p>
          <a:p>
            <a:pPr algn="l" marL="219710" indent="-219710">
              <a:lnSpc>
                <a:spcPct val="113000"/>
              </a:lnSpc>
              <a:spcBef>
                <a:spcPts val="460"/>
              </a:spcBef>
              <a:buSzPct val="100000"/>
              <a:buChar char="•"/>
            </a:pPr>
            <a:r>
              <a:rPr lang="en" altLang="en-US" sz="2300" dirty="0">
                <a:solidFill>
                  <a:srgbClr val="25252B"/>
                </a:solidFill>
                <a:latin typeface="IBM Plex Sans" pitchFamily="34" charset="0"/>
                <a:ea typeface="IBM Plex Sans" pitchFamily="34" charset="-122"/>
                <a:cs typeface="IBM Plex Sans" pitchFamily="34" charset="-120"/>
              </a:rPr>
              <a:t>Central ledger → shared verification; public-record privacy risks</a:t>
            </a:r>
            <a:endParaRPr lang="en" sz="2300" dirty="0"/>
          </a:p>
          <a:p>
            <a:pPr algn="l" marL="219710" indent="-219710">
              <a:lnSpc>
                <a:spcPct val="113000"/>
              </a:lnSpc>
              <a:spcBef>
                <a:spcPts val="460"/>
              </a:spcBef>
              <a:buSzPct val="100000"/>
              <a:buChar char="•"/>
            </a:pPr>
            <a:r>
              <a:rPr lang="en" altLang="en-US" sz="2300" dirty="0">
                <a:solidFill>
                  <a:srgbClr val="25252B"/>
                </a:solidFill>
                <a:latin typeface="IBM Plex Sans" pitchFamily="34" charset="0"/>
                <a:ea typeface="IBM Plex Sans" pitchFamily="34" charset="-122"/>
                <a:cs typeface="IBM Plex Sans" pitchFamily="34" charset="-120"/>
              </a:rPr>
              <a:t>Institutional access → key control; backup responsibility</a:t>
            </a:r>
            <a:endParaRPr lang="en" sz="2300" dirty="0"/>
          </a:p>
          <a:p>
            <a:pPr algn="l" marL="219710" indent="-219710">
              <a:lnSpc>
                <a:spcPct val="113000"/>
              </a:lnSpc>
              <a:spcBef>
                <a:spcPts val="460"/>
              </a:spcBef>
              <a:buSzPct val="100000"/>
              <a:buChar char="•"/>
            </a:pPr>
            <a:r>
              <a:rPr lang="en" altLang="en-US" sz="2300" dirty="0">
                <a:solidFill>
                  <a:srgbClr val="25252B"/>
                </a:solidFill>
                <a:latin typeface="IBM Plex Sans" pitchFamily="34" charset="0"/>
                <a:ea typeface="IBM Plex Sans" pitchFamily="34" charset="-122"/>
                <a:cs typeface="IBM Plex Sans" pitchFamily="34" charset="-120"/>
              </a:rPr>
              <a:t>Transaction ordering → proof of work; equipment and energy costs</a:t>
            </a:r>
            <a:endParaRPr lang="en" sz="2300" dirty="0"/>
          </a:p>
        </p:txBody>
      </p:sp>
      <p:sp>
        <p:nvSpPr>
          <p:cNvPr id="6" name="Shape 4"/>
          <p:cNvSpPr/>
          <p:nvPr/>
        </p:nvSpPr>
        <p:spPr>
          <a:xfrm>
            <a:off x="666780" y="4601352"/>
            <a:ext cx="10858500" cy="1184331"/>
          </a:xfrm>
          <a:prstGeom prst="rect">
            <a:avLst/>
          </a:prstGeom>
          <a:solidFill>
            <a:srgbClr val="F3F3FA"/>
          </a:solidFill>
          <a:ln/>
        </p:spPr>
      </p:sp>
      <p:sp>
        <p:nvSpPr>
          <p:cNvPr id="7" name="Shape 5"/>
          <p:cNvSpPr/>
          <p:nvPr/>
        </p:nvSpPr>
        <p:spPr>
          <a:xfrm>
            <a:off x="666780" y="4601352"/>
            <a:ext cx="57150" cy="1184331"/>
          </a:xfrm>
          <a:prstGeom prst="rect">
            <a:avLst/>
          </a:prstGeom>
          <a:solidFill>
            <a:srgbClr val="422C70"/>
          </a:solidFill>
          <a:ln/>
        </p:spPr>
      </p:sp>
      <p:sp>
        <p:nvSpPr>
          <p:cNvPr id="8" name="Text 6"/>
          <p:cNvSpPr/>
          <p:nvPr/>
        </p:nvSpPr>
        <p:spPr>
          <a:xfrm>
            <a:off x="1192103" y="4864699"/>
            <a:ext cx="10456896" cy="657636"/>
          </a:xfrm>
          <a:prstGeom prst="rect">
            <a:avLst/>
          </a:prstGeom>
          <a:noFill/>
          <a:ln/>
        </p:spPr>
        <p:txBody>
          <a:bodyPr wrap="square" lIns="0" tIns="0" rIns="0" bIns="0" rtlCol="0" anchor="t"/>
          <a:lstStyle/>
          <a:p>
            <a:pPr algn="l" indent="0" marL="0">
              <a:lnSpc>
                <a:spcPct val="113000"/>
              </a:lnSpc>
              <a:buNone/>
            </a:pPr>
            <a:r>
              <a:rPr lang="en" altLang="en-US" sz="2300" b="1" dirty="0">
                <a:solidFill>
                  <a:srgbClr val="422C70"/>
                </a:solidFill>
                <a:latin typeface="IBM Plex Sans" pitchFamily="34" charset="0"/>
                <a:ea typeface="IBM Plex Sans" pitchFamily="34" charset="-122"/>
                <a:cs typeface="IBM Plex Sans" pitchFamily="34" charset="-120"/>
              </a:rPr>
              <a:t>A moment to reflect</a:t>
            </a:r>
            <a:endParaRPr lang="en" sz="2300" dirty="0"/>
          </a:p>
          <a:p>
            <a:pPr algn="l" indent="0" marL="0">
              <a:lnSpc>
                <a:spcPct val="113000"/>
              </a:lnSpc>
              <a:spcBef>
                <a:spcPts val="340"/>
              </a:spcBef>
              <a:buNone/>
            </a:pPr>
            <a:r>
              <a:rPr lang="en" altLang="en-US" sz="2300" dirty="0">
                <a:solidFill>
                  <a:srgbClr val="25252B"/>
                </a:solidFill>
                <a:latin typeface="IBM Plex Sans" pitchFamily="34" charset="0"/>
                <a:ea typeface="IBM Plex Sans" pitchFamily="34" charset="-122"/>
                <a:cs typeface="IBM Plex Sans" pitchFamily="34" charset="-120"/>
              </a:rPr>
              <a:t>Which part of Bitcoin's design would you explain differently now, and why?</a:t>
            </a:r>
            <a:endParaRPr lang="en" sz="2300" dirty="0"/>
          </a:p>
        </p:txBody>
      </p:sp>
      <p:sp>
        <p:nvSpPr>
          <p:cNvPr id="9" name="Text 7"/>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en" altLang="en-US" sz="1200" dirty="0">
                <a:solidFill>
                  <a:srgbClr val="6C6C7D"/>
                </a:solidFill>
                <a:latin typeface="IBM Plex Sans" pitchFamily="34" charset="0"/>
                <a:ea typeface="IBM Plex Sans" pitchFamily="34" charset="-122"/>
                <a:cs typeface="IBM Plex Sans" pitchFamily="34" charset="-120"/>
              </a:rPr>
              <a:t>Bitcoin Diploma · Module 2</a:t>
            </a:r>
            <a:endParaRPr lang="en"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59</a:t>
            </a:fld>
            <a:endParaRPr lang="en-US"/>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name="Slide 60">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p:nvPr/>
        </p:nvSpPr>
        <p:spPr>
          <a:xfrm>
            <a:off x="381030" y="2340955"/>
            <a:ext cx="11429817" cy="411389"/>
          </a:xfrm>
          <a:prstGeom prst="rect">
            <a:avLst/>
          </a:prstGeom>
          <a:noFill/>
          <a:ln/>
        </p:spPr>
        <p:txBody>
          <a:bodyPr wrap="square" lIns="0" tIns="0" rIns="0" bIns="0" rtlCol="0" anchor="t"/>
          <a:lstStyle/>
          <a:p>
            <a:pPr algn="ctr" indent="0" marL="0">
              <a:lnSpc>
                <a:spcPct val="113000"/>
              </a:lnSpc>
              <a:buNone/>
            </a:pPr>
            <a:r>
              <a:rPr lang="en" altLang="en-US" sz="2400" dirty="0">
                <a:solidFill>
                  <a:srgbClr val="F7941F"/>
                </a:solidFill>
                <a:latin typeface="IBM Plex Sans Medium" pitchFamily="34" charset="0"/>
                <a:ea typeface="IBM Plex Sans Medium" pitchFamily="34" charset="-122"/>
                <a:cs typeface="IBM Plex Sans Medium" pitchFamily="34" charset="-120"/>
              </a:rPr>
              <a:t>Module 3</a:t>
            </a:r>
            <a:endParaRPr lang="en" sz="2400" dirty="0"/>
          </a:p>
        </p:txBody>
      </p:sp>
      <p:sp>
        <p:nvSpPr>
          <p:cNvPr id="3" name="Text 1"/>
          <p:cNvSpPr/>
          <p:nvPr/>
        </p:nvSpPr>
        <p:spPr>
          <a:xfrm>
            <a:off x="381030" y="3072293"/>
            <a:ext cx="11429817" cy="590520"/>
          </a:xfrm>
          <a:prstGeom prst="rect">
            <a:avLst/>
          </a:prstGeom>
          <a:noFill/>
          <a:ln/>
        </p:spPr>
        <p:txBody>
          <a:bodyPr wrap="square" lIns="0" tIns="0" rIns="0" bIns="0" rtlCol="0" anchor="t"/>
          <a:lstStyle/>
          <a:p>
            <a:pPr algn="ctr" indent="0" marL="0">
              <a:lnSpc>
                <a:spcPct val="83000"/>
              </a:lnSpc>
              <a:buNone/>
            </a:pPr>
            <a:r>
              <a:rPr lang="en" altLang="en-US" sz="4350" dirty="0">
                <a:solidFill>
                  <a:srgbClr val="FFFFFF"/>
                </a:solidFill>
                <a:latin typeface="IBM Plex Sans Medium" pitchFamily="34" charset="0"/>
                <a:ea typeface="IBM Plex Sans Medium" pitchFamily="34" charset="-122"/>
                <a:cs typeface="IBM Plex Sans Medium" pitchFamily="34" charset="-120"/>
              </a:rPr>
              <a:t>Using Bitcoin Safely</a:t>
            </a:r>
            <a:endParaRPr lang="en" sz="4350" dirty="0"/>
          </a:p>
        </p:txBody>
      </p:sp>
      <p:sp>
        <p:nvSpPr>
          <p:cNvPr id="4" name="Text 2"/>
          <p:cNvSpPr/>
          <p:nvPr/>
        </p:nvSpPr>
        <p:spPr>
          <a:xfrm>
            <a:off x="381030" y="4105747"/>
            <a:ext cx="11430000" cy="411389"/>
          </a:xfrm>
          <a:prstGeom prst="rect">
            <a:avLst/>
          </a:prstGeom>
          <a:noFill/>
          <a:ln/>
        </p:spPr>
        <p:txBody>
          <a:bodyPr wrap="square" lIns="0" tIns="0" rIns="0" bIns="0" rtlCol="0" anchor="t"/>
          <a:lstStyle/>
          <a:p>
            <a:pPr algn="ctr" indent="0" marL="0">
              <a:lnSpc>
                <a:spcPct val="113000"/>
              </a:lnSpc>
              <a:buNone/>
            </a:pPr>
            <a:r>
              <a:rPr lang="en" altLang="en-US" sz="2400" b="1" dirty="0">
                <a:solidFill>
                  <a:srgbClr val="FFFFFF"/>
                </a:solidFill>
                <a:latin typeface="IBM Plex Sans" pitchFamily="34" charset="0"/>
                <a:ea typeface="IBM Plex Sans" pitchFamily="34" charset="-122"/>
                <a:cs typeface="IBM Plex Sans" pitchFamily="34" charset="-120"/>
              </a:rPr>
              <a:t>Action:</a:t>
            </a:r>
            <a:r>
              <a:rPr lang="en" altLang="en-US" sz="2400" dirty="0">
                <a:solidFill>
                  <a:srgbClr val="FFFFFF"/>
                </a:solidFill>
                <a:latin typeface="IBM Plex Sans" pitchFamily="34" charset="0"/>
                <a:ea typeface="IBM Plex Sans" pitchFamily="34" charset="-122"/>
                <a:cs typeface="IBM Plex Sans" pitchFamily="34" charset="-120"/>
              </a:rPr>
              <a:t> How do I take responsibility for using and securing Bitcoin?</a:t>
            </a:r>
            <a:endParaRPr lang="en" sz="24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D8D8E7"/>
                </a:solidFill>
                <a:latin typeface="IBM Plex Sans"/>
                <a:ea typeface="IBM Plex Sans"/>
                <a:cs typeface="IBM Plex Sans"/>
              </a:defRPr>
            </a:lvl1pPr>
          </a:lstStyle>
          <a:p>
            <a:pPr algn="r"/>
            <a:fld id="{F7021451-1387-4CA6-816F-3879F97B5CBC}" type="slidenum">
              <a:rPr b="0" lang="en-US"/>
              <a:t>60</a:t>
            </a:fld>
            <a:endParaRPr lang="en-US"/>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name="Slide 61">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en" altLang="en-US" sz="3000" dirty="0">
                <a:solidFill>
                  <a:srgbClr val="422C70"/>
                </a:solidFill>
                <a:latin typeface="IBM Plex Sans Medium" pitchFamily="34" charset="0"/>
                <a:ea typeface="IBM Plex Sans Medium" pitchFamily="34" charset="-122"/>
                <a:cs typeface="IBM Plex Sans Medium" pitchFamily="34" charset="-120"/>
              </a:rPr>
              <a:t>Safe First Actions</a:t>
            </a:r>
            <a:endParaRPr lang="en" sz="3000" dirty="0"/>
          </a:p>
        </p:txBody>
      </p:sp>
      <p:sp>
        <p:nvSpPr>
          <p:cNvPr id="4" name="Text 2"/>
          <p:cNvSpPr/>
          <p:nvPr/>
        </p:nvSpPr>
        <p:spPr>
          <a:xfrm>
            <a:off x="1047720" y="1386779"/>
            <a:ext cx="11092404" cy="1828068"/>
          </a:xfrm>
          <a:prstGeom prst="rect">
            <a:avLst/>
          </a:prstGeom>
          <a:noFill/>
          <a:ln/>
        </p:spPr>
        <p:txBody>
          <a:bodyPr wrap="square" lIns="0" tIns="0" rIns="0" bIns="0" rtlCol="0" anchor="t"/>
          <a:lstStyle/>
          <a:p>
            <a:pPr algn="l" marL="228600" indent="-228600">
              <a:lnSpc>
                <a:spcPct val="113000"/>
              </a:lnSpc>
              <a:buSzPct val="100000"/>
              <a:buChar char="•"/>
            </a:pPr>
            <a:r>
              <a:rPr lang="en" altLang="en-US" sz="2400" dirty="0">
                <a:solidFill>
                  <a:srgbClr val="25252B"/>
                </a:solidFill>
                <a:latin typeface="IBM Plex Sans" pitchFamily="34" charset="0"/>
                <a:ea typeface="IBM Plex Sans" pitchFamily="34" charset="-122"/>
                <a:cs typeface="IBM Plex Sans" pitchFamily="34" charset="-120"/>
              </a:rPr>
              <a:t>Share receiving information; never secrets</a:t>
            </a:r>
            <a:endParaRPr lang="en" sz="2400" dirty="0"/>
          </a:p>
          <a:p>
            <a:pPr algn="l" marL="228600" indent="-228600">
              <a:lnSpc>
                <a:spcPct val="113000"/>
              </a:lnSpc>
              <a:spcBef>
                <a:spcPts val="480"/>
              </a:spcBef>
              <a:buSzPct val="100000"/>
              <a:buChar char="•"/>
            </a:pPr>
            <a:r>
              <a:rPr lang="en" altLang="en-US" sz="2400" dirty="0">
                <a:solidFill>
                  <a:srgbClr val="25252B"/>
                </a:solidFill>
                <a:latin typeface="IBM Plex Sans" pitchFamily="34" charset="0"/>
                <a:ea typeface="IBM Plex Sans" pitchFamily="34" charset="-122"/>
                <a:cs typeface="IBM Plex Sans" pitchFamily="34" charset="-120"/>
              </a:rPr>
              <a:t>Pause before approving a send</a:t>
            </a:r>
            <a:endParaRPr lang="en" sz="2400" dirty="0"/>
          </a:p>
          <a:p>
            <a:pPr algn="l" marL="228600" indent="-228600">
              <a:lnSpc>
                <a:spcPct val="113000"/>
              </a:lnSpc>
              <a:spcBef>
                <a:spcPts val="480"/>
              </a:spcBef>
              <a:buSzPct val="100000"/>
              <a:buChar char="•"/>
            </a:pPr>
            <a:r>
              <a:rPr lang="en" altLang="en-US" sz="2400" dirty="0">
                <a:solidFill>
                  <a:srgbClr val="25252B"/>
                </a:solidFill>
                <a:latin typeface="IBM Plex Sans" pitchFamily="34" charset="0"/>
                <a:ea typeface="IBM Plex Sans" pitchFamily="34" charset="-122"/>
                <a:cs typeface="IBM Plex Sans" pitchFamily="34" charset="-120"/>
              </a:rPr>
              <a:t>Keep mistakes small; ask for help</a:t>
            </a:r>
            <a:endParaRPr lang="en" sz="2400" dirty="0"/>
          </a:p>
          <a:p>
            <a:pPr algn="l" marL="228600" indent="-228600">
              <a:lnSpc>
                <a:spcPct val="113000"/>
              </a:lnSpc>
              <a:spcBef>
                <a:spcPts val="480"/>
              </a:spcBef>
              <a:buSzPct val="100000"/>
              <a:buChar char="•"/>
            </a:pPr>
            <a:r>
              <a:rPr lang="en" altLang="en-US" sz="2400" dirty="0">
                <a:solidFill>
                  <a:srgbClr val="25252B"/>
                </a:solidFill>
                <a:latin typeface="IBM Plex Sans" pitchFamily="34" charset="0"/>
                <a:ea typeface="IBM Plex Sans" pitchFamily="34" charset="-122"/>
                <a:cs typeface="IBM Plex Sans" pitchFamily="34" charset="-120"/>
              </a:rPr>
              <a:t>Use prepared, empty, simulated, or approved low-stakes materials</a:t>
            </a:r>
            <a:endParaRPr lang="en" sz="2400" dirty="0"/>
          </a:p>
        </p:txBody>
      </p:sp>
      <p:sp>
        <p:nvSpPr>
          <p:cNvPr id="5" name="Text 3"/>
          <p:cNvSpPr/>
          <p:nvPr/>
        </p:nvSpPr>
        <p:spPr>
          <a:xfrm>
            <a:off x="666780" y="3549975"/>
            <a:ext cx="11510010" cy="822686"/>
          </a:xfrm>
          <a:prstGeom prst="rect">
            <a:avLst/>
          </a:prstGeom>
          <a:noFill/>
          <a:ln/>
        </p:spPr>
        <p:txBody>
          <a:bodyPr wrap="square" lIns="0" tIns="0" rIns="0" bIns="0" rtlCol="0" anchor="t"/>
          <a:lstStyle/>
          <a:p>
            <a:pPr algn="l" indent="0" marL="0">
              <a:lnSpc>
                <a:spcPct val="113000"/>
              </a:lnSpc>
              <a:buNone/>
            </a:pPr>
            <a:r>
              <a:rPr lang="en" altLang="en-US" sz="2400" dirty="0">
                <a:solidFill>
                  <a:srgbClr val="25252B"/>
                </a:solidFill>
                <a:latin typeface="IBM Plex Sans" pitchFamily="34" charset="0"/>
                <a:ea typeface="IBM Plex Sans" pitchFamily="34" charset="-122"/>
                <a:cs typeface="IBM Plex Sans" pitchFamily="34" charset="-120"/>
              </a:rPr>
              <a:t>No purchase, personal funds, or personal wallet is required. Live practice adds privacy, security, and loss risks; a no-funds alternative is available.</a:t>
            </a:r>
            <a:endParaRPr lang="en" sz="2400" dirty="0"/>
          </a:p>
        </p:txBody>
      </p:sp>
      <p:sp>
        <p:nvSpPr>
          <p:cNvPr id="6"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en" altLang="en-US" sz="1200" dirty="0">
                <a:solidFill>
                  <a:srgbClr val="6C6C7D"/>
                </a:solidFill>
                <a:latin typeface="IBM Plex Sans" pitchFamily="34" charset="0"/>
                <a:ea typeface="IBM Plex Sans" pitchFamily="34" charset="-122"/>
                <a:cs typeface="IBM Plex Sans" pitchFamily="34" charset="-120"/>
              </a:rPr>
              <a:t>Bitcoin Diploma · Module 3</a:t>
            </a:r>
            <a:endParaRPr lang="en"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61</a:t>
            </a:fld>
            <a:endParaRPr lang="en-US"/>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name="Slide 62">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en" altLang="en-US" sz="3000" dirty="0">
                <a:solidFill>
                  <a:srgbClr val="422C70"/>
                </a:solidFill>
                <a:latin typeface="IBM Plex Sans Medium" pitchFamily="34" charset="0"/>
                <a:ea typeface="IBM Plex Sans Medium" pitchFamily="34" charset="-122"/>
                <a:cs typeface="IBM Plex Sans Medium" pitchFamily="34" charset="-120"/>
              </a:rPr>
              <a:t>Wallets</a:t>
            </a:r>
            <a:endParaRPr lang="en" sz="3000" dirty="0"/>
          </a:p>
        </p:txBody>
      </p:sp>
      <p:sp>
        <p:nvSpPr>
          <p:cNvPr id="4" name="Text 2"/>
          <p:cNvSpPr/>
          <p:nvPr/>
        </p:nvSpPr>
        <p:spPr>
          <a:xfrm>
            <a:off x="666780" y="1435608"/>
            <a:ext cx="11510010" cy="756940"/>
          </a:xfrm>
          <a:prstGeom prst="rect">
            <a:avLst/>
          </a:prstGeom>
          <a:noFill/>
          <a:ln/>
        </p:spPr>
        <p:txBody>
          <a:bodyPr wrap="square" lIns="0" tIns="0" rIns="0" bIns="0" rtlCol="0" anchor="t"/>
          <a:lstStyle/>
          <a:p>
            <a:pPr algn="l" indent="0" marL="0">
              <a:lnSpc>
                <a:spcPct val="113000"/>
              </a:lnSpc>
              <a:buNone/>
            </a:pPr>
            <a:r>
              <a:rPr lang="en" altLang="en-US" sz="2210" dirty="0">
                <a:solidFill>
                  <a:srgbClr val="25252B"/>
                </a:solidFill>
                <a:latin typeface="IBM Plex Sans" pitchFamily="34" charset="0"/>
                <a:ea typeface="IBM Plex Sans" pitchFamily="34" charset="-122"/>
                <a:cs typeface="IBM Plex Sans" pitchFamily="34" charset="-120"/>
              </a:rPr>
              <a:t>A Bitcoin wallet manages the keys and information needed to receive and authorize transactions; bitcoin remains recorded on the shared ledger.</a:t>
            </a:r>
            <a:endParaRPr lang="en" sz="2210" dirty="0"/>
          </a:p>
        </p:txBody>
      </p:sp>
      <p:sp>
        <p:nvSpPr>
          <p:cNvPr id="5" name="Text 3"/>
          <p:cNvSpPr/>
          <p:nvPr/>
        </p:nvSpPr>
        <p:spPr>
          <a:xfrm>
            <a:off x="1017179" y="2416851"/>
            <a:ext cx="11125871" cy="1681764"/>
          </a:xfrm>
          <a:prstGeom prst="rect">
            <a:avLst/>
          </a:prstGeom>
          <a:noFill/>
          <a:ln/>
        </p:spPr>
        <p:txBody>
          <a:bodyPr wrap="square" lIns="0" tIns="0" rIns="0" bIns="0" rtlCol="0" anchor="t"/>
          <a:lstStyle/>
          <a:p>
            <a:pPr algn="l" marL="210820" indent="-210820">
              <a:lnSpc>
                <a:spcPct val="113000"/>
              </a:lnSpc>
              <a:buSzPct val="100000"/>
              <a:buChar char="•"/>
            </a:pPr>
            <a:r>
              <a:rPr lang="en" altLang="en-US" sz="2210" dirty="0">
                <a:solidFill>
                  <a:srgbClr val="25252B"/>
                </a:solidFill>
                <a:latin typeface="IBM Plex Sans" pitchFamily="34" charset="0"/>
                <a:ea typeface="IBM Plex Sans" pitchFamily="34" charset="-122"/>
                <a:cs typeface="IBM Plex Sans" pitchFamily="34" charset="-120"/>
              </a:rPr>
              <a:t>Who controls the keys?</a:t>
            </a:r>
            <a:endParaRPr lang="en" sz="2210" dirty="0"/>
          </a:p>
          <a:p>
            <a:pPr algn="l" marL="210820" indent="-210820">
              <a:lnSpc>
                <a:spcPct val="113000"/>
              </a:lnSpc>
              <a:spcBef>
                <a:spcPts val="440"/>
              </a:spcBef>
              <a:buSzPct val="100000"/>
              <a:buChar char="•"/>
            </a:pPr>
            <a:r>
              <a:rPr lang="en" altLang="en-US" sz="2210" dirty="0">
                <a:solidFill>
                  <a:srgbClr val="25252B"/>
                </a:solidFill>
                <a:latin typeface="IBM Plex Sans" pitchFamily="34" charset="0"/>
                <a:ea typeface="IBM Plex Sans" pitchFamily="34" charset="-122"/>
                <a:cs typeface="IBM Plex Sans" pitchFamily="34" charset="-120"/>
              </a:rPr>
              <a:t>How is access recovered?</a:t>
            </a:r>
            <a:endParaRPr lang="en" sz="2210" dirty="0"/>
          </a:p>
          <a:p>
            <a:pPr algn="l" marL="210820" indent="-210820">
              <a:lnSpc>
                <a:spcPct val="113000"/>
              </a:lnSpc>
              <a:spcBef>
                <a:spcPts val="440"/>
              </a:spcBef>
              <a:buSzPct val="100000"/>
              <a:buChar char="•"/>
            </a:pPr>
            <a:r>
              <a:rPr lang="en" altLang="en-US" sz="2210" dirty="0">
                <a:solidFill>
                  <a:srgbClr val="25252B"/>
                </a:solidFill>
                <a:latin typeface="IBM Plex Sans" pitchFamily="34" charset="0"/>
                <a:ea typeface="IBM Plex Sans" pitchFamily="34" charset="-122"/>
                <a:cs typeface="IBM Plex Sans" pitchFamily="34" charset="-120"/>
              </a:rPr>
              <a:t>Which payment methods are supported?</a:t>
            </a:r>
            <a:endParaRPr lang="en" sz="2210" dirty="0"/>
          </a:p>
          <a:p>
            <a:pPr algn="l" marL="210820" indent="-210820">
              <a:lnSpc>
                <a:spcPct val="113000"/>
              </a:lnSpc>
              <a:spcBef>
                <a:spcPts val="440"/>
              </a:spcBef>
              <a:buSzPct val="100000"/>
              <a:buChar char="•"/>
            </a:pPr>
            <a:r>
              <a:rPr lang="en" altLang="en-US" sz="2210" dirty="0">
                <a:solidFill>
                  <a:srgbClr val="25252B"/>
                </a:solidFill>
                <a:latin typeface="IBM Plex Sans" pitchFamily="34" charset="0"/>
                <a:ea typeface="IBM Plex Sans" pitchFamily="34" charset="-122"/>
                <a:cs typeface="IBM Plex Sans" pitchFamily="34" charset="-120"/>
              </a:rPr>
              <a:t>Source, maintenance, compatibility, privacy, cost, and support</a:t>
            </a:r>
            <a:endParaRPr lang="en" sz="2210" dirty="0"/>
          </a:p>
        </p:txBody>
      </p:sp>
      <p:sp>
        <p:nvSpPr>
          <p:cNvPr id="6" name="Text 4"/>
          <p:cNvSpPr/>
          <p:nvPr/>
        </p:nvSpPr>
        <p:spPr>
          <a:xfrm>
            <a:off x="666780" y="4406951"/>
            <a:ext cx="11510010" cy="756940"/>
          </a:xfrm>
          <a:prstGeom prst="rect">
            <a:avLst/>
          </a:prstGeom>
          <a:noFill/>
          <a:ln/>
        </p:spPr>
        <p:txBody>
          <a:bodyPr wrap="square" lIns="0" tIns="0" rIns="0" bIns="0" rtlCol="0" anchor="t"/>
          <a:lstStyle/>
          <a:p>
            <a:pPr algn="l" indent="0" marL="0">
              <a:lnSpc>
                <a:spcPct val="113000"/>
              </a:lnSpc>
              <a:buNone/>
            </a:pPr>
            <a:r>
              <a:rPr lang="en" altLang="en-US" sz="2210" dirty="0">
                <a:solidFill>
                  <a:srgbClr val="25252B"/>
                </a:solidFill>
                <a:latin typeface="IBM Plex Sans" pitchFamily="34" charset="0"/>
                <a:ea typeface="IBM Plex Sans" pitchFamily="34" charset="-122"/>
                <a:cs typeface="IBM Plex Sans" pitchFamily="34" charset="-120"/>
              </a:rPr>
              <a:t>Open-source code supports inspection; it does not prove that a wallet is safe or suitable.</a:t>
            </a:r>
            <a:endParaRPr lang="en" sz="2210" dirty="0"/>
          </a:p>
        </p:txBody>
      </p:sp>
      <p:sp>
        <p:nvSpPr>
          <p:cNvPr id="7" name="Text 5"/>
          <p:cNvSpPr/>
          <p:nvPr/>
        </p:nvSpPr>
        <p:spPr>
          <a:xfrm>
            <a:off x="666780" y="5444246"/>
            <a:ext cx="11510010" cy="756940"/>
          </a:xfrm>
          <a:prstGeom prst="rect">
            <a:avLst/>
          </a:prstGeom>
          <a:noFill/>
          <a:ln/>
        </p:spPr>
        <p:txBody>
          <a:bodyPr wrap="square" lIns="0" tIns="0" rIns="0" bIns="0" rtlCol="0" anchor="t"/>
          <a:lstStyle/>
          <a:p>
            <a:pPr algn="l" indent="0" marL="0">
              <a:lnSpc>
                <a:spcPct val="113000"/>
              </a:lnSpc>
              <a:buNone/>
            </a:pPr>
            <a:r>
              <a:rPr lang="en" altLang="en-US" sz="2210" dirty="0">
                <a:solidFill>
                  <a:srgbClr val="25252B"/>
                </a:solidFill>
                <a:latin typeface="IBM Plex Sans" pitchFamily="34" charset="0"/>
                <a:ea typeface="IBM Plex Sans" pitchFamily="34" charset="-122"/>
                <a:cs typeface="IBM Plex Sans" pitchFamily="34" charset="-120"/>
              </a:rPr>
              <a:t>Training wallets must not secure meaningful funds. A later personal wallet needs a new private setup and new recovery information.</a:t>
            </a:r>
            <a:endParaRPr lang="en" sz="2210" dirty="0"/>
          </a:p>
        </p:txBody>
      </p:sp>
      <p:sp>
        <p:nvSpPr>
          <p:cNvPr id="8" name="Text 6"/>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en" altLang="en-US" sz="1200" dirty="0">
                <a:solidFill>
                  <a:srgbClr val="6C6C7D"/>
                </a:solidFill>
                <a:latin typeface="IBM Plex Sans" pitchFamily="34" charset="0"/>
                <a:ea typeface="IBM Plex Sans" pitchFamily="34" charset="-122"/>
                <a:cs typeface="IBM Plex Sans" pitchFamily="34" charset="-120"/>
              </a:rPr>
              <a:t>Bitcoin Diploma · Module 3</a:t>
            </a:r>
            <a:endParaRPr lang="en"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62</a:t>
            </a:fld>
            <a:endParaRPr lang="en-US"/>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name="Slide 63">
    <p:bg>
      <p:bgPr>
        <a:solidFill>
          <a:srgbClr val="FFFFFF"/>
        </a:solidFill>
      </p:bgPr>
    </p:bg>
    <p:spTree>
      <p:nvGrpSpPr>
        <p:cNvPr id="1" name=""/>
        <p:cNvGrpSpPr/>
        <p:nvPr/>
      </p:nvGrpSpPr>
      <p:grpSpPr>
        <a:xfrm>
          <a:off x="0" y="0"/>
          <a:ext cx="0" cy="0"/>
          <a:chOff x="0" y="0"/>
          <a:chExt cx="0" cy="0"/>
        </a:xfrm>
      </p:grpSpPr>
      <p:pic>
        <p:nvPicPr>
          <p:cNvPr id="2" name="Image 0" descr="Your wallet holds the keys Receive Share a receiving addressSend Sign with your key The bitcoin stays on the shared ledger">    </p:cNvPr>
          <p:cNvPicPr>
            <a:picLocks noChangeAspect="1"/>
          </p:cNvPicPr>
          <p:nvPr/>
        </p:nvPicPr>
        <p:blipFill>
          <a:blip r:embed="rId1"/>
          <a:stretch>
            <a:fillRect/>
          </a:stretch>
        </p:blipFill>
        <p:spPr>
          <a:xfrm>
            <a:off x="342900" y="939455"/>
            <a:ext cx="11506170" cy="4826660"/>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63</a:t>
            </a:fld>
            <a:endParaRPr lang="en-US"/>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name="Slide 6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en" altLang="en-US" sz="3000" dirty="0">
                <a:solidFill>
                  <a:srgbClr val="422C70"/>
                </a:solidFill>
                <a:latin typeface="IBM Plex Sans Medium" pitchFamily="34" charset="0"/>
                <a:ea typeface="IBM Plex Sans Medium" pitchFamily="34" charset="-122"/>
                <a:cs typeface="IBM Plex Sans Medium" pitchFamily="34" charset="-120"/>
              </a:rPr>
              <a:t>Addresses</a:t>
            </a:r>
            <a:endParaRPr lang="en" sz="3000" dirty="0"/>
          </a:p>
        </p:txBody>
      </p:sp>
      <p:sp>
        <p:nvSpPr>
          <p:cNvPr id="4" name="Text 2"/>
          <p:cNvSpPr/>
          <p:nvPr/>
        </p:nvSpPr>
        <p:spPr>
          <a:xfrm>
            <a:off x="1047720" y="1386779"/>
            <a:ext cx="11092404" cy="2300265"/>
          </a:xfrm>
          <a:prstGeom prst="rect">
            <a:avLst/>
          </a:prstGeom>
          <a:noFill/>
          <a:ln/>
        </p:spPr>
        <p:txBody>
          <a:bodyPr wrap="square" lIns="0" tIns="0" rIns="0" bIns="0" rtlCol="0" anchor="t"/>
          <a:lstStyle/>
          <a:p>
            <a:pPr algn="l" marL="228600" indent="-228600">
              <a:lnSpc>
                <a:spcPct val="113000"/>
              </a:lnSpc>
              <a:buSzPct val="100000"/>
              <a:buChar char="•"/>
            </a:pPr>
            <a:r>
              <a:rPr lang="en" altLang="en-US" sz="2400" dirty="0">
                <a:solidFill>
                  <a:srgbClr val="25252B"/>
                </a:solidFill>
                <a:latin typeface="IBM Plex Sans" pitchFamily="34" charset="0"/>
                <a:ea typeface="IBM Plex Sans" pitchFamily="34" charset="-122"/>
                <a:cs typeface="IBM Plex Sans" pitchFamily="34" charset="-120"/>
              </a:rPr>
              <a:t>Public receiving information for on-chain payment</a:t>
            </a:r>
            <a:endParaRPr lang="en" sz="2400" dirty="0"/>
          </a:p>
          <a:p>
            <a:pPr algn="l" marL="228600" indent="-228600">
              <a:lnSpc>
                <a:spcPct val="113000"/>
              </a:lnSpc>
              <a:spcBef>
                <a:spcPts val="480"/>
              </a:spcBef>
              <a:buSzPct val="100000"/>
              <a:buChar char="•"/>
            </a:pPr>
            <a:r>
              <a:rPr lang="en" altLang="en-US" sz="2400" dirty="0">
                <a:solidFill>
                  <a:srgbClr val="25252B"/>
                </a:solidFill>
                <a:latin typeface="IBM Plex Sans" pitchFamily="34" charset="0"/>
                <a:ea typeface="IBM Plex Sans" pitchFamily="34" charset="-122"/>
                <a:cs typeface="IBM Plex Sans" pitchFamily="34" charset="-120"/>
              </a:rPr>
              <a:t>Obtain from the intended wallet's receive screen</a:t>
            </a:r>
            <a:endParaRPr lang="en" sz="2400" dirty="0"/>
          </a:p>
          <a:p>
            <a:pPr algn="l" marL="228600" indent="-228600">
              <a:lnSpc>
                <a:spcPct val="113000"/>
              </a:lnSpc>
              <a:spcBef>
                <a:spcPts val="480"/>
              </a:spcBef>
              <a:buSzPct val="100000"/>
              <a:buChar char="•"/>
            </a:pPr>
            <a:r>
              <a:rPr lang="en" altLang="en-US" sz="2400" dirty="0">
                <a:solidFill>
                  <a:srgbClr val="25252B"/>
                </a:solidFill>
                <a:latin typeface="IBM Plex Sans" pitchFamily="34" charset="0"/>
                <a:ea typeface="IBM Plex Sans" pitchFamily="34" charset="-122"/>
                <a:cs typeface="IBM Plex Sans" pitchFamily="34" charset="-120"/>
              </a:rPr>
              <a:t>Scan or copy; compare with the trusted screen afterward</a:t>
            </a:r>
            <a:endParaRPr lang="en" sz="2400" dirty="0"/>
          </a:p>
          <a:p>
            <a:pPr algn="l" marL="228600" indent="-228600">
              <a:lnSpc>
                <a:spcPct val="113000"/>
              </a:lnSpc>
              <a:spcBef>
                <a:spcPts val="480"/>
              </a:spcBef>
              <a:buSzPct val="100000"/>
              <a:buChar char="•"/>
            </a:pPr>
            <a:r>
              <a:rPr lang="en" altLang="en-US" sz="2400" dirty="0">
                <a:solidFill>
                  <a:srgbClr val="25252B"/>
                </a:solidFill>
                <a:latin typeface="IBM Plex Sans" pitchFamily="34" charset="0"/>
                <a:ea typeface="IBM Plex Sans" pitchFamily="34" charset="-122"/>
                <a:cs typeface="IBM Plex Sans" pitchFamily="34" charset="-120"/>
              </a:rPr>
              <a:t>Confirm recipient, network, and payment method</a:t>
            </a:r>
            <a:endParaRPr lang="en" sz="2400" dirty="0"/>
          </a:p>
          <a:p>
            <a:pPr algn="l" marL="228600" indent="-228600">
              <a:lnSpc>
                <a:spcPct val="113000"/>
              </a:lnSpc>
              <a:spcBef>
                <a:spcPts val="480"/>
              </a:spcBef>
              <a:buSzPct val="100000"/>
              <a:buChar char="•"/>
            </a:pPr>
            <a:r>
              <a:rPr lang="en" altLang="en-US" sz="2400" dirty="0">
                <a:solidFill>
                  <a:srgbClr val="25252B"/>
                </a:solidFill>
                <a:latin typeface="IBM Plex Sans" pitchFamily="34" charset="0"/>
                <a:ea typeface="IBM Plex Sans" pitchFamily="34" charset="-122"/>
                <a:cs typeface="IBM Plex Sans" pitchFamily="34" charset="-120"/>
              </a:rPr>
              <a:t>On-chain address and Lightning invoice: different requests</a:t>
            </a:r>
            <a:endParaRPr lang="en" sz="2400" dirty="0"/>
          </a:p>
        </p:txBody>
      </p:sp>
      <p:sp>
        <p:nvSpPr>
          <p:cNvPr id="5" name="Text 3"/>
          <p:cNvSpPr/>
          <p:nvPr/>
        </p:nvSpPr>
        <p:spPr>
          <a:xfrm>
            <a:off x="666780" y="4022263"/>
            <a:ext cx="11510010" cy="1234074"/>
          </a:xfrm>
          <a:prstGeom prst="rect">
            <a:avLst/>
          </a:prstGeom>
          <a:noFill/>
          <a:ln/>
        </p:spPr>
        <p:txBody>
          <a:bodyPr wrap="square" lIns="0" tIns="0" rIns="0" bIns="0" rtlCol="0" anchor="t"/>
          <a:lstStyle/>
          <a:p>
            <a:pPr algn="l" indent="0" marL="0">
              <a:lnSpc>
                <a:spcPct val="113000"/>
              </a:lnSpc>
              <a:buNone/>
            </a:pPr>
            <a:r>
              <a:rPr lang="en" altLang="en-US" sz="2400" dirty="0">
                <a:solidFill>
                  <a:srgbClr val="25252B"/>
                </a:solidFill>
                <a:latin typeface="IBM Plex Sans" pitchFamily="34" charset="0"/>
                <a:ea typeface="IBM Plex Sans" pitchFamily="34" charset="-122"/>
                <a:cs typeface="IBM Plex Sans" pitchFamily="34" charset="-120"/>
              </a:rPr>
              <a:t>Malware can replace copied destinations. Familiar appearance is not enough. Fresh addresses reduce easy links between payments; they do not make payments anonymous.</a:t>
            </a:r>
            <a:endParaRPr lang="en" sz="2400" dirty="0"/>
          </a:p>
        </p:txBody>
      </p:sp>
      <p:sp>
        <p:nvSpPr>
          <p:cNvPr id="6"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en" altLang="en-US" sz="1200" dirty="0">
                <a:solidFill>
                  <a:srgbClr val="6C6C7D"/>
                </a:solidFill>
                <a:latin typeface="IBM Plex Sans" pitchFamily="34" charset="0"/>
                <a:ea typeface="IBM Plex Sans" pitchFamily="34" charset="-122"/>
                <a:cs typeface="IBM Plex Sans" pitchFamily="34" charset="-120"/>
              </a:rPr>
              <a:t>Bitcoin Diploma · Module 3</a:t>
            </a:r>
            <a:endParaRPr lang="en"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64</a:t>
            </a:fld>
            <a:endParaRPr lang="en-US"/>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name="Slide 6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en" altLang="en-US" sz="3000" dirty="0">
                <a:solidFill>
                  <a:srgbClr val="422C70"/>
                </a:solidFill>
                <a:latin typeface="IBM Plex Sans Medium" pitchFamily="34" charset="0"/>
                <a:ea typeface="IBM Plex Sans Medium" pitchFamily="34" charset="-122"/>
                <a:cs typeface="IBM Plex Sans Medium" pitchFamily="34" charset="-120"/>
              </a:rPr>
              <a:t>Keys</a:t>
            </a:r>
            <a:endParaRPr lang="en" sz="3000" dirty="0"/>
          </a:p>
        </p:txBody>
      </p:sp>
      <p:sp>
        <p:nvSpPr>
          <p:cNvPr id="4" name="Text 2"/>
          <p:cNvSpPr/>
          <p:nvPr/>
        </p:nvSpPr>
        <p:spPr>
          <a:xfrm>
            <a:off x="1002000" y="1375806"/>
            <a:ext cx="11142604" cy="1608521"/>
          </a:xfrm>
          <a:prstGeom prst="rect">
            <a:avLst/>
          </a:prstGeom>
          <a:noFill/>
          <a:ln/>
        </p:spPr>
        <p:txBody>
          <a:bodyPr wrap="square" lIns="0" tIns="0" rIns="0" bIns="0" rtlCol="0" anchor="t"/>
          <a:lstStyle/>
          <a:p>
            <a:pPr algn="l" marL="200660" indent="-200660">
              <a:lnSpc>
                <a:spcPct val="113000"/>
              </a:lnSpc>
              <a:buSzPct val="100000"/>
              <a:buChar char="•"/>
            </a:pPr>
            <a:r>
              <a:rPr lang="en" altLang="en-US" sz="2110" b="1" dirty="0">
                <a:solidFill>
                  <a:srgbClr val="422C70"/>
                </a:solidFill>
                <a:latin typeface="IBM Plex Sans" pitchFamily="34" charset="0"/>
                <a:ea typeface="IBM Plex Sans" pitchFamily="34" charset="-122"/>
                <a:cs typeface="IBM Plex Sans" pitchFamily="34" charset="-120"/>
              </a:rPr>
              <a:t>Private key:</a:t>
            </a:r>
            <a:r>
              <a:rPr lang="en" altLang="en-US" sz="2110" dirty="0">
                <a:solidFill>
                  <a:srgbClr val="25252B"/>
                </a:solidFill>
                <a:latin typeface="IBM Plex Sans" pitchFamily="34" charset="0"/>
                <a:ea typeface="IBM Plex Sans" pitchFamily="34" charset="-122"/>
                <a:cs typeface="IBM Plex Sans" pitchFamily="34" charset="-120"/>
              </a:rPr>
              <a:t> secret information used to authorize spending</a:t>
            </a:r>
            <a:endParaRPr lang="en" sz="2110" dirty="0"/>
          </a:p>
          <a:p>
            <a:pPr algn="l" marL="200660" indent="-200660">
              <a:lnSpc>
                <a:spcPct val="113000"/>
              </a:lnSpc>
              <a:spcBef>
                <a:spcPts val="420"/>
              </a:spcBef>
              <a:buSzPct val="100000"/>
              <a:buChar char="•"/>
            </a:pPr>
            <a:r>
              <a:rPr lang="en" altLang="en-US" sz="2110" b="1" dirty="0">
                <a:solidFill>
                  <a:srgbClr val="422C70"/>
                </a:solidFill>
                <a:latin typeface="IBM Plex Sans" pitchFamily="34" charset="0"/>
                <a:ea typeface="IBM Plex Sans" pitchFamily="34" charset="-122"/>
                <a:cs typeface="IBM Plex Sans" pitchFamily="34" charset="-120"/>
              </a:rPr>
              <a:t>Public key:</a:t>
            </a:r>
            <a:r>
              <a:rPr lang="en" altLang="en-US" sz="2110" dirty="0">
                <a:solidFill>
                  <a:srgbClr val="25252B"/>
                </a:solidFill>
                <a:latin typeface="IBM Plex Sans" pitchFamily="34" charset="0"/>
                <a:ea typeface="IBM Plex Sans" pitchFamily="34" charset="-122"/>
                <a:cs typeface="IBM Plex Sans" pitchFamily="34" charset="-120"/>
              </a:rPr>
              <a:t> verifies signatures without revealing the private key</a:t>
            </a:r>
            <a:endParaRPr lang="en" sz="2110" dirty="0"/>
          </a:p>
          <a:p>
            <a:pPr algn="l" marL="200660" indent="-200660">
              <a:lnSpc>
                <a:spcPct val="113000"/>
              </a:lnSpc>
              <a:spcBef>
                <a:spcPts val="420"/>
              </a:spcBef>
              <a:buSzPct val="100000"/>
              <a:buChar char="•"/>
            </a:pPr>
            <a:r>
              <a:rPr lang="en" altLang="en-US" sz="2110" b="1" dirty="0">
                <a:solidFill>
                  <a:srgbClr val="422C70"/>
                </a:solidFill>
                <a:latin typeface="IBM Plex Sans" pitchFamily="34" charset="0"/>
                <a:ea typeface="IBM Plex Sans" pitchFamily="34" charset="-122"/>
                <a:cs typeface="IBM Plex Sans" pitchFamily="34" charset="-120"/>
              </a:rPr>
              <a:t>Address:</a:t>
            </a:r>
            <a:r>
              <a:rPr lang="en" altLang="en-US" sz="2110" dirty="0">
                <a:solidFill>
                  <a:srgbClr val="25252B"/>
                </a:solidFill>
                <a:latin typeface="IBM Plex Sans" pitchFamily="34" charset="0"/>
                <a:ea typeface="IBM Plex Sans" pitchFamily="34" charset="-122"/>
                <a:cs typeface="IBM Plex Sans" pitchFamily="34" charset="-120"/>
              </a:rPr>
              <a:t> receiving information derived from public-key information</a:t>
            </a:r>
            <a:endParaRPr lang="en" sz="2110" dirty="0"/>
          </a:p>
          <a:p>
            <a:pPr algn="l" marL="200660" indent="-200660">
              <a:lnSpc>
                <a:spcPct val="113000"/>
              </a:lnSpc>
              <a:spcBef>
                <a:spcPts val="420"/>
              </a:spcBef>
              <a:buSzPct val="100000"/>
              <a:buChar char="•"/>
            </a:pPr>
            <a:r>
              <a:rPr lang="en" altLang="en-US" sz="2110" dirty="0">
                <a:solidFill>
                  <a:srgbClr val="25252B"/>
                </a:solidFill>
                <a:latin typeface="IBM Plex Sans" pitchFamily="34" charset="0"/>
                <a:ea typeface="IBM Plex Sans" pitchFamily="34" charset="-122"/>
                <a:cs typeface="IBM Plex Sans" pitchFamily="34" charset="-120"/>
              </a:rPr>
              <a:t>Wallets normally manage many keys automatically</a:t>
            </a:r>
            <a:endParaRPr lang="en" sz="2110" dirty="0"/>
          </a:p>
        </p:txBody>
      </p:sp>
      <p:sp>
        <p:nvSpPr>
          <p:cNvPr id="5" name="Text 3"/>
          <p:cNvSpPr/>
          <p:nvPr/>
        </p:nvSpPr>
        <p:spPr>
          <a:xfrm>
            <a:off x="666780" y="3279313"/>
            <a:ext cx="11510010" cy="723930"/>
          </a:xfrm>
          <a:prstGeom prst="rect">
            <a:avLst/>
          </a:prstGeom>
          <a:noFill/>
          <a:ln/>
        </p:spPr>
        <p:txBody>
          <a:bodyPr wrap="square" lIns="0" tIns="0" rIns="0" bIns="0" rtlCol="0" anchor="t"/>
          <a:lstStyle/>
          <a:p>
            <a:pPr algn="l" indent="0" marL="0">
              <a:lnSpc>
                <a:spcPct val="113000"/>
              </a:lnSpc>
              <a:buNone/>
            </a:pPr>
            <a:r>
              <a:rPr lang="en" altLang="en-US" sz="2110" dirty="0">
                <a:solidFill>
                  <a:srgbClr val="25252B"/>
                </a:solidFill>
                <a:latin typeface="IBM Plex Sans" pitchFamily="34" charset="0"/>
                <a:ea typeface="IBM Plex Sans" pitchFamily="34" charset="-122"/>
                <a:cs typeface="IBM Plex Sans" pitchFamily="34" charset="-120"/>
              </a:rPr>
              <a:t>Never share private keys, seed phrases, passwords, or recovery codes. No legitimate educator, support worker, wallet company, exchange employee, or developer needs them.</a:t>
            </a:r>
            <a:endParaRPr lang="en" sz="2110" dirty="0"/>
          </a:p>
        </p:txBody>
      </p:sp>
      <p:sp>
        <p:nvSpPr>
          <p:cNvPr id="6" name="Shape 4"/>
          <p:cNvSpPr/>
          <p:nvPr/>
        </p:nvSpPr>
        <p:spPr>
          <a:xfrm>
            <a:off x="666780" y="4271345"/>
            <a:ext cx="10858500" cy="1447770"/>
          </a:xfrm>
          <a:prstGeom prst="rect">
            <a:avLst/>
          </a:prstGeom>
          <a:solidFill>
            <a:srgbClr val="F3F3FA"/>
          </a:solidFill>
          <a:ln/>
        </p:spPr>
      </p:sp>
      <p:sp>
        <p:nvSpPr>
          <p:cNvPr id="7" name="Shape 5"/>
          <p:cNvSpPr/>
          <p:nvPr/>
        </p:nvSpPr>
        <p:spPr>
          <a:xfrm>
            <a:off x="666780" y="4271345"/>
            <a:ext cx="57150" cy="1447770"/>
          </a:xfrm>
          <a:prstGeom prst="rect">
            <a:avLst/>
          </a:prstGeom>
          <a:solidFill>
            <a:srgbClr val="422C70"/>
          </a:solidFill>
          <a:ln/>
        </p:spPr>
      </p:sp>
      <p:sp>
        <p:nvSpPr>
          <p:cNvPr id="8" name="Text 6"/>
          <p:cNvSpPr/>
          <p:nvPr/>
        </p:nvSpPr>
        <p:spPr>
          <a:xfrm>
            <a:off x="1153058" y="4512747"/>
            <a:ext cx="10539649" cy="964966"/>
          </a:xfrm>
          <a:prstGeom prst="rect">
            <a:avLst/>
          </a:prstGeom>
          <a:noFill/>
          <a:ln/>
        </p:spPr>
        <p:txBody>
          <a:bodyPr wrap="square" lIns="0" tIns="0" rIns="0" bIns="0" rtlCol="0" anchor="t"/>
          <a:lstStyle/>
          <a:p>
            <a:pPr algn="l" indent="0" marL="0">
              <a:lnSpc>
                <a:spcPct val="113000"/>
              </a:lnSpc>
              <a:buNone/>
            </a:pPr>
            <a:r>
              <a:rPr lang="en" altLang="en-US" sz="2110" b="1" dirty="0">
                <a:solidFill>
                  <a:srgbClr val="422C70"/>
                </a:solidFill>
                <a:latin typeface="IBM Plex Sans" pitchFamily="34" charset="0"/>
                <a:ea typeface="IBM Plex Sans" pitchFamily="34" charset="-122"/>
                <a:cs typeface="IBM Plex Sans" pitchFamily="34" charset="-120"/>
              </a:rPr>
              <a:t>Try it</a:t>
            </a:r>
            <a:endParaRPr lang="en" sz="2110" dirty="0"/>
          </a:p>
          <a:p>
            <a:pPr algn="l" indent="0" marL="0">
              <a:lnSpc>
                <a:spcPct val="113000"/>
              </a:lnSpc>
              <a:spcBef>
                <a:spcPts val="320"/>
              </a:spcBef>
              <a:buNone/>
            </a:pPr>
            <a:r>
              <a:rPr lang="en" altLang="en-US" sz="2110" dirty="0">
                <a:solidFill>
                  <a:srgbClr val="25252B"/>
                </a:solidFill>
                <a:latin typeface="IBM Plex Sans" pitchFamily="34" charset="0"/>
                <a:ea typeface="IBM Plex Sans" pitchFamily="34" charset="-122"/>
                <a:cs typeface="IBM Plex Sans" pitchFamily="34" charset="-120"/>
              </a:rPr>
              <a:t>Sort prepared examples into receiving information, secrets, and public information that becomes sensitive when linked to a person.</a:t>
            </a:r>
            <a:endParaRPr lang="en" sz="2110" dirty="0"/>
          </a:p>
        </p:txBody>
      </p:sp>
      <p:sp>
        <p:nvSpPr>
          <p:cNvPr id="9" name="Text 7"/>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en" altLang="en-US" sz="1200" dirty="0">
                <a:solidFill>
                  <a:srgbClr val="6C6C7D"/>
                </a:solidFill>
                <a:latin typeface="IBM Plex Sans" pitchFamily="34" charset="0"/>
                <a:ea typeface="IBM Plex Sans" pitchFamily="34" charset="-122"/>
                <a:cs typeface="IBM Plex Sans" pitchFamily="34" charset="-120"/>
              </a:rPr>
              <a:t>Bitcoin Diploma · Module 3</a:t>
            </a:r>
            <a:endParaRPr lang="en"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65</a:t>
            </a:fld>
            <a:endParaRPr lang="en-US"/>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name="Slide 66">
    <p:bg>
      <p:bgPr>
        <a:solidFill>
          <a:srgbClr val="FFFFFF"/>
        </a:solidFill>
      </p:bgPr>
    </p:bg>
    <p:spTree>
      <p:nvGrpSpPr>
        <p:cNvPr id="1" name=""/>
        <p:cNvGrpSpPr/>
        <p:nvPr/>
      </p:nvGrpSpPr>
      <p:grpSpPr>
        <a:xfrm>
          <a:off x="0" y="0"/>
          <a:ext cx="0" cy="0"/>
          <a:chOff x="0" y="0"/>
          <a:chExt cx="0" cy="0"/>
        </a:xfrm>
      </p:grpSpPr>
      <p:pic>
        <p:nvPicPr>
          <p:cNvPr id="2" name="Image 0" descr="Private key: never share it. Anyone with it can spend your bitcoin. Receiving: safe to share Public key, derived from the private key Receiving address, created from public-key informationSpending: th">    </p:cNvPr>
          <p:cNvPicPr>
            <a:picLocks noChangeAspect="1"/>
          </p:cNvPicPr>
          <p:nvPr/>
        </p:nvPicPr>
        <p:blipFill>
          <a:blip r:embed="rId1"/>
          <a:stretch>
            <a:fillRect/>
          </a:stretch>
        </p:blipFill>
        <p:spPr>
          <a:xfrm>
            <a:off x="342900" y="1213226"/>
            <a:ext cx="11506170" cy="4279209"/>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66</a:t>
            </a:fld>
            <a:endParaRPr lang="en-US"/>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name="Slide 67">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705570" y="1752630"/>
            <a:ext cx="5029200" cy="3352830"/>
          </a:xfrm>
          <a:prstGeom prst="rect">
            <a:avLst/>
          </a:prstGeom>
        </p:spPr>
      </p:pic>
      <p:sp>
        <p:nvSpPr>
          <p:cNvPr id="3" name="Shape 0"/>
          <p:cNvSpPr/>
          <p:nvPr/>
        </p:nvSpPr>
        <p:spPr>
          <a:xfrm>
            <a:off x="666780" y="1066830"/>
            <a:ext cx="914400" cy="38130"/>
          </a:xfrm>
          <a:prstGeom prst="rect">
            <a:avLst/>
          </a:prstGeom>
          <a:solidFill>
            <a:srgbClr val="F7941F"/>
          </a:solidFill>
          <a:ln/>
        </p:spPr>
      </p:sp>
      <p:sp>
        <p:nvSpPr>
          <p:cNvPr id="4" name="Text 1"/>
          <p:cNvSpPr/>
          <p:nvPr/>
        </p:nvSpPr>
        <p:spPr>
          <a:xfrm>
            <a:off x="666780" y="571500"/>
            <a:ext cx="11144250" cy="419070"/>
          </a:xfrm>
          <a:prstGeom prst="rect">
            <a:avLst/>
          </a:prstGeom>
          <a:noFill/>
          <a:ln/>
        </p:spPr>
        <p:txBody>
          <a:bodyPr wrap="square" lIns="0" tIns="0" rIns="0" bIns="0" rtlCol="0" anchor="t"/>
          <a:lstStyle/>
          <a:p>
            <a:pPr algn="l" indent="0" marL="0">
              <a:lnSpc>
                <a:spcPct val="92000"/>
              </a:lnSpc>
              <a:buNone/>
            </a:pPr>
            <a:r>
              <a:rPr lang="en" altLang="en-US" sz="3000" dirty="0">
                <a:solidFill>
                  <a:srgbClr val="422C70"/>
                </a:solidFill>
                <a:latin typeface="IBM Plex Sans Medium" pitchFamily="34" charset="0"/>
                <a:ea typeface="IBM Plex Sans Medium" pitchFamily="34" charset="-122"/>
                <a:cs typeface="IBM Plex Sans Medium" pitchFamily="34" charset="-120"/>
              </a:rPr>
              <a:t>Seed Phrases</a:t>
            </a:r>
            <a:endParaRPr lang="en" sz="3000" dirty="0"/>
          </a:p>
        </p:txBody>
      </p:sp>
      <p:sp>
        <p:nvSpPr>
          <p:cNvPr id="5" name="Text 2"/>
          <p:cNvSpPr/>
          <p:nvPr/>
        </p:nvSpPr>
        <p:spPr>
          <a:xfrm>
            <a:off x="666780" y="1447770"/>
            <a:ext cx="5694426" cy="1234074"/>
          </a:xfrm>
          <a:prstGeom prst="rect">
            <a:avLst/>
          </a:prstGeom>
          <a:noFill/>
          <a:ln/>
        </p:spPr>
        <p:txBody>
          <a:bodyPr wrap="square" lIns="0" tIns="0" rIns="0" bIns="0" rtlCol="0" anchor="t"/>
          <a:lstStyle/>
          <a:p>
            <a:pPr algn="l" indent="0" marL="0">
              <a:lnSpc>
                <a:spcPct val="113000"/>
              </a:lnSpc>
              <a:buNone/>
            </a:pPr>
            <a:r>
              <a:rPr lang="en" altLang="en-US" sz="2400" dirty="0">
                <a:solidFill>
                  <a:srgbClr val="25252B"/>
                </a:solidFill>
                <a:latin typeface="IBM Plex Sans" pitchFamily="34" charset="0"/>
                <a:ea typeface="IBM Plex Sans" pitchFamily="34" charset="-122"/>
                <a:cs typeface="IBM Plex Sans" pitchFamily="34" charset="-120"/>
              </a:rPr>
              <a:t>A seed phrase is an ordered list of words that many wallets use to recover their private keys.</a:t>
            </a:r>
            <a:endParaRPr lang="en" sz="2400" dirty="0"/>
          </a:p>
        </p:txBody>
      </p:sp>
      <p:sp>
        <p:nvSpPr>
          <p:cNvPr id="6" name="Text 3"/>
          <p:cNvSpPr/>
          <p:nvPr/>
        </p:nvSpPr>
        <p:spPr>
          <a:xfrm>
            <a:off x="1047720" y="2925623"/>
            <a:ext cx="5276820" cy="3062143"/>
          </a:xfrm>
          <a:prstGeom prst="rect">
            <a:avLst/>
          </a:prstGeom>
          <a:noFill/>
          <a:ln/>
        </p:spPr>
        <p:txBody>
          <a:bodyPr wrap="square" lIns="0" tIns="0" rIns="0" bIns="0" rtlCol="0" anchor="t"/>
          <a:lstStyle/>
          <a:p>
            <a:pPr algn="l" marL="228600" indent="-228600">
              <a:lnSpc>
                <a:spcPct val="113000"/>
              </a:lnSpc>
              <a:buSzPct val="100000"/>
              <a:buChar char="•"/>
            </a:pPr>
            <a:r>
              <a:rPr lang="en" altLang="en-US" sz="2400" dirty="0">
                <a:solidFill>
                  <a:srgbClr val="25252B"/>
                </a:solidFill>
                <a:latin typeface="IBM Plex Sans" pitchFamily="34" charset="0"/>
                <a:ea typeface="IBM Plex Sans" pitchFamily="34" charset="-122"/>
                <a:cs typeface="IBM Plex Sans" pitchFamily="34" charset="-120"/>
              </a:rPr>
              <a:t>Often 12 or 24 words; designs differ</a:t>
            </a:r>
            <a:endParaRPr lang="en" sz="2400" dirty="0"/>
          </a:p>
          <a:p>
            <a:pPr algn="l" marL="228600" indent="-228600">
              <a:lnSpc>
                <a:spcPct val="113000"/>
              </a:lnSpc>
              <a:spcBef>
                <a:spcPts val="480"/>
              </a:spcBef>
              <a:buSzPct val="100000"/>
              <a:buChar char="•"/>
            </a:pPr>
            <a:r>
              <a:rPr lang="en" altLang="en-US" sz="2400" dirty="0">
                <a:solidFill>
                  <a:srgbClr val="25252B"/>
                </a:solidFill>
                <a:latin typeface="IBM Plex Sans" pitchFamily="34" charset="0"/>
                <a:ea typeface="IBM Plex Sans" pitchFamily="34" charset="-122"/>
                <a:cs typeface="IBM Plex Sans" pitchFamily="34" charset="-120"/>
              </a:rPr>
              <a:t>Exact spelling and order</a:t>
            </a:r>
            <a:endParaRPr lang="en" sz="2400" dirty="0"/>
          </a:p>
          <a:p>
            <a:pPr algn="l" marL="228600" indent="-228600">
              <a:lnSpc>
                <a:spcPct val="113000"/>
              </a:lnSpc>
              <a:spcBef>
                <a:spcPts val="480"/>
              </a:spcBef>
              <a:buSzPct val="100000"/>
              <a:buChar char="•"/>
            </a:pPr>
            <a:r>
              <a:rPr lang="en" altLang="en-US" sz="2400" dirty="0">
                <a:solidFill>
                  <a:srgbClr val="25252B"/>
                </a:solidFill>
                <a:latin typeface="IBM Plex Sans" pitchFamily="34" charset="0"/>
                <a:ea typeface="IBM Plex Sans" pitchFamily="34" charset="-122"/>
                <a:cs typeface="IBM Plex Sans" pitchFamily="34" charset="-120"/>
              </a:rPr>
              <a:t>Official backup instructions; private, offline storage</a:t>
            </a:r>
            <a:endParaRPr lang="en" sz="2400" dirty="0"/>
          </a:p>
          <a:p>
            <a:pPr algn="l" marL="228600" indent="-228600">
              <a:lnSpc>
                <a:spcPct val="113000"/>
              </a:lnSpc>
              <a:spcBef>
                <a:spcPts val="480"/>
              </a:spcBef>
              <a:buSzPct val="100000"/>
              <a:buChar char="•"/>
            </a:pPr>
            <a:r>
              <a:rPr lang="en" altLang="en-US" sz="2400" dirty="0">
                <a:solidFill>
                  <a:srgbClr val="25252B"/>
                </a:solidFill>
                <a:latin typeface="IBM Plex Sans" pitchFamily="34" charset="0"/>
                <a:ea typeface="IBM Plex Sans" pitchFamily="34" charset="-122"/>
                <a:cs typeface="IBM Plex Sans" pitchFamily="34" charset="-120"/>
              </a:rPr>
              <a:t>Protect against loss, damage, cameras, and other observers</a:t>
            </a:r>
            <a:endParaRPr lang="en" sz="2400" dirty="0"/>
          </a:p>
        </p:txBody>
      </p:sp>
      <p:sp>
        <p:nvSpPr>
          <p:cNvPr id="7"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en" altLang="en-US" sz="1200" dirty="0">
                <a:solidFill>
                  <a:srgbClr val="6C6C7D"/>
                </a:solidFill>
                <a:latin typeface="IBM Plex Sans" pitchFamily="34" charset="0"/>
                <a:ea typeface="IBM Plex Sans" pitchFamily="34" charset="-122"/>
                <a:cs typeface="IBM Plex Sans" pitchFamily="34" charset="-120"/>
              </a:rPr>
              <a:t>Bitcoin Diploma · Module 3</a:t>
            </a:r>
            <a:endParaRPr lang="en"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67</a:t>
            </a:fld>
            <a:endParaRPr lang="en-US"/>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name="Slide 68">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en" altLang="en-US" sz="3000" dirty="0">
                <a:solidFill>
                  <a:srgbClr val="422C70"/>
                </a:solidFill>
                <a:latin typeface="IBM Plex Sans Medium" pitchFamily="34" charset="0"/>
                <a:ea typeface="IBM Plex Sans Medium" pitchFamily="34" charset="-122"/>
                <a:cs typeface="IBM Plex Sans Medium" pitchFamily="34" charset="-120"/>
              </a:rPr>
              <a:t>Custodial and Non-Custodial Use</a:t>
            </a:r>
            <a:endParaRPr lang="en" sz="3000" dirty="0"/>
          </a:p>
        </p:txBody>
      </p:sp>
      <p:sp>
        <p:nvSpPr>
          <p:cNvPr id="4" name="Text 2"/>
          <p:cNvSpPr/>
          <p:nvPr/>
        </p:nvSpPr>
        <p:spPr>
          <a:xfrm>
            <a:off x="1032449" y="1383030"/>
            <a:ext cx="11109137" cy="1755465"/>
          </a:xfrm>
          <a:prstGeom prst="rect">
            <a:avLst/>
          </a:prstGeom>
          <a:noFill/>
          <a:ln/>
        </p:spPr>
        <p:txBody>
          <a:bodyPr wrap="square" lIns="0" tIns="0" rIns="0" bIns="0" rtlCol="0" anchor="t"/>
          <a:lstStyle/>
          <a:p>
            <a:pPr algn="l" marL="219710" indent="-219710">
              <a:lnSpc>
                <a:spcPct val="113000"/>
              </a:lnSpc>
              <a:buSzPct val="100000"/>
              <a:buChar char="•"/>
            </a:pPr>
            <a:r>
              <a:rPr lang="en" altLang="en-US" sz="2300" b="1" dirty="0">
                <a:solidFill>
                  <a:srgbClr val="422C70"/>
                </a:solidFill>
                <a:latin typeface="IBM Plex Sans" pitchFamily="34" charset="0"/>
                <a:ea typeface="IBM Plex Sans" pitchFamily="34" charset="-122"/>
                <a:cs typeface="IBM Plex Sans" pitchFamily="34" charset="-120"/>
              </a:rPr>
              <a:t>Custodial:</a:t>
            </a:r>
            <a:r>
              <a:rPr lang="en" altLang="en-US" sz="2300" dirty="0">
                <a:solidFill>
                  <a:srgbClr val="25252B"/>
                </a:solidFill>
                <a:latin typeface="IBM Plex Sans" pitchFamily="34" charset="0"/>
                <a:ea typeface="IBM Plex Sans" pitchFamily="34" charset="-122"/>
                <a:cs typeface="IBM Plex Sans" pitchFamily="34" charset="-120"/>
              </a:rPr>
              <a:t> service controls keys and account recovery</a:t>
            </a:r>
            <a:endParaRPr lang="en" sz="2300" dirty="0"/>
          </a:p>
          <a:p>
            <a:pPr algn="l" marL="219710" indent="-219710">
              <a:lnSpc>
                <a:spcPct val="113000"/>
              </a:lnSpc>
              <a:spcBef>
                <a:spcPts val="460"/>
              </a:spcBef>
              <a:buSzPct val="100000"/>
              <a:buChar char="•"/>
            </a:pPr>
            <a:r>
              <a:rPr lang="en" altLang="en-US" sz="2300" dirty="0">
                <a:solidFill>
                  <a:srgbClr val="25252B"/>
                </a:solidFill>
                <a:latin typeface="IBM Plex Sans" pitchFamily="34" charset="0"/>
                <a:ea typeface="IBM Plex Sans" pitchFamily="34" charset="-122"/>
                <a:cs typeface="IBM Plex Sans" pitchFamily="34" charset="-120"/>
              </a:rPr>
              <a:t>Displayed balance: service's promise to provide bitcoin</a:t>
            </a:r>
            <a:endParaRPr lang="en" sz="2300" dirty="0"/>
          </a:p>
          <a:p>
            <a:pPr algn="l" marL="219710" indent="-219710">
              <a:lnSpc>
                <a:spcPct val="113000"/>
              </a:lnSpc>
              <a:spcBef>
                <a:spcPts val="460"/>
              </a:spcBef>
              <a:buSzPct val="100000"/>
              <a:buChar char="•"/>
            </a:pPr>
            <a:r>
              <a:rPr lang="en" altLang="en-US" sz="2300" b="1" dirty="0">
                <a:solidFill>
                  <a:srgbClr val="422C70"/>
                </a:solidFill>
                <a:latin typeface="IBM Plex Sans" pitchFamily="34" charset="0"/>
                <a:ea typeface="IBM Plex Sans" pitchFamily="34" charset="-122"/>
                <a:cs typeface="IBM Plex Sans" pitchFamily="34" charset="-120"/>
              </a:rPr>
              <a:t>Self-custodial:</a:t>
            </a:r>
            <a:r>
              <a:rPr lang="en" altLang="en-US" sz="2300" dirty="0">
                <a:solidFill>
                  <a:srgbClr val="25252B"/>
                </a:solidFill>
                <a:latin typeface="IBM Plex Sans" pitchFamily="34" charset="0"/>
                <a:ea typeface="IBM Plex Sans" pitchFamily="34" charset="-122"/>
                <a:cs typeface="IBM Plex Sans" pitchFamily="34" charset="-120"/>
              </a:rPr>
              <a:t> user controls keys and backup</a:t>
            </a:r>
            <a:endParaRPr lang="en" sz="2300" dirty="0"/>
          </a:p>
          <a:p>
            <a:pPr algn="l" marL="219710" indent="-219710">
              <a:lnSpc>
                <a:spcPct val="113000"/>
              </a:lnSpc>
              <a:spcBef>
                <a:spcPts val="460"/>
              </a:spcBef>
              <a:buSzPct val="100000"/>
              <a:buChar char="•"/>
            </a:pPr>
            <a:r>
              <a:rPr lang="en" altLang="en-US" sz="2300" dirty="0">
                <a:solidFill>
                  <a:srgbClr val="25252B"/>
                </a:solidFill>
                <a:latin typeface="IBM Plex Sans" pitchFamily="34" charset="0"/>
                <a:ea typeface="IBM Plex Sans" pitchFamily="34" charset="-122"/>
                <a:cs typeface="IBM Plex Sans" pitchFamily="34" charset="-120"/>
              </a:rPr>
              <a:t>Direct control brings error and recovery responsibility</a:t>
            </a:r>
            <a:endParaRPr lang="en" sz="2300" dirty="0"/>
          </a:p>
        </p:txBody>
      </p:sp>
      <p:sp>
        <p:nvSpPr>
          <p:cNvPr id="5" name="Text 3"/>
          <p:cNvSpPr/>
          <p:nvPr/>
        </p:nvSpPr>
        <p:spPr>
          <a:xfrm>
            <a:off x="666780" y="3460272"/>
            <a:ext cx="11510010" cy="789950"/>
          </a:xfrm>
          <a:prstGeom prst="rect">
            <a:avLst/>
          </a:prstGeom>
          <a:noFill/>
          <a:ln/>
        </p:spPr>
        <p:txBody>
          <a:bodyPr wrap="square" lIns="0" tIns="0" rIns="0" bIns="0" rtlCol="0" anchor="t"/>
          <a:lstStyle/>
          <a:p>
            <a:pPr algn="l" indent="0" marL="0">
              <a:lnSpc>
                <a:spcPct val="113000"/>
              </a:lnSpc>
              <a:buNone/>
            </a:pPr>
            <a:r>
              <a:rPr lang="en" altLang="en-US" sz="2300" dirty="0">
                <a:solidFill>
                  <a:srgbClr val="25252B"/>
                </a:solidFill>
                <a:latin typeface="IBM Plex Sans" pitchFamily="34" charset="0"/>
                <a:ea typeface="IBM Plex Sans" pitchFamily="34" charset="-122"/>
                <a:cs typeface="IBM Plex Sans" pitchFamily="34" charset="-120"/>
              </a:rPr>
              <a:t>A public blockchain cannot prove what a service owes a particular customer. Self-custody can still involve software, hardware, server, and network dependencies.</a:t>
            </a:r>
            <a:endParaRPr lang="en" sz="2300" dirty="0"/>
          </a:p>
        </p:txBody>
      </p:sp>
      <p:sp>
        <p:nvSpPr>
          <p:cNvPr id="6" name="Shape 4"/>
          <p:cNvSpPr/>
          <p:nvPr/>
        </p:nvSpPr>
        <p:spPr>
          <a:xfrm>
            <a:off x="666780" y="4542831"/>
            <a:ext cx="10858500" cy="1579352"/>
          </a:xfrm>
          <a:prstGeom prst="rect">
            <a:avLst/>
          </a:prstGeom>
          <a:solidFill>
            <a:srgbClr val="F3F3FA"/>
          </a:solidFill>
          <a:ln/>
        </p:spPr>
      </p:sp>
      <p:sp>
        <p:nvSpPr>
          <p:cNvPr id="7" name="Shape 5"/>
          <p:cNvSpPr/>
          <p:nvPr/>
        </p:nvSpPr>
        <p:spPr>
          <a:xfrm>
            <a:off x="666780" y="4542831"/>
            <a:ext cx="57150" cy="1579352"/>
          </a:xfrm>
          <a:prstGeom prst="rect">
            <a:avLst/>
          </a:prstGeom>
          <a:solidFill>
            <a:srgbClr val="422C70"/>
          </a:solidFill>
          <a:ln/>
        </p:spPr>
      </p:sp>
      <p:sp>
        <p:nvSpPr>
          <p:cNvPr id="8" name="Text 6"/>
          <p:cNvSpPr/>
          <p:nvPr/>
        </p:nvSpPr>
        <p:spPr>
          <a:xfrm>
            <a:off x="1192103" y="4806178"/>
            <a:ext cx="10456896" cy="1052657"/>
          </a:xfrm>
          <a:prstGeom prst="rect">
            <a:avLst/>
          </a:prstGeom>
          <a:noFill/>
          <a:ln/>
        </p:spPr>
        <p:txBody>
          <a:bodyPr wrap="square" lIns="0" tIns="0" rIns="0" bIns="0" rtlCol="0" anchor="t"/>
          <a:lstStyle/>
          <a:p>
            <a:pPr algn="l" indent="0" marL="0">
              <a:lnSpc>
                <a:spcPct val="113000"/>
              </a:lnSpc>
              <a:buNone/>
            </a:pPr>
            <a:r>
              <a:rPr lang="en" altLang="en-US" sz="2300" b="1" dirty="0">
                <a:solidFill>
                  <a:srgbClr val="422C70"/>
                </a:solidFill>
                <a:latin typeface="IBM Plex Sans" pitchFamily="34" charset="0"/>
                <a:ea typeface="IBM Plex Sans" pitchFamily="34" charset="-122"/>
                <a:cs typeface="IBM Plex Sans" pitchFamily="34" charset="-120"/>
              </a:rPr>
              <a:t>Try it</a:t>
            </a:r>
            <a:endParaRPr lang="en" sz="2300" dirty="0"/>
          </a:p>
          <a:p>
            <a:pPr algn="l" indent="0" marL="0">
              <a:lnSpc>
                <a:spcPct val="113000"/>
              </a:lnSpc>
              <a:spcBef>
                <a:spcPts val="340"/>
              </a:spcBef>
              <a:buNone/>
            </a:pPr>
            <a:r>
              <a:rPr lang="en" altLang="en-US" sz="2300" dirty="0">
                <a:solidFill>
                  <a:srgbClr val="25252B"/>
                </a:solidFill>
                <a:latin typeface="IBM Plex Sans" pitchFamily="34" charset="0"/>
                <a:ea typeface="IBM Plex Sans" pitchFamily="34" charset="-122"/>
                <a:cs typeface="IBM Plex Sans" pitchFamily="34" charset="-120"/>
              </a:rPr>
              <a:t>Compare two prepared descriptions: who controls keys, who restores access, and what risk needs checking?</a:t>
            </a:r>
            <a:endParaRPr lang="en" sz="2300" dirty="0"/>
          </a:p>
        </p:txBody>
      </p:sp>
      <p:sp>
        <p:nvSpPr>
          <p:cNvPr id="9" name="Text 7"/>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en" altLang="en-US" sz="1200" dirty="0">
                <a:solidFill>
                  <a:srgbClr val="6C6C7D"/>
                </a:solidFill>
                <a:latin typeface="IBM Plex Sans" pitchFamily="34" charset="0"/>
                <a:ea typeface="IBM Plex Sans" pitchFamily="34" charset="-122"/>
                <a:cs typeface="IBM Plex Sans" pitchFamily="34" charset="-120"/>
              </a:rPr>
              <a:t>Bitcoin Diploma · Module 3</a:t>
            </a:r>
            <a:endParaRPr lang="en"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68</a:t>
            </a:fld>
            <a:endParaRPr lang="en-US"/>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name="Slide 69">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66780" y="714421"/>
            <a:ext cx="10858500" cy="5429250"/>
          </a:xfrm>
          <a:prstGeom prst="rect">
            <a:avLst/>
          </a:prstGeom>
        </p:spPr>
      </p:pic>
      <p:sp>
        <p:nvSpPr>
          <p:cNvPr id="3" name="Text 0"/>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en" altLang="en-US" sz="1200" dirty="0">
                <a:solidFill>
                  <a:srgbClr val="6C6C7D"/>
                </a:solidFill>
                <a:latin typeface="IBM Plex Sans" pitchFamily="34" charset="0"/>
                <a:ea typeface="IBM Plex Sans" pitchFamily="34" charset="-122"/>
                <a:cs typeface="IBM Plex Sans" pitchFamily="34" charset="-120"/>
              </a:rPr>
              <a:t>Bitcoin Diploma · Module 3</a:t>
            </a:r>
            <a:endParaRPr lang="en"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69</a:t>
            </a:fld>
            <a:endParaRPr lang="en-US"/>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name="Slide 70">
    <p:bg>
      <p:bgPr>
        <a:solidFill>
          <a:srgbClr val="FFFFFF"/>
        </a:solidFill>
      </p:bgPr>
    </p:bg>
    <p:spTree>
      <p:nvGrpSpPr>
        <p:cNvPr id="1" name=""/>
        <p:cNvGrpSpPr/>
        <p:nvPr/>
      </p:nvGrpSpPr>
      <p:grpSpPr>
        <a:xfrm>
          <a:off x="0" y="0"/>
          <a:ext cx="0" cy="0"/>
          <a:chOff x="0" y="0"/>
          <a:chExt cx="0" cy="0"/>
        </a:xfrm>
      </p:grpSpPr>
      <p:pic>
        <p:nvPicPr>
          <p:cNvPr id="2" name="Image 0" descr="Custodial You sign in to an account on your phoneThe service holds the keys on its servers The service approves and signs your paymentBalanceA promise from the serviceRecoveryThrough the service's acc">    </p:cNvPr>
          <p:cNvPicPr>
            <a:picLocks noChangeAspect="1"/>
          </p:cNvPicPr>
          <p:nvPr/>
        </p:nvPicPr>
        <p:blipFill>
          <a:blip r:embed="rId1"/>
          <a:stretch>
            <a:fillRect/>
          </a:stretch>
        </p:blipFill>
        <p:spPr>
          <a:xfrm>
            <a:off x="342900" y="736458"/>
            <a:ext cx="11506170" cy="5232745"/>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70</a:t>
            </a:fld>
            <a:endParaRPr lang="en-US"/>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name="Slide 71">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7315200" y="0"/>
            <a:ext cx="4876770" cy="6858000"/>
          </a:xfrm>
          <a:prstGeom prst="rect">
            <a:avLst/>
          </a:prstGeom>
        </p:spPr>
      </p:pic>
      <p:sp>
        <p:nvSpPr>
          <p:cNvPr id="3" name="Shape 0"/>
          <p:cNvSpPr/>
          <p:nvPr/>
        </p:nvSpPr>
        <p:spPr>
          <a:xfrm>
            <a:off x="666780" y="1066830"/>
            <a:ext cx="914400" cy="38130"/>
          </a:xfrm>
          <a:prstGeom prst="rect">
            <a:avLst/>
          </a:prstGeom>
          <a:solidFill>
            <a:srgbClr val="F7941F"/>
          </a:solidFill>
          <a:ln/>
        </p:spPr>
      </p:sp>
      <p:sp>
        <p:nvSpPr>
          <p:cNvPr id="4" name="Text 1"/>
          <p:cNvSpPr/>
          <p:nvPr/>
        </p:nvSpPr>
        <p:spPr>
          <a:xfrm>
            <a:off x="666780" y="571500"/>
            <a:ext cx="11144250" cy="419070"/>
          </a:xfrm>
          <a:prstGeom prst="rect">
            <a:avLst/>
          </a:prstGeom>
          <a:noFill/>
          <a:ln/>
        </p:spPr>
        <p:txBody>
          <a:bodyPr wrap="square" lIns="0" tIns="0" rIns="0" bIns="0" rtlCol="0" anchor="t"/>
          <a:lstStyle/>
          <a:p>
            <a:pPr algn="l" indent="0" marL="0">
              <a:lnSpc>
                <a:spcPct val="92000"/>
              </a:lnSpc>
              <a:buNone/>
            </a:pPr>
            <a:r>
              <a:rPr lang="en" altLang="en-US" sz="3000" dirty="0">
                <a:solidFill>
                  <a:srgbClr val="422C70"/>
                </a:solidFill>
                <a:latin typeface="IBM Plex Sans Medium" pitchFamily="34" charset="0"/>
                <a:ea typeface="IBM Plex Sans Medium" pitchFamily="34" charset="-122"/>
                <a:cs typeface="IBM Plex Sans Medium" pitchFamily="34" charset="-120"/>
              </a:rPr>
              <a:t>Hot and Cold Wallets</a:t>
            </a:r>
            <a:endParaRPr lang="en" sz="3000" dirty="0"/>
          </a:p>
        </p:txBody>
      </p:sp>
      <p:sp>
        <p:nvSpPr>
          <p:cNvPr id="5" name="Text 2"/>
          <p:cNvSpPr/>
          <p:nvPr/>
        </p:nvSpPr>
        <p:spPr>
          <a:xfrm>
            <a:off x="1017179" y="1379464"/>
            <a:ext cx="5956493" cy="3195645"/>
          </a:xfrm>
          <a:prstGeom prst="rect">
            <a:avLst/>
          </a:prstGeom>
          <a:noFill/>
          <a:ln/>
        </p:spPr>
        <p:txBody>
          <a:bodyPr wrap="square" lIns="0" tIns="0" rIns="0" bIns="0" rtlCol="0" anchor="t"/>
          <a:lstStyle/>
          <a:p>
            <a:pPr algn="l" marL="210820" indent="-210820">
              <a:lnSpc>
                <a:spcPct val="113000"/>
              </a:lnSpc>
              <a:buSzPct val="100000"/>
              <a:buChar char="•"/>
            </a:pPr>
            <a:r>
              <a:rPr lang="en" altLang="en-US" sz="2210" b="1" dirty="0">
                <a:solidFill>
                  <a:srgbClr val="422C70"/>
                </a:solidFill>
                <a:latin typeface="IBM Plex Sans" pitchFamily="34" charset="0"/>
                <a:ea typeface="IBM Plex Sans" pitchFamily="34" charset="-122"/>
                <a:cs typeface="IBM Plex Sans" pitchFamily="34" charset="-120"/>
              </a:rPr>
              <a:t>Hot:</a:t>
            </a:r>
            <a:r>
              <a:rPr lang="en" altLang="en-US" sz="2210" dirty="0">
                <a:solidFill>
                  <a:srgbClr val="25252B"/>
                </a:solidFill>
                <a:latin typeface="IBM Plex Sans" pitchFamily="34" charset="0"/>
                <a:ea typeface="IBM Plex Sans" pitchFamily="34" charset="-122"/>
                <a:cs typeface="IBM Plex Sans" pitchFamily="34" charset="-120"/>
              </a:rPr>
              <a:t> keys on an internet-connected device; convenient, greater exposure</a:t>
            </a:r>
            <a:endParaRPr lang="en" sz="2210" dirty="0"/>
          </a:p>
          <a:p>
            <a:pPr algn="l" marL="210820" indent="-210820">
              <a:lnSpc>
                <a:spcPct val="113000"/>
              </a:lnSpc>
              <a:spcBef>
                <a:spcPts val="440"/>
              </a:spcBef>
              <a:buSzPct val="100000"/>
              <a:buChar char="•"/>
            </a:pPr>
            <a:r>
              <a:rPr lang="en" altLang="en-US" sz="2210" b="1" dirty="0">
                <a:solidFill>
                  <a:srgbClr val="422C70"/>
                </a:solidFill>
                <a:latin typeface="IBM Plex Sans" pitchFamily="34" charset="0"/>
                <a:ea typeface="IBM Plex Sans" pitchFamily="34" charset="-122"/>
                <a:cs typeface="IBM Plex Sans" pitchFamily="34" charset="-120"/>
              </a:rPr>
              <a:t>Cold:</a:t>
            </a:r>
            <a:r>
              <a:rPr lang="en" altLang="en-US" sz="2210" dirty="0">
                <a:solidFill>
                  <a:srgbClr val="25252B"/>
                </a:solidFill>
                <a:latin typeface="IBM Plex Sans" pitchFamily="34" charset="0"/>
                <a:ea typeface="IBM Plex Sans" pitchFamily="34" charset="-122"/>
                <a:cs typeface="IBM Plex Sans" pitchFamily="34" charset="-120"/>
              </a:rPr>
              <a:t> signing keys isolated from an internet-connected general-purpose device</a:t>
            </a:r>
            <a:endParaRPr lang="en" sz="2210" dirty="0"/>
          </a:p>
          <a:p>
            <a:pPr algn="l" marL="210820" indent="-210820">
              <a:lnSpc>
                <a:spcPct val="113000"/>
              </a:lnSpc>
              <a:spcBef>
                <a:spcPts val="440"/>
              </a:spcBef>
              <a:buSzPct val="100000"/>
              <a:buChar char="•"/>
            </a:pPr>
            <a:r>
              <a:rPr lang="en" altLang="en-US" sz="2210" b="1" dirty="0">
                <a:solidFill>
                  <a:srgbClr val="422C70"/>
                </a:solidFill>
                <a:latin typeface="IBM Plex Sans" pitchFamily="34" charset="0"/>
                <a:ea typeface="IBM Plex Sans" pitchFamily="34" charset="-122"/>
                <a:cs typeface="IBM Plex Sans" pitchFamily="34" charset="-120"/>
              </a:rPr>
              <a:t>Hardware wallet:</a:t>
            </a:r>
            <a:r>
              <a:rPr lang="en" altLang="en-US" sz="2210" dirty="0">
                <a:solidFill>
                  <a:srgbClr val="25252B"/>
                </a:solidFill>
                <a:latin typeface="IBM Plex Sans" pitchFamily="34" charset="0"/>
                <a:ea typeface="IBM Plex Sans" pitchFamily="34" charset="-122"/>
                <a:cs typeface="IBM Plex Sans" pitchFamily="34" charset="-120"/>
              </a:rPr>
              <a:t> dedicated key-protection and signing device</a:t>
            </a:r>
            <a:endParaRPr lang="en" sz="2210" dirty="0"/>
          </a:p>
          <a:p>
            <a:pPr algn="l" marL="210820" indent="-210820">
              <a:lnSpc>
                <a:spcPct val="113000"/>
              </a:lnSpc>
              <a:spcBef>
                <a:spcPts val="440"/>
              </a:spcBef>
              <a:buSzPct val="100000"/>
              <a:buChar char="•"/>
            </a:pPr>
            <a:r>
              <a:rPr lang="en" altLang="en-US" sz="2210" dirty="0">
                <a:solidFill>
                  <a:srgbClr val="25252B"/>
                </a:solidFill>
                <a:latin typeface="IBM Plex Sans" pitchFamily="34" charset="0"/>
                <a:ea typeface="IBM Plex Sans" pitchFamily="34" charset="-122"/>
                <a:cs typeface="IBM Plex Sans" pitchFamily="34" charset="-120"/>
              </a:rPr>
              <a:t>Custody and recovery: separate questions</a:t>
            </a:r>
            <a:endParaRPr lang="en" sz="2210" dirty="0"/>
          </a:p>
        </p:txBody>
      </p:sp>
      <p:sp>
        <p:nvSpPr>
          <p:cNvPr id="6" name="Text 3"/>
          <p:cNvSpPr/>
          <p:nvPr/>
        </p:nvSpPr>
        <p:spPr>
          <a:xfrm>
            <a:off x="666780" y="4883536"/>
            <a:ext cx="6340632" cy="1135410"/>
          </a:xfrm>
          <a:prstGeom prst="rect">
            <a:avLst/>
          </a:prstGeom>
          <a:noFill/>
          <a:ln/>
        </p:spPr>
        <p:txBody>
          <a:bodyPr wrap="square" lIns="0" tIns="0" rIns="0" bIns="0" rtlCol="0" anchor="t"/>
          <a:lstStyle/>
          <a:p>
            <a:pPr algn="l" indent="0" marL="0">
              <a:lnSpc>
                <a:spcPct val="113000"/>
              </a:lnSpc>
              <a:buNone/>
            </a:pPr>
            <a:r>
              <a:rPr lang="en" altLang="en-US" sz="2210" dirty="0">
                <a:solidFill>
                  <a:srgbClr val="25252B"/>
                </a:solidFill>
                <a:latin typeface="IBM Plex Sans" pitchFamily="34" charset="0"/>
                <a:ea typeface="IBM Plex Sans" pitchFamily="34" charset="-122"/>
                <a:cs typeface="IBM Plex Sans" pitchFamily="34" charset="-120"/>
              </a:rPr>
              <a:t>A hardware wallet can support cold storage; the terms are not interchangeable. Devices and backups still need protection.</a:t>
            </a:r>
            <a:endParaRPr lang="en" sz="2210" dirty="0"/>
          </a:p>
        </p:txBody>
      </p:sp>
      <p:sp>
        <p:nvSpPr>
          <p:cNvPr id="7"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en" altLang="en-US" sz="1200" dirty="0">
                <a:solidFill>
                  <a:srgbClr val="6C6C7D"/>
                </a:solidFill>
                <a:latin typeface="IBM Plex Sans" pitchFamily="34" charset="0"/>
                <a:ea typeface="IBM Plex Sans" pitchFamily="34" charset="-122"/>
                <a:cs typeface="IBM Plex Sans" pitchFamily="34" charset="-120"/>
              </a:rPr>
              <a:t>Bitcoin Diploma · Module 3</a:t>
            </a:r>
            <a:endParaRPr lang="en"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71</a:t>
            </a:fld>
            <a:endParaRPr lang="en-US"/>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name="Slide 72">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en" altLang="en-US" sz="3000" dirty="0">
                <a:solidFill>
                  <a:srgbClr val="422C70"/>
                </a:solidFill>
                <a:latin typeface="IBM Plex Sans Medium" pitchFamily="34" charset="0"/>
                <a:ea typeface="IBM Plex Sans Medium" pitchFamily="34" charset="-122"/>
                <a:cs typeface="IBM Plex Sans Medium" pitchFamily="34" charset="-120"/>
              </a:rPr>
              <a:t>Wallet Recovery and Seed Phrase Testing</a:t>
            </a:r>
            <a:endParaRPr lang="en" sz="3000" dirty="0"/>
          </a:p>
        </p:txBody>
      </p:sp>
      <p:sp>
        <p:nvSpPr>
          <p:cNvPr id="4" name="Text 2"/>
          <p:cNvSpPr/>
          <p:nvPr/>
        </p:nvSpPr>
        <p:spPr>
          <a:xfrm>
            <a:off x="666780" y="1447770"/>
            <a:ext cx="11510010" cy="822686"/>
          </a:xfrm>
          <a:prstGeom prst="rect">
            <a:avLst/>
          </a:prstGeom>
          <a:noFill/>
          <a:ln/>
        </p:spPr>
        <p:txBody>
          <a:bodyPr wrap="square" lIns="0" tIns="0" rIns="0" bIns="0" rtlCol="0" anchor="t"/>
          <a:lstStyle/>
          <a:p>
            <a:pPr algn="l" indent="0" marL="0">
              <a:lnSpc>
                <a:spcPct val="113000"/>
              </a:lnSpc>
              <a:buNone/>
            </a:pPr>
            <a:r>
              <a:rPr lang="en" altLang="en-US" sz="2400" dirty="0">
                <a:solidFill>
                  <a:srgbClr val="25252B"/>
                </a:solidFill>
                <a:latin typeface="IBM Plex Sans" pitchFamily="34" charset="0"/>
                <a:ea typeface="IBM Plex Sans" pitchFamily="34" charset="-122"/>
                <a:cs typeface="IBM Plex Sans" pitchFamily="34" charset="-120"/>
              </a:rPr>
              <a:t>Use only prepared, empty, or simulated materials. Never expose real recovery words; never use a classroom wallet for meaningful funds later.</a:t>
            </a:r>
            <a:endParaRPr lang="en" sz="2400" dirty="0"/>
          </a:p>
        </p:txBody>
      </p:sp>
      <p:sp>
        <p:nvSpPr>
          <p:cNvPr id="5" name="Text 3"/>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en" altLang="en-US" sz="1200" dirty="0">
                <a:solidFill>
                  <a:srgbClr val="6C6C7D"/>
                </a:solidFill>
                <a:latin typeface="IBM Plex Sans" pitchFamily="34" charset="0"/>
                <a:ea typeface="IBM Plex Sans" pitchFamily="34" charset="-122"/>
                <a:cs typeface="IBM Plex Sans" pitchFamily="34" charset="-120"/>
              </a:rPr>
              <a:t>Bitcoin Diploma · Module 3</a:t>
            </a:r>
            <a:endParaRPr lang="en"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72</a:t>
            </a:fld>
            <a:endParaRPr lang="en-US"/>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name="Slide 73">
    <p:bg>
      <p:bgPr>
        <a:solidFill>
          <a:srgbClr val="FFFFFF"/>
        </a:solidFill>
      </p:bgPr>
    </p:bg>
    <p:spTree>
      <p:nvGrpSpPr>
        <p:cNvPr id="1" name=""/>
        <p:cNvGrpSpPr/>
        <p:nvPr/>
      </p:nvGrpSpPr>
      <p:grpSpPr>
        <a:xfrm>
          <a:off x="0" y="0"/>
          <a:ext cx="0" cy="0"/>
          <a:chOff x="0" y="0"/>
          <a:chExt cx="0" cy="0"/>
        </a:xfrm>
      </p:grpSpPr>
      <p:pic>
        <p:nvPicPr>
          <p:cNvPr id="2" name="Image 0" descr="Prepared, empty or simulated materials only. Your educator never sees the recovery words. 1 Follow the instructionsUse the official guide for the exact training wallet.2 Check compatibilityMake sure t">    </p:cNvPr>
          <p:cNvPicPr>
            <a:picLocks noChangeAspect="1"/>
          </p:cNvPicPr>
          <p:nvPr/>
        </p:nvPicPr>
        <p:blipFill>
          <a:blip r:embed="rId1"/>
          <a:stretch>
            <a:fillRect/>
          </a:stretch>
        </p:blipFill>
        <p:spPr>
          <a:xfrm>
            <a:off x="342900" y="825795"/>
            <a:ext cx="11506170" cy="5053980"/>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73</a:t>
            </a:fld>
            <a:endParaRPr lang="en-US"/>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name="Slide 7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en" altLang="en-US" sz="3000" dirty="0">
                <a:solidFill>
                  <a:srgbClr val="422C70"/>
                </a:solidFill>
                <a:latin typeface="IBM Plex Sans Medium" pitchFamily="34" charset="0"/>
                <a:ea typeface="IBM Plex Sans Medium" pitchFamily="34" charset="-122"/>
                <a:cs typeface="IBM Plex Sans Medium" pitchFamily="34" charset="-120"/>
              </a:rPr>
              <a:t>Receiving Bitcoin</a:t>
            </a:r>
            <a:endParaRPr lang="en" sz="3000" dirty="0"/>
          </a:p>
        </p:txBody>
      </p:sp>
      <p:sp>
        <p:nvSpPr>
          <p:cNvPr id="4" name="Text 2"/>
          <p:cNvSpPr/>
          <p:nvPr/>
        </p:nvSpPr>
        <p:spPr>
          <a:xfrm>
            <a:off x="666780" y="1447770"/>
            <a:ext cx="11510010" cy="411389"/>
          </a:xfrm>
          <a:prstGeom prst="rect">
            <a:avLst/>
          </a:prstGeom>
          <a:noFill/>
          <a:ln/>
        </p:spPr>
        <p:txBody>
          <a:bodyPr wrap="square" lIns="0" tIns="0" rIns="0" bIns="0" rtlCol="0" anchor="t"/>
          <a:lstStyle/>
          <a:p>
            <a:pPr algn="l" indent="0" marL="0">
              <a:lnSpc>
                <a:spcPct val="113000"/>
              </a:lnSpc>
              <a:buNone/>
            </a:pPr>
            <a:r>
              <a:rPr lang="en" altLang="en-US" sz="2400" b="1" dirty="0">
                <a:solidFill>
                  <a:srgbClr val="25252B"/>
                </a:solidFill>
                <a:latin typeface="IBM Plex Sans" pitchFamily="34" charset="0"/>
                <a:ea typeface="IBM Plex Sans" pitchFamily="34" charset="-122"/>
                <a:cs typeface="IBM Plex Sans" pitchFamily="34" charset="-120"/>
              </a:rPr>
              <a:t>Practice 1: receive safely</a:t>
            </a:r>
            <a:endParaRPr lang="en" sz="2400" dirty="0"/>
          </a:p>
        </p:txBody>
      </p:sp>
      <p:sp>
        <p:nvSpPr>
          <p:cNvPr id="5" name="Text 3"/>
          <p:cNvSpPr/>
          <p:nvPr/>
        </p:nvSpPr>
        <p:spPr>
          <a:xfrm>
            <a:off x="1047720" y="2102937"/>
            <a:ext cx="11092404" cy="2300265"/>
          </a:xfrm>
          <a:prstGeom prst="rect">
            <a:avLst/>
          </a:prstGeom>
          <a:noFill/>
          <a:ln/>
        </p:spPr>
        <p:txBody>
          <a:bodyPr wrap="square" lIns="0" tIns="0" rIns="0" bIns="0" rtlCol="0" anchor="t"/>
          <a:lstStyle/>
          <a:p>
            <a:pPr algn="l" marL="228600" indent="-228600">
              <a:lnSpc>
                <a:spcPct val="113000"/>
              </a:lnSpc>
              <a:buSzPct val="100000"/>
              <a:buFont typeface="+mj-lt"/>
              <a:buAutoNum type="arabicPeriod" startAt="1"/>
            </a:pPr>
            <a:r>
              <a:rPr lang="en" altLang="en-US" sz="2400" dirty="0">
                <a:solidFill>
                  <a:srgbClr val="25252B"/>
                </a:solidFill>
                <a:latin typeface="IBM Plex Sans" pitchFamily="34" charset="0"/>
                <a:ea typeface="IBM Plex Sans" pitchFamily="34" charset="-122"/>
                <a:cs typeface="IBM Plex Sans" pitchFamily="34" charset="-120"/>
              </a:rPr>
              <a:t>Open the prepared wallet; choose Receive.</a:t>
            </a:r>
            <a:endParaRPr lang="en" sz="2400" dirty="0"/>
          </a:p>
          <a:p>
            <a:pPr algn="l" marL="228600" indent="-228600">
              <a:lnSpc>
                <a:spcPct val="113000"/>
              </a:lnSpc>
              <a:spcBef>
                <a:spcPts val="480"/>
              </a:spcBef>
              <a:buSzPct val="100000"/>
              <a:buFont typeface="+mj-lt"/>
              <a:buAutoNum type="arabicPeriod" startAt="1"/>
            </a:pPr>
            <a:r>
              <a:rPr lang="en" altLang="en-US" sz="2400" dirty="0">
                <a:solidFill>
                  <a:srgbClr val="25252B"/>
                </a:solidFill>
                <a:latin typeface="IBM Plex Sans" pitchFamily="34" charset="0"/>
                <a:ea typeface="IBM Plex Sans" pitchFamily="34" charset="-122"/>
                <a:cs typeface="IBM Plex Sans" pitchFamily="34" charset="-120"/>
              </a:rPr>
              <a:t>Identify on-chain or Lightning.</a:t>
            </a:r>
            <a:endParaRPr lang="en" sz="2400" dirty="0"/>
          </a:p>
          <a:p>
            <a:pPr algn="l" marL="228600" indent="-228600">
              <a:lnSpc>
                <a:spcPct val="113000"/>
              </a:lnSpc>
              <a:spcBef>
                <a:spcPts val="480"/>
              </a:spcBef>
              <a:buSzPct val="100000"/>
              <a:buFont typeface="+mj-lt"/>
              <a:buAutoNum type="arabicPeriod" startAt="1"/>
            </a:pPr>
            <a:r>
              <a:rPr lang="en" altLang="en-US" sz="2400" dirty="0">
                <a:solidFill>
                  <a:srgbClr val="25252B"/>
                </a:solidFill>
                <a:latin typeface="IBM Plex Sans" pitchFamily="34" charset="0"/>
                <a:ea typeface="IBM Plex Sans" pitchFamily="34" charset="-122"/>
                <a:cs typeface="IBM Plex Sans" pitchFamily="34" charset="-120"/>
              </a:rPr>
              <a:t>Share only public receiving information.</a:t>
            </a:r>
            <a:endParaRPr lang="en" sz="2400" dirty="0"/>
          </a:p>
          <a:p>
            <a:pPr algn="l" marL="228600" indent="-228600">
              <a:lnSpc>
                <a:spcPct val="113000"/>
              </a:lnSpc>
              <a:spcBef>
                <a:spcPts val="480"/>
              </a:spcBef>
              <a:buSzPct val="100000"/>
              <a:buFont typeface="+mj-lt"/>
              <a:buAutoNum type="arabicPeriod" startAt="1"/>
            </a:pPr>
            <a:r>
              <a:rPr lang="en" altLang="en-US" sz="2400" dirty="0">
                <a:solidFill>
                  <a:srgbClr val="25252B"/>
                </a:solidFill>
                <a:latin typeface="IBM Plex Sans" pitchFamily="34" charset="0"/>
                <a:ea typeface="IBM Plex Sans" pitchFamily="34" charset="-122"/>
                <a:cs typeface="IBM Plex Sans" pitchFamily="34" charset="-120"/>
              </a:rPr>
              <a:t>Check any requested amount with the sender.</a:t>
            </a:r>
            <a:endParaRPr lang="en" sz="2400" dirty="0"/>
          </a:p>
          <a:p>
            <a:pPr algn="l" marL="228600" indent="-228600">
              <a:lnSpc>
                <a:spcPct val="113000"/>
              </a:lnSpc>
              <a:spcBef>
                <a:spcPts val="480"/>
              </a:spcBef>
              <a:buSzPct val="100000"/>
              <a:buFont typeface="+mj-lt"/>
              <a:buAutoNum type="arabicPeriod" startAt="1"/>
            </a:pPr>
            <a:r>
              <a:rPr lang="en" altLang="en-US" sz="2400" dirty="0">
                <a:solidFill>
                  <a:srgbClr val="25252B"/>
                </a:solidFill>
                <a:latin typeface="IBM Plex Sans" pitchFamily="34" charset="0"/>
                <a:ea typeface="IBM Plex Sans" pitchFamily="34" charset="-122"/>
                <a:cs typeface="IBM Plex Sans" pitchFamily="34" charset="-120"/>
              </a:rPr>
              <a:t>Check the amount and status in your own wallet.</a:t>
            </a:r>
            <a:endParaRPr lang="en" sz="2400" dirty="0"/>
          </a:p>
        </p:txBody>
      </p:sp>
      <p:sp>
        <p:nvSpPr>
          <p:cNvPr id="6" name="Text 4"/>
          <p:cNvSpPr/>
          <p:nvPr/>
        </p:nvSpPr>
        <p:spPr>
          <a:xfrm>
            <a:off x="666780" y="4738421"/>
            <a:ext cx="11510010" cy="822686"/>
          </a:xfrm>
          <a:prstGeom prst="rect">
            <a:avLst/>
          </a:prstGeom>
          <a:noFill/>
          <a:ln/>
        </p:spPr>
        <p:txBody>
          <a:bodyPr wrap="square" lIns="0" tIns="0" rIns="0" bIns="0" rtlCol="0" anchor="t"/>
          <a:lstStyle/>
          <a:p>
            <a:pPr algn="l" indent="0" marL="0">
              <a:lnSpc>
                <a:spcPct val="113000"/>
              </a:lnSpc>
              <a:buNone/>
            </a:pPr>
            <a:r>
              <a:rPr lang="en" altLang="en-US" sz="2400" dirty="0">
                <a:solidFill>
                  <a:srgbClr val="25252B"/>
                </a:solidFill>
                <a:latin typeface="IBM Plex Sans" pitchFamily="34" charset="0"/>
                <a:ea typeface="IBM Plex Sans" pitchFamily="34" charset="-122"/>
                <a:cs typeface="IBM Plex Sans" pitchFamily="34" charset="-120"/>
              </a:rPr>
              <a:t>A sender's message or screenshot is not proof. Pending is different from confirmed; confirmations cannot repair a wrong address or scam.</a:t>
            </a:r>
            <a:endParaRPr lang="en" sz="2400" dirty="0"/>
          </a:p>
        </p:txBody>
      </p:sp>
      <p:sp>
        <p:nvSpPr>
          <p:cNvPr id="7" name="Text 5"/>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en" altLang="en-US" sz="1200" dirty="0">
                <a:solidFill>
                  <a:srgbClr val="6C6C7D"/>
                </a:solidFill>
                <a:latin typeface="IBM Plex Sans" pitchFamily="34" charset="0"/>
                <a:ea typeface="IBM Plex Sans" pitchFamily="34" charset="-122"/>
                <a:cs typeface="IBM Plex Sans" pitchFamily="34" charset="-120"/>
              </a:rPr>
              <a:t>Bitcoin Diploma · Module 3</a:t>
            </a:r>
            <a:endParaRPr lang="en"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74</a:t>
            </a:fld>
            <a:endParaRPr lang="en-US"/>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name="Slide 75">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7315200" y="0"/>
            <a:ext cx="4419570" cy="6858000"/>
          </a:xfrm>
          <a:prstGeom prst="rect">
            <a:avLst/>
          </a:prstGeom>
        </p:spPr>
      </p:pic>
      <p:sp>
        <p:nvSpPr>
          <p:cNvPr id="3" name="Shape 0"/>
          <p:cNvSpPr/>
          <p:nvPr/>
        </p:nvSpPr>
        <p:spPr>
          <a:xfrm>
            <a:off x="666780" y="1066830"/>
            <a:ext cx="914400" cy="38130"/>
          </a:xfrm>
          <a:prstGeom prst="rect">
            <a:avLst/>
          </a:prstGeom>
          <a:solidFill>
            <a:srgbClr val="F7941F"/>
          </a:solidFill>
          <a:ln/>
        </p:spPr>
      </p:sp>
      <p:sp>
        <p:nvSpPr>
          <p:cNvPr id="4" name="Text 1"/>
          <p:cNvSpPr/>
          <p:nvPr/>
        </p:nvSpPr>
        <p:spPr>
          <a:xfrm>
            <a:off x="666780" y="571500"/>
            <a:ext cx="11144250" cy="419070"/>
          </a:xfrm>
          <a:prstGeom prst="rect">
            <a:avLst/>
          </a:prstGeom>
          <a:noFill/>
          <a:ln/>
        </p:spPr>
        <p:txBody>
          <a:bodyPr wrap="square" lIns="0" tIns="0" rIns="0" bIns="0" rtlCol="0" anchor="t"/>
          <a:lstStyle/>
          <a:p>
            <a:pPr algn="l" indent="0" marL="0">
              <a:lnSpc>
                <a:spcPct val="92000"/>
              </a:lnSpc>
              <a:buNone/>
            </a:pPr>
            <a:r>
              <a:rPr lang="en" altLang="en-US" sz="3000" dirty="0">
                <a:solidFill>
                  <a:srgbClr val="422C70"/>
                </a:solidFill>
                <a:latin typeface="IBM Plex Sans Medium" pitchFamily="34" charset="0"/>
                <a:ea typeface="IBM Plex Sans Medium" pitchFamily="34" charset="-122"/>
                <a:cs typeface="IBM Plex Sans Medium" pitchFamily="34" charset="-120"/>
              </a:rPr>
              <a:t>Sending Bitcoin</a:t>
            </a:r>
            <a:endParaRPr lang="en" sz="3000" dirty="0"/>
          </a:p>
        </p:txBody>
      </p:sp>
      <p:sp>
        <p:nvSpPr>
          <p:cNvPr id="5" name="Text 2"/>
          <p:cNvSpPr/>
          <p:nvPr/>
        </p:nvSpPr>
        <p:spPr>
          <a:xfrm>
            <a:off x="666780" y="1447770"/>
            <a:ext cx="6340632" cy="822686"/>
          </a:xfrm>
          <a:prstGeom prst="rect">
            <a:avLst/>
          </a:prstGeom>
          <a:noFill/>
          <a:ln/>
        </p:spPr>
        <p:txBody>
          <a:bodyPr wrap="square" lIns="0" tIns="0" rIns="0" bIns="0" rtlCol="0" anchor="t"/>
          <a:lstStyle/>
          <a:p>
            <a:pPr algn="l" indent="0" marL="0">
              <a:lnSpc>
                <a:spcPct val="113000"/>
              </a:lnSpc>
              <a:buNone/>
            </a:pPr>
            <a:r>
              <a:rPr lang="en" altLang="en-US" sz="2400" b="1" dirty="0">
                <a:solidFill>
                  <a:srgbClr val="25252B"/>
                </a:solidFill>
                <a:latin typeface="IBM Plex Sans" pitchFamily="34" charset="0"/>
                <a:ea typeface="IBM Plex Sans" pitchFamily="34" charset="-122"/>
                <a:cs typeface="IBM Plex Sans" pitchFamily="34" charset="-120"/>
              </a:rPr>
              <a:t>Practice 2: pause and check before sending</a:t>
            </a:r>
            <a:endParaRPr lang="en" sz="2400" dirty="0"/>
          </a:p>
        </p:txBody>
      </p:sp>
      <p:sp>
        <p:nvSpPr>
          <p:cNvPr id="6" name="Text 3"/>
          <p:cNvSpPr/>
          <p:nvPr/>
        </p:nvSpPr>
        <p:spPr>
          <a:xfrm>
            <a:off x="666780" y="2575316"/>
            <a:ext cx="6340632" cy="2056760"/>
          </a:xfrm>
          <a:prstGeom prst="rect">
            <a:avLst/>
          </a:prstGeom>
          <a:noFill/>
          <a:ln/>
        </p:spPr>
        <p:txBody>
          <a:bodyPr wrap="square" lIns="0" tIns="0" rIns="0" bIns="0" rtlCol="0" anchor="t"/>
          <a:lstStyle/>
          <a:p>
            <a:pPr algn="l" indent="0" marL="0">
              <a:lnSpc>
                <a:spcPct val="113000"/>
              </a:lnSpc>
              <a:buNone/>
            </a:pPr>
            <a:r>
              <a:rPr lang="en" altLang="en-US" sz="2400" dirty="0">
                <a:solidFill>
                  <a:srgbClr val="25252B"/>
                </a:solidFill>
                <a:latin typeface="IBM Plex Sans" pitchFamily="34" charset="0"/>
                <a:ea typeface="IBM Plex Sans" pitchFamily="34" charset="-122"/>
                <a:cs typeface="IBM Plex Sans" pitchFamily="34" charset="-120"/>
              </a:rPr>
              <a:t>Approve only when every check matches. If details change, urgency appears, or anyone requests secrets, stop and verify independently. A valid send is difficult or impossible to reverse.</a:t>
            </a:r>
            <a:endParaRPr lang="en" sz="2400" dirty="0"/>
          </a:p>
        </p:txBody>
      </p:sp>
      <p:sp>
        <p:nvSpPr>
          <p:cNvPr id="7"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en" altLang="en-US" sz="1200" dirty="0">
                <a:solidFill>
                  <a:srgbClr val="6C6C7D"/>
                </a:solidFill>
                <a:latin typeface="IBM Plex Sans" pitchFamily="34" charset="0"/>
                <a:ea typeface="IBM Plex Sans" pitchFamily="34" charset="-122"/>
                <a:cs typeface="IBM Plex Sans" pitchFamily="34" charset="-120"/>
              </a:rPr>
              <a:t>Bitcoin Diploma · Module 3</a:t>
            </a:r>
            <a:endParaRPr lang="en"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75</a:t>
            </a:fld>
            <a:endParaRPr lang="en-US"/>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name="Slide 76">
    <p:bg>
      <p:bgPr>
        <a:solidFill>
          <a:srgbClr val="FFFFFF"/>
        </a:solidFill>
      </p:bgPr>
    </p:bg>
    <p:spTree>
      <p:nvGrpSpPr>
        <p:cNvPr id="1" name=""/>
        <p:cNvGrpSpPr/>
        <p:nvPr/>
      </p:nvGrpSpPr>
      <p:grpSpPr>
        <a:xfrm>
          <a:off x="0" y="0"/>
          <a:ext cx="0" cy="0"/>
          <a:chOff x="0" y="0"/>
          <a:chExt cx="0" cy="0"/>
        </a:xfrm>
      </p:grpSpPr>
      <p:pic>
        <p:nvPicPr>
          <p:cNvPr id="2" name="Image 0" descr="Before you send✓ RecipientConfirm who and why through a trusted channel.✓ Payment methodConfirm on-chain or Lightning.✓ DestinationCompare it with the trusted receiving screen.✓ Amount and feeCheck th">    </p:cNvPr>
          <p:cNvPicPr>
            <a:picLocks noChangeAspect="1"/>
          </p:cNvPicPr>
          <p:nvPr/>
        </p:nvPicPr>
        <p:blipFill>
          <a:blip r:embed="rId1"/>
          <a:stretch>
            <a:fillRect/>
          </a:stretch>
        </p:blipFill>
        <p:spPr>
          <a:xfrm>
            <a:off x="342900" y="458389"/>
            <a:ext cx="11506170" cy="5788792"/>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76</a:t>
            </a:fld>
            <a:endParaRPr lang="en-US"/>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name="Slide 77">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en" altLang="en-US" sz="3000" dirty="0">
                <a:solidFill>
                  <a:srgbClr val="422C70"/>
                </a:solidFill>
                <a:latin typeface="IBM Plex Sans Medium" pitchFamily="34" charset="0"/>
                <a:ea typeface="IBM Plex Sans Medium" pitchFamily="34" charset="-122"/>
                <a:cs typeface="IBM Plex Sans Medium" pitchFamily="34" charset="-120"/>
              </a:rPr>
              <a:t>Verification and Irreversible Transactions</a:t>
            </a:r>
            <a:endParaRPr lang="en" sz="3000" dirty="0"/>
          </a:p>
        </p:txBody>
      </p:sp>
      <p:sp>
        <p:nvSpPr>
          <p:cNvPr id="4" name="Text 2"/>
          <p:cNvSpPr/>
          <p:nvPr/>
        </p:nvSpPr>
        <p:spPr>
          <a:xfrm>
            <a:off x="1047720" y="1386779"/>
            <a:ext cx="11092404" cy="1828068"/>
          </a:xfrm>
          <a:prstGeom prst="rect">
            <a:avLst/>
          </a:prstGeom>
          <a:noFill/>
          <a:ln/>
        </p:spPr>
        <p:txBody>
          <a:bodyPr wrap="square" lIns="0" tIns="0" rIns="0" bIns="0" rtlCol="0" anchor="t"/>
          <a:lstStyle/>
          <a:p>
            <a:pPr algn="l" marL="228600" indent="-228600">
              <a:lnSpc>
                <a:spcPct val="113000"/>
              </a:lnSpc>
              <a:buSzPct val="100000"/>
              <a:buChar char="•"/>
            </a:pPr>
            <a:r>
              <a:rPr lang="en" altLang="en-US" sz="2400" b="1" dirty="0">
                <a:solidFill>
                  <a:srgbClr val="422C70"/>
                </a:solidFill>
                <a:latin typeface="IBM Plex Sans" pitchFamily="34" charset="0"/>
                <a:ea typeface="IBM Plex Sans" pitchFamily="34" charset="-122"/>
                <a:cs typeface="IBM Plex Sans" pitchFamily="34" charset="-120"/>
              </a:rPr>
              <a:t>Txid:</a:t>
            </a:r>
            <a:r>
              <a:rPr lang="en" altLang="en-US" sz="2400" dirty="0">
                <a:solidFill>
                  <a:srgbClr val="25252B"/>
                </a:solidFill>
                <a:latin typeface="IBM Plex Sans" pitchFamily="34" charset="0"/>
                <a:ea typeface="IBM Plex Sans" pitchFamily="34" charset="-122"/>
                <a:cs typeface="IBM Plex Sans" pitchFamily="34" charset="-120"/>
              </a:rPr>
              <a:t> identifier for an on-chain transaction</a:t>
            </a:r>
            <a:endParaRPr lang="en" sz="2400" dirty="0"/>
          </a:p>
          <a:p>
            <a:pPr algn="l" marL="228600" indent="-228600">
              <a:lnSpc>
                <a:spcPct val="113000"/>
              </a:lnSpc>
              <a:spcBef>
                <a:spcPts val="480"/>
              </a:spcBef>
              <a:buSzPct val="100000"/>
              <a:buChar char="•"/>
            </a:pPr>
            <a:r>
              <a:rPr lang="en" altLang="en-US" sz="2400" b="1" dirty="0">
                <a:solidFill>
                  <a:srgbClr val="422C70"/>
                </a:solidFill>
                <a:latin typeface="IBM Plex Sans" pitchFamily="34" charset="0"/>
                <a:ea typeface="IBM Plex Sans" pitchFamily="34" charset="-122"/>
                <a:cs typeface="IBM Plex Sans" pitchFamily="34" charset="-120"/>
              </a:rPr>
              <a:t>Explorer:</a:t>
            </a:r>
            <a:r>
              <a:rPr lang="en" altLang="en-US" sz="2400" dirty="0">
                <a:solidFill>
                  <a:srgbClr val="25252B"/>
                </a:solidFill>
                <a:latin typeface="IBM Plex Sans" pitchFamily="34" charset="0"/>
                <a:ea typeface="IBM Plex Sans" pitchFamily="34" charset="-122"/>
                <a:cs typeface="IBM Plex Sans" pitchFamily="34" charset="-120"/>
              </a:rPr>
              <a:t> interface to public transaction data</a:t>
            </a:r>
            <a:endParaRPr lang="en" sz="2400" dirty="0"/>
          </a:p>
          <a:p>
            <a:pPr algn="l" marL="228600" indent="-228600">
              <a:lnSpc>
                <a:spcPct val="113000"/>
              </a:lnSpc>
              <a:spcBef>
                <a:spcPts val="480"/>
              </a:spcBef>
              <a:buSzPct val="100000"/>
              <a:buChar char="•"/>
            </a:pPr>
            <a:r>
              <a:rPr lang="en" altLang="en-US" sz="2400" dirty="0">
                <a:solidFill>
                  <a:srgbClr val="25252B"/>
                </a:solidFill>
                <a:latin typeface="IBM Plex Sans" pitchFamily="34" charset="0"/>
                <a:ea typeface="IBM Plex Sans" pitchFamily="34" charset="-122"/>
                <a:cs typeface="IBM Plex Sans" pitchFamily="34" charset="-120"/>
              </a:rPr>
              <a:t>Check network, destination, amount, fee, status, and confirmations</a:t>
            </a:r>
            <a:endParaRPr lang="en" sz="2400" dirty="0"/>
          </a:p>
          <a:p>
            <a:pPr algn="l" marL="228600" indent="-228600">
              <a:lnSpc>
                <a:spcPct val="113000"/>
              </a:lnSpc>
              <a:spcBef>
                <a:spcPts val="480"/>
              </a:spcBef>
              <a:buSzPct val="100000"/>
              <a:buChar char="•"/>
            </a:pPr>
            <a:r>
              <a:rPr lang="en" altLang="en-US" sz="2400" dirty="0">
                <a:solidFill>
                  <a:srgbClr val="25252B"/>
                </a:solidFill>
                <a:latin typeface="IBM Plex Sans" pitchFamily="34" charset="0"/>
                <a:ea typeface="IBM Plex Sans" pitchFamily="34" charset="-122"/>
                <a:cs typeface="IBM Plex Sans" pitchFamily="34" charset="-120"/>
              </a:rPr>
              <a:t>Broadcast → pending → included in a block → later confirmations</a:t>
            </a:r>
            <a:endParaRPr lang="en" sz="2400" dirty="0"/>
          </a:p>
        </p:txBody>
      </p:sp>
      <p:sp>
        <p:nvSpPr>
          <p:cNvPr id="5" name="Text 3"/>
          <p:cNvSpPr/>
          <p:nvPr/>
        </p:nvSpPr>
        <p:spPr>
          <a:xfrm>
            <a:off x="666780" y="3549975"/>
            <a:ext cx="11510010" cy="822686"/>
          </a:xfrm>
          <a:prstGeom prst="rect">
            <a:avLst/>
          </a:prstGeom>
          <a:noFill/>
          <a:ln/>
        </p:spPr>
        <p:txBody>
          <a:bodyPr wrap="square" lIns="0" tIns="0" rIns="0" bIns="0" rtlCol="0" anchor="t"/>
          <a:lstStyle/>
          <a:p>
            <a:pPr algn="l" indent="0" marL="0">
              <a:lnSpc>
                <a:spcPct val="113000"/>
              </a:lnSpc>
              <a:buNone/>
            </a:pPr>
            <a:r>
              <a:rPr lang="en" altLang="en-US" sz="2400" dirty="0">
                <a:solidFill>
                  <a:srgbClr val="25252B"/>
                </a:solidFill>
                <a:latin typeface="IBM Plex Sans" pitchFamily="34" charset="0"/>
                <a:ea typeface="IBM Plex Sans" pitchFamily="34" charset="-122"/>
                <a:cs typeface="IBM Plex Sans" pitchFamily="34" charset="-120"/>
              </a:rPr>
              <a:t>An explorer cannot prove identity, honesty, or payment purpose. There is no universal confirmation count for every payment.</a:t>
            </a:r>
            <a:endParaRPr lang="en" sz="2400" dirty="0"/>
          </a:p>
        </p:txBody>
      </p:sp>
      <p:sp>
        <p:nvSpPr>
          <p:cNvPr id="6" name="Text 4"/>
          <p:cNvSpPr/>
          <p:nvPr/>
        </p:nvSpPr>
        <p:spPr>
          <a:xfrm>
            <a:off x="666780" y="4677522"/>
            <a:ext cx="11510010" cy="822686"/>
          </a:xfrm>
          <a:prstGeom prst="rect">
            <a:avLst/>
          </a:prstGeom>
          <a:noFill/>
          <a:ln/>
        </p:spPr>
        <p:txBody>
          <a:bodyPr wrap="square" lIns="0" tIns="0" rIns="0" bIns="0" rtlCol="0" anchor="t"/>
          <a:lstStyle/>
          <a:p>
            <a:pPr algn="l" indent="0" marL="0">
              <a:lnSpc>
                <a:spcPct val="113000"/>
              </a:lnSpc>
              <a:buNone/>
            </a:pPr>
            <a:r>
              <a:rPr lang="en" altLang="en-US" sz="2400" dirty="0">
                <a:solidFill>
                  <a:srgbClr val="25252B"/>
                </a:solidFill>
                <a:latin typeface="IBM Plex Sans" pitchFamily="34" charset="0"/>
                <a:ea typeface="IBM Plex Sans" pitchFamily="34" charset="-122"/>
                <a:cs typeface="IBM Plex Sans" pitchFamily="34" charset="-120"/>
              </a:rPr>
              <a:t>Use prepared examples; do not search a learner's personal address or transaction. Searches can reveal your interest to the explorer operator.</a:t>
            </a:r>
            <a:endParaRPr lang="en" sz="2400" dirty="0"/>
          </a:p>
        </p:txBody>
      </p:sp>
      <p:sp>
        <p:nvSpPr>
          <p:cNvPr id="7" name="Text 5"/>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en" altLang="en-US" sz="1200" dirty="0">
                <a:solidFill>
                  <a:srgbClr val="6C6C7D"/>
                </a:solidFill>
                <a:latin typeface="IBM Plex Sans" pitchFamily="34" charset="0"/>
                <a:ea typeface="IBM Plex Sans" pitchFamily="34" charset="-122"/>
                <a:cs typeface="IBM Plex Sans" pitchFamily="34" charset="-120"/>
              </a:rPr>
              <a:t>Bitcoin Diploma · Module 3</a:t>
            </a:r>
            <a:endParaRPr lang="en"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77</a:t>
            </a:fld>
            <a:endParaRPr lang="en-US"/>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name="Slide 78">
    <p:bg>
      <p:bgPr>
        <a:solidFill>
          <a:srgbClr val="FFFFFF"/>
        </a:solidFill>
      </p:bgPr>
    </p:bg>
    <p:spTree>
      <p:nvGrpSpPr>
        <p:cNvPr id="1" name=""/>
        <p:cNvGrpSpPr/>
        <p:nvPr/>
      </p:nvGrpSpPr>
      <p:grpSpPr>
        <a:xfrm>
          <a:off x="0" y="0"/>
          <a:ext cx="0" cy="0"/>
          <a:chOff x="0" y="0"/>
          <a:chExt cx="0" cy="0"/>
        </a:xfrm>
      </p:grpSpPr>
      <p:pic>
        <p:nvPicPr>
          <p:cNvPr id="2" name="Image 0" descr="Pending poolWaiting for a blockBlock N1 confirmationBlock N+12 confirmationsBlock N+23 confirmationsBlock N+34 confirmations">    </p:cNvPr>
          <p:cNvPicPr>
            <a:picLocks noChangeAspect="1"/>
          </p:cNvPicPr>
          <p:nvPr/>
        </p:nvPicPr>
        <p:blipFill>
          <a:blip r:embed="rId1"/>
          <a:stretch>
            <a:fillRect/>
          </a:stretch>
        </p:blipFill>
        <p:spPr>
          <a:xfrm>
            <a:off x="342900" y="1850471"/>
            <a:ext cx="11506170" cy="3004718"/>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78</a:t>
            </a:fld>
            <a:endParaRPr lang="en-US"/>
          </a:p>
        </p:txBody>
      </p:sp>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name="Slide 79">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705570" y="1752630"/>
            <a:ext cx="5029200" cy="3352830"/>
          </a:xfrm>
          <a:prstGeom prst="rect">
            <a:avLst/>
          </a:prstGeom>
        </p:spPr>
      </p:pic>
      <p:sp>
        <p:nvSpPr>
          <p:cNvPr id="3" name="Shape 0"/>
          <p:cNvSpPr/>
          <p:nvPr/>
        </p:nvSpPr>
        <p:spPr>
          <a:xfrm>
            <a:off x="666780" y="1066830"/>
            <a:ext cx="914400" cy="38130"/>
          </a:xfrm>
          <a:prstGeom prst="rect">
            <a:avLst/>
          </a:prstGeom>
          <a:solidFill>
            <a:srgbClr val="F7941F"/>
          </a:solidFill>
          <a:ln/>
        </p:spPr>
      </p:sp>
      <p:sp>
        <p:nvSpPr>
          <p:cNvPr id="4" name="Text 1"/>
          <p:cNvSpPr/>
          <p:nvPr/>
        </p:nvSpPr>
        <p:spPr>
          <a:xfrm>
            <a:off x="666780" y="571500"/>
            <a:ext cx="11144250" cy="419070"/>
          </a:xfrm>
          <a:prstGeom prst="rect">
            <a:avLst/>
          </a:prstGeom>
          <a:noFill/>
          <a:ln/>
        </p:spPr>
        <p:txBody>
          <a:bodyPr wrap="square" lIns="0" tIns="0" rIns="0" bIns="0" rtlCol="0" anchor="t"/>
          <a:lstStyle/>
          <a:p>
            <a:pPr algn="l" indent="0" marL="0">
              <a:lnSpc>
                <a:spcPct val="92000"/>
              </a:lnSpc>
              <a:buNone/>
            </a:pPr>
            <a:r>
              <a:rPr lang="en" altLang="en-US" sz="3000" dirty="0">
                <a:solidFill>
                  <a:srgbClr val="422C70"/>
                </a:solidFill>
                <a:latin typeface="IBM Plex Sans Medium" pitchFamily="34" charset="0"/>
                <a:ea typeface="IBM Plex Sans Medium" pitchFamily="34" charset="-122"/>
                <a:cs typeface="IBM Plex Sans Medium" pitchFamily="34" charset="-120"/>
              </a:rPr>
              <a:t>Safety Checklist</a:t>
            </a:r>
            <a:endParaRPr lang="en" sz="3000" dirty="0"/>
          </a:p>
        </p:txBody>
      </p:sp>
      <p:sp>
        <p:nvSpPr>
          <p:cNvPr id="5" name="Text 2"/>
          <p:cNvSpPr/>
          <p:nvPr/>
        </p:nvSpPr>
        <p:spPr>
          <a:xfrm>
            <a:off x="666780" y="1447770"/>
            <a:ext cx="11144250" cy="411389"/>
          </a:xfrm>
          <a:prstGeom prst="rect">
            <a:avLst/>
          </a:prstGeom>
          <a:noFill/>
          <a:ln/>
        </p:spPr>
        <p:txBody>
          <a:bodyPr wrap="square" lIns="0" tIns="0" rIns="0" bIns="0" rtlCol="0" anchor="t"/>
          <a:lstStyle/>
          <a:p>
            <a:pPr algn="l" indent="0" marL="0">
              <a:lnSpc>
                <a:spcPct val="113000"/>
              </a:lnSpc>
              <a:buNone/>
            </a:pPr>
            <a:r>
              <a:rPr lang="en" altLang="en-US" sz="2400" b="1" dirty="0">
                <a:solidFill>
                  <a:srgbClr val="25252B"/>
                </a:solidFill>
                <a:latin typeface="IBM Plex Sans" pitchFamily="34" charset="0"/>
                <a:ea typeface="IBM Plex Sans" pitchFamily="34" charset="-122"/>
                <a:cs typeface="IBM Plex Sans" pitchFamily="34" charset="-120"/>
              </a:rPr>
              <a:t>Practice 3: spot a risk and stop safely</a:t>
            </a:r>
            <a:endParaRPr lang="en" sz="2400" dirty="0"/>
          </a:p>
        </p:txBody>
      </p:sp>
      <p:sp>
        <p:nvSpPr>
          <p:cNvPr id="6" name="Text 3"/>
          <p:cNvSpPr/>
          <p:nvPr/>
        </p:nvSpPr>
        <p:spPr>
          <a:xfrm>
            <a:off x="666780" y="2163928"/>
            <a:ext cx="5694426" cy="1645463"/>
          </a:xfrm>
          <a:prstGeom prst="rect">
            <a:avLst/>
          </a:prstGeom>
          <a:noFill/>
          <a:ln/>
        </p:spPr>
        <p:txBody>
          <a:bodyPr wrap="square" lIns="0" tIns="0" rIns="0" bIns="0" rtlCol="0" anchor="t"/>
          <a:lstStyle/>
          <a:p>
            <a:pPr algn="l" indent="0" marL="0">
              <a:lnSpc>
                <a:spcPct val="113000"/>
              </a:lnSpc>
              <a:buNone/>
            </a:pPr>
            <a:r>
              <a:rPr lang="en" altLang="en-US" sz="2400" b="1" dirty="0">
                <a:solidFill>
                  <a:srgbClr val="25252B"/>
                </a:solidFill>
                <a:latin typeface="IBM Plex Sans" pitchFamily="34" charset="0"/>
                <a:ea typeface="IBM Plex Sans" pitchFamily="34" charset="-122"/>
                <a:cs typeface="IBM Plex Sans" pitchFamily="34" charset="-120"/>
              </a:rPr>
              <a:t>Pause. Share nothing. Send nothing. Close the channel. Verify independently. Ask for help without revealing secrets.</a:t>
            </a:r>
            <a:endParaRPr lang="en" sz="2400" dirty="0"/>
          </a:p>
        </p:txBody>
      </p:sp>
      <p:sp>
        <p:nvSpPr>
          <p:cNvPr id="7" name="Shape 4"/>
          <p:cNvSpPr/>
          <p:nvPr/>
        </p:nvSpPr>
        <p:spPr>
          <a:xfrm>
            <a:off x="666780" y="4114160"/>
            <a:ext cx="5372100" cy="2056668"/>
          </a:xfrm>
          <a:prstGeom prst="rect">
            <a:avLst/>
          </a:prstGeom>
          <a:solidFill>
            <a:srgbClr val="F3F3FA"/>
          </a:solidFill>
          <a:ln/>
        </p:spPr>
      </p:sp>
      <p:sp>
        <p:nvSpPr>
          <p:cNvPr id="8" name="Shape 5"/>
          <p:cNvSpPr/>
          <p:nvPr/>
        </p:nvSpPr>
        <p:spPr>
          <a:xfrm>
            <a:off x="666780" y="4114160"/>
            <a:ext cx="57150" cy="2056668"/>
          </a:xfrm>
          <a:prstGeom prst="rect">
            <a:avLst/>
          </a:prstGeom>
          <a:solidFill>
            <a:srgbClr val="422C70"/>
          </a:solidFill>
          <a:ln/>
        </p:spPr>
      </p:sp>
      <p:sp>
        <p:nvSpPr>
          <p:cNvPr id="9" name="Text 6"/>
          <p:cNvSpPr/>
          <p:nvPr/>
        </p:nvSpPr>
        <p:spPr>
          <a:xfrm>
            <a:off x="1211580" y="4388480"/>
            <a:ext cx="4599981" cy="1508028"/>
          </a:xfrm>
          <a:prstGeom prst="rect">
            <a:avLst/>
          </a:prstGeom>
          <a:noFill/>
          <a:ln/>
        </p:spPr>
        <p:txBody>
          <a:bodyPr wrap="square" lIns="0" tIns="0" rIns="0" bIns="0" rtlCol="0" anchor="t"/>
          <a:lstStyle/>
          <a:p>
            <a:pPr algn="l" indent="0" marL="0">
              <a:lnSpc>
                <a:spcPct val="113000"/>
              </a:lnSpc>
              <a:buNone/>
            </a:pPr>
            <a:r>
              <a:rPr lang="en" altLang="en-US" sz="2400" b="1" dirty="0">
                <a:solidFill>
                  <a:srgbClr val="422C70"/>
                </a:solidFill>
                <a:latin typeface="IBM Plex Sans" pitchFamily="34" charset="0"/>
                <a:ea typeface="IBM Plex Sans" pitchFamily="34" charset="-122"/>
                <a:cs typeface="IBM Plex Sans" pitchFamily="34" charset="-120"/>
              </a:rPr>
              <a:t>Try it</a:t>
            </a:r>
            <a:endParaRPr lang="en" sz="2400" dirty="0"/>
          </a:p>
          <a:p>
            <a:pPr algn="l" indent="0" marL="0">
              <a:lnSpc>
                <a:spcPct val="113000"/>
              </a:lnSpc>
              <a:spcBef>
                <a:spcPts val="360"/>
              </a:spcBef>
              <a:buNone/>
            </a:pPr>
            <a:r>
              <a:rPr lang="en" altLang="en-US" sz="2400" dirty="0">
                <a:solidFill>
                  <a:srgbClr val="25252B"/>
                </a:solidFill>
                <a:latin typeface="IBM Plex Sans" pitchFamily="34" charset="0"/>
                <a:ea typeface="IBM Plex Sans" pitchFamily="34" charset="-122"/>
                <a:cs typeface="IBM Plex Sans" pitchFamily="34" charset="-120"/>
              </a:rPr>
              <a:t>Identify a prepared message's warning sign, possible loss, and first safe action.</a:t>
            </a:r>
            <a:endParaRPr lang="en" sz="2400" dirty="0"/>
          </a:p>
        </p:txBody>
      </p:sp>
      <p:sp>
        <p:nvSpPr>
          <p:cNvPr id="10" name="Text 7"/>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en" altLang="en-US" sz="1200" dirty="0">
                <a:solidFill>
                  <a:srgbClr val="6C6C7D"/>
                </a:solidFill>
                <a:latin typeface="IBM Plex Sans" pitchFamily="34" charset="0"/>
                <a:ea typeface="IBM Plex Sans" pitchFamily="34" charset="-122"/>
                <a:cs typeface="IBM Plex Sans" pitchFamily="34" charset="-120"/>
              </a:rPr>
              <a:t>Bitcoin Diploma · Module 3</a:t>
            </a:r>
            <a:endParaRPr lang="en"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79</a:t>
            </a:fld>
            <a:endParaRPr lang="en-US"/>
          </a:p>
        </p:txBody>
      </p:sp>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name="Slide 80">
    <p:bg>
      <p:bgPr>
        <a:solidFill>
          <a:srgbClr val="FFFFFF"/>
        </a:solidFill>
      </p:bgPr>
    </p:bg>
    <p:spTree>
      <p:nvGrpSpPr>
        <p:cNvPr id="1" name=""/>
        <p:cNvGrpSpPr/>
        <p:nvPr/>
      </p:nvGrpSpPr>
      <p:grpSpPr>
        <a:xfrm>
          <a:off x="0" y="0"/>
          <a:ext cx="0" cy="0"/>
          <a:chOff x="0" y="0"/>
          <a:chExt cx="0" cy="0"/>
        </a:xfrm>
      </p:grpSpPr>
      <p:pic>
        <p:nvPicPr>
          <p:cNvPr id="2" name="Image 0" descr="Urgency Impersonation Changed destination Guaranteed returns Requests for secrets">    </p:cNvPr>
          <p:cNvPicPr>
            <a:picLocks noChangeAspect="1"/>
          </p:cNvPicPr>
          <p:nvPr/>
        </p:nvPicPr>
        <p:blipFill>
          <a:blip r:embed="rId1"/>
          <a:stretch>
            <a:fillRect/>
          </a:stretch>
        </p:blipFill>
        <p:spPr>
          <a:xfrm>
            <a:off x="342900" y="1222553"/>
            <a:ext cx="11506170" cy="4260555"/>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80</a:t>
            </a:fld>
            <a:endParaRPr lang="en-US"/>
          </a:p>
        </p:txBody>
      </p:sp>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name="Slide 81">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705570" y="2171700"/>
            <a:ext cx="5029200" cy="2514600"/>
          </a:xfrm>
          <a:prstGeom prst="rect">
            <a:avLst/>
          </a:prstGeom>
        </p:spPr>
      </p:pic>
      <p:sp>
        <p:nvSpPr>
          <p:cNvPr id="3" name="Shape 0"/>
          <p:cNvSpPr/>
          <p:nvPr/>
        </p:nvSpPr>
        <p:spPr>
          <a:xfrm>
            <a:off x="666780" y="1485900"/>
            <a:ext cx="914400" cy="38130"/>
          </a:xfrm>
          <a:prstGeom prst="rect">
            <a:avLst/>
          </a:prstGeom>
          <a:solidFill>
            <a:srgbClr val="F7941F"/>
          </a:solidFill>
          <a:ln/>
        </p:spPr>
      </p:sp>
      <p:sp>
        <p:nvSpPr>
          <p:cNvPr id="4" name="Text 1"/>
          <p:cNvSpPr/>
          <p:nvPr/>
        </p:nvSpPr>
        <p:spPr>
          <a:xfrm>
            <a:off x="666780" y="571500"/>
            <a:ext cx="11144250" cy="838230"/>
          </a:xfrm>
          <a:prstGeom prst="rect">
            <a:avLst/>
          </a:prstGeom>
          <a:noFill/>
          <a:ln/>
        </p:spPr>
        <p:txBody>
          <a:bodyPr wrap="square" lIns="0" tIns="0" rIns="0" bIns="0" rtlCol="0" anchor="t"/>
          <a:lstStyle/>
          <a:p>
            <a:pPr algn="l" indent="0" marL="0">
              <a:lnSpc>
                <a:spcPct val="92000"/>
              </a:lnSpc>
              <a:buNone/>
            </a:pPr>
            <a:r>
              <a:rPr lang="en" altLang="en-US" sz="3000" dirty="0">
                <a:solidFill>
                  <a:srgbClr val="422C70"/>
                </a:solidFill>
                <a:latin typeface="IBM Plex Sans Medium" pitchFamily="34" charset="0"/>
                <a:ea typeface="IBM Plex Sans Medium" pitchFamily="34" charset="-122"/>
                <a:cs typeface="IBM Plex Sans Medium" pitchFamily="34" charset="-120"/>
              </a:rPr>
              <a:t>Acquiring and Exchanging</a:t>
            </a:r>
            <a:br/>
            <a:r>
              <a:rPr lang="en" altLang="en-US" sz="3000" dirty="0">
                <a:solidFill>
                  <a:srgbClr val="422C70"/>
                </a:solidFill>
                <a:latin typeface="IBM Plex Sans Medium" pitchFamily="34" charset="0"/>
                <a:ea typeface="IBM Plex Sans Medium" pitchFamily="34" charset="-122"/>
                <a:cs typeface="IBM Plex Sans Medium" pitchFamily="34" charset="-120"/>
              </a:rPr>
              <a:t>Bitcoin</a:t>
            </a:r>
            <a:endParaRPr lang="en" sz="3000" dirty="0"/>
          </a:p>
        </p:txBody>
      </p:sp>
      <p:sp>
        <p:nvSpPr>
          <p:cNvPr id="5" name="Text 2"/>
          <p:cNvSpPr/>
          <p:nvPr/>
        </p:nvSpPr>
        <p:spPr>
          <a:xfrm>
            <a:off x="666780" y="1854678"/>
            <a:ext cx="11144250" cy="378470"/>
          </a:xfrm>
          <a:prstGeom prst="rect">
            <a:avLst/>
          </a:prstGeom>
          <a:noFill/>
          <a:ln/>
        </p:spPr>
        <p:txBody>
          <a:bodyPr wrap="square" lIns="0" tIns="0" rIns="0" bIns="0" rtlCol="0" anchor="t"/>
          <a:lstStyle/>
          <a:p>
            <a:pPr algn="l" indent="0" marL="0">
              <a:lnSpc>
                <a:spcPct val="113000"/>
              </a:lnSpc>
              <a:buNone/>
            </a:pPr>
            <a:r>
              <a:rPr lang="en" altLang="en-US" sz="2210" b="1" dirty="0">
                <a:solidFill>
                  <a:srgbClr val="25252B"/>
                </a:solidFill>
                <a:latin typeface="IBM Plex Sans" pitchFamily="34" charset="0"/>
                <a:ea typeface="IBM Plex Sans" pitchFamily="34" charset="-122"/>
                <a:cs typeface="IBM Plex Sans" pitchFamily="34" charset="-120"/>
              </a:rPr>
              <a:t>Awareness, not financial advice</a:t>
            </a:r>
            <a:endParaRPr lang="en" sz="2210" dirty="0"/>
          </a:p>
        </p:txBody>
      </p:sp>
      <p:sp>
        <p:nvSpPr>
          <p:cNvPr id="6" name="Text 3"/>
          <p:cNvSpPr/>
          <p:nvPr/>
        </p:nvSpPr>
        <p:spPr>
          <a:xfrm>
            <a:off x="666780" y="2513594"/>
            <a:ext cx="5694426" cy="1135410"/>
          </a:xfrm>
          <a:prstGeom prst="rect">
            <a:avLst/>
          </a:prstGeom>
          <a:noFill/>
          <a:ln/>
        </p:spPr>
        <p:txBody>
          <a:bodyPr wrap="square" lIns="0" tIns="0" rIns="0" bIns="0" rtlCol="0" anchor="t"/>
          <a:lstStyle/>
          <a:p>
            <a:pPr algn="l" indent="0" marL="0">
              <a:lnSpc>
                <a:spcPct val="113000"/>
              </a:lnSpc>
              <a:buNone/>
            </a:pPr>
            <a:r>
              <a:rPr lang="en" altLang="en-US" sz="2210" dirty="0">
                <a:solidFill>
                  <a:srgbClr val="25252B"/>
                </a:solidFill>
                <a:latin typeface="IBM Plex Sans" pitchFamily="34" charset="0"/>
                <a:ea typeface="IBM Plex Sans" pitchFamily="34" charset="-122"/>
                <a:cs typeface="IBM Plex Sans" pitchFamily="34" charset="-120"/>
              </a:rPr>
              <a:t>Compare total price and spread, service and withdrawal fees, key control, identity data, settlement, and current local rules.</a:t>
            </a:r>
            <a:endParaRPr lang="en" sz="2210" dirty="0"/>
          </a:p>
        </p:txBody>
      </p:sp>
      <p:sp>
        <p:nvSpPr>
          <p:cNvPr id="7" name="Text 4"/>
          <p:cNvSpPr/>
          <p:nvPr/>
        </p:nvSpPr>
        <p:spPr>
          <a:xfrm>
            <a:off x="666780" y="3929360"/>
            <a:ext cx="5694426" cy="1513881"/>
          </a:xfrm>
          <a:prstGeom prst="rect">
            <a:avLst/>
          </a:prstGeom>
          <a:noFill/>
          <a:ln/>
        </p:spPr>
        <p:txBody>
          <a:bodyPr wrap="square" lIns="0" tIns="0" rIns="0" bIns="0" rtlCol="0" anchor="t"/>
          <a:lstStyle/>
          <a:p>
            <a:pPr algn="l" indent="0" marL="0">
              <a:lnSpc>
                <a:spcPct val="113000"/>
              </a:lnSpc>
              <a:buNone/>
            </a:pPr>
            <a:r>
              <a:rPr lang="en" altLang="en-US" sz="2210" dirty="0">
                <a:solidFill>
                  <a:srgbClr val="25252B"/>
                </a:solidFill>
                <a:latin typeface="IBM Plex Sans" pitchFamily="34" charset="0"/>
                <a:ea typeface="IBM Plex Sans" pitchFamily="34" charset="-122"/>
                <a:cs typeface="IBM Plex Sans" pitchFamily="34" charset="-120"/>
              </a:rPr>
              <a:t>No route or provider is automatically best. </a:t>
            </a:r>
            <a:r>
              <a:rPr lang="en" altLang="en-US" sz="2210" b="1" dirty="0">
                <a:solidFill>
                  <a:srgbClr val="25252B"/>
                </a:solidFill>
                <a:latin typeface="IBM Plex Sans" pitchFamily="34" charset="0"/>
                <a:ea typeface="IBM Plex Sans" pitchFamily="34" charset="-122"/>
                <a:cs typeface="IBM Plex Sans" pitchFamily="34" charset="-120"/>
              </a:rPr>
              <a:t>KYC</a:t>
            </a:r>
            <a:r>
              <a:rPr lang="en" altLang="en-US" sz="2210" dirty="0">
                <a:solidFill>
                  <a:srgbClr val="25252B"/>
                </a:solidFill>
                <a:latin typeface="IBM Plex Sans" pitchFamily="34" charset="0"/>
                <a:ea typeface="IBM Plex Sans" pitchFamily="34" charset="-122"/>
                <a:cs typeface="IBM Plex Sans" pitchFamily="34" charset="-120"/>
              </a:rPr>
              <a:t> means identity checks: possible compliance or recovery benefits, with identity–payment data risks.</a:t>
            </a:r>
            <a:endParaRPr lang="en" sz="2210" dirty="0"/>
          </a:p>
        </p:txBody>
      </p:sp>
      <p:sp>
        <p:nvSpPr>
          <p:cNvPr id="8" name="Text 5"/>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en" altLang="en-US" sz="1200" dirty="0">
                <a:solidFill>
                  <a:srgbClr val="6C6C7D"/>
                </a:solidFill>
                <a:latin typeface="IBM Plex Sans" pitchFamily="34" charset="0"/>
                <a:ea typeface="IBM Plex Sans" pitchFamily="34" charset="-122"/>
                <a:cs typeface="IBM Plex Sans" pitchFamily="34" charset="-120"/>
              </a:rPr>
              <a:t>Bitcoin Diploma · Module 3</a:t>
            </a:r>
            <a:endParaRPr lang="en"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81</a:t>
            </a:fld>
            <a:endParaRPr lang="en-US"/>
          </a:p>
        </p:txBody>
      </p:sp>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name="Slide 82">
    <p:bg>
      <p:bgPr>
        <a:solidFill>
          <a:srgbClr val="FFFFFF"/>
        </a:solidFill>
      </p:bgPr>
    </p:bg>
    <p:spTree>
      <p:nvGrpSpPr>
        <p:cNvPr id="1" name=""/>
        <p:cNvGrpSpPr/>
        <p:nvPr/>
      </p:nvGrpSpPr>
      <p:grpSpPr>
        <a:xfrm>
          <a:off x="0" y="0"/>
          <a:ext cx="0" cy="0"/>
          <a:chOff x="0" y="0"/>
          <a:chExt cx="0" cy="0"/>
        </a:xfrm>
      </p:grpSpPr>
      <p:pic>
        <p:nvPicPr>
          <p:cNvPr id="2" name="Image 0" descr="One person who wants bitcoin Earning Get paid for work.Peer to peerTrade cash in person.ExchangeBuy from a service.ATM Buy at a machine. Self-custody or a custodial balance">    </p:cNvPr>
          <p:cNvPicPr>
            <a:picLocks noChangeAspect="1"/>
          </p:cNvPicPr>
          <p:nvPr/>
        </p:nvPicPr>
        <p:blipFill>
          <a:blip r:embed="rId1"/>
          <a:stretch>
            <a:fillRect/>
          </a:stretch>
        </p:blipFill>
        <p:spPr>
          <a:xfrm>
            <a:off x="342900" y="1110630"/>
            <a:ext cx="11506170" cy="4484309"/>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82</a:t>
            </a:fld>
            <a:endParaRPr lang="en-US"/>
          </a:p>
        </p:txBody>
      </p:sp>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name="Slide 83">
    <p:bg>
      <p:bgPr>
        <a:solidFill>
          <a:srgbClr val="FFFFFF"/>
        </a:solidFill>
      </p:bgPr>
    </p:bg>
    <p:spTree>
      <p:nvGrpSpPr>
        <p:cNvPr id="1" name=""/>
        <p:cNvGrpSpPr/>
        <p:nvPr/>
      </p:nvGrpSpPr>
      <p:grpSpPr>
        <a:xfrm>
          <a:off x="0" y="0"/>
          <a:ext cx="0" cy="0"/>
          <a:chOff x="0" y="0"/>
          <a:chExt cx="0" cy="0"/>
        </a:xfrm>
      </p:grpSpPr>
      <p:pic>
        <p:nvPicPr>
          <p:cNvPr id="2" name="Image 0" descr="CostsWhat price, spread, and service or withdrawal fees apply?CustodyWho controls the bitcoin before and after the exchange? Identity and privacyWhat personal information is collected, stored, or shar">    </p:cNvPr>
          <p:cNvPicPr>
            <a:picLocks noChangeAspect="1"/>
          </p:cNvPicPr>
          <p:nvPr/>
        </p:nvPicPr>
        <p:blipFill>
          <a:blip r:embed="rId1"/>
          <a:stretch>
            <a:fillRect/>
          </a:stretch>
        </p:blipFill>
        <p:spPr>
          <a:xfrm>
            <a:off x="342900" y="850666"/>
            <a:ext cx="11506170" cy="5004328"/>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83</a:t>
            </a:fld>
            <a:endParaRPr lang="en-US"/>
          </a:p>
        </p:txBody>
      </p:sp>
    </p:spTree>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name="Slide 8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en" altLang="en-US" sz="3000" dirty="0">
                <a:solidFill>
                  <a:srgbClr val="422C70"/>
                </a:solidFill>
                <a:latin typeface="IBM Plex Sans Medium" pitchFamily="34" charset="0"/>
                <a:ea typeface="IBM Plex Sans Medium" pitchFamily="34" charset="-122"/>
                <a:cs typeface="IBM Plex Sans Medium" pitchFamily="34" charset="-120"/>
              </a:rPr>
              <a:t>On-Chain and Lightning Payments</a:t>
            </a:r>
            <a:endParaRPr lang="en" sz="3000" dirty="0"/>
          </a:p>
        </p:txBody>
      </p:sp>
      <p:sp>
        <p:nvSpPr>
          <p:cNvPr id="4" name="Text 2"/>
          <p:cNvSpPr/>
          <p:nvPr/>
        </p:nvSpPr>
        <p:spPr>
          <a:xfrm>
            <a:off x="1047720" y="1386779"/>
            <a:ext cx="11092404" cy="2300265"/>
          </a:xfrm>
          <a:prstGeom prst="rect">
            <a:avLst/>
          </a:prstGeom>
          <a:noFill/>
          <a:ln/>
        </p:spPr>
        <p:txBody>
          <a:bodyPr wrap="square" lIns="0" tIns="0" rIns="0" bIns="0" rtlCol="0" anchor="t"/>
          <a:lstStyle/>
          <a:p>
            <a:pPr algn="l" marL="228600" indent="-228600">
              <a:lnSpc>
                <a:spcPct val="113000"/>
              </a:lnSpc>
              <a:buSzPct val="100000"/>
              <a:buChar char="•"/>
            </a:pPr>
            <a:r>
              <a:rPr lang="en" altLang="en-US" sz="2400" b="1" dirty="0">
                <a:solidFill>
                  <a:srgbClr val="422C70"/>
                </a:solidFill>
                <a:latin typeface="IBM Plex Sans" pitchFamily="34" charset="0"/>
                <a:ea typeface="IBM Plex Sans" pitchFamily="34" charset="-122"/>
                <a:cs typeface="IBM Plex Sans" pitchFamily="34" charset="-120"/>
              </a:rPr>
              <a:t>On-chain:</a:t>
            </a:r>
            <a:r>
              <a:rPr lang="en" altLang="en-US" sz="2400" dirty="0">
                <a:solidFill>
                  <a:srgbClr val="25252B"/>
                </a:solidFill>
                <a:latin typeface="IBM Plex Sans" pitchFamily="34" charset="0"/>
                <a:ea typeface="IBM Plex Sans" pitchFamily="34" charset="-122"/>
                <a:cs typeface="IBM Plex Sans" pitchFamily="34" charset="-120"/>
              </a:rPr>
              <a:t> blockchain record; confirmations</a:t>
            </a:r>
            <a:endParaRPr lang="en" sz="2400" dirty="0"/>
          </a:p>
          <a:p>
            <a:pPr algn="l" marL="228600" indent="-228600">
              <a:lnSpc>
                <a:spcPct val="113000"/>
              </a:lnSpc>
              <a:spcBef>
                <a:spcPts val="480"/>
              </a:spcBef>
              <a:buSzPct val="100000"/>
              <a:buChar char="•"/>
            </a:pPr>
            <a:r>
              <a:rPr lang="en" altLang="en-US" sz="2400" b="1" dirty="0">
                <a:solidFill>
                  <a:srgbClr val="422C70"/>
                </a:solidFill>
                <a:latin typeface="IBM Plex Sans" pitchFamily="34" charset="0"/>
                <a:ea typeface="IBM Plex Sans" pitchFamily="34" charset="-122"/>
                <a:cs typeface="IBM Plex Sans" pitchFamily="34" charset="-120"/>
              </a:rPr>
              <a:t>Lightning:</a:t>
            </a:r>
            <a:r>
              <a:rPr lang="en" altLang="en-US" sz="2400" dirty="0">
                <a:solidFill>
                  <a:srgbClr val="25252B"/>
                </a:solidFill>
                <a:latin typeface="IBM Plex Sans" pitchFamily="34" charset="0"/>
                <a:ea typeface="IBM Plex Sans" pitchFamily="34" charset="-122"/>
                <a:cs typeface="IBM Plex Sans" pitchFamily="34" charset="-120"/>
              </a:rPr>
              <a:t> Bitcoin payment network; usually quick success or failure</a:t>
            </a:r>
            <a:endParaRPr lang="en" sz="2400" dirty="0"/>
          </a:p>
          <a:p>
            <a:pPr algn="l" marL="228600" indent="-228600">
              <a:lnSpc>
                <a:spcPct val="113000"/>
              </a:lnSpc>
              <a:spcBef>
                <a:spcPts val="480"/>
              </a:spcBef>
              <a:buSzPct val="100000"/>
              <a:buChar char="•"/>
            </a:pPr>
            <a:r>
              <a:rPr lang="en" altLang="en-US" sz="2400" dirty="0">
                <a:solidFill>
                  <a:srgbClr val="25252B"/>
                </a:solidFill>
                <a:latin typeface="IBM Plex Sans" pitchFamily="34" charset="0"/>
                <a:ea typeface="IBM Plex Sans" pitchFamily="34" charset="-122"/>
                <a:cs typeface="IBM Plex Sans" pitchFamily="34" charset="-120"/>
              </a:rPr>
              <a:t>Different receiving requests, fees, limits, and failure points</a:t>
            </a:r>
            <a:endParaRPr lang="en" sz="2400" dirty="0"/>
          </a:p>
          <a:p>
            <a:pPr algn="l" marL="228600" indent="-228600">
              <a:lnSpc>
                <a:spcPct val="113000"/>
              </a:lnSpc>
              <a:spcBef>
                <a:spcPts val="480"/>
              </a:spcBef>
              <a:buSzPct val="100000"/>
              <a:buChar char="•"/>
            </a:pPr>
            <a:r>
              <a:rPr lang="en" altLang="en-US" sz="2400" dirty="0">
                <a:solidFill>
                  <a:srgbClr val="25252B"/>
                </a:solidFill>
                <a:latin typeface="IBM Plex Sans" pitchFamily="34" charset="0"/>
                <a:ea typeface="IBM Plex Sans" pitchFamily="34" charset="-122"/>
                <a:cs typeface="IBM Plex Sans" pitchFamily="34" charset="-120"/>
              </a:rPr>
              <a:t>Match the request to the wallet's supported payment method</a:t>
            </a:r>
            <a:endParaRPr lang="en" sz="2400" dirty="0"/>
          </a:p>
          <a:p>
            <a:pPr algn="l" marL="228600" indent="-228600">
              <a:lnSpc>
                <a:spcPct val="113000"/>
              </a:lnSpc>
              <a:spcBef>
                <a:spcPts val="480"/>
              </a:spcBef>
              <a:buSzPct val="100000"/>
              <a:buChar char="•"/>
            </a:pPr>
            <a:r>
              <a:rPr lang="en" altLang="en-US" sz="2400" dirty="0">
                <a:solidFill>
                  <a:srgbClr val="25252B"/>
                </a:solidFill>
                <a:latin typeface="IBM Plex Sans" pitchFamily="34" charset="0"/>
                <a:ea typeface="IBM Plex Sans" pitchFamily="34" charset="-122"/>
                <a:cs typeface="IBM Plex Sans" pitchFamily="34" charset="-120"/>
              </a:rPr>
              <a:t>Either path can involve custody or service dependence</a:t>
            </a:r>
            <a:endParaRPr lang="en" sz="2400" dirty="0"/>
          </a:p>
        </p:txBody>
      </p:sp>
      <p:sp>
        <p:nvSpPr>
          <p:cNvPr id="5" name="Text 3"/>
          <p:cNvSpPr/>
          <p:nvPr/>
        </p:nvSpPr>
        <p:spPr>
          <a:xfrm>
            <a:off x="666780" y="4022263"/>
            <a:ext cx="11510010" cy="822686"/>
          </a:xfrm>
          <a:prstGeom prst="rect">
            <a:avLst/>
          </a:prstGeom>
          <a:noFill/>
          <a:ln/>
        </p:spPr>
        <p:txBody>
          <a:bodyPr wrap="square" lIns="0" tIns="0" rIns="0" bIns="0" rtlCol="0" anchor="t"/>
          <a:lstStyle/>
          <a:p>
            <a:pPr algn="l" indent="0" marL="0">
              <a:lnSpc>
                <a:spcPct val="113000"/>
              </a:lnSpc>
              <a:buNone/>
            </a:pPr>
            <a:r>
              <a:rPr lang="en" altLang="en-US" sz="2400" dirty="0">
                <a:solidFill>
                  <a:srgbClr val="25252B"/>
                </a:solidFill>
                <a:latin typeface="IBM Plex Sans" pitchFamily="34" charset="0"/>
                <a:ea typeface="IBM Plex Sans" pitchFamily="34" charset="-122"/>
                <a:cs typeface="IBM Plex Sans" pitchFamily="34" charset="-120"/>
              </a:rPr>
              <a:t>Lightning is not a separate coin. A Lightning wallet can be custodial or self-custodial; fast payment does not prove suitability for larger balances.</a:t>
            </a:r>
            <a:endParaRPr lang="en" sz="2400" dirty="0"/>
          </a:p>
        </p:txBody>
      </p:sp>
      <p:sp>
        <p:nvSpPr>
          <p:cNvPr id="6" name="Text 4"/>
          <p:cNvSpPr/>
          <p:nvPr/>
        </p:nvSpPr>
        <p:spPr>
          <a:xfrm>
            <a:off x="666780" y="5149718"/>
            <a:ext cx="11510010" cy="822686"/>
          </a:xfrm>
          <a:prstGeom prst="rect">
            <a:avLst/>
          </a:prstGeom>
          <a:noFill/>
          <a:ln/>
        </p:spPr>
        <p:txBody>
          <a:bodyPr wrap="square" lIns="0" tIns="0" rIns="0" bIns="0" rtlCol="0" anchor="t"/>
          <a:lstStyle/>
          <a:p>
            <a:pPr algn="l" indent="0" marL="0">
              <a:lnSpc>
                <a:spcPct val="113000"/>
              </a:lnSpc>
              <a:buNone/>
            </a:pPr>
            <a:r>
              <a:rPr lang="en" altLang="en-US" sz="2400" dirty="0">
                <a:solidFill>
                  <a:srgbClr val="25252B"/>
                </a:solidFill>
                <a:latin typeface="IBM Plex Sans" pitchFamily="34" charset="0"/>
                <a:ea typeface="IBM Plex Sans" pitchFamily="34" charset="-122"/>
                <a:cs typeface="IBM Plex Sans" pitchFamily="34" charset="-120"/>
              </a:rPr>
              <a:t>Some apps support both paths with added fees or dependencies. Detailed channels, routing, and liquidity belong to Advanced Learning.</a:t>
            </a:r>
            <a:endParaRPr lang="en" sz="2400" dirty="0"/>
          </a:p>
        </p:txBody>
      </p:sp>
      <p:sp>
        <p:nvSpPr>
          <p:cNvPr id="7" name="Text 5"/>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en" altLang="en-US" sz="1200" dirty="0">
                <a:solidFill>
                  <a:srgbClr val="6C6C7D"/>
                </a:solidFill>
                <a:latin typeface="IBM Plex Sans" pitchFamily="34" charset="0"/>
                <a:ea typeface="IBM Plex Sans" pitchFamily="34" charset="-122"/>
                <a:cs typeface="IBM Plex Sans" pitchFamily="34" charset="-120"/>
              </a:rPr>
              <a:t>Bitcoin Diploma · Module 3</a:t>
            </a:r>
            <a:endParaRPr lang="en"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84</a:t>
            </a:fld>
            <a:endParaRPr lang="en-US"/>
          </a:p>
        </p:txBody>
      </p:sp>
    </p:spTree>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name="Slide 8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en" altLang="en-US" sz="3000" dirty="0">
                <a:solidFill>
                  <a:srgbClr val="422C70"/>
                </a:solidFill>
                <a:latin typeface="IBM Plex Sans Medium" pitchFamily="34" charset="0"/>
                <a:ea typeface="IBM Plex Sans Medium" pitchFamily="34" charset="-122"/>
                <a:cs typeface="IBM Plex Sans Medium" pitchFamily="34" charset="-120"/>
              </a:rPr>
              <a:t>Supported Practice</a:t>
            </a:r>
            <a:endParaRPr lang="en" sz="3000" dirty="0"/>
          </a:p>
        </p:txBody>
      </p:sp>
      <p:sp>
        <p:nvSpPr>
          <p:cNvPr id="4" name="Text 2"/>
          <p:cNvSpPr/>
          <p:nvPr/>
        </p:nvSpPr>
        <p:spPr>
          <a:xfrm>
            <a:off x="1047720" y="1386779"/>
            <a:ext cx="11092404" cy="2772552"/>
          </a:xfrm>
          <a:prstGeom prst="rect">
            <a:avLst/>
          </a:prstGeom>
          <a:noFill/>
          <a:ln/>
        </p:spPr>
        <p:txBody>
          <a:bodyPr wrap="square" lIns="0" tIns="0" rIns="0" bIns="0" rtlCol="0" anchor="t"/>
          <a:lstStyle/>
          <a:p>
            <a:pPr algn="l" marL="228600" indent="-228600">
              <a:lnSpc>
                <a:spcPct val="113000"/>
              </a:lnSpc>
              <a:buSzPct val="100000"/>
              <a:buChar char="•"/>
            </a:pPr>
            <a:r>
              <a:rPr lang="en" altLang="en-US" sz="2400" dirty="0">
                <a:solidFill>
                  <a:srgbClr val="25252B"/>
                </a:solidFill>
                <a:latin typeface="IBM Plex Sans" pitchFamily="34" charset="0"/>
                <a:ea typeface="IBM Plex Sans" pitchFamily="34" charset="-122"/>
                <a:cs typeface="IBM Plex Sans" pitchFamily="34" charset="-120"/>
              </a:rPr>
              <a:t>Open and navigate the prepared wallet</a:t>
            </a:r>
            <a:endParaRPr lang="en" sz="2400" dirty="0"/>
          </a:p>
          <a:p>
            <a:pPr algn="l" marL="228600" indent="-228600">
              <a:lnSpc>
                <a:spcPct val="113000"/>
              </a:lnSpc>
              <a:spcBef>
                <a:spcPts val="480"/>
              </a:spcBef>
              <a:buSzPct val="100000"/>
              <a:buChar char="•"/>
            </a:pPr>
            <a:r>
              <a:rPr lang="en" altLang="en-US" sz="2400" dirty="0">
                <a:solidFill>
                  <a:srgbClr val="25252B"/>
                </a:solidFill>
                <a:latin typeface="IBM Plex Sans" pitchFamily="34" charset="0"/>
                <a:ea typeface="IBM Plex Sans" pitchFamily="34" charset="-122"/>
                <a:cs typeface="IBM Plex Sans" pitchFamily="34" charset="-120"/>
              </a:rPr>
              <a:t>Complete the approved first-access pathway</a:t>
            </a:r>
            <a:endParaRPr lang="en" sz="2400" dirty="0"/>
          </a:p>
          <a:p>
            <a:pPr algn="l" marL="228600" indent="-228600">
              <a:lnSpc>
                <a:spcPct val="113000"/>
              </a:lnSpc>
              <a:spcBef>
                <a:spcPts val="480"/>
              </a:spcBef>
              <a:buSzPct val="100000"/>
              <a:buChar char="•"/>
            </a:pPr>
            <a:r>
              <a:rPr lang="en" altLang="en-US" sz="2400" dirty="0">
                <a:solidFill>
                  <a:srgbClr val="25252B"/>
                </a:solidFill>
                <a:latin typeface="IBM Plex Sans" pitchFamily="34" charset="0"/>
                <a:ea typeface="IBM Plex Sans" pitchFamily="34" charset="-122"/>
                <a:cs typeface="IBM Plex Sans" pitchFamily="34" charset="-120"/>
              </a:rPr>
              <a:t>Locate and check public receiving information</a:t>
            </a:r>
            <a:endParaRPr lang="en" sz="2400" dirty="0"/>
          </a:p>
          <a:p>
            <a:pPr algn="l" marL="228600" indent="-228600">
              <a:lnSpc>
                <a:spcPct val="113000"/>
              </a:lnSpc>
              <a:spcBef>
                <a:spcPts val="480"/>
              </a:spcBef>
              <a:buSzPct val="100000"/>
              <a:buChar char="•"/>
            </a:pPr>
            <a:r>
              <a:rPr lang="en" altLang="en-US" sz="2400" dirty="0">
                <a:solidFill>
                  <a:srgbClr val="25252B"/>
                </a:solidFill>
                <a:latin typeface="IBM Plex Sans" pitchFamily="34" charset="0"/>
                <a:ea typeface="IBM Plex Sans" pitchFamily="34" charset="-122"/>
                <a:cs typeface="IBM Plex Sans" pitchFamily="34" charset="-120"/>
              </a:rPr>
              <a:t>Receive or safely simulate receipt; check status</a:t>
            </a:r>
            <a:endParaRPr lang="en" sz="2400" dirty="0"/>
          </a:p>
          <a:p>
            <a:pPr algn="l" marL="228600" indent="-228600">
              <a:lnSpc>
                <a:spcPct val="113000"/>
              </a:lnSpc>
              <a:spcBef>
                <a:spcPts val="480"/>
              </a:spcBef>
              <a:buSzPct val="100000"/>
              <a:buChar char="•"/>
            </a:pPr>
            <a:r>
              <a:rPr lang="en" altLang="en-US" sz="2400" dirty="0">
                <a:solidFill>
                  <a:srgbClr val="25252B"/>
                </a:solidFill>
                <a:latin typeface="IBM Plex Sans" pitchFamily="34" charset="0"/>
                <a:ea typeface="IBM Plex Sans" pitchFamily="34" charset="-122"/>
                <a:cs typeface="IBM Plex Sans" pitchFamily="34" charset="-120"/>
              </a:rPr>
              <a:t>Complete or simulate a receive/send flow</a:t>
            </a:r>
            <a:endParaRPr lang="en" sz="2400" dirty="0"/>
          </a:p>
          <a:p>
            <a:pPr algn="l" marL="228600" indent="-228600">
              <a:lnSpc>
                <a:spcPct val="113000"/>
              </a:lnSpc>
              <a:spcBef>
                <a:spcPts val="480"/>
              </a:spcBef>
              <a:buSzPct val="100000"/>
              <a:buChar char="•"/>
            </a:pPr>
            <a:r>
              <a:rPr lang="en" altLang="en-US" sz="2400" dirty="0">
                <a:solidFill>
                  <a:srgbClr val="25252B"/>
                </a:solidFill>
                <a:latin typeface="IBM Plex Sans" pitchFamily="34" charset="0"/>
                <a:ea typeface="IBM Plex Sans" pitchFamily="34" charset="-122"/>
                <a:cs typeface="IBM Plex Sans" pitchFamily="34" charset="-120"/>
              </a:rPr>
              <a:t>Show recovery readiness without exposing secrets</a:t>
            </a:r>
            <a:endParaRPr lang="en" sz="2400" dirty="0"/>
          </a:p>
        </p:txBody>
      </p:sp>
      <p:sp>
        <p:nvSpPr>
          <p:cNvPr id="5" name="Text 3"/>
          <p:cNvSpPr/>
          <p:nvPr/>
        </p:nvSpPr>
        <p:spPr>
          <a:xfrm>
            <a:off x="666780" y="4494459"/>
            <a:ext cx="11510010" cy="822686"/>
          </a:xfrm>
          <a:prstGeom prst="rect">
            <a:avLst/>
          </a:prstGeom>
          <a:noFill/>
          <a:ln/>
        </p:spPr>
        <p:txBody>
          <a:bodyPr wrap="square" lIns="0" tIns="0" rIns="0" bIns="0" rtlCol="0" anchor="t"/>
          <a:lstStyle/>
          <a:p>
            <a:pPr algn="l" indent="0" marL="0">
              <a:lnSpc>
                <a:spcPct val="113000"/>
              </a:lnSpc>
              <a:buNone/>
            </a:pPr>
            <a:r>
              <a:rPr lang="en" altLang="en-US" sz="2400" dirty="0">
                <a:solidFill>
                  <a:srgbClr val="25252B"/>
                </a:solidFill>
                <a:latin typeface="IBM Plex Sans" pitchFamily="34" charset="0"/>
                <a:ea typeface="IBM Plex Sans" pitchFamily="34" charset="-122"/>
                <a:cs typeface="IBM Plex Sans" pitchFamily="34" charset="-120"/>
              </a:rPr>
              <a:t>Use the agreed training environment. Pause on a mismatch; ask for support and more practice when needed.</a:t>
            </a:r>
            <a:endParaRPr lang="en" sz="2400" dirty="0"/>
          </a:p>
        </p:txBody>
      </p:sp>
      <p:sp>
        <p:nvSpPr>
          <p:cNvPr id="6"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en" altLang="en-US" sz="1200" dirty="0">
                <a:solidFill>
                  <a:srgbClr val="6C6C7D"/>
                </a:solidFill>
                <a:latin typeface="IBM Plex Sans" pitchFamily="34" charset="0"/>
                <a:ea typeface="IBM Plex Sans" pitchFamily="34" charset="-122"/>
                <a:cs typeface="IBM Plex Sans" pitchFamily="34" charset="-120"/>
              </a:rPr>
              <a:t>Bitcoin Diploma · Module 3</a:t>
            </a:r>
            <a:endParaRPr lang="en"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85</a:t>
            </a:fld>
            <a:endParaRPr lang="en-US"/>
          </a:p>
        </p:txBody>
      </p:sp>
    </p:spTree>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name="Slide 8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en" altLang="en-US" sz="3000" dirty="0">
                <a:solidFill>
                  <a:srgbClr val="422C70"/>
                </a:solidFill>
                <a:latin typeface="IBM Plex Sans Medium" pitchFamily="34" charset="0"/>
                <a:ea typeface="IBM Plex Sans Medium" pitchFamily="34" charset="-122"/>
                <a:cs typeface="IBM Plex Sans Medium" pitchFamily="34" charset="-120"/>
              </a:rPr>
              <a:t>Review: What Does Self-Custody Responsibility Mean?</a:t>
            </a:r>
            <a:endParaRPr lang="en" sz="3000" dirty="0"/>
          </a:p>
        </p:txBody>
      </p:sp>
      <p:sp>
        <p:nvSpPr>
          <p:cNvPr id="4" name="Text 2"/>
          <p:cNvSpPr/>
          <p:nvPr/>
        </p:nvSpPr>
        <p:spPr>
          <a:xfrm>
            <a:off x="666780" y="1423355"/>
            <a:ext cx="11510010" cy="345552"/>
          </a:xfrm>
          <a:prstGeom prst="rect">
            <a:avLst/>
          </a:prstGeom>
          <a:noFill/>
          <a:ln/>
        </p:spPr>
        <p:txBody>
          <a:bodyPr wrap="square" lIns="0" tIns="0" rIns="0" bIns="0" rtlCol="0" anchor="t"/>
          <a:lstStyle/>
          <a:p>
            <a:pPr algn="l" indent="0" marL="0">
              <a:lnSpc>
                <a:spcPct val="113000"/>
              </a:lnSpc>
              <a:buNone/>
            </a:pPr>
            <a:r>
              <a:rPr lang="en" altLang="en-US" sz="2020" b="1" dirty="0">
                <a:solidFill>
                  <a:srgbClr val="25252B"/>
                </a:solidFill>
                <a:latin typeface="IBM Plex Sans" pitchFamily="34" charset="0"/>
                <a:ea typeface="IBM Plex Sans" pitchFamily="34" charset="-122"/>
                <a:cs typeface="IBM Plex Sans" pitchFamily="34" charset="-120"/>
              </a:rPr>
              <a:t>Key takeaways</a:t>
            </a:r>
            <a:endParaRPr lang="en" sz="2020" dirty="0"/>
          </a:p>
        </p:txBody>
      </p:sp>
      <p:sp>
        <p:nvSpPr>
          <p:cNvPr id="5" name="Text 3"/>
          <p:cNvSpPr/>
          <p:nvPr/>
        </p:nvSpPr>
        <p:spPr>
          <a:xfrm>
            <a:off x="986729" y="1973732"/>
            <a:ext cx="11159338" cy="1932676"/>
          </a:xfrm>
          <a:prstGeom prst="rect">
            <a:avLst/>
          </a:prstGeom>
          <a:noFill/>
          <a:ln/>
        </p:spPr>
        <p:txBody>
          <a:bodyPr wrap="square" lIns="0" tIns="0" rIns="0" bIns="0" rtlCol="0" anchor="t"/>
          <a:lstStyle/>
          <a:p>
            <a:pPr algn="l" marL="191770" indent="-191770">
              <a:lnSpc>
                <a:spcPct val="113000"/>
              </a:lnSpc>
              <a:buSzPct val="100000"/>
              <a:buChar char="•"/>
            </a:pPr>
            <a:r>
              <a:rPr lang="en" altLang="en-US" sz="2020" dirty="0">
                <a:solidFill>
                  <a:srgbClr val="25252B"/>
                </a:solidFill>
                <a:latin typeface="IBM Plex Sans" pitchFamily="34" charset="0"/>
                <a:ea typeface="IBM Plex Sans" pitchFamily="34" charset="-122"/>
                <a:cs typeface="IBM Plex Sans" pitchFamily="34" charset="-120"/>
              </a:rPr>
              <a:t>Wallet manages access; keys authorize spending</a:t>
            </a:r>
            <a:endParaRPr lang="en" sz="2020" dirty="0"/>
          </a:p>
          <a:p>
            <a:pPr algn="l" marL="191770" indent="-191770">
              <a:lnSpc>
                <a:spcPct val="113000"/>
              </a:lnSpc>
              <a:spcBef>
                <a:spcPts val="400"/>
              </a:spcBef>
              <a:buSzPct val="100000"/>
              <a:buChar char="•"/>
            </a:pPr>
            <a:r>
              <a:rPr lang="en" altLang="en-US" sz="2020" dirty="0">
                <a:solidFill>
                  <a:srgbClr val="25252B"/>
                </a:solidFill>
                <a:latin typeface="IBM Plex Sans" pitchFamily="34" charset="0"/>
                <a:ea typeface="IBM Plex Sans" pitchFamily="34" charset="-122"/>
                <a:cs typeface="IBM Plex Sans" pitchFamily="34" charset="-120"/>
              </a:rPr>
              <a:t>Share receiving information; keep secrets offline and private</a:t>
            </a:r>
            <a:endParaRPr lang="en" sz="2020" dirty="0"/>
          </a:p>
          <a:p>
            <a:pPr algn="l" marL="191770" indent="-191770">
              <a:lnSpc>
                <a:spcPct val="113000"/>
              </a:lnSpc>
              <a:spcBef>
                <a:spcPts val="400"/>
              </a:spcBef>
              <a:buSzPct val="100000"/>
              <a:buChar char="•"/>
            </a:pPr>
            <a:r>
              <a:rPr lang="en" altLang="en-US" sz="2020" dirty="0">
                <a:solidFill>
                  <a:srgbClr val="25252B"/>
                </a:solidFill>
                <a:latin typeface="IBM Plex Sans" pitchFamily="34" charset="0"/>
                <a:ea typeface="IBM Plex Sans" pitchFamily="34" charset="-122"/>
                <a:cs typeface="IBM Plex Sans" pitchFamily="34" charset="-120"/>
              </a:rPr>
              <a:t>Identify custody, recovery, and device risks</a:t>
            </a:r>
            <a:endParaRPr lang="en" sz="2020" dirty="0"/>
          </a:p>
          <a:p>
            <a:pPr algn="l" marL="191770" indent="-191770">
              <a:lnSpc>
                <a:spcPct val="113000"/>
              </a:lnSpc>
              <a:spcBef>
                <a:spcPts val="400"/>
              </a:spcBef>
              <a:buSzPct val="100000"/>
              <a:buChar char="•"/>
            </a:pPr>
            <a:r>
              <a:rPr lang="en" altLang="en-US" sz="2020" dirty="0">
                <a:solidFill>
                  <a:srgbClr val="25252B"/>
                </a:solidFill>
                <a:latin typeface="IBM Plex Sans" pitchFamily="34" charset="0"/>
                <a:ea typeface="IBM Plex Sans" pitchFamily="34" charset="-122"/>
                <a:cs typeface="IBM Plex Sans" pitchFamily="34" charset="-120"/>
              </a:rPr>
              <a:t>Verify before approval; check the result yourself</a:t>
            </a:r>
            <a:endParaRPr lang="en" sz="2020" dirty="0"/>
          </a:p>
          <a:p>
            <a:pPr algn="l" marL="191770" indent="-191770">
              <a:lnSpc>
                <a:spcPct val="113000"/>
              </a:lnSpc>
              <a:spcBef>
                <a:spcPts val="400"/>
              </a:spcBef>
              <a:buSzPct val="100000"/>
              <a:buChar char="•"/>
            </a:pPr>
            <a:r>
              <a:rPr lang="en" altLang="en-US" sz="2020" dirty="0">
                <a:solidFill>
                  <a:srgbClr val="25252B"/>
                </a:solidFill>
                <a:latin typeface="IBM Plex Sans" pitchFamily="34" charset="0"/>
                <a:ea typeface="IBM Plex Sans" pitchFamily="34" charset="-122"/>
                <a:cs typeface="IBM Plex Sans" pitchFamily="34" charset="-120"/>
              </a:rPr>
              <a:t>Stop under pressure; keep learning mistakes small</a:t>
            </a:r>
            <a:endParaRPr lang="en" sz="2020" dirty="0"/>
          </a:p>
        </p:txBody>
      </p:sp>
      <p:sp>
        <p:nvSpPr>
          <p:cNvPr id="6" name="Text 4"/>
          <p:cNvSpPr/>
          <p:nvPr/>
        </p:nvSpPr>
        <p:spPr>
          <a:xfrm>
            <a:off x="666780" y="4188043"/>
            <a:ext cx="11510010" cy="691195"/>
          </a:xfrm>
          <a:prstGeom prst="rect">
            <a:avLst/>
          </a:prstGeom>
          <a:noFill/>
          <a:ln/>
        </p:spPr>
        <p:txBody>
          <a:bodyPr wrap="square" lIns="0" tIns="0" rIns="0" bIns="0" rtlCol="0" anchor="t"/>
          <a:lstStyle/>
          <a:p>
            <a:pPr algn="l" indent="0" marL="0">
              <a:lnSpc>
                <a:spcPct val="113000"/>
              </a:lnSpc>
              <a:buNone/>
            </a:pPr>
            <a:r>
              <a:rPr lang="en" altLang="en-US" sz="2020" dirty="0">
                <a:solidFill>
                  <a:srgbClr val="25252B"/>
                </a:solidFill>
                <a:latin typeface="IBM Plex Sans" pitchFamily="34" charset="0"/>
                <a:ea typeface="IBM Plex Sans" pitchFamily="34" charset="-122"/>
                <a:cs typeface="IBM Plex Sans" pitchFamily="34" charset="-120"/>
              </a:rPr>
              <a:t>A friend sends a request while unfamiliar support demands immediate action. What could you check before doing anything?</a:t>
            </a:r>
            <a:endParaRPr lang="en" sz="2020" dirty="0"/>
          </a:p>
        </p:txBody>
      </p:sp>
      <p:sp>
        <p:nvSpPr>
          <p:cNvPr id="7" name="Shape 5"/>
          <p:cNvSpPr/>
          <p:nvPr/>
        </p:nvSpPr>
        <p:spPr>
          <a:xfrm>
            <a:off x="666780" y="5135179"/>
            <a:ext cx="10858500" cy="1036747"/>
          </a:xfrm>
          <a:prstGeom prst="rect">
            <a:avLst/>
          </a:prstGeom>
          <a:solidFill>
            <a:srgbClr val="F3F3FA"/>
          </a:solidFill>
          <a:ln/>
        </p:spPr>
      </p:sp>
      <p:sp>
        <p:nvSpPr>
          <p:cNvPr id="8" name="Shape 6"/>
          <p:cNvSpPr/>
          <p:nvPr/>
        </p:nvSpPr>
        <p:spPr>
          <a:xfrm>
            <a:off x="666780" y="5135179"/>
            <a:ext cx="57150" cy="1036747"/>
          </a:xfrm>
          <a:prstGeom prst="rect">
            <a:avLst/>
          </a:prstGeom>
          <a:solidFill>
            <a:srgbClr val="422C70"/>
          </a:solidFill>
          <a:ln/>
        </p:spPr>
      </p:sp>
      <p:sp>
        <p:nvSpPr>
          <p:cNvPr id="9" name="Text 7"/>
          <p:cNvSpPr/>
          <p:nvPr/>
        </p:nvSpPr>
        <p:spPr>
          <a:xfrm>
            <a:off x="1133582" y="5365608"/>
            <a:ext cx="10580980" cy="575889"/>
          </a:xfrm>
          <a:prstGeom prst="rect">
            <a:avLst/>
          </a:prstGeom>
          <a:noFill/>
          <a:ln/>
        </p:spPr>
        <p:txBody>
          <a:bodyPr wrap="square" lIns="0" tIns="0" rIns="0" bIns="0" rtlCol="0" anchor="t"/>
          <a:lstStyle/>
          <a:p>
            <a:pPr algn="l" indent="0" marL="0">
              <a:lnSpc>
                <a:spcPct val="113000"/>
              </a:lnSpc>
              <a:buNone/>
            </a:pPr>
            <a:r>
              <a:rPr lang="en" altLang="en-US" sz="2020" b="1" dirty="0">
                <a:solidFill>
                  <a:srgbClr val="422C70"/>
                </a:solidFill>
                <a:latin typeface="IBM Plex Sans" pitchFamily="34" charset="0"/>
                <a:ea typeface="IBM Plex Sans" pitchFamily="34" charset="-122"/>
                <a:cs typeface="IBM Plex Sans" pitchFamily="34" charset="-120"/>
              </a:rPr>
              <a:t>A moment to reflect</a:t>
            </a:r>
            <a:endParaRPr lang="en" sz="2020" dirty="0"/>
          </a:p>
          <a:p>
            <a:pPr algn="l" indent="0" marL="0">
              <a:lnSpc>
                <a:spcPct val="113000"/>
              </a:lnSpc>
              <a:spcBef>
                <a:spcPts val="300"/>
              </a:spcBef>
              <a:buNone/>
            </a:pPr>
            <a:r>
              <a:rPr lang="en" altLang="en-US" sz="2020" dirty="0">
                <a:solidFill>
                  <a:srgbClr val="25252B"/>
                </a:solidFill>
                <a:latin typeface="IBM Plex Sans" pitchFamily="34" charset="0"/>
                <a:ea typeface="IBM Plex Sans" pitchFamily="34" charset="-122"/>
                <a:cs typeface="IBM Plex Sans" pitchFamily="34" charset="-120"/>
              </a:rPr>
              <a:t>Which safety check will you pause to make before acting?</a:t>
            </a:r>
            <a:endParaRPr lang="en" sz="2020" dirty="0"/>
          </a:p>
        </p:txBody>
      </p:sp>
      <p:sp>
        <p:nvSpPr>
          <p:cNvPr id="10" name="Text 8"/>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en" altLang="en-US" sz="1200" dirty="0">
                <a:solidFill>
                  <a:srgbClr val="6C6C7D"/>
                </a:solidFill>
                <a:latin typeface="IBM Plex Sans" pitchFamily="34" charset="0"/>
                <a:ea typeface="IBM Plex Sans" pitchFamily="34" charset="-122"/>
                <a:cs typeface="IBM Plex Sans" pitchFamily="34" charset="-120"/>
              </a:rPr>
              <a:t>Bitcoin Diploma · Module 3</a:t>
            </a:r>
            <a:endParaRPr lang="en"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86</a:t>
            </a:fld>
            <a:endParaRPr lang="en-US"/>
          </a:p>
        </p:txBody>
      </p:sp>
    </p:spTree>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name="Slide 87">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p:nvPr/>
        </p:nvSpPr>
        <p:spPr>
          <a:xfrm>
            <a:off x="381030" y="2135215"/>
            <a:ext cx="11429817" cy="411389"/>
          </a:xfrm>
          <a:prstGeom prst="rect">
            <a:avLst/>
          </a:prstGeom>
          <a:noFill/>
          <a:ln/>
        </p:spPr>
        <p:txBody>
          <a:bodyPr wrap="square" lIns="0" tIns="0" rIns="0" bIns="0" rtlCol="0" anchor="t"/>
          <a:lstStyle/>
          <a:p>
            <a:pPr algn="ctr" indent="0" marL="0">
              <a:lnSpc>
                <a:spcPct val="113000"/>
              </a:lnSpc>
              <a:buNone/>
            </a:pPr>
            <a:r>
              <a:rPr lang="en" altLang="en-US" sz="2400" dirty="0">
                <a:solidFill>
                  <a:srgbClr val="F7941F"/>
                </a:solidFill>
                <a:latin typeface="IBM Plex Sans Medium" pitchFamily="34" charset="0"/>
                <a:ea typeface="IBM Plex Sans Medium" pitchFamily="34" charset="-122"/>
                <a:cs typeface="IBM Plex Sans Medium" pitchFamily="34" charset="-120"/>
              </a:rPr>
              <a:t>Module 4</a:t>
            </a:r>
            <a:endParaRPr lang="en" sz="2400" dirty="0"/>
          </a:p>
        </p:txBody>
      </p:sp>
      <p:sp>
        <p:nvSpPr>
          <p:cNvPr id="3" name="Text 1"/>
          <p:cNvSpPr/>
          <p:nvPr/>
        </p:nvSpPr>
        <p:spPr>
          <a:xfrm>
            <a:off x="381030" y="2866553"/>
            <a:ext cx="11430000" cy="590520"/>
          </a:xfrm>
          <a:prstGeom prst="rect">
            <a:avLst/>
          </a:prstGeom>
          <a:noFill/>
          <a:ln/>
        </p:spPr>
        <p:txBody>
          <a:bodyPr wrap="square" lIns="0" tIns="0" rIns="0" bIns="0" rtlCol="0" anchor="t"/>
          <a:lstStyle/>
          <a:p>
            <a:pPr algn="ctr" indent="0" marL="0">
              <a:lnSpc>
                <a:spcPct val="83000"/>
              </a:lnSpc>
              <a:buNone/>
            </a:pPr>
            <a:r>
              <a:rPr lang="en" altLang="en-US" sz="4350" dirty="0">
                <a:solidFill>
                  <a:srgbClr val="FFFFFF"/>
                </a:solidFill>
                <a:latin typeface="IBM Plex Sans Medium" pitchFamily="34" charset="0"/>
                <a:ea typeface="IBM Plex Sans Medium" pitchFamily="34" charset="-122"/>
                <a:cs typeface="IBM Plex Sans Medium" pitchFamily="34" charset="-120"/>
              </a:rPr>
              <a:t>Bitcoin in Your Community</a:t>
            </a:r>
            <a:endParaRPr lang="en" sz="4350" dirty="0"/>
          </a:p>
        </p:txBody>
      </p:sp>
      <p:sp>
        <p:nvSpPr>
          <p:cNvPr id="4" name="Text 2"/>
          <p:cNvSpPr/>
          <p:nvPr/>
        </p:nvSpPr>
        <p:spPr>
          <a:xfrm>
            <a:off x="340980" y="3900007"/>
            <a:ext cx="11510010" cy="822686"/>
          </a:xfrm>
          <a:prstGeom prst="rect">
            <a:avLst/>
          </a:prstGeom>
          <a:noFill/>
          <a:ln/>
        </p:spPr>
        <p:txBody>
          <a:bodyPr wrap="square" lIns="0" tIns="0" rIns="0" bIns="0" rtlCol="0" anchor="t"/>
          <a:lstStyle/>
          <a:p>
            <a:pPr algn="ctr" indent="0" marL="0">
              <a:lnSpc>
                <a:spcPct val="113000"/>
              </a:lnSpc>
              <a:buNone/>
            </a:pPr>
            <a:r>
              <a:rPr lang="en" altLang="en-US" sz="2400" b="1" dirty="0">
                <a:solidFill>
                  <a:srgbClr val="FFFFFF"/>
                </a:solidFill>
                <a:latin typeface="IBM Plex Sans" pitchFamily="34" charset="0"/>
                <a:ea typeface="IBM Plex Sans" pitchFamily="34" charset="-122"/>
                <a:cs typeface="IBM Plex Sans" pitchFamily="34" charset="-120"/>
              </a:rPr>
              <a:t>Connect:</a:t>
            </a:r>
            <a:r>
              <a:rPr lang="en" altLang="en-US" sz="2400" dirty="0">
                <a:solidFill>
                  <a:srgbClr val="FFFFFF"/>
                </a:solidFill>
                <a:latin typeface="IBM Plex Sans" pitchFamily="34" charset="0"/>
                <a:ea typeface="IBM Plex Sans" pitchFamily="34" charset="-122"/>
                <a:cs typeface="IBM Plex Sans" pitchFamily="34" charset="-120"/>
              </a:rPr>
              <a:t> How do the problem, solution, and safe action connect to this community?</a:t>
            </a:r>
            <a:endParaRPr lang="en" sz="24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D8D8E7"/>
                </a:solidFill>
                <a:latin typeface="IBM Plex Sans"/>
                <a:ea typeface="IBM Plex Sans"/>
                <a:cs typeface="IBM Plex Sans"/>
              </a:defRPr>
            </a:lvl1pPr>
          </a:lstStyle>
          <a:p>
            <a:pPr algn="r"/>
            <a:fld id="{F7021451-1387-4CA6-816F-3879F97B5CBC}" type="slidenum">
              <a:rPr b="0" lang="en-US"/>
              <a:t>87</a:t>
            </a:fld>
            <a:endParaRPr lang="en-US"/>
          </a:p>
        </p:txBody>
      </p:sp>
    </p:spTree>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name="Slide 88">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en" altLang="en-US" sz="3000" dirty="0">
                <a:solidFill>
                  <a:srgbClr val="422C70"/>
                </a:solidFill>
                <a:latin typeface="IBM Plex Sans Medium" pitchFamily="34" charset="0"/>
                <a:ea typeface="IBM Plex Sans Medium" pitchFamily="34" charset="-122"/>
                <a:cs typeface="IBM Plex Sans Medium" pitchFamily="34" charset="-120"/>
              </a:rPr>
              <a:t>Your Local Module 4</a:t>
            </a:r>
            <a:endParaRPr lang="en" sz="3000" dirty="0"/>
          </a:p>
        </p:txBody>
      </p:sp>
      <p:pic>
        <p:nvPicPr>
          <p:cNvPr id="4" name="Image 0" descr="ConnectLink earlier learning to a local need. CompareWeigh Bitcoin against a realistic local option.Practice safelyTry a defined task with guidance. ExplainShare what you learned and a next step.">    </p:cNvPr>
          <p:cNvPicPr>
            <a:picLocks noChangeAspect="1"/>
          </p:cNvPicPr>
          <p:nvPr/>
        </p:nvPicPr>
        <p:blipFill>
          <a:blip r:embed="rId1"/>
          <a:stretch>
            <a:fillRect/>
          </a:stretch>
        </p:blipFill>
        <p:spPr>
          <a:xfrm>
            <a:off x="666780" y="1295430"/>
            <a:ext cx="10858500" cy="1798991"/>
          </a:xfrm>
          <a:prstGeom prst="rect">
            <a:avLst/>
          </a:prstGeom>
        </p:spPr>
      </p:pic>
      <p:sp>
        <p:nvSpPr>
          <p:cNvPr id="5" name="Text 2"/>
          <p:cNvSpPr/>
          <p:nvPr/>
        </p:nvSpPr>
        <p:spPr>
          <a:xfrm>
            <a:off x="666780" y="3246852"/>
            <a:ext cx="11510010" cy="822686"/>
          </a:xfrm>
          <a:prstGeom prst="rect">
            <a:avLst/>
          </a:prstGeom>
          <a:noFill/>
          <a:ln/>
        </p:spPr>
        <p:txBody>
          <a:bodyPr wrap="square" lIns="0" tIns="0" rIns="0" bIns="0" rtlCol="0" anchor="t"/>
          <a:lstStyle/>
          <a:p>
            <a:pPr algn="l" indent="0" marL="0">
              <a:lnSpc>
                <a:spcPct val="113000"/>
              </a:lnSpc>
              <a:buNone/>
            </a:pPr>
            <a:r>
              <a:rPr lang="en" altLang="en-US" sz="2400" dirty="0">
                <a:solidFill>
                  <a:srgbClr val="25252B"/>
                </a:solidFill>
                <a:latin typeface="IBM Plex Sans" pitchFamily="34" charset="0"/>
                <a:ea typeface="IBM Plex Sans" pitchFamily="34" charset="-122"/>
                <a:cs typeface="IBM Plex Sans" pitchFamily="34" charset="-120"/>
              </a:rPr>
              <a:t>Record your local focus: problem or opportunity, alternative, safe scenario, main benefit and risk, and safe next step.</a:t>
            </a:r>
            <a:endParaRPr lang="en" sz="2400" dirty="0"/>
          </a:p>
        </p:txBody>
      </p:sp>
      <p:sp>
        <p:nvSpPr>
          <p:cNvPr id="6" name="Text 3"/>
          <p:cNvSpPr/>
          <p:nvPr/>
        </p:nvSpPr>
        <p:spPr>
          <a:xfrm>
            <a:off x="666780" y="4374398"/>
            <a:ext cx="11510010" cy="822686"/>
          </a:xfrm>
          <a:prstGeom prst="rect">
            <a:avLst/>
          </a:prstGeom>
          <a:noFill/>
          <a:ln/>
        </p:spPr>
        <p:txBody>
          <a:bodyPr wrap="square" lIns="0" tIns="0" rIns="0" bIns="0" rtlCol="0" anchor="t"/>
          <a:lstStyle/>
          <a:p>
            <a:pPr algn="l" indent="0" marL="0">
              <a:lnSpc>
                <a:spcPct val="113000"/>
              </a:lnSpc>
              <a:buNone/>
            </a:pPr>
            <a:r>
              <a:rPr lang="en" altLang="en-US" sz="2400" dirty="0">
                <a:solidFill>
                  <a:srgbClr val="25252B"/>
                </a:solidFill>
                <a:latin typeface="IBM Plex Sans" pitchFamily="34" charset="0"/>
                <a:ea typeface="IBM Plex Sans" pitchFamily="34" charset="-122"/>
                <a:cs typeface="IBM Plex Sans" pitchFamily="34" charset="-120"/>
              </a:rPr>
              <a:t>You are not expected to adopt Bitcoin or conclude it is best. Local examples do not prove that a method works everywhere.</a:t>
            </a:r>
            <a:endParaRPr lang="en" sz="2400" dirty="0"/>
          </a:p>
        </p:txBody>
      </p:sp>
      <p:sp>
        <p:nvSpPr>
          <p:cNvPr id="7"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en" altLang="en-US" sz="1200" dirty="0">
                <a:solidFill>
                  <a:srgbClr val="6C6C7D"/>
                </a:solidFill>
                <a:latin typeface="IBM Plex Sans" pitchFamily="34" charset="0"/>
                <a:ea typeface="IBM Plex Sans" pitchFamily="34" charset="-122"/>
                <a:cs typeface="IBM Plex Sans" pitchFamily="34" charset="-120"/>
              </a:rPr>
              <a:t>Bitcoin Diploma · Module 4</a:t>
            </a:r>
            <a:endParaRPr lang="en"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88</a:t>
            </a:fld>
            <a:endParaRPr lang="en-US"/>
          </a:p>
        </p:txBody>
      </p:sp>
    </p:spTree>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name="Slide 89">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en" altLang="en-US" sz="3000" dirty="0">
                <a:solidFill>
                  <a:srgbClr val="422C70"/>
                </a:solidFill>
                <a:latin typeface="IBM Plex Sans Medium" pitchFamily="34" charset="0"/>
                <a:ea typeface="IBM Plex Sans Medium" pitchFamily="34" charset="-122"/>
                <a:cs typeface="IBM Plex Sans Medium" pitchFamily="34" charset="-120"/>
              </a:rPr>
              <a:t>Workshops and Demonstrations</a:t>
            </a:r>
            <a:endParaRPr lang="en" sz="3000" dirty="0"/>
          </a:p>
        </p:txBody>
      </p:sp>
      <p:sp>
        <p:nvSpPr>
          <p:cNvPr id="4" name="Text 2"/>
          <p:cNvSpPr/>
          <p:nvPr/>
        </p:nvSpPr>
        <p:spPr>
          <a:xfrm>
            <a:off x="1047720" y="1386779"/>
            <a:ext cx="11092404" cy="1355781"/>
          </a:xfrm>
          <a:prstGeom prst="rect">
            <a:avLst/>
          </a:prstGeom>
          <a:noFill/>
          <a:ln/>
        </p:spPr>
        <p:txBody>
          <a:bodyPr wrap="square" lIns="0" tIns="0" rIns="0" bIns="0" rtlCol="0" anchor="t"/>
          <a:lstStyle/>
          <a:p>
            <a:pPr algn="l" marL="228600" indent="-228600">
              <a:lnSpc>
                <a:spcPct val="113000"/>
              </a:lnSpc>
              <a:buSzPct val="100000"/>
              <a:buChar char="•"/>
            </a:pPr>
            <a:r>
              <a:rPr lang="en" altLang="en-US" sz="2400" b="1" dirty="0">
                <a:solidFill>
                  <a:srgbClr val="422C70"/>
                </a:solidFill>
                <a:latin typeface="IBM Plex Sans" pitchFamily="34" charset="0"/>
                <a:ea typeface="IBM Plex Sans" pitchFamily="34" charset="-122"/>
                <a:cs typeface="IBM Plex Sans" pitchFamily="34" charset="-120"/>
              </a:rPr>
              <a:t>Presentation:</a:t>
            </a:r>
            <a:r>
              <a:rPr lang="en" altLang="en-US" sz="2400" dirty="0">
                <a:solidFill>
                  <a:srgbClr val="25252B"/>
                </a:solidFill>
                <a:latin typeface="IBM Plex Sans" pitchFamily="34" charset="0"/>
                <a:ea typeface="IBM Plex Sans" pitchFamily="34" charset="-122"/>
                <a:cs typeface="IBM Plex Sans" pitchFamily="34" charset="-120"/>
              </a:rPr>
              <a:t> observe the process and risks</a:t>
            </a:r>
            <a:endParaRPr lang="en" sz="2400" dirty="0"/>
          </a:p>
          <a:p>
            <a:pPr algn="l" marL="228600" indent="-228600">
              <a:lnSpc>
                <a:spcPct val="113000"/>
              </a:lnSpc>
              <a:spcBef>
                <a:spcPts val="480"/>
              </a:spcBef>
              <a:buSzPct val="100000"/>
              <a:buChar char="•"/>
            </a:pPr>
            <a:r>
              <a:rPr lang="en" altLang="en-US" sz="2400" b="1" dirty="0">
                <a:solidFill>
                  <a:srgbClr val="422C70"/>
                </a:solidFill>
                <a:latin typeface="IBM Plex Sans" pitchFamily="34" charset="0"/>
                <a:ea typeface="IBM Plex Sans" pitchFamily="34" charset="-122"/>
                <a:cs typeface="IBM Plex Sans" pitchFamily="34" charset="-120"/>
              </a:rPr>
              <a:t>Practice:</a:t>
            </a:r>
            <a:r>
              <a:rPr lang="en" altLang="en-US" sz="2400" dirty="0">
                <a:solidFill>
                  <a:srgbClr val="25252B"/>
                </a:solidFill>
                <a:latin typeface="IBM Plex Sans" pitchFamily="34" charset="0"/>
                <a:ea typeface="IBM Plex Sans" pitchFamily="34" charset="-122"/>
                <a:cs typeface="IBM Plex Sans" pitchFamily="34" charset="-120"/>
              </a:rPr>
              <a:t> follow with safe training materials</a:t>
            </a:r>
            <a:endParaRPr lang="en" sz="2400" dirty="0"/>
          </a:p>
          <a:p>
            <a:pPr algn="l" marL="228600" indent="-228600">
              <a:lnSpc>
                <a:spcPct val="113000"/>
              </a:lnSpc>
              <a:spcBef>
                <a:spcPts val="480"/>
              </a:spcBef>
              <a:buSzPct val="100000"/>
              <a:buChar char="•"/>
            </a:pPr>
            <a:r>
              <a:rPr lang="en" altLang="en-US" sz="2400" b="1" dirty="0">
                <a:solidFill>
                  <a:srgbClr val="422C70"/>
                </a:solidFill>
                <a:latin typeface="IBM Plex Sans" pitchFamily="34" charset="0"/>
                <a:ea typeface="IBM Plex Sans" pitchFamily="34" charset="-122"/>
                <a:cs typeface="IBM Plex Sans" pitchFamily="34" charset="-120"/>
              </a:rPr>
              <a:t>Production:</a:t>
            </a:r>
            <a:r>
              <a:rPr lang="en" altLang="en-US" sz="2400" dirty="0">
                <a:solidFill>
                  <a:srgbClr val="25252B"/>
                </a:solidFill>
                <a:latin typeface="IBM Plex Sans" pitchFamily="34" charset="0"/>
                <a:ea typeface="IBM Plex Sans" pitchFamily="34" charset="-122"/>
                <a:cs typeface="IBM Plex Sans" pitchFamily="34" charset="-120"/>
              </a:rPr>
              <a:t> complete a task or explain a decision independently</a:t>
            </a:r>
            <a:endParaRPr lang="en" sz="2400" dirty="0"/>
          </a:p>
        </p:txBody>
      </p:sp>
      <p:sp>
        <p:nvSpPr>
          <p:cNvPr id="5" name="Text 3"/>
          <p:cNvSpPr/>
          <p:nvPr/>
        </p:nvSpPr>
        <p:spPr>
          <a:xfrm>
            <a:off x="666780" y="3077779"/>
            <a:ext cx="11510010" cy="822686"/>
          </a:xfrm>
          <a:prstGeom prst="rect">
            <a:avLst/>
          </a:prstGeom>
          <a:noFill/>
          <a:ln/>
        </p:spPr>
        <p:txBody>
          <a:bodyPr wrap="square" lIns="0" tIns="0" rIns="0" bIns="0" rtlCol="0" anchor="t"/>
          <a:lstStyle/>
          <a:p>
            <a:pPr algn="l" indent="0" marL="0">
              <a:lnSpc>
                <a:spcPct val="113000"/>
              </a:lnSpc>
              <a:buNone/>
            </a:pPr>
            <a:r>
              <a:rPr lang="en" altLang="en-US" sz="2400" dirty="0">
                <a:solidFill>
                  <a:srgbClr val="25252B"/>
                </a:solidFill>
                <a:latin typeface="IBM Plex Sans" pitchFamily="34" charset="0"/>
                <a:ea typeface="IBM Plex Sans" pitchFamily="34" charset="-122"/>
                <a:cs typeface="IBM Plex Sans" pitchFamily="34" charset="-120"/>
              </a:rPr>
              <a:t>Before practice: checked tools, clear recovery and failure plans, known risks, and a clear stopping point.</a:t>
            </a:r>
            <a:endParaRPr lang="en" sz="2400" dirty="0"/>
          </a:p>
        </p:txBody>
      </p:sp>
      <p:sp>
        <p:nvSpPr>
          <p:cNvPr id="6" name="Text 4"/>
          <p:cNvSpPr/>
          <p:nvPr/>
        </p:nvSpPr>
        <p:spPr>
          <a:xfrm>
            <a:off x="666780" y="4205326"/>
            <a:ext cx="11510010" cy="1234074"/>
          </a:xfrm>
          <a:prstGeom prst="rect">
            <a:avLst/>
          </a:prstGeom>
          <a:noFill/>
          <a:ln/>
        </p:spPr>
        <p:txBody>
          <a:bodyPr wrap="square" lIns="0" tIns="0" rIns="0" bIns="0" rtlCol="0" anchor="t"/>
          <a:lstStyle/>
          <a:p>
            <a:pPr algn="l" indent="0" marL="0">
              <a:lnSpc>
                <a:spcPct val="113000"/>
              </a:lnSpc>
              <a:buNone/>
            </a:pPr>
            <a:r>
              <a:rPr lang="en" altLang="en-US" sz="2400" dirty="0">
                <a:solidFill>
                  <a:srgbClr val="25252B"/>
                </a:solidFill>
                <a:latin typeface="IBM Plex Sans" pitchFamily="34" charset="0"/>
                <a:ea typeface="IBM Plex Sans" pitchFamily="34" charset="-122"/>
                <a:cs typeface="IBM Plex Sans" pitchFamily="34" charset="-120"/>
              </a:rPr>
              <a:t>No pressure to install software or disclose financial data. An offline or no-funds alternative is available. Any live amount must be small enough that total loss remains a lesson, not a crisis.</a:t>
            </a:r>
            <a:endParaRPr lang="en" sz="2400" dirty="0"/>
          </a:p>
        </p:txBody>
      </p:sp>
      <p:sp>
        <p:nvSpPr>
          <p:cNvPr id="7" name="Text 5"/>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en" altLang="en-US" sz="1200" dirty="0">
                <a:solidFill>
                  <a:srgbClr val="6C6C7D"/>
                </a:solidFill>
                <a:latin typeface="IBM Plex Sans" pitchFamily="34" charset="0"/>
                <a:ea typeface="IBM Plex Sans" pitchFamily="34" charset="-122"/>
                <a:cs typeface="IBM Plex Sans" pitchFamily="34" charset="-120"/>
              </a:rPr>
              <a:t>Bitcoin Diploma · Module 4</a:t>
            </a:r>
            <a:endParaRPr lang="en"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89</a:t>
            </a:fld>
            <a:endParaRPr lang="en-US"/>
          </a:p>
        </p:txBody>
      </p:sp>
    </p:spTree>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name="Slide 90">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en" altLang="en-US" sz="3000" dirty="0">
                <a:solidFill>
                  <a:srgbClr val="422C70"/>
                </a:solidFill>
                <a:latin typeface="IBM Plex Sans Medium" pitchFamily="34" charset="0"/>
                <a:ea typeface="IBM Plex Sans Medium" pitchFamily="34" charset="-122"/>
                <a:cs typeface="IBM Plex Sans Medium" pitchFamily="34" charset="-120"/>
              </a:rPr>
              <a:t>Local Bitcoin Tools and Resources</a:t>
            </a:r>
            <a:endParaRPr lang="en" sz="3000" dirty="0"/>
          </a:p>
        </p:txBody>
      </p:sp>
      <p:sp>
        <p:nvSpPr>
          <p:cNvPr id="4" name="Text 2"/>
          <p:cNvSpPr/>
          <p:nvPr/>
        </p:nvSpPr>
        <p:spPr>
          <a:xfrm>
            <a:off x="1032449" y="1383030"/>
            <a:ext cx="11109137" cy="2662367"/>
          </a:xfrm>
          <a:prstGeom prst="rect">
            <a:avLst/>
          </a:prstGeom>
          <a:noFill/>
          <a:ln/>
        </p:spPr>
        <p:txBody>
          <a:bodyPr wrap="square" lIns="0" tIns="0" rIns="0" bIns="0" rtlCol="0" anchor="t"/>
          <a:lstStyle/>
          <a:p>
            <a:pPr algn="l" marL="219710" indent="-219710">
              <a:lnSpc>
                <a:spcPct val="113000"/>
              </a:lnSpc>
              <a:buSzPct val="100000"/>
              <a:buChar char="•"/>
            </a:pPr>
            <a:r>
              <a:rPr lang="en" altLang="en-US" sz="2300" dirty="0">
                <a:solidFill>
                  <a:srgbClr val="25252B"/>
                </a:solidFill>
                <a:latin typeface="IBM Plex Sans" pitchFamily="34" charset="0"/>
                <a:ea typeface="IBM Plex Sans" pitchFamily="34" charset="-122"/>
                <a:cs typeface="IBM Plex Sans" pitchFamily="34" charset="-120"/>
              </a:rPr>
              <a:t>Purpose and realistic alternative</a:t>
            </a:r>
            <a:endParaRPr lang="en" sz="2300" dirty="0"/>
          </a:p>
          <a:p>
            <a:pPr algn="l" marL="219710" indent="-219710">
              <a:lnSpc>
                <a:spcPct val="113000"/>
              </a:lnSpc>
              <a:spcBef>
                <a:spcPts val="460"/>
              </a:spcBef>
              <a:buSzPct val="100000"/>
              <a:buChar char="•"/>
            </a:pPr>
            <a:r>
              <a:rPr lang="en" altLang="en-US" sz="2300" dirty="0">
                <a:solidFill>
                  <a:srgbClr val="25252B"/>
                </a:solidFill>
                <a:latin typeface="IBM Plex Sans" pitchFamily="34" charset="0"/>
                <a:ea typeface="IBM Plex Sans" pitchFamily="34" charset="-122"/>
                <a:cs typeface="IBM Plex Sans" pitchFamily="34" charset="-120"/>
              </a:rPr>
              <a:t>Key control and recovery</a:t>
            </a:r>
            <a:endParaRPr lang="en" sz="2300" dirty="0"/>
          </a:p>
          <a:p>
            <a:pPr algn="l" marL="219710" indent="-219710">
              <a:lnSpc>
                <a:spcPct val="113000"/>
              </a:lnSpc>
              <a:spcBef>
                <a:spcPts val="460"/>
              </a:spcBef>
              <a:buSzPct val="100000"/>
              <a:buChar char="•"/>
            </a:pPr>
            <a:r>
              <a:rPr lang="en" altLang="en-US" sz="2300" dirty="0">
                <a:solidFill>
                  <a:srgbClr val="25252B"/>
                </a:solidFill>
                <a:latin typeface="IBM Plex Sans" pitchFamily="34" charset="0"/>
                <a:ea typeface="IBM Plex Sans" pitchFamily="34" charset="-122"/>
                <a:cs typeface="IBM Plex Sans" pitchFamily="34" charset="-120"/>
              </a:rPr>
              <a:t>Genuine publisher, domain, or app listing</a:t>
            </a:r>
            <a:endParaRPr lang="en" sz="2300" dirty="0"/>
          </a:p>
          <a:p>
            <a:pPr algn="l" marL="219710" indent="-219710">
              <a:lnSpc>
                <a:spcPct val="113000"/>
              </a:lnSpc>
              <a:spcBef>
                <a:spcPts val="460"/>
              </a:spcBef>
              <a:buSzPct val="100000"/>
              <a:buChar char="•"/>
            </a:pPr>
            <a:r>
              <a:rPr lang="en" altLang="en-US" sz="2300" dirty="0">
                <a:solidFill>
                  <a:srgbClr val="25252B"/>
                </a:solidFill>
                <a:latin typeface="IBM Plex Sans" pitchFamily="34" charset="0"/>
                <a:ea typeface="IBM Plex Sans" pitchFamily="34" charset="-122"/>
                <a:cs typeface="IBM Plex Sans" pitchFamily="34" charset="-120"/>
              </a:rPr>
              <a:t>Open-source status, review, and maintenance</a:t>
            </a:r>
            <a:endParaRPr lang="en" sz="2300" dirty="0"/>
          </a:p>
          <a:p>
            <a:pPr algn="l" marL="219710" indent="-219710">
              <a:lnSpc>
                <a:spcPct val="113000"/>
              </a:lnSpc>
              <a:spcBef>
                <a:spcPts val="460"/>
              </a:spcBef>
              <a:buSzPct val="100000"/>
              <a:buChar char="•"/>
            </a:pPr>
            <a:r>
              <a:rPr lang="en" altLang="en-US" sz="2300" dirty="0">
                <a:solidFill>
                  <a:srgbClr val="25252B"/>
                </a:solidFill>
                <a:latin typeface="IBM Plex Sans" pitchFamily="34" charset="0"/>
                <a:ea typeface="IBM Plex Sans" pitchFamily="34" charset="-122"/>
                <a:cs typeface="IBM Plex Sans" pitchFamily="34" charset="-120"/>
              </a:rPr>
              <a:t>Privacy, total cost, compatibility, and support</a:t>
            </a:r>
            <a:endParaRPr lang="en" sz="2300" dirty="0"/>
          </a:p>
          <a:p>
            <a:pPr algn="l" marL="219710" indent="-219710">
              <a:lnSpc>
                <a:spcPct val="113000"/>
              </a:lnSpc>
              <a:spcBef>
                <a:spcPts val="460"/>
              </a:spcBef>
              <a:buSzPct val="100000"/>
              <a:buChar char="•"/>
            </a:pPr>
            <a:r>
              <a:rPr lang="en" altLang="en-US" sz="2300" dirty="0">
                <a:solidFill>
                  <a:srgbClr val="25252B"/>
                </a:solidFill>
                <a:latin typeface="IBM Plex Sans" pitchFamily="34" charset="0"/>
                <a:ea typeface="IBM Plex Sans" pitchFamily="34" charset="-122"/>
                <a:cs typeface="IBM Plex Sans" pitchFamily="34" charset="-120"/>
              </a:rPr>
              <a:t>Current local rules and restrictions</a:t>
            </a:r>
            <a:endParaRPr lang="en" sz="2300" dirty="0"/>
          </a:p>
        </p:txBody>
      </p:sp>
      <p:sp>
        <p:nvSpPr>
          <p:cNvPr id="5" name="Text 3"/>
          <p:cNvSpPr/>
          <p:nvPr/>
        </p:nvSpPr>
        <p:spPr>
          <a:xfrm>
            <a:off x="666780" y="4367174"/>
            <a:ext cx="11510010" cy="789950"/>
          </a:xfrm>
          <a:prstGeom prst="rect">
            <a:avLst/>
          </a:prstGeom>
          <a:noFill/>
          <a:ln/>
        </p:spPr>
        <p:txBody>
          <a:bodyPr wrap="square" lIns="0" tIns="0" rIns="0" bIns="0" rtlCol="0" anchor="t"/>
          <a:lstStyle/>
          <a:p>
            <a:pPr algn="l" indent="0" marL="0">
              <a:lnSpc>
                <a:spcPct val="113000"/>
              </a:lnSpc>
              <a:buNone/>
            </a:pPr>
            <a:r>
              <a:rPr lang="en" altLang="en-US" sz="2300" dirty="0">
                <a:solidFill>
                  <a:srgbClr val="25252B"/>
                </a:solidFill>
                <a:latin typeface="IBM Plex Sans" pitchFamily="34" charset="0"/>
                <a:ea typeface="IBM Plex Sans" pitchFamily="34" charset="-122"/>
                <a:cs typeface="IBM Plex Sans" pitchFamily="34" charset="-120"/>
              </a:rPr>
              <a:t>Record the tool/version, check date, custody, main use, benefit, risk, recovery method, and alternative.</a:t>
            </a:r>
            <a:endParaRPr lang="en" sz="2300" dirty="0"/>
          </a:p>
        </p:txBody>
      </p:sp>
      <p:sp>
        <p:nvSpPr>
          <p:cNvPr id="6" name="Text 4"/>
          <p:cNvSpPr/>
          <p:nvPr/>
        </p:nvSpPr>
        <p:spPr>
          <a:xfrm>
            <a:off x="666780" y="5449824"/>
            <a:ext cx="11510010" cy="789950"/>
          </a:xfrm>
          <a:prstGeom prst="rect">
            <a:avLst/>
          </a:prstGeom>
          <a:noFill/>
          <a:ln/>
        </p:spPr>
        <p:txBody>
          <a:bodyPr wrap="square" lIns="0" tIns="0" rIns="0" bIns="0" rtlCol="0" anchor="t"/>
          <a:lstStyle/>
          <a:p>
            <a:pPr algn="l" indent="0" marL="0">
              <a:lnSpc>
                <a:spcPct val="113000"/>
              </a:lnSpc>
              <a:buNone/>
            </a:pPr>
            <a:r>
              <a:rPr lang="en" altLang="en-US" sz="2300" dirty="0">
                <a:solidFill>
                  <a:srgbClr val="25252B"/>
                </a:solidFill>
                <a:latin typeface="IBM Plex Sans" pitchFamily="34" charset="0"/>
                <a:ea typeface="IBM Plex Sans" pitchFamily="34" charset="-122"/>
                <a:cs typeface="IBM Plex Sans" pitchFamily="34" charset="-120"/>
              </a:rPr>
              <a:t>Named tools are dated learning examples, not endorsements or promises of safety, availability, low cost, or suitability. Check them again before real use.</a:t>
            </a:r>
            <a:endParaRPr lang="en" sz="2300" dirty="0"/>
          </a:p>
        </p:txBody>
      </p:sp>
      <p:sp>
        <p:nvSpPr>
          <p:cNvPr id="7" name="Text 5"/>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en" altLang="en-US" sz="1200" dirty="0">
                <a:solidFill>
                  <a:srgbClr val="6C6C7D"/>
                </a:solidFill>
                <a:latin typeface="IBM Plex Sans" pitchFamily="34" charset="0"/>
                <a:ea typeface="IBM Plex Sans" pitchFamily="34" charset="-122"/>
                <a:cs typeface="IBM Plex Sans" pitchFamily="34" charset="-120"/>
              </a:rPr>
              <a:t>Bitcoin Diploma · Module 4</a:t>
            </a:r>
            <a:endParaRPr lang="en"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90</a:t>
            </a:fld>
            <a:endParaRPr lang="en-US"/>
          </a:p>
        </p:txBody>
      </p:sp>
    </p:spTree>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name="Slide 91">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en" altLang="en-US" sz="3000" dirty="0">
                <a:solidFill>
                  <a:srgbClr val="422C70"/>
                </a:solidFill>
                <a:latin typeface="IBM Plex Sans Medium" pitchFamily="34" charset="0"/>
                <a:ea typeface="IBM Plex Sans Medium" pitchFamily="34" charset="-122"/>
                <a:cs typeface="IBM Plex Sans Medium" pitchFamily="34" charset="-120"/>
              </a:rPr>
              <a:t>Lightning Payments</a:t>
            </a:r>
            <a:endParaRPr lang="en" sz="3000" dirty="0"/>
          </a:p>
        </p:txBody>
      </p:sp>
      <p:sp>
        <p:nvSpPr>
          <p:cNvPr id="4" name="Text 2"/>
          <p:cNvSpPr/>
          <p:nvPr/>
        </p:nvSpPr>
        <p:spPr>
          <a:xfrm>
            <a:off x="1047720" y="1386779"/>
            <a:ext cx="11092404" cy="1828068"/>
          </a:xfrm>
          <a:prstGeom prst="rect">
            <a:avLst/>
          </a:prstGeom>
          <a:noFill/>
          <a:ln/>
        </p:spPr>
        <p:txBody>
          <a:bodyPr wrap="square" lIns="0" tIns="0" rIns="0" bIns="0" rtlCol="0" anchor="t"/>
          <a:lstStyle/>
          <a:p>
            <a:pPr algn="l" marL="228600" indent="-228600">
              <a:lnSpc>
                <a:spcPct val="113000"/>
              </a:lnSpc>
              <a:buSzPct val="100000"/>
              <a:buChar char="•"/>
            </a:pPr>
            <a:r>
              <a:rPr lang="en" altLang="en-US" sz="2400" b="1" dirty="0">
                <a:solidFill>
                  <a:srgbClr val="422C70"/>
                </a:solidFill>
                <a:latin typeface="IBM Plex Sans" pitchFamily="34" charset="0"/>
                <a:ea typeface="IBM Plex Sans" pitchFamily="34" charset="-122"/>
                <a:cs typeface="IBM Plex Sans" pitchFamily="34" charset="-120"/>
              </a:rPr>
              <a:t>Invoice:</a:t>
            </a:r>
            <a:r>
              <a:rPr lang="en" altLang="en-US" sz="2400" dirty="0">
                <a:solidFill>
                  <a:srgbClr val="25252B"/>
                </a:solidFill>
                <a:latin typeface="IBM Plex Sans" pitchFamily="34" charset="0"/>
                <a:ea typeface="IBM Plex Sans" pitchFamily="34" charset="-122"/>
                <a:cs typeface="IBM Plex Sans" pitchFamily="34" charset="-120"/>
              </a:rPr>
              <a:t> request for a specific payment; may include amount and expiry</a:t>
            </a:r>
            <a:endParaRPr lang="en" sz="2400" dirty="0"/>
          </a:p>
          <a:p>
            <a:pPr algn="l" marL="228600" indent="-228600">
              <a:lnSpc>
                <a:spcPct val="113000"/>
              </a:lnSpc>
              <a:spcBef>
                <a:spcPts val="480"/>
              </a:spcBef>
              <a:buSzPct val="100000"/>
              <a:buChar char="•"/>
            </a:pPr>
            <a:r>
              <a:rPr lang="en" altLang="en-US" sz="2400" b="1" dirty="0">
                <a:solidFill>
                  <a:srgbClr val="422C70"/>
                </a:solidFill>
                <a:latin typeface="IBM Plex Sans" pitchFamily="34" charset="0"/>
                <a:ea typeface="IBM Plex Sans" pitchFamily="34" charset="-122"/>
                <a:cs typeface="IBM Plex Sans" pitchFamily="34" charset="-120"/>
              </a:rPr>
              <a:t>Lightning address:</a:t>
            </a:r>
            <a:r>
              <a:rPr lang="en" altLang="en-US" sz="2400" dirty="0">
                <a:solidFill>
                  <a:srgbClr val="25252B"/>
                </a:solidFill>
                <a:latin typeface="IBM Plex Sans" pitchFamily="34" charset="0"/>
                <a:ea typeface="IBM Plex Sans" pitchFamily="34" charset="-122"/>
                <a:cs typeface="IBM Plex Sans" pitchFamily="34" charset="-120"/>
              </a:rPr>
              <a:t> provider-supported routing identifier, often email-like</a:t>
            </a:r>
            <a:endParaRPr lang="en" sz="2400" dirty="0"/>
          </a:p>
          <a:p>
            <a:pPr algn="l" marL="228600" indent="-228600">
              <a:lnSpc>
                <a:spcPct val="113000"/>
              </a:lnSpc>
              <a:spcBef>
                <a:spcPts val="480"/>
              </a:spcBef>
              <a:buSzPct val="100000"/>
              <a:buChar char="•"/>
            </a:pPr>
            <a:r>
              <a:rPr lang="en" altLang="en-US" sz="2400" dirty="0">
                <a:solidFill>
                  <a:srgbClr val="25252B"/>
                </a:solidFill>
                <a:latin typeface="IBM Plex Sans" pitchFamily="34" charset="0"/>
                <a:ea typeface="IBM Plex Sans" pitchFamily="34" charset="-122"/>
                <a:cs typeface="IBM Plex Sans" pitchFamily="34" charset="-120"/>
              </a:rPr>
              <a:t>Check custody, funding route, backup, fees, and limits</a:t>
            </a:r>
            <a:endParaRPr lang="en" sz="2400" dirty="0"/>
          </a:p>
          <a:p>
            <a:pPr algn="l" marL="228600" indent="-228600">
              <a:lnSpc>
                <a:spcPct val="113000"/>
              </a:lnSpc>
              <a:spcBef>
                <a:spcPts val="480"/>
              </a:spcBef>
              <a:buSzPct val="100000"/>
              <a:buChar char="•"/>
            </a:pPr>
            <a:r>
              <a:rPr lang="en" altLang="en-US" sz="2400" dirty="0">
                <a:solidFill>
                  <a:srgbClr val="25252B"/>
                </a:solidFill>
                <a:latin typeface="IBM Plex Sans" pitchFamily="34" charset="0"/>
                <a:ea typeface="IBM Plex Sans" pitchFamily="34" charset="-122"/>
                <a:cs typeface="IBM Plex Sans" pitchFamily="34" charset="-120"/>
              </a:rPr>
              <a:t>Identify failure handling and recipient confirmation</a:t>
            </a:r>
            <a:endParaRPr lang="en" sz="2400" dirty="0"/>
          </a:p>
        </p:txBody>
      </p:sp>
      <p:sp>
        <p:nvSpPr>
          <p:cNvPr id="5" name="Text 3"/>
          <p:cNvSpPr/>
          <p:nvPr/>
        </p:nvSpPr>
        <p:spPr>
          <a:xfrm>
            <a:off x="666780" y="3549975"/>
            <a:ext cx="11510010" cy="822686"/>
          </a:xfrm>
          <a:prstGeom prst="rect">
            <a:avLst/>
          </a:prstGeom>
          <a:noFill/>
          <a:ln/>
        </p:spPr>
        <p:txBody>
          <a:bodyPr wrap="square" lIns="0" tIns="0" rIns="0" bIns="0" rtlCol="0" anchor="t"/>
          <a:lstStyle/>
          <a:p>
            <a:pPr algn="l" indent="0" marL="0">
              <a:lnSpc>
                <a:spcPct val="113000"/>
              </a:lnSpc>
              <a:buNone/>
            </a:pPr>
            <a:r>
              <a:rPr lang="en" altLang="en-US" sz="2400" dirty="0">
                <a:solidFill>
                  <a:srgbClr val="25252B"/>
                </a:solidFill>
                <a:latin typeface="IBM Plex Sans" pitchFamily="34" charset="0"/>
                <a:ea typeface="IBM Plex Sans" pitchFamily="34" charset="-122"/>
                <a:cs typeface="IBM Plex Sans" pitchFamily="34" charset="-120"/>
              </a:rPr>
              <a:t>A Lightning address is not an email account; it depends on its supporting provider or domain. Check the final request before approving.</a:t>
            </a:r>
            <a:endParaRPr lang="en" sz="2400" dirty="0"/>
          </a:p>
        </p:txBody>
      </p:sp>
      <p:sp>
        <p:nvSpPr>
          <p:cNvPr id="6" name="Text 4"/>
          <p:cNvSpPr/>
          <p:nvPr/>
        </p:nvSpPr>
        <p:spPr>
          <a:xfrm>
            <a:off x="666780" y="4677522"/>
            <a:ext cx="11510010" cy="411389"/>
          </a:xfrm>
          <a:prstGeom prst="rect">
            <a:avLst/>
          </a:prstGeom>
          <a:noFill/>
          <a:ln/>
        </p:spPr>
        <p:txBody>
          <a:bodyPr wrap="square" lIns="0" tIns="0" rIns="0" bIns="0" rtlCol="0" anchor="t"/>
          <a:lstStyle/>
          <a:p>
            <a:pPr algn="l" indent="0" marL="0">
              <a:lnSpc>
                <a:spcPct val="113000"/>
              </a:lnSpc>
              <a:buNone/>
            </a:pPr>
            <a:r>
              <a:rPr lang="en" altLang="en-US" sz="2400" dirty="0">
                <a:solidFill>
                  <a:srgbClr val="25252B"/>
                </a:solidFill>
                <a:latin typeface="IBM Plex Sans" pitchFamily="34" charset="0"/>
                <a:ea typeface="IBM Plex Sans" pitchFamily="34" charset="-122"/>
                <a:cs typeface="IBM Plex Sans" pitchFamily="34" charset="-120"/>
              </a:rPr>
              <a:t>A successful small payment does not prove safety for larger balances.</a:t>
            </a:r>
            <a:endParaRPr lang="en" sz="2400" dirty="0"/>
          </a:p>
        </p:txBody>
      </p:sp>
      <p:sp>
        <p:nvSpPr>
          <p:cNvPr id="7" name="Text 5"/>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en" altLang="en-US" sz="1200" dirty="0">
                <a:solidFill>
                  <a:srgbClr val="6C6C7D"/>
                </a:solidFill>
                <a:latin typeface="IBM Plex Sans" pitchFamily="34" charset="0"/>
                <a:ea typeface="IBM Plex Sans" pitchFamily="34" charset="-122"/>
                <a:cs typeface="IBM Plex Sans" pitchFamily="34" charset="-120"/>
              </a:rPr>
              <a:t>Bitcoin Diploma · Module 4</a:t>
            </a:r>
            <a:endParaRPr lang="en"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91</a:t>
            </a:fld>
            <a:endParaRPr lang="en-US"/>
          </a:p>
        </p:txBody>
      </p:sp>
    </p:spTree>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name="Slide 92">
    <p:bg>
      <p:bgPr>
        <a:solidFill>
          <a:srgbClr val="FFFFFF"/>
        </a:solidFill>
      </p:bgPr>
    </p:bg>
    <p:spTree>
      <p:nvGrpSpPr>
        <p:cNvPr id="1" name=""/>
        <p:cNvGrpSpPr/>
        <p:nvPr/>
      </p:nvGrpSpPr>
      <p:grpSpPr>
        <a:xfrm>
          <a:off x="0" y="0"/>
          <a:ext cx="0" cy="0"/>
          <a:chOff x="0" y="0"/>
          <a:chExt cx="0" cy="0"/>
        </a:xfrm>
      </p:grpSpPr>
      <p:pic>
        <p:nvPicPr>
          <p:cNvPr id="2" name="Image 0" descr="The receiver invoicesThe receiver creates a payment request with the amount attached.The sender paysThe sender scans the request, checks the amount and pays. The receiver is paidThe payment arrives a ">    </p:cNvPr>
          <p:cNvPicPr>
            <a:picLocks noChangeAspect="1"/>
          </p:cNvPicPr>
          <p:nvPr/>
        </p:nvPicPr>
        <p:blipFill>
          <a:blip r:embed="rId1"/>
          <a:stretch>
            <a:fillRect/>
          </a:stretch>
        </p:blipFill>
        <p:spPr>
          <a:xfrm>
            <a:off x="342900" y="1835475"/>
            <a:ext cx="11506170" cy="3034619"/>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92</a:t>
            </a:fld>
            <a:endParaRPr lang="en-US"/>
          </a:p>
        </p:txBody>
      </p:sp>
    </p:spTree>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name="Slide 93">
    <p:bg>
      <p:bgPr>
        <a:solidFill>
          <a:srgbClr val="FFFFFF"/>
        </a:solidFill>
      </p:bgPr>
    </p:bg>
    <p:spTree>
      <p:nvGrpSpPr>
        <p:cNvPr id="1" name=""/>
        <p:cNvGrpSpPr/>
        <p:nvPr/>
      </p:nvGrpSpPr>
      <p:grpSpPr>
        <a:xfrm>
          <a:off x="0" y="0"/>
          <a:ext cx="0" cy="0"/>
          <a:chOff x="0" y="0"/>
          <a:chExt cx="0" cy="0"/>
        </a:xfrm>
      </p:grpSpPr>
      <p:pic>
        <p:nvPicPr>
          <p:cNvPr id="2" name="Image 0" descr="Know whether each wallet is custodial or self-custodial. 1Create the requestThe receiver creates a payment request.2Scan the requestThe sender scans or copies it.3Verify the detailsCheck recipient, am">    </p:cNvPr>
          <p:cNvPicPr>
            <a:picLocks noChangeAspect="1"/>
          </p:cNvPicPr>
          <p:nvPr/>
        </p:nvPicPr>
        <p:blipFill>
          <a:blip r:embed="rId1"/>
          <a:stretch>
            <a:fillRect/>
          </a:stretch>
        </p:blipFill>
        <p:spPr>
          <a:xfrm>
            <a:off x="342900" y="771388"/>
            <a:ext cx="11506170" cy="5162885"/>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93</a:t>
            </a:fld>
            <a:endParaRPr lang="en-US"/>
          </a:p>
        </p:txBody>
      </p:sp>
    </p:spTree>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name="Slide 9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en" altLang="en-US" sz="3000" dirty="0">
                <a:solidFill>
                  <a:srgbClr val="422C70"/>
                </a:solidFill>
                <a:latin typeface="IBM Plex Sans Medium" pitchFamily="34" charset="0"/>
                <a:ea typeface="IBM Plex Sans Medium" pitchFamily="34" charset="-122"/>
                <a:cs typeface="IBM Plex Sans Medium" pitchFamily="34" charset="-120"/>
              </a:rPr>
              <a:t>Guided Lightning Payment</a:t>
            </a:r>
            <a:endParaRPr lang="en" sz="3000" dirty="0"/>
          </a:p>
        </p:txBody>
      </p:sp>
      <p:sp>
        <p:nvSpPr>
          <p:cNvPr id="4" name="Text 2"/>
          <p:cNvSpPr/>
          <p:nvPr/>
        </p:nvSpPr>
        <p:spPr>
          <a:xfrm>
            <a:off x="1047720" y="1386779"/>
            <a:ext cx="11092404" cy="2772552"/>
          </a:xfrm>
          <a:prstGeom prst="rect">
            <a:avLst/>
          </a:prstGeom>
          <a:noFill/>
          <a:ln/>
        </p:spPr>
        <p:txBody>
          <a:bodyPr wrap="square" lIns="0" tIns="0" rIns="0" bIns="0" rtlCol="0" anchor="t"/>
          <a:lstStyle/>
          <a:p>
            <a:pPr algn="l" marL="228600" indent="-228600">
              <a:lnSpc>
                <a:spcPct val="113000"/>
              </a:lnSpc>
              <a:buSzPct val="100000"/>
              <a:buFont typeface="+mj-lt"/>
              <a:buAutoNum type="arabicPeriod" startAt="1"/>
            </a:pPr>
            <a:r>
              <a:rPr lang="en" altLang="en-US" sz="2400" dirty="0">
                <a:solidFill>
                  <a:srgbClr val="25252B"/>
                </a:solidFill>
                <a:latin typeface="IBM Plex Sans" pitchFamily="34" charset="0"/>
                <a:ea typeface="IBM Plex Sans" pitchFamily="34" charset="-122"/>
                <a:cs typeface="IBM Plex Sans" pitchFamily="34" charset="-120"/>
              </a:rPr>
              <a:t>Receiver creates the correct request.</a:t>
            </a:r>
            <a:endParaRPr lang="en" sz="2400" dirty="0"/>
          </a:p>
          <a:p>
            <a:pPr algn="l" marL="228600" indent="-228600">
              <a:lnSpc>
                <a:spcPct val="113000"/>
              </a:lnSpc>
              <a:spcBef>
                <a:spcPts val="480"/>
              </a:spcBef>
              <a:buSzPct val="100000"/>
              <a:buFont typeface="+mj-lt"/>
              <a:buAutoNum type="arabicPeriod" startAt="1"/>
            </a:pPr>
            <a:r>
              <a:rPr lang="en" altLang="en-US" sz="2400" dirty="0">
                <a:solidFill>
                  <a:srgbClr val="25252B"/>
                </a:solidFill>
                <a:latin typeface="IBM Plex Sans" pitchFamily="34" charset="0"/>
                <a:ea typeface="IBM Plex Sans" pitchFamily="34" charset="-122"/>
                <a:cs typeface="IBM Plex Sans" pitchFamily="34" charset="-120"/>
              </a:rPr>
              <a:t>Sender scans or copies it.</a:t>
            </a:r>
            <a:endParaRPr lang="en" sz="2400" dirty="0"/>
          </a:p>
          <a:p>
            <a:pPr algn="l" marL="228600" indent="-228600">
              <a:lnSpc>
                <a:spcPct val="113000"/>
              </a:lnSpc>
              <a:spcBef>
                <a:spcPts val="480"/>
              </a:spcBef>
              <a:buSzPct val="100000"/>
              <a:buFont typeface="+mj-lt"/>
              <a:buAutoNum type="arabicPeriod" startAt="1"/>
            </a:pPr>
            <a:r>
              <a:rPr lang="en" altLang="en-US" sz="2400" dirty="0">
                <a:solidFill>
                  <a:srgbClr val="25252B"/>
                </a:solidFill>
                <a:latin typeface="IBM Plex Sans" pitchFamily="34" charset="0"/>
                <a:ea typeface="IBM Plex Sans" pitchFamily="34" charset="-122"/>
                <a:cs typeface="IBM Plex Sans" pitchFamily="34" charset="-120"/>
              </a:rPr>
              <a:t>Check recipient, amount, unit, fee, and any expiry.</a:t>
            </a:r>
            <a:endParaRPr lang="en" sz="2400" dirty="0"/>
          </a:p>
          <a:p>
            <a:pPr algn="l" marL="228600" indent="-228600">
              <a:lnSpc>
                <a:spcPct val="113000"/>
              </a:lnSpc>
              <a:spcBef>
                <a:spcPts val="480"/>
              </a:spcBef>
              <a:buSzPct val="100000"/>
              <a:buFont typeface="+mj-lt"/>
              <a:buAutoNum type="arabicPeriod" startAt="1"/>
            </a:pPr>
            <a:r>
              <a:rPr lang="en" altLang="en-US" sz="2400" dirty="0">
                <a:solidFill>
                  <a:srgbClr val="25252B"/>
                </a:solidFill>
                <a:latin typeface="IBM Plex Sans" pitchFamily="34" charset="0"/>
                <a:ea typeface="IBM Plex Sans" pitchFamily="34" charset="-122"/>
                <a:cs typeface="IBM Plex Sans" pitchFamily="34" charset="-120"/>
              </a:rPr>
              <a:t>Approve only when details match.</a:t>
            </a:r>
            <a:endParaRPr lang="en" sz="2400" dirty="0"/>
          </a:p>
          <a:p>
            <a:pPr algn="l" marL="228600" indent="-228600">
              <a:lnSpc>
                <a:spcPct val="113000"/>
              </a:lnSpc>
              <a:spcBef>
                <a:spcPts val="480"/>
              </a:spcBef>
              <a:buSzPct val="100000"/>
              <a:buFont typeface="+mj-lt"/>
              <a:buAutoNum type="arabicPeriod" startAt="1"/>
            </a:pPr>
            <a:r>
              <a:rPr lang="en" altLang="en-US" sz="2400" dirty="0">
                <a:solidFill>
                  <a:srgbClr val="25252B"/>
                </a:solidFill>
                <a:latin typeface="IBM Plex Sans" pitchFamily="34" charset="0"/>
                <a:ea typeface="IBM Plex Sans" pitchFamily="34" charset="-122"/>
                <a:cs typeface="IBM Plex Sans" pitchFamily="34" charset="-120"/>
              </a:rPr>
              <a:t>Both sides check the result in their own wallets.</a:t>
            </a:r>
            <a:endParaRPr lang="en" sz="2400" dirty="0"/>
          </a:p>
          <a:p>
            <a:pPr algn="l" marL="228600" indent="-228600">
              <a:lnSpc>
                <a:spcPct val="113000"/>
              </a:lnSpc>
              <a:spcBef>
                <a:spcPts val="480"/>
              </a:spcBef>
              <a:buSzPct val="100000"/>
              <a:buFont typeface="+mj-lt"/>
              <a:buAutoNum type="arabicPeriod" startAt="1"/>
            </a:pPr>
            <a:r>
              <a:rPr lang="en" altLang="en-US" sz="2400" dirty="0">
                <a:solidFill>
                  <a:srgbClr val="25252B"/>
                </a:solidFill>
                <a:latin typeface="IBM Plex Sans" pitchFamily="34" charset="0"/>
                <a:ea typeface="IBM Plex Sans" pitchFamily="34" charset="-122"/>
                <a:cs typeface="IBM Plex Sans" pitchFamily="34" charset="-120"/>
              </a:rPr>
              <a:t>Explain custody and failure risks.</a:t>
            </a:r>
            <a:endParaRPr lang="en" sz="2400" dirty="0"/>
          </a:p>
        </p:txBody>
      </p:sp>
      <p:sp>
        <p:nvSpPr>
          <p:cNvPr id="5" name="Text 3"/>
          <p:cNvSpPr/>
          <p:nvPr/>
        </p:nvSpPr>
        <p:spPr>
          <a:xfrm>
            <a:off x="666780" y="4494459"/>
            <a:ext cx="11510010" cy="822686"/>
          </a:xfrm>
          <a:prstGeom prst="rect">
            <a:avLst/>
          </a:prstGeom>
          <a:noFill/>
          <a:ln/>
        </p:spPr>
        <p:txBody>
          <a:bodyPr wrap="square" lIns="0" tIns="0" rIns="0" bIns="0" rtlCol="0" anchor="t"/>
          <a:lstStyle/>
          <a:p>
            <a:pPr algn="l" indent="0" marL="0">
              <a:lnSpc>
                <a:spcPct val="113000"/>
              </a:lnSpc>
              <a:buNone/>
            </a:pPr>
            <a:r>
              <a:rPr lang="en" altLang="en-US" sz="2400" dirty="0">
                <a:solidFill>
                  <a:srgbClr val="25252B"/>
                </a:solidFill>
                <a:latin typeface="IBM Plex Sans" pitchFamily="34" charset="0"/>
                <a:ea typeface="IBM Plex Sans" pitchFamily="34" charset="-122"/>
                <a:cs typeface="IBM Plex Sans" pitchFamily="34" charset="-120"/>
              </a:rPr>
              <a:t>Use prepared or approved low-stakes practice. Stop if the outcome differs from the plan; verify before further action.</a:t>
            </a:r>
            <a:endParaRPr lang="en" sz="2400" dirty="0"/>
          </a:p>
        </p:txBody>
      </p:sp>
      <p:sp>
        <p:nvSpPr>
          <p:cNvPr id="6"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en" altLang="en-US" sz="1200" dirty="0">
                <a:solidFill>
                  <a:srgbClr val="6C6C7D"/>
                </a:solidFill>
                <a:latin typeface="IBM Plex Sans" pitchFamily="34" charset="0"/>
                <a:ea typeface="IBM Plex Sans" pitchFamily="34" charset="-122"/>
                <a:cs typeface="IBM Plex Sans" pitchFamily="34" charset="-120"/>
              </a:rPr>
              <a:t>Bitcoin Diploma · Module 4</a:t>
            </a:r>
            <a:endParaRPr lang="en"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94</a:t>
            </a:fld>
            <a:endParaRPr lang="en-US"/>
          </a:p>
        </p:txBody>
      </p:sp>
    </p:spTree>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name="Slide 9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en" altLang="en-US" sz="3000" dirty="0">
                <a:solidFill>
                  <a:srgbClr val="422C70"/>
                </a:solidFill>
                <a:latin typeface="IBM Plex Sans Medium" pitchFamily="34" charset="0"/>
                <a:ea typeface="IBM Plex Sans Medium" pitchFamily="34" charset="-122"/>
                <a:cs typeface="IBM Plex Sans Medium" pitchFamily="34" charset="-120"/>
              </a:rPr>
              <a:t>Daily-Life Bitcoin Use</a:t>
            </a:r>
            <a:endParaRPr lang="en" sz="3000" dirty="0"/>
          </a:p>
        </p:txBody>
      </p:sp>
      <p:sp>
        <p:nvSpPr>
          <p:cNvPr id="4" name="Text 2"/>
          <p:cNvSpPr/>
          <p:nvPr/>
        </p:nvSpPr>
        <p:spPr>
          <a:xfrm>
            <a:off x="1047720" y="1386779"/>
            <a:ext cx="11092404" cy="2772552"/>
          </a:xfrm>
          <a:prstGeom prst="rect">
            <a:avLst/>
          </a:prstGeom>
          <a:noFill/>
          <a:ln/>
        </p:spPr>
        <p:txBody>
          <a:bodyPr wrap="square" lIns="0" tIns="0" rIns="0" bIns="0" rtlCol="0" anchor="t"/>
          <a:lstStyle/>
          <a:p>
            <a:pPr algn="l" marL="228600" indent="-228600">
              <a:lnSpc>
                <a:spcPct val="113000"/>
              </a:lnSpc>
              <a:buSzPct val="100000"/>
              <a:buChar char="•"/>
            </a:pPr>
            <a:r>
              <a:rPr lang="en" altLang="en-US" sz="2400" b="1" dirty="0">
                <a:solidFill>
                  <a:srgbClr val="422C70"/>
                </a:solidFill>
                <a:latin typeface="IBM Plex Sans" pitchFamily="34" charset="0"/>
                <a:ea typeface="IBM Plex Sans" pitchFamily="34" charset="-122"/>
                <a:cs typeface="IBM Plex Sans" pitchFamily="34" charset="-120"/>
              </a:rPr>
              <a:t>Earning:</a:t>
            </a:r>
            <a:r>
              <a:rPr lang="en" altLang="en-US" sz="2400" dirty="0">
                <a:solidFill>
                  <a:srgbClr val="25252B"/>
                </a:solidFill>
                <a:latin typeface="IBM Plex Sans" pitchFamily="34" charset="0"/>
                <a:ea typeface="IBM Plex Sans" pitchFamily="34" charset="-122"/>
                <a:cs typeface="IBM Plex Sans" pitchFamily="34" charset="-120"/>
              </a:rPr>
              <a:t> pricing, timing, volatility, records, and custody</a:t>
            </a:r>
            <a:endParaRPr lang="en" sz="2400" dirty="0"/>
          </a:p>
          <a:p>
            <a:pPr algn="l" marL="228600" indent="-228600">
              <a:lnSpc>
                <a:spcPct val="113000"/>
              </a:lnSpc>
              <a:spcBef>
                <a:spcPts val="480"/>
              </a:spcBef>
              <a:buSzPct val="100000"/>
              <a:buChar char="•"/>
            </a:pPr>
            <a:r>
              <a:rPr lang="en" altLang="en-US" sz="2400" b="1" dirty="0">
                <a:solidFill>
                  <a:srgbClr val="422C70"/>
                </a:solidFill>
                <a:latin typeface="IBM Plex Sans" pitchFamily="34" charset="0"/>
                <a:ea typeface="IBM Plex Sans" pitchFamily="34" charset="-122"/>
                <a:cs typeface="IBM Plex Sans" pitchFamily="34" charset="-120"/>
              </a:rPr>
              <a:t>Saving:</a:t>
            </a:r>
            <a:r>
              <a:rPr lang="en" altLang="en-US" sz="2400" dirty="0">
                <a:solidFill>
                  <a:srgbClr val="25252B"/>
                </a:solidFill>
                <a:latin typeface="IBM Plex Sans" pitchFamily="34" charset="0"/>
                <a:ea typeface="IBM Plex Sans" pitchFamily="34" charset="-122"/>
                <a:cs typeface="IBM Plex Sans" pitchFamily="34" charset="-120"/>
              </a:rPr>
              <a:t> future use; price can fall sharply</a:t>
            </a:r>
            <a:endParaRPr lang="en" sz="2400" dirty="0"/>
          </a:p>
          <a:p>
            <a:pPr algn="l" marL="228600" indent="-228600">
              <a:lnSpc>
                <a:spcPct val="113000"/>
              </a:lnSpc>
              <a:spcBef>
                <a:spcPts val="480"/>
              </a:spcBef>
              <a:buSzPct val="100000"/>
              <a:buChar char="•"/>
            </a:pPr>
            <a:r>
              <a:rPr lang="en" altLang="en-US" sz="2400" b="1" dirty="0">
                <a:solidFill>
                  <a:srgbClr val="422C70"/>
                </a:solidFill>
                <a:latin typeface="IBM Plex Sans" pitchFamily="34" charset="0"/>
                <a:ea typeface="IBM Plex Sans" pitchFamily="34" charset="-122"/>
                <a:cs typeface="IBM Plex Sans" pitchFamily="34" charset="-120"/>
              </a:rPr>
              <a:t>Receiving and sending:</a:t>
            </a:r>
            <a:r>
              <a:rPr lang="en" altLang="en-US" sz="2400" dirty="0">
                <a:solidFill>
                  <a:srgbClr val="25252B"/>
                </a:solidFill>
                <a:latin typeface="IBM Plex Sans" pitchFamily="34" charset="0"/>
                <a:ea typeface="IBM Plex Sans" pitchFamily="34" charset="-122"/>
                <a:cs typeface="IBM Plex Sans" pitchFamily="34" charset="-120"/>
              </a:rPr>
              <a:t> correct request, settlement, route, and fees</a:t>
            </a:r>
            <a:endParaRPr lang="en" sz="2400" dirty="0"/>
          </a:p>
          <a:p>
            <a:pPr algn="l" marL="228600" indent="-228600">
              <a:lnSpc>
                <a:spcPct val="113000"/>
              </a:lnSpc>
              <a:spcBef>
                <a:spcPts val="480"/>
              </a:spcBef>
              <a:buSzPct val="100000"/>
              <a:buChar char="•"/>
            </a:pPr>
            <a:r>
              <a:rPr lang="en" altLang="en-US" sz="2400" b="1" dirty="0">
                <a:solidFill>
                  <a:srgbClr val="422C70"/>
                </a:solidFill>
                <a:latin typeface="IBM Plex Sans" pitchFamily="34" charset="0"/>
                <a:ea typeface="IBM Plex Sans" pitchFamily="34" charset="-122"/>
                <a:cs typeface="IBM Plex Sans" pitchFamily="34" charset="-120"/>
              </a:rPr>
              <a:t>Spending:</a:t>
            </a:r>
            <a:r>
              <a:rPr lang="en" altLang="en-US" sz="2400" dirty="0">
                <a:solidFill>
                  <a:srgbClr val="25252B"/>
                </a:solidFill>
                <a:latin typeface="IBM Plex Sans" pitchFamily="34" charset="0"/>
                <a:ea typeface="IBM Plex Sans" pitchFamily="34" charset="-122"/>
                <a:cs typeface="IBM Plex Sans" pitchFamily="34" charset="-120"/>
              </a:rPr>
              <a:t> exchange rate, merchant policy, and tax effects</a:t>
            </a:r>
            <a:endParaRPr lang="en" sz="2400" dirty="0"/>
          </a:p>
          <a:p>
            <a:pPr algn="l" marL="228600" indent="-228600">
              <a:lnSpc>
                <a:spcPct val="113000"/>
              </a:lnSpc>
              <a:spcBef>
                <a:spcPts val="480"/>
              </a:spcBef>
              <a:buSzPct val="100000"/>
              <a:buChar char="•"/>
            </a:pPr>
            <a:r>
              <a:rPr lang="en" altLang="en-US" sz="2400" b="1" dirty="0">
                <a:solidFill>
                  <a:srgbClr val="422C70"/>
                </a:solidFill>
                <a:latin typeface="IBM Plex Sans" pitchFamily="34" charset="0"/>
                <a:ea typeface="IBM Plex Sans" pitchFamily="34" charset="-122"/>
                <a:cs typeface="IBM Plex Sans" pitchFamily="34" charset="-120"/>
              </a:rPr>
              <a:t>Pricing and accounting:</a:t>
            </a:r>
            <a:r>
              <a:rPr lang="en" altLang="en-US" sz="2400" dirty="0">
                <a:solidFill>
                  <a:srgbClr val="25252B"/>
                </a:solidFill>
                <a:latin typeface="IBM Plex Sans" pitchFamily="34" charset="0"/>
                <a:ea typeface="IBM Plex Sans" pitchFamily="34" charset="-122"/>
                <a:cs typeface="IBM Plex Sans" pitchFamily="34" charset="-120"/>
              </a:rPr>
              <a:t> BTC/sats; fiat records may still be needed</a:t>
            </a:r>
            <a:endParaRPr lang="en" sz="2400" dirty="0"/>
          </a:p>
          <a:p>
            <a:pPr algn="l" marL="228600" indent="-228600">
              <a:lnSpc>
                <a:spcPct val="113000"/>
              </a:lnSpc>
              <a:spcBef>
                <a:spcPts val="480"/>
              </a:spcBef>
              <a:buSzPct val="100000"/>
              <a:buChar char="•"/>
            </a:pPr>
            <a:r>
              <a:rPr lang="en" altLang="en-US" sz="2400" b="1" dirty="0">
                <a:solidFill>
                  <a:srgbClr val="422C70"/>
                </a:solidFill>
                <a:latin typeface="IBM Plex Sans" pitchFamily="34" charset="0"/>
                <a:ea typeface="IBM Plex Sans" pitchFamily="34" charset="-122"/>
                <a:cs typeface="IBM Plex Sans" pitchFamily="34" charset="-120"/>
              </a:rPr>
              <a:t>Donating:</a:t>
            </a:r>
            <a:r>
              <a:rPr lang="en" altLang="en-US" sz="2400" dirty="0">
                <a:solidFill>
                  <a:srgbClr val="25252B"/>
                </a:solidFill>
                <a:latin typeface="IBM Plex Sans" pitchFamily="34" charset="0"/>
                <a:ea typeface="IBM Plex Sans" pitchFamily="34" charset="-122"/>
                <a:cs typeface="IBM Plex Sans" pitchFamily="34" charset="-120"/>
              </a:rPr>
              <a:t> verify the real recipient's request</a:t>
            </a:r>
            <a:endParaRPr lang="en" sz="2400" dirty="0"/>
          </a:p>
        </p:txBody>
      </p:sp>
      <p:sp>
        <p:nvSpPr>
          <p:cNvPr id="5" name="Text 3"/>
          <p:cNvSpPr/>
          <p:nvPr/>
        </p:nvSpPr>
        <p:spPr>
          <a:xfrm>
            <a:off x="666780" y="4494459"/>
            <a:ext cx="11510010" cy="822686"/>
          </a:xfrm>
          <a:prstGeom prst="rect">
            <a:avLst/>
          </a:prstGeom>
          <a:noFill/>
          <a:ln/>
        </p:spPr>
        <p:txBody>
          <a:bodyPr wrap="square" lIns="0" tIns="0" rIns="0" bIns="0" rtlCol="0" anchor="t"/>
          <a:lstStyle/>
          <a:p>
            <a:pPr algn="l" indent="0" marL="0">
              <a:lnSpc>
                <a:spcPct val="113000"/>
              </a:lnSpc>
              <a:buNone/>
            </a:pPr>
            <a:r>
              <a:rPr lang="en" altLang="en-US" sz="2400" dirty="0">
                <a:solidFill>
                  <a:srgbClr val="25252B"/>
                </a:solidFill>
                <a:latin typeface="IBM Plex Sans" pitchFamily="34" charset="0"/>
                <a:ea typeface="IBM Plex Sans" pitchFamily="34" charset="-122"/>
                <a:cs typeface="IBM Plex Sans" pitchFamily="34" charset="-120"/>
              </a:rPr>
              <a:t>What problem is addressed? Is Bitcoin better than the available alternative here? What new risk or responsibility appears?</a:t>
            </a:r>
            <a:endParaRPr lang="en" sz="2400" dirty="0"/>
          </a:p>
        </p:txBody>
      </p:sp>
      <p:sp>
        <p:nvSpPr>
          <p:cNvPr id="6"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en" altLang="en-US" sz="1200" dirty="0">
                <a:solidFill>
                  <a:srgbClr val="6C6C7D"/>
                </a:solidFill>
                <a:latin typeface="IBM Plex Sans" pitchFamily="34" charset="0"/>
                <a:ea typeface="IBM Plex Sans" pitchFamily="34" charset="-122"/>
                <a:cs typeface="IBM Plex Sans" pitchFamily="34" charset="-120"/>
              </a:rPr>
              <a:t>Bitcoin Diploma · Module 4</a:t>
            </a:r>
            <a:endParaRPr lang="en"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95</a:t>
            </a:fld>
            <a:endParaRPr lang="en-US"/>
          </a:p>
        </p:txBody>
      </p:sp>
    </p:spTree>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name="Slide 96">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7315200" y="0"/>
            <a:ext cx="4419570" cy="6858000"/>
          </a:xfrm>
          <a:prstGeom prst="rect">
            <a:avLst/>
          </a:prstGeom>
        </p:spPr>
      </p:pic>
      <p:sp>
        <p:nvSpPr>
          <p:cNvPr id="3" name="Shape 0"/>
          <p:cNvSpPr/>
          <p:nvPr/>
        </p:nvSpPr>
        <p:spPr>
          <a:xfrm>
            <a:off x="666780" y="1066830"/>
            <a:ext cx="914400" cy="38130"/>
          </a:xfrm>
          <a:prstGeom prst="rect">
            <a:avLst/>
          </a:prstGeom>
          <a:solidFill>
            <a:srgbClr val="F7941F"/>
          </a:solidFill>
          <a:ln/>
        </p:spPr>
      </p:sp>
      <p:sp>
        <p:nvSpPr>
          <p:cNvPr id="4" name="Text 1"/>
          <p:cNvSpPr/>
          <p:nvPr/>
        </p:nvSpPr>
        <p:spPr>
          <a:xfrm>
            <a:off x="666780" y="571500"/>
            <a:ext cx="11144250" cy="419070"/>
          </a:xfrm>
          <a:prstGeom prst="rect">
            <a:avLst/>
          </a:prstGeom>
          <a:noFill/>
          <a:ln/>
        </p:spPr>
        <p:txBody>
          <a:bodyPr wrap="square" lIns="0" tIns="0" rIns="0" bIns="0" rtlCol="0" anchor="t"/>
          <a:lstStyle/>
          <a:p>
            <a:pPr algn="l" indent="0" marL="0">
              <a:lnSpc>
                <a:spcPct val="92000"/>
              </a:lnSpc>
              <a:buNone/>
            </a:pPr>
            <a:r>
              <a:rPr lang="en" altLang="en-US" sz="3000" dirty="0">
                <a:solidFill>
                  <a:srgbClr val="422C70"/>
                </a:solidFill>
                <a:latin typeface="IBM Plex Sans Medium" pitchFamily="34" charset="0"/>
                <a:ea typeface="IBM Plex Sans Medium" pitchFamily="34" charset="-122"/>
                <a:cs typeface="IBM Plex Sans Medium" pitchFamily="34" charset="-120"/>
              </a:rPr>
              <a:t>Local Spending and Receiving</a:t>
            </a:r>
            <a:endParaRPr lang="en" sz="3000" dirty="0"/>
          </a:p>
        </p:txBody>
      </p:sp>
      <p:sp>
        <p:nvSpPr>
          <p:cNvPr id="5" name="Text 2"/>
          <p:cNvSpPr/>
          <p:nvPr/>
        </p:nvSpPr>
        <p:spPr>
          <a:xfrm>
            <a:off x="666780" y="1441734"/>
            <a:ext cx="11144250" cy="395021"/>
          </a:xfrm>
          <a:prstGeom prst="rect">
            <a:avLst/>
          </a:prstGeom>
          <a:noFill/>
          <a:ln/>
        </p:spPr>
        <p:txBody>
          <a:bodyPr wrap="square" lIns="0" tIns="0" rIns="0" bIns="0" rtlCol="0" anchor="t"/>
          <a:lstStyle/>
          <a:p>
            <a:pPr algn="l" indent="0" marL="0">
              <a:lnSpc>
                <a:spcPct val="113000"/>
              </a:lnSpc>
              <a:buNone/>
            </a:pPr>
            <a:r>
              <a:rPr lang="en" altLang="en-US" sz="2300" b="1" dirty="0">
                <a:solidFill>
                  <a:srgbClr val="25252B"/>
                </a:solidFill>
                <a:latin typeface="IBM Plex Sans" pitchFamily="34" charset="0"/>
                <a:ea typeface="IBM Plex Sans" pitchFamily="34" charset="-122"/>
                <a:cs typeface="IBM Plex Sans" pitchFamily="34" charset="-120"/>
              </a:rPr>
              <a:t>A small purchase</a:t>
            </a:r>
            <a:endParaRPr lang="en" sz="2300" dirty="0"/>
          </a:p>
        </p:txBody>
      </p:sp>
      <p:sp>
        <p:nvSpPr>
          <p:cNvPr id="6" name="Text 3"/>
          <p:cNvSpPr/>
          <p:nvPr/>
        </p:nvSpPr>
        <p:spPr>
          <a:xfrm>
            <a:off x="1032449" y="2070659"/>
            <a:ext cx="5939760" cy="1696944"/>
          </a:xfrm>
          <a:prstGeom prst="rect">
            <a:avLst/>
          </a:prstGeom>
          <a:noFill/>
          <a:ln/>
        </p:spPr>
        <p:txBody>
          <a:bodyPr wrap="square" lIns="0" tIns="0" rIns="0" bIns="0" rtlCol="0" anchor="t"/>
          <a:lstStyle/>
          <a:p>
            <a:pPr algn="l" marL="219710" indent="-219710">
              <a:lnSpc>
                <a:spcPct val="113000"/>
              </a:lnSpc>
              <a:buSzPct val="100000"/>
              <a:buChar char="•"/>
            </a:pPr>
            <a:r>
              <a:rPr lang="en" altLang="en-US" sz="2300" dirty="0">
                <a:solidFill>
                  <a:srgbClr val="25252B"/>
                </a:solidFill>
                <a:latin typeface="IBM Plex Sans" pitchFamily="34" charset="0"/>
                <a:ea typeface="IBM Plex Sans" pitchFamily="34" charset="-122"/>
                <a:cs typeface="IBM Plex Sans" pitchFamily="34" charset="-120"/>
              </a:rPr>
              <a:t>Which path fits a small, quick payment?</a:t>
            </a:r>
            <a:endParaRPr lang="en" sz="2300" dirty="0"/>
          </a:p>
          <a:p>
            <a:pPr algn="l" marL="219710" indent="-219710">
              <a:lnSpc>
                <a:spcPct val="113000"/>
              </a:lnSpc>
              <a:spcBef>
                <a:spcPts val="460"/>
              </a:spcBef>
              <a:buSzPct val="100000"/>
              <a:buChar char="•"/>
            </a:pPr>
            <a:r>
              <a:rPr lang="en" altLang="en-US" sz="2300" dirty="0">
                <a:solidFill>
                  <a:srgbClr val="25252B"/>
                </a:solidFill>
                <a:latin typeface="IBM Plex Sans" pitchFamily="34" charset="0"/>
                <a:ea typeface="IBM Plex Sans" pitchFamily="34" charset="-122"/>
                <a:cs typeface="IBM Plex Sans" pitchFamily="34" charset="-120"/>
              </a:rPr>
              <a:t>Who requests; who checks amount and unit?</a:t>
            </a:r>
            <a:endParaRPr lang="en" sz="2300" dirty="0"/>
          </a:p>
          <a:p>
            <a:pPr algn="l" marL="219710" indent="-219710">
              <a:lnSpc>
                <a:spcPct val="113000"/>
              </a:lnSpc>
              <a:spcBef>
                <a:spcPts val="460"/>
              </a:spcBef>
              <a:buSzPct val="100000"/>
              <a:buChar char="•"/>
            </a:pPr>
            <a:r>
              <a:rPr lang="en" altLang="en-US" sz="2300" dirty="0">
                <a:solidFill>
                  <a:srgbClr val="25252B"/>
                </a:solidFill>
                <a:latin typeface="IBM Plex Sans" pitchFamily="34" charset="0"/>
                <a:ea typeface="IBM Plex Sans" pitchFamily="34" charset="-122"/>
                <a:cs typeface="IBM Plex Sans" pitchFamily="34" charset="-120"/>
              </a:rPr>
              <a:t>What if “sent” and “received” disagree?</a:t>
            </a:r>
            <a:endParaRPr lang="en" sz="2300" dirty="0"/>
          </a:p>
        </p:txBody>
      </p:sp>
      <p:sp>
        <p:nvSpPr>
          <p:cNvPr id="7" name="Text 4"/>
          <p:cNvSpPr/>
          <p:nvPr/>
        </p:nvSpPr>
        <p:spPr>
          <a:xfrm>
            <a:off x="666780" y="4089380"/>
            <a:ext cx="11144250" cy="395021"/>
          </a:xfrm>
          <a:prstGeom prst="rect">
            <a:avLst/>
          </a:prstGeom>
          <a:noFill/>
          <a:ln/>
        </p:spPr>
        <p:txBody>
          <a:bodyPr wrap="square" lIns="0" tIns="0" rIns="0" bIns="0" rtlCol="0" anchor="t"/>
          <a:lstStyle/>
          <a:p>
            <a:pPr algn="l" indent="0" marL="0">
              <a:lnSpc>
                <a:spcPct val="113000"/>
              </a:lnSpc>
              <a:buNone/>
            </a:pPr>
            <a:r>
              <a:rPr lang="en" altLang="en-US" sz="2300" b="1" dirty="0">
                <a:solidFill>
                  <a:srgbClr val="25252B"/>
                </a:solidFill>
                <a:latin typeface="IBM Plex Sans" pitchFamily="34" charset="0"/>
                <a:ea typeface="IBM Plex Sans" pitchFamily="34" charset="-122"/>
                <a:cs typeface="IBM Plex Sans" pitchFamily="34" charset="-120"/>
              </a:rPr>
              <a:t>Payment for work</a:t>
            </a:r>
            <a:endParaRPr lang="en" sz="2300" dirty="0"/>
          </a:p>
        </p:txBody>
      </p:sp>
      <p:sp>
        <p:nvSpPr>
          <p:cNvPr id="8" name="Text 5"/>
          <p:cNvSpPr/>
          <p:nvPr/>
        </p:nvSpPr>
        <p:spPr>
          <a:xfrm>
            <a:off x="1032449" y="4718304"/>
            <a:ext cx="5939760" cy="848472"/>
          </a:xfrm>
          <a:prstGeom prst="rect">
            <a:avLst/>
          </a:prstGeom>
          <a:noFill/>
          <a:ln/>
        </p:spPr>
        <p:txBody>
          <a:bodyPr wrap="square" lIns="0" tIns="0" rIns="0" bIns="0" rtlCol="0" anchor="t"/>
          <a:lstStyle/>
          <a:p>
            <a:pPr algn="l" marL="219710" indent="-219710">
              <a:lnSpc>
                <a:spcPct val="113000"/>
              </a:lnSpc>
              <a:buSzPct val="100000"/>
              <a:buChar char="•"/>
            </a:pPr>
            <a:r>
              <a:rPr lang="en" altLang="en-US" sz="2300" dirty="0">
                <a:solidFill>
                  <a:srgbClr val="25252B"/>
                </a:solidFill>
                <a:latin typeface="IBM Plex Sans" pitchFamily="34" charset="0"/>
                <a:ea typeface="IBM Plex Sans" pitchFamily="34" charset="-122"/>
                <a:cs typeface="IBM Plex Sans" pitchFamily="34" charset="-120"/>
              </a:rPr>
              <a:t>Price unit, rate timing, who pays fees?</a:t>
            </a:r>
            <a:endParaRPr lang="en" sz="2300" dirty="0"/>
          </a:p>
          <a:p>
            <a:pPr algn="l" marL="219710" indent="-219710">
              <a:lnSpc>
                <a:spcPct val="113000"/>
              </a:lnSpc>
              <a:spcBef>
                <a:spcPts val="460"/>
              </a:spcBef>
              <a:buSzPct val="100000"/>
              <a:buChar char="•"/>
            </a:pPr>
            <a:r>
              <a:rPr lang="en" altLang="en-US" sz="2300" dirty="0">
                <a:solidFill>
                  <a:srgbClr val="25252B"/>
                </a:solidFill>
                <a:latin typeface="IBM Plex Sans" pitchFamily="34" charset="0"/>
                <a:ea typeface="IBM Plex Sans" pitchFamily="34" charset="-122"/>
                <a:cs typeface="IBM Plex Sans" pitchFamily="34" charset="-120"/>
              </a:rPr>
              <a:t>Custody, records, safe management?</a:t>
            </a:r>
            <a:endParaRPr lang="en" sz="2300" dirty="0"/>
          </a:p>
        </p:txBody>
      </p:sp>
      <p:sp>
        <p:nvSpPr>
          <p:cNvPr id="9" name="Text 6"/>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en" altLang="en-US" sz="1200" dirty="0">
                <a:solidFill>
                  <a:srgbClr val="6C6C7D"/>
                </a:solidFill>
                <a:latin typeface="IBM Plex Sans" pitchFamily="34" charset="0"/>
                <a:ea typeface="IBM Plex Sans" pitchFamily="34" charset="-122"/>
                <a:cs typeface="IBM Plex Sans" pitchFamily="34" charset="-120"/>
              </a:rPr>
              <a:t>Bitcoin Diploma · Module 4</a:t>
            </a:r>
            <a:endParaRPr lang="en"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96</a:t>
            </a:fld>
            <a:endParaRPr lang="en-US"/>
          </a:p>
        </p:txBody>
      </p:sp>
    </p:spTree>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name="Slide 97">
    <p:bg>
      <p:bgPr>
        <a:solidFill>
          <a:srgbClr val="FFFFFF"/>
        </a:solidFill>
      </p:bgPr>
    </p:bg>
    <p:spTree>
      <p:nvGrpSpPr>
        <p:cNvPr id="1" name=""/>
        <p:cNvGrpSpPr/>
        <p:nvPr/>
      </p:nvGrpSpPr>
      <p:grpSpPr>
        <a:xfrm>
          <a:off x="0" y="0"/>
          <a:ext cx="0" cy="0"/>
          <a:chOff x="0" y="0"/>
          <a:chExt cx="0" cy="0"/>
        </a:xfrm>
      </p:grpSpPr>
      <p:pic>
        <p:nvPicPr>
          <p:cNvPr id="2" name="Image 0" descr="Customer ordersThe customer asks for a coffee. Server invoicesThe server creates a payment request. Customer paysThe customer pays in bitcoin. Server hands overThe customer gets the coffee.">    </p:cNvPr>
          <p:cNvPicPr>
            <a:picLocks noChangeAspect="1"/>
          </p:cNvPicPr>
          <p:nvPr/>
        </p:nvPicPr>
        <p:blipFill>
          <a:blip r:embed="rId1"/>
          <a:stretch>
            <a:fillRect/>
          </a:stretch>
        </p:blipFill>
        <p:spPr>
          <a:xfrm>
            <a:off x="342900" y="1828068"/>
            <a:ext cx="11506170" cy="3049524"/>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97</a:t>
            </a:fld>
            <a:endParaRPr lang="en-US"/>
          </a:p>
        </p:txBody>
      </p:sp>
    </p:spTree>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name="Slide 98">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en" altLang="en-US" sz="3000" dirty="0">
                <a:solidFill>
                  <a:srgbClr val="422C70"/>
                </a:solidFill>
                <a:latin typeface="IBM Plex Sans Medium" pitchFamily="34" charset="0"/>
                <a:ea typeface="IBM Plex Sans Medium" pitchFamily="34" charset="-122"/>
                <a:cs typeface="IBM Plex Sans Medium" pitchFamily="34" charset="-120"/>
              </a:rPr>
              <a:t>Local Transfers, Refunds, and Donations</a:t>
            </a:r>
            <a:endParaRPr lang="en" sz="3000" dirty="0"/>
          </a:p>
        </p:txBody>
      </p:sp>
      <p:sp>
        <p:nvSpPr>
          <p:cNvPr id="4" name="Text 2"/>
          <p:cNvSpPr/>
          <p:nvPr/>
        </p:nvSpPr>
        <p:spPr>
          <a:xfrm>
            <a:off x="1047720" y="1386779"/>
            <a:ext cx="11092404" cy="3062143"/>
          </a:xfrm>
          <a:prstGeom prst="rect">
            <a:avLst/>
          </a:prstGeom>
          <a:noFill/>
          <a:ln/>
        </p:spPr>
        <p:txBody>
          <a:bodyPr wrap="square" lIns="0" tIns="0" rIns="0" bIns="0" rtlCol="0" anchor="t"/>
          <a:lstStyle/>
          <a:p>
            <a:pPr algn="l" marL="228600" indent="-228600">
              <a:lnSpc>
                <a:spcPct val="113000"/>
              </a:lnSpc>
              <a:buSzPct val="100000"/>
              <a:buChar char="•"/>
            </a:pPr>
            <a:r>
              <a:rPr lang="en" altLang="en-US" sz="2400" b="1" dirty="0">
                <a:solidFill>
                  <a:srgbClr val="422C70"/>
                </a:solidFill>
                <a:latin typeface="IBM Plex Sans" pitchFamily="34" charset="0"/>
                <a:ea typeface="IBM Plex Sans" pitchFamily="34" charset="-122"/>
                <a:cs typeface="IBM Plex Sans" pitchFamily="34" charset="-120"/>
              </a:rPr>
              <a:t>Family transfer:</a:t>
            </a:r>
            <a:r>
              <a:rPr lang="en" altLang="en-US" sz="2400" dirty="0">
                <a:solidFill>
                  <a:srgbClr val="25252B"/>
                </a:solidFill>
                <a:latin typeface="IBM Plex Sans" pitchFamily="34" charset="0"/>
                <a:ea typeface="IBM Plex Sans" pitchFamily="34" charset="-122"/>
                <a:cs typeface="IBM Plex Sans" pitchFamily="34" charset="-120"/>
              </a:rPr>
              <a:t> compare the complete route, total cost, delays, custody, and what the recipient wants</a:t>
            </a:r>
            <a:endParaRPr lang="en" sz="2400" dirty="0"/>
          </a:p>
          <a:p>
            <a:pPr algn="l" marL="228600" indent="-228600">
              <a:lnSpc>
                <a:spcPct val="113000"/>
              </a:lnSpc>
              <a:spcBef>
                <a:spcPts val="480"/>
              </a:spcBef>
              <a:buSzPct val="100000"/>
              <a:buChar char="•"/>
            </a:pPr>
            <a:r>
              <a:rPr lang="en" altLang="en-US" sz="2400" b="1" dirty="0">
                <a:solidFill>
                  <a:srgbClr val="422C70"/>
                </a:solidFill>
                <a:latin typeface="IBM Plex Sans" pitchFamily="34" charset="0"/>
                <a:ea typeface="IBM Plex Sans" pitchFamily="34" charset="-122"/>
                <a:cs typeface="IBM Plex Sans" pitchFamily="34" charset="-120"/>
              </a:rPr>
              <a:t>Refund:</a:t>
            </a:r>
            <a:r>
              <a:rPr lang="en" altLang="en-US" sz="2400" dirty="0">
                <a:solidFill>
                  <a:srgbClr val="25252B"/>
                </a:solidFill>
                <a:latin typeface="IBM Plex Sans" pitchFamily="34" charset="0"/>
                <a:ea typeface="IBM Plex Sans" pitchFamily="34" charset="-122"/>
                <a:cs typeface="IBM Plex Sans" pitchFamily="34" charset="-120"/>
              </a:rPr>
              <a:t> verify the customer's request; use a fresh refund address; agree fees and records</a:t>
            </a:r>
            <a:endParaRPr lang="en" sz="2400" dirty="0"/>
          </a:p>
          <a:p>
            <a:pPr algn="l" marL="228600" indent="-228600">
              <a:lnSpc>
                <a:spcPct val="113000"/>
              </a:lnSpc>
              <a:spcBef>
                <a:spcPts val="480"/>
              </a:spcBef>
              <a:buSzPct val="100000"/>
              <a:buChar char="•"/>
            </a:pPr>
            <a:r>
              <a:rPr lang="en" altLang="en-US" sz="2400" b="1" dirty="0">
                <a:solidFill>
                  <a:srgbClr val="422C70"/>
                </a:solidFill>
                <a:latin typeface="IBM Plex Sans" pitchFamily="34" charset="0"/>
                <a:ea typeface="IBM Plex Sans" pitchFamily="34" charset="-122"/>
                <a:cs typeface="IBM Plex Sans" pitchFamily="34" charset="-120"/>
              </a:rPr>
              <a:t>Community donation:</a:t>
            </a:r>
            <a:r>
              <a:rPr lang="en" altLang="en-US" sz="2400" dirty="0">
                <a:solidFill>
                  <a:srgbClr val="25252B"/>
                </a:solidFill>
                <a:latin typeface="IBM Plex Sans" pitchFamily="34" charset="0"/>
                <a:ea typeface="IBM Plex Sans" pitchFamily="34" charset="-122"/>
                <a:cs typeface="IBM Plex Sans" pitchFamily="34" charset="-120"/>
              </a:rPr>
              <a:t> verify the request; identify key/backup control and payment path</a:t>
            </a:r>
            <a:endParaRPr lang="en" sz="2400" dirty="0"/>
          </a:p>
          <a:p>
            <a:pPr algn="l" marL="228600" indent="-228600">
              <a:lnSpc>
                <a:spcPct val="113000"/>
              </a:lnSpc>
              <a:spcBef>
                <a:spcPts val="480"/>
              </a:spcBef>
              <a:buSzPct val="100000"/>
              <a:buChar char="•"/>
            </a:pPr>
            <a:r>
              <a:rPr lang="en" altLang="en-US" sz="2400" dirty="0">
                <a:solidFill>
                  <a:srgbClr val="25252B"/>
                </a:solidFill>
                <a:latin typeface="IBM Plex Sans" pitchFamily="34" charset="0"/>
                <a:ea typeface="IBM Plex Sans" pitchFamily="34" charset="-122"/>
                <a:cs typeface="IBM Plex Sans" pitchFamily="34" charset="-120"/>
              </a:rPr>
              <a:t>Balance transparency with donor privacy; check required records</a:t>
            </a:r>
            <a:endParaRPr lang="en" sz="2400" dirty="0"/>
          </a:p>
        </p:txBody>
      </p:sp>
      <p:sp>
        <p:nvSpPr>
          <p:cNvPr id="5" name="Text 3"/>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en" altLang="en-US" sz="1200" dirty="0">
                <a:solidFill>
                  <a:srgbClr val="6C6C7D"/>
                </a:solidFill>
                <a:latin typeface="IBM Plex Sans" pitchFamily="34" charset="0"/>
                <a:ea typeface="IBM Plex Sans" pitchFamily="34" charset="-122"/>
                <a:cs typeface="IBM Plex Sans" pitchFamily="34" charset="-120"/>
              </a:rPr>
              <a:t>Bitcoin Diploma · Module 4</a:t>
            </a:r>
            <a:endParaRPr lang="en"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98</a:t>
            </a:fld>
            <a:endParaRPr lang="en-US"/>
          </a:p>
        </p:txBody>
      </p:sp>
    </p:spTree>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name="Slide 99">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en" altLang="en-US" sz="3000" dirty="0">
                <a:solidFill>
                  <a:srgbClr val="422C70"/>
                </a:solidFill>
                <a:latin typeface="IBM Plex Sans Medium" pitchFamily="34" charset="0"/>
                <a:ea typeface="IBM Plex Sans Medium" pitchFamily="34" charset="-122"/>
                <a:cs typeface="IBM Plex Sans Medium" pitchFamily="34" charset="-120"/>
              </a:rPr>
              <a:t>Local On-Ramp and Off-Ramp Pathways</a:t>
            </a:r>
            <a:endParaRPr lang="en" sz="3000" dirty="0"/>
          </a:p>
        </p:txBody>
      </p:sp>
      <p:sp>
        <p:nvSpPr>
          <p:cNvPr id="4" name="Text 2"/>
          <p:cNvSpPr/>
          <p:nvPr/>
        </p:nvSpPr>
        <p:spPr>
          <a:xfrm>
            <a:off x="1047720" y="1386779"/>
            <a:ext cx="11092404" cy="2711653"/>
          </a:xfrm>
          <a:prstGeom prst="rect">
            <a:avLst/>
          </a:prstGeom>
          <a:noFill/>
          <a:ln/>
        </p:spPr>
        <p:txBody>
          <a:bodyPr wrap="square" lIns="0" tIns="0" rIns="0" bIns="0" rtlCol="0" anchor="t"/>
          <a:lstStyle/>
          <a:p>
            <a:pPr algn="l" marL="228600" indent="-228600">
              <a:lnSpc>
                <a:spcPct val="113000"/>
              </a:lnSpc>
              <a:buSzPct val="100000"/>
              <a:buChar char="•"/>
            </a:pPr>
            <a:r>
              <a:rPr lang="en" altLang="en-US" sz="2400" b="1" dirty="0">
                <a:solidFill>
                  <a:srgbClr val="422C70"/>
                </a:solidFill>
                <a:latin typeface="IBM Plex Sans" pitchFamily="34" charset="0"/>
                <a:ea typeface="IBM Plex Sans" pitchFamily="34" charset="-122"/>
                <a:cs typeface="IBM Plex Sans" pitchFamily="34" charset="-120"/>
              </a:rPr>
              <a:t>On-ramp:</a:t>
            </a:r>
            <a:r>
              <a:rPr lang="en" altLang="en-US" sz="2400" dirty="0">
                <a:solidFill>
                  <a:srgbClr val="25252B"/>
                </a:solidFill>
                <a:latin typeface="IBM Plex Sans" pitchFamily="34" charset="0"/>
                <a:ea typeface="IBM Plex Sans" pitchFamily="34" charset="-122"/>
                <a:cs typeface="IBM Plex Sans" pitchFamily="34" charset="-120"/>
              </a:rPr>
              <a:t> local money, work, or assets → bitcoin</a:t>
            </a:r>
            <a:endParaRPr lang="en" sz="2400" dirty="0"/>
          </a:p>
          <a:p>
            <a:pPr algn="l" marL="228600" indent="-228600">
              <a:lnSpc>
                <a:spcPct val="113000"/>
              </a:lnSpc>
              <a:spcBef>
                <a:spcPts val="480"/>
              </a:spcBef>
              <a:buSzPct val="100000"/>
              <a:buChar char="•"/>
            </a:pPr>
            <a:r>
              <a:rPr lang="en" altLang="en-US" sz="2400" b="1" dirty="0">
                <a:solidFill>
                  <a:srgbClr val="422C70"/>
                </a:solidFill>
                <a:latin typeface="IBM Plex Sans" pitchFamily="34" charset="0"/>
                <a:ea typeface="IBM Plex Sans" pitchFamily="34" charset="-122"/>
                <a:cs typeface="IBM Plex Sans" pitchFamily="34" charset="-120"/>
              </a:rPr>
              <a:t>Off-ramp:</a:t>
            </a:r>
            <a:r>
              <a:rPr lang="en" altLang="en-US" sz="2400" dirty="0">
                <a:solidFill>
                  <a:srgbClr val="25252B"/>
                </a:solidFill>
                <a:latin typeface="IBM Plex Sans" pitchFamily="34" charset="0"/>
                <a:ea typeface="IBM Plex Sans" pitchFamily="34" charset="-122"/>
                <a:cs typeface="IBM Plex Sans" pitchFamily="34" charset="-120"/>
              </a:rPr>
              <a:t> bitcoin → local money, goods, or services</a:t>
            </a:r>
            <a:endParaRPr lang="en" sz="2400" dirty="0"/>
          </a:p>
          <a:p>
            <a:pPr algn="l" marL="228600" indent="-228600">
              <a:lnSpc>
                <a:spcPct val="113000"/>
              </a:lnSpc>
              <a:spcBef>
                <a:spcPts val="480"/>
              </a:spcBef>
              <a:buSzPct val="100000"/>
              <a:buChar char="•"/>
            </a:pPr>
            <a:r>
              <a:rPr lang="en" altLang="en-US" sz="2400" dirty="0">
                <a:solidFill>
                  <a:srgbClr val="25252B"/>
                </a:solidFill>
                <a:latin typeface="IBM Plex Sans" pitchFamily="34" charset="0"/>
                <a:ea typeface="IBM Plex Sans" pitchFamily="34" charset="-122"/>
                <a:cs typeface="IBM Plex Sans" pitchFamily="34" charset="-120"/>
              </a:rPr>
              <a:t>Compare two local routes with an existing non-Bitcoin option</a:t>
            </a:r>
            <a:endParaRPr lang="en" sz="2400" dirty="0"/>
          </a:p>
          <a:p>
            <a:pPr algn="l" marL="228600" indent="-228600">
              <a:lnSpc>
                <a:spcPct val="113000"/>
              </a:lnSpc>
              <a:spcBef>
                <a:spcPts val="480"/>
              </a:spcBef>
              <a:buSzPct val="100000"/>
              <a:buChar char="•"/>
            </a:pPr>
            <a:r>
              <a:rPr lang="en" altLang="en-US" sz="2400" dirty="0">
                <a:solidFill>
                  <a:srgbClr val="25252B"/>
                </a:solidFill>
                <a:latin typeface="IBM Plex Sans" pitchFamily="34" charset="0"/>
                <a:ea typeface="IBM Plex Sans" pitchFamily="34" charset="-122"/>
                <a:cs typeface="IBM Plex Sans" pitchFamily="34" charset="-120"/>
              </a:rPr>
              <a:t>Total received, time, custody, privacy, reversal risk, and failure points</a:t>
            </a:r>
            <a:endParaRPr lang="en" sz="2400" dirty="0"/>
          </a:p>
          <a:p>
            <a:pPr algn="l" marL="228600" indent="-228600">
              <a:lnSpc>
                <a:spcPct val="113000"/>
              </a:lnSpc>
              <a:spcBef>
                <a:spcPts val="480"/>
              </a:spcBef>
              <a:buSzPct val="100000"/>
              <a:buChar char="•"/>
            </a:pPr>
            <a:r>
              <a:rPr lang="en" altLang="en-US" sz="2400" dirty="0">
                <a:solidFill>
                  <a:srgbClr val="25252B"/>
                </a:solidFill>
                <a:latin typeface="IBM Plex Sans" pitchFamily="34" charset="0"/>
                <a:ea typeface="IBM Plex Sans" pitchFamily="34" charset="-122"/>
                <a:cs typeface="IBM Plex Sans" pitchFamily="34" charset="-120"/>
              </a:rPr>
              <a:t>Check withdrawal to keys you control; an internal balance may remain a claim</a:t>
            </a:r>
            <a:endParaRPr lang="en" sz="2400" dirty="0"/>
          </a:p>
        </p:txBody>
      </p:sp>
      <p:sp>
        <p:nvSpPr>
          <p:cNvPr id="5" name="Text 3"/>
          <p:cNvSpPr/>
          <p:nvPr/>
        </p:nvSpPr>
        <p:spPr>
          <a:xfrm>
            <a:off x="666780" y="4433560"/>
            <a:ext cx="11510010" cy="1234074"/>
          </a:xfrm>
          <a:prstGeom prst="rect">
            <a:avLst/>
          </a:prstGeom>
          <a:noFill/>
          <a:ln/>
        </p:spPr>
        <p:txBody>
          <a:bodyPr wrap="square" lIns="0" tIns="0" rIns="0" bIns="0" rtlCol="0" anchor="t"/>
          <a:lstStyle/>
          <a:p>
            <a:pPr algn="l" indent="0" marL="0">
              <a:lnSpc>
                <a:spcPct val="113000"/>
              </a:lnSpc>
              <a:buNone/>
            </a:pPr>
            <a:r>
              <a:rPr lang="en" altLang="en-US" sz="2400" dirty="0">
                <a:solidFill>
                  <a:srgbClr val="25252B"/>
                </a:solidFill>
                <a:latin typeface="IBM Plex Sans" pitchFamily="34" charset="0"/>
                <a:ea typeface="IBM Plex Sans" pitchFamily="34" charset="-122"/>
                <a:cs typeface="IBM Plex Sans" pitchFamily="34" charset="-120"/>
              </a:rPr>
              <a:t>For in-person exchange, use an appropriate public location, avoid unnecessary cash, bring a trusted person where suitable, verify payment before leaving, and follow local law. Do not reveal holdings or storage details.</a:t>
            </a:r>
            <a:endParaRPr lang="en" sz="2400" dirty="0"/>
          </a:p>
        </p:txBody>
      </p:sp>
      <p:sp>
        <p:nvSpPr>
          <p:cNvPr id="6"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en" altLang="en-US" sz="1200" dirty="0">
                <a:solidFill>
                  <a:srgbClr val="6C6C7D"/>
                </a:solidFill>
                <a:latin typeface="IBM Plex Sans" pitchFamily="34" charset="0"/>
                <a:ea typeface="IBM Plex Sans" pitchFamily="34" charset="-122"/>
                <a:cs typeface="IBM Plex Sans" pitchFamily="34" charset="-120"/>
              </a:rPr>
              <a:t>Bitcoin Diploma · Module 4</a:t>
            </a:r>
            <a:endParaRPr lang="en"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99</a:t>
            </a:fld>
            <a:endParaRPr lang="en-US"/>
          </a:p>
        </p:txBody>
      </p:sp>
    </p:spTree>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name="Slide 100">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en" altLang="en-US" sz="3000" dirty="0">
                <a:solidFill>
                  <a:srgbClr val="422C70"/>
                </a:solidFill>
                <a:latin typeface="IBM Plex Sans Medium" pitchFamily="34" charset="0"/>
                <a:ea typeface="IBM Plex Sans Medium" pitchFamily="34" charset="-122"/>
                <a:cs typeface="IBM Plex Sans Medium" pitchFamily="34" charset="-120"/>
              </a:rPr>
              <a:t>KYC and No-KYC Trade-Offs</a:t>
            </a:r>
            <a:endParaRPr lang="en" sz="3000" dirty="0"/>
          </a:p>
        </p:txBody>
      </p:sp>
      <p:sp>
        <p:nvSpPr>
          <p:cNvPr id="4" name="Text 2"/>
          <p:cNvSpPr/>
          <p:nvPr/>
        </p:nvSpPr>
        <p:spPr>
          <a:xfrm>
            <a:off x="1047720" y="1386779"/>
            <a:ext cx="11092404" cy="2650754"/>
          </a:xfrm>
          <a:prstGeom prst="rect">
            <a:avLst/>
          </a:prstGeom>
          <a:noFill/>
          <a:ln/>
        </p:spPr>
        <p:txBody>
          <a:bodyPr wrap="square" lIns="0" tIns="0" rIns="0" bIns="0" rtlCol="0" anchor="t"/>
          <a:lstStyle/>
          <a:p>
            <a:pPr algn="l" marL="228600" indent="-228600">
              <a:lnSpc>
                <a:spcPct val="113000"/>
              </a:lnSpc>
              <a:buSzPct val="100000"/>
              <a:buChar char="•"/>
            </a:pPr>
            <a:r>
              <a:rPr lang="en" altLang="en-US" sz="2400" b="1" dirty="0">
                <a:solidFill>
                  <a:srgbClr val="422C70"/>
                </a:solidFill>
                <a:latin typeface="IBM Plex Sans" pitchFamily="34" charset="0"/>
                <a:ea typeface="IBM Plex Sans" pitchFamily="34" charset="-122"/>
                <a:cs typeface="IBM Plex Sans" pitchFamily="34" charset="-120"/>
              </a:rPr>
              <a:t>KYC:</a:t>
            </a:r>
            <a:r>
              <a:rPr lang="en" altLang="en-US" sz="2400" dirty="0">
                <a:solidFill>
                  <a:srgbClr val="25252B"/>
                </a:solidFill>
                <a:latin typeface="IBM Plex Sans" pitchFamily="34" charset="0"/>
                <a:ea typeface="IBM Plex Sans" pitchFamily="34" charset="-122"/>
                <a:cs typeface="IBM Plex Sans" pitchFamily="34" charset="-120"/>
              </a:rPr>
              <a:t> identity checks; possible banking access, limits, compliance, or recovery benefits</a:t>
            </a:r>
            <a:endParaRPr lang="en" sz="2400" dirty="0"/>
          </a:p>
          <a:p>
            <a:pPr algn="l" marL="228600" indent="-228600">
              <a:lnSpc>
                <a:spcPct val="113000"/>
              </a:lnSpc>
              <a:spcBef>
                <a:spcPts val="480"/>
              </a:spcBef>
              <a:buSzPct val="100000"/>
              <a:buChar char="•"/>
            </a:pPr>
            <a:r>
              <a:rPr lang="en" altLang="en-US" sz="2400" b="1" dirty="0">
                <a:solidFill>
                  <a:srgbClr val="422C70"/>
                </a:solidFill>
                <a:latin typeface="IBM Plex Sans" pitchFamily="34" charset="0"/>
                <a:ea typeface="IBM Plex Sans" pitchFamily="34" charset="-122"/>
                <a:cs typeface="IBM Plex Sans" pitchFamily="34" charset="-120"/>
              </a:rPr>
              <a:t>Data risk:</a:t>
            </a:r>
            <a:r>
              <a:rPr lang="en" altLang="en-US" sz="2400" dirty="0">
                <a:solidFill>
                  <a:srgbClr val="25252B"/>
                </a:solidFill>
                <a:latin typeface="IBM Plex Sans" pitchFamily="34" charset="0"/>
                <a:ea typeface="IBM Plex Sans" pitchFamily="34" charset="-122"/>
                <a:cs typeface="IBM Plex Sans" pitchFamily="34" charset="-120"/>
              </a:rPr>
              <a:t> lasting identity–payment links, breaches, misuse, or restrictions</a:t>
            </a:r>
            <a:endParaRPr lang="en" sz="2400" dirty="0"/>
          </a:p>
          <a:p>
            <a:pPr algn="l" marL="228600" indent="-228600">
              <a:lnSpc>
                <a:spcPct val="113000"/>
              </a:lnSpc>
              <a:spcBef>
                <a:spcPts val="480"/>
              </a:spcBef>
              <a:buSzPct val="100000"/>
              <a:buChar char="•"/>
            </a:pPr>
            <a:r>
              <a:rPr lang="en" altLang="en-US" sz="2400" b="1" dirty="0">
                <a:solidFill>
                  <a:srgbClr val="422C70"/>
                </a:solidFill>
                <a:latin typeface="IBM Plex Sans" pitchFamily="34" charset="0"/>
                <a:ea typeface="IBM Plex Sans" pitchFamily="34" charset="-122"/>
                <a:cs typeface="IBM Plex Sans" pitchFamily="34" charset="-120"/>
              </a:rPr>
              <a:t>No-KYC:</a:t>
            </a:r>
            <a:r>
              <a:rPr lang="en" altLang="en-US" sz="2400" dirty="0">
                <a:solidFill>
                  <a:srgbClr val="25252B"/>
                </a:solidFill>
                <a:latin typeface="IBM Plex Sans" pitchFamily="34" charset="0"/>
                <a:ea typeface="IBM Plex Sans" pitchFamily="34" charset="-122"/>
                <a:cs typeface="IBM Plex Sans" pitchFamily="34" charset="-120"/>
              </a:rPr>
              <a:t> potentially less identity collection</a:t>
            </a:r>
            <a:endParaRPr lang="en" sz="2400" dirty="0"/>
          </a:p>
          <a:p>
            <a:pPr algn="l" marL="228600" indent="-228600">
              <a:lnSpc>
                <a:spcPct val="113000"/>
              </a:lnSpc>
              <a:spcBef>
                <a:spcPts val="480"/>
              </a:spcBef>
              <a:buSzPct val="100000"/>
              <a:buChar char="•"/>
            </a:pPr>
            <a:r>
              <a:rPr lang="en" altLang="en-US" sz="2400" dirty="0">
                <a:solidFill>
                  <a:srgbClr val="25252B"/>
                </a:solidFill>
                <a:latin typeface="IBM Plex Sans" pitchFamily="34" charset="0"/>
                <a:ea typeface="IBM Plex Sans" pitchFamily="34" charset="-122"/>
                <a:cs typeface="IBM Plex Sans" pitchFamily="34" charset="-120"/>
              </a:rPr>
              <a:t>Possible higher prices, lower liquidity, less support, fraud, or legal restrictions</a:t>
            </a:r>
            <a:endParaRPr lang="en" sz="2400" dirty="0"/>
          </a:p>
        </p:txBody>
      </p:sp>
      <p:sp>
        <p:nvSpPr>
          <p:cNvPr id="5" name="Text 3"/>
          <p:cNvSpPr/>
          <p:nvPr/>
        </p:nvSpPr>
        <p:spPr>
          <a:xfrm>
            <a:off x="666780" y="4372752"/>
            <a:ext cx="11510010" cy="822686"/>
          </a:xfrm>
          <a:prstGeom prst="rect">
            <a:avLst/>
          </a:prstGeom>
          <a:noFill/>
          <a:ln/>
        </p:spPr>
        <p:txBody>
          <a:bodyPr wrap="square" lIns="0" tIns="0" rIns="0" bIns="0" rtlCol="0" anchor="t"/>
          <a:lstStyle/>
          <a:p>
            <a:pPr algn="l" indent="0" marL="0">
              <a:lnSpc>
                <a:spcPct val="113000"/>
              </a:lnSpc>
              <a:buNone/>
            </a:pPr>
            <a:r>
              <a:rPr lang="en" altLang="en-US" sz="2400" dirty="0">
                <a:solidFill>
                  <a:srgbClr val="25252B"/>
                </a:solidFill>
                <a:latin typeface="IBM Plex Sans" pitchFamily="34" charset="0"/>
                <a:ea typeface="IBM Plex Sans" pitchFamily="34" charset="-122"/>
                <a:cs typeface="IBM Plex Sans" pitchFamily="34" charset="-120"/>
              </a:rPr>
              <a:t>Neither label is automatically best. Do not break local law or face physical danger in pursuit of privacy; seek qualified current local guidance when unclear.</a:t>
            </a:r>
            <a:endParaRPr lang="en" sz="2400" dirty="0"/>
          </a:p>
        </p:txBody>
      </p:sp>
      <p:sp>
        <p:nvSpPr>
          <p:cNvPr id="6"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en" altLang="en-US" sz="1200" dirty="0">
                <a:solidFill>
                  <a:srgbClr val="6C6C7D"/>
                </a:solidFill>
                <a:latin typeface="IBM Plex Sans" pitchFamily="34" charset="0"/>
                <a:ea typeface="IBM Plex Sans" pitchFamily="34" charset="-122"/>
                <a:cs typeface="IBM Plex Sans" pitchFamily="34" charset="-120"/>
              </a:rPr>
              <a:t>Bitcoin Diploma · Module 4</a:t>
            </a:r>
            <a:endParaRPr lang="en"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100</a:t>
            </a:fld>
            <a:endParaRPr lang="en-US"/>
          </a:p>
        </p:txBody>
      </p:sp>
    </p:spTree>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name="Slide 101">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en" altLang="en-US" sz="3000" dirty="0">
                <a:solidFill>
                  <a:srgbClr val="422C70"/>
                </a:solidFill>
                <a:latin typeface="IBM Plex Sans Medium" pitchFamily="34" charset="0"/>
                <a:ea typeface="IBM Plex Sans Medium" pitchFamily="34" charset="-122"/>
                <a:cs typeface="IBM Plex Sans Medium" pitchFamily="34" charset="-120"/>
              </a:rPr>
              <a:t>Circular Economies</a:t>
            </a:r>
            <a:endParaRPr lang="en" sz="3000" dirty="0"/>
          </a:p>
        </p:txBody>
      </p:sp>
      <p:sp>
        <p:nvSpPr>
          <p:cNvPr id="4" name="Text 2"/>
          <p:cNvSpPr/>
          <p:nvPr/>
        </p:nvSpPr>
        <p:spPr>
          <a:xfrm>
            <a:off x="666780" y="1441734"/>
            <a:ext cx="11510010" cy="789950"/>
          </a:xfrm>
          <a:prstGeom prst="rect">
            <a:avLst/>
          </a:prstGeom>
          <a:noFill/>
          <a:ln/>
        </p:spPr>
        <p:txBody>
          <a:bodyPr wrap="square" lIns="0" tIns="0" rIns="0" bIns="0" rtlCol="0" anchor="t"/>
          <a:lstStyle/>
          <a:p>
            <a:pPr algn="l" indent="0" marL="0">
              <a:lnSpc>
                <a:spcPct val="113000"/>
              </a:lnSpc>
              <a:buNone/>
            </a:pPr>
            <a:r>
              <a:rPr lang="en" altLang="en-US" sz="2300" dirty="0">
                <a:solidFill>
                  <a:srgbClr val="25252B"/>
                </a:solidFill>
                <a:latin typeface="IBM Plex Sans" pitchFamily="34" charset="0"/>
                <a:ea typeface="IBM Plex Sans" pitchFamily="34" charset="-122"/>
                <a:cs typeface="IBM Plex Sans" pitchFamily="34" charset="-120"/>
              </a:rPr>
              <a:t>A Bitcoin circular economy connects people who voluntarily earn, spend, save, and exchange bitcoin within a community.</a:t>
            </a:r>
            <a:endParaRPr lang="en" sz="2300" dirty="0"/>
          </a:p>
        </p:txBody>
      </p:sp>
      <p:sp>
        <p:nvSpPr>
          <p:cNvPr id="5" name="Text 3"/>
          <p:cNvSpPr/>
          <p:nvPr/>
        </p:nvSpPr>
        <p:spPr>
          <a:xfrm>
            <a:off x="1032449" y="2465680"/>
            <a:ext cx="11109137" cy="2208916"/>
          </a:xfrm>
          <a:prstGeom prst="rect">
            <a:avLst/>
          </a:prstGeom>
          <a:noFill/>
          <a:ln/>
        </p:spPr>
        <p:txBody>
          <a:bodyPr wrap="square" lIns="0" tIns="0" rIns="0" bIns="0" rtlCol="0" anchor="t"/>
          <a:lstStyle/>
          <a:p>
            <a:pPr algn="l" marL="219710" indent="-219710">
              <a:lnSpc>
                <a:spcPct val="113000"/>
              </a:lnSpc>
              <a:buSzPct val="100000"/>
              <a:buChar char="•"/>
            </a:pPr>
            <a:r>
              <a:rPr lang="en" altLang="en-US" sz="2300" dirty="0">
                <a:solidFill>
                  <a:srgbClr val="25252B"/>
                </a:solidFill>
                <a:latin typeface="IBM Plex Sans" pitchFamily="34" charset="0"/>
                <a:ea typeface="IBM Plex Sans" pitchFamily="34" charset="-122"/>
                <a:cs typeface="IBM Plex Sans" pitchFamily="34" charset="-120"/>
              </a:rPr>
              <a:t>Workers → customers → merchants → suppliers</a:t>
            </a:r>
            <a:endParaRPr lang="en" sz="2300" dirty="0"/>
          </a:p>
          <a:p>
            <a:pPr algn="l" marL="219710" indent="-219710">
              <a:lnSpc>
                <a:spcPct val="113000"/>
              </a:lnSpc>
              <a:spcBef>
                <a:spcPts val="460"/>
              </a:spcBef>
              <a:buSzPct val="100000"/>
              <a:buChar char="•"/>
            </a:pPr>
            <a:r>
              <a:rPr lang="en" altLang="en-US" sz="2300" dirty="0">
                <a:solidFill>
                  <a:srgbClr val="25252B"/>
                </a:solidFill>
                <a:latin typeface="IBM Plex Sans" pitchFamily="34" charset="0"/>
                <a:ea typeface="IBM Plex Sans" pitchFamily="34" charset="-122"/>
                <a:cs typeface="IBM Plex Sans" pitchFamily="34" charset="-120"/>
              </a:rPr>
              <a:t>Where does value circulate or convert to fiat?</a:t>
            </a:r>
            <a:endParaRPr lang="en" sz="2300" dirty="0"/>
          </a:p>
          <a:p>
            <a:pPr algn="l" marL="219710" indent="-219710">
              <a:lnSpc>
                <a:spcPct val="113000"/>
              </a:lnSpc>
              <a:spcBef>
                <a:spcPts val="460"/>
              </a:spcBef>
              <a:buSzPct val="100000"/>
              <a:buChar char="•"/>
            </a:pPr>
            <a:r>
              <a:rPr lang="en" altLang="en-US" sz="2300" dirty="0">
                <a:solidFill>
                  <a:srgbClr val="25252B"/>
                </a:solidFill>
                <a:latin typeface="IBM Plex Sans" pitchFamily="34" charset="0"/>
                <a:ea typeface="IBM Plex Sans" pitchFamily="34" charset="-122"/>
                <a:cs typeface="IBM Plex Sans" pitchFamily="34" charset="-120"/>
              </a:rPr>
              <a:t>Who provides education and technical support?</a:t>
            </a:r>
            <a:endParaRPr lang="en" sz="2300" dirty="0"/>
          </a:p>
          <a:p>
            <a:pPr algn="l" marL="219710" indent="-219710">
              <a:lnSpc>
                <a:spcPct val="113000"/>
              </a:lnSpc>
              <a:spcBef>
                <a:spcPts val="460"/>
              </a:spcBef>
              <a:buSzPct val="100000"/>
              <a:buChar char="•"/>
            </a:pPr>
            <a:r>
              <a:rPr lang="en" altLang="en-US" sz="2300" dirty="0">
                <a:solidFill>
                  <a:srgbClr val="25252B"/>
                </a:solidFill>
                <a:latin typeface="IBM Plex Sans" pitchFamily="34" charset="0"/>
                <a:ea typeface="IBM Plex Sans" pitchFamily="34" charset="-122"/>
                <a:cs typeface="IBM Plex Sans" pitchFamily="34" charset="-120"/>
              </a:rPr>
              <a:t>What happens if connectivity fails?</a:t>
            </a:r>
            <a:endParaRPr lang="en" sz="2300" dirty="0"/>
          </a:p>
          <a:p>
            <a:pPr algn="l" marL="219710" indent="-219710">
              <a:lnSpc>
                <a:spcPct val="113000"/>
              </a:lnSpc>
              <a:spcBef>
                <a:spcPts val="460"/>
              </a:spcBef>
              <a:buSzPct val="100000"/>
              <a:buChar char="•"/>
            </a:pPr>
            <a:r>
              <a:rPr lang="en" altLang="en-US" sz="2300" dirty="0">
                <a:solidFill>
                  <a:srgbClr val="25252B"/>
                </a:solidFill>
                <a:latin typeface="IBM Plex Sans" pitchFamily="34" charset="0"/>
                <a:ea typeface="IBM Plex Sans" pitchFamily="34" charset="-122"/>
                <a:cs typeface="IBM Plex Sans" pitchFamily="34" charset="-120"/>
              </a:rPr>
              <a:t>Who carries custody and price risks?</a:t>
            </a:r>
            <a:endParaRPr lang="en" sz="2300" dirty="0"/>
          </a:p>
        </p:txBody>
      </p:sp>
      <p:sp>
        <p:nvSpPr>
          <p:cNvPr id="6" name="Text 4"/>
          <p:cNvSpPr/>
          <p:nvPr/>
        </p:nvSpPr>
        <p:spPr>
          <a:xfrm>
            <a:off x="666780" y="4996282"/>
            <a:ext cx="11510010" cy="1184971"/>
          </a:xfrm>
          <a:prstGeom prst="rect">
            <a:avLst/>
          </a:prstGeom>
          <a:noFill/>
          <a:ln/>
        </p:spPr>
        <p:txBody>
          <a:bodyPr wrap="square" lIns="0" tIns="0" rIns="0" bIns="0" rtlCol="0" anchor="t"/>
          <a:lstStyle/>
          <a:p>
            <a:pPr algn="l" indent="0" marL="0">
              <a:lnSpc>
                <a:spcPct val="113000"/>
              </a:lnSpc>
              <a:buNone/>
            </a:pPr>
            <a:r>
              <a:rPr lang="en" altLang="en-US" sz="2300" dirty="0">
                <a:solidFill>
                  <a:srgbClr val="25252B"/>
                </a:solidFill>
                <a:latin typeface="IBM Plex Sans" pitchFamily="34" charset="0"/>
                <a:ea typeface="IBM Plex Sans" pitchFamily="34" charset="-122"/>
                <a:cs typeface="IBM Plex Sans" pitchFamily="34" charset="-120"/>
              </a:rPr>
              <a:t>Adoption numbers alone do not prove usefulness. Weak demand, tools, education, or security can break the loop; avoid dependence on giveaways or one organizer processing every payment.</a:t>
            </a:r>
            <a:endParaRPr lang="en" sz="2300" dirty="0"/>
          </a:p>
        </p:txBody>
      </p:sp>
      <p:sp>
        <p:nvSpPr>
          <p:cNvPr id="7" name="Text 5"/>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en" altLang="en-US" sz="1200" dirty="0">
                <a:solidFill>
                  <a:srgbClr val="6C6C7D"/>
                </a:solidFill>
                <a:latin typeface="IBM Plex Sans" pitchFamily="34" charset="0"/>
                <a:ea typeface="IBM Plex Sans" pitchFamily="34" charset="-122"/>
                <a:cs typeface="IBM Plex Sans" pitchFamily="34" charset="-120"/>
              </a:rPr>
              <a:t>Bitcoin Diploma · Module 4</a:t>
            </a:r>
            <a:endParaRPr lang="en"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101</a:t>
            </a:fld>
            <a:endParaRPr lang="en-US"/>
          </a:p>
        </p:txBody>
      </p:sp>
    </p:spTree>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name="Slide 102">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1811061" y="571500"/>
            <a:ext cx="8569848" cy="5714817"/>
          </a:xfrm>
          <a:prstGeom prst="rect">
            <a:avLst/>
          </a:prstGeom>
        </p:spPr>
      </p:pic>
      <p:sp>
        <p:nvSpPr>
          <p:cNvPr id="3" name="Text 0"/>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en" altLang="en-US" sz="1200" dirty="0">
                <a:solidFill>
                  <a:srgbClr val="6C6C7D"/>
                </a:solidFill>
                <a:latin typeface="IBM Plex Sans" pitchFamily="34" charset="0"/>
                <a:ea typeface="IBM Plex Sans" pitchFamily="34" charset="-122"/>
                <a:cs typeface="IBM Plex Sans" pitchFamily="34" charset="-120"/>
              </a:rPr>
              <a:t>Bitcoin Diploma · Module 4</a:t>
            </a:r>
            <a:endParaRPr lang="en"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102</a:t>
            </a:fld>
            <a:endParaRPr lang="en-US"/>
          </a:p>
        </p:txBody>
      </p:sp>
    </p:spTree>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name="Slide 103">
    <p:bg>
      <p:bgPr>
        <a:solidFill>
          <a:srgbClr val="FFFFFF"/>
        </a:solidFill>
      </p:bgPr>
    </p:bg>
    <p:spTree>
      <p:nvGrpSpPr>
        <p:cNvPr id="1" name=""/>
        <p:cNvGrpSpPr/>
        <p:nvPr/>
      </p:nvGrpSpPr>
      <p:grpSpPr>
        <a:xfrm>
          <a:off x="0" y="0"/>
          <a:ext cx="0" cy="0"/>
          <a:chOff x="0" y="0"/>
          <a:chExt cx="0" cy="0"/>
        </a:xfrm>
      </p:grpSpPr>
      <p:pic>
        <p:nvPicPr>
          <p:cNvPr id="2" name="Image 0" descr="CustomerThe customer pays a merchant in bitcoin for goods. MerchantThe merchant pays a service provider in bitcoin for a service.Service providerThe service provider pays a worker in bitcoin for their">    </p:cNvPr>
          <p:cNvPicPr>
            <a:picLocks noChangeAspect="1"/>
          </p:cNvPicPr>
          <p:nvPr/>
        </p:nvPicPr>
        <p:blipFill>
          <a:blip r:embed="rId1"/>
          <a:stretch>
            <a:fillRect/>
          </a:stretch>
        </p:blipFill>
        <p:spPr>
          <a:xfrm>
            <a:off x="1599834" y="266730"/>
            <a:ext cx="8992392" cy="6172200"/>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103</a:t>
            </a:fld>
            <a:endParaRPr lang="en-US"/>
          </a:p>
        </p:txBody>
      </p:sp>
    </p:spTree>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name="Slide 10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en" altLang="en-US" sz="3000" dirty="0">
                <a:solidFill>
                  <a:srgbClr val="422C70"/>
                </a:solidFill>
                <a:latin typeface="IBM Plex Sans Medium" pitchFamily="34" charset="0"/>
                <a:ea typeface="IBM Plex Sans Medium" pitchFamily="34" charset="-122"/>
                <a:cs typeface="IBM Plex Sans Medium" pitchFamily="34" charset="-120"/>
              </a:rPr>
              <a:t>Merchant or Community Use Cases</a:t>
            </a:r>
            <a:endParaRPr lang="en" sz="3000" dirty="0"/>
          </a:p>
        </p:txBody>
      </p:sp>
      <p:sp>
        <p:nvSpPr>
          <p:cNvPr id="4" name="Text 2"/>
          <p:cNvSpPr/>
          <p:nvPr/>
        </p:nvSpPr>
        <p:spPr>
          <a:xfrm>
            <a:off x="1047720" y="1386779"/>
            <a:ext cx="11092404" cy="2300265"/>
          </a:xfrm>
          <a:prstGeom prst="rect">
            <a:avLst/>
          </a:prstGeom>
          <a:noFill/>
          <a:ln/>
        </p:spPr>
        <p:txBody>
          <a:bodyPr wrap="square" lIns="0" tIns="0" rIns="0" bIns="0" rtlCol="0" anchor="t"/>
          <a:lstStyle/>
          <a:p>
            <a:pPr algn="l" marL="228600" indent="-228600">
              <a:lnSpc>
                <a:spcPct val="113000"/>
              </a:lnSpc>
              <a:buSzPct val="100000"/>
              <a:buChar char="•"/>
            </a:pPr>
            <a:r>
              <a:rPr lang="en" altLang="en-US" sz="2400" dirty="0">
                <a:solidFill>
                  <a:srgbClr val="25252B"/>
                </a:solidFill>
                <a:latin typeface="IBM Plex Sans" pitchFamily="34" charset="0"/>
                <a:ea typeface="IBM Plex Sans" pitchFamily="34" charset="-122"/>
                <a:cs typeface="IBM Plex Sans" pitchFamily="34" charset="-120"/>
              </a:rPr>
              <a:t>Pricing unit and payment method</a:t>
            </a:r>
            <a:endParaRPr lang="en" sz="2400" dirty="0"/>
          </a:p>
          <a:p>
            <a:pPr algn="l" marL="228600" indent="-228600">
              <a:lnSpc>
                <a:spcPct val="113000"/>
              </a:lnSpc>
              <a:spcBef>
                <a:spcPts val="480"/>
              </a:spcBef>
              <a:buSzPct val="100000"/>
              <a:buChar char="•"/>
            </a:pPr>
            <a:r>
              <a:rPr lang="en" altLang="en-US" sz="2400" dirty="0">
                <a:solidFill>
                  <a:srgbClr val="25252B"/>
                </a:solidFill>
                <a:latin typeface="IBM Plex Sans" pitchFamily="34" charset="0"/>
                <a:ea typeface="IBM Plex Sans" pitchFamily="34" charset="-122"/>
                <a:cs typeface="IBM Plex Sans" pitchFamily="34" charset="-120"/>
              </a:rPr>
              <a:t>Key control, staff access, device security, and backups</a:t>
            </a:r>
            <a:endParaRPr lang="en" sz="2400" dirty="0"/>
          </a:p>
          <a:p>
            <a:pPr algn="l" marL="228600" indent="-228600">
              <a:lnSpc>
                <a:spcPct val="113000"/>
              </a:lnSpc>
              <a:spcBef>
                <a:spcPts val="480"/>
              </a:spcBef>
              <a:buSzPct val="100000"/>
              <a:buChar char="•"/>
            </a:pPr>
            <a:r>
              <a:rPr lang="en" altLang="en-US" sz="2400" dirty="0">
                <a:solidFill>
                  <a:srgbClr val="25252B"/>
                </a:solidFill>
                <a:latin typeface="IBM Plex Sans" pitchFamily="34" charset="0"/>
                <a:ea typeface="IBM Plex Sans" pitchFamily="34" charset="-122"/>
                <a:cs typeface="IBM Plex Sans" pitchFamily="34" charset="-120"/>
              </a:rPr>
              <a:t>Confirmation, receipts, refunds, and mistakes</a:t>
            </a:r>
            <a:endParaRPr lang="en" sz="2400" dirty="0"/>
          </a:p>
          <a:p>
            <a:pPr algn="l" marL="228600" indent="-228600">
              <a:lnSpc>
                <a:spcPct val="113000"/>
              </a:lnSpc>
              <a:spcBef>
                <a:spcPts val="480"/>
              </a:spcBef>
              <a:buSzPct val="100000"/>
              <a:buChar char="•"/>
            </a:pPr>
            <a:r>
              <a:rPr lang="en" altLang="en-US" sz="2400" dirty="0">
                <a:solidFill>
                  <a:srgbClr val="25252B"/>
                </a:solidFill>
                <a:latin typeface="IBM Plex Sans" pitchFamily="34" charset="0"/>
                <a:ea typeface="IBM Plex Sans" pitchFamily="34" charset="-122"/>
                <a:cs typeface="IBM Plex Sans" pitchFamily="34" charset="-120"/>
              </a:rPr>
              <a:t>Conversion, records, taxes, and support</a:t>
            </a:r>
            <a:endParaRPr lang="en" sz="2400" dirty="0"/>
          </a:p>
          <a:p>
            <a:pPr algn="l" marL="228600" indent="-228600">
              <a:lnSpc>
                <a:spcPct val="113000"/>
              </a:lnSpc>
              <a:spcBef>
                <a:spcPts val="480"/>
              </a:spcBef>
              <a:buSzPct val="100000"/>
              <a:buChar char="•"/>
            </a:pPr>
            <a:r>
              <a:rPr lang="en" altLang="en-US" sz="2400" dirty="0">
                <a:solidFill>
                  <a:srgbClr val="25252B"/>
                </a:solidFill>
                <a:latin typeface="IBM Plex Sans" pitchFamily="34" charset="0"/>
                <a:ea typeface="IBM Plex Sans" pitchFamily="34" charset="-122"/>
                <a:cs typeface="IBM Plex Sans" pitchFamily="34" charset="-120"/>
              </a:rPr>
              <a:t>Plan for wallet or network failure</a:t>
            </a:r>
            <a:endParaRPr lang="en" sz="2400" dirty="0"/>
          </a:p>
        </p:txBody>
      </p:sp>
      <p:sp>
        <p:nvSpPr>
          <p:cNvPr id="5" name="Text 3"/>
          <p:cNvSpPr/>
          <p:nvPr/>
        </p:nvSpPr>
        <p:spPr>
          <a:xfrm>
            <a:off x="666780" y="4022263"/>
            <a:ext cx="11510010" cy="1234074"/>
          </a:xfrm>
          <a:prstGeom prst="rect">
            <a:avLst/>
          </a:prstGeom>
          <a:noFill/>
          <a:ln/>
        </p:spPr>
        <p:txBody>
          <a:bodyPr wrap="square" lIns="0" tIns="0" rIns="0" bIns="0" rtlCol="0" anchor="t"/>
          <a:lstStyle/>
          <a:p>
            <a:pPr algn="l" indent="0" marL="0">
              <a:lnSpc>
                <a:spcPct val="113000"/>
              </a:lnSpc>
              <a:buNone/>
            </a:pPr>
            <a:r>
              <a:rPr lang="en" altLang="en-US" sz="2400" dirty="0">
                <a:solidFill>
                  <a:srgbClr val="25252B"/>
                </a:solidFill>
                <a:latin typeface="IBM Plex Sans" pitchFamily="34" charset="0"/>
                <a:ea typeface="IBM Plex Sans" pitchFamily="34" charset="-122"/>
                <a:cs typeface="IBM Plex Sans" pitchFamily="34" charset="-120"/>
              </a:rPr>
              <a:t>One organizer holding shared funds is a custodian and a point of trust. Shared funds need transparent rules, records, access controls, and legal review where appropriate.</a:t>
            </a:r>
            <a:endParaRPr lang="en" sz="2400" dirty="0"/>
          </a:p>
        </p:txBody>
      </p:sp>
      <p:sp>
        <p:nvSpPr>
          <p:cNvPr id="6"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en" altLang="en-US" sz="1200" dirty="0">
                <a:solidFill>
                  <a:srgbClr val="6C6C7D"/>
                </a:solidFill>
                <a:latin typeface="IBM Plex Sans" pitchFamily="34" charset="0"/>
                <a:ea typeface="IBM Plex Sans" pitchFamily="34" charset="-122"/>
                <a:cs typeface="IBM Plex Sans" pitchFamily="34" charset="-120"/>
              </a:rPr>
              <a:t>Bitcoin Diploma · Module 4</a:t>
            </a:r>
            <a:endParaRPr lang="en"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104</a:t>
            </a:fld>
            <a:endParaRPr lang="en-US"/>
          </a:p>
        </p:txBody>
      </p:sp>
    </p:spTree>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name="Slide 10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144250" cy="419070"/>
          </a:xfrm>
          <a:prstGeom prst="rect">
            <a:avLst/>
          </a:prstGeom>
          <a:noFill/>
          <a:ln/>
        </p:spPr>
        <p:txBody>
          <a:bodyPr wrap="square" lIns="0" tIns="0" rIns="0" bIns="0" rtlCol="0" anchor="t"/>
          <a:lstStyle/>
          <a:p>
            <a:pPr algn="l" indent="0" marL="0">
              <a:lnSpc>
                <a:spcPct val="92000"/>
              </a:lnSpc>
              <a:buNone/>
            </a:pPr>
            <a:r>
              <a:rPr lang="en" altLang="en-US" sz="3000" dirty="0">
                <a:solidFill>
                  <a:srgbClr val="422C70"/>
                </a:solidFill>
                <a:latin typeface="IBM Plex Sans Medium" pitchFamily="34" charset="0"/>
                <a:ea typeface="IBM Plex Sans Medium" pitchFamily="34" charset="-122"/>
                <a:cs typeface="IBM Plex Sans Medium" pitchFamily="34" charset="-120"/>
              </a:rPr>
              <a:t>Local Resource Maps and Community Discovery</a:t>
            </a:r>
            <a:endParaRPr lang="en" sz="3000" dirty="0"/>
          </a:p>
        </p:txBody>
      </p:sp>
      <p:pic>
        <p:nvPicPr>
          <p:cNvPr id="4" name="Image 0" descr="QR code">    </p:cNvPr>
          <p:cNvPicPr>
            <a:picLocks noChangeAspect="1"/>
          </p:cNvPicPr>
          <p:nvPr/>
        </p:nvPicPr>
        <p:blipFill>
          <a:blip r:embed="rId1"/>
          <a:stretch>
            <a:fillRect/>
          </a:stretch>
        </p:blipFill>
        <p:spPr>
          <a:xfrm>
            <a:off x="9429750" y="1295430"/>
            <a:ext cx="2095530" cy="4311396"/>
          </a:xfrm>
          <a:prstGeom prst="rect">
            <a:avLst/>
          </a:prstGeom>
        </p:spPr>
      </p:pic>
      <p:sp>
        <p:nvSpPr>
          <p:cNvPr id="5" name="Text 2"/>
          <p:cNvSpPr/>
          <p:nvPr/>
        </p:nvSpPr>
        <p:spPr>
          <a:xfrm>
            <a:off x="1047720" y="1386779"/>
            <a:ext cx="8483620" cy="2239457"/>
          </a:xfrm>
          <a:prstGeom prst="rect">
            <a:avLst/>
          </a:prstGeom>
          <a:noFill/>
          <a:ln/>
        </p:spPr>
        <p:txBody>
          <a:bodyPr wrap="square" lIns="0" tIns="0" rIns="0" bIns="0" rtlCol="0" anchor="t"/>
          <a:lstStyle/>
          <a:p>
            <a:pPr algn="l" marL="228600" indent="-228600">
              <a:lnSpc>
                <a:spcPct val="113000"/>
              </a:lnSpc>
              <a:buSzPct val="100000"/>
              <a:buChar char="•"/>
            </a:pPr>
            <a:r>
              <a:rPr lang="en" altLang="en-US" sz="2400" dirty="0">
                <a:solidFill>
                  <a:srgbClr val="25252B"/>
                </a:solidFill>
                <a:latin typeface="IBM Plex Sans" pitchFamily="34" charset="0"/>
                <a:ea typeface="IBM Plex Sans" pitchFamily="34" charset="-122"/>
                <a:cs typeface="IBM Plex Sans" pitchFamily="34" charset="-120"/>
              </a:rPr>
              <a:t>Find merchants, educators, meetups, and community resources</a:t>
            </a:r>
            <a:endParaRPr lang="en" sz="2400" dirty="0"/>
          </a:p>
          <a:p>
            <a:pPr algn="l" marL="228600" indent="-228600">
              <a:lnSpc>
                <a:spcPct val="113000"/>
              </a:lnSpc>
              <a:spcBef>
                <a:spcPts val="480"/>
              </a:spcBef>
              <a:buSzPct val="100000"/>
              <a:buChar char="•"/>
            </a:pPr>
            <a:r>
              <a:rPr lang="en" altLang="en-US" sz="2400" dirty="0">
                <a:solidFill>
                  <a:srgbClr val="25252B"/>
                </a:solidFill>
                <a:latin typeface="IBM Plex Sans" pitchFamily="34" charset="0"/>
                <a:ea typeface="IBM Plex Sans" pitchFamily="34" charset="-122"/>
                <a:cs typeface="IBM Plex Sans" pitchFamily="34" charset="-120"/>
              </a:rPr>
              <a:t>Check the date; confirm independently</a:t>
            </a:r>
            <a:endParaRPr lang="en" sz="2400" dirty="0"/>
          </a:p>
          <a:p>
            <a:pPr algn="l" marL="228600" indent="-228600">
              <a:lnSpc>
                <a:spcPct val="113000"/>
              </a:lnSpc>
              <a:spcBef>
                <a:spcPts val="480"/>
              </a:spcBef>
              <a:buSzPct val="100000"/>
              <a:buChar char="•"/>
            </a:pPr>
            <a:r>
              <a:rPr lang="en" altLang="en-US" sz="2400" dirty="0">
                <a:solidFill>
                  <a:srgbClr val="25252B"/>
                </a:solidFill>
                <a:latin typeface="IBM Plex Sans" pitchFamily="34" charset="0"/>
                <a:ea typeface="IBM Plex Sans" pitchFamily="34" charset="-122"/>
                <a:cs typeface="IBM Plex Sans" pitchFamily="34" charset="-120"/>
              </a:rPr>
              <a:t>Bring an alternative way to pay or participate</a:t>
            </a:r>
            <a:endParaRPr lang="en" sz="2400" dirty="0"/>
          </a:p>
          <a:p>
            <a:pPr algn="l" marL="228600" indent="-228600">
              <a:lnSpc>
                <a:spcPct val="113000"/>
              </a:lnSpc>
              <a:spcBef>
                <a:spcPts val="480"/>
              </a:spcBef>
              <a:buSzPct val="100000"/>
              <a:buChar char="•"/>
            </a:pPr>
            <a:r>
              <a:rPr lang="en" altLang="en-US" sz="2400" dirty="0">
                <a:solidFill>
                  <a:srgbClr val="25252B"/>
                </a:solidFill>
                <a:latin typeface="IBM Plex Sans" pitchFamily="34" charset="0"/>
                <a:ea typeface="IBM Plex Sans" pitchFamily="34" charset="-122"/>
                <a:cs typeface="IBM Plex Sans" pitchFamily="34" charset="-120"/>
              </a:rPr>
              <a:t>Community membership is not proof of trustworthiness</a:t>
            </a:r>
            <a:endParaRPr lang="en" sz="2400" dirty="0"/>
          </a:p>
        </p:txBody>
      </p:sp>
      <p:sp>
        <p:nvSpPr>
          <p:cNvPr id="6" name="Text 3"/>
          <p:cNvSpPr/>
          <p:nvPr/>
        </p:nvSpPr>
        <p:spPr>
          <a:xfrm>
            <a:off x="666780" y="3961364"/>
            <a:ext cx="8901135" cy="1645463"/>
          </a:xfrm>
          <a:prstGeom prst="rect">
            <a:avLst/>
          </a:prstGeom>
          <a:noFill/>
          <a:ln/>
        </p:spPr>
        <p:txBody>
          <a:bodyPr wrap="square" lIns="0" tIns="0" rIns="0" bIns="0" rtlCol="0" anchor="t"/>
          <a:lstStyle/>
          <a:p>
            <a:pPr algn="l" indent="0" marL="0">
              <a:lnSpc>
                <a:spcPct val="113000"/>
              </a:lnSpc>
              <a:buNone/>
            </a:pPr>
            <a:r>
              <a:rPr lang="en" altLang="en-US" sz="2400" dirty="0">
                <a:solidFill>
                  <a:srgbClr val="25252B"/>
                </a:solidFill>
                <a:latin typeface="IBM Plex Sans" pitchFamily="34" charset="0"/>
                <a:ea typeface="IBM Plex Sans" pitchFamily="34" charset="-122"/>
                <a:cs typeface="IBM Plex Sans" pitchFamily="34" charset="-120"/>
              </a:rPr>
              <a:t>Never reveal recovery words, balances, home addresses, or security arrangements at a meetup. Be cautious with investment management, private-exchange offers, urgent help, and guaranteed returns.</a:t>
            </a:r>
            <a:endParaRPr lang="en" sz="2400" dirty="0"/>
          </a:p>
        </p:txBody>
      </p:sp>
      <p:sp>
        <p:nvSpPr>
          <p:cNvPr id="7"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en" altLang="en-US" sz="1200" dirty="0">
                <a:solidFill>
                  <a:srgbClr val="6C6C7D"/>
                </a:solidFill>
                <a:latin typeface="IBM Plex Sans" pitchFamily="34" charset="0"/>
                <a:ea typeface="IBM Plex Sans" pitchFamily="34" charset="-122"/>
                <a:cs typeface="IBM Plex Sans" pitchFamily="34" charset="-120"/>
              </a:rPr>
              <a:t>Bitcoin Diploma · Module 4</a:t>
            </a:r>
            <a:endParaRPr lang="en"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105</a:t>
            </a:fld>
            <a:endParaRPr lang="en-US"/>
          </a:p>
        </p:txBody>
      </p:sp>
    </p:spTree>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name="Slide 10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en" altLang="en-US" sz="3000" dirty="0">
                <a:solidFill>
                  <a:srgbClr val="422C70"/>
                </a:solidFill>
                <a:latin typeface="IBM Plex Sans Medium" pitchFamily="34" charset="0"/>
                <a:ea typeface="IBM Plex Sans Medium" pitchFamily="34" charset="-122"/>
                <a:cs typeface="IBM Plex Sans Medium" pitchFamily="34" charset="-120"/>
              </a:rPr>
              <a:t>Review: Connect This to Your Community</a:t>
            </a:r>
            <a:endParaRPr lang="en" sz="3000" dirty="0"/>
          </a:p>
        </p:txBody>
      </p:sp>
      <p:sp>
        <p:nvSpPr>
          <p:cNvPr id="4" name="Text 2"/>
          <p:cNvSpPr/>
          <p:nvPr/>
        </p:nvSpPr>
        <p:spPr>
          <a:xfrm>
            <a:off x="666780" y="1447770"/>
            <a:ext cx="11510010" cy="411389"/>
          </a:xfrm>
          <a:prstGeom prst="rect">
            <a:avLst/>
          </a:prstGeom>
          <a:noFill/>
          <a:ln/>
        </p:spPr>
        <p:txBody>
          <a:bodyPr wrap="square" lIns="0" tIns="0" rIns="0" bIns="0" rtlCol="0" anchor="t"/>
          <a:lstStyle/>
          <a:p>
            <a:pPr algn="l" indent="0" marL="0">
              <a:lnSpc>
                <a:spcPct val="113000"/>
              </a:lnSpc>
              <a:buNone/>
            </a:pPr>
            <a:r>
              <a:rPr lang="en" altLang="en-US" sz="2400" dirty="0">
                <a:solidFill>
                  <a:srgbClr val="25252B"/>
                </a:solidFill>
                <a:latin typeface="IBM Plex Sans" pitchFamily="34" charset="0"/>
                <a:ea typeface="IBM Plex Sans" pitchFamily="34" charset="-122"/>
                <a:cs typeface="IBM Plex Sans" pitchFamily="34" charset="-120"/>
              </a:rPr>
              <a:t>Complete individually, then compare reasoning with your group.</a:t>
            </a:r>
            <a:endParaRPr lang="en" sz="2400" dirty="0"/>
          </a:p>
        </p:txBody>
      </p:sp>
      <p:sp>
        <p:nvSpPr>
          <p:cNvPr id="5" name="Text 3"/>
          <p:cNvSpPr/>
          <p:nvPr/>
        </p:nvSpPr>
        <p:spPr>
          <a:xfrm>
            <a:off x="1047720" y="2102937"/>
            <a:ext cx="11092404" cy="2772552"/>
          </a:xfrm>
          <a:prstGeom prst="rect">
            <a:avLst/>
          </a:prstGeom>
          <a:noFill/>
          <a:ln/>
        </p:spPr>
        <p:txBody>
          <a:bodyPr wrap="square" lIns="0" tIns="0" rIns="0" bIns="0" rtlCol="0" anchor="t"/>
          <a:lstStyle/>
          <a:p>
            <a:pPr algn="l" marL="228600" indent="-228600">
              <a:lnSpc>
                <a:spcPct val="113000"/>
              </a:lnSpc>
              <a:buSzPct val="100000"/>
              <a:buChar char="•"/>
            </a:pPr>
            <a:r>
              <a:rPr lang="en" altLang="en-US" sz="2400" dirty="0">
                <a:solidFill>
                  <a:srgbClr val="25252B"/>
                </a:solidFill>
                <a:latin typeface="IBM Plex Sans" pitchFamily="34" charset="0"/>
                <a:ea typeface="IBM Plex Sans" pitchFamily="34" charset="-122"/>
                <a:cs typeface="IBM Plex Sans" pitchFamily="34" charset="-120"/>
              </a:rPr>
              <a:t>What local need and money function were involved?</a:t>
            </a:r>
            <a:endParaRPr lang="en" sz="2400" dirty="0"/>
          </a:p>
          <a:p>
            <a:pPr algn="l" marL="228600" indent="-228600">
              <a:lnSpc>
                <a:spcPct val="113000"/>
              </a:lnSpc>
              <a:spcBef>
                <a:spcPts val="480"/>
              </a:spcBef>
              <a:buSzPct val="100000"/>
              <a:buChar char="•"/>
            </a:pPr>
            <a:r>
              <a:rPr lang="en" altLang="en-US" sz="2400" dirty="0">
                <a:solidFill>
                  <a:srgbClr val="25252B"/>
                </a:solidFill>
                <a:latin typeface="IBM Plex Sans" pitchFamily="34" charset="0"/>
                <a:ea typeface="IBM Plex Sans" pitchFamily="34" charset="-122"/>
                <a:cs typeface="IBM Plex Sans" pitchFamily="34" charset="-120"/>
              </a:rPr>
              <a:t>What realistic alternative did you compare?</a:t>
            </a:r>
            <a:endParaRPr lang="en" sz="2400" dirty="0"/>
          </a:p>
          <a:p>
            <a:pPr algn="l" marL="228600" indent="-228600">
              <a:lnSpc>
                <a:spcPct val="113000"/>
              </a:lnSpc>
              <a:spcBef>
                <a:spcPts val="480"/>
              </a:spcBef>
              <a:buSzPct val="100000"/>
              <a:buChar char="•"/>
            </a:pPr>
            <a:r>
              <a:rPr lang="en" altLang="en-US" sz="2400" dirty="0">
                <a:solidFill>
                  <a:srgbClr val="25252B"/>
                </a:solidFill>
                <a:latin typeface="IBM Plex Sans" pitchFamily="34" charset="0"/>
                <a:ea typeface="IBM Plex Sans" pitchFamily="34" charset="-122"/>
                <a:cs typeface="IBM Plex Sans" pitchFamily="34" charset="-120"/>
              </a:rPr>
              <a:t>On-chain, Lightning, or both? Who controlled keys?</a:t>
            </a:r>
            <a:endParaRPr lang="en" sz="2400" dirty="0"/>
          </a:p>
          <a:p>
            <a:pPr algn="l" marL="228600" indent="-228600">
              <a:lnSpc>
                <a:spcPct val="113000"/>
              </a:lnSpc>
              <a:spcBef>
                <a:spcPts val="480"/>
              </a:spcBef>
              <a:buSzPct val="100000"/>
              <a:buChar char="•"/>
            </a:pPr>
            <a:r>
              <a:rPr lang="en" altLang="en-US" sz="2400" dirty="0">
                <a:solidFill>
                  <a:srgbClr val="25252B"/>
                </a:solidFill>
                <a:latin typeface="IBM Plex Sans" pitchFamily="34" charset="0"/>
                <a:ea typeface="IBM Plex Sans" pitchFamily="34" charset="-122"/>
                <a:cs typeface="IBM Plex Sans" pitchFamily="34" charset="-120"/>
              </a:rPr>
              <a:t>Strongest benefit, most serious risk, and possible failure?</a:t>
            </a:r>
            <a:endParaRPr lang="en" sz="2400" dirty="0"/>
          </a:p>
          <a:p>
            <a:pPr algn="l" marL="228600" indent="-228600">
              <a:lnSpc>
                <a:spcPct val="113000"/>
              </a:lnSpc>
              <a:spcBef>
                <a:spcPts val="480"/>
              </a:spcBef>
              <a:buSzPct val="100000"/>
              <a:buChar char="•"/>
            </a:pPr>
            <a:r>
              <a:rPr lang="en" altLang="en-US" sz="2400" dirty="0">
                <a:solidFill>
                  <a:srgbClr val="25252B"/>
                </a:solidFill>
                <a:latin typeface="IBM Plex Sans" pitchFamily="34" charset="0"/>
                <a:ea typeface="IBM Plex Sans" pitchFamily="34" charset="-122"/>
                <a:cs typeface="IBM Plex Sans" pitchFamily="34" charset="-120"/>
              </a:rPr>
              <a:t>How did law, infrastructure, language, or culture affect the result?</a:t>
            </a:r>
            <a:endParaRPr lang="en" sz="2400" dirty="0"/>
          </a:p>
          <a:p>
            <a:pPr algn="l" marL="228600" indent="-228600">
              <a:lnSpc>
                <a:spcPct val="113000"/>
              </a:lnSpc>
              <a:spcBef>
                <a:spcPts val="480"/>
              </a:spcBef>
              <a:buSzPct val="100000"/>
              <a:buChar char="•"/>
            </a:pPr>
            <a:r>
              <a:rPr lang="en" altLang="en-US" sz="2400" dirty="0">
                <a:solidFill>
                  <a:srgbClr val="25252B"/>
                </a:solidFill>
                <a:latin typeface="IBM Plex Sans" pitchFamily="34" charset="0"/>
                <a:ea typeface="IBM Plex Sans" pitchFamily="34" charset="-122"/>
                <a:cs typeface="IBM Plex Sans" pitchFamily="34" charset="-120"/>
              </a:rPr>
              <a:t>What evidence supports a responsible next step, if any?</a:t>
            </a:r>
            <a:endParaRPr lang="en" sz="2400" dirty="0"/>
          </a:p>
        </p:txBody>
      </p:sp>
      <p:sp>
        <p:nvSpPr>
          <p:cNvPr id="6"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en" altLang="en-US" sz="1200" dirty="0">
                <a:solidFill>
                  <a:srgbClr val="6C6C7D"/>
                </a:solidFill>
                <a:latin typeface="IBM Plex Sans" pitchFamily="34" charset="0"/>
                <a:ea typeface="IBM Plex Sans" pitchFamily="34" charset="-122"/>
                <a:cs typeface="IBM Plex Sans" pitchFamily="34" charset="-120"/>
              </a:rPr>
              <a:t>Bitcoin Diploma · Module 4</a:t>
            </a:r>
            <a:endParaRPr lang="en"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106</a:t>
            </a:fld>
            <a:endParaRPr lang="en-US"/>
          </a:p>
        </p:txBody>
      </p:sp>
    </p:spTree>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name="Slide 107">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en" altLang="en-US" sz="3000" dirty="0">
                <a:solidFill>
                  <a:srgbClr val="422C70"/>
                </a:solidFill>
                <a:latin typeface="IBM Plex Sans Medium" pitchFamily="34" charset="0"/>
                <a:ea typeface="IBM Plex Sans Medium" pitchFamily="34" charset="-122"/>
                <a:cs typeface="IBM Plex Sans Medium" pitchFamily="34" charset="-120"/>
              </a:rPr>
              <a:t>Key Takeaways and a Moment to Reflect</a:t>
            </a:r>
            <a:endParaRPr lang="en" sz="3000" dirty="0"/>
          </a:p>
        </p:txBody>
      </p:sp>
      <p:sp>
        <p:nvSpPr>
          <p:cNvPr id="4" name="Text 2"/>
          <p:cNvSpPr/>
          <p:nvPr/>
        </p:nvSpPr>
        <p:spPr>
          <a:xfrm>
            <a:off x="1047720" y="1386779"/>
            <a:ext cx="11092404" cy="2300265"/>
          </a:xfrm>
          <a:prstGeom prst="rect">
            <a:avLst/>
          </a:prstGeom>
          <a:noFill/>
          <a:ln/>
        </p:spPr>
        <p:txBody>
          <a:bodyPr wrap="square" lIns="0" tIns="0" rIns="0" bIns="0" rtlCol="0" anchor="t"/>
          <a:lstStyle/>
          <a:p>
            <a:pPr algn="l" marL="228600" indent="-228600">
              <a:lnSpc>
                <a:spcPct val="113000"/>
              </a:lnSpc>
              <a:buSzPct val="100000"/>
              <a:buChar char="•"/>
            </a:pPr>
            <a:r>
              <a:rPr lang="en" altLang="en-US" sz="2400" dirty="0">
                <a:solidFill>
                  <a:srgbClr val="25252B"/>
                </a:solidFill>
                <a:latin typeface="IBM Plex Sans" pitchFamily="34" charset="0"/>
                <a:ea typeface="IBM Plex Sans" pitchFamily="34" charset="-122"/>
                <a:cs typeface="IBM Plex Sans" pitchFamily="34" charset="-120"/>
              </a:rPr>
              <a:t>Start with a local need and a realistic alternative</a:t>
            </a:r>
            <a:endParaRPr lang="en" sz="2400" dirty="0"/>
          </a:p>
          <a:p>
            <a:pPr algn="l" marL="228600" indent="-228600">
              <a:lnSpc>
                <a:spcPct val="113000"/>
              </a:lnSpc>
              <a:spcBef>
                <a:spcPts val="480"/>
              </a:spcBef>
              <a:buSzPct val="100000"/>
              <a:buChar char="•"/>
            </a:pPr>
            <a:r>
              <a:rPr lang="en" altLang="en-US" sz="2400" dirty="0">
                <a:solidFill>
                  <a:srgbClr val="25252B"/>
                </a:solidFill>
                <a:latin typeface="IBM Plex Sans" pitchFamily="34" charset="0"/>
                <a:ea typeface="IBM Plex Sans" pitchFamily="34" charset="-122"/>
                <a:cs typeface="IBM Plex Sans" pitchFamily="34" charset="-120"/>
              </a:rPr>
              <a:t>Observe, practice safely, then explain or demonstrate</a:t>
            </a:r>
            <a:endParaRPr lang="en" sz="2400" dirty="0"/>
          </a:p>
          <a:p>
            <a:pPr algn="l" marL="228600" indent="-228600">
              <a:lnSpc>
                <a:spcPct val="113000"/>
              </a:lnSpc>
              <a:spcBef>
                <a:spcPts val="480"/>
              </a:spcBef>
              <a:buSzPct val="100000"/>
              <a:buChar char="•"/>
            </a:pPr>
            <a:r>
              <a:rPr lang="en" altLang="en-US" sz="2400" dirty="0">
                <a:solidFill>
                  <a:srgbClr val="25252B"/>
                </a:solidFill>
                <a:latin typeface="IBM Plex Sans" pitchFamily="34" charset="0"/>
                <a:ea typeface="IBM Plex Sans" pitchFamily="34" charset="-122"/>
                <a:cs typeface="IBM Plex Sans" pitchFamily="34" charset="-120"/>
              </a:rPr>
              <a:t>Verify tools, custody, costs, privacy, and current local rules</a:t>
            </a:r>
            <a:endParaRPr lang="en" sz="2400" dirty="0"/>
          </a:p>
          <a:p>
            <a:pPr algn="l" marL="228600" indent="-228600">
              <a:lnSpc>
                <a:spcPct val="113000"/>
              </a:lnSpc>
              <a:spcBef>
                <a:spcPts val="480"/>
              </a:spcBef>
              <a:buSzPct val="100000"/>
              <a:buChar char="•"/>
            </a:pPr>
            <a:r>
              <a:rPr lang="en" altLang="en-US" sz="2400" dirty="0">
                <a:solidFill>
                  <a:srgbClr val="25252B"/>
                </a:solidFill>
                <a:latin typeface="IBM Plex Sans" pitchFamily="34" charset="0"/>
                <a:ea typeface="IBM Plex Sans" pitchFamily="34" charset="-122"/>
                <a:cs typeface="IBM Plex Sans" pitchFamily="34" charset="-120"/>
              </a:rPr>
              <a:t>Confirm payment method and result; plan for failure</a:t>
            </a:r>
            <a:endParaRPr lang="en" sz="2400" dirty="0"/>
          </a:p>
          <a:p>
            <a:pPr algn="l" marL="228600" indent="-228600">
              <a:lnSpc>
                <a:spcPct val="113000"/>
              </a:lnSpc>
              <a:spcBef>
                <a:spcPts val="480"/>
              </a:spcBef>
              <a:buSzPct val="100000"/>
              <a:buChar char="•"/>
            </a:pPr>
            <a:r>
              <a:rPr lang="en" altLang="en-US" sz="2400" dirty="0">
                <a:solidFill>
                  <a:srgbClr val="25252B"/>
                </a:solidFill>
                <a:latin typeface="IBM Plex Sans" pitchFamily="34" charset="0"/>
                <a:ea typeface="IBM Plex Sans" pitchFamily="34" charset="-122"/>
                <a:cs typeface="IBM Plex Sans" pitchFamily="34" charset="-120"/>
              </a:rPr>
              <a:t>Useful community participation is voluntary and protects people</a:t>
            </a:r>
            <a:endParaRPr lang="en" sz="2400" dirty="0"/>
          </a:p>
        </p:txBody>
      </p:sp>
      <p:sp>
        <p:nvSpPr>
          <p:cNvPr id="5" name="Shape 3"/>
          <p:cNvSpPr/>
          <p:nvPr/>
        </p:nvSpPr>
        <p:spPr>
          <a:xfrm>
            <a:off x="666780" y="4022263"/>
            <a:ext cx="10858500" cy="1645280"/>
          </a:xfrm>
          <a:prstGeom prst="rect">
            <a:avLst/>
          </a:prstGeom>
          <a:solidFill>
            <a:srgbClr val="F3F3FA"/>
          </a:solidFill>
          <a:ln/>
        </p:spPr>
      </p:sp>
      <p:sp>
        <p:nvSpPr>
          <p:cNvPr id="6" name="Shape 4"/>
          <p:cNvSpPr/>
          <p:nvPr/>
        </p:nvSpPr>
        <p:spPr>
          <a:xfrm>
            <a:off x="666780" y="4022263"/>
            <a:ext cx="57150" cy="1645280"/>
          </a:xfrm>
          <a:prstGeom prst="rect">
            <a:avLst/>
          </a:prstGeom>
          <a:solidFill>
            <a:srgbClr val="422C70"/>
          </a:solidFill>
          <a:ln/>
        </p:spPr>
      </p:sp>
      <p:sp>
        <p:nvSpPr>
          <p:cNvPr id="7" name="Text 5"/>
          <p:cNvSpPr/>
          <p:nvPr/>
        </p:nvSpPr>
        <p:spPr>
          <a:xfrm>
            <a:off x="1211580" y="4296583"/>
            <a:ext cx="10415565" cy="1096640"/>
          </a:xfrm>
          <a:prstGeom prst="rect">
            <a:avLst/>
          </a:prstGeom>
          <a:noFill/>
          <a:ln/>
        </p:spPr>
        <p:txBody>
          <a:bodyPr wrap="square" lIns="0" tIns="0" rIns="0" bIns="0" rtlCol="0" anchor="t"/>
          <a:lstStyle/>
          <a:p>
            <a:pPr algn="l" indent="0" marL="0">
              <a:lnSpc>
                <a:spcPct val="113000"/>
              </a:lnSpc>
              <a:buNone/>
            </a:pPr>
            <a:r>
              <a:rPr lang="en" altLang="en-US" sz="2400" b="1" dirty="0">
                <a:solidFill>
                  <a:srgbClr val="422C70"/>
                </a:solidFill>
                <a:latin typeface="IBM Plex Sans" pitchFamily="34" charset="0"/>
                <a:ea typeface="IBM Plex Sans" pitchFamily="34" charset="-122"/>
                <a:cs typeface="IBM Plex Sans" pitchFamily="34" charset="-120"/>
              </a:rPr>
              <a:t>A moment to reflect</a:t>
            </a:r>
            <a:endParaRPr lang="en" sz="2400" dirty="0"/>
          </a:p>
          <a:p>
            <a:pPr algn="l" indent="0" marL="0">
              <a:lnSpc>
                <a:spcPct val="113000"/>
              </a:lnSpc>
              <a:spcBef>
                <a:spcPts val="360"/>
              </a:spcBef>
              <a:buNone/>
            </a:pPr>
            <a:r>
              <a:rPr lang="en" altLang="en-US" sz="2400" dirty="0">
                <a:solidFill>
                  <a:srgbClr val="25252B"/>
                </a:solidFill>
                <a:latin typeface="IBM Plex Sans" pitchFamily="34" charset="0"/>
                <a:ea typeface="IBM Plex Sans" pitchFamily="34" charset="-122"/>
                <a:cs typeface="IBM Plex Sans" pitchFamily="34" charset="-120"/>
              </a:rPr>
              <a:t>What question would you ask before deciding whether a Bitcoin path fits a local need?</a:t>
            </a:r>
            <a:endParaRPr lang="en" sz="2400" dirty="0"/>
          </a:p>
        </p:txBody>
      </p:sp>
      <p:sp>
        <p:nvSpPr>
          <p:cNvPr id="8" name="Text 6"/>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en" altLang="en-US" sz="1200" dirty="0">
                <a:solidFill>
                  <a:srgbClr val="6C6C7D"/>
                </a:solidFill>
                <a:latin typeface="IBM Plex Sans" pitchFamily="34" charset="0"/>
                <a:ea typeface="IBM Plex Sans" pitchFamily="34" charset="-122"/>
                <a:cs typeface="IBM Plex Sans" pitchFamily="34" charset="-120"/>
              </a:rPr>
              <a:t>Bitcoin Diploma · Module 4</a:t>
            </a:r>
            <a:endParaRPr lang="en"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107</a:t>
            </a:fld>
            <a:endParaRPr lang="en-US"/>
          </a:p>
        </p:txBody>
      </p:sp>
    </p:spTree>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name="Slide 108">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108</Slides>
  <Notes>108</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108</vt:i4>
      </vt:variant>
    </vt:vector>
  </HeadingPairs>
  <TitlesOfParts>
    <vt:vector size="111"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lpstr>Slide 31</vt:lpstr>
      <vt:lpstr>Slide 32</vt:lpstr>
      <vt:lpstr>Slide 33</vt:lpstr>
      <vt:lpstr>Slide 34</vt:lpstr>
      <vt:lpstr>Slide 35</vt:lpstr>
      <vt:lpstr>Slide 36</vt:lpstr>
      <vt:lpstr>Slide 37</vt:lpstr>
      <vt:lpstr>Slide 38</vt:lpstr>
      <vt:lpstr>Slide 39</vt:lpstr>
      <vt:lpstr>Slide 40</vt:lpstr>
      <vt:lpstr>Slide 41</vt:lpstr>
      <vt:lpstr>Slide 42</vt:lpstr>
      <vt:lpstr>Slide 43</vt:lpstr>
      <vt:lpstr>Slide 44</vt:lpstr>
      <vt:lpstr>Slide 45</vt:lpstr>
      <vt:lpstr>Slide 46</vt:lpstr>
      <vt:lpstr>Slide 47</vt:lpstr>
      <vt:lpstr>Slide 48</vt:lpstr>
      <vt:lpstr>Slide 49</vt:lpstr>
      <vt:lpstr>Slide 50</vt:lpstr>
      <vt:lpstr>Slide 51</vt:lpstr>
      <vt:lpstr>Slide 52</vt:lpstr>
      <vt:lpstr>Slide 53</vt:lpstr>
      <vt:lpstr>Slide 54</vt:lpstr>
      <vt:lpstr>Slide 55</vt:lpstr>
      <vt:lpstr>Slide 56</vt:lpstr>
      <vt:lpstr>Slide 57</vt:lpstr>
      <vt:lpstr>Slide 58</vt:lpstr>
      <vt:lpstr>Slide 59</vt:lpstr>
      <vt:lpstr>Slide 60</vt:lpstr>
      <vt:lpstr>Slide 61</vt:lpstr>
      <vt:lpstr>Slide 62</vt:lpstr>
      <vt:lpstr>Slide 63</vt:lpstr>
      <vt:lpstr>Slide 64</vt:lpstr>
      <vt:lpstr>Slide 65</vt:lpstr>
      <vt:lpstr>Slide 66</vt:lpstr>
      <vt:lpstr>Slide 67</vt:lpstr>
      <vt:lpstr>Slide 68</vt:lpstr>
      <vt:lpstr>Slide 69</vt:lpstr>
      <vt:lpstr>Slide 70</vt:lpstr>
      <vt:lpstr>Slide 71</vt:lpstr>
      <vt:lpstr>Slide 72</vt:lpstr>
      <vt:lpstr>Slide 73</vt:lpstr>
      <vt:lpstr>Slide 74</vt:lpstr>
      <vt:lpstr>Slide 75</vt:lpstr>
      <vt:lpstr>Slide 76</vt:lpstr>
      <vt:lpstr>Slide 77</vt:lpstr>
      <vt:lpstr>Slide 78</vt:lpstr>
      <vt:lpstr>Slide 79</vt:lpstr>
      <vt:lpstr>Slide 80</vt:lpstr>
      <vt:lpstr>Slide 81</vt:lpstr>
      <vt:lpstr>Slide 82</vt:lpstr>
      <vt:lpstr>Slide 83</vt:lpstr>
      <vt:lpstr>Slide 84</vt:lpstr>
      <vt:lpstr>Slide 85</vt:lpstr>
      <vt:lpstr>Slide 86</vt:lpstr>
      <vt:lpstr>Slide 87</vt:lpstr>
      <vt:lpstr>Slide 88</vt:lpstr>
      <vt:lpstr>Slide 89</vt:lpstr>
      <vt:lpstr>Slide 90</vt:lpstr>
      <vt:lpstr>Slide 91</vt:lpstr>
      <vt:lpstr>Slide 92</vt:lpstr>
      <vt:lpstr>Slide 93</vt:lpstr>
      <vt:lpstr>Slide 94</vt:lpstr>
      <vt:lpstr>Slide 95</vt:lpstr>
      <vt:lpstr>Slide 96</vt:lpstr>
      <vt:lpstr>Slide 97</vt:lpstr>
      <vt:lpstr>Slide 98</vt:lpstr>
      <vt:lpstr>Slide 99</vt:lpstr>
      <vt:lpstr>Slide 100</vt:lpstr>
      <vt:lpstr>Slide 101</vt:lpstr>
      <vt:lpstr>Slide 102</vt:lpstr>
      <vt:lpstr>Slide 103</vt:lpstr>
      <vt:lpstr>Slide 104</vt:lpstr>
      <vt:lpstr>Slide 105</vt:lpstr>
      <vt:lpstr>Slide 106</vt:lpstr>
      <vt:lpstr>Slide 107</vt:lpstr>
      <vt:lpstr>Slide 108</vt:lpstr>
    </vt:vector>
  </TitlesOfParts>
  <Company>My First Bitcoin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Bitcoin Diploma</dc:title>
  <dc:subject>Open educational slides (Creative Commons). Adapt them freely.</dc:subject>
  <dc:creator>My First Bitcoin</dc:creator>
  <cp:lastModifiedBy>My First Bitcoin</cp:lastModifiedBy>
  <cp:revision>1</cp:revision>
  <dcterms:created xsi:type="dcterms:W3CDTF">2026-10-22T20:25:47Z</dcterms:created>
  <dcterms:modified xsi:type="dcterms:W3CDTF">2026-10-22T20:25:47Z</dcterms:modified>
</cp:coreProperties>
</file>