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سرچینه: My First Bitcoin، د بیټکوین پېژندنه، د پیل کوونکو لارښود، ۲۶.۱۰ ګڼه. د کریټیف کامنز د «نوم یادونه ـ په ورته جواز شریکول ۴.۰ نړیوال» جواز له مخې چمتو شوی؛ دا سلایډونه هم همدا جواز کاروي. دا سلایډونه د ښوونکي په لارښوونه د وړاندې کولو مرستندویه وسیله ده چې د لارښود د شپږو پوښتنو پر بنسټ جوړه شوې ده. بېلګې، د وړاندې کولو چټکتیا او طریقه له خپلې ټولنې سره برابره کړئ، خو مانا او د خوندیتوب پیغامونه وساتئ. د ناستې لپاره کومه ټاکلې موده په پام کې نه ده نیول شوې.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 انځور په ښودلو سره پیل وکړئ: زموږ شاوخوا ټول خلک پیسې کاروي، پرته له دې چې په اړه یې پوښتنه وکړي. له ډلې وپوښتئ چې وروستی ځل یې کله په دې اړه فکر کړی و چې پیسې له کومه راځي.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زده‌کوونکو ته د لیکلو لپاره څو دقیقې وخت ورکړئ. له هېچا مه غواړئ چې خپل شخصي مالي جزئیات شریک کړي. دا ځوابونه به د «بل ګام څه دی؟» تر سرلیک لاندې د مهمو ټکو په سلایډ کې بیا راشي.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دا توپیر د ټولې ناستې په اوږدو کې په پام کې ونیسئ. کله چې کومه ادعا مطرح شي، وپوښتئ: ایا موږ یې تاییدولی شو، که معیارونو او شواهدو ته اړتیا لري؟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 لارښود بېلګه وکاروئ: تاسې وریجې کرئ او بوټانو ته اړتیا لرئ، خو بوټ جوړوونکی د پخلي غوړي غواړي، نه وریجې. اقتصادپوهان دې ته د غوښتنو دوه‌اړخیز سمون وایي.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 لارښود بېلګه وکاروئ: تاسې وریجې کرئ او بوټانو ته اړتیا لرئ، خو بوټ جوړوونکی د پخلي غوړي غواړي، نه وریجې. اقتصادپوهان دې ته د غوښتنو دوه‌اړخیز سمون وایي.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بانکنوټ یوازې د کاغذ یوه ټوټه ده. پیسې د پېرلو او پلورلو په جلا کولو سره د توکو د تبادلې ستونزه حل کوي: تاسو خپلې وریجې پر یوه کس پلورئ او له بل کس څخه بوټان پېرئ. همدا هغه څه دي چې پیسې د توکو له تبادلې څخه بېلوي.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 بیو انفلاسیون د بیو په عمومي کچه کې پرله‌پسې زیاتوالی دی. بل اړخ یې د پېرلو ځواک دی: د پیسو یو واحد څومره توکي پېرلای شي. که د بنسټیزو توکو د یوې ټوکرۍ بیه د پیسو له ۱۰۰ واحدونو څخه ۱۱۰ ته لوړه شي، نو په هماغو ۱۰۰ واحدونو نور بشپړه ټوکرۍ نه شي پېرل کېدای.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 بیو انفلاسیون د بیو په عمومي کچه کې پرله‌پسې زیاتوالی دی. بل اړخ یې د پېرلو ځواک دی: د پیسو یو واحد څومره توکي پېرلای شي. که د بنسټیزو توکو د یوې ټوکرۍ بیه د پیسو له ۱۰۰ واحدونو څخه ۱۱۰ ته لوړه شي، نو په هماغو ۱۰۰ واحدونو نور بشپړه ټوکرۍ نه شي پېرل کېدای.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اقتصادپوهان په دې اړه بحث کوي چې هر لامل څومره اغېز لري. خپل پام پر هغه یوه لامل متمرکز وساتئ چې د تصادف پر ځای د یوې پرېکړې پایله ده.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دا کار له هر ډول وسیلې یا انټرنېټ پرته ترسره کېدای شي. د ډلې د غړو ځوابونه سره پرتله کړئ او زده‌کوونکو ته ور په یاد کړئ چې یوازې د یوه توکي بیه د انفلاسیون بشپړه کچه نه څرګندوي.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له بیټکوین څخه مخکې، د انټرنېټ له لارې د پیسو لېږل تل پر یوې باوري ادارې پورې تړلي وو: یو بانک یا د تادیاتو شرکت چې د راکړو ورکړو حساب‌کتاب یې ساته، حسابونه یې تاییدول، او کولای یې شول تادیه وځنډوي، بنده یې کړي یا یې بېرته وګرځوي. د ډیجیټلي معلوماتو کاپي کول اسانه دي: که یوه ډیجیټلي سکه دوه ځله لګول کېدای، نو د پیسو په توګه یې کار نه شو کولای. دې ته د دوه ځله لګولو ستونزه ویل کېږي. ساتوشي ناکاموتو یو کس یا یوه ډله ده چې دا نوم کاروي.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غیرمتمرکزوالی په دې معنا نه دی چې ټول یو شان نفوذ لري. بلکې په دې معنا دی چې هېڅ یو ګډونوال په یوازې ځان نه شي کولای د ټولو لپاره د راکړې ورکړې ثبت‌کتاب یا پولي قواعد بدل کړي.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نوي بیټکوین د یوه عامه مهالویش له مخې خپرېږي، او د نوډونو په نوم خپلواک کمپیوټرونه هر هغه بلاک ردوي چې دا قاعده ماتوي. دا حد د باور وړ دی، ځکه هر څوک یې تاییدولی شي. دا د طبیعت قانون نه دی: دا ځکه پر ځای پاتې دی چې ګډونوال یې په دوامداره توګه پلي کوي. محدود عرضه دا نه تضمینوي چې بیه به لوړه شي؛ بیه د عرضې تر څنګ په تقاضا هم پورې تړلې ده.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 ۱۰۰٬۰۰۰ ساتوشي لرل او د ۰٫۰۰۱ بیټکوین لرل د یوه شان مقدار څرګندونه کوي. دا ناسم تصور له منځه یوسئ چې بیټکوین د لاسرسي وړ نه دی، ځکه چې یو بیټکوین ګران دی.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کاروونکي بیټکوین لېږي، ترلاسه کوي او ساتي؛ نوډونه هره راکړه ورکړه او هر بلاک له اصولو سره سم ارزوي؛ کان‌کیندونکي سیالي کوي چې نږدې په هرو لسو دقیقو کې یو نوی بلاک په ثبت کې ورزیات کړي. دا ثبت، یعنې بلاکچېن، عامه دی او له سره لیکل یې ډېر لګښت لري. د لیکدود په اړه یوه یادونه: Bitcoin په لوی B سره عموماً د شبکې یا سیسټم معنا لري؛ bitcoin په کوچني b سره پخپله پیسو ته ویل کېږي.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کاروونکي بیټکوین لېږي، ترلاسه کوي او ساتي؛ نوډونه هره راکړه ورکړه او هر بلاک له اصولو سره سم ارزوي؛ کان‌کیندونکي سیالي کوي چې نږدې په هرو لسو دقیقو کې یو نوی بلاک په ثبت کې ورزیات کړي. دا ثبت، یعنې بلاکچېن، عامه دی او له سره لیکل یې ډېر لګښت لري. د لیکدود په اړه یوه یادونه: Bitcoin په لوی B سره عموماً د شبکې یا سیسټم معنا لري؛ bitcoin په کوچني b سره پخپله پیسو ته ویل کېږي.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 بیټکوین بټوه یوه وسیله ده، چې معمولاً یو اپلېکېشن وي او تاسو ته د بیټکوین د ترلاسه کولو، کتلو او لېږلو امکان درکوي. ستاسو بیټکوین ستاسو په ټیلیفون کې نه ساتل کېږي، بلکې په بلاکچېن کې ثبت وي. بټوه هغه کیلي ګانې اداره کوي چې تاسو ته دا امکان درکوي چې ثابته کړئ بیټکوین ستاسو دي او د تادیې اجازه ورکړئ.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 بیا راګرځولو عبارت یوازې یوه بیک‌اپ کاپي نه ده؛ دا د بشپړ لاسرسي کیلي ده. کله چې والټ جوړوئ، دا عبارت په سمه توګه پر کاغذ ولیکئ؛ له انټرنېټ څخه یې لرې، پټ او په داسې ځای کې وساتئ چې ورک یا زیانمن نه شي. هېڅکله یې عکس مه اخلئ، په برېښنالیک یې مه لېږئ، په کلاوډ یادښتونو کې یې مه ساتئ، په پیغام کې یې مه لېږئ او په کومه وېبپاڼه کې یې مه ټایپ کوئ. ښودل شوې کلمې یوازې بېلګه ده؛ هېڅکله د بیا راګرځولو اصلي عبارت مه ښکاره کوئ او مه یې راټولوئ.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د کوم ځانګړي والټ سپارښتنه نه کوي. وسایل، فیسونه او خاوندان بدلېږي، او هغه څه چې د یوې ټولنې لپاره مناسب وي، ښايي د بلې لپاره مناسب نه وي. زده‌کوونکو ته د یوه باوري ځايي ښوونکي لارښوونه وکړئ.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91917" y="571500"/>
            <a:ext cx="1033272" cy="272400"/>
          </a:xfrm>
          <a:prstGeom prst="rect">
            <a:avLst/>
          </a:prstGeom>
          <a:noFill/>
          <a:ln/>
        </p:spPr>
        <p:txBody>
          <a:bodyPr wrap="square" lIns="0" tIns="0" rIns="0" bIns="0" rtlCol="0" anchor="t"/>
          <a:lstStyle/>
          <a:p>
            <a:pPr rtl="1" algn="r" indent="0" marL="0">
              <a:lnSpc>
                <a:spcPct val="108000"/>
              </a:lnSpc>
              <a:buNone/>
            </a:pPr>
            <a:r>
              <a:rPr lang="ps" altLang="en-US" sz="1650" dirty="0">
                <a:solidFill>
                  <a:srgbClr val="FFFFFF"/>
                </a:solidFill>
                <a:latin typeface="IBM Plex Sans" pitchFamily="34" charset="0"/>
                <a:ea typeface="IBM Plex Sans" pitchFamily="34" charset="-122"/>
                <a:cs typeface="IBM Plex Sans" pitchFamily="34" charset="-120"/>
              </a:rPr>
              <a:t>چاپ 26.10</a:t>
            </a:r>
            <a:endParaRPr lang="ps"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ps" altLang="en-US" sz="7200" dirty="0">
                <a:solidFill>
                  <a:srgbClr val="FFFFFF"/>
                </a:solidFill>
                <a:latin typeface="IBM Plex Sans Medium" pitchFamily="34" charset="0"/>
                <a:ea typeface="IBM Plex Sans Medium" pitchFamily="34" charset="-122"/>
                <a:cs typeface="IBM Plex Sans Medium" pitchFamily="34" charset="-120"/>
              </a:rPr>
              <a:t>د بیټکوین</a:t>
            </a:r>
            <a:br/>
            <a:r>
              <a:rPr lang="ps" altLang="en-US" sz="7200" dirty="0">
                <a:solidFill>
                  <a:srgbClr val="FFFFFF"/>
                </a:solidFill>
                <a:latin typeface="IBM Plex Sans Medium" pitchFamily="34" charset="0"/>
                <a:ea typeface="IBM Plex Sans Medium" pitchFamily="34" charset="-122"/>
                <a:cs typeface="IBM Plex Sans Medium" pitchFamily="34" charset="-120"/>
              </a:rPr>
              <a:t>پېژندنه</a:t>
            </a:r>
            <a:endParaRPr lang="ps" sz="7200" dirty="0"/>
          </a:p>
        </p:txBody>
      </p:sp>
      <p:sp>
        <p:nvSpPr>
          <p:cNvPr id="4" name="Text 2"/>
          <p:cNvSpPr/>
          <p:nvPr/>
        </p:nvSpPr>
        <p:spPr>
          <a:xfrm>
            <a:off x="533552" y="5905470"/>
            <a:ext cx="2353117" cy="381030"/>
          </a:xfrm>
          <a:prstGeom prst="rect">
            <a:avLst/>
          </a:prstGeom>
          <a:noFill/>
          <a:ln/>
        </p:spPr>
        <p:txBody>
          <a:bodyPr wrap="square" lIns="0" tIns="0" rIns="0" bIns="0" rtlCol="0" anchor="t"/>
          <a:lstStyle/>
          <a:p>
            <a:pPr rtl="1" algn="r" indent="0" marL="0">
              <a:lnSpc>
                <a:spcPct val="104000"/>
              </a:lnSpc>
              <a:buNone/>
            </a:pPr>
            <a:r>
              <a:rPr lang="ps" altLang="en-US" sz="2400" dirty="0">
                <a:solidFill>
                  <a:srgbClr val="FFFFFF"/>
                </a:solidFill>
                <a:latin typeface="IBM Plex Sans" pitchFamily="34" charset="0"/>
                <a:ea typeface="IBM Plex Sans" pitchFamily="34" charset="-122"/>
                <a:cs typeface="IBM Plex Sans" pitchFamily="34" charset="-120"/>
              </a:rPr>
              <a:t>د پیل کوونکو لارښود</a:t>
            </a:r>
            <a:endParaRPr lang="p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ps" altLang="en-US" sz="4350" dirty="0">
                <a:solidFill>
                  <a:srgbClr val="FFFFFF"/>
                </a:solidFill>
                <a:latin typeface="IBM Plex Sans Medium" pitchFamily="34" charset="0"/>
                <a:ea typeface="IBM Plex Sans Medium" pitchFamily="34" charset="-122"/>
                <a:cs typeface="IBM Plex Sans Medium" pitchFamily="34" charset="-120"/>
              </a:rPr>
              <a:t>پیسې ولې مهمې دي؟</a:t>
            </a:r>
            <a:endParaRPr lang="p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ps" altLang="en-US" sz="2400" dirty="0">
                <a:solidFill>
                  <a:srgbClr val="FFFFFF"/>
                </a:solidFill>
                <a:latin typeface="IBM Plex Sans" pitchFamily="34" charset="0"/>
                <a:ea typeface="IBM Plex Sans" pitchFamily="34" charset="-122"/>
                <a:cs typeface="IBM Plex Sans" pitchFamily="34" charset="-120"/>
              </a:rPr>
              <a:t>موږ هره ورځ پیسې کاروو، خو په ندرت سره پوښتنه کوو چې پیسې څنګه کار کوي.</a:t>
            </a:r>
            <a:endParaRPr lang="p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ډېری خلک هېڅکله د پیسو په اړه فکر</a:t>
            </a:r>
            <a:br/>
            <a:r>
              <a:rPr lang="ps" altLang="en-US" sz="3000" dirty="0">
                <a:solidFill>
                  <a:srgbClr val="422C70"/>
                </a:solidFill>
                <a:latin typeface="IBM Plex Sans Medium" pitchFamily="34" charset="0"/>
                <a:ea typeface="IBM Plex Sans Medium" pitchFamily="34" charset="-122"/>
                <a:cs typeface="IBM Plex Sans Medium" pitchFamily="34" charset="-120"/>
              </a:rPr>
              <a:t>کولو ته نه تم کېږي</a:t>
            </a:r>
            <a:endParaRPr lang="ps"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نه یې ګټل، نه یې لګول، بلکې په دې اړه فکر کول چې دا څه دي او څنګه کار کوي.</a:t>
            </a:r>
            <a:endParaRPr lang="p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ولې مهمې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د پیل لپاره پنځه پوښتنې</a:t>
            </a:r>
            <a:endParaRPr lang="ps" sz="3000" dirty="0"/>
          </a:p>
        </p:txBody>
      </p:sp>
      <p:sp>
        <p:nvSpPr>
          <p:cNvPr id="5" name="Text 2"/>
          <p:cNvSpPr/>
          <p:nvPr/>
        </p:nvSpPr>
        <p:spPr>
          <a:xfrm>
            <a:off x="1017179" y="1379464"/>
            <a:ext cx="5552603" cy="2494666"/>
          </a:xfrm>
          <a:prstGeom prst="rect">
            <a:avLst/>
          </a:prstGeom>
          <a:noFill/>
          <a:ln/>
        </p:spPr>
        <p:txBody>
          <a:bodyPr wrap="square" lIns="0" tIns="0" rIns="0" bIns="0" rtlCol="0" anchor="t"/>
          <a:lstStyle/>
          <a:p>
            <a:pPr rtl="1" algn="l" marL="210820" indent="-210820">
              <a:lnSpc>
                <a:spcPct val="113000"/>
              </a:lnSpc>
              <a:buSzPct val="100000"/>
              <a:buChar char="•"/>
            </a:pPr>
            <a:r>
              <a:rPr lang="ps" altLang="en-US" sz="2210" dirty="0">
                <a:solidFill>
                  <a:srgbClr val="25252B"/>
                </a:solidFill>
                <a:latin typeface="IBM Plex Sans" pitchFamily="34" charset="0"/>
                <a:ea typeface="IBM Plex Sans" pitchFamily="34" charset="-122"/>
                <a:cs typeface="IBM Plex Sans" pitchFamily="34" charset="-120"/>
              </a:rPr>
              <a:t>خلک ولې پیسو ته اړتیا لري؟</a:t>
            </a:r>
            <a:endParaRPr lang="ps" sz="2210" dirty="0"/>
          </a:p>
          <a:p>
            <a:pPr rtl="1" algn="l" marL="210820" indent="-210820">
              <a:lnSpc>
                <a:spcPct val="113000"/>
              </a:lnSpc>
              <a:spcBef>
                <a:spcPts val="440"/>
              </a:spcBef>
              <a:buSzPct val="100000"/>
              <a:buChar char="•"/>
            </a:pPr>
            <a:r>
              <a:rPr lang="ps" altLang="en-US" sz="2210" dirty="0">
                <a:solidFill>
                  <a:srgbClr val="25252B"/>
                </a:solidFill>
                <a:latin typeface="IBM Plex Sans" pitchFamily="34" charset="0"/>
                <a:ea typeface="IBM Plex Sans" pitchFamily="34" charset="-122"/>
                <a:cs typeface="IBM Plex Sans" pitchFamily="34" charset="-120"/>
              </a:rPr>
              <a:t>څه شی یو څیز په پیسو بدلوي؟</a:t>
            </a:r>
            <a:endParaRPr lang="ps" sz="2210" dirty="0"/>
          </a:p>
          <a:p>
            <a:pPr rtl="1" algn="l" marL="210820" indent="-210820">
              <a:lnSpc>
                <a:spcPct val="113000"/>
              </a:lnSpc>
              <a:spcBef>
                <a:spcPts val="440"/>
              </a:spcBef>
              <a:buSzPct val="100000"/>
              <a:buChar char="•"/>
            </a:pPr>
            <a:r>
              <a:rPr lang="ps" altLang="en-US" sz="2210" dirty="0">
                <a:solidFill>
                  <a:srgbClr val="25252B"/>
                </a:solidFill>
                <a:latin typeface="IBM Plex Sans" pitchFamily="34" charset="0"/>
                <a:ea typeface="IBM Plex Sans" pitchFamily="34" charset="-122"/>
                <a:cs typeface="IBM Plex Sans" pitchFamily="34" charset="-120"/>
              </a:rPr>
              <a:t>هغه پیسې چې تاسو یې کاروئ، څوک یې جوړولای یا کنټرولولای شي؟</a:t>
            </a:r>
            <a:endParaRPr lang="ps" sz="2210" dirty="0"/>
          </a:p>
          <a:p>
            <a:pPr rtl="1" algn="l" marL="210820" indent="-210820">
              <a:lnSpc>
                <a:spcPct val="113000"/>
              </a:lnSpc>
              <a:spcBef>
                <a:spcPts val="440"/>
              </a:spcBef>
              <a:buSzPct val="100000"/>
              <a:buChar char="•"/>
            </a:pPr>
            <a:r>
              <a:rPr lang="ps" altLang="en-US" sz="2210" dirty="0">
                <a:solidFill>
                  <a:srgbClr val="25252B"/>
                </a:solidFill>
                <a:latin typeface="IBM Plex Sans" pitchFamily="34" charset="0"/>
                <a:ea typeface="IBM Plex Sans" pitchFamily="34" charset="-122"/>
                <a:cs typeface="IBM Plex Sans" pitchFamily="34" charset="-120"/>
              </a:rPr>
              <a:t>هغه پیسې چې تاسو یې کاروئ، ولې ارزښت لري؟</a:t>
            </a:r>
            <a:endParaRPr lang="ps" sz="2210" dirty="0"/>
          </a:p>
          <a:p>
            <a:pPr rtl="1" algn="l" marL="210820" indent="-210820">
              <a:lnSpc>
                <a:spcPct val="113000"/>
              </a:lnSpc>
              <a:spcBef>
                <a:spcPts val="440"/>
              </a:spcBef>
              <a:buSzPct val="100000"/>
              <a:buChar char="•"/>
            </a:pPr>
            <a:r>
              <a:rPr lang="ps" altLang="en-US" sz="2210" dirty="0">
                <a:solidFill>
                  <a:srgbClr val="25252B"/>
                </a:solidFill>
                <a:latin typeface="IBM Plex Sans" pitchFamily="34" charset="0"/>
                <a:ea typeface="IBM Plex Sans" pitchFamily="34" charset="-122"/>
                <a:cs typeface="IBM Plex Sans" pitchFamily="34" charset="-120"/>
              </a:rPr>
              <a:t>ایا ستاسو پیسې د پخوا په اندازه توکي پېرلای شي؟</a:t>
            </a:r>
            <a:endParaRPr lang="ps" sz="2210" dirty="0"/>
          </a:p>
        </p:txBody>
      </p:sp>
      <p:sp>
        <p:nvSpPr>
          <p:cNvPr id="6" name="Shape 3"/>
          <p:cNvSpPr/>
          <p:nvPr/>
        </p:nvSpPr>
        <p:spPr>
          <a:xfrm>
            <a:off x="666780" y="4182557"/>
            <a:ext cx="5981730" cy="1513423"/>
          </a:xfrm>
          <a:prstGeom prst="rect">
            <a:avLst/>
          </a:prstGeom>
          <a:solidFill>
            <a:srgbClr val="F3F3FA"/>
          </a:solidFill>
          <a:ln/>
        </p:spPr>
      </p:sp>
      <p:sp>
        <p:nvSpPr>
          <p:cNvPr id="7" name="Shape 4"/>
          <p:cNvSpPr/>
          <p:nvPr/>
        </p:nvSpPr>
        <p:spPr>
          <a:xfrm>
            <a:off x="666780" y="4182557"/>
            <a:ext cx="57150" cy="1513423"/>
          </a:xfrm>
          <a:prstGeom prst="rect">
            <a:avLst/>
          </a:prstGeom>
          <a:solidFill>
            <a:srgbClr val="422C70"/>
          </a:solidFill>
          <a:ln/>
        </p:spPr>
      </p:sp>
      <p:sp>
        <p:nvSpPr>
          <p:cNvPr id="8" name="Text 5"/>
          <p:cNvSpPr/>
          <p:nvPr/>
        </p:nvSpPr>
        <p:spPr>
          <a:xfrm>
            <a:off x="1172535" y="4434931"/>
            <a:ext cx="5328849" cy="1008675"/>
          </a:xfrm>
          <a:prstGeom prst="rect">
            <a:avLst/>
          </a:prstGeom>
          <a:noFill/>
          <a:ln/>
        </p:spPr>
        <p:txBody>
          <a:bodyPr wrap="square" lIns="0" tIns="0" rIns="0" bIns="0" rtlCol="0" anchor="t"/>
          <a:lstStyle/>
          <a:p>
            <a:pPr rtl="1" algn="l" indent="0" marL="0">
              <a:lnSpc>
                <a:spcPct val="113000"/>
              </a:lnSpc>
              <a:buNone/>
            </a:pPr>
            <a:r>
              <a:rPr lang="ps" altLang="en-US" sz="2210" b="1" dirty="0">
                <a:solidFill>
                  <a:srgbClr val="422C70"/>
                </a:solidFill>
                <a:latin typeface="IBM Plex Sans" pitchFamily="34" charset="0"/>
                <a:ea typeface="IBM Plex Sans" pitchFamily="34" charset="-122"/>
                <a:cs typeface="IBM Plex Sans" pitchFamily="34" charset="-120"/>
              </a:rPr>
              <a:t>خپل ځوابونه وساتئ</a:t>
            </a:r>
            <a:endParaRPr lang="ps" sz="2210" dirty="0"/>
          </a:p>
          <a:p>
            <a:pPr rtl="1" algn="l" indent="0" marL="0">
              <a:lnSpc>
                <a:spcPct val="113000"/>
              </a:lnSpc>
              <a:spcBef>
                <a:spcPts val="330"/>
              </a:spcBef>
              <a:buNone/>
            </a:pPr>
            <a:r>
              <a:rPr lang="ps" altLang="en-US" sz="2210" dirty="0">
                <a:solidFill>
                  <a:srgbClr val="25252B"/>
                </a:solidFill>
                <a:latin typeface="IBM Plex Sans" pitchFamily="34" charset="0"/>
                <a:ea typeface="IBM Plex Sans" pitchFamily="34" charset="-122"/>
                <a:cs typeface="IBM Plex Sans" pitchFamily="34" charset="-120"/>
              </a:rPr>
              <a:t>هرې پوښتنې ته لنډ ځواب ولیکئ. په پای کې به بېرته دغو ځوابونو ته راوګرځئ.</a:t>
            </a:r>
            <a:endParaRPr lang="ps"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ولې مهمې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حقیقت که نظر؟</a:t>
            </a:r>
            <a:endParaRPr lang="ps" sz="3000" dirty="0"/>
          </a:p>
        </p:txBody>
      </p:sp>
      <p:sp>
        <p:nvSpPr>
          <p:cNvPr id="5" name="Text 2"/>
          <p:cNvSpPr/>
          <p:nvPr/>
        </p:nvSpPr>
        <p:spPr>
          <a:xfrm>
            <a:off x="1047720" y="1386779"/>
            <a:ext cx="5519136" cy="1706270"/>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حقیقت:</a:t>
            </a:r>
            <a:r>
              <a:rPr lang="ps" altLang="en-US" sz="2400" dirty="0">
                <a:solidFill>
                  <a:srgbClr val="25252B"/>
                </a:solidFill>
                <a:latin typeface="IBM Plex Sans" pitchFamily="34" charset="0"/>
                <a:ea typeface="IBM Plex Sans" pitchFamily="34" charset="-122"/>
                <a:cs typeface="IBM Plex Sans" pitchFamily="34" charset="-120"/>
              </a:rPr>
              <a:t> "دا بانکنوټ د مالیاتو د ورکړې لپاره منل کېږي." دا خبره تاییدېدای شي.</a:t>
            </a:r>
            <a:endParaRPr lang="ps" sz="2400" dirty="0"/>
          </a:p>
          <a:p>
            <a:pPr rtl="1" algn="l" marL="228600" indent="-228600">
              <a:lnSpc>
                <a:spcPct val="113000"/>
              </a:lnSpc>
              <a:spcBef>
                <a:spcPts val="480"/>
              </a:spcBef>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نظر:</a:t>
            </a:r>
            <a:r>
              <a:rPr lang="ps" altLang="en-US" sz="2400" dirty="0">
                <a:solidFill>
                  <a:srgbClr val="25252B"/>
                </a:solidFill>
                <a:latin typeface="IBM Plex Sans" pitchFamily="34" charset="0"/>
                <a:ea typeface="IBM Plex Sans" pitchFamily="34" charset="-122"/>
                <a:cs typeface="IBM Plex Sans" pitchFamily="34" charset="-120"/>
              </a:rPr>
              <a:t> "دا د پیسو تر ټولو غوره بڼه ده." دا خبره معیارونو او شواهدو ته اړتیا لري.</a:t>
            </a:r>
            <a:endParaRPr lang="ps" sz="2400" dirty="0"/>
          </a:p>
        </p:txBody>
      </p:sp>
      <p:sp>
        <p:nvSpPr>
          <p:cNvPr id="6" name="Text 3"/>
          <p:cNvSpPr/>
          <p:nvPr/>
        </p:nvSpPr>
        <p:spPr>
          <a:xfrm>
            <a:off x="666780" y="3428268"/>
            <a:ext cx="6340632" cy="1234074"/>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دا لارښود یوازې د زده کړې لپاره دی. دا مالي، د پانګونې، حقوقي یا مالیاتي مشورې نه وړاندې کوي، او تاسو ته نه وايي چې کوم شی وپېرئ، وپلورئ یا یې وساتئ.</a:t>
            </a:r>
            <a:endParaRPr lang="p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ولې مهمې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ps" altLang="en-US" sz="4350" dirty="0">
                <a:solidFill>
                  <a:srgbClr val="FFFFFF"/>
                </a:solidFill>
                <a:latin typeface="IBM Plex Sans Medium" pitchFamily="34" charset="0"/>
                <a:ea typeface="IBM Plex Sans Medium" pitchFamily="34" charset="-122"/>
                <a:cs typeface="IBM Plex Sans Medium" pitchFamily="34" charset="-120"/>
              </a:rPr>
              <a:t>پیسې څه دي؟</a:t>
            </a:r>
            <a:endParaRPr lang="ps"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ps" altLang="en-US" sz="2400" dirty="0">
                <a:solidFill>
                  <a:srgbClr val="FFFFFF"/>
                </a:solidFill>
                <a:latin typeface="IBM Plex Sans" pitchFamily="34" charset="0"/>
                <a:ea typeface="IBM Plex Sans" pitchFamily="34" charset="-122"/>
                <a:cs typeface="IBM Plex Sans" pitchFamily="34" charset="-120"/>
              </a:rPr>
              <a:t>پیسې د راکړې ورکړې وسیله ده.</a:t>
            </a:r>
            <a:endParaRPr lang="p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جنس په جنس تبادله او د غوښتنو دوه اړخیز سمون</a:t>
            </a:r>
            <a:endParaRPr lang="p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دواړه کسان باید په یوه وخت کې او په مناسبو مقدارونو کې هغه څه وغواړي چې بل کس یې لري.</a:t>
            </a:r>
            <a:endParaRPr lang="ps" sz="2400" dirty="0"/>
          </a:p>
        </p:txBody>
      </p:sp>
      <p:pic>
        <p:nvPicPr>
          <p:cNvPr id="5" name="Image 0" descr="preencoded.png">    </p:cNvPr>
          <p:cNvPicPr>
            <a:picLocks noChangeAspect="1"/>
          </p:cNvPicPr>
          <p:nvPr/>
        </p:nvPicPr>
        <p:blipFill>
          <a:blip r:embed="rId1"/>
          <a:stretch>
            <a:fillRect/>
          </a:stretch>
        </p:blipFill>
        <p:spPr>
          <a:xfrm>
            <a:off x="3005176"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څه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جنس په جنس تبادله او د غوښتنو دوه اړخیز سمون</a:t>
            </a:r>
            <a:endParaRPr lang="p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دواړه کسان باید په یوه وخت او په مناسبو مقدارونو کې هغه څه وغواړي چې بل یې لري.</a:t>
            </a:r>
            <a:endParaRPr lang="ps" sz="2400" dirty="0"/>
          </a:p>
        </p:txBody>
      </p:sp>
      <p:pic>
        <p:nvPicPr>
          <p:cNvPr id="5" name="Image 0" descr="Amina لري: وریجې غواړي: بوټانله Luis سرهLuis وریجې نه غواړي.Luis لري: بوټانغواړي: غوړيله Mei سرهMei بوټان نه غواړي.Meiلري: غوړيغواړي: د ترمیم کارله Amina سرهAmina د ترمیم کار نه شي کولای.">    </p:cNvPr>
          <p:cNvPicPr>
            <a:picLocks noChangeAspect="1"/>
          </p:cNvPicPr>
          <p:nvPr/>
        </p:nvPicPr>
        <p:blipFill>
          <a:blip r:embed="rId1"/>
          <a:stretch>
            <a:fillRect/>
          </a:stretch>
        </p:blipFill>
        <p:spPr>
          <a:xfrm>
            <a:off x="666780" y="2011589"/>
            <a:ext cx="10858500" cy="41945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څه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پیسې د راکړې ورکړې وسیله ده</a:t>
            </a:r>
            <a:endParaRPr lang="p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هېڅوک پیسې په خپله د پیسو لپاره نه غواړي. پیسې ځکه ګټورې دي چې نور یې په دې تمه مني چې وروسته به یې نور هم ومني.</a:t>
            </a:r>
            <a:endParaRPr lang="ps"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څه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درې کارونه چې پیسې یې ترسره کوي</a:t>
            </a:r>
            <a:endParaRPr lang="ps" sz="3000" dirty="0"/>
          </a:p>
        </p:txBody>
      </p:sp>
      <p:sp>
        <p:nvSpPr>
          <p:cNvPr id="5" name="Text 2"/>
          <p:cNvSpPr/>
          <p:nvPr/>
        </p:nvSpPr>
        <p:spPr>
          <a:xfrm>
            <a:off x="1047720" y="1386779"/>
            <a:ext cx="5519136" cy="2589947"/>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د تبادلې وسیله:</a:t>
            </a:r>
            <a:r>
              <a:rPr lang="ps" altLang="en-US" sz="2400" dirty="0">
                <a:solidFill>
                  <a:srgbClr val="25252B"/>
                </a:solidFill>
                <a:latin typeface="IBM Plex Sans" pitchFamily="34" charset="0"/>
                <a:ea typeface="IBM Plex Sans" pitchFamily="34" charset="-122"/>
                <a:cs typeface="IBM Plex Sans" pitchFamily="34" charset="-120"/>
              </a:rPr>
              <a:t> خلک یې د تادیې په توګه مني</a:t>
            </a:r>
            <a:endParaRPr lang="ps" sz="2400" dirty="0"/>
          </a:p>
          <a:p>
            <a:pPr rtl="1" algn="l" marL="228600" indent="-228600">
              <a:lnSpc>
                <a:spcPct val="113000"/>
              </a:lnSpc>
              <a:spcBef>
                <a:spcPts val="480"/>
              </a:spcBef>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د حساب واحد:</a:t>
            </a:r>
            <a:r>
              <a:rPr lang="ps" altLang="en-US" sz="2400" dirty="0">
                <a:solidFill>
                  <a:srgbClr val="25252B"/>
                </a:solidFill>
                <a:latin typeface="IBM Plex Sans" pitchFamily="34" charset="0"/>
                <a:ea typeface="IBM Plex Sans" pitchFamily="34" charset="-122"/>
                <a:cs typeface="IBM Plex Sans" pitchFamily="34" charset="-120"/>
              </a:rPr>
              <a:t> بیې په دې واحد کې څرګندېږي</a:t>
            </a:r>
            <a:endParaRPr lang="ps" sz="2400" dirty="0"/>
          </a:p>
          <a:p>
            <a:pPr rtl="1" algn="l" marL="228600" indent="-228600">
              <a:lnSpc>
                <a:spcPct val="113000"/>
              </a:lnSpc>
              <a:spcBef>
                <a:spcPts val="480"/>
              </a:spcBef>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د ارزښت زېرمه:</a:t>
            </a:r>
            <a:r>
              <a:rPr lang="ps" altLang="en-US" sz="2400" dirty="0">
                <a:solidFill>
                  <a:srgbClr val="25252B"/>
                </a:solidFill>
                <a:latin typeface="IBM Plex Sans" pitchFamily="34" charset="0"/>
                <a:ea typeface="IBM Plex Sans" pitchFamily="34" charset="-122"/>
                <a:cs typeface="IBM Plex Sans" pitchFamily="34" charset="-120"/>
              </a:rPr>
              <a:t> ارزښت له نن څخه راتلونکي ته لېږدوي</a:t>
            </a:r>
            <a:endParaRPr lang="ps"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هېڅ ډول پیسې ارزښت په بشپړ ډول نه شي ساتلی، خو ځینې ډولونه یې د نورو په پرتله خپل د پېرلو ځواک په ورو ورو له لاسه ورکوي.</a:t>
            </a:r>
            <a:endParaRPr lang="p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څه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له صدفونو تر کاغذ پورې</a:t>
            </a:r>
            <a:endParaRPr lang="ps" sz="3000" dirty="0"/>
          </a:p>
        </p:txBody>
      </p:sp>
      <p:sp>
        <p:nvSpPr>
          <p:cNvPr id="5" name="Text 2"/>
          <p:cNvSpPr/>
          <p:nvPr/>
        </p:nvSpPr>
        <p:spPr>
          <a:xfrm>
            <a:off x="1047720" y="1386779"/>
            <a:ext cx="4873020" cy="3473531"/>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صدفونه، مالګه، مرۍ، څاروي، مس، سپین زر، سره زر</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قیمتي فلزونه: کمیابه، پایښت لرونکي، په پراخه کچه منل شوي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کاغذي سندونه چې د فلز له یوې ټاکلې اندازې سره د بدلولو وړ وو</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د سرو زرو معیارونه: د پیسو یو واحد چې په قانوني توګه له سرو زرو سره تړلی وي</a:t>
            </a:r>
            <a:endParaRPr lang="ps"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قواعد د ځای او دورې له مخې توپیر درلود.</a:t>
            </a:r>
            <a:endParaRPr lang="p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څه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فیاټ پیسې</a:t>
            </a:r>
            <a:endParaRPr lang="ps" sz="3000" dirty="0"/>
          </a:p>
        </p:txBody>
      </p:sp>
      <p:sp>
        <p:nvSpPr>
          <p:cNvPr id="4" name="Text 2"/>
          <p:cNvSpPr/>
          <p:nvPr/>
        </p:nvSpPr>
        <p:spPr>
          <a:xfrm>
            <a:off x="1047720" y="1386779"/>
            <a:ext cx="10688604" cy="3473531"/>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۱۹۷۱: متحده ایالاتو د بهرنیو حکومتونو او مرکزي بانکونو له خوا په سرو زرو د ډالرو رسمي بدلول پای ته ورسول</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نن ورځ ډېری ملي اسعار فیات پیسې دي: د حکومت په واک صادرېږي او په سرو زرو یا کوم بل توکي د بدلولو وړ نه دي</a:t>
            </a:r>
            <a:endParaRPr lang="ps" sz="2400" dirty="0"/>
          </a:p>
          <a:p>
            <a:pPr rtl="1" algn="l" marL="228600" indent="-228600">
              <a:lnSpc>
                <a:spcPct val="113000"/>
              </a:lnSpc>
              <a:spcBef>
                <a:spcPts val="480"/>
              </a:spcBef>
              <a:buSzPct val="100000"/>
              <a:buChar char="•"/>
            </a:pPr>
            <a:r>
              <a:rPr lang="ps" altLang="en-US" sz="2400" i="1" dirty="0">
                <a:solidFill>
                  <a:srgbClr val="25252B"/>
                </a:solidFill>
                <a:latin typeface="IBM Plex Sans" pitchFamily="34" charset="0"/>
                <a:ea typeface="IBM Plex Sans" pitchFamily="34" charset="-122"/>
                <a:cs typeface="IBM Plex Sans" pitchFamily="34" charset="-120"/>
              </a:rPr>
              <a:t>فیات</a:t>
            </a:r>
            <a:r>
              <a:rPr lang="ps" altLang="en-US" sz="2400" dirty="0">
                <a:solidFill>
                  <a:srgbClr val="25252B"/>
                </a:solidFill>
                <a:latin typeface="IBM Plex Sans" pitchFamily="34" charset="0"/>
                <a:ea typeface="IBM Plex Sans" pitchFamily="34" charset="-122"/>
                <a:cs typeface="IBM Plex Sans" pitchFamily="34" charset="-120"/>
              </a:rPr>
              <a:t> په لاتیني ژبه کې د "همداسې دې وشي" معنا لري، چې ډېری وخت د "فرمان له مخې" په معنا پوهېدل کېږي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ځکه منل کېږي چې خلک، کاروبارونه، بانکونه او حکومتونه یې کاروي؛ قوانین یې د تادیې قانوني وسیله ګرځوي او د مالیاتو د ورکړې لپاره یې کارول لازمي کوي</a:t>
            </a:r>
            <a:endParaRPr lang="p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پیسې څه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434681"/>
            <a:ext cx="9623969" cy="1988637"/>
          </a:xfrm>
          <a:prstGeom prst="rect">
            <a:avLst/>
          </a:prstGeom>
          <a:noFill/>
          <a:ln/>
        </p:spPr>
        <p:txBody>
          <a:bodyPr wrap="square" lIns="0" tIns="0" rIns="0" bIns="0" rtlCol="0" anchor="t"/>
          <a:lstStyle/>
          <a:p>
            <a:pPr rtl="1" algn="l" indent="0" marL="0">
              <a:lnSpc>
                <a:spcPct val="100000"/>
              </a:lnSpc>
              <a:buNone/>
            </a:pPr>
            <a:r>
              <a:rPr lang="ps" altLang="en-US" sz="4350" dirty="0">
                <a:solidFill>
                  <a:srgbClr val="FFFFFF"/>
                </a:solidFill>
                <a:latin typeface="IBM Plex Sans Medium" pitchFamily="34" charset="0"/>
                <a:ea typeface="IBM Plex Sans Medium" pitchFamily="34" charset="-122"/>
                <a:cs typeface="IBM Plex Sans Medium" pitchFamily="34" charset="-120"/>
              </a:rPr>
              <a:t>موږ له هغو پیسو چې پشتوانه یې یو څه</a:t>
            </a:r>
            <a:br/>
            <a:r>
              <a:rPr lang="ps" altLang="en-US" sz="4350" dirty="0">
                <a:solidFill>
                  <a:srgbClr val="FFFFFF"/>
                </a:solidFill>
                <a:latin typeface="IBM Plex Sans Medium" pitchFamily="34" charset="0"/>
                <a:ea typeface="IBM Plex Sans Medium" pitchFamily="34" charset="-122"/>
                <a:cs typeface="IBM Plex Sans Medium" pitchFamily="34" charset="-120"/>
              </a:rPr>
              <a:t>وو، هغو پیسو ته ورسېدو چې پشتوانه یې</a:t>
            </a:r>
            <a:br/>
            <a:r>
              <a:rPr lang="ps" altLang="en-US" sz="4350" dirty="0">
                <a:solidFill>
                  <a:srgbClr val="FFFFFF"/>
                </a:solidFill>
                <a:latin typeface="IBM Plex Sans Medium" pitchFamily="34" charset="0"/>
                <a:ea typeface="IBM Plex Sans Medium" pitchFamily="34" charset="-122"/>
                <a:cs typeface="IBM Plex Sans Medium" pitchFamily="34" charset="-120"/>
              </a:rPr>
              <a:t>پر یو چا باور دی.</a:t>
            </a:r>
            <a:endParaRPr lang="p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C0C0D0"/>
                </a:solidFill>
                <a:latin typeface="IBM Plex Sans" pitchFamily="34" charset="0"/>
                <a:ea typeface="IBM Plex Sans" pitchFamily="34" charset="-122"/>
                <a:cs typeface="IBM Plex Sans" pitchFamily="34" charset="-120"/>
              </a:rPr>
              <a:t>د بیټکوین پېژندنه · پیسې څه دي؟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ps" altLang="en-US" sz="4350" dirty="0">
                <a:solidFill>
                  <a:srgbClr val="FFFFFF"/>
                </a:solidFill>
                <a:latin typeface="IBM Plex Sans Medium" pitchFamily="34" charset="0"/>
                <a:ea typeface="IBM Plex Sans Medium" pitchFamily="34" charset="-122"/>
                <a:cs typeface="IBM Plex Sans Medium" pitchFamily="34" charset="-120"/>
              </a:rPr>
              <a:t>زموږ پیسې څه ستونزه لري؟</a:t>
            </a:r>
            <a:endParaRPr lang="p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ps" altLang="en-US" sz="2400" dirty="0">
                <a:solidFill>
                  <a:srgbClr val="FFFFFF"/>
                </a:solidFill>
                <a:latin typeface="IBM Plex Sans" pitchFamily="34" charset="0"/>
                <a:ea typeface="IBM Plex Sans" pitchFamily="34" charset="-122"/>
                <a:cs typeface="IBM Plex Sans" pitchFamily="34" charset="-120"/>
              </a:rPr>
              <a:t>کله چې خلک د انفلاسیون کلمه اوري، معمولاً د بیو لوړېدل یې ذهن ته راځي.</a:t>
            </a:r>
            <a:endParaRPr lang="p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انفلاسیون او د پېرلو ځواک</a:t>
            </a:r>
            <a:endParaRPr lang="ps" sz="3000" dirty="0"/>
          </a:p>
        </p:txBody>
      </p:sp>
      <p:pic>
        <p:nvPicPr>
          <p:cNvPr id="4" name="Image 0" descr="مخکې تاسو ۱۰۰ واحده پیسې لرئ. د توکو د ټوکرۍ بیه ۱۰۰ ده. تاسو د توکو ټوله ټوکرۍ اخیستلای شئ.د بیو کچهټیټهد پېرلو ځواکلوړد بیو له لوړېدو وروسته تاسو لا هم ۱۰۰ واحده پیسې لرئ. د توکو د هماغې ټوکرۍ بیه ۱">    </p:cNvPr>
          <p:cNvPicPr>
            <a:picLocks noChangeAspect="1"/>
          </p:cNvPicPr>
          <p:nvPr/>
        </p:nvPicPr>
        <p:blipFill>
          <a:blip r:embed="rId1"/>
          <a:stretch>
            <a:fillRect/>
          </a:stretch>
        </p:blipFill>
        <p:spPr>
          <a:xfrm>
            <a:off x="992490"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زموږ پیسې څه ستونزه لري؟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انفلاسیون او د پېرلو ځواک</a:t>
            </a:r>
            <a:endParaRPr lang="p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زموږ پیسې څه ستونزه لري؟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ډېر لاملونه، یو انتخاب</a:t>
            </a:r>
            <a:endParaRPr lang="ps" sz="3000" dirty="0"/>
          </a:p>
        </p:txBody>
      </p:sp>
      <p:sp>
        <p:nvSpPr>
          <p:cNvPr id="5" name="Text 2"/>
          <p:cNvSpPr/>
          <p:nvPr/>
        </p:nvSpPr>
        <p:spPr>
          <a:xfrm>
            <a:off x="1047720" y="1386779"/>
            <a:ext cx="4873020" cy="2178558"/>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د پیسو او پورونو پراختیا</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په عرضه کې خنډونه او په تقاضا کې بدلونونه</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د اسعارو د ارزښت کمېدل، مالیات، د تولید لګښتونه</a:t>
            </a:r>
            <a:endParaRPr lang="ps" sz="2400" dirty="0"/>
          </a:p>
        </p:txBody>
      </p:sp>
      <p:sp>
        <p:nvSpPr>
          <p:cNvPr id="6" name="Text 3"/>
          <p:cNvSpPr/>
          <p:nvPr/>
        </p:nvSpPr>
        <p:spPr>
          <a:xfrm>
            <a:off x="666780" y="3900465"/>
            <a:ext cx="5694426" cy="1645463"/>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یو لامل یې یو انتخاب دی، نه تصادف: د فیاټ پیسو په نظام کې، لږ شمېر بنسټونه کولای شي د پیسو او پورونو عرضه زیاته کړي او د دې نظام اصول بدل کړي.</a:t>
            </a:r>
            <a:endParaRPr lang="p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زموږ پیسې څه ستونزه لري؟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کمیابي او ارزښت</a:t>
            </a:r>
            <a:endParaRPr lang="ps" sz="3000" dirty="0"/>
          </a:p>
        </p:txBody>
      </p:sp>
      <p:sp>
        <p:nvSpPr>
          <p:cNvPr id="4" name="Text 2"/>
          <p:cNvSpPr/>
          <p:nvPr/>
        </p:nvSpPr>
        <p:spPr>
          <a:xfrm>
            <a:off x="1047720" y="1386779"/>
            <a:ext cx="10688604" cy="2178558"/>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اصلي مونا لیزا تر هرې کاپۍ ډېر ارزښت لري: دا یوازینۍ اصلي نسخه ده</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یوازې کمیابی ارزښت نه رامنځته کوي، خو کله چې خلک یو څه غواړي، د هغه د عرضې کچه مهمه وي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کله چې د پیسو عرضه د هغو توکو او خدمتونو په پرتله په چټکۍ زیاتېږي چې په پیسو اخیستل کېدای شي، د پیسو د هر واحد د پېرلو توان عموماً کمېږي</a:t>
            </a:r>
            <a:endParaRPr lang="p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زموږ پیسې څه ستونزه لري؟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انفلاسیون پر ټولو یو شان اغېز نه کوي</a:t>
            </a:r>
            <a:endParaRPr lang="ps"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نغدې پیسې او سپما ښايي د پېرلو ځواک له لاسه ورکړي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د هغو شتمنیو خاوندان چې بیې یې لوړېږي، ښايي تر یوه بریده خوندي وي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معاشونه او بیې په بېلابېلو سرعتونو سره بدلېږي</a:t>
            </a:r>
            <a:endParaRPr lang="ps"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په بانکي حساب کې شته پیسې ستاسې په لاس کې له نغدو پیسو سره توپیر لري: دا د بانک ژمنه ده چې تاسې ته به پیسې درکړي. دا ژمنه معمولاً پوره کېږي، خو دا په بانک او پر هغه په پلي کېدونکو مقرراتو پورې اړه لري.</a:t>
            </a:r>
            <a:endParaRPr lang="p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زموږ پیسې څه ستونزه لري؟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ویې ازمویئ: د پېرلو ځواک ارزونه</a:t>
            </a:r>
            <a:endParaRPr lang="ps" sz="3000" dirty="0"/>
          </a:p>
        </p:txBody>
      </p:sp>
      <p:sp>
        <p:nvSpPr>
          <p:cNvPr id="4" name="Text 2"/>
          <p:cNvSpPr/>
          <p:nvPr/>
        </p:nvSpPr>
        <p:spPr>
          <a:xfrm>
            <a:off x="1047720" y="1386779"/>
            <a:ext cx="10688604" cy="2239457"/>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ps" altLang="en-US" sz="2400" dirty="0">
                <a:solidFill>
                  <a:srgbClr val="25252B"/>
                </a:solidFill>
                <a:latin typeface="IBM Plex Sans" pitchFamily="34" charset="0"/>
                <a:ea typeface="IBM Plex Sans" pitchFamily="34" charset="-122"/>
                <a:cs typeface="IBM Plex Sans" pitchFamily="34" charset="-120"/>
              </a:rPr>
              <a:t>یو عادي توکی غوره کړئ: ډوډۍ، ترانسپورت، یا د ټیلیفون کریډیټ</a:t>
            </a:r>
            <a:endParaRPr lang="ps" sz="2400" dirty="0"/>
          </a:p>
          <a:p>
            <a:pPr rtl="1" algn="l" marL="228600" indent="-228600">
              <a:lnSpc>
                <a:spcPct val="113000"/>
              </a:lnSpc>
              <a:spcBef>
                <a:spcPts val="480"/>
              </a:spcBef>
              <a:buSzPct val="100000"/>
              <a:buFont typeface="+mj-lt"/>
              <a:buAutoNum type="arabicPeriod" startAt="1"/>
            </a:pPr>
            <a:r>
              <a:rPr lang="ps" altLang="en-US" sz="2400" dirty="0">
                <a:solidFill>
                  <a:srgbClr val="25252B"/>
                </a:solidFill>
                <a:latin typeface="IBM Plex Sans" pitchFamily="34" charset="0"/>
                <a:ea typeface="IBM Plex Sans" pitchFamily="34" charset="-122"/>
                <a:cs typeface="IBM Plex Sans" pitchFamily="34" charset="-120"/>
              </a:rPr>
              <a:t>د هغه نننۍ بیه ولیکئ</a:t>
            </a:r>
            <a:endParaRPr lang="ps" sz="2400" dirty="0"/>
          </a:p>
          <a:p>
            <a:pPr rtl="1" algn="l" marL="228600" indent="-228600">
              <a:lnSpc>
                <a:spcPct val="113000"/>
              </a:lnSpc>
              <a:spcBef>
                <a:spcPts val="480"/>
              </a:spcBef>
              <a:buSzPct val="100000"/>
              <a:buFont typeface="+mj-lt"/>
              <a:buAutoNum type="arabicPeriod" startAt="1"/>
            </a:pPr>
            <a:r>
              <a:rPr lang="ps" altLang="en-US" sz="2400" dirty="0">
                <a:solidFill>
                  <a:srgbClr val="25252B"/>
                </a:solidFill>
                <a:latin typeface="IBM Plex Sans" pitchFamily="34" charset="0"/>
                <a:ea typeface="IBM Plex Sans" pitchFamily="34" charset="-122"/>
                <a:cs typeface="IBM Plex Sans" pitchFamily="34" charset="-120"/>
              </a:rPr>
              <a:t>له چا څخه وپوښتئ چې څو کاله مخکې یې بیه څومره وه، او که کولای شئ، یو باوري سند هم وګورئ</a:t>
            </a:r>
            <a:endParaRPr lang="ps" sz="2400" dirty="0"/>
          </a:p>
          <a:p>
            <a:pPr rtl="1" algn="l" marL="228600" indent="-228600">
              <a:lnSpc>
                <a:spcPct val="113000"/>
              </a:lnSpc>
              <a:spcBef>
                <a:spcPts val="480"/>
              </a:spcBef>
              <a:buSzPct val="100000"/>
              <a:buFont typeface="+mj-lt"/>
              <a:buAutoNum type="arabicPeriod" startAt="1"/>
            </a:pPr>
            <a:r>
              <a:rPr lang="ps" altLang="en-US" sz="2400" dirty="0">
                <a:solidFill>
                  <a:srgbClr val="25252B"/>
                </a:solidFill>
                <a:latin typeface="IBM Plex Sans" pitchFamily="34" charset="0"/>
                <a:ea typeface="IBM Plex Sans" pitchFamily="34" charset="-122"/>
                <a:cs typeface="IBM Plex Sans" pitchFamily="34" charset="-120"/>
              </a:rPr>
              <a:t>ایا عایدونه هم په هماغه کچه لوړ شوي دي؟ نور کوم لاملونه دا بدلون تشریح کولای شي؟</a:t>
            </a:r>
            <a:endParaRPr lang="p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زموږ پیسې څه ستونزه لري؟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فیاټ پیسې کار کوي، خو خطرونه لري</a:t>
            </a:r>
            <a:endParaRPr lang="ps" sz="3000" dirty="0"/>
          </a:p>
        </p:txBody>
      </p:sp>
      <p:sp>
        <p:nvSpPr>
          <p:cNvPr id="4" name="Text 2"/>
          <p:cNvSpPr/>
          <p:nvPr/>
        </p:nvSpPr>
        <p:spPr>
          <a:xfrm>
            <a:off x="1047720" y="1386779"/>
            <a:ext cx="10688604" cy="883585"/>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اسانه تادیات، انعطاف منونکي پورونه، له کړکېچونو سره د مقابلې لپاره وسایل</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خو د دې عرضه او اصول بدلېدای شي، او هغه خلک چې کاروي یې، په دې اړه لږ واک لري</a:t>
            </a:r>
            <a:endParaRPr lang="ps" sz="2400" dirty="0"/>
          </a:p>
        </p:txBody>
      </p:sp>
      <p:sp>
        <p:nvSpPr>
          <p:cNvPr id="5" name="Shape 3"/>
          <p:cNvSpPr/>
          <p:nvPr/>
        </p:nvSpPr>
        <p:spPr>
          <a:xfrm>
            <a:off x="666780" y="2605491"/>
            <a:ext cx="10858500" cy="776874"/>
          </a:xfrm>
          <a:prstGeom prst="rect">
            <a:avLst/>
          </a:prstGeom>
          <a:solidFill>
            <a:srgbClr val="F3F3FA"/>
          </a:solidFill>
          <a:ln/>
        </p:spPr>
      </p:sp>
      <p:sp>
        <p:nvSpPr>
          <p:cNvPr id="6" name="Shape 4"/>
          <p:cNvSpPr/>
          <p:nvPr/>
        </p:nvSpPr>
        <p:spPr>
          <a:xfrm>
            <a:off x="666780" y="2605491"/>
            <a:ext cx="57150" cy="776874"/>
          </a:xfrm>
          <a:prstGeom prst="rect">
            <a:avLst/>
          </a:prstGeom>
          <a:solidFill>
            <a:srgbClr val="422C70"/>
          </a:solidFill>
          <a:ln/>
        </p:spPr>
      </p:sp>
      <p:sp>
        <p:nvSpPr>
          <p:cNvPr id="7" name="Text 5"/>
          <p:cNvSpPr/>
          <p:nvPr/>
        </p:nvSpPr>
        <p:spPr>
          <a:xfrm>
            <a:off x="1211580" y="2879811"/>
            <a:ext cx="10599450" cy="228234"/>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له همدې امله خلک د بدیلونو په لټه کې دي، او له همدې امله بېټکوین رامنځته شو.</a:t>
            </a:r>
            <a:endParaRPr lang="p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زموږ پیسې څه ستونزه لري؟</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rtl="1" algn="ctr" indent="0" marL="0">
              <a:lnSpc>
                <a:spcPct val="83000"/>
              </a:lnSpc>
              <a:buNone/>
            </a:pPr>
            <a:r>
              <a:rPr lang="ps" altLang="en-US" sz="4350" dirty="0">
                <a:solidFill>
                  <a:srgbClr val="FFFFFF"/>
                </a:solidFill>
                <a:latin typeface="IBM Plex Sans Medium" pitchFamily="34" charset="0"/>
                <a:ea typeface="IBM Plex Sans Medium" pitchFamily="34" charset="-122"/>
                <a:cs typeface="IBM Plex Sans Medium" pitchFamily="34" charset="-120"/>
              </a:rPr>
              <a:t>بیټکوین څه شی دی؟</a:t>
            </a:r>
            <a:endParaRPr lang="p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rtl="1" algn="ctr" indent="0" marL="0">
              <a:lnSpc>
                <a:spcPct val="113000"/>
              </a:lnSpc>
              <a:buNone/>
            </a:pPr>
            <a:r>
              <a:rPr lang="ps" altLang="en-US" sz="2400" dirty="0">
                <a:solidFill>
                  <a:srgbClr val="FFFFFF"/>
                </a:solidFill>
                <a:latin typeface="IBM Plex Sans" pitchFamily="34" charset="0"/>
                <a:ea typeface="IBM Plex Sans" pitchFamily="34" charset="-122"/>
                <a:cs typeface="IBM Plex Sans" pitchFamily="34" charset="-120"/>
              </a:rPr>
              <a:t>ډیجیټلي پیسې چې غیرمتمرکزې دي، عرضه یې محدوده ده او د بانک له اجازې پرته له یوه کس څخه بل کس ته لېږدول کېدای شي.</a:t>
            </a:r>
            <a:endParaRPr lang="p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د دوه ځله لګولو ستونزه</a:t>
            </a:r>
            <a:endParaRPr lang="p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ps" altLang="en-US" sz="2400" b="1" dirty="0">
                <a:solidFill>
                  <a:srgbClr val="422C70"/>
                </a:solidFill>
                <a:latin typeface="IBM Plex Sans" pitchFamily="34" charset="0"/>
                <a:ea typeface="IBM Plex Sans" pitchFamily="34" charset="-122"/>
                <a:cs typeface="IBM Plex Sans" pitchFamily="34" charset="-120"/>
              </a:rPr>
              <a:t>31 اکتوبر 2008:</a:t>
            </a:r>
            <a:r>
              <a:rPr lang="ps" altLang="en-US" sz="2400" dirty="0">
                <a:solidFill>
                  <a:srgbClr val="25252B"/>
                </a:solidFill>
                <a:latin typeface="IBM Plex Sans" pitchFamily="34" charset="0"/>
                <a:ea typeface="IBM Plex Sans" pitchFamily="34" charset="-122"/>
                <a:cs typeface="IBM Plex Sans" pitchFamily="34" charset="-120"/>
              </a:rPr>
              <a:t> ساتوشي ناکاموتو دا خپروي: </a:t>
            </a:r>
            <a:r>
              <a:rPr lang="ps" altLang="en-US" sz="2400" i="1" dirty="0">
                <a:solidFill>
                  <a:srgbClr val="25252B"/>
                </a:solidFill>
                <a:latin typeface="IBM Plex Sans" pitchFamily="34" charset="0"/>
                <a:ea typeface="IBM Plex Sans" pitchFamily="34" charset="-122"/>
                <a:cs typeface="IBM Plex Sans" pitchFamily="34" charset="-120"/>
              </a:rPr>
              <a:t>بیټکوین: د برېښنايي نغدو پیسو یو همتا پر همتا سیستم</a:t>
            </a:r>
            <a:r>
              <a:rPr lang="ps" altLang="en-US" sz="2400" dirty="0">
                <a:solidFill>
                  <a:srgbClr val="25252B"/>
                </a:solidFill>
                <a:latin typeface="IBM Plex Sans" pitchFamily="34" charset="0"/>
                <a:ea typeface="IBM Plex Sans" pitchFamily="34" charset="-122"/>
                <a:cs typeface="IBM Plex Sans" pitchFamily="34" charset="-120"/>
              </a:rPr>
              <a:t>. </a:t>
            </a:r>
            <a:r>
              <a:rPr lang="ps" altLang="en-US" sz="2400" b="1" dirty="0">
                <a:solidFill>
                  <a:srgbClr val="25252B"/>
                </a:solidFill>
                <a:latin typeface="IBM Plex Sans" pitchFamily="34" charset="0"/>
                <a:ea typeface="IBM Plex Sans" pitchFamily="34" charset="-122"/>
                <a:cs typeface="IBM Plex Sans" pitchFamily="34" charset="-120"/>
              </a:rPr>
              <a:t>جنوري 2009:</a:t>
            </a:r>
            <a:r>
              <a:rPr lang="ps" altLang="en-US" sz="2400" dirty="0">
                <a:solidFill>
                  <a:srgbClr val="25252B"/>
                </a:solidFill>
                <a:latin typeface="IBM Plex Sans" pitchFamily="34" charset="0"/>
                <a:ea typeface="IBM Plex Sans" pitchFamily="34" charset="-122"/>
                <a:cs typeface="IBM Plex Sans" pitchFamily="34" charset="-120"/>
              </a:rPr>
              <a:t> شبکه په کار پیل کوي.</a:t>
            </a:r>
            <a:endParaRPr lang="ps" sz="2400" dirty="0"/>
          </a:p>
        </p:txBody>
      </p:sp>
      <p:pic>
        <p:nvPicPr>
          <p:cNvPr id="5" name="Image 0" descr="د تادیاتو شرکت لېږونکی له شرکت څخه غوښتنه کويشرکت حسابي دفتر ساتي او منظوري ورکوي ترلاسه کوونکي ته پیسې ورکول کېږي که شرکت اجازه ورکړيتکیه کوي پریوه باوري اداره چې حسابي دفتر ساتيبیټکوین لېږونکی یوه ر">    </p:cNvPr>
          <p:cNvPicPr>
            <a:picLocks noChangeAspect="1"/>
          </p:cNvPicPr>
          <p:nvPr/>
        </p:nvPicPr>
        <p:blipFill>
          <a:blip r:embed="rId1"/>
          <a:stretch>
            <a:fillRect/>
          </a:stretch>
        </p:blipFill>
        <p:spPr>
          <a:xfrm>
            <a:off x="4793010" y="2422886"/>
            <a:ext cx="6732270" cy="38169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بیټکوین څه شی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غیرمتمرکز · محدوده عرضه · همتا په همتا</a:t>
            </a:r>
            <a:endParaRPr lang="ps" sz="3000" dirty="0"/>
          </a:p>
        </p:txBody>
      </p:sp>
      <p:sp>
        <p:nvSpPr>
          <p:cNvPr id="4" name="Text 2"/>
          <p:cNvSpPr/>
          <p:nvPr/>
        </p:nvSpPr>
        <p:spPr>
          <a:xfrm>
            <a:off x="1047720" y="1386779"/>
            <a:ext cx="10688604" cy="2178558"/>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غیرمتمرکز:</a:t>
            </a:r>
            <a:r>
              <a:rPr lang="ps" altLang="en-US" sz="2400" dirty="0">
                <a:solidFill>
                  <a:srgbClr val="25252B"/>
                </a:solidFill>
                <a:latin typeface="IBM Plex Sans" pitchFamily="34" charset="0"/>
                <a:ea typeface="IBM Plex Sans" pitchFamily="34" charset="-122"/>
                <a:cs typeface="IBM Plex Sans" pitchFamily="34" charset="-120"/>
              </a:rPr>
              <a:t> هېڅ مرکزي دفتر حسابونه نه جوړوي، د حسابونو موجودي نه بدلوي او نه هم دا تصویبوي چې څوک ورسره یوځای شي</a:t>
            </a:r>
            <a:endParaRPr lang="ps" sz="2400" dirty="0"/>
          </a:p>
          <a:p>
            <a:pPr rtl="1" algn="l" marL="228600" indent="-228600">
              <a:lnSpc>
                <a:spcPct val="113000"/>
              </a:lnSpc>
              <a:spcBef>
                <a:spcPts val="480"/>
              </a:spcBef>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محدود عرضه:</a:t>
            </a:r>
            <a:r>
              <a:rPr lang="ps" altLang="en-US" sz="2400" dirty="0">
                <a:solidFill>
                  <a:srgbClr val="25252B"/>
                </a:solidFill>
                <a:latin typeface="IBM Plex Sans" pitchFamily="34" charset="0"/>
                <a:ea typeface="IBM Plex Sans" pitchFamily="34" charset="-122"/>
                <a:cs typeface="IBM Plex Sans" pitchFamily="34" charset="-120"/>
              </a:rPr>
              <a:t> هېڅکله به له ۲۱ میلیونو څخه زیات بټکوین نه وي</a:t>
            </a:r>
            <a:endParaRPr lang="ps" sz="2400" dirty="0"/>
          </a:p>
          <a:p>
            <a:pPr rtl="1" algn="l" marL="228600" indent="-228600">
              <a:lnSpc>
                <a:spcPct val="113000"/>
              </a:lnSpc>
              <a:spcBef>
                <a:spcPts val="480"/>
              </a:spcBef>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له یوه کس څخه بل کس ته:</a:t>
            </a:r>
            <a:r>
              <a:rPr lang="ps" altLang="en-US" sz="2400" dirty="0">
                <a:solidFill>
                  <a:srgbClr val="25252B"/>
                </a:solidFill>
                <a:latin typeface="IBM Plex Sans" pitchFamily="34" charset="0"/>
                <a:ea typeface="IBM Plex Sans" pitchFamily="34" charset="-122"/>
                <a:cs typeface="IBM Plex Sans" pitchFamily="34" charset="-120"/>
              </a:rPr>
              <a:t> د مرکزي ادارې له اجازې پرته، هر چا ته، هر ځای ته لېږل وکړئ</a:t>
            </a:r>
            <a:endParaRPr lang="ps"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هېڅ شرکت نه شي کولای هغه بټکوین کنګل کړي چې تاسې یې پخپله کنټرولوئ. د دې ازادۍ بل اړخ مسؤولیت دی: د یوې معتبرې راکړې ورکړې بېرته ګرځول معمولاً ناشوني وي، او د شبکې لپاره د مرستې هېڅ مرکز نشته.</a:t>
            </a:r>
            <a:endParaRPr lang="p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بیټکوین څه شی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یو حد چې هر څوک یې تاییدولی شي</a:t>
            </a:r>
            <a:endParaRPr lang="ps" sz="3000" dirty="0"/>
          </a:p>
        </p:txBody>
      </p:sp>
      <p:pic>
        <p:nvPicPr>
          <p:cNvPr id="4" name="Image 0" descr="د عرضې په اړه یوه ادعا صادروونکی په خپله وېبپاڼه کې د عرضې یو حد بیانوي. یوازې د صادروونکي خپل ډیټابېس دا حد ثبتوي. له صادروونکي پرته بل څوک دا حد نه شي تاییدولای. صادروونکی کولای شي عرضه په پټه بدله ">    </p:cNvPr>
          <p:cNvPicPr>
            <a:picLocks noChangeAspect="1"/>
          </p:cNvPicPr>
          <p:nvPr/>
        </p:nvPicPr>
        <p:blipFill>
          <a:blip r:embed="rId1"/>
          <a:stretch>
            <a:fillRect/>
          </a:stretch>
        </p:blipFill>
        <p:spPr>
          <a:xfrm>
            <a:off x="666780" y="1295430"/>
            <a:ext cx="10858500" cy="483333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بیټکوین څه شی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تاسو یو بشپړ بیټکوین ته اړتیا نه لرئ</a:t>
            </a:r>
            <a:endParaRPr lang="p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یو بټکوین په ۱۰۰٬۰۰۰٬۰۰۰ کوچنیو واحدونو وېشل کېږي چې ساتوشي یا سېټس بلل کېږي.</a:t>
            </a:r>
            <a:endParaRPr lang="ps" sz="2400" dirty="0"/>
          </a:p>
        </p:txBody>
      </p:sp>
      <p:pic>
        <p:nvPicPr>
          <p:cNvPr id="5" name="Image 0" descr="بېټکوین (BTC)10٫10٫010٫0010٫00000001ساتوشي (ساتس)⁠100٬000٬000⁠ 10٬000٬000⁠ 1٬000٬000⁠ 100٬000⁠ 1">    </p:cNvPr>
          <p:cNvPicPr>
            <a:picLocks noChangeAspect="1"/>
          </p:cNvPicPr>
          <p:nvPr/>
        </p:nvPicPr>
        <p:blipFill>
          <a:blip r:embed="rId1"/>
          <a:stretch>
            <a:fillRect/>
          </a:stretch>
        </p:blipFill>
        <p:spPr>
          <a:xfrm>
            <a:off x="3949111"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بیټکوین څه شی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بیتکوین څوک فعال ساتي؟</a:t>
            </a:r>
            <a:endParaRPr lang="ps" sz="3000" dirty="0"/>
          </a:p>
        </p:txBody>
      </p:sp>
      <p:pic>
        <p:nvPicPr>
          <p:cNvPr id="4" name="Image 0" descr="کارنیو کارن بیټکوین ترلاسه کوي، ساتي او لېږي. نوډیو نوډ پخپله د اصولو رعایت ګوري او معتبر معلومات نورو ته لېږدوي. کان‌کیندونکییو کان‌کیندونکی نوماند بلاکونه جوړوي او د کار ثبوت ترسره کوي.پراختیا ورکوو">    </p:cNvPr>
          <p:cNvPicPr>
            <a:picLocks noChangeAspect="1"/>
          </p:cNvPicPr>
          <p:nvPr/>
        </p:nvPicPr>
        <p:blipFill>
          <a:blip r:embed="rId1"/>
          <a:stretch>
            <a:fillRect/>
          </a:stretch>
        </p:blipFill>
        <p:spPr>
          <a:xfrm>
            <a:off x="696956" y="1295430"/>
            <a:ext cx="10828325" cy="48887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بیټکوین څه شی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بیتکوین څوک فعال ساتي؟</a:t>
            </a:r>
            <a:endParaRPr lang="p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بیټکوین څه شی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بټکوین ګټې او زیانونه لري</a:t>
            </a:r>
            <a:endParaRPr lang="ps"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بیه یې په چټکۍ سره بدلېدای شي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تېروتنې عموماً د بېرته سمولو وړ نه وي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په ډېرو ځایونو کې یې منل لا هم محدود دي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په خوندي توګه یې کارول یو څه زده کړې ته اړتیا لري</a:t>
            </a:r>
            <a:endParaRPr lang="ps"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بیټکوین پر بنسټونو د باور یوه برخه په تایید او شخصي مسؤلیت بدلوي. دا خطر له منځه نه وړي.</a:t>
            </a:r>
            <a:endParaRPr lang="p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بیټکوین څه شی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ps" altLang="en-US" sz="4350" dirty="0">
                <a:solidFill>
                  <a:srgbClr val="FFFFFF"/>
                </a:solidFill>
                <a:latin typeface="IBM Plex Sans Medium" pitchFamily="34" charset="0"/>
                <a:ea typeface="IBM Plex Sans Medium" pitchFamily="34" charset="-122"/>
                <a:cs typeface="IBM Plex Sans Medium" pitchFamily="34" charset="-120"/>
              </a:rPr>
              <a:t>تاسو بیټکوین څنګه کاروئ؟</a:t>
            </a:r>
            <a:endParaRPr lang="p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ps" altLang="en-US" sz="2400" dirty="0">
                <a:solidFill>
                  <a:srgbClr val="FFFFFF"/>
                </a:solidFill>
                <a:latin typeface="IBM Plex Sans" pitchFamily="34" charset="0"/>
                <a:ea typeface="IBM Plex Sans" pitchFamily="34" charset="-122"/>
                <a:cs typeface="IBM Plex Sans" pitchFamily="34" charset="-120"/>
              </a:rPr>
              <a:t>د هرې بټوې په اړه لومړۍ پوښتنه: کیلي د چا په واک کې دي؟</a:t>
            </a:r>
            <a:endParaRPr lang="p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یوه بټوه کیلي اداره کوي</a:t>
            </a:r>
            <a:endParaRPr lang="ps" sz="3000" dirty="0"/>
          </a:p>
        </p:txBody>
      </p:sp>
      <p:pic>
        <p:nvPicPr>
          <p:cNvPr id="4" name="Image 0" descr="ستاسو بټوه کیلي ساتي ترلاسه کول د ترلاسه کولو پته شریکه کړئلېږل په خپلې کیلي سره لاسلیک کړئ بیټکوین په ګډ حسابي دفتر کې پاتې کېږي">    </p:cNvPr>
          <p:cNvPicPr>
            <a:picLocks noChangeAspect="1"/>
          </p:cNvPicPr>
          <p:nvPr/>
        </p:nvPicPr>
        <p:blipFill>
          <a:blip r:embed="rId1"/>
          <a:stretch>
            <a:fillRect/>
          </a:stretch>
        </p:blipFill>
        <p:spPr>
          <a:xfrm>
            <a:off x="1095360"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تاسو بیټکوین څنګه کاروئ؟</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ستاسو بېټکوین په حقیقت کې د چا په واک کې دي؟</a:t>
            </a:r>
            <a:endParaRPr lang="ps"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ځان‌ساتنه:</a:t>
            </a:r>
            <a:r>
              <a:rPr lang="ps" altLang="en-US" sz="2400" dirty="0">
                <a:solidFill>
                  <a:srgbClr val="25252B"/>
                </a:solidFill>
                <a:latin typeface="IBM Plex Sans" pitchFamily="34" charset="0"/>
                <a:ea typeface="IBM Plex Sans" pitchFamily="34" charset="-122"/>
                <a:cs typeface="IBM Plex Sans" pitchFamily="34" charset="-120"/>
              </a:rPr>
              <a:t> کیلي ستاسو په واک کې دي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که تاسو د بیا ترلاسه کولو عبارت او وسیله له لاسه ورکړئ، هېڅوک ستاسو بټکوین بېرته نه شي درته ترلاسه کولای</a:t>
            </a:r>
            <a:endParaRPr lang="ps" sz="2400" dirty="0"/>
          </a:p>
          <a:p>
            <a:pPr rtl="1" algn="l" marL="228600" indent="-228600">
              <a:lnSpc>
                <a:spcPct val="113000"/>
              </a:lnSpc>
              <a:spcBef>
                <a:spcPts val="480"/>
              </a:spcBef>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امانتي ساتنه:</a:t>
            </a:r>
            <a:r>
              <a:rPr lang="ps" altLang="en-US" sz="2400" dirty="0">
                <a:solidFill>
                  <a:srgbClr val="25252B"/>
                </a:solidFill>
                <a:latin typeface="IBM Plex Sans" pitchFamily="34" charset="0"/>
                <a:ea typeface="IBM Plex Sans" pitchFamily="34" charset="-122"/>
                <a:cs typeface="IBM Plex Sans" pitchFamily="34" charset="-120"/>
              </a:rPr>
              <a:t> یوه کمپنۍ کیلي ساتي، یو څه د بانک په څېر</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ستاسو د حساب موجودي د پیسو د ورکړې لپاره د هغې ژمنه ده؛ هغه کولای شي د پیسو ایستل محدود کړي، حساب کنګل کړي، هک شي یا وتړل شي</a:t>
            </a:r>
            <a:endParaRPr lang="ps"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د ساتنې د ډول غوره کول ستاسو د وړتیا ازموینه نه ده. مهمه دا ده چې پوه شئ کوم ډول کاروئ او پر څه باور کوئ.</a:t>
            </a:r>
            <a:endParaRPr lang="p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تاسو بیټکوین څنګه کاروئ؟</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ستاسو د بیا رغونې عبارت بشپړ</a:t>
            </a:r>
            <a:br/>
            <a:r>
              <a:rPr lang="ps" altLang="en-US" sz="3000" dirty="0">
                <a:solidFill>
                  <a:srgbClr val="422C70"/>
                </a:solidFill>
                <a:latin typeface="IBM Plex Sans Medium" pitchFamily="34" charset="0"/>
                <a:ea typeface="IBM Plex Sans Medium" pitchFamily="34" charset="-122"/>
                <a:cs typeface="IBM Plex Sans Medium" pitchFamily="34" charset="-120"/>
              </a:rPr>
              <a:t>لاسرسی برابروي</a:t>
            </a:r>
            <a:endParaRPr lang="ps"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د کلمو یو ترتیب شوی لېست، چې ډېری وخت ۱۲ یا ۲۴ کلمې وي او ستاسو کیلي بېرته جوړولی شي. هر څوک چې دا لېست ولري، ستاسو بیټکوین اخیستلی شي.</a:t>
            </a:r>
            <a:endParaRPr lang="ps" sz="2400" dirty="0"/>
          </a:p>
        </p:txBody>
      </p:sp>
      <p:pic>
        <p:nvPicPr>
          <p:cNvPr id="6" name="Image 1" descr="یوازې بېلګه1. civil2. switch3. plunge4. stadium5. live6. wedding7. foster8. dice9. giraffe10. you11. foil12. cinnamon">    </p:cNvPr>
          <p:cNvPicPr>
            <a:picLocks noChangeAspect="1"/>
          </p:cNvPicPr>
          <p:nvPr/>
        </p:nvPicPr>
        <p:blipFill>
          <a:blip r:embed="rId2"/>
          <a:stretch>
            <a:fillRect/>
          </a:stretch>
        </p:blipFill>
        <p:spPr>
          <a:xfrm>
            <a:off x="1147755" y="3664732"/>
            <a:ext cx="4891126" cy="2539746"/>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تاسو بیټکوین څنګه کاروئ؟</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766151"/>
            <a:ext cx="9623969" cy="1325789"/>
          </a:xfrm>
          <a:prstGeom prst="rect">
            <a:avLst/>
          </a:prstGeom>
          <a:noFill/>
          <a:ln/>
        </p:spPr>
        <p:txBody>
          <a:bodyPr wrap="square" lIns="0" tIns="0" rIns="0" bIns="0" rtlCol="0" anchor="t"/>
          <a:lstStyle/>
          <a:p>
            <a:pPr rtl="1" algn="l" indent="0" marL="0">
              <a:lnSpc>
                <a:spcPct val="100000"/>
              </a:lnSpc>
              <a:buNone/>
            </a:pPr>
            <a:r>
              <a:rPr lang="ps" altLang="en-US" sz="4350" dirty="0">
                <a:solidFill>
                  <a:srgbClr val="FFFFFF"/>
                </a:solidFill>
                <a:latin typeface="IBM Plex Sans Medium" pitchFamily="34" charset="0"/>
                <a:ea typeface="IBM Plex Sans Medium" pitchFamily="34" charset="-122"/>
                <a:cs typeface="IBM Plex Sans Medium" pitchFamily="34" charset="-120"/>
              </a:rPr>
              <a:t>که کیلي ستاسو نه وي، سکې هم ستاسو</a:t>
            </a:r>
            <a:br/>
            <a:r>
              <a:rPr lang="ps" altLang="en-US" sz="4350" dirty="0">
                <a:solidFill>
                  <a:srgbClr val="FFFFFF"/>
                </a:solidFill>
                <a:latin typeface="IBM Plex Sans Medium" pitchFamily="34" charset="0"/>
                <a:ea typeface="IBM Plex Sans Medium" pitchFamily="34" charset="-122"/>
                <a:cs typeface="IBM Plex Sans Medium" pitchFamily="34" charset="-120"/>
              </a:rPr>
              <a:t>نه دي.</a:t>
            </a:r>
            <a:endParaRPr lang="p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C0C0D0"/>
                </a:solidFill>
                <a:latin typeface="IBM Plex Sans" pitchFamily="34" charset="0"/>
                <a:ea typeface="IBM Plex Sans" pitchFamily="34" charset="-122"/>
                <a:cs typeface="IBM Plex Sans" pitchFamily="34" charset="-120"/>
              </a:rPr>
              <a:t>د بیټکوین پېژندنه · تاسو بیټکوین څنګه کاروئ؟</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مخکې له دې چې کوم بټوه وکاروئ</a:t>
            </a:r>
            <a:endParaRPr lang="ps" sz="3000" dirty="0"/>
          </a:p>
        </p:txBody>
      </p:sp>
      <p:sp>
        <p:nvSpPr>
          <p:cNvPr id="5" name="Text 2"/>
          <p:cNvSpPr/>
          <p:nvPr/>
        </p:nvSpPr>
        <p:spPr>
          <a:xfrm>
            <a:off x="1017179" y="1379464"/>
            <a:ext cx="5552603" cy="4821448"/>
          </a:xfrm>
          <a:prstGeom prst="rect">
            <a:avLst/>
          </a:prstGeom>
          <a:noFill/>
          <a:ln/>
        </p:spPr>
        <p:txBody>
          <a:bodyPr wrap="square" lIns="0" tIns="0" rIns="0" bIns="0" rtlCol="0" anchor="t"/>
          <a:lstStyle/>
          <a:p>
            <a:pPr rtl="1" algn="l" marL="210820" indent="-210820">
              <a:lnSpc>
                <a:spcPct val="113000"/>
              </a:lnSpc>
              <a:buSzPct val="100000"/>
              <a:buChar char="•"/>
            </a:pPr>
            <a:r>
              <a:rPr lang="ps" altLang="en-US" sz="2210" b="1" dirty="0">
                <a:solidFill>
                  <a:srgbClr val="422C70"/>
                </a:solidFill>
                <a:latin typeface="IBM Plex Sans" pitchFamily="34" charset="0"/>
                <a:ea typeface="IBM Plex Sans" pitchFamily="34" charset="-122"/>
                <a:cs typeface="IBM Plex Sans" pitchFamily="34" charset="-120"/>
              </a:rPr>
              <a:t>کیلي ګانې:</a:t>
            </a:r>
            <a:r>
              <a:rPr lang="ps" altLang="en-US" sz="2210" dirty="0">
                <a:solidFill>
                  <a:srgbClr val="25252B"/>
                </a:solidFill>
                <a:latin typeface="IBM Plex Sans" pitchFamily="34" charset="0"/>
                <a:ea typeface="IBM Plex Sans" pitchFamily="34" charset="-122"/>
                <a:cs typeface="IBM Plex Sans" pitchFamily="34" charset="-120"/>
              </a:rPr>
              <a:t> څوک یې کنټرولوي، تاسې که یو شرکت؟</a:t>
            </a:r>
            <a:endParaRPr lang="ps" sz="2210" dirty="0"/>
          </a:p>
          <a:p>
            <a:pPr rtl="1" algn="l" marL="210820" indent="-210820">
              <a:lnSpc>
                <a:spcPct val="113000"/>
              </a:lnSpc>
              <a:spcBef>
                <a:spcPts val="440"/>
              </a:spcBef>
              <a:buSzPct val="100000"/>
              <a:buChar char="•"/>
            </a:pPr>
            <a:r>
              <a:rPr lang="ps" altLang="en-US" sz="2210" b="1" dirty="0">
                <a:solidFill>
                  <a:srgbClr val="422C70"/>
                </a:solidFill>
                <a:latin typeface="IBM Plex Sans" pitchFamily="34" charset="0"/>
                <a:ea typeface="IBM Plex Sans" pitchFamily="34" charset="-122"/>
                <a:cs typeface="IBM Plex Sans" pitchFamily="34" charset="-120"/>
              </a:rPr>
              <a:t>بېرته ترلاسه کول:</a:t>
            </a:r>
            <a:r>
              <a:rPr lang="ps" altLang="en-US" sz="2210" dirty="0">
                <a:solidFill>
                  <a:srgbClr val="25252B"/>
                </a:solidFill>
                <a:latin typeface="IBM Plex Sans" pitchFamily="34" charset="0"/>
                <a:ea typeface="IBM Plex Sans" pitchFamily="34" charset="-122"/>
                <a:cs typeface="IBM Plex Sans" pitchFamily="34" charset="-120"/>
              </a:rPr>
              <a:t> که ستاسې ټیلیفون ورک شي یا شرکت له منځه لاړ شي، څه به کېږي؟</a:t>
            </a:r>
            <a:endParaRPr lang="ps" sz="2210" dirty="0"/>
          </a:p>
          <a:p>
            <a:pPr rtl="1" algn="l" marL="210820" indent="-210820">
              <a:lnSpc>
                <a:spcPct val="113000"/>
              </a:lnSpc>
              <a:spcBef>
                <a:spcPts val="440"/>
              </a:spcBef>
              <a:buSzPct val="100000"/>
              <a:buChar char="•"/>
            </a:pPr>
            <a:r>
              <a:rPr lang="ps" altLang="en-US" sz="2210" b="1" dirty="0">
                <a:solidFill>
                  <a:srgbClr val="422C70"/>
                </a:solidFill>
                <a:latin typeface="IBM Plex Sans" pitchFamily="34" charset="0"/>
                <a:ea typeface="IBM Plex Sans" pitchFamily="34" charset="-122"/>
                <a:cs typeface="IBM Plex Sans" pitchFamily="34" charset="-120"/>
              </a:rPr>
              <a:t>سرچینه:</a:t>
            </a:r>
            <a:r>
              <a:rPr lang="ps" altLang="en-US" sz="2210" dirty="0">
                <a:solidFill>
                  <a:srgbClr val="25252B"/>
                </a:solidFill>
                <a:latin typeface="IBM Plex Sans" pitchFamily="34" charset="0"/>
                <a:ea typeface="IBM Plex Sans" pitchFamily="34" charset="-122"/>
                <a:cs typeface="IBM Plex Sans" pitchFamily="34" charset="-120"/>
              </a:rPr>
              <a:t> رسمي وېبپاڼه یا د اپلېکېشن پلورنځي پاڼه ده، نه هغه لینک چې چا درلېږلی وي؟</a:t>
            </a:r>
            <a:endParaRPr lang="ps" sz="2210" dirty="0"/>
          </a:p>
          <a:p>
            <a:pPr rtl="1" algn="l" marL="210820" indent="-210820">
              <a:lnSpc>
                <a:spcPct val="113000"/>
              </a:lnSpc>
              <a:spcBef>
                <a:spcPts val="440"/>
              </a:spcBef>
              <a:buSzPct val="100000"/>
              <a:buChar char="•"/>
            </a:pPr>
            <a:r>
              <a:rPr lang="ps" altLang="en-US" sz="2210" b="1" dirty="0">
                <a:solidFill>
                  <a:srgbClr val="422C70"/>
                </a:solidFill>
                <a:latin typeface="IBM Plex Sans" pitchFamily="34" charset="0"/>
                <a:ea typeface="IBM Plex Sans" pitchFamily="34" charset="-122"/>
                <a:cs typeface="IBM Plex Sans" pitchFamily="34" charset="-120"/>
              </a:rPr>
              <a:t>کوډ:</a:t>
            </a:r>
            <a:r>
              <a:rPr lang="ps" altLang="en-US" sz="2210" dirty="0">
                <a:solidFill>
                  <a:srgbClr val="25252B"/>
                </a:solidFill>
                <a:latin typeface="IBM Plex Sans" pitchFamily="34" charset="0"/>
                <a:ea typeface="IBM Plex Sans" pitchFamily="34" charset="-122"/>
                <a:cs typeface="IBM Plex Sans" pitchFamily="34" charset="-120"/>
              </a:rPr>
              <a:t> پرانیستې سرچینه لري او په فعاله توګه ساتل او تازه کېږي؟ (دا په یوازې ځان د خونديتوب ثبوت نه دی.)</a:t>
            </a:r>
            <a:endParaRPr lang="ps" sz="2210" dirty="0"/>
          </a:p>
          <a:p>
            <a:pPr rtl="1" algn="l" marL="210820" indent="-210820">
              <a:lnSpc>
                <a:spcPct val="113000"/>
              </a:lnSpc>
              <a:spcBef>
                <a:spcPts val="440"/>
              </a:spcBef>
              <a:buSzPct val="100000"/>
              <a:buChar char="•"/>
            </a:pPr>
            <a:r>
              <a:rPr lang="ps" altLang="en-US" sz="2210" b="1" dirty="0">
                <a:solidFill>
                  <a:srgbClr val="422C70"/>
                </a:solidFill>
                <a:latin typeface="IBM Plex Sans" pitchFamily="34" charset="0"/>
                <a:ea typeface="IBM Plex Sans" pitchFamily="34" charset="-122"/>
                <a:cs typeface="IBM Plex Sans" pitchFamily="34" charset="-120"/>
              </a:rPr>
              <a:t>لګښتونه:</a:t>
            </a:r>
            <a:r>
              <a:rPr lang="ps" altLang="en-US" sz="2210" dirty="0">
                <a:solidFill>
                  <a:srgbClr val="25252B"/>
                </a:solidFill>
                <a:latin typeface="IBM Plex Sans" pitchFamily="34" charset="0"/>
                <a:ea typeface="IBM Plex Sans" pitchFamily="34" charset="-122"/>
                <a:cs typeface="IBM Plex Sans" pitchFamily="34" charset="-120"/>
              </a:rPr>
              <a:t> د لېږلو، ترلاسه کولو یا ایستلو فیسونه څومره دي؟</a:t>
            </a:r>
            <a:endParaRPr lang="ps" sz="2210" dirty="0"/>
          </a:p>
          <a:p>
            <a:pPr rtl="1" algn="l" marL="210820" indent="-210820">
              <a:lnSpc>
                <a:spcPct val="113000"/>
              </a:lnSpc>
              <a:spcBef>
                <a:spcPts val="440"/>
              </a:spcBef>
              <a:buSzPct val="100000"/>
              <a:buChar char="•"/>
            </a:pPr>
            <a:r>
              <a:rPr lang="ps" altLang="en-US" sz="2210" b="1" dirty="0">
                <a:solidFill>
                  <a:srgbClr val="422C70"/>
                </a:solidFill>
                <a:latin typeface="IBM Plex Sans" pitchFamily="34" charset="0"/>
                <a:ea typeface="IBM Plex Sans" pitchFamily="34" charset="-122"/>
                <a:cs typeface="IBM Plex Sans" pitchFamily="34" charset="-120"/>
              </a:rPr>
              <a:t>تادیات:</a:t>
            </a:r>
            <a:r>
              <a:rPr lang="ps" altLang="en-US" sz="2210" dirty="0">
                <a:solidFill>
                  <a:srgbClr val="25252B"/>
                </a:solidFill>
                <a:latin typeface="IBM Plex Sans" pitchFamily="34" charset="0"/>
                <a:ea typeface="IBM Plex Sans" pitchFamily="34" charset="-122"/>
                <a:cs typeface="IBM Plex Sans" pitchFamily="34" charset="-120"/>
              </a:rPr>
              <a:t> پر ځنځیر، د لایټنینګ له لارې، که دواړه؟</a:t>
            </a:r>
            <a:endParaRPr lang="ps"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تاسو بیټکوین څنګه کاروئ؟</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پر ځنځیر او لایټنینګ</a:t>
            </a:r>
            <a:endParaRPr lang="ps"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پر ځنځیر:</a:t>
            </a:r>
            <a:r>
              <a:rPr lang="ps" altLang="en-US" sz="2400" dirty="0">
                <a:solidFill>
                  <a:srgbClr val="25252B"/>
                </a:solidFill>
                <a:latin typeface="IBM Plex Sans" pitchFamily="34" charset="0"/>
                <a:ea typeface="IBM Plex Sans" pitchFamily="34" charset="-122"/>
                <a:cs typeface="IBM Plex Sans" pitchFamily="34" charset="-120"/>
              </a:rPr>
              <a:t> په مستقیم ډول په بلاک‌چېن کې ثبت شوی</a:t>
            </a:r>
            <a:endParaRPr lang="ps" sz="2400" dirty="0"/>
          </a:p>
          <a:p>
            <a:pPr rtl="1" algn="l" marL="228600" indent="-228600">
              <a:lnSpc>
                <a:spcPct val="113000"/>
              </a:lnSpc>
              <a:spcBef>
                <a:spcPts val="480"/>
              </a:spcBef>
              <a:buSzPct val="100000"/>
              <a:buChar char="•"/>
            </a:pPr>
            <a:r>
              <a:rPr lang="ps" altLang="en-US" sz="2400" b="1" dirty="0">
                <a:solidFill>
                  <a:srgbClr val="422C70"/>
                </a:solidFill>
                <a:latin typeface="IBM Plex Sans" pitchFamily="34" charset="0"/>
                <a:ea typeface="IBM Plex Sans" pitchFamily="34" charset="-122"/>
                <a:cs typeface="IBM Plex Sans" pitchFamily="34" charset="-120"/>
              </a:rPr>
              <a:t>لایټنینګ:</a:t>
            </a:r>
            <a:r>
              <a:rPr lang="ps" altLang="en-US" sz="2400" dirty="0">
                <a:solidFill>
                  <a:srgbClr val="25252B"/>
                </a:solidFill>
                <a:latin typeface="IBM Plex Sans" pitchFamily="34" charset="0"/>
                <a:ea typeface="IBM Plex Sans" pitchFamily="34" charset="-122"/>
                <a:cs typeface="IBM Plex Sans" pitchFamily="34" charset="-120"/>
              </a:rPr>
              <a:t> د چټکو، کوچنیو او پرله‌پسې تادیاتو لپاره د بیټکوین پر بنسټ جوړه شوې د تادیاتو شبکه، لکه د یوې پیالې قهوې اخیستل</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د لایټنینګ بټوه هم د بل چا تر ساتنې لاندې یا د خپل خاوند تر ساتنې لاندې کېدای شي</a:t>
            </a:r>
            <a:endParaRPr lang="ps" sz="2400" dirty="0"/>
          </a:p>
        </p:txBody>
      </p:sp>
      <p:pic>
        <p:nvPicPr>
          <p:cNvPr id="5" name="Image 0" descr="پر ځنځیرمستقیماً د بیټکوین په بلاکچین کې ثبت شويلایټنینګد تادیاتو یوه شبکه چې پر بیټکوین جوړه شوې ده">    </p:cNvPr>
          <p:cNvPicPr>
            <a:picLocks noChangeAspect="1"/>
          </p:cNvPicPr>
          <p:nvPr/>
        </p:nvPicPr>
        <p:blipFill>
          <a:blip r:embed="rId1"/>
          <a:stretch>
            <a:fillRect/>
          </a:stretch>
        </p:blipFill>
        <p:spPr>
          <a:xfrm>
            <a:off x="807872"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تاسو بیټکوین څنګه کاروئ؟</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د زده کړې پر مهال درې اصول</a:t>
            </a:r>
            <a:endParaRPr lang="ps"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b="1" dirty="0">
                <a:solidFill>
                  <a:srgbClr val="25252B"/>
                </a:solidFill>
                <a:latin typeface="IBM Plex Sans" pitchFamily="34" charset="0"/>
                <a:ea typeface="IBM Plex Sans" pitchFamily="34" charset="-122"/>
                <a:cs typeface="IBM Plex Sans" pitchFamily="34" charset="-120"/>
              </a:rPr>
              <a:t>لومړی زده کړه وکړئ.</a:t>
            </a:r>
            <a:r>
              <a:rPr lang="ps" altLang="en-US" sz="2400" dirty="0">
                <a:solidFill>
                  <a:srgbClr val="25252B"/>
                </a:solidFill>
                <a:latin typeface="IBM Plex Sans" pitchFamily="34" charset="0"/>
                <a:ea typeface="IBM Plex Sans" pitchFamily="34" charset="-122"/>
                <a:cs typeface="IBM Plex Sans" pitchFamily="34" charset="-120"/>
              </a:rPr>
              <a:t> د هیجان، وېرې یا فشار له امله اقدام مه کوئ.</a:t>
            </a:r>
            <a:endParaRPr lang="ps" sz="2400" dirty="0"/>
          </a:p>
          <a:p>
            <a:pPr rtl="1" algn="l" marL="228600" indent="-228600">
              <a:lnSpc>
                <a:spcPct val="113000"/>
              </a:lnSpc>
              <a:spcBef>
                <a:spcPts val="480"/>
              </a:spcBef>
              <a:buSzPct val="100000"/>
              <a:buChar char="•"/>
            </a:pPr>
            <a:r>
              <a:rPr lang="ps" altLang="en-US" sz="2400" b="1" dirty="0">
                <a:solidFill>
                  <a:srgbClr val="25252B"/>
                </a:solidFill>
                <a:latin typeface="IBM Plex Sans" pitchFamily="34" charset="0"/>
                <a:ea typeface="IBM Plex Sans" pitchFamily="34" charset="-122"/>
                <a:cs typeface="IBM Plex Sans" pitchFamily="34" charset="-120"/>
              </a:rPr>
              <a:t>له لږې اندازې پیل وکړئ.</a:t>
            </a:r>
            <a:r>
              <a:rPr lang="ps" altLang="en-US" sz="2400" dirty="0">
                <a:solidFill>
                  <a:srgbClr val="25252B"/>
                </a:solidFill>
                <a:latin typeface="IBM Plex Sans" pitchFamily="34" charset="0"/>
                <a:ea typeface="IBM Plex Sans" pitchFamily="34" charset="-122"/>
                <a:cs typeface="IBM Plex Sans" pitchFamily="34" charset="-120"/>
              </a:rPr>
              <a:t> ناآشنا وسیلې په داسې اندازه پیسو وازمویئ چې د له لاسه ورکولو توان یې لرئ.</a:t>
            </a:r>
            <a:endParaRPr lang="ps" sz="2400" dirty="0"/>
          </a:p>
          <a:p>
            <a:pPr rtl="1" algn="l" marL="228600" indent="-228600">
              <a:lnSpc>
                <a:spcPct val="113000"/>
              </a:lnSpc>
              <a:spcBef>
                <a:spcPts val="480"/>
              </a:spcBef>
              <a:buSzPct val="100000"/>
              <a:buChar char="•"/>
            </a:pPr>
            <a:r>
              <a:rPr lang="ps" altLang="en-US" sz="2400" b="1" dirty="0">
                <a:solidFill>
                  <a:srgbClr val="25252B"/>
                </a:solidFill>
                <a:latin typeface="IBM Plex Sans" pitchFamily="34" charset="0"/>
                <a:ea typeface="IBM Plex Sans" pitchFamily="34" charset="-122"/>
                <a:cs typeface="IBM Plex Sans" pitchFamily="34" charset="-120"/>
              </a:rPr>
              <a:t>باور مه کوئ، تصدیق یې کړئ.</a:t>
            </a:r>
            <a:r>
              <a:rPr lang="ps" altLang="en-US" sz="2400" dirty="0">
                <a:solidFill>
                  <a:srgbClr val="25252B"/>
                </a:solidFill>
                <a:latin typeface="IBM Plex Sans" pitchFamily="34" charset="0"/>
                <a:ea typeface="IBM Plex Sans" pitchFamily="34" charset="-122"/>
                <a:cs typeface="IBM Plex Sans" pitchFamily="34" charset="-120"/>
              </a:rPr>
              <a:t> شخص، د پیسو ورکولو طریقه، پته او اندازه وګورئ.</a:t>
            </a:r>
            <a:endParaRPr lang="ps"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rtl="1" algn="l" indent="0" marL="0">
              <a:lnSpc>
                <a:spcPct val="113000"/>
              </a:lnSpc>
              <a:buNone/>
            </a:pPr>
            <a:r>
              <a:rPr lang="ps" altLang="en-US" sz="2400" b="1" dirty="0">
                <a:solidFill>
                  <a:srgbClr val="422C70"/>
                </a:solidFill>
                <a:latin typeface="IBM Plex Sans" pitchFamily="34" charset="0"/>
                <a:ea typeface="IBM Plex Sans" pitchFamily="34" charset="-122"/>
                <a:cs typeface="IBM Plex Sans" pitchFamily="34" charset="-120"/>
              </a:rPr>
              <a:t>د پیسو ترلاسه کولو معلومات شریک کړئ، خو رازونه هېڅکله مه شریکوئ</a:t>
            </a:r>
            <a:endParaRPr lang="ps" sz="2400" dirty="0"/>
          </a:p>
          <a:p>
            <a:pPr rtl="1" algn="l" indent="0" marL="0">
              <a:lnSpc>
                <a:spcPct val="113000"/>
              </a:lnSpc>
              <a:spcBef>
                <a:spcPts val="360"/>
              </a:spcBef>
              <a:buNone/>
            </a:pPr>
            <a:r>
              <a:rPr lang="ps" altLang="en-US" sz="2400" dirty="0">
                <a:solidFill>
                  <a:srgbClr val="25252B"/>
                </a:solidFill>
                <a:latin typeface="IBM Plex Sans" pitchFamily="34" charset="0"/>
                <a:ea typeface="IBM Plex Sans" pitchFamily="34" charset="-122"/>
                <a:cs typeface="IBM Plex Sans" pitchFamily="34" charset="-120"/>
              </a:rPr>
              <a:t>پته یا د پیسو غوښتنه شریکېدای شي. د بېرته راګرځولو کلمې یا شخصي کیلي باید هېڅکله شریکې نه شي. هېڅ باوري ښوونکی، د بټوې شرکت یا د ملاتړ کارکوونکی به یې هېڅکله له تاسو ونه غواړي.</a:t>
            </a:r>
            <a:endParaRPr lang="p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تاسو بیټکوین څنګه کاروئ؟</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ودرېږئ، هېڅ شی مه شریکوئ، هېڅ</a:t>
            </a:r>
            <a:br/>
            <a:r>
              <a:rPr lang="ps" altLang="en-US" sz="3000" dirty="0">
                <a:solidFill>
                  <a:srgbClr val="422C70"/>
                </a:solidFill>
                <a:latin typeface="IBM Plex Sans Medium" pitchFamily="34" charset="0"/>
                <a:ea typeface="IBM Plex Sans Medium" pitchFamily="34" charset="-122"/>
                <a:cs typeface="IBM Plex Sans Medium" pitchFamily="34" charset="-120"/>
              </a:rPr>
              <a:t>شی مه لېږئ</a:t>
            </a:r>
            <a:endParaRPr lang="ps" sz="3000" dirty="0"/>
          </a:p>
        </p:txBody>
      </p:sp>
      <p:sp>
        <p:nvSpPr>
          <p:cNvPr id="5" name="Text 2"/>
          <p:cNvSpPr/>
          <p:nvPr/>
        </p:nvSpPr>
        <p:spPr>
          <a:xfrm>
            <a:off x="666780" y="1860804"/>
            <a:ext cx="5694426" cy="2369942"/>
          </a:xfrm>
          <a:prstGeom prst="rect">
            <a:avLst/>
          </a:prstGeom>
          <a:noFill/>
          <a:ln/>
        </p:spPr>
        <p:txBody>
          <a:bodyPr wrap="square" lIns="0" tIns="0" rIns="0" bIns="0" rtlCol="0" anchor="t"/>
          <a:lstStyle/>
          <a:p>
            <a:pPr rtl="1" algn="l" indent="0" marL="0">
              <a:lnSpc>
                <a:spcPct val="113000"/>
              </a:lnSpc>
              <a:buNone/>
            </a:pPr>
            <a:r>
              <a:rPr lang="ps" altLang="en-US" sz="2300" dirty="0">
                <a:solidFill>
                  <a:srgbClr val="25252B"/>
                </a:solidFill>
                <a:latin typeface="IBM Plex Sans" pitchFamily="34" charset="0"/>
                <a:ea typeface="IBM Plex Sans" pitchFamily="34" charset="-122"/>
                <a:cs typeface="IBM Plex Sans" pitchFamily="34" charset="-120"/>
              </a:rPr>
              <a:t>که څوک د بیړې یا پټوالي فضا رامنځته کوي، د تضمین شوې ګټې ژمنې کوي، له تاسو غواړي چې لومړی بټکوین ورولېږئ، یا ستاسو د بیا رغونې عبارت غواړي، ودرېږئ. تم شئ. هېڅ شی مه شریکوئ. هېڅ شی مه لېږئ. بیا یې د یوې داسې سرچینې له لارې وڅېړئ چې تاسو یې له مخکې پېژنئ.</a:t>
            </a:r>
            <a:endParaRPr lang="ps" sz="2300" dirty="0"/>
          </a:p>
        </p:txBody>
      </p:sp>
      <p:pic>
        <p:nvPicPr>
          <p:cNvPr id="6" name="Image 1" descr="بیړنی فشار د بل چا په نوم ځان معرفي کول د لېږد د مقصد بدلول د ګټې تضمین د پټو معلوماتو غوښتنې">    </p:cNvPr>
          <p:cNvPicPr>
            <a:picLocks noChangeAspect="1"/>
          </p:cNvPicPr>
          <p:nvPr/>
        </p:nvPicPr>
        <p:blipFill>
          <a:blip r:embed="rId2"/>
          <a:stretch>
            <a:fillRect/>
          </a:stretch>
        </p:blipFill>
        <p:spPr>
          <a:xfrm>
            <a:off x="1338224" y="4377050"/>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تاسو بیټکوین څنګه کاروئ؟</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ps" altLang="en-US" sz="4350" dirty="0">
                <a:solidFill>
                  <a:srgbClr val="FFFFFF"/>
                </a:solidFill>
                <a:latin typeface="IBM Plex Sans Medium" pitchFamily="34" charset="0"/>
                <a:ea typeface="IBM Plex Sans Medium" pitchFamily="34" charset="-122"/>
                <a:cs typeface="IBM Plex Sans Medium" pitchFamily="34" charset="-120"/>
              </a:rPr>
              <a:t>راتلونکی ګام څه دی؟</a:t>
            </a:r>
            <a:endParaRPr lang="ps"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ps" altLang="en-US" sz="2400" dirty="0">
                <a:solidFill>
                  <a:srgbClr val="FFFFFF"/>
                </a:solidFill>
                <a:latin typeface="IBM Plex Sans" pitchFamily="34" charset="0"/>
                <a:ea typeface="IBM Plex Sans" pitchFamily="34" charset="-122"/>
                <a:cs typeface="IBM Plex Sans" pitchFamily="34" charset="-120"/>
              </a:rPr>
              <a:t>دا یوازې پیل دی.</a:t>
            </a:r>
            <a:endParaRPr lang="p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څلور مهم ټکي</a:t>
            </a:r>
            <a:endParaRPr lang="ps"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b="1" dirty="0">
                <a:solidFill>
                  <a:srgbClr val="25252B"/>
                </a:solidFill>
                <a:latin typeface="IBM Plex Sans" pitchFamily="34" charset="0"/>
                <a:ea typeface="IBM Plex Sans" pitchFamily="34" charset="-122"/>
                <a:cs typeface="IBM Plex Sans" pitchFamily="34" charset="-120"/>
              </a:rPr>
              <a:t>پیسې پر اصولو او باور تکیه لري.</a:t>
            </a:r>
            <a:r>
              <a:rPr lang="ps" altLang="en-US" sz="2400" dirty="0">
                <a:solidFill>
                  <a:srgbClr val="25252B"/>
                </a:solidFill>
                <a:latin typeface="IBM Plex Sans" pitchFamily="34" charset="0"/>
                <a:ea typeface="IBM Plex Sans" pitchFamily="34" charset="-122"/>
                <a:cs typeface="IBM Plex Sans" pitchFamily="34" charset="-120"/>
              </a:rPr>
              <a:t> د فیاټ پیسو عرضه او اصول د لږ شمېر بنسټونو له خوا ټاکل کېږي.</a:t>
            </a:r>
            <a:endParaRPr lang="ps" sz="2400" dirty="0"/>
          </a:p>
          <a:p>
            <a:pPr rtl="1" algn="l" marL="228600" indent="-228600">
              <a:lnSpc>
                <a:spcPct val="113000"/>
              </a:lnSpc>
              <a:spcBef>
                <a:spcPts val="480"/>
              </a:spcBef>
              <a:buSzPct val="100000"/>
              <a:buChar char="•"/>
            </a:pPr>
            <a:r>
              <a:rPr lang="ps" altLang="en-US" sz="2400" b="1" dirty="0">
                <a:solidFill>
                  <a:srgbClr val="25252B"/>
                </a:solidFill>
                <a:latin typeface="IBM Plex Sans" pitchFamily="34" charset="0"/>
                <a:ea typeface="IBM Plex Sans" pitchFamily="34" charset="-122"/>
                <a:cs typeface="IBM Plex Sans" pitchFamily="34" charset="-120"/>
              </a:rPr>
              <a:t>بېټکوین بېل اصول وړاندې کوي.</a:t>
            </a:r>
            <a:r>
              <a:rPr lang="ps" altLang="en-US" sz="2400" dirty="0">
                <a:solidFill>
                  <a:srgbClr val="25252B"/>
                </a:solidFill>
                <a:latin typeface="IBM Plex Sans" pitchFamily="34" charset="0"/>
                <a:ea typeface="IBM Plex Sans" pitchFamily="34" charset="-122"/>
                <a:cs typeface="IBM Plex Sans" pitchFamily="34" charset="-120"/>
              </a:rPr>
              <a:t> یوه عامه او محدوده عرضه چې د هر چا پر مخ پرانیستې ده او د باور کولو پر ځای یې کره‌والی کتل کېدای شي.</a:t>
            </a:r>
            <a:endParaRPr lang="ps" sz="2400" dirty="0"/>
          </a:p>
          <a:p>
            <a:pPr rtl="1" algn="l" marL="228600" indent="-228600">
              <a:lnSpc>
                <a:spcPct val="113000"/>
              </a:lnSpc>
              <a:spcBef>
                <a:spcPts val="480"/>
              </a:spcBef>
              <a:buSzPct val="100000"/>
              <a:buChar char="•"/>
            </a:pPr>
            <a:r>
              <a:rPr lang="ps" altLang="en-US" sz="2400" b="1" dirty="0">
                <a:solidFill>
                  <a:srgbClr val="25252B"/>
                </a:solidFill>
                <a:latin typeface="IBM Plex Sans" pitchFamily="34" charset="0"/>
                <a:ea typeface="IBM Plex Sans" pitchFamily="34" charset="-122"/>
                <a:cs typeface="IBM Plex Sans" pitchFamily="34" charset="-120"/>
              </a:rPr>
              <a:t>خوندیتوب تر هر څه لومړی دی.</a:t>
            </a:r>
            <a:r>
              <a:rPr lang="ps" altLang="en-US" sz="2400" dirty="0">
                <a:solidFill>
                  <a:srgbClr val="25252B"/>
                </a:solidFill>
                <a:latin typeface="IBM Plex Sans" pitchFamily="34" charset="0"/>
                <a:ea typeface="IBM Plex Sans" pitchFamily="34" charset="-122"/>
                <a:cs typeface="IBM Plex Sans" pitchFamily="34" charset="-120"/>
              </a:rPr>
              <a:t> لومړی زده کړه وکړئ، له لږې اندازې پیل وکړئ، د هر څه کره‌والی وګورئ، خپله د بیا رغونې عبارت هېڅکله له چا سره مه شریکوئ.</a:t>
            </a:r>
            <a:endParaRPr lang="ps" sz="2400" dirty="0"/>
          </a:p>
          <a:p>
            <a:pPr rtl="1" algn="l" marL="228600" indent="-228600">
              <a:lnSpc>
                <a:spcPct val="113000"/>
              </a:lnSpc>
              <a:spcBef>
                <a:spcPts val="480"/>
              </a:spcBef>
              <a:buSzPct val="100000"/>
              <a:buChar char="•"/>
            </a:pPr>
            <a:r>
              <a:rPr lang="ps" altLang="en-US" sz="2400" b="1" dirty="0">
                <a:solidFill>
                  <a:srgbClr val="25252B"/>
                </a:solidFill>
                <a:latin typeface="IBM Plex Sans" pitchFamily="34" charset="0"/>
                <a:ea typeface="IBM Plex Sans" pitchFamily="34" charset="-122"/>
                <a:cs typeface="IBM Plex Sans" pitchFamily="34" charset="-120"/>
              </a:rPr>
              <a:t>دا یوازې پیل دی.</a:t>
            </a:r>
            <a:r>
              <a:rPr lang="ps" altLang="en-US" sz="2400" dirty="0">
                <a:solidFill>
                  <a:srgbClr val="25252B"/>
                </a:solidFill>
                <a:latin typeface="IBM Plex Sans" pitchFamily="34" charset="0"/>
                <a:ea typeface="IBM Plex Sans" pitchFamily="34" charset="-122"/>
                <a:cs typeface="IBM Plex Sans" pitchFamily="34" charset="-120"/>
              </a:rPr>
              <a:t> یو خوندي بل ګام بس دی.</a:t>
            </a:r>
            <a:endParaRPr lang="ps"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rtl="1" algn="l" indent="0" marL="0">
              <a:lnSpc>
                <a:spcPct val="113000"/>
              </a:lnSpc>
              <a:buNone/>
            </a:pPr>
            <a:r>
              <a:rPr lang="ps" altLang="en-US" sz="2400" b="1" dirty="0">
                <a:solidFill>
                  <a:srgbClr val="422C70"/>
                </a:solidFill>
                <a:latin typeface="IBM Plex Sans" pitchFamily="34" charset="0"/>
                <a:ea typeface="IBM Plex Sans" pitchFamily="34" charset="-122"/>
                <a:cs typeface="IBM Plex Sans" pitchFamily="34" charset="-120"/>
              </a:rPr>
              <a:t>د فکر کولو یوه شېبه</a:t>
            </a:r>
            <a:endParaRPr lang="ps" sz="2400" dirty="0"/>
          </a:p>
          <a:p>
            <a:pPr rtl="1" algn="l" indent="0" marL="0">
              <a:lnSpc>
                <a:spcPct val="113000"/>
              </a:lnSpc>
              <a:spcBef>
                <a:spcPts val="360"/>
              </a:spcBef>
              <a:buNone/>
            </a:pPr>
            <a:r>
              <a:rPr lang="ps" altLang="en-US" sz="2400" dirty="0">
                <a:solidFill>
                  <a:srgbClr val="25252B"/>
                </a:solidFill>
                <a:latin typeface="IBM Plex Sans" pitchFamily="34" charset="0"/>
                <a:ea typeface="IBM Plex Sans" pitchFamily="34" charset="-122"/>
                <a:cs typeface="IBM Plex Sans" pitchFamily="34" charset="-120"/>
              </a:rPr>
              <a:t>د پیل پنځو پوښتنو ته بېرته ورشئ. اوس به څه ځواب ورکړئ؟</a:t>
            </a:r>
            <a:endParaRPr lang="p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راتلونکی ګام څه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ps" altLang="en-US" sz="3000" dirty="0">
                <a:solidFill>
                  <a:srgbClr val="422C70"/>
                </a:solidFill>
                <a:latin typeface="IBM Plex Sans Medium" pitchFamily="34" charset="0"/>
                <a:ea typeface="IBM Plex Sans Medium" pitchFamily="34" charset="-122"/>
                <a:cs typeface="IBM Plex Sans Medium" pitchFamily="34" charset="-120"/>
              </a:rPr>
              <a:t>د بیټکوین ډیپلوم</a:t>
            </a:r>
            <a:endParaRPr lang="ps"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بل ګام. د دې څلور برخې تاسو لا وړاندې بیایي:</a:t>
            </a:r>
            <a:endParaRPr lang="ps" sz="2400" dirty="0"/>
          </a:p>
        </p:txBody>
      </p:sp>
      <p:sp>
        <p:nvSpPr>
          <p:cNvPr id="6" name="Text 3"/>
          <p:cNvSpPr/>
          <p:nvPr/>
        </p:nvSpPr>
        <p:spPr>
          <a:xfrm>
            <a:off x="1047720" y="2102937"/>
            <a:ext cx="5519136" cy="1828068"/>
          </a:xfrm>
          <a:prstGeom prst="rect">
            <a:avLst/>
          </a:prstGeom>
          <a:noFill/>
          <a:ln/>
        </p:spPr>
        <p:txBody>
          <a:bodyPr wrap="square" lIns="0" tIns="0" rIns="0" bIns="0" rtlCol="0" anchor="t"/>
          <a:lstStyle/>
          <a:p>
            <a:pPr rtl="1" algn="l" marL="228600" indent="-228600">
              <a:lnSpc>
                <a:spcPct val="113000"/>
              </a:lnSpc>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د پیسو پېژندنه</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بټکوین څنګه کار کوي</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د بټکوین خوندي کارول</a:t>
            </a:r>
            <a:endParaRPr lang="ps" sz="2400" dirty="0"/>
          </a:p>
          <a:p>
            <a:pPr rtl="1" algn="l" marL="228600" indent="-228600">
              <a:lnSpc>
                <a:spcPct val="113000"/>
              </a:lnSpc>
              <a:spcBef>
                <a:spcPts val="480"/>
              </a:spcBef>
              <a:buSzPct val="100000"/>
              <a:buChar char="•"/>
            </a:pPr>
            <a:r>
              <a:rPr lang="ps" altLang="en-US" sz="2400" dirty="0">
                <a:solidFill>
                  <a:srgbClr val="25252B"/>
                </a:solidFill>
                <a:latin typeface="IBM Plex Sans" pitchFamily="34" charset="0"/>
                <a:ea typeface="IBM Plex Sans" pitchFamily="34" charset="-122"/>
                <a:cs typeface="IBM Plex Sans" pitchFamily="34" charset="-120"/>
              </a:rPr>
              <a:t>ستاسو په ټولنه کې بټکوین</a:t>
            </a:r>
            <a:endParaRPr lang="ps" sz="2400" dirty="0"/>
          </a:p>
        </p:txBody>
      </p:sp>
      <p:sp>
        <p:nvSpPr>
          <p:cNvPr id="7" name="Text 4"/>
          <p:cNvSpPr/>
          <p:nvPr/>
        </p:nvSpPr>
        <p:spPr>
          <a:xfrm>
            <a:off x="666780" y="4266133"/>
            <a:ext cx="6340632" cy="822686"/>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لېواله اوسئ، پوښتنې کوئ، او نور معلومات دلته ترلاسه کړئ: </a:t>
            </a:r>
            <a:r>
              <a:rPr lang="ps"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ps" altLang="en-US" sz="2400" dirty="0">
                <a:solidFill>
                  <a:srgbClr val="25252B"/>
                </a:solidFill>
                <a:latin typeface="IBM Plex Sans" pitchFamily="34" charset="0"/>
                <a:ea typeface="IBM Plex Sans" pitchFamily="34" charset="-122"/>
                <a:cs typeface="IBM Plex Sans" pitchFamily="34" charset="-120"/>
              </a:rPr>
              <a:t>.</a:t>
            </a:r>
            <a:endParaRPr lang="ps" sz="2400" dirty="0"/>
          </a:p>
        </p:txBody>
      </p:sp>
      <p:sp>
        <p:nvSpPr>
          <p:cNvPr id="8" name="Text 5"/>
          <p:cNvSpPr/>
          <p:nvPr/>
        </p:nvSpPr>
        <p:spPr>
          <a:xfrm>
            <a:off x="666780" y="5393680"/>
            <a:ext cx="6340632" cy="822686"/>
          </a:xfrm>
          <a:prstGeom prst="rect">
            <a:avLst/>
          </a:prstGeom>
          <a:noFill/>
          <a:ln/>
        </p:spPr>
        <p:txBody>
          <a:bodyPr wrap="square" lIns="0" tIns="0" rIns="0" bIns="0" rtlCol="0" anchor="t"/>
          <a:lstStyle/>
          <a:p>
            <a:pPr rtl="1" algn="l" indent="0" marL="0">
              <a:lnSpc>
                <a:spcPct val="113000"/>
              </a:lnSpc>
              <a:buNone/>
            </a:pPr>
            <a:r>
              <a:rPr lang="ps" altLang="en-US" sz="2400" dirty="0">
                <a:solidFill>
                  <a:srgbClr val="25252B"/>
                </a:solidFill>
                <a:latin typeface="IBM Plex Sans" pitchFamily="34" charset="0"/>
                <a:ea typeface="IBM Plex Sans" pitchFamily="34" charset="-122"/>
                <a:cs typeface="IBM Plex Sans" pitchFamily="34" charset="-120"/>
              </a:rPr>
              <a:t>موږ په خپله راتلونکې روزنیزه ډله کې ستاسو لیدو ته سترګې په لار یو.</a:t>
            </a:r>
            <a:endParaRPr lang="ps"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ps" altLang="en-US" sz="1200" dirty="0">
                <a:solidFill>
                  <a:srgbClr val="6C6C7D"/>
                </a:solidFill>
                <a:latin typeface="IBM Plex Sans" pitchFamily="34" charset="0"/>
                <a:ea typeface="IBM Plex Sans" pitchFamily="34" charset="-122"/>
                <a:cs typeface="IBM Plex Sans" pitchFamily="34" charset="-120"/>
              </a:rPr>
              <a:t>د بیټکوین پېژندنه · راتلونکی ګام څه دی؟</a:t>
            </a:r>
            <a:endParaRPr lang="p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 بیټکوین پېژندنه</dc:title>
  <dc:subject>Open educational slides (Creative Commons). Adapt them freely.</dc:subject>
  <dc:creator>My First Bitcoin</dc:creator>
  <cp:lastModifiedBy>My First Bitcoin</cp:lastModifiedBy>
  <cp:revision>1</cp:revision>
  <dcterms:created xsi:type="dcterms:W3CDTF">2026-10-22T19:45:56Z</dcterms:created>
  <dcterms:modified xsi:type="dcterms:W3CDTF">2026-10-22T19:45:56Z</dcterms:modified>
</cp:coreProperties>
</file>