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Nguồn: My First Bitcoin, Nhập môn Bitcoin, Hướng dẫn cho người mới bắt đầu, ấn bản 26.10. Được điều chỉnh theo giấy phép Creative Commons Ghi công-Chia sẻ tương tự 4.0 Quốc tế; bộ trang chiếu này sử dụng cùng giấy phép. Đây là công cụ hỗ trợ thuyết trình do nhà giáo dục dẫn dắt, được xây dựng dựa trên sáu câu hỏi của tài liệu hướng dẫn. Quý vị có thể điều chỉnh các ví dụ, nhịp độ và cách trình bày cho phù hợp với cộng đồng của mình, đồng thời giữ nguyên ý nghĩa và các thông điệp về an toàn. Không quy định thời lượng cố định cho buổi học.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Mở đầu bằng hình ảnh: mọi người xung quanh chúng ta đều sử dụng tiền mà không hề đặt câu hỏi về nó. Hãy hỏi cả nhóm xem lần gần nhất họ suy nghĩ về việc tiền đến từ đâu là khi nào.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Dành vài phút để học viên viết câu trả lời. Không yêu cầu bất kỳ ai chia sẻ thông tin tài chính cá nhân. Những câu trả lời này sẽ được nhắc lại trên trang chiếu tổng kết “Tiếp theo là gì?”.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duy trì sự phân biệt này trong suốt buổi học. Khi có một nhận định được đưa ra, hãy đặt câu hỏi: chúng ta có thể kiểm chứng nhận định đó không, hay cần có tiêu chí và bằng chứng?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sử dụng ví dụ trong tài liệu hướng dẫn: quý vị trồng lúa và cần giày, nhưng người thợ đóng giày muốn dầu ăn chứ không phải gạo. Các nhà kinh tế học gọi đây là sự trùng khớp kép về nhu cầu.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sử dụng ví dụ trong tài liệu hướng dẫn: quý vị trồng lúa và cần giày, nhưng người thợ đóng giày muốn dầu ăn chứ không phải gạo. Các nhà kinh tế học gọi đây là sự trùng khớp kép về nhu cầu.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Tờ tiền chỉ là một mảnh giấy. Tiền giải quyết vấn đề của việc hàng đổi hàng bằng cách tách việc bán khỏi việc mua: quý vị bán gạo của mình cho một người và mua giày từ một người khác. Đây chính là điểm khác biệt giữa việc dùng tiền và việc hàng đổi hàng.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Lạm phát giá cả là sự gia tăng kéo dài của mặt bằng giá chung. Mặt còn lại của hiện tượng này là sức mua: lượng hàng hóa và dịch vụ mà một đơn vị tiền tệ có thể mua được. Nếu giá một giỏ hàng hóa thiết yếu tăng từ 100 đơn vị tiền tệ lên 110, thì cùng 100 đơn vị tiền tệ đó không còn mua được toàn bộ giỏ hàng.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Lạm phát giá cả là sự gia tăng kéo dài của mặt bằng giá chung. Mặt còn lại của hiện tượng này là sức mua: lượng hàng hóa và dịch vụ mà một đơn vị tiền tệ có thể mua được. Nếu giá một giỏ hàng hóa thiết yếu tăng từ 100 đơn vị tiền tệ lên 110, thì cùng 100 đơn vị tiền tệ đó không còn mua được toàn bộ giỏ hàng.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Các nhà kinh tế học tranh luận về mức độ ảnh hưởng của từng nguyên nhân. Hãy tập trung vào nguyên nhân xuất phát từ một quyết định chứ không phải một sự cố ngoài ý muốn.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Hoạt động này không cần bất kỳ thiết bị hay kết nối internet nào. Hãy so sánh các câu trả lời trong nhóm và nhắc người học rằng giá của một mặt hàng không phản ánh toàn bộ mức lạm phát.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Trước khi Bitcoin ra đời, việc gửi tiền trực tuyến luôn phụ thuộc vào một tổ chức đáng tin cậy: một ngân hàng hoặc công ty thanh toán lưu giữ sổ cái, phê duyệt tài khoản và có thể trì hoãn, chặn hoặc đảo ngược một khoản thanh toán. Thông tin kỹ thuật số rất dễ sao chép: nếu một đồng tiền kỹ thuật số có thể được chi tiêu hai lần thì nó không thể đóng vai trò là tiền. Đây là vấn đề chi tiêu hai lần. Satoshi Nakamoto là một cá nhân hoặc một nhóm sử dụng tên gọi đó.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 tập trung không có nghĩa là mọi người đều có ảnh hưởng ngang nhau. Điều đó có nghĩa là không một bên tham gia nào có thể tự ý thay đổi sổ cái hoặc các quy tắc tiền tệ áp dụng cho tất cả mọi người.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mới được phát hành theo một lịch trình công khai, và các máy tính độc lập được gọi là nút sẽ từ chối bất kỳ khối nào vi phạm quy tắc đó. Giới hạn này đáng tin cậy vì bất kỳ ai cũng có thể kiểm chứng. Đây không phải là quy luật tự nhiên: giới hạn này được duy trì vì những người tham gia liên tục thực thi nó. Nguồn cung hữu hạn không bảo đảm rằng giá sẽ tăng; giá phụ thuộc vào cả cung lẫn cầu.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Sở hữu 100.000 sats và sở hữu 0,001 bitcoin đều chỉ cùng một lượng. Hãy làm rõ quan niệm sai lầm rằng Bitcoin nằm ngoài tầm với chỉ vì một bitcoin có giá cao.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Người dùng gửi, nhận và nắm giữ bitcoin; các nút kiểm tra mọi giao dịch và khối theo các quy tắc; thợ đào cạnh tranh để thêm một khối mới vào sổ ghi chép khoảng mười phút một lần. Sổ ghi chép đó, tức chuỗi khối, được công khai và rất tốn kém để viết lại. Lưu ý về cách viết: Bitcoin với chữ B viết hoa thường chỉ mạng lưới hoặc hệ thống; bitcoin với chữ b viết thường chỉ bản thân đồng tiền.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Người dùng gửi, nhận và nắm giữ bitcoin; các nút kiểm tra mọi giao dịch và khối theo các quy tắc; thợ đào cạnh tranh để thêm một khối mới vào sổ ghi chép khoảng mười phút một lần. Sổ ghi chép đó, tức chuỗi khối, được công khai và rất tốn kém để viết lại. Lưu ý về cách viết: Bitcoin với chữ B viết hoa thường chỉ mạng lưới hoặc hệ thống; bitcoin với chữ b viết thường chỉ bản thân đồng tiền.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Ví Bitcoin là một công cụ, thường là một ứng dụng, cho phép quý vị nhận, kiểm tra và gửi bitcoin. Bitcoin của quý vị không được lưu trữ trong điện thoại mà được ghi nhận trên chuỗi khối. Ví quản lý các khóa giúp quý vị chứng minh số bitcoin đó thuộc về mình và cho phép thực hiện thanh toán.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Cụm từ khôi phục không chỉ là bản sao lưu: nó cho phép toàn quyền truy cập vào ví. Hãy ghi chính xác cụm từ này ra giấy khi quý vị tạo ví; giữ ngoại tuyến, bảo mật và cất ở nơi không bị thất lạc hay hư hại. Tuyệt đối không chụp ảnh, gửi qua email, lưu trong ghi chú trên đám mây, gửi qua tin nhắn hoặc nhập vào trang web. Các từ được hiển thị chỉ là ví dụ minh họa; tuyệt đối không hiển thị hoặc thu thập cụm từ khôi phục thật.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không khuyến nghị bất kỳ ví cụ thể nào. Các công cụ, mức phí và chủ sở hữu đều thay đổi, và những gì phù hợp với cộng đồng này có thể không phù hợp với cộng đồng khác. Vui lòng hướng dẫn người học tìm đến một nhà giáo dục đáng tin cậy tại địa phương.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4587" y="571500"/>
            <a:ext cx="1340602" cy="272400"/>
          </a:xfrm>
          <a:prstGeom prst="rect">
            <a:avLst/>
          </a:prstGeom>
          <a:noFill/>
          <a:ln/>
        </p:spPr>
        <p:txBody>
          <a:bodyPr wrap="square" lIns="0" tIns="0" rIns="0" bIns="0" rtlCol="0" anchor="t"/>
          <a:lstStyle/>
          <a:p>
            <a:pPr algn="r" indent="0" marL="0">
              <a:lnSpc>
                <a:spcPct val="108000"/>
              </a:lnSpc>
              <a:buNone/>
            </a:pPr>
            <a:r>
              <a:rPr lang="vi" altLang="en-US" sz="1650" dirty="0">
                <a:solidFill>
                  <a:srgbClr val="FFFFFF"/>
                </a:solidFill>
                <a:latin typeface="IBM Plex Sans" pitchFamily="34" charset="0"/>
                <a:ea typeface="IBM Plex Sans" pitchFamily="34" charset="-122"/>
                <a:cs typeface="IBM Plex Sans" pitchFamily="34" charset="-120"/>
              </a:rPr>
              <a:t>Ấn bản 26.10</a:t>
            </a:r>
            <a:endParaRPr lang="v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vi" altLang="en-US" sz="7200" dirty="0">
                <a:solidFill>
                  <a:srgbClr val="FFFFFF"/>
                </a:solidFill>
                <a:latin typeface="IBM Plex Sans Medium" pitchFamily="34" charset="0"/>
                <a:ea typeface="IBM Plex Sans Medium" pitchFamily="34" charset="-122"/>
                <a:cs typeface="IBM Plex Sans Medium" pitchFamily="34" charset="-120"/>
              </a:rPr>
              <a:t>Giới thiệu về</a:t>
            </a:r>
            <a:br/>
            <a:r>
              <a:rPr lang="vi" altLang="en-US" sz="7200" dirty="0">
                <a:solidFill>
                  <a:srgbClr val="FFFFFF"/>
                </a:solidFill>
                <a:latin typeface="IBM Plex Sans Medium" pitchFamily="34" charset="0"/>
                <a:ea typeface="IBM Plex Sans Medium" pitchFamily="34" charset="-122"/>
                <a:cs typeface="IBM Plex Sans Medium" pitchFamily="34" charset="-120"/>
              </a:rPr>
              <a:t>Bitcoin</a:t>
            </a:r>
            <a:endParaRPr lang="v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vi" altLang="en-US" sz="2400" dirty="0">
                <a:solidFill>
                  <a:srgbClr val="FFFFFF"/>
                </a:solidFill>
                <a:latin typeface="IBM Plex Sans" pitchFamily="34" charset="0"/>
                <a:ea typeface="IBM Plex Sans" pitchFamily="34" charset="-122"/>
                <a:cs typeface="IBM Plex Sans" pitchFamily="34" charset="-120"/>
              </a:rPr>
              <a:t>Hướng dẫn cho người mới bắt đầu</a:t>
            </a:r>
            <a:endParaRPr lang="v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Tại sao tiền lại quan trọng?</a:t>
            </a:r>
            <a:endParaRPr lang="v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vi" altLang="en-US" sz="2400" dirty="0">
                <a:solidFill>
                  <a:srgbClr val="FFFFFF"/>
                </a:solidFill>
                <a:latin typeface="IBM Plex Sans" pitchFamily="34" charset="0"/>
                <a:ea typeface="IBM Plex Sans" pitchFamily="34" charset="-122"/>
                <a:cs typeface="IBM Plex Sans" pitchFamily="34" charset="-120"/>
              </a:rPr>
              <a:t>Chúng ta sử dụng tiền mỗi ngày, nhưng hiếm khi tự hỏi tiền hoạt động như thế nào.</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Hầu hết mọi người không bao</a:t>
            </a:r>
            <a:br/>
            <a:r>
              <a:rPr lang="vi" altLang="en-US" sz="3000" dirty="0">
                <a:solidFill>
                  <a:srgbClr val="422C70"/>
                </a:solidFill>
                <a:latin typeface="IBM Plex Sans Medium" pitchFamily="34" charset="0"/>
                <a:ea typeface="IBM Plex Sans Medium" pitchFamily="34" charset="-122"/>
                <a:cs typeface="IBM Plex Sans Medium" pitchFamily="34" charset="-120"/>
              </a:rPr>
              <a:t>giờ dừng lại để suy nghĩ về tiền</a:t>
            </a:r>
            <a:br/>
            <a:r>
              <a:rPr lang="vi" altLang="en-US" sz="3000" dirty="0">
                <a:solidFill>
                  <a:srgbClr val="422C70"/>
                </a:solidFill>
                <a:latin typeface="IBM Plex Sans Medium" pitchFamily="34" charset="0"/>
                <a:ea typeface="IBM Plex Sans Medium" pitchFamily="34" charset="-122"/>
                <a:cs typeface="IBM Plex Sans Medium" pitchFamily="34" charset="-120"/>
              </a:rPr>
              <a:t>bạc</a:t>
            </a:r>
            <a:endParaRPr lang="vi"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Không phải kiếm tiền, cũng không phải tiêu tiền, mà là suy nghĩ xem tiền là gì và hoạt động như thế nào.</a:t>
            </a:r>
            <a:endParaRPr lang="v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Tại sao tiền lại quan trọng?</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Năm câu hỏi để bắt đầu</a:t>
            </a:r>
            <a:endParaRPr lang="vi"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Tại sao con người cần tiền?</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Điều gì khiến một thứ trở thành tiền?</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Ai có thể tạo ra hoặc kiểm soát tiền mà quý vị sử dụng?</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Tại sao tiền mà quý vị sử dụng lại có giá trị?</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Tiền của quý vị có mua được cùng một lượng hàng hóa như trước đây không?</a:t>
            </a:r>
            <a:endParaRPr lang="vi" sz="2110" dirty="0"/>
          </a:p>
        </p:txBody>
      </p:sp>
      <p:sp>
        <p:nvSpPr>
          <p:cNvPr id="6" name="Shape 3"/>
          <p:cNvSpPr/>
          <p:nvPr/>
        </p:nvSpPr>
        <p:spPr>
          <a:xfrm>
            <a:off x="666780" y="4418747"/>
            <a:ext cx="5981730" cy="1809780"/>
          </a:xfrm>
          <a:prstGeom prst="rect">
            <a:avLst/>
          </a:prstGeom>
          <a:solidFill>
            <a:srgbClr val="F3F3FA"/>
          </a:solidFill>
          <a:ln/>
        </p:spPr>
      </p:sp>
      <p:sp>
        <p:nvSpPr>
          <p:cNvPr id="7" name="Shape 4"/>
          <p:cNvSpPr/>
          <p:nvPr/>
        </p:nvSpPr>
        <p:spPr>
          <a:xfrm>
            <a:off x="666780" y="4418747"/>
            <a:ext cx="57150" cy="1809780"/>
          </a:xfrm>
          <a:prstGeom prst="rect">
            <a:avLst/>
          </a:prstGeom>
          <a:solidFill>
            <a:srgbClr val="422C70"/>
          </a:solidFill>
          <a:ln/>
        </p:spPr>
      </p:sp>
      <p:sp>
        <p:nvSpPr>
          <p:cNvPr id="8" name="Text 5"/>
          <p:cNvSpPr/>
          <p:nvPr/>
        </p:nvSpPr>
        <p:spPr>
          <a:xfrm>
            <a:off x="1153058" y="4660148"/>
            <a:ext cx="5370180" cy="1326977"/>
          </a:xfrm>
          <a:prstGeom prst="rect">
            <a:avLst/>
          </a:prstGeom>
          <a:noFill/>
          <a:ln/>
        </p:spPr>
        <p:txBody>
          <a:bodyPr wrap="square" lIns="0" tIns="0" rIns="0" bIns="0" rtlCol="0" anchor="t"/>
          <a:lstStyle/>
          <a:p>
            <a:pPr algn="l" indent="0" marL="0">
              <a:lnSpc>
                <a:spcPct val="113000"/>
              </a:lnSpc>
              <a:buNone/>
            </a:pPr>
            <a:r>
              <a:rPr lang="vi" altLang="en-US" sz="2110" b="1" dirty="0">
                <a:solidFill>
                  <a:srgbClr val="422C70"/>
                </a:solidFill>
                <a:latin typeface="IBM Plex Sans" pitchFamily="34" charset="0"/>
                <a:ea typeface="IBM Plex Sans" pitchFamily="34" charset="-122"/>
                <a:cs typeface="IBM Plex Sans" pitchFamily="34" charset="-120"/>
              </a:rPr>
              <a:t>Hãy giữ lại các câu trả lời của quý vị</a:t>
            </a:r>
            <a:endParaRPr lang="vi" sz="2110" dirty="0"/>
          </a:p>
          <a:p>
            <a:pPr algn="l" indent="0" marL="0">
              <a:lnSpc>
                <a:spcPct val="113000"/>
              </a:lnSpc>
              <a:spcBef>
                <a:spcPts val="320"/>
              </a:spcBef>
              <a:buNone/>
            </a:pPr>
            <a:r>
              <a:rPr lang="vi" altLang="en-US" sz="2110" dirty="0">
                <a:solidFill>
                  <a:srgbClr val="25252B"/>
                </a:solidFill>
                <a:latin typeface="IBM Plex Sans" pitchFamily="34" charset="0"/>
                <a:ea typeface="IBM Plex Sans" pitchFamily="34" charset="-122"/>
                <a:cs typeface="IBM Plex Sans" pitchFamily="34" charset="-120"/>
              </a:rPr>
              <a:t>Hãy viết một câu trả lời ngắn cho mỗi câu hỏi. Quý vị sẽ xem lại các câu trả lời này ở cuối bài.</a:t>
            </a:r>
            <a:endParaRPr lang="vi"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Tại sao tiền lại quan trọng?</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Sự thật hay ý kiến?</a:t>
            </a:r>
            <a:endParaRPr lang="vi"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Sự thật:</a:t>
            </a:r>
            <a:r>
              <a:rPr lang="vi" altLang="en-US" sz="2300" dirty="0">
                <a:solidFill>
                  <a:srgbClr val="25252B"/>
                </a:solidFill>
                <a:latin typeface="IBM Plex Sans" pitchFamily="34" charset="0"/>
                <a:ea typeface="IBM Plex Sans" pitchFamily="34" charset="-122"/>
                <a:cs typeface="IBM Plex Sans" pitchFamily="34" charset="-120"/>
              </a:rPr>
              <a:t> "Tờ tiền này được chấp nhận để nộp thuế." Điều này có thể được kiểm chứng.</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Ý kiến:</a:t>
            </a:r>
            <a:r>
              <a:rPr lang="vi" altLang="en-US" sz="2300" dirty="0">
                <a:solidFill>
                  <a:srgbClr val="25252B"/>
                </a:solidFill>
                <a:latin typeface="IBM Plex Sans" pitchFamily="34" charset="0"/>
                <a:ea typeface="IBM Plex Sans" pitchFamily="34" charset="-122"/>
                <a:cs typeface="IBM Plex Sans" pitchFamily="34" charset="-120"/>
              </a:rPr>
              <a:t> "Đây là hình thức tiền tệ tốt nhất." Nhận định này cần có tiêu chí và bằng chứng.</a:t>
            </a:r>
            <a:endParaRPr lang="vi"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Tài liệu hướng dẫn này chỉ phục vụ mục đích giáo dục. Tài liệu không cung cấp lời khuyên về tài chính, đầu tư, pháp lý hay thuế, và cũng không khuyến nghị quý vị mua, bán hay nắm giữ bất cứ thứ gì.</a:t>
            </a:r>
            <a:endParaRPr lang="v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Tại sao tiền lại quan trọng?</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Tiền là gì?</a:t>
            </a:r>
            <a:endParaRPr lang="v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FFFFF"/>
                </a:solidFill>
                <a:latin typeface="IBM Plex Sans" pitchFamily="34" charset="0"/>
                <a:ea typeface="IBM Plex Sans" pitchFamily="34" charset="-122"/>
                <a:cs typeface="IBM Plex Sans" pitchFamily="34" charset="-120"/>
              </a:rPr>
              <a:t>Tiền là một công cụ để trao đổi.</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Hàng đổi hàng và sự trùng khớp kép về nhu cầu</a:t>
            </a:r>
            <a:endParaRPr lang="v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Cả hai người đều phải muốn thứ mà người kia có, vào cùng một thời điểm và với số lượng phù hợp.</a:t>
            </a:r>
            <a:endParaRPr lang="vi"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Hàng đổi hàng và sự trùng khớp kép về nhu cầu</a:t>
            </a:r>
            <a:endParaRPr lang="v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Cả hai người đều phải muốn thứ mà người kia có, vào cùng một thời điểm và với số lượng phù hợp.</a:t>
            </a:r>
            <a:endParaRPr lang="vi" sz="2400" dirty="0"/>
          </a:p>
        </p:txBody>
      </p:sp>
      <p:pic>
        <p:nvPicPr>
          <p:cNvPr id="5" name="Image 0" descr="Amina Có: gạo Muốn: giàyVới LuisLuis không muốn gạo.Luis Có: giàyMuốn: dầu ănVới MeiMei không muốn giày.MeiCó: dầu ănMuốn: dịch vụ sửa chữaVới AminaAmina không biết sửa chữa.">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Tiền là công cụ trao đổi</a:t>
            </a:r>
            <a:endParaRPr lang="v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Không ai muốn có tiền chỉ vì bản thân nó. Tiền hữu ích vì mọi người chấp nhận nó và kỳ vọng rằng những người khác cũng sẽ chấp nhận nó sau này.</a:t>
            </a:r>
            <a:endParaRPr lang="vi"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Ba chức năng của tiền</a:t>
            </a:r>
            <a:endParaRPr lang="v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Phương tiện trao đổi:</a:t>
            </a:r>
            <a:r>
              <a:rPr lang="vi" altLang="en-US" sz="2400" dirty="0">
                <a:solidFill>
                  <a:srgbClr val="25252B"/>
                </a:solidFill>
                <a:latin typeface="IBM Plex Sans" pitchFamily="34" charset="0"/>
                <a:ea typeface="IBM Plex Sans" pitchFamily="34" charset="-122"/>
                <a:cs typeface="IBM Plex Sans" pitchFamily="34" charset="-120"/>
              </a:rPr>
              <a:t> mọi người chấp nhận nó để thanh toán</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Đơn vị tính toán:</a:t>
            </a:r>
            <a:r>
              <a:rPr lang="vi" altLang="en-US" sz="2400" dirty="0">
                <a:solidFill>
                  <a:srgbClr val="25252B"/>
                </a:solidFill>
                <a:latin typeface="IBM Plex Sans" pitchFamily="34" charset="0"/>
                <a:ea typeface="IBM Plex Sans" pitchFamily="34" charset="-122"/>
                <a:cs typeface="IBM Plex Sans" pitchFamily="34" charset="-120"/>
              </a:rPr>
              <a:t> giá cả được biểu thị bằng nó</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Phương tiện lưu trữ giá trị:</a:t>
            </a:r>
            <a:r>
              <a:rPr lang="vi" altLang="en-US" sz="2400" dirty="0">
                <a:solidFill>
                  <a:srgbClr val="25252B"/>
                </a:solidFill>
                <a:latin typeface="IBM Plex Sans" pitchFamily="34" charset="0"/>
                <a:ea typeface="IBM Plex Sans" pitchFamily="34" charset="-122"/>
                <a:cs typeface="IBM Plex Sans" pitchFamily="34" charset="-120"/>
              </a:rPr>
              <a:t> nó chuyển giá trị từ hiện tại sang tương lai</a:t>
            </a:r>
            <a:endParaRPr lang="vi"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Không loại tiền nào lưu trữ giá trị một cách hoàn hảo, nhưng một số dạng tiền mất sức mua chậm hơn những dạng khác.</a:t>
            </a:r>
            <a:endParaRPr lang="v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Từ vỏ sò đến tiền giấy</a:t>
            </a:r>
            <a:endParaRPr lang="vi"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Vỏ sò, muối, hạt cườm, gia súc, đồng, bạc, vàng</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Kim loại quý: khan hiếm, bền, được chấp nhận rộng rãi</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Giấy chứng nhận có thể quy đổi lấy một lượng kim loại được ghi rõ</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Chế độ bản vị vàng: một đơn vị tiền tệ được gắn với vàng theo quy định pháp luật</a:t>
            </a:r>
            <a:endParaRPr lang="vi"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Các quy tắc khác nhau tùy theo địa điểm và thời kỳ.</a:t>
            </a:r>
            <a:endParaRPr lang="v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Tiền pháp định</a:t>
            </a:r>
            <a:endParaRPr lang="vi"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1971: Hoa Kỳ chấm dứt việc cho phép các chính phủ và ngân hàng trung ương nước ngoài chính thức đổi đô la lấy vàng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Ngày nay, hầu hết các đồng tiền quốc gia đều là tiền pháp định: được phát hành theo thẩm quyền của chính phủ, không thể quy đổi thành vàng hay bất kỳ hàng hóa nào khác</a:t>
            </a:r>
            <a:endParaRPr lang="vi" sz="2400" dirty="0"/>
          </a:p>
          <a:p>
            <a:pPr algn="l" marL="228600" indent="-228600">
              <a:lnSpc>
                <a:spcPct val="113000"/>
              </a:lnSpc>
              <a:spcBef>
                <a:spcPts val="480"/>
              </a:spcBef>
              <a:buSzPct val="100000"/>
              <a:buChar char="•"/>
            </a:pPr>
            <a:r>
              <a:rPr lang="vi" altLang="en-US" sz="2400" i="1" dirty="0">
                <a:solidFill>
                  <a:srgbClr val="25252B"/>
                </a:solidFill>
                <a:latin typeface="IBM Plex Sans" pitchFamily="34" charset="0"/>
                <a:ea typeface="IBM Plex Sans" pitchFamily="34" charset="-122"/>
                <a:cs typeface="IBM Plex Sans" pitchFamily="34" charset="-120"/>
              </a:rPr>
              <a:t>Fiat</a:t>
            </a:r>
            <a:r>
              <a:rPr lang="vi" altLang="en-US" sz="2400" dirty="0">
                <a:solidFill>
                  <a:srgbClr val="25252B"/>
                </a:solidFill>
                <a:latin typeface="IBM Plex Sans" pitchFamily="34" charset="0"/>
                <a:ea typeface="IBM Plex Sans" pitchFamily="34" charset="-122"/>
                <a:cs typeface="IBM Plex Sans" pitchFamily="34" charset="-120"/>
              </a:rPr>
              <a:t> trong tiếng Latinh có nghĩa là "hãy để điều đó được thực hiện", thường được hiểu là "theo sắc lệnh"</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Được chấp nhận vì người dân, doanh nghiệp, ngân hàng và chính phủ đều sử dụng; pháp luật công nhận đây là phương tiện thanh toán hợp pháp và yêu cầu dùng để nộp thuế</a:t>
            </a:r>
            <a:endParaRPr lang="v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Chúng ta đã chuyển từ tiền được</a:t>
            </a:r>
            <a:br/>
            <a:r>
              <a:rPr lang="vi" altLang="en-US" sz="4350" dirty="0">
                <a:solidFill>
                  <a:srgbClr val="FFFFFF"/>
                </a:solidFill>
                <a:latin typeface="IBM Plex Sans Medium" pitchFamily="34" charset="0"/>
                <a:ea typeface="IBM Plex Sans Medium" pitchFamily="34" charset="-122"/>
                <a:cs typeface="IBM Plex Sans Medium" pitchFamily="34" charset="-120"/>
              </a:rPr>
              <a:t>bảo chứng bằng một thứ gì đó</a:t>
            </a:r>
            <a:br/>
            <a:r>
              <a:rPr lang="vi" altLang="en-US" sz="4350" dirty="0">
                <a:solidFill>
                  <a:srgbClr val="FFFFFF"/>
                </a:solidFill>
                <a:latin typeface="IBM Plex Sans Medium" pitchFamily="34" charset="0"/>
                <a:ea typeface="IBM Plex Sans Medium" pitchFamily="34" charset="-122"/>
                <a:cs typeface="IBM Plex Sans Medium" pitchFamily="34" charset="-120"/>
              </a:rPr>
              <a:t>sang tiền được bảo chứng bằng</a:t>
            </a:r>
            <a:br/>
            <a:r>
              <a:rPr lang="vi" altLang="en-US" sz="4350" dirty="0">
                <a:solidFill>
                  <a:srgbClr val="FFFFFF"/>
                </a:solidFill>
                <a:latin typeface="IBM Plex Sans Medium" pitchFamily="34" charset="0"/>
                <a:ea typeface="IBM Plex Sans Medium" pitchFamily="34" charset="-122"/>
                <a:cs typeface="IBM Plex Sans Medium" pitchFamily="34" charset="-120"/>
              </a:rPr>
              <a:t>niềm tin vào một ai đó.</a:t>
            </a:r>
            <a:endParaRPr lang="v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C0C0D0"/>
                </a:solidFill>
                <a:latin typeface="IBM Plex Sans" pitchFamily="34" charset="0"/>
                <a:ea typeface="IBM Plex Sans" pitchFamily="34" charset="-122"/>
                <a:cs typeface="IBM Plex Sans" pitchFamily="34" charset="-120"/>
              </a:rPr>
              <a:t>Giới thiệu về Bitcoin · Tiền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Tiền của chúng ta có vấn đề gì?</a:t>
            </a:r>
            <a:endParaRPr lang="v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FFFFF"/>
                </a:solidFill>
                <a:latin typeface="IBM Plex Sans" pitchFamily="34" charset="0"/>
                <a:ea typeface="IBM Plex Sans" pitchFamily="34" charset="-122"/>
                <a:cs typeface="IBM Plex Sans" pitchFamily="34" charset="-120"/>
              </a:rPr>
              <a:t>Khi nghe đến từ lạm phát, mọi người thường nghĩ đến việc giá cả tăng lên.</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Lạm phát và sức mua</a:t>
            </a:r>
            <a:endParaRPr lang="vi" sz="3000" dirty="0"/>
          </a:p>
        </p:txBody>
      </p:sp>
      <p:pic>
        <p:nvPicPr>
          <p:cNvPr id="4" name="Image 0" descr="Trước Quý vị có 100 đơn vị tiền tệ. Giỏ hàng có giá 100. Quý vị có thể mua toàn bộ giỏ hàng.Mức giáThấp hơnSức muaCao hơnSau khi giá tăng Quý vị vẫn có 100 đơn vị tiền tệ. Cùng giỏ hàng đó có giá 110.">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Lạm phát và sức mua</a:t>
            </a:r>
            <a:endParaRPr lang="v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Nhiều nguyên nhân, một lựa</a:t>
            </a:r>
            <a:br/>
            <a:r>
              <a:rPr lang="vi" altLang="en-US" sz="3000" dirty="0">
                <a:solidFill>
                  <a:srgbClr val="422C70"/>
                </a:solidFill>
                <a:latin typeface="IBM Plex Sans Medium" pitchFamily="34" charset="0"/>
                <a:ea typeface="IBM Plex Sans Medium" pitchFamily="34" charset="-122"/>
                <a:cs typeface="IBM Plex Sans Medium" pitchFamily="34" charset="-120"/>
              </a:rPr>
              <a:t>chọn</a:t>
            </a:r>
            <a:endParaRPr lang="vi" sz="3000" dirty="0"/>
          </a:p>
        </p:txBody>
      </p:sp>
      <p:sp>
        <p:nvSpPr>
          <p:cNvPr id="5" name="Text 2"/>
          <p:cNvSpPr/>
          <p:nvPr/>
        </p:nvSpPr>
        <p:spPr>
          <a:xfrm>
            <a:off x="1032449" y="1802191"/>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Sự mở rộng cung tiền và tín dụng</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Gián đoạn nguồn cung và thay đổi về nhu cầu</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Đồng tiền mất giá, thuế, chi phí sản xuất</a:t>
            </a:r>
            <a:endParaRPr lang="vi" sz="2300" dirty="0"/>
          </a:p>
        </p:txBody>
      </p:sp>
      <p:sp>
        <p:nvSpPr>
          <p:cNvPr id="6" name="Text 3"/>
          <p:cNvSpPr/>
          <p:nvPr/>
        </p:nvSpPr>
        <p:spPr>
          <a:xfrm>
            <a:off x="666780" y="4215841"/>
            <a:ext cx="5694426" cy="197492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Một nguyên nhân xuất phát từ lựa chọn, không phải sự ngẫu nhiên: trong hệ thống tiền pháp định, một số ít tổ chức có thể tăng cung tiền và tín dụng cũng như thay đổi các quy tắc của hệ thống.</a:t>
            </a:r>
            <a:endParaRPr lang="v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Sự khan hiếm và giá trị</a:t>
            </a:r>
            <a:endParaRPr lang="v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Bản gốc Mona Lisa có giá trị cao hơn bất kỳ bản sao nào: đó là bản duy nhất</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Chỉ riêng sự khan hiếm không tạo ra giá trị, nhưng khi mọi người muốn một thứ gì đó, nguồn cung của nó trở nên quan trọng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Khi lượng tiền cung ứng tăng nhanh hơn lượng hàng hóa và dịch vụ mà tiền có thể mua được, mỗi đơn vị tiền có xu hướng mua được ít hơn</a:t>
            </a:r>
            <a:endParaRPr lang="v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Lạm phát không ảnh hưởng đến mọi người như nhau</a:t>
            </a:r>
            <a:endParaRPr lang="v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Tiền mặt và tiền tiết kiệm có thể mất sức mua</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Chủ sở hữu những tài sản tăng giá có thể được bảo vệ phần nào</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Tiền lương và giá cả điều chỉnh với tốc độ khác nhau</a:t>
            </a:r>
            <a:endParaRPr lang="vi"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Số dư tài khoản ngân hàng khác với tiền mặt trong tay quý vị: đó là lời hứa của ngân hàng sẽ trả tiền cho quý vị. Lời hứa đó thường được thực hiện, nhưng còn phụ thuộc vào ngân hàng và các quy định áp dụng cho ngân hàng đó.</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Thực hành: Kiểm tra sức mua</a:t>
            </a:r>
            <a:endParaRPr lang="v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Hãy chọn một mặt hàng hoặc dịch vụ thông thường: bánh mì, đi lại hoặc nạp tiền điện thoại</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Ghi lại giá hiện nay của mặt hàng hoặc dịch vụ đó</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Hỏi một người xem vài năm trước giá là bao nhiêu và đối chiếu với một tài liệu ghi chép đáng tin cậy nếu có thể</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Thu nhập có tăng cùng tốc độ đó không? Còn yếu tố nào khác có thể giải thích sự thay đổi này?</a:t>
            </a:r>
            <a:endParaRPr lang="v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Tiền pháp định hoạt động hiệu quả, nhưng tiềm ẩn rủi ro</a:t>
            </a:r>
            <a:endParaRPr lang="vi"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Thanh toán thuận tiện, tín dụng linh hoạt, công cụ ứng phó với khủng hoảng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Nhưng nguồn cung và các quy tắc của nó có thể thay đổi, còn những người sử dụng nó lại có ít quyền lên tiếng</a:t>
            </a:r>
            <a:endParaRPr lang="vi" sz="2400" dirty="0"/>
          </a:p>
        </p:txBody>
      </p:sp>
      <p:sp>
        <p:nvSpPr>
          <p:cNvPr id="5" name="Shape 3"/>
          <p:cNvSpPr/>
          <p:nvPr/>
        </p:nvSpPr>
        <p:spPr>
          <a:xfrm>
            <a:off x="666780" y="3016880"/>
            <a:ext cx="10858500" cy="1188263"/>
          </a:xfrm>
          <a:prstGeom prst="rect">
            <a:avLst/>
          </a:prstGeom>
          <a:solidFill>
            <a:srgbClr val="F3F3FA"/>
          </a:solidFill>
          <a:ln/>
        </p:spPr>
      </p:sp>
      <p:sp>
        <p:nvSpPr>
          <p:cNvPr id="6" name="Shape 4"/>
          <p:cNvSpPr/>
          <p:nvPr/>
        </p:nvSpPr>
        <p:spPr>
          <a:xfrm>
            <a:off x="666780" y="3016880"/>
            <a:ext cx="57150" cy="1188263"/>
          </a:xfrm>
          <a:prstGeom prst="rect">
            <a:avLst/>
          </a:prstGeom>
          <a:solidFill>
            <a:srgbClr val="422C70"/>
          </a:solidFill>
          <a:ln/>
        </p:spPr>
      </p:sp>
      <p:sp>
        <p:nvSpPr>
          <p:cNvPr id="7" name="Text 5"/>
          <p:cNvSpPr/>
          <p:nvPr/>
        </p:nvSpPr>
        <p:spPr>
          <a:xfrm>
            <a:off x="1211580" y="3291200"/>
            <a:ext cx="10415565" cy="639623"/>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Đó là lý do mọi người tìm kiếm các giải pháp thay thế, và cũng là lý do Bitcoin ra đời.</a:t>
            </a:r>
            <a:endParaRPr lang="v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Tiền của chúng ta có vấn đề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Bitcoin là gì?</a:t>
            </a:r>
            <a:endParaRPr lang="v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vi" altLang="en-US" sz="2400" dirty="0">
                <a:solidFill>
                  <a:srgbClr val="FFFFFF"/>
                </a:solidFill>
                <a:latin typeface="IBM Plex Sans" pitchFamily="34" charset="0"/>
                <a:ea typeface="IBM Plex Sans" pitchFamily="34" charset="-122"/>
                <a:cs typeface="IBM Plex Sans" pitchFamily="34" charset="-120"/>
              </a:rPr>
              <a:t>Tiền kỹ thuật số có tính phi tập trung, có nguồn cung giới hạn và có thể được gửi trực tiếp giữa các bên mà không cần ngân hàng cho phép.</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Vấn đề chi tiêu hai lần</a:t>
            </a:r>
            <a:endParaRPr lang="v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i" altLang="en-US" sz="2400" b="1" dirty="0">
                <a:solidFill>
                  <a:srgbClr val="422C70"/>
                </a:solidFill>
                <a:latin typeface="IBM Plex Sans" pitchFamily="34" charset="0"/>
                <a:ea typeface="IBM Plex Sans" pitchFamily="34" charset="-122"/>
                <a:cs typeface="IBM Plex Sans" pitchFamily="34" charset="-120"/>
              </a:rPr>
              <a:t>31 tháng 10 năm 2008:</a:t>
            </a:r>
            <a:r>
              <a:rPr lang="vi" altLang="en-US" sz="2400" dirty="0">
                <a:solidFill>
                  <a:srgbClr val="25252B"/>
                </a:solidFill>
                <a:latin typeface="IBM Plex Sans" pitchFamily="34" charset="0"/>
                <a:ea typeface="IBM Plex Sans" pitchFamily="34" charset="-122"/>
                <a:cs typeface="IBM Plex Sans" pitchFamily="34" charset="-120"/>
              </a:rPr>
              <a:t> Satoshi Nakamoto công bố </a:t>
            </a:r>
            <a:r>
              <a:rPr lang="vi" altLang="en-US" sz="2400" i="1" dirty="0">
                <a:solidFill>
                  <a:srgbClr val="25252B"/>
                </a:solidFill>
                <a:latin typeface="IBM Plex Sans" pitchFamily="34" charset="0"/>
                <a:ea typeface="IBM Plex Sans" pitchFamily="34" charset="-122"/>
                <a:cs typeface="IBM Plex Sans" pitchFamily="34" charset="-120"/>
              </a:rPr>
              <a:t>Bitcoin: Một hệ thống tiền điện tử ngang hàng</a:t>
            </a:r>
            <a:r>
              <a:rPr lang="vi" altLang="en-US" sz="2400" dirty="0">
                <a:solidFill>
                  <a:srgbClr val="25252B"/>
                </a:solidFill>
                <a:latin typeface="IBM Plex Sans" pitchFamily="34" charset="0"/>
                <a:ea typeface="IBM Plex Sans" pitchFamily="34" charset="-122"/>
                <a:cs typeface="IBM Plex Sans" pitchFamily="34" charset="-120"/>
              </a:rPr>
              <a:t>. </a:t>
            </a:r>
            <a:r>
              <a:rPr lang="vi" altLang="en-US" sz="2400" b="1" dirty="0">
                <a:solidFill>
                  <a:srgbClr val="25252B"/>
                </a:solidFill>
                <a:latin typeface="IBM Plex Sans" pitchFamily="34" charset="0"/>
                <a:ea typeface="IBM Plex Sans" pitchFamily="34" charset="-122"/>
                <a:cs typeface="IBM Plex Sans" pitchFamily="34" charset="-120"/>
              </a:rPr>
              <a:t>Tháng 1 năm 2009:</a:t>
            </a:r>
            <a:r>
              <a:rPr lang="vi" altLang="en-US" sz="2400" dirty="0">
                <a:solidFill>
                  <a:srgbClr val="25252B"/>
                </a:solidFill>
                <a:latin typeface="IBM Plex Sans" pitchFamily="34" charset="0"/>
                <a:ea typeface="IBM Plex Sans" pitchFamily="34" charset="-122"/>
                <a:cs typeface="IBM Plex Sans" pitchFamily="34" charset="-120"/>
              </a:rPr>
              <a:t> mạng lưới bắt đầu hoạt động.</a:t>
            </a:r>
            <a:endParaRPr lang="vi" sz="2400" dirty="0"/>
          </a:p>
        </p:txBody>
      </p:sp>
      <p:pic>
        <p:nvPicPr>
          <p:cNvPr id="5" name="Image 0" descr="Công ty thanh toán Người gửi yêu cầu công tyCông ty lưu giữ sổ cái và phê duyệt Người nhận được thanh toán nếu công ty cho phépPhụ thuộc vàoMột tổ chức đáng tin cậy lưu giữ sổ cáiBitcoin Người gửi ký ">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Phi tập trung · Nguồn cung hữu hạn · Ngang hàng</a:t>
            </a:r>
            <a:endParaRPr lang="v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Phi tập trung:</a:t>
            </a:r>
            <a:r>
              <a:rPr lang="vi" altLang="en-US" sz="2400" dirty="0">
                <a:solidFill>
                  <a:srgbClr val="25252B"/>
                </a:solidFill>
                <a:latin typeface="IBM Plex Sans" pitchFamily="34" charset="0"/>
                <a:ea typeface="IBM Plex Sans" pitchFamily="34" charset="-122"/>
                <a:cs typeface="IBM Plex Sans" pitchFamily="34" charset="-120"/>
              </a:rPr>
              <a:t> không có cơ quan trung ương nào tạo tài khoản, thay đổi số dư hay phê duyệt người tham gia</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Nguồn cung hữu hạn:</a:t>
            </a:r>
            <a:r>
              <a:rPr lang="vi" altLang="en-US" sz="2400" dirty="0">
                <a:solidFill>
                  <a:srgbClr val="25252B"/>
                </a:solidFill>
                <a:latin typeface="IBM Plex Sans" pitchFamily="34" charset="0"/>
                <a:ea typeface="IBM Plex Sans" pitchFamily="34" charset="-122"/>
                <a:cs typeface="IBM Plex Sans" pitchFamily="34" charset="-120"/>
              </a:rPr>
              <a:t> sẽ không bao giờ có hơn 21 triệu bitcoin</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Ngang hàng:</a:t>
            </a:r>
            <a:r>
              <a:rPr lang="vi" altLang="en-US" sz="2400" dirty="0">
                <a:solidFill>
                  <a:srgbClr val="25252B"/>
                </a:solidFill>
                <a:latin typeface="IBM Plex Sans" pitchFamily="34" charset="0"/>
                <a:ea typeface="IBM Plex Sans" pitchFamily="34" charset="-122"/>
                <a:cs typeface="IBM Plex Sans" pitchFamily="34" charset="-120"/>
              </a:rPr>
              <a:t> gửi cho bất kỳ ai, ở bất kỳ đâu mà không cần xin phép cơ quan trung ương</a:t>
            </a:r>
            <a:endParaRPr lang="vi"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Không công ty nào có thể đóng băng số bitcoin mà quý vị tự kiểm soát. Mặt còn lại của sự tự do đó là trách nhiệm: một giao dịch hợp lệ thường không thể đảo ngược, và mạng lưới không có bộ phận hỗ trợ.</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Một giới hạn mà bất kỳ ai cũng có thể kiểm chứng</a:t>
            </a:r>
            <a:endParaRPr lang="vi" sz="3000" dirty="0"/>
          </a:p>
        </p:txBody>
      </p:sp>
      <p:pic>
        <p:nvPicPr>
          <p:cNvPr id="4" name="Image 0" descr="Một tuyên bố về nguồn cung Một tổ chức phát hành công bố giới hạn trên trang web của mình. Chỉ cơ sở dữ liệu riêng của tổ chức phát hành ghi nhận giới hạn đó. Không ai bên ngoài tổ chức phát hành có t">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Quý vị không cần sở hữu trọn một Bitcoin</a:t>
            </a:r>
            <a:endParaRPr lang="v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Một bitcoin được chia thành 100.000.000 đơn vị nhỏ hơn gọi là satoshi, hay sats.</a:t>
            </a:r>
            <a:endParaRPr lang="vi"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Ai duy trì hoạt động của Bitcoin?</a:t>
            </a:r>
            <a:endParaRPr lang="vi" sz="3000" dirty="0"/>
          </a:p>
        </p:txBody>
      </p:sp>
      <p:pic>
        <p:nvPicPr>
          <p:cNvPr id="4" name="Image 0" descr="Người dùngNgười dùng nhận, nắm giữ và gửi bitcoin. NútNút tự kiểm tra việc tuân thủ các quy tắc và chuyển tiếp dữ liệu hợp lệ. Thợ đàoThợ đào xây dựng các khối ứng viên và thực hiện bằng chứng công vi">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Ai duy trì hoạt động của Bitcoin?</a:t>
            </a:r>
            <a:endParaRPr lang="v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Bitcoin có những đánh đổi</a:t>
            </a:r>
            <a:endParaRPr lang="v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Giá của nó có thể thay đổi nhanh chóng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Sai sót thường không thể khắc phục</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Việc chấp nhận thanh toán vẫn còn hạn chế ở nhiều nơi</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Sử dụng an toàn đòi hỏi phải tìm hiểu</a:t>
            </a:r>
            <a:endParaRPr lang="v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Bitcoin thay thế một phần niềm tin vào các tổ chức bằng việc xác minh và trách nhiệm cá nhân. Bitcoin không loại bỏ rủi ro.</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Bitcoin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Quý vị sử dụng Bitcoin như thế nào?</a:t>
            </a:r>
            <a:endParaRPr lang="v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FFFFF"/>
                </a:solidFill>
                <a:latin typeface="IBM Plex Sans" pitchFamily="34" charset="0"/>
                <a:ea typeface="IBM Plex Sans" pitchFamily="34" charset="-122"/>
                <a:cs typeface="IBM Plex Sans" pitchFamily="34" charset="-120"/>
              </a:rPr>
              <a:t>Câu hỏi đầu tiên về bất kỳ ví nào: ai kiểm soát các khóa?</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Ví quản lý khóa</a:t>
            </a:r>
            <a:endParaRPr lang="vi" sz="3000" dirty="0"/>
          </a:p>
        </p:txBody>
      </p:sp>
      <p:pic>
        <p:nvPicPr>
          <p:cNvPr id="4" name="Image 0" descr="Ví của quý vị lưu giữ các khóa Nhận Chia sẻ địa chỉ nhậnGửi Ký bằng khóa của quý vị bitcoin vẫn nằm trên sổ cái dùng chung">    </p:cNvPr>
          <p:cNvPicPr>
            <a:picLocks noChangeAspect="1"/>
          </p:cNvPicPr>
          <p:nvPr/>
        </p:nvPicPr>
        <p:blipFill>
          <a:blip r:embed="rId1"/>
          <a:stretch>
            <a:fillRect/>
          </a:stretch>
        </p:blipFill>
        <p:spPr>
          <a:xfrm>
            <a:off x="915772" y="1295430"/>
            <a:ext cx="10360243" cy="457721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Ai thực sự nắm giữ Bitcoin của quý vị?</a:t>
            </a:r>
            <a:endParaRPr lang="vi"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Tự lưu ký:</a:t>
            </a:r>
            <a:r>
              <a:rPr lang="vi" altLang="en-US" sz="2300" dirty="0">
                <a:solidFill>
                  <a:srgbClr val="25252B"/>
                </a:solidFill>
                <a:latin typeface="IBM Plex Sans" pitchFamily="34" charset="0"/>
                <a:ea typeface="IBM Plex Sans" pitchFamily="34" charset="-122"/>
                <a:cs typeface="IBM Plex Sans" pitchFamily="34" charset="-120"/>
              </a:rPr>
              <a:t> quý vị kiểm soát các khóa</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Không ai có thể khôi phục bitcoin cho quý vị nếu quý vị làm mất cả cụm từ khôi phục lẫn thiết bị</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Lưu ký qua bên thứ ba:</a:t>
            </a:r>
            <a:r>
              <a:rPr lang="vi" altLang="en-US" sz="2300" dirty="0">
                <a:solidFill>
                  <a:srgbClr val="25252B"/>
                </a:solidFill>
                <a:latin typeface="IBM Plex Sans" pitchFamily="34" charset="0"/>
                <a:ea typeface="IBM Plex Sans" pitchFamily="34" charset="-122"/>
                <a:cs typeface="IBM Plex Sans" pitchFamily="34" charset="-120"/>
              </a:rPr>
              <a:t> một công ty nắm giữ các khóa, phần nào giống như ngân hàng</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Số dư của quý vị là lời hứa thanh toán của công ty đó; công ty có thể hạn chế việc rút tiền, đóng băng tài khoản, bị tin tặc tấn công hoặc ngừng hoạt động</a:t>
            </a:r>
            <a:endParaRPr lang="vi" sz="2300" dirty="0"/>
          </a:p>
        </p:txBody>
      </p:sp>
      <p:sp>
        <p:nvSpPr>
          <p:cNvPr id="5" name="Text 3"/>
          <p:cNvSpPr/>
          <p:nvPr/>
        </p:nvSpPr>
        <p:spPr>
          <a:xfrm>
            <a:off x="666780" y="4645243"/>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Lựa chọn hình thức lưu ký không phải là thước đo giá trị của mỗi người. Điều quan trọng là biết quý vị đang sử dụng hình thức nào và đang đặt niềm tin vào điều gì.</a:t>
            </a:r>
            <a:endParaRPr lang="vi"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Cụm từ khôi phục của quý vị</a:t>
            </a:r>
            <a:br/>
            <a:r>
              <a:rPr lang="vi" altLang="en-US" sz="3000" dirty="0">
                <a:solidFill>
                  <a:srgbClr val="422C70"/>
                </a:solidFill>
                <a:latin typeface="IBM Plex Sans Medium" pitchFamily="34" charset="0"/>
                <a:ea typeface="IBM Plex Sans Medium" pitchFamily="34" charset="-122"/>
                <a:cs typeface="IBM Plex Sans Medium" pitchFamily="34" charset="-120"/>
              </a:rPr>
              <a:t>cho phép toàn quyền truy cập</a:t>
            </a:r>
            <a:endParaRPr lang="vi"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Một danh sách các từ theo thứ tự, thường gồm 12 hoặc 24 từ, có thể dùng để khôi phục các khóa của quý vị. Bất kỳ ai có danh sách này đều có thể lấy bitcoin của quý vị.</a:t>
            </a:r>
            <a:endParaRPr lang="vi" sz="2400" dirty="0"/>
          </a:p>
        </p:txBody>
      </p:sp>
      <p:pic>
        <p:nvPicPr>
          <p:cNvPr id="6" name="Image 1" descr="Chỉ là mẫu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Không phải khóa của quý vị,</a:t>
            </a:r>
            <a:br/>
            <a:r>
              <a:rPr lang="vi" altLang="en-US" sz="4350" dirty="0">
                <a:solidFill>
                  <a:srgbClr val="FFFFFF"/>
                </a:solidFill>
                <a:latin typeface="IBM Plex Sans Medium" pitchFamily="34" charset="0"/>
                <a:ea typeface="IBM Plex Sans Medium" pitchFamily="34" charset="-122"/>
                <a:cs typeface="IBM Plex Sans Medium" pitchFamily="34" charset="-120"/>
              </a:rPr>
              <a:t>không phải tiền của quý vị.</a:t>
            </a:r>
            <a:endParaRPr lang="v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C0C0D0"/>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Trước khi quý vị sử dụng bất kỳ ví</a:t>
            </a:r>
            <a:br/>
            <a:r>
              <a:rPr lang="vi" altLang="en-US" sz="3000" dirty="0">
                <a:solidFill>
                  <a:srgbClr val="422C70"/>
                </a:solidFill>
                <a:latin typeface="IBM Plex Sans Medium" pitchFamily="34" charset="0"/>
                <a:ea typeface="IBM Plex Sans Medium" pitchFamily="34" charset="-122"/>
                <a:cs typeface="IBM Plex Sans Medium" pitchFamily="34" charset="-120"/>
              </a:rPr>
              <a:t>nào</a:t>
            </a:r>
            <a:endParaRPr lang="vi" sz="3000" dirty="0"/>
          </a:p>
        </p:txBody>
      </p:sp>
      <p:sp>
        <p:nvSpPr>
          <p:cNvPr id="5" name="Text 2"/>
          <p:cNvSpPr/>
          <p:nvPr/>
        </p:nvSpPr>
        <p:spPr>
          <a:xfrm>
            <a:off x="971459" y="1787561"/>
            <a:ext cx="6006694" cy="3862974"/>
          </a:xfrm>
          <a:prstGeom prst="rect">
            <a:avLst/>
          </a:prstGeom>
          <a:noFill/>
          <a:ln/>
        </p:spPr>
        <p:txBody>
          <a:bodyPr wrap="square" lIns="0" tIns="0" rIns="0" bIns="0" rtlCol="0" anchor="t"/>
          <a:lstStyle/>
          <a:p>
            <a:pPr algn="l" marL="182880" indent="-182880">
              <a:lnSpc>
                <a:spcPct val="113000"/>
              </a:lnSpc>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Khóa:</a:t>
            </a:r>
            <a:r>
              <a:rPr lang="vi" altLang="en-US" sz="1920" dirty="0">
                <a:solidFill>
                  <a:srgbClr val="25252B"/>
                </a:solidFill>
                <a:latin typeface="IBM Plex Sans" pitchFamily="34" charset="0"/>
                <a:ea typeface="IBM Plex Sans" pitchFamily="34" charset="-122"/>
                <a:cs typeface="IBM Plex Sans" pitchFamily="34" charset="-120"/>
              </a:rPr>
              <a:t> ai kiểm soát khóa, quý vị hay một công ty?</a:t>
            </a:r>
            <a:endParaRPr lang="vi" sz="1920" dirty="0"/>
          </a:p>
          <a:p>
            <a:pPr algn="l" marL="182880" indent="-182880">
              <a:lnSpc>
                <a:spcPct val="113000"/>
              </a:lnSpc>
              <a:spcBef>
                <a:spcPts val="380"/>
              </a:spcBef>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Khôi phục:</a:t>
            </a:r>
            <a:r>
              <a:rPr lang="vi" altLang="en-US" sz="1920" dirty="0">
                <a:solidFill>
                  <a:srgbClr val="25252B"/>
                </a:solidFill>
                <a:latin typeface="IBM Plex Sans" pitchFamily="34" charset="0"/>
                <a:ea typeface="IBM Plex Sans" pitchFamily="34" charset="-122"/>
                <a:cs typeface="IBM Plex Sans" pitchFamily="34" charset="-120"/>
              </a:rPr>
              <a:t> điều gì xảy ra nếu quý vị mất điện thoại hoặc công ty biến mất?</a:t>
            </a:r>
            <a:endParaRPr lang="vi" sz="1920" dirty="0"/>
          </a:p>
          <a:p>
            <a:pPr algn="l" marL="182880" indent="-182880">
              <a:lnSpc>
                <a:spcPct val="113000"/>
              </a:lnSpc>
              <a:spcBef>
                <a:spcPts val="380"/>
              </a:spcBef>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Nguồn:</a:t>
            </a:r>
            <a:r>
              <a:rPr lang="vi" altLang="en-US" sz="1920" dirty="0">
                <a:solidFill>
                  <a:srgbClr val="25252B"/>
                </a:solidFill>
                <a:latin typeface="IBM Plex Sans" pitchFamily="34" charset="0"/>
                <a:ea typeface="IBM Plex Sans" pitchFamily="34" charset="-122"/>
                <a:cs typeface="IBM Plex Sans" pitchFamily="34" charset="-120"/>
              </a:rPr>
              <a:t> trang web chính thức hoặc trang ứng dụng trên cửa hàng ứng dụng, chứ không phải liên kết ai đó gửi cho quý vị?</a:t>
            </a:r>
            <a:endParaRPr lang="vi" sz="1920" dirty="0"/>
          </a:p>
          <a:p>
            <a:pPr algn="l" marL="182880" indent="-182880">
              <a:lnSpc>
                <a:spcPct val="113000"/>
              </a:lnSpc>
              <a:spcBef>
                <a:spcPts val="380"/>
              </a:spcBef>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Mã nguồn:</a:t>
            </a:r>
            <a:r>
              <a:rPr lang="vi" altLang="en-US" sz="1920" dirty="0">
                <a:solidFill>
                  <a:srgbClr val="25252B"/>
                </a:solidFill>
                <a:latin typeface="IBM Plex Sans" pitchFamily="34" charset="0"/>
                <a:ea typeface="IBM Plex Sans" pitchFamily="34" charset="-122"/>
                <a:cs typeface="IBM Plex Sans" pitchFamily="34" charset="-120"/>
              </a:rPr>
              <a:t> có mã nguồn mở và được duy trì tích cực không? (Chỉ riêng điều này không chứng minh được tính an toàn.)</a:t>
            </a:r>
            <a:endParaRPr lang="vi" sz="1920" dirty="0"/>
          </a:p>
          <a:p>
            <a:pPr algn="l" marL="182880" indent="-182880">
              <a:lnSpc>
                <a:spcPct val="113000"/>
              </a:lnSpc>
              <a:spcBef>
                <a:spcPts val="380"/>
              </a:spcBef>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Chi phí:</a:t>
            </a:r>
            <a:r>
              <a:rPr lang="vi" altLang="en-US" sz="1920" dirty="0">
                <a:solidFill>
                  <a:srgbClr val="25252B"/>
                </a:solidFill>
                <a:latin typeface="IBM Plex Sans" pitchFamily="34" charset="0"/>
                <a:ea typeface="IBM Plex Sans" pitchFamily="34" charset="-122"/>
                <a:cs typeface="IBM Plex Sans" pitchFamily="34" charset="-120"/>
              </a:rPr>
              <a:t> phí gửi, nhận hoặc rút tiền là bao nhiêu?</a:t>
            </a:r>
            <a:endParaRPr lang="vi" sz="1920" dirty="0"/>
          </a:p>
          <a:p>
            <a:pPr algn="l" marL="182880" indent="-182880">
              <a:lnSpc>
                <a:spcPct val="113000"/>
              </a:lnSpc>
              <a:spcBef>
                <a:spcPts val="380"/>
              </a:spcBef>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Thanh toán:</a:t>
            </a:r>
            <a:r>
              <a:rPr lang="vi" altLang="en-US" sz="1920" dirty="0">
                <a:solidFill>
                  <a:srgbClr val="25252B"/>
                </a:solidFill>
                <a:latin typeface="IBM Plex Sans" pitchFamily="34" charset="0"/>
                <a:ea typeface="IBM Plex Sans" pitchFamily="34" charset="-122"/>
                <a:cs typeface="IBM Plex Sans" pitchFamily="34" charset="-120"/>
              </a:rPr>
              <a:t> trên chuỗi, qua Lightning, hay cả hai?</a:t>
            </a:r>
            <a:endParaRPr lang="vi"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Trên chuỗi và Lightning</a:t>
            </a:r>
            <a:endParaRPr lang="v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Trên chuỗi:</a:t>
            </a:r>
            <a:r>
              <a:rPr lang="vi" altLang="en-US" sz="2400" dirty="0">
                <a:solidFill>
                  <a:srgbClr val="25252B"/>
                </a:solidFill>
                <a:latin typeface="IBM Plex Sans" pitchFamily="34" charset="0"/>
                <a:ea typeface="IBM Plex Sans" pitchFamily="34" charset="-122"/>
                <a:cs typeface="IBM Plex Sans" pitchFamily="34" charset="-120"/>
              </a:rPr>
              <a:t> được ghi lại trực tiếp trên chuỗi khối</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Lightning:</a:t>
            </a:r>
            <a:r>
              <a:rPr lang="vi" altLang="en-US" sz="2400" dirty="0">
                <a:solidFill>
                  <a:srgbClr val="25252B"/>
                </a:solidFill>
                <a:latin typeface="IBM Plex Sans" pitchFamily="34" charset="0"/>
                <a:ea typeface="IBM Plex Sans" pitchFamily="34" charset="-122"/>
                <a:cs typeface="IBM Plex Sans" pitchFamily="34" charset="-120"/>
              </a:rPr>
              <a:t> một mạng lưới thanh toán được xây dựng trên nền tảng Bitcoin, phục vụ các khoản thanh toán nhanh, giá trị nhỏ và thường xuyên, chẳng hạn như mua một ly cà phê</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Ví Lightning cũng có thể là ví lưu ký hoặc ví tự lưu ký</a:t>
            </a:r>
            <a:endParaRPr lang="vi" sz="2400" dirty="0"/>
          </a:p>
        </p:txBody>
      </p:sp>
      <p:pic>
        <p:nvPicPr>
          <p:cNvPr id="5" name="Image 0" descr="Trên chuỗiĐược ghi lại trực tiếp trên chuỗi khối của BitcoinLightningMột mạng thanh toán được xây dựng trên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Ba quy tắc trong quá trình học</a:t>
            </a:r>
            <a:endParaRPr lang="vi"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25252B"/>
                </a:solidFill>
                <a:latin typeface="IBM Plex Sans" pitchFamily="34" charset="0"/>
                <a:ea typeface="IBM Plex Sans" pitchFamily="34" charset="-122"/>
                <a:cs typeface="IBM Plex Sans" pitchFamily="34" charset="-120"/>
              </a:rPr>
              <a:t>Hãy tìm hiểu trước.</a:t>
            </a:r>
            <a:r>
              <a:rPr lang="vi" altLang="en-US" sz="2300" dirty="0">
                <a:solidFill>
                  <a:srgbClr val="25252B"/>
                </a:solidFill>
                <a:latin typeface="IBM Plex Sans" pitchFamily="34" charset="0"/>
                <a:ea typeface="IBM Plex Sans" pitchFamily="34" charset="-122"/>
                <a:cs typeface="IBM Plex Sans" pitchFamily="34" charset="-120"/>
              </a:rPr>
              <a:t> Đừng hành động vì phấn khích, sợ hãi hay áp lực.</a:t>
            </a:r>
            <a:endParaRPr lang="vi" sz="2300" dirty="0"/>
          </a:p>
          <a:p>
            <a:pPr algn="l" marL="219710" indent="-219710">
              <a:lnSpc>
                <a:spcPct val="113000"/>
              </a:lnSpc>
              <a:spcBef>
                <a:spcPts val="460"/>
              </a:spcBef>
              <a:buSzPct val="100000"/>
              <a:buChar char="•"/>
            </a:pPr>
            <a:r>
              <a:rPr lang="vi" altLang="en-US" sz="2300" b="1" dirty="0">
                <a:solidFill>
                  <a:srgbClr val="25252B"/>
                </a:solidFill>
                <a:latin typeface="IBM Plex Sans" pitchFamily="34" charset="0"/>
                <a:ea typeface="IBM Plex Sans" pitchFamily="34" charset="-122"/>
                <a:cs typeface="IBM Plex Sans" pitchFamily="34" charset="-120"/>
              </a:rPr>
              <a:t>Hãy bắt đầu với số tiền nhỏ.</a:t>
            </a:r>
            <a:r>
              <a:rPr lang="vi" altLang="en-US" sz="2300" dirty="0">
                <a:solidFill>
                  <a:srgbClr val="25252B"/>
                </a:solidFill>
                <a:latin typeface="IBM Plex Sans" pitchFamily="34" charset="0"/>
                <a:ea typeface="IBM Plex Sans" pitchFamily="34" charset="-122"/>
                <a:cs typeface="IBM Plex Sans" pitchFamily="34" charset="-120"/>
              </a:rPr>
              <a:t> Hãy thử các công cụ chưa quen thuộc với số tiền mà quý vị có thể chấp nhận mất.</a:t>
            </a:r>
            <a:endParaRPr lang="vi" sz="2300" dirty="0"/>
          </a:p>
          <a:p>
            <a:pPr algn="l" marL="219710" indent="-219710">
              <a:lnSpc>
                <a:spcPct val="113000"/>
              </a:lnSpc>
              <a:spcBef>
                <a:spcPts val="460"/>
              </a:spcBef>
              <a:buSzPct val="100000"/>
              <a:buChar char="•"/>
            </a:pPr>
            <a:r>
              <a:rPr lang="vi" altLang="en-US" sz="2300" b="1" dirty="0">
                <a:solidFill>
                  <a:srgbClr val="25252B"/>
                </a:solidFill>
                <a:latin typeface="IBM Plex Sans" pitchFamily="34" charset="0"/>
                <a:ea typeface="IBM Plex Sans" pitchFamily="34" charset="-122"/>
                <a:cs typeface="IBM Plex Sans" pitchFamily="34" charset="-120"/>
              </a:rPr>
              <a:t>Đừng tin, hãy xác minh.</a:t>
            </a:r>
            <a:r>
              <a:rPr lang="vi" altLang="en-US" sz="2300" dirty="0">
                <a:solidFill>
                  <a:srgbClr val="25252B"/>
                </a:solidFill>
                <a:latin typeface="IBM Plex Sans" pitchFamily="34" charset="0"/>
                <a:ea typeface="IBM Plex Sans" pitchFamily="34" charset="-122"/>
                <a:cs typeface="IBM Plex Sans" pitchFamily="34" charset="-120"/>
              </a:rPr>
              <a:t> Hãy kiểm tra người giao dịch, phương thức thanh toán, địa chỉ và số tiền.</a:t>
            </a:r>
            <a:endParaRPr lang="vi"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vi" altLang="en-US" sz="2300" b="1" dirty="0">
                <a:solidFill>
                  <a:srgbClr val="422C70"/>
                </a:solidFill>
                <a:latin typeface="IBM Plex Sans" pitchFamily="34" charset="0"/>
                <a:ea typeface="IBM Plex Sans" pitchFamily="34" charset="-122"/>
                <a:cs typeface="IBM Plex Sans" pitchFamily="34" charset="-120"/>
              </a:rPr>
              <a:t>Chia sẻ thông tin nhận tiền, tuyệt đối không chia sẻ thông tin bí mật</a:t>
            </a:r>
            <a:endParaRPr lang="vi" sz="2300" dirty="0"/>
          </a:p>
          <a:p>
            <a:pPr algn="l" indent="0" marL="0">
              <a:lnSpc>
                <a:spcPct val="113000"/>
              </a:lnSpc>
              <a:spcBef>
                <a:spcPts val="340"/>
              </a:spcBef>
              <a:buNone/>
            </a:pPr>
            <a:r>
              <a:rPr lang="vi" altLang="en-US" sz="2300" dirty="0">
                <a:solidFill>
                  <a:srgbClr val="25252B"/>
                </a:solidFill>
                <a:latin typeface="IBM Plex Sans" pitchFamily="34" charset="0"/>
                <a:ea typeface="IBM Plex Sans" pitchFamily="34" charset="-122"/>
                <a:cs typeface="IBM Plex Sans" pitchFamily="34" charset="-120"/>
              </a:rPr>
              <a:t>Có thể chia sẻ địa chỉ hoặc yêu cầu thanh toán. Tuyệt đối không chia sẻ cụm từ khôi phục hoặc khóa riêng tư. Không một nhà giáo dục, công ty cung cấp ví hay nhân viên hỗ trợ chân chính nào yêu cầu quý vị cung cấp những thông tin bí mật này.</a:t>
            </a:r>
            <a:endParaRPr lang="vi"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Dừng lại, không chia sẻ gì,</a:t>
            </a:r>
            <a:br/>
            <a:r>
              <a:rPr lang="vi" altLang="en-US" sz="3000" dirty="0">
                <a:solidFill>
                  <a:srgbClr val="422C70"/>
                </a:solidFill>
                <a:latin typeface="IBM Plex Sans Medium" pitchFamily="34" charset="0"/>
                <a:ea typeface="IBM Plex Sans Medium" pitchFamily="34" charset="-122"/>
                <a:cs typeface="IBM Plex Sans Medium" pitchFamily="34" charset="-120"/>
              </a:rPr>
              <a:t>không gửi gì</a:t>
            </a:r>
            <a:endParaRPr lang="vi"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Hãy dừng lại nếu ai đó tạo cảm giác cấp bách hoặc yêu cầu giữ bí mật, hứa hẹn lợi nhuận được đảm bảo, yêu cầu quý vị gửi bitcoin trước hoặc cung cấp cụm từ khôi phục. Hãy tạm dừng. Không chia sẻ bất cứ điều gì. Không gửi bất cứ thứ gì. Sau đó, hãy kiểm chứng qua một nguồn mà quý vị đã biết.</a:t>
            </a:r>
            <a:endParaRPr lang="vi" sz="2110" dirty="0"/>
          </a:p>
        </p:txBody>
      </p:sp>
      <p:pic>
        <p:nvPicPr>
          <p:cNvPr id="6" name="Image 1" descr="Tính cấp bách Mạo danh Thay đổi địa chỉ nhận Cam kết lợi nhuận Yêu cầu cung cấp thông tin bí mật">    </p:cNvPr>
          <p:cNvPicPr>
            <a:picLocks noChangeAspect="1"/>
          </p:cNvPicPr>
          <p:nvPr/>
        </p:nvPicPr>
        <p:blipFill>
          <a:blip r:embed="rId2"/>
          <a:stretch>
            <a:fillRect/>
          </a:stretch>
        </p:blipFill>
        <p:spPr>
          <a:xfrm>
            <a:off x="1338224" y="4516313"/>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Quý vị sử dụng Bitcoin như thế nào?</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Tiếp theo là gì?</a:t>
            </a:r>
            <a:endParaRPr lang="v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FFFFF"/>
                </a:solidFill>
                <a:latin typeface="IBM Plex Sans" pitchFamily="34" charset="0"/>
                <a:ea typeface="IBM Plex Sans" pitchFamily="34" charset="-122"/>
                <a:cs typeface="IBM Plex Sans" pitchFamily="34" charset="-120"/>
              </a:rPr>
              <a:t>Đây mới chỉ là khởi đầu.</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Bốn điểm chính cần ghi nhớ</a:t>
            </a:r>
            <a:endParaRPr lang="v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25252B"/>
                </a:solidFill>
                <a:latin typeface="IBM Plex Sans" pitchFamily="34" charset="0"/>
                <a:ea typeface="IBM Plex Sans" pitchFamily="34" charset="-122"/>
                <a:cs typeface="IBM Plex Sans" pitchFamily="34" charset="-120"/>
              </a:rPr>
              <a:t>Tiền tệ phụ thuộc vào các quy tắc và niềm tin.</a:t>
            </a:r>
            <a:r>
              <a:rPr lang="vi" altLang="en-US" sz="2400" dirty="0">
                <a:solidFill>
                  <a:srgbClr val="25252B"/>
                </a:solidFill>
                <a:latin typeface="IBM Plex Sans" pitchFamily="34" charset="0"/>
                <a:ea typeface="IBM Plex Sans" pitchFamily="34" charset="-122"/>
                <a:cs typeface="IBM Plex Sans" pitchFamily="34" charset="-120"/>
              </a:rPr>
              <a:t> Nguồn cung và các quy tắc của tiền pháp định do một số ít tổ chức quyết định.</a:t>
            </a:r>
            <a:endParaRPr lang="vi" sz="2400" dirty="0"/>
          </a:p>
          <a:p>
            <a:pPr algn="l" marL="228600" indent="-228600">
              <a:lnSpc>
                <a:spcPct val="113000"/>
              </a:lnSpc>
              <a:spcBef>
                <a:spcPts val="480"/>
              </a:spcBef>
              <a:buSzPct val="100000"/>
              <a:buChar char="•"/>
            </a:pPr>
            <a:r>
              <a:rPr lang="vi" altLang="en-US" sz="2400" b="1" dirty="0">
                <a:solidFill>
                  <a:srgbClr val="25252B"/>
                </a:solidFill>
                <a:latin typeface="IBM Plex Sans" pitchFamily="34" charset="0"/>
                <a:ea typeface="IBM Plex Sans" pitchFamily="34" charset="-122"/>
                <a:cs typeface="IBM Plex Sans" pitchFamily="34" charset="-120"/>
              </a:rPr>
              <a:t>Bitcoin mang đến những quy tắc khác.</a:t>
            </a:r>
            <a:r>
              <a:rPr lang="vi" altLang="en-US" sz="2400" dirty="0">
                <a:solidFill>
                  <a:srgbClr val="25252B"/>
                </a:solidFill>
                <a:latin typeface="IBM Plex Sans" pitchFamily="34" charset="0"/>
                <a:ea typeface="IBM Plex Sans" pitchFamily="34" charset="-122"/>
                <a:cs typeface="IBM Plex Sans" pitchFamily="34" charset="-120"/>
              </a:rPr>
              <a:t> Một nguồn cung công khai, có giới hạn, dành cho tất cả mọi người, có thể kiểm chứng thay vì phải đặt niềm tin.</a:t>
            </a:r>
            <a:endParaRPr lang="vi" sz="2400" dirty="0"/>
          </a:p>
          <a:p>
            <a:pPr algn="l" marL="228600" indent="-228600">
              <a:lnSpc>
                <a:spcPct val="113000"/>
              </a:lnSpc>
              <a:spcBef>
                <a:spcPts val="480"/>
              </a:spcBef>
              <a:buSzPct val="100000"/>
              <a:buChar char="•"/>
            </a:pPr>
            <a:r>
              <a:rPr lang="vi" altLang="en-US" sz="2400" b="1" dirty="0">
                <a:solidFill>
                  <a:srgbClr val="25252B"/>
                </a:solidFill>
                <a:latin typeface="IBM Plex Sans" pitchFamily="34" charset="0"/>
                <a:ea typeface="IBM Plex Sans" pitchFamily="34" charset="-122"/>
                <a:cs typeface="IBM Plex Sans" pitchFamily="34" charset="-120"/>
              </a:rPr>
              <a:t>An toàn là trên hết.</a:t>
            </a:r>
            <a:r>
              <a:rPr lang="vi" altLang="en-US" sz="2400" dirty="0">
                <a:solidFill>
                  <a:srgbClr val="25252B"/>
                </a:solidFill>
                <a:latin typeface="IBM Plex Sans" pitchFamily="34" charset="0"/>
                <a:ea typeface="IBM Plex Sans" pitchFamily="34" charset="-122"/>
                <a:cs typeface="IBM Plex Sans" pitchFamily="34" charset="-120"/>
              </a:rPr>
              <a:t> Hãy tìm hiểu trước, bắt đầu với số tiền nhỏ, kiểm chứng mọi thứ và không bao giờ chia sẻ cụm từ khôi phục ví của quý vị.</a:t>
            </a:r>
            <a:endParaRPr lang="vi" sz="2400" dirty="0"/>
          </a:p>
          <a:p>
            <a:pPr algn="l" marL="228600" indent="-228600">
              <a:lnSpc>
                <a:spcPct val="113000"/>
              </a:lnSpc>
              <a:spcBef>
                <a:spcPts val="480"/>
              </a:spcBef>
              <a:buSzPct val="100000"/>
              <a:buChar char="•"/>
            </a:pPr>
            <a:r>
              <a:rPr lang="vi" altLang="en-US" sz="2400" b="1" dirty="0">
                <a:solidFill>
                  <a:srgbClr val="25252B"/>
                </a:solidFill>
                <a:latin typeface="IBM Plex Sans" pitchFamily="34" charset="0"/>
                <a:ea typeface="IBM Plex Sans" pitchFamily="34" charset="-122"/>
                <a:cs typeface="IBM Plex Sans" pitchFamily="34" charset="-120"/>
              </a:rPr>
              <a:t>Đây mới chỉ là khởi đầu.</a:t>
            </a:r>
            <a:r>
              <a:rPr lang="vi" altLang="en-US" sz="2400" dirty="0">
                <a:solidFill>
                  <a:srgbClr val="25252B"/>
                </a:solidFill>
                <a:latin typeface="IBM Plex Sans" pitchFamily="34" charset="0"/>
                <a:ea typeface="IBM Plex Sans" pitchFamily="34" charset="-122"/>
                <a:cs typeface="IBM Plex Sans" pitchFamily="34" charset="-120"/>
              </a:rPr>
              <a:t> Chỉ cần thêm một bước an toàn là đủ.</a:t>
            </a:r>
            <a:endParaRPr lang="vi"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vi" altLang="en-US" sz="2400" b="1" dirty="0">
                <a:solidFill>
                  <a:srgbClr val="422C70"/>
                </a:solidFill>
                <a:latin typeface="IBM Plex Sans" pitchFamily="34" charset="0"/>
                <a:ea typeface="IBM Plex Sans" pitchFamily="34" charset="-122"/>
                <a:cs typeface="IBM Plex Sans" pitchFamily="34" charset="-120"/>
              </a:rPr>
              <a:t>Một phút suy ngẫm</a:t>
            </a:r>
            <a:endParaRPr lang="vi" sz="2400" dirty="0"/>
          </a:p>
          <a:p>
            <a:pPr algn="l" indent="0" marL="0">
              <a:lnSpc>
                <a:spcPct val="113000"/>
              </a:lnSpc>
              <a:spcBef>
                <a:spcPts val="360"/>
              </a:spcBef>
              <a:buNone/>
            </a:pPr>
            <a:r>
              <a:rPr lang="vi" altLang="en-US" sz="2400" dirty="0">
                <a:solidFill>
                  <a:srgbClr val="25252B"/>
                </a:solidFill>
                <a:latin typeface="IBM Plex Sans" pitchFamily="34" charset="0"/>
                <a:ea typeface="IBM Plex Sans" pitchFamily="34" charset="-122"/>
                <a:cs typeface="IBM Plex Sans" pitchFamily="34" charset="-120"/>
              </a:rPr>
              <a:t>Hãy quay lại năm câu hỏi ở phần đầu. Bây giờ quý vị sẽ trả lời thế nào?</a:t>
            </a:r>
            <a:endParaRPr lang="v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Tiếp theo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Chứng chỉ Bitcoin</a:t>
            </a:r>
            <a:endParaRPr lang="vi"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Bước tiếp theo. Bốn học phần sẽ giúp quý vị tiến xa hơn:</a:t>
            </a:r>
            <a:endParaRPr lang="vi"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Hiểu về tiền tệ</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Cách Bitcoin hoạt động</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Sử dụng Bitcoin an toàn</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Bitcoin trong cộng đồng của quý vị</a:t>
            </a:r>
            <a:endParaRPr lang="vi"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Hãy luôn tò mò, tiếp tục đặt câu hỏi và tìm hiểu thêm tại </a:t>
            </a:r>
            <a:r>
              <a:rPr lang="vi"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vi" altLang="en-US" sz="2210" dirty="0">
                <a:solidFill>
                  <a:srgbClr val="25252B"/>
                </a:solidFill>
                <a:latin typeface="IBM Plex Sans" pitchFamily="34" charset="0"/>
                <a:ea typeface="IBM Plex Sans" pitchFamily="34" charset="-122"/>
                <a:cs typeface="IBM Plex Sans" pitchFamily="34" charset="-120"/>
              </a:rPr>
              <a:t>.</a:t>
            </a:r>
            <a:endParaRPr lang="vi"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Chúng tôi mong được gặp quý vị trong khóa học tiếp theo.</a:t>
            </a:r>
            <a:endParaRPr lang="vi"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Giới thiệu về Bitcoin · Tiếp theo là gì?</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Giới thiệu về Bitcoin</dc:title>
  <dc:subject>Open educational slides (Creative Commons). Adapt them freely.</dc:subject>
  <dc:creator>My First Bitcoin</dc:creator>
  <cp:lastModifiedBy>My First Bitcoin</cp:lastModifiedBy>
  <cp:revision>1</cp:revision>
  <dcterms:created xsi:type="dcterms:W3CDTF">2026-10-22T19:56:24Z</dcterms:created>
  <dcterms:modified xsi:type="dcterms:W3CDTF">2026-10-22T19:56:24Z</dcterms:modified>
</cp:coreProperties>
</file>