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Quelle: My First Bitcoin, Einführung in Bitcoin, ein Leitfaden für Einsteiger, Ausgabe 26.10. Bearbeitet unter der Lizenz Creative Commons Namensnennung – Weitergabe unter gleichen Bedingungen 4.0 International; diese Präsentation steht unter derselben Lizenz. Diese Präsentation ist eine Hilfe für Lehrende, die auf den sechs Fragen des Leitfadens aufbaut. Passen Sie Beispiele, Tempo und Vortragsweise an Ihre Gemeinschaft an, wobei Sie die Bedeutung und die Sicherheitshinweise beibehalten. Eine feste Dauer der Unterrichtseinheit ist nicht vorgegeben.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Beginnen Sie mit diesem Bild: Alle um uns herum verwenden Geld, ohne es zu hinterfragen. Fragen Sie die Gruppe, wann sie zuletzt darüber nachgedacht haben, woher Geld eigentlich kommt.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Geben Sie den Lernenden einige Minuten Zeit zum Schreiben. Bitten Sie niemanden, persönliche finanzielle Details preiszugeben. Diese Antworten werden auf der Folie „Wie geht es weiter?“ mit den wichtigsten Erkenntnissen wieder aufgegriffen.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Behalten Sie diese Unterscheidung während der gesamten Sitzung bei. Wenn eine Behauptung aufkommt, fragen Sie: Können wir sie überprüfen, oder braucht es dafür Kriterien und Belege?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Nehmen Sie das Beispiel aus dem Leitfaden: Sie bauen Reis an und brauchen Schuhe, aber der Schuhmacher möchte Speiseöl, keinen Reis. Ökonomen nennen dies die doppelte Koinzidenz der Bedürfnisse.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Nehmen Sie das Beispiel aus dem Leitfaden: Sie bauen Reis an und brauchen Schuhe, aber der Schuhmacher möchte Speiseöl, keinen Reis. Ökonomen nennen dies die doppelte Koinzidenz der Bedürfnisse.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Eine Banknote ist nur ein Stück Papier. Geld löst das Problem des Tauschhandels, indem es Verkaufen und Kaufen voneinander trennt: Sie verkaufen Ihren Reis an eine Person und kaufen Schuhe von einer anderen. Das ist es, was Geld vom Tauschhandel unterscheidet.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Preisinflation ist ein anhaltender Anstieg des allgemeinen Preisniveaus. Ihre Kehrseite ist die Kaufkraft: wie viel man mit einer Geldeinheit kaufen kann. Steigt der Preis eines Korbs grundlegender Güter von 100 Währungseinheiten auf 110, reichen dieselben 100 Einheiten nicht mehr für den vollständigen Korb.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Preisinflation ist ein anhaltender Anstieg des allgemeinen Preisniveaus. Ihre Kehrseite ist die Kaufkraft: wie viel man mit einer Geldeinheit kaufen kann. Steigt der Preis eines Korbs grundlegender Güter von 100 Währungseinheiten auf 110, reichen dieselben 100 Einheiten nicht mehr für den vollständigen Korb.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Ökonomen streiten darüber, wie viel Gewicht jeder einzelnen Ursache zukommt. Richten Sie den Blick auf die eine Ursache, die eine Entscheidung ist und kein Zufall.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funktioniert ganz ohne Gerät oder Internet. Vergleichen Sie die Antworten innerhalb der Gruppe und erinnern Sie die Lernenden daran, dass ein einzelner Preis nicht die gesamte Inflationsmessung darstellt.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Vor Bitcoin war das Versenden von Geld im Internet immer von einer vertrauenswürdigen Organisation abhängig: einer Bank oder einem Zahlungsunternehmen, das das Kontobuch führte, Konten genehmigte und eine Zahlung verzögern, blockieren oder rückgängig machen konnte. Digitale Informationen lassen sich leicht kopieren: Könnte eine digitale Münze zweimal ausgegeben werden, könnte sie nicht als Geld funktionieren. Dies ist das Problem der Doppelausgabe. Satoshi Nakamoto ist eine Person oder Gruppe, die diesen Namen verwendet.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Dezentral bedeutet nicht, dass alle den gleichen Einfluss haben. Es bedeutet, dass kein einzelner Teilnehmer das Kassenbuch oder die Geldregeln für alle ändern kann.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Neue bitcoin werden nach einem öffentlichen Zeitplan ausgegeben, und unabhängige Computer, sogenannte Nodes, lehnen jeden Block ab, der gegen diese Regel verstößt. Die Begrenzung ist glaubwürdig, weil jeder sie überprüfen kann. Sie ist kein Naturgesetz: Sie gilt, weil die Teilnehmer sie weiterhin durchsetzen. Ein begrenztes Angebot garantiert nicht, dass der Preis steigt; der Preis hängt sowohl von der Nachfrage als auch vom Angebot 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Sats und 0,001 bitcoin zu besitzen, beschreibt denselben Betrag. Gehen Sie auf das Missverständnis ein, Bitcoin sei unerreichbar, weil ein bitcoin teuer 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Nutzer senden, empfangen und halten bitcoin; Nodes prüfen jede Transaktion und jeden Block anhand der Regeln; Miner konkurrieren darum, etwa alle zehn Minuten einen neuen Block zum Register hinzuzufügen. Dieses Register, die Blockchain, ist öffentlich und nur mit sehr hohem Aufwand umzuschreiben. Ein Hinweis zur Schreibweise: Bitcoin mit großem B bezeichnet in der Regel das Netzwerk oder das System; bitcoin mit kleinem b bezeichnet das Geld selbst.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Nutzer senden, empfangen und halten bitcoin; Nodes prüfen jede Transaktion und jeden Block anhand der Regeln; Miner konkurrieren darum, etwa alle zehn Minuten einen neuen Block zum Register hinzuzufügen. Dieses Register, die Blockchain, ist öffentlich und nur mit sehr hohem Aufwand umzuschreiben. Ein Hinweis zur Schreibweise: Bitcoin mit großem B bezeichnet in der Regel das Netzwerk oder das System; bitcoin mit kleinem b bezeichnet das Geld selbst.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Eine Bitcoin-Wallet ist ein Werkzeug, meist eine App, mit dem Sie bitcoin empfangen, überprüfen und senden können. Ihre bitcoin sind nicht auf Ihrem Handy gespeichert: sie sind in der Blockchain erfasst. Die Wallet verwaltet die Schlüssel, mit denen Sie nachweisen, dass sie Ihnen gehören, und eine Zahlung autorisieren können.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Seed-Phrase ist nicht nur eine Sicherung: Sie gewährt vollen Zugriff. Schreiben Sie sie beim Erstellen der Wallet sorgfältig auf Papier; bewahren Sie sie offline und privat auf, an einem Ort, an dem sie weder verloren geht noch beschädigt wird. Fotografieren Sie sie niemals, versenden Sie sie nicht per E-Mail, speichern Sie sie nicht in Cloud-Notizen, schicken Sie sie nicht in einer Nachricht und geben Sie sie nicht auf einer Website ein. Die gezeigten Wörter sind nur ein Beispiel; zeigen oder sammeln Sie niemals eine echte Seed-Phrase.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empfiehlt keine bestimmten Wallets. Tools, Gebühren und Eigentümer ändern sich, und was für eine Gemeinschaft passt, ist für eine andere womöglich ungeeignet. Verweisen Sie Lernende an eine vertrauenswürdige Lehrkraft vor 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18624" y="571500"/>
            <a:ext cx="1506565" cy="272400"/>
          </a:xfrm>
          <a:prstGeom prst="rect">
            <a:avLst/>
          </a:prstGeom>
          <a:noFill/>
          <a:ln/>
        </p:spPr>
        <p:txBody>
          <a:bodyPr wrap="square" lIns="0" tIns="0" rIns="0" bIns="0" rtlCol="0" anchor="t"/>
          <a:lstStyle/>
          <a:p>
            <a:pPr algn="r" indent="0" marL="0">
              <a:lnSpc>
                <a:spcPct val="108000"/>
              </a:lnSpc>
              <a:buNone/>
            </a:pPr>
            <a:r>
              <a:rPr lang="de" altLang="en-US" sz="1650" dirty="0">
                <a:solidFill>
                  <a:srgbClr val="FFFFFF"/>
                </a:solidFill>
                <a:latin typeface="IBM Plex Sans" pitchFamily="34" charset="0"/>
                <a:ea typeface="IBM Plex Sans" pitchFamily="34" charset="-122"/>
                <a:cs typeface="IBM Plex Sans" pitchFamily="34" charset="-120"/>
              </a:rPr>
              <a:t>Ausgabe 26.10</a:t>
            </a:r>
            <a:endParaRPr lang="de"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de" altLang="en-US" sz="7200" dirty="0">
                <a:solidFill>
                  <a:srgbClr val="FFFFFF"/>
                </a:solidFill>
                <a:latin typeface="IBM Plex Sans Medium" pitchFamily="34" charset="0"/>
                <a:ea typeface="IBM Plex Sans Medium" pitchFamily="34" charset="-122"/>
                <a:cs typeface="IBM Plex Sans Medium" pitchFamily="34" charset="-120"/>
              </a:rPr>
              <a:t>Einführung</a:t>
            </a:r>
            <a:br/>
            <a:r>
              <a:rPr lang="de" altLang="en-US" sz="7200" dirty="0">
                <a:solidFill>
                  <a:srgbClr val="FFFFFF"/>
                </a:solidFill>
                <a:latin typeface="IBM Plex Sans Medium" pitchFamily="34" charset="0"/>
                <a:ea typeface="IBM Plex Sans Medium" pitchFamily="34" charset="-122"/>
                <a:cs typeface="IBM Plex Sans Medium" pitchFamily="34" charset="-120"/>
              </a:rPr>
              <a:t>in Bitcoin</a:t>
            </a:r>
            <a:endParaRPr lang="de"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de" altLang="en-US" sz="2400" dirty="0">
                <a:solidFill>
                  <a:srgbClr val="FFFFFF"/>
                </a:solidFill>
                <a:latin typeface="IBM Plex Sans" pitchFamily="34" charset="0"/>
                <a:ea typeface="IBM Plex Sans" pitchFamily="34" charset="-122"/>
                <a:cs typeface="IBM Plex Sans" pitchFamily="34" charset="-120"/>
              </a:rPr>
              <a:t>Ein Leitfaden für Einsteiger</a:t>
            </a:r>
            <a:endParaRPr lang="d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Warum ist Geld wichtig?</a:t>
            </a:r>
            <a:endParaRPr lang="de"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de" altLang="en-US" sz="2400" dirty="0">
                <a:solidFill>
                  <a:srgbClr val="FFFFFF"/>
                </a:solidFill>
                <a:latin typeface="IBM Plex Sans" pitchFamily="34" charset="0"/>
                <a:ea typeface="IBM Plex Sans" pitchFamily="34" charset="-122"/>
                <a:cs typeface="IBM Plex Sans" pitchFamily="34" charset="-120"/>
              </a:rPr>
              <a:t>Wir verwenden jeden Tag Geld, fragen uns aber selten, wie es funktioniert.</a:t>
            </a:r>
            <a:endParaRPr lang="d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Die meisten Menschen denken</a:t>
            </a:r>
            <a:br/>
            <a:r>
              <a:rPr lang="de" altLang="en-US" sz="3000" dirty="0">
                <a:solidFill>
                  <a:srgbClr val="422C70"/>
                </a:solidFill>
                <a:latin typeface="IBM Plex Sans Medium" pitchFamily="34" charset="0"/>
                <a:ea typeface="IBM Plex Sans Medium" pitchFamily="34" charset="-122"/>
                <a:cs typeface="IBM Plex Sans Medium" pitchFamily="34" charset="-120"/>
              </a:rPr>
              <a:t>nie wirklich über Geld nach</a:t>
            </a:r>
            <a:endParaRPr lang="de"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Nicht es verdienen, nicht es ausgeben, sondern darüber nachdenken, was es ist und wie es funktioniert.</a:t>
            </a:r>
            <a:endParaRPr lang="de"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Warum ist Geld wichtig?</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Fünf Fragen zum Einstieg</a:t>
            </a:r>
            <a:endParaRPr lang="de" sz="3000" dirty="0"/>
          </a:p>
        </p:txBody>
      </p:sp>
      <p:sp>
        <p:nvSpPr>
          <p:cNvPr id="5" name="Text 2"/>
          <p:cNvSpPr/>
          <p:nvPr/>
        </p:nvSpPr>
        <p:spPr>
          <a:xfrm>
            <a:off x="986729" y="1372240"/>
            <a:ext cx="5989960" cy="2969423"/>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Warum brauchen Menschen Geld?</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Was macht etwas zu Geld?</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Wer kann das Geld, das Sie verwenden, erschaffen oder kontrollieren?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Warum hat das Geld, das Sie verwenden, einen Wert?</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Können Sie mit Ihrem Geld noch genauso viel kaufen wie früher?</a:t>
            </a:r>
            <a:endParaRPr lang="de" sz="2020" dirty="0"/>
          </a:p>
        </p:txBody>
      </p:sp>
      <p:sp>
        <p:nvSpPr>
          <p:cNvPr id="6" name="Shape 3"/>
          <p:cNvSpPr/>
          <p:nvPr/>
        </p:nvSpPr>
        <p:spPr>
          <a:xfrm>
            <a:off x="666780" y="4623206"/>
            <a:ext cx="5981730" cy="1382298"/>
          </a:xfrm>
          <a:prstGeom prst="rect">
            <a:avLst/>
          </a:prstGeom>
          <a:solidFill>
            <a:srgbClr val="F3F3FA"/>
          </a:solidFill>
          <a:ln/>
        </p:spPr>
      </p:sp>
      <p:sp>
        <p:nvSpPr>
          <p:cNvPr id="7" name="Shape 4"/>
          <p:cNvSpPr/>
          <p:nvPr/>
        </p:nvSpPr>
        <p:spPr>
          <a:xfrm>
            <a:off x="666780" y="4623206"/>
            <a:ext cx="57150" cy="1382298"/>
          </a:xfrm>
          <a:prstGeom prst="rect">
            <a:avLst/>
          </a:prstGeom>
          <a:solidFill>
            <a:srgbClr val="422C70"/>
          </a:solidFill>
          <a:ln/>
        </p:spPr>
      </p:sp>
      <p:sp>
        <p:nvSpPr>
          <p:cNvPr id="8" name="Text 5"/>
          <p:cNvSpPr/>
          <p:nvPr/>
        </p:nvSpPr>
        <p:spPr>
          <a:xfrm>
            <a:off x="1133582" y="4853635"/>
            <a:ext cx="5411602" cy="921441"/>
          </a:xfrm>
          <a:prstGeom prst="rect">
            <a:avLst/>
          </a:prstGeom>
          <a:noFill/>
          <a:ln/>
        </p:spPr>
        <p:txBody>
          <a:bodyPr wrap="square" lIns="0" tIns="0" rIns="0" bIns="0" rtlCol="0" anchor="t"/>
          <a:lstStyle/>
          <a:p>
            <a:pPr algn="l" indent="0" marL="0">
              <a:lnSpc>
                <a:spcPct val="113000"/>
              </a:lnSpc>
              <a:buNone/>
            </a:pPr>
            <a:r>
              <a:rPr lang="de" altLang="en-US" sz="2020" b="1" dirty="0">
                <a:solidFill>
                  <a:srgbClr val="422C70"/>
                </a:solidFill>
                <a:latin typeface="IBM Plex Sans" pitchFamily="34" charset="0"/>
                <a:ea typeface="IBM Plex Sans" pitchFamily="34" charset="-122"/>
                <a:cs typeface="IBM Plex Sans" pitchFamily="34" charset="-120"/>
              </a:rPr>
              <a:t>Bewahren Sie Ihre Antworten auf</a:t>
            </a:r>
            <a:endParaRPr lang="de" sz="2020" dirty="0"/>
          </a:p>
          <a:p>
            <a:pPr algn="l" indent="0" marL="0">
              <a:lnSpc>
                <a:spcPct val="113000"/>
              </a:lnSpc>
              <a:spcBef>
                <a:spcPts val="300"/>
              </a:spcBef>
              <a:buNone/>
            </a:pPr>
            <a:r>
              <a:rPr lang="de" altLang="en-US" sz="2020" dirty="0">
                <a:solidFill>
                  <a:srgbClr val="25252B"/>
                </a:solidFill>
                <a:latin typeface="IBM Plex Sans" pitchFamily="34" charset="0"/>
                <a:ea typeface="IBM Plex Sans" pitchFamily="34" charset="-122"/>
                <a:cs typeface="IBM Plex Sans" pitchFamily="34" charset="-120"/>
              </a:rPr>
              <a:t>Schreiben Sie zu jeder Frage eine kurze Antwort. Am Ende kommen Sie darauf zurück.</a:t>
            </a:r>
            <a:endParaRPr lang="de"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Warum ist Geld wichtig?</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Fakt oder Meinung?</a:t>
            </a:r>
            <a:endParaRPr lang="de"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Tatsache:</a:t>
            </a:r>
            <a:r>
              <a:rPr lang="de" altLang="en-US" sz="2300" dirty="0">
                <a:solidFill>
                  <a:srgbClr val="25252B"/>
                </a:solidFill>
                <a:latin typeface="IBM Plex Sans" pitchFamily="34" charset="0"/>
                <a:ea typeface="IBM Plex Sans" pitchFamily="34" charset="-122"/>
                <a:cs typeface="IBM Plex Sans" pitchFamily="34" charset="-120"/>
              </a:rPr>
              <a:t> „Dieser Geldschein wird zur Zahlung von Steuern akzeptiert.“ Das lässt sich überprüfen.</a:t>
            </a:r>
            <a:endParaRPr lang="de" sz="2300" dirty="0"/>
          </a:p>
          <a:p>
            <a:pPr algn="l" marL="219710" indent="-219710">
              <a:lnSpc>
                <a:spcPct val="113000"/>
              </a:lnSpc>
              <a:spcBef>
                <a:spcPts val="460"/>
              </a:spcBef>
              <a:buSzPct val="100000"/>
              <a:buChar char="•"/>
            </a:pPr>
            <a:r>
              <a:rPr lang="de" altLang="en-US" sz="2300" b="1" dirty="0">
                <a:solidFill>
                  <a:srgbClr val="422C70"/>
                </a:solidFill>
                <a:latin typeface="IBM Plex Sans" pitchFamily="34" charset="0"/>
                <a:ea typeface="IBM Plex Sans" pitchFamily="34" charset="-122"/>
                <a:cs typeface="IBM Plex Sans" pitchFamily="34" charset="-120"/>
              </a:rPr>
              <a:t>Meinung:</a:t>
            </a:r>
            <a:r>
              <a:rPr lang="de" altLang="en-US" sz="2300" dirty="0">
                <a:solidFill>
                  <a:srgbClr val="25252B"/>
                </a:solidFill>
                <a:latin typeface="IBM Plex Sans" pitchFamily="34" charset="0"/>
                <a:ea typeface="IBM Plex Sans" pitchFamily="34" charset="-122"/>
                <a:cs typeface="IBM Plex Sans" pitchFamily="34" charset="-120"/>
              </a:rPr>
              <a:t> „Das ist die beste Form von Geld.“ Dafür braucht es Kriterien und Belege.</a:t>
            </a:r>
            <a:endParaRPr lang="de" sz="2300" dirty="0"/>
          </a:p>
        </p:txBody>
      </p:sp>
      <p:sp>
        <p:nvSpPr>
          <p:cNvPr id="6" name="Text 3"/>
          <p:cNvSpPr/>
          <p:nvPr/>
        </p:nvSpPr>
        <p:spPr>
          <a:xfrm>
            <a:off x="666780" y="4133271"/>
            <a:ext cx="6340632" cy="1974921"/>
          </a:xfrm>
          <a:prstGeom prst="rect">
            <a:avLst/>
          </a:prstGeom>
          <a:noFill/>
          <a:ln/>
        </p:spPr>
        <p:txBody>
          <a:bodyPr wrap="square" lIns="0" tIns="0" rIns="0" bIns="0" rtlCol="0" anchor="t"/>
          <a:lstStyle/>
          <a:p>
            <a:pPr algn="l" indent="0" marL="0">
              <a:lnSpc>
                <a:spcPct val="113000"/>
              </a:lnSpc>
              <a:buNone/>
            </a:pPr>
            <a:r>
              <a:rPr lang="de" altLang="en-US" sz="2300" dirty="0">
                <a:solidFill>
                  <a:srgbClr val="25252B"/>
                </a:solidFill>
                <a:latin typeface="IBM Plex Sans" pitchFamily="34" charset="0"/>
                <a:ea typeface="IBM Plex Sans" pitchFamily="34" charset="-122"/>
                <a:cs typeface="IBM Plex Sans" pitchFamily="34" charset="-120"/>
              </a:rPr>
              <a:t>Dieser Leitfaden dient ausschließlich Bildungszwecken. Er stellt keine Finanz-, Anlage-, Rechts- oder Steuerberatung dar und fordert Sie nicht auf, etwas zu kaufen, zu verkaufen oder zu halten.</a:t>
            </a:r>
            <a:endParaRPr lang="d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Warum ist Geld wichtig?</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Was ist Geld?</a:t>
            </a:r>
            <a:endParaRPr lang="de"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de" altLang="en-US" sz="2400" dirty="0">
                <a:solidFill>
                  <a:srgbClr val="FFFFFF"/>
                </a:solidFill>
                <a:latin typeface="IBM Plex Sans" pitchFamily="34" charset="0"/>
                <a:ea typeface="IBM Plex Sans" pitchFamily="34" charset="-122"/>
                <a:cs typeface="IBM Plex Sans" pitchFamily="34" charset="-120"/>
              </a:rPr>
              <a:t>Geld ist ein Werkzeug für den Austausch.</a:t>
            </a:r>
            <a:endParaRPr lang="d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Tauschhandel und die doppelte Koinzidenz der Bedürfnisse</a:t>
            </a:r>
            <a:endParaRPr lang="d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Beide Personen müssen das haben wollen, was die jeweils andere besitzt, und zwar zur gleichen Zeit und in passenden Mengen.</a:t>
            </a:r>
            <a:endParaRPr lang="de"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Tauschhandel und die doppelte Koinzidenz der Bedürfnisse</a:t>
            </a:r>
            <a:endParaRPr lang="d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Beide Personen müssen das wollen, was die jeweils andere hat, und zwar zur selben Zeit und in passenden Mengen.</a:t>
            </a:r>
            <a:endParaRPr lang="de" sz="2400" dirty="0"/>
          </a:p>
        </p:txBody>
      </p:sp>
      <p:pic>
        <p:nvPicPr>
          <p:cNvPr id="5" name="Image 0" descr="Amina Hat: Reis Möchte: SchuheMit LuisLuis möchte keinen Reis.Luis Hat: SchuheMöchte: ÖlMit MeiMei möchte keine Schuhe.MeiHat: ÖlMöchte: ReparaturenMit AminaAmina kann keine Reparaturen ausführen.">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Geld ist ein Werkzeug für den Tausch</a:t>
            </a:r>
            <a:endParaRPr lang="d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Niemand will Geld um seiner selbst willen. Es ist nützlich, weil andere es annehmen – in der Erwartung, dass wiederum andere es später annehmen.</a:t>
            </a:r>
            <a:endParaRPr lang="de"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Drei Funktionen des Geldes</a:t>
            </a:r>
            <a:endParaRPr lang="de"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Tauschmittel:</a:t>
            </a:r>
            <a:r>
              <a:rPr lang="de" altLang="en-US" sz="2400" dirty="0">
                <a:solidFill>
                  <a:srgbClr val="25252B"/>
                </a:solidFill>
                <a:latin typeface="IBM Plex Sans" pitchFamily="34" charset="0"/>
                <a:ea typeface="IBM Plex Sans" pitchFamily="34" charset="-122"/>
                <a:cs typeface="IBM Plex Sans" pitchFamily="34" charset="-120"/>
              </a:rPr>
              <a:t> Menschen akzeptieren es als Zahlungsmittel</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Recheneinheit:</a:t>
            </a:r>
            <a:r>
              <a:rPr lang="de" altLang="en-US" sz="2400" dirty="0">
                <a:solidFill>
                  <a:srgbClr val="25252B"/>
                </a:solidFill>
                <a:latin typeface="IBM Plex Sans" pitchFamily="34" charset="0"/>
                <a:ea typeface="IBM Plex Sans" pitchFamily="34" charset="-122"/>
                <a:cs typeface="IBM Plex Sans" pitchFamily="34" charset="-120"/>
              </a:rPr>
              <a:t> Preise werden darin ausgedrückt</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Wertaufbewahrungsmittel:</a:t>
            </a:r>
            <a:r>
              <a:rPr lang="de" altLang="en-US" sz="2400" dirty="0">
                <a:solidFill>
                  <a:srgbClr val="25252B"/>
                </a:solidFill>
                <a:latin typeface="IBM Plex Sans" pitchFamily="34" charset="0"/>
                <a:ea typeface="IBM Plex Sans" pitchFamily="34" charset="-122"/>
                <a:cs typeface="IBM Plex Sans" pitchFamily="34" charset="-120"/>
              </a:rPr>
              <a:t> es überträgt Wert von heute in die Zukunft</a:t>
            </a:r>
            <a:endParaRPr lang="de"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Kein Geld bewahrt Wert perfekt auf, aber manche Formen verlieren ihre Kaufkraft langsamer als andere.</a:t>
            </a:r>
            <a:endParaRPr lang="d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Von Muscheln zu Papier</a:t>
            </a:r>
            <a:endParaRPr lang="de" sz="3000" dirty="0"/>
          </a:p>
        </p:txBody>
      </p:sp>
      <p:sp>
        <p:nvSpPr>
          <p:cNvPr id="5" name="Text 2"/>
          <p:cNvSpPr/>
          <p:nvPr/>
        </p:nvSpPr>
        <p:spPr>
          <a:xfrm>
            <a:off x="1017179" y="1379464"/>
            <a:ext cx="5310287" cy="3195645"/>
          </a:xfrm>
          <a:prstGeom prst="rect">
            <a:avLst/>
          </a:prstGeom>
          <a:noFill/>
          <a:ln/>
        </p:spPr>
        <p:txBody>
          <a:bodyPr wrap="square" lIns="0" tIns="0" rIns="0" bIns="0" rtlCol="0" anchor="t"/>
          <a:lstStyle/>
          <a:p>
            <a:pPr algn="l" marL="210820" indent="-210820">
              <a:lnSpc>
                <a:spcPct val="113000"/>
              </a:lnSpc>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Muscheln, Salz, Perlen, Vieh, Kupfer, Silber, Gold</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Edelmetalle: knapp, langlebig, weithin akzeptiert</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Papierne Ansprüche, einlösbar gegen eine festgelegte Menge Metall</a:t>
            </a:r>
            <a:endParaRPr lang="de" sz="2210" dirty="0"/>
          </a:p>
          <a:p>
            <a:pPr algn="l" marL="210820" indent="-210820">
              <a:lnSpc>
                <a:spcPct val="113000"/>
              </a:lnSpc>
              <a:spcBef>
                <a:spcPts val="440"/>
              </a:spcBef>
              <a:buSzPct val="100000"/>
              <a:buChar char="•"/>
            </a:pPr>
            <a:r>
              <a:rPr lang="de" altLang="en-US" sz="2210" dirty="0">
                <a:solidFill>
                  <a:srgbClr val="25252B"/>
                </a:solidFill>
                <a:latin typeface="IBM Plex Sans" pitchFamily="34" charset="0"/>
                <a:ea typeface="IBM Plex Sans" pitchFamily="34" charset="-122"/>
                <a:cs typeface="IBM Plex Sans" pitchFamily="34" charset="-120"/>
              </a:rPr>
              <a:t>Goldstandards: eine Währungseinheit, die gesetzlich an Gold gebunden ist</a:t>
            </a:r>
            <a:endParaRPr lang="de" sz="2210" dirty="0"/>
          </a:p>
        </p:txBody>
      </p:sp>
      <p:sp>
        <p:nvSpPr>
          <p:cNvPr id="6" name="Text 3"/>
          <p:cNvSpPr/>
          <p:nvPr/>
        </p:nvSpPr>
        <p:spPr>
          <a:xfrm>
            <a:off x="666780" y="4883536"/>
            <a:ext cx="5694426" cy="756940"/>
          </a:xfrm>
          <a:prstGeom prst="rect">
            <a:avLst/>
          </a:prstGeom>
          <a:noFill/>
          <a:ln/>
        </p:spPr>
        <p:txBody>
          <a:bodyPr wrap="square" lIns="0" tIns="0" rIns="0" bIns="0" rtlCol="0" anchor="t"/>
          <a:lstStyle/>
          <a:p>
            <a:pPr algn="l" indent="0" marL="0">
              <a:lnSpc>
                <a:spcPct val="113000"/>
              </a:lnSpc>
              <a:buNone/>
            </a:pPr>
            <a:r>
              <a:rPr lang="de" altLang="en-US" sz="2210" dirty="0">
                <a:solidFill>
                  <a:srgbClr val="25252B"/>
                </a:solidFill>
                <a:latin typeface="IBM Plex Sans" pitchFamily="34" charset="0"/>
                <a:ea typeface="IBM Plex Sans" pitchFamily="34" charset="-122"/>
                <a:cs typeface="IBM Plex Sans" pitchFamily="34" charset="-120"/>
              </a:rPr>
              <a:t>Die Regeln unterschieden sich je nach Ort und Epoche.</a:t>
            </a:r>
            <a:endParaRPr lang="de"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Fiatgeld</a:t>
            </a:r>
            <a:endParaRPr lang="de"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1971: Die Vereinigten Staaten beendeten den offiziellen Umtausch von Dollar in Gold für ausländische Regierungen und Zentralbanken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Heute sind die meisten Landeswährungen Fiatgeld: unter staatlicher Autorität ausgegeben und nicht in Gold oder eine andere Ware einlösbar</a:t>
            </a:r>
            <a:endParaRPr lang="de" sz="2400" dirty="0"/>
          </a:p>
          <a:p>
            <a:pPr algn="l" marL="228600" indent="-228600">
              <a:lnSpc>
                <a:spcPct val="113000"/>
              </a:lnSpc>
              <a:spcBef>
                <a:spcPts val="480"/>
              </a:spcBef>
              <a:buSzPct val="100000"/>
              <a:buChar char="•"/>
            </a:pPr>
            <a:r>
              <a:rPr lang="de" altLang="en-US" sz="2400" i="1" dirty="0">
                <a:solidFill>
                  <a:srgbClr val="25252B"/>
                </a:solidFill>
                <a:latin typeface="IBM Plex Sans" pitchFamily="34" charset="0"/>
                <a:ea typeface="IBM Plex Sans" pitchFamily="34" charset="-122"/>
                <a:cs typeface="IBM Plex Sans" pitchFamily="34" charset="-120"/>
              </a:rPr>
              <a:t>Fiat</a:t>
            </a:r>
            <a:r>
              <a:rPr lang="de" altLang="en-US" sz="2400" dirty="0">
                <a:solidFill>
                  <a:srgbClr val="25252B"/>
                </a:solidFill>
                <a:latin typeface="IBM Plex Sans" pitchFamily="34" charset="0"/>
                <a:ea typeface="IBM Plex Sans" pitchFamily="34" charset="-122"/>
                <a:cs typeface="IBM Plex Sans" pitchFamily="34" charset="-120"/>
              </a:rPr>
              <a:t> ist Lateinisch für „es geschehe“, oft verstanden als „per Dekret“</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Akzeptiert, weil Menschen, Unternehmen, Banken und Regierungen es verwenden; Gesetze machen es zum gesetzlichen Zahlungsmittel und schreiben es für Steuerzahlungen vor</a:t>
            </a:r>
            <a:endParaRPr lang="d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1771833"/>
            <a:ext cx="10226010" cy="3314426"/>
          </a:xfrm>
          <a:prstGeom prst="rect">
            <a:avLst/>
          </a:prstGeom>
          <a:noFill/>
          <a:ln/>
        </p:spPr>
        <p:txBody>
          <a:bodyPr wrap="square" lIns="0" tIns="0" rIns="0" bIns="0" rtlCol="0" anchor="t"/>
          <a:lstStyle/>
          <a:p>
            <a:pPr algn="l" indent="0" marL="0">
              <a:lnSpc>
                <a:spcPct val="100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Wir sind von Geld, das durch</a:t>
            </a:r>
            <a:br/>
            <a:r>
              <a:rPr lang="de" altLang="en-US" sz="4350" dirty="0">
                <a:solidFill>
                  <a:srgbClr val="FFFFFF"/>
                </a:solidFill>
                <a:latin typeface="IBM Plex Sans Medium" pitchFamily="34" charset="0"/>
                <a:ea typeface="IBM Plex Sans Medium" pitchFamily="34" charset="-122"/>
                <a:cs typeface="IBM Plex Sans Medium" pitchFamily="34" charset="-120"/>
              </a:rPr>
              <a:t>etwas gedeckt war, zu Geld</a:t>
            </a:r>
            <a:br/>
            <a:r>
              <a:rPr lang="de" altLang="en-US" sz="4350" dirty="0">
                <a:solidFill>
                  <a:srgbClr val="FFFFFF"/>
                </a:solidFill>
                <a:latin typeface="IBM Plex Sans Medium" pitchFamily="34" charset="0"/>
                <a:ea typeface="IBM Plex Sans Medium" pitchFamily="34" charset="-122"/>
                <a:cs typeface="IBM Plex Sans Medium" pitchFamily="34" charset="-120"/>
              </a:rPr>
              <a:t>übergegangen, das durch</a:t>
            </a:r>
            <a:br/>
            <a:r>
              <a:rPr lang="de" altLang="en-US" sz="4350" dirty="0">
                <a:solidFill>
                  <a:srgbClr val="FFFFFF"/>
                </a:solidFill>
                <a:latin typeface="IBM Plex Sans Medium" pitchFamily="34" charset="0"/>
                <a:ea typeface="IBM Plex Sans Medium" pitchFamily="34" charset="-122"/>
                <a:cs typeface="IBM Plex Sans Medium" pitchFamily="34" charset="-120"/>
              </a:rPr>
              <a:t>Vertrauen in jemanden gedeckt</a:t>
            </a:r>
            <a:br/>
            <a:r>
              <a:rPr lang="de" altLang="en-US" sz="4350" dirty="0">
                <a:solidFill>
                  <a:srgbClr val="FFFFFF"/>
                </a:solidFill>
                <a:latin typeface="IBM Plex Sans Medium" pitchFamily="34" charset="0"/>
                <a:ea typeface="IBM Plex Sans Medium" pitchFamily="34" charset="-122"/>
                <a:cs typeface="IBM Plex Sans Medium" pitchFamily="34" charset="-120"/>
              </a:rPr>
              <a:t>ist.</a:t>
            </a:r>
            <a:endParaRPr lang="d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C0C0D0"/>
                </a:solidFill>
                <a:latin typeface="IBM Plex Sans" pitchFamily="34" charset="0"/>
                <a:ea typeface="IBM Plex Sans" pitchFamily="34" charset="-122"/>
                <a:cs typeface="IBM Plex Sans" pitchFamily="34" charset="-120"/>
              </a:rPr>
              <a:t>Einführung in Bitcoin · Was ist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Was stimmt nicht mit unserem Geld?</a:t>
            </a:r>
            <a:endParaRPr lang="de"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de" altLang="en-US" sz="2400" dirty="0">
                <a:solidFill>
                  <a:srgbClr val="FFFFFF"/>
                </a:solidFill>
                <a:latin typeface="IBM Plex Sans" pitchFamily="34" charset="0"/>
                <a:ea typeface="IBM Plex Sans" pitchFamily="34" charset="-122"/>
                <a:cs typeface="IBM Plex Sans" pitchFamily="34" charset="-120"/>
              </a:rPr>
              <a:t>Wenn Menschen das Wort Inflation hören, denken sie meist an steigende Preise.</a:t>
            </a:r>
            <a:endParaRPr lang="d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Inflation und Kaufkraft</a:t>
            </a:r>
            <a:endParaRPr lang="de" sz="3000" dirty="0"/>
          </a:p>
        </p:txBody>
      </p:sp>
      <p:pic>
        <p:nvPicPr>
          <p:cNvPr id="4" name="Image 0" descr="Vorher Sie besitzen 100 Einheiten. Der Warenkorb kostet 100. Sie können den ganzen Warenkorb kaufen.PreisniveauNiedrigerKaufkraftHöherNach dem Preisanstieg Sie besitzen weiterhin 100 Einheiten. Dersel">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stimmt nicht mit unserem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Inflation und Kaufkraft</a:t>
            </a:r>
            <a:endParaRPr lang="d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stimmt nicht mit unserem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Viele Ursachen, eine</a:t>
            </a:r>
            <a:br/>
            <a:r>
              <a:rPr lang="de" altLang="en-US" sz="3000" dirty="0">
                <a:solidFill>
                  <a:srgbClr val="422C70"/>
                </a:solidFill>
                <a:latin typeface="IBM Plex Sans Medium" pitchFamily="34" charset="0"/>
                <a:ea typeface="IBM Plex Sans Medium" pitchFamily="34" charset="-122"/>
                <a:cs typeface="IBM Plex Sans Medium" pitchFamily="34" charset="-120"/>
              </a:rPr>
              <a:t>Entscheidung</a:t>
            </a:r>
            <a:endParaRPr lang="de" sz="3000" dirty="0"/>
          </a:p>
        </p:txBody>
      </p:sp>
      <p:sp>
        <p:nvSpPr>
          <p:cNvPr id="5" name="Text 2"/>
          <p:cNvSpPr/>
          <p:nvPr/>
        </p:nvSpPr>
        <p:spPr>
          <a:xfrm>
            <a:off x="1002000" y="1794876"/>
            <a:ext cx="5327020" cy="1916948"/>
          </a:xfrm>
          <a:prstGeom prst="rect">
            <a:avLst/>
          </a:prstGeom>
          <a:noFill/>
          <a:ln/>
        </p:spPr>
        <p:txBody>
          <a:bodyPr wrap="square" lIns="0" tIns="0" rIns="0" bIns="0" rtlCol="0" anchor="t"/>
          <a:lstStyle/>
          <a:p>
            <a:pPr algn="l" marL="200660" indent="-200660">
              <a:lnSpc>
                <a:spcPct val="113000"/>
              </a:lnSpc>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Ausweitung der Geld- und Kreditmenge</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Lieferengpässe und Veränderungen der Nachfrage</a:t>
            </a:r>
            <a:endParaRPr lang="de" sz="2110" dirty="0"/>
          </a:p>
          <a:p>
            <a:pPr algn="l" marL="200660" indent="-200660">
              <a:lnSpc>
                <a:spcPct val="113000"/>
              </a:lnSpc>
              <a:spcBef>
                <a:spcPts val="420"/>
              </a:spcBef>
              <a:buSzPct val="100000"/>
              <a:buChar char="•"/>
            </a:pPr>
            <a:r>
              <a:rPr lang="de" altLang="en-US" sz="2110" dirty="0">
                <a:solidFill>
                  <a:srgbClr val="25252B"/>
                </a:solidFill>
                <a:latin typeface="IBM Plex Sans" pitchFamily="34" charset="0"/>
                <a:ea typeface="IBM Plex Sans" pitchFamily="34" charset="-122"/>
                <a:cs typeface="IBM Plex Sans" pitchFamily="34" charset="-120"/>
              </a:rPr>
              <a:t>Eine schwächelnde Währung, Steuern, Produktionskosten</a:t>
            </a:r>
            <a:endParaRPr lang="de" sz="2110" dirty="0"/>
          </a:p>
        </p:txBody>
      </p:sp>
      <p:sp>
        <p:nvSpPr>
          <p:cNvPr id="6" name="Text 3"/>
          <p:cNvSpPr/>
          <p:nvPr/>
        </p:nvSpPr>
        <p:spPr>
          <a:xfrm>
            <a:off x="666780" y="4006718"/>
            <a:ext cx="5694426" cy="180978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Eine Ursache ist eine bewusste Entscheidung, kein Zufall: In einem Fiat-System können wenige Institutionen die Geld- und Kreditmenge ausweiten und deren Regeln ändern.</a:t>
            </a:r>
            <a:endParaRPr lang="d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stimmt nicht mit unserem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Knappheit und Wert</a:t>
            </a:r>
            <a:endParaRPr lang="de"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Die originale Mona Lisa ist mehr wert als jede Kopie: Es gibt sie nur ein einziges Mal</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Knappheit allein schafft keinen Wert, aber wenn Menschen etwas haben wollen, spielt das verfügbare Angebot eine Rolle</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Wenn die Geldmenge schneller wächst als das, was man damit kaufen kann, kann man mit jeder Einheit tendenziell weniger kaufen</a:t>
            </a:r>
            <a:endParaRPr lang="d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stimmt nicht mit unserem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Inflation trifft nicht alle gleichermaßen</a:t>
            </a:r>
            <a:endParaRPr lang="de"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Bargeld und Ersparnisse können an Kaufkraft verlieren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Wer Vermögenswerte besitzt, deren Preise steigen, kann teilweise geschützt sein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Löhne und Preise passen sich unterschiedlich schnell an</a:t>
            </a:r>
            <a:endParaRPr lang="de" sz="2400" dirty="0"/>
          </a:p>
        </p:txBody>
      </p:sp>
      <p:sp>
        <p:nvSpPr>
          <p:cNvPr id="5" name="Text 3"/>
          <p:cNvSpPr/>
          <p:nvPr/>
        </p:nvSpPr>
        <p:spPr>
          <a:xfrm>
            <a:off x="666780" y="3489168"/>
            <a:ext cx="11510010" cy="1645463"/>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Ein Bankguthaben ist etwas anderes als Bargeld in Ihrer Hand: Es ist das Versprechen der Bank, Ihnen Geld auszuzahlen. Dieses Versprechen wird in der Regel eingehalten, hängt aber von der Bank und den für sie geltenden Regeln ab.</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stimmt nicht mit unserem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Probieren Sie es aus: Ein Kaufkraft-Check</a:t>
            </a:r>
            <a:endParaRPr lang="de"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Wählen Sie einen alltäglichen Artikel: Brot, eine Fahrkarte oder Handyguthaben</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Notieren Sie seinen heutigen Preis</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Fragen Sie jemanden, was er vor einigen Jahren gekostet hat, und prüfen Sie nach Möglichkeit eine verlässliche Quelle</a:t>
            </a:r>
            <a:endParaRPr lang="de" sz="2400" dirty="0"/>
          </a:p>
          <a:p>
            <a:pPr algn="l" marL="228600" indent="-228600">
              <a:lnSpc>
                <a:spcPct val="113000"/>
              </a:lnSpc>
              <a:spcBef>
                <a:spcPts val="480"/>
              </a:spcBef>
              <a:buSzPct val="100000"/>
              <a:buFont typeface="+mj-lt"/>
              <a:buAutoNum type="arabicPeriod" startAt="1"/>
            </a:pPr>
            <a:r>
              <a:rPr lang="de" altLang="en-US" sz="2400" dirty="0">
                <a:solidFill>
                  <a:srgbClr val="25252B"/>
                </a:solidFill>
                <a:latin typeface="IBM Plex Sans" pitchFamily="34" charset="0"/>
                <a:ea typeface="IBM Plex Sans" pitchFamily="34" charset="-122"/>
                <a:cs typeface="IBM Plex Sans" pitchFamily="34" charset="-120"/>
              </a:rPr>
              <a:t>Sind die Einkommen im gleichen Maß gestiegen? Was könnte die Veränderung sonst noch erklären?</a:t>
            </a:r>
            <a:endParaRPr lang="d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stimmt nicht mit unserem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Fiatgeld funktioniert – mit Risiken</a:t>
            </a:r>
            <a:endParaRPr lang="de"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Bequeme Zahlungen, flexible Kredite, Instrumente zur Bewältigung von Krisen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Doch seine Menge und seine Regeln können sich ändern, und die Menschen, die es verwenden, haben wenig Mitspracherecht</a:t>
            </a:r>
            <a:endParaRPr lang="de"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Deshalb suchen Menschen nach Alternativen, und deshalb wurde Bitcoin geschaffen.</a:t>
            </a:r>
            <a:endParaRPr lang="d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stimmt nicht mit unserem Geld?</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Was ist Bitcoin?</a:t>
            </a:r>
            <a:endParaRPr lang="de"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de" altLang="en-US" sz="2400" dirty="0">
                <a:solidFill>
                  <a:srgbClr val="FFFFFF"/>
                </a:solidFill>
                <a:latin typeface="IBM Plex Sans" pitchFamily="34" charset="0"/>
                <a:ea typeface="IBM Plex Sans" pitchFamily="34" charset="-122"/>
                <a:cs typeface="IBM Plex Sans" pitchFamily="34" charset="-120"/>
              </a:rPr>
              <a:t>Digitales Geld, das dezentral ist, eine begrenzte Menge hat und ohne Erlaubnis einer Bank per Peer-to-Peer (P2P) versendet werden kann.</a:t>
            </a:r>
            <a:endParaRPr lang="d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Das Double-Spending-Problem</a:t>
            </a:r>
            <a:endParaRPr lang="d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e" altLang="en-US" sz="2400" b="1" dirty="0">
                <a:solidFill>
                  <a:srgbClr val="422C70"/>
                </a:solidFill>
                <a:latin typeface="IBM Plex Sans" pitchFamily="34" charset="0"/>
                <a:ea typeface="IBM Plex Sans" pitchFamily="34" charset="-122"/>
                <a:cs typeface="IBM Plex Sans" pitchFamily="34" charset="-120"/>
              </a:rPr>
              <a:t>31. Oktober 2008:</a:t>
            </a:r>
            <a:r>
              <a:rPr lang="de" altLang="en-US" sz="2400" dirty="0">
                <a:solidFill>
                  <a:srgbClr val="25252B"/>
                </a:solidFill>
                <a:latin typeface="IBM Plex Sans" pitchFamily="34" charset="0"/>
                <a:ea typeface="IBM Plex Sans" pitchFamily="34" charset="-122"/>
                <a:cs typeface="IBM Plex Sans" pitchFamily="34" charset="-120"/>
              </a:rPr>
              <a:t> Satoshi Nakamoto veröffentlicht </a:t>
            </a:r>
            <a:r>
              <a:rPr lang="de" altLang="en-US" sz="2400" i="1" dirty="0">
                <a:solidFill>
                  <a:srgbClr val="25252B"/>
                </a:solidFill>
                <a:latin typeface="IBM Plex Sans" pitchFamily="34" charset="0"/>
                <a:ea typeface="IBM Plex Sans" pitchFamily="34" charset="-122"/>
                <a:cs typeface="IBM Plex Sans" pitchFamily="34" charset="-120"/>
              </a:rPr>
              <a:t>Bitcoin: A Peer-to-Peer Electronic Cash System</a:t>
            </a:r>
            <a:r>
              <a:rPr lang="de" altLang="en-US" sz="2400" dirty="0">
                <a:solidFill>
                  <a:srgbClr val="25252B"/>
                </a:solidFill>
                <a:latin typeface="IBM Plex Sans" pitchFamily="34" charset="0"/>
                <a:ea typeface="IBM Plex Sans" pitchFamily="34" charset="-122"/>
                <a:cs typeface="IBM Plex Sans" pitchFamily="34" charset="-120"/>
              </a:rPr>
              <a:t>. </a:t>
            </a:r>
            <a:r>
              <a:rPr lang="de" altLang="en-US" sz="2400" b="1" dirty="0">
                <a:solidFill>
                  <a:srgbClr val="25252B"/>
                </a:solidFill>
                <a:latin typeface="IBM Plex Sans" pitchFamily="34" charset="0"/>
                <a:ea typeface="IBM Plex Sans" pitchFamily="34" charset="-122"/>
                <a:cs typeface="IBM Plex Sans" pitchFamily="34" charset="-120"/>
              </a:rPr>
              <a:t>Januar 2009:</a:t>
            </a:r>
            <a:r>
              <a:rPr lang="de" altLang="en-US" sz="2400" dirty="0">
                <a:solidFill>
                  <a:srgbClr val="25252B"/>
                </a:solidFill>
                <a:latin typeface="IBM Plex Sans" pitchFamily="34" charset="0"/>
                <a:ea typeface="IBM Plex Sans" pitchFamily="34" charset="-122"/>
                <a:cs typeface="IBM Plex Sans" pitchFamily="34" charset="-120"/>
              </a:rPr>
              <a:t> Das Netzwerk geht an den Start.</a:t>
            </a:r>
            <a:endParaRPr lang="de" sz="2400" dirty="0"/>
          </a:p>
        </p:txBody>
      </p:sp>
      <p:pic>
        <p:nvPicPr>
          <p:cNvPr id="5" name="Image 0" descr="Zahlungsdienstleister Der Sender beauftragt das UnternehmenDas Unternehmen führt das Kontobuch und genehmigt Der Empfänger wird bezahlt, wenn das Unternehmen es zulässtAbhängig vonEiner vertrauenswürd">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Dezentral · Begrenzte Menge · Peer-to-Peer</a:t>
            </a:r>
            <a:endParaRPr lang="de"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Dezentral:</a:t>
            </a:r>
            <a:r>
              <a:rPr lang="de" altLang="en-US" sz="2400" dirty="0">
                <a:solidFill>
                  <a:srgbClr val="25252B"/>
                </a:solidFill>
                <a:latin typeface="IBM Plex Sans" pitchFamily="34" charset="0"/>
                <a:ea typeface="IBM Plex Sans" pitchFamily="34" charset="-122"/>
                <a:cs typeface="IBM Plex Sans" pitchFamily="34" charset="-120"/>
              </a:rPr>
              <a:t> Keine zentrale Stelle eröffnet Konten, ändert Guthaben oder entscheidet, wer teilnehmen darf</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Begrenzte Menge:</a:t>
            </a:r>
            <a:r>
              <a:rPr lang="de" altLang="en-US" sz="2400" dirty="0">
                <a:solidFill>
                  <a:srgbClr val="25252B"/>
                </a:solidFill>
                <a:latin typeface="IBM Plex Sans" pitchFamily="34" charset="0"/>
                <a:ea typeface="IBM Plex Sans" pitchFamily="34" charset="-122"/>
                <a:cs typeface="IBM Plex Sans" pitchFamily="34" charset="-120"/>
              </a:rPr>
              <a:t> Es wird niemals mehr als 21 Millionen bitcoin geben</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Peer-to-Peer (P2P):</a:t>
            </a:r>
            <a:r>
              <a:rPr lang="de" altLang="en-US" sz="2400" dirty="0">
                <a:solidFill>
                  <a:srgbClr val="25252B"/>
                </a:solidFill>
                <a:latin typeface="IBM Plex Sans" pitchFamily="34" charset="0"/>
                <a:ea typeface="IBM Plex Sans" pitchFamily="34" charset="-122"/>
                <a:cs typeface="IBM Plex Sans" pitchFamily="34" charset="-120"/>
              </a:rPr>
              <a:t> Senden Sie an jeden, überall, ohne eine zentrale Instanz um Erlaubnis zu fragen</a:t>
            </a:r>
            <a:endParaRPr lang="de" sz="2400" dirty="0"/>
          </a:p>
        </p:txBody>
      </p:sp>
      <p:sp>
        <p:nvSpPr>
          <p:cNvPr id="5" name="Text 3"/>
          <p:cNvSpPr/>
          <p:nvPr/>
        </p:nvSpPr>
        <p:spPr>
          <a:xfrm>
            <a:off x="666780" y="3900465"/>
            <a:ext cx="11510010" cy="1645463"/>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Kein Unternehmen kann bitcoin einfrieren, die Sie selbst kontrollieren. Die Kehrseite dieser Freiheit ist Verantwortung: Eine gültige Transaktion lässt sich in der Regel nicht rückgängig machen, und für das Netzwerk gibt es keinen Kundendienst.</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Eine Obergrenze, die jeder überprüfen kann</a:t>
            </a:r>
            <a:endParaRPr lang="de" sz="3000" dirty="0"/>
          </a:p>
        </p:txBody>
      </p:sp>
      <p:pic>
        <p:nvPicPr>
          <p:cNvPr id="4" name="Image 0" descr="Eine Angebotsbehauptung Ein Emittent gibt auf seiner Website eine Obergrenze an. Nur die eigene Datenbank des Emittenten verzeichnet sie. Niemand außerhalb des Emittenten kann sie überprüfen. Der Emit">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Sie brauchen keinen ganzen Bitcoin</a:t>
            </a:r>
            <a:endParaRPr lang="d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Ein bitcoin lässt sich in 100.000.000 kleinere Einheiten teilen, die Satoshis oder Sats genannt werden.</a:t>
            </a:r>
            <a:endParaRPr lang="de" sz="2400" dirty="0"/>
          </a:p>
        </p:txBody>
      </p:sp>
      <p:pic>
        <p:nvPicPr>
          <p:cNvPr id="5" name="Image 0" descr="Bitcoin (BTC)10,10,010,0010,00000001Satoshis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Wer hält Bitcoin am Laufen?</a:t>
            </a:r>
            <a:endParaRPr lang="de" sz="3000" dirty="0"/>
          </a:p>
        </p:txBody>
      </p:sp>
      <p:pic>
        <p:nvPicPr>
          <p:cNvPr id="4" name="Image 0" descr="NutzerEin Nutzer empfängt, verwahrt und sendet bitcoin. NodeEin Node prüft die Regeln selbst und leitet gültige Daten weiter. MinerEin Miner erstellt Kandidatenblöcke und erbringt den Arbeitsnachweis ">    </p:cNvPr>
          <p:cNvPicPr>
            <a:picLocks noChangeAspect="1"/>
          </p:cNvPicPr>
          <p:nvPr/>
        </p:nvPicPr>
        <p:blipFill>
          <a:blip r:embed="rId1"/>
          <a:stretch>
            <a:fillRect/>
          </a:stretch>
        </p:blipFill>
        <p:spPr>
          <a:xfrm>
            <a:off x="2086112" y="1295430"/>
            <a:ext cx="8019562" cy="498101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Wer hält Bitcoin am Laufen?</a:t>
            </a:r>
            <a:endParaRPr lang="d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Bitcoin bringt Kompromisse mit sich</a:t>
            </a:r>
            <a:endParaRPr lang="d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Sein Kurs kann sich schnell ändern</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Fehler sind in der Regel unumkehrbar</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Die Akzeptanz ist vielerorts noch begrenzt</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Die sichere Nutzung erfordert etwas Einarbeitung</a:t>
            </a:r>
            <a:endParaRPr lang="d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Bitcoin ersetzt einen Teil des Vertrauens in Institutionen durch Überprüfung und Eigenverantwortung. Das Risiko beseitigt es nicht.</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Was ist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Wie nutzen Sie Bitcoin?</a:t>
            </a:r>
            <a:endParaRPr lang="d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de" altLang="en-US" sz="2400" dirty="0">
                <a:solidFill>
                  <a:srgbClr val="FFFFFF"/>
                </a:solidFill>
                <a:latin typeface="IBM Plex Sans" pitchFamily="34" charset="0"/>
                <a:ea typeface="IBM Plex Sans" pitchFamily="34" charset="-122"/>
                <a:cs typeface="IBM Plex Sans" pitchFamily="34" charset="-120"/>
              </a:rPr>
              <a:t>Die erste Frage bei jeder Wallet: Wer kontrolliert die Schlüssel?</a:t>
            </a:r>
            <a:endParaRPr lang="d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Eine Wallet verwaltet Schlüssel</a:t>
            </a:r>
            <a:endParaRPr lang="de" sz="3000" dirty="0"/>
          </a:p>
        </p:txBody>
      </p:sp>
      <p:pic>
        <p:nvPicPr>
          <p:cNvPr id="4" name="Image 0" descr="Ihre Wallet verwahrt die Schlüssel Empfangen Eine Empfangsadresse teilenSenden Mit Ihrem Schlüssel signieren Die bitcoin bleiben im gemeinsamen Kassenbuch">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Wie nutzen Sie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Wer verwahrt eigentlich Ihre Bitcoin?</a:t>
            </a:r>
            <a:endParaRPr lang="de"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Selbstverwahrung:</a:t>
            </a:r>
            <a:r>
              <a:rPr lang="de" altLang="en-US" sz="2400" dirty="0">
                <a:solidFill>
                  <a:srgbClr val="25252B"/>
                </a:solidFill>
                <a:latin typeface="IBM Plex Sans" pitchFamily="34" charset="0"/>
                <a:ea typeface="IBM Plex Sans" pitchFamily="34" charset="-122"/>
                <a:cs typeface="IBM Plex Sans" pitchFamily="34" charset="-120"/>
              </a:rPr>
              <a:t> Sie kontrollieren die Schlüssel</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Niemand kann Ihre bitcoin für Sie wiederherstellen, wenn Sie die Seed-Phrase und das Gerät verlieren</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Fremdverwahrung:</a:t>
            </a:r>
            <a:r>
              <a:rPr lang="de" altLang="en-US" sz="2400" dirty="0">
                <a:solidFill>
                  <a:srgbClr val="25252B"/>
                </a:solidFill>
                <a:latin typeface="IBM Plex Sans" pitchFamily="34" charset="0"/>
                <a:ea typeface="IBM Plex Sans" pitchFamily="34" charset="-122"/>
                <a:cs typeface="IBM Plex Sans" pitchFamily="34" charset="-120"/>
              </a:rPr>
              <a:t> Ein Unternehmen hält die Schlüssel, ähnlich wie eine Bank</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Ihr Guthaben ist sein Zahlungsversprechen; es kann Abhebungen begrenzen, ein Konto einfrieren, gehackt werden oder den Betrieb einstellen</a:t>
            </a:r>
            <a:endParaRPr lang="de"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Die Wahl der Verwahrung ist kein Maßstab für Ihren Wert. Entscheidend ist, zu wissen, welche Art Sie nutzen und wem bzw. worauf Sie vertrauen.</a:t>
            </a:r>
            <a:endParaRPr lang="d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Wie nutzen Sie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Ihre Seed-Phrase bedeutet</a:t>
            </a:r>
            <a:br/>
            <a:r>
              <a:rPr lang="de" altLang="en-US" sz="3000" dirty="0">
                <a:solidFill>
                  <a:srgbClr val="422C70"/>
                </a:solidFill>
                <a:latin typeface="IBM Plex Sans Medium" pitchFamily="34" charset="0"/>
                <a:ea typeface="IBM Plex Sans Medium" pitchFamily="34" charset="-122"/>
                <a:cs typeface="IBM Plex Sans Medium" pitchFamily="34" charset="-120"/>
              </a:rPr>
              <a:t>vollen Zugriff</a:t>
            </a:r>
            <a:endParaRPr lang="de"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de" altLang="en-US" sz="2400" dirty="0">
                <a:solidFill>
                  <a:srgbClr val="25252B"/>
                </a:solidFill>
                <a:latin typeface="IBM Plex Sans" pitchFamily="34" charset="0"/>
                <a:ea typeface="IBM Plex Sans" pitchFamily="34" charset="-122"/>
                <a:cs typeface="IBM Plex Sans" pitchFamily="34" charset="-120"/>
              </a:rPr>
              <a:t>Eine geordnete Liste von Wörtern, meist 12 oder 24, mit der sich Ihre Schlüssel wiederherstellen lassen. Wer sie besitzt, kann Ihre bitcoin an sich nehmen.</a:t>
            </a:r>
            <a:endParaRPr lang="de" sz="2400" dirty="0"/>
          </a:p>
        </p:txBody>
      </p:sp>
      <p:pic>
        <p:nvPicPr>
          <p:cNvPr id="6" name="Image 1" descr="Nur Beispiel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Wie nutzen Sie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Nicht Ihre Schlüssel, nicht Ihre</a:t>
            </a:r>
            <a:br/>
            <a:r>
              <a:rPr lang="de" altLang="en-US" sz="4350" dirty="0">
                <a:solidFill>
                  <a:srgbClr val="FFFFFF"/>
                </a:solidFill>
                <a:latin typeface="IBM Plex Sans Medium" pitchFamily="34" charset="0"/>
                <a:ea typeface="IBM Plex Sans Medium" pitchFamily="34" charset="-122"/>
                <a:cs typeface="IBM Plex Sans Medium" pitchFamily="34" charset="-120"/>
              </a:rPr>
              <a:t>Coins.</a:t>
            </a:r>
            <a:endParaRPr lang="d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C0C0D0"/>
                </a:solidFill>
                <a:latin typeface="IBM Plex Sans" pitchFamily="34" charset="0"/>
                <a:ea typeface="IBM Plex Sans" pitchFamily="34" charset="-122"/>
                <a:cs typeface="IBM Plex Sans" pitchFamily="34" charset="-120"/>
              </a:rPr>
              <a:t>Einführung in Bitcoin · Wie nutzen Sie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Bevor Sie irgendeine Wallet</a:t>
            </a:r>
            <a:br/>
            <a:r>
              <a:rPr lang="de" altLang="en-US" sz="3000" dirty="0">
                <a:solidFill>
                  <a:srgbClr val="422C70"/>
                </a:solidFill>
                <a:latin typeface="IBM Plex Sans Medium" pitchFamily="34" charset="0"/>
                <a:ea typeface="IBM Plex Sans Medium" pitchFamily="34" charset="-122"/>
                <a:cs typeface="IBM Plex Sans Medium" pitchFamily="34" charset="-120"/>
              </a:rPr>
              <a:t>verwenden</a:t>
            </a:r>
            <a:endParaRPr lang="de" sz="3000" dirty="0"/>
          </a:p>
        </p:txBody>
      </p:sp>
      <p:sp>
        <p:nvSpPr>
          <p:cNvPr id="5" name="Text 2"/>
          <p:cNvSpPr/>
          <p:nvPr/>
        </p:nvSpPr>
        <p:spPr>
          <a:xfrm>
            <a:off x="971459" y="1787561"/>
            <a:ext cx="6006694" cy="4192067"/>
          </a:xfrm>
          <a:prstGeom prst="rect">
            <a:avLst/>
          </a:prstGeom>
          <a:noFill/>
          <a:ln/>
        </p:spPr>
        <p:txBody>
          <a:bodyPr wrap="square" lIns="0" tIns="0" rIns="0" bIns="0" rtlCol="0" anchor="t"/>
          <a:lstStyle/>
          <a:p>
            <a:pPr algn="l" marL="182880" indent="-182880">
              <a:lnSpc>
                <a:spcPct val="113000"/>
              </a:lnSpc>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Schlüssel:</a:t>
            </a:r>
            <a:r>
              <a:rPr lang="de" altLang="en-US" sz="1920" dirty="0">
                <a:solidFill>
                  <a:srgbClr val="25252B"/>
                </a:solidFill>
                <a:latin typeface="IBM Plex Sans" pitchFamily="34" charset="0"/>
                <a:ea typeface="IBM Plex Sans" pitchFamily="34" charset="-122"/>
                <a:cs typeface="IBM Plex Sans" pitchFamily="34" charset="-120"/>
              </a:rPr>
              <a:t> Wer kontrolliert sie – Sie oder ein Unternehmen?</a:t>
            </a:r>
            <a:endParaRPr lang="de" sz="1920" dirty="0"/>
          </a:p>
          <a:p>
            <a:pPr algn="l" marL="182880" indent="-182880">
              <a:lnSpc>
                <a:spcPct val="113000"/>
              </a:lnSpc>
              <a:spcBef>
                <a:spcPts val="380"/>
              </a:spcBef>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Wiederherstellung:</a:t>
            </a:r>
            <a:r>
              <a:rPr lang="de" altLang="en-US" sz="1920" dirty="0">
                <a:solidFill>
                  <a:srgbClr val="25252B"/>
                </a:solidFill>
                <a:latin typeface="IBM Plex Sans" pitchFamily="34" charset="0"/>
                <a:ea typeface="IBM Plex Sans" pitchFamily="34" charset="-122"/>
                <a:cs typeface="IBM Plex Sans" pitchFamily="34" charset="-120"/>
              </a:rPr>
              <a:t> Was passiert, wenn Sie Ihr Telefon verlieren oder das Unternehmen verschwindet?</a:t>
            </a:r>
            <a:endParaRPr lang="de" sz="1920" dirty="0"/>
          </a:p>
          <a:p>
            <a:pPr algn="l" marL="182880" indent="-182880">
              <a:lnSpc>
                <a:spcPct val="113000"/>
              </a:lnSpc>
              <a:spcBef>
                <a:spcPts val="380"/>
              </a:spcBef>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Quelle:</a:t>
            </a:r>
            <a:r>
              <a:rPr lang="de" altLang="en-US" sz="1920" dirty="0">
                <a:solidFill>
                  <a:srgbClr val="25252B"/>
                </a:solidFill>
                <a:latin typeface="IBM Plex Sans" pitchFamily="34" charset="0"/>
                <a:ea typeface="IBM Plex Sans" pitchFamily="34" charset="-122"/>
                <a:cs typeface="IBM Plex Sans" pitchFamily="34" charset="-120"/>
              </a:rPr>
              <a:t> Offizielle Website oder App-Store-Eintrag, nicht ein Link, den Ihnen jemand geschickt hat?</a:t>
            </a:r>
            <a:endParaRPr lang="de" sz="1920" dirty="0"/>
          </a:p>
          <a:p>
            <a:pPr algn="l" marL="182880" indent="-182880">
              <a:lnSpc>
                <a:spcPct val="113000"/>
              </a:lnSpc>
              <a:spcBef>
                <a:spcPts val="380"/>
              </a:spcBef>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Code:</a:t>
            </a:r>
            <a:r>
              <a:rPr lang="de" altLang="en-US" sz="1920" dirty="0">
                <a:solidFill>
                  <a:srgbClr val="25252B"/>
                </a:solidFill>
                <a:latin typeface="IBM Plex Sans" pitchFamily="34" charset="0"/>
                <a:ea typeface="IBM Plex Sans" pitchFamily="34" charset="-122"/>
                <a:cs typeface="IBM Plex Sans" pitchFamily="34" charset="-120"/>
              </a:rPr>
              <a:t> Open Source und aktiv gepflegt? (Für sich allein kein Beweis für Sicherheit.)</a:t>
            </a:r>
            <a:endParaRPr lang="de" sz="1920" dirty="0"/>
          </a:p>
          <a:p>
            <a:pPr algn="l" marL="182880" indent="-182880">
              <a:lnSpc>
                <a:spcPct val="113000"/>
              </a:lnSpc>
              <a:spcBef>
                <a:spcPts val="380"/>
              </a:spcBef>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Kosten:</a:t>
            </a:r>
            <a:r>
              <a:rPr lang="de" altLang="en-US" sz="1920" dirty="0">
                <a:solidFill>
                  <a:srgbClr val="25252B"/>
                </a:solidFill>
                <a:latin typeface="IBM Plex Sans" pitchFamily="34" charset="0"/>
                <a:ea typeface="IBM Plex Sans" pitchFamily="34" charset="-122"/>
                <a:cs typeface="IBM Plex Sans" pitchFamily="34" charset="-120"/>
              </a:rPr>
              <a:t> Gebühren für Senden, Empfangen oder Abheben?</a:t>
            </a:r>
            <a:endParaRPr lang="de" sz="1920" dirty="0"/>
          </a:p>
          <a:p>
            <a:pPr algn="l" marL="182880" indent="-182880">
              <a:lnSpc>
                <a:spcPct val="113000"/>
              </a:lnSpc>
              <a:spcBef>
                <a:spcPts val="380"/>
              </a:spcBef>
              <a:buSzPct val="100000"/>
              <a:buChar char="•"/>
            </a:pPr>
            <a:r>
              <a:rPr lang="de" altLang="en-US" sz="1920" b="1" dirty="0">
                <a:solidFill>
                  <a:srgbClr val="422C70"/>
                </a:solidFill>
                <a:latin typeface="IBM Plex Sans" pitchFamily="34" charset="0"/>
                <a:ea typeface="IBM Plex Sans" pitchFamily="34" charset="-122"/>
                <a:cs typeface="IBM Plex Sans" pitchFamily="34" charset="-120"/>
              </a:rPr>
              <a:t>Zahlungen:</a:t>
            </a:r>
            <a:r>
              <a:rPr lang="de" altLang="en-US" sz="1920" dirty="0">
                <a:solidFill>
                  <a:srgbClr val="25252B"/>
                </a:solidFill>
                <a:latin typeface="IBM Plex Sans" pitchFamily="34" charset="0"/>
                <a:ea typeface="IBM Plex Sans" pitchFamily="34" charset="-122"/>
                <a:cs typeface="IBM Plex Sans" pitchFamily="34" charset="-120"/>
              </a:rPr>
              <a:t> On-Chain, Lightning oder beides?</a:t>
            </a:r>
            <a:endParaRPr lang="de" sz="19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Wie nutzen Sie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On-Chain und Lightning</a:t>
            </a:r>
            <a:endParaRPr lang="de"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On-Chain:</a:t>
            </a:r>
            <a:r>
              <a:rPr lang="de" altLang="en-US" sz="2400" dirty="0">
                <a:solidFill>
                  <a:srgbClr val="25252B"/>
                </a:solidFill>
                <a:latin typeface="IBM Plex Sans" pitchFamily="34" charset="0"/>
                <a:ea typeface="IBM Plex Sans" pitchFamily="34" charset="-122"/>
                <a:cs typeface="IBM Plex Sans" pitchFamily="34" charset="-120"/>
              </a:rPr>
              <a:t> direkt in der Blockchain erfasst</a:t>
            </a:r>
            <a:endParaRPr lang="de" sz="2400" dirty="0"/>
          </a:p>
          <a:p>
            <a:pPr algn="l" marL="228600" indent="-228600">
              <a:lnSpc>
                <a:spcPct val="113000"/>
              </a:lnSpc>
              <a:spcBef>
                <a:spcPts val="480"/>
              </a:spcBef>
              <a:buSzPct val="100000"/>
              <a:buChar char="•"/>
            </a:pPr>
            <a:r>
              <a:rPr lang="de" altLang="en-US" sz="2400" b="1" dirty="0">
                <a:solidFill>
                  <a:srgbClr val="422C70"/>
                </a:solidFill>
                <a:latin typeface="IBM Plex Sans" pitchFamily="34" charset="0"/>
                <a:ea typeface="IBM Plex Sans" pitchFamily="34" charset="-122"/>
                <a:cs typeface="IBM Plex Sans" pitchFamily="34" charset="-120"/>
              </a:rPr>
              <a:t>Lightning:</a:t>
            </a:r>
            <a:r>
              <a:rPr lang="de" altLang="en-US" sz="2400" dirty="0">
                <a:solidFill>
                  <a:srgbClr val="25252B"/>
                </a:solidFill>
                <a:latin typeface="IBM Plex Sans" pitchFamily="34" charset="0"/>
                <a:ea typeface="IBM Plex Sans" pitchFamily="34" charset="-122"/>
                <a:cs typeface="IBM Plex Sans" pitchFamily="34" charset="-120"/>
              </a:rPr>
              <a:t> ein auf Bitcoin aufbauendes Zahlungsnetzwerk für schnelle, kleine und häufige Zahlungen, etwa den Kauf eines Kaffees</a:t>
            </a:r>
            <a:endParaRPr lang="de" sz="2400" dirty="0"/>
          </a:p>
          <a:p>
            <a:pPr algn="l" marL="228600" indent="-228600">
              <a:lnSpc>
                <a:spcPct val="113000"/>
              </a:lnSpc>
              <a:spcBef>
                <a:spcPts val="480"/>
              </a:spcBef>
              <a:buSzPct val="100000"/>
              <a:buChar char="•"/>
            </a:pPr>
            <a:r>
              <a:rPr lang="de" altLang="en-US" sz="2400" dirty="0">
                <a:solidFill>
                  <a:srgbClr val="25252B"/>
                </a:solidFill>
                <a:latin typeface="IBM Plex Sans" pitchFamily="34" charset="0"/>
                <a:ea typeface="IBM Plex Sans" pitchFamily="34" charset="-122"/>
                <a:cs typeface="IBM Plex Sans" pitchFamily="34" charset="-120"/>
              </a:rPr>
              <a:t>Auch eine Lightning-Wallet kann verwahrt (custodial) oder selbstverwahrt (self-custodial) sein</a:t>
            </a:r>
            <a:endParaRPr lang="de" sz="2400" dirty="0"/>
          </a:p>
        </p:txBody>
      </p:sp>
      <p:pic>
        <p:nvPicPr>
          <p:cNvPr id="5" name="Image 0" descr="On-ChainDirekt in der Bitcoin-Blockchain erfasstLightningEin auf Bitcoin aufbauendes Zahlungsnetzwerk">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Wie nutzen Sie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Drei Regeln für Ihr Lernen</a:t>
            </a:r>
            <a:endParaRPr lang="de" sz="3000" dirty="0"/>
          </a:p>
        </p:txBody>
      </p:sp>
      <p:sp>
        <p:nvSpPr>
          <p:cNvPr id="4" name="Text 2"/>
          <p:cNvSpPr/>
          <p:nvPr/>
        </p:nvSpPr>
        <p:spPr>
          <a:xfrm>
            <a:off x="1017179" y="1379464"/>
            <a:ext cx="11125871" cy="2004273"/>
          </a:xfrm>
          <a:prstGeom prst="rect">
            <a:avLst/>
          </a:prstGeom>
          <a:noFill/>
          <a:ln/>
        </p:spPr>
        <p:txBody>
          <a:bodyPr wrap="square" lIns="0" tIns="0" rIns="0" bIns="0" rtlCol="0" anchor="t"/>
          <a:lstStyle/>
          <a:p>
            <a:pPr algn="l" marL="210820" indent="-210820">
              <a:lnSpc>
                <a:spcPct val="113000"/>
              </a:lnSpc>
              <a:buSzPct val="100000"/>
              <a:buChar char="•"/>
            </a:pPr>
            <a:r>
              <a:rPr lang="de" altLang="en-US" sz="2210" b="1" dirty="0">
                <a:solidFill>
                  <a:srgbClr val="25252B"/>
                </a:solidFill>
                <a:latin typeface="IBM Plex Sans" pitchFamily="34" charset="0"/>
                <a:ea typeface="IBM Plex Sans" pitchFamily="34" charset="-122"/>
                <a:cs typeface="IBM Plex Sans" pitchFamily="34" charset="-120"/>
              </a:rPr>
              <a:t>Lernen Sie zuerst.</a:t>
            </a:r>
            <a:r>
              <a:rPr lang="de" altLang="en-US" sz="2210" dirty="0">
                <a:solidFill>
                  <a:srgbClr val="25252B"/>
                </a:solidFill>
                <a:latin typeface="IBM Plex Sans" pitchFamily="34" charset="0"/>
                <a:ea typeface="IBM Plex Sans" pitchFamily="34" charset="-122"/>
                <a:cs typeface="IBM Plex Sans" pitchFamily="34" charset="-120"/>
              </a:rPr>
              <a:t> Handeln Sie nicht aus Begeisterung, Angst oder unter Druck.</a:t>
            </a:r>
            <a:endParaRPr lang="de" sz="2210" dirty="0"/>
          </a:p>
          <a:p>
            <a:pPr algn="l" marL="210820" indent="-210820">
              <a:lnSpc>
                <a:spcPct val="113000"/>
              </a:lnSpc>
              <a:spcBef>
                <a:spcPts val="440"/>
              </a:spcBef>
              <a:buSzPct val="100000"/>
              <a:buChar char="•"/>
            </a:pPr>
            <a:r>
              <a:rPr lang="de" altLang="en-US" sz="2210" b="1" dirty="0">
                <a:solidFill>
                  <a:srgbClr val="25252B"/>
                </a:solidFill>
                <a:latin typeface="IBM Plex Sans" pitchFamily="34" charset="0"/>
                <a:ea typeface="IBM Plex Sans" pitchFamily="34" charset="-122"/>
                <a:cs typeface="IBM Plex Sans" pitchFamily="34" charset="-120"/>
              </a:rPr>
              <a:t>Fangen Sie klein an.</a:t>
            </a:r>
            <a:r>
              <a:rPr lang="de" altLang="en-US" sz="2210" dirty="0">
                <a:solidFill>
                  <a:srgbClr val="25252B"/>
                </a:solidFill>
                <a:latin typeface="IBM Plex Sans" pitchFamily="34" charset="0"/>
                <a:ea typeface="IBM Plex Sans" pitchFamily="34" charset="-122"/>
                <a:cs typeface="IBM Plex Sans" pitchFamily="34" charset="-120"/>
              </a:rPr>
              <a:t> Probieren Sie unbekannte Tools mit einem Betrag aus, dessen Verlust Sie sich leisten können.</a:t>
            </a:r>
            <a:endParaRPr lang="de" sz="2210" dirty="0"/>
          </a:p>
          <a:p>
            <a:pPr algn="l" marL="210820" indent="-210820">
              <a:lnSpc>
                <a:spcPct val="113000"/>
              </a:lnSpc>
              <a:spcBef>
                <a:spcPts val="440"/>
              </a:spcBef>
              <a:buSzPct val="100000"/>
              <a:buChar char="•"/>
            </a:pPr>
            <a:r>
              <a:rPr lang="de" altLang="en-US" sz="2210" b="1" dirty="0">
                <a:solidFill>
                  <a:srgbClr val="25252B"/>
                </a:solidFill>
                <a:latin typeface="IBM Plex Sans" pitchFamily="34" charset="0"/>
                <a:ea typeface="IBM Plex Sans" pitchFamily="34" charset="-122"/>
                <a:cs typeface="IBM Plex Sans" pitchFamily="34" charset="-120"/>
              </a:rPr>
              <a:t>Nicht vertrauen, überprüfen.</a:t>
            </a:r>
            <a:r>
              <a:rPr lang="de" altLang="en-US" sz="2210" dirty="0">
                <a:solidFill>
                  <a:srgbClr val="25252B"/>
                </a:solidFill>
                <a:latin typeface="IBM Plex Sans" pitchFamily="34" charset="0"/>
                <a:ea typeface="IBM Plex Sans" pitchFamily="34" charset="-122"/>
                <a:cs typeface="IBM Plex Sans" pitchFamily="34" charset="-120"/>
              </a:rPr>
              <a:t> Überprüfen Sie die Person, die Zahlungsmethode, die Adresse und den Betrag.</a:t>
            </a:r>
            <a:endParaRPr lang="de" sz="2210" dirty="0"/>
          </a:p>
        </p:txBody>
      </p:sp>
      <p:sp>
        <p:nvSpPr>
          <p:cNvPr id="5" name="Shape 3"/>
          <p:cNvSpPr/>
          <p:nvPr/>
        </p:nvSpPr>
        <p:spPr>
          <a:xfrm>
            <a:off x="666780" y="3692164"/>
            <a:ext cx="10858500" cy="2270364"/>
          </a:xfrm>
          <a:prstGeom prst="rect">
            <a:avLst/>
          </a:prstGeom>
          <a:solidFill>
            <a:srgbClr val="F3F3FA"/>
          </a:solidFill>
          <a:ln/>
        </p:spPr>
      </p:sp>
      <p:sp>
        <p:nvSpPr>
          <p:cNvPr id="6" name="Shape 4"/>
          <p:cNvSpPr/>
          <p:nvPr/>
        </p:nvSpPr>
        <p:spPr>
          <a:xfrm>
            <a:off x="666780" y="3692164"/>
            <a:ext cx="57150" cy="2270364"/>
          </a:xfrm>
          <a:prstGeom prst="rect">
            <a:avLst/>
          </a:prstGeom>
          <a:solidFill>
            <a:srgbClr val="422C70"/>
          </a:solidFill>
          <a:ln/>
        </p:spPr>
      </p:sp>
      <p:sp>
        <p:nvSpPr>
          <p:cNvPr id="7" name="Text 5"/>
          <p:cNvSpPr/>
          <p:nvPr/>
        </p:nvSpPr>
        <p:spPr>
          <a:xfrm>
            <a:off x="1172535" y="3944539"/>
            <a:ext cx="10498226" cy="1765615"/>
          </a:xfrm>
          <a:prstGeom prst="rect">
            <a:avLst/>
          </a:prstGeom>
          <a:noFill/>
          <a:ln/>
        </p:spPr>
        <p:txBody>
          <a:bodyPr wrap="square" lIns="0" tIns="0" rIns="0" bIns="0" rtlCol="0" anchor="t"/>
          <a:lstStyle/>
          <a:p>
            <a:pPr algn="l" indent="0" marL="0">
              <a:lnSpc>
                <a:spcPct val="113000"/>
              </a:lnSpc>
              <a:buNone/>
            </a:pPr>
            <a:r>
              <a:rPr lang="de" altLang="en-US" sz="2210" b="1" dirty="0">
                <a:solidFill>
                  <a:srgbClr val="422C70"/>
                </a:solidFill>
                <a:latin typeface="IBM Plex Sans" pitchFamily="34" charset="0"/>
                <a:ea typeface="IBM Plex Sans" pitchFamily="34" charset="-122"/>
                <a:cs typeface="IBM Plex Sans" pitchFamily="34" charset="-120"/>
              </a:rPr>
              <a:t>Teilen Sie Empfangsinformationen, niemals Geheimnisse</a:t>
            </a:r>
            <a:endParaRPr lang="de" sz="2210" dirty="0"/>
          </a:p>
          <a:p>
            <a:pPr algn="l" indent="0" marL="0">
              <a:lnSpc>
                <a:spcPct val="113000"/>
              </a:lnSpc>
              <a:spcBef>
                <a:spcPts val="330"/>
              </a:spcBef>
              <a:buNone/>
            </a:pPr>
            <a:r>
              <a:rPr lang="de" altLang="en-US" sz="2210" dirty="0">
                <a:solidFill>
                  <a:srgbClr val="25252B"/>
                </a:solidFill>
                <a:latin typeface="IBM Plex Sans" pitchFamily="34" charset="0"/>
                <a:ea typeface="IBM Plex Sans" pitchFamily="34" charset="-122"/>
                <a:cs typeface="IBM Plex Sans" pitchFamily="34" charset="-120"/>
              </a:rPr>
              <a:t>Eine Adresse oder eine Zahlungsanforderung kann geteilt werden. Eine Seed-Phrase oder ein Privater Schlüssel darf niemals geteilt werden. Keine seriöse Lehrkraft, kein Wallet-Anbieter und kein Support-Mitarbeiter wird Sie jemals danach fragen.</a:t>
            </a:r>
            <a:endParaRPr lang="de"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Wie nutzen Sie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Innehalten, nichts teilen,</a:t>
            </a:r>
            <a:br/>
            <a:r>
              <a:rPr lang="de" altLang="en-US" sz="3000" dirty="0">
                <a:solidFill>
                  <a:srgbClr val="422C70"/>
                </a:solidFill>
                <a:latin typeface="IBM Plex Sans Medium" pitchFamily="34" charset="0"/>
                <a:ea typeface="IBM Plex Sans Medium" pitchFamily="34" charset="-122"/>
                <a:cs typeface="IBM Plex Sans Medium" pitchFamily="34" charset="-120"/>
              </a:rPr>
              <a:t>nichts senden</a:t>
            </a:r>
            <a:endParaRPr lang="de" sz="3000" dirty="0"/>
          </a:p>
        </p:txBody>
      </p:sp>
      <p:sp>
        <p:nvSpPr>
          <p:cNvPr id="5" name="Text 2"/>
          <p:cNvSpPr/>
          <p:nvPr/>
        </p:nvSpPr>
        <p:spPr>
          <a:xfrm>
            <a:off x="666780" y="1848551"/>
            <a:ext cx="5694426" cy="2533620"/>
          </a:xfrm>
          <a:prstGeom prst="rect">
            <a:avLst/>
          </a:prstGeom>
          <a:noFill/>
          <a:ln/>
        </p:spPr>
        <p:txBody>
          <a:bodyPr wrap="square" lIns="0" tIns="0" rIns="0" bIns="0" rtlCol="0" anchor="t"/>
          <a:lstStyle/>
          <a:p>
            <a:pPr algn="l" indent="0" marL="0">
              <a:lnSpc>
                <a:spcPct val="113000"/>
              </a:lnSpc>
              <a:buNone/>
            </a:pPr>
            <a:r>
              <a:rPr lang="de" altLang="en-US" sz="2110" dirty="0">
                <a:solidFill>
                  <a:srgbClr val="25252B"/>
                </a:solidFill>
                <a:latin typeface="IBM Plex Sans" pitchFamily="34" charset="0"/>
                <a:ea typeface="IBM Plex Sans" pitchFamily="34" charset="-122"/>
                <a:cs typeface="IBM Plex Sans" pitchFamily="34" charset="-120"/>
              </a:rPr>
              <a:t>Halten Sie inne, wenn jemand Zeitdruck oder Geheimhaltung erzeugt, garantierte Renditen verspricht, Sie bittet, zuerst bitcoin zu senden, oder nach Ihrer Seed-Phrase fragt. Machen Sie eine Pause. Teilen Sie nichts. Senden Sie nichts. Prüfen Sie dann über eine Quelle, die Sie bereits kennen.</a:t>
            </a:r>
            <a:endParaRPr lang="de" sz="2110" dirty="0"/>
          </a:p>
        </p:txBody>
      </p:sp>
      <p:pic>
        <p:nvPicPr>
          <p:cNvPr id="6" name="Image 1" descr="Zeitdruck Identitätsbetrug Geänderte Zieladresse Garantierte Renditen Forderungen nach Geheimnissen">    </p:cNvPr>
          <p:cNvPicPr>
            <a:picLocks noChangeAspect="1"/>
          </p:cNvPicPr>
          <p:nvPr/>
        </p:nvPicPr>
        <p:blipFill>
          <a:blip r:embed="rId2"/>
          <a:stretch>
            <a:fillRect/>
          </a:stretch>
        </p:blipFill>
        <p:spPr>
          <a:xfrm>
            <a:off x="1338224" y="4516313"/>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Wie nutzen Sie Bitcoin?</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de" altLang="en-US" sz="4350" dirty="0">
                <a:solidFill>
                  <a:srgbClr val="FFFFFF"/>
                </a:solidFill>
                <a:latin typeface="IBM Plex Sans Medium" pitchFamily="34" charset="0"/>
                <a:ea typeface="IBM Plex Sans Medium" pitchFamily="34" charset="-122"/>
                <a:cs typeface="IBM Plex Sans Medium" pitchFamily="34" charset="-120"/>
              </a:rPr>
              <a:t>Wie geht es weiter?</a:t>
            </a:r>
            <a:endParaRPr lang="de"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de" altLang="en-US" sz="2400" dirty="0">
                <a:solidFill>
                  <a:srgbClr val="FFFFFF"/>
                </a:solidFill>
                <a:latin typeface="IBM Plex Sans" pitchFamily="34" charset="0"/>
                <a:ea typeface="IBM Plex Sans" pitchFamily="34" charset="-122"/>
                <a:cs typeface="IBM Plex Sans" pitchFamily="34" charset="-120"/>
              </a:rPr>
              <a:t>Dies ist erst der Anfang.</a:t>
            </a:r>
            <a:endParaRPr lang="d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Vier zentrale Erkenntnisse</a:t>
            </a:r>
            <a:endParaRPr lang="de"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de" altLang="en-US" sz="2300" b="1" dirty="0">
                <a:solidFill>
                  <a:srgbClr val="25252B"/>
                </a:solidFill>
                <a:latin typeface="IBM Plex Sans" pitchFamily="34" charset="0"/>
                <a:ea typeface="IBM Plex Sans" pitchFamily="34" charset="-122"/>
                <a:cs typeface="IBM Plex Sans" pitchFamily="34" charset="-120"/>
              </a:rPr>
              <a:t>Geld beruht auf Regeln und Vertrauen.</a:t>
            </a:r>
            <a:r>
              <a:rPr lang="de" altLang="en-US" sz="2300" dirty="0">
                <a:solidFill>
                  <a:srgbClr val="25252B"/>
                </a:solidFill>
                <a:latin typeface="IBM Plex Sans" pitchFamily="34" charset="0"/>
                <a:ea typeface="IBM Plex Sans" pitchFamily="34" charset="-122"/>
                <a:cs typeface="IBM Plex Sans" pitchFamily="34" charset="-120"/>
              </a:rPr>
              <a:t> Menge und Regeln des Fiatgeldes werden von wenigen Institutionen festgelegt.</a:t>
            </a:r>
            <a:endParaRPr lang="de" sz="2300" dirty="0"/>
          </a:p>
          <a:p>
            <a:pPr algn="l" marL="219710" indent="-219710">
              <a:lnSpc>
                <a:spcPct val="113000"/>
              </a:lnSpc>
              <a:spcBef>
                <a:spcPts val="460"/>
              </a:spcBef>
              <a:buSzPct val="100000"/>
              <a:buChar char="•"/>
            </a:pPr>
            <a:r>
              <a:rPr lang="de" altLang="en-US" sz="2300" b="1" dirty="0">
                <a:solidFill>
                  <a:srgbClr val="25252B"/>
                </a:solidFill>
                <a:latin typeface="IBM Plex Sans" pitchFamily="34" charset="0"/>
                <a:ea typeface="IBM Plex Sans" pitchFamily="34" charset="-122"/>
                <a:cs typeface="IBM Plex Sans" pitchFamily="34" charset="-120"/>
              </a:rPr>
              <a:t>Bitcoin bietet andere Regeln.</a:t>
            </a:r>
            <a:r>
              <a:rPr lang="de" altLang="en-US" sz="2300" dirty="0">
                <a:solidFill>
                  <a:srgbClr val="25252B"/>
                </a:solidFill>
                <a:latin typeface="IBM Plex Sans" pitchFamily="34" charset="0"/>
                <a:ea typeface="IBM Plex Sans" pitchFamily="34" charset="-122"/>
                <a:cs typeface="IBM Plex Sans" pitchFamily="34" charset="-120"/>
              </a:rPr>
              <a:t> Eine öffentliche, begrenzte Geldmenge, offen für alle, die man überprüfen kann, statt ihr vertrauen zu müssen.</a:t>
            </a:r>
            <a:endParaRPr lang="de" sz="2300" dirty="0"/>
          </a:p>
          <a:p>
            <a:pPr algn="l" marL="219710" indent="-219710">
              <a:lnSpc>
                <a:spcPct val="113000"/>
              </a:lnSpc>
              <a:spcBef>
                <a:spcPts val="460"/>
              </a:spcBef>
              <a:buSzPct val="100000"/>
              <a:buChar char="•"/>
            </a:pPr>
            <a:r>
              <a:rPr lang="de" altLang="en-US" sz="2300" b="1" dirty="0">
                <a:solidFill>
                  <a:srgbClr val="25252B"/>
                </a:solidFill>
                <a:latin typeface="IBM Plex Sans" pitchFamily="34" charset="0"/>
                <a:ea typeface="IBM Plex Sans" pitchFamily="34" charset="-122"/>
                <a:cs typeface="IBM Plex Sans" pitchFamily="34" charset="-120"/>
              </a:rPr>
              <a:t>Sicherheit hat Vorrang.</a:t>
            </a:r>
            <a:r>
              <a:rPr lang="de" altLang="en-US" sz="2300" dirty="0">
                <a:solidFill>
                  <a:srgbClr val="25252B"/>
                </a:solidFill>
                <a:latin typeface="IBM Plex Sans" pitchFamily="34" charset="0"/>
                <a:ea typeface="IBM Plex Sans" pitchFamily="34" charset="-122"/>
                <a:cs typeface="IBM Plex Sans" pitchFamily="34" charset="-120"/>
              </a:rPr>
              <a:t> Lernen Sie zuerst, fangen Sie klein an, überprüfen Sie alles und geben Sie niemals Ihre Seed-Phrase weiter.</a:t>
            </a:r>
            <a:endParaRPr lang="de" sz="2300" dirty="0"/>
          </a:p>
          <a:p>
            <a:pPr algn="l" marL="219710" indent="-219710">
              <a:lnSpc>
                <a:spcPct val="113000"/>
              </a:lnSpc>
              <a:spcBef>
                <a:spcPts val="460"/>
              </a:spcBef>
              <a:buSzPct val="100000"/>
              <a:buChar char="•"/>
            </a:pPr>
            <a:r>
              <a:rPr lang="de" altLang="en-US" sz="2300" b="1" dirty="0">
                <a:solidFill>
                  <a:srgbClr val="25252B"/>
                </a:solidFill>
                <a:latin typeface="IBM Plex Sans" pitchFamily="34" charset="0"/>
                <a:ea typeface="IBM Plex Sans" pitchFamily="34" charset="-122"/>
                <a:cs typeface="IBM Plex Sans" pitchFamily="34" charset="-120"/>
              </a:rPr>
              <a:t>Dies ist erst der Anfang.</a:t>
            </a:r>
            <a:r>
              <a:rPr lang="de" altLang="en-US" sz="2300" dirty="0">
                <a:solidFill>
                  <a:srgbClr val="25252B"/>
                </a:solidFill>
                <a:latin typeface="IBM Plex Sans" pitchFamily="34" charset="0"/>
                <a:ea typeface="IBM Plex Sans" pitchFamily="34" charset="-122"/>
                <a:cs typeface="IBM Plex Sans" pitchFamily="34" charset="-120"/>
              </a:rPr>
              <a:t> Ein sicherer nächster Schritt genügt.</a:t>
            </a:r>
            <a:endParaRPr lang="de" sz="2300" dirty="0"/>
          </a:p>
        </p:txBody>
      </p:sp>
      <p:sp>
        <p:nvSpPr>
          <p:cNvPr id="5" name="Shape 3"/>
          <p:cNvSpPr/>
          <p:nvPr/>
        </p:nvSpPr>
        <p:spPr>
          <a:xfrm>
            <a:off x="666780" y="4645243"/>
            <a:ext cx="10858500" cy="1579352"/>
          </a:xfrm>
          <a:prstGeom prst="rect">
            <a:avLst/>
          </a:prstGeom>
          <a:solidFill>
            <a:srgbClr val="F3F3FA"/>
          </a:solidFill>
          <a:ln/>
        </p:spPr>
      </p:sp>
      <p:sp>
        <p:nvSpPr>
          <p:cNvPr id="6" name="Shape 4"/>
          <p:cNvSpPr/>
          <p:nvPr/>
        </p:nvSpPr>
        <p:spPr>
          <a:xfrm>
            <a:off x="666780" y="4645243"/>
            <a:ext cx="57150" cy="1579352"/>
          </a:xfrm>
          <a:prstGeom prst="rect">
            <a:avLst/>
          </a:prstGeom>
          <a:solidFill>
            <a:srgbClr val="422C70"/>
          </a:solidFill>
          <a:ln/>
        </p:spPr>
      </p:sp>
      <p:sp>
        <p:nvSpPr>
          <p:cNvPr id="7" name="Text 5"/>
          <p:cNvSpPr/>
          <p:nvPr/>
        </p:nvSpPr>
        <p:spPr>
          <a:xfrm>
            <a:off x="1192103" y="4908591"/>
            <a:ext cx="10456896" cy="1052657"/>
          </a:xfrm>
          <a:prstGeom prst="rect">
            <a:avLst/>
          </a:prstGeom>
          <a:noFill/>
          <a:ln/>
        </p:spPr>
        <p:txBody>
          <a:bodyPr wrap="square" lIns="0" tIns="0" rIns="0" bIns="0" rtlCol="0" anchor="t"/>
          <a:lstStyle/>
          <a:p>
            <a:pPr algn="l" indent="0" marL="0">
              <a:lnSpc>
                <a:spcPct val="113000"/>
              </a:lnSpc>
              <a:buNone/>
            </a:pPr>
            <a:r>
              <a:rPr lang="de" altLang="en-US" sz="2300" b="1" dirty="0">
                <a:solidFill>
                  <a:srgbClr val="422C70"/>
                </a:solidFill>
                <a:latin typeface="IBM Plex Sans" pitchFamily="34" charset="0"/>
                <a:ea typeface="IBM Plex Sans" pitchFamily="34" charset="-122"/>
                <a:cs typeface="IBM Plex Sans" pitchFamily="34" charset="-120"/>
              </a:rPr>
              <a:t>Ein Moment zum Nachdenken</a:t>
            </a:r>
            <a:endParaRPr lang="de" sz="2300" dirty="0"/>
          </a:p>
          <a:p>
            <a:pPr algn="l" indent="0" marL="0">
              <a:lnSpc>
                <a:spcPct val="113000"/>
              </a:lnSpc>
              <a:spcBef>
                <a:spcPts val="340"/>
              </a:spcBef>
              <a:buNone/>
            </a:pPr>
            <a:r>
              <a:rPr lang="de" altLang="en-US" sz="2300" dirty="0">
                <a:solidFill>
                  <a:srgbClr val="25252B"/>
                </a:solidFill>
                <a:latin typeface="IBM Plex Sans" pitchFamily="34" charset="0"/>
                <a:ea typeface="IBM Plex Sans" pitchFamily="34" charset="-122"/>
                <a:cs typeface="IBM Plex Sans" pitchFamily="34" charset="-120"/>
              </a:rPr>
              <a:t>Kehren Sie zu den fünf Fragen vom Anfang zurück. Was würden Sie jetzt antworten?</a:t>
            </a:r>
            <a:endParaRPr lang="de"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Wie geht es weiter?</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e" altLang="en-US" sz="3000" dirty="0">
                <a:solidFill>
                  <a:srgbClr val="422C70"/>
                </a:solidFill>
                <a:latin typeface="IBM Plex Sans Medium" pitchFamily="34" charset="0"/>
                <a:ea typeface="IBM Plex Sans Medium" pitchFamily="34" charset="-122"/>
                <a:cs typeface="IBM Plex Sans Medium" pitchFamily="34" charset="-120"/>
              </a:rPr>
              <a:t>Das Bitcoin-Diplom</a:t>
            </a:r>
            <a:endParaRPr lang="de"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Der nächste Schritt. Seine vier Module bringen Sie weiter:</a:t>
            </a:r>
            <a:endParaRPr lang="de"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Geld verstehen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Wie Bitcoin funktioniert</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Bitcoin sicher nutzen</a:t>
            </a:r>
            <a:endParaRPr lang="de" sz="2020" dirty="0"/>
          </a:p>
          <a:p>
            <a:pPr algn="l" marL="191770" indent="-191770">
              <a:lnSpc>
                <a:spcPct val="113000"/>
              </a:lnSpc>
              <a:spcBef>
                <a:spcPts val="400"/>
              </a:spcBef>
              <a:buSzPct val="100000"/>
              <a:buChar char="•"/>
            </a:pPr>
            <a:r>
              <a:rPr lang="de" altLang="en-US" sz="2020" dirty="0">
                <a:solidFill>
                  <a:srgbClr val="25252B"/>
                </a:solidFill>
                <a:latin typeface="IBM Plex Sans" pitchFamily="34" charset="0"/>
                <a:ea typeface="IBM Plex Sans" pitchFamily="34" charset="-122"/>
                <a:cs typeface="IBM Plex Sans" pitchFamily="34" charset="-120"/>
              </a:rPr>
              <a:t>Bitcoin in Ihrer Gemeinschaft</a:t>
            </a:r>
            <a:endParaRPr lang="de" sz="2020" dirty="0"/>
          </a:p>
        </p:txBody>
      </p:sp>
      <p:sp>
        <p:nvSpPr>
          <p:cNvPr id="7" name="Text 4"/>
          <p:cNvSpPr/>
          <p:nvPr/>
        </p:nvSpPr>
        <p:spPr>
          <a:xfrm>
            <a:off x="666780" y="4136837"/>
            <a:ext cx="6340632" cy="691195"/>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Bleiben Sie neugierig, stellen Sie weiterhin Fragen und erfahren Sie mehr auf </a:t>
            </a:r>
            <a:r>
              <a:rPr lang="de"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de" altLang="en-US" sz="2020" dirty="0">
                <a:solidFill>
                  <a:srgbClr val="25252B"/>
                </a:solidFill>
                <a:latin typeface="IBM Plex Sans" pitchFamily="34" charset="0"/>
                <a:ea typeface="IBM Plex Sans" pitchFamily="34" charset="-122"/>
                <a:cs typeface="IBM Plex Sans" pitchFamily="34" charset="-120"/>
              </a:rPr>
              <a:t>.</a:t>
            </a:r>
            <a:endParaRPr lang="de" sz="2020" dirty="0"/>
          </a:p>
        </p:txBody>
      </p:sp>
      <p:sp>
        <p:nvSpPr>
          <p:cNvPr id="8" name="Text 5"/>
          <p:cNvSpPr/>
          <p:nvPr/>
        </p:nvSpPr>
        <p:spPr>
          <a:xfrm>
            <a:off x="666780" y="5083973"/>
            <a:ext cx="6340632" cy="691195"/>
          </a:xfrm>
          <a:prstGeom prst="rect">
            <a:avLst/>
          </a:prstGeom>
          <a:noFill/>
          <a:ln/>
        </p:spPr>
        <p:txBody>
          <a:bodyPr wrap="square" lIns="0" tIns="0" rIns="0" bIns="0" rtlCol="0" anchor="t"/>
          <a:lstStyle/>
          <a:p>
            <a:pPr algn="l" indent="0" marL="0">
              <a:lnSpc>
                <a:spcPct val="113000"/>
              </a:lnSpc>
              <a:buNone/>
            </a:pPr>
            <a:r>
              <a:rPr lang="de" altLang="en-US" sz="2020" dirty="0">
                <a:solidFill>
                  <a:srgbClr val="25252B"/>
                </a:solidFill>
                <a:latin typeface="IBM Plex Sans" pitchFamily="34" charset="0"/>
                <a:ea typeface="IBM Plex Sans" pitchFamily="34" charset="-122"/>
                <a:cs typeface="IBM Plex Sans" pitchFamily="34" charset="-120"/>
              </a:rPr>
              <a:t>Wir freuen uns darauf, Sie in unserem nächsten Kurs begrüßen zu dürfen.</a:t>
            </a:r>
            <a:endParaRPr lang="de"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e" altLang="en-US" sz="1200" dirty="0">
                <a:solidFill>
                  <a:srgbClr val="6C6C7D"/>
                </a:solidFill>
                <a:latin typeface="IBM Plex Sans" pitchFamily="34" charset="0"/>
                <a:ea typeface="IBM Plex Sans" pitchFamily="34" charset="-122"/>
                <a:cs typeface="IBM Plex Sans" pitchFamily="34" charset="-120"/>
              </a:rPr>
              <a:t>Einführung in Bitcoin · Wie geht es weiter?</a:t>
            </a:r>
            <a:endParaRPr lang="d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Einführung in Bitcoin</dc:title>
  <dc:subject>Open educational slides (Creative Commons). Adapt them freely.</dc:subject>
  <dc:creator>My First Bitcoin</dc:creator>
  <cp:lastModifiedBy>My First Bitcoin</cp:lastModifiedBy>
  <cp:revision>1</cp:revision>
  <dcterms:created xsi:type="dcterms:W3CDTF">2026-10-22T19:30:26Z</dcterms:created>
  <dcterms:modified xsi:type="dcterms:W3CDTF">2026-10-22T19:30:26Z</dcterms:modified>
</cp:coreProperties>
</file>