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Šaltinis: My First Bitcoin, Įvadas į „Bitcoin“, Vadovas pradedantiesiems, 26.10 leidimas. Adaptuota pagal „Creative Commons“ licenciją „Priskyrimas – Analogiškas platinimas 4.0 Tarptautinė“; šiam skaidrių rinkiniui taikoma ta pati licencija. Šis skaidrių rinkinys – pagalbinė priemonė mokytojo vedamam pristatymui, paremta šešiais vadovo klausimais. Pritaikykite pavyzdžius, tempą ir pateikimo būdą savo bendruomenei, išlaikydami prasmę ir saugumo rekomendacijas. Konkreti užsiėmimo trukmė nenumatyta.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Pradėkite nuo paveikslėlio: visi aplink mus naudoja pinigus, nesusimąstydami apie juos. Paklauskite grupės, kada jie paskutinį kartą susimąstė, iš kur atsiranda pinigai.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Skirkite besimokantiesiems kelias minutes atsakymams užrašyti. Neprašykite nieko atskleisti asmeninės finansinės informacijos. Prie šių atsakymų bus grįžtama pagrindinių išvadų skaidrėje „Kas toliau?“.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Viso užsiėmimo metu paisykite šio skirtumo. Išgirdę teiginį, paklauskite: ar galime jį patikrinti, ar jam įvertinti reikia kriterijų ir įrodymų?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Pasinaudokite vadove pateiktu pavyzdžiu: auginate ryžius ir Jums reikia batų, tačiau batsiuvys nori maistinio aliejaus, o ne ryžių. Ekonomistai tai vadina dvigubu poreikių sutapimu.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Pasinaudokite vadove pateiktu pavyzdžiu: auginate ryžius ir Jums reikia batų, tačiau batsiuvys nori maistinio aliejaus, o ne ryžių. Ekonomistai tai vadina dvigubu poreikių sutapimu.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Banknotas tėra popieriaus lapelis. Pinigai išsprendžia natūrinių mainų problemą, atskirdami pardavimą nuo pirkimo: Jūs parduodate savo ryžius vienam žmogui, o batus perkate iš kito. Būtent tai skiria pinigus nuo natūrinių mainų.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Kainų infliacija – tai nuolatinis bendro kainų lygio kilimas. Kita jos pusė – perkamoji galia: kiek galima nusipirkti už vieną piniginį vienetą. Jei pagrindinių prekių krepšelio kaina pakyla nuo 100 iki 110 piniginių vienetų, už tuos pačius 100 vienetų viso krepšelio įsigyti nebegalima.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Kainų infliacija – tai nuolatinis bendro kainų lygio kilimas. Kita jos pusė – perkamoji galia: kiek galima nusipirkti už vieną piniginį vienetą. Jei pagrindinių prekių krepšelio kaina pakyla nuo 100 iki 110 piniginių vienetų, už tuos pačius 100 vienetų viso krepšelio įsigyti nebegalima.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Ekonomistai diskutuoja, kiek svarbi kiekviena priežastis. Sutelkite dėmesį į tą vieną priežastį, kuri yra sprendimas, o ne atsitiktinumas.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Šią užduotį galima atlikti be jokių įrenginių ar interneto. Palyginkite grupės dalyvių atsakymus ir priminkite besimokantiesiems, kad viena kaina neatspindi viso infliacijos rodiklio.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 Bitcoin atsiradimo pinigų siuntimas internetu visada priklausė nuo patikimos organizacijos: banko ar mokėjimo paslaugų bendrovės, kuri tvarkė apskaitos registrą, tvirtino sąskaitas ir galėjo uždelsti, užblokuoti arba atšaukti mokėjimą. Skaitmeninę informaciją lengva kopijuoti: jei skaitmeninę monetą būtų galima išleisti du kartus, ji negalėtų veikti kaip pinigai. Tai vadinama dvigubo išleidimo problema. Satoshi Nakamoto – tai asmuo arba grupė, naudojanti šį vardą.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Decentralizacija nereiškia, kad visi turi vienodą įtaką. Ji reiškia, kad nė vienas dalyvis negali vienašališkai pakeisti apskaitos registro ar pinigų sistemos taisyklių visiems.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Nauji bitkoinai išleidžiami pagal viešai žinomą tvarkaraštį, o nepriklausomi kompiuteriai, vadinami mazgais, atmeta bet kurį bloką, kuris pažeidžia šią taisyklę. Ši riba patikima, nes kiekvienas gali patikrinti, ar jos laikomasi. Tai nėra gamtos dėsnis: ji galioja todėl, kad dalyviai nuolat užtikrina jos laikymąsi. Ribota pasiūla negarantuoja, kad kaina kils; kaina priklauso tiek nuo paklausos, tiek nuo pasiūlos.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Turėti 100 000 satošių ir turėti 0,001 bitkoino reiškia turėti tą pačią sumą. Paneikite klaidingą įsitikinimą, kad Bitkoinas yra neprieinamas, nes vienas bitkoinas yra brangus.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Naudotojai siunčia, gauna ir laiko bitkoinus; mazgai tikrina, ar kiekviena operacija ir blokas atitinka taisykles; kasėjai varžosi, kas maždaug kas dešimt minučių į registrą įtrauks naują bloką. Šis registras, vadinamas blokų grandine, yra viešas, o jį perrašyti labai brangu. Pastaba dėl rašybos: „Bitkoinas“ iš didžiosios B paprastai reiškia tinklą arba sistemą, o „bitkoinas“ iš mažosios b – pačius pinigus.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Naudotojai siunčia, gauna ir laiko bitkoinus; mazgai tikrina, ar kiekviena operacija ir blokas atitinka taisykles; kasėjai varžosi, kas maždaug kas dešimt minučių į registrą įtrauks naują bloką. Šis registras, vadinamas blokų grandine, yra viešas, o jį perrašyti labai brangu. Pastaba dėl rašybos: „Bitkoinas“ iš didžiosios B paprastai reiškia tinklą arba sistemą, o „bitkoinas“ iš mažosios b – pačius pinigus.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piniginė – tai įrankis, dažniausiai programėlė, leidžiantis Jums gauti bitkoinus, patikrinti jų likutį ir juos siųsti. Jūsų bitkoinai saugomi ne telefone: jie įrašyti blokų grandinėje. Piniginė valdo raktus, leidžiančius Jums įrodyti, kad bitkoinai priklauso Jums, ir patvirtinti mokėjimą.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Atkūrimo frazė nėra vien atsarginė kopija: ji suteikia visišką prieigą. Kurdami piniginę, tiksliai užrašykite ją ant popieriaus; laikykite ją neprisijungę prie interneto, niekam neatskleiskite ir saugokite ten, kur ji nepasimes ir nebus sugadinta. Niekada jos nefotografuokite, nesiųskite el. paštu, nesaugokite debesijos užrašuose, nesiųskite žinute ir neįveskite interneto svetainėje. Parodyti žodžiai yra tik pavyzdys; niekada nerodykite ir nerinkite tikrų atkūrimo frazių.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nerekomenduoja konkrečių piniginių. Įrankiai, mokesčiai ir savininkai keičiasi, o tai, kas tinka vienai bendruomenei, gali netikti kitai. Nukreipkite besimokančiuosius pas patikimą vietos mokytoją.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87625" y="571500"/>
            <a:ext cx="1537655" cy="272400"/>
          </a:xfrm>
          <a:prstGeom prst="rect">
            <a:avLst/>
          </a:prstGeom>
          <a:noFill/>
          <a:ln/>
        </p:spPr>
        <p:txBody>
          <a:bodyPr wrap="square" lIns="0" tIns="0" rIns="0" bIns="0" rtlCol="0" anchor="t"/>
          <a:lstStyle/>
          <a:p>
            <a:pPr algn="r" indent="0" marL="0">
              <a:lnSpc>
                <a:spcPct val="108000"/>
              </a:lnSpc>
              <a:buNone/>
            </a:pPr>
            <a:r>
              <a:rPr lang="lt" altLang="en-US" sz="1650" dirty="0">
                <a:solidFill>
                  <a:srgbClr val="FFFFFF"/>
                </a:solidFill>
                <a:latin typeface="IBM Plex Sans" pitchFamily="34" charset="0"/>
                <a:ea typeface="IBM Plex Sans" pitchFamily="34" charset="-122"/>
                <a:cs typeface="IBM Plex Sans" pitchFamily="34" charset="-120"/>
              </a:rPr>
              <a:t>Leidimas 26.10</a:t>
            </a:r>
            <a:endParaRPr lang="lt"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lt" altLang="en-US" sz="7200" dirty="0">
                <a:solidFill>
                  <a:srgbClr val="FFFFFF"/>
                </a:solidFill>
                <a:latin typeface="IBM Plex Sans Medium" pitchFamily="34" charset="0"/>
                <a:ea typeface="IBM Plex Sans Medium" pitchFamily="34" charset="-122"/>
                <a:cs typeface="IBM Plex Sans Medium" pitchFamily="34" charset="-120"/>
              </a:rPr>
              <a:t>Įvadas</a:t>
            </a:r>
            <a:br/>
            <a:r>
              <a:rPr lang="lt" altLang="en-US" sz="7200" dirty="0">
                <a:solidFill>
                  <a:srgbClr val="FFFFFF"/>
                </a:solidFill>
                <a:latin typeface="IBM Plex Sans Medium" pitchFamily="34" charset="0"/>
                <a:ea typeface="IBM Plex Sans Medium" pitchFamily="34" charset="-122"/>
                <a:cs typeface="IBM Plex Sans Medium" pitchFamily="34" charset="-120"/>
              </a:rPr>
              <a:t>į Bitcoin</a:t>
            </a:r>
            <a:endParaRPr lang="l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lt" altLang="en-US" sz="2400" dirty="0">
                <a:solidFill>
                  <a:srgbClr val="FFFFFF"/>
                </a:solidFill>
                <a:latin typeface="IBM Plex Sans" pitchFamily="34" charset="0"/>
                <a:ea typeface="IBM Plex Sans" pitchFamily="34" charset="-122"/>
                <a:cs typeface="IBM Plex Sans" pitchFamily="34" charset="-120"/>
              </a:rPr>
              <a:t>Vadovas pradedantiesiems</a:t>
            </a:r>
            <a:endParaRPr lang="l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Kodėl pinigai svarbūs?</a:t>
            </a:r>
            <a:endParaRPr lang="lt"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Pinigus naudojame kasdien, tačiau retai klausiame, kaip jie veikia.</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Dauguma žmonių niekada</a:t>
            </a:r>
            <a:br/>
            <a:r>
              <a:rPr lang="lt" altLang="en-US" sz="3000" dirty="0">
                <a:solidFill>
                  <a:srgbClr val="422C70"/>
                </a:solidFill>
                <a:latin typeface="IBM Plex Sans Medium" pitchFamily="34" charset="0"/>
                <a:ea typeface="IBM Plex Sans Medium" pitchFamily="34" charset="-122"/>
                <a:cs typeface="IBM Plex Sans Medium" pitchFamily="34" charset="-120"/>
              </a:rPr>
              <a:t>nesusimąsto apie pinigus</a:t>
            </a:r>
            <a:endParaRPr lang="lt"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Ne jį uždirbant, ne jį leidžiant, o galvojant apie tai, kas tai yra ir kaip tai veikia.</a:t>
            </a:r>
            <a:endParaRPr lang="l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Kodėl pinigai svarbūs?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Penki klausimai pradžiai</a:t>
            </a:r>
            <a:endParaRPr lang="lt"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Kodėl žmonėms reikia pinigų?</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Kas lemia, kad kažkas tampa pinigais?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Kas gali kurti ar kontroliuoti jūsų naudojamus pinigus?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Kodėl jūsų naudojami pinigai turi vertę?</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Ar už savo pinigus galite nusipirkti tiek pat, kiek anksčiau?</a:t>
            </a:r>
            <a:endParaRPr lang="lt"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lt" altLang="en-US" sz="2300" b="1" dirty="0">
                <a:solidFill>
                  <a:srgbClr val="422C70"/>
                </a:solidFill>
                <a:latin typeface="IBM Plex Sans" pitchFamily="34" charset="0"/>
                <a:ea typeface="IBM Plex Sans" pitchFamily="34" charset="-122"/>
                <a:cs typeface="IBM Plex Sans" pitchFamily="34" charset="-120"/>
              </a:rPr>
              <a:t>Išsaugokite savo atsakymus</a:t>
            </a:r>
            <a:endParaRPr lang="lt" sz="2300" dirty="0"/>
          </a:p>
          <a:p>
            <a:pPr algn="l" indent="0" marL="0">
              <a:lnSpc>
                <a:spcPct val="113000"/>
              </a:lnSpc>
              <a:spcBef>
                <a:spcPts val="340"/>
              </a:spcBef>
              <a:buNone/>
            </a:pPr>
            <a:r>
              <a:rPr lang="lt" altLang="en-US" sz="2300" dirty="0">
                <a:solidFill>
                  <a:srgbClr val="25252B"/>
                </a:solidFill>
                <a:latin typeface="IBM Plex Sans" pitchFamily="34" charset="0"/>
                <a:ea typeface="IBM Plex Sans" pitchFamily="34" charset="-122"/>
                <a:cs typeface="IBM Plex Sans" pitchFamily="34" charset="-120"/>
              </a:rPr>
              <a:t>Trumpai atsakykite į kiekvieną klausimą. Pabaigoje prie šių atsakymų sugrįšite.</a:t>
            </a:r>
            <a:endParaRPr lang="lt"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Kodėl pinigai svarbūs?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Faktas ar nuomonė?</a:t>
            </a:r>
            <a:endParaRPr lang="lt"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Faktas:</a:t>
            </a:r>
            <a:r>
              <a:rPr lang="lt" altLang="en-US" sz="2400" dirty="0">
                <a:solidFill>
                  <a:srgbClr val="25252B"/>
                </a:solidFill>
                <a:latin typeface="IBM Plex Sans" pitchFamily="34" charset="0"/>
                <a:ea typeface="IBM Plex Sans" pitchFamily="34" charset="-122"/>
                <a:cs typeface="IBM Plex Sans" pitchFamily="34" charset="-120"/>
              </a:rPr>
              <a:t> "Šis banknotas priimamas mokesčiams mokėti." Tai galima patikrinti.</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Nuomonė:</a:t>
            </a:r>
            <a:r>
              <a:rPr lang="lt" altLang="en-US" sz="2400" dirty="0">
                <a:solidFill>
                  <a:srgbClr val="25252B"/>
                </a:solidFill>
                <a:latin typeface="IBM Plex Sans" pitchFamily="34" charset="0"/>
                <a:ea typeface="IBM Plex Sans" pitchFamily="34" charset="-122"/>
                <a:cs typeface="IBM Plex Sans" pitchFamily="34" charset="-120"/>
              </a:rPr>
              <a:t> "Tai geriausia pinigų forma." Tam pagrįsti reikia kriterijų ir įrodymų.</a:t>
            </a:r>
            <a:endParaRPr lang="lt"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Šis vadovas skirtas tik švietimo tikslams. Jame neteikiamos finansinės, investavimo, teisinės ar mokesčių konsultacijos ir nenurodoma, kad turėtumėte ką nors pirkti, parduoti ar laikyti.</a:t>
            </a:r>
            <a:endParaRPr lang="l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Kodėl pinigai svarbūs?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Kas yra pinigai?</a:t>
            </a:r>
            <a:endParaRPr lang="l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Pinigai yra mainų priemonė.</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Natūriniai mainai ir dvigubas norų sutapimas</a:t>
            </a:r>
            <a:endParaRPr lang="l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Abu žmonės turi tuo pačiu metu norėti tinkamo kiekio to, ką turi kitas.</a:t>
            </a:r>
            <a:endParaRPr lang="lt"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Natūriniai mainai ir dvigubas norų sutapimas</a:t>
            </a:r>
            <a:endParaRPr lang="l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Abu žmonės turi norėti to, ką turi kitas, tuo pačiu metu ir tinkamais kiekiais.</a:t>
            </a:r>
            <a:endParaRPr lang="lt" sz="2400" dirty="0"/>
          </a:p>
        </p:txBody>
      </p:sp>
      <p:pic>
        <p:nvPicPr>
          <p:cNvPr id="5" name="Image 0" descr="Amina Turi: ryžių Nori: batųSu LuisLuis nenori ryžių.Luis Turi: batųNori: aliejausSu MeiMei nenori batų.MeiTuri: aliejausNori: remonto paslaugųSu AminaAmina negali atlikti remonto darbų.">    </p:cNvPr>
          <p:cNvPicPr>
            <a:picLocks noChangeAspect="1"/>
          </p:cNvPicPr>
          <p:nvPr/>
        </p:nvPicPr>
        <p:blipFill>
          <a:blip r:embed="rId1"/>
          <a:stretch>
            <a:fillRect/>
          </a:stretch>
        </p:blipFill>
        <p:spPr>
          <a:xfrm>
            <a:off x="1101029" y="2011589"/>
            <a:ext cx="9989820" cy="42344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Pinigai – mainų priemonė</a:t>
            </a:r>
            <a:endParaRPr lang="l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Niekas nenori pinigų vien dėl jų pačių. Pinigai naudingi todėl, kad kiti juos priima, tikėdamiesi, jog vėliau juos priims ir kiti.</a:t>
            </a:r>
            <a:endParaRPr lang="lt"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Trys pinigų funkcijos</a:t>
            </a:r>
            <a:endParaRPr lang="lt"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Mainų priemonė:</a:t>
            </a:r>
            <a:r>
              <a:rPr lang="lt" altLang="en-US" sz="2400" dirty="0">
                <a:solidFill>
                  <a:srgbClr val="25252B"/>
                </a:solidFill>
                <a:latin typeface="IBM Plex Sans" pitchFamily="34" charset="0"/>
                <a:ea typeface="IBM Plex Sans" pitchFamily="34" charset="-122"/>
                <a:cs typeface="IBM Plex Sans" pitchFamily="34" charset="-120"/>
              </a:rPr>
              <a:t> žmonės ją priima kaip mokėjimą</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Apskaitos vienetas:</a:t>
            </a:r>
            <a:r>
              <a:rPr lang="lt" altLang="en-US" sz="2400" dirty="0">
                <a:solidFill>
                  <a:srgbClr val="25252B"/>
                </a:solidFill>
                <a:latin typeface="IBM Plex Sans" pitchFamily="34" charset="0"/>
                <a:ea typeface="IBM Plex Sans" pitchFamily="34" charset="-122"/>
                <a:cs typeface="IBM Plex Sans" pitchFamily="34" charset="-120"/>
              </a:rPr>
              <a:t> juo išreiškiamos kainos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Vertės kaupimo priemonė:</a:t>
            </a:r>
            <a:r>
              <a:rPr lang="lt" altLang="en-US" sz="2400" dirty="0">
                <a:solidFill>
                  <a:srgbClr val="25252B"/>
                </a:solidFill>
                <a:latin typeface="IBM Plex Sans" pitchFamily="34" charset="0"/>
                <a:ea typeface="IBM Plex Sans" pitchFamily="34" charset="-122"/>
                <a:cs typeface="IBM Plex Sans" pitchFamily="34" charset="-120"/>
              </a:rPr>
              <a:t> ji perkelia vertę iš dabarties į ateitį</a:t>
            </a:r>
            <a:endParaRPr lang="lt"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Jokie pinigai neišsaugo vertės tobulai, tačiau kai kurios pinigų formos praranda perkamąją galią lėčiau nei kitos.</a:t>
            </a:r>
            <a:endParaRPr lang="l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Nuo kriauklių iki popieriaus</a:t>
            </a:r>
            <a:endParaRPr lang="lt" sz="3000" dirty="0"/>
          </a:p>
        </p:txBody>
      </p:sp>
      <p:sp>
        <p:nvSpPr>
          <p:cNvPr id="5" name="Text 2"/>
          <p:cNvSpPr/>
          <p:nvPr/>
        </p:nvSpPr>
        <p:spPr>
          <a:xfrm>
            <a:off x="1032449" y="1383030"/>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Kriauklės, druska, karoliukai, gyvuliai, varis, sidabras, auksas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Taurieji metalai: reti, ilgaamžiai, plačiai priimami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Popieriniai reikalavimo dokumentai, iškeičiami į nurodytą metalo kiekį</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Aukso standartai: valiutos vienetas, teisiškai susietas su auksu</a:t>
            </a:r>
            <a:endParaRPr lang="lt" sz="2300" dirty="0"/>
          </a:p>
        </p:txBody>
      </p:sp>
      <p:sp>
        <p:nvSpPr>
          <p:cNvPr id="6" name="Text 3"/>
          <p:cNvSpPr/>
          <p:nvPr/>
        </p:nvSpPr>
        <p:spPr>
          <a:xfrm>
            <a:off x="666780" y="5040173"/>
            <a:ext cx="5694426"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Taisyklės skyrėsi priklausomai nuo vietos ir laikotarpio.</a:t>
            </a:r>
            <a:endParaRPr lang="l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Dekretiniai pinigai</a:t>
            </a:r>
            <a:endParaRPr lang="lt"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1971: Jungtinės Valstijos nutraukė oficialų dolerių keitimą į auksą užsienio vyriausybėms ir centriniams bankams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Šiandien dauguma nacionalinių valiutų yra dekretiniai pinigai: išleidžiami valdžios sprendimu, nekeičiami į auksą ar bet kurią kitą prekę</a:t>
            </a:r>
            <a:endParaRPr lang="lt" sz="2400" dirty="0"/>
          </a:p>
          <a:p>
            <a:pPr algn="l" marL="228600" indent="-228600">
              <a:lnSpc>
                <a:spcPct val="113000"/>
              </a:lnSpc>
              <a:spcBef>
                <a:spcPts val="480"/>
              </a:spcBef>
              <a:buSzPct val="100000"/>
              <a:buChar char="•"/>
            </a:pPr>
            <a:r>
              <a:rPr lang="lt" altLang="en-US" sz="2400" i="1" dirty="0">
                <a:solidFill>
                  <a:srgbClr val="25252B"/>
                </a:solidFill>
                <a:latin typeface="IBM Plex Sans" pitchFamily="34" charset="0"/>
                <a:ea typeface="IBM Plex Sans" pitchFamily="34" charset="-122"/>
                <a:cs typeface="IBM Plex Sans" pitchFamily="34" charset="-120"/>
              </a:rPr>
              <a:t>Fiat</a:t>
            </a:r>
            <a:r>
              <a:rPr lang="lt" altLang="en-US" sz="2400" dirty="0">
                <a:solidFill>
                  <a:srgbClr val="25252B"/>
                </a:solidFill>
                <a:latin typeface="IBM Plex Sans" pitchFamily="34" charset="0"/>
                <a:ea typeface="IBM Plex Sans" pitchFamily="34" charset="-122"/>
                <a:cs typeface="IBM Plex Sans" pitchFamily="34" charset="-120"/>
              </a:rPr>
              <a:t> lotyniškai reiškia „tebūnie“, dažnai suprantama kaip „dekretu“</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Priimami, nes jais naudojasi žmonės, įmonės, bankai ir vyriausybės; įstatymai juos įteisina kaip teisėtą mokėjimo priemonę ir reikalauja jais mokėti mokesčius</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Perėjome nuo pinigų, paremtų</a:t>
            </a:r>
            <a:br/>
            <a:r>
              <a:rPr lang="lt" altLang="en-US" sz="4350" dirty="0">
                <a:solidFill>
                  <a:srgbClr val="FFFFFF"/>
                </a:solidFill>
                <a:latin typeface="IBM Plex Sans Medium" pitchFamily="34" charset="0"/>
                <a:ea typeface="IBM Plex Sans Medium" pitchFamily="34" charset="-122"/>
                <a:cs typeface="IBM Plex Sans Medium" pitchFamily="34" charset="-120"/>
              </a:rPr>
              <a:t>kažkuo, prie pinigų, paremtų</a:t>
            </a:r>
            <a:br/>
            <a:r>
              <a:rPr lang="lt" altLang="en-US" sz="4350" dirty="0">
                <a:solidFill>
                  <a:srgbClr val="FFFFFF"/>
                </a:solidFill>
                <a:latin typeface="IBM Plex Sans Medium" pitchFamily="34" charset="0"/>
                <a:ea typeface="IBM Plex Sans Medium" pitchFamily="34" charset="-122"/>
                <a:cs typeface="IBM Plex Sans Medium" pitchFamily="34" charset="-120"/>
              </a:rPr>
              <a:t>pasitikėjimu kažkuo.</a:t>
            </a:r>
            <a:endParaRPr lang="l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C0C0D0"/>
                </a:solidFill>
                <a:latin typeface="IBM Plex Sans" pitchFamily="34" charset="0"/>
                <a:ea typeface="IBM Plex Sans" pitchFamily="34" charset="-122"/>
                <a:cs typeface="IBM Plex Sans" pitchFamily="34" charset="-120"/>
              </a:rPr>
              <a:t>Įvadas į Bitcoin · Kas yra pinigai?</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Kas negerai su mūsų pinigais?</a:t>
            </a:r>
            <a:endParaRPr lang="l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Išgirdę žodį „infliacija“, žmonės paprastai pagalvoja apie kylančias kainas.</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Infliacija ir perkamoji galia</a:t>
            </a:r>
            <a:endParaRPr lang="lt" sz="3000" dirty="0"/>
          </a:p>
        </p:txBody>
      </p:sp>
      <p:pic>
        <p:nvPicPr>
          <p:cNvPr id="4" name="Image 0" descr="Prieš Jūs turite 100 vienetų. Prekių krepšelis kainuoja 100. Jūs galite nusipirkti visą prekių krepšelį.Kainų lygisŽemesnisPerkamoji galiaDidesnėPakilus kainoms Jūs vis dar turite 100 vienetų. Tas pat">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Infliacija ir perkamoji galia</a:t>
            </a:r>
            <a:endParaRPr lang="l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Daug priežasčių, vienas</a:t>
            </a:r>
            <a:br/>
            <a:r>
              <a:rPr lang="lt" altLang="en-US" sz="3000" dirty="0">
                <a:solidFill>
                  <a:srgbClr val="422C70"/>
                </a:solidFill>
                <a:latin typeface="IBM Plex Sans Medium" pitchFamily="34" charset="0"/>
                <a:ea typeface="IBM Plex Sans Medium" pitchFamily="34" charset="-122"/>
                <a:cs typeface="IBM Plex Sans Medium" pitchFamily="34" charset="-120"/>
              </a:rPr>
              <a:t>pasirinkimas</a:t>
            </a:r>
            <a:endParaRPr lang="lt"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Pinigų ir kredito pasiūlos didėjimas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Tiekimo sutrikimai ir paklausos pokyčiai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Silpnėjanti valiuta, mokesčiai, gamybos sąnaudos</a:t>
            </a:r>
            <a:endParaRPr lang="lt"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Viena iš priežasčių yra pasirinkimas, o ne atsitiktinumas: dekretinių pinigų sistemoje nedidelis skaičius institucijų gali didinti pinigų ir kredito pasiūlą bei keisti šios sistemos taisykles.</a:t>
            </a:r>
            <a:endParaRPr lang="l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Retumas ir vertė</a:t>
            </a:r>
            <a:endParaRPr lang="lt"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„Mona Lisa“ originalas vertas daugiau nei bet kuri kopija: jis yra vienintelis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Vien ribotumas vertės nesukuria, tačiau kai žmonės ko nors nori, pasiūla tampa svarbi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Kai pinigų pasiūla auga sparčiau nei prekių ir paslaugų, kurias už juos galima įsigyti, kiekis, už kiekvieną piniginį vienetą paprastai galima nusipirkti mažiau</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Infliacija ne visus veikia vienodai</a:t>
            </a:r>
            <a:endParaRPr lang="l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Grynieji pinigai ir santaupos gali prarasti perkamąją galią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Turto, kurio kaina kyla, savininkai gali būti iš dalies apsaugoti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Darbo užmokestis ir kainos prisitaiko skirtingu tempu</a:t>
            </a:r>
            <a:endParaRPr lang="lt"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Banko sąskaitos likutis skiriasi nuo grynųjų pinigų jūsų rankose: tai banko pažadas jums išmokėti pinigus. Šis pažadas paprastai tesimas, tačiau tai priklauso nuo banko ir jo veiklą reglamentuojančių taisyklių.</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Išbandykite: perkamosios galios patikrinimas</a:t>
            </a:r>
            <a:endParaRPr lang="lt"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Pasirinkite vieną kasdienę prekę ar paslaugą: duoną, transportą arba telefono sąskaitos papildymą</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Užrašykite dabartinę jos kainą</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Paklauskite ko nors, kiek ji kainavo prieš kelerius metus, ir, jei galite, patikrinkite patikimą šaltinį</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Ar pajamos augo tokiu pačiu tempu? Kas dar galėtų paaiškinti šį pokytį?</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Dekretiniai pinigai veikia, tačiau kelia riziką</a:t>
            </a:r>
            <a:endParaRPr lang="lt"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Patogūs mokėjimai, lankstus kreditavimas, priemonės reaguoti į krizes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Tačiau pinigų pasiūla ir taisyklės gali keistis, o juos naudojantys žmonės turi mažai įtakos</a:t>
            </a:r>
            <a:endParaRPr lang="lt"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Štai kodėl žmonės ieško alternatyvų ir kodėl buvo sukurtas Bitkoinas.</a:t>
            </a:r>
            <a:endParaRPr lang="l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negerai su mūsų pinigais?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Kas yra „Bitcoin“?</a:t>
            </a:r>
            <a:endParaRPr lang="lt"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Skaitmeniniai pinigai, kurie yra decentralizuoti, kurių pasiūla ribota ir kuriuos galima siųsti tiesiogiai iš vieno asmens kitam be banko leidimo.</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Dvigubo išleidimo problema</a:t>
            </a:r>
            <a:endParaRPr lang="l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2008 m. spalio 31 d.:</a:t>
            </a:r>
            <a:r>
              <a:rPr lang="lt" altLang="en-US" sz="2400" dirty="0">
                <a:solidFill>
                  <a:srgbClr val="25252B"/>
                </a:solidFill>
                <a:latin typeface="IBM Plex Sans" pitchFamily="34" charset="0"/>
                <a:ea typeface="IBM Plex Sans" pitchFamily="34" charset="-122"/>
                <a:cs typeface="IBM Plex Sans" pitchFamily="34" charset="-120"/>
              </a:rPr>
              <a:t> Satoshi Nakamoto paskelbia </a:t>
            </a:r>
            <a:r>
              <a:rPr lang="lt" altLang="en-US" sz="2400" i="1" dirty="0">
                <a:solidFill>
                  <a:srgbClr val="25252B"/>
                </a:solidFill>
                <a:latin typeface="IBM Plex Sans" pitchFamily="34" charset="0"/>
                <a:ea typeface="IBM Plex Sans" pitchFamily="34" charset="-122"/>
                <a:cs typeface="IBM Plex Sans" pitchFamily="34" charset="-120"/>
              </a:rPr>
              <a:t>Bitcoin: lygiaverčių dalyvių elektroninių pinigų sistema</a:t>
            </a:r>
            <a:r>
              <a:rPr lang="lt" altLang="en-US" sz="2400" dirty="0">
                <a:solidFill>
                  <a:srgbClr val="25252B"/>
                </a:solidFill>
                <a:latin typeface="IBM Plex Sans" pitchFamily="34" charset="0"/>
                <a:ea typeface="IBM Plex Sans" pitchFamily="34" charset="-122"/>
                <a:cs typeface="IBM Plex Sans" pitchFamily="34" charset="-120"/>
              </a:rPr>
              <a:t>. </a:t>
            </a:r>
            <a:r>
              <a:rPr lang="lt" altLang="en-US" sz="2400" b="1" dirty="0">
                <a:solidFill>
                  <a:srgbClr val="25252B"/>
                </a:solidFill>
                <a:latin typeface="IBM Plex Sans" pitchFamily="34" charset="0"/>
                <a:ea typeface="IBM Plex Sans" pitchFamily="34" charset="-122"/>
                <a:cs typeface="IBM Plex Sans" pitchFamily="34" charset="-120"/>
              </a:rPr>
              <a:t>2009 m. sausis:</a:t>
            </a:r>
            <a:r>
              <a:rPr lang="lt" altLang="en-US" sz="2400" dirty="0">
                <a:solidFill>
                  <a:srgbClr val="25252B"/>
                </a:solidFill>
                <a:latin typeface="IBM Plex Sans" pitchFamily="34" charset="0"/>
                <a:ea typeface="IBM Plex Sans" pitchFamily="34" charset="-122"/>
                <a:cs typeface="IBM Plex Sans" pitchFamily="34" charset="-120"/>
              </a:rPr>
              <a:t> tinklas pradeda veikti.</a:t>
            </a:r>
            <a:endParaRPr lang="lt" sz="2400" dirty="0"/>
          </a:p>
        </p:txBody>
      </p:sp>
      <p:pic>
        <p:nvPicPr>
          <p:cNvPr id="5" name="Image 0" descr="Mokėjimų bendrovė Siuntėjas pateikia prašymą bendroveiBendrovė tvarko apskaitos žurnalą ir patvirtina Gavėjas gauna mokėjimą, jei bendrovė leidžiaPriklauso nuoVienos patikimos organizacijos, tvarkanči">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Decentralizuotas · Ribota pasiūla · Tiesiogiai tarp naudotojų</a:t>
            </a:r>
            <a:endParaRPr lang="l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Decentralizuotas:</a:t>
            </a:r>
            <a:r>
              <a:rPr lang="lt" altLang="en-US" sz="2400" dirty="0">
                <a:solidFill>
                  <a:srgbClr val="25252B"/>
                </a:solidFill>
                <a:latin typeface="IBM Plex Sans" pitchFamily="34" charset="0"/>
                <a:ea typeface="IBM Plex Sans" pitchFamily="34" charset="-122"/>
                <a:cs typeface="IBM Plex Sans" pitchFamily="34" charset="-120"/>
              </a:rPr>
              <a:t> jokia centrinė institucija nekuria paskyrų, nekeičia sąskaitų likučių ir nesprendžia, kas gali prisijungti</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Ribota pasiūla:</a:t>
            </a:r>
            <a:r>
              <a:rPr lang="lt" altLang="en-US" sz="2400" dirty="0">
                <a:solidFill>
                  <a:srgbClr val="25252B"/>
                </a:solidFill>
                <a:latin typeface="IBM Plex Sans" pitchFamily="34" charset="0"/>
                <a:ea typeface="IBM Plex Sans" pitchFamily="34" charset="-122"/>
                <a:cs typeface="IBM Plex Sans" pitchFamily="34" charset="-120"/>
              </a:rPr>
              <a:t> niekada nebus daugiau nei 21 milijonas bitkoinų</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Tiesiogiai tarp naudotojų:</a:t>
            </a:r>
            <a:r>
              <a:rPr lang="lt" altLang="en-US" sz="2400" dirty="0">
                <a:solidFill>
                  <a:srgbClr val="25252B"/>
                </a:solidFill>
                <a:latin typeface="IBM Plex Sans" pitchFamily="34" charset="0"/>
                <a:ea typeface="IBM Plex Sans" pitchFamily="34" charset="-122"/>
                <a:cs typeface="IBM Plex Sans" pitchFamily="34" charset="-120"/>
              </a:rPr>
              <a:t> siųskite bet kam ir bet kur, neprašydami centrinės institucijos leidimo</a:t>
            </a:r>
            <a:endParaRPr lang="lt"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Jokia įmonė negali įšaldyti bitkoinų, kuriuos valdote patys. Kita šios laisvės pusė – atsakomybė: galiojančios operacijos paprastai neįmanoma atšaukti, o tinklas neturi pagalbos tarnybos.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Riba, kurią gali patikrinti kiekvienas</a:t>
            </a:r>
            <a:endParaRPr lang="lt" sz="3000" dirty="0"/>
          </a:p>
        </p:txBody>
      </p:sp>
      <p:pic>
        <p:nvPicPr>
          <p:cNvPr id="4" name="Image 0" descr="Teiginys apie pasiūlą Emitentas savo svetainėje nurodo ribą. Ji įrašyta tik paties emitento duomenų bazėje. Niekas už emitento ribų negali jos patikrinti. Emitentas gali nepastebimai pakeisti pasiūlą.">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Jums nereikia viso Bitkoino</a:t>
            </a:r>
            <a:endParaRPr lang="l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Vienas bitkoinas dalijamas į 100 000 000 mažesnių vienetų, vadinamų satošiais, arba satais.</a:t>
            </a:r>
            <a:endParaRPr lang="lt" sz="2400" dirty="0"/>
          </a:p>
        </p:txBody>
      </p:sp>
      <p:pic>
        <p:nvPicPr>
          <p:cNvPr id="5" name="Image 0" descr="Bitkoinas (BTC)10,10,010,0010,00000001Satošia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Kas užtikrina Bitcoin veikimą?</a:t>
            </a:r>
            <a:endParaRPr lang="lt" sz="3000" dirty="0"/>
          </a:p>
        </p:txBody>
      </p:sp>
      <p:pic>
        <p:nvPicPr>
          <p:cNvPr id="4" name="Image 0" descr="NaudotojasNaudotojas gauna, laiko ir siunčia bitkoinus. MazgasMazgas savarankiškai tikrina, ar laikomasi taisyklių, ir persiunčia galiojančius duomenis. KasėjasKasėjas kuria blokus kandidatus ir atlie">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Kas užtikrina Bitcoin veikimą?</a:t>
            </a:r>
            <a:endParaRPr lang="l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Bitkoinas neapsieina be kompromisų</a:t>
            </a:r>
            <a:endParaRPr lang="l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Jo kaina gali greitai keistis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Klaidų paprastai neįmanoma ištaisyti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Daugelyje vietų jis vis dar nėra plačiai priimamas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Norint juo naudotis saugiai, reikia šiek tiek pasimokyti</a:t>
            </a:r>
            <a:endParaRPr lang="l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„Bitcoin“ dalį pasitikėjimo institucijomis pakeičia patikrinimu ir asmenine atsakomybe. Tai nepanaikina rizikos.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yra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Kaip naudotis „Bitcoin“?</a:t>
            </a:r>
            <a:endParaRPr lang="l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Pirmasis klausimas apie bet kurią piniginę: kas valdo raktus?</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Piniginė valdo raktus</a:t>
            </a:r>
            <a:endParaRPr lang="lt" sz="3000" dirty="0"/>
          </a:p>
        </p:txBody>
      </p:sp>
      <p:pic>
        <p:nvPicPr>
          <p:cNvPr id="4" name="Image 0" descr="Jūsų piniginėje saugomi raktai Gauti Pasidalykite gavimo adresuSiųsti Pasirašykite savo raktu Bitkoinai lieka bendrojoje apskaitos knygoje">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Kas iš tikrųjų saugo jūsų „Bitcoin“?</a:t>
            </a:r>
            <a:endParaRPr lang="lt"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Savarankiškas saugojimas:</a:t>
            </a:r>
            <a:r>
              <a:rPr lang="lt" altLang="en-US" sz="2400" dirty="0">
                <a:solidFill>
                  <a:srgbClr val="25252B"/>
                </a:solidFill>
                <a:latin typeface="IBM Plex Sans" pitchFamily="34" charset="0"/>
                <a:ea typeface="IBM Plex Sans" pitchFamily="34" charset="-122"/>
                <a:cs typeface="IBM Plex Sans" pitchFamily="34" charset="-120"/>
              </a:rPr>
              <a:t> jūs valdote raktus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Niekas negalės atkurti prieigos prie jūsų bitkoinų, jei prarasite atkūrimo frazę ir įrenginį</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Saugojimas per tarpininką:</a:t>
            </a:r>
            <a:r>
              <a:rPr lang="lt" altLang="en-US" sz="2400" dirty="0">
                <a:solidFill>
                  <a:srgbClr val="25252B"/>
                </a:solidFill>
                <a:latin typeface="IBM Plex Sans" pitchFamily="34" charset="0"/>
                <a:ea typeface="IBM Plex Sans" pitchFamily="34" charset="-122"/>
                <a:cs typeface="IBM Plex Sans" pitchFamily="34" charset="-120"/>
              </a:rPr>
              <a:t> raktus saugo įmonė, panašiai kaip bankas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Jūsų sąskaitos likutis yra įmonės pažadas išmokėti lėšas; ji gali apriboti lėšų išėmimą, įšaldyti sąskaitą, patirti įsilaužimą arba nutraukti veiklą</a:t>
            </a:r>
            <a:endParaRPr lang="lt"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Saugojimo būdo pasirinkimas nėra jūsų vertės matas. Svarbu žinoti, kokį būdą naudojate ir kuo pasitikite.</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Jūsų atkūrimo frazė suteikia</a:t>
            </a:r>
            <a:br/>
            <a:r>
              <a:rPr lang="lt" altLang="en-US" sz="3000" dirty="0">
                <a:solidFill>
                  <a:srgbClr val="422C70"/>
                </a:solidFill>
                <a:latin typeface="IBM Plex Sans Medium" pitchFamily="34" charset="0"/>
                <a:ea typeface="IBM Plex Sans Medium" pitchFamily="34" charset="-122"/>
                <a:cs typeface="IBM Plex Sans Medium" pitchFamily="34" charset="-120"/>
              </a:rPr>
              <a:t>visišką prieigą</a:t>
            </a:r>
            <a:endParaRPr lang="lt"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Nustatyta tvarka išdėstytų žodžių sąrašas, dažniausiai sudarytas iš 12 arba 24 žodžių, leidžiantis atkurti jūsų raktus. Kiekvienas, turintis šį sąrašą, gali pasisavinti jūsų bitkoinus.</a:t>
            </a:r>
            <a:endParaRPr lang="lt" sz="2400" dirty="0"/>
          </a:p>
        </p:txBody>
      </p:sp>
      <p:pic>
        <p:nvPicPr>
          <p:cNvPr id="6" name="Image 1" descr="Tik pavyzdys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Ne jūsų raktai – ne jūsų monetos.</a:t>
            </a:r>
            <a:endParaRPr lang="l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C0C0D0"/>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Prieš naudodamiesi bet kuria</a:t>
            </a:r>
            <a:br/>
            <a:r>
              <a:rPr lang="lt" altLang="en-US" sz="3000" dirty="0">
                <a:solidFill>
                  <a:srgbClr val="422C70"/>
                </a:solidFill>
                <a:latin typeface="IBM Plex Sans Medium" pitchFamily="34" charset="0"/>
                <a:ea typeface="IBM Plex Sans Medium" pitchFamily="34" charset="-122"/>
                <a:cs typeface="IBM Plex Sans Medium" pitchFamily="34" charset="-120"/>
              </a:rPr>
              <a:t>pinigine</a:t>
            </a:r>
            <a:endParaRPr lang="lt"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Raktai:</a:t>
            </a:r>
            <a:r>
              <a:rPr lang="lt" altLang="en-US" sz="2020" dirty="0">
                <a:solidFill>
                  <a:srgbClr val="25252B"/>
                </a:solidFill>
                <a:latin typeface="IBM Plex Sans" pitchFamily="34" charset="0"/>
                <a:ea typeface="IBM Plex Sans" pitchFamily="34" charset="-122"/>
                <a:cs typeface="IBM Plex Sans" pitchFamily="34" charset="-120"/>
              </a:rPr>
              <a:t> kas juos valdo – jūs ar įmonė?</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Atkūrimas:</a:t>
            </a:r>
            <a:r>
              <a:rPr lang="lt" altLang="en-US" sz="2020" dirty="0">
                <a:solidFill>
                  <a:srgbClr val="25252B"/>
                </a:solidFill>
                <a:latin typeface="IBM Plex Sans" pitchFamily="34" charset="0"/>
                <a:ea typeface="IBM Plex Sans" pitchFamily="34" charset="-122"/>
                <a:cs typeface="IBM Plex Sans" pitchFamily="34" charset="-120"/>
              </a:rPr>
              <a:t> kas nutiks, jei prarasite telefoną arba įmonė išnyks?</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Šaltinis:</a:t>
            </a:r>
            <a:r>
              <a:rPr lang="lt" altLang="en-US" sz="2020" dirty="0">
                <a:solidFill>
                  <a:srgbClr val="25252B"/>
                </a:solidFill>
                <a:latin typeface="IBM Plex Sans" pitchFamily="34" charset="0"/>
                <a:ea typeface="IBM Plex Sans" pitchFamily="34" charset="-122"/>
                <a:cs typeface="IBM Plex Sans" pitchFamily="34" charset="-120"/>
              </a:rPr>
              <a:t> oficiali svetainė ar programėlių parduotuvės įrašas, o ne kieno nors jums atsiųsta nuoroda?</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Kodas:</a:t>
            </a:r>
            <a:r>
              <a:rPr lang="lt" altLang="en-US" sz="2020" dirty="0">
                <a:solidFill>
                  <a:srgbClr val="25252B"/>
                </a:solidFill>
                <a:latin typeface="IBM Plex Sans" pitchFamily="34" charset="0"/>
                <a:ea typeface="IBM Plex Sans" pitchFamily="34" charset="-122"/>
                <a:cs typeface="IBM Plex Sans" pitchFamily="34" charset="-120"/>
              </a:rPr>
              <a:t> ar atvirasis ir aktyviai prižiūrimas? (Tai savaime nėra saugumo įrodymas.)</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Išlaidos:</a:t>
            </a:r>
            <a:r>
              <a:rPr lang="lt" altLang="en-US" sz="2020" dirty="0">
                <a:solidFill>
                  <a:srgbClr val="25252B"/>
                </a:solidFill>
                <a:latin typeface="IBM Plex Sans" pitchFamily="34" charset="0"/>
                <a:ea typeface="IBM Plex Sans" pitchFamily="34" charset="-122"/>
                <a:cs typeface="IBM Plex Sans" pitchFamily="34" charset="-120"/>
              </a:rPr>
              <a:t> kokie mokesčiai taikomi už siuntimą, gavimą ar išėmimą?</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Mokėjimai:</a:t>
            </a:r>
            <a:r>
              <a:rPr lang="lt" altLang="en-US" sz="2020" dirty="0">
                <a:solidFill>
                  <a:srgbClr val="25252B"/>
                </a:solidFill>
                <a:latin typeface="IBM Plex Sans" pitchFamily="34" charset="0"/>
                <a:ea typeface="IBM Plex Sans" pitchFamily="34" charset="-122"/>
                <a:cs typeface="IBM Plex Sans" pitchFamily="34" charset="-120"/>
              </a:rPr>
              <a:t> blokų grandinėje, „Lightning“ tinkle ar abiem būdais?</a:t>
            </a:r>
            <a:endParaRPr lang="lt"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Blokų grandinėje ir „Lightning“ tinkle</a:t>
            </a:r>
            <a:endParaRPr lang="lt"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Grandinėje:</a:t>
            </a:r>
            <a:r>
              <a:rPr lang="lt" altLang="en-US" sz="2400" dirty="0">
                <a:solidFill>
                  <a:srgbClr val="25252B"/>
                </a:solidFill>
                <a:latin typeface="IBM Plex Sans" pitchFamily="34" charset="0"/>
                <a:ea typeface="IBM Plex Sans" pitchFamily="34" charset="-122"/>
                <a:cs typeface="IBM Plex Sans" pitchFamily="34" charset="-120"/>
              </a:rPr>
              <a:t> įrašoma tiesiogiai į blokų grandinę</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„Lightning“:</a:t>
            </a:r>
            <a:r>
              <a:rPr lang="lt" altLang="en-US" sz="2400" dirty="0">
                <a:solidFill>
                  <a:srgbClr val="25252B"/>
                </a:solidFill>
                <a:latin typeface="IBM Plex Sans" pitchFamily="34" charset="0"/>
                <a:ea typeface="IBM Plex Sans" pitchFamily="34" charset="-122"/>
                <a:cs typeface="IBM Plex Sans" pitchFamily="34" charset="-120"/>
              </a:rPr>
              <a:t> „Bitcoin“ pagrindu sukurtas mokėjimų tinklas, skirtas greitiems, nedideliems ir dažniems mokėjimams, pavyzdžiui, perkant kavą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„Lightning“ piniginė taip pat gali būti valdoma saugotojo arba savarankiškai</a:t>
            </a:r>
            <a:endParaRPr lang="lt" sz="2400" dirty="0"/>
          </a:p>
        </p:txBody>
      </p:sp>
      <p:pic>
        <p:nvPicPr>
          <p:cNvPr id="5" name="Image 0" descr="GrandinėjeĮrašoma tiesiogiai Bitcoin blokų grandinėjeLightningBitcoin pagrindu sukurtas mokėjimų tinklas">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Trys taisyklės mokantis</a:t>
            </a:r>
            <a:endParaRPr lang="lt"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lt" altLang="en-US" sz="2300" b="1" dirty="0">
                <a:solidFill>
                  <a:srgbClr val="25252B"/>
                </a:solidFill>
                <a:latin typeface="IBM Plex Sans" pitchFamily="34" charset="0"/>
                <a:ea typeface="IBM Plex Sans" pitchFamily="34" charset="-122"/>
                <a:cs typeface="IBM Plex Sans" pitchFamily="34" charset="-120"/>
              </a:rPr>
              <a:t>Pirmiausia mokykitės.</a:t>
            </a:r>
            <a:r>
              <a:rPr lang="lt" altLang="en-US" sz="2300" dirty="0">
                <a:solidFill>
                  <a:srgbClr val="25252B"/>
                </a:solidFill>
                <a:latin typeface="IBM Plex Sans" pitchFamily="34" charset="0"/>
                <a:ea typeface="IBM Plex Sans" pitchFamily="34" charset="-122"/>
                <a:cs typeface="IBM Plex Sans" pitchFamily="34" charset="-120"/>
              </a:rPr>
              <a:t> Nesielkite vedami jaudulio, baimės ar spaudimo.</a:t>
            </a:r>
            <a:endParaRPr lang="lt" sz="2300" dirty="0"/>
          </a:p>
          <a:p>
            <a:pPr algn="l" marL="219710" indent="-219710">
              <a:lnSpc>
                <a:spcPct val="113000"/>
              </a:lnSpc>
              <a:spcBef>
                <a:spcPts val="460"/>
              </a:spcBef>
              <a:buSzPct val="100000"/>
              <a:buChar char="•"/>
            </a:pPr>
            <a:r>
              <a:rPr lang="lt" altLang="en-US" sz="2300" b="1" dirty="0">
                <a:solidFill>
                  <a:srgbClr val="25252B"/>
                </a:solidFill>
                <a:latin typeface="IBM Plex Sans" pitchFamily="34" charset="0"/>
                <a:ea typeface="IBM Plex Sans" pitchFamily="34" charset="-122"/>
                <a:cs typeface="IBM Plex Sans" pitchFamily="34" charset="-120"/>
              </a:rPr>
              <a:t>Pradėkite nuo mažų sumų.</a:t>
            </a:r>
            <a:r>
              <a:rPr lang="lt" altLang="en-US" sz="2300" dirty="0">
                <a:solidFill>
                  <a:srgbClr val="25252B"/>
                </a:solidFill>
                <a:latin typeface="IBM Plex Sans" pitchFamily="34" charset="0"/>
                <a:ea typeface="IBM Plex Sans" pitchFamily="34" charset="-122"/>
                <a:cs typeface="IBM Plex Sans" pitchFamily="34" charset="-120"/>
              </a:rPr>
              <a:t> Išbandykite nepažįstamus įrankius su suma, kurią galite sau leisti prarasti.</a:t>
            </a:r>
            <a:endParaRPr lang="lt" sz="2300" dirty="0"/>
          </a:p>
          <a:p>
            <a:pPr algn="l" marL="219710" indent="-219710">
              <a:lnSpc>
                <a:spcPct val="113000"/>
              </a:lnSpc>
              <a:spcBef>
                <a:spcPts val="460"/>
              </a:spcBef>
              <a:buSzPct val="100000"/>
              <a:buChar char="•"/>
            </a:pPr>
            <a:r>
              <a:rPr lang="lt" altLang="en-US" sz="2300" b="1" dirty="0">
                <a:solidFill>
                  <a:srgbClr val="25252B"/>
                </a:solidFill>
                <a:latin typeface="IBM Plex Sans" pitchFamily="34" charset="0"/>
                <a:ea typeface="IBM Plex Sans" pitchFamily="34" charset="-122"/>
                <a:cs typeface="IBM Plex Sans" pitchFamily="34" charset="-120"/>
              </a:rPr>
              <a:t>Nepasitikėkite, tikrinkite.</a:t>
            </a:r>
            <a:r>
              <a:rPr lang="lt" altLang="en-US" sz="2300" dirty="0">
                <a:solidFill>
                  <a:srgbClr val="25252B"/>
                </a:solidFill>
                <a:latin typeface="IBM Plex Sans" pitchFamily="34" charset="0"/>
                <a:ea typeface="IBM Plex Sans" pitchFamily="34" charset="-122"/>
                <a:cs typeface="IBM Plex Sans" pitchFamily="34" charset="-120"/>
              </a:rPr>
              <a:t> Patikrinkite asmenį, mokėjimo būdą, adresą ir sumą.</a:t>
            </a:r>
            <a:endParaRPr lang="lt"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lt" altLang="en-US" sz="2300" b="1" dirty="0">
                <a:solidFill>
                  <a:srgbClr val="422C70"/>
                </a:solidFill>
                <a:latin typeface="IBM Plex Sans" pitchFamily="34" charset="0"/>
                <a:ea typeface="IBM Plex Sans" pitchFamily="34" charset="-122"/>
                <a:cs typeface="IBM Plex Sans" pitchFamily="34" charset="-120"/>
              </a:rPr>
              <a:t>Dalinkitės informacija mokėjimams gauti, bet niekada – paslaptimis</a:t>
            </a:r>
            <a:endParaRPr lang="lt" sz="2300" dirty="0"/>
          </a:p>
          <a:p>
            <a:pPr algn="l" indent="0" marL="0">
              <a:lnSpc>
                <a:spcPct val="113000"/>
              </a:lnSpc>
              <a:spcBef>
                <a:spcPts val="340"/>
              </a:spcBef>
              <a:buNone/>
            </a:pPr>
            <a:r>
              <a:rPr lang="lt" altLang="en-US" sz="2300" dirty="0">
                <a:solidFill>
                  <a:srgbClr val="25252B"/>
                </a:solidFill>
                <a:latin typeface="IBM Plex Sans" pitchFamily="34" charset="0"/>
                <a:ea typeface="IBM Plex Sans" pitchFamily="34" charset="-122"/>
                <a:cs typeface="IBM Plex Sans" pitchFamily="34" charset="-120"/>
              </a:rPr>
              <a:t>Adresu ar mokėjimo užklausa dalintis galima. Atkūrimo fraze ar privačiuoju raktu niekada negalima dalintis. Joks sąžiningas mokytojas, piniginės paslaugas teikianti įmonė ar pagalbos tarnybos darbuotojas niekada neprašys jų atskleisti.</a:t>
            </a:r>
            <a:endParaRPr lang="lt"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Sustokite, niekuo nesidalykite,</a:t>
            </a:r>
            <a:br/>
            <a:r>
              <a:rPr lang="lt" altLang="en-US" sz="3000" dirty="0">
                <a:solidFill>
                  <a:srgbClr val="422C70"/>
                </a:solidFill>
                <a:latin typeface="IBM Plex Sans Medium" pitchFamily="34" charset="0"/>
                <a:ea typeface="IBM Plex Sans Medium" pitchFamily="34" charset="-122"/>
                <a:cs typeface="IBM Plex Sans Medium" pitchFamily="34" charset="-120"/>
              </a:rPr>
              <a:t>nieko nesiųskite</a:t>
            </a:r>
            <a:endParaRPr lang="lt"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Sustokite, jei kas nors verčia skubėti ar viską laikyti paslaptyje, žada garantuotą grąžą, prašo pirmiausia nusiųsti bitkoinų arba prašo Jūsų atkūrimo frazės. Padarykite pauzę. Niekuo nesidalykite. Nieko nesiųskite. Tada patikrinkite informaciją pasitelkę Jums jau žinomą šaltinį.</a:t>
            </a:r>
            <a:endParaRPr lang="lt" sz="2110" dirty="0"/>
          </a:p>
        </p:txBody>
      </p:sp>
      <p:pic>
        <p:nvPicPr>
          <p:cNvPr id="6" name="Image 1" descr="Skubinimas Apsimetimas kitu asmeniu Pakeistas gavėjo adresas Garantuota grąža Prašymai atskleisti slaptą informaciją">    </p:cNvPr>
          <p:cNvPicPr>
            <a:picLocks noChangeAspect="1"/>
          </p:cNvPicPr>
          <p:nvPr/>
        </p:nvPicPr>
        <p:blipFill>
          <a:blip r:embed="rId2"/>
          <a:stretch>
            <a:fillRect/>
          </a:stretch>
        </p:blipFill>
        <p:spPr>
          <a:xfrm>
            <a:off x="1338224" y="451631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Kaip naudotis „Bitcoin“?</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Kas toliau?</a:t>
            </a:r>
            <a:endParaRPr lang="l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FFFFF"/>
                </a:solidFill>
                <a:latin typeface="IBM Plex Sans" pitchFamily="34" charset="0"/>
                <a:ea typeface="IBM Plex Sans" pitchFamily="34" charset="-122"/>
                <a:cs typeface="IBM Plex Sans" pitchFamily="34" charset="-120"/>
              </a:rPr>
              <a:t>Tai tik pradžia.</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Keturios pagrindinės išvados</a:t>
            </a:r>
            <a:endParaRPr lang="l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25252B"/>
                </a:solidFill>
                <a:latin typeface="IBM Plex Sans" pitchFamily="34" charset="0"/>
                <a:ea typeface="IBM Plex Sans" pitchFamily="34" charset="-122"/>
                <a:cs typeface="IBM Plex Sans" pitchFamily="34" charset="-120"/>
              </a:rPr>
              <a:t>Pinigai priklauso nuo taisyklių ir pasitikėjimo.</a:t>
            </a:r>
            <a:r>
              <a:rPr lang="lt" altLang="en-US" sz="2400" dirty="0">
                <a:solidFill>
                  <a:srgbClr val="25252B"/>
                </a:solidFill>
                <a:latin typeface="IBM Plex Sans" pitchFamily="34" charset="0"/>
                <a:ea typeface="IBM Plex Sans" pitchFamily="34" charset="-122"/>
                <a:cs typeface="IBM Plex Sans" pitchFamily="34" charset="-120"/>
              </a:rPr>
              <a:t> Dekretinių pinigų pasiūlą ir taisykles nustato nedidelis skaičius institucijų.</a:t>
            </a:r>
            <a:endParaRPr lang="lt" sz="2400" dirty="0"/>
          </a:p>
          <a:p>
            <a:pPr algn="l" marL="228600" indent="-228600">
              <a:lnSpc>
                <a:spcPct val="113000"/>
              </a:lnSpc>
              <a:spcBef>
                <a:spcPts val="480"/>
              </a:spcBef>
              <a:buSzPct val="100000"/>
              <a:buChar char="•"/>
            </a:pPr>
            <a:r>
              <a:rPr lang="lt" altLang="en-US" sz="2400" b="1" dirty="0">
                <a:solidFill>
                  <a:srgbClr val="25252B"/>
                </a:solidFill>
                <a:latin typeface="IBM Plex Sans" pitchFamily="34" charset="0"/>
                <a:ea typeface="IBM Plex Sans" pitchFamily="34" charset="-122"/>
                <a:cs typeface="IBM Plex Sans" pitchFamily="34" charset="-120"/>
              </a:rPr>
              <a:t>Bitcoin siūlo kitokias taisykles.</a:t>
            </a:r>
            <a:r>
              <a:rPr lang="lt" altLang="en-US" sz="2400" dirty="0">
                <a:solidFill>
                  <a:srgbClr val="25252B"/>
                </a:solidFill>
                <a:latin typeface="IBM Plex Sans" pitchFamily="34" charset="0"/>
                <a:ea typeface="IBM Plex Sans" pitchFamily="34" charset="-122"/>
                <a:cs typeface="IBM Plex Sans" pitchFamily="34" charset="-120"/>
              </a:rPr>
              <a:t> Vieša, ribota ir visiems prieinama pasiūla, kurią galima patikrinti, o ne ja pasikliauti.</a:t>
            </a:r>
            <a:endParaRPr lang="lt" sz="2400" dirty="0"/>
          </a:p>
          <a:p>
            <a:pPr algn="l" marL="228600" indent="-228600">
              <a:lnSpc>
                <a:spcPct val="113000"/>
              </a:lnSpc>
              <a:spcBef>
                <a:spcPts val="480"/>
              </a:spcBef>
              <a:buSzPct val="100000"/>
              <a:buChar char="•"/>
            </a:pPr>
            <a:r>
              <a:rPr lang="lt" altLang="en-US" sz="2400" b="1" dirty="0">
                <a:solidFill>
                  <a:srgbClr val="25252B"/>
                </a:solidFill>
                <a:latin typeface="IBM Plex Sans" pitchFamily="34" charset="0"/>
                <a:ea typeface="IBM Plex Sans" pitchFamily="34" charset="-122"/>
                <a:cs typeface="IBM Plex Sans" pitchFamily="34" charset="-120"/>
              </a:rPr>
              <a:t>Saugumas – svarbiausia.</a:t>
            </a:r>
            <a:r>
              <a:rPr lang="lt" altLang="en-US" sz="2400" dirty="0">
                <a:solidFill>
                  <a:srgbClr val="25252B"/>
                </a:solidFill>
                <a:latin typeface="IBM Plex Sans" pitchFamily="34" charset="0"/>
                <a:ea typeface="IBM Plex Sans" pitchFamily="34" charset="-122"/>
                <a:cs typeface="IBM Plex Sans" pitchFamily="34" charset="-120"/>
              </a:rPr>
              <a:t> Pirmiausia mokykitės, pradėkite nuo mažų sumų, viską tikrinkite ir niekada su niekuo nesidalykite savo atkūrimo fraze.</a:t>
            </a:r>
            <a:endParaRPr lang="lt" sz="2400" dirty="0"/>
          </a:p>
          <a:p>
            <a:pPr algn="l" marL="228600" indent="-228600">
              <a:lnSpc>
                <a:spcPct val="113000"/>
              </a:lnSpc>
              <a:spcBef>
                <a:spcPts val="480"/>
              </a:spcBef>
              <a:buSzPct val="100000"/>
              <a:buChar char="•"/>
            </a:pPr>
            <a:r>
              <a:rPr lang="lt" altLang="en-US" sz="2400" b="1" dirty="0">
                <a:solidFill>
                  <a:srgbClr val="25252B"/>
                </a:solidFill>
                <a:latin typeface="IBM Plex Sans" pitchFamily="34" charset="0"/>
                <a:ea typeface="IBM Plex Sans" pitchFamily="34" charset="-122"/>
                <a:cs typeface="IBM Plex Sans" pitchFamily="34" charset="-120"/>
              </a:rPr>
              <a:t>Tai tik pradžia.</a:t>
            </a:r>
            <a:r>
              <a:rPr lang="lt" altLang="en-US" sz="2400" dirty="0">
                <a:solidFill>
                  <a:srgbClr val="25252B"/>
                </a:solidFill>
                <a:latin typeface="IBM Plex Sans" pitchFamily="34" charset="0"/>
                <a:ea typeface="IBM Plex Sans" pitchFamily="34" charset="-122"/>
                <a:cs typeface="IBM Plex Sans" pitchFamily="34" charset="-120"/>
              </a:rPr>
              <a:t> Pakanka vieno saugaus tolesnio žingsnio.</a:t>
            </a:r>
            <a:endParaRPr lang="lt"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Akimirka apmąstymams</a:t>
            </a:r>
            <a:endParaRPr lang="lt" sz="2400" dirty="0"/>
          </a:p>
          <a:p>
            <a:pPr algn="l" indent="0" marL="0">
              <a:lnSpc>
                <a:spcPct val="113000"/>
              </a:lnSpc>
              <a:spcBef>
                <a:spcPts val="360"/>
              </a:spcBef>
              <a:buNone/>
            </a:pPr>
            <a:r>
              <a:rPr lang="lt" altLang="en-US" sz="2400" dirty="0">
                <a:solidFill>
                  <a:srgbClr val="25252B"/>
                </a:solidFill>
                <a:latin typeface="IBM Plex Sans" pitchFamily="34" charset="0"/>
                <a:ea typeface="IBM Plex Sans" pitchFamily="34" charset="-122"/>
                <a:cs typeface="IBM Plex Sans" pitchFamily="34" charset="-120"/>
              </a:rPr>
              <a:t>Grįžkite prie penkių pradžioje pateiktų klausimų. Ką atsakytumėte dabar?</a:t>
            </a:r>
            <a:endParaRPr lang="l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toliau?</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diplomas</a:t>
            </a:r>
            <a:endParaRPr lang="lt" sz="3000" dirty="0"/>
          </a:p>
        </p:txBody>
      </p:sp>
      <p:sp>
        <p:nvSpPr>
          <p:cNvPr id="5" name="Text 2"/>
          <p:cNvSpPr/>
          <p:nvPr/>
        </p:nvSpPr>
        <p:spPr>
          <a:xfrm>
            <a:off x="666780" y="1429482"/>
            <a:ext cx="6340632"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Kitas žingsnis. Keturi jo moduliai padės jums žengti toliau:</a:t>
            </a:r>
            <a:endParaRPr lang="lt" sz="2110" dirty="0"/>
          </a:p>
        </p:txBody>
      </p:sp>
      <p:sp>
        <p:nvSpPr>
          <p:cNvPr id="6" name="Text 3"/>
          <p:cNvSpPr/>
          <p:nvPr/>
        </p:nvSpPr>
        <p:spPr>
          <a:xfrm>
            <a:off x="1002000" y="2367839"/>
            <a:ext cx="5973227" cy="160852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Pinigų supratimas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Kaip veikia Bitkoinas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Saugus Bitkoino naudojimas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Bitkoinas jūsų bendruomenėje</a:t>
            </a:r>
            <a:endParaRPr lang="lt" sz="2110" dirty="0"/>
          </a:p>
        </p:txBody>
      </p:sp>
      <p:sp>
        <p:nvSpPr>
          <p:cNvPr id="7" name="Text 4"/>
          <p:cNvSpPr/>
          <p:nvPr/>
        </p:nvSpPr>
        <p:spPr>
          <a:xfrm>
            <a:off x="666780" y="4271345"/>
            <a:ext cx="6340632"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Išlikite smalsūs, toliau užduokite klausimus ir sužinokite daugiau svetainėje </a:t>
            </a:r>
            <a:r>
              <a:rPr lang="lt" altLang="en-US" sz="21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lt" altLang="en-US" sz="2110" dirty="0">
                <a:solidFill>
                  <a:srgbClr val="25252B"/>
                </a:solidFill>
                <a:latin typeface="IBM Plex Sans" pitchFamily="34" charset="0"/>
                <a:ea typeface="IBM Plex Sans" pitchFamily="34" charset="-122"/>
                <a:cs typeface="IBM Plex Sans" pitchFamily="34" charset="-120"/>
              </a:rPr>
              <a:t>.</a:t>
            </a:r>
            <a:endParaRPr lang="lt" sz="2110" dirty="0"/>
          </a:p>
        </p:txBody>
      </p:sp>
      <p:sp>
        <p:nvSpPr>
          <p:cNvPr id="8" name="Text 5"/>
          <p:cNvSpPr/>
          <p:nvPr/>
        </p:nvSpPr>
        <p:spPr>
          <a:xfrm>
            <a:off x="666780" y="5263469"/>
            <a:ext cx="6340632"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Nekantriai laukiame jūsų kitoje mūsų mokymų grupėje.</a:t>
            </a:r>
            <a:endParaRPr lang="lt"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Įvadas į Bitcoin · Kas toliau?</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Įvadas į Bitcoin</dc:title>
  <dc:subject>Open educational slides (Creative Commons). Adapt them freely.</dc:subject>
  <dc:creator>My First Bitcoin</dc:creator>
  <cp:lastModifiedBy>My First Bitcoin</cp:lastModifiedBy>
  <cp:revision>1</cp:revision>
  <dcterms:created xsi:type="dcterms:W3CDTF">2026-10-22T19:40:42Z</dcterms:created>
  <dcterms:modified xsi:type="dcterms:W3CDTF">2026-10-22T19:40:42Z</dcterms:modified>
</cp:coreProperties>
</file>