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સ્ત્રોત: My First Bitcoin, બિટકોઇનનો પરિચય, નવશીખિયાઓ માટેની માર્ગદર્શિકા, આવૃત્તિ 26.10. ક્રિએટિવ કૉમન્સ એટ્રિબ્યુશન-શેરઅલાઈક 4.0 ઇન્ટરનેશનલ લાઇસન્સ હેઠળ અનુકૂલિત; આ સ્લાઇડ સમૂહ પણ એ જ લાઇસન્સનો ઉપયોગ કરે છે. આ સ્લાઇડ સમૂહ માર્ગદર્શિકાના છ પ્રશ્નો પર આધારિત છે અને શિક્ષકના માર્ગદર્શન હેઠળની રજૂઆતમાં સહાય કરવા માટે તૈયાર કરવામાં આવ્યો છે. અર્થ અને સલામતીના સંદેશાઓ જાળવી રાખીને ઉદાહરણો, ગતિ અને રજૂઆતની રીતને તમારા સમુદાયને અનુરૂપ બનાવો. સત્રનો કોઈ નિશ્ચિત સમયગાળો સૂચવવામાં આવ્યો નથી.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આ ચિત્રથી શરૂઆત કરો: આપણી આસપાસના સૌ કોઈ પૈસા વિશે કોઈ સવાલ કર્યા વિના તેનો ઉપયોગ કરે છે. સમૂહને પૂછો કે તેમણે છેલ્લે ક્યારે વિચાર્યું હતું કે પૈસા ક્યાંથી આવે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શીખનારાઓને લખવા માટે થોડી મિનિટો આપો. કોઈને પણ વ્યક્તિગત નાણાકીય વિગતો જણાવવા કહેશો નહીં. આ જવાબોનો ફરી ઉલ્લેખ “હવે આગળ શું?”ના મુખ્ય મુદ્દાઓની સ્લાઇડમાં થશે.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આ ભેદ સમગ્ર સત્ર દરમિયાન જાળવી રાખો. જ્યારે કોઈ દાવો રજૂ થાય, ત્યારે પૂછો: શું આપણે તેને ચકાસી શકીએ છીએ, કે તેના માટે માપદંડો અને પુરાવાની જરૂર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માર્ગદર્શિકાનું ઉદાહરણ લો: તમે ચોખા ઉગાડો છો અને તમને જૂતાની જરૂર છે, પરંતુ મોચીને ચોખા નહીં, રસોઈનું તેલ જોઈએ છે. અર્થશાસ્ત્રીઓ આને જરૂરિયાતોના બેવડા સંયોગ તરીકે ઓળખાવે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માર્ગદર્શિકાનું ઉદાહરણ લો: તમે ચોખા ઉગાડો છો અને તમને જૂતાની જરૂર છે, પરંતુ મોચીને ચોખા નહીં, રસોઈનું તેલ જોઈએ છે. અર્થશાસ્ત્રીઓ આને જરૂરિયાતોના બેવડા સંયોગ તરીકે ઓળખાવે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ચલણી નોટ માત્ર કાગળનો એક ટુકડો છે. નાણાં વેચાણને ખરીદીથી અલગ કરીને વસ્તુવિનિમયની સમસ્યાનો ઉકેલ લાવે છે: તમે એક વ્યક્તિને તમારા ચોખા વેચો છો અને બીજી વ્યક્તિ પાસેથી પગરખાં ખરીદો છો. આ જ બાબત નાણાંને વસ્તુવિનિમયથી અલગ પાડે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ભાવ ફુગાવો એટલે ભાવોના સામાન્ય સ્તરમાં થતો સતત વધારો. તેની બીજી બાજુ ખરીદશક્તિ છે: નાણાંના એક એકમથી કેટલું ખરીદી શકાય છે. જો મૂળભૂત ચીજવસ્તુઓની એક ટોપલીની કિંમત ચલણના 100 એકમથી વધીને 110 થાય, તો એ જ 100 એકમથી હવે આખી ટોપલી ખરીદી શકાતી નથી.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ભાવ ફુગાવો એટલે ભાવોના સામાન્ય સ્તરમાં થતો સતત વધારો. તેની બીજી બાજુ ખરીદશક્તિ છે: નાણાંના એક એકમથી કેટલું ખરીદી શકાય છે. જો મૂળભૂત ચીજવસ્તુઓની એક ટોપલીની કિંમત ચલણના 100 એકમથી વધીને 110 થાય, તો એ જ 100 એકમથી હવે આખી ટોપલી ખરીદી શકાતી નથી.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દરેક કારણ કેટલું મહત્ત્વ ધરાવે છે તે અંગે અર્થશાસ્ત્રીઓ ચર્ચા કરે છે. તમારું ધ્યાન એવા એક કારણ પર કેન્દ્રિત રાખો જે અકસ્માત નહીં, પરંતુ એક નિર્ણય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આ કોઈપણ ઉપકરણ કે ઇન્ટરનેટ વિના કામ કરે છે. જૂથના સભ્યોના જવાબોની સરખામણી કરો અને શીખનારાઓને યાદ અપાવો કે માત્ર એક ભાવ એ ફુગાવાનું સંપૂર્ણ માપ નથી.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બિટકોઇન પહેલાં, ઑનલાઇન નાણાં મોકલવા માટે હંમેશાં કોઈ વિશ્વસનીય સંસ્થા પર નિર્ભર રહેવું પડતું હતું: એવી બેંક અથવા ચુકવણી કંપની, જે હિસાબવહી રાખતી, ખાતાં મંજૂર કરતી અને ચુકવણીમાં વિલંબ કરી શકતી, તેને અટકાવી શકતી અથવા પાછી ફેરવી શકતી. ડિજિટલ માહિતીની નકલ કરવી સરળ છે: જો કોઈ ડિજિટલ સિક્કો બે વાર ખર્ચી શકાય, તો તે નાણાં તરીકે કામ ન કરી શકે. આને બેવડા ખર્ચની સમસ્યા કહેવાય છે. Satoshi Nakamoto એ આ નામનો ઉપયોગ કરતી કોઈ વ્યક્તિ અથવા જૂથ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વિકેન્દ્રિત હોવાનો અર્થ એ નથી કે દરેકનો પ્રભાવ સમાન હોય. તેનો અર્થ એ છે કે કોઈ એક સહભાગી દરેક માટે ખાતાવહી અથવા નાણાકીય નિયમો બદલી શકતો નથી.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નવા બિટકોઇન જાહેર સમયપત્રક મુજબ જારી કરવામાં આવે છે, અને નોડ તરીકે ઓળખાતા સ્વતંત્ર કમ્પ્યુટરો આ નિયમનો ભંગ કરતો કોઈ પણ બ્લોક નકારી કાઢે છે. આ મર્યાદા વિશ્વસનીય છે કારણ કે કોઈ પણ વ્યક્તિ તેની ચકાસણી કરી શકે છે. તે કુદરતનો નિયમ નથી: તે ટકી રહે છે કારણ કે સહભાગીઓ તેનો અમલ કરતા રહે છે. મર્યાદિત પુરવઠો ભાવ વધશે તેની ખાતરી આપતો નથી; ભાવ પુરવઠાની સાથે માંગ પર પણ આધાર રાખે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સેટ્સ ધરાવવા અને 0.001 બિટકોઇન ધરાવવા એ સમાન રકમ દર્શાવે છે. એક બિટકોઇન મોંઘો હોવાથી બિટકોઇન ખરીદવું પહોંચની બહાર છે એવી ગેરસમજ દૂર કરો.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વપરાશકર્તાઓ બિટકોઇન મોકલે છે, મેળવે છે અને પોતાની પાસે રાખે છે; નોડ્સ દરેક વ્યવહાર અને બ્લોક નિયમો અનુસાર છે કે નહીં તે તપાસે છે; માઇનર્સ લગભગ દર દસ મિનિટે રેકોર્ડમાં નવો બ્લોક ઉમેરવા માટે સ્પર્ધા કરે છે. આ રેકોર્ડ, એટલે કે બ્લોકચેઇન, જાહેર છે અને તેને ફરીથી લખવો ખૂબ ખર્ચાળ છે. જોડણી અંગે એક નોંધ: અંગ્રેજીમાં મોટા B સાથે લખાયેલું Bitcoin સામાન્ય રીતે નેટવર્ક અથવા સિસ્ટમ દર્શાવે છે; નાના b સાથે લખાયેલું bitcoin નાણાંને જ દર્શાવે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વપરાશકર્તાઓ બિટકોઇન મોકલે છે, મેળવે છે અને પોતાની પાસે રાખે છે; નોડ્સ દરેક વ્યવહાર અને બ્લોક નિયમો અનુસાર છે કે નહીં તે તપાસે છે; માઇનર્સ લગભગ દર દસ મિનિટે રેકોર્ડમાં નવો બ્લોક ઉમેરવા માટે સ્પર્ધા કરે છે. આ રેકોર્ડ, એટલે કે બ્લોકચેઇન, જાહેર છે અને તેને ફરીથી લખવો ખૂબ ખર્ચાળ છે. જોડણી અંગે એક નોંધ: અંગ્રેજીમાં મોટા B સાથે લખાયેલું Bitcoin સામાન્ય રીતે નેટવર્ક અથવા સિસ્ટમ દર્શાવે છે; નાના b સાથે લખાયેલું bitcoin નાણાંને જ દર્શાવે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બિટકોઇન વૉલેટ એક સાધન છે, સામાન્ય રીતે એક ઍપ, જે તમને બિટકોઇન મેળવવા, તમારું બેલેન્સ તપાસવા અને બિટકોઇન મોકલવાની સુવિધા આપે છે. તમારા બિટકોઇન તમારા ફોનમાં સંગ્રહિત હોતા નથી: તેમની નોંધ બ્લોકચેઇન પર હોય છે. વૉલેટ એવી કીઓનું સંચાલન કરે છે, જેનાથી તમે બિટકોઇન તમારા છે તે સાબિત કરી શકો છો અને ચુકવણીને અધિકૃત કરી શકો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સીડ ફ્રેઝ માત્ર બેકઅપ નથી: તે સંપૂર્ણ ઍક્સેસ આપે છે. જ્યારે તમે વૉલેટ બનાવો ત્યારે તેને કાગળ પર ચોકસાઈથી લખી લો; તેને ઑફલાઇન, ખાનગી અને એવી જગ્યાએ રાખો જ્યાં તે ખોવાઈ ન જાય કે તેને નુકસાન ન થાય. તેનો ફોટો ક્યારેય ન પાડો, તેને ઇમેઇલ ન કરો, ક્લાઉડ નોટ્સમાં સંગ્રહ ન કરો, સંદેશમાં ન મોકલો કે કોઈ વેબસાઇટ પર ટાઇપ ન કરો. દર્શાવેલા શબ્દો માત્ર નમૂના તરીકે છે; વાસ્તવિક સીડ ફ્રેઝ ક્યારેય બતાવશો નહીં કે એકત્રિત કરશો નહીં.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કોઈ ચોક્કસ વૉલેટની ભલામણ કરતું નથી. સાધનો, ફી અને માલિકો બદલાતા રહે છે, અને જે એક સમુદાયને અનુકૂળ હોય તે બીજા સમુદાયને અનુકૂળ ન પણ હોય. શીખનારાઓને વિશ્વસનીય સ્થાનિક શિક્ષકનું માર્ગદર્શન લેવા જણાવો.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88554" y="571500"/>
            <a:ext cx="1236635" cy="272400"/>
          </a:xfrm>
          <a:prstGeom prst="rect">
            <a:avLst/>
          </a:prstGeom>
          <a:noFill/>
          <a:ln/>
        </p:spPr>
        <p:txBody>
          <a:bodyPr wrap="square" lIns="0" tIns="0" rIns="0" bIns="0" rtlCol="0" anchor="t"/>
          <a:lstStyle/>
          <a:p>
            <a:pPr algn="r" indent="0" marL="0">
              <a:lnSpc>
                <a:spcPct val="108000"/>
              </a:lnSpc>
              <a:buNone/>
            </a:pPr>
            <a:r>
              <a:rPr lang="gu" altLang="en-US" sz="1650" dirty="0">
                <a:solidFill>
                  <a:srgbClr val="FFFFFF"/>
                </a:solidFill>
                <a:latin typeface="IBM Plex Sans" pitchFamily="34" charset="0"/>
                <a:ea typeface="IBM Plex Sans" pitchFamily="34" charset="-122"/>
                <a:cs typeface="IBM Plex Sans" pitchFamily="34" charset="-120"/>
              </a:rPr>
              <a:t>આવૃત્તિ 26.10</a:t>
            </a:r>
            <a:endParaRPr lang="gu"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gu" altLang="en-US" sz="7200" dirty="0">
                <a:solidFill>
                  <a:srgbClr val="FFFFFF"/>
                </a:solidFill>
                <a:latin typeface="IBM Plex Sans Medium" pitchFamily="34" charset="0"/>
                <a:ea typeface="IBM Plex Sans Medium" pitchFamily="34" charset="-122"/>
                <a:cs typeface="IBM Plex Sans Medium" pitchFamily="34" charset="-120"/>
              </a:rPr>
              <a:t>બિટકોઇનનો</a:t>
            </a:r>
            <a:br/>
            <a:r>
              <a:rPr lang="gu" altLang="en-US" sz="7200" dirty="0">
                <a:solidFill>
                  <a:srgbClr val="FFFFFF"/>
                </a:solidFill>
                <a:latin typeface="IBM Plex Sans Medium" pitchFamily="34" charset="0"/>
                <a:ea typeface="IBM Plex Sans Medium" pitchFamily="34" charset="-122"/>
                <a:cs typeface="IBM Plex Sans Medium" pitchFamily="34" charset="-120"/>
              </a:rPr>
              <a:t>પરિચય</a:t>
            </a:r>
            <a:endParaRPr lang="gu"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gu" altLang="en-US" sz="2400" dirty="0">
                <a:solidFill>
                  <a:srgbClr val="FFFFFF"/>
                </a:solidFill>
                <a:latin typeface="IBM Plex Sans" pitchFamily="34" charset="0"/>
                <a:ea typeface="IBM Plex Sans" pitchFamily="34" charset="-122"/>
                <a:cs typeface="IBM Plex Sans" pitchFamily="34" charset="-120"/>
              </a:rPr>
              <a:t>નવા નિશાળીયા માટે માર્ગદર્શિકા</a:t>
            </a:r>
            <a:endParaRPr lang="gu"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પૈસા શા માટે મહત્વના છે?</a:t>
            </a:r>
            <a:endParaRPr lang="gu"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gu" altLang="en-US" sz="2400" dirty="0">
                <a:solidFill>
                  <a:srgbClr val="FFFFFF"/>
                </a:solidFill>
                <a:latin typeface="IBM Plex Sans" pitchFamily="34" charset="0"/>
                <a:ea typeface="IBM Plex Sans" pitchFamily="34" charset="-122"/>
                <a:cs typeface="IBM Plex Sans" pitchFamily="34" charset="-120"/>
              </a:rPr>
              <a:t>આપણે દરરોજ પૈસાનો ઉપયોગ કરીએ છીએ, છતાં તે કેવી રીતે કામ કરે છે તે ભાગ્યે જ પૂછીએ છીએ.</a:t>
            </a:r>
            <a:endParaRPr lang="g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મોટાભાગના લોકો પૈસા વિશે વિચારવા</a:t>
            </a:r>
            <a:br/>
            <a:r>
              <a:rPr lang="gu" altLang="en-US" sz="3000" dirty="0">
                <a:solidFill>
                  <a:srgbClr val="422C70"/>
                </a:solidFill>
                <a:latin typeface="IBM Plex Sans Medium" pitchFamily="34" charset="0"/>
                <a:ea typeface="IBM Plex Sans Medium" pitchFamily="34" charset="-122"/>
                <a:cs typeface="IBM Plex Sans Medium" pitchFamily="34" charset="-120"/>
              </a:rPr>
              <a:t>ક્યારેય થોભતા નથી</a:t>
            </a:r>
            <a:endParaRPr lang="gu"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તેને કમાવાનું નહીં, તેને ખર્ચવાનું નહીં, પરંતુ તે શું છે અને તે કેવી રીતે કામ કરે છે તે વિશે વિચારવાનું.</a:t>
            </a:r>
            <a:endParaRPr lang="gu"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પૈસા શા માટે મહત્વના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શરૂઆત કરવા માટે પાંચ પ્રશ્નો</a:t>
            </a:r>
            <a:endParaRPr lang="gu"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લોકોને પૈસાની જરૂર શા માટે પડે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કોઈ વસ્તુને પૈસા શું બનાવે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આપ જે પૈસા વાપરો છો તે કોણ બનાવી શકે છે અથવા નિયંત્રિત કરી શકે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આપ જે પૈસા વાપરો છો તેનું મૂલ્ય શા માટે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શું આપના પૈસાથી પહેલાં જેટલી જ વસ્તુઓ ખરીદી શકાય છે?</a:t>
            </a:r>
            <a:endParaRPr lang="gu"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gu" altLang="en-US" sz="2300" b="1" dirty="0">
                <a:solidFill>
                  <a:srgbClr val="422C70"/>
                </a:solidFill>
                <a:latin typeface="IBM Plex Sans" pitchFamily="34" charset="0"/>
                <a:ea typeface="IBM Plex Sans" pitchFamily="34" charset="-122"/>
                <a:cs typeface="IBM Plex Sans" pitchFamily="34" charset="-120"/>
              </a:rPr>
              <a:t>આપના જવાબો સાચવી રાખો</a:t>
            </a:r>
            <a:endParaRPr lang="gu" sz="2300" dirty="0"/>
          </a:p>
          <a:p>
            <a:pPr algn="l" indent="0" marL="0">
              <a:lnSpc>
                <a:spcPct val="113000"/>
              </a:lnSpc>
              <a:spcBef>
                <a:spcPts val="340"/>
              </a:spcBef>
              <a:buNone/>
            </a:pPr>
            <a:r>
              <a:rPr lang="gu" altLang="en-US" sz="2300" dirty="0">
                <a:solidFill>
                  <a:srgbClr val="25252B"/>
                </a:solidFill>
                <a:latin typeface="IBM Plex Sans" pitchFamily="34" charset="0"/>
                <a:ea typeface="IBM Plex Sans" pitchFamily="34" charset="-122"/>
                <a:cs typeface="IBM Plex Sans" pitchFamily="34" charset="-120"/>
              </a:rPr>
              <a:t>દરેક પ્રશ્નનો ટૂંકો જવાબ લખો. અંતે આપ ફરી આ જવાબો પર વિચાર કરશો.</a:t>
            </a:r>
            <a:endParaRPr lang="gu"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પૈસા શા માટે મહત્વના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હકીકત કે અભિપ્રાય?</a:t>
            </a:r>
            <a:endParaRPr lang="gu"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હકીકત:</a:t>
            </a:r>
            <a:r>
              <a:rPr lang="gu" altLang="en-US" sz="2400" dirty="0">
                <a:solidFill>
                  <a:srgbClr val="25252B"/>
                </a:solidFill>
                <a:latin typeface="IBM Plex Sans" pitchFamily="34" charset="0"/>
                <a:ea typeface="IBM Plex Sans" pitchFamily="34" charset="-122"/>
                <a:cs typeface="IBM Plex Sans" pitchFamily="34" charset="-120"/>
              </a:rPr>
              <a:t> "આ નોટ કરની ચુકવણી માટે સ્વીકારવામાં આવે છે." તેની ચકાસણી કરી શકાય છે.</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અભિપ્રાય:</a:t>
            </a:r>
            <a:r>
              <a:rPr lang="gu" altLang="en-US" sz="2400" dirty="0">
                <a:solidFill>
                  <a:srgbClr val="25252B"/>
                </a:solidFill>
                <a:latin typeface="IBM Plex Sans" pitchFamily="34" charset="0"/>
                <a:ea typeface="IBM Plex Sans" pitchFamily="34" charset="-122"/>
                <a:cs typeface="IBM Plex Sans" pitchFamily="34" charset="-120"/>
              </a:rPr>
              <a:t> "આ નાણાંનું શ્રેષ્ઠ સ્વરૂપ છે." તેના માટે માપદંડો અને પુરાવાની જરૂર છે.</a:t>
            </a:r>
            <a:endParaRPr lang="gu" sz="2400" dirty="0"/>
          </a:p>
        </p:txBody>
      </p:sp>
      <p:sp>
        <p:nvSpPr>
          <p:cNvPr id="6" name="Text 3"/>
          <p:cNvSpPr/>
          <p:nvPr/>
        </p:nvSpPr>
        <p:spPr>
          <a:xfrm>
            <a:off x="666780" y="3428268"/>
            <a:ext cx="6340632" cy="1645463"/>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આ માર્ગદર્શિકા માત્ર શિક્ષણ માટે છે. તે નાણાકીય, રોકાણ, કાનૂની કે કર સંબંધિત સલાહ આપતી નથી, અને તે તમને કંઈપણ ખરીદવા, વેચવા કે રાખી મૂકવા માટે કહેતી નથી.</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પૈસા શા માટે મહત્વના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પૈસા શું છે?</a:t>
            </a:r>
            <a:endParaRPr lang="gu"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gu" altLang="en-US" sz="2400" dirty="0">
                <a:solidFill>
                  <a:srgbClr val="FFFFFF"/>
                </a:solidFill>
                <a:latin typeface="IBM Plex Sans" pitchFamily="34" charset="0"/>
                <a:ea typeface="IBM Plex Sans" pitchFamily="34" charset="-122"/>
                <a:cs typeface="IBM Plex Sans" pitchFamily="34" charset="-120"/>
              </a:rPr>
              <a:t>પૈસા વિનિમય માટેનું એક સાધન છે.</a:t>
            </a:r>
            <a:endParaRPr lang="g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વસ્તુવિનિમય અને જરૂરિયાતોનો બેવડો સંયોગ</a:t>
            </a:r>
            <a:endParaRPr lang="gu"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બંને વ્યક્તિઓને એક જ સમયે અને યોગ્ય જથ્થામાં એકબીજા પાસે રહેલી વસ્તુની જરૂર હોવી જોઈએ.</a:t>
            </a:r>
            <a:endParaRPr lang="gu" sz="2400" dirty="0"/>
          </a:p>
        </p:txBody>
      </p:sp>
      <p:pic>
        <p:nvPicPr>
          <p:cNvPr id="5" name="Image 0" descr="preencoded.png">    </p:cNvPr>
          <p:cNvPicPr>
            <a:picLocks noChangeAspect="1"/>
          </p:cNvPicPr>
          <p:nvPr/>
        </p:nvPicPr>
        <p:blipFill>
          <a:blip r:embed="rId1"/>
          <a:stretch>
            <a:fillRect/>
          </a:stretch>
        </p:blipFill>
        <p:spPr>
          <a:xfrm>
            <a:off x="3004993"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પૈસા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વસ્તુવિનિમય અને જરૂરિયાતોનો બેવડો સંયોગ</a:t>
            </a:r>
            <a:endParaRPr lang="gu"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બંને વ્યક્તિઓને એકબીજા પાસે જે છે તે એક જ સમયે અને યોગ્ય માત્રામાં જોઈતું હોવું જોઈએ.</a:t>
            </a:r>
            <a:endParaRPr lang="gu" sz="2400" dirty="0"/>
          </a:p>
        </p:txBody>
      </p:sp>
      <p:pic>
        <p:nvPicPr>
          <p:cNvPr id="5" name="Image 0" descr="Amina પાસે છે: ચોખા જોઈએ છે: પગરખાંLuis સાથેLuisને ચોખા જોઈતા નથી.Luis પાસે છે: પગરખાંજોઈએ છે: તેલMei સાથેMeiને પગરખાં જોઈતાં નથી.Meiપાસે છે: તેલજોઈએ છે: સમારકામAmina સાથેAmina સમારકામ કરી શકતાં નથી.">    </p:cNvPr>
          <p:cNvPicPr>
            <a:picLocks noChangeAspect="1"/>
          </p:cNvPicPr>
          <p:nvPr/>
        </p:nvPicPr>
        <p:blipFill>
          <a:blip r:embed="rId1"/>
          <a:stretch>
            <a:fillRect/>
          </a:stretch>
        </p:blipFill>
        <p:spPr>
          <a:xfrm>
            <a:off x="1101029" y="2011589"/>
            <a:ext cx="9989820" cy="42344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પૈસા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નાણાં વિનિમય માટેનું સાધન છે</a:t>
            </a:r>
            <a:endParaRPr lang="g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કોઈને માત્ર પૈસા હોવા ખાતર પૈસા જોઈતા નથી. તે ઉપયોગી છે કારણ કે લોકો તેને એ અપેક્ષાએ સ્વીકારે છે કે આગળ જતાં બીજા લોકો પણ તેને સ્વીકારશે.</a:t>
            </a:r>
            <a:endParaRPr lang="gu"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પૈસા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નાણાંનાં ત્રણ કાર્યો</a:t>
            </a:r>
            <a:endParaRPr lang="gu"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વિનિમયનું માધ્યમ:</a:t>
            </a:r>
            <a:r>
              <a:rPr lang="gu" altLang="en-US" sz="2400" dirty="0">
                <a:solidFill>
                  <a:srgbClr val="25252B"/>
                </a:solidFill>
                <a:latin typeface="IBM Plex Sans" pitchFamily="34" charset="0"/>
                <a:ea typeface="IBM Plex Sans" pitchFamily="34" charset="-122"/>
                <a:cs typeface="IBM Plex Sans" pitchFamily="34" charset="-120"/>
              </a:rPr>
              <a:t> લોકો તેને ચુકવણી તરીકે સ્વીકારે છે</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હિસાબનું એકમ:</a:t>
            </a:r>
            <a:r>
              <a:rPr lang="gu" altLang="en-US" sz="2400" dirty="0">
                <a:solidFill>
                  <a:srgbClr val="25252B"/>
                </a:solidFill>
                <a:latin typeface="IBM Plex Sans" pitchFamily="34" charset="0"/>
                <a:ea typeface="IBM Plex Sans" pitchFamily="34" charset="-122"/>
                <a:cs typeface="IBM Plex Sans" pitchFamily="34" charset="-120"/>
              </a:rPr>
              <a:t> કિંમતો તેમાં દર્શાવવામાં આવે છે</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મૂલ્યનો સંગ્રહ:</a:t>
            </a:r>
            <a:r>
              <a:rPr lang="gu" altLang="en-US" sz="2400" dirty="0">
                <a:solidFill>
                  <a:srgbClr val="25252B"/>
                </a:solidFill>
                <a:latin typeface="IBM Plex Sans" pitchFamily="34" charset="0"/>
                <a:ea typeface="IBM Plex Sans" pitchFamily="34" charset="-122"/>
                <a:cs typeface="IBM Plex Sans" pitchFamily="34" charset="-120"/>
              </a:rPr>
              <a:t> તે આજના મૂલ્યને ભવિષ્ય સુધી જાળવી રાખે છે</a:t>
            </a:r>
            <a:endParaRPr lang="gu"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નાણાંનું કોઈ પણ સ્વરૂપ મૂલ્યને સંપૂર્ણપણે જાળવી શકતું નથી, પરંતુ કેટલાંક સ્વરૂપોની ખરીદશક્તિ અન્ય સ્વરૂપો કરતાં વધુ ધીમે ઘટે છે.</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પૈસા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કોડીઓથી કાગળ સુધી</a:t>
            </a:r>
            <a:endParaRPr lang="gu"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છીપલાં, મીઠું, મણકા, પશુધન, તાંબું, ચાંદી, સોનું</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કિંમતી ધાતુઓ: દુર્લભ, ટકાઉ, વ્યાપક રીતે સ્વીકૃત</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ધાતુના નિર્ધારિત જથ્થાના બદલામાં વટાવી શકાય તેવા કાગળ પરના દાવા</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સુવર્ણ ધોરણો: સોના સાથે કાયદેસર રીતે જોડાયેલું ચલણ એકમ</a:t>
            </a:r>
            <a:endParaRPr lang="gu"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સ્થળ અને સમયગાળા પ્રમાણે નિયમો બદલાતા હતા.</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પૈસા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ફિયાટ નાણાં</a:t>
            </a:r>
            <a:endParaRPr lang="gu"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1971: યુનાઇટેડ સ્ટેટ્સે વિદેશી સરકારો અને કેન્દ્રીય બેંકો માટે ડૉલરના બદલામાં સોનું આપવાની સત્તાવાર વ્યવસ્થા બંધ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આજે મોટાભાગનાં રાષ્ટ્રીય ચલણો ફિયાટ નાણાં છે: તે સરકારની સત્તા હેઠળ જારી કરવામાં આવે છે અને તેના બદલામાં સોનું કે અન્ય કોઈ ચીજવસ્તુ મેળવી શકાતી નથી</a:t>
            </a:r>
            <a:endParaRPr lang="gu" sz="2400" dirty="0"/>
          </a:p>
          <a:p>
            <a:pPr algn="l" marL="228600" indent="-228600">
              <a:lnSpc>
                <a:spcPct val="113000"/>
              </a:lnSpc>
              <a:spcBef>
                <a:spcPts val="480"/>
              </a:spcBef>
              <a:buSzPct val="100000"/>
              <a:buChar char="•"/>
            </a:pPr>
            <a:r>
              <a:rPr lang="gu" altLang="en-US" sz="2400" i="1" dirty="0">
                <a:solidFill>
                  <a:srgbClr val="25252B"/>
                </a:solidFill>
                <a:latin typeface="IBM Plex Sans" pitchFamily="34" charset="0"/>
                <a:ea typeface="IBM Plex Sans" pitchFamily="34" charset="-122"/>
                <a:cs typeface="IBM Plex Sans" pitchFamily="34" charset="-120"/>
              </a:rPr>
              <a:t>ફિયાટ</a:t>
            </a:r>
            <a:r>
              <a:rPr lang="gu" altLang="en-US" sz="2400" dirty="0">
                <a:solidFill>
                  <a:srgbClr val="25252B"/>
                </a:solidFill>
                <a:latin typeface="IBM Plex Sans" pitchFamily="34" charset="0"/>
                <a:ea typeface="IBM Plex Sans" pitchFamily="34" charset="-122"/>
                <a:cs typeface="IBM Plex Sans" pitchFamily="34" charset="-120"/>
              </a:rPr>
              <a:t> એ લેટિન શબ્દ છે, જેનો અર્થ "તે થવા દો" થાય છે, અને તેને ઘણીવાર "ફરમાન દ્વારા" તરીકે સમજવામાં આવે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 સ્વીકારવામાં આવે છે કારણ કે લોકો, વ્યવસાયો, બેંકો અને સરકારો તેનો ઉપયોગ કરે છે; કાયદાઓ તેને કાયદેસરનું ચલણ બનાવે છે અને કર ચૂકવવા માટે તેનો ઉપયોગ ફરજિયાત બનાવે છે</a:t>
            </a:r>
            <a:endParaRPr lang="g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પૈસા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આપણે કોઈ વસ્તુના આધારવાળા</a:t>
            </a:r>
            <a:br/>
            <a:r>
              <a:rPr lang="gu" altLang="en-US" sz="4350" dirty="0">
                <a:solidFill>
                  <a:srgbClr val="FFFFFF"/>
                </a:solidFill>
                <a:latin typeface="IBM Plex Sans Medium" pitchFamily="34" charset="0"/>
                <a:ea typeface="IBM Plex Sans Medium" pitchFamily="34" charset="-122"/>
                <a:cs typeface="IBM Plex Sans Medium" pitchFamily="34" charset="-120"/>
              </a:rPr>
              <a:t>નાણાંમાંથી કોઈ વ્યક્તિ પરના વિશ્વાસના</a:t>
            </a:r>
            <a:br/>
            <a:r>
              <a:rPr lang="gu" altLang="en-US" sz="4350" dirty="0">
                <a:solidFill>
                  <a:srgbClr val="FFFFFF"/>
                </a:solidFill>
                <a:latin typeface="IBM Plex Sans Medium" pitchFamily="34" charset="0"/>
                <a:ea typeface="IBM Plex Sans Medium" pitchFamily="34" charset="-122"/>
                <a:cs typeface="IBM Plex Sans Medium" pitchFamily="34" charset="-120"/>
              </a:rPr>
              <a:t>આધારવાળા નાણાં તરફ આગળ વધ્યા.</a:t>
            </a:r>
            <a:endParaRPr lang="gu"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C0C0D0"/>
                </a:solidFill>
                <a:latin typeface="IBM Plex Sans" pitchFamily="34" charset="0"/>
                <a:ea typeface="IBM Plex Sans" pitchFamily="34" charset="-122"/>
                <a:cs typeface="IBM Plex Sans" pitchFamily="34" charset="-120"/>
              </a:rPr>
              <a:t>બિટકોઇનનો પરિચય · પૈસા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આપણા પૈસામાં શું ખોટું છે?</a:t>
            </a:r>
            <a:endParaRPr lang="gu"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gu" altLang="en-US" sz="2400" dirty="0">
                <a:solidFill>
                  <a:srgbClr val="FFFFFF"/>
                </a:solidFill>
                <a:latin typeface="IBM Plex Sans" pitchFamily="34" charset="0"/>
                <a:ea typeface="IBM Plex Sans" pitchFamily="34" charset="-122"/>
                <a:cs typeface="IBM Plex Sans" pitchFamily="34" charset="-120"/>
              </a:rPr>
              <a:t>જ્યારે લોકો ફુગાવો શબ્દ સાંભળે છે, ત્યારે તેઓ સામાન્ય રીતે ભાવ વધવા વિશે વિચારે છે.</a:t>
            </a:r>
            <a:endParaRPr lang="g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ફુગાવો અને ખરીદશક્તિ</a:t>
            </a:r>
            <a:endParaRPr lang="gu" sz="3000" dirty="0"/>
          </a:p>
        </p:txBody>
      </p:sp>
      <p:pic>
        <p:nvPicPr>
          <p:cNvPr id="4" name="Image 0" descr="પહેલાં આપની પાસે 100 એકમો છે. ટોપલીની કિંમત 100 છે. આપ આખી ટોપલી ખરીદી શકો છો.ભાવસ્તરનીચુંખરીદશક્તિવધુભાવ વધ્યા પછી આપની પાસે હજી પણ 100 એકમો છે. એ જ ટોપલીની કિંમત 110 છે. હવે આપ આખી ટોપલી ખરીદી શકતા ">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આપણા પૈસામાં શું ખોટું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ફુગાવો અને ખરીદશક્તિ</a:t>
            </a:r>
            <a:endParaRPr lang="gu"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આપણા પૈસામાં શું ખોટું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અનેક કારણો, એક પસંદગી</a:t>
            </a:r>
            <a:endParaRPr lang="gu" sz="3000" dirty="0"/>
          </a:p>
        </p:txBody>
      </p:sp>
      <p:sp>
        <p:nvSpPr>
          <p:cNvPr id="5" name="Text 2"/>
          <p:cNvSpPr/>
          <p:nvPr/>
        </p:nvSpPr>
        <p:spPr>
          <a:xfrm>
            <a:off x="1047720" y="1386779"/>
            <a:ext cx="5276820" cy="1355781"/>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નાણાં અને ધિરાણનો વિસ્તાર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પુરવઠામાં વિક્ષેપો અને માંગમાં ફેરફારો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નબળું પડતું ચલણ, કરવેરા, ઉત્પાદન ખર્ચ</a:t>
            </a:r>
            <a:endParaRPr lang="gu" sz="2400" dirty="0"/>
          </a:p>
        </p:txBody>
      </p:sp>
      <p:sp>
        <p:nvSpPr>
          <p:cNvPr id="6" name="Text 3"/>
          <p:cNvSpPr/>
          <p:nvPr/>
        </p:nvSpPr>
        <p:spPr>
          <a:xfrm>
            <a:off x="666780" y="3077779"/>
            <a:ext cx="5694426" cy="1645463"/>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એક કારણ ઇરાદાપૂર્વકની પસંદગી છે, અકસ્માત નહીં: ફિયાટ પ્રણાલીમાં, અમુક જ સંસ્થાઓ નાણાં અને ધિરાણનો પુરવઠો વધારી શકે છે અને તેના નિયમો બદલી શકે છે.</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આપણા પૈસામાં શું ખોટું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દુર્લભતા અને મૂલ્ય</a:t>
            </a:r>
            <a:endParaRPr lang="gu"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મૂળ Mona Lisa કોઈપણ નકલ કરતાં વધુ મૂલ્યવાન છે: તે એકમાત્ર મૂળ કૃતિ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માત્ર અછતથી મૂલ્ય સર્જાતું નથી, પરંતુ જ્યારે લોકો કોઈ વસ્તુ ઇચ્છે છે, ત્યારે તેનો પુરવઠો મહત્વનો બને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જ્યારે નાણાંનો પુરવઠો તેનાથી ખરીદી શકાય તેવી વસ્તુઓ કરતાં વધુ ઝડપથી વધે છે, ત્યારે દરેક એકમથી સામાન્ય રીતે ઓછું ખરીદી શકાય છે</a:t>
            </a:r>
            <a:endParaRPr lang="g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આપણા પૈસામાં શું ખોટું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ફુગાવો દરેકને સમાન રીતે અસર કરતો નથી</a:t>
            </a:r>
            <a:endParaRPr lang="gu"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રોકડ અને બચતની ખરીદશક્તિ ઘટી શકે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જે સંપત્તિઓના ભાવ વધે છે તેમના માલિકોને આંશિક રક્ષણ મળી શકે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વેતન અને ભાવો જુદી જુદી ઝડપે સમાયોજિત થાય છે</a:t>
            </a:r>
            <a:endParaRPr lang="gu"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બેંક ખાતામાં રહેલી રકમ આપના હાથમાં રહેલી રોકડથી અલગ છે: તે આપને નાણાં ચૂકવવાનું બેંકનું વચન છે. સામાન્ય રીતે આ વચન પાળવામાં આવે છે, પરંતુ તે બેંક અને તેને લાગુ પડતા નિયમો પર આધાર રાખે છે.</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આપણા પૈસામાં શું ખોટું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અજમાવી જુઓ: ખરીદશક્તિની ચકાસણી</a:t>
            </a:r>
            <a:endParaRPr lang="gu"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એક સામાન્ય વસ્તુ પસંદ કરો: બ્રેડ, પરિવહન અથવા ફોનનું રિચાર્જ</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આજે તેની કિંમત કેટલી છે તે લખો</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કોઈને પૂછો કે કેટલાંક વર્ષો પહેલાં તેની કિંમત કેટલી હતી, અને શક્ય હોય તો કોઈ વિશ્વસનીય નોંધ તપાસો</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શું આવક પણ એ જ દરે વધી હતી? આ ફેરફારનાં બીજાં કયાં કારણો હોઈ શકે?</a:t>
            </a:r>
            <a:endParaRPr lang="g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આપણા પૈસામાં શું ખોટું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ફિયાટ નાણું કામ કરે છે, પણ જોખમો સાથે</a:t>
            </a:r>
            <a:endParaRPr lang="gu"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સુવિધાજનક ચુકવણીઓ, લવચીક ધિરાણ, સંકટોનો સામનો કરવા માટેનાં સાધનો</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પરંતુ તેનો પુરવઠો અને નિયમો બદલાઈ શકે છે, અને તેનો ઉપયોગ કરતા લોકોનો તેમાં બહુ ઓછો અવાજ હોય છે</a:t>
            </a:r>
            <a:endParaRPr lang="gu"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આ જ કારણથી લોકો વિકલ્પો શોધે છે, અને આ જ કારણથી બિટકોઇનનું સર્જન થયું હતું.</a:t>
            </a:r>
            <a:endParaRPr lang="g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આપણા પૈસામાં શું ખોટું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બિટકોઇન શું છે?</a:t>
            </a:r>
            <a:endParaRPr lang="gu"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gu" altLang="en-US" sz="2400" dirty="0">
                <a:solidFill>
                  <a:srgbClr val="FFFFFF"/>
                </a:solidFill>
                <a:latin typeface="IBM Plex Sans" pitchFamily="34" charset="0"/>
                <a:ea typeface="IBM Plex Sans" pitchFamily="34" charset="-122"/>
                <a:cs typeface="IBM Plex Sans" pitchFamily="34" charset="-120"/>
              </a:rPr>
              <a:t>ડિજિટલ નાણાં જે વિકેન્દ્રિત છે, જેનો પુરવઠો મર્યાદિત છે અને જેને બેંકની પરવાનગી વિના સીધા એક વ્યક્તિથી બીજી વ્યક્તિને મોકલી શકાય છે.</a:t>
            </a:r>
            <a:endParaRPr lang="g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બેવડા ખર્ચની સમસ્યા</a:t>
            </a:r>
            <a:endParaRPr lang="g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u" altLang="en-US" sz="2400" b="1" dirty="0">
                <a:solidFill>
                  <a:srgbClr val="422C70"/>
                </a:solidFill>
                <a:latin typeface="IBM Plex Sans" pitchFamily="34" charset="0"/>
                <a:ea typeface="IBM Plex Sans" pitchFamily="34" charset="-122"/>
                <a:cs typeface="IBM Plex Sans" pitchFamily="34" charset="-120"/>
              </a:rPr>
              <a:t>31 ઑક્ટોબર 2008:</a:t>
            </a:r>
            <a:r>
              <a:rPr lang="gu" altLang="en-US" sz="2400" dirty="0">
                <a:solidFill>
                  <a:srgbClr val="25252B"/>
                </a:solidFill>
                <a:latin typeface="IBM Plex Sans" pitchFamily="34" charset="0"/>
                <a:ea typeface="IBM Plex Sans" pitchFamily="34" charset="-122"/>
                <a:cs typeface="IBM Plex Sans" pitchFamily="34" charset="-120"/>
              </a:rPr>
              <a:t> Satoshi Nakamoto પ્રકાશિત કરે છે </a:t>
            </a:r>
            <a:r>
              <a:rPr lang="gu" altLang="en-US" sz="2400" i="1" dirty="0">
                <a:solidFill>
                  <a:srgbClr val="25252B"/>
                </a:solidFill>
                <a:latin typeface="IBM Plex Sans" pitchFamily="34" charset="0"/>
                <a:ea typeface="IBM Plex Sans" pitchFamily="34" charset="-122"/>
                <a:cs typeface="IBM Plex Sans" pitchFamily="34" charset="-120"/>
              </a:rPr>
              <a:t>બિટકોઇન: એક પિયર-ટુ-પિયર ઇલેક્ટ્રોનિક રોકડ પ્રણાલી</a:t>
            </a:r>
            <a:r>
              <a:rPr lang="gu" altLang="en-US" sz="2400" dirty="0">
                <a:solidFill>
                  <a:srgbClr val="25252B"/>
                </a:solidFill>
                <a:latin typeface="IBM Plex Sans" pitchFamily="34" charset="0"/>
                <a:ea typeface="IBM Plex Sans" pitchFamily="34" charset="-122"/>
                <a:cs typeface="IBM Plex Sans" pitchFamily="34" charset="-120"/>
              </a:rPr>
              <a:t>. </a:t>
            </a:r>
            <a:r>
              <a:rPr lang="gu" altLang="en-US" sz="2400" b="1" dirty="0">
                <a:solidFill>
                  <a:srgbClr val="25252B"/>
                </a:solidFill>
                <a:latin typeface="IBM Plex Sans" pitchFamily="34" charset="0"/>
                <a:ea typeface="IBM Plex Sans" pitchFamily="34" charset="-122"/>
                <a:cs typeface="IBM Plex Sans" pitchFamily="34" charset="-120"/>
              </a:rPr>
              <a:t>જાન્યુઆરી 2009:</a:t>
            </a:r>
            <a:r>
              <a:rPr lang="gu" altLang="en-US" sz="2400" dirty="0">
                <a:solidFill>
                  <a:srgbClr val="25252B"/>
                </a:solidFill>
                <a:latin typeface="IBM Plex Sans" pitchFamily="34" charset="0"/>
                <a:ea typeface="IBM Plex Sans" pitchFamily="34" charset="-122"/>
                <a:cs typeface="IBM Plex Sans" pitchFamily="34" charset="-120"/>
              </a:rPr>
              <a:t> નેટવર્ક શરૂ થાય છે.</a:t>
            </a:r>
            <a:endParaRPr lang="gu" sz="2400" dirty="0"/>
          </a:p>
        </p:txBody>
      </p:sp>
      <p:pic>
        <p:nvPicPr>
          <p:cNvPr id="5" name="Image 0" descr="ચુકવણી કંપની મોકલનાર કંપનીને વિનંતી કરે છેકંપની હિસાબવહી રાખે છે અને મંજૂરી આપે છે કંપની મંજૂરી આપે તો પ્રાપ્તકર્તાને ચુકવણી મળે છેઆધાર રાખે છેહિસાબવહી રાખતી એક વિશ્વસનીય સંસ્થા પરબિટકોઇન મોકલનાર વ્યવ">    </p:cNvPr>
          <p:cNvPicPr>
            <a:picLocks noChangeAspect="1"/>
          </p:cNvPicPr>
          <p:nvPr/>
        </p:nvPicPr>
        <p:blipFill>
          <a:blip r:embed="rId1"/>
          <a:stretch>
            <a:fillRect/>
          </a:stretch>
        </p:blipFill>
        <p:spPr>
          <a:xfrm>
            <a:off x="2946928" y="2422886"/>
            <a:ext cx="6297839" cy="3802258"/>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બિટકોઇન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વિકેન્દ્રિત · મર્યાદિત પુરવઠો · પીઅર ટુ પીઅર</a:t>
            </a:r>
            <a:endParaRPr lang="gu"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વિકેન્દ્રિત:</a:t>
            </a:r>
            <a:r>
              <a:rPr lang="gu" altLang="en-US" sz="2400" dirty="0">
                <a:solidFill>
                  <a:srgbClr val="25252B"/>
                </a:solidFill>
                <a:latin typeface="IBM Plex Sans" pitchFamily="34" charset="0"/>
                <a:ea typeface="IBM Plex Sans" pitchFamily="34" charset="-122"/>
                <a:cs typeface="IBM Plex Sans" pitchFamily="34" charset="-120"/>
              </a:rPr>
              <a:t> કોઈ કેન્દ્રીય કાર્યાલય ખાતાં બનાવતું નથી, ખાતાંમાંની રકમ બદલતું નથી કે કોણ જોડાઈ શકે તેની મંજૂરી આપતું નથી</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મર્યાદિત પુરવઠો:</a:t>
            </a:r>
            <a:r>
              <a:rPr lang="gu" altLang="en-US" sz="2400" dirty="0">
                <a:solidFill>
                  <a:srgbClr val="25252B"/>
                </a:solidFill>
                <a:latin typeface="IBM Plex Sans" pitchFamily="34" charset="0"/>
                <a:ea typeface="IBM Plex Sans" pitchFamily="34" charset="-122"/>
                <a:cs typeface="IBM Plex Sans" pitchFamily="34" charset="-120"/>
              </a:rPr>
              <a:t> ક્યારેય 21 મિલિયનથી વધુ બિટકોઇન અસ્તિત્વમાં નહીં હોય</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વ્યક્તિથી વ્યક્તિ:</a:t>
            </a:r>
            <a:r>
              <a:rPr lang="gu" altLang="en-US" sz="2400" dirty="0">
                <a:solidFill>
                  <a:srgbClr val="25252B"/>
                </a:solidFill>
                <a:latin typeface="IBM Plex Sans" pitchFamily="34" charset="0"/>
                <a:ea typeface="IBM Plex Sans" pitchFamily="34" charset="-122"/>
                <a:cs typeface="IBM Plex Sans" pitchFamily="34" charset="-120"/>
              </a:rPr>
              <a:t> કોઈ કેન્દ્રીય સત્તાની પરવાનગી લીધા વિના, કોઈને પણ, ગમે ત્યાં મોકલો</a:t>
            </a:r>
            <a:endParaRPr lang="gu"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તમે જાતે નિયંત્રિત કરતા હો તે બિટકોઇનને કોઈ કંપની સ્થગિત કરી શકતી નથી. આ સ્વતંત્રતાની બીજી બાજુ જવાબદારી છે: એક માન્ય વ્યવહારને પાછો ફેરવવો સામાન્ય રીતે અશક્ય હોય છે, અને નેટવર્ક માટે કોઈ સહાય કેન્દ્ર નથી.</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બિટકોઇન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કોઈપણ ચકાસી શકે એવી મર્યાદા</a:t>
            </a:r>
            <a:endParaRPr lang="gu" sz="3000" dirty="0"/>
          </a:p>
        </p:txBody>
      </p:sp>
      <p:pic>
        <p:nvPicPr>
          <p:cNvPr id="4" name="Image 0" descr="પુરવઠા અંગેનો દાવો જારીકર્તા તેની વેબસાઇટ પર એક મર્યાદા જણાવે છે. તેની નોંધ ફક્ત જારીકર્તાના પોતાના ડેટાબેઝમાં જ હોય છે. જારીકર્તા સિવાય બીજું કોઈ તેની ચકાસણી કરી શકતું નથી. જારીકર્તા ચૂપચાપ પુરવઠો બદ">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બિટકોઇન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તમારે એક આખો બિટકોઇન લેવાની જરૂર નથી</a:t>
            </a:r>
            <a:endParaRPr lang="g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એક બિટકોઇનને સાતોશી અથવા સેટ્સ કહેવાતા 10,00,00,000 નાના એકમોમાં વિભાજિત કરી શકાય છે.</a:t>
            </a:r>
            <a:endParaRPr lang="gu" sz="2400" dirty="0"/>
          </a:p>
        </p:txBody>
      </p:sp>
      <p:pic>
        <p:nvPicPr>
          <p:cNvPr id="5" name="Image 0" descr="બિટકોઇન (BTC)10.10.010.0010.00000001સાતોશી (સેટ્સ)⁠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બિટકોઇન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બિટકોઇનને કાર્યરત કોણ રાખે છે?</a:t>
            </a:r>
            <a:endParaRPr lang="gu" sz="3000" dirty="0"/>
          </a:p>
        </p:txBody>
      </p:sp>
      <p:pic>
        <p:nvPicPr>
          <p:cNvPr id="4" name="Image 0" descr="વપરાશકર્તાવપરાશકર્તા બિટકોઇન મેળવે છે, રાખે છે અને મોકલે છે. નોડનોડ સ્વતંત્ર રીતે નિયમોની ચકાસણી કરે છે અને માન્ય ડેટા આગળ મોકલે છે. માઇનરમાઇનર સંભવિત બ્લોક બનાવે છે અને પ્રૂફ ઑફ વર્ક કરે છે.ડેવલપરડેવ">    </p:cNvPr>
          <p:cNvPicPr>
            <a:picLocks noChangeAspect="1"/>
          </p:cNvPicPr>
          <p:nvPr/>
        </p:nvPicPr>
        <p:blipFill>
          <a:blip r:embed="rId1"/>
          <a:stretch>
            <a:fillRect/>
          </a:stretch>
        </p:blipFill>
        <p:spPr>
          <a:xfrm>
            <a:off x="1069757"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બિટકોઇન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બિટકોઇનને કાર્યરત કોણ રાખે છે?</a:t>
            </a:r>
            <a:endParaRPr lang="gu"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બિટકોઇન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બિટકોઇનમાં બાંધછોડ કરવી પડે છે</a:t>
            </a:r>
            <a:endParaRPr lang="g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તેની કિંમત ઝડપથી બદલાઈ શકે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ભૂલો સામાન્ય રીતે સુધારી શકાતી નથી</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ઘણી જગ્યાએ તેનો સ્વીકાર હજુ પણ મર્યાદિત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તેનો સુરક્ષિત રીતે ઉપયોગ કરવા માટે થોડું શીખવું જરૂરી છે</a:t>
            </a:r>
            <a:endParaRPr lang="gu"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બિટકોઇન સંસ્થાઓ પરના અમુક વિશ્વાસની જગ્યાએ ચકાસણી અને વ્યક્તિગત જવાબદારીને મૂકે છે. તે જોખમ દૂર કરતું નથી.</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બિટકોઇન શું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તમે બિટકોઇનનો ઉપયોગ કેવી રીતે કરો છો?</a:t>
            </a:r>
            <a:endParaRPr lang="gu"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gu" altLang="en-US" sz="2400" dirty="0">
                <a:solidFill>
                  <a:srgbClr val="FFFFFF"/>
                </a:solidFill>
                <a:latin typeface="IBM Plex Sans" pitchFamily="34" charset="0"/>
                <a:ea typeface="IBM Plex Sans" pitchFamily="34" charset="-122"/>
                <a:cs typeface="IBM Plex Sans" pitchFamily="34" charset="-120"/>
              </a:rPr>
              <a:t>કોઈપણ વૉલેટ વિશેનો પહેલો પ્રશ્ન: ચાવીઓ પર કોનું નિયંત્રણ છે?</a:t>
            </a:r>
            <a:endParaRPr lang="g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વૉલેટ કીઓનું સંચાલન કરે છે</a:t>
            </a:r>
            <a:endParaRPr lang="gu" sz="3000" dirty="0"/>
          </a:p>
        </p:txBody>
      </p:sp>
      <p:pic>
        <p:nvPicPr>
          <p:cNvPr id="4" name="Image 0" descr="તમારું વૉલેટ ચાવીઓ રાખે છે પ્રાપ્ત કરો પ્રાપ્ત કરવા માટેનું સરનામું શેર કરોમોકલો તમારી ચાવી વડે સહી કરો બિટકોઇન સહિયારા ખાતાવહીમાં જ રહે છે">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તમે બિટકોઇનનો ઉપયોગ કેવી રીતે કરો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તમારા બિટકોઇન ખરેખર કોના કબજામાં છે?</a:t>
            </a:r>
            <a:endParaRPr lang="gu"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સ્વ-કસ્ટડી:</a:t>
            </a:r>
            <a:r>
              <a:rPr lang="gu" altLang="en-US" sz="2400" dirty="0">
                <a:solidFill>
                  <a:srgbClr val="25252B"/>
                </a:solidFill>
                <a:latin typeface="IBM Plex Sans" pitchFamily="34" charset="0"/>
                <a:ea typeface="IBM Plex Sans" pitchFamily="34" charset="-122"/>
                <a:cs typeface="IBM Plex Sans" pitchFamily="34" charset="-120"/>
              </a:rPr>
              <a:t> ચાવીઓનું નિયંત્રણ આપના હાથમાં હોય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જો આપ સીડ ફ્રેઝ અને ઉપકરણ ગુમાવો, તો કોઈ આપના બિટકોઇન પાછા મેળવી આપી શકતું નથી</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કસ્ટોડિયલ:</a:t>
            </a:r>
            <a:r>
              <a:rPr lang="gu" altLang="en-US" sz="2400" dirty="0">
                <a:solidFill>
                  <a:srgbClr val="25252B"/>
                </a:solidFill>
                <a:latin typeface="IBM Plex Sans" pitchFamily="34" charset="0"/>
                <a:ea typeface="IBM Plex Sans" pitchFamily="34" charset="-122"/>
                <a:cs typeface="IBM Plex Sans" pitchFamily="34" charset="-120"/>
              </a:rPr>
              <a:t> ચાવીઓ કોઈ કંપની પાસે હોય છે, કંઈક અંશે બેંકની જેમ</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આપનું બેલેન્સ એ કંપનીનું આપને ચૂકવણી કરવાનું વચન છે; તે ઉપાડ પર મર્યાદા મૂકી શકે છે, ખાતું સ્થગિત કરી શકે છે, હેકિંગનો ભોગ બની શકે છે અથવા બંધ થઈ શકે છે</a:t>
            </a:r>
            <a:endParaRPr lang="gu"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કસ્ટડીની પસંદગી કરવી એ આપની યોગ્યતાની કસોટી નથી. મહત્વનું એ છે કે આપ કયા પ્રકારની કસ્ટડી વાપરી રહ્યા છો અને શેના પર વિશ્વાસ મૂકી રહ્યા છો તે આપ જાણતા હો.</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તમે બિટકોઇનનો ઉપયોગ કેવી રીતે કરો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તમારો સીડ ફ્રેઝ એટલે સંપૂર્ણ</a:t>
            </a:r>
            <a:br/>
            <a:r>
              <a:rPr lang="gu" altLang="en-US" sz="3000" dirty="0">
                <a:solidFill>
                  <a:srgbClr val="422C70"/>
                </a:solidFill>
                <a:latin typeface="IBM Plex Sans Medium" pitchFamily="34" charset="0"/>
                <a:ea typeface="IBM Plex Sans Medium" pitchFamily="34" charset="-122"/>
                <a:cs typeface="IBM Plex Sans Medium" pitchFamily="34" charset="-120"/>
              </a:rPr>
              <a:t>પ્રવેશાધિકાર</a:t>
            </a:r>
            <a:endParaRPr lang="gu"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શબ્દોની એક ક્રમબદ્ધ યાદી, જેમાં ઘણીવાર 12 અથવા 24 શબ્દો હોય છે, જે તમારી કીઓ ફરીથી બનાવી શકે છે. જેની પાસે આ યાદી હોય તે તમારી બિટકોઇન લઈ શકે છે.</a:t>
            </a:r>
            <a:endParaRPr lang="gu" sz="2400" dirty="0"/>
          </a:p>
        </p:txBody>
      </p:sp>
      <p:pic>
        <p:nvPicPr>
          <p:cNvPr id="6" name="Image 1" descr="માત્ર નમૂનો1. civil2. switch3. plunge4. stadium5. live6. wedding7. foster8. dice9. giraffe10. you11. foil12. cinnamon">    </p:cNvPr>
          <p:cNvPicPr>
            <a:picLocks noChangeAspect="1"/>
          </p:cNvPicPr>
          <p:nvPr/>
        </p:nvPicPr>
        <p:blipFill>
          <a:blip r:embed="rId2"/>
          <a:stretch>
            <a:fillRect/>
          </a:stretch>
        </p:blipFill>
        <p:spPr>
          <a:xfrm>
            <a:off x="907085" y="3664732"/>
            <a:ext cx="4891126" cy="2539746"/>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તમે બિટકોઇનનો ઉપયોગ કેવી રીતે કરો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ચાવીઓ તમારી નહીં, તો સિક્કા પણ તમારા</a:t>
            </a:r>
            <a:br/>
            <a:r>
              <a:rPr lang="gu" altLang="en-US" sz="4350" dirty="0">
                <a:solidFill>
                  <a:srgbClr val="FFFFFF"/>
                </a:solidFill>
                <a:latin typeface="IBM Plex Sans Medium" pitchFamily="34" charset="0"/>
                <a:ea typeface="IBM Plex Sans Medium" pitchFamily="34" charset="-122"/>
                <a:cs typeface="IBM Plex Sans Medium" pitchFamily="34" charset="-120"/>
              </a:rPr>
              <a:t>નહીં.</a:t>
            </a:r>
            <a:endParaRPr lang="gu"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C0C0D0"/>
                </a:solidFill>
                <a:latin typeface="IBM Plex Sans" pitchFamily="34" charset="0"/>
                <a:ea typeface="IBM Plex Sans" pitchFamily="34" charset="-122"/>
                <a:cs typeface="IBM Plex Sans" pitchFamily="34" charset="-120"/>
              </a:rPr>
              <a:t>બિટકોઇનનો પરિચય · તમે બિટકોઇનનો ઉપયોગ કેવી રીતે કરો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કોઈપણ વૉલેટનો ઉપયોગ કરતા પહેલાં</a:t>
            </a:r>
            <a:endParaRPr lang="gu" sz="3000" dirty="0"/>
          </a:p>
        </p:txBody>
      </p:sp>
      <p:sp>
        <p:nvSpPr>
          <p:cNvPr id="5" name="Text 2"/>
          <p:cNvSpPr/>
          <p:nvPr/>
        </p:nvSpPr>
        <p:spPr>
          <a:xfrm>
            <a:off x="1032449" y="1383030"/>
            <a:ext cx="5939760" cy="4242359"/>
          </a:xfrm>
          <a:prstGeom prst="rect">
            <a:avLst/>
          </a:prstGeom>
          <a:noFill/>
          <a:ln/>
        </p:spPr>
        <p:txBody>
          <a:bodyPr wrap="square" lIns="0" tIns="0" rIns="0" bIns="0" rtlCol="0" anchor="t"/>
          <a:lstStyle/>
          <a:p>
            <a:pPr algn="l" marL="219710" indent="-219710">
              <a:lnSpc>
                <a:spcPct val="113000"/>
              </a:lnSpc>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કીઓ:</a:t>
            </a:r>
            <a:r>
              <a:rPr lang="gu" altLang="en-US" sz="2300" dirty="0">
                <a:solidFill>
                  <a:srgbClr val="25252B"/>
                </a:solidFill>
                <a:latin typeface="IBM Plex Sans" pitchFamily="34" charset="0"/>
                <a:ea typeface="IBM Plex Sans" pitchFamily="34" charset="-122"/>
                <a:cs typeface="IBM Plex Sans" pitchFamily="34" charset="-120"/>
              </a:rPr>
              <a:t> તેમનું નિયંત્રણ કોના હાથમાં છે, તમારા કે કોઈ કંપનીના?</a:t>
            </a:r>
            <a:endParaRPr lang="gu" sz="2300" dirty="0"/>
          </a:p>
          <a:p>
            <a:pPr algn="l" marL="219710" indent="-219710">
              <a:lnSpc>
                <a:spcPct val="113000"/>
              </a:lnSpc>
              <a:spcBef>
                <a:spcPts val="460"/>
              </a:spcBef>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પુનઃપ્રાપ્તિ:</a:t>
            </a:r>
            <a:r>
              <a:rPr lang="gu" altLang="en-US" sz="2300" dirty="0">
                <a:solidFill>
                  <a:srgbClr val="25252B"/>
                </a:solidFill>
                <a:latin typeface="IBM Plex Sans" pitchFamily="34" charset="0"/>
                <a:ea typeface="IBM Plex Sans" pitchFamily="34" charset="-122"/>
                <a:cs typeface="IBM Plex Sans" pitchFamily="34" charset="-120"/>
              </a:rPr>
              <a:t> જો તમારો ફોન ખોવાઈ જાય અથવા કંપની ગાયબ થઈ જાય તો શું?</a:t>
            </a:r>
            <a:endParaRPr lang="gu" sz="2300" dirty="0"/>
          </a:p>
          <a:p>
            <a:pPr algn="l" marL="219710" indent="-219710">
              <a:lnSpc>
                <a:spcPct val="113000"/>
              </a:lnSpc>
              <a:spcBef>
                <a:spcPts val="460"/>
              </a:spcBef>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સ્રોત:</a:t>
            </a:r>
            <a:r>
              <a:rPr lang="gu" altLang="en-US" sz="2300" dirty="0">
                <a:solidFill>
                  <a:srgbClr val="25252B"/>
                </a:solidFill>
                <a:latin typeface="IBM Plex Sans" pitchFamily="34" charset="0"/>
                <a:ea typeface="IBM Plex Sans" pitchFamily="34" charset="-122"/>
                <a:cs typeface="IBM Plex Sans" pitchFamily="34" charset="-120"/>
              </a:rPr>
              <a:t> સત્તાવાર વેબસાઇટ કે ઍપ સ્ટોર પરની સૂચિ છે, કોઈએ તમને મોકલેલી લિંક તો નથી ને?</a:t>
            </a:r>
            <a:endParaRPr lang="gu" sz="2300" dirty="0"/>
          </a:p>
          <a:p>
            <a:pPr algn="l" marL="219710" indent="-219710">
              <a:lnSpc>
                <a:spcPct val="113000"/>
              </a:lnSpc>
              <a:spcBef>
                <a:spcPts val="460"/>
              </a:spcBef>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કોડ:</a:t>
            </a:r>
            <a:r>
              <a:rPr lang="gu" altLang="en-US" sz="2300" dirty="0">
                <a:solidFill>
                  <a:srgbClr val="25252B"/>
                </a:solidFill>
                <a:latin typeface="IBM Plex Sans" pitchFamily="34" charset="0"/>
                <a:ea typeface="IBM Plex Sans" pitchFamily="34" charset="-122"/>
                <a:cs typeface="IBM Plex Sans" pitchFamily="34" charset="-120"/>
              </a:rPr>
              <a:t> ઓપન સોર્સ છે અને સક્રિય રીતે તેની જાળવણી થાય છે? (માત્ર આ બાબત સલામતીનો પુરાવો નથી.)</a:t>
            </a:r>
            <a:endParaRPr lang="gu" sz="2300" dirty="0"/>
          </a:p>
          <a:p>
            <a:pPr algn="l" marL="219710" indent="-219710">
              <a:lnSpc>
                <a:spcPct val="113000"/>
              </a:lnSpc>
              <a:spcBef>
                <a:spcPts val="460"/>
              </a:spcBef>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ખર્ચ:</a:t>
            </a:r>
            <a:r>
              <a:rPr lang="gu" altLang="en-US" sz="2300" dirty="0">
                <a:solidFill>
                  <a:srgbClr val="25252B"/>
                </a:solidFill>
                <a:latin typeface="IBM Plex Sans" pitchFamily="34" charset="0"/>
                <a:ea typeface="IBM Plex Sans" pitchFamily="34" charset="-122"/>
                <a:cs typeface="IBM Plex Sans" pitchFamily="34" charset="-120"/>
              </a:rPr>
              <a:t> મોકલવા, મેળવવા કે ઉપાડવા માટે કેટલી ફી છે?</a:t>
            </a:r>
            <a:endParaRPr lang="gu" sz="2300" dirty="0"/>
          </a:p>
          <a:p>
            <a:pPr algn="l" marL="219710" indent="-219710">
              <a:lnSpc>
                <a:spcPct val="113000"/>
              </a:lnSpc>
              <a:spcBef>
                <a:spcPts val="460"/>
              </a:spcBef>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ચુકવણીઓ:</a:t>
            </a:r>
            <a:r>
              <a:rPr lang="gu" altLang="en-US" sz="2300" dirty="0">
                <a:solidFill>
                  <a:srgbClr val="25252B"/>
                </a:solidFill>
                <a:latin typeface="IBM Plex Sans" pitchFamily="34" charset="0"/>
                <a:ea typeface="IBM Plex Sans" pitchFamily="34" charset="-122"/>
                <a:cs typeface="IBM Plex Sans" pitchFamily="34" charset="-120"/>
              </a:rPr>
              <a:t> ઑન-ચેઇન, લાઇટનિંગ કે બંને?</a:t>
            </a:r>
            <a:endParaRPr lang="gu" sz="23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તમે બિટકોઇનનો ઉપયોગ કેવી રીતે કરો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ઑન-ચેઇન અને લાઇટનિંગ</a:t>
            </a:r>
            <a:endParaRPr lang="gu"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ઑન-ચેઇન:</a:t>
            </a:r>
            <a:r>
              <a:rPr lang="gu" altLang="en-US" sz="2400" dirty="0">
                <a:solidFill>
                  <a:srgbClr val="25252B"/>
                </a:solidFill>
                <a:latin typeface="IBM Plex Sans" pitchFamily="34" charset="0"/>
                <a:ea typeface="IBM Plex Sans" pitchFamily="34" charset="-122"/>
                <a:cs typeface="IBM Plex Sans" pitchFamily="34" charset="-120"/>
              </a:rPr>
              <a:t> સીધું બ્લોકચેઇનમાં નોંધાયેલું</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લાઇટનિંગ:</a:t>
            </a:r>
            <a:r>
              <a:rPr lang="gu" altLang="en-US" sz="2400" dirty="0">
                <a:solidFill>
                  <a:srgbClr val="25252B"/>
                </a:solidFill>
                <a:latin typeface="IBM Plex Sans" pitchFamily="34" charset="0"/>
                <a:ea typeface="IBM Plex Sans" pitchFamily="34" charset="-122"/>
                <a:cs typeface="IBM Plex Sans" pitchFamily="34" charset="-120"/>
              </a:rPr>
              <a:t> કૉફી ખરીદવા જેવી ઝડપી, નાની અને વારંવાર થતી ચુકવણીઓ માટે બિટકોઇન પર આધારિત ચુકવણી નેટવર્ક</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લાઇટનિંગ વૉલેટ પણ કસ્ટોડિયલ અથવા સેલ્ફ-કસ્ટોડિયલ હોઈ શકે છે</a:t>
            </a:r>
            <a:endParaRPr lang="gu" sz="2400" dirty="0"/>
          </a:p>
        </p:txBody>
      </p:sp>
      <p:pic>
        <p:nvPicPr>
          <p:cNvPr id="5" name="Image 0" descr="ઑન-ચેઇનબિટકોઇનની બ્લોકચેઇનમાં સીધી નોંધાય છેલાઇટનિંગબિટકોઇન પર નિર્મિત ચુકવણી નેટવર્ક">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તમે બિટકોઇનનો ઉપયોગ કેવી રીતે કરો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શીખતી વખતે ત્રણ નિયમો</a:t>
            </a:r>
            <a:endParaRPr lang="gu"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25252B"/>
                </a:solidFill>
                <a:latin typeface="IBM Plex Sans" pitchFamily="34" charset="0"/>
                <a:ea typeface="IBM Plex Sans" pitchFamily="34" charset="-122"/>
                <a:cs typeface="IBM Plex Sans" pitchFamily="34" charset="-120"/>
              </a:rPr>
              <a:t>પહેલાં શીખો.</a:t>
            </a:r>
            <a:r>
              <a:rPr lang="gu" altLang="en-US" sz="2400" dirty="0">
                <a:solidFill>
                  <a:srgbClr val="25252B"/>
                </a:solidFill>
                <a:latin typeface="IBM Plex Sans" pitchFamily="34" charset="0"/>
                <a:ea typeface="IBM Plex Sans" pitchFamily="34" charset="-122"/>
                <a:cs typeface="IBM Plex Sans" pitchFamily="34" charset="-120"/>
              </a:rPr>
              <a:t> ઉત્સાહ, ડર કે દબાણને કારણે કોઈ પગલું ન ભરો.</a:t>
            </a:r>
            <a:endParaRPr lang="gu" sz="2400" dirty="0"/>
          </a:p>
          <a:p>
            <a:pPr algn="l" marL="228600" indent="-228600">
              <a:lnSpc>
                <a:spcPct val="113000"/>
              </a:lnSpc>
              <a:spcBef>
                <a:spcPts val="480"/>
              </a:spcBef>
              <a:buSzPct val="100000"/>
              <a:buChar char="•"/>
            </a:pPr>
            <a:r>
              <a:rPr lang="gu" altLang="en-US" sz="2400" b="1" dirty="0">
                <a:solidFill>
                  <a:srgbClr val="25252B"/>
                </a:solidFill>
                <a:latin typeface="IBM Plex Sans" pitchFamily="34" charset="0"/>
                <a:ea typeface="IBM Plex Sans" pitchFamily="34" charset="-122"/>
                <a:cs typeface="IBM Plex Sans" pitchFamily="34" charset="-120"/>
              </a:rPr>
              <a:t>નાની રકમથી શરૂઆત કરો.</a:t>
            </a:r>
            <a:r>
              <a:rPr lang="gu" altLang="en-US" sz="2400" dirty="0">
                <a:solidFill>
                  <a:srgbClr val="25252B"/>
                </a:solidFill>
                <a:latin typeface="IBM Plex Sans" pitchFamily="34" charset="0"/>
                <a:ea typeface="IBM Plex Sans" pitchFamily="34" charset="-122"/>
                <a:cs typeface="IBM Plex Sans" pitchFamily="34" charset="-120"/>
              </a:rPr>
              <a:t> અજાણ્યાં સાધનો અજમાવતી વખતે એટલી જ રકમ વાપરો જે ગુમાવવાનું તમને પરવડી શકે.</a:t>
            </a:r>
            <a:endParaRPr lang="gu" sz="2400" dirty="0"/>
          </a:p>
          <a:p>
            <a:pPr algn="l" marL="228600" indent="-228600">
              <a:lnSpc>
                <a:spcPct val="113000"/>
              </a:lnSpc>
              <a:spcBef>
                <a:spcPts val="480"/>
              </a:spcBef>
              <a:buSzPct val="100000"/>
              <a:buChar char="•"/>
            </a:pPr>
            <a:r>
              <a:rPr lang="gu" altLang="en-US" sz="2400" b="1" dirty="0">
                <a:solidFill>
                  <a:srgbClr val="25252B"/>
                </a:solidFill>
                <a:latin typeface="IBM Plex Sans" pitchFamily="34" charset="0"/>
                <a:ea typeface="IBM Plex Sans" pitchFamily="34" charset="-122"/>
                <a:cs typeface="IBM Plex Sans" pitchFamily="34" charset="-120"/>
              </a:rPr>
              <a:t>વિશ્વાસ ન કરો, ચકાસો.</a:t>
            </a:r>
            <a:r>
              <a:rPr lang="gu" altLang="en-US" sz="2400" dirty="0">
                <a:solidFill>
                  <a:srgbClr val="25252B"/>
                </a:solidFill>
                <a:latin typeface="IBM Plex Sans" pitchFamily="34" charset="0"/>
                <a:ea typeface="IBM Plex Sans" pitchFamily="34" charset="-122"/>
                <a:cs typeface="IBM Plex Sans" pitchFamily="34" charset="-120"/>
              </a:rPr>
              <a:t> વ્યક્તિ, ચુકવણીની પદ્ધતિ, સરનામું અને રકમ ચકાસો.</a:t>
            </a:r>
            <a:endParaRPr lang="gu" sz="2400" dirty="0"/>
          </a:p>
        </p:txBody>
      </p:sp>
      <p:sp>
        <p:nvSpPr>
          <p:cNvPr id="5" name="Shape 3"/>
          <p:cNvSpPr/>
          <p:nvPr/>
        </p:nvSpPr>
        <p:spPr>
          <a:xfrm>
            <a:off x="666780" y="3489168"/>
            <a:ext cx="10858500" cy="2056668"/>
          </a:xfrm>
          <a:prstGeom prst="rect">
            <a:avLst/>
          </a:prstGeom>
          <a:solidFill>
            <a:srgbClr val="F3F3FA"/>
          </a:solidFill>
          <a:ln/>
        </p:spPr>
      </p:sp>
      <p:sp>
        <p:nvSpPr>
          <p:cNvPr id="6" name="Shape 4"/>
          <p:cNvSpPr/>
          <p:nvPr/>
        </p:nvSpPr>
        <p:spPr>
          <a:xfrm>
            <a:off x="666780" y="3489168"/>
            <a:ext cx="57150" cy="2056668"/>
          </a:xfrm>
          <a:prstGeom prst="rect">
            <a:avLst/>
          </a:prstGeom>
          <a:solidFill>
            <a:srgbClr val="422C70"/>
          </a:solidFill>
          <a:ln/>
        </p:spPr>
      </p:sp>
      <p:sp>
        <p:nvSpPr>
          <p:cNvPr id="7" name="Text 5"/>
          <p:cNvSpPr/>
          <p:nvPr/>
        </p:nvSpPr>
        <p:spPr>
          <a:xfrm>
            <a:off x="1211580" y="3763488"/>
            <a:ext cx="10415565" cy="1508028"/>
          </a:xfrm>
          <a:prstGeom prst="rect">
            <a:avLst/>
          </a:prstGeom>
          <a:noFill/>
          <a:ln/>
        </p:spPr>
        <p:txBody>
          <a:bodyPr wrap="square" lIns="0" tIns="0" rIns="0" bIns="0" rtlCol="0" anchor="t"/>
          <a:lstStyle/>
          <a:p>
            <a:pPr algn="l" indent="0" marL="0">
              <a:lnSpc>
                <a:spcPct val="113000"/>
              </a:lnSpc>
              <a:buNone/>
            </a:pPr>
            <a:r>
              <a:rPr lang="gu" altLang="en-US" sz="2400" b="1" dirty="0">
                <a:solidFill>
                  <a:srgbClr val="422C70"/>
                </a:solidFill>
                <a:latin typeface="IBM Plex Sans" pitchFamily="34" charset="0"/>
                <a:ea typeface="IBM Plex Sans" pitchFamily="34" charset="-122"/>
                <a:cs typeface="IBM Plex Sans" pitchFamily="34" charset="-120"/>
              </a:rPr>
              <a:t>ચુકવણી મેળવવા માટેની માહિતી આપો, ગુપ્ત માહિતી ક્યારેય નહીં</a:t>
            </a:r>
            <a:endParaRPr lang="gu" sz="2400" dirty="0"/>
          </a:p>
          <a:p>
            <a:pPr algn="l" indent="0" marL="0">
              <a:lnSpc>
                <a:spcPct val="113000"/>
              </a:lnSpc>
              <a:spcBef>
                <a:spcPts val="360"/>
              </a:spcBef>
              <a:buNone/>
            </a:pPr>
            <a:r>
              <a:rPr lang="gu" altLang="en-US" sz="2400" dirty="0">
                <a:solidFill>
                  <a:srgbClr val="25252B"/>
                </a:solidFill>
                <a:latin typeface="IBM Plex Sans" pitchFamily="34" charset="0"/>
                <a:ea typeface="IBM Plex Sans" pitchFamily="34" charset="-122"/>
                <a:cs typeface="IBM Plex Sans" pitchFamily="34" charset="-120"/>
              </a:rPr>
              <a:t>સરનામું અથવા ચુકવણીની વિનંતી અન્યને આપી શકાય છે. સીડ ફ્રેઝ અથવા ખાનગી કી ક્યારેય કોઈને આપવી નહીં. કોઈ પણ અધિકૃત શિક્ષક, વૉલેટ કંપની કે સહાય કર્મચારી ક્યારેય તે માંગશે નહીં.</a:t>
            </a:r>
            <a:endParaRPr lang="g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તમે બિટકોઇનનો ઉપયોગ કેવી રીતે કરો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થોભો, કંઈપણ શેર ન કરો, કંઈપણ</a:t>
            </a:r>
            <a:br/>
            <a:r>
              <a:rPr lang="gu" altLang="en-US" sz="3000" dirty="0">
                <a:solidFill>
                  <a:srgbClr val="422C70"/>
                </a:solidFill>
                <a:latin typeface="IBM Plex Sans Medium" pitchFamily="34" charset="0"/>
                <a:ea typeface="IBM Plex Sans Medium" pitchFamily="34" charset="-122"/>
                <a:cs typeface="IBM Plex Sans Medium" pitchFamily="34" charset="-120"/>
              </a:rPr>
              <a:t>મોકલશો નહીં</a:t>
            </a:r>
            <a:endParaRPr lang="gu" sz="3000" dirty="0"/>
          </a:p>
        </p:txBody>
      </p:sp>
      <p:sp>
        <p:nvSpPr>
          <p:cNvPr id="5" name="Text 2"/>
          <p:cNvSpPr/>
          <p:nvPr/>
        </p:nvSpPr>
        <p:spPr>
          <a:xfrm>
            <a:off x="666780" y="1860804"/>
            <a:ext cx="5694426" cy="2369942"/>
          </a:xfrm>
          <a:prstGeom prst="rect">
            <a:avLst/>
          </a:prstGeom>
          <a:noFill/>
          <a:ln/>
        </p:spPr>
        <p:txBody>
          <a:bodyPr wrap="square" lIns="0" tIns="0" rIns="0" bIns="0" rtlCol="0" anchor="t"/>
          <a:lstStyle/>
          <a:p>
            <a:pPr algn="l" indent="0" marL="0">
              <a:lnSpc>
                <a:spcPct val="113000"/>
              </a:lnSpc>
              <a:buNone/>
            </a:pPr>
            <a:r>
              <a:rPr lang="gu" altLang="en-US" sz="2300" dirty="0">
                <a:solidFill>
                  <a:srgbClr val="25252B"/>
                </a:solidFill>
                <a:latin typeface="IBM Plex Sans" pitchFamily="34" charset="0"/>
                <a:ea typeface="IBM Plex Sans" pitchFamily="34" charset="-122"/>
                <a:cs typeface="IBM Plex Sans" pitchFamily="34" charset="-120"/>
              </a:rPr>
              <a:t>જો કોઈ ઉતાવળ કરાવે કે ગુપ્તતા રાખવાનું કહે, ખાતરીપૂર્વક વળતર આપવાનું વચન આપે, તમને પહેલાં બિટકોઇન મોકલવાનું કહે અથવા તમારો સીડ ફ્રેઝ માગે, તો અટકી જાઓ. થોભો. કંઈપણ શેર કરશો નહીં. કંઈપણ મોકલશો નહીં. પછી તમે પહેલેથી જ જાણતા હો એવા સ્રોત દ્વારા ચકાસણી કરો.</a:t>
            </a:r>
            <a:endParaRPr lang="gu" sz="2300" dirty="0"/>
          </a:p>
        </p:txBody>
      </p:sp>
      <p:pic>
        <p:nvPicPr>
          <p:cNvPr id="6" name="Image 1" descr="તાકીદ અન્ય વ્યક્તિ હોવાનો ઢોંગ બદલાયેલું ગંતવ્ય વળતરની ખાતરી ગુપ્ત માહિતીની માગણી">    </p:cNvPr>
          <p:cNvPicPr>
            <a:picLocks noChangeAspect="1"/>
          </p:cNvPicPr>
          <p:nvPr/>
        </p:nvPicPr>
        <p:blipFill>
          <a:blip r:embed="rId2"/>
          <a:stretch>
            <a:fillRect/>
          </a:stretch>
        </p:blipFill>
        <p:spPr>
          <a:xfrm>
            <a:off x="1338224" y="4377050"/>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તમે બિટકોઇનનો ઉપયોગ કેવી રીતે કરો છો?</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હવે આગળ શું?</a:t>
            </a:r>
            <a:endParaRPr lang="gu"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gu" altLang="en-US" sz="2400" dirty="0">
                <a:solidFill>
                  <a:srgbClr val="FFFFFF"/>
                </a:solidFill>
                <a:latin typeface="IBM Plex Sans" pitchFamily="34" charset="0"/>
                <a:ea typeface="IBM Plex Sans" pitchFamily="34" charset="-122"/>
                <a:cs typeface="IBM Plex Sans" pitchFamily="34" charset="-120"/>
              </a:rPr>
              <a:t>આ તો માત્ર શરૂઆત છે.</a:t>
            </a:r>
            <a:endParaRPr lang="g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ચાર મુખ્ય મુદ્દા</a:t>
            </a:r>
            <a:endParaRPr lang="gu"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25252B"/>
                </a:solidFill>
                <a:latin typeface="IBM Plex Sans" pitchFamily="34" charset="0"/>
                <a:ea typeface="IBM Plex Sans" pitchFamily="34" charset="-122"/>
                <a:cs typeface="IBM Plex Sans" pitchFamily="34" charset="-120"/>
              </a:rPr>
              <a:t>નાણાં નિયમો અને વિશ્વાસ પર આધાર રાખે છે.</a:t>
            </a:r>
            <a:r>
              <a:rPr lang="gu" altLang="en-US" sz="2400" dirty="0">
                <a:solidFill>
                  <a:srgbClr val="25252B"/>
                </a:solidFill>
                <a:latin typeface="IBM Plex Sans" pitchFamily="34" charset="0"/>
                <a:ea typeface="IBM Plex Sans" pitchFamily="34" charset="-122"/>
                <a:cs typeface="IBM Plex Sans" pitchFamily="34" charset="-120"/>
              </a:rPr>
              <a:t> ફિયાટ નાણાંનો પુરવઠો અને નિયમો થોડીક સંસ્થાઓ દ્વારા નક્કી કરવામાં આવે છે.</a:t>
            </a:r>
            <a:endParaRPr lang="gu" sz="2400" dirty="0"/>
          </a:p>
          <a:p>
            <a:pPr algn="l" marL="228600" indent="-228600">
              <a:lnSpc>
                <a:spcPct val="113000"/>
              </a:lnSpc>
              <a:spcBef>
                <a:spcPts val="480"/>
              </a:spcBef>
              <a:buSzPct val="100000"/>
              <a:buChar char="•"/>
            </a:pPr>
            <a:r>
              <a:rPr lang="gu" altLang="en-US" sz="2400" b="1" dirty="0">
                <a:solidFill>
                  <a:srgbClr val="25252B"/>
                </a:solidFill>
                <a:latin typeface="IBM Plex Sans" pitchFamily="34" charset="0"/>
                <a:ea typeface="IBM Plex Sans" pitchFamily="34" charset="-122"/>
                <a:cs typeface="IBM Plex Sans" pitchFamily="34" charset="-120"/>
              </a:rPr>
              <a:t>બિટકોઇન અલગ નિયમો પ્રદાન કરે છે.</a:t>
            </a:r>
            <a:r>
              <a:rPr lang="gu" altLang="en-US" sz="2400" dirty="0">
                <a:solidFill>
                  <a:srgbClr val="25252B"/>
                </a:solidFill>
                <a:latin typeface="IBM Plex Sans" pitchFamily="34" charset="0"/>
                <a:ea typeface="IBM Plex Sans" pitchFamily="34" charset="-122"/>
                <a:cs typeface="IBM Plex Sans" pitchFamily="34" charset="-120"/>
              </a:rPr>
              <a:t> એક જાહેર, મર્યાદિત પુરવઠો, જે સૌ માટે ખુલ્લો છે અને જેના પર વિશ્વાસ કરવાને બદલે તેની ચકાસણી કરી શકાય છે.</a:t>
            </a:r>
            <a:endParaRPr lang="gu" sz="2400" dirty="0"/>
          </a:p>
          <a:p>
            <a:pPr algn="l" marL="228600" indent="-228600">
              <a:lnSpc>
                <a:spcPct val="113000"/>
              </a:lnSpc>
              <a:spcBef>
                <a:spcPts val="480"/>
              </a:spcBef>
              <a:buSzPct val="100000"/>
              <a:buChar char="•"/>
            </a:pPr>
            <a:r>
              <a:rPr lang="gu" altLang="en-US" sz="2400" b="1" dirty="0">
                <a:solidFill>
                  <a:srgbClr val="25252B"/>
                </a:solidFill>
                <a:latin typeface="IBM Plex Sans" pitchFamily="34" charset="0"/>
                <a:ea typeface="IBM Plex Sans" pitchFamily="34" charset="-122"/>
                <a:cs typeface="IBM Plex Sans" pitchFamily="34" charset="-120"/>
              </a:rPr>
              <a:t>સલામતી સૌથી પહેલાં આવે છે.</a:t>
            </a:r>
            <a:r>
              <a:rPr lang="gu" altLang="en-US" sz="2400" dirty="0">
                <a:solidFill>
                  <a:srgbClr val="25252B"/>
                </a:solidFill>
                <a:latin typeface="IBM Plex Sans" pitchFamily="34" charset="0"/>
                <a:ea typeface="IBM Plex Sans" pitchFamily="34" charset="-122"/>
                <a:cs typeface="IBM Plex Sans" pitchFamily="34" charset="-120"/>
              </a:rPr>
              <a:t> પહેલાં શીખો, નાની શરૂઆત કરો, દરેક બાબતની ચકાસણી કરો, તમારો સીડ ફ્રેઝ ક્યારેય કોઈને આપશો નહીં.</a:t>
            </a:r>
            <a:endParaRPr lang="gu" sz="2400" dirty="0"/>
          </a:p>
          <a:p>
            <a:pPr algn="l" marL="228600" indent="-228600">
              <a:lnSpc>
                <a:spcPct val="113000"/>
              </a:lnSpc>
              <a:spcBef>
                <a:spcPts val="480"/>
              </a:spcBef>
              <a:buSzPct val="100000"/>
              <a:buChar char="•"/>
            </a:pPr>
            <a:r>
              <a:rPr lang="gu" altLang="en-US" sz="2400" b="1" dirty="0">
                <a:solidFill>
                  <a:srgbClr val="25252B"/>
                </a:solidFill>
                <a:latin typeface="IBM Plex Sans" pitchFamily="34" charset="0"/>
                <a:ea typeface="IBM Plex Sans" pitchFamily="34" charset="-122"/>
                <a:cs typeface="IBM Plex Sans" pitchFamily="34" charset="-120"/>
              </a:rPr>
              <a:t>આ તો માત્ર શરૂઆત છે.</a:t>
            </a:r>
            <a:r>
              <a:rPr lang="gu" altLang="en-US" sz="2400" dirty="0">
                <a:solidFill>
                  <a:srgbClr val="25252B"/>
                </a:solidFill>
                <a:latin typeface="IBM Plex Sans" pitchFamily="34" charset="0"/>
                <a:ea typeface="IBM Plex Sans" pitchFamily="34" charset="-122"/>
                <a:cs typeface="IBM Plex Sans" pitchFamily="34" charset="-120"/>
              </a:rPr>
              <a:t> આગળનું એક સલામત પગલું પૂરતું છે.</a:t>
            </a:r>
            <a:endParaRPr lang="gu"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gu" altLang="en-US" sz="2400" b="1" dirty="0">
                <a:solidFill>
                  <a:srgbClr val="422C70"/>
                </a:solidFill>
                <a:latin typeface="IBM Plex Sans" pitchFamily="34" charset="0"/>
                <a:ea typeface="IBM Plex Sans" pitchFamily="34" charset="-122"/>
                <a:cs typeface="IBM Plex Sans" pitchFamily="34" charset="-120"/>
              </a:rPr>
              <a:t>ચિંતન માટે એક ક્ષણ</a:t>
            </a:r>
            <a:endParaRPr lang="gu" sz="2400" dirty="0"/>
          </a:p>
          <a:p>
            <a:pPr algn="l" indent="0" marL="0">
              <a:lnSpc>
                <a:spcPct val="113000"/>
              </a:lnSpc>
              <a:spcBef>
                <a:spcPts val="360"/>
              </a:spcBef>
              <a:buNone/>
            </a:pPr>
            <a:r>
              <a:rPr lang="gu" altLang="en-US" sz="2400" dirty="0">
                <a:solidFill>
                  <a:srgbClr val="25252B"/>
                </a:solidFill>
                <a:latin typeface="IBM Plex Sans" pitchFamily="34" charset="0"/>
                <a:ea typeface="IBM Plex Sans" pitchFamily="34" charset="-122"/>
                <a:cs typeface="IBM Plex Sans" pitchFamily="34" charset="-120"/>
              </a:rPr>
              <a:t>શરૂઆતમાં પૂછેલા પાંચ પ્રશ્નો પર પાછા જાઓ. હવે તમે શું જવાબ આપશો?</a:t>
            </a:r>
            <a:endParaRPr lang="g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હવે આગળ શું?</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બિટકોઇન ડિપ્લોમા</a:t>
            </a:r>
            <a:endParaRPr lang="gu"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આગળનું પગલું. તેના ચાર મોડ્યુલ તમને વધુ આગળ લઈ જાય છે:</a:t>
            </a:r>
            <a:endParaRPr lang="gu" sz="2400" dirty="0"/>
          </a:p>
        </p:txBody>
      </p:sp>
      <p:sp>
        <p:nvSpPr>
          <p:cNvPr id="6" name="Text 3"/>
          <p:cNvSpPr/>
          <p:nvPr/>
        </p:nvSpPr>
        <p:spPr>
          <a:xfrm>
            <a:off x="1047720" y="2514326"/>
            <a:ext cx="5923026"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નાણાંની સમજ</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બિટકોઇન કેવી રીતે કામ કરે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બિટકોઇનનો સુરક્ષિત રીતે ઉપયોગ</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તમારા સમુદાયમાં બિટકોઇન</a:t>
            </a:r>
            <a:endParaRPr lang="gu" sz="2400" dirty="0"/>
          </a:p>
        </p:txBody>
      </p:sp>
      <p:sp>
        <p:nvSpPr>
          <p:cNvPr id="7" name="Text 4"/>
          <p:cNvSpPr/>
          <p:nvPr/>
        </p:nvSpPr>
        <p:spPr>
          <a:xfrm>
            <a:off x="666780" y="4677522"/>
            <a:ext cx="6340632"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જિજ્ઞાસુ રહો, પ્રશ્નો પૂછતા રહો અને વધુ જાણવા મુલાકાત લો </a:t>
            </a:r>
            <a:r>
              <a:rPr lang="gu"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gu" altLang="en-US" sz="2400" dirty="0">
                <a:solidFill>
                  <a:srgbClr val="25252B"/>
                </a:solidFill>
                <a:latin typeface="IBM Plex Sans" pitchFamily="34" charset="0"/>
                <a:ea typeface="IBM Plex Sans" pitchFamily="34" charset="-122"/>
                <a:cs typeface="IBM Plex Sans" pitchFamily="34" charset="-120"/>
              </a:rPr>
              <a:t>.</a:t>
            </a:r>
            <a:endParaRPr lang="gu" sz="2400" dirty="0"/>
          </a:p>
        </p:txBody>
      </p:sp>
      <p:sp>
        <p:nvSpPr>
          <p:cNvPr id="8" name="Text 5"/>
          <p:cNvSpPr/>
          <p:nvPr/>
        </p:nvSpPr>
        <p:spPr>
          <a:xfrm>
            <a:off x="666780" y="5805068"/>
            <a:ext cx="11144250" cy="411389"/>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અમારી આગામી બૅચમાં તમને મળવા અમે આતુર છીએ.</a:t>
            </a:r>
            <a:endParaRPr lang="gu"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બિટકોઇનનો પરિચય · હવે આગળ શું?</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બિટકોઇનનો પરિચય</dc:title>
  <dc:subject>Open educational slides (Creative Commons). Adapt them freely.</dc:subject>
  <dc:creator>My First Bitcoin</dc:creator>
  <cp:lastModifiedBy>My First Bitcoin</cp:lastModifiedBy>
  <cp:revision>1</cp:revision>
  <dcterms:created xsi:type="dcterms:W3CDTF">2026-10-22T19:34:14Z</dcterms:created>
  <dcterms:modified xsi:type="dcterms:W3CDTF">2026-10-22T19:34:14Z</dcterms:modified>
</cp:coreProperties>
</file>