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منبع: My First Bitcoin، راهنمای دانشجوی دیپلم بیت‌کوین، ویرایش ۲۶٫۱۰، ماژول‌های ۱–۴ و انتظارات مقدماتی از یادگیرندگان. با اقتباس تحت مجوز کریتیو کامنز انتساب-اشتراک‌گذاری همسان ۴٫۰ بین‌المللی؛ این مجموعه اسلاید نیز از همان مجوز استفاده می‌کند. این مجموعه اسلاید، ابزاری کمک‌آموزشی برای ارائه با هدایت مدرس است. مثال‌ها، فعالیت‌ها، آهنگ پیشروی و شیوهٔ ارائه را با حفظ معنای برنامهٔ درسی، شایستگی‌های الزامی و چارچوب‌های ایمنی متناسب‌سازی کنید. هیچ مدت‌زمان ثابتی برای جلسات در نظر گرفته نشده است.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این چارچوب‌ها را در هر چهار ماژول رعایت کنید. پیش از هرگونه تمرین عملیِ اختیاری و کم‌ریسک در محیط واقعی، خطرات مربوط به حریم خصوصی، امنیت و از دست دادن دارایی را توضیح دهید.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بحثِ منبع استفاده کنید تا یک واقعیتِ قابل‌راستی‌آزمایی را از نظری که به معیار و شواهد نیاز دارد، متمایز کنید. درخواست افشای اطلاعات مالی شخصی نکنید.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مثال متن اصلی استفاده کنید: آمینا برنج دارد و کفش می‌خواهد؛ لوئیس کفش دارد و روغن پخت‌وپز می‌خواهد؛ می روغن پخت‌وپز دارد و کار تعمیراتی می‌خواهد. مبادلات مستقیم ناموفق را از راه‌حل بعدی که با واسطهٔ پول انجام می‌شود، متمایز نگه دارید.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مثال دسترسی به آب در راهنما و انتخاب‌های روزمره استفاده کنید. نیازهای فوری می‌توانند به‌طور منطقی ترجیح زمان حال را افزایش دهند.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استاندارد طلا و قواعد متفاوت بازخرید آن را در چارچوب پول کاغذیِ نماینده توضیح دهید. کارت یا تلفن دستورهایی را ارسال می‌کند؛ خودِ آن حاوی پول نیست. سپردهٔ بانکی معمولی، تعهد بانک در قبال مشتری است.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بانک‌ها ضمن پوشش هزینه‌ها و زیان‌ها، از بهره و کارمزد درآمد کسب می‌کنند. این تصور را القا نکنید که همهٔ بانک‌ها در آستانهٔ ورشکستگی هستند یا وام‌دهی بدون محدودیت است. میان تعهد بانک و در اختیار داشتن مستقیم داراییِ تسویه تمایز قائل شوید.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پاسخ پنج‌بخشی را منسجم نگه دارید. پیشنهادهای پیشین هر یک بخشی از راه‌حل را ارائه کرده بودند؛ از القای این برداشت که هرکدام یک ارز غیرمتمرکز کامل بوده‌اند، خودداری 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ممکن است مقداری بیت‌کوین غیرقابل‌دسترسی باشد یا برای فروش در دسترس نباشد.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اجازه دهید فراگیران خودشان تبدیل را محاسبه کنند؛ پاسخ‌نامه نباید قابل مشاهده باشد.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نکتهٔ کلیدی: آیا بیت‌کوین برای شما ارزش دارد؟ آیا قیمت فعلی آن بیانگر ارزش آن است؟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بررسی صفحهٔ دریافت، بررسی ارسال و تأیید، و تمرین آمادگی برای بازیابی یا واکنش به کلاهبرداری را آماده کنید. پیش از استفاده از هر محیط، محدودیت‌های آن را توضیح دهید.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هرگز از یک عبارت بازیابی واقعی عکس نگیرید، آن را در فضای ابری ذخیره نکنید، از طریق ایمیل یا پیام نفرستید و در وب‌سایت یا فرم معمولی وارد نکنید. این عبارت می‌تواند دسترسی کامل به دارایی‌ها را فراهم کند.
عبارت‌های عبور اضافی، کلیدهای متعدد و روش‌های پیشرفتهٔ پشتیبان‌گیری به مباحث آموزش پیشرفته تعلق دارند. پیچیدگی‌هایی را مطرح نکنید که فراگیران نتوانند آن‌ها را توضیح دهند یا در صورت بروز مشکل از پس بازیابی برآیند.
اگر احتمال می‌دهید عبارت بازیابی دیده یا کپی شده، به‌صورت آنلاین وارد شده یا در دستگاهی غیرقابل‌اعتماد ذخیره شده است، آن را افشاشده تلقی کنید. بدون فاش‌کردن آن کمک بگیرید؛ از یک فرایند بازیابی جدید و قابل‌اعتماد استفاده 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مقایسهٔ فرضیِ پرداخت‌های کوچک و پرداخت‌های کم‌تکرار در متن مبدأ استفاده کنید. گزینه‌ها را فرضی نگه دارید؛ برای وجوه شخصیِ فراگیران، ابزار یا مبلغی انتخاب نکنید.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بدون مشاهدهٔ کلمات بازیابی، فرایند را مشاهده کنید. راه‌اندازی شخصی در آینده مستلزم اطلاعات بازیابی جدیدی است که به‌صورت خصوصی ایجاد شده باشند.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کارمزدهای درون‌زنجیره‌ای عمدتاً به داده‌های تراکنش و تقاضا برای فضای بلاک بستگی دارند، نه صرفاً به مبلغ ارسالی. برآورد نهایی را بخوانید؛ زمان‌بندی و کارمزدها ممکن است تغییر کنند.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به‌طور مستقل به وب‌سایت‌های رسمی، صفحات برنامه‌ها در فروشگاه‌های اپلیکیشن و راه‌های تماس دسترسی پیدا کنید. ناشر و نام دامنه را بررسی کنید؛ در مواجهه با تبلیغات، پیام‌ها و وب‌سایت‌های مشابهِ جعلی احتیاط کنید. هرگز برای آزمایش کردن پول قرض نگیرید.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مبنای منبع: ارزیابی شایستگی عملی با مشاهدهٔ مستقیم مربی. C6 مستلزم مشاهدهٔ مستقیم هر دو دسته فعالیتِ کیف پول/دریافت و آمادگی برای بازیابی است. شبیه‌سازی‌ها، مطالب ازپیش‌آماده‌شده، مدل‌های فیزیکی و گزینه‌های بدون نیاز به وجه معتبر هستند. در صورت نیاز، بازخورد و فرصتی دوباره ارائه دهید. معیارهای نمره‌دهی و جزئیات اجرایی ارزیابی را روی صفحه نمایش ندهید.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ماژول ۴ الزامی است و محتوای آن را مدرس گزینش می‌کند. فعالیتی دربارهٔ کاربرد بیت‌کوین به‌عنوان پول انتخاب کنید که با شرایط محلی مرتبط باشد و از موارد راهنمای زیر به‌عنوان گزینه‌هایی قابل‌تطبیق استفاده کنید، نه الزامی برای نمایش تک‌تک ابزارها یا سناریوها. ابزارهای موجود، مقررات محلی، زیرساخت‌ها و پشتیبانی را بررسی و تأیید کنید. شایستگی‌های الزامی و استانداردهای ایمنی ماژول ۳ را حفظ کنید؛ ارائه‌دهندگان خدمات محلی یا جزئیات را از خود نسازید.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فعالیت مرتبط را از میان این گزینه‌ها انتخاب کنید: مقایسهٔ روش‌های نگهداری، بررسی صفحهٔ دریافت، مقایسهٔ مسیرهای پرداخت، بررسی تراکنش آماده‌شده، مقایسهٔ هزینهٔ مسیرها، واکنش به کلاهبرداری، فرایند پرداخت به فروشنده یا اهدای کمک مالی، یا راستی‌آزمایی منابع. در صورت نیاز از متخصصان محلی کمک بگیرید.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یک کالای کم‌ارزش یا یک شبیه‌سازی استفاده کنید. پیش از تأیید پرداخت، روند کامل را توضیح دهید.
سناریوهای راهنما را متناسب با فعالیت محلی انتخاب یا سازگار کنید. صورت فعالیت‌ها را خطاب به یادگیرندگان بنویسید و پذیرش فرضی پرداخت را به‌عنوان معرفی یک پذیرندهٔ محلی واقعی ارائه نکنید.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هر سناریوی منبع که از فعالیت محلی انتخاب‌شده پشتیبانی می‌کند، استفاده کنید. بازپرداخت، پرداختی جدید است، نه برگشت تراکنش اصلی روی زنجیره.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راه‌های به‌دست‌آوردن بیت‌کوین شامل کار، مبادلهٔ مستقیم، کارگزاران، دستگاه‌های خودپرداز، پذیرندگان، خدمات تبدیل و اقتصادهای چرخشی است. از اطلاعات محلیِ به‌روز و تأییدشده یا سناریویی آشکارا خیالی استفاده 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شیوهٔ نگهداری داده‌ها، پیوندهای روی زنجیره، طرف‌های معامله، محافظت در برابر کلاهبرداری، سقف‌های مجاز، کارمزدها و رسیدگی به اختلافات را مقایسه 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موفقیت را بر اساس مشکلی که حل شده است تعریف کنید، نه تعداد تراکنش‌ها.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فعالیت محلیِ انتخاب‌شده توسط مدرس دربارهٔ استفاده از بیت‌کوین به‌عنوان پول و توضیح یادگیرنده دربارهٔ هدف، گزینهٔ جایگزین، بده‌بستان‌ها، احتمال شکست و گام بعدی را مشاهده کنید. امتیازدهی، معیارهای ارزیابی و امور اجرایی ارزیابی را روی صفحه نمایش ندهید.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75936" y="571500"/>
            <a:ext cx="1249253" cy="272400"/>
          </a:xfrm>
          <a:prstGeom prst="rect">
            <a:avLst/>
          </a:prstGeom>
          <a:noFill/>
          <a:ln/>
        </p:spPr>
        <p:txBody>
          <a:bodyPr wrap="square" lIns="0" tIns="0" rIns="0" bIns="0" rtlCol="0" anchor="t"/>
          <a:lstStyle/>
          <a:p>
            <a:pPr rtl="1" algn="r" indent="0" marL="0">
              <a:lnSpc>
                <a:spcPct val="108000"/>
              </a:lnSpc>
              <a:buNone/>
            </a:pPr>
            <a:r>
              <a:rPr lang="fa" altLang="en-US" sz="1650" dirty="0">
                <a:solidFill>
                  <a:srgbClr val="FFFFFF"/>
                </a:solidFill>
                <a:latin typeface="IBM Plex Sans" pitchFamily="34" charset="0"/>
                <a:ea typeface="IBM Plex Sans" pitchFamily="34" charset="-122"/>
                <a:cs typeface="IBM Plex Sans" pitchFamily="34" charset="-120"/>
              </a:rPr>
              <a:t>ویرایش 26.10</a:t>
            </a:r>
            <a:endParaRPr lang="fa"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fa" altLang="en-US" sz="7200" dirty="0">
                <a:solidFill>
                  <a:srgbClr val="FFFFFF"/>
                </a:solidFill>
                <a:latin typeface="IBM Plex Sans Medium" pitchFamily="34" charset="0"/>
                <a:ea typeface="IBM Plex Sans Medium" pitchFamily="34" charset="-122"/>
                <a:cs typeface="IBM Plex Sans Medium" pitchFamily="34" charset="-120"/>
              </a:rPr>
              <a:t>دیپلم</a:t>
            </a:r>
            <a:br/>
            <a:r>
              <a:rPr lang="fa" altLang="en-US" sz="7200" dirty="0">
                <a:solidFill>
                  <a:srgbClr val="FFFFFF"/>
                </a:solidFill>
                <a:latin typeface="IBM Plex Sans Medium" pitchFamily="34" charset="0"/>
                <a:ea typeface="IBM Plex Sans Medium" pitchFamily="34" charset="-122"/>
                <a:cs typeface="IBM Plex Sans Medium" pitchFamily="34" charset="-120"/>
              </a:rPr>
              <a:t>بیت‌کوین</a:t>
            </a:r>
            <a:endParaRPr lang="fa" sz="7200" dirty="0"/>
          </a:p>
        </p:txBody>
      </p:sp>
      <p:sp>
        <p:nvSpPr>
          <p:cNvPr id="4" name="Text 2"/>
          <p:cNvSpPr/>
          <p:nvPr/>
        </p:nvSpPr>
        <p:spPr>
          <a:xfrm>
            <a:off x="460035" y="5905470"/>
            <a:ext cx="3652571" cy="381030"/>
          </a:xfrm>
          <a:prstGeom prst="rect">
            <a:avLst/>
          </a:prstGeom>
          <a:noFill/>
          <a:ln/>
        </p:spPr>
        <p:txBody>
          <a:bodyPr wrap="square" lIns="0" tIns="0" rIns="0" bIns="0" rtlCol="0" anchor="t"/>
          <a:lstStyle/>
          <a:p>
            <a:pPr rtl="1" algn="r" indent="0" marL="0">
              <a:lnSpc>
                <a:spcPct val="104000"/>
              </a:lnSpc>
              <a:buNone/>
            </a:pPr>
            <a:r>
              <a:rPr lang="fa" altLang="en-US" sz="2400" dirty="0">
                <a:solidFill>
                  <a:srgbClr val="FFFFFF"/>
                </a:solidFill>
                <a:latin typeface="IBM Plex Sans" pitchFamily="34" charset="0"/>
                <a:ea typeface="IBM Plex Sans" pitchFamily="34" charset="-122"/>
                <a:cs typeface="IBM Plex Sans" pitchFamily="34" charset="-120"/>
              </a:rPr>
              <a:t>آموزش مالی برای عصر بیت‌کوین</a:t>
            </a:r>
            <a:endParaRPr lang="f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7941F"/>
                </a:solidFill>
                <a:latin typeface="IBM Plex Sans Medium" pitchFamily="34" charset="0"/>
                <a:ea typeface="IBM Plex Sans Medium" pitchFamily="34" charset="-122"/>
                <a:cs typeface="IBM Plex Sans Medium" pitchFamily="34" charset="-120"/>
              </a:rPr>
              <a:t>ماژول ۱</a:t>
            </a:r>
            <a:endParaRPr lang="fa"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درک پول</a:t>
            </a:r>
            <a:endParaRPr lang="f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fa" altLang="en-US" sz="2400" b="1" dirty="0">
                <a:solidFill>
                  <a:srgbClr val="FFFFFF"/>
                </a:solidFill>
                <a:latin typeface="IBM Plex Sans" pitchFamily="34" charset="0"/>
                <a:ea typeface="IBM Plex Sans" pitchFamily="34" charset="-122"/>
                <a:cs typeface="IBM Plex Sans" pitchFamily="34" charset="-120"/>
              </a:rPr>
              <a:t>مسئله:</a:t>
            </a:r>
            <a:r>
              <a:rPr lang="fa" altLang="en-US" sz="2400" dirty="0">
                <a:solidFill>
                  <a:srgbClr val="FFFFFF"/>
                </a:solidFill>
                <a:latin typeface="IBM Plex Sans" pitchFamily="34" charset="0"/>
                <a:ea typeface="IBM Plex Sans" pitchFamily="34" charset="-122"/>
                <a:cs typeface="IBM Plex Sans" pitchFamily="34" charset="-120"/>
              </a:rPr>
              <a:t> نظام‌های پولی چگونه کار می‌کنند و تغییر می‌یابند؟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دانش پیش از عمل می‌آید</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ابتدا یاد بگیرید · با گام‌های کوچک شروع کنید · آهسته پیش بروید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نیازی به خرید، استفاده از پول شخصی یا کیف پول شخصی نیست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برای تکمیل دوره نیازی به دستگاه شخصی یا اینترنت نیست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مطالب آماده، شبیه‌سازی‌ها و تمرین‌های آفلاین در دسترس هستند</a:t>
            </a:r>
            <a:endParaRPr lang="f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این دوره آموزش ارائه می‌دهد، نه مشاورهٔ مالی، سرمایه‌گذاری، حقوقی یا مالیاتی. این دوره خرید، فروش، دریافت وام با وثیقه‌گذاری بیت‌کوین یا نگهداری بیت‌کوین را توصیه نمی‌کند و وعدهٔ افزایش قیمت نیز نمی‌دهد.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460535" y="3097530"/>
            <a:ext cx="7350496" cy="662849"/>
          </a:xfrm>
          <a:prstGeom prst="rect">
            <a:avLst/>
          </a:prstGeom>
          <a:noFill/>
          <a:ln/>
        </p:spPr>
        <p:txBody>
          <a:bodyPr wrap="square" lIns="0" tIns="0" rIns="0" bIns="0" rtlCol="0" anchor="t"/>
          <a:lstStyle/>
          <a:p>
            <a:pPr rtl="1" algn="l" indent="0" marL="0">
              <a:lnSpc>
                <a:spcPct val="100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اعتماد نکنید، راستی‌آزمایی کنید</a:t>
            </a:r>
            <a:endParaRPr lang="f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C0C0D0"/>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بحث و انتظارات مربوط به حریم خصوصی</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شواهد را بررسی کنید؛ واقعیت‌ها، نظرها و تضمین‌ها را از هم جدا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ایده‌ها را با احترام به چالش بکشید؛ عدم قطعیت را بیان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داستان‌های شخصی و اطلاعات مالی را خصوصی نگه دارید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برای خرید، فروش یا افشای میزان دارایی به کسی فشار نیاورید</a:t>
            </a:r>
            <a:endParaRPr lang="f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پیش از ضبط یا به‌اشتراک‌گذاری صفحه‌نمایش، کار یا اطلاعات هویتی هر فرد، از او اجازه بگیرید. هرگز کلیدهای خصوصی واقعی یا کلمات بازیابی واقعی را به اشتراک نگذارید.</a:t>
            </a:r>
            <a:endParaRPr lang="f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قیمت بیت‌کوین ممکن است به‌شدت تغییر کند. خطاها، کلاهبرداری‌ها، گم‌شدن اطلاعات محرمانه یا قصور نهاد نگه‌دارندهٔ دارایی می‌توانند باعث از دست رفتن دائمی دارایی شوند؛ بازگرداندن پرداخت‌های معتبر معمولاً دشوار یا ناممکن است.</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پرسش‌های آغازین دربارهٔ پول</a:t>
            </a:r>
            <a:endParaRPr lang="fa" sz="3000" dirty="0"/>
          </a:p>
        </p:txBody>
      </p:sp>
      <p:sp>
        <p:nvSpPr>
          <p:cNvPr id="5" name="Text 2"/>
          <p:cNvSpPr/>
          <p:nvPr/>
        </p:nvSpPr>
        <p:spPr>
          <a:xfrm>
            <a:off x="1047720" y="1386779"/>
            <a:ext cx="5519136" cy="312304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چرا مردم به پول نیاز دارند؟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چه چیزی باعث می‌شود چیزی پول محسوب شود؟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چه کسی می‌تواند پولی را که استفاده می‌کنید ایجاد یا کنترل 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چرا پول شما ارزش دارد؟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آیا با آن می‌توانید به اندازهٔ قبل خرید کنید؟</a:t>
            </a:r>
            <a:endParaRPr lang="f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چرا پول وجود دارد</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پول دارایی‌ای است که مردم آن را می‌پذیرند، زیرا انتظار دارند دیگران نیز در آینده آن را بپذیرند.</a:t>
            </a:r>
            <a:endParaRPr lang="fa" sz="2400" dirty="0"/>
          </a:p>
        </p:txBody>
      </p:sp>
      <p:sp>
        <p:nvSpPr>
          <p:cNvPr id="5" name="Text 3"/>
          <p:cNvSpPr/>
          <p:nvPr/>
        </p:nvSpPr>
        <p:spPr>
          <a:xfrm>
            <a:off x="1047720" y="2102937"/>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تخصص‌گرایی و مبادله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همکاری میان افراد ناآشنا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قیمت‌ها، بدهی‌ها، درآمد و پس‌انداز</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ارزش در گذر زمان و در فواصل مکانی</a:t>
            </a:r>
            <a:endParaRPr lang="fa"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پرسش کوتاه</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پول به حل چه مشکلی در مبادله یا هماهنگی کمک می‌کند؟</a:t>
            </a:r>
            <a:endParaRPr lang="fa"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کارکردهای پول</a:t>
            </a:r>
            <a:endParaRPr lang="fa" sz="3000" dirty="0"/>
          </a:p>
        </p:txBody>
      </p:sp>
      <p:sp>
        <p:nvSpPr>
          <p:cNvPr id="5" name="Text 2"/>
          <p:cNvSpPr/>
          <p:nvPr/>
        </p:nvSpPr>
        <p:spPr>
          <a:xfrm>
            <a:off x="1047720" y="1386779"/>
            <a:ext cx="5519136" cy="176716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واسطهٔ مبادله:</a:t>
            </a:r>
            <a:r>
              <a:rPr lang="fa" altLang="en-US" sz="2400" dirty="0">
                <a:solidFill>
                  <a:srgbClr val="25252B"/>
                </a:solidFill>
                <a:latin typeface="IBM Plex Sans" pitchFamily="34" charset="0"/>
                <a:ea typeface="IBM Plex Sans" pitchFamily="34" charset="-122"/>
                <a:cs typeface="IBM Plex Sans" pitchFamily="34" charset="-120"/>
              </a:rPr>
              <a:t> پرداخت برای کالاها و خدمات</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واحد حساب:</a:t>
            </a:r>
            <a:r>
              <a:rPr lang="fa" altLang="en-US" sz="2400" dirty="0">
                <a:solidFill>
                  <a:srgbClr val="25252B"/>
                </a:solidFill>
                <a:latin typeface="IBM Plex Sans" pitchFamily="34" charset="0"/>
                <a:ea typeface="IBM Plex Sans" pitchFamily="34" charset="-122"/>
                <a:cs typeface="IBM Plex Sans" pitchFamily="34" charset="-120"/>
              </a:rPr>
              <a:t> قیمت‌ها و سوابق مشترک</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ذخیرهٔ ارزش:</a:t>
            </a:r>
            <a:r>
              <a:rPr lang="fa" altLang="en-US" sz="2400" dirty="0">
                <a:solidFill>
                  <a:srgbClr val="25252B"/>
                </a:solidFill>
                <a:latin typeface="IBM Plex Sans" pitchFamily="34" charset="0"/>
                <a:ea typeface="IBM Plex Sans" pitchFamily="34" charset="-122"/>
                <a:cs typeface="IBM Plex Sans" pitchFamily="34" charset="-120"/>
              </a:rPr>
              <a:t> ارزش در گذر زمان</a:t>
            </a:r>
            <a:endParaRPr lang="fa"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یک شکل از پول ممکن است یک کارکرد را بهتر از شکل دیگر انجام دهد. هر شکلی از پول با ریسک‌های مربوط به قدرت خرید همراه است.</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ویژگی‌های پول کارآمد</a:t>
            </a:r>
            <a:endParaRPr lang="fa" sz="3000" dirty="0"/>
          </a:p>
        </p:txBody>
      </p:sp>
      <p:sp>
        <p:nvSpPr>
          <p:cNvPr id="4" name="Text 2"/>
          <p:cNvSpPr/>
          <p:nvPr/>
        </p:nvSpPr>
        <p:spPr>
          <a:xfrm>
            <a:off x="666872" y="1383030"/>
            <a:ext cx="5522062" cy="1696944"/>
          </a:xfrm>
          <a:prstGeom prst="rect">
            <a:avLst/>
          </a:prstGeom>
          <a:noFill/>
          <a:ln/>
        </p:spPr>
        <p:txBody>
          <a:bodyPr wrap="square" lIns="0" tIns="0" rIns="0" bIns="0" rtlCol="0" anchor="t"/>
          <a:lstStyle/>
          <a:p>
            <a:pPr rtl="1" algn="l" marL="585470" indent="-585470">
              <a:lnSpc>
                <a:spcPct val="113000"/>
              </a:lnSpc>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کمیابی:</a:t>
            </a:r>
            <a:r>
              <a:rPr lang="fa" altLang="en-US" sz="2300" dirty="0">
                <a:solidFill>
                  <a:srgbClr val="25252B"/>
                </a:solidFill>
                <a:latin typeface="IBM Plex Sans" pitchFamily="34" charset="0"/>
                <a:ea typeface="IBM Plex Sans" pitchFamily="34" charset="-122"/>
                <a:cs typeface="IBM Plex Sans" pitchFamily="34" charset="-120"/>
              </a:rPr>
              <a:t> محدودیت در افزایش عرضه</a:t>
            </a:r>
            <a:endParaRPr lang="fa" sz="2300" dirty="0"/>
          </a:p>
          <a:p>
            <a:pPr rtl="1" algn="l" marL="585470" indent="-58547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پذیرش‌پذیری:</a:t>
            </a:r>
            <a:r>
              <a:rPr lang="fa" altLang="en-US" sz="2300" dirty="0">
                <a:solidFill>
                  <a:srgbClr val="25252B"/>
                </a:solidFill>
                <a:latin typeface="IBM Plex Sans" pitchFamily="34" charset="0"/>
                <a:ea typeface="IBM Plex Sans" pitchFamily="34" charset="-122"/>
                <a:cs typeface="IBM Plex Sans" pitchFamily="34" charset="-120"/>
              </a:rPr>
              <a:t> تمایل به دریافت آن</a:t>
            </a:r>
            <a:endParaRPr lang="fa" sz="2300" dirty="0"/>
          </a:p>
          <a:p>
            <a:pPr rtl="1" algn="l" marL="585470" indent="-58547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قابلیت راستی‌آزمایی و تشخیص:</a:t>
            </a:r>
            <a:r>
              <a:rPr lang="fa" altLang="en-US" sz="2300" dirty="0">
                <a:solidFill>
                  <a:srgbClr val="25252B"/>
                </a:solidFill>
                <a:latin typeface="IBM Plex Sans" pitchFamily="34" charset="0"/>
                <a:ea typeface="IBM Plex Sans" pitchFamily="34" charset="-122"/>
                <a:cs typeface="IBM Plex Sans" pitchFamily="34" charset="-120"/>
              </a:rPr>
              <a:t> واحدهای اصیل و قابل شناسایی</a:t>
            </a:r>
            <a:endParaRPr lang="fa" sz="2300" dirty="0"/>
          </a:p>
        </p:txBody>
      </p:sp>
      <p:sp>
        <p:nvSpPr>
          <p:cNvPr id="5" name="Text 3"/>
          <p:cNvSpPr/>
          <p:nvPr/>
        </p:nvSpPr>
        <p:spPr>
          <a:xfrm>
            <a:off x="5934822" y="1383030"/>
            <a:ext cx="5522062" cy="2150394"/>
          </a:xfrm>
          <a:prstGeom prst="rect">
            <a:avLst/>
          </a:prstGeom>
          <a:noFill/>
          <a:ln/>
        </p:spPr>
        <p:txBody>
          <a:bodyPr wrap="square" lIns="0" tIns="0" rIns="0" bIns="0" rtlCol="0" anchor="t"/>
          <a:lstStyle/>
          <a:p>
            <a:pPr rtl="1" algn="l" marL="585470" indent="-585470">
              <a:lnSpc>
                <a:spcPct val="113000"/>
              </a:lnSpc>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دوام:</a:t>
            </a:r>
            <a:r>
              <a:rPr lang="fa" altLang="en-US" sz="2300" dirty="0">
                <a:solidFill>
                  <a:srgbClr val="25252B"/>
                </a:solidFill>
                <a:latin typeface="IBM Plex Sans" pitchFamily="34" charset="0"/>
                <a:ea typeface="IBM Plex Sans" pitchFamily="34" charset="-122"/>
                <a:cs typeface="IBM Plex Sans" pitchFamily="34" charset="-120"/>
              </a:rPr>
              <a:t> قابل استفاده در گذر زمان</a:t>
            </a:r>
            <a:endParaRPr lang="fa" sz="2300" dirty="0"/>
          </a:p>
          <a:p>
            <a:pPr rtl="1" algn="l" marL="585470" indent="-58547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قابلیت حمل:</a:t>
            </a:r>
            <a:r>
              <a:rPr lang="fa" altLang="en-US" sz="2300" dirty="0">
                <a:solidFill>
                  <a:srgbClr val="25252B"/>
                </a:solidFill>
                <a:latin typeface="IBM Plex Sans" pitchFamily="34" charset="0"/>
                <a:ea typeface="IBM Plex Sans" pitchFamily="34" charset="-122"/>
                <a:cs typeface="IBM Plex Sans" pitchFamily="34" charset="-120"/>
              </a:rPr>
              <a:t> جابه‌جایی یا انتقال آسان</a:t>
            </a:r>
            <a:endParaRPr lang="fa" sz="2300" dirty="0"/>
          </a:p>
          <a:p>
            <a:pPr rtl="1" algn="l" marL="585470" indent="-58547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تقسیم‌پذیری:</a:t>
            </a:r>
            <a:r>
              <a:rPr lang="fa" altLang="en-US" sz="2300" dirty="0">
                <a:solidFill>
                  <a:srgbClr val="25252B"/>
                </a:solidFill>
                <a:latin typeface="IBM Plex Sans" pitchFamily="34" charset="0"/>
                <a:ea typeface="IBM Plex Sans" pitchFamily="34" charset="-122"/>
                <a:cs typeface="IBM Plex Sans" pitchFamily="34" charset="-120"/>
              </a:rPr>
              <a:t> مقادیر کوچک و بزرگ</a:t>
            </a:r>
            <a:endParaRPr lang="fa" sz="2300" dirty="0"/>
          </a:p>
          <a:p>
            <a:pPr rtl="1" algn="l" marL="585470" indent="-58547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تعویض‌پذیری:</a:t>
            </a:r>
            <a:r>
              <a:rPr lang="fa" altLang="en-US" sz="2300" dirty="0">
                <a:solidFill>
                  <a:srgbClr val="25252B"/>
                </a:solidFill>
                <a:latin typeface="IBM Plex Sans" pitchFamily="34" charset="0"/>
                <a:ea typeface="IBM Plex Sans" pitchFamily="34" charset="-122"/>
                <a:cs typeface="IBM Plex Sans" pitchFamily="34" charset="-120"/>
              </a:rPr>
              <a:t> واحدهای هم‌ارز و قابل جایگزینی با یکدیگر</a:t>
            </a:r>
            <a:endParaRPr lang="fa" sz="2300" dirty="0"/>
          </a:p>
        </p:txBody>
      </p:sp>
      <p:sp>
        <p:nvSpPr>
          <p:cNvPr id="6" name="Text 4"/>
          <p:cNvSpPr/>
          <p:nvPr/>
        </p:nvSpPr>
        <p:spPr>
          <a:xfrm>
            <a:off x="666780" y="3855202"/>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هیچ شکلی از پول در همهٔ معیارها امتیاز کامل نمی‌گیرد. «</a:t>
            </a:r>
            <a:r>
              <a:rPr lang="fa" altLang="en-US" sz="2300" b="1" dirty="0">
                <a:solidFill>
                  <a:srgbClr val="25252B"/>
                </a:solidFill>
                <a:latin typeface="IBM Plex Sans" pitchFamily="34" charset="0"/>
                <a:ea typeface="IBM Plex Sans" pitchFamily="34" charset="-122"/>
                <a:cs typeface="IBM Plex Sans" pitchFamily="34" charset="-120"/>
              </a:rPr>
              <a:t>پول سالم</a:t>
            </a:r>
            <a:r>
              <a:rPr lang="fa" altLang="en-US" sz="2300" dirty="0">
                <a:solidFill>
                  <a:srgbClr val="25252B"/>
                </a:solidFill>
                <a:latin typeface="IBM Plex Sans" pitchFamily="34" charset="0"/>
                <a:ea typeface="IBM Plex Sans" pitchFamily="34" charset="-122"/>
                <a:cs typeface="IBM Plex Sans" pitchFamily="34" charset="-120"/>
              </a:rPr>
              <a:t>» یک قضاوت است: معیارها را مشخص کنید و بر اساس معیارهای یکسان مقایسه کنید.</a:t>
            </a:r>
            <a:endParaRPr lang="fa" sz="2300" dirty="0"/>
          </a:p>
        </p:txBody>
      </p:sp>
      <p:sp>
        <p:nvSpPr>
          <p:cNvPr id="7" name="Shape 5"/>
          <p:cNvSpPr/>
          <p:nvPr/>
        </p:nvSpPr>
        <p:spPr>
          <a:xfrm>
            <a:off x="666780" y="4937851"/>
            <a:ext cx="10858500" cy="1184331"/>
          </a:xfrm>
          <a:prstGeom prst="rect">
            <a:avLst/>
          </a:prstGeom>
          <a:solidFill>
            <a:srgbClr val="F3F3FA"/>
          </a:solidFill>
          <a:ln/>
        </p:spPr>
      </p:sp>
      <p:sp>
        <p:nvSpPr>
          <p:cNvPr id="8" name="Shape 6"/>
          <p:cNvSpPr/>
          <p:nvPr/>
        </p:nvSpPr>
        <p:spPr>
          <a:xfrm>
            <a:off x="666780" y="4937851"/>
            <a:ext cx="57150" cy="1184331"/>
          </a:xfrm>
          <a:prstGeom prst="rect">
            <a:avLst/>
          </a:prstGeom>
          <a:solidFill>
            <a:srgbClr val="422C70"/>
          </a:solidFill>
          <a:ln/>
        </p:spPr>
      </p:sp>
      <p:sp>
        <p:nvSpPr>
          <p:cNvPr id="9" name="Text 7"/>
          <p:cNvSpPr/>
          <p:nvPr/>
        </p:nvSpPr>
        <p:spPr>
          <a:xfrm>
            <a:off x="1192103" y="5201199"/>
            <a:ext cx="10456896" cy="657636"/>
          </a:xfrm>
          <a:prstGeom prst="rect">
            <a:avLst/>
          </a:prstGeom>
          <a:noFill/>
          <a:ln/>
        </p:spPr>
        <p:txBody>
          <a:bodyPr wrap="square" lIns="0" tIns="0" rIns="0" bIns="0" rtlCol="0" anchor="t"/>
          <a:lstStyle/>
          <a:p>
            <a:pPr rtl="1" algn="l" indent="0" marL="0">
              <a:lnSpc>
                <a:spcPct val="113000"/>
              </a:lnSpc>
              <a:buNone/>
            </a:pPr>
            <a:r>
              <a:rPr lang="fa" altLang="en-US" sz="2300" b="1" dirty="0">
                <a:solidFill>
                  <a:srgbClr val="422C70"/>
                </a:solidFill>
                <a:latin typeface="IBM Plex Sans" pitchFamily="34" charset="0"/>
                <a:ea typeface="IBM Plex Sans" pitchFamily="34" charset="-122"/>
                <a:cs typeface="IBM Plex Sans" pitchFamily="34" charset="-120"/>
              </a:rPr>
              <a:t>نقادانه بیندیشید</a:t>
            </a:r>
            <a:endParaRPr lang="fa" sz="2300" dirty="0"/>
          </a:p>
          <a:p>
            <a:pPr rtl="1" algn="l" indent="0" marL="0">
              <a:lnSpc>
                <a:spcPct val="113000"/>
              </a:lnSpc>
              <a:spcBef>
                <a:spcPts val="340"/>
              </a:spcBef>
              <a:buNone/>
            </a:pPr>
            <a:r>
              <a:rPr lang="fa" altLang="en-US" sz="2300" dirty="0">
                <a:solidFill>
                  <a:srgbClr val="25252B"/>
                </a:solidFill>
                <a:latin typeface="IBM Plex Sans" pitchFamily="34" charset="0"/>
                <a:ea typeface="IBM Plex Sans" pitchFamily="34" charset="-122"/>
                <a:cs typeface="IBM Plex Sans" pitchFamily="34" charset="-120"/>
              </a:rPr>
              <a:t>وقتی یک نوع پول یا دارایی را به نوع دیگری ترجیح دادید، کدام ویژگی‌ها برایتان اهمیت داشتند؟</a:t>
            </a:r>
            <a:endParaRPr lang="fa" sz="23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تهاتر و تطابق دوگانهٔ خواسته‌ها</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مبادلهٔ مستقیم کالاها یا خدمات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هر دو طرف باید خواهان چیزی باشند که طرف مقابل عرضه می‌کند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 یک زمان و به مقدار مناسب</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دشواری‌های تقسیم‌پذیری، فسادپذیری، قیمت‌گذاری و پس‌انداز</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پول، فروش را از خرید جدا می‌کند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کمیابی، ارزش و مبادله</a:t>
            </a:r>
            <a:endParaRPr lang="fa" sz="3000" dirty="0"/>
          </a:p>
        </p:txBody>
      </p:sp>
      <p:sp>
        <p:nvSpPr>
          <p:cNvPr id="5" name="Text 2"/>
          <p:cNvSpPr/>
          <p:nvPr/>
        </p:nvSpPr>
        <p:spPr>
          <a:xfrm>
            <a:off x="1017179" y="1379464"/>
            <a:ext cx="4906488" cy="3307568"/>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کمیابی:</a:t>
            </a:r>
            <a:r>
              <a:rPr lang="fa" altLang="en-US" sz="2210" dirty="0">
                <a:solidFill>
                  <a:srgbClr val="25252B"/>
                </a:solidFill>
                <a:latin typeface="IBM Plex Sans" pitchFamily="34" charset="0"/>
                <a:ea typeface="IBM Plex Sans" pitchFamily="34" charset="-122"/>
                <a:cs typeface="IBM Plex Sans" pitchFamily="34" charset="-120"/>
              </a:rPr>
              <a:t> یک کاربرد مانع کاربرد دیگر می‌شود</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ارزش ذهنی:</a:t>
            </a:r>
            <a:r>
              <a:rPr lang="fa" altLang="en-US" sz="2210" dirty="0">
                <a:solidFill>
                  <a:srgbClr val="25252B"/>
                </a:solidFill>
                <a:latin typeface="IBM Plex Sans" pitchFamily="34" charset="0"/>
                <a:ea typeface="IBM Plex Sans" pitchFamily="34" charset="-122"/>
                <a:cs typeface="IBM Plex Sans" pitchFamily="34" charset="-120"/>
              </a:rPr>
              <a:t> نیازها، ترجیحات و شرایط</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مبادله:</a:t>
            </a:r>
            <a:r>
              <a:rPr lang="fa" altLang="en-US" sz="2210" dirty="0">
                <a:solidFill>
                  <a:srgbClr val="25252B"/>
                </a:solidFill>
                <a:latin typeface="IBM Plex Sans" pitchFamily="34" charset="0"/>
                <a:ea typeface="IBM Plex Sans" pitchFamily="34" charset="-122"/>
                <a:cs typeface="IBM Plex Sans" pitchFamily="34" charset="-120"/>
              </a:rPr>
              <a:t> هر دو طرف آنچه را دریافت می‌کنند ترجیح می‌دهند</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هزینهٔ فرصت:</a:t>
            </a:r>
            <a:r>
              <a:rPr lang="fa" altLang="en-US" sz="2210" dirty="0">
                <a:solidFill>
                  <a:srgbClr val="25252B"/>
                </a:solidFill>
                <a:latin typeface="IBM Plex Sans" pitchFamily="34" charset="0"/>
                <a:ea typeface="IBM Plex Sans" pitchFamily="34" charset="-122"/>
                <a:cs typeface="IBM Plex Sans" pitchFamily="34" charset="-120"/>
              </a:rPr>
              <a:t> بهترین گزینهٔ جایگزینی که از آن صرف‌نظر می‌شود</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ترجیح زمانی:</a:t>
            </a:r>
            <a:r>
              <a:rPr lang="fa" altLang="en-US" sz="2210" dirty="0">
                <a:solidFill>
                  <a:srgbClr val="25252B"/>
                </a:solidFill>
                <a:latin typeface="IBM Plex Sans" pitchFamily="34" charset="0"/>
                <a:ea typeface="IBM Plex Sans" pitchFamily="34" charset="-122"/>
                <a:cs typeface="IBM Plex Sans" pitchFamily="34" charset="-120"/>
              </a:rPr>
              <a:t> اکنون در مقایسه با آینده</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بده‌بستان:</a:t>
            </a:r>
            <a:r>
              <a:rPr lang="fa" altLang="en-US" sz="2210" dirty="0">
                <a:solidFill>
                  <a:srgbClr val="25252B"/>
                </a:solidFill>
                <a:latin typeface="IBM Plex Sans" pitchFamily="34" charset="0"/>
                <a:ea typeface="IBM Plex Sans" pitchFamily="34" charset="-122"/>
                <a:cs typeface="IBM Plex Sans" pitchFamily="34" charset="-120"/>
              </a:rPr>
              <a:t> منفعتی همراه با هزینه</a:t>
            </a:r>
            <a:endParaRPr lang="fa" sz="2210" dirty="0"/>
          </a:p>
        </p:txBody>
      </p:sp>
      <p:sp>
        <p:nvSpPr>
          <p:cNvPr id="6" name="Text 3"/>
          <p:cNvSpPr/>
          <p:nvPr/>
        </p:nvSpPr>
        <p:spPr>
          <a:xfrm>
            <a:off x="666780" y="4995459"/>
            <a:ext cx="5694426" cy="75694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کمیابی به‌تنهایی ارزش را تضمین نمی‌کند؛ تقاضا نیز اهمیت دارد.</a:t>
            </a:r>
            <a:endParaRPr lang="f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نزدیک به یک منبع آب سالم یک بطری آب در یخچال فروشگاه قرار دارد. آب سالم به‌راحتی در اطراف پیدا می‌شود.نیازکمقیمتپایین‌ترهنگام کمبود آب همان بطری در بیابانی گرم قرار دارد. آب به‌سختی پیدا می‌شود و به‌ش">    </p:cNvPr>
          <p:cNvPicPr>
            <a:picLocks noChangeAspect="1"/>
          </p:cNvPicPr>
          <p:nvPr/>
        </p:nvPicPr>
        <p:blipFill>
          <a:blip r:embed="rId1"/>
          <a:stretch>
            <a:fillRect/>
          </a:stretch>
        </p:blipFill>
        <p:spPr>
          <a:xfrm>
            <a:off x="342900" y="595640"/>
            <a:ext cx="11506170" cy="551428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هزینهٔ فرصت</a:t>
            </a:r>
            <a:endParaRPr lang="f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خریداری با پول محدود گزینه‌ها را می‌سنجد غذا امروز خوب غذا بخورید.حمل‌ونقل به محل کار بروید.پس‌اندازپول را برای بعد نگه دارید. انتخاب هر گزینه به معنای چشم‌پوشی از گزینه‌های دیگر است: هزینهٔ فرصت">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از مبادلهٔ پایاپای تا پول دیجیتال</a:t>
            </a:r>
            <a:endParaRPr lang="fa"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مبادلهٔ مستقیم، هدایا، تعهدات و سوابق بدهی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پول کالایی: کالاهایی با کاربردهای دیگر</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سکه‌های استاندارد: قابلیت شناسایی؛ احتمال کاهش عیار</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پول کاغذی با پشتوانه: مطالبات قابل بازخرید؛ اعتماد به صادرکننده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بانک‌ها و پول دولتی: وعده‌های نهادی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پرداخت‌های دیجیتال: دستورهایی برای تغییر سوابق</a:t>
            </a:r>
            <a:endParaRPr lang="f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شکل‌های مختلف پول هم‌زمان وجود داشتند؛ جوامع همگی توالی یکسانی را طی نکردند. سهولت استفاده اغلب وابستگی به صادرکنندگان و واسطه‌ها را به همراه داشت.</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پول فیات</a:t>
            </a:r>
            <a:endParaRPr lang="f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پول فیات، پولی است که با مجوز دولت منتشر می‌شود و قابل بازخرید در ازای مقدار ثابتی از کالایی مانند طلا نیست.</a:t>
            </a:r>
            <a:endParaRPr lang="fa" sz="2300" dirty="0"/>
          </a:p>
        </p:txBody>
      </p:sp>
      <p:sp>
        <p:nvSpPr>
          <p:cNvPr id="5" name="Text 3"/>
          <p:cNvSpPr/>
          <p:nvPr/>
        </p:nvSpPr>
        <p:spPr>
          <a:xfrm>
            <a:off x="1032449" y="2465680"/>
            <a:ext cx="10705338" cy="2208916"/>
          </a:xfrm>
          <a:prstGeom prst="rect">
            <a:avLst/>
          </a:prstGeom>
          <a:noFill/>
          <a:ln/>
        </p:spPr>
        <p:txBody>
          <a:bodyPr wrap="square" lIns="0" tIns="0" rIns="0" bIns="0" rtlCol="0" anchor="t"/>
          <a:lstStyle/>
          <a:p>
            <a:pPr rtl="1" algn="l" marL="219710" indent="-219710">
              <a:lnSpc>
                <a:spcPct val="113000"/>
              </a:lnSpc>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بانک مرکزی:</a:t>
            </a:r>
            <a:r>
              <a:rPr lang="fa" altLang="en-US" sz="2300" dirty="0">
                <a:solidFill>
                  <a:srgbClr val="25252B"/>
                </a:solidFill>
                <a:latin typeface="IBM Plex Sans" pitchFamily="34" charset="0"/>
                <a:ea typeface="IBM Plex Sans" pitchFamily="34" charset="-122"/>
                <a:cs typeface="IBM Plex Sans" pitchFamily="34" charset="-120"/>
              </a:rPr>
              <a:t> پایه پولی، سیاست‌گذاری، تسویه</a:t>
            </a:r>
            <a:endParaRPr lang="fa" sz="2300" dirty="0"/>
          </a:p>
          <a:p>
            <a:pPr rtl="1" algn="l" marL="219710" indent="-21971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بانک‌های تجاری:</a:t>
            </a:r>
            <a:r>
              <a:rPr lang="fa" altLang="en-US" sz="2300" dirty="0">
                <a:solidFill>
                  <a:srgbClr val="25252B"/>
                </a:solidFill>
                <a:latin typeface="IBM Plex Sans" pitchFamily="34" charset="0"/>
                <a:ea typeface="IBM Plex Sans" pitchFamily="34" charset="-122"/>
                <a:cs typeface="IBM Plex Sans" pitchFamily="34" charset="-120"/>
              </a:rPr>
              <a:t> سپرده‌ها، پرداخت‌ها، وام‌ها</a:t>
            </a:r>
            <a:endParaRPr lang="fa" sz="2300" dirty="0"/>
          </a:p>
          <a:p>
            <a:pPr rtl="1" algn="l" marL="219710" indent="-21971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دولت:</a:t>
            </a:r>
            <a:r>
              <a:rPr lang="fa" altLang="en-US" sz="2300" dirty="0">
                <a:solidFill>
                  <a:srgbClr val="25252B"/>
                </a:solidFill>
                <a:latin typeface="IBM Plex Sans" pitchFamily="34" charset="0"/>
                <a:ea typeface="IBM Plex Sans" pitchFamily="34" charset="-122"/>
                <a:cs typeface="IBM Plex Sans" pitchFamily="34" charset="-120"/>
              </a:rPr>
              <a:t> مالیات‌ها، مخارج، قوانین</a:t>
            </a:r>
            <a:endParaRPr lang="fa" sz="2300" dirty="0"/>
          </a:p>
          <a:p>
            <a:pPr rtl="1" algn="l" marL="219710" indent="-21971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مردم و کسب‌وکارها:</a:t>
            </a:r>
            <a:r>
              <a:rPr lang="fa" altLang="en-US" sz="2300" dirty="0">
                <a:solidFill>
                  <a:srgbClr val="25252B"/>
                </a:solidFill>
                <a:latin typeface="IBM Plex Sans" pitchFamily="34" charset="0"/>
                <a:ea typeface="IBM Plex Sans" pitchFamily="34" charset="-122"/>
                <a:cs typeface="IBM Plex Sans" pitchFamily="34" charset="-120"/>
              </a:rPr>
              <a:t> کار، قیمت‌ها، مبادله</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پذیرش جمعی و اثرات شبکه‌ای</a:t>
            </a:r>
            <a:endParaRPr lang="fa"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پرداخت‌های آسان و اعتبار انعطاف‌پذیر، وابستگی به نهادها را به همراه دارند. عرضه، دسترسی و قواعد می‌توانند تغییر کنند؛ مقررات مربوط به پولِ دارای اعتبار قانونی در حوزه‌های قضایی مختلف متفاوت‌اند.</a:t>
            </a:r>
            <a:endParaRPr lang="f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بانک مرکزیسیاست پولی را مدیریت می‌کند و از تسویهٔ پرداخت‌ها پشتیبانی می‌کند. بانک تجاریبابت سپرده‌های مشتریان به آن‌ها بدهکار است؛ سپرده، بدهی بانک است. خدمات پرداختدستورهای پرداختی را منتقل می‌کنند ک">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بررسی یک پرداخت محلی</a:t>
            </a:r>
            <a:endParaRPr lang="fa"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یک پرداخت معمولی را انتخاب کنید، یا از یک سناریوی فرضی استفاده کنید.</a:t>
            </a:r>
            <a:endParaRPr lang="fa" sz="2400" dirty="0"/>
          </a:p>
        </p:txBody>
      </p:sp>
      <p:sp>
        <p:nvSpPr>
          <p:cNvPr id="6" name="Text 3"/>
          <p:cNvSpPr/>
          <p:nvPr/>
        </p:nvSpPr>
        <p:spPr>
          <a:xfrm>
            <a:off x="1047720" y="2514326"/>
            <a:ext cx="4873020" cy="3062143"/>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پرداخت بابت چیست؟ کدام ارز واحد حساب است؟</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چرا دریافت‌کننده آن را می‌پذیرد؟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کدام نهادها، سوابق یا قواعد از آن پشتیبانی می‌کنند؟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اگر پذیرش یا اعتماد از بین برود، چه کاری دشوارتر می‌شود؟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بانکداری ذخیرهٔ جزئی</a:t>
            </a:r>
            <a:endParaRPr lang="fa" sz="3000" dirty="0"/>
          </a:p>
        </p:txBody>
      </p:sp>
      <p:sp>
        <p:nvSpPr>
          <p:cNvPr id="4" name="Text 2"/>
          <p:cNvSpPr/>
          <p:nvPr/>
        </p:nvSpPr>
        <p:spPr>
          <a:xfrm>
            <a:off x="1017179" y="1379464"/>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سپرده‌های بانکی: وعده‌های پرداخت</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تنها بخشی به‌صورت ذخایر با دسترسی فوری نگهداری می‌شود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اعطای وام معمولاً پول سپرده‌ای جدید ایجاد می‌کند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بازپرداخت اصل وام، پول سپرده‌ای را کاهش می‌دهد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سرمایه، نقدینگی، ریسک اعتباری، تأمین مالی، مقررات و تقاضا، وام‌دهی را محدود می‌کنند</a:t>
            </a:r>
            <a:endParaRPr lang="fa"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422C70"/>
                </a:solidFill>
                <a:latin typeface="IBM Plex Sans" pitchFamily="34" charset="0"/>
                <a:ea typeface="IBM Plex Sans" pitchFamily="34" charset="-122"/>
                <a:cs typeface="IBM Plex Sans" pitchFamily="34" charset="-120"/>
              </a:rPr>
              <a:t>ریسک نقدینگی:</a:t>
            </a:r>
            <a:r>
              <a:rPr lang="fa" altLang="en-US" sz="2210" dirty="0">
                <a:solidFill>
                  <a:srgbClr val="25252B"/>
                </a:solidFill>
                <a:latin typeface="IBM Plex Sans" pitchFamily="34" charset="0"/>
                <a:ea typeface="IBM Plex Sans" pitchFamily="34" charset="-122"/>
                <a:cs typeface="IBM Plex Sans" pitchFamily="34" charset="-120"/>
              </a:rPr>
              <a:t> وجوه در دسترس برای برداشت‌های امروز کافی نیست.</a:t>
            </a:r>
            <a:endParaRPr lang="fa"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422C70"/>
                </a:solidFill>
                <a:latin typeface="IBM Plex Sans" pitchFamily="34" charset="0"/>
                <a:ea typeface="IBM Plex Sans" pitchFamily="34" charset="-122"/>
                <a:cs typeface="IBM Plex Sans" pitchFamily="34" charset="-120"/>
              </a:rPr>
              <a:t>ریسک ناتوانی در ایفای تعهدات:</a:t>
            </a:r>
            <a:r>
              <a:rPr lang="fa" altLang="en-US" sz="2210" dirty="0">
                <a:solidFill>
                  <a:srgbClr val="25252B"/>
                </a:solidFill>
                <a:latin typeface="IBM Plex Sans" pitchFamily="34" charset="0"/>
                <a:ea typeface="IBM Plex Sans" pitchFamily="34" charset="-122"/>
                <a:cs typeface="IBM Plex Sans" pitchFamily="34" charset="-120"/>
              </a:rPr>
              <a:t> ارزش دارایی‌ها کمتر از تعهدات است.</a:t>
            </a:r>
            <a:endParaRPr lang="fa"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هجوم سپرده‌گذاران به بانک‌ها می‌تواند دسترسی به وجوه را دشوار کند. بیمه و وام‌دهی بانک مرکزی می‌توانند هراس را کاهش دهند، اما پوشش و مقررات متفاوت‌اند؛ حمایت نمی‌تواند همهٔ ریسک‌ها را از میان بردارد.</a:t>
            </a:r>
            <a:endParaRPr lang="f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درخواست واموام‌گیرنده از بانک درخواست وام می‌کند.2تأیید وامبانک با اعطای وام موافقت می‌کند.3 ایجاد سپردهبانک سپرده‌ای جدید به حساب وام‌گیرنده منظور می‌کند.4 خرج کردن یا انتقال دادنوام‌گیرنده از سپرد">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ریسک نقدینگیبسیاری از سپرده‌گذاران امروز برای برداشت پول صف می‌کشند وام‌های بانک ممکن است همچنان در آینده بازپرداخت شوند اکنون پول نقد یا دارایی‌هایی که به‌سرعت قابل استفاده باشند، کافی نیستمشکلزمان‌ب">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تورم و قدرت خرید</a:t>
            </a:r>
            <a:endParaRPr lang="fa" sz="3000" dirty="0"/>
          </a:p>
        </p:txBody>
      </p:sp>
      <p:sp>
        <p:nvSpPr>
          <p:cNvPr id="5" name="Text 2"/>
          <p:cNvSpPr/>
          <p:nvPr/>
        </p:nvSpPr>
        <p:spPr>
          <a:xfrm>
            <a:off x="1047720" y="1386779"/>
            <a:ext cx="4873020" cy="2650754"/>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تورم قیمت‌ها:</a:t>
            </a:r>
            <a:r>
              <a:rPr lang="fa" altLang="en-US" sz="2400" dirty="0">
                <a:solidFill>
                  <a:srgbClr val="25252B"/>
                </a:solidFill>
                <a:latin typeface="IBM Plex Sans" pitchFamily="34" charset="0"/>
                <a:ea typeface="IBM Plex Sans" pitchFamily="34" charset="-122"/>
                <a:cs typeface="IBM Plex Sans" pitchFamily="34" charset="-120"/>
              </a:rPr>
              <a:t> افزایش مستمر سطح عمومی قیمت‌ها</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قدرت خرید:</a:t>
            </a:r>
            <a:r>
              <a:rPr lang="fa" altLang="en-US" sz="2400" dirty="0">
                <a:solidFill>
                  <a:srgbClr val="25252B"/>
                </a:solidFill>
                <a:latin typeface="IBM Plex Sans" pitchFamily="34" charset="0"/>
                <a:ea typeface="IBM Plex Sans" pitchFamily="34" charset="-122"/>
                <a:cs typeface="IBM Plex Sans" pitchFamily="34" charset="-120"/>
              </a:rPr>
              <a:t> آنچه با یک واحد پول می‌توان خرید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سبد یکسان: ۱۰۰ → ۱۱۰ واحد پول</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درآمد یا پس‌انداز ثابت: قدرت خرید کمتر</a:t>
            </a:r>
            <a:endParaRPr lang="fa" sz="2400" dirty="0"/>
          </a:p>
        </p:txBody>
      </p:sp>
      <p:sp>
        <p:nvSpPr>
          <p:cNvPr id="6" name="Text 3"/>
          <p:cNvSpPr/>
          <p:nvPr/>
        </p:nvSpPr>
        <p:spPr>
          <a:xfrm>
            <a:off x="666780" y="4372752"/>
            <a:ext cx="5694426"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افزایش حجم پول و اعتبار، در کنار عرضه، تقاضا، ارز، مالیات، مقررات و هزینه‌ها، می‌تواند در تورم نقش داشته باشد. افزایش قیمت یک کالا به‌تنهایی معیار سنجش کل تورم نیست.</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پیش از افزایش قیمت‌ها شما ۱۰۰ واحد پول دارید. قیمت سبد کالا ۱۰۰ است. شما می‌توانید کل سبد را بخرید.سطح قیمت‌هاپایین‌ترقدرت خریدبالاترپس از افزایش قیمت‌ها شما همچنان ۱۰۰ واحد پول دارید. قیمت همان سبد ک">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مقایسهٔ قدرت خرید در سطح محلی</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یک کالای معمولی انتخاب کنید؛ قیمت امروز آن را ثبت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آن را با قیمت گذشته مقایسه کنید؛ در صورت امکان، یک سابقهٔ معتبر را بررسی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آیا درآمد نیز با همان نرخ تغییر کرده است؟ چه چیزهای دیگری تغییر کرده‌اند؟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با یک شاخص رسمی تورم و سبد کالای آن مقایسه کنید.</a:t>
            </a:r>
            <a:endParaRPr lang="f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تأثیرات برای دارندگان پول نقد، صاحبان دارایی، وام‌گیرندگان و وام‌دهندگان متفاوت است؛ دستمزدها و قیمت‌ها با سرعت‌های متفاوتی تعدیل می‌شوند. الگوی مخارج شما ممکن است با سبد مبنای اندازه‌گیری متفاوت باشد.</a:t>
            </a:r>
            <a:endParaRPr lang="fa" sz="2400" dirty="0"/>
          </a:p>
        </p:txBody>
      </p:sp>
      <p:sp>
        <p:nvSpPr>
          <p:cNvPr id="6" name="Text 4"/>
          <p:cNvSpPr/>
          <p:nvPr/>
        </p:nvSpPr>
        <p:spPr>
          <a:xfrm>
            <a:off x="666780" y="508891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تغییر سبد یا روش لزوماً به معنای دست‌کاری نیست؛ توضیحات را بررسی و تغییر را مستند کنید.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دلار آمریکا به‌عنوان ارز ذخیره</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ارز ذخیره: برای پرداخت‌های بین‌المللی نگهداری می‌شود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جنگ‌های جهانی: تغییر در توازن قدرت اقتصادی و مالی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۱۹۴۴:</a:t>
            </a:r>
            <a:r>
              <a:rPr lang="fa" altLang="en-US" sz="2400" dirty="0">
                <a:solidFill>
                  <a:srgbClr val="25252B"/>
                </a:solidFill>
                <a:latin typeface="IBM Plex Sans" pitchFamily="34" charset="0"/>
                <a:ea typeface="IBM Plex Sans" pitchFamily="34" charset="-122"/>
                <a:cs typeface="IBM Plex Sans" pitchFamily="34" charset="-120"/>
              </a:rPr>
              <a:t> برتون وودز؛ ارزها به دلار و دلار به طلا پیوند خوردند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۱۹۷۱:</a:t>
            </a:r>
            <a:r>
              <a:rPr lang="fa" altLang="en-US" sz="2400" dirty="0">
                <a:solidFill>
                  <a:srgbClr val="25252B"/>
                </a:solidFill>
                <a:latin typeface="IBM Plex Sans" pitchFamily="34" charset="0"/>
                <a:ea typeface="IBM Plex Sans" pitchFamily="34" charset="-122"/>
                <a:cs typeface="IBM Plex Sans" pitchFamily="34" charset="-120"/>
              </a:rPr>
              <a:t> قابلیت تبدیل رسمی دلار به طلا پایان یافت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تجارت تثبیت‌شده، مقیاس اقتصادی و بازارهای مالی عمیق</a:t>
            </a:r>
            <a:endParaRPr lang="fa"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سهم ارزهای ذخیره می‌تواند تغییر کند؛ بانک‌های مرکزی ارزهای دیگری نیز نگهداری می‌کنند.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گزینه‌های جایگزین برای پس‌انداز و حفظ ارزش</a:t>
            </a:r>
            <a:endParaRPr lang="fa"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فلزات گران‌بها:</a:t>
            </a:r>
            <a:r>
              <a:rPr lang="fa" altLang="en-US" sz="2400" dirty="0">
                <a:solidFill>
                  <a:srgbClr val="25252B"/>
                </a:solidFill>
                <a:latin typeface="IBM Plex Sans" pitchFamily="34" charset="0"/>
                <a:ea typeface="IBM Plex Sans" pitchFamily="34" charset="-122"/>
                <a:cs typeface="IBM Plex Sans" pitchFamily="34" charset="-120"/>
              </a:rPr>
              <a:t> در اختیار داشتن فیزیکی؛ هزینه‌های نگهداری و تأیید اصالت</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املاک و مستغلات:</a:t>
            </a:r>
            <a:r>
              <a:rPr lang="fa" altLang="en-US" sz="2400" dirty="0">
                <a:solidFill>
                  <a:srgbClr val="25252B"/>
                </a:solidFill>
                <a:latin typeface="IBM Plex Sans" pitchFamily="34" charset="0"/>
                <a:ea typeface="IBM Plex Sans" pitchFamily="34" charset="-122"/>
                <a:cs typeface="IBM Plex Sans" pitchFamily="34" charset="-120"/>
              </a:rPr>
              <a:t> دارایی کاربردی؛ هزینهٔ اولیهٔ بالا، هزینه‌های نگهداری، قابلیت جابه‌جایی پایین</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سهام:</a:t>
            </a:r>
            <a:r>
              <a:rPr lang="fa" altLang="en-US" sz="2400" dirty="0">
                <a:solidFill>
                  <a:srgbClr val="25252B"/>
                </a:solidFill>
                <a:latin typeface="IBM Plex Sans" pitchFamily="34" charset="0"/>
                <a:ea typeface="IBM Plex Sans" pitchFamily="34" charset="-122"/>
                <a:cs typeface="IBM Plex Sans" pitchFamily="34" charset="-120"/>
              </a:rPr>
              <a:t> مالکیت مولد؛ ریسک‌های کسب‌وکار، بازار و نگهداری دارایی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گزینه‌های دیگر: ارز خارجی، اوراق قرضه، کسب‌وکارها، ابزار، آموزش</a:t>
            </a:r>
            <a:endParaRPr lang="fa"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یک دارایی لزوماً همهٔ کارکردهای پول را ندارد. هیچ دارایی‌ای قدرت خرید را در همهٔ شرایط تضمین نمی‌کند.</a:t>
            </a:r>
            <a:endParaRPr lang="fa"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مالیات‌ها می‌توانند هزینه‌ها و مزایا را تغییر دهند؛ مقررات متفاوت‌اند و تغییر می‌کنند. این دوره هیچ‌گونه مشاورهٔ مالیاتی ارائه نمی‌دهد.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ارزهای دیجیتال بانک مرکزی (CBDCs)</a:t>
            </a:r>
            <a:endParaRPr lang="f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rtl="1" algn="l" indent="0" marL="0">
              <a:lnSpc>
                <a:spcPct val="113000"/>
              </a:lnSpc>
              <a:buNone/>
            </a:pPr>
            <a:r>
              <a:rPr lang="fa" altLang="en-US" sz="1820" dirty="0">
                <a:solidFill>
                  <a:srgbClr val="25252B"/>
                </a:solidFill>
                <a:latin typeface="IBM Plex Sans" pitchFamily="34" charset="0"/>
                <a:ea typeface="IBM Plex Sans" pitchFamily="34" charset="-122"/>
                <a:cs typeface="IBM Plex Sans" pitchFamily="34" charset="-120"/>
              </a:rPr>
              <a:t>ارز دیجیتال بانک مرکزی (CBDC) پول فیات دیجیتالی است که به‌عنوان بدهی بانک مرکزی منتشر می‌شود: طلبی که دارندهٔ آن از بانک مرکزی دارد.</a:t>
            </a:r>
            <a:endParaRPr lang="fa" sz="1820" dirty="0"/>
          </a:p>
        </p:txBody>
      </p:sp>
      <p:sp>
        <p:nvSpPr>
          <p:cNvPr id="5" name="Text 3"/>
          <p:cNvSpPr/>
          <p:nvPr/>
        </p:nvSpPr>
        <p:spPr>
          <a:xfrm>
            <a:off x="956188" y="2221443"/>
            <a:ext cx="10788914" cy="1388974"/>
          </a:xfrm>
          <a:prstGeom prst="rect">
            <a:avLst/>
          </a:prstGeom>
          <a:noFill/>
          <a:ln/>
        </p:spPr>
        <p:txBody>
          <a:bodyPr wrap="square" lIns="0" tIns="0" rIns="0" bIns="0" rtlCol="0" anchor="t"/>
          <a:lstStyle/>
          <a:p>
            <a:pPr rtl="1" algn="l" marL="173990" indent="-173990">
              <a:lnSpc>
                <a:spcPct val="113000"/>
              </a:lnSpc>
              <a:buSzPct val="100000"/>
              <a:buChar char="•"/>
            </a:pPr>
            <a:r>
              <a:rPr lang="fa" altLang="en-US" sz="1820" dirty="0">
                <a:solidFill>
                  <a:srgbClr val="25252B"/>
                </a:solidFill>
                <a:latin typeface="IBM Plex Sans" pitchFamily="34" charset="0"/>
                <a:ea typeface="IBM Plex Sans" pitchFamily="34" charset="-122"/>
                <a:cs typeface="IBM Plex Sans" pitchFamily="34" charset="-120"/>
              </a:rPr>
              <a:t>متفاوت با پول نقد و سپرده‌های بانک‌های تجاری</a:t>
            </a:r>
            <a:endParaRPr lang="fa" sz="1820" dirty="0"/>
          </a:p>
          <a:p>
            <a:pPr rtl="1" algn="l" marL="173990" indent="-173990">
              <a:lnSpc>
                <a:spcPct val="113000"/>
              </a:lnSpc>
              <a:spcBef>
                <a:spcPts val="360"/>
              </a:spcBef>
              <a:buSzPct val="100000"/>
              <a:buChar char="•"/>
            </a:pPr>
            <a:r>
              <a:rPr lang="fa" altLang="en-US" sz="1820" dirty="0">
                <a:solidFill>
                  <a:srgbClr val="25252B"/>
                </a:solidFill>
                <a:latin typeface="IBM Plex Sans" pitchFamily="34" charset="0"/>
                <a:ea typeface="IBM Plex Sans" pitchFamily="34" charset="-122"/>
                <a:cs typeface="IBM Plex Sans" pitchFamily="34" charset="-120"/>
              </a:rPr>
              <a:t>مزایای احتمالی در تسویه یا دسترسی</a:t>
            </a:r>
            <a:endParaRPr lang="fa" sz="1820" dirty="0"/>
          </a:p>
          <a:p>
            <a:pPr rtl="1" algn="l" marL="173990" indent="-173990">
              <a:lnSpc>
                <a:spcPct val="113000"/>
              </a:lnSpc>
              <a:spcBef>
                <a:spcPts val="360"/>
              </a:spcBef>
              <a:buSzPct val="100000"/>
              <a:buChar char="•"/>
            </a:pPr>
            <a:r>
              <a:rPr lang="fa" altLang="en-US" sz="1820" dirty="0">
                <a:solidFill>
                  <a:srgbClr val="25252B"/>
                </a:solidFill>
                <a:latin typeface="IBM Plex Sans" pitchFamily="34" charset="0"/>
                <a:ea typeface="IBM Plex Sans" pitchFamily="34" charset="-122"/>
                <a:cs typeface="IBM Plex Sans" pitchFamily="34" charset="-120"/>
              </a:rPr>
              <a:t>امکان نظارت، اعمال محدودیت‌ها و پیوند با اطلاعات هویتی</a:t>
            </a:r>
            <a:endParaRPr lang="fa" sz="1820" dirty="0"/>
          </a:p>
          <a:p>
            <a:pPr rtl="1" algn="l" marL="173990" indent="-173990">
              <a:lnSpc>
                <a:spcPct val="113000"/>
              </a:lnSpc>
              <a:spcBef>
                <a:spcPts val="360"/>
              </a:spcBef>
              <a:buSzPct val="100000"/>
              <a:buChar char="•"/>
            </a:pPr>
            <a:r>
              <a:rPr lang="fa" altLang="en-US" sz="1820" dirty="0">
                <a:solidFill>
                  <a:srgbClr val="25252B"/>
                </a:solidFill>
                <a:latin typeface="IBM Plex Sans" pitchFamily="34" charset="0"/>
                <a:ea typeface="IBM Plex Sans" pitchFamily="34" charset="-122"/>
                <a:cs typeface="IBM Plex Sans" pitchFamily="34" charset="-120"/>
              </a:rPr>
              <a:t>انتشار متمرکز و سیاست پولی همچنان برقرارند</a:t>
            </a:r>
            <a:endParaRPr lang="fa"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rtl="1" algn="l" indent="0" marL="0">
              <a:lnSpc>
                <a:spcPct val="113000"/>
              </a:lnSpc>
              <a:buNone/>
            </a:pPr>
            <a:r>
              <a:rPr lang="fa" altLang="en-US" sz="1820" dirty="0">
                <a:solidFill>
                  <a:srgbClr val="25252B"/>
                </a:solidFill>
                <a:latin typeface="IBM Plex Sans" pitchFamily="34" charset="0"/>
                <a:ea typeface="IBM Plex Sans" pitchFamily="34" charset="-122"/>
                <a:cs typeface="IBM Plex Sans" pitchFamily="34" charset="-120"/>
              </a:rPr>
              <a:t>طراحی‌ها متفاوت‌اند. دیجیتال بودن لزوماً به معنای غیرمتمرکز بودن، کمیاب بودن، حفظ حریم خصوصی یا قابلیت راستی‌آزمایی مستقل نیست.</a:t>
            </a:r>
            <a:endParaRPr lang="fa"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rtl="1" algn="l" indent="0" marL="0">
              <a:lnSpc>
                <a:spcPct val="113000"/>
              </a:lnSpc>
              <a:buNone/>
            </a:pPr>
            <a:r>
              <a:rPr lang="fa" altLang="en-US" sz="1820" b="1" dirty="0">
                <a:solidFill>
                  <a:srgbClr val="422C70"/>
                </a:solidFill>
                <a:latin typeface="IBM Plex Sans" pitchFamily="34" charset="0"/>
                <a:ea typeface="IBM Plex Sans" pitchFamily="34" charset="-122"/>
                <a:cs typeface="IBM Plex Sans" pitchFamily="34" charset="-120"/>
              </a:rPr>
              <a:t>بررسی کنید</a:t>
            </a:r>
            <a:endParaRPr lang="fa" sz="1820" dirty="0"/>
          </a:p>
          <a:p>
            <a:pPr rtl="1" algn="l" indent="0" marL="0">
              <a:lnSpc>
                <a:spcPct val="113000"/>
              </a:lnSpc>
              <a:spcBef>
                <a:spcPts val="270"/>
              </a:spcBef>
              <a:buNone/>
            </a:pPr>
            <a:r>
              <a:rPr lang="fa" altLang="en-US" sz="1820" dirty="0">
                <a:solidFill>
                  <a:srgbClr val="25252B"/>
                </a:solidFill>
                <a:latin typeface="IBM Plex Sans" pitchFamily="34" charset="0"/>
                <a:ea typeface="IBM Plex Sans" pitchFamily="34" charset="-122"/>
                <a:cs typeface="IBM Plex Sans" pitchFamily="34" charset="-120"/>
              </a:rPr>
              <a:t>چه نهادی آن را منتشر می‌کند، چه کسانی می‌توانند از آن استفاده کنند، چه داده‌هایی جمع‌آوری می‌شوند و چه کسی می‌تواند پرداخت‌ها را مسدود کند یا قوانین را تغییر دهد؟ در حالت آفلاین چه اتفاقی می‌افتد و چه حمایت‌های قانونی‌ای وجود دارد؟</a:t>
            </a:r>
            <a:endParaRPr lang="f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مرور: پول چگونه می‌تواند از کار بیفتد؟</a:t>
            </a:r>
            <a:endParaRPr lang="fa"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25252B"/>
                </a:solidFill>
                <a:latin typeface="IBM Plex Sans" pitchFamily="34" charset="0"/>
                <a:ea typeface="IBM Plex Sans" pitchFamily="34" charset="-122"/>
                <a:cs typeface="IBM Plex Sans" pitchFamily="34" charset="-120"/>
              </a:rPr>
              <a:t>نکات کلیدی</a:t>
            </a:r>
            <a:endParaRPr lang="fa" sz="2210" dirty="0"/>
          </a:p>
        </p:txBody>
      </p:sp>
      <p:sp>
        <p:nvSpPr>
          <p:cNvPr id="5" name="Text 3"/>
          <p:cNvSpPr/>
          <p:nvPr/>
        </p:nvSpPr>
        <p:spPr>
          <a:xfrm>
            <a:off x="1017179" y="2038380"/>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پول مبادله، قیمت‌ها و ارزش را در گذر زمان هماهنگ می‌کند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کارکردها و ویژگی‌ها امکان مقایسه را فراهم می‌کنند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سهولت استفاده مستلزم سبک‌سنگین کردن اعتماد، کنترل و دسترسی است</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عرضه، ریسک‌های بانکی و تورم بر افراد تأثیرات متفاوتی می‌گذارند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گزینه‌های جایگزین و ارزهای دیجیتال بانک مرکزی نیز به ارزیابی دقیق نیاز دارند</a:t>
            </a:r>
            <a:endParaRPr lang="fa"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چه چیزی پول شما را کاربردی می‌کند و کدام قواعد به نهادهایی وابسته‌اند که به آن‌ها اعتماد دارید؟</a:t>
            </a:r>
            <a:endParaRPr lang="fa"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422C70"/>
                </a:solidFill>
                <a:latin typeface="IBM Plex Sans" pitchFamily="34" charset="0"/>
                <a:ea typeface="IBM Plex Sans" pitchFamily="34" charset="-122"/>
                <a:cs typeface="IBM Plex Sans" pitchFamily="34" charset="-120"/>
              </a:rPr>
              <a:t>لحظه‌ای برای تأمل</a:t>
            </a:r>
            <a:endParaRPr lang="fa" sz="2210" dirty="0"/>
          </a:p>
          <a:p>
            <a:pPr rtl="1" algn="l" indent="0" marL="0">
              <a:lnSpc>
                <a:spcPct val="113000"/>
              </a:lnSpc>
              <a:spcBef>
                <a:spcPts val="330"/>
              </a:spcBef>
              <a:buNone/>
            </a:pPr>
            <a:r>
              <a:rPr lang="fa" altLang="en-US" sz="2210" dirty="0">
                <a:solidFill>
                  <a:srgbClr val="25252B"/>
                </a:solidFill>
                <a:latin typeface="IBM Plex Sans" pitchFamily="34" charset="0"/>
                <a:ea typeface="IBM Plex Sans" pitchFamily="34" charset="-122"/>
                <a:cs typeface="IBM Plex Sans" pitchFamily="34" charset="-120"/>
              </a:rPr>
              <a:t>اکنون چه پرسشی دربارهٔ پول دارید که پیش از این نداشتید؟</a:t>
            </a:r>
            <a:endParaRPr lang="fa"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۱</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7941F"/>
                </a:solidFill>
                <a:latin typeface="IBM Plex Sans Medium" pitchFamily="34" charset="0"/>
                <a:ea typeface="IBM Plex Sans Medium" pitchFamily="34" charset="-122"/>
                <a:cs typeface="IBM Plex Sans Medium" pitchFamily="34" charset="-120"/>
              </a:rPr>
              <a:t>ماژول ۲</a:t>
            </a:r>
            <a:endParaRPr lang="f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بیت‌کوین چگونه کار می‌کند</a:t>
            </a:r>
            <a:endParaRPr lang="fa"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fa" altLang="en-US" sz="2400" b="1" dirty="0">
                <a:solidFill>
                  <a:srgbClr val="FFFFFF"/>
                </a:solidFill>
                <a:latin typeface="IBM Plex Sans" pitchFamily="34" charset="0"/>
                <a:ea typeface="IBM Plex Sans" pitchFamily="34" charset="-122"/>
                <a:cs typeface="IBM Plex Sans" pitchFamily="34" charset="-120"/>
              </a:rPr>
              <a:t>راه‌حل:</a:t>
            </a:r>
            <a:r>
              <a:rPr lang="fa" altLang="en-US" sz="2400" dirty="0">
                <a:solidFill>
                  <a:srgbClr val="FFFFFF"/>
                </a:solidFill>
                <a:latin typeface="IBM Plex Sans" pitchFamily="34" charset="0"/>
                <a:ea typeface="IBM Plex Sans" pitchFamily="34" charset="-122"/>
                <a:cs typeface="IBM Plex Sans" pitchFamily="34" charset="-120"/>
              </a:rPr>
              <a:t> چرا بیت‌کوین ایجاد شد و چگونه پاسخ می‌دهد؟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چرا بیت‌کوین ایجاد شد</a:t>
            </a:r>
            <a:endParaRPr lang="fa" sz="3000" dirty="0"/>
          </a:p>
        </p:txBody>
      </p:sp>
      <p:sp>
        <p:nvSpPr>
          <p:cNvPr id="5" name="Text 2"/>
          <p:cNvSpPr/>
          <p:nvPr/>
        </p:nvSpPr>
        <p:spPr>
          <a:xfrm>
            <a:off x="1002000" y="1375806"/>
            <a:ext cx="4923130" cy="2332452"/>
          </a:xfrm>
          <a:prstGeom prst="rect">
            <a:avLst/>
          </a:prstGeom>
          <a:noFill/>
          <a:ln/>
        </p:spPr>
        <p:txBody>
          <a:bodyPr wrap="square" lIns="0" tIns="0" rIns="0" bIns="0" rtlCol="0" anchor="t"/>
          <a:lstStyle/>
          <a:p>
            <a:pPr rtl="1" algn="l" marL="200660" indent="-200660">
              <a:lnSpc>
                <a:spcPct val="113000"/>
              </a:lnSpc>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پرداخت‌های دیجیتال از قبل وجود داشتند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متولیان دفتر کل مرکزی: مجوز، داده‌ها، کارمزدها و خطرات از کار افتادن</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داده‌های قابل کپی: مسئلهٔ دوبار خرج کردن</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بیت‌کوین: تاریخچهٔ مشترک پرداخت‌ها بدون متولی دفتر کل مرکزی</a:t>
            </a:r>
            <a:endParaRPr lang="fa" sz="2110" dirty="0"/>
          </a:p>
        </p:txBody>
      </p:sp>
      <p:sp>
        <p:nvSpPr>
          <p:cNvPr id="6" name="Text 3"/>
          <p:cNvSpPr/>
          <p:nvPr/>
        </p:nvSpPr>
        <p:spPr>
          <a:xfrm>
            <a:off x="666780" y="4003152"/>
            <a:ext cx="5694426" cy="1085850"/>
          </a:xfrm>
          <a:prstGeom prst="rect">
            <a:avLst/>
          </a:prstGeom>
          <a:noFill/>
          <a:ln/>
        </p:spPr>
        <p:txBody>
          <a:bodyPr wrap="square" lIns="0" tIns="0" rIns="0" bIns="0" rtlCol="0" anchor="t"/>
          <a:lstStyle/>
          <a:p>
            <a:pPr rtl="1" algn="l" indent="0" marL="0">
              <a:lnSpc>
                <a:spcPct val="113000"/>
              </a:lnSpc>
              <a:buNone/>
            </a:pPr>
            <a:r>
              <a:rPr lang="fa" altLang="en-US" sz="2110" dirty="0">
                <a:solidFill>
                  <a:srgbClr val="25252B"/>
                </a:solidFill>
                <a:latin typeface="IBM Plex Sans" pitchFamily="34" charset="0"/>
                <a:ea typeface="IBM Plex Sans" pitchFamily="34" charset="-122"/>
                <a:cs typeface="IBM Plex Sans" pitchFamily="34" charset="-120"/>
              </a:rPr>
              <a:t>بیت‌کوین نیاز به اعتماد به نهاد مرکزی در انتشار پول و تسویه را کاهش می‌دهد؛ اما تمام نیاز به اعتماد یا همهٔ ریسک‌ها را از بین نمی‌برد.</a:t>
            </a:r>
            <a:endParaRPr lang="fa" sz="2110" dirty="0"/>
          </a:p>
        </p:txBody>
      </p:sp>
      <p:sp>
        <p:nvSpPr>
          <p:cNvPr id="7" name="Text 4"/>
          <p:cNvSpPr/>
          <p:nvPr/>
        </p:nvSpPr>
        <p:spPr>
          <a:xfrm>
            <a:off x="666780" y="5357195"/>
            <a:ext cx="5694426" cy="723930"/>
          </a:xfrm>
          <a:prstGeom prst="rect">
            <a:avLst/>
          </a:prstGeom>
          <a:noFill/>
          <a:ln/>
        </p:spPr>
        <p:txBody>
          <a:bodyPr wrap="square" lIns="0" tIns="0" rIns="0" bIns="0" rtlCol="0" anchor="t"/>
          <a:lstStyle/>
          <a:p>
            <a:pPr rtl="1" algn="l" indent="0" marL="0">
              <a:lnSpc>
                <a:spcPct val="113000"/>
              </a:lnSpc>
              <a:buNone/>
            </a:pPr>
            <a:r>
              <a:rPr lang="fa" altLang="en-US" sz="2110" b="1" dirty="0">
                <a:solidFill>
                  <a:srgbClr val="422C70"/>
                </a:solidFill>
                <a:latin typeface="IBM Plex Sans" pitchFamily="34" charset="0"/>
                <a:ea typeface="IBM Plex Sans" pitchFamily="34" charset="-122"/>
                <a:cs typeface="IBM Plex Sans" pitchFamily="34" charset="-120"/>
              </a:rPr>
              <a:t>بیت‌کوین:</a:t>
            </a:r>
            <a:r>
              <a:rPr lang="fa" altLang="en-US" sz="2110" dirty="0">
                <a:solidFill>
                  <a:srgbClr val="25252B"/>
                </a:solidFill>
                <a:latin typeface="IBM Plex Sans" pitchFamily="34" charset="0"/>
                <a:ea typeface="IBM Plex Sans" pitchFamily="34" charset="-122"/>
                <a:cs typeface="IBM Plex Sans" pitchFamily="34" charset="-120"/>
              </a:rPr>
              <a:t> شبکه و پروتکل · </a:t>
            </a:r>
            <a:r>
              <a:rPr lang="fa" altLang="en-US" sz="2110" b="1" dirty="0">
                <a:solidFill>
                  <a:srgbClr val="25252B"/>
                </a:solidFill>
                <a:latin typeface="IBM Plex Sans" pitchFamily="34" charset="0"/>
                <a:ea typeface="IBM Plex Sans" pitchFamily="34" charset="-122"/>
                <a:cs typeface="IBM Plex Sans" pitchFamily="34" charset="-120"/>
              </a:rPr>
              <a:t>بیت‌کوین:</a:t>
            </a:r>
            <a:r>
              <a:rPr lang="fa" altLang="en-US" sz="2110" dirty="0">
                <a:solidFill>
                  <a:srgbClr val="25252B"/>
                </a:solidFill>
                <a:latin typeface="IBM Plex Sans" pitchFamily="34" charset="0"/>
                <a:ea typeface="IBM Plex Sans" pitchFamily="34" charset="-122"/>
                <a:cs typeface="IBM Plex Sans" pitchFamily="34" charset="-120"/>
              </a:rPr>
              <a:t> دارایی · </a:t>
            </a:r>
            <a:r>
              <a:rPr lang="fa" altLang="en-US" sz="2110" b="1" dirty="0">
                <a:solidFill>
                  <a:srgbClr val="25252B"/>
                </a:solidFill>
                <a:latin typeface="IBM Plex Sans" pitchFamily="34" charset="0"/>
                <a:ea typeface="IBM Plex Sans" pitchFamily="34" charset="-122"/>
                <a:cs typeface="IBM Plex Sans" pitchFamily="34" charset="-120"/>
              </a:rPr>
              <a:t>BTC:</a:t>
            </a:r>
            <a:r>
              <a:rPr lang="fa" altLang="en-US" sz="2110" dirty="0">
                <a:solidFill>
                  <a:srgbClr val="25252B"/>
                </a:solidFill>
                <a:latin typeface="IBM Plex Sans" pitchFamily="34" charset="0"/>
                <a:ea typeface="IBM Plex Sans" pitchFamily="34" charset="-122"/>
                <a:cs typeface="IBM Plex Sans" pitchFamily="34" charset="-120"/>
              </a:rPr>
              <a:t> نماد اختصاری برای بیان مقدار</a:t>
            </a:r>
            <a:endParaRPr lang="fa"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شرکت پرداخت فرستنده از شرکت درخواست می‌کندشرکت دفتر کل را نگهداری و تراکنش را تأیید می‌کند گیرنده در صورت اجازهٔ شرکت، وجه را دریافت می‌کندمتکی بهیک سازمان مورد اعتماد که دفتر کل را نگهداری می‌کندبیت‌">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جست‌وجو برای پول دیجیتال و غیرمتمرکز</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سایفرپانک‌ها: حریم خصوصی و آزادی از طریق رمزنگاری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رمزگذاری:</a:t>
            </a:r>
            <a:r>
              <a:rPr lang="fa" altLang="en-US" sz="2400" dirty="0">
                <a:solidFill>
                  <a:srgbClr val="25252B"/>
                </a:solidFill>
                <a:latin typeface="IBM Plex Sans" pitchFamily="34" charset="0"/>
                <a:ea typeface="IBM Plex Sans" pitchFamily="34" charset="-122"/>
                <a:cs typeface="IBM Plex Sans" pitchFamily="34" charset="-120"/>
              </a:rPr>
              <a:t> از حریم خصوصی پیام محافظت می‌کند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امضاهای دیجیتال:</a:t>
            </a:r>
            <a:r>
              <a:rPr lang="fa" altLang="en-US" sz="2400" dirty="0">
                <a:solidFill>
                  <a:srgbClr val="25252B"/>
                </a:solidFill>
                <a:latin typeface="IBM Plex Sans" pitchFamily="34" charset="0"/>
                <a:ea typeface="IBM Plex Sans" pitchFamily="34" charset="-122"/>
                <a:cs typeface="IBM Plex Sans" pitchFamily="34" charset="-120"/>
              </a:rPr>
              <a:t> مجاز بودن را بدون افشای کلید محرمانه اثبات می‌کنند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هدف: نبودِ صادرکننده، سرور یا مدیر واحد</a:t>
            </a:r>
            <a:endParaRPr lang="fa"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25252B"/>
                </a:solidFill>
                <a:latin typeface="IBM Plex Sans" pitchFamily="34" charset="0"/>
                <a:ea typeface="IBM Plex Sans" pitchFamily="34" charset="-122"/>
                <a:cs typeface="IBM Plex Sans" pitchFamily="34" charset="-120"/>
              </a:rPr>
              <a:t>قطعه‌های پیشین پازل</a:t>
            </a:r>
            <a:endParaRPr lang="fa" sz="2400" dirty="0"/>
          </a:p>
        </p:txBody>
      </p:sp>
      <p:sp>
        <p:nvSpPr>
          <p:cNvPr id="6" name="Text 4"/>
          <p:cNvSpPr/>
          <p:nvPr/>
        </p:nvSpPr>
        <p:spPr>
          <a:xfrm>
            <a:off x="1047720" y="4205143"/>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DigiCash: پرداخت‌های خصوصی؛ وابستگی به یک شرکت مرکزی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Hashcash: هزینهٔ محاسباتی برای مقابله با سوءاستفاده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Bit Gold، b-money، RPoW: طرح‌ها و آزمایش‌هایی برای ارزش مبتنی بر کمیابی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BitTorrent: اشتراک‌گذاری همتابه‌همتای اطلاعات، نه پول</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پول دیجیتال اولیه و دوبار خرج کردن</a:t>
            </a:r>
            <a:endParaRPr lang="fa"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دوباره‌خرج‌کردن، تلاشی برای ارسال یک واحد دیجیتال یکسان به دو دریافت‌کننده است.</a:t>
            </a:r>
            <a:endParaRPr lang="fa" sz="2400" dirty="0"/>
          </a:p>
        </p:txBody>
      </p:sp>
      <p:sp>
        <p:nvSpPr>
          <p:cNvPr id="6" name="Text 3"/>
          <p:cNvSpPr/>
          <p:nvPr/>
        </p:nvSpPr>
        <p:spPr>
          <a:xfrm>
            <a:off x="1047720" y="2514326"/>
            <a:ext cx="4873020" cy="312304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پایگاه دادهٔ مرکزی: یک تصمیم‌گیرندهٔ مورد اعتماد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بیت‌کوین: انتشار همتابه‌همتا و امضاها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استخراج‌کنندگان: بلوک‌ها و اثبات کار</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گره‌ها: اعتبارسنجی مستقل</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سابقهٔ مشترک: تاریخچهٔ معتبر با بیشترین کار انباشته</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شبکهٔ همتا‌به‌همتاتراکنش‌ها مستقیماً به شرکت‌کنندگان اعلام می‌شوند امضاهای دیجیتالفقط دارندهٔ کلید خصوصی می‌تواند مجوز خرج‌کردن را صادر کندبلاک‌ها و استخراجاستخراج‌کنندگان از اثبات کار برای افزودن بلا">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کمیابی دیجیتال و عرضهٔ قابل</a:t>
            </a:r>
            <a:br/>
            <a:r>
              <a:rPr lang="fa" altLang="en-US" sz="3000" dirty="0">
                <a:solidFill>
                  <a:srgbClr val="422C70"/>
                </a:solidFill>
                <a:latin typeface="IBM Plex Sans Medium" pitchFamily="34" charset="0"/>
                <a:ea typeface="IBM Plex Sans Medium" pitchFamily="34" charset="-122"/>
                <a:cs typeface="IBM Plex Sans Medium" pitchFamily="34" charset="-120"/>
              </a:rPr>
              <a:t>راستی‌آزمایی</a:t>
            </a:r>
            <a:endParaRPr lang="fa" sz="3000" dirty="0"/>
          </a:p>
        </p:txBody>
      </p:sp>
      <p:sp>
        <p:nvSpPr>
          <p:cNvPr id="5" name="Text 2"/>
          <p:cNvSpPr/>
          <p:nvPr/>
        </p:nvSpPr>
        <p:spPr>
          <a:xfrm>
            <a:off x="1017179" y="1798625"/>
            <a:ext cx="4906488" cy="2873136"/>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واحدهای معتبر از نسخه‌های کپی نامعتبر متمایز می‌شوند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دوباره‌خرج‌کردن‌ها رد می‌شوند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تاریخچهٔ عمومی تراکنش‌ها و امضاها</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اثبات کار و بررسی مستقل قواعد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محدودیت عرضه در پیوند با تمرکززدایی و راستی‌آزمایی</a:t>
            </a:r>
            <a:endParaRPr lang="fa"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ادعای مکتوب دربارهٔ عرضه کافی نیست: چه کسی می‌تواند آن را راستی‌آزمایی کند و چه کسی می‌تواند آن را تغییر دهد؟</a:t>
            </a:r>
            <a:endParaRPr lang="f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ادعایی دربارهٔ عرضه ناشر در وب‌سایت خود سقفی برای عرضه اعلام می‌کند. این سقف فقط در پایگاه دادهٔ خود ناشر ثبت می‌شود. هیچ‌کس خارج از مجموعهٔ ناشر نمی‌تواند آن را بررسی کند. ناشر می‌تواند عرضه را بی‌سر">    </p:cNvPr>
          <p:cNvPicPr>
            <a:picLocks noChangeAspect="1"/>
          </p:cNvPicPr>
          <p:nvPr/>
        </p:nvPicPr>
        <p:blipFill>
          <a:blip r:embed="rId1"/>
          <a:stretch>
            <a:fillRect/>
          </a:stretch>
        </p:blipFill>
        <p:spPr>
          <a:xfrm>
            <a:off x="342900" y="943661"/>
            <a:ext cx="11506170" cy="481833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بلاک‌چین: دفتر کل عمومی بیت‌کوین</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سابقهٔ عمومی تراکنش‌ها با نسخه‌های تکثیرشده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بلوک‌های به‌هم‌پیوسته؛ نسخه‌هایی که به‌طور مستقل بررسی می‌شوند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زنجیرهٔ معتبر با بیشترین اثبات کار انباشته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به‌طور میانگین، تقریباً یک بلوک جدید در هر ده دقیقه</a:t>
            </a:r>
            <a:endParaRPr lang="f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بازنویسی تاریخچه مستلزم انجام دوبارهٔ کار و رسیدن به زنجیرهٔ فعلی است. این کار پرهزینه است، نه کاملاً ناممکن؛ تاریخچه‌های رقیب موقت و بازسازمان‌دهی زنجیره ممکن است رخ دهند.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تمرکززدایی</a:t>
            </a:r>
            <a:endParaRPr lang="fa" sz="3000" dirty="0"/>
          </a:p>
        </p:txBody>
      </p:sp>
      <p:sp>
        <p:nvSpPr>
          <p:cNvPr id="5" name="Text 2"/>
          <p:cNvSpPr/>
          <p:nvPr/>
        </p:nvSpPr>
        <p:spPr>
          <a:xfrm>
            <a:off x="1047720" y="1386779"/>
            <a:ext cx="5519136" cy="2650754"/>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نرم‌افزار متن‌باز و مشارکت آزاد در پروتکل</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گره‌های مستقل اعتبارسنجی می‌کنند؛ استخراج‌کنندگان بلوک‌ها را پیشنهاد می‌دهند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تغییر قوانین به پذیرش داوطلبانه بستگی دارد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هیچ مشارکت‌کننده‌ای به‌تنهایی نمی‌تواند قوانین را برای همه تغییر دهد</a:t>
            </a:r>
            <a:endParaRPr lang="fa" sz="2400" dirty="0"/>
          </a:p>
        </p:txBody>
      </p:sp>
      <p:sp>
        <p:nvSpPr>
          <p:cNvPr id="6" name="Text 3"/>
          <p:cNvSpPr/>
          <p:nvPr/>
        </p:nvSpPr>
        <p:spPr>
          <a:xfrm>
            <a:off x="666780" y="4372752"/>
            <a:ext cx="6340632"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نفوذ و منابع نابرابرند؛ سرویس‌های بزرگ می‌توانند وابستگی ایجاد کنند. هماهنگی ممکن است کندتر باشد و شبکه هیچ مرکز پشتیبانی متمرکزی ندارد.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امضاهای دیجیتال و انتقال همتا‌به‌همتا</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کیف پول از یک کلید خصوصی برای امضا استفاده می‌کند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شبکه بدون اطلاع از کلید، امضا را تأیید می‌کند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تراکنش امضاشده از طریق مشارکت‌کنندگان در شبکه منتشر می‌شود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هیچ گردانندهٔ مرکزی در بیت‌کوین، عضویت یا پرداخت را تأیید نمی‌کند</a:t>
            </a:r>
            <a:endParaRPr lang="f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هر کسی که به یک کلید خصوصی دست پیدا کند، معمولاً می‌تواند وجوه را خرج کند. از دست دادن دسترسی می‌تواند به معنای از دست رفتن دائمی وجوه باشد.</a:t>
            </a:r>
            <a:endParaRPr lang="fa"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استفاده از خدمات واسطه همچنان اختیاری است؛ انتخاب یکی از آن‌ها، قواعد و ریسک‌های آن در نگهداری دارایی را نیز به همراه دارد. یک پرداخت معتبر به نشانی اشتباه معمولاً قابل برگشت نیست.</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فرستنده تراکنشی را امضا و در شبکه منتشر می‌کند سایر گره‌ها یک گره آن را بررسی و بازپخش می‌کند گره دیگری آن را بازپخش می‌کندمسیری که طی می‌کند یک گره آن را بررسی و بازپخش می‌کند گره دیگری آن را بازپخش ">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کاربرکاربر بیت‌کوین دریافت، نگهداری و ارسال می‌کند. گرهگره به‌طور مستقل پایبندی به قوانین را بررسی می‌کند و داده‌های معتبر را به دیگر گره‌ها می‌فرستد. استخراج‌کنندهاستخراج‌کننده بلوک‌های پیشنهادی می‌س">    </p:cNvPr>
          <p:cNvPicPr>
            <a:picLocks noChangeAspect="1"/>
          </p:cNvPicPr>
          <p:nvPr/>
        </p:nvPicPr>
        <p:blipFill>
          <a:blip r:embed="rId2"/>
          <a:stretch>
            <a:fillRect/>
          </a:stretch>
        </p:blipFill>
        <p:spPr>
          <a:xfrm>
            <a:off x="1567464" y="571500"/>
            <a:ext cx="4471416" cy="567001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کاربران، گره‌ها، استخراج‌کنندگان و توسعه‌دهندگان</a:t>
            </a:r>
            <a:endParaRPr lang="f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استخراج‌کنندگان نمی‌توانند بلوک‌های نامعتبر را برای گره‌های درستکار قابل‌قبول کنند. توسعه‌دهندگان نمی‌توانند استفاده از نرم‌افزار را تحمیل کنند. یک فرد ممکن است چندین نقش را ایفا کند.</a:t>
            </a:r>
            <a:endParaRPr lang="fa"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پرسش کوتاه</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چرا یک گره تراکنش‌ها را اعتبارسنجی می‌کند؟ یکی از قواعدی را که بررسی می‌کند نام ببرید.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اثبات کار</a:t>
            </a:r>
            <a:endParaRPr lang="fa" sz="3000" dirty="0"/>
          </a:p>
        </p:txBody>
      </p:sp>
      <p:sp>
        <p:nvSpPr>
          <p:cNvPr id="5" name="Text 2"/>
          <p:cNvSpPr/>
          <p:nvPr/>
        </p:nvSpPr>
        <p:spPr>
          <a:xfrm>
            <a:off x="1017179" y="1379464"/>
            <a:ext cx="5552603" cy="2873136"/>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بلوک پیشنهادی → هش‌کردن مکرر → نتیجهٔ معتبر</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محاسبات و انرژی پرهزینه؛ تأیید سریع</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بلوک معتبر در شبکه منتشر می‌شود و گره‌ها آن را بررسی می‌کنند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مقدار هدف طوری تنظیم می‌شود که میانگین زمان تولید بلوک‌ها به ده دقیقه نزدیک شود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کار انباشته، بازنویسی را پرهزینه می‌کند</a:t>
            </a:r>
            <a:endParaRPr lang="fa" sz="2210" dirty="0"/>
          </a:p>
        </p:txBody>
      </p:sp>
      <p:sp>
        <p:nvSpPr>
          <p:cNvPr id="6" name="Text 3"/>
          <p:cNvSpPr/>
          <p:nvPr/>
        </p:nvSpPr>
        <p:spPr>
          <a:xfrm>
            <a:off x="666780" y="4561027"/>
            <a:ext cx="6340632" cy="113541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استخراج، امنیت ترتیب تراکنش‌ها را تأمین می‌کند؛ معادلات خارج از شبکه را حل نمی‌کند. منبع انرژی، نحوهٔ استفاده از آن، مزیت امنیتی و گزینه‌های جایگزین را ارزیابی کنید.</a:t>
            </a:r>
            <a:endParaRPr lang="f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ماینر یک بلوک پیدا می‌کند دستگاه استخراج بارها و بارها هش می‌کند تا یکی از نتایج شرط هدف را برآورده کند2ماینر آن را منتشر می‌کندبلوک در شبکه منتشر می‌شود3گره‌ها آن را بررسی می‌کنند هر گره به‌طور مستق">    </p:cNvPr>
          <p:cNvPicPr>
            <a:picLocks noChangeAspect="1"/>
          </p:cNvPicPr>
          <p:nvPr/>
        </p:nvPicPr>
        <p:blipFill>
          <a:blip r:embed="rId2"/>
          <a:stretch>
            <a:fillRect/>
          </a:stretch>
        </p:blipFill>
        <p:spPr>
          <a:xfrm>
            <a:off x="1968429" y="571500"/>
            <a:ext cx="4070452" cy="561651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عرضهٔ محدود</a:t>
            </a:r>
            <a:endParaRPr lang="fa" sz="3000" dirty="0"/>
          </a:p>
        </p:txBody>
      </p:sp>
      <p:sp>
        <p:nvSpPr>
          <p:cNvPr id="5" name="Text 2"/>
          <p:cNvSpPr/>
          <p:nvPr/>
        </p:nvSpPr>
        <p:spPr>
          <a:xfrm>
            <a:off x="1017179" y="1379464"/>
            <a:ext cx="4906488" cy="2494666"/>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حداکثر: </a:t>
            </a:r>
            <a:r>
              <a:rPr lang="fa" altLang="en-US" sz="2210" b="1" dirty="0">
                <a:solidFill>
                  <a:srgbClr val="25252B"/>
                </a:solidFill>
                <a:latin typeface="IBM Plex Sans" pitchFamily="34" charset="0"/>
                <a:ea typeface="IBM Plex Sans" pitchFamily="34" charset="-122"/>
                <a:cs typeface="IBM Plex Sans" pitchFamily="34" charset="-120"/>
              </a:rPr>
              <a:t>۲۱ میلیون BTC</a:t>
            </a:r>
            <a:r>
              <a:rPr lang="fa" altLang="en-US" sz="2210" dirty="0">
                <a:solidFill>
                  <a:srgbClr val="25252B"/>
                </a:solidFill>
                <a:latin typeface="IBM Plex Sans" pitchFamily="34" charset="0"/>
                <a:ea typeface="IBM Plex Sans" pitchFamily="34" charset="-122"/>
                <a:cs typeface="IBM Plex Sans" pitchFamily="34" charset="-120"/>
              </a:rPr>
              <a:t> طبق قواعد عمومی</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انتشار جدید: یارانهٔ بلاک</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هاوینگ: هر </a:t>
            </a:r>
            <a:r>
              <a:rPr lang="fa" altLang="en-US" sz="2210" b="1" dirty="0">
                <a:solidFill>
                  <a:srgbClr val="25252B"/>
                </a:solidFill>
                <a:latin typeface="IBM Plex Sans" pitchFamily="34" charset="0"/>
                <a:ea typeface="IBM Plex Sans" pitchFamily="34" charset="-122"/>
                <a:cs typeface="IBM Plex Sans" pitchFamily="34" charset="-120"/>
              </a:rPr>
              <a:t>۲۱۰٬۰۰۰ بلاک</a:t>
            </a:r>
            <a:r>
              <a:rPr lang="fa" altLang="en-US" sz="2210" dirty="0">
                <a:solidFill>
                  <a:srgbClr val="25252B"/>
                </a:solidFill>
                <a:latin typeface="IBM Plex Sans" pitchFamily="34" charset="0"/>
                <a:ea typeface="IBM Plex Sans" pitchFamily="34" charset="-122"/>
                <a:cs typeface="IBM Plex Sans" pitchFamily="34" charset="-120"/>
              </a:rPr>
              <a:t>، تقریباً چهار سال</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یارانه: ۵۰ → ۲۵ → ۱۲٫۵ → ۶٫۲۵ → ۳٫۱۲۵ BTC</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کارمزدها از انتشار جدید جدا هستند</a:t>
            </a:r>
            <a:endParaRPr lang="fa" sz="2210" dirty="0"/>
          </a:p>
        </p:txBody>
      </p:sp>
      <p:sp>
        <p:nvSpPr>
          <p:cNvPr id="6" name="Text 3"/>
          <p:cNvSpPr/>
          <p:nvPr/>
        </p:nvSpPr>
        <p:spPr>
          <a:xfrm>
            <a:off x="666780" y="4182557"/>
            <a:ext cx="5694426" cy="1513881"/>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گره‌ها انتشار بیش از حد مجاز را رد می‌کنند؛ این سقف تا زمانی پابرجاست که مشارکت‌کنندگان آن را اعمال کنند. عرضهٔ محدود، افزایش قیمت را تضمین نمی‌کند.</a:t>
            </a:r>
            <a:endParaRPr lang="f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کل بیت‌کوین‌های منتشرشدهسقف ۲۱ میلیون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بیت‌کوین جدید به‌ازای هر بلاک502512.56.253.1250k210k420k630k840k1,050k1,260k1,470kنصف‌شدن پاداش هر ۲۱۰٬۰۰۰ بلاک (تقریباً چهار سال)کارمزدهای تراکنش علاوه بر پاداش پرداخت می‌شوند و بیت‌کوین جدید نیستند.">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ساتوشی‌ها و سوگیری واحد</a:t>
            </a:r>
            <a:endParaRPr lang="fa" sz="3000" dirty="0"/>
          </a:p>
        </p:txBody>
      </p:sp>
      <p:sp>
        <p:nvSpPr>
          <p:cNvPr id="5" name="Text 2"/>
          <p:cNvSpPr/>
          <p:nvPr/>
        </p:nvSpPr>
        <p:spPr>
          <a:xfrm>
            <a:off x="986729" y="1372240"/>
            <a:ext cx="4939863" cy="1535918"/>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b="1" dirty="0">
                <a:solidFill>
                  <a:srgbClr val="25252B"/>
                </a:solidFill>
                <a:latin typeface="IBM Plex Sans" pitchFamily="34" charset="0"/>
                <a:ea typeface="IBM Plex Sans" pitchFamily="34" charset="-122"/>
                <a:cs typeface="IBM Plex Sans" pitchFamily="34" charset="-120"/>
              </a:rPr>
              <a:t>۱ BTC = ۱۰۰٬۰۰۰٬۰۰۰ ساتوشی</a:t>
            </a:r>
            <a:endParaRPr lang="fa" sz="2020" dirty="0"/>
          </a:p>
          <a:p>
            <a:pPr rtl="1" algn="l" marL="191770" indent="-191770">
              <a:lnSpc>
                <a:spcPct val="113000"/>
              </a:lnSpc>
              <a:spcBef>
                <a:spcPts val="400"/>
              </a:spcBef>
              <a:buSzPct val="100000"/>
              <a:buChar char="•"/>
            </a:pPr>
            <a:r>
              <a:rPr lang="fa" altLang="en-US" sz="2020" b="1" dirty="0">
                <a:solidFill>
                  <a:srgbClr val="25252B"/>
                </a:solidFill>
                <a:latin typeface="IBM Plex Sans" pitchFamily="34" charset="0"/>
                <a:ea typeface="IBM Plex Sans" pitchFamily="34" charset="-122"/>
                <a:cs typeface="IBM Plex Sans" pitchFamily="34" charset="-120"/>
              </a:rPr>
              <a:t>۰٫۰۰۱ BTC = ۱۰۰٬۰۰۰ ساتوشی</a:t>
            </a:r>
            <a:endParaRPr lang="fa" sz="2020" dirty="0"/>
          </a:p>
          <a:p>
            <a:pPr rtl="1" algn="l" marL="191770" indent="-191770">
              <a:lnSpc>
                <a:spcPct val="113000"/>
              </a:lnSpc>
              <a:spcBef>
                <a:spcPts val="400"/>
              </a:spcBef>
              <a:buSzPct val="100000"/>
              <a:buChar char="•"/>
            </a:pPr>
            <a:r>
              <a:rPr lang="fa" altLang="en-US" sz="2020" b="1" dirty="0">
                <a:solidFill>
                  <a:srgbClr val="25252B"/>
                </a:solidFill>
                <a:latin typeface="IBM Plex Sans" pitchFamily="34" charset="0"/>
                <a:ea typeface="IBM Plex Sans" pitchFamily="34" charset="-122"/>
                <a:cs typeface="IBM Plex Sans" pitchFamily="34" charset="-120"/>
              </a:rPr>
              <a:t>۱ ساتوشی = ۰٫۰۰۰۰۰۰۰۱ BTC</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داشتن یک بیت‌کوین کامل ضروری نیست</a:t>
            </a:r>
            <a:endParaRPr lang="fa"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422C70"/>
                </a:solidFill>
                <a:latin typeface="IBM Plex Sans" pitchFamily="34" charset="0"/>
                <a:ea typeface="IBM Plex Sans" pitchFamily="34" charset="-122"/>
                <a:cs typeface="IBM Plex Sans" pitchFamily="34" charset="-120"/>
              </a:rPr>
              <a:t>سوگیری واحد:</a:t>
            </a:r>
            <a:r>
              <a:rPr lang="fa" altLang="en-US" sz="2020" dirty="0">
                <a:solidFill>
                  <a:srgbClr val="25252B"/>
                </a:solidFill>
                <a:latin typeface="IBM Plex Sans" pitchFamily="34" charset="0"/>
                <a:ea typeface="IBM Plex Sans" pitchFamily="34" charset="-122"/>
                <a:cs typeface="IBM Plex Sans" pitchFamily="34" charset="-120"/>
              </a:rPr>
              <a:t> قیمت پایین هر واحد کامل، نشان‌دهندهٔ ارزش بهتر نیست. سهم از عرضه، ارزش مورد بحث و ریسک‌ها را مقایسه کنید.</a:t>
            </a:r>
            <a:endParaRPr lang="fa" sz="2020" dirty="0"/>
          </a:p>
        </p:txBody>
      </p:sp>
      <p:sp>
        <p:nvSpPr>
          <p:cNvPr id="7" name="Shape 4"/>
          <p:cNvSpPr/>
          <p:nvPr/>
        </p:nvSpPr>
        <p:spPr>
          <a:xfrm>
            <a:off x="666780" y="4482389"/>
            <a:ext cx="5372100" cy="1727850"/>
          </a:xfrm>
          <a:prstGeom prst="rect">
            <a:avLst/>
          </a:prstGeom>
          <a:solidFill>
            <a:srgbClr val="F3F3FA"/>
          </a:solidFill>
          <a:ln/>
        </p:spPr>
      </p:sp>
      <p:sp>
        <p:nvSpPr>
          <p:cNvPr id="8" name="Shape 5"/>
          <p:cNvSpPr/>
          <p:nvPr/>
        </p:nvSpPr>
        <p:spPr>
          <a:xfrm>
            <a:off x="666780" y="4482389"/>
            <a:ext cx="57150" cy="1727850"/>
          </a:xfrm>
          <a:prstGeom prst="rect">
            <a:avLst/>
          </a:prstGeom>
          <a:solidFill>
            <a:srgbClr val="422C70"/>
          </a:solidFill>
          <a:ln/>
        </p:spPr>
      </p:sp>
      <p:sp>
        <p:nvSpPr>
          <p:cNvPr id="9" name="Text 6"/>
          <p:cNvSpPr/>
          <p:nvPr/>
        </p:nvSpPr>
        <p:spPr>
          <a:xfrm>
            <a:off x="1133582" y="4712818"/>
            <a:ext cx="4765396" cy="1266993"/>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422C70"/>
                </a:solidFill>
                <a:latin typeface="IBM Plex Sans" pitchFamily="34" charset="0"/>
                <a:ea typeface="IBM Plex Sans" pitchFamily="34" charset="-122"/>
                <a:cs typeface="IBM Plex Sans" pitchFamily="34" charset="-120"/>
              </a:rPr>
              <a:t>درک خود را نشان دهید</a:t>
            </a:r>
            <a:endParaRPr lang="fa" sz="2020" dirty="0"/>
          </a:p>
          <a:p>
            <a:pPr rtl="1" algn="l" indent="0" marL="0">
              <a:lnSpc>
                <a:spcPct val="113000"/>
              </a:lnSpc>
              <a:spcBef>
                <a:spcPts val="300"/>
              </a:spcBef>
              <a:buNone/>
            </a:pPr>
            <a:r>
              <a:rPr lang="fa" altLang="en-US" sz="2020" dirty="0">
                <a:solidFill>
                  <a:srgbClr val="25252B"/>
                </a:solidFill>
                <a:latin typeface="IBM Plex Sans" pitchFamily="34" charset="0"/>
                <a:ea typeface="IBM Plex Sans" pitchFamily="34" charset="-122"/>
                <a:cs typeface="IBM Plex Sans" pitchFamily="34" charset="-120"/>
              </a:rPr>
              <a:t>در ۰٫۰۱ BTC چند ساتوشی وجود دارد؟ چرا یک فرد می‌تواند از مقداری کمتر از یک بیت‌کوین کامل استفاده کند؟</a:t>
            </a:r>
            <a:endParaRPr lang="fa"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بیت‌کوین به‌عنوان پول دیجیتال سالم</a:t>
            </a:r>
            <a:endParaRPr lang="fa" sz="3000" dirty="0"/>
          </a:p>
        </p:txBody>
      </p:sp>
      <p:sp>
        <p:nvSpPr>
          <p:cNvPr id="4" name="Text 2"/>
          <p:cNvSpPr/>
          <p:nvPr/>
        </p:nvSpPr>
        <p:spPr>
          <a:xfrm>
            <a:off x="986729" y="1372240"/>
            <a:ext cx="10755447" cy="1932676"/>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دفتر کل بادوام؛ دسترسی به کلیدها وابسته است</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قابل‌حمل و تقسیم‌پذیر؛ انتقال به ارتباطات نیاز دارد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کمیابیِ آشکار برای عموم و قواعد قابل‌راستی‌آزمایی</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تعویض‌پذیری می‌تواند تحت تأثیر نحوهٔ برخورد ارائه‌دهندگان خدمات با تاریخچهٔ عمومی تراکنش‌ها قرار بگیرد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میزان پذیرش از جایی به جای دیگر متفاوت است</a:t>
            </a:r>
            <a:endParaRPr lang="fa"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25252B"/>
                </a:solidFill>
                <a:latin typeface="IBM Plex Sans" pitchFamily="34" charset="0"/>
                <a:ea typeface="IBM Plex Sans" pitchFamily="34" charset="-122"/>
                <a:cs typeface="IBM Plex Sans" pitchFamily="34" charset="-120"/>
              </a:rPr>
              <a:t>سه کارکرد</a:t>
            </a:r>
            <a:endParaRPr lang="fa" sz="2020" dirty="0"/>
          </a:p>
        </p:txBody>
      </p:sp>
      <p:sp>
        <p:nvSpPr>
          <p:cNvPr id="6" name="Text 4"/>
          <p:cNvSpPr/>
          <p:nvPr/>
        </p:nvSpPr>
        <p:spPr>
          <a:xfrm>
            <a:off x="986729" y="4136837"/>
            <a:ext cx="10755447" cy="1139160"/>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ذخیرهٔ ارزش: عرضهٔ قابل‌پیش‌بینی؛ قیمت پرنوسان</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واسطهٔ مبادله: انتقال مستقیم؛ کارمزدها و میزان پذیرش متفاوت</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واحد حساب: BTC یا ساتوشی؛ بسیاری از کالاها با پول فیات قیمت‌گذاری می‌شوند</a:t>
            </a:r>
            <a:endParaRPr lang="fa"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rtl="1" algn="l" indent="0" marL="0">
              <a:lnSpc>
                <a:spcPct val="113000"/>
              </a:lnSpc>
              <a:buNone/>
            </a:pPr>
            <a:r>
              <a:rPr lang="fa" altLang="en-US" sz="1610" dirty="0">
                <a:solidFill>
                  <a:srgbClr val="25252B"/>
                </a:solidFill>
                <a:latin typeface="IBM Plex Sans" pitchFamily="34" charset="0"/>
                <a:ea typeface="IBM Plex Sans" pitchFamily="34" charset="-122"/>
                <a:cs typeface="IBM Plex Sans" pitchFamily="34" charset="-120"/>
              </a:rPr>
              <a:t>«پول سالم» به معیارهای تعیین‌شده بستگی دارد. گزینه‌های جایگزین را با همان معیارها مقایسه کنید.</a:t>
            </a:r>
            <a:endParaRPr lang="fa"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بیت‌کوین، استیبل‌کوین‌ها و سایر دارایی‌های رمزنگاری‌شده</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بیت‌کوین:</a:t>
            </a:r>
            <a:r>
              <a:rPr lang="fa" altLang="en-US" sz="2400" dirty="0">
                <a:solidFill>
                  <a:srgbClr val="25252B"/>
                </a:solidFill>
                <a:latin typeface="IBM Plex Sans" pitchFamily="34" charset="0"/>
                <a:ea typeface="IBM Plex Sans" pitchFamily="34" charset="-122"/>
                <a:cs typeface="IBM Plex Sans" pitchFamily="34" charset="-120"/>
              </a:rPr>
              <a:t> قواعد عمومی انتشار؛ بدون ناشر مرکزی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استیبل‌کوین‌ها:</a:t>
            </a:r>
            <a:r>
              <a:rPr lang="fa" altLang="en-US" sz="2400" dirty="0">
                <a:solidFill>
                  <a:srgbClr val="25252B"/>
                </a:solidFill>
                <a:latin typeface="IBM Plex Sans" pitchFamily="34" charset="0"/>
                <a:ea typeface="IBM Plex Sans" pitchFamily="34" charset="-122"/>
                <a:cs typeface="IBM Plex Sans" pitchFamily="34" charset="-120"/>
              </a:rPr>
              <a:t> هدف‌گذاری یک ارزش مرجع؛ ذخایر، سازوکارها یا حقوق مطالبهٔ بازخرید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سایر دارایی‌های رمزارزی:</a:t>
            </a:r>
            <a:r>
              <a:rPr lang="fa" altLang="en-US" sz="2400" dirty="0">
                <a:solidFill>
                  <a:srgbClr val="25252B"/>
                </a:solidFill>
                <a:latin typeface="IBM Plex Sans" pitchFamily="34" charset="0"/>
                <a:ea typeface="IBM Plex Sans" pitchFamily="34" charset="-122"/>
                <a:cs typeface="IBM Plex Sans" pitchFamily="34" charset="-120"/>
              </a:rPr>
              <a:t> شبکه‌ها، شیوه‌های انتشار، کنترل و اهداف متفاوت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سابقهٔ کد مشترک یک فورک با بیت‌کوین، شبکه یا امنیت بیت‌کوین را به آن نمی‌دهد</a:t>
            </a:r>
            <a:endParaRPr lang="fa"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مقایسه کنید:</a:t>
            </a:r>
            <a:r>
              <a:rPr lang="fa" altLang="en-US" sz="2400" dirty="0">
                <a:solidFill>
                  <a:srgbClr val="25252B"/>
                </a:solidFill>
                <a:latin typeface="IBM Plex Sans" pitchFamily="34" charset="0"/>
                <a:ea typeface="IBM Plex Sans" pitchFamily="34" charset="-122"/>
                <a:cs typeface="IBM Plex Sans" pitchFamily="34" charset="-120"/>
              </a:rPr>
              <a:t> کنترل انتشار، راستی‌آزمایی مستقل، کنترل کلید و طرف‌های مقابل.</a:t>
            </a:r>
            <a:endParaRPr lang="fa" sz="2400" dirty="0"/>
          </a:p>
        </p:txBody>
      </p:sp>
      <p:sp>
        <p:nvSpPr>
          <p:cNvPr id="6" name="Text 4"/>
          <p:cNvSpPr/>
          <p:nvPr/>
        </p:nvSpPr>
        <p:spPr>
          <a:xfrm>
            <a:off x="666780" y="4266133"/>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این مقایسه به شناخت روشن‌تر بیت‌کوین کمک می‌کند؛ خرید، معامله یا ترویج هیچ دارایی‌ای را توصیه نمی‌کند.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طراحی‌های متفاوت، ریسک‌های متفاوت</a:t>
            </a:r>
            <a:endParaRPr lang="fa"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بیت‌کوین:</a:t>
            </a:r>
            <a:r>
              <a:rPr lang="fa" altLang="en-US" sz="2400" dirty="0">
                <a:solidFill>
                  <a:srgbClr val="25252B"/>
                </a:solidFill>
                <a:latin typeface="IBM Plex Sans" pitchFamily="34" charset="0"/>
                <a:ea typeface="IBM Plex Sans" pitchFamily="34" charset="-122"/>
                <a:cs typeface="IBM Plex Sans" pitchFamily="34" charset="-120"/>
              </a:rPr>
              <a:t> نوسان قیمت، گم‌شدن کلید، قطعیت پرداخت، کارمزدها، سوابق عمومی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استیبل‌کوین‌ها:</a:t>
            </a:r>
            <a:r>
              <a:rPr lang="fa" altLang="en-US" sz="2400" dirty="0">
                <a:solidFill>
                  <a:srgbClr val="25252B"/>
                </a:solidFill>
                <a:latin typeface="IBM Plex Sans" pitchFamily="34" charset="0"/>
                <a:ea typeface="IBM Plex Sans" pitchFamily="34" charset="-122"/>
                <a:cs typeface="IBM Plex Sans" pitchFamily="34" charset="-120"/>
              </a:rPr>
              <a:t> از دست رفتن برابری با دارایی مرجع، ذخایر، بازخرید، مسدودسازی و طرف‌های مقابل</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سایر دارایی‌های رمزارزی:</a:t>
            </a:r>
            <a:r>
              <a:rPr lang="fa" altLang="en-US" sz="2400" dirty="0">
                <a:solidFill>
                  <a:srgbClr val="25252B"/>
                </a:solidFill>
                <a:latin typeface="IBM Plex Sans" pitchFamily="34" charset="0"/>
                <a:ea typeface="IBM Plex Sans" pitchFamily="34" charset="-122"/>
                <a:cs typeface="IBM Plex Sans" pitchFamily="34" charset="-120"/>
              </a:rPr>
              <a:t> تغییر قوانین، تمرکز نفوذ، اشکالات نرم‌افزاری، هک‌ها و پل‌های بین‌زنجیره‌ای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خدمات:</a:t>
            </a:r>
            <a:r>
              <a:rPr lang="fa" altLang="en-US" sz="2400" dirty="0">
                <a:solidFill>
                  <a:srgbClr val="25252B"/>
                </a:solidFill>
                <a:latin typeface="IBM Plex Sans" pitchFamily="34" charset="0"/>
                <a:ea typeface="IBM Plex Sans" pitchFamily="34" charset="-122"/>
                <a:cs typeface="IBM Plex Sans" pitchFamily="34" charset="-120"/>
              </a:rPr>
              <a:t> نگهداری امانی، ازکارافتادگی، دسترسی و ریسک‌های حقوقی در همهٔ دسته‌ها</a:t>
            </a:r>
            <a:endParaRPr lang="fa"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نماد معاملاتی آشنا، قیمتی به‌ظاهر باثبات یا اپلیکیشنی خوش‌ساخت، ایمنی را ثابت نمی‌کند. توکن‌ها به‌طور خودکار مالکیت شرکت، درآمد یا حق بازخرید به شما نمی‌دهند.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یادگیری، معامله‌گری یا تبلیغ نیست</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توضیح دهید، پرسش کنید، مقایسه کنید و راستی‌آزمایی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سفته‌بازی: ریسک قیمت، ریسک پلتفرم و فشار</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تبلیغ: تعارض‌های احتمالی منافع</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بدون توصیه به خرید، فروش یا نگهداری</a:t>
            </a:r>
            <a:endParaRPr lang="fa"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بررسی ارزش محلی</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قیمت بازار، پذیرش محلی و ترجیح یا سوگیری شخصی را از هم تفکیک کنید.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خط زمانی پیدایش بیت‌کوین</a:t>
            </a:r>
            <a:endParaRPr lang="f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ساتوشی ناکاموتو نامی مستعار است؛ هویت خالق یا خالقان آن همچنان ناشناخته است. دیگران این شبکهٔ متن‌باز را بدون یک رهبر مرکزی دائمی ادامه دادند.</a:t>
            </a:r>
            <a:endParaRPr lang="fa"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طراحی و نحوهٔ عملکرد آن را در کنار داستان پیدایشش ارزیابی کنید.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۳۱ اکتبر ۲۰۰۸انتشار وایت‌پیپر: پرداخت‌های آنلاین بدون واسطه۳ ژانویه ۲۰۰۹بلوک پیدایش: آغاز به کار شبکهٔ بیت‌کوین ۱۲ ژانویه ۲۰۰۹نخستین تراکنش فردبه‌فرد، از Satoshi به Hal Finney ۲۲ مه ۲۰۱۰۱۰٬۰۰۰ BTC برا">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توانمندسازی، ریسک و مسئولیت‌پذیری</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کنترل مستقیم از طریق کلیدها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قواعد عمومی و راستی‌آزمایی مستقل</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انتقال همتابه‌همتا در سراسر جهان</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نسخه‌های پشتیبان، بررسی پرداخت‌ها و برنامه‌ریزی برای بازیابی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نوسان قیمت، سوابق عمومی، کارمزدها و پذیرش محدود</a:t>
            </a:r>
            <a:endParaRPr lang="f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شرکتی نمی‌تواند عبارت بازیابی گم‌شده را بازگرداند. پیش از جابه‌جایی مبالغ قابل‌توجه، بدون افشای اطلاعات محرمانه، کمک بخواهید.</a:t>
            </a:r>
            <a:endParaRPr lang="fa"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مسئولیت‌پذیری فردی می‌تواند شامل آموزش، بازبینی توسط همتایان، رویه‌ها و آزمایش‌های کوچک باشد.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مرور: بیت‌کوین چگونه کاستی‌های پولی را برطرف می‌کند؟</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25252B"/>
                </a:solidFill>
                <a:latin typeface="IBM Plex Sans" pitchFamily="34" charset="0"/>
                <a:ea typeface="IBM Plex Sans" pitchFamily="34" charset="-122"/>
                <a:cs typeface="IBM Plex Sans" pitchFamily="34" charset="-120"/>
              </a:rPr>
              <a:t>نکات کلیدی</a:t>
            </a:r>
            <a:endParaRPr lang="fa"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عرضهٔ متغیر → قواعد عمومی انتشار؛ کاربران آن‌ها را اجرا می‌کنند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مجوز متمرکز پرداخت → انتقال همتا‌به‌همتا؛ برگرداندن خطاها دشوار است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دفتر کل متمرکز → تأیید مشترک؛ خطرات سوابق عمومی برای حریم خصوصی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دسترسی از طریق نهادها → کنترل کلید؛ مسئولیت پشتیبان‌گیری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ترتیب‌دهی تراکنش‌ها → اثبات کار؛ هزینه‌های تجهیزات و انرژی</a:t>
            </a:r>
            <a:endParaRPr lang="fa"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لحظه‌ای برای تأمل</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اکنون کدام بخش از طراحی بیت‌کوین را به شکلی متفاوت توضیح می‌دهید و چرا؟</a:t>
            </a:r>
            <a:endParaRPr lang="fa"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۲</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7941F"/>
                </a:solidFill>
                <a:latin typeface="IBM Plex Sans Medium" pitchFamily="34" charset="0"/>
                <a:ea typeface="IBM Plex Sans Medium" pitchFamily="34" charset="-122"/>
                <a:cs typeface="IBM Plex Sans Medium" pitchFamily="34" charset="-120"/>
              </a:rPr>
              <a:t>ماژول ۳</a:t>
            </a:r>
            <a:endParaRPr lang="fa"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استفادهٔ ایمن از بیت‌کوین</a:t>
            </a:r>
            <a:endParaRPr lang="fa"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fa" altLang="en-US" sz="2400" b="1" dirty="0">
                <a:solidFill>
                  <a:srgbClr val="FFFFFF"/>
                </a:solidFill>
                <a:latin typeface="IBM Plex Sans" pitchFamily="34" charset="0"/>
                <a:ea typeface="IBM Plex Sans" pitchFamily="34" charset="-122"/>
                <a:cs typeface="IBM Plex Sans" pitchFamily="34" charset="-120"/>
              </a:rPr>
              <a:t>اقدام:</a:t>
            </a:r>
            <a:r>
              <a:rPr lang="fa" altLang="en-US" sz="2400" dirty="0">
                <a:solidFill>
                  <a:srgbClr val="FFFFFF"/>
                </a:solidFill>
                <a:latin typeface="IBM Plex Sans" pitchFamily="34" charset="0"/>
                <a:ea typeface="IBM Plex Sans" pitchFamily="34" charset="-122"/>
                <a:cs typeface="IBM Plex Sans" pitchFamily="34" charset="-120"/>
              </a:rPr>
              <a:t> چگونه مسئولیت استفاده از بیت‌کوین و تأمین امنیت آن را بر عهده بگیرم؟</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اقدامات اولیهٔ ایمن</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اطلاعات دریافت را به اشتراک بگذارید؛ هرگز اطلاعات محرمانه را به اشتراک نگذارید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پیش از تأیید ارسال، مکث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اشتباهات را کوچک نگه دارید؛ کمک بخواهید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از ابزارها و منابع ازپیش‌آماده، خالی، شبیه‌سازی‌شده یا تأییدشده و کم‌ریسک استفاده کنید</a:t>
            </a:r>
            <a:endParaRPr lang="f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خرید، وجه شخصی یا کیف پول شخصی لازم نیست. تمرین عملی در محیط واقعی، خطرات بیشتری برای حریم خصوصی و امنیت و نیز خطر از دست دادن وجوه به همراه دارد؛ گزینه‌ای جایگزین که به وجه نیاز ندارد نیز در دسترس است.</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کیف‌پول‌ها</a:t>
            </a:r>
            <a:endParaRPr lang="f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کیف پول بیت‌کوین، کلیدها و اطلاعات لازم برای دریافت و تأیید تراکنش‌ها را مدیریت می‌کند؛ بیت‌کوین همچنان در دفتر کل مشترک ثبت می‌ماند.</a:t>
            </a:r>
            <a:endParaRPr lang="fa" sz="2400" dirty="0"/>
          </a:p>
        </p:txBody>
      </p:sp>
      <p:sp>
        <p:nvSpPr>
          <p:cNvPr id="5" name="Text 3"/>
          <p:cNvSpPr/>
          <p:nvPr/>
        </p:nvSpPr>
        <p:spPr>
          <a:xfrm>
            <a:off x="1047720" y="2514326"/>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چه کسی کنترل کلیدها را در اختیار دارد؟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دسترسی چگونه بازیابی می‌شود؟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کدام روش‌های پرداخت پشتیبانی می‌شوند؟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کد منبع، نگهداری، سازگاری، حریم خصوصی، هزینه و پشتیبانی</a:t>
            </a:r>
            <a:endParaRPr lang="fa"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کد متن‌باز امکان بررسی را فراهم می‌کند؛ اما ثابت نمی‌کند که کیف پول ایمن یا مناسب است.</a:t>
            </a:r>
            <a:endParaRPr lang="fa"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کیف پول‌های آموزشی نباید برای نگهداری مبالغ قابل‌توجه استفاده شوند. کیف پول شخصی که بعداً استفاده می‌کنید، به راه‌اندازی خصوصیِ جدید و اطلاعات بازیابی جدید نیاز دارد.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کیف پول شما کلیدها را نگه می‌دارد دریافت یک آدرس دریافت را به اشتراک بگذاریدارسال با کلید خود امضا کنید بیت‌کوین در دفتر کل مشترک باقی می‌ماند">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آدرس‌ها</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اطلاعات عمومی دریافت برای پرداخت درون‌زنجیره‌ای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از صفحهٔ دریافت کیف پول موردنظر دریافت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اسکن یا کپی کنید؛ سپس با صفحهٔ مورداعتماد مقایسه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گیرنده، شبکه و روش پرداخت را تأیید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آدرس درون‌زنجیره‌ای و صورت‌حساب لایتنینگ: درخواست‌های متفاوت</a:t>
            </a:r>
            <a:endParaRPr lang="f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بدافزار می‌تواند مقصدهای کپی‌شده را جایگزین کند. ظاهر آشنا کافی نیست. آدرس‌های تازه، پیوند دادن پرداخت‌ها به یکدیگر را دشوارتر می‌کنند؛ اما پرداخت‌ها را ناشناس نمی‌کنند.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کلیدها</a:t>
            </a:r>
            <a:endParaRPr lang="fa" sz="3000" dirty="0"/>
          </a:p>
        </p:txBody>
      </p:sp>
      <p:sp>
        <p:nvSpPr>
          <p:cNvPr id="4" name="Text 2"/>
          <p:cNvSpPr/>
          <p:nvPr/>
        </p:nvSpPr>
        <p:spPr>
          <a:xfrm>
            <a:off x="1002000" y="1375806"/>
            <a:ext cx="10738714" cy="1608521"/>
          </a:xfrm>
          <a:prstGeom prst="rect">
            <a:avLst/>
          </a:prstGeom>
          <a:noFill/>
          <a:ln/>
        </p:spPr>
        <p:txBody>
          <a:bodyPr wrap="square" lIns="0" tIns="0" rIns="0" bIns="0" rtlCol="0" anchor="t"/>
          <a:lstStyle/>
          <a:p>
            <a:pPr rtl="1" algn="l" marL="200660" indent="-200660">
              <a:lnSpc>
                <a:spcPct val="113000"/>
              </a:lnSpc>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کلید خصوصی:</a:t>
            </a:r>
            <a:r>
              <a:rPr lang="fa" altLang="en-US" sz="2110" dirty="0">
                <a:solidFill>
                  <a:srgbClr val="25252B"/>
                </a:solidFill>
                <a:latin typeface="IBM Plex Sans" pitchFamily="34" charset="0"/>
                <a:ea typeface="IBM Plex Sans" pitchFamily="34" charset="-122"/>
                <a:cs typeface="IBM Plex Sans" pitchFamily="34" charset="-120"/>
              </a:rPr>
              <a:t> اطلاعات محرمانه‌ای که برای صدور مجوز خرج‌کردن استفاده می‌شود</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کلید عمومی:</a:t>
            </a:r>
            <a:r>
              <a:rPr lang="fa" altLang="en-US" sz="2110" dirty="0">
                <a:solidFill>
                  <a:srgbClr val="25252B"/>
                </a:solidFill>
                <a:latin typeface="IBM Plex Sans" pitchFamily="34" charset="0"/>
                <a:ea typeface="IBM Plex Sans" pitchFamily="34" charset="-122"/>
                <a:cs typeface="IBM Plex Sans" pitchFamily="34" charset="-120"/>
              </a:rPr>
              <a:t> امضاها را بدون افشای کلید خصوصی تأیید می‌کند</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آدرس:</a:t>
            </a:r>
            <a:r>
              <a:rPr lang="fa" altLang="en-US" sz="2110" dirty="0">
                <a:solidFill>
                  <a:srgbClr val="25252B"/>
                </a:solidFill>
                <a:latin typeface="IBM Plex Sans" pitchFamily="34" charset="0"/>
                <a:ea typeface="IBM Plex Sans" pitchFamily="34" charset="-122"/>
                <a:cs typeface="IBM Plex Sans" pitchFamily="34" charset="-120"/>
              </a:rPr>
              <a:t> اطلاعات دریافت وجه که از اطلاعات کلید عمومی مشتق می‌شود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کیف پول‌ها معمولاً کلیدهای بسیاری را به‌صورت خودکار مدیریت می‌کنند</a:t>
            </a:r>
            <a:endParaRPr lang="f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rtl="1" algn="l" indent="0" marL="0">
              <a:lnSpc>
                <a:spcPct val="113000"/>
              </a:lnSpc>
              <a:buNone/>
            </a:pPr>
            <a:r>
              <a:rPr lang="fa" altLang="en-US" sz="2110" dirty="0">
                <a:solidFill>
                  <a:srgbClr val="25252B"/>
                </a:solidFill>
                <a:latin typeface="IBM Plex Sans" pitchFamily="34" charset="0"/>
                <a:ea typeface="IBM Plex Sans" pitchFamily="34" charset="-122"/>
                <a:cs typeface="IBM Plex Sans" pitchFamily="34" charset="-120"/>
              </a:rPr>
              <a:t>هرگز کلیدهای خصوصی، عبارت‌های بازیابی، گذرواژه‌ها یا کدهای بازیابی را با دیگران به اشتراک نگذارید. هیچ آموزش‌دهنده، کارشناس پشتیبانی، شرکت ارائه‌دهندهٔ کیف پول، کارمند صرافی یا توسعه‌دهندهٔ معتبری به آن‌ها نیاز ندارد.</a:t>
            </a:r>
            <a:endParaRPr lang="f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rtl="1" algn="l" indent="0" marL="0">
              <a:lnSpc>
                <a:spcPct val="113000"/>
              </a:lnSpc>
              <a:buNone/>
            </a:pPr>
            <a:r>
              <a:rPr lang="fa" altLang="en-US" sz="2110" b="1" dirty="0">
                <a:solidFill>
                  <a:srgbClr val="422C70"/>
                </a:solidFill>
                <a:latin typeface="IBM Plex Sans" pitchFamily="34" charset="0"/>
                <a:ea typeface="IBM Plex Sans" pitchFamily="34" charset="-122"/>
                <a:cs typeface="IBM Plex Sans" pitchFamily="34" charset="-120"/>
              </a:rPr>
              <a:t>امتحان کنید</a:t>
            </a:r>
            <a:endParaRPr lang="fa" sz="2110" dirty="0"/>
          </a:p>
          <a:p>
            <a:pPr rtl="1" algn="l" indent="0" marL="0">
              <a:lnSpc>
                <a:spcPct val="113000"/>
              </a:lnSpc>
              <a:spcBef>
                <a:spcPts val="320"/>
              </a:spcBef>
              <a:buNone/>
            </a:pPr>
            <a:r>
              <a:rPr lang="fa" altLang="en-US" sz="2110" dirty="0">
                <a:solidFill>
                  <a:srgbClr val="25252B"/>
                </a:solidFill>
                <a:latin typeface="IBM Plex Sans" pitchFamily="34" charset="0"/>
                <a:ea typeface="IBM Plex Sans" pitchFamily="34" charset="-122"/>
                <a:cs typeface="IBM Plex Sans" pitchFamily="34" charset="-120"/>
              </a:rPr>
              <a:t>نمونه‌های آماده‌شده را در سه دسته قرار دهید: اطلاعات دریافت وجه، اطلاعات محرمانه و اطلاعات عمومی‌ای که وقتی به شخصی مرتبط می‌شوند، حساس می‌شوند.</a:t>
            </a:r>
            <a:endParaRPr lang="f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کلید خصوصی: هرگز آن را به اشتراک نگذارید. هر کسی که آن را داشته باشد می‌تواند بیت‌کوین شما را خرج کند. دریافت: اشتراک‌گذاری بی‌خطر است کلید عمومی، مشتق‌شده از کلید خصوصی آدرس دریافت، ساخته‌شده از اطلا">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عبارت‌های بازیابی</a:t>
            </a:r>
            <a:endParaRPr lang="fa"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عبارت بازیابی، فهرستی مرتب از واژه‌هاست که بسیاری از کیف‌پول‌ها برای بازیابی کلیدهای خصوصی خود از آن استفاده می‌کنند.</a:t>
            </a:r>
            <a:endParaRPr lang="fa" sz="2400" dirty="0"/>
          </a:p>
        </p:txBody>
      </p:sp>
      <p:sp>
        <p:nvSpPr>
          <p:cNvPr id="6" name="Text 3"/>
          <p:cNvSpPr/>
          <p:nvPr/>
        </p:nvSpPr>
        <p:spPr>
          <a:xfrm>
            <a:off x="1047720" y="2925623"/>
            <a:ext cx="4873020" cy="3062143"/>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اغلب ۱۲ یا ۲۴ واژه؛ طراحی‌ها متفاوت‌اند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املای دقیق و ترتیب درست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دستورالعمل‌های رسمی پشتیبان‌گیری؛ نگهداری خصوصی و آفلاین</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 برابر گم‌شدن، آسیب‌دیدن، دوربین‌ها و نگاه دیگران محافظت کنید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استفادهٔ امانی و غیرامانی</a:t>
            </a:r>
            <a:endParaRPr lang="fa" sz="3000" dirty="0"/>
          </a:p>
        </p:txBody>
      </p:sp>
      <p:sp>
        <p:nvSpPr>
          <p:cNvPr id="4" name="Text 2"/>
          <p:cNvSpPr/>
          <p:nvPr/>
        </p:nvSpPr>
        <p:spPr>
          <a:xfrm>
            <a:off x="1017179" y="1379464"/>
            <a:ext cx="10722072" cy="1681764"/>
          </a:xfrm>
          <a:prstGeom prst="rect">
            <a:avLst/>
          </a:prstGeom>
          <a:noFill/>
          <a:ln/>
        </p:spPr>
        <p:txBody>
          <a:bodyPr wrap="square" lIns="0" tIns="0" rIns="0" bIns="0" rtlCol="0" anchor="t"/>
          <a:lstStyle/>
          <a:p>
            <a:pPr rtl="1" algn="l" marL="210820" indent="-210820">
              <a:lnSpc>
                <a:spcPct val="113000"/>
              </a:lnSpc>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امانی:</a:t>
            </a:r>
            <a:r>
              <a:rPr lang="fa" altLang="en-US" sz="2210" dirty="0">
                <a:solidFill>
                  <a:srgbClr val="25252B"/>
                </a:solidFill>
                <a:latin typeface="IBM Plex Sans" pitchFamily="34" charset="0"/>
                <a:ea typeface="IBM Plex Sans" pitchFamily="34" charset="-122"/>
                <a:cs typeface="IBM Plex Sans" pitchFamily="34" charset="-120"/>
              </a:rPr>
              <a:t> ارائه‌دهندهٔ خدمات، کنترل کلیدها و بازیابی حساب را در اختیار دارد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موجودی نمایش‌داده‌شده: وعدهٔ ارائه‌دهندهٔ خدمات برای تأمین بیت‌کوین</a:t>
            </a:r>
            <a:endParaRPr lang="fa" sz="2210" dirty="0"/>
          </a:p>
          <a:p>
            <a:pPr rtl="1" algn="l" marL="210820" indent="-210820">
              <a:lnSpc>
                <a:spcPct val="113000"/>
              </a:lnSpc>
              <a:spcBef>
                <a:spcPts val="440"/>
              </a:spcBef>
              <a:buSzPct val="100000"/>
              <a:buChar char="•"/>
            </a:pPr>
            <a:r>
              <a:rPr lang="fa" altLang="en-US" sz="2210" b="1" dirty="0">
                <a:solidFill>
                  <a:srgbClr val="422C70"/>
                </a:solidFill>
                <a:latin typeface="IBM Plex Sans" pitchFamily="34" charset="0"/>
                <a:ea typeface="IBM Plex Sans" pitchFamily="34" charset="-122"/>
                <a:cs typeface="IBM Plex Sans" pitchFamily="34" charset="-120"/>
              </a:rPr>
              <a:t>خودامانی:</a:t>
            </a:r>
            <a:r>
              <a:rPr lang="fa" altLang="en-US" sz="2210" dirty="0">
                <a:solidFill>
                  <a:srgbClr val="25252B"/>
                </a:solidFill>
                <a:latin typeface="IBM Plex Sans" pitchFamily="34" charset="0"/>
                <a:ea typeface="IBM Plex Sans" pitchFamily="34" charset="-122"/>
                <a:cs typeface="IBM Plex Sans" pitchFamily="34" charset="-120"/>
              </a:rPr>
              <a:t> کاربر، کنترل کلیدها و پشتیبان‌گیری را در اختیار دارد</a:t>
            </a:r>
            <a:endParaRPr lang="fa" sz="2210" dirty="0"/>
          </a:p>
          <a:p>
            <a:pPr rtl="1" algn="l" marL="210820" indent="-210820">
              <a:lnSpc>
                <a:spcPct val="113000"/>
              </a:lnSpc>
              <a:spcBef>
                <a:spcPts val="440"/>
              </a:spcBef>
              <a:buSzPct val="100000"/>
              <a:buChar char="•"/>
            </a:pPr>
            <a:r>
              <a:rPr lang="fa" altLang="en-US" sz="2210" dirty="0">
                <a:solidFill>
                  <a:srgbClr val="25252B"/>
                </a:solidFill>
                <a:latin typeface="IBM Plex Sans" pitchFamily="34" charset="0"/>
                <a:ea typeface="IBM Plex Sans" pitchFamily="34" charset="-122"/>
                <a:cs typeface="IBM Plex Sans" pitchFamily="34" charset="-120"/>
              </a:rPr>
              <a:t>کنترل مستقیم، مسئولیت خطاها و بازیابی را به همراه دارد</a:t>
            </a:r>
            <a:endParaRPr lang="fa"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rtl="1" algn="l" indent="0" marL="0">
              <a:lnSpc>
                <a:spcPct val="113000"/>
              </a:lnSpc>
              <a:buNone/>
            </a:pPr>
            <a:r>
              <a:rPr lang="fa" altLang="en-US" sz="2210" dirty="0">
                <a:solidFill>
                  <a:srgbClr val="25252B"/>
                </a:solidFill>
                <a:latin typeface="IBM Plex Sans" pitchFamily="34" charset="0"/>
                <a:ea typeface="IBM Plex Sans" pitchFamily="34" charset="-122"/>
                <a:cs typeface="IBM Plex Sans" pitchFamily="34" charset="-120"/>
              </a:rPr>
              <a:t>یک بلاک‌چین عمومی نمی‌تواند ثابت کند که ارائه‌دهندهٔ خدمات به یک مشتری مشخص چه میزان بدهکار است. خودامانی همچنان می‌تواند با وابستگی‌هایی به نرم‌افزار، سخت‌افزار، سرور و شبکه همراه باشد.</a:t>
            </a:r>
            <a:endParaRPr lang="fa"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422C70"/>
                </a:solidFill>
                <a:latin typeface="IBM Plex Sans" pitchFamily="34" charset="0"/>
                <a:ea typeface="IBM Plex Sans" pitchFamily="34" charset="-122"/>
                <a:cs typeface="IBM Plex Sans" pitchFamily="34" charset="-120"/>
              </a:rPr>
              <a:t>امتحان کنید</a:t>
            </a:r>
            <a:endParaRPr lang="fa" sz="2210" dirty="0"/>
          </a:p>
          <a:p>
            <a:pPr rtl="1" algn="l" indent="0" marL="0">
              <a:lnSpc>
                <a:spcPct val="113000"/>
              </a:lnSpc>
              <a:spcBef>
                <a:spcPts val="330"/>
              </a:spcBef>
              <a:buNone/>
            </a:pPr>
            <a:r>
              <a:rPr lang="fa" altLang="en-US" sz="2210" dirty="0">
                <a:solidFill>
                  <a:srgbClr val="25252B"/>
                </a:solidFill>
                <a:latin typeface="IBM Plex Sans" pitchFamily="34" charset="0"/>
                <a:ea typeface="IBM Plex Sans" pitchFamily="34" charset="-122"/>
                <a:cs typeface="IBM Plex Sans" pitchFamily="34" charset="-120"/>
              </a:rPr>
              <a:t>دو توصیف ازپیش‌آماده‌شده را مقایسه کنید: چه کسی کنترل کلیدها را در اختیار دارد، چه کسی دسترسی را بازیابی می‌کند و چه ریسکی باید بررسی شود؟</a:t>
            </a:r>
            <a:endParaRPr lang="fa"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امانی در تلفن همراه خود وارد یک حساب کاربری می‌شویدسرویس، کلیدها را در سرورهای خود نگه می‌دارد سرویس، پرداخت شما را تأیید و امضا می‌کندموجودیوعده‌ای از سوی سرویسبازیابیاز طریق فرایند بازیابی حساب کارب">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کیف پول‌های گرم و سرد</a:t>
            </a:r>
            <a:endParaRPr lang="fa" sz="3000" dirty="0"/>
          </a:p>
        </p:txBody>
      </p:sp>
      <p:sp>
        <p:nvSpPr>
          <p:cNvPr id="5" name="Text 2"/>
          <p:cNvSpPr/>
          <p:nvPr/>
        </p:nvSpPr>
        <p:spPr>
          <a:xfrm>
            <a:off x="1032449" y="1383030"/>
            <a:ext cx="5535869" cy="2940436"/>
          </a:xfrm>
          <a:prstGeom prst="rect">
            <a:avLst/>
          </a:prstGeom>
          <a:noFill/>
          <a:ln/>
        </p:spPr>
        <p:txBody>
          <a:bodyPr wrap="square" lIns="0" tIns="0" rIns="0" bIns="0" rtlCol="0" anchor="t"/>
          <a:lstStyle/>
          <a:p>
            <a:pPr rtl="1" algn="l" marL="219710" indent="-219710">
              <a:lnSpc>
                <a:spcPct val="113000"/>
              </a:lnSpc>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گرم:</a:t>
            </a:r>
            <a:r>
              <a:rPr lang="fa" altLang="en-US" sz="2300" dirty="0">
                <a:solidFill>
                  <a:srgbClr val="25252B"/>
                </a:solidFill>
                <a:latin typeface="IBM Plex Sans" pitchFamily="34" charset="0"/>
                <a:ea typeface="IBM Plex Sans" pitchFamily="34" charset="-122"/>
                <a:cs typeface="IBM Plex Sans" pitchFamily="34" charset="-120"/>
              </a:rPr>
              <a:t> کلیدها روی دستگاهی متصل به اینترنت قرار دارند؛ استفاده آسان، خطر بیشتر</a:t>
            </a:r>
            <a:endParaRPr lang="fa" sz="2300" dirty="0"/>
          </a:p>
          <a:p>
            <a:pPr rtl="1" algn="l" marL="219710" indent="-21971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سرد:</a:t>
            </a:r>
            <a:r>
              <a:rPr lang="fa" altLang="en-US" sz="2300" dirty="0">
                <a:solidFill>
                  <a:srgbClr val="25252B"/>
                </a:solidFill>
                <a:latin typeface="IBM Plex Sans" pitchFamily="34" charset="0"/>
                <a:ea typeface="IBM Plex Sans" pitchFamily="34" charset="-122"/>
                <a:cs typeface="IBM Plex Sans" pitchFamily="34" charset="-120"/>
              </a:rPr>
              <a:t> کلیدهای امضا از دستگاه همه‌منظورهٔ متصل به اینترنت جدا نگه داشته می‌شوند</a:t>
            </a:r>
            <a:endParaRPr lang="fa" sz="2300" dirty="0"/>
          </a:p>
          <a:p>
            <a:pPr rtl="1" algn="l" marL="219710" indent="-219710">
              <a:lnSpc>
                <a:spcPct val="113000"/>
              </a:lnSpc>
              <a:spcBef>
                <a:spcPts val="460"/>
              </a:spcBef>
              <a:buSzPct val="100000"/>
              <a:buChar char="•"/>
            </a:pPr>
            <a:r>
              <a:rPr lang="fa" altLang="en-US" sz="2300" b="1" dirty="0">
                <a:solidFill>
                  <a:srgbClr val="422C70"/>
                </a:solidFill>
                <a:latin typeface="IBM Plex Sans" pitchFamily="34" charset="0"/>
                <a:ea typeface="IBM Plex Sans" pitchFamily="34" charset="-122"/>
                <a:cs typeface="IBM Plex Sans" pitchFamily="34" charset="-120"/>
              </a:rPr>
              <a:t>کیف پول سخت‌افزاری:</a:t>
            </a:r>
            <a:r>
              <a:rPr lang="fa" altLang="en-US" sz="2300" dirty="0">
                <a:solidFill>
                  <a:srgbClr val="25252B"/>
                </a:solidFill>
                <a:latin typeface="IBM Plex Sans" pitchFamily="34" charset="0"/>
                <a:ea typeface="IBM Plex Sans" pitchFamily="34" charset="-122"/>
                <a:cs typeface="IBM Plex Sans" pitchFamily="34" charset="-120"/>
              </a:rPr>
              <a:t> دستگاهی اختصاصی برای محافظت از کلیدها و امضا کردن</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امانت‌داری و بازیابی: دو موضوع جداگانه</a:t>
            </a:r>
            <a:endParaRPr lang="fa" sz="2300" dirty="0"/>
          </a:p>
        </p:txBody>
      </p:sp>
      <p:sp>
        <p:nvSpPr>
          <p:cNvPr id="6" name="Text 3"/>
          <p:cNvSpPr/>
          <p:nvPr/>
        </p:nvSpPr>
        <p:spPr>
          <a:xfrm>
            <a:off x="666780" y="4645243"/>
            <a:ext cx="6340632" cy="1184971"/>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کیف پول سخت‌افزاری می‌تواند از نگهداری سرد پشتیبانی کند؛ این اصطلاحات هم‌معنا نیستند. دستگاه‌ها و نسخه‌های پشتیبان همچنان به محافظت نیاز دارند.</a:t>
            </a:r>
            <a:endParaRPr lang="f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بازیابی کیف پول و آزمایش عبارت بازیابی</a:t>
            </a:r>
            <a:endParaRPr lang="f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فقط از مواد آموزشیِ ازپیش‌آماده‌شده، خالی یا شبیه‌سازی‌شده استفاده کنید. هرگز کلمات بازیابی واقعی را افشا نکنید؛ هرگز در آینده از کیف پولِ مورد استفاده در کلاس برای نگهداری مبالغ قابل‌توجه استفاده نکنید.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فقط از موارد ازپیش‌آماده، خالی یا شبیه‌سازی‌شده استفاده کنید. مدرس شما هرگز کلمات بازیابی را نمی‌بیند. 1 دستورالعمل‌ها را دنبال کنیداز راهنمای رسمی همان کیف پول آموزشی استفاده کنید.2 سازگاری را بررسی ">    </p:cNvPr>
          <p:cNvPicPr>
            <a:picLocks noChangeAspect="1"/>
          </p:cNvPicPr>
          <p:nvPr/>
        </p:nvPicPr>
        <p:blipFill>
          <a:blip r:embed="rId1"/>
          <a:stretch>
            <a:fillRect/>
          </a:stretch>
        </p:blipFill>
        <p:spPr>
          <a:xfrm>
            <a:off x="342900" y="1100938"/>
            <a:ext cx="11506170" cy="450369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دریافت بیت‌کوین</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25252B"/>
                </a:solidFill>
                <a:latin typeface="IBM Plex Sans" pitchFamily="34" charset="0"/>
                <a:ea typeface="IBM Plex Sans" pitchFamily="34" charset="-122"/>
                <a:cs typeface="IBM Plex Sans" pitchFamily="34" charset="-120"/>
              </a:rPr>
              <a:t>تمرین ۱: دریافت ایمن</a:t>
            </a:r>
            <a:endParaRPr lang="fa"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کیف پول از پیش آماده‌شده را باز کنید؛ گزینهٔ «دریافت» را انتخاب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مشخص کنید که دریافت روی زنجیره است یا از طریق لایتنینگ.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فقط اطلاعات عمومیِ مربوط به دریافت را به اشتراک بگذارید.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هر مبلغ درخواستی را با فرستنده بررسی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مبلغ و وضعیت را در کیف پول خودتان بررسی کنید.</a:t>
            </a:r>
            <a:endParaRPr lang="fa"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پیام یا تصویر صفحهٔ فرستنده مدرک محسوب نمی‌شود. وضعیت «در انتظار» با «تأییدشده» متفاوت است؛ تأییدها نمی‌توانند اشتباه بودن آدرس یا کلاهبرداری را جبران کنند.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ارسال بیت‌کوین</a:t>
            </a:r>
            <a:endParaRPr lang="fa"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25252B"/>
                </a:solidFill>
                <a:latin typeface="IBM Plex Sans" pitchFamily="34" charset="0"/>
                <a:ea typeface="IBM Plex Sans" pitchFamily="34" charset="-122"/>
                <a:cs typeface="IBM Plex Sans" pitchFamily="34" charset="-120"/>
              </a:rPr>
              <a:t>تمرین ۲: پیش از ارسال، مکث و بررسی کنید</a:t>
            </a:r>
            <a:endParaRPr lang="fa"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تنها زمانی تأیید کنید که نتیجهٔ همهٔ بررسی‌ها مطابقت داشته باشد. اگر جزئیات تغییر کرد، فوریتی پیش آمد یا کسی اطلاعات محرمانه درخواست کرد، دست نگه دارید و به‌طور مستقل صحت موضوع را بررسی کنید. بازگرداندن یک انتقال معتبر دشوار یا غیرممکن است.</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پیش از ارسال✓ گیرندهاز طریق یک کانال مورد اعتماد، هویت گیرنده و دلیل پرداخت را تأیید کنید.✓ روش پرداختتأیید کنید که پرداخت درون‌زنجیره‌ای است یا از طریق لایتنینگ.✓ مقصدآن را با صفحهٔ دریافت مورد اعتما">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راستی‌آزمایی و تراکنش‌های برگشت‌ناپذیر</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Txid:</a:t>
            </a:r>
            <a:r>
              <a:rPr lang="fa" altLang="en-US" sz="2400" dirty="0">
                <a:solidFill>
                  <a:srgbClr val="25252B"/>
                </a:solidFill>
                <a:latin typeface="IBM Plex Sans" pitchFamily="34" charset="0"/>
                <a:ea typeface="IBM Plex Sans" pitchFamily="34" charset="-122"/>
                <a:cs typeface="IBM Plex Sans" pitchFamily="34" charset="-120"/>
              </a:rPr>
              <a:t> شناسهٔ یک تراکنش درون‌زنجیره‌ای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کاوشگر:</a:t>
            </a:r>
            <a:r>
              <a:rPr lang="fa" altLang="en-US" sz="2400" dirty="0">
                <a:solidFill>
                  <a:srgbClr val="25252B"/>
                </a:solidFill>
                <a:latin typeface="IBM Plex Sans" pitchFamily="34" charset="0"/>
                <a:ea typeface="IBM Plex Sans" pitchFamily="34" charset="-122"/>
                <a:cs typeface="IBM Plex Sans" pitchFamily="34" charset="-120"/>
              </a:rPr>
              <a:t> رابطی برای دسترسی به داده‌های عمومی تراکنش‌ها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شبکه، مقصد، مبلغ، کارمزد، وضعیت و تأییدها را بررسی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انتشار → در انتظار → گنجانده‌شده در یک بلوک → تأییدهای بعدی</a:t>
            </a:r>
            <a:endParaRPr lang="f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کاوشگر نمی‌تواند هویت، صداقت یا هدف پرداخت را اثبات کند. هیچ تعداد تأیید ثابتی وجود ندارد که برای همهٔ پرداخت‌ها مناسب باشد.</a:t>
            </a:r>
            <a:endParaRPr lang="f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از مثال‌های ازپیش‌آماده‌شده استفاده کنید؛ نشانی یا تراکنش شخصیِ یک یادگیرنده را جست‌وجو نکنید. جست‌وجوها می‌توانند علاقهٔ شما به موارد جست‌وجوشده را برای گردانندهٔ کاوشگر آشکار کنند.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استخر تراکنش‌های در انتظاردر انتظار یک بلاکبلاک N۱ تأییدبلاک N+۱۲ تأییدبلاک N+۲۳ تأییدبلاک N+۳۴ تأیید">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چک‌لیست ایمنی</a:t>
            </a:r>
            <a:endParaRPr lang="fa"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25252B"/>
                </a:solidFill>
                <a:latin typeface="IBM Plex Sans" pitchFamily="34" charset="0"/>
                <a:ea typeface="IBM Plex Sans" pitchFamily="34" charset="-122"/>
                <a:cs typeface="IBM Plex Sans" pitchFamily="34" charset="-120"/>
              </a:rPr>
              <a:t>تمرین ۳: خطر را شناسایی کنید و با حفظ ایمنی متوقف شوید</a:t>
            </a:r>
            <a:endParaRPr lang="fa"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25252B"/>
                </a:solidFill>
                <a:latin typeface="IBM Plex Sans" pitchFamily="34" charset="0"/>
                <a:ea typeface="IBM Plex Sans" pitchFamily="34" charset="-122"/>
                <a:cs typeface="IBM Plex Sans" pitchFamily="34" charset="-120"/>
              </a:rPr>
              <a:t>مکث کنید. چیزی به اشتراک نگذارید. چیزی ارسال نکنید. کانال ارتباطی را ببندید. به‌طور مستقل صحت موضوع را بررسی کنید. بدون افشای اطلاعات محرمانه، کمک بخواهید.</a:t>
            </a:r>
            <a:endParaRPr lang="fa"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rtl="1" algn="l" indent="0" marL="0">
              <a:lnSpc>
                <a:spcPct val="113000"/>
              </a:lnSpc>
              <a:buNone/>
            </a:pPr>
            <a:r>
              <a:rPr lang="fa" altLang="en-US" sz="2210" b="1" dirty="0">
                <a:solidFill>
                  <a:srgbClr val="422C70"/>
                </a:solidFill>
                <a:latin typeface="IBM Plex Sans" pitchFamily="34" charset="0"/>
                <a:ea typeface="IBM Plex Sans" pitchFamily="34" charset="-122"/>
                <a:cs typeface="IBM Plex Sans" pitchFamily="34" charset="-120"/>
              </a:rPr>
              <a:t>امتحان کنید</a:t>
            </a:r>
            <a:endParaRPr lang="fa" sz="2210" dirty="0"/>
          </a:p>
          <a:p>
            <a:pPr rtl="1" algn="l" indent="0" marL="0">
              <a:lnSpc>
                <a:spcPct val="113000"/>
              </a:lnSpc>
              <a:spcBef>
                <a:spcPts val="330"/>
              </a:spcBef>
              <a:buNone/>
            </a:pPr>
            <a:r>
              <a:rPr lang="fa" altLang="en-US" sz="2210" dirty="0">
                <a:solidFill>
                  <a:srgbClr val="25252B"/>
                </a:solidFill>
                <a:latin typeface="IBM Plex Sans" pitchFamily="34" charset="0"/>
                <a:ea typeface="IBM Plex Sans" pitchFamily="34" charset="-122"/>
                <a:cs typeface="IBM Plex Sans" pitchFamily="34" charset="-120"/>
              </a:rPr>
              <a:t>نشانهٔ هشدار، زیان احتمالی و نخستین اقدام ایمن را در یک پیام از پیش آماده‌شده شناسایی کنید.</a:t>
            </a:r>
            <a:endParaRPr lang="fa"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فوریت جعل هویت تغییر مقصد سود تضمینی درخواست اطلاعات محرمانه">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تهیه و مبادلهٔ بیت‌کوین</a:t>
            </a:r>
            <a:endParaRPr lang="fa"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25252B"/>
                </a:solidFill>
                <a:latin typeface="IBM Plex Sans" pitchFamily="34" charset="0"/>
                <a:ea typeface="IBM Plex Sans" pitchFamily="34" charset="-122"/>
                <a:cs typeface="IBM Plex Sans" pitchFamily="34" charset="-120"/>
              </a:rPr>
              <a:t>آگاهی، نه توصیهٔ مالی</a:t>
            </a:r>
            <a:endParaRPr lang="fa"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قیمت کل و اختلاف قیمت خرید و فروش، کارمزدهای خدمات و برداشت، کنترل کلیدها، داده‌های هویتی، تسویه و مقررات محلی جاری را مقایسه کنید.</a:t>
            </a:r>
            <a:endParaRPr lang="fa" sz="2400" dirty="0"/>
          </a:p>
        </p:txBody>
      </p:sp>
      <p:sp>
        <p:nvSpPr>
          <p:cNvPr id="7" name="Text 4"/>
          <p:cNvSpPr/>
          <p:nvPr/>
        </p:nvSpPr>
        <p:spPr>
          <a:xfrm>
            <a:off x="666780" y="4114160"/>
            <a:ext cx="5694426" cy="2056760"/>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روش یا ارائه‌دهنده‌ای به‌خودی‌خود بهترین نیست. </a:t>
            </a:r>
            <a:r>
              <a:rPr lang="fa" altLang="en-US" sz="2400" b="1" dirty="0">
                <a:solidFill>
                  <a:srgbClr val="25252B"/>
                </a:solidFill>
                <a:latin typeface="IBM Plex Sans" pitchFamily="34" charset="0"/>
                <a:ea typeface="IBM Plex Sans" pitchFamily="34" charset="-122"/>
                <a:cs typeface="IBM Plex Sans" pitchFamily="34" charset="-120"/>
              </a:rPr>
              <a:t>KYC</a:t>
            </a:r>
            <a:r>
              <a:rPr lang="fa" altLang="en-US" sz="2400" dirty="0">
                <a:solidFill>
                  <a:srgbClr val="25252B"/>
                </a:solidFill>
                <a:latin typeface="IBM Plex Sans" pitchFamily="34" charset="0"/>
                <a:ea typeface="IBM Plex Sans" pitchFamily="34" charset="-122"/>
                <a:cs typeface="IBM Plex Sans" pitchFamily="34" charset="-120"/>
              </a:rPr>
              <a:t> به معنای بررسی هویت است: مزایای احتمالی از نظر انطباق با مقررات یا بازیابی، همراه با خطرات مربوط به داده‌های هویتی و پرداخت.</a:t>
            </a:r>
            <a:endParaRPr lang="fa"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فردی که بیت‌کوین می‌خواهد کسب درآمد در ازای کار دستمزد بگیرید.همتا به همتاپول نقد را حضوری مبادله کنید.صرافیاز یک ارائه‌دهندهٔ خدمات بخرید.خودپرداز از یک دستگاه بخرید. نگهداری شخصی یا موجودی نزد متولی">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هزینه‌هاچه قیمت، اختلاف قیمت خرید و فروش، و کارمزدهایی برای خدمات یا برداشت اعمال می‌شود؟نگهداریپیش و پس از مبادله، چه کسی کنترل بیت‌کوین را در اختیار دارد؟ هویت و حریم خصوصیچه اطلاعات شخصی‌ای جمع‌آور">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پرداخت‌های درون‌زنجیره‌ای و لایتنینگ</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درون‌زنجیره‌ای:</a:t>
            </a:r>
            <a:r>
              <a:rPr lang="fa" altLang="en-US" sz="2400" dirty="0">
                <a:solidFill>
                  <a:srgbClr val="25252B"/>
                </a:solidFill>
                <a:latin typeface="IBM Plex Sans" pitchFamily="34" charset="0"/>
                <a:ea typeface="IBM Plex Sans" pitchFamily="34" charset="-122"/>
                <a:cs typeface="IBM Plex Sans" pitchFamily="34" charset="-120"/>
              </a:rPr>
              <a:t> ثبت در بلاک‌چین؛ تأییدها</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لایتنینگ:</a:t>
            </a:r>
            <a:r>
              <a:rPr lang="fa" altLang="en-US" sz="2400" dirty="0">
                <a:solidFill>
                  <a:srgbClr val="25252B"/>
                </a:solidFill>
                <a:latin typeface="IBM Plex Sans" pitchFamily="34" charset="0"/>
                <a:ea typeface="IBM Plex Sans" pitchFamily="34" charset="-122"/>
                <a:cs typeface="IBM Plex Sans" pitchFamily="34" charset="-120"/>
              </a:rPr>
              <a:t> شبکهٔ پرداخت بیت‌کوین؛ معمولاً موفقیت یا شکست سریع پرداخت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درخواست‌های دریافت، کارمزدها، محدودیت‌ها و نقاط بروز خطا متفاوت‌اند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درخواست را با روش پرداختی که کیف پول پشتیبانی می‌کند مطابقت دهید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هر یک از این دو مسیر ممکن است شامل نگه‌داری امانی دارایی یا وابستگی به خدمات باشد</a:t>
            </a:r>
            <a:endParaRPr lang="f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لایتنینگ یک کوین جداگانه نیست. کیف پول لایتنینگ می‌تواند امانی یا خودامانی باشد؛ پرداخت سریع به معنای مناسب بودن آن برای نگه‌داری موجودی‌های بیشتر نیست.</a:t>
            </a:r>
            <a:endParaRPr lang="fa"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برخی برنامه‌ها هر دو مسیر را با کارمزدها یا وابستگی‌های اضافی پشتیبانی می‌کنند. جزئیات کانال‌ها، مسیریابی و نقدینگی در بخش یادگیری پیشرفته مطرح می‌شوند.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تمرین با پشتیبانی</a:t>
            </a:r>
            <a:endParaRPr lang="fa"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کیف پول آماده‌شده را باز کنید و بخش‌های آن را مرور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مراحل تأییدشدهٔ دسترسی اولیه را تکمیل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اطلاعات عمومی دریافت را پیدا و بررسی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دریافت را انجام دهید یا به‌طور ایمن شبیه‌سازی کنید؛ وضعیت را بررسی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فرایند دریافت/ارسال را تکمیل یا شبیه‌سازی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آمادگی خود را برای بازیابی، بدون افشای اطلاعات محرمانه، نشان دهید</a:t>
            </a:r>
            <a:endParaRPr lang="f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از محیط آموزشی توافق‌شده استفاده کنید. در صورت مشاهدهٔ مغایرت، کار را متوقف کنید؛ در صورت نیاز، پشتیبانی و تمرین بیشتر درخواست کنید.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مرور: مسئولیت خودحضانتی به چه معناست؟</a:t>
            </a:r>
            <a:endParaRPr lang="fa"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25252B"/>
                </a:solidFill>
                <a:latin typeface="IBM Plex Sans" pitchFamily="34" charset="0"/>
                <a:ea typeface="IBM Plex Sans" pitchFamily="34" charset="-122"/>
                <a:cs typeface="IBM Plex Sans" pitchFamily="34" charset="-120"/>
              </a:rPr>
              <a:t>نکات کلیدی</a:t>
            </a:r>
            <a:endParaRPr lang="fa" sz="2020" dirty="0"/>
          </a:p>
        </p:txBody>
      </p:sp>
      <p:sp>
        <p:nvSpPr>
          <p:cNvPr id="5" name="Text 3"/>
          <p:cNvSpPr/>
          <p:nvPr/>
        </p:nvSpPr>
        <p:spPr>
          <a:xfrm>
            <a:off x="986729" y="1973732"/>
            <a:ext cx="10755447" cy="1932676"/>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کیف پول دسترسی را مدیریت می‌کند؛ کلیدها مجوز خرج‌کردن را می‌دهند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اطلاعات دریافت را به اشتراک بگذارید؛ اطلاعات محرمانه را آفلاین و خصوصی نگه دارید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خطرهای نگهداری دارایی، بازیابی و دستگاه را شناسایی کنید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پیش از تأیید، راستی‌آزمایی کنید؛ نتیجه را خودتان بررسی کنید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هنگام مواجهه با فشار، دست نگه دارید؛ اشتباهات در مسیر یادگیری را کوچک نگه دارید</a:t>
            </a:r>
            <a:endParaRPr lang="fa"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rtl="1" algn="l" indent="0" marL="0">
              <a:lnSpc>
                <a:spcPct val="113000"/>
              </a:lnSpc>
              <a:buNone/>
            </a:pPr>
            <a:r>
              <a:rPr lang="fa" altLang="en-US" sz="2020" dirty="0">
                <a:solidFill>
                  <a:srgbClr val="25252B"/>
                </a:solidFill>
                <a:latin typeface="IBM Plex Sans" pitchFamily="34" charset="0"/>
                <a:ea typeface="IBM Plex Sans" pitchFamily="34" charset="-122"/>
                <a:cs typeface="IBM Plex Sans" pitchFamily="34" charset="-120"/>
              </a:rPr>
              <a:t>دوستی درخواستی می‌فرستد و هم‌زمان فردی ناشناس در نقش پشتیبانی خواستار اقدام فوری است. پیش از هر اقدامی چه چیزهایی را می‌توانید بررسی کنید؟</a:t>
            </a:r>
            <a:endParaRPr lang="fa"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422C70"/>
                </a:solidFill>
                <a:latin typeface="IBM Plex Sans" pitchFamily="34" charset="0"/>
                <a:ea typeface="IBM Plex Sans" pitchFamily="34" charset="-122"/>
                <a:cs typeface="IBM Plex Sans" pitchFamily="34" charset="-120"/>
              </a:rPr>
              <a:t>لحظه‌ای برای تأمل</a:t>
            </a:r>
            <a:endParaRPr lang="fa" sz="2020" dirty="0"/>
          </a:p>
          <a:p>
            <a:pPr rtl="1" algn="l" indent="0" marL="0">
              <a:lnSpc>
                <a:spcPct val="113000"/>
              </a:lnSpc>
              <a:spcBef>
                <a:spcPts val="300"/>
              </a:spcBef>
              <a:buNone/>
            </a:pPr>
            <a:r>
              <a:rPr lang="fa" altLang="en-US" sz="2020" dirty="0">
                <a:solidFill>
                  <a:srgbClr val="25252B"/>
                </a:solidFill>
                <a:latin typeface="IBM Plex Sans" pitchFamily="34" charset="0"/>
                <a:ea typeface="IBM Plex Sans" pitchFamily="34" charset="-122"/>
                <a:cs typeface="IBM Plex Sans" pitchFamily="34" charset="-120"/>
              </a:rPr>
              <a:t>پیش از اقدام، برای انجام کدام بررسی ایمنی مکث خواهید کرد؟</a:t>
            </a:r>
            <a:endParaRPr lang="f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۳</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7941F"/>
                </a:solidFill>
                <a:latin typeface="IBM Plex Sans Medium" pitchFamily="34" charset="0"/>
                <a:ea typeface="IBM Plex Sans Medium" pitchFamily="34" charset="-122"/>
                <a:cs typeface="IBM Plex Sans Medium" pitchFamily="34" charset="-120"/>
              </a:rPr>
              <a:t>ماژول ۴</a:t>
            </a:r>
            <a:endParaRPr lang="f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بیت‌کوین در جامعهٔ شما</a:t>
            </a:r>
            <a:endParaRPr lang="fa"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fa" altLang="en-US" sz="2400" b="1" dirty="0">
                <a:solidFill>
                  <a:srgbClr val="FFFFFF"/>
                </a:solidFill>
                <a:latin typeface="IBM Plex Sans" pitchFamily="34" charset="0"/>
                <a:ea typeface="IBM Plex Sans" pitchFamily="34" charset="-122"/>
                <a:cs typeface="IBM Plex Sans" pitchFamily="34" charset="-120"/>
              </a:rPr>
              <a:t>ارتباط دهید:</a:t>
            </a:r>
            <a:r>
              <a:rPr lang="fa" altLang="en-US" sz="2400" dirty="0">
                <a:solidFill>
                  <a:srgbClr val="FFFFFF"/>
                </a:solidFill>
                <a:latin typeface="IBM Plex Sans" pitchFamily="34" charset="0"/>
                <a:ea typeface="IBM Plex Sans" pitchFamily="34" charset="-122"/>
                <a:cs typeface="IBM Plex Sans" pitchFamily="34" charset="-120"/>
              </a:rPr>
              <a:t> مسئله، راه‌حل و اقدام ایمن چه ارتباطی با این جامعه دارند؟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ماژول محلی ۴ شما</a:t>
            </a:r>
            <a:endParaRPr lang="fa" sz="3000" dirty="0"/>
          </a:p>
        </p:txBody>
      </p:sp>
      <p:pic>
        <p:nvPicPr>
          <p:cNvPr id="4" name="Image 0" descr="ارتباط برقرار کنیدآموخته‌های پیشین را به یک نیاز محلی پیوند دهید. مقایسه کنیدبیت‌کوین را در برابر یک گزینهٔ محلی واقع‌بینانه بسنجید.با رعایت ایمنی تمرین کنیدبا راهنمایی، یک فعالیت مشخص را انجام دهید. ">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موضوع مورد توجه خود در محیط محلی را ثبت کنید: مشکل یا فرصت، گزینهٔ جایگزین، سناریوی ایمن، فایده و خطر اصلی، و گام بعدی ایمن.</a:t>
            </a:r>
            <a:endParaRPr lang="fa"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از شما انتظار نمی‌رود که بیت‌کوین را بپذیرید یا نتیجه بگیرید که بهترین گزینه است. مثال‌های محلی ثابت نمی‌کنند که یک روش در همه‌جا کارآمد است.</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کارگاه‌ها و نمایش‌های عملی</a:t>
            </a:r>
            <a:endParaRPr lang="fa"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ارائه:</a:t>
            </a:r>
            <a:r>
              <a:rPr lang="fa" altLang="en-US" sz="2400" dirty="0">
                <a:solidFill>
                  <a:srgbClr val="25252B"/>
                </a:solidFill>
                <a:latin typeface="IBM Plex Sans" pitchFamily="34" charset="0"/>
                <a:ea typeface="IBM Plex Sans" pitchFamily="34" charset="-122"/>
                <a:cs typeface="IBM Plex Sans" pitchFamily="34" charset="-120"/>
              </a:rPr>
              <a:t> فرایند و خطرات را مشاهده کنید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تمرین:</a:t>
            </a:r>
            <a:r>
              <a:rPr lang="fa" altLang="en-US" sz="2400" dirty="0">
                <a:solidFill>
                  <a:srgbClr val="25252B"/>
                </a:solidFill>
                <a:latin typeface="IBM Plex Sans" pitchFamily="34" charset="0"/>
                <a:ea typeface="IBM Plex Sans" pitchFamily="34" charset="-122"/>
                <a:cs typeface="IBM Plex Sans" pitchFamily="34" charset="-120"/>
              </a:rPr>
              <a:t> با استفاده از منابع آموزشی ایمن، مراحل را دنبال کنید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اجرا:</a:t>
            </a:r>
            <a:r>
              <a:rPr lang="fa" altLang="en-US" sz="2400" dirty="0">
                <a:solidFill>
                  <a:srgbClr val="25252B"/>
                </a:solidFill>
                <a:latin typeface="IBM Plex Sans" pitchFamily="34" charset="0"/>
                <a:ea typeface="IBM Plex Sans" pitchFamily="34" charset="-122"/>
                <a:cs typeface="IBM Plex Sans" pitchFamily="34" charset="-120"/>
              </a:rPr>
              <a:t> یک کار را به‌طور مستقل انجام دهید یا دلیل یک تصمیم را توضیح دهید</a:t>
            </a:r>
            <a:endParaRPr lang="fa"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پیش از تمرین: ابزارهای بررسی‌شده، برنامه‌های روشن برای بازیابی و مواجهه با خرابی، خطرات شناخته‌شده و نقطهٔ توقف مشخص.</a:t>
            </a:r>
            <a:endParaRPr lang="fa"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فشاری برای نصب نرم‌افزار یا افشای اطلاعات مالی وجود ندارد. گزینه‌ای آفلاین یا بدون نیاز به پول در دسترس است. هر مبلغ واقعی که استفاده می‌شود باید آن‌قدر کم باشد که از دست رفتن کامل آن یک درس باقی بماند، نه یک بحران.</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ابزارها و منابع محلی بیت‌کوین</a:t>
            </a:r>
            <a:endParaRPr lang="fa" sz="3000" dirty="0"/>
          </a:p>
        </p:txBody>
      </p:sp>
      <p:sp>
        <p:nvSpPr>
          <p:cNvPr id="4" name="Text 2"/>
          <p:cNvSpPr/>
          <p:nvPr/>
        </p:nvSpPr>
        <p:spPr>
          <a:xfrm>
            <a:off x="1032449" y="1383030"/>
            <a:ext cx="10705338" cy="2662367"/>
          </a:xfrm>
          <a:prstGeom prst="rect">
            <a:avLst/>
          </a:prstGeom>
          <a:noFill/>
          <a:ln/>
        </p:spPr>
        <p:txBody>
          <a:bodyPr wrap="square" lIns="0" tIns="0" rIns="0" bIns="0" rtlCol="0" anchor="t"/>
          <a:lstStyle/>
          <a:p>
            <a:pPr rtl="1" algn="l" marL="219710" indent="-219710">
              <a:lnSpc>
                <a:spcPct val="113000"/>
              </a:lnSpc>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هدف و جایگزین واقع‌بینانه</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کنترل و بازیابی کلید</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اصالت ناشر، دامنه یا صفحهٔ معرفی برنامه</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وضعیت متن‌باز بودن، بازبینی و نگهداری</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حریم خصوصی، هزینهٔ کل، سازگاری و پشتیبانی</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قوانین و محدودیت‌های محلیِ فعلی</a:t>
            </a:r>
            <a:endParaRPr lang="fa"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ابزار/نسخه، تاریخ بررسی، شیوهٔ نگهداری دارایی، کاربرد اصلی، مزیت، ریسک، روش بازیابی و جایگزین را ثبت کنید.</a:t>
            </a:r>
            <a:endParaRPr lang="fa"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ابزارهای نام‌برده نمونه‌های آموزشی مربوط به زمان مشخصی هستند، نه توصیه به استفاده یا وعدهٔ ایمنی، دسترس‌پذیری، هزینهٔ کم یا مناسب بودن. پیش از استفادهٔ واقعی، آن‌ها را دوباره بررسی کنید.</a:t>
            </a:r>
            <a:endParaRPr lang="f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پرداخت‌های لایتنینگ</a:t>
            </a:r>
            <a:endParaRPr lang="fa"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صورت‌حساب:</a:t>
            </a:r>
            <a:r>
              <a:rPr lang="fa" altLang="en-US" sz="2400" dirty="0">
                <a:solidFill>
                  <a:srgbClr val="25252B"/>
                </a:solidFill>
                <a:latin typeface="IBM Plex Sans" pitchFamily="34" charset="0"/>
                <a:ea typeface="IBM Plex Sans" pitchFamily="34" charset="-122"/>
                <a:cs typeface="IBM Plex Sans" pitchFamily="34" charset="-120"/>
              </a:rPr>
              <a:t> درخواست برای پرداختی مشخص؛ ممکن است شامل مبلغ و زمان انقضا باشد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آدرس لایتنینگ:</a:t>
            </a:r>
            <a:r>
              <a:rPr lang="fa" altLang="en-US" sz="2400" dirty="0">
                <a:solidFill>
                  <a:srgbClr val="25252B"/>
                </a:solidFill>
                <a:latin typeface="IBM Plex Sans" pitchFamily="34" charset="0"/>
                <a:ea typeface="IBM Plex Sans" pitchFamily="34" charset="-122"/>
                <a:cs typeface="IBM Plex Sans" pitchFamily="34" charset="-120"/>
              </a:rPr>
              <a:t> شناسهٔ مسیریابی با پشتیبانی ارائه‌دهنده که اغلب شبیه آدرس ایمیل است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نحوهٔ نگهداری دارایی، مسیر تأمین وجه، پشتیبان‌گیری، کارمزدها و محدودیت‌ها را بررسی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نحوهٔ رسیدگی به پرداخت‌های ناموفق و تأیید دریافت توسط گیرنده را مشخص کنید</a:t>
            </a:r>
            <a:endParaRPr lang="fa"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آدرس لایتنینگ حساب ایمیل نیست؛ به ارائه‌دهنده یا دامنهٔ پشتیبان آن وابسته است. پیش از تأیید، درخواست نهایی را بررسی کنید.</a:t>
            </a:r>
            <a:endParaRPr lang="fa" sz="2400" dirty="0"/>
          </a:p>
        </p:txBody>
      </p:sp>
      <p:sp>
        <p:nvSpPr>
          <p:cNvPr id="6" name="Text 4"/>
          <p:cNvSpPr/>
          <p:nvPr/>
        </p:nvSpPr>
        <p:spPr>
          <a:xfrm>
            <a:off x="666780" y="5500207"/>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موفقیت یک پرداخت کوچک، ایمنی موجودی‌های بیشتر را اثبات نمی‌کند.</a:t>
            </a:r>
            <a:endParaRPr lang="f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دریافت‌کننده صورت‌حساب صادر می‌کنددریافت‌کننده یک درخواست پرداخت با مبلغ مشخص ایجاد می‌کند.فرستنده پرداخت می‌کندفرستنده درخواست را اسکن می‌کند، مبلغ را بررسی می‌کند و پرداخت را انجام می‌دهد. دریافت‌کن">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بدانید که هر کیف پول امانی است یا خودامانی. 1درخواست را ایجاد کنیدگیرنده یک درخواست پرداخت ایجاد می‌کند.2درخواست را اسکن کنیدفرستنده آن را اسکن یا کپی می‌کند.3جزئیات را بررسی کنیدگیرنده، مبلغ، واحد، ز">    </p:cNvPr>
          <p:cNvPicPr>
            <a:picLocks noChangeAspect="1"/>
          </p:cNvPicPr>
          <p:nvPr/>
        </p:nvPicPr>
        <p:blipFill>
          <a:blip r:embed="rId1"/>
          <a:stretch>
            <a:fillRect/>
          </a:stretch>
        </p:blipFill>
        <p:spPr>
          <a:xfrm>
            <a:off x="342900" y="741487"/>
            <a:ext cx="11506170" cy="52225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پرداخت لایتنینگ با راهنمایی</a:t>
            </a:r>
            <a:endParaRPr lang="fa"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گیرنده درخواست صحیح را ایجاد می‌کند.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فرستنده آن را اسکن یا کپی می‌کند.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گیرنده، مبلغ، واحد، کارمزد و هرگونه زمان انقضا را بررسی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فقط زمانی تأیید کنید که جزئیات مطابقت داشته باشند.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هر دو طرف نتیجه را در کیف پول خود بررسی می‌کنند.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خطرات مربوط به نگهداری دارایی و ناموفق بودن عملیات را توضیح دهید.</a:t>
            </a:r>
            <a:endParaRPr lang="f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از تمرین‌های کم‌ریسکِ ازپیش‌آماده‌شده یا تأییدشده استفاده کنید. اگر نتیجه با برنامه تفاوت داشت، متوقف شوید؛ پیش از هر اقدام دیگری، صحت نتیجه را بررسی کنید.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استفاده از بیت‌کوین در زندگی روزمره</a:t>
            </a:r>
            <a:endParaRPr lang="fa" sz="3000" dirty="0"/>
          </a:p>
        </p:txBody>
      </p:sp>
      <p:sp>
        <p:nvSpPr>
          <p:cNvPr id="4" name="Text 2"/>
          <p:cNvSpPr/>
          <p:nvPr/>
        </p:nvSpPr>
        <p:spPr>
          <a:xfrm>
            <a:off x="1047720" y="1386779"/>
            <a:ext cx="10688604" cy="318384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کسب درآمد:</a:t>
            </a:r>
            <a:r>
              <a:rPr lang="fa" altLang="en-US" sz="2400" dirty="0">
                <a:solidFill>
                  <a:srgbClr val="25252B"/>
                </a:solidFill>
                <a:latin typeface="IBM Plex Sans" pitchFamily="34" charset="0"/>
                <a:ea typeface="IBM Plex Sans" pitchFamily="34" charset="-122"/>
                <a:cs typeface="IBM Plex Sans" pitchFamily="34" charset="-120"/>
              </a:rPr>
              <a:t> قیمت‌گذاری، زمان‌بندی، نوسان قیمت، سوابق و نگهداری دارایی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پس‌انداز:</a:t>
            </a:r>
            <a:r>
              <a:rPr lang="fa" altLang="en-US" sz="2400" dirty="0">
                <a:solidFill>
                  <a:srgbClr val="25252B"/>
                </a:solidFill>
                <a:latin typeface="IBM Plex Sans" pitchFamily="34" charset="0"/>
                <a:ea typeface="IBM Plex Sans" pitchFamily="34" charset="-122"/>
                <a:cs typeface="IBM Plex Sans" pitchFamily="34" charset="-120"/>
              </a:rPr>
              <a:t> استفاده در آینده؛ قیمت ممکن است به‌شدت کاهش یابد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دریافت و ارسال:</a:t>
            </a:r>
            <a:r>
              <a:rPr lang="fa" altLang="en-US" sz="2400" dirty="0">
                <a:solidFill>
                  <a:srgbClr val="25252B"/>
                </a:solidFill>
                <a:latin typeface="IBM Plex Sans" pitchFamily="34" charset="0"/>
                <a:ea typeface="IBM Plex Sans" pitchFamily="34" charset="-122"/>
                <a:cs typeface="IBM Plex Sans" pitchFamily="34" charset="-120"/>
              </a:rPr>
              <a:t> درخواست صحیح، تسویه، مسیر و کارمزدها</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خرج کردن:</a:t>
            </a:r>
            <a:r>
              <a:rPr lang="fa" altLang="en-US" sz="2400" dirty="0">
                <a:solidFill>
                  <a:srgbClr val="25252B"/>
                </a:solidFill>
                <a:latin typeface="IBM Plex Sans" pitchFamily="34" charset="0"/>
                <a:ea typeface="IBM Plex Sans" pitchFamily="34" charset="-122"/>
                <a:cs typeface="IBM Plex Sans" pitchFamily="34" charset="-120"/>
              </a:rPr>
              <a:t> نرخ تبدیل، سیاست پذیرنده و پیامدهای مالیاتی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قیمت‌گذاری و حسابداری:</a:t>
            </a:r>
            <a:r>
              <a:rPr lang="fa" altLang="en-US" sz="2400" dirty="0">
                <a:solidFill>
                  <a:srgbClr val="25252B"/>
                </a:solidFill>
                <a:latin typeface="IBM Plex Sans" pitchFamily="34" charset="0"/>
                <a:ea typeface="IBM Plex Sans" pitchFamily="34" charset="-122"/>
                <a:cs typeface="IBM Plex Sans" pitchFamily="34" charset="-120"/>
              </a:rPr>
              <a:t> BTC/ساتوشی؛ ممکن است همچنان به سوابق پول فیات نیاز باشد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کمک مالی:</a:t>
            </a:r>
            <a:r>
              <a:rPr lang="fa" altLang="en-US" sz="2400" dirty="0">
                <a:solidFill>
                  <a:srgbClr val="25252B"/>
                </a:solidFill>
                <a:latin typeface="IBM Plex Sans" pitchFamily="34" charset="0"/>
                <a:ea typeface="IBM Plex Sans" pitchFamily="34" charset="-122"/>
                <a:cs typeface="IBM Plex Sans" pitchFamily="34" charset="-120"/>
              </a:rPr>
              <a:t> از اصالت درخواست دریافت‌کنندهٔ واقعی مطمئن شوید</a:t>
            </a:r>
            <a:endParaRPr lang="fa"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چه مشکلی برطرف می‌شود؟ آیا بیت‌کوین در این مورد از گزینهٔ جایگزین موجود بهتر است؟ چه ریسک یا مسئولیت تازه‌ای ایجاد می‌شود؟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خرج کردن و دریافت در سطح محلی</a:t>
            </a:r>
            <a:endParaRPr lang="fa"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25252B"/>
                </a:solidFill>
                <a:latin typeface="IBM Plex Sans" pitchFamily="34" charset="0"/>
                <a:ea typeface="IBM Plex Sans" pitchFamily="34" charset="-122"/>
                <a:cs typeface="IBM Plex Sans" pitchFamily="34" charset="-120"/>
              </a:rPr>
              <a:t>یک خرید کوچک</a:t>
            </a:r>
            <a:endParaRPr lang="fa" sz="2020" dirty="0"/>
          </a:p>
        </p:txBody>
      </p:sp>
      <p:sp>
        <p:nvSpPr>
          <p:cNvPr id="6" name="Text 3"/>
          <p:cNvSpPr/>
          <p:nvPr/>
        </p:nvSpPr>
        <p:spPr>
          <a:xfrm>
            <a:off x="986729" y="1973732"/>
            <a:ext cx="5586070" cy="2175906"/>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کدام مسیر برای یک پرداخت کوچک و سریع مناسب است؟</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چه کسی درخواست می‌دهد؛ چه کسی مبلغ و واحد را بررسی می‌کند؟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اگر «ارسال‌شده» و «دریافت‌شده» با هم مطابقت نداشته باشند، چه می‌شود؟</a:t>
            </a:r>
            <a:endParaRPr lang="fa" sz="2020" dirty="0"/>
          </a:p>
        </p:txBody>
      </p:sp>
      <p:sp>
        <p:nvSpPr>
          <p:cNvPr id="7" name="Text 4"/>
          <p:cNvSpPr/>
          <p:nvPr/>
        </p:nvSpPr>
        <p:spPr>
          <a:xfrm>
            <a:off x="666780" y="4431182"/>
            <a:ext cx="11144250" cy="345552"/>
          </a:xfrm>
          <a:prstGeom prst="rect">
            <a:avLst/>
          </a:prstGeom>
          <a:noFill/>
          <a:ln/>
        </p:spPr>
        <p:txBody>
          <a:bodyPr wrap="square" lIns="0" tIns="0" rIns="0" bIns="0" rtlCol="0" anchor="t"/>
          <a:lstStyle/>
          <a:p>
            <a:pPr rtl="1" algn="l" indent="0" marL="0">
              <a:lnSpc>
                <a:spcPct val="113000"/>
              </a:lnSpc>
              <a:buNone/>
            </a:pPr>
            <a:r>
              <a:rPr lang="fa" altLang="en-US" sz="2020" b="1" dirty="0">
                <a:solidFill>
                  <a:srgbClr val="25252B"/>
                </a:solidFill>
                <a:latin typeface="IBM Plex Sans" pitchFamily="34" charset="0"/>
                <a:ea typeface="IBM Plex Sans" pitchFamily="34" charset="-122"/>
                <a:cs typeface="IBM Plex Sans" pitchFamily="34" charset="-120"/>
              </a:rPr>
              <a:t>پرداخت در ازای کار</a:t>
            </a:r>
            <a:endParaRPr lang="fa" sz="2020" dirty="0"/>
          </a:p>
        </p:txBody>
      </p:sp>
      <p:sp>
        <p:nvSpPr>
          <p:cNvPr id="8" name="Text 5"/>
          <p:cNvSpPr/>
          <p:nvPr/>
        </p:nvSpPr>
        <p:spPr>
          <a:xfrm>
            <a:off x="986729" y="4981560"/>
            <a:ext cx="5586070" cy="1087953"/>
          </a:xfrm>
          <a:prstGeom prst="rect">
            <a:avLst/>
          </a:prstGeom>
          <a:noFill/>
          <a:ln/>
        </p:spPr>
        <p:txBody>
          <a:bodyPr wrap="square" lIns="0" tIns="0" rIns="0" bIns="0" rtlCol="0" anchor="t"/>
          <a:lstStyle/>
          <a:p>
            <a:pPr rtl="1" algn="l" marL="191770" indent="-191770">
              <a:lnSpc>
                <a:spcPct val="113000"/>
              </a:lnSpc>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واحد قیمت، زمان تعیین نرخ، چه کسی کارمزدها را می‌پردازد؟</a:t>
            </a:r>
            <a:endParaRPr lang="fa" sz="2020" dirty="0"/>
          </a:p>
          <a:p>
            <a:pPr rtl="1" algn="l" marL="191770" indent="-191770">
              <a:lnSpc>
                <a:spcPct val="113000"/>
              </a:lnSpc>
              <a:spcBef>
                <a:spcPts val="400"/>
              </a:spcBef>
              <a:buSzPct val="100000"/>
              <a:buChar char="•"/>
            </a:pPr>
            <a:r>
              <a:rPr lang="fa" altLang="en-US" sz="2020" dirty="0">
                <a:solidFill>
                  <a:srgbClr val="25252B"/>
                </a:solidFill>
                <a:latin typeface="IBM Plex Sans" pitchFamily="34" charset="0"/>
                <a:ea typeface="IBM Plex Sans" pitchFamily="34" charset="-122"/>
                <a:cs typeface="IBM Plex Sans" pitchFamily="34" charset="-120"/>
              </a:rPr>
              <a:t>نگهداری دارایی، ثبت سوابق، مدیریت امن؟</a:t>
            </a:r>
            <a:endParaRPr lang="f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مشتری سفارش می‌دهدمشتری یک قهوه سفارش می‌دهد. پیشخدمت صورت‌حساب صادر می‌کندپیشخدمت یک درخواست پرداخت ایجاد می‌کند. مشتری پرداخت می‌کندمشتری با بیت‌کوین پرداخت می‌کند. پیشخدمت تحویل می‌دهدمشتری قهوه را">    </p:cNvPr>
          <p:cNvPicPr>
            <a:picLocks noChangeAspect="1"/>
          </p:cNvPicPr>
          <p:nvPr/>
        </p:nvPicPr>
        <p:blipFill>
          <a:blip r:embed="rId1"/>
          <a:stretch>
            <a:fillRect/>
          </a:stretch>
        </p:blipFill>
        <p:spPr>
          <a:xfrm>
            <a:off x="342900" y="1626535"/>
            <a:ext cx="11506170" cy="34525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انتقال‌های محلی، بازپرداخت‌ها و کمک‌های مالی</a:t>
            </a:r>
            <a:endParaRPr lang="fa"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انتقال وجه به خانواده:</a:t>
            </a:r>
            <a:r>
              <a:rPr lang="fa" altLang="en-US" sz="2400" dirty="0">
                <a:solidFill>
                  <a:srgbClr val="25252B"/>
                </a:solidFill>
                <a:latin typeface="IBM Plex Sans" pitchFamily="34" charset="0"/>
                <a:ea typeface="IBM Plex Sans" pitchFamily="34" charset="-122"/>
                <a:cs typeface="IBM Plex Sans" pitchFamily="34" charset="-120"/>
              </a:rPr>
              <a:t> مسیر کامل، هزینهٔ کل، تأخیرها، نحوهٔ نگهداری دارایی و خواستهٔ دریافت‌کننده را مقایسه کنید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بازپرداخت:</a:t>
            </a:r>
            <a:r>
              <a:rPr lang="fa" altLang="en-US" sz="2400" dirty="0">
                <a:solidFill>
                  <a:srgbClr val="25252B"/>
                </a:solidFill>
                <a:latin typeface="IBM Plex Sans" pitchFamily="34" charset="0"/>
                <a:ea typeface="IBM Plex Sans" pitchFamily="34" charset="-122"/>
                <a:cs typeface="IBM Plex Sans" pitchFamily="34" charset="-120"/>
              </a:rPr>
              <a:t> درخواست مشتری را تأیید کنید؛ از یک آدرس جدید برای بازپرداخت استفاده کنید؛ دربارهٔ کارمزدها و سوابق به توافق برسید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کمک مالی به جامعه:</a:t>
            </a:r>
            <a:r>
              <a:rPr lang="fa" altLang="en-US" sz="2400" dirty="0">
                <a:solidFill>
                  <a:srgbClr val="25252B"/>
                </a:solidFill>
                <a:latin typeface="IBM Plex Sans" pitchFamily="34" charset="0"/>
                <a:ea typeface="IBM Plex Sans" pitchFamily="34" charset="-122"/>
                <a:cs typeface="IBM Plex Sans" pitchFamily="34" charset="-120"/>
              </a:rPr>
              <a:t> درخواست را تأیید کنید؛ مشخص کنید کنترل کلید و نسخهٔ پشتیبان در اختیار چه کسی است و مسیر پرداخت چیست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میان شفافیت و حریم خصوصی اهداکننده تعادل برقرار کنید؛ سوابق موردنیاز را بررسی کنید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مسیرهای محلی ورود و خروج</a:t>
            </a:r>
            <a:endParaRPr lang="fa" sz="3000" dirty="0"/>
          </a:p>
        </p:txBody>
      </p:sp>
      <p:sp>
        <p:nvSpPr>
          <p:cNvPr id="4" name="Text 2"/>
          <p:cNvSpPr/>
          <p:nvPr/>
        </p:nvSpPr>
        <p:spPr>
          <a:xfrm>
            <a:off x="1047720" y="1386779"/>
            <a:ext cx="10688604" cy="312304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مسیر ورود:</a:t>
            </a:r>
            <a:r>
              <a:rPr lang="fa" altLang="en-US" sz="2400" dirty="0">
                <a:solidFill>
                  <a:srgbClr val="25252B"/>
                </a:solidFill>
                <a:latin typeface="IBM Plex Sans" pitchFamily="34" charset="0"/>
                <a:ea typeface="IBM Plex Sans" pitchFamily="34" charset="-122"/>
                <a:cs typeface="IBM Plex Sans" pitchFamily="34" charset="-120"/>
              </a:rPr>
              <a:t> پول محلی، کار یا دارایی‌ها → بیت‌کوین</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مسیر خروج:</a:t>
            </a:r>
            <a:r>
              <a:rPr lang="fa" altLang="en-US" sz="2400" dirty="0">
                <a:solidFill>
                  <a:srgbClr val="25252B"/>
                </a:solidFill>
                <a:latin typeface="IBM Plex Sans" pitchFamily="34" charset="0"/>
                <a:ea typeface="IBM Plex Sans" pitchFamily="34" charset="-122"/>
                <a:cs typeface="IBM Plex Sans" pitchFamily="34" charset="-120"/>
              </a:rPr>
              <a:t> بیت‌کوین → پول محلی، کالا یا خدمات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دو مسیر محلی را با یک گزینهٔ موجودِ غیرمبتنی بر بیت‌کوین مقایسه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کل مبلغ دریافتی، زمان، نگه‌داری دارایی، حریم خصوصی، ریسک برگشت تراکنش و نقاط احتمالی شکست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امکان برداشت به کلیدهایی را که تحت کنترل شما هستند بررسی کنید؛ موجودی داخلی ممکن است همچنان صرفاً حق مطالبه باشد</a:t>
            </a:r>
            <a:endParaRPr lang="fa"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برای مبادلهٔ حضوری، از یک مکان عمومی مناسب استفاده کنید، از همراه داشتن پول نقد غیرضروری خودداری کنید، در صورت لزوم فردی مورد اعتماد را همراه ببرید، پیش از ترک محل پرداخت را تأیید کنید و قوانین محلی را رعایت کنید. میزان دارایی یا جزئیات نگه‌داری آن را فاش نکنید.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مزایا و معایب احراز هویت (KYC) و عدم احراز هویت (No-KYC)</a:t>
            </a:r>
            <a:endParaRPr lang="fa"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احراز هویت مشتری:</a:t>
            </a:r>
            <a:r>
              <a:rPr lang="fa" altLang="en-US" sz="2400" dirty="0">
                <a:solidFill>
                  <a:srgbClr val="25252B"/>
                </a:solidFill>
                <a:latin typeface="IBM Plex Sans" pitchFamily="34" charset="0"/>
                <a:ea typeface="IBM Plex Sans" pitchFamily="34" charset="-122"/>
                <a:cs typeface="IBM Plex Sans" pitchFamily="34" charset="-120"/>
              </a:rPr>
              <a:t> بررسی هویت؛ مزایای احتمالی در زمینهٔ دسترسی به خدمات بانکی، سقف‌های مجاز، رعایت مقررات یا بازیابی</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ریسک داده‌ها:</a:t>
            </a:r>
            <a:r>
              <a:rPr lang="fa" altLang="en-US" sz="2400" dirty="0">
                <a:solidFill>
                  <a:srgbClr val="25252B"/>
                </a:solidFill>
                <a:latin typeface="IBM Plex Sans" pitchFamily="34" charset="0"/>
                <a:ea typeface="IBM Plex Sans" pitchFamily="34" charset="-122"/>
                <a:cs typeface="IBM Plex Sans" pitchFamily="34" charset="-120"/>
              </a:rPr>
              <a:t> پیوندهای ماندگار میان هویت و پرداخت‌ها، نشت داده‌ها، سوءاستفاده یا محدودیت‌ها</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بدون احراز هویت مشتری:</a:t>
            </a:r>
            <a:r>
              <a:rPr lang="fa" altLang="en-US" sz="2400" dirty="0">
                <a:solidFill>
                  <a:srgbClr val="25252B"/>
                </a:solidFill>
                <a:latin typeface="IBM Plex Sans" pitchFamily="34" charset="0"/>
                <a:ea typeface="IBM Plex Sans" pitchFamily="34" charset="-122"/>
                <a:cs typeface="IBM Plex Sans" pitchFamily="34" charset="-120"/>
              </a:rPr>
              <a:t> احتمال جمع‌آوری کمتر اطلاعات هویتی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احتمال قیمت‌های بالاتر، نقدشوندگی کمتر، پشتیبانی کمتر، کلاهبرداری یا محدودیت‌های قانونی</a:t>
            </a:r>
            <a:endParaRPr lang="fa"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هیچ‌یک از این دو عنوان به‌خودی‌خود بهترین گزینه نیست. برای حفظ حریم خصوصی، قوانین محلی را نقض نکنید و خود را در معرض خطر جسمی قرار ندهید؛ در صورت ابهام، از متخصصان واجد صلاحیت دربارهٔ شرایط و قوانین جاری محل خود راهنمایی بگیرید.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اقتصادهای چرخشی</a:t>
            </a:r>
            <a:endParaRPr lang="f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اقتصاد چرخشی بیت‌کوین، افرادی را به هم پیوند می‌دهد که داوطلبانه در یک جامعه بیت‌کوین کسب، خرج، پس‌انداز و مبادله می‌کنند.</a:t>
            </a:r>
            <a:endParaRPr lang="fa" sz="2300" dirty="0"/>
          </a:p>
        </p:txBody>
      </p:sp>
      <p:sp>
        <p:nvSpPr>
          <p:cNvPr id="5" name="Text 3"/>
          <p:cNvSpPr/>
          <p:nvPr/>
        </p:nvSpPr>
        <p:spPr>
          <a:xfrm>
            <a:off x="1032449" y="2465680"/>
            <a:ext cx="10705338" cy="2208916"/>
          </a:xfrm>
          <a:prstGeom prst="rect">
            <a:avLst/>
          </a:prstGeom>
          <a:noFill/>
          <a:ln/>
        </p:spPr>
        <p:txBody>
          <a:bodyPr wrap="square" lIns="0" tIns="0" rIns="0" bIns="0" rtlCol="0" anchor="t"/>
          <a:lstStyle/>
          <a:p>
            <a:pPr rtl="1" algn="l" marL="219710" indent="-219710">
              <a:lnSpc>
                <a:spcPct val="113000"/>
              </a:lnSpc>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کارگران → مشتریان → فروشندگان → تأمین‌کنندگان</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ارزش در کجا گردش می‌کند یا به پول فیات تبدیل می‌شود؟</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چه کسی آموزش و پشتیبانی فنی ارائه می‌دهد؟</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اگر اتصال قطع شود، چه اتفاقی می‌افتد؟</a:t>
            </a:r>
            <a:endParaRPr lang="fa" sz="2300" dirty="0"/>
          </a:p>
          <a:p>
            <a:pPr rtl="1" algn="l" marL="219710" indent="-219710">
              <a:lnSpc>
                <a:spcPct val="113000"/>
              </a:lnSpc>
              <a:spcBef>
                <a:spcPts val="460"/>
              </a:spcBef>
              <a:buSzPct val="100000"/>
              <a:buChar char="•"/>
            </a:pPr>
            <a:r>
              <a:rPr lang="fa" altLang="en-US" sz="2300" dirty="0">
                <a:solidFill>
                  <a:srgbClr val="25252B"/>
                </a:solidFill>
                <a:latin typeface="IBM Plex Sans" pitchFamily="34" charset="0"/>
                <a:ea typeface="IBM Plex Sans" pitchFamily="34" charset="-122"/>
                <a:cs typeface="IBM Plex Sans" pitchFamily="34" charset="-120"/>
              </a:rPr>
              <a:t>چه کسی ریسک‌های نگهداری دارایی و نوسان قیمت را بر عهده دارد؟</a:t>
            </a:r>
            <a:endParaRPr lang="f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آمار پذیرش به‌تنهایی سودمندی را ثابت نمی‌کند. تقاضای کم یا ضعف در ابزارها، آموزش یا امنیت می‌تواند این چرخه را مختل کند؛ از وابستگی به هدایای رایگان یا به یک سازمان‌دهنده که همهٔ پرداخت‌ها را پردازش می‌کند، پرهیز کنید.</a:t>
            </a:r>
            <a:endParaRPr lang="f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مشتریمشتری در ازای کالا به فروشنده بیت‌کوین پرداخت می‌کند. فروشندهفروشنده در ازای دریافت خدمات به ارائه‌دهندهٔ خدمات بیت‌کوین پرداخت می‌کند.ارائه‌دهندهٔ خدماتارائه‌دهندهٔ خدمات در ازای زمانی که نیروی ">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موارد استفاده برای کسب‌وکارها یا جوامع محلی</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واحد قیمت‌گذاری و روش پرداخت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کنترل کلیدها، دسترسی کارکنان، امنیت دستگاه و نسخه‌های پشتیبان</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تأیید، رسیدها، بازپرداخت‌ها و اشتباهات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تبدیل، سوابق، مالیات‌ها و پشتیبانی</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برنامه‌ای برای از کار افتادن کیف پول یا شبکه</a:t>
            </a:r>
            <a:endParaRPr lang="f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برگزارکننده‌ای که وجوه مشترک را نگهداری می‌کند، نقش متولی را دارد و فردی است که باید به او اعتماد کرد. وجوه مشترک به قوانین شفاف، ثبت سوابق، کنترل‌های دسترسی و در صورت لزوم بررسی حقوقی نیاز دارند.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127888" y="1066830"/>
            <a:ext cx="914400" cy="38130"/>
          </a:xfrm>
          <a:prstGeom prst="rect">
            <a:avLst/>
          </a:prstGeom>
          <a:solidFill>
            <a:srgbClr val="F7941F"/>
          </a:solidFill>
          <a:ln/>
        </p:spPr>
      </p:sp>
      <p:sp>
        <p:nvSpPr>
          <p:cNvPr id="3" name="Text 1"/>
          <p:cNvSpPr/>
          <p:nvPr/>
        </p:nvSpPr>
        <p:spPr>
          <a:xfrm>
            <a:off x="3127888" y="571500"/>
            <a:ext cx="8901135"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نقشه‌های منابع محلی و شناخت جامعه</a:t>
            </a:r>
            <a:endParaRPr lang="fa" sz="3000" dirty="0"/>
          </a:p>
        </p:txBody>
      </p:sp>
      <p:pic>
        <p:nvPicPr>
          <p:cNvPr id="4" name="Image 0" descr="QR code">    </p:cNvPr>
          <p:cNvPicPr>
            <a:picLocks noChangeAspect="1"/>
          </p:cNvPicPr>
          <p:nvPr/>
        </p:nvPicPr>
        <p:blipFill>
          <a:blip r:embed="rId1"/>
          <a:stretch>
            <a:fillRect/>
          </a:stretch>
        </p:blipFill>
        <p:spPr>
          <a:xfrm>
            <a:off x="666780" y="1295430"/>
            <a:ext cx="2095530" cy="3900007"/>
          </a:xfrm>
          <a:prstGeom prst="rect">
            <a:avLst/>
          </a:prstGeom>
        </p:spPr>
      </p:pic>
      <p:sp>
        <p:nvSpPr>
          <p:cNvPr id="5" name="Text 2"/>
          <p:cNvSpPr/>
          <p:nvPr/>
        </p:nvSpPr>
        <p:spPr>
          <a:xfrm>
            <a:off x="3508919" y="1386779"/>
            <a:ext cx="8079730"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پذیرندگان، آموزش‌دهندگان، گردهمایی‌ها و منابع جامعه را پیدا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تاریخ را بررسی کنید؛ به‌طور مستقل تأیید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راه جایگزینی برای پرداخت یا مشارکت همراه داشته باشید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عضویت در جامعه، دلیلی بر قابل‌اعتماد بودن نیست</a:t>
            </a:r>
            <a:endParaRPr lang="fa" sz="2400" dirty="0"/>
          </a:p>
        </p:txBody>
      </p:sp>
      <p:sp>
        <p:nvSpPr>
          <p:cNvPr id="6" name="Text 3"/>
          <p:cNvSpPr/>
          <p:nvPr/>
        </p:nvSpPr>
        <p:spPr>
          <a:xfrm>
            <a:off x="3127888" y="3549975"/>
            <a:ext cx="8901135"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هرگز کلمات بازیابی، موجودی‌ها، نشانی منزل یا تمهیدات امنیتی خود را در گردهمایی‌ها افشا نکنید. در مواجهه با مدیریت سرمایه‌گذاری، پیشنهادهای مبادلهٔ خصوصی، درخواست‌های کمک فوری و وعده‌های سود تضمینی احتیاط کنید.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مرور: این موضوع را به جامعهٔ خود مرتبط کنید</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به‌صورت فردی تکمیل کنید، سپس استدلال خود را با اعضای گروهتان مقایسه کنید.</a:t>
            </a:r>
            <a:endParaRPr lang="fa" sz="2400" dirty="0"/>
          </a:p>
        </p:txBody>
      </p:sp>
      <p:sp>
        <p:nvSpPr>
          <p:cNvPr id="5" name="Text 3"/>
          <p:cNvSpPr/>
          <p:nvPr/>
        </p:nvSpPr>
        <p:spPr>
          <a:xfrm>
            <a:off x="1047720" y="2102937"/>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کدام نیاز محلی و کدام کارکرد پول مطرح بود؟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چه گزینهٔ جایگزین واقع‌بینانه‌ای را مقایسه کردید؟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روی زنجیره، لایتنینگ یا هر دو؟ چه کسی کنترل کلیدها را در اختیار داشت؟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مهم‌ترین مزیت، جدی‌ترین ریسک و شکست احتمالی چه بودند؟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قانون، زیرساخت، زبان یا فرهنگ چگونه بر نتیجه تأثیر گذاشتند؟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اگر گام بعدی مسئولانه‌ای وجود دارد، چه شواهدی از آن پشتیبانی می‌کند؟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نکات کلیدی و فرصتی برای تأمل</a:t>
            </a:r>
            <a:endParaRPr lang="fa"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با یک نیاز محلی و یک گزینهٔ جایگزین واقع‌بینانه شروع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مشاهده کنید، با رعایت ایمنی تمرین کنید، سپس توضیح دهید یا عملاً نشان دهید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ابزارها، شیوهٔ نگهداری دارایی، هزینه‌ها، حریم خصوصی و مقررات فعلی محلی را بررسی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روش پرداخت و نتیجهٔ آن را تأیید کنید؛ برای احتمال ناموفق بودن آن برنامه‌ریزی کنید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مشارکت مفید در جامعه داوطلبانه است و از افراد محافظت می‌کند</a:t>
            </a:r>
            <a:endParaRPr lang="fa"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لحظه‌ای برای تأمل</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پیش از تصمیم‌گیری دربارهٔ اینکه آیا راهکاری مبتنی بر بیت‌کوین با یک نیاز محلی تناسب دارد، چه پرسشی مطرح می‌کنید؟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دیپلم بیت‌کوین · ماژول ۴</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دیپلم بیت‌کوین</dc:title>
  <dc:subject>Open educational slides (Creative Commons). Adapt them freely.</dc:subject>
  <dc:creator>My First Bitcoin</dc:creator>
  <cp:lastModifiedBy>My First Bitcoin</cp:lastModifiedBy>
  <cp:revision>1</cp:revision>
  <dcterms:created xsi:type="dcterms:W3CDTF">2026-10-22T20:30:04Z</dcterms:created>
  <dcterms:modified xsi:type="dcterms:W3CDTF">2026-10-22T20:30:04Z</dcterms:modified>
</cp:coreProperties>
</file>