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Orísun: My First Bitcoin, Ìfáárà sí Bitcoin, Ìtọ́sọ́nà fún Olùbẹ̀rẹ̀, àtẹ̀jáde 26.10. A ṣe àtúnṣe rẹ̀ lábẹ́ Creative Commons Attribution-ShareAlike 4.0 International; àkójọpọ̀ síláìdì yìí ń lo ìwé àṣẹ kan náà. Àkójọpọ̀ síláìdì yìí jẹ́ ohun èlò ìrànlọ́wọ́ fún ìgbékalẹ̀ tí olùkọ́ ń darí, tí a gbé karí àwọn ìbéèrè mẹ́fà inú ìtọ́sọ́nà náà. Ẹ mú àwọn àpẹẹrẹ, bí ẹ ṣe ń tẹ̀ síwájú, àti ọ̀nà ìgbékalẹ̀ bá àwùjọ yín mu, nígbà tí ẹ ń pa ìtumọ̀ àti àwọn ìsọfúnni ààbò mọ́. Èyí kò túmọ̀ sí pé àkókò pàtó kan wà fún ìpàdé kọ̀ọ̀kan.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Ẹ bẹ̀rẹ̀ pẹ̀lú àwòrán náà: gbogbo àwọn tó yí wa ká ń lo owó láìbéèrè ìbéèrè kankan nípa rẹ̀. Ẹ béèrè lọ́wọ́ ẹgbẹ́ náà pé ìgbà wo ni wọ́n ronú nípa ibi tí owó ti ń wá kẹ́yìn.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Ẹ fún àwọn akẹ́kọ̀ọ́ ní ìṣẹ́jú díẹ̀ láti kọ̀wé. Ẹ má ṣe ní kí ẹnikẹ́ni sọ àwọn kúlẹ̀kúlẹ̀ nípa ipò ìnáwó ara rẹ̀. A óò tún padà sí àwọn ìdáhùn wọ̀nyí lórí síláìdì àwọn kókó pàtàkì “Kí ló kàn?”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Ẹ máa pa ìyàtọ̀ yìí mọ́ jálẹ̀ gbogbo àkókò ìkẹ́kọ̀ọ́ náà. Nígbà tí ẹnì kan bá sọ ohun kan pé ó jẹ́ òótọ́, ẹ béèrè pé: ṣé a lè ṣàyẹ̀wò rẹ̀, tàbí ó nílò àwọn ìlànà ìdájọ́ àti ẹ̀rí?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Ẹ lo àpẹẹrẹ inú ìwé ìtọ́sọ́nà náà: ẹ ń gbin ìrẹsì, ẹ sì nílò bàtà, ṣùgbọ́n olùṣe bàtà fẹ́ epo ìdáná, kì í ṣe ìrẹsì. Àwọn onímọ̀ ètò ọrọ̀ ajé ń pe èyí ní ìbámu ìfẹ́ méjèèjì.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Ẹ lo àpẹẹrẹ inú ìwé ìtọ́sọ́nà náà: ẹ ń gbin ìrẹsì, ẹ sì nílò bàtà, ṣùgbọ́n olùṣe bàtà fẹ́ epo ìdáná, kì í ṣe ìrẹsì. Àwọn onímọ̀ ètò ọrọ̀ ajé ń pe èyí ní ìbámu ìfẹ́ méjèèjì.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Owó bébà jẹ́ ẹyọ bébà lásán. Owó ń yanjú ìṣòro pàṣípààrọ̀ ọjà nípa yíya títà sọ́tọ̀ kúrò nínú ríra: ẹ ta ìrẹsì yín fún ẹnì kan, ẹ sì ra bàtà lọ́wọ́ ẹlòmíràn. Èyí ni ohun tí ó mú kí owó yàtọ̀ sí pàṣípààrọ̀ ọjà.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Ìgbéga iye owó jẹ́ ìlọsíwájú tí ó ń bá a lọ nínú ìpele gbogbogbò ti iye owó àwọn ọjà. Apá kejì rẹ̀ ni agbára ìrajà: iye ohun tí ẹyọ owó kan lè rà. Bí iye owó apẹ̀rẹ̀ àwọn ọjà ìpìlẹ̀ kan bá gòkè láti ẹyọ owó 100 sí 110, ẹyọ owó 100 kan náà kò lè ra gbogbo ohun tó wà nínú apẹ̀rẹ̀ náà mọ́.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Ìgbéga iye owó jẹ́ ìlọsíwájú tí ó ń bá a lọ nínú ìpele gbogbogbò ti iye owó àwọn ọjà. Apá kejì rẹ̀ ni agbára ìrajà: iye ohun tí ẹyọ owó kan lè rà. Bí iye owó apẹ̀rẹ̀ àwọn ọjà ìpìlẹ̀ kan bá gòkè láti ẹyọ owó 100 sí 110, ẹyọ owó 100 kan náà kò lè ra gbogbo ohun tó wà nínú apẹ̀rẹ̀ náà mọ́.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Àwọn onímọ̀ ètò ọrọ̀ ajé ń jiyàn lórí bí ọ̀kọ̀ọ̀kan àwọn ohun tó fà á ṣe ṣe pàtàkì tó. Ẹ jẹ́ kí àfojúsùn wà lórí ohun kan tó fà á tí ó jẹ́ ìpinnu dípò ohun tó ṣẹlẹ̀ láìròtẹ́lẹ̀.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Èyí ń ṣiṣẹ́ láìsí ẹ̀rọ kankan tàbí ìkànnì ayélujára. Ẹ fi àwọn ìdáhùn inú ẹgbẹ́ náà wéra, kí ẹ sì rán àwọn akẹ́kọ̀ọ́ létí pé iye owó ohun kan ṣoṣo kì í ṣe gbogbo ìwọ̀n ìlọsíwájú iye owó.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Ṣáájú Bitcoin, fífi owó ránṣẹ́ lórí ayélujára máa ń gbára lé àjọ tí a gbẹ́kẹ̀ lé nígbà gbogbo: báńkì tàbí ilé iṣẹ́ ìsanwó tí ó ń tọ́jú ìwé àkọọ́lẹ̀, tí ó ń fọwọ́ sí àwọn àkọọ́lẹ̀, tí ó sì lè fa ìsanwó sẹ́yìn, dènà rẹ̀, tàbí dá a padà. Ó rọrùn láti ṣe ẹ̀dà ìsọfúnni onínọ́mbà: bí a bá lè ná owó ẹyọ onínọ́mbà kan lẹ́ẹ̀mejì, kò lè ṣiṣẹ́ gẹ́gẹ́ bí owó. Èyí ni ìṣòro níní àǹfààní láti ná owó kan náà lẹ́ẹ̀mejì. Satoshi Nakamoto jẹ́ ẹnì kan tàbí àwùjọ kan tí ó ń lo orúkọ náà.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Àìsí àṣẹ àárín gbùngbùn kò túmọ̀ sí pé gbogbo ènìyàn ní agbára ìdarí tó dọ́gba. Ó túmọ̀ sí pé kò sí olùkópa kan ṣoṣo tó lè yí ìwé àkọsílẹ̀ ìṣòwò tàbí àwọn òfin owó padà fún gbogbo ènìyàn.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máa ń tú bitcoin tuntun sílẹ̀ ní ìbámu pẹ̀lú ìtòlẹ́sẹẹsẹ tí gbogbo ènìyàn lè rí, àwọn kọ̀ǹpútà olómìnira tí a ń pè ní nóòdù sì máa ń kọ gbogbo búlọ́ọ̀kù tí ó bá rú òfin yẹn. Ààlà náà ṣeé gbẹ́kẹ̀ lé nítorí pé ẹnikẹ́ni lè ṣàyẹ̀wò rẹ̀. Kì í ṣe òfin ìṣẹ̀dá: ó ń dúró ṣinṣin nítorí pé àwọn olùkópa ń bá a lọ láti mú un ṣiṣẹ́. Ìpèsè tí ó ní ààlà kò ṣe ìdánilójú pé iye owó yóò ga sí i; iye owó sinmi lórí ìbéèrè àti ìpèsè.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Níní 100,000 sats àti níní 0.001 bitcoin túmọ̀ sí níní iye kan náà. Ẹ ṣàtúnṣe èrò òdì pé Bitcoin kọjá agbára ẹni láti rà nítorí pé bitcoin kan gbówó lórí.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Àwọn olùlò ń fi bitcoin ránṣẹ́, ń gbà á, wọ́n sì ń tọ́jú rẹ̀; àwọn kókó nẹ́tíwọ́ọ̀kì ń ṣàyẹ̀wò gbogbo ìdúnàádúrà àti búlọ́ọ̀kù láti rí i pé wọ́n bá àwọn òfin mu; àwọn awakùsà sì ń díje láti fi búlọ́ọ̀kù tuntun kún àkọsílẹ̀ náà ní nǹkan bí ìṣẹ́jú mẹ́wàá kọ̀ọ̀kan. Àkọsílẹ̀ yẹn, tí a ń pè ní ẹ̀wọ̀n búlọ́ọ̀kù, wà ní gbangba, ó sì náwó púpọ̀ gan-an láti tún un kọ. Àkíyèsí nípa bí a ṣe ń kọ ọ́: Bitcoin tí ó bẹ̀rẹ̀ pẹ̀lú B ńlá sábà máa ń túmọ̀ sí nẹ́tíwọ́ọ̀kì tàbí ètò náà; bitcoin tí ó bẹ̀rẹ̀ pẹ̀lú b kékeré túmọ̀ sí owó náà fúnra rẹ̀.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Àwọn olùlò ń fi bitcoin ránṣẹ́, ń gbà á, wọ́n sì ń tọ́jú rẹ̀; àwọn kókó nẹ́tíwọ́ọ̀kì ń ṣàyẹ̀wò gbogbo ìdúnàádúrà àti búlọ́ọ̀kù láti rí i pé wọ́n bá àwọn òfin mu; àwọn awakùsà sì ń díje láti fi búlọ́ọ̀kù tuntun kún àkọsílẹ̀ náà ní nǹkan bí ìṣẹ́jú mẹ́wàá kọ̀ọ̀kan. Àkọsílẹ̀ yẹn, tí a ń pè ní ẹ̀wọ̀n búlọ́ọ̀kù, wà ní gbangba, ó sì náwó púpọ̀ gan-an láti tún un kọ. Àkíyèsí nípa bí a ṣe ń kọ ọ́: Bitcoin tí ó bẹ̀rẹ̀ pẹ̀lú B ńlá sábà máa ń túmọ̀ sí nẹ́tíwọ́ọ̀kì tàbí ètò náà; bitcoin tí ó bẹ̀rẹ̀ pẹ̀lú b kékeré túmọ̀ sí owó náà fúnra rẹ̀.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Àpò Bitcoin jẹ́ irinṣẹ́ kan, tí ó sábà máa ń jẹ́ ohun èlò orí ẹ̀rọ, tí ó ń jẹ́ kí ẹ lè gba bitcoin, ṣàyẹ̀wò rẹ̀, kí ẹ sì fi ránṣẹ́. A kì í tọ́jú bitcoin yín sínú fóònù yín: a máa ń ṣe àkọsílẹ̀ rẹ̀ sórí ẹ̀wọ̀n búlọ́ọ̀kù. Àpò náà ń ṣàkóso àwọn kọ́kọ́rọ́ tí ó ń jẹ́ kí ẹ lè fi hàn pé tiyín ni, kí ẹ sì fọwọ́ sí ìsanwó 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Àkójọpọ̀ ọ̀rọ̀ ìmúpadàbọ̀ kì í ṣe ẹ̀dà àfẹ́yìntì nìkan: ó ń fúnni ní àǹfààní láti wọlé ní kíkún. Ẹ kọ ọ́ sílẹ̀ lọ́nà tó péye sórí bébà nígbà tí ẹ bá ń ṣẹ̀dá àpamọ́ owó náà; ẹ tọ́jú rẹ̀ láìsí ìsopọ̀ sí Íńtánẹ́ẹ̀tì, ní ìkọ̀kọ̀, àti ní ibi tí kò ti ní sọnù tàbí bàjẹ́. Ẹ má ṣe yà á ní fọ́tò, fi ránṣẹ́ ní ímeèlì, fi pamọ́ sínú àkọsílẹ̀ lórí ìkùukùu, fi ránṣẹ́ nínú ìfiránṣẹ́, tàbí tẹ̀ ẹ́ sínú ojúlé wẹ́ẹ̀bù. Àwọn ọ̀rọ̀ tí a fihàn jẹ́ àpẹẹrẹ nìkan; ẹ má ṣe fi àkójọpọ̀ ọ̀rọ̀ ìmúpadàbọ̀ gidi hàn tàbí gbà á lọ́wọ́ ẹnikẹ́ni.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kò dámọ̀ràn àpò owó kan pàtó. Àwọn irinṣẹ́, owó iṣẹ́, àti àwọn onílé lè yí padà, ohun tó sì bá àwùjọ kan mu lè má bá òmíràn mu. Ẹ tọ́ àwọn akẹ́kọ̀ọ́ sọ́dọ̀ olùkọ́ kan ní àdúgbò tí a gbẹ́kẹ̀ lé.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502341" y="571500"/>
            <a:ext cx="1022939" cy="272400"/>
          </a:xfrm>
          <a:prstGeom prst="rect">
            <a:avLst/>
          </a:prstGeom>
          <a:noFill/>
          <a:ln/>
        </p:spPr>
        <p:txBody>
          <a:bodyPr wrap="square" lIns="0" tIns="0" rIns="0" bIns="0" rtlCol="0" anchor="t"/>
          <a:lstStyle/>
          <a:p>
            <a:pPr algn="r" indent="0" marL="0">
              <a:lnSpc>
                <a:spcPct val="108000"/>
              </a:lnSpc>
              <a:buNone/>
            </a:pPr>
            <a:r>
              <a:rPr lang="yo" altLang="en-US" sz="1650" dirty="0">
                <a:solidFill>
                  <a:srgbClr val="FFFFFF"/>
                </a:solidFill>
                <a:latin typeface="IBM Plex Sans" pitchFamily="34" charset="0"/>
                <a:ea typeface="IBM Plex Sans" pitchFamily="34" charset="-122"/>
                <a:cs typeface="IBM Plex Sans" pitchFamily="34" charset="-120"/>
              </a:rPr>
              <a:t>Ẹ̀dà 26.10</a:t>
            </a:r>
            <a:endParaRPr lang="y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yo" altLang="en-US" sz="7200" dirty="0">
                <a:solidFill>
                  <a:srgbClr val="FFFFFF"/>
                </a:solidFill>
                <a:latin typeface="IBM Plex Sans Medium" pitchFamily="34" charset="0"/>
                <a:ea typeface="IBM Plex Sans Medium" pitchFamily="34" charset="-122"/>
                <a:cs typeface="IBM Plex Sans Medium" pitchFamily="34" charset="-120"/>
              </a:rPr>
              <a:t>Ìfáárà</a:t>
            </a:r>
            <a:br/>
            <a:r>
              <a:rPr lang="yo" altLang="en-US" sz="7200" dirty="0">
                <a:solidFill>
                  <a:srgbClr val="FFFFFF"/>
                </a:solidFill>
                <a:latin typeface="IBM Plex Sans Medium" pitchFamily="34" charset="0"/>
                <a:ea typeface="IBM Plex Sans Medium" pitchFamily="34" charset="-122"/>
                <a:cs typeface="IBM Plex Sans Medium" pitchFamily="34" charset="-120"/>
              </a:rPr>
              <a:t>sí Bitcoin</a:t>
            </a:r>
            <a:endParaRPr lang="y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yo" altLang="en-US" sz="2400" dirty="0">
                <a:solidFill>
                  <a:srgbClr val="FFFFFF"/>
                </a:solidFill>
                <a:latin typeface="IBM Plex Sans" pitchFamily="34" charset="0"/>
                <a:ea typeface="IBM Plex Sans" pitchFamily="34" charset="-122"/>
                <a:cs typeface="IBM Plex Sans" pitchFamily="34" charset="-120"/>
              </a:rPr>
              <a:t>Ìtọ́sọ́nà fún Olùbẹ̀rẹ̀</a:t>
            </a:r>
            <a:endParaRPr lang="y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Kí Nìdí Tí Owó Fi Ṣe Pàtàkì?</a:t>
            </a:r>
            <a:endParaRPr lang="y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A máa ń lo owó lójoojúmọ́, síbẹ̀ a kì í sábà béèrè bí ó ṣe ń ṣiṣẹ́.</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Ọ̀pọ̀ jù lọ àwọn ènìyàn kì í dúró</a:t>
            </a:r>
            <a:br/>
            <a:r>
              <a:rPr lang="yo" altLang="en-US" sz="3000" dirty="0">
                <a:solidFill>
                  <a:srgbClr val="422C70"/>
                </a:solidFill>
                <a:latin typeface="IBM Plex Sans Medium" pitchFamily="34" charset="0"/>
                <a:ea typeface="IBM Plex Sans Medium" pitchFamily="34" charset="-122"/>
                <a:cs typeface="IBM Plex Sans Medium" pitchFamily="34" charset="-120"/>
              </a:rPr>
              <a:t>láti ronú nípa owó</a:t>
            </a:r>
            <a:endParaRPr lang="yo"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Kì í ṣe ṣíṣiṣẹ́ láti rí i gbà, kì í ṣe níná rẹ̀, bí kò ṣe ríronú nípa ohun tí ó jẹ́ àti bí ó ṣe ń ṣiṣẹ́.</a:t>
            </a:r>
            <a:endParaRPr lang="y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Nìdí Tí Owó Fi Ṣe Pàtàkì?</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Ìbéèrè Márùn-ún Láti Bẹ̀rẹ̀</a:t>
            </a:r>
            <a:endParaRPr lang="yo" sz="3000" dirty="0"/>
          </a:p>
        </p:txBody>
      </p:sp>
      <p:sp>
        <p:nvSpPr>
          <p:cNvPr id="5" name="Text 2"/>
          <p:cNvSpPr/>
          <p:nvPr/>
        </p:nvSpPr>
        <p:spPr>
          <a:xfrm>
            <a:off x="1047720" y="138677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Kí ló dé tí àwọn ènìyàn fi nílò owó?</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Kí ló ń sọ ohun kan di owó?</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Ta ló lè ṣẹ̀dá tàbí ṣàkóso owó tí ẹ ń lò?</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Kí ló dé tí owó tí ẹ ń lò fi ní iye?</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Ṣé owó yín ṣì lè ra iye ohun kan náà bí ti tẹ́lẹ̀?</a:t>
            </a:r>
            <a:endParaRPr lang="yo" sz="2400" dirty="0"/>
          </a:p>
        </p:txBody>
      </p:sp>
      <p:sp>
        <p:nvSpPr>
          <p:cNvPr id="6" name="Shape 3"/>
          <p:cNvSpPr/>
          <p:nvPr/>
        </p:nvSpPr>
        <p:spPr>
          <a:xfrm>
            <a:off x="666780" y="4433560"/>
            <a:ext cx="5981730" cy="1645280"/>
          </a:xfrm>
          <a:prstGeom prst="rect">
            <a:avLst/>
          </a:prstGeom>
          <a:solidFill>
            <a:srgbClr val="F3F3FA"/>
          </a:solidFill>
          <a:ln/>
        </p:spPr>
      </p:sp>
      <p:sp>
        <p:nvSpPr>
          <p:cNvPr id="7" name="Shape 4"/>
          <p:cNvSpPr/>
          <p:nvPr/>
        </p:nvSpPr>
        <p:spPr>
          <a:xfrm>
            <a:off x="666780" y="4433560"/>
            <a:ext cx="57150" cy="1645280"/>
          </a:xfrm>
          <a:prstGeom prst="rect">
            <a:avLst/>
          </a:prstGeom>
          <a:solidFill>
            <a:srgbClr val="422C70"/>
          </a:solidFill>
          <a:ln/>
        </p:spPr>
      </p:sp>
      <p:sp>
        <p:nvSpPr>
          <p:cNvPr id="8" name="Text 5"/>
          <p:cNvSpPr/>
          <p:nvPr/>
        </p:nvSpPr>
        <p:spPr>
          <a:xfrm>
            <a:off x="1211580" y="4707880"/>
            <a:ext cx="5246096" cy="1096640"/>
          </a:xfrm>
          <a:prstGeom prst="rect">
            <a:avLst/>
          </a:prstGeom>
          <a:noFill/>
          <a:ln/>
        </p:spPr>
        <p:txBody>
          <a:bodyPr wrap="square" lIns="0" tIns="0" rIns="0" bIns="0" rtlCol="0" anchor="t"/>
          <a:lstStyle/>
          <a:p>
            <a:pPr algn="l" indent="0" marL="0">
              <a:lnSpc>
                <a:spcPct val="113000"/>
              </a:lnSpc>
              <a:buNone/>
            </a:pPr>
            <a:r>
              <a:rPr lang="yo" altLang="en-US" sz="2400" b="1" dirty="0">
                <a:solidFill>
                  <a:srgbClr val="422C70"/>
                </a:solidFill>
                <a:latin typeface="IBM Plex Sans" pitchFamily="34" charset="0"/>
                <a:ea typeface="IBM Plex Sans" pitchFamily="34" charset="-122"/>
                <a:cs typeface="IBM Plex Sans" pitchFamily="34" charset="-120"/>
              </a:rPr>
              <a:t>Ẹ pa àwọn ìdáhùn yín mọ́</a:t>
            </a:r>
            <a:endParaRPr lang="yo" sz="2400" dirty="0"/>
          </a:p>
          <a:p>
            <a:pPr algn="l" indent="0" marL="0">
              <a:lnSpc>
                <a:spcPct val="113000"/>
              </a:lnSpc>
              <a:spcBef>
                <a:spcPts val="360"/>
              </a:spcBef>
              <a:buNone/>
            </a:pPr>
            <a:r>
              <a:rPr lang="yo" altLang="en-US" sz="2400" dirty="0">
                <a:solidFill>
                  <a:srgbClr val="25252B"/>
                </a:solidFill>
                <a:latin typeface="IBM Plex Sans" pitchFamily="34" charset="0"/>
                <a:ea typeface="IBM Plex Sans" pitchFamily="34" charset="-122"/>
                <a:cs typeface="IBM Plex Sans" pitchFamily="34" charset="-120"/>
              </a:rPr>
              <a:t>Ẹ kọ ìdáhùn kúkúrú sí ìbéèrè kọ̀ọ̀kan. Ẹ ó padà sí wọn ní ìparí.</a:t>
            </a:r>
            <a:endParaRPr lang="yo"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Nìdí Tí Owó Fi Ṣe Pàtàkì?</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Òtítọ́ tàbí Èrò?</a:t>
            </a:r>
            <a:endParaRPr lang="yo"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Òtítọ́:</a:t>
            </a:r>
            <a:r>
              <a:rPr lang="yo" altLang="en-US" sz="2400" dirty="0">
                <a:solidFill>
                  <a:srgbClr val="25252B"/>
                </a:solidFill>
                <a:latin typeface="IBM Plex Sans" pitchFamily="34" charset="0"/>
                <a:ea typeface="IBM Plex Sans" pitchFamily="34" charset="-122"/>
                <a:cs typeface="IBM Plex Sans" pitchFamily="34" charset="-120"/>
              </a:rPr>
              <a:t> "A tẹ́wọ́ gba owó bébà yìí fún sísan owó orí." A lè ṣàyẹ̀wò rẹ̀.</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Èrò:</a:t>
            </a:r>
            <a:r>
              <a:rPr lang="yo" altLang="en-US" sz="2400" dirty="0">
                <a:solidFill>
                  <a:srgbClr val="25252B"/>
                </a:solidFill>
                <a:latin typeface="IBM Plex Sans" pitchFamily="34" charset="0"/>
                <a:ea typeface="IBM Plex Sans" pitchFamily="34" charset="-122"/>
                <a:cs typeface="IBM Plex Sans" pitchFamily="34" charset="-120"/>
              </a:rPr>
              <a:t> "Èyí ni irú owó tó dára jù lọ." Ó nílò àwọn ìlànà ìdájọ́ àti ẹ̀rí.</a:t>
            </a:r>
            <a:endParaRPr lang="yo"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Ìtọ́sọ́nà yìí wà fún ẹ̀kọ́ nìkan. Kò pèsè ìmọ̀ràn nípa ìṣúná, ìdókòwò, òfin, tàbí owó orí, bẹ́ẹ̀ ni kò sọ fún yín pé kí ẹ ra, tà, tàbí pa ohunkóhun mọ́.</a:t>
            </a:r>
            <a:endParaRPr lang="y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Nìdí Tí Owó Fi Ṣe Pàtàkì?</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Kí ni Owó?</a:t>
            </a:r>
            <a:endParaRPr lang="y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Owó jẹ́ irinṣẹ́ fún pàṣípààrọ̀.</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Ìṣòwò Pàṣípààrọ̀ àti Ìbámu Ìfẹ́ Ẹni Méjì</a:t>
            </a:r>
            <a:endParaRPr lang="y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Àwọn méjèèjì gbọ́dọ̀ fẹ́ ohun tí ẹnì kejì ní, ní àkókò kan náà àti ní iye tó yẹ.</a:t>
            </a:r>
            <a:endParaRPr lang="yo"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Ìṣòwò Pàṣípààrọ̀ àti Ìbámu Ìfẹ́ Ẹni Méjì</a:t>
            </a:r>
            <a:endParaRPr lang="y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Àwọn ènìyàn méjèèjì gbọ́dọ̀ fẹ́ ohun tí ẹnì kejì ní, ní àkókò kan náà àti ní ìwọ̀n tó yẹ.</a:t>
            </a:r>
            <a:endParaRPr lang="yo" sz="2400" dirty="0"/>
          </a:p>
        </p:txBody>
      </p:sp>
      <p:pic>
        <p:nvPicPr>
          <p:cNvPr id="5" name="Image 0" descr="Amina Ó ní: ìrẹsì Ó fẹ́: bàtàPẹ̀lú LuisLuis kò fẹ́ ìrẹsì.Luis Ó ní: bàtàÓ fẹ́: òróróPẹ̀lú MeiMei kò fẹ́ bàtà.MeiÓ ní: òróróÓ fẹ́: iṣẹ́ àtúnṣePẹ̀lú AminaAmina kò lè ṣe iṣẹ́ àtúnṣe.">    </p:cNvPr>
          <p:cNvPicPr>
            <a:picLocks noChangeAspect="1"/>
          </p:cNvPicPr>
          <p:nvPr/>
        </p:nvPicPr>
        <p:blipFill>
          <a:blip r:embed="rId1"/>
          <a:stretch>
            <a:fillRect/>
          </a:stretch>
        </p:blipFill>
        <p:spPr>
          <a:xfrm>
            <a:off x="1535278" y="2422886"/>
            <a:ext cx="9121049" cy="35242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Owó Jẹ́ Irinṣẹ́ fún Pàṣípààrọ̀</a:t>
            </a:r>
            <a:endParaRPr lang="y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Kò sí ẹni tó fẹ́ owó nítorí owó fúnra rẹ̀. Ó wúlò nítorí pé àwọn ẹlòmíràn ń gbà á, pẹ̀lú ìrètí pé àwọn mìíràn yóò gbà á nígbà tó bá yá.</a:t>
            </a:r>
            <a:endParaRPr lang="yo"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Ohun Mẹ́ta Tí Owó Ń Ṣe</a:t>
            </a:r>
            <a:endParaRPr lang="yo"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Ohun èlò pàṣípààrọ̀:</a:t>
            </a:r>
            <a:r>
              <a:rPr lang="yo" altLang="en-US" sz="2400" dirty="0">
                <a:solidFill>
                  <a:srgbClr val="25252B"/>
                </a:solidFill>
                <a:latin typeface="IBM Plex Sans" pitchFamily="34" charset="0"/>
                <a:ea typeface="IBM Plex Sans" pitchFamily="34" charset="-122"/>
                <a:cs typeface="IBM Plex Sans" pitchFamily="34" charset="-120"/>
              </a:rPr>
              <a:t> àwọn ènìyàn ń gbà á gẹ́gẹ́ bí ìsanwó</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Ẹyọ ìṣirò:</a:t>
            </a:r>
            <a:r>
              <a:rPr lang="yo" altLang="en-US" sz="2400" dirty="0">
                <a:solidFill>
                  <a:srgbClr val="25252B"/>
                </a:solidFill>
                <a:latin typeface="IBM Plex Sans" pitchFamily="34" charset="0"/>
                <a:ea typeface="IBM Plex Sans" pitchFamily="34" charset="-122"/>
                <a:cs typeface="IBM Plex Sans" pitchFamily="34" charset="-120"/>
              </a:rPr>
              <a:t> a ń fi í sọ iye owó àwọn nǹkan</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Ohun ìpamọ́ iye:</a:t>
            </a:r>
            <a:r>
              <a:rPr lang="yo" altLang="en-US" sz="2400" dirty="0">
                <a:solidFill>
                  <a:srgbClr val="25252B"/>
                </a:solidFill>
                <a:latin typeface="IBM Plex Sans" pitchFamily="34" charset="0"/>
                <a:ea typeface="IBM Plex Sans" pitchFamily="34" charset="-122"/>
                <a:cs typeface="IBM Plex Sans" pitchFamily="34" charset="-120"/>
              </a:rPr>
              <a:t> ó ń gbé iye láti òní lọ sí ọjọ́ iwájú</a:t>
            </a:r>
            <a:endParaRPr lang="yo"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Kò sí owó tí ó ń pa iye rẹ̀ mọ́ láìlábùkù, ṣùgbọ́n agbára ríra àwọn irú owó kan ń dín kù díẹ̀díẹ̀ ju ti àwọn mìíràn lọ.</a:t>
            </a:r>
            <a:endParaRPr lang="y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Láti Ìkarahun sí Bébà</a:t>
            </a:r>
            <a:endParaRPr lang="yo" sz="3000" dirty="0"/>
          </a:p>
        </p:txBody>
      </p:sp>
      <p:sp>
        <p:nvSpPr>
          <p:cNvPr id="5" name="Text 2"/>
          <p:cNvSpPr/>
          <p:nvPr/>
        </p:nvSpPr>
        <p:spPr>
          <a:xfrm>
            <a:off x="1032449" y="1383030"/>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Ìkarahun, iyọ̀, ìlẹ̀kẹ̀, ẹran ọ̀sìn, bàbà, fàdákà, wúrà</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Àwọn irin iyebíye: wọ́n ṣọ̀wọ́n, wọ́n máa ń pẹ́, a sì tẹ́wọ́ gbà wọ́n káàkiri</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Àwọn ìwé ẹ̀rí ẹ̀tọ́ tí a lè fi gba iye irin tí a sọ pàtó</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Àwọn ìlànà ìdíwọ̀n wúrà: ẹyọ owó tí òfin so mọ́ wúrà</a:t>
            </a:r>
            <a:endParaRPr lang="yo" sz="2300" dirty="0"/>
          </a:p>
        </p:txBody>
      </p:sp>
      <p:sp>
        <p:nvSpPr>
          <p:cNvPr id="6" name="Text 3"/>
          <p:cNvSpPr/>
          <p:nvPr/>
        </p:nvSpPr>
        <p:spPr>
          <a:xfrm>
            <a:off x="666780" y="5040173"/>
            <a:ext cx="5694426" cy="789950"/>
          </a:xfrm>
          <a:prstGeom prst="rect">
            <a:avLst/>
          </a:prstGeom>
          <a:noFill/>
          <a:ln/>
        </p:spPr>
        <p:txBody>
          <a:bodyPr wrap="square" lIns="0" tIns="0" rIns="0" bIns="0" rtlCol="0" anchor="t"/>
          <a:lstStyle/>
          <a:p>
            <a:pPr algn="l" indent="0" marL="0">
              <a:lnSpc>
                <a:spcPct val="113000"/>
              </a:lnSpc>
              <a:buNone/>
            </a:pPr>
            <a:r>
              <a:rPr lang="yo" altLang="en-US" sz="2300" dirty="0">
                <a:solidFill>
                  <a:srgbClr val="25252B"/>
                </a:solidFill>
                <a:latin typeface="IBM Plex Sans" pitchFamily="34" charset="0"/>
                <a:ea typeface="IBM Plex Sans" pitchFamily="34" charset="-122"/>
                <a:cs typeface="IBM Plex Sans" pitchFamily="34" charset="-120"/>
              </a:rPr>
              <a:t>Àwọn òfin náà yàtọ̀ síra gẹ́gẹ́ bí ibi àti àkókò.</a:t>
            </a:r>
            <a:endParaRPr lang="y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Owó Àṣẹ</a:t>
            </a:r>
            <a:endParaRPr lang="y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1971: orílẹ̀-èdè Amẹ́ríkà fòpin sí pàṣípààrọ̀ dọ́là fún wúrà ní ọ̀nà ìjọba láti ọwọ́ àwọn ìjọba ilẹ̀ òkèèrè àti àwọn báńkì àpapọ̀</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Lónìí, ọ̀pọ̀ jù lọ owó àwọn orílẹ̀-èdè jẹ́ owó àṣẹ: a ń tẹ̀ wọ́n jáde lábẹ́ àṣẹ ìjọba, a kò sì lè fi wọ́n gba wúrà tàbí ọjà mìíràn padà</a:t>
            </a:r>
            <a:endParaRPr lang="yo" sz="2400" dirty="0"/>
          </a:p>
          <a:p>
            <a:pPr algn="l" marL="228600" indent="-228600">
              <a:lnSpc>
                <a:spcPct val="113000"/>
              </a:lnSpc>
              <a:spcBef>
                <a:spcPts val="480"/>
              </a:spcBef>
              <a:buSzPct val="100000"/>
              <a:buChar char="•"/>
            </a:pPr>
            <a:r>
              <a:rPr lang="yo" altLang="en-US" sz="2400" i="1" dirty="0">
                <a:solidFill>
                  <a:srgbClr val="25252B"/>
                </a:solidFill>
                <a:latin typeface="IBM Plex Sans" pitchFamily="34" charset="0"/>
                <a:ea typeface="IBM Plex Sans" pitchFamily="34" charset="-122"/>
                <a:cs typeface="IBM Plex Sans" pitchFamily="34" charset="-120"/>
              </a:rPr>
              <a:t>Fiat</a:t>
            </a:r>
            <a:r>
              <a:rPr lang="yo" altLang="en-US" sz="2400" dirty="0">
                <a:solidFill>
                  <a:srgbClr val="25252B"/>
                </a:solidFill>
                <a:latin typeface="IBM Plex Sans" pitchFamily="34" charset="0"/>
                <a:ea typeface="IBM Plex Sans" pitchFamily="34" charset="-122"/>
                <a:cs typeface="IBM Plex Sans" pitchFamily="34" charset="-120"/>
              </a:rPr>
              <a:t> jẹ́ ọ̀rọ̀ Látìn tó túmọ̀ sí "jẹ́ kí ó ṣẹlẹ̀", tí a sábà máa ń lóye sí "nípa àṣẹ"</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A tẹ́wọ́ gbà á nítorí pé àwọn ènìyàn, ilé iṣẹ́, báńkì àti ìjọba ń lò ó; àwọn òfin sọ ọ́ di owó tí a fọwọ́ sí fún ìsanwó, wọ́n sì pàṣẹ pé kí a fi í san owó orí</a:t>
            </a:r>
            <a:endParaRPr lang="y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A kúrò ní owó tí ohun kan ń ṣe</a:t>
            </a:r>
            <a:br/>
            <a:r>
              <a:rPr lang="yo" altLang="en-US" sz="4350" dirty="0">
                <a:solidFill>
                  <a:srgbClr val="FFFFFF"/>
                </a:solidFill>
                <a:latin typeface="IBM Plex Sans Medium" pitchFamily="34" charset="0"/>
                <a:ea typeface="IBM Plex Sans Medium" pitchFamily="34" charset="-122"/>
                <a:cs typeface="IBM Plex Sans Medium" pitchFamily="34" charset="-120"/>
              </a:rPr>
              <a:t>àtìlẹ́yìn fún, a sì dé sí owó tí</a:t>
            </a:r>
            <a:br/>
            <a:r>
              <a:rPr lang="yo" altLang="en-US" sz="4350" dirty="0">
                <a:solidFill>
                  <a:srgbClr val="FFFFFF"/>
                </a:solidFill>
                <a:latin typeface="IBM Plex Sans Medium" pitchFamily="34" charset="0"/>
                <a:ea typeface="IBM Plex Sans Medium" pitchFamily="34" charset="-122"/>
                <a:cs typeface="IBM Plex Sans Medium" pitchFamily="34" charset="-120"/>
              </a:rPr>
              <a:t>ìgbẹ́kẹ̀lé nínú ẹnì kan ń ṣe</a:t>
            </a:r>
            <a:br/>
            <a:r>
              <a:rPr lang="yo" altLang="en-US" sz="4350" dirty="0">
                <a:solidFill>
                  <a:srgbClr val="FFFFFF"/>
                </a:solidFill>
                <a:latin typeface="IBM Plex Sans Medium" pitchFamily="34" charset="0"/>
                <a:ea typeface="IBM Plex Sans Medium" pitchFamily="34" charset="-122"/>
                <a:cs typeface="IBM Plex Sans Medium" pitchFamily="34" charset="-120"/>
              </a:rPr>
              <a:t>àtìlẹ́yìn fún.</a:t>
            </a:r>
            <a:endParaRPr lang="y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C0C0D0"/>
                </a:solidFill>
                <a:latin typeface="IBM Plex Sans" pitchFamily="34" charset="0"/>
                <a:ea typeface="IBM Plex Sans" pitchFamily="34" charset="-122"/>
                <a:cs typeface="IBM Plex Sans" pitchFamily="34" charset="-120"/>
              </a:rPr>
              <a:t>Ìfáárà sí Bitcoin · Kí ni Owó?</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Kí Ni Ìṣòro Pẹ̀lú Owó Wa?</a:t>
            </a:r>
            <a:endParaRPr lang="yo"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Nígbà tí àwọn ènìyàn bá gbọ́ ọ̀rọ̀ náà ìfowópamọ́, wọ́n sábà máa ń ronú nípa bí iye àwọn nǹkan ṣe ń ga sí i.</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Ìlọsíwájú Iye Ọjà àti Agbára Rírà</a:t>
            </a:r>
            <a:endParaRPr lang="yo" sz="3000" dirty="0"/>
          </a:p>
        </p:txBody>
      </p:sp>
      <p:pic>
        <p:nvPicPr>
          <p:cNvPr id="4" name="Image 0" descr="Ṣáájú Ẹ ní ẹyọ owó 100 lọ́wọ́. Iye owó apẹ̀rẹ̀ náà jẹ́ 100. Ẹ lè ra gbogbo ohun inú apẹ̀rẹ̀ náà.Ìpele iye owóKéré sí iAgbára ríraGa sí iLẹ́yìn tí iye owó ọjà bá gòkè Ẹ ṣì ní ẹyọ owó 100 lọ́wọ́. Iye ow">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Ìlọsíwájú Iye Ọjà àti Agbára Rírà</a:t>
            </a:r>
            <a:endParaRPr lang="y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Ọ̀pọ̀lọpọ̀ Ìdí, Àṣàyàn Kan</a:t>
            </a:r>
            <a:endParaRPr lang="yo"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Ìbísí owó àti àwìn</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Ìdálọ́wọ́dúró nínú ìpèsè àti àwọn àyípadà nínú ìbéèrè</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Owó tí iye rẹ̀ ń dín kù, owó orí, àwọn ìnáwó iṣelọpọ</a:t>
            </a:r>
            <a:endParaRPr lang="yo"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Ọ̀kan lára àwọn ohun tó ń fà á jẹ́ àṣàyàn, kì í ṣe ohun tó ṣẹlẹ̀ láìròtẹ́lẹ̀: nínú ètò owó àṣẹ, àwọn ilé-iṣẹ́ díẹ̀ lè mú iye owó àti àwìn tó wà pọ̀ sí i, kí wọ́n sì yí àwọn òfin ètò náà padà.</a:t>
            </a:r>
            <a:endParaRPr lang="y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Ìṣọ̀wọ́n àti Iye</a:t>
            </a:r>
            <a:endParaRPr lang="y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Àwòrán Mona Lisa ojúlówó ní iye tó ju ẹ̀dà èyíkéyìí lọ: òun nìkan ṣoṣo ló wà</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Àìtó nìkan kì í dá iye sílẹ̀, ṣùgbọ́n nígbà tí àwọn ènìyàn bá fẹ́ nǹkan kan, iye rẹ̀ tó wà ṣe pàtàkì</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Nígbà tí iye owó tó wà bá ń pọ̀ sí i yára ju iye ohun tí a lè fi rà lọ, ẹyọ owó kọ̀ọ̀kan sábà máa ń ra ohun tó kéré sí i</a:t>
            </a:r>
            <a:endParaRPr lang="y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Ìlọsí Iye Owó Kò Ní Ipa Kan Náà Lórí Gbogbo Ènìyàn</a:t>
            </a:r>
            <a:endParaRPr lang="y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Owó lọ́wọ́ àti owó ìpamọ́ lè pàdánù agbára ìrajà</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Àwọn tó ní ohun ìní tí iye owó wọn ń pọ̀ sí i lè ní ààbò dé ìwọ̀n kan</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Owó iṣẹ́ àti iye owó ọjà ń yí padà ní ìyára tó yàtọ̀ sí ara wọn</a:t>
            </a:r>
            <a:endParaRPr lang="yo"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Iye owó tó wà nínú àkáǹtì yín ní báńkì yàtọ̀ sí owó tó wà lọ́wọ́ yín: ó jẹ́ ìlérí báńkì láti san owó fún yín. Báńkì sábà máa ń mú ìlérí yẹn ṣẹ, ṣùgbọ́n ó sinmi lórí báńkì náà àti àwọn òfin tó ń darí rẹ̀.</a:t>
            </a:r>
            <a:endParaRPr lang="y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Ẹ Dán An Wò: Àyẹ̀wò Agbára Rírà</a:t>
            </a:r>
            <a:endParaRPr lang="yo"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yo" altLang="en-US" sz="2400" dirty="0">
                <a:solidFill>
                  <a:srgbClr val="25252B"/>
                </a:solidFill>
                <a:latin typeface="IBM Plex Sans" pitchFamily="34" charset="0"/>
                <a:ea typeface="IBM Plex Sans" pitchFamily="34" charset="-122"/>
                <a:cs typeface="IBM Plex Sans" pitchFamily="34" charset="-120"/>
              </a:rPr>
              <a:t>Ẹ yan ohun kan tí a sábà máa ń lò: búrẹ́dì, ìrìnnà, tàbí owó ìpè lórí fóònù</a:t>
            </a:r>
            <a:endParaRPr lang="yo" sz="2400" dirty="0"/>
          </a:p>
          <a:p>
            <a:pPr algn="l" marL="228600" indent="-228600">
              <a:lnSpc>
                <a:spcPct val="113000"/>
              </a:lnSpc>
              <a:spcBef>
                <a:spcPts val="480"/>
              </a:spcBef>
              <a:buSzPct val="100000"/>
              <a:buFont typeface="+mj-lt"/>
              <a:buAutoNum type="arabicPeriod" startAt="1"/>
            </a:pPr>
            <a:r>
              <a:rPr lang="yo" altLang="en-US" sz="2400" dirty="0">
                <a:solidFill>
                  <a:srgbClr val="25252B"/>
                </a:solidFill>
                <a:latin typeface="IBM Plex Sans" pitchFamily="34" charset="0"/>
                <a:ea typeface="IBM Plex Sans" pitchFamily="34" charset="-122"/>
                <a:cs typeface="IBM Plex Sans" pitchFamily="34" charset="-120"/>
              </a:rPr>
              <a:t>Ẹ kọ iye owó rẹ̀ lónìí sílẹ̀</a:t>
            </a:r>
            <a:endParaRPr lang="yo" sz="2400" dirty="0"/>
          </a:p>
          <a:p>
            <a:pPr algn="l" marL="228600" indent="-228600">
              <a:lnSpc>
                <a:spcPct val="113000"/>
              </a:lnSpc>
              <a:spcBef>
                <a:spcPts val="480"/>
              </a:spcBef>
              <a:buSzPct val="100000"/>
              <a:buFont typeface="+mj-lt"/>
              <a:buAutoNum type="arabicPeriod" startAt="1"/>
            </a:pPr>
            <a:r>
              <a:rPr lang="yo" altLang="en-US" sz="2400" dirty="0">
                <a:solidFill>
                  <a:srgbClr val="25252B"/>
                </a:solidFill>
                <a:latin typeface="IBM Plex Sans" pitchFamily="34" charset="0"/>
                <a:ea typeface="IBM Plex Sans" pitchFamily="34" charset="-122"/>
                <a:cs typeface="IBM Plex Sans" pitchFamily="34" charset="-120"/>
              </a:rPr>
              <a:t>Ẹ béèrè lọ́wọ́ ẹnì kan iye tí ó jẹ́ ní ọ̀pọ̀ ọdún sẹ́yìn, kí ẹ sì yẹ àkọsílẹ̀ tí ó ṣeé gbẹ́kẹ̀ lé wò bí ẹ bá lè ṣe bẹ́ẹ̀</a:t>
            </a:r>
            <a:endParaRPr lang="yo" sz="2400" dirty="0"/>
          </a:p>
          <a:p>
            <a:pPr algn="l" marL="228600" indent="-228600">
              <a:lnSpc>
                <a:spcPct val="113000"/>
              </a:lnSpc>
              <a:spcBef>
                <a:spcPts val="480"/>
              </a:spcBef>
              <a:buSzPct val="100000"/>
              <a:buFont typeface="+mj-lt"/>
              <a:buAutoNum type="arabicPeriod" startAt="1"/>
            </a:pPr>
            <a:r>
              <a:rPr lang="yo" altLang="en-US" sz="2400" dirty="0">
                <a:solidFill>
                  <a:srgbClr val="25252B"/>
                </a:solidFill>
                <a:latin typeface="IBM Plex Sans" pitchFamily="34" charset="0"/>
                <a:ea typeface="IBM Plex Sans" pitchFamily="34" charset="-122"/>
                <a:cs typeface="IBM Plex Sans" pitchFamily="34" charset="-120"/>
              </a:rPr>
              <a:t>Ṣé owó tí ń wọlé pọ̀ sí i ní ìwọ̀n kan náà? Kí ni ohun mìíràn tí ó lè ṣàlàyé ìyípadà náà?</a:t>
            </a:r>
            <a:endParaRPr lang="y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Owó Fíátì Ń Ṣiṣẹ́, Ṣùgbọ́n Ó Ní Àwọn Ewu</a:t>
            </a:r>
            <a:endParaRPr lang="yo"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Ìsanwó tó rọrùn, àwìn tó ṣeé mú bá àìní mu, àwọn irinṣẹ́ fún kíkojú ìṣòro pàjáwìrì</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Ṣùgbọ́n ìpèsè rẹ̀ àti àwọn òfin rẹ̀ lè yí padà, àwọn tó ń lò ó kò sì ní agbára púpọ̀ láti dá sí àwọn ìpinnu nípa rẹ̀</a:t>
            </a:r>
            <a:endParaRPr lang="yo"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Ìdí nìyí tí àwọn ènìyàn fi ń wá àwọn àṣàyàn mìíràn, àti ìdí tí a fi dá Bitcoin sílẹ̀.</a:t>
            </a:r>
            <a:endParaRPr lang="y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Ìṣòro Pẹ̀lú Owó Wa?</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Kí ni Bitcoin?</a:t>
            </a:r>
            <a:endParaRPr lang="yo"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Owó onínọ́mbà tí kò sí lábẹ́ àkóso àárín gbùngbùn, tí iye rẹ̀ ní ààlà, tí a sì lè fi ránṣẹ́ láti ọ̀dọ̀ ènìyàn kan sí òmíràn láìgba àṣẹ lọ́wọ́ ilé ìfowópamọ́.</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Ìṣòro Lílo Owó Kan Lẹ́ẹ̀mejì</a:t>
            </a:r>
            <a:endParaRPr lang="y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yo" altLang="en-US" sz="2400" b="1" dirty="0">
                <a:solidFill>
                  <a:srgbClr val="422C70"/>
                </a:solidFill>
                <a:latin typeface="IBM Plex Sans" pitchFamily="34" charset="0"/>
                <a:ea typeface="IBM Plex Sans" pitchFamily="34" charset="-122"/>
                <a:cs typeface="IBM Plex Sans" pitchFamily="34" charset="-120"/>
              </a:rPr>
              <a:t>31 Oṣù Kẹwàá 2008:</a:t>
            </a:r>
            <a:r>
              <a:rPr lang="yo" altLang="en-US" sz="2400" dirty="0">
                <a:solidFill>
                  <a:srgbClr val="25252B"/>
                </a:solidFill>
                <a:latin typeface="IBM Plex Sans" pitchFamily="34" charset="0"/>
                <a:ea typeface="IBM Plex Sans" pitchFamily="34" charset="-122"/>
                <a:cs typeface="IBM Plex Sans" pitchFamily="34" charset="-120"/>
              </a:rPr>
              <a:t> Satoshi Nakamoto ṣe àtẹ̀jáde </a:t>
            </a:r>
            <a:r>
              <a:rPr lang="yo" altLang="en-US" sz="2400" i="1" dirty="0">
                <a:solidFill>
                  <a:srgbClr val="25252B"/>
                </a:solidFill>
                <a:latin typeface="IBM Plex Sans" pitchFamily="34" charset="0"/>
                <a:ea typeface="IBM Plex Sans" pitchFamily="34" charset="-122"/>
                <a:cs typeface="IBM Plex Sans" pitchFamily="34" charset="-120"/>
              </a:rPr>
              <a:t>Bitcoin: Ètò Owó Ẹlẹ́rọ́nìkì Láti Ẹlẹgbẹ́ sí Ẹlẹgbẹ́</a:t>
            </a:r>
            <a:r>
              <a:rPr lang="yo" altLang="en-US" sz="2400" dirty="0">
                <a:solidFill>
                  <a:srgbClr val="25252B"/>
                </a:solidFill>
                <a:latin typeface="IBM Plex Sans" pitchFamily="34" charset="0"/>
                <a:ea typeface="IBM Plex Sans" pitchFamily="34" charset="-122"/>
                <a:cs typeface="IBM Plex Sans" pitchFamily="34" charset="-120"/>
              </a:rPr>
              <a:t>. </a:t>
            </a:r>
            <a:r>
              <a:rPr lang="yo" altLang="en-US" sz="2400" b="1" dirty="0">
                <a:solidFill>
                  <a:srgbClr val="25252B"/>
                </a:solidFill>
                <a:latin typeface="IBM Plex Sans" pitchFamily="34" charset="0"/>
                <a:ea typeface="IBM Plex Sans" pitchFamily="34" charset="-122"/>
                <a:cs typeface="IBM Plex Sans" pitchFamily="34" charset="-120"/>
              </a:rPr>
              <a:t>Oṣù Kínní 2009:</a:t>
            </a:r>
            <a:r>
              <a:rPr lang="yo" altLang="en-US" sz="2400" dirty="0">
                <a:solidFill>
                  <a:srgbClr val="25252B"/>
                </a:solidFill>
                <a:latin typeface="IBM Plex Sans" pitchFamily="34" charset="0"/>
                <a:ea typeface="IBM Plex Sans" pitchFamily="34" charset="-122"/>
                <a:cs typeface="IBM Plex Sans" pitchFamily="34" charset="-120"/>
              </a:rPr>
              <a:t> nẹ́tíwọ́ọ̀kì náà bẹ̀rẹ̀.</a:t>
            </a:r>
            <a:endParaRPr lang="yo" sz="2400" dirty="0"/>
          </a:p>
        </p:txBody>
      </p:sp>
      <p:pic>
        <p:nvPicPr>
          <p:cNvPr id="5" name="Image 0" descr="Ilé-iṣẹ́ ìsanwó Olùfiranṣẹ́ béèrè lọ́wọ́ ilé-iṣẹ́ náàIlé-iṣẹ́ náà tọ́jú ìwé àkọsílẹ̀ owó, ó sì fọwọ́ sí i Olùgbà gba owó bí ilé-iṣẹ́ náà bá gbà á láàyèÓ gbára léÀjọ kan ṣoṣo tí a fọkàn tán tí ó ń tọ́j">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Àìsí Ìṣàkóso Àárín Gbùngbùn · Ìpèsè Tó Ní Ààlà · Ẹlẹgbẹ́ sí</a:t>
            </a:r>
            <a:br/>
            <a:r>
              <a:rPr lang="yo" altLang="en-US" sz="3000" dirty="0">
                <a:solidFill>
                  <a:srgbClr val="422C70"/>
                </a:solidFill>
                <a:latin typeface="IBM Plex Sans Medium" pitchFamily="34" charset="0"/>
                <a:ea typeface="IBM Plex Sans Medium" pitchFamily="34" charset="-122"/>
                <a:cs typeface="IBM Plex Sans Medium" pitchFamily="34" charset="-120"/>
              </a:rPr>
              <a:t>Ẹlẹgbẹ́</a:t>
            </a:r>
            <a:endParaRPr lang="yo"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Àìsí àkóso àárín gbùngbùn:</a:t>
            </a:r>
            <a:r>
              <a:rPr lang="yo" altLang="en-US" sz="2400" dirty="0">
                <a:solidFill>
                  <a:srgbClr val="25252B"/>
                </a:solidFill>
                <a:latin typeface="IBM Plex Sans" pitchFamily="34" charset="0"/>
                <a:ea typeface="IBM Plex Sans" pitchFamily="34" charset="-122"/>
                <a:cs typeface="IBM Plex Sans" pitchFamily="34" charset="-120"/>
              </a:rPr>
              <a:t> kò sí ọ́fíìsì àárín gbùngbùn tó ń ṣí àkọọ́lẹ̀, yí iye owó inú àkọọ́lẹ̀ padà, tàbí fọwọ́ sí ẹni tó lè dara pọ̀</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Ìpèsè tó ní ààlà:</a:t>
            </a:r>
            <a:r>
              <a:rPr lang="yo" altLang="en-US" sz="2400" dirty="0">
                <a:solidFill>
                  <a:srgbClr val="25252B"/>
                </a:solidFill>
                <a:latin typeface="IBM Plex Sans" pitchFamily="34" charset="0"/>
                <a:ea typeface="IBM Plex Sans" pitchFamily="34" charset="-122"/>
                <a:cs typeface="IBM Plex Sans" pitchFamily="34" charset="-120"/>
              </a:rPr>
              <a:t> iye bitcoin kò ní ju 21 mílíọ̀nù lọ láé</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Ẹlẹgbẹ́ sí ẹlẹgbẹ́:</a:t>
            </a:r>
            <a:r>
              <a:rPr lang="yo" altLang="en-US" sz="2400" dirty="0">
                <a:solidFill>
                  <a:srgbClr val="25252B"/>
                </a:solidFill>
                <a:latin typeface="IBM Plex Sans" pitchFamily="34" charset="0"/>
                <a:ea typeface="IBM Plex Sans" pitchFamily="34" charset="-122"/>
                <a:cs typeface="IBM Plex Sans" pitchFamily="34" charset="-120"/>
              </a:rPr>
              <a:t> ẹ fi ránṣẹ́ sí ẹnikẹ́ni, ní ibikíbi, láì béèrè àṣẹ lọ́wọ́ aláṣẹ àárín gbùngbùn</a:t>
            </a:r>
            <a:endParaRPr lang="yo"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Kò sí ilé-iṣẹ́ tó lè dí bitcoin tí ẹ fúnra yín ń ṣàkóso lọ́wọ́. Òmìnira yẹn tún wá pẹ̀lú ojúṣe: ní ọ̀pọ̀ ìgbà, kò ṣeé ṣe láti dá ìdúnàádúrà tó péye padà sẹ́yìn, kò sì sí ẹ̀ka ìrànlọ́wọ́ fún nẹ́tíwọ́ọ̀kì náà.</a:t>
            </a:r>
            <a:endParaRPr lang="y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Ààlà Tí Ẹnikẹ́ni Lè Ṣàyẹ̀wò</a:t>
            </a:r>
            <a:endParaRPr lang="yo" sz="3000" dirty="0"/>
          </a:p>
        </p:txBody>
      </p:sp>
      <p:pic>
        <p:nvPicPr>
          <p:cNvPr id="4" name="Image 0" descr="Ìkéde kan nípa ìpèsè Olùṣàgbéjáde kan sọ iye tó pọ̀ jù lọ tí yóò wà lórí ojúlé wẹ́ẹ̀bù rẹ̀. Ibi ìpamọ́ dátà olùṣàgbéjáde náà nìkan ló ní àkọsílẹ̀ rẹ̀. Kò sí ẹni tí kì í ṣe ara olùṣàgbéjáde náà tó lè ṣ">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Ẹ Kò Nílò Odindi Bitcoin Kan</a:t>
            </a:r>
            <a:endParaRPr lang="y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A lè pín bitcoin kan sí àwọn ẹyọ kéékèèké 100,000,000 tí a ń pè ní satoshis, tàbí sats.</a:t>
            </a:r>
            <a:endParaRPr lang="yo"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Ta ló ń jẹ́ kí Bitcoin máa ṣiṣẹ́?</a:t>
            </a:r>
            <a:endParaRPr lang="yo" sz="3000" dirty="0"/>
          </a:p>
        </p:txBody>
      </p:sp>
      <p:pic>
        <p:nvPicPr>
          <p:cNvPr id="4" name="Image 0" descr="OlùlòOlùlò ń gba, ń tọ́jú, ó sì ń fi bitcoin ránṣẹ́. Kókó nẹ́tíwọ́ọ̀kìKókó nẹ́tíwọ́ọ̀kì ń ṣàyẹ̀wò àwọn òfin fúnra rẹ̀, ó sì ń tan dátà tó péye ká. OlùwakùsàOlùwakùsà ń kọ́ àwọn búlọ́ọ̀kù tí a dábàá, ó">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Ta ló ń jẹ́ kí Bitcoin máa ṣiṣẹ́?</a:t>
            </a:r>
            <a:endParaRPr lang="y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Bitcoin Ní Àwọn Àǹfààní àti Àléébù</a:t>
            </a:r>
            <a:endParaRPr lang="y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Iye owó rẹ̀ lè yí padà ní kíákíá</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Àwọn àṣìṣe kì í sábà ṣeé túnṣe</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Ìtẹ́wọ́gbà rẹ̀ ṣì ní ààlà ní ọ̀pọ̀ ibi</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Lílo rẹ̀ láìléwu nílò kí a kọ́ ẹ̀kọ́ díẹ̀</a:t>
            </a:r>
            <a:endParaRPr lang="y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Bitcoin fi ìmúdájú àti ojúṣe ẹni kọ̀ọ̀kan rọ́pò apá kan ìgbẹ́kẹ̀lé nínú àwọn ilé-iṣẹ́. Kò mú ewu kúrò.</a:t>
            </a:r>
            <a:endParaRPr lang="y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ni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Báwo ni ẹ ṣe ń lo Bitcoin?</a:t>
            </a:r>
            <a:endParaRPr lang="y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Ìbéèrè àkọ́kọ́ nípa àpò owó èyíkéyìí: ta ló ń ṣàkóso àwọn kọ́kọ́rọ́?</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Àpamọ́wọ́ Ń Ṣàkóso Àwọn Kọ́kọ́rọ́</a:t>
            </a:r>
            <a:endParaRPr lang="yo" sz="3000" dirty="0"/>
          </a:p>
        </p:txBody>
      </p:sp>
      <p:pic>
        <p:nvPicPr>
          <p:cNvPr id="4" name="Image 0" descr="Àpò owó yín ló tọ́jú àwọn kọ́kọ́rọ́ náà Gbà Pín àdírẹ́sì gbígbà kanRánṣẹ́ Fọwọ́ sí i pẹ̀lú kọ́kọ́rọ́ yín bitcoin náà ṣì wà lórí ìwé àkọsílẹ̀ àjọpí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Ta Ló Ń Di Bitcoin Yín Mú Gan-an?</a:t>
            </a:r>
            <a:endParaRPr lang="yo"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Ìtọ́jú ní ọwọ́ ara yín:</a:t>
            </a:r>
            <a:r>
              <a:rPr lang="yo" altLang="en-US" sz="2400" dirty="0">
                <a:solidFill>
                  <a:srgbClr val="25252B"/>
                </a:solidFill>
                <a:latin typeface="IBM Plex Sans" pitchFamily="34" charset="0"/>
                <a:ea typeface="IBM Plex Sans" pitchFamily="34" charset="-122"/>
                <a:cs typeface="IBM Plex Sans" pitchFamily="34" charset="-120"/>
              </a:rPr>
              <a:t> ẹ̀yin ló ń ṣàkóso àwọn kọ́kọ́rọ́ náà</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Kò sí ẹni tó lè gba bitcoin yín padà fún yín bí ẹ bá pàdánù àkójọpọ̀ ọ̀rọ̀ ìmúpadàbọ̀ àti ẹ̀rọ náà</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Ìtọ́jú ní ọwọ́ ilé-iṣẹ́:</a:t>
            </a:r>
            <a:r>
              <a:rPr lang="yo" altLang="en-US" sz="2400" dirty="0">
                <a:solidFill>
                  <a:srgbClr val="25252B"/>
                </a:solidFill>
                <a:latin typeface="IBM Plex Sans" pitchFamily="34" charset="0"/>
                <a:ea typeface="IBM Plex Sans" pitchFamily="34" charset="-122"/>
                <a:cs typeface="IBM Plex Sans" pitchFamily="34" charset="-120"/>
              </a:rPr>
              <a:t> ilé-iṣẹ́ kan ló di àwọn kọ́kọ́rọ́ náà mú, bíi ti ilé ìfowópamọ́ díẹ̀</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Iye owó tó wà nínú àkọọ́lẹ̀ yín jẹ́ ìlérí ilé-iṣẹ́ náà láti sanwó; ó lè dín iye owó tí ẹ lè yọ kù, dí àkọọ́lẹ̀ kan pa, kí àwọn olùkọlù wọ inú ètò rẹ̀ láìgba àṣẹ, tàbí kí ó ṣíwọ́ iṣẹ́</a:t>
            </a:r>
            <a:endParaRPr lang="yo"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Yíyan irú ìtọ́jú kì í ṣe ohun tí a fi ń díwọ̀n iyì yín. Ohun tó ṣe pàtàkì ni kí ẹ mọ irú èyí tí ẹ ń lò àti ohun tí ẹ gbẹ́kẹ̀ lé.</a:t>
            </a:r>
            <a:endParaRPr lang="y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Gbólóhùn Irúgbìn Yín Ni Àṣẹ</a:t>
            </a:r>
            <a:br/>
            <a:r>
              <a:rPr lang="yo" altLang="en-US" sz="3000" dirty="0">
                <a:solidFill>
                  <a:srgbClr val="422C70"/>
                </a:solidFill>
                <a:latin typeface="IBM Plex Sans Medium" pitchFamily="34" charset="0"/>
                <a:ea typeface="IBM Plex Sans Medium" pitchFamily="34" charset="-122"/>
                <a:cs typeface="IBM Plex Sans Medium" pitchFamily="34" charset="-120"/>
              </a:rPr>
              <a:t>Ìwọlé Kíkún</a:t>
            </a:r>
            <a:endParaRPr lang="yo"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yo" altLang="en-US" sz="2400" dirty="0">
                <a:solidFill>
                  <a:srgbClr val="25252B"/>
                </a:solidFill>
                <a:latin typeface="IBM Plex Sans" pitchFamily="34" charset="0"/>
                <a:ea typeface="IBM Plex Sans" pitchFamily="34" charset="-122"/>
                <a:cs typeface="IBM Plex Sans" pitchFamily="34" charset="-120"/>
              </a:rPr>
              <a:t>Àtòjọ àwọn ọ̀rọ̀ ní ìtòlẹ́sẹẹsẹ, tí ó sábà máa ń jẹ́ 12 tàbí 24, tí a lè lò láti tún àwọn kọ́kọ́rọ́ yín dá. Ẹnikẹ́ni tí ó bá ní àtòjọ náà lè gba bitcoin yín.</a:t>
            </a:r>
            <a:endParaRPr lang="yo" sz="2400" dirty="0"/>
          </a:p>
        </p:txBody>
      </p:sp>
      <p:pic>
        <p:nvPicPr>
          <p:cNvPr id="6" name="Image 1" descr="Àpẹẹrẹ nìkan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Kì í ṣe kọ́kọ́rọ́ yín, kì í ṣe ẹyọ owó</a:t>
            </a:r>
            <a:br/>
            <a:r>
              <a:rPr lang="yo" altLang="en-US" sz="4350" dirty="0">
                <a:solidFill>
                  <a:srgbClr val="FFFFFF"/>
                </a:solidFill>
                <a:latin typeface="IBM Plex Sans Medium" pitchFamily="34" charset="0"/>
                <a:ea typeface="IBM Plex Sans Medium" pitchFamily="34" charset="-122"/>
                <a:cs typeface="IBM Plex Sans Medium" pitchFamily="34" charset="-120"/>
              </a:rPr>
              <a:t>yín.</a:t>
            </a:r>
            <a:endParaRPr lang="y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C0C0D0"/>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Kí Ẹ Tó Lo Àpò Owó Èyíkéyìí</a:t>
            </a:r>
            <a:endParaRPr lang="yo"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Àwọn kọ́kọ́rọ́:</a:t>
            </a:r>
            <a:r>
              <a:rPr lang="yo" altLang="en-US" sz="2020" dirty="0">
                <a:solidFill>
                  <a:srgbClr val="25252B"/>
                </a:solidFill>
                <a:latin typeface="IBM Plex Sans" pitchFamily="34" charset="0"/>
                <a:ea typeface="IBM Plex Sans" pitchFamily="34" charset="-122"/>
                <a:cs typeface="IBM Plex Sans" pitchFamily="34" charset="-120"/>
              </a:rPr>
              <a:t> ta ló ń ṣàkóso wọn, ẹ̀yin tàbí ilé-iṣẹ́ kan?</a:t>
            </a:r>
            <a:endParaRPr lang="yo" sz="2020" dirty="0"/>
          </a:p>
          <a:p>
            <a:pPr algn="l" marL="191770" indent="-191770">
              <a:lnSpc>
                <a:spcPct val="113000"/>
              </a:lnSpc>
              <a:spcBef>
                <a:spcPts val="400"/>
              </a:spcBef>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Ìmúpadàbọ̀:</a:t>
            </a:r>
            <a:r>
              <a:rPr lang="yo" altLang="en-US" sz="2020" dirty="0">
                <a:solidFill>
                  <a:srgbClr val="25252B"/>
                </a:solidFill>
                <a:latin typeface="IBM Plex Sans" pitchFamily="34" charset="0"/>
                <a:ea typeface="IBM Plex Sans" pitchFamily="34" charset="-122"/>
                <a:cs typeface="IBM Plex Sans" pitchFamily="34" charset="-120"/>
              </a:rPr>
              <a:t> kí ló máa ṣẹlẹ̀ tí fóònù yín bá sọnù tàbí tí ilé-iṣẹ́ náà bá pòórá?</a:t>
            </a:r>
            <a:endParaRPr lang="yo" sz="2020" dirty="0"/>
          </a:p>
          <a:p>
            <a:pPr algn="l" marL="191770" indent="-191770">
              <a:lnSpc>
                <a:spcPct val="113000"/>
              </a:lnSpc>
              <a:spcBef>
                <a:spcPts val="400"/>
              </a:spcBef>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Orísun:</a:t>
            </a:r>
            <a:r>
              <a:rPr lang="yo" altLang="en-US" sz="2020" dirty="0">
                <a:solidFill>
                  <a:srgbClr val="25252B"/>
                </a:solidFill>
                <a:latin typeface="IBM Plex Sans" pitchFamily="34" charset="0"/>
                <a:ea typeface="IBM Plex Sans" pitchFamily="34" charset="-122"/>
                <a:cs typeface="IBM Plex Sans" pitchFamily="34" charset="-120"/>
              </a:rPr>
              <a:t> ojúlé wẹ́ẹ̀bù òṣìṣẹ́ tàbí àtòkọ nínú ilé ìtajà àpù, kì í ṣe ìjápọ̀ tí ẹnì kan fi ránṣẹ́ sí yín?</a:t>
            </a:r>
            <a:endParaRPr lang="yo" sz="2020" dirty="0"/>
          </a:p>
          <a:p>
            <a:pPr algn="l" marL="191770" indent="-191770">
              <a:lnSpc>
                <a:spcPct val="113000"/>
              </a:lnSpc>
              <a:spcBef>
                <a:spcPts val="400"/>
              </a:spcBef>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Kóòdù:</a:t>
            </a:r>
            <a:r>
              <a:rPr lang="yo" altLang="en-US" sz="2020" dirty="0">
                <a:solidFill>
                  <a:srgbClr val="25252B"/>
                </a:solidFill>
                <a:latin typeface="IBM Plex Sans" pitchFamily="34" charset="0"/>
                <a:ea typeface="IBM Plex Sans" pitchFamily="34" charset="-122"/>
                <a:cs typeface="IBM Plex Sans" pitchFamily="34" charset="-120"/>
              </a:rPr>
              <a:t> ṣé kóòdù orísun rẹ̀ ṣí sí gbogbo ènìyàn, tí a sì ń bójú tó ó déédéé? (Èyí nìkan kì í ṣe ẹ̀rí pé ó ní ààbò.)</a:t>
            </a:r>
            <a:endParaRPr lang="yo" sz="2020" dirty="0"/>
          </a:p>
          <a:p>
            <a:pPr algn="l" marL="191770" indent="-191770">
              <a:lnSpc>
                <a:spcPct val="113000"/>
              </a:lnSpc>
              <a:spcBef>
                <a:spcPts val="400"/>
              </a:spcBef>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Àwọn ìnáwó:</a:t>
            </a:r>
            <a:r>
              <a:rPr lang="yo" altLang="en-US" sz="2020" dirty="0">
                <a:solidFill>
                  <a:srgbClr val="25252B"/>
                </a:solidFill>
                <a:latin typeface="IBM Plex Sans" pitchFamily="34" charset="0"/>
                <a:ea typeface="IBM Plex Sans" pitchFamily="34" charset="-122"/>
                <a:cs typeface="IBM Plex Sans" pitchFamily="34" charset="-120"/>
              </a:rPr>
              <a:t> àwọn owó iṣẹ́ fún fífi ránṣẹ́, gbígbà, tàbí yíyọ owó?</a:t>
            </a:r>
            <a:endParaRPr lang="yo" sz="2020" dirty="0"/>
          </a:p>
          <a:p>
            <a:pPr algn="l" marL="191770" indent="-191770">
              <a:lnSpc>
                <a:spcPct val="113000"/>
              </a:lnSpc>
              <a:spcBef>
                <a:spcPts val="400"/>
              </a:spcBef>
              <a:buSzPct val="100000"/>
              <a:buChar char="•"/>
            </a:pPr>
            <a:r>
              <a:rPr lang="yo" altLang="en-US" sz="2020" b="1" dirty="0">
                <a:solidFill>
                  <a:srgbClr val="422C70"/>
                </a:solidFill>
                <a:latin typeface="IBM Plex Sans" pitchFamily="34" charset="0"/>
                <a:ea typeface="IBM Plex Sans" pitchFamily="34" charset="-122"/>
                <a:cs typeface="IBM Plex Sans" pitchFamily="34" charset="-120"/>
              </a:rPr>
              <a:t>Àwọn ìsanwó:</a:t>
            </a:r>
            <a:r>
              <a:rPr lang="yo" altLang="en-US" sz="2020" dirty="0">
                <a:solidFill>
                  <a:srgbClr val="25252B"/>
                </a:solidFill>
                <a:latin typeface="IBM Plex Sans" pitchFamily="34" charset="0"/>
                <a:ea typeface="IBM Plex Sans" pitchFamily="34" charset="-122"/>
                <a:cs typeface="IBM Plex Sans" pitchFamily="34" charset="-120"/>
              </a:rPr>
              <a:t> lórí ẹ̀wọ̀n, lórí Lightning, tàbí méjèèjì?</a:t>
            </a:r>
            <a:endParaRPr lang="yo"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Lórí Ẹ̀wọ̀n àti Lightning</a:t>
            </a:r>
            <a:endParaRPr lang="y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Lórí ẹ̀wọ̀n:</a:t>
            </a:r>
            <a:r>
              <a:rPr lang="yo" altLang="en-US" sz="2400" dirty="0">
                <a:solidFill>
                  <a:srgbClr val="25252B"/>
                </a:solidFill>
                <a:latin typeface="IBM Plex Sans" pitchFamily="34" charset="0"/>
                <a:ea typeface="IBM Plex Sans" pitchFamily="34" charset="-122"/>
                <a:cs typeface="IBM Plex Sans" pitchFamily="34" charset="-120"/>
              </a:rPr>
              <a:t> tí a kọ sílẹ̀ tààrà sínú ẹ̀wọ̀n búlọ́ọ̀kù</a:t>
            </a:r>
            <a:endParaRPr lang="yo" sz="2400" dirty="0"/>
          </a:p>
          <a:p>
            <a:pPr algn="l" marL="228600" indent="-228600">
              <a:lnSpc>
                <a:spcPct val="113000"/>
              </a:lnSpc>
              <a:spcBef>
                <a:spcPts val="480"/>
              </a:spcBef>
              <a:buSzPct val="100000"/>
              <a:buChar char="•"/>
            </a:pPr>
            <a:r>
              <a:rPr lang="yo" altLang="en-US" sz="2400" b="1" dirty="0">
                <a:solidFill>
                  <a:srgbClr val="422C70"/>
                </a:solidFill>
                <a:latin typeface="IBM Plex Sans" pitchFamily="34" charset="0"/>
                <a:ea typeface="IBM Plex Sans" pitchFamily="34" charset="-122"/>
                <a:cs typeface="IBM Plex Sans" pitchFamily="34" charset="-120"/>
              </a:rPr>
              <a:t>Lightning:</a:t>
            </a:r>
            <a:r>
              <a:rPr lang="yo" altLang="en-US" sz="2400" dirty="0">
                <a:solidFill>
                  <a:srgbClr val="25252B"/>
                </a:solidFill>
                <a:latin typeface="IBM Plex Sans" pitchFamily="34" charset="0"/>
                <a:ea typeface="IBM Plex Sans" pitchFamily="34" charset="-122"/>
                <a:cs typeface="IBM Plex Sans" pitchFamily="34" charset="-120"/>
              </a:rPr>
              <a:t> nẹ́tíwọ́ọ̀kì ìsanwó tí a kọ lórí Bitcoin fún àwọn ìsanwó kéékèèké tó yára, tí a sì ń ṣe léraléra, bíi ríra kọfí</a:t>
            </a:r>
            <a:endParaRPr lang="yo" sz="2400" dirty="0"/>
          </a:p>
          <a:p>
            <a:pPr algn="l" marL="228600" indent="-228600">
              <a:lnSpc>
                <a:spcPct val="113000"/>
              </a:lnSpc>
              <a:spcBef>
                <a:spcPts val="480"/>
              </a:spcBef>
              <a:buSzPct val="100000"/>
              <a:buChar char="•"/>
            </a:pPr>
            <a:r>
              <a:rPr lang="yo" altLang="en-US" sz="2400" dirty="0">
                <a:solidFill>
                  <a:srgbClr val="25252B"/>
                </a:solidFill>
                <a:latin typeface="IBM Plex Sans" pitchFamily="34" charset="0"/>
                <a:ea typeface="IBM Plex Sans" pitchFamily="34" charset="-122"/>
                <a:cs typeface="IBM Plex Sans" pitchFamily="34" charset="-120"/>
              </a:rPr>
              <a:t>Àpò owó Lightning tún lè jẹ́ èyí tí ẹlòmíràn ń ṣàkóso tàbí èyí tí ẹni tó ni í ń ṣàkóso fúnra rẹ̀</a:t>
            </a:r>
            <a:endParaRPr lang="yo" sz="2400" dirty="0"/>
          </a:p>
        </p:txBody>
      </p:sp>
      <p:pic>
        <p:nvPicPr>
          <p:cNvPr id="5" name="Image 0" descr="Lórí ẹ̀wọ̀nA ṣe àkọsílẹ̀ rẹ̀ tààrà nínú ẹ̀wọ̀n búlọ́ọ̀kù BitcoinLightningNẹ́tíwọ́ọ̀kì ìsanwó tí a kọ́ sórí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Àwọn Òfin Mẹ́ta Nígbà Tí Ẹ Bá Ń Kẹ́kọ̀ọ́</a:t>
            </a:r>
            <a:endParaRPr lang="y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Ẹ kọ́kọ́ kọ́ ẹ̀kọ́.</a:t>
            </a:r>
            <a:r>
              <a:rPr lang="yo" altLang="en-US" sz="2400" dirty="0">
                <a:solidFill>
                  <a:srgbClr val="25252B"/>
                </a:solidFill>
                <a:latin typeface="IBM Plex Sans" pitchFamily="34" charset="0"/>
                <a:ea typeface="IBM Plex Sans" pitchFamily="34" charset="-122"/>
                <a:cs typeface="IBM Plex Sans" pitchFamily="34" charset="-120"/>
              </a:rPr>
              <a:t> Ẹ má ṣe gbé ìgbésẹ̀ nítorí ìtara, ìbẹ̀rù, tàbí ìfúnpá.</a:t>
            </a:r>
            <a:endParaRPr lang="yo" sz="2400" dirty="0"/>
          </a:p>
          <a:p>
            <a:pPr algn="l" marL="228600" indent="-228600">
              <a:lnSpc>
                <a:spcPct val="113000"/>
              </a:lnSpc>
              <a:spcBef>
                <a:spcPts val="480"/>
              </a:spcBef>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Ẹ bẹ̀rẹ̀ pẹ̀lú díẹ̀.</a:t>
            </a:r>
            <a:r>
              <a:rPr lang="yo" altLang="en-US" sz="2400" dirty="0">
                <a:solidFill>
                  <a:srgbClr val="25252B"/>
                </a:solidFill>
                <a:latin typeface="IBM Plex Sans" pitchFamily="34" charset="0"/>
                <a:ea typeface="IBM Plex Sans" pitchFamily="34" charset="-122"/>
                <a:cs typeface="IBM Plex Sans" pitchFamily="34" charset="-120"/>
              </a:rPr>
              <a:t> Ẹ fi iye owó tí ẹ lè fara da pípàdánù rẹ̀ dán àwọn irinṣẹ́ tí ẹ kò mọ̀ rí wò.</a:t>
            </a:r>
            <a:endParaRPr lang="yo" sz="2400" dirty="0"/>
          </a:p>
          <a:p>
            <a:pPr algn="l" marL="228600" indent="-228600">
              <a:lnSpc>
                <a:spcPct val="113000"/>
              </a:lnSpc>
              <a:spcBef>
                <a:spcPts val="480"/>
              </a:spcBef>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Ẹ Má Ṣe Gbẹ́kẹ̀ Lé Ohun Lásán, Ẹ Ṣe Ìmúdájú.</a:t>
            </a:r>
            <a:r>
              <a:rPr lang="yo" altLang="en-US" sz="2400" dirty="0">
                <a:solidFill>
                  <a:srgbClr val="25252B"/>
                </a:solidFill>
                <a:latin typeface="IBM Plex Sans" pitchFamily="34" charset="0"/>
                <a:ea typeface="IBM Plex Sans" pitchFamily="34" charset="-122"/>
                <a:cs typeface="IBM Plex Sans" pitchFamily="34" charset="-120"/>
              </a:rPr>
              <a:t> Ẹ ṣàyẹ̀wò ẹni náà, ọ̀nà ìsanwó, àdírẹ́sì, àti iye owó náà.</a:t>
            </a:r>
            <a:endParaRPr lang="yo"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yo" altLang="en-US" sz="2400" b="1" dirty="0">
                <a:solidFill>
                  <a:srgbClr val="422C70"/>
                </a:solidFill>
                <a:latin typeface="IBM Plex Sans" pitchFamily="34" charset="0"/>
                <a:ea typeface="IBM Plex Sans" pitchFamily="34" charset="-122"/>
                <a:cs typeface="IBM Plex Sans" pitchFamily="34" charset="-120"/>
              </a:rPr>
              <a:t>Ẹ pín ìsọfúnni fún gbígba owó, ẹ má ṣe pín àṣírí láé</a:t>
            </a:r>
            <a:endParaRPr lang="yo" sz="2400" dirty="0"/>
          </a:p>
          <a:p>
            <a:pPr algn="l" indent="0" marL="0">
              <a:lnSpc>
                <a:spcPct val="113000"/>
              </a:lnSpc>
              <a:spcBef>
                <a:spcPts val="360"/>
              </a:spcBef>
              <a:buNone/>
            </a:pPr>
            <a:r>
              <a:rPr lang="yo" altLang="en-US" sz="2400" dirty="0">
                <a:solidFill>
                  <a:srgbClr val="25252B"/>
                </a:solidFill>
                <a:latin typeface="IBM Plex Sans" pitchFamily="34" charset="0"/>
                <a:ea typeface="IBM Plex Sans" pitchFamily="34" charset="-122"/>
                <a:cs typeface="IBM Plex Sans" pitchFamily="34" charset="-120"/>
              </a:rPr>
              <a:t>A lè pín àdírẹ́sì tàbí ìbéèrè ìsanwó. A kò gbọdọ̀ pín gbólóhùn ìmúpadàbọ̀ tàbí kọ́kọ́rọ́ àdáni láé. Kò sí olùkọ́, ilé-iṣẹ́ àpò owó, tàbí òṣìṣẹ́ ìrànlọ́wọ́ tó jẹ́ ojúlówó tí yóò béèrè fún un láé.</a:t>
            </a:r>
            <a:endParaRPr lang="y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Ẹ Dúró, Ẹ Má Ṣe Pín</a:t>
            </a:r>
            <a:br/>
            <a:r>
              <a:rPr lang="yo" altLang="en-US" sz="3000" dirty="0">
                <a:solidFill>
                  <a:srgbClr val="422C70"/>
                </a:solidFill>
                <a:latin typeface="IBM Plex Sans Medium" pitchFamily="34" charset="0"/>
                <a:ea typeface="IBM Plex Sans Medium" pitchFamily="34" charset="-122"/>
                <a:cs typeface="IBM Plex Sans Medium" pitchFamily="34" charset="-120"/>
              </a:rPr>
              <a:t>Ohunkóhun, Ẹ Má Ṣe Fi</a:t>
            </a:r>
            <a:br/>
            <a:r>
              <a:rPr lang="yo" altLang="en-US" sz="3000" dirty="0">
                <a:solidFill>
                  <a:srgbClr val="422C70"/>
                </a:solidFill>
                <a:latin typeface="IBM Plex Sans Medium" pitchFamily="34" charset="0"/>
                <a:ea typeface="IBM Plex Sans Medium" pitchFamily="34" charset="-122"/>
                <a:cs typeface="IBM Plex Sans Medium" pitchFamily="34" charset="-120"/>
              </a:rPr>
              <a:t>Ohunkóhun Ránṣẹ́</a:t>
            </a:r>
            <a:endParaRPr lang="yo" sz="3000" dirty="0"/>
          </a:p>
        </p:txBody>
      </p:sp>
      <p:sp>
        <p:nvSpPr>
          <p:cNvPr id="5" name="Text 2"/>
          <p:cNvSpPr/>
          <p:nvPr/>
        </p:nvSpPr>
        <p:spPr>
          <a:xfrm>
            <a:off x="666780" y="2255459"/>
            <a:ext cx="5694426" cy="1974372"/>
          </a:xfrm>
          <a:prstGeom prst="rect">
            <a:avLst/>
          </a:prstGeom>
          <a:noFill/>
          <a:ln/>
        </p:spPr>
        <p:txBody>
          <a:bodyPr wrap="square" lIns="0" tIns="0" rIns="0" bIns="0" rtlCol="0" anchor="t"/>
          <a:lstStyle/>
          <a:p>
            <a:pPr algn="l" indent="0" marL="0">
              <a:lnSpc>
                <a:spcPct val="113000"/>
              </a:lnSpc>
              <a:buNone/>
            </a:pPr>
            <a:r>
              <a:rPr lang="yo" altLang="en-US" sz="1920" dirty="0">
                <a:solidFill>
                  <a:srgbClr val="25252B"/>
                </a:solidFill>
                <a:latin typeface="IBM Plex Sans" pitchFamily="34" charset="0"/>
                <a:ea typeface="IBM Plex Sans" pitchFamily="34" charset="-122"/>
                <a:cs typeface="IBM Plex Sans" pitchFamily="34" charset="-120"/>
              </a:rPr>
              <a:t>Ẹ dáwọ́ dúró bí ẹnì kan bá ń rọ̀ yín láti ṣe nǹkan ní kánjú tàbí ní ìkọ̀kọ̀, tó ń ṣèlérí èrè tí ó dájú, tó ní kí ẹ kọ́kọ́ fi bitcoin ránṣẹ́, tàbí tó ń béèrè àwọn ọ̀rọ̀ ìmúpadàbọ̀ àpamọ́ yín. Ẹ dúró ná. Ẹ má ṣe pín ohunkóhun. Ẹ má ṣe fi ohunkóhun ránṣẹ́. Lẹ́yìn náà, ẹ ṣàyẹ̀wò nípasẹ̀ orísun kan tí ẹ ti mọ̀ tẹ́lẹ̀.</a:t>
            </a:r>
            <a:endParaRPr lang="yo" sz="1920" dirty="0"/>
          </a:p>
        </p:txBody>
      </p:sp>
      <p:pic>
        <p:nvPicPr>
          <p:cNvPr id="6" name="Image 1" descr="Ìkánjú Fífi ara ẹni ṣe ẹlòmíràn Ibi tí a ń fi ránṣẹ́ sí tí a ti yí padà Èrè tí a ṣe ìlérí pé ó dájú Ìbéèrè fún àwọn àṣírí">    </p:cNvPr>
          <p:cNvPicPr>
            <a:picLocks noChangeAspect="1"/>
          </p:cNvPicPr>
          <p:nvPr/>
        </p:nvPicPr>
        <p:blipFill>
          <a:blip r:embed="rId2"/>
          <a:stretch>
            <a:fillRect/>
          </a:stretch>
        </p:blipFill>
        <p:spPr>
          <a:xfrm>
            <a:off x="1338224" y="4351721"/>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Báwo ni ẹ ṣe ń lo Bitcoin?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yo" altLang="en-US" sz="4350" dirty="0">
                <a:solidFill>
                  <a:srgbClr val="FFFFFF"/>
                </a:solidFill>
                <a:latin typeface="IBM Plex Sans Medium" pitchFamily="34" charset="0"/>
                <a:ea typeface="IBM Plex Sans Medium" pitchFamily="34" charset="-122"/>
                <a:cs typeface="IBM Plex Sans Medium" pitchFamily="34" charset="-120"/>
              </a:rPr>
              <a:t>Kí ló kàn?</a:t>
            </a:r>
            <a:endParaRPr lang="y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yo" altLang="en-US" sz="2400" dirty="0">
                <a:solidFill>
                  <a:srgbClr val="FFFFFF"/>
                </a:solidFill>
                <a:latin typeface="IBM Plex Sans" pitchFamily="34" charset="0"/>
                <a:ea typeface="IBM Plex Sans" pitchFamily="34" charset="-122"/>
                <a:cs typeface="IBM Plex Sans" pitchFamily="34" charset="-120"/>
              </a:rPr>
              <a:t>Èyí ṣẹ̀ṣẹ̀ jẹ́ ìbẹ̀rẹ̀ ni.</a:t>
            </a:r>
            <a:endParaRPr lang="y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Àwọn Kókó Pàtàkì Mẹ́rin</a:t>
            </a:r>
            <a:endParaRPr lang="y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Owó sinmi lórí àwọn òfin àti ìgbẹ́kẹ̀lé.</a:t>
            </a:r>
            <a:r>
              <a:rPr lang="yo" altLang="en-US" sz="2400" dirty="0">
                <a:solidFill>
                  <a:srgbClr val="25252B"/>
                </a:solidFill>
                <a:latin typeface="IBM Plex Sans" pitchFamily="34" charset="0"/>
                <a:ea typeface="IBM Plex Sans" pitchFamily="34" charset="-122"/>
                <a:cs typeface="IBM Plex Sans" pitchFamily="34" charset="-120"/>
              </a:rPr>
              <a:t> Àwọn ilé-iṣẹ́ díẹ̀ ló ń pinnu ìpèsè àti àwọn òfin owó àṣẹ.</a:t>
            </a:r>
            <a:endParaRPr lang="yo" sz="2400" dirty="0"/>
          </a:p>
          <a:p>
            <a:pPr algn="l" marL="228600" indent="-228600">
              <a:lnSpc>
                <a:spcPct val="113000"/>
              </a:lnSpc>
              <a:spcBef>
                <a:spcPts val="480"/>
              </a:spcBef>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Bitcoin ń pèsè àwọn òfin tó yàtọ̀.</a:t>
            </a:r>
            <a:r>
              <a:rPr lang="yo" altLang="en-US" sz="2400" dirty="0">
                <a:solidFill>
                  <a:srgbClr val="25252B"/>
                </a:solidFill>
                <a:latin typeface="IBM Plex Sans" pitchFamily="34" charset="0"/>
                <a:ea typeface="IBM Plex Sans" pitchFamily="34" charset="-122"/>
                <a:cs typeface="IBM Plex Sans" pitchFamily="34" charset="-120"/>
              </a:rPr>
              <a:t> Ìpèsè tó hàn gbangba, tó ní ààlà, tó sì ṣí sí gbogbo ènìyàn, tí a lè ṣàyẹ̀wò dípò gbígbẹ́kẹ̀ lé e lásán.</a:t>
            </a:r>
            <a:endParaRPr lang="yo" sz="2400" dirty="0"/>
          </a:p>
          <a:p>
            <a:pPr algn="l" marL="228600" indent="-228600">
              <a:lnSpc>
                <a:spcPct val="113000"/>
              </a:lnSpc>
              <a:spcBef>
                <a:spcPts val="480"/>
              </a:spcBef>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Ààbò ló ṣáájú ohun gbogbo.</a:t>
            </a:r>
            <a:r>
              <a:rPr lang="yo" altLang="en-US" sz="2400" dirty="0">
                <a:solidFill>
                  <a:srgbClr val="25252B"/>
                </a:solidFill>
                <a:latin typeface="IBM Plex Sans" pitchFamily="34" charset="0"/>
                <a:ea typeface="IBM Plex Sans" pitchFamily="34" charset="-122"/>
                <a:cs typeface="IBM Plex Sans" pitchFamily="34" charset="-120"/>
              </a:rPr>
              <a:t> Ẹ kọ́kọ́ kẹ́kọ̀ọ́, ẹ bẹ̀rẹ̀ pẹ̀lú díẹ̀, ẹ ṣàyẹ̀wò ohun gbogbo dájú, ẹ má sì fi gbólóhùn ìmúpadàbọ̀ àpamọ́ yín hàn ẹnikẹ́ni láé.</a:t>
            </a:r>
            <a:endParaRPr lang="yo" sz="2400" dirty="0"/>
          </a:p>
          <a:p>
            <a:pPr algn="l" marL="228600" indent="-228600">
              <a:lnSpc>
                <a:spcPct val="113000"/>
              </a:lnSpc>
              <a:spcBef>
                <a:spcPts val="480"/>
              </a:spcBef>
              <a:buSzPct val="100000"/>
              <a:buChar char="•"/>
            </a:pPr>
            <a:r>
              <a:rPr lang="yo" altLang="en-US" sz="2400" b="1" dirty="0">
                <a:solidFill>
                  <a:srgbClr val="25252B"/>
                </a:solidFill>
                <a:latin typeface="IBM Plex Sans" pitchFamily="34" charset="0"/>
                <a:ea typeface="IBM Plex Sans" pitchFamily="34" charset="-122"/>
                <a:cs typeface="IBM Plex Sans" pitchFamily="34" charset="-120"/>
              </a:rPr>
              <a:t>Èyí jẹ́ ìbẹ̀rẹ̀ lásán.</a:t>
            </a:r>
            <a:r>
              <a:rPr lang="yo" altLang="en-US" sz="2400" dirty="0">
                <a:solidFill>
                  <a:srgbClr val="25252B"/>
                </a:solidFill>
                <a:latin typeface="IBM Plex Sans" pitchFamily="34" charset="0"/>
                <a:ea typeface="IBM Plex Sans" pitchFamily="34" charset="-122"/>
                <a:cs typeface="IBM Plex Sans" pitchFamily="34" charset="-120"/>
              </a:rPr>
              <a:t> Ìgbésẹ̀ kan tó ní ààbò láti tẹ̀ síwájú ti tó.</a:t>
            </a:r>
            <a:endParaRPr lang="yo"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yo" altLang="en-US" sz="2400" b="1" dirty="0">
                <a:solidFill>
                  <a:srgbClr val="422C70"/>
                </a:solidFill>
                <a:latin typeface="IBM Plex Sans" pitchFamily="34" charset="0"/>
                <a:ea typeface="IBM Plex Sans" pitchFamily="34" charset="-122"/>
                <a:cs typeface="IBM Plex Sans" pitchFamily="34" charset="-120"/>
              </a:rPr>
              <a:t>Àkókò díẹ̀ láti ronú jinlẹ̀</a:t>
            </a:r>
            <a:endParaRPr lang="yo" sz="2400" dirty="0"/>
          </a:p>
          <a:p>
            <a:pPr algn="l" indent="0" marL="0">
              <a:lnSpc>
                <a:spcPct val="113000"/>
              </a:lnSpc>
              <a:spcBef>
                <a:spcPts val="360"/>
              </a:spcBef>
              <a:buNone/>
            </a:pPr>
            <a:r>
              <a:rPr lang="yo" altLang="en-US" sz="2400" dirty="0">
                <a:solidFill>
                  <a:srgbClr val="25252B"/>
                </a:solidFill>
                <a:latin typeface="IBM Plex Sans" pitchFamily="34" charset="0"/>
                <a:ea typeface="IBM Plex Sans" pitchFamily="34" charset="-122"/>
                <a:cs typeface="IBM Plex Sans" pitchFamily="34" charset="-120"/>
              </a:rPr>
              <a:t>Ẹ padà sí àwọn ìbéèrè márùn-ún ní ìbẹ̀rẹ̀. Kí ni ẹ máa dá lóhùn nísinsìnyí?</a:t>
            </a:r>
            <a:endParaRPr lang="y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ló kàn?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yo" altLang="en-US" sz="3000" dirty="0">
                <a:solidFill>
                  <a:srgbClr val="422C70"/>
                </a:solidFill>
                <a:latin typeface="IBM Plex Sans Medium" pitchFamily="34" charset="0"/>
                <a:ea typeface="IBM Plex Sans Medium" pitchFamily="34" charset="-122"/>
                <a:cs typeface="IBM Plex Sans Medium" pitchFamily="34" charset="-120"/>
              </a:rPr>
              <a:t>Ìwé Ẹ̀rí Bitcoin</a:t>
            </a:r>
            <a:endParaRPr lang="yo" sz="3000" dirty="0"/>
          </a:p>
        </p:txBody>
      </p:sp>
      <p:sp>
        <p:nvSpPr>
          <p:cNvPr id="5" name="Text 2"/>
          <p:cNvSpPr/>
          <p:nvPr/>
        </p:nvSpPr>
        <p:spPr>
          <a:xfrm>
            <a:off x="666780" y="1441734"/>
            <a:ext cx="6340632" cy="789950"/>
          </a:xfrm>
          <a:prstGeom prst="rect">
            <a:avLst/>
          </a:prstGeom>
          <a:noFill/>
          <a:ln/>
        </p:spPr>
        <p:txBody>
          <a:bodyPr wrap="square" lIns="0" tIns="0" rIns="0" bIns="0" rtlCol="0" anchor="t"/>
          <a:lstStyle/>
          <a:p>
            <a:pPr algn="l" indent="0" marL="0">
              <a:lnSpc>
                <a:spcPct val="113000"/>
              </a:lnSpc>
              <a:buNone/>
            </a:pPr>
            <a:r>
              <a:rPr lang="yo" altLang="en-US" sz="2300" dirty="0">
                <a:solidFill>
                  <a:srgbClr val="25252B"/>
                </a:solidFill>
                <a:latin typeface="IBM Plex Sans" pitchFamily="34" charset="0"/>
                <a:ea typeface="IBM Plex Sans" pitchFamily="34" charset="-122"/>
                <a:cs typeface="IBM Plex Sans" pitchFamily="34" charset="-120"/>
              </a:rPr>
              <a:t>Ìgbésẹ̀ tó kàn. Àwọn apá mẹ́rin rẹ̀ yóò mú yín tẹ̀ síwájú:</a:t>
            </a:r>
            <a:endParaRPr lang="yo" sz="2300" dirty="0"/>
          </a:p>
        </p:txBody>
      </p:sp>
      <p:sp>
        <p:nvSpPr>
          <p:cNvPr id="6" name="Text 3"/>
          <p:cNvSpPr/>
          <p:nvPr/>
        </p:nvSpPr>
        <p:spPr>
          <a:xfrm>
            <a:off x="1032449" y="2465680"/>
            <a:ext cx="5939760" cy="1755465"/>
          </a:xfrm>
          <a:prstGeom prst="rect">
            <a:avLst/>
          </a:prstGeom>
          <a:noFill/>
          <a:ln/>
        </p:spPr>
        <p:txBody>
          <a:bodyPr wrap="square" lIns="0" tIns="0" rIns="0" bIns="0" rtlCol="0" anchor="t"/>
          <a:lstStyle/>
          <a:p>
            <a:pPr algn="l" marL="219710" indent="-219710">
              <a:lnSpc>
                <a:spcPct val="113000"/>
              </a:lnSpc>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Òye nípa owó</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Bí Bitcoin ṣe ń ṣiṣẹ́</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Lílo Bitcoin láìséwu</a:t>
            </a:r>
            <a:endParaRPr lang="yo" sz="2300" dirty="0"/>
          </a:p>
          <a:p>
            <a:pPr algn="l" marL="219710" indent="-219710">
              <a:lnSpc>
                <a:spcPct val="113000"/>
              </a:lnSpc>
              <a:spcBef>
                <a:spcPts val="460"/>
              </a:spcBef>
              <a:buSzPct val="100000"/>
              <a:buChar char="•"/>
            </a:pPr>
            <a:r>
              <a:rPr lang="yo" altLang="en-US" sz="2300" dirty="0">
                <a:solidFill>
                  <a:srgbClr val="25252B"/>
                </a:solidFill>
                <a:latin typeface="IBM Plex Sans" pitchFamily="34" charset="0"/>
                <a:ea typeface="IBM Plex Sans" pitchFamily="34" charset="-122"/>
                <a:cs typeface="IBM Plex Sans" pitchFamily="34" charset="-120"/>
              </a:rPr>
              <a:t>Bitcoin ní àwùjọ yín</a:t>
            </a:r>
            <a:endParaRPr lang="yo" sz="2300" dirty="0"/>
          </a:p>
        </p:txBody>
      </p:sp>
      <p:sp>
        <p:nvSpPr>
          <p:cNvPr id="7" name="Text 4"/>
          <p:cNvSpPr/>
          <p:nvPr/>
        </p:nvSpPr>
        <p:spPr>
          <a:xfrm>
            <a:off x="666780" y="4542831"/>
            <a:ext cx="6340632" cy="789950"/>
          </a:xfrm>
          <a:prstGeom prst="rect">
            <a:avLst/>
          </a:prstGeom>
          <a:noFill/>
          <a:ln/>
        </p:spPr>
        <p:txBody>
          <a:bodyPr wrap="square" lIns="0" tIns="0" rIns="0" bIns="0" rtlCol="0" anchor="t"/>
          <a:lstStyle/>
          <a:p>
            <a:pPr algn="l" indent="0" marL="0">
              <a:lnSpc>
                <a:spcPct val="113000"/>
              </a:lnSpc>
              <a:buNone/>
            </a:pPr>
            <a:r>
              <a:rPr lang="yo" altLang="en-US" sz="2300" dirty="0">
                <a:solidFill>
                  <a:srgbClr val="25252B"/>
                </a:solidFill>
                <a:latin typeface="IBM Plex Sans" pitchFamily="34" charset="0"/>
                <a:ea typeface="IBM Plex Sans" pitchFamily="34" charset="-122"/>
                <a:cs typeface="IBM Plex Sans" pitchFamily="34" charset="-120"/>
              </a:rPr>
              <a:t>Ẹ máa ní ìfẹ́ láti mọ̀ sí i, ẹ máa béèrè ìbéèrè, kí ẹ sì kọ́ sí i ní </a:t>
            </a:r>
            <a:r>
              <a:rPr lang="yo" altLang="en-US" sz="23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yo" altLang="en-US" sz="2300" dirty="0">
                <a:solidFill>
                  <a:srgbClr val="25252B"/>
                </a:solidFill>
                <a:latin typeface="IBM Plex Sans" pitchFamily="34" charset="0"/>
                <a:ea typeface="IBM Plex Sans" pitchFamily="34" charset="-122"/>
                <a:cs typeface="IBM Plex Sans" pitchFamily="34" charset="-120"/>
              </a:rPr>
              <a:t>.</a:t>
            </a:r>
            <a:endParaRPr lang="yo" sz="2300" dirty="0"/>
          </a:p>
        </p:txBody>
      </p:sp>
      <p:sp>
        <p:nvSpPr>
          <p:cNvPr id="8" name="Text 5"/>
          <p:cNvSpPr/>
          <p:nvPr/>
        </p:nvSpPr>
        <p:spPr>
          <a:xfrm>
            <a:off x="666780" y="5625389"/>
            <a:ext cx="11144250" cy="395021"/>
          </a:xfrm>
          <a:prstGeom prst="rect">
            <a:avLst/>
          </a:prstGeom>
          <a:noFill/>
          <a:ln/>
        </p:spPr>
        <p:txBody>
          <a:bodyPr wrap="square" lIns="0" tIns="0" rIns="0" bIns="0" rtlCol="0" anchor="t"/>
          <a:lstStyle/>
          <a:p>
            <a:pPr algn="l" indent="0" marL="0">
              <a:lnSpc>
                <a:spcPct val="113000"/>
              </a:lnSpc>
              <a:buNone/>
            </a:pPr>
            <a:r>
              <a:rPr lang="yo" altLang="en-US" sz="2300" dirty="0">
                <a:solidFill>
                  <a:srgbClr val="25252B"/>
                </a:solidFill>
                <a:latin typeface="IBM Plex Sans" pitchFamily="34" charset="0"/>
                <a:ea typeface="IBM Plex Sans" pitchFamily="34" charset="-122"/>
                <a:cs typeface="IBM Plex Sans" pitchFamily="34" charset="-120"/>
              </a:rPr>
              <a:t>A ń retí láti rí yín nínú ẹgbẹ́ akẹ́kọ̀ọ́ wa tó kàn.</a:t>
            </a:r>
            <a:endParaRPr lang="yo"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yo" altLang="en-US" sz="1200" dirty="0">
                <a:solidFill>
                  <a:srgbClr val="6C6C7D"/>
                </a:solidFill>
                <a:latin typeface="IBM Plex Sans" pitchFamily="34" charset="0"/>
                <a:ea typeface="IBM Plex Sans" pitchFamily="34" charset="-122"/>
                <a:cs typeface="IBM Plex Sans" pitchFamily="34" charset="-120"/>
              </a:rPr>
              <a:t>Ìfáárà sí Bitcoin · Kí ló kàn?</a:t>
            </a:r>
            <a:endParaRPr lang="y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Ìfáárà sí Bitcoin</dc:title>
  <dc:subject>Open educational slides (Creative Commons). Adapt them freely.</dc:subject>
  <dc:creator>My First Bitcoin</dc:creator>
  <cp:lastModifiedBy>My First Bitcoin</cp:lastModifiedBy>
  <cp:revision>1</cp:revision>
  <dcterms:created xsi:type="dcterms:W3CDTF">2026-10-22T19:57:40Z</dcterms:created>
  <dcterms:modified xsi:type="dcterms:W3CDTF">2026-10-22T19:57:40Z</dcterms:modified>
</cp:coreProperties>
</file>