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notesMasterIdLst>
    <p:notesMasterId r:id="rId4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notesMaster" Target="notesMasters/notesMaster1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Աղբյուր՝ My First Bitcoin, «Բիթքոյնի ներածություն», «Սկսնակի ուղեցույց», հրատարակություն 26.10։ Հարմարեցված է Creative Commons Attribution-ShareAlike 4.0 International արտոնագրի ներքո․ սլայդների այս փաթեթի նկատմամբ կիրառվում է նույն արտոնագիրը։ Այս փաթեթը դասավանդողի կողմից ներկայացման օժանդակ նյութ է՝ կառուցված ուղեցույցի վեց հարցերի հիման վրա։ Օրինակները, տեմպը և մատուցման ձևը հարմարեցրեք Ձեր համայնքին՝ պահպանելով իմաստն ու անվտանգության վերաբերյալ ուղերձները։ Պարապմունքի որևէ ֆիքսված տևողություն չի ենթադրվում։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Սկսեք նկարից․ մեր շուրջը բոլորն օգտվում են փողից՝ առանց դրա մասին հարցեր տալու։ Խմբի մասնակիցներին հարցրեք, թե վերջին անգամ երբ են մտածել այն մասին, թե որտեղից է գալիս փողը։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Սովորողներին մի քանի րոպե տվեք գրելու համար։ Ոչ ոքի մի խնդրեք կիսվել անձնական ֆինանսական տվյալներով։ Այս պատասխաններին կրկին կանդրադառնաք «Ի՞նչ է հաջորդում» ամփոփիչ սահիկում։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Այս տարբերակումը պահպանեք ամբողջ դասի ընթացքում։ Երբ որևէ պնդում է հնչում, հարցրեք՝ կարո՞ղ ենք այն ստուգել, թե՞ դրա համար չափանիշներ և ապացույցներ են անհրաժեշտ։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Օգտագործեք ուղեցույցի օրինակը․ Դուք բրինձ եք աճեցնում և կոշիկի կարիք ունեք, բայց կոշկակարին կերակրի յուղ է պետք, ոչ թե բրինձ։ Տնտեսագետները սա անվանում են կարիքների կրկնակի համընկնում։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Օգտագործեք ուղեցույցի օրինակը․ Դուք բրինձ եք աճեցնում և կոշիկի կարիք ունեք, բայց կոշկակարին կերակրի յուղ է պետք, ոչ թե բրինձ։ Տնտեսագետները սա անվանում են կարիքների կրկնակի համընկնում։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Թղթադրամը պարզապես թղթի կտոր է։ Փողը լուծում է ապրանքափոխանակության խնդիրը՝ վաճառքն առանձնացնելով գնումից․ Դուք Ձեր բրինձը վաճառում եք մեկին, իսկ կոշիկ գնում մեկ ուրիշից։ Հենց սա է փողը տարբերում ապրանքափոխանակությունից։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Գնաճը գների ընդհանուր մակարդակի շարունակական բարձրացումն է։ Դրա մյուս կողմը գնողունակությունն է՝ որքան ապրանք կարելի է գնել դրամական մեկ միավորով։ Եթե հիմնական ապրանքների զամբյուղի արժեքը 100 դրամական միավորից բարձրանում է մինչև 110, ապա նույն 100 միավորով այլևս հնարավոր չէ գնել ամբողջ զամբյուղը։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Գնաճը գների ընդհանուր մակարդակի շարունակական բարձրացումն է։ Դրա մյուս կողմը գնողունակությունն է՝ որքան ապրանք կարելի է գնել դրամական մեկ միավորով։ Եթե հիմնական ապրանքների զամբյուղի արժեքը 100 դրամական միավորից բարձրանում է մինչև 110, ապա նույն 100 միավորով այլևս հնարավոր չէ գնել ամբողջ զամբյուղը։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Տնտեսագետները բանավիճում են այն մասին, թե որքան կարևոր է յուրաքանչյուր պատճառը։ Ձեր ուշադրությունը կենտրոնացրեք այն միակ պատճառի վրա, որը որոշման արդյունք է, այլ ոչ թե պատահականություն։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Սա գործում է առանց որևէ սարքի կամ համացանցի։ Համեմատեք խմբի մասնակիցների պատասխանները և սովորողներին հիշեցրեք, որ մեկ գինը չի արտացոլում գնաճի ամբողջական չափը։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Մինչև Բիթքոյնի ի հայտ գալը՝ առցանց գումար ուղարկելը միշտ կախված էր վստահելի կազմակերպությունից՝ բանկից կամ վճարային ընկերությունից, որը վարում էր հաշվառման մատյանը, հաստատում էր հաշիվները և կարող էր հետաձգել, արգելափակել կամ չեղարկել վճարումը։ Թվային տեղեկությունը հեշտ է պատճենել․ եթե թվային մետաղադրամը հնարավոր լիներ ծախսել երկու անգամ, այն չէր կարող ծառայել որպես փող։ Սա կրկնակի ծախսման խնդիրն է։ Satoshi Nakamoto-ն այդ անունն օգտագործող անձ է կամ մարդկանց խումբ։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Ապակենտրոնացված լինելը չի նշանակում, որ բոլորն ունեն հավասար ազդեցություն։ Դա նշանակում է, որ ոչ մի առանձին մասնակից չի կարող բոլորի համար փոխել հաշվառման մատյանը կամ դրամական կանոնները։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Նոր բիթքոյնները թողարկվում են հրապարակային ժամանակացույցով, իսկ հանգույցներ կոչվող անկախ համակարգիչները մերժում են այդ կանոնը խախտող ցանկացած բլոկ։ Սահմանաչափը վստահելի է, քանի որ յուրաքանչյուրը կարող է ստուգել այն։ Դա բնության օրենք չէ․ այն պահպանվում է, քանի որ մասնակիցները շարունակում են ապահովել դրա կատարումը։ Սահմանափակ առաջարկը չի երաշխավորում գնի աճ․ գինը կախված է ինչպես առաջարկից, այնպես էլ պահանջարկից։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100 000 սատոշի ունենալը և 0,001 բիթքոյն ունենալը նշանակում են նույն գումարին տիրապետել։ Անդրադարձեք այն թյուր կարծիքին, թե Բիթքոյնն անհասանելի է, քանի որ մեկ բիթքոյնը թանկ է։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Օգտատերերն ուղարկում, ստանում և պահում են բիթքոյն․ հանգույցները ստուգում են յուրաքանչյուր գործարքի և բլոկի համապատասխանությունը կանոններին․ հանքագործները մրցում են՝ մոտավորապես յուրաքանչյուր տասը րոպեն մեկ գրանցամատյանում նոր բլոկ ավելացնելու համար։ Այդ գրանցամատյանը՝ բլոկչեյնը, հանրային է, և այն վերաշարադրելը շատ ծախսատար է։ Մի նշում ուղղագրության մասին․ մեծատառ «Բ»-ով Բիթքոյնը սովորաբար նշանակում է ցանցը կամ համակարգը, իսկ փոքրատառ «բ»-ով բիթքոյնը՝ հենց դրամական միջոցը։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Օգտատերերն ուղարկում, ստանում և պահում են բիթքոյն․ հանգույցները ստուգում են յուրաքանչյուր գործարքի և բլոկի համապատասխանությունը կանոններին․ հանքագործները մրցում են՝ մոտավորապես յուրաքանչյուր տասը րոպեն մեկ գրանցամատյանում նոր բլոկ ավելացնելու համար։ Այդ գրանցամատյանը՝ բլոկչեյնը, հանրային է, և այն վերաշարադրելը շատ ծախսատար է։ Մի նշում ուղղագրության մասին․ մեծատառ «Բ»-ով Բիթքոյնը սովորաբար նշանակում է ցանցը կամ համակարգը, իսկ փոքրատառ «բ»-ով բիթքոյնը՝ հենց դրամական միջոցը։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Բիթքոյն դրամապանակը գործիք է, սովորաբար՝ հավելված, որը Ձեզ թույլ է տալիս ստանալ բիթքոյն, ստուգել մնացորդը և ուղարկել բիթքոյն։ Ձեր բիթքոյնը չի պահվում Ձեր հեռախոսի մեջ․ այն գրանցված է բլոկչեյնում։ Դրամապանակը կառավարում է բանալիները, որոնք Ձեզ թույլ են տալիս ապացուցել, որ բիթքոյնը Ձերն է, և լիազորել վճարումը։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Վերականգնման արտահայտությունը միայն պահուստային պատճեն չէ․ այն լիարժեք հասանելիություն է տալիս դրամապանակին։ Դրամապանակը ստեղծելիս այն ճշգրիտ գրի առեք թղթի վրա և պահեք անցանց, գաղտնի ու այնպիսի տեղում, որտեղ այն չի կորչի կամ վնասվի։ Երբեք մի՛ լուսանկարեք այն, մի՛ ուղարկեք էլեկտրոնային փոստով կամ հաղորդագրությամբ, մի՛ պահեք ամպային նշումներում և մի՛ մուտքագրեք որևէ կայքում։ Ցուցադրված բառերը միայն նմուշ են․ երբեք մի՛ ցուցադրեք կամ հավաքագրեք իրական վերականգնման արտահայտություններ։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 First Bitcoin-ը կոնկրետ դրամապանակներ չի առաջարկում։ Գործիքները, միջնորդավճարներն ու սեփականատերերը փոխվում են, և այն, ինչ հարմար է մի համայնքի համար, կարող է հարմար չլինել մյուսին։ Սովորողներին ուղղորդեք վստահելի տեղական դասավանդողի մոտ։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jpeg"/><Relationship Id="rId2" Type="http://schemas.openxmlformats.org/officeDocument/2006/relationships/image" Target="../media/image-3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jpeg"/><Relationship Id="rId2" Type="http://schemas.openxmlformats.org/officeDocument/2006/relationships/image" Target="../media/image-3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://myfirstbitcoin.org/" TargetMode="External"/><Relationship Id="rId1" Type="http://schemas.openxmlformats.org/officeDocument/2006/relationships/image" Target="../media/image-41-1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94608" y="571500"/>
            <a:ext cx="2730673" cy="2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8000"/>
              </a:lnSpc>
              <a:buNone/>
            </a:pPr>
            <a:r>
              <a:rPr lang="hy" altLang="en-US" sz="165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Հրատարակություն 26.10</a:t>
            </a:r>
            <a:endParaRPr lang="hy" sz="1650" dirty="0"/>
          </a:p>
        </p:txBody>
      </p:sp>
      <p:sp>
        <p:nvSpPr>
          <p:cNvPr id="3" name="Text 1"/>
          <p:cNvSpPr/>
          <p:nvPr/>
        </p:nvSpPr>
        <p:spPr>
          <a:xfrm>
            <a:off x="666780" y="1962120"/>
            <a:ext cx="11144250" cy="19201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8000"/>
              </a:lnSpc>
              <a:buNone/>
            </a:pPr>
            <a:r>
              <a:rPr lang="hy" altLang="en-US" sz="720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Ներածություն</a:t>
            </a:r>
            <a:br/>
            <a:r>
              <a:rPr lang="hy" altLang="en-US" sz="720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Բիթքոյնին</a:t>
            </a:r>
            <a:endParaRPr lang="hy" sz="7200" dirty="0"/>
          </a:p>
        </p:txBody>
      </p:sp>
      <p:sp>
        <p:nvSpPr>
          <p:cNvPr id="4" name="Text 2"/>
          <p:cNvSpPr/>
          <p:nvPr/>
        </p:nvSpPr>
        <p:spPr>
          <a:xfrm>
            <a:off x="666780" y="5905470"/>
            <a:ext cx="11144250" cy="3810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y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Ուղեցույց սկսնակների համար</a:t>
            </a:r>
            <a:endParaRPr lang="hy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500884"/>
            <a:ext cx="11429817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hy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Ինչո՞ւ է փողը կարևոր։</a:t>
            </a:r>
            <a:endParaRPr lang="hy" sz="4350" dirty="0"/>
          </a:p>
        </p:txBody>
      </p:sp>
      <p:sp>
        <p:nvSpPr>
          <p:cNvPr id="3" name="Text 1"/>
          <p:cNvSpPr/>
          <p:nvPr/>
        </p:nvSpPr>
        <p:spPr>
          <a:xfrm>
            <a:off x="340980" y="3534339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hy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Մենք ամեն օր փող ենք օգտագործում, սակայն հազվադեպ ենք հարցնում, թե ինչպես է այն գործում։</a:t>
            </a:r>
            <a:endParaRPr lang="hy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1752630"/>
            <a:ext cx="5029200" cy="33528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23241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16763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hy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Մարդկանց մեծ մասը</a:t>
            </a:r>
            <a:br/>
            <a:r>
              <a:rPr lang="hy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երբեք կանգ չի առնում՝</a:t>
            </a:r>
            <a:br/>
            <a:r>
              <a:rPr lang="hy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փողի մասին մտածելու</a:t>
            </a:r>
            <a:br/>
            <a:r>
              <a:rPr lang="hy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համար</a:t>
            </a:r>
            <a:endParaRPr lang="hy" sz="3000" dirty="0"/>
          </a:p>
        </p:txBody>
      </p:sp>
      <p:sp>
        <p:nvSpPr>
          <p:cNvPr id="5" name="Text 2"/>
          <p:cNvSpPr/>
          <p:nvPr/>
        </p:nvSpPr>
        <p:spPr>
          <a:xfrm>
            <a:off x="666780" y="2705070"/>
            <a:ext cx="5694426" cy="1234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y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Ոչ թե այն վաստակելը կամ ծախսելը, այլ մտածելը, թե ինչ է այն և ինչպես է աշխատում։</a:t>
            </a:r>
            <a:endParaRPr lang="hy" sz="2400" dirty="0"/>
          </a:p>
        </p:txBody>
      </p:sp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y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Ներածություն Բիթքոյնին · Ինչո՞ւ է փողը կարևոր։</a:t>
            </a:r>
            <a:endParaRPr lang="hy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hy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Հինգ հարց՝ սկսելու համար</a:t>
            </a:r>
            <a:endParaRPr lang="hy" sz="3000" dirty="0"/>
          </a:p>
        </p:txBody>
      </p:sp>
      <p:sp>
        <p:nvSpPr>
          <p:cNvPr id="5" name="Text 2"/>
          <p:cNvSpPr/>
          <p:nvPr/>
        </p:nvSpPr>
        <p:spPr>
          <a:xfrm>
            <a:off x="986729" y="1372240"/>
            <a:ext cx="5989960" cy="26238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91770" indent="-191770">
              <a:lnSpc>
                <a:spcPct val="113000"/>
              </a:lnSpc>
              <a:buSzPct val="100000"/>
              <a:buChar char="•"/>
            </a:pPr>
            <a:r>
              <a:rPr lang="hy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Ինչո՞ւ է մարդկանց փող անհրաժեշտ։</a:t>
            </a:r>
            <a:endParaRPr lang="hy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hy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Ի՞նչն է որևէ բան դարձնում փող։</a:t>
            </a:r>
            <a:endParaRPr lang="hy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hy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Ո՞վ կարող է ստեղծել կամ վերահսկել Ձեր օգտագործած փողը։</a:t>
            </a:r>
            <a:endParaRPr lang="hy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hy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Ինչո՞ւ Ձեր օգտագործած փողն արժեք ունի։</a:t>
            </a:r>
            <a:endParaRPr lang="hy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hy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Ձեր փողով կարո՞ղ եք գնել նույնքան, որքան նախկինում։</a:t>
            </a:r>
            <a:endParaRPr lang="hy" sz="2020" dirty="0"/>
          </a:p>
        </p:txBody>
      </p:sp>
      <p:sp>
        <p:nvSpPr>
          <p:cNvPr id="6" name="Shape 3"/>
          <p:cNvSpPr/>
          <p:nvPr/>
        </p:nvSpPr>
        <p:spPr>
          <a:xfrm>
            <a:off x="666780" y="4277655"/>
            <a:ext cx="5981730" cy="1382298"/>
          </a:xfrm>
          <a:prstGeom prst="rect">
            <a:avLst/>
          </a:prstGeom>
          <a:solidFill>
            <a:srgbClr val="F3F3FA"/>
          </a:solidFill>
          <a:ln/>
        </p:spPr>
      </p:sp>
      <p:sp>
        <p:nvSpPr>
          <p:cNvPr id="7" name="Shape 4"/>
          <p:cNvSpPr/>
          <p:nvPr/>
        </p:nvSpPr>
        <p:spPr>
          <a:xfrm>
            <a:off x="666780" y="4277655"/>
            <a:ext cx="57150" cy="1382298"/>
          </a:xfrm>
          <a:prstGeom prst="rect">
            <a:avLst/>
          </a:prstGeom>
          <a:solidFill>
            <a:srgbClr val="422C70"/>
          </a:solidFill>
          <a:ln/>
        </p:spPr>
      </p:sp>
      <p:sp>
        <p:nvSpPr>
          <p:cNvPr id="8" name="Text 5"/>
          <p:cNvSpPr/>
          <p:nvPr/>
        </p:nvSpPr>
        <p:spPr>
          <a:xfrm>
            <a:off x="1133582" y="4508083"/>
            <a:ext cx="5411602" cy="921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y" altLang="en-US" sz="20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Պահպանեք Ձեր պատասխանները</a:t>
            </a:r>
            <a:endParaRPr lang="hy" sz="2020" dirty="0"/>
          </a:p>
          <a:p>
            <a:pPr algn="l" indent="0" marL="0">
              <a:lnSpc>
                <a:spcPct val="113000"/>
              </a:lnSpc>
              <a:spcBef>
                <a:spcPts val="300"/>
              </a:spcBef>
              <a:buNone/>
            </a:pPr>
            <a:r>
              <a:rPr lang="hy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Յուրաքանչյուր հարցին կարճ պատասխան գրեք։ Վերջում կվերադառնաք դրանց։</a:t>
            </a:r>
            <a:endParaRPr lang="hy" sz="2020" dirty="0"/>
          </a:p>
        </p:txBody>
      </p:sp>
      <p:sp>
        <p:nvSpPr>
          <p:cNvPr id="9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y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Ներածություն Բիթքոյնին · Ինչո՞ւ է փողը կարևոր։</a:t>
            </a:r>
            <a:endParaRPr lang="hy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hy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Փա՞ստ, թե՞ կարծիք</a:t>
            </a:r>
            <a:endParaRPr lang="hy" sz="3000" dirty="0"/>
          </a:p>
        </p:txBody>
      </p:sp>
      <p:sp>
        <p:nvSpPr>
          <p:cNvPr id="5" name="Text 2"/>
          <p:cNvSpPr/>
          <p:nvPr/>
        </p:nvSpPr>
        <p:spPr>
          <a:xfrm>
            <a:off x="1017179" y="1379464"/>
            <a:ext cx="5956493" cy="23267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10820" indent="-210820">
              <a:lnSpc>
                <a:spcPct val="113000"/>
              </a:lnSpc>
              <a:buSzPct val="100000"/>
              <a:buChar char="•"/>
            </a:pPr>
            <a:r>
              <a:rPr lang="hy" altLang="en-US" sz="221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Փաստ․</a:t>
            </a:r>
            <a:r>
              <a:rPr lang="hy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«Այս թղթադրամն ընդունվում է հարկերի վճարման համար»։ Սա կարելի է ստուգել։</a:t>
            </a:r>
            <a:endParaRPr lang="hy" sz="2210" dirty="0"/>
          </a:p>
          <a:p>
            <a:pPr algn="l" marL="210820" indent="-210820">
              <a:lnSpc>
                <a:spcPct val="113000"/>
              </a:lnSpc>
              <a:spcBef>
                <a:spcPts val="440"/>
              </a:spcBef>
              <a:buSzPct val="100000"/>
              <a:buChar char="•"/>
            </a:pPr>
            <a:r>
              <a:rPr lang="hy" altLang="en-US" sz="221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Կարծիք․</a:t>
            </a:r>
            <a:r>
              <a:rPr lang="hy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«Սա փողի լավագույն ձևն է»։ Այս պնդումը պահանջում է չափանիշներ և ապացույցներ։</a:t>
            </a:r>
            <a:endParaRPr lang="hy" sz="2210" dirty="0"/>
          </a:p>
        </p:txBody>
      </p:sp>
      <p:sp>
        <p:nvSpPr>
          <p:cNvPr id="6" name="Text 3"/>
          <p:cNvSpPr/>
          <p:nvPr/>
        </p:nvSpPr>
        <p:spPr>
          <a:xfrm>
            <a:off x="666780" y="4014673"/>
            <a:ext cx="6340632" cy="22708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y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Այս ուղեցույցը նախատեսված է միայն կրթական նպատակների համար։ Այն չի տրամադրում ֆինանսական, ներդրումային, իրավական կամ հարկային խորհրդատվություն և Ձեզ չի ուղղորդում որևէ բան գնել, վաճառել կամ պահել։</a:t>
            </a:r>
            <a:endParaRPr lang="hy" sz="2210" dirty="0"/>
          </a:p>
        </p:txBody>
      </p:sp>
      <p:sp>
        <p:nvSpPr>
          <p:cNvPr id="7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y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Ներածություն Բիթքոյնին · Ինչո՞ւ է փողը կարևոր։</a:t>
            </a:r>
            <a:endParaRPr lang="hy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706624"/>
            <a:ext cx="11429817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hy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Ի՞նչ է փողը</a:t>
            </a:r>
            <a:endParaRPr lang="hy" sz="4350" dirty="0"/>
          </a:p>
        </p:txBody>
      </p:sp>
      <p:sp>
        <p:nvSpPr>
          <p:cNvPr id="3" name="Text 1"/>
          <p:cNvSpPr/>
          <p:nvPr/>
        </p:nvSpPr>
        <p:spPr>
          <a:xfrm>
            <a:off x="381030" y="3740079"/>
            <a:ext cx="11429817" cy="411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hy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Փողը փոխանակման գործիք է։</a:t>
            </a:r>
            <a:endParaRPr lang="hy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48590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838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hy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Ապրանքափոխանակությունը և ցանկությունների</a:t>
            </a:r>
            <a:br/>
            <a:r>
              <a:rPr lang="hy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կրկնակի համընկնումը</a:t>
            </a:r>
            <a:endParaRPr lang="hy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866930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y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Երկուսն էլ պետք է ցանկանան այն, ինչ ունի մյուսը՝ միևնույն ժամանակ և համապատասխան քանակներով։</a:t>
            </a:r>
            <a:endParaRPr lang="hy" sz="24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7699" y="2994386"/>
            <a:ext cx="4936480" cy="329193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y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Ներածություն Բիթքոյնին · Ի՞նչ է փողը</a:t>
            </a:r>
            <a:endParaRPr lang="hy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48590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838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hy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Ապրանքափոխանակությունը և ցանկությունների</a:t>
            </a:r>
            <a:br/>
            <a:r>
              <a:rPr lang="hy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կրկնակի համընկնումը</a:t>
            </a:r>
            <a:endParaRPr lang="hy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866930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y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Երկու անձն էլ պետք է միաժամանակ և համապատասխան քանակներով ցանկանան այն, ինչ ունի մյուսը։</a:t>
            </a:r>
            <a:endParaRPr lang="hy" sz="2400" dirty="0"/>
          </a:p>
        </p:txBody>
      </p:sp>
      <p:pic>
        <p:nvPicPr>
          <p:cNvPr id="5" name="Image 0" descr="Amina Ունի՝ բրինձ Ցանկանում է՝ կոշիկLuis-ի հետLuis-ը բրինձ չի ցանկանում։Luis Ունի՝ կոշիկՑանկանում է՝ ձեթMei-ի հետMei-ն կոշիկ չի ցանկանում։MeiՈւնի՝ ձեթՑանկանում է՝ վերանորոգումAmina-ի հետAmina-ն չի կար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04049" y="2842047"/>
            <a:ext cx="7383689" cy="3406689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y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Ներածություն Բիթքոյնին · Ի՞նչ է փողը</a:t>
            </a:r>
            <a:endParaRPr lang="hy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hy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Փողը փոխանակման գործիք է</a:t>
            </a:r>
            <a:endParaRPr lang="hy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47770"/>
            <a:ext cx="11510010" cy="1234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y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Ոչ ոք փող չի ուզում զուտ փող ունենալու համար։ Այն օգտակար է, քանի որ ուրիշներն ընդունում են այն՝ ակնկալելով, որ հետագայում ուրիշներն էլ կընդունեն այն։</a:t>
            </a:r>
            <a:endParaRPr lang="hy" sz="24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6144" y="2986705"/>
            <a:ext cx="6599591" cy="329979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y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Ներածություն Բիթքոյնին · Ի՞նչ է փողը</a:t>
            </a:r>
            <a:endParaRPr lang="hy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hy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Փողի երեք գործառույթները</a:t>
            </a:r>
            <a:endParaRPr lang="hy" sz="3000" dirty="0"/>
          </a:p>
        </p:txBody>
      </p:sp>
      <p:sp>
        <p:nvSpPr>
          <p:cNvPr id="5" name="Text 2"/>
          <p:cNvSpPr/>
          <p:nvPr/>
        </p:nvSpPr>
        <p:spPr>
          <a:xfrm>
            <a:off x="1032449" y="1383030"/>
            <a:ext cx="5939760" cy="28819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19710" indent="-219710">
              <a:lnSpc>
                <a:spcPct val="113000"/>
              </a:lnSpc>
              <a:buSzPct val="100000"/>
              <a:buChar char="•"/>
            </a:pPr>
            <a:r>
              <a:rPr lang="hy" altLang="en-US" sz="23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Փոխանակման միջոց․</a:t>
            </a:r>
            <a:r>
              <a:rPr lang="hy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մարդիկ այն ընդունում են որպես վճարում</a:t>
            </a:r>
            <a:endParaRPr lang="hy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hy" altLang="en-US" sz="23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Հաշվարկային միավոր․</a:t>
            </a:r>
            <a:r>
              <a:rPr lang="hy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գներն արտահայտվում են դրանով</a:t>
            </a:r>
            <a:endParaRPr lang="hy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hy" altLang="en-US" sz="23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Արժեքի պահպանման միջոց․</a:t>
            </a:r>
            <a:r>
              <a:rPr lang="hy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այն արժեքը ներկայից տեղափոխում է ապագա</a:t>
            </a:r>
            <a:endParaRPr lang="hy" sz="2300" dirty="0"/>
          </a:p>
        </p:txBody>
      </p:sp>
      <p:sp>
        <p:nvSpPr>
          <p:cNvPr id="6" name="Text 3"/>
          <p:cNvSpPr/>
          <p:nvPr/>
        </p:nvSpPr>
        <p:spPr>
          <a:xfrm>
            <a:off x="666780" y="4586722"/>
            <a:ext cx="6340632" cy="1579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y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Փողի ոչ մի ձև կատարյալ չի պահպանում արժեքը, սակայն որոշ ձևեր ավելի դանդաղ են կորցնում գնողունակությունը, քան մյուսները։</a:t>
            </a:r>
            <a:endParaRPr lang="hy" sz="2300" dirty="0"/>
          </a:p>
        </p:txBody>
      </p:sp>
      <p:sp>
        <p:nvSpPr>
          <p:cNvPr id="7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y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Ներածություն Բիթքոյնին · Ի՞նչ է փողը</a:t>
            </a:r>
            <a:endParaRPr lang="hy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2381280"/>
            <a:ext cx="5029200" cy="20955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hy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Խեցիներից մինչև թուղթ</a:t>
            </a:r>
            <a:endParaRPr lang="hy" sz="3000" dirty="0"/>
          </a:p>
        </p:txBody>
      </p:sp>
      <p:sp>
        <p:nvSpPr>
          <p:cNvPr id="5" name="Text 2"/>
          <p:cNvSpPr/>
          <p:nvPr/>
        </p:nvSpPr>
        <p:spPr>
          <a:xfrm>
            <a:off x="1002000" y="1375806"/>
            <a:ext cx="5327020" cy="3780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00660" indent="-200660">
              <a:lnSpc>
                <a:spcPct val="113000"/>
              </a:lnSpc>
              <a:buSzPct val="100000"/>
              <a:buChar char="•"/>
            </a:pPr>
            <a:r>
              <a:rPr lang="hy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Խեցիներ, աղ, ուլունքներ, անասուններ, պղինձ, արծաթ, ոսկի</a:t>
            </a:r>
            <a:endParaRPr lang="hy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hy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Թանկարժեք մետաղներ՝ սակավ, դիմացկուն, լայնորեն ընդունված</a:t>
            </a:r>
            <a:endParaRPr lang="hy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hy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Թղթային պարտավորագրեր՝ մետաղի նշված քանակով փոխանակման ենթակա</a:t>
            </a:r>
            <a:endParaRPr lang="hy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hy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Ոսկու ստանդարտներ՝ ոսկու հետ օրենքով կապակցված դրամական միավոր</a:t>
            </a:r>
            <a:endParaRPr lang="hy" sz="2110" dirty="0"/>
          </a:p>
        </p:txBody>
      </p:sp>
      <p:sp>
        <p:nvSpPr>
          <p:cNvPr id="6" name="Text 3"/>
          <p:cNvSpPr/>
          <p:nvPr/>
        </p:nvSpPr>
        <p:spPr>
          <a:xfrm>
            <a:off x="666780" y="5451013"/>
            <a:ext cx="5694426" cy="723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y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Կանոնները տարբեր էին՝ կախված վայրից և ժամանակաշրջանից։</a:t>
            </a:r>
            <a:endParaRPr lang="hy" sz="2110" dirty="0"/>
          </a:p>
        </p:txBody>
      </p:sp>
      <p:sp>
        <p:nvSpPr>
          <p:cNvPr id="7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y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Ներածություն Բիթքոյնին · Ի՞նչ է փողը</a:t>
            </a:r>
            <a:endParaRPr lang="hy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hy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Ֆիատային փողեր</a:t>
            </a:r>
            <a:endParaRPr lang="hy" sz="3000" dirty="0"/>
          </a:p>
        </p:txBody>
      </p:sp>
      <p:sp>
        <p:nvSpPr>
          <p:cNvPr id="4" name="Text 2"/>
          <p:cNvSpPr/>
          <p:nvPr/>
        </p:nvSpPr>
        <p:spPr>
          <a:xfrm>
            <a:off x="1017179" y="1379464"/>
            <a:ext cx="11125871" cy="47095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770890" indent="-770890">
              <a:lnSpc>
                <a:spcPct val="113000"/>
              </a:lnSpc>
              <a:buSzPct val="100000"/>
              <a:buFont typeface="+mj-lt"/>
              <a:buAutoNum type="arabicPeriod" startAt="1"/>
            </a:pPr>
            <a:r>
              <a:rPr lang="hy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Միացյալ Նահանգները դադարեցրեց օտարերկրյա կառավարությունների և կենտրոնական բանկերի դոլարները ոսկով պաշտոնապես փոխանակելը</a:t>
            </a:r>
            <a:endParaRPr lang="hy" sz="2210" dirty="0"/>
          </a:p>
          <a:p>
            <a:pPr algn="l" marL="210820" indent="-210820">
              <a:lnSpc>
                <a:spcPct val="113000"/>
              </a:lnSpc>
              <a:spcBef>
                <a:spcPts val="440"/>
              </a:spcBef>
              <a:buSzPct val="100000"/>
              <a:buChar char="•"/>
            </a:pPr>
            <a:r>
              <a:rPr lang="hy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Այսօր ազգային արժույթների մեծ մասը ֆիատ փող է. այն թողարկվում է պետական լիազորությամբ և ենթակա չէ ոսկով կամ որևէ այլ ապրանքով փոխանակման</a:t>
            </a:r>
            <a:endParaRPr lang="hy" sz="2210" dirty="0"/>
          </a:p>
          <a:p>
            <a:pPr algn="l" marL="210820" indent="-210820">
              <a:lnSpc>
                <a:spcPct val="113000"/>
              </a:lnSpc>
              <a:spcBef>
                <a:spcPts val="440"/>
              </a:spcBef>
              <a:buSzPct val="100000"/>
              <a:buChar char="•"/>
            </a:pPr>
            <a:r>
              <a:rPr lang="hy" altLang="en-US" sz="2210" i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Ֆիատ</a:t>
            </a:r>
            <a:r>
              <a:rPr lang="hy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լատիներեն նշանակում է «թող կատարվի» և հաճախ հասկացվում է որպես «հրամանագրով»</a:t>
            </a:r>
            <a:endParaRPr lang="hy" sz="2210" dirty="0"/>
          </a:p>
          <a:p>
            <a:pPr algn="l" marL="210820" indent="-210820">
              <a:lnSpc>
                <a:spcPct val="113000"/>
              </a:lnSpc>
              <a:spcBef>
                <a:spcPts val="440"/>
              </a:spcBef>
              <a:buSzPct val="100000"/>
              <a:buChar char="•"/>
            </a:pPr>
            <a:r>
              <a:rPr lang="hy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Ընդունվում է, քանի որ այն օգտագործում են մարդիկ, ձեռնարկությունները, բանկերն ու կառավարությունները. օրենքները դրան տալիս են օրինական վճարամիջոցի կարգավիճակ և պահանջում են հարկերը վճարել դրանով</a:t>
            </a:r>
            <a:endParaRPr lang="hy" sz="2210" dirty="0"/>
          </a:p>
        </p:txBody>
      </p:sp>
      <p:sp>
        <p:nvSpPr>
          <p:cNvPr id="5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y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Ներածություն Բիթքոյնին · Ի՞նչ է փողը</a:t>
            </a:r>
            <a:endParaRPr lang="hy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84930" y="1771833"/>
            <a:ext cx="10226010" cy="33144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hy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Մենք ինչ-որ բանով</a:t>
            </a:r>
            <a:br/>
            <a:r>
              <a:rPr lang="hy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ապահովված փողից անցանք</a:t>
            </a:r>
            <a:br/>
            <a:r>
              <a:rPr lang="hy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ինչ-որ մեկի հանդեպ</a:t>
            </a:r>
            <a:br/>
            <a:r>
              <a:rPr lang="hy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վստահությամբ ապահովված</a:t>
            </a:r>
            <a:br/>
            <a:r>
              <a:rPr lang="hy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փողի։</a:t>
            </a:r>
            <a:endParaRPr lang="hy" sz="4350" dirty="0"/>
          </a:p>
        </p:txBody>
      </p:sp>
      <p:sp>
        <p:nvSpPr>
          <p:cNvPr id="3" name="Text 1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y" altLang="en-US" sz="1200" dirty="0">
                <a:solidFill>
                  <a:srgbClr val="C0C0D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Ներածություն Բիթքոյնին · Ի՞նչ է փողը</a:t>
            </a:r>
            <a:endParaRPr lang="hy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C0C0D0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500884"/>
            <a:ext cx="11429817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hy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Ի՞նչն է սխալ մեր փողի հետ</a:t>
            </a:r>
            <a:endParaRPr lang="hy" sz="4350" dirty="0"/>
          </a:p>
        </p:txBody>
      </p:sp>
      <p:sp>
        <p:nvSpPr>
          <p:cNvPr id="3" name="Text 1"/>
          <p:cNvSpPr/>
          <p:nvPr/>
        </p:nvSpPr>
        <p:spPr>
          <a:xfrm>
            <a:off x="340980" y="3534339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hy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Երբ մարդիկ լսում են «գնաճ» բառը, նրանք սովորաբար մտածում են գների բարձրացման մասին։</a:t>
            </a:r>
            <a:endParaRPr lang="hy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hy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Գնաճ և գնողունակություն</a:t>
            </a:r>
            <a:endParaRPr lang="hy" sz="3000" dirty="0"/>
          </a:p>
        </p:txBody>
      </p:sp>
      <p:pic>
        <p:nvPicPr>
          <p:cNvPr id="4" name="Image 0" descr="Մինչև Դուք ունեք 100 միավոր։ Զամբյուղն արժե 100։ Դուք կարող եք գնել ամբողջ զամբյուղը։Գների մակարդակԱվելի ցածրԳնողունակությունԱվելի բարձրԳների բարձրացումից հետո Դուք դեռ ունեք 100 միավոր։ Նույն զամբյու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5344" y="1295430"/>
            <a:ext cx="9881189" cy="494736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y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Ներածություն Բիթքոյնին · Ի՞նչն է սխալ մեր փողի հետ</a:t>
            </a:r>
            <a:endParaRPr lang="hy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hy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Գնաճ և գնողունակություն</a:t>
            </a:r>
            <a:endParaRPr lang="hy" sz="30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68148" y="1447770"/>
            <a:ext cx="7255673" cy="48385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y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Ներածություն Բիթքոյնին · Ի՞նչն է սխալ մեր փողի հետ</a:t>
            </a:r>
            <a:endParaRPr lang="hy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1752630"/>
            <a:ext cx="5029200" cy="33528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48590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838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hy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Բազմաթիվ պատճառներ,</a:t>
            </a:r>
            <a:br/>
            <a:r>
              <a:rPr lang="hy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մեկ ընտրություն</a:t>
            </a:r>
            <a:endParaRPr lang="hy" sz="3000" dirty="0"/>
          </a:p>
        </p:txBody>
      </p:sp>
      <p:sp>
        <p:nvSpPr>
          <p:cNvPr id="5" name="Text 2"/>
          <p:cNvSpPr/>
          <p:nvPr/>
        </p:nvSpPr>
        <p:spPr>
          <a:xfrm>
            <a:off x="986729" y="1791310"/>
            <a:ext cx="5343754" cy="18302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91770" indent="-191770">
              <a:lnSpc>
                <a:spcPct val="113000"/>
              </a:lnSpc>
              <a:buSzPct val="100000"/>
              <a:buChar char="•"/>
            </a:pPr>
            <a:r>
              <a:rPr lang="hy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Փողի և վարկի առաջարկի ընդլայնում</a:t>
            </a:r>
            <a:endParaRPr lang="hy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hy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Մատակարարման խափանումներ և պահանջարկի փոփոխություններ</a:t>
            </a:r>
            <a:endParaRPr lang="hy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hy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Արժույթի արժեզրկում, հարկեր, արտադրական ծախսեր</a:t>
            </a:r>
            <a:endParaRPr lang="hy" sz="2020" dirty="0"/>
          </a:p>
        </p:txBody>
      </p:sp>
      <p:sp>
        <p:nvSpPr>
          <p:cNvPr id="6" name="Text 3"/>
          <p:cNvSpPr/>
          <p:nvPr/>
        </p:nvSpPr>
        <p:spPr>
          <a:xfrm>
            <a:off x="666780" y="3903208"/>
            <a:ext cx="5694426" cy="2073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y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Պատճառներից մեկը ընտրության արդյունք է, ոչ թե պատահականություն․ ֆիատ համակարգում փոքրաթիվ հաստատություններ կարող են մեծացնել փողի և վարկի առաջարկը և փոխել համակարգի կանոնները։</a:t>
            </a:r>
            <a:endParaRPr lang="hy" sz="2020" dirty="0"/>
          </a:p>
        </p:txBody>
      </p:sp>
      <p:sp>
        <p:nvSpPr>
          <p:cNvPr id="7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y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Ներածություն Բիթքոյնին · Ի՞նչն է սխալ մեր փողի հետ</a:t>
            </a:r>
            <a:endParaRPr lang="hy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hy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Սակավություն և արժեք</a:t>
            </a:r>
            <a:endParaRPr lang="hy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3412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hy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Մոնա Լիզայի բնօրինակն ավելի արժեքավոր է, քան ցանկացած պատճեն․ այն միակն է</a:t>
            </a:r>
            <a:endParaRPr lang="hy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hy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Սակավությունն ինքնին արժեք չի ստեղծում, բայց երբ մարդիկ ինչ-որ բան են ուզում, դրա առաջարկի ծավալը կարևոր է</a:t>
            </a:r>
            <a:endParaRPr lang="hy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hy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Երբ փողի առաջարկն աճում է ավելի արագ, քան այն ապրանքների ու ծառայությունների ծավալը, որոնք կարելի է գնել դրանով, փողի յուրաքանչյուր միավորով սովորաբար ավելի քիչ բան է հնարավոր գնել</a:t>
            </a:r>
            <a:endParaRPr lang="hy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y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Ներածություն Բիթքոյնին · Ի՞նչն է սխալ մեր փողի հետ</a:t>
            </a:r>
            <a:endParaRPr lang="hy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hy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Գնաճը բոլորի վրա հավասարապես չի ազդում</a:t>
            </a:r>
            <a:endParaRPr lang="hy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25899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hy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Կանխիկ դրամն ու խնայողությունները կարող են կորցնել իրենց գնողունակությունը</a:t>
            </a:r>
            <a:endParaRPr lang="hy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hy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Թանկացող ակտիվների սեփականատերերը կարող են մասամբ պաշտպանված լինել</a:t>
            </a:r>
            <a:endParaRPr lang="hy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hy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Աշխատավարձերն ու գները հարմարվում են տարբեր արագություններով</a:t>
            </a:r>
            <a:endParaRPr lang="hy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4311853"/>
            <a:ext cx="11510010" cy="16454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y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Բանկային հաշվի մնացորդը տարբերվում է Ձեր ձեռքի կանխիկ դրամից․ դա Ձեզ վճարելու բանկի խոստումն է։ Այդ խոստումը սովորաբար կատարվում է, սակայն դա կախված է բանկից և դրա գործունեությունը կարգավորող կանոններից։</a:t>
            </a:r>
            <a:endParaRPr lang="hy" sz="2400" dirty="0"/>
          </a:p>
        </p:txBody>
      </p:sp>
      <p:sp>
        <p:nvSpPr>
          <p:cNvPr id="6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y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Ներածություն Բիթքոյնին · Ի՞նչն է սխալ մեր փողի հետ</a:t>
            </a:r>
            <a:endParaRPr lang="hy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hy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Փորձեք․ գնողունակության ստուգում</a:t>
            </a:r>
            <a:endParaRPr lang="hy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30621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Font typeface="+mj-lt"/>
              <a:buAutoNum type="arabicPeriod" startAt="1"/>
            </a:pPr>
            <a:r>
              <a:rPr lang="hy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Ընտրեք առօրյա ծախսերից մեկը՝ հաց, տրանսպորտ կամ հեռախոսային հաշվեկշռի լիցքավորում</a:t>
            </a:r>
            <a:endParaRPr lang="hy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Font typeface="+mj-lt"/>
              <a:buAutoNum type="arabicPeriod" startAt="1"/>
            </a:pPr>
            <a:r>
              <a:rPr lang="hy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Գրեք դրա այսօրվա գինը</a:t>
            </a:r>
            <a:endParaRPr lang="hy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Font typeface="+mj-lt"/>
              <a:buAutoNum type="arabicPeriod" startAt="1"/>
            </a:pPr>
            <a:r>
              <a:rPr lang="hy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Հարցրեք որևէ մեկին, թե որքան էր այն արժենում մի քանի տարի առաջ, և հնարավորության դեպքում ստուգեք հավաստի գրառումը</a:t>
            </a:r>
            <a:endParaRPr lang="hy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Font typeface="+mj-lt"/>
              <a:buAutoNum type="arabicPeriod" startAt="1"/>
            </a:pPr>
            <a:r>
              <a:rPr lang="hy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Արդյո՞ք եկամուտներն աճել են նույն տեմպով։ Էլ ի՞նչը կարող է բացատրել այդ փոփոխությունը։</a:t>
            </a:r>
            <a:endParaRPr lang="hy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y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Ներածություն Բիթքոյնին · Ի՞նչն է սխալ մեր փողի հետ</a:t>
            </a:r>
            <a:endParaRPr lang="hy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hy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Ֆիատ փողը գործում է, բայց ռիսկեր է պարունակում</a:t>
            </a:r>
            <a:endParaRPr lang="hy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17062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hy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Հարմարավետ վճարումներ, ճկուն վարկավորում, ճգնաժամերին արձագանքելու գործիքներ</a:t>
            </a:r>
            <a:endParaRPr lang="hy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hy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Բայց դրա առաջարկն ու կանոնները կարող են փոխվել, իսկ դրանից օգտվող մարդիկ որոշումների վրա քիչ ազդեցություն ունեն</a:t>
            </a:r>
            <a:endParaRPr lang="hy" sz="2400" dirty="0"/>
          </a:p>
        </p:txBody>
      </p:sp>
      <p:sp>
        <p:nvSpPr>
          <p:cNvPr id="5" name="Shape 3"/>
          <p:cNvSpPr/>
          <p:nvPr/>
        </p:nvSpPr>
        <p:spPr>
          <a:xfrm>
            <a:off x="666780" y="3428268"/>
            <a:ext cx="10858500" cy="1188263"/>
          </a:xfrm>
          <a:prstGeom prst="rect">
            <a:avLst/>
          </a:prstGeom>
          <a:solidFill>
            <a:srgbClr val="F3F3FA"/>
          </a:solidFill>
          <a:ln/>
        </p:spPr>
      </p:sp>
      <p:sp>
        <p:nvSpPr>
          <p:cNvPr id="6" name="Shape 4"/>
          <p:cNvSpPr/>
          <p:nvPr/>
        </p:nvSpPr>
        <p:spPr>
          <a:xfrm>
            <a:off x="666780" y="3428268"/>
            <a:ext cx="57150" cy="1188263"/>
          </a:xfrm>
          <a:prstGeom prst="rect">
            <a:avLst/>
          </a:prstGeom>
          <a:solidFill>
            <a:srgbClr val="422C70"/>
          </a:solidFill>
          <a:ln/>
        </p:spPr>
      </p:sp>
      <p:sp>
        <p:nvSpPr>
          <p:cNvPr id="7" name="Text 5"/>
          <p:cNvSpPr/>
          <p:nvPr/>
        </p:nvSpPr>
        <p:spPr>
          <a:xfrm>
            <a:off x="1211580" y="3702588"/>
            <a:ext cx="10415565" cy="639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y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Ահա թե ինչու են մարդիկ այլընտրանքներ փնտրում, և ինչու է ստեղծվել Բիթքոյնը։</a:t>
            </a:r>
            <a:endParaRPr lang="hy" sz="2400" dirty="0"/>
          </a:p>
        </p:txBody>
      </p:sp>
      <p:sp>
        <p:nvSpPr>
          <p:cNvPr id="8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y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Ներածություն Բիթքոյնին · Ի՞նչն է սխալ մեր փողի հետ</a:t>
            </a:r>
            <a:endParaRPr lang="hy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295235"/>
            <a:ext cx="11430000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hy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Ի՞նչ է Բիթքոյնը</a:t>
            </a:r>
            <a:endParaRPr lang="hy" sz="4350" dirty="0"/>
          </a:p>
        </p:txBody>
      </p:sp>
      <p:sp>
        <p:nvSpPr>
          <p:cNvPr id="3" name="Text 1"/>
          <p:cNvSpPr/>
          <p:nvPr/>
        </p:nvSpPr>
        <p:spPr>
          <a:xfrm>
            <a:off x="340980" y="3328690"/>
            <a:ext cx="11510010" cy="1234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hy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Թվային փող, որն ապակենտրոնացված է, որի քանակը սահմանափակ է, և որը կարող է փոխանցվել անմիջապես մեկ անձից մյուսին՝ առանց բանկի թույլտվության։</a:t>
            </a:r>
            <a:endParaRPr lang="hy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hy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Կրկնակի ծախսման խնդիրը</a:t>
            </a:r>
            <a:endParaRPr lang="hy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47770"/>
            <a:ext cx="11510010" cy="1234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y" altLang="en-US" sz="24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2008 թ. հոկտեմբերի 31՝</a:t>
            </a:r>
            <a:r>
              <a:rPr lang="hy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Սատոշի Նակամոտոն հրապարակում է </a:t>
            </a:r>
            <a:r>
              <a:rPr lang="hy" altLang="en-US" sz="2400" i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Բիթքոյն․ հավասարից հավասար էլեկտրոնային կանխիկ դրամի համակարգ</a:t>
            </a:r>
            <a:r>
              <a:rPr lang="hy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. </a:t>
            </a:r>
            <a:r>
              <a:rPr lang="hy" altLang="en-US" sz="24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2009 թ. հունվար՝</a:t>
            </a:r>
            <a:r>
              <a:rPr lang="hy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ցանցը սկսում է գործել։</a:t>
            </a:r>
            <a:endParaRPr lang="hy" sz="2400" dirty="0"/>
          </a:p>
        </p:txBody>
      </p:sp>
      <p:pic>
        <p:nvPicPr>
          <p:cNvPr id="5" name="Image 0" descr="Վճարային ընկերություն Ուղարկողը դիմում է ընկերությանըԸնկերությունը վարում է գրանցամատյանը և հաստատում փոխանցումը Ստացողը վճարումը ստանում է, եթե ընկերությունը թույլ է տալիսԿախված էԳրանցամատյանը վարող 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24330" y="2834274"/>
            <a:ext cx="4343400" cy="34550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y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Ներածություն Բիթքոյնին · Ի՞նչ է Բիթքոյնը</a:t>
            </a:r>
            <a:endParaRPr lang="hy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48590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838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hy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Ապակենտրոնացված · Սահմանափակ առաջարկ ·</a:t>
            </a:r>
            <a:br/>
            <a:r>
              <a:rPr lang="hy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Հավասարը՝ հավասարին</a:t>
            </a:r>
            <a:endParaRPr lang="hy" sz="3000" dirty="0"/>
          </a:p>
        </p:txBody>
      </p:sp>
      <p:sp>
        <p:nvSpPr>
          <p:cNvPr id="4" name="Text 2"/>
          <p:cNvSpPr/>
          <p:nvPr/>
        </p:nvSpPr>
        <p:spPr>
          <a:xfrm>
            <a:off x="1017179" y="1798625"/>
            <a:ext cx="11125871" cy="2382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10820" indent="-210820">
              <a:lnSpc>
                <a:spcPct val="113000"/>
              </a:lnSpc>
              <a:buSzPct val="100000"/>
              <a:buChar char="•"/>
            </a:pPr>
            <a:r>
              <a:rPr lang="hy" altLang="en-US" sz="221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Ապակենտրոնացված․</a:t>
            </a:r>
            <a:r>
              <a:rPr lang="hy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չկա կենտրոնական գրասենյակ, որը հաշիվներ է ստեղծում, փոխում մնացորդները կամ հաստատում, թե ով կարող է միանալ</a:t>
            </a:r>
            <a:endParaRPr lang="hy" sz="2210" dirty="0"/>
          </a:p>
          <a:p>
            <a:pPr algn="l" marL="210820" indent="-210820">
              <a:lnSpc>
                <a:spcPct val="113000"/>
              </a:lnSpc>
              <a:spcBef>
                <a:spcPts val="440"/>
              </a:spcBef>
              <a:buSzPct val="100000"/>
              <a:buChar char="•"/>
            </a:pPr>
            <a:r>
              <a:rPr lang="hy" altLang="en-US" sz="221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Սահմանափակ առաջարկ․</a:t>
            </a:r>
            <a:r>
              <a:rPr lang="hy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երբեք չի լինի ավելի քան 21 միլիոն բիթքոյն</a:t>
            </a:r>
            <a:endParaRPr lang="hy" sz="2210" dirty="0"/>
          </a:p>
          <a:p>
            <a:pPr algn="l" marL="210820" indent="-210820">
              <a:lnSpc>
                <a:spcPct val="113000"/>
              </a:lnSpc>
              <a:spcBef>
                <a:spcPts val="440"/>
              </a:spcBef>
              <a:buSzPct val="100000"/>
              <a:buChar char="•"/>
            </a:pPr>
            <a:r>
              <a:rPr lang="hy" altLang="en-US" sz="221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Հավասարը՝ հավասարին․</a:t>
            </a:r>
            <a:r>
              <a:rPr lang="hy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ուղարկեք ցանկացած մեկին, ցանկացած վայրում՝ առանց կենտրոնական մարմնից թույլտվություն խնդրելու</a:t>
            </a:r>
            <a:endParaRPr lang="hy" sz="2210" dirty="0"/>
          </a:p>
        </p:txBody>
      </p:sp>
      <p:sp>
        <p:nvSpPr>
          <p:cNvPr id="5" name="Text 3"/>
          <p:cNvSpPr/>
          <p:nvPr/>
        </p:nvSpPr>
        <p:spPr>
          <a:xfrm>
            <a:off x="666780" y="4489704"/>
            <a:ext cx="11510010" cy="15138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y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Ոչ մի ընկերություն չի կարող սառեցնել այն բիթքոյնը, որը Դուք ինքներդ եք վերահսկում։ Այդ ազատության մյուս կողմը պատասխանատվությունն է․ վավեր գործարքը սովորաբար անհնար է հետ շրջել, իսկ ցանցը չունի աջակցության ծառայություն։</a:t>
            </a:r>
            <a:endParaRPr lang="hy" sz="2210" dirty="0"/>
          </a:p>
        </p:txBody>
      </p:sp>
      <p:sp>
        <p:nvSpPr>
          <p:cNvPr id="6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y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Ներածություն Բիթքոյնին · Ի՞նչ է Բիթքոյնը</a:t>
            </a:r>
            <a:endParaRPr lang="hy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hy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Սահմանաչափ, որը յուրաքանչյուրը կարող է ստուգել</a:t>
            </a:r>
            <a:endParaRPr lang="hy" sz="3000" dirty="0"/>
          </a:p>
        </p:txBody>
      </p:sp>
      <p:pic>
        <p:nvPicPr>
          <p:cNvPr id="4" name="Image 0" descr="Թողարկման ծավալի մասին պնդում Թողարկողն իր կայքում սահմանաչափ է նշում։ Այն գրանցված է միայն թողարկողի սեփական տվյալների շտեմարանում։ Թողարկողից բացի ոչ ոք չի կարող ստուգել այն։ Թողարկողը կարող է աննկա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85431" y="1295430"/>
            <a:ext cx="7220834" cy="495833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y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Ներածություն Բիթքոյնին · Ի՞նչ է Բիթքոյնը</a:t>
            </a:r>
            <a:endParaRPr lang="hy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hy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Ձեզ մի ամբողջ Բիթքոյն պետք չէ</a:t>
            </a:r>
            <a:endParaRPr lang="hy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47770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y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Մեկ բիթքոինը բաժանվում է 100 000 000 ավելի փոքր միավորների, որոնք կոչվում են սատոշիներ կամ սատեր։</a:t>
            </a:r>
            <a:endParaRPr lang="hy" sz="2400" dirty="0"/>
          </a:p>
        </p:txBody>
      </p:sp>
      <p:pic>
        <p:nvPicPr>
          <p:cNvPr id="5" name="Image 0" descr="Բիթքոյն (BTC)10,10,010,0010,00000001Սատոշի (սատ)⁠100 000 000⁠ 10 000 000⁠ 1 000 000⁠ 100 000⁠ 1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77455" y="2422886"/>
            <a:ext cx="6837060" cy="385730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y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Ներածություն Բիթքոյնին · Ի՞նչ է Բիթքոյնը</a:t>
            </a:r>
            <a:endParaRPr lang="hy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hy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Ո՞վ է ապահովում Բիթքոյնի աշխատանքը։</a:t>
            </a:r>
            <a:endParaRPr lang="hy" sz="3000" dirty="0"/>
          </a:p>
        </p:txBody>
      </p:sp>
      <p:pic>
        <p:nvPicPr>
          <p:cNvPr id="4" name="Image 0" descr="ՕգտատերՕգտատերը ստանում, պահում և ուղարկում է բիթքոյն։ ՀանգույցՀանգույցն ինքնուրույն ստուգում է կանոնների պահպանումը և փոխանցում վավեր տվյալները։ ՄայներՄայները կազմում է թեկնածու բլոկներ և կատարում աշ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44796" y="1295430"/>
            <a:ext cx="7502103" cy="497817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y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Ներածություն Բիթքոյնին · Ի՞նչ է Բիթքոյնը</a:t>
            </a:r>
            <a:endParaRPr lang="hy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hy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Ո՞վ է ապահովում Բիթքոյնի աշխատանքը։</a:t>
            </a:r>
            <a:endParaRPr lang="hy" sz="30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68148" y="1447770"/>
            <a:ext cx="7255673" cy="48385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y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Ներածություն Բիթքոյնին · Ի՞նչ է Բիթքոյնը</a:t>
            </a:r>
            <a:endParaRPr lang="hy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hy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Բիթքոյնն ունի փոխզիջումներ</a:t>
            </a:r>
            <a:endParaRPr lang="hy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22394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hy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Դրա գինը կարող է արագ փոխվել</a:t>
            </a:r>
            <a:endParaRPr lang="hy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hy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Սխալները սովորաբար անդառնալի են</a:t>
            </a:r>
            <a:endParaRPr lang="hy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hy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Շատ վայրերում դրա ընդունումը դեռ սահմանափակ է</a:t>
            </a:r>
            <a:endParaRPr lang="hy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hy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Այն անվտանգ օգտագործելու համար անհրաժեշտ է որոշ բաներ սովորել</a:t>
            </a:r>
            <a:endParaRPr lang="hy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3961364"/>
            <a:ext cx="11510010" cy="1234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y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Բիթքոյնը հաստատությունների նկատմամբ վստահության մի մասը փոխարինում է ստուգմամբ և անձնական պատասխանատվությամբ։ Այն չի վերացնում ռիսկը։</a:t>
            </a:r>
            <a:endParaRPr lang="hy" sz="2400" dirty="0"/>
          </a:p>
        </p:txBody>
      </p:sp>
      <p:sp>
        <p:nvSpPr>
          <p:cNvPr id="6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y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Ներածություն Բիթքոյնին · Ի՞նչ է Բիթքոյնը</a:t>
            </a:r>
            <a:endParaRPr lang="hy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500884"/>
            <a:ext cx="11430000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hy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Ինչպե՞ս եք օգտագործում Բիթքոյնը</a:t>
            </a:r>
            <a:endParaRPr lang="hy" sz="4350" dirty="0"/>
          </a:p>
        </p:txBody>
      </p:sp>
      <p:sp>
        <p:nvSpPr>
          <p:cNvPr id="3" name="Text 1"/>
          <p:cNvSpPr/>
          <p:nvPr/>
        </p:nvSpPr>
        <p:spPr>
          <a:xfrm>
            <a:off x="340980" y="3534339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hy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Ցանկացած դրամապանակի վերաբերյալ առաջին հարցը՝ ո՞վ է վերահսկում բանալիները։</a:t>
            </a:r>
            <a:endParaRPr lang="hy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hy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Դրամապանակը կառավարում է բանալիները</a:t>
            </a:r>
            <a:endParaRPr lang="hy" sz="3000" dirty="0"/>
          </a:p>
        </p:txBody>
      </p:sp>
      <p:pic>
        <p:nvPicPr>
          <p:cNvPr id="4" name="Image 0" descr="Ձեր դրամապանակը պահում է բանալիները Ստանալ Կիսվեք ստացման հասցեովՈւղարկել Ստորագրեք Ձեր բանալիով Բիթքոյնը մնում է ընդհանուր գրանցամատյանում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72093" y="1295430"/>
            <a:ext cx="9247693" cy="495824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y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Ներածություն Բիթքոյնին · Ինչպե՞ս եք օգտագործում Բիթքոյնը</a:t>
            </a:r>
            <a:endParaRPr lang="hy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hy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Ո՞վ է իրականում պահում Ձեր Բիթքոյնը։</a:t>
            </a:r>
            <a:endParaRPr lang="hy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3473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hy" altLang="en-US" sz="24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Ինքնուրույն պահառություն՝</a:t>
            </a:r>
            <a:r>
              <a:rPr lang="hy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բանալիները վերահսկում եք Դուք</a:t>
            </a:r>
            <a:endParaRPr lang="hy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hy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Ոչ ոք չի կարող վերականգնել Ձեր բիթքոինը, եթե կորցնեք վերականգնման արտահայտությունն ու սարքը</a:t>
            </a:r>
            <a:endParaRPr lang="hy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hy" altLang="en-US" sz="24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Պահառուի միջոցով պահառություն՝</a:t>
            </a:r>
            <a:r>
              <a:rPr lang="hy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բանալիները պահում է ընկերությունը՝ որոշ չափով բանկի նման</a:t>
            </a:r>
            <a:endParaRPr lang="hy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hy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Ձեր հաշվեկշիռը վճարելու նրա խոստումն է․ ընկերությունը կարող է սահմանափակել միջոցների դուրսբերումը, սառեցնել հաշիվը, ենթարկվել հաքերային հարձակման կամ փակվել</a:t>
            </a:r>
            <a:endParaRPr lang="hy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5195438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y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Պահառության ձևի ընտրությունը Ձեր արժանիքների ստուգում չէ։ Կարևոր է իմանալ, թե որ ձևից եք օգտվում և ինչին եք վստահում։</a:t>
            </a:r>
            <a:endParaRPr lang="hy" sz="2400" dirty="0"/>
          </a:p>
        </p:txBody>
      </p:sp>
      <p:sp>
        <p:nvSpPr>
          <p:cNvPr id="6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y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Ներածություն Բիթքոյնին · Ինչպե՞ս եք օգտագործում Բիթքոյնը</a:t>
            </a:r>
            <a:endParaRPr lang="hy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1752630"/>
            <a:ext cx="5029200" cy="33528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90497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hy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Ձեր վերականգնման</a:t>
            </a:r>
            <a:br/>
            <a:r>
              <a:rPr lang="hy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արտահայտությունը տալիս</a:t>
            </a:r>
            <a:br/>
            <a:r>
              <a:rPr lang="hy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է լիարժեք հասանելիություն</a:t>
            </a:r>
            <a:endParaRPr lang="hy" sz="3000" dirty="0"/>
          </a:p>
        </p:txBody>
      </p:sp>
      <p:sp>
        <p:nvSpPr>
          <p:cNvPr id="5" name="Text 2"/>
          <p:cNvSpPr/>
          <p:nvPr/>
        </p:nvSpPr>
        <p:spPr>
          <a:xfrm>
            <a:off x="666780" y="2261586"/>
            <a:ext cx="5694426" cy="1727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y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Բառերի կարգավորված ցանկ՝ հաճախ 12 կամ 24 բառից բաղկացած, որը կարող է վերականգնել Ձեր բանալիները։ Յուրաքանչյուր ոք, ով ունի այդ ցանկը, կարող է վերցնել Ձեր բիթքոյնը։</a:t>
            </a:r>
            <a:endParaRPr lang="hy" sz="2020" dirty="0"/>
          </a:p>
        </p:txBody>
      </p:sp>
      <p:pic>
        <p:nvPicPr>
          <p:cNvPr id="6" name="Image 1" descr="Միայն նմուշ1. civil2. switch3. plunge4. stadium5. live6. wedding7. foster8. dice9. giraffe10. you11. foil12. cinnamon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2550" y="4117452"/>
            <a:ext cx="3760470" cy="214435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y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Ներածություն Բիթքոյնին · Ինչպե՞ս եք օգտագործում Բիթքոյնը</a:t>
            </a:r>
            <a:endParaRPr lang="hy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84930" y="2434681"/>
            <a:ext cx="10226010" cy="1988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hy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Եթե բանալիները ձերը չեն,</a:t>
            </a:r>
            <a:br/>
            <a:r>
              <a:rPr lang="hy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մետաղադրամներն էլ ձերը</a:t>
            </a:r>
            <a:br/>
            <a:r>
              <a:rPr lang="hy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չեն։</a:t>
            </a:r>
            <a:endParaRPr lang="hy" sz="4350" dirty="0"/>
          </a:p>
        </p:txBody>
      </p:sp>
      <p:sp>
        <p:nvSpPr>
          <p:cNvPr id="3" name="Text 1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y" altLang="en-US" sz="1200" dirty="0">
                <a:solidFill>
                  <a:srgbClr val="C0C0D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Ներածություն Բիթքոյնին · Ինչպե՞ս եք օգտագործում Բիթքոյնը</a:t>
            </a:r>
            <a:endParaRPr lang="hy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C0C0D0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48590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838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hy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Նախքան որևէ դրամապանակ</a:t>
            </a:r>
            <a:br/>
            <a:r>
              <a:rPr lang="hy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օգտագործելը</a:t>
            </a:r>
            <a:endParaRPr lang="hy" sz="3000" dirty="0"/>
          </a:p>
        </p:txBody>
      </p:sp>
      <p:sp>
        <p:nvSpPr>
          <p:cNvPr id="5" name="Text 2"/>
          <p:cNvSpPr/>
          <p:nvPr/>
        </p:nvSpPr>
        <p:spPr>
          <a:xfrm>
            <a:off x="941009" y="1780245"/>
            <a:ext cx="6039978" cy="40709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65100" indent="-165100">
              <a:lnSpc>
                <a:spcPct val="113000"/>
              </a:lnSpc>
              <a:buSzPct val="100000"/>
              <a:buChar char="•"/>
            </a:pPr>
            <a:r>
              <a:rPr lang="hy" altLang="en-US" sz="173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Բանալիներ․</a:t>
            </a:r>
            <a:r>
              <a:rPr lang="hy" altLang="en-US" sz="173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ո՞վ է դրանք վերահսկում՝ Դուք, թե՞ որևէ ընկերություն։</a:t>
            </a:r>
            <a:endParaRPr lang="hy" sz="1730" dirty="0"/>
          </a:p>
          <a:p>
            <a:pPr algn="l" marL="165100" indent="-165100">
              <a:lnSpc>
                <a:spcPct val="113000"/>
              </a:lnSpc>
              <a:spcBef>
                <a:spcPts val="340"/>
              </a:spcBef>
              <a:buSzPct val="100000"/>
              <a:buChar char="•"/>
            </a:pPr>
            <a:r>
              <a:rPr lang="hy" altLang="en-US" sz="173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Վերականգնում․</a:t>
            </a:r>
            <a:r>
              <a:rPr lang="hy" altLang="en-US" sz="173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ի՞նչ կլինի, եթե Ձեր հեռախոսը կորչի կամ ընկերությունը դադարի գոյություն ունենալուց։</a:t>
            </a:r>
            <a:endParaRPr lang="hy" sz="1730" dirty="0"/>
          </a:p>
          <a:p>
            <a:pPr algn="l" marL="165100" indent="-165100">
              <a:lnSpc>
                <a:spcPct val="113000"/>
              </a:lnSpc>
              <a:spcBef>
                <a:spcPts val="340"/>
              </a:spcBef>
              <a:buSzPct val="100000"/>
              <a:buChar char="•"/>
            </a:pPr>
            <a:r>
              <a:rPr lang="hy" altLang="en-US" sz="173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Աղբյուր․</a:t>
            </a:r>
            <a:r>
              <a:rPr lang="hy" altLang="en-US" sz="173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պաշտոնական կայք կամ հավելվածների խանութի էջ, այլ ոչ թե ինչ-որ մեկի ուղարկած հղո՞ւմ։</a:t>
            </a:r>
            <a:endParaRPr lang="hy" sz="1730" dirty="0"/>
          </a:p>
          <a:p>
            <a:pPr algn="l" marL="165100" indent="-165100">
              <a:lnSpc>
                <a:spcPct val="113000"/>
              </a:lnSpc>
              <a:spcBef>
                <a:spcPts val="340"/>
              </a:spcBef>
              <a:buSzPct val="100000"/>
              <a:buChar char="•"/>
            </a:pPr>
            <a:r>
              <a:rPr lang="hy" altLang="en-US" sz="173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Կոդ․</a:t>
            </a:r>
            <a:r>
              <a:rPr lang="hy" altLang="en-US" sz="173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բաց կոդո՞վ է և ակտիվորեն սպասարկվո՞ւմ է։ (Սա ինքնին անվտանգության ապացույց չէ։)</a:t>
            </a:r>
            <a:endParaRPr lang="hy" sz="1730" dirty="0"/>
          </a:p>
          <a:p>
            <a:pPr algn="l" marL="165100" indent="-165100">
              <a:lnSpc>
                <a:spcPct val="113000"/>
              </a:lnSpc>
              <a:spcBef>
                <a:spcPts val="340"/>
              </a:spcBef>
              <a:buSzPct val="100000"/>
              <a:buChar char="•"/>
            </a:pPr>
            <a:r>
              <a:rPr lang="hy" altLang="en-US" sz="173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Ծախսեր․</a:t>
            </a:r>
            <a:r>
              <a:rPr lang="hy" altLang="en-US" sz="173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կա՞ն ուղարկելու, ստանալու կամ միջոցները դուրս բերելու միջնորդավճարներ։</a:t>
            </a:r>
            <a:endParaRPr lang="hy" sz="1730" dirty="0"/>
          </a:p>
          <a:p>
            <a:pPr algn="l" marL="165100" indent="-165100">
              <a:lnSpc>
                <a:spcPct val="113000"/>
              </a:lnSpc>
              <a:spcBef>
                <a:spcPts val="340"/>
              </a:spcBef>
              <a:buSzPct val="100000"/>
              <a:buChar char="•"/>
            </a:pPr>
            <a:r>
              <a:rPr lang="hy" altLang="en-US" sz="173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Վճարումներ․</a:t>
            </a:r>
            <a:r>
              <a:rPr lang="hy" altLang="en-US" sz="173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բլոկչեյնո՞վ, Lightning ցանցո՞վ, թե՞ երկուսով էլ։</a:t>
            </a:r>
            <a:endParaRPr lang="hy" sz="1730" dirty="0"/>
          </a:p>
        </p:txBody>
      </p:sp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y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Ներածություն Բիթքոյնին · Ինչպե՞ս եք օգտագործում Բիթքոյնը</a:t>
            </a:r>
            <a:endParaRPr lang="hy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hy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Ներշղթայական և Լայթնինգ</a:t>
            </a:r>
            <a:endParaRPr lang="hy" sz="3000" dirty="0"/>
          </a:p>
        </p:txBody>
      </p:sp>
      <p:sp>
        <p:nvSpPr>
          <p:cNvPr id="4" name="Text 2"/>
          <p:cNvSpPr/>
          <p:nvPr/>
        </p:nvSpPr>
        <p:spPr>
          <a:xfrm>
            <a:off x="1032449" y="1383030"/>
            <a:ext cx="11109137" cy="20919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19710" indent="-219710">
              <a:lnSpc>
                <a:spcPct val="113000"/>
              </a:lnSpc>
              <a:buSzPct val="100000"/>
              <a:buChar char="•"/>
            </a:pPr>
            <a:r>
              <a:rPr lang="hy" altLang="en-US" sz="23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Շղթայական՝</a:t>
            </a:r>
            <a:r>
              <a:rPr lang="hy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անմիջապես բլոկչեյնում գրանցված</a:t>
            </a:r>
            <a:endParaRPr lang="hy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hy" altLang="en-US" sz="23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Լայթնինգ՝</a:t>
            </a:r>
            <a:r>
              <a:rPr lang="hy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Բիթքոյնի հիմքի վրա կառուցված վճարային ցանց՝ արագ, փոքր և հաճախակի վճարումների համար, օրինակ՝ սուրճ գնելու</a:t>
            </a:r>
            <a:endParaRPr lang="hy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hy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Լայթնինգ դրամապանակը նույնպես կարող է լինել պահառուական կամ ինքնապահառուական</a:t>
            </a:r>
            <a:endParaRPr lang="hy" sz="2300" dirty="0"/>
          </a:p>
        </p:txBody>
      </p:sp>
      <p:pic>
        <p:nvPicPr>
          <p:cNvPr id="5" name="Image 0" descr="ՇղթայականԳրանցվում է անմիջապես Բիթքոյնի բլոկչեյնումLightningԲիթքոյնի հիման վրա կառուցված վճարային ցանց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9144" y="3650468"/>
            <a:ext cx="9793498" cy="250362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y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Ներածություն Բիթքոյնին · Ինչպե՞ս եք օգտագործում Բիթքոյնը</a:t>
            </a:r>
            <a:endParaRPr lang="hy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hy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Երեք կանոն՝ սովորելու ընթացքում</a:t>
            </a:r>
            <a:endParaRPr lang="hy" sz="3000" dirty="0"/>
          </a:p>
        </p:txBody>
      </p:sp>
      <p:sp>
        <p:nvSpPr>
          <p:cNvPr id="4" name="Text 2"/>
          <p:cNvSpPr/>
          <p:nvPr/>
        </p:nvSpPr>
        <p:spPr>
          <a:xfrm>
            <a:off x="986729" y="1372240"/>
            <a:ext cx="11159338" cy="18302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91770" indent="-191770">
              <a:lnSpc>
                <a:spcPct val="113000"/>
              </a:lnSpc>
              <a:buSzPct val="100000"/>
              <a:buChar char="•"/>
            </a:pPr>
            <a:r>
              <a:rPr lang="hy" altLang="en-US" sz="202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Նախ սովորեք։</a:t>
            </a:r>
            <a:r>
              <a:rPr lang="hy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Մի գործեք ոգևորության, վախի կամ ճնշման ազդեցության տակ։</a:t>
            </a:r>
            <a:endParaRPr lang="hy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hy" altLang="en-US" sz="202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Սկսեք փոքրից։</a:t>
            </a:r>
            <a:r>
              <a:rPr lang="hy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Անծանոթ գործիքները փորձարկեք այնպիսի գումարով, որը կարող եք Ձեզ թույլ տալ կորցնել։</a:t>
            </a:r>
            <a:endParaRPr lang="hy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hy" altLang="en-US" sz="202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Մի վստահեք, ստուգեք։</a:t>
            </a:r>
            <a:r>
              <a:rPr lang="hy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Ստուգեք անձին, վճարման եղանակը, հասցեն և գումարի չափը։</a:t>
            </a:r>
            <a:endParaRPr lang="hy" sz="2020" dirty="0"/>
          </a:p>
        </p:txBody>
      </p:sp>
      <p:sp>
        <p:nvSpPr>
          <p:cNvPr id="5" name="Shape 3"/>
          <p:cNvSpPr/>
          <p:nvPr/>
        </p:nvSpPr>
        <p:spPr>
          <a:xfrm>
            <a:off x="666780" y="3484047"/>
            <a:ext cx="10858500" cy="2764597"/>
          </a:xfrm>
          <a:prstGeom prst="rect">
            <a:avLst/>
          </a:prstGeom>
          <a:solidFill>
            <a:srgbClr val="F3F3FA"/>
          </a:solidFill>
          <a:ln/>
        </p:spPr>
      </p:sp>
      <p:sp>
        <p:nvSpPr>
          <p:cNvPr id="6" name="Shape 4"/>
          <p:cNvSpPr/>
          <p:nvPr/>
        </p:nvSpPr>
        <p:spPr>
          <a:xfrm>
            <a:off x="666780" y="3484047"/>
            <a:ext cx="57150" cy="2764597"/>
          </a:xfrm>
          <a:prstGeom prst="rect">
            <a:avLst/>
          </a:prstGeom>
          <a:solidFill>
            <a:srgbClr val="422C70"/>
          </a:solidFill>
          <a:ln/>
        </p:spPr>
      </p:sp>
      <p:sp>
        <p:nvSpPr>
          <p:cNvPr id="7" name="Text 5"/>
          <p:cNvSpPr/>
          <p:nvPr/>
        </p:nvSpPr>
        <p:spPr>
          <a:xfrm>
            <a:off x="1133582" y="3714476"/>
            <a:ext cx="10580980" cy="23037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y" altLang="en-US" sz="20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Կիսվեք ստանալու համար անհրաժեշտ տեղեկություններով, երբեք՝ գաղտնիքներով</a:t>
            </a:r>
            <a:endParaRPr lang="hy" sz="2020" dirty="0"/>
          </a:p>
          <a:p>
            <a:pPr algn="l" indent="0" marL="0">
              <a:lnSpc>
                <a:spcPct val="113000"/>
              </a:lnSpc>
              <a:spcBef>
                <a:spcPts val="300"/>
              </a:spcBef>
              <a:buNone/>
            </a:pPr>
            <a:r>
              <a:rPr lang="hy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Հասցեով կամ վճարման հարցումով կարելի է կիսվել։ Վերականգնման արտահայտությամբ կամ մասնավոր բանալիով երբեք չի կարելի կիսվել։ Ոչ մի օրինական գործունեություն ծավալող դասավանդող, դրամապանակ տրամադրող ընկերություն կամ աջակցության աշխատակից երբեք չի խնդրի Ձեզ հայտնել դրանք։</a:t>
            </a:r>
            <a:endParaRPr lang="hy" sz="2020" dirty="0"/>
          </a:p>
        </p:txBody>
      </p:sp>
      <p:sp>
        <p:nvSpPr>
          <p:cNvPr id="8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y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Ներածություն Բիթքոյնին · Ինչպե՞ս եք օգտագործում Բիթքոյնը</a:t>
            </a:r>
            <a:endParaRPr lang="hy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1752630"/>
            <a:ext cx="5029200" cy="33528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90497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hy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Կանգ առեք, ոչինչ մի՛</a:t>
            </a:r>
            <a:br/>
            <a:r>
              <a:rPr lang="hy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տարածեք, ոչինչ մի՛</a:t>
            </a:r>
            <a:br/>
            <a:r>
              <a:rPr lang="hy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ուղարկեք</a:t>
            </a:r>
            <a:endParaRPr lang="hy" sz="3000" dirty="0"/>
          </a:p>
        </p:txBody>
      </p:sp>
      <p:sp>
        <p:nvSpPr>
          <p:cNvPr id="5" name="Text 2"/>
          <p:cNvSpPr/>
          <p:nvPr/>
        </p:nvSpPr>
        <p:spPr>
          <a:xfrm>
            <a:off x="666780" y="2231045"/>
            <a:ext cx="5694426" cy="18429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y" altLang="en-US" sz="154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Կանգ առեք, եթե ինչ-որ մեկը շտապողականության կամ գաղտնիության մթնոլորտ է ստեղծում, երաշխավորված եկամուտ է խոստանում, խնդրում է, որ նախ Դուք բիթքոյն ուղարկեք, կամ խնդրում է Ձեր վերականգնման արտահայտությունը։ Դադար տվեք։ Ոչինչ մի բացահայտեք։ Ոչինչ մի ուղարկեք։ Այնուհետև ստուգեք Ձեզ արդեն ծանոթ աղբյուրի միջոցով։</a:t>
            </a:r>
            <a:endParaRPr lang="hy" sz="1540" dirty="0"/>
          </a:p>
        </p:txBody>
      </p:sp>
      <p:pic>
        <p:nvPicPr>
          <p:cNvPr id="6" name="Image 1" descr="Շտապողականություն Ուրիշի անունից ներկայանալը Փոխված նպատակակետ Երաշխավորված եկամուտ Գաղտնի տեղեկությունների պահանջներ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8224" y="4171493"/>
            <a:ext cx="4029121" cy="185961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y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Ներածություն Բիթքոյնին · Ինչպե՞ս եք օգտագործում Բիթքոյնը</a:t>
            </a:r>
            <a:endParaRPr lang="hy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38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706624"/>
            <a:ext cx="11429817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hy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Ի՞նչ է հաջորդում։</a:t>
            </a:r>
            <a:endParaRPr lang="hy" sz="4350" dirty="0"/>
          </a:p>
        </p:txBody>
      </p:sp>
      <p:sp>
        <p:nvSpPr>
          <p:cNvPr id="3" name="Text 1"/>
          <p:cNvSpPr/>
          <p:nvPr/>
        </p:nvSpPr>
        <p:spPr>
          <a:xfrm>
            <a:off x="381030" y="3740079"/>
            <a:ext cx="11429817" cy="411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hy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Սա միայն սկիզբն է։</a:t>
            </a:r>
            <a:endParaRPr lang="hy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39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hy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Չորս հիմնական միտք</a:t>
            </a:r>
            <a:endParaRPr lang="hy" sz="3000" dirty="0"/>
          </a:p>
        </p:txBody>
      </p:sp>
      <p:sp>
        <p:nvSpPr>
          <p:cNvPr id="4" name="Text 2"/>
          <p:cNvSpPr/>
          <p:nvPr/>
        </p:nvSpPr>
        <p:spPr>
          <a:xfrm>
            <a:off x="1002000" y="1375806"/>
            <a:ext cx="11142604" cy="30562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00660" indent="-200660">
              <a:lnSpc>
                <a:spcPct val="113000"/>
              </a:lnSpc>
              <a:buSzPct val="100000"/>
              <a:buChar char="•"/>
            </a:pPr>
            <a:r>
              <a:rPr lang="hy" altLang="en-US" sz="211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Փողը կախված է կանոններից և վստահությունից։</a:t>
            </a:r>
            <a:r>
              <a:rPr lang="hy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Ֆիատ փողի առաջարկն ու կանոնները սահմանվում են փոքրաթիվ հաստատությունների կողմից։</a:t>
            </a:r>
            <a:endParaRPr lang="hy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hy" altLang="en-US" sz="211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Բիթքոյնն առաջարկում է այլ կանոններ։</a:t>
            </a:r>
            <a:r>
              <a:rPr lang="hy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Բոլորին հասանելի, հրապարակային և սահմանափակ առաջարկ, որը կարելի է ստուգել՝ պարզապես վստահելու փոխարեն։</a:t>
            </a:r>
            <a:endParaRPr lang="hy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hy" altLang="en-US" sz="211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Անվտանգությունն առաջնային է։</a:t>
            </a:r>
            <a:r>
              <a:rPr lang="hy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Նախ սովորեք, սկսեք փոքրից, ստուգեք ամեն ինչ, երբեք մի՛ բացահայտեք Ձեր վերականգնման արտահայտությունը։</a:t>
            </a:r>
            <a:endParaRPr lang="hy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hy" altLang="en-US" sz="211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Սա միայն սկիզբն է։</a:t>
            </a:r>
            <a:r>
              <a:rPr lang="hy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Բավական է մեկ անվտանգ հաջորդ քայլ։</a:t>
            </a:r>
            <a:endParaRPr lang="hy" sz="2110" dirty="0"/>
          </a:p>
        </p:txBody>
      </p:sp>
      <p:sp>
        <p:nvSpPr>
          <p:cNvPr id="5" name="Shape 3"/>
          <p:cNvSpPr/>
          <p:nvPr/>
        </p:nvSpPr>
        <p:spPr>
          <a:xfrm>
            <a:off x="666780" y="4727082"/>
            <a:ext cx="10858500" cy="1085850"/>
          </a:xfrm>
          <a:prstGeom prst="rect">
            <a:avLst/>
          </a:prstGeom>
          <a:solidFill>
            <a:srgbClr val="F3F3FA"/>
          </a:solidFill>
          <a:ln/>
        </p:spPr>
      </p:sp>
      <p:sp>
        <p:nvSpPr>
          <p:cNvPr id="6" name="Shape 4"/>
          <p:cNvSpPr/>
          <p:nvPr/>
        </p:nvSpPr>
        <p:spPr>
          <a:xfrm>
            <a:off x="666780" y="4727082"/>
            <a:ext cx="57150" cy="1085850"/>
          </a:xfrm>
          <a:prstGeom prst="rect">
            <a:avLst/>
          </a:prstGeom>
          <a:solidFill>
            <a:srgbClr val="422C70"/>
          </a:solidFill>
          <a:ln/>
        </p:spPr>
      </p:sp>
      <p:sp>
        <p:nvSpPr>
          <p:cNvPr id="7" name="Text 5"/>
          <p:cNvSpPr/>
          <p:nvPr/>
        </p:nvSpPr>
        <p:spPr>
          <a:xfrm>
            <a:off x="1153058" y="4968484"/>
            <a:ext cx="10539649" cy="603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y" altLang="en-US" sz="211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Մտորելու պահ</a:t>
            </a:r>
            <a:endParaRPr lang="hy" sz="2110" dirty="0"/>
          </a:p>
          <a:p>
            <a:pPr algn="l" indent="0" marL="0">
              <a:lnSpc>
                <a:spcPct val="113000"/>
              </a:lnSpc>
              <a:spcBef>
                <a:spcPts val="320"/>
              </a:spcBef>
              <a:buNone/>
            </a:pPr>
            <a:r>
              <a:rPr lang="hy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Վերադարձեք սկզբում տրված հինգ հարցերին։ Ի՞նչ կպատասխանեիք հիմա։</a:t>
            </a:r>
            <a:endParaRPr lang="hy" sz="2110" dirty="0"/>
          </a:p>
        </p:txBody>
      </p:sp>
      <p:sp>
        <p:nvSpPr>
          <p:cNvPr id="8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y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Ներածություն Բիթքոյնին · Ի՞նչ է հաջորդում։</a:t>
            </a:r>
            <a:endParaRPr lang="hy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40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hy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Բիթքոյնի դիպլոմ</a:t>
            </a:r>
            <a:endParaRPr lang="hy" sz="3000" dirty="0"/>
          </a:p>
        </p:txBody>
      </p:sp>
      <p:sp>
        <p:nvSpPr>
          <p:cNvPr id="5" name="Text 2"/>
          <p:cNvSpPr/>
          <p:nvPr/>
        </p:nvSpPr>
        <p:spPr>
          <a:xfrm>
            <a:off x="666780" y="1423355"/>
            <a:ext cx="6340632" cy="691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y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Հաջորդ քայլը։ Դրա չորս մոդուլները Ձեզ ավելի առաջ կտանեն՝</a:t>
            </a:r>
            <a:endParaRPr lang="hy" sz="2020" dirty="0"/>
          </a:p>
        </p:txBody>
      </p:sp>
      <p:sp>
        <p:nvSpPr>
          <p:cNvPr id="6" name="Text 3"/>
          <p:cNvSpPr/>
          <p:nvPr/>
        </p:nvSpPr>
        <p:spPr>
          <a:xfrm>
            <a:off x="986729" y="2319376"/>
            <a:ext cx="5989960" cy="1535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91770" indent="-191770">
              <a:lnSpc>
                <a:spcPct val="113000"/>
              </a:lnSpc>
              <a:buSzPct val="100000"/>
              <a:buChar char="•"/>
            </a:pPr>
            <a:r>
              <a:rPr lang="hy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Հասկանալ փողը</a:t>
            </a:r>
            <a:endParaRPr lang="hy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hy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Ինչպես է աշխատում Բիթքոյնը</a:t>
            </a:r>
            <a:endParaRPr lang="hy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hy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Բիթքոյնի անվտանգ օգտագործումը</a:t>
            </a:r>
            <a:endParaRPr lang="hy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hy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Բիթքոյնը Ձեր համայնքում</a:t>
            </a:r>
            <a:endParaRPr lang="hy" sz="2020" dirty="0"/>
          </a:p>
        </p:txBody>
      </p:sp>
      <p:sp>
        <p:nvSpPr>
          <p:cNvPr id="7" name="Text 4"/>
          <p:cNvSpPr/>
          <p:nvPr/>
        </p:nvSpPr>
        <p:spPr>
          <a:xfrm>
            <a:off x="666780" y="4136837"/>
            <a:ext cx="6340632" cy="10367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y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Մնացեք հետաքրքրասեր, շարունակեք հարցեր տալ և ավելին իմացեք այստեղ՝ </a:t>
            </a:r>
            <a:r>
              <a:rPr lang="hy" altLang="en-US" sz="2020" b="1" u="sng" dirty="0">
                <a:solidFill>
                  <a:srgbClr val="F7941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myfirstbitcoin.org</a:t>
            </a:r>
            <a:r>
              <a:rPr lang="hy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։</a:t>
            </a:r>
            <a:endParaRPr lang="hy" sz="2020" dirty="0"/>
          </a:p>
        </p:txBody>
      </p:sp>
      <p:sp>
        <p:nvSpPr>
          <p:cNvPr id="8" name="Text 5"/>
          <p:cNvSpPr/>
          <p:nvPr/>
        </p:nvSpPr>
        <p:spPr>
          <a:xfrm>
            <a:off x="666780" y="5429524"/>
            <a:ext cx="6340632" cy="691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y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Սիրով սպասում ենք Ձեզ մեր հաջորդ ուսումնական խմբում։</a:t>
            </a:r>
            <a:endParaRPr lang="hy" sz="2020" dirty="0"/>
          </a:p>
        </p:txBody>
      </p:sp>
      <p:sp>
        <p:nvSpPr>
          <p:cNvPr id="9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hy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Ներածություն Բիթքոյնին · Ի՞նչ է հաջորդում։</a:t>
            </a:r>
            <a:endParaRPr lang="hy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41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42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</vt:vector>
  </TitlesOfParts>
  <Company>My First Bitcoin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Ներածություն Բիթքոյնին</dc:title>
  <dc:subject>Open educational slides (Creative Commons). Adapt them freely.</dc:subject>
  <dc:creator>My First Bitcoin</dc:creator>
  <cp:lastModifiedBy>My First Bitcoin</cp:lastModifiedBy>
  <cp:revision>1</cp:revision>
  <dcterms:created xsi:type="dcterms:W3CDTF">2026-10-22T19:36:52Z</dcterms:created>
  <dcterms:modified xsi:type="dcterms:W3CDTF">2026-10-22T19:36:52Z</dcterms:modified>
</cp:coreProperties>
</file>