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Izvor: My First Bitcoin, Uvod u Bitcoin, Vodič za početnike, izdanje 26.10. Prilagođeno prema licenci Creative Commons Imenovanje-Dijeli pod istim uvjetima 4.0 međunarodna; ova prezentacija koristi istu licencu. Ova prezentacija služi kao pomagalo za izlaganje koje vodi nastavnik, a temelji se na šest pitanja iz vodiča. Prilagodite primjere, tempo i način izlaganja svojoj zajednici, zadržavajući pritom značenje i sigurnosne poruke. Nije predviđeno fiksno trajanje nastavne cjeline.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Započnite slikom: svi oko nas koriste novac ne propitujući ga. Pitajte sudionike kada su posljednji put razmišljali o tome odakle novac dolazi.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Dajte polaznicima nekoliko minuta za pisanje. Nemojte ni od koga tražiti da podijeli osobne financijske podatke. Na ove ćete se odgovore vratiti na slajdu „Što dalje?” s ključnim porukama.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Dosljedno primjenjujte ovu razliku tijekom cijele sesije. Kada se iznese neka tvrdnja, zapitajte se: možemo li je provjeriti ili su za nju potrebni kriteriji i dokazi?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Poslužite se primjerom iz vodiča: uzgajate rižu i trebaju vam cipele, ali postolar želi jestivo ulje, a ne rižu. Ekonomisti to nazivaju dvostrukom podudarnošću želja.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Poslužite se primjerom iz vodiča: uzgajate rižu i trebaju vam cipele, ali postolar želi jestivo ulje, a ne rižu. Ekonomisti to nazivaju dvostrukom podudarnošću želja.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Novčanica je samo komad papira. Novac rješava problem trampe odvajanjem prodaje od kupnje: prodajete svoju rižu jednoj osobi, a cipele kupujete od druge. To je ono što razlikuje novac od trampe.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Inflacija cijena jest trajan rast opće razine cijena. Njezina je druga strana kupovna moć: koliko se može kupiti jednom novčanom jedinicom. Ako cijena košarice osnovnih dobara poraste sa 100 novčanih jedinica na 110, istih 100 jedinica više nije dovoljno za kupnju cijele košarice.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Inflacija cijena jest trajan rast opće razine cijena. Njezina je druga strana kupovna moć: koliko se može kupiti jednom novčanom jedinicom. Ako cijena košarice osnovnih dobara poraste sa 100 novčanih jedinica na 110, istih 100 jedinica više nije dovoljno za kupnju cijele košarice.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Ekonomisti raspravljaju o tome koliko je svaki uzrok važan. Usredotočite se na onaj uzrok koji je rezultat odluke, a ne slučajnosti.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Ovo funkcionira bez ikakvog uređaja ili interneta. Usporedite odgovore unutar skupine i podsjetite polaznike da jedna cijena nije cjelovita mjera inflacije.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Prije Bitcoina slanje novca putem interneta uvijek je ovisilo o pouzdanoj organizaciji: banci ili tvrtki za platne usluge koja je vodila glavnu knjigu, odobravala račune i mogla odgoditi, blokirati ili poništiti plaćanje. Digitalne informacije lako je kopirati: kada bi se digitalni novčić mogao potrošiti dvaput, ne bi mogao funkcionirati kao novac. To je problem dvostruke potrošnje. Satoshi Nakamoto je osoba ili skupina koja se služi tim imenom.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Decentralizacija ne znači da svi imaju jednak utjecaj. Ona znači da nijedan sudionik ne može samostalno promijeniti glavnu knjigu ili monetarna pravila za sve.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Novi bitcoini puštaju se u optjecaj prema javno poznatom rasporedu, a neovisna računala koja se nazivaju čvorovima odbacuju svaki blok koji krši to pravilo. Ograničenje je vjerodostojno jer ga svatko može provjeriti. Ono nije prirodni zakon: vrijedi zato što ga sudionici neprestano provode. Ograničena ponuda ne jamči da će cijena rasti; cijena ovisi i o potražnji i o ponudi.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Posjedovati 100.000 sats i posjedovati 0,001 bitcoin znači posjedovati isti iznos. Razjasnite zabludu da je Bitcoin nedostupan zato što je jedan bitcoin skup.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Korisnici šalju, primaju i čuvaju bitcoin; čvorovi provjeravaju je li svaka transakcija i svaki blok u skladu s pravilima; rudari se natječu kako bi otprilike svakih deset minuta dodali novi blok u evidenciju. Ta je evidencija, lanac blokova, javna, a njezino je naknadno mijenjanje vrlo skupo. Napomena o pisanju: Bitcoin s velikim početnim slovom B obično označava mrežu ili sustav; bitcoin s malim početnim slovom b označava sam novac.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Korisnici šalju, primaju i čuvaju bitcoin; čvorovi provjeravaju je li svaka transakcija i svaki blok u skladu s pravilima; rudari se natječu kako bi otprilike svakih deset minuta dodali novi blok u evidenciju. Ta je evidencija, lanac blokova, javna, a njezino je naknadno mijenjanje vrlo skupo. Napomena o pisanju: Bitcoin s velikim početnim slovom B obično označava mrežu ili sustav; bitcoin s malim početnim slovom b označava sam novac.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novčanik je alat, obično aplikacija, koji vam omogućuje primanje, provjeru stanja i slanje bitcoina. Vaš bitcoin nije pohranjen u vašem telefonu: zabilježen je na lancu blokova. Novčanik upravlja ključevima koji vam omogućuju da dokažete da je bitcoin vaš i odobrite plaćanje.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Fraza za oporavak nije samo sigurnosna kopija: ona omogućuje potpuni pristup. Kada izradite novčanik, točno je zapišite na papir; čuvajte je izvan mreže, u tajnosti i na mjestu gdje se neće izgubiti ili oštetiti. Nikada je nemojte fotografirati, slati e-poštom, pohranjivati u bilješke u oblaku, slati u poruci niti upisivati na mrežnu stranicu. Prikazane riječi služe samo kao primjer; nikada nemojte prikazivati ni prikupljati stvarnu frazu za oporavak.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ne preporučuje određene novčanike. Alati, naknade i vlasnici mijenjaju se, a ono što odgovara jednoj zajednici možda neće odgovarati drugoj. Uputite polaznike na pouzdanog lokalnog edukatora.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38410" y="571500"/>
            <a:ext cx="1386870" cy="272400"/>
          </a:xfrm>
          <a:prstGeom prst="rect">
            <a:avLst/>
          </a:prstGeom>
          <a:noFill/>
          <a:ln/>
        </p:spPr>
        <p:txBody>
          <a:bodyPr wrap="square" lIns="0" tIns="0" rIns="0" bIns="0" rtlCol="0" anchor="t"/>
          <a:lstStyle/>
          <a:p>
            <a:pPr algn="r" indent="0" marL="0">
              <a:lnSpc>
                <a:spcPct val="108000"/>
              </a:lnSpc>
              <a:buNone/>
            </a:pPr>
            <a:r>
              <a:rPr lang="hr" altLang="en-US" sz="1650" dirty="0">
                <a:solidFill>
                  <a:srgbClr val="FFFFFF"/>
                </a:solidFill>
                <a:latin typeface="IBM Plex Sans" pitchFamily="34" charset="0"/>
                <a:ea typeface="IBM Plex Sans" pitchFamily="34" charset="-122"/>
                <a:cs typeface="IBM Plex Sans" pitchFamily="34" charset="-120"/>
              </a:rPr>
              <a:t>Izdanje 26.10</a:t>
            </a:r>
            <a:endParaRPr lang="hr"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hr" altLang="en-US" sz="7200" dirty="0">
                <a:solidFill>
                  <a:srgbClr val="FFFFFF"/>
                </a:solidFill>
                <a:latin typeface="IBM Plex Sans Medium" pitchFamily="34" charset="0"/>
                <a:ea typeface="IBM Plex Sans Medium" pitchFamily="34" charset="-122"/>
                <a:cs typeface="IBM Plex Sans Medium" pitchFamily="34" charset="-120"/>
              </a:rPr>
              <a:t>Uvod</a:t>
            </a:r>
            <a:br/>
            <a:r>
              <a:rPr lang="hr" altLang="en-US" sz="7200" dirty="0">
                <a:solidFill>
                  <a:srgbClr val="FFFFFF"/>
                </a:solidFill>
                <a:latin typeface="IBM Plex Sans Medium" pitchFamily="34" charset="0"/>
                <a:ea typeface="IBM Plex Sans Medium" pitchFamily="34" charset="-122"/>
                <a:cs typeface="IBM Plex Sans Medium" pitchFamily="34" charset="-120"/>
              </a:rPr>
              <a:t>u Bitcoin</a:t>
            </a:r>
            <a:endParaRPr lang="hr"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hr" altLang="en-US" sz="2400" dirty="0">
                <a:solidFill>
                  <a:srgbClr val="FFFFFF"/>
                </a:solidFill>
                <a:latin typeface="IBM Plex Sans" pitchFamily="34" charset="0"/>
                <a:ea typeface="IBM Plex Sans" pitchFamily="34" charset="-122"/>
                <a:cs typeface="IBM Plex Sans" pitchFamily="34" charset="-120"/>
              </a:rPr>
              <a:t>Vodič za početnike</a:t>
            </a:r>
            <a:endParaRPr lang="hr"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hr" altLang="en-US" sz="4350" dirty="0">
                <a:solidFill>
                  <a:srgbClr val="FFFFFF"/>
                </a:solidFill>
                <a:latin typeface="IBM Plex Sans Medium" pitchFamily="34" charset="0"/>
                <a:ea typeface="IBM Plex Sans Medium" pitchFamily="34" charset="-122"/>
                <a:cs typeface="IBM Plex Sans Medium" pitchFamily="34" charset="-120"/>
              </a:rPr>
              <a:t>Zašto je novac važan?</a:t>
            </a:r>
            <a:endParaRPr lang="hr"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hr" altLang="en-US" sz="2400" dirty="0">
                <a:solidFill>
                  <a:srgbClr val="FFFFFF"/>
                </a:solidFill>
                <a:latin typeface="IBM Plex Sans" pitchFamily="34" charset="0"/>
                <a:ea typeface="IBM Plex Sans" pitchFamily="34" charset="-122"/>
                <a:cs typeface="IBM Plex Sans" pitchFamily="34" charset="-120"/>
              </a:rPr>
              <a:t>Novac koristimo svaki dan, no rijetko se pitamo kako funkcionira.</a:t>
            </a:r>
            <a:endParaRPr lang="h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Većina ljudi nikada ne zastane</a:t>
            </a:r>
            <a:br/>
            <a:r>
              <a:rPr lang="hr" altLang="en-US" sz="3000" dirty="0">
                <a:solidFill>
                  <a:srgbClr val="422C70"/>
                </a:solidFill>
                <a:latin typeface="IBM Plex Sans Medium" pitchFamily="34" charset="0"/>
                <a:ea typeface="IBM Plex Sans Medium" pitchFamily="34" charset="-122"/>
                <a:cs typeface="IBM Plex Sans Medium" pitchFamily="34" charset="-120"/>
              </a:rPr>
              <a:t>kako bi razmislila o novcu</a:t>
            </a:r>
            <a:endParaRPr lang="hr"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Ne zarađivati ga, ne trošiti ga, već razmišljati o tome što je i kako funkcionira.</a:t>
            </a:r>
            <a:endParaRPr lang="hr"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Zašto je novac važan?</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Pet pitanja za početak</a:t>
            </a:r>
            <a:endParaRPr lang="hr" sz="3000" dirty="0"/>
          </a:p>
        </p:txBody>
      </p:sp>
      <p:sp>
        <p:nvSpPr>
          <p:cNvPr id="5" name="Text 2"/>
          <p:cNvSpPr/>
          <p:nvPr/>
        </p:nvSpPr>
        <p:spPr>
          <a:xfrm>
            <a:off x="1032449" y="1383030"/>
            <a:ext cx="5939760" cy="2998866"/>
          </a:xfrm>
          <a:prstGeom prst="rect">
            <a:avLst/>
          </a:prstGeom>
          <a:noFill/>
          <a:ln/>
        </p:spPr>
        <p:txBody>
          <a:bodyPr wrap="square" lIns="0" tIns="0" rIns="0" bIns="0" rtlCol="0" anchor="t"/>
          <a:lstStyle/>
          <a:p>
            <a:pPr algn="l" marL="219710" indent="-219710">
              <a:lnSpc>
                <a:spcPct val="113000"/>
              </a:lnSpc>
              <a:buSzPct val="100000"/>
              <a:buChar char="•"/>
            </a:pPr>
            <a:r>
              <a:rPr lang="hr" altLang="en-US" sz="2300" dirty="0">
                <a:solidFill>
                  <a:srgbClr val="25252B"/>
                </a:solidFill>
                <a:latin typeface="IBM Plex Sans" pitchFamily="34" charset="0"/>
                <a:ea typeface="IBM Plex Sans" pitchFamily="34" charset="-122"/>
                <a:cs typeface="IBM Plex Sans" pitchFamily="34" charset="-120"/>
              </a:rPr>
              <a:t>Zašto je ljudima potreban novac?</a:t>
            </a:r>
            <a:endParaRPr lang="hr" sz="2300" dirty="0"/>
          </a:p>
          <a:p>
            <a:pPr algn="l" marL="219710" indent="-219710">
              <a:lnSpc>
                <a:spcPct val="113000"/>
              </a:lnSpc>
              <a:spcBef>
                <a:spcPts val="460"/>
              </a:spcBef>
              <a:buSzPct val="100000"/>
              <a:buChar char="•"/>
            </a:pPr>
            <a:r>
              <a:rPr lang="hr" altLang="en-US" sz="2300" dirty="0">
                <a:solidFill>
                  <a:srgbClr val="25252B"/>
                </a:solidFill>
                <a:latin typeface="IBM Plex Sans" pitchFamily="34" charset="0"/>
                <a:ea typeface="IBM Plex Sans" pitchFamily="34" charset="-122"/>
                <a:cs typeface="IBM Plex Sans" pitchFamily="34" charset="-120"/>
              </a:rPr>
              <a:t>Što nešto čini novcem?</a:t>
            </a:r>
            <a:endParaRPr lang="hr" sz="2300" dirty="0"/>
          </a:p>
          <a:p>
            <a:pPr algn="l" marL="219710" indent="-219710">
              <a:lnSpc>
                <a:spcPct val="113000"/>
              </a:lnSpc>
              <a:spcBef>
                <a:spcPts val="460"/>
              </a:spcBef>
              <a:buSzPct val="100000"/>
              <a:buChar char="•"/>
            </a:pPr>
            <a:r>
              <a:rPr lang="hr" altLang="en-US" sz="2300" dirty="0">
                <a:solidFill>
                  <a:srgbClr val="25252B"/>
                </a:solidFill>
                <a:latin typeface="IBM Plex Sans" pitchFamily="34" charset="0"/>
                <a:ea typeface="IBM Plex Sans" pitchFamily="34" charset="-122"/>
                <a:cs typeface="IBM Plex Sans" pitchFamily="34" charset="-120"/>
              </a:rPr>
              <a:t>Tko može stvarati ili kontrolirati novac koji koristite?</a:t>
            </a:r>
            <a:endParaRPr lang="hr" sz="2300" dirty="0"/>
          </a:p>
          <a:p>
            <a:pPr algn="l" marL="219710" indent="-219710">
              <a:lnSpc>
                <a:spcPct val="113000"/>
              </a:lnSpc>
              <a:spcBef>
                <a:spcPts val="460"/>
              </a:spcBef>
              <a:buSzPct val="100000"/>
              <a:buChar char="•"/>
            </a:pPr>
            <a:r>
              <a:rPr lang="hr" altLang="en-US" sz="2300" dirty="0">
                <a:solidFill>
                  <a:srgbClr val="25252B"/>
                </a:solidFill>
                <a:latin typeface="IBM Plex Sans" pitchFamily="34" charset="0"/>
                <a:ea typeface="IBM Plex Sans" pitchFamily="34" charset="-122"/>
                <a:cs typeface="IBM Plex Sans" pitchFamily="34" charset="-120"/>
              </a:rPr>
              <a:t>Zašto novac koji koristite ima vrijednost?</a:t>
            </a:r>
            <a:endParaRPr lang="hr" sz="2300" dirty="0"/>
          </a:p>
          <a:p>
            <a:pPr algn="l" marL="219710" indent="-219710">
              <a:lnSpc>
                <a:spcPct val="113000"/>
              </a:lnSpc>
              <a:spcBef>
                <a:spcPts val="460"/>
              </a:spcBef>
              <a:buSzPct val="100000"/>
              <a:buChar char="•"/>
            </a:pPr>
            <a:r>
              <a:rPr lang="hr" altLang="en-US" sz="2300" dirty="0">
                <a:solidFill>
                  <a:srgbClr val="25252B"/>
                </a:solidFill>
                <a:latin typeface="IBM Plex Sans" pitchFamily="34" charset="0"/>
                <a:ea typeface="IBM Plex Sans" pitchFamily="34" charset="-122"/>
                <a:cs typeface="IBM Plex Sans" pitchFamily="34" charset="-120"/>
              </a:rPr>
              <a:t>Možete li svojim novcem kupiti jednaku količinu kao prije?</a:t>
            </a:r>
            <a:endParaRPr lang="hr" sz="2300" dirty="0"/>
          </a:p>
        </p:txBody>
      </p:sp>
      <p:sp>
        <p:nvSpPr>
          <p:cNvPr id="6" name="Shape 3"/>
          <p:cNvSpPr/>
          <p:nvPr/>
        </p:nvSpPr>
        <p:spPr>
          <a:xfrm>
            <a:off x="666780" y="4703674"/>
            <a:ext cx="5981730" cy="1579352"/>
          </a:xfrm>
          <a:prstGeom prst="rect">
            <a:avLst/>
          </a:prstGeom>
          <a:solidFill>
            <a:srgbClr val="F3F3FA"/>
          </a:solidFill>
          <a:ln/>
        </p:spPr>
      </p:sp>
      <p:sp>
        <p:nvSpPr>
          <p:cNvPr id="7" name="Shape 4"/>
          <p:cNvSpPr/>
          <p:nvPr/>
        </p:nvSpPr>
        <p:spPr>
          <a:xfrm>
            <a:off x="666780" y="4703674"/>
            <a:ext cx="57150" cy="1579352"/>
          </a:xfrm>
          <a:prstGeom prst="rect">
            <a:avLst/>
          </a:prstGeom>
          <a:solidFill>
            <a:srgbClr val="422C70"/>
          </a:solidFill>
          <a:ln/>
        </p:spPr>
      </p:sp>
      <p:sp>
        <p:nvSpPr>
          <p:cNvPr id="8" name="Text 5"/>
          <p:cNvSpPr/>
          <p:nvPr/>
        </p:nvSpPr>
        <p:spPr>
          <a:xfrm>
            <a:off x="1192103" y="4967021"/>
            <a:ext cx="5287518" cy="1052657"/>
          </a:xfrm>
          <a:prstGeom prst="rect">
            <a:avLst/>
          </a:prstGeom>
          <a:noFill/>
          <a:ln/>
        </p:spPr>
        <p:txBody>
          <a:bodyPr wrap="square" lIns="0" tIns="0" rIns="0" bIns="0" rtlCol="0" anchor="t"/>
          <a:lstStyle/>
          <a:p>
            <a:pPr algn="l" indent="0" marL="0">
              <a:lnSpc>
                <a:spcPct val="113000"/>
              </a:lnSpc>
              <a:buNone/>
            </a:pPr>
            <a:r>
              <a:rPr lang="hr" altLang="en-US" sz="2300" b="1" dirty="0">
                <a:solidFill>
                  <a:srgbClr val="422C70"/>
                </a:solidFill>
                <a:latin typeface="IBM Plex Sans" pitchFamily="34" charset="0"/>
                <a:ea typeface="IBM Plex Sans" pitchFamily="34" charset="-122"/>
                <a:cs typeface="IBM Plex Sans" pitchFamily="34" charset="-120"/>
              </a:rPr>
              <a:t>Sačuvajte svoje odgovore</a:t>
            </a:r>
            <a:endParaRPr lang="hr" sz="2300" dirty="0"/>
          </a:p>
          <a:p>
            <a:pPr algn="l" indent="0" marL="0">
              <a:lnSpc>
                <a:spcPct val="113000"/>
              </a:lnSpc>
              <a:spcBef>
                <a:spcPts val="340"/>
              </a:spcBef>
              <a:buNone/>
            </a:pPr>
            <a:r>
              <a:rPr lang="hr" altLang="en-US" sz="2300" dirty="0">
                <a:solidFill>
                  <a:srgbClr val="25252B"/>
                </a:solidFill>
                <a:latin typeface="IBM Plex Sans" pitchFamily="34" charset="0"/>
                <a:ea typeface="IBM Plex Sans" pitchFamily="34" charset="-122"/>
                <a:cs typeface="IBM Plex Sans" pitchFamily="34" charset="-120"/>
              </a:rPr>
              <a:t>Napišite kratak odgovor na svako pitanje. Na kraju ćete se vratiti na svoje odgovore.</a:t>
            </a:r>
            <a:endParaRPr lang="hr" sz="23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Zašto je novac važan?</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Činjenica ili mišljenje?</a:t>
            </a:r>
            <a:endParaRPr lang="hr" sz="3000" dirty="0"/>
          </a:p>
        </p:txBody>
      </p:sp>
      <p:sp>
        <p:nvSpPr>
          <p:cNvPr id="5" name="Text 2"/>
          <p:cNvSpPr/>
          <p:nvPr/>
        </p:nvSpPr>
        <p:spPr>
          <a:xfrm>
            <a:off x="1047720" y="1386779"/>
            <a:ext cx="5923026" cy="2117659"/>
          </a:xfrm>
          <a:prstGeom prst="rect">
            <a:avLst/>
          </a:prstGeom>
          <a:noFill/>
          <a:ln/>
        </p:spPr>
        <p:txBody>
          <a:bodyPr wrap="square" lIns="0" tIns="0" rIns="0" bIns="0" rtlCol="0" anchor="t"/>
          <a:lstStyle/>
          <a:p>
            <a:pPr algn="l" marL="228600" indent="-228600">
              <a:lnSpc>
                <a:spcPct val="113000"/>
              </a:lnSpc>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Činjenica:</a:t>
            </a:r>
            <a:r>
              <a:rPr lang="hr" altLang="en-US" sz="2400" dirty="0">
                <a:solidFill>
                  <a:srgbClr val="25252B"/>
                </a:solidFill>
                <a:latin typeface="IBM Plex Sans" pitchFamily="34" charset="0"/>
                <a:ea typeface="IBM Plex Sans" pitchFamily="34" charset="-122"/>
                <a:cs typeface="IBM Plex Sans" pitchFamily="34" charset="-120"/>
              </a:rPr>
              <a:t> "Ova se novčanica prihvaća za plaćanje poreza." To se može provjeriti.</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Mišljenje:</a:t>
            </a:r>
            <a:r>
              <a:rPr lang="hr" altLang="en-US" sz="2400" dirty="0">
                <a:solidFill>
                  <a:srgbClr val="25252B"/>
                </a:solidFill>
                <a:latin typeface="IBM Plex Sans" pitchFamily="34" charset="0"/>
                <a:ea typeface="IBM Plex Sans" pitchFamily="34" charset="-122"/>
                <a:cs typeface="IBM Plex Sans" pitchFamily="34" charset="-120"/>
              </a:rPr>
              <a:t> "Ovo je najbolji oblik novca." Za to su potrebni kriteriji i dokazi.</a:t>
            </a:r>
            <a:endParaRPr lang="hr" sz="2400" dirty="0"/>
          </a:p>
        </p:txBody>
      </p:sp>
      <p:sp>
        <p:nvSpPr>
          <p:cNvPr id="6" name="Text 3"/>
          <p:cNvSpPr/>
          <p:nvPr/>
        </p:nvSpPr>
        <p:spPr>
          <a:xfrm>
            <a:off x="666780" y="3839657"/>
            <a:ext cx="6340632" cy="2056760"/>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Ovaj je vodič namijenjen isključivo obrazovanju. Ne pruža financijske, investicijske, pravne ni porezne savjete i ne upućuje vas da bilo što kupujete, prodajete ili držite.</a:t>
            </a:r>
            <a:endParaRPr lang="h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Zašto je novac važan?</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hr" altLang="en-US" sz="4350" dirty="0">
                <a:solidFill>
                  <a:srgbClr val="FFFFFF"/>
                </a:solidFill>
                <a:latin typeface="IBM Plex Sans Medium" pitchFamily="34" charset="0"/>
                <a:ea typeface="IBM Plex Sans Medium" pitchFamily="34" charset="-122"/>
                <a:cs typeface="IBM Plex Sans Medium" pitchFamily="34" charset="-120"/>
              </a:rPr>
              <a:t>Što je novac?</a:t>
            </a:r>
            <a:endParaRPr lang="hr"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hr" altLang="en-US" sz="2400" dirty="0">
                <a:solidFill>
                  <a:srgbClr val="FFFFFF"/>
                </a:solidFill>
                <a:latin typeface="IBM Plex Sans" pitchFamily="34" charset="0"/>
                <a:ea typeface="IBM Plex Sans" pitchFamily="34" charset="-122"/>
                <a:cs typeface="IBM Plex Sans" pitchFamily="34" charset="-120"/>
              </a:rPr>
              <a:t>Novac je sredstvo razmjene.</a:t>
            </a:r>
            <a:endParaRPr lang="h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Trampa i dvostruka podudarnost želja</a:t>
            </a:r>
            <a:endParaRPr lang="h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Obje osobe moraju željeti ono što druga ima, u isto vrijeme i u odgovarajućim količinama.</a:t>
            </a:r>
            <a:endParaRPr lang="hr"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Što je novac?</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Trampa i dvostruka podudarnost želja</a:t>
            </a:r>
            <a:endParaRPr lang="h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Obje osobe moraju željeti ono što druga ima, u isto vrijeme i u odgovarajućim količinama.</a:t>
            </a:r>
            <a:endParaRPr lang="hr" sz="2400" dirty="0"/>
          </a:p>
        </p:txBody>
      </p:sp>
      <p:pic>
        <p:nvPicPr>
          <p:cNvPr id="5" name="Image 0" descr="Amina Ima: rižu Želi: cipeleS osobom LuisLuis ne želi rižu.Luis Ima: cipeleŽeli: uljeS osobom MeiMei ne želi cipele.MeiIma: uljeŽeli: popravkeS osobom AminaAmina ne može obavljati popravke.">    </p:cNvPr>
          <p:cNvPicPr>
            <a:picLocks noChangeAspect="1"/>
          </p:cNvPicPr>
          <p:nvPr/>
        </p:nvPicPr>
        <p:blipFill>
          <a:blip r:embed="rId1"/>
          <a:stretch>
            <a:fillRect/>
          </a:stretch>
        </p:blipFill>
        <p:spPr>
          <a:xfrm>
            <a:off x="1101029" y="2422886"/>
            <a:ext cx="9989820" cy="3854836"/>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Što je novac?</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Novac je sredstvo razmjene</a:t>
            </a:r>
            <a:endParaRPr lang="h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Nitko ne želi novac radi njega samoga. Koristan je jer ga drugi prihvaćaju, očekujući da će ga i drugi kasnije prihvatiti.</a:t>
            </a:r>
            <a:endParaRPr lang="hr"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Što je novac?</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Tri funkcije novca</a:t>
            </a:r>
            <a:endParaRPr lang="hr"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Sredstvo razmjene:</a:t>
            </a:r>
            <a:r>
              <a:rPr lang="hr" altLang="en-US" sz="2400" dirty="0">
                <a:solidFill>
                  <a:srgbClr val="25252B"/>
                </a:solidFill>
                <a:latin typeface="IBM Plex Sans" pitchFamily="34" charset="0"/>
                <a:ea typeface="IBM Plex Sans" pitchFamily="34" charset="-122"/>
                <a:cs typeface="IBM Plex Sans" pitchFamily="34" charset="-120"/>
              </a:rPr>
              <a:t> ljudi ga prihvaćaju kao sredstvo plaćanja</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Obračunska jedinica:</a:t>
            </a:r>
            <a:r>
              <a:rPr lang="hr" altLang="en-US" sz="2400" dirty="0">
                <a:solidFill>
                  <a:srgbClr val="25252B"/>
                </a:solidFill>
                <a:latin typeface="IBM Plex Sans" pitchFamily="34" charset="0"/>
                <a:ea typeface="IBM Plex Sans" pitchFamily="34" charset="-122"/>
                <a:cs typeface="IBM Plex Sans" pitchFamily="34" charset="-120"/>
              </a:rPr>
              <a:t> cijene se izražavaju u njoj</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Čuvar vrijednosti:</a:t>
            </a:r>
            <a:r>
              <a:rPr lang="hr" altLang="en-US" sz="2400" dirty="0">
                <a:solidFill>
                  <a:srgbClr val="25252B"/>
                </a:solidFill>
                <a:latin typeface="IBM Plex Sans" pitchFamily="34" charset="0"/>
                <a:ea typeface="IBM Plex Sans" pitchFamily="34" charset="-122"/>
                <a:cs typeface="IBM Plex Sans" pitchFamily="34" charset="-120"/>
              </a:rPr>
              <a:t> prenosi vrijednost iz sadašnjosti u budućnost</a:t>
            </a:r>
            <a:endParaRPr lang="hr"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Nijedan oblik novca ne čuva vrijednost savršeno, ali neki oblici gube kupovnu moć sporije od drugih.</a:t>
            </a:r>
            <a:endParaRPr lang="h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Što je novac?</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Od školjki do papira</a:t>
            </a:r>
            <a:endParaRPr lang="hr" sz="3000" dirty="0"/>
          </a:p>
        </p:txBody>
      </p:sp>
      <p:sp>
        <p:nvSpPr>
          <p:cNvPr id="5" name="Text 2"/>
          <p:cNvSpPr/>
          <p:nvPr/>
        </p:nvSpPr>
        <p:spPr>
          <a:xfrm>
            <a:off x="1047720" y="1386779"/>
            <a:ext cx="5276820" cy="3473531"/>
          </a:xfrm>
          <a:prstGeom prst="rect">
            <a:avLst/>
          </a:prstGeom>
          <a:noFill/>
          <a:ln/>
        </p:spPr>
        <p:txBody>
          <a:bodyPr wrap="square" lIns="0" tIns="0" rIns="0" bIns="0" rtlCol="0" anchor="t"/>
          <a:lstStyle/>
          <a:p>
            <a:pPr algn="l" marL="228600" indent="-228600">
              <a:lnSpc>
                <a:spcPct val="113000"/>
              </a:lnSpc>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Školjke, sol, perle, stoka, bakar, srebro, zlato</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Plemeniti metali: rijetki, trajni, široko prihvaćeni</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Papirnate potvrde zamjenjive za navedenu količinu metala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Zlatni standardi: novčana jedinica zakonski vezana uz zlato</a:t>
            </a:r>
            <a:endParaRPr lang="hr" sz="2400" dirty="0"/>
          </a:p>
        </p:txBody>
      </p:sp>
      <p:sp>
        <p:nvSpPr>
          <p:cNvPr id="6" name="Text 3"/>
          <p:cNvSpPr/>
          <p:nvPr/>
        </p:nvSpPr>
        <p:spPr>
          <a:xfrm>
            <a:off x="666780" y="5195438"/>
            <a:ext cx="5694426" cy="822686"/>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Pravila su se razlikovala ovisno o mjestu i razdoblju.</a:t>
            </a:r>
            <a:endParaRPr lang="h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Što je novac?</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Fiat novac</a:t>
            </a:r>
            <a:endParaRPr lang="hr" sz="3000" dirty="0"/>
          </a:p>
        </p:txBody>
      </p:sp>
      <p:sp>
        <p:nvSpPr>
          <p:cNvPr id="4" name="Text 2"/>
          <p:cNvSpPr/>
          <p:nvPr/>
        </p:nvSpPr>
        <p:spPr>
          <a:xfrm>
            <a:off x="1047720" y="1386779"/>
            <a:ext cx="11092404" cy="3884828"/>
          </a:xfrm>
          <a:prstGeom prst="rect">
            <a:avLst/>
          </a:prstGeom>
          <a:noFill/>
          <a:ln/>
        </p:spPr>
        <p:txBody>
          <a:bodyPr wrap="square" lIns="0" tIns="0" rIns="0" bIns="0" rtlCol="0" anchor="t"/>
          <a:lstStyle/>
          <a:p>
            <a:pPr algn="l" marL="228600" indent="-228600">
              <a:lnSpc>
                <a:spcPct val="113000"/>
              </a:lnSpc>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1971.: Sjedinjene Američke Države ukinule su službenu zamjenu dolara za zlato za strane vlade i središnje banke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Danas je većina nacionalnih valuta fiat novac: izdaje se pod državnom ovlašću i nije zamjenjiv za zlato ili bilo koju drugu robu</a:t>
            </a:r>
            <a:endParaRPr lang="hr" sz="2400" dirty="0"/>
          </a:p>
          <a:p>
            <a:pPr algn="l" marL="228600" indent="-228600">
              <a:lnSpc>
                <a:spcPct val="113000"/>
              </a:lnSpc>
              <a:spcBef>
                <a:spcPts val="480"/>
              </a:spcBef>
              <a:buSzPct val="100000"/>
              <a:buChar char="•"/>
            </a:pPr>
            <a:r>
              <a:rPr lang="hr" altLang="en-US" sz="2400" i="1" dirty="0">
                <a:solidFill>
                  <a:srgbClr val="25252B"/>
                </a:solidFill>
                <a:latin typeface="IBM Plex Sans" pitchFamily="34" charset="0"/>
                <a:ea typeface="IBM Plex Sans" pitchFamily="34" charset="-122"/>
                <a:cs typeface="IBM Plex Sans" pitchFamily="34" charset="-120"/>
              </a:rPr>
              <a:t>Fiat</a:t>
            </a:r>
            <a:r>
              <a:rPr lang="hr" altLang="en-US" sz="2400" dirty="0">
                <a:solidFill>
                  <a:srgbClr val="25252B"/>
                </a:solidFill>
                <a:latin typeface="IBM Plex Sans" pitchFamily="34" charset="0"/>
                <a:ea typeface="IBM Plex Sans" pitchFamily="34" charset="-122"/>
                <a:cs typeface="IBM Plex Sans" pitchFamily="34" charset="-120"/>
              </a:rPr>
              <a:t> na latinskom znači "neka bude učinjeno", a često se tumači kao "po dekretu"</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Prihvaćen je jer ga upotrebljavaju ljudi, poduzeća, banke i vlade; zakoni ga određuju kao zakonsko sredstvo plaćanja i zahtijevaju njegovu upotrebu za plaćanje poreza</a:t>
            </a:r>
            <a:endParaRPr lang="h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Što je novac?</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hr" altLang="en-US" sz="4350" dirty="0">
                <a:solidFill>
                  <a:srgbClr val="FFFFFF"/>
                </a:solidFill>
                <a:latin typeface="IBM Plex Sans Medium" pitchFamily="34" charset="0"/>
                <a:ea typeface="IBM Plex Sans Medium" pitchFamily="34" charset="-122"/>
                <a:cs typeface="IBM Plex Sans Medium" pitchFamily="34" charset="-120"/>
              </a:rPr>
              <a:t>Prešli smo s novca iza kojeg je</a:t>
            </a:r>
            <a:br/>
            <a:r>
              <a:rPr lang="hr" altLang="en-US" sz="4350" dirty="0">
                <a:solidFill>
                  <a:srgbClr val="FFFFFF"/>
                </a:solidFill>
                <a:latin typeface="IBM Plex Sans Medium" pitchFamily="34" charset="0"/>
                <a:ea typeface="IBM Plex Sans Medium" pitchFamily="34" charset="-122"/>
                <a:cs typeface="IBM Plex Sans Medium" pitchFamily="34" charset="-120"/>
              </a:rPr>
              <a:t>nešto stajalo na novac iza kojeg</a:t>
            </a:r>
            <a:br/>
            <a:r>
              <a:rPr lang="hr" altLang="en-US" sz="4350" dirty="0">
                <a:solidFill>
                  <a:srgbClr val="FFFFFF"/>
                </a:solidFill>
                <a:latin typeface="IBM Plex Sans Medium" pitchFamily="34" charset="0"/>
                <a:ea typeface="IBM Plex Sans Medium" pitchFamily="34" charset="-122"/>
                <a:cs typeface="IBM Plex Sans Medium" pitchFamily="34" charset="-120"/>
              </a:rPr>
              <a:t>stoji povjerenje u nekoga.</a:t>
            </a:r>
            <a:endParaRPr lang="hr"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C0C0D0"/>
                </a:solidFill>
                <a:latin typeface="IBM Plex Sans" pitchFamily="34" charset="0"/>
                <a:ea typeface="IBM Plex Sans" pitchFamily="34" charset="-122"/>
                <a:cs typeface="IBM Plex Sans" pitchFamily="34" charset="-120"/>
              </a:rPr>
              <a:t>Uvod u Bitcoin · Što je novac?</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hr" altLang="en-US" sz="4350" dirty="0">
                <a:solidFill>
                  <a:srgbClr val="FFFFFF"/>
                </a:solidFill>
                <a:latin typeface="IBM Plex Sans Medium" pitchFamily="34" charset="0"/>
                <a:ea typeface="IBM Plex Sans Medium" pitchFamily="34" charset="-122"/>
                <a:cs typeface="IBM Plex Sans Medium" pitchFamily="34" charset="-120"/>
              </a:rPr>
              <a:t>Što nije u redu s našim novcem?</a:t>
            </a:r>
            <a:endParaRPr lang="hr"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hr" altLang="en-US" sz="2400" dirty="0">
                <a:solidFill>
                  <a:srgbClr val="FFFFFF"/>
                </a:solidFill>
                <a:latin typeface="IBM Plex Sans" pitchFamily="34" charset="0"/>
                <a:ea typeface="IBM Plex Sans" pitchFamily="34" charset="-122"/>
                <a:cs typeface="IBM Plex Sans" pitchFamily="34" charset="-120"/>
              </a:rPr>
              <a:t>Kad ljudi čuju riječ inflacija, obično pomisle na rast cijena.</a:t>
            </a:r>
            <a:endParaRPr lang="h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Inflacija i kupovna moć</a:t>
            </a:r>
            <a:endParaRPr lang="hr" sz="3000" dirty="0"/>
          </a:p>
        </p:txBody>
      </p:sp>
      <p:pic>
        <p:nvPicPr>
          <p:cNvPr id="4" name="Image 0" descr="Prije Imate 100 jedinica. Košarica košta 100. Možete kupiti cijelu košaricu.Razina cijenaNižaKupovna moćVišaNakon rasta cijena I dalje imate 100 jedinica. Ista košarica košta 110. Više ne možete kupit">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Što nije u redu s našim novcem?</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Inflacija i kupovna moć</a:t>
            </a:r>
            <a:endParaRPr lang="hr"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Što nije u redu s našim novcem?</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Mnogo uzroka, jedan izbor</a:t>
            </a:r>
            <a:endParaRPr lang="hr" sz="3000" dirty="0"/>
          </a:p>
        </p:txBody>
      </p:sp>
      <p:sp>
        <p:nvSpPr>
          <p:cNvPr id="5" name="Text 2"/>
          <p:cNvSpPr/>
          <p:nvPr/>
        </p:nvSpPr>
        <p:spPr>
          <a:xfrm>
            <a:off x="1047720" y="1386779"/>
            <a:ext cx="5276820" cy="2178558"/>
          </a:xfrm>
          <a:prstGeom prst="rect">
            <a:avLst/>
          </a:prstGeom>
          <a:noFill/>
          <a:ln/>
        </p:spPr>
        <p:txBody>
          <a:bodyPr wrap="square" lIns="0" tIns="0" rIns="0" bIns="0" rtlCol="0" anchor="t"/>
          <a:lstStyle/>
          <a:p>
            <a:pPr algn="l" marL="228600" indent="-228600">
              <a:lnSpc>
                <a:spcPct val="113000"/>
              </a:lnSpc>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Povećanje ponude novca i kredita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Poremećaji u opskrbi i promjene u potražnji</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Slabljenje valute, porezi, troškovi proizvodnje</a:t>
            </a:r>
            <a:endParaRPr lang="hr" sz="2400" dirty="0"/>
          </a:p>
        </p:txBody>
      </p:sp>
      <p:sp>
        <p:nvSpPr>
          <p:cNvPr id="6" name="Text 3"/>
          <p:cNvSpPr/>
          <p:nvPr/>
        </p:nvSpPr>
        <p:spPr>
          <a:xfrm>
            <a:off x="666780" y="3900465"/>
            <a:ext cx="5694426" cy="2056760"/>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Jedan je uzrok stvar izbora, a ne slučajnosti: u sustavu fiat novca mali broj institucija može povećati ponudu novca i kredita te promijeniti pravila tog sustava.</a:t>
            </a:r>
            <a:endParaRPr lang="h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Što nije u redu s našim novcem?</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Oskudnost i vrijednost</a:t>
            </a:r>
            <a:endParaRPr lang="hr"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Originalna Mona Lisa vrijedi više od bilo koje kopije: jedina je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Oskudnost sama po sebi ne stvara vrijednost, ali kada ljudi nešto žele, važna je njegova ponuda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Kada ponuda novca raste brže od količine onoga što se njime može kupiti, svakom se jedinicom obično može kupiti manje</a:t>
            </a:r>
            <a:endParaRPr lang="h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Što nije u redu s našim novcem?</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Inflacija ne utječe na sve jednako</a:t>
            </a:r>
            <a:endParaRPr lang="hr"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Gotovina i štednja mogu izgubiti kupovnu moć</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Vlasnici imovine kojoj raste cijena mogu biti djelomično zaštićeni</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Plaće i cijene prilagođavaju se različitim brzinama</a:t>
            </a:r>
            <a:endParaRPr lang="hr"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Stanje na bankovnom računu razlikuje se od gotovine u vašoj ruci: ono je obećanje banke da će vam isplatiti novac. To se obećanje obično ispuni, ali ovisi o banci i pravilima koja je uređuju.</a:t>
            </a:r>
            <a:endParaRPr lang="h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Što nije u redu s našim novcem?</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Isprobajte: provjera kupovne moći</a:t>
            </a:r>
            <a:endParaRPr lang="hr"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hr" altLang="en-US" sz="2400" dirty="0">
                <a:solidFill>
                  <a:srgbClr val="25252B"/>
                </a:solidFill>
                <a:latin typeface="IBM Plex Sans" pitchFamily="34" charset="0"/>
                <a:ea typeface="IBM Plex Sans" pitchFamily="34" charset="-122"/>
                <a:cs typeface="IBM Plex Sans" pitchFamily="34" charset="-120"/>
              </a:rPr>
              <a:t>Odaberite jednu svakodnevnu stavku: kruh, prijevoz ili bon za mobitel</a:t>
            </a:r>
            <a:endParaRPr lang="hr" sz="2400" dirty="0"/>
          </a:p>
          <a:p>
            <a:pPr algn="l" marL="228600" indent="-228600">
              <a:lnSpc>
                <a:spcPct val="113000"/>
              </a:lnSpc>
              <a:spcBef>
                <a:spcPts val="480"/>
              </a:spcBef>
              <a:buSzPct val="100000"/>
              <a:buFont typeface="+mj-lt"/>
              <a:buAutoNum type="arabicPeriod" startAt="1"/>
            </a:pPr>
            <a:r>
              <a:rPr lang="hr" altLang="en-US" sz="2400" dirty="0">
                <a:solidFill>
                  <a:srgbClr val="25252B"/>
                </a:solidFill>
                <a:latin typeface="IBM Plex Sans" pitchFamily="34" charset="0"/>
                <a:ea typeface="IBM Plex Sans" pitchFamily="34" charset="-122"/>
                <a:cs typeface="IBM Plex Sans" pitchFamily="34" charset="-120"/>
              </a:rPr>
              <a:t>Zapišite njezinu današnju cijenu</a:t>
            </a:r>
            <a:endParaRPr lang="hr" sz="2400" dirty="0"/>
          </a:p>
          <a:p>
            <a:pPr algn="l" marL="228600" indent="-228600">
              <a:lnSpc>
                <a:spcPct val="113000"/>
              </a:lnSpc>
              <a:spcBef>
                <a:spcPts val="480"/>
              </a:spcBef>
              <a:buSzPct val="100000"/>
              <a:buFont typeface="+mj-lt"/>
              <a:buAutoNum type="arabicPeriod" startAt="1"/>
            </a:pPr>
            <a:r>
              <a:rPr lang="hr" altLang="en-US" sz="2400" dirty="0">
                <a:solidFill>
                  <a:srgbClr val="25252B"/>
                </a:solidFill>
                <a:latin typeface="IBM Plex Sans" pitchFamily="34" charset="0"/>
                <a:ea typeface="IBM Plex Sans" pitchFamily="34" charset="-122"/>
                <a:cs typeface="IBM Plex Sans" pitchFamily="34" charset="-120"/>
              </a:rPr>
              <a:t>Pitajte nekoga koliko je koštala prije nekoliko godina i, ako možete, provjerite pouzdan izvor podataka</a:t>
            </a:r>
            <a:endParaRPr lang="hr" sz="2400" dirty="0"/>
          </a:p>
          <a:p>
            <a:pPr algn="l" marL="228600" indent="-228600">
              <a:lnSpc>
                <a:spcPct val="113000"/>
              </a:lnSpc>
              <a:spcBef>
                <a:spcPts val="480"/>
              </a:spcBef>
              <a:buSzPct val="100000"/>
              <a:buFont typeface="+mj-lt"/>
              <a:buAutoNum type="arabicPeriod" startAt="1"/>
            </a:pPr>
            <a:r>
              <a:rPr lang="hr" altLang="en-US" sz="2400" dirty="0">
                <a:solidFill>
                  <a:srgbClr val="25252B"/>
                </a:solidFill>
                <a:latin typeface="IBM Plex Sans" pitchFamily="34" charset="0"/>
                <a:ea typeface="IBM Plex Sans" pitchFamily="34" charset="-122"/>
                <a:cs typeface="IBM Plex Sans" pitchFamily="34" charset="-120"/>
              </a:rPr>
              <a:t>Jesu li prihodi rasli istom stopom? Što bi još moglo objasniti tu promjenu?</a:t>
            </a:r>
            <a:endParaRPr lang="h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Što nije u redu s našim novcem?</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Fiat novac funkcionira, ali uz rizike</a:t>
            </a:r>
            <a:endParaRPr lang="hr"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Praktična plaćanja, fleksibilno kreditiranje, alati za odgovor na krize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No njegova se ponuda i pravila mogu mijenjati, a ljudi koji ga koriste imaju malo utjecaja na to</a:t>
            </a:r>
            <a:endParaRPr lang="hr"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Zato ljudi traže alternative i zato je stvoren Bitcoin.</a:t>
            </a:r>
            <a:endParaRPr lang="h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Što nije u redu s našim novcem?</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hr" altLang="en-US" sz="4350" dirty="0">
                <a:solidFill>
                  <a:srgbClr val="FFFFFF"/>
                </a:solidFill>
                <a:latin typeface="IBM Plex Sans Medium" pitchFamily="34" charset="0"/>
                <a:ea typeface="IBM Plex Sans Medium" pitchFamily="34" charset="-122"/>
                <a:cs typeface="IBM Plex Sans Medium" pitchFamily="34" charset="-120"/>
              </a:rPr>
              <a:t>Što je Bitcoin?</a:t>
            </a:r>
            <a:endParaRPr lang="hr"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hr" altLang="en-US" sz="2400" dirty="0">
                <a:solidFill>
                  <a:srgbClr val="FFFFFF"/>
                </a:solidFill>
                <a:latin typeface="IBM Plex Sans" pitchFamily="34" charset="0"/>
                <a:ea typeface="IBM Plex Sans" pitchFamily="34" charset="-122"/>
                <a:cs typeface="IBM Plex Sans" pitchFamily="34" charset="-120"/>
              </a:rPr>
              <a:t>Digitalni novac koji je decentraliziran, ima ograničenu ponudu i može se slati izravno između korisnika bez dopuštenja banke.</a:t>
            </a:r>
            <a:endParaRPr lang="h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Problem dvostrukog trošenja</a:t>
            </a:r>
            <a:endParaRPr lang="hr"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hr" altLang="en-US" sz="2400" b="1" dirty="0">
                <a:solidFill>
                  <a:srgbClr val="422C70"/>
                </a:solidFill>
                <a:latin typeface="IBM Plex Sans" pitchFamily="34" charset="0"/>
                <a:ea typeface="IBM Plex Sans" pitchFamily="34" charset="-122"/>
                <a:cs typeface="IBM Plex Sans" pitchFamily="34" charset="-120"/>
              </a:rPr>
              <a:t>31. listopada 2008.:</a:t>
            </a:r>
            <a:r>
              <a:rPr lang="hr" altLang="en-US" sz="2400" dirty="0">
                <a:solidFill>
                  <a:srgbClr val="25252B"/>
                </a:solidFill>
                <a:latin typeface="IBM Plex Sans" pitchFamily="34" charset="0"/>
                <a:ea typeface="IBM Plex Sans" pitchFamily="34" charset="-122"/>
                <a:cs typeface="IBM Plex Sans" pitchFamily="34" charset="-120"/>
              </a:rPr>
              <a:t> Satoshi Nakamoto objavljuje </a:t>
            </a:r>
            <a:r>
              <a:rPr lang="hr" altLang="en-US" sz="2400" i="1" dirty="0">
                <a:solidFill>
                  <a:srgbClr val="25252B"/>
                </a:solidFill>
                <a:latin typeface="IBM Plex Sans" pitchFamily="34" charset="0"/>
                <a:ea typeface="IBM Plex Sans" pitchFamily="34" charset="-122"/>
                <a:cs typeface="IBM Plex Sans" pitchFamily="34" charset="-120"/>
              </a:rPr>
              <a:t>Bitcoin: sustav elektroničke gotovine među ravnopravnim sudionicima</a:t>
            </a:r>
            <a:r>
              <a:rPr lang="hr" altLang="en-US" sz="2400" dirty="0">
                <a:solidFill>
                  <a:srgbClr val="25252B"/>
                </a:solidFill>
                <a:latin typeface="IBM Plex Sans" pitchFamily="34" charset="0"/>
                <a:ea typeface="IBM Plex Sans" pitchFamily="34" charset="-122"/>
                <a:cs typeface="IBM Plex Sans" pitchFamily="34" charset="-120"/>
              </a:rPr>
              <a:t>. </a:t>
            </a:r>
            <a:r>
              <a:rPr lang="hr" altLang="en-US" sz="2400" b="1" dirty="0">
                <a:solidFill>
                  <a:srgbClr val="25252B"/>
                </a:solidFill>
                <a:latin typeface="IBM Plex Sans" pitchFamily="34" charset="0"/>
                <a:ea typeface="IBM Plex Sans" pitchFamily="34" charset="-122"/>
                <a:cs typeface="IBM Plex Sans" pitchFamily="34" charset="-120"/>
              </a:rPr>
              <a:t>Siječanj 2009.:</a:t>
            </a:r>
            <a:r>
              <a:rPr lang="hr" altLang="en-US" sz="2400" dirty="0">
                <a:solidFill>
                  <a:srgbClr val="25252B"/>
                </a:solidFill>
                <a:latin typeface="IBM Plex Sans" pitchFamily="34" charset="0"/>
                <a:ea typeface="IBM Plex Sans" pitchFamily="34" charset="-122"/>
                <a:cs typeface="IBM Plex Sans" pitchFamily="34" charset="-120"/>
              </a:rPr>
              <a:t> mreža počinje s radom.</a:t>
            </a:r>
            <a:endParaRPr lang="hr" sz="2400" dirty="0"/>
          </a:p>
        </p:txBody>
      </p:sp>
      <p:pic>
        <p:nvPicPr>
          <p:cNvPr id="5" name="Image 0" descr="Tvrtka za platni promet Pošiljatelj šalje zahtjev tvrtkiTvrtka vodi glavnu knjigu i daje odobrenje Primatelj prima uplatu ako tvrtka to dopustiOvisi oJednoj pouzdanoj organizaciji koja vodi glavnu knj">    </p:cNvPr>
          <p:cNvPicPr>
            <a:picLocks noChangeAspect="1"/>
          </p:cNvPicPr>
          <p:nvPr/>
        </p:nvPicPr>
        <p:blipFill>
          <a:blip r:embed="rId1"/>
          <a:stretch>
            <a:fillRect/>
          </a:stretch>
        </p:blipFill>
        <p:spPr>
          <a:xfrm>
            <a:off x="3598530" y="2834274"/>
            <a:ext cx="4994819" cy="3400562"/>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Što je Bitcoin?</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Decentraliziran · Ograničena ponuda · Od korisnika do</a:t>
            </a:r>
            <a:br/>
            <a:r>
              <a:rPr lang="hr" altLang="en-US" sz="3000" dirty="0">
                <a:solidFill>
                  <a:srgbClr val="422C70"/>
                </a:solidFill>
                <a:latin typeface="IBM Plex Sans Medium" pitchFamily="34" charset="0"/>
                <a:ea typeface="IBM Plex Sans Medium" pitchFamily="34" charset="-122"/>
                <a:cs typeface="IBM Plex Sans Medium" pitchFamily="34" charset="-120"/>
              </a:rPr>
              <a:t>korisnika</a:t>
            </a:r>
            <a:endParaRPr lang="hr" sz="3000" dirty="0"/>
          </a:p>
        </p:txBody>
      </p:sp>
      <p:sp>
        <p:nvSpPr>
          <p:cNvPr id="4" name="Text 2"/>
          <p:cNvSpPr/>
          <p:nvPr/>
        </p:nvSpPr>
        <p:spPr>
          <a:xfrm>
            <a:off x="1047720" y="180584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Decentraliziran:</a:t>
            </a:r>
            <a:r>
              <a:rPr lang="hr" altLang="en-US" sz="2400" dirty="0">
                <a:solidFill>
                  <a:srgbClr val="25252B"/>
                </a:solidFill>
                <a:latin typeface="IBM Plex Sans" pitchFamily="34" charset="0"/>
                <a:ea typeface="IBM Plex Sans" pitchFamily="34" charset="-122"/>
                <a:cs typeface="IBM Plex Sans" pitchFamily="34" charset="-120"/>
              </a:rPr>
              <a:t> nijedan središnji ured ne otvara račune, ne mijenja stanja na računima niti odobrava tko se može pridružiti</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Ograničena ponuda:</a:t>
            </a:r>
            <a:r>
              <a:rPr lang="hr" altLang="en-US" sz="2400" dirty="0">
                <a:solidFill>
                  <a:srgbClr val="25252B"/>
                </a:solidFill>
                <a:latin typeface="IBM Plex Sans" pitchFamily="34" charset="0"/>
                <a:ea typeface="IBM Plex Sans" pitchFamily="34" charset="-122"/>
                <a:cs typeface="IBM Plex Sans" pitchFamily="34" charset="-120"/>
              </a:rPr>
              <a:t> nikada neće biti više od 21 milijun bitcoina</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Od korisnika do korisnika:</a:t>
            </a:r>
            <a:r>
              <a:rPr lang="hr" altLang="en-US" sz="2400" dirty="0">
                <a:solidFill>
                  <a:srgbClr val="25252B"/>
                </a:solidFill>
                <a:latin typeface="IBM Plex Sans" pitchFamily="34" charset="0"/>
                <a:ea typeface="IBM Plex Sans" pitchFamily="34" charset="-122"/>
                <a:cs typeface="IBM Plex Sans" pitchFamily="34" charset="-120"/>
              </a:rPr>
              <a:t> šaljite bilo kome, bilo gdje, bez traženja dopuštenja središnjeg tijela</a:t>
            </a:r>
            <a:endParaRPr lang="hr" sz="2400" dirty="0"/>
          </a:p>
        </p:txBody>
      </p:sp>
      <p:sp>
        <p:nvSpPr>
          <p:cNvPr id="5" name="Text 3"/>
          <p:cNvSpPr/>
          <p:nvPr/>
        </p:nvSpPr>
        <p:spPr>
          <a:xfrm>
            <a:off x="666780" y="4319626"/>
            <a:ext cx="11510010" cy="1234074"/>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Nijedna tvrtka ne može zamrznuti bitcoin kojim sami upravljate. Druga strana te slobode jest odgovornost: valjanu transakciju obično nije moguće poništiti, a za mrežu ne postoji korisnička podrška.</a:t>
            </a:r>
            <a:endParaRPr lang="h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Što je Bitcoin?</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Ograničenje koje svatko može provjeriti</a:t>
            </a:r>
            <a:endParaRPr lang="hr" sz="3000" dirty="0"/>
          </a:p>
        </p:txBody>
      </p:sp>
      <p:pic>
        <p:nvPicPr>
          <p:cNvPr id="4" name="Image 0" descr="Tvrdnja o ponudi Izdavatelj navodi ograničenje na svojoj mrežnoj stranici. Ono je zabilježeno samo u bazi podataka izdavatelja. Nitko izvan izdavatelja to ne može provjeriti. Izdavatelj može neprimjet">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Što je Bitcoin?</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Ne trebate cijeli Bitcoin</a:t>
            </a:r>
            <a:endParaRPr lang="h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Jedan bitcoin dijeli se na 100.000.000 manjih jedinica koje se nazivaju satošiji ili skraćeno sats.</a:t>
            </a:r>
            <a:endParaRPr lang="hr" sz="2400" dirty="0"/>
          </a:p>
        </p:txBody>
      </p:sp>
      <p:pic>
        <p:nvPicPr>
          <p:cNvPr id="5" name="Image 0" descr="Bitcoin (BTC)10,10,010,0010,00000001Satoshiji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Što je Bitcoin?</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Tko održava Bitcoin u radu?</a:t>
            </a:r>
            <a:endParaRPr lang="hr" sz="3000" dirty="0"/>
          </a:p>
        </p:txBody>
      </p:sp>
      <p:pic>
        <p:nvPicPr>
          <p:cNvPr id="4" name="Image 0" descr="KorisnikKorisnik prima, čuva i šalje bitcoin. ČvorČvor samostalno provjerava pravila i prosljeđuje valjane podatke. RudarRudar sastavlja blokove kandidate i izvodi dokaz rada.Razvojni programerRazvojn">    </p:cNvPr>
          <p:cNvPicPr>
            <a:picLocks noChangeAspect="1"/>
          </p:cNvPicPr>
          <p:nvPr/>
        </p:nvPicPr>
        <p:blipFill>
          <a:blip r:embed="rId1"/>
          <a:stretch>
            <a:fillRect/>
          </a:stretch>
        </p:blipFill>
        <p:spPr>
          <a:xfrm>
            <a:off x="1457736" y="1295430"/>
            <a:ext cx="9276131" cy="49750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Što je Bitcoin?</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Tko održava Bitcoin u radu?</a:t>
            </a:r>
            <a:endParaRPr lang="hr"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Što je Bitcoin?</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Bitcoin podrazumijeva kompromise</a:t>
            </a:r>
            <a:endParaRPr lang="h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Njegova se cijena može brzo promijeniti</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Pogreške su obično nepovratne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Prihvaćenost je još uvijek ograničena na mnogim mjestima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Za sigurnu upotrebu potrebno je nešto naučiti</a:t>
            </a:r>
            <a:endParaRPr lang="hr"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Bitcoin dio povjerenja u institucije zamjenjuje provjerom i osobnom odgovornošću. Ne uklanja rizik.</a:t>
            </a:r>
            <a:endParaRPr lang="h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Što je Bitcoin?</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hr" altLang="en-US" sz="4350" dirty="0">
                <a:solidFill>
                  <a:srgbClr val="FFFFFF"/>
                </a:solidFill>
                <a:latin typeface="IBM Plex Sans Medium" pitchFamily="34" charset="0"/>
                <a:ea typeface="IBM Plex Sans Medium" pitchFamily="34" charset="-122"/>
                <a:cs typeface="IBM Plex Sans Medium" pitchFamily="34" charset="-120"/>
              </a:rPr>
              <a:t>Kako se koristite Bitcoinom?</a:t>
            </a:r>
            <a:endParaRPr lang="hr"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hr" altLang="en-US" sz="2400" dirty="0">
                <a:solidFill>
                  <a:srgbClr val="FFFFFF"/>
                </a:solidFill>
                <a:latin typeface="IBM Plex Sans" pitchFamily="34" charset="0"/>
                <a:ea typeface="IBM Plex Sans" pitchFamily="34" charset="-122"/>
                <a:cs typeface="IBM Plex Sans" pitchFamily="34" charset="-120"/>
              </a:rPr>
              <a:t>Prvo pitanje o svakom novčaniku: tko kontrolira ključeve?</a:t>
            </a:r>
            <a:endParaRPr lang="h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Novčanik upravlja ključevima</a:t>
            </a:r>
            <a:endParaRPr lang="hr" sz="3000" dirty="0"/>
          </a:p>
        </p:txBody>
      </p:sp>
      <p:pic>
        <p:nvPicPr>
          <p:cNvPr id="4" name="Image 0" descr="Vaš novčanik čuva ključeve Primanje Podijelite adresu za primanjeSlanje Potpišite svojim ključem Bitcoin ostaje u zajedničkoj glavnoj knjizi">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Kako se koristite Bitcoinom?</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Tko zapravo drži vaš Bitcoin?</a:t>
            </a:r>
            <a:endParaRPr lang="hr"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Samostalno skrbništvo:</a:t>
            </a:r>
            <a:r>
              <a:rPr lang="hr" altLang="en-US" sz="2400" dirty="0">
                <a:solidFill>
                  <a:srgbClr val="25252B"/>
                </a:solidFill>
                <a:latin typeface="IBM Plex Sans" pitchFamily="34" charset="0"/>
                <a:ea typeface="IBM Plex Sans" pitchFamily="34" charset="-122"/>
                <a:cs typeface="IBM Plex Sans" pitchFamily="34" charset="-120"/>
              </a:rPr>
              <a:t> vi upravljate ključevima</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Nitko ne može vratiti vaš bitcoin ako izgubite frazu za oporavak i uređaj</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Skrbništvo treće strane:</a:t>
            </a:r>
            <a:r>
              <a:rPr lang="hr" altLang="en-US" sz="2400" dirty="0">
                <a:solidFill>
                  <a:srgbClr val="25252B"/>
                </a:solidFill>
                <a:latin typeface="IBM Plex Sans" pitchFamily="34" charset="0"/>
                <a:ea typeface="IBM Plex Sans" pitchFamily="34" charset="-122"/>
                <a:cs typeface="IBM Plex Sans" pitchFamily="34" charset="-120"/>
              </a:rPr>
              <a:t> tvrtka drži ključeve, pomalo poput banke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Stanje na vašem računu njezino je obećanje isplate; ona može ograničiti isplate, zamrznuti račun, biti hakirana ili prestati poslovati</a:t>
            </a:r>
            <a:endParaRPr lang="hr"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Odabir načina skrbništva nije mjerilo vaše vrijednosti. Važno je znati koju vrstu koristite i u što se pouzdajete.</a:t>
            </a:r>
            <a:endParaRPr lang="h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Kako se koristite Bitcoinom?</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Vaša fraza za oporavak</a:t>
            </a:r>
            <a:br/>
            <a:r>
              <a:rPr lang="hr" altLang="en-US" sz="3000" dirty="0">
                <a:solidFill>
                  <a:srgbClr val="422C70"/>
                </a:solidFill>
                <a:latin typeface="IBM Plex Sans Medium" pitchFamily="34" charset="0"/>
                <a:ea typeface="IBM Plex Sans Medium" pitchFamily="34" charset="-122"/>
                <a:cs typeface="IBM Plex Sans Medium" pitchFamily="34" charset="-120"/>
              </a:rPr>
              <a:t>omogućuje potpuni pristup</a:t>
            </a:r>
            <a:endParaRPr lang="hr"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algn="l" indent="0" marL="0">
              <a:lnSpc>
                <a:spcPct val="113000"/>
              </a:lnSpc>
              <a:buNone/>
            </a:pPr>
            <a:r>
              <a:rPr lang="hr" altLang="en-US" sz="2400" dirty="0">
                <a:solidFill>
                  <a:srgbClr val="25252B"/>
                </a:solidFill>
                <a:latin typeface="IBM Plex Sans" pitchFamily="34" charset="0"/>
                <a:ea typeface="IBM Plex Sans" pitchFamily="34" charset="-122"/>
                <a:cs typeface="IBM Plex Sans" pitchFamily="34" charset="-120"/>
              </a:rPr>
              <a:t>Uređeni popis riječi, obično 12 ili 24, pomoću kojeg možete obnoviti svoje ključeve. Svatko tko ga ima može uzeti vaš bitcoin.</a:t>
            </a:r>
            <a:endParaRPr lang="hr" sz="2400" dirty="0"/>
          </a:p>
        </p:txBody>
      </p:sp>
      <p:pic>
        <p:nvPicPr>
          <p:cNvPr id="6" name="Image 1" descr="Samo primjer1. civil2. switch3. plunge4. stadium5. live6. wedding7. foster8. dice9. giraffe10. you11. foil12. cinnamon">    </p:cNvPr>
          <p:cNvPicPr>
            <a:picLocks noChangeAspect="1"/>
          </p:cNvPicPr>
          <p:nvPr/>
        </p:nvPicPr>
        <p:blipFill>
          <a:blip r:embed="rId2"/>
          <a:stretch>
            <a:fillRect/>
          </a:stretch>
        </p:blipFill>
        <p:spPr>
          <a:xfrm>
            <a:off x="1095360" y="3664732"/>
            <a:ext cx="4514850" cy="2571293"/>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Kako se koristite Bitcoinom?</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hr" altLang="en-US" sz="4350" dirty="0">
                <a:solidFill>
                  <a:srgbClr val="FFFFFF"/>
                </a:solidFill>
                <a:latin typeface="IBM Plex Sans Medium" pitchFamily="34" charset="0"/>
                <a:ea typeface="IBM Plex Sans Medium" pitchFamily="34" charset="-122"/>
                <a:cs typeface="IBM Plex Sans Medium" pitchFamily="34" charset="-120"/>
              </a:rPr>
              <a:t>Nisu vaši ključevi, nisu ni vaši</a:t>
            </a:r>
            <a:br/>
            <a:r>
              <a:rPr lang="hr" altLang="en-US" sz="4350" dirty="0">
                <a:solidFill>
                  <a:srgbClr val="FFFFFF"/>
                </a:solidFill>
                <a:latin typeface="IBM Plex Sans Medium" pitchFamily="34" charset="0"/>
                <a:ea typeface="IBM Plex Sans Medium" pitchFamily="34" charset="-122"/>
                <a:cs typeface="IBM Plex Sans Medium" pitchFamily="34" charset="-120"/>
              </a:rPr>
              <a:t>novčići.</a:t>
            </a:r>
            <a:endParaRPr lang="hr"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C0C0D0"/>
                </a:solidFill>
                <a:latin typeface="IBM Plex Sans" pitchFamily="34" charset="0"/>
                <a:ea typeface="IBM Plex Sans" pitchFamily="34" charset="-122"/>
                <a:cs typeface="IBM Plex Sans" pitchFamily="34" charset="-120"/>
              </a:rPr>
              <a:t>Uvod u Bitcoin · Kako se koristite Bitcoinom?</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Prije nego što upotrijebite bilo koji</a:t>
            </a:r>
            <a:br/>
            <a:r>
              <a:rPr lang="hr" altLang="en-US" sz="3000" dirty="0">
                <a:solidFill>
                  <a:srgbClr val="422C70"/>
                </a:solidFill>
                <a:latin typeface="IBM Plex Sans Medium" pitchFamily="34" charset="0"/>
                <a:ea typeface="IBM Plex Sans Medium" pitchFamily="34" charset="-122"/>
                <a:cs typeface="IBM Plex Sans Medium" pitchFamily="34" charset="-120"/>
              </a:rPr>
              <a:t>novčanik</a:t>
            </a:r>
            <a:endParaRPr lang="hr" sz="3000" dirty="0"/>
          </a:p>
        </p:txBody>
      </p:sp>
      <p:sp>
        <p:nvSpPr>
          <p:cNvPr id="5" name="Text 2"/>
          <p:cNvSpPr/>
          <p:nvPr/>
        </p:nvSpPr>
        <p:spPr>
          <a:xfrm>
            <a:off x="986729" y="1791310"/>
            <a:ext cx="5989960" cy="4402927"/>
          </a:xfrm>
          <a:prstGeom prst="rect">
            <a:avLst/>
          </a:prstGeom>
          <a:noFill/>
          <a:ln/>
        </p:spPr>
        <p:txBody>
          <a:bodyPr wrap="square" lIns="0" tIns="0" rIns="0" bIns="0" rtlCol="0" anchor="t"/>
          <a:lstStyle/>
          <a:p>
            <a:pPr algn="l" marL="191770" indent="-191770">
              <a:lnSpc>
                <a:spcPct val="113000"/>
              </a:lnSpc>
              <a:buSzPct val="100000"/>
              <a:buChar char="•"/>
            </a:pPr>
            <a:r>
              <a:rPr lang="hr" altLang="en-US" sz="2020" b="1" dirty="0">
                <a:solidFill>
                  <a:srgbClr val="422C70"/>
                </a:solidFill>
                <a:latin typeface="IBM Plex Sans" pitchFamily="34" charset="0"/>
                <a:ea typeface="IBM Plex Sans" pitchFamily="34" charset="-122"/>
                <a:cs typeface="IBM Plex Sans" pitchFamily="34" charset="-120"/>
              </a:rPr>
              <a:t>Ključevi:</a:t>
            </a:r>
            <a:r>
              <a:rPr lang="hr" altLang="en-US" sz="2020" dirty="0">
                <a:solidFill>
                  <a:srgbClr val="25252B"/>
                </a:solidFill>
                <a:latin typeface="IBM Plex Sans" pitchFamily="34" charset="0"/>
                <a:ea typeface="IBM Plex Sans" pitchFamily="34" charset="-122"/>
                <a:cs typeface="IBM Plex Sans" pitchFamily="34" charset="-120"/>
              </a:rPr>
              <a:t> tko ih kontrolira, vi ili tvrtka?</a:t>
            </a:r>
            <a:endParaRPr lang="hr" sz="2020" dirty="0"/>
          </a:p>
          <a:p>
            <a:pPr algn="l" marL="191770" indent="-191770">
              <a:lnSpc>
                <a:spcPct val="113000"/>
              </a:lnSpc>
              <a:spcBef>
                <a:spcPts val="400"/>
              </a:spcBef>
              <a:buSzPct val="100000"/>
              <a:buChar char="•"/>
            </a:pPr>
            <a:r>
              <a:rPr lang="hr" altLang="en-US" sz="2020" b="1" dirty="0">
                <a:solidFill>
                  <a:srgbClr val="422C70"/>
                </a:solidFill>
                <a:latin typeface="IBM Plex Sans" pitchFamily="34" charset="0"/>
                <a:ea typeface="IBM Plex Sans" pitchFamily="34" charset="-122"/>
                <a:cs typeface="IBM Plex Sans" pitchFamily="34" charset="-120"/>
              </a:rPr>
              <a:t>Oporavak:</a:t>
            </a:r>
            <a:r>
              <a:rPr lang="hr" altLang="en-US" sz="2020" dirty="0">
                <a:solidFill>
                  <a:srgbClr val="25252B"/>
                </a:solidFill>
                <a:latin typeface="IBM Plex Sans" pitchFamily="34" charset="0"/>
                <a:ea typeface="IBM Plex Sans" pitchFamily="34" charset="-122"/>
                <a:cs typeface="IBM Plex Sans" pitchFamily="34" charset="-120"/>
              </a:rPr>
              <a:t> što ako izgubite telefon ili tvrtka nestane?</a:t>
            </a:r>
            <a:endParaRPr lang="hr" sz="2020" dirty="0"/>
          </a:p>
          <a:p>
            <a:pPr algn="l" marL="191770" indent="-191770">
              <a:lnSpc>
                <a:spcPct val="113000"/>
              </a:lnSpc>
              <a:spcBef>
                <a:spcPts val="400"/>
              </a:spcBef>
              <a:buSzPct val="100000"/>
              <a:buChar char="•"/>
            </a:pPr>
            <a:r>
              <a:rPr lang="hr" altLang="en-US" sz="2020" b="1" dirty="0">
                <a:solidFill>
                  <a:srgbClr val="422C70"/>
                </a:solidFill>
                <a:latin typeface="IBM Plex Sans" pitchFamily="34" charset="0"/>
                <a:ea typeface="IBM Plex Sans" pitchFamily="34" charset="-122"/>
                <a:cs typeface="IBM Plex Sans" pitchFamily="34" charset="-120"/>
              </a:rPr>
              <a:t>Izvor:</a:t>
            </a:r>
            <a:r>
              <a:rPr lang="hr" altLang="en-US" sz="2020" dirty="0">
                <a:solidFill>
                  <a:srgbClr val="25252B"/>
                </a:solidFill>
                <a:latin typeface="IBM Plex Sans" pitchFamily="34" charset="0"/>
                <a:ea typeface="IBM Plex Sans" pitchFamily="34" charset="-122"/>
                <a:cs typeface="IBM Plex Sans" pitchFamily="34" charset="-120"/>
              </a:rPr>
              <a:t> službena mrežna stranica ili stranica aplikacije u trgovini aplikacija, a ne poveznica koju vam je netko poslao?</a:t>
            </a:r>
            <a:endParaRPr lang="hr" sz="2020" dirty="0"/>
          </a:p>
          <a:p>
            <a:pPr algn="l" marL="191770" indent="-191770">
              <a:lnSpc>
                <a:spcPct val="113000"/>
              </a:lnSpc>
              <a:spcBef>
                <a:spcPts val="400"/>
              </a:spcBef>
              <a:buSzPct val="100000"/>
              <a:buChar char="•"/>
            </a:pPr>
            <a:r>
              <a:rPr lang="hr" altLang="en-US" sz="2020" b="1" dirty="0">
                <a:solidFill>
                  <a:srgbClr val="422C70"/>
                </a:solidFill>
                <a:latin typeface="IBM Plex Sans" pitchFamily="34" charset="0"/>
                <a:ea typeface="IBM Plex Sans" pitchFamily="34" charset="-122"/>
                <a:cs typeface="IBM Plex Sans" pitchFamily="34" charset="-120"/>
              </a:rPr>
              <a:t>Kod:</a:t>
            </a:r>
            <a:r>
              <a:rPr lang="hr" altLang="en-US" sz="2020" dirty="0">
                <a:solidFill>
                  <a:srgbClr val="25252B"/>
                </a:solidFill>
                <a:latin typeface="IBM Plex Sans" pitchFamily="34" charset="0"/>
                <a:ea typeface="IBM Plex Sans" pitchFamily="34" charset="-122"/>
                <a:cs typeface="IBM Plex Sans" pitchFamily="34" charset="-120"/>
              </a:rPr>
              <a:t> je li otvorenog koda i aktivno održavan? (To samo po sebi nije dokaz sigurnosti.)</a:t>
            </a:r>
            <a:endParaRPr lang="hr" sz="2020" dirty="0"/>
          </a:p>
          <a:p>
            <a:pPr algn="l" marL="191770" indent="-191770">
              <a:lnSpc>
                <a:spcPct val="113000"/>
              </a:lnSpc>
              <a:spcBef>
                <a:spcPts val="400"/>
              </a:spcBef>
              <a:buSzPct val="100000"/>
              <a:buChar char="•"/>
            </a:pPr>
            <a:r>
              <a:rPr lang="hr" altLang="en-US" sz="2020" b="1" dirty="0">
                <a:solidFill>
                  <a:srgbClr val="422C70"/>
                </a:solidFill>
                <a:latin typeface="IBM Plex Sans" pitchFamily="34" charset="0"/>
                <a:ea typeface="IBM Plex Sans" pitchFamily="34" charset="-122"/>
                <a:cs typeface="IBM Plex Sans" pitchFamily="34" charset="-120"/>
              </a:rPr>
              <a:t>Troškovi:</a:t>
            </a:r>
            <a:r>
              <a:rPr lang="hr" altLang="en-US" sz="2020" dirty="0">
                <a:solidFill>
                  <a:srgbClr val="25252B"/>
                </a:solidFill>
                <a:latin typeface="IBM Plex Sans" pitchFamily="34" charset="0"/>
                <a:ea typeface="IBM Plex Sans" pitchFamily="34" charset="-122"/>
                <a:cs typeface="IBM Plex Sans" pitchFamily="34" charset="-120"/>
              </a:rPr>
              <a:t> naknade za slanje, primanje ili povlačenje sredstava?</a:t>
            </a:r>
            <a:endParaRPr lang="hr" sz="2020" dirty="0"/>
          </a:p>
          <a:p>
            <a:pPr algn="l" marL="191770" indent="-191770">
              <a:lnSpc>
                <a:spcPct val="113000"/>
              </a:lnSpc>
              <a:spcBef>
                <a:spcPts val="400"/>
              </a:spcBef>
              <a:buSzPct val="100000"/>
              <a:buChar char="•"/>
            </a:pPr>
            <a:r>
              <a:rPr lang="hr" altLang="en-US" sz="2020" b="1" dirty="0">
                <a:solidFill>
                  <a:srgbClr val="422C70"/>
                </a:solidFill>
                <a:latin typeface="IBM Plex Sans" pitchFamily="34" charset="0"/>
                <a:ea typeface="IBM Plex Sans" pitchFamily="34" charset="-122"/>
                <a:cs typeface="IBM Plex Sans" pitchFamily="34" charset="-120"/>
              </a:rPr>
              <a:t>Plaćanja:</a:t>
            </a:r>
            <a:r>
              <a:rPr lang="hr" altLang="en-US" sz="2020" dirty="0">
                <a:solidFill>
                  <a:srgbClr val="25252B"/>
                </a:solidFill>
                <a:latin typeface="IBM Plex Sans" pitchFamily="34" charset="0"/>
                <a:ea typeface="IBM Plex Sans" pitchFamily="34" charset="-122"/>
                <a:cs typeface="IBM Plex Sans" pitchFamily="34" charset="-120"/>
              </a:rPr>
              <a:t> na lancu blokova, putem mreže Lightning ili oboje?</a:t>
            </a:r>
            <a:endParaRPr lang="hr" sz="20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Kako se koristite Bitcoinom?</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Na lancu i Lightning</a:t>
            </a:r>
            <a:endParaRPr lang="hr"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Na lancu:</a:t>
            </a:r>
            <a:r>
              <a:rPr lang="hr" altLang="en-US" sz="2400" dirty="0">
                <a:solidFill>
                  <a:srgbClr val="25252B"/>
                </a:solidFill>
                <a:latin typeface="IBM Plex Sans" pitchFamily="34" charset="0"/>
                <a:ea typeface="IBM Plex Sans" pitchFamily="34" charset="-122"/>
                <a:cs typeface="IBM Plex Sans" pitchFamily="34" charset="-120"/>
              </a:rPr>
              <a:t> zabilježeno izravno u lancu blokova</a:t>
            </a:r>
            <a:endParaRPr lang="hr" sz="2400" dirty="0"/>
          </a:p>
          <a:p>
            <a:pPr algn="l" marL="228600" indent="-228600">
              <a:lnSpc>
                <a:spcPct val="113000"/>
              </a:lnSpc>
              <a:spcBef>
                <a:spcPts val="480"/>
              </a:spcBef>
              <a:buSzPct val="100000"/>
              <a:buChar char="•"/>
            </a:pPr>
            <a:r>
              <a:rPr lang="hr" altLang="en-US" sz="2400" b="1" dirty="0">
                <a:solidFill>
                  <a:srgbClr val="422C70"/>
                </a:solidFill>
                <a:latin typeface="IBM Plex Sans" pitchFamily="34" charset="0"/>
                <a:ea typeface="IBM Plex Sans" pitchFamily="34" charset="-122"/>
                <a:cs typeface="IBM Plex Sans" pitchFamily="34" charset="-120"/>
              </a:rPr>
              <a:t>Lightning:</a:t>
            </a:r>
            <a:r>
              <a:rPr lang="hr" altLang="en-US" sz="2400" dirty="0">
                <a:solidFill>
                  <a:srgbClr val="25252B"/>
                </a:solidFill>
                <a:latin typeface="IBM Plex Sans" pitchFamily="34" charset="0"/>
                <a:ea typeface="IBM Plex Sans" pitchFamily="34" charset="-122"/>
                <a:cs typeface="IBM Plex Sans" pitchFamily="34" charset="-120"/>
              </a:rPr>
              <a:t> platna mreža izgrađena povrh Bitcoina za brza, mala i česta plaćanja, poput kupnje kave</a:t>
            </a:r>
            <a:endParaRPr lang="hr" sz="2400" dirty="0"/>
          </a:p>
          <a:p>
            <a:pPr algn="l" marL="228600" indent="-228600">
              <a:lnSpc>
                <a:spcPct val="113000"/>
              </a:lnSpc>
              <a:spcBef>
                <a:spcPts val="480"/>
              </a:spcBef>
              <a:buSzPct val="100000"/>
              <a:buChar char="•"/>
            </a:pPr>
            <a:r>
              <a:rPr lang="hr" altLang="en-US" sz="2400" dirty="0">
                <a:solidFill>
                  <a:srgbClr val="25252B"/>
                </a:solidFill>
                <a:latin typeface="IBM Plex Sans" pitchFamily="34" charset="0"/>
                <a:ea typeface="IBM Plex Sans" pitchFamily="34" charset="-122"/>
                <a:cs typeface="IBM Plex Sans" pitchFamily="34" charset="-120"/>
              </a:rPr>
              <a:t>Lightning novčanik također može biti skrbnički ili samoskrbnički</a:t>
            </a:r>
            <a:endParaRPr lang="hr" sz="2400" dirty="0"/>
          </a:p>
        </p:txBody>
      </p:sp>
      <p:pic>
        <p:nvPicPr>
          <p:cNvPr id="5" name="Image 0" descr="Na lancuZabilježeno izravno u Bitcoinovu lancu blokovaLightningPlatna mreža izgrađena na Bitcoinu">    </p:cNvPr>
          <p:cNvPicPr>
            <a:picLocks noChangeAspect="1"/>
          </p:cNvPicPr>
          <p:nvPr/>
        </p:nvPicPr>
        <p:blipFill>
          <a:blip r:embed="rId1"/>
          <a:stretch>
            <a:fillRect/>
          </a:stretch>
        </p:blipFill>
        <p:spPr>
          <a:xfrm>
            <a:off x="737189" y="3336737"/>
            <a:ext cx="10717408" cy="2735793"/>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Kako se koristite Bitcoinom?</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Tri pravila kojih se trebate pridržavati tijekom učenja</a:t>
            </a:r>
            <a:endParaRPr lang="hr"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hr" altLang="en-US" sz="2400" b="1" dirty="0">
                <a:solidFill>
                  <a:srgbClr val="25252B"/>
                </a:solidFill>
                <a:latin typeface="IBM Plex Sans" pitchFamily="34" charset="0"/>
                <a:ea typeface="IBM Plex Sans" pitchFamily="34" charset="-122"/>
                <a:cs typeface="IBM Plex Sans" pitchFamily="34" charset="-120"/>
              </a:rPr>
              <a:t>Najprije učite.</a:t>
            </a:r>
            <a:r>
              <a:rPr lang="hr" altLang="en-US" sz="2400" dirty="0">
                <a:solidFill>
                  <a:srgbClr val="25252B"/>
                </a:solidFill>
                <a:latin typeface="IBM Plex Sans" pitchFamily="34" charset="0"/>
                <a:ea typeface="IBM Plex Sans" pitchFamily="34" charset="-122"/>
                <a:cs typeface="IBM Plex Sans" pitchFamily="34" charset="-120"/>
              </a:rPr>
              <a:t> Ne postupajte iz uzbuđenja, straha ili pod pritiskom.</a:t>
            </a:r>
            <a:endParaRPr lang="hr" sz="2400" dirty="0"/>
          </a:p>
          <a:p>
            <a:pPr algn="l" marL="228600" indent="-228600">
              <a:lnSpc>
                <a:spcPct val="113000"/>
              </a:lnSpc>
              <a:spcBef>
                <a:spcPts val="480"/>
              </a:spcBef>
              <a:buSzPct val="100000"/>
              <a:buChar char="•"/>
            </a:pPr>
            <a:r>
              <a:rPr lang="hr" altLang="en-US" sz="2400" b="1" dirty="0">
                <a:solidFill>
                  <a:srgbClr val="25252B"/>
                </a:solidFill>
                <a:latin typeface="IBM Plex Sans" pitchFamily="34" charset="0"/>
                <a:ea typeface="IBM Plex Sans" pitchFamily="34" charset="-122"/>
                <a:cs typeface="IBM Plex Sans" pitchFamily="34" charset="-120"/>
              </a:rPr>
              <a:t>Počnite s malim iznosima.</a:t>
            </a:r>
            <a:r>
              <a:rPr lang="hr" altLang="en-US" sz="2400" dirty="0">
                <a:solidFill>
                  <a:srgbClr val="25252B"/>
                </a:solidFill>
                <a:latin typeface="IBM Plex Sans" pitchFamily="34" charset="0"/>
                <a:ea typeface="IBM Plex Sans" pitchFamily="34" charset="-122"/>
                <a:cs typeface="IBM Plex Sans" pitchFamily="34" charset="-120"/>
              </a:rPr>
              <a:t> Isprobajte nepoznate alate s iznosom koji si možete priuštiti izgubiti.</a:t>
            </a:r>
            <a:endParaRPr lang="hr" sz="2400" dirty="0"/>
          </a:p>
          <a:p>
            <a:pPr algn="l" marL="228600" indent="-228600">
              <a:lnSpc>
                <a:spcPct val="113000"/>
              </a:lnSpc>
              <a:spcBef>
                <a:spcPts val="480"/>
              </a:spcBef>
              <a:buSzPct val="100000"/>
              <a:buChar char="•"/>
            </a:pPr>
            <a:r>
              <a:rPr lang="hr" altLang="en-US" sz="2400" b="1" dirty="0">
                <a:solidFill>
                  <a:srgbClr val="25252B"/>
                </a:solidFill>
                <a:latin typeface="IBM Plex Sans" pitchFamily="34" charset="0"/>
                <a:ea typeface="IBM Plex Sans" pitchFamily="34" charset="-122"/>
                <a:cs typeface="IBM Plex Sans" pitchFamily="34" charset="-120"/>
              </a:rPr>
              <a:t>Ne vjerujte, provjerite.</a:t>
            </a:r>
            <a:r>
              <a:rPr lang="hr" altLang="en-US" sz="2400" dirty="0">
                <a:solidFill>
                  <a:srgbClr val="25252B"/>
                </a:solidFill>
                <a:latin typeface="IBM Plex Sans" pitchFamily="34" charset="0"/>
                <a:ea typeface="IBM Plex Sans" pitchFamily="34" charset="-122"/>
                <a:cs typeface="IBM Plex Sans" pitchFamily="34" charset="-120"/>
              </a:rPr>
              <a:t> Provjerite osobu, način plaćanja, adresu i iznos.</a:t>
            </a:r>
            <a:endParaRPr lang="hr" sz="2400" dirty="0"/>
          </a:p>
        </p:txBody>
      </p:sp>
      <p:sp>
        <p:nvSpPr>
          <p:cNvPr id="5" name="Shape 3"/>
          <p:cNvSpPr/>
          <p:nvPr/>
        </p:nvSpPr>
        <p:spPr>
          <a:xfrm>
            <a:off x="666780" y="3489168"/>
            <a:ext cx="10858500" cy="2468057"/>
          </a:xfrm>
          <a:prstGeom prst="rect">
            <a:avLst/>
          </a:prstGeom>
          <a:solidFill>
            <a:srgbClr val="F3F3FA"/>
          </a:solidFill>
          <a:ln/>
        </p:spPr>
      </p:sp>
      <p:sp>
        <p:nvSpPr>
          <p:cNvPr id="6" name="Shape 4"/>
          <p:cNvSpPr/>
          <p:nvPr/>
        </p:nvSpPr>
        <p:spPr>
          <a:xfrm>
            <a:off x="666780" y="3489168"/>
            <a:ext cx="57150" cy="2468057"/>
          </a:xfrm>
          <a:prstGeom prst="rect">
            <a:avLst/>
          </a:prstGeom>
          <a:solidFill>
            <a:srgbClr val="422C70"/>
          </a:solidFill>
          <a:ln/>
        </p:spPr>
      </p:sp>
      <p:sp>
        <p:nvSpPr>
          <p:cNvPr id="7" name="Text 5"/>
          <p:cNvSpPr/>
          <p:nvPr/>
        </p:nvSpPr>
        <p:spPr>
          <a:xfrm>
            <a:off x="1211580" y="3763488"/>
            <a:ext cx="10415565" cy="1919417"/>
          </a:xfrm>
          <a:prstGeom prst="rect">
            <a:avLst/>
          </a:prstGeom>
          <a:noFill/>
          <a:ln/>
        </p:spPr>
        <p:txBody>
          <a:bodyPr wrap="square" lIns="0" tIns="0" rIns="0" bIns="0" rtlCol="0" anchor="t"/>
          <a:lstStyle/>
          <a:p>
            <a:pPr algn="l" indent="0" marL="0">
              <a:lnSpc>
                <a:spcPct val="113000"/>
              </a:lnSpc>
              <a:buNone/>
            </a:pPr>
            <a:r>
              <a:rPr lang="hr" altLang="en-US" sz="2400" b="1" dirty="0">
                <a:solidFill>
                  <a:srgbClr val="422C70"/>
                </a:solidFill>
                <a:latin typeface="IBM Plex Sans" pitchFamily="34" charset="0"/>
                <a:ea typeface="IBM Plex Sans" pitchFamily="34" charset="-122"/>
                <a:cs typeface="IBM Plex Sans" pitchFamily="34" charset="-120"/>
              </a:rPr>
              <a:t>Dijelite podatke za primanje uplata, nikada tajne</a:t>
            </a:r>
            <a:endParaRPr lang="hr" sz="2400" dirty="0"/>
          </a:p>
          <a:p>
            <a:pPr algn="l" indent="0" marL="0">
              <a:lnSpc>
                <a:spcPct val="113000"/>
              </a:lnSpc>
              <a:spcBef>
                <a:spcPts val="360"/>
              </a:spcBef>
              <a:buNone/>
            </a:pPr>
            <a:r>
              <a:rPr lang="hr" altLang="en-US" sz="2400" dirty="0">
                <a:solidFill>
                  <a:srgbClr val="25252B"/>
                </a:solidFill>
                <a:latin typeface="IBM Plex Sans" pitchFamily="34" charset="0"/>
                <a:ea typeface="IBM Plex Sans" pitchFamily="34" charset="-122"/>
                <a:cs typeface="IBM Plex Sans" pitchFamily="34" charset="-120"/>
              </a:rPr>
              <a:t>Adresu ili zahtjev za plaćanje možete podijeliti. Početnu frazu ili privatni ključ nikada ne smijete dijeliti. Nijedan vjerodostojan edukator, tvrtka koja razvija novčanike ili djelatnik korisničke podrške nikada neće tražiti te podatke.</a:t>
            </a:r>
            <a:endParaRPr lang="h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Kako se koristite Bitcoinom?</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Stanite, ništa ne dijelite, ništa</a:t>
            </a:r>
            <a:br/>
            <a:r>
              <a:rPr lang="hr" altLang="en-US" sz="3000" dirty="0">
                <a:solidFill>
                  <a:srgbClr val="422C70"/>
                </a:solidFill>
                <a:latin typeface="IBM Plex Sans Medium" pitchFamily="34" charset="0"/>
                <a:ea typeface="IBM Plex Sans Medium" pitchFamily="34" charset="-122"/>
                <a:cs typeface="IBM Plex Sans Medium" pitchFamily="34" charset="-120"/>
              </a:rPr>
              <a:t>ne šaljite</a:t>
            </a:r>
            <a:endParaRPr lang="hr" sz="3000" dirty="0"/>
          </a:p>
        </p:txBody>
      </p:sp>
      <p:sp>
        <p:nvSpPr>
          <p:cNvPr id="5" name="Text 2"/>
          <p:cNvSpPr/>
          <p:nvPr/>
        </p:nvSpPr>
        <p:spPr>
          <a:xfrm>
            <a:off x="666780" y="1848551"/>
            <a:ext cx="5694426" cy="2171700"/>
          </a:xfrm>
          <a:prstGeom prst="rect">
            <a:avLst/>
          </a:prstGeom>
          <a:noFill/>
          <a:ln/>
        </p:spPr>
        <p:txBody>
          <a:bodyPr wrap="square" lIns="0" tIns="0" rIns="0" bIns="0" rtlCol="0" anchor="t"/>
          <a:lstStyle/>
          <a:p>
            <a:pPr algn="l" indent="0" marL="0">
              <a:lnSpc>
                <a:spcPct val="113000"/>
              </a:lnSpc>
              <a:buNone/>
            </a:pPr>
            <a:r>
              <a:rPr lang="hr" altLang="en-US" sz="2110" dirty="0">
                <a:solidFill>
                  <a:srgbClr val="25252B"/>
                </a:solidFill>
                <a:latin typeface="IBM Plex Sans" pitchFamily="34" charset="0"/>
                <a:ea typeface="IBM Plex Sans" pitchFamily="34" charset="-122"/>
                <a:cs typeface="IBM Plex Sans" pitchFamily="34" charset="-120"/>
              </a:rPr>
              <a:t>Stanite ako netko stvara osjećaj hitnosti ili traži tajnost, obećava zajamčene prinose, traži da prvo pošaljete bitcoin ili traži vašu frazu za oporavak. Zastanite. Ništa ne dijelite. Ništa ne šaljite. Zatim provjerite informacije putem izvora koji već poznajete.</a:t>
            </a:r>
            <a:endParaRPr lang="hr" sz="2110" dirty="0"/>
          </a:p>
        </p:txBody>
      </p:sp>
      <p:pic>
        <p:nvPicPr>
          <p:cNvPr id="6" name="Image 1" descr="Hitnost Lažno predstavljanje Promijenjeno odredište Zajamčeni prinosi Zahtjevi za tajnim podacima">    </p:cNvPr>
          <p:cNvPicPr>
            <a:picLocks noChangeAspect="1"/>
          </p:cNvPicPr>
          <p:nvPr/>
        </p:nvPicPr>
        <p:blipFill>
          <a:blip r:embed="rId2"/>
          <a:stretch>
            <a:fillRect/>
          </a:stretch>
        </p:blipFill>
        <p:spPr>
          <a:xfrm>
            <a:off x="1338224" y="4154394"/>
            <a:ext cx="4029121" cy="1722547"/>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Kako se koristite Bitcoinom?</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hr" altLang="en-US" sz="4350" dirty="0">
                <a:solidFill>
                  <a:srgbClr val="FFFFFF"/>
                </a:solidFill>
                <a:latin typeface="IBM Plex Sans Medium" pitchFamily="34" charset="0"/>
                <a:ea typeface="IBM Plex Sans Medium" pitchFamily="34" charset="-122"/>
                <a:cs typeface="IBM Plex Sans Medium" pitchFamily="34" charset="-120"/>
              </a:rPr>
              <a:t>Što slijedi?</a:t>
            </a:r>
            <a:endParaRPr lang="hr"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hr" altLang="en-US" sz="2400" dirty="0">
                <a:solidFill>
                  <a:srgbClr val="FFFFFF"/>
                </a:solidFill>
                <a:latin typeface="IBM Plex Sans" pitchFamily="34" charset="0"/>
                <a:ea typeface="IBM Plex Sans" pitchFamily="34" charset="-122"/>
                <a:cs typeface="IBM Plex Sans" pitchFamily="34" charset="-120"/>
              </a:rPr>
              <a:t>Ovo je tek početak.</a:t>
            </a:r>
            <a:endParaRPr lang="h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Četiri ključne poruke</a:t>
            </a:r>
            <a:endParaRPr lang="hr"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hr" altLang="en-US" sz="2400" b="1" dirty="0">
                <a:solidFill>
                  <a:srgbClr val="25252B"/>
                </a:solidFill>
                <a:latin typeface="IBM Plex Sans" pitchFamily="34" charset="0"/>
                <a:ea typeface="IBM Plex Sans" pitchFamily="34" charset="-122"/>
                <a:cs typeface="IBM Plex Sans" pitchFamily="34" charset="-120"/>
              </a:rPr>
              <a:t>Novac ovisi o pravilima i povjerenju.</a:t>
            </a:r>
            <a:r>
              <a:rPr lang="hr" altLang="en-US" sz="2400" dirty="0">
                <a:solidFill>
                  <a:srgbClr val="25252B"/>
                </a:solidFill>
                <a:latin typeface="IBM Plex Sans" pitchFamily="34" charset="0"/>
                <a:ea typeface="IBM Plex Sans" pitchFamily="34" charset="-122"/>
                <a:cs typeface="IBM Plex Sans" pitchFamily="34" charset="-120"/>
              </a:rPr>
              <a:t> Ponudu fiat novca i pravila određuje mali broj institucija.</a:t>
            </a:r>
            <a:endParaRPr lang="hr" sz="2400" dirty="0"/>
          </a:p>
          <a:p>
            <a:pPr algn="l" marL="228600" indent="-228600">
              <a:lnSpc>
                <a:spcPct val="113000"/>
              </a:lnSpc>
              <a:spcBef>
                <a:spcPts val="480"/>
              </a:spcBef>
              <a:buSzPct val="100000"/>
              <a:buChar char="•"/>
            </a:pPr>
            <a:r>
              <a:rPr lang="hr" altLang="en-US" sz="2400" b="1" dirty="0">
                <a:solidFill>
                  <a:srgbClr val="25252B"/>
                </a:solidFill>
                <a:latin typeface="IBM Plex Sans" pitchFamily="34" charset="0"/>
                <a:ea typeface="IBM Plex Sans" pitchFamily="34" charset="-122"/>
                <a:cs typeface="IBM Plex Sans" pitchFamily="34" charset="-120"/>
              </a:rPr>
              <a:t>Bitcoin nudi drukčija pravila.</a:t>
            </a:r>
            <a:r>
              <a:rPr lang="hr" altLang="en-US" sz="2400" dirty="0">
                <a:solidFill>
                  <a:srgbClr val="25252B"/>
                </a:solidFill>
                <a:latin typeface="IBM Plex Sans" pitchFamily="34" charset="0"/>
                <a:ea typeface="IBM Plex Sans" pitchFamily="34" charset="-122"/>
                <a:cs typeface="IBM Plex Sans" pitchFamily="34" charset="-120"/>
              </a:rPr>
              <a:t> Javnu, ograničenu ponudu, dostupnu svima, koju je moguće provjeriti umjesto da joj se vjeruje.</a:t>
            </a:r>
            <a:endParaRPr lang="hr" sz="2400" dirty="0"/>
          </a:p>
          <a:p>
            <a:pPr algn="l" marL="228600" indent="-228600">
              <a:lnSpc>
                <a:spcPct val="113000"/>
              </a:lnSpc>
              <a:spcBef>
                <a:spcPts val="480"/>
              </a:spcBef>
              <a:buSzPct val="100000"/>
              <a:buChar char="•"/>
            </a:pPr>
            <a:r>
              <a:rPr lang="hr" altLang="en-US" sz="2400" b="1" dirty="0">
                <a:solidFill>
                  <a:srgbClr val="25252B"/>
                </a:solidFill>
                <a:latin typeface="IBM Plex Sans" pitchFamily="34" charset="0"/>
                <a:ea typeface="IBM Plex Sans" pitchFamily="34" charset="-122"/>
                <a:cs typeface="IBM Plex Sans" pitchFamily="34" charset="-120"/>
              </a:rPr>
              <a:t>Sigurnost je na prvom mjestu.</a:t>
            </a:r>
            <a:r>
              <a:rPr lang="hr" altLang="en-US" sz="2400" dirty="0">
                <a:solidFill>
                  <a:srgbClr val="25252B"/>
                </a:solidFill>
                <a:latin typeface="IBM Plex Sans" pitchFamily="34" charset="0"/>
                <a:ea typeface="IBM Plex Sans" pitchFamily="34" charset="-122"/>
                <a:cs typeface="IBM Plex Sans" pitchFamily="34" charset="-120"/>
              </a:rPr>
              <a:t> Najprije učite, počnite s malim iznosima, sve provjeravajte i nikada ne dijelite svoju frazu za oporavak.</a:t>
            </a:r>
            <a:endParaRPr lang="hr" sz="2400" dirty="0"/>
          </a:p>
          <a:p>
            <a:pPr algn="l" marL="228600" indent="-228600">
              <a:lnSpc>
                <a:spcPct val="113000"/>
              </a:lnSpc>
              <a:spcBef>
                <a:spcPts val="480"/>
              </a:spcBef>
              <a:buSzPct val="100000"/>
              <a:buChar char="•"/>
            </a:pPr>
            <a:r>
              <a:rPr lang="hr" altLang="en-US" sz="2400" b="1" dirty="0">
                <a:solidFill>
                  <a:srgbClr val="25252B"/>
                </a:solidFill>
                <a:latin typeface="IBM Plex Sans" pitchFamily="34" charset="0"/>
                <a:ea typeface="IBM Plex Sans" pitchFamily="34" charset="-122"/>
                <a:cs typeface="IBM Plex Sans" pitchFamily="34" charset="-120"/>
              </a:rPr>
              <a:t>Ovo je tek početak.</a:t>
            </a:r>
            <a:r>
              <a:rPr lang="hr" altLang="en-US" sz="2400" dirty="0">
                <a:solidFill>
                  <a:srgbClr val="25252B"/>
                </a:solidFill>
                <a:latin typeface="IBM Plex Sans" pitchFamily="34" charset="0"/>
                <a:ea typeface="IBM Plex Sans" pitchFamily="34" charset="-122"/>
                <a:cs typeface="IBM Plex Sans" pitchFamily="34" charset="-120"/>
              </a:rPr>
              <a:t> Dovoljan je jedan siguran sljedeći korak.</a:t>
            </a:r>
            <a:endParaRPr lang="hr"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algn="l" indent="0" marL="0">
              <a:lnSpc>
                <a:spcPct val="113000"/>
              </a:lnSpc>
              <a:buNone/>
            </a:pPr>
            <a:r>
              <a:rPr lang="hr" altLang="en-US" sz="2400" b="1" dirty="0">
                <a:solidFill>
                  <a:srgbClr val="422C70"/>
                </a:solidFill>
                <a:latin typeface="IBM Plex Sans" pitchFamily="34" charset="0"/>
                <a:ea typeface="IBM Plex Sans" pitchFamily="34" charset="-122"/>
                <a:cs typeface="IBM Plex Sans" pitchFamily="34" charset="-120"/>
              </a:rPr>
              <a:t>Trenutak za razmišljanje</a:t>
            </a:r>
            <a:endParaRPr lang="hr" sz="2400" dirty="0"/>
          </a:p>
          <a:p>
            <a:pPr algn="l" indent="0" marL="0">
              <a:lnSpc>
                <a:spcPct val="113000"/>
              </a:lnSpc>
              <a:spcBef>
                <a:spcPts val="360"/>
              </a:spcBef>
              <a:buNone/>
            </a:pPr>
            <a:r>
              <a:rPr lang="hr" altLang="en-US" sz="2400" dirty="0">
                <a:solidFill>
                  <a:srgbClr val="25252B"/>
                </a:solidFill>
                <a:latin typeface="IBM Plex Sans" pitchFamily="34" charset="0"/>
                <a:ea typeface="IBM Plex Sans" pitchFamily="34" charset="-122"/>
                <a:cs typeface="IBM Plex Sans" pitchFamily="34" charset="-120"/>
              </a:rPr>
              <a:t>Vratite se na pet pitanja s početka. Što biste sada odgovorili?</a:t>
            </a:r>
            <a:endParaRPr lang="h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Što slijedi?</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r" altLang="en-US" sz="3000" dirty="0">
                <a:solidFill>
                  <a:srgbClr val="422C70"/>
                </a:solidFill>
                <a:latin typeface="IBM Plex Sans Medium" pitchFamily="34" charset="0"/>
                <a:ea typeface="IBM Plex Sans Medium" pitchFamily="34" charset="-122"/>
                <a:cs typeface="IBM Plex Sans Medium" pitchFamily="34" charset="-120"/>
              </a:rPr>
              <a:t>Bitcoin diploma</a:t>
            </a:r>
            <a:endParaRPr lang="hr"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hr" altLang="en-US" sz="2210" dirty="0">
                <a:solidFill>
                  <a:srgbClr val="25252B"/>
                </a:solidFill>
                <a:latin typeface="IBM Plex Sans" pitchFamily="34" charset="0"/>
                <a:ea typeface="IBM Plex Sans" pitchFamily="34" charset="-122"/>
                <a:cs typeface="IBM Plex Sans" pitchFamily="34" charset="-120"/>
              </a:rPr>
              <a:t>Sljedeći korak. Njegova četiri modula vode vas dalje:</a:t>
            </a:r>
            <a:endParaRPr lang="hr"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hr" altLang="en-US" sz="2210" dirty="0">
                <a:solidFill>
                  <a:srgbClr val="25252B"/>
                </a:solidFill>
                <a:latin typeface="IBM Plex Sans" pitchFamily="34" charset="0"/>
                <a:ea typeface="IBM Plex Sans" pitchFamily="34" charset="-122"/>
                <a:cs typeface="IBM Plex Sans" pitchFamily="34" charset="-120"/>
              </a:rPr>
              <a:t>Razumijevanje novca</a:t>
            </a:r>
            <a:endParaRPr lang="hr" sz="2210" dirty="0"/>
          </a:p>
          <a:p>
            <a:pPr algn="l" marL="210820" indent="-210820">
              <a:lnSpc>
                <a:spcPct val="113000"/>
              </a:lnSpc>
              <a:spcBef>
                <a:spcPts val="440"/>
              </a:spcBef>
              <a:buSzPct val="100000"/>
              <a:buChar char="•"/>
            </a:pPr>
            <a:r>
              <a:rPr lang="hr" altLang="en-US" sz="2210" dirty="0">
                <a:solidFill>
                  <a:srgbClr val="25252B"/>
                </a:solidFill>
                <a:latin typeface="IBM Plex Sans" pitchFamily="34" charset="0"/>
                <a:ea typeface="IBM Plex Sans" pitchFamily="34" charset="-122"/>
                <a:cs typeface="IBM Plex Sans" pitchFamily="34" charset="-120"/>
              </a:rPr>
              <a:t>Kako Bitcoin funkcionira</a:t>
            </a:r>
            <a:endParaRPr lang="hr" sz="2210" dirty="0"/>
          </a:p>
          <a:p>
            <a:pPr algn="l" marL="210820" indent="-210820">
              <a:lnSpc>
                <a:spcPct val="113000"/>
              </a:lnSpc>
              <a:spcBef>
                <a:spcPts val="440"/>
              </a:spcBef>
              <a:buSzPct val="100000"/>
              <a:buChar char="•"/>
            </a:pPr>
            <a:r>
              <a:rPr lang="hr" altLang="en-US" sz="2210" dirty="0">
                <a:solidFill>
                  <a:srgbClr val="25252B"/>
                </a:solidFill>
                <a:latin typeface="IBM Plex Sans" pitchFamily="34" charset="0"/>
                <a:ea typeface="IBM Plex Sans" pitchFamily="34" charset="-122"/>
                <a:cs typeface="IBM Plex Sans" pitchFamily="34" charset="-120"/>
              </a:rPr>
              <a:t>Sigurno korištenje Bitcoina</a:t>
            </a:r>
            <a:endParaRPr lang="hr" sz="2210" dirty="0"/>
          </a:p>
          <a:p>
            <a:pPr algn="l" marL="210820" indent="-210820">
              <a:lnSpc>
                <a:spcPct val="113000"/>
              </a:lnSpc>
              <a:spcBef>
                <a:spcPts val="440"/>
              </a:spcBef>
              <a:buSzPct val="100000"/>
              <a:buChar char="•"/>
            </a:pPr>
            <a:r>
              <a:rPr lang="hr" altLang="en-US" sz="2210" dirty="0">
                <a:solidFill>
                  <a:srgbClr val="25252B"/>
                </a:solidFill>
                <a:latin typeface="IBM Plex Sans" pitchFamily="34" charset="0"/>
                <a:ea typeface="IBM Plex Sans" pitchFamily="34" charset="-122"/>
                <a:cs typeface="IBM Plex Sans" pitchFamily="34" charset="-120"/>
              </a:rPr>
              <a:t>Bitcoin u vašoj zajednici</a:t>
            </a:r>
            <a:endParaRPr lang="hr" sz="2210" dirty="0"/>
          </a:p>
        </p:txBody>
      </p:sp>
      <p:sp>
        <p:nvSpPr>
          <p:cNvPr id="7" name="Text 4"/>
          <p:cNvSpPr/>
          <p:nvPr/>
        </p:nvSpPr>
        <p:spPr>
          <a:xfrm>
            <a:off x="666780" y="4406951"/>
            <a:ext cx="6340632" cy="756940"/>
          </a:xfrm>
          <a:prstGeom prst="rect">
            <a:avLst/>
          </a:prstGeom>
          <a:noFill/>
          <a:ln/>
        </p:spPr>
        <p:txBody>
          <a:bodyPr wrap="square" lIns="0" tIns="0" rIns="0" bIns="0" rtlCol="0" anchor="t"/>
          <a:lstStyle/>
          <a:p>
            <a:pPr algn="l" indent="0" marL="0">
              <a:lnSpc>
                <a:spcPct val="113000"/>
              </a:lnSpc>
              <a:buNone/>
            </a:pPr>
            <a:r>
              <a:rPr lang="hr" altLang="en-US" sz="2210" dirty="0">
                <a:solidFill>
                  <a:srgbClr val="25252B"/>
                </a:solidFill>
                <a:latin typeface="IBM Plex Sans" pitchFamily="34" charset="0"/>
                <a:ea typeface="IBM Plex Sans" pitchFamily="34" charset="-122"/>
                <a:cs typeface="IBM Plex Sans" pitchFamily="34" charset="-120"/>
              </a:rPr>
              <a:t>Ostanite znatiželjni, nastavite postavljati pitanja i saznajte više na </a:t>
            </a:r>
            <a:r>
              <a:rPr lang="hr"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hr" altLang="en-US" sz="2210" dirty="0">
                <a:solidFill>
                  <a:srgbClr val="25252B"/>
                </a:solidFill>
                <a:latin typeface="IBM Plex Sans" pitchFamily="34" charset="0"/>
                <a:ea typeface="IBM Plex Sans" pitchFamily="34" charset="-122"/>
                <a:cs typeface="IBM Plex Sans" pitchFamily="34" charset="-120"/>
              </a:rPr>
              <a:t>.</a:t>
            </a:r>
            <a:endParaRPr lang="hr" sz="2210" dirty="0"/>
          </a:p>
        </p:txBody>
      </p:sp>
      <p:sp>
        <p:nvSpPr>
          <p:cNvPr id="8" name="Text 5"/>
          <p:cNvSpPr/>
          <p:nvPr/>
        </p:nvSpPr>
        <p:spPr>
          <a:xfrm>
            <a:off x="666780" y="5444246"/>
            <a:ext cx="6340632" cy="756940"/>
          </a:xfrm>
          <a:prstGeom prst="rect">
            <a:avLst/>
          </a:prstGeom>
          <a:noFill/>
          <a:ln/>
        </p:spPr>
        <p:txBody>
          <a:bodyPr wrap="square" lIns="0" tIns="0" rIns="0" bIns="0" rtlCol="0" anchor="t"/>
          <a:lstStyle/>
          <a:p>
            <a:pPr algn="l" indent="0" marL="0">
              <a:lnSpc>
                <a:spcPct val="113000"/>
              </a:lnSpc>
              <a:buNone/>
            </a:pPr>
            <a:r>
              <a:rPr lang="hr" altLang="en-US" sz="2210" dirty="0">
                <a:solidFill>
                  <a:srgbClr val="25252B"/>
                </a:solidFill>
                <a:latin typeface="IBM Plex Sans" pitchFamily="34" charset="0"/>
                <a:ea typeface="IBM Plex Sans" pitchFamily="34" charset="-122"/>
                <a:cs typeface="IBM Plex Sans" pitchFamily="34" charset="-120"/>
              </a:rPr>
              <a:t>Veselimo se vašem sudjelovanju u našoj sljedećoj skupini polaznika.</a:t>
            </a:r>
            <a:endParaRPr lang="hr"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r" altLang="en-US" sz="1200" dirty="0">
                <a:solidFill>
                  <a:srgbClr val="6C6C7D"/>
                </a:solidFill>
                <a:latin typeface="IBM Plex Sans" pitchFamily="34" charset="0"/>
                <a:ea typeface="IBM Plex Sans" pitchFamily="34" charset="-122"/>
                <a:cs typeface="IBM Plex Sans" pitchFamily="34" charset="-120"/>
              </a:rPr>
              <a:t>Uvod u Bitcoin · Što slijedi?</a:t>
            </a:r>
            <a:endParaRPr lang="h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Uvod u Bitcoin</dc:title>
  <dc:subject>Open educational slides (Creative Commons). Adapt them freely.</dc:subject>
  <dc:creator>My First Bitcoin</dc:creator>
  <cp:lastModifiedBy>My First Bitcoin</cp:lastModifiedBy>
  <cp:revision>1</cp:revision>
  <dcterms:created xsi:type="dcterms:W3CDTF">2026-10-22T19:35:43Z</dcterms:created>
  <dcterms:modified xsi:type="dcterms:W3CDTF">2026-10-22T19:35:43Z</dcterms:modified>
</cp:coreProperties>
</file>