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Kilde: My First Bitcoin, elevveiledning til Bitcoin-diplomet, utgave 26.10, modul 1–4 og innledende forventninger til elevene. Tilpasset under Creative Commons Navngivelse-DelPåSammeVilkår 4.0 Internasjonal; denne lysbildeserien bruker samme lisens. Denne lysbildeserien er et presentasjonshjelpemiddel for lærerstyrt undervisning. Tilpass eksempler, aktiviteter, tempo og gjennomføring, samtidig som læreplanens meningsinnhold, påkrevde kompetanser og sikkerhetsrammer ivaretas. Det forutsettes ingen fast varighet på undervisningsøktene.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disse rammene gjelde i alle fire modulene. Forklar risikoene knyttet til personvern, sikkerhet og tap før eventuell valgfri praktisk øving med små verdier i et reelt miljø.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Bruk diskusjonen om kilden til å skille mellom et etterprøvbart faktum og en mening som krever kriterier og belegg. Ikke be om personlige økonomiske opplysninger.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Bruk eksemplet fra kilden: Amina har ris og vil ha sko; Luis har sko og vil ha matolje; Mei har matolje og vil ha reparasjonsarbeid utført. Hold de mislykkede direkte byttehandlene tydelig atskilt fra den senere løsningen der penger brukes som mellomledd.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Bruk veiledningens eksempel om tilgang på vann og valg i hverdagen. Akutte behov kan med god grunn øke preferansen for nåtiden.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Forklar gullstandarden og de ulike innløsningsreglene for representative papirpenger. Et kort eller en telefon sender instruksjoner; det inneholder ikke penger. Et vanlig bankinnskudd er bankens forpliktelse overfor kunden sin.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Banker tjener renter og gebyrer samtidig som de dekker kostnader og tap. Ikke antyd at alle banker er i ferd med å gå over ende, eller at utlån er uten begrensninger. Skill mellom en banks løfte og direkte besittelse av oppgjørsmiddelet.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Sørg for at svarets fem deler henger sammen. Tidligere forslag bidro med deler av løsningen; unngå å antyde at hvert av dem var en fullstendig desentralisert valuta.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Noen bitcoin kan være utilgjengelige eller ikke tilgjengelige for salg.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elevene utføre omregningen selv; ingen synlig fasit.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Viktig refleksjon: Har Bitcoin verdi for Dem? Gjenspeiler den nåværende prisen verdien?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Forbered kontrollen av mottaksskjermen, kontrollen av sending og verifisering samt øvelsen i beredskap for gjenoppretting eller håndtering av svindel. Forklar begrensningene i hvert miljø før bruk.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Aldri fotografer, lagre i skyen, send via e-post eller melding, eller skriv inn en ekte gjenopprettingsfrase på et nettsted eller i et vanlig skjema. Den kan gi full tilgang til midlene.
Ekstra passfraser, flere nøkler og avanserte opplegg for sikkerhetskopiering hører hjemme i avansert opplæring. Ikke innfør kompleksitet som deltakerne ikke kan forklare eller håndtere dersom noe går galt.
Hvis gjenopprettingsfrasen kan ha blitt sett, kopiert, skrevet inn på nettet eller lagret på en enhet som ikke er pålitelig, må den behandles som kompromittert. Søk hjelp uten å avsløre den, og bruk en ny, pålitelig gjenopprettingsprosess.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Bruk kildetekstens fiktive sammenligning mellom små betalinger og sjeldnere betalinger. Hold valgene hypotetiske; ikke velg verktøy eller beløp for elevenes egne midler.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Observer prosessen uten å se gjenopprettingsordene. Et senere personlig oppsett krever ny, privat generert gjenopprettingsinformasjon.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Gebyrer på kjeden avhenger hovedsakelig av transaksjonsdata og etterspørselen etter blokkplass, ikke bare av beløpet som sendes. Les det endelige estimatet; tidspunkt og gebyrer kan endre seg.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Finn frem til offisielle nettsteder, appoppføringer og kontaktpersoner på egen hånd. Kontroller utgiver og domene; vær forsiktig med annonser, meldinger og nettsteder som etterligner ekte nettsteder. Lån aldri penger for å eksperimentere.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Kildereferanse: Praktisk kompetansekontroll observert av en underviser. C6 krever direkte observasjon av både oppgaver knyttet til lommebok/mottak og oppgaver som viser beredskap for gjenoppretting. Simuleringer, forberedt materiell, fysiske modeller og alternativer uten bruk av midler er gyldige. Gi tilbakemelding og en ny mulighet ved behov. Hold vurderingsmatriser og administrering av vurderingen utenfor skjermvisningen.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 4 er obligatorisk, og innholdet er valgt ut av underviseren. Velg den lokalt relevante oppgaven om Bitcoin som penger, og bruk de følgende oppgaveformuleringene som alternativer som kan tilpasses, ikke som et krav om å demonstrere alle verktøy eller scenarioer. Kontroller hvilke verktøy, lokale regler, infrastruktur og støttetilbud som gjelder nå. Ivareta de obligatoriske kompetansemålene og sikkerhetsstandardene fra modul 3; ikke finn på lokale tilbydere eller detaljer.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Velg den relevante kildeoppgaven: sammenligning av oppbevaringsløsninger, kontroll av mottaksskjerm, sammenligning av betalingsveier, kontroll av klargjort transaksjon, sammenligning av rutekostnader, håndtering av svindel, betalingsflyt for forhandlere/donasjoner eller verifisering av ressurser. Søk lokal ekspertise når De trenger det.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Bruk en vare med lav verdi eller en simulering. Forklar hele prosessen før betalingen godkjennes.
Velg eller tilpass veiledningens scenarioer til den lokale oppgaven. La instruksjonene være rettet mot elevene, og unngå å fremstille hypotetisk betalingsaksept som en faktisk oppføring av en lokal forhandler.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Bruk det kildescenarioet som støtter den valgte lokale oppgaven. En refusjon er en ny betaling, ikke en reversering av den opprinnelige transaksjonen på blokkjeden.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Anskaffelsesmuligheter omfatter arbeid, direkte bytte, meglere, minibanker, forhandlere, vekslingstjenester og sirkulære økonomier. Bruk oppdaterte, verifiserte lokale fakta eller et tydelig fiktivt scenario.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Sammenlign datalagring, koblinger på blokkjeden, motparter, svindelbeskyttelse, grenser, gebyrer og tvistehåndtering.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Definer suksess ut fra problemet som er løst, ikke antallet transaksjoner.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Observer den lokale oppgaven om Bitcoin som penger som underviseren har valgt, og elevens forklaring av formål, alternativ, avveininger, mulig svikt og neste steg. Hold poengsetting, vurderingsmatriser og administrering av vurderingen utenfor skjermbildet.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89982" y="571500"/>
            <a:ext cx="1335298" cy="272400"/>
          </a:xfrm>
          <a:prstGeom prst="rect">
            <a:avLst/>
          </a:prstGeom>
          <a:noFill/>
          <a:ln/>
        </p:spPr>
        <p:txBody>
          <a:bodyPr wrap="square" lIns="0" tIns="0" rIns="0" bIns="0" rtlCol="0" anchor="t"/>
          <a:lstStyle/>
          <a:p>
            <a:pPr algn="r" indent="0" marL="0">
              <a:lnSpc>
                <a:spcPct val="108000"/>
              </a:lnSpc>
              <a:buNone/>
            </a:pPr>
            <a:r>
              <a:rPr lang="nb" altLang="en-US" sz="1650" dirty="0">
                <a:solidFill>
                  <a:srgbClr val="FFFFFF"/>
                </a:solidFill>
                <a:latin typeface="IBM Plex Sans" pitchFamily="34" charset="0"/>
                <a:ea typeface="IBM Plex Sans" pitchFamily="34" charset="-122"/>
                <a:cs typeface="IBM Plex Sans" pitchFamily="34" charset="-120"/>
              </a:rPr>
              <a:t>Utgave 26.10</a:t>
            </a:r>
            <a:endParaRPr lang="nb" sz="1650" dirty="0"/>
          </a:p>
        </p:txBody>
      </p:sp>
      <p:sp>
        <p:nvSpPr>
          <p:cNvPr id="3" name="Text 1"/>
          <p:cNvSpPr/>
          <p:nvPr/>
        </p:nvSpPr>
        <p:spPr>
          <a:xfrm>
            <a:off x="666780" y="1962120"/>
            <a:ext cx="11144250" cy="960029"/>
          </a:xfrm>
          <a:prstGeom prst="rect">
            <a:avLst/>
          </a:prstGeom>
          <a:noFill/>
          <a:ln/>
        </p:spPr>
        <p:txBody>
          <a:bodyPr wrap="square" lIns="0" tIns="0" rIns="0" bIns="0" rtlCol="0" anchor="t"/>
          <a:lstStyle/>
          <a:p>
            <a:pPr algn="l" indent="0" marL="0">
              <a:lnSpc>
                <a:spcPct val="88000"/>
              </a:lnSpc>
              <a:buNone/>
            </a:pPr>
            <a:r>
              <a:rPr lang="nb" altLang="en-US" sz="7200" dirty="0">
                <a:solidFill>
                  <a:srgbClr val="FFFFFF"/>
                </a:solidFill>
                <a:latin typeface="IBM Plex Sans Medium" pitchFamily="34" charset="0"/>
                <a:ea typeface="IBM Plex Sans Medium" pitchFamily="34" charset="-122"/>
                <a:cs typeface="IBM Plex Sans Medium" pitchFamily="34" charset="-120"/>
              </a:rPr>
              <a:t>Bitcoin-diplom</a:t>
            </a:r>
            <a:endParaRPr lang="nb"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nb" altLang="en-US" sz="2400" dirty="0">
                <a:solidFill>
                  <a:srgbClr val="FFFFFF"/>
                </a:solidFill>
                <a:latin typeface="IBM Plex Sans" pitchFamily="34" charset="0"/>
                <a:ea typeface="IBM Plex Sans" pitchFamily="34" charset="-122"/>
                <a:cs typeface="IBM Plex Sans" pitchFamily="34" charset="-120"/>
              </a:rPr>
              <a:t>Økonomisk opplæring for Bitcoin-æraen</a:t>
            </a:r>
            <a:endParaRPr lang="nb"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nb" altLang="en-US" sz="2400" dirty="0">
                <a:solidFill>
                  <a:srgbClr val="F7941F"/>
                </a:solidFill>
                <a:latin typeface="IBM Plex Sans Medium" pitchFamily="34" charset="0"/>
                <a:ea typeface="IBM Plex Sans Medium" pitchFamily="34" charset="-122"/>
                <a:cs typeface="IBM Plex Sans Medium" pitchFamily="34" charset="-120"/>
              </a:rPr>
              <a:t>Modul 1</a:t>
            </a:r>
            <a:endParaRPr lang="nb"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Forstå penger</a:t>
            </a:r>
            <a:endParaRPr lang="nb"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nb" altLang="en-US" sz="2400" b="1" dirty="0">
                <a:solidFill>
                  <a:srgbClr val="FFFFFF"/>
                </a:solidFill>
                <a:latin typeface="IBM Plex Sans" pitchFamily="34" charset="0"/>
                <a:ea typeface="IBM Plex Sans" pitchFamily="34" charset="-122"/>
                <a:cs typeface="IBM Plex Sans" pitchFamily="34" charset="-120"/>
              </a:rPr>
              <a:t>Problem:</a:t>
            </a:r>
            <a:r>
              <a:rPr lang="nb" altLang="en-US" sz="2400" dirty="0">
                <a:solidFill>
                  <a:srgbClr val="FFFFFF"/>
                </a:solidFill>
                <a:latin typeface="IBM Plex Sans" pitchFamily="34" charset="0"/>
                <a:ea typeface="IBM Plex Sans" pitchFamily="34" charset="-122"/>
                <a:cs typeface="IBM Plex Sans" pitchFamily="34" charset="-120"/>
              </a:rPr>
              <a:t> Hvordan fungerer pengesystemer, og hvordan endrer de seg?</a:t>
            </a:r>
            <a:endParaRPr lang="nb"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Kunnskap kommer før handling</a:t>
            </a:r>
            <a:endParaRPr lang="nb"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Lær først · start i det små · gå sakte frem</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Ingen krav om kjøp, egne midler eller egen lommebok</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Ingen krav om egen enhet eller internettilgang for å fullføre</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Ferdig tilrettelagt materiell, simuleringer og øvelser uten nettilgang er tilgjengelige</a:t>
            </a:r>
            <a:endParaRPr lang="nb"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Dette kurset gir opplæring, ikke økonomisk, investeringsmessig, juridisk eller skattemessig rådgivning. Det anbefaler ikke å kjøpe, selge, låne med sikkerhet i eller beholde bitcoin, og lover heller ikke prisoppgang.</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Ikke stol på noe, verifiser</a:t>
            </a:r>
            <a:endParaRPr lang="nb"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C0C0D0"/>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Diskusjon og forventninger til personvern</a:t>
            </a:r>
            <a:endParaRPr lang="nb"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Undersøk bevisene; skill mellom fakta, meninger og garantier</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Utfordre ideer på en respektfull måte; gi uttrykk for usikkerhet</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Hold personlige historier og økonomiske opplysninger private</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Ikke press noen til å kjøpe, selge eller oppgi beholdningen sin</a:t>
            </a:r>
            <a:endParaRPr lang="nb"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Innhent tillatelse før opptak eller deling av andres skjerm, arbeid eller identifiserende opplysninger. Del aldri ekte private nøkler eller gjenopprettingsord.</a:t>
            </a:r>
            <a:endParaRPr lang="nb" sz="2300" dirty="0"/>
          </a:p>
        </p:txBody>
      </p:sp>
      <p:sp>
        <p:nvSpPr>
          <p:cNvPr id="6" name="Text 4"/>
          <p:cNvSpPr/>
          <p:nvPr/>
        </p:nvSpPr>
        <p:spPr>
          <a:xfrm>
            <a:off x="666780" y="4542831"/>
            <a:ext cx="11510010" cy="1184971"/>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Prisen på Bitcoin kan endre seg kraftig. Feil, svindel, tap av hemmelige opplysninger eller svikt hos en oppbevaringstjeneste kan føre til varige tap; gyldige betalinger er vanligvis vanskelige eller umulige å reversere.</a:t>
            </a:r>
            <a:endParaRPr lang="nb"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Innledende spørsmål om penger</a:t>
            </a:r>
            <a:endParaRPr lang="nb"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Hvorfor trenger folk penger?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Hva gjør noe til penger?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Hvem kan skape eller kontrollere pengene De bruker?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Hvorfor har pengene Deres verdi?</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Kan man kjøpe like mye for dem som før?</a:t>
            </a:r>
            <a:endParaRPr lang="nb"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Hvorfor penger finnes</a:t>
            </a:r>
            <a:endParaRPr lang="nb"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Penger er en eiendel folk aksepterer fordi de forventer at andre vil akseptere den senere.</a:t>
            </a:r>
            <a:endParaRPr lang="nb"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Spesialisering og utveksling</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Samarbeid mellom fremmede</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Priser, gjeld, inntekt og sparing</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Verdi på tvers av tid og avstand</a:t>
            </a:r>
            <a:endParaRPr lang="nb"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nb" altLang="en-US" sz="2400" b="1" dirty="0">
                <a:solidFill>
                  <a:srgbClr val="422C70"/>
                </a:solidFill>
                <a:latin typeface="IBM Plex Sans" pitchFamily="34" charset="0"/>
                <a:ea typeface="IBM Plex Sans" pitchFamily="34" charset="-122"/>
                <a:cs typeface="IBM Plex Sans" pitchFamily="34" charset="-120"/>
              </a:rPr>
              <a:t>Kontrollspørsmål</a:t>
            </a:r>
            <a:endParaRPr lang="nb" sz="2400" dirty="0"/>
          </a:p>
          <a:p>
            <a:pPr algn="l" indent="0" marL="0">
              <a:lnSpc>
                <a:spcPct val="113000"/>
              </a:lnSpc>
              <a:spcBef>
                <a:spcPts val="360"/>
              </a:spcBef>
              <a:buNone/>
            </a:pPr>
            <a:r>
              <a:rPr lang="nb" altLang="en-US" sz="2400" dirty="0">
                <a:solidFill>
                  <a:srgbClr val="25252B"/>
                </a:solidFill>
                <a:latin typeface="IBM Plex Sans" pitchFamily="34" charset="0"/>
                <a:ea typeface="IBM Plex Sans" pitchFamily="34" charset="-122"/>
                <a:cs typeface="IBM Plex Sans" pitchFamily="34" charset="-120"/>
              </a:rPr>
              <a:t>Hvilket problem med utveksling eller koordinering bidrar penger til å løse?</a:t>
            </a:r>
            <a:endParaRPr lang="nb"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Pengenes funksjoner</a:t>
            </a:r>
            <a:endParaRPr lang="nb"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Byttemiddel:</a:t>
            </a:r>
            <a:r>
              <a:rPr lang="nb" altLang="en-US" sz="2400" dirty="0">
                <a:solidFill>
                  <a:srgbClr val="25252B"/>
                </a:solidFill>
                <a:latin typeface="IBM Plex Sans" pitchFamily="34" charset="0"/>
                <a:ea typeface="IBM Plex Sans" pitchFamily="34" charset="-122"/>
                <a:cs typeface="IBM Plex Sans" pitchFamily="34" charset="-120"/>
              </a:rPr>
              <a:t> betaling for varer og tjenester</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Regneenhet:</a:t>
            </a:r>
            <a:r>
              <a:rPr lang="nb" altLang="en-US" sz="2400" dirty="0">
                <a:solidFill>
                  <a:srgbClr val="25252B"/>
                </a:solidFill>
                <a:latin typeface="IBM Plex Sans" pitchFamily="34" charset="0"/>
                <a:ea typeface="IBM Plex Sans" pitchFamily="34" charset="-122"/>
                <a:cs typeface="IBM Plex Sans" pitchFamily="34" charset="-120"/>
              </a:rPr>
              <a:t> felles priser og registreringer</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Verdilager:</a:t>
            </a:r>
            <a:r>
              <a:rPr lang="nb" altLang="en-US" sz="2400" dirty="0">
                <a:solidFill>
                  <a:srgbClr val="25252B"/>
                </a:solidFill>
                <a:latin typeface="IBM Plex Sans" pitchFamily="34" charset="0"/>
                <a:ea typeface="IBM Plex Sans" pitchFamily="34" charset="-122"/>
                <a:cs typeface="IBM Plex Sans" pitchFamily="34" charset="-120"/>
              </a:rPr>
              <a:t> verdi over tid</a:t>
            </a:r>
            <a:endParaRPr lang="nb"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Én pengeform kan fylle én funksjon bedre enn en annen. Alle pengeformer innebærer risiko for tap av kjøpekraft.</a:t>
            </a:r>
            <a:endParaRPr lang="nb"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Egenskaper ved nyttige penger</a:t>
            </a:r>
            <a:endParaRPr lang="nb" sz="3000" dirty="0"/>
          </a:p>
        </p:txBody>
      </p:sp>
      <p:sp>
        <p:nvSpPr>
          <p:cNvPr id="4" name="Text 2"/>
          <p:cNvSpPr/>
          <p:nvPr/>
        </p:nvSpPr>
        <p:spPr>
          <a:xfrm>
            <a:off x="666689" y="1372240"/>
            <a:ext cx="5727984" cy="1881469"/>
          </a:xfrm>
          <a:prstGeom prst="rect">
            <a:avLst/>
          </a:prstGeom>
          <a:noFill/>
          <a:ln/>
        </p:spPr>
        <p:txBody>
          <a:bodyPr wrap="square" lIns="0" tIns="0" rIns="0" bIns="0" rtlCol="0" anchor="t"/>
          <a:lstStyle/>
          <a:p>
            <a:pPr algn="l" marL="511810" indent="-511810">
              <a:lnSpc>
                <a:spcPct val="113000"/>
              </a:lnSpc>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Holdbarhet:</a:t>
            </a:r>
            <a:r>
              <a:rPr lang="nb" altLang="en-US" sz="2020" dirty="0">
                <a:solidFill>
                  <a:srgbClr val="25252B"/>
                </a:solidFill>
                <a:latin typeface="IBM Plex Sans" pitchFamily="34" charset="0"/>
                <a:ea typeface="IBM Plex Sans" pitchFamily="34" charset="-122"/>
                <a:cs typeface="IBM Plex Sans" pitchFamily="34" charset="-120"/>
              </a:rPr>
              <a:t> brukbar over tid</a:t>
            </a:r>
            <a:endParaRPr lang="nb" sz="2020" dirty="0"/>
          </a:p>
          <a:p>
            <a:pPr algn="l" marL="511810" indent="-51181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Portabilitet:</a:t>
            </a:r>
            <a:r>
              <a:rPr lang="nb" altLang="en-US" sz="2020" dirty="0">
                <a:solidFill>
                  <a:srgbClr val="25252B"/>
                </a:solidFill>
                <a:latin typeface="IBM Plex Sans" pitchFamily="34" charset="0"/>
                <a:ea typeface="IBM Plex Sans" pitchFamily="34" charset="-122"/>
                <a:cs typeface="IBM Plex Sans" pitchFamily="34" charset="-120"/>
              </a:rPr>
              <a:t> lett å flytte eller overføre</a:t>
            </a:r>
            <a:endParaRPr lang="nb" sz="2020" dirty="0"/>
          </a:p>
          <a:p>
            <a:pPr algn="l" marL="511810" indent="-51181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Delbarhet:</a:t>
            </a:r>
            <a:r>
              <a:rPr lang="nb" altLang="en-US" sz="2020" dirty="0">
                <a:solidFill>
                  <a:srgbClr val="25252B"/>
                </a:solidFill>
                <a:latin typeface="IBM Plex Sans" pitchFamily="34" charset="0"/>
                <a:ea typeface="IBM Plex Sans" pitchFamily="34" charset="-122"/>
                <a:cs typeface="IBM Plex Sans" pitchFamily="34" charset="-120"/>
              </a:rPr>
              <a:t> små og store beløp</a:t>
            </a:r>
            <a:endParaRPr lang="nb" sz="2020" dirty="0"/>
          </a:p>
          <a:p>
            <a:pPr algn="l" marL="511810" indent="-51181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Fungibilitet:</a:t>
            </a:r>
            <a:r>
              <a:rPr lang="nb" altLang="en-US" sz="2020" dirty="0">
                <a:solidFill>
                  <a:srgbClr val="25252B"/>
                </a:solidFill>
                <a:latin typeface="IBM Plex Sans" pitchFamily="34" charset="0"/>
                <a:ea typeface="IBM Plex Sans" pitchFamily="34" charset="-122"/>
                <a:cs typeface="IBM Plex Sans" pitchFamily="34" charset="-120"/>
              </a:rPr>
              <a:t> likeverdige enheter som kan byttes om</a:t>
            </a:r>
            <a:endParaRPr lang="nb" sz="2020" dirty="0"/>
          </a:p>
        </p:txBody>
      </p:sp>
      <p:sp>
        <p:nvSpPr>
          <p:cNvPr id="5" name="Text 3"/>
          <p:cNvSpPr/>
          <p:nvPr/>
        </p:nvSpPr>
        <p:spPr>
          <a:xfrm>
            <a:off x="6121542" y="1372240"/>
            <a:ext cx="5727984" cy="2175906"/>
          </a:xfrm>
          <a:prstGeom prst="rect">
            <a:avLst/>
          </a:prstGeom>
          <a:noFill/>
          <a:ln/>
        </p:spPr>
        <p:txBody>
          <a:bodyPr wrap="square" lIns="0" tIns="0" rIns="0" bIns="0" rtlCol="0" anchor="t"/>
          <a:lstStyle/>
          <a:p>
            <a:pPr algn="l" marL="511810" indent="-511810">
              <a:lnSpc>
                <a:spcPct val="113000"/>
              </a:lnSpc>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Knapphet:</a:t>
            </a:r>
            <a:r>
              <a:rPr lang="nb" altLang="en-US" sz="2020" dirty="0">
                <a:solidFill>
                  <a:srgbClr val="25252B"/>
                </a:solidFill>
                <a:latin typeface="IBM Plex Sans" pitchFamily="34" charset="0"/>
                <a:ea typeface="IBM Plex Sans" pitchFamily="34" charset="-122"/>
                <a:cs typeface="IBM Plex Sans" pitchFamily="34" charset="-120"/>
              </a:rPr>
              <a:t> begrensninger på økning av pengemengden</a:t>
            </a:r>
            <a:endParaRPr lang="nb" sz="2020" dirty="0"/>
          </a:p>
          <a:p>
            <a:pPr algn="l" marL="511810" indent="-51181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Akseptabilitet:</a:t>
            </a:r>
            <a:r>
              <a:rPr lang="nb" altLang="en-US" sz="2020" dirty="0">
                <a:solidFill>
                  <a:srgbClr val="25252B"/>
                </a:solidFill>
                <a:latin typeface="IBM Plex Sans" pitchFamily="34" charset="0"/>
                <a:ea typeface="IBM Plex Sans" pitchFamily="34" charset="-122"/>
                <a:cs typeface="IBM Plex Sans" pitchFamily="34" charset="-120"/>
              </a:rPr>
              <a:t> villighet til å ta imot pengene</a:t>
            </a:r>
            <a:endParaRPr lang="nb" sz="2020" dirty="0"/>
          </a:p>
          <a:p>
            <a:pPr algn="l" marL="511810" indent="-51181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Verifiserbarhet og gjenkjennelighet:</a:t>
            </a:r>
            <a:r>
              <a:rPr lang="nb" altLang="en-US" sz="2020" dirty="0">
                <a:solidFill>
                  <a:srgbClr val="25252B"/>
                </a:solidFill>
                <a:latin typeface="IBM Plex Sans" pitchFamily="34" charset="0"/>
                <a:ea typeface="IBM Plex Sans" pitchFamily="34" charset="-122"/>
                <a:cs typeface="IBM Plex Sans" pitchFamily="34" charset="-120"/>
              </a:rPr>
              <a:t> ekte, identifiserbare enheter</a:t>
            </a:r>
            <a:endParaRPr lang="nb" sz="2020" dirty="0"/>
          </a:p>
        </p:txBody>
      </p:sp>
      <p:sp>
        <p:nvSpPr>
          <p:cNvPr id="6" name="Text 4"/>
          <p:cNvSpPr/>
          <p:nvPr/>
        </p:nvSpPr>
        <p:spPr>
          <a:xfrm>
            <a:off x="666780" y="3829690"/>
            <a:ext cx="11510010" cy="691195"/>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Ingen pengeform oppfyller alle kriteriene perfekt. «</a:t>
            </a:r>
            <a:r>
              <a:rPr lang="nb" altLang="en-US" sz="2020" b="1" dirty="0">
                <a:solidFill>
                  <a:srgbClr val="25252B"/>
                </a:solidFill>
                <a:latin typeface="IBM Plex Sans" pitchFamily="34" charset="0"/>
                <a:ea typeface="IBM Plex Sans" pitchFamily="34" charset="-122"/>
                <a:cs typeface="IBM Plex Sans" pitchFamily="34" charset="-120"/>
              </a:rPr>
              <a:t>Solide penger</a:t>
            </a:r>
            <a:r>
              <a:rPr lang="nb" altLang="en-US" sz="2020" dirty="0">
                <a:solidFill>
                  <a:srgbClr val="25252B"/>
                </a:solidFill>
                <a:latin typeface="IBM Plex Sans" pitchFamily="34" charset="0"/>
                <a:ea typeface="IBM Plex Sans" pitchFamily="34" charset="-122"/>
                <a:cs typeface="IBM Plex Sans" pitchFamily="34" charset="-120"/>
              </a:rPr>
              <a:t>» er en vurdering: angi kriterier og sammenlign konsekvent.</a:t>
            </a:r>
            <a:endParaRPr lang="nb" sz="2020" dirty="0"/>
          </a:p>
        </p:txBody>
      </p:sp>
      <p:sp>
        <p:nvSpPr>
          <p:cNvPr id="7" name="Shape 5"/>
          <p:cNvSpPr/>
          <p:nvPr/>
        </p:nvSpPr>
        <p:spPr>
          <a:xfrm>
            <a:off x="666780" y="4776826"/>
            <a:ext cx="10858500" cy="1036747"/>
          </a:xfrm>
          <a:prstGeom prst="rect">
            <a:avLst/>
          </a:prstGeom>
          <a:solidFill>
            <a:srgbClr val="F3F3FA"/>
          </a:solidFill>
          <a:ln/>
        </p:spPr>
      </p:sp>
      <p:sp>
        <p:nvSpPr>
          <p:cNvPr id="8" name="Shape 6"/>
          <p:cNvSpPr/>
          <p:nvPr/>
        </p:nvSpPr>
        <p:spPr>
          <a:xfrm>
            <a:off x="666780" y="4776826"/>
            <a:ext cx="57150" cy="1036747"/>
          </a:xfrm>
          <a:prstGeom prst="rect">
            <a:avLst/>
          </a:prstGeom>
          <a:solidFill>
            <a:srgbClr val="422C70"/>
          </a:solidFill>
          <a:ln/>
        </p:spPr>
      </p:sp>
      <p:sp>
        <p:nvSpPr>
          <p:cNvPr id="9" name="Text 7"/>
          <p:cNvSpPr/>
          <p:nvPr/>
        </p:nvSpPr>
        <p:spPr>
          <a:xfrm>
            <a:off x="1133582" y="5007254"/>
            <a:ext cx="10580980" cy="575889"/>
          </a:xfrm>
          <a:prstGeom prst="rect">
            <a:avLst/>
          </a:prstGeom>
          <a:noFill/>
          <a:ln/>
        </p:spPr>
        <p:txBody>
          <a:bodyPr wrap="square" lIns="0" tIns="0" rIns="0" bIns="0" rtlCol="0" anchor="t"/>
          <a:lstStyle/>
          <a:p>
            <a:pPr algn="l" indent="0" marL="0">
              <a:lnSpc>
                <a:spcPct val="113000"/>
              </a:lnSpc>
              <a:buNone/>
            </a:pPr>
            <a:r>
              <a:rPr lang="nb" altLang="en-US" sz="2020" b="1" dirty="0">
                <a:solidFill>
                  <a:srgbClr val="422C70"/>
                </a:solidFill>
                <a:latin typeface="IBM Plex Sans" pitchFamily="34" charset="0"/>
                <a:ea typeface="IBM Plex Sans" pitchFamily="34" charset="-122"/>
                <a:cs typeface="IBM Plex Sans" pitchFamily="34" charset="-120"/>
              </a:rPr>
              <a:t>Tenk kritisk</a:t>
            </a:r>
            <a:endParaRPr lang="nb" sz="2020" dirty="0"/>
          </a:p>
          <a:p>
            <a:pPr algn="l" indent="0" marL="0">
              <a:lnSpc>
                <a:spcPct val="113000"/>
              </a:lnSpc>
              <a:spcBef>
                <a:spcPts val="300"/>
              </a:spcBef>
              <a:buNone/>
            </a:pPr>
            <a:r>
              <a:rPr lang="nb" altLang="en-US" sz="2020" dirty="0">
                <a:solidFill>
                  <a:srgbClr val="25252B"/>
                </a:solidFill>
                <a:latin typeface="IBM Plex Sans" pitchFamily="34" charset="0"/>
                <a:ea typeface="IBM Plex Sans" pitchFamily="34" charset="-122"/>
                <a:cs typeface="IBM Plex Sans" pitchFamily="34" charset="-120"/>
              </a:rPr>
              <a:t>Hvilke egenskaper var viktige da De valgte én type penger eller eiendel fremfor en annen?</a:t>
            </a:r>
            <a:endParaRPr lang="nb"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Byttehandel og dobbelt sammenfall av behov</a:t>
            </a:r>
            <a:endParaRPr lang="nb"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Direkte utveksling av varer eller tjenester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Begge parter må ønske det den andre tilbyr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Samtidig og i passende mengder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Utfordringer med delbarhet, forringelse, prissetting og sparing</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Penger skiller salg fra kjøp</a:t>
            </a:r>
            <a:endParaRPr lang="nb"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Knapphet, verdi og utveksling</a:t>
            </a:r>
            <a:endParaRPr lang="nb" sz="3000" dirty="0"/>
          </a:p>
        </p:txBody>
      </p:sp>
      <p:sp>
        <p:nvSpPr>
          <p:cNvPr id="5" name="Text 2"/>
          <p:cNvSpPr/>
          <p:nvPr/>
        </p:nvSpPr>
        <p:spPr>
          <a:xfrm>
            <a:off x="986729" y="1372240"/>
            <a:ext cx="5343754" cy="3711732"/>
          </a:xfrm>
          <a:prstGeom prst="rect">
            <a:avLst/>
          </a:prstGeom>
          <a:noFill/>
          <a:ln/>
        </p:spPr>
        <p:txBody>
          <a:bodyPr wrap="square" lIns="0" tIns="0" rIns="0" bIns="0" rtlCol="0" anchor="t"/>
          <a:lstStyle/>
          <a:p>
            <a:pPr algn="l" marL="191770" indent="-191770">
              <a:lnSpc>
                <a:spcPct val="113000"/>
              </a:lnSpc>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Knapphet:</a:t>
            </a:r>
            <a:r>
              <a:rPr lang="nb" altLang="en-US" sz="2020" dirty="0">
                <a:solidFill>
                  <a:srgbClr val="25252B"/>
                </a:solidFill>
                <a:latin typeface="IBM Plex Sans" pitchFamily="34" charset="0"/>
                <a:ea typeface="IBM Plex Sans" pitchFamily="34" charset="-122"/>
                <a:cs typeface="IBM Plex Sans" pitchFamily="34" charset="-120"/>
              </a:rPr>
              <a:t> én bruk utelukker en annen</a:t>
            </a:r>
            <a:endParaRPr lang="nb" sz="2020" dirty="0"/>
          </a:p>
          <a:p>
            <a:pPr algn="l" marL="191770" indent="-19177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Subjektiv verdi:</a:t>
            </a:r>
            <a:r>
              <a:rPr lang="nb" altLang="en-US" sz="2020" dirty="0">
                <a:solidFill>
                  <a:srgbClr val="25252B"/>
                </a:solidFill>
                <a:latin typeface="IBM Plex Sans" pitchFamily="34" charset="0"/>
                <a:ea typeface="IBM Plex Sans" pitchFamily="34" charset="-122"/>
                <a:cs typeface="IBM Plex Sans" pitchFamily="34" charset="-120"/>
              </a:rPr>
              <a:t> behov, preferanser og omstendigheter</a:t>
            </a:r>
            <a:endParaRPr lang="nb" sz="2020" dirty="0"/>
          </a:p>
          <a:p>
            <a:pPr algn="l" marL="191770" indent="-19177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Bytte:</a:t>
            </a:r>
            <a:r>
              <a:rPr lang="nb" altLang="en-US" sz="2020" dirty="0">
                <a:solidFill>
                  <a:srgbClr val="25252B"/>
                </a:solidFill>
                <a:latin typeface="IBM Plex Sans" pitchFamily="34" charset="0"/>
                <a:ea typeface="IBM Plex Sans" pitchFamily="34" charset="-122"/>
                <a:cs typeface="IBM Plex Sans" pitchFamily="34" charset="-120"/>
              </a:rPr>
              <a:t> begge parter foretrekker det de mottar</a:t>
            </a:r>
            <a:endParaRPr lang="nb" sz="2020" dirty="0"/>
          </a:p>
          <a:p>
            <a:pPr algn="l" marL="191770" indent="-19177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Alternativkostnad:</a:t>
            </a:r>
            <a:r>
              <a:rPr lang="nb" altLang="en-US" sz="2020" dirty="0">
                <a:solidFill>
                  <a:srgbClr val="25252B"/>
                </a:solidFill>
                <a:latin typeface="IBM Plex Sans" pitchFamily="34" charset="0"/>
                <a:ea typeface="IBM Plex Sans" pitchFamily="34" charset="-122"/>
                <a:cs typeface="IBM Plex Sans" pitchFamily="34" charset="-120"/>
              </a:rPr>
              <a:t> det beste alternativet man gir avkall på</a:t>
            </a:r>
            <a:endParaRPr lang="nb" sz="2020" dirty="0"/>
          </a:p>
          <a:p>
            <a:pPr algn="l" marL="191770" indent="-19177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Tidspreferanse:</a:t>
            </a:r>
            <a:r>
              <a:rPr lang="nb" altLang="en-US" sz="2020" dirty="0">
                <a:solidFill>
                  <a:srgbClr val="25252B"/>
                </a:solidFill>
                <a:latin typeface="IBM Plex Sans" pitchFamily="34" charset="0"/>
                <a:ea typeface="IBM Plex Sans" pitchFamily="34" charset="-122"/>
                <a:cs typeface="IBM Plex Sans" pitchFamily="34" charset="-120"/>
              </a:rPr>
              <a:t> nå sammenlignet med senere</a:t>
            </a:r>
            <a:endParaRPr lang="nb" sz="2020" dirty="0"/>
          </a:p>
          <a:p>
            <a:pPr algn="l" marL="191770" indent="-19177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Avveining:</a:t>
            </a:r>
            <a:r>
              <a:rPr lang="nb" altLang="en-US" sz="2020" dirty="0">
                <a:solidFill>
                  <a:srgbClr val="25252B"/>
                </a:solidFill>
                <a:latin typeface="IBM Plex Sans" pitchFamily="34" charset="0"/>
                <a:ea typeface="IBM Plex Sans" pitchFamily="34" charset="-122"/>
                <a:cs typeface="IBM Plex Sans" pitchFamily="34" charset="-120"/>
              </a:rPr>
              <a:t> en fordel som har en kostnad</a:t>
            </a:r>
            <a:endParaRPr lang="nb" sz="2020" dirty="0"/>
          </a:p>
        </p:txBody>
      </p:sp>
      <p:sp>
        <p:nvSpPr>
          <p:cNvPr id="6" name="Text 3"/>
          <p:cNvSpPr/>
          <p:nvPr/>
        </p:nvSpPr>
        <p:spPr>
          <a:xfrm>
            <a:off x="666780" y="5365516"/>
            <a:ext cx="5694426" cy="691195"/>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Knapphet alene garanterer ikke verdi; etterspørsel har også betydning.</a:t>
            </a:r>
            <a:endParaRPr lang="nb"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Nær en trygg vannkilde En flaske vann står i et kjøleskap i en butikk. Rent vann er lett å finne i nærheten.BehovLitePrisLavereVed vannmangel Den samme flasken står i en varm ørken. Vann er vanskelig ">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Alternativkostnad</a:t>
            </a:r>
            <a:endParaRPr lang="nb"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En kunde med begrenset med penger vurderer alternativene Mat Spis godt i dag.Transport Kom Dem på jobb.SparBehold pengene til senere. Hvert valg innebærer å gi avkall på de andre: alternativkostnaden">    </p:cNvPr>
          <p:cNvPicPr>
            <a:picLocks noChangeAspect="1"/>
          </p:cNvPicPr>
          <p:nvPr/>
        </p:nvPicPr>
        <p:blipFill>
          <a:blip r:embed="rId1"/>
          <a:stretch>
            <a:fillRect/>
          </a:stretch>
        </p:blipFill>
        <p:spPr>
          <a:xfrm>
            <a:off x="553121" y="266730"/>
            <a:ext cx="110858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Fra byttehandel til digitale penger</a:t>
            </a:r>
            <a:endParaRPr lang="nb"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Direkte bytte, gaver, forpliktelser og gjeldsregistreringer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Varepenger: varer med andre bruksområder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Standardiserte mynter: gjenkjennelighet; mulig reduksjon av edelmetallinnholdet</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Representative papirpenger: innløselige fordringer; tillit til utstederen</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Banker og statlige penger: institusjonelle løfter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Digitale betalinger: instruksjoner som endrer registreringer</a:t>
            </a:r>
            <a:endParaRPr lang="nb"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Ulike former eksisterte side om side; samfunn fulgte ikke én og samme rekkefølge. Bekvemmelighet førte ofte til avhengighet av utstedere og mellomledd.</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Fiatpenger</a:t>
            </a:r>
            <a:endParaRPr lang="nb"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Fiatpenger er myndighetsgodkjent valuta som ikke kan innløses i en fast mengde av en råvare som gull.</a:t>
            </a:r>
            <a:endParaRPr lang="nb"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Sentralbank:</a:t>
            </a:r>
            <a:r>
              <a:rPr lang="nb" altLang="en-US" sz="2300" dirty="0">
                <a:solidFill>
                  <a:srgbClr val="25252B"/>
                </a:solidFill>
                <a:latin typeface="IBM Plex Sans" pitchFamily="34" charset="0"/>
                <a:ea typeface="IBM Plex Sans" pitchFamily="34" charset="-122"/>
                <a:cs typeface="IBM Plex Sans" pitchFamily="34" charset="-120"/>
              </a:rPr>
              <a:t> basispenger, pengepolitikk, oppgjør</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Forretningsbanker:</a:t>
            </a:r>
            <a:r>
              <a:rPr lang="nb" altLang="en-US" sz="2300" dirty="0">
                <a:solidFill>
                  <a:srgbClr val="25252B"/>
                </a:solidFill>
                <a:latin typeface="IBM Plex Sans" pitchFamily="34" charset="0"/>
                <a:ea typeface="IBM Plex Sans" pitchFamily="34" charset="-122"/>
                <a:cs typeface="IBM Plex Sans" pitchFamily="34" charset="-120"/>
              </a:rPr>
              <a:t> innskudd, betalinger, lån</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Staten:</a:t>
            </a:r>
            <a:r>
              <a:rPr lang="nb" altLang="en-US" sz="2300" dirty="0">
                <a:solidFill>
                  <a:srgbClr val="25252B"/>
                </a:solidFill>
                <a:latin typeface="IBM Plex Sans" pitchFamily="34" charset="0"/>
                <a:ea typeface="IBM Plex Sans" pitchFamily="34" charset="-122"/>
                <a:cs typeface="IBM Plex Sans" pitchFamily="34" charset="-120"/>
              </a:rPr>
              <a:t> skatter, offentlige utgifter, lover</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Folk og bedrifter:</a:t>
            </a:r>
            <a:r>
              <a:rPr lang="nb" altLang="en-US" sz="2300" dirty="0">
                <a:solidFill>
                  <a:srgbClr val="25252B"/>
                </a:solidFill>
                <a:latin typeface="IBM Plex Sans" pitchFamily="34" charset="0"/>
                <a:ea typeface="IBM Plex Sans" pitchFamily="34" charset="-122"/>
                <a:cs typeface="IBM Plex Sans" pitchFamily="34" charset="-120"/>
              </a:rPr>
              <a:t> arbeid, priser, utveksling</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Felles aksept og nettverkseffekter</a:t>
            </a:r>
            <a:endParaRPr lang="nb"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Praktiske betalinger og fleksibel kreditt medfører avhengighet av institusjoner. Pengemengde, tilgang og regler kan endres; reglene for tvungent betalingsmiddel varierer mellom jurisdiksjoner.</a:t>
            </a:r>
            <a:endParaRPr lang="nb"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SentralbankStyrer pengepolitikken og legger til rette for betalingsoppgjør. ForretningsbankSkylder kundene innskuddene deres; et innskudd er en forpliktelse for banken. BetalingstjenesterFormidler bet">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Undersøk en lokal betaling</a:t>
            </a:r>
            <a:endParaRPr lang="nb"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Velg en vanlig betaling, eller bruk et oppdiktet scenario.</a:t>
            </a:r>
            <a:endParaRPr lang="nb" sz="2400" dirty="0"/>
          </a:p>
        </p:txBody>
      </p:sp>
      <p:sp>
        <p:nvSpPr>
          <p:cNvPr id="6" name="Text 3"/>
          <p:cNvSpPr/>
          <p:nvPr/>
        </p:nvSpPr>
        <p:spPr>
          <a:xfrm>
            <a:off x="1047720" y="2514326"/>
            <a:ext cx="5276820"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Hva betales det for? Hvilken valuta brukes som regneenhet?</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Hvorfor godtar mottakeren den?</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Hvilke institusjoner, registre eller regler støtter opp under den?</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Hva blir vanskeligere hvis aksepten eller tilliten svikter?</a:t>
            </a:r>
            <a:endParaRPr lang="nb"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Bankvirksomhet med brøkreserver</a:t>
            </a:r>
            <a:endParaRPr lang="nb"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Bankinnskudd: løfter om å betale</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Bare en del holdes som umiddelbart tilgjengelige reserver</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Et lån skaper vanligvis nye innskuddspenger</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Tilbakebetaling av hovedstolen reduserer innskuddspengene</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Kapital, likviditet, kredittrisiko, finansiering, regulering og etterspørsel begrenser utlånsvirksomheten</a:t>
            </a:r>
            <a:endParaRPr lang="nb"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nb" altLang="en-US" sz="2020" b="1" dirty="0">
                <a:solidFill>
                  <a:srgbClr val="422C70"/>
                </a:solidFill>
                <a:latin typeface="IBM Plex Sans" pitchFamily="34" charset="0"/>
                <a:ea typeface="IBM Plex Sans" pitchFamily="34" charset="-122"/>
                <a:cs typeface="IBM Plex Sans" pitchFamily="34" charset="-120"/>
              </a:rPr>
              <a:t>Likviditetsrisiko:</a:t>
            </a:r>
            <a:r>
              <a:rPr lang="nb" altLang="en-US" sz="2020" dirty="0">
                <a:solidFill>
                  <a:srgbClr val="25252B"/>
                </a:solidFill>
                <a:latin typeface="IBM Plex Sans" pitchFamily="34" charset="0"/>
                <a:ea typeface="IBM Plex Sans" pitchFamily="34" charset="-122"/>
                <a:cs typeface="IBM Plex Sans" pitchFamily="34" charset="-120"/>
              </a:rPr>
              <a:t> for lite tilgjengelig til å dekke dagens uttak.</a:t>
            </a:r>
            <a:endParaRPr lang="nb"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nb" altLang="en-US" sz="2020" b="1" dirty="0">
                <a:solidFill>
                  <a:srgbClr val="422C70"/>
                </a:solidFill>
                <a:latin typeface="IBM Plex Sans" pitchFamily="34" charset="0"/>
                <a:ea typeface="IBM Plex Sans" pitchFamily="34" charset="-122"/>
                <a:cs typeface="IBM Plex Sans" pitchFamily="34" charset="-120"/>
              </a:rPr>
              <a:t>Solvensrisiko:</a:t>
            </a:r>
            <a:r>
              <a:rPr lang="nb" altLang="en-US" sz="2020" dirty="0">
                <a:solidFill>
                  <a:srgbClr val="25252B"/>
                </a:solidFill>
                <a:latin typeface="IBM Plex Sans" pitchFamily="34" charset="0"/>
                <a:ea typeface="IBM Plex Sans" pitchFamily="34" charset="-122"/>
                <a:cs typeface="IBM Plex Sans" pitchFamily="34" charset="-120"/>
              </a:rPr>
              <a:t> eiendelene er mindre verdt enn forpliktelsene.</a:t>
            </a:r>
            <a:endParaRPr lang="nb"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Massive innskuddsuttak kan begrense tilgangen til pengene. Innskuddsgarantier og lån fra sentralbanken kan dempe panikk, men dekning og regler varierer; beskyttelse kan ikke fjerne all risiko.</a:t>
            </a:r>
            <a:endParaRPr lang="nb"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Søk om lånetLåntakeren ber banken om et lån.2Godkjenn lånetBanken godtar å gi lånet.3 Opprett innskuddetBanken godskriver låntakerens konto med et nytt innskudd.4 Bruk eller overførLåntakeren bruker">    </p:cNvPr>
          <p:cNvPicPr>
            <a:picLocks noChangeAspect="1"/>
          </p:cNvPicPr>
          <p:nvPr/>
        </p:nvPicPr>
        <p:blipFill>
          <a:blip r:embed="rId1"/>
          <a:stretch>
            <a:fillRect/>
          </a:stretch>
        </p:blipFill>
        <p:spPr>
          <a:xfrm>
            <a:off x="342900" y="731703"/>
            <a:ext cx="11506170" cy="524216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LikviditetsrisikoMange innskytere står i kø for å ta ut penger i dag Bankens lån kan fortsatt bli tilbakebetalt senere Ikke nok kontanter eller raskt realiserbare eiendeler nåProblemetTidspunkt: det e">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Inflasjon og kjøpekraft</a:t>
            </a:r>
            <a:endParaRPr lang="nb" sz="3000" dirty="0"/>
          </a:p>
        </p:txBody>
      </p:sp>
      <p:sp>
        <p:nvSpPr>
          <p:cNvPr id="5" name="Text 2"/>
          <p:cNvSpPr/>
          <p:nvPr/>
        </p:nvSpPr>
        <p:spPr>
          <a:xfrm>
            <a:off x="986729" y="137224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Prisinflasjon:</a:t>
            </a:r>
            <a:r>
              <a:rPr lang="nb" altLang="en-US" sz="2020" dirty="0">
                <a:solidFill>
                  <a:srgbClr val="25252B"/>
                </a:solidFill>
                <a:latin typeface="IBM Plex Sans" pitchFamily="34" charset="0"/>
                <a:ea typeface="IBM Plex Sans" pitchFamily="34" charset="-122"/>
                <a:cs typeface="IBM Plex Sans" pitchFamily="34" charset="-120"/>
              </a:rPr>
              <a:t> vedvarende økning i det generelle prisnivået</a:t>
            </a:r>
            <a:endParaRPr lang="nb" sz="2020" dirty="0"/>
          </a:p>
          <a:p>
            <a:pPr algn="l" marL="191770" indent="-19177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Kjøpekraft:</a:t>
            </a:r>
            <a:r>
              <a:rPr lang="nb" altLang="en-US" sz="2020" dirty="0">
                <a:solidFill>
                  <a:srgbClr val="25252B"/>
                </a:solidFill>
                <a:latin typeface="IBM Plex Sans" pitchFamily="34" charset="0"/>
                <a:ea typeface="IBM Plex Sans" pitchFamily="34" charset="-122"/>
                <a:cs typeface="IBM Plex Sans" pitchFamily="34" charset="-120"/>
              </a:rPr>
              <a:t> hva en pengeenhet kan kjøpe</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Samme varekurv: 100 → 110 valutaenheter</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Uendret inntekt eller oppsparte midler: lavere kjøpekraft</a:t>
            </a:r>
            <a:endParaRPr lang="nb" sz="2020" dirty="0"/>
          </a:p>
        </p:txBody>
      </p:sp>
      <p:sp>
        <p:nvSpPr>
          <p:cNvPr id="6" name="Text 3"/>
          <p:cNvSpPr/>
          <p:nvPr/>
        </p:nvSpPr>
        <p:spPr>
          <a:xfrm>
            <a:off x="666780" y="4226448"/>
            <a:ext cx="5694426" cy="1382298"/>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Økning i pengemengden og kredittgivningen kan bidra, sammen med tilbud, etterspørsel, valuta, skatter, reguleringer og kostnader. Én stigende pris utgjør ikke hele inflasjonsmålet.</a:t>
            </a:r>
            <a:endParaRPr lang="nb"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Før De har 100 enheter. Varekurven koster 100. De kan kjøpe hele varekurven.PrisnivåLavereKjøpekraftHøyereEtter prisøkningen De har fortsatt 100 enheter. Den samme varekurven koster 110. De kan ikke l">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Sammenlign kjøpekraft lokalt</a:t>
            </a:r>
            <a:endParaRPr lang="nb"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nb" altLang="en-US" sz="2300" dirty="0">
                <a:solidFill>
                  <a:srgbClr val="25252B"/>
                </a:solidFill>
                <a:latin typeface="IBM Plex Sans" pitchFamily="34" charset="0"/>
                <a:ea typeface="IBM Plex Sans" pitchFamily="34" charset="-122"/>
                <a:cs typeface="IBM Plex Sans" pitchFamily="34" charset="-120"/>
              </a:rPr>
              <a:t>Velg en vanlig vare; noter dagens pris.</a:t>
            </a:r>
            <a:endParaRPr lang="nb" sz="2300" dirty="0"/>
          </a:p>
          <a:p>
            <a:pPr algn="l" marL="219710" indent="-219710">
              <a:lnSpc>
                <a:spcPct val="113000"/>
              </a:lnSpc>
              <a:spcBef>
                <a:spcPts val="460"/>
              </a:spcBef>
              <a:buSzPct val="100000"/>
              <a:buFont typeface="+mj-lt"/>
              <a:buAutoNum type="arabicPeriod" startAt="1"/>
            </a:pPr>
            <a:r>
              <a:rPr lang="nb" altLang="en-US" sz="2300" dirty="0">
                <a:solidFill>
                  <a:srgbClr val="25252B"/>
                </a:solidFill>
                <a:latin typeface="IBM Plex Sans" pitchFamily="34" charset="0"/>
                <a:ea typeface="IBM Plex Sans" pitchFamily="34" charset="-122"/>
                <a:cs typeface="IBM Plex Sans" pitchFamily="34" charset="-120"/>
              </a:rPr>
              <a:t>Sammenlign med en tidligere pris; sjekk en pålitelig kilde hvis mulig.</a:t>
            </a:r>
            <a:endParaRPr lang="nb" sz="2300" dirty="0"/>
          </a:p>
          <a:p>
            <a:pPr algn="l" marL="219710" indent="-219710">
              <a:lnSpc>
                <a:spcPct val="113000"/>
              </a:lnSpc>
              <a:spcBef>
                <a:spcPts val="460"/>
              </a:spcBef>
              <a:buSzPct val="100000"/>
              <a:buFont typeface="+mj-lt"/>
              <a:buAutoNum type="arabicPeriod" startAt="1"/>
            </a:pPr>
            <a:r>
              <a:rPr lang="nb" altLang="en-US" sz="2300" dirty="0">
                <a:solidFill>
                  <a:srgbClr val="25252B"/>
                </a:solidFill>
                <a:latin typeface="IBM Plex Sans" pitchFamily="34" charset="0"/>
                <a:ea typeface="IBM Plex Sans" pitchFamily="34" charset="-122"/>
                <a:cs typeface="IBM Plex Sans" pitchFamily="34" charset="-120"/>
              </a:rPr>
              <a:t>Endret inntekten seg i samme takt? Hva annet endret seg?</a:t>
            </a:r>
            <a:endParaRPr lang="nb" sz="2300" dirty="0"/>
          </a:p>
          <a:p>
            <a:pPr algn="l" marL="219710" indent="-219710">
              <a:lnSpc>
                <a:spcPct val="113000"/>
              </a:lnSpc>
              <a:spcBef>
                <a:spcPts val="460"/>
              </a:spcBef>
              <a:buSzPct val="100000"/>
              <a:buFont typeface="+mj-lt"/>
              <a:buAutoNum type="arabicPeriod" startAt="1"/>
            </a:pPr>
            <a:r>
              <a:rPr lang="nb" altLang="en-US" sz="2300" dirty="0">
                <a:solidFill>
                  <a:srgbClr val="25252B"/>
                </a:solidFill>
                <a:latin typeface="IBM Plex Sans" pitchFamily="34" charset="0"/>
                <a:ea typeface="IBM Plex Sans" pitchFamily="34" charset="-122"/>
                <a:cs typeface="IBM Plex Sans" pitchFamily="34" charset="-120"/>
              </a:rPr>
              <a:t>Sammenlign med et offisielt inflasjonsmål og varekurven som ligger til grunn.</a:t>
            </a:r>
            <a:endParaRPr lang="nb"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Virkningene er ulike for dem som holder kontanter, eiere av formuesgoder, låntakere og långivere; lønninger og priser tilpasser seg i ulikt tempo. Deres forbruk kan avvike fra varekurven som brukes i målingen.</a:t>
            </a:r>
            <a:endParaRPr lang="nb"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En endret varekurv eller metode er ikke automatisk manipulasjon; sjekk forklaringen og dokumenter endringen.</a:t>
            </a:r>
            <a:endParaRPr lang="nb"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Den amerikanske dollaren som reservevaluta</a:t>
            </a:r>
            <a:endParaRPr lang="nb"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Reservevaluta: holdes for internasjonale betalinger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Verdenskriger: forskyvninger i økonomisk og finansiell styrke</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1944:</a:t>
            </a:r>
            <a:r>
              <a:rPr lang="nb" altLang="en-US" sz="2400" dirty="0">
                <a:solidFill>
                  <a:srgbClr val="25252B"/>
                </a:solidFill>
                <a:latin typeface="IBM Plex Sans" pitchFamily="34" charset="0"/>
                <a:ea typeface="IBM Plex Sans" pitchFamily="34" charset="-122"/>
                <a:cs typeface="IBM Plex Sans" pitchFamily="34" charset="-120"/>
              </a:rPr>
              <a:t> Bretton Woods; valutaer knyttet til dollaren, dollaren til gull</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1971:</a:t>
            </a:r>
            <a:r>
              <a:rPr lang="nb" altLang="en-US" sz="2400" dirty="0">
                <a:solidFill>
                  <a:srgbClr val="25252B"/>
                </a:solidFill>
                <a:latin typeface="IBM Plex Sans" pitchFamily="34" charset="0"/>
                <a:ea typeface="IBM Plex Sans" pitchFamily="34" charset="-122"/>
                <a:cs typeface="IBM Plex Sans" pitchFamily="34" charset="-120"/>
              </a:rPr>
              <a:t> den offisielle muligheten til å veksle dollar inn i gull opphørte</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Etablert handel, økonomisk størrelse og dype finansmarkeder</a:t>
            </a:r>
            <a:endParaRPr lang="nb"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Reservevalutaenes andeler kan endre seg; sentralbanker holder også andre valutaer.</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Alternativer for sparing og verdibevaring</a:t>
            </a:r>
            <a:endParaRPr lang="nb" sz="3000" dirty="0"/>
          </a:p>
        </p:txBody>
      </p:sp>
      <p:sp>
        <p:nvSpPr>
          <p:cNvPr id="4" name="Text 2"/>
          <p:cNvSpPr/>
          <p:nvPr/>
        </p:nvSpPr>
        <p:spPr>
          <a:xfrm>
            <a:off x="1017179" y="1379464"/>
            <a:ext cx="11125871" cy="2060235"/>
          </a:xfrm>
          <a:prstGeom prst="rect">
            <a:avLst/>
          </a:prstGeom>
          <a:noFill/>
          <a:ln/>
        </p:spPr>
        <p:txBody>
          <a:bodyPr wrap="square" lIns="0" tIns="0" rIns="0" bIns="0" rtlCol="0" anchor="t"/>
          <a:lstStyle/>
          <a:p>
            <a:pPr algn="l" marL="210820" indent="-210820">
              <a:lnSpc>
                <a:spcPct val="113000"/>
              </a:lnSpc>
              <a:buSzPct val="100000"/>
              <a:buChar char="•"/>
            </a:pPr>
            <a:r>
              <a:rPr lang="nb" altLang="en-US" sz="2210" b="1" dirty="0">
                <a:solidFill>
                  <a:srgbClr val="422C70"/>
                </a:solidFill>
                <a:latin typeface="IBM Plex Sans" pitchFamily="34" charset="0"/>
                <a:ea typeface="IBM Plex Sans" pitchFamily="34" charset="-122"/>
                <a:cs typeface="IBM Plex Sans" pitchFamily="34" charset="-120"/>
              </a:rPr>
              <a:t>Edelmetaller:</a:t>
            </a:r>
            <a:r>
              <a:rPr lang="nb" altLang="en-US" sz="2210" dirty="0">
                <a:solidFill>
                  <a:srgbClr val="25252B"/>
                </a:solidFill>
                <a:latin typeface="IBM Plex Sans" pitchFamily="34" charset="0"/>
                <a:ea typeface="IBM Plex Sans" pitchFamily="34" charset="-122"/>
                <a:cs typeface="IBM Plex Sans" pitchFamily="34" charset="-120"/>
              </a:rPr>
              <a:t> fysisk besittelse; kostnader til oppbevaring og verifisering</a:t>
            </a:r>
            <a:endParaRPr lang="nb" sz="2210" dirty="0"/>
          </a:p>
          <a:p>
            <a:pPr algn="l" marL="210820" indent="-210820">
              <a:lnSpc>
                <a:spcPct val="113000"/>
              </a:lnSpc>
              <a:spcBef>
                <a:spcPts val="440"/>
              </a:spcBef>
              <a:buSzPct val="100000"/>
              <a:buChar char="•"/>
            </a:pPr>
            <a:r>
              <a:rPr lang="nb" altLang="en-US" sz="2210" b="1" dirty="0">
                <a:solidFill>
                  <a:srgbClr val="422C70"/>
                </a:solidFill>
                <a:latin typeface="IBM Plex Sans" pitchFamily="34" charset="0"/>
                <a:ea typeface="IBM Plex Sans" pitchFamily="34" charset="-122"/>
                <a:cs typeface="IBM Plex Sans" pitchFamily="34" charset="-120"/>
              </a:rPr>
              <a:t>Fast eiendom:</a:t>
            </a:r>
            <a:r>
              <a:rPr lang="nb" altLang="en-US" sz="2210" dirty="0">
                <a:solidFill>
                  <a:srgbClr val="25252B"/>
                </a:solidFill>
                <a:latin typeface="IBM Plex Sans" pitchFamily="34" charset="0"/>
                <a:ea typeface="IBM Plex Sans" pitchFamily="34" charset="-122"/>
                <a:cs typeface="IBM Plex Sans" pitchFamily="34" charset="-120"/>
              </a:rPr>
              <a:t> nyttig eiendel; høy inngangskostnad, vedlikehold, lav flyttbarhet</a:t>
            </a:r>
            <a:endParaRPr lang="nb" sz="2210" dirty="0"/>
          </a:p>
          <a:p>
            <a:pPr algn="l" marL="210820" indent="-210820">
              <a:lnSpc>
                <a:spcPct val="113000"/>
              </a:lnSpc>
              <a:spcBef>
                <a:spcPts val="440"/>
              </a:spcBef>
              <a:buSzPct val="100000"/>
              <a:buChar char="•"/>
            </a:pPr>
            <a:r>
              <a:rPr lang="nb" altLang="en-US" sz="2210" b="1" dirty="0">
                <a:solidFill>
                  <a:srgbClr val="422C70"/>
                </a:solidFill>
                <a:latin typeface="IBM Plex Sans" pitchFamily="34" charset="0"/>
                <a:ea typeface="IBM Plex Sans" pitchFamily="34" charset="-122"/>
                <a:cs typeface="IBM Plex Sans" pitchFamily="34" charset="-120"/>
              </a:rPr>
              <a:t>Aksjer:</a:t>
            </a:r>
            <a:r>
              <a:rPr lang="nb" altLang="en-US" sz="2210" dirty="0">
                <a:solidFill>
                  <a:srgbClr val="25252B"/>
                </a:solidFill>
                <a:latin typeface="IBM Plex Sans" pitchFamily="34" charset="0"/>
                <a:ea typeface="IBM Plex Sans" pitchFamily="34" charset="-122"/>
                <a:cs typeface="IBM Plex Sans" pitchFamily="34" charset="-120"/>
              </a:rPr>
              <a:t> eierskap i produktiv virksomhet; virksomhets-, markeds- og oppbevaringsrisiko</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Andre alternativer: utenlandsk valuta, obligasjoner, bedrifter, verktøy, utdanning</a:t>
            </a:r>
            <a:endParaRPr lang="nb" sz="2210" dirty="0"/>
          </a:p>
        </p:txBody>
      </p:sp>
      <p:sp>
        <p:nvSpPr>
          <p:cNvPr id="5" name="Text 3"/>
          <p:cNvSpPr/>
          <p:nvPr/>
        </p:nvSpPr>
        <p:spPr>
          <a:xfrm>
            <a:off x="666780" y="3748126"/>
            <a:ext cx="11510010" cy="756940"/>
          </a:xfrm>
          <a:prstGeom prst="rect">
            <a:avLst/>
          </a:prstGeom>
          <a:noFill/>
          <a:ln/>
        </p:spPr>
        <p:txBody>
          <a:bodyPr wrap="square" lIns="0" tIns="0" rIns="0" bIns="0" rtlCol="0" anchor="t"/>
          <a:lstStyle/>
          <a:p>
            <a:pPr algn="l" indent="0" marL="0">
              <a:lnSpc>
                <a:spcPct val="113000"/>
              </a:lnSpc>
              <a:buNone/>
            </a:pPr>
            <a:r>
              <a:rPr lang="nb" altLang="en-US" sz="2210" dirty="0">
                <a:solidFill>
                  <a:srgbClr val="25252B"/>
                </a:solidFill>
                <a:latin typeface="IBM Plex Sans" pitchFamily="34" charset="0"/>
                <a:ea typeface="IBM Plex Sans" pitchFamily="34" charset="-122"/>
                <a:cs typeface="IBM Plex Sans" pitchFamily="34" charset="-120"/>
              </a:rPr>
              <a:t>En eiendel oppfyller ikke automatisk alle pengenes funksjoner. Ingen eiendel garanterer kjøpekraft i enhver situasjon.</a:t>
            </a:r>
            <a:endParaRPr lang="nb" sz="2210" dirty="0"/>
          </a:p>
        </p:txBody>
      </p:sp>
      <p:sp>
        <p:nvSpPr>
          <p:cNvPr id="6" name="Text 4"/>
          <p:cNvSpPr/>
          <p:nvPr/>
        </p:nvSpPr>
        <p:spPr>
          <a:xfrm>
            <a:off x="666780" y="4785421"/>
            <a:ext cx="11510010" cy="756940"/>
          </a:xfrm>
          <a:prstGeom prst="rect">
            <a:avLst/>
          </a:prstGeom>
          <a:noFill/>
          <a:ln/>
        </p:spPr>
        <p:txBody>
          <a:bodyPr wrap="square" lIns="0" tIns="0" rIns="0" bIns="0" rtlCol="0" anchor="t"/>
          <a:lstStyle/>
          <a:p>
            <a:pPr algn="l" indent="0" marL="0">
              <a:lnSpc>
                <a:spcPct val="113000"/>
              </a:lnSpc>
              <a:buNone/>
            </a:pPr>
            <a:r>
              <a:rPr lang="nb" altLang="en-US" sz="2210" dirty="0">
                <a:solidFill>
                  <a:srgbClr val="25252B"/>
                </a:solidFill>
                <a:latin typeface="IBM Plex Sans" pitchFamily="34" charset="0"/>
                <a:ea typeface="IBM Plex Sans" pitchFamily="34" charset="-122"/>
                <a:cs typeface="IBM Plex Sans" pitchFamily="34" charset="-120"/>
              </a:rPr>
              <a:t>Skatter kan endre kostnader og fordeler; reglene varierer og endres. Dette kurset gir ingen skatterådgivning.</a:t>
            </a:r>
            <a:endParaRPr lang="nb"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Digitale sentralbankpenger (CBDC)</a:t>
            </a:r>
            <a:endParaRPr lang="nb"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nb" altLang="en-US" sz="1920" dirty="0">
                <a:solidFill>
                  <a:srgbClr val="25252B"/>
                </a:solidFill>
                <a:latin typeface="IBM Plex Sans" pitchFamily="34" charset="0"/>
                <a:ea typeface="IBM Plex Sans" pitchFamily="34" charset="-122"/>
                <a:cs typeface="IBM Plex Sans" pitchFamily="34" charset="-120"/>
              </a:rPr>
              <a:t>En CBDC er digitale fiatpenger utstedt som en forpliktelse for sentralbanken: en fordring innehaveren har på sentralbanken.</a:t>
            </a:r>
            <a:endParaRPr lang="nb"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nb" altLang="en-US" sz="1920" dirty="0">
                <a:solidFill>
                  <a:srgbClr val="25252B"/>
                </a:solidFill>
                <a:latin typeface="IBM Plex Sans" pitchFamily="34" charset="0"/>
                <a:ea typeface="IBM Plex Sans" pitchFamily="34" charset="-122"/>
                <a:cs typeface="IBM Plex Sans" pitchFamily="34" charset="-120"/>
              </a:rPr>
              <a:t>Forskjellig fra kontanter og innskudd i forretningsbanker</a:t>
            </a:r>
            <a:endParaRPr lang="nb" sz="1920" dirty="0"/>
          </a:p>
          <a:p>
            <a:pPr algn="l" marL="182880" indent="-182880">
              <a:lnSpc>
                <a:spcPct val="113000"/>
              </a:lnSpc>
              <a:spcBef>
                <a:spcPts val="380"/>
              </a:spcBef>
              <a:buSzPct val="100000"/>
              <a:buChar char="•"/>
            </a:pPr>
            <a:r>
              <a:rPr lang="nb" altLang="en-US" sz="1920" dirty="0">
                <a:solidFill>
                  <a:srgbClr val="25252B"/>
                </a:solidFill>
                <a:latin typeface="IBM Plex Sans" pitchFamily="34" charset="0"/>
                <a:ea typeface="IBM Plex Sans" pitchFamily="34" charset="-122"/>
                <a:cs typeface="IBM Plex Sans" pitchFamily="34" charset="-120"/>
              </a:rPr>
              <a:t>Mulige fordeler ved oppgjør eller tilgang</a:t>
            </a:r>
            <a:endParaRPr lang="nb" sz="1920" dirty="0"/>
          </a:p>
          <a:p>
            <a:pPr algn="l" marL="182880" indent="-182880">
              <a:lnSpc>
                <a:spcPct val="113000"/>
              </a:lnSpc>
              <a:spcBef>
                <a:spcPts val="380"/>
              </a:spcBef>
              <a:buSzPct val="100000"/>
              <a:buChar char="•"/>
            </a:pPr>
            <a:r>
              <a:rPr lang="nb" altLang="en-US" sz="1920" dirty="0">
                <a:solidFill>
                  <a:srgbClr val="25252B"/>
                </a:solidFill>
                <a:latin typeface="IBM Plex Sans" pitchFamily="34" charset="0"/>
                <a:ea typeface="IBM Plex Sans" pitchFamily="34" charset="-122"/>
                <a:cs typeface="IBM Plex Sans" pitchFamily="34" charset="-120"/>
              </a:rPr>
              <a:t>Mulig overvåking, begrensninger og koblinger til identitet</a:t>
            </a:r>
            <a:endParaRPr lang="nb" sz="1920" dirty="0"/>
          </a:p>
          <a:p>
            <a:pPr algn="l" marL="182880" indent="-182880">
              <a:lnSpc>
                <a:spcPct val="113000"/>
              </a:lnSpc>
              <a:spcBef>
                <a:spcPts val="380"/>
              </a:spcBef>
              <a:buSzPct val="100000"/>
              <a:buChar char="•"/>
            </a:pPr>
            <a:r>
              <a:rPr lang="nb" altLang="en-US" sz="1920" dirty="0">
                <a:solidFill>
                  <a:srgbClr val="25252B"/>
                </a:solidFill>
                <a:latin typeface="IBM Plex Sans" pitchFamily="34" charset="0"/>
                <a:ea typeface="IBM Plex Sans" pitchFamily="34" charset="-122"/>
                <a:cs typeface="IBM Plex Sans" pitchFamily="34" charset="-120"/>
              </a:rPr>
              <a:t>Sentral utstedelse og pengepolitikk består</a:t>
            </a:r>
            <a:endParaRPr lang="nb"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nb" altLang="en-US" sz="1920" dirty="0">
                <a:solidFill>
                  <a:srgbClr val="25252B"/>
                </a:solidFill>
                <a:latin typeface="IBM Plex Sans" pitchFamily="34" charset="0"/>
                <a:ea typeface="IBM Plex Sans" pitchFamily="34" charset="-122"/>
                <a:cs typeface="IBM Plex Sans" pitchFamily="34" charset="-120"/>
              </a:rPr>
              <a:t>Utformingene varierer. Digitalt betyr ikke automatisk desentralisert, med begrenset tilgang, privat eller uavhengig verifiserbart.</a:t>
            </a:r>
            <a:endParaRPr lang="nb"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nb" altLang="en-US" sz="1920" b="1" dirty="0">
                <a:solidFill>
                  <a:srgbClr val="422C70"/>
                </a:solidFill>
                <a:latin typeface="IBM Plex Sans" pitchFamily="34" charset="0"/>
                <a:ea typeface="IBM Plex Sans" pitchFamily="34" charset="-122"/>
                <a:cs typeface="IBM Plex Sans" pitchFamily="34" charset="-120"/>
              </a:rPr>
              <a:t>Undersøk</a:t>
            </a:r>
            <a:endParaRPr lang="nb" sz="1920" dirty="0"/>
          </a:p>
          <a:p>
            <a:pPr algn="l" indent="0" marL="0">
              <a:lnSpc>
                <a:spcPct val="113000"/>
              </a:lnSpc>
              <a:spcBef>
                <a:spcPts val="290"/>
              </a:spcBef>
              <a:buNone/>
            </a:pPr>
            <a:r>
              <a:rPr lang="nb" altLang="en-US" sz="1920" dirty="0">
                <a:solidFill>
                  <a:srgbClr val="25252B"/>
                </a:solidFill>
                <a:latin typeface="IBM Plex Sans" pitchFamily="34" charset="0"/>
                <a:ea typeface="IBM Plex Sans" pitchFamily="34" charset="-122"/>
                <a:cs typeface="IBM Plex Sans" pitchFamily="34" charset="-120"/>
              </a:rPr>
              <a:t>Hvem utsteder det, hvem kan bruke det, hvilke data samles inn, og hvem kan blokkere betalinger eller endre regler? Hva skjer uten nettilkobling, og hvilket rettslig vern finnes?</a:t>
            </a:r>
            <a:endParaRPr lang="nb"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Repetisjon: Hvordan kan penger svikte?</a:t>
            </a:r>
            <a:endParaRPr lang="nb"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nb" altLang="en-US" sz="2210" b="1" dirty="0">
                <a:solidFill>
                  <a:srgbClr val="25252B"/>
                </a:solidFill>
                <a:latin typeface="IBM Plex Sans" pitchFamily="34" charset="0"/>
                <a:ea typeface="IBM Plex Sans" pitchFamily="34" charset="-122"/>
                <a:cs typeface="IBM Plex Sans" pitchFamily="34" charset="-120"/>
              </a:rPr>
              <a:t>Viktige læringspunkter</a:t>
            </a:r>
            <a:endParaRPr lang="nb" sz="2210" dirty="0"/>
          </a:p>
        </p:txBody>
      </p:sp>
      <p:sp>
        <p:nvSpPr>
          <p:cNvPr id="5" name="Text 3"/>
          <p:cNvSpPr/>
          <p:nvPr/>
        </p:nvSpPr>
        <p:spPr>
          <a:xfrm>
            <a:off x="1017179" y="2038380"/>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Penger samordner utveksling, priser og verdi over tid</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Funksjoner og egenskaper gir grunnlag for sammenligning</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Bekvemmelighet innebærer avveininger knyttet til tillit, kontroll og tilgang</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Pengemengde, risiko i bankvesenet og inflasjon påvirker mennesker ulikt</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Alternativer og digitale sentralbankpenger krever også grundig vurdering</a:t>
            </a:r>
            <a:endParaRPr lang="nb"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nb" altLang="en-US" sz="2210" dirty="0">
                <a:solidFill>
                  <a:srgbClr val="25252B"/>
                </a:solidFill>
                <a:latin typeface="IBM Plex Sans" pitchFamily="34" charset="0"/>
                <a:ea typeface="IBM Plex Sans" pitchFamily="34" charset="-122"/>
                <a:cs typeface="IBM Plex Sans" pitchFamily="34" charset="-120"/>
              </a:rPr>
              <a:t>Hva gjør Deres penger nyttige, og hvilke regler avhenger av institusjoner De stoler på?</a:t>
            </a:r>
            <a:endParaRPr lang="nb"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algn="l" indent="0" marL="0">
              <a:lnSpc>
                <a:spcPct val="113000"/>
              </a:lnSpc>
              <a:buNone/>
            </a:pPr>
            <a:r>
              <a:rPr lang="nb" altLang="en-US" sz="2210" b="1" dirty="0">
                <a:solidFill>
                  <a:srgbClr val="422C70"/>
                </a:solidFill>
                <a:latin typeface="IBM Plex Sans" pitchFamily="34" charset="0"/>
                <a:ea typeface="IBM Plex Sans" pitchFamily="34" charset="-122"/>
                <a:cs typeface="IBM Plex Sans" pitchFamily="34" charset="-120"/>
              </a:rPr>
              <a:t>Et øyeblikk til ettertanke</a:t>
            </a:r>
            <a:endParaRPr lang="nb" sz="2210" dirty="0"/>
          </a:p>
          <a:p>
            <a:pPr algn="l" indent="0" marL="0">
              <a:lnSpc>
                <a:spcPct val="113000"/>
              </a:lnSpc>
              <a:spcBef>
                <a:spcPts val="330"/>
              </a:spcBef>
              <a:buNone/>
            </a:pPr>
            <a:r>
              <a:rPr lang="nb" altLang="en-US" sz="2210" dirty="0">
                <a:solidFill>
                  <a:srgbClr val="25252B"/>
                </a:solidFill>
                <a:latin typeface="IBM Plex Sans" pitchFamily="34" charset="0"/>
                <a:ea typeface="IBM Plex Sans" pitchFamily="34" charset="-122"/>
                <a:cs typeface="IBM Plex Sans" pitchFamily="34" charset="-120"/>
              </a:rPr>
              <a:t>Hva er ett spørsmål De nå stiller om penger som De ikke stilte før?</a:t>
            </a:r>
            <a:endParaRPr lang="nb"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1</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nb" altLang="en-US" sz="2400" dirty="0">
                <a:solidFill>
                  <a:srgbClr val="F7941F"/>
                </a:solidFill>
                <a:latin typeface="IBM Plex Sans Medium" pitchFamily="34" charset="0"/>
                <a:ea typeface="IBM Plex Sans Medium" pitchFamily="34" charset="-122"/>
                <a:cs typeface="IBM Plex Sans Medium" pitchFamily="34" charset="-120"/>
              </a:rPr>
              <a:t>Modul 2</a:t>
            </a:r>
            <a:endParaRPr lang="nb"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Slik fungerer Bitcoin</a:t>
            </a:r>
            <a:endParaRPr lang="nb"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nb" altLang="en-US" sz="2400" b="1" dirty="0">
                <a:solidFill>
                  <a:srgbClr val="FFFFFF"/>
                </a:solidFill>
                <a:latin typeface="IBM Plex Sans" pitchFamily="34" charset="0"/>
                <a:ea typeface="IBM Plex Sans" pitchFamily="34" charset="-122"/>
                <a:cs typeface="IBM Plex Sans" pitchFamily="34" charset="-120"/>
              </a:rPr>
              <a:t>Løsning:</a:t>
            </a:r>
            <a:r>
              <a:rPr lang="nb" altLang="en-US" sz="2400" dirty="0">
                <a:solidFill>
                  <a:srgbClr val="FFFFFF"/>
                </a:solidFill>
                <a:latin typeface="IBM Plex Sans" pitchFamily="34" charset="0"/>
                <a:ea typeface="IBM Plex Sans" pitchFamily="34" charset="-122"/>
                <a:cs typeface="IBM Plex Sans" pitchFamily="34" charset="-120"/>
              </a:rPr>
              <a:t> Hvorfor ble Bitcoin skapt, og hvordan responderer det?</a:t>
            </a:r>
            <a:endParaRPr lang="nb"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Hvorfor Bitcoin ble skapt</a:t>
            </a:r>
            <a:endParaRPr lang="nb" sz="3000" dirty="0"/>
          </a:p>
        </p:txBody>
      </p:sp>
      <p:sp>
        <p:nvSpPr>
          <p:cNvPr id="5" name="Text 2"/>
          <p:cNvSpPr/>
          <p:nvPr/>
        </p:nvSpPr>
        <p:spPr>
          <a:xfrm>
            <a:off x="986729" y="1372240"/>
            <a:ext cx="5343754" cy="2227021"/>
          </a:xfrm>
          <a:prstGeom prst="rect">
            <a:avLst/>
          </a:prstGeom>
          <a:noFill/>
          <a:ln/>
        </p:spPr>
        <p:txBody>
          <a:bodyPr wrap="square" lIns="0" tIns="0" rIns="0" bIns="0" rtlCol="0" anchor="t"/>
          <a:lstStyle/>
          <a:p>
            <a:pPr algn="l" marL="191770" indent="-191770">
              <a:lnSpc>
                <a:spcPct val="113000"/>
              </a:lnSpc>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Digitale betalinger fantes allerede</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Sentrale hovedbokforvaltere: tillatelse, data, gebyrer og risiko for svikt</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Kopierbare data: dobbeltbruksproblemet</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Bitcoin: felles betalingshistorikk uten en sentral hovedbokforvalter</a:t>
            </a:r>
            <a:endParaRPr lang="nb" sz="2020" dirty="0"/>
          </a:p>
        </p:txBody>
      </p:sp>
      <p:sp>
        <p:nvSpPr>
          <p:cNvPr id="6" name="Text 3"/>
          <p:cNvSpPr/>
          <p:nvPr/>
        </p:nvSpPr>
        <p:spPr>
          <a:xfrm>
            <a:off x="666780" y="3880805"/>
            <a:ext cx="5694426" cy="1036747"/>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Bitcoin reduserer behovet for tillit til sentrale aktører ved utstedelse og oppgjør; det fjerner ikke all tillit eller risiko.</a:t>
            </a:r>
            <a:endParaRPr lang="nb" sz="2020" dirty="0"/>
          </a:p>
        </p:txBody>
      </p:sp>
      <p:sp>
        <p:nvSpPr>
          <p:cNvPr id="7" name="Text 4"/>
          <p:cNvSpPr/>
          <p:nvPr/>
        </p:nvSpPr>
        <p:spPr>
          <a:xfrm>
            <a:off x="666780" y="5173584"/>
            <a:ext cx="5694426" cy="691195"/>
          </a:xfrm>
          <a:prstGeom prst="rect">
            <a:avLst/>
          </a:prstGeom>
          <a:noFill/>
          <a:ln/>
        </p:spPr>
        <p:txBody>
          <a:bodyPr wrap="square" lIns="0" tIns="0" rIns="0" bIns="0" rtlCol="0" anchor="t"/>
          <a:lstStyle/>
          <a:p>
            <a:pPr algn="l" indent="0" marL="0">
              <a:lnSpc>
                <a:spcPct val="113000"/>
              </a:lnSpc>
              <a:buNone/>
            </a:pPr>
            <a:r>
              <a:rPr lang="nb" altLang="en-US" sz="2020" b="1" dirty="0">
                <a:solidFill>
                  <a:srgbClr val="422C70"/>
                </a:solidFill>
                <a:latin typeface="IBM Plex Sans" pitchFamily="34" charset="0"/>
                <a:ea typeface="IBM Plex Sans" pitchFamily="34" charset="-122"/>
                <a:cs typeface="IBM Plex Sans" pitchFamily="34" charset="-120"/>
              </a:rPr>
              <a:t>Bitcoin:</a:t>
            </a:r>
            <a:r>
              <a:rPr lang="nb" altLang="en-US" sz="2020" dirty="0">
                <a:solidFill>
                  <a:srgbClr val="25252B"/>
                </a:solidFill>
                <a:latin typeface="IBM Plex Sans" pitchFamily="34" charset="0"/>
                <a:ea typeface="IBM Plex Sans" pitchFamily="34" charset="-122"/>
                <a:cs typeface="IBM Plex Sans" pitchFamily="34" charset="-120"/>
              </a:rPr>
              <a:t> nettverk og protokoll · </a:t>
            </a:r>
            <a:r>
              <a:rPr lang="nb" altLang="en-US" sz="2020" b="1" dirty="0">
                <a:solidFill>
                  <a:srgbClr val="25252B"/>
                </a:solidFill>
                <a:latin typeface="IBM Plex Sans" pitchFamily="34" charset="0"/>
                <a:ea typeface="IBM Plex Sans" pitchFamily="34" charset="-122"/>
                <a:cs typeface="IBM Plex Sans" pitchFamily="34" charset="-120"/>
              </a:rPr>
              <a:t>bitcoin:</a:t>
            </a:r>
            <a:r>
              <a:rPr lang="nb" altLang="en-US" sz="2020" dirty="0">
                <a:solidFill>
                  <a:srgbClr val="25252B"/>
                </a:solidFill>
                <a:latin typeface="IBM Plex Sans" pitchFamily="34" charset="0"/>
                <a:ea typeface="IBM Plex Sans" pitchFamily="34" charset="-122"/>
                <a:cs typeface="IBM Plex Sans" pitchFamily="34" charset="-120"/>
              </a:rPr>
              <a:t> eiendel · </a:t>
            </a:r>
            <a:r>
              <a:rPr lang="nb" altLang="en-US" sz="2020" b="1" dirty="0">
                <a:solidFill>
                  <a:srgbClr val="25252B"/>
                </a:solidFill>
                <a:latin typeface="IBM Plex Sans" pitchFamily="34" charset="0"/>
                <a:ea typeface="IBM Plex Sans" pitchFamily="34" charset="-122"/>
                <a:cs typeface="IBM Plex Sans" pitchFamily="34" charset="-120"/>
              </a:rPr>
              <a:t>BTC:</a:t>
            </a:r>
            <a:r>
              <a:rPr lang="nb" altLang="en-US" sz="2020" dirty="0">
                <a:solidFill>
                  <a:srgbClr val="25252B"/>
                </a:solidFill>
                <a:latin typeface="IBM Plex Sans" pitchFamily="34" charset="0"/>
                <a:ea typeface="IBM Plex Sans" pitchFamily="34" charset="-122"/>
                <a:cs typeface="IBM Plex Sans" pitchFamily="34" charset="-120"/>
              </a:rPr>
              <a:t> forkortelse ved angivelse av beløp</a:t>
            </a:r>
            <a:endParaRPr lang="nb"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Betalingsselskap Avsenderen ber selskapet om å overføreSelskapet fører regnskapet og godkjenner Mottakeren får betalt hvis selskapet tillater detAvhenger avÉn betrodd organisasjon som fører regnskapet">    </p:cNvPr>
          <p:cNvPicPr>
            <a:picLocks noChangeAspect="1"/>
          </p:cNvPicPr>
          <p:nvPr/>
        </p:nvPicPr>
        <p:blipFill>
          <a:blip r:embed="rId1"/>
          <a:stretch>
            <a:fillRect/>
          </a:stretch>
        </p:blipFill>
        <p:spPr>
          <a:xfrm>
            <a:off x="342900" y="617952"/>
            <a:ext cx="11506170" cy="54696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Jakten på digitale og desentraliserte penger</a:t>
            </a:r>
            <a:endParaRPr lang="nb"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Cypherpunks: personvern og frihet gjennom kryptografi</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Kryptering:</a:t>
            </a:r>
            <a:r>
              <a:rPr lang="nb" altLang="en-US" sz="2300" dirty="0">
                <a:solidFill>
                  <a:srgbClr val="25252B"/>
                </a:solidFill>
                <a:latin typeface="IBM Plex Sans" pitchFamily="34" charset="0"/>
                <a:ea typeface="IBM Plex Sans" pitchFamily="34" charset="-122"/>
                <a:cs typeface="IBM Plex Sans" pitchFamily="34" charset="-120"/>
              </a:rPr>
              <a:t> beskytter meldingens konfidensialitet</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Digitale signaturer:</a:t>
            </a:r>
            <a:r>
              <a:rPr lang="nb" altLang="en-US" sz="2300" dirty="0">
                <a:solidFill>
                  <a:srgbClr val="25252B"/>
                </a:solidFill>
                <a:latin typeface="IBM Plex Sans" pitchFamily="34" charset="0"/>
                <a:ea typeface="IBM Plex Sans" pitchFamily="34" charset="-122"/>
                <a:cs typeface="IBM Plex Sans" pitchFamily="34" charset="-120"/>
              </a:rPr>
              <a:t> beviser autorisasjon uten å avsløre en hemmelig nøkkel</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Mål: ingen enkelt utsteder, server eller administrator</a:t>
            </a:r>
            <a:endParaRPr lang="nb"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nb" altLang="en-US" sz="2300" b="1" dirty="0">
                <a:solidFill>
                  <a:srgbClr val="25252B"/>
                </a:solidFill>
                <a:latin typeface="IBM Plex Sans" pitchFamily="34" charset="0"/>
                <a:ea typeface="IBM Plex Sans" pitchFamily="34" charset="-122"/>
                <a:cs typeface="IBM Plex Sans" pitchFamily="34" charset="-120"/>
              </a:rPr>
              <a:t>Tidligere brikker i puslespillet</a:t>
            </a:r>
            <a:endParaRPr lang="nb"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DigiCash: private betalinger; avhengighet av et sentralt selskap</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Hashcash: beregningskostnad som vern mot misbruk</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Bit Gold, b-money, RPoW: forslag og eksperimenter med verdi basert på knapphet</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BitTorrent: informasjonsdeling mellom likestilte parter, ikke penger</a:t>
            </a:r>
            <a:endParaRPr lang="nb"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Tidlige digitale penger og</a:t>
            </a:r>
            <a:br/>
            <a:r>
              <a:rPr lang="nb" altLang="en-US" sz="3000" dirty="0">
                <a:solidFill>
                  <a:srgbClr val="422C70"/>
                </a:solidFill>
                <a:latin typeface="IBM Plex Sans Medium" pitchFamily="34" charset="0"/>
                <a:ea typeface="IBM Plex Sans Medium" pitchFamily="34" charset="-122"/>
                <a:cs typeface="IBM Plex Sans Medium" pitchFamily="34" charset="-120"/>
              </a:rPr>
              <a:t>dobbeltbruk</a:t>
            </a:r>
            <a:endParaRPr lang="nb" sz="3000" dirty="0"/>
          </a:p>
        </p:txBody>
      </p:sp>
      <p:sp>
        <p:nvSpPr>
          <p:cNvPr id="5" name="Text 2"/>
          <p:cNvSpPr/>
          <p:nvPr/>
        </p:nvSpPr>
        <p:spPr>
          <a:xfrm>
            <a:off x="666780" y="1860804"/>
            <a:ext cx="5694426" cy="789950"/>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Dobbeltbruk er et forsøk på å sende den samme digitale enheten til to mottakere.</a:t>
            </a:r>
            <a:endParaRPr lang="nb" sz="2300" dirty="0"/>
          </a:p>
        </p:txBody>
      </p:sp>
      <p:sp>
        <p:nvSpPr>
          <p:cNvPr id="6" name="Text 3"/>
          <p:cNvSpPr/>
          <p:nvPr/>
        </p:nvSpPr>
        <p:spPr>
          <a:xfrm>
            <a:off x="1032449" y="2884749"/>
            <a:ext cx="5293553" cy="3393887"/>
          </a:xfrm>
          <a:prstGeom prst="rect">
            <a:avLst/>
          </a:prstGeom>
          <a:noFill/>
          <a:ln/>
        </p:spPr>
        <p:txBody>
          <a:bodyPr wrap="square" lIns="0" tIns="0" rIns="0" bIns="0" rtlCol="0" anchor="t"/>
          <a:lstStyle/>
          <a:p>
            <a:pPr algn="l" marL="219710" indent="-219710">
              <a:lnSpc>
                <a:spcPct val="113000"/>
              </a:lnSpc>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Sentral database: én betrodd beslutningstaker</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Bitcoin: kringkasting fra node til node og signaturer</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Ut vinnere: blokker og arbeidsbevis</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Noder: uavhengig verifisering</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Felles register: gyldig historikk med mest akkumulert arbeid</a:t>
            </a:r>
            <a:endParaRPr lang="nb"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LikemannsnettverkTransaksjoner kunngjøres direkte til deltakerne Digitale signaturerBare innehaveren av den private nøkkelen kan godkjenne bruk av midleneBlokker og utvinningUtvin Facebookere bruker a">    </p:cNvPr>
          <p:cNvPicPr>
            <a:picLocks noChangeAspect="1"/>
          </p:cNvPicPr>
          <p:nvPr/>
        </p:nvPicPr>
        <p:blipFill>
          <a:blip r:embed="rId1"/>
          <a:stretch>
            <a:fillRect/>
          </a:stretch>
        </p:blipFill>
        <p:spPr>
          <a:xfrm>
            <a:off x="342900" y="681777"/>
            <a:ext cx="11506170" cy="534210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Digital knapphet og</a:t>
            </a:r>
            <a:br/>
            <a:r>
              <a:rPr lang="nb" altLang="en-US" sz="3000" dirty="0">
                <a:solidFill>
                  <a:srgbClr val="422C70"/>
                </a:solidFill>
                <a:latin typeface="IBM Plex Sans Medium" pitchFamily="34" charset="0"/>
                <a:ea typeface="IBM Plex Sans Medium" pitchFamily="34" charset="-122"/>
                <a:cs typeface="IBM Plex Sans Medium" pitchFamily="34" charset="-120"/>
              </a:rPr>
              <a:t>verifiserbar pengemengde</a:t>
            </a:r>
            <a:endParaRPr lang="nb" sz="3000" dirty="0"/>
          </a:p>
        </p:txBody>
      </p:sp>
      <p:sp>
        <p:nvSpPr>
          <p:cNvPr id="5" name="Text 2"/>
          <p:cNvSpPr/>
          <p:nvPr/>
        </p:nvSpPr>
        <p:spPr>
          <a:xfrm>
            <a:off x="986729" y="1791310"/>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Gyldige enheter skilles fra ugyldige kopier</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Dobbeltforbruk avvises</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Offentlig transaksjonshistorikk og signaturer</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Arbeidsbevis og uavhengig kontroll av reglene</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Grensen for pengemengden er knyttet til desentralisering og verifisering</a:t>
            </a:r>
            <a:endParaRPr lang="nb" sz="2020" dirty="0"/>
          </a:p>
        </p:txBody>
      </p:sp>
      <p:sp>
        <p:nvSpPr>
          <p:cNvPr id="6" name="Text 3"/>
          <p:cNvSpPr/>
          <p:nvPr/>
        </p:nvSpPr>
        <p:spPr>
          <a:xfrm>
            <a:off x="666780" y="5042276"/>
            <a:ext cx="5694426" cy="1036747"/>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En skriftlig påstand om pengemengden er ikke nok: hvem kan verifisere den, og hvem kan endre den?</a:t>
            </a:r>
            <a:endParaRPr lang="nb"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En påstand om pengemengden En utsteder oppgir en grense på nettstedet sitt. Den er bare registrert i utstederens egen database. Ingen utenfor utstederen kan kontrollere den. Utstederen kan endre penge">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Blokkjeden: Bitcoins offentlige hovedbok</a:t>
            </a:r>
            <a:endParaRPr lang="nb"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Replikert offentlig transaksjonsregister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Sammenkoblede blokker; uavhengig kontrollerte kopier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Gyldig kjede med mest akkumulert arbeidsbevis</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Omtrent én ny blokk hvert tiende minutt, i gjennomsnitt</a:t>
            </a:r>
            <a:endParaRPr lang="nb"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Å omskrive historikken krever at arbeidet gjøres på nytt, og at man tar igjen forspranget. Det er kostbart, ikke bokstavelig talt umulig; midlertidige konkurrerende historikker og reorganiseringer kan forekomme.</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Desentralisering</a:t>
            </a:r>
            <a:endParaRPr lang="nb"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Programvare med åpen kildekode og åpen deltakelse i protokollen</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Uavhengige noder verifiserer; utvinnere foreslår blokker</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Regelendringer avhenger av frivillig tilslutning</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Ingen enkelt deltaker kan endre reglene for alle</a:t>
            </a:r>
            <a:endParaRPr lang="nb"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nb" altLang="en-US" sz="2110" dirty="0">
                <a:solidFill>
                  <a:srgbClr val="25252B"/>
                </a:solidFill>
                <a:latin typeface="IBM Plex Sans" pitchFamily="34" charset="0"/>
                <a:ea typeface="IBM Plex Sans" pitchFamily="34" charset="-122"/>
                <a:cs typeface="IBM Plex Sans" pitchFamily="34" charset="-120"/>
              </a:rPr>
              <a:t>Innflytelse og ressurser er ulikt fordelt; store tjenester kan skape avhengighet. Samordning kan gå langsommere, og nettverket har ingen sentral brukerstøtte.</a:t>
            </a:r>
            <a:endParaRPr lang="nb"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Digitale signaturer og overføring mellom likemenn</a:t>
            </a:r>
            <a:endParaRPr lang="nb"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Lommeboken bruker en privat nøkkel til å signere</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Nettverket verifiserer uten å få kjennskap til nøkkelen</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Den signerte transaksjonen kringkastes via deltakerne</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Ingen sentral Bitcoin-operatør godkjenner medlemskap eller betaling</a:t>
            </a:r>
            <a:endParaRPr lang="nb"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Alle som får tak i en privat nøkkel, kan vanligvis bruke midlene. Å miste tilgangen kan bety at midlene går tapt for alltid.</a:t>
            </a:r>
            <a:endParaRPr lang="nb"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Mellomleddstjenester er fortsatt valgfrie; ved å velge en slik tjeneste må man også forholde seg til dens regler og risikoer for oppbevaring av midler. En gyldig betaling til feil adresse kan vanligvis ikke reverseres.</a:t>
            </a:r>
            <a:endParaRPr lang="nb"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Avsenderen signerer og kringkaster en transaksjon Andre noder En node kontrollerer og videresender den En annen node videresender denRuten den tar En node kontrollerer og videresender den En annen nod">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BrukerEn bruker mottar, oppbevarer og sender bitcoin. NodeEn node kontrollerer selv at reglene følges, og videresender gyldige data. Ut vinnerEn utvinner bygger kandidatblokker og utfører arbeidsbevis">    </p:cNvPr>
          <p:cNvPicPr>
            <a:picLocks noChangeAspect="1"/>
          </p:cNvPicPr>
          <p:nvPr/>
        </p:nvPicPr>
        <p:blipFill>
          <a:blip r:embed="rId2"/>
          <a:stretch>
            <a:fillRect/>
          </a:stretch>
        </p:blipFill>
        <p:spPr>
          <a:xfrm>
            <a:off x="1107247" y="571500"/>
            <a:ext cx="4491076" cy="5670012"/>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Brukere, noder, minere og utviklere</a:t>
            </a:r>
            <a:endParaRPr lang="nb"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Utvinnere kan ikke få ærlige noder til å godta ugyldige blokker. Utviklere kan ikke tvinge noen til å ta i bruk programvare. Én person kan ha flere roller.</a:t>
            </a:r>
            <a:endParaRPr lang="nb" sz="2400" dirty="0"/>
          </a:p>
        </p:txBody>
      </p:sp>
      <p:sp>
        <p:nvSpPr>
          <p:cNvPr id="5" name="Shape 3"/>
          <p:cNvSpPr/>
          <p:nvPr/>
        </p:nvSpPr>
        <p:spPr>
          <a:xfrm>
            <a:off x="666780" y="2575316"/>
            <a:ext cx="10858500" cy="1233891"/>
          </a:xfrm>
          <a:prstGeom prst="rect">
            <a:avLst/>
          </a:prstGeom>
          <a:solidFill>
            <a:srgbClr val="F3F3FA"/>
          </a:solidFill>
          <a:ln/>
        </p:spPr>
      </p:sp>
      <p:sp>
        <p:nvSpPr>
          <p:cNvPr id="6" name="Shape 4"/>
          <p:cNvSpPr/>
          <p:nvPr/>
        </p:nvSpPr>
        <p:spPr>
          <a:xfrm>
            <a:off x="666780" y="2575316"/>
            <a:ext cx="57150" cy="1233891"/>
          </a:xfrm>
          <a:prstGeom prst="rect">
            <a:avLst/>
          </a:prstGeom>
          <a:solidFill>
            <a:srgbClr val="422C70"/>
          </a:solidFill>
          <a:ln/>
        </p:spPr>
      </p:sp>
      <p:sp>
        <p:nvSpPr>
          <p:cNvPr id="7" name="Text 5"/>
          <p:cNvSpPr/>
          <p:nvPr/>
        </p:nvSpPr>
        <p:spPr>
          <a:xfrm>
            <a:off x="1211580" y="2849636"/>
            <a:ext cx="10415565" cy="685251"/>
          </a:xfrm>
          <a:prstGeom prst="rect">
            <a:avLst/>
          </a:prstGeom>
          <a:noFill/>
          <a:ln/>
        </p:spPr>
        <p:txBody>
          <a:bodyPr wrap="square" lIns="0" tIns="0" rIns="0" bIns="0" rtlCol="0" anchor="t"/>
          <a:lstStyle/>
          <a:p>
            <a:pPr algn="l" indent="0" marL="0">
              <a:lnSpc>
                <a:spcPct val="113000"/>
              </a:lnSpc>
              <a:buNone/>
            </a:pPr>
            <a:r>
              <a:rPr lang="nb" altLang="en-US" sz="2400" b="1" dirty="0">
                <a:solidFill>
                  <a:srgbClr val="422C70"/>
                </a:solidFill>
                <a:latin typeface="IBM Plex Sans" pitchFamily="34" charset="0"/>
                <a:ea typeface="IBM Plex Sans" pitchFamily="34" charset="-122"/>
                <a:cs typeface="IBM Plex Sans" pitchFamily="34" charset="-120"/>
              </a:rPr>
              <a:t>Kontrollspørsmål</a:t>
            </a:r>
            <a:endParaRPr lang="nb" sz="2400" dirty="0"/>
          </a:p>
          <a:p>
            <a:pPr algn="l" indent="0" marL="0">
              <a:lnSpc>
                <a:spcPct val="113000"/>
              </a:lnSpc>
              <a:spcBef>
                <a:spcPts val="360"/>
              </a:spcBef>
              <a:buNone/>
            </a:pPr>
            <a:r>
              <a:rPr lang="nb" altLang="en-US" sz="2400" dirty="0">
                <a:solidFill>
                  <a:srgbClr val="25252B"/>
                </a:solidFill>
                <a:latin typeface="IBM Plex Sans" pitchFamily="34" charset="0"/>
                <a:ea typeface="IBM Plex Sans" pitchFamily="34" charset="-122"/>
                <a:cs typeface="IBM Plex Sans" pitchFamily="34" charset="-120"/>
              </a:rPr>
              <a:t>Hvorfor verifiserer en node transaksjoner? Nevn én regel den kontrollerer.</a:t>
            </a:r>
            <a:endParaRPr lang="nb"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Arbeidsbevis</a:t>
            </a:r>
            <a:endParaRPr lang="nb" sz="3000" dirty="0"/>
          </a:p>
        </p:txBody>
      </p:sp>
      <p:sp>
        <p:nvSpPr>
          <p:cNvPr id="5" name="Text 2"/>
          <p:cNvSpPr/>
          <p:nvPr/>
        </p:nvSpPr>
        <p:spPr>
          <a:xfrm>
            <a:off x="986729" y="1372240"/>
            <a:ext cx="5989960" cy="3314974"/>
          </a:xfrm>
          <a:prstGeom prst="rect">
            <a:avLst/>
          </a:prstGeom>
          <a:noFill/>
          <a:ln/>
        </p:spPr>
        <p:txBody>
          <a:bodyPr wrap="square" lIns="0" tIns="0" rIns="0" bIns="0" rtlCol="0" anchor="t"/>
          <a:lstStyle/>
          <a:p>
            <a:pPr algn="l" marL="191770" indent="-191770">
              <a:lnSpc>
                <a:spcPct val="113000"/>
              </a:lnSpc>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Blokkandidat → gjentatt hashing → gyldig resultat</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Kostbare beregninger og energibruk; rask verifisering</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Gyldig blokk kringkastes og kontrolleres av noder</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Målverdien justeres mot en gjennomsnittlig blokktid på ti minutter</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Akkumulert arbeid gjør omskriving kostbart</a:t>
            </a:r>
            <a:endParaRPr lang="nb" sz="2020" dirty="0"/>
          </a:p>
        </p:txBody>
      </p:sp>
      <p:sp>
        <p:nvSpPr>
          <p:cNvPr id="6" name="Text 3"/>
          <p:cNvSpPr/>
          <p:nvPr/>
        </p:nvSpPr>
        <p:spPr>
          <a:xfrm>
            <a:off x="666780" y="4968758"/>
            <a:ext cx="6340632" cy="1036747"/>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Utvinning sikrer rekkefølgen på transaksjonene; den løser ikke eksterne ligninger. Vurder energikilde, energibruk, sikkerhetsgevinst og alternativer.</a:t>
            </a:r>
            <a:endParaRPr lang="nb"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Mineren finner en blokk En minermaskin beregner hasher igjen og igjen til ett resultat oppfyller målkravet2Mineren kringkaster denBlokken sendes ut til nettverket3Nodene kontrollerer den Hver node ko">    </p:cNvPr>
          <p:cNvPicPr>
            <a:picLocks noChangeAspect="1"/>
          </p:cNvPicPr>
          <p:nvPr/>
        </p:nvPicPr>
        <p:blipFill>
          <a:blip r:embed="rId2"/>
          <a:stretch>
            <a:fillRect/>
          </a:stretch>
        </p:blipFill>
        <p:spPr>
          <a:xfrm>
            <a:off x="1687525" y="571500"/>
            <a:ext cx="3330336" cy="565071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Begrenset tilbud</a:t>
            </a:r>
            <a:endParaRPr lang="nb"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Maksimum: </a:t>
            </a:r>
            <a:r>
              <a:rPr lang="nb" altLang="en-US" sz="2110" b="1" dirty="0">
                <a:solidFill>
                  <a:srgbClr val="25252B"/>
                </a:solidFill>
                <a:latin typeface="IBM Plex Sans" pitchFamily="34" charset="0"/>
                <a:ea typeface="IBM Plex Sans" pitchFamily="34" charset="-122"/>
                <a:cs typeface="IBM Plex Sans" pitchFamily="34" charset="-120"/>
              </a:rPr>
              <a:t>21 millioner BTC</a:t>
            </a:r>
            <a:r>
              <a:rPr lang="nb" altLang="en-US" sz="2110" dirty="0">
                <a:solidFill>
                  <a:srgbClr val="25252B"/>
                </a:solidFill>
                <a:latin typeface="IBM Plex Sans" pitchFamily="34" charset="0"/>
                <a:ea typeface="IBM Plex Sans" pitchFamily="34" charset="-122"/>
                <a:cs typeface="IBM Plex Sans" pitchFamily="34" charset="-120"/>
              </a:rPr>
              <a:t> i henhold til de offentlige reglene</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Nyutstedelse: blokktilskudd</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Halvering: hver </a:t>
            </a:r>
            <a:r>
              <a:rPr lang="nb" altLang="en-US" sz="2110" b="1" dirty="0">
                <a:solidFill>
                  <a:srgbClr val="25252B"/>
                </a:solidFill>
                <a:latin typeface="IBM Plex Sans" pitchFamily="34" charset="0"/>
                <a:ea typeface="IBM Plex Sans" pitchFamily="34" charset="-122"/>
                <a:cs typeface="IBM Plex Sans" pitchFamily="34" charset="-120"/>
              </a:rPr>
              <a:t>210 000. blokk</a:t>
            </a:r>
            <a:r>
              <a:rPr lang="nb" altLang="en-US" sz="2110" dirty="0">
                <a:solidFill>
                  <a:srgbClr val="25252B"/>
                </a:solidFill>
                <a:latin typeface="IBM Plex Sans" pitchFamily="34" charset="0"/>
                <a:ea typeface="IBM Plex Sans" pitchFamily="34" charset="-122"/>
                <a:cs typeface="IBM Plex Sans" pitchFamily="34" charset="-120"/>
              </a:rPr>
              <a:t>, omtrent hvert fjerde år</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Blokktilskudd: 50 → 25 → 12,5 → 6,25 → 3,125 BTC</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Gebyrer er atskilt fra nyutstedelse</a:t>
            </a:r>
            <a:endParaRPr lang="nb" sz="2110" dirty="0"/>
          </a:p>
        </p:txBody>
      </p:sp>
      <p:sp>
        <p:nvSpPr>
          <p:cNvPr id="6" name="Text 3"/>
          <p:cNvSpPr/>
          <p:nvPr/>
        </p:nvSpPr>
        <p:spPr>
          <a:xfrm>
            <a:off x="666780" y="4780666"/>
            <a:ext cx="5694426" cy="1447770"/>
          </a:xfrm>
          <a:prstGeom prst="rect">
            <a:avLst/>
          </a:prstGeom>
          <a:noFill/>
          <a:ln/>
        </p:spPr>
        <p:txBody>
          <a:bodyPr wrap="square" lIns="0" tIns="0" rIns="0" bIns="0" rtlCol="0" anchor="t"/>
          <a:lstStyle/>
          <a:p>
            <a:pPr algn="l" indent="0" marL="0">
              <a:lnSpc>
                <a:spcPct val="113000"/>
              </a:lnSpc>
              <a:buNone/>
            </a:pPr>
            <a:r>
              <a:rPr lang="nb" altLang="en-US" sz="2110" dirty="0">
                <a:solidFill>
                  <a:srgbClr val="25252B"/>
                </a:solidFill>
                <a:latin typeface="IBM Plex Sans" pitchFamily="34" charset="0"/>
                <a:ea typeface="IBM Plex Sans" pitchFamily="34" charset="-122"/>
                <a:cs typeface="IBM Plex Sans" pitchFamily="34" charset="-120"/>
              </a:rPr>
              <a:t>Noder avviser utstedelse utover grensen; grensen opprettholdes så lenge deltakerne håndhever den. Begrenset tilbud garanterer ikke stigende pris.</a:t>
            </a:r>
            <a:endParaRPr lang="nb"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otalt antall utstedte bitcoinGrense på 21 millioner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ye bitcoin per blokk502512.56.253.1250k210k420k630k840k1,050k1,260k1,470kHalvering hver 210 000. blokk (omtrent hvert fjerde år)Transaksjonsgebyrer betales i tillegg og er ikke nye bitcoin.">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Satoshier og enhetsskjevhet</a:t>
            </a:r>
            <a:endParaRPr lang="nb" sz="3000" dirty="0"/>
          </a:p>
        </p:txBody>
      </p:sp>
      <p:sp>
        <p:nvSpPr>
          <p:cNvPr id="5" name="Text 2"/>
          <p:cNvSpPr/>
          <p:nvPr/>
        </p:nvSpPr>
        <p:spPr>
          <a:xfrm>
            <a:off x="971459" y="1368491"/>
            <a:ext cx="5360487" cy="1462217"/>
          </a:xfrm>
          <a:prstGeom prst="rect">
            <a:avLst/>
          </a:prstGeom>
          <a:noFill/>
          <a:ln/>
        </p:spPr>
        <p:txBody>
          <a:bodyPr wrap="square" lIns="0" tIns="0" rIns="0" bIns="0" rtlCol="0" anchor="t"/>
          <a:lstStyle/>
          <a:p>
            <a:pPr algn="l" marL="182880" indent="-182880">
              <a:lnSpc>
                <a:spcPct val="113000"/>
              </a:lnSpc>
              <a:buSzPct val="100000"/>
              <a:buChar char="•"/>
            </a:pPr>
            <a:r>
              <a:rPr lang="nb" altLang="en-US" sz="1920" b="1" dirty="0">
                <a:solidFill>
                  <a:srgbClr val="25252B"/>
                </a:solidFill>
                <a:latin typeface="IBM Plex Sans" pitchFamily="34" charset="0"/>
                <a:ea typeface="IBM Plex Sans" pitchFamily="34" charset="-122"/>
                <a:cs typeface="IBM Plex Sans" pitchFamily="34" charset="-120"/>
              </a:rPr>
              <a:t>1 BTC = 100 000 000 sats</a:t>
            </a:r>
            <a:endParaRPr lang="nb" sz="1920" dirty="0"/>
          </a:p>
          <a:p>
            <a:pPr algn="l" marL="182880" indent="-182880">
              <a:lnSpc>
                <a:spcPct val="113000"/>
              </a:lnSpc>
              <a:spcBef>
                <a:spcPts val="380"/>
              </a:spcBef>
              <a:buSzPct val="100000"/>
              <a:buChar char="•"/>
            </a:pPr>
            <a:r>
              <a:rPr lang="nb" altLang="en-US" sz="1920" b="1" dirty="0">
                <a:solidFill>
                  <a:srgbClr val="25252B"/>
                </a:solidFill>
                <a:latin typeface="IBM Plex Sans" pitchFamily="34" charset="0"/>
                <a:ea typeface="IBM Plex Sans" pitchFamily="34" charset="-122"/>
                <a:cs typeface="IBM Plex Sans" pitchFamily="34" charset="-120"/>
              </a:rPr>
              <a:t>0,001 BTC = 100 000 sats</a:t>
            </a:r>
            <a:endParaRPr lang="nb" sz="1920" dirty="0"/>
          </a:p>
          <a:p>
            <a:pPr algn="l" marL="182880" indent="-182880">
              <a:lnSpc>
                <a:spcPct val="113000"/>
              </a:lnSpc>
              <a:spcBef>
                <a:spcPts val="380"/>
              </a:spcBef>
              <a:buSzPct val="100000"/>
              <a:buChar char="•"/>
            </a:pPr>
            <a:r>
              <a:rPr lang="nb" altLang="en-US" sz="1920" b="1" dirty="0">
                <a:solidFill>
                  <a:srgbClr val="25252B"/>
                </a:solidFill>
                <a:latin typeface="IBM Plex Sans" pitchFamily="34" charset="0"/>
                <a:ea typeface="IBM Plex Sans" pitchFamily="34" charset="-122"/>
                <a:cs typeface="IBM Plex Sans" pitchFamily="34" charset="-120"/>
              </a:rPr>
              <a:t>1 sat = 0,00000001 BTC</a:t>
            </a:r>
            <a:endParaRPr lang="nb" sz="1920" dirty="0"/>
          </a:p>
          <a:p>
            <a:pPr algn="l" marL="182880" indent="-182880">
              <a:lnSpc>
                <a:spcPct val="113000"/>
              </a:lnSpc>
              <a:spcBef>
                <a:spcPts val="380"/>
              </a:spcBef>
              <a:buSzPct val="100000"/>
              <a:buChar char="•"/>
            </a:pPr>
            <a:r>
              <a:rPr lang="nb" altLang="en-US" sz="1920" dirty="0">
                <a:solidFill>
                  <a:srgbClr val="25252B"/>
                </a:solidFill>
                <a:latin typeface="IBM Plex Sans" pitchFamily="34" charset="0"/>
                <a:ea typeface="IBM Plex Sans" pitchFamily="34" charset="-122"/>
                <a:cs typeface="IBM Plex Sans" pitchFamily="34" charset="-120"/>
              </a:rPr>
              <a:t>En hel bitcoin er ikke nødvendig</a:t>
            </a:r>
            <a:endParaRPr lang="nb" sz="1920" dirty="0"/>
          </a:p>
        </p:txBody>
      </p:sp>
      <p:sp>
        <p:nvSpPr>
          <p:cNvPr id="6" name="Text 3"/>
          <p:cNvSpPr/>
          <p:nvPr/>
        </p:nvSpPr>
        <p:spPr>
          <a:xfrm>
            <a:off x="666780" y="3098902"/>
            <a:ext cx="5694426" cy="1316279"/>
          </a:xfrm>
          <a:prstGeom prst="rect">
            <a:avLst/>
          </a:prstGeom>
          <a:noFill/>
          <a:ln/>
        </p:spPr>
        <p:txBody>
          <a:bodyPr wrap="square" lIns="0" tIns="0" rIns="0" bIns="0" rtlCol="0" anchor="t"/>
          <a:lstStyle/>
          <a:p>
            <a:pPr algn="l" indent="0" marL="0">
              <a:lnSpc>
                <a:spcPct val="113000"/>
              </a:lnSpc>
              <a:buNone/>
            </a:pPr>
            <a:r>
              <a:rPr lang="nb" altLang="en-US" sz="1920" b="1" dirty="0">
                <a:solidFill>
                  <a:srgbClr val="422C70"/>
                </a:solidFill>
                <a:latin typeface="IBM Plex Sans" pitchFamily="34" charset="0"/>
                <a:ea typeface="IBM Plex Sans" pitchFamily="34" charset="-122"/>
                <a:cs typeface="IBM Plex Sans" pitchFamily="34" charset="-120"/>
              </a:rPr>
              <a:t>Enhetsskjevhet:</a:t>
            </a:r>
            <a:r>
              <a:rPr lang="nb" altLang="en-US" sz="1920" dirty="0">
                <a:solidFill>
                  <a:srgbClr val="25252B"/>
                </a:solidFill>
                <a:latin typeface="IBM Plex Sans" pitchFamily="34" charset="0"/>
                <a:ea typeface="IBM Plex Sans" pitchFamily="34" charset="-122"/>
                <a:cs typeface="IBM Plex Sans" pitchFamily="34" charset="-120"/>
              </a:rPr>
              <a:t> en lav pris per hel enhet betyr ikke at man får mer for pengene. Sammenlign andelen av den totale mengden, verdien det er snakk om, og risikoene.</a:t>
            </a:r>
            <a:endParaRPr lang="nb" sz="1920" dirty="0"/>
          </a:p>
        </p:txBody>
      </p:sp>
      <p:sp>
        <p:nvSpPr>
          <p:cNvPr id="7" name="Shape 4"/>
          <p:cNvSpPr/>
          <p:nvPr/>
        </p:nvSpPr>
        <p:spPr>
          <a:xfrm>
            <a:off x="666780" y="4658959"/>
            <a:ext cx="5372100" cy="1315913"/>
          </a:xfrm>
          <a:prstGeom prst="rect">
            <a:avLst/>
          </a:prstGeom>
          <a:solidFill>
            <a:srgbClr val="F3F3FA"/>
          </a:solidFill>
          <a:ln/>
        </p:spPr>
      </p:sp>
      <p:sp>
        <p:nvSpPr>
          <p:cNvPr id="8" name="Shape 5"/>
          <p:cNvSpPr/>
          <p:nvPr/>
        </p:nvSpPr>
        <p:spPr>
          <a:xfrm>
            <a:off x="666780" y="4658959"/>
            <a:ext cx="57150" cy="1315913"/>
          </a:xfrm>
          <a:prstGeom prst="rect">
            <a:avLst/>
          </a:prstGeom>
          <a:solidFill>
            <a:srgbClr val="422C70"/>
          </a:solidFill>
          <a:ln/>
        </p:spPr>
      </p:sp>
      <p:sp>
        <p:nvSpPr>
          <p:cNvPr id="9" name="Text 6"/>
          <p:cNvSpPr/>
          <p:nvPr/>
        </p:nvSpPr>
        <p:spPr>
          <a:xfrm>
            <a:off x="1114014" y="4878415"/>
            <a:ext cx="4806726" cy="877001"/>
          </a:xfrm>
          <a:prstGeom prst="rect">
            <a:avLst/>
          </a:prstGeom>
          <a:noFill/>
          <a:ln/>
        </p:spPr>
        <p:txBody>
          <a:bodyPr wrap="square" lIns="0" tIns="0" rIns="0" bIns="0" rtlCol="0" anchor="t"/>
          <a:lstStyle/>
          <a:p>
            <a:pPr algn="l" indent="0" marL="0">
              <a:lnSpc>
                <a:spcPct val="113000"/>
              </a:lnSpc>
              <a:buNone/>
            </a:pPr>
            <a:r>
              <a:rPr lang="nb" altLang="en-US" sz="1920" b="1" dirty="0">
                <a:solidFill>
                  <a:srgbClr val="422C70"/>
                </a:solidFill>
                <a:latin typeface="IBM Plex Sans" pitchFamily="34" charset="0"/>
                <a:ea typeface="IBM Plex Sans" pitchFamily="34" charset="-122"/>
                <a:cs typeface="IBM Plex Sans" pitchFamily="34" charset="-120"/>
              </a:rPr>
              <a:t>Vis Deres forståelse</a:t>
            </a:r>
            <a:endParaRPr lang="nb" sz="1920" dirty="0"/>
          </a:p>
          <a:p>
            <a:pPr algn="l" indent="0" marL="0">
              <a:lnSpc>
                <a:spcPct val="113000"/>
              </a:lnSpc>
              <a:spcBef>
                <a:spcPts val="290"/>
              </a:spcBef>
              <a:buNone/>
            </a:pPr>
            <a:r>
              <a:rPr lang="nb" altLang="en-US" sz="1920" dirty="0">
                <a:solidFill>
                  <a:srgbClr val="25252B"/>
                </a:solidFill>
                <a:latin typeface="IBM Plex Sans" pitchFamily="34" charset="0"/>
                <a:ea typeface="IBM Plex Sans" pitchFamily="34" charset="-122"/>
                <a:cs typeface="IBM Plex Sans" pitchFamily="34" charset="-120"/>
              </a:rPr>
              <a:t>Hvor mange sats er det i 0,01 BTC? Hvorfor kan man bruke mindre enn en hel bitcoin?</a:t>
            </a:r>
            <a:endParaRPr lang="nb" sz="19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Bitcoin som solide digitale penger</a:t>
            </a:r>
            <a:endParaRPr lang="nb"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Varig hovedbok; tilgang avhenger av nøkler</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Flyttbar og delelig; overføring krever kommunikasjon</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Offentlig kjent knapphet og verifiserbare regler</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Fungibilitet kan påvirkes av hvordan tjenester behandler offentlig historikk</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Aksept varierer fra sted til sted</a:t>
            </a:r>
            <a:endParaRPr lang="nb"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nb" altLang="en-US" sz="2210" b="1" dirty="0">
                <a:solidFill>
                  <a:srgbClr val="25252B"/>
                </a:solidFill>
                <a:latin typeface="IBM Plex Sans" pitchFamily="34" charset="0"/>
                <a:ea typeface="IBM Plex Sans" pitchFamily="34" charset="-122"/>
                <a:cs typeface="IBM Plex Sans" pitchFamily="34" charset="-120"/>
              </a:rPr>
              <a:t>Tre funksjoner</a:t>
            </a:r>
            <a:endParaRPr lang="nb" sz="2210" dirty="0"/>
          </a:p>
        </p:txBody>
      </p:sp>
      <p:sp>
        <p:nvSpPr>
          <p:cNvPr id="6" name="Text 4"/>
          <p:cNvSpPr/>
          <p:nvPr/>
        </p:nvSpPr>
        <p:spPr>
          <a:xfrm>
            <a:off x="1017179" y="4406768"/>
            <a:ext cx="11125871" cy="1247333"/>
          </a:xfrm>
          <a:prstGeom prst="rect">
            <a:avLst/>
          </a:prstGeom>
          <a:noFill/>
          <a:ln/>
        </p:spPr>
        <p:txBody>
          <a:bodyPr wrap="square" lIns="0" tIns="0" rIns="0" bIns="0" rtlCol="0" anchor="t"/>
          <a:lstStyle/>
          <a:p>
            <a:pPr algn="l" marL="210820" indent="-210820">
              <a:lnSpc>
                <a:spcPct val="113000"/>
              </a:lnSpc>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Verdilager: forutsigbart tilbud; volatil pris</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Byttemiddel: direkte overføring; varierende gebyrer og aksept</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Regneenhet: BTC eller sats; mange varer prises i fiat</a:t>
            </a:r>
            <a:endParaRPr lang="nb" sz="2210" dirty="0"/>
          </a:p>
        </p:txBody>
      </p:sp>
      <p:sp>
        <p:nvSpPr>
          <p:cNvPr id="7" name="Text 5"/>
          <p:cNvSpPr/>
          <p:nvPr/>
        </p:nvSpPr>
        <p:spPr>
          <a:xfrm>
            <a:off x="666780" y="5822351"/>
            <a:ext cx="11510010" cy="455097"/>
          </a:xfrm>
          <a:prstGeom prst="rect">
            <a:avLst/>
          </a:prstGeom>
          <a:noFill/>
          <a:ln/>
        </p:spPr>
        <p:txBody>
          <a:bodyPr wrap="square" lIns="0" tIns="0" rIns="0" bIns="0" rtlCol="0" anchor="t"/>
          <a:lstStyle/>
          <a:p>
            <a:pPr algn="l" indent="0" marL="0">
              <a:lnSpc>
                <a:spcPct val="113000"/>
              </a:lnSpc>
              <a:buNone/>
            </a:pPr>
            <a:r>
              <a:rPr lang="nb" altLang="en-US" sz="1770" dirty="0">
                <a:solidFill>
                  <a:srgbClr val="25252B"/>
                </a:solidFill>
                <a:latin typeface="IBM Plex Sans" pitchFamily="34" charset="0"/>
                <a:ea typeface="IBM Plex Sans" pitchFamily="34" charset="-122"/>
                <a:cs typeface="IBM Plex Sans" pitchFamily="34" charset="-120"/>
              </a:rPr>
              <a:t>«Solide penger» avhenger av de angitte kriteriene. Sammenlign alternativer etter de samme standardene.</a:t>
            </a:r>
            <a:endParaRPr lang="nb" sz="177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Bitcoin, stablecoins og andre kryptoeiendeler</a:t>
            </a:r>
            <a:endParaRPr lang="nb"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Bitcoin:</a:t>
            </a:r>
            <a:r>
              <a:rPr lang="nb" altLang="en-US" sz="2300" dirty="0">
                <a:solidFill>
                  <a:srgbClr val="25252B"/>
                </a:solidFill>
                <a:latin typeface="IBM Plex Sans" pitchFamily="34" charset="0"/>
                <a:ea typeface="IBM Plex Sans" pitchFamily="34" charset="-122"/>
                <a:cs typeface="IBM Plex Sans" pitchFamily="34" charset="-120"/>
              </a:rPr>
              <a:t> offentlige utstedelsesregler; ingen sentral utsteder</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Stablecoins:</a:t>
            </a:r>
            <a:r>
              <a:rPr lang="nb" altLang="en-US" sz="2300" dirty="0">
                <a:solidFill>
                  <a:srgbClr val="25252B"/>
                </a:solidFill>
                <a:latin typeface="IBM Plex Sans" pitchFamily="34" charset="0"/>
                <a:ea typeface="IBM Plex Sans" pitchFamily="34" charset="-122"/>
                <a:cs typeface="IBM Plex Sans" pitchFamily="34" charset="-120"/>
              </a:rPr>
              <a:t> sikter mot en referanseverdi; reserver, mekanismer eller innløsningskrav</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Andre kryptoeiendeler:</a:t>
            </a:r>
            <a:r>
              <a:rPr lang="nb" altLang="en-US" sz="2300" dirty="0">
                <a:solidFill>
                  <a:srgbClr val="25252B"/>
                </a:solidFill>
                <a:latin typeface="IBM Plex Sans" pitchFamily="34" charset="0"/>
                <a:ea typeface="IBM Plex Sans" pitchFamily="34" charset="-122"/>
                <a:cs typeface="IBM Plex Sans" pitchFamily="34" charset="-120"/>
              </a:rPr>
              <a:t> ulike nettverk, utstedelse, kontroll og formål</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En forgrenings felles kodehistorikk gir den ikke Bitcoins nettverk eller sikkerhet</a:t>
            </a:r>
            <a:endParaRPr lang="nb"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nb" altLang="en-US" sz="2300" b="1" dirty="0">
                <a:solidFill>
                  <a:srgbClr val="422C70"/>
                </a:solidFill>
                <a:latin typeface="IBM Plex Sans" pitchFamily="34" charset="0"/>
                <a:ea typeface="IBM Plex Sans" pitchFamily="34" charset="-122"/>
                <a:cs typeface="IBM Plex Sans" pitchFamily="34" charset="-120"/>
              </a:rPr>
              <a:t>Sammenlign:</a:t>
            </a:r>
            <a:r>
              <a:rPr lang="nb" altLang="en-US" sz="2300" dirty="0">
                <a:solidFill>
                  <a:srgbClr val="25252B"/>
                </a:solidFill>
                <a:latin typeface="IBM Plex Sans" pitchFamily="34" charset="0"/>
                <a:ea typeface="IBM Plex Sans" pitchFamily="34" charset="-122"/>
                <a:cs typeface="IBM Plex Sans" pitchFamily="34" charset="-120"/>
              </a:rPr>
              <a:t> kontroll over utstedelse, uavhengig verifisering, kontroll over nøkler og motparter.</a:t>
            </a:r>
            <a:endParaRPr lang="nb"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Denne sammenligningen tydeliggjør hva Bitcoin er; den er ikke en anbefaling om å anskaffe, handle med eller promotere noen eiendel.</a:t>
            </a:r>
            <a:endParaRPr lang="nb"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Ulike utforminger, ulike risikoer</a:t>
            </a:r>
            <a:endParaRPr lang="nb"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Bitcoin:</a:t>
            </a:r>
            <a:r>
              <a:rPr lang="nb" altLang="en-US" sz="2300" dirty="0">
                <a:solidFill>
                  <a:srgbClr val="25252B"/>
                </a:solidFill>
                <a:latin typeface="IBM Plex Sans" pitchFamily="34" charset="0"/>
                <a:ea typeface="IBM Plex Sans" pitchFamily="34" charset="-122"/>
                <a:cs typeface="IBM Plex Sans" pitchFamily="34" charset="-120"/>
              </a:rPr>
              <a:t> volatilitet, tap av nøkler, betalingers endelighet, gebyrer, offentlige registre</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Stablemynter:</a:t>
            </a:r>
            <a:r>
              <a:rPr lang="nb" altLang="en-US" sz="2300" dirty="0">
                <a:solidFill>
                  <a:srgbClr val="25252B"/>
                </a:solidFill>
                <a:latin typeface="IBM Plex Sans" pitchFamily="34" charset="0"/>
                <a:ea typeface="IBM Plex Sans" pitchFamily="34" charset="-122"/>
                <a:cs typeface="IBM Plex Sans" pitchFamily="34" charset="-120"/>
              </a:rPr>
              <a:t> tap av verdiforankring, reserver, innløsning, frysing og motparter</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Andre kryptoeiendeler:</a:t>
            </a:r>
            <a:r>
              <a:rPr lang="nb" altLang="en-US" sz="2300" dirty="0">
                <a:solidFill>
                  <a:srgbClr val="25252B"/>
                </a:solidFill>
                <a:latin typeface="IBM Plex Sans" pitchFamily="34" charset="0"/>
                <a:ea typeface="IBM Plex Sans" pitchFamily="34" charset="-122"/>
                <a:cs typeface="IBM Plex Sans" pitchFamily="34" charset="-120"/>
              </a:rPr>
              <a:t> regelendringer, konsentrert innflytelse, programvarefeil, hackerangrep og broer</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Tjenester:</a:t>
            </a:r>
            <a:r>
              <a:rPr lang="nb" altLang="en-US" sz="2300" dirty="0">
                <a:solidFill>
                  <a:srgbClr val="25252B"/>
                </a:solidFill>
                <a:latin typeface="IBM Plex Sans" pitchFamily="34" charset="0"/>
                <a:ea typeface="IBM Plex Sans" pitchFamily="34" charset="-122"/>
                <a:cs typeface="IBM Plex Sans" pitchFamily="34" charset="-120"/>
              </a:rPr>
              <a:t> oppbevaring, svikt, tilgang og juridiske risikoer på tvers av kategorier</a:t>
            </a:r>
            <a:endParaRPr lang="nb"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Et kjent tickersymbol, en tilsynelatende stabil pris eller en gjennomført app er ikke bevis på trygghet. Tokener gir ikke automatisk eierskap i et selskap, inntekter eller rett til innløsning.</a:t>
            </a:r>
            <a:endParaRPr lang="nb"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Læring er ikke handel eller markedsføring</a:t>
            </a:r>
            <a:endParaRPr lang="nb"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Forklar, still spørsmål, sammenlign og verifiser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Spekulasjon: prisrisiko, plattformrisiko og press</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Markedsføring: mulige interessekonflikter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Ingen oppfordring til å kjøpe, selge eller beholde</a:t>
            </a:r>
            <a:endParaRPr lang="nb"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nb" altLang="en-US" sz="2400" b="1" dirty="0">
                <a:solidFill>
                  <a:srgbClr val="422C70"/>
                </a:solidFill>
                <a:latin typeface="IBM Plex Sans" pitchFamily="34" charset="0"/>
                <a:ea typeface="IBM Plex Sans" pitchFamily="34" charset="-122"/>
                <a:cs typeface="IBM Plex Sans" pitchFamily="34" charset="-120"/>
              </a:rPr>
              <a:t>Kontroll av lokal verdi</a:t>
            </a:r>
            <a:endParaRPr lang="nb" sz="2400" dirty="0"/>
          </a:p>
          <a:p>
            <a:pPr algn="l" indent="0" marL="0">
              <a:lnSpc>
                <a:spcPct val="113000"/>
              </a:lnSpc>
              <a:spcBef>
                <a:spcPts val="360"/>
              </a:spcBef>
              <a:buNone/>
            </a:pPr>
            <a:r>
              <a:rPr lang="nb" altLang="en-US" sz="2400" dirty="0">
                <a:solidFill>
                  <a:srgbClr val="25252B"/>
                </a:solidFill>
                <a:latin typeface="IBM Plex Sans" pitchFamily="34" charset="0"/>
                <a:ea typeface="IBM Plex Sans" pitchFamily="34" charset="-122"/>
                <a:cs typeface="IBM Plex Sans" pitchFamily="34" charset="-120"/>
              </a:rPr>
              <a:t>Skill mellom markedspris, lokal aksept og personlige preferanser eller forutinntatthet.</a:t>
            </a:r>
            <a:endParaRPr lang="nb"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Tidslinje for Bitcoins opprinnelse</a:t>
            </a:r>
            <a:endParaRPr lang="nb"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Satoshi Nakamoto er et pseudonym; skaperen eller skaperne er fortsatt ukjente. Andre videreførte nettverket med åpen kildekode uten en permanent sentral leder.</a:t>
            </a:r>
            <a:endParaRPr lang="nb"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Vurder utformingen og virkemåten så vel som historien om opprinnelsen.</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ober 2008Hvitboken publisert: nettbetalinger uten mellomledd3. januar 2009Genesisblokken: Bitcoin-nettverket starter 12. januar 2009Første transaksjon mellom to personer, fra Satoshi til Hal Fi">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Myndiggjøring, risiko og ansvar</a:t>
            </a:r>
            <a:endParaRPr lang="nb"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Direkte kontroll gjennom nøkler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Offentlige regler og uavhengig verifisering</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Global overføring mellom likestilte parter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Sikkerhetskopier, betalingskontroller og planlegging av gjenoppretting</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Kurssvingninger, offentlige registre, gebyrer og begrenset aksept</a:t>
            </a:r>
            <a:endParaRPr lang="nb"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Ingen selskaper kan gjenopprette en tapt gjenopprettingsfrase. Be om hjelp før De flytter betydelige beløp, uten å avsløre hemmeligheter.</a:t>
            </a:r>
            <a:endParaRPr lang="nb"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Personlig ansvar kan omfatte opplæring, vurdering fra andre, rutiner og små tester.</a:t>
            </a:r>
            <a:endParaRPr lang="nb"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Repetisjon: Hvordan løser Bitcoin svakheter ved</a:t>
            </a:r>
            <a:br/>
            <a:r>
              <a:rPr lang="nb" altLang="en-US" sz="3000" dirty="0">
                <a:solidFill>
                  <a:srgbClr val="422C70"/>
                </a:solidFill>
                <a:latin typeface="IBM Plex Sans Medium" pitchFamily="34" charset="0"/>
                <a:ea typeface="IBM Plex Sans Medium" pitchFamily="34" charset="-122"/>
                <a:cs typeface="IBM Plex Sans Medium" pitchFamily="34" charset="-120"/>
              </a:rPr>
              <a:t>pengesystemet?</a:t>
            </a:r>
            <a:endParaRPr lang="nb" sz="3000" dirty="0"/>
          </a:p>
        </p:txBody>
      </p:sp>
      <p:sp>
        <p:nvSpPr>
          <p:cNvPr id="4" name="Text 2"/>
          <p:cNvSpPr/>
          <p:nvPr/>
        </p:nvSpPr>
        <p:spPr>
          <a:xfrm>
            <a:off x="666780" y="1848551"/>
            <a:ext cx="11510010" cy="361920"/>
          </a:xfrm>
          <a:prstGeom prst="rect">
            <a:avLst/>
          </a:prstGeom>
          <a:noFill/>
          <a:ln/>
        </p:spPr>
        <p:txBody>
          <a:bodyPr wrap="square" lIns="0" tIns="0" rIns="0" bIns="0" rtlCol="0" anchor="t"/>
          <a:lstStyle/>
          <a:p>
            <a:pPr algn="l" indent="0" marL="0">
              <a:lnSpc>
                <a:spcPct val="113000"/>
              </a:lnSpc>
              <a:buNone/>
            </a:pPr>
            <a:r>
              <a:rPr lang="nb" altLang="en-US" sz="2110" b="1" dirty="0">
                <a:solidFill>
                  <a:srgbClr val="25252B"/>
                </a:solidFill>
                <a:latin typeface="IBM Plex Sans" pitchFamily="34" charset="0"/>
                <a:ea typeface="IBM Plex Sans" pitchFamily="34" charset="-122"/>
                <a:cs typeface="IBM Plex Sans" pitchFamily="34" charset="-120"/>
              </a:rPr>
              <a:t>Viktige læringspunkter</a:t>
            </a:r>
            <a:endParaRPr lang="nb" sz="2110" dirty="0"/>
          </a:p>
        </p:txBody>
      </p:sp>
      <p:sp>
        <p:nvSpPr>
          <p:cNvPr id="5" name="Text 3"/>
          <p:cNvSpPr/>
          <p:nvPr/>
        </p:nvSpPr>
        <p:spPr>
          <a:xfrm>
            <a:off x="1002000" y="2424989"/>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Endring i pengemengden → offentlige utstedelsesregler; brukerne håndhever dem</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Sentral godkjenning av betalinger → overføring mellom likestilte parter; feil er vanskelige å rette opp</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Sentral hovedbok → felles verifisering; personvernrisiko ved offentlige registre</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Tilgang via institusjoner → kontroll over nøkler; ansvar for sikkerhetskopiering</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Fastsetting av transaksjonsrekkefølge → arbeidsbevis; utstyrs- og energikostnader</a:t>
            </a:r>
            <a:endParaRPr lang="nb" sz="2110" dirty="0"/>
          </a:p>
        </p:txBody>
      </p:sp>
      <p:sp>
        <p:nvSpPr>
          <p:cNvPr id="6" name="Shape 4"/>
          <p:cNvSpPr/>
          <p:nvPr/>
        </p:nvSpPr>
        <p:spPr>
          <a:xfrm>
            <a:off x="666780" y="5106010"/>
            <a:ext cx="10858500" cy="1085850"/>
          </a:xfrm>
          <a:prstGeom prst="rect">
            <a:avLst/>
          </a:prstGeom>
          <a:solidFill>
            <a:srgbClr val="F3F3FA"/>
          </a:solidFill>
          <a:ln/>
        </p:spPr>
      </p:sp>
      <p:sp>
        <p:nvSpPr>
          <p:cNvPr id="7" name="Shape 5"/>
          <p:cNvSpPr/>
          <p:nvPr/>
        </p:nvSpPr>
        <p:spPr>
          <a:xfrm>
            <a:off x="666780" y="5106010"/>
            <a:ext cx="57150" cy="1085850"/>
          </a:xfrm>
          <a:prstGeom prst="rect">
            <a:avLst/>
          </a:prstGeom>
          <a:solidFill>
            <a:srgbClr val="422C70"/>
          </a:solidFill>
          <a:ln/>
        </p:spPr>
      </p:sp>
      <p:sp>
        <p:nvSpPr>
          <p:cNvPr id="8" name="Text 6"/>
          <p:cNvSpPr/>
          <p:nvPr/>
        </p:nvSpPr>
        <p:spPr>
          <a:xfrm>
            <a:off x="1153058" y="5347411"/>
            <a:ext cx="10539649" cy="603047"/>
          </a:xfrm>
          <a:prstGeom prst="rect">
            <a:avLst/>
          </a:prstGeom>
          <a:noFill/>
          <a:ln/>
        </p:spPr>
        <p:txBody>
          <a:bodyPr wrap="square" lIns="0" tIns="0" rIns="0" bIns="0" rtlCol="0" anchor="t"/>
          <a:lstStyle/>
          <a:p>
            <a:pPr algn="l" indent="0" marL="0">
              <a:lnSpc>
                <a:spcPct val="113000"/>
              </a:lnSpc>
              <a:buNone/>
            </a:pPr>
            <a:r>
              <a:rPr lang="nb" altLang="en-US" sz="2110" b="1" dirty="0">
                <a:solidFill>
                  <a:srgbClr val="422C70"/>
                </a:solidFill>
                <a:latin typeface="IBM Plex Sans" pitchFamily="34" charset="0"/>
                <a:ea typeface="IBM Plex Sans" pitchFamily="34" charset="-122"/>
                <a:cs typeface="IBM Plex Sans" pitchFamily="34" charset="-120"/>
              </a:rPr>
              <a:t>Et øyeblikk til ettertanke</a:t>
            </a:r>
            <a:endParaRPr lang="nb" sz="2110" dirty="0"/>
          </a:p>
          <a:p>
            <a:pPr algn="l" indent="0" marL="0">
              <a:lnSpc>
                <a:spcPct val="113000"/>
              </a:lnSpc>
              <a:spcBef>
                <a:spcPts val="320"/>
              </a:spcBef>
              <a:buNone/>
            </a:pPr>
            <a:r>
              <a:rPr lang="nb" altLang="en-US" sz="2110" dirty="0">
                <a:solidFill>
                  <a:srgbClr val="25252B"/>
                </a:solidFill>
                <a:latin typeface="IBM Plex Sans" pitchFamily="34" charset="0"/>
                <a:ea typeface="IBM Plex Sans" pitchFamily="34" charset="-122"/>
                <a:cs typeface="IBM Plex Sans" pitchFamily="34" charset="-120"/>
              </a:rPr>
              <a:t>Hvilken del av Bitcoins utforming ville De forklart annerledes nå, og hvorfor?</a:t>
            </a:r>
            <a:endParaRPr lang="nb"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2</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nb" altLang="en-US" sz="2400" dirty="0">
                <a:solidFill>
                  <a:srgbClr val="F7941F"/>
                </a:solidFill>
                <a:latin typeface="IBM Plex Sans Medium" pitchFamily="34" charset="0"/>
                <a:ea typeface="IBM Plex Sans Medium" pitchFamily="34" charset="-122"/>
                <a:cs typeface="IBM Plex Sans Medium" pitchFamily="34" charset="-120"/>
              </a:rPr>
              <a:t>Modul 3</a:t>
            </a:r>
            <a:endParaRPr lang="nb"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Trygg bruk av Bitcoin</a:t>
            </a:r>
            <a:endParaRPr lang="nb"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nb" altLang="en-US" sz="2400" b="1" dirty="0">
                <a:solidFill>
                  <a:srgbClr val="FFFFFF"/>
                </a:solidFill>
                <a:latin typeface="IBM Plex Sans" pitchFamily="34" charset="0"/>
                <a:ea typeface="IBM Plex Sans" pitchFamily="34" charset="-122"/>
                <a:cs typeface="IBM Plex Sans" pitchFamily="34" charset="-120"/>
              </a:rPr>
              <a:t>Handling:</a:t>
            </a:r>
            <a:r>
              <a:rPr lang="nb" altLang="en-US" sz="2400" dirty="0">
                <a:solidFill>
                  <a:srgbClr val="FFFFFF"/>
                </a:solidFill>
                <a:latin typeface="IBM Plex Sans" pitchFamily="34" charset="0"/>
                <a:ea typeface="IBM Plex Sans" pitchFamily="34" charset="-122"/>
                <a:cs typeface="IBM Plex Sans" pitchFamily="34" charset="-120"/>
              </a:rPr>
              <a:t> Hvordan tar jeg ansvar for å bruke og sikre Bitcoin?</a:t>
            </a:r>
            <a:endParaRPr lang="nb"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Trygge første steg</a:t>
            </a:r>
            <a:endParaRPr lang="nb"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Del mottaksinformasjon; aldri hemmeligheter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Ta en pause før en sending godkjennes</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Begrens konsekvensene av feil; be om hjelp</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Bruk forberedt, tomt, simulert eller godkjent materiell med lav risiko</a:t>
            </a:r>
            <a:endParaRPr lang="nb"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Det kreves verken kjøp, egne midler eller egen lommebok. Øving med reelle transaksjoner medfører risiko knyttet til personvern, sikkerhet og tap; et alternativ uten bruk av midler er tilgjengelig.</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Lommebøker</a:t>
            </a:r>
            <a:endParaRPr lang="nb"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nb" altLang="en-US" sz="2210" dirty="0">
                <a:solidFill>
                  <a:srgbClr val="25252B"/>
                </a:solidFill>
                <a:latin typeface="IBM Plex Sans" pitchFamily="34" charset="0"/>
                <a:ea typeface="IBM Plex Sans" pitchFamily="34" charset="-122"/>
                <a:cs typeface="IBM Plex Sans" pitchFamily="34" charset="-120"/>
              </a:rPr>
              <a:t>En Bitcoin-lommebok håndterer nøklene og informasjonen som trengs for å motta og godkjenne transaksjoner; bitcoin forblir registrert i den felles hovedboken.</a:t>
            </a:r>
            <a:endParaRPr lang="nb" sz="2210" dirty="0"/>
          </a:p>
        </p:txBody>
      </p:sp>
      <p:sp>
        <p:nvSpPr>
          <p:cNvPr id="5" name="Text 3"/>
          <p:cNvSpPr/>
          <p:nvPr/>
        </p:nvSpPr>
        <p:spPr>
          <a:xfrm>
            <a:off x="1017179" y="2416851"/>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Hvem kontrollerer nøklene?</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Hvordan gjenopprettes tilgangen?</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Hvilke betalingsmetoder støttes?</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Kildekode, vedlikehold, kompatibilitet, personvern, kostnader og brukerstøtte</a:t>
            </a:r>
            <a:endParaRPr lang="nb"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algn="l" indent="0" marL="0">
              <a:lnSpc>
                <a:spcPct val="113000"/>
              </a:lnSpc>
              <a:buNone/>
            </a:pPr>
            <a:r>
              <a:rPr lang="nb" altLang="en-US" sz="2210" dirty="0">
                <a:solidFill>
                  <a:srgbClr val="25252B"/>
                </a:solidFill>
                <a:latin typeface="IBM Plex Sans" pitchFamily="34" charset="0"/>
                <a:ea typeface="IBM Plex Sans" pitchFamily="34" charset="-122"/>
                <a:cs typeface="IBM Plex Sans" pitchFamily="34" charset="-120"/>
              </a:rPr>
              <a:t>Åpen kildekode gjør det mulig å granske koden; det beviser ikke at en lommebok er trygg eller egnet.</a:t>
            </a:r>
            <a:endParaRPr lang="nb"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algn="l" indent="0" marL="0">
              <a:lnSpc>
                <a:spcPct val="113000"/>
              </a:lnSpc>
              <a:buNone/>
            </a:pPr>
            <a:r>
              <a:rPr lang="nb" altLang="en-US" sz="2210" dirty="0">
                <a:solidFill>
                  <a:srgbClr val="25252B"/>
                </a:solidFill>
                <a:latin typeface="IBM Plex Sans" pitchFamily="34" charset="0"/>
                <a:ea typeface="IBM Plex Sans" pitchFamily="34" charset="-122"/>
                <a:cs typeface="IBM Plex Sans" pitchFamily="34" charset="-120"/>
              </a:rPr>
              <a:t>Lommebøker til opplæring må ikke brukes til å sikre betydelige beløp. En senere personlig lommebok trenger et nytt, privat oppsett og ny gjenopprettingsinformasjon.</a:t>
            </a:r>
            <a:endParaRPr lang="nb"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Lommeboken Deres inneholder nøklene Motta Del en mottaksadresseSend Signer med nøkkelen Deres bitcoin blir værende i den felles hovedboken">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Adresser</a:t>
            </a:r>
            <a:endParaRPr lang="nb"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Offentlig mottaksinformasjon for betaling på blokkjeden</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Hent informasjonen fra mottaksskjermen i den tiltenkte lommeboken</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Skann eller kopier; sammenlign deretter med den pålitelige skjermen</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Bekreft mottaker, nettverk og betalingsmåte</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Adresse på blokkjeden og Lightning-faktura: ulike betalingsforespørsler</a:t>
            </a:r>
            <a:endParaRPr lang="nb"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Skadevare kan erstatte kopierte betalingsmål. Et kjent utseende er ikke nok. Nye adresser gjør det vanskeligere å knytte betalinger sammen; de gjør ikke betalingene anonyme.</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Nøkler</a:t>
            </a:r>
            <a:endParaRPr lang="nb"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nb" altLang="en-US" sz="2110" b="1" dirty="0">
                <a:solidFill>
                  <a:srgbClr val="422C70"/>
                </a:solidFill>
                <a:latin typeface="IBM Plex Sans" pitchFamily="34" charset="0"/>
                <a:ea typeface="IBM Plex Sans" pitchFamily="34" charset="-122"/>
                <a:cs typeface="IBM Plex Sans" pitchFamily="34" charset="-120"/>
              </a:rPr>
              <a:t>Privat nøkkel:</a:t>
            </a:r>
            <a:r>
              <a:rPr lang="nb" altLang="en-US" sz="2110" dirty="0">
                <a:solidFill>
                  <a:srgbClr val="25252B"/>
                </a:solidFill>
                <a:latin typeface="IBM Plex Sans" pitchFamily="34" charset="0"/>
                <a:ea typeface="IBM Plex Sans" pitchFamily="34" charset="-122"/>
                <a:cs typeface="IBM Plex Sans" pitchFamily="34" charset="-120"/>
              </a:rPr>
              <a:t> hemmelig informasjon som brukes til å godkjenne bruk av midler</a:t>
            </a:r>
            <a:endParaRPr lang="nb" sz="2110" dirty="0"/>
          </a:p>
          <a:p>
            <a:pPr algn="l" marL="200660" indent="-200660">
              <a:lnSpc>
                <a:spcPct val="113000"/>
              </a:lnSpc>
              <a:spcBef>
                <a:spcPts val="420"/>
              </a:spcBef>
              <a:buSzPct val="100000"/>
              <a:buChar char="•"/>
            </a:pPr>
            <a:r>
              <a:rPr lang="nb" altLang="en-US" sz="2110" b="1" dirty="0">
                <a:solidFill>
                  <a:srgbClr val="422C70"/>
                </a:solidFill>
                <a:latin typeface="IBM Plex Sans" pitchFamily="34" charset="0"/>
                <a:ea typeface="IBM Plex Sans" pitchFamily="34" charset="-122"/>
                <a:cs typeface="IBM Plex Sans" pitchFamily="34" charset="-120"/>
              </a:rPr>
              <a:t>Offentlig nøkkel:</a:t>
            </a:r>
            <a:r>
              <a:rPr lang="nb" altLang="en-US" sz="2110" dirty="0">
                <a:solidFill>
                  <a:srgbClr val="25252B"/>
                </a:solidFill>
                <a:latin typeface="IBM Plex Sans" pitchFamily="34" charset="0"/>
                <a:ea typeface="IBM Plex Sans" pitchFamily="34" charset="-122"/>
                <a:cs typeface="IBM Plex Sans" pitchFamily="34" charset="-120"/>
              </a:rPr>
              <a:t> verifiserer signaturer uten å avsløre den private nøkkelen</a:t>
            </a:r>
            <a:endParaRPr lang="nb" sz="2110" dirty="0"/>
          </a:p>
          <a:p>
            <a:pPr algn="l" marL="200660" indent="-200660">
              <a:lnSpc>
                <a:spcPct val="113000"/>
              </a:lnSpc>
              <a:spcBef>
                <a:spcPts val="420"/>
              </a:spcBef>
              <a:buSzPct val="100000"/>
              <a:buChar char="•"/>
            </a:pPr>
            <a:r>
              <a:rPr lang="nb" altLang="en-US" sz="2110" b="1" dirty="0">
                <a:solidFill>
                  <a:srgbClr val="422C70"/>
                </a:solidFill>
                <a:latin typeface="IBM Plex Sans" pitchFamily="34" charset="0"/>
                <a:ea typeface="IBM Plex Sans" pitchFamily="34" charset="-122"/>
                <a:cs typeface="IBM Plex Sans" pitchFamily="34" charset="-120"/>
              </a:rPr>
              <a:t>Adresse:</a:t>
            </a:r>
            <a:r>
              <a:rPr lang="nb" altLang="en-US" sz="2110" dirty="0">
                <a:solidFill>
                  <a:srgbClr val="25252B"/>
                </a:solidFill>
                <a:latin typeface="IBM Plex Sans" pitchFamily="34" charset="0"/>
                <a:ea typeface="IBM Plex Sans" pitchFamily="34" charset="-122"/>
                <a:cs typeface="IBM Plex Sans" pitchFamily="34" charset="-120"/>
              </a:rPr>
              <a:t> mottaksinformasjon avledet fra informasjon om offentlige nøkler</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Lommebøker håndterer vanligvis mange nøkler automatisk</a:t>
            </a:r>
            <a:endParaRPr lang="nb"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nb" altLang="en-US" sz="2110" dirty="0">
                <a:solidFill>
                  <a:srgbClr val="25252B"/>
                </a:solidFill>
                <a:latin typeface="IBM Plex Sans" pitchFamily="34" charset="0"/>
                <a:ea typeface="IBM Plex Sans" pitchFamily="34" charset="-122"/>
                <a:cs typeface="IBM Plex Sans" pitchFamily="34" charset="-120"/>
              </a:rPr>
              <a:t>Del aldri private nøkler, gjenopprettingsfraser, passord eller gjenopprettingskoder. Ingen legitim underviser, kundestøttemedarbeider, lommebokleverandør, børsansatt eller utvikler trenger dem.</a:t>
            </a:r>
            <a:endParaRPr lang="nb"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nb" altLang="en-US" sz="2110" b="1" dirty="0">
                <a:solidFill>
                  <a:srgbClr val="422C70"/>
                </a:solidFill>
                <a:latin typeface="IBM Plex Sans" pitchFamily="34" charset="0"/>
                <a:ea typeface="IBM Plex Sans" pitchFamily="34" charset="-122"/>
                <a:cs typeface="IBM Plex Sans" pitchFamily="34" charset="-120"/>
              </a:rPr>
              <a:t>Prøv det</a:t>
            </a:r>
            <a:endParaRPr lang="nb" sz="2110" dirty="0"/>
          </a:p>
          <a:p>
            <a:pPr algn="l" indent="0" marL="0">
              <a:lnSpc>
                <a:spcPct val="113000"/>
              </a:lnSpc>
              <a:spcBef>
                <a:spcPts val="320"/>
              </a:spcBef>
              <a:buNone/>
            </a:pPr>
            <a:r>
              <a:rPr lang="nb" altLang="en-US" sz="2110" dirty="0">
                <a:solidFill>
                  <a:srgbClr val="25252B"/>
                </a:solidFill>
                <a:latin typeface="IBM Plex Sans" pitchFamily="34" charset="0"/>
                <a:ea typeface="IBM Plex Sans" pitchFamily="34" charset="-122"/>
                <a:cs typeface="IBM Plex Sans" pitchFamily="34" charset="-120"/>
              </a:rPr>
              <a:t>Sorter de forberedte eksemplene i mottaksinformasjon, hemmeligheter og offentlig informasjon som blir sensitiv når den knyttes til en person.</a:t>
            </a:r>
            <a:endParaRPr lang="nb"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Privat nøkkel: Del den aldri. Alle som har den, kan bruke Deres bitcoin. Mottak: trygt å dele Offentlig nøkkel, avledet fra den private nøkkelen Mottaksadresse, opprettet fra informasjon om den offent">    </p:cNvPr>
          <p:cNvPicPr>
            <a:picLocks noChangeAspect="1"/>
          </p:cNvPicPr>
          <p:nvPr/>
        </p:nvPicPr>
        <p:blipFill>
          <a:blip r:embed="rId1"/>
          <a:stretch>
            <a:fillRect/>
          </a:stretch>
        </p:blipFill>
        <p:spPr>
          <a:xfrm>
            <a:off x="342900" y="1024311"/>
            <a:ext cx="11506170" cy="465694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Gjenopprettingsfraser</a:t>
            </a:r>
            <a:endParaRPr lang="nb" sz="3000" dirty="0"/>
          </a:p>
        </p:txBody>
      </p:sp>
      <p:sp>
        <p:nvSpPr>
          <p:cNvPr id="5" name="Text 2"/>
          <p:cNvSpPr/>
          <p:nvPr/>
        </p:nvSpPr>
        <p:spPr>
          <a:xfrm>
            <a:off x="666780" y="1435608"/>
            <a:ext cx="5694426" cy="1135410"/>
          </a:xfrm>
          <a:prstGeom prst="rect">
            <a:avLst/>
          </a:prstGeom>
          <a:noFill/>
          <a:ln/>
        </p:spPr>
        <p:txBody>
          <a:bodyPr wrap="square" lIns="0" tIns="0" rIns="0" bIns="0" rtlCol="0" anchor="t"/>
          <a:lstStyle/>
          <a:p>
            <a:pPr algn="l" indent="0" marL="0">
              <a:lnSpc>
                <a:spcPct val="113000"/>
              </a:lnSpc>
              <a:buNone/>
            </a:pPr>
            <a:r>
              <a:rPr lang="nb" altLang="en-US" sz="2210" dirty="0">
                <a:solidFill>
                  <a:srgbClr val="25252B"/>
                </a:solidFill>
                <a:latin typeface="IBM Plex Sans" pitchFamily="34" charset="0"/>
                <a:ea typeface="IBM Plex Sans" pitchFamily="34" charset="-122"/>
                <a:cs typeface="IBM Plex Sans" pitchFamily="34" charset="-120"/>
              </a:rPr>
              <a:t>En gjenopprettingsfrase er en ordnet liste med ord som mange lommebøker bruker til å gjenopprette sine private nøkler.</a:t>
            </a:r>
            <a:endParaRPr lang="nb" sz="2210" dirty="0"/>
          </a:p>
        </p:txBody>
      </p:sp>
      <p:sp>
        <p:nvSpPr>
          <p:cNvPr id="6" name="Text 3"/>
          <p:cNvSpPr/>
          <p:nvPr/>
        </p:nvSpPr>
        <p:spPr>
          <a:xfrm>
            <a:off x="1017179" y="2795321"/>
            <a:ext cx="5310287" cy="3195645"/>
          </a:xfrm>
          <a:prstGeom prst="rect">
            <a:avLst/>
          </a:prstGeom>
          <a:noFill/>
          <a:ln/>
        </p:spPr>
        <p:txBody>
          <a:bodyPr wrap="square" lIns="0" tIns="0" rIns="0" bIns="0" rtlCol="0" anchor="t"/>
          <a:lstStyle/>
          <a:p>
            <a:pPr algn="l" marL="210820" indent="-210820">
              <a:lnSpc>
                <a:spcPct val="113000"/>
              </a:lnSpc>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Ofte 12 eller 24 ord; utformingen varierer</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Nøyaktig stavemåte og rekkefølge</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Offisielle instruksjoner for sikkerhetskopiering; privat oppbevaring uten nettilkobling</a:t>
            </a:r>
            <a:endParaRPr lang="nb" sz="2210" dirty="0"/>
          </a:p>
          <a:p>
            <a:pPr algn="l" marL="210820" indent="-210820">
              <a:lnSpc>
                <a:spcPct val="113000"/>
              </a:lnSpc>
              <a:spcBef>
                <a:spcPts val="440"/>
              </a:spcBef>
              <a:buSzPct val="100000"/>
              <a:buChar char="•"/>
            </a:pPr>
            <a:r>
              <a:rPr lang="nb" altLang="en-US" sz="2210" dirty="0">
                <a:solidFill>
                  <a:srgbClr val="25252B"/>
                </a:solidFill>
                <a:latin typeface="IBM Plex Sans" pitchFamily="34" charset="0"/>
                <a:ea typeface="IBM Plex Sans" pitchFamily="34" charset="-122"/>
                <a:cs typeface="IBM Plex Sans" pitchFamily="34" charset="-120"/>
              </a:rPr>
              <a:t>Beskytt mot tap, skade, kameraer og andre observatører</a:t>
            </a:r>
            <a:endParaRPr lang="nb"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Bruk med og uten tredjepartsforvaring</a:t>
            </a:r>
            <a:endParaRPr lang="nb"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nb" altLang="en-US" sz="2110" b="1" dirty="0">
                <a:solidFill>
                  <a:srgbClr val="422C70"/>
                </a:solidFill>
                <a:latin typeface="IBM Plex Sans" pitchFamily="34" charset="0"/>
                <a:ea typeface="IBM Plex Sans" pitchFamily="34" charset="-122"/>
                <a:cs typeface="IBM Plex Sans" pitchFamily="34" charset="-120"/>
              </a:rPr>
              <a:t>Tredjepartsforvaring:</a:t>
            </a:r>
            <a:r>
              <a:rPr lang="nb" altLang="en-US" sz="2110" dirty="0">
                <a:solidFill>
                  <a:srgbClr val="25252B"/>
                </a:solidFill>
                <a:latin typeface="IBM Plex Sans" pitchFamily="34" charset="0"/>
                <a:ea typeface="IBM Plex Sans" pitchFamily="34" charset="-122"/>
                <a:cs typeface="IBM Plex Sans" pitchFamily="34" charset="-120"/>
              </a:rPr>
              <a:t> tjenesten kontrollerer nøkler og gjenoppretting av kontoen</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Vist saldo: tjenestens løfte om å levere bitcoin</a:t>
            </a:r>
            <a:endParaRPr lang="nb" sz="2110" dirty="0"/>
          </a:p>
          <a:p>
            <a:pPr algn="l" marL="200660" indent="-200660">
              <a:lnSpc>
                <a:spcPct val="113000"/>
              </a:lnSpc>
              <a:spcBef>
                <a:spcPts val="420"/>
              </a:spcBef>
              <a:buSzPct val="100000"/>
              <a:buChar char="•"/>
            </a:pPr>
            <a:r>
              <a:rPr lang="nb" altLang="en-US" sz="2110" b="1" dirty="0">
                <a:solidFill>
                  <a:srgbClr val="422C70"/>
                </a:solidFill>
                <a:latin typeface="IBM Plex Sans" pitchFamily="34" charset="0"/>
                <a:ea typeface="IBM Plex Sans" pitchFamily="34" charset="-122"/>
                <a:cs typeface="IBM Plex Sans" pitchFamily="34" charset="-120"/>
              </a:rPr>
              <a:t>Egenforvaring:</a:t>
            </a:r>
            <a:r>
              <a:rPr lang="nb" altLang="en-US" sz="2110" dirty="0">
                <a:solidFill>
                  <a:srgbClr val="25252B"/>
                </a:solidFill>
                <a:latin typeface="IBM Plex Sans" pitchFamily="34" charset="0"/>
                <a:ea typeface="IBM Plex Sans" pitchFamily="34" charset="-122"/>
                <a:cs typeface="IBM Plex Sans" pitchFamily="34" charset="-120"/>
              </a:rPr>
              <a:t> brukeren kontrollerer nøkler og sikkerhetskopiering</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Direkte kontroll innebærer ansvar for feil og gjenoppretting</a:t>
            </a:r>
            <a:endParaRPr lang="nb"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nb" altLang="en-US" sz="2110" dirty="0">
                <a:solidFill>
                  <a:srgbClr val="25252B"/>
                </a:solidFill>
                <a:latin typeface="IBM Plex Sans" pitchFamily="34" charset="0"/>
                <a:ea typeface="IBM Plex Sans" pitchFamily="34" charset="-122"/>
                <a:cs typeface="IBM Plex Sans" pitchFamily="34" charset="-120"/>
              </a:rPr>
              <a:t>En offentlig blokkjede kan ikke bevise hva en tjeneste skylder en bestemt kunde. Egenforvaring kan fortsatt innebære avhengighet av programvare, maskinvare, servere og nettverk.</a:t>
            </a:r>
            <a:endParaRPr lang="nb"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nb" altLang="en-US" sz="2110" b="1" dirty="0">
                <a:solidFill>
                  <a:srgbClr val="422C70"/>
                </a:solidFill>
                <a:latin typeface="IBM Plex Sans" pitchFamily="34" charset="0"/>
                <a:ea typeface="IBM Plex Sans" pitchFamily="34" charset="-122"/>
                <a:cs typeface="IBM Plex Sans" pitchFamily="34" charset="-120"/>
              </a:rPr>
              <a:t>Prøv selv</a:t>
            </a:r>
            <a:endParaRPr lang="nb" sz="2110" dirty="0"/>
          </a:p>
          <a:p>
            <a:pPr algn="l" indent="0" marL="0">
              <a:lnSpc>
                <a:spcPct val="113000"/>
              </a:lnSpc>
              <a:spcBef>
                <a:spcPts val="320"/>
              </a:spcBef>
              <a:buNone/>
            </a:pPr>
            <a:r>
              <a:rPr lang="nb" altLang="en-US" sz="2110" dirty="0">
                <a:solidFill>
                  <a:srgbClr val="25252B"/>
                </a:solidFill>
                <a:latin typeface="IBM Plex Sans" pitchFamily="34" charset="0"/>
                <a:ea typeface="IBM Plex Sans" pitchFamily="34" charset="-122"/>
                <a:cs typeface="IBM Plex Sans" pitchFamily="34" charset="-120"/>
              </a:rPr>
              <a:t>Sammenlign to ferdiglagde beskrivelser: Hvem kontrollerer nøklene, hvem gjenoppretter tilgangen, og hvilken risiko må undersøkes?</a:t>
            </a:r>
            <a:endParaRPr lang="nb"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Med tredjepartsoppbevaring De logger inn på en konto på telefonen DeresTjenesten oppbevarer nøklene på sine servere Tjenesten godkjenner og signerer betalingen DeresSaldoEt løfte fra tjenestenGjenoppr">    </p:cNvPr>
          <p:cNvPicPr>
            <a:picLocks noChangeAspect="1"/>
          </p:cNvPicPr>
          <p:nvPr/>
        </p:nvPicPr>
        <p:blipFill>
          <a:blip r:embed="rId1"/>
          <a:stretch>
            <a:fillRect/>
          </a:stretch>
        </p:blipFill>
        <p:spPr>
          <a:xfrm>
            <a:off x="342900" y="450159"/>
            <a:ext cx="11506170" cy="58052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Varme og kalde lommebøker</a:t>
            </a:r>
            <a:endParaRPr lang="nb"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nb" altLang="en-US" sz="2110" b="1" dirty="0">
                <a:solidFill>
                  <a:srgbClr val="422C70"/>
                </a:solidFill>
                <a:latin typeface="IBM Plex Sans" pitchFamily="34" charset="0"/>
                <a:ea typeface="IBM Plex Sans" pitchFamily="34" charset="-122"/>
                <a:cs typeface="IBM Plex Sans" pitchFamily="34" charset="-120"/>
              </a:rPr>
              <a:t>Varm:</a:t>
            </a:r>
            <a:r>
              <a:rPr lang="nb" altLang="en-US" sz="2110" dirty="0">
                <a:solidFill>
                  <a:srgbClr val="25252B"/>
                </a:solidFill>
                <a:latin typeface="IBM Plex Sans" pitchFamily="34" charset="0"/>
                <a:ea typeface="IBM Plex Sans" pitchFamily="34" charset="-122"/>
                <a:cs typeface="IBM Plex Sans" pitchFamily="34" charset="-120"/>
              </a:rPr>
              <a:t> nøkler på en internettilkoblet enhet; praktisk, men mer utsatt</a:t>
            </a:r>
            <a:endParaRPr lang="nb" sz="2110" dirty="0"/>
          </a:p>
          <a:p>
            <a:pPr algn="l" marL="200660" indent="-200660">
              <a:lnSpc>
                <a:spcPct val="113000"/>
              </a:lnSpc>
              <a:spcBef>
                <a:spcPts val="420"/>
              </a:spcBef>
              <a:buSzPct val="100000"/>
              <a:buChar char="•"/>
            </a:pPr>
            <a:r>
              <a:rPr lang="nb" altLang="en-US" sz="2110" b="1" dirty="0">
                <a:solidFill>
                  <a:srgbClr val="422C70"/>
                </a:solidFill>
                <a:latin typeface="IBM Plex Sans" pitchFamily="34" charset="0"/>
                <a:ea typeface="IBM Plex Sans" pitchFamily="34" charset="-122"/>
                <a:cs typeface="IBM Plex Sans" pitchFamily="34" charset="-120"/>
              </a:rPr>
              <a:t>Kald:</a:t>
            </a:r>
            <a:r>
              <a:rPr lang="nb" altLang="en-US" sz="2110" dirty="0">
                <a:solidFill>
                  <a:srgbClr val="25252B"/>
                </a:solidFill>
                <a:latin typeface="IBM Plex Sans" pitchFamily="34" charset="0"/>
                <a:ea typeface="IBM Plex Sans" pitchFamily="34" charset="-122"/>
                <a:cs typeface="IBM Plex Sans" pitchFamily="34" charset="-120"/>
              </a:rPr>
              <a:t> signeringsnøkler isolert fra en internettilkoblet enhet til generell bruk</a:t>
            </a:r>
            <a:endParaRPr lang="nb" sz="2110" dirty="0"/>
          </a:p>
          <a:p>
            <a:pPr algn="l" marL="200660" indent="-200660">
              <a:lnSpc>
                <a:spcPct val="113000"/>
              </a:lnSpc>
              <a:spcBef>
                <a:spcPts val="420"/>
              </a:spcBef>
              <a:buSzPct val="100000"/>
              <a:buChar char="•"/>
            </a:pPr>
            <a:r>
              <a:rPr lang="nb" altLang="en-US" sz="2110" b="1" dirty="0">
                <a:solidFill>
                  <a:srgbClr val="422C70"/>
                </a:solidFill>
                <a:latin typeface="IBM Plex Sans" pitchFamily="34" charset="0"/>
                <a:ea typeface="IBM Plex Sans" pitchFamily="34" charset="-122"/>
                <a:cs typeface="IBM Plex Sans" pitchFamily="34" charset="-120"/>
              </a:rPr>
              <a:t>Maskinvarelommebok:</a:t>
            </a:r>
            <a:r>
              <a:rPr lang="nb" altLang="en-US" sz="2110" dirty="0">
                <a:solidFill>
                  <a:srgbClr val="25252B"/>
                </a:solidFill>
                <a:latin typeface="IBM Plex Sans" pitchFamily="34" charset="0"/>
                <a:ea typeface="IBM Plex Sans" pitchFamily="34" charset="-122"/>
                <a:cs typeface="IBM Plex Sans" pitchFamily="34" charset="-120"/>
              </a:rPr>
              <a:t> dedikert enhet for nøkkelbeskyttelse og signering</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Oppbevaring og gjenoppretting: separate spørsmål</a:t>
            </a:r>
            <a:endParaRPr lang="nb" sz="2110" dirty="0"/>
          </a:p>
        </p:txBody>
      </p:sp>
      <p:sp>
        <p:nvSpPr>
          <p:cNvPr id="6" name="Text 3"/>
          <p:cNvSpPr/>
          <p:nvPr/>
        </p:nvSpPr>
        <p:spPr>
          <a:xfrm>
            <a:off x="666780" y="4727082"/>
            <a:ext cx="6340632" cy="1085850"/>
          </a:xfrm>
          <a:prstGeom prst="rect">
            <a:avLst/>
          </a:prstGeom>
          <a:noFill/>
          <a:ln/>
        </p:spPr>
        <p:txBody>
          <a:bodyPr wrap="square" lIns="0" tIns="0" rIns="0" bIns="0" rtlCol="0" anchor="t"/>
          <a:lstStyle/>
          <a:p>
            <a:pPr algn="l" indent="0" marL="0">
              <a:lnSpc>
                <a:spcPct val="113000"/>
              </a:lnSpc>
              <a:buNone/>
            </a:pPr>
            <a:r>
              <a:rPr lang="nb" altLang="en-US" sz="2110" dirty="0">
                <a:solidFill>
                  <a:srgbClr val="25252B"/>
                </a:solidFill>
                <a:latin typeface="IBM Plex Sans" pitchFamily="34" charset="0"/>
                <a:ea typeface="IBM Plex Sans" pitchFamily="34" charset="-122"/>
                <a:cs typeface="IBM Plex Sans" pitchFamily="34" charset="-120"/>
              </a:rPr>
              <a:t>En maskinvarelommebok kan støtte kald lagring; begrepene betyr ikke det samme. Enheter og sikkerhetskopier trenger fortsatt beskyttelse.</a:t>
            </a:r>
            <a:endParaRPr lang="nb"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Gjenoppretting av lommebok og testing av</a:t>
            </a:r>
            <a:br/>
            <a:r>
              <a:rPr lang="nb" altLang="en-US" sz="3000" dirty="0">
                <a:solidFill>
                  <a:srgbClr val="422C70"/>
                </a:solidFill>
                <a:latin typeface="IBM Plex Sans Medium" pitchFamily="34" charset="0"/>
                <a:ea typeface="IBM Plex Sans Medium" pitchFamily="34" charset="-122"/>
                <a:cs typeface="IBM Plex Sans Medium" pitchFamily="34" charset="-120"/>
              </a:rPr>
              <a:t>gjenopprettingsfrase</a:t>
            </a:r>
            <a:endParaRPr lang="nb" sz="3000" dirty="0"/>
          </a:p>
        </p:txBody>
      </p:sp>
      <p:sp>
        <p:nvSpPr>
          <p:cNvPr id="4" name="Text 2"/>
          <p:cNvSpPr/>
          <p:nvPr/>
        </p:nvSpPr>
        <p:spPr>
          <a:xfrm>
            <a:off x="666780" y="1866930"/>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Bruk bare klargjort, tomt eller simulert materiell. Avslør aldri ekte gjenopprettingsord; bruk aldri en lommebok fra undervisningen til betydelige beløp senere.</a:t>
            </a:r>
            <a:endParaRPr lang="nb"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Kun klargjort, tomt eller simulert materiale. Underviseren får aldri se gjenopprettingsordene Deres. 1 Følg instruksjoneneBruk den offisielle veiledningen for den aktuelle øvingslommeboken.2 Kontrolle">    </p:cNvPr>
          <p:cNvPicPr>
            <a:picLocks noChangeAspect="1"/>
          </p:cNvPicPr>
          <p:nvPr/>
        </p:nvPicPr>
        <p:blipFill>
          <a:blip r:embed="rId1"/>
          <a:stretch>
            <a:fillRect/>
          </a:stretch>
        </p:blipFill>
        <p:spPr>
          <a:xfrm>
            <a:off x="342900" y="334853"/>
            <a:ext cx="11506170" cy="603595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Mottak av Bitcoin</a:t>
            </a:r>
            <a:endParaRPr lang="nb"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nb" altLang="en-US" sz="2400" b="1" dirty="0">
                <a:solidFill>
                  <a:srgbClr val="25252B"/>
                </a:solidFill>
                <a:latin typeface="IBM Plex Sans" pitchFamily="34" charset="0"/>
                <a:ea typeface="IBM Plex Sans" pitchFamily="34" charset="-122"/>
                <a:cs typeface="IBM Plex Sans" pitchFamily="34" charset="-120"/>
              </a:rPr>
              <a:t>Øvelse 1: ta imot trygt</a:t>
            </a:r>
            <a:endParaRPr lang="nb"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Åpne den klargjorte lommeboken; velg Motta.</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Avklar om mottaket skjer på kjeden eller via Lightning.</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Del bare offentlig mottaksinformasjon.</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Kontroller eventuelle forespurte beløp med avsenderen.</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Kontroller beløpet og statusen i Deres egen lommebok.</a:t>
            </a:r>
            <a:endParaRPr lang="nb"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En melding eller et skjermbilde fra avsenderen er ikke bevis. Venter er ikke det samme som bekreftet; bekreftelser kan ikke rette opp en feil adresse eller svindel.</a:t>
            </a:r>
            <a:endParaRPr lang="nb"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Sending av Bitcoin</a:t>
            </a:r>
            <a:endParaRPr lang="nb"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nb" altLang="en-US" sz="2400" b="1" dirty="0">
                <a:solidFill>
                  <a:srgbClr val="25252B"/>
                </a:solidFill>
                <a:latin typeface="IBM Plex Sans" pitchFamily="34" charset="0"/>
                <a:ea typeface="IBM Plex Sans" pitchFamily="34" charset="-122"/>
                <a:cs typeface="IBM Plex Sans" pitchFamily="34" charset="-120"/>
              </a:rPr>
              <a:t>Øvelse 2: ta en pause og kontroller før De sender</a:t>
            </a:r>
            <a:endParaRPr lang="nb"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Godkjenn bare når alle kontrollpunkter stemmer. Hvis opplysninger endres, det oppstår tidspress eller noen ber om hemmelige opplysninger, må De stoppe og kontrollere via en uavhengig kilde. En gyldig overføring er vanskelig eller umulig å reversere.</a:t>
            </a:r>
            <a:endParaRPr lang="nb"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Før De sender✓ MottakerBekreft hvem mottakeren er og formålet med betalingen via en pålitelig kanal.✓ BetalingsmåteBekreft om betalingen skjer på blokkjeden eller via Lightning.✓ MottakeradresseSammen">    </p:cNvPr>
          <p:cNvPicPr>
            <a:picLocks noChangeAspect="1"/>
          </p:cNvPicPr>
          <p:nvPr/>
        </p:nvPicPr>
        <p:blipFill>
          <a:blip r:embed="rId1"/>
          <a:stretch>
            <a:fillRect/>
          </a:stretch>
        </p:blipFill>
        <p:spPr>
          <a:xfrm>
            <a:off x="1015075" y="266730"/>
            <a:ext cx="1016191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Verifisering og irreversible transaksjoner</a:t>
            </a:r>
            <a:endParaRPr lang="nb"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Txid:</a:t>
            </a:r>
            <a:r>
              <a:rPr lang="nb" altLang="en-US" sz="2400" dirty="0">
                <a:solidFill>
                  <a:srgbClr val="25252B"/>
                </a:solidFill>
                <a:latin typeface="IBM Plex Sans" pitchFamily="34" charset="0"/>
                <a:ea typeface="IBM Plex Sans" pitchFamily="34" charset="-122"/>
                <a:cs typeface="IBM Plex Sans" pitchFamily="34" charset="-120"/>
              </a:rPr>
              <a:t> identifikator for en transaksjon på blokkjeden</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Blokkutforsker:</a:t>
            </a:r>
            <a:r>
              <a:rPr lang="nb" altLang="en-US" sz="2400" dirty="0">
                <a:solidFill>
                  <a:srgbClr val="25252B"/>
                </a:solidFill>
                <a:latin typeface="IBM Plex Sans" pitchFamily="34" charset="0"/>
                <a:ea typeface="IBM Plex Sans" pitchFamily="34" charset="-122"/>
                <a:cs typeface="IBM Plex Sans" pitchFamily="34" charset="-120"/>
              </a:rPr>
              <a:t> grensesnitt for offentlige transaksjonsdata</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Kontroller nettverk, mottakeradresse, beløp, gebyr, status og bekreftelser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Kringkastet → venter → inkludert i en blokk → senere bekreftelser</a:t>
            </a:r>
            <a:endParaRPr lang="nb"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En blokkutforsker kan ikke bevise identitet, ærlighet eller formålet med en betaling. Det finnes ikke ett antall bekreftelser som passer for alle betalinger.</a:t>
            </a:r>
            <a:endParaRPr lang="nb"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Bruk forberedte eksempler; ikke søk etter en elevs personlige adresse eller transaksjon. Søk kan avsløre hva De er interessert i, for operatøren av blokkutforskeren.</a:t>
            </a:r>
            <a:endParaRPr lang="nb"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TransaksjonskøVenter på en blokkBlokk N1 bekreftelseBlokk N+12 bekreftelserBlokk N+23 bekreftelserBlokk N+34 bekreftelser">    </p:cNvPr>
          <p:cNvPicPr>
            <a:picLocks noChangeAspect="1"/>
          </p:cNvPicPr>
          <p:nvPr/>
        </p:nvPicPr>
        <p:blipFill>
          <a:blip r:embed="rId1"/>
          <a:stretch>
            <a:fillRect/>
          </a:stretch>
        </p:blipFill>
        <p:spPr>
          <a:xfrm>
            <a:off x="342900" y="2040758"/>
            <a:ext cx="11506170" cy="262405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Sikkerhetssjekkliste</a:t>
            </a:r>
            <a:endParaRPr lang="nb" sz="3000" dirty="0"/>
          </a:p>
        </p:txBody>
      </p:sp>
      <p:sp>
        <p:nvSpPr>
          <p:cNvPr id="5" name="Text 2"/>
          <p:cNvSpPr/>
          <p:nvPr/>
        </p:nvSpPr>
        <p:spPr>
          <a:xfrm>
            <a:off x="666780" y="1435608"/>
            <a:ext cx="5694426" cy="756940"/>
          </a:xfrm>
          <a:prstGeom prst="rect">
            <a:avLst/>
          </a:prstGeom>
          <a:noFill/>
          <a:ln/>
        </p:spPr>
        <p:txBody>
          <a:bodyPr wrap="square" lIns="0" tIns="0" rIns="0" bIns="0" rtlCol="0" anchor="t"/>
          <a:lstStyle/>
          <a:p>
            <a:pPr algn="l" indent="0" marL="0">
              <a:lnSpc>
                <a:spcPct val="113000"/>
              </a:lnSpc>
              <a:buNone/>
            </a:pPr>
            <a:r>
              <a:rPr lang="nb" altLang="en-US" sz="2210" b="1" dirty="0">
                <a:solidFill>
                  <a:srgbClr val="25252B"/>
                </a:solidFill>
                <a:latin typeface="IBM Plex Sans" pitchFamily="34" charset="0"/>
                <a:ea typeface="IBM Plex Sans" pitchFamily="34" charset="-122"/>
                <a:cs typeface="IBM Plex Sans" pitchFamily="34" charset="-120"/>
              </a:rPr>
              <a:t>Øvelse 3: oppdag en risiko og stopp på en trygg måte</a:t>
            </a:r>
            <a:endParaRPr lang="nb" sz="2210" dirty="0"/>
          </a:p>
        </p:txBody>
      </p:sp>
      <p:sp>
        <p:nvSpPr>
          <p:cNvPr id="6" name="Text 3"/>
          <p:cNvSpPr/>
          <p:nvPr/>
        </p:nvSpPr>
        <p:spPr>
          <a:xfrm>
            <a:off x="666780" y="2472903"/>
            <a:ext cx="5694426" cy="1513881"/>
          </a:xfrm>
          <a:prstGeom prst="rect">
            <a:avLst/>
          </a:prstGeom>
          <a:noFill/>
          <a:ln/>
        </p:spPr>
        <p:txBody>
          <a:bodyPr wrap="square" lIns="0" tIns="0" rIns="0" bIns="0" rtlCol="0" anchor="t"/>
          <a:lstStyle/>
          <a:p>
            <a:pPr algn="l" indent="0" marL="0">
              <a:lnSpc>
                <a:spcPct val="113000"/>
              </a:lnSpc>
              <a:buNone/>
            </a:pPr>
            <a:r>
              <a:rPr lang="nb" altLang="en-US" sz="2210" b="1" dirty="0">
                <a:solidFill>
                  <a:srgbClr val="25252B"/>
                </a:solidFill>
                <a:latin typeface="IBM Plex Sans" pitchFamily="34" charset="0"/>
                <a:ea typeface="IBM Plex Sans" pitchFamily="34" charset="-122"/>
                <a:cs typeface="IBM Plex Sans" pitchFamily="34" charset="-120"/>
              </a:rPr>
              <a:t>Ta en pause. Ikke del noe. Ikke send noe. Lukk kanalen. Kontroller opplysningene via en uavhengig kilde. Be om hjelp uten å avsløre hemmeligheter.</a:t>
            </a:r>
            <a:endParaRPr lang="nb" sz="2210" dirty="0"/>
          </a:p>
        </p:txBody>
      </p:sp>
      <p:sp>
        <p:nvSpPr>
          <p:cNvPr id="7" name="Shape 4"/>
          <p:cNvSpPr/>
          <p:nvPr/>
        </p:nvSpPr>
        <p:spPr>
          <a:xfrm>
            <a:off x="666780" y="4267230"/>
            <a:ext cx="5372100" cy="1891894"/>
          </a:xfrm>
          <a:prstGeom prst="rect">
            <a:avLst/>
          </a:prstGeom>
          <a:solidFill>
            <a:srgbClr val="F3F3FA"/>
          </a:solidFill>
          <a:ln/>
        </p:spPr>
      </p:sp>
      <p:sp>
        <p:nvSpPr>
          <p:cNvPr id="8" name="Shape 5"/>
          <p:cNvSpPr/>
          <p:nvPr/>
        </p:nvSpPr>
        <p:spPr>
          <a:xfrm>
            <a:off x="666780" y="4267230"/>
            <a:ext cx="57150" cy="1891894"/>
          </a:xfrm>
          <a:prstGeom prst="rect">
            <a:avLst/>
          </a:prstGeom>
          <a:solidFill>
            <a:srgbClr val="422C70"/>
          </a:solidFill>
          <a:ln/>
        </p:spPr>
      </p:sp>
      <p:sp>
        <p:nvSpPr>
          <p:cNvPr id="9" name="Text 6"/>
          <p:cNvSpPr/>
          <p:nvPr/>
        </p:nvSpPr>
        <p:spPr>
          <a:xfrm>
            <a:off x="1172535" y="4519605"/>
            <a:ext cx="4682642" cy="1387145"/>
          </a:xfrm>
          <a:prstGeom prst="rect">
            <a:avLst/>
          </a:prstGeom>
          <a:noFill/>
          <a:ln/>
        </p:spPr>
        <p:txBody>
          <a:bodyPr wrap="square" lIns="0" tIns="0" rIns="0" bIns="0" rtlCol="0" anchor="t"/>
          <a:lstStyle/>
          <a:p>
            <a:pPr algn="l" indent="0" marL="0">
              <a:lnSpc>
                <a:spcPct val="113000"/>
              </a:lnSpc>
              <a:buNone/>
            </a:pPr>
            <a:r>
              <a:rPr lang="nb" altLang="en-US" sz="2210" b="1" dirty="0">
                <a:solidFill>
                  <a:srgbClr val="422C70"/>
                </a:solidFill>
                <a:latin typeface="IBM Plex Sans" pitchFamily="34" charset="0"/>
                <a:ea typeface="IBM Plex Sans" pitchFamily="34" charset="-122"/>
                <a:cs typeface="IBM Plex Sans" pitchFamily="34" charset="-120"/>
              </a:rPr>
              <a:t>Prøv selv</a:t>
            </a:r>
            <a:endParaRPr lang="nb" sz="2210" dirty="0"/>
          </a:p>
          <a:p>
            <a:pPr algn="l" indent="0" marL="0">
              <a:lnSpc>
                <a:spcPct val="113000"/>
              </a:lnSpc>
              <a:spcBef>
                <a:spcPts val="330"/>
              </a:spcBef>
              <a:buNone/>
            </a:pPr>
            <a:r>
              <a:rPr lang="nb" altLang="en-US" sz="2210" dirty="0">
                <a:solidFill>
                  <a:srgbClr val="25252B"/>
                </a:solidFill>
                <a:latin typeface="IBM Plex Sans" pitchFamily="34" charset="0"/>
                <a:ea typeface="IBM Plex Sans" pitchFamily="34" charset="-122"/>
                <a:cs typeface="IBM Plex Sans" pitchFamily="34" charset="-120"/>
              </a:rPr>
              <a:t>Identifiser et faresignal, et mulig tap og den første trygge handlingen i en ferdiglaget melding.</a:t>
            </a:r>
            <a:endParaRPr lang="nb"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Tidspress Identitetsforfalskning Endret mottakeradresse Garantert avkastning Forespørsler om hemmelige opplysninger">    </p:cNvPr>
          <p:cNvPicPr>
            <a:picLocks noChangeAspect="1"/>
          </p:cNvPicPr>
          <p:nvPr/>
        </p:nvPicPr>
        <p:blipFill>
          <a:blip r:embed="rId1"/>
          <a:stretch>
            <a:fillRect/>
          </a:stretch>
        </p:blipFill>
        <p:spPr>
          <a:xfrm>
            <a:off x="342900" y="612557"/>
            <a:ext cx="11506170" cy="548054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Anskaffelse og veksling av</a:t>
            </a:r>
            <a:br/>
            <a:r>
              <a:rPr lang="nb" altLang="en-US" sz="3000" dirty="0">
                <a:solidFill>
                  <a:srgbClr val="422C70"/>
                </a:solidFill>
                <a:latin typeface="IBM Plex Sans Medium" pitchFamily="34" charset="0"/>
                <a:ea typeface="IBM Plex Sans Medium" pitchFamily="34" charset="-122"/>
                <a:cs typeface="IBM Plex Sans Medium" pitchFamily="34" charset="-120"/>
              </a:rPr>
              <a:t>Bitcoin</a:t>
            </a:r>
            <a:endParaRPr lang="nb"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nb" altLang="en-US" sz="2020" b="1" dirty="0">
                <a:solidFill>
                  <a:srgbClr val="25252B"/>
                </a:solidFill>
                <a:latin typeface="IBM Plex Sans" pitchFamily="34" charset="0"/>
                <a:ea typeface="IBM Plex Sans" pitchFamily="34" charset="-122"/>
                <a:cs typeface="IBM Plex Sans" pitchFamily="34" charset="-120"/>
              </a:rPr>
              <a:t>Bevisstgjøring, ikke finansiell rådgivning</a:t>
            </a:r>
            <a:endParaRPr lang="nb" sz="2020" dirty="0"/>
          </a:p>
        </p:txBody>
      </p:sp>
      <p:sp>
        <p:nvSpPr>
          <p:cNvPr id="6" name="Text 3"/>
          <p:cNvSpPr/>
          <p:nvPr/>
        </p:nvSpPr>
        <p:spPr>
          <a:xfrm>
            <a:off x="666780" y="2444100"/>
            <a:ext cx="5694426" cy="1382298"/>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Sammenlign totalpris og spread, tjeneste- og uttaksgebyrer, kontroll over nøkler, identitetsdata, oppgjør og gjeldende lokale regler.</a:t>
            </a:r>
            <a:endParaRPr lang="nb" sz="2020" dirty="0"/>
          </a:p>
        </p:txBody>
      </p:sp>
      <p:sp>
        <p:nvSpPr>
          <p:cNvPr id="7" name="Text 4"/>
          <p:cNvSpPr/>
          <p:nvPr/>
        </p:nvSpPr>
        <p:spPr>
          <a:xfrm>
            <a:off x="666780" y="4082339"/>
            <a:ext cx="5694426" cy="1727850"/>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Ingen fremgangsmåte eller leverandør er automatisk best. </a:t>
            </a:r>
            <a:r>
              <a:rPr lang="nb" altLang="en-US" sz="2020" b="1" dirty="0">
                <a:solidFill>
                  <a:srgbClr val="25252B"/>
                </a:solidFill>
                <a:latin typeface="IBM Plex Sans" pitchFamily="34" charset="0"/>
                <a:ea typeface="IBM Plex Sans" pitchFamily="34" charset="-122"/>
                <a:cs typeface="IBM Plex Sans" pitchFamily="34" charset="-120"/>
              </a:rPr>
              <a:t>KYC</a:t>
            </a:r>
            <a:r>
              <a:rPr lang="nb" altLang="en-US" sz="2020" dirty="0">
                <a:solidFill>
                  <a:srgbClr val="25252B"/>
                </a:solidFill>
                <a:latin typeface="IBM Plex Sans" pitchFamily="34" charset="0"/>
                <a:ea typeface="IBM Plex Sans" pitchFamily="34" charset="-122"/>
                <a:cs typeface="IBM Plex Sans" pitchFamily="34" charset="-120"/>
              </a:rPr>
              <a:t> betyr identitetskontroll: mulige fordeler ved regeletterlevelse eller gjenoppretting, men med risiko knyttet til koblingen mellom identitets- og betalingsdata.</a:t>
            </a:r>
            <a:endParaRPr lang="nb"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En person som ønsker bitcoin Opptjening Få betalt for arbeid.Person til personHandle med kontanter ved personlig oppmøte.BørsKjøp fra en tjeneste.Minibank Kjøp i en automat. Egenforvaring eller en sal">    </p:cNvPr>
          <p:cNvPicPr>
            <a:picLocks noChangeAspect="1"/>
          </p:cNvPicPr>
          <p:nvPr/>
        </p:nvPicPr>
        <p:blipFill>
          <a:blip r:embed="rId1"/>
          <a:stretch>
            <a:fillRect/>
          </a:stretch>
        </p:blipFill>
        <p:spPr>
          <a:xfrm>
            <a:off x="342900" y="296540"/>
            <a:ext cx="11506170" cy="611249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KostnaderHvilken pris, hvilken kjøps-/salgsspread og hvilke tjeneste- eller uttaksgebyrer gjelder?OppbevaringHvem har kontroll over bitcoinene før og etter handelen? Identitet og personvernHvilke pers">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Betalinger på blokkjeden og via Lightning</a:t>
            </a:r>
            <a:endParaRPr lang="nb" sz="3000" dirty="0"/>
          </a:p>
        </p:txBody>
      </p:sp>
      <p:sp>
        <p:nvSpPr>
          <p:cNvPr id="4" name="Text 2"/>
          <p:cNvSpPr/>
          <p:nvPr/>
        </p:nvSpPr>
        <p:spPr>
          <a:xfrm>
            <a:off x="986729" y="1372240"/>
            <a:ext cx="11159338" cy="2623871"/>
          </a:xfrm>
          <a:prstGeom prst="rect">
            <a:avLst/>
          </a:prstGeom>
          <a:noFill/>
          <a:ln/>
        </p:spPr>
        <p:txBody>
          <a:bodyPr wrap="square" lIns="0" tIns="0" rIns="0" bIns="0" rtlCol="0" anchor="t"/>
          <a:lstStyle/>
          <a:p>
            <a:pPr algn="l" marL="191770" indent="-191770">
              <a:lnSpc>
                <a:spcPct val="113000"/>
              </a:lnSpc>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På kjeden:</a:t>
            </a:r>
            <a:r>
              <a:rPr lang="nb" altLang="en-US" sz="2020" dirty="0">
                <a:solidFill>
                  <a:srgbClr val="25252B"/>
                </a:solidFill>
                <a:latin typeface="IBM Plex Sans" pitchFamily="34" charset="0"/>
                <a:ea typeface="IBM Plex Sans" pitchFamily="34" charset="-122"/>
                <a:cs typeface="IBM Plex Sans" pitchFamily="34" charset="-120"/>
              </a:rPr>
              <a:t> registrering i blokkjeden; bekreftelser</a:t>
            </a:r>
            <a:endParaRPr lang="nb" sz="2020" dirty="0"/>
          </a:p>
          <a:p>
            <a:pPr algn="l" marL="191770" indent="-19177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Lightning:</a:t>
            </a:r>
            <a:r>
              <a:rPr lang="nb" altLang="en-US" sz="2020" dirty="0">
                <a:solidFill>
                  <a:srgbClr val="25252B"/>
                </a:solidFill>
                <a:latin typeface="IBM Plex Sans" pitchFamily="34" charset="0"/>
                <a:ea typeface="IBM Plex Sans" pitchFamily="34" charset="-122"/>
                <a:cs typeface="IBM Plex Sans" pitchFamily="34" charset="-120"/>
              </a:rPr>
              <a:t> betalingsnettverk for Bitcoin; vanligvis rask avklaring på om betalingen lykkes eller mislykkes</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Ulike betalingsforespørsler, gebyrer, grenser og mulige feilkilder</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Tilpass forespørselen til betalingsmetoden lommeboken støtter</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Begge alternativene kan innebære forvaring hos en tredjepart eller avhengighet av en tjeneste</a:t>
            </a:r>
            <a:endParaRPr lang="nb" sz="2020" dirty="0"/>
          </a:p>
        </p:txBody>
      </p:sp>
      <p:sp>
        <p:nvSpPr>
          <p:cNvPr id="5" name="Text 3"/>
          <p:cNvSpPr/>
          <p:nvPr/>
        </p:nvSpPr>
        <p:spPr>
          <a:xfrm>
            <a:off x="666780" y="4277655"/>
            <a:ext cx="11510010" cy="691195"/>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Lightning er ikke en egen mynt. En Lightning-lommebok kan ha forvaring hos en tredjepart eller gi brukeren egen forvaring; raske betalinger beviser ikke at den er egnet for større saldoer.</a:t>
            </a:r>
            <a:endParaRPr lang="nb" sz="2020" dirty="0"/>
          </a:p>
        </p:txBody>
      </p:sp>
      <p:sp>
        <p:nvSpPr>
          <p:cNvPr id="6" name="Text 4"/>
          <p:cNvSpPr/>
          <p:nvPr/>
        </p:nvSpPr>
        <p:spPr>
          <a:xfrm>
            <a:off x="666780" y="5224790"/>
            <a:ext cx="11510010" cy="691195"/>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Noen apper støtter begge alternativene med ekstra gebyrer eller avhengigheter. Detaljer om kanaler, ruting og likviditet hører til i Videregående læring.</a:t>
            </a:r>
            <a:endParaRPr lang="nb"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Veiledet øving</a:t>
            </a:r>
            <a:endParaRPr lang="nb"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Åpne og naviger i den klargjorte lommeboken</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Fullfør den godkjente fremgangsmåten for førstegangstilgang</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Finn og kontroller offentlig mottaksinformasjon</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Motta eller simuler mottak på en trygg måte; kontroller status</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Gjennomfør eller simuler en mottaks- og sendingsprosess</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Vis at De er forberedt på gjenoppretting uten å avsløre hemmeligheter</a:t>
            </a:r>
            <a:endParaRPr lang="nb"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Bruk det avtalte opplæringsmiljøet. Ta en pause ved avvik; be om støtte og mer øvelse ved behov.</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Repetisjon: Hva innebærer ansvaret ved selvforvaring?</a:t>
            </a:r>
            <a:endParaRPr lang="nb"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nb" altLang="en-US" sz="2020" b="1" dirty="0">
                <a:solidFill>
                  <a:srgbClr val="25252B"/>
                </a:solidFill>
                <a:latin typeface="IBM Plex Sans" pitchFamily="34" charset="0"/>
                <a:ea typeface="IBM Plex Sans" pitchFamily="34" charset="-122"/>
                <a:cs typeface="IBM Plex Sans" pitchFamily="34" charset="-120"/>
              </a:rPr>
              <a:t>Viktige læringspunkter</a:t>
            </a:r>
            <a:endParaRPr lang="nb"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Lommeboken styrer tilgangen; nøkler autoriserer betalinger</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Del mottaksinformasjon; hold hemmeligheter frakoblet og private</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Identifiser risikoer ved oppbevaring, gjenoppretting og enheter</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Verifiser før godkjenning; kontroller resultatet selv</a:t>
            </a:r>
            <a:endParaRPr lang="nb" sz="2020" dirty="0"/>
          </a:p>
          <a:p>
            <a:pPr algn="l" marL="191770" indent="-191770">
              <a:lnSpc>
                <a:spcPct val="113000"/>
              </a:lnSpc>
              <a:spcBef>
                <a:spcPts val="400"/>
              </a:spcBef>
              <a:buSzPct val="100000"/>
              <a:buChar char="•"/>
            </a:pPr>
            <a:r>
              <a:rPr lang="nb" altLang="en-US" sz="2020" dirty="0">
                <a:solidFill>
                  <a:srgbClr val="25252B"/>
                </a:solidFill>
                <a:latin typeface="IBM Plex Sans" pitchFamily="34" charset="0"/>
                <a:ea typeface="IBM Plex Sans" pitchFamily="34" charset="-122"/>
                <a:cs typeface="IBM Plex Sans" pitchFamily="34" charset="-120"/>
              </a:rPr>
              <a:t>Stopp opp under press; begrens konsekvensene av feil mens De lærer</a:t>
            </a:r>
            <a:endParaRPr lang="nb"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En venn sender en forespørsel samtidig som en ukjent kundestøtte krever umiddelbar handling. Hva kan De kontrollere før De gjør noe?</a:t>
            </a:r>
            <a:endParaRPr lang="nb"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nb" altLang="en-US" sz="2020" b="1" dirty="0">
                <a:solidFill>
                  <a:srgbClr val="422C70"/>
                </a:solidFill>
                <a:latin typeface="IBM Plex Sans" pitchFamily="34" charset="0"/>
                <a:ea typeface="IBM Plex Sans" pitchFamily="34" charset="-122"/>
                <a:cs typeface="IBM Plex Sans" pitchFamily="34" charset="-120"/>
              </a:rPr>
              <a:t>Et øyeblikk til refleksjon</a:t>
            </a:r>
            <a:endParaRPr lang="nb" sz="2020" dirty="0"/>
          </a:p>
          <a:p>
            <a:pPr algn="l" indent="0" marL="0">
              <a:lnSpc>
                <a:spcPct val="113000"/>
              </a:lnSpc>
              <a:spcBef>
                <a:spcPts val="300"/>
              </a:spcBef>
              <a:buNone/>
            </a:pPr>
            <a:r>
              <a:rPr lang="nb" altLang="en-US" sz="2020" dirty="0">
                <a:solidFill>
                  <a:srgbClr val="25252B"/>
                </a:solidFill>
                <a:latin typeface="IBM Plex Sans" pitchFamily="34" charset="0"/>
                <a:ea typeface="IBM Plex Sans" pitchFamily="34" charset="-122"/>
                <a:cs typeface="IBM Plex Sans" pitchFamily="34" charset="-120"/>
              </a:rPr>
              <a:t>Hvilken sikkerhetskontroll vil De stoppe opp for å gjennomføre før De handler?</a:t>
            </a:r>
            <a:endParaRPr lang="nb"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3</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nb" altLang="en-US" sz="2400" dirty="0">
                <a:solidFill>
                  <a:srgbClr val="F7941F"/>
                </a:solidFill>
                <a:latin typeface="IBM Plex Sans Medium" pitchFamily="34" charset="0"/>
                <a:ea typeface="IBM Plex Sans Medium" pitchFamily="34" charset="-122"/>
                <a:cs typeface="IBM Plex Sans Medium" pitchFamily="34" charset="-120"/>
              </a:rPr>
              <a:t>Modul 4</a:t>
            </a:r>
            <a:endParaRPr lang="nb"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Bitcoin i Deres lokalsamfunn</a:t>
            </a:r>
            <a:endParaRPr lang="nb"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nb" altLang="en-US" sz="2400" b="1" dirty="0">
                <a:solidFill>
                  <a:srgbClr val="FFFFFF"/>
                </a:solidFill>
                <a:latin typeface="IBM Plex Sans" pitchFamily="34" charset="0"/>
                <a:ea typeface="IBM Plex Sans" pitchFamily="34" charset="-122"/>
                <a:cs typeface="IBM Plex Sans" pitchFamily="34" charset="-120"/>
              </a:rPr>
              <a:t>Knytt sammen:</a:t>
            </a:r>
            <a:r>
              <a:rPr lang="nb" altLang="en-US" sz="2400" dirty="0">
                <a:solidFill>
                  <a:srgbClr val="FFFFFF"/>
                </a:solidFill>
                <a:latin typeface="IBM Plex Sans" pitchFamily="34" charset="0"/>
                <a:ea typeface="IBM Plex Sans" pitchFamily="34" charset="-122"/>
                <a:cs typeface="IBM Plex Sans" pitchFamily="34" charset="-120"/>
              </a:rPr>
              <a:t> Hvordan henger problemet, løsningen og den trygge handlingen sammen med dette fellesskapet?</a:t>
            </a:r>
            <a:endParaRPr lang="nb"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Deres lokale modul 4</a:t>
            </a:r>
            <a:endParaRPr lang="nb" sz="3000" dirty="0"/>
          </a:p>
        </p:txBody>
      </p:sp>
      <p:pic>
        <p:nvPicPr>
          <p:cNvPr id="4" name="Image 0" descr="Koble sammenKnytt tidligere læring til et lokalt behov. SammenlignVurder Bitcoin opp mot et realistisk lokalt alternativ.Øv trygtPrøv en avgrenset oppgave med veiledning. ForklarFortell hva De har lær">    </p:cNvPr>
          <p:cNvPicPr>
            <a:picLocks noChangeAspect="1"/>
          </p:cNvPicPr>
          <p:nvPr/>
        </p:nvPicPr>
        <p:blipFill>
          <a:blip r:embed="rId1"/>
          <a:stretch>
            <a:fillRect/>
          </a:stretch>
        </p:blipFill>
        <p:spPr>
          <a:xfrm>
            <a:off x="666780" y="1295430"/>
            <a:ext cx="10858500" cy="1798991"/>
          </a:xfrm>
          <a:prstGeom prst="rect">
            <a:avLst/>
          </a:prstGeom>
        </p:spPr>
      </p:pic>
      <p:sp>
        <p:nvSpPr>
          <p:cNvPr id="5" name="Text 2"/>
          <p:cNvSpPr/>
          <p:nvPr/>
        </p:nvSpPr>
        <p:spPr>
          <a:xfrm>
            <a:off x="666780" y="3246852"/>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Noter Deres lokale fokus: problem eller mulighet, alternativ, trygt scenario, viktigste fordel og risiko, og trygt neste steg.</a:t>
            </a:r>
            <a:endParaRPr lang="nb" sz="2400" dirty="0"/>
          </a:p>
        </p:txBody>
      </p:sp>
      <p:sp>
        <p:nvSpPr>
          <p:cNvPr id="6" name="Text 3"/>
          <p:cNvSpPr/>
          <p:nvPr/>
        </p:nvSpPr>
        <p:spPr>
          <a:xfrm>
            <a:off x="666780" y="4374398"/>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Det forventes ikke at De tar i bruk Bitcoin eller konkluderer med at det er best. Lokale eksempler beviser ikke at en metode fungerer overalt.</a:t>
            </a:r>
            <a:endParaRPr lang="nb"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Workshops og demonstrasjoner</a:t>
            </a:r>
            <a:endParaRPr lang="nb"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Presentasjon:</a:t>
            </a:r>
            <a:r>
              <a:rPr lang="nb" altLang="en-US" sz="2400" dirty="0">
                <a:solidFill>
                  <a:srgbClr val="25252B"/>
                </a:solidFill>
                <a:latin typeface="IBM Plex Sans" pitchFamily="34" charset="0"/>
                <a:ea typeface="IBM Plex Sans" pitchFamily="34" charset="-122"/>
                <a:cs typeface="IBM Plex Sans" pitchFamily="34" charset="-120"/>
              </a:rPr>
              <a:t> observer prosessen og risikoene</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Øvelse:</a:t>
            </a:r>
            <a:r>
              <a:rPr lang="nb" altLang="en-US" sz="2400" dirty="0">
                <a:solidFill>
                  <a:srgbClr val="25252B"/>
                </a:solidFill>
                <a:latin typeface="IBM Plex Sans" pitchFamily="34" charset="0"/>
                <a:ea typeface="IBM Plex Sans" pitchFamily="34" charset="-122"/>
                <a:cs typeface="IBM Plex Sans" pitchFamily="34" charset="-120"/>
              </a:rPr>
              <a:t> følg fremgangsmåten med trygt øvingsmateriell</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Utførelse:</a:t>
            </a:r>
            <a:r>
              <a:rPr lang="nb" altLang="en-US" sz="2400" dirty="0">
                <a:solidFill>
                  <a:srgbClr val="25252B"/>
                </a:solidFill>
                <a:latin typeface="IBM Plex Sans" pitchFamily="34" charset="0"/>
                <a:ea typeface="IBM Plex Sans" pitchFamily="34" charset="-122"/>
                <a:cs typeface="IBM Plex Sans" pitchFamily="34" charset="-120"/>
              </a:rPr>
              <a:t> fullfør en oppgave eller forklar en beslutning på egen hånd</a:t>
            </a:r>
            <a:endParaRPr lang="nb"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Før øvelsen: kontrollerte verktøy, tydelige planer for gjenoppretting og håndtering av feil, kjente risikoer og et tydelig stoppunkt.</a:t>
            </a:r>
            <a:endParaRPr lang="nb" sz="2400" dirty="0"/>
          </a:p>
        </p:txBody>
      </p:sp>
      <p:sp>
        <p:nvSpPr>
          <p:cNvPr id="6" name="Text 4"/>
          <p:cNvSpPr/>
          <p:nvPr/>
        </p:nvSpPr>
        <p:spPr>
          <a:xfrm>
            <a:off x="666780" y="4205326"/>
            <a:ext cx="11510010" cy="1645463"/>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Ingen skal føle seg presset til å installere programvare eller oppgi økonomiske opplysninger. Et alternativ uten nettilkobling eller uten bruk av penger er tilgjengelig. Ethvert beløp som brukes i reelle transaksjoner, må være lite nok til at et fullstendig tap blir en lærdom, ikke en krise.</a:t>
            </a:r>
            <a:endParaRPr lang="nb"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Lokale Bitcoin-verktøy og -ressurser</a:t>
            </a:r>
            <a:endParaRPr lang="nb"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Formål og realistisk alternativ</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Kontroll over nøkler og gjenoppretting</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Ekte utgiver, domene eller appoppføring</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Status for åpen kildekode, gjennomgang og vedlikehold</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Personvern, totalkostnad, kompatibilitet og brukerstøtte</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Gjeldende lokale regler og begrensninger</a:t>
            </a:r>
            <a:endParaRPr lang="nb"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nb" altLang="en-US" sz="2110" dirty="0">
                <a:solidFill>
                  <a:srgbClr val="25252B"/>
                </a:solidFill>
                <a:latin typeface="IBM Plex Sans" pitchFamily="34" charset="0"/>
                <a:ea typeface="IBM Plex Sans" pitchFamily="34" charset="-122"/>
                <a:cs typeface="IBM Plex Sans" pitchFamily="34" charset="-120"/>
              </a:rPr>
              <a:t>Noter verktøy/versjon, kontrolldato, oppbevaringsform, hovedbruksområde, fordel, risiko, gjenopprettingsmetode og alternativ.</a:t>
            </a:r>
            <a:endParaRPr lang="nb"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nb" altLang="en-US" sz="2110" dirty="0">
                <a:solidFill>
                  <a:srgbClr val="25252B"/>
                </a:solidFill>
                <a:latin typeface="IBM Plex Sans" pitchFamily="34" charset="0"/>
                <a:ea typeface="IBM Plex Sans" pitchFamily="34" charset="-122"/>
                <a:cs typeface="IBM Plex Sans" pitchFamily="34" charset="-120"/>
              </a:rPr>
              <a:t>Navngitte verktøy er læringseksempler fra et bestemt tidspunkt, ikke anbefalinger eller løfter om sikkerhet, tilgjengelighet, lave kostnader eller egnethet. Kontroller dem på nytt før faktisk bruk.</a:t>
            </a:r>
            <a:endParaRPr lang="nb"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Lightning-betalinger</a:t>
            </a:r>
            <a:endParaRPr lang="nb"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Faktura:</a:t>
            </a:r>
            <a:r>
              <a:rPr lang="nb" altLang="en-US" sz="2300" dirty="0">
                <a:solidFill>
                  <a:srgbClr val="25252B"/>
                </a:solidFill>
                <a:latin typeface="IBM Plex Sans" pitchFamily="34" charset="0"/>
                <a:ea typeface="IBM Plex Sans" pitchFamily="34" charset="-122"/>
                <a:cs typeface="IBM Plex Sans" pitchFamily="34" charset="-120"/>
              </a:rPr>
              <a:t> forespørsel om en bestemt betaling; kan inkludere beløp og utløpstid</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Lightning-adresse:</a:t>
            </a:r>
            <a:r>
              <a:rPr lang="nb" altLang="en-US" sz="2300" dirty="0">
                <a:solidFill>
                  <a:srgbClr val="25252B"/>
                </a:solidFill>
                <a:latin typeface="IBM Plex Sans" pitchFamily="34" charset="0"/>
                <a:ea typeface="IBM Plex Sans" pitchFamily="34" charset="-122"/>
                <a:cs typeface="IBM Plex Sans" pitchFamily="34" charset="-120"/>
              </a:rPr>
              <a:t> rutingsidentifikator som støttes av en leverandør, ofte med samme format som en e-postadresse</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Kontroller oppbevaring, finansieringsmåte, sikkerhetskopiering, gebyrer og grenser</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Undersøk hvordan feil håndteres, og hvordan mottakeren bekreftes</a:t>
            </a:r>
            <a:endParaRPr lang="nb" sz="2300" dirty="0"/>
          </a:p>
        </p:txBody>
      </p:sp>
      <p:sp>
        <p:nvSpPr>
          <p:cNvPr id="5" name="Text 3"/>
          <p:cNvSpPr/>
          <p:nvPr/>
        </p:nvSpPr>
        <p:spPr>
          <a:xfrm>
            <a:off x="666780" y="4250223"/>
            <a:ext cx="11510010" cy="1184971"/>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En Lightning-adresse er ikke en e-postkonto; den er avhengig av leverandøren eller domenet som støtter den. Kontroller den endelige forespørselen før De godkjenner.</a:t>
            </a:r>
            <a:endParaRPr lang="nb" sz="2300" dirty="0"/>
          </a:p>
        </p:txBody>
      </p:sp>
      <p:sp>
        <p:nvSpPr>
          <p:cNvPr id="6" name="Text 4"/>
          <p:cNvSpPr/>
          <p:nvPr/>
        </p:nvSpPr>
        <p:spPr>
          <a:xfrm>
            <a:off x="666780" y="5727802"/>
            <a:ext cx="11510010" cy="395021"/>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En vellykket liten betaling beviser ikke at det er trygt å ha større saldoer.</a:t>
            </a:r>
            <a:endParaRPr lang="nb"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Mottakeren sender en betalingsforespørselMottakeren oppretter en betalingsforespørsel med beløpet angitt.Avsenderen betalerAvsenderen skanner forespørselen, kontrollerer beløpet og betaler. Mottakeren">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Vit om hver lommebok er tredjepartsforvaltet eller selvforvaltet. 1Opprett forespørselenMottakeren oppretter en betalingsforespørsel.2Skann forespørselenAvsenderen skanner eller kopierer den.3Kontroll">    </p:cNvPr>
          <p:cNvPicPr>
            <a:picLocks noChangeAspect="1"/>
          </p:cNvPicPr>
          <p:nvPr/>
        </p:nvPicPr>
        <p:blipFill>
          <a:blip r:embed="rId1"/>
          <a:stretch>
            <a:fillRect/>
          </a:stretch>
        </p:blipFill>
        <p:spPr>
          <a:xfrm>
            <a:off x="342900" y="441107"/>
            <a:ext cx="11506170" cy="582326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Veiledet Lightning-betaling</a:t>
            </a:r>
            <a:endParaRPr lang="nb"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Mottakeren oppretter den riktige betalingsforespørselen.</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Avsenderen skanner eller kopierer den.</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Kontroller mottaker, beløp, enhet, gebyr og eventuell utløpstid.</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Godkjenn bare når opplysningene stemmer.</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Begge parter kontrollerer resultatet i sine egne lommebøker.</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Forklar risikoene knyttet til oppbevaring og feil.</a:t>
            </a:r>
            <a:endParaRPr lang="nb"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Bruk forberedte eller godkjente øvelser med små beløp. Stopp hvis utfallet avviker fra planen; kontroller før videre handling.</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Bruk av Bitcoin i hverdagen</a:t>
            </a:r>
            <a:endParaRPr lang="nb" sz="3000" dirty="0"/>
          </a:p>
        </p:txBody>
      </p:sp>
      <p:sp>
        <p:nvSpPr>
          <p:cNvPr id="4" name="Text 2"/>
          <p:cNvSpPr/>
          <p:nvPr/>
        </p:nvSpPr>
        <p:spPr>
          <a:xfrm>
            <a:off x="1032449" y="1383030"/>
            <a:ext cx="11109137" cy="3452409"/>
          </a:xfrm>
          <a:prstGeom prst="rect">
            <a:avLst/>
          </a:prstGeom>
          <a:noFill/>
          <a:ln/>
        </p:spPr>
        <p:txBody>
          <a:bodyPr wrap="square" lIns="0" tIns="0" rIns="0" bIns="0" rtlCol="0" anchor="t"/>
          <a:lstStyle/>
          <a:p>
            <a:pPr algn="l" marL="219710" indent="-219710">
              <a:lnSpc>
                <a:spcPct val="113000"/>
              </a:lnSpc>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Inntjening:</a:t>
            </a:r>
            <a:r>
              <a:rPr lang="nb" altLang="en-US" sz="2300" dirty="0">
                <a:solidFill>
                  <a:srgbClr val="25252B"/>
                </a:solidFill>
                <a:latin typeface="IBM Plex Sans" pitchFamily="34" charset="0"/>
                <a:ea typeface="IBM Plex Sans" pitchFamily="34" charset="-122"/>
                <a:cs typeface="IBM Plex Sans" pitchFamily="34" charset="-120"/>
              </a:rPr>
              <a:t> prissetting, tidspunkt, volatilitet, dokumentasjon og oppbevaring</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Sparing:</a:t>
            </a:r>
            <a:r>
              <a:rPr lang="nb" altLang="en-US" sz="2300" dirty="0">
                <a:solidFill>
                  <a:srgbClr val="25252B"/>
                </a:solidFill>
                <a:latin typeface="IBM Plex Sans" pitchFamily="34" charset="0"/>
                <a:ea typeface="IBM Plex Sans" pitchFamily="34" charset="-122"/>
                <a:cs typeface="IBM Plex Sans" pitchFamily="34" charset="-120"/>
              </a:rPr>
              <a:t> fremtidig bruk; prisen kan falle kraftig</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Mottak og sending:</a:t>
            </a:r>
            <a:r>
              <a:rPr lang="nb" altLang="en-US" sz="2300" dirty="0">
                <a:solidFill>
                  <a:srgbClr val="25252B"/>
                </a:solidFill>
                <a:latin typeface="IBM Plex Sans" pitchFamily="34" charset="0"/>
                <a:ea typeface="IBM Plex Sans" pitchFamily="34" charset="-122"/>
                <a:cs typeface="IBM Plex Sans" pitchFamily="34" charset="-120"/>
              </a:rPr>
              <a:t> korrekt betalingsforespørsel, oppgjør, rute og gebyrer</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Betaling:</a:t>
            </a:r>
            <a:r>
              <a:rPr lang="nb" altLang="en-US" sz="2300" dirty="0">
                <a:solidFill>
                  <a:srgbClr val="25252B"/>
                </a:solidFill>
                <a:latin typeface="IBM Plex Sans" pitchFamily="34" charset="0"/>
                <a:ea typeface="IBM Plex Sans" pitchFamily="34" charset="-122"/>
                <a:cs typeface="IBM Plex Sans" pitchFamily="34" charset="-120"/>
              </a:rPr>
              <a:t> valutakurs, brukerstedets retningslinjer og skattemessige konsekvenser</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Prissetting og regnskapsføring:</a:t>
            </a:r>
            <a:r>
              <a:rPr lang="nb" altLang="en-US" sz="2300" dirty="0">
                <a:solidFill>
                  <a:srgbClr val="25252B"/>
                </a:solidFill>
                <a:latin typeface="IBM Plex Sans" pitchFamily="34" charset="0"/>
                <a:ea typeface="IBM Plex Sans" pitchFamily="34" charset="-122"/>
                <a:cs typeface="IBM Plex Sans" pitchFamily="34" charset="-120"/>
              </a:rPr>
              <a:t> BTC/sats; dokumentasjon i fiatvaluta kan fortsatt være nødvendig</a:t>
            </a:r>
            <a:endParaRPr lang="nb" sz="2300" dirty="0"/>
          </a:p>
          <a:p>
            <a:pPr algn="l" marL="219710" indent="-219710">
              <a:lnSpc>
                <a:spcPct val="113000"/>
              </a:lnSpc>
              <a:spcBef>
                <a:spcPts val="460"/>
              </a:spcBef>
              <a:buSzPct val="100000"/>
              <a:buChar char="•"/>
            </a:pPr>
            <a:r>
              <a:rPr lang="nb" altLang="en-US" sz="2300" b="1" dirty="0">
                <a:solidFill>
                  <a:srgbClr val="422C70"/>
                </a:solidFill>
                <a:latin typeface="IBM Plex Sans" pitchFamily="34" charset="0"/>
                <a:ea typeface="IBM Plex Sans" pitchFamily="34" charset="-122"/>
                <a:cs typeface="IBM Plex Sans" pitchFamily="34" charset="-120"/>
              </a:rPr>
              <a:t>Donasjoner:</a:t>
            </a:r>
            <a:r>
              <a:rPr lang="nb" altLang="en-US" sz="2300" dirty="0">
                <a:solidFill>
                  <a:srgbClr val="25252B"/>
                </a:solidFill>
                <a:latin typeface="IBM Plex Sans" pitchFamily="34" charset="0"/>
                <a:ea typeface="IBM Plex Sans" pitchFamily="34" charset="-122"/>
                <a:cs typeface="IBM Plex Sans" pitchFamily="34" charset="-120"/>
              </a:rPr>
              <a:t> bekreft betalingsforespørselen fra den faktiske mottakeren</a:t>
            </a:r>
            <a:endParaRPr lang="nb" sz="2300" dirty="0"/>
          </a:p>
        </p:txBody>
      </p:sp>
      <p:sp>
        <p:nvSpPr>
          <p:cNvPr id="5" name="Text 3"/>
          <p:cNvSpPr/>
          <p:nvPr/>
        </p:nvSpPr>
        <p:spPr>
          <a:xfrm>
            <a:off x="666780" y="5157216"/>
            <a:ext cx="11510010" cy="789950"/>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Hvilket problem løses? Er Bitcoin bedre enn det tilgjengelige alternativet her? Hvilken ny risiko eller hvilket nytt ansvar oppstår?</a:t>
            </a:r>
            <a:endParaRPr lang="nb"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Bruk og mottak lokalt</a:t>
            </a:r>
            <a:endParaRPr lang="nb" sz="3000" dirty="0"/>
          </a:p>
        </p:txBody>
      </p:sp>
      <p:sp>
        <p:nvSpPr>
          <p:cNvPr id="5" name="Text 2"/>
          <p:cNvSpPr/>
          <p:nvPr/>
        </p:nvSpPr>
        <p:spPr>
          <a:xfrm>
            <a:off x="666780" y="1417320"/>
            <a:ext cx="11144250" cy="329093"/>
          </a:xfrm>
          <a:prstGeom prst="rect">
            <a:avLst/>
          </a:prstGeom>
          <a:noFill/>
          <a:ln/>
        </p:spPr>
        <p:txBody>
          <a:bodyPr wrap="square" lIns="0" tIns="0" rIns="0" bIns="0" rtlCol="0" anchor="t"/>
          <a:lstStyle/>
          <a:p>
            <a:pPr algn="l" indent="0" marL="0">
              <a:lnSpc>
                <a:spcPct val="113000"/>
              </a:lnSpc>
              <a:buNone/>
            </a:pPr>
            <a:r>
              <a:rPr lang="nb" altLang="en-US" sz="1920" b="1" dirty="0">
                <a:solidFill>
                  <a:srgbClr val="25252B"/>
                </a:solidFill>
                <a:latin typeface="IBM Plex Sans" pitchFamily="34" charset="0"/>
                <a:ea typeface="IBM Plex Sans" pitchFamily="34" charset="-122"/>
                <a:cs typeface="IBM Plex Sans" pitchFamily="34" charset="-120"/>
              </a:rPr>
              <a:t>Et lite kjøp</a:t>
            </a:r>
            <a:endParaRPr lang="nb" sz="1920" dirty="0"/>
          </a:p>
        </p:txBody>
      </p:sp>
      <p:sp>
        <p:nvSpPr>
          <p:cNvPr id="6" name="Text 3"/>
          <p:cNvSpPr/>
          <p:nvPr/>
        </p:nvSpPr>
        <p:spPr>
          <a:xfrm>
            <a:off x="971459" y="1941271"/>
            <a:ext cx="6006694" cy="2071665"/>
          </a:xfrm>
          <a:prstGeom prst="rect">
            <a:avLst/>
          </a:prstGeom>
          <a:noFill/>
          <a:ln/>
        </p:spPr>
        <p:txBody>
          <a:bodyPr wrap="square" lIns="0" tIns="0" rIns="0" bIns="0" rtlCol="0" anchor="t"/>
          <a:lstStyle/>
          <a:p>
            <a:pPr algn="l" marL="182880" indent="-182880">
              <a:lnSpc>
                <a:spcPct val="113000"/>
              </a:lnSpc>
              <a:buSzPct val="100000"/>
              <a:buChar char="•"/>
            </a:pPr>
            <a:r>
              <a:rPr lang="nb" altLang="en-US" sz="1920" dirty="0">
                <a:solidFill>
                  <a:srgbClr val="25252B"/>
                </a:solidFill>
                <a:latin typeface="IBM Plex Sans" pitchFamily="34" charset="0"/>
                <a:ea typeface="IBM Plex Sans" pitchFamily="34" charset="-122"/>
                <a:cs typeface="IBM Plex Sans" pitchFamily="34" charset="-120"/>
              </a:rPr>
              <a:t>Hvilken betalingsmåte passer for en liten, rask betaling?</a:t>
            </a:r>
            <a:endParaRPr lang="nb" sz="1920" dirty="0"/>
          </a:p>
          <a:p>
            <a:pPr algn="l" marL="182880" indent="-182880">
              <a:lnSpc>
                <a:spcPct val="113000"/>
              </a:lnSpc>
              <a:spcBef>
                <a:spcPts val="380"/>
              </a:spcBef>
              <a:buSzPct val="100000"/>
              <a:buChar char="•"/>
            </a:pPr>
            <a:r>
              <a:rPr lang="nb" altLang="en-US" sz="1920" dirty="0">
                <a:solidFill>
                  <a:srgbClr val="25252B"/>
                </a:solidFill>
                <a:latin typeface="IBM Plex Sans" pitchFamily="34" charset="0"/>
                <a:ea typeface="IBM Plex Sans" pitchFamily="34" charset="-122"/>
                <a:cs typeface="IBM Plex Sans" pitchFamily="34" charset="-120"/>
              </a:rPr>
              <a:t>Hvem ber om betaling; hvem kontrollerer beløp og enhet?</a:t>
            </a:r>
            <a:endParaRPr lang="nb" sz="1920" dirty="0"/>
          </a:p>
          <a:p>
            <a:pPr algn="l" marL="182880" indent="-182880">
              <a:lnSpc>
                <a:spcPct val="113000"/>
              </a:lnSpc>
              <a:spcBef>
                <a:spcPts val="380"/>
              </a:spcBef>
              <a:buSzPct val="100000"/>
              <a:buChar char="•"/>
            </a:pPr>
            <a:r>
              <a:rPr lang="nb" altLang="en-US" sz="1920" dirty="0">
                <a:solidFill>
                  <a:srgbClr val="25252B"/>
                </a:solidFill>
                <a:latin typeface="IBM Plex Sans" pitchFamily="34" charset="0"/>
                <a:ea typeface="IBM Plex Sans" pitchFamily="34" charset="-122"/>
                <a:cs typeface="IBM Plex Sans" pitchFamily="34" charset="-120"/>
              </a:rPr>
              <a:t>Hva om «sendt» og «mottatt» ikke stemmer overens?</a:t>
            </a:r>
            <a:endParaRPr lang="nb" sz="1920" dirty="0"/>
          </a:p>
        </p:txBody>
      </p:sp>
      <p:sp>
        <p:nvSpPr>
          <p:cNvPr id="7" name="Text 4"/>
          <p:cNvSpPr/>
          <p:nvPr/>
        </p:nvSpPr>
        <p:spPr>
          <a:xfrm>
            <a:off x="666780" y="4281221"/>
            <a:ext cx="11144250" cy="329093"/>
          </a:xfrm>
          <a:prstGeom prst="rect">
            <a:avLst/>
          </a:prstGeom>
          <a:noFill/>
          <a:ln/>
        </p:spPr>
        <p:txBody>
          <a:bodyPr wrap="square" lIns="0" tIns="0" rIns="0" bIns="0" rtlCol="0" anchor="t"/>
          <a:lstStyle/>
          <a:p>
            <a:pPr algn="l" indent="0" marL="0">
              <a:lnSpc>
                <a:spcPct val="113000"/>
              </a:lnSpc>
              <a:buNone/>
            </a:pPr>
            <a:r>
              <a:rPr lang="nb" altLang="en-US" sz="1920" b="1" dirty="0">
                <a:solidFill>
                  <a:srgbClr val="25252B"/>
                </a:solidFill>
                <a:latin typeface="IBM Plex Sans" pitchFamily="34" charset="0"/>
                <a:ea typeface="IBM Plex Sans" pitchFamily="34" charset="-122"/>
                <a:cs typeface="IBM Plex Sans" pitchFamily="34" charset="-120"/>
              </a:rPr>
              <a:t>Betaling for arbeid</a:t>
            </a:r>
            <a:endParaRPr lang="nb" sz="1920" dirty="0"/>
          </a:p>
        </p:txBody>
      </p:sp>
      <p:sp>
        <p:nvSpPr>
          <p:cNvPr id="8" name="Text 5"/>
          <p:cNvSpPr/>
          <p:nvPr/>
        </p:nvSpPr>
        <p:spPr>
          <a:xfrm>
            <a:off x="971459" y="4805172"/>
            <a:ext cx="6006694" cy="1035832"/>
          </a:xfrm>
          <a:prstGeom prst="rect">
            <a:avLst/>
          </a:prstGeom>
          <a:noFill/>
          <a:ln/>
        </p:spPr>
        <p:txBody>
          <a:bodyPr wrap="square" lIns="0" tIns="0" rIns="0" bIns="0" rtlCol="0" anchor="t"/>
          <a:lstStyle/>
          <a:p>
            <a:pPr algn="l" marL="182880" indent="-182880">
              <a:lnSpc>
                <a:spcPct val="113000"/>
              </a:lnSpc>
              <a:buSzPct val="100000"/>
              <a:buChar char="•"/>
            </a:pPr>
            <a:r>
              <a:rPr lang="nb" altLang="en-US" sz="1920" dirty="0">
                <a:solidFill>
                  <a:srgbClr val="25252B"/>
                </a:solidFill>
                <a:latin typeface="IBM Plex Sans" pitchFamily="34" charset="0"/>
                <a:ea typeface="IBM Plex Sans" pitchFamily="34" charset="-122"/>
                <a:cs typeface="IBM Plex Sans" pitchFamily="34" charset="-120"/>
              </a:rPr>
              <a:t>Prisenhet, tidspunkt for kursfastsettelse, hvem betaler gebyrene?</a:t>
            </a:r>
            <a:endParaRPr lang="nb" sz="1920" dirty="0"/>
          </a:p>
          <a:p>
            <a:pPr algn="l" marL="182880" indent="-182880">
              <a:lnSpc>
                <a:spcPct val="113000"/>
              </a:lnSpc>
              <a:spcBef>
                <a:spcPts val="380"/>
              </a:spcBef>
              <a:buSzPct val="100000"/>
              <a:buChar char="•"/>
            </a:pPr>
            <a:r>
              <a:rPr lang="nb" altLang="en-US" sz="1920" dirty="0">
                <a:solidFill>
                  <a:srgbClr val="25252B"/>
                </a:solidFill>
                <a:latin typeface="IBM Plex Sans" pitchFamily="34" charset="0"/>
                <a:ea typeface="IBM Plex Sans" pitchFamily="34" charset="-122"/>
                <a:cs typeface="IBM Plex Sans" pitchFamily="34" charset="-120"/>
              </a:rPr>
              <a:t>Oppbevaring, dokumentasjon, trygg forvaltning?</a:t>
            </a:r>
            <a:endParaRPr lang="nb"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Kunden bestillerKunden ber om en kaffe. Servitøren fakturererServitøren oppretter en betalingsforespørsel. Kunden betalerKunden betaler i bitcoin. Servitøren levererKunden får kaffen.">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Lokale overføringer, refusjoner og donasjoner</a:t>
            </a:r>
            <a:endParaRPr lang="nb"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Familieoverføring:</a:t>
            </a:r>
            <a:r>
              <a:rPr lang="nb" altLang="en-US" sz="2400" dirty="0">
                <a:solidFill>
                  <a:srgbClr val="25252B"/>
                </a:solidFill>
                <a:latin typeface="IBM Plex Sans" pitchFamily="34" charset="0"/>
                <a:ea typeface="IBM Plex Sans" pitchFamily="34" charset="-122"/>
                <a:cs typeface="IBM Plex Sans" pitchFamily="34" charset="-120"/>
              </a:rPr>
              <a:t> sammenlign hele overføringsveien, totalkostnaden, forsinkelser, forvaring og hva mottakeren ønsker</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Refusjon:</a:t>
            </a:r>
            <a:r>
              <a:rPr lang="nb" altLang="en-US" sz="2400" dirty="0">
                <a:solidFill>
                  <a:srgbClr val="25252B"/>
                </a:solidFill>
                <a:latin typeface="IBM Plex Sans" pitchFamily="34" charset="0"/>
                <a:ea typeface="IBM Plex Sans" pitchFamily="34" charset="-122"/>
                <a:cs typeface="IBM Plex Sans" pitchFamily="34" charset="-120"/>
              </a:rPr>
              <a:t> bekreft kundens forespørsel; bruk en ny refusjonsadresse; avtal gebyrer og dokumentasjon</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Donasjon til fellesskapet:</a:t>
            </a:r>
            <a:r>
              <a:rPr lang="nb" altLang="en-US" sz="2400" dirty="0">
                <a:solidFill>
                  <a:srgbClr val="25252B"/>
                </a:solidFill>
                <a:latin typeface="IBM Plex Sans" pitchFamily="34" charset="0"/>
                <a:ea typeface="IBM Plex Sans" pitchFamily="34" charset="-122"/>
                <a:cs typeface="IBM Plex Sans" pitchFamily="34" charset="-120"/>
              </a:rPr>
              <a:t> bekreft forespørselen; avklar hvem som kontrollerer nøkler/sikkerhetskopier, og hvilken vei betalingen tar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Balanser åpenhet mot giverens personvern; kontroller kravene til dokumentasjon</a:t>
            </a:r>
            <a:endParaRPr lang="nb"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Lokale inn- og utgangskanaler</a:t>
            </a:r>
            <a:endParaRPr lang="nb" sz="3000" dirty="0"/>
          </a:p>
        </p:txBody>
      </p:sp>
      <p:sp>
        <p:nvSpPr>
          <p:cNvPr id="4" name="Text 2"/>
          <p:cNvSpPr/>
          <p:nvPr/>
        </p:nvSpPr>
        <p:spPr>
          <a:xfrm>
            <a:off x="1002000" y="137580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nb" altLang="en-US" sz="2110" b="1" dirty="0">
                <a:solidFill>
                  <a:srgbClr val="422C70"/>
                </a:solidFill>
                <a:latin typeface="IBM Plex Sans" pitchFamily="34" charset="0"/>
                <a:ea typeface="IBM Plex Sans" pitchFamily="34" charset="-122"/>
                <a:cs typeface="IBM Plex Sans" pitchFamily="34" charset="-120"/>
              </a:rPr>
              <a:t>Inngang:</a:t>
            </a:r>
            <a:r>
              <a:rPr lang="nb" altLang="en-US" sz="2110" dirty="0">
                <a:solidFill>
                  <a:srgbClr val="25252B"/>
                </a:solidFill>
                <a:latin typeface="IBM Plex Sans" pitchFamily="34" charset="0"/>
                <a:ea typeface="IBM Plex Sans" pitchFamily="34" charset="-122"/>
                <a:cs typeface="IBM Plex Sans" pitchFamily="34" charset="-120"/>
              </a:rPr>
              <a:t> lokale penger, arbeid eller eiendeler → bitcoin</a:t>
            </a:r>
            <a:endParaRPr lang="nb" sz="2110" dirty="0"/>
          </a:p>
          <a:p>
            <a:pPr algn="l" marL="200660" indent="-200660">
              <a:lnSpc>
                <a:spcPct val="113000"/>
              </a:lnSpc>
              <a:spcBef>
                <a:spcPts val="420"/>
              </a:spcBef>
              <a:buSzPct val="100000"/>
              <a:buChar char="•"/>
            </a:pPr>
            <a:r>
              <a:rPr lang="nb" altLang="en-US" sz="2110" b="1" dirty="0">
                <a:solidFill>
                  <a:srgbClr val="422C70"/>
                </a:solidFill>
                <a:latin typeface="IBM Plex Sans" pitchFamily="34" charset="0"/>
                <a:ea typeface="IBM Plex Sans" pitchFamily="34" charset="-122"/>
                <a:cs typeface="IBM Plex Sans" pitchFamily="34" charset="-120"/>
              </a:rPr>
              <a:t>Utgang:</a:t>
            </a:r>
            <a:r>
              <a:rPr lang="nb" altLang="en-US" sz="2110" dirty="0">
                <a:solidFill>
                  <a:srgbClr val="25252B"/>
                </a:solidFill>
                <a:latin typeface="IBM Plex Sans" pitchFamily="34" charset="0"/>
                <a:ea typeface="IBM Plex Sans" pitchFamily="34" charset="-122"/>
                <a:cs typeface="IBM Plex Sans" pitchFamily="34" charset="-120"/>
              </a:rPr>
              <a:t> bitcoin → lokale penger, varer eller tjenester</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Sammenlign to lokale fremgangsmåter med et eksisterende alternativ uten Bitcoin</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Totalt mottatt beløp, tidsbruk, oppbevaring, personvern, risiko for reversering og mulige feilkilder</a:t>
            </a:r>
            <a:endParaRPr lang="nb" sz="2110" dirty="0"/>
          </a:p>
          <a:p>
            <a:pPr algn="l" marL="200660" indent="-200660">
              <a:lnSpc>
                <a:spcPct val="113000"/>
              </a:lnSpc>
              <a:spcBef>
                <a:spcPts val="420"/>
              </a:spcBef>
              <a:buSzPct val="100000"/>
              <a:buChar char="•"/>
            </a:pPr>
            <a:r>
              <a:rPr lang="nb" altLang="en-US" sz="2110" dirty="0">
                <a:solidFill>
                  <a:srgbClr val="25252B"/>
                </a:solidFill>
                <a:latin typeface="IBM Plex Sans" pitchFamily="34" charset="0"/>
                <a:ea typeface="IBM Plex Sans" pitchFamily="34" charset="-122"/>
                <a:cs typeface="IBM Plex Sans" pitchFamily="34" charset="-120"/>
              </a:rPr>
              <a:t>Kontroller uttak til nøkler De kontrollerer; en intern saldo kan fortsatt være en fordring</a:t>
            </a:r>
            <a:endParaRPr lang="nb" sz="2110" dirty="0"/>
          </a:p>
        </p:txBody>
      </p:sp>
      <p:sp>
        <p:nvSpPr>
          <p:cNvPr id="5" name="Text 3"/>
          <p:cNvSpPr/>
          <p:nvPr/>
        </p:nvSpPr>
        <p:spPr>
          <a:xfrm>
            <a:off x="666780" y="4056736"/>
            <a:ext cx="11510010" cy="1447770"/>
          </a:xfrm>
          <a:prstGeom prst="rect">
            <a:avLst/>
          </a:prstGeom>
          <a:noFill/>
          <a:ln/>
        </p:spPr>
        <p:txBody>
          <a:bodyPr wrap="square" lIns="0" tIns="0" rIns="0" bIns="0" rtlCol="0" anchor="t"/>
          <a:lstStyle/>
          <a:p>
            <a:pPr algn="l" indent="0" marL="0">
              <a:lnSpc>
                <a:spcPct val="113000"/>
              </a:lnSpc>
              <a:buNone/>
            </a:pPr>
            <a:r>
              <a:rPr lang="nb" altLang="en-US" sz="2110" dirty="0">
                <a:solidFill>
                  <a:srgbClr val="25252B"/>
                </a:solidFill>
                <a:latin typeface="IBM Plex Sans" pitchFamily="34" charset="0"/>
                <a:ea typeface="IBM Plex Sans" pitchFamily="34" charset="-122"/>
                <a:cs typeface="IBM Plex Sans" pitchFamily="34" charset="-120"/>
              </a:rPr>
              <a:t>Ved veksling ansikt til ansikt bør De bruke et egnet offentlig sted, unngå unødvendige kontantbeløp, ta med en person De stoler på når det er hensiktsmessig, bekrefte betalingen før De drar, og følge lokal lovgivning. Ikke avslør beholdninger eller opplysninger om oppbevaring.</a:t>
            </a:r>
            <a:endParaRPr lang="nb"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Avveininger mellom KYC og ikke-KYC</a:t>
            </a:r>
            <a:endParaRPr lang="nb"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KYC:</a:t>
            </a:r>
            <a:r>
              <a:rPr lang="nb" altLang="en-US" sz="2400" dirty="0">
                <a:solidFill>
                  <a:srgbClr val="25252B"/>
                </a:solidFill>
                <a:latin typeface="IBM Plex Sans" pitchFamily="34" charset="0"/>
                <a:ea typeface="IBM Plex Sans" pitchFamily="34" charset="-122"/>
                <a:cs typeface="IBM Plex Sans" pitchFamily="34" charset="-120"/>
              </a:rPr>
              <a:t> identitetskontroll; mulige fordeler knyttet til banktilgang, grenser, etterlevelse av regelverk eller gjenoppretting</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Datarisiko:</a:t>
            </a:r>
            <a:r>
              <a:rPr lang="nb" altLang="en-US" sz="2400" dirty="0">
                <a:solidFill>
                  <a:srgbClr val="25252B"/>
                </a:solidFill>
                <a:latin typeface="IBM Plex Sans" pitchFamily="34" charset="0"/>
                <a:ea typeface="IBM Plex Sans" pitchFamily="34" charset="-122"/>
                <a:cs typeface="IBM Plex Sans" pitchFamily="34" charset="-120"/>
              </a:rPr>
              <a:t> varige koblinger mellom identitet og betalinger, datalekkasjer, misbruk eller begrensninger</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Uten KYC:</a:t>
            </a:r>
            <a:r>
              <a:rPr lang="nb" altLang="en-US" sz="2400" dirty="0">
                <a:solidFill>
                  <a:srgbClr val="25252B"/>
                </a:solidFill>
                <a:latin typeface="IBM Plex Sans" pitchFamily="34" charset="0"/>
                <a:ea typeface="IBM Plex Sans" pitchFamily="34" charset="-122"/>
                <a:cs typeface="IBM Plex Sans" pitchFamily="34" charset="-120"/>
              </a:rPr>
              <a:t> potensielt mindre innsamling av identitetsopplysninger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Mulig høyere priser, lavere likviditet, mindre støtte, svindel eller juridiske begrensninger</a:t>
            </a:r>
            <a:endParaRPr lang="nb"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Ingen av betegnelsene er automatisk best. Ikke bryt lokal lov eller utsett Dem for fysisk fare i jakten på personvern; søk kvalifisert og oppdatert lokal veiledning ved tvil.</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Sirkulære økonomier</a:t>
            </a:r>
            <a:endParaRPr lang="nb"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En sirkulær Bitcoin-økonomi knytter sammen mennesker som frivillig tjener, bruker, sparer og veksler bitcoin i et lokalsamfunn.</a:t>
            </a:r>
            <a:endParaRPr lang="nb"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Arbeidstakere → kunder → forhandlere → leverandører</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Hvor sirkulerer verdiene, eller hvor veksles de til fiatpenger?</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Hvem tilbyr opplæring og teknisk støtte?</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Hva skjer hvis nettilkoblingen svikter?</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Hvem bærer risikoen knyttet til oppbevaring og prissvingninger?</a:t>
            </a:r>
            <a:endParaRPr lang="nb"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Tall på utbredelse alene beviser ikke nytteverdien. Svak etterspørsel, mangelfulle verktøy, utilstrekkelig opplæring eller dårlig sikkerhet kan bryte kretsløpet; unngå avhengighet av gratisutdelinger eller én organisator som behandler alle betalinger.</a:t>
            </a:r>
            <a:endParaRPr lang="nb"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KundeKunden betaler en forhandler i bitcoin for varer. ForhandlerForhandleren betaler en tjenesteleverandør i bitcoin for en tjeneste.TjenesteleverandørTjenesteleverandøren betaler en arbeidstaker i b">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Bruksområder for næringsdrivende eller lokalsamfunn</a:t>
            </a:r>
            <a:endParaRPr lang="nb"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Prisenhet og betalingsmåte</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Nøkkelkontroll, ansattes tilgang, enhetssikkerhet og sikkerhetskopier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Bekreftelse, kvitteringer, refusjoner og feil</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Veksling, dokumentasjon, skatt og brukerstøtte</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Plan for svikt i lommeboken eller nettverket</a:t>
            </a:r>
            <a:endParaRPr lang="nb"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En arrangør som oppbevarer felles midler, er en forvalter og en part man må stole på. Felles midler krever åpne og tydelige regler, dokumentasjon, tilgangskontroll og juridisk vurdering der det er relevant.</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Lokale ressurskart og utforsking av</a:t>
            </a:r>
            <a:br/>
            <a:r>
              <a:rPr lang="nb" altLang="en-US" sz="3000" dirty="0">
                <a:solidFill>
                  <a:srgbClr val="422C70"/>
                </a:solidFill>
                <a:latin typeface="IBM Plex Sans Medium" pitchFamily="34" charset="0"/>
                <a:ea typeface="IBM Plex Sans Medium" pitchFamily="34" charset="-122"/>
                <a:cs typeface="IBM Plex Sans Medium" pitchFamily="34" charset="-120"/>
              </a:rPr>
              <a:t>lokalsamfunnet</a:t>
            </a:r>
            <a:endParaRPr lang="nb" sz="3000" dirty="0"/>
          </a:p>
        </p:txBody>
      </p:sp>
      <p:pic>
        <p:nvPicPr>
          <p:cNvPr id="4" name="Image 0" descr="QR code">    </p:cNvPr>
          <p:cNvPicPr>
            <a:picLocks noChangeAspect="1"/>
          </p:cNvPicPr>
          <p:nvPr/>
        </p:nvPicPr>
        <p:blipFill>
          <a:blip r:embed="rId1"/>
          <a:stretch>
            <a:fillRect/>
          </a:stretch>
        </p:blipFill>
        <p:spPr>
          <a:xfrm>
            <a:off x="9429750" y="1714500"/>
            <a:ext cx="2095530" cy="4139763"/>
          </a:xfrm>
          <a:prstGeom prst="rect">
            <a:avLst/>
          </a:prstGeom>
        </p:spPr>
      </p:pic>
      <p:sp>
        <p:nvSpPr>
          <p:cNvPr id="5" name="Text 2"/>
          <p:cNvSpPr/>
          <p:nvPr/>
        </p:nvSpPr>
        <p:spPr>
          <a:xfrm>
            <a:off x="1032449" y="1802191"/>
            <a:ext cx="8515807" cy="2150394"/>
          </a:xfrm>
          <a:prstGeom prst="rect">
            <a:avLst/>
          </a:prstGeom>
          <a:noFill/>
          <a:ln/>
        </p:spPr>
        <p:txBody>
          <a:bodyPr wrap="square" lIns="0" tIns="0" rIns="0" bIns="0" rtlCol="0" anchor="t"/>
          <a:lstStyle/>
          <a:p>
            <a:pPr algn="l" marL="219710" indent="-219710">
              <a:lnSpc>
                <a:spcPct val="113000"/>
              </a:lnSpc>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Finn forhandlere, undervisere, treff og ressurser i fellesskapet</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Sjekk datoen; bekreft opplysningene fra uavhengige kilder</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Ha med en alternativ måte å betale eller delta på</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Medlemskap i fellesskapet er ikke et bevis på pålitelighet</a:t>
            </a:r>
            <a:endParaRPr lang="nb" sz="2300" dirty="0"/>
          </a:p>
        </p:txBody>
      </p:sp>
      <p:sp>
        <p:nvSpPr>
          <p:cNvPr id="6" name="Text 3"/>
          <p:cNvSpPr/>
          <p:nvPr/>
        </p:nvSpPr>
        <p:spPr>
          <a:xfrm>
            <a:off x="666780" y="4274363"/>
            <a:ext cx="8916589" cy="1579992"/>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Avslør aldri gjenopprettingsord, saldoer, hjemmeadresser eller sikkerhetstiltak på et treff. Vær forsiktig med investeringsforvaltning, tilbud om privat veksling, forespørsler om akutt hjelp og garantert avkastning.</a:t>
            </a:r>
            <a:endParaRPr lang="nb"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Repetisjon: Knytt dette til lokalsamfunnet Deres</a:t>
            </a:r>
            <a:endParaRPr lang="nb"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Fullfør individuelt, og sammenlign deretter resonnementet med gruppen Deres.</a:t>
            </a:r>
            <a:endParaRPr lang="nb" sz="2400" dirty="0"/>
          </a:p>
        </p:txBody>
      </p:sp>
      <p:sp>
        <p:nvSpPr>
          <p:cNvPr id="5" name="Text 3"/>
          <p:cNvSpPr/>
          <p:nvPr/>
        </p:nvSpPr>
        <p:spPr>
          <a:xfrm>
            <a:off x="1047720" y="2102937"/>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Hvilket lokalt behov og hvilken pengefunksjon var involvert?</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Hvilket realistisk alternativ sammenlignet De med?</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På blokkjeden, via Lightning eller begge deler? Hvem kontrollerte nøklene?</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Største fordel, alvorligste risiko og mulig svikt?</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Hvordan påvirket lovgivning, infrastruktur, språk eller kultur resultatet?</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Hvilke holdepunkter støtter eventuelt et ansvarlig neste steg?</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Viktige læringspunkter og et øyeblikk til refleksjon</a:t>
            </a:r>
            <a:endParaRPr lang="nb"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Start med et lokalt behov og et realistisk alternativ</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Observer, øv på en trygg måte, og forklar eller demonstrer deretter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Kontroller verktøy, oppbevaring, kostnader, personvern og gjeldende lokale regler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Bekreft betalingsmåte og resultat; planlegg for at noe kan gå galt</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Nyttig deltakelse i fellesskapet er frivillig og beskytter mennesker</a:t>
            </a:r>
            <a:endParaRPr lang="nb"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algn="l" indent="0" marL="0">
              <a:lnSpc>
                <a:spcPct val="113000"/>
              </a:lnSpc>
              <a:buNone/>
            </a:pPr>
            <a:r>
              <a:rPr lang="nb" altLang="en-US" sz="2400" b="1" dirty="0">
                <a:solidFill>
                  <a:srgbClr val="422C70"/>
                </a:solidFill>
                <a:latin typeface="IBM Plex Sans" pitchFamily="34" charset="0"/>
                <a:ea typeface="IBM Plex Sans" pitchFamily="34" charset="-122"/>
                <a:cs typeface="IBM Plex Sans" pitchFamily="34" charset="-120"/>
              </a:rPr>
              <a:t>Et øyeblikk til ettertanke</a:t>
            </a:r>
            <a:endParaRPr lang="nb" sz="2400" dirty="0"/>
          </a:p>
          <a:p>
            <a:pPr algn="l" indent="0" marL="0">
              <a:lnSpc>
                <a:spcPct val="113000"/>
              </a:lnSpc>
              <a:spcBef>
                <a:spcPts val="360"/>
              </a:spcBef>
              <a:buNone/>
            </a:pPr>
            <a:r>
              <a:rPr lang="nb" altLang="en-US" sz="2400" dirty="0">
                <a:solidFill>
                  <a:srgbClr val="25252B"/>
                </a:solidFill>
                <a:latin typeface="IBM Plex Sans" pitchFamily="34" charset="0"/>
                <a:ea typeface="IBM Plex Sans" pitchFamily="34" charset="-122"/>
                <a:cs typeface="IBM Plex Sans" pitchFamily="34" charset="-120"/>
              </a:rPr>
              <a:t>Hvilket spørsmål ville De stille før De avgjør om en Bitcoin-løsning passer til et lokalt behov?</a:t>
            </a:r>
            <a:endParaRPr lang="nb"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Bitcoin-diplom · Modul 4</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Bitcoin-diplom</dc:title>
  <dc:subject>Open educational slides (Creative Commons). Adapt them freely.</dc:subject>
  <dc:creator>My First Bitcoin</dc:creator>
  <cp:lastModifiedBy>My First Bitcoin</cp:lastModifiedBy>
  <cp:revision>1</cp:revision>
  <dcterms:created xsi:type="dcterms:W3CDTF">2026-10-22T20:36:52Z</dcterms:created>
  <dcterms:modified xsi:type="dcterms:W3CDTF">2026-10-22T20:36:52Z</dcterms:modified>
</cp:coreProperties>
</file>