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מקור: My First Bitcoin, מדריך לתלמיד לתעודת ביטקוין, מהדורה 26.10, מודולים 1–4 וציפיות מבוא מהלומדים. עוּבד במסגרת רישיון קריאייטיב קומונס ייחוס-שיתוף זהה 4.0 בין־לאומי; מצגת זו מופצת באותו רישיון. מצגת זו היא כלי עזר להוראה בהנחיית אנשי חינוך. התאימו את הדוגמאות, הפעילויות, הקצב ואופן ההעברה, תוך שמירה על משמעות תוכנית הלימודים, הכשירויות הנדרשות וגבולות הבטיחות. אין בכך כדי לקבוע משך מפגש קבוע.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הקפידו על גבולות אלה לאורך כל ארבעת המודולים. הסבירו את הסיכונים לפרטיות, לאבטחה ולאובדן לפני כל תרגול חי אופציונלי בסכומים קטנים.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בדיון שבמקור כדי להבחין בין עובדה שניתן לאמת לבין דעה הדורשת קריטריונים וראיות. אל תבקשו לחשוף מידע פיננסי אישי.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בדוגמה שבמקור: ל-Amina יש אורז והיא רוצה נעליים; ל-Luis יש נעליים והוא רוצה שמן לבישול; ל-Mei יש שמן לבישול והיא רוצה עבודות תיקון. הקפידו להבחין בין עסקאות החליפין הישירות שנכשלו לבין הפתרון המאוחר יותר, שבו נעשה שימוש בכסף כאמצעי תיווך.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בדוגמה שבמדריך על זמינות מים ובבחירות יומיומיות. צרכים דחופים יכולים להגביר באופן סביר את ההעדפה להווה.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הסבירו את תקן הזהב ואת כללי הפדיון השונים שלו במסגרת השימוש בכסף נייר ייצוגי. כרטיס או טלפון שולחים הוראות; הם אינם מכילים כסף. פיקדון בנקאי רגיל הוא התחייבות של הבנק כלפי הלקוח שלו.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בנקים מרוויחים מריבית ומעמלות, ובמקביל מכסים עלויות והפסדים. אין לרמוז שכל הבנקים עומדים לקרוס או שמתן אשראי אינו כפוף למגבלות. יש להבחין בין התחייבות של בנק לבין החזקה ישירה בנכס המשמש לסילוק תשלומים.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שמרו על הקשר בין חמשת חלקי התשובה. ההצעות הקודמות סיפקו רכיבים; הימנעו מלרמוז שכל אחת מהן הייתה מערכת מטבע מבוזרת שלמה בפני עצמה.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ייתכן שחלק מהביטקוין אינו נגיש או אינו זמין למכירה.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אפשרו ללומדים לחשב את ההמרה בעצמם; אין להציג מפתח תשובות.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נקודה למחשבה: האם לביטקוין יש ערך בעיניכם? האם מחירו הנוכחי משקף את ערכו?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הכינו את בדיקת מסך הקבלה, את בדיקת השליחה והאימות ואת תרגול המוכנות לשחזור או התגובה להונאה. הסבירו את מגבלותיה של כל סביבה לפני השימוש בה.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לעולם אל תצלמו צירוף מילות שחזור אמיתי, אל תשמרו אותו בענן, אל תשלחו אותו בדוא״ל או בהודעה, ואל תזינו אותו באתר אינטרנט או בטופס רגיל. הוא עשוי להעניק גישה מלאה לכספים.
ביטויי סיסמה נוספים, מפתחות מרובים ושיטות גיבוי מתקדמות שייכים ללימוד מתקדם. אל תוסיפו מורכבות שהלומדים אינם יכולים להסביר או להתמודד עם תקלות הנובעות ממנה.
אם ייתכן שצירוף מילות השחזור נצפה, הועתק, הוזן באינטרנט או נשמר במכשיר שאינו מהימן, התייחסו אליו כאל צירוף שנחשף. פנו לעזרה בלי לחשוף אותו; השתמשו בתהליך שחזור חדש ומהימן.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בהשוואה הבדיונית שבמקור בין תשלומים קטנים לתשלומים בתדירות נמוכה יותר. שמרו על בחירות היפותטיות; אל תבחרו כלים או סכומים עבור כספם האישי של הלומדים.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התבוננו בתהליך מבלי לצפות במילות השחזור. הגדרה אישית בהמשך מחייבת פרטי שחזור חדשים שנוצרו בפרטיות.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העמלות על גבי השרשרת תלויות בעיקר בנתוני העסקה ובביקוש לשטח בבלוקים, ולא רק בסכום שנשלח. קראו את ההערכה הסופית; זמני הביצוע והעמלות עשויים להשתנות.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אתרו באופן עצמאי את האתרים הרשמיים, את עמודי האפליקציות ואת פרטי הקשר. בדקו את זהות המפרסם ואת שם המתחם; היזהרו ממודעות, מהודעות ומאתרים המתחזים לאתרים רשמיים. לעולם אל תלוו כסף לצורך התנסות.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עוגן מקור: בדיקת כשירות מעשית בתצפית של איש או אשת חינוך. C6 מחייב תצפית ישירה הן במשימות הארנק וקבלת התשלום והן במשימות המוכנות לשחזור. סימולציות, חומרים מוכנים מראש, דגמים פיזיים וחלופות ללא שימוש בכספים הם אפשרויות תקפות. תנו משוב והזדמנות נוספת בעת הצורך. השאירו את מחווני ההערכה ואת הנחיות ביצוע ההערכה מחוץ למסך.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מודול 4 הוא חובה, ותוכנו נבחר על ידי אנשי חינוך. בחרו במשימה הרלוונטית להקשר המקומי בנושא ביטקוין ככסף, והשתמשו בהנחיות הבאות כאפשרויות הניתנות להתאמה, ולא כדרישה להדגים כל כלי או תרחיש. ודאו שהכלים, הכללים המקומיים, התשתיות והתמיכה עדכניים. שמרו על הכשירויות הנדרשות ועל תקני הבטיחות של מודול 3; אל תמציאו ספקים מקומיים או פרטים.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בחרו את משימת המקור הרלוונטית: השוואת אפשרויות משמורת, בדיקת מסך קבלת תשלום, השוואת מסלולי תשלום, בדיקת עסקה שהוכנה מראש, השוואת עלויות ניתוב, תגובה להונאה, תהליך תשלום לבית עסק או תרומה, או אימות משאבים. פנו למומחים מקומיים בעת הצורך.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בפריט בעל ערך נמוך או בהדמיה. הסבירו את התהליך המלא לפני אישור התשלום.
בחרו את התרחישים שבמדריך או התאימו אותם למשימה המקומית. נסחו את ההנחיות כך שיפנו ללומדים, והימנעו מהצגת קבלה היפותטית של תשלום כאילו הייתה רישום בפועל של בית עסק מקומי המקבל תשלום כזה.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השתמשו בתרחיש המקור המתאים למשימה המקומית שנבחרה. החזר כספי הוא תשלום חדש, ולא ביטול של העסקה המקורית בשרשרת הבלוקים.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דרכי ההשגה כוללות עבודה, חליפין ישירים, ברוקרים, כספומטים, בתי עסק, שירותי המרה וכלכלות מעגליות. השתמשו בעובדות מקומיות עדכניות ומאומתות או בתרחיש בדיוני בבירור.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השוו בין שמירת נתונים, קישורים בבלוקצ׳יין, צדדים לעסקה, הגנה מפני הונאות, מגבלות, עמלות וטיפול במחלוקות.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הגדירו הצלחה לפי הבעיה שנפתרה, ולא לפי מספר העסקאות.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התבוננו במשימה המקומית שבחרו אנשי ההוראה לשימוש בביטקוין ככסף, ובהסבר של הלומדים על המטרה, החלופה, הפשרות, הכשל האפשרי והצעד הבא. השאירו את הניקוד, מחווני ההערכה וניהול ההערכה מחוץ למסך.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7945" y="571500"/>
            <a:ext cx="1357335" cy="272400"/>
          </a:xfrm>
          <a:prstGeom prst="rect">
            <a:avLst/>
          </a:prstGeom>
          <a:noFill/>
          <a:ln/>
        </p:spPr>
        <p:txBody>
          <a:bodyPr wrap="square" lIns="0" tIns="0" rIns="0" bIns="0" rtlCol="0" anchor="t"/>
          <a:lstStyle/>
          <a:p>
            <a:pPr rtl="1" algn="r" indent="0" marL="0">
              <a:lnSpc>
                <a:spcPct val="108000"/>
              </a:lnSpc>
              <a:buNone/>
            </a:pPr>
            <a:r>
              <a:rPr lang="he" altLang="en-US" sz="1650" dirty="0">
                <a:solidFill>
                  <a:srgbClr val="FFFFFF"/>
                </a:solidFill>
                <a:latin typeface="IBM Plex Sans" pitchFamily="34" charset="0"/>
                <a:ea typeface="IBM Plex Sans" pitchFamily="34" charset="-122"/>
                <a:cs typeface="IBM Plex Sans" pitchFamily="34" charset="-120"/>
              </a:rPr>
              <a:t>מהדורה 26.10</a:t>
            </a:r>
            <a:endParaRPr lang="he"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he" altLang="en-US" sz="7200" dirty="0">
                <a:solidFill>
                  <a:srgbClr val="FFFFFF"/>
                </a:solidFill>
                <a:latin typeface="IBM Plex Sans Medium" pitchFamily="34" charset="0"/>
                <a:ea typeface="IBM Plex Sans Medium" pitchFamily="34" charset="-122"/>
                <a:cs typeface="IBM Plex Sans Medium" pitchFamily="34" charset="-120"/>
              </a:rPr>
              <a:t>דיפלומה</a:t>
            </a:r>
            <a:br/>
            <a:r>
              <a:rPr lang="he" altLang="en-US" sz="7200" dirty="0">
                <a:solidFill>
                  <a:srgbClr val="FFFFFF"/>
                </a:solidFill>
                <a:latin typeface="IBM Plex Sans Medium" pitchFamily="34" charset="0"/>
                <a:ea typeface="IBM Plex Sans Medium" pitchFamily="34" charset="-122"/>
                <a:cs typeface="IBM Plex Sans Medium" pitchFamily="34" charset="-120"/>
              </a:rPr>
              <a:t>בביטקוין</a:t>
            </a:r>
            <a:endParaRPr lang="he" sz="7200" dirty="0"/>
          </a:p>
        </p:txBody>
      </p:sp>
      <p:sp>
        <p:nvSpPr>
          <p:cNvPr id="4" name="Text 2"/>
          <p:cNvSpPr/>
          <p:nvPr/>
        </p:nvSpPr>
        <p:spPr>
          <a:xfrm>
            <a:off x="470642" y="5905470"/>
            <a:ext cx="3465119" cy="381030"/>
          </a:xfrm>
          <a:prstGeom prst="rect">
            <a:avLst/>
          </a:prstGeom>
          <a:noFill/>
          <a:ln/>
        </p:spPr>
        <p:txBody>
          <a:bodyPr wrap="square" lIns="0" tIns="0" rIns="0" bIns="0" rtlCol="0" anchor="t"/>
          <a:lstStyle/>
          <a:p>
            <a:pPr rtl="1" algn="r" indent="0" marL="0">
              <a:lnSpc>
                <a:spcPct val="104000"/>
              </a:lnSpc>
              <a:buNone/>
            </a:pPr>
            <a:r>
              <a:rPr lang="he" altLang="en-US" sz="2400" dirty="0">
                <a:solidFill>
                  <a:srgbClr val="FFFFFF"/>
                </a:solidFill>
                <a:latin typeface="IBM Plex Sans" pitchFamily="34" charset="0"/>
                <a:ea typeface="IBM Plex Sans" pitchFamily="34" charset="-122"/>
                <a:cs typeface="IBM Plex Sans" pitchFamily="34" charset="-120"/>
              </a:rPr>
              <a:t>חינוך פיננסי לעידן הביטקוין</a:t>
            </a:r>
            <a:endParaRPr lang="h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7941F"/>
                </a:solidFill>
                <a:latin typeface="IBM Plex Sans Medium" pitchFamily="34" charset="0"/>
                <a:ea typeface="IBM Plex Sans Medium" pitchFamily="34" charset="-122"/>
                <a:cs typeface="IBM Plex Sans Medium" pitchFamily="34" charset="-120"/>
              </a:rPr>
              <a:t>מודול 1</a:t>
            </a:r>
            <a:endParaRPr lang="h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הבנת הכסף</a:t>
            </a:r>
            <a:endParaRPr lang="h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he" altLang="en-US" sz="2400" b="1" dirty="0">
                <a:solidFill>
                  <a:srgbClr val="FFFFFF"/>
                </a:solidFill>
                <a:latin typeface="IBM Plex Sans" pitchFamily="34" charset="0"/>
                <a:ea typeface="IBM Plex Sans" pitchFamily="34" charset="-122"/>
                <a:cs typeface="IBM Plex Sans" pitchFamily="34" charset="-120"/>
              </a:rPr>
              <a:t>הבעיה:</a:t>
            </a:r>
            <a:r>
              <a:rPr lang="he" altLang="en-US" sz="2400" dirty="0">
                <a:solidFill>
                  <a:srgbClr val="FFFFFF"/>
                </a:solidFill>
                <a:latin typeface="IBM Plex Sans" pitchFamily="34" charset="0"/>
                <a:ea typeface="IBM Plex Sans" pitchFamily="34" charset="-122"/>
                <a:cs typeface="IBM Plex Sans" pitchFamily="34" charset="-120"/>
              </a:rPr>
              <a:t> כיצד מערכות מוניטריות פועלות ומשתנות?</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ידע קודם לפעולה</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למדו תחילה · התחילו בקטן · התקדמו לאט</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צורך ברכישה, בכספים אישיים או בארנק אישי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צורך במכשיר אישי או בחיבור לאינטרנט להשלמת הקורס</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חומרים מוכנים, הדמיות ותרגול ללא חיבור לאינטרנט זמינים</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קורס זה נועד ללמידה, ואינו מספק ייעוץ פיננסי, ייעוץ השקעות, ייעוץ משפטי או ייעוץ מס. הוא אינו ממליץ לקנות, למכור, ללוות כנגד ביטקוין או להחזיק בו, ואינו מבטיח עלייה במחיר.</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6768572" y="3097530"/>
            <a:ext cx="5042459" cy="662849"/>
          </a:xfrm>
          <a:prstGeom prst="rect">
            <a:avLst/>
          </a:prstGeom>
          <a:noFill/>
          <a:ln/>
        </p:spPr>
        <p:txBody>
          <a:bodyPr wrap="square" lIns="0" tIns="0" rIns="0" bIns="0" rtlCol="0" anchor="t"/>
          <a:lstStyle/>
          <a:p>
            <a:pPr rtl="1" algn="l" indent="0" marL="0">
              <a:lnSpc>
                <a:spcPct val="100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אל תסמכו, אמתו</a:t>
            </a:r>
            <a:endParaRPr lang="h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C0C0D0"/>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דיון וציפיות לפרטיות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ראיות; הבחינו בין עובדות, דעות והבטחות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הטילו ספק ברעיונות בכבוד; ציינו אי־ודאות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שמרו על פרטיותם של סיפורים אישיים ומידע פיננסי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להפעיל לחץ לקנות, למכור או לחשוף החזקות</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קבלו רשות לפני הקלטה או שיתוף של מסך, עבודה או מידע מזהה של אדם כלשהו. לעולם אל תשתפו מפתחות פרטיים אמיתיים או מילות שחזור אמיתיות.</a:t>
            </a:r>
            <a:endParaRPr lang="h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מחיר הביטקוין עלול להשתנות בחדות. טעויות, הונאות, אובדן מידע סודי או כשל של גוף משמורן עלולים לגרום לאובדן בלתי הפיך; בדרך כלל קשה או בלתי אפשרי לבטל תשלומים תקפים.</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שאלות פתיחה על כסף</a:t>
            </a:r>
            <a:endParaRPr lang="he" sz="3000" dirty="0"/>
          </a:p>
        </p:txBody>
      </p:sp>
      <p:sp>
        <p:nvSpPr>
          <p:cNvPr id="5" name="Text 2"/>
          <p:cNvSpPr/>
          <p:nvPr/>
        </p:nvSpPr>
        <p:spPr>
          <a:xfrm>
            <a:off x="1047720" y="1386779"/>
            <a:ext cx="5519136" cy="3123042"/>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מדוע אנשים זקוקים לכסף?</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מה הופך דבר מה לכסף?</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מי יכול ליצור את הכסף שאתם משתמשים בו או לשלוט בו?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מדוע לכסף שלכם יש ערך?</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האם אפשר לקנות בו את אותה כמות כמו בעבר?</a:t>
            </a:r>
            <a:endParaRPr lang="h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מדוע קיים כסף</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כסף הוא נכס שאנשים מקבלים משום שהם מצפים שאחרים יקבלו אותו בהמשך.</a:t>
            </a:r>
            <a:endParaRPr lang="he" sz="2400" dirty="0"/>
          </a:p>
        </p:txBody>
      </p:sp>
      <p:sp>
        <p:nvSpPr>
          <p:cNvPr id="5" name="Text 3"/>
          <p:cNvSpPr/>
          <p:nvPr/>
        </p:nvSpPr>
        <p:spPr>
          <a:xfrm>
            <a:off x="1047720" y="2102937"/>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התמחות וחליפין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שיתוף פעולה בין זרים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מחירים, חובות, הכנסות וחסכונות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ערך לאורך זמן ועל פני מרחק</a:t>
            </a:r>
            <a:endParaRPr lang="he"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שאלה למחשבה</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איזו בעיה בחליפין או בתיאום כסף עוזר לפתור?</a:t>
            </a:r>
            <a:endParaRPr lang="he"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תפקידי הכסף</a:t>
            </a:r>
            <a:endParaRPr lang="he" sz="3000" dirty="0"/>
          </a:p>
        </p:txBody>
      </p:sp>
      <p:sp>
        <p:nvSpPr>
          <p:cNvPr id="5" name="Text 2"/>
          <p:cNvSpPr/>
          <p:nvPr/>
        </p:nvSpPr>
        <p:spPr>
          <a:xfrm>
            <a:off x="1047720" y="1386779"/>
            <a:ext cx="5519136" cy="217855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אמצעי חליפין:</a:t>
            </a:r>
            <a:r>
              <a:rPr lang="he" altLang="en-US" sz="2400" dirty="0">
                <a:solidFill>
                  <a:srgbClr val="25252B"/>
                </a:solidFill>
                <a:latin typeface="IBM Plex Sans" pitchFamily="34" charset="0"/>
                <a:ea typeface="IBM Plex Sans" pitchFamily="34" charset="-122"/>
                <a:cs typeface="IBM Plex Sans" pitchFamily="34" charset="-120"/>
              </a:rPr>
              <a:t> תשלום עבור סחורות ושירותים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יחידת חשבון:</a:t>
            </a:r>
            <a:r>
              <a:rPr lang="he" altLang="en-US" sz="2400" dirty="0">
                <a:solidFill>
                  <a:srgbClr val="25252B"/>
                </a:solidFill>
                <a:latin typeface="IBM Plex Sans" pitchFamily="34" charset="0"/>
                <a:ea typeface="IBM Plex Sans" pitchFamily="34" charset="-122"/>
                <a:cs typeface="IBM Plex Sans" pitchFamily="34" charset="-120"/>
              </a:rPr>
              <a:t> מחירים ורישומים משותפים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אמצעי לשמירת ערך:</a:t>
            </a:r>
            <a:r>
              <a:rPr lang="he" altLang="en-US" sz="2400" dirty="0">
                <a:solidFill>
                  <a:srgbClr val="25252B"/>
                </a:solidFill>
                <a:latin typeface="IBM Plex Sans" pitchFamily="34" charset="0"/>
                <a:ea typeface="IBM Plex Sans" pitchFamily="34" charset="-122"/>
                <a:cs typeface="IBM Plex Sans" pitchFamily="34" charset="-120"/>
              </a:rPr>
              <a:t> ערך לאורך זמן</a:t>
            </a:r>
            <a:endParaRPr lang="he"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צורה אחת של כסף עשויה למלא תפקיד מסוים טוב יותר מצורה אחרת. כל צורה כרוכה בסיכונים לכוח הקנייה.</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מאפיינים של כסף שימושי</a:t>
            </a:r>
            <a:endParaRPr lang="he" sz="3000" dirty="0"/>
          </a:p>
        </p:txBody>
      </p:sp>
      <p:sp>
        <p:nvSpPr>
          <p:cNvPr id="4" name="Text 2"/>
          <p:cNvSpPr/>
          <p:nvPr/>
        </p:nvSpPr>
        <p:spPr>
          <a:xfrm>
            <a:off x="666872" y="1383030"/>
            <a:ext cx="5522062" cy="1696944"/>
          </a:xfrm>
          <a:prstGeom prst="rect">
            <a:avLst/>
          </a:prstGeom>
          <a:noFill/>
          <a:ln/>
        </p:spPr>
        <p:txBody>
          <a:bodyPr wrap="square" lIns="0" tIns="0" rIns="0" bIns="0" rtlCol="0" anchor="t"/>
          <a:lstStyle/>
          <a:p>
            <a:pPr rtl="1" algn="l" marL="585470" indent="-585470">
              <a:lnSpc>
                <a:spcPct val="113000"/>
              </a:lnSpc>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נדירות:</a:t>
            </a:r>
            <a:r>
              <a:rPr lang="he" altLang="en-US" sz="2300" dirty="0">
                <a:solidFill>
                  <a:srgbClr val="25252B"/>
                </a:solidFill>
                <a:latin typeface="IBM Plex Sans" pitchFamily="34" charset="0"/>
                <a:ea typeface="IBM Plex Sans" pitchFamily="34" charset="-122"/>
                <a:cs typeface="IBM Plex Sans" pitchFamily="34" charset="-120"/>
              </a:rPr>
              <a:t> מגבלות על הרחבת ההיצע</a:t>
            </a:r>
            <a:endParaRPr lang="he" sz="2300" dirty="0"/>
          </a:p>
          <a:p>
            <a:pPr rtl="1" algn="l" marL="585470" indent="-58547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קבילות:</a:t>
            </a:r>
            <a:r>
              <a:rPr lang="he" altLang="en-US" sz="2300" dirty="0">
                <a:solidFill>
                  <a:srgbClr val="25252B"/>
                </a:solidFill>
                <a:latin typeface="IBM Plex Sans" pitchFamily="34" charset="0"/>
                <a:ea typeface="IBM Plex Sans" pitchFamily="34" charset="-122"/>
                <a:cs typeface="IBM Plex Sans" pitchFamily="34" charset="-120"/>
              </a:rPr>
              <a:t> נכונות לקבלו</a:t>
            </a:r>
            <a:endParaRPr lang="he" sz="2300" dirty="0"/>
          </a:p>
          <a:p>
            <a:pPr rtl="1" algn="l" marL="585470" indent="-58547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יכולת אימות וזיהוי:</a:t>
            </a:r>
            <a:r>
              <a:rPr lang="he" altLang="en-US" sz="2300" dirty="0">
                <a:solidFill>
                  <a:srgbClr val="25252B"/>
                </a:solidFill>
                <a:latin typeface="IBM Plex Sans" pitchFamily="34" charset="0"/>
                <a:ea typeface="IBM Plex Sans" pitchFamily="34" charset="-122"/>
                <a:cs typeface="IBM Plex Sans" pitchFamily="34" charset="-120"/>
              </a:rPr>
              <a:t> יחידות אמיתיות הניתנות לזיהוי</a:t>
            </a:r>
            <a:endParaRPr lang="he" sz="2300" dirty="0"/>
          </a:p>
        </p:txBody>
      </p:sp>
      <p:sp>
        <p:nvSpPr>
          <p:cNvPr id="5" name="Text 3"/>
          <p:cNvSpPr/>
          <p:nvPr/>
        </p:nvSpPr>
        <p:spPr>
          <a:xfrm>
            <a:off x="5934822" y="1383030"/>
            <a:ext cx="5522062" cy="2150394"/>
          </a:xfrm>
          <a:prstGeom prst="rect">
            <a:avLst/>
          </a:prstGeom>
          <a:noFill/>
          <a:ln/>
        </p:spPr>
        <p:txBody>
          <a:bodyPr wrap="square" lIns="0" tIns="0" rIns="0" bIns="0" rtlCol="0" anchor="t"/>
          <a:lstStyle/>
          <a:p>
            <a:pPr rtl="1" algn="l" marL="585470" indent="-585470">
              <a:lnSpc>
                <a:spcPct val="113000"/>
              </a:lnSpc>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עמידות:</a:t>
            </a:r>
            <a:r>
              <a:rPr lang="he" altLang="en-US" sz="2300" dirty="0">
                <a:solidFill>
                  <a:srgbClr val="25252B"/>
                </a:solidFill>
                <a:latin typeface="IBM Plex Sans" pitchFamily="34" charset="0"/>
                <a:ea typeface="IBM Plex Sans" pitchFamily="34" charset="-122"/>
                <a:cs typeface="IBM Plex Sans" pitchFamily="34" charset="-120"/>
              </a:rPr>
              <a:t> ניתן לשימוש לאורך זמן</a:t>
            </a:r>
            <a:endParaRPr lang="he" sz="2300" dirty="0"/>
          </a:p>
          <a:p>
            <a:pPr rtl="1" algn="l" marL="585470" indent="-58547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ניידות:</a:t>
            </a:r>
            <a:r>
              <a:rPr lang="he" altLang="en-US" sz="2300" dirty="0">
                <a:solidFill>
                  <a:srgbClr val="25252B"/>
                </a:solidFill>
                <a:latin typeface="IBM Plex Sans" pitchFamily="34" charset="0"/>
                <a:ea typeface="IBM Plex Sans" pitchFamily="34" charset="-122"/>
                <a:cs typeface="IBM Plex Sans" pitchFamily="34" charset="-120"/>
              </a:rPr>
              <a:t> קל לשינוע או להעברה</a:t>
            </a:r>
            <a:endParaRPr lang="he" sz="2300" dirty="0"/>
          </a:p>
          <a:p>
            <a:pPr rtl="1" algn="l" marL="585470" indent="-58547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יכולת חלוקה:</a:t>
            </a:r>
            <a:r>
              <a:rPr lang="he" altLang="en-US" sz="2300" dirty="0">
                <a:solidFill>
                  <a:srgbClr val="25252B"/>
                </a:solidFill>
                <a:latin typeface="IBM Plex Sans" pitchFamily="34" charset="0"/>
                <a:ea typeface="IBM Plex Sans" pitchFamily="34" charset="-122"/>
                <a:cs typeface="IBM Plex Sans" pitchFamily="34" charset="-120"/>
              </a:rPr>
              <a:t> סכומים קטנים וגדולים</a:t>
            </a:r>
            <a:endParaRPr lang="he" sz="2300" dirty="0"/>
          </a:p>
          <a:p>
            <a:pPr rtl="1" algn="l" marL="585470" indent="-58547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חליפיות:</a:t>
            </a:r>
            <a:r>
              <a:rPr lang="he" altLang="en-US" sz="2300" dirty="0">
                <a:solidFill>
                  <a:srgbClr val="25252B"/>
                </a:solidFill>
                <a:latin typeface="IBM Plex Sans" pitchFamily="34" charset="0"/>
                <a:ea typeface="IBM Plex Sans" pitchFamily="34" charset="-122"/>
                <a:cs typeface="IBM Plex Sans" pitchFamily="34" charset="-120"/>
              </a:rPr>
              <a:t> יחידות שוות הניתנות להחלפה זו בזו</a:t>
            </a:r>
            <a:endParaRPr lang="he" sz="2300" dirty="0"/>
          </a:p>
        </p:txBody>
      </p:sp>
      <p:sp>
        <p:nvSpPr>
          <p:cNvPr id="6" name="Text 4"/>
          <p:cNvSpPr/>
          <p:nvPr/>
        </p:nvSpPr>
        <p:spPr>
          <a:xfrm>
            <a:off x="666780" y="3855202"/>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אין צורת כסף שמצטיינת בכל המדדים. ״</a:t>
            </a:r>
            <a:r>
              <a:rPr lang="he" altLang="en-US" sz="2300" b="1" dirty="0">
                <a:solidFill>
                  <a:srgbClr val="25252B"/>
                </a:solidFill>
                <a:latin typeface="IBM Plex Sans" pitchFamily="34" charset="0"/>
                <a:ea typeface="IBM Plex Sans" pitchFamily="34" charset="-122"/>
                <a:cs typeface="IBM Plex Sans" pitchFamily="34" charset="-120"/>
              </a:rPr>
              <a:t>כסף איתן</a:t>
            </a:r>
            <a:r>
              <a:rPr lang="he" altLang="en-US" sz="2300" dirty="0">
                <a:solidFill>
                  <a:srgbClr val="25252B"/>
                </a:solidFill>
                <a:latin typeface="IBM Plex Sans" pitchFamily="34" charset="0"/>
                <a:ea typeface="IBM Plex Sans" pitchFamily="34" charset="-122"/>
                <a:cs typeface="IBM Plex Sans" pitchFamily="34" charset="-120"/>
              </a:rPr>
              <a:t>״ הוא עניין של שיפוט: הגדירו קריטריונים והשוו בעקביות.</a:t>
            </a:r>
            <a:endParaRPr lang="he" sz="2300" dirty="0"/>
          </a:p>
        </p:txBody>
      </p:sp>
      <p:sp>
        <p:nvSpPr>
          <p:cNvPr id="7" name="Shape 5"/>
          <p:cNvSpPr/>
          <p:nvPr/>
        </p:nvSpPr>
        <p:spPr>
          <a:xfrm>
            <a:off x="666780" y="4937851"/>
            <a:ext cx="10858500" cy="1184331"/>
          </a:xfrm>
          <a:prstGeom prst="rect">
            <a:avLst/>
          </a:prstGeom>
          <a:solidFill>
            <a:srgbClr val="F3F3FA"/>
          </a:solidFill>
          <a:ln/>
        </p:spPr>
      </p:sp>
      <p:sp>
        <p:nvSpPr>
          <p:cNvPr id="8" name="Shape 6"/>
          <p:cNvSpPr/>
          <p:nvPr/>
        </p:nvSpPr>
        <p:spPr>
          <a:xfrm>
            <a:off x="666780" y="4937851"/>
            <a:ext cx="57150" cy="1184331"/>
          </a:xfrm>
          <a:prstGeom prst="rect">
            <a:avLst/>
          </a:prstGeom>
          <a:solidFill>
            <a:srgbClr val="422C70"/>
          </a:solidFill>
          <a:ln/>
        </p:spPr>
      </p:sp>
      <p:sp>
        <p:nvSpPr>
          <p:cNvPr id="9" name="Text 7"/>
          <p:cNvSpPr/>
          <p:nvPr/>
        </p:nvSpPr>
        <p:spPr>
          <a:xfrm>
            <a:off x="1192103" y="5201199"/>
            <a:ext cx="10456896" cy="657636"/>
          </a:xfrm>
          <a:prstGeom prst="rect">
            <a:avLst/>
          </a:prstGeom>
          <a:noFill/>
          <a:ln/>
        </p:spPr>
        <p:txBody>
          <a:bodyPr wrap="square" lIns="0" tIns="0" rIns="0" bIns="0" rtlCol="0" anchor="t"/>
          <a:lstStyle/>
          <a:p>
            <a:pPr rtl="1" algn="l" indent="0" marL="0">
              <a:lnSpc>
                <a:spcPct val="113000"/>
              </a:lnSpc>
              <a:buNone/>
            </a:pPr>
            <a:r>
              <a:rPr lang="he" altLang="en-US" sz="2300" b="1" dirty="0">
                <a:solidFill>
                  <a:srgbClr val="422C70"/>
                </a:solidFill>
                <a:latin typeface="IBM Plex Sans" pitchFamily="34" charset="0"/>
                <a:ea typeface="IBM Plex Sans" pitchFamily="34" charset="-122"/>
                <a:cs typeface="IBM Plex Sans" pitchFamily="34" charset="-120"/>
              </a:rPr>
              <a:t>חשבו באופן ביקורתי</a:t>
            </a:r>
            <a:endParaRPr lang="he" sz="2300" dirty="0"/>
          </a:p>
          <a:p>
            <a:pPr rtl="1" algn="l" indent="0" marL="0">
              <a:lnSpc>
                <a:spcPct val="113000"/>
              </a:lnSpc>
              <a:spcBef>
                <a:spcPts val="340"/>
              </a:spcBef>
              <a:buNone/>
            </a:pPr>
            <a:r>
              <a:rPr lang="he" altLang="en-US" sz="2300" dirty="0">
                <a:solidFill>
                  <a:srgbClr val="25252B"/>
                </a:solidFill>
                <a:latin typeface="IBM Plex Sans" pitchFamily="34" charset="0"/>
                <a:ea typeface="IBM Plex Sans" pitchFamily="34" charset="-122"/>
                <a:cs typeface="IBM Plex Sans" pitchFamily="34" charset="-120"/>
              </a:rPr>
              <a:t>אילו תכונות היו חשובות כשבחרתם סוג אחד של כסף או נכס על פני אחר?</a:t>
            </a:r>
            <a:endParaRPr lang="he" sz="23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סחר חליפין ומפגש רצונות כפול</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חליפין ישירים של סחורות או שירותים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שני הצדדים חייבים לרצות במה שהצד השני מציע</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באותו זמן, בכמויות מתאימות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קשיים בחלוקה ליחידות קטנות, בקלקול, בתמחור ובחיסכון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כסף מפריד בין מכירה לקנייה</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מחסור, ערך וחליפין</a:t>
            </a:r>
            <a:endParaRPr lang="he" sz="3000" dirty="0"/>
          </a:p>
        </p:txBody>
      </p:sp>
      <p:sp>
        <p:nvSpPr>
          <p:cNvPr id="5" name="Text 2"/>
          <p:cNvSpPr/>
          <p:nvPr/>
        </p:nvSpPr>
        <p:spPr>
          <a:xfrm>
            <a:off x="1017179" y="1379464"/>
            <a:ext cx="4906488" cy="3686038"/>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מחסור:</a:t>
            </a:r>
            <a:r>
              <a:rPr lang="he" altLang="en-US" sz="2210" dirty="0">
                <a:solidFill>
                  <a:srgbClr val="25252B"/>
                </a:solidFill>
                <a:latin typeface="IBM Plex Sans" pitchFamily="34" charset="0"/>
                <a:ea typeface="IBM Plex Sans" pitchFamily="34" charset="-122"/>
                <a:cs typeface="IBM Plex Sans" pitchFamily="34" charset="-120"/>
              </a:rPr>
              <a:t> שימוש אחד מונע שימוש אחר</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ערך סובייקטיבי:</a:t>
            </a:r>
            <a:r>
              <a:rPr lang="he" altLang="en-US" sz="2210" dirty="0">
                <a:solidFill>
                  <a:srgbClr val="25252B"/>
                </a:solidFill>
                <a:latin typeface="IBM Plex Sans" pitchFamily="34" charset="0"/>
                <a:ea typeface="IBM Plex Sans" pitchFamily="34" charset="-122"/>
                <a:cs typeface="IBM Plex Sans" pitchFamily="34" charset="-120"/>
              </a:rPr>
              <a:t> צרכים, העדפות ונסיבות</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חליפין:</a:t>
            </a:r>
            <a:r>
              <a:rPr lang="he" altLang="en-US" sz="2210" dirty="0">
                <a:solidFill>
                  <a:srgbClr val="25252B"/>
                </a:solidFill>
                <a:latin typeface="IBM Plex Sans" pitchFamily="34" charset="0"/>
                <a:ea typeface="IBM Plex Sans" pitchFamily="34" charset="-122"/>
                <a:cs typeface="IBM Plex Sans" pitchFamily="34" charset="-120"/>
              </a:rPr>
              <a:t> שני הצדדים מעדיפים את מה שהם מקבלים</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עלות חלופית:</a:t>
            </a:r>
            <a:r>
              <a:rPr lang="he" altLang="en-US" sz="2210" dirty="0">
                <a:solidFill>
                  <a:srgbClr val="25252B"/>
                </a:solidFill>
                <a:latin typeface="IBM Plex Sans" pitchFamily="34" charset="0"/>
                <a:ea typeface="IBM Plex Sans" pitchFamily="34" charset="-122"/>
                <a:cs typeface="IBM Plex Sans" pitchFamily="34" charset="-120"/>
              </a:rPr>
              <a:t> החלופה הטובה ביותר שעליה מוותרים</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העדפת זמן:</a:t>
            </a:r>
            <a:r>
              <a:rPr lang="he" altLang="en-US" sz="2210" dirty="0">
                <a:solidFill>
                  <a:srgbClr val="25252B"/>
                </a:solidFill>
                <a:latin typeface="IBM Plex Sans" pitchFamily="34" charset="0"/>
                <a:ea typeface="IBM Plex Sans" pitchFamily="34" charset="-122"/>
                <a:cs typeface="IBM Plex Sans" pitchFamily="34" charset="-120"/>
              </a:rPr>
              <a:t> עכשיו לעומת מאוחר יותר</a:t>
            </a:r>
            <a:endParaRPr lang="he" sz="2210" dirty="0"/>
          </a:p>
          <a:p>
            <a:pPr rtl="1" algn="l" marL="210820" indent="-210820">
              <a:lnSpc>
                <a:spcPct val="113000"/>
              </a:lnSpc>
              <a:spcBef>
                <a:spcPts val="440"/>
              </a:spcBef>
              <a:buSzPct val="100000"/>
              <a:buChar char="•"/>
            </a:pPr>
            <a:r>
              <a:rPr lang="he" altLang="en-US" sz="2210" b="1" dirty="0">
                <a:solidFill>
                  <a:srgbClr val="422C70"/>
                </a:solidFill>
                <a:latin typeface="IBM Plex Sans" pitchFamily="34" charset="0"/>
                <a:ea typeface="IBM Plex Sans" pitchFamily="34" charset="-122"/>
                <a:cs typeface="IBM Plex Sans" pitchFamily="34" charset="-120"/>
              </a:rPr>
              <a:t>פשרה:</a:t>
            </a:r>
            <a:r>
              <a:rPr lang="he" altLang="en-US" sz="2210" dirty="0">
                <a:solidFill>
                  <a:srgbClr val="25252B"/>
                </a:solidFill>
                <a:latin typeface="IBM Plex Sans" pitchFamily="34" charset="0"/>
                <a:ea typeface="IBM Plex Sans" pitchFamily="34" charset="-122"/>
                <a:cs typeface="IBM Plex Sans" pitchFamily="34" charset="-120"/>
              </a:rPr>
              <a:t> תועלת הכרוכה בעלות</a:t>
            </a:r>
            <a:endParaRPr lang="he" sz="2210" dirty="0"/>
          </a:p>
        </p:txBody>
      </p:sp>
      <p:sp>
        <p:nvSpPr>
          <p:cNvPr id="6" name="Text 3"/>
          <p:cNvSpPr/>
          <p:nvPr/>
        </p:nvSpPr>
        <p:spPr>
          <a:xfrm>
            <a:off x="666780" y="5373929"/>
            <a:ext cx="5694426" cy="756940"/>
          </a:xfrm>
          <a:prstGeom prst="rect">
            <a:avLst/>
          </a:prstGeom>
          <a:noFill/>
          <a:ln/>
        </p:spPr>
        <p:txBody>
          <a:bodyPr wrap="square" lIns="0" tIns="0" rIns="0" bIns="0" rtlCol="0" anchor="t"/>
          <a:lstStyle/>
          <a:p>
            <a:pPr rtl="1" algn="l" indent="0" marL="0">
              <a:lnSpc>
                <a:spcPct val="113000"/>
              </a:lnSpc>
              <a:buNone/>
            </a:pPr>
            <a:r>
              <a:rPr lang="he" altLang="en-US" sz="2210" dirty="0">
                <a:solidFill>
                  <a:srgbClr val="25252B"/>
                </a:solidFill>
                <a:latin typeface="IBM Plex Sans" pitchFamily="34" charset="0"/>
                <a:ea typeface="IBM Plex Sans" pitchFamily="34" charset="-122"/>
                <a:cs typeface="IBM Plex Sans" pitchFamily="34" charset="-120"/>
              </a:rPr>
              <a:t>מחסור לבדו אינו מבטיח ערך; גם לביקוש יש חשיבות.</a:t>
            </a:r>
            <a:endParaRPr lang="h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בקרבת מקור מים בטוח בקבוק מים נמצא במקרר בחנות. קל למצוא מים נקיים בקרבת מקום.צורךנמוךמחירנמוך יותרבזמן מחסור אותו בקבוק נמצא במדבר חם. קשה למצוא מים והצורך בהם גדול.צורךדחוףמחירגבוה יותר">    </p:cNvPr>
          <p:cNvPicPr>
            <a:picLocks noChangeAspect="1"/>
          </p:cNvPicPr>
          <p:nvPr/>
        </p:nvPicPr>
        <p:blipFill>
          <a:blip r:embed="rId1"/>
          <a:stretch>
            <a:fillRect/>
          </a:stretch>
        </p:blipFill>
        <p:spPr>
          <a:xfrm>
            <a:off x="342900" y="797540"/>
            <a:ext cx="11506170" cy="51105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עלות אלטרנטיבית</a:t>
            </a:r>
            <a:endParaRPr lang="h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קונה עם סכום כסף מוגבל שוקל את האפשרויות מזון לאכול טוב היום.תחבורה להגיע לעבודה.חיסכוןלשמור את הכסף להמשך. כל בחירה כרוכה בוויתור על האחרות: העלות האלטרנטיבית">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מסחר חליפין לכסף דיגיטלי</a:t>
            </a:r>
            <a:endParaRPr lang="he"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חליפין ישירים, מתנות, התחייבויות ורישומי חובות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כסף סחורות: סחורות בעלות שימושים נוספים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מטבעות תקניים: זיהוי; אפשרות להפחתת תכולת המתכת היקרה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כסף נייר ייצוגי: תביעות הניתנות לפדיון; אמון במנפיק</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בנקים וכסף ממשלתי: הבטחות מוסדיות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תשלומים דיגיטליים: הוראות המשנות רישומים</a:t>
            </a:r>
            <a:endParaRPr lang="h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צורות שונות התקיימו זו לצד זו; חברות לא התפתחו כולן באותו רצף. הנוחות הביאה לעיתים קרובות לתלות במנפיקים ובמתווכים.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כסף פיאט</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כסף פיאט הוא מטבע המאושר על ידי הממשלה, שאינו ניתן לפדיון תמורת כמות קבועה של סחורה כגון זהב.</a:t>
            </a:r>
            <a:endParaRPr lang="he" sz="2400" dirty="0"/>
          </a:p>
        </p:txBody>
      </p:sp>
      <p:sp>
        <p:nvSpPr>
          <p:cNvPr id="5" name="Text 3"/>
          <p:cNvSpPr/>
          <p:nvPr/>
        </p:nvSpPr>
        <p:spPr>
          <a:xfrm>
            <a:off x="1047720" y="2514326"/>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בנק מרכזי:</a:t>
            </a:r>
            <a:r>
              <a:rPr lang="he" altLang="en-US" sz="2400" dirty="0">
                <a:solidFill>
                  <a:srgbClr val="25252B"/>
                </a:solidFill>
                <a:latin typeface="IBM Plex Sans" pitchFamily="34" charset="0"/>
                <a:ea typeface="IBM Plex Sans" pitchFamily="34" charset="-122"/>
                <a:cs typeface="IBM Plex Sans" pitchFamily="34" charset="-120"/>
              </a:rPr>
              <a:t> בסיס הכסף, מדיניות, סליקה</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בנקים מסחריים:</a:t>
            </a:r>
            <a:r>
              <a:rPr lang="he" altLang="en-US" sz="2400" dirty="0">
                <a:solidFill>
                  <a:srgbClr val="25252B"/>
                </a:solidFill>
                <a:latin typeface="IBM Plex Sans" pitchFamily="34" charset="0"/>
                <a:ea typeface="IBM Plex Sans" pitchFamily="34" charset="-122"/>
                <a:cs typeface="IBM Plex Sans" pitchFamily="34" charset="-120"/>
              </a:rPr>
              <a:t> פיקדונות, תשלומים, הלוואות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ממשלה:</a:t>
            </a:r>
            <a:r>
              <a:rPr lang="he" altLang="en-US" sz="2400" dirty="0">
                <a:solidFill>
                  <a:srgbClr val="25252B"/>
                </a:solidFill>
                <a:latin typeface="IBM Plex Sans" pitchFamily="34" charset="0"/>
                <a:ea typeface="IBM Plex Sans" pitchFamily="34" charset="-122"/>
                <a:cs typeface="IBM Plex Sans" pitchFamily="34" charset="-120"/>
              </a:rPr>
              <a:t> מיסים, הוצאות, חוקים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אנשים ועסקים:</a:t>
            </a:r>
            <a:r>
              <a:rPr lang="he" altLang="en-US" sz="2400" dirty="0">
                <a:solidFill>
                  <a:srgbClr val="25252B"/>
                </a:solidFill>
                <a:latin typeface="IBM Plex Sans" pitchFamily="34" charset="0"/>
                <a:ea typeface="IBM Plex Sans" pitchFamily="34" charset="-122"/>
                <a:cs typeface="IBM Plex Sans" pitchFamily="34" charset="-120"/>
              </a:rPr>
              <a:t> עבודה, מחירים, חליפין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קבלה משותפת ואפקטי רשת</a:t>
            </a:r>
            <a:endParaRPr lang="he"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תשלומים נוחים ואשראי גמיש יוצרים תלות במוסדות. ההיצע, הגישה והכללים עשויים להשתנות; כללי ההילך החוקי משתנים מתחום שיפוט אחד למשנהו.</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בנק מרכזימנהל את המדיניות המוניטרית ותומך בסליקת תשלומים. בנק מסחריחייב ללקוחות את כספי הפיקדונות שלהם; פיקדון הוא התחייבות של הבנק. שירותי תשלוםמעבירים הוראות תשלום המשנות את היתרות בפיקדונות הבנקאיי">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בחנו תשלום מקומי</a:t>
            </a:r>
            <a:endParaRPr lang="he"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בחרו תשלום שגרתי, או השתמשו בתרחיש דמיוני.</a:t>
            </a:r>
            <a:endParaRPr lang="he" sz="2300" dirty="0"/>
          </a:p>
        </p:txBody>
      </p:sp>
      <p:sp>
        <p:nvSpPr>
          <p:cNvPr id="6" name="Text 3"/>
          <p:cNvSpPr/>
          <p:nvPr/>
        </p:nvSpPr>
        <p:spPr>
          <a:xfrm>
            <a:off x="1032449" y="2465680"/>
            <a:ext cx="4889754" cy="3730386"/>
          </a:xfrm>
          <a:prstGeom prst="rect">
            <a:avLst/>
          </a:prstGeom>
          <a:noFill/>
          <a:ln/>
        </p:spPr>
        <p:txBody>
          <a:bodyPr wrap="square" lIns="0" tIns="0" rIns="0" bIns="0" rtlCol="0" anchor="t"/>
          <a:lstStyle/>
          <a:p>
            <a:pPr rtl="1" algn="l" marL="219710" indent="-219710">
              <a:lnSpc>
                <a:spcPct val="113000"/>
              </a:lnSpc>
              <a:buSzPct val="100000"/>
              <a:buFont typeface="+mj-lt"/>
              <a:buAutoNum type="arabicPeriod" startAt="1"/>
            </a:pPr>
            <a:r>
              <a:rPr lang="he" altLang="en-US" sz="2300" dirty="0">
                <a:solidFill>
                  <a:srgbClr val="25252B"/>
                </a:solidFill>
                <a:latin typeface="IBM Plex Sans" pitchFamily="34" charset="0"/>
                <a:ea typeface="IBM Plex Sans" pitchFamily="34" charset="-122"/>
                <a:cs typeface="IBM Plex Sans" pitchFamily="34" charset="-120"/>
              </a:rPr>
              <a:t>על מה משלמים? איזה מטבע משמש כיחידת החשבון?</a:t>
            </a:r>
            <a:endParaRPr lang="he" sz="2300" dirty="0"/>
          </a:p>
          <a:p>
            <a:pPr rtl="1" algn="l" marL="219710" indent="-219710">
              <a:lnSpc>
                <a:spcPct val="113000"/>
              </a:lnSpc>
              <a:spcBef>
                <a:spcPts val="460"/>
              </a:spcBef>
              <a:buSzPct val="100000"/>
              <a:buFont typeface="+mj-lt"/>
              <a:buAutoNum type="arabicPeriod" startAt="1"/>
            </a:pPr>
            <a:r>
              <a:rPr lang="he" altLang="en-US" sz="2300" dirty="0">
                <a:solidFill>
                  <a:srgbClr val="25252B"/>
                </a:solidFill>
                <a:latin typeface="IBM Plex Sans" pitchFamily="34" charset="0"/>
                <a:ea typeface="IBM Plex Sans" pitchFamily="34" charset="-122"/>
                <a:cs typeface="IBM Plex Sans" pitchFamily="34" charset="-120"/>
              </a:rPr>
              <a:t>מדוע מקבל התשלום מקבל את המטבע הזה?</a:t>
            </a:r>
            <a:endParaRPr lang="he" sz="2300" dirty="0"/>
          </a:p>
          <a:p>
            <a:pPr rtl="1" algn="l" marL="219710" indent="-219710">
              <a:lnSpc>
                <a:spcPct val="113000"/>
              </a:lnSpc>
              <a:spcBef>
                <a:spcPts val="460"/>
              </a:spcBef>
              <a:buSzPct val="100000"/>
              <a:buFont typeface="+mj-lt"/>
              <a:buAutoNum type="arabicPeriod" startAt="1"/>
            </a:pPr>
            <a:r>
              <a:rPr lang="he" altLang="en-US" sz="2300" dirty="0">
                <a:solidFill>
                  <a:srgbClr val="25252B"/>
                </a:solidFill>
                <a:latin typeface="IBM Plex Sans" pitchFamily="34" charset="0"/>
                <a:ea typeface="IBM Plex Sans" pitchFamily="34" charset="-122"/>
                <a:cs typeface="IBM Plex Sans" pitchFamily="34" charset="-120"/>
              </a:rPr>
              <a:t>אילו מוסדות, רישומים או כללים תומכים בו?</a:t>
            </a:r>
            <a:endParaRPr lang="he" sz="2300" dirty="0"/>
          </a:p>
          <a:p>
            <a:pPr rtl="1" algn="l" marL="219710" indent="-219710">
              <a:lnSpc>
                <a:spcPct val="113000"/>
              </a:lnSpc>
              <a:spcBef>
                <a:spcPts val="460"/>
              </a:spcBef>
              <a:buSzPct val="100000"/>
              <a:buFont typeface="+mj-lt"/>
              <a:buAutoNum type="arabicPeriod" startAt="1"/>
            </a:pPr>
            <a:r>
              <a:rPr lang="he" altLang="en-US" sz="2300" dirty="0">
                <a:solidFill>
                  <a:srgbClr val="25252B"/>
                </a:solidFill>
                <a:latin typeface="IBM Plex Sans" pitchFamily="34" charset="0"/>
                <a:ea typeface="IBM Plex Sans" pitchFamily="34" charset="-122"/>
                <a:cs typeface="IBM Plex Sans" pitchFamily="34" charset="-120"/>
              </a:rPr>
              <a:t>מה נעשה קשה יותר אם הנכונות לקבל את המטבע או האמון בו מתערערים?</a:t>
            </a:r>
            <a:endParaRPr lang="h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בנקאות ברזרבה חלקית</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פיקדונות בנקאיים: הבטחות לשלם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רק חלק מוחזק כרזרבות הזמינות באופן מיידי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הלוואה יוצרת בדרך כלל כסף חדש בצורת פיקדונות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החזר הקרן מצמצם את כמות הכסף שבפיקדונות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הון, נזילות, סיכון אשראי, מימון, רגולציה וביקוש מגבילים את מתן ההלוואות</a:t>
            </a:r>
            <a:endParaRPr lang="he"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סיכון נזילות:</a:t>
            </a:r>
            <a:r>
              <a:rPr lang="he" altLang="en-US" sz="2400" dirty="0">
                <a:solidFill>
                  <a:srgbClr val="25252B"/>
                </a:solidFill>
                <a:latin typeface="IBM Plex Sans" pitchFamily="34" charset="0"/>
                <a:ea typeface="IBM Plex Sans" pitchFamily="34" charset="-122"/>
                <a:cs typeface="IBM Plex Sans" pitchFamily="34" charset="-120"/>
              </a:rPr>
              <a:t> אין די כספים זמינים למשיכות היום.</a:t>
            </a:r>
            <a:endParaRPr lang="he" sz="2400" dirty="0"/>
          </a:p>
        </p:txBody>
      </p:sp>
      <p:sp>
        <p:nvSpPr>
          <p:cNvPr id="6" name="Text 4"/>
          <p:cNvSpPr/>
          <p:nvPr/>
        </p:nvSpPr>
        <p:spPr>
          <a:xfrm>
            <a:off x="666780" y="4738421"/>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סיכון לחדלות פירעון:</a:t>
            </a:r>
            <a:r>
              <a:rPr lang="he" altLang="en-US" sz="2400" dirty="0">
                <a:solidFill>
                  <a:srgbClr val="25252B"/>
                </a:solidFill>
                <a:latin typeface="IBM Plex Sans" pitchFamily="34" charset="0"/>
                <a:ea typeface="IBM Plex Sans" pitchFamily="34" charset="-122"/>
                <a:cs typeface="IBM Plex Sans" pitchFamily="34" charset="-120"/>
              </a:rPr>
              <a:t> שווי הנכסים נמוך מההתחייבויות.</a:t>
            </a:r>
            <a:endParaRPr lang="he" sz="2400" dirty="0"/>
          </a:p>
        </p:txBody>
      </p:sp>
      <p:sp>
        <p:nvSpPr>
          <p:cNvPr id="7" name="Text 5"/>
          <p:cNvSpPr/>
          <p:nvPr/>
        </p:nvSpPr>
        <p:spPr>
          <a:xfrm>
            <a:off x="666780" y="545457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הסתערות על הבנקים עלולה להקשות על הגישה לכספים. ביטוח והלוואות מהבנק המרכזי יכולים להפחית בהלה, אך הכיסוי והכללים משתנים; ההגנה אינה יכולה להסיר כל סיכון.</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הגשת בקשה להלוואההלווה מבקש מהבנק הלוואה.2אישור ההלוואההבנק מסכים להעניק את ההלוואה.3 יצירת הפיקדוןהבנק מזכה את חשבון הלווה בפיקדון חדש.4 תשלום או העברההלווה משתמש בפיקדון כדי לשלם לאחרים.5 החזר בתו">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סיכון נזילותמפקידים רבים עומדים בתור למשיכת כספים היום ההלוואות שהבנק נתן עדיין עשויות להיפרע בהמשך אין כרגע מספיק מזומנים או נכסים שניתן לממש במהירותהבעיהתזמון: חסרים מזומנים היוםסיכון חדלות פירעון ל">    </p:cNvPr>
          <p:cNvPicPr>
            <a:picLocks noChangeAspect="1"/>
          </p:cNvPicPr>
          <p:nvPr/>
        </p:nvPicPr>
        <p:blipFill>
          <a:blip r:embed="rId1"/>
          <a:stretch>
            <a:fillRect/>
          </a:stretch>
        </p:blipFill>
        <p:spPr>
          <a:xfrm>
            <a:off x="342900" y="893094"/>
            <a:ext cx="11506170" cy="491947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אינפלציה וכוח הקנייה</a:t>
            </a:r>
            <a:endParaRPr lang="he" sz="3000" dirty="0"/>
          </a:p>
        </p:txBody>
      </p:sp>
      <p:sp>
        <p:nvSpPr>
          <p:cNvPr id="5" name="Text 2"/>
          <p:cNvSpPr/>
          <p:nvPr/>
        </p:nvSpPr>
        <p:spPr>
          <a:xfrm>
            <a:off x="1032449" y="1383030"/>
            <a:ext cx="4889754" cy="2940436"/>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אינפלציית מחירים:</a:t>
            </a:r>
            <a:r>
              <a:rPr lang="he" altLang="en-US" sz="2300" dirty="0">
                <a:solidFill>
                  <a:srgbClr val="25252B"/>
                </a:solidFill>
                <a:latin typeface="IBM Plex Sans" pitchFamily="34" charset="0"/>
                <a:ea typeface="IBM Plex Sans" pitchFamily="34" charset="-122"/>
                <a:cs typeface="IBM Plex Sans" pitchFamily="34" charset="-120"/>
              </a:rPr>
              <a:t> עלייה מתמשכת ברמת המחירים הכללית</a:t>
            </a:r>
            <a:endParaRPr lang="he" sz="2300" dirty="0"/>
          </a:p>
          <a:p>
            <a:pPr rtl="1" algn="l" marL="219710" indent="-21971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כוח קנייה:</a:t>
            </a:r>
            <a:r>
              <a:rPr lang="he" altLang="en-US" sz="2300" dirty="0">
                <a:solidFill>
                  <a:srgbClr val="25252B"/>
                </a:solidFill>
                <a:latin typeface="IBM Plex Sans" pitchFamily="34" charset="0"/>
                <a:ea typeface="IBM Plex Sans" pitchFamily="34" charset="-122"/>
                <a:cs typeface="IBM Plex Sans" pitchFamily="34" charset="-120"/>
              </a:rPr>
              <a:t> מה שאפשר לקנות ביחידת כסף אחת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אותו סל: 100 → 110 יחידות מטבע</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הכנסה או חסכונות ללא שינוי: פחות כוח קנייה</a:t>
            </a:r>
            <a:endParaRPr lang="he" sz="2300" dirty="0"/>
          </a:p>
        </p:txBody>
      </p:sp>
      <p:sp>
        <p:nvSpPr>
          <p:cNvPr id="6" name="Text 3"/>
          <p:cNvSpPr/>
          <p:nvPr/>
        </p:nvSpPr>
        <p:spPr>
          <a:xfrm>
            <a:off x="666780" y="4645243"/>
            <a:ext cx="5694426" cy="1579992"/>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התרחבות היצע הכסף והאשראי יכולה לתרום לאינפלציה, לצד היצע, ביקוש, מטבע, מיסוי, רגולציה ועלויות. עלייה במחיר בודד אינה משקפת את מדד האינפלציה כולו.</a:t>
            </a:r>
            <a:endParaRPr lang="h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לפני ברשותכם 100 יחידות. הסל עולה 100. באפשרותכם לקנות את הסל המלא.רמת המחיריםנמוכה יותרכוח הקנייהגבוה יותרלאחר עליית המחירים ברשותכם עדיין 100 יחידות. אותו סל עולה 110. כבר אין באפשרותכם לקנות את הסל">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השוו את כוח הקנייה ברמה המקומית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בחרו מוצר יומיומי; רשמו את מחירו היום.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השוו למחירו בעבר; בדקו תיעוד מהימן במידת האפשר.</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האם ההכנסה השתנתה באותו שיעור? מה עוד השתנה?</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השוו למדד אינפלציה רשמי ולסל המוצרים והשירותים שעליו הוא מבוסס.</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ההשפעות שונות עבור מחזיקי מזומנים, בעלי נכסים, לווים ומלווים; השכר והמחירים מתעדכנים בקצב שונה. הרכב ההוצאות שלכם עשוי להיות שונה מהרכב הסל הנמדד.</a:t>
            </a:r>
            <a:endParaRPr lang="h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שינוי בסל או בשיטת המדידה אינו מעיד בהכרח על מניפולציה; בדקו את ההסבר ותעדו את השינוי.</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הדולר האמריקאי כמטבע רזרבה</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מטבע רזרבה: מוחזק לצורך תשלומים בינלאומיים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מלחמות העולם: שינויים בעוצמה הכלכלית והפיננסית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1944:</a:t>
            </a:r>
            <a:r>
              <a:rPr lang="he" altLang="en-US" sz="2400" dirty="0">
                <a:solidFill>
                  <a:srgbClr val="25252B"/>
                </a:solidFill>
                <a:latin typeface="IBM Plex Sans" pitchFamily="34" charset="0"/>
                <a:ea typeface="IBM Plex Sans" pitchFamily="34" charset="-122"/>
                <a:cs typeface="IBM Plex Sans" pitchFamily="34" charset="-120"/>
              </a:rPr>
              <a:t> ברטון וודס; המטבעות הוצמדו לדולר, והדולר לזהב</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1971:</a:t>
            </a:r>
            <a:r>
              <a:rPr lang="he" altLang="en-US" sz="2400" dirty="0">
                <a:solidFill>
                  <a:srgbClr val="25252B"/>
                </a:solidFill>
                <a:latin typeface="IBM Plex Sans" pitchFamily="34" charset="0"/>
                <a:ea typeface="IBM Plex Sans" pitchFamily="34" charset="-122"/>
                <a:cs typeface="IBM Plex Sans" pitchFamily="34" charset="-120"/>
              </a:rPr>
              <a:t> בוטלה רשמית האפשרות להמיר דולרים לזהב</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מסחר מבוסס, היקף פעילות כלכלית ושווקים פיננסיים עמוקים</a:t>
            </a:r>
            <a:endParaRPr lang="h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חלקם היחסי של מטבעות הרזרבה עשוי להשתנות; בנקים מרכזיים מחזיקים גם במטבעות אחרים.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חלופות לחיסכון ולשמירת ערך</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מתכות יקרות:</a:t>
            </a:r>
            <a:r>
              <a:rPr lang="he" altLang="en-US" sz="2400" dirty="0">
                <a:solidFill>
                  <a:srgbClr val="25252B"/>
                </a:solidFill>
                <a:latin typeface="IBM Plex Sans" pitchFamily="34" charset="0"/>
                <a:ea typeface="IBM Plex Sans" pitchFamily="34" charset="-122"/>
                <a:cs typeface="IBM Plex Sans" pitchFamily="34" charset="-120"/>
              </a:rPr>
              <a:t> החזקה פיזית; עלויות אחסון ואימות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נדל״ן:</a:t>
            </a:r>
            <a:r>
              <a:rPr lang="he" altLang="en-US" sz="2400" dirty="0">
                <a:solidFill>
                  <a:srgbClr val="25252B"/>
                </a:solidFill>
                <a:latin typeface="IBM Plex Sans" pitchFamily="34" charset="0"/>
                <a:ea typeface="IBM Plex Sans" pitchFamily="34" charset="-122"/>
                <a:cs typeface="IBM Plex Sans" pitchFamily="34" charset="-120"/>
              </a:rPr>
              <a:t> נכס שימושי; עלות כניסה גבוהה, תחזוקה, ניידות נמוכה</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מניות:</a:t>
            </a:r>
            <a:r>
              <a:rPr lang="he" altLang="en-US" sz="2400" dirty="0">
                <a:solidFill>
                  <a:srgbClr val="25252B"/>
                </a:solidFill>
                <a:latin typeface="IBM Plex Sans" pitchFamily="34" charset="0"/>
                <a:ea typeface="IBM Plex Sans" pitchFamily="34" charset="-122"/>
                <a:cs typeface="IBM Plex Sans" pitchFamily="34" charset="-120"/>
              </a:rPr>
              <a:t> בעלות על פעילות יצרנית; סיכונים עסקיים, סיכוני שוק וסיכוני משמורת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אפשרויות אחרות: מטבע חוץ, איגרות חוב, עסקים, כלים, השכלה</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נכס אינו ממלא באופן אוטומטי את כל תפקידי הכסף. שום נכס אינו מבטיח כוח קנייה בכל מצב.</a:t>
            </a:r>
            <a:endParaRPr lang="h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מיסים עשויים לשנות עלויות ותועלות; הכללים שונים ממקום למקום ומשתנים עם הזמן. קורס זה אינו מספק ייעוץ מס.</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מטבעות דיגיטליים של בנקים מרכזיים (CBDCs)</a:t>
            </a:r>
            <a:endParaRPr lang="he"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rtl="1" algn="l" indent="0" marL="0">
              <a:lnSpc>
                <a:spcPct val="113000"/>
              </a:lnSpc>
              <a:buNone/>
            </a:pPr>
            <a:r>
              <a:rPr lang="he" altLang="en-US" sz="2020" dirty="0">
                <a:solidFill>
                  <a:srgbClr val="25252B"/>
                </a:solidFill>
                <a:latin typeface="IBM Plex Sans" pitchFamily="34" charset="0"/>
                <a:ea typeface="IBM Plex Sans" pitchFamily="34" charset="-122"/>
                <a:cs typeface="IBM Plex Sans" pitchFamily="34" charset="-120"/>
              </a:rPr>
              <a:t>מטבע דיגיטלי של בנק מרכזי (CBDC) הוא כסף פיאט דיגיטלי המונפק כהתחייבות של הבנק המרכזי: זכות תביעה של המחזיק בו כלפי הבנק.</a:t>
            </a:r>
            <a:endParaRPr lang="he" sz="2020" dirty="0"/>
          </a:p>
        </p:txBody>
      </p:sp>
      <p:sp>
        <p:nvSpPr>
          <p:cNvPr id="5" name="Text 3"/>
          <p:cNvSpPr/>
          <p:nvPr/>
        </p:nvSpPr>
        <p:spPr>
          <a:xfrm>
            <a:off x="986729" y="2319376"/>
            <a:ext cx="10755447" cy="1535918"/>
          </a:xfrm>
          <a:prstGeom prst="rect">
            <a:avLst/>
          </a:prstGeom>
          <a:noFill/>
          <a:ln/>
        </p:spPr>
        <p:txBody>
          <a:bodyPr wrap="square" lIns="0" tIns="0" rIns="0" bIns="0" rtlCol="0" anchor="t"/>
          <a:lstStyle/>
          <a:p>
            <a:pPr rtl="1" algn="l" marL="191770" indent="-191770">
              <a:lnSpc>
                <a:spcPct val="113000"/>
              </a:lnSpc>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שונה ממזומן ומפיקדונות בבנקים מסחריים</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יתרונות אפשריים בסליקה או בגישה</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אפשרות למעקב, להגבלות ולקישור לזהות</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ההנפקה הריכוזית והמדיניות המוניטרית נותרות בעינן</a:t>
            </a:r>
            <a:endParaRPr lang="he" sz="2020" dirty="0"/>
          </a:p>
        </p:txBody>
      </p:sp>
      <p:sp>
        <p:nvSpPr>
          <p:cNvPr id="6" name="Text 4"/>
          <p:cNvSpPr/>
          <p:nvPr/>
        </p:nvSpPr>
        <p:spPr>
          <a:xfrm>
            <a:off x="666780" y="4136837"/>
            <a:ext cx="11510010" cy="345552"/>
          </a:xfrm>
          <a:prstGeom prst="rect">
            <a:avLst/>
          </a:prstGeom>
          <a:noFill/>
          <a:ln/>
        </p:spPr>
        <p:txBody>
          <a:bodyPr wrap="square" lIns="0" tIns="0" rIns="0" bIns="0" rtlCol="0" anchor="t"/>
          <a:lstStyle/>
          <a:p>
            <a:pPr rtl="1" algn="l" indent="0" marL="0">
              <a:lnSpc>
                <a:spcPct val="113000"/>
              </a:lnSpc>
              <a:buNone/>
            </a:pPr>
            <a:r>
              <a:rPr lang="he" altLang="en-US" sz="2020" dirty="0">
                <a:solidFill>
                  <a:srgbClr val="25252B"/>
                </a:solidFill>
                <a:latin typeface="IBM Plex Sans" pitchFamily="34" charset="0"/>
                <a:ea typeface="IBM Plex Sans" pitchFamily="34" charset="-122"/>
                <a:cs typeface="IBM Plex Sans" pitchFamily="34" charset="-120"/>
              </a:rPr>
              <a:t>המאפיינים משתנים מתכנון לתכנון. דיגיטלי אינו בהכרח מבוזר, נדיר, פרטי או ניתן לאימות עצמאי.</a:t>
            </a:r>
            <a:endParaRPr lang="he"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rtl="1" algn="l" indent="0" marL="0">
              <a:lnSpc>
                <a:spcPct val="113000"/>
              </a:lnSpc>
              <a:buNone/>
            </a:pPr>
            <a:r>
              <a:rPr lang="he" altLang="en-US" sz="2020" b="1" dirty="0">
                <a:solidFill>
                  <a:srgbClr val="422C70"/>
                </a:solidFill>
                <a:latin typeface="IBM Plex Sans" pitchFamily="34" charset="0"/>
                <a:ea typeface="IBM Plex Sans" pitchFamily="34" charset="-122"/>
                <a:cs typeface="IBM Plex Sans" pitchFamily="34" charset="-120"/>
              </a:rPr>
              <a:t>בדקו</a:t>
            </a:r>
            <a:endParaRPr lang="he" sz="2020" dirty="0"/>
          </a:p>
          <a:p>
            <a:pPr rtl="1" algn="l" indent="0" marL="0">
              <a:lnSpc>
                <a:spcPct val="113000"/>
              </a:lnSpc>
              <a:spcBef>
                <a:spcPts val="300"/>
              </a:spcBef>
              <a:buNone/>
            </a:pPr>
            <a:r>
              <a:rPr lang="he" altLang="en-US" sz="2020" dirty="0">
                <a:solidFill>
                  <a:srgbClr val="25252B"/>
                </a:solidFill>
                <a:latin typeface="IBM Plex Sans" pitchFamily="34" charset="0"/>
                <a:ea typeface="IBM Plex Sans" pitchFamily="34" charset="-122"/>
                <a:cs typeface="IBM Plex Sans" pitchFamily="34" charset="-120"/>
              </a:rPr>
              <a:t>מי מנפיק אותו, מי רשאי להשתמש בו, אילו נתונים נאספים, ומי יכול לחסום תשלומים או לשנות כללים? מה קורה ללא חיבור לרשת, ואילו הגנות משפטיות קיימות?</a:t>
            </a:r>
            <a:endParaRPr lang="h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חזרה: כיצד כסף עלול להיכשל?</a:t>
            </a:r>
            <a:endParaRPr lang="he"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rtl="1" algn="l" indent="0" marL="0">
              <a:lnSpc>
                <a:spcPct val="113000"/>
              </a:lnSpc>
              <a:buNone/>
            </a:pPr>
            <a:r>
              <a:rPr lang="he" altLang="en-US" sz="2210" b="1" dirty="0">
                <a:solidFill>
                  <a:srgbClr val="25252B"/>
                </a:solidFill>
                <a:latin typeface="IBM Plex Sans" pitchFamily="34" charset="0"/>
                <a:ea typeface="IBM Plex Sans" pitchFamily="34" charset="-122"/>
                <a:cs typeface="IBM Plex Sans" pitchFamily="34" charset="-120"/>
              </a:rPr>
              <a:t>תובנות מרכזיות</a:t>
            </a:r>
            <a:endParaRPr lang="he" sz="2210" dirty="0"/>
          </a:p>
        </p:txBody>
      </p:sp>
      <p:sp>
        <p:nvSpPr>
          <p:cNvPr id="5" name="Text 3"/>
          <p:cNvSpPr/>
          <p:nvPr/>
        </p:nvSpPr>
        <p:spPr>
          <a:xfrm>
            <a:off x="1017179" y="2038380"/>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כסף מתאם חליפין, מחירים וערך לאורך זמן</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תפקידים ותכונות מסייעים להשוואה</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נוחות כרוכה בפשרות בנוגע לאמון, לשליטה ולגישה</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היצע, סיכונים בנקאיים ואינפלציה משפיעים על אנשים בדרכים שונות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גם חלופות ומטבעות דיגיטליים של בנקים מרכזיים דורשים בחינה מדוקדקת</a:t>
            </a:r>
            <a:endParaRPr lang="he"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rtl="1" algn="l" indent="0" marL="0">
              <a:lnSpc>
                <a:spcPct val="113000"/>
              </a:lnSpc>
              <a:buNone/>
            </a:pPr>
            <a:r>
              <a:rPr lang="he" altLang="en-US" sz="2210" dirty="0">
                <a:solidFill>
                  <a:srgbClr val="25252B"/>
                </a:solidFill>
                <a:latin typeface="IBM Plex Sans" pitchFamily="34" charset="0"/>
                <a:ea typeface="IBM Plex Sans" pitchFamily="34" charset="-122"/>
                <a:cs typeface="IBM Plex Sans" pitchFamily="34" charset="-120"/>
              </a:rPr>
              <a:t>מה הופך את הכסף שלכם לשימושי, ואילו כללים תלויים במוסדות שאתם נותנים בהם אמון?</a:t>
            </a:r>
            <a:endParaRPr lang="he"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rtl="1" algn="l" indent="0" marL="0">
              <a:lnSpc>
                <a:spcPct val="113000"/>
              </a:lnSpc>
              <a:buNone/>
            </a:pPr>
            <a:r>
              <a:rPr lang="he" altLang="en-US" sz="2210" b="1" dirty="0">
                <a:solidFill>
                  <a:srgbClr val="422C70"/>
                </a:solidFill>
                <a:latin typeface="IBM Plex Sans" pitchFamily="34" charset="0"/>
                <a:ea typeface="IBM Plex Sans" pitchFamily="34" charset="-122"/>
                <a:cs typeface="IBM Plex Sans" pitchFamily="34" charset="-120"/>
              </a:rPr>
              <a:t>רגע למחשבה</a:t>
            </a:r>
            <a:endParaRPr lang="he" sz="2210" dirty="0"/>
          </a:p>
          <a:p>
            <a:pPr rtl="1" algn="l" indent="0" marL="0">
              <a:lnSpc>
                <a:spcPct val="113000"/>
              </a:lnSpc>
              <a:spcBef>
                <a:spcPts val="330"/>
              </a:spcBef>
              <a:buNone/>
            </a:pPr>
            <a:r>
              <a:rPr lang="he" altLang="en-US" sz="2210" dirty="0">
                <a:solidFill>
                  <a:srgbClr val="25252B"/>
                </a:solidFill>
                <a:latin typeface="IBM Plex Sans" pitchFamily="34" charset="0"/>
                <a:ea typeface="IBM Plex Sans" pitchFamily="34" charset="-122"/>
                <a:cs typeface="IBM Plex Sans" pitchFamily="34" charset="-120"/>
              </a:rPr>
              <a:t>מהי שאלה אחת שאתם שואלים כעת על כסף, שלא שאלתם קודם?</a:t>
            </a:r>
            <a:endParaRPr lang="he"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1</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7941F"/>
                </a:solidFill>
                <a:latin typeface="IBM Plex Sans Medium" pitchFamily="34" charset="0"/>
                <a:ea typeface="IBM Plex Sans Medium" pitchFamily="34" charset="-122"/>
                <a:cs typeface="IBM Plex Sans Medium" pitchFamily="34" charset="-120"/>
              </a:rPr>
              <a:t>מודול 2</a:t>
            </a:r>
            <a:endParaRPr lang="h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כיצד ביטקוין פועל</a:t>
            </a:r>
            <a:endParaRPr lang="he"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he" altLang="en-US" sz="2400" b="1" dirty="0">
                <a:solidFill>
                  <a:srgbClr val="FFFFFF"/>
                </a:solidFill>
                <a:latin typeface="IBM Plex Sans" pitchFamily="34" charset="0"/>
                <a:ea typeface="IBM Plex Sans" pitchFamily="34" charset="-122"/>
                <a:cs typeface="IBM Plex Sans" pitchFamily="34" charset="-120"/>
              </a:rPr>
              <a:t>פתרון:</a:t>
            </a:r>
            <a:r>
              <a:rPr lang="he" altLang="en-US" sz="2400" dirty="0">
                <a:solidFill>
                  <a:srgbClr val="FFFFFF"/>
                </a:solidFill>
                <a:latin typeface="IBM Plex Sans" pitchFamily="34" charset="0"/>
                <a:ea typeface="IBM Plex Sans" pitchFamily="34" charset="-122"/>
                <a:cs typeface="IBM Plex Sans" pitchFamily="34" charset="-120"/>
              </a:rPr>
              <a:t> מדוע נוצר ביטקוין, וכיצד הוא נותן מענה?</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מדוע נוצר ביטקוין</a:t>
            </a:r>
            <a:endParaRPr lang="he" sz="3000" dirty="0"/>
          </a:p>
        </p:txBody>
      </p:sp>
      <p:sp>
        <p:nvSpPr>
          <p:cNvPr id="5" name="Text 2"/>
          <p:cNvSpPr/>
          <p:nvPr/>
        </p:nvSpPr>
        <p:spPr>
          <a:xfrm>
            <a:off x="986729" y="1372240"/>
            <a:ext cx="4939863" cy="2572664"/>
          </a:xfrm>
          <a:prstGeom prst="rect">
            <a:avLst/>
          </a:prstGeom>
          <a:noFill/>
          <a:ln/>
        </p:spPr>
        <p:txBody>
          <a:bodyPr wrap="square" lIns="0" tIns="0" rIns="0" bIns="0" rtlCol="0" anchor="t"/>
          <a:lstStyle/>
          <a:p>
            <a:pPr rtl="1" algn="l" marL="191770" indent="-191770">
              <a:lnSpc>
                <a:spcPct val="113000"/>
              </a:lnSpc>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תשלומים דיגיטליים כבר היו קיימים</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מנהלי ספר חשבונות מרכזיים: הרשאה, נתונים, עמלות וסיכוני כשל</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נתונים שניתן להעתיק: בעיית ההוצאה הכפולה</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ביטקוין: היסטוריית תשלומים משותפת ללא מנהל מרכזי של ספר החשבונות</a:t>
            </a:r>
            <a:endParaRPr lang="he"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rtl="1" algn="l" indent="0" marL="0">
              <a:lnSpc>
                <a:spcPct val="113000"/>
              </a:lnSpc>
              <a:buNone/>
            </a:pPr>
            <a:r>
              <a:rPr lang="he" altLang="en-US" sz="2020" dirty="0">
                <a:solidFill>
                  <a:srgbClr val="25252B"/>
                </a:solidFill>
                <a:latin typeface="IBM Plex Sans" pitchFamily="34" charset="0"/>
                <a:ea typeface="IBM Plex Sans" pitchFamily="34" charset="-122"/>
                <a:cs typeface="IBM Plex Sans" pitchFamily="34" charset="-120"/>
              </a:rPr>
              <a:t>ביטקוין מצמצם את הצורך באמון בגורם מרכזי בהנפקה ובסליקה; הוא אינו מבטל כל צורך באמון או כל סיכון.</a:t>
            </a:r>
            <a:endParaRPr lang="he"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rtl="1" algn="l" indent="0" marL="0">
              <a:lnSpc>
                <a:spcPct val="113000"/>
              </a:lnSpc>
              <a:buNone/>
            </a:pPr>
            <a:r>
              <a:rPr lang="he" altLang="en-US" sz="2020" b="1" dirty="0">
                <a:solidFill>
                  <a:srgbClr val="422C70"/>
                </a:solidFill>
                <a:latin typeface="IBM Plex Sans" pitchFamily="34" charset="0"/>
                <a:ea typeface="IBM Plex Sans" pitchFamily="34" charset="-122"/>
                <a:cs typeface="IBM Plex Sans" pitchFamily="34" charset="-120"/>
              </a:rPr>
              <a:t>ביטקוין:</a:t>
            </a:r>
            <a:r>
              <a:rPr lang="he" altLang="en-US" sz="2020" dirty="0">
                <a:solidFill>
                  <a:srgbClr val="25252B"/>
                </a:solidFill>
                <a:latin typeface="IBM Plex Sans" pitchFamily="34" charset="0"/>
                <a:ea typeface="IBM Plex Sans" pitchFamily="34" charset="-122"/>
                <a:cs typeface="IBM Plex Sans" pitchFamily="34" charset="-120"/>
              </a:rPr>
              <a:t> רשת ופרוטוקול · </a:t>
            </a:r>
            <a:r>
              <a:rPr lang="he" altLang="en-US" sz="2020" b="1" dirty="0">
                <a:solidFill>
                  <a:srgbClr val="25252B"/>
                </a:solidFill>
                <a:latin typeface="IBM Plex Sans" pitchFamily="34" charset="0"/>
                <a:ea typeface="IBM Plex Sans" pitchFamily="34" charset="-122"/>
                <a:cs typeface="IBM Plex Sans" pitchFamily="34" charset="-120"/>
              </a:rPr>
              <a:t>ביטקוין:</a:t>
            </a:r>
            <a:r>
              <a:rPr lang="he" altLang="en-US" sz="2020" dirty="0">
                <a:solidFill>
                  <a:srgbClr val="25252B"/>
                </a:solidFill>
                <a:latin typeface="IBM Plex Sans" pitchFamily="34" charset="0"/>
                <a:ea typeface="IBM Plex Sans" pitchFamily="34" charset="-122"/>
                <a:cs typeface="IBM Plex Sans" pitchFamily="34" charset="-120"/>
              </a:rPr>
              <a:t> נכס · </a:t>
            </a:r>
            <a:r>
              <a:rPr lang="he" altLang="en-US" sz="2020" b="1" dirty="0">
                <a:solidFill>
                  <a:srgbClr val="25252B"/>
                </a:solidFill>
                <a:latin typeface="IBM Plex Sans" pitchFamily="34" charset="0"/>
                <a:ea typeface="IBM Plex Sans" pitchFamily="34" charset="-122"/>
                <a:cs typeface="IBM Plex Sans" pitchFamily="34" charset="-120"/>
              </a:rPr>
              <a:t>BTC:</a:t>
            </a:r>
            <a:r>
              <a:rPr lang="he" altLang="en-US" sz="2020" dirty="0">
                <a:solidFill>
                  <a:srgbClr val="25252B"/>
                </a:solidFill>
                <a:latin typeface="IBM Plex Sans" pitchFamily="34" charset="0"/>
                <a:ea typeface="IBM Plex Sans" pitchFamily="34" charset="-122"/>
                <a:cs typeface="IBM Plex Sans" pitchFamily="34" charset="-120"/>
              </a:rPr>
              <a:t> קיצור לציון כמות</a:t>
            </a:r>
            <a:endParaRPr lang="he"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חברת תשלומים השולח פונה לחברה בבקשההחברה מנהלת את ספר החשבונות ומאשרת המקבל מקבל את התשלום אם החברה מאפשרת זאתתלוי ב־ארגון מהימן אחד שמנהל את ספר החשבונותביטקוין השולח חותם על עסקההצמתים בודקים אותה, ">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החיפוש אחר כסף דיגיטלי ומבוזר</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סייפרפאנקס: פרטיות וחירות באמצעות קריפטוגרפיה</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הצפנה:</a:t>
            </a:r>
            <a:r>
              <a:rPr lang="he" altLang="en-US" sz="2400" dirty="0">
                <a:solidFill>
                  <a:srgbClr val="25252B"/>
                </a:solidFill>
                <a:latin typeface="IBM Plex Sans" pitchFamily="34" charset="0"/>
                <a:ea typeface="IBM Plex Sans" pitchFamily="34" charset="-122"/>
                <a:cs typeface="IBM Plex Sans" pitchFamily="34" charset="-120"/>
              </a:rPr>
              <a:t> מגינה על פרטיות ההודעות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חתימות דיגיטליות:</a:t>
            </a:r>
            <a:r>
              <a:rPr lang="he" altLang="en-US" sz="2400" dirty="0">
                <a:solidFill>
                  <a:srgbClr val="25252B"/>
                </a:solidFill>
                <a:latin typeface="IBM Plex Sans" pitchFamily="34" charset="0"/>
                <a:ea typeface="IBM Plex Sans" pitchFamily="34" charset="-122"/>
                <a:cs typeface="IBM Plex Sans" pitchFamily="34" charset="-120"/>
              </a:rPr>
              <a:t> מוכיחות הרשאה בלי לחשוף מפתח סודי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המטרה: ללא מנפיק, שרת או מנהל יחיד</a:t>
            </a:r>
            <a:endParaRPr lang="he"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חלקים מוקדמים יותר בפאזל</a:t>
            </a:r>
            <a:endParaRPr lang="he" sz="2400" dirty="0"/>
          </a:p>
        </p:txBody>
      </p:sp>
      <p:sp>
        <p:nvSpPr>
          <p:cNvPr id="6" name="Text 4"/>
          <p:cNvSpPr/>
          <p:nvPr/>
        </p:nvSpPr>
        <p:spPr>
          <a:xfrm>
            <a:off x="1047720" y="4205143"/>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DigiCash: תשלומים פרטיים; תלות בחברה מרכזית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Hashcash: עלות חישובית למניעת שימוש לרעה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Bit Gold, b-money, RPoW: הצעות וניסויים ליצירת ערך בעל היצע מוגבל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BitTorrent: שיתוף מידע בין עמיתים, לא כסף</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כסף דיגיטלי מוקדם והוצאה כפולה</a:t>
            </a:r>
            <a:endParaRPr lang="he"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הוצאה כפולה היא ניסיון לשלוח את אותה יחידה דיגיטלית לשני נמענים.</a:t>
            </a:r>
            <a:endParaRPr lang="he" sz="2300" dirty="0"/>
          </a:p>
        </p:txBody>
      </p:sp>
      <p:sp>
        <p:nvSpPr>
          <p:cNvPr id="6" name="Text 3"/>
          <p:cNvSpPr/>
          <p:nvPr/>
        </p:nvSpPr>
        <p:spPr>
          <a:xfrm>
            <a:off x="1032449" y="2465680"/>
            <a:ext cx="4889754" cy="3393887"/>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מסד נתונים מרכזי: גורם מהימן אחד שמקבל החלטות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ביטקוין: שידור עמית לעמית וחתימות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כורים: בלוקים והוכחת עבודה</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צמתים: אימות עצמאי</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רישום משותף: היסטוריה תקפה עם כמות העבודה המצטברת הגדולה ביותר</a:t>
            </a:r>
            <a:endParaRPr lang="h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רשת עמית לעמיתעסקאות משודרות ישירות למשתתפים חתימות דיגיטליותרק בעל המפתח הפרטי יכול לאשר הוצאהבלוקים וכרייהכורים משתמשים בהוכחת עבודה כדי להוסיף את הבלוק הבאהרשת דוחה הוצאה כפולה, ללא רשות מרכזית אימ">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מחסור דיגיטלי והיצע הניתן</a:t>
            </a:r>
            <a:br/>
            <a:r>
              <a:rPr lang="he" altLang="en-US" sz="3000" dirty="0">
                <a:solidFill>
                  <a:srgbClr val="422C70"/>
                </a:solidFill>
                <a:latin typeface="IBM Plex Sans Medium" pitchFamily="34" charset="0"/>
                <a:ea typeface="IBM Plex Sans Medium" pitchFamily="34" charset="-122"/>
                <a:cs typeface="IBM Plex Sans Medium" pitchFamily="34" charset="-120"/>
              </a:rPr>
              <a:t>לאימות</a:t>
            </a:r>
            <a:endParaRPr lang="he" sz="3000" dirty="0"/>
          </a:p>
        </p:txBody>
      </p:sp>
      <p:sp>
        <p:nvSpPr>
          <p:cNvPr id="5" name="Text 2"/>
          <p:cNvSpPr/>
          <p:nvPr/>
        </p:nvSpPr>
        <p:spPr>
          <a:xfrm>
            <a:off x="1032449" y="1802191"/>
            <a:ext cx="4889754" cy="2998866"/>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הבחנה בין יחידות תקפות לעותקים לא תקפים</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דחיית ניסיונות להוצאה כפולה</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היסטוריית עסקאות פומבית וחתימות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הוכחת עבודה ובדיקות עצמאיות של עמידה בכללים</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מגבלת ההיצע קשורה לביזור ולאימות</a:t>
            </a:r>
            <a:endParaRPr lang="he" sz="2300" dirty="0"/>
          </a:p>
        </p:txBody>
      </p:sp>
      <p:sp>
        <p:nvSpPr>
          <p:cNvPr id="6" name="Text 3"/>
          <p:cNvSpPr/>
          <p:nvPr/>
        </p:nvSpPr>
        <p:spPr>
          <a:xfrm>
            <a:off x="666780" y="5122835"/>
            <a:ext cx="5694426"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טענה כתובה לגבי ההיצע אינה מספיקה: מי יכול לאמת אותה, ומי יכול לשנות אותו?</a:t>
            </a:r>
            <a:endParaRPr lang="h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טענה על היצע מנפיק מצהיר על מגבלה באתר שלו. היא מתועדת רק במסד הנתונים של המנפיק עצמו. איש מחוץ לגוף המנפיק אינו יכול לבדוק אותה. המנפיק יכול לשנות את ההיצע ללא ידיעת אחרים.נבדק על ידיהמנפיק בלבדכלל ה">    </p:cNvPr>
          <p:cNvPicPr>
            <a:picLocks noChangeAspect="1"/>
          </p:cNvPicPr>
          <p:nvPr/>
        </p:nvPicPr>
        <p:blipFill>
          <a:blip r:embed="rId1"/>
          <a:stretch>
            <a:fillRect/>
          </a:stretch>
        </p:blipFill>
        <p:spPr>
          <a:xfrm>
            <a:off x="342900" y="612648"/>
            <a:ext cx="11506170" cy="54802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הבלוקצ'יין: ספר החשבונות הציבורי של ביטקוין</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רישום עסקאות ציבורי משוכפל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בלוקים מקושרים; עותקים הנבדקים באופן עצמאי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שרשרת תקפה עם הוכחת העבודה המצטברת הרבה ביותר</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בערך בלוק חדש אחד בכל עשר דקות, בממוצע</a:t>
            </a:r>
            <a:endParaRPr lang="he"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שכתוב ההיסטוריה מחייב ביצוע מחדש של העבודה והדבקת הפער. זהו תהליך יקר, אך לא בלתי אפשרי לחלוטין; ייתכנו גרסאות מתחרות זמניות של ההיסטוריה וארגונים מחדש של השרשרת.</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ביזור</a:t>
            </a:r>
            <a:endParaRPr lang="he" sz="3000" dirty="0"/>
          </a:p>
        </p:txBody>
      </p:sp>
      <p:sp>
        <p:nvSpPr>
          <p:cNvPr id="5" name="Text 2"/>
          <p:cNvSpPr/>
          <p:nvPr/>
        </p:nvSpPr>
        <p:spPr>
          <a:xfrm>
            <a:off x="1047720" y="1386779"/>
            <a:ext cx="5519136"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תוכנת קוד פתוח והשתתפות פתוחה בפרוטוקול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צמתים עצמאיים מאמתים; כורים מציעים בלוקים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שינויים בכללים תלויים באימוץ מרצון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משתתף יחיד שיכול לשנות את הכללים עבור כולם</a:t>
            </a:r>
            <a:endParaRPr lang="he"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ההשפעה והמשאבים אינם מחולקים באופן שווה; שירותים גדולים יכולים ליצור תלות. התיאום עשוי להיות איטי יותר, ולרשת אין מוקד תמיכה מרכזי.</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חתימות דיגיטליות והעברה מעמית לעמית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הארנק משתמש במפתח פרטי לחתימה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הרשת מאמתת בלי להיחשף למפתח</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העסקה החתומה מופצת דרך המשתתפים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מפעיל מרכזי של ביטקוין שמאשר הצטרפות או תשלום</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כל מי שמשיג מפתח פרטי יכול בדרך כלל להוציא את הכספים. אובדן הגישה עלול להוביל לאובדן לצמיתות.</a:t>
            </a:r>
            <a:endParaRPr lang="h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השימוש בשירותי תיווך נותר בגדר בחירה; בחירה בשירות כזה מוסיפה את כללי המשמורת והסיכונים שלו. תשלום תקף לכתובת שגויה בדרך כלל אינו ניתן לביטול.</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השולח חותם על עסקה ומשדר אותה צמתים אחרים צומת בודק את העסקה ומעביר אותה הלאה צומת נוסף מעביר אותה הלאההמסלול שהעסקה עוברת צומת בודק את העסקה ומעביר אותה הלאה צומת נוסף מעביר אותה הלאהצמתים אחרים צומת">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משתמשמשתמש מקבל, מחזיק ושולח ביטקוין. צומתצומת בודק בעצמו שהכללים מתקיימים ומעביר הלאה נתונים תקינים. כורהכורה בונה בלוקים מועמדים ומבצע הוכחת עבודה.מפתחמפתח סוקר, כותב ומציע תוכנה.">    </p:cNvPr>
          <p:cNvPicPr>
            <a:picLocks noChangeAspect="1"/>
          </p:cNvPicPr>
          <p:nvPr/>
        </p:nvPicPr>
        <p:blipFill>
          <a:blip r:embed="rId2"/>
          <a:stretch>
            <a:fillRect/>
          </a:stretch>
        </p:blipFill>
        <p:spPr>
          <a:xfrm>
            <a:off x="2655692" y="571500"/>
            <a:ext cx="3383189"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משתמשים, צמתים, כורים ומפתחים</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כורים אינם יכולים לגרום לצמתים ישרים לקבל בלוקים לא תקינים. מפתחים אינם יכולים לכפות אימוץ של תוכנה. אדם אחד עשוי למלא כמה תפקידים.</a:t>
            </a:r>
            <a:endParaRPr lang="he"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שאלת בזק</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מדוע צומת מאמת עסקאות? ציינו כלל אחד שהוא בודק.</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הוכחת עבודה</a:t>
            </a:r>
            <a:endParaRPr lang="he" sz="3000" dirty="0"/>
          </a:p>
        </p:txBody>
      </p:sp>
      <p:sp>
        <p:nvSpPr>
          <p:cNvPr id="5" name="Text 2"/>
          <p:cNvSpPr/>
          <p:nvPr/>
        </p:nvSpPr>
        <p:spPr>
          <a:xfrm>
            <a:off x="1017179" y="1379464"/>
            <a:ext cx="5552603" cy="2873136"/>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בלוק מועמד → גיבוב חוזר → תוצאה תקפה</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חישוב וצריכת אנרגיה בעלות גבוהה; אימות מהיר</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בלוק תקף מופץ ונבדק על ידי צמתים</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היעד מתעדכן להשגת זמן ממוצע של עשר דקות בין בלוקים</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העבודה המצטברת הופכת את השכתוב ליקר</a:t>
            </a:r>
            <a:endParaRPr lang="he" sz="2210" dirty="0"/>
          </a:p>
        </p:txBody>
      </p:sp>
      <p:sp>
        <p:nvSpPr>
          <p:cNvPr id="6" name="Text 3"/>
          <p:cNvSpPr/>
          <p:nvPr/>
        </p:nvSpPr>
        <p:spPr>
          <a:xfrm>
            <a:off x="666780" y="4561027"/>
            <a:ext cx="6340632" cy="1513881"/>
          </a:xfrm>
          <a:prstGeom prst="rect">
            <a:avLst/>
          </a:prstGeom>
          <a:noFill/>
          <a:ln/>
        </p:spPr>
        <p:txBody>
          <a:bodyPr wrap="square" lIns="0" tIns="0" rIns="0" bIns="0" rtlCol="0" anchor="t"/>
          <a:lstStyle/>
          <a:p>
            <a:pPr rtl="1" algn="l" indent="0" marL="0">
              <a:lnSpc>
                <a:spcPct val="113000"/>
              </a:lnSpc>
              <a:buNone/>
            </a:pPr>
            <a:r>
              <a:rPr lang="he" altLang="en-US" sz="2210" dirty="0">
                <a:solidFill>
                  <a:srgbClr val="25252B"/>
                </a:solidFill>
                <a:latin typeface="IBM Plex Sans" pitchFamily="34" charset="0"/>
                <a:ea typeface="IBM Plex Sans" pitchFamily="34" charset="-122"/>
                <a:cs typeface="IBM Plex Sans" pitchFamily="34" charset="-120"/>
              </a:rPr>
              <a:t>הכרייה מאבטחת את סדר העסקאות; היא אינה פותרת משוואות חיצוניות. בחנו את מקור האנרגיה, את השימוש בה, את התועלת האבטחתית ואת החלופות.</a:t>
            </a:r>
            <a:endParaRPr lang="h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הכורה מוצא בלוק מכונת כרייה מחשבת גיבובים שוב ושוב עד שאחת התוצאות עומדת ביעד2הכורה משדר אותוהבלוק מופץ ברשת3הצמתים בודקים אותו כל צומת בודק בעצמו את ההוכחה ואת העמידה בכללים4הוא מצטרף לבלוקצ'יין הבל">    </p:cNvPr>
          <p:cNvPicPr>
            <a:picLocks noChangeAspect="1"/>
          </p:cNvPicPr>
          <p:nvPr/>
        </p:nvPicPr>
        <p:blipFill>
          <a:blip r:embed="rId2"/>
          <a:stretch>
            <a:fillRect/>
          </a:stretch>
        </p:blipFill>
        <p:spPr>
          <a:xfrm>
            <a:off x="2338395" y="571500"/>
            <a:ext cx="3700485" cy="55834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היצע סופי</a:t>
            </a:r>
            <a:endParaRPr lang="he" sz="3000" dirty="0"/>
          </a:p>
        </p:txBody>
      </p:sp>
      <p:sp>
        <p:nvSpPr>
          <p:cNvPr id="5" name="Text 2"/>
          <p:cNvSpPr/>
          <p:nvPr/>
        </p:nvSpPr>
        <p:spPr>
          <a:xfrm>
            <a:off x="1032449" y="1383030"/>
            <a:ext cx="4889754" cy="3393887"/>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כמות מרבית: </a:t>
            </a:r>
            <a:r>
              <a:rPr lang="he" altLang="en-US" sz="2300" b="1" dirty="0">
                <a:solidFill>
                  <a:srgbClr val="25252B"/>
                </a:solidFill>
                <a:latin typeface="IBM Plex Sans" pitchFamily="34" charset="0"/>
                <a:ea typeface="IBM Plex Sans" pitchFamily="34" charset="-122"/>
                <a:cs typeface="IBM Plex Sans" pitchFamily="34" charset="-120"/>
              </a:rPr>
              <a:t>21 מיליון BTC</a:t>
            </a:r>
            <a:r>
              <a:rPr lang="he" altLang="en-US" sz="2300" dirty="0">
                <a:solidFill>
                  <a:srgbClr val="25252B"/>
                </a:solidFill>
                <a:latin typeface="IBM Plex Sans" pitchFamily="34" charset="0"/>
                <a:ea typeface="IBM Plex Sans" pitchFamily="34" charset="-122"/>
                <a:cs typeface="IBM Plex Sans" pitchFamily="34" charset="-120"/>
              </a:rPr>
              <a:t> לפי הכללים הפומביים</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הנפקה חדשה: סובסידיית בלוק</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חצייה: כל </a:t>
            </a:r>
            <a:r>
              <a:rPr lang="he" altLang="en-US" sz="2300" b="1" dirty="0">
                <a:solidFill>
                  <a:srgbClr val="25252B"/>
                </a:solidFill>
                <a:latin typeface="IBM Plex Sans" pitchFamily="34" charset="0"/>
                <a:ea typeface="IBM Plex Sans" pitchFamily="34" charset="-122"/>
                <a:cs typeface="IBM Plex Sans" pitchFamily="34" charset="-120"/>
              </a:rPr>
              <a:t>210,000 בלוקים</a:t>
            </a:r>
            <a:r>
              <a:rPr lang="he" altLang="en-US" sz="2300" dirty="0">
                <a:solidFill>
                  <a:srgbClr val="25252B"/>
                </a:solidFill>
                <a:latin typeface="IBM Plex Sans" pitchFamily="34" charset="0"/>
                <a:ea typeface="IBM Plex Sans" pitchFamily="34" charset="-122"/>
                <a:cs typeface="IBM Plex Sans" pitchFamily="34" charset="-120"/>
              </a:rPr>
              <a:t>, בערך כל ארבע שנים</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סובסידיה: 50 → 25 → 12.5 → 6.25 → 3.125 BTC</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העמלות נפרדות מההנפקה החדשה</a:t>
            </a:r>
            <a:endParaRPr lang="he" sz="2300" dirty="0"/>
          </a:p>
        </p:txBody>
      </p:sp>
      <p:sp>
        <p:nvSpPr>
          <p:cNvPr id="6" name="Text 3"/>
          <p:cNvSpPr/>
          <p:nvPr/>
        </p:nvSpPr>
        <p:spPr>
          <a:xfrm>
            <a:off x="666780" y="5098694"/>
            <a:ext cx="5694426" cy="1184971"/>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צמתים דוחים הנפקה עודפת; המגבלה נשמרת כל עוד המשתתפים אוכפים אותה. היצע מוגבל אינו מבטיח עלייה במחיר.</a:t>
            </a:r>
            <a:endParaRPr lang="h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סך הביטקוין שהונפקותקרה של 21 מיליון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ביטקוין חדשים לכל בלוק502512.56.253.1250k210k420k630k840k1,050k1,260k1,470kחצייה בכל 210,000 בלוקים (כארבע שנים)עמלות העסקה משולמות בנוסף ואינן ביטקוין חדשים.">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סאטושים והטיית היחידה</a:t>
            </a:r>
            <a:endParaRPr lang="he" sz="3000" dirty="0"/>
          </a:p>
        </p:txBody>
      </p:sp>
      <p:sp>
        <p:nvSpPr>
          <p:cNvPr id="5" name="Text 2"/>
          <p:cNvSpPr/>
          <p:nvPr/>
        </p:nvSpPr>
        <p:spPr>
          <a:xfrm>
            <a:off x="1002000" y="1375806"/>
            <a:ext cx="4923130" cy="1608521"/>
          </a:xfrm>
          <a:prstGeom prst="rect">
            <a:avLst/>
          </a:prstGeom>
          <a:noFill/>
          <a:ln/>
        </p:spPr>
        <p:txBody>
          <a:bodyPr wrap="square" lIns="0" tIns="0" rIns="0" bIns="0" rtlCol="0" anchor="t"/>
          <a:lstStyle/>
          <a:p>
            <a:pPr rtl="1" algn="l" marL="200660" indent="-200660">
              <a:lnSpc>
                <a:spcPct val="113000"/>
              </a:lnSpc>
              <a:buSzPct val="100000"/>
              <a:buChar char="•"/>
            </a:pPr>
            <a:r>
              <a:rPr lang="he" altLang="en-US" sz="2110" b="1" dirty="0">
                <a:solidFill>
                  <a:srgbClr val="25252B"/>
                </a:solidFill>
                <a:latin typeface="IBM Plex Sans" pitchFamily="34" charset="0"/>
                <a:ea typeface="IBM Plex Sans" pitchFamily="34" charset="-122"/>
                <a:cs typeface="IBM Plex Sans" pitchFamily="34" charset="-120"/>
              </a:rPr>
              <a:t>1 BTC = 100,000,000 סאטושי</a:t>
            </a:r>
            <a:endParaRPr lang="he" sz="2110" dirty="0"/>
          </a:p>
          <a:p>
            <a:pPr rtl="1" algn="l" marL="200660" indent="-200660">
              <a:lnSpc>
                <a:spcPct val="113000"/>
              </a:lnSpc>
              <a:spcBef>
                <a:spcPts val="420"/>
              </a:spcBef>
              <a:buSzPct val="100000"/>
              <a:buChar char="•"/>
            </a:pPr>
            <a:r>
              <a:rPr lang="he" altLang="en-US" sz="2110" b="1" dirty="0">
                <a:solidFill>
                  <a:srgbClr val="25252B"/>
                </a:solidFill>
                <a:latin typeface="IBM Plex Sans" pitchFamily="34" charset="0"/>
                <a:ea typeface="IBM Plex Sans" pitchFamily="34" charset="-122"/>
                <a:cs typeface="IBM Plex Sans" pitchFamily="34" charset="-120"/>
              </a:rPr>
              <a:t>0.001 BTC = 100,000 סאטושי</a:t>
            </a:r>
            <a:endParaRPr lang="he" sz="2110" dirty="0"/>
          </a:p>
          <a:p>
            <a:pPr rtl="1" algn="l" marL="200660" indent="-200660">
              <a:lnSpc>
                <a:spcPct val="113000"/>
              </a:lnSpc>
              <a:spcBef>
                <a:spcPts val="420"/>
              </a:spcBef>
              <a:buSzPct val="100000"/>
              <a:buChar char="•"/>
            </a:pPr>
            <a:r>
              <a:rPr lang="he" altLang="en-US" sz="2110" b="1" dirty="0">
                <a:solidFill>
                  <a:srgbClr val="25252B"/>
                </a:solidFill>
                <a:latin typeface="IBM Plex Sans" pitchFamily="34" charset="0"/>
                <a:ea typeface="IBM Plex Sans" pitchFamily="34" charset="-122"/>
                <a:cs typeface="IBM Plex Sans" pitchFamily="34" charset="-120"/>
              </a:rPr>
              <a:t>1 סאטושי = 0.00000001 BTC</a:t>
            </a:r>
            <a:endParaRPr lang="he" sz="2110" dirty="0"/>
          </a:p>
          <a:p>
            <a:pPr rtl="1" algn="l" marL="200660" indent="-200660">
              <a:lnSpc>
                <a:spcPct val="113000"/>
              </a:lnSpc>
              <a:spcBef>
                <a:spcPts val="420"/>
              </a:spcBef>
              <a:buSzPct val="100000"/>
              <a:buChar char="•"/>
            </a:pPr>
            <a:r>
              <a:rPr lang="he" altLang="en-US" sz="2110" dirty="0">
                <a:solidFill>
                  <a:srgbClr val="25252B"/>
                </a:solidFill>
                <a:latin typeface="IBM Plex Sans" pitchFamily="34" charset="0"/>
                <a:ea typeface="IBM Plex Sans" pitchFamily="34" charset="-122"/>
                <a:cs typeface="IBM Plex Sans" pitchFamily="34" charset="-120"/>
              </a:rPr>
              <a:t>אין צורך בביטקוין שלם</a:t>
            </a:r>
            <a:endParaRPr lang="he" sz="2110" dirty="0"/>
          </a:p>
        </p:txBody>
      </p:sp>
      <p:sp>
        <p:nvSpPr>
          <p:cNvPr id="6" name="Text 3"/>
          <p:cNvSpPr/>
          <p:nvPr/>
        </p:nvSpPr>
        <p:spPr>
          <a:xfrm>
            <a:off x="666780" y="3279313"/>
            <a:ext cx="5694426" cy="1085850"/>
          </a:xfrm>
          <a:prstGeom prst="rect">
            <a:avLst/>
          </a:prstGeom>
          <a:noFill/>
          <a:ln/>
        </p:spPr>
        <p:txBody>
          <a:bodyPr wrap="square" lIns="0" tIns="0" rIns="0" bIns="0" rtlCol="0" anchor="t"/>
          <a:lstStyle/>
          <a:p>
            <a:pPr rtl="1" algn="l" indent="0" marL="0">
              <a:lnSpc>
                <a:spcPct val="113000"/>
              </a:lnSpc>
              <a:buNone/>
            </a:pPr>
            <a:r>
              <a:rPr lang="he" altLang="en-US" sz="2110" b="1" dirty="0">
                <a:solidFill>
                  <a:srgbClr val="422C70"/>
                </a:solidFill>
                <a:latin typeface="IBM Plex Sans" pitchFamily="34" charset="0"/>
                <a:ea typeface="IBM Plex Sans" pitchFamily="34" charset="-122"/>
                <a:cs typeface="IBM Plex Sans" pitchFamily="34" charset="-120"/>
              </a:rPr>
              <a:t>הטיית יחידה:</a:t>
            </a:r>
            <a:r>
              <a:rPr lang="he" altLang="en-US" sz="2110" dirty="0">
                <a:solidFill>
                  <a:srgbClr val="25252B"/>
                </a:solidFill>
                <a:latin typeface="IBM Plex Sans" pitchFamily="34" charset="0"/>
                <a:ea typeface="IBM Plex Sans" pitchFamily="34" charset="-122"/>
                <a:cs typeface="IBM Plex Sans" pitchFamily="34" charset="-120"/>
              </a:rPr>
              <a:t> מחיר נמוך ליחידה שלמה אינו מעיד על תמורה טובה יותר. השוו את החלק היחסי מתוך ההיצע, את השווי הכספי ואת הסיכונים.</a:t>
            </a:r>
            <a:endParaRPr lang="he" sz="2110" dirty="0"/>
          </a:p>
        </p:txBody>
      </p:sp>
      <p:sp>
        <p:nvSpPr>
          <p:cNvPr id="7" name="Shape 4"/>
          <p:cNvSpPr/>
          <p:nvPr/>
        </p:nvSpPr>
        <p:spPr>
          <a:xfrm>
            <a:off x="666780" y="4633356"/>
            <a:ext cx="5372100" cy="1447770"/>
          </a:xfrm>
          <a:prstGeom prst="rect">
            <a:avLst/>
          </a:prstGeom>
          <a:solidFill>
            <a:srgbClr val="F3F3FA"/>
          </a:solidFill>
          <a:ln/>
        </p:spPr>
      </p:sp>
      <p:sp>
        <p:nvSpPr>
          <p:cNvPr id="8" name="Shape 5"/>
          <p:cNvSpPr/>
          <p:nvPr/>
        </p:nvSpPr>
        <p:spPr>
          <a:xfrm>
            <a:off x="666780" y="4633356"/>
            <a:ext cx="57150" cy="1447770"/>
          </a:xfrm>
          <a:prstGeom prst="rect">
            <a:avLst/>
          </a:prstGeom>
          <a:solidFill>
            <a:srgbClr val="422C70"/>
          </a:solidFill>
          <a:ln/>
        </p:spPr>
      </p:sp>
      <p:sp>
        <p:nvSpPr>
          <p:cNvPr id="9" name="Text 6"/>
          <p:cNvSpPr/>
          <p:nvPr/>
        </p:nvSpPr>
        <p:spPr>
          <a:xfrm>
            <a:off x="1153058" y="4874758"/>
            <a:ext cx="4724065" cy="964966"/>
          </a:xfrm>
          <a:prstGeom prst="rect">
            <a:avLst/>
          </a:prstGeom>
          <a:noFill/>
          <a:ln/>
        </p:spPr>
        <p:txBody>
          <a:bodyPr wrap="square" lIns="0" tIns="0" rIns="0" bIns="0" rtlCol="0" anchor="t"/>
          <a:lstStyle/>
          <a:p>
            <a:pPr rtl="1" algn="l" indent="0" marL="0">
              <a:lnSpc>
                <a:spcPct val="113000"/>
              </a:lnSpc>
              <a:buNone/>
            </a:pPr>
            <a:r>
              <a:rPr lang="he" altLang="en-US" sz="2110" b="1" dirty="0">
                <a:solidFill>
                  <a:srgbClr val="422C70"/>
                </a:solidFill>
                <a:latin typeface="IBM Plex Sans" pitchFamily="34" charset="0"/>
                <a:ea typeface="IBM Plex Sans" pitchFamily="34" charset="-122"/>
                <a:cs typeface="IBM Plex Sans" pitchFamily="34" charset="-120"/>
              </a:rPr>
              <a:t>הפגינו את הבנתכם</a:t>
            </a:r>
            <a:endParaRPr lang="he" sz="2110" dirty="0"/>
          </a:p>
          <a:p>
            <a:pPr rtl="1" algn="l" indent="0" marL="0">
              <a:lnSpc>
                <a:spcPct val="113000"/>
              </a:lnSpc>
              <a:spcBef>
                <a:spcPts val="320"/>
              </a:spcBef>
              <a:buNone/>
            </a:pPr>
            <a:r>
              <a:rPr lang="he" altLang="en-US" sz="2110" dirty="0">
                <a:solidFill>
                  <a:srgbClr val="25252B"/>
                </a:solidFill>
                <a:latin typeface="IBM Plex Sans" pitchFamily="34" charset="0"/>
                <a:ea typeface="IBM Plex Sans" pitchFamily="34" charset="-122"/>
                <a:cs typeface="IBM Plex Sans" pitchFamily="34" charset="-120"/>
              </a:rPr>
              <a:t>כמה סאטושי יש ב־0.01 BTC? מדוע אפשר להשתמש בפחות מביטקוין שלם?</a:t>
            </a:r>
            <a:endParaRPr lang="he"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ביטקוין ככסף דיגיטלי איתן</a:t>
            </a:r>
            <a:endParaRPr lang="he" sz="3000" dirty="0"/>
          </a:p>
        </p:txBody>
      </p:sp>
      <p:sp>
        <p:nvSpPr>
          <p:cNvPr id="4" name="Text 2"/>
          <p:cNvSpPr/>
          <p:nvPr/>
        </p:nvSpPr>
        <p:spPr>
          <a:xfrm>
            <a:off x="1017179" y="1379464"/>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ספר חשבונות עמיד; הגישה תלויה במפתחות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נייד וניתן לחלוקה; העברה דורשת תקשורת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מחסור גלוי לציבור וכללים הניתנים לאימות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החליפיות עשויה להיות מושפעת מהאופן שבו שירותים מתייחסים להיסטוריה הפומבית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מידת הקבלה משתנה ממקום למקום</a:t>
            </a:r>
            <a:endParaRPr lang="he"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rtl="1" algn="l" indent="0" marL="0">
              <a:lnSpc>
                <a:spcPct val="113000"/>
              </a:lnSpc>
              <a:buNone/>
            </a:pPr>
            <a:r>
              <a:rPr lang="he" altLang="en-US" sz="2210" b="1" dirty="0">
                <a:solidFill>
                  <a:srgbClr val="25252B"/>
                </a:solidFill>
                <a:latin typeface="IBM Plex Sans" pitchFamily="34" charset="0"/>
                <a:ea typeface="IBM Plex Sans" pitchFamily="34" charset="-122"/>
                <a:cs typeface="IBM Plex Sans" pitchFamily="34" charset="-120"/>
              </a:rPr>
              <a:t>שלושה תפקידים</a:t>
            </a:r>
            <a:endParaRPr lang="he" sz="2210" dirty="0"/>
          </a:p>
        </p:txBody>
      </p:sp>
      <p:sp>
        <p:nvSpPr>
          <p:cNvPr id="6" name="Text 4"/>
          <p:cNvSpPr/>
          <p:nvPr/>
        </p:nvSpPr>
        <p:spPr>
          <a:xfrm>
            <a:off x="1017179" y="4406768"/>
            <a:ext cx="10722072" cy="1247333"/>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שמירת ערך: היצע צפוי; מחיר תנודתי</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אמצעי חליפין: העברה ישירה; עמלות ומידת קבלה משתנות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יחידת חשבון: BTC או סאטושי; מוצרים רבים מתומחרים בכסף פיאט</a:t>
            </a:r>
            <a:endParaRPr lang="he"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rtl="1" algn="l" indent="0" marL="0">
              <a:lnSpc>
                <a:spcPct val="113000"/>
              </a:lnSpc>
              <a:buNone/>
            </a:pPr>
            <a:r>
              <a:rPr lang="he" altLang="en-US" sz="1770" dirty="0">
                <a:solidFill>
                  <a:srgbClr val="25252B"/>
                </a:solidFill>
                <a:latin typeface="IBM Plex Sans" pitchFamily="34" charset="0"/>
                <a:ea typeface="IBM Plex Sans" pitchFamily="34" charset="-122"/>
                <a:cs typeface="IBM Plex Sans" pitchFamily="34" charset="-120"/>
              </a:rPr>
              <a:t>״כסף איתן״ תלוי בקריטריונים שהוגדרו. השוו חלופות לפי אותם אמות מידה.</a:t>
            </a:r>
            <a:endParaRPr lang="he"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ביטקוין, מטבעות יציבים ונכסי קריפטו אחרים</a:t>
            </a:r>
            <a:endParaRPr lang="he"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ביטקוין:</a:t>
            </a:r>
            <a:r>
              <a:rPr lang="he" altLang="en-US" sz="2400" dirty="0">
                <a:solidFill>
                  <a:srgbClr val="25252B"/>
                </a:solidFill>
                <a:latin typeface="IBM Plex Sans" pitchFamily="34" charset="0"/>
                <a:ea typeface="IBM Plex Sans" pitchFamily="34" charset="-122"/>
                <a:cs typeface="IBM Plex Sans" pitchFamily="34" charset="-120"/>
              </a:rPr>
              <a:t> כללי הנפקה פומביים; ללא מנפיק מרכזי</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מטבעות יציבים:</a:t>
            </a:r>
            <a:r>
              <a:rPr lang="he" altLang="en-US" sz="2400" dirty="0">
                <a:solidFill>
                  <a:srgbClr val="25252B"/>
                </a:solidFill>
                <a:latin typeface="IBM Plex Sans" pitchFamily="34" charset="0"/>
                <a:ea typeface="IBM Plex Sans" pitchFamily="34" charset="-122"/>
                <a:cs typeface="IBM Plex Sans" pitchFamily="34" charset="-120"/>
              </a:rPr>
              <a:t> מכוונים לערך ייחוס; עתודות, מנגנונים או זכויות לפדיון</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נכסי קריפטו אחרים:</a:t>
            </a:r>
            <a:r>
              <a:rPr lang="he" altLang="en-US" sz="2400" dirty="0">
                <a:solidFill>
                  <a:srgbClr val="25252B"/>
                </a:solidFill>
                <a:latin typeface="IBM Plex Sans" pitchFamily="34" charset="0"/>
                <a:ea typeface="IBM Plex Sans" pitchFamily="34" charset="-122"/>
                <a:cs typeface="IBM Plex Sans" pitchFamily="34" charset="-120"/>
              </a:rPr>
              <a:t> רשתות, הנפקה, שליטה ומטרות שונות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היסטוריית הקוד המשותפת של פיצול אינה מקנה לו את הרשת או את האבטחה של ביטקוין</a:t>
            </a:r>
            <a:endParaRPr lang="he" sz="2400" dirty="0"/>
          </a:p>
        </p:txBody>
      </p:sp>
      <p:sp>
        <p:nvSpPr>
          <p:cNvPr id="5" name="Text 3"/>
          <p:cNvSpPr/>
          <p:nvPr/>
        </p:nvSpPr>
        <p:spPr>
          <a:xfrm>
            <a:off x="666780" y="3961364"/>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השוו:</a:t>
            </a:r>
            <a:r>
              <a:rPr lang="he" altLang="en-US" sz="2400" dirty="0">
                <a:solidFill>
                  <a:srgbClr val="25252B"/>
                </a:solidFill>
                <a:latin typeface="IBM Plex Sans" pitchFamily="34" charset="0"/>
                <a:ea typeface="IBM Plex Sans" pitchFamily="34" charset="-122"/>
                <a:cs typeface="IBM Plex Sans" pitchFamily="34" charset="-120"/>
              </a:rPr>
              <a:t> שליטה בהנפקה, אימות עצמאי, שליטה במפתחות וצדדים נגדיים.</a:t>
            </a:r>
            <a:endParaRPr lang="h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השוואה זו מבהירה את מאפייני ביטקוין; היא אינה מהווה המלצה לרכוש נכס כלשהו, לסחור בו או לקדם אותו.</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עיצובים שונים, סיכונים שונים</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ביטקוין:</a:t>
            </a:r>
            <a:r>
              <a:rPr lang="he" altLang="en-US" sz="2400" dirty="0">
                <a:solidFill>
                  <a:srgbClr val="25252B"/>
                </a:solidFill>
                <a:latin typeface="IBM Plex Sans" pitchFamily="34" charset="0"/>
                <a:ea typeface="IBM Plex Sans" pitchFamily="34" charset="-122"/>
                <a:cs typeface="IBM Plex Sans" pitchFamily="34" charset="-120"/>
              </a:rPr>
              <a:t> תנודתיות, אובדן מפתחות, סופיות תשלומים, עמלות, רישומים פומביים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מטבעות יציבים:</a:t>
            </a:r>
            <a:r>
              <a:rPr lang="he" altLang="en-US" sz="2400" dirty="0">
                <a:solidFill>
                  <a:srgbClr val="25252B"/>
                </a:solidFill>
                <a:latin typeface="IBM Plex Sans" pitchFamily="34" charset="0"/>
                <a:ea typeface="IBM Plex Sans" pitchFamily="34" charset="-122"/>
                <a:cs typeface="IBM Plex Sans" pitchFamily="34" charset="-120"/>
              </a:rPr>
              <a:t> אובדן הצמדה, עתודות, פדיון, הקפאות וצדדים נגדיים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נכסי קריפטו אחרים:</a:t>
            </a:r>
            <a:r>
              <a:rPr lang="he" altLang="en-US" sz="2400" dirty="0">
                <a:solidFill>
                  <a:srgbClr val="25252B"/>
                </a:solidFill>
                <a:latin typeface="IBM Plex Sans" pitchFamily="34" charset="0"/>
                <a:ea typeface="IBM Plex Sans" pitchFamily="34" charset="-122"/>
                <a:cs typeface="IBM Plex Sans" pitchFamily="34" charset="-120"/>
              </a:rPr>
              <a:t> שינויים בכללים, ריכוז ההשפעה, באגים, פריצות וגשרים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שירותים:</a:t>
            </a:r>
            <a:r>
              <a:rPr lang="he" altLang="en-US" sz="2400" dirty="0">
                <a:solidFill>
                  <a:srgbClr val="25252B"/>
                </a:solidFill>
                <a:latin typeface="IBM Plex Sans" pitchFamily="34" charset="0"/>
                <a:ea typeface="IBM Plex Sans" pitchFamily="34" charset="-122"/>
                <a:cs typeface="IBM Plex Sans" pitchFamily="34" charset="-120"/>
              </a:rPr>
              <a:t> משמורת, כשל, גישה וסיכונים משפטיים בכל הקטגוריות</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סימול מסחר מוכר, מחיר שנראה יציב או אפליקציה מלוטשת אינם מעידים על בטיחות. אסימונים אינם מקנים באופן אוטומטי בעלות בחברה, הכנסה או זכויות פדיון.</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למידה אינה מסחר או קידום מכירות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הסבירו, שאלו שאלות, השוו ואמתו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ספקולציה: סיכון מחיר, סיכון פלטפורמה ולחץ</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קידום: ניגודי עניינים אפשריים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אין הנחיה לקנות, למכור או להחזיק</a:t>
            </a:r>
            <a:endParaRPr lang="he"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בדיקת ערך מקומי</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הבחינו בין מחיר השוק, מידת הקבלה המקומית והעדפה או הטיה אישית.</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ציר הזמן של ראשית הביטקוין</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סאטושי נקאמוטו הוא שם בדוי; זהות היוצר או היוצרים נותרה לא ידועה. אחרים המשיכו להפעיל את הרשת בקוד פתוח ללא מנהיג מרכזי קבוע.</a:t>
            </a:r>
            <a:endParaRPr lang="he"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העריכו את התכנון ואת אופן הפעולה של הרשת, וכן את סיפור היווצרותה.</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באוקטובר 2008פרסום המסמך הלבן: תשלומים מקוונים ללא מתווך3 בינואר 2009בלוק בראשית: רשת ביטקוין יוצאת לדרך 12 בינואר 2009העסקה הראשונה בין אנשים, מ-Satoshi ל-Hal Finney 22 במאי 201010,000 BTC תמורת ש">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העצמה, סיכון ואחריות</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שליטה ישירה באמצעות מפתחות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כללים גלויים ואימות עצמאי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העברה גלובלית מעמית לעמית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גיבויים, בדיקות תשלומים ותכנון שחזור</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תנודתיות, רישומים פומביים, עמלות וקבלה מוגבלת כאמצעי תשלום</a:t>
            </a:r>
            <a:endParaRPr lang="h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אף חברה אינה יכולה לשחזר מילות שחזור שאבדו. בקשו עזרה לפני העברת סכומים משמעותיים, בלי לחשוף סודות.</a:t>
            </a:r>
            <a:endParaRPr lang="he" sz="2400" dirty="0"/>
          </a:p>
        </p:txBody>
      </p:sp>
      <p:sp>
        <p:nvSpPr>
          <p:cNvPr id="6" name="Text 4"/>
          <p:cNvSpPr/>
          <p:nvPr/>
        </p:nvSpPr>
        <p:spPr>
          <a:xfrm>
            <a:off x="666780" y="5149718"/>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אחריות אישית יכולה לכלול למידה, ביקורת עמיתים, נהלים ובדיקות בסכומים קטנים.</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סקירה: כיצד ביטקוין נותן מענה לכשלים מוניטריים?</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נקודות עיקריות</a:t>
            </a:r>
            <a:endParaRPr lang="he"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היצע משתנה → כללי הנפקה פומביים; המשתמשים אוכפים אותם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אישור תשלומים מרכזי → העברה מעמית לעמית; קשה לתקן טעויות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ספר חשבונות מרכזי → אימות משותף; סיכוני פרטיות עקב רישום פומבי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גישה דרך מוסדות → שליטה במפתחות; אחריות לגיבוי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קביעת סדר העסקאות → הוכחת עבודה; עלויות ציוד ואנרגיה</a:t>
            </a:r>
            <a:endParaRPr lang="he"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רגע למחשבה</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איזה חלק בתכנון של ביטקוין הייתם מסבירים כעת אחרת, ומדוע?</a:t>
            </a:r>
            <a:endParaRPr lang="he"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2</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7941F"/>
                </a:solidFill>
                <a:latin typeface="IBM Plex Sans Medium" pitchFamily="34" charset="0"/>
                <a:ea typeface="IBM Plex Sans Medium" pitchFamily="34" charset="-122"/>
                <a:cs typeface="IBM Plex Sans Medium" pitchFamily="34" charset="-120"/>
              </a:rPr>
              <a:t>יחידה 3</a:t>
            </a:r>
            <a:endParaRPr lang="he"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שימוש בטוח בביטקוין</a:t>
            </a:r>
            <a:endParaRPr lang="h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he" altLang="en-US" sz="2400" b="1" dirty="0">
                <a:solidFill>
                  <a:srgbClr val="FFFFFF"/>
                </a:solidFill>
                <a:latin typeface="IBM Plex Sans" pitchFamily="34" charset="0"/>
                <a:ea typeface="IBM Plex Sans" pitchFamily="34" charset="-122"/>
                <a:cs typeface="IBM Plex Sans" pitchFamily="34" charset="-120"/>
              </a:rPr>
              <a:t>פעולה:</a:t>
            </a:r>
            <a:r>
              <a:rPr lang="he" altLang="en-US" sz="2400" dirty="0">
                <a:solidFill>
                  <a:srgbClr val="FFFFFF"/>
                </a:solidFill>
                <a:latin typeface="IBM Plex Sans" pitchFamily="34" charset="0"/>
                <a:ea typeface="IBM Plex Sans" pitchFamily="34" charset="-122"/>
                <a:cs typeface="IBM Plex Sans" pitchFamily="34" charset="-120"/>
              </a:rPr>
              <a:t> כיצד אני נוטל אחריות על השימוש בביטקוין ועל אבטחתו?</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פעולות ראשונות בטוחות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שתפו פרטים לקבלת תשלום; לעולם לא סודות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עצרו לפני אישור שליחה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הקפידו שהטעויות יהיו קטנות; בקשו עזרה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השתמשו בחומרי תרגול מוכנים מראש, ריקים, מדומים או מאושרים בסיכון נמוך</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אין צורך ברכישה, בכספים אישיים או בארנק אישי. תרגול בפועל מוסיף סיכוני פרטיות, אבטחה ואובדן כספים; קיימת חלופה ללא שימוש בכספים.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ארנקים</a:t>
            </a:r>
            <a:endParaRPr lang="h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ארנק ביטקוין מנהל את המפתחות ואת המידע הדרושים לקבלת עסקאות ולאישורן; הביטקוין נשאר רשום בספר החשבונות המשותף.</a:t>
            </a:r>
            <a:endParaRPr lang="he" sz="2400" dirty="0"/>
          </a:p>
        </p:txBody>
      </p:sp>
      <p:sp>
        <p:nvSpPr>
          <p:cNvPr id="5" name="Text 3"/>
          <p:cNvSpPr/>
          <p:nvPr/>
        </p:nvSpPr>
        <p:spPr>
          <a:xfrm>
            <a:off x="1047720" y="2514326"/>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מי שולט במפתחות?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כיצד משחזרים את הגישה?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אילו אמצעי תשלום נתמכים?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קוד מקור, תחזוקה, תאימות, פרטיות, עלות ותמיכה</a:t>
            </a:r>
            <a:endParaRPr lang="he"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קוד פתוח מאפשר בדיקה; הוא אינו מוכיח שארנק הוא בטוח או מתאים.</a:t>
            </a:r>
            <a:endParaRPr lang="he"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אין להשתמש בארנקי תרגול לשמירת סכומי כסף משמעותיים. ארנק אישי שישמש בהמשך מחייב הגדרה חדשה ופרטית ומידע שחזור חדש.</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הארנק שלכם מחזיק במפתחות קבלה שתפו כתובת לקבלהשליחה חתמו באמצעות המפתח שלכם הביטקוין נשאר בספר החשבונות המשותף">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כתובות</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פרטי קבלה פומביים לתשלום על גבי השרשרת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קבלו את הפרטים ממסך הקבלה של הארנק המיועד</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סרקו או העתיקו; לאחר מכן השוו למסך המהימן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ודאו את זהות הנמען, את הרשת ואת אמצעי התשלום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כתובת על גבי השרשרת וחשבונית לייטנינג: בקשות שונות</a:t>
            </a:r>
            <a:endParaRPr lang="h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תוכנה זדונית עלולה להחליף יעדי תשלום שהועתקו. מראה מוכר אינו מספיק. כתובות חדשות מקשות על קישור פשוט בין תשלומים; הן אינן הופכות את התשלומים לאנונימיים.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מפתחות</a:t>
            </a:r>
            <a:endParaRPr lang="he" sz="3000" dirty="0"/>
          </a:p>
        </p:txBody>
      </p:sp>
      <p:sp>
        <p:nvSpPr>
          <p:cNvPr id="4" name="Text 2"/>
          <p:cNvSpPr/>
          <p:nvPr/>
        </p:nvSpPr>
        <p:spPr>
          <a:xfrm>
            <a:off x="1032449" y="1383030"/>
            <a:ext cx="10705338" cy="1755465"/>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מפתח פרטי:</a:t>
            </a:r>
            <a:r>
              <a:rPr lang="he" altLang="en-US" sz="2300" dirty="0">
                <a:solidFill>
                  <a:srgbClr val="25252B"/>
                </a:solidFill>
                <a:latin typeface="IBM Plex Sans" pitchFamily="34" charset="0"/>
                <a:ea typeface="IBM Plex Sans" pitchFamily="34" charset="-122"/>
                <a:cs typeface="IBM Plex Sans" pitchFamily="34" charset="-120"/>
              </a:rPr>
              <a:t> מידע סודי המשמש לאישור הוצאת כספים</a:t>
            </a:r>
            <a:endParaRPr lang="he" sz="2300" dirty="0"/>
          </a:p>
          <a:p>
            <a:pPr rtl="1" algn="l" marL="219710" indent="-21971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מפתח ציבורי:</a:t>
            </a:r>
            <a:r>
              <a:rPr lang="he" altLang="en-US" sz="2300" dirty="0">
                <a:solidFill>
                  <a:srgbClr val="25252B"/>
                </a:solidFill>
                <a:latin typeface="IBM Plex Sans" pitchFamily="34" charset="0"/>
                <a:ea typeface="IBM Plex Sans" pitchFamily="34" charset="-122"/>
                <a:cs typeface="IBM Plex Sans" pitchFamily="34" charset="-120"/>
              </a:rPr>
              <a:t> מאמת חתימות מבלי לחשוף את המפתח הפרטי</a:t>
            </a:r>
            <a:endParaRPr lang="he" sz="2300" dirty="0"/>
          </a:p>
          <a:p>
            <a:pPr rtl="1" algn="l" marL="219710" indent="-21971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כתובת:</a:t>
            </a:r>
            <a:r>
              <a:rPr lang="he" altLang="en-US" sz="2300" dirty="0">
                <a:solidFill>
                  <a:srgbClr val="25252B"/>
                </a:solidFill>
                <a:latin typeface="IBM Plex Sans" pitchFamily="34" charset="0"/>
                <a:ea typeface="IBM Plex Sans" pitchFamily="34" charset="-122"/>
                <a:cs typeface="IBM Plex Sans" pitchFamily="34" charset="-120"/>
              </a:rPr>
              <a:t> פרטי קבלה הנגזרים ממידע על מפתח ציבורי</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ארנקים בדרך כלל מנהלים מפתחות רבים באופן אוטומטי</a:t>
            </a:r>
            <a:endParaRPr lang="he"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לעולם אל תשתפו מפתחות פרטיים, ביטויי שחזור, סיסמאות או קודי שחזור. שום איש חינוך, נציג תמיכה, חברת ארנקים, עובד בורסה או מפתח הפועלים באופן לגיטימי אינם זקוקים להם.</a:t>
            </a:r>
            <a:endParaRPr lang="he"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rtl="1" algn="l" indent="0" marL="0">
              <a:lnSpc>
                <a:spcPct val="113000"/>
              </a:lnSpc>
              <a:buNone/>
            </a:pPr>
            <a:r>
              <a:rPr lang="he" altLang="en-US" sz="2300" b="1" dirty="0">
                <a:solidFill>
                  <a:srgbClr val="422C70"/>
                </a:solidFill>
                <a:latin typeface="IBM Plex Sans" pitchFamily="34" charset="0"/>
                <a:ea typeface="IBM Plex Sans" pitchFamily="34" charset="-122"/>
                <a:cs typeface="IBM Plex Sans" pitchFamily="34" charset="-120"/>
              </a:rPr>
              <a:t>נסו זאת</a:t>
            </a:r>
            <a:endParaRPr lang="he" sz="2300" dirty="0"/>
          </a:p>
          <a:p>
            <a:pPr rtl="1" algn="l" indent="0" marL="0">
              <a:lnSpc>
                <a:spcPct val="113000"/>
              </a:lnSpc>
              <a:spcBef>
                <a:spcPts val="340"/>
              </a:spcBef>
              <a:buNone/>
            </a:pPr>
            <a:r>
              <a:rPr lang="he" altLang="en-US" sz="2300" dirty="0">
                <a:solidFill>
                  <a:srgbClr val="25252B"/>
                </a:solidFill>
                <a:latin typeface="IBM Plex Sans" pitchFamily="34" charset="0"/>
                <a:ea typeface="IBM Plex Sans" pitchFamily="34" charset="-122"/>
                <a:cs typeface="IBM Plex Sans" pitchFamily="34" charset="-120"/>
              </a:rPr>
              <a:t>מיינו את הדוגמאות שהוכנו מראש לפרטי קבלה, לסודות ולמידע ציבורי שהופך לרגיש כאשר הוא מקושר לאדם.</a:t>
            </a:r>
            <a:endParaRPr lang="he"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מפתח פרטי: לעולם אל תשתפו אותו. כל מי שמחזיק בו יכול להוציא את הביטקוין שלכם. קבלה: בטוח לשתף מפתח ציבורי, הנגזר מהמפתח הפרטי כתובת לקבלת תשלומים, הנוצרת ממידע של המפתח הציבוריהוצאה: המפתח נשאר סודי ה">    </p:cNvPr>
          <p:cNvPicPr>
            <a:picLocks noChangeAspect="1"/>
          </p:cNvPicPr>
          <p:nvPr/>
        </p:nvPicPr>
        <p:blipFill>
          <a:blip r:embed="rId1"/>
          <a:stretch>
            <a:fillRect/>
          </a:stretch>
        </p:blipFill>
        <p:spPr>
          <a:xfrm>
            <a:off x="342900" y="1393363"/>
            <a:ext cx="11506170" cy="391884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ביטויי שחזור</a:t>
            </a:r>
            <a:endParaRPr lang="he"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ביטוי שחזור הוא רשימה מסודרת של מילים שארנקים רבים משתמשים בה לשחזור המפתחות הפרטיים שלהם.</a:t>
            </a:r>
            <a:endParaRPr lang="he" sz="2400" dirty="0"/>
          </a:p>
        </p:txBody>
      </p:sp>
      <p:sp>
        <p:nvSpPr>
          <p:cNvPr id="6" name="Text 3"/>
          <p:cNvSpPr/>
          <p:nvPr/>
        </p:nvSpPr>
        <p:spPr>
          <a:xfrm>
            <a:off x="1047720" y="2925623"/>
            <a:ext cx="4873020"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לרוב 12 או 24 מילים; המבנה משתנה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איות וסדר מדויקים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הוראות הגיבוי הרשמיות; אחסון פרטי ולא מקוון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הגנו מפני אובדן, נזק, מצלמות וצופים אחרים</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שימוש במשמורת וללא משמורת</a:t>
            </a:r>
            <a:endParaRPr lang="he" sz="3000" dirty="0"/>
          </a:p>
        </p:txBody>
      </p:sp>
      <p:sp>
        <p:nvSpPr>
          <p:cNvPr id="4" name="Text 2"/>
          <p:cNvSpPr/>
          <p:nvPr/>
        </p:nvSpPr>
        <p:spPr>
          <a:xfrm>
            <a:off x="1032449" y="1383030"/>
            <a:ext cx="10705338" cy="1755465"/>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משמורת בידי צד שלישי:</a:t>
            </a:r>
            <a:r>
              <a:rPr lang="he" altLang="en-US" sz="2300" dirty="0">
                <a:solidFill>
                  <a:srgbClr val="25252B"/>
                </a:solidFill>
                <a:latin typeface="IBM Plex Sans" pitchFamily="34" charset="0"/>
                <a:ea typeface="IBM Plex Sans" pitchFamily="34" charset="-122"/>
                <a:cs typeface="IBM Plex Sans" pitchFamily="34" charset="-120"/>
              </a:rPr>
              <a:t> ספק השירות שולט במפתחות ובשחזור החשבון</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היתרה המוצגת: הבטחת ספק השירות לספק ביטקוין</a:t>
            </a:r>
            <a:endParaRPr lang="he" sz="2300" dirty="0"/>
          </a:p>
          <a:p>
            <a:pPr rtl="1" algn="l" marL="219710" indent="-219710">
              <a:lnSpc>
                <a:spcPct val="113000"/>
              </a:lnSpc>
              <a:spcBef>
                <a:spcPts val="460"/>
              </a:spcBef>
              <a:buSzPct val="100000"/>
              <a:buChar char="•"/>
            </a:pPr>
            <a:r>
              <a:rPr lang="he" altLang="en-US" sz="2300" b="1" dirty="0">
                <a:solidFill>
                  <a:srgbClr val="422C70"/>
                </a:solidFill>
                <a:latin typeface="IBM Plex Sans" pitchFamily="34" charset="0"/>
                <a:ea typeface="IBM Plex Sans" pitchFamily="34" charset="-122"/>
                <a:cs typeface="IBM Plex Sans" pitchFamily="34" charset="-120"/>
              </a:rPr>
              <a:t>משמורת עצמית:</a:t>
            </a:r>
            <a:r>
              <a:rPr lang="he" altLang="en-US" sz="2300" dirty="0">
                <a:solidFill>
                  <a:srgbClr val="25252B"/>
                </a:solidFill>
                <a:latin typeface="IBM Plex Sans" pitchFamily="34" charset="0"/>
                <a:ea typeface="IBM Plex Sans" pitchFamily="34" charset="-122"/>
                <a:cs typeface="IBM Plex Sans" pitchFamily="34" charset="-120"/>
              </a:rPr>
              <a:t> המשתמש שולט במפתחות ובגיבוי</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שליטה ישירה כרוכה באחריות לטעויות ולשחזור</a:t>
            </a:r>
            <a:endParaRPr lang="he"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בלוקצ׳יין ציבורי אינו יכול להוכיח מה ספק שירות חייב ללקוח מסוים. משמורת עצמית עדיין עשויה להיות כרוכה בתלות בתוכנה, בחומרה, בשרתים וברשת.</a:t>
            </a:r>
            <a:endParaRPr lang="he"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rtl="1" algn="l" indent="0" marL="0">
              <a:lnSpc>
                <a:spcPct val="113000"/>
              </a:lnSpc>
              <a:buNone/>
            </a:pPr>
            <a:r>
              <a:rPr lang="he" altLang="en-US" sz="2300" b="1" dirty="0">
                <a:solidFill>
                  <a:srgbClr val="422C70"/>
                </a:solidFill>
                <a:latin typeface="IBM Plex Sans" pitchFamily="34" charset="0"/>
                <a:ea typeface="IBM Plex Sans" pitchFamily="34" charset="-122"/>
                <a:cs typeface="IBM Plex Sans" pitchFamily="34" charset="-120"/>
              </a:rPr>
              <a:t>נסו זאת</a:t>
            </a:r>
            <a:endParaRPr lang="he" sz="2300" dirty="0"/>
          </a:p>
          <a:p>
            <a:pPr rtl="1" algn="l" indent="0" marL="0">
              <a:lnSpc>
                <a:spcPct val="113000"/>
              </a:lnSpc>
              <a:spcBef>
                <a:spcPts val="340"/>
              </a:spcBef>
              <a:buNone/>
            </a:pPr>
            <a:r>
              <a:rPr lang="he" altLang="en-US" sz="2300" dirty="0">
                <a:solidFill>
                  <a:srgbClr val="25252B"/>
                </a:solidFill>
                <a:latin typeface="IBM Plex Sans" pitchFamily="34" charset="0"/>
                <a:ea typeface="IBM Plex Sans" pitchFamily="34" charset="-122"/>
                <a:cs typeface="IBM Plex Sans" pitchFamily="34" charset="-120"/>
              </a:rPr>
              <a:t>השוו בין שני תיאורים שהוכנו מראש: מי שולט במפתחות, מי משחזר את הגישה, ואיזה סיכון יש לבדוק?</a:t>
            </a:r>
            <a:endParaRPr lang="he"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משמורת בידי צד שלישי אתם נכנסים לחשבון בטלפון שלכםהשירות מחזיק במפתחות בשרתים שלו השירות מאשר את התשלום שלכם וחותם עליויתרההבטחה מטעם השירותשחזורבאמצעות תהליך שחזור החשבון של השירותסיכוןהשירות מגביל א">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ארנקים חמים וקרים</a:t>
            </a:r>
            <a:endParaRPr lang="he" sz="3000" dirty="0"/>
          </a:p>
        </p:txBody>
      </p:sp>
      <p:sp>
        <p:nvSpPr>
          <p:cNvPr id="5" name="Text 2"/>
          <p:cNvSpPr/>
          <p:nvPr/>
        </p:nvSpPr>
        <p:spPr>
          <a:xfrm>
            <a:off x="1047720" y="1386779"/>
            <a:ext cx="5519136"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חם:</a:t>
            </a:r>
            <a:r>
              <a:rPr lang="he" altLang="en-US" sz="2400" dirty="0">
                <a:solidFill>
                  <a:srgbClr val="25252B"/>
                </a:solidFill>
                <a:latin typeface="IBM Plex Sans" pitchFamily="34" charset="0"/>
                <a:ea typeface="IBM Plex Sans" pitchFamily="34" charset="-122"/>
                <a:cs typeface="IBM Plex Sans" pitchFamily="34" charset="-120"/>
              </a:rPr>
              <a:t> מפתחות במכשיר המחובר לאינטרנט; נוח, אך החשיפה גדולה יותר</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קר:</a:t>
            </a:r>
            <a:r>
              <a:rPr lang="he" altLang="en-US" sz="2400" dirty="0">
                <a:solidFill>
                  <a:srgbClr val="25252B"/>
                </a:solidFill>
                <a:latin typeface="IBM Plex Sans" pitchFamily="34" charset="0"/>
                <a:ea typeface="IBM Plex Sans" pitchFamily="34" charset="-122"/>
                <a:cs typeface="IBM Plex Sans" pitchFamily="34" charset="-120"/>
              </a:rPr>
              <a:t> מפתחות חתימה מבודדים ממכשיר לשימוש כללי המחובר לאינטרנט</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ארנק חומרה:</a:t>
            </a:r>
            <a:r>
              <a:rPr lang="he" altLang="en-US" sz="2400" dirty="0">
                <a:solidFill>
                  <a:srgbClr val="25252B"/>
                </a:solidFill>
                <a:latin typeface="IBM Plex Sans" pitchFamily="34" charset="0"/>
                <a:ea typeface="IBM Plex Sans" pitchFamily="34" charset="-122"/>
                <a:cs typeface="IBM Plex Sans" pitchFamily="34" charset="-120"/>
              </a:rPr>
              <a:t> מכשיר ייעודי להגנה על מפתחות ולחתימה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משמורת ושחזור: שאלות נפרדות</a:t>
            </a:r>
            <a:endParaRPr lang="he"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ארנק חומרה יכול לתמוך באחסון קר; המונחים אינם זהים במשמעותם. מכשירים וגיבויים עדיין זקוקים להגנה.</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שחזור ארנק ובדיקת מילות השחזור</a:t>
            </a:r>
            <a:endParaRPr lang="h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השתמשו רק בחומרים שהוכנו מראש, בחומרים ריקים או בחומרים מדומים. לעולם אל תחשפו מילות שחזור אמיתיות; לעולם אל תשתמשו בהמשך בארנק ששימש בכיתה להחזקת סכומי כסף משמעותיים.</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יש להשתמש בחומרים שהוכנו מראש, בחומרים ריקים או בחומרי הדמיה בלבד. המורה לעולם אינו רואה את מילות השחזור. 1 פעלו לפי ההוראותהשתמשו במדריך הרשמי המיועד לארנק התרגול המסוים.2 בדקו תאימותודאו שהארנק ושיט">    </p:cNvPr>
          <p:cNvPicPr>
            <a:picLocks noChangeAspect="1"/>
          </p:cNvPicPr>
          <p:nvPr/>
        </p:nvPicPr>
        <p:blipFill>
          <a:blip r:embed="rId1"/>
          <a:stretch>
            <a:fillRect/>
          </a:stretch>
        </p:blipFill>
        <p:spPr>
          <a:xfrm>
            <a:off x="342900" y="962955"/>
            <a:ext cx="11506170" cy="4779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קבלת ביטקוין</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תרגול 1: קבלה בטוחה</a:t>
            </a:r>
            <a:endParaRPr lang="he"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פתחו את הארנק שהוכן מראש; בחרו באפשרות קבלה.</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זהו אם מדובר בהעברה על גבי הבלוקצ'יין או ברשת לייטנינג.</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שתפו רק פרטי קבלה ציבוריים.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בדקו מול השולח כל סכום מבוקש.</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בדקו את הסכום ואת הסטטוס בארנק שלכם.</a:t>
            </a:r>
            <a:endParaRPr lang="he"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הודעה או צילום מסך מהשולח אינם הוכחה. עסקה ממתינה שונה מעסקה מאושרת; אישורים אינם יכולים לתקן כתובת שגויה או הונאה.</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שליחת ביטקוין</a:t>
            </a:r>
            <a:endParaRPr lang="he"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תרגול 2: עצרו ובדקו לפני השליחה</a:t>
            </a:r>
            <a:endParaRPr lang="he"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אשרו רק כאשר כל הפרטים שנבדקו תואמים. אם פרטים משתנים, מופעל לחץ לפעול בדחיפות או מישהו מבקש מידע סודי, עצרו ואמתו את הפרטים באופן עצמאי. קשה או בלתי אפשרי לבטל שליחה תקינה.</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לפני השליחה✓ הנמעןודאו דרך ערוץ מהימן למי אתם שולחים ומדוע.✓ אמצעי התשלוםודאו אם התשלום מתבצע על גבי הבלוקצ'יין או ברשת לייטנינג.✓ היעדהשוו אותו למסך קבלת התשלום המהימן.✓ הסכום והעמלהבדקו את הסכום, הי">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אימות ועסקאות בלתי הפיכות</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Txid:</a:t>
            </a:r>
            <a:r>
              <a:rPr lang="he" altLang="en-US" sz="2400" dirty="0">
                <a:solidFill>
                  <a:srgbClr val="25252B"/>
                </a:solidFill>
                <a:latin typeface="IBM Plex Sans" pitchFamily="34" charset="0"/>
                <a:ea typeface="IBM Plex Sans" pitchFamily="34" charset="-122"/>
                <a:cs typeface="IBM Plex Sans" pitchFamily="34" charset="-120"/>
              </a:rPr>
              <a:t> מזהה של עסקה בשרשרת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סייר בלוקים:</a:t>
            </a:r>
            <a:r>
              <a:rPr lang="he" altLang="en-US" sz="2400" dirty="0">
                <a:solidFill>
                  <a:srgbClr val="25252B"/>
                </a:solidFill>
                <a:latin typeface="IBM Plex Sans" pitchFamily="34" charset="0"/>
                <a:ea typeface="IBM Plex Sans" pitchFamily="34" charset="-122"/>
                <a:cs typeface="IBM Plex Sans" pitchFamily="34" charset="-120"/>
              </a:rPr>
              <a:t> ממשק לנתוני עסקאות פומביים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את הרשת, היעד, הסכום, העמלה, הסטטוס והאישורים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שידור → המתנה → הכללה בבלוק → אישורים נוספים בהמשך</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סייר בלוקים אינו יכול להוכיח זהות, יושר או את מטרת התשלום. אין מספר אישורים אחיד המתאים לכל תשלום.</a:t>
            </a:r>
            <a:endParaRPr lang="h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השתמשו בדוגמאות שהוכנו מראש; אל תחפשו כתובת אישית או עסקה אישית של לומדים. חיפושים עלולים לחשוף בפני מפעיל סייר הבלוקים את העניין שלכם בהן.</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מאגר העסקאות הממתינותממתינה לבלוקבלוק Nאישור אחדבלוק N+12 אישוריםבלוק N+23 אישוריםבלוק N+34 אישורים">    </p:cNvPr>
          <p:cNvPicPr>
            <a:picLocks noChangeAspect="1"/>
          </p:cNvPicPr>
          <p:nvPr/>
        </p:nvPicPr>
        <p:blipFill>
          <a:blip r:embed="rId1"/>
          <a:stretch>
            <a:fillRect/>
          </a:stretch>
        </p:blipFill>
        <p:spPr>
          <a:xfrm>
            <a:off x="342900" y="1854129"/>
            <a:ext cx="11506170" cy="29972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רשימת בדיקה לבטיחות</a:t>
            </a:r>
            <a:endParaRPr lang="he"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תרגול 3: זהו סיכון ועצרו בבטחה</a:t>
            </a:r>
            <a:endParaRPr lang="he"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עצרו לרגע. אל תשתפו דבר. אל תשלחו דבר. סגרו את ערוץ התקשורת. אמתו את המידע באופן עצמאי. בקשו עזרה בלי לחשוף סודות.</a:t>
            </a:r>
            <a:endParaRPr lang="he" sz="2400" dirty="0"/>
          </a:p>
        </p:txBody>
      </p:sp>
      <p:sp>
        <p:nvSpPr>
          <p:cNvPr id="7" name="Shape 4"/>
          <p:cNvSpPr/>
          <p:nvPr/>
        </p:nvSpPr>
        <p:spPr>
          <a:xfrm>
            <a:off x="666780" y="4114160"/>
            <a:ext cx="5372100" cy="2056668"/>
          </a:xfrm>
          <a:prstGeom prst="rect">
            <a:avLst/>
          </a:prstGeom>
          <a:solidFill>
            <a:srgbClr val="F3F3FA"/>
          </a:solidFill>
          <a:ln/>
        </p:spPr>
      </p:sp>
      <p:sp>
        <p:nvSpPr>
          <p:cNvPr id="8" name="Shape 5"/>
          <p:cNvSpPr/>
          <p:nvPr/>
        </p:nvSpPr>
        <p:spPr>
          <a:xfrm>
            <a:off x="666780" y="4114160"/>
            <a:ext cx="57150" cy="2056668"/>
          </a:xfrm>
          <a:prstGeom prst="rect">
            <a:avLst/>
          </a:prstGeom>
          <a:solidFill>
            <a:srgbClr val="422C70"/>
          </a:solidFill>
          <a:ln/>
        </p:spPr>
      </p:sp>
      <p:sp>
        <p:nvSpPr>
          <p:cNvPr id="9" name="Text 6"/>
          <p:cNvSpPr/>
          <p:nvPr/>
        </p:nvSpPr>
        <p:spPr>
          <a:xfrm>
            <a:off x="1211580" y="4388480"/>
            <a:ext cx="4599981" cy="1508028"/>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נסו זאת</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זהו בהודעה שהוכנה מראש סימן אזהרה, הפסד אפשרי ופעולה בטוחה ראשונה.</a:t>
            </a:r>
            <a:endParaRPr lang="he"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דחיפות התחזות שינוי היעד תשואות מובטחות בקשות למידע סודי">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רכישה והחלפה של ביטקוין</a:t>
            </a:r>
            <a:endParaRPr lang="he"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25252B"/>
                </a:solidFill>
                <a:latin typeface="IBM Plex Sans" pitchFamily="34" charset="0"/>
                <a:ea typeface="IBM Plex Sans" pitchFamily="34" charset="-122"/>
                <a:cs typeface="IBM Plex Sans" pitchFamily="34" charset="-120"/>
              </a:rPr>
              <a:t>מודעות, לא ייעוץ פיננסי</a:t>
            </a:r>
            <a:endParaRPr lang="he"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השוו את המחיר הכולל ואת מרווח המחירים, את עמלות השירות והמשיכה, את השליטה במפתחות, את נתוני הזהות, את הסליקה ואת הכללים המקומיים העדכניים.</a:t>
            </a:r>
            <a:endParaRPr lang="he" sz="2400" dirty="0"/>
          </a:p>
        </p:txBody>
      </p:sp>
      <p:sp>
        <p:nvSpPr>
          <p:cNvPr id="7" name="Text 4"/>
          <p:cNvSpPr/>
          <p:nvPr/>
        </p:nvSpPr>
        <p:spPr>
          <a:xfrm>
            <a:off x="666780" y="4114160"/>
            <a:ext cx="5694426" cy="2056760"/>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אין דרך או ספק שהם בהכרח הטובים ביותר. </a:t>
            </a:r>
            <a:r>
              <a:rPr lang="he" altLang="en-US" sz="2400" b="1" dirty="0">
                <a:solidFill>
                  <a:srgbClr val="25252B"/>
                </a:solidFill>
                <a:latin typeface="IBM Plex Sans" pitchFamily="34" charset="0"/>
                <a:ea typeface="IBM Plex Sans" pitchFamily="34" charset="-122"/>
                <a:cs typeface="IBM Plex Sans" pitchFamily="34" charset="-120"/>
              </a:rPr>
              <a:t>KYC</a:t>
            </a:r>
            <a:r>
              <a:rPr lang="he" altLang="en-US" sz="2400" dirty="0">
                <a:solidFill>
                  <a:srgbClr val="25252B"/>
                </a:solidFill>
                <a:latin typeface="IBM Plex Sans" pitchFamily="34" charset="0"/>
                <a:ea typeface="IBM Plex Sans" pitchFamily="34" charset="-122"/>
                <a:cs typeface="IBM Plex Sans" pitchFamily="34" charset="-120"/>
              </a:rPr>
              <a:t> פירושו בדיקות זהות: ייתכנו יתרונות מבחינת עמידה בדרישות רגולטוריות או שחזור גישה, לצד סיכונים הנובעים מקישור נתוני זהות לנתוני תשלום.</a:t>
            </a:r>
            <a:endParaRPr lang="he"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אדם אחד שרוצה ביטקוין השתכרות קבלו תשלום תמורת עבודה.עמית לעמיתהחליפו מזומן במפגש פנים אל פנים.בורסת מסחרקנו דרך ספק שירות.כספומט קנו במכונה. משמורת עצמית או יתרה במשמורת צד שלישי">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עלויותמה המחיר, מהו מרווח המחירים, ואילו עמלות שירות או משיכה חלות?משמורתמי שולט בביטקוין לפני ההחלפה ואחריה? זהות ופרטיותאיזה מידע אישי נאסף, נשמר או משותף? משיכה וסליקההאם ניתן לעכב, להגביל או לבטל ">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תשלומים בשרשרת הבלוקים וברשת לייטנינג</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על גבי השרשרת:</a:t>
            </a:r>
            <a:r>
              <a:rPr lang="he" altLang="en-US" sz="2400" dirty="0">
                <a:solidFill>
                  <a:srgbClr val="25252B"/>
                </a:solidFill>
                <a:latin typeface="IBM Plex Sans" pitchFamily="34" charset="0"/>
                <a:ea typeface="IBM Plex Sans" pitchFamily="34" charset="-122"/>
                <a:cs typeface="IBM Plex Sans" pitchFamily="34" charset="-120"/>
              </a:rPr>
              <a:t> רישום בבלוקצ׳יין; אישורים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לייטנינג:</a:t>
            </a:r>
            <a:r>
              <a:rPr lang="he" altLang="en-US" sz="2400" dirty="0">
                <a:solidFill>
                  <a:srgbClr val="25252B"/>
                </a:solidFill>
                <a:latin typeface="IBM Plex Sans" pitchFamily="34" charset="0"/>
                <a:ea typeface="IBM Plex Sans" pitchFamily="34" charset="-122"/>
                <a:cs typeface="IBM Plex Sans" pitchFamily="34" charset="-120"/>
              </a:rPr>
              <a:t> רשת תשלומים בביטקוין; בדרך כלל הצלחה או כישלון מהירים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בקשות קבלה, עמלות, מגבלות ונקודות כשל שונות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התאימו את הבקשה לשיטת התשלום שהארנק תומך בה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כל אחד מהמסלולים עשוי להיות כרוך במשמורת או בתלות בשירות</a:t>
            </a:r>
            <a:endParaRPr lang="h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לייטנינג אינו מטבע נפרד. ארנק לייטנינג יכול להיות במשמורת או במשמורת עצמית; תשלום מהיר אינו מעיד על התאמה להחזקת יתרות גדולות יותר.</a:t>
            </a:r>
            <a:endParaRPr lang="he"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יישומונים מסוימים תומכים בשני המסלולים, עם עמלות נוספות או תלות בגורמים נוספים. הרחבה על ערוצים, ניתוב ונזילות שייכת ללמידה מתקדמת.</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תרגול מונחה</a:t>
            </a:r>
            <a:endParaRPr lang="he"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פתחו את הארנק שהוכן ונווטו בו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השלימו את תהליך הגישה הראשונית שאושר</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אתרו ובדקו את פרטי הקבלה הציבוריים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קבלו תשלום או דמו קבלה באופן בטוח; בדקו את הסטטוס</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השלימו או דמו תהליך קבלה/שליחה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הדגימו מוכנות לשחזור בלי לחשוף סודות</a:t>
            </a:r>
            <a:endParaRPr lang="h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השתמשו בסביבת התרגול המוסכמת. עצרו במקרה של אי־התאמה; בקשו תמיכה ותרגול נוסף בעת הצורך.</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חזרה: מהי משמעות האחריות הכרוכה במשמורת עצמית?</a:t>
            </a:r>
            <a:endParaRPr lang="he"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rtl="1" algn="l" indent="0" marL="0">
              <a:lnSpc>
                <a:spcPct val="113000"/>
              </a:lnSpc>
              <a:buNone/>
            </a:pPr>
            <a:r>
              <a:rPr lang="he" altLang="en-US" sz="2020" b="1" dirty="0">
                <a:solidFill>
                  <a:srgbClr val="25252B"/>
                </a:solidFill>
                <a:latin typeface="IBM Plex Sans" pitchFamily="34" charset="0"/>
                <a:ea typeface="IBM Plex Sans" pitchFamily="34" charset="-122"/>
                <a:cs typeface="IBM Plex Sans" pitchFamily="34" charset="-120"/>
              </a:rPr>
              <a:t>נקודות מפתח</a:t>
            </a:r>
            <a:endParaRPr lang="he" sz="2020" dirty="0"/>
          </a:p>
        </p:txBody>
      </p:sp>
      <p:sp>
        <p:nvSpPr>
          <p:cNvPr id="5" name="Text 3"/>
          <p:cNvSpPr/>
          <p:nvPr/>
        </p:nvSpPr>
        <p:spPr>
          <a:xfrm>
            <a:off x="986729" y="1973732"/>
            <a:ext cx="10755447" cy="1932676"/>
          </a:xfrm>
          <a:prstGeom prst="rect">
            <a:avLst/>
          </a:prstGeom>
          <a:noFill/>
          <a:ln/>
        </p:spPr>
        <p:txBody>
          <a:bodyPr wrap="square" lIns="0" tIns="0" rIns="0" bIns="0" rtlCol="0" anchor="t"/>
          <a:lstStyle/>
          <a:p>
            <a:pPr rtl="1" algn="l" marL="191770" indent="-191770">
              <a:lnSpc>
                <a:spcPct val="113000"/>
              </a:lnSpc>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הארנק מנהל את הגישה; המפתחות מאשרים הוצאת כספים</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שתפו פרטים לקבלת כספים; שמרו מידע סודי במצב לא מקוון ובפרטיות</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זהו סיכונים הקשורים למשמורת, לשחזור ולמכשיר</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אמתו לפני מתן אישור; בדקו את התוצאה בעצמכם</a:t>
            </a:r>
            <a:endParaRPr lang="he" sz="2020" dirty="0"/>
          </a:p>
          <a:p>
            <a:pPr rtl="1" algn="l" marL="191770" indent="-191770">
              <a:lnSpc>
                <a:spcPct val="113000"/>
              </a:lnSpc>
              <a:spcBef>
                <a:spcPts val="400"/>
              </a:spcBef>
              <a:buSzPct val="100000"/>
              <a:buChar char="•"/>
            </a:pPr>
            <a:r>
              <a:rPr lang="he" altLang="en-US" sz="2020" dirty="0">
                <a:solidFill>
                  <a:srgbClr val="25252B"/>
                </a:solidFill>
                <a:latin typeface="IBM Plex Sans" pitchFamily="34" charset="0"/>
                <a:ea typeface="IBM Plex Sans" pitchFamily="34" charset="-122"/>
                <a:cs typeface="IBM Plex Sans" pitchFamily="34" charset="-120"/>
              </a:rPr>
              <a:t>עצרו כשמופעל עליכם לחץ; הקפידו שהטעויות בתהליך הלמידה יהיו קטנות</a:t>
            </a:r>
            <a:endParaRPr lang="he"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rtl="1" algn="l" indent="0" marL="0">
              <a:lnSpc>
                <a:spcPct val="113000"/>
              </a:lnSpc>
              <a:buNone/>
            </a:pPr>
            <a:r>
              <a:rPr lang="he" altLang="en-US" sz="2020" dirty="0">
                <a:solidFill>
                  <a:srgbClr val="25252B"/>
                </a:solidFill>
                <a:latin typeface="IBM Plex Sans" pitchFamily="34" charset="0"/>
                <a:ea typeface="IBM Plex Sans" pitchFamily="34" charset="-122"/>
                <a:cs typeface="IBM Plex Sans" pitchFamily="34" charset="-120"/>
              </a:rPr>
              <a:t>חבר שולח בקשה, ובמקביל גורם תמיכה לא מוכר דורש פעולה מיידית. מה תוכלו לבדוק לפני שתעשו דבר כלשהו?</a:t>
            </a:r>
            <a:endParaRPr lang="he"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rtl="1" algn="l" indent="0" marL="0">
              <a:lnSpc>
                <a:spcPct val="113000"/>
              </a:lnSpc>
              <a:buNone/>
            </a:pPr>
            <a:r>
              <a:rPr lang="he" altLang="en-US" sz="2020" b="1" dirty="0">
                <a:solidFill>
                  <a:srgbClr val="422C70"/>
                </a:solidFill>
                <a:latin typeface="IBM Plex Sans" pitchFamily="34" charset="0"/>
                <a:ea typeface="IBM Plex Sans" pitchFamily="34" charset="-122"/>
                <a:cs typeface="IBM Plex Sans" pitchFamily="34" charset="-120"/>
              </a:rPr>
              <a:t>רגע למחשבה</a:t>
            </a:r>
            <a:endParaRPr lang="he" sz="2020" dirty="0"/>
          </a:p>
          <a:p>
            <a:pPr rtl="1" algn="l" indent="0" marL="0">
              <a:lnSpc>
                <a:spcPct val="113000"/>
              </a:lnSpc>
              <a:spcBef>
                <a:spcPts val="300"/>
              </a:spcBef>
              <a:buNone/>
            </a:pPr>
            <a:r>
              <a:rPr lang="he" altLang="en-US" sz="2020" dirty="0">
                <a:solidFill>
                  <a:srgbClr val="25252B"/>
                </a:solidFill>
                <a:latin typeface="IBM Plex Sans" pitchFamily="34" charset="0"/>
                <a:ea typeface="IBM Plex Sans" pitchFamily="34" charset="-122"/>
                <a:cs typeface="IBM Plex Sans" pitchFamily="34" charset="-120"/>
              </a:rPr>
              <a:t>איזו בדיקת בטיחות תעצרו לבצע לפני שתפעלו?</a:t>
            </a:r>
            <a:endParaRPr lang="h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יחידה 3</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340955"/>
            <a:ext cx="11429817" cy="411389"/>
          </a:xfrm>
          <a:prstGeom prst="rect">
            <a:avLst/>
          </a:prstGeom>
          <a:noFill/>
          <a:ln/>
        </p:spPr>
        <p:txBody>
          <a:bodyPr wrap="square" lIns="0" tIns="0" rIns="0" bIns="0" rtlCol="0" anchor="t"/>
          <a:lstStyle/>
          <a:p>
            <a:pPr rtl="1" algn="ctr" indent="0" marL="0">
              <a:lnSpc>
                <a:spcPct val="113000"/>
              </a:lnSpc>
              <a:buNone/>
            </a:pPr>
            <a:r>
              <a:rPr lang="he" altLang="en-US" sz="2400" dirty="0">
                <a:solidFill>
                  <a:srgbClr val="F7941F"/>
                </a:solidFill>
                <a:latin typeface="IBM Plex Sans Medium" pitchFamily="34" charset="0"/>
                <a:ea typeface="IBM Plex Sans Medium" pitchFamily="34" charset="-122"/>
                <a:cs typeface="IBM Plex Sans Medium" pitchFamily="34" charset="-120"/>
              </a:rPr>
              <a:t>מודול 4</a:t>
            </a:r>
            <a:endParaRPr lang="h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he" altLang="en-US" sz="4350" dirty="0">
                <a:solidFill>
                  <a:srgbClr val="FFFFFF"/>
                </a:solidFill>
                <a:latin typeface="IBM Plex Sans Medium" pitchFamily="34" charset="0"/>
                <a:ea typeface="IBM Plex Sans Medium" pitchFamily="34" charset="-122"/>
                <a:cs typeface="IBM Plex Sans Medium" pitchFamily="34" charset="-120"/>
              </a:rPr>
              <a:t>ביטקוין בקהילה שלכם</a:t>
            </a:r>
            <a:endParaRPr lang="h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rtl="1" algn="ctr" indent="0" marL="0">
              <a:lnSpc>
                <a:spcPct val="113000"/>
              </a:lnSpc>
              <a:buNone/>
            </a:pPr>
            <a:r>
              <a:rPr lang="he" altLang="en-US" sz="2400" b="1" dirty="0">
                <a:solidFill>
                  <a:srgbClr val="FFFFFF"/>
                </a:solidFill>
                <a:latin typeface="IBM Plex Sans" pitchFamily="34" charset="0"/>
                <a:ea typeface="IBM Plex Sans" pitchFamily="34" charset="-122"/>
                <a:cs typeface="IBM Plex Sans" pitchFamily="34" charset="-120"/>
              </a:rPr>
              <a:t>קשרו:</a:t>
            </a:r>
            <a:r>
              <a:rPr lang="he" altLang="en-US" sz="2400" dirty="0">
                <a:solidFill>
                  <a:srgbClr val="FFFFFF"/>
                </a:solidFill>
                <a:latin typeface="IBM Plex Sans" pitchFamily="34" charset="0"/>
                <a:ea typeface="IBM Plex Sans" pitchFamily="34" charset="-122"/>
                <a:cs typeface="IBM Plex Sans" pitchFamily="34" charset="-120"/>
              </a:rPr>
              <a:t> כיצד הבעיה, הפתרון והפעולה הבטוחה קשורים לקהילה זו?</a:t>
            </a:r>
            <a:endParaRPr lang="h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מודול 4 המקומי שלכם</a:t>
            </a:r>
            <a:endParaRPr lang="he" sz="3000" dirty="0"/>
          </a:p>
        </p:txBody>
      </p:sp>
      <p:pic>
        <p:nvPicPr>
          <p:cNvPr id="4" name="Image 0" descr="חברוקשרו את מה שנלמד קודם לצורך מקומי. השוובחנו את ביטקוין מול חלופה מקומית מציאותית.תרגלו בבטחההתנסו במשימה מוגדרת בליווי ובהנחיה. הסבירושתפו את מה שלמדתם ואת הצעד הבא.">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תעדו את המוקד המקומי שלכם: בעיה או הזדמנות, חלופה, תרחיש בטוח, התועלת העיקרית והסיכון העיקרי, והצעד הבטוח הבא.</a:t>
            </a:r>
            <a:endParaRPr lang="he"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אינכם נדרשים לאמץ את ביטקוין או להסיק שהוא האפשרות הטובה ביותר. דוגמאות מקומיות אינן מוכיחות ששיטה מסוימת עובדת בכל מקום.</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סדנאות והדגמות</a:t>
            </a:r>
            <a:endParaRPr lang="he"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הדגמה:</a:t>
            </a:r>
            <a:r>
              <a:rPr lang="he" altLang="en-US" sz="2400" dirty="0">
                <a:solidFill>
                  <a:srgbClr val="25252B"/>
                </a:solidFill>
                <a:latin typeface="IBM Plex Sans" pitchFamily="34" charset="0"/>
                <a:ea typeface="IBM Plex Sans" pitchFamily="34" charset="-122"/>
                <a:cs typeface="IBM Plex Sans" pitchFamily="34" charset="-120"/>
              </a:rPr>
              <a:t> התבוננו בתהליך ובסיכונים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תרגול:</a:t>
            </a:r>
            <a:r>
              <a:rPr lang="he" altLang="en-US" sz="2400" dirty="0">
                <a:solidFill>
                  <a:srgbClr val="25252B"/>
                </a:solidFill>
                <a:latin typeface="IBM Plex Sans" pitchFamily="34" charset="0"/>
                <a:ea typeface="IBM Plex Sans" pitchFamily="34" charset="-122"/>
                <a:cs typeface="IBM Plex Sans" pitchFamily="34" charset="-120"/>
              </a:rPr>
              <a:t> עקבו אחר התהליך בעזרת חומרי תרגול בטוחים</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ביצוע עצמאי:</a:t>
            </a:r>
            <a:r>
              <a:rPr lang="he" altLang="en-US" sz="2400" dirty="0">
                <a:solidFill>
                  <a:srgbClr val="25252B"/>
                </a:solidFill>
                <a:latin typeface="IBM Plex Sans" pitchFamily="34" charset="0"/>
                <a:ea typeface="IBM Plex Sans" pitchFamily="34" charset="-122"/>
                <a:cs typeface="IBM Plex Sans" pitchFamily="34" charset="-120"/>
              </a:rPr>
              <a:t> השלימו משימה או הסבירו החלטה באופן עצמאי</a:t>
            </a:r>
            <a:endParaRPr lang="he"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לפני התרגול: כלים שנבדקו, תוכניות ברורות לשחזור ולהתמודדות עם תקלות, סיכונים מוכרים ונקודת עצירה ברורה.</a:t>
            </a:r>
            <a:endParaRPr lang="he"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אין להפעיל לחץ להתקין תוכנה או לחשוף נתונים פיננסיים. קיימת חלופה שאינה דורשת חיבור לאינטרנט או שימוש בכסף. כל סכום כסף אמיתי שמשתמשים בו חייב להיות קטן דיו כך שאובדנו המלא יישאר לקח, ולא יהפוך למשבר.</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כלים ומשאבים מקומיים לביטקוין</a:t>
            </a:r>
            <a:endParaRPr lang="he" sz="3000" dirty="0"/>
          </a:p>
        </p:txBody>
      </p:sp>
      <p:sp>
        <p:nvSpPr>
          <p:cNvPr id="4" name="Text 2"/>
          <p:cNvSpPr/>
          <p:nvPr/>
        </p:nvSpPr>
        <p:spPr>
          <a:xfrm>
            <a:off x="1032449" y="1383030"/>
            <a:ext cx="10705338" cy="2662367"/>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מטרה וחלופה מציאותית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שליטה במפתחות ושחזור</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אותנטיות המפרסם, הדומיין או הרישום בחנות האפליקציות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מעמד הקוד הפתוח, סקירה ותחזוקה</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פרטיות, עלות כוללת, תאימות ותמיכה</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כללים והגבלות מקומיים עדכניים</a:t>
            </a:r>
            <a:endParaRPr lang="he"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תעדו את הכלי/הגרסה, תאריך הבדיקה, אופן המשמורת, השימוש העיקרי, התועלת, הסיכון, שיטת השחזור והחלופה.</a:t>
            </a:r>
            <a:endParaRPr lang="he"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הכלים המוזכרים בשמם הם דוגמאות לימודיות הנכונות למועד מסוים, ולא המלצות או הבטחות לבטיחות, לזמינות, לעלות נמוכה או להתאמה. בדקו אותם שוב לפני שימוש בפועל.</a:t>
            </a:r>
            <a:endParaRPr lang="h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תשלומי לייטנינג</a:t>
            </a:r>
            <a:endParaRPr lang="he"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חשבונית:</a:t>
            </a:r>
            <a:r>
              <a:rPr lang="he" altLang="en-US" sz="2400" dirty="0">
                <a:solidFill>
                  <a:srgbClr val="25252B"/>
                </a:solidFill>
                <a:latin typeface="IBM Plex Sans" pitchFamily="34" charset="0"/>
                <a:ea typeface="IBM Plex Sans" pitchFamily="34" charset="-122"/>
                <a:cs typeface="IBM Plex Sans" pitchFamily="34" charset="-120"/>
              </a:rPr>
              <a:t> בקשה לתשלום מסוים; עשויה לכלול סכום ומועד תפוגה</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כתובת לייטנינג:</a:t>
            </a:r>
            <a:r>
              <a:rPr lang="he" altLang="en-US" sz="2400" dirty="0">
                <a:solidFill>
                  <a:srgbClr val="25252B"/>
                </a:solidFill>
                <a:latin typeface="IBM Plex Sans" pitchFamily="34" charset="0"/>
                <a:ea typeface="IBM Plex Sans" pitchFamily="34" charset="-122"/>
                <a:cs typeface="IBM Plex Sans" pitchFamily="34" charset="-120"/>
              </a:rPr>
              <a:t> מזהה ניתוב הנתמך על ידי ספק שירות, לרוב דומה לכתובת דוא״ל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את אופן המשמורת, דרך הוספת הכספים, הגיבוי, העמלות והמגבלות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בררו כיצד מטפלים בכשלים וכיצד מאמתים את זהות המקבל</a:t>
            </a:r>
            <a:endParaRPr lang="h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כתובת לייטנינג אינה חשבון דוא״ל; היא תלויה בספק השירות או בשם המתחם התומכים בה. בדקו את בקשת התשלום הסופית לפני שתאשרו אותה.</a:t>
            </a:r>
            <a:endParaRPr lang="he"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תשלום קטן שהושלם בהצלחה אינו מוכיח שבטוח להחזיק יתרות גדולות יותר.</a:t>
            </a:r>
            <a:endParaRPr lang="h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המקבל מנפיק דרישת תשלוםהמקבל יוצר בקשת תשלום הכוללת את הסכום.השולח משלםהשולח סורק את הבקשה, בודק את הסכום ומשלם. המקבל מקבל את התשלוםהתשלום מגיע כעבור רגע, ושניהם מרוצים.">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ודאו אם כל ארנק הוא משמורני או במשמורת עצמית. 1צרו את הבקשההמקבל יוצר בקשת תשלום.2סרקו את הבקשההשולח סורק או מעתיק אותה.3אמתו את הפרטיםבדקו את הנמען, הסכום, היחידה, תוקף הבקשה והעמלה.4אשרו את התשלוםהש">    </p:cNvPr>
          <p:cNvPicPr>
            <a:picLocks noChangeAspect="1"/>
          </p:cNvPicPr>
          <p:nvPr/>
        </p:nvPicPr>
        <p:blipFill>
          <a:blip r:embed="rId1"/>
          <a:stretch>
            <a:fillRect/>
          </a:stretch>
        </p:blipFill>
        <p:spPr>
          <a:xfrm>
            <a:off x="342900" y="741487"/>
            <a:ext cx="11506170" cy="52225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תשלום מודרך ברשת לייטנינג</a:t>
            </a:r>
            <a:endParaRPr lang="he"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המקבל יוצר את הבקשה הנכונה.</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השולח סורק או מעתיק אותה.</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בדקו את הנמען, הסכום, היחידה, העמלה וכל מועד תפוגה.</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אשרו רק כאשר הפרטים תואמים.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שני הצדדים בודקים את התוצאה בארנקים שלהם.</a:t>
            </a:r>
            <a:endParaRPr lang="he" sz="2400" dirty="0"/>
          </a:p>
          <a:p>
            <a:pPr rtl="1" algn="l" marL="228600" indent="-228600">
              <a:lnSpc>
                <a:spcPct val="113000"/>
              </a:lnSpc>
              <a:spcBef>
                <a:spcPts val="480"/>
              </a:spcBef>
              <a:buSzPct val="100000"/>
              <a:buFont typeface="+mj-lt"/>
              <a:buAutoNum type="arabicPeriod" startAt="1"/>
            </a:pPr>
            <a:r>
              <a:rPr lang="he" altLang="en-US" sz="2400" dirty="0">
                <a:solidFill>
                  <a:srgbClr val="25252B"/>
                </a:solidFill>
                <a:latin typeface="IBM Plex Sans" pitchFamily="34" charset="0"/>
                <a:ea typeface="IBM Plex Sans" pitchFamily="34" charset="-122"/>
                <a:cs typeface="IBM Plex Sans" pitchFamily="34" charset="-120"/>
              </a:rPr>
              <a:t>הסבירו את הסיכונים הכרוכים במשמורת ובכשלים.</a:t>
            </a:r>
            <a:endParaRPr lang="h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השתמשו בתרגול בסיכון נמוך שהוכן מראש או אושר. עצרו אם התוצאה שונה מהמתוכנן; ודאו את התוצאה לפני כל פעולה נוספת.</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שימוש בביטקוין בחיי היומיום</a:t>
            </a:r>
            <a:endParaRPr lang="he"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השתכרות:</a:t>
            </a:r>
            <a:r>
              <a:rPr lang="he" altLang="en-US" sz="2400" dirty="0">
                <a:solidFill>
                  <a:srgbClr val="25252B"/>
                </a:solidFill>
                <a:latin typeface="IBM Plex Sans" pitchFamily="34" charset="0"/>
                <a:ea typeface="IBM Plex Sans" pitchFamily="34" charset="-122"/>
                <a:cs typeface="IBM Plex Sans" pitchFamily="34" charset="-120"/>
              </a:rPr>
              <a:t> תמחור, תזמון, תנודתיות, רישומים ומשמורת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חיסכון:</a:t>
            </a:r>
            <a:r>
              <a:rPr lang="he" altLang="en-US" sz="2400" dirty="0">
                <a:solidFill>
                  <a:srgbClr val="25252B"/>
                </a:solidFill>
                <a:latin typeface="IBM Plex Sans" pitchFamily="34" charset="0"/>
                <a:ea typeface="IBM Plex Sans" pitchFamily="34" charset="-122"/>
                <a:cs typeface="IBM Plex Sans" pitchFamily="34" charset="-120"/>
              </a:rPr>
              <a:t> שימוש עתידי; המחיר עלול לרדת בחדות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קבלה ושליחה:</a:t>
            </a:r>
            <a:r>
              <a:rPr lang="he" altLang="en-US" sz="2400" dirty="0">
                <a:solidFill>
                  <a:srgbClr val="25252B"/>
                </a:solidFill>
                <a:latin typeface="IBM Plex Sans" pitchFamily="34" charset="0"/>
                <a:ea typeface="IBM Plex Sans" pitchFamily="34" charset="-122"/>
                <a:cs typeface="IBM Plex Sans" pitchFamily="34" charset="-120"/>
              </a:rPr>
              <a:t> בקשת תשלום נכונה, סליקה, מסלול ועמלות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הוצאה:</a:t>
            </a:r>
            <a:r>
              <a:rPr lang="he" altLang="en-US" sz="2400" dirty="0">
                <a:solidFill>
                  <a:srgbClr val="25252B"/>
                </a:solidFill>
                <a:latin typeface="IBM Plex Sans" pitchFamily="34" charset="0"/>
                <a:ea typeface="IBM Plex Sans" pitchFamily="34" charset="-122"/>
                <a:cs typeface="IBM Plex Sans" pitchFamily="34" charset="-120"/>
              </a:rPr>
              <a:t> שער חליפין, מדיניות בית העסק והשלכות מס</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תמחור וחשבונאות:</a:t>
            </a:r>
            <a:r>
              <a:rPr lang="he" altLang="en-US" sz="2400" dirty="0">
                <a:solidFill>
                  <a:srgbClr val="25252B"/>
                </a:solidFill>
                <a:latin typeface="IBM Plex Sans" pitchFamily="34" charset="0"/>
                <a:ea typeface="IBM Plex Sans" pitchFamily="34" charset="-122"/>
                <a:cs typeface="IBM Plex Sans" pitchFamily="34" charset="-120"/>
              </a:rPr>
              <a:t> BTC/סאטושי; ייתכן שעדיין יידרשו רישומים במטבע פיאט</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תרומה:</a:t>
            </a:r>
            <a:r>
              <a:rPr lang="he" altLang="en-US" sz="2400" dirty="0">
                <a:solidFill>
                  <a:srgbClr val="25252B"/>
                </a:solidFill>
                <a:latin typeface="IBM Plex Sans" pitchFamily="34" charset="0"/>
                <a:ea typeface="IBM Plex Sans" pitchFamily="34" charset="-122"/>
                <a:cs typeface="IBM Plex Sans" pitchFamily="34" charset="-120"/>
              </a:rPr>
              <a:t> ודאו שבקשת התשלום אכן שייכת לנמען האמיתי</a:t>
            </a:r>
            <a:endParaRPr lang="h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איזו בעיה מקבלת מענה? האם ביטקוין עדיף כאן על החלופה הזמינה? איזה סיכון חדש או איזו אחריות חדשה נוצרים?</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תשלום וקבלה באופן מקומי</a:t>
            </a:r>
            <a:endParaRPr lang="he"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rtl="1" algn="l" indent="0" marL="0">
              <a:lnSpc>
                <a:spcPct val="113000"/>
              </a:lnSpc>
              <a:buNone/>
            </a:pPr>
            <a:r>
              <a:rPr lang="he" altLang="en-US" sz="2210" b="1" dirty="0">
                <a:solidFill>
                  <a:srgbClr val="25252B"/>
                </a:solidFill>
                <a:latin typeface="IBM Plex Sans" pitchFamily="34" charset="0"/>
                <a:ea typeface="IBM Plex Sans" pitchFamily="34" charset="-122"/>
                <a:cs typeface="IBM Plex Sans" pitchFamily="34" charset="-120"/>
              </a:rPr>
              <a:t>רכישה קטנה</a:t>
            </a:r>
            <a:endParaRPr lang="he" sz="2210" dirty="0"/>
          </a:p>
        </p:txBody>
      </p:sp>
      <p:sp>
        <p:nvSpPr>
          <p:cNvPr id="6" name="Text 3"/>
          <p:cNvSpPr/>
          <p:nvPr/>
        </p:nvSpPr>
        <p:spPr>
          <a:xfrm>
            <a:off x="1017179" y="2038380"/>
            <a:ext cx="5552603" cy="2004273"/>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איזו דרך מתאימה לתשלום קטן ומהיר?</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מי מבקש את התשלום; מי בודק את הסכום ואת יחידת המטבע?</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מה קורה אם אין התאמה בין ״נשלח״ ל״התקבל״?</a:t>
            </a:r>
            <a:endParaRPr lang="he" sz="2210" dirty="0"/>
          </a:p>
        </p:txBody>
      </p:sp>
      <p:sp>
        <p:nvSpPr>
          <p:cNvPr id="7" name="Text 4"/>
          <p:cNvSpPr/>
          <p:nvPr/>
        </p:nvSpPr>
        <p:spPr>
          <a:xfrm>
            <a:off x="666780" y="4350990"/>
            <a:ext cx="11144250" cy="378470"/>
          </a:xfrm>
          <a:prstGeom prst="rect">
            <a:avLst/>
          </a:prstGeom>
          <a:noFill/>
          <a:ln/>
        </p:spPr>
        <p:txBody>
          <a:bodyPr wrap="square" lIns="0" tIns="0" rIns="0" bIns="0" rtlCol="0" anchor="t"/>
          <a:lstStyle/>
          <a:p>
            <a:pPr rtl="1" algn="l" indent="0" marL="0">
              <a:lnSpc>
                <a:spcPct val="113000"/>
              </a:lnSpc>
              <a:buNone/>
            </a:pPr>
            <a:r>
              <a:rPr lang="he" altLang="en-US" sz="2210" b="1" dirty="0">
                <a:solidFill>
                  <a:srgbClr val="25252B"/>
                </a:solidFill>
                <a:latin typeface="IBM Plex Sans" pitchFamily="34" charset="0"/>
                <a:ea typeface="IBM Plex Sans" pitchFamily="34" charset="-122"/>
                <a:cs typeface="IBM Plex Sans" pitchFamily="34" charset="-120"/>
              </a:rPr>
              <a:t>תשלום עבור עבודה</a:t>
            </a:r>
            <a:endParaRPr lang="he" sz="2210" dirty="0"/>
          </a:p>
        </p:txBody>
      </p:sp>
      <p:sp>
        <p:nvSpPr>
          <p:cNvPr id="8" name="Text 5"/>
          <p:cNvSpPr/>
          <p:nvPr/>
        </p:nvSpPr>
        <p:spPr>
          <a:xfrm>
            <a:off x="1017179" y="4953762"/>
            <a:ext cx="5552603" cy="1191372"/>
          </a:xfrm>
          <a:prstGeom prst="rect">
            <a:avLst/>
          </a:prstGeom>
          <a:noFill/>
          <a:ln/>
        </p:spPr>
        <p:txBody>
          <a:bodyPr wrap="square" lIns="0" tIns="0" rIns="0" bIns="0" rtlCol="0" anchor="t"/>
          <a:lstStyle/>
          <a:p>
            <a:pPr rtl="1" algn="l" marL="210820" indent="-210820">
              <a:lnSpc>
                <a:spcPct val="113000"/>
              </a:lnSpc>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באיזו יחידת מטבע נקוב המחיר, מתי נקבע שער החליפין, מי משלם את העמלות?</a:t>
            </a:r>
            <a:endParaRPr lang="he" sz="2210" dirty="0"/>
          </a:p>
          <a:p>
            <a:pPr rtl="1" algn="l" marL="210820" indent="-210820">
              <a:lnSpc>
                <a:spcPct val="113000"/>
              </a:lnSpc>
              <a:spcBef>
                <a:spcPts val="440"/>
              </a:spcBef>
              <a:buSzPct val="100000"/>
              <a:buChar char="•"/>
            </a:pPr>
            <a:r>
              <a:rPr lang="he" altLang="en-US" sz="2210" dirty="0">
                <a:solidFill>
                  <a:srgbClr val="25252B"/>
                </a:solidFill>
                <a:latin typeface="IBM Plex Sans" pitchFamily="34" charset="0"/>
                <a:ea typeface="IBM Plex Sans" pitchFamily="34" charset="-122"/>
                <a:cs typeface="IBM Plex Sans" pitchFamily="34" charset="-120"/>
              </a:rPr>
              <a:t>משמורת, רישומים, ניהול בטוח?</a:t>
            </a:r>
            <a:endParaRPr lang="he"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הלקוח מזמיןהלקוח מבקש קפה. המלצר מגיש חשבוןהמלצר יוצר בקשת תשלום. הלקוח משלםהלקוח משלם בביטקוין. המלצר מוסר את הקפההלקוח מקבל את הקפה.">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העברות מקומיות, החזרים ותרומות</a:t>
            </a:r>
            <a:endParaRPr lang="he"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העברה למשפחה:</a:t>
            </a:r>
            <a:r>
              <a:rPr lang="he" altLang="en-US" sz="2400" dirty="0">
                <a:solidFill>
                  <a:srgbClr val="25252B"/>
                </a:solidFill>
                <a:latin typeface="IBM Plex Sans" pitchFamily="34" charset="0"/>
                <a:ea typeface="IBM Plex Sans" pitchFamily="34" charset="-122"/>
                <a:cs typeface="IBM Plex Sans" pitchFamily="34" charset="-120"/>
              </a:rPr>
              <a:t> השוו את המסלול המלא, העלות הכוללת, העיכובים, המשמורת ורצון המקבל</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החזר כספי:</a:t>
            </a:r>
            <a:r>
              <a:rPr lang="he" altLang="en-US" sz="2400" dirty="0">
                <a:solidFill>
                  <a:srgbClr val="25252B"/>
                </a:solidFill>
                <a:latin typeface="IBM Plex Sans" pitchFamily="34" charset="0"/>
                <a:ea typeface="IBM Plex Sans" pitchFamily="34" charset="-122"/>
                <a:cs typeface="IBM Plex Sans" pitchFamily="34" charset="-120"/>
              </a:rPr>
              <a:t> ודאו את בקשת הלקוח; השתמשו בכתובת חדשה להחזר; הסכימו על העמלות ועל התיעוד</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תרומה לקהילה:</a:t>
            </a:r>
            <a:r>
              <a:rPr lang="he" altLang="en-US" sz="2400" dirty="0">
                <a:solidFill>
                  <a:srgbClr val="25252B"/>
                </a:solidFill>
                <a:latin typeface="IBM Plex Sans" pitchFamily="34" charset="0"/>
                <a:ea typeface="IBM Plex Sans" pitchFamily="34" charset="-122"/>
                <a:cs typeface="IBM Plex Sans" pitchFamily="34" charset="-120"/>
              </a:rPr>
              <a:t> ודאו את הבקשה; זהו מי שולט במפתחות ובגיבויים ומהו מסלול התשלום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אזנו בין שקיפות לפרטיות התורמים; בדקו מהו התיעוד הנדרש</a:t>
            </a:r>
            <a:endParaRPr lang="h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ערוצי כניסה ויציאה מקומיים</a:t>
            </a:r>
            <a:endParaRPr lang="he" sz="3000" dirty="0"/>
          </a:p>
        </p:txBody>
      </p:sp>
      <p:sp>
        <p:nvSpPr>
          <p:cNvPr id="4" name="Text 2"/>
          <p:cNvSpPr/>
          <p:nvPr/>
        </p:nvSpPr>
        <p:spPr>
          <a:xfrm>
            <a:off x="1047720" y="1386779"/>
            <a:ext cx="10688604" cy="271165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כניסה לביטקוין:</a:t>
            </a:r>
            <a:r>
              <a:rPr lang="he" altLang="en-US" sz="2400" dirty="0">
                <a:solidFill>
                  <a:srgbClr val="25252B"/>
                </a:solidFill>
                <a:latin typeface="IBM Plex Sans" pitchFamily="34" charset="0"/>
                <a:ea typeface="IBM Plex Sans" pitchFamily="34" charset="-122"/>
                <a:cs typeface="IBM Plex Sans" pitchFamily="34" charset="-120"/>
              </a:rPr>
              <a:t> כסף מקומי, עבודה או נכסים → ביטקוין</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יציאה מביטקוין:</a:t>
            </a:r>
            <a:r>
              <a:rPr lang="he" altLang="en-US" sz="2400" dirty="0">
                <a:solidFill>
                  <a:srgbClr val="25252B"/>
                </a:solidFill>
                <a:latin typeface="IBM Plex Sans" pitchFamily="34" charset="0"/>
                <a:ea typeface="IBM Plex Sans" pitchFamily="34" charset="-122"/>
                <a:cs typeface="IBM Plex Sans" pitchFamily="34" charset="-120"/>
              </a:rPr>
              <a:t> ביטקוין → כסף מקומי, סחורות או שירותים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השוו שני מסלולים מקומיים לחלופה קיימת שאינה מבוססת על ביטקוין</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הסכום הכולל שהתקבל, זמן, משמורת, פרטיות, סיכון לביטול העסקה ונקודות כשל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אפשרות משיכה למפתחות שבשליטתכם; יתרה פנימית עשויה להישאר בגדר זכות תביעה</a:t>
            </a:r>
            <a:endParaRPr lang="he"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לצורך חליפין פנים אל פנים, השתמשו במקום ציבורי מתאים, הימנעו מהחזקת מזומן שלא לצורך, הביאו אדם מהימן כשמתאים, ודאו שהתשלום התקבל לפני שתעזבו ופעלו בהתאם לחוק המקומי. אל תחשפו את היקף החזקותיכם או את פרטי אחסונן.</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היתרונות והחסרונות של KYC ושל היעדר KYC</a:t>
            </a:r>
            <a:endParaRPr lang="he"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KYC:</a:t>
            </a:r>
            <a:r>
              <a:rPr lang="he" altLang="en-US" sz="2400" dirty="0">
                <a:solidFill>
                  <a:srgbClr val="25252B"/>
                </a:solidFill>
                <a:latin typeface="IBM Plex Sans" pitchFamily="34" charset="0"/>
                <a:ea typeface="IBM Plex Sans" pitchFamily="34" charset="-122"/>
                <a:cs typeface="IBM Plex Sans" pitchFamily="34" charset="-120"/>
              </a:rPr>
              <a:t> בדיקות זהות; יתרונות אפשריים בגישה לשירותי בנקאות, במגבלות, בעמידה בדרישות או בשחזור</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סיכון לנתונים:</a:t>
            </a:r>
            <a:r>
              <a:rPr lang="he" altLang="en-US" sz="2400" dirty="0">
                <a:solidFill>
                  <a:srgbClr val="25252B"/>
                </a:solidFill>
                <a:latin typeface="IBM Plex Sans" pitchFamily="34" charset="0"/>
                <a:ea typeface="IBM Plex Sans" pitchFamily="34" charset="-122"/>
                <a:cs typeface="IBM Plex Sans" pitchFamily="34" charset="-120"/>
              </a:rPr>
              <a:t> קשרים מתמשכים בין זהות לתשלומים, דליפות מידע, שימוש לרעה או הגבלות</a:t>
            </a:r>
            <a:endParaRPr lang="he" sz="2400" dirty="0"/>
          </a:p>
          <a:p>
            <a:pPr rtl="1" algn="l" marL="228600" indent="-228600">
              <a:lnSpc>
                <a:spcPct val="113000"/>
              </a:lnSpc>
              <a:spcBef>
                <a:spcPts val="480"/>
              </a:spcBef>
              <a:buSzPct val="100000"/>
              <a:buChar char="•"/>
            </a:pPr>
            <a:r>
              <a:rPr lang="he" altLang="en-US" sz="2400" b="1" dirty="0">
                <a:solidFill>
                  <a:srgbClr val="422C70"/>
                </a:solidFill>
                <a:latin typeface="IBM Plex Sans" pitchFamily="34" charset="0"/>
                <a:ea typeface="IBM Plex Sans" pitchFamily="34" charset="-122"/>
                <a:cs typeface="IBM Plex Sans" pitchFamily="34" charset="-120"/>
              </a:rPr>
              <a:t>ללא KYC:</a:t>
            </a:r>
            <a:r>
              <a:rPr lang="he" altLang="en-US" sz="2400" dirty="0">
                <a:solidFill>
                  <a:srgbClr val="25252B"/>
                </a:solidFill>
                <a:latin typeface="IBM Plex Sans" pitchFamily="34" charset="0"/>
                <a:ea typeface="IBM Plex Sans" pitchFamily="34" charset="-122"/>
                <a:cs typeface="IBM Plex Sans" pitchFamily="34" charset="-120"/>
              </a:rPr>
              <a:t> אפשרות לאיסוף מועט יותר של פרטי זיהוי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ייתכנו מחירים גבוהים יותר, נזילות נמוכה יותר, פחות תמיכה, הונאות או הגבלות חוקיות</a:t>
            </a:r>
            <a:endParaRPr lang="he"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אף אחת מהתוויות אינה בהכרח האפשרות הטובה ביותר. אל תפרו את החוק המקומי ואל תחשפו את עצמכם לסכנה פיזית למען פרטיות; כשיש אי־בהירות, פנו לקבלת הנחיות מקומיות עדכניות מגורם מוסמך.</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כלכלות מעגליות</a:t>
            </a:r>
            <a:endParaRPr lang="h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כלכלה מעגלית של ביטקוין מחברת בין אנשים שבוחרים מרצונם להרוויח, להוציא, לחסוך ולהחליף ביטקוין בתוך קהילה.</a:t>
            </a:r>
            <a:endParaRPr lang="he" sz="2300" dirty="0"/>
          </a:p>
        </p:txBody>
      </p:sp>
      <p:sp>
        <p:nvSpPr>
          <p:cNvPr id="5" name="Text 3"/>
          <p:cNvSpPr/>
          <p:nvPr/>
        </p:nvSpPr>
        <p:spPr>
          <a:xfrm>
            <a:off x="1032449" y="2465680"/>
            <a:ext cx="10705338" cy="2208916"/>
          </a:xfrm>
          <a:prstGeom prst="rect">
            <a:avLst/>
          </a:prstGeom>
          <a:noFill/>
          <a:ln/>
        </p:spPr>
        <p:txBody>
          <a:bodyPr wrap="square" lIns="0" tIns="0" rIns="0" bIns="0" rtlCol="0" anchor="t"/>
          <a:lstStyle/>
          <a:p>
            <a:pPr rtl="1" algn="l" marL="219710" indent="-219710">
              <a:lnSpc>
                <a:spcPct val="113000"/>
              </a:lnSpc>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עובדים → לקוחות → סוחרים → ספקים</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היכן הערך עובר מיד ליד או מומר לכסף פיאט?</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מי מספק הדרכה ותמיכה טכנית?</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מה קורה אם החיבור לרשת נופל?</a:t>
            </a:r>
            <a:endParaRPr lang="he" sz="2300" dirty="0"/>
          </a:p>
          <a:p>
            <a:pPr rtl="1" algn="l" marL="219710" indent="-219710">
              <a:lnSpc>
                <a:spcPct val="113000"/>
              </a:lnSpc>
              <a:spcBef>
                <a:spcPts val="460"/>
              </a:spcBef>
              <a:buSzPct val="100000"/>
              <a:buChar char="•"/>
            </a:pPr>
            <a:r>
              <a:rPr lang="he" altLang="en-US" sz="2300" dirty="0">
                <a:solidFill>
                  <a:srgbClr val="25252B"/>
                </a:solidFill>
                <a:latin typeface="IBM Plex Sans" pitchFamily="34" charset="0"/>
                <a:ea typeface="IBM Plex Sans" pitchFamily="34" charset="-122"/>
                <a:cs typeface="IBM Plex Sans" pitchFamily="34" charset="-120"/>
              </a:rPr>
              <a:t>מי נושא בסיכוני המשמורת והמחיר?</a:t>
            </a:r>
            <a:endParaRPr lang="he"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rtl="1" algn="l" indent="0" marL="0">
              <a:lnSpc>
                <a:spcPct val="113000"/>
              </a:lnSpc>
              <a:buNone/>
            </a:pPr>
            <a:r>
              <a:rPr lang="he" altLang="en-US" sz="2300" dirty="0">
                <a:solidFill>
                  <a:srgbClr val="25252B"/>
                </a:solidFill>
                <a:latin typeface="IBM Plex Sans" pitchFamily="34" charset="0"/>
                <a:ea typeface="IBM Plex Sans" pitchFamily="34" charset="-122"/>
                <a:cs typeface="IBM Plex Sans" pitchFamily="34" charset="-120"/>
              </a:rPr>
              <a:t>נתוני אימוץ לבדם אינם מוכיחים שימושיות. ביקוש חלש, כלים לקויים, הדרכה לא מספקת או אבטחה חלשה עלולים לשבור את המעגל; הימנעו מתלות בחלוקת מתנות או במארגן יחיד שמעבד כל תשלום.</a:t>
            </a:r>
            <a:endParaRPr lang="h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לקוחהלקוח משלם לסוחר בביטקוין תמורת סחורות. סוחרהסוחר משלם לספק שירות בביטקוין תמורת שירות.ספק שירותספק השירות משלם לעובד בביטקוין תמורת זמנו.עובדהעובד משתמש שוב באותו ביטקוין כלקוח.">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תרחישי שימוש לסוחרים או לקהילה</a:t>
            </a:r>
            <a:endParaRPr lang="he"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יחידת תמחור ואמצעי תשלום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שליטה במפתחות, גישת צוות, אבטחת מכשירים וגיבויים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אישור, קבלות, החזרים כספיים וטעויות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המרה, רישומים, מיסים ותמיכה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תוכנית למקרה של כשל בארנק או ברשת</a:t>
            </a:r>
            <a:endParaRPr lang="h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מארגן יחיד המחזיק בכספים משותפים הוא משמורן וגורם שיש לתת בו אמון. כספים משותפים מחייבים כללים שקופים, רישומים, בקרות גישה ובדיקה משפטית לפי הצורך.</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127888" y="1066830"/>
            <a:ext cx="914400" cy="38130"/>
          </a:xfrm>
          <a:prstGeom prst="rect">
            <a:avLst/>
          </a:prstGeom>
          <a:solidFill>
            <a:srgbClr val="F7941F"/>
          </a:solidFill>
          <a:ln/>
        </p:spPr>
      </p:sp>
      <p:sp>
        <p:nvSpPr>
          <p:cNvPr id="3" name="Text 1"/>
          <p:cNvSpPr/>
          <p:nvPr/>
        </p:nvSpPr>
        <p:spPr>
          <a:xfrm>
            <a:off x="3127888" y="571500"/>
            <a:ext cx="8901135"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מפות משאבים מקומיים והיכרות עם הקהילה</a:t>
            </a:r>
            <a:endParaRPr lang="he" sz="3000" dirty="0"/>
          </a:p>
        </p:txBody>
      </p:sp>
      <p:pic>
        <p:nvPicPr>
          <p:cNvPr id="4" name="Image 0" descr="QR code">    </p:cNvPr>
          <p:cNvPicPr>
            <a:picLocks noChangeAspect="1"/>
          </p:cNvPicPr>
          <p:nvPr/>
        </p:nvPicPr>
        <p:blipFill>
          <a:blip r:embed="rId1"/>
          <a:stretch>
            <a:fillRect/>
          </a:stretch>
        </p:blipFill>
        <p:spPr>
          <a:xfrm>
            <a:off x="666780" y="1295430"/>
            <a:ext cx="2095530" cy="3488710"/>
          </a:xfrm>
          <a:prstGeom prst="rect">
            <a:avLst/>
          </a:prstGeom>
        </p:spPr>
      </p:pic>
      <p:sp>
        <p:nvSpPr>
          <p:cNvPr id="5" name="Text 2"/>
          <p:cNvSpPr/>
          <p:nvPr/>
        </p:nvSpPr>
        <p:spPr>
          <a:xfrm>
            <a:off x="3508919" y="1386779"/>
            <a:ext cx="8079730" cy="1828068"/>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מצאו בתי עסק, אנשי חינוך, מפגשים ומשאבים קהילתיים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את התאריך; אמתו את המידע באופן עצמאי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הביאו אמצעי חלופי לתשלום או להשתתפות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חברות בקהילה אינה הוכחה לאמינות</a:t>
            </a:r>
            <a:endParaRPr lang="he" sz="2400" dirty="0"/>
          </a:p>
        </p:txBody>
      </p:sp>
      <p:sp>
        <p:nvSpPr>
          <p:cNvPr id="6" name="Text 3"/>
          <p:cNvSpPr/>
          <p:nvPr/>
        </p:nvSpPr>
        <p:spPr>
          <a:xfrm>
            <a:off x="3127888" y="3549975"/>
            <a:ext cx="8901135" cy="1234074"/>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לעולם אל תחשפו במפגש מילות שחזור, יתרות, כתובות מגורים או סידורי אבטחה. היזהרו מהצעות לניהול השקעות, להמרה פרטית, לעזרה דחופה ולתשואות מובטחות.</a:t>
            </a:r>
            <a:endParaRPr lang="h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חזרה: קשרו זאת לקהילה שלכם</a:t>
            </a:r>
            <a:endParaRPr lang="h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he" altLang="en-US" sz="2400" dirty="0">
                <a:solidFill>
                  <a:srgbClr val="25252B"/>
                </a:solidFill>
                <a:latin typeface="IBM Plex Sans" pitchFamily="34" charset="0"/>
                <a:ea typeface="IBM Plex Sans" pitchFamily="34" charset="-122"/>
                <a:cs typeface="IBM Plex Sans" pitchFamily="34" charset="-120"/>
              </a:rPr>
              <a:t>השלימו באופן עצמאי, ולאחר מכן השוו את הנימוקים שלכם עם חברי הקבוצה.</a:t>
            </a:r>
            <a:endParaRPr lang="he" sz="2400" dirty="0"/>
          </a:p>
        </p:txBody>
      </p:sp>
      <p:sp>
        <p:nvSpPr>
          <p:cNvPr id="5" name="Text 3"/>
          <p:cNvSpPr/>
          <p:nvPr/>
        </p:nvSpPr>
        <p:spPr>
          <a:xfrm>
            <a:off x="1047720" y="2102937"/>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איזה צורך מקומי ואיזה תפקיד של הכסף היו מעורבים?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לאיזו חלופה מציאותית השוויתם?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על גבי הבלוקצ'יין, ברשת לייטנינג, או בשניהם? מי שלט במפתחות?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מה היו היתרון המשמעותי ביותר, הסיכון החמור ביותר והכשל האפשרי?</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כיצד השפיעו החוק, התשתיות, השפה או התרבות על התוצאה?</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אילו ראיות תומכות בצעד הבא שניתן לנקוט באחריות, אם יש כזה?</a:t>
            </a:r>
            <a:endParaRPr lang="h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he" altLang="en-US" sz="3000" dirty="0">
                <a:solidFill>
                  <a:srgbClr val="422C70"/>
                </a:solidFill>
                <a:latin typeface="IBM Plex Sans Medium" pitchFamily="34" charset="0"/>
                <a:ea typeface="IBM Plex Sans Medium" pitchFamily="34" charset="-122"/>
                <a:cs typeface="IBM Plex Sans Medium" pitchFamily="34" charset="-120"/>
              </a:rPr>
              <a:t>נקודות מפתח ורגע למחשבה</a:t>
            </a:r>
            <a:endParaRPr lang="he" sz="3000" dirty="0"/>
          </a:p>
        </p:txBody>
      </p:sp>
      <p:sp>
        <p:nvSpPr>
          <p:cNvPr id="4" name="Text 2"/>
          <p:cNvSpPr/>
          <p:nvPr/>
        </p:nvSpPr>
        <p:spPr>
          <a:xfrm>
            <a:off x="1047720" y="1386779"/>
            <a:ext cx="10688604" cy="2711653"/>
          </a:xfrm>
          <a:prstGeom prst="rect">
            <a:avLst/>
          </a:prstGeom>
          <a:noFill/>
          <a:ln/>
        </p:spPr>
        <p:txBody>
          <a:bodyPr wrap="square" lIns="0" tIns="0" rIns="0" bIns="0" rtlCol="0" anchor="t"/>
          <a:lstStyle/>
          <a:p>
            <a:pPr rtl="1" algn="l" marL="228600" indent="-228600">
              <a:lnSpc>
                <a:spcPct val="113000"/>
              </a:lnSpc>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התחילו בצורך מקומי ובחלופה מציאותית</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התבוננו, תרגלו בבטחה, ואז הסבירו או הדגימו</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בדקו את הכלים, את הסדרי המשמורת, את העלויות, את הפרטיות ואת הכללים המקומיים העדכניים</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ודאו את אמצעי התשלום ואת התוצאה; היערכו לכשל</a:t>
            </a:r>
            <a:endParaRPr lang="he" sz="2400" dirty="0"/>
          </a:p>
          <a:p>
            <a:pPr rtl="1" algn="l" marL="228600" indent="-228600">
              <a:lnSpc>
                <a:spcPct val="113000"/>
              </a:lnSpc>
              <a:spcBef>
                <a:spcPts val="480"/>
              </a:spcBef>
              <a:buSzPct val="100000"/>
              <a:buChar char="•"/>
            </a:pPr>
            <a:r>
              <a:rPr lang="he" altLang="en-US" sz="2400" dirty="0">
                <a:solidFill>
                  <a:srgbClr val="25252B"/>
                </a:solidFill>
                <a:latin typeface="IBM Plex Sans" pitchFamily="34" charset="0"/>
                <a:ea typeface="IBM Plex Sans" pitchFamily="34" charset="-122"/>
                <a:cs typeface="IBM Plex Sans" pitchFamily="34" charset="-120"/>
              </a:rPr>
              <a:t>השתתפות מועילה בקהילה היא מרצון ומגינה על אנשים</a:t>
            </a:r>
            <a:endParaRPr lang="he"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rtl="1" algn="l" indent="0" marL="0">
              <a:lnSpc>
                <a:spcPct val="113000"/>
              </a:lnSpc>
              <a:buNone/>
            </a:pPr>
            <a:r>
              <a:rPr lang="he" altLang="en-US" sz="2400" b="1" dirty="0">
                <a:solidFill>
                  <a:srgbClr val="422C70"/>
                </a:solidFill>
                <a:latin typeface="IBM Plex Sans" pitchFamily="34" charset="0"/>
                <a:ea typeface="IBM Plex Sans" pitchFamily="34" charset="-122"/>
                <a:cs typeface="IBM Plex Sans" pitchFamily="34" charset="-120"/>
              </a:rPr>
              <a:t>רגע למחשבה</a:t>
            </a:r>
            <a:endParaRPr lang="he" sz="2400" dirty="0"/>
          </a:p>
          <a:p>
            <a:pPr rtl="1" algn="l" indent="0" marL="0">
              <a:lnSpc>
                <a:spcPct val="113000"/>
              </a:lnSpc>
              <a:spcBef>
                <a:spcPts val="360"/>
              </a:spcBef>
              <a:buNone/>
            </a:pPr>
            <a:r>
              <a:rPr lang="he" altLang="en-US" sz="2400" dirty="0">
                <a:solidFill>
                  <a:srgbClr val="25252B"/>
                </a:solidFill>
                <a:latin typeface="IBM Plex Sans" pitchFamily="34" charset="0"/>
                <a:ea typeface="IBM Plex Sans" pitchFamily="34" charset="-122"/>
                <a:cs typeface="IBM Plex Sans" pitchFamily="34" charset="-120"/>
              </a:rPr>
              <a:t>איזו שאלה הייתם שואלים לפני שתחליטו אם דרך פעולה המבוססת על ביטקוין מתאימה לצורך מקומי?</a:t>
            </a:r>
            <a:endParaRPr lang="h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he" altLang="en-US" sz="1200" dirty="0">
                <a:solidFill>
                  <a:srgbClr val="6C6C7D"/>
                </a:solidFill>
                <a:latin typeface="IBM Plex Sans" pitchFamily="34" charset="0"/>
                <a:ea typeface="IBM Plex Sans" pitchFamily="34" charset="-122"/>
                <a:cs typeface="IBM Plex Sans" pitchFamily="34" charset="-120"/>
              </a:rPr>
              <a:t>דיפלומה בביטקוין · מודול 4</a:t>
            </a:r>
            <a:endParaRPr lang="h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דיפלומה בביטקוין</dc:title>
  <dc:subject>Open educational slides (Creative Commons). Adapt them freely.</dc:subject>
  <dc:creator>My First Bitcoin</dc:creator>
  <cp:lastModifiedBy>My First Bitcoin</cp:lastModifiedBy>
  <cp:revision>1</cp:revision>
  <dcterms:created xsi:type="dcterms:W3CDTF">2026-10-22T20:31:35Z</dcterms:created>
  <dcterms:modified xsi:type="dcterms:W3CDTF">2026-10-22T20:31:35Z</dcterms:modified>
</cp:coreProperties>
</file>