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slideMasters/slideMaster50.xml" ContentType="application/vnd.openxmlformats-officedocument.presentationml.slideMaster+xml"/>
  <Override PartName="/ppt/slides/slide50.xml" ContentType="application/vnd.openxmlformats-officedocument.presentationml.slide+xml"/>
  <Override PartName="/ppt/slideMasters/slideMaster51.xml" ContentType="application/vnd.openxmlformats-officedocument.presentationml.slideMaster+xml"/>
  <Override PartName="/ppt/slides/slide51.xml" ContentType="application/vnd.openxmlformats-officedocument.presentationml.slide+xml"/>
  <Override PartName="/ppt/slideMasters/slideMaster52.xml" ContentType="application/vnd.openxmlformats-officedocument.presentationml.slideMaster+xml"/>
  <Override PartName="/ppt/slides/slide52.xml" ContentType="application/vnd.openxmlformats-officedocument.presentationml.slide+xml"/>
  <Override PartName="/ppt/slideMasters/slideMaster53.xml" ContentType="application/vnd.openxmlformats-officedocument.presentationml.slideMaster+xml"/>
  <Override PartName="/ppt/slides/slide53.xml" ContentType="application/vnd.openxmlformats-officedocument.presentationml.slide+xml"/>
  <Override PartName="/ppt/slideMasters/slideMaster54.xml" ContentType="application/vnd.openxmlformats-officedocument.presentationml.slideMaster+xml"/>
  <Override PartName="/ppt/slides/slide54.xml" ContentType="application/vnd.openxmlformats-officedocument.presentationml.slide+xml"/>
  <Override PartName="/ppt/slideMasters/slideMaster55.xml" ContentType="application/vnd.openxmlformats-officedocument.presentationml.slideMaster+xml"/>
  <Override PartName="/ppt/slides/slide55.xml" ContentType="application/vnd.openxmlformats-officedocument.presentationml.slide+xml"/>
  <Override PartName="/ppt/slideMasters/slideMaster56.xml" ContentType="application/vnd.openxmlformats-officedocument.presentationml.slideMaster+xml"/>
  <Override PartName="/ppt/slides/slide56.xml" ContentType="application/vnd.openxmlformats-officedocument.presentationml.slide+xml"/>
  <Override PartName="/ppt/slideMasters/slideMaster57.xml" ContentType="application/vnd.openxmlformats-officedocument.presentationml.slideMaster+xml"/>
  <Override PartName="/ppt/slides/slide57.xml" ContentType="application/vnd.openxmlformats-officedocument.presentationml.slide+xml"/>
  <Override PartName="/ppt/slideMasters/slideMaster58.xml" ContentType="application/vnd.openxmlformats-officedocument.presentationml.slideMaster+xml"/>
  <Override PartName="/ppt/slides/slide58.xml" ContentType="application/vnd.openxmlformats-officedocument.presentationml.slide+xml"/>
  <Override PartName="/ppt/slideMasters/slideMaster59.xml" ContentType="application/vnd.openxmlformats-officedocument.presentationml.slideMaster+xml"/>
  <Override PartName="/ppt/slides/slide59.xml" ContentType="application/vnd.openxmlformats-officedocument.presentationml.slide+xml"/>
  <Override PartName="/ppt/slideMasters/slideMaster60.xml" ContentType="application/vnd.openxmlformats-officedocument.presentationml.slideMaster+xml"/>
  <Override PartName="/ppt/slides/slide60.xml" ContentType="application/vnd.openxmlformats-officedocument.presentationml.slide+xml"/>
  <Override PartName="/ppt/slideMasters/slideMaster61.xml" ContentType="application/vnd.openxmlformats-officedocument.presentationml.slideMaster+xml"/>
  <Override PartName="/ppt/slides/slide61.xml" ContentType="application/vnd.openxmlformats-officedocument.presentationml.slide+xml"/>
  <Override PartName="/ppt/slideMasters/slideMaster62.xml" ContentType="application/vnd.openxmlformats-officedocument.presentationml.slideMaster+xml"/>
  <Override PartName="/ppt/slides/slide62.xml" ContentType="application/vnd.openxmlformats-officedocument.presentationml.slide+xml"/>
  <Override PartName="/ppt/slideMasters/slideMaster63.xml" ContentType="application/vnd.openxmlformats-officedocument.presentationml.slideMaster+xml"/>
  <Override PartName="/ppt/slides/slide63.xml" ContentType="application/vnd.openxmlformats-officedocument.presentationml.slide+xml"/>
  <Override PartName="/ppt/slideMasters/slideMaster64.xml" ContentType="application/vnd.openxmlformats-officedocument.presentationml.slideMaster+xml"/>
  <Override PartName="/ppt/slides/slide64.xml" ContentType="application/vnd.openxmlformats-officedocument.presentationml.slide+xml"/>
  <Override PartName="/ppt/slideMasters/slideMaster65.xml" ContentType="application/vnd.openxmlformats-officedocument.presentationml.slideMaster+xml"/>
  <Override PartName="/ppt/slides/slide65.xml" ContentType="application/vnd.openxmlformats-officedocument.presentationml.slide+xml"/>
  <Override PartName="/ppt/slideMasters/slideMaster66.xml" ContentType="application/vnd.openxmlformats-officedocument.presentationml.slideMaster+xml"/>
  <Override PartName="/ppt/slides/slide66.xml" ContentType="application/vnd.openxmlformats-officedocument.presentationml.slide+xml"/>
  <Override PartName="/ppt/slideMasters/slideMaster67.xml" ContentType="application/vnd.openxmlformats-officedocument.presentationml.slideMaster+xml"/>
  <Override PartName="/ppt/slides/slide67.xml" ContentType="application/vnd.openxmlformats-officedocument.presentationml.slide+xml"/>
  <Override PartName="/ppt/slideMasters/slideMaster68.xml" ContentType="application/vnd.openxmlformats-officedocument.presentationml.slideMaster+xml"/>
  <Override PartName="/ppt/slides/slide68.xml" ContentType="application/vnd.openxmlformats-officedocument.presentationml.slide+xml"/>
  <Override PartName="/ppt/slideMasters/slideMaster69.xml" ContentType="application/vnd.openxmlformats-officedocument.presentationml.slideMaster+xml"/>
  <Override PartName="/ppt/slides/slide69.xml" ContentType="application/vnd.openxmlformats-officedocument.presentationml.slide+xml"/>
  <Override PartName="/ppt/slideMasters/slideMaster70.xml" ContentType="application/vnd.openxmlformats-officedocument.presentationml.slideMaster+xml"/>
  <Override PartName="/ppt/slides/slide70.xml" ContentType="application/vnd.openxmlformats-officedocument.presentationml.slide+xml"/>
  <Override PartName="/ppt/slideMasters/slideMaster71.xml" ContentType="application/vnd.openxmlformats-officedocument.presentationml.slideMaster+xml"/>
  <Override PartName="/ppt/slides/slide71.xml" ContentType="application/vnd.openxmlformats-officedocument.presentationml.slide+xml"/>
  <Override PartName="/ppt/slideMasters/slideMaster72.xml" ContentType="application/vnd.openxmlformats-officedocument.presentationml.slideMaster+xml"/>
  <Override PartName="/ppt/slides/slide72.xml" ContentType="application/vnd.openxmlformats-officedocument.presentationml.slide+xml"/>
  <Override PartName="/ppt/slideMasters/slideMaster73.xml" ContentType="application/vnd.openxmlformats-officedocument.presentationml.slideMaster+xml"/>
  <Override PartName="/ppt/slides/slide73.xml" ContentType="application/vnd.openxmlformats-officedocument.presentationml.slide+xml"/>
  <Override PartName="/ppt/slideMasters/slideMaster74.xml" ContentType="application/vnd.openxmlformats-officedocument.presentationml.slideMaster+xml"/>
  <Override PartName="/ppt/slides/slide74.xml" ContentType="application/vnd.openxmlformats-officedocument.presentationml.slide+xml"/>
  <Override PartName="/ppt/slideMasters/slideMaster75.xml" ContentType="application/vnd.openxmlformats-officedocument.presentationml.slideMaster+xml"/>
  <Override PartName="/ppt/slides/slide75.xml" ContentType="application/vnd.openxmlformats-officedocument.presentationml.slide+xml"/>
  <Override PartName="/ppt/slideMasters/slideMaster76.xml" ContentType="application/vnd.openxmlformats-officedocument.presentationml.slideMaster+xml"/>
  <Override PartName="/ppt/slides/slide76.xml" ContentType="application/vnd.openxmlformats-officedocument.presentationml.slide+xml"/>
  <Override PartName="/ppt/slideMasters/slideMaster77.xml" ContentType="application/vnd.openxmlformats-officedocument.presentationml.slideMaster+xml"/>
  <Override PartName="/ppt/slides/slide77.xml" ContentType="application/vnd.openxmlformats-officedocument.presentationml.slide+xml"/>
  <Override PartName="/ppt/slideMasters/slideMaster78.xml" ContentType="application/vnd.openxmlformats-officedocument.presentationml.slideMaster+xml"/>
  <Override PartName="/ppt/slides/slide78.xml" ContentType="application/vnd.openxmlformats-officedocument.presentationml.slide+xml"/>
  <Override PartName="/ppt/slideMasters/slideMaster79.xml" ContentType="application/vnd.openxmlformats-officedocument.presentationml.slideMaster+xml"/>
  <Override PartName="/ppt/slides/slide79.xml" ContentType="application/vnd.openxmlformats-officedocument.presentationml.slide+xml"/>
  <Override PartName="/ppt/slideMasters/slideMaster80.xml" ContentType="application/vnd.openxmlformats-officedocument.presentationml.slideMaster+xml"/>
  <Override PartName="/ppt/slides/slide80.xml" ContentType="application/vnd.openxmlformats-officedocument.presentationml.slide+xml"/>
  <Override PartName="/ppt/slideMasters/slideMaster81.xml" ContentType="application/vnd.openxmlformats-officedocument.presentationml.slideMaster+xml"/>
  <Override PartName="/ppt/slides/slide81.xml" ContentType="application/vnd.openxmlformats-officedocument.presentationml.slide+xml"/>
  <Override PartName="/ppt/slideMasters/slideMaster82.xml" ContentType="application/vnd.openxmlformats-officedocument.presentationml.slideMaster+xml"/>
  <Override PartName="/ppt/slides/slide82.xml" ContentType="application/vnd.openxmlformats-officedocument.presentationml.slide+xml"/>
  <Override PartName="/ppt/slideMasters/slideMaster83.xml" ContentType="application/vnd.openxmlformats-officedocument.presentationml.slideMaster+xml"/>
  <Override PartName="/ppt/slides/slide83.xml" ContentType="application/vnd.openxmlformats-officedocument.presentationml.slide+xml"/>
  <Override PartName="/ppt/slideMasters/slideMaster84.xml" ContentType="application/vnd.openxmlformats-officedocument.presentationml.slideMaster+xml"/>
  <Override PartName="/ppt/slides/slide84.xml" ContentType="application/vnd.openxmlformats-officedocument.presentationml.slide+xml"/>
  <Override PartName="/ppt/slideMasters/slideMaster85.xml" ContentType="application/vnd.openxmlformats-officedocument.presentationml.slideMaster+xml"/>
  <Override PartName="/ppt/slides/slide85.xml" ContentType="application/vnd.openxmlformats-officedocument.presentationml.slide+xml"/>
  <Override PartName="/ppt/slideMasters/slideMaster86.xml" ContentType="application/vnd.openxmlformats-officedocument.presentationml.slideMaster+xml"/>
  <Override PartName="/ppt/slides/slide86.xml" ContentType="application/vnd.openxmlformats-officedocument.presentationml.slide+xml"/>
  <Override PartName="/ppt/slideMasters/slideMaster87.xml" ContentType="application/vnd.openxmlformats-officedocument.presentationml.slideMaster+xml"/>
  <Override PartName="/ppt/slides/slide87.xml" ContentType="application/vnd.openxmlformats-officedocument.presentationml.slide+xml"/>
  <Override PartName="/ppt/slideMasters/slideMaster88.xml" ContentType="application/vnd.openxmlformats-officedocument.presentationml.slideMaster+xml"/>
  <Override PartName="/ppt/slides/slide88.xml" ContentType="application/vnd.openxmlformats-officedocument.presentationml.slide+xml"/>
  <Override PartName="/ppt/slideMasters/slideMaster89.xml" ContentType="application/vnd.openxmlformats-officedocument.presentationml.slideMaster+xml"/>
  <Override PartName="/ppt/slides/slide89.xml" ContentType="application/vnd.openxmlformats-officedocument.presentationml.slide+xml"/>
  <Override PartName="/ppt/slideMasters/slideMaster90.xml" ContentType="application/vnd.openxmlformats-officedocument.presentationml.slideMaster+xml"/>
  <Override PartName="/ppt/slides/slide90.xml" ContentType="application/vnd.openxmlformats-officedocument.presentationml.slide+xml"/>
  <Override PartName="/ppt/slideMasters/slideMaster91.xml" ContentType="application/vnd.openxmlformats-officedocument.presentationml.slideMaster+xml"/>
  <Override PartName="/ppt/slides/slide91.xml" ContentType="application/vnd.openxmlformats-officedocument.presentationml.slide+xml"/>
  <Override PartName="/ppt/slideMasters/slideMaster92.xml" ContentType="application/vnd.openxmlformats-officedocument.presentationml.slideMaster+xml"/>
  <Override PartName="/ppt/slides/slide92.xml" ContentType="application/vnd.openxmlformats-officedocument.presentationml.slide+xml"/>
  <Override PartName="/ppt/slideMasters/slideMaster93.xml" ContentType="application/vnd.openxmlformats-officedocument.presentationml.slideMaster+xml"/>
  <Override PartName="/ppt/slides/slide93.xml" ContentType="application/vnd.openxmlformats-officedocument.presentationml.slide+xml"/>
  <Override PartName="/ppt/slideMasters/slideMaster94.xml" ContentType="application/vnd.openxmlformats-officedocument.presentationml.slideMaster+xml"/>
  <Override PartName="/ppt/slides/slide94.xml" ContentType="application/vnd.openxmlformats-officedocument.presentationml.slide+xml"/>
  <Override PartName="/ppt/slideMasters/slideMaster95.xml" ContentType="application/vnd.openxmlformats-officedocument.presentationml.slideMaster+xml"/>
  <Override PartName="/ppt/slides/slide95.xml" ContentType="application/vnd.openxmlformats-officedocument.presentationml.slide+xml"/>
  <Override PartName="/ppt/slideMasters/slideMaster96.xml" ContentType="application/vnd.openxmlformats-officedocument.presentationml.slideMaster+xml"/>
  <Override PartName="/ppt/slides/slide96.xml" ContentType="application/vnd.openxmlformats-officedocument.presentationml.slide+xml"/>
  <Override PartName="/ppt/slideMasters/slideMaster97.xml" ContentType="application/vnd.openxmlformats-officedocument.presentationml.slideMaster+xml"/>
  <Override PartName="/ppt/slides/slide97.xml" ContentType="application/vnd.openxmlformats-officedocument.presentationml.slide+xml"/>
  <Override PartName="/ppt/slideMasters/slideMaster98.xml" ContentType="application/vnd.openxmlformats-officedocument.presentationml.slideMaster+xml"/>
  <Override PartName="/ppt/slides/slide98.xml" ContentType="application/vnd.openxmlformats-officedocument.presentationml.slide+xml"/>
  <Override PartName="/ppt/slideMasters/slideMaster99.xml" ContentType="application/vnd.openxmlformats-officedocument.presentationml.slideMaster+xml"/>
  <Override PartName="/ppt/slides/slide99.xml" ContentType="application/vnd.openxmlformats-officedocument.presentationml.slide+xml"/>
  <Override PartName="/ppt/slideMasters/slideMaster100.xml" ContentType="application/vnd.openxmlformats-officedocument.presentationml.slideMaster+xml"/>
  <Override PartName="/ppt/slides/slide100.xml" ContentType="application/vnd.openxmlformats-officedocument.presentationml.slide+xml"/>
  <Override PartName="/ppt/slideMasters/slideMaster101.xml" ContentType="application/vnd.openxmlformats-officedocument.presentationml.slideMaster+xml"/>
  <Override PartName="/ppt/slides/slide101.xml" ContentType="application/vnd.openxmlformats-officedocument.presentationml.slide+xml"/>
  <Override PartName="/ppt/slideMasters/slideMaster102.xml" ContentType="application/vnd.openxmlformats-officedocument.presentationml.slideMaster+xml"/>
  <Override PartName="/ppt/slides/slide102.xml" ContentType="application/vnd.openxmlformats-officedocument.presentationml.slide+xml"/>
  <Override PartName="/ppt/slideMasters/slideMaster103.xml" ContentType="application/vnd.openxmlformats-officedocument.presentationml.slideMaster+xml"/>
  <Override PartName="/ppt/slides/slide103.xml" ContentType="application/vnd.openxmlformats-officedocument.presentationml.slide+xml"/>
  <Override PartName="/ppt/slideMasters/slideMaster104.xml" ContentType="application/vnd.openxmlformats-officedocument.presentationml.slideMaster+xml"/>
  <Override PartName="/ppt/slides/slide104.xml" ContentType="application/vnd.openxmlformats-officedocument.presentationml.slide+xml"/>
  <Override PartName="/ppt/slideMasters/slideMaster105.xml" ContentType="application/vnd.openxmlformats-officedocument.presentationml.slideMaster+xml"/>
  <Override PartName="/ppt/slides/slide105.xml" ContentType="application/vnd.openxmlformats-officedocument.presentationml.slide+xml"/>
  <Override PartName="/ppt/slideMasters/slideMaster106.xml" ContentType="application/vnd.openxmlformats-officedocument.presentationml.slideMaster+xml"/>
  <Override PartName="/ppt/slides/slide106.xml" ContentType="application/vnd.openxmlformats-officedocument.presentationml.slide+xml"/>
  <Override PartName="/ppt/slideMasters/slideMaster107.xml" ContentType="application/vnd.openxmlformats-officedocument.presentationml.slideMaster+xml"/>
  <Override PartName="/ppt/slides/slide107.xml" ContentType="application/vnd.openxmlformats-officedocument.presentationml.slide+xml"/>
  <Override PartName="/ppt/slideMasters/slideMaster108.xml" ContentType="application/vnd.openxmlformats-officedocument.presentationml.slideMaster+xml"/>
  <Override PartName="/ppt/slides/slide10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 id="322" r:id="rId68"/>
    <p:sldId id="323" r:id="rId69"/>
    <p:sldId id="324" r:id="rId70"/>
    <p:sldId id="325" r:id="rId71"/>
    <p:sldId id="326" r:id="rId72"/>
    <p:sldId id="327" r:id="rId73"/>
    <p:sldId id="328" r:id="rId74"/>
    <p:sldId id="329" r:id="rId75"/>
    <p:sldId id="330" r:id="rId76"/>
    <p:sldId id="331" r:id="rId77"/>
    <p:sldId id="332" r:id="rId78"/>
    <p:sldId id="333" r:id="rId79"/>
    <p:sldId id="334" r:id="rId80"/>
    <p:sldId id="335" r:id="rId81"/>
    <p:sldId id="336" r:id="rId82"/>
    <p:sldId id="337" r:id="rId83"/>
    <p:sldId id="338" r:id="rId84"/>
    <p:sldId id="339" r:id="rId85"/>
    <p:sldId id="340" r:id="rId86"/>
    <p:sldId id="341" r:id="rId87"/>
    <p:sldId id="342" r:id="rId88"/>
    <p:sldId id="343" r:id="rId89"/>
    <p:sldId id="344" r:id="rId90"/>
    <p:sldId id="345" r:id="rId91"/>
    <p:sldId id="346" r:id="rId92"/>
    <p:sldId id="347" r:id="rId93"/>
    <p:sldId id="348" r:id="rId94"/>
    <p:sldId id="349" r:id="rId95"/>
    <p:sldId id="350" r:id="rId96"/>
    <p:sldId id="351" r:id="rId97"/>
    <p:sldId id="352" r:id="rId98"/>
    <p:sldId id="353" r:id="rId99"/>
    <p:sldId id="354" r:id="rId100"/>
    <p:sldId id="355" r:id="rId101"/>
    <p:sldId id="356" r:id="rId102"/>
    <p:sldId id="357" r:id="rId103"/>
    <p:sldId id="358" r:id="rId104"/>
    <p:sldId id="359" r:id="rId105"/>
    <p:sldId id="360" r:id="rId106"/>
    <p:sldId id="361" r:id="rId107"/>
    <p:sldId id="362" r:id="rId108"/>
    <p:sldId id="363" r:id="rId109"/>
  </p:sldIdLst>
  <p:notesMasterIdLst>
    <p:notesMasterId r:id="rId1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notesMaster" Target="notesMasters/notesMaster1.xml"/><Relationship Id="rId111" Type="http://schemas.openxmlformats.org/officeDocument/2006/relationships/presProps" Target="presProps.xml"/><Relationship Id="rId112" Type="http://schemas.openxmlformats.org/officeDocument/2006/relationships/viewProps" Target="viewProps.xml"/><Relationship Id="rId113" Type="http://schemas.openxmlformats.org/officeDocument/2006/relationships/theme" Target="theme/theme1.xml"/><Relationship Id="rId1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_rels/notesSlide5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0.xml"/>
		</Relationships>
</file>

<file path=ppt/notesSlides/_rels/notesSlide5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1.xml"/>
		</Relationships>
</file>

<file path=ppt/notesSlides/_rels/notesSlide5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2.xml"/>
		</Relationships>
</file>

<file path=ppt/notesSlides/_rels/notesSlide5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3.xml"/>
		</Relationships>
</file>

<file path=ppt/notesSlides/_rels/notesSlide5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4.xml"/>
		</Relationships>
</file>

<file path=ppt/notesSlides/_rels/notesSlide5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5.xml"/>
		</Relationships>
</file>

<file path=ppt/notesSlides/_rels/notesSlide5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6.xml"/>
		</Relationships>
</file>

<file path=ppt/notesSlides/_rels/notesSlide5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7.xml"/>
		</Relationships>
</file>

<file path=ppt/notesSlides/_rels/notesSlide5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8.xml"/>
		</Relationships>
</file>

<file path=ppt/notesSlides/_rels/notesSlide5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9.xml"/>
		</Relationships>
</file>

<file path=ppt/notesSlides/_rels/notesSlide6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0.xml"/>
		</Relationships>
</file>

<file path=ppt/notesSlides/_rels/notesSlide6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1.xml"/>
		</Relationships>
</file>

<file path=ppt/notesSlides/_rels/notesSlide6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2.xml"/>
		</Relationships>
</file>

<file path=ppt/notesSlides/_rels/notesSlide6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3.xml"/>
		</Relationships>
</file>

<file path=ppt/notesSlides/_rels/notesSlide6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4.xml"/>
		</Relationships>
</file>

<file path=ppt/notesSlides/_rels/notesSlide6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5.xml"/>
		</Relationships>
</file>

<file path=ppt/notesSlides/_rels/notesSlide6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6.xml"/>
		</Relationships>
</file>

<file path=ppt/notesSlides/_rels/notesSlide6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7.xml"/>
		</Relationships>
</file>

<file path=ppt/notesSlides/_rels/notesSlide6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8.xml"/>
		</Relationships>
</file>

<file path=ppt/notesSlides/_rels/notesSlide6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9.xml"/>
		</Relationships>
</file>

<file path=ppt/notesSlides/_rels/notesSlide7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0.xml"/>
		</Relationships>
</file>

<file path=ppt/notesSlides/_rels/notesSlide7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1.xml"/>
		</Relationships>
</file>

<file path=ppt/notesSlides/_rels/notesSlide7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2.xml"/>
		</Relationships>
</file>

<file path=ppt/notesSlides/_rels/notesSlide7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3.xml"/>
		</Relationships>
</file>

<file path=ppt/notesSlides/_rels/notesSlide7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4.xml"/>
		</Relationships>
</file>

<file path=ppt/notesSlides/_rels/notesSlide7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5.xml"/>
		</Relationships>
</file>

<file path=ppt/notesSlides/_rels/notesSlide7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6.xml"/>
		</Relationships>
</file>

<file path=ppt/notesSlides/_rels/notesSlide7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7.xml"/>
		</Relationships>
</file>

<file path=ppt/notesSlides/_rels/notesSlide7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8.xml"/>
		</Relationships>
</file>

<file path=ppt/notesSlides/_rels/notesSlide7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9.xml"/>
		</Relationships>
</file>

<file path=ppt/notesSlides/_rels/notesSlide8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0.xml"/>
		</Relationships>
</file>

<file path=ppt/notesSlides/_rels/notesSlide8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1.xml"/>
		</Relationships>
</file>

<file path=ppt/notesSlides/_rels/notesSlide8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2.xml"/>
		</Relationships>
</file>

<file path=ppt/notesSlides/_rels/notesSlide8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3.xml"/>
		</Relationships>
</file>

<file path=ppt/notesSlides/_rels/notesSlide8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4.xml"/>
		</Relationships>
</file>

<file path=ppt/notesSlides/_rels/notesSlide8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5.xml"/>
		</Relationships>
</file>

<file path=ppt/notesSlides/_rels/notesSlide8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6.xml"/>
		</Relationships>
</file>

<file path=ppt/notesSlides/_rels/notesSlide8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7.xml"/>
		</Relationships>
</file>

<file path=ppt/notesSlides/_rels/notesSlide8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8.xml"/>
		</Relationships>
</file>

<file path=ppt/notesSlides/_rels/notesSlide8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9.xml"/>
		</Relationships>
</file>

<file path=ppt/notesSlides/_rels/notesSlide9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0.xml"/>
		</Relationships>
</file>

<file path=ppt/notesSlides/_rels/notesSlide9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1.xml"/>
		</Relationships>
</file>

<file path=ppt/notesSlides/_rels/notesSlide9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2.xml"/>
		</Relationships>
</file>

<file path=ppt/notesSlides/_rels/notesSlide9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3.xml"/>
		</Relationships>
</file>

<file path=ppt/notesSlides/_rels/notesSlide9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4.xml"/>
		</Relationships>
</file>

<file path=ppt/notesSlides/_rels/notesSlide9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5.xml"/>
		</Relationships>
</file>

<file path=ppt/notesSlides/_rels/notesSlide9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6.xml"/>
		</Relationships>
</file>

<file path=ppt/notesSlides/_rels/notesSlide9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7.xml"/>
		</Relationships>
</file>

<file path=ppt/notesSlides/_rels/notesSlide9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8.xml"/>
		</Relationships>
</file>

<file path=ppt/notesSlides/_rels/notesSlide9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9.xml"/>
		</Relationships>
</file>

<file path=ppt/notesSlides/_rels/notesSlide10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0.xml"/>
		</Relationships>
</file>

<file path=ppt/notesSlides/_rels/notesSlide10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1.xml"/>
		</Relationships>
</file>

<file path=ppt/notesSlides/_rels/notesSlide10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2.xml"/>
		</Relationships>
</file>

<file path=ppt/notesSlides/_rels/notesSlide10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3.xml"/>
		</Relationships>
</file>

<file path=ppt/notesSlides/_rels/notesSlide10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4.xml"/>
		</Relationships>
</file>

<file path=ppt/notesSlides/_rels/notesSlide10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5.xml"/>
		</Relationships>
</file>

<file path=ppt/notesSlides/_rels/notesSlide10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6.xml"/>
		</Relationships>
</file>

<file path=ppt/notesSlides/_rels/notesSlide10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7.xml"/>
		</Relationships>
</file>

<file path=ppt/notesSlides/_rels/notesSlide10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來源：My First Bitcoin，《比特幣文憑學生指南》（Bitcoin Diploma Student Guide），第 26.10 版，第 1 至 4 單元及學習者入門須知。依據「創用 CC 姓名標示－相同方式分享 4.0 國際」授權條款改編；本簡報亦採用相同授權條款。本簡報為教育工作者主導的教學輔助工具。您可調整範例、活動、進度與講授方式，但須保留課程原意、必備能力及安全界線。本簡報不預設固定的課堂時長。</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請在全部四個模組中貫徹這些界限。在進行任何選擇性的低風險實際操作練習之前，請先說明隱私、安全及遺失方面的風險。</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請運用原始資料中的討論，區分可查證的事實與需要標準及證據支持的意見。請勿要求他人揭露個人財務資訊。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請使用原文中的例子：Amina 有米，想要鞋子；Luis 有鞋子，想要食用油；Mei 有食用油，想要修繕服務。請將失敗的直接交換與之後透過貨幣促成的解決方案明確區分開來。</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請運用指南中關於水資源取得的例子以及日常生活中的選擇。迫切的需求可能會合理地提高對當下的偏好。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請說明金本位制度，以及代表性紙幣中各不相同的兌換規則。卡片或手機只是傳送指令，本身並不含有金錢。一般的銀行存款是銀行對其客戶所負的債務。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銀行在承擔成本與損失的同時，賺取利息與手續費。請勿暗示所有銀行都即將倒閉，或放款不受任何限制。請區分銀行的承諾與直接持有結算資產兩者之間的差異。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請讓五個部分的回答彼此連貫。早期的提案各自提供了其中一些要素；請避免暗示每一項提案都已是完整的去中心化貨幣。</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有些比特幣可能無法存取，或無法出售。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讓學習者自行算出換算結果；不顯示答案。</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重點思考：比特幣對您而言有價值嗎？它目前的價格能代表它的價值嗎？</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請準備接收畫面檢查、發送與驗證檢查，以及復原準備或詐騙應對演練。使用前，請先說明每個環境的限制。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切勿拍攝、上傳至雲端儲存、以電子郵件寄送、透過訊息傳送真實的助記詞，或將其輸入任何網站或一般表單。助記詞可讓人完全取用資金。
額外密碼短語、多重金鑰及進階備份方案屬於進階學習的內容。請勿引入學習者無法解釋或無法從中復原的複雜做法。
若助記詞可能曾被他人看見、複製、在線上輸入，或儲存在不受信任的裝置上，請視為已遭洩漏。請在不透露助記詞的前提下尋求協助，並改用一套新的、可信任的復原流程。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請使用原始資料中虛構的小額支付與低頻支付比較範例。所有選擇皆應維持假設性質；請勿為學習者的個人資金選定工具或金額。</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請在不檢視復原詞的情況下觀察整個過程。日後您自行設定錢包時，須重新以私密方式產生新的復原資訊。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鏈上手續費主要取決於交易資料量與區塊空間的需求，而不單純取決於發送的金額。請查看最終估算值；確認時間與手續費都可能變動。</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請自行前往官方網站、應用程式頁面及聯絡管道。請確認發行者與網域；對廣告、訊息及仿冒網站保持警覺。切勿借錢來嘗試。</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來源錨點：由教育者觀察的實務能力檢核。C6 要求直接觀察錢包／收款與復原準備兩類任務。模擬情境、預先準備的教材、實體模型以及不涉及資金的替代方式皆屬有效。必要時請給予回饋，並提供再次嘗試的機會。評分規準及評量行政事務請勿顯示於螢幕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第四單元為必修，內容由教師規劃。請選擇與當地相關的「比特幣作為貨幣」任務，並將以下提示視為可調整的選項，而非必須示範每一種工具或情境。請確認目前的工具、當地法規、基礎設施與支援資源。請維持必備能力要求及第三單元的安全標準；切勿自行編造當地服務提供者或相關細節。</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請選擇相關的來源任務：保管方式比較、收款畫面檢查、付款路徑比較、預備交易檢查、路徑成本比較、詐騙應對、商家／捐款流程，或資源查證。必要時，請尋求在地專業人士的協助。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請使用低價值的物品或模擬情境。在核准付款之前，請先說明完整的流程。
請從指南中挑選情境，或依當地任務加以調整。提示內容應以學習者為對象，並避免將假設的商家收款情境當作實際的當地商家名單。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請依據所選的在地任務，使用相應的來源情境。退款是一筆新的付款，而非撤銷原本的鏈上交易。</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取得管道包括工作收入、直接交換、經紀商、ATM、商家、兌換服務及循環經濟。請使用最新且經過查證的在地資訊，或明確標示為虛構的情境。</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請比較資料保存方式、鏈上關聯、交易對手、詐騙防護、額度、手續費及爭議處理機制。</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以所解決的問題來定義成功，而非交易數量。</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請觀察由教育工作者選定、在當地進行的「比特幣作為貨幣」任務，以及學習者如何說明其目的、替代方案、利弊取捨、可能的失敗與下一步。評分、評分規準及評量行政作業請勿顯示於螢幕上。</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Slide-4-image-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e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e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eg"/><Relationship Id="rId2" Type="http://schemas.openxmlformats.org/officeDocument/2006/relationships/slideLayout" Target="../slideLayouts/slideLayout1.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e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Slide-32-image-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slideLayout" Target="../slideLayouts/slideLayout1.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jpe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image" Target="../media/image-37-1.png"/><Relationship Id="rId2" Type="http://schemas.openxmlformats.org/officeDocument/2006/relationships/slideLayout" Target="../slideLayouts/slideLayout1.xml"/><Relationship Id="rId3"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slideLayout" Target="../slideLayouts/slideLayout1.xml"/><Relationship Id="rId3"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image-39-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image" Target="../media/image-41-1.jpeg"/><Relationship Id="rId2" Type="http://schemas.openxmlformats.org/officeDocument/2006/relationships/slideLayout" Target="../slideLayouts/slideLayout1.xml"/><Relationship Id="rId3"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image" Target="../media/image-43-1.png"/><Relationship Id="rId2" Type="http://schemas.openxmlformats.org/officeDocument/2006/relationships/slideLayout" Target="../slideLayouts/slideLayout1.xml"/><Relationship Id="rId3"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image" Target="../media/image-44-1.jpeg"/><Relationship Id="rId2" Type="http://schemas.openxmlformats.org/officeDocument/2006/relationships/image" Target="../media/image-44-2.png"/><Relationship Id="rId3" Type="http://schemas.openxmlformats.org/officeDocument/2006/relationships/slideLayout" Target="../slideLayouts/slideLayout1.xml"/><Relationship Id="rId4"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jpeg"/><Relationship Id="rId2" Type="http://schemas.openxmlformats.org/officeDocument/2006/relationships/slideLayout" Target="../slideLayouts/slideLayout1.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image" Target="../media/image-47-1.jpeg"/><Relationship Id="rId2" Type="http://schemas.openxmlformats.org/officeDocument/2006/relationships/image" Target="../media/image-47-2.png"/><Relationship Id="rId3" Type="http://schemas.openxmlformats.org/officeDocument/2006/relationships/slideLayout" Target="../slideLayouts/slideLayout1.xml"/><Relationship Id="rId4"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image" Target="../media/image-48-1.jpeg"/><Relationship Id="rId2" Type="http://schemas.openxmlformats.org/officeDocument/2006/relationships/slideLayout" Target="../slideLayouts/slideLayout1.xml"/><Relationship Id="rId3"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image" Target="../media/image-49-1.png"/><Relationship Id="rId2" Type="http://schemas.openxmlformats.org/officeDocument/2006/relationships/slideLayout" Target="../slideLayouts/slideLayout1.xml"/><Relationship Id="rId3"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image" Target="../media/image-50-1.png"/><Relationship Id="rId2" Type="http://schemas.openxmlformats.org/officeDocument/2006/relationships/slideLayout" Target="../slideLayouts/slideLayout1.xml"/><Relationship Id="rId3"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image" Target="../media/image-51-1.jpeg"/><Relationship Id="rId2" Type="http://schemas.openxmlformats.org/officeDocument/2006/relationships/slideLayout" Target="../slideLayouts/slideLayout1.xml"/><Relationship Id="rId3"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image" Target="../media/image-57-1.png"/><Relationship Id="rId2" Type="http://schemas.openxmlformats.org/officeDocument/2006/relationships/slideLayout" Target="../slideLayouts/slideLayout1.xml"/><Relationship Id="rId3"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image" Target="../media/Slide-60-image-1.png"/><Relationship Id="rId2" Type="http://schemas.openxmlformats.org/officeDocument/2006/relationships/slideLayout" Target="../slideLayouts/slideLayout1.xml"/><Relationship Id="rId3"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image" Target="../media/image-63-1.png"/><Relationship Id="rId2" Type="http://schemas.openxmlformats.org/officeDocument/2006/relationships/slideLayout" Target="../slideLayouts/slideLayout1.xml"/><Relationship Id="rId3"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s>
</file>

<file path=ppt/slides/_rels/slide66.xml.rels><?xml version="1.0" encoding="UTF-8" standalone="yes"?>
<Relationships xmlns="http://schemas.openxmlformats.org/package/2006/relationships"><Relationship Id="rId1" Type="http://schemas.openxmlformats.org/officeDocument/2006/relationships/image" Target="../media/image-66-1.png"/><Relationship Id="rId2" Type="http://schemas.openxmlformats.org/officeDocument/2006/relationships/slideLayout" Target="../slideLayouts/slideLayout1.xml"/><Relationship Id="rId3"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image" Target="../media/image-67-1.jpeg"/><Relationship Id="rId2" Type="http://schemas.openxmlformats.org/officeDocument/2006/relationships/slideLayout" Target="../slideLayouts/slideLayout1.xml"/><Relationship Id="rId3"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image" Target="../media/image-69-1.jpeg"/><Relationship Id="rId2" Type="http://schemas.openxmlformats.org/officeDocument/2006/relationships/slideLayout" Target="../slideLayouts/slideLayout1.xml"/><Relationship Id="rId3"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image" Target="../media/image-70-1.png"/><Relationship Id="rId2" Type="http://schemas.openxmlformats.org/officeDocument/2006/relationships/slideLayout" Target="../slideLayouts/slideLayout1.xml"/><Relationship Id="rId3"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image" Target="../media/image-71-1.jpeg"/><Relationship Id="rId2" Type="http://schemas.openxmlformats.org/officeDocument/2006/relationships/slideLayout" Target="../slideLayouts/slideLayout1.xml"/><Relationship Id="rId3"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s>
</file>

<file path=ppt/slides/_rels/slide73.xml.rels><?xml version="1.0" encoding="UTF-8" standalone="yes"?>
<Relationships xmlns="http://schemas.openxmlformats.org/package/2006/relationships"><Relationship Id="rId1" Type="http://schemas.openxmlformats.org/officeDocument/2006/relationships/image" Target="../media/image-73-1.png"/><Relationship Id="rId2" Type="http://schemas.openxmlformats.org/officeDocument/2006/relationships/slideLayout" Target="../slideLayouts/slideLayout1.xml"/><Relationship Id="rId3"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image" Target="../media/image-75-1.jpeg"/><Relationship Id="rId2" Type="http://schemas.openxmlformats.org/officeDocument/2006/relationships/slideLayout" Target="../slideLayouts/slideLayout1.xml"/><Relationship Id="rId3"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image" Target="../media/image-76-1.png"/><Relationship Id="rId2" Type="http://schemas.openxmlformats.org/officeDocument/2006/relationships/slideLayout" Target="../slideLayouts/slideLayout1.xml"/><Relationship Id="rId3" Type="http://schemas.openxmlformats.org/officeDocument/2006/relationships/notesSlide" Target="../notesSlides/notesSlide7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image" Target="../media/image-78-1.png"/><Relationship Id="rId2" Type="http://schemas.openxmlformats.org/officeDocument/2006/relationships/slideLayout" Target="../slideLayouts/slideLayout1.xml"/><Relationship Id="rId3"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image" Target="../media/image-79-1.jpeg"/><Relationship Id="rId2" Type="http://schemas.openxmlformats.org/officeDocument/2006/relationships/slideLayout" Target="../slideLayouts/slideLayout1.xml"/><Relationship Id="rId3"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image" Target="../media/image-80-1.png"/><Relationship Id="rId2" Type="http://schemas.openxmlformats.org/officeDocument/2006/relationships/slideLayout" Target="../slideLayouts/slideLayout1.xml"/><Relationship Id="rId3"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image" Target="../media/image-81-1.jpeg"/><Relationship Id="rId2" Type="http://schemas.openxmlformats.org/officeDocument/2006/relationships/slideLayout" Target="../slideLayouts/slideLayout1.xml"/><Relationship Id="rId3"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image" Target="../media/image-82-1.png"/><Relationship Id="rId2" Type="http://schemas.openxmlformats.org/officeDocument/2006/relationships/slideLayout" Target="../slideLayouts/slideLayout1.xml"/><Relationship Id="rId3"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image" Target="../media/image-83-1.png"/><Relationship Id="rId2" Type="http://schemas.openxmlformats.org/officeDocument/2006/relationships/slideLayout" Target="../slideLayouts/slideLayout1.xml"/><Relationship Id="rId3"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image" Target="../media/Slide-87-image-1.png"/><Relationship Id="rId2" Type="http://schemas.openxmlformats.org/officeDocument/2006/relationships/slideLayout" Target="../slideLayouts/slideLayout1.xml"/><Relationship Id="rId3"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image" Target="../media/image-88-1.png"/><Relationship Id="rId2" Type="http://schemas.openxmlformats.org/officeDocument/2006/relationships/slideLayout" Target="../slideLayouts/slideLayout1.xml"/><Relationship Id="rId3"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image" Target="../media/image-92-1.png"/><Relationship Id="rId2" Type="http://schemas.openxmlformats.org/officeDocument/2006/relationships/slideLayout" Target="../slideLayouts/slideLayout1.xml"/><Relationship Id="rId3"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image" Target="../media/image-93-1.png"/><Relationship Id="rId2" Type="http://schemas.openxmlformats.org/officeDocument/2006/relationships/slideLayout" Target="../slideLayouts/slideLayout1.xml"/><Relationship Id="rId3"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image" Target="../media/image-96-1.jpeg"/><Relationship Id="rId2" Type="http://schemas.openxmlformats.org/officeDocument/2006/relationships/slideLayout" Target="../slideLayouts/slideLayout1.xml"/><Relationship Id="rId3"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image" Target="../media/image-97-1.png"/><Relationship Id="rId2" Type="http://schemas.openxmlformats.org/officeDocument/2006/relationships/slideLayout" Target="../slideLayouts/slideLayout1.xml"/><Relationship Id="rId3"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image" Target="../media/image-102-1.jpeg"/><Relationship Id="rId2" Type="http://schemas.openxmlformats.org/officeDocument/2006/relationships/slideLayout" Target="../slideLayouts/slideLayout1.xml"/><Relationship Id="rId3"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image" Target="../media/image-103-1.png"/><Relationship Id="rId2" Type="http://schemas.openxmlformats.org/officeDocument/2006/relationships/slideLayout" Target="../slideLayouts/slideLayout1.xml"/><Relationship Id="rId3"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image" Target="../media/image-105-1.png"/><Relationship Id="rId2" Type="http://schemas.openxmlformats.org/officeDocument/2006/relationships/slideLayout" Target="../slideLayouts/slideLayout1.xml"/><Relationship Id="rId3"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image" Target="../media/Slide-108-image-1.png"/><Relationship Id="rId2" Type="http://schemas.openxmlformats.org/officeDocument/2006/relationships/slideLayout" Target="../slideLayouts/slideLayout1.xml"/><Relationship Id="rId3" Type="http://schemas.openxmlformats.org/officeDocument/2006/relationships/notesSlide" Target="../notesSlides/notesSlide10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402946" y="571500"/>
            <a:ext cx="1122335" cy="272400"/>
          </a:xfrm>
          <a:prstGeom prst="rect">
            <a:avLst/>
          </a:prstGeom>
          <a:noFill/>
          <a:ln/>
        </p:spPr>
        <p:txBody>
          <a:bodyPr wrap="square" lIns="0" tIns="0" rIns="0" bIns="0" rtlCol="0" anchor="t"/>
          <a:lstStyle/>
          <a:p>
            <a:pPr algn="r" indent="0" marL="0">
              <a:lnSpc>
                <a:spcPct val="108000"/>
              </a:lnSpc>
              <a:buNone/>
            </a:pPr>
            <a:r>
              <a:rPr lang="zh-Hant" altLang="en-US" sz="1650" dirty="0">
                <a:solidFill>
                  <a:srgbClr val="FFFFFF"/>
                </a:solidFill>
                <a:latin typeface="IBM Plex Sans" pitchFamily="34" charset="0"/>
                <a:ea typeface="IBM Plex Sans" pitchFamily="34" charset="-122"/>
                <a:cs typeface="IBM Plex Sans" pitchFamily="34" charset="-120"/>
              </a:rPr>
              <a:t>版次 26.10</a:t>
            </a:r>
            <a:endParaRPr lang="zh-Hant" sz="1650" dirty="0"/>
          </a:p>
        </p:txBody>
      </p:sp>
      <p:sp>
        <p:nvSpPr>
          <p:cNvPr id="3" name="Text 1"/>
          <p:cNvSpPr/>
          <p:nvPr/>
        </p:nvSpPr>
        <p:spPr>
          <a:xfrm>
            <a:off x="666780" y="1962120"/>
            <a:ext cx="11144250" cy="960029"/>
          </a:xfrm>
          <a:prstGeom prst="rect">
            <a:avLst/>
          </a:prstGeom>
          <a:noFill/>
          <a:ln/>
        </p:spPr>
        <p:txBody>
          <a:bodyPr wrap="square" lIns="0" tIns="0" rIns="0" bIns="0" rtlCol="0" anchor="t"/>
          <a:lstStyle/>
          <a:p>
            <a:pPr algn="l" indent="0" marL="0">
              <a:lnSpc>
                <a:spcPct val="88000"/>
              </a:lnSpc>
              <a:buNone/>
            </a:pPr>
            <a:r>
              <a:rPr lang="zh-Hant" altLang="en-US" sz="7200" dirty="0">
                <a:solidFill>
                  <a:srgbClr val="FFFFFF"/>
                </a:solidFill>
                <a:latin typeface="IBM Plex Sans Medium" pitchFamily="34" charset="0"/>
                <a:ea typeface="IBM Plex Sans Medium" pitchFamily="34" charset="-122"/>
                <a:cs typeface="IBM Plex Sans Medium" pitchFamily="34" charset="-120"/>
              </a:rPr>
              <a:t>比特幣文憑</a:t>
            </a:r>
            <a:endParaRPr lang="zh-Hant"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zh-Hant" altLang="en-US" sz="2400" dirty="0">
                <a:solidFill>
                  <a:srgbClr val="FFFFFF"/>
                </a:solidFill>
                <a:latin typeface="IBM Plex Sans" pitchFamily="34" charset="0"/>
                <a:ea typeface="IBM Plex Sans" pitchFamily="34" charset="-122"/>
                <a:cs typeface="IBM Plex Sans" pitchFamily="34" charset="-120"/>
              </a:rPr>
              <a:t>比特幣時代的金融教育</a:t>
            </a:r>
            <a:endParaRPr lang="zh-Hant"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zh-Hant" altLang="en-US" sz="2400" dirty="0">
                <a:solidFill>
                  <a:srgbClr val="F7941F"/>
                </a:solidFill>
                <a:latin typeface="IBM Plex Sans Medium" pitchFamily="34" charset="0"/>
                <a:ea typeface="IBM Plex Sans Medium" pitchFamily="34" charset="-122"/>
                <a:cs typeface="IBM Plex Sans Medium" pitchFamily="34" charset="-120"/>
              </a:rPr>
              <a:t>第一單元</a:t>
            </a:r>
            <a:endParaRPr lang="zh-Hant"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zh-Hant" altLang="en-US" sz="4350" dirty="0">
                <a:solidFill>
                  <a:srgbClr val="FFFFFF"/>
                </a:solidFill>
                <a:latin typeface="IBM Plex Sans Medium" pitchFamily="34" charset="0"/>
                <a:ea typeface="IBM Plex Sans Medium" pitchFamily="34" charset="-122"/>
                <a:cs typeface="IBM Plex Sans Medium" pitchFamily="34" charset="-120"/>
              </a:rPr>
              <a:t>認識貨幣</a:t>
            </a:r>
            <a:endParaRPr lang="zh-Hant"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zh-Hant" altLang="en-US" sz="2400" dirty="0">
                <a:solidFill>
                  <a:srgbClr val="FFFFFF"/>
                </a:solidFill>
                <a:latin typeface="IBM Plex Sans" pitchFamily="34" charset="0"/>
                <a:ea typeface="IBM Plex Sans" pitchFamily="34" charset="-122"/>
                <a:cs typeface="IBM Plex Sans" pitchFamily="34" charset="-120"/>
              </a:rPr>
              <a:t>**問題：**貨幣體系如何運作與演變？</a:t>
            </a:r>
            <a:endParaRPr lang="zh-Han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知識先於行動</a:t>
            </a:r>
            <a:endParaRPr lang="zh-Han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先學習 · 從小處開始 · 循序漸進</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無須購買任何東西，亦無須動用個人資金或擁有個人錢包</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完成課程無須個人裝置或網路</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提供預備教材、模擬練習及離線實作</a:t>
            </a:r>
            <a:endParaRPr lang="zh-Hant"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本課程提供的是教育，而非財務、投資、法律或稅務建議。本課程不建議您購買、出售、以比特幣作為抵押借款或持有比特幣，亦不保證價格會上漲。</a:t>
            </a:r>
            <a:endParaRPr lang="zh-Han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3097530"/>
            <a:ext cx="10226010" cy="662849"/>
          </a:xfrm>
          <a:prstGeom prst="rect">
            <a:avLst/>
          </a:prstGeom>
          <a:noFill/>
          <a:ln/>
        </p:spPr>
        <p:txBody>
          <a:bodyPr wrap="square" lIns="0" tIns="0" rIns="0" bIns="0" rtlCol="0" anchor="t"/>
          <a:lstStyle/>
          <a:p>
            <a:pPr algn="l" indent="0" marL="0">
              <a:lnSpc>
                <a:spcPct val="100000"/>
              </a:lnSpc>
              <a:buNone/>
            </a:pPr>
            <a:r>
              <a:rPr lang="zh-Hant" altLang="en-US" sz="4350" dirty="0">
                <a:solidFill>
                  <a:srgbClr val="FFFFFF"/>
                </a:solidFill>
                <a:latin typeface="IBM Plex Sans Medium" pitchFamily="34" charset="0"/>
                <a:ea typeface="IBM Plex Sans Medium" pitchFamily="34" charset="-122"/>
                <a:cs typeface="IBM Plex Sans Medium" pitchFamily="34" charset="-120"/>
              </a:rPr>
              <a:t>不要信任，要驗證</a:t>
            </a:r>
            <a:endParaRPr lang="zh-Hant"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C0C0D0"/>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討論與隱私期望</a:t>
            </a:r>
            <a:endParaRPr lang="zh-Han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查核證據；區分事實、意見與保證</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以尊重的態度質疑觀點；說明不確定之處</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對個人經歷與財務資訊保密</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不施壓購買、出售或揭露持有資產</a:t>
            </a:r>
            <a:endParaRPr lang="zh-Hant"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錄製或分享任何人的螢幕畫面、作品或可識別身分的資訊前，請先取得同意。切勿分享真實的私鑰或助記詞。</a:t>
            </a:r>
            <a:endParaRPr lang="zh-Hant"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比特幣的價格可能劇烈波動。操作錯誤、詐騙、遺失密鑰或託管機構倒閉，都可能造成永久損失；有效的付款通常難以甚至無法撤回。</a:t>
            </a:r>
            <a:endParaRPr lang="zh-Han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關於金錢的開場問題</a:t>
            </a:r>
            <a:endParaRPr lang="zh-Hant" sz="3000" dirty="0"/>
          </a:p>
        </p:txBody>
      </p:sp>
      <p:sp>
        <p:nvSpPr>
          <p:cNvPr id="5" name="Text 2"/>
          <p:cNvSpPr/>
          <p:nvPr/>
        </p:nvSpPr>
        <p:spPr>
          <a:xfrm>
            <a:off x="1047720" y="1386779"/>
            <a:ext cx="5923026" cy="2300265"/>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人們為什麼需要貨幣？</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什麼東西能夠成為貨幣？</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誰能創造或控制您所使用的貨幣？</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您的貨幣為什麼有價值？</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它能買到的東西還和以前一樣多嗎？</a:t>
            </a:r>
            <a:endParaRPr lang="zh-Hant"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貨幣為何存在</a:t>
            </a:r>
            <a:endParaRPr lang="zh-Hant"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貨幣是一種人們願意接受的資產，因為他們預期日後其他人也會接受它。</a:t>
            </a:r>
            <a:endParaRPr lang="zh-Hant" sz="2400" dirty="0"/>
          </a:p>
        </p:txBody>
      </p:sp>
      <p:sp>
        <p:nvSpPr>
          <p:cNvPr id="5" name="Text 3"/>
          <p:cNvSpPr/>
          <p:nvPr/>
        </p:nvSpPr>
        <p:spPr>
          <a:xfrm>
            <a:off x="1047720" y="2102937"/>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分工與交換</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陌生人之間的合作</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價格、債務、收入與儲蓄</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跨越時間與距離的價值</a:t>
            </a:r>
            <a:endParaRPr lang="zh-Hant" sz="2400" dirty="0"/>
          </a:p>
        </p:txBody>
      </p:sp>
      <p:sp>
        <p:nvSpPr>
          <p:cNvPr id="6" name="Shape 4"/>
          <p:cNvSpPr/>
          <p:nvPr/>
        </p:nvSpPr>
        <p:spPr>
          <a:xfrm>
            <a:off x="666780" y="4266133"/>
            <a:ext cx="10858500" cy="1233891"/>
          </a:xfrm>
          <a:prstGeom prst="rect">
            <a:avLst/>
          </a:prstGeom>
          <a:solidFill>
            <a:srgbClr val="F3F3FA"/>
          </a:solidFill>
          <a:ln/>
        </p:spPr>
      </p:sp>
      <p:sp>
        <p:nvSpPr>
          <p:cNvPr id="7" name="Shape 5"/>
          <p:cNvSpPr/>
          <p:nvPr/>
        </p:nvSpPr>
        <p:spPr>
          <a:xfrm>
            <a:off x="666780" y="4266133"/>
            <a:ext cx="57150" cy="1233891"/>
          </a:xfrm>
          <a:prstGeom prst="rect">
            <a:avLst/>
          </a:prstGeom>
          <a:solidFill>
            <a:srgbClr val="422C70"/>
          </a:solidFill>
          <a:ln/>
        </p:spPr>
      </p:sp>
      <p:sp>
        <p:nvSpPr>
          <p:cNvPr id="8" name="Text 6"/>
          <p:cNvSpPr/>
          <p:nvPr/>
        </p:nvSpPr>
        <p:spPr>
          <a:xfrm>
            <a:off x="1211580" y="4540453"/>
            <a:ext cx="10415565" cy="685251"/>
          </a:xfrm>
          <a:prstGeom prst="rect">
            <a:avLst/>
          </a:prstGeom>
          <a:noFill/>
          <a:ln/>
        </p:spPr>
        <p:txBody>
          <a:bodyPr wrap="square" lIns="0" tIns="0" rIns="0" bIns="0" rtlCol="0" anchor="t"/>
          <a:lstStyle/>
          <a:p>
            <a:pPr algn="l" indent="0" marL="0">
              <a:lnSpc>
                <a:spcPct val="113000"/>
              </a:lnSpc>
              <a:buNone/>
            </a:pPr>
            <a:r>
              <a:rPr lang="zh-Hant" altLang="en-US" sz="2400" b="1" dirty="0">
                <a:solidFill>
                  <a:srgbClr val="422C70"/>
                </a:solidFill>
                <a:latin typeface="IBM Plex Sans" pitchFamily="34" charset="0"/>
                <a:ea typeface="IBM Plex Sans" pitchFamily="34" charset="-122"/>
                <a:cs typeface="IBM Plex Sans" pitchFamily="34" charset="-120"/>
              </a:rPr>
              <a:t>隨堂提問</a:t>
            </a:r>
            <a:endParaRPr lang="zh-Hant" sz="2400" dirty="0"/>
          </a:p>
          <a:p>
            <a:pPr algn="l" indent="0" marL="0">
              <a:lnSpc>
                <a:spcPct val="113000"/>
              </a:lnSpc>
              <a:spcBef>
                <a:spcPts val="360"/>
              </a:spcBef>
              <a:buNone/>
            </a:pPr>
            <a:r>
              <a:rPr lang="zh-Hant" altLang="en-US" sz="2400" dirty="0">
                <a:solidFill>
                  <a:srgbClr val="25252B"/>
                </a:solidFill>
                <a:latin typeface="IBM Plex Sans" pitchFamily="34" charset="0"/>
                <a:ea typeface="IBM Plex Sans" pitchFamily="34" charset="-122"/>
                <a:cs typeface="IBM Plex Sans" pitchFamily="34" charset="-120"/>
              </a:rPr>
              <a:t>貨幣有助於解決哪些交換或協調上的問題？</a:t>
            </a:r>
            <a:endParaRPr lang="zh-Hant"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貨幣的功能</a:t>
            </a:r>
            <a:endParaRPr lang="zh-Hant" sz="3000" dirty="0"/>
          </a:p>
        </p:txBody>
      </p:sp>
      <p:sp>
        <p:nvSpPr>
          <p:cNvPr id="5" name="Text 2"/>
          <p:cNvSpPr/>
          <p:nvPr/>
        </p:nvSpPr>
        <p:spPr>
          <a:xfrm>
            <a:off x="1047720" y="1386779"/>
            <a:ext cx="5923026" cy="1355781"/>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**交易媒介：**支付商品與服務的費用</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**計價單位：**共同的價格與紀錄</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**價值儲存：**跨越時間保存價值</a:t>
            </a:r>
            <a:endParaRPr lang="zh-Hant" sz="2400" dirty="0"/>
          </a:p>
        </p:txBody>
      </p:sp>
      <p:sp>
        <p:nvSpPr>
          <p:cNvPr id="6" name="Text 3"/>
          <p:cNvSpPr/>
          <p:nvPr/>
        </p:nvSpPr>
        <p:spPr>
          <a:xfrm>
            <a:off x="666780" y="3077779"/>
            <a:ext cx="6340632"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某種貨幣形式在某項功能上可能比另一種形式更為出色。每種形式都存在購買力風險。</a:t>
            </a:r>
            <a:endParaRPr lang="zh-Han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有用貨幣的特性</a:t>
            </a:r>
            <a:endParaRPr lang="zh-Hant" sz="3000" dirty="0"/>
          </a:p>
        </p:txBody>
      </p:sp>
      <p:sp>
        <p:nvSpPr>
          <p:cNvPr id="4" name="Text 2"/>
          <p:cNvSpPr/>
          <p:nvPr/>
        </p:nvSpPr>
        <p:spPr>
          <a:xfrm>
            <a:off x="666780" y="1386779"/>
            <a:ext cx="5722681" cy="1828068"/>
          </a:xfrm>
          <a:prstGeom prst="rect">
            <a:avLst/>
          </a:prstGeom>
          <a:noFill/>
          <a:ln/>
        </p:spPr>
        <p:txBody>
          <a:bodyPr wrap="square" lIns="0" tIns="0" rIns="0" bIns="0" rtlCol="0" anchor="t"/>
          <a:lstStyle/>
          <a:p>
            <a:pPr algn="l" marL="609600" indent="-609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**耐久性：**可長期使用</a:t>
            </a:r>
            <a:endParaRPr lang="zh-Hant" sz="2400" dirty="0"/>
          </a:p>
          <a:p>
            <a:pPr algn="l" marL="609600" indent="-609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**可攜性：**易於移動或轉移</a:t>
            </a:r>
            <a:endParaRPr lang="zh-Hant" sz="2400" dirty="0"/>
          </a:p>
          <a:p>
            <a:pPr algn="l" marL="609600" indent="-609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**可分割性：**適用於小額與大額</a:t>
            </a:r>
            <a:endParaRPr lang="zh-Hant" sz="2400" dirty="0"/>
          </a:p>
          <a:p>
            <a:pPr algn="l" marL="609600" indent="-609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**同質性：**等值單位可互相替換</a:t>
            </a:r>
            <a:endParaRPr lang="zh-Hant" sz="2400" dirty="0"/>
          </a:p>
        </p:txBody>
      </p:sp>
      <p:sp>
        <p:nvSpPr>
          <p:cNvPr id="5" name="Text 3"/>
          <p:cNvSpPr/>
          <p:nvPr/>
        </p:nvSpPr>
        <p:spPr>
          <a:xfrm>
            <a:off x="6126389" y="1386779"/>
            <a:ext cx="5722681" cy="1767169"/>
          </a:xfrm>
          <a:prstGeom prst="rect">
            <a:avLst/>
          </a:prstGeom>
          <a:noFill/>
          <a:ln/>
        </p:spPr>
        <p:txBody>
          <a:bodyPr wrap="square" lIns="0" tIns="0" rIns="0" bIns="0" rtlCol="0" anchor="t"/>
          <a:lstStyle/>
          <a:p>
            <a:pPr algn="l" marL="609600" indent="-609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**稀缺性：**供給擴張受到限制</a:t>
            </a:r>
            <a:endParaRPr lang="zh-Hant" sz="2400" dirty="0"/>
          </a:p>
          <a:p>
            <a:pPr algn="l" marL="609600" indent="-609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**可接受性：**人們願意收受</a:t>
            </a:r>
            <a:endParaRPr lang="zh-Hant" sz="2400" dirty="0"/>
          </a:p>
          <a:p>
            <a:pPr algn="l" marL="609600" indent="-609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**可驗證性與可辨識性：**真實且可辨識的單位</a:t>
            </a:r>
            <a:endParaRPr lang="zh-Hant" sz="2400" dirty="0"/>
          </a:p>
        </p:txBody>
      </p:sp>
      <p:sp>
        <p:nvSpPr>
          <p:cNvPr id="6" name="Text 4"/>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沒有任何一種形式能在各方面都完美。「</a:t>
            </a:r>
            <a:r>
              <a:rPr lang="zh-Hant" altLang="en-US" sz="2400" b="1" dirty="0">
                <a:solidFill>
                  <a:srgbClr val="25252B"/>
                </a:solidFill>
                <a:latin typeface="IBM Plex Sans" pitchFamily="34" charset="0"/>
                <a:ea typeface="IBM Plex Sans" pitchFamily="34" charset="-122"/>
                <a:cs typeface="IBM Plex Sans" pitchFamily="34" charset="-120"/>
              </a:rPr>
              <a:t>健全貨幣</a:t>
            </a:r>
            <a:r>
              <a:rPr lang="zh-Hant" altLang="en-US" sz="2400" dirty="0">
                <a:solidFill>
                  <a:srgbClr val="25252B"/>
                </a:solidFill>
                <a:latin typeface="IBM Plex Sans" pitchFamily="34" charset="0"/>
                <a:ea typeface="IBM Plex Sans" pitchFamily="34" charset="-122"/>
                <a:cs typeface="IBM Plex Sans" pitchFamily="34" charset="-120"/>
              </a:rPr>
              <a:t>」是一種判斷：請明確說明標準，並以一致的方式進行比較。</a:t>
            </a:r>
            <a:endParaRPr lang="zh-Hant" sz="2400" dirty="0"/>
          </a:p>
        </p:txBody>
      </p:sp>
      <p:sp>
        <p:nvSpPr>
          <p:cNvPr id="7" name="Shape 5"/>
          <p:cNvSpPr/>
          <p:nvPr/>
        </p:nvSpPr>
        <p:spPr>
          <a:xfrm>
            <a:off x="666780" y="4677522"/>
            <a:ext cx="10858500" cy="1233891"/>
          </a:xfrm>
          <a:prstGeom prst="rect">
            <a:avLst/>
          </a:prstGeom>
          <a:solidFill>
            <a:srgbClr val="F3F3FA"/>
          </a:solidFill>
          <a:ln/>
        </p:spPr>
      </p:sp>
      <p:sp>
        <p:nvSpPr>
          <p:cNvPr id="8" name="Shape 6"/>
          <p:cNvSpPr/>
          <p:nvPr/>
        </p:nvSpPr>
        <p:spPr>
          <a:xfrm>
            <a:off x="666780" y="4677522"/>
            <a:ext cx="57150" cy="1233891"/>
          </a:xfrm>
          <a:prstGeom prst="rect">
            <a:avLst/>
          </a:prstGeom>
          <a:solidFill>
            <a:srgbClr val="422C70"/>
          </a:solidFill>
          <a:ln/>
        </p:spPr>
      </p:sp>
      <p:sp>
        <p:nvSpPr>
          <p:cNvPr id="9" name="Text 7"/>
          <p:cNvSpPr/>
          <p:nvPr/>
        </p:nvSpPr>
        <p:spPr>
          <a:xfrm>
            <a:off x="1211580" y="4951842"/>
            <a:ext cx="10415565" cy="685251"/>
          </a:xfrm>
          <a:prstGeom prst="rect">
            <a:avLst/>
          </a:prstGeom>
          <a:noFill/>
          <a:ln/>
        </p:spPr>
        <p:txBody>
          <a:bodyPr wrap="square" lIns="0" tIns="0" rIns="0" bIns="0" rtlCol="0" anchor="t"/>
          <a:lstStyle/>
          <a:p>
            <a:pPr algn="l" indent="0" marL="0">
              <a:lnSpc>
                <a:spcPct val="113000"/>
              </a:lnSpc>
              <a:buNone/>
            </a:pPr>
            <a:r>
              <a:rPr lang="zh-Hant" altLang="en-US" sz="2400" b="1" dirty="0">
                <a:solidFill>
                  <a:srgbClr val="422C70"/>
                </a:solidFill>
                <a:latin typeface="IBM Plex Sans" pitchFamily="34" charset="0"/>
                <a:ea typeface="IBM Plex Sans" pitchFamily="34" charset="-122"/>
                <a:cs typeface="IBM Plex Sans" pitchFamily="34" charset="-120"/>
              </a:rPr>
              <a:t>批判性思考</a:t>
            </a:r>
            <a:endParaRPr lang="zh-Hant" sz="2400" dirty="0"/>
          </a:p>
          <a:p>
            <a:pPr algn="l" indent="0" marL="0">
              <a:lnSpc>
                <a:spcPct val="113000"/>
              </a:lnSpc>
              <a:spcBef>
                <a:spcPts val="360"/>
              </a:spcBef>
              <a:buNone/>
            </a:pPr>
            <a:r>
              <a:rPr lang="zh-Hant" altLang="en-US" sz="2400" dirty="0">
                <a:solidFill>
                  <a:srgbClr val="25252B"/>
                </a:solidFill>
                <a:latin typeface="IBM Plex Sans" pitchFamily="34" charset="0"/>
                <a:ea typeface="IBM Plex Sans" pitchFamily="34" charset="-122"/>
                <a:cs typeface="IBM Plex Sans" pitchFamily="34" charset="-120"/>
              </a:rPr>
              <a:t>當您選擇某種貨幣或資產而非另一種時，哪些特性對您而言最為重要？</a:t>
            </a:r>
            <a:endParaRPr lang="zh-Hant" sz="240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以物易物與需求的雙重巧合</a:t>
            </a:r>
            <a:endParaRPr lang="zh-Hant"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直接交換商品或服務</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雙方都必須想要對方提供的東西</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而且要在同一時間、以合適的數量進行</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可分割性、易腐壞、定價與儲蓄方面的困難</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貨幣讓賣出與買入得以分開進行</a:t>
            </a:r>
            <a:endParaRPr lang="zh-Han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稀缺性、價值與交換</a:t>
            </a:r>
            <a:endParaRPr lang="zh-Hant" sz="3000" dirty="0"/>
          </a:p>
        </p:txBody>
      </p:sp>
      <p:sp>
        <p:nvSpPr>
          <p:cNvPr id="5" name="Text 2"/>
          <p:cNvSpPr/>
          <p:nvPr/>
        </p:nvSpPr>
        <p:spPr>
          <a:xfrm>
            <a:off x="1047720" y="1386779"/>
            <a:ext cx="5276820" cy="3183849"/>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b="1" dirty="0">
                <a:solidFill>
                  <a:srgbClr val="25252B"/>
                </a:solidFill>
                <a:latin typeface="IBM Plex Sans" pitchFamily="34" charset="0"/>
                <a:ea typeface="IBM Plex Sans" pitchFamily="34" charset="-122"/>
                <a:cs typeface="IBM Plex Sans" pitchFamily="34" charset="-120"/>
              </a:rPr>
              <a:t>稀缺性：</a:t>
            </a:r>
            <a:r>
              <a:rPr lang="zh-Hant" altLang="en-US" sz="2400" dirty="0">
                <a:solidFill>
                  <a:srgbClr val="25252B"/>
                </a:solidFill>
                <a:latin typeface="IBM Plex Sans" pitchFamily="34" charset="0"/>
                <a:ea typeface="IBM Plex Sans" pitchFamily="34" charset="-122"/>
                <a:cs typeface="IBM Plex Sans" pitchFamily="34" charset="-120"/>
              </a:rPr>
              <a:t> 一種用途會排除另一種用途</a:t>
            </a:r>
            <a:endParaRPr lang="zh-Hant" sz="2400" dirty="0"/>
          </a:p>
          <a:p>
            <a:pPr algn="l" marL="228600" indent="-228600">
              <a:lnSpc>
                <a:spcPct val="113000"/>
              </a:lnSpc>
              <a:spcBef>
                <a:spcPts val="480"/>
              </a:spcBef>
              <a:buSzPct val="100000"/>
              <a:buChar char="•"/>
            </a:pPr>
            <a:r>
              <a:rPr lang="zh-Hant" altLang="en-US" sz="2400" b="1" dirty="0">
                <a:solidFill>
                  <a:srgbClr val="25252B"/>
                </a:solidFill>
                <a:latin typeface="IBM Plex Sans" pitchFamily="34" charset="0"/>
                <a:ea typeface="IBM Plex Sans" pitchFamily="34" charset="-122"/>
                <a:cs typeface="IBM Plex Sans" pitchFamily="34" charset="-120"/>
              </a:rPr>
              <a:t>主觀價值：</a:t>
            </a:r>
            <a:r>
              <a:rPr lang="zh-Hant" altLang="en-US" sz="2400" dirty="0">
                <a:solidFill>
                  <a:srgbClr val="25252B"/>
                </a:solidFill>
                <a:latin typeface="IBM Plex Sans" pitchFamily="34" charset="0"/>
                <a:ea typeface="IBM Plex Sans" pitchFamily="34" charset="-122"/>
                <a:cs typeface="IBM Plex Sans" pitchFamily="34" charset="-120"/>
              </a:rPr>
              <a:t> 需求、偏好與處境</a:t>
            </a:r>
            <a:endParaRPr lang="zh-Hant" sz="2400" dirty="0"/>
          </a:p>
          <a:p>
            <a:pPr algn="l" marL="228600" indent="-228600">
              <a:lnSpc>
                <a:spcPct val="113000"/>
              </a:lnSpc>
              <a:spcBef>
                <a:spcPts val="480"/>
              </a:spcBef>
              <a:buSzPct val="100000"/>
              <a:buChar char="•"/>
            </a:pPr>
            <a:r>
              <a:rPr lang="zh-Hant" altLang="en-US" sz="2400" b="1" dirty="0">
                <a:solidFill>
                  <a:srgbClr val="25252B"/>
                </a:solidFill>
                <a:latin typeface="IBM Plex Sans" pitchFamily="34" charset="0"/>
                <a:ea typeface="IBM Plex Sans" pitchFamily="34" charset="-122"/>
                <a:cs typeface="IBM Plex Sans" pitchFamily="34" charset="-120"/>
              </a:rPr>
              <a:t>交換：</a:t>
            </a:r>
            <a:r>
              <a:rPr lang="zh-Hant" altLang="en-US" sz="2400" dirty="0">
                <a:solidFill>
                  <a:srgbClr val="25252B"/>
                </a:solidFill>
                <a:latin typeface="IBM Plex Sans" pitchFamily="34" charset="0"/>
                <a:ea typeface="IBM Plex Sans" pitchFamily="34" charset="-122"/>
                <a:cs typeface="IBM Plex Sans" pitchFamily="34" charset="-120"/>
              </a:rPr>
              <a:t> 雙方都更偏好自己所得到的</a:t>
            </a:r>
            <a:endParaRPr lang="zh-Hant" sz="2400" dirty="0"/>
          </a:p>
          <a:p>
            <a:pPr algn="l" marL="228600" indent="-228600">
              <a:lnSpc>
                <a:spcPct val="113000"/>
              </a:lnSpc>
              <a:spcBef>
                <a:spcPts val="480"/>
              </a:spcBef>
              <a:buSzPct val="100000"/>
              <a:buChar char="•"/>
            </a:pPr>
            <a:r>
              <a:rPr lang="zh-Hant" altLang="en-US" sz="2400" b="1" dirty="0">
                <a:solidFill>
                  <a:srgbClr val="25252B"/>
                </a:solidFill>
                <a:latin typeface="IBM Plex Sans" pitchFamily="34" charset="0"/>
                <a:ea typeface="IBM Plex Sans" pitchFamily="34" charset="-122"/>
                <a:cs typeface="IBM Plex Sans" pitchFamily="34" charset="-120"/>
              </a:rPr>
              <a:t>機會成本：</a:t>
            </a:r>
            <a:r>
              <a:rPr lang="zh-Hant" altLang="en-US" sz="2400" dirty="0">
                <a:solidFill>
                  <a:srgbClr val="25252B"/>
                </a:solidFill>
                <a:latin typeface="IBM Plex Sans" pitchFamily="34" charset="0"/>
                <a:ea typeface="IBM Plex Sans" pitchFamily="34" charset="-122"/>
                <a:cs typeface="IBM Plex Sans" pitchFamily="34" charset="-120"/>
              </a:rPr>
              <a:t> 所放棄的最佳替代選項</a:t>
            </a:r>
            <a:endParaRPr lang="zh-Hant" sz="2400" dirty="0"/>
          </a:p>
          <a:p>
            <a:pPr algn="l" marL="228600" indent="-228600">
              <a:lnSpc>
                <a:spcPct val="113000"/>
              </a:lnSpc>
              <a:spcBef>
                <a:spcPts val="480"/>
              </a:spcBef>
              <a:buSzPct val="100000"/>
              <a:buChar char="•"/>
            </a:pPr>
            <a:r>
              <a:rPr lang="zh-Hant" altLang="en-US" sz="2400" b="1" dirty="0">
                <a:solidFill>
                  <a:srgbClr val="25252B"/>
                </a:solidFill>
                <a:latin typeface="IBM Plex Sans" pitchFamily="34" charset="0"/>
                <a:ea typeface="IBM Plex Sans" pitchFamily="34" charset="-122"/>
                <a:cs typeface="IBM Plex Sans" pitchFamily="34" charset="-120"/>
              </a:rPr>
              <a:t>時間偏好：</a:t>
            </a:r>
            <a:r>
              <a:rPr lang="zh-Hant" altLang="en-US" sz="2400" dirty="0">
                <a:solidFill>
                  <a:srgbClr val="25252B"/>
                </a:solidFill>
                <a:latin typeface="IBM Plex Sans" pitchFamily="34" charset="0"/>
                <a:ea typeface="IBM Plex Sans" pitchFamily="34" charset="-122"/>
                <a:cs typeface="IBM Plex Sans" pitchFamily="34" charset="-120"/>
              </a:rPr>
              <a:t> 現在與未來的比較</a:t>
            </a:r>
            <a:endParaRPr lang="zh-Hant" sz="2400" dirty="0"/>
          </a:p>
          <a:p>
            <a:pPr algn="l" marL="228600" indent="-228600">
              <a:lnSpc>
                <a:spcPct val="113000"/>
              </a:lnSpc>
              <a:spcBef>
                <a:spcPts val="480"/>
              </a:spcBef>
              <a:buSzPct val="100000"/>
              <a:buChar char="•"/>
            </a:pPr>
            <a:r>
              <a:rPr lang="zh-Hant" altLang="en-US" sz="2400" b="1" dirty="0">
                <a:solidFill>
                  <a:srgbClr val="25252B"/>
                </a:solidFill>
                <a:latin typeface="IBM Plex Sans" pitchFamily="34" charset="0"/>
                <a:ea typeface="IBM Plex Sans" pitchFamily="34" charset="-122"/>
                <a:cs typeface="IBM Plex Sans" pitchFamily="34" charset="-120"/>
              </a:rPr>
              <a:t>取捨：</a:t>
            </a:r>
            <a:r>
              <a:rPr lang="zh-Hant" altLang="en-US" sz="2400" dirty="0">
                <a:solidFill>
                  <a:srgbClr val="25252B"/>
                </a:solidFill>
                <a:latin typeface="IBM Plex Sans" pitchFamily="34" charset="0"/>
                <a:ea typeface="IBM Plex Sans" pitchFamily="34" charset="-122"/>
                <a:cs typeface="IBM Plex Sans" pitchFamily="34" charset="-120"/>
              </a:rPr>
              <a:t> 有得必有失</a:t>
            </a:r>
            <a:endParaRPr lang="zh-Hant" sz="2400" dirty="0"/>
          </a:p>
        </p:txBody>
      </p:sp>
      <p:sp>
        <p:nvSpPr>
          <p:cNvPr id="6" name="Text 3"/>
          <p:cNvSpPr/>
          <p:nvPr/>
        </p:nvSpPr>
        <p:spPr>
          <a:xfrm>
            <a:off x="666780" y="4905847"/>
            <a:ext cx="5694426"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僅有稀缺性並不能保證價值；需求同樣重要。</a:t>
            </a:r>
            <a:endParaRPr lang="zh-Han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靠近安全水源 一瓶水放在商店的冰箱裡。 附近很容易找到乾淨的水。需求低價格較低短缺期間 同一瓶水放在炎熱的沙漠中。 水很難找到，而且極為需要。需求迫切價格較高">    </p:cNvPr>
          <p:cNvPicPr>
            <a:picLocks noChangeAspect="1"/>
          </p:cNvPicPr>
          <p:nvPr/>
        </p:nvPicPr>
        <p:blipFill>
          <a:blip r:embed="rId1"/>
          <a:stretch>
            <a:fillRect/>
          </a:stretch>
        </p:blipFill>
        <p:spPr>
          <a:xfrm>
            <a:off x="342900" y="797540"/>
            <a:ext cx="11506170" cy="511058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機會成本</a:t>
            </a:r>
            <a:endParaRPr lang="zh-Hant"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一位金錢有限的購物者正在權衡各種選擇 食物 今天吃得好。交通 前往工作地點。儲蓄留待日後使用。 每一個選擇都意味著放棄其他選擇：這就是機會成本">    </p:cNvPr>
          <p:cNvPicPr>
            <a:picLocks noChangeAspect="1"/>
          </p:cNvPicPr>
          <p:nvPr/>
        </p:nvPicPr>
        <p:blipFill>
          <a:blip r:embed="rId1"/>
          <a:stretch>
            <a:fillRect/>
          </a:stretch>
        </p:blipFill>
        <p:spPr>
          <a:xfrm>
            <a:off x="342900" y="848746"/>
            <a:ext cx="11506170" cy="500807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從以物易物到數位貨幣</a:t>
            </a:r>
            <a:endParaRPr lang="zh-Hant"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直接交換、贈禮、義務與債務紀錄</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商品貨幣：具有其他用途的物品</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標準化鑄幣：易於辨識；可能遭到貶值</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代表性紙幣：可兌換的憑證；仰賴對發行者的信任</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銀行與政府貨幣：機構的承諾</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數位支付：變更紀錄的指令</a:t>
            </a:r>
            <a:endParaRPr lang="zh-Hant"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不同的貨幣形式曾同時並存；各個社會並未遵循完全相同的演進順序。便利性往往帶來對發行者與中介機構的依賴。</a:t>
            </a:r>
            <a:endParaRPr lang="zh-Han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法定貨幣</a:t>
            </a:r>
            <a:endParaRPr lang="zh-Hant"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法定貨幣是由政府授權發行的貨幣，無法兌換固定數量的黃金等商品。</a:t>
            </a:r>
            <a:endParaRPr lang="zh-Hant"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**中央銀行：**基礎貨幣、貨幣政策、清算結算</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**商業銀行：**存款、支付、貸款</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**政府：**稅收、支出、法律</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**個人與企業：**工作、價格、交易</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共同接受與網路效應</a:t>
            </a:r>
            <a:endParaRPr lang="zh-Hant" sz="2400" dirty="0"/>
          </a:p>
        </p:txBody>
      </p:sp>
      <p:sp>
        <p:nvSpPr>
          <p:cNvPr id="6" name="Text 4"/>
          <p:cNvSpPr/>
          <p:nvPr/>
        </p:nvSpPr>
        <p:spPr>
          <a:xfrm>
            <a:off x="666780" y="4738421"/>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便利的支付與彈性的信用帶來對機構的依賴。貨幣供給、使用管道與規則都可能改變；法償貨幣的規定因司法管轄區而異。</a:t>
            </a:r>
            <a:endParaRPr lang="zh-Han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中央銀行負責貨幣政策，並支援支付清算。 商業銀行對客戶負有償還存款的義務；存款是銀行的負債。 支付服務傳遞支付指令，使銀行存款發生變動。 政府依據本國法律徵稅與支出。民眾與企業持有存款、付款、收款並繳納稅款。因國家而異具體的機構與規則因地而異。">    </p:cNvPr>
          <p:cNvPicPr>
            <a:picLocks noChangeAspect="1"/>
          </p:cNvPicPr>
          <p:nvPr/>
        </p:nvPicPr>
        <p:blipFill>
          <a:blip r:embed="rId1"/>
          <a:stretch>
            <a:fillRect/>
          </a:stretch>
        </p:blipFill>
        <p:spPr>
          <a:xfrm>
            <a:off x="342900" y="1164214"/>
            <a:ext cx="11506170" cy="437714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檢視一筆本地付款</a:t>
            </a:r>
            <a:endParaRPr lang="zh-Hant"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請選擇一筆日常的付款，或使用一個虛構的情境。</a:t>
            </a:r>
            <a:endParaRPr lang="zh-Hant" sz="2400" dirty="0"/>
          </a:p>
        </p:txBody>
      </p:sp>
      <p:sp>
        <p:nvSpPr>
          <p:cNvPr id="6" name="Text 3"/>
          <p:cNvSpPr/>
          <p:nvPr/>
        </p:nvSpPr>
        <p:spPr>
          <a:xfrm>
            <a:off x="1047720" y="2514326"/>
            <a:ext cx="5276820"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這筆款項是為了支付什麼？以哪一種貨幣作為計價單位？</a:t>
            </a:r>
            <a:endParaRPr lang="zh-Hant" sz="2400" dirty="0"/>
          </a:p>
          <a:p>
            <a:pPr algn="l" marL="228600" indent="-228600">
              <a:lnSpc>
                <a:spcPct val="113000"/>
              </a:lnSpc>
              <a:spcBef>
                <a:spcPts val="480"/>
              </a:spcBef>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收款人為什麼願意接受它？</a:t>
            </a:r>
            <a:endParaRPr lang="zh-Hant" sz="2400" dirty="0"/>
          </a:p>
          <a:p>
            <a:pPr algn="l" marL="228600" indent="-228600">
              <a:lnSpc>
                <a:spcPct val="113000"/>
              </a:lnSpc>
              <a:spcBef>
                <a:spcPts val="480"/>
              </a:spcBef>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有哪些機構、紀錄或規則在支撐它？</a:t>
            </a:r>
            <a:endParaRPr lang="zh-Hant" sz="2400" dirty="0"/>
          </a:p>
          <a:p>
            <a:pPr algn="l" marL="228600" indent="-228600">
              <a:lnSpc>
                <a:spcPct val="113000"/>
              </a:lnSpc>
              <a:spcBef>
                <a:spcPts val="480"/>
              </a:spcBef>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如果接受度或信任瓦解，哪些事情會變得更加困難？</a:t>
            </a:r>
            <a:endParaRPr lang="zh-Han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部分準備金制度</a:t>
            </a:r>
            <a:endParaRPr lang="zh-Hant"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銀行存款：支付的承諾</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僅有一部分作為可立即動用的準備金</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一筆貸款通常會創造新的存款貨幣</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償還本金會減少存款貨幣</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資本、流動性、信用風險、資金來源、監管與需求都會限制放款</a:t>
            </a:r>
            <a:endParaRPr lang="zh-Hant" sz="2400" dirty="0"/>
          </a:p>
        </p:txBody>
      </p:sp>
      <p:sp>
        <p:nvSpPr>
          <p:cNvPr id="5" name="Text 3"/>
          <p:cNvSpPr/>
          <p:nvPr/>
        </p:nvSpPr>
        <p:spPr>
          <a:xfrm>
            <a:off x="666780" y="4022263"/>
            <a:ext cx="11510010" cy="411389"/>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**流動性風險：**今日可供提領的資金不足。</a:t>
            </a:r>
            <a:endParaRPr lang="zh-Hant" sz="2400" dirty="0"/>
          </a:p>
        </p:txBody>
      </p:sp>
      <p:sp>
        <p:nvSpPr>
          <p:cNvPr id="6" name="Text 4"/>
          <p:cNvSpPr/>
          <p:nvPr/>
        </p:nvSpPr>
        <p:spPr>
          <a:xfrm>
            <a:off x="666780" y="4738421"/>
            <a:ext cx="11510010" cy="411389"/>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**償付能力風險：**資產價值低於負債。</a:t>
            </a:r>
            <a:endParaRPr lang="zh-Hant" sz="2400" dirty="0"/>
          </a:p>
        </p:txBody>
      </p:sp>
      <p:sp>
        <p:nvSpPr>
          <p:cNvPr id="7" name="Text 5"/>
          <p:cNvSpPr/>
          <p:nvPr/>
        </p:nvSpPr>
        <p:spPr>
          <a:xfrm>
            <a:off x="666780" y="5454579"/>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擠兌可能使存戶難以取得資金。存款保險與中央銀行融通可以減輕恐慌，但保障範圍與規則各有不同；保護措施無法消除所有風險。</a:t>
            </a:r>
            <a:endParaRPr lang="zh-Hant"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pic>
        <p:nvPicPr>
          <p:cNvPr id="2" name="Image 0" descr="1 申請貸款借款人向銀行申請貸款。2核准貸款銀行同意放款。3 創造存款銀行將一筆新的存款記入借款人的帳戶。4 支出或轉帳借款人使用這筆存款向他人付款。5 連本帶息償還借款人向銀行償還本金加上利息。">    </p:cNvPr>
          <p:cNvPicPr>
            <a:picLocks noChangeAspect="1"/>
          </p:cNvPicPr>
          <p:nvPr/>
        </p:nvPicPr>
        <p:blipFill>
          <a:blip r:embed="rId1"/>
          <a:stretch>
            <a:fillRect/>
          </a:stretch>
        </p:blipFill>
        <p:spPr>
          <a:xfrm>
            <a:off x="342900" y="1391900"/>
            <a:ext cx="11506170" cy="392177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pic>
        <p:nvPicPr>
          <p:cNvPr id="2" name="Image 0" descr="流動性風險許多存款人今天排隊提款 銀行的貸款日後仍可能獲得償還 目前沒有足夠的現金或可迅速動用的資產問題所在時間：今天現金不足償付能力風險 借款人停止償還房屋貸款 違約的貸款對銀行而言失去價值 總資產的價值低於銀行的負債問題所在價值：給予時間出售也無濟於事">    </p:cNvPr>
          <p:cNvPicPr>
            <a:picLocks noChangeAspect="1"/>
          </p:cNvPicPr>
          <p:nvPr/>
        </p:nvPicPr>
        <p:blipFill>
          <a:blip r:embed="rId1"/>
          <a:stretch>
            <a:fillRect/>
          </a:stretch>
        </p:blipFill>
        <p:spPr>
          <a:xfrm>
            <a:off x="342900" y="1225113"/>
            <a:ext cx="11506170" cy="425543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通貨膨脹與購買力</a:t>
            </a:r>
            <a:endParaRPr lang="zh-Hant" sz="3000" dirty="0"/>
          </a:p>
        </p:txBody>
      </p:sp>
      <p:sp>
        <p:nvSpPr>
          <p:cNvPr id="5" name="Text 2"/>
          <p:cNvSpPr/>
          <p:nvPr/>
        </p:nvSpPr>
        <p:spPr>
          <a:xfrm>
            <a:off x="1047720" y="1386779"/>
            <a:ext cx="5276820" cy="2650754"/>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**物價通膨：**整體物價水準持續上漲</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**購買力：**一單位貨幣所能購買的東西</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同一籃商品：100 → 110 貨幣單位</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收入或儲蓄不變：購買力下降</a:t>
            </a:r>
            <a:endParaRPr lang="zh-Hant" sz="2400" dirty="0"/>
          </a:p>
        </p:txBody>
      </p:sp>
      <p:sp>
        <p:nvSpPr>
          <p:cNvPr id="6" name="Text 3"/>
          <p:cNvSpPr/>
          <p:nvPr/>
        </p:nvSpPr>
        <p:spPr>
          <a:xfrm>
            <a:off x="666780" y="4372752"/>
            <a:ext cx="5694426" cy="1645463"/>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貨幣與信用擴張可能是原因之一，此外還有供給、需求、匯率、稅賦、法規及成本等因素。單一商品價格上漲，並不等於整體的通膨衡量。</a:t>
            </a:r>
            <a:endParaRPr lang="zh-Han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pic>
        <p:nvPicPr>
          <p:cNvPr id="2" name="Image 0" descr="之前 您持有 100 單位。 這籃商品售價 100。 您可以買下整籃商品。物價水準較低購買力較高物價上漲之後 您仍然持有 100 單位。 同一籃商品售價 110。 您已無法全部買下。物價水準較高購買力較低">    </p:cNvPr>
          <p:cNvPicPr>
            <a:picLocks noChangeAspect="1"/>
          </p:cNvPicPr>
          <p:nvPr/>
        </p:nvPicPr>
        <p:blipFill>
          <a:blip r:embed="rId1"/>
          <a:stretch>
            <a:fillRect/>
          </a:stretch>
        </p:blipFill>
        <p:spPr>
          <a:xfrm>
            <a:off x="342900" y="796900"/>
            <a:ext cx="11506170" cy="511186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比較當地的購買力</a:t>
            </a:r>
            <a:endParaRPr lang="zh-Han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選擇一項日常物品，記錄它今天的價格。</a:t>
            </a:r>
            <a:endParaRPr lang="zh-Hant" sz="2400" dirty="0"/>
          </a:p>
          <a:p>
            <a:pPr algn="l" marL="228600" indent="-228600">
              <a:lnSpc>
                <a:spcPct val="113000"/>
              </a:lnSpc>
              <a:spcBef>
                <a:spcPts val="480"/>
              </a:spcBef>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與過去的價格比較；如有可能，請查閱可靠的紀錄。</a:t>
            </a:r>
            <a:endParaRPr lang="zh-Hant" sz="2400" dirty="0"/>
          </a:p>
          <a:p>
            <a:pPr algn="l" marL="228600" indent="-228600">
              <a:lnSpc>
                <a:spcPct val="113000"/>
              </a:lnSpc>
              <a:spcBef>
                <a:spcPts val="480"/>
              </a:spcBef>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收入是否以相同幅度變化？還有哪些事物改變了？</a:t>
            </a:r>
            <a:endParaRPr lang="zh-Hant" sz="2400" dirty="0"/>
          </a:p>
          <a:p>
            <a:pPr algn="l" marL="228600" indent="-228600">
              <a:lnSpc>
                <a:spcPct val="113000"/>
              </a:lnSpc>
              <a:spcBef>
                <a:spcPts val="480"/>
              </a:spcBef>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與官方的通膨指標及其商品籃進行比較。</a:t>
            </a:r>
            <a:endParaRPr lang="zh-Hant"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對持有現金者、資產擁有者、借款人與放款人而言，影響各不相同；工資與物價的調整速度也不一樣。您的實際支出可能與統計所用的商品籃不同。</a:t>
            </a:r>
            <a:endParaRPr lang="zh-Hant"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商品籃或計算方法有所變動，並不必然代表操縱；請查閱相關說明，並記錄這項變動。</a:t>
            </a:r>
            <a:endParaRPr lang="zh-Han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美元作為儲備貨幣</a:t>
            </a:r>
            <a:endParaRPr lang="zh-Hant"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儲備貨幣：為國際支付而持有</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世界大戰：經濟與金融實力的轉移</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**1944年：**布列敦森林體系；各國貨幣與美元掛鉤，美元與黃金掛鉤</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**1971年：**美元與黃金的官方兌換正式終止</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穩固的貿易地位、龐大的經濟規模，以及深厚的金融市場</a:t>
            </a:r>
            <a:endParaRPr lang="zh-Hant" sz="2400" dirty="0"/>
          </a:p>
        </p:txBody>
      </p:sp>
      <p:sp>
        <p:nvSpPr>
          <p:cNvPr id="5" name="Text 3"/>
          <p:cNvSpPr/>
          <p:nvPr/>
        </p:nvSpPr>
        <p:spPr>
          <a:xfrm>
            <a:off x="666780" y="4022263"/>
            <a:ext cx="11510010" cy="411389"/>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各儲備貨幣的占比可能改變；各國中央銀行也持有其他貨幣。</a:t>
            </a:r>
            <a:endParaRPr lang="zh-Han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儲蓄與保值的替代方案</a:t>
            </a:r>
            <a:endParaRPr lang="zh-Han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**貴金屬：**可實體持有；需負擔保管與鑑定成本</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**不動產：**具實用價值的資產；進入門檻高、需維護、可攜性低</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**股票：**具生產力的所有權；有企業、市場與保管風險</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其他選項：外幣、債券、事業、工具、教育</a:t>
            </a:r>
            <a:endParaRPr lang="zh-Hant"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資產不會自動具備貨幣的所有功能。沒有任何資產能在所有情況下保證購買力。</a:t>
            </a:r>
            <a:endParaRPr lang="zh-Hant" sz="2400" dirty="0"/>
          </a:p>
        </p:txBody>
      </p:sp>
      <p:sp>
        <p:nvSpPr>
          <p:cNvPr id="6" name="Text 4"/>
          <p:cNvSpPr/>
          <p:nvPr/>
        </p:nvSpPr>
        <p:spPr>
          <a:xfrm>
            <a:off x="666780" y="4266133"/>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稅賦可能改變成本與效益；相關規定因地而異且會變動。本課程不提供任何稅務建議。</a:t>
            </a:r>
            <a:endParaRPr lang="zh-Han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央行數位貨幣（CBDC）</a:t>
            </a:r>
            <a:endParaRPr lang="zh-Hant" sz="3000" dirty="0"/>
          </a:p>
        </p:txBody>
      </p:sp>
      <p:sp>
        <p:nvSpPr>
          <p:cNvPr id="4" name="Text 2"/>
          <p:cNvSpPr/>
          <p:nvPr/>
        </p:nvSpPr>
        <p:spPr>
          <a:xfrm>
            <a:off x="666780" y="1423355"/>
            <a:ext cx="11510010" cy="691195"/>
          </a:xfrm>
          <a:prstGeom prst="rect">
            <a:avLst/>
          </a:prstGeom>
          <a:noFill/>
          <a:ln/>
        </p:spPr>
        <p:txBody>
          <a:bodyPr wrap="square" lIns="0" tIns="0" rIns="0" bIns="0" rtlCol="0" anchor="t"/>
          <a:lstStyle/>
          <a:p>
            <a:pPr algn="l" indent="0" marL="0">
              <a:lnSpc>
                <a:spcPct val="113000"/>
              </a:lnSpc>
              <a:buNone/>
            </a:pPr>
            <a:r>
              <a:rPr lang="zh-Hant" altLang="en-US" sz="2020" dirty="0">
                <a:solidFill>
                  <a:srgbClr val="25252B"/>
                </a:solidFill>
                <a:latin typeface="IBM Plex Sans" pitchFamily="34" charset="0"/>
                <a:ea typeface="IBM Plex Sans" pitchFamily="34" charset="-122"/>
                <a:cs typeface="IBM Plex Sans" pitchFamily="34" charset="-120"/>
              </a:rPr>
              <a:t>CBDC（中央銀行數位貨幣）是以中央銀行負債形式發行的數位法定貨幣：即中央銀行對持有人所負的債權。</a:t>
            </a:r>
            <a:endParaRPr lang="zh-Hant" sz="2020" dirty="0"/>
          </a:p>
        </p:txBody>
      </p:sp>
      <p:sp>
        <p:nvSpPr>
          <p:cNvPr id="5" name="Text 3"/>
          <p:cNvSpPr/>
          <p:nvPr/>
        </p:nvSpPr>
        <p:spPr>
          <a:xfrm>
            <a:off x="986729" y="2319376"/>
            <a:ext cx="11159338" cy="1535918"/>
          </a:xfrm>
          <a:prstGeom prst="rect">
            <a:avLst/>
          </a:prstGeom>
          <a:noFill/>
          <a:ln/>
        </p:spPr>
        <p:txBody>
          <a:bodyPr wrap="square" lIns="0" tIns="0" rIns="0" bIns="0" rtlCol="0" anchor="t"/>
          <a:lstStyle/>
          <a:p>
            <a:pPr algn="l" marL="191770" indent="-191770">
              <a:lnSpc>
                <a:spcPct val="113000"/>
              </a:lnSpc>
              <a:buSzPct val="100000"/>
              <a:buChar char="•"/>
            </a:pPr>
            <a:r>
              <a:rPr lang="zh-Hant" altLang="en-US" sz="2020" dirty="0">
                <a:solidFill>
                  <a:srgbClr val="25252B"/>
                </a:solidFill>
                <a:latin typeface="IBM Plex Sans" pitchFamily="34" charset="0"/>
                <a:ea typeface="IBM Plex Sans" pitchFamily="34" charset="-122"/>
                <a:cs typeface="IBM Plex Sans" pitchFamily="34" charset="-120"/>
              </a:rPr>
              <a:t>有別於現金與商業銀行存款</a:t>
            </a:r>
            <a:endParaRPr lang="zh-Hant" sz="2020" dirty="0"/>
          </a:p>
          <a:p>
            <a:pPr algn="l" marL="191770" indent="-191770">
              <a:lnSpc>
                <a:spcPct val="113000"/>
              </a:lnSpc>
              <a:spcBef>
                <a:spcPts val="400"/>
              </a:spcBef>
              <a:buSzPct val="100000"/>
              <a:buChar char="•"/>
            </a:pPr>
            <a:r>
              <a:rPr lang="zh-Hant" altLang="en-US" sz="2020" dirty="0">
                <a:solidFill>
                  <a:srgbClr val="25252B"/>
                </a:solidFill>
                <a:latin typeface="IBM Plex Sans" pitchFamily="34" charset="0"/>
                <a:ea typeface="IBM Plex Sans" pitchFamily="34" charset="-122"/>
                <a:cs typeface="IBM Plex Sans" pitchFamily="34" charset="-120"/>
              </a:rPr>
              <a:t>可能帶來結算或使用便利上的好處</a:t>
            </a:r>
            <a:endParaRPr lang="zh-Hant" sz="2020" dirty="0"/>
          </a:p>
          <a:p>
            <a:pPr algn="l" marL="191770" indent="-191770">
              <a:lnSpc>
                <a:spcPct val="113000"/>
              </a:lnSpc>
              <a:spcBef>
                <a:spcPts val="400"/>
              </a:spcBef>
              <a:buSzPct val="100000"/>
              <a:buChar char="•"/>
            </a:pPr>
            <a:r>
              <a:rPr lang="zh-Hant" altLang="en-US" sz="2020" dirty="0">
                <a:solidFill>
                  <a:srgbClr val="25252B"/>
                </a:solidFill>
                <a:latin typeface="IBM Plex Sans" pitchFamily="34" charset="0"/>
                <a:ea typeface="IBM Plex Sans" pitchFamily="34" charset="-122"/>
                <a:cs typeface="IBM Plex Sans" pitchFamily="34" charset="-120"/>
              </a:rPr>
              <a:t>可能伴隨監控、限制及身分連結</a:t>
            </a:r>
            <a:endParaRPr lang="zh-Hant" sz="2020" dirty="0"/>
          </a:p>
          <a:p>
            <a:pPr algn="l" marL="191770" indent="-191770">
              <a:lnSpc>
                <a:spcPct val="113000"/>
              </a:lnSpc>
              <a:spcBef>
                <a:spcPts val="400"/>
              </a:spcBef>
              <a:buSzPct val="100000"/>
              <a:buChar char="•"/>
            </a:pPr>
            <a:r>
              <a:rPr lang="zh-Hant" altLang="en-US" sz="2020" dirty="0">
                <a:solidFill>
                  <a:srgbClr val="25252B"/>
                </a:solidFill>
                <a:latin typeface="IBM Plex Sans" pitchFamily="34" charset="0"/>
                <a:ea typeface="IBM Plex Sans" pitchFamily="34" charset="-122"/>
                <a:cs typeface="IBM Plex Sans" pitchFamily="34" charset="-120"/>
              </a:rPr>
              <a:t>中央發行與貨幣政策依然存在</a:t>
            </a:r>
            <a:endParaRPr lang="zh-Hant" sz="2020" dirty="0"/>
          </a:p>
        </p:txBody>
      </p:sp>
      <p:sp>
        <p:nvSpPr>
          <p:cNvPr id="6" name="Text 4"/>
          <p:cNvSpPr/>
          <p:nvPr/>
        </p:nvSpPr>
        <p:spPr>
          <a:xfrm>
            <a:off x="666780" y="4136837"/>
            <a:ext cx="11510010" cy="345552"/>
          </a:xfrm>
          <a:prstGeom prst="rect">
            <a:avLst/>
          </a:prstGeom>
          <a:noFill/>
          <a:ln/>
        </p:spPr>
        <p:txBody>
          <a:bodyPr wrap="square" lIns="0" tIns="0" rIns="0" bIns="0" rtlCol="0" anchor="t"/>
          <a:lstStyle/>
          <a:p>
            <a:pPr algn="l" indent="0" marL="0">
              <a:lnSpc>
                <a:spcPct val="113000"/>
              </a:lnSpc>
              <a:buNone/>
            </a:pPr>
            <a:r>
              <a:rPr lang="zh-Hant" altLang="en-US" sz="2020" dirty="0">
                <a:solidFill>
                  <a:srgbClr val="25252B"/>
                </a:solidFill>
                <a:latin typeface="IBM Plex Sans" pitchFamily="34" charset="0"/>
                <a:ea typeface="IBM Plex Sans" pitchFamily="34" charset="-122"/>
                <a:cs typeface="IBM Plex Sans" pitchFamily="34" charset="-120"/>
              </a:rPr>
              <a:t>各國設計不盡相同。數位化並不自動代表去中心化、稀缺、具隱私性或可獨立驗證。</a:t>
            </a:r>
            <a:endParaRPr lang="zh-Hant" sz="2020" dirty="0"/>
          </a:p>
        </p:txBody>
      </p:sp>
      <p:sp>
        <p:nvSpPr>
          <p:cNvPr id="7" name="Shape 5"/>
          <p:cNvSpPr/>
          <p:nvPr/>
        </p:nvSpPr>
        <p:spPr>
          <a:xfrm>
            <a:off x="666780" y="4738421"/>
            <a:ext cx="10858500" cy="1382298"/>
          </a:xfrm>
          <a:prstGeom prst="rect">
            <a:avLst/>
          </a:prstGeom>
          <a:solidFill>
            <a:srgbClr val="F3F3FA"/>
          </a:solidFill>
          <a:ln/>
        </p:spPr>
      </p:sp>
      <p:sp>
        <p:nvSpPr>
          <p:cNvPr id="8" name="Shape 6"/>
          <p:cNvSpPr/>
          <p:nvPr/>
        </p:nvSpPr>
        <p:spPr>
          <a:xfrm>
            <a:off x="666780" y="4738421"/>
            <a:ext cx="57150" cy="1382298"/>
          </a:xfrm>
          <a:prstGeom prst="rect">
            <a:avLst/>
          </a:prstGeom>
          <a:solidFill>
            <a:srgbClr val="422C70"/>
          </a:solidFill>
          <a:ln/>
        </p:spPr>
      </p:sp>
      <p:sp>
        <p:nvSpPr>
          <p:cNvPr id="9" name="Text 7"/>
          <p:cNvSpPr/>
          <p:nvPr/>
        </p:nvSpPr>
        <p:spPr>
          <a:xfrm>
            <a:off x="1133582" y="4968850"/>
            <a:ext cx="10580980" cy="921441"/>
          </a:xfrm>
          <a:prstGeom prst="rect">
            <a:avLst/>
          </a:prstGeom>
          <a:noFill/>
          <a:ln/>
        </p:spPr>
        <p:txBody>
          <a:bodyPr wrap="square" lIns="0" tIns="0" rIns="0" bIns="0" rtlCol="0" anchor="t"/>
          <a:lstStyle/>
          <a:p>
            <a:pPr algn="l" indent="0" marL="0">
              <a:lnSpc>
                <a:spcPct val="113000"/>
              </a:lnSpc>
              <a:buNone/>
            </a:pPr>
            <a:r>
              <a:rPr lang="zh-Hant" altLang="en-US" sz="2020" b="1" dirty="0">
                <a:solidFill>
                  <a:srgbClr val="422C70"/>
                </a:solidFill>
                <a:latin typeface="IBM Plex Sans" pitchFamily="34" charset="0"/>
                <a:ea typeface="IBM Plex Sans" pitchFamily="34" charset="-122"/>
                <a:cs typeface="IBM Plex Sans" pitchFamily="34" charset="-120"/>
              </a:rPr>
              <a:t>檢視重點</a:t>
            </a:r>
            <a:endParaRPr lang="zh-Hant" sz="2020" dirty="0"/>
          </a:p>
          <a:p>
            <a:pPr algn="l" indent="0" marL="0">
              <a:lnSpc>
                <a:spcPct val="113000"/>
              </a:lnSpc>
              <a:spcBef>
                <a:spcPts val="300"/>
              </a:spcBef>
              <a:buNone/>
            </a:pPr>
            <a:r>
              <a:rPr lang="zh-Hant" altLang="en-US" sz="2020" dirty="0">
                <a:solidFill>
                  <a:srgbClr val="25252B"/>
                </a:solidFill>
                <a:latin typeface="IBM Plex Sans" pitchFamily="34" charset="0"/>
                <a:ea typeface="IBM Plex Sans" pitchFamily="34" charset="-122"/>
                <a:cs typeface="IBM Plex Sans" pitchFamily="34" charset="-120"/>
              </a:rPr>
              <a:t>由誰發行？誰可以使用？蒐集哪些資料？誰能封鎖支付或更改規則？離線時會如何運作？又有哪些法律保障？</a:t>
            </a:r>
            <a:endParaRPr lang="zh-Hant"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複習：貨幣如何崩壞？</a:t>
            </a:r>
            <a:endParaRPr lang="zh-Hant" sz="3000" dirty="0"/>
          </a:p>
        </p:txBody>
      </p:sp>
      <p:sp>
        <p:nvSpPr>
          <p:cNvPr id="4" name="Text 2"/>
          <p:cNvSpPr/>
          <p:nvPr/>
        </p:nvSpPr>
        <p:spPr>
          <a:xfrm>
            <a:off x="666780" y="1435608"/>
            <a:ext cx="11510010" cy="378470"/>
          </a:xfrm>
          <a:prstGeom prst="rect">
            <a:avLst/>
          </a:prstGeom>
          <a:noFill/>
          <a:ln/>
        </p:spPr>
        <p:txBody>
          <a:bodyPr wrap="square" lIns="0" tIns="0" rIns="0" bIns="0" rtlCol="0" anchor="t"/>
          <a:lstStyle/>
          <a:p>
            <a:pPr algn="l" indent="0" marL="0">
              <a:lnSpc>
                <a:spcPct val="113000"/>
              </a:lnSpc>
              <a:buNone/>
            </a:pPr>
            <a:r>
              <a:rPr lang="zh-Hant" altLang="en-US" sz="2210" b="1" dirty="0">
                <a:solidFill>
                  <a:srgbClr val="25252B"/>
                </a:solidFill>
                <a:latin typeface="IBM Plex Sans" pitchFamily="34" charset="0"/>
                <a:ea typeface="IBM Plex Sans" pitchFamily="34" charset="-122"/>
                <a:cs typeface="IBM Plex Sans" pitchFamily="34" charset="-120"/>
              </a:rPr>
              <a:t>重點回顧</a:t>
            </a:r>
            <a:endParaRPr lang="zh-Hant" sz="2210" dirty="0"/>
          </a:p>
        </p:txBody>
      </p:sp>
      <p:sp>
        <p:nvSpPr>
          <p:cNvPr id="5" name="Text 3"/>
          <p:cNvSpPr/>
          <p:nvPr/>
        </p:nvSpPr>
        <p:spPr>
          <a:xfrm>
            <a:off x="1017179" y="2038380"/>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zh-Hant" altLang="en-US" sz="2210" dirty="0">
                <a:solidFill>
                  <a:srgbClr val="25252B"/>
                </a:solidFill>
                <a:latin typeface="IBM Plex Sans" pitchFamily="34" charset="0"/>
                <a:ea typeface="IBM Plex Sans" pitchFamily="34" charset="-122"/>
                <a:cs typeface="IBM Plex Sans" pitchFamily="34" charset="-120"/>
              </a:rPr>
              <a:t>貨幣協調交易、價格以及跨越時間的價值</a:t>
            </a:r>
            <a:endParaRPr lang="zh-Hant" sz="2210" dirty="0"/>
          </a:p>
          <a:p>
            <a:pPr algn="l" marL="210820" indent="-210820">
              <a:lnSpc>
                <a:spcPct val="113000"/>
              </a:lnSpc>
              <a:spcBef>
                <a:spcPts val="440"/>
              </a:spcBef>
              <a:buSzPct val="100000"/>
              <a:buChar char="•"/>
            </a:pPr>
            <a:r>
              <a:rPr lang="zh-Hant" altLang="en-US" sz="2210" dirty="0">
                <a:solidFill>
                  <a:srgbClr val="25252B"/>
                </a:solidFill>
                <a:latin typeface="IBM Plex Sans" pitchFamily="34" charset="0"/>
                <a:ea typeface="IBM Plex Sans" pitchFamily="34" charset="-122"/>
                <a:cs typeface="IBM Plex Sans" pitchFamily="34" charset="-120"/>
              </a:rPr>
              <a:t>貨幣的功能與特性有助於比較</a:t>
            </a:r>
            <a:endParaRPr lang="zh-Hant" sz="2210" dirty="0"/>
          </a:p>
          <a:p>
            <a:pPr algn="l" marL="210820" indent="-210820">
              <a:lnSpc>
                <a:spcPct val="113000"/>
              </a:lnSpc>
              <a:spcBef>
                <a:spcPts val="440"/>
              </a:spcBef>
              <a:buSzPct val="100000"/>
              <a:buChar char="•"/>
            </a:pPr>
            <a:r>
              <a:rPr lang="zh-Hant" altLang="en-US" sz="2210" dirty="0">
                <a:solidFill>
                  <a:srgbClr val="25252B"/>
                </a:solidFill>
                <a:latin typeface="IBM Plex Sans" pitchFamily="34" charset="0"/>
                <a:ea typeface="IBM Plex Sans" pitchFamily="34" charset="-122"/>
                <a:cs typeface="IBM Plex Sans" pitchFamily="34" charset="-120"/>
              </a:rPr>
              <a:t>便利性帶來信任、控制與取用方面的取捨</a:t>
            </a:r>
            <a:endParaRPr lang="zh-Hant" sz="2210" dirty="0"/>
          </a:p>
          <a:p>
            <a:pPr algn="l" marL="210820" indent="-210820">
              <a:lnSpc>
                <a:spcPct val="113000"/>
              </a:lnSpc>
              <a:spcBef>
                <a:spcPts val="440"/>
              </a:spcBef>
              <a:buSzPct val="100000"/>
              <a:buChar char="•"/>
            </a:pPr>
            <a:r>
              <a:rPr lang="zh-Hant" altLang="en-US" sz="2210" dirty="0">
                <a:solidFill>
                  <a:srgbClr val="25252B"/>
                </a:solidFill>
                <a:latin typeface="IBM Plex Sans" pitchFamily="34" charset="0"/>
                <a:ea typeface="IBM Plex Sans" pitchFamily="34" charset="-122"/>
                <a:cs typeface="IBM Plex Sans" pitchFamily="34" charset="-120"/>
              </a:rPr>
              <a:t>貨幣供給、銀行風險與通貨膨脹對不同的人影響各異</a:t>
            </a:r>
            <a:endParaRPr lang="zh-Hant" sz="2210" dirty="0"/>
          </a:p>
          <a:p>
            <a:pPr algn="l" marL="210820" indent="-210820">
              <a:lnSpc>
                <a:spcPct val="113000"/>
              </a:lnSpc>
              <a:spcBef>
                <a:spcPts val="440"/>
              </a:spcBef>
              <a:buSzPct val="100000"/>
              <a:buChar char="•"/>
            </a:pPr>
            <a:r>
              <a:rPr lang="zh-Hant" altLang="en-US" sz="2210" dirty="0">
                <a:solidFill>
                  <a:srgbClr val="25252B"/>
                </a:solidFill>
                <a:latin typeface="IBM Plex Sans" pitchFamily="34" charset="0"/>
                <a:ea typeface="IBM Plex Sans" pitchFamily="34" charset="-122"/>
                <a:cs typeface="IBM Plex Sans" pitchFamily="34" charset="-120"/>
              </a:rPr>
              <a:t>替代方案與中央銀行數位貨幣（CBDC）同樣需要審慎評估</a:t>
            </a:r>
            <a:endParaRPr lang="zh-Hant" sz="2210" dirty="0"/>
          </a:p>
        </p:txBody>
      </p:sp>
      <p:sp>
        <p:nvSpPr>
          <p:cNvPr id="6" name="Text 4"/>
          <p:cNvSpPr/>
          <p:nvPr/>
        </p:nvSpPr>
        <p:spPr>
          <a:xfrm>
            <a:off x="666780" y="4462912"/>
            <a:ext cx="11510010" cy="378470"/>
          </a:xfrm>
          <a:prstGeom prst="rect">
            <a:avLst/>
          </a:prstGeom>
          <a:noFill/>
          <a:ln/>
        </p:spPr>
        <p:txBody>
          <a:bodyPr wrap="square" lIns="0" tIns="0" rIns="0" bIns="0" rtlCol="0" anchor="t"/>
          <a:lstStyle/>
          <a:p>
            <a:pPr algn="l" indent="0" marL="0">
              <a:lnSpc>
                <a:spcPct val="113000"/>
              </a:lnSpc>
              <a:buNone/>
            </a:pPr>
            <a:r>
              <a:rPr lang="zh-Hant" altLang="en-US" sz="2210" dirty="0">
                <a:solidFill>
                  <a:srgbClr val="25252B"/>
                </a:solidFill>
                <a:latin typeface="IBM Plex Sans" pitchFamily="34" charset="0"/>
                <a:ea typeface="IBM Plex Sans" pitchFamily="34" charset="-122"/>
                <a:cs typeface="IBM Plex Sans" pitchFamily="34" charset="-120"/>
              </a:rPr>
              <a:t>是什麼讓您的貨幣有用？又有哪些規則取決於您所信任的機構？</a:t>
            </a:r>
            <a:endParaRPr lang="zh-Hant" sz="2210" dirty="0"/>
          </a:p>
        </p:txBody>
      </p:sp>
      <p:sp>
        <p:nvSpPr>
          <p:cNvPr id="7" name="Shape 5"/>
          <p:cNvSpPr/>
          <p:nvPr/>
        </p:nvSpPr>
        <p:spPr>
          <a:xfrm>
            <a:off x="666780" y="5121737"/>
            <a:ext cx="10858500" cy="1134953"/>
          </a:xfrm>
          <a:prstGeom prst="rect">
            <a:avLst/>
          </a:prstGeom>
          <a:solidFill>
            <a:srgbClr val="F3F3FA"/>
          </a:solidFill>
          <a:ln/>
        </p:spPr>
      </p:sp>
      <p:sp>
        <p:nvSpPr>
          <p:cNvPr id="8" name="Shape 6"/>
          <p:cNvSpPr/>
          <p:nvPr/>
        </p:nvSpPr>
        <p:spPr>
          <a:xfrm>
            <a:off x="666780" y="5121737"/>
            <a:ext cx="57150" cy="1134953"/>
          </a:xfrm>
          <a:prstGeom prst="rect">
            <a:avLst/>
          </a:prstGeom>
          <a:solidFill>
            <a:srgbClr val="422C70"/>
          </a:solidFill>
          <a:ln/>
        </p:spPr>
      </p:sp>
      <p:sp>
        <p:nvSpPr>
          <p:cNvPr id="9" name="Text 7"/>
          <p:cNvSpPr/>
          <p:nvPr/>
        </p:nvSpPr>
        <p:spPr>
          <a:xfrm>
            <a:off x="1172535" y="5374112"/>
            <a:ext cx="10498226" cy="630204"/>
          </a:xfrm>
          <a:prstGeom prst="rect">
            <a:avLst/>
          </a:prstGeom>
          <a:noFill/>
          <a:ln/>
        </p:spPr>
        <p:txBody>
          <a:bodyPr wrap="square" lIns="0" tIns="0" rIns="0" bIns="0" rtlCol="0" anchor="t"/>
          <a:lstStyle/>
          <a:p>
            <a:pPr algn="l" indent="0" marL="0">
              <a:lnSpc>
                <a:spcPct val="113000"/>
              </a:lnSpc>
              <a:buNone/>
            </a:pPr>
            <a:r>
              <a:rPr lang="zh-Hant" altLang="en-US" sz="2210" b="1" dirty="0">
                <a:solidFill>
                  <a:srgbClr val="422C70"/>
                </a:solidFill>
                <a:latin typeface="IBM Plex Sans" pitchFamily="34" charset="0"/>
                <a:ea typeface="IBM Plex Sans" pitchFamily="34" charset="-122"/>
                <a:cs typeface="IBM Plex Sans" pitchFamily="34" charset="-120"/>
              </a:rPr>
              <a:t>反思時刻</a:t>
            </a:r>
            <a:endParaRPr lang="zh-Hant" sz="2210" dirty="0"/>
          </a:p>
          <a:p>
            <a:pPr algn="l" indent="0" marL="0">
              <a:lnSpc>
                <a:spcPct val="113000"/>
              </a:lnSpc>
              <a:spcBef>
                <a:spcPts val="330"/>
              </a:spcBef>
              <a:buNone/>
            </a:pPr>
            <a:r>
              <a:rPr lang="zh-Hant" altLang="en-US" sz="2210" dirty="0">
                <a:solidFill>
                  <a:srgbClr val="25252B"/>
                </a:solidFill>
                <a:latin typeface="IBM Plex Sans" pitchFamily="34" charset="0"/>
                <a:ea typeface="IBM Plex Sans" pitchFamily="34" charset="-122"/>
                <a:cs typeface="IBM Plex Sans" pitchFamily="34" charset="-120"/>
              </a:rPr>
              <a:t>關於貨幣，有哪一個問題是您現在會問、但以前不曾問過的？</a:t>
            </a:r>
            <a:endParaRPr lang="zh-Hant" sz="221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第一單元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zh-Hant" altLang="en-US" sz="2400" dirty="0">
                <a:solidFill>
                  <a:srgbClr val="F7941F"/>
                </a:solidFill>
                <a:latin typeface="IBM Plex Sans Medium" pitchFamily="34" charset="0"/>
                <a:ea typeface="IBM Plex Sans Medium" pitchFamily="34" charset="-122"/>
                <a:cs typeface="IBM Plex Sans Medium" pitchFamily="34" charset="-120"/>
              </a:rPr>
              <a:t>第二單元</a:t>
            </a:r>
            <a:endParaRPr lang="zh-Hant"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zh-Hant" altLang="en-US" sz="4350" dirty="0">
                <a:solidFill>
                  <a:srgbClr val="FFFFFF"/>
                </a:solidFill>
                <a:latin typeface="IBM Plex Sans Medium" pitchFamily="34" charset="0"/>
                <a:ea typeface="IBM Plex Sans Medium" pitchFamily="34" charset="-122"/>
                <a:cs typeface="IBM Plex Sans Medium" pitchFamily="34" charset="-120"/>
              </a:rPr>
              <a:t>比特幣如何運作</a:t>
            </a:r>
            <a:endParaRPr lang="zh-Hant"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zh-Hant" altLang="en-US" sz="2400" dirty="0">
                <a:solidFill>
                  <a:srgbClr val="FFFFFF"/>
                </a:solidFill>
                <a:latin typeface="IBM Plex Sans" pitchFamily="34" charset="0"/>
                <a:ea typeface="IBM Plex Sans" pitchFamily="34" charset="-122"/>
                <a:cs typeface="IBM Plex Sans" pitchFamily="34" charset="-120"/>
              </a:rPr>
              <a:t>**解答：**比特幣為何被創造出來？它又如何回應這些問題？</a:t>
            </a:r>
            <a:endParaRPr lang="zh-Han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比特幣誕生的原因</a:t>
            </a:r>
            <a:endParaRPr lang="zh-Hant" sz="3000" dirty="0"/>
          </a:p>
        </p:txBody>
      </p:sp>
      <p:sp>
        <p:nvSpPr>
          <p:cNvPr id="5" name="Text 2"/>
          <p:cNvSpPr/>
          <p:nvPr/>
        </p:nvSpPr>
        <p:spPr>
          <a:xfrm>
            <a:off x="1002000" y="1375806"/>
            <a:ext cx="5327020" cy="2332452"/>
          </a:xfrm>
          <a:prstGeom prst="rect">
            <a:avLst/>
          </a:prstGeom>
          <a:noFill/>
          <a:ln/>
        </p:spPr>
        <p:txBody>
          <a:bodyPr wrap="square" lIns="0" tIns="0" rIns="0" bIns="0" rtlCol="0" anchor="t"/>
          <a:lstStyle/>
          <a:p>
            <a:pPr algn="l" marL="200660" indent="-200660">
              <a:lnSpc>
                <a:spcPct val="113000"/>
              </a:lnSpc>
              <a:buSzPct val="100000"/>
              <a:buChar char="•"/>
            </a:pPr>
            <a:r>
              <a:rPr lang="zh-Hant" altLang="en-US" sz="2110" dirty="0">
                <a:solidFill>
                  <a:srgbClr val="25252B"/>
                </a:solidFill>
                <a:latin typeface="IBM Plex Sans" pitchFamily="34" charset="0"/>
                <a:ea typeface="IBM Plex Sans" pitchFamily="34" charset="-122"/>
                <a:cs typeface="IBM Plex Sans" pitchFamily="34" charset="-120"/>
              </a:rPr>
              <a:t>數位支付早已存在</a:t>
            </a:r>
            <a:endParaRPr lang="zh-Hant" sz="2110" dirty="0"/>
          </a:p>
          <a:p>
            <a:pPr algn="l" marL="200660" indent="-200660">
              <a:lnSpc>
                <a:spcPct val="113000"/>
              </a:lnSpc>
              <a:spcBef>
                <a:spcPts val="420"/>
              </a:spcBef>
              <a:buSzPct val="100000"/>
              <a:buChar char="•"/>
            </a:pPr>
            <a:r>
              <a:rPr lang="zh-Hant" altLang="en-US" sz="2110" dirty="0">
                <a:solidFill>
                  <a:srgbClr val="25252B"/>
                </a:solidFill>
                <a:latin typeface="IBM Plex Sans" pitchFamily="34" charset="0"/>
                <a:ea typeface="IBM Plex Sans" pitchFamily="34" charset="-122"/>
                <a:cs typeface="IBM Plex Sans" pitchFamily="34" charset="-120"/>
              </a:rPr>
              <a:t>中央帳本管理者：許可、資料、手續費與故障風險</a:t>
            </a:r>
            <a:endParaRPr lang="zh-Hant" sz="2110" dirty="0"/>
          </a:p>
          <a:p>
            <a:pPr algn="l" marL="200660" indent="-200660">
              <a:lnSpc>
                <a:spcPct val="113000"/>
              </a:lnSpc>
              <a:spcBef>
                <a:spcPts val="420"/>
              </a:spcBef>
              <a:buSzPct val="100000"/>
              <a:buChar char="•"/>
            </a:pPr>
            <a:r>
              <a:rPr lang="zh-Hant" altLang="en-US" sz="2110" dirty="0">
                <a:solidFill>
                  <a:srgbClr val="25252B"/>
                </a:solidFill>
                <a:latin typeface="IBM Plex Sans" pitchFamily="34" charset="0"/>
                <a:ea typeface="IBM Plex Sans" pitchFamily="34" charset="-122"/>
                <a:cs typeface="IBM Plex Sans" pitchFamily="34" charset="-120"/>
              </a:rPr>
              <a:t>可複製的資料：雙重支付問題</a:t>
            </a:r>
            <a:endParaRPr lang="zh-Hant" sz="2110" dirty="0"/>
          </a:p>
          <a:p>
            <a:pPr algn="l" marL="200660" indent="-200660">
              <a:lnSpc>
                <a:spcPct val="113000"/>
              </a:lnSpc>
              <a:spcBef>
                <a:spcPts val="420"/>
              </a:spcBef>
              <a:buSzPct val="100000"/>
              <a:buChar char="•"/>
            </a:pPr>
            <a:r>
              <a:rPr lang="zh-Hant" altLang="en-US" sz="2110" dirty="0">
                <a:solidFill>
                  <a:srgbClr val="25252B"/>
                </a:solidFill>
                <a:latin typeface="IBM Plex Sans" pitchFamily="34" charset="0"/>
                <a:ea typeface="IBM Plex Sans" pitchFamily="34" charset="-122"/>
                <a:cs typeface="IBM Plex Sans" pitchFamily="34" charset="-120"/>
              </a:rPr>
              <a:t>比特幣：無需中央帳本管理者的共享支付紀錄</a:t>
            </a:r>
            <a:endParaRPr lang="zh-Hant" sz="2110" dirty="0"/>
          </a:p>
        </p:txBody>
      </p:sp>
      <p:sp>
        <p:nvSpPr>
          <p:cNvPr id="6" name="Text 3"/>
          <p:cNvSpPr/>
          <p:nvPr/>
        </p:nvSpPr>
        <p:spPr>
          <a:xfrm>
            <a:off x="666780" y="4003152"/>
            <a:ext cx="5694426" cy="723930"/>
          </a:xfrm>
          <a:prstGeom prst="rect">
            <a:avLst/>
          </a:prstGeom>
          <a:noFill/>
          <a:ln/>
        </p:spPr>
        <p:txBody>
          <a:bodyPr wrap="square" lIns="0" tIns="0" rIns="0" bIns="0" rtlCol="0" anchor="t"/>
          <a:lstStyle/>
          <a:p>
            <a:pPr algn="l" indent="0" marL="0">
              <a:lnSpc>
                <a:spcPct val="113000"/>
              </a:lnSpc>
              <a:buNone/>
            </a:pPr>
            <a:r>
              <a:rPr lang="zh-Hant" altLang="en-US" sz="2110" dirty="0">
                <a:solidFill>
                  <a:srgbClr val="25252B"/>
                </a:solidFill>
                <a:latin typeface="IBM Plex Sans" pitchFamily="34" charset="0"/>
                <a:ea typeface="IBM Plex Sans" pitchFamily="34" charset="-122"/>
                <a:cs typeface="IBM Plex Sans" pitchFamily="34" charset="-120"/>
              </a:rPr>
              <a:t>比特幣降低了發行與結算對中央信任的依賴，但並未消除所有信任或風險。</a:t>
            </a:r>
            <a:endParaRPr lang="zh-Hant" sz="2110" dirty="0"/>
          </a:p>
        </p:txBody>
      </p:sp>
      <p:sp>
        <p:nvSpPr>
          <p:cNvPr id="7" name="Text 4"/>
          <p:cNvSpPr/>
          <p:nvPr/>
        </p:nvSpPr>
        <p:spPr>
          <a:xfrm>
            <a:off x="666780" y="4995276"/>
            <a:ext cx="5694426" cy="723930"/>
          </a:xfrm>
          <a:prstGeom prst="rect">
            <a:avLst/>
          </a:prstGeom>
          <a:noFill/>
          <a:ln/>
        </p:spPr>
        <p:txBody>
          <a:bodyPr wrap="square" lIns="0" tIns="0" rIns="0" bIns="0" rtlCol="0" anchor="t"/>
          <a:lstStyle/>
          <a:p>
            <a:pPr algn="l" indent="0" marL="0">
              <a:lnSpc>
                <a:spcPct val="113000"/>
              </a:lnSpc>
              <a:buNone/>
            </a:pPr>
            <a:r>
              <a:rPr lang="zh-Hant" altLang="en-US" sz="2110" dirty="0">
                <a:solidFill>
                  <a:srgbClr val="25252B"/>
                </a:solidFill>
                <a:latin typeface="IBM Plex Sans" pitchFamily="34" charset="0"/>
                <a:ea typeface="IBM Plex Sans" pitchFamily="34" charset="-122"/>
                <a:cs typeface="IBM Plex Sans" pitchFamily="34" charset="-120"/>
              </a:rPr>
              <a:t>**比特幣（Bitcoin）：**網路與協定 · **比特幣（bitcoin）：**資產 · **BTC：**金額縮寫</a:t>
            </a:r>
            <a:endParaRPr lang="zh-Hant" sz="211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第二單元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p:bgPr>
    </p:bg>
    <p:spTree>
      <p:nvGrpSpPr>
        <p:cNvPr id="1" name=""/>
        <p:cNvGrpSpPr/>
        <p:nvPr/>
      </p:nvGrpSpPr>
      <p:grpSpPr>
        <a:xfrm>
          <a:off x="0" y="0"/>
          <a:ext cx="0" cy="0"/>
          <a:chOff x="0" y="0"/>
          <a:chExt cx="0" cy="0"/>
        </a:xfrm>
      </p:grpSpPr>
      <p:pic>
        <p:nvPicPr>
          <p:cNvPr id="2" name="Image 0" descr="支付公司 付款人向公司提出請求公司保管帳本並核准交易 經公司允許後，收款人才能收到款項依賴於一個負責保管帳本、受信任的機構比特幣 付款人簽署一筆交易節點驗證交易，礦工將其加入共享帳本 收款人在同一本帳本中看到這筆交易依賴於遵循相同規則的獨立節點">    </p:cNvPr>
          <p:cNvPicPr>
            <a:picLocks noChangeAspect="1"/>
          </p:cNvPicPr>
          <p:nvPr/>
        </p:nvPicPr>
        <p:blipFill>
          <a:blip r:embed="rId1"/>
          <a:stretch>
            <a:fillRect/>
          </a:stretch>
        </p:blipFill>
        <p:spPr>
          <a:xfrm>
            <a:off x="342900" y="1137056"/>
            <a:ext cx="11506170" cy="443154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數位與去中心化貨幣的探索</a:t>
            </a:r>
            <a:endParaRPr lang="zh-Han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密碼龐克（Cypherpunks）：透過密碼學實現隱私與自由</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**加密：**保護訊息隱私</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**數位簽章：**在不洩露私密金鑰的情況下證明授權</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目標：沒有單一的發行者、伺服器或管理者</a:t>
            </a:r>
            <a:endParaRPr lang="zh-Hant"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algn="l" indent="0" marL="0">
              <a:lnSpc>
                <a:spcPct val="113000"/>
              </a:lnSpc>
              <a:buNone/>
            </a:pPr>
            <a:r>
              <a:rPr lang="zh-Hant" altLang="en-US" sz="2400" b="1" dirty="0">
                <a:solidFill>
                  <a:srgbClr val="25252B"/>
                </a:solidFill>
                <a:latin typeface="IBM Plex Sans" pitchFamily="34" charset="0"/>
                <a:ea typeface="IBM Plex Sans" pitchFamily="34" charset="-122"/>
                <a:cs typeface="IBM Plex Sans" pitchFamily="34" charset="-120"/>
              </a:rPr>
              <a:t>拼圖的早期碎片</a:t>
            </a:r>
            <a:endParaRPr lang="zh-Hant" sz="2400" dirty="0"/>
          </a:p>
        </p:txBody>
      </p:sp>
      <p:sp>
        <p:nvSpPr>
          <p:cNvPr id="6" name="Text 4"/>
          <p:cNvSpPr/>
          <p:nvPr/>
        </p:nvSpPr>
        <p:spPr>
          <a:xfrm>
            <a:off x="1047720" y="4205143"/>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DigiCash：私密支付；依賴中心化公司</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Hashcash：以運算成本防範濫用</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Bit Gold、b-money、RPoW：關於稀缺價值的提案與實驗</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BitTorrent：點對點資訊分享，而非貨幣</a:t>
            </a:r>
            <a:endParaRPr lang="zh-Han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第二單元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早期數位貨幣與雙重支付</a:t>
            </a:r>
            <a:endParaRPr lang="zh-Hant" sz="3000" dirty="0"/>
          </a:p>
        </p:txBody>
      </p:sp>
      <p:sp>
        <p:nvSpPr>
          <p:cNvPr id="5" name="Text 2"/>
          <p:cNvSpPr/>
          <p:nvPr/>
        </p:nvSpPr>
        <p:spPr>
          <a:xfrm>
            <a:off x="666780" y="1447770"/>
            <a:ext cx="5694426"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雙重支付是指試圖將同一個數位單位發送給兩個接收者。</a:t>
            </a:r>
            <a:endParaRPr lang="zh-Hant" sz="2400" dirty="0"/>
          </a:p>
        </p:txBody>
      </p:sp>
      <p:sp>
        <p:nvSpPr>
          <p:cNvPr id="6" name="Text 3"/>
          <p:cNvSpPr/>
          <p:nvPr/>
        </p:nvSpPr>
        <p:spPr>
          <a:xfrm>
            <a:off x="1047720" y="2514326"/>
            <a:ext cx="5276820" cy="3123042"/>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中央資料庫：由單一受信任的決策者裁定</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比特幣：點對點廣播與數位簽章</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礦工：區塊與工作量證明</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節點：獨立驗證</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共享紀錄：累積最多工作量的有效歷史</a:t>
            </a:r>
            <a:endParaRPr lang="zh-Han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第二單元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pic>
        <p:nvPicPr>
          <p:cNvPr id="2" name="Image 0" descr="點對點網路交易直接向參與者廣播 數位簽章只有私鑰持有者才能授權支出區塊與挖礦礦工透過工作量證明加入下一個區塊無需中央機構，網路即可拒絕第二次支出 獨立驗證節點依據規則檢查交易與區塊 共同的歷史所有人都承認累積最多工作量的有效鏈">    </p:cNvPr>
          <p:cNvPicPr>
            <a:picLocks noChangeAspect="1"/>
          </p:cNvPicPr>
          <p:nvPr/>
        </p:nvPicPr>
        <p:blipFill>
          <a:blip r:embed="rId1"/>
          <a:stretch>
            <a:fillRect/>
          </a:stretch>
        </p:blipFill>
        <p:spPr>
          <a:xfrm>
            <a:off x="342900" y="1388608"/>
            <a:ext cx="11506170" cy="3928354"/>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數位稀缺性與可驗證的供給</a:t>
            </a:r>
            <a:endParaRPr lang="zh-Hant" sz="3000" dirty="0"/>
          </a:p>
        </p:txBody>
      </p:sp>
      <p:sp>
        <p:nvSpPr>
          <p:cNvPr id="5" name="Text 2"/>
          <p:cNvSpPr/>
          <p:nvPr/>
        </p:nvSpPr>
        <p:spPr>
          <a:xfrm>
            <a:off x="1047720" y="1386779"/>
            <a:ext cx="5276820" cy="2711653"/>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區分有效單位與無效副本</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拒絕雙重支付</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公開的交易紀錄與數位簽章</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工作量證明與獨立的規則檢查</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供給上限與去中心化及驗證機制密不可分</a:t>
            </a:r>
            <a:endParaRPr lang="zh-Hant" sz="2400" dirty="0"/>
          </a:p>
        </p:txBody>
      </p:sp>
      <p:sp>
        <p:nvSpPr>
          <p:cNvPr id="6" name="Text 3"/>
          <p:cNvSpPr/>
          <p:nvPr/>
        </p:nvSpPr>
        <p:spPr>
          <a:xfrm>
            <a:off x="666780" y="4433560"/>
            <a:ext cx="5694426"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僅有書面的供給承諾並不足夠：誰能驗證它？又有誰能更改它？</a:t>
            </a:r>
            <a:endParaRPr lang="zh-Han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第二單元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p:bgPr>
    </p:bg>
    <p:spTree>
      <p:nvGrpSpPr>
        <p:cNvPr id="1" name=""/>
        <p:cNvGrpSpPr/>
        <p:nvPr/>
      </p:nvGrpSpPr>
      <p:grpSpPr>
        <a:xfrm>
          <a:off x="0" y="0"/>
          <a:ext cx="0" cy="0"/>
          <a:chOff x="0" y="0"/>
          <a:chExt cx="0" cy="0"/>
        </a:xfrm>
      </p:grpSpPr>
      <p:pic>
        <p:nvPicPr>
          <p:cNvPr id="2" name="Image 0" descr="供應量聲明 發行方在其網站上公布上限。 只有發行方自己的資料庫記錄此上限。 發行方以外的任何人都無法查核。 發行方可以悄悄更改供應量。查核者僅發行方本身公開的供應規則 簽章顯示誰能花用每一枚比特幣。任何人都能查閱公開的交易紀錄。工作量證明使竄改紀錄的成本極高。節點會拒絕無效的幣與雙重支付。查核者任何運行節點的人">    </p:cNvPr>
          <p:cNvPicPr>
            <a:picLocks noChangeAspect="1"/>
          </p:cNvPicPr>
          <p:nvPr/>
        </p:nvPicPr>
        <p:blipFill>
          <a:blip r:embed="rId1"/>
          <a:stretch>
            <a:fillRect/>
          </a:stretch>
        </p:blipFill>
        <p:spPr>
          <a:xfrm>
            <a:off x="342900" y="1110173"/>
            <a:ext cx="11506170" cy="4485223"/>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區塊鏈：比特幣的公開帳本</a:t>
            </a:r>
            <a:endParaRPr lang="zh-Han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多方複製的公開交易紀錄</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相互連結的區塊；各自獨立驗證的副本</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累積最多工作量證明的有效鏈</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平均約每十分鐘產生一個新區塊</a:t>
            </a:r>
            <a:endParaRPr lang="zh-Hant"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改寫歷史必須重做工作並追上進度。這代價高昂，但並非完全不可能；暫時性的競爭歷史與重組仍可能發生。</a:t>
            </a:r>
            <a:endParaRPr lang="zh-Han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第二單元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去中心化</a:t>
            </a:r>
            <a:endParaRPr lang="zh-Hant" sz="3000" dirty="0"/>
          </a:p>
        </p:txBody>
      </p:sp>
      <p:sp>
        <p:nvSpPr>
          <p:cNvPr id="5" name="Text 2"/>
          <p:cNvSpPr/>
          <p:nvPr/>
        </p:nvSpPr>
        <p:spPr>
          <a:xfrm>
            <a:off x="1047720" y="1386779"/>
            <a:ext cx="5923026" cy="2239457"/>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開源軟體與開放的協定參與</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獨立節點負責驗證；礦工負責提議區塊</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規則變更取決於自願採用</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沒有任何單一參與者能為所有人變更規則</a:t>
            </a:r>
            <a:endParaRPr lang="zh-Hant" sz="2400" dirty="0"/>
          </a:p>
        </p:txBody>
      </p:sp>
      <p:sp>
        <p:nvSpPr>
          <p:cNvPr id="6" name="Text 3"/>
          <p:cNvSpPr/>
          <p:nvPr/>
        </p:nvSpPr>
        <p:spPr>
          <a:xfrm>
            <a:off x="666780" y="3961364"/>
            <a:ext cx="6340632" cy="1234074"/>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影響力與資源並不平均；大型服務可能造成依賴。協調可能較為緩慢，而且網路沒有中央客服中心。</a:t>
            </a:r>
            <a:endParaRPr lang="zh-Han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第二單元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數位簽章與點對點轉帳</a:t>
            </a:r>
            <a:endParaRPr lang="zh-Han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錢包使用私鑰進行簽章</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網路無需得知私鑰即可驗證</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已簽章的交易透過參與者廣播</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比特幣沒有任何中央營運者負責核准加入或付款</a:t>
            </a:r>
            <a:endParaRPr lang="zh-Hant"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任何取得私鑰的人通常都能動用其中的資金。一旦失去存取權限，可能意味著永久損失。</a:t>
            </a:r>
            <a:endParaRPr lang="zh-Hant"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中介服務仍屬選擇性質；若選擇使用，便須承擔其保管規則與風險。一筆有效的付款若誤付至錯誤地址，通常無法撤回。</a:t>
            </a:r>
            <a:endParaRPr lang="zh-Han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第二單元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bg>
      <p:bgPr>
        <a:solidFill>
          <a:srgbClr val="FFFFFF"/>
        </a:solidFill>
      </p:bgPr>
    </p:bg>
    <p:spTree>
      <p:nvGrpSpPr>
        <p:cNvPr id="1" name=""/>
        <p:cNvGrpSpPr/>
        <p:nvPr/>
      </p:nvGrpSpPr>
      <p:grpSpPr>
        <a:xfrm>
          <a:off x="0" y="0"/>
          <a:ext cx="0" cy="0"/>
          <a:chOff x="0" y="0"/>
          <a:chExt cx="0" cy="0"/>
        </a:xfrm>
      </p:grpSpPr>
      <p:pic>
        <p:nvPicPr>
          <p:cNvPr id="2" name="Image 0" descr="發送者簽署並廣播一筆交易 其他節點 一個節點驗證並轉發該交易 另一個節點轉發該交易交易經過的路徑 一個節點驗證並轉發該交易 另一個節點轉發該交易其他節點 一個節點驗證並轉發該交易 另一個節點轉發該交易 接收者收到比特幣">    </p:cNvPr>
          <p:cNvPicPr>
            <a:picLocks noChangeAspect="1"/>
          </p:cNvPicPr>
          <p:nvPr/>
        </p:nvPicPr>
        <p:blipFill>
          <a:blip r:embed="rId1"/>
          <a:stretch>
            <a:fillRect/>
          </a:stretch>
        </p:blipFill>
        <p:spPr>
          <a:xfrm>
            <a:off x="342900" y="324612"/>
            <a:ext cx="11506170" cy="605634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使用者使用者接收、持有並發送比特幣。 節點節點自行檢查規則，並轉發有效的資料。 礦工礦工建構候選區塊，並執行工作量證明。開發者開發者審查、撰寫並提出軟體。">    </p:cNvPr>
          <p:cNvPicPr>
            <a:picLocks noChangeAspect="1"/>
          </p:cNvPicPr>
          <p:nvPr/>
        </p:nvPicPr>
        <p:blipFill>
          <a:blip r:embed="rId2"/>
          <a:stretch>
            <a:fillRect/>
          </a:stretch>
        </p:blipFill>
        <p:spPr>
          <a:xfrm>
            <a:off x="1203899" y="571500"/>
            <a:ext cx="4297589" cy="5692689"/>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第二單元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使用者、節點、礦工與開發者</a:t>
            </a:r>
            <a:endParaRPr lang="zh-Hant"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礦工無法讓誠實節點接受無效的區塊。開發者無法強迫他人採用軟體。同一個人可以同時扮演多種角色。</a:t>
            </a:r>
            <a:endParaRPr lang="zh-Hant" sz="2400" dirty="0"/>
          </a:p>
        </p:txBody>
      </p:sp>
      <p:sp>
        <p:nvSpPr>
          <p:cNvPr id="5" name="Shape 3"/>
          <p:cNvSpPr/>
          <p:nvPr/>
        </p:nvSpPr>
        <p:spPr>
          <a:xfrm>
            <a:off x="666780" y="2575316"/>
            <a:ext cx="10858500" cy="1233891"/>
          </a:xfrm>
          <a:prstGeom prst="rect">
            <a:avLst/>
          </a:prstGeom>
          <a:solidFill>
            <a:srgbClr val="F3F3FA"/>
          </a:solidFill>
          <a:ln/>
        </p:spPr>
      </p:sp>
      <p:sp>
        <p:nvSpPr>
          <p:cNvPr id="6" name="Shape 4"/>
          <p:cNvSpPr/>
          <p:nvPr/>
        </p:nvSpPr>
        <p:spPr>
          <a:xfrm>
            <a:off x="666780" y="2575316"/>
            <a:ext cx="57150" cy="1233891"/>
          </a:xfrm>
          <a:prstGeom prst="rect">
            <a:avLst/>
          </a:prstGeom>
          <a:solidFill>
            <a:srgbClr val="422C70"/>
          </a:solidFill>
          <a:ln/>
        </p:spPr>
      </p:sp>
      <p:sp>
        <p:nvSpPr>
          <p:cNvPr id="7" name="Text 5"/>
          <p:cNvSpPr/>
          <p:nvPr/>
        </p:nvSpPr>
        <p:spPr>
          <a:xfrm>
            <a:off x="1211580" y="2849636"/>
            <a:ext cx="10415565" cy="685251"/>
          </a:xfrm>
          <a:prstGeom prst="rect">
            <a:avLst/>
          </a:prstGeom>
          <a:noFill/>
          <a:ln/>
        </p:spPr>
        <p:txBody>
          <a:bodyPr wrap="square" lIns="0" tIns="0" rIns="0" bIns="0" rtlCol="0" anchor="t"/>
          <a:lstStyle/>
          <a:p>
            <a:pPr algn="l" indent="0" marL="0">
              <a:lnSpc>
                <a:spcPct val="113000"/>
              </a:lnSpc>
              <a:buNone/>
            </a:pPr>
            <a:r>
              <a:rPr lang="zh-Hant" altLang="en-US" sz="2400" b="1" dirty="0">
                <a:solidFill>
                  <a:srgbClr val="422C70"/>
                </a:solidFill>
                <a:latin typeface="IBM Plex Sans" pitchFamily="34" charset="0"/>
                <a:ea typeface="IBM Plex Sans" pitchFamily="34" charset="-122"/>
                <a:cs typeface="IBM Plex Sans" pitchFamily="34" charset="-120"/>
              </a:rPr>
              <a:t>隨堂提問</a:t>
            </a:r>
            <a:endParaRPr lang="zh-Hant" sz="2400" dirty="0"/>
          </a:p>
          <a:p>
            <a:pPr algn="l" indent="0" marL="0">
              <a:lnSpc>
                <a:spcPct val="113000"/>
              </a:lnSpc>
              <a:spcBef>
                <a:spcPts val="360"/>
              </a:spcBef>
              <a:buNone/>
            </a:pPr>
            <a:r>
              <a:rPr lang="zh-Hant" altLang="en-US" sz="2400" dirty="0">
                <a:solidFill>
                  <a:srgbClr val="25252B"/>
                </a:solidFill>
                <a:latin typeface="IBM Plex Sans" pitchFamily="34" charset="0"/>
                <a:ea typeface="IBM Plex Sans" pitchFamily="34" charset="-122"/>
                <a:cs typeface="IBM Plex Sans" pitchFamily="34" charset="-120"/>
              </a:rPr>
              <a:t>節點為什麼要驗證交易？請說出一項它會檢查的規則。</a:t>
            </a:r>
            <a:endParaRPr lang="zh-Hant"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第二單元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45</a:t>
            </a:fld>
            <a:endParaRPr lang="en-US"/>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工作量證明</a:t>
            </a:r>
            <a:endParaRPr lang="zh-Hant" sz="3000" dirty="0"/>
          </a:p>
        </p:txBody>
      </p:sp>
      <p:sp>
        <p:nvSpPr>
          <p:cNvPr id="5" name="Text 2"/>
          <p:cNvSpPr/>
          <p:nvPr/>
        </p:nvSpPr>
        <p:spPr>
          <a:xfrm>
            <a:off x="1047720" y="1386779"/>
            <a:ext cx="5923026" cy="2711653"/>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候選區塊 → 反覆雜湊運算 → 有效結果</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運算與能源成本高昂；驗證快速</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有效區塊經廣播後由節點檢查</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目標值會自動調整，使平均出塊時間趨近十分鐘</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累積的工作量使改寫成本高昂</a:t>
            </a:r>
            <a:endParaRPr lang="zh-Hant" sz="2400" dirty="0"/>
          </a:p>
        </p:txBody>
      </p:sp>
      <p:sp>
        <p:nvSpPr>
          <p:cNvPr id="6" name="Text 3"/>
          <p:cNvSpPr/>
          <p:nvPr/>
        </p:nvSpPr>
        <p:spPr>
          <a:xfrm>
            <a:off x="666780" y="4433560"/>
            <a:ext cx="6340632" cy="1234074"/>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挖礦保障交易的排序；它並不是在解答外部的方程式。請評估能源來源、用途、安全效益以及替代方案。</a:t>
            </a:r>
            <a:endParaRPr lang="zh-Han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第二單元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600200"/>
            <a:ext cx="5486400" cy="3657600"/>
          </a:xfrm>
          <a:prstGeom prst="rect">
            <a:avLst/>
          </a:prstGeom>
        </p:spPr>
      </p:pic>
      <p:pic>
        <p:nvPicPr>
          <p:cNvPr id="3" name="Image 1" descr="1礦工找到一個區塊 挖礦機器一次又一次地進行雜湊運算，直到某個結果符合目標值2礦工廣播該區塊該區塊被傳送至整個網路3節點進行驗證 每個節點都會自行驗證工作證明與各項規則4區塊加入區塊鏈 被接受的區塊會加入鏈中">    </p:cNvPr>
          <p:cNvPicPr>
            <a:picLocks noChangeAspect="1"/>
          </p:cNvPicPr>
          <p:nvPr/>
        </p:nvPicPr>
        <p:blipFill>
          <a:blip r:embed="rId2"/>
          <a:stretch>
            <a:fillRect/>
          </a:stretch>
        </p:blipFill>
        <p:spPr>
          <a:xfrm>
            <a:off x="1194206" y="571500"/>
            <a:ext cx="4317248" cy="5677601"/>
          </a:xfrm>
          <a:prstGeom prst="rect">
            <a:avLst/>
          </a:prstGeom>
        </p:spPr>
      </p:pic>
      <p:sp>
        <p:nvSpPr>
          <p:cNvPr id="4"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第二單元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47</a:t>
            </a:fld>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供給有限</a:t>
            </a:r>
            <a:endParaRPr lang="zh-Hant" sz="3000" dirty="0"/>
          </a:p>
        </p:txBody>
      </p:sp>
      <p:sp>
        <p:nvSpPr>
          <p:cNvPr id="5" name="Text 2"/>
          <p:cNvSpPr/>
          <p:nvPr/>
        </p:nvSpPr>
        <p:spPr>
          <a:xfrm>
            <a:off x="1032449" y="1383030"/>
            <a:ext cx="5293553" cy="2998866"/>
          </a:xfrm>
          <a:prstGeom prst="rect">
            <a:avLst/>
          </a:prstGeom>
          <a:noFill/>
          <a:ln/>
        </p:spPr>
        <p:txBody>
          <a:bodyPr wrap="square" lIns="0" tIns="0" rIns="0" bIns="0" rtlCol="0" anchor="t"/>
          <a:lstStyle/>
          <a:p>
            <a:pPr algn="l" marL="219710" indent="-219710">
              <a:lnSpc>
                <a:spcPct val="113000"/>
              </a:lnSpc>
              <a:buSzPct val="100000"/>
              <a:buChar char="•"/>
            </a:pPr>
            <a:r>
              <a:rPr lang="zh-Hant" altLang="en-US" sz="2300" dirty="0">
                <a:solidFill>
                  <a:srgbClr val="25252B"/>
                </a:solidFill>
                <a:latin typeface="IBM Plex Sans" pitchFamily="34" charset="0"/>
                <a:ea typeface="IBM Plex Sans" pitchFamily="34" charset="-122"/>
                <a:cs typeface="IBM Plex Sans" pitchFamily="34" charset="-120"/>
              </a:rPr>
              <a:t>上限：</a:t>
            </a:r>
            <a:r>
              <a:rPr lang="zh-Hant" altLang="en-US" sz="2300" b="1" dirty="0">
                <a:solidFill>
                  <a:srgbClr val="25252B"/>
                </a:solidFill>
                <a:latin typeface="IBM Plex Sans" pitchFamily="34" charset="0"/>
                <a:ea typeface="IBM Plex Sans" pitchFamily="34" charset="-122"/>
                <a:cs typeface="IBM Plex Sans" pitchFamily="34" charset="-120"/>
              </a:rPr>
              <a:t>2,100 萬 BTC</a:t>
            </a:r>
            <a:r>
              <a:rPr lang="zh-Hant" altLang="en-US" sz="2300" dirty="0">
                <a:solidFill>
                  <a:srgbClr val="25252B"/>
                </a:solidFill>
                <a:latin typeface="IBM Plex Sans" pitchFamily="34" charset="0"/>
                <a:ea typeface="IBM Plex Sans" pitchFamily="34" charset="-122"/>
                <a:cs typeface="IBM Plex Sans" pitchFamily="34" charset="-120"/>
              </a:rPr>
              <a:t>，依據公開規則</a:t>
            </a:r>
            <a:endParaRPr lang="zh-Hant" sz="2300" dirty="0"/>
          </a:p>
          <a:p>
            <a:pPr algn="l" marL="219710" indent="-219710">
              <a:lnSpc>
                <a:spcPct val="113000"/>
              </a:lnSpc>
              <a:spcBef>
                <a:spcPts val="460"/>
              </a:spcBef>
              <a:buSzPct val="100000"/>
              <a:buChar char="•"/>
            </a:pPr>
            <a:r>
              <a:rPr lang="zh-Hant" altLang="en-US" sz="2300" dirty="0">
                <a:solidFill>
                  <a:srgbClr val="25252B"/>
                </a:solidFill>
                <a:latin typeface="IBM Plex Sans" pitchFamily="34" charset="0"/>
                <a:ea typeface="IBM Plex Sans" pitchFamily="34" charset="-122"/>
                <a:cs typeface="IBM Plex Sans" pitchFamily="34" charset="-120"/>
              </a:rPr>
              <a:t>新發行：區塊補貼</a:t>
            </a:r>
            <a:endParaRPr lang="zh-Hant" sz="2300" dirty="0"/>
          </a:p>
          <a:p>
            <a:pPr algn="l" marL="219710" indent="-219710">
              <a:lnSpc>
                <a:spcPct val="113000"/>
              </a:lnSpc>
              <a:spcBef>
                <a:spcPts val="460"/>
              </a:spcBef>
              <a:buSzPct val="100000"/>
              <a:buChar char="•"/>
            </a:pPr>
            <a:r>
              <a:rPr lang="zh-Hant" altLang="en-US" sz="2300" dirty="0">
                <a:solidFill>
                  <a:srgbClr val="25252B"/>
                </a:solidFill>
                <a:latin typeface="IBM Plex Sans" pitchFamily="34" charset="0"/>
                <a:ea typeface="IBM Plex Sans" pitchFamily="34" charset="-122"/>
                <a:cs typeface="IBM Plex Sans" pitchFamily="34" charset="-120"/>
              </a:rPr>
              <a:t>減半：每 </a:t>
            </a:r>
            <a:r>
              <a:rPr lang="zh-Hant" altLang="en-US" sz="2300" b="1" dirty="0">
                <a:solidFill>
                  <a:srgbClr val="25252B"/>
                </a:solidFill>
                <a:latin typeface="IBM Plex Sans" pitchFamily="34" charset="0"/>
                <a:ea typeface="IBM Plex Sans" pitchFamily="34" charset="-122"/>
                <a:cs typeface="IBM Plex Sans" pitchFamily="34" charset="-120"/>
              </a:rPr>
              <a:t>210,000 個區塊</a:t>
            </a:r>
            <a:r>
              <a:rPr lang="zh-Hant" altLang="en-US" sz="2300" dirty="0">
                <a:solidFill>
                  <a:srgbClr val="25252B"/>
                </a:solidFill>
                <a:latin typeface="IBM Plex Sans" pitchFamily="34" charset="0"/>
                <a:ea typeface="IBM Plex Sans" pitchFamily="34" charset="-122"/>
                <a:cs typeface="IBM Plex Sans" pitchFamily="34" charset="-120"/>
              </a:rPr>
              <a:t>，約每四年一次</a:t>
            </a:r>
            <a:endParaRPr lang="zh-Hant" sz="2300" dirty="0"/>
          </a:p>
          <a:p>
            <a:pPr algn="l" marL="219710" indent="-219710">
              <a:lnSpc>
                <a:spcPct val="113000"/>
              </a:lnSpc>
              <a:spcBef>
                <a:spcPts val="460"/>
              </a:spcBef>
              <a:buSzPct val="100000"/>
              <a:buChar char="•"/>
            </a:pPr>
            <a:r>
              <a:rPr lang="zh-Hant" altLang="en-US" sz="2300" dirty="0">
                <a:solidFill>
                  <a:srgbClr val="25252B"/>
                </a:solidFill>
                <a:latin typeface="IBM Plex Sans" pitchFamily="34" charset="0"/>
                <a:ea typeface="IBM Plex Sans" pitchFamily="34" charset="-122"/>
                <a:cs typeface="IBM Plex Sans" pitchFamily="34" charset="-120"/>
              </a:rPr>
              <a:t>補貼：50 → 25 → 12.5 → 6.25 → 3.125 BTC</a:t>
            </a:r>
            <a:endParaRPr lang="zh-Hant" sz="2300" dirty="0"/>
          </a:p>
          <a:p>
            <a:pPr algn="l" marL="219710" indent="-219710">
              <a:lnSpc>
                <a:spcPct val="113000"/>
              </a:lnSpc>
              <a:spcBef>
                <a:spcPts val="460"/>
              </a:spcBef>
              <a:buSzPct val="100000"/>
              <a:buChar char="•"/>
            </a:pPr>
            <a:r>
              <a:rPr lang="zh-Hant" altLang="en-US" sz="2300" dirty="0">
                <a:solidFill>
                  <a:srgbClr val="25252B"/>
                </a:solidFill>
                <a:latin typeface="IBM Plex Sans" pitchFamily="34" charset="0"/>
                <a:ea typeface="IBM Plex Sans" pitchFamily="34" charset="-122"/>
                <a:cs typeface="IBM Plex Sans" pitchFamily="34" charset="-120"/>
              </a:rPr>
              <a:t>手續費與新發行是分開的</a:t>
            </a:r>
            <a:endParaRPr lang="zh-Hant" sz="2300" dirty="0"/>
          </a:p>
        </p:txBody>
      </p:sp>
      <p:sp>
        <p:nvSpPr>
          <p:cNvPr id="6" name="Text 3"/>
          <p:cNvSpPr/>
          <p:nvPr/>
        </p:nvSpPr>
        <p:spPr>
          <a:xfrm>
            <a:off x="666780" y="4703674"/>
            <a:ext cx="5694426" cy="1184971"/>
          </a:xfrm>
          <a:prstGeom prst="rect">
            <a:avLst/>
          </a:prstGeom>
          <a:noFill/>
          <a:ln/>
        </p:spPr>
        <p:txBody>
          <a:bodyPr wrap="square" lIns="0" tIns="0" rIns="0" bIns="0" rtlCol="0" anchor="t"/>
          <a:lstStyle/>
          <a:p>
            <a:pPr algn="l" indent="0" marL="0">
              <a:lnSpc>
                <a:spcPct val="113000"/>
              </a:lnSpc>
              <a:buNone/>
            </a:pPr>
            <a:r>
              <a:rPr lang="zh-Hant" altLang="en-US" sz="2300" dirty="0">
                <a:solidFill>
                  <a:srgbClr val="25252B"/>
                </a:solidFill>
                <a:latin typeface="IBM Plex Sans" pitchFamily="34" charset="0"/>
                <a:ea typeface="IBM Plex Sans" pitchFamily="34" charset="-122"/>
                <a:cs typeface="IBM Plex Sans" pitchFamily="34" charset="-120"/>
              </a:rPr>
              <a:t>節點會拒絕超額發行；只要參與者持續執行，此上限便能維持。供給有限並不保證價格上漲。</a:t>
            </a:r>
            <a:endParaRPr lang="zh-Hant"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第二單元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bg>
      <p:bgPr>
        <a:solidFill>
          <a:srgbClr val="FFFFFF"/>
        </a:solidFill>
      </p:bgPr>
    </p:bg>
    <p:spTree>
      <p:nvGrpSpPr>
        <p:cNvPr id="1" name=""/>
        <p:cNvGrpSpPr/>
        <p:nvPr/>
      </p:nvGrpSpPr>
      <p:grpSpPr>
        <a:xfrm>
          <a:off x="0" y="0"/>
          <a:ext cx="0" cy="0"/>
          <a:chOff x="0" y="0"/>
          <a:chExt cx="0" cy="0"/>
        </a:xfrm>
      </p:grpSpPr>
      <p:pic>
        <p:nvPicPr>
          <p:cNvPr id="2" name="Image 0" descr="已發行的比特幣總量2,100 萬上限21M10.5M0">    </p:cNvPr>
          <p:cNvPicPr>
            <a:picLocks noChangeAspect="1"/>
          </p:cNvPicPr>
          <p:nvPr/>
        </p:nvPicPr>
        <p:blipFill>
          <a:blip r:embed="rId1"/>
          <a:stretch>
            <a:fillRect/>
          </a:stretch>
        </p:blipFill>
        <p:spPr>
          <a:xfrm>
            <a:off x="342900" y="1186251"/>
            <a:ext cx="11506170" cy="4333067"/>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49</a:t>
            </a:fld>
            <a:endParaRPr lang="en-US"/>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50">
    <p:bg>
      <p:bgPr>
        <a:solidFill>
          <a:srgbClr val="FFFFFF"/>
        </a:solidFill>
      </p:bgPr>
    </p:bg>
    <p:spTree>
      <p:nvGrpSpPr>
        <p:cNvPr id="1" name=""/>
        <p:cNvGrpSpPr/>
        <p:nvPr/>
      </p:nvGrpSpPr>
      <p:grpSpPr>
        <a:xfrm>
          <a:off x="0" y="0"/>
          <a:ext cx="0" cy="0"/>
          <a:chOff x="0" y="0"/>
          <a:chExt cx="0" cy="0"/>
        </a:xfrm>
      </p:grpSpPr>
      <p:pic>
        <p:nvPicPr>
          <p:cNvPr id="2" name="Image 0" descr="每個區塊新增的比特幣502512.56.253.1250k210k420k630k840k1,050k1,260k1,470k每 210,000 個區塊減半一次（約每四年）交易手續費另行支付，並非新發行的比特幣。">    </p:cNvPr>
          <p:cNvPicPr>
            <a:picLocks noChangeAspect="1"/>
          </p:cNvPicPr>
          <p:nvPr/>
        </p:nvPicPr>
        <p:blipFill>
          <a:blip r:embed="rId1"/>
          <a:stretch>
            <a:fillRect/>
          </a:stretch>
        </p:blipFill>
        <p:spPr>
          <a:xfrm>
            <a:off x="342900" y="789402"/>
            <a:ext cx="11506170" cy="512685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50</a:t>
            </a:fld>
            <a:endParaRPr lang="en-US"/>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name="Slide 5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聰與單位偏誤</a:t>
            </a:r>
            <a:endParaRPr lang="zh-Hant" sz="3000" dirty="0"/>
          </a:p>
        </p:txBody>
      </p:sp>
      <p:sp>
        <p:nvSpPr>
          <p:cNvPr id="5" name="Text 2"/>
          <p:cNvSpPr/>
          <p:nvPr/>
        </p:nvSpPr>
        <p:spPr>
          <a:xfrm>
            <a:off x="1002000" y="1375806"/>
            <a:ext cx="5327020" cy="1608521"/>
          </a:xfrm>
          <a:prstGeom prst="rect">
            <a:avLst/>
          </a:prstGeom>
          <a:noFill/>
          <a:ln/>
        </p:spPr>
        <p:txBody>
          <a:bodyPr wrap="square" lIns="0" tIns="0" rIns="0" bIns="0" rtlCol="0" anchor="t"/>
          <a:lstStyle/>
          <a:p>
            <a:pPr algn="l" marL="200660" indent="-200660">
              <a:lnSpc>
                <a:spcPct val="113000"/>
              </a:lnSpc>
              <a:buSzPct val="100000"/>
              <a:buChar char="•"/>
            </a:pPr>
            <a:r>
              <a:rPr lang="zh-Hant" altLang="en-US" sz="2110" b="1" dirty="0">
                <a:solidFill>
                  <a:srgbClr val="25252B"/>
                </a:solidFill>
                <a:latin typeface="IBM Plex Sans" pitchFamily="34" charset="0"/>
                <a:ea typeface="IBM Plex Sans" pitchFamily="34" charset="-122"/>
                <a:cs typeface="IBM Plex Sans" pitchFamily="34" charset="-120"/>
              </a:rPr>
              <a:t>1 BTC = 100,000,000 聰（sats）</a:t>
            </a:r>
            <a:endParaRPr lang="zh-Hant" sz="2110" dirty="0"/>
          </a:p>
          <a:p>
            <a:pPr algn="l" marL="200660" indent="-200660">
              <a:lnSpc>
                <a:spcPct val="113000"/>
              </a:lnSpc>
              <a:spcBef>
                <a:spcPts val="420"/>
              </a:spcBef>
              <a:buSzPct val="100000"/>
              <a:buChar char="•"/>
            </a:pPr>
            <a:r>
              <a:rPr lang="zh-Hant" altLang="en-US" sz="2110" b="1" dirty="0">
                <a:solidFill>
                  <a:srgbClr val="25252B"/>
                </a:solidFill>
                <a:latin typeface="IBM Plex Sans" pitchFamily="34" charset="0"/>
                <a:ea typeface="IBM Plex Sans" pitchFamily="34" charset="-122"/>
                <a:cs typeface="IBM Plex Sans" pitchFamily="34" charset="-120"/>
              </a:rPr>
              <a:t>0.001 BTC = 100,000 聰（sats）</a:t>
            </a:r>
            <a:endParaRPr lang="zh-Hant" sz="2110" dirty="0"/>
          </a:p>
          <a:p>
            <a:pPr algn="l" marL="200660" indent="-200660">
              <a:lnSpc>
                <a:spcPct val="113000"/>
              </a:lnSpc>
              <a:spcBef>
                <a:spcPts val="420"/>
              </a:spcBef>
              <a:buSzPct val="100000"/>
              <a:buChar char="•"/>
            </a:pPr>
            <a:r>
              <a:rPr lang="zh-Hant" altLang="en-US" sz="2110" b="1" dirty="0">
                <a:solidFill>
                  <a:srgbClr val="25252B"/>
                </a:solidFill>
                <a:latin typeface="IBM Plex Sans" pitchFamily="34" charset="0"/>
                <a:ea typeface="IBM Plex Sans" pitchFamily="34" charset="-122"/>
                <a:cs typeface="IBM Plex Sans" pitchFamily="34" charset="-120"/>
              </a:rPr>
              <a:t>1 聰（sat）= 0.00000001 BTC</a:t>
            </a:r>
            <a:endParaRPr lang="zh-Hant" sz="2110" dirty="0"/>
          </a:p>
          <a:p>
            <a:pPr algn="l" marL="200660" indent="-200660">
              <a:lnSpc>
                <a:spcPct val="113000"/>
              </a:lnSpc>
              <a:spcBef>
                <a:spcPts val="420"/>
              </a:spcBef>
              <a:buSzPct val="100000"/>
              <a:buChar char="•"/>
            </a:pPr>
            <a:r>
              <a:rPr lang="zh-Hant" altLang="en-US" sz="2110" dirty="0">
                <a:solidFill>
                  <a:srgbClr val="25252B"/>
                </a:solidFill>
                <a:latin typeface="IBM Plex Sans" pitchFamily="34" charset="0"/>
                <a:ea typeface="IBM Plex Sans" pitchFamily="34" charset="-122"/>
                <a:cs typeface="IBM Plex Sans" pitchFamily="34" charset="-120"/>
              </a:rPr>
              <a:t>不需要擁有一整枚比特幣</a:t>
            </a:r>
            <a:endParaRPr lang="zh-Hant" sz="2110" dirty="0"/>
          </a:p>
        </p:txBody>
      </p:sp>
      <p:sp>
        <p:nvSpPr>
          <p:cNvPr id="6" name="Text 3"/>
          <p:cNvSpPr/>
          <p:nvPr/>
        </p:nvSpPr>
        <p:spPr>
          <a:xfrm>
            <a:off x="666780" y="3279313"/>
            <a:ext cx="5694426" cy="1085850"/>
          </a:xfrm>
          <a:prstGeom prst="rect">
            <a:avLst/>
          </a:prstGeom>
          <a:noFill/>
          <a:ln/>
        </p:spPr>
        <p:txBody>
          <a:bodyPr wrap="square" lIns="0" tIns="0" rIns="0" bIns="0" rtlCol="0" anchor="t"/>
          <a:lstStyle/>
          <a:p>
            <a:pPr algn="l" indent="0" marL="0">
              <a:lnSpc>
                <a:spcPct val="113000"/>
              </a:lnSpc>
              <a:buNone/>
            </a:pPr>
            <a:r>
              <a:rPr lang="zh-Hant" altLang="en-US" sz="2110" b="1" dirty="0">
                <a:solidFill>
                  <a:srgbClr val="25252B"/>
                </a:solidFill>
                <a:latin typeface="IBM Plex Sans" pitchFamily="34" charset="0"/>
                <a:ea typeface="IBM Plex Sans" pitchFamily="34" charset="-122"/>
                <a:cs typeface="IBM Plex Sans" pitchFamily="34" charset="-120"/>
              </a:rPr>
              <a:t>單位偏誤：</a:t>
            </a:r>
            <a:r>
              <a:rPr lang="zh-Hant" altLang="en-US" sz="2110" dirty="0">
                <a:solidFill>
                  <a:srgbClr val="25252B"/>
                </a:solidFill>
                <a:latin typeface="IBM Plex Sans" pitchFamily="34" charset="0"/>
                <a:ea typeface="IBM Plex Sans" pitchFamily="34" charset="-122"/>
                <a:cs typeface="IBM Plex Sans" pitchFamily="34" charset="-120"/>
              </a:rPr>
              <a:t> 每一整個單位的價格較低，並不能證明更有價值。請比較其占總供給量的比例、所涉及的價值以及風險。</a:t>
            </a:r>
            <a:endParaRPr lang="zh-Hant" sz="2110" dirty="0"/>
          </a:p>
        </p:txBody>
      </p:sp>
      <p:sp>
        <p:nvSpPr>
          <p:cNvPr id="7" name="Shape 4"/>
          <p:cNvSpPr/>
          <p:nvPr/>
        </p:nvSpPr>
        <p:spPr>
          <a:xfrm>
            <a:off x="666780" y="4633356"/>
            <a:ext cx="5372100" cy="1447770"/>
          </a:xfrm>
          <a:prstGeom prst="rect">
            <a:avLst/>
          </a:prstGeom>
          <a:solidFill>
            <a:srgbClr val="F3F3FA"/>
          </a:solidFill>
          <a:ln/>
        </p:spPr>
      </p:sp>
      <p:sp>
        <p:nvSpPr>
          <p:cNvPr id="8" name="Shape 5"/>
          <p:cNvSpPr/>
          <p:nvPr/>
        </p:nvSpPr>
        <p:spPr>
          <a:xfrm>
            <a:off x="666780" y="4633356"/>
            <a:ext cx="57150" cy="1447770"/>
          </a:xfrm>
          <a:prstGeom prst="rect">
            <a:avLst/>
          </a:prstGeom>
          <a:solidFill>
            <a:srgbClr val="422C70"/>
          </a:solidFill>
          <a:ln/>
        </p:spPr>
      </p:sp>
      <p:sp>
        <p:nvSpPr>
          <p:cNvPr id="9" name="Text 6"/>
          <p:cNvSpPr/>
          <p:nvPr/>
        </p:nvSpPr>
        <p:spPr>
          <a:xfrm>
            <a:off x="1153058" y="4874758"/>
            <a:ext cx="4724065" cy="964966"/>
          </a:xfrm>
          <a:prstGeom prst="rect">
            <a:avLst/>
          </a:prstGeom>
          <a:noFill/>
          <a:ln/>
        </p:spPr>
        <p:txBody>
          <a:bodyPr wrap="square" lIns="0" tIns="0" rIns="0" bIns="0" rtlCol="0" anchor="t"/>
          <a:lstStyle/>
          <a:p>
            <a:pPr algn="l" indent="0" marL="0">
              <a:lnSpc>
                <a:spcPct val="113000"/>
              </a:lnSpc>
              <a:buNone/>
            </a:pPr>
            <a:r>
              <a:rPr lang="zh-Hant" altLang="en-US" sz="2110" b="1" dirty="0">
                <a:solidFill>
                  <a:srgbClr val="422C70"/>
                </a:solidFill>
                <a:latin typeface="IBM Plex Sans" pitchFamily="34" charset="0"/>
                <a:ea typeface="IBM Plex Sans" pitchFamily="34" charset="-122"/>
                <a:cs typeface="IBM Plex Sans" pitchFamily="34" charset="-120"/>
              </a:rPr>
              <a:t>展現您的理解</a:t>
            </a:r>
            <a:endParaRPr lang="zh-Hant" sz="2110" dirty="0"/>
          </a:p>
          <a:p>
            <a:pPr algn="l" indent="0" marL="0">
              <a:lnSpc>
                <a:spcPct val="113000"/>
              </a:lnSpc>
              <a:spcBef>
                <a:spcPts val="320"/>
              </a:spcBef>
              <a:buNone/>
            </a:pPr>
            <a:r>
              <a:rPr lang="zh-Hant" altLang="en-US" sz="2110" dirty="0">
                <a:solidFill>
                  <a:srgbClr val="25252B"/>
                </a:solidFill>
                <a:latin typeface="IBM Plex Sans" pitchFamily="34" charset="0"/>
                <a:ea typeface="IBM Plex Sans" pitchFamily="34" charset="-122"/>
                <a:cs typeface="IBM Plex Sans" pitchFamily="34" charset="-120"/>
              </a:rPr>
              <a:t>0.01 BTC 等於多少聰？為什麼可以使用少於一整枚比特幣的金額？</a:t>
            </a:r>
            <a:endParaRPr lang="zh-Hant" sz="211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第二單元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51</a:t>
            </a:fld>
            <a:endParaRPr lang="en-US"/>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name="Slide 5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比特幣：健全的數位貨幣</a:t>
            </a:r>
            <a:endParaRPr lang="zh-Hant" sz="3000" dirty="0"/>
          </a:p>
        </p:txBody>
      </p:sp>
      <p:sp>
        <p:nvSpPr>
          <p:cNvPr id="4" name="Text 2"/>
          <p:cNvSpPr/>
          <p:nvPr/>
        </p:nvSpPr>
        <p:spPr>
          <a:xfrm>
            <a:off x="1017179" y="1379464"/>
            <a:ext cx="11125871" cy="2116196"/>
          </a:xfrm>
          <a:prstGeom prst="rect">
            <a:avLst/>
          </a:prstGeom>
          <a:noFill/>
          <a:ln/>
        </p:spPr>
        <p:txBody>
          <a:bodyPr wrap="square" lIns="0" tIns="0" rIns="0" bIns="0" rtlCol="0" anchor="t"/>
          <a:lstStyle/>
          <a:p>
            <a:pPr algn="l" marL="210820" indent="-210820">
              <a:lnSpc>
                <a:spcPct val="113000"/>
              </a:lnSpc>
              <a:buSzPct val="100000"/>
              <a:buChar char="•"/>
            </a:pPr>
            <a:r>
              <a:rPr lang="zh-Hant" altLang="en-US" sz="2210" dirty="0">
                <a:solidFill>
                  <a:srgbClr val="25252B"/>
                </a:solidFill>
                <a:latin typeface="IBM Plex Sans" pitchFamily="34" charset="0"/>
                <a:ea typeface="IBM Plex Sans" pitchFamily="34" charset="-122"/>
                <a:cs typeface="IBM Plex Sans" pitchFamily="34" charset="-120"/>
              </a:rPr>
              <a:t>帳本持久耐用；存取取決於金鑰</a:t>
            </a:r>
            <a:endParaRPr lang="zh-Hant" sz="2210" dirty="0"/>
          </a:p>
          <a:p>
            <a:pPr algn="l" marL="210820" indent="-210820">
              <a:lnSpc>
                <a:spcPct val="113000"/>
              </a:lnSpc>
              <a:spcBef>
                <a:spcPts val="440"/>
              </a:spcBef>
              <a:buSzPct val="100000"/>
              <a:buChar char="•"/>
            </a:pPr>
            <a:r>
              <a:rPr lang="zh-Hant" altLang="en-US" sz="2210" dirty="0">
                <a:solidFill>
                  <a:srgbClr val="25252B"/>
                </a:solidFill>
                <a:latin typeface="IBM Plex Sans" pitchFamily="34" charset="0"/>
                <a:ea typeface="IBM Plex Sans" pitchFamily="34" charset="-122"/>
                <a:cs typeface="IBM Plex Sans" pitchFamily="34" charset="-120"/>
              </a:rPr>
              <a:t>便於攜帶且可分割；轉帳需要通訊網路</a:t>
            </a:r>
            <a:endParaRPr lang="zh-Hant" sz="2210" dirty="0"/>
          </a:p>
          <a:p>
            <a:pPr algn="l" marL="210820" indent="-210820">
              <a:lnSpc>
                <a:spcPct val="113000"/>
              </a:lnSpc>
              <a:spcBef>
                <a:spcPts val="440"/>
              </a:spcBef>
              <a:buSzPct val="100000"/>
              <a:buChar char="•"/>
            </a:pPr>
            <a:r>
              <a:rPr lang="zh-Hant" altLang="en-US" sz="2210" dirty="0">
                <a:solidFill>
                  <a:srgbClr val="25252B"/>
                </a:solidFill>
                <a:latin typeface="IBM Plex Sans" pitchFamily="34" charset="0"/>
                <a:ea typeface="IBM Plex Sans" pitchFamily="34" charset="-122"/>
                <a:cs typeface="IBM Plex Sans" pitchFamily="34" charset="-120"/>
              </a:rPr>
              <a:t>公開透明的稀缺性與可驗證的規則</a:t>
            </a:r>
            <a:endParaRPr lang="zh-Hant" sz="2210" dirty="0"/>
          </a:p>
          <a:p>
            <a:pPr algn="l" marL="210820" indent="-210820">
              <a:lnSpc>
                <a:spcPct val="113000"/>
              </a:lnSpc>
              <a:spcBef>
                <a:spcPts val="440"/>
              </a:spcBef>
              <a:buSzPct val="100000"/>
              <a:buChar char="•"/>
            </a:pPr>
            <a:r>
              <a:rPr lang="zh-Hant" altLang="en-US" sz="2210" dirty="0">
                <a:solidFill>
                  <a:srgbClr val="25252B"/>
                </a:solidFill>
                <a:latin typeface="IBM Plex Sans" pitchFamily="34" charset="0"/>
                <a:ea typeface="IBM Plex Sans" pitchFamily="34" charset="-122"/>
                <a:cs typeface="IBM Plex Sans" pitchFamily="34" charset="-120"/>
              </a:rPr>
              <a:t>可替代性可能受到服務商如何看待公開交易紀錄的影響</a:t>
            </a:r>
            <a:endParaRPr lang="zh-Hant" sz="2210" dirty="0"/>
          </a:p>
          <a:p>
            <a:pPr algn="l" marL="210820" indent="-210820">
              <a:lnSpc>
                <a:spcPct val="113000"/>
              </a:lnSpc>
              <a:spcBef>
                <a:spcPts val="440"/>
              </a:spcBef>
              <a:buSzPct val="100000"/>
              <a:buChar char="•"/>
            </a:pPr>
            <a:r>
              <a:rPr lang="zh-Hant" altLang="en-US" sz="2210" dirty="0">
                <a:solidFill>
                  <a:srgbClr val="25252B"/>
                </a:solidFill>
                <a:latin typeface="IBM Plex Sans" pitchFamily="34" charset="0"/>
                <a:ea typeface="IBM Plex Sans" pitchFamily="34" charset="-122"/>
                <a:cs typeface="IBM Plex Sans" pitchFamily="34" charset="-120"/>
              </a:rPr>
              <a:t>接受程度因地而異</a:t>
            </a:r>
            <a:endParaRPr lang="zh-Hant" sz="2210" dirty="0"/>
          </a:p>
        </p:txBody>
      </p:sp>
      <p:sp>
        <p:nvSpPr>
          <p:cNvPr id="5" name="Text 3"/>
          <p:cNvSpPr/>
          <p:nvPr/>
        </p:nvSpPr>
        <p:spPr>
          <a:xfrm>
            <a:off x="666780" y="3804087"/>
            <a:ext cx="11510010" cy="378470"/>
          </a:xfrm>
          <a:prstGeom prst="rect">
            <a:avLst/>
          </a:prstGeom>
          <a:noFill/>
          <a:ln/>
        </p:spPr>
        <p:txBody>
          <a:bodyPr wrap="square" lIns="0" tIns="0" rIns="0" bIns="0" rtlCol="0" anchor="t"/>
          <a:lstStyle/>
          <a:p>
            <a:pPr algn="l" indent="0" marL="0">
              <a:lnSpc>
                <a:spcPct val="113000"/>
              </a:lnSpc>
              <a:buNone/>
            </a:pPr>
            <a:r>
              <a:rPr lang="zh-Hant" altLang="en-US" sz="2210" b="1" dirty="0">
                <a:solidFill>
                  <a:srgbClr val="25252B"/>
                </a:solidFill>
                <a:latin typeface="IBM Plex Sans" pitchFamily="34" charset="0"/>
                <a:ea typeface="IBM Plex Sans" pitchFamily="34" charset="-122"/>
                <a:cs typeface="IBM Plex Sans" pitchFamily="34" charset="-120"/>
              </a:rPr>
              <a:t>三大功能</a:t>
            </a:r>
            <a:endParaRPr lang="zh-Hant" sz="2210" dirty="0"/>
          </a:p>
        </p:txBody>
      </p:sp>
      <p:sp>
        <p:nvSpPr>
          <p:cNvPr id="6" name="Text 4"/>
          <p:cNvSpPr/>
          <p:nvPr/>
        </p:nvSpPr>
        <p:spPr>
          <a:xfrm>
            <a:off x="1017179" y="4406768"/>
            <a:ext cx="11125871" cy="1247333"/>
          </a:xfrm>
          <a:prstGeom prst="rect">
            <a:avLst/>
          </a:prstGeom>
          <a:noFill/>
          <a:ln/>
        </p:spPr>
        <p:txBody>
          <a:bodyPr wrap="square" lIns="0" tIns="0" rIns="0" bIns="0" rtlCol="0" anchor="t"/>
          <a:lstStyle/>
          <a:p>
            <a:pPr algn="l" marL="210820" indent="-210820">
              <a:lnSpc>
                <a:spcPct val="113000"/>
              </a:lnSpc>
              <a:buSzPct val="100000"/>
              <a:buChar char="•"/>
            </a:pPr>
            <a:r>
              <a:rPr lang="zh-Hant" altLang="en-US" sz="2210" dirty="0">
                <a:solidFill>
                  <a:srgbClr val="25252B"/>
                </a:solidFill>
                <a:latin typeface="IBM Plex Sans" pitchFamily="34" charset="0"/>
                <a:ea typeface="IBM Plex Sans" pitchFamily="34" charset="-122"/>
                <a:cs typeface="IBM Plex Sans" pitchFamily="34" charset="-120"/>
              </a:rPr>
              <a:t>價值儲存：供給量可預測；價格波動劇烈</a:t>
            </a:r>
            <a:endParaRPr lang="zh-Hant" sz="2210" dirty="0"/>
          </a:p>
          <a:p>
            <a:pPr algn="l" marL="210820" indent="-210820">
              <a:lnSpc>
                <a:spcPct val="113000"/>
              </a:lnSpc>
              <a:spcBef>
                <a:spcPts val="440"/>
              </a:spcBef>
              <a:buSzPct val="100000"/>
              <a:buChar char="•"/>
            </a:pPr>
            <a:r>
              <a:rPr lang="zh-Hant" altLang="en-US" sz="2210" dirty="0">
                <a:solidFill>
                  <a:srgbClr val="25252B"/>
                </a:solidFill>
                <a:latin typeface="IBM Plex Sans" pitchFamily="34" charset="0"/>
                <a:ea typeface="IBM Plex Sans" pitchFamily="34" charset="-122"/>
                <a:cs typeface="IBM Plex Sans" pitchFamily="34" charset="-120"/>
              </a:rPr>
              <a:t>交易媒介：直接轉帳；手續費與接受程度不一</a:t>
            </a:r>
            <a:endParaRPr lang="zh-Hant" sz="2210" dirty="0"/>
          </a:p>
          <a:p>
            <a:pPr algn="l" marL="210820" indent="-210820">
              <a:lnSpc>
                <a:spcPct val="113000"/>
              </a:lnSpc>
              <a:spcBef>
                <a:spcPts val="440"/>
              </a:spcBef>
              <a:buSzPct val="100000"/>
              <a:buChar char="•"/>
            </a:pPr>
            <a:r>
              <a:rPr lang="zh-Hant" altLang="en-US" sz="2210" dirty="0">
                <a:solidFill>
                  <a:srgbClr val="25252B"/>
                </a:solidFill>
                <a:latin typeface="IBM Plex Sans" pitchFamily="34" charset="0"/>
                <a:ea typeface="IBM Plex Sans" pitchFamily="34" charset="-122"/>
                <a:cs typeface="IBM Plex Sans" pitchFamily="34" charset="-120"/>
              </a:rPr>
              <a:t>記帳單位：BTC 或聰（sats）；許多商品仍以法定貨幣計價</a:t>
            </a:r>
            <a:endParaRPr lang="zh-Hant" sz="2210" dirty="0"/>
          </a:p>
        </p:txBody>
      </p:sp>
      <p:sp>
        <p:nvSpPr>
          <p:cNvPr id="7" name="Text 5"/>
          <p:cNvSpPr/>
          <p:nvPr/>
        </p:nvSpPr>
        <p:spPr>
          <a:xfrm>
            <a:off x="666780" y="5822351"/>
            <a:ext cx="11510010" cy="455097"/>
          </a:xfrm>
          <a:prstGeom prst="rect">
            <a:avLst/>
          </a:prstGeom>
          <a:noFill/>
          <a:ln/>
        </p:spPr>
        <p:txBody>
          <a:bodyPr wrap="square" lIns="0" tIns="0" rIns="0" bIns="0" rtlCol="0" anchor="t"/>
          <a:lstStyle/>
          <a:p>
            <a:pPr algn="l" indent="0" marL="0">
              <a:lnSpc>
                <a:spcPct val="113000"/>
              </a:lnSpc>
              <a:buNone/>
            </a:pPr>
            <a:r>
              <a:rPr lang="zh-Hant" altLang="en-US" sz="1770" dirty="0">
                <a:solidFill>
                  <a:srgbClr val="25252B"/>
                </a:solidFill>
                <a:latin typeface="IBM Plex Sans" pitchFamily="34" charset="0"/>
                <a:ea typeface="IBM Plex Sans" pitchFamily="34" charset="-122"/>
                <a:cs typeface="IBM Plex Sans" pitchFamily="34" charset="-120"/>
              </a:rPr>
              <a:t>「健全貨幣」取決於所設定的標準。請以相同標準比較各種替代選項。</a:t>
            </a:r>
            <a:endParaRPr lang="zh-Hant" sz="177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第二單元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52</a:t>
            </a:fld>
            <a:endParaRPr lang="en-US"/>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name="Slide 5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比特幣、穩定幣與其他加密資產</a:t>
            </a:r>
            <a:endParaRPr lang="zh-Han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**比特幣：**公開的發行規則；沒有中央發行者</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**穩定幣：**以某一參考價值為目標；依靠準備金、機制或贖回請求權</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**其他加密資產：**網路、發行方式、控制權與用途各不相同</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分叉幣雖與比特幣共享程式碼歷史，卻不因此擁有比特幣的網路或安全性</a:t>
            </a:r>
            <a:endParaRPr lang="zh-Hant" sz="2400" dirty="0"/>
          </a:p>
        </p:txBody>
      </p:sp>
      <p:sp>
        <p:nvSpPr>
          <p:cNvPr id="5" name="Text 3"/>
          <p:cNvSpPr/>
          <p:nvPr/>
        </p:nvSpPr>
        <p:spPr>
          <a:xfrm>
            <a:off x="666780" y="3549975"/>
            <a:ext cx="11510010" cy="411389"/>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**比較項目：**發行控制權、獨立驗證、金鑰控制權，以及交易對手。</a:t>
            </a:r>
            <a:endParaRPr lang="zh-Hant" sz="2400" dirty="0"/>
          </a:p>
        </p:txBody>
      </p:sp>
      <p:sp>
        <p:nvSpPr>
          <p:cNvPr id="6" name="Text 4"/>
          <p:cNvSpPr/>
          <p:nvPr/>
        </p:nvSpPr>
        <p:spPr>
          <a:xfrm>
            <a:off x="666780" y="4266133"/>
            <a:ext cx="11510010" cy="411389"/>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此比較旨在說明比特幣，並非建議取得、交易或推廣任何資產。</a:t>
            </a:r>
            <a:endParaRPr lang="zh-Han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第二單元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53</a:t>
            </a:fld>
            <a:endParaRPr lang="en-US"/>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name="Slide 5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不同的設計，不同的風險</a:t>
            </a:r>
            <a:endParaRPr lang="zh-Han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**比特幣：**價格波動、金鑰遺失、支付最終性、手續費、公開紀錄</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**穩定幣：**脫鉤、儲備、贖回、凍結及交易對手</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**其他加密資產：**規則變更、影響力集中、程式漏洞、駭客攻擊及跨鏈橋</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**服務：**各類別皆存在的託管、倒閉、存取及法律風險</a:t>
            </a:r>
            <a:endParaRPr lang="zh-Hant"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熟悉的代號、看似穩定的價格或精美的應用程式，都不能證明其安全性。代幣並不會自動賦予公司所有權、收益或贖回權利。</a:t>
            </a:r>
            <a:endParaRPr lang="zh-Han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第二單元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54</a:t>
            </a:fld>
            <a:endParaRPr lang="en-US"/>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5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學習不是交易，也不是推銷</a:t>
            </a:r>
            <a:endParaRPr lang="zh-Han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說明、提問、比較與查證</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投機：價格風險、平台風險與壓力</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推銷：可能存在的利益衝突</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不構成任何買進、賣出或持有的指示</a:t>
            </a:r>
            <a:endParaRPr lang="zh-Hant" sz="2400" dirty="0"/>
          </a:p>
        </p:txBody>
      </p:sp>
      <p:sp>
        <p:nvSpPr>
          <p:cNvPr id="5" name="Shape 3"/>
          <p:cNvSpPr/>
          <p:nvPr/>
        </p:nvSpPr>
        <p:spPr>
          <a:xfrm>
            <a:off x="666780" y="3549975"/>
            <a:ext cx="10858500" cy="1233891"/>
          </a:xfrm>
          <a:prstGeom prst="rect">
            <a:avLst/>
          </a:prstGeom>
          <a:solidFill>
            <a:srgbClr val="F3F3FA"/>
          </a:solidFill>
          <a:ln/>
        </p:spPr>
      </p:sp>
      <p:sp>
        <p:nvSpPr>
          <p:cNvPr id="6" name="Shape 4"/>
          <p:cNvSpPr/>
          <p:nvPr/>
        </p:nvSpPr>
        <p:spPr>
          <a:xfrm>
            <a:off x="666780" y="3549975"/>
            <a:ext cx="57150" cy="1233891"/>
          </a:xfrm>
          <a:prstGeom prst="rect">
            <a:avLst/>
          </a:prstGeom>
          <a:solidFill>
            <a:srgbClr val="422C70"/>
          </a:solidFill>
          <a:ln/>
        </p:spPr>
      </p:sp>
      <p:sp>
        <p:nvSpPr>
          <p:cNvPr id="7" name="Text 5"/>
          <p:cNvSpPr/>
          <p:nvPr/>
        </p:nvSpPr>
        <p:spPr>
          <a:xfrm>
            <a:off x="1211580" y="3824295"/>
            <a:ext cx="10415565" cy="685251"/>
          </a:xfrm>
          <a:prstGeom prst="rect">
            <a:avLst/>
          </a:prstGeom>
          <a:noFill/>
          <a:ln/>
        </p:spPr>
        <p:txBody>
          <a:bodyPr wrap="square" lIns="0" tIns="0" rIns="0" bIns="0" rtlCol="0" anchor="t"/>
          <a:lstStyle/>
          <a:p>
            <a:pPr algn="l" indent="0" marL="0">
              <a:lnSpc>
                <a:spcPct val="113000"/>
              </a:lnSpc>
              <a:buNone/>
            </a:pPr>
            <a:r>
              <a:rPr lang="zh-Hant" altLang="en-US" sz="2400" b="1" dirty="0">
                <a:solidFill>
                  <a:srgbClr val="422C70"/>
                </a:solidFill>
                <a:latin typeface="IBM Plex Sans" pitchFamily="34" charset="0"/>
                <a:ea typeface="IBM Plex Sans" pitchFamily="34" charset="-122"/>
                <a:cs typeface="IBM Plex Sans" pitchFamily="34" charset="-120"/>
              </a:rPr>
              <a:t>在地價值檢核</a:t>
            </a:r>
            <a:endParaRPr lang="zh-Hant" sz="2400" dirty="0"/>
          </a:p>
          <a:p>
            <a:pPr algn="l" indent="0" marL="0">
              <a:lnSpc>
                <a:spcPct val="113000"/>
              </a:lnSpc>
              <a:spcBef>
                <a:spcPts val="360"/>
              </a:spcBef>
              <a:buNone/>
            </a:pPr>
            <a:r>
              <a:rPr lang="zh-Hant" altLang="en-US" sz="2400" dirty="0">
                <a:solidFill>
                  <a:srgbClr val="25252B"/>
                </a:solidFill>
                <a:latin typeface="IBM Plex Sans" pitchFamily="34" charset="0"/>
                <a:ea typeface="IBM Plex Sans" pitchFamily="34" charset="-122"/>
                <a:cs typeface="IBM Plex Sans" pitchFamily="34" charset="-120"/>
              </a:rPr>
              <a:t>區分市場價格、在地接受程度，以及個人偏好或偏見。</a:t>
            </a:r>
            <a:endParaRPr lang="zh-Hant"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第二單元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55</a:t>
            </a:fld>
            <a:endParaRPr lang="en-US"/>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5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比特幣起源時間軸</a:t>
            </a:r>
            <a:endParaRPr lang="zh-Hant"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Satoshi Nakamoto（中本聰）是一個化名；其創造者是一人還是多人，至今仍不得而知。此後，其他人在沒有常設中央領導者的情況下，延續了這個開源網路。</a:t>
            </a:r>
            <a:endParaRPr lang="zh-Hant" sz="2400" dirty="0"/>
          </a:p>
        </p:txBody>
      </p:sp>
      <p:sp>
        <p:nvSpPr>
          <p:cNvPr id="5" name="Text 3"/>
          <p:cNvSpPr/>
          <p:nvPr/>
        </p:nvSpPr>
        <p:spPr>
          <a:xfrm>
            <a:off x="666780" y="2575316"/>
            <a:ext cx="11510010" cy="411389"/>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請評估其設計與運作方式，以及其起源故事。</a:t>
            </a:r>
            <a:endParaRPr lang="zh-Han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第二單元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56</a:t>
            </a:fld>
            <a:endParaRPr lang="en-US"/>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57">
    <p:bg>
      <p:bgPr>
        <a:solidFill>
          <a:srgbClr val="FFFFFF"/>
        </a:solidFill>
      </p:bgPr>
    </p:bg>
    <p:spTree>
      <p:nvGrpSpPr>
        <p:cNvPr id="1" name=""/>
        <p:cNvGrpSpPr/>
        <p:nvPr/>
      </p:nvGrpSpPr>
      <p:grpSpPr>
        <a:xfrm>
          <a:off x="0" y="0"/>
          <a:ext cx="0" cy="0"/>
          <a:chOff x="0" y="0"/>
          <a:chExt cx="0" cy="0"/>
        </a:xfrm>
      </p:grpSpPr>
      <p:pic>
        <p:nvPicPr>
          <p:cNvPr id="2" name="Image 0" descr="2008年10月31日白皮書發表：無需中介的線上支付2009年1月3日創世區塊：比特幣網路啟動 2009年1月12日首筆個人對個人交易，由中本聰發送給 Hal Finney 2010年5月22日以 10,000 BTC 購買兩個披薩：比特幣披薩日">    </p:cNvPr>
          <p:cNvPicPr>
            <a:picLocks noChangeAspect="1"/>
          </p:cNvPicPr>
          <p:nvPr/>
        </p:nvPicPr>
        <p:blipFill>
          <a:blip r:embed="rId1"/>
          <a:stretch>
            <a:fillRect/>
          </a:stretch>
        </p:blipFill>
        <p:spPr>
          <a:xfrm>
            <a:off x="342900" y="1439174"/>
            <a:ext cx="11506170" cy="382722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57</a:t>
            </a:fld>
            <a:endParaRPr lang="en-US"/>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5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賦權、風險與責任</a:t>
            </a:r>
            <a:endParaRPr lang="zh-Hant"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透過金鑰直接掌控</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公開規則與獨立驗證</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全球點對點轉帳</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備份、付款核對與復原規劃</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價格波動、公開紀錄、手續費與有限的接受度</a:t>
            </a:r>
            <a:endParaRPr lang="zh-Hant"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沒有任何公司能復原遺失的助記詞。在轉移大額資金之前，請先尋求協助，但切勿洩漏任何機密資訊。</a:t>
            </a:r>
            <a:endParaRPr lang="zh-Hant" sz="2400" dirty="0"/>
          </a:p>
        </p:txBody>
      </p:sp>
      <p:sp>
        <p:nvSpPr>
          <p:cNvPr id="6" name="Text 4"/>
          <p:cNvSpPr/>
          <p:nvPr/>
        </p:nvSpPr>
        <p:spPr>
          <a:xfrm>
            <a:off x="666780" y="5149718"/>
            <a:ext cx="11510010" cy="411389"/>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個人責任可以包括學習、同儕審查、作業程序以及小額測試。</a:t>
            </a:r>
            <a:endParaRPr lang="zh-Han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第二單元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58</a:t>
            </a:fld>
            <a:endParaRPr lang="en-US"/>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Slide 5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複習：比特幣如何解決貨幣的缺陷？</a:t>
            </a:r>
            <a:endParaRPr lang="zh-Hant"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zh-Hant" altLang="en-US" sz="2400" b="1" dirty="0">
                <a:solidFill>
                  <a:srgbClr val="25252B"/>
                </a:solidFill>
                <a:latin typeface="IBM Plex Sans" pitchFamily="34" charset="0"/>
                <a:ea typeface="IBM Plex Sans" pitchFamily="34" charset="-122"/>
                <a:cs typeface="IBM Plex Sans" pitchFamily="34" charset="-120"/>
              </a:rPr>
              <a:t>重點整理</a:t>
            </a:r>
            <a:endParaRPr lang="zh-Hant"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供給量可變 → 公開的發行規則；由使用者共同執行</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中央支付許可 → 點對點轉帳；錯誤難以撤回</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中央帳本 → 共同驗證；公開紀錄帶來的隱私風險</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透過機構取用 → 自行掌控金鑰；自負備份責任</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交易排序 → 工作量證明；設備與能源成本</a:t>
            </a:r>
            <a:endParaRPr lang="zh-Hant" sz="2400" dirty="0"/>
          </a:p>
        </p:txBody>
      </p:sp>
      <p:sp>
        <p:nvSpPr>
          <p:cNvPr id="6" name="Shape 4"/>
          <p:cNvSpPr/>
          <p:nvPr/>
        </p:nvSpPr>
        <p:spPr>
          <a:xfrm>
            <a:off x="666780" y="4738421"/>
            <a:ext cx="10858500" cy="1233891"/>
          </a:xfrm>
          <a:prstGeom prst="rect">
            <a:avLst/>
          </a:prstGeom>
          <a:solidFill>
            <a:srgbClr val="F3F3FA"/>
          </a:solidFill>
          <a:ln/>
        </p:spPr>
      </p:sp>
      <p:sp>
        <p:nvSpPr>
          <p:cNvPr id="7" name="Shape 5"/>
          <p:cNvSpPr/>
          <p:nvPr/>
        </p:nvSpPr>
        <p:spPr>
          <a:xfrm>
            <a:off x="666780" y="4738421"/>
            <a:ext cx="57150" cy="1233891"/>
          </a:xfrm>
          <a:prstGeom prst="rect">
            <a:avLst/>
          </a:prstGeom>
          <a:solidFill>
            <a:srgbClr val="422C70"/>
          </a:solidFill>
          <a:ln/>
        </p:spPr>
      </p:sp>
      <p:sp>
        <p:nvSpPr>
          <p:cNvPr id="8" name="Text 6"/>
          <p:cNvSpPr/>
          <p:nvPr/>
        </p:nvSpPr>
        <p:spPr>
          <a:xfrm>
            <a:off x="1211580" y="5012741"/>
            <a:ext cx="10415565" cy="685251"/>
          </a:xfrm>
          <a:prstGeom prst="rect">
            <a:avLst/>
          </a:prstGeom>
          <a:noFill/>
          <a:ln/>
        </p:spPr>
        <p:txBody>
          <a:bodyPr wrap="square" lIns="0" tIns="0" rIns="0" bIns="0" rtlCol="0" anchor="t"/>
          <a:lstStyle/>
          <a:p>
            <a:pPr algn="l" indent="0" marL="0">
              <a:lnSpc>
                <a:spcPct val="113000"/>
              </a:lnSpc>
              <a:buNone/>
            </a:pPr>
            <a:r>
              <a:rPr lang="zh-Hant" altLang="en-US" sz="2400" b="1" dirty="0">
                <a:solidFill>
                  <a:srgbClr val="422C70"/>
                </a:solidFill>
                <a:latin typeface="IBM Plex Sans" pitchFamily="34" charset="0"/>
                <a:ea typeface="IBM Plex Sans" pitchFamily="34" charset="-122"/>
                <a:cs typeface="IBM Plex Sans" pitchFamily="34" charset="-120"/>
              </a:rPr>
              <a:t>反思時刻</a:t>
            </a:r>
            <a:endParaRPr lang="zh-Hant" sz="2400" dirty="0"/>
          </a:p>
          <a:p>
            <a:pPr algn="l" indent="0" marL="0">
              <a:lnSpc>
                <a:spcPct val="113000"/>
              </a:lnSpc>
              <a:spcBef>
                <a:spcPts val="360"/>
              </a:spcBef>
              <a:buNone/>
            </a:pPr>
            <a:r>
              <a:rPr lang="zh-Hant" altLang="en-US" sz="2400" dirty="0">
                <a:solidFill>
                  <a:srgbClr val="25252B"/>
                </a:solidFill>
                <a:latin typeface="IBM Plex Sans" pitchFamily="34" charset="0"/>
                <a:ea typeface="IBM Plex Sans" pitchFamily="34" charset="-122"/>
                <a:cs typeface="IBM Plex Sans" pitchFamily="34" charset="-120"/>
              </a:rPr>
              <a:t>現在的您，會用不同的方式解釋比特幣設計中的哪一部分？為什麼？</a:t>
            </a:r>
            <a:endParaRPr lang="zh-Hant" sz="24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第二單元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59</a:t>
            </a:fld>
            <a:endParaRPr lang="en-US"/>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6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zh-Hant" altLang="en-US" sz="2400" dirty="0">
                <a:solidFill>
                  <a:srgbClr val="F7941F"/>
                </a:solidFill>
                <a:latin typeface="IBM Plex Sans Medium" pitchFamily="34" charset="0"/>
                <a:ea typeface="IBM Plex Sans Medium" pitchFamily="34" charset="-122"/>
                <a:cs typeface="IBM Plex Sans Medium" pitchFamily="34" charset="-120"/>
              </a:rPr>
              <a:t>模組 3</a:t>
            </a:r>
            <a:endParaRPr lang="zh-Hant"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zh-Hant" altLang="en-US" sz="4350" dirty="0">
                <a:solidFill>
                  <a:srgbClr val="FFFFFF"/>
                </a:solidFill>
                <a:latin typeface="IBM Plex Sans Medium" pitchFamily="34" charset="0"/>
                <a:ea typeface="IBM Plex Sans Medium" pitchFamily="34" charset="-122"/>
                <a:cs typeface="IBM Plex Sans Medium" pitchFamily="34" charset="-120"/>
              </a:rPr>
              <a:t>安全使用比特幣</a:t>
            </a:r>
            <a:endParaRPr lang="zh-Hant"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zh-Hant" altLang="en-US" sz="2400" dirty="0">
                <a:solidFill>
                  <a:srgbClr val="FFFFFF"/>
                </a:solidFill>
                <a:latin typeface="IBM Plex Sans" pitchFamily="34" charset="0"/>
                <a:ea typeface="IBM Plex Sans" pitchFamily="34" charset="-122"/>
                <a:cs typeface="IBM Plex Sans" pitchFamily="34" charset="-120"/>
              </a:rPr>
              <a:t>**行動：**我該如何為使用及保護比特幣負起責任？</a:t>
            </a:r>
            <a:endParaRPr lang="zh-Han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60</a:t>
            </a:fld>
            <a:endParaRPr lang="en-US"/>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name="Slide 6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安全的第一步</a:t>
            </a:r>
            <a:endParaRPr lang="zh-Han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只分享收款資訊；絕不分享機密</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核准發送前，請先暫停確認</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將錯誤控制在小範圍；請尋求協助</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請使用預先準備、空白、模擬或經核准的低風險教材</a:t>
            </a:r>
            <a:endParaRPr lang="zh-Hant"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您無須購買任何東西，也無須使用個人資金或個人錢包。實際操作會增加隱私、安全及損失方面的風險；我們另提供無須資金的替代方案。</a:t>
            </a:r>
            <a:endParaRPr lang="zh-Han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模組 3</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61</a:t>
            </a:fld>
            <a:endParaRPr lang="en-US"/>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name="Slide 6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錢包</a:t>
            </a:r>
            <a:endParaRPr lang="zh-Hant"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比特幣錢包負責管理接收及授權交易所需的金鑰與資訊；比特幣本身仍記錄在共享帳本上。</a:t>
            </a:r>
            <a:endParaRPr lang="zh-Hant" sz="2400" dirty="0"/>
          </a:p>
        </p:txBody>
      </p:sp>
      <p:sp>
        <p:nvSpPr>
          <p:cNvPr id="5" name="Text 3"/>
          <p:cNvSpPr/>
          <p:nvPr/>
        </p:nvSpPr>
        <p:spPr>
          <a:xfrm>
            <a:off x="1047720" y="2514326"/>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誰掌控金鑰？</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如何恢復存取權限？</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支援哪些付款方式？</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來源、維護、相容性、隱私、費用與支援</a:t>
            </a:r>
            <a:endParaRPr lang="zh-Hant" sz="2400" dirty="0"/>
          </a:p>
        </p:txBody>
      </p:sp>
      <p:sp>
        <p:nvSpPr>
          <p:cNvPr id="6" name="Text 4"/>
          <p:cNvSpPr/>
          <p:nvPr/>
        </p:nvSpPr>
        <p:spPr>
          <a:xfrm>
            <a:off x="666780" y="4677522"/>
            <a:ext cx="11510010" cy="411389"/>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開放原始碼有助於檢視，但並不能證明錢包安全或適用。</a:t>
            </a:r>
            <a:endParaRPr lang="zh-Hant" sz="2400" dirty="0"/>
          </a:p>
        </p:txBody>
      </p:sp>
      <p:sp>
        <p:nvSpPr>
          <p:cNvPr id="7" name="Text 5"/>
          <p:cNvSpPr/>
          <p:nvPr/>
        </p:nvSpPr>
        <p:spPr>
          <a:xfrm>
            <a:off x="666780" y="5393680"/>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練習用錢包不得存放具實際價值的資金。日後使用個人錢包時，需要重新進行私人設定，並建立新的恢復資訊。</a:t>
            </a:r>
            <a:endParaRPr lang="zh-Hant"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模組 3</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62</a:t>
            </a:fld>
            <a:endParaRPr lang="en-US"/>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name="Slide 63">
    <p:bg>
      <p:bgPr>
        <a:solidFill>
          <a:srgbClr val="FFFFFF"/>
        </a:solidFill>
      </p:bgPr>
    </p:bg>
    <p:spTree>
      <p:nvGrpSpPr>
        <p:cNvPr id="1" name=""/>
        <p:cNvGrpSpPr/>
        <p:nvPr/>
      </p:nvGrpSpPr>
      <p:grpSpPr>
        <a:xfrm>
          <a:off x="0" y="0"/>
          <a:ext cx="0" cy="0"/>
          <a:chOff x="0" y="0"/>
          <a:chExt cx="0" cy="0"/>
        </a:xfrm>
      </p:grpSpPr>
      <p:pic>
        <p:nvPicPr>
          <p:cNvPr id="2" name="Image 0" descr="您的錢包保管的是金鑰 接收 分享接收地址傳送 用您的金鑰簽署 比特幣始終記錄在共享帳本上">    </p:cNvPr>
          <p:cNvPicPr>
            <a:picLocks noChangeAspect="1"/>
          </p:cNvPicPr>
          <p:nvPr/>
        </p:nvPicPr>
        <p:blipFill>
          <a:blip r:embed="rId1"/>
          <a:stretch>
            <a:fillRect/>
          </a:stretch>
        </p:blipFill>
        <p:spPr>
          <a:xfrm>
            <a:off x="342900" y="939455"/>
            <a:ext cx="11506170" cy="482666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63</a:t>
            </a:fld>
            <a:endParaRPr lang="en-US"/>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name="Slide 6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地址</a:t>
            </a:r>
            <a:endParaRPr lang="zh-Hant"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用於鏈上付款的公開收款資訊</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從目標錢包的收款畫面取得</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掃描或複製；之後再與可信任的畫面核對</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確認收款人、網路及付款方式</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鏈上地址與閃電網路發票：不同的收款請求</a:t>
            </a:r>
            <a:endParaRPr lang="zh-Hant"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惡意軟體可能會替換您複製的收款目的地。外觀看起來眼熟並不足以確認無誤。使用新地址可減少付款之間容易被建立的關聯，但並不會讓付款變得匿名。</a:t>
            </a:r>
            <a:endParaRPr lang="zh-Han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模組 3</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64</a:t>
            </a:fld>
            <a:endParaRPr lang="en-US"/>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name="Slide 6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金鑰</a:t>
            </a:r>
            <a:endParaRPr lang="zh-Hant"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zh-Hant" altLang="en-US" sz="2300" dirty="0">
                <a:solidFill>
                  <a:srgbClr val="25252B"/>
                </a:solidFill>
                <a:latin typeface="IBM Plex Sans" pitchFamily="34" charset="0"/>
                <a:ea typeface="IBM Plex Sans" pitchFamily="34" charset="-122"/>
                <a:cs typeface="IBM Plex Sans" pitchFamily="34" charset="-120"/>
              </a:rPr>
              <a:t>**私鑰：**用於授權支出的機密資訊</a:t>
            </a:r>
            <a:endParaRPr lang="zh-Hant" sz="2300" dirty="0"/>
          </a:p>
          <a:p>
            <a:pPr algn="l" marL="219710" indent="-219710">
              <a:lnSpc>
                <a:spcPct val="113000"/>
              </a:lnSpc>
              <a:spcBef>
                <a:spcPts val="460"/>
              </a:spcBef>
              <a:buSzPct val="100000"/>
              <a:buChar char="•"/>
            </a:pPr>
            <a:r>
              <a:rPr lang="zh-Hant" altLang="en-US" sz="2300" dirty="0">
                <a:solidFill>
                  <a:srgbClr val="25252B"/>
                </a:solidFill>
                <a:latin typeface="IBM Plex Sans" pitchFamily="34" charset="0"/>
                <a:ea typeface="IBM Plex Sans" pitchFamily="34" charset="-122"/>
                <a:cs typeface="IBM Plex Sans" pitchFamily="34" charset="-120"/>
              </a:rPr>
              <a:t>**公鑰：**可在不洩露私鑰的情況下驗證簽章</a:t>
            </a:r>
            <a:endParaRPr lang="zh-Hant" sz="2300" dirty="0"/>
          </a:p>
          <a:p>
            <a:pPr algn="l" marL="219710" indent="-219710">
              <a:lnSpc>
                <a:spcPct val="113000"/>
              </a:lnSpc>
              <a:spcBef>
                <a:spcPts val="460"/>
              </a:spcBef>
              <a:buSzPct val="100000"/>
              <a:buChar char="•"/>
            </a:pPr>
            <a:r>
              <a:rPr lang="zh-Hant" altLang="en-US" sz="2300" dirty="0">
                <a:solidFill>
                  <a:srgbClr val="25252B"/>
                </a:solidFill>
                <a:latin typeface="IBM Plex Sans" pitchFamily="34" charset="0"/>
                <a:ea typeface="IBM Plex Sans" pitchFamily="34" charset="-122"/>
                <a:cs typeface="IBM Plex Sans" pitchFamily="34" charset="-120"/>
              </a:rPr>
              <a:t>**地址：**由公鑰資訊衍生而來的收款資訊</a:t>
            </a:r>
            <a:endParaRPr lang="zh-Hant" sz="2300" dirty="0"/>
          </a:p>
          <a:p>
            <a:pPr algn="l" marL="219710" indent="-219710">
              <a:lnSpc>
                <a:spcPct val="113000"/>
              </a:lnSpc>
              <a:spcBef>
                <a:spcPts val="460"/>
              </a:spcBef>
              <a:buSzPct val="100000"/>
              <a:buChar char="•"/>
            </a:pPr>
            <a:r>
              <a:rPr lang="zh-Hant" altLang="en-US" sz="2300" dirty="0">
                <a:solidFill>
                  <a:srgbClr val="25252B"/>
                </a:solidFill>
                <a:latin typeface="IBM Plex Sans" pitchFamily="34" charset="0"/>
                <a:ea typeface="IBM Plex Sans" pitchFamily="34" charset="-122"/>
                <a:cs typeface="IBM Plex Sans" pitchFamily="34" charset="-120"/>
              </a:rPr>
              <a:t>錢包通常會自動管理許多金鑰</a:t>
            </a:r>
            <a:endParaRPr lang="zh-Hant"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zh-Hant" altLang="en-US" sz="2300" dirty="0">
                <a:solidFill>
                  <a:srgbClr val="25252B"/>
                </a:solidFill>
                <a:latin typeface="IBM Plex Sans" pitchFamily="34" charset="0"/>
                <a:ea typeface="IBM Plex Sans" pitchFamily="34" charset="-122"/>
                <a:cs typeface="IBM Plex Sans" pitchFamily="34" charset="-120"/>
              </a:rPr>
              <a:t>切勿分享私鑰、助記詞、密碼或復原碼。任何正當的教育者、客服人員、錢包公司、交易所員工或開發者都不需要這些資訊。</a:t>
            </a:r>
            <a:endParaRPr lang="zh-Hant"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zh-Hant" altLang="en-US" sz="2300" b="1" dirty="0">
                <a:solidFill>
                  <a:srgbClr val="422C70"/>
                </a:solidFill>
                <a:latin typeface="IBM Plex Sans" pitchFamily="34" charset="0"/>
                <a:ea typeface="IBM Plex Sans" pitchFamily="34" charset="-122"/>
                <a:cs typeface="IBM Plex Sans" pitchFamily="34" charset="-120"/>
              </a:rPr>
              <a:t>動手試試</a:t>
            </a:r>
            <a:endParaRPr lang="zh-Hant" sz="2300" dirty="0"/>
          </a:p>
          <a:p>
            <a:pPr algn="l" indent="0" marL="0">
              <a:lnSpc>
                <a:spcPct val="113000"/>
              </a:lnSpc>
              <a:spcBef>
                <a:spcPts val="340"/>
              </a:spcBef>
              <a:buNone/>
            </a:pPr>
            <a:r>
              <a:rPr lang="zh-Hant" altLang="en-US" sz="2300" dirty="0">
                <a:solidFill>
                  <a:srgbClr val="25252B"/>
                </a:solidFill>
                <a:latin typeface="IBM Plex Sans" pitchFamily="34" charset="0"/>
                <a:ea typeface="IBM Plex Sans" pitchFamily="34" charset="-122"/>
                <a:cs typeface="IBM Plex Sans" pitchFamily="34" charset="-120"/>
              </a:rPr>
              <a:t>請將準備好的範例分類為：收款資訊、機密資訊，以及一旦與個人連結便會變得敏感的公開資訊。</a:t>
            </a:r>
            <a:endParaRPr lang="zh-Hant"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模組 3</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65</a:t>
            </a:fld>
            <a:endParaRPr lang="en-US"/>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name="Slide 66">
    <p:bg>
      <p:bgPr>
        <a:solidFill>
          <a:srgbClr val="FFFFFF"/>
        </a:solidFill>
      </p:bgPr>
    </p:bg>
    <p:spTree>
      <p:nvGrpSpPr>
        <p:cNvPr id="1" name=""/>
        <p:cNvGrpSpPr/>
        <p:nvPr/>
      </p:nvGrpSpPr>
      <p:grpSpPr>
        <a:xfrm>
          <a:off x="0" y="0"/>
          <a:ext cx="0" cy="0"/>
          <a:chOff x="0" y="0"/>
          <a:chExt cx="0" cy="0"/>
        </a:xfrm>
      </p:grpSpPr>
      <p:pic>
        <p:nvPicPr>
          <p:cNvPr id="2" name="Image 0" descr="私鑰：切勿與他人分享。任何持有私鑰的人都能花用您的比特幣。 收款：可安全分享 公鑰，由私鑰推導而來 收款地址，由公鑰資訊產生花費：私鑰始終保密 私鑰產生數位簽章節點驗證簽章，但不會得知私鑰">    </p:cNvPr>
          <p:cNvPicPr>
            <a:picLocks noChangeAspect="1"/>
          </p:cNvPicPr>
          <p:nvPr/>
        </p:nvPicPr>
        <p:blipFill>
          <a:blip r:embed="rId1"/>
          <a:stretch>
            <a:fillRect/>
          </a:stretch>
        </p:blipFill>
        <p:spPr>
          <a:xfrm>
            <a:off x="342900" y="1580175"/>
            <a:ext cx="11506170" cy="354531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66</a:t>
            </a:fld>
            <a:endParaRPr lang="en-US"/>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name="Slide 6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助記詞</a:t>
            </a:r>
            <a:endParaRPr lang="zh-Hant" sz="3000" dirty="0"/>
          </a:p>
        </p:txBody>
      </p:sp>
      <p:sp>
        <p:nvSpPr>
          <p:cNvPr id="5" name="Text 2"/>
          <p:cNvSpPr/>
          <p:nvPr/>
        </p:nvSpPr>
        <p:spPr>
          <a:xfrm>
            <a:off x="666780" y="1447770"/>
            <a:ext cx="5694426" cy="1234074"/>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助記詞（seed phrase）是一組有順序的單字清單，許多錢包用它來復原私鑰。</a:t>
            </a:r>
            <a:endParaRPr lang="zh-Hant" sz="2400" dirty="0"/>
          </a:p>
        </p:txBody>
      </p:sp>
      <p:sp>
        <p:nvSpPr>
          <p:cNvPr id="6" name="Text 3"/>
          <p:cNvSpPr/>
          <p:nvPr/>
        </p:nvSpPr>
        <p:spPr>
          <a:xfrm>
            <a:off x="1047720" y="2925623"/>
            <a:ext cx="5276820" cy="3062143"/>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通常為 12 或 24 個單字；各種設計有所不同</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拼寫與順序必須完全正確</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遵循官方備份說明；私密且離線保存</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防範遺失、損毀、攝影機及其他旁觀者</a:t>
            </a:r>
            <a:endParaRPr lang="zh-Han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模組 3</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67</a:t>
            </a:fld>
            <a:endParaRPr lang="en-US"/>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name="Slide 6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託管式與非託管式使用</a:t>
            </a:r>
            <a:endParaRPr lang="zh-Hant" sz="3000" dirty="0"/>
          </a:p>
        </p:txBody>
      </p:sp>
      <p:sp>
        <p:nvSpPr>
          <p:cNvPr id="4" name="Text 2"/>
          <p:cNvSpPr/>
          <p:nvPr/>
        </p:nvSpPr>
        <p:spPr>
          <a:xfrm>
            <a:off x="1032449" y="1383030"/>
            <a:ext cx="11109137" cy="1755465"/>
          </a:xfrm>
          <a:prstGeom prst="rect">
            <a:avLst/>
          </a:prstGeom>
          <a:noFill/>
          <a:ln/>
        </p:spPr>
        <p:txBody>
          <a:bodyPr wrap="square" lIns="0" tIns="0" rIns="0" bIns="0" rtlCol="0" anchor="t"/>
          <a:lstStyle/>
          <a:p>
            <a:pPr algn="l" marL="219710" indent="-219710">
              <a:lnSpc>
                <a:spcPct val="113000"/>
              </a:lnSpc>
              <a:buSzPct val="100000"/>
              <a:buChar char="•"/>
            </a:pPr>
            <a:r>
              <a:rPr lang="zh-Hant" altLang="en-US" sz="2300" dirty="0">
                <a:solidFill>
                  <a:srgbClr val="25252B"/>
                </a:solidFill>
                <a:latin typeface="IBM Plex Sans" pitchFamily="34" charset="0"/>
                <a:ea typeface="IBM Plex Sans" pitchFamily="34" charset="-122"/>
                <a:cs typeface="IBM Plex Sans" pitchFamily="34" charset="-120"/>
              </a:rPr>
              <a:t>**託管式：**由服務商掌控金鑰與帳戶復原</a:t>
            </a:r>
            <a:endParaRPr lang="zh-Hant" sz="2300" dirty="0"/>
          </a:p>
          <a:p>
            <a:pPr algn="l" marL="219710" indent="-219710">
              <a:lnSpc>
                <a:spcPct val="113000"/>
              </a:lnSpc>
              <a:spcBef>
                <a:spcPts val="460"/>
              </a:spcBef>
              <a:buSzPct val="100000"/>
              <a:buChar char="•"/>
            </a:pPr>
            <a:r>
              <a:rPr lang="zh-Hant" altLang="en-US" sz="2300" dirty="0">
                <a:solidFill>
                  <a:srgbClr val="25252B"/>
                </a:solidFill>
                <a:latin typeface="IBM Plex Sans" pitchFamily="34" charset="0"/>
                <a:ea typeface="IBM Plex Sans" pitchFamily="34" charset="-122"/>
                <a:cs typeface="IBM Plex Sans" pitchFamily="34" charset="-120"/>
              </a:rPr>
              <a:t>顯示的餘額：服務商承諾提供比特幣</a:t>
            </a:r>
            <a:endParaRPr lang="zh-Hant" sz="2300" dirty="0"/>
          </a:p>
          <a:p>
            <a:pPr algn="l" marL="219710" indent="-219710">
              <a:lnSpc>
                <a:spcPct val="113000"/>
              </a:lnSpc>
              <a:spcBef>
                <a:spcPts val="460"/>
              </a:spcBef>
              <a:buSzPct val="100000"/>
              <a:buChar char="•"/>
            </a:pPr>
            <a:r>
              <a:rPr lang="zh-Hant" altLang="en-US" sz="2300" dirty="0">
                <a:solidFill>
                  <a:srgbClr val="25252B"/>
                </a:solidFill>
                <a:latin typeface="IBM Plex Sans" pitchFamily="34" charset="0"/>
                <a:ea typeface="IBM Plex Sans" pitchFamily="34" charset="-122"/>
                <a:cs typeface="IBM Plex Sans" pitchFamily="34" charset="-120"/>
              </a:rPr>
              <a:t>**自我託管式：**由使用者掌控金鑰與備份</a:t>
            </a:r>
            <a:endParaRPr lang="zh-Hant" sz="2300" dirty="0"/>
          </a:p>
          <a:p>
            <a:pPr algn="l" marL="219710" indent="-219710">
              <a:lnSpc>
                <a:spcPct val="113000"/>
              </a:lnSpc>
              <a:spcBef>
                <a:spcPts val="460"/>
              </a:spcBef>
              <a:buSzPct val="100000"/>
              <a:buChar char="•"/>
            </a:pPr>
            <a:r>
              <a:rPr lang="zh-Hant" altLang="en-US" sz="2300" dirty="0">
                <a:solidFill>
                  <a:srgbClr val="25252B"/>
                </a:solidFill>
                <a:latin typeface="IBM Plex Sans" pitchFamily="34" charset="0"/>
                <a:ea typeface="IBM Plex Sans" pitchFamily="34" charset="-122"/>
                <a:cs typeface="IBM Plex Sans" pitchFamily="34" charset="-120"/>
              </a:rPr>
              <a:t>直接掌控也意味著須自行承擔操作失誤與復原的責任</a:t>
            </a:r>
            <a:endParaRPr lang="zh-Hant" sz="2300" dirty="0"/>
          </a:p>
        </p:txBody>
      </p:sp>
      <p:sp>
        <p:nvSpPr>
          <p:cNvPr id="5" name="Text 3"/>
          <p:cNvSpPr/>
          <p:nvPr/>
        </p:nvSpPr>
        <p:spPr>
          <a:xfrm>
            <a:off x="666780" y="3460272"/>
            <a:ext cx="11510010" cy="789950"/>
          </a:xfrm>
          <a:prstGeom prst="rect">
            <a:avLst/>
          </a:prstGeom>
          <a:noFill/>
          <a:ln/>
        </p:spPr>
        <p:txBody>
          <a:bodyPr wrap="square" lIns="0" tIns="0" rIns="0" bIns="0" rtlCol="0" anchor="t"/>
          <a:lstStyle/>
          <a:p>
            <a:pPr algn="l" indent="0" marL="0">
              <a:lnSpc>
                <a:spcPct val="113000"/>
              </a:lnSpc>
              <a:buNone/>
            </a:pPr>
            <a:r>
              <a:rPr lang="zh-Hant" altLang="en-US" sz="2300" dirty="0">
                <a:solidFill>
                  <a:srgbClr val="25252B"/>
                </a:solidFill>
                <a:latin typeface="IBM Plex Sans" pitchFamily="34" charset="0"/>
                <a:ea typeface="IBM Plex Sans" pitchFamily="34" charset="-122"/>
                <a:cs typeface="IBM Plex Sans" pitchFamily="34" charset="-120"/>
              </a:rPr>
              <a:t>公開的區塊鏈無法證明服務商對特定客戶負有多少債務。自我託管仍可能依賴軟體、硬體、伺服器與網路。</a:t>
            </a:r>
            <a:endParaRPr lang="zh-Hant" sz="2300" dirty="0"/>
          </a:p>
        </p:txBody>
      </p:sp>
      <p:sp>
        <p:nvSpPr>
          <p:cNvPr id="6" name="Shape 4"/>
          <p:cNvSpPr/>
          <p:nvPr/>
        </p:nvSpPr>
        <p:spPr>
          <a:xfrm>
            <a:off x="666780" y="4542831"/>
            <a:ext cx="10858500" cy="1579352"/>
          </a:xfrm>
          <a:prstGeom prst="rect">
            <a:avLst/>
          </a:prstGeom>
          <a:solidFill>
            <a:srgbClr val="F3F3FA"/>
          </a:solidFill>
          <a:ln/>
        </p:spPr>
      </p:sp>
      <p:sp>
        <p:nvSpPr>
          <p:cNvPr id="7" name="Shape 5"/>
          <p:cNvSpPr/>
          <p:nvPr/>
        </p:nvSpPr>
        <p:spPr>
          <a:xfrm>
            <a:off x="666780" y="4542831"/>
            <a:ext cx="57150" cy="1579352"/>
          </a:xfrm>
          <a:prstGeom prst="rect">
            <a:avLst/>
          </a:prstGeom>
          <a:solidFill>
            <a:srgbClr val="422C70"/>
          </a:solidFill>
          <a:ln/>
        </p:spPr>
      </p:sp>
      <p:sp>
        <p:nvSpPr>
          <p:cNvPr id="8" name="Text 6"/>
          <p:cNvSpPr/>
          <p:nvPr/>
        </p:nvSpPr>
        <p:spPr>
          <a:xfrm>
            <a:off x="1192103" y="4806178"/>
            <a:ext cx="10456896" cy="1052657"/>
          </a:xfrm>
          <a:prstGeom prst="rect">
            <a:avLst/>
          </a:prstGeom>
          <a:noFill/>
          <a:ln/>
        </p:spPr>
        <p:txBody>
          <a:bodyPr wrap="square" lIns="0" tIns="0" rIns="0" bIns="0" rtlCol="0" anchor="t"/>
          <a:lstStyle/>
          <a:p>
            <a:pPr algn="l" indent="0" marL="0">
              <a:lnSpc>
                <a:spcPct val="113000"/>
              </a:lnSpc>
              <a:buNone/>
            </a:pPr>
            <a:r>
              <a:rPr lang="zh-Hant" altLang="en-US" sz="2300" b="1" dirty="0">
                <a:solidFill>
                  <a:srgbClr val="422C70"/>
                </a:solidFill>
                <a:latin typeface="IBM Plex Sans" pitchFamily="34" charset="0"/>
                <a:ea typeface="IBM Plex Sans" pitchFamily="34" charset="-122"/>
                <a:cs typeface="IBM Plex Sans" pitchFamily="34" charset="-120"/>
              </a:rPr>
              <a:t>動手試試</a:t>
            </a:r>
            <a:endParaRPr lang="zh-Hant" sz="2300" dirty="0"/>
          </a:p>
          <a:p>
            <a:pPr algn="l" indent="0" marL="0">
              <a:lnSpc>
                <a:spcPct val="113000"/>
              </a:lnSpc>
              <a:spcBef>
                <a:spcPts val="340"/>
              </a:spcBef>
              <a:buNone/>
            </a:pPr>
            <a:r>
              <a:rPr lang="zh-Hant" altLang="en-US" sz="2300" dirty="0">
                <a:solidFill>
                  <a:srgbClr val="25252B"/>
                </a:solidFill>
                <a:latin typeface="IBM Plex Sans" pitchFamily="34" charset="0"/>
                <a:ea typeface="IBM Plex Sans" pitchFamily="34" charset="-122"/>
                <a:cs typeface="IBM Plex Sans" pitchFamily="34" charset="-120"/>
              </a:rPr>
              <a:t>請比較兩份預先準備的描述：誰掌控金鑰？誰負責恢復存取權限？又有哪些風險需要檢查？</a:t>
            </a:r>
            <a:endParaRPr lang="zh-Hant" sz="2300" dirty="0"/>
          </a:p>
        </p:txBody>
      </p:sp>
      <p:sp>
        <p:nvSpPr>
          <p:cNvPr id="9"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模組 3</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68</a:t>
            </a:fld>
            <a:endParaRPr lang="en-US"/>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name="Slide 6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6780" y="714421"/>
            <a:ext cx="10858500" cy="5429250"/>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模組 3</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69</a:t>
            </a:fld>
            <a:endParaRPr lang="en-US"/>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name="Slide 70">
    <p:bg>
      <p:bgPr>
        <a:solidFill>
          <a:srgbClr val="FFFFFF"/>
        </a:solidFill>
      </p:bgPr>
    </p:bg>
    <p:spTree>
      <p:nvGrpSpPr>
        <p:cNvPr id="1" name=""/>
        <p:cNvGrpSpPr/>
        <p:nvPr/>
      </p:nvGrpSpPr>
      <p:grpSpPr>
        <a:xfrm>
          <a:off x="0" y="0"/>
          <a:ext cx="0" cy="0"/>
          <a:chOff x="0" y="0"/>
          <a:chExt cx="0" cy="0"/>
        </a:xfrm>
      </p:grpSpPr>
      <p:pic>
        <p:nvPicPr>
          <p:cNvPr id="2" name="Image 0" descr="託管式 您在手機上登入帳戶服務商將金鑰保存在其伺服器上 服務商核准並簽署您的付款餘額服務商的一項承諾復原透過服務商的帳戶流程風險服務商限制存取或倒閉自主保管您將金鑰保存在手機上的錢包中 您的錢包在您的授權下進行簽署網路驗證該筆交易餘額您可以驗證並花用的比特幣復原由您自己透過備份流程進行風險您遺失了復原資訊">    </p:cNvPr>
          <p:cNvPicPr>
            <a:picLocks noChangeAspect="1"/>
          </p:cNvPicPr>
          <p:nvPr/>
        </p:nvPicPr>
        <p:blipFill>
          <a:blip r:embed="rId1"/>
          <a:stretch>
            <a:fillRect/>
          </a:stretch>
        </p:blipFill>
        <p:spPr>
          <a:xfrm>
            <a:off x="342900" y="736458"/>
            <a:ext cx="11506170" cy="523274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70</a:t>
            </a:fld>
            <a:endParaRPr lang="en-US"/>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name="Slide 7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8767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熱錢包與冷錢包</a:t>
            </a:r>
            <a:endParaRPr lang="zh-Hant" sz="3000" dirty="0"/>
          </a:p>
        </p:txBody>
      </p:sp>
      <p:sp>
        <p:nvSpPr>
          <p:cNvPr id="5" name="Text 2"/>
          <p:cNvSpPr/>
          <p:nvPr/>
        </p:nvSpPr>
        <p:spPr>
          <a:xfrm>
            <a:off x="1047720" y="1386779"/>
            <a:ext cx="5923026" cy="3062143"/>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**熱錢包：**金鑰存放於連網裝置上；使用方便，但暴露風險較高</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**冷儲存：**簽署金鑰與連網的通用裝置隔離</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**硬體錢包：**專門用於保護金鑰及簽署的裝置</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保管與復原：兩個不同的問題</a:t>
            </a:r>
            <a:endParaRPr lang="zh-Hant" sz="2400" dirty="0"/>
          </a:p>
        </p:txBody>
      </p:sp>
      <p:sp>
        <p:nvSpPr>
          <p:cNvPr id="6" name="Text 3"/>
          <p:cNvSpPr/>
          <p:nvPr/>
        </p:nvSpPr>
        <p:spPr>
          <a:xfrm>
            <a:off x="666780" y="4784049"/>
            <a:ext cx="6340632"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硬體錢包可用於冷儲存，但這兩個用語並不等同。裝置與備份仍需妥善保護。</a:t>
            </a:r>
            <a:endParaRPr lang="zh-Han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模組 3</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71</a:t>
            </a:fld>
            <a:endParaRPr lang="en-US"/>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name="Slide 7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錢包復原與助記詞測試</a:t>
            </a:r>
            <a:endParaRPr lang="zh-Hant"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請僅使用事先準備好的、空的或模擬的教材。切勿洩露真實的復原詞；日後也切勿將課堂上使用過的錢包用於存放具實際價值的資金。</a:t>
            </a:r>
            <a:endParaRPr lang="zh-Han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模組 3</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72</a:t>
            </a:fld>
            <a:endParaRPr lang="en-US"/>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name="Slide 73">
    <p:bg>
      <p:bgPr>
        <a:solidFill>
          <a:srgbClr val="FFFFFF"/>
        </a:solidFill>
      </p:bgPr>
    </p:bg>
    <p:spTree>
      <p:nvGrpSpPr>
        <p:cNvPr id="1" name=""/>
        <p:cNvGrpSpPr/>
        <p:nvPr/>
      </p:nvGrpSpPr>
      <p:grpSpPr>
        <a:xfrm>
          <a:off x="0" y="0"/>
          <a:ext cx="0" cy="0"/>
          <a:chOff x="0" y="0"/>
          <a:chExt cx="0" cy="0"/>
        </a:xfrm>
      </p:grpSpPr>
      <p:pic>
        <p:nvPicPr>
          <p:cNvPr id="2" name="Image 0" descr="僅限使用預先準備、空白或模擬的教材。您的講師絕不會看到復原詞。 1 遵循說明請針對所使用的練習錢包，參照其官方指南操作。2 確認相容性確認錢包與其復原方式能夠相容配合。3 在私密環境中操作讓攝影機與旁觀者遠離機密資料。4 使用核可的方法使用錢包本身的備份檢查或復原方式進行復原。5 確認錢包核對預期的收款資訊或練習交易紀錄。6 重設依照指示清除臨時的練習環境。">    </p:cNvPr>
          <p:cNvPicPr>
            <a:picLocks noChangeAspect="1"/>
          </p:cNvPicPr>
          <p:nvPr/>
        </p:nvPicPr>
        <p:blipFill>
          <a:blip r:embed="rId1"/>
          <a:stretch>
            <a:fillRect/>
          </a:stretch>
        </p:blipFill>
        <p:spPr>
          <a:xfrm>
            <a:off x="342900" y="1126632"/>
            <a:ext cx="11506170" cy="445230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73</a:t>
            </a:fld>
            <a:endParaRPr lang="en-US"/>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name="Slide 7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接收比特幣</a:t>
            </a:r>
            <a:endParaRPr lang="zh-Hant"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zh-Hant" altLang="en-US" sz="2400" b="1" dirty="0">
                <a:solidFill>
                  <a:srgbClr val="25252B"/>
                </a:solidFill>
                <a:latin typeface="IBM Plex Sans" pitchFamily="34" charset="0"/>
                <a:ea typeface="IBM Plex Sans" pitchFamily="34" charset="-122"/>
                <a:cs typeface="IBM Plex Sans" pitchFamily="34" charset="-120"/>
              </a:rPr>
              <a:t>練習一：安全地收款</a:t>
            </a:r>
            <a:endParaRPr lang="zh-Hant" sz="2400" dirty="0"/>
          </a:p>
        </p:txBody>
      </p:sp>
      <p:sp>
        <p:nvSpPr>
          <p:cNvPr id="5" name="Text 3"/>
          <p:cNvSpPr/>
          <p:nvPr/>
        </p:nvSpPr>
        <p:spPr>
          <a:xfrm>
            <a:off x="1047720" y="2102937"/>
            <a:ext cx="11092404" cy="2300265"/>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開啟已準備好的錢包；選擇「接收」。</a:t>
            </a:r>
            <a:endParaRPr lang="zh-Hant" sz="2400" dirty="0"/>
          </a:p>
          <a:p>
            <a:pPr algn="l" marL="228600" indent="-228600">
              <a:lnSpc>
                <a:spcPct val="113000"/>
              </a:lnSpc>
              <a:spcBef>
                <a:spcPts val="480"/>
              </a:spcBef>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確認是鏈上交易還是閃電網路。</a:t>
            </a:r>
            <a:endParaRPr lang="zh-Hant" sz="2400" dirty="0"/>
          </a:p>
          <a:p>
            <a:pPr algn="l" marL="228600" indent="-228600">
              <a:lnSpc>
                <a:spcPct val="113000"/>
              </a:lnSpc>
              <a:spcBef>
                <a:spcPts val="480"/>
              </a:spcBef>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只分享公開的收款資訊。</a:t>
            </a:r>
            <a:endParaRPr lang="zh-Hant" sz="2400" dirty="0"/>
          </a:p>
          <a:p>
            <a:pPr algn="l" marL="228600" indent="-228600">
              <a:lnSpc>
                <a:spcPct val="113000"/>
              </a:lnSpc>
              <a:spcBef>
                <a:spcPts val="480"/>
              </a:spcBef>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與付款人核對任何請求的金額。</a:t>
            </a:r>
            <a:endParaRPr lang="zh-Hant" sz="2400" dirty="0"/>
          </a:p>
          <a:p>
            <a:pPr algn="l" marL="228600" indent="-228600">
              <a:lnSpc>
                <a:spcPct val="113000"/>
              </a:lnSpc>
              <a:spcBef>
                <a:spcPts val="480"/>
              </a:spcBef>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在您自己的錢包中確認金額與狀態。</a:t>
            </a:r>
            <a:endParaRPr lang="zh-Hant" sz="2400" dirty="0"/>
          </a:p>
        </p:txBody>
      </p:sp>
      <p:sp>
        <p:nvSpPr>
          <p:cNvPr id="6" name="Text 4"/>
          <p:cNvSpPr/>
          <p:nvPr/>
        </p:nvSpPr>
        <p:spPr>
          <a:xfrm>
            <a:off x="666780" y="4738421"/>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付款人的訊息或螢幕截圖並不能作為證明。「待處理」不等於「已確認」；確認數無法補救錯誤的地址或詐騙。</a:t>
            </a:r>
            <a:endParaRPr lang="zh-Han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模組 3</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74</a:t>
            </a:fld>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name="Slide 7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發送比特幣</a:t>
            </a:r>
            <a:endParaRPr lang="zh-Hant"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zh-Hant" altLang="en-US" sz="2400" b="1" dirty="0">
                <a:solidFill>
                  <a:srgbClr val="25252B"/>
                </a:solidFill>
                <a:latin typeface="IBM Plex Sans" pitchFamily="34" charset="0"/>
                <a:ea typeface="IBM Plex Sans" pitchFamily="34" charset="-122"/>
                <a:cs typeface="IBM Plex Sans" pitchFamily="34" charset="-120"/>
              </a:rPr>
              <a:t>練習二：傳送前先暫停並確認</a:t>
            </a:r>
            <a:endParaRPr lang="zh-Hant" sz="2400" dirty="0"/>
          </a:p>
        </p:txBody>
      </p:sp>
      <p:sp>
        <p:nvSpPr>
          <p:cNvPr id="6" name="Text 3"/>
          <p:cNvSpPr/>
          <p:nvPr/>
        </p:nvSpPr>
        <p:spPr>
          <a:xfrm>
            <a:off x="666780" y="2163928"/>
            <a:ext cx="6340632" cy="2056760"/>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唯有每一項檢查都相符時，才予以核准。若細節有所變動、出現催促的壓力，或有任何人索取機密資訊，請立即停止，並以獨立的管道進行查證。一筆有效的傳送很難甚至無法撤回。</a:t>
            </a:r>
            <a:endParaRPr lang="zh-Han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模組 3</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75</a:t>
            </a:fld>
            <a:endParaRPr lang="en-US"/>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name="Slide 76">
    <p:bg>
      <p:bgPr>
        <a:solidFill>
          <a:srgbClr val="FFFFFF"/>
        </a:solidFill>
      </p:bgPr>
    </p:bg>
    <p:spTree>
      <p:nvGrpSpPr>
        <p:cNvPr id="1" name=""/>
        <p:cNvGrpSpPr/>
        <p:nvPr/>
      </p:nvGrpSpPr>
      <p:grpSpPr>
        <a:xfrm>
          <a:off x="0" y="0"/>
          <a:ext cx="0" cy="0"/>
          <a:chOff x="0" y="0"/>
          <a:chExt cx="0" cy="0"/>
        </a:xfrm>
      </p:grpSpPr>
      <p:pic>
        <p:nvPicPr>
          <p:cNvPr id="2" name="Image 0" descr="傳送前✓ 收款人透過可信賴的管道確認收款對象與付款原因。✓ 付款方式確認是鏈上交易還是閃電網路。✓ 目的地與可信賴的收款畫面進行比對。✓ 金額與手續費檢查金額、單位、手續費或有效期限。✓ 小額測試若流程對您而言是新的，請先傳送小額款項。✓ 核准唯有一切相符時才核准。有任何不一致、令人感到急迫，或要求提供復原資訊？請停下來查證。傳送後，請檢查結果。">    </p:cNvPr>
          <p:cNvPicPr>
            <a:picLocks noChangeAspect="1"/>
          </p:cNvPicPr>
          <p:nvPr/>
        </p:nvPicPr>
        <p:blipFill>
          <a:blip r:embed="rId1"/>
          <a:stretch>
            <a:fillRect/>
          </a:stretch>
        </p:blipFill>
        <p:spPr>
          <a:xfrm>
            <a:off x="342900" y="458389"/>
            <a:ext cx="11506170" cy="5788792"/>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76</a:t>
            </a:fld>
            <a:endParaRPr lang="en-US"/>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name="Slide 7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驗證與不可逆的交易</a:t>
            </a:r>
            <a:endParaRPr lang="zh-Han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**Txid：**鏈上交易的識別碼</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**區塊瀏覽器：**查詢公開交易資料的介面</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檢查網路、收款地址、金額、手續費、狀態及確認數</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廣播 → 待確認 → 被打包進區塊 → 後續確認</a:t>
            </a:r>
            <a:endParaRPr lang="zh-Hant"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區塊瀏覽器無法證明身分、誠信或付款目的。並不存在適用於所有付款的統一確認數。</a:t>
            </a:r>
            <a:endParaRPr lang="zh-Hant" sz="2400" dirty="0"/>
          </a:p>
        </p:txBody>
      </p:sp>
      <p:sp>
        <p:nvSpPr>
          <p:cNvPr id="6" name="Text 4"/>
          <p:cNvSpPr/>
          <p:nvPr/>
        </p:nvSpPr>
        <p:spPr>
          <a:xfrm>
            <a:off x="666780" y="4677522"/>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請使用預先準備的範例；請勿查詢學員個人的地址或交易。查詢行為可能會向區塊瀏覽器的營運者透露您關注的內容。</a:t>
            </a:r>
            <a:endParaRPr lang="zh-Han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模組 3</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77</a:t>
            </a:fld>
            <a:endParaRPr lang="en-US"/>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name="Slide 78">
    <p:bg>
      <p:bgPr>
        <a:solidFill>
          <a:srgbClr val="FFFFFF"/>
        </a:solidFill>
      </p:bgPr>
    </p:bg>
    <p:spTree>
      <p:nvGrpSpPr>
        <p:cNvPr id="1" name=""/>
        <p:cNvGrpSpPr/>
        <p:nvPr/>
      </p:nvGrpSpPr>
      <p:grpSpPr>
        <a:xfrm>
          <a:off x="0" y="0"/>
          <a:ext cx="0" cy="0"/>
          <a:chOff x="0" y="0"/>
          <a:chExt cx="0" cy="0"/>
        </a:xfrm>
      </p:grpSpPr>
      <p:pic>
        <p:nvPicPr>
          <p:cNvPr id="2" name="Image 0" descr="待處理交易池等待被打包進區塊區塊 N1 次確認區塊 N+12 次確認區塊 N+23 次確認區塊 N+34 次確認">    </p:cNvPr>
          <p:cNvPicPr>
            <a:picLocks noChangeAspect="1"/>
          </p:cNvPicPr>
          <p:nvPr/>
        </p:nvPicPr>
        <p:blipFill>
          <a:blip r:embed="rId1"/>
          <a:stretch>
            <a:fillRect/>
          </a:stretch>
        </p:blipFill>
        <p:spPr>
          <a:xfrm>
            <a:off x="342900" y="1850471"/>
            <a:ext cx="11506170" cy="3004718"/>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78</a:t>
            </a:fld>
            <a:endParaRPr 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name="Slide 7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安全檢查清單</a:t>
            </a:r>
            <a:endParaRPr lang="zh-Hant"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zh-Hant" altLang="en-US" sz="2400" b="1" dirty="0">
                <a:solidFill>
                  <a:srgbClr val="25252B"/>
                </a:solidFill>
                <a:latin typeface="IBM Plex Sans" pitchFamily="34" charset="0"/>
                <a:ea typeface="IBM Plex Sans" pitchFamily="34" charset="-122"/>
                <a:cs typeface="IBM Plex Sans" pitchFamily="34" charset="-120"/>
              </a:rPr>
              <a:t>練習 3：發現風險並安全地停下來</a:t>
            </a:r>
            <a:endParaRPr lang="zh-Hant" sz="2400" dirty="0"/>
          </a:p>
        </p:txBody>
      </p:sp>
      <p:sp>
        <p:nvSpPr>
          <p:cNvPr id="6" name="Text 3"/>
          <p:cNvSpPr/>
          <p:nvPr/>
        </p:nvSpPr>
        <p:spPr>
          <a:xfrm>
            <a:off x="666780" y="2163928"/>
            <a:ext cx="5694426" cy="1234074"/>
          </a:xfrm>
          <a:prstGeom prst="rect">
            <a:avLst/>
          </a:prstGeom>
          <a:noFill/>
          <a:ln/>
        </p:spPr>
        <p:txBody>
          <a:bodyPr wrap="square" lIns="0" tIns="0" rIns="0" bIns="0" rtlCol="0" anchor="t"/>
          <a:lstStyle/>
          <a:p>
            <a:pPr algn="l" indent="0" marL="0">
              <a:lnSpc>
                <a:spcPct val="113000"/>
              </a:lnSpc>
              <a:buNone/>
            </a:pPr>
            <a:r>
              <a:rPr lang="zh-Hant" altLang="en-US" sz="2400" b="1" dirty="0">
                <a:solidFill>
                  <a:srgbClr val="25252B"/>
                </a:solidFill>
                <a:latin typeface="IBM Plex Sans" pitchFamily="34" charset="0"/>
                <a:ea typeface="IBM Plex Sans" pitchFamily="34" charset="-122"/>
                <a:cs typeface="IBM Plex Sans" pitchFamily="34" charset="-120"/>
              </a:rPr>
              <a:t>暫停。不分享任何資訊。不傳送任何東西。關閉該管道。獨立查證。在不洩露機密的情況下尋求協助。</a:t>
            </a:r>
            <a:endParaRPr lang="zh-Hant" sz="2400" dirty="0"/>
          </a:p>
        </p:txBody>
      </p:sp>
      <p:sp>
        <p:nvSpPr>
          <p:cNvPr id="7" name="Shape 4"/>
          <p:cNvSpPr/>
          <p:nvPr/>
        </p:nvSpPr>
        <p:spPr>
          <a:xfrm>
            <a:off x="666780" y="3702863"/>
            <a:ext cx="5372100" cy="2056668"/>
          </a:xfrm>
          <a:prstGeom prst="rect">
            <a:avLst/>
          </a:prstGeom>
          <a:solidFill>
            <a:srgbClr val="F3F3FA"/>
          </a:solidFill>
          <a:ln/>
        </p:spPr>
      </p:sp>
      <p:sp>
        <p:nvSpPr>
          <p:cNvPr id="8" name="Shape 5"/>
          <p:cNvSpPr/>
          <p:nvPr/>
        </p:nvSpPr>
        <p:spPr>
          <a:xfrm>
            <a:off x="666780" y="3702863"/>
            <a:ext cx="57150" cy="2056668"/>
          </a:xfrm>
          <a:prstGeom prst="rect">
            <a:avLst/>
          </a:prstGeom>
          <a:solidFill>
            <a:srgbClr val="422C70"/>
          </a:solidFill>
          <a:ln/>
        </p:spPr>
      </p:sp>
      <p:sp>
        <p:nvSpPr>
          <p:cNvPr id="9" name="Text 6"/>
          <p:cNvSpPr/>
          <p:nvPr/>
        </p:nvSpPr>
        <p:spPr>
          <a:xfrm>
            <a:off x="1211580" y="3977183"/>
            <a:ext cx="4599981" cy="1508028"/>
          </a:xfrm>
          <a:prstGeom prst="rect">
            <a:avLst/>
          </a:prstGeom>
          <a:noFill/>
          <a:ln/>
        </p:spPr>
        <p:txBody>
          <a:bodyPr wrap="square" lIns="0" tIns="0" rIns="0" bIns="0" rtlCol="0" anchor="t"/>
          <a:lstStyle/>
          <a:p>
            <a:pPr algn="l" indent="0" marL="0">
              <a:lnSpc>
                <a:spcPct val="113000"/>
              </a:lnSpc>
              <a:buNone/>
            </a:pPr>
            <a:r>
              <a:rPr lang="zh-Hant" altLang="en-US" sz="2400" b="1" dirty="0">
                <a:solidFill>
                  <a:srgbClr val="422C70"/>
                </a:solidFill>
                <a:latin typeface="IBM Plex Sans" pitchFamily="34" charset="0"/>
                <a:ea typeface="IBM Plex Sans" pitchFamily="34" charset="-122"/>
                <a:cs typeface="IBM Plex Sans" pitchFamily="34" charset="-120"/>
              </a:rPr>
              <a:t>動手試試</a:t>
            </a:r>
            <a:endParaRPr lang="zh-Hant" sz="2400" dirty="0"/>
          </a:p>
          <a:p>
            <a:pPr algn="l" indent="0" marL="0">
              <a:lnSpc>
                <a:spcPct val="113000"/>
              </a:lnSpc>
              <a:spcBef>
                <a:spcPts val="360"/>
              </a:spcBef>
              <a:buNone/>
            </a:pPr>
            <a:r>
              <a:rPr lang="zh-Hant" altLang="en-US" sz="2400" dirty="0">
                <a:solidFill>
                  <a:srgbClr val="25252B"/>
                </a:solidFill>
                <a:latin typeface="IBM Plex Sans" pitchFamily="34" charset="0"/>
                <a:ea typeface="IBM Plex Sans" pitchFamily="34" charset="-122"/>
                <a:cs typeface="IBM Plex Sans" pitchFamily="34" charset="-120"/>
              </a:rPr>
              <a:t>請找出一則預先準備的訊息中的警訊、可能造成的損失，以及第一個安全的應對行動。</a:t>
            </a:r>
            <a:endParaRPr lang="zh-Hant" sz="2400" dirty="0"/>
          </a:p>
        </p:txBody>
      </p:sp>
      <p:sp>
        <p:nvSpPr>
          <p:cNvPr id="10" name="Text 7"/>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模組 3</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79</a:t>
            </a:fld>
            <a:endParaRPr lang="en-US"/>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name="Slide 80">
    <p:bg>
      <p:bgPr>
        <a:solidFill>
          <a:srgbClr val="FFFFFF"/>
        </a:solidFill>
      </p:bgPr>
    </p:bg>
    <p:spTree>
      <p:nvGrpSpPr>
        <p:cNvPr id="1" name=""/>
        <p:cNvGrpSpPr/>
        <p:nvPr/>
      </p:nvGrpSpPr>
      <p:grpSpPr>
        <a:xfrm>
          <a:off x="0" y="0"/>
          <a:ext cx="0" cy="0"/>
          <a:chOff x="0" y="0"/>
          <a:chExt cx="0" cy="0"/>
        </a:xfrm>
      </p:grpSpPr>
      <p:pic>
        <p:nvPicPr>
          <p:cNvPr id="2" name="Image 0" descr="緊迫催促 冒充身分 更改收款目的地 保證報酬 索取機密資訊">    </p:cNvPr>
          <p:cNvPicPr>
            <a:picLocks noChangeAspect="1"/>
          </p:cNvPicPr>
          <p:nvPr/>
        </p:nvPicPr>
        <p:blipFill>
          <a:blip r:embed="rId1"/>
          <a:stretch>
            <a:fillRect/>
          </a:stretch>
        </p:blipFill>
        <p:spPr>
          <a:xfrm>
            <a:off x="342900" y="1222553"/>
            <a:ext cx="11506170" cy="426055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80</a:t>
            </a:fld>
            <a:endParaRPr 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name="Slide 8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171700"/>
            <a:ext cx="5029200" cy="25146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취得與兌換比特幣</a:t>
            </a:r>
            <a:endParaRPr lang="zh-Hant"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zh-Hant" altLang="en-US" sz="2400" b="1" dirty="0">
                <a:solidFill>
                  <a:srgbClr val="25252B"/>
                </a:solidFill>
                <a:latin typeface="IBM Plex Sans" pitchFamily="34" charset="0"/>
                <a:ea typeface="IBM Plex Sans" pitchFamily="34" charset="-122"/>
                <a:cs typeface="IBM Plex Sans" pitchFamily="34" charset="-120"/>
              </a:rPr>
              <a:t>僅供認識，並非財務建議</a:t>
            </a:r>
            <a:endParaRPr lang="zh-Hant" sz="2400" dirty="0"/>
          </a:p>
        </p:txBody>
      </p:sp>
      <p:sp>
        <p:nvSpPr>
          <p:cNvPr id="6" name="Text 3"/>
          <p:cNvSpPr/>
          <p:nvPr/>
        </p:nvSpPr>
        <p:spPr>
          <a:xfrm>
            <a:off x="666780" y="2163928"/>
            <a:ext cx="5694426" cy="1234074"/>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請比較總價與價差、服務費與提領費、金鑰掌控權、身分資料、結算方式，以及當地現行法規。</a:t>
            </a:r>
            <a:endParaRPr lang="zh-Hant" sz="2400" dirty="0"/>
          </a:p>
        </p:txBody>
      </p:sp>
      <p:sp>
        <p:nvSpPr>
          <p:cNvPr id="7" name="Text 4"/>
          <p:cNvSpPr/>
          <p:nvPr/>
        </p:nvSpPr>
        <p:spPr>
          <a:xfrm>
            <a:off x="666780" y="3702863"/>
            <a:ext cx="5694426" cy="1645463"/>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沒有任何管道或服務商必然是最佳選擇。</a:t>
            </a:r>
            <a:r>
              <a:rPr lang="zh-Hant" altLang="en-US" sz="2400" b="1" dirty="0">
                <a:solidFill>
                  <a:srgbClr val="25252B"/>
                </a:solidFill>
                <a:latin typeface="IBM Plex Sans" pitchFamily="34" charset="0"/>
                <a:ea typeface="IBM Plex Sans" pitchFamily="34" charset="-122"/>
                <a:cs typeface="IBM Plex Sans" pitchFamily="34" charset="-120"/>
              </a:rPr>
              <a:t>KYC</a:t>
            </a:r>
            <a:r>
              <a:rPr lang="zh-Hant" altLang="en-US" sz="2400" dirty="0">
                <a:solidFill>
                  <a:srgbClr val="25252B"/>
                </a:solidFill>
                <a:latin typeface="IBM Plex Sans" pitchFamily="34" charset="0"/>
                <a:ea typeface="IBM Plex Sans" pitchFamily="34" charset="-122"/>
                <a:cs typeface="IBM Plex Sans" pitchFamily="34" charset="-120"/>
              </a:rPr>
              <a:t>指的是身分驗證：可能帶來合規或帳戶復原方面的好處，但也伴隨身分與付款資料連結的風險。</a:t>
            </a:r>
            <a:endParaRPr lang="zh-Hant" sz="2400" dirty="0"/>
          </a:p>
        </p:txBody>
      </p:sp>
      <p:sp>
        <p:nvSpPr>
          <p:cNvPr id="8"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模組 3</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81</a:t>
            </a:fld>
            <a:endParaRPr 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name="Slide 82">
    <p:bg>
      <p:bgPr>
        <a:solidFill>
          <a:srgbClr val="FFFFFF"/>
        </a:solidFill>
      </p:bgPr>
    </p:bg>
    <p:spTree>
      <p:nvGrpSpPr>
        <p:cNvPr id="1" name=""/>
        <p:cNvGrpSpPr/>
        <p:nvPr/>
      </p:nvGrpSpPr>
      <p:grpSpPr>
        <a:xfrm>
          <a:off x="0" y="0"/>
          <a:ext cx="0" cy="0"/>
          <a:chOff x="0" y="0"/>
          <a:chExt cx="0" cy="0"/>
        </a:xfrm>
      </p:grpSpPr>
      <p:pic>
        <p:nvPicPr>
          <p:cNvPr id="2" name="Image 0" descr="一位想要取得比特幣的人 賺取 以工作換取報酬。點對點當面以現金交易。交易所向服務商購買。ATM 在機台上購買。 自行保管或託管餘額">    </p:cNvPr>
          <p:cNvPicPr>
            <a:picLocks noChangeAspect="1"/>
          </p:cNvPicPr>
          <p:nvPr/>
        </p:nvPicPr>
        <p:blipFill>
          <a:blip r:embed="rId1"/>
          <a:stretch>
            <a:fillRect/>
          </a:stretch>
        </p:blipFill>
        <p:spPr>
          <a:xfrm>
            <a:off x="342900" y="1110630"/>
            <a:ext cx="11506170" cy="4484309"/>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82</a:t>
            </a:fld>
            <a:endParaRPr 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name="Slide 83">
    <p:bg>
      <p:bgPr>
        <a:solidFill>
          <a:srgbClr val="FFFFFF"/>
        </a:solidFill>
      </p:bgPr>
    </p:bg>
    <p:spTree>
      <p:nvGrpSpPr>
        <p:cNvPr id="1" name=""/>
        <p:cNvGrpSpPr/>
        <p:nvPr/>
      </p:nvGrpSpPr>
      <p:grpSpPr>
        <a:xfrm>
          <a:off x="0" y="0"/>
          <a:ext cx="0" cy="0"/>
          <a:chOff x="0" y="0"/>
          <a:chExt cx="0" cy="0"/>
        </a:xfrm>
      </p:grpSpPr>
      <p:pic>
        <p:nvPicPr>
          <p:cNvPr id="2" name="Image 0" descr="費用適用哪些價格、價差，以及服務費或提領費？保管在交易前後，由誰掌控這些比特幣？ 身分與隱私哪些個人資訊會被蒐集、儲存或分享？ 提領與結算付款或提領是否可能遭到延遲、限制或撤銷？ 交易對手與安全如何查證對方或服務提供者？面對面交易是否安全？ 在地情況這種管道在您居住的地方是否合法且合適？哪些紀錄可能具有重要性？">    </p:cNvPr>
          <p:cNvPicPr>
            <a:picLocks noChangeAspect="1"/>
          </p:cNvPicPr>
          <p:nvPr/>
        </p:nvPicPr>
        <p:blipFill>
          <a:blip r:embed="rId1"/>
          <a:stretch>
            <a:fillRect/>
          </a:stretch>
        </p:blipFill>
        <p:spPr>
          <a:xfrm>
            <a:off x="342900" y="1164214"/>
            <a:ext cx="11506170" cy="4377141"/>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83</a:t>
            </a:fld>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name="Slide 8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鏈上支付與閃電網路支付</a:t>
            </a:r>
            <a:endParaRPr lang="zh-Hant"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**鏈上：**記錄於區塊鏈；需等待確認</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**閃電網路：**比特幣支付網路；通常能迅速得知成功或失敗</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收款請求、手續費、限額及可能失敗之處各不相同</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請依錢包支援的支付方式選擇對應的收款請求</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兩種途徑都可能涉及託管或對服務的依賴</a:t>
            </a:r>
            <a:endParaRPr lang="zh-Hant"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閃電網路並非另一種幣。閃電網路錢包可以是託管式，也可以是自我託管式；支付速度快，並不代表適合存放較大金額。</a:t>
            </a:r>
            <a:endParaRPr lang="zh-Hant"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部分應用程式同時支援兩種途徑，但會增加手續費或依賴性。通道、路由與流動性的詳細內容屬於進階學習的範圍。</a:t>
            </a:r>
            <a:endParaRPr lang="zh-Han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模組 3</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84</a:t>
            </a:fld>
            <a:endParaRPr 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name="Slide 8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引導式練習</a:t>
            </a:r>
            <a:endParaRPr lang="zh-Hant"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開啟並操作預先準備好的錢包</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完成經核准的首次存取流程</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找出並核對公開的收款資訊</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收款或安全地模擬收款；檢查狀態</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完成或模擬一次收款／付款流程</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展示已做好復原準備，且不洩露任何機密資訊</a:t>
            </a:r>
            <a:endParaRPr lang="zh-Hant"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請使用約定的練習環境。若發現不一致之處，請先暫停；如有需要，請尋求協助並多加練習。</a:t>
            </a:r>
            <a:endParaRPr lang="zh-Han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模組 3</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85</a:t>
            </a:fld>
            <a:endParaRPr 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name="Slide 8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複習：自我保管的責任意味著什麼？</a:t>
            </a:r>
            <a:endParaRPr lang="zh-Hant" sz="3000" dirty="0"/>
          </a:p>
        </p:txBody>
      </p:sp>
      <p:sp>
        <p:nvSpPr>
          <p:cNvPr id="4" name="Text 2"/>
          <p:cNvSpPr/>
          <p:nvPr/>
        </p:nvSpPr>
        <p:spPr>
          <a:xfrm>
            <a:off x="666780" y="1423355"/>
            <a:ext cx="11510010" cy="345552"/>
          </a:xfrm>
          <a:prstGeom prst="rect">
            <a:avLst/>
          </a:prstGeom>
          <a:noFill/>
          <a:ln/>
        </p:spPr>
        <p:txBody>
          <a:bodyPr wrap="square" lIns="0" tIns="0" rIns="0" bIns="0" rtlCol="0" anchor="t"/>
          <a:lstStyle/>
          <a:p>
            <a:pPr algn="l" indent="0" marL="0">
              <a:lnSpc>
                <a:spcPct val="113000"/>
              </a:lnSpc>
              <a:buNone/>
            </a:pPr>
            <a:r>
              <a:rPr lang="zh-Hant" altLang="en-US" sz="2020" b="1" dirty="0">
                <a:solidFill>
                  <a:srgbClr val="25252B"/>
                </a:solidFill>
                <a:latin typeface="IBM Plex Sans" pitchFamily="34" charset="0"/>
                <a:ea typeface="IBM Plex Sans" pitchFamily="34" charset="-122"/>
                <a:cs typeface="IBM Plex Sans" pitchFamily="34" charset="-120"/>
              </a:rPr>
              <a:t>重點整理</a:t>
            </a:r>
            <a:endParaRPr lang="zh-Hant" sz="2020" dirty="0"/>
          </a:p>
        </p:txBody>
      </p:sp>
      <p:sp>
        <p:nvSpPr>
          <p:cNvPr id="5" name="Text 3"/>
          <p:cNvSpPr/>
          <p:nvPr/>
        </p:nvSpPr>
        <p:spPr>
          <a:xfrm>
            <a:off x="986729" y="1973732"/>
            <a:ext cx="11159338" cy="1932676"/>
          </a:xfrm>
          <a:prstGeom prst="rect">
            <a:avLst/>
          </a:prstGeom>
          <a:noFill/>
          <a:ln/>
        </p:spPr>
        <p:txBody>
          <a:bodyPr wrap="square" lIns="0" tIns="0" rIns="0" bIns="0" rtlCol="0" anchor="t"/>
          <a:lstStyle/>
          <a:p>
            <a:pPr algn="l" marL="191770" indent="-191770">
              <a:lnSpc>
                <a:spcPct val="113000"/>
              </a:lnSpc>
              <a:buSzPct val="100000"/>
              <a:buChar char="•"/>
            </a:pPr>
            <a:r>
              <a:rPr lang="zh-Hant" altLang="en-US" sz="2020" dirty="0">
                <a:solidFill>
                  <a:srgbClr val="25252B"/>
                </a:solidFill>
                <a:latin typeface="IBM Plex Sans" pitchFamily="34" charset="0"/>
                <a:ea typeface="IBM Plex Sans" pitchFamily="34" charset="-122"/>
                <a:cs typeface="IBM Plex Sans" pitchFamily="34" charset="-120"/>
              </a:rPr>
              <a:t>錢包負責管理存取權限；金鑰負責授權支出</a:t>
            </a:r>
            <a:endParaRPr lang="zh-Hant" sz="2020" dirty="0"/>
          </a:p>
          <a:p>
            <a:pPr algn="l" marL="191770" indent="-191770">
              <a:lnSpc>
                <a:spcPct val="113000"/>
              </a:lnSpc>
              <a:spcBef>
                <a:spcPts val="400"/>
              </a:spcBef>
              <a:buSzPct val="100000"/>
              <a:buChar char="•"/>
            </a:pPr>
            <a:r>
              <a:rPr lang="zh-Hant" altLang="en-US" sz="2020" dirty="0">
                <a:solidFill>
                  <a:srgbClr val="25252B"/>
                </a:solidFill>
                <a:latin typeface="IBM Plex Sans" pitchFamily="34" charset="0"/>
                <a:ea typeface="IBM Plex Sans" pitchFamily="34" charset="-122"/>
                <a:cs typeface="IBM Plex Sans" pitchFamily="34" charset="-120"/>
              </a:rPr>
              <a:t>可分享收款資訊；機密資訊應離線保存並保持私密</a:t>
            </a:r>
            <a:endParaRPr lang="zh-Hant" sz="2020" dirty="0"/>
          </a:p>
          <a:p>
            <a:pPr algn="l" marL="191770" indent="-191770">
              <a:lnSpc>
                <a:spcPct val="113000"/>
              </a:lnSpc>
              <a:spcBef>
                <a:spcPts val="400"/>
              </a:spcBef>
              <a:buSzPct val="100000"/>
              <a:buChar char="•"/>
            </a:pPr>
            <a:r>
              <a:rPr lang="zh-Hant" altLang="en-US" sz="2020" dirty="0">
                <a:solidFill>
                  <a:srgbClr val="25252B"/>
                </a:solidFill>
                <a:latin typeface="IBM Plex Sans" pitchFamily="34" charset="0"/>
                <a:ea typeface="IBM Plex Sans" pitchFamily="34" charset="-122"/>
                <a:cs typeface="IBM Plex Sans" pitchFamily="34" charset="-120"/>
              </a:rPr>
              <a:t>辨識保管、復原及裝置方面的風險</a:t>
            </a:r>
            <a:endParaRPr lang="zh-Hant" sz="2020" dirty="0"/>
          </a:p>
          <a:p>
            <a:pPr algn="l" marL="191770" indent="-191770">
              <a:lnSpc>
                <a:spcPct val="113000"/>
              </a:lnSpc>
              <a:spcBef>
                <a:spcPts val="400"/>
              </a:spcBef>
              <a:buSzPct val="100000"/>
              <a:buChar char="•"/>
            </a:pPr>
            <a:r>
              <a:rPr lang="zh-Hant" altLang="en-US" sz="2020" dirty="0">
                <a:solidFill>
                  <a:srgbClr val="25252B"/>
                </a:solidFill>
                <a:latin typeface="IBM Plex Sans" pitchFamily="34" charset="0"/>
                <a:ea typeface="IBM Plex Sans" pitchFamily="34" charset="-122"/>
                <a:cs typeface="IBM Plex Sans" pitchFamily="34" charset="-120"/>
              </a:rPr>
              <a:t>核准前先行驗證；親自確認結果</a:t>
            </a:r>
            <a:endParaRPr lang="zh-Hant" sz="2020" dirty="0"/>
          </a:p>
          <a:p>
            <a:pPr algn="l" marL="191770" indent="-191770">
              <a:lnSpc>
                <a:spcPct val="113000"/>
              </a:lnSpc>
              <a:spcBef>
                <a:spcPts val="400"/>
              </a:spcBef>
              <a:buSzPct val="100000"/>
              <a:buChar char="•"/>
            </a:pPr>
            <a:r>
              <a:rPr lang="zh-Hant" altLang="en-US" sz="2020" dirty="0">
                <a:solidFill>
                  <a:srgbClr val="25252B"/>
                </a:solidFill>
                <a:latin typeface="IBM Plex Sans" pitchFamily="34" charset="0"/>
                <a:ea typeface="IBM Plex Sans" pitchFamily="34" charset="-122"/>
                <a:cs typeface="IBM Plex Sans" pitchFamily="34" charset="-120"/>
              </a:rPr>
              <a:t>感到壓力時請停下來；讓學習過程中的錯誤保持在小範圍</a:t>
            </a:r>
            <a:endParaRPr lang="zh-Hant" sz="2020" dirty="0"/>
          </a:p>
        </p:txBody>
      </p:sp>
      <p:sp>
        <p:nvSpPr>
          <p:cNvPr id="6" name="Text 4"/>
          <p:cNvSpPr/>
          <p:nvPr/>
        </p:nvSpPr>
        <p:spPr>
          <a:xfrm>
            <a:off x="666780" y="4188043"/>
            <a:ext cx="11510010" cy="691195"/>
          </a:xfrm>
          <a:prstGeom prst="rect">
            <a:avLst/>
          </a:prstGeom>
          <a:noFill/>
          <a:ln/>
        </p:spPr>
        <p:txBody>
          <a:bodyPr wrap="square" lIns="0" tIns="0" rIns="0" bIns="0" rtlCol="0" anchor="t"/>
          <a:lstStyle/>
          <a:p>
            <a:pPr algn="l" indent="0" marL="0">
              <a:lnSpc>
                <a:spcPct val="113000"/>
              </a:lnSpc>
              <a:buNone/>
            </a:pPr>
            <a:r>
              <a:rPr lang="zh-Hant" altLang="en-US" sz="2020" dirty="0">
                <a:solidFill>
                  <a:srgbClr val="25252B"/>
                </a:solidFill>
                <a:latin typeface="IBM Plex Sans" pitchFamily="34" charset="0"/>
                <a:ea typeface="IBM Plex Sans" pitchFamily="34" charset="-122"/>
                <a:cs typeface="IBM Plex Sans" pitchFamily="34" charset="-120"/>
              </a:rPr>
              <a:t>一位朋友向您提出請求，同時一個陌生的客服要求您立即採取行動。在採取任何行動之前，您可以確認哪些事項？</a:t>
            </a:r>
            <a:endParaRPr lang="zh-Hant" sz="2020" dirty="0"/>
          </a:p>
        </p:txBody>
      </p:sp>
      <p:sp>
        <p:nvSpPr>
          <p:cNvPr id="7" name="Shape 5"/>
          <p:cNvSpPr/>
          <p:nvPr/>
        </p:nvSpPr>
        <p:spPr>
          <a:xfrm>
            <a:off x="666780" y="5135179"/>
            <a:ext cx="10858500" cy="1036747"/>
          </a:xfrm>
          <a:prstGeom prst="rect">
            <a:avLst/>
          </a:prstGeom>
          <a:solidFill>
            <a:srgbClr val="F3F3FA"/>
          </a:solidFill>
          <a:ln/>
        </p:spPr>
      </p:sp>
      <p:sp>
        <p:nvSpPr>
          <p:cNvPr id="8" name="Shape 6"/>
          <p:cNvSpPr/>
          <p:nvPr/>
        </p:nvSpPr>
        <p:spPr>
          <a:xfrm>
            <a:off x="666780" y="5135179"/>
            <a:ext cx="57150" cy="1036747"/>
          </a:xfrm>
          <a:prstGeom prst="rect">
            <a:avLst/>
          </a:prstGeom>
          <a:solidFill>
            <a:srgbClr val="422C70"/>
          </a:solidFill>
          <a:ln/>
        </p:spPr>
      </p:sp>
      <p:sp>
        <p:nvSpPr>
          <p:cNvPr id="9" name="Text 7"/>
          <p:cNvSpPr/>
          <p:nvPr/>
        </p:nvSpPr>
        <p:spPr>
          <a:xfrm>
            <a:off x="1133582" y="5365608"/>
            <a:ext cx="10580980" cy="575889"/>
          </a:xfrm>
          <a:prstGeom prst="rect">
            <a:avLst/>
          </a:prstGeom>
          <a:noFill/>
          <a:ln/>
        </p:spPr>
        <p:txBody>
          <a:bodyPr wrap="square" lIns="0" tIns="0" rIns="0" bIns="0" rtlCol="0" anchor="t"/>
          <a:lstStyle/>
          <a:p>
            <a:pPr algn="l" indent="0" marL="0">
              <a:lnSpc>
                <a:spcPct val="113000"/>
              </a:lnSpc>
              <a:buNone/>
            </a:pPr>
            <a:r>
              <a:rPr lang="zh-Hant" altLang="en-US" sz="2020" b="1" dirty="0">
                <a:solidFill>
                  <a:srgbClr val="422C70"/>
                </a:solidFill>
                <a:latin typeface="IBM Plex Sans" pitchFamily="34" charset="0"/>
                <a:ea typeface="IBM Plex Sans" pitchFamily="34" charset="-122"/>
                <a:cs typeface="IBM Plex Sans" pitchFamily="34" charset="-120"/>
              </a:rPr>
              <a:t>反思時刻</a:t>
            </a:r>
            <a:endParaRPr lang="zh-Hant" sz="2020" dirty="0"/>
          </a:p>
          <a:p>
            <a:pPr algn="l" indent="0" marL="0">
              <a:lnSpc>
                <a:spcPct val="113000"/>
              </a:lnSpc>
              <a:spcBef>
                <a:spcPts val="300"/>
              </a:spcBef>
              <a:buNone/>
            </a:pPr>
            <a:r>
              <a:rPr lang="zh-Hant" altLang="en-US" sz="2020" dirty="0">
                <a:solidFill>
                  <a:srgbClr val="25252B"/>
                </a:solidFill>
                <a:latin typeface="IBM Plex Sans" pitchFamily="34" charset="0"/>
                <a:ea typeface="IBM Plex Sans" pitchFamily="34" charset="-122"/>
                <a:cs typeface="IBM Plex Sans" pitchFamily="34" charset="-120"/>
              </a:rPr>
              <a:t>在採取行動之前，您會停下來進行哪一項安全確認？</a:t>
            </a:r>
            <a:endParaRPr lang="zh-Hant" sz="2020" dirty="0"/>
          </a:p>
        </p:txBody>
      </p:sp>
      <p:sp>
        <p:nvSpPr>
          <p:cNvPr id="10" name="Text 8"/>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模組 3</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86</a:t>
            </a:fld>
            <a:endParaRPr 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name="Slide 87">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340955"/>
            <a:ext cx="11429817" cy="411389"/>
          </a:xfrm>
          <a:prstGeom prst="rect">
            <a:avLst/>
          </a:prstGeom>
          <a:noFill/>
          <a:ln/>
        </p:spPr>
        <p:txBody>
          <a:bodyPr wrap="square" lIns="0" tIns="0" rIns="0" bIns="0" rtlCol="0" anchor="t"/>
          <a:lstStyle/>
          <a:p>
            <a:pPr algn="ctr" indent="0" marL="0">
              <a:lnSpc>
                <a:spcPct val="113000"/>
              </a:lnSpc>
              <a:buNone/>
            </a:pPr>
            <a:r>
              <a:rPr lang="zh-Hant" altLang="en-US" sz="2400" dirty="0">
                <a:solidFill>
                  <a:srgbClr val="F7941F"/>
                </a:solidFill>
                <a:latin typeface="IBM Plex Sans Medium" pitchFamily="34" charset="0"/>
                <a:ea typeface="IBM Plex Sans Medium" pitchFamily="34" charset="-122"/>
                <a:cs typeface="IBM Plex Sans Medium" pitchFamily="34" charset="-120"/>
              </a:rPr>
              <a:t>第四單元</a:t>
            </a:r>
            <a:endParaRPr lang="zh-Hant" sz="2400" dirty="0"/>
          </a:p>
        </p:txBody>
      </p:sp>
      <p:sp>
        <p:nvSpPr>
          <p:cNvPr id="3" name="Text 1"/>
          <p:cNvSpPr/>
          <p:nvPr/>
        </p:nvSpPr>
        <p:spPr>
          <a:xfrm>
            <a:off x="381030" y="3072293"/>
            <a:ext cx="11429817" cy="590520"/>
          </a:xfrm>
          <a:prstGeom prst="rect">
            <a:avLst/>
          </a:prstGeom>
          <a:noFill/>
          <a:ln/>
        </p:spPr>
        <p:txBody>
          <a:bodyPr wrap="square" lIns="0" tIns="0" rIns="0" bIns="0" rtlCol="0" anchor="t"/>
          <a:lstStyle/>
          <a:p>
            <a:pPr algn="ctr" indent="0" marL="0">
              <a:lnSpc>
                <a:spcPct val="83000"/>
              </a:lnSpc>
              <a:buNone/>
            </a:pPr>
            <a:r>
              <a:rPr lang="zh-Hant" altLang="en-US" sz="4350" dirty="0">
                <a:solidFill>
                  <a:srgbClr val="FFFFFF"/>
                </a:solidFill>
                <a:latin typeface="IBM Plex Sans Medium" pitchFamily="34" charset="0"/>
                <a:ea typeface="IBM Plex Sans Medium" pitchFamily="34" charset="-122"/>
                <a:cs typeface="IBM Plex Sans Medium" pitchFamily="34" charset="-120"/>
              </a:rPr>
              <a:t>您社區中的比特幣</a:t>
            </a:r>
            <a:endParaRPr lang="zh-Hant" sz="4350" dirty="0"/>
          </a:p>
        </p:txBody>
      </p:sp>
      <p:sp>
        <p:nvSpPr>
          <p:cNvPr id="4" name="Text 2"/>
          <p:cNvSpPr/>
          <p:nvPr/>
        </p:nvSpPr>
        <p:spPr>
          <a:xfrm>
            <a:off x="381030" y="4105747"/>
            <a:ext cx="11429817" cy="411389"/>
          </a:xfrm>
          <a:prstGeom prst="rect">
            <a:avLst/>
          </a:prstGeom>
          <a:noFill/>
          <a:ln/>
        </p:spPr>
        <p:txBody>
          <a:bodyPr wrap="square" lIns="0" tIns="0" rIns="0" bIns="0" rtlCol="0" anchor="t"/>
          <a:lstStyle/>
          <a:p>
            <a:pPr algn="ctr" indent="0" marL="0">
              <a:lnSpc>
                <a:spcPct val="113000"/>
              </a:lnSpc>
              <a:buNone/>
            </a:pPr>
            <a:r>
              <a:rPr lang="zh-Hant" altLang="en-US" sz="2400" dirty="0">
                <a:solidFill>
                  <a:srgbClr val="FFFFFF"/>
                </a:solidFill>
                <a:latin typeface="IBM Plex Sans" pitchFamily="34" charset="0"/>
                <a:ea typeface="IBM Plex Sans" pitchFamily="34" charset="-122"/>
                <a:cs typeface="IBM Plex Sans" pitchFamily="34" charset="-120"/>
              </a:rPr>
              <a:t>**連結：**問題、解決方案與安全行動，如何與這個社群產生關聯？</a:t>
            </a:r>
            <a:endParaRPr lang="zh-Han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87</a:t>
            </a:fld>
            <a:endParaRPr 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name="Slide 8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您的在地單元 4</a:t>
            </a:r>
            <a:endParaRPr lang="zh-Hant" sz="3000" dirty="0"/>
          </a:p>
        </p:txBody>
      </p:sp>
      <p:pic>
        <p:nvPicPr>
          <p:cNvPr id="4" name="Image 0" descr="連結將先前所學與在地需求連結起來。 比較將比特幣與實際可行的在地選項加以權衡比較。安全練習在指導下嘗試明確設定的任務。 說明分享您所學到的內容及下一步行動。">    </p:cNvPr>
          <p:cNvPicPr>
            <a:picLocks noChangeAspect="1"/>
          </p:cNvPicPr>
          <p:nvPr/>
        </p:nvPicPr>
        <p:blipFill>
          <a:blip r:embed="rId1"/>
          <a:stretch>
            <a:fillRect/>
          </a:stretch>
        </p:blipFill>
        <p:spPr>
          <a:xfrm>
            <a:off x="666780" y="1295430"/>
            <a:ext cx="10858500" cy="1798991"/>
          </a:xfrm>
          <a:prstGeom prst="rect">
            <a:avLst/>
          </a:prstGeom>
        </p:spPr>
      </p:pic>
      <p:sp>
        <p:nvSpPr>
          <p:cNvPr id="5" name="Text 2"/>
          <p:cNvSpPr/>
          <p:nvPr/>
        </p:nvSpPr>
        <p:spPr>
          <a:xfrm>
            <a:off x="666780" y="3246852"/>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請記錄您所關注的在地重點：問題或機會、替代方案、安全情境、主要益處與風險，以及安全的下一步。</a:t>
            </a:r>
            <a:endParaRPr lang="zh-Hant" sz="2400" dirty="0"/>
          </a:p>
        </p:txBody>
      </p:sp>
      <p:sp>
        <p:nvSpPr>
          <p:cNvPr id="6" name="Text 3"/>
          <p:cNvSpPr/>
          <p:nvPr/>
        </p:nvSpPr>
        <p:spPr>
          <a:xfrm>
            <a:off x="666780" y="4374398"/>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我們並不期望您採用比特幣，或斷定它是最好的選擇。在地案例並不能證明某種方法在任何地方都行得通。</a:t>
            </a:r>
            <a:endParaRPr lang="zh-Han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第四單元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88</a:t>
            </a:fld>
            <a:endParaRPr lang="en-US"/>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name="Slide 8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工作坊與示範</a:t>
            </a:r>
            <a:endParaRPr lang="zh-Hant"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**示範：**觀察流程與風險</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**練習：**使用安全的訓練教材跟著操作</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**實作：**獨立完成任務或說明決策</a:t>
            </a:r>
            <a:endParaRPr lang="zh-Hant" sz="2400" dirty="0"/>
          </a:p>
        </p:txBody>
      </p:sp>
      <p:sp>
        <p:nvSpPr>
          <p:cNvPr id="5" name="Text 3"/>
          <p:cNvSpPr/>
          <p:nvPr/>
        </p:nvSpPr>
        <p:spPr>
          <a:xfrm>
            <a:off x="666780" y="3077779"/>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練習前：確認工具已檢查、備妥明確的復原與失敗應變計畫、了解已知風險，並設定明確的停止點。</a:t>
            </a:r>
            <a:endParaRPr lang="zh-Hant" sz="2400" dirty="0"/>
          </a:p>
        </p:txBody>
      </p:sp>
      <p:sp>
        <p:nvSpPr>
          <p:cNvPr id="6" name="Text 4"/>
          <p:cNvSpPr/>
          <p:nvPr/>
        </p:nvSpPr>
        <p:spPr>
          <a:xfrm>
            <a:off x="666780" y="4205326"/>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不會強迫您安裝軟體或揭露財務資料，並提供離線或不涉及資金的替代方案。任何實際使用的金額都必須夠小，即使全數損失也只是一次學習，而非一場危機。</a:t>
            </a:r>
            <a:endParaRPr lang="zh-Han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第四單元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89</a:t>
            </a:fld>
            <a:endParaRPr 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name="Slide 9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在地比特幣工具與資源</a:t>
            </a:r>
            <a:endParaRPr lang="zh-Hant" sz="3000" dirty="0"/>
          </a:p>
        </p:txBody>
      </p:sp>
      <p:sp>
        <p:nvSpPr>
          <p:cNvPr id="4" name="Text 2"/>
          <p:cNvSpPr/>
          <p:nvPr/>
        </p:nvSpPr>
        <p:spPr>
          <a:xfrm>
            <a:off x="1032449" y="1383030"/>
            <a:ext cx="11109137" cy="2662367"/>
          </a:xfrm>
          <a:prstGeom prst="rect">
            <a:avLst/>
          </a:prstGeom>
          <a:noFill/>
          <a:ln/>
        </p:spPr>
        <p:txBody>
          <a:bodyPr wrap="square" lIns="0" tIns="0" rIns="0" bIns="0" rtlCol="0" anchor="t"/>
          <a:lstStyle/>
          <a:p>
            <a:pPr algn="l" marL="219710" indent="-219710">
              <a:lnSpc>
                <a:spcPct val="113000"/>
              </a:lnSpc>
              <a:buSzPct val="100000"/>
              <a:buChar char="•"/>
            </a:pPr>
            <a:r>
              <a:rPr lang="zh-Hant" altLang="en-US" sz="2300" dirty="0">
                <a:solidFill>
                  <a:srgbClr val="25252B"/>
                </a:solidFill>
                <a:latin typeface="IBM Plex Sans" pitchFamily="34" charset="0"/>
                <a:ea typeface="IBM Plex Sans" pitchFamily="34" charset="-122"/>
                <a:cs typeface="IBM Plex Sans" pitchFamily="34" charset="-120"/>
              </a:rPr>
              <a:t>用途與可行的替代方案</a:t>
            </a:r>
            <a:endParaRPr lang="zh-Hant" sz="2300" dirty="0"/>
          </a:p>
          <a:p>
            <a:pPr algn="l" marL="219710" indent="-219710">
              <a:lnSpc>
                <a:spcPct val="113000"/>
              </a:lnSpc>
              <a:spcBef>
                <a:spcPts val="460"/>
              </a:spcBef>
              <a:buSzPct val="100000"/>
              <a:buChar char="•"/>
            </a:pPr>
            <a:r>
              <a:rPr lang="zh-Hant" altLang="en-US" sz="2300" dirty="0">
                <a:solidFill>
                  <a:srgbClr val="25252B"/>
                </a:solidFill>
                <a:latin typeface="IBM Plex Sans" pitchFamily="34" charset="0"/>
                <a:ea typeface="IBM Plex Sans" pitchFamily="34" charset="-122"/>
                <a:cs typeface="IBM Plex Sans" pitchFamily="34" charset="-120"/>
              </a:rPr>
              <a:t>金鑰控制與復原</a:t>
            </a:r>
            <a:endParaRPr lang="zh-Hant" sz="2300" dirty="0"/>
          </a:p>
          <a:p>
            <a:pPr algn="l" marL="219710" indent="-219710">
              <a:lnSpc>
                <a:spcPct val="113000"/>
              </a:lnSpc>
              <a:spcBef>
                <a:spcPts val="460"/>
              </a:spcBef>
              <a:buSzPct val="100000"/>
              <a:buChar char="•"/>
            </a:pPr>
            <a:r>
              <a:rPr lang="zh-Hant" altLang="en-US" sz="2300" dirty="0">
                <a:solidFill>
                  <a:srgbClr val="25252B"/>
                </a:solidFill>
                <a:latin typeface="IBM Plex Sans" pitchFamily="34" charset="0"/>
                <a:ea typeface="IBM Plex Sans" pitchFamily="34" charset="-122"/>
                <a:cs typeface="IBM Plex Sans" pitchFamily="34" charset="-120"/>
              </a:rPr>
              <a:t>真實的發行者、網域或應用程式頁面</a:t>
            </a:r>
            <a:endParaRPr lang="zh-Hant" sz="2300" dirty="0"/>
          </a:p>
          <a:p>
            <a:pPr algn="l" marL="219710" indent="-219710">
              <a:lnSpc>
                <a:spcPct val="113000"/>
              </a:lnSpc>
              <a:spcBef>
                <a:spcPts val="460"/>
              </a:spcBef>
              <a:buSzPct val="100000"/>
              <a:buChar char="•"/>
            </a:pPr>
            <a:r>
              <a:rPr lang="zh-Hant" altLang="en-US" sz="2300" dirty="0">
                <a:solidFill>
                  <a:srgbClr val="25252B"/>
                </a:solidFill>
                <a:latin typeface="IBM Plex Sans" pitchFamily="34" charset="0"/>
                <a:ea typeface="IBM Plex Sans" pitchFamily="34" charset="-122"/>
                <a:cs typeface="IBM Plex Sans" pitchFamily="34" charset="-120"/>
              </a:rPr>
              <a:t>開源狀態、審查與維護</a:t>
            </a:r>
            <a:endParaRPr lang="zh-Hant" sz="2300" dirty="0"/>
          </a:p>
          <a:p>
            <a:pPr algn="l" marL="219710" indent="-219710">
              <a:lnSpc>
                <a:spcPct val="113000"/>
              </a:lnSpc>
              <a:spcBef>
                <a:spcPts val="460"/>
              </a:spcBef>
              <a:buSzPct val="100000"/>
              <a:buChar char="•"/>
            </a:pPr>
            <a:r>
              <a:rPr lang="zh-Hant" altLang="en-US" sz="2300" dirty="0">
                <a:solidFill>
                  <a:srgbClr val="25252B"/>
                </a:solidFill>
                <a:latin typeface="IBM Plex Sans" pitchFamily="34" charset="0"/>
                <a:ea typeface="IBM Plex Sans" pitchFamily="34" charset="-122"/>
                <a:cs typeface="IBM Plex Sans" pitchFamily="34" charset="-120"/>
              </a:rPr>
              <a:t>隱私、總成本、相容性與支援</a:t>
            </a:r>
            <a:endParaRPr lang="zh-Hant" sz="2300" dirty="0"/>
          </a:p>
          <a:p>
            <a:pPr algn="l" marL="219710" indent="-219710">
              <a:lnSpc>
                <a:spcPct val="113000"/>
              </a:lnSpc>
              <a:spcBef>
                <a:spcPts val="460"/>
              </a:spcBef>
              <a:buSzPct val="100000"/>
              <a:buChar char="•"/>
            </a:pPr>
            <a:r>
              <a:rPr lang="zh-Hant" altLang="en-US" sz="2300" dirty="0">
                <a:solidFill>
                  <a:srgbClr val="25252B"/>
                </a:solidFill>
                <a:latin typeface="IBM Plex Sans" pitchFamily="34" charset="0"/>
                <a:ea typeface="IBM Plex Sans" pitchFamily="34" charset="-122"/>
                <a:cs typeface="IBM Plex Sans" pitchFamily="34" charset="-120"/>
              </a:rPr>
              <a:t>當地現行規定與限制</a:t>
            </a:r>
            <a:endParaRPr lang="zh-Hant" sz="2300" dirty="0"/>
          </a:p>
        </p:txBody>
      </p:sp>
      <p:sp>
        <p:nvSpPr>
          <p:cNvPr id="5" name="Text 3"/>
          <p:cNvSpPr/>
          <p:nvPr/>
        </p:nvSpPr>
        <p:spPr>
          <a:xfrm>
            <a:off x="666780" y="4367174"/>
            <a:ext cx="11510010" cy="789950"/>
          </a:xfrm>
          <a:prstGeom prst="rect">
            <a:avLst/>
          </a:prstGeom>
          <a:noFill/>
          <a:ln/>
        </p:spPr>
        <p:txBody>
          <a:bodyPr wrap="square" lIns="0" tIns="0" rIns="0" bIns="0" rtlCol="0" anchor="t"/>
          <a:lstStyle/>
          <a:p>
            <a:pPr algn="l" indent="0" marL="0">
              <a:lnSpc>
                <a:spcPct val="113000"/>
              </a:lnSpc>
              <a:buNone/>
            </a:pPr>
            <a:r>
              <a:rPr lang="zh-Hant" altLang="en-US" sz="2300" dirty="0">
                <a:solidFill>
                  <a:srgbClr val="25252B"/>
                </a:solidFill>
                <a:latin typeface="IBM Plex Sans" pitchFamily="34" charset="0"/>
                <a:ea typeface="IBM Plex Sans" pitchFamily="34" charset="-122"/>
                <a:cs typeface="IBM Plex Sans" pitchFamily="34" charset="-120"/>
              </a:rPr>
              <a:t>請記錄工具／版本、檢查日期、保管方式、主要用途、好處、風險、復原方法及替代方案。</a:t>
            </a:r>
            <a:endParaRPr lang="zh-Hant" sz="2300" dirty="0"/>
          </a:p>
        </p:txBody>
      </p:sp>
      <p:sp>
        <p:nvSpPr>
          <p:cNvPr id="6" name="Text 4"/>
          <p:cNvSpPr/>
          <p:nvPr/>
        </p:nvSpPr>
        <p:spPr>
          <a:xfrm>
            <a:off x="666780" y="5449824"/>
            <a:ext cx="11510010" cy="789950"/>
          </a:xfrm>
          <a:prstGeom prst="rect">
            <a:avLst/>
          </a:prstGeom>
          <a:noFill/>
          <a:ln/>
        </p:spPr>
        <p:txBody>
          <a:bodyPr wrap="square" lIns="0" tIns="0" rIns="0" bIns="0" rtlCol="0" anchor="t"/>
          <a:lstStyle/>
          <a:p>
            <a:pPr algn="l" indent="0" marL="0">
              <a:lnSpc>
                <a:spcPct val="113000"/>
              </a:lnSpc>
              <a:buNone/>
            </a:pPr>
            <a:r>
              <a:rPr lang="zh-Hant" altLang="en-US" sz="2300" dirty="0">
                <a:solidFill>
                  <a:srgbClr val="25252B"/>
                </a:solidFill>
                <a:latin typeface="IBM Plex Sans" pitchFamily="34" charset="0"/>
                <a:ea typeface="IBM Plex Sans" pitchFamily="34" charset="-122"/>
                <a:cs typeface="IBM Plex Sans" pitchFamily="34" charset="-120"/>
              </a:rPr>
              <a:t>文中提及的工具僅為特定時間點的學習範例，並非推薦，亦不保證其安全性、可用性、低成本或適用性。實際使用前，請再次查證。</a:t>
            </a:r>
            <a:endParaRPr lang="zh-Hant" sz="23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第四單元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90</a:t>
            </a:fld>
            <a:endParaRPr 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name="Slide 9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閃電網路支付</a:t>
            </a:r>
            <a:endParaRPr lang="zh-Han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**發票（Invoice）：**針對特定付款的請求；可能包含金額與到期時間</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**閃電地址：**由服務供應商支援的路由識別碼，通常形似電子郵件地址</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請確認託管方式、注資途徑、備份、手續費與限額</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請了解付款失敗時的處理方式，以及收款方如何確認收款</a:t>
            </a:r>
            <a:endParaRPr lang="zh-Hant"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閃電地址並非電子郵件帳號；它仰賴支援它的服務供應商或網域。核准前，請先確認最終的付款請求。</a:t>
            </a:r>
            <a:endParaRPr lang="zh-Hant" sz="2400" dirty="0"/>
          </a:p>
        </p:txBody>
      </p:sp>
      <p:sp>
        <p:nvSpPr>
          <p:cNvPr id="6" name="Text 4"/>
          <p:cNvSpPr/>
          <p:nvPr/>
        </p:nvSpPr>
        <p:spPr>
          <a:xfrm>
            <a:off x="666780" y="4677522"/>
            <a:ext cx="11510010" cy="411389"/>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一筆小額付款成功，並不能證明較大金額也同樣安全。</a:t>
            </a:r>
            <a:endParaRPr lang="zh-Han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第四單元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91</a:t>
            </a:fld>
            <a:endParaRPr lang="en-US"/>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name="Slide 92">
    <p:bg>
      <p:bgPr>
        <a:solidFill>
          <a:srgbClr val="FFFFFF"/>
        </a:solidFill>
      </p:bgPr>
    </p:bg>
    <p:spTree>
      <p:nvGrpSpPr>
        <p:cNvPr id="1" name=""/>
        <p:cNvGrpSpPr/>
        <p:nvPr/>
      </p:nvGrpSpPr>
      <p:grpSpPr>
        <a:xfrm>
          <a:off x="0" y="0"/>
          <a:ext cx="0" cy="0"/>
          <a:chOff x="0" y="0"/>
          <a:chExt cx="0" cy="0"/>
        </a:xfrm>
      </p:grpSpPr>
      <p:pic>
        <p:nvPicPr>
          <p:cNvPr id="2" name="Image 0" descr="收款方開立發票收款方建立一筆附有金額的付款請求。付款方付款付款方掃描付款請求，確認金額後付款。 收款方收到款項款項片刻後即到帳，雙方皆大歡喜。">    </p:cNvPr>
          <p:cNvPicPr>
            <a:picLocks noChangeAspect="1"/>
          </p:cNvPicPr>
          <p:nvPr/>
        </p:nvPicPr>
        <p:blipFill>
          <a:blip r:embed="rId1"/>
          <a:stretch>
            <a:fillRect/>
          </a:stretch>
        </p:blipFill>
        <p:spPr>
          <a:xfrm>
            <a:off x="342900" y="2029602"/>
            <a:ext cx="11506170" cy="264645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92</a:t>
            </a:fld>
            <a:endParaRPr lang="en-US"/>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name="Slide 93">
    <p:bg>
      <p:bgPr>
        <a:solidFill>
          <a:srgbClr val="FFFFFF"/>
        </a:solidFill>
      </p:bgPr>
    </p:bg>
    <p:spTree>
      <p:nvGrpSpPr>
        <p:cNvPr id="1" name=""/>
        <p:cNvGrpSpPr/>
        <p:nvPr/>
      </p:nvGrpSpPr>
      <p:grpSpPr>
        <a:xfrm>
          <a:off x="0" y="0"/>
          <a:ext cx="0" cy="0"/>
          <a:chOff x="0" y="0"/>
          <a:chExt cx="0" cy="0"/>
        </a:xfrm>
      </p:grpSpPr>
      <p:pic>
        <p:nvPicPr>
          <p:cNvPr id="2" name="Image 0" descr="請確認每個錢包是託管式還是自主託管式。 1建立付款請求收款人建立一筆付款請求。2掃描付款請求付款人掃描或複製該請求。3核對細節檢查收款人、金額、單位、有效期限與手續費。4核准付款付款人核准這筆付款。5傳送付款付款經由閃電網路傳送。6確認結果雙方錢包都會顯示成功或失敗。 1付款失敗或已過期？請先在雙方錢包上確認，再建立新的付款請求。">    </p:cNvPr>
          <p:cNvPicPr>
            <a:picLocks noChangeAspect="1"/>
          </p:cNvPicPr>
          <p:nvPr/>
        </p:nvPicPr>
        <p:blipFill>
          <a:blip r:embed="rId1"/>
          <a:stretch>
            <a:fillRect/>
          </a:stretch>
        </p:blipFill>
        <p:spPr>
          <a:xfrm>
            <a:off x="342900" y="771388"/>
            <a:ext cx="11506170" cy="5162885"/>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93</a:t>
            </a:fld>
            <a:endParaRPr lang="en-US"/>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name="Slide 9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引導式閃電網路付款</a:t>
            </a:r>
            <a:endParaRPr lang="zh-Hant"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收款方建立正確的付款請求。</a:t>
            </a:r>
            <a:endParaRPr lang="zh-Hant" sz="2400" dirty="0"/>
          </a:p>
          <a:p>
            <a:pPr algn="l" marL="228600" indent="-228600">
              <a:lnSpc>
                <a:spcPct val="113000"/>
              </a:lnSpc>
              <a:spcBef>
                <a:spcPts val="480"/>
              </a:spcBef>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付款方掃描或複製該請求。</a:t>
            </a:r>
            <a:endParaRPr lang="zh-Hant" sz="2400" dirty="0"/>
          </a:p>
          <a:p>
            <a:pPr algn="l" marL="228600" indent="-228600">
              <a:lnSpc>
                <a:spcPct val="113000"/>
              </a:lnSpc>
              <a:spcBef>
                <a:spcPts val="480"/>
              </a:spcBef>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核對收款人、金額、單位、手續費及任何有效期限。</a:t>
            </a:r>
            <a:endParaRPr lang="zh-Hant" sz="2400" dirty="0"/>
          </a:p>
          <a:p>
            <a:pPr algn="l" marL="228600" indent="-228600">
              <a:lnSpc>
                <a:spcPct val="113000"/>
              </a:lnSpc>
              <a:spcBef>
                <a:spcPts val="480"/>
              </a:spcBef>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僅在所有細節相符時才核准。</a:t>
            </a:r>
            <a:endParaRPr lang="zh-Hant" sz="2400" dirty="0"/>
          </a:p>
          <a:p>
            <a:pPr algn="l" marL="228600" indent="-228600">
              <a:lnSpc>
                <a:spcPct val="113000"/>
              </a:lnSpc>
              <a:spcBef>
                <a:spcPts val="480"/>
              </a:spcBef>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雙方各自在自己的錢包中確認結果。</a:t>
            </a:r>
            <a:endParaRPr lang="zh-Hant" sz="2400" dirty="0"/>
          </a:p>
          <a:p>
            <a:pPr algn="l" marL="228600" indent="-228600">
              <a:lnSpc>
                <a:spcPct val="113000"/>
              </a:lnSpc>
              <a:spcBef>
                <a:spcPts val="480"/>
              </a:spcBef>
              <a:buSzPct val="100000"/>
              <a:buFont typeface="+mj-lt"/>
              <a:buAutoNum type="arabicPeriod" startAt="1"/>
            </a:pPr>
            <a:r>
              <a:rPr lang="zh-Hant" altLang="en-US" sz="2400" dirty="0">
                <a:solidFill>
                  <a:srgbClr val="25252B"/>
                </a:solidFill>
                <a:latin typeface="IBM Plex Sans" pitchFamily="34" charset="0"/>
                <a:ea typeface="IBM Plex Sans" pitchFamily="34" charset="-122"/>
                <a:cs typeface="IBM Plex Sans" pitchFamily="34" charset="-120"/>
              </a:rPr>
              <a:t>說明保管方式與失敗風險。</a:t>
            </a:r>
            <a:endParaRPr lang="zh-Hant"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請使用事先準備或經核准的低風險練習。若結果與計畫不符，請立即停止；在採取進一步行動前先行核實。</a:t>
            </a:r>
            <a:endParaRPr lang="zh-Han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第四單元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94</a:t>
            </a:fld>
            <a:endParaRPr lang="en-US"/>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name="Slide 9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日常生活中的比特幣使用</a:t>
            </a:r>
            <a:endParaRPr lang="zh-Hant" sz="3000" dirty="0"/>
          </a:p>
        </p:txBody>
      </p:sp>
      <p:sp>
        <p:nvSpPr>
          <p:cNvPr id="4" name="Text 2"/>
          <p:cNvSpPr/>
          <p:nvPr/>
        </p:nvSpPr>
        <p:spPr>
          <a:xfrm>
            <a:off x="1047720" y="1386779"/>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**賺取：**定價、時機、價格波動、紀錄與保管</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**儲蓄：**供未來使用；價格可能大幅下跌</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**收款與付款：**正確的付款請求、結算、傳送途徑與手續費</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**消費：**匯率、商家政策與稅務影響</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**定價與記帳：**BTC／聰；可能仍需保留法定貨幣紀錄</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**捐贈：**確認真正受贈者的收款請求</a:t>
            </a:r>
            <a:endParaRPr lang="zh-Hant" sz="2400" dirty="0"/>
          </a:p>
        </p:txBody>
      </p:sp>
      <p:sp>
        <p:nvSpPr>
          <p:cNvPr id="5" name="Text 3"/>
          <p:cNvSpPr/>
          <p:nvPr/>
        </p:nvSpPr>
        <p:spPr>
          <a:xfrm>
            <a:off x="666780" y="4494459"/>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這解決了什麼問題？在此情境下，比特幣是否優於現有的替代方案？會出現哪些新的風險或責任？</a:t>
            </a:r>
            <a:endParaRPr lang="zh-Han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第四單元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95</a:t>
            </a:fld>
            <a:endParaRPr lang="en-US"/>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name="Slide 9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本地消費與收款</a:t>
            </a:r>
            <a:endParaRPr lang="zh-Hant" sz="3000" dirty="0"/>
          </a:p>
        </p:txBody>
      </p:sp>
      <p:sp>
        <p:nvSpPr>
          <p:cNvPr id="5" name="Text 2"/>
          <p:cNvSpPr/>
          <p:nvPr/>
        </p:nvSpPr>
        <p:spPr>
          <a:xfrm>
            <a:off x="666780" y="1447770"/>
            <a:ext cx="11144250" cy="411389"/>
          </a:xfrm>
          <a:prstGeom prst="rect">
            <a:avLst/>
          </a:prstGeom>
          <a:noFill/>
          <a:ln/>
        </p:spPr>
        <p:txBody>
          <a:bodyPr wrap="square" lIns="0" tIns="0" rIns="0" bIns="0" rtlCol="0" anchor="t"/>
          <a:lstStyle/>
          <a:p>
            <a:pPr algn="l" indent="0" marL="0">
              <a:lnSpc>
                <a:spcPct val="113000"/>
              </a:lnSpc>
              <a:buNone/>
            </a:pPr>
            <a:r>
              <a:rPr lang="zh-Hant" altLang="en-US" sz="2400" b="1" dirty="0">
                <a:solidFill>
                  <a:srgbClr val="25252B"/>
                </a:solidFill>
                <a:latin typeface="IBM Plex Sans" pitchFamily="34" charset="0"/>
                <a:ea typeface="IBM Plex Sans" pitchFamily="34" charset="-122"/>
                <a:cs typeface="IBM Plex Sans" pitchFamily="34" charset="-120"/>
              </a:rPr>
              <a:t>小額購買</a:t>
            </a:r>
            <a:endParaRPr lang="zh-Hant" sz="2400" dirty="0"/>
          </a:p>
        </p:txBody>
      </p:sp>
      <p:sp>
        <p:nvSpPr>
          <p:cNvPr id="6" name="Text 3"/>
          <p:cNvSpPr/>
          <p:nvPr/>
        </p:nvSpPr>
        <p:spPr>
          <a:xfrm>
            <a:off x="1047720" y="2102937"/>
            <a:ext cx="5923026" cy="1767169"/>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哪種途徑適合小額、快速的付款？</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由誰發出請款？由誰核對金額與單位？</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如果「已發送」與「已收到」不一致，該怎麼辦？</a:t>
            </a:r>
            <a:endParaRPr lang="zh-Hant" sz="2400" dirty="0"/>
          </a:p>
        </p:txBody>
      </p:sp>
      <p:sp>
        <p:nvSpPr>
          <p:cNvPr id="7" name="Text 4"/>
          <p:cNvSpPr/>
          <p:nvPr/>
        </p:nvSpPr>
        <p:spPr>
          <a:xfrm>
            <a:off x="666780" y="4205326"/>
            <a:ext cx="11144250" cy="411389"/>
          </a:xfrm>
          <a:prstGeom prst="rect">
            <a:avLst/>
          </a:prstGeom>
          <a:noFill/>
          <a:ln/>
        </p:spPr>
        <p:txBody>
          <a:bodyPr wrap="square" lIns="0" tIns="0" rIns="0" bIns="0" rtlCol="0" anchor="t"/>
          <a:lstStyle/>
          <a:p>
            <a:pPr algn="l" indent="0" marL="0">
              <a:lnSpc>
                <a:spcPct val="113000"/>
              </a:lnSpc>
              <a:buNone/>
            </a:pPr>
            <a:r>
              <a:rPr lang="zh-Hant" altLang="en-US" sz="2400" b="1" dirty="0">
                <a:solidFill>
                  <a:srgbClr val="25252B"/>
                </a:solidFill>
                <a:latin typeface="IBM Plex Sans" pitchFamily="34" charset="0"/>
                <a:ea typeface="IBM Plex Sans" pitchFamily="34" charset="-122"/>
                <a:cs typeface="IBM Plex Sans" pitchFamily="34" charset="-120"/>
              </a:rPr>
              <a:t>工作報酬</a:t>
            </a:r>
            <a:endParaRPr lang="zh-Hant" sz="2400" dirty="0"/>
          </a:p>
        </p:txBody>
      </p:sp>
      <p:sp>
        <p:nvSpPr>
          <p:cNvPr id="8" name="Text 5"/>
          <p:cNvSpPr/>
          <p:nvPr/>
        </p:nvSpPr>
        <p:spPr>
          <a:xfrm>
            <a:off x="1047720" y="4860402"/>
            <a:ext cx="5923026" cy="1294973"/>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計價單位、匯率時點、由誰支付手續費？</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保管、紀錄、安全管理？</a:t>
            </a:r>
            <a:endParaRPr lang="zh-Hant" sz="240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第四單元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96</a:t>
            </a:fld>
            <a:endParaRPr lang="en-US"/>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name="Slide 97">
    <p:bg>
      <p:bgPr>
        <a:solidFill>
          <a:srgbClr val="FFFFFF"/>
        </a:solidFill>
      </p:bgPr>
    </p:bg>
    <p:spTree>
      <p:nvGrpSpPr>
        <p:cNvPr id="1" name=""/>
        <p:cNvGrpSpPr/>
        <p:nvPr/>
      </p:nvGrpSpPr>
      <p:grpSpPr>
        <a:xfrm>
          <a:off x="0" y="0"/>
          <a:ext cx="0" cy="0"/>
          <a:chOff x="0" y="0"/>
          <a:chExt cx="0" cy="0"/>
        </a:xfrm>
      </p:grpSpPr>
      <p:pic>
        <p:nvPicPr>
          <p:cNvPr id="2" name="Image 0" descr="顧客點餐顧客點了一杯咖啡。 店員開立發票店員建立一筆付款請求。 顧客付款顧客以比特幣付款。 店員交付商品顧客拿到咖啡。">    </p:cNvPr>
          <p:cNvPicPr>
            <a:picLocks noChangeAspect="1"/>
          </p:cNvPicPr>
          <p:nvPr/>
        </p:nvPicPr>
        <p:blipFill>
          <a:blip r:embed="rId1"/>
          <a:stretch>
            <a:fillRect/>
          </a:stretch>
        </p:blipFill>
        <p:spPr>
          <a:xfrm>
            <a:off x="342900" y="2029602"/>
            <a:ext cx="11506170" cy="2646456"/>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97</a:t>
            </a:fld>
            <a:endParaRPr lang="en-US"/>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name="Slide 9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本地轉帳、退款與捐款</a:t>
            </a:r>
            <a:endParaRPr lang="zh-Hant"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**家庭匯款：**比較完整的轉帳路徑、總成本、所需時間、保管方式，以及收款人的需求</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**退款：**核實顧客的請求；使用新的退款地址；就手續費與紀錄達成共識</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**社群捐款：**核實請求；確認由誰掌控金鑰與備份，以及付款路徑</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在透明度與捐款人隱私之間取得平衡；確認須保存的紀錄</a:t>
            </a:r>
            <a:endParaRPr lang="zh-Han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第四單元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98</a:t>
            </a:fld>
            <a:endParaRPr lang="en-US"/>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name="Slide 9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本地入金與出金管道</a:t>
            </a:r>
            <a:endParaRPr lang="zh-Hant"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**入金管道：**本地貨幣、勞務或資產 → 比特幣</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**出金管道：**比特幣 → 本地貨幣、商品或服務</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將兩種本地管道與一種現有的非比特幣選項進行比較</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實際到手總額、所需時間、保管方式、隱私、撤銷風險及可能的失敗環節</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確認能否提領至您自行掌控的金鑰；平台內部餘額可能僅是一種債權</a:t>
            </a:r>
            <a:endParaRPr lang="zh-Hant" sz="2400" dirty="0"/>
          </a:p>
        </p:txBody>
      </p:sp>
      <p:sp>
        <p:nvSpPr>
          <p:cNvPr id="5" name="Text 3"/>
          <p:cNvSpPr/>
          <p:nvPr/>
        </p:nvSpPr>
        <p:spPr>
          <a:xfrm>
            <a:off x="666780" y="4022263"/>
            <a:ext cx="11510010" cy="1234074"/>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進行面對面交易時，請選擇合適的公共場所，避免攜帶不必要的現金，視情況請一位信任的人陪同，離開前確認款項已到帳，並遵守當地法律。請勿透露您的持有量或存放細節。</a:t>
            </a:r>
            <a:endParaRPr lang="zh-Han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第四單元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99</a:t>
            </a:fld>
            <a:endParaRPr lang="en-US"/>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name="Slide 10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KYC 與無 KYC 的利弊權衡</a:t>
            </a:r>
            <a:endParaRPr lang="zh-Hant"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**KYC：**身分驗證；可能帶來銀行管道、額度、法規遵循或帳戶救援等好處</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**資料風險：**身分與付款之間的長期關聯、資料外洩、濫用或限制</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**無 KYC：**可能較少蒐集身分資料</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可能價格較高、流動性較低、支援較少、遭遇詐騙或面臨法律限制</a:t>
            </a:r>
            <a:endParaRPr lang="zh-Hant" sz="2400" dirty="0"/>
          </a:p>
        </p:txBody>
      </p:sp>
      <p:sp>
        <p:nvSpPr>
          <p:cNvPr id="5" name="Text 3"/>
          <p:cNvSpPr/>
          <p:nvPr/>
        </p:nvSpPr>
        <p:spPr>
          <a:xfrm>
            <a:off x="666780" y="3961364"/>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兩種方式都不一定是最佳選擇。請勿為追求隱私而觸犯當地法律或讓自身陷入人身危險；如有疑問，請向具備資格的專業人士尋求符合當地現行規定的建議。</a:t>
            </a:r>
            <a:endParaRPr lang="zh-Han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第四單元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a:t>
            </a:fld>
            <a:endParaRPr lang="en-US"/>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name="Slide 10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循環經濟</a:t>
            </a:r>
            <a:endParaRPr lang="zh-Hant"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比特幣循環經濟將社群中自願賺取、花費、儲蓄及兌換比特幣的人們連結在一起。</a:t>
            </a:r>
            <a:endParaRPr lang="zh-Hant" sz="2400" dirty="0"/>
          </a:p>
        </p:txBody>
      </p:sp>
      <p:sp>
        <p:nvSpPr>
          <p:cNvPr id="5" name="Text 3"/>
          <p:cNvSpPr/>
          <p:nvPr/>
        </p:nvSpPr>
        <p:spPr>
          <a:xfrm>
            <a:off x="1047720" y="2514326"/>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勞工 → 顧客 → 商家 → 供應商</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價值在何處流通，或在何處兌換為法定貨幣？</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由誰提供教育與技術支援？</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若網路連線中斷，會發生什麼情況？</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由誰承擔保管與價格風險？</a:t>
            </a:r>
            <a:endParaRPr lang="zh-Hant" sz="2400" dirty="0"/>
          </a:p>
        </p:txBody>
      </p:sp>
      <p:sp>
        <p:nvSpPr>
          <p:cNvPr id="6" name="Text 4"/>
          <p:cNvSpPr/>
          <p:nvPr/>
        </p:nvSpPr>
        <p:spPr>
          <a:xfrm>
            <a:off x="666780" y="5149718"/>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僅憑採用人數並不足以證明其實用性。需求、工具、教育或安全性不足，都可能使循環中斷；應避免依賴贈送活動，或由單一組織者處理所有付款。</a:t>
            </a:r>
            <a:endParaRPr lang="zh-Hant" sz="2400" dirty="0"/>
          </a:p>
        </p:txBody>
      </p:sp>
      <p:sp>
        <p:nvSpPr>
          <p:cNvPr id="7" name="Text 5"/>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第四單元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101</a:t>
            </a:fld>
            <a:endParaRPr lang="en-US"/>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name="Slide 10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811061" y="571500"/>
            <a:ext cx="8569848" cy="5714817"/>
          </a:xfrm>
          <a:prstGeom prst="rect">
            <a:avLst/>
          </a:prstGeom>
        </p:spPr>
      </p:pic>
      <p:sp>
        <p:nvSpPr>
          <p:cNvPr id="3" name="Text 0"/>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第四單元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102</a:t>
            </a:fld>
            <a:endParaRPr lang="en-US"/>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name="Slide 103">
    <p:bg>
      <p:bgPr>
        <a:solidFill>
          <a:srgbClr val="FFFFFF"/>
        </a:solidFill>
      </p:bgPr>
    </p:bg>
    <p:spTree>
      <p:nvGrpSpPr>
        <p:cNvPr id="1" name=""/>
        <p:cNvGrpSpPr/>
        <p:nvPr/>
      </p:nvGrpSpPr>
      <p:grpSpPr>
        <a:xfrm>
          <a:off x="0" y="0"/>
          <a:ext cx="0" cy="0"/>
          <a:chOff x="0" y="0"/>
          <a:chExt cx="0" cy="0"/>
        </a:xfrm>
      </p:grpSpPr>
      <p:pic>
        <p:nvPicPr>
          <p:cNvPr id="2" name="Image 0" descr="顧客顧客以比特幣向商家支付商品費用。 商家商家以比特幣向服務供應商支付服務費用。服務供應商服務供應商以比特幣向工作者支付其工作時間的報酬。工作者工作者以顧客的身分再次花用這些比特幣。">    </p:cNvPr>
          <p:cNvPicPr>
            <a:picLocks noChangeAspect="1"/>
          </p:cNvPicPr>
          <p:nvPr/>
        </p:nvPicPr>
        <p:blipFill>
          <a:blip r:embed="rId1"/>
          <a:stretch>
            <a:fillRect/>
          </a:stretch>
        </p:blipFill>
        <p:spPr>
          <a:xfrm>
            <a:off x="1599834" y="266730"/>
            <a:ext cx="8992392" cy="6172200"/>
          </a:xfrm>
          <a:prstGeom prst="rect">
            <a:avLst/>
          </a:prstGeom>
        </p:spPr>
      </p:pic>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103</a:t>
            </a:fld>
            <a:endParaRPr lang="en-US"/>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name="Slide 10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商家或社群使用案例</a:t>
            </a:r>
            <a:endParaRPr lang="zh-Hant"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計價單位與付款方式</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金鑰控管、員工存取權限、裝置安全與備份</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確認、收據、退款與錯誤處理</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兌換、紀錄、稅務與支援</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為錢包或網路故障預作規劃</a:t>
            </a:r>
            <a:endParaRPr lang="zh-Hant" sz="2400" dirty="0"/>
          </a:p>
        </p:txBody>
      </p:sp>
      <p:sp>
        <p:nvSpPr>
          <p:cNvPr id="5" name="Text 3"/>
          <p:cNvSpPr/>
          <p:nvPr/>
        </p:nvSpPr>
        <p:spPr>
          <a:xfrm>
            <a:off x="666780" y="4022263"/>
            <a:ext cx="11510010" cy="822686"/>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由單一組織者保管共同資金，即成為託管人，也是一個信任點。共同資金需要透明的規則、紀錄、存取控管，並在適當情況下進行法律審查。</a:t>
            </a:r>
            <a:endParaRPr lang="zh-Han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第四單元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104</a:t>
            </a:fld>
            <a:endParaRPr lang="en-US"/>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name="Slide 10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在地資源地圖與社群探索</a:t>
            </a:r>
            <a:endParaRPr lang="zh-Hant" sz="3000" dirty="0"/>
          </a:p>
        </p:txBody>
      </p:sp>
      <p:pic>
        <p:nvPicPr>
          <p:cNvPr id="4" name="Image 0" descr="QR code">    </p:cNvPr>
          <p:cNvPicPr>
            <a:picLocks noChangeAspect="1"/>
          </p:cNvPicPr>
          <p:nvPr/>
        </p:nvPicPr>
        <p:blipFill>
          <a:blip r:embed="rId1"/>
          <a:stretch>
            <a:fillRect/>
          </a:stretch>
        </p:blipFill>
        <p:spPr>
          <a:xfrm>
            <a:off x="9429750" y="1295430"/>
            <a:ext cx="2095530" cy="3488710"/>
          </a:xfrm>
          <a:prstGeom prst="rect">
            <a:avLst/>
          </a:prstGeom>
        </p:spPr>
      </p:pic>
      <p:sp>
        <p:nvSpPr>
          <p:cNvPr id="5" name="Text 2"/>
          <p:cNvSpPr/>
          <p:nvPr/>
        </p:nvSpPr>
        <p:spPr>
          <a:xfrm>
            <a:off x="1047720" y="1386779"/>
            <a:ext cx="8483620" cy="1828068"/>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尋找商家、教育者、聚會及社群資源</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請確認日期，並自行獨立查證</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請準備其他付款或參與方式</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身為社群成員並不代表值得信任</a:t>
            </a:r>
            <a:endParaRPr lang="zh-Hant" sz="2400" dirty="0"/>
          </a:p>
        </p:txBody>
      </p:sp>
      <p:sp>
        <p:nvSpPr>
          <p:cNvPr id="6" name="Text 3"/>
          <p:cNvSpPr/>
          <p:nvPr/>
        </p:nvSpPr>
        <p:spPr>
          <a:xfrm>
            <a:off x="666780" y="3549975"/>
            <a:ext cx="8901135" cy="1234074"/>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在聚會中，切勿透露您的助記詞、餘額、住家地址或安全措施。對於代為管理投資、私下交易的提議、緊急求助以及保證報酬，請務必提高警覺。</a:t>
            </a:r>
            <a:endParaRPr lang="zh-Hant"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第四單元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105</a:t>
            </a:fld>
            <a:endParaRPr lang="en-US"/>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name="Slide 10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複習：將此與您的社群連結</a:t>
            </a:r>
            <a:endParaRPr lang="zh-Hant"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zh-Hant" altLang="en-US" sz="2400" dirty="0">
                <a:solidFill>
                  <a:srgbClr val="25252B"/>
                </a:solidFill>
                <a:latin typeface="IBM Plex Sans" pitchFamily="34" charset="0"/>
                <a:ea typeface="IBM Plex Sans" pitchFamily="34" charset="-122"/>
                <a:cs typeface="IBM Plex Sans" pitchFamily="34" charset="-120"/>
              </a:rPr>
              <a:t>請先各自獨立完成，再與小組成員比較彼此的推理過程。</a:t>
            </a:r>
            <a:endParaRPr lang="zh-Hant" sz="2400" dirty="0"/>
          </a:p>
        </p:txBody>
      </p:sp>
      <p:sp>
        <p:nvSpPr>
          <p:cNvPr id="5" name="Text 3"/>
          <p:cNvSpPr/>
          <p:nvPr/>
        </p:nvSpPr>
        <p:spPr>
          <a:xfrm>
            <a:off x="1047720" y="2102937"/>
            <a:ext cx="11092404" cy="2772552"/>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這涉及哪些在地需求與貨幣功能？</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您比較了哪一種切合實際的替代方案？</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使用鏈上、閃電網路，還是兩者兼用？由誰掌控金鑰？</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最大的好處、最嚴重的風險，以及可能的失敗情境為何？</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法律、基礎設施、語言或文化如何影響結果？</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有哪些證據支持採取負責任的下一步（如果有的話）？</a:t>
            </a:r>
            <a:endParaRPr lang="zh-Han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第四單元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106</a:t>
            </a:fld>
            <a:endParaRPr lang="en-US"/>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name="Slide 10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zh-Hant" altLang="en-US" sz="3000" dirty="0">
                <a:solidFill>
                  <a:srgbClr val="422C70"/>
                </a:solidFill>
                <a:latin typeface="IBM Plex Sans Medium" pitchFamily="34" charset="0"/>
                <a:ea typeface="IBM Plex Sans Medium" pitchFamily="34" charset="-122"/>
                <a:cs typeface="IBM Plex Sans Medium" pitchFamily="34" charset="-120"/>
              </a:rPr>
              <a:t>重點整理與反思時刻</a:t>
            </a:r>
            <a:endParaRPr lang="zh-Hant" sz="3000" dirty="0"/>
          </a:p>
        </p:txBody>
      </p:sp>
      <p:sp>
        <p:nvSpPr>
          <p:cNvPr id="4" name="Text 2"/>
          <p:cNvSpPr/>
          <p:nvPr/>
        </p:nvSpPr>
        <p:spPr>
          <a:xfrm>
            <a:off x="1047720" y="1386779"/>
            <a:ext cx="11092404" cy="2300265"/>
          </a:xfrm>
          <a:prstGeom prst="rect">
            <a:avLst/>
          </a:prstGeom>
          <a:noFill/>
          <a:ln/>
        </p:spPr>
        <p:txBody>
          <a:bodyPr wrap="square" lIns="0" tIns="0" rIns="0" bIns="0" rtlCol="0" anchor="t"/>
          <a:lstStyle/>
          <a:p>
            <a:pPr algn="l" marL="228600" indent="-228600">
              <a:lnSpc>
                <a:spcPct val="113000"/>
              </a:lnSpc>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從在地需求與務實的替代方案著手</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先觀察、安全地練習，再進行說明或示範</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確認工具、保管方式、成本、隱私及當地現行規範</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確認付款方式與結果；並為失敗預作準備</a:t>
            </a:r>
            <a:endParaRPr lang="zh-Hant" sz="2400" dirty="0"/>
          </a:p>
          <a:p>
            <a:pPr algn="l" marL="228600" indent="-228600">
              <a:lnSpc>
                <a:spcPct val="113000"/>
              </a:lnSpc>
              <a:spcBef>
                <a:spcPts val="480"/>
              </a:spcBef>
              <a:buSzPct val="100000"/>
              <a:buChar char="•"/>
            </a:pPr>
            <a:r>
              <a:rPr lang="zh-Hant" altLang="en-US" sz="2400" dirty="0">
                <a:solidFill>
                  <a:srgbClr val="25252B"/>
                </a:solidFill>
                <a:latin typeface="IBM Plex Sans" pitchFamily="34" charset="0"/>
                <a:ea typeface="IBM Plex Sans" pitchFamily="34" charset="-122"/>
                <a:cs typeface="IBM Plex Sans" pitchFamily="34" charset="-120"/>
              </a:rPr>
              <a:t>有益的社群參與應出於自願，並保護每一個人</a:t>
            </a:r>
            <a:endParaRPr lang="zh-Hant" sz="2400" dirty="0"/>
          </a:p>
        </p:txBody>
      </p:sp>
      <p:sp>
        <p:nvSpPr>
          <p:cNvPr id="5" name="Shape 3"/>
          <p:cNvSpPr/>
          <p:nvPr/>
        </p:nvSpPr>
        <p:spPr>
          <a:xfrm>
            <a:off x="666780" y="4022263"/>
            <a:ext cx="10858500" cy="1233891"/>
          </a:xfrm>
          <a:prstGeom prst="rect">
            <a:avLst/>
          </a:prstGeom>
          <a:solidFill>
            <a:srgbClr val="F3F3FA"/>
          </a:solidFill>
          <a:ln/>
        </p:spPr>
      </p:sp>
      <p:sp>
        <p:nvSpPr>
          <p:cNvPr id="6" name="Shape 4"/>
          <p:cNvSpPr/>
          <p:nvPr/>
        </p:nvSpPr>
        <p:spPr>
          <a:xfrm>
            <a:off x="666780" y="4022263"/>
            <a:ext cx="57150" cy="1233891"/>
          </a:xfrm>
          <a:prstGeom prst="rect">
            <a:avLst/>
          </a:prstGeom>
          <a:solidFill>
            <a:srgbClr val="422C70"/>
          </a:solidFill>
          <a:ln/>
        </p:spPr>
      </p:sp>
      <p:sp>
        <p:nvSpPr>
          <p:cNvPr id="7" name="Text 5"/>
          <p:cNvSpPr/>
          <p:nvPr/>
        </p:nvSpPr>
        <p:spPr>
          <a:xfrm>
            <a:off x="1211580" y="4296583"/>
            <a:ext cx="10415565" cy="685251"/>
          </a:xfrm>
          <a:prstGeom prst="rect">
            <a:avLst/>
          </a:prstGeom>
          <a:noFill/>
          <a:ln/>
        </p:spPr>
        <p:txBody>
          <a:bodyPr wrap="square" lIns="0" tIns="0" rIns="0" bIns="0" rtlCol="0" anchor="t"/>
          <a:lstStyle/>
          <a:p>
            <a:pPr algn="l" indent="0" marL="0">
              <a:lnSpc>
                <a:spcPct val="113000"/>
              </a:lnSpc>
              <a:buNone/>
            </a:pPr>
            <a:r>
              <a:rPr lang="zh-Hant" altLang="en-US" sz="2400" b="1" dirty="0">
                <a:solidFill>
                  <a:srgbClr val="422C70"/>
                </a:solidFill>
                <a:latin typeface="IBM Plex Sans" pitchFamily="34" charset="0"/>
                <a:ea typeface="IBM Plex Sans" pitchFamily="34" charset="-122"/>
                <a:cs typeface="IBM Plex Sans" pitchFamily="34" charset="-120"/>
              </a:rPr>
              <a:t>反思片刻</a:t>
            </a:r>
            <a:endParaRPr lang="zh-Hant" sz="2400" dirty="0"/>
          </a:p>
          <a:p>
            <a:pPr algn="l" indent="0" marL="0">
              <a:lnSpc>
                <a:spcPct val="113000"/>
              </a:lnSpc>
              <a:spcBef>
                <a:spcPts val="360"/>
              </a:spcBef>
              <a:buNone/>
            </a:pPr>
            <a:r>
              <a:rPr lang="zh-Hant" altLang="en-US" sz="2400" dirty="0">
                <a:solidFill>
                  <a:srgbClr val="25252B"/>
                </a:solidFill>
                <a:latin typeface="IBM Plex Sans" pitchFamily="34" charset="0"/>
                <a:ea typeface="IBM Plex Sans" pitchFamily="34" charset="-122"/>
                <a:cs typeface="IBM Plex Sans" pitchFamily="34" charset="-120"/>
              </a:rPr>
              <a:t>在判斷比特幣方案是否符合在地需求之前，您會提出什麼問題？</a:t>
            </a:r>
            <a:endParaRPr lang="zh-Hant"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zh-Hant" altLang="en-US" sz="1200" dirty="0">
                <a:solidFill>
                  <a:srgbClr val="6C6C7D"/>
                </a:solidFill>
                <a:latin typeface="IBM Plex Sans" pitchFamily="34" charset="0"/>
                <a:ea typeface="IBM Plex Sans" pitchFamily="34" charset="-122"/>
                <a:cs typeface="IBM Plex Sans" pitchFamily="34" charset="-120"/>
              </a:rPr>
              <a:t>比特幣文憑 · 第四單元</a:t>
            </a:r>
            <a:endParaRPr lang="zh-Han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107</a:t>
            </a:fld>
            <a:endParaRPr lang="en-US"/>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name="Slide 108">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108</Slides>
  <Notes>108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108</vt:i4>
      </vt:variant>
    </vt:vector>
  </HeadingPairs>
  <TitlesOfParts>
    <vt:vector size="11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lpstr>Slide 58</vt:lpstr>
      <vt:lpstr>Slide 59</vt:lpstr>
      <vt:lpstr>Slide 60</vt:lpstr>
      <vt:lpstr>Slide 61</vt:lpstr>
      <vt:lpstr>Slide 62</vt:lpstr>
      <vt:lpstr>Slide 63</vt:lpstr>
      <vt:lpstr>Slide 64</vt:lpstr>
      <vt:lpstr>Slide 65</vt:lpstr>
      <vt:lpstr>Slide 66</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Slide 82</vt:lpstr>
      <vt:lpstr>Slide 83</vt:lpstr>
      <vt:lpstr>Slide 84</vt:lpstr>
      <vt:lpstr>Slide 85</vt:lpstr>
      <vt:lpstr>Slide 86</vt:lpstr>
      <vt:lpstr>Slide 87</vt:lpstr>
      <vt:lpstr>Slide 88</vt:lpstr>
      <vt:lpstr>Slide 89</vt:lpstr>
      <vt:lpstr>Slide 90</vt:lpstr>
      <vt:lpstr>Slide 91</vt:lpstr>
      <vt:lpstr>Slide 92</vt:lpstr>
      <vt:lpstr>Slide 93</vt:lpstr>
      <vt:lpstr>Slide 94</vt:lpstr>
      <vt:lpstr>Slide 95</vt:lpstr>
      <vt:lpstr>Slide 96</vt:lpstr>
      <vt:lpstr>Slide 97</vt:lpstr>
      <vt:lpstr>Slide 98</vt:lpstr>
      <vt:lpstr>Slide 99</vt:lpstr>
      <vt:lpstr>Slide 100</vt:lpstr>
      <vt:lpstr>Slide 101</vt:lpstr>
      <vt:lpstr>Slide 102</vt:lpstr>
      <vt:lpstr>Slide 103</vt:lpstr>
      <vt:lpstr>Slide 104</vt:lpstr>
      <vt:lpstr>Slide 105</vt:lpstr>
      <vt:lpstr>Slide 106</vt:lpstr>
      <vt:lpstr>Slide 107</vt:lpstr>
      <vt:lpstr>Slide 108</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比特幣文憑</dc:title>
  <dc:subject>Open educational slides (Creative Commons). Adapt them freely.</dc:subject>
  <dc:creator>My First Bitcoin</dc:creator>
  <cp:lastModifiedBy>My First Bitcoin</cp:lastModifiedBy>
  <cp:revision>1</cp:revision>
  <dcterms:created xsi:type="dcterms:W3CDTF">2026-10-22T20:40:13Z</dcterms:created>
  <dcterms:modified xsi:type="dcterms:W3CDTF">2026-10-22T20:40:13Z</dcterms:modified>
</cp:coreProperties>
</file>