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Šaltinis: My First Bitcoin, „Bitkoino diplomo“ mokinio vadovas, 26.10 leidimas, 1–4 moduliai ir įvadiniai lūkesčiai besimokantiesiems. Adaptuota pagal tarptautinę „Creative Commons Priskyrimas – Analogiškas platinimas 4.0“ licenciją; šiam skaidrių rinkiniui taikoma ta pati licencija. Šis skaidrių rinkinys yra pagalbinė priemonė mokytojo vedamiems užsiėmimams. Pritaikykite pavyzdžius, veiklas, tempą ir dėstymo būdą, išlaikydami mokymo programos prasmę, privalomąsias kompetencijas ir saugumo ribas. Fiksuota užsiėmimo trukmė nenumatyta.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Laikykitės šių ribų visuose keturiuose moduliuose. Prieš bet kokią neprivalomą praktinę veiklą su nedidelėmis realiomis sumomis paaiškinkite privatumo, saugumo ir lėšų praradimo rizikas.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Remkitės šaltinyje pateikta diskusija, kad atskirtumėte patikrinamą faktą nuo nuomonės, kuriai pagrįsti reikia kriterijų ir įrodymų. Neprašykite atskleisti asmeninės finansinės informacijos.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Naudokite pradinį pavyzdį: Amina turi ryžių ir nori batų; Luis turi batų ir nori kepimo aliejaus; Mei turi kepimo aliejaus ir nori remonto paslaugų. Aiškiai atskirkite nesėkmingus tiesioginius mainus nuo vėlesnio sprendimo, kai mainams naudojami pinigai.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Pasitelkite vadove pateiktą vandens prieinamumo pavyzdį ir kasdienius pasirinkimus. Skubūs poreikiai gali pagrįstai sustiprinti pirmenybės teikimą dabarčiai.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Paaiškinkite aukso standartą ir įvairias auksu padengtų popierinių pinigų keitimo į auksą taisykles. Kortelė ar telefonas perduoda nurodymus; juose pinigų nėra. Įprastas banko indėlis yra banko įsipareigojimas savo klientui.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Bankai uždirba iš palūkanų ir mokesčių, kartu padengdami sąnaudas ir nuostolius. Nesudarykite įspūdžio, kad visi bankai netrukus žlugs arba kad skolinimas yra neribotas. Atskirkite banko pažadą nuo tiesioginio atsiskaitymo turto turėjimo.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Išlaikykite penkių dalių atsakymo vientisumą. Ankstesni pasiūlymai pateikė atskirus elementus; venkite sudaryti įspūdį, kad kiekvienas iš jų buvo visavertė decentralizuota valiuta.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 kurie bitkoinai gali būti nepasiekiami arba nesiūlomi parduoti.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Leiskite besimokantiesiems patiems atlikti perskaičiavimą; atsakymų raktas neturi būti matomas.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Pagrindinė mintis: ar „Bitcoin“ jums turi vertę? Ar dabartinė jo kaina atspindi jo vertę?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Paruoškite gavimo ekrano patikrą, siuntimo ir patvirtinimo patikrą bei pasirengimo atkūrimui arba reagavimo į sukčiavimą pratybas. Prieš naudodami kiekvieną aplinką, paaiškinkite jos apribojimus.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Niekada nefotografuokite tikros atkūrimo frazės, nesaugokite jos debesijoje, nesiųskite el. paštu ar žinutėmis ir neįveskite jos į svetainę ar įprastą formą. Ji gali suteikti visišką prieigą prie lėšų.
Papildomos slaptafrazės, keli raktai ir sudėtingos atsarginių kopijų kūrimo schemos priklauso išplėstinio mokymosi temoms. Neįtraukite sudėtingų sprendimų, kurių besimokantieji negali paaiškinti arba kuriems sutrikus negali atkurti prieigos.
Jei atkūrimo frazė galėjo būti pamatyta, nukopijuota, įvesta internete ar išsaugota nepatikimame įrenginyje, laikykite ją atskleista. Kreipkitės pagalbos jos neatskleisdami; naudokitės nauju patikimu atkūrimo procesu.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Naudokite šaltinyje pateiktą išgalvotą smulkių mokėjimų ir retesnių mokėjimų palyginimą. Pasirinkimai turi likti hipotetiniai; neparinkite priemonių ar sumų besimokančiųjų asmeninėms lėšoms tvarkyti.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Stebėkite procesą nežiūrėdami į atkūrimo žodžius. Vėliau, atlikdami asmeninę sąranką, turėsite privačiai sugeneruoti naują atkūrimo informaciją.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Sandorių blokų grandinėje mokesčiai daugiausia priklauso nuo sandorio duomenų ir vietos blokuose paklausos, o ne vien nuo siunčiamos sumos. Peržiūrėkite galutinį įvertį; sandorio įvykdymo laikas ir mokesčiai gali keistis.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Oficialias svetaines, programėlių puslapius ir kontaktinius duomenis susiraskite savarankiškai. Patikrinkite leidėją ir domeną; atsargiai vertinkite reklamas, žinutes ir į tikrąsias panašias svetaines. Niekada nesiskolinkite pinigų eksperimentams.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Šaltinio orientyras: praktinių gebėjimų patikrinimas, kurį stebi pedagogas. Pagal C6 reikalaujama tiesiogiai stebėti tiek piniginės naudojimo ir lėšų gavimo, tiek pasirengimo atkūrimui užduočių atlikimą. Galima naudoti simuliacijas, iš anksto parengtą medžiagą, fizinius modelius ir alternatyvas, kurioms nereikia lėšų. Prireikus pateikite grįžtamąjį ryšį ir suteikite dar vieną galimybę. Vertinimo kriterijų lentelių ir vertinimo administravimo informacijos ekrane nerodykite.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modulis yra privalomas, o jo turinį parenka pedagogas. Pasirinkite vietos kontekstui aktualią užduotį apie „Bitcoin“ kaip pinigus ir toliau pateiktas gaires naudokite kaip pritaikomus variantus, o ne kaip reikalavimą pademonstruoti kiekvieną įrankį ar scenarijų. Patikrinkite šiuo metu prieinamus įrankius, vietos taisykles, infrastruktūrą ir pagalbos galimybes. Išlaikykite privalomas kompetencijas ir 3 modulio saugos standartus; neišgalvokite vietos paslaugų teikėjų ar detalių.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Pasirinkite tinkamą pradinę užduotį: saugojimo būdų palyginimą, lėšų gavimo ekrano patikrą, mokėjimo kelių palyginimą, parengtos operacijos patikrą, maršrutų sąnaudų palyginimą, reagavimą į sukčiavimą, mokėjimo prekybininkui ar aukojimo eigą arba išteklių patikimumo tikrinimą. Prireikus kreipkitės į vietos specialistus.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Naudokite nedidelės vertės daiktą arba simuliaciją. Prieš patvirtindami mokėjimą, paaiškinkite visą jo eigą.
Pasirinkite arba pritaikykite vadove pateiktus scenarijus pagal vietos užduotį. Užduočių formuluotes skirkite besimokantiesiems ir nelaikykite hipotetinio mokėjimų priėmimo tikru vietos prekybininko įtraukimu į sąrašą.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Naudokite tą šaltinio scenarijų, kuris tinka pasirinktai vietinei užduočiai. Lėšų grąžinimas yra naujas mokėjimas, o ne pradinės blokų grandinėje atliktos operacijos atšaukimas.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Gavimo būdai apima darbą, tiesioginius mainus, brokerius, bankomatus, prekybininkus, konvertavimo paslaugas ir žiedines ekonomikas. Naudokite aktualius, patikrintus vietos duomenis arba aiškiai išgalvotą scenarijų.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Palyginkite duomenų saugojimą, sąsajas blokų grandinėje, sandorių šalis, apsaugą nuo sukčiavimo, limitus, mokesčius ir ginčų nagrinėjimą.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Sėkmę vertinkite pagal išspręstą problemą, o ne pagal sandorių skaičių.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Stebėkite pedagogo parinktą vietinę užduotį, kurioje Bitcoin naudojamas kaip pinigai, ir besimokančiojo paaiškinimą apie tikslą, alternatyvą, kompromisus, galimą nesėkmę ir tolesnį žingsnį. Ekrane nerodykite balų skyrimo, vertinimo lentelių ir vertinimo administravimo.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87625" y="571500"/>
            <a:ext cx="1537655" cy="272400"/>
          </a:xfrm>
          <a:prstGeom prst="rect">
            <a:avLst/>
          </a:prstGeom>
          <a:noFill/>
          <a:ln/>
        </p:spPr>
        <p:txBody>
          <a:bodyPr wrap="square" lIns="0" tIns="0" rIns="0" bIns="0" rtlCol="0" anchor="t"/>
          <a:lstStyle/>
          <a:p>
            <a:pPr algn="r" indent="0" marL="0">
              <a:lnSpc>
                <a:spcPct val="108000"/>
              </a:lnSpc>
              <a:buNone/>
            </a:pPr>
            <a:r>
              <a:rPr lang="lt" altLang="en-US" sz="1650" dirty="0">
                <a:solidFill>
                  <a:srgbClr val="FFFFFF"/>
                </a:solidFill>
                <a:latin typeface="IBM Plex Sans" pitchFamily="34" charset="0"/>
                <a:ea typeface="IBM Plex Sans" pitchFamily="34" charset="-122"/>
                <a:cs typeface="IBM Plex Sans" pitchFamily="34" charset="-120"/>
              </a:rPr>
              <a:t>Leidimas 26.10</a:t>
            </a:r>
            <a:endParaRPr lang="lt"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lt" altLang="en-US" sz="7200" dirty="0">
                <a:solidFill>
                  <a:srgbClr val="FFFFFF"/>
                </a:solidFill>
                <a:latin typeface="IBM Plex Sans Medium" pitchFamily="34" charset="0"/>
                <a:ea typeface="IBM Plex Sans Medium" pitchFamily="34" charset="-122"/>
                <a:cs typeface="IBM Plex Sans Medium" pitchFamily="34" charset="-120"/>
              </a:rPr>
              <a:t>Bitkoino</a:t>
            </a:r>
            <a:br/>
            <a:r>
              <a:rPr lang="lt" altLang="en-US" sz="7200" dirty="0">
                <a:solidFill>
                  <a:srgbClr val="FFFFFF"/>
                </a:solidFill>
                <a:latin typeface="IBM Plex Sans Medium" pitchFamily="34" charset="0"/>
                <a:ea typeface="IBM Plex Sans Medium" pitchFamily="34" charset="-122"/>
                <a:cs typeface="IBM Plex Sans Medium" pitchFamily="34" charset="-120"/>
              </a:rPr>
              <a:t>diplomas</a:t>
            </a:r>
            <a:endParaRPr lang="l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lt" altLang="en-US" sz="2400" dirty="0">
                <a:solidFill>
                  <a:srgbClr val="FFFFFF"/>
                </a:solidFill>
                <a:latin typeface="IBM Plex Sans" pitchFamily="34" charset="0"/>
                <a:ea typeface="IBM Plex Sans" pitchFamily="34" charset="-122"/>
                <a:cs typeface="IBM Plex Sans" pitchFamily="34" charset="-120"/>
              </a:rPr>
              <a:t>Finansinis švietimas Bitcoin eroje</a:t>
            </a:r>
            <a:endParaRPr lang="l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7941F"/>
                </a:solidFill>
                <a:latin typeface="IBM Plex Sans Medium" pitchFamily="34" charset="0"/>
                <a:ea typeface="IBM Plex Sans Medium" pitchFamily="34" charset="-122"/>
                <a:cs typeface="IBM Plex Sans Medium" pitchFamily="34" charset="-120"/>
              </a:rPr>
              <a:t>1 modulis</a:t>
            </a:r>
            <a:endParaRPr lang="lt"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pinigų samprata</a:t>
            </a:r>
            <a:endParaRPr lang="l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lt" altLang="en-US" sz="2400" b="1" dirty="0">
                <a:solidFill>
                  <a:srgbClr val="FFFFFF"/>
                </a:solidFill>
                <a:latin typeface="IBM Plex Sans" pitchFamily="34" charset="0"/>
                <a:ea typeface="IBM Plex Sans" pitchFamily="34" charset="-122"/>
                <a:cs typeface="IBM Plex Sans" pitchFamily="34" charset="-120"/>
              </a:rPr>
              <a:t>Problema:</a:t>
            </a:r>
            <a:r>
              <a:rPr lang="lt" altLang="en-US" sz="2400" dirty="0">
                <a:solidFill>
                  <a:srgbClr val="FFFFFF"/>
                </a:solidFill>
                <a:latin typeface="IBM Plex Sans" pitchFamily="34" charset="0"/>
                <a:ea typeface="IBM Plex Sans" pitchFamily="34" charset="-122"/>
                <a:cs typeface="IBM Plex Sans" pitchFamily="34" charset="-120"/>
              </a:rPr>
              <a:t> Kaip veikia ir keičiasi pinigų sistemos?</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Pirmiausia žinios, paskui veiksmai</a:t>
            </a:r>
            <a:endParaRPr lang="lt"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Pirmiausia mokykitės · pradėkite nuo mažų žingsnių · neskubėkite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Nieko pirkti nereikia, taip pat nereikia asmeninių lėšų ar asmeninės piniginės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Kursui baigti nereikia asmeninio įrenginio ar interneto</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Galima naudotis parengta medžiaga, simuliacijomis ir praktikuotis be interneto</a:t>
            </a:r>
            <a:endParaRPr lang="lt"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Šis kursas skirtas švietimui, o ne finansinėms, investicinėms, teisinėms ar mokesčių konsultacijoms. Jame nerekomenduojama pirkti, parduoti, skolintis įkeičiant ar laikyti bitkoinų ir nežadama, kad jų kaina kils.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Nepasitikėkite, tikrinkite</a:t>
            </a:r>
            <a:endParaRPr lang="l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C0C0D0"/>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Diskusija ir privatumo lūkesčiai</a:t>
            </a:r>
            <a:endParaRPr lang="l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Tikrinkite įrodymus; atskirkite faktus, nuomones ir garantijas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Pagarbiai kvestionuokite idėjas; įvardykite neapibrėžtumą</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Saugokite asmeninių istorijų ir finansinės informacijos privatumą</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Jokio spaudimo pirkti, parduoti ar atskleisti turimą turtą</a:t>
            </a:r>
            <a:endParaRPr lang="lt"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Prieš įrašydami ar bendrindami kieno nors ekrano vaizdą, darbą ar tapatybę atskleidžiančią informaciją, gaukite leidimą. Niekada nesidalykite tikrais privačiaisiais raktais ar atkūrimo žodžiais.</a:t>
            </a:r>
            <a:endParaRPr lang="lt"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Bitkoino kaina gali smarkiai keistis. Klaidos, sukčiavimas, prarastos slaptosios prieigos priemonės ar turto saugotojo veiklos sutrikimai gali lemti negrįžtamą praradimą; galiojančius mokėjimus paprastai sunku arba neįmanoma atšaukti.</a:t>
            </a:r>
            <a:endParaRPr lang="l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Įvadiniai klausimai apie pinigus</a:t>
            </a:r>
            <a:endParaRPr lang="lt"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Kodėl žmonėms reikia pinigų?</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Kas lemia, kad kas nors tampa pinigais?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Kas gali kurti ar kontroliuoti jūsų naudojamus pinigus?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Kodėl jūsų pinigai turi vertę?</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Ar už juos galite nusipirkti tiek pat, kiek anksčiau?</a:t>
            </a:r>
            <a:endParaRPr lang="l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Kodėl egzistuoja pinigai</a:t>
            </a:r>
            <a:endParaRPr lang="l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Pinigai yra turtas, kurį žmonės priima, nes tikisi, kad vėliau jį priims ir kiti.</a:t>
            </a:r>
            <a:endParaRPr lang="lt" sz="2400" dirty="0"/>
          </a:p>
        </p:txBody>
      </p:sp>
      <p:sp>
        <p:nvSpPr>
          <p:cNvPr id="5" name="Text 3"/>
          <p:cNvSpPr/>
          <p:nvPr/>
        </p:nvSpPr>
        <p:spPr>
          <a:xfrm>
            <a:off x="1047720" y="2102937"/>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Specializacija ir mainai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Nepažįstamųjų bendradarbiavimas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Kainos, skolos, pajamos ir santaupos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Vertė laike ir erdvėje</a:t>
            </a:r>
            <a:endParaRPr lang="lt"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Trumpas klausimas</a:t>
            </a:r>
            <a:endParaRPr lang="lt" sz="2400" dirty="0"/>
          </a:p>
          <a:p>
            <a:pPr algn="l" indent="0" marL="0">
              <a:lnSpc>
                <a:spcPct val="113000"/>
              </a:lnSpc>
              <a:spcBef>
                <a:spcPts val="360"/>
              </a:spcBef>
              <a:buNone/>
            </a:pPr>
            <a:r>
              <a:rPr lang="lt" altLang="en-US" sz="2400" dirty="0">
                <a:solidFill>
                  <a:srgbClr val="25252B"/>
                </a:solidFill>
                <a:latin typeface="IBM Plex Sans" pitchFamily="34" charset="0"/>
                <a:ea typeface="IBM Plex Sans" pitchFamily="34" charset="-122"/>
                <a:cs typeface="IBM Plex Sans" pitchFamily="34" charset="-120"/>
              </a:rPr>
              <a:t>Kokią mainų ar veiksmų derinimo problemą padeda išspręsti pinigai?</a:t>
            </a:r>
            <a:endParaRPr lang="lt"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Pinigų funkcijos</a:t>
            </a:r>
            <a:endParaRPr lang="lt"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Mainų priemonė:</a:t>
            </a:r>
            <a:r>
              <a:rPr lang="lt" altLang="en-US" sz="2400" dirty="0">
                <a:solidFill>
                  <a:srgbClr val="25252B"/>
                </a:solidFill>
                <a:latin typeface="IBM Plex Sans" pitchFamily="34" charset="0"/>
                <a:ea typeface="IBM Plex Sans" pitchFamily="34" charset="-122"/>
                <a:cs typeface="IBM Plex Sans" pitchFamily="34" charset="-120"/>
              </a:rPr>
              <a:t> atsiskaitymas už prekes ir paslaugas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Apskaitos vienetas:</a:t>
            </a:r>
            <a:r>
              <a:rPr lang="lt" altLang="en-US" sz="2400" dirty="0">
                <a:solidFill>
                  <a:srgbClr val="25252B"/>
                </a:solidFill>
                <a:latin typeface="IBM Plex Sans" pitchFamily="34" charset="0"/>
                <a:ea typeface="IBM Plex Sans" pitchFamily="34" charset="-122"/>
                <a:cs typeface="IBM Plex Sans" pitchFamily="34" charset="-120"/>
              </a:rPr>
              <a:t> bendros kainos ir apskaita</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Vertės kaupimo priemonė:</a:t>
            </a:r>
            <a:r>
              <a:rPr lang="lt" altLang="en-US" sz="2400" dirty="0">
                <a:solidFill>
                  <a:srgbClr val="25252B"/>
                </a:solidFill>
                <a:latin typeface="IBM Plex Sans" pitchFamily="34" charset="0"/>
                <a:ea typeface="IBM Plex Sans" pitchFamily="34" charset="-122"/>
                <a:cs typeface="IBM Plex Sans" pitchFamily="34" charset="-120"/>
              </a:rPr>
              <a:t> vertės išlaikymas laikui bėgant</a:t>
            </a:r>
            <a:endParaRPr lang="lt"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Viena forma gali geriau atlikti tam tikrą funkciją nei kita. Kiekviena forma susijusi su perkamosios galios rizika.</a:t>
            </a:r>
            <a:endParaRPr lang="l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Naudingų pinigų savybės</a:t>
            </a:r>
            <a:endParaRPr lang="lt" sz="3000" dirty="0"/>
          </a:p>
        </p:txBody>
      </p:sp>
      <p:sp>
        <p:nvSpPr>
          <p:cNvPr id="4" name="Text 2"/>
          <p:cNvSpPr/>
          <p:nvPr/>
        </p:nvSpPr>
        <p:spPr>
          <a:xfrm>
            <a:off x="666689" y="1375806"/>
            <a:ext cx="5726704" cy="1916948"/>
          </a:xfrm>
          <a:prstGeom prst="rect">
            <a:avLst/>
          </a:prstGeom>
          <a:noFill/>
          <a:ln/>
        </p:spPr>
        <p:txBody>
          <a:bodyPr wrap="square" lIns="0" tIns="0" rIns="0" bIns="0" rtlCol="0" anchor="t"/>
          <a:lstStyle/>
          <a:p>
            <a:pPr algn="l" marL="535940" indent="-535940">
              <a:lnSpc>
                <a:spcPct val="113000"/>
              </a:lnSpc>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Ilgaamžiškumas:</a:t>
            </a:r>
            <a:r>
              <a:rPr lang="lt" altLang="en-US" sz="2110" dirty="0">
                <a:solidFill>
                  <a:srgbClr val="25252B"/>
                </a:solidFill>
                <a:latin typeface="IBM Plex Sans" pitchFamily="34" charset="0"/>
                <a:ea typeface="IBM Plex Sans" pitchFamily="34" charset="-122"/>
                <a:cs typeface="IBM Plex Sans" pitchFamily="34" charset="-120"/>
              </a:rPr>
              <a:t> tinkamumas naudoti ilgą laiką</a:t>
            </a:r>
            <a:endParaRPr lang="lt" sz="2110" dirty="0"/>
          </a:p>
          <a:p>
            <a:pPr algn="l" marL="535940" indent="-53594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Perkeliamumas:</a:t>
            </a:r>
            <a:r>
              <a:rPr lang="lt" altLang="en-US" sz="2110" dirty="0">
                <a:solidFill>
                  <a:srgbClr val="25252B"/>
                </a:solidFill>
                <a:latin typeface="IBM Plex Sans" pitchFamily="34" charset="0"/>
                <a:ea typeface="IBM Plex Sans" pitchFamily="34" charset="-122"/>
                <a:cs typeface="IBM Plex Sans" pitchFamily="34" charset="-120"/>
              </a:rPr>
              <a:t> lengva perkelti ar perduoti</a:t>
            </a:r>
            <a:endParaRPr lang="lt" sz="2110" dirty="0"/>
          </a:p>
          <a:p>
            <a:pPr algn="l" marL="535940" indent="-53594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Dalumas:</a:t>
            </a:r>
            <a:r>
              <a:rPr lang="lt" altLang="en-US" sz="2110" dirty="0">
                <a:solidFill>
                  <a:srgbClr val="25252B"/>
                </a:solidFill>
                <a:latin typeface="IBM Plex Sans" pitchFamily="34" charset="0"/>
                <a:ea typeface="IBM Plex Sans" pitchFamily="34" charset="-122"/>
                <a:cs typeface="IBM Plex Sans" pitchFamily="34" charset="-120"/>
              </a:rPr>
              <a:t> mažos ir didelės sumos</a:t>
            </a:r>
            <a:endParaRPr lang="lt" sz="2110" dirty="0"/>
          </a:p>
        </p:txBody>
      </p:sp>
      <p:sp>
        <p:nvSpPr>
          <p:cNvPr id="5" name="Text 3"/>
          <p:cNvSpPr/>
          <p:nvPr/>
        </p:nvSpPr>
        <p:spPr>
          <a:xfrm>
            <a:off x="6122731"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Pakeičiamumas:</a:t>
            </a:r>
            <a:r>
              <a:rPr lang="lt" altLang="en-US" sz="2110" dirty="0">
                <a:solidFill>
                  <a:srgbClr val="25252B"/>
                </a:solidFill>
                <a:latin typeface="IBM Plex Sans" pitchFamily="34" charset="0"/>
                <a:ea typeface="IBM Plex Sans" pitchFamily="34" charset="-122"/>
                <a:cs typeface="IBM Plex Sans" pitchFamily="34" charset="-120"/>
              </a:rPr>
              <a:t> tarpusavyje pakeičiami lygiaverčiai vienetai</a:t>
            </a:r>
            <a:endParaRPr lang="lt" sz="2110" dirty="0"/>
          </a:p>
          <a:p>
            <a:pPr algn="l" marL="535940" indent="-53594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Ribotumas:</a:t>
            </a:r>
            <a:r>
              <a:rPr lang="lt" altLang="en-US" sz="2110" dirty="0">
                <a:solidFill>
                  <a:srgbClr val="25252B"/>
                </a:solidFill>
                <a:latin typeface="IBM Plex Sans" pitchFamily="34" charset="0"/>
                <a:ea typeface="IBM Plex Sans" pitchFamily="34" charset="-122"/>
                <a:cs typeface="IBM Plex Sans" pitchFamily="34" charset="-120"/>
              </a:rPr>
              <a:t> pasiūlos didinimo ribos</a:t>
            </a:r>
            <a:endParaRPr lang="lt" sz="2110" dirty="0"/>
          </a:p>
          <a:p>
            <a:pPr algn="l" marL="535940" indent="-53594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Priimtinumas:</a:t>
            </a:r>
            <a:r>
              <a:rPr lang="lt" altLang="en-US" sz="2110" dirty="0">
                <a:solidFill>
                  <a:srgbClr val="25252B"/>
                </a:solidFill>
                <a:latin typeface="IBM Plex Sans" pitchFamily="34" charset="0"/>
                <a:ea typeface="IBM Plex Sans" pitchFamily="34" charset="-122"/>
                <a:cs typeface="IBM Plex Sans" pitchFamily="34" charset="-120"/>
              </a:rPr>
              <a:t> noras priimti</a:t>
            </a:r>
            <a:endParaRPr lang="lt" sz="2110" dirty="0"/>
          </a:p>
          <a:p>
            <a:pPr algn="l" marL="535940" indent="-53594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Patikrinamumas ir atpažįstamumas:</a:t>
            </a:r>
            <a:r>
              <a:rPr lang="lt" altLang="en-US" sz="2110" dirty="0">
                <a:solidFill>
                  <a:srgbClr val="25252B"/>
                </a:solidFill>
                <a:latin typeface="IBM Plex Sans" pitchFamily="34" charset="0"/>
                <a:ea typeface="IBM Plex Sans" pitchFamily="34" charset="-122"/>
                <a:cs typeface="IBM Plex Sans" pitchFamily="34" charset="-120"/>
              </a:rPr>
              <a:t> tikri, atpažįstami vienetai</a:t>
            </a:r>
            <a:endParaRPr lang="lt"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Nė viena pinigų forma nėra tobula visais atžvilgiais. „</a:t>
            </a:r>
            <a:r>
              <a:rPr lang="lt" altLang="en-US" sz="2110" b="1" dirty="0">
                <a:solidFill>
                  <a:srgbClr val="25252B"/>
                </a:solidFill>
                <a:latin typeface="IBM Plex Sans" pitchFamily="34" charset="0"/>
                <a:ea typeface="IBM Plex Sans" pitchFamily="34" charset="-122"/>
                <a:cs typeface="IBM Plex Sans" pitchFamily="34" charset="-120"/>
              </a:rPr>
              <a:t>Patikimi pinigai</a:t>
            </a:r>
            <a:r>
              <a:rPr lang="lt" altLang="en-US" sz="2110" dirty="0">
                <a:solidFill>
                  <a:srgbClr val="25252B"/>
                </a:solidFill>
                <a:latin typeface="IBM Plex Sans" pitchFamily="34" charset="0"/>
                <a:ea typeface="IBM Plex Sans" pitchFamily="34" charset="-122"/>
                <a:cs typeface="IBM Plex Sans" pitchFamily="34" charset="-120"/>
              </a:rPr>
              <a:t>“ – tai vertinimas: įvardykite kriterijus ir nuosekliai lyginkite.</a:t>
            </a:r>
            <a:endParaRPr lang="lt"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Mąstykite kritiškai</a:t>
            </a:r>
            <a:endParaRPr lang="lt" sz="2110" dirty="0"/>
          </a:p>
          <a:p>
            <a:pPr algn="l" indent="0" marL="0">
              <a:lnSpc>
                <a:spcPct val="113000"/>
              </a:lnSpc>
              <a:spcBef>
                <a:spcPts val="320"/>
              </a:spcBef>
              <a:buNone/>
            </a:pPr>
            <a:r>
              <a:rPr lang="lt" altLang="en-US" sz="2110" dirty="0">
                <a:solidFill>
                  <a:srgbClr val="25252B"/>
                </a:solidFill>
                <a:latin typeface="IBM Plex Sans" pitchFamily="34" charset="0"/>
                <a:ea typeface="IBM Plex Sans" pitchFamily="34" charset="-122"/>
                <a:cs typeface="IBM Plex Sans" pitchFamily="34" charset="-120"/>
              </a:rPr>
              <a:t>Kurios savybės buvo svarbios, kai rinkotės vieną pinigų ar turto rūšį vietoj kitos?</a:t>
            </a:r>
            <a:endParaRPr lang="lt"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Natūriniai mainai ir dvigubas norų sutapimas</a:t>
            </a:r>
            <a:endParaRPr lang="l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Tiesioginiai prekių ar paslaugų mainai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Abi pusės turi norėti to, ką siūlo kita pusė</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Tuo pačiu metu ir tinkamais kiekiais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Dalumo, gedimo, kainų nustatymo ir taupymo sunkumai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Pinigai atskiria pardavimą nuo pirkimo</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Retumas, vertė ir mainai</a:t>
            </a:r>
            <a:endParaRPr lang="lt" sz="3000" dirty="0"/>
          </a:p>
        </p:txBody>
      </p:sp>
      <p:sp>
        <p:nvSpPr>
          <p:cNvPr id="5" name="Text 2"/>
          <p:cNvSpPr/>
          <p:nvPr/>
        </p:nvSpPr>
        <p:spPr>
          <a:xfrm>
            <a:off x="971459" y="1368491"/>
            <a:ext cx="5360487" cy="3862974"/>
          </a:xfrm>
          <a:prstGeom prst="rect">
            <a:avLst/>
          </a:prstGeom>
          <a:noFill/>
          <a:ln/>
        </p:spPr>
        <p:txBody>
          <a:bodyPr wrap="square" lIns="0" tIns="0" rIns="0" bIns="0" rtlCol="0" anchor="t"/>
          <a:lstStyle/>
          <a:p>
            <a:pPr algn="l" marL="182880" indent="-182880">
              <a:lnSpc>
                <a:spcPct val="113000"/>
              </a:lnSpc>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Ribotumas:</a:t>
            </a:r>
            <a:r>
              <a:rPr lang="lt" altLang="en-US" sz="1920" dirty="0">
                <a:solidFill>
                  <a:srgbClr val="25252B"/>
                </a:solidFill>
                <a:latin typeface="IBM Plex Sans" pitchFamily="34" charset="0"/>
                <a:ea typeface="IBM Plex Sans" pitchFamily="34" charset="-122"/>
                <a:cs typeface="IBM Plex Sans" pitchFamily="34" charset="-120"/>
              </a:rPr>
              <a:t> vienas panaudojimo būdas užkerta kelią kitam</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Subjektyvioji vertė:</a:t>
            </a:r>
            <a:r>
              <a:rPr lang="lt" altLang="en-US" sz="1920" dirty="0">
                <a:solidFill>
                  <a:srgbClr val="25252B"/>
                </a:solidFill>
                <a:latin typeface="IBM Plex Sans" pitchFamily="34" charset="0"/>
                <a:ea typeface="IBM Plex Sans" pitchFamily="34" charset="-122"/>
                <a:cs typeface="IBM Plex Sans" pitchFamily="34" charset="-120"/>
              </a:rPr>
              <a:t> poreikiai, pageidavimai ir aplinkybės</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Mainai:</a:t>
            </a:r>
            <a:r>
              <a:rPr lang="lt" altLang="en-US" sz="1920" dirty="0">
                <a:solidFill>
                  <a:srgbClr val="25252B"/>
                </a:solidFill>
                <a:latin typeface="IBM Plex Sans" pitchFamily="34" charset="0"/>
                <a:ea typeface="IBM Plex Sans" pitchFamily="34" charset="-122"/>
                <a:cs typeface="IBM Plex Sans" pitchFamily="34" charset="-120"/>
              </a:rPr>
              <a:t> abi pusės labiau vertina tai, ką gauna</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Alternatyvieji kaštai:</a:t>
            </a:r>
            <a:r>
              <a:rPr lang="lt" altLang="en-US" sz="1920" dirty="0">
                <a:solidFill>
                  <a:srgbClr val="25252B"/>
                </a:solidFill>
                <a:latin typeface="IBM Plex Sans" pitchFamily="34" charset="0"/>
                <a:ea typeface="IBM Plex Sans" pitchFamily="34" charset="-122"/>
                <a:cs typeface="IBM Plex Sans" pitchFamily="34" charset="-120"/>
              </a:rPr>
              <a:t> geriausia alternatyva, kurios atsisakoma</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Laiko pirmenybė:</a:t>
            </a:r>
            <a:r>
              <a:rPr lang="lt" altLang="en-US" sz="1920" dirty="0">
                <a:solidFill>
                  <a:srgbClr val="25252B"/>
                </a:solidFill>
                <a:latin typeface="IBM Plex Sans" pitchFamily="34" charset="0"/>
                <a:ea typeface="IBM Plex Sans" pitchFamily="34" charset="-122"/>
                <a:cs typeface="IBM Plex Sans" pitchFamily="34" charset="-120"/>
              </a:rPr>
              <a:t> dabarties palyginimas su ateitimi</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Kompromisas:</a:t>
            </a:r>
            <a:r>
              <a:rPr lang="lt" altLang="en-US" sz="1920" dirty="0">
                <a:solidFill>
                  <a:srgbClr val="25252B"/>
                </a:solidFill>
                <a:latin typeface="IBM Plex Sans" pitchFamily="34" charset="0"/>
                <a:ea typeface="IBM Plex Sans" pitchFamily="34" charset="-122"/>
                <a:cs typeface="IBM Plex Sans" pitchFamily="34" charset="-120"/>
              </a:rPr>
              <a:t> nauda, turinti savo kainą</a:t>
            </a:r>
            <a:endParaRPr lang="lt" sz="1920" dirty="0"/>
          </a:p>
        </p:txBody>
      </p:sp>
      <p:sp>
        <p:nvSpPr>
          <p:cNvPr id="6" name="Text 3"/>
          <p:cNvSpPr/>
          <p:nvPr/>
        </p:nvSpPr>
        <p:spPr>
          <a:xfrm>
            <a:off x="666780" y="5499659"/>
            <a:ext cx="5694426" cy="658094"/>
          </a:xfrm>
          <a:prstGeom prst="rect">
            <a:avLst/>
          </a:prstGeom>
          <a:noFill/>
          <a:ln/>
        </p:spPr>
        <p:txBody>
          <a:bodyPr wrap="square" lIns="0" tIns="0" rIns="0" bIns="0" rtlCol="0" anchor="t"/>
          <a:lstStyle/>
          <a:p>
            <a:pPr algn="l" indent="0" marL="0">
              <a:lnSpc>
                <a:spcPct val="113000"/>
              </a:lnSpc>
              <a:buNone/>
            </a:pPr>
            <a:r>
              <a:rPr lang="lt" altLang="en-US" sz="1920" dirty="0">
                <a:solidFill>
                  <a:srgbClr val="25252B"/>
                </a:solidFill>
                <a:latin typeface="IBM Plex Sans" pitchFamily="34" charset="0"/>
                <a:ea typeface="IBM Plex Sans" pitchFamily="34" charset="-122"/>
                <a:cs typeface="IBM Plex Sans" pitchFamily="34" charset="-120"/>
              </a:rPr>
              <a:t>Vien ribotumas negarantuoja vertės; paklausa taip pat svarbi.</a:t>
            </a:r>
            <a:endParaRPr lang="l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Šalia saugaus vandens šaltinio Vandens butelis stovi parduotuvės šaldytuve. Netoliese lengva rasti švaraus vandens.PoreikisMažasKainaMažesnėTrūkstant vandens Tas pats butelis stovi karštoje dykumoje. ">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Alternatyvieji kaštai</a:t>
            </a:r>
            <a:endParaRPr lang="l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irkėjas, turintis ribotą pinigų sumą, svarsto galimybes Maistas Šiandien gerai pavalgyti.Transportas Nuvykti į darbą.TaupymasPasilikti pinigų vėlesniam laikui. Kiekvienas pasirinkimas reiškia kitų at">    </p:cNvPr>
          <p:cNvPicPr>
            <a:picLocks noChangeAspect="1"/>
          </p:cNvPicPr>
          <p:nvPr/>
        </p:nvPicPr>
        <p:blipFill>
          <a:blip r:embed="rId1"/>
          <a:stretch>
            <a:fillRect/>
          </a:stretch>
        </p:blipFill>
        <p:spPr>
          <a:xfrm>
            <a:off x="342900" y="388437"/>
            <a:ext cx="11506170" cy="592869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Nuo natūrinių mainų iki skaitmeninių pinigų</a:t>
            </a:r>
            <a:endParaRPr lang="lt"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Tiesioginiai mainai, dovanos, įsipareigojimai ir skolų įrašai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Prekiniai pinigai: prekės, turinčios ir kitų panaudojimo būdų</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Standartinės monetos: atpažįstamumas; galimas tauriojo metalo kiekio mažinimas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Padengtieji popieriniai pinigai: teisė iškeisti; pasitikėjimas emitentu</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Bankai ir valstybės pinigai: institucijų pažadai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Skaitmeniniai mokėjimai: nurodymai, keičiantys įrašus</a:t>
            </a:r>
            <a:endParaRPr lang="lt"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Skirtingos formos egzistavo vienu metu; visuomenės nesivystė viena ir ta pačia seka. Patogumas dažnai lėmė priklausomybę nuo emitentų ir tarpininkų.</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Dekretiniai pinigai</a:t>
            </a:r>
            <a:endParaRPr lang="lt"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Fiatiniai pinigai – tai valdžios patvirtinta valiuta, kurios negalima iškeisti į fiksuotą kiekį kokios nors žaliavos, pavyzdžiui, aukso.</a:t>
            </a:r>
            <a:endParaRPr lang="lt"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Centrinis bankas:</a:t>
            </a:r>
            <a:r>
              <a:rPr lang="lt" altLang="en-US" sz="2300" dirty="0">
                <a:solidFill>
                  <a:srgbClr val="25252B"/>
                </a:solidFill>
                <a:latin typeface="IBM Plex Sans" pitchFamily="34" charset="0"/>
                <a:ea typeface="IBM Plex Sans" pitchFamily="34" charset="-122"/>
                <a:cs typeface="IBM Plex Sans" pitchFamily="34" charset="-120"/>
              </a:rPr>
              <a:t> pinigų bazė, pinigų politika, atsiskaitymai</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Komerciniai bankai:</a:t>
            </a:r>
            <a:r>
              <a:rPr lang="lt" altLang="en-US" sz="2300" dirty="0">
                <a:solidFill>
                  <a:srgbClr val="25252B"/>
                </a:solidFill>
                <a:latin typeface="IBM Plex Sans" pitchFamily="34" charset="0"/>
                <a:ea typeface="IBM Plex Sans" pitchFamily="34" charset="-122"/>
                <a:cs typeface="IBM Plex Sans" pitchFamily="34" charset="-120"/>
              </a:rPr>
              <a:t> indėliai, mokėjimai, paskolos</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Valdžia:</a:t>
            </a:r>
            <a:r>
              <a:rPr lang="lt" altLang="en-US" sz="2300" dirty="0">
                <a:solidFill>
                  <a:srgbClr val="25252B"/>
                </a:solidFill>
                <a:latin typeface="IBM Plex Sans" pitchFamily="34" charset="0"/>
                <a:ea typeface="IBM Plex Sans" pitchFamily="34" charset="-122"/>
                <a:cs typeface="IBM Plex Sans" pitchFamily="34" charset="-120"/>
              </a:rPr>
              <a:t> mokesčiai, išlaidos, įstatymai</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Žmonės ir įmonės:</a:t>
            </a:r>
            <a:r>
              <a:rPr lang="lt" altLang="en-US" sz="2300" dirty="0">
                <a:solidFill>
                  <a:srgbClr val="25252B"/>
                </a:solidFill>
                <a:latin typeface="IBM Plex Sans" pitchFamily="34" charset="0"/>
                <a:ea typeface="IBM Plex Sans" pitchFamily="34" charset="-122"/>
                <a:cs typeface="IBM Plex Sans" pitchFamily="34" charset="-120"/>
              </a:rPr>
              <a:t> darbas, kainos, mainai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Visuotinis pripažinimas ir tinklo efektas</a:t>
            </a:r>
            <a:endParaRPr lang="lt"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Patogūs mokėjimai ir lankstus kreditavimas lemia priklausomybę nuo institucijų. Pasiūla, prieinamumas ir taisyklės gali keistis; teisėtos mokėjimo priemonės taisyklės skiriasi priklausomai nuo jurisdikcijos.</a:t>
            </a:r>
            <a:endParaRPr lang="l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inis bankasVykdo pinigų politiką ir užtikrina mokėjimų atsiskaitymą. Komercinis bankasYra skolingas klientams jų indėlių sumas; indėlis yra banko įsipareigojimas. Mokėjimo paslaugosPerduoda mokėj">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Išnagrinėkite vietinį mokėjimą</a:t>
            </a:r>
            <a:endParaRPr lang="lt"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Pasirinkite įprastą mokėjimą arba pasinaudokite išgalvotu scenarijumi.</a:t>
            </a:r>
            <a:endParaRPr lang="lt" sz="2300" dirty="0"/>
          </a:p>
        </p:txBody>
      </p:sp>
      <p:sp>
        <p:nvSpPr>
          <p:cNvPr id="6" name="Text 3"/>
          <p:cNvSpPr/>
          <p:nvPr/>
        </p:nvSpPr>
        <p:spPr>
          <a:xfrm>
            <a:off x="1032449" y="2465680"/>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Už ką mokama? Kuri valiuta naudojama kaip apskaitos vienetas?</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Kodėl gavėjas priima šį mokėjimą?</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Kokios institucijos, įrašai ar taisyklės jį palaiko?</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Kas tampa sunkiau, jei valiuta nebepriimama arba prarandamas pasitikėjimas?</a:t>
            </a:r>
            <a:endParaRPr lang="l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Dalinių rezervų bankininkystė</a:t>
            </a:r>
            <a:endParaRPr lang="lt"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Bankų indėliai: pažadai sumokėti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Tik dalis laikoma kaip iš karto prieinami rezervai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Suteikus paskolą paprastai sukuriama naujų indėlių pinigų</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Grąžinant pagrindinę paskolos sumą, indėlių pinigų kiekis mažėja</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Kapitalas, likvidumas, kredito rizika, finansavimas, reguliavimas ir paklausa riboja skolinimą</a:t>
            </a:r>
            <a:endParaRPr lang="lt"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422C70"/>
                </a:solidFill>
                <a:latin typeface="IBM Plex Sans" pitchFamily="34" charset="0"/>
                <a:ea typeface="IBM Plex Sans" pitchFamily="34" charset="-122"/>
                <a:cs typeface="IBM Plex Sans" pitchFamily="34" charset="-120"/>
              </a:rPr>
              <a:t>Likvidumo rizika:</a:t>
            </a:r>
            <a:r>
              <a:rPr lang="lt" altLang="en-US" sz="2020" dirty="0">
                <a:solidFill>
                  <a:srgbClr val="25252B"/>
                </a:solidFill>
                <a:latin typeface="IBM Plex Sans" pitchFamily="34" charset="0"/>
                <a:ea typeface="IBM Plex Sans" pitchFamily="34" charset="-122"/>
                <a:cs typeface="IBM Plex Sans" pitchFamily="34" charset="-120"/>
              </a:rPr>
              <a:t> šiandien nepakanka prieinamų lėšų indėliams atsiimti.</a:t>
            </a:r>
            <a:endParaRPr lang="lt"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422C70"/>
                </a:solidFill>
                <a:latin typeface="IBM Plex Sans" pitchFamily="34" charset="0"/>
                <a:ea typeface="IBM Plex Sans" pitchFamily="34" charset="-122"/>
                <a:cs typeface="IBM Plex Sans" pitchFamily="34" charset="-120"/>
              </a:rPr>
              <a:t>Mokumo rizika:</a:t>
            </a:r>
            <a:r>
              <a:rPr lang="lt" altLang="en-US" sz="2020" dirty="0">
                <a:solidFill>
                  <a:srgbClr val="25252B"/>
                </a:solidFill>
                <a:latin typeface="IBM Plex Sans" pitchFamily="34" charset="0"/>
                <a:ea typeface="IBM Plex Sans" pitchFamily="34" charset="-122"/>
                <a:cs typeface="IBM Plex Sans" pitchFamily="34" charset="-120"/>
              </a:rPr>
              <a:t> turto vertė mažesnė už įsipareigojimus.</a:t>
            </a:r>
            <a:endParaRPr lang="lt"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Masinis indėlių atsiėmimas gali apsunkinti prieigą prie lėšų. Indėlių draudimas ir centrinio banko teikiamos paskolos gali sumažinti paniką, tačiau draudimo aprėptis ir taisyklės skiriasi; apsauga negali pašalinti visos rizikos.</a:t>
            </a:r>
            <a:endParaRPr lang="lt"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Pateikite paskolos paraiškąPaskolos gavėjas kreipiasi į banką dėl paskolos.2Patvirtinkite paskoląBankas sutinka suteikti paskolą.3 Sukurkite indėlįBankas į paskolos gavėjo sąskaitą įskaito naują ind">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umo rizikaDaug indėlininkų šiandien stoja į eilę atsiimti pinigų Banko suteiktos paskolos dar gali būti grąžintos vėliau Dabar nepakanka grynųjų pinigų ar greitai panaudojamo turtoProblemaLaikas">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Infliacija ir perkamoji galia</a:t>
            </a:r>
            <a:endParaRPr lang="lt"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Kainų infliacija:</a:t>
            </a:r>
            <a:r>
              <a:rPr lang="lt" altLang="en-US" sz="1920" dirty="0">
                <a:solidFill>
                  <a:srgbClr val="25252B"/>
                </a:solidFill>
                <a:latin typeface="IBM Plex Sans" pitchFamily="34" charset="0"/>
                <a:ea typeface="IBM Plex Sans" pitchFamily="34" charset="-122"/>
                <a:cs typeface="IBM Plex Sans" pitchFamily="34" charset="-120"/>
              </a:rPr>
              <a:t> nuolatinis bendro kainų lygio kilimas</a:t>
            </a:r>
            <a:endParaRPr lang="lt" sz="1920" dirty="0"/>
          </a:p>
          <a:p>
            <a:pPr algn="l" marL="182880" indent="-182880">
              <a:lnSpc>
                <a:spcPct val="113000"/>
              </a:lnSpc>
              <a:spcBef>
                <a:spcPts val="380"/>
              </a:spcBef>
              <a:buSzPct val="100000"/>
              <a:buChar char="•"/>
            </a:pPr>
            <a:r>
              <a:rPr lang="lt" altLang="en-US" sz="1920" b="1" dirty="0">
                <a:solidFill>
                  <a:srgbClr val="422C70"/>
                </a:solidFill>
                <a:latin typeface="IBM Plex Sans" pitchFamily="34" charset="0"/>
                <a:ea typeface="IBM Plex Sans" pitchFamily="34" charset="-122"/>
                <a:cs typeface="IBM Plex Sans" pitchFamily="34" charset="-120"/>
              </a:rPr>
              <a:t>Perkamoji galia:</a:t>
            </a:r>
            <a:r>
              <a:rPr lang="lt" altLang="en-US" sz="1920" dirty="0">
                <a:solidFill>
                  <a:srgbClr val="25252B"/>
                </a:solidFill>
                <a:latin typeface="IBM Plex Sans" pitchFamily="34" charset="0"/>
                <a:ea typeface="IBM Plex Sans" pitchFamily="34" charset="-122"/>
                <a:cs typeface="IBM Plex Sans" pitchFamily="34" charset="-120"/>
              </a:rPr>
              <a:t> ką galima nusipirkti už vieną piniginį vienetą</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Tas pats prekių krepšelis: 100 → 110 piniginių vienetų</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Nepakitusios pajamos ar santaupos: mažesnė perkamoji galia</a:t>
            </a:r>
            <a:endParaRPr lang="lt" sz="1920" dirty="0"/>
          </a:p>
        </p:txBody>
      </p:sp>
      <p:sp>
        <p:nvSpPr>
          <p:cNvPr id="6" name="Text 3"/>
          <p:cNvSpPr/>
          <p:nvPr/>
        </p:nvSpPr>
        <p:spPr>
          <a:xfrm>
            <a:off x="666780" y="4415180"/>
            <a:ext cx="5694426" cy="1316279"/>
          </a:xfrm>
          <a:prstGeom prst="rect">
            <a:avLst/>
          </a:prstGeom>
          <a:noFill/>
          <a:ln/>
        </p:spPr>
        <p:txBody>
          <a:bodyPr wrap="square" lIns="0" tIns="0" rIns="0" bIns="0" rtlCol="0" anchor="t"/>
          <a:lstStyle/>
          <a:p>
            <a:pPr algn="l" indent="0" marL="0">
              <a:lnSpc>
                <a:spcPct val="113000"/>
              </a:lnSpc>
              <a:buNone/>
            </a:pPr>
            <a:r>
              <a:rPr lang="lt" altLang="en-US" sz="1920" dirty="0">
                <a:solidFill>
                  <a:srgbClr val="25252B"/>
                </a:solidFill>
                <a:latin typeface="IBM Plex Sans" pitchFamily="34" charset="0"/>
                <a:ea typeface="IBM Plex Sans" pitchFamily="34" charset="-122"/>
                <a:cs typeface="IBM Plex Sans" pitchFamily="34" charset="-120"/>
              </a:rPr>
              <a:t>Pinigų ir kredito pasiūlos plėtra gali prisidėti prie infliacijos kartu su pasiūla, paklausa, valiutos kursu, mokesčiais, reguliavimu ir sąnaudomis. Vienos kainos kilimas neatspindi visos infliacijos.</a:t>
            </a:r>
            <a:endParaRPr lang="lt"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ieš Jūs turite 100 vienetų. Prekių krepšelis kainuoja 100. Jūs galite nusipirkti visą prekių krepšelį.Kainų lygisŽemesnisPerkamoji galiaDidesnėPakilus kainoms Jūs vis dar turite 100 vienetų. Tas pat">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Palyginkite perkamąją galią vietos mastu</a:t>
            </a:r>
            <a:endParaRPr lang="lt"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Pasirinkite įprastą prekę; užrašykite šiandienos kainą.</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Palyginkite su ankstesne kaina; jei įmanoma, patikrinkite patikimą šaltinį.</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Ar pajamos keitėsi tokiu pat tempu? Kas dar pasikeitė?</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Palyginkite su oficialiu infliacijos rodikliu ir jam apskaičiuoti naudojamu prekių bei paslaugų krepšeliu.</a:t>
            </a:r>
            <a:endParaRPr lang="lt"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Poveikis skiriasi grynųjų pinigų turėtojams, turto savininkams, skolininkams ir skolintojams; darbo užmokestis ir kainos prisitaiko skirtingu greičiu. Jūsų išlaidų struktūra gali skirtis nuo rodikliui apskaičiuoti naudojamo krepšelio.</a:t>
            </a:r>
            <a:endParaRPr lang="lt"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Pakeistas krepšelis ar metodas savaime nereiškia manipuliavimo; patikrinkite paaiškinimą ir užfiksuokite pakeitimą.</a:t>
            </a:r>
            <a:endParaRPr lang="l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JAV doleris kaip rezervinė valiuta</a:t>
            </a:r>
            <a:endParaRPr lang="lt"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Rezervinė valiuta: laikoma tarptautiniams mokėjimams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Pasauliniai karai: ekonominės ir finansinės galios pokyčiai</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1944:</a:t>
            </a:r>
            <a:r>
              <a:rPr lang="lt" altLang="en-US" sz="2400" dirty="0">
                <a:solidFill>
                  <a:srgbClr val="25252B"/>
                </a:solidFill>
                <a:latin typeface="IBM Plex Sans" pitchFamily="34" charset="0"/>
                <a:ea typeface="IBM Plex Sans" pitchFamily="34" charset="-122"/>
                <a:cs typeface="IBM Plex Sans" pitchFamily="34" charset="-120"/>
              </a:rPr>
              <a:t> Breton Vudso susitarimas; valiutos susietos su doleriu, doleris – su auksu</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1971:</a:t>
            </a:r>
            <a:r>
              <a:rPr lang="lt" altLang="en-US" sz="2400" dirty="0">
                <a:solidFill>
                  <a:srgbClr val="25252B"/>
                </a:solidFill>
                <a:latin typeface="IBM Plex Sans" pitchFamily="34" charset="0"/>
                <a:ea typeface="IBM Plex Sans" pitchFamily="34" charset="-122"/>
                <a:cs typeface="IBM Plex Sans" pitchFamily="34" charset="-120"/>
              </a:rPr>
              <a:t> panaikintas oficialus dolerio keičiamumas į auksą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Nusistovėję prekybos ryšiai, ekonomikos mastas ir gilios finansų rinkos</a:t>
            </a:r>
            <a:endParaRPr lang="lt" sz="2400" dirty="0"/>
          </a:p>
        </p:txBody>
      </p:sp>
      <p:sp>
        <p:nvSpPr>
          <p:cNvPr id="5" name="Text 3"/>
          <p:cNvSpPr/>
          <p:nvPr/>
        </p:nvSpPr>
        <p:spPr>
          <a:xfrm>
            <a:off x="666780" y="4433560"/>
            <a:ext cx="11510010" cy="411389"/>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Rezervinių valiutų dalys gali keistis; centriniai bankai taip pat laiko kitų valiutų.</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Taupymo ir vertės išsaugojimo alternatyvos</a:t>
            </a:r>
            <a:endParaRPr lang="l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Taurieji metalai:</a:t>
            </a:r>
            <a:r>
              <a:rPr lang="lt" altLang="en-US" sz="2400" dirty="0">
                <a:solidFill>
                  <a:srgbClr val="25252B"/>
                </a:solidFill>
                <a:latin typeface="IBM Plex Sans" pitchFamily="34" charset="0"/>
                <a:ea typeface="IBM Plex Sans" pitchFamily="34" charset="-122"/>
                <a:cs typeface="IBM Plex Sans" pitchFamily="34" charset="-120"/>
              </a:rPr>
              <a:t> fizinis turėjimas; saugojimo ir tikrinimo išlaidos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Nekilnojamasis turtas:</a:t>
            </a:r>
            <a:r>
              <a:rPr lang="lt" altLang="en-US" sz="2400" dirty="0">
                <a:solidFill>
                  <a:srgbClr val="25252B"/>
                </a:solidFill>
                <a:latin typeface="IBM Plex Sans" pitchFamily="34" charset="0"/>
                <a:ea typeface="IBM Plex Sans" pitchFamily="34" charset="-122"/>
                <a:cs typeface="IBM Plex Sans" pitchFamily="34" charset="-120"/>
              </a:rPr>
              <a:t> naudingas turtas; didelės pradinės išlaidos, priežiūra, menkas perkeliamumas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Akcijos:</a:t>
            </a:r>
            <a:r>
              <a:rPr lang="lt" altLang="en-US" sz="2400" dirty="0">
                <a:solidFill>
                  <a:srgbClr val="25252B"/>
                </a:solidFill>
                <a:latin typeface="IBM Plex Sans" pitchFamily="34" charset="0"/>
                <a:ea typeface="IBM Plex Sans" pitchFamily="34" charset="-122"/>
                <a:cs typeface="IBM Plex Sans" pitchFamily="34" charset="-120"/>
              </a:rPr>
              <a:t> produktyvaus turto nuosavybė; verslo, rinkos ir saugojimo rizika</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Kitos galimybės: užsienio valiuta, obligacijos, verslai, įrankiai, išsilavinimas</a:t>
            </a:r>
            <a:endParaRPr lang="lt"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Turtas savaime neatlieka visų pinigų funkcijų. Joks turtas negarantuoja perkamosios galios visomis aplinkybėmis.</a:t>
            </a:r>
            <a:endParaRPr lang="lt"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Mokesčiai gali pakeisti išlaidas ir naudą; taisyklės skiriasi ir keičiasi. Šiame kurse neteikiamos konsultacijos mokesčių klausimais.</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Centrinių bankų skaitmeninės valiutos (CBSV)</a:t>
            </a:r>
            <a:endParaRPr lang="lt"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lt" altLang="en-US" sz="1820" dirty="0">
                <a:solidFill>
                  <a:srgbClr val="25252B"/>
                </a:solidFill>
                <a:latin typeface="IBM Plex Sans" pitchFamily="34" charset="0"/>
                <a:ea typeface="IBM Plex Sans" pitchFamily="34" charset="-122"/>
                <a:cs typeface="IBM Plex Sans" pitchFamily="34" charset="-120"/>
              </a:rPr>
              <a:t>CBDC – tai skaitmeniniai dekretiniai pinigai, išleidžiami kaip centrinio banko įsipareigojimas: jų turėtojas turi reikalavimo teisę į centrinį banką.</a:t>
            </a:r>
            <a:endParaRPr lang="lt"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Skiriasi nuo grynųjų pinigų ir indėlių komerciniuose bankuose</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Galimi atsiskaitymo ar prieigos privalumai</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Galimas stebėjimas, apribojimai ir susiejimas su tapatybe</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Išlieka centralizuotas išleidimas ir pinigų politika</a:t>
            </a:r>
            <a:endParaRPr lang="lt"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lt" altLang="en-US" sz="1820" dirty="0">
                <a:solidFill>
                  <a:srgbClr val="25252B"/>
                </a:solidFill>
                <a:latin typeface="IBM Plex Sans" pitchFamily="34" charset="0"/>
                <a:ea typeface="IBM Plex Sans" pitchFamily="34" charset="-122"/>
                <a:cs typeface="IBM Plex Sans" pitchFamily="34" charset="-120"/>
              </a:rPr>
              <a:t>Sprendimai skiriasi. Skaitmeninė forma savaime nereiškia decentralizacijos, ribotos pasiūlos, privatumo ar galimybės nepriklausomai patikrinti.</a:t>
            </a:r>
            <a:endParaRPr lang="lt"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lt" altLang="en-US" sz="1820" b="1" dirty="0">
                <a:solidFill>
                  <a:srgbClr val="422C70"/>
                </a:solidFill>
                <a:latin typeface="IBM Plex Sans" pitchFamily="34" charset="0"/>
                <a:ea typeface="IBM Plex Sans" pitchFamily="34" charset="-122"/>
                <a:cs typeface="IBM Plex Sans" pitchFamily="34" charset="-120"/>
              </a:rPr>
              <a:t>Patikrinkite</a:t>
            </a:r>
            <a:endParaRPr lang="lt" sz="1820" dirty="0"/>
          </a:p>
          <a:p>
            <a:pPr algn="l" indent="0" marL="0">
              <a:lnSpc>
                <a:spcPct val="113000"/>
              </a:lnSpc>
              <a:spcBef>
                <a:spcPts val="270"/>
              </a:spcBef>
              <a:buNone/>
            </a:pPr>
            <a:r>
              <a:rPr lang="lt" altLang="en-US" sz="1820" dirty="0">
                <a:solidFill>
                  <a:srgbClr val="25252B"/>
                </a:solidFill>
                <a:latin typeface="IBM Plex Sans" pitchFamily="34" charset="0"/>
                <a:ea typeface="IBM Plex Sans" pitchFamily="34" charset="-122"/>
                <a:cs typeface="IBM Plex Sans" pitchFamily="34" charset="-120"/>
              </a:rPr>
              <a:t>Kas juos išleidžia, kas gali jais naudotis, kokie duomenys renkami ir kas gali blokuoti mokėjimus ar keisti taisykles? Kas vyksta neprisijungus prie interneto ir kokios teisinės apsaugos priemonės taikomos?</a:t>
            </a:r>
            <a:endParaRPr lang="lt"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Pakartojimas: kaip pinigai gali sugesti?</a:t>
            </a:r>
            <a:endParaRPr lang="lt"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25252B"/>
                </a:solidFill>
                <a:latin typeface="IBM Plex Sans" pitchFamily="34" charset="0"/>
                <a:ea typeface="IBM Plex Sans" pitchFamily="34" charset="-122"/>
                <a:cs typeface="IBM Plex Sans" pitchFamily="34" charset="-120"/>
              </a:rPr>
              <a:t>Pagrindinės įžvalgos</a:t>
            </a:r>
            <a:endParaRPr lang="lt"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Pinigai padeda suderinti mainus, kainas ir vertę skirtingais laikotarpiais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Funkcijos ir savybės padeda palyginti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Dėl patogumo tenka ieškoti kompromisų pasitikėjimo, kontrolės ir prieigos srityse</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Pinigų pasiūla, bankų veiklos rizika ir infliacija žmones veikia skirtingai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Alternatyvas ir CBDC taip pat reikia atidžiai įvertinti</a:t>
            </a:r>
            <a:endParaRPr lang="lt"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Kas daro jūsų pinigus naudingus ir kurios taisyklės priklauso nuo institucijų, kuriomis pasitikite?</a:t>
            </a:r>
            <a:endParaRPr lang="lt"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lt" altLang="en-US" sz="2020" b="1" dirty="0">
                <a:solidFill>
                  <a:srgbClr val="422C70"/>
                </a:solidFill>
                <a:latin typeface="IBM Plex Sans" pitchFamily="34" charset="0"/>
                <a:ea typeface="IBM Plex Sans" pitchFamily="34" charset="-122"/>
                <a:cs typeface="IBM Plex Sans" pitchFamily="34" charset="-120"/>
              </a:rPr>
              <a:t>Akimirka apmąstymams</a:t>
            </a:r>
            <a:endParaRPr lang="lt" sz="2020" dirty="0"/>
          </a:p>
          <a:p>
            <a:pPr algn="l" indent="0" marL="0">
              <a:lnSpc>
                <a:spcPct val="113000"/>
              </a:lnSpc>
              <a:spcBef>
                <a:spcPts val="300"/>
              </a:spcBef>
              <a:buNone/>
            </a:pPr>
            <a:r>
              <a:rPr lang="lt" altLang="en-US" sz="2020" dirty="0">
                <a:solidFill>
                  <a:srgbClr val="25252B"/>
                </a:solidFill>
                <a:latin typeface="IBM Plex Sans" pitchFamily="34" charset="0"/>
                <a:ea typeface="IBM Plex Sans" pitchFamily="34" charset="-122"/>
                <a:cs typeface="IBM Plex Sans" pitchFamily="34" charset="-120"/>
              </a:rPr>
              <a:t>Kokį vieną klausimą apie pinigus dabar keliate, kurio anksčiau nekėlėte?</a:t>
            </a:r>
            <a:endParaRPr lang="lt"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1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7941F"/>
                </a:solidFill>
                <a:latin typeface="IBM Plex Sans Medium" pitchFamily="34" charset="0"/>
                <a:ea typeface="IBM Plex Sans Medium" pitchFamily="34" charset="-122"/>
                <a:cs typeface="IBM Plex Sans Medium" pitchFamily="34" charset="-120"/>
              </a:rPr>
              <a:t>2 modulis</a:t>
            </a:r>
            <a:endParaRPr lang="l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kaip veikia „Bitcoin“</a:t>
            </a:r>
            <a:endParaRPr lang="lt"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lt" altLang="en-US" sz="2400" b="1" dirty="0">
                <a:solidFill>
                  <a:srgbClr val="FFFFFF"/>
                </a:solidFill>
                <a:latin typeface="IBM Plex Sans" pitchFamily="34" charset="0"/>
                <a:ea typeface="IBM Plex Sans" pitchFamily="34" charset="-122"/>
                <a:cs typeface="IBM Plex Sans" pitchFamily="34" charset="-120"/>
              </a:rPr>
              <a:t>Sprendimas:</a:t>
            </a:r>
            <a:r>
              <a:rPr lang="lt" altLang="en-US" sz="2400" dirty="0">
                <a:solidFill>
                  <a:srgbClr val="FFFFFF"/>
                </a:solidFill>
                <a:latin typeface="IBM Plex Sans" pitchFamily="34" charset="0"/>
                <a:ea typeface="IBM Plex Sans" pitchFamily="34" charset="-122"/>
                <a:cs typeface="IBM Plex Sans" pitchFamily="34" charset="-120"/>
              </a:rPr>
              <a:t> Kodėl buvo sukurtas Bitcoin ir kaip jis į tai atsako?</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Kodėl buvo sukurtas Bitcoin</a:t>
            </a:r>
            <a:endParaRPr lang="lt"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Skaitmeniniai mokėjimai jau egzistavo</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Centrinio registro tvarkytojai: leidimai, duomenys, mokesčiai ir sutrikimų rizika</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Kopijuojami duomenys: dvigubo išleidimo problema</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Bitkoinas: bendra mokėjimų istorija be centrinio registro tvarkytojo</a:t>
            </a:r>
            <a:endParaRPr lang="lt"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lt" altLang="en-US" sz="1920" dirty="0">
                <a:solidFill>
                  <a:srgbClr val="25252B"/>
                </a:solidFill>
                <a:latin typeface="IBM Plex Sans" pitchFamily="34" charset="0"/>
                <a:ea typeface="IBM Plex Sans" pitchFamily="34" charset="-122"/>
                <a:cs typeface="IBM Plex Sans" pitchFamily="34" charset="-120"/>
              </a:rPr>
              <a:t>Bitkoinas mažina poreikį pasitikėti centriniu subjektu emisijos ir atsiskaitymo srityse; jis nepanaikina viso pasitikėjimo poreikio ar rizikos.</a:t>
            </a:r>
            <a:endParaRPr lang="lt"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lt" altLang="en-US" sz="1920" b="1" dirty="0">
                <a:solidFill>
                  <a:srgbClr val="422C70"/>
                </a:solidFill>
                <a:latin typeface="IBM Plex Sans" pitchFamily="34" charset="0"/>
                <a:ea typeface="IBM Plex Sans" pitchFamily="34" charset="-122"/>
                <a:cs typeface="IBM Plex Sans" pitchFamily="34" charset="-120"/>
              </a:rPr>
              <a:t>Bitkoinas:</a:t>
            </a:r>
            <a:r>
              <a:rPr lang="lt" altLang="en-US" sz="1920" dirty="0">
                <a:solidFill>
                  <a:srgbClr val="25252B"/>
                </a:solidFill>
                <a:latin typeface="IBM Plex Sans" pitchFamily="34" charset="0"/>
                <a:ea typeface="IBM Plex Sans" pitchFamily="34" charset="-122"/>
                <a:cs typeface="IBM Plex Sans" pitchFamily="34" charset="-120"/>
              </a:rPr>
              <a:t> tinklas ir protokolas · </a:t>
            </a:r>
            <a:r>
              <a:rPr lang="lt" altLang="en-US" sz="1920" b="1" dirty="0">
                <a:solidFill>
                  <a:srgbClr val="25252B"/>
                </a:solidFill>
                <a:latin typeface="IBM Plex Sans" pitchFamily="34" charset="0"/>
                <a:ea typeface="IBM Plex Sans" pitchFamily="34" charset="-122"/>
                <a:cs typeface="IBM Plex Sans" pitchFamily="34" charset="-120"/>
              </a:rPr>
              <a:t>bitkoinas:</a:t>
            </a:r>
            <a:r>
              <a:rPr lang="lt" altLang="en-US" sz="1920" dirty="0">
                <a:solidFill>
                  <a:srgbClr val="25252B"/>
                </a:solidFill>
                <a:latin typeface="IBM Plex Sans" pitchFamily="34" charset="0"/>
                <a:ea typeface="IBM Plex Sans" pitchFamily="34" charset="-122"/>
                <a:cs typeface="IBM Plex Sans" pitchFamily="34" charset="-120"/>
              </a:rPr>
              <a:t> turtas · </a:t>
            </a:r>
            <a:r>
              <a:rPr lang="lt" altLang="en-US" sz="1920" b="1" dirty="0">
                <a:solidFill>
                  <a:srgbClr val="25252B"/>
                </a:solidFill>
                <a:latin typeface="IBM Plex Sans" pitchFamily="34" charset="0"/>
                <a:ea typeface="IBM Plex Sans" pitchFamily="34" charset="-122"/>
                <a:cs typeface="IBM Plex Sans" pitchFamily="34" charset="-120"/>
              </a:rPr>
              <a:t>BTC:</a:t>
            </a:r>
            <a:r>
              <a:rPr lang="lt" altLang="en-US" sz="1920" dirty="0">
                <a:solidFill>
                  <a:srgbClr val="25252B"/>
                </a:solidFill>
                <a:latin typeface="IBM Plex Sans" pitchFamily="34" charset="0"/>
                <a:ea typeface="IBM Plex Sans" pitchFamily="34" charset="-122"/>
                <a:cs typeface="IBM Plex Sans" pitchFamily="34" charset="-120"/>
              </a:rPr>
              <a:t> sumos žymėjimo santrumpa</a:t>
            </a:r>
            <a:endParaRPr lang="lt"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Mokėjimų bendrovė Siuntėjas pateikia prašymą bendroveiBendrovė tvarko apskaitos žurnalą ir patvirtina Gavėjas gauna mokėjimą, jei bendrovė leidžiaPriklauso nuoVienos patikimos organizacijos, tvarkanči">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Skaitmeninių ir decentralizuotų pinigų paieškos</a:t>
            </a:r>
            <a:endParaRPr lang="l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Šifropankai: privatumas ir laisvė pasitelkiant kriptografiją</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Šifravimas:</a:t>
            </a:r>
            <a:r>
              <a:rPr lang="lt" altLang="en-US" sz="2300" dirty="0">
                <a:solidFill>
                  <a:srgbClr val="25252B"/>
                </a:solidFill>
                <a:latin typeface="IBM Plex Sans" pitchFamily="34" charset="0"/>
                <a:ea typeface="IBM Plex Sans" pitchFamily="34" charset="-122"/>
                <a:cs typeface="IBM Plex Sans" pitchFamily="34" charset="-120"/>
              </a:rPr>
              <a:t> apsaugo žinučių privatumą</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Skaitmeniniai parašai:</a:t>
            </a:r>
            <a:r>
              <a:rPr lang="lt" altLang="en-US" sz="2300" dirty="0">
                <a:solidFill>
                  <a:srgbClr val="25252B"/>
                </a:solidFill>
                <a:latin typeface="IBM Plex Sans" pitchFamily="34" charset="0"/>
                <a:ea typeface="IBM Plex Sans" pitchFamily="34" charset="-122"/>
                <a:cs typeface="IBM Plex Sans" pitchFamily="34" charset="-120"/>
              </a:rPr>
              <a:t> patvirtina autorizaciją neatskleisdami slaptojo rakto</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Tikslas: jokio vienintelio emitento, serverio ar administratoriaus</a:t>
            </a:r>
            <a:endParaRPr lang="lt"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lt" altLang="en-US" sz="2300" b="1" dirty="0">
                <a:solidFill>
                  <a:srgbClr val="25252B"/>
                </a:solidFill>
                <a:latin typeface="IBM Plex Sans" pitchFamily="34" charset="0"/>
                <a:ea typeface="IBM Plex Sans" pitchFamily="34" charset="-122"/>
                <a:cs typeface="IBM Plex Sans" pitchFamily="34" charset="-120"/>
              </a:rPr>
              <a:t>Ankstesnės dėlionės dalys</a:t>
            </a:r>
            <a:endParaRPr lang="lt" sz="2300" dirty="0"/>
          </a:p>
        </p:txBody>
      </p:sp>
      <p:sp>
        <p:nvSpPr>
          <p:cNvPr id="6" name="Text 4"/>
          <p:cNvSpPr/>
          <p:nvPr/>
        </p:nvSpPr>
        <p:spPr>
          <a:xfrm>
            <a:off x="1032449" y="4089197"/>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DigiCash: privatūs mokėjimai; priklausomybė nuo centrinės įmonės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Hashcash: skaičiavimo sąnaudos kovai su piktnaudžiavimu</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Bit Gold, b-money, RPoW: ribotumu grindžiamos vertės idėjos ir eksperimentai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BitTorrent: dalijimasis informacija tarp lygiaverčių dalyvių, o ne pinigai</a:t>
            </a:r>
            <a:endParaRPr lang="l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Ankstyvieji skaitmeniniai</a:t>
            </a:r>
            <a:br/>
            <a:r>
              <a:rPr lang="lt" altLang="en-US" sz="3000" dirty="0">
                <a:solidFill>
                  <a:srgbClr val="422C70"/>
                </a:solidFill>
                <a:latin typeface="IBM Plex Sans Medium" pitchFamily="34" charset="0"/>
                <a:ea typeface="IBM Plex Sans Medium" pitchFamily="34" charset="-122"/>
                <a:cs typeface="IBM Plex Sans Medium" pitchFamily="34" charset="-120"/>
              </a:rPr>
              <a:t>pinigai ir dvigubas išleidimas</a:t>
            </a:r>
            <a:endParaRPr lang="lt"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Dvigubas išleidimas – tai bandymas išsiųsti tą patį skaitmeninį vienetą dviem gavėjams.</a:t>
            </a:r>
            <a:endParaRPr lang="lt" sz="2110" dirty="0"/>
          </a:p>
        </p:txBody>
      </p:sp>
      <p:sp>
        <p:nvSpPr>
          <p:cNvPr id="6" name="Text 3"/>
          <p:cNvSpPr/>
          <p:nvPr/>
        </p:nvSpPr>
        <p:spPr>
          <a:xfrm>
            <a:off x="1002000" y="2787000"/>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Centrinė duomenų bazė: vienas patikimas sprendimų priėmėjas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Bitcoin: transliavimas lygiarangiame tinkle ir parašai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Kasėjai: blokai ir darbo įrodymas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Mazgai: nepriklausomas tikrinimas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Bendras įrašas: galiojanti istorija su didžiausiu sukauptu darbo kiekiu</a:t>
            </a:r>
            <a:endParaRPr lang="lt"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Lygiarangių tinklasApie sandorius pranešama tiesiogiai dalyviams Skaitmeniniai parašaiTik privačiojo rakto turėtojas gali patvirtinti lėšų panaudojimąBlokai ir kasimasKasėjai naudoja darbo įrodymą, ka">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Skaitmeninis ribotumas ir</a:t>
            </a:r>
            <a:br/>
            <a:r>
              <a:rPr lang="lt" altLang="en-US" sz="3000" dirty="0">
                <a:solidFill>
                  <a:srgbClr val="422C70"/>
                </a:solidFill>
                <a:latin typeface="IBM Plex Sans Medium" pitchFamily="34" charset="0"/>
                <a:ea typeface="IBM Plex Sans Medium" pitchFamily="34" charset="-122"/>
                <a:cs typeface="IBM Plex Sans Medium" pitchFamily="34" charset="-120"/>
              </a:rPr>
              <a:t>patikrinama pasiūla</a:t>
            </a:r>
            <a:endParaRPr lang="lt"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Galiojantys vienetai atskiriami nuo negaliojančių kopijų</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Dvigubo išleidimo operacijos atmetamos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Vieša sandorių istorija ir parašai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Darbo įrodymas ir nepriklausomas taisyklių laikymosi tikrinimas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Pasiūlos riba susieta su decentralizacija ir tikrinimu</a:t>
            </a:r>
            <a:endParaRPr lang="lt" sz="2020" dirty="0"/>
          </a:p>
        </p:txBody>
      </p:sp>
      <p:sp>
        <p:nvSpPr>
          <p:cNvPr id="6" name="Text 3"/>
          <p:cNvSpPr/>
          <p:nvPr/>
        </p:nvSpPr>
        <p:spPr>
          <a:xfrm>
            <a:off x="666780" y="5042276"/>
            <a:ext cx="5694426" cy="691195"/>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Vien rašytinio teiginio apie pasiūlą nepakanka: kas gali jį patikrinti ir kas galėtų jį pakeisti?</a:t>
            </a:r>
            <a:endParaRPr lang="l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Teiginys apie pasiūlą Emitentas savo svetainėje nurodo ribą. Ji įrašyta tik paties emitento duomenų bazėje. Niekas už emitento ribų negali jos patikrinti. Emitentas gali nepastebimai pakeisti pasiūlą.">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Blokų grandinė: viešoji „Bitcoin“ apskaitos knyga</a:t>
            </a:r>
            <a:endParaRPr lang="l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Replikuotas viešas sandorių registras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Susieti blokai; nepriklausomai tikrinamos kopijos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Galiojanti grandinė su didžiausia sukaupta darbo įrodymų suma</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Vidutiniškai maždaug vienas naujas blokas kas dešimt minučių</a:t>
            </a:r>
            <a:endParaRPr lang="lt"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Norint perrašyti istoriją, reikia iš naujo atlikti darbą ir pasivyti grandinę. Tai brangiai kainuoja, bet nėra visiškai neįmanoma; laikinai gali atsirasti konkuruojančių istorijų ir vykti grandinės reorganizacijos.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Decentralizacija</a:t>
            </a:r>
            <a:endParaRPr lang="lt"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Atvirojo kodo programinė įranga ir atviras dalyvavimas protokole</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Nepriklausomi mazgai tikrina; kasėjai siūlo blokus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Taisyklių pakeitimai priklauso nuo savanoriško jų priėmimo</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Nė vienas dalyvis negali pakeisti taisyklių visiems</a:t>
            </a:r>
            <a:endParaRPr lang="lt"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Įtaka ir ištekliai pasiskirstę netolygiai; stambūs paslaugų teikėjai gali sukurti priklausomybę. Veiksmų derinimas gali užtrukti ilgiau, o tinklas neturi centrinės pagalbos tarnybos.</a:t>
            </a:r>
            <a:endParaRPr lang="lt"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Skaitmeniniai parašai ir perdavimas tarp lygiaverčių dalyvių</a:t>
            </a:r>
            <a:endParaRPr lang="l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Piniginė pasirašymui naudoja privatųjį raktą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Tinklas patikrina neatskleidžiant rakto</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Pasirašyta operacija perduodama per tinklo dalyvius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Joks centrinis „Bitcoin“ operatorius netvirtina narystės ar mokėjimų</a:t>
            </a:r>
            <a:endParaRPr lang="l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Bet kas, gavęs privatųjį raktą, paprastai gali išleisti lėšas. Praradus prieigą, lėšos gali būti prarastos visam laikui.</a:t>
            </a:r>
            <a:endParaRPr lang="lt"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Naudotis tarpininkų paslaugomis neprivaloma; pasirinkus tokį paslaugų teikėją, prisideda jo lėšų saugojimo taisyklės ir rizika. Galiojančio mokėjimo neteisingu adresu paprastai neįmanoma atšaukti.</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Siuntėjas pasirašo ir išplatina sandorį Kiti mazgai Mazgas jį patikrina ir persiunčia Kitas mazgas jį persiunčiaSandorio kelias Mazgas jį patikrina ir persiunčia Kitas mazgas jį persiunčiaKiti mazgai ">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NaudotojasNaudotojas gauna, laiko ir siunčia bitkoinus. MazgasMazgas savarankiškai tikrina, ar laikomasi taisyklių, ir persiunčia galiojančius duomenis. KasėjasKasėjas kuria blokus kandidatus ir atlie">    </p:cNvPr>
          <p:cNvPicPr>
            <a:picLocks noChangeAspect="1"/>
          </p:cNvPicPr>
          <p:nvPr/>
        </p:nvPicPr>
        <p:blipFill>
          <a:blip r:embed="rId2"/>
          <a:stretch>
            <a:fillRect/>
          </a:stretch>
        </p:blipFill>
        <p:spPr>
          <a:xfrm>
            <a:off x="1152510" y="571500"/>
            <a:ext cx="4400550"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Naudotojai, mazgai, kasėjai ir kūrėjai</a:t>
            </a:r>
            <a:endParaRPr lang="l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Kasėjai negali padaryti taip, kad sąžiningi mazgai priimtų negaliojančius blokus. Kūrėjai negali priversti naudoti programinės įrangos. Vienas asmuo gali atlikti kelis vaidmenis.</a:t>
            </a:r>
            <a:endParaRPr lang="lt"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Trumpas klausimas</a:t>
            </a:r>
            <a:endParaRPr lang="lt" sz="2400" dirty="0"/>
          </a:p>
          <a:p>
            <a:pPr algn="l" indent="0" marL="0">
              <a:lnSpc>
                <a:spcPct val="113000"/>
              </a:lnSpc>
              <a:spcBef>
                <a:spcPts val="360"/>
              </a:spcBef>
              <a:buNone/>
            </a:pPr>
            <a:r>
              <a:rPr lang="lt" altLang="en-US" sz="2400" dirty="0">
                <a:solidFill>
                  <a:srgbClr val="25252B"/>
                </a:solidFill>
                <a:latin typeface="IBM Plex Sans" pitchFamily="34" charset="0"/>
                <a:ea typeface="IBM Plex Sans" pitchFamily="34" charset="-122"/>
                <a:cs typeface="IBM Plex Sans" pitchFamily="34" charset="-120"/>
              </a:rPr>
              <a:t>Kodėl mazgas tikrina sandorius? Įvardykite vieną taisyklę, kurios laikymąsi jis tikrina.</a:t>
            </a:r>
            <a:endParaRPr lang="l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Darbo įrodymas</a:t>
            </a:r>
            <a:endParaRPr lang="lt"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Blokas kandidatas → kartotinis maišos skaičiavimas → tinkamas rezultatas</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Didelės skaičiavimo išteklių ir energijos sąnaudos; greitas patikrinimas</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Tinkamas blokas išplatinamas tinkle ir patikrinamas mazgų</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Tikslinė reikšmė koreguojama, kad blokai būtų kuriami vidutiniškai kas dešimt minučių</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Dėl sukaupto darbo istorijos perrašymas tampa brangus</a:t>
            </a:r>
            <a:endParaRPr lang="lt"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lt" altLang="en-US" sz="1820" dirty="0">
                <a:solidFill>
                  <a:srgbClr val="25252B"/>
                </a:solidFill>
                <a:latin typeface="IBM Plex Sans" pitchFamily="34" charset="0"/>
                <a:ea typeface="IBM Plex Sans" pitchFamily="34" charset="-122"/>
                <a:cs typeface="IBM Plex Sans" pitchFamily="34" charset="-120"/>
              </a:rPr>
              <a:t>Kasimas užtikrina operacijų eiliškumą; juo nesprendžiamos su tuo nesusijusios lygtys. Įvertinkite energijos šaltinį, naudojimą, naudą saugumui ir alternatyvas.</a:t>
            </a:r>
            <a:endParaRPr lang="lt"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Kasėjas randa bloką Kasimo įrenginys vėl ir vėl skaičiuoja maišos reikšmę, kol vienas rezultatas atitinka tikslinę reikšmę2Kasėjas jį išplatinaBlokas išsiunčiamas į tinklą3Mazgai jį patikrina Kiekvie">    </p:cNvPr>
          <p:cNvPicPr>
            <a:picLocks noChangeAspect="1"/>
          </p:cNvPicPr>
          <p:nvPr/>
        </p:nvPicPr>
        <p:blipFill>
          <a:blip r:embed="rId2"/>
          <a:stretch>
            <a:fillRect/>
          </a:stretch>
        </p:blipFill>
        <p:spPr>
          <a:xfrm>
            <a:off x="1872600" y="571500"/>
            <a:ext cx="2960370" cy="557125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Ribota pasiūla</a:t>
            </a:r>
            <a:endParaRPr lang="lt" sz="3000" dirty="0"/>
          </a:p>
        </p:txBody>
      </p:sp>
      <p:sp>
        <p:nvSpPr>
          <p:cNvPr id="5" name="Text 2"/>
          <p:cNvSpPr/>
          <p:nvPr/>
        </p:nvSpPr>
        <p:spPr>
          <a:xfrm>
            <a:off x="986729" y="1372240"/>
            <a:ext cx="5343754" cy="3314974"/>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Didžiausias kiekis: </a:t>
            </a:r>
            <a:r>
              <a:rPr lang="lt" altLang="en-US" sz="2020" b="1" dirty="0">
                <a:solidFill>
                  <a:srgbClr val="25252B"/>
                </a:solidFill>
                <a:latin typeface="IBM Plex Sans" pitchFamily="34" charset="0"/>
                <a:ea typeface="IBM Plex Sans" pitchFamily="34" charset="-122"/>
                <a:cs typeface="IBM Plex Sans" pitchFamily="34" charset="-120"/>
              </a:rPr>
              <a:t>21 milijonas BTC</a:t>
            </a:r>
            <a:r>
              <a:rPr lang="lt" altLang="en-US" sz="2020" dirty="0">
                <a:solidFill>
                  <a:srgbClr val="25252B"/>
                </a:solidFill>
                <a:latin typeface="IBM Plex Sans" pitchFamily="34" charset="0"/>
                <a:ea typeface="IBM Plex Sans" pitchFamily="34" charset="-122"/>
                <a:cs typeface="IBM Plex Sans" pitchFamily="34" charset="-120"/>
              </a:rPr>
              <a:t> pagal viešas taisykles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Nauja emisija: bloko subsidija</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Subsidijos mažinimas perpus: kas </a:t>
            </a:r>
            <a:r>
              <a:rPr lang="lt" altLang="en-US" sz="2020" b="1" dirty="0">
                <a:solidFill>
                  <a:srgbClr val="25252B"/>
                </a:solidFill>
                <a:latin typeface="IBM Plex Sans" pitchFamily="34" charset="0"/>
                <a:ea typeface="IBM Plex Sans" pitchFamily="34" charset="-122"/>
                <a:cs typeface="IBM Plex Sans" pitchFamily="34" charset="-120"/>
              </a:rPr>
              <a:t>210 000 blokų</a:t>
            </a:r>
            <a:r>
              <a:rPr lang="lt" altLang="en-US" sz="2020" dirty="0">
                <a:solidFill>
                  <a:srgbClr val="25252B"/>
                </a:solidFill>
                <a:latin typeface="IBM Plex Sans" pitchFamily="34" charset="0"/>
                <a:ea typeface="IBM Plex Sans" pitchFamily="34" charset="-122"/>
                <a:cs typeface="IBM Plex Sans" pitchFamily="34" charset="-120"/>
              </a:rPr>
              <a:t>, maždaug kas ketverius metus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Subsidija: 50 → 25 → 12,5 → 6,25 → 3,125 BTC</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Sandorių mokesčiai yra atskiri nuo naujos emisijos</a:t>
            </a:r>
            <a:endParaRPr lang="lt" sz="2020" dirty="0"/>
          </a:p>
        </p:txBody>
      </p:sp>
      <p:sp>
        <p:nvSpPr>
          <p:cNvPr id="6" name="Text 3"/>
          <p:cNvSpPr/>
          <p:nvPr/>
        </p:nvSpPr>
        <p:spPr>
          <a:xfrm>
            <a:off x="666780" y="4968758"/>
            <a:ext cx="5694426" cy="1036747"/>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Mazgai atmeta perteklinę emisiją; riba galioja tol, kol dalyviai užtikrina jos laikymąsi. Ribota pasiūla negarantuoja kainos augimo.</a:t>
            </a:r>
            <a:endParaRPr lang="l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Bendras išleistų bitkoinų kiekis21 milijono riba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auji bitkoinai už kiekvieną bloką502512.56.253.1250k210k420k630k840k1,050k1,260k1,470kSumažinimas perpus kas 210 000 blokų (maždaug kas ketverius metus)Sandorių mokesčiai mokami papildomai ir nėra na">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Satošiai ir vieneto šališkumas</a:t>
            </a:r>
            <a:endParaRPr lang="lt" sz="3000" dirty="0"/>
          </a:p>
        </p:txBody>
      </p:sp>
      <p:sp>
        <p:nvSpPr>
          <p:cNvPr id="5" name="Text 2"/>
          <p:cNvSpPr/>
          <p:nvPr/>
        </p:nvSpPr>
        <p:spPr>
          <a:xfrm>
            <a:off x="1002000" y="1375806"/>
            <a:ext cx="5327020" cy="160852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b="1" dirty="0">
                <a:solidFill>
                  <a:srgbClr val="25252B"/>
                </a:solidFill>
                <a:latin typeface="IBM Plex Sans" pitchFamily="34" charset="0"/>
                <a:ea typeface="IBM Plex Sans" pitchFamily="34" charset="-122"/>
                <a:cs typeface="IBM Plex Sans" pitchFamily="34" charset="-120"/>
              </a:rPr>
              <a:t>1 BTC = 100 000 000 sat</a:t>
            </a:r>
            <a:endParaRPr lang="lt" sz="2110" dirty="0"/>
          </a:p>
          <a:p>
            <a:pPr algn="l" marL="200660" indent="-200660">
              <a:lnSpc>
                <a:spcPct val="113000"/>
              </a:lnSpc>
              <a:spcBef>
                <a:spcPts val="420"/>
              </a:spcBef>
              <a:buSzPct val="100000"/>
              <a:buChar char="•"/>
            </a:pPr>
            <a:r>
              <a:rPr lang="lt" altLang="en-US" sz="2110" b="1" dirty="0">
                <a:solidFill>
                  <a:srgbClr val="25252B"/>
                </a:solidFill>
                <a:latin typeface="IBM Plex Sans" pitchFamily="34" charset="0"/>
                <a:ea typeface="IBM Plex Sans" pitchFamily="34" charset="-122"/>
                <a:cs typeface="IBM Plex Sans" pitchFamily="34" charset="-120"/>
              </a:rPr>
              <a:t>0,001 BTC = 100 000 sat</a:t>
            </a:r>
            <a:endParaRPr lang="lt" sz="2110" dirty="0"/>
          </a:p>
          <a:p>
            <a:pPr algn="l" marL="200660" indent="-200660">
              <a:lnSpc>
                <a:spcPct val="113000"/>
              </a:lnSpc>
              <a:spcBef>
                <a:spcPts val="420"/>
              </a:spcBef>
              <a:buSzPct val="100000"/>
              <a:buChar char="•"/>
            </a:pPr>
            <a:r>
              <a:rPr lang="lt" altLang="en-US" sz="2110" b="1" dirty="0">
                <a:solidFill>
                  <a:srgbClr val="25252B"/>
                </a:solidFill>
                <a:latin typeface="IBM Plex Sans" pitchFamily="34" charset="0"/>
                <a:ea typeface="IBM Plex Sans" pitchFamily="34" charset="-122"/>
                <a:cs typeface="IBM Plex Sans" pitchFamily="34" charset="-120"/>
              </a:rPr>
              <a:t>1 sat = 0,00000001 BTC</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Visas bitkoinas nėra būtinas</a:t>
            </a:r>
            <a:endParaRPr lang="lt" sz="2110" dirty="0"/>
          </a:p>
        </p:txBody>
      </p:sp>
      <p:sp>
        <p:nvSpPr>
          <p:cNvPr id="6" name="Text 3"/>
          <p:cNvSpPr/>
          <p:nvPr/>
        </p:nvSpPr>
        <p:spPr>
          <a:xfrm>
            <a:off x="666780" y="3279313"/>
            <a:ext cx="5694426" cy="1085850"/>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Vieneto šališkumas:</a:t>
            </a:r>
            <a:r>
              <a:rPr lang="lt" altLang="en-US" sz="2110" dirty="0">
                <a:solidFill>
                  <a:srgbClr val="25252B"/>
                </a:solidFill>
                <a:latin typeface="IBM Plex Sans" pitchFamily="34" charset="0"/>
                <a:ea typeface="IBM Plex Sans" pitchFamily="34" charset="-122"/>
                <a:cs typeface="IBM Plex Sans" pitchFamily="34" charset="-120"/>
              </a:rPr>
              <a:t> maža viso vieneto kaina nereiškia geresnės vertės. Palyginkite pasiūlos dalį, atitinkamą vertę ir riziką.</a:t>
            </a:r>
            <a:endParaRPr lang="lt" sz="2110" dirty="0"/>
          </a:p>
        </p:txBody>
      </p:sp>
      <p:sp>
        <p:nvSpPr>
          <p:cNvPr id="7" name="Shape 4"/>
          <p:cNvSpPr/>
          <p:nvPr/>
        </p:nvSpPr>
        <p:spPr>
          <a:xfrm>
            <a:off x="666780" y="4633356"/>
            <a:ext cx="5372100" cy="1447770"/>
          </a:xfrm>
          <a:prstGeom prst="rect">
            <a:avLst/>
          </a:prstGeom>
          <a:solidFill>
            <a:srgbClr val="F3F3FA"/>
          </a:solidFill>
          <a:ln/>
        </p:spPr>
      </p:sp>
      <p:sp>
        <p:nvSpPr>
          <p:cNvPr id="8" name="Shape 5"/>
          <p:cNvSpPr/>
          <p:nvPr/>
        </p:nvSpPr>
        <p:spPr>
          <a:xfrm>
            <a:off x="666780" y="4633356"/>
            <a:ext cx="57150" cy="1447770"/>
          </a:xfrm>
          <a:prstGeom prst="rect">
            <a:avLst/>
          </a:prstGeom>
          <a:solidFill>
            <a:srgbClr val="422C70"/>
          </a:solidFill>
          <a:ln/>
        </p:spPr>
      </p:sp>
      <p:sp>
        <p:nvSpPr>
          <p:cNvPr id="9" name="Text 6"/>
          <p:cNvSpPr/>
          <p:nvPr/>
        </p:nvSpPr>
        <p:spPr>
          <a:xfrm>
            <a:off x="1153058" y="4874758"/>
            <a:ext cx="4724065" cy="964966"/>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Parodykite, kaip supratote</a:t>
            </a:r>
            <a:endParaRPr lang="lt" sz="2110" dirty="0"/>
          </a:p>
          <a:p>
            <a:pPr algn="l" indent="0" marL="0">
              <a:lnSpc>
                <a:spcPct val="113000"/>
              </a:lnSpc>
              <a:spcBef>
                <a:spcPts val="320"/>
              </a:spcBef>
              <a:buNone/>
            </a:pPr>
            <a:r>
              <a:rPr lang="lt" altLang="en-US" sz="2110" dirty="0">
                <a:solidFill>
                  <a:srgbClr val="25252B"/>
                </a:solidFill>
                <a:latin typeface="IBM Plex Sans" pitchFamily="34" charset="0"/>
                <a:ea typeface="IBM Plex Sans" pitchFamily="34" charset="-122"/>
                <a:cs typeface="IBM Plex Sans" pitchFamily="34" charset="-120"/>
              </a:rPr>
              <a:t>Kiek satošių yra 0,01 BTC? Kodėl galima naudoti mažiau nei vieną visą bitkoiną?</a:t>
            </a:r>
            <a:endParaRPr lang="lt"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kaip patikimi skaitmeniniai pinigai</a:t>
            </a:r>
            <a:endParaRPr lang="lt" sz="3000" dirty="0"/>
          </a:p>
        </p:txBody>
      </p:sp>
      <p:sp>
        <p:nvSpPr>
          <p:cNvPr id="4" name="Text 2"/>
          <p:cNvSpPr/>
          <p:nvPr/>
        </p:nvSpPr>
        <p:spPr>
          <a:xfrm>
            <a:off x="971459" y="136849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Ilgaamžė apskaitos knyga; prieiga priklauso nuo raktų</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Lengvai pernešami ir dalūs; pervedimams reikia ryšio</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Viešai žinomas ribotumas ir patikrinamos taisyklės</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Pakeičiamumui gali turėti įtakos tai, kaip paslaugų teikėjai vertina viešą sandorių istoriją</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Priimtinumas skiriasi priklausomai nuo vietos</a:t>
            </a:r>
            <a:endParaRPr lang="lt" sz="1920" dirty="0"/>
          </a:p>
        </p:txBody>
      </p:sp>
      <p:sp>
        <p:nvSpPr>
          <p:cNvPr id="5" name="Text 3"/>
          <p:cNvSpPr/>
          <p:nvPr/>
        </p:nvSpPr>
        <p:spPr>
          <a:xfrm>
            <a:off x="666780" y="3476640"/>
            <a:ext cx="11510010" cy="329093"/>
          </a:xfrm>
          <a:prstGeom prst="rect">
            <a:avLst/>
          </a:prstGeom>
          <a:noFill/>
          <a:ln/>
        </p:spPr>
        <p:txBody>
          <a:bodyPr wrap="square" lIns="0" tIns="0" rIns="0" bIns="0" rtlCol="0" anchor="t"/>
          <a:lstStyle/>
          <a:p>
            <a:pPr algn="l" indent="0" marL="0">
              <a:lnSpc>
                <a:spcPct val="113000"/>
              </a:lnSpc>
              <a:buNone/>
            </a:pPr>
            <a:r>
              <a:rPr lang="lt" altLang="en-US" sz="1920" b="1" dirty="0">
                <a:solidFill>
                  <a:srgbClr val="25252B"/>
                </a:solidFill>
                <a:latin typeface="IBM Plex Sans" pitchFamily="34" charset="0"/>
                <a:ea typeface="IBM Plex Sans" pitchFamily="34" charset="-122"/>
                <a:cs typeface="IBM Plex Sans" pitchFamily="34" charset="-120"/>
              </a:rPr>
              <a:t>Trys funkcijos</a:t>
            </a:r>
            <a:endParaRPr lang="lt" sz="1920" dirty="0"/>
          </a:p>
        </p:txBody>
      </p:sp>
      <p:sp>
        <p:nvSpPr>
          <p:cNvPr id="6" name="Text 4"/>
          <p:cNvSpPr/>
          <p:nvPr/>
        </p:nvSpPr>
        <p:spPr>
          <a:xfrm>
            <a:off x="971459" y="4000683"/>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Vertės kaupimo priemonė: nuspėjama pasiūla; svyruojanti kaina</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Mainų priemonė: tiesioginiai pervedimai; kintantys mokesčiai ir priimtinumas</a:t>
            </a:r>
            <a:endParaRPr lang="lt" sz="1920" dirty="0"/>
          </a:p>
          <a:p>
            <a:pPr algn="l" marL="182880" indent="-182880">
              <a:lnSpc>
                <a:spcPct val="113000"/>
              </a:lnSpc>
              <a:spcBef>
                <a:spcPts val="380"/>
              </a:spcBef>
              <a:buSzPct val="100000"/>
              <a:buChar char="•"/>
            </a:pPr>
            <a:r>
              <a:rPr lang="lt" altLang="en-US" sz="1920" dirty="0">
                <a:solidFill>
                  <a:srgbClr val="25252B"/>
                </a:solidFill>
                <a:latin typeface="IBM Plex Sans" pitchFamily="34" charset="0"/>
                <a:ea typeface="IBM Plex Sans" pitchFamily="34" charset="-122"/>
                <a:cs typeface="IBM Plex Sans" pitchFamily="34" charset="-120"/>
              </a:rPr>
              <a:t>Apskaitos vienetas: BTC arba satošiai; daugelio prekių kainos išreikštos dekretiniais pinigais</a:t>
            </a:r>
            <a:endParaRPr lang="lt" sz="1920" dirty="0"/>
          </a:p>
        </p:txBody>
      </p:sp>
      <p:sp>
        <p:nvSpPr>
          <p:cNvPr id="7" name="Text 5"/>
          <p:cNvSpPr/>
          <p:nvPr/>
        </p:nvSpPr>
        <p:spPr>
          <a:xfrm>
            <a:off x="666780" y="5231465"/>
            <a:ext cx="11510010" cy="415686"/>
          </a:xfrm>
          <a:prstGeom prst="rect">
            <a:avLst/>
          </a:prstGeom>
          <a:noFill/>
          <a:ln/>
        </p:spPr>
        <p:txBody>
          <a:bodyPr wrap="square" lIns="0" tIns="0" rIns="0" bIns="0" rtlCol="0" anchor="t"/>
          <a:lstStyle/>
          <a:p>
            <a:pPr algn="l" indent="0" marL="0">
              <a:lnSpc>
                <a:spcPct val="113000"/>
              </a:lnSpc>
              <a:buNone/>
            </a:pPr>
            <a:r>
              <a:rPr lang="lt" altLang="en-US" sz="1540" dirty="0">
                <a:solidFill>
                  <a:srgbClr val="25252B"/>
                </a:solidFill>
                <a:latin typeface="IBM Plex Sans" pitchFamily="34" charset="0"/>
                <a:ea typeface="IBM Plex Sans" pitchFamily="34" charset="-122"/>
                <a:cs typeface="IBM Plex Sans" pitchFamily="34" charset="-120"/>
              </a:rPr>
              <a:t>„Patikimų pinigų“ samprata priklauso nuo nurodytų kriterijų. Palyginkite alternatyvas taikydami tuos pačius standartus.</a:t>
            </a:r>
            <a:endParaRPr lang="lt"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stabiliosios kriptovaliutos ir kitas kriptoturtas</a:t>
            </a:r>
            <a:endParaRPr lang="l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Bitcoin:</a:t>
            </a:r>
            <a:r>
              <a:rPr lang="lt" altLang="en-US" sz="2400" dirty="0">
                <a:solidFill>
                  <a:srgbClr val="25252B"/>
                </a:solidFill>
                <a:latin typeface="IBM Plex Sans" pitchFamily="34" charset="0"/>
                <a:ea typeface="IBM Plex Sans" pitchFamily="34" charset="-122"/>
                <a:cs typeface="IBM Plex Sans" pitchFamily="34" charset="-120"/>
              </a:rPr>
              <a:t> viešos emisijos taisyklės; nėra centrinio emitento</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Stabiliosios kriptovaliutos:</a:t>
            </a:r>
            <a:r>
              <a:rPr lang="lt" altLang="en-US" sz="2400" dirty="0">
                <a:solidFill>
                  <a:srgbClr val="25252B"/>
                </a:solidFill>
                <a:latin typeface="IBM Plex Sans" pitchFamily="34" charset="0"/>
                <a:ea typeface="IBM Plex Sans" pitchFamily="34" charset="-122"/>
                <a:cs typeface="IBM Plex Sans" pitchFamily="34" charset="-120"/>
              </a:rPr>
              <a:t> siekia išlaikyti orientacinę vertę; rezervai, mechanizmai arba išpirkimo reikalavimo teisės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Kitas kriptoturtas:</a:t>
            </a:r>
            <a:r>
              <a:rPr lang="lt" altLang="en-US" sz="2400" dirty="0">
                <a:solidFill>
                  <a:srgbClr val="25252B"/>
                </a:solidFill>
                <a:latin typeface="IBM Plex Sans" pitchFamily="34" charset="0"/>
                <a:ea typeface="IBM Plex Sans" pitchFamily="34" charset="-122"/>
                <a:cs typeface="IBM Plex Sans" pitchFamily="34" charset="-120"/>
              </a:rPr>
              <a:t> skirtingi tinklai, emisija, kontrolė ir paskirtis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Bendra atšakos kodo istorija nesuteikia jai Bitcoin tinklo ar saugumo</a:t>
            </a:r>
            <a:endParaRPr lang="lt"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Palyginkite:</a:t>
            </a:r>
            <a:r>
              <a:rPr lang="lt" altLang="en-US" sz="2400" dirty="0">
                <a:solidFill>
                  <a:srgbClr val="25252B"/>
                </a:solidFill>
                <a:latin typeface="IBM Plex Sans" pitchFamily="34" charset="0"/>
                <a:ea typeface="IBM Plex Sans" pitchFamily="34" charset="-122"/>
                <a:cs typeface="IBM Plex Sans" pitchFamily="34" charset="-120"/>
              </a:rPr>
              <a:t> emisijos kontrolę, nepriklausomą tikrinimą, raktų kontrolę ir sandorio šalis.</a:t>
            </a:r>
            <a:endParaRPr lang="lt"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Šis palyginimas padeda geriau suprasti Bitcoin; juo nerekomenduojama įsigyti jokio turto, juo prekiauti ar jo reklamuoti.</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Skirtingi modeliai, skirtingos rizikos</a:t>
            </a:r>
            <a:endParaRPr lang="lt"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Bitcoin:</a:t>
            </a:r>
            <a:r>
              <a:rPr lang="lt" altLang="en-US" sz="2300" dirty="0">
                <a:solidFill>
                  <a:srgbClr val="25252B"/>
                </a:solidFill>
                <a:latin typeface="IBM Plex Sans" pitchFamily="34" charset="0"/>
                <a:ea typeface="IBM Plex Sans" pitchFamily="34" charset="-122"/>
                <a:cs typeface="IBM Plex Sans" pitchFamily="34" charset="-120"/>
              </a:rPr>
              <a:t> vertės svyravimai, raktų praradimas, mokėjimų negrįžtamumas, mokesčiai, vieši įrašai</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Stabiliosios kriptovaliutos:</a:t>
            </a:r>
            <a:r>
              <a:rPr lang="lt" altLang="en-US" sz="2300" dirty="0">
                <a:solidFill>
                  <a:srgbClr val="25252B"/>
                </a:solidFill>
                <a:latin typeface="IBM Plex Sans" pitchFamily="34" charset="0"/>
                <a:ea typeface="IBM Plex Sans" pitchFamily="34" charset="-122"/>
                <a:cs typeface="IBM Plex Sans" pitchFamily="34" charset="-120"/>
              </a:rPr>
              <a:t> vertės susiejimo praradimas, rezervai, išpirkimas, lėšų įšaldymas ir sandorio šalys</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Kitas kriptoturtas:</a:t>
            </a:r>
            <a:r>
              <a:rPr lang="lt" altLang="en-US" sz="2300" dirty="0">
                <a:solidFill>
                  <a:srgbClr val="25252B"/>
                </a:solidFill>
                <a:latin typeface="IBM Plex Sans" pitchFamily="34" charset="0"/>
                <a:ea typeface="IBM Plex Sans" pitchFamily="34" charset="-122"/>
                <a:cs typeface="IBM Plex Sans" pitchFamily="34" charset="-120"/>
              </a:rPr>
              <a:t> taisyklių pakeitimai, įtakos sutelkimas, programinės klaidos, įsilaužimai ir tiltai tarp blokų grandinių</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Paslaugos:</a:t>
            </a:r>
            <a:r>
              <a:rPr lang="lt" altLang="en-US" sz="2300" dirty="0">
                <a:solidFill>
                  <a:srgbClr val="25252B"/>
                </a:solidFill>
                <a:latin typeface="IBM Plex Sans" pitchFamily="34" charset="0"/>
                <a:ea typeface="IBM Plex Sans" pitchFamily="34" charset="-122"/>
                <a:cs typeface="IBM Plex Sans" pitchFamily="34" charset="-120"/>
              </a:rPr>
              <a:t> turto saugojimas, veiklos sutrikimai, prieiga ir teisinė rizika visose kategorijose</a:t>
            </a:r>
            <a:endParaRPr lang="lt"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Pažįstamas prekybos simbolis, iš pažiūros stabili kaina ar išdailinta programėlė neįrodo saugumo. Žetonai savaime nesuteikia nuosavybės teisių į įmonę, teisės į pajamas ar teisės į išpirkimą.</a:t>
            </a:r>
            <a:endParaRPr lang="lt"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Mokymasis nėra prekyba ar reklamavimas</a:t>
            </a:r>
            <a:endParaRPr lang="l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Aiškinkite, kelkite klausimus, lyginkite ir tikrinkite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Spekuliacija: kainos rizika, platformos rizika ir spaudimas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Reklamavimas: galimi interesų konfliktai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Nenurodoma pirkti, parduoti ar laikyti</a:t>
            </a:r>
            <a:endParaRPr lang="lt"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lt" altLang="en-US" sz="2400" b="1" dirty="0">
                <a:solidFill>
                  <a:srgbClr val="422C70"/>
                </a:solidFill>
                <a:latin typeface="IBM Plex Sans" pitchFamily="34" charset="0"/>
                <a:ea typeface="IBM Plex Sans" pitchFamily="34" charset="-122"/>
                <a:cs typeface="IBM Plex Sans" pitchFamily="34" charset="-120"/>
              </a:rPr>
              <a:t>Vertės vietos kontekste patikra</a:t>
            </a:r>
            <a:endParaRPr lang="lt" sz="2400" dirty="0"/>
          </a:p>
          <a:p>
            <a:pPr algn="l" indent="0" marL="0">
              <a:lnSpc>
                <a:spcPct val="113000"/>
              </a:lnSpc>
              <a:spcBef>
                <a:spcPts val="360"/>
              </a:spcBef>
              <a:buNone/>
            </a:pPr>
            <a:r>
              <a:rPr lang="lt" altLang="en-US" sz="2400" dirty="0">
                <a:solidFill>
                  <a:srgbClr val="25252B"/>
                </a:solidFill>
                <a:latin typeface="IBM Plex Sans" pitchFamily="34" charset="0"/>
                <a:ea typeface="IBM Plex Sans" pitchFamily="34" charset="-122"/>
                <a:cs typeface="IBM Plex Sans" pitchFamily="34" charset="-120"/>
              </a:rPr>
              <a:t>Atskirkite rinkos kainą, vietinį priimtinumą ir asmeninį pasirinkimą ar šališkumą.</a:t>
            </a:r>
            <a:endParaRPr lang="l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atsiradimo chronologija</a:t>
            </a:r>
            <a:endParaRPr lang="l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Satoshi Nakamoto yra pseudonimas; kūrėjas ar kūrėjai lieka nežinomi. Kiti toliau plėtojo atvirojo kodo tinklą be nuolatinio centrinio vadovo.</a:t>
            </a:r>
            <a:endParaRPr lang="lt"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Įvertinkite tinklo sandarą ir veikimą, taip pat jo atsiradimo istoriją.</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 m. spalio 31 d.Paskelbta baltoji knyga: mokėjimai internetu be tarpininko2009 m. sausio 3 d.Pradinis blokas: pradeda veikti „Bitcoin“ tinklas 2009 m. sausio 12 d.Pirmasis sandoris tarp dviejų žmo">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Įgalinimas, rizika ir atsakomybė</a:t>
            </a:r>
            <a:endParaRPr lang="l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Tiesioginė kontrolė naudojant raktus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Viešos taisyklės ir nepriklausomas tikrinimas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Pasaulinis pervedimas tiesiogiai tarp naudotojų</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Atsarginės kopijos, mokėjimų tikrinimas ir atkūrimo planavimas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Vertės svyravimai, vieši įrašai, mokesčiai ir ribotas priėmimas atsiskaitant</a:t>
            </a:r>
            <a:endParaRPr lang="l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Jokia įmonė negali atkurti prarastos atkūrimo frazės. Prieš pervesdami reikšmingas sumas, paprašykite pagalbos, neatskleisdami slaptos informacijos.</a:t>
            </a:r>
            <a:endParaRPr lang="lt"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Asmeninė atsakomybė gali apimti mokymąsi, tarpusavio patikrą, procedūras ir nedidelės apimties bandymus.</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Apžvalga: kaip „Bitcoin“ sprendžia pinigų sistemos trūkumus?</a:t>
            </a:r>
            <a:endParaRPr lang="lt"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lt" altLang="en-US" sz="2110" b="1" dirty="0">
                <a:solidFill>
                  <a:srgbClr val="25252B"/>
                </a:solidFill>
                <a:latin typeface="IBM Plex Sans" pitchFamily="34" charset="0"/>
                <a:ea typeface="IBM Plex Sans" pitchFamily="34" charset="-122"/>
                <a:cs typeface="IBM Plex Sans" pitchFamily="34" charset="-120"/>
              </a:rPr>
              <a:t>Pagrindinės išvados</a:t>
            </a:r>
            <a:endParaRPr lang="lt" sz="2110" dirty="0"/>
          </a:p>
        </p:txBody>
      </p:sp>
      <p:sp>
        <p:nvSpPr>
          <p:cNvPr id="5" name="Text 3"/>
          <p:cNvSpPr/>
          <p:nvPr/>
        </p:nvSpPr>
        <p:spPr>
          <a:xfrm>
            <a:off x="1002000" y="2005919"/>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Kintanti pasiūla → viešos emisijos taisyklės; naudotojai užtikrina jų laikymąsi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Centralizuotas mokėjimų leidimas → tiesioginis pervedimas tarp dalyvių; klaidas sunku ištaisyti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Centralizuotas operacijų registras → bendras tikrinimas; viešų įrašų keliama rizika privatumui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Prieiga per institucijas → raktų kontrolė; atsakomybė už atsargines kopijas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Operacijų eiliškumo nustatymas → darbo įrodymas; įrangos ir energijos sąnaudos</a:t>
            </a:r>
            <a:endParaRPr lang="lt" sz="2110" dirty="0"/>
          </a:p>
        </p:txBody>
      </p:sp>
      <p:sp>
        <p:nvSpPr>
          <p:cNvPr id="6" name="Shape 4"/>
          <p:cNvSpPr/>
          <p:nvPr/>
        </p:nvSpPr>
        <p:spPr>
          <a:xfrm>
            <a:off x="666780" y="5048860"/>
            <a:ext cx="10858500" cy="1085850"/>
          </a:xfrm>
          <a:prstGeom prst="rect">
            <a:avLst/>
          </a:prstGeom>
          <a:solidFill>
            <a:srgbClr val="F3F3FA"/>
          </a:solidFill>
          <a:ln/>
        </p:spPr>
      </p:sp>
      <p:sp>
        <p:nvSpPr>
          <p:cNvPr id="7" name="Shape 5"/>
          <p:cNvSpPr/>
          <p:nvPr/>
        </p:nvSpPr>
        <p:spPr>
          <a:xfrm>
            <a:off x="666780" y="5048860"/>
            <a:ext cx="57150" cy="1085850"/>
          </a:xfrm>
          <a:prstGeom prst="rect">
            <a:avLst/>
          </a:prstGeom>
          <a:solidFill>
            <a:srgbClr val="422C70"/>
          </a:solidFill>
          <a:ln/>
        </p:spPr>
      </p:sp>
      <p:sp>
        <p:nvSpPr>
          <p:cNvPr id="8" name="Text 6"/>
          <p:cNvSpPr/>
          <p:nvPr/>
        </p:nvSpPr>
        <p:spPr>
          <a:xfrm>
            <a:off x="1153058" y="5290261"/>
            <a:ext cx="10539649" cy="603047"/>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Akimirka apmąstymams</a:t>
            </a:r>
            <a:endParaRPr lang="lt" sz="2110" dirty="0"/>
          </a:p>
          <a:p>
            <a:pPr algn="l" indent="0" marL="0">
              <a:lnSpc>
                <a:spcPct val="113000"/>
              </a:lnSpc>
              <a:spcBef>
                <a:spcPts val="320"/>
              </a:spcBef>
              <a:buNone/>
            </a:pPr>
            <a:r>
              <a:rPr lang="lt" altLang="en-US" sz="2110" dirty="0">
                <a:solidFill>
                  <a:srgbClr val="25252B"/>
                </a:solidFill>
                <a:latin typeface="IBM Plex Sans" pitchFamily="34" charset="0"/>
                <a:ea typeface="IBM Plex Sans" pitchFamily="34" charset="-122"/>
                <a:cs typeface="IBM Plex Sans" pitchFamily="34" charset="-120"/>
              </a:rPr>
              <a:t>Kurią „Bitcoin“ sandaros dalį dabar paaiškintumėte kitaip ir kodėl?</a:t>
            </a:r>
            <a:endParaRPr lang="l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2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7941F"/>
                </a:solidFill>
                <a:latin typeface="IBM Plex Sans Medium" pitchFamily="34" charset="0"/>
                <a:ea typeface="IBM Plex Sans Medium" pitchFamily="34" charset="-122"/>
                <a:cs typeface="IBM Plex Sans Medium" pitchFamily="34" charset="-120"/>
              </a:rPr>
              <a:t>3 modulis</a:t>
            </a:r>
            <a:endParaRPr lang="lt"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saugus naudojimasis „Bitcoin“</a:t>
            </a:r>
            <a:endParaRPr lang="l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lt" altLang="en-US" sz="2400" b="1" dirty="0">
                <a:solidFill>
                  <a:srgbClr val="FFFFFF"/>
                </a:solidFill>
                <a:latin typeface="IBM Plex Sans" pitchFamily="34" charset="0"/>
                <a:ea typeface="IBM Plex Sans" pitchFamily="34" charset="-122"/>
                <a:cs typeface="IBM Plex Sans" pitchFamily="34" charset="-120"/>
              </a:rPr>
              <a:t>Veiksmas:</a:t>
            </a:r>
            <a:r>
              <a:rPr lang="lt" altLang="en-US" sz="2400" dirty="0">
                <a:solidFill>
                  <a:srgbClr val="FFFFFF"/>
                </a:solidFill>
                <a:latin typeface="IBM Plex Sans" pitchFamily="34" charset="0"/>
                <a:ea typeface="IBM Plex Sans" pitchFamily="34" charset="-122"/>
                <a:cs typeface="IBM Plex Sans" pitchFamily="34" charset="-120"/>
              </a:rPr>
              <a:t> Kaip prisiimti atsakomybę už „Bitcoin“ naudojimą ir apsaugą?</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Saugūs pirmieji veiksmai</a:t>
            </a:r>
            <a:endParaRPr lang="l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Dalinkitės lėšų gavimo informacija; niekada neatskleiskite slaptų duomenų</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Prieš patvirtindami siuntimą, stabtelėkite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Stenkitės, kad klaidų pasekmės būtų nedidelės; prašykite pagalbos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Naudokite paruoštas, tuščias, imituotas arba patvirtintas nedidelės rizikos mokomąsias priemones</a:t>
            </a:r>
            <a:endParaRPr lang="lt"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Nieko pirkti, naudoti asmeninių lėšų ar turėti asmeninės piniginės nereikia. Praktikuojantis realiomis sąlygomis kyla papildoma rizika privatumui ir saugumui bei pavojus prarasti lėšas; galima rinktis alternatyvą, kuriai lėšų nereikia.</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Piniginės</a:t>
            </a:r>
            <a:endParaRPr lang="lt"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Bitcoin piniginė valdo raktus ir informaciją, reikalingus operacijoms gauti ir patvirtinti; bitkoinai lieka įrašyti bendrajame operacijų registre.</a:t>
            </a:r>
            <a:endParaRPr lang="lt"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Kas valdo raktus?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Kaip atkuriama prieiga?</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Kokie mokėjimo būdai palaikomi?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Pirminis kodas, priežiūra, suderinamumas, privatumas, kaina ir pagalba</a:t>
            </a:r>
            <a:endParaRPr lang="lt" sz="2300" dirty="0"/>
          </a:p>
        </p:txBody>
      </p:sp>
      <p:sp>
        <p:nvSpPr>
          <p:cNvPr id="6" name="Text 4"/>
          <p:cNvSpPr/>
          <p:nvPr/>
        </p:nvSpPr>
        <p:spPr>
          <a:xfrm>
            <a:off x="666780" y="4542831"/>
            <a:ext cx="11510010" cy="39502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Atvirasis kodas leidžia jį patikrinti; tai neįrodo, kad piniginė yra saugi ar tinkama.</a:t>
            </a:r>
            <a:endParaRPr lang="lt" sz="2300" dirty="0"/>
          </a:p>
        </p:txBody>
      </p:sp>
      <p:sp>
        <p:nvSpPr>
          <p:cNvPr id="7" name="Text 5"/>
          <p:cNvSpPr/>
          <p:nvPr/>
        </p:nvSpPr>
        <p:spPr>
          <a:xfrm>
            <a:off x="666780" y="5230459"/>
            <a:ext cx="11510010" cy="789950"/>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Mokomosiose piniginėse negalima laikyti reikšmingų lėšų sumų. Vėliau naudojamai asmeninei piniginei reikia naujos privačios sąrankos ir naujų atkūrimo duomenų.</a:t>
            </a:r>
            <a:endParaRPr lang="lt"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Jūsų piniginėje saugomi raktai Gauti Pasidalykite gavimo adresuSiųsti Pasirašykite savo raktu Bitkoinai lieka bendrojoje apskaitos knygoje">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Adresai</a:t>
            </a:r>
            <a:endParaRPr lang="lt"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Vieša lėšų gavimo informacija mokėjimui blokų grandinėje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Gaukite ją iš numatytos piniginės lėšų gavimo lango</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Nuskaitykite arba nukopijuokite; paskui palyginkite su informacija patikimame ekrane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Patvirtinkite gavėją, tinklą ir mokėjimo būdą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Adresas blokų grandinėje ir „Lightning“ mokėjimo užklausa: skirtingos užklausos</a:t>
            </a:r>
            <a:endParaRPr lang="lt"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Kenkėjiška programinė įranga gali pakeisti nukopijuotus gavėjų adresus. Vien pažįstamos išvaizdos nepakanka. Naudojant naujus adresus, mokėjimus sunkiau susieti tarpusavyje; tačiau dėl to mokėjimai netampa anoniminiai.</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Raktai</a:t>
            </a:r>
            <a:endParaRPr lang="lt"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Privatusis raktas:</a:t>
            </a:r>
            <a:r>
              <a:rPr lang="lt" altLang="en-US" sz="2110" dirty="0">
                <a:solidFill>
                  <a:srgbClr val="25252B"/>
                </a:solidFill>
                <a:latin typeface="IBM Plex Sans" pitchFamily="34" charset="0"/>
                <a:ea typeface="IBM Plex Sans" pitchFamily="34" charset="-122"/>
                <a:cs typeface="IBM Plex Sans" pitchFamily="34" charset="-120"/>
              </a:rPr>
              <a:t> slapta informacija, naudojama lėšų išleidimui autorizuoti</a:t>
            </a:r>
            <a:endParaRPr lang="lt" sz="2110" dirty="0"/>
          </a:p>
          <a:p>
            <a:pPr algn="l" marL="200660" indent="-20066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Viešasis raktas:</a:t>
            </a:r>
            <a:r>
              <a:rPr lang="lt" altLang="en-US" sz="2110" dirty="0">
                <a:solidFill>
                  <a:srgbClr val="25252B"/>
                </a:solidFill>
                <a:latin typeface="IBM Plex Sans" pitchFamily="34" charset="0"/>
                <a:ea typeface="IBM Plex Sans" pitchFamily="34" charset="-122"/>
                <a:cs typeface="IBM Plex Sans" pitchFamily="34" charset="-120"/>
              </a:rPr>
              <a:t> leidžia patikrinti parašus neatskleidžiant privačiojo rakto</a:t>
            </a:r>
            <a:endParaRPr lang="lt" sz="2110" dirty="0"/>
          </a:p>
          <a:p>
            <a:pPr algn="l" marL="200660" indent="-20066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Adresas:</a:t>
            </a:r>
            <a:r>
              <a:rPr lang="lt" altLang="en-US" sz="2110" dirty="0">
                <a:solidFill>
                  <a:srgbClr val="25252B"/>
                </a:solidFill>
                <a:latin typeface="IBM Plex Sans" pitchFamily="34" charset="0"/>
                <a:ea typeface="IBM Plex Sans" pitchFamily="34" charset="-122"/>
                <a:cs typeface="IBM Plex Sans" pitchFamily="34" charset="-120"/>
              </a:rPr>
              <a:t> lėšoms gauti skirta informacija, išvesta iš viešojo rakto informacijos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Piniginės paprastai automatiškai valdo daug raktų</a:t>
            </a:r>
            <a:endParaRPr lang="lt"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Niekada nesidalykite privačiaisiais raktais, atkūrimo frazėmis, slaptažodžiais ar atkūrimo kodais. Jų nereikia jokiam teisėtai veikiančiam pedagogui, pagalbos specialistui, piniginės paslaugų teikėjui, keityklos darbuotojui ar kūrėjui.</a:t>
            </a:r>
            <a:endParaRPr lang="lt"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Išbandykite</a:t>
            </a:r>
            <a:endParaRPr lang="lt" sz="2110" dirty="0"/>
          </a:p>
          <a:p>
            <a:pPr algn="l" indent="0" marL="0">
              <a:lnSpc>
                <a:spcPct val="113000"/>
              </a:lnSpc>
              <a:spcBef>
                <a:spcPts val="320"/>
              </a:spcBef>
              <a:buNone/>
            </a:pPr>
            <a:r>
              <a:rPr lang="lt" altLang="en-US" sz="2110" dirty="0">
                <a:solidFill>
                  <a:srgbClr val="25252B"/>
                </a:solidFill>
                <a:latin typeface="IBM Plex Sans" pitchFamily="34" charset="0"/>
                <a:ea typeface="IBM Plex Sans" pitchFamily="34" charset="-122"/>
                <a:cs typeface="IBM Plex Sans" pitchFamily="34" charset="-120"/>
              </a:rPr>
              <a:t>Suskirstykite paruoštus pavyzdžius į lėšoms gauti skirtą informaciją, slaptą informaciją ir viešą informaciją, kuri tampa jautri susiejus ją su asmeniu.</a:t>
            </a:r>
            <a:endParaRPr lang="l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usis raktas: niekada jo neatskleiskite. Bet kas, jį turintis, gali išleisti jūsų bitkoinus. Gavimas: saugu dalytis Viešasis raktas, išvestas iš privačiojo rakto Gavimo adresas, sukurtas iš viešo">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Atkūrimo frazės</a:t>
            </a:r>
            <a:endParaRPr lang="lt"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Atkūrimo frazė – tai nustatyta tvarka išdėstytų žodžių sąrašas, kurį daugelis piniginių naudoja savo privatiesiems raktams atkurti.</a:t>
            </a:r>
            <a:endParaRPr lang="lt"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Dažnai 12 arba 24 žodžiai; sprendimai skiriasi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Tiksli rašyba ir tvarka</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Oficialios atsarginės kopijos kūrimo instrukcijos; privatus saugojimas neprisijungus prie interneto</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Saugokite nuo praradimo, sugadinimo, kamerų ir kitų stebėtojų</a:t>
            </a:r>
            <a:endParaRPr lang="lt"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Naudojimas su turto saugotoju ir be jo</a:t>
            </a:r>
            <a:endParaRPr lang="lt"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Saugojimas pas tarpininką:</a:t>
            </a:r>
            <a:r>
              <a:rPr lang="lt" altLang="en-US" sz="2110" dirty="0">
                <a:solidFill>
                  <a:srgbClr val="25252B"/>
                </a:solidFill>
                <a:latin typeface="IBM Plex Sans" pitchFamily="34" charset="0"/>
                <a:ea typeface="IBM Plex Sans" pitchFamily="34" charset="-122"/>
                <a:cs typeface="IBM Plex Sans" pitchFamily="34" charset="-120"/>
              </a:rPr>
              <a:t> paslaugos teikėjas valdo raktus ir paskyros atkūrimą</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Rodomas likutis: paslaugos teikėjo pažadas suteikti bitkoinų</a:t>
            </a:r>
            <a:endParaRPr lang="lt" sz="2110" dirty="0"/>
          </a:p>
          <a:p>
            <a:pPr algn="l" marL="200660" indent="-200660">
              <a:lnSpc>
                <a:spcPct val="113000"/>
              </a:lnSpc>
              <a:spcBef>
                <a:spcPts val="420"/>
              </a:spcBef>
              <a:buSzPct val="100000"/>
              <a:buChar char="•"/>
            </a:pPr>
            <a:r>
              <a:rPr lang="lt" altLang="en-US" sz="2110" b="1" dirty="0">
                <a:solidFill>
                  <a:srgbClr val="422C70"/>
                </a:solidFill>
                <a:latin typeface="IBM Plex Sans" pitchFamily="34" charset="0"/>
                <a:ea typeface="IBM Plex Sans" pitchFamily="34" charset="-122"/>
                <a:cs typeface="IBM Plex Sans" pitchFamily="34" charset="-120"/>
              </a:rPr>
              <a:t>Savarankiškas saugojimas:</a:t>
            </a:r>
            <a:r>
              <a:rPr lang="lt" altLang="en-US" sz="2110" dirty="0">
                <a:solidFill>
                  <a:srgbClr val="25252B"/>
                </a:solidFill>
                <a:latin typeface="IBM Plex Sans" pitchFamily="34" charset="0"/>
                <a:ea typeface="IBM Plex Sans" pitchFamily="34" charset="-122"/>
                <a:cs typeface="IBM Plex Sans" pitchFamily="34" charset="-120"/>
              </a:rPr>
              <a:t> naudotojas valdo raktus ir atsarginę kopiją</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Tiesioginė kontrolė reiškia atsakomybę už klaidas ir prieigos atkūrimą</a:t>
            </a:r>
            <a:endParaRPr lang="lt"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Vieša blokų grandinė negali įrodyti, kiek paslaugos teikėjas skolingas konkrečiam klientui. Net ir savarankiškai saugant lėšas gali išlikti priklausomybė nuo programinės ir aparatinės įrangos, serverių bei tinklo.</a:t>
            </a:r>
            <a:endParaRPr lang="lt"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lt" altLang="en-US" sz="2110" b="1" dirty="0">
                <a:solidFill>
                  <a:srgbClr val="422C70"/>
                </a:solidFill>
                <a:latin typeface="IBM Plex Sans" pitchFamily="34" charset="0"/>
                <a:ea typeface="IBM Plex Sans" pitchFamily="34" charset="-122"/>
                <a:cs typeface="IBM Plex Sans" pitchFamily="34" charset="-120"/>
              </a:rPr>
              <a:t>Išbandykite</a:t>
            </a:r>
            <a:endParaRPr lang="lt" sz="2110" dirty="0"/>
          </a:p>
          <a:p>
            <a:pPr algn="l" indent="0" marL="0">
              <a:lnSpc>
                <a:spcPct val="113000"/>
              </a:lnSpc>
              <a:spcBef>
                <a:spcPts val="320"/>
              </a:spcBef>
              <a:buNone/>
            </a:pPr>
            <a:r>
              <a:rPr lang="lt" altLang="en-US" sz="2110" dirty="0">
                <a:solidFill>
                  <a:srgbClr val="25252B"/>
                </a:solidFill>
                <a:latin typeface="IBM Plex Sans" pitchFamily="34" charset="0"/>
                <a:ea typeface="IBM Plex Sans" pitchFamily="34" charset="-122"/>
                <a:cs typeface="IBM Plex Sans" pitchFamily="34" charset="-120"/>
              </a:rPr>
              <a:t>Palyginkite du parengtus aprašymus: kas valdo raktus, kas atkuria prieigą ir kokią riziką reikia patikrinti?</a:t>
            </a:r>
            <a:endParaRPr lang="lt"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Saugojimas per tarpininką Prisijungiate prie paskyros savo telefonePaslaugos teikėjas saugo raktus savo serveriuose Paslaugos teikėjas patvirtina ir pasirašo jūsų mokėjimąLikutisPaslaugos teikėjo paža">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Karštosios ir šaltosios piniginės</a:t>
            </a:r>
            <a:endParaRPr lang="lt" sz="3000" dirty="0"/>
          </a:p>
        </p:txBody>
      </p:sp>
      <p:sp>
        <p:nvSpPr>
          <p:cNvPr id="5" name="Text 2"/>
          <p:cNvSpPr/>
          <p:nvPr/>
        </p:nvSpPr>
        <p:spPr>
          <a:xfrm>
            <a:off x="986729" y="1372240"/>
            <a:ext cx="5989960" cy="3263768"/>
          </a:xfrm>
          <a:prstGeom prst="rect">
            <a:avLst/>
          </a:prstGeom>
          <a:noFill/>
          <a:ln/>
        </p:spPr>
        <p:txBody>
          <a:bodyPr wrap="square" lIns="0" tIns="0" rIns="0" bIns="0" rtlCol="0" anchor="t"/>
          <a:lstStyle/>
          <a:p>
            <a:pPr algn="l" marL="191770" indent="-191770">
              <a:lnSpc>
                <a:spcPct val="113000"/>
              </a:lnSpc>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Karštoji:</a:t>
            </a:r>
            <a:r>
              <a:rPr lang="lt" altLang="en-US" sz="2020" dirty="0">
                <a:solidFill>
                  <a:srgbClr val="25252B"/>
                </a:solidFill>
                <a:latin typeface="IBM Plex Sans" pitchFamily="34" charset="0"/>
                <a:ea typeface="IBM Plex Sans" pitchFamily="34" charset="-122"/>
                <a:cs typeface="IBM Plex Sans" pitchFamily="34" charset="-120"/>
              </a:rPr>
              <a:t> raktai laikomi prie interneto prijungtame įrenginyje; patogu, bet didesnis pažeidžiamumas</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Šaltoji:</a:t>
            </a:r>
            <a:r>
              <a:rPr lang="lt" altLang="en-US" sz="2020" dirty="0">
                <a:solidFill>
                  <a:srgbClr val="25252B"/>
                </a:solidFill>
                <a:latin typeface="IBM Plex Sans" pitchFamily="34" charset="0"/>
                <a:ea typeface="IBM Plex Sans" pitchFamily="34" charset="-122"/>
                <a:cs typeface="IBM Plex Sans" pitchFamily="34" charset="-120"/>
              </a:rPr>
              <a:t> pasirašymo raktai atskirti nuo prie interneto prijungto bendrosios paskirties įrenginio</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Aparatinė piniginė:</a:t>
            </a:r>
            <a:r>
              <a:rPr lang="lt" altLang="en-US" sz="2020" dirty="0">
                <a:solidFill>
                  <a:srgbClr val="25252B"/>
                </a:solidFill>
                <a:latin typeface="IBM Plex Sans" pitchFamily="34" charset="0"/>
                <a:ea typeface="IBM Plex Sans" pitchFamily="34" charset="-122"/>
                <a:cs typeface="IBM Plex Sans" pitchFamily="34" charset="-120"/>
              </a:rPr>
              <a:t> specialus įrenginys raktams apsaugoti ir pasirašyti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Saugojimas ir atkūrimas: atskiri klausimai</a:t>
            </a:r>
            <a:endParaRPr lang="lt" sz="2020" dirty="0"/>
          </a:p>
        </p:txBody>
      </p:sp>
      <p:sp>
        <p:nvSpPr>
          <p:cNvPr id="6" name="Text 3"/>
          <p:cNvSpPr/>
          <p:nvPr/>
        </p:nvSpPr>
        <p:spPr>
          <a:xfrm>
            <a:off x="666780" y="4917552"/>
            <a:ext cx="6340632" cy="1036747"/>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Aparatinė piniginė gali būti naudojama šaltajam saugojimui; šie terminai nėra sinonimai. Įrenginius ir atsargines kopijas vis tiek reikia apsaugoti.</a:t>
            </a:r>
            <a:endParaRPr lang="l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Piniginės atkūrimas ir atkūrimo frazės tikrinimas</a:t>
            </a:r>
            <a:endParaRPr lang="l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Naudokite tik iš anksto paruoštą, tuščią arba imitacinę medžiagą. Niekada neatskleiskite tikrųjų atkūrimo žodžių; vėliau niekada nenaudokite pamokoje naudotos piniginės reikšmingoms lėšų sumoms laikyti.</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Naudokite tik paruoštą, tuščią arba imituotą medžiagą. Jūsų mokytojas niekada nemato atkūrimo frazės žodžių. 1 Laikykitės instrukcijųNaudokitės oficialiu konkrečios mokomosios piniginės vadovu.2 Patik">    </p:cNvPr>
          <p:cNvPicPr>
            <a:picLocks noChangeAspect="1"/>
          </p:cNvPicPr>
          <p:nvPr/>
        </p:nvPicPr>
        <p:blipFill>
          <a:blip r:embed="rId1"/>
          <a:stretch>
            <a:fillRect/>
          </a:stretch>
        </p:blipFill>
        <p:spPr>
          <a:xfrm>
            <a:off x="342900" y="499902"/>
            <a:ext cx="11506170" cy="57057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gavimas</a:t>
            </a:r>
            <a:endParaRPr lang="lt"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lt" altLang="en-US" sz="2300" b="1" dirty="0">
                <a:solidFill>
                  <a:srgbClr val="25252B"/>
                </a:solidFill>
                <a:latin typeface="IBM Plex Sans" pitchFamily="34" charset="0"/>
                <a:ea typeface="IBM Plex Sans" pitchFamily="34" charset="-122"/>
                <a:cs typeface="IBM Plex Sans" pitchFamily="34" charset="-120"/>
              </a:rPr>
              <a:t>1 praktinė užduotis: saugiai gaukite lėšas</a:t>
            </a:r>
            <a:endParaRPr lang="lt"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Atidarykite paruoštą piniginę; pasirinkite „Gauti“.</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Nustatykite, ar naudojama pagrindinė blokų grandinė, ar „Lightning“ tinklas.</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Dalinkitės tik vieša lėšoms gauti skirta informacija.</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Bet kokią prašomą sumą pasitikrinkite su siuntėju.</a:t>
            </a:r>
            <a:endParaRPr lang="lt" sz="2300" dirty="0"/>
          </a:p>
          <a:p>
            <a:pPr algn="l" marL="219710" indent="-219710">
              <a:lnSpc>
                <a:spcPct val="113000"/>
              </a:lnSpc>
              <a:spcBef>
                <a:spcPts val="460"/>
              </a:spcBef>
              <a:buSzPct val="100000"/>
              <a:buFont typeface="+mj-lt"/>
              <a:buAutoNum type="arabicPeriod" startAt="1"/>
            </a:pPr>
            <a:r>
              <a:rPr lang="lt" altLang="en-US" sz="2300" dirty="0">
                <a:solidFill>
                  <a:srgbClr val="25252B"/>
                </a:solidFill>
                <a:latin typeface="IBM Plex Sans" pitchFamily="34" charset="0"/>
                <a:ea typeface="IBM Plex Sans" pitchFamily="34" charset="-122"/>
                <a:cs typeface="IBM Plex Sans" pitchFamily="34" charset="-120"/>
              </a:rPr>
              <a:t>Patikrinkite sumą ir būseną savo piniginėje.</a:t>
            </a:r>
            <a:endParaRPr lang="lt" sz="2300" dirty="0"/>
          </a:p>
        </p:txBody>
      </p:sp>
      <p:sp>
        <p:nvSpPr>
          <p:cNvPr id="6" name="Text 4"/>
          <p:cNvSpPr/>
          <p:nvPr/>
        </p:nvSpPr>
        <p:spPr>
          <a:xfrm>
            <a:off x="666780" y="4601352"/>
            <a:ext cx="11510010" cy="1184971"/>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Siuntėjo žinutė ar ekrano kopija nėra įrodymas. Laukiantis patvirtinimo sandoris nėra tas pats, kas patvirtintas; patvirtinimai negali ištaisyti neteisingo adreso ar sukčiavimo pasekmių.</a:t>
            </a:r>
            <a:endParaRPr lang="l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siuntimas</a:t>
            </a:r>
            <a:endParaRPr lang="lt"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lt" altLang="en-US" sz="2400" b="1" dirty="0">
                <a:solidFill>
                  <a:srgbClr val="25252B"/>
                </a:solidFill>
                <a:latin typeface="IBM Plex Sans" pitchFamily="34" charset="0"/>
                <a:ea typeface="IBM Plex Sans" pitchFamily="34" charset="-122"/>
                <a:cs typeface="IBM Plex Sans" pitchFamily="34" charset="-120"/>
              </a:rPr>
              <a:t>2 praktinė užduotis: prieš siųsdami stabtelėkite ir patikrinkite</a:t>
            </a:r>
            <a:endParaRPr lang="lt"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Patvirtinkite tik tada, kai visi patikros duomenys sutampa. Jei duomenys pasikeičia, imama skubinti arba kas nors prašo slaptos informacijos, sustokite ir patikrinkite savarankiškai. Tinkamai atliktą pervedimą sunku arba neįmanoma atšaukti.</a:t>
            </a:r>
            <a:endParaRPr lang="l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ieš siųsdami✓ GavėjasPatikimu kanalu patvirtinkite, kam ir kodėl siunčiate.✓ Mokėjimo būdasPatvirtinkite, ar mokėsite blokų grandinėje, ar per „Lightning“.✓ Paskirties adresasPalyginkite jį su adres">    </p:cNvPr>
          <p:cNvPicPr>
            <a:picLocks noChangeAspect="1"/>
          </p:cNvPicPr>
          <p:nvPr/>
        </p:nvPicPr>
        <p:blipFill>
          <a:blip r:embed="rId1"/>
          <a:stretch>
            <a:fillRect/>
          </a:stretch>
        </p:blipFill>
        <p:spPr>
          <a:xfrm>
            <a:off x="779983" y="266730"/>
            <a:ext cx="1063209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Patikrinimas ir neatšaukiami sandoriai</a:t>
            </a:r>
            <a:endParaRPr lang="l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Txid:</a:t>
            </a:r>
            <a:r>
              <a:rPr lang="lt" altLang="en-US" sz="2400" dirty="0">
                <a:solidFill>
                  <a:srgbClr val="25252B"/>
                </a:solidFill>
                <a:latin typeface="IBM Plex Sans" pitchFamily="34" charset="0"/>
                <a:ea typeface="IBM Plex Sans" pitchFamily="34" charset="-122"/>
                <a:cs typeface="IBM Plex Sans" pitchFamily="34" charset="-120"/>
              </a:rPr>
              <a:t> blokų grandinėje registruojamo sandorio identifikatorius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Blokų naršyklė:</a:t>
            </a:r>
            <a:r>
              <a:rPr lang="lt" altLang="en-US" sz="2400" dirty="0">
                <a:solidFill>
                  <a:srgbClr val="25252B"/>
                </a:solidFill>
                <a:latin typeface="IBM Plex Sans" pitchFamily="34" charset="0"/>
                <a:ea typeface="IBM Plex Sans" pitchFamily="34" charset="-122"/>
                <a:cs typeface="IBM Plex Sans" pitchFamily="34" charset="-120"/>
              </a:rPr>
              <a:t> sąsaja viešiems sandorių duomenims peržiūrėti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Patikrinkite tinklą, gavėjo adresą, sumą, mokestį, būseną ir patvirtinimus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Išsiųstas į tinklą → laukiantis → įtrauktas į bloką → vėlesni patvirtinimai</a:t>
            </a:r>
            <a:endParaRPr lang="l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Blokų naršyklė negali įrodyti tapatybės, sąžiningumo ar mokėjimo paskirties. Nėra universalaus patvirtinimų skaičiaus, tinkamo kiekvienam mokėjimui.</a:t>
            </a:r>
            <a:endParaRPr lang="l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Naudokite paruoštus pavyzdžius; neieškokite besimokančiojo asmeninio adreso ar sandorio. Paieškos gali atskleisti naršyklės operatoriui, kuo domitės.</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Laukiančių operacijų telkinysLaukiama blokoBlokas N1 patvirtinimasBlokas N+12 patvirtinimaiBlokas N+23 patvirtinimaiBlokas N+34 patvirtinimai">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Saugumo kontrolinis sąrašas</a:t>
            </a:r>
            <a:endParaRPr lang="lt"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lt" altLang="en-US" sz="2210" b="1" dirty="0">
                <a:solidFill>
                  <a:srgbClr val="25252B"/>
                </a:solidFill>
                <a:latin typeface="IBM Plex Sans" pitchFamily="34" charset="0"/>
                <a:ea typeface="IBM Plex Sans" pitchFamily="34" charset="-122"/>
                <a:cs typeface="IBM Plex Sans" pitchFamily="34" charset="-120"/>
              </a:rPr>
              <a:t>3 praktinė užduotis: atpažinkite riziką ir saugiai sustokite</a:t>
            </a:r>
            <a:endParaRPr lang="lt"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lt" altLang="en-US" sz="2210" b="1" dirty="0">
                <a:solidFill>
                  <a:srgbClr val="25252B"/>
                </a:solidFill>
                <a:latin typeface="IBM Plex Sans" pitchFamily="34" charset="0"/>
                <a:ea typeface="IBM Plex Sans" pitchFamily="34" charset="-122"/>
                <a:cs typeface="IBM Plex Sans" pitchFamily="34" charset="-120"/>
              </a:rPr>
              <a:t>Sustokite. Niekuo nesidalykite. Nieko nesiųskite. Nutraukite ryšį. Patikrinkite nepriklausomai. Prašykite pagalbos neatskleisdami paslapčių.</a:t>
            </a:r>
            <a:endParaRPr lang="lt"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lt" altLang="en-US" sz="2210" b="1" dirty="0">
                <a:solidFill>
                  <a:srgbClr val="422C70"/>
                </a:solidFill>
                <a:latin typeface="IBM Plex Sans" pitchFamily="34" charset="0"/>
                <a:ea typeface="IBM Plex Sans" pitchFamily="34" charset="-122"/>
                <a:cs typeface="IBM Plex Sans" pitchFamily="34" charset="-120"/>
              </a:rPr>
              <a:t>Išbandykite</a:t>
            </a:r>
            <a:endParaRPr lang="lt" sz="2210" dirty="0"/>
          </a:p>
          <a:p>
            <a:pPr algn="l" indent="0" marL="0">
              <a:lnSpc>
                <a:spcPct val="113000"/>
              </a:lnSpc>
              <a:spcBef>
                <a:spcPts val="330"/>
              </a:spcBef>
              <a:buNone/>
            </a:pPr>
            <a:r>
              <a:rPr lang="lt" altLang="en-US" sz="2210" dirty="0">
                <a:solidFill>
                  <a:srgbClr val="25252B"/>
                </a:solidFill>
                <a:latin typeface="IBM Plex Sans" pitchFamily="34" charset="0"/>
                <a:ea typeface="IBM Plex Sans" pitchFamily="34" charset="-122"/>
                <a:cs typeface="IBM Plex Sans" pitchFamily="34" charset="-120"/>
              </a:rPr>
              <a:t>Nurodykite parengtos žinutės įspėjamąjį požymį, galimą nuostolį ir pirmąjį saugų veiksmą.</a:t>
            </a:r>
            <a:endParaRPr lang="lt"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Skubinimas Apsimetimas kitu asmeniu Pakeistas gavėjo adresas Garantuota grąža Prašymai atskleisti slaptą informaciją">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įsigijimas ir keitimas</a:t>
            </a:r>
            <a:endParaRPr lang="lt"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25252B"/>
                </a:solidFill>
                <a:latin typeface="IBM Plex Sans" pitchFamily="34" charset="0"/>
                <a:ea typeface="IBM Plex Sans" pitchFamily="34" charset="-122"/>
                <a:cs typeface="IBM Plex Sans" pitchFamily="34" charset="-120"/>
              </a:rPr>
              <a:t>Informuotumas, o ne finansiniai patarimai</a:t>
            </a:r>
            <a:endParaRPr lang="lt"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Palyginkite bendrą kainą ir pirkimo bei pardavimo kainų skirtumą, paslaugų ir lėšų išėmimo mokesčius, raktų kontrolę, tapatybės duomenis, atsiskaitymą ir galiojančias vietos taisykles.</a:t>
            </a:r>
            <a:endParaRPr lang="lt"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Nė vienas būdas ar paslaugų teikėjas savaime nėra geriausias. </a:t>
            </a:r>
            <a:r>
              <a:rPr lang="lt" altLang="en-US" sz="2020" b="1" dirty="0">
                <a:solidFill>
                  <a:srgbClr val="25252B"/>
                </a:solidFill>
                <a:latin typeface="IBM Plex Sans" pitchFamily="34" charset="0"/>
                <a:ea typeface="IBM Plex Sans" pitchFamily="34" charset="-122"/>
                <a:cs typeface="IBM Plex Sans" pitchFamily="34" charset="-120"/>
              </a:rPr>
              <a:t>KYC</a:t>
            </a:r>
            <a:r>
              <a:rPr lang="lt" altLang="en-US" sz="2020" dirty="0">
                <a:solidFill>
                  <a:srgbClr val="25252B"/>
                </a:solidFill>
                <a:latin typeface="IBM Plex Sans" pitchFamily="34" charset="0"/>
                <a:ea typeface="IBM Plex Sans" pitchFamily="34" charset="-122"/>
                <a:cs typeface="IBM Plex Sans" pitchFamily="34" charset="-120"/>
              </a:rPr>
              <a:t> reiškia tapatybės patikras: jos gali būti naudingos užtikrinant atitiktį reikalavimams ar atkuriant prieigą, tačiau kelia riziką, susijusią su tapatybės ir mokėjimų duomenimis.</a:t>
            </a:r>
            <a:endParaRPr lang="lt"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Vienas asmuo, norintis bitkoinų Uždirbimas Gaukite atlygį už darbą.Tiesiogiai tarp asmenųKeiskite grynuosius susitikę gyvai.KeityklaPirkite iš paslaugų teikėjo.Bankomatas Pirkite bankomate. Savarankiš">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IšlaidosKokia kaina, kainų skirtumas ir paslaugų ar lėšų išėmimo mokesčiai taikomi?SaugojimasKas kontroliuoja bitkoinus prieš keitimą ir po jo? Tapatybė ir privatumasKokie asmens duomenys renkami, sau">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Mokėjimai blokų grandinėje ir „Lightning“ tinkle</a:t>
            </a:r>
            <a:endParaRPr lang="lt"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Grandinėje:</a:t>
            </a:r>
            <a:r>
              <a:rPr lang="lt" altLang="en-US" sz="2020" dirty="0">
                <a:solidFill>
                  <a:srgbClr val="25252B"/>
                </a:solidFill>
                <a:latin typeface="IBM Plex Sans" pitchFamily="34" charset="0"/>
                <a:ea typeface="IBM Plex Sans" pitchFamily="34" charset="-122"/>
                <a:cs typeface="IBM Plex Sans" pitchFamily="34" charset="-120"/>
              </a:rPr>
              <a:t> įrašas blokų grandinėje; patvirtinimai</a:t>
            </a:r>
            <a:endParaRPr lang="lt" sz="2020" dirty="0"/>
          </a:p>
          <a:p>
            <a:pPr algn="l" marL="191770" indent="-191770">
              <a:lnSpc>
                <a:spcPct val="113000"/>
              </a:lnSpc>
              <a:spcBef>
                <a:spcPts val="400"/>
              </a:spcBef>
              <a:buSzPct val="100000"/>
              <a:buChar char="•"/>
            </a:pPr>
            <a:r>
              <a:rPr lang="lt" altLang="en-US" sz="2020" b="1" dirty="0">
                <a:solidFill>
                  <a:srgbClr val="422C70"/>
                </a:solidFill>
                <a:latin typeface="IBM Plex Sans" pitchFamily="34" charset="0"/>
                <a:ea typeface="IBM Plex Sans" pitchFamily="34" charset="-122"/>
                <a:cs typeface="IBM Plex Sans" pitchFamily="34" charset="-120"/>
              </a:rPr>
              <a:t>Lightning:</a:t>
            </a:r>
            <a:r>
              <a:rPr lang="lt" altLang="en-US" sz="2020" dirty="0">
                <a:solidFill>
                  <a:srgbClr val="25252B"/>
                </a:solidFill>
                <a:latin typeface="IBM Plex Sans" pitchFamily="34" charset="0"/>
                <a:ea typeface="IBM Plex Sans" pitchFamily="34" charset="-122"/>
                <a:cs typeface="IBM Plex Sans" pitchFamily="34" charset="-120"/>
              </a:rPr>
              <a:t> „Bitcoin“ mokėjimų tinklas; mokėjimas paprastai greitai pavyksta arba nepavyksta</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Skirtingos mokėjimo gavimo užklausos, mokesčiai, limitai ir galimos sutrikimų vietos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Suderinkite užklausą su piniginės palaikomu mokėjimo būdu</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Abu būdai gali būti susiję su lėšų saugojimu pas tarpininką arba priklausomybe nuo paslaugos</a:t>
            </a:r>
            <a:endParaRPr lang="lt" sz="2020" dirty="0"/>
          </a:p>
        </p:txBody>
      </p:sp>
      <p:sp>
        <p:nvSpPr>
          <p:cNvPr id="5" name="Text 3"/>
          <p:cNvSpPr/>
          <p:nvPr/>
        </p:nvSpPr>
        <p:spPr>
          <a:xfrm>
            <a:off x="666780" y="4277655"/>
            <a:ext cx="11510010" cy="691195"/>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„Lightning“ nėra atskira moneta. „Lightning“ piniginė gali būti valdoma tarpininko arba paties naudotojo; greitas mokėjimas neįrodo, kad ji tinka didesnėms lėšų sumoms laikyti.</a:t>
            </a:r>
            <a:endParaRPr lang="lt" sz="2020" dirty="0"/>
          </a:p>
        </p:txBody>
      </p:sp>
      <p:sp>
        <p:nvSpPr>
          <p:cNvPr id="6" name="Text 4"/>
          <p:cNvSpPr/>
          <p:nvPr/>
        </p:nvSpPr>
        <p:spPr>
          <a:xfrm>
            <a:off x="666780" y="5224790"/>
            <a:ext cx="11510010" cy="1036747"/>
          </a:xfrm>
          <a:prstGeom prst="rect">
            <a:avLst/>
          </a:prstGeom>
          <a:noFill/>
          <a:ln/>
        </p:spPr>
        <p:txBody>
          <a:bodyPr wrap="square" lIns="0" tIns="0" rIns="0" bIns="0" rtlCol="0" anchor="t"/>
          <a:lstStyle/>
          <a:p>
            <a:pPr algn="l" indent="0" marL="0">
              <a:lnSpc>
                <a:spcPct val="113000"/>
              </a:lnSpc>
              <a:buNone/>
            </a:pPr>
            <a:r>
              <a:rPr lang="lt" altLang="en-US" sz="2020" dirty="0">
                <a:solidFill>
                  <a:srgbClr val="25252B"/>
                </a:solidFill>
                <a:latin typeface="IBM Plex Sans" pitchFamily="34" charset="0"/>
                <a:ea typeface="IBM Plex Sans" pitchFamily="34" charset="-122"/>
                <a:cs typeface="IBM Plex Sans" pitchFamily="34" charset="-120"/>
              </a:rPr>
              <a:t>Kai kurios programėlės palaiko abu būdus, tačiau taiko papildomus mokesčius arba sukuria papildomų priklausomybių. Išsamus kanalų, maršrutų parinkimo ir likvidumo nagrinėjimas priklauso mokymosi pažengusiesiems daliai.</a:t>
            </a:r>
            <a:endParaRPr lang="lt"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Praktika su pagalba</a:t>
            </a:r>
            <a:endParaRPr lang="lt"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Atidarykite paruoštą piniginę ir naršykite joje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Atlikite patvirtintą pirmojo prisijungimo procedūrą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Raskite ir patikrinkite viešą informaciją lėšoms gauti</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Gaukite lėšų arba saugiai imituokite jų gavimą; patikrinkite būseną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Atlikite arba imituokite lėšų gavimo / siuntimo procesą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Parodykite, kad esate pasirengę atkurti piniginę, neatskleisdami slaptų duomenų</a:t>
            </a:r>
            <a:endParaRPr lang="lt"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Naudokite sutartą mokymosi aplinką. Pastebėję neatitikimą, sustokite; prireikus paprašykite pagalbos ir daugiau praktikos.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Pakartojimas: ką reiškia atsakomybė už savarankišką</a:t>
            </a:r>
            <a:br/>
            <a:r>
              <a:rPr lang="lt" altLang="en-US" sz="3000" dirty="0">
                <a:solidFill>
                  <a:srgbClr val="422C70"/>
                </a:solidFill>
                <a:latin typeface="IBM Plex Sans Medium" pitchFamily="34" charset="0"/>
                <a:ea typeface="IBM Plex Sans Medium" pitchFamily="34" charset="-122"/>
                <a:cs typeface="IBM Plex Sans Medium" pitchFamily="34" charset="-120"/>
              </a:rPr>
              <a:t>saugojimą?</a:t>
            </a:r>
            <a:endParaRPr lang="lt"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lt" altLang="en-US" sz="1820" b="1" dirty="0">
                <a:solidFill>
                  <a:srgbClr val="25252B"/>
                </a:solidFill>
                <a:latin typeface="IBM Plex Sans" pitchFamily="34" charset="0"/>
                <a:ea typeface="IBM Plex Sans" pitchFamily="34" charset="-122"/>
                <a:cs typeface="IBM Plex Sans" pitchFamily="34" charset="-120"/>
              </a:rPr>
              <a:t>Svarbiausios mintys</a:t>
            </a:r>
            <a:endParaRPr lang="lt" sz="1820" dirty="0"/>
          </a:p>
        </p:txBody>
      </p:sp>
      <p:sp>
        <p:nvSpPr>
          <p:cNvPr id="5" name="Text 3"/>
          <p:cNvSpPr/>
          <p:nvPr/>
        </p:nvSpPr>
        <p:spPr>
          <a:xfrm>
            <a:off x="956188" y="2327971"/>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Piniginė valdo prieigą; raktai suteikia teisę išleisti lėšas</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Dalinkitės lėšų gavimo informacija; slaptus duomenis laikykite neprisijungę prie interneto ir niekam jų neatskleiskite</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Nustatykite su lėšų saugojimu, prieigos atkūrimu ir įrenginiais susijusias rizikas</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Patikrinkite prieš patvirtindami; rezultatą patikrinkite patys</a:t>
            </a:r>
            <a:endParaRPr lang="lt" sz="1820" dirty="0"/>
          </a:p>
          <a:p>
            <a:pPr algn="l" marL="173990" indent="-173990">
              <a:lnSpc>
                <a:spcPct val="113000"/>
              </a:lnSpc>
              <a:spcBef>
                <a:spcPts val="360"/>
              </a:spcBef>
              <a:buSzPct val="100000"/>
              <a:buChar char="•"/>
            </a:pPr>
            <a:r>
              <a:rPr lang="lt" altLang="en-US" sz="1820" dirty="0">
                <a:solidFill>
                  <a:srgbClr val="25252B"/>
                </a:solidFill>
                <a:latin typeface="IBM Plex Sans" pitchFamily="34" charset="0"/>
                <a:ea typeface="IBM Plex Sans" pitchFamily="34" charset="-122"/>
                <a:cs typeface="IBM Plex Sans" pitchFamily="34" charset="-120"/>
              </a:rPr>
              <a:t>Jei jaučiate spaudimą, sustokite; mokydamiesi venkite brangiai kainuojančių klaidų</a:t>
            </a:r>
            <a:endParaRPr lang="lt" sz="1820" dirty="0"/>
          </a:p>
        </p:txBody>
      </p:sp>
      <p:sp>
        <p:nvSpPr>
          <p:cNvPr id="6" name="Text 4"/>
          <p:cNvSpPr/>
          <p:nvPr/>
        </p:nvSpPr>
        <p:spPr>
          <a:xfrm>
            <a:off x="666780" y="4642957"/>
            <a:ext cx="11510010" cy="625084"/>
          </a:xfrm>
          <a:prstGeom prst="rect">
            <a:avLst/>
          </a:prstGeom>
          <a:noFill/>
          <a:ln/>
        </p:spPr>
        <p:txBody>
          <a:bodyPr wrap="square" lIns="0" tIns="0" rIns="0" bIns="0" rtlCol="0" anchor="t"/>
          <a:lstStyle/>
          <a:p>
            <a:pPr algn="l" indent="0" marL="0">
              <a:lnSpc>
                <a:spcPct val="113000"/>
              </a:lnSpc>
              <a:buNone/>
            </a:pPr>
            <a:r>
              <a:rPr lang="lt" altLang="en-US" sz="1820" dirty="0">
                <a:solidFill>
                  <a:srgbClr val="25252B"/>
                </a:solidFill>
                <a:latin typeface="IBM Plex Sans" pitchFamily="34" charset="0"/>
                <a:ea typeface="IBM Plex Sans" pitchFamily="34" charset="-122"/>
                <a:cs typeface="IBM Plex Sans" pitchFamily="34" charset="-120"/>
              </a:rPr>
              <a:t>Draugas atsiunčia prašymą, o nepažįstamas pagalbos tarnybos atstovas reikalauja veikti nedelsiant. Ką galėtumėte patikrinti prieš imdamiesi bet kokių veiksmų?</a:t>
            </a:r>
            <a:endParaRPr lang="lt" sz="1820" dirty="0"/>
          </a:p>
        </p:txBody>
      </p:sp>
      <p:sp>
        <p:nvSpPr>
          <p:cNvPr id="7" name="Shape 5"/>
          <p:cNvSpPr/>
          <p:nvPr/>
        </p:nvSpPr>
        <p:spPr>
          <a:xfrm>
            <a:off x="666780" y="5499659"/>
            <a:ext cx="10858500" cy="937443"/>
          </a:xfrm>
          <a:prstGeom prst="rect">
            <a:avLst/>
          </a:prstGeom>
          <a:solidFill>
            <a:srgbClr val="F3F3FA"/>
          </a:solidFill>
          <a:ln/>
        </p:spPr>
      </p:sp>
      <p:sp>
        <p:nvSpPr>
          <p:cNvPr id="8" name="Shape 6"/>
          <p:cNvSpPr/>
          <p:nvPr/>
        </p:nvSpPr>
        <p:spPr>
          <a:xfrm>
            <a:off x="666780" y="5499659"/>
            <a:ext cx="57150" cy="937443"/>
          </a:xfrm>
          <a:prstGeom prst="rect">
            <a:avLst/>
          </a:prstGeom>
          <a:solidFill>
            <a:srgbClr val="422C70"/>
          </a:solidFill>
          <a:ln/>
        </p:spPr>
      </p:sp>
      <p:sp>
        <p:nvSpPr>
          <p:cNvPr id="9" name="Text 7"/>
          <p:cNvSpPr/>
          <p:nvPr/>
        </p:nvSpPr>
        <p:spPr>
          <a:xfrm>
            <a:off x="1094537" y="5708142"/>
            <a:ext cx="10663641" cy="520476"/>
          </a:xfrm>
          <a:prstGeom prst="rect">
            <a:avLst/>
          </a:prstGeom>
          <a:noFill/>
          <a:ln/>
        </p:spPr>
        <p:txBody>
          <a:bodyPr wrap="square" lIns="0" tIns="0" rIns="0" bIns="0" rtlCol="0" anchor="t"/>
          <a:lstStyle/>
          <a:p>
            <a:pPr algn="l" indent="0" marL="0">
              <a:lnSpc>
                <a:spcPct val="113000"/>
              </a:lnSpc>
              <a:buNone/>
            </a:pPr>
            <a:r>
              <a:rPr lang="lt" altLang="en-US" sz="1820" b="1" dirty="0">
                <a:solidFill>
                  <a:srgbClr val="422C70"/>
                </a:solidFill>
                <a:latin typeface="IBM Plex Sans" pitchFamily="34" charset="0"/>
                <a:ea typeface="IBM Plex Sans" pitchFamily="34" charset="-122"/>
                <a:cs typeface="IBM Plex Sans" pitchFamily="34" charset="-120"/>
              </a:rPr>
              <a:t>Akimirka apmąstymams</a:t>
            </a:r>
            <a:endParaRPr lang="lt" sz="1820" dirty="0"/>
          </a:p>
          <a:p>
            <a:pPr algn="l" indent="0" marL="0">
              <a:lnSpc>
                <a:spcPct val="113000"/>
              </a:lnSpc>
              <a:spcBef>
                <a:spcPts val="270"/>
              </a:spcBef>
              <a:buNone/>
            </a:pPr>
            <a:r>
              <a:rPr lang="lt" altLang="en-US" sz="1820" dirty="0">
                <a:solidFill>
                  <a:srgbClr val="25252B"/>
                </a:solidFill>
                <a:latin typeface="IBM Plex Sans" pitchFamily="34" charset="0"/>
                <a:ea typeface="IBM Plex Sans" pitchFamily="34" charset="-122"/>
                <a:cs typeface="IBM Plex Sans" pitchFamily="34" charset="-120"/>
              </a:rPr>
              <a:t>Kokį saugumo patikrinimą stabtelėsite atlikti prieš imdamiesi veiksmų?</a:t>
            </a:r>
            <a:endParaRPr lang="lt"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3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lt" altLang="en-US" sz="2400" dirty="0">
                <a:solidFill>
                  <a:srgbClr val="F7941F"/>
                </a:solidFill>
                <a:latin typeface="IBM Plex Sans Medium" pitchFamily="34" charset="0"/>
                <a:ea typeface="IBM Plex Sans Medium" pitchFamily="34" charset="-122"/>
                <a:cs typeface="IBM Plex Sans Medium" pitchFamily="34" charset="-120"/>
              </a:rPr>
              <a:t>4 modulis</a:t>
            </a:r>
            <a:endParaRPr lang="lt"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lt" altLang="en-US" sz="4350" dirty="0">
                <a:solidFill>
                  <a:srgbClr val="FFFFFF"/>
                </a:solidFill>
                <a:latin typeface="IBM Plex Sans Medium" pitchFamily="34" charset="0"/>
                <a:ea typeface="IBM Plex Sans Medium" pitchFamily="34" charset="-122"/>
                <a:cs typeface="IBM Plex Sans Medium" pitchFamily="34" charset="-120"/>
              </a:rPr>
              <a:t>Bitcoin jūsų bendruomenėje</a:t>
            </a:r>
            <a:endParaRPr lang="lt"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lt" altLang="en-US" sz="2400" b="1" dirty="0">
                <a:solidFill>
                  <a:srgbClr val="FFFFFF"/>
                </a:solidFill>
                <a:latin typeface="IBM Plex Sans" pitchFamily="34" charset="0"/>
                <a:ea typeface="IBM Plex Sans" pitchFamily="34" charset="-122"/>
                <a:cs typeface="IBM Plex Sans" pitchFamily="34" charset="-120"/>
              </a:rPr>
              <a:t>Susiekite:</a:t>
            </a:r>
            <a:r>
              <a:rPr lang="lt" altLang="en-US" sz="2400" dirty="0">
                <a:solidFill>
                  <a:srgbClr val="FFFFFF"/>
                </a:solidFill>
                <a:latin typeface="IBM Plex Sans" pitchFamily="34" charset="0"/>
                <a:ea typeface="IBM Plex Sans" pitchFamily="34" charset="-122"/>
                <a:cs typeface="IBM Plex Sans" pitchFamily="34" charset="-120"/>
              </a:rPr>
              <a:t> Kaip problema, sprendimas ir saugus veiksmas susiję su šia bendruomene?</a:t>
            </a:r>
            <a:endParaRPr lang="l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Jūsų vietinis 4 modulis</a:t>
            </a:r>
            <a:endParaRPr lang="lt" sz="3000" dirty="0"/>
          </a:p>
        </p:txBody>
      </p:sp>
      <p:pic>
        <p:nvPicPr>
          <p:cNvPr id="4" name="Image 0" descr="SusiekiteSusiekite anksčiau įgytas žinias su vietos poreikiu. PalyginkiteĮvertinkite Bitcoin ir realistišką vietinę alternatyvą.Praktikuokitės saugiaiAtlikite apibrėžtą užduotį vadovaujami mokytojo. P">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Užrašykite, į ką sutelksite dėmesį vietos kontekste: problemą ar galimybę, alternatyvą, saugų scenarijų, pagrindinę naudą ir riziką bei saugų tolesnį žingsnį.</a:t>
            </a:r>
            <a:endParaRPr lang="lt" sz="2400" dirty="0"/>
          </a:p>
        </p:txBody>
      </p:sp>
      <p:sp>
        <p:nvSpPr>
          <p:cNvPr id="6" name="Text 3"/>
          <p:cNvSpPr/>
          <p:nvPr/>
        </p:nvSpPr>
        <p:spPr>
          <a:xfrm>
            <a:off x="666780" y="5049774"/>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Iš Jūsų nesitikima, kad pradėsite naudoti „Bitcoin“ ar padarysite išvadą, jog tai geriausias pasirinkimas. Vietiniai pavyzdžiai neįrodo, kad metodas veikia visur.</a:t>
            </a:r>
            <a:endParaRPr lang="l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Praktiniai užsiėmimai ir demonstracijos</a:t>
            </a:r>
            <a:endParaRPr lang="lt"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Pristatymas:</a:t>
            </a:r>
            <a:r>
              <a:rPr lang="lt" altLang="en-US" sz="2400" dirty="0">
                <a:solidFill>
                  <a:srgbClr val="25252B"/>
                </a:solidFill>
                <a:latin typeface="IBM Plex Sans" pitchFamily="34" charset="0"/>
                <a:ea typeface="IBM Plex Sans" pitchFamily="34" charset="-122"/>
                <a:cs typeface="IBM Plex Sans" pitchFamily="34" charset="-120"/>
              </a:rPr>
              <a:t> stebėkite procesą ir rizikas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Praktika:</a:t>
            </a:r>
            <a:r>
              <a:rPr lang="lt" altLang="en-US" sz="2400" dirty="0">
                <a:solidFill>
                  <a:srgbClr val="25252B"/>
                </a:solidFill>
                <a:latin typeface="IBM Plex Sans" pitchFamily="34" charset="0"/>
                <a:ea typeface="IBM Plex Sans" pitchFamily="34" charset="-122"/>
                <a:cs typeface="IBM Plex Sans" pitchFamily="34" charset="-120"/>
              </a:rPr>
              <a:t> atlikite veiksmus naudodamiesi saugia mokomąja medžiaga</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Savarankiškas darbas:</a:t>
            </a:r>
            <a:r>
              <a:rPr lang="lt" altLang="en-US" sz="2400" dirty="0">
                <a:solidFill>
                  <a:srgbClr val="25252B"/>
                </a:solidFill>
                <a:latin typeface="IBM Plex Sans" pitchFamily="34" charset="0"/>
                <a:ea typeface="IBM Plex Sans" pitchFamily="34" charset="-122"/>
                <a:cs typeface="IBM Plex Sans" pitchFamily="34" charset="-120"/>
              </a:rPr>
              <a:t> savarankiškai atlikite užduotį arba paaiškinkite sprendimą</a:t>
            </a:r>
            <a:endParaRPr lang="lt"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Prieš praktiką: patikrintos priemonės, aiškūs atkūrimo ir veiksmų nesėkmės atveju planai, žinomos rizikos ir aiškiai nustatyta, kada sustoti.</a:t>
            </a:r>
            <a:endParaRPr lang="lt"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Nespaudžiama diegti programinės įrangos ar atskleisti finansinių duomenų. Galima rinktis alternatyvą be interneto ryšio arba nenaudojant lėšų. Bet kokia naudojama tikrų pinigų suma turi būti tokia maža, kad net visiškas jos praradimas liktų pamoka, o ne krize.</a:t>
            </a:r>
            <a:endParaRPr lang="l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Vietiniai Bitcoin įrankiai ir ištekliai</a:t>
            </a:r>
            <a:endParaRPr lang="lt"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Paskirtis ir realistiška alternatyva</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Raktų valdymas ir atkūrimas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Leidėjo, domeno ar programėlės įrašo autentiškumas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Atvirojo kodo statusas, peržiūra ir priežiūra</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Privatumas, bendros išlaidos, suderinamumas ir pagalba</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Galiojančios vietinės taisyklės ir apribojimai</a:t>
            </a:r>
            <a:endParaRPr lang="lt"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Užrašykite priemonę ir jos versiją, patikros datą, saugojimo būdą, pagrindinę paskirtį, naudą, riziką, atkūrimo būdą ir alternatyvą.</a:t>
            </a:r>
            <a:endParaRPr lang="lt"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Įvardytos priemonės yra konkrečiu metu pateikti mokymosi pavyzdžiai, o ne rekomendacijos ar saugumo, prieinamumo, mažų išlaidų ar tinkamumo pažadai. Prieš naudodami jas praktiškai, patikrinkite dar kartą.</a:t>
            </a:r>
            <a:endParaRPr lang="lt"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„Lightning“ mokėjimai</a:t>
            </a:r>
            <a:endParaRPr lang="lt"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Sąskaita:</a:t>
            </a:r>
            <a:r>
              <a:rPr lang="lt" altLang="en-US" sz="2210" dirty="0">
                <a:solidFill>
                  <a:srgbClr val="25252B"/>
                </a:solidFill>
                <a:latin typeface="IBM Plex Sans" pitchFamily="34" charset="0"/>
                <a:ea typeface="IBM Plex Sans" pitchFamily="34" charset="-122"/>
                <a:cs typeface="IBM Plex Sans" pitchFamily="34" charset="-120"/>
              </a:rPr>
              <a:t> prašymas atlikti konkretų mokėjimą; gali būti nurodyta suma ir galiojimo laikas</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„Lightning“ adresas:</a:t>
            </a:r>
            <a:r>
              <a:rPr lang="lt" altLang="en-US" sz="2210" dirty="0">
                <a:solidFill>
                  <a:srgbClr val="25252B"/>
                </a:solidFill>
                <a:latin typeface="IBM Plex Sans" pitchFamily="34" charset="0"/>
                <a:ea typeface="IBM Plex Sans" pitchFamily="34" charset="-122"/>
                <a:cs typeface="IBM Plex Sans" pitchFamily="34" charset="-120"/>
              </a:rPr>
              <a:t> paslaugų teikėjo palaikomas mokėjimų nukreipimo identifikatorius, dažnai panašus į el. pašto adresą</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Patikrinkite lėšų saugojimą, papildymo būdą, atsarginę kopiją, mokesčius ir limitus</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Išsiaiškinkite nesėkmių valdymo ir gavėjo patvirtinimo tvarką</a:t>
            </a:r>
            <a:endParaRPr lang="lt" sz="2210" dirty="0"/>
          </a:p>
        </p:txBody>
      </p:sp>
      <p:sp>
        <p:nvSpPr>
          <p:cNvPr id="5" name="Text 3"/>
          <p:cNvSpPr/>
          <p:nvPr/>
        </p:nvSpPr>
        <p:spPr>
          <a:xfrm>
            <a:off x="666780" y="4505066"/>
            <a:ext cx="11510010" cy="756940"/>
          </a:xfrm>
          <a:prstGeom prst="rect">
            <a:avLst/>
          </a:prstGeom>
          <a:noFill/>
          <a:ln/>
        </p:spPr>
        <p:txBody>
          <a:bodyPr wrap="square" lIns="0" tIns="0" rIns="0" bIns="0" rtlCol="0" anchor="t"/>
          <a:lstStyle/>
          <a:p>
            <a:pPr algn="l" indent="0" marL="0">
              <a:lnSpc>
                <a:spcPct val="113000"/>
              </a:lnSpc>
              <a:buNone/>
            </a:pPr>
            <a:r>
              <a:rPr lang="lt" altLang="en-US" sz="2210" dirty="0">
                <a:solidFill>
                  <a:srgbClr val="25252B"/>
                </a:solidFill>
                <a:latin typeface="IBM Plex Sans" pitchFamily="34" charset="0"/>
                <a:ea typeface="IBM Plex Sans" pitchFamily="34" charset="-122"/>
                <a:cs typeface="IBM Plex Sans" pitchFamily="34" charset="-120"/>
              </a:rPr>
              <a:t>„Lightning“ adresas nėra el. pašto paskyra; jis priklauso nuo jį palaikančio paslaugų teikėjo arba domeno. Prieš patvirtindami patikrinkite galutinį mokėjimo prašymą.</a:t>
            </a:r>
            <a:endParaRPr lang="lt" sz="2210" dirty="0"/>
          </a:p>
        </p:txBody>
      </p:sp>
      <p:sp>
        <p:nvSpPr>
          <p:cNvPr id="6" name="Text 4"/>
          <p:cNvSpPr/>
          <p:nvPr/>
        </p:nvSpPr>
        <p:spPr>
          <a:xfrm>
            <a:off x="666780" y="5542361"/>
            <a:ext cx="11510010" cy="378470"/>
          </a:xfrm>
          <a:prstGeom prst="rect">
            <a:avLst/>
          </a:prstGeom>
          <a:noFill/>
          <a:ln/>
        </p:spPr>
        <p:txBody>
          <a:bodyPr wrap="square" lIns="0" tIns="0" rIns="0" bIns="0" rtlCol="0" anchor="t"/>
          <a:lstStyle/>
          <a:p>
            <a:pPr algn="l" indent="0" marL="0">
              <a:lnSpc>
                <a:spcPct val="113000"/>
              </a:lnSpc>
              <a:buNone/>
            </a:pPr>
            <a:r>
              <a:rPr lang="lt" altLang="en-US" sz="2210" dirty="0">
                <a:solidFill>
                  <a:srgbClr val="25252B"/>
                </a:solidFill>
                <a:latin typeface="IBM Plex Sans" pitchFamily="34" charset="0"/>
                <a:ea typeface="IBM Plex Sans" pitchFamily="34" charset="-122"/>
                <a:cs typeface="IBM Plex Sans" pitchFamily="34" charset="-120"/>
              </a:rPr>
              <a:t>Sėkmingas nedidelis mokėjimas neįrodo, kad saugu laikyti didesnes lėšų sumas.</a:t>
            </a:r>
            <a:endParaRPr lang="lt"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Gavėjas pateikia mokėjimo prašymąGavėjas sukuria mokėjimo prašymą su nurodyta suma.Siuntėjas sumokaSiuntėjas nuskenuoja prašymą, patikrina sumą ir sumoka. Gavėjas gauna mokėjimąMokėjimas gaunamas po a">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Žinokite, ar kiekviena piniginė yra valdoma saugotojo, ar savarankiškai. 1Sukurkite mokėjimo užklausąGavėjas sukuria mokėjimo užklausą.2Nuskaitykite užklausąSiuntėjas ją nuskaito arba nukopijuoja.3Pat">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Mokėjimas „Lightning“ tinkle pagal instrukcijas</a:t>
            </a:r>
            <a:endParaRPr lang="lt"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Gavėjas sukuria tinkamą mokėjimo užklausą.</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Siuntėjas ją nuskenuoja arba nukopijuoja.</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Patikrinkite gavėją, sumą, vienetą, operacijos mokestį ir galiojimo terminą, jei jis nurodytas.</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Patvirtinkite tik tada, kai duomenys sutampa.</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Abi pusės patikrina rezultatą savo piniginėse.</a:t>
            </a:r>
            <a:endParaRPr lang="lt" sz="2400" dirty="0"/>
          </a:p>
          <a:p>
            <a:pPr algn="l" marL="228600" indent="-228600">
              <a:lnSpc>
                <a:spcPct val="113000"/>
              </a:lnSpc>
              <a:spcBef>
                <a:spcPts val="480"/>
              </a:spcBef>
              <a:buSzPct val="100000"/>
              <a:buFont typeface="+mj-lt"/>
              <a:buAutoNum type="arabicPeriod" startAt="1"/>
            </a:pPr>
            <a:r>
              <a:rPr lang="lt" altLang="en-US" sz="2400" dirty="0">
                <a:solidFill>
                  <a:srgbClr val="25252B"/>
                </a:solidFill>
                <a:latin typeface="IBM Plex Sans" pitchFamily="34" charset="0"/>
                <a:ea typeface="IBM Plex Sans" pitchFamily="34" charset="-122"/>
                <a:cs typeface="IBM Plex Sans" pitchFamily="34" charset="-120"/>
              </a:rPr>
              <a:t>Paaiškinkite su lėšų saugojimu ir galimomis nesėkmėmis susijusią riziką.</a:t>
            </a:r>
            <a:endParaRPr lang="lt"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Atlikite parengtas arba patvirtintas praktines užduotis su nedidelėmis sumomis. Sustokite, jei rezultatas skiriasi nuo plano; prieš imdamiesi tolesnių veiksmų, viską patikrinkite.</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Bitcoin naudojimas kasdieniame gyvenime</a:t>
            </a:r>
            <a:endParaRPr lang="lt"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Uždirbimas:</a:t>
            </a:r>
            <a:r>
              <a:rPr lang="lt" altLang="en-US" sz="2210" dirty="0">
                <a:solidFill>
                  <a:srgbClr val="25252B"/>
                </a:solidFill>
                <a:latin typeface="IBM Plex Sans" pitchFamily="34" charset="0"/>
                <a:ea typeface="IBM Plex Sans" pitchFamily="34" charset="-122"/>
                <a:cs typeface="IBM Plex Sans" pitchFamily="34" charset="-120"/>
              </a:rPr>
              <a:t> kainodara, laiko pasirinkimas, kainos svyravimai, apskaita ir saugojimas</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Taupymas:</a:t>
            </a:r>
            <a:r>
              <a:rPr lang="lt" altLang="en-US" sz="2210" dirty="0">
                <a:solidFill>
                  <a:srgbClr val="25252B"/>
                </a:solidFill>
                <a:latin typeface="IBM Plex Sans" pitchFamily="34" charset="0"/>
                <a:ea typeface="IBM Plex Sans" pitchFamily="34" charset="-122"/>
                <a:cs typeface="IBM Plex Sans" pitchFamily="34" charset="-120"/>
              </a:rPr>
              <a:t> naudojimas ateityje; kaina gali smarkiai kristi</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Gavimas ir siuntimas:</a:t>
            </a:r>
            <a:r>
              <a:rPr lang="lt" altLang="en-US" sz="2210" dirty="0">
                <a:solidFill>
                  <a:srgbClr val="25252B"/>
                </a:solidFill>
                <a:latin typeface="IBM Plex Sans" pitchFamily="34" charset="0"/>
                <a:ea typeface="IBM Plex Sans" pitchFamily="34" charset="-122"/>
                <a:cs typeface="IBM Plex Sans" pitchFamily="34" charset="-120"/>
              </a:rPr>
              <a:t> tinkamas mokėjimo prašymas, atsiskaitymas, maršrutas ir mokesčiai</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Išlaidos:</a:t>
            </a:r>
            <a:r>
              <a:rPr lang="lt" altLang="en-US" sz="2210" dirty="0">
                <a:solidFill>
                  <a:srgbClr val="25252B"/>
                </a:solidFill>
                <a:latin typeface="IBM Plex Sans" pitchFamily="34" charset="0"/>
                <a:ea typeface="IBM Plex Sans" pitchFamily="34" charset="-122"/>
                <a:cs typeface="IBM Plex Sans" pitchFamily="34" charset="-120"/>
              </a:rPr>
              <a:t> valiutos kursas, prekybininko taisyklės ir mokestinės pasekmės</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Kainodara ir apskaita:</a:t>
            </a:r>
            <a:r>
              <a:rPr lang="lt" altLang="en-US" sz="2210" dirty="0">
                <a:solidFill>
                  <a:srgbClr val="25252B"/>
                </a:solidFill>
                <a:latin typeface="IBM Plex Sans" pitchFamily="34" charset="0"/>
                <a:ea typeface="IBM Plex Sans" pitchFamily="34" charset="-122"/>
                <a:cs typeface="IBM Plex Sans" pitchFamily="34" charset="-120"/>
              </a:rPr>
              <a:t> BTC/satošiai; vis tiek gali reikėti apskaitos įrašų dekretine valiuta</a:t>
            </a:r>
            <a:endParaRPr lang="lt" sz="2210" dirty="0"/>
          </a:p>
          <a:p>
            <a:pPr algn="l" marL="210820" indent="-210820">
              <a:lnSpc>
                <a:spcPct val="113000"/>
              </a:lnSpc>
              <a:spcBef>
                <a:spcPts val="440"/>
              </a:spcBef>
              <a:buSzPct val="100000"/>
              <a:buChar char="•"/>
            </a:pPr>
            <a:r>
              <a:rPr lang="lt" altLang="en-US" sz="2210" b="1" dirty="0">
                <a:solidFill>
                  <a:srgbClr val="422C70"/>
                </a:solidFill>
                <a:latin typeface="IBM Plex Sans" pitchFamily="34" charset="0"/>
                <a:ea typeface="IBM Plex Sans" pitchFamily="34" charset="-122"/>
                <a:cs typeface="IBM Plex Sans" pitchFamily="34" charset="-120"/>
              </a:rPr>
              <a:t>Aukojimas:</a:t>
            </a:r>
            <a:r>
              <a:rPr lang="lt" altLang="en-US" sz="2210" dirty="0">
                <a:solidFill>
                  <a:srgbClr val="25252B"/>
                </a:solidFill>
                <a:latin typeface="IBM Plex Sans" pitchFamily="34" charset="0"/>
                <a:ea typeface="IBM Plex Sans" pitchFamily="34" charset="-122"/>
                <a:cs typeface="IBM Plex Sans" pitchFamily="34" charset="-120"/>
              </a:rPr>
              <a:t> patikrinkite tikrojo gavėjo mokėjimo prašymą</a:t>
            </a:r>
            <a:endParaRPr lang="lt"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lt" altLang="en-US" sz="2210" dirty="0">
                <a:solidFill>
                  <a:srgbClr val="25252B"/>
                </a:solidFill>
                <a:latin typeface="IBM Plex Sans" pitchFamily="34" charset="0"/>
                <a:ea typeface="IBM Plex Sans" pitchFamily="34" charset="-122"/>
                <a:cs typeface="IBM Plex Sans" pitchFamily="34" charset="-120"/>
              </a:rPr>
              <a:t>Kokia problema sprendžiama? Ar „Bitcoin“ šiuo atveju yra geresnis už prieinamą alternatyvą? Kokia nauja rizika ar atsakomybė atsiranda?</a:t>
            </a:r>
            <a:endParaRPr lang="lt"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Atsiskaitymas ir lėšų gavimas</a:t>
            </a:r>
            <a:br/>
            <a:r>
              <a:rPr lang="lt" altLang="en-US" sz="3000" dirty="0">
                <a:solidFill>
                  <a:srgbClr val="422C70"/>
                </a:solidFill>
                <a:latin typeface="IBM Plex Sans Medium" pitchFamily="34" charset="0"/>
                <a:ea typeface="IBM Plex Sans Medium" pitchFamily="34" charset="-122"/>
                <a:cs typeface="IBM Plex Sans Medium" pitchFamily="34" charset="-120"/>
              </a:rPr>
              <a:t>vietoje</a:t>
            </a:r>
            <a:endParaRPr lang="lt"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25252B"/>
                </a:solidFill>
                <a:latin typeface="IBM Plex Sans" pitchFamily="34" charset="0"/>
                <a:ea typeface="IBM Plex Sans" pitchFamily="34" charset="-122"/>
                <a:cs typeface="IBM Plex Sans" pitchFamily="34" charset="-120"/>
              </a:rPr>
              <a:t>Nedidelis pirkinys</a:t>
            </a:r>
            <a:endParaRPr lang="lt"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Kuris būdas tinka nedideliam, greitam mokėjimui?</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Kas pateikia mokėjimo prašymą; kas tikrina sumą ir vienetą?</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Ką daryti, jei „išsiųsta“ ir „gauta“ nesutampa?</a:t>
            </a:r>
            <a:endParaRPr lang="lt"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lt" altLang="en-US" sz="2020" b="1" dirty="0">
                <a:solidFill>
                  <a:srgbClr val="25252B"/>
                </a:solidFill>
                <a:latin typeface="IBM Plex Sans" pitchFamily="34" charset="0"/>
                <a:ea typeface="IBM Plex Sans" pitchFamily="34" charset="-122"/>
                <a:cs typeface="IBM Plex Sans" pitchFamily="34" charset="-120"/>
              </a:rPr>
              <a:t>Apmokėjimas už darbą</a:t>
            </a:r>
            <a:endParaRPr lang="lt"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Kainos vienetas, kurso nustatymo laikas, kas moka mokesčius?</a:t>
            </a:r>
            <a:endParaRPr lang="lt" sz="2020" dirty="0"/>
          </a:p>
          <a:p>
            <a:pPr algn="l" marL="191770" indent="-191770">
              <a:lnSpc>
                <a:spcPct val="113000"/>
              </a:lnSpc>
              <a:spcBef>
                <a:spcPts val="400"/>
              </a:spcBef>
              <a:buSzPct val="100000"/>
              <a:buChar char="•"/>
            </a:pPr>
            <a:r>
              <a:rPr lang="lt" altLang="en-US" sz="2020" dirty="0">
                <a:solidFill>
                  <a:srgbClr val="25252B"/>
                </a:solidFill>
                <a:latin typeface="IBM Plex Sans" pitchFamily="34" charset="0"/>
                <a:ea typeface="IBM Plex Sans" pitchFamily="34" charset="-122"/>
                <a:cs typeface="IBM Plex Sans" pitchFamily="34" charset="-120"/>
              </a:rPr>
              <a:t>Lėšų saugojimas, apskaita, saugus valdymas?</a:t>
            </a:r>
            <a:endParaRPr lang="lt"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lientas užsisakoKlientas paprašo kavos. Padavėjas pateikia sąskaitąPadavėjas sukuria mokėjimo užklausą. Klientas sumokaKlientas sumoka bitkoinais. Padavėjas paduoda kavąKlientas gauna kavą.">    </p:cNvPr>
          <p:cNvPicPr>
            <a:picLocks noChangeAspect="1"/>
          </p:cNvPicPr>
          <p:nvPr/>
        </p:nvPicPr>
        <p:blipFill>
          <a:blip r:embed="rId1"/>
          <a:stretch>
            <a:fillRect/>
          </a:stretch>
        </p:blipFill>
        <p:spPr>
          <a:xfrm>
            <a:off x="342900" y="1237823"/>
            <a:ext cx="11506170" cy="42299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Vietiniai pervedimai, pinigų grąžinimai ir aukos</a:t>
            </a:r>
            <a:endParaRPr lang="lt"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Pervedimas šeimai:</a:t>
            </a:r>
            <a:r>
              <a:rPr lang="lt" altLang="en-US" sz="2400" dirty="0">
                <a:solidFill>
                  <a:srgbClr val="25252B"/>
                </a:solidFill>
                <a:latin typeface="IBM Plex Sans" pitchFamily="34" charset="0"/>
                <a:ea typeface="IBM Plex Sans" pitchFamily="34" charset="-122"/>
                <a:cs typeface="IBM Plex Sans" pitchFamily="34" charset="-120"/>
              </a:rPr>
              <a:t> palyginkite visą pervedimo kelią, bendras išlaidas, vėlavimus, lėšų saugojimą ir gavėjo pageidavimus</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Lėšų grąžinimas:</a:t>
            </a:r>
            <a:r>
              <a:rPr lang="lt" altLang="en-US" sz="2400" dirty="0">
                <a:solidFill>
                  <a:srgbClr val="25252B"/>
                </a:solidFill>
                <a:latin typeface="IBM Plex Sans" pitchFamily="34" charset="0"/>
                <a:ea typeface="IBM Plex Sans" pitchFamily="34" charset="-122"/>
                <a:cs typeface="IBM Plex Sans" pitchFamily="34" charset="-120"/>
              </a:rPr>
              <a:t> patikrinkite kliento prašymą; naudokite naują lėšų grąžinimo adresą; susitarkite dėl mokesčių ir apskaitos įrašų</a:t>
            </a:r>
            <a:endParaRPr lang="lt" sz="2400" dirty="0"/>
          </a:p>
          <a:p>
            <a:pPr algn="l" marL="228600" indent="-228600">
              <a:lnSpc>
                <a:spcPct val="113000"/>
              </a:lnSpc>
              <a:spcBef>
                <a:spcPts val="480"/>
              </a:spcBef>
              <a:buSzPct val="100000"/>
              <a:buChar char="•"/>
            </a:pPr>
            <a:r>
              <a:rPr lang="lt" altLang="en-US" sz="2400" b="1" dirty="0">
                <a:solidFill>
                  <a:srgbClr val="422C70"/>
                </a:solidFill>
                <a:latin typeface="IBM Plex Sans" pitchFamily="34" charset="0"/>
                <a:ea typeface="IBM Plex Sans" pitchFamily="34" charset="-122"/>
                <a:cs typeface="IBM Plex Sans" pitchFamily="34" charset="-120"/>
              </a:rPr>
              <a:t>Parama bendruomenei:</a:t>
            </a:r>
            <a:r>
              <a:rPr lang="lt" altLang="en-US" sz="2400" dirty="0">
                <a:solidFill>
                  <a:srgbClr val="25252B"/>
                </a:solidFill>
                <a:latin typeface="IBM Plex Sans" pitchFamily="34" charset="0"/>
                <a:ea typeface="IBM Plex Sans" pitchFamily="34" charset="-122"/>
                <a:cs typeface="IBM Plex Sans" pitchFamily="34" charset="-120"/>
              </a:rPr>
              <a:t> patikrinkite prašymą; nustatykite, kas valdo raktus ir atsargines kopijas, ir mokėjimo kelią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Suderinkite skaidrumą su aukotojų privatumu; patikrinkite privalomus apskaitos įrašus</a:t>
            </a:r>
            <a:endParaRPr lang="l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Vietiniai lėšų įvedimo ir išvedimo būdai</a:t>
            </a:r>
            <a:endParaRPr lang="lt"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Įsigijimas:</a:t>
            </a:r>
            <a:r>
              <a:rPr lang="lt" altLang="en-US" sz="2300" dirty="0">
                <a:solidFill>
                  <a:srgbClr val="25252B"/>
                </a:solidFill>
                <a:latin typeface="IBM Plex Sans" pitchFamily="34" charset="0"/>
                <a:ea typeface="IBM Plex Sans" pitchFamily="34" charset="-122"/>
                <a:cs typeface="IBM Plex Sans" pitchFamily="34" charset="-120"/>
              </a:rPr>
              <a:t> vietiniai pinigai, darbas ar turtas → bitkoinai</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Iškeitimas:</a:t>
            </a:r>
            <a:r>
              <a:rPr lang="lt" altLang="en-US" sz="2300" dirty="0">
                <a:solidFill>
                  <a:srgbClr val="25252B"/>
                </a:solidFill>
                <a:latin typeface="IBM Plex Sans" pitchFamily="34" charset="0"/>
                <a:ea typeface="IBM Plex Sans" pitchFamily="34" charset="-122"/>
                <a:cs typeface="IBM Plex Sans" pitchFamily="34" charset="-120"/>
              </a:rPr>
              <a:t> bitkoinai → vietiniai pinigai, prekės ar paslaugos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Palyginkite du vietinius būdus su esamu būdu, nesusijusiu su „Bitcoin“</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Bendra gauta suma, laikas, saugojimas, privatumas, mokėjimo atšaukimo rizika ir galimi sutrikimo taškai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Patikrinkite, ar galima išsiimti lėšas į adresą, kurio raktus valdote; vidinis likutis gali likti tik reikalavimo teise</a:t>
            </a:r>
            <a:endParaRPr lang="lt"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Keisdamiesi asmeniškai, pasirinkite tinkamą viešą vietą, nesineškite daugiau grynųjų, nei būtina, prireikus atsiveskite patikimą asmenį, prieš išeidami patikrinkite, ar gavote mokėjimą, ir laikykitės vietinių įstatymų. Neatskleiskite turimų lėšų ar jų saugojimo detalių.</a:t>
            </a:r>
            <a:endParaRPr lang="lt"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KYC taikymo ir netaikymo kompromisai</a:t>
            </a:r>
            <a:endParaRPr lang="lt"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KYC:</a:t>
            </a:r>
            <a:r>
              <a:rPr lang="lt" altLang="en-US" sz="2300" dirty="0">
                <a:solidFill>
                  <a:srgbClr val="25252B"/>
                </a:solidFill>
                <a:latin typeface="IBM Plex Sans" pitchFamily="34" charset="0"/>
                <a:ea typeface="IBM Plex Sans" pitchFamily="34" charset="-122"/>
                <a:cs typeface="IBM Plex Sans" pitchFamily="34" charset="-120"/>
              </a:rPr>
              <a:t> tapatybės patikros; galimi privalumai, susiję su prieiga prie bankų paslaugų, limitais, reikalavimų laikymusi ar prieigos atkūrimu</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Duomenų rizika:</a:t>
            </a:r>
            <a:r>
              <a:rPr lang="lt" altLang="en-US" sz="2300" dirty="0">
                <a:solidFill>
                  <a:srgbClr val="25252B"/>
                </a:solidFill>
                <a:latin typeface="IBM Plex Sans" pitchFamily="34" charset="0"/>
                <a:ea typeface="IBM Plex Sans" pitchFamily="34" charset="-122"/>
                <a:cs typeface="IBM Plex Sans" pitchFamily="34" charset="-120"/>
              </a:rPr>
              <a:t> ilgalaikės sąsajos tarp tapatybės ir mokėjimų, duomenų saugumo pažeidimai, piktnaudžiavimas ar apribojimai</a:t>
            </a:r>
            <a:endParaRPr lang="lt" sz="2300" dirty="0"/>
          </a:p>
          <a:p>
            <a:pPr algn="l" marL="219710" indent="-219710">
              <a:lnSpc>
                <a:spcPct val="113000"/>
              </a:lnSpc>
              <a:spcBef>
                <a:spcPts val="460"/>
              </a:spcBef>
              <a:buSzPct val="100000"/>
              <a:buChar char="•"/>
            </a:pPr>
            <a:r>
              <a:rPr lang="lt" altLang="en-US" sz="2300" b="1" dirty="0">
                <a:solidFill>
                  <a:srgbClr val="422C70"/>
                </a:solidFill>
                <a:latin typeface="IBM Plex Sans" pitchFamily="34" charset="0"/>
                <a:ea typeface="IBM Plex Sans" pitchFamily="34" charset="-122"/>
                <a:cs typeface="IBM Plex Sans" pitchFamily="34" charset="-120"/>
              </a:rPr>
              <a:t>Be KYC:</a:t>
            </a:r>
            <a:r>
              <a:rPr lang="lt" altLang="en-US" sz="2300" dirty="0">
                <a:solidFill>
                  <a:srgbClr val="25252B"/>
                </a:solidFill>
                <a:latin typeface="IBM Plex Sans" pitchFamily="34" charset="0"/>
                <a:ea typeface="IBM Plex Sans" pitchFamily="34" charset="-122"/>
                <a:cs typeface="IBM Plex Sans" pitchFamily="34" charset="-120"/>
              </a:rPr>
              <a:t> galimai mažesnė renkamų tapatybės duomenų apimtis</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Galimos didesnės kainos, mažesnis likvidumas, mažiau pagalbos, sukčiavimas ar teisiniai apribojimai</a:t>
            </a:r>
            <a:endParaRPr lang="lt"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Nė vienas iš šių žymėjimų savaime nereiškia geriausio pasirinkimo. Siekdami privatumo, nepažeiskite vietos įstatymų ir nekelkite sau fizinio pavojaus; jei kyla neaiškumų, kreipkitės į kvalifikuotus specialistus dėl aktualių rekomendacijų, taikomų jūsų vietovėje.</a:t>
            </a:r>
            <a:endParaRPr lang="lt"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Žiedinės ekonomikos</a:t>
            </a:r>
            <a:endParaRPr lang="lt"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Bitcoin žiedinė ekonomika sujungia žmones, kurie bendruomenėje savanoriškai uždirba, leidžia, taupo ir keičia bitkoinus.</a:t>
            </a:r>
            <a:endParaRPr lang="lt"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Darbuotojai → klientai → prekybininkai → tiekėjai</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Kur vertė cirkuliuoja arba keičiama į dekretinius pinigus?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Kas teikia švietimą ir techninę pagalbą?</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Kas nutinka, jei nutrūksta ryšys?</a:t>
            </a:r>
            <a:endParaRPr lang="lt" sz="2110" dirty="0"/>
          </a:p>
          <a:p>
            <a:pPr algn="l" marL="200660" indent="-200660">
              <a:lnSpc>
                <a:spcPct val="113000"/>
              </a:lnSpc>
              <a:spcBef>
                <a:spcPts val="420"/>
              </a:spcBef>
              <a:buSzPct val="100000"/>
              <a:buChar char="•"/>
            </a:pPr>
            <a:r>
              <a:rPr lang="lt" altLang="en-US" sz="2110" dirty="0">
                <a:solidFill>
                  <a:srgbClr val="25252B"/>
                </a:solidFill>
                <a:latin typeface="IBM Plex Sans" pitchFamily="34" charset="0"/>
                <a:ea typeface="IBM Plex Sans" pitchFamily="34" charset="-122"/>
                <a:cs typeface="IBM Plex Sans" pitchFamily="34" charset="-120"/>
              </a:rPr>
              <a:t>Kas prisiima saugojimo ir kainos svyravimo riziką?</a:t>
            </a:r>
            <a:endParaRPr lang="lt"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lt" altLang="en-US" sz="2110" dirty="0">
                <a:solidFill>
                  <a:srgbClr val="25252B"/>
                </a:solidFill>
                <a:latin typeface="IBM Plex Sans" pitchFamily="34" charset="0"/>
                <a:ea typeface="IBM Plex Sans" pitchFamily="34" charset="-122"/>
                <a:cs typeface="IBM Plex Sans" pitchFamily="34" charset="-120"/>
              </a:rPr>
              <a:t>Vien naudojimo masto rodikliai neįrodo naudingumo. Menka paklausa, netinkamos priemonės, švietimo ar saugumo trūkumai gali nutraukti šį ciklą; venkite priklausomybės nuo nemokamai dalijamų lėšų ar vieno organizatoriaus, apdorojančio kiekvieną mokėjimą.</a:t>
            </a:r>
            <a:endParaRPr lang="lt"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lientasKlientas sumoka prekybininkui bitkoinais už prekes. PrekybininkasPrekybininkas sumoka paslaugų teikėjui bitkoinais už paslaugą.Paslaugų teikėjasPaslaugų teikėjas sumoka darbuotojui bitkoinais ">    </p:cNvPr>
          <p:cNvPicPr>
            <a:picLocks noChangeAspect="1"/>
          </p:cNvPicPr>
          <p:nvPr/>
        </p:nvPicPr>
        <p:blipFill>
          <a:blip r:embed="rId1"/>
          <a:stretch>
            <a:fillRect/>
          </a:stretch>
        </p:blipFill>
        <p:spPr>
          <a:xfrm>
            <a:off x="1599468" y="266730"/>
            <a:ext cx="8993033"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Naudojimo atvejai prekybininkams ar bendruomenėms</a:t>
            </a:r>
            <a:endParaRPr lang="lt"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Kainos nustatymo vienetas ir mokėjimo būdas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Raktų valdymas, darbuotojų prieiga, įrenginių saugumas ir atsarginės kopijos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Patvirtinimas, kvitai, pinigų grąžinimas ir klaidos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Konvertavimas, apskaita, mokesčiai ir pagalba</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Planas piniginės ar tinklo sutrikimo atveju</a:t>
            </a:r>
            <a:endParaRPr lang="lt"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Vienas organizatorius, laikantis bendras lėšas, yra jų saugotojas, kuriuo tenka pasitikėti. Bendroms lėšoms būtinos skaidrios taisyklės, apskaita, prieigos kontrolė ir, kai tikslinga, teisinis įvertinimas.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Vietos išteklių žemėlapiai ir bendruomenės</a:t>
            </a:r>
            <a:br/>
            <a:r>
              <a:rPr lang="lt" altLang="en-US" sz="3000" dirty="0">
                <a:solidFill>
                  <a:srgbClr val="422C70"/>
                </a:solidFill>
                <a:latin typeface="IBM Plex Sans Medium" pitchFamily="34" charset="0"/>
                <a:ea typeface="IBM Plex Sans Medium" pitchFamily="34" charset="-122"/>
                <a:cs typeface="IBM Plex Sans Medium" pitchFamily="34" charset="-120"/>
              </a:rPr>
              <a:t>pažinimas</a:t>
            </a:r>
            <a:endParaRPr lang="lt" sz="3000" dirty="0"/>
          </a:p>
        </p:txBody>
      </p:sp>
      <p:pic>
        <p:nvPicPr>
          <p:cNvPr id="4" name="Image 0" descr="QR code">    </p:cNvPr>
          <p:cNvPicPr>
            <a:picLocks noChangeAspect="1"/>
          </p:cNvPicPr>
          <p:nvPr/>
        </p:nvPicPr>
        <p:blipFill>
          <a:blip r:embed="rId1"/>
          <a:stretch>
            <a:fillRect/>
          </a:stretch>
        </p:blipFill>
        <p:spPr>
          <a:xfrm>
            <a:off x="9429750" y="1714500"/>
            <a:ext cx="2095530" cy="4139763"/>
          </a:xfrm>
          <a:prstGeom prst="rect">
            <a:avLst/>
          </a:prstGeom>
        </p:spPr>
      </p:pic>
      <p:sp>
        <p:nvSpPr>
          <p:cNvPr id="5" name="Text 2"/>
          <p:cNvSpPr/>
          <p:nvPr/>
        </p:nvSpPr>
        <p:spPr>
          <a:xfrm>
            <a:off x="1032449" y="1802191"/>
            <a:ext cx="8515807" cy="2150394"/>
          </a:xfrm>
          <a:prstGeom prst="rect">
            <a:avLst/>
          </a:prstGeom>
          <a:noFill/>
          <a:ln/>
        </p:spPr>
        <p:txBody>
          <a:bodyPr wrap="square" lIns="0" tIns="0" rIns="0" bIns="0" rtlCol="0" anchor="t"/>
          <a:lstStyle/>
          <a:p>
            <a:pPr algn="l" marL="219710" indent="-219710">
              <a:lnSpc>
                <a:spcPct val="113000"/>
              </a:lnSpc>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Raskite prekybininkų, švietėjų, susitikimų ir bendruomenės išteklių</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Patikrinkite datą; informaciją patvirtinkite nepriklausomai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Pasirūpinkite alternatyviu būdu atsiskaityti ar dalyvauti</a:t>
            </a:r>
            <a:endParaRPr lang="lt" sz="2300" dirty="0"/>
          </a:p>
          <a:p>
            <a:pPr algn="l" marL="219710" indent="-219710">
              <a:lnSpc>
                <a:spcPct val="113000"/>
              </a:lnSpc>
              <a:spcBef>
                <a:spcPts val="460"/>
              </a:spcBef>
              <a:buSzPct val="100000"/>
              <a:buChar char="•"/>
            </a:pPr>
            <a:r>
              <a:rPr lang="lt" altLang="en-US" sz="2300" dirty="0">
                <a:solidFill>
                  <a:srgbClr val="25252B"/>
                </a:solidFill>
                <a:latin typeface="IBM Plex Sans" pitchFamily="34" charset="0"/>
                <a:ea typeface="IBM Plex Sans" pitchFamily="34" charset="-122"/>
                <a:cs typeface="IBM Plex Sans" pitchFamily="34" charset="-120"/>
              </a:rPr>
              <a:t>Narystė bendruomenėje nėra patikimumo įrodymas</a:t>
            </a:r>
            <a:endParaRPr lang="lt" sz="2300" dirty="0"/>
          </a:p>
        </p:txBody>
      </p:sp>
      <p:sp>
        <p:nvSpPr>
          <p:cNvPr id="6" name="Text 3"/>
          <p:cNvSpPr/>
          <p:nvPr/>
        </p:nvSpPr>
        <p:spPr>
          <a:xfrm>
            <a:off x="666780" y="4274363"/>
            <a:ext cx="8916589" cy="1579992"/>
          </a:xfrm>
          <a:prstGeom prst="rect">
            <a:avLst/>
          </a:prstGeom>
          <a:noFill/>
          <a:ln/>
        </p:spPr>
        <p:txBody>
          <a:bodyPr wrap="square" lIns="0" tIns="0" rIns="0" bIns="0" rtlCol="0" anchor="t"/>
          <a:lstStyle/>
          <a:p>
            <a:pPr algn="l" indent="0" marL="0">
              <a:lnSpc>
                <a:spcPct val="113000"/>
              </a:lnSpc>
              <a:buNone/>
            </a:pPr>
            <a:r>
              <a:rPr lang="lt" altLang="en-US" sz="2300" dirty="0">
                <a:solidFill>
                  <a:srgbClr val="25252B"/>
                </a:solidFill>
                <a:latin typeface="IBM Plex Sans" pitchFamily="34" charset="0"/>
                <a:ea typeface="IBM Plex Sans" pitchFamily="34" charset="-122"/>
                <a:cs typeface="IBM Plex Sans" pitchFamily="34" charset="-120"/>
              </a:rPr>
              <a:t>Susitikime niekada neatskleiskite atkūrimo žodžių, sąskaitų likučių, namų adresų ar taikomų saugumo priemonių. Būkite atsargūs, kai siūloma valdyti investicijas, privačiai keisti valiutą, skubiai padėti ar garantuojama grąža.</a:t>
            </a:r>
            <a:endParaRPr lang="l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Pakartojimas: susiekite tai su savo bendruomene</a:t>
            </a:r>
            <a:endParaRPr lang="l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t" altLang="en-US" sz="2400" dirty="0">
                <a:solidFill>
                  <a:srgbClr val="25252B"/>
                </a:solidFill>
                <a:latin typeface="IBM Plex Sans" pitchFamily="34" charset="0"/>
                <a:ea typeface="IBM Plex Sans" pitchFamily="34" charset="-122"/>
                <a:cs typeface="IBM Plex Sans" pitchFamily="34" charset="-120"/>
              </a:rPr>
              <a:t>Atlikite individualiai, tada palyginkite savo argumentus su grupės narių argumentais.</a:t>
            </a:r>
            <a:endParaRPr lang="lt"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Koks vietos poreikis ir kokia pinigų funkcija buvo aktualūs?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Kokią realistišką alternatyvą palyginote?</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Pagrindinėje grandinėje, „Lightning“ tinkle ar abiem būdais? Kas valdė raktus?</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Didžiausia nauda, rimčiausia rizika ir galima nesėkmė?</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Kaip teisė, infrastruktūra, kalba ar kultūra paveikė rezultatą?</a:t>
            </a:r>
            <a:endParaRPr lang="lt" sz="2400" dirty="0"/>
          </a:p>
          <a:p>
            <a:pPr algn="l" marL="228600" indent="-228600">
              <a:lnSpc>
                <a:spcPct val="113000"/>
              </a:lnSpc>
              <a:spcBef>
                <a:spcPts val="480"/>
              </a:spcBef>
              <a:buSzPct val="100000"/>
              <a:buChar char="•"/>
            </a:pPr>
            <a:r>
              <a:rPr lang="lt" altLang="en-US" sz="2400" dirty="0">
                <a:solidFill>
                  <a:srgbClr val="25252B"/>
                </a:solidFill>
                <a:latin typeface="IBM Plex Sans" pitchFamily="34" charset="0"/>
                <a:ea typeface="IBM Plex Sans" pitchFamily="34" charset="-122"/>
                <a:cs typeface="IBM Plex Sans" pitchFamily="34" charset="-120"/>
              </a:rPr>
              <a:t>Kokie įrodymai pagrindžia atsakingą tolesnį žingsnį, jei toks galimas?</a:t>
            </a:r>
            <a:endParaRPr lang="l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t" altLang="en-US" sz="3000" dirty="0">
                <a:solidFill>
                  <a:srgbClr val="422C70"/>
                </a:solidFill>
                <a:latin typeface="IBM Plex Sans Medium" pitchFamily="34" charset="0"/>
                <a:ea typeface="IBM Plex Sans Medium" pitchFamily="34" charset="-122"/>
                <a:cs typeface="IBM Plex Sans Medium" pitchFamily="34" charset="-120"/>
              </a:rPr>
              <a:t>Pagrindinės išvados ir akimirka apmąstymams</a:t>
            </a:r>
            <a:endParaRPr lang="lt" sz="3000" dirty="0"/>
          </a:p>
        </p:txBody>
      </p:sp>
      <p:sp>
        <p:nvSpPr>
          <p:cNvPr id="4" name="Text 2"/>
          <p:cNvSpPr/>
          <p:nvPr/>
        </p:nvSpPr>
        <p:spPr>
          <a:xfrm>
            <a:off x="1017179" y="1379464"/>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Pradėkite nuo vietos poreikio ir realistiškos alternatyvos</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Stebėkite, saugiai praktikuokitės, tada paaiškinkite arba pademonstruokite</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Patikrinkite įrankius, lėšų saugojimo būdą, išlaidas, privatumą ir galiojančias vietos taisykles</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Patvirtinkite mokėjimo būdą ir rezultatą; numatykite, ką darysite nesėkmės atveju</a:t>
            </a:r>
            <a:endParaRPr lang="lt" sz="2210" dirty="0"/>
          </a:p>
          <a:p>
            <a:pPr algn="l" marL="210820" indent="-210820">
              <a:lnSpc>
                <a:spcPct val="113000"/>
              </a:lnSpc>
              <a:spcBef>
                <a:spcPts val="440"/>
              </a:spcBef>
              <a:buSzPct val="100000"/>
              <a:buChar char="•"/>
            </a:pPr>
            <a:r>
              <a:rPr lang="lt" altLang="en-US" sz="2210" dirty="0">
                <a:solidFill>
                  <a:srgbClr val="25252B"/>
                </a:solidFill>
                <a:latin typeface="IBM Plex Sans" pitchFamily="34" charset="0"/>
                <a:ea typeface="IBM Plex Sans" pitchFamily="34" charset="-122"/>
                <a:cs typeface="IBM Plex Sans" pitchFamily="34" charset="-120"/>
              </a:rPr>
              <a:t>Naudingas dalyvavimas bendruomenės veikloje yra savanoriškas ir saugo žmones</a:t>
            </a:r>
            <a:endParaRPr lang="lt" sz="2210" dirty="0"/>
          </a:p>
        </p:txBody>
      </p:sp>
      <p:sp>
        <p:nvSpPr>
          <p:cNvPr id="5" name="Shape 3"/>
          <p:cNvSpPr/>
          <p:nvPr/>
        </p:nvSpPr>
        <p:spPr>
          <a:xfrm>
            <a:off x="666780" y="4182557"/>
            <a:ext cx="10858500" cy="1513423"/>
          </a:xfrm>
          <a:prstGeom prst="rect">
            <a:avLst/>
          </a:prstGeom>
          <a:solidFill>
            <a:srgbClr val="F3F3FA"/>
          </a:solidFill>
          <a:ln/>
        </p:spPr>
      </p:sp>
      <p:sp>
        <p:nvSpPr>
          <p:cNvPr id="6" name="Shape 4"/>
          <p:cNvSpPr/>
          <p:nvPr/>
        </p:nvSpPr>
        <p:spPr>
          <a:xfrm>
            <a:off x="666780" y="4182557"/>
            <a:ext cx="57150" cy="1513423"/>
          </a:xfrm>
          <a:prstGeom prst="rect">
            <a:avLst/>
          </a:prstGeom>
          <a:solidFill>
            <a:srgbClr val="422C70"/>
          </a:solidFill>
          <a:ln/>
        </p:spPr>
      </p:sp>
      <p:sp>
        <p:nvSpPr>
          <p:cNvPr id="7" name="Text 5"/>
          <p:cNvSpPr/>
          <p:nvPr/>
        </p:nvSpPr>
        <p:spPr>
          <a:xfrm>
            <a:off x="1172535" y="4434931"/>
            <a:ext cx="10498226" cy="1008675"/>
          </a:xfrm>
          <a:prstGeom prst="rect">
            <a:avLst/>
          </a:prstGeom>
          <a:noFill/>
          <a:ln/>
        </p:spPr>
        <p:txBody>
          <a:bodyPr wrap="square" lIns="0" tIns="0" rIns="0" bIns="0" rtlCol="0" anchor="t"/>
          <a:lstStyle/>
          <a:p>
            <a:pPr algn="l" indent="0" marL="0">
              <a:lnSpc>
                <a:spcPct val="113000"/>
              </a:lnSpc>
              <a:buNone/>
            </a:pPr>
            <a:r>
              <a:rPr lang="lt" altLang="en-US" sz="2210" b="1" dirty="0">
                <a:solidFill>
                  <a:srgbClr val="422C70"/>
                </a:solidFill>
                <a:latin typeface="IBM Plex Sans" pitchFamily="34" charset="0"/>
                <a:ea typeface="IBM Plex Sans" pitchFamily="34" charset="-122"/>
                <a:cs typeface="IBM Plex Sans" pitchFamily="34" charset="-120"/>
              </a:rPr>
              <a:t>Akimirka apmąstymams</a:t>
            </a:r>
            <a:endParaRPr lang="lt" sz="2210" dirty="0"/>
          </a:p>
          <a:p>
            <a:pPr algn="l" indent="0" marL="0">
              <a:lnSpc>
                <a:spcPct val="113000"/>
              </a:lnSpc>
              <a:spcBef>
                <a:spcPts val="330"/>
              </a:spcBef>
              <a:buNone/>
            </a:pPr>
            <a:r>
              <a:rPr lang="lt" altLang="en-US" sz="2210" dirty="0">
                <a:solidFill>
                  <a:srgbClr val="25252B"/>
                </a:solidFill>
                <a:latin typeface="IBM Plex Sans" pitchFamily="34" charset="0"/>
                <a:ea typeface="IBM Plex Sans" pitchFamily="34" charset="-122"/>
                <a:cs typeface="IBM Plex Sans" pitchFamily="34" charset="-120"/>
              </a:rPr>
              <a:t>Kokį klausimą užduotumėte prieš nuspręsdami, ar „Bitcoin“ naudojimas tinka vietos poreikiui patenkinti?</a:t>
            </a:r>
            <a:endParaRPr lang="lt"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t" altLang="en-US" sz="1200" dirty="0">
                <a:solidFill>
                  <a:srgbClr val="6C6C7D"/>
                </a:solidFill>
                <a:latin typeface="IBM Plex Sans" pitchFamily="34" charset="0"/>
                <a:ea typeface="IBM Plex Sans" pitchFamily="34" charset="-122"/>
                <a:cs typeface="IBM Plex Sans" pitchFamily="34" charset="-120"/>
              </a:rPr>
              <a:t>Bitkoino diplomas · 4 modulis</a:t>
            </a:r>
            <a:endParaRPr lang="l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Bitkoino diplomas</dc:title>
  <dc:subject>Open educational slides (Creative Commons). Adapt them freely.</dc:subject>
  <dc:creator>My First Bitcoin</dc:creator>
  <cp:lastModifiedBy>My First Bitcoin</cp:lastModifiedBy>
  <cp:revision>1</cp:revision>
  <dcterms:created xsi:type="dcterms:W3CDTF">2026-10-22T20:36:20Z</dcterms:created>
  <dcterms:modified xsi:type="dcterms:W3CDTF">2026-10-22T20:36:20Z</dcterms:modified>
</cp:coreProperties>
</file>