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Lst>
  <p:notesMasterIdLst>
    <p:notesMasterId r:id="rId1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notesMaster" Target="notesMasters/notesMaster1.xml"/><Relationship Id="rId111" Type="http://schemas.openxmlformats.org/officeDocument/2006/relationships/presProps" Target="presProps.xml"/><Relationship Id="rId112" Type="http://schemas.openxmlformats.org/officeDocument/2006/relationships/viewProps" Target="viewProps.xml"/><Relationship Id="rId113" Type="http://schemas.openxmlformats.org/officeDocument/2006/relationships/theme" Target="theme/theme1.xml"/><Relationship Id="rId1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Bron: My First Bitcoin, Bitcoin-diploma-studiegids, uitgawe 26.10, Modules 1–4 en inleidende verwagtinge vir leerders. Aangepas ingevolge Creative Commons Erkenning-InsgelyksDeel 4.0 Internasionaal; hierdie skyfiereeks gebruik dieselfde lisensie. Hierdie skyfiereeks is ’n aanbiedingshulpmiddel vir gebruik onder leiding van ’n opvoeder. Pas voorbeelde, aktiwiteite, tempo en aanbieding aan, terwyl die betekenis van die kurrikulum, vereiste bevoegdhede en veiligheidsgrense behoue bly. Geen vaste sessieduur word geïmpliseer nie.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Handhaaf hierdie grense deur al vier modules heen. Verduidelik die privaatheids-, sekuriteits- en verliesrisiko’s voor enige opsionele praktiese oefening met werklike transaksies waar min op die spel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Gebruik die bespreking in die bron om te onderskei tussen ’n verifieerbare feit en ’n mening wat kriteria en bewyse vereis. Moenie persoonlike finansiële openbaarmakings versoek nie.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Gebruik die bronvoorbeeld: Amina het rys en wil skoene hê; Luis het skoene en wil kookolie hê; Mei het kookolie en wil herstelwerk laat doen. Hou die mislukte direkte ruiltransaksies duidelik apart van die latere geldbemiddelde oplossing.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Gebruik die gids se voorbeeld van waterbeskikbaarheid en alledaagse keuses. Dringende behoeftes kan redelikerwys die voorkeur vir die hede verhoog.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Verduidelik die goudstandaard en die uiteenlopende reëls daarvan vir die inwisseling van verteenwoordigende papiergeld. ’n Kaart of foon stuur instruksies; dit bevat nie geld nie. ’n Gewone bankdeposito is die bank se verpligting teenoor sy kliënt.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Banke verdien rente en fooie terwyl hulle koste en verliese dek. Moenie impliseer dat alle banke op die punt staan om te misluk of dat uitleen onbeperk is nie. Onderskei tussen ’n bank se belofte en die regstreekse besit van die vereffeningsbate.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Hou die vyfdelige antwoord samehangend. Vroeëre voorstelle het boustene verskaf; vermy die indruk dat elkeen ’n volledige gedesentraliseerde geldeenheid was.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Sommige bitcoin is moontlik ontoeganklik of nie te koop beskikbaar nie.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Laat leerders die omskakeling uitwerk; geen sigbare antwoordmemorandum nie.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Kerngedagte: Het Bitcoin vir u waarde? Weerspieël die huidige prys daarvan die waarde daarvan?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Berei die ontvangskermkontrole, die stuur-en-verifieer-kontrole en die oefening vir herstelgereedheid of reaksie op swendelary voor. Verduidelik elke omgewing se beperkings voor gebruik.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Moet nooit ’n werklike saadfrase fotografeer, in die wolk stoor, per e-pos of boodskap stuur, of op ’n webwerf of in ’n gewone vorm invoer nie. Dit kan volle toegang tot fondse verleen.
Bykomende wagwoordfrases, veelvuldige sleutels en gevorderde rugsteunmetodes hoort by Gevorderde Leer. Moenie kompleksiteit invoer wat leerders nie kan verduidelik of waarvan hulle nie kan herstel nie.
Indien dit moontlik gesien, gekopieer, aanlyn ingevoer of op ’n onbetroubare toestel gestoor is, moet u dit as gekompromitteer beskou. Kry hulp sonder om dit bekend te maak; gebruik ’n nuwe, betroubare herstelproses.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Gebruik die bron se fiktiewe vergelyking tussen klein betalings en minder gereelde betalings. Hou keuses hipoteties; moenie hulpmiddels of bedrae vir leerders se persoonlike fondse kies nie.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Neem die proses waar sonder om die herstelwoorde te bekyk. ’n Latere persoonlike opstelling vereis nuwe herstelinligting wat privaat gegenereer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Fooie op die ketting hang hoofsaaklik af van transaksiedata en die vraag na blokruimte, nie bloot van die bedrag wat gestuur word nie. Lees die finale raming; tydsberekening en fooie kan verander.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Besoek amptelike webwerwe en toepassinglysinskrywings en vind kontakbesonderhede op u eie. Kontroleer die uitgewer en domein; wees versigtig met advertensies, boodskappe en webwerwe wat soos die egtes lyk. Moet nooit geld leen om te eksperimenteer nie.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Bronanker: Praktiese bevoegdheidstoets wat deur ’n opvoeder waargeneem word. C6 vereis direkte waarneming van sowel beursie-/ontvangstake as take om gereedheid vir herstel te toets. Simulasies, voorbereide materiaal, fisiese modelle en alternatiewe sonder fondse is geldig. Gee terugvoer en nog ’n geleentheid wanneer nodig. Hou rubrieke en assesseringsadministrasie van die skerm af.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Module 4 is verpligtend en word deur die opvoeder saamgestel. Kies die plaaslik relevante taak oor Bitcoin as geld en gebruik die volgende riglyne as aanpasbare opsies, nie as ’n vereiste om elke hulpmiddel of scenario te demonstreer nie. Verifieer die huidige hulpmiddels, plaaslike reëls, infrastruktuur en ondersteuning. Behou die vereiste bevoegdhede en Module 3 se veiligheidstandaarde; moenie plaaslike verskaffers of besonderhede versin nie.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Kies die toepaslike brontaak: vergelyking van bewaringsopsies, kontrole van die ontvangsskerm, vergelyking van betalingsroetes, kontrole van ’n voorbereide transaksie, vergelyking van roetekoste, reaksie op bedrog, handelaar-/skenkingsvloei, of verifikasie van hulpbronne. Raadpleeg plaaslike kundiges wanneer nodig.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Gebruik ’n item van lae waarde of ’n simulasie. Verduidelik die volledige proses voordat u die betaling goedkeur.
Kies scenario’s uit die gids of pas dit by die plaaslike taak aan. Rig die opdragte aan die leerders en moenie hipotetiese aanvaarding as ’n werklike inskrywing in ’n lys van plaaslike handelaars voorstel nie.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Gebruik die bronscenario wat die gekose plaaslike taak ondersteun. ’n Terugbetaling is ’n nuwe betaling, nie ’n omkering van die oorspronklike transaksie op die blokketting nie.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Verkrygingskanale sluit werk, direkte ruil, makelaars, kitsbanke, handelaars, omskakelingsdienste en sirkulêre ekonomieë in. Gebruik huidige, geverifieerde plaaslike feite of ’n duidelik fiktiewe scenario.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Vergelyk databewaring, skakels op die blokketting, teenpartye, bedrogbeskerming, limiete, fooie en geskilhantering.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Definieer sukses volgens die probleem wat opgelos word, nie die aantal transaksies nie.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Neem die plaaslike taak wat die opvoeder gekies het en waarin Bitcoin as geld gebruik word, asook die leerder se verduideliking van die doel, alternatief, afwegings, moontlike mislukking en volgende stap, waar. Hou puntetoekenning, rubrieke en assesseringsadministrasie van die skerm af.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e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e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eg"/><Relationship Id="rId2" Type="http://schemas.openxmlformats.org/officeDocument/2006/relationships/image" Target="../media/image-44-2.png"/><Relationship Id="rId3" Type="http://schemas.openxmlformats.org/officeDocument/2006/relationships/slideLayout" Target="../slideLayouts/slideLayout1.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jpe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eg"/><Relationship Id="rId2" Type="http://schemas.openxmlformats.org/officeDocument/2006/relationships/image" Target="../media/image-47-2.png"/><Relationship Id="rId3" Type="http://schemas.openxmlformats.org/officeDocument/2006/relationships/slideLayout" Target="../slideLayouts/slideLayout1.xml"/><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e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e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pn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Slide-60-image-1.pn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pn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pn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jpe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jpeg"/><Relationship Id="rId2" Type="http://schemas.openxmlformats.org/officeDocument/2006/relationships/slideLayout" Target="../slideLayouts/slideLayout1.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image" Target="../media/image-70-1.png"/><Relationship Id="rId2" Type="http://schemas.openxmlformats.org/officeDocument/2006/relationships/slideLayout" Target="../slideLayouts/slideLayout1.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jpeg"/><Relationship Id="rId2" Type="http://schemas.openxmlformats.org/officeDocument/2006/relationships/slideLayout" Target="../slideLayouts/slideLayout1.xml"/><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image" Target="../media/image-73-1.png"/><Relationship Id="rId2" Type="http://schemas.openxmlformats.org/officeDocument/2006/relationships/slideLayout" Target="../slideLayouts/slideLayout1.xml"/><Relationship Id="rId3"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image" Target="../media/image-75-1.jpeg"/><Relationship Id="rId2" Type="http://schemas.openxmlformats.org/officeDocument/2006/relationships/slideLayout" Target="../slideLayouts/slideLayout1.xml"/><Relationship Id="rId3"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image" Target="../media/image-76-1.png"/><Relationship Id="rId2" Type="http://schemas.openxmlformats.org/officeDocument/2006/relationships/slideLayout" Target="../slideLayouts/slideLayout1.xml"/><Relationship Id="rId3"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image" Target="../media/image-78-1.png"/><Relationship Id="rId2" Type="http://schemas.openxmlformats.org/officeDocument/2006/relationships/slideLayout" Target="../slideLayouts/slideLayout1.xml"/><Relationship Id="rId3"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image" Target="../media/image-79-1.jpeg"/><Relationship Id="rId2" Type="http://schemas.openxmlformats.org/officeDocument/2006/relationships/slideLayout" Target="../slideLayouts/slideLayout1.xml"/><Relationship Id="rId3"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image" Target="../media/image-80-1.png"/><Relationship Id="rId2" Type="http://schemas.openxmlformats.org/officeDocument/2006/relationships/slideLayout" Target="../slideLayouts/slideLayout1.xml"/><Relationship Id="rId3"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image" Target="../media/image-81-1.jpeg"/><Relationship Id="rId2" Type="http://schemas.openxmlformats.org/officeDocument/2006/relationships/slideLayout" Target="../slideLayouts/slideLayout1.xml"/><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image" Target="../media/image-82-1.png"/><Relationship Id="rId2" Type="http://schemas.openxmlformats.org/officeDocument/2006/relationships/slideLayout" Target="../slideLayouts/slideLayout1.xml"/><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image" Target="../media/image-83-1.png"/><Relationship Id="rId2" Type="http://schemas.openxmlformats.org/officeDocument/2006/relationships/slideLayout" Target="../slideLayouts/slideLayout1.xml"/><Relationship Id="rId3"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image" Target="../media/Slide-87-image-1.png"/><Relationship Id="rId2" Type="http://schemas.openxmlformats.org/officeDocument/2006/relationships/slideLayout" Target="../slideLayouts/slideLayout1.xml"/><Relationship Id="rId3"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image" Target="../media/image-88-1.png"/><Relationship Id="rId2" Type="http://schemas.openxmlformats.org/officeDocument/2006/relationships/slideLayout" Target="../slideLayouts/slideLayout1.xml"/><Relationship Id="rId3"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image" Target="../media/image-92-1.png"/><Relationship Id="rId2" Type="http://schemas.openxmlformats.org/officeDocument/2006/relationships/slideLayout" Target="../slideLayouts/slideLayout1.xml"/><Relationship Id="rId3"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image" Target="../media/image-93-1.png"/><Relationship Id="rId2" Type="http://schemas.openxmlformats.org/officeDocument/2006/relationships/slideLayout" Target="../slideLayouts/slideLayout1.xml"/><Relationship Id="rId3"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image" Target="../media/image-96-1.jpeg"/><Relationship Id="rId2" Type="http://schemas.openxmlformats.org/officeDocument/2006/relationships/slideLayout" Target="../slideLayouts/slideLayout1.xml"/><Relationship Id="rId3"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image" Target="../media/image-97-1.png"/><Relationship Id="rId2" Type="http://schemas.openxmlformats.org/officeDocument/2006/relationships/slideLayout" Target="../slideLayouts/slideLayout1.xml"/><Relationship Id="rId3"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image" Target="../media/image-102-1.jpeg"/><Relationship Id="rId2" Type="http://schemas.openxmlformats.org/officeDocument/2006/relationships/slideLayout" Target="../slideLayouts/slideLayout1.xml"/><Relationship Id="rId3"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image" Target="../media/image-103-1.png"/><Relationship Id="rId2" Type="http://schemas.openxmlformats.org/officeDocument/2006/relationships/slideLayout" Target="../slideLayouts/slideLayout1.xml"/><Relationship Id="rId3"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image" Target="../media/image-105-1.png"/><Relationship Id="rId2" Type="http://schemas.openxmlformats.org/officeDocument/2006/relationships/slideLayout" Target="../slideLayouts/slideLayout1.xml"/><Relationship Id="rId3"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image" Target="../media/Slide-108-image-1.png"/><Relationship Id="rId2" Type="http://schemas.openxmlformats.org/officeDocument/2006/relationships/slideLayout" Target="../slideLayouts/slideLayout1.xml"/><Relationship Id="rId3" Type="http://schemas.openxmlformats.org/officeDocument/2006/relationships/notesSlide" Target="../notesSlides/notesSlide10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071384" y="571500"/>
            <a:ext cx="1453896" cy="272400"/>
          </a:xfrm>
          <a:prstGeom prst="rect">
            <a:avLst/>
          </a:prstGeom>
          <a:noFill/>
          <a:ln/>
        </p:spPr>
        <p:txBody>
          <a:bodyPr wrap="square" lIns="0" tIns="0" rIns="0" bIns="0" rtlCol="0" anchor="t"/>
          <a:lstStyle/>
          <a:p>
            <a:pPr algn="r" indent="0" marL="0">
              <a:lnSpc>
                <a:spcPct val="108000"/>
              </a:lnSpc>
              <a:buNone/>
            </a:pPr>
            <a:r>
              <a:rPr lang="af" altLang="en-US" sz="1650" dirty="0">
                <a:solidFill>
                  <a:srgbClr val="FFFFFF"/>
                </a:solidFill>
                <a:latin typeface="IBM Plex Sans" pitchFamily="34" charset="0"/>
                <a:ea typeface="IBM Plex Sans" pitchFamily="34" charset="-122"/>
                <a:cs typeface="IBM Plex Sans" pitchFamily="34" charset="-120"/>
              </a:rPr>
              <a:t>Uitgawe 26.10</a:t>
            </a:r>
            <a:endParaRPr lang="af" sz="1650" dirty="0"/>
          </a:p>
        </p:txBody>
      </p:sp>
      <p:sp>
        <p:nvSpPr>
          <p:cNvPr id="3" name="Text 1"/>
          <p:cNvSpPr/>
          <p:nvPr/>
        </p:nvSpPr>
        <p:spPr>
          <a:xfrm>
            <a:off x="666780" y="1962120"/>
            <a:ext cx="11144250" cy="960029"/>
          </a:xfrm>
          <a:prstGeom prst="rect">
            <a:avLst/>
          </a:prstGeom>
          <a:noFill/>
          <a:ln/>
        </p:spPr>
        <p:txBody>
          <a:bodyPr wrap="square" lIns="0" tIns="0" rIns="0" bIns="0" rtlCol="0" anchor="t"/>
          <a:lstStyle/>
          <a:p>
            <a:pPr algn="l" indent="0" marL="0">
              <a:lnSpc>
                <a:spcPct val="88000"/>
              </a:lnSpc>
              <a:buNone/>
            </a:pPr>
            <a:r>
              <a:rPr lang="af" altLang="en-US" sz="7200" dirty="0">
                <a:solidFill>
                  <a:srgbClr val="FFFFFF"/>
                </a:solidFill>
                <a:latin typeface="IBM Plex Sans Medium" pitchFamily="34" charset="0"/>
                <a:ea typeface="IBM Plex Sans Medium" pitchFamily="34" charset="-122"/>
                <a:cs typeface="IBM Plex Sans Medium" pitchFamily="34" charset="-120"/>
              </a:rPr>
              <a:t>Bitcoin-diploma</a:t>
            </a:r>
            <a:endParaRPr lang="af"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af" altLang="en-US" sz="2400" dirty="0">
                <a:solidFill>
                  <a:srgbClr val="FFFFFF"/>
                </a:solidFill>
                <a:latin typeface="IBM Plex Sans" pitchFamily="34" charset="0"/>
                <a:ea typeface="IBM Plex Sans" pitchFamily="34" charset="-122"/>
                <a:cs typeface="IBM Plex Sans" pitchFamily="34" charset="-120"/>
              </a:rPr>
              <a:t>Finansiële opvoeding vir die Bitcoin-era</a:t>
            </a:r>
            <a:endParaRPr lang="af"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af" altLang="en-US" sz="2400" dirty="0">
                <a:solidFill>
                  <a:srgbClr val="F7941F"/>
                </a:solidFill>
                <a:latin typeface="IBM Plex Sans Medium" pitchFamily="34" charset="0"/>
                <a:ea typeface="IBM Plex Sans Medium" pitchFamily="34" charset="-122"/>
                <a:cs typeface="IBM Plex Sans Medium" pitchFamily="34" charset="-120"/>
              </a:rPr>
              <a:t>Module 1</a:t>
            </a:r>
            <a:endParaRPr lang="af"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af" altLang="en-US" sz="4350" dirty="0">
                <a:solidFill>
                  <a:srgbClr val="FFFFFF"/>
                </a:solidFill>
                <a:latin typeface="IBM Plex Sans Medium" pitchFamily="34" charset="0"/>
                <a:ea typeface="IBM Plex Sans Medium" pitchFamily="34" charset="-122"/>
                <a:cs typeface="IBM Plex Sans Medium" pitchFamily="34" charset="-120"/>
              </a:rPr>
              <a:t>Begrip van geld</a:t>
            </a:r>
            <a:endParaRPr lang="af"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af" altLang="en-US" sz="2400" b="1" dirty="0">
                <a:solidFill>
                  <a:srgbClr val="FFFFFF"/>
                </a:solidFill>
                <a:latin typeface="IBM Plex Sans" pitchFamily="34" charset="0"/>
                <a:ea typeface="IBM Plex Sans" pitchFamily="34" charset="-122"/>
                <a:cs typeface="IBM Plex Sans" pitchFamily="34" charset="-120"/>
              </a:rPr>
              <a:t>Probleem:</a:t>
            </a:r>
            <a:r>
              <a:rPr lang="af" altLang="en-US" sz="2400" dirty="0">
                <a:solidFill>
                  <a:srgbClr val="FFFFFF"/>
                </a:solidFill>
                <a:latin typeface="IBM Plex Sans" pitchFamily="34" charset="0"/>
                <a:ea typeface="IBM Plex Sans" pitchFamily="34" charset="-122"/>
                <a:cs typeface="IBM Plex Sans" pitchFamily="34" charset="-120"/>
              </a:rPr>
              <a:t> Hoe werk en verander monetêre stelsels?</a:t>
            </a:r>
            <a:endParaRPr lang="af"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Kennis kom voor optrede</a:t>
            </a:r>
            <a:endParaRPr lang="af"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Leer eers · begin klein · beweeg stadig</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Geen aankoop, persoonlike fondse of persoonlike Beursie word vereis nie</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Geen persoonlike toestel of internet word vir voltooiing vereis nie</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Voorbereide materiaal, simulasies en vanlyn oefening is beskikbaar</a:t>
            </a:r>
            <a:endParaRPr lang="af"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algn="l" indent="0" marL="0">
              <a:lnSpc>
                <a:spcPct val="113000"/>
              </a:lnSpc>
              <a:buNone/>
            </a:pPr>
            <a:r>
              <a:rPr lang="af" altLang="en-US" sz="2400" dirty="0">
                <a:solidFill>
                  <a:srgbClr val="25252B"/>
                </a:solidFill>
                <a:latin typeface="IBM Plex Sans" pitchFamily="34" charset="0"/>
                <a:ea typeface="IBM Plex Sans" pitchFamily="34" charset="-122"/>
                <a:cs typeface="IBM Plex Sans" pitchFamily="34" charset="-120"/>
              </a:rPr>
              <a:t>Hierdie kursus bied onderrig, nie finansiële, beleggings-, regs- of belastingadvies nie. Dit beveel nie aan dat u bitcoin koop, verkoop, daarteen leen of dit hou nie, en beloof ook nie 'n stygende prys nie.</a:t>
            </a:r>
            <a:endParaRPr lang="af"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1</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3097530"/>
            <a:ext cx="10226010" cy="662849"/>
          </a:xfrm>
          <a:prstGeom prst="rect">
            <a:avLst/>
          </a:prstGeom>
          <a:noFill/>
          <a:ln/>
        </p:spPr>
        <p:txBody>
          <a:bodyPr wrap="square" lIns="0" tIns="0" rIns="0" bIns="0" rtlCol="0" anchor="t"/>
          <a:lstStyle/>
          <a:p>
            <a:pPr algn="l" indent="0" marL="0">
              <a:lnSpc>
                <a:spcPct val="100000"/>
              </a:lnSpc>
              <a:buNone/>
            </a:pPr>
            <a:r>
              <a:rPr lang="af" altLang="en-US" sz="4350" dirty="0">
                <a:solidFill>
                  <a:srgbClr val="FFFFFF"/>
                </a:solidFill>
                <a:latin typeface="IBM Plex Sans Medium" pitchFamily="34" charset="0"/>
                <a:ea typeface="IBM Plex Sans Medium" pitchFamily="34" charset="-122"/>
                <a:cs typeface="IBM Plex Sans Medium" pitchFamily="34" charset="-120"/>
              </a:rPr>
              <a:t>Moenie vertrou nie, verifieer</a:t>
            </a:r>
            <a:endParaRPr lang="af"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C0C0D0"/>
                </a:solidFill>
                <a:latin typeface="IBM Plex Sans" pitchFamily="34" charset="0"/>
                <a:ea typeface="IBM Plex Sans" pitchFamily="34" charset="-122"/>
                <a:cs typeface="IBM Plex Sans" pitchFamily="34" charset="-120"/>
              </a:rPr>
              <a:t>Bitcoin-diploma · Module 1</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Bespreking en privaatheidsverwagtinge</a:t>
            </a:r>
            <a:endParaRPr lang="af" sz="3000" dirty="0"/>
          </a:p>
        </p:txBody>
      </p:sp>
      <p:sp>
        <p:nvSpPr>
          <p:cNvPr id="4" name="Text 2"/>
          <p:cNvSpPr/>
          <p:nvPr/>
        </p:nvSpPr>
        <p:spPr>
          <a:xfrm>
            <a:off x="1032449" y="138303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af" altLang="en-US" sz="2300" dirty="0">
                <a:solidFill>
                  <a:srgbClr val="25252B"/>
                </a:solidFill>
                <a:latin typeface="IBM Plex Sans" pitchFamily="34" charset="0"/>
                <a:ea typeface="IBM Plex Sans" pitchFamily="34" charset="-122"/>
                <a:cs typeface="IBM Plex Sans" pitchFamily="34" charset="-120"/>
              </a:rPr>
              <a:t>Gaan bewyse na; onderskei tussen feite, menings en waarborge</a:t>
            </a:r>
            <a:endParaRPr lang="af" sz="2300" dirty="0"/>
          </a:p>
          <a:p>
            <a:pPr algn="l" marL="219710" indent="-219710">
              <a:lnSpc>
                <a:spcPct val="113000"/>
              </a:lnSpc>
              <a:spcBef>
                <a:spcPts val="460"/>
              </a:spcBef>
              <a:buSzPct val="100000"/>
              <a:buChar char="•"/>
            </a:pPr>
            <a:r>
              <a:rPr lang="af" altLang="en-US" sz="2300" dirty="0">
                <a:solidFill>
                  <a:srgbClr val="25252B"/>
                </a:solidFill>
                <a:latin typeface="IBM Plex Sans" pitchFamily="34" charset="0"/>
                <a:ea typeface="IBM Plex Sans" pitchFamily="34" charset="-122"/>
                <a:cs typeface="IBM Plex Sans" pitchFamily="34" charset="-120"/>
              </a:rPr>
              <a:t>Bevraagteken idees op 'n respekvolle manier; dui onsekerheid aan</a:t>
            </a:r>
            <a:endParaRPr lang="af" sz="2300" dirty="0"/>
          </a:p>
          <a:p>
            <a:pPr algn="l" marL="219710" indent="-219710">
              <a:lnSpc>
                <a:spcPct val="113000"/>
              </a:lnSpc>
              <a:spcBef>
                <a:spcPts val="460"/>
              </a:spcBef>
              <a:buSzPct val="100000"/>
              <a:buChar char="•"/>
            </a:pPr>
            <a:r>
              <a:rPr lang="af" altLang="en-US" sz="2300" dirty="0">
                <a:solidFill>
                  <a:srgbClr val="25252B"/>
                </a:solidFill>
                <a:latin typeface="IBM Plex Sans" pitchFamily="34" charset="0"/>
                <a:ea typeface="IBM Plex Sans" pitchFamily="34" charset="-122"/>
                <a:cs typeface="IBM Plex Sans" pitchFamily="34" charset="-120"/>
              </a:rPr>
              <a:t>Hou persoonlike verhale en finansiële inligting privaat</a:t>
            </a:r>
            <a:endParaRPr lang="af" sz="2300" dirty="0"/>
          </a:p>
          <a:p>
            <a:pPr algn="l" marL="219710" indent="-219710">
              <a:lnSpc>
                <a:spcPct val="113000"/>
              </a:lnSpc>
              <a:spcBef>
                <a:spcPts val="460"/>
              </a:spcBef>
              <a:buSzPct val="100000"/>
              <a:buChar char="•"/>
            </a:pPr>
            <a:r>
              <a:rPr lang="af" altLang="en-US" sz="2300" dirty="0">
                <a:solidFill>
                  <a:srgbClr val="25252B"/>
                </a:solidFill>
                <a:latin typeface="IBM Plex Sans" pitchFamily="34" charset="0"/>
                <a:ea typeface="IBM Plex Sans" pitchFamily="34" charset="-122"/>
                <a:cs typeface="IBM Plex Sans" pitchFamily="34" charset="-120"/>
              </a:rPr>
              <a:t>Geen druk om te koop, te verkoop of besit bekend te maak nie</a:t>
            </a:r>
            <a:endParaRPr lang="af" sz="2300" dirty="0"/>
          </a:p>
        </p:txBody>
      </p:sp>
      <p:sp>
        <p:nvSpPr>
          <p:cNvPr id="5" name="Text 3"/>
          <p:cNvSpPr/>
          <p:nvPr/>
        </p:nvSpPr>
        <p:spPr>
          <a:xfrm>
            <a:off x="666780" y="3460272"/>
            <a:ext cx="11510010" cy="789950"/>
          </a:xfrm>
          <a:prstGeom prst="rect">
            <a:avLst/>
          </a:prstGeom>
          <a:noFill/>
          <a:ln/>
        </p:spPr>
        <p:txBody>
          <a:bodyPr wrap="square" lIns="0" tIns="0" rIns="0" bIns="0" rtlCol="0" anchor="t"/>
          <a:lstStyle/>
          <a:p>
            <a:pPr algn="l" indent="0" marL="0">
              <a:lnSpc>
                <a:spcPct val="113000"/>
              </a:lnSpc>
              <a:buNone/>
            </a:pPr>
            <a:r>
              <a:rPr lang="af" altLang="en-US" sz="2300" dirty="0">
                <a:solidFill>
                  <a:srgbClr val="25252B"/>
                </a:solidFill>
                <a:latin typeface="IBM Plex Sans" pitchFamily="34" charset="0"/>
                <a:ea typeface="IBM Plex Sans" pitchFamily="34" charset="-122"/>
                <a:cs typeface="IBM Plex Sans" pitchFamily="34" charset="-120"/>
              </a:rPr>
              <a:t>Kry toestemming voordat u enigiemand se skerm, werk of identifiserende inligting opneem of deel. Moet nooit werklike private sleutels of herstelwoorde deel nie.</a:t>
            </a:r>
            <a:endParaRPr lang="af" sz="2300" dirty="0"/>
          </a:p>
        </p:txBody>
      </p:sp>
      <p:sp>
        <p:nvSpPr>
          <p:cNvPr id="6" name="Text 4"/>
          <p:cNvSpPr/>
          <p:nvPr/>
        </p:nvSpPr>
        <p:spPr>
          <a:xfrm>
            <a:off x="666780" y="4542831"/>
            <a:ext cx="11510010" cy="1184971"/>
          </a:xfrm>
          <a:prstGeom prst="rect">
            <a:avLst/>
          </a:prstGeom>
          <a:noFill/>
          <a:ln/>
        </p:spPr>
        <p:txBody>
          <a:bodyPr wrap="square" lIns="0" tIns="0" rIns="0" bIns="0" rtlCol="0" anchor="t"/>
          <a:lstStyle/>
          <a:p>
            <a:pPr algn="l" indent="0" marL="0">
              <a:lnSpc>
                <a:spcPct val="113000"/>
              </a:lnSpc>
              <a:buNone/>
            </a:pPr>
            <a:r>
              <a:rPr lang="af" altLang="en-US" sz="2300" dirty="0">
                <a:solidFill>
                  <a:srgbClr val="25252B"/>
                </a:solidFill>
                <a:latin typeface="IBM Plex Sans" pitchFamily="34" charset="0"/>
                <a:ea typeface="IBM Plex Sans" pitchFamily="34" charset="-122"/>
                <a:cs typeface="IBM Plex Sans" pitchFamily="34" charset="-120"/>
              </a:rPr>
              <a:t>Bitcoin se prys kan skerp verander. Foute, swendelary, verlore geheime of die versuim van 'n bewaarder kan permanente verlies veroorsaak; geldige betalings is gewoonlik moeilik of onmoontlik om ongedaan te maak.</a:t>
            </a:r>
            <a:endParaRPr lang="af"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1</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Inleidende vrae oor geld</a:t>
            </a:r>
            <a:endParaRPr lang="af" sz="3000" dirty="0"/>
          </a:p>
        </p:txBody>
      </p:sp>
      <p:sp>
        <p:nvSpPr>
          <p:cNvPr id="5" name="Text 2"/>
          <p:cNvSpPr/>
          <p:nvPr/>
        </p:nvSpPr>
        <p:spPr>
          <a:xfrm>
            <a:off x="1047720" y="1386779"/>
            <a:ext cx="5923026" cy="3123042"/>
          </a:xfrm>
          <a:prstGeom prst="rect">
            <a:avLst/>
          </a:prstGeom>
          <a:noFill/>
          <a:ln/>
        </p:spPr>
        <p:txBody>
          <a:bodyPr wrap="square" lIns="0" tIns="0" rIns="0" bIns="0" rtlCol="0" anchor="t"/>
          <a:lstStyle/>
          <a:p>
            <a:pPr algn="l" marL="228600" indent="-228600">
              <a:lnSpc>
                <a:spcPct val="113000"/>
              </a:lnSpc>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Waarom het mense geld nodig?</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Wat maak iets geld?</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Wie kan die geld wat u gebruik, skep of beheer?</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Waarom het u geld waarde?</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Kan dit nog net soveel koop soos voorheen?</a:t>
            </a:r>
            <a:endParaRPr lang="af"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1</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Waarom geld bestaan</a:t>
            </a:r>
            <a:endParaRPr lang="af"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af" altLang="en-US" sz="2400" dirty="0">
                <a:solidFill>
                  <a:srgbClr val="25252B"/>
                </a:solidFill>
                <a:latin typeface="IBM Plex Sans" pitchFamily="34" charset="0"/>
                <a:ea typeface="IBM Plex Sans" pitchFamily="34" charset="-122"/>
                <a:cs typeface="IBM Plex Sans" pitchFamily="34" charset="-120"/>
              </a:rPr>
              <a:t>Geld is ’n bate wat mense aanvaar omdat hulle verwag dat ander dit later sal aanvaar.</a:t>
            </a:r>
            <a:endParaRPr lang="af" sz="2400" dirty="0"/>
          </a:p>
        </p:txBody>
      </p:sp>
      <p:sp>
        <p:nvSpPr>
          <p:cNvPr id="5" name="Text 3"/>
          <p:cNvSpPr/>
          <p:nvPr/>
        </p:nvSpPr>
        <p:spPr>
          <a:xfrm>
            <a:off x="1047720" y="2514326"/>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Spesialisasie en ruil</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Samewerking tussen vreemdelinge</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Pryse, skuld, inkomste en spaargeld</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Waarde oor tyd en afstand</a:t>
            </a:r>
            <a:endParaRPr lang="af" sz="2400" dirty="0"/>
          </a:p>
        </p:txBody>
      </p:sp>
      <p:sp>
        <p:nvSpPr>
          <p:cNvPr id="6" name="Shape 4"/>
          <p:cNvSpPr/>
          <p:nvPr/>
        </p:nvSpPr>
        <p:spPr>
          <a:xfrm>
            <a:off x="666780" y="4677522"/>
            <a:ext cx="10858500" cy="1233891"/>
          </a:xfrm>
          <a:prstGeom prst="rect">
            <a:avLst/>
          </a:prstGeom>
          <a:solidFill>
            <a:srgbClr val="F3F3FA"/>
          </a:solidFill>
          <a:ln/>
        </p:spPr>
      </p:sp>
      <p:sp>
        <p:nvSpPr>
          <p:cNvPr id="7" name="Shape 5"/>
          <p:cNvSpPr/>
          <p:nvPr/>
        </p:nvSpPr>
        <p:spPr>
          <a:xfrm>
            <a:off x="666780" y="4677522"/>
            <a:ext cx="57150" cy="1233891"/>
          </a:xfrm>
          <a:prstGeom prst="rect">
            <a:avLst/>
          </a:prstGeom>
          <a:solidFill>
            <a:srgbClr val="422C70"/>
          </a:solidFill>
          <a:ln/>
        </p:spPr>
      </p:sp>
      <p:sp>
        <p:nvSpPr>
          <p:cNvPr id="8" name="Text 6"/>
          <p:cNvSpPr/>
          <p:nvPr/>
        </p:nvSpPr>
        <p:spPr>
          <a:xfrm>
            <a:off x="1211580" y="4951842"/>
            <a:ext cx="10415565" cy="685251"/>
          </a:xfrm>
          <a:prstGeom prst="rect">
            <a:avLst/>
          </a:prstGeom>
          <a:noFill/>
          <a:ln/>
        </p:spPr>
        <p:txBody>
          <a:bodyPr wrap="square" lIns="0" tIns="0" rIns="0" bIns="0" rtlCol="0" anchor="t"/>
          <a:lstStyle/>
          <a:p>
            <a:pPr algn="l" indent="0" marL="0">
              <a:lnSpc>
                <a:spcPct val="113000"/>
              </a:lnSpc>
              <a:buNone/>
            </a:pPr>
            <a:r>
              <a:rPr lang="af" altLang="en-US" sz="2400" b="1" dirty="0">
                <a:solidFill>
                  <a:srgbClr val="422C70"/>
                </a:solidFill>
                <a:latin typeface="IBM Plex Sans" pitchFamily="34" charset="0"/>
                <a:ea typeface="IBM Plex Sans" pitchFamily="34" charset="-122"/>
                <a:cs typeface="IBM Plex Sans" pitchFamily="34" charset="-120"/>
              </a:rPr>
              <a:t>Kitsvraag</a:t>
            </a:r>
            <a:endParaRPr lang="af" sz="2400" dirty="0"/>
          </a:p>
          <a:p>
            <a:pPr algn="l" indent="0" marL="0">
              <a:lnSpc>
                <a:spcPct val="113000"/>
              </a:lnSpc>
              <a:spcBef>
                <a:spcPts val="360"/>
              </a:spcBef>
              <a:buNone/>
            </a:pPr>
            <a:r>
              <a:rPr lang="af" altLang="en-US" sz="2400" dirty="0">
                <a:solidFill>
                  <a:srgbClr val="25252B"/>
                </a:solidFill>
                <a:latin typeface="IBM Plex Sans" pitchFamily="34" charset="0"/>
                <a:ea typeface="IBM Plex Sans" pitchFamily="34" charset="-122"/>
                <a:cs typeface="IBM Plex Sans" pitchFamily="34" charset="-120"/>
              </a:rPr>
              <a:t>Watter ruil- of koördinasieprobleem help geld oplos?</a:t>
            </a:r>
            <a:endParaRPr lang="af" sz="24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1</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Funksies van geld</a:t>
            </a:r>
            <a:endParaRPr lang="af" sz="3000" dirty="0"/>
          </a:p>
        </p:txBody>
      </p:sp>
      <p:sp>
        <p:nvSpPr>
          <p:cNvPr id="5" name="Text 2"/>
          <p:cNvSpPr/>
          <p:nvPr/>
        </p:nvSpPr>
        <p:spPr>
          <a:xfrm>
            <a:off x="1047720" y="1386779"/>
            <a:ext cx="5923026" cy="2178558"/>
          </a:xfrm>
          <a:prstGeom prst="rect">
            <a:avLst/>
          </a:prstGeom>
          <a:noFill/>
          <a:ln/>
        </p:spPr>
        <p:txBody>
          <a:bodyPr wrap="square" lIns="0" tIns="0" rIns="0" bIns="0" rtlCol="0" anchor="t"/>
          <a:lstStyle/>
          <a:p>
            <a:pPr algn="l" marL="228600" indent="-228600">
              <a:lnSpc>
                <a:spcPct val="113000"/>
              </a:lnSpc>
              <a:buSzPct val="100000"/>
              <a:buChar char="•"/>
            </a:pPr>
            <a:r>
              <a:rPr lang="af" altLang="en-US" sz="2400" b="1" dirty="0">
                <a:solidFill>
                  <a:srgbClr val="422C70"/>
                </a:solidFill>
                <a:latin typeface="IBM Plex Sans" pitchFamily="34" charset="0"/>
                <a:ea typeface="IBM Plex Sans" pitchFamily="34" charset="-122"/>
                <a:cs typeface="IBM Plex Sans" pitchFamily="34" charset="-120"/>
              </a:rPr>
              <a:t>Ruilmiddel:</a:t>
            </a:r>
            <a:r>
              <a:rPr lang="af" altLang="en-US" sz="2400" dirty="0">
                <a:solidFill>
                  <a:srgbClr val="25252B"/>
                </a:solidFill>
                <a:latin typeface="IBM Plex Sans" pitchFamily="34" charset="0"/>
                <a:ea typeface="IBM Plex Sans" pitchFamily="34" charset="-122"/>
                <a:cs typeface="IBM Plex Sans" pitchFamily="34" charset="-120"/>
              </a:rPr>
              <a:t> betaling vir goedere en dienste</a:t>
            </a:r>
            <a:endParaRPr lang="af" sz="2400" dirty="0"/>
          </a:p>
          <a:p>
            <a:pPr algn="l" marL="228600" indent="-228600">
              <a:lnSpc>
                <a:spcPct val="113000"/>
              </a:lnSpc>
              <a:spcBef>
                <a:spcPts val="480"/>
              </a:spcBef>
              <a:buSzPct val="100000"/>
              <a:buChar char="•"/>
            </a:pPr>
            <a:r>
              <a:rPr lang="af" altLang="en-US" sz="2400" b="1" dirty="0">
                <a:solidFill>
                  <a:srgbClr val="422C70"/>
                </a:solidFill>
                <a:latin typeface="IBM Plex Sans" pitchFamily="34" charset="0"/>
                <a:ea typeface="IBM Plex Sans" pitchFamily="34" charset="-122"/>
                <a:cs typeface="IBM Plex Sans" pitchFamily="34" charset="-120"/>
              </a:rPr>
              <a:t>Rekeneenheid:</a:t>
            </a:r>
            <a:r>
              <a:rPr lang="af" altLang="en-US" sz="2400" dirty="0">
                <a:solidFill>
                  <a:srgbClr val="25252B"/>
                </a:solidFill>
                <a:latin typeface="IBM Plex Sans" pitchFamily="34" charset="0"/>
                <a:ea typeface="IBM Plex Sans" pitchFamily="34" charset="-122"/>
                <a:cs typeface="IBM Plex Sans" pitchFamily="34" charset="-120"/>
              </a:rPr>
              <a:t> gemeenskaplike pryse en rekords</a:t>
            </a:r>
            <a:endParaRPr lang="af" sz="2400" dirty="0"/>
          </a:p>
          <a:p>
            <a:pPr algn="l" marL="228600" indent="-228600">
              <a:lnSpc>
                <a:spcPct val="113000"/>
              </a:lnSpc>
              <a:spcBef>
                <a:spcPts val="480"/>
              </a:spcBef>
              <a:buSzPct val="100000"/>
              <a:buChar char="•"/>
            </a:pPr>
            <a:r>
              <a:rPr lang="af" altLang="en-US" sz="2400" b="1" dirty="0">
                <a:solidFill>
                  <a:srgbClr val="422C70"/>
                </a:solidFill>
                <a:latin typeface="IBM Plex Sans" pitchFamily="34" charset="0"/>
                <a:ea typeface="IBM Plex Sans" pitchFamily="34" charset="-122"/>
                <a:cs typeface="IBM Plex Sans" pitchFamily="34" charset="-120"/>
              </a:rPr>
              <a:t>Waardeberging:</a:t>
            </a:r>
            <a:r>
              <a:rPr lang="af" altLang="en-US" sz="2400" dirty="0">
                <a:solidFill>
                  <a:srgbClr val="25252B"/>
                </a:solidFill>
                <a:latin typeface="IBM Plex Sans" pitchFamily="34" charset="0"/>
                <a:ea typeface="IBM Plex Sans" pitchFamily="34" charset="-122"/>
                <a:cs typeface="IBM Plex Sans" pitchFamily="34" charset="-120"/>
              </a:rPr>
              <a:t> waarde oor tyd</a:t>
            </a:r>
            <a:endParaRPr lang="af" sz="2400" dirty="0"/>
          </a:p>
        </p:txBody>
      </p:sp>
      <p:sp>
        <p:nvSpPr>
          <p:cNvPr id="6" name="Text 3"/>
          <p:cNvSpPr/>
          <p:nvPr/>
        </p:nvSpPr>
        <p:spPr>
          <a:xfrm>
            <a:off x="666780" y="3900465"/>
            <a:ext cx="6340632" cy="1234074"/>
          </a:xfrm>
          <a:prstGeom prst="rect">
            <a:avLst/>
          </a:prstGeom>
          <a:noFill/>
          <a:ln/>
        </p:spPr>
        <p:txBody>
          <a:bodyPr wrap="square" lIns="0" tIns="0" rIns="0" bIns="0" rtlCol="0" anchor="t"/>
          <a:lstStyle/>
          <a:p>
            <a:pPr algn="l" indent="0" marL="0">
              <a:lnSpc>
                <a:spcPct val="113000"/>
              </a:lnSpc>
              <a:buNone/>
            </a:pPr>
            <a:r>
              <a:rPr lang="af" altLang="en-US" sz="2400" dirty="0">
                <a:solidFill>
                  <a:srgbClr val="25252B"/>
                </a:solidFill>
                <a:latin typeface="IBM Plex Sans" pitchFamily="34" charset="0"/>
                <a:ea typeface="IBM Plex Sans" pitchFamily="34" charset="-122"/>
                <a:cs typeface="IBM Plex Sans" pitchFamily="34" charset="-120"/>
              </a:rPr>
              <a:t>Een vorm kan ’n bepaalde funksie beter as ’n ander vervul. Elke vorm hou risiko’s vir Koopkrag in.</a:t>
            </a:r>
            <a:endParaRPr lang="af"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1</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Eienskappe van bruikbare geld</a:t>
            </a:r>
            <a:endParaRPr lang="af" sz="3000" dirty="0"/>
          </a:p>
        </p:txBody>
      </p:sp>
      <p:sp>
        <p:nvSpPr>
          <p:cNvPr id="4" name="Text 2"/>
          <p:cNvSpPr/>
          <p:nvPr/>
        </p:nvSpPr>
        <p:spPr>
          <a:xfrm>
            <a:off x="666689" y="1375806"/>
            <a:ext cx="5726704" cy="2332452"/>
          </a:xfrm>
          <a:prstGeom prst="rect">
            <a:avLst/>
          </a:prstGeom>
          <a:noFill/>
          <a:ln/>
        </p:spPr>
        <p:txBody>
          <a:bodyPr wrap="square" lIns="0" tIns="0" rIns="0" bIns="0" rtlCol="0" anchor="t"/>
          <a:lstStyle/>
          <a:p>
            <a:pPr algn="l" marL="535940" indent="-535940">
              <a:lnSpc>
                <a:spcPct val="113000"/>
              </a:lnSpc>
              <a:buSzPct val="100000"/>
              <a:buChar char="•"/>
            </a:pPr>
            <a:r>
              <a:rPr lang="af" altLang="en-US" sz="2110" b="1" dirty="0">
                <a:solidFill>
                  <a:srgbClr val="422C70"/>
                </a:solidFill>
                <a:latin typeface="IBM Plex Sans" pitchFamily="34" charset="0"/>
                <a:ea typeface="IBM Plex Sans" pitchFamily="34" charset="-122"/>
                <a:cs typeface="IBM Plex Sans" pitchFamily="34" charset="-120"/>
              </a:rPr>
              <a:t>Duursaamheid:</a:t>
            </a:r>
            <a:r>
              <a:rPr lang="af" altLang="en-US" sz="2110" dirty="0">
                <a:solidFill>
                  <a:srgbClr val="25252B"/>
                </a:solidFill>
                <a:latin typeface="IBM Plex Sans" pitchFamily="34" charset="0"/>
                <a:ea typeface="IBM Plex Sans" pitchFamily="34" charset="-122"/>
                <a:cs typeface="IBM Plex Sans" pitchFamily="34" charset="-120"/>
              </a:rPr>
              <a:t> bruikbaar oor tyd</a:t>
            </a:r>
            <a:endParaRPr lang="af" sz="2110" dirty="0"/>
          </a:p>
          <a:p>
            <a:pPr algn="l" marL="535940" indent="-535940">
              <a:lnSpc>
                <a:spcPct val="113000"/>
              </a:lnSpc>
              <a:spcBef>
                <a:spcPts val="420"/>
              </a:spcBef>
              <a:buSzPct val="100000"/>
              <a:buChar char="•"/>
            </a:pPr>
            <a:r>
              <a:rPr lang="af" altLang="en-US" sz="2110" b="1" dirty="0">
                <a:solidFill>
                  <a:srgbClr val="422C70"/>
                </a:solidFill>
                <a:latin typeface="IBM Plex Sans" pitchFamily="34" charset="0"/>
                <a:ea typeface="IBM Plex Sans" pitchFamily="34" charset="-122"/>
                <a:cs typeface="IBM Plex Sans" pitchFamily="34" charset="-120"/>
              </a:rPr>
              <a:t>Draagbaarheid:</a:t>
            </a:r>
            <a:r>
              <a:rPr lang="af" altLang="en-US" sz="2110" dirty="0">
                <a:solidFill>
                  <a:srgbClr val="25252B"/>
                </a:solidFill>
                <a:latin typeface="IBM Plex Sans" pitchFamily="34" charset="0"/>
                <a:ea typeface="IBM Plex Sans" pitchFamily="34" charset="-122"/>
                <a:cs typeface="IBM Plex Sans" pitchFamily="34" charset="-120"/>
              </a:rPr>
              <a:t> maklik om te verskuif of oor te dra</a:t>
            </a:r>
            <a:endParaRPr lang="af" sz="2110" dirty="0"/>
          </a:p>
          <a:p>
            <a:pPr algn="l" marL="535940" indent="-535940">
              <a:lnSpc>
                <a:spcPct val="113000"/>
              </a:lnSpc>
              <a:spcBef>
                <a:spcPts val="420"/>
              </a:spcBef>
              <a:buSzPct val="100000"/>
              <a:buChar char="•"/>
            </a:pPr>
            <a:r>
              <a:rPr lang="af" altLang="en-US" sz="2110" b="1" dirty="0">
                <a:solidFill>
                  <a:srgbClr val="422C70"/>
                </a:solidFill>
                <a:latin typeface="IBM Plex Sans" pitchFamily="34" charset="0"/>
                <a:ea typeface="IBM Plex Sans" pitchFamily="34" charset="-122"/>
                <a:cs typeface="IBM Plex Sans" pitchFamily="34" charset="-120"/>
              </a:rPr>
              <a:t>Deelbaarheid:</a:t>
            </a:r>
            <a:r>
              <a:rPr lang="af" altLang="en-US" sz="2110" dirty="0">
                <a:solidFill>
                  <a:srgbClr val="25252B"/>
                </a:solidFill>
                <a:latin typeface="IBM Plex Sans" pitchFamily="34" charset="0"/>
                <a:ea typeface="IBM Plex Sans" pitchFamily="34" charset="-122"/>
                <a:cs typeface="IBM Plex Sans" pitchFamily="34" charset="-120"/>
              </a:rPr>
              <a:t> klein en groot bedrae</a:t>
            </a:r>
            <a:endParaRPr lang="af" sz="2110" dirty="0"/>
          </a:p>
          <a:p>
            <a:pPr algn="l" marL="535940" indent="-535940">
              <a:lnSpc>
                <a:spcPct val="113000"/>
              </a:lnSpc>
              <a:spcBef>
                <a:spcPts val="420"/>
              </a:spcBef>
              <a:buSzPct val="100000"/>
              <a:buChar char="•"/>
            </a:pPr>
            <a:r>
              <a:rPr lang="af" altLang="en-US" sz="2110" b="1" dirty="0">
                <a:solidFill>
                  <a:srgbClr val="422C70"/>
                </a:solidFill>
                <a:latin typeface="IBM Plex Sans" pitchFamily="34" charset="0"/>
                <a:ea typeface="IBM Plex Sans" pitchFamily="34" charset="-122"/>
                <a:cs typeface="IBM Plex Sans" pitchFamily="34" charset="-120"/>
              </a:rPr>
              <a:t>Vervangbaarheid:</a:t>
            </a:r>
            <a:r>
              <a:rPr lang="af" altLang="en-US" sz="2110" dirty="0">
                <a:solidFill>
                  <a:srgbClr val="25252B"/>
                </a:solidFill>
                <a:latin typeface="IBM Plex Sans" pitchFamily="34" charset="0"/>
                <a:ea typeface="IBM Plex Sans" pitchFamily="34" charset="-122"/>
                <a:cs typeface="IBM Plex Sans" pitchFamily="34" charset="-120"/>
              </a:rPr>
              <a:t> onderling uitruilbare gelyke eenhede</a:t>
            </a:r>
            <a:endParaRPr lang="af" sz="2110" dirty="0"/>
          </a:p>
        </p:txBody>
      </p:sp>
      <p:sp>
        <p:nvSpPr>
          <p:cNvPr id="5" name="Text 3"/>
          <p:cNvSpPr/>
          <p:nvPr/>
        </p:nvSpPr>
        <p:spPr>
          <a:xfrm>
            <a:off x="6122731" y="1375806"/>
            <a:ext cx="5726704" cy="2278868"/>
          </a:xfrm>
          <a:prstGeom prst="rect">
            <a:avLst/>
          </a:prstGeom>
          <a:noFill/>
          <a:ln/>
        </p:spPr>
        <p:txBody>
          <a:bodyPr wrap="square" lIns="0" tIns="0" rIns="0" bIns="0" rtlCol="0" anchor="t"/>
          <a:lstStyle/>
          <a:p>
            <a:pPr algn="l" marL="535940" indent="-535940">
              <a:lnSpc>
                <a:spcPct val="113000"/>
              </a:lnSpc>
              <a:buSzPct val="100000"/>
              <a:buChar char="•"/>
            </a:pPr>
            <a:r>
              <a:rPr lang="af" altLang="en-US" sz="2110" b="1" dirty="0">
                <a:solidFill>
                  <a:srgbClr val="422C70"/>
                </a:solidFill>
                <a:latin typeface="IBM Plex Sans" pitchFamily="34" charset="0"/>
                <a:ea typeface="IBM Plex Sans" pitchFamily="34" charset="-122"/>
                <a:cs typeface="IBM Plex Sans" pitchFamily="34" charset="-120"/>
              </a:rPr>
              <a:t>Skaarsheid:</a:t>
            </a:r>
            <a:r>
              <a:rPr lang="af" altLang="en-US" sz="2110" dirty="0">
                <a:solidFill>
                  <a:srgbClr val="25252B"/>
                </a:solidFill>
                <a:latin typeface="IBM Plex Sans" pitchFamily="34" charset="0"/>
                <a:ea typeface="IBM Plex Sans" pitchFamily="34" charset="-122"/>
                <a:cs typeface="IBM Plex Sans" pitchFamily="34" charset="-120"/>
              </a:rPr>
              <a:t> perke op die uitbreiding van die aanbod</a:t>
            </a:r>
            <a:endParaRPr lang="af" sz="2110" dirty="0"/>
          </a:p>
          <a:p>
            <a:pPr algn="l" marL="535940" indent="-535940">
              <a:lnSpc>
                <a:spcPct val="113000"/>
              </a:lnSpc>
              <a:spcBef>
                <a:spcPts val="420"/>
              </a:spcBef>
              <a:buSzPct val="100000"/>
              <a:buChar char="•"/>
            </a:pPr>
            <a:r>
              <a:rPr lang="af" altLang="en-US" sz="2110" b="1" dirty="0">
                <a:solidFill>
                  <a:srgbClr val="422C70"/>
                </a:solidFill>
                <a:latin typeface="IBM Plex Sans" pitchFamily="34" charset="0"/>
                <a:ea typeface="IBM Plex Sans" pitchFamily="34" charset="-122"/>
                <a:cs typeface="IBM Plex Sans" pitchFamily="34" charset="-120"/>
              </a:rPr>
              <a:t>Aanvaarbaarheid:</a:t>
            </a:r>
            <a:r>
              <a:rPr lang="af" altLang="en-US" sz="2110" dirty="0">
                <a:solidFill>
                  <a:srgbClr val="25252B"/>
                </a:solidFill>
                <a:latin typeface="IBM Plex Sans" pitchFamily="34" charset="0"/>
                <a:ea typeface="IBM Plex Sans" pitchFamily="34" charset="-122"/>
                <a:cs typeface="IBM Plex Sans" pitchFamily="34" charset="-120"/>
              </a:rPr>
              <a:t> bereidwilligheid om dit te ontvang</a:t>
            </a:r>
            <a:endParaRPr lang="af" sz="2110" dirty="0"/>
          </a:p>
          <a:p>
            <a:pPr algn="l" marL="535940" indent="-535940">
              <a:lnSpc>
                <a:spcPct val="113000"/>
              </a:lnSpc>
              <a:spcBef>
                <a:spcPts val="420"/>
              </a:spcBef>
              <a:buSzPct val="100000"/>
              <a:buChar char="•"/>
            </a:pPr>
            <a:r>
              <a:rPr lang="af" altLang="en-US" sz="2110" b="1" dirty="0">
                <a:solidFill>
                  <a:srgbClr val="422C70"/>
                </a:solidFill>
                <a:latin typeface="IBM Plex Sans" pitchFamily="34" charset="0"/>
                <a:ea typeface="IBM Plex Sans" pitchFamily="34" charset="-122"/>
                <a:cs typeface="IBM Plex Sans" pitchFamily="34" charset="-120"/>
              </a:rPr>
              <a:t>Verifieerbaarheid en herkenbaarheid:</a:t>
            </a:r>
            <a:r>
              <a:rPr lang="af" altLang="en-US" sz="2110" dirty="0">
                <a:solidFill>
                  <a:srgbClr val="25252B"/>
                </a:solidFill>
                <a:latin typeface="IBM Plex Sans" pitchFamily="34" charset="0"/>
                <a:ea typeface="IBM Plex Sans" pitchFamily="34" charset="-122"/>
                <a:cs typeface="IBM Plex Sans" pitchFamily="34" charset="-120"/>
              </a:rPr>
              <a:t> egte, identifiseerbare eenhede</a:t>
            </a:r>
            <a:endParaRPr lang="af" sz="2110" dirty="0"/>
          </a:p>
        </p:txBody>
      </p:sp>
      <p:sp>
        <p:nvSpPr>
          <p:cNvPr id="6" name="Text 4"/>
          <p:cNvSpPr/>
          <p:nvPr/>
        </p:nvSpPr>
        <p:spPr>
          <a:xfrm>
            <a:off x="666780" y="4003152"/>
            <a:ext cx="11510010" cy="723930"/>
          </a:xfrm>
          <a:prstGeom prst="rect">
            <a:avLst/>
          </a:prstGeom>
          <a:noFill/>
          <a:ln/>
        </p:spPr>
        <p:txBody>
          <a:bodyPr wrap="square" lIns="0" tIns="0" rIns="0" bIns="0" rtlCol="0" anchor="t"/>
          <a:lstStyle/>
          <a:p>
            <a:pPr algn="l" indent="0" marL="0">
              <a:lnSpc>
                <a:spcPct val="113000"/>
              </a:lnSpc>
              <a:buNone/>
            </a:pPr>
            <a:r>
              <a:rPr lang="af" altLang="en-US" sz="2110" dirty="0">
                <a:solidFill>
                  <a:srgbClr val="25252B"/>
                </a:solidFill>
                <a:latin typeface="IBM Plex Sans" pitchFamily="34" charset="0"/>
                <a:ea typeface="IBM Plex Sans" pitchFamily="34" charset="-122"/>
                <a:cs typeface="IBM Plex Sans" pitchFamily="34" charset="-120"/>
              </a:rPr>
              <a:t>Geen vorm behaal 'n volmaakte telling nie. “</a:t>
            </a:r>
            <a:r>
              <a:rPr lang="af" altLang="en-US" sz="2110" b="1" dirty="0">
                <a:solidFill>
                  <a:srgbClr val="25252B"/>
                </a:solidFill>
                <a:latin typeface="IBM Plex Sans" pitchFamily="34" charset="0"/>
                <a:ea typeface="IBM Plex Sans" pitchFamily="34" charset="-122"/>
                <a:cs typeface="IBM Plex Sans" pitchFamily="34" charset="-120"/>
              </a:rPr>
              <a:t>Gesonde geld</a:t>
            </a:r>
            <a:r>
              <a:rPr lang="af" altLang="en-US" sz="2110" dirty="0">
                <a:solidFill>
                  <a:srgbClr val="25252B"/>
                </a:solidFill>
                <a:latin typeface="IBM Plex Sans" pitchFamily="34" charset="0"/>
                <a:ea typeface="IBM Plex Sans" pitchFamily="34" charset="-122"/>
                <a:cs typeface="IBM Plex Sans" pitchFamily="34" charset="-120"/>
              </a:rPr>
              <a:t>” is 'n oordeel: stel kriteria en vergelyk konsekwent.</a:t>
            </a:r>
            <a:endParaRPr lang="af" sz="2110" dirty="0"/>
          </a:p>
        </p:txBody>
      </p:sp>
      <p:sp>
        <p:nvSpPr>
          <p:cNvPr id="7" name="Shape 5"/>
          <p:cNvSpPr/>
          <p:nvPr/>
        </p:nvSpPr>
        <p:spPr>
          <a:xfrm>
            <a:off x="666780" y="4995276"/>
            <a:ext cx="10858500" cy="1085850"/>
          </a:xfrm>
          <a:prstGeom prst="rect">
            <a:avLst/>
          </a:prstGeom>
          <a:solidFill>
            <a:srgbClr val="F3F3FA"/>
          </a:solidFill>
          <a:ln/>
        </p:spPr>
      </p:sp>
      <p:sp>
        <p:nvSpPr>
          <p:cNvPr id="8" name="Shape 6"/>
          <p:cNvSpPr/>
          <p:nvPr/>
        </p:nvSpPr>
        <p:spPr>
          <a:xfrm>
            <a:off x="666780" y="4995276"/>
            <a:ext cx="57150" cy="1085850"/>
          </a:xfrm>
          <a:prstGeom prst="rect">
            <a:avLst/>
          </a:prstGeom>
          <a:solidFill>
            <a:srgbClr val="422C70"/>
          </a:solidFill>
          <a:ln/>
        </p:spPr>
      </p:sp>
      <p:sp>
        <p:nvSpPr>
          <p:cNvPr id="9" name="Text 7"/>
          <p:cNvSpPr/>
          <p:nvPr/>
        </p:nvSpPr>
        <p:spPr>
          <a:xfrm>
            <a:off x="1153058" y="5236677"/>
            <a:ext cx="10539649" cy="603047"/>
          </a:xfrm>
          <a:prstGeom prst="rect">
            <a:avLst/>
          </a:prstGeom>
          <a:noFill/>
          <a:ln/>
        </p:spPr>
        <p:txBody>
          <a:bodyPr wrap="square" lIns="0" tIns="0" rIns="0" bIns="0" rtlCol="0" anchor="t"/>
          <a:lstStyle/>
          <a:p>
            <a:pPr algn="l" indent="0" marL="0">
              <a:lnSpc>
                <a:spcPct val="113000"/>
              </a:lnSpc>
              <a:buNone/>
            </a:pPr>
            <a:r>
              <a:rPr lang="af" altLang="en-US" sz="2110" b="1" dirty="0">
                <a:solidFill>
                  <a:srgbClr val="422C70"/>
                </a:solidFill>
                <a:latin typeface="IBM Plex Sans" pitchFamily="34" charset="0"/>
                <a:ea typeface="IBM Plex Sans" pitchFamily="34" charset="-122"/>
                <a:cs typeface="IBM Plex Sans" pitchFamily="34" charset="-120"/>
              </a:rPr>
              <a:t>Dink krities</a:t>
            </a:r>
            <a:endParaRPr lang="af" sz="2110" dirty="0"/>
          </a:p>
          <a:p>
            <a:pPr algn="l" indent="0" marL="0">
              <a:lnSpc>
                <a:spcPct val="113000"/>
              </a:lnSpc>
              <a:spcBef>
                <a:spcPts val="320"/>
              </a:spcBef>
              <a:buNone/>
            </a:pPr>
            <a:r>
              <a:rPr lang="af" altLang="en-US" sz="2110" dirty="0">
                <a:solidFill>
                  <a:srgbClr val="25252B"/>
                </a:solidFill>
                <a:latin typeface="IBM Plex Sans" pitchFamily="34" charset="0"/>
                <a:ea typeface="IBM Plex Sans" pitchFamily="34" charset="-122"/>
                <a:cs typeface="IBM Plex Sans" pitchFamily="34" charset="-120"/>
              </a:rPr>
              <a:t>Watter eienskappe was belangrik toe u een soort geld of bate bo 'n ander gekies het?</a:t>
            </a:r>
            <a:endParaRPr lang="af" sz="211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1</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Ruilhandel en die dubbele ooreenstemming van behoeftes</a:t>
            </a:r>
            <a:endParaRPr lang="af"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Direkte uitruiling van goedere of dienste</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Albei partye moet die ander se aanbod wil hê</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Op dieselfde tyd, in gepaste hoeveelhede</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Probleme met deelbaarheid, bederf, prysbepaling en besparing</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Geld skei verkoop van koop</a:t>
            </a:r>
            <a:endParaRPr lang="af"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1</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1</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1</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Skaarsheid, waarde en ruil</a:t>
            </a:r>
            <a:endParaRPr lang="af" sz="3000" dirty="0"/>
          </a:p>
        </p:txBody>
      </p:sp>
      <p:sp>
        <p:nvSpPr>
          <p:cNvPr id="5" name="Text 2"/>
          <p:cNvSpPr/>
          <p:nvPr/>
        </p:nvSpPr>
        <p:spPr>
          <a:xfrm>
            <a:off x="1002000" y="1375806"/>
            <a:ext cx="5327020" cy="3887389"/>
          </a:xfrm>
          <a:prstGeom prst="rect">
            <a:avLst/>
          </a:prstGeom>
          <a:noFill/>
          <a:ln/>
        </p:spPr>
        <p:txBody>
          <a:bodyPr wrap="square" lIns="0" tIns="0" rIns="0" bIns="0" rtlCol="0" anchor="t"/>
          <a:lstStyle/>
          <a:p>
            <a:pPr algn="l" marL="200660" indent="-200660">
              <a:lnSpc>
                <a:spcPct val="113000"/>
              </a:lnSpc>
              <a:buSzPct val="100000"/>
              <a:buChar char="•"/>
            </a:pPr>
            <a:r>
              <a:rPr lang="af" altLang="en-US" sz="2110" b="1" dirty="0">
                <a:solidFill>
                  <a:srgbClr val="422C70"/>
                </a:solidFill>
                <a:latin typeface="IBM Plex Sans" pitchFamily="34" charset="0"/>
                <a:ea typeface="IBM Plex Sans" pitchFamily="34" charset="-122"/>
                <a:cs typeface="IBM Plex Sans" pitchFamily="34" charset="-120"/>
              </a:rPr>
              <a:t>Skaarsheid:</a:t>
            </a:r>
            <a:r>
              <a:rPr lang="af" altLang="en-US" sz="2110" dirty="0">
                <a:solidFill>
                  <a:srgbClr val="25252B"/>
                </a:solidFill>
                <a:latin typeface="IBM Plex Sans" pitchFamily="34" charset="0"/>
                <a:ea typeface="IBM Plex Sans" pitchFamily="34" charset="-122"/>
                <a:cs typeface="IBM Plex Sans" pitchFamily="34" charset="-120"/>
              </a:rPr>
              <a:t> een gebruik sluit 'n ander uit</a:t>
            </a:r>
            <a:endParaRPr lang="af" sz="2110" dirty="0"/>
          </a:p>
          <a:p>
            <a:pPr algn="l" marL="200660" indent="-200660">
              <a:lnSpc>
                <a:spcPct val="113000"/>
              </a:lnSpc>
              <a:spcBef>
                <a:spcPts val="420"/>
              </a:spcBef>
              <a:buSzPct val="100000"/>
              <a:buChar char="•"/>
            </a:pPr>
            <a:r>
              <a:rPr lang="af" altLang="en-US" sz="2110" b="1" dirty="0">
                <a:solidFill>
                  <a:srgbClr val="422C70"/>
                </a:solidFill>
                <a:latin typeface="IBM Plex Sans" pitchFamily="34" charset="0"/>
                <a:ea typeface="IBM Plex Sans" pitchFamily="34" charset="-122"/>
                <a:cs typeface="IBM Plex Sans" pitchFamily="34" charset="-120"/>
              </a:rPr>
              <a:t>Subjektiewe waarde:</a:t>
            </a:r>
            <a:r>
              <a:rPr lang="af" altLang="en-US" sz="2110" dirty="0">
                <a:solidFill>
                  <a:srgbClr val="25252B"/>
                </a:solidFill>
                <a:latin typeface="IBM Plex Sans" pitchFamily="34" charset="0"/>
                <a:ea typeface="IBM Plex Sans" pitchFamily="34" charset="-122"/>
                <a:cs typeface="IBM Plex Sans" pitchFamily="34" charset="-120"/>
              </a:rPr>
              <a:t> behoeftes, voorkeure en omstandighede</a:t>
            </a:r>
            <a:endParaRPr lang="af" sz="2110" dirty="0"/>
          </a:p>
          <a:p>
            <a:pPr algn="l" marL="200660" indent="-200660">
              <a:lnSpc>
                <a:spcPct val="113000"/>
              </a:lnSpc>
              <a:spcBef>
                <a:spcPts val="420"/>
              </a:spcBef>
              <a:buSzPct val="100000"/>
              <a:buChar char="•"/>
            </a:pPr>
            <a:r>
              <a:rPr lang="af" altLang="en-US" sz="2110" b="1" dirty="0">
                <a:solidFill>
                  <a:srgbClr val="422C70"/>
                </a:solidFill>
                <a:latin typeface="IBM Plex Sans" pitchFamily="34" charset="0"/>
                <a:ea typeface="IBM Plex Sans" pitchFamily="34" charset="-122"/>
                <a:cs typeface="IBM Plex Sans" pitchFamily="34" charset="-120"/>
              </a:rPr>
              <a:t>Ruil:</a:t>
            </a:r>
            <a:r>
              <a:rPr lang="af" altLang="en-US" sz="2110" dirty="0">
                <a:solidFill>
                  <a:srgbClr val="25252B"/>
                </a:solidFill>
                <a:latin typeface="IBM Plex Sans" pitchFamily="34" charset="0"/>
                <a:ea typeface="IBM Plex Sans" pitchFamily="34" charset="-122"/>
                <a:cs typeface="IBM Plex Sans" pitchFamily="34" charset="-120"/>
              </a:rPr>
              <a:t> albei partye verkies wat hulle ontvang</a:t>
            </a:r>
            <a:endParaRPr lang="af" sz="2110" dirty="0"/>
          </a:p>
          <a:p>
            <a:pPr algn="l" marL="200660" indent="-200660">
              <a:lnSpc>
                <a:spcPct val="113000"/>
              </a:lnSpc>
              <a:spcBef>
                <a:spcPts val="420"/>
              </a:spcBef>
              <a:buSzPct val="100000"/>
              <a:buChar char="•"/>
            </a:pPr>
            <a:r>
              <a:rPr lang="af" altLang="en-US" sz="2110" b="1" dirty="0">
                <a:solidFill>
                  <a:srgbClr val="422C70"/>
                </a:solidFill>
                <a:latin typeface="IBM Plex Sans" pitchFamily="34" charset="0"/>
                <a:ea typeface="IBM Plex Sans" pitchFamily="34" charset="-122"/>
                <a:cs typeface="IBM Plex Sans" pitchFamily="34" charset="-120"/>
              </a:rPr>
              <a:t>Geleentheidskoste:</a:t>
            </a:r>
            <a:r>
              <a:rPr lang="af" altLang="en-US" sz="2110" dirty="0">
                <a:solidFill>
                  <a:srgbClr val="25252B"/>
                </a:solidFill>
                <a:latin typeface="IBM Plex Sans" pitchFamily="34" charset="0"/>
                <a:ea typeface="IBM Plex Sans" pitchFamily="34" charset="-122"/>
                <a:cs typeface="IBM Plex Sans" pitchFamily="34" charset="-120"/>
              </a:rPr>
              <a:t> beste alternatief wat prysgegee word</a:t>
            </a:r>
            <a:endParaRPr lang="af" sz="2110" dirty="0"/>
          </a:p>
          <a:p>
            <a:pPr algn="l" marL="200660" indent="-200660">
              <a:lnSpc>
                <a:spcPct val="113000"/>
              </a:lnSpc>
              <a:spcBef>
                <a:spcPts val="420"/>
              </a:spcBef>
              <a:buSzPct val="100000"/>
              <a:buChar char="•"/>
            </a:pPr>
            <a:r>
              <a:rPr lang="af" altLang="en-US" sz="2110" b="1" dirty="0">
                <a:solidFill>
                  <a:srgbClr val="422C70"/>
                </a:solidFill>
                <a:latin typeface="IBM Plex Sans" pitchFamily="34" charset="0"/>
                <a:ea typeface="IBM Plex Sans" pitchFamily="34" charset="-122"/>
                <a:cs typeface="IBM Plex Sans" pitchFamily="34" charset="-120"/>
              </a:rPr>
              <a:t>Tydvoorkeur:</a:t>
            </a:r>
            <a:r>
              <a:rPr lang="af" altLang="en-US" sz="2110" dirty="0">
                <a:solidFill>
                  <a:srgbClr val="25252B"/>
                </a:solidFill>
                <a:latin typeface="IBM Plex Sans" pitchFamily="34" charset="0"/>
                <a:ea typeface="IBM Plex Sans" pitchFamily="34" charset="-122"/>
                <a:cs typeface="IBM Plex Sans" pitchFamily="34" charset="-120"/>
              </a:rPr>
              <a:t> nou teenoor later</a:t>
            </a:r>
            <a:endParaRPr lang="af" sz="2110" dirty="0"/>
          </a:p>
          <a:p>
            <a:pPr algn="l" marL="200660" indent="-200660">
              <a:lnSpc>
                <a:spcPct val="113000"/>
              </a:lnSpc>
              <a:spcBef>
                <a:spcPts val="420"/>
              </a:spcBef>
              <a:buSzPct val="100000"/>
              <a:buChar char="•"/>
            </a:pPr>
            <a:r>
              <a:rPr lang="af" altLang="en-US" sz="2110" b="1" dirty="0">
                <a:solidFill>
                  <a:srgbClr val="422C70"/>
                </a:solidFill>
                <a:latin typeface="IBM Plex Sans" pitchFamily="34" charset="0"/>
                <a:ea typeface="IBM Plex Sans" pitchFamily="34" charset="-122"/>
                <a:cs typeface="IBM Plex Sans" pitchFamily="34" charset="-120"/>
              </a:rPr>
              <a:t>Afweging:</a:t>
            </a:r>
            <a:r>
              <a:rPr lang="af" altLang="en-US" sz="2110" dirty="0">
                <a:solidFill>
                  <a:srgbClr val="25252B"/>
                </a:solidFill>
                <a:latin typeface="IBM Plex Sans" pitchFamily="34" charset="0"/>
                <a:ea typeface="IBM Plex Sans" pitchFamily="34" charset="-122"/>
                <a:cs typeface="IBM Plex Sans" pitchFamily="34" charset="-120"/>
              </a:rPr>
              <a:t> 'n voordeel met 'n koste</a:t>
            </a:r>
            <a:endParaRPr lang="af" sz="2110" dirty="0"/>
          </a:p>
        </p:txBody>
      </p:sp>
      <p:sp>
        <p:nvSpPr>
          <p:cNvPr id="6" name="Text 3"/>
          <p:cNvSpPr/>
          <p:nvPr/>
        </p:nvSpPr>
        <p:spPr>
          <a:xfrm>
            <a:off x="666780" y="5558180"/>
            <a:ext cx="5694426" cy="723930"/>
          </a:xfrm>
          <a:prstGeom prst="rect">
            <a:avLst/>
          </a:prstGeom>
          <a:noFill/>
          <a:ln/>
        </p:spPr>
        <p:txBody>
          <a:bodyPr wrap="square" lIns="0" tIns="0" rIns="0" bIns="0" rtlCol="0" anchor="t"/>
          <a:lstStyle/>
          <a:p>
            <a:pPr algn="l" indent="0" marL="0">
              <a:lnSpc>
                <a:spcPct val="113000"/>
              </a:lnSpc>
              <a:buNone/>
            </a:pPr>
            <a:r>
              <a:rPr lang="af" altLang="en-US" sz="2110" dirty="0">
                <a:solidFill>
                  <a:srgbClr val="25252B"/>
                </a:solidFill>
                <a:latin typeface="IBM Plex Sans" pitchFamily="34" charset="0"/>
                <a:ea typeface="IBM Plex Sans" pitchFamily="34" charset="-122"/>
                <a:cs typeface="IBM Plex Sans" pitchFamily="34" charset="-120"/>
              </a:rPr>
              <a:t>Skaarsheid alleen waarborg nie waarde nie; vraag maak ook saak.</a:t>
            </a:r>
            <a:endParaRPr lang="af"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1</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Naby 'n veilige bron 'n Bottel water staan in 'n winkel se yskas. Skoon water is maklik in die omgewing te vind.BehoefteLaagPrysLaerTydens 'n tekort Dieselfde bottel staan in 'n warm woestyn. Water is">    </p:cNvPr>
          <p:cNvPicPr>
            <a:picLocks noChangeAspect="1"/>
          </p:cNvPicPr>
          <p:nvPr/>
        </p:nvPicPr>
        <p:blipFill>
          <a:blip r:embed="rId1"/>
          <a:stretch>
            <a:fillRect/>
          </a:stretch>
        </p:blipFill>
        <p:spPr>
          <a:xfrm>
            <a:off x="342900" y="376916"/>
            <a:ext cx="11506170" cy="595183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Geleentheidskoste</a:t>
            </a:r>
            <a:endParaRPr lang="af"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1</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n Koper met beperkte geld weeg die opsies op Kos Eet vandag goed.Vervoer Kom by die werk uit.SpaarHou dit vir later. Elke keuse beteken dat die ander prysgegee word: die geleentheidskoste">    </p:cNvPr>
          <p:cNvPicPr>
            <a:picLocks noChangeAspect="1"/>
          </p:cNvPicPr>
          <p:nvPr/>
        </p:nvPicPr>
        <p:blipFill>
          <a:blip r:embed="rId1"/>
          <a:stretch>
            <a:fillRect/>
          </a:stretch>
        </p:blipFill>
        <p:spPr>
          <a:xfrm>
            <a:off x="342900" y="625084"/>
            <a:ext cx="11506170" cy="545540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Van ruilhandel tot digitale geld</a:t>
            </a:r>
            <a:endParaRPr lang="af"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Regstreekse ruil, geskenke, verpligtinge en skuldrekords</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Kommoditeit geld: goedere met ander gebruike</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Standaardmunte: herkenning; moontlike vernedering</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Verteenwoordigende papier: aflosbare eise; vertroue in die uitreiker</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Banke en staatsgeld: institusionele beloftes</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Digitale betalings: instruksies wat rekords verander</a:t>
            </a:r>
            <a:endParaRPr lang="af" sz="2400" dirty="0"/>
          </a:p>
        </p:txBody>
      </p:sp>
      <p:sp>
        <p:nvSpPr>
          <p:cNvPr id="5" name="Text 3"/>
          <p:cNvSpPr/>
          <p:nvPr/>
        </p:nvSpPr>
        <p:spPr>
          <a:xfrm>
            <a:off x="666780" y="4494459"/>
            <a:ext cx="11510010" cy="1234074"/>
          </a:xfrm>
          <a:prstGeom prst="rect">
            <a:avLst/>
          </a:prstGeom>
          <a:noFill/>
          <a:ln/>
        </p:spPr>
        <p:txBody>
          <a:bodyPr wrap="square" lIns="0" tIns="0" rIns="0" bIns="0" rtlCol="0" anchor="t"/>
          <a:lstStyle/>
          <a:p>
            <a:pPr algn="l" indent="0" marL="0">
              <a:lnSpc>
                <a:spcPct val="113000"/>
              </a:lnSpc>
              <a:buNone/>
            </a:pPr>
            <a:r>
              <a:rPr lang="af" altLang="en-US" sz="2400" dirty="0">
                <a:solidFill>
                  <a:srgbClr val="25252B"/>
                </a:solidFill>
                <a:latin typeface="IBM Plex Sans" pitchFamily="34" charset="0"/>
                <a:ea typeface="IBM Plex Sans" pitchFamily="34" charset="-122"/>
                <a:cs typeface="IBM Plex Sans" pitchFamily="34" charset="-120"/>
              </a:rPr>
              <a:t>Verskillende vorme het naas mekaar bestaan; samelewings het nie almal dieselfde volgorde gevolg nie. Gerief het dikwels afhanklikheid van uitreikers en tussengangers meegebring.</a:t>
            </a:r>
            <a:endParaRPr lang="af"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1</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Fiatgeld</a:t>
            </a:r>
            <a:endParaRPr lang="af"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af" altLang="en-US" sz="2300" dirty="0">
                <a:solidFill>
                  <a:srgbClr val="25252B"/>
                </a:solidFill>
                <a:latin typeface="IBM Plex Sans" pitchFamily="34" charset="0"/>
                <a:ea typeface="IBM Plex Sans" pitchFamily="34" charset="-122"/>
                <a:cs typeface="IBM Plex Sans" pitchFamily="34" charset="-120"/>
              </a:rPr>
              <a:t>Fiatgeld is 'n geldeenheid wat deur die regering gemagtig is en nie vir 'n vaste hoeveelheid van 'n kommoditeit soos goud ingewissel kan word nie.</a:t>
            </a:r>
            <a:endParaRPr lang="af" sz="2300" dirty="0"/>
          </a:p>
        </p:txBody>
      </p:sp>
      <p:sp>
        <p:nvSpPr>
          <p:cNvPr id="5" name="Text 3"/>
          <p:cNvSpPr/>
          <p:nvPr/>
        </p:nvSpPr>
        <p:spPr>
          <a:xfrm>
            <a:off x="1032449" y="246568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af" altLang="en-US" sz="2300" b="1" dirty="0">
                <a:solidFill>
                  <a:srgbClr val="422C70"/>
                </a:solidFill>
                <a:latin typeface="IBM Plex Sans" pitchFamily="34" charset="0"/>
                <a:ea typeface="IBM Plex Sans" pitchFamily="34" charset="-122"/>
                <a:cs typeface="IBM Plex Sans" pitchFamily="34" charset="-120"/>
              </a:rPr>
              <a:t>Sentrale bank:</a:t>
            </a:r>
            <a:r>
              <a:rPr lang="af" altLang="en-US" sz="2300" dirty="0">
                <a:solidFill>
                  <a:srgbClr val="25252B"/>
                </a:solidFill>
                <a:latin typeface="IBM Plex Sans" pitchFamily="34" charset="0"/>
                <a:ea typeface="IBM Plex Sans" pitchFamily="34" charset="-122"/>
                <a:cs typeface="IBM Plex Sans" pitchFamily="34" charset="-120"/>
              </a:rPr>
              <a:t> basisgeld, beleid, vereffening</a:t>
            </a:r>
            <a:endParaRPr lang="af" sz="2300" dirty="0"/>
          </a:p>
          <a:p>
            <a:pPr algn="l" marL="219710" indent="-219710">
              <a:lnSpc>
                <a:spcPct val="113000"/>
              </a:lnSpc>
              <a:spcBef>
                <a:spcPts val="460"/>
              </a:spcBef>
              <a:buSzPct val="100000"/>
              <a:buChar char="•"/>
            </a:pPr>
            <a:r>
              <a:rPr lang="af" altLang="en-US" sz="2300" b="1" dirty="0">
                <a:solidFill>
                  <a:srgbClr val="422C70"/>
                </a:solidFill>
                <a:latin typeface="IBM Plex Sans" pitchFamily="34" charset="0"/>
                <a:ea typeface="IBM Plex Sans" pitchFamily="34" charset="-122"/>
                <a:cs typeface="IBM Plex Sans" pitchFamily="34" charset="-120"/>
              </a:rPr>
              <a:t>Kommersiële banke:</a:t>
            </a:r>
            <a:r>
              <a:rPr lang="af" altLang="en-US" sz="2300" dirty="0">
                <a:solidFill>
                  <a:srgbClr val="25252B"/>
                </a:solidFill>
                <a:latin typeface="IBM Plex Sans" pitchFamily="34" charset="0"/>
                <a:ea typeface="IBM Plex Sans" pitchFamily="34" charset="-122"/>
                <a:cs typeface="IBM Plex Sans" pitchFamily="34" charset="-120"/>
              </a:rPr>
              <a:t> deposito's, betalings, lenings</a:t>
            </a:r>
            <a:endParaRPr lang="af" sz="2300" dirty="0"/>
          </a:p>
          <a:p>
            <a:pPr algn="l" marL="219710" indent="-219710">
              <a:lnSpc>
                <a:spcPct val="113000"/>
              </a:lnSpc>
              <a:spcBef>
                <a:spcPts val="460"/>
              </a:spcBef>
              <a:buSzPct val="100000"/>
              <a:buChar char="•"/>
            </a:pPr>
            <a:r>
              <a:rPr lang="af" altLang="en-US" sz="2300" b="1" dirty="0">
                <a:solidFill>
                  <a:srgbClr val="422C70"/>
                </a:solidFill>
                <a:latin typeface="IBM Plex Sans" pitchFamily="34" charset="0"/>
                <a:ea typeface="IBM Plex Sans" pitchFamily="34" charset="-122"/>
                <a:cs typeface="IBM Plex Sans" pitchFamily="34" charset="-120"/>
              </a:rPr>
              <a:t>Regering:</a:t>
            </a:r>
            <a:r>
              <a:rPr lang="af" altLang="en-US" sz="2300" dirty="0">
                <a:solidFill>
                  <a:srgbClr val="25252B"/>
                </a:solidFill>
                <a:latin typeface="IBM Plex Sans" pitchFamily="34" charset="0"/>
                <a:ea typeface="IBM Plex Sans" pitchFamily="34" charset="-122"/>
                <a:cs typeface="IBM Plex Sans" pitchFamily="34" charset="-120"/>
              </a:rPr>
              <a:t> belasting, besteding, wette</a:t>
            </a:r>
            <a:endParaRPr lang="af" sz="2300" dirty="0"/>
          </a:p>
          <a:p>
            <a:pPr algn="l" marL="219710" indent="-219710">
              <a:lnSpc>
                <a:spcPct val="113000"/>
              </a:lnSpc>
              <a:spcBef>
                <a:spcPts val="460"/>
              </a:spcBef>
              <a:buSzPct val="100000"/>
              <a:buChar char="•"/>
            </a:pPr>
            <a:r>
              <a:rPr lang="af" altLang="en-US" sz="2300" b="1" dirty="0">
                <a:solidFill>
                  <a:srgbClr val="422C70"/>
                </a:solidFill>
                <a:latin typeface="IBM Plex Sans" pitchFamily="34" charset="0"/>
                <a:ea typeface="IBM Plex Sans" pitchFamily="34" charset="-122"/>
                <a:cs typeface="IBM Plex Sans" pitchFamily="34" charset="-120"/>
              </a:rPr>
              <a:t>Mense en ondernemings:</a:t>
            </a:r>
            <a:r>
              <a:rPr lang="af" altLang="en-US" sz="2300" dirty="0">
                <a:solidFill>
                  <a:srgbClr val="25252B"/>
                </a:solidFill>
                <a:latin typeface="IBM Plex Sans" pitchFamily="34" charset="0"/>
                <a:ea typeface="IBM Plex Sans" pitchFamily="34" charset="-122"/>
                <a:cs typeface="IBM Plex Sans" pitchFamily="34" charset="-120"/>
              </a:rPr>
              <a:t> werk, pryse, ruil</a:t>
            </a:r>
            <a:endParaRPr lang="af" sz="2300" dirty="0"/>
          </a:p>
          <a:p>
            <a:pPr algn="l" marL="219710" indent="-219710">
              <a:lnSpc>
                <a:spcPct val="113000"/>
              </a:lnSpc>
              <a:spcBef>
                <a:spcPts val="460"/>
              </a:spcBef>
              <a:buSzPct val="100000"/>
              <a:buChar char="•"/>
            </a:pPr>
            <a:r>
              <a:rPr lang="af" altLang="en-US" sz="2300" dirty="0">
                <a:solidFill>
                  <a:srgbClr val="25252B"/>
                </a:solidFill>
                <a:latin typeface="IBM Plex Sans" pitchFamily="34" charset="0"/>
                <a:ea typeface="IBM Plex Sans" pitchFamily="34" charset="-122"/>
                <a:cs typeface="IBM Plex Sans" pitchFamily="34" charset="-120"/>
              </a:rPr>
              <a:t>Gedeelde aanvaarding en netwerkeffekte</a:t>
            </a:r>
            <a:endParaRPr lang="af" sz="2300" dirty="0"/>
          </a:p>
        </p:txBody>
      </p:sp>
      <p:sp>
        <p:nvSpPr>
          <p:cNvPr id="6" name="Text 4"/>
          <p:cNvSpPr/>
          <p:nvPr/>
        </p:nvSpPr>
        <p:spPr>
          <a:xfrm>
            <a:off x="666780" y="4996282"/>
            <a:ext cx="11510010" cy="1184971"/>
          </a:xfrm>
          <a:prstGeom prst="rect">
            <a:avLst/>
          </a:prstGeom>
          <a:noFill/>
          <a:ln/>
        </p:spPr>
        <p:txBody>
          <a:bodyPr wrap="square" lIns="0" tIns="0" rIns="0" bIns="0" rtlCol="0" anchor="t"/>
          <a:lstStyle/>
          <a:p>
            <a:pPr algn="l" indent="0" marL="0">
              <a:lnSpc>
                <a:spcPct val="113000"/>
              </a:lnSpc>
              <a:buNone/>
            </a:pPr>
            <a:r>
              <a:rPr lang="af" altLang="en-US" sz="2300" dirty="0">
                <a:solidFill>
                  <a:srgbClr val="25252B"/>
                </a:solidFill>
                <a:latin typeface="IBM Plex Sans" pitchFamily="34" charset="0"/>
                <a:ea typeface="IBM Plex Sans" pitchFamily="34" charset="-122"/>
                <a:cs typeface="IBM Plex Sans" pitchFamily="34" charset="-120"/>
              </a:rPr>
              <a:t>Gerieflike betalings en buigsame krediet bring afhanklikheid van instellings mee. Die aanbod, toegang en reëls kan verander; reëls oor wettige betaalmiddele verskil volgens jurisdiksie.</a:t>
            </a:r>
            <a:endParaRPr lang="af"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1</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Sentrale bankBestuur monetêre beleid en ondersteun die vereffening van betalings. HandelsbankSkuld kliënte hul deposito’s; ’n deposito is die bank se las. BetaaldiensteDra betaalopdragte oor wat bankd">    </p:cNvPr>
          <p:cNvPicPr>
            <a:picLocks noChangeAspect="1"/>
          </p:cNvPicPr>
          <p:nvPr/>
        </p:nvPicPr>
        <p:blipFill>
          <a:blip r:embed="rId1"/>
          <a:stretch>
            <a:fillRect/>
          </a:stretch>
        </p:blipFill>
        <p:spPr>
          <a:xfrm>
            <a:off x="342900" y="850666"/>
            <a:ext cx="11506170" cy="500432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Ondersoek ’n plaaslike</a:t>
            </a:r>
            <a:br/>
            <a:r>
              <a:rPr lang="af" altLang="en-US" sz="3000" dirty="0">
                <a:solidFill>
                  <a:srgbClr val="422C70"/>
                </a:solidFill>
                <a:latin typeface="IBM Plex Sans Medium" pitchFamily="34" charset="0"/>
                <a:ea typeface="IBM Plex Sans Medium" pitchFamily="34" charset="-122"/>
                <a:cs typeface="IBM Plex Sans Medium" pitchFamily="34" charset="-120"/>
              </a:rPr>
              <a:t>betaling</a:t>
            </a:r>
            <a:endParaRPr lang="af" sz="3000" dirty="0"/>
          </a:p>
        </p:txBody>
      </p:sp>
      <p:sp>
        <p:nvSpPr>
          <p:cNvPr id="5" name="Text 2"/>
          <p:cNvSpPr/>
          <p:nvPr/>
        </p:nvSpPr>
        <p:spPr>
          <a:xfrm>
            <a:off x="666780" y="1860804"/>
            <a:ext cx="5694426" cy="789950"/>
          </a:xfrm>
          <a:prstGeom prst="rect">
            <a:avLst/>
          </a:prstGeom>
          <a:noFill/>
          <a:ln/>
        </p:spPr>
        <p:txBody>
          <a:bodyPr wrap="square" lIns="0" tIns="0" rIns="0" bIns="0" rtlCol="0" anchor="t"/>
          <a:lstStyle/>
          <a:p>
            <a:pPr algn="l" indent="0" marL="0">
              <a:lnSpc>
                <a:spcPct val="113000"/>
              </a:lnSpc>
              <a:buNone/>
            </a:pPr>
            <a:r>
              <a:rPr lang="af" altLang="en-US" sz="2300" dirty="0">
                <a:solidFill>
                  <a:srgbClr val="25252B"/>
                </a:solidFill>
                <a:latin typeface="IBM Plex Sans" pitchFamily="34" charset="0"/>
                <a:ea typeface="IBM Plex Sans" pitchFamily="34" charset="-122"/>
                <a:cs typeface="IBM Plex Sans" pitchFamily="34" charset="-120"/>
              </a:rPr>
              <a:t>Kies 'n gewone betaling, of gebruik 'n denkbeeldige scenario.</a:t>
            </a:r>
            <a:endParaRPr lang="af" sz="2300" dirty="0"/>
          </a:p>
        </p:txBody>
      </p:sp>
      <p:sp>
        <p:nvSpPr>
          <p:cNvPr id="6" name="Text 3"/>
          <p:cNvSpPr/>
          <p:nvPr/>
        </p:nvSpPr>
        <p:spPr>
          <a:xfrm>
            <a:off x="1032449" y="2884749"/>
            <a:ext cx="5293553" cy="3335365"/>
          </a:xfrm>
          <a:prstGeom prst="rect">
            <a:avLst/>
          </a:prstGeom>
          <a:noFill/>
          <a:ln/>
        </p:spPr>
        <p:txBody>
          <a:bodyPr wrap="square" lIns="0" tIns="0" rIns="0" bIns="0" rtlCol="0" anchor="t"/>
          <a:lstStyle/>
          <a:p>
            <a:pPr algn="l" marL="219710" indent="-219710">
              <a:lnSpc>
                <a:spcPct val="113000"/>
              </a:lnSpc>
              <a:buSzPct val="100000"/>
              <a:buFont typeface="+mj-lt"/>
              <a:buAutoNum type="arabicPeriod" startAt="1"/>
            </a:pPr>
            <a:r>
              <a:rPr lang="af" altLang="en-US" sz="2300" dirty="0">
                <a:solidFill>
                  <a:srgbClr val="25252B"/>
                </a:solidFill>
                <a:latin typeface="IBM Plex Sans" pitchFamily="34" charset="0"/>
                <a:ea typeface="IBM Plex Sans" pitchFamily="34" charset="-122"/>
                <a:cs typeface="IBM Plex Sans" pitchFamily="34" charset="-120"/>
              </a:rPr>
              <a:t>Waarvoor word betaal? Watter geldeenheid dien as die rekeneenheid?</a:t>
            </a:r>
            <a:endParaRPr lang="af" sz="2300" dirty="0"/>
          </a:p>
          <a:p>
            <a:pPr algn="l" marL="219710" indent="-219710">
              <a:lnSpc>
                <a:spcPct val="113000"/>
              </a:lnSpc>
              <a:spcBef>
                <a:spcPts val="460"/>
              </a:spcBef>
              <a:buSzPct val="100000"/>
              <a:buFont typeface="+mj-lt"/>
              <a:buAutoNum type="arabicPeriod" startAt="1"/>
            </a:pPr>
            <a:r>
              <a:rPr lang="af" altLang="en-US" sz="2300" dirty="0">
                <a:solidFill>
                  <a:srgbClr val="25252B"/>
                </a:solidFill>
                <a:latin typeface="IBM Plex Sans" pitchFamily="34" charset="0"/>
                <a:ea typeface="IBM Plex Sans" pitchFamily="34" charset="-122"/>
                <a:cs typeface="IBM Plex Sans" pitchFamily="34" charset="-120"/>
              </a:rPr>
              <a:t>Waarom aanvaar die ontvanger dit?</a:t>
            </a:r>
            <a:endParaRPr lang="af" sz="2300" dirty="0"/>
          </a:p>
          <a:p>
            <a:pPr algn="l" marL="219710" indent="-219710">
              <a:lnSpc>
                <a:spcPct val="113000"/>
              </a:lnSpc>
              <a:spcBef>
                <a:spcPts val="460"/>
              </a:spcBef>
              <a:buSzPct val="100000"/>
              <a:buFont typeface="+mj-lt"/>
              <a:buAutoNum type="arabicPeriod" startAt="1"/>
            </a:pPr>
            <a:r>
              <a:rPr lang="af" altLang="en-US" sz="2300" dirty="0">
                <a:solidFill>
                  <a:srgbClr val="25252B"/>
                </a:solidFill>
                <a:latin typeface="IBM Plex Sans" pitchFamily="34" charset="0"/>
                <a:ea typeface="IBM Plex Sans" pitchFamily="34" charset="-122"/>
                <a:cs typeface="IBM Plex Sans" pitchFamily="34" charset="-120"/>
              </a:rPr>
              <a:t>Watter instellings, rekords of reëls ondersteun dit?</a:t>
            </a:r>
            <a:endParaRPr lang="af" sz="2300" dirty="0"/>
          </a:p>
          <a:p>
            <a:pPr algn="l" marL="219710" indent="-219710">
              <a:lnSpc>
                <a:spcPct val="113000"/>
              </a:lnSpc>
              <a:spcBef>
                <a:spcPts val="460"/>
              </a:spcBef>
              <a:buSzPct val="100000"/>
              <a:buFont typeface="+mj-lt"/>
              <a:buAutoNum type="arabicPeriod" startAt="1"/>
            </a:pPr>
            <a:r>
              <a:rPr lang="af" altLang="en-US" sz="2300" dirty="0">
                <a:solidFill>
                  <a:srgbClr val="25252B"/>
                </a:solidFill>
                <a:latin typeface="IBM Plex Sans" pitchFamily="34" charset="0"/>
                <a:ea typeface="IBM Plex Sans" pitchFamily="34" charset="-122"/>
                <a:cs typeface="IBM Plex Sans" pitchFamily="34" charset="-120"/>
              </a:rPr>
              <a:t>Wat word moeiliker as aanvaarding of vertroue wegval?</a:t>
            </a:r>
            <a:endParaRPr lang="af"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1</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Fraksionele reserwebankwese</a:t>
            </a:r>
            <a:endParaRPr lang="af" sz="3000" dirty="0"/>
          </a:p>
        </p:txBody>
      </p:sp>
      <p:sp>
        <p:nvSpPr>
          <p:cNvPr id="4" name="Text 2"/>
          <p:cNvSpPr/>
          <p:nvPr/>
        </p:nvSpPr>
        <p:spPr>
          <a:xfrm>
            <a:off x="986729" y="1372240"/>
            <a:ext cx="11159338" cy="1932676"/>
          </a:xfrm>
          <a:prstGeom prst="rect">
            <a:avLst/>
          </a:prstGeom>
          <a:noFill/>
          <a:ln/>
        </p:spPr>
        <p:txBody>
          <a:bodyPr wrap="square" lIns="0" tIns="0" rIns="0" bIns="0" rtlCol="0" anchor="t"/>
          <a:lstStyle/>
          <a:p>
            <a:pPr algn="l" marL="191770" indent="-191770">
              <a:lnSpc>
                <a:spcPct val="113000"/>
              </a:lnSpc>
              <a:buSzPct val="100000"/>
              <a:buChar char="•"/>
            </a:pPr>
            <a:r>
              <a:rPr lang="af" altLang="en-US" sz="2020" dirty="0">
                <a:solidFill>
                  <a:srgbClr val="25252B"/>
                </a:solidFill>
                <a:latin typeface="IBM Plex Sans" pitchFamily="34" charset="0"/>
                <a:ea typeface="IBM Plex Sans" pitchFamily="34" charset="-122"/>
                <a:cs typeface="IBM Plex Sans" pitchFamily="34" charset="-120"/>
              </a:rPr>
              <a:t>Bankdeposito’s: beloftes om te betaal</a:t>
            </a:r>
            <a:endParaRPr lang="af" sz="2020" dirty="0"/>
          </a:p>
          <a:p>
            <a:pPr algn="l" marL="191770" indent="-191770">
              <a:lnSpc>
                <a:spcPct val="113000"/>
              </a:lnSpc>
              <a:spcBef>
                <a:spcPts val="400"/>
              </a:spcBef>
              <a:buSzPct val="100000"/>
              <a:buChar char="•"/>
            </a:pPr>
            <a:r>
              <a:rPr lang="af" altLang="en-US" sz="2020" dirty="0">
                <a:solidFill>
                  <a:srgbClr val="25252B"/>
                </a:solidFill>
                <a:latin typeface="IBM Plex Sans" pitchFamily="34" charset="0"/>
                <a:ea typeface="IBM Plex Sans" pitchFamily="34" charset="-122"/>
                <a:cs typeface="IBM Plex Sans" pitchFamily="34" charset="-120"/>
              </a:rPr>
              <a:t>Slegs ’n deel word as onmiddellik toeganklike reserwes gehou</a:t>
            </a:r>
            <a:endParaRPr lang="af" sz="2020" dirty="0"/>
          </a:p>
          <a:p>
            <a:pPr algn="l" marL="191770" indent="-191770">
              <a:lnSpc>
                <a:spcPct val="113000"/>
              </a:lnSpc>
              <a:spcBef>
                <a:spcPts val="400"/>
              </a:spcBef>
              <a:buSzPct val="100000"/>
              <a:buChar char="•"/>
            </a:pPr>
            <a:r>
              <a:rPr lang="af" altLang="en-US" sz="2020" dirty="0">
                <a:solidFill>
                  <a:srgbClr val="25252B"/>
                </a:solidFill>
                <a:latin typeface="IBM Plex Sans" pitchFamily="34" charset="0"/>
                <a:ea typeface="IBM Plex Sans" pitchFamily="34" charset="-122"/>
                <a:cs typeface="IBM Plex Sans" pitchFamily="34" charset="-120"/>
              </a:rPr>
              <a:t>’n Lening skep gewoonlik nuwe depositogeld</a:t>
            </a:r>
            <a:endParaRPr lang="af" sz="2020" dirty="0"/>
          </a:p>
          <a:p>
            <a:pPr algn="l" marL="191770" indent="-191770">
              <a:lnSpc>
                <a:spcPct val="113000"/>
              </a:lnSpc>
              <a:spcBef>
                <a:spcPts val="400"/>
              </a:spcBef>
              <a:buSzPct val="100000"/>
              <a:buChar char="•"/>
            </a:pPr>
            <a:r>
              <a:rPr lang="af" altLang="en-US" sz="2020" dirty="0">
                <a:solidFill>
                  <a:srgbClr val="25252B"/>
                </a:solidFill>
                <a:latin typeface="IBM Plex Sans" pitchFamily="34" charset="0"/>
                <a:ea typeface="IBM Plex Sans" pitchFamily="34" charset="-122"/>
                <a:cs typeface="IBM Plex Sans" pitchFamily="34" charset="-120"/>
              </a:rPr>
              <a:t>Terugbetaling van die hoofsom verminder depositogeld</a:t>
            </a:r>
            <a:endParaRPr lang="af" sz="2020" dirty="0"/>
          </a:p>
          <a:p>
            <a:pPr algn="l" marL="191770" indent="-191770">
              <a:lnSpc>
                <a:spcPct val="113000"/>
              </a:lnSpc>
              <a:spcBef>
                <a:spcPts val="400"/>
              </a:spcBef>
              <a:buSzPct val="100000"/>
              <a:buChar char="•"/>
            </a:pPr>
            <a:r>
              <a:rPr lang="af" altLang="en-US" sz="2020" dirty="0">
                <a:solidFill>
                  <a:srgbClr val="25252B"/>
                </a:solidFill>
                <a:latin typeface="IBM Plex Sans" pitchFamily="34" charset="0"/>
                <a:ea typeface="IBM Plex Sans" pitchFamily="34" charset="-122"/>
                <a:cs typeface="IBM Plex Sans" pitchFamily="34" charset="-120"/>
              </a:rPr>
              <a:t>Kapitaal, likiditeit, kredietrisiko, befondsing, regulering en vraag beperk kredietverlening</a:t>
            </a:r>
            <a:endParaRPr lang="af" sz="2020" dirty="0"/>
          </a:p>
        </p:txBody>
      </p:sp>
      <p:sp>
        <p:nvSpPr>
          <p:cNvPr id="5" name="Text 3"/>
          <p:cNvSpPr/>
          <p:nvPr/>
        </p:nvSpPr>
        <p:spPr>
          <a:xfrm>
            <a:off x="666780" y="3586460"/>
            <a:ext cx="11510010" cy="345552"/>
          </a:xfrm>
          <a:prstGeom prst="rect">
            <a:avLst/>
          </a:prstGeom>
          <a:noFill/>
          <a:ln/>
        </p:spPr>
        <p:txBody>
          <a:bodyPr wrap="square" lIns="0" tIns="0" rIns="0" bIns="0" rtlCol="0" anchor="t"/>
          <a:lstStyle/>
          <a:p>
            <a:pPr algn="l" indent="0" marL="0">
              <a:lnSpc>
                <a:spcPct val="113000"/>
              </a:lnSpc>
              <a:buNone/>
            </a:pPr>
            <a:r>
              <a:rPr lang="af" altLang="en-US" sz="2020" b="1" dirty="0">
                <a:solidFill>
                  <a:srgbClr val="422C70"/>
                </a:solidFill>
                <a:latin typeface="IBM Plex Sans" pitchFamily="34" charset="0"/>
                <a:ea typeface="IBM Plex Sans" pitchFamily="34" charset="-122"/>
                <a:cs typeface="IBM Plex Sans" pitchFamily="34" charset="-120"/>
              </a:rPr>
              <a:t>Likiditeitsrisiko:</a:t>
            </a:r>
            <a:r>
              <a:rPr lang="af" altLang="en-US" sz="2020" dirty="0">
                <a:solidFill>
                  <a:srgbClr val="25252B"/>
                </a:solidFill>
                <a:latin typeface="IBM Plex Sans" pitchFamily="34" charset="0"/>
                <a:ea typeface="IBM Plex Sans" pitchFamily="34" charset="-122"/>
                <a:cs typeface="IBM Plex Sans" pitchFamily="34" charset="-120"/>
              </a:rPr>
              <a:t> te min is vandag vir onttrekkings beskikbaar.</a:t>
            </a:r>
            <a:endParaRPr lang="af" sz="2020" dirty="0"/>
          </a:p>
        </p:txBody>
      </p:sp>
      <p:sp>
        <p:nvSpPr>
          <p:cNvPr id="6" name="Text 4"/>
          <p:cNvSpPr/>
          <p:nvPr/>
        </p:nvSpPr>
        <p:spPr>
          <a:xfrm>
            <a:off x="666780" y="4188043"/>
            <a:ext cx="11510010" cy="345552"/>
          </a:xfrm>
          <a:prstGeom prst="rect">
            <a:avLst/>
          </a:prstGeom>
          <a:noFill/>
          <a:ln/>
        </p:spPr>
        <p:txBody>
          <a:bodyPr wrap="square" lIns="0" tIns="0" rIns="0" bIns="0" rtlCol="0" anchor="t"/>
          <a:lstStyle/>
          <a:p>
            <a:pPr algn="l" indent="0" marL="0">
              <a:lnSpc>
                <a:spcPct val="113000"/>
              </a:lnSpc>
              <a:buNone/>
            </a:pPr>
            <a:r>
              <a:rPr lang="af" altLang="en-US" sz="2020" b="1" dirty="0">
                <a:solidFill>
                  <a:srgbClr val="422C70"/>
                </a:solidFill>
                <a:latin typeface="IBM Plex Sans" pitchFamily="34" charset="0"/>
                <a:ea typeface="IBM Plex Sans" pitchFamily="34" charset="-122"/>
                <a:cs typeface="IBM Plex Sans" pitchFamily="34" charset="-120"/>
              </a:rPr>
              <a:t>Solvabiliteitsrisiko:</a:t>
            </a:r>
            <a:r>
              <a:rPr lang="af" altLang="en-US" sz="2020" dirty="0">
                <a:solidFill>
                  <a:srgbClr val="25252B"/>
                </a:solidFill>
                <a:latin typeface="IBM Plex Sans" pitchFamily="34" charset="0"/>
                <a:ea typeface="IBM Plex Sans" pitchFamily="34" charset="-122"/>
                <a:cs typeface="IBM Plex Sans" pitchFamily="34" charset="-120"/>
              </a:rPr>
              <a:t> bates is minder werd as verpligtinge.</a:t>
            </a:r>
            <a:endParaRPr lang="af" sz="2020" dirty="0"/>
          </a:p>
        </p:txBody>
      </p:sp>
      <p:sp>
        <p:nvSpPr>
          <p:cNvPr id="7" name="Text 5"/>
          <p:cNvSpPr/>
          <p:nvPr/>
        </p:nvSpPr>
        <p:spPr>
          <a:xfrm>
            <a:off x="666780" y="4789627"/>
            <a:ext cx="11510010" cy="1036747"/>
          </a:xfrm>
          <a:prstGeom prst="rect">
            <a:avLst/>
          </a:prstGeom>
          <a:noFill/>
          <a:ln/>
        </p:spPr>
        <p:txBody>
          <a:bodyPr wrap="square" lIns="0" tIns="0" rIns="0" bIns="0" rtlCol="0" anchor="t"/>
          <a:lstStyle/>
          <a:p>
            <a:pPr algn="l" indent="0" marL="0">
              <a:lnSpc>
                <a:spcPct val="113000"/>
              </a:lnSpc>
              <a:buNone/>
            </a:pPr>
            <a:r>
              <a:rPr lang="af" altLang="en-US" sz="2020" dirty="0">
                <a:solidFill>
                  <a:srgbClr val="25252B"/>
                </a:solidFill>
                <a:latin typeface="IBM Plex Sans" pitchFamily="34" charset="0"/>
                <a:ea typeface="IBM Plex Sans" pitchFamily="34" charset="-122"/>
                <a:cs typeface="IBM Plex Sans" pitchFamily="34" charset="-120"/>
              </a:rPr>
              <a:t>Stormlope op banke kan toegang tot geld onder druk plaas. Versekering en lenings deur die sentrale bank kan paniek verminder, maar dekking en reëls verskil; beskerming kan nie elke risiko uitskakel nie.</a:t>
            </a:r>
            <a:endParaRPr lang="af" sz="20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1</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1 Doen aansoek om die leningDie lener vra die bank om 'n lening.2Keur die lening goedDie bank stem in om geld uit te leen.3 Skep die depositoDie bank krediteer die lener se rekening met 'n nuwe deposi">    </p:cNvPr>
          <p:cNvPicPr>
            <a:picLocks noChangeAspect="1"/>
          </p:cNvPicPr>
          <p:nvPr/>
        </p:nvPicPr>
        <p:blipFill>
          <a:blip r:embed="rId1"/>
          <a:stretch>
            <a:fillRect/>
          </a:stretch>
        </p:blipFill>
        <p:spPr>
          <a:xfrm>
            <a:off x="342900" y="536387"/>
            <a:ext cx="11506170" cy="56328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LikiditeitsrisikoBaie deposante staan vandag tou om geld te onttrek Die bank se lenings kan steeds later terugbetaal word Nie genoeg kontant of bates wat vinnig in kontant omgeskakel kan word nieDie p">    </p:cNvPr>
          <p:cNvPicPr>
            <a:picLocks noChangeAspect="1"/>
          </p:cNvPicPr>
          <p:nvPr/>
        </p:nvPicPr>
        <p:blipFill>
          <a:blip r:embed="rId1"/>
          <a:stretch>
            <a:fillRect/>
          </a:stretch>
        </p:blipFill>
        <p:spPr>
          <a:xfrm>
            <a:off x="342900" y="726674"/>
            <a:ext cx="11506170" cy="525231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1</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Inflasie en koopkrag</a:t>
            </a:r>
            <a:endParaRPr lang="af" sz="3000" dirty="0"/>
          </a:p>
        </p:txBody>
      </p:sp>
      <p:sp>
        <p:nvSpPr>
          <p:cNvPr id="5" name="Text 2"/>
          <p:cNvSpPr/>
          <p:nvPr/>
        </p:nvSpPr>
        <p:spPr>
          <a:xfrm>
            <a:off x="1002000" y="1375806"/>
            <a:ext cx="5327020" cy="2694371"/>
          </a:xfrm>
          <a:prstGeom prst="rect">
            <a:avLst/>
          </a:prstGeom>
          <a:noFill/>
          <a:ln/>
        </p:spPr>
        <p:txBody>
          <a:bodyPr wrap="square" lIns="0" tIns="0" rIns="0" bIns="0" rtlCol="0" anchor="t"/>
          <a:lstStyle/>
          <a:p>
            <a:pPr algn="l" marL="200660" indent="-200660">
              <a:lnSpc>
                <a:spcPct val="113000"/>
              </a:lnSpc>
              <a:buSzPct val="100000"/>
              <a:buChar char="•"/>
            </a:pPr>
            <a:r>
              <a:rPr lang="af" altLang="en-US" sz="2110" b="1" dirty="0">
                <a:solidFill>
                  <a:srgbClr val="422C70"/>
                </a:solidFill>
                <a:latin typeface="IBM Plex Sans" pitchFamily="34" charset="0"/>
                <a:ea typeface="IBM Plex Sans" pitchFamily="34" charset="-122"/>
                <a:cs typeface="IBM Plex Sans" pitchFamily="34" charset="-120"/>
              </a:rPr>
              <a:t>Prysinflasie:</a:t>
            </a:r>
            <a:r>
              <a:rPr lang="af" altLang="en-US" sz="2110" dirty="0">
                <a:solidFill>
                  <a:srgbClr val="25252B"/>
                </a:solidFill>
                <a:latin typeface="IBM Plex Sans" pitchFamily="34" charset="0"/>
                <a:ea typeface="IBM Plex Sans" pitchFamily="34" charset="-122"/>
                <a:cs typeface="IBM Plex Sans" pitchFamily="34" charset="-120"/>
              </a:rPr>
              <a:t> volgehoue styging in die algemene prysvlak</a:t>
            </a:r>
            <a:endParaRPr lang="af" sz="2110" dirty="0"/>
          </a:p>
          <a:p>
            <a:pPr algn="l" marL="200660" indent="-200660">
              <a:lnSpc>
                <a:spcPct val="113000"/>
              </a:lnSpc>
              <a:spcBef>
                <a:spcPts val="420"/>
              </a:spcBef>
              <a:buSzPct val="100000"/>
              <a:buChar char="•"/>
            </a:pPr>
            <a:r>
              <a:rPr lang="af" altLang="en-US" sz="2110" b="1" dirty="0">
                <a:solidFill>
                  <a:srgbClr val="422C70"/>
                </a:solidFill>
                <a:latin typeface="IBM Plex Sans" pitchFamily="34" charset="0"/>
                <a:ea typeface="IBM Plex Sans" pitchFamily="34" charset="-122"/>
                <a:cs typeface="IBM Plex Sans" pitchFamily="34" charset="-120"/>
              </a:rPr>
              <a:t>Koopkrag:</a:t>
            </a:r>
            <a:r>
              <a:rPr lang="af" altLang="en-US" sz="2110" dirty="0">
                <a:solidFill>
                  <a:srgbClr val="25252B"/>
                </a:solidFill>
                <a:latin typeface="IBM Plex Sans" pitchFamily="34" charset="0"/>
                <a:ea typeface="IBM Plex Sans" pitchFamily="34" charset="-122"/>
                <a:cs typeface="IBM Plex Sans" pitchFamily="34" charset="-120"/>
              </a:rPr>
              <a:t> wat ’n geldeenheid kan koop</a:t>
            </a:r>
            <a:endParaRPr lang="af" sz="2110" dirty="0"/>
          </a:p>
          <a:p>
            <a:pPr algn="l" marL="200660" indent="-200660">
              <a:lnSpc>
                <a:spcPct val="113000"/>
              </a:lnSpc>
              <a:spcBef>
                <a:spcPts val="420"/>
              </a:spcBef>
              <a:buSzPct val="100000"/>
              <a:buChar char="•"/>
            </a:pPr>
            <a:r>
              <a:rPr lang="af" altLang="en-US" sz="2110" dirty="0">
                <a:solidFill>
                  <a:srgbClr val="25252B"/>
                </a:solidFill>
                <a:latin typeface="IBM Plex Sans" pitchFamily="34" charset="0"/>
                <a:ea typeface="IBM Plex Sans" pitchFamily="34" charset="-122"/>
                <a:cs typeface="IBM Plex Sans" pitchFamily="34" charset="-120"/>
              </a:rPr>
              <a:t>Dieselfde mandjie: 100 → 110 geldeenhede</a:t>
            </a:r>
            <a:endParaRPr lang="af" sz="2110" dirty="0"/>
          </a:p>
          <a:p>
            <a:pPr algn="l" marL="200660" indent="-200660">
              <a:lnSpc>
                <a:spcPct val="113000"/>
              </a:lnSpc>
              <a:spcBef>
                <a:spcPts val="420"/>
              </a:spcBef>
              <a:buSzPct val="100000"/>
              <a:buChar char="•"/>
            </a:pPr>
            <a:r>
              <a:rPr lang="af" altLang="en-US" sz="2110" dirty="0">
                <a:solidFill>
                  <a:srgbClr val="25252B"/>
                </a:solidFill>
                <a:latin typeface="IBM Plex Sans" pitchFamily="34" charset="0"/>
                <a:ea typeface="IBM Plex Sans" pitchFamily="34" charset="-122"/>
                <a:cs typeface="IBM Plex Sans" pitchFamily="34" charset="-120"/>
              </a:rPr>
              <a:t>Onveranderde inkomste of spaargeld: minder koopkrag</a:t>
            </a:r>
            <a:endParaRPr lang="af" sz="2110" dirty="0"/>
          </a:p>
        </p:txBody>
      </p:sp>
      <p:sp>
        <p:nvSpPr>
          <p:cNvPr id="6" name="Text 3"/>
          <p:cNvSpPr/>
          <p:nvPr/>
        </p:nvSpPr>
        <p:spPr>
          <a:xfrm>
            <a:off x="666780" y="4365163"/>
            <a:ext cx="5694426" cy="1447770"/>
          </a:xfrm>
          <a:prstGeom prst="rect">
            <a:avLst/>
          </a:prstGeom>
          <a:noFill/>
          <a:ln/>
        </p:spPr>
        <p:txBody>
          <a:bodyPr wrap="square" lIns="0" tIns="0" rIns="0" bIns="0" rtlCol="0" anchor="t"/>
          <a:lstStyle/>
          <a:p>
            <a:pPr algn="l" indent="0" marL="0">
              <a:lnSpc>
                <a:spcPct val="113000"/>
              </a:lnSpc>
              <a:buNone/>
            </a:pPr>
            <a:r>
              <a:rPr lang="af" altLang="en-US" sz="2110" dirty="0">
                <a:solidFill>
                  <a:srgbClr val="25252B"/>
                </a:solidFill>
                <a:latin typeface="IBM Plex Sans" pitchFamily="34" charset="0"/>
                <a:ea typeface="IBM Plex Sans" pitchFamily="34" charset="-122"/>
                <a:cs typeface="IBM Plex Sans" pitchFamily="34" charset="-120"/>
              </a:rPr>
              <a:t>Uitbreiding van die geldvoorraad en krediet kan bydra, saam met aanbod, vraag, valuta, belasting, regulering en koste. Een stygende prys is nie die volle maatstaf van inflasie nie.</a:t>
            </a:r>
            <a:endParaRPr lang="af"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1</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Voorheen U het 100 eenhede. Die mandjie kos 100. U kan die volle mandjie koop.PrysvlakLaerKoopkragHoërNadat pryse gestyg het U het steeds 100 eenhede. Dieselfde mandjie kos 110. U kan nie meer alles k">    </p:cNvPr>
          <p:cNvPicPr>
            <a:picLocks noChangeAspect="1"/>
          </p:cNvPicPr>
          <p:nvPr/>
        </p:nvPicPr>
        <p:blipFill>
          <a:blip r:embed="rId1"/>
          <a:stretch>
            <a:fillRect/>
          </a:stretch>
        </p:blipFill>
        <p:spPr>
          <a:xfrm>
            <a:off x="342900" y="796900"/>
            <a:ext cx="11506170" cy="511186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Vergelyk koopkrag plaaslik</a:t>
            </a:r>
            <a:endParaRPr lang="af" sz="3000" dirty="0"/>
          </a:p>
        </p:txBody>
      </p:sp>
      <p:sp>
        <p:nvSpPr>
          <p:cNvPr id="4" name="Text 2"/>
          <p:cNvSpPr/>
          <p:nvPr/>
        </p:nvSpPr>
        <p:spPr>
          <a:xfrm>
            <a:off x="1017179" y="1379464"/>
            <a:ext cx="11125871" cy="2060235"/>
          </a:xfrm>
          <a:prstGeom prst="rect">
            <a:avLst/>
          </a:prstGeom>
          <a:noFill/>
          <a:ln/>
        </p:spPr>
        <p:txBody>
          <a:bodyPr wrap="square" lIns="0" tIns="0" rIns="0" bIns="0" rtlCol="0" anchor="t"/>
          <a:lstStyle/>
          <a:p>
            <a:pPr algn="l" marL="210820" indent="-210820">
              <a:lnSpc>
                <a:spcPct val="113000"/>
              </a:lnSpc>
              <a:buSzPct val="100000"/>
              <a:buFont typeface="+mj-lt"/>
              <a:buAutoNum type="arabicPeriod" startAt="1"/>
            </a:pPr>
            <a:r>
              <a:rPr lang="af" altLang="en-US" sz="2210" dirty="0">
                <a:solidFill>
                  <a:srgbClr val="25252B"/>
                </a:solidFill>
                <a:latin typeface="IBM Plex Sans" pitchFamily="34" charset="0"/>
                <a:ea typeface="IBM Plex Sans" pitchFamily="34" charset="-122"/>
                <a:cs typeface="IBM Plex Sans" pitchFamily="34" charset="-120"/>
              </a:rPr>
              <a:t>Kies 'n alledaagse artikel; teken vandag se prys aan.</a:t>
            </a:r>
            <a:endParaRPr lang="af" sz="2210" dirty="0"/>
          </a:p>
          <a:p>
            <a:pPr algn="l" marL="210820" indent="-210820">
              <a:lnSpc>
                <a:spcPct val="113000"/>
              </a:lnSpc>
              <a:spcBef>
                <a:spcPts val="440"/>
              </a:spcBef>
              <a:buSzPct val="100000"/>
              <a:buFont typeface="+mj-lt"/>
              <a:buAutoNum type="arabicPeriod" startAt="1"/>
            </a:pPr>
            <a:r>
              <a:rPr lang="af" altLang="en-US" sz="2210" dirty="0">
                <a:solidFill>
                  <a:srgbClr val="25252B"/>
                </a:solidFill>
                <a:latin typeface="IBM Plex Sans" pitchFamily="34" charset="0"/>
                <a:ea typeface="IBM Plex Sans" pitchFamily="34" charset="-122"/>
                <a:cs typeface="IBM Plex Sans" pitchFamily="34" charset="-120"/>
              </a:rPr>
              <a:t>Vergelyk dit met 'n vorige prys; raadpleeg indien moontlik 'n betroubare rekord.</a:t>
            </a:r>
            <a:endParaRPr lang="af" sz="2210" dirty="0"/>
          </a:p>
          <a:p>
            <a:pPr algn="l" marL="210820" indent="-210820">
              <a:lnSpc>
                <a:spcPct val="113000"/>
              </a:lnSpc>
              <a:spcBef>
                <a:spcPts val="440"/>
              </a:spcBef>
              <a:buSzPct val="100000"/>
              <a:buFont typeface="+mj-lt"/>
              <a:buAutoNum type="arabicPeriod" startAt="1"/>
            </a:pPr>
            <a:r>
              <a:rPr lang="af" altLang="en-US" sz="2210" dirty="0">
                <a:solidFill>
                  <a:srgbClr val="25252B"/>
                </a:solidFill>
                <a:latin typeface="IBM Plex Sans" pitchFamily="34" charset="0"/>
                <a:ea typeface="IBM Plex Sans" pitchFamily="34" charset="-122"/>
                <a:cs typeface="IBM Plex Sans" pitchFamily="34" charset="-120"/>
              </a:rPr>
              <a:t>Het inkomste teen dieselfde tempo verander? Wat het nog verander?</a:t>
            </a:r>
            <a:endParaRPr lang="af" sz="2210" dirty="0"/>
          </a:p>
          <a:p>
            <a:pPr algn="l" marL="210820" indent="-210820">
              <a:lnSpc>
                <a:spcPct val="113000"/>
              </a:lnSpc>
              <a:spcBef>
                <a:spcPts val="440"/>
              </a:spcBef>
              <a:buSzPct val="100000"/>
              <a:buFont typeface="+mj-lt"/>
              <a:buAutoNum type="arabicPeriod" startAt="1"/>
            </a:pPr>
            <a:r>
              <a:rPr lang="af" altLang="en-US" sz="2210" dirty="0">
                <a:solidFill>
                  <a:srgbClr val="25252B"/>
                </a:solidFill>
                <a:latin typeface="IBM Plex Sans" pitchFamily="34" charset="0"/>
                <a:ea typeface="IBM Plex Sans" pitchFamily="34" charset="-122"/>
                <a:cs typeface="IBM Plex Sans" pitchFamily="34" charset="-120"/>
              </a:rPr>
              <a:t>Vergelyk dit met 'n amptelike maatstaf van Inflasie en die mandjie waarop dit gebaseer is.</a:t>
            </a:r>
            <a:endParaRPr lang="af" sz="2210" dirty="0"/>
          </a:p>
        </p:txBody>
      </p:sp>
      <p:sp>
        <p:nvSpPr>
          <p:cNvPr id="5" name="Text 3"/>
          <p:cNvSpPr/>
          <p:nvPr/>
        </p:nvSpPr>
        <p:spPr>
          <a:xfrm>
            <a:off x="666780" y="3748126"/>
            <a:ext cx="11510010" cy="1135410"/>
          </a:xfrm>
          <a:prstGeom prst="rect">
            <a:avLst/>
          </a:prstGeom>
          <a:noFill/>
          <a:ln/>
        </p:spPr>
        <p:txBody>
          <a:bodyPr wrap="square" lIns="0" tIns="0" rIns="0" bIns="0" rtlCol="0" anchor="t"/>
          <a:lstStyle/>
          <a:p>
            <a:pPr algn="l" indent="0" marL="0">
              <a:lnSpc>
                <a:spcPct val="113000"/>
              </a:lnSpc>
              <a:buNone/>
            </a:pPr>
            <a:r>
              <a:rPr lang="af" altLang="en-US" sz="2210" dirty="0">
                <a:solidFill>
                  <a:srgbClr val="25252B"/>
                </a:solidFill>
                <a:latin typeface="IBM Plex Sans" pitchFamily="34" charset="0"/>
                <a:ea typeface="IBM Plex Sans" pitchFamily="34" charset="-122"/>
                <a:cs typeface="IBM Plex Sans" pitchFamily="34" charset="-120"/>
              </a:rPr>
              <a:t>Die uitwerking verskil vir kontanthouers, bate-eienaars, leners en uitleners; lone en pryse pas teen verskillende tempo's aan. U besteding kan verskil van die mandjie wat gemeet word.</a:t>
            </a:r>
            <a:endParaRPr lang="af" sz="2210" dirty="0"/>
          </a:p>
        </p:txBody>
      </p:sp>
      <p:sp>
        <p:nvSpPr>
          <p:cNvPr id="6" name="Text 4"/>
          <p:cNvSpPr/>
          <p:nvPr/>
        </p:nvSpPr>
        <p:spPr>
          <a:xfrm>
            <a:off x="666780" y="5163891"/>
            <a:ext cx="11510010" cy="756940"/>
          </a:xfrm>
          <a:prstGeom prst="rect">
            <a:avLst/>
          </a:prstGeom>
          <a:noFill/>
          <a:ln/>
        </p:spPr>
        <p:txBody>
          <a:bodyPr wrap="square" lIns="0" tIns="0" rIns="0" bIns="0" rtlCol="0" anchor="t"/>
          <a:lstStyle/>
          <a:p>
            <a:pPr algn="l" indent="0" marL="0">
              <a:lnSpc>
                <a:spcPct val="113000"/>
              </a:lnSpc>
              <a:buNone/>
            </a:pPr>
            <a:r>
              <a:rPr lang="af" altLang="en-US" sz="2210" dirty="0">
                <a:solidFill>
                  <a:srgbClr val="25252B"/>
                </a:solidFill>
                <a:latin typeface="IBM Plex Sans" pitchFamily="34" charset="0"/>
                <a:ea typeface="IBM Plex Sans" pitchFamily="34" charset="-122"/>
                <a:cs typeface="IBM Plex Sans" pitchFamily="34" charset="-120"/>
              </a:rPr>
              <a:t>'n Veranderde mandjie of metode is nie outomaties manipulasie nie; gaan die verduideliking na en dokumenteer die verandering.</a:t>
            </a:r>
            <a:endParaRPr lang="af" sz="22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1</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Die Amerikaanse dollar as reserwegeldeenheid</a:t>
            </a:r>
            <a:endParaRPr lang="af"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Reserwegeldeenheid: gehou vir internasionale betalings</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Wêreldoorloë: verskuiwings in ekonomiese en finansiële mag</a:t>
            </a:r>
            <a:endParaRPr lang="af" sz="2400" dirty="0"/>
          </a:p>
          <a:p>
            <a:pPr algn="l" marL="228600" indent="-228600">
              <a:lnSpc>
                <a:spcPct val="113000"/>
              </a:lnSpc>
              <a:spcBef>
                <a:spcPts val="480"/>
              </a:spcBef>
              <a:buSzPct val="100000"/>
              <a:buChar char="•"/>
            </a:pPr>
            <a:r>
              <a:rPr lang="af" altLang="en-US" sz="2400" b="1" dirty="0">
                <a:solidFill>
                  <a:srgbClr val="422C70"/>
                </a:solidFill>
                <a:latin typeface="IBM Plex Sans" pitchFamily="34" charset="0"/>
                <a:ea typeface="IBM Plex Sans" pitchFamily="34" charset="-122"/>
                <a:cs typeface="IBM Plex Sans" pitchFamily="34" charset="-120"/>
              </a:rPr>
              <a:t>1944:</a:t>
            </a:r>
            <a:r>
              <a:rPr lang="af" altLang="en-US" sz="2400" dirty="0">
                <a:solidFill>
                  <a:srgbClr val="25252B"/>
                </a:solidFill>
                <a:latin typeface="IBM Plex Sans" pitchFamily="34" charset="0"/>
                <a:ea typeface="IBM Plex Sans" pitchFamily="34" charset="-122"/>
                <a:cs typeface="IBM Plex Sans" pitchFamily="34" charset="-120"/>
              </a:rPr>
              <a:t> Bretton Woods; geldeenhede aan die dollar gekoppel, die dollar aan goud</a:t>
            </a:r>
            <a:endParaRPr lang="af" sz="2400" dirty="0"/>
          </a:p>
          <a:p>
            <a:pPr algn="l" marL="228600" indent="-228600">
              <a:lnSpc>
                <a:spcPct val="113000"/>
              </a:lnSpc>
              <a:spcBef>
                <a:spcPts val="480"/>
              </a:spcBef>
              <a:buSzPct val="100000"/>
              <a:buChar char="•"/>
            </a:pPr>
            <a:r>
              <a:rPr lang="af" altLang="en-US" sz="2400" b="1" dirty="0">
                <a:solidFill>
                  <a:srgbClr val="422C70"/>
                </a:solidFill>
                <a:latin typeface="IBM Plex Sans" pitchFamily="34" charset="0"/>
                <a:ea typeface="IBM Plex Sans" pitchFamily="34" charset="-122"/>
                <a:cs typeface="IBM Plex Sans" pitchFamily="34" charset="-120"/>
              </a:rPr>
              <a:t>1971:</a:t>
            </a:r>
            <a:r>
              <a:rPr lang="af" altLang="en-US" sz="2400" dirty="0">
                <a:solidFill>
                  <a:srgbClr val="25252B"/>
                </a:solidFill>
                <a:latin typeface="IBM Plex Sans" pitchFamily="34" charset="0"/>
                <a:ea typeface="IBM Plex Sans" pitchFamily="34" charset="-122"/>
                <a:cs typeface="IBM Plex Sans" pitchFamily="34" charset="-120"/>
              </a:rPr>
              <a:t> amptelike omskepbaarheid van die dollar in goud beëindig</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Gevestigde handel, ekonomiese skaal en diep finansiële markte</a:t>
            </a:r>
            <a:endParaRPr lang="af" sz="2400" dirty="0"/>
          </a:p>
        </p:txBody>
      </p:sp>
      <p:sp>
        <p:nvSpPr>
          <p:cNvPr id="5" name="Text 3"/>
          <p:cNvSpPr/>
          <p:nvPr/>
        </p:nvSpPr>
        <p:spPr>
          <a:xfrm>
            <a:off x="666780" y="4433560"/>
            <a:ext cx="11510010" cy="822686"/>
          </a:xfrm>
          <a:prstGeom prst="rect">
            <a:avLst/>
          </a:prstGeom>
          <a:noFill/>
          <a:ln/>
        </p:spPr>
        <p:txBody>
          <a:bodyPr wrap="square" lIns="0" tIns="0" rIns="0" bIns="0" rtlCol="0" anchor="t"/>
          <a:lstStyle/>
          <a:p>
            <a:pPr algn="l" indent="0" marL="0">
              <a:lnSpc>
                <a:spcPct val="113000"/>
              </a:lnSpc>
              <a:buNone/>
            </a:pPr>
            <a:r>
              <a:rPr lang="af" altLang="en-US" sz="2400" dirty="0">
                <a:solidFill>
                  <a:srgbClr val="25252B"/>
                </a:solidFill>
                <a:latin typeface="IBM Plex Sans" pitchFamily="34" charset="0"/>
                <a:ea typeface="IBM Plex Sans" pitchFamily="34" charset="-122"/>
                <a:cs typeface="IBM Plex Sans" pitchFamily="34" charset="-120"/>
              </a:rPr>
              <a:t>Reserwegeldeenhede se aandele kan verander; sentrale banke hou ook ander geldeenhede.</a:t>
            </a:r>
            <a:endParaRPr lang="af"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1</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Alternatiewe om te spaar en waarde te behou</a:t>
            </a:r>
            <a:endParaRPr lang="af" sz="3000" dirty="0"/>
          </a:p>
        </p:txBody>
      </p:sp>
      <p:sp>
        <p:nvSpPr>
          <p:cNvPr id="4" name="Text 2"/>
          <p:cNvSpPr/>
          <p:nvPr/>
        </p:nvSpPr>
        <p:spPr>
          <a:xfrm>
            <a:off x="1032449" y="1383030"/>
            <a:ext cx="11109137" cy="2545415"/>
          </a:xfrm>
          <a:prstGeom prst="rect">
            <a:avLst/>
          </a:prstGeom>
          <a:noFill/>
          <a:ln/>
        </p:spPr>
        <p:txBody>
          <a:bodyPr wrap="square" lIns="0" tIns="0" rIns="0" bIns="0" rtlCol="0" anchor="t"/>
          <a:lstStyle/>
          <a:p>
            <a:pPr algn="l" marL="219710" indent="-219710">
              <a:lnSpc>
                <a:spcPct val="113000"/>
              </a:lnSpc>
              <a:buSzPct val="100000"/>
              <a:buChar char="•"/>
            </a:pPr>
            <a:r>
              <a:rPr lang="af" altLang="en-US" sz="2300" b="1" dirty="0">
                <a:solidFill>
                  <a:srgbClr val="422C70"/>
                </a:solidFill>
                <a:latin typeface="IBM Plex Sans" pitchFamily="34" charset="0"/>
                <a:ea typeface="IBM Plex Sans" pitchFamily="34" charset="-122"/>
                <a:cs typeface="IBM Plex Sans" pitchFamily="34" charset="-120"/>
              </a:rPr>
              <a:t>Edelmetale:</a:t>
            </a:r>
            <a:r>
              <a:rPr lang="af" altLang="en-US" sz="2300" dirty="0">
                <a:solidFill>
                  <a:srgbClr val="25252B"/>
                </a:solidFill>
                <a:latin typeface="IBM Plex Sans" pitchFamily="34" charset="0"/>
                <a:ea typeface="IBM Plex Sans" pitchFamily="34" charset="-122"/>
                <a:cs typeface="IBM Plex Sans" pitchFamily="34" charset="-120"/>
              </a:rPr>
              <a:t> fisiese besit; bergings- en verifikasiekoste</a:t>
            </a:r>
            <a:endParaRPr lang="af" sz="2300" dirty="0"/>
          </a:p>
          <a:p>
            <a:pPr algn="l" marL="219710" indent="-219710">
              <a:lnSpc>
                <a:spcPct val="113000"/>
              </a:lnSpc>
              <a:spcBef>
                <a:spcPts val="460"/>
              </a:spcBef>
              <a:buSzPct val="100000"/>
              <a:buChar char="•"/>
            </a:pPr>
            <a:r>
              <a:rPr lang="af" altLang="en-US" sz="2300" b="1" dirty="0">
                <a:solidFill>
                  <a:srgbClr val="422C70"/>
                </a:solidFill>
                <a:latin typeface="IBM Plex Sans" pitchFamily="34" charset="0"/>
                <a:ea typeface="IBM Plex Sans" pitchFamily="34" charset="-122"/>
                <a:cs typeface="IBM Plex Sans" pitchFamily="34" charset="-120"/>
              </a:rPr>
              <a:t>Vaste eiendom:</a:t>
            </a:r>
            <a:r>
              <a:rPr lang="af" altLang="en-US" sz="2300" dirty="0">
                <a:solidFill>
                  <a:srgbClr val="25252B"/>
                </a:solidFill>
                <a:latin typeface="IBM Plex Sans" pitchFamily="34" charset="0"/>
                <a:ea typeface="IBM Plex Sans" pitchFamily="34" charset="-122"/>
                <a:cs typeface="IBM Plex Sans" pitchFamily="34" charset="-120"/>
              </a:rPr>
              <a:t> nuttige bate; hoë toetredingskoste, instandhouding, lae draagbaarheid</a:t>
            </a:r>
            <a:endParaRPr lang="af" sz="2300" dirty="0"/>
          </a:p>
          <a:p>
            <a:pPr algn="l" marL="219710" indent="-219710">
              <a:lnSpc>
                <a:spcPct val="113000"/>
              </a:lnSpc>
              <a:spcBef>
                <a:spcPts val="460"/>
              </a:spcBef>
              <a:buSzPct val="100000"/>
              <a:buChar char="•"/>
            </a:pPr>
            <a:r>
              <a:rPr lang="af" altLang="en-US" sz="2300" b="1" dirty="0">
                <a:solidFill>
                  <a:srgbClr val="422C70"/>
                </a:solidFill>
                <a:latin typeface="IBM Plex Sans" pitchFamily="34" charset="0"/>
                <a:ea typeface="IBM Plex Sans" pitchFamily="34" charset="-122"/>
                <a:cs typeface="IBM Plex Sans" pitchFamily="34" charset="-120"/>
              </a:rPr>
              <a:t>Aandele:</a:t>
            </a:r>
            <a:r>
              <a:rPr lang="af" altLang="en-US" sz="2300" dirty="0">
                <a:solidFill>
                  <a:srgbClr val="25252B"/>
                </a:solidFill>
                <a:latin typeface="IBM Plex Sans" pitchFamily="34" charset="0"/>
                <a:ea typeface="IBM Plex Sans" pitchFamily="34" charset="-122"/>
                <a:cs typeface="IBM Plex Sans" pitchFamily="34" charset="-120"/>
              </a:rPr>
              <a:t> produktiewe eienaarskap; sake-, mark- en bewaringsrisiko's</a:t>
            </a:r>
            <a:endParaRPr lang="af" sz="2300" dirty="0"/>
          </a:p>
          <a:p>
            <a:pPr algn="l" marL="219710" indent="-219710">
              <a:lnSpc>
                <a:spcPct val="113000"/>
              </a:lnSpc>
              <a:spcBef>
                <a:spcPts val="460"/>
              </a:spcBef>
              <a:buSzPct val="100000"/>
              <a:buChar char="•"/>
            </a:pPr>
            <a:r>
              <a:rPr lang="af" altLang="en-US" sz="2300" dirty="0">
                <a:solidFill>
                  <a:srgbClr val="25252B"/>
                </a:solidFill>
                <a:latin typeface="IBM Plex Sans" pitchFamily="34" charset="0"/>
                <a:ea typeface="IBM Plex Sans" pitchFamily="34" charset="-122"/>
                <a:cs typeface="IBM Plex Sans" pitchFamily="34" charset="-120"/>
              </a:rPr>
              <a:t>Ander opsies: buitelandse valuta, effekte, ondernemings, gereedskap, onderwys</a:t>
            </a:r>
            <a:endParaRPr lang="af" sz="2300" dirty="0"/>
          </a:p>
        </p:txBody>
      </p:sp>
      <p:sp>
        <p:nvSpPr>
          <p:cNvPr id="5" name="Text 3"/>
          <p:cNvSpPr/>
          <p:nvPr/>
        </p:nvSpPr>
        <p:spPr>
          <a:xfrm>
            <a:off x="666780" y="4250223"/>
            <a:ext cx="11510010" cy="789950"/>
          </a:xfrm>
          <a:prstGeom prst="rect">
            <a:avLst/>
          </a:prstGeom>
          <a:noFill/>
          <a:ln/>
        </p:spPr>
        <p:txBody>
          <a:bodyPr wrap="square" lIns="0" tIns="0" rIns="0" bIns="0" rtlCol="0" anchor="t"/>
          <a:lstStyle/>
          <a:p>
            <a:pPr algn="l" indent="0" marL="0">
              <a:lnSpc>
                <a:spcPct val="113000"/>
              </a:lnSpc>
              <a:buNone/>
            </a:pPr>
            <a:r>
              <a:rPr lang="af" altLang="en-US" sz="2300" dirty="0">
                <a:solidFill>
                  <a:srgbClr val="25252B"/>
                </a:solidFill>
                <a:latin typeface="IBM Plex Sans" pitchFamily="34" charset="0"/>
                <a:ea typeface="IBM Plex Sans" pitchFamily="34" charset="-122"/>
                <a:cs typeface="IBM Plex Sans" pitchFamily="34" charset="-120"/>
              </a:rPr>
              <a:t>'n Bate vervul nie outomaties elke geldfunksie nie. Geen bate waarborg Koopkrag in elke situasie nie.</a:t>
            </a:r>
            <a:endParaRPr lang="af" sz="2300" dirty="0"/>
          </a:p>
        </p:txBody>
      </p:sp>
      <p:sp>
        <p:nvSpPr>
          <p:cNvPr id="6" name="Text 4"/>
          <p:cNvSpPr/>
          <p:nvPr/>
        </p:nvSpPr>
        <p:spPr>
          <a:xfrm>
            <a:off x="666780" y="5332781"/>
            <a:ext cx="11510010" cy="789950"/>
          </a:xfrm>
          <a:prstGeom prst="rect">
            <a:avLst/>
          </a:prstGeom>
          <a:noFill/>
          <a:ln/>
        </p:spPr>
        <p:txBody>
          <a:bodyPr wrap="square" lIns="0" tIns="0" rIns="0" bIns="0" rtlCol="0" anchor="t"/>
          <a:lstStyle/>
          <a:p>
            <a:pPr algn="l" indent="0" marL="0">
              <a:lnSpc>
                <a:spcPct val="113000"/>
              </a:lnSpc>
              <a:buNone/>
            </a:pPr>
            <a:r>
              <a:rPr lang="af" altLang="en-US" sz="2300" dirty="0">
                <a:solidFill>
                  <a:srgbClr val="25252B"/>
                </a:solidFill>
                <a:latin typeface="IBM Plex Sans" pitchFamily="34" charset="0"/>
                <a:ea typeface="IBM Plex Sans" pitchFamily="34" charset="-122"/>
                <a:cs typeface="IBM Plex Sans" pitchFamily="34" charset="-120"/>
              </a:rPr>
              <a:t>Belasting kan koste en voordele verander; reëls verskil en verander. Hierdie kursus verskaf geen belastingadvies nie.</a:t>
            </a:r>
            <a:endParaRPr lang="af"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1</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Digitale sentralebankgeldeenhede (CBDCs)</a:t>
            </a:r>
            <a:endParaRPr lang="af" sz="3000" dirty="0"/>
          </a:p>
        </p:txBody>
      </p:sp>
      <p:sp>
        <p:nvSpPr>
          <p:cNvPr id="4" name="Text 2"/>
          <p:cNvSpPr/>
          <p:nvPr/>
        </p:nvSpPr>
        <p:spPr>
          <a:xfrm>
            <a:off x="666780" y="1417320"/>
            <a:ext cx="11510010" cy="658094"/>
          </a:xfrm>
          <a:prstGeom prst="rect">
            <a:avLst/>
          </a:prstGeom>
          <a:noFill/>
          <a:ln/>
        </p:spPr>
        <p:txBody>
          <a:bodyPr wrap="square" lIns="0" tIns="0" rIns="0" bIns="0" rtlCol="0" anchor="t"/>
          <a:lstStyle/>
          <a:p>
            <a:pPr algn="l" indent="0" marL="0">
              <a:lnSpc>
                <a:spcPct val="113000"/>
              </a:lnSpc>
              <a:buNone/>
            </a:pPr>
            <a:r>
              <a:rPr lang="af" altLang="en-US" sz="1920" dirty="0">
                <a:solidFill>
                  <a:srgbClr val="25252B"/>
                </a:solidFill>
                <a:latin typeface="IBM Plex Sans" pitchFamily="34" charset="0"/>
                <a:ea typeface="IBM Plex Sans" pitchFamily="34" charset="-122"/>
                <a:cs typeface="IBM Plex Sans" pitchFamily="34" charset="-120"/>
              </a:rPr>
              <a:t>'n CBDC is digitale fiatgeld wat as 'n las van die sentrale bank uitgereik word: 'n vordering wat die houer daarop het.</a:t>
            </a:r>
            <a:endParaRPr lang="af" sz="1920" dirty="0"/>
          </a:p>
        </p:txBody>
      </p:sp>
      <p:sp>
        <p:nvSpPr>
          <p:cNvPr id="5" name="Text 3"/>
          <p:cNvSpPr/>
          <p:nvPr/>
        </p:nvSpPr>
        <p:spPr>
          <a:xfrm>
            <a:off x="971459" y="2270364"/>
            <a:ext cx="11176071" cy="1462217"/>
          </a:xfrm>
          <a:prstGeom prst="rect">
            <a:avLst/>
          </a:prstGeom>
          <a:noFill/>
          <a:ln/>
        </p:spPr>
        <p:txBody>
          <a:bodyPr wrap="square" lIns="0" tIns="0" rIns="0" bIns="0" rtlCol="0" anchor="t"/>
          <a:lstStyle/>
          <a:p>
            <a:pPr algn="l" marL="182880" indent="-182880">
              <a:lnSpc>
                <a:spcPct val="113000"/>
              </a:lnSpc>
              <a:buSzPct val="100000"/>
              <a:buChar char="•"/>
            </a:pPr>
            <a:r>
              <a:rPr lang="af" altLang="en-US" sz="1920" dirty="0">
                <a:solidFill>
                  <a:srgbClr val="25252B"/>
                </a:solidFill>
                <a:latin typeface="IBM Plex Sans" pitchFamily="34" charset="0"/>
                <a:ea typeface="IBM Plex Sans" pitchFamily="34" charset="-122"/>
                <a:cs typeface="IBM Plex Sans" pitchFamily="34" charset="-120"/>
              </a:rPr>
              <a:t>Verskil van kontant en deposito's by handelsbanke</a:t>
            </a:r>
            <a:endParaRPr lang="af" sz="1920" dirty="0"/>
          </a:p>
          <a:p>
            <a:pPr algn="l" marL="182880" indent="-182880">
              <a:lnSpc>
                <a:spcPct val="113000"/>
              </a:lnSpc>
              <a:spcBef>
                <a:spcPts val="380"/>
              </a:spcBef>
              <a:buSzPct val="100000"/>
              <a:buChar char="•"/>
            </a:pPr>
            <a:r>
              <a:rPr lang="af" altLang="en-US" sz="1920" dirty="0">
                <a:solidFill>
                  <a:srgbClr val="25252B"/>
                </a:solidFill>
                <a:latin typeface="IBM Plex Sans" pitchFamily="34" charset="0"/>
                <a:ea typeface="IBM Plex Sans" pitchFamily="34" charset="-122"/>
                <a:cs typeface="IBM Plex Sans" pitchFamily="34" charset="-120"/>
              </a:rPr>
              <a:t>Moontlike voordele vir vereffening of toegang</a:t>
            </a:r>
            <a:endParaRPr lang="af" sz="1920" dirty="0"/>
          </a:p>
          <a:p>
            <a:pPr algn="l" marL="182880" indent="-182880">
              <a:lnSpc>
                <a:spcPct val="113000"/>
              </a:lnSpc>
              <a:spcBef>
                <a:spcPts val="380"/>
              </a:spcBef>
              <a:buSzPct val="100000"/>
              <a:buChar char="•"/>
            </a:pPr>
            <a:r>
              <a:rPr lang="af" altLang="en-US" sz="1920" dirty="0">
                <a:solidFill>
                  <a:srgbClr val="25252B"/>
                </a:solidFill>
                <a:latin typeface="IBM Plex Sans" pitchFamily="34" charset="0"/>
                <a:ea typeface="IBM Plex Sans" pitchFamily="34" charset="-122"/>
                <a:cs typeface="IBM Plex Sans" pitchFamily="34" charset="-120"/>
              </a:rPr>
              <a:t>Moontlike monitering, beperkings en koppeling aan identiteit</a:t>
            </a:r>
            <a:endParaRPr lang="af" sz="1920" dirty="0"/>
          </a:p>
          <a:p>
            <a:pPr algn="l" marL="182880" indent="-182880">
              <a:lnSpc>
                <a:spcPct val="113000"/>
              </a:lnSpc>
              <a:spcBef>
                <a:spcPts val="380"/>
              </a:spcBef>
              <a:buSzPct val="100000"/>
              <a:buChar char="•"/>
            </a:pPr>
            <a:r>
              <a:rPr lang="af" altLang="en-US" sz="1920" dirty="0">
                <a:solidFill>
                  <a:srgbClr val="25252B"/>
                </a:solidFill>
                <a:latin typeface="IBM Plex Sans" pitchFamily="34" charset="0"/>
                <a:ea typeface="IBM Plex Sans" pitchFamily="34" charset="-122"/>
                <a:cs typeface="IBM Plex Sans" pitchFamily="34" charset="-120"/>
              </a:rPr>
              <a:t>Sentrale uitreiking en monetêre beleid bly behoue</a:t>
            </a:r>
            <a:endParaRPr lang="af" sz="1920" dirty="0"/>
          </a:p>
        </p:txBody>
      </p:sp>
      <p:sp>
        <p:nvSpPr>
          <p:cNvPr id="6" name="Text 4"/>
          <p:cNvSpPr/>
          <p:nvPr/>
        </p:nvSpPr>
        <p:spPr>
          <a:xfrm>
            <a:off x="666780" y="4000774"/>
            <a:ext cx="11510010" cy="658094"/>
          </a:xfrm>
          <a:prstGeom prst="rect">
            <a:avLst/>
          </a:prstGeom>
          <a:noFill/>
          <a:ln/>
        </p:spPr>
        <p:txBody>
          <a:bodyPr wrap="square" lIns="0" tIns="0" rIns="0" bIns="0" rtlCol="0" anchor="t"/>
          <a:lstStyle/>
          <a:p>
            <a:pPr algn="l" indent="0" marL="0">
              <a:lnSpc>
                <a:spcPct val="113000"/>
              </a:lnSpc>
              <a:buNone/>
            </a:pPr>
            <a:r>
              <a:rPr lang="af" altLang="en-US" sz="1920" dirty="0">
                <a:solidFill>
                  <a:srgbClr val="25252B"/>
                </a:solidFill>
                <a:latin typeface="IBM Plex Sans" pitchFamily="34" charset="0"/>
                <a:ea typeface="IBM Plex Sans" pitchFamily="34" charset="-122"/>
                <a:cs typeface="IBM Plex Sans" pitchFamily="34" charset="-120"/>
              </a:rPr>
              <a:t>Ontwerpe verskil. Digitaal beteken nie outomaties gedesentraliseerd, skaars, privaat of onafhanklik verifieerbaar nie.</a:t>
            </a:r>
            <a:endParaRPr lang="af" sz="1920" dirty="0"/>
          </a:p>
        </p:txBody>
      </p:sp>
      <p:sp>
        <p:nvSpPr>
          <p:cNvPr id="7" name="Shape 5"/>
          <p:cNvSpPr/>
          <p:nvPr/>
        </p:nvSpPr>
        <p:spPr>
          <a:xfrm>
            <a:off x="666780" y="4902738"/>
            <a:ext cx="10858500" cy="1315913"/>
          </a:xfrm>
          <a:prstGeom prst="rect">
            <a:avLst/>
          </a:prstGeom>
          <a:solidFill>
            <a:srgbClr val="F3F3FA"/>
          </a:solidFill>
          <a:ln/>
        </p:spPr>
      </p:sp>
      <p:sp>
        <p:nvSpPr>
          <p:cNvPr id="8" name="Shape 6"/>
          <p:cNvSpPr/>
          <p:nvPr/>
        </p:nvSpPr>
        <p:spPr>
          <a:xfrm>
            <a:off x="666780" y="4902738"/>
            <a:ext cx="57150" cy="1315913"/>
          </a:xfrm>
          <a:prstGeom prst="rect">
            <a:avLst/>
          </a:prstGeom>
          <a:solidFill>
            <a:srgbClr val="422C70"/>
          </a:solidFill>
          <a:ln/>
        </p:spPr>
      </p:sp>
      <p:sp>
        <p:nvSpPr>
          <p:cNvPr id="9" name="Text 7"/>
          <p:cNvSpPr/>
          <p:nvPr/>
        </p:nvSpPr>
        <p:spPr>
          <a:xfrm>
            <a:off x="1114014" y="5122194"/>
            <a:ext cx="10622310" cy="877001"/>
          </a:xfrm>
          <a:prstGeom prst="rect">
            <a:avLst/>
          </a:prstGeom>
          <a:noFill/>
          <a:ln/>
        </p:spPr>
        <p:txBody>
          <a:bodyPr wrap="square" lIns="0" tIns="0" rIns="0" bIns="0" rtlCol="0" anchor="t"/>
          <a:lstStyle/>
          <a:p>
            <a:pPr algn="l" indent="0" marL="0">
              <a:lnSpc>
                <a:spcPct val="113000"/>
              </a:lnSpc>
              <a:buNone/>
            </a:pPr>
            <a:r>
              <a:rPr lang="af" altLang="en-US" sz="1920" b="1" dirty="0">
                <a:solidFill>
                  <a:srgbClr val="422C70"/>
                </a:solidFill>
                <a:latin typeface="IBM Plex Sans" pitchFamily="34" charset="0"/>
                <a:ea typeface="IBM Plex Sans" pitchFamily="34" charset="-122"/>
                <a:cs typeface="IBM Plex Sans" pitchFamily="34" charset="-120"/>
              </a:rPr>
              <a:t>Kontroleer</a:t>
            </a:r>
            <a:endParaRPr lang="af" sz="1920" dirty="0"/>
          </a:p>
          <a:p>
            <a:pPr algn="l" indent="0" marL="0">
              <a:lnSpc>
                <a:spcPct val="113000"/>
              </a:lnSpc>
              <a:spcBef>
                <a:spcPts val="290"/>
              </a:spcBef>
              <a:buNone/>
            </a:pPr>
            <a:r>
              <a:rPr lang="af" altLang="en-US" sz="1920" dirty="0">
                <a:solidFill>
                  <a:srgbClr val="25252B"/>
                </a:solidFill>
                <a:latin typeface="IBM Plex Sans" pitchFamily="34" charset="0"/>
                <a:ea typeface="IBM Plex Sans" pitchFamily="34" charset="-122"/>
                <a:cs typeface="IBM Plex Sans" pitchFamily="34" charset="-120"/>
              </a:rPr>
              <a:t>Wie reik dit uit, wie kan dit gebruik, watter data word ingesamel, en wie kan betalings blokkeer of reëls verander? Wat gebeur vanlyn, en watter wetlike beskerming bestaan daar?</a:t>
            </a:r>
            <a:endParaRPr lang="af" sz="19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1</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Hersiening: Hoe kan geld faal?</a:t>
            </a:r>
            <a:endParaRPr lang="af" sz="3000" dirty="0"/>
          </a:p>
        </p:txBody>
      </p:sp>
      <p:sp>
        <p:nvSpPr>
          <p:cNvPr id="4" name="Text 2"/>
          <p:cNvSpPr/>
          <p:nvPr/>
        </p:nvSpPr>
        <p:spPr>
          <a:xfrm>
            <a:off x="666780" y="1435608"/>
            <a:ext cx="11510010" cy="378470"/>
          </a:xfrm>
          <a:prstGeom prst="rect">
            <a:avLst/>
          </a:prstGeom>
          <a:noFill/>
          <a:ln/>
        </p:spPr>
        <p:txBody>
          <a:bodyPr wrap="square" lIns="0" tIns="0" rIns="0" bIns="0" rtlCol="0" anchor="t"/>
          <a:lstStyle/>
          <a:p>
            <a:pPr algn="l" indent="0" marL="0">
              <a:lnSpc>
                <a:spcPct val="113000"/>
              </a:lnSpc>
              <a:buNone/>
            </a:pPr>
            <a:r>
              <a:rPr lang="af" altLang="en-US" sz="2210" b="1" dirty="0">
                <a:solidFill>
                  <a:srgbClr val="25252B"/>
                </a:solidFill>
                <a:latin typeface="IBM Plex Sans" pitchFamily="34" charset="0"/>
                <a:ea typeface="IBM Plex Sans" pitchFamily="34" charset="-122"/>
                <a:cs typeface="IBM Plex Sans" pitchFamily="34" charset="-120"/>
              </a:rPr>
              <a:t>Kerninsigte</a:t>
            </a:r>
            <a:endParaRPr lang="af" sz="2210" dirty="0"/>
          </a:p>
        </p:txBody>
      </p:sp>
      <p:sp>
        <p:nvSpPr>
          <p:cNvPr id="5" name="Text 3"/>
          <p:cNvSpPr/>
          <p:nvPr/>
        </p:nvSpPr>
        <p:spPr>
          <a:xfrm>
            <a:off x="1017179" y="2038380"/>
            <a:ext cx="11125871" cy="2116196"/>
          </a:xfrm>
          <a:prstGeom prst="rect">
            <a:avLst/>
          </a:prstGeom>
          <a:noFill/>
          <a:ln/>
        </p:spPr>
        <p:txBody>
          <a:bodyPr wrap="square" lIns="0" tIns="0" rIns="0" bIns="0" rtlCol="0" anchor="t"/>
          <a:lstStyle/>
          <a:p>
            <a:pPr algn="l" marL="210820" indent="-210820">
              <a:lnSpc>
                <a:spcPct val="113000"/>
              </a:lnSpc>
              <a:buSzPct val="100000"/>
              <a:buChar char="•"/>
            </a:pPr>
            <a:r>
              <a:rPr lang="af" altLang="en-US" sz="2210" dirty="0">
                <a:solidFill>
                  <a:srgbClr val="25252B"/>
                </a:solidFill>
                <a:latin typeface="IBM Plex Sans" pitchFamily="34" charset="0"/>
                <a:ea typeface="IBM Plex Sans" pitchFamily="34" charset="-122"/>
                <a:cs typeface="IBM Plex Sans" pitchFamily="34" charset="-120"/>
              </a:rPr>
              <a:t>Geld koördineer ruil, pryse en waarde oor tyd</a:t>
            </a:r>
            <a:endParaRPr lang="af" sz="2210" dirty="0"/>
          </a:p>
          <a:p>
            <a:pPr algn="l" marL="210820" indent="-210820">
              <a:lnSpc>
                <a:spcPct val="113000"/>
              </a:lnSpc>
              <a:spcBef>
                <a:spcPts val="440"/>
              </a:spcBef>
              <a:buSzPct val="100000"/>
              <a:buChar char="•"/>
            </a:pPr>
            <a:r>
              <a:rPr lang="af" altLang="en-US" sz="2210" dirty="0">
                <a:solidFill>
                  <a:srgbClr val="25252B"/>
                </a:solidFill>
                <a:latin typeface="IBM Plex Sans" pitchFamily="34" charset="0"/>
                <a:ea typeface="IBM Plex Sans" pitchFamily="34" charset="-122"/>
                <a:cs typeface="IBM Plex Sans" pitchFamily="34" charset="-120"/>
              </a:rPr>
              <a:t>Funksies en eienskappe ondersteun vergelyking</a:t>
            </a:r>
            <a:endParaRPr lang="af" sz="2210" dirty="0"/>
          </a:p>
          <a:p>
            <a:pPr algn="l" marL="210820" indent="-210820">
              <a:lnSpc>
                <a:spcPct val="113000"/>
              </a:lnSpc>
              <a:spcBef>
                <a:spcPts val="440"/>
              </a:spcBef>
              <a:buSzPct val="100000"/>
              <a:buChar char="•"/>
            </a:pPr>
            <a:r>
              <a:rPr lang="af" altLang="en-US" sz="2210" dirty="0">
                <a:solidFill>
                  <a:srgbClr val="25252B"/>
                </a:solidFill>
                <a:latin typeface="IBM Plex Sans" pitchFamily="34" charset="0"/>
                <a:ea typeface="IBM Plex Sans" pitchFamily="34" charset="-122"/>
                <a:cs typeface="IBM Plex Sans" pitchFamily="34" charset="-120"/>
              </a:rPr>
              <a:t>Gerief bring afwegings ten opsigte van vertroue, beheer en toegang mee</a:t>
            </a:r>
            <a:endParaRPr lang="af" sz="2210" dirty="0"/>
          </a:p>
          <a:p>
            <a:pPr algn="l" marL="210820" indent="-210820">
              <a:lnSpc>
                <a:spcPct val="113000"/>
              </a:lnSpc>
              <a:spcBef>
                <a:spcPts val="440"/>
              </a:spcBef>
              <a:buSzPct val="100000"/>
              <a:buChar char="•"/>
            </a:pPr>
            <a:r>
              <a:rPr lang="af" altLang="en-US" sz="2210" dirty="0">
                <a:solidFill>
                  <a:srgbClr val="25252B"/>
                </a:solidFill>
                <a:latin typeface="IBM Plex Sans" pitchFamily="34" charset="0"/>
                <a:ea typeface="IBM Plex Sans" pitchFamily="34" charset="-122"/>
                <a:cs typeface="IBM Plex Sans" pitchFamily="34" charset="-120"/>
              </a:rPr>
              <a:t>Geldvoorraad, bankrisiko’s en Inflasie raak mense verskillend</a:t>
            </a:r>
            <a:endParaRPr lang="af" sz="2210" dirty="0"/>
          </a:p>
          <a:p>
            <a:pPr algn="l" marL="210820" indent="-210820">
              <a:lnSpc>
                <a:spcPct val="113000"/>
              </a:lnSpc>
              <a:spcBef>
                <a:spcPts val="440"/>
              </a:spcBef>
              <a:buSzPct val="100000"/>
              <a:buChar char="•"/>
            </a:pPr>
            <a:r>
              <a:rPr lang="af" altLang="en-US" sz="2210" dirty="0">
                <a:solidFill>
                  <a:srgbClr val="25252B"/>
                </a:solidFill>
                <a:latin typeface="IBM Plex Sans" pitchFamily="34" charset="0"/>
                <a:ea typeface="IBM Plex Sans" pitchFamily="34" charset="-122"/>
                <a:cs typeface="IBM Plex Sans" pitchFamily="34" charset="-120"/>
              </a:rPr>
              <a:t>Alternatiewe en CBDC’s vereis ook noukeurige evaluering</a:t>
            </a:r>
            <a:endParaRPr lang="af" sz="2210" dirty="0"/>
          </a:p>
        </p:txBody>
      </p:sp>
      <p:sp>
        <p:nvSpPr>
          <p:cNvPr id="6" name="Text 4"/>
          <p:cNvSpPr/>
          <p:nvPr/>
        </p:nvSpPr>
        <p:spPr>
          <a:xfrm>
            <a:off x="666780" y="4462912"/>
            <a:ext cx="11510010" cy="378470"/>
          </a:xfrm>
          <a:prstGeom prst="rect">
            <a:avLst/>
          </a:prstGeom>
          <a:noFill/>
          <a:ln/>
        </p:spPr>
        <p:txBody>
          <a:bodyPr wrap="square" lIns="0" tIns="0" rIns="0" bIns="0" rtlCol="0" anchor="t"/>
          <a:lstStyle/>
          <a:p>
            <a:pPr algn="l" indent="0" marL="0">
              <a:lnSpc>
                <a:spcPct val="113000"/>
              </a:lnSpc>
              <a:buNone/>
            </a:pPr>
            <a:r>
              <a:rPr lang="af" altLang="en-US" sz="2210" dirty="0">
                <a:solidFill>
                  <a:srgbClr val="25252B"/>
                </a:solidFill>
                <a:latin typeface="IBM Plex Sans" pitchFamily="34" charset="0"/>
                <a:ea typeface="IBM Plex Sans" pitchFamily="34" charset="-122"/>
                <a:cs typeface="IBM Plex Sans" pitchFamily="34" charset="-120"/>
              </a:rPr>
              <a:t>Wat maak u geld nuttig, en watter reëls hang af van instellings wat u vertrou?</a:t>
            </a:r>
            <a:endParaRPr lang="af" sz="2210" dirty="0"/>
          </a:p>
        </p:txBody>
      </p:sp>
      <p:sp>
        <p:nvSpPr>
          <p:cNvPr id="7" name="Shape 5"/>
          <p:cNvSpPr/>
          <p:nvPr/>
        </p:nvSpPr>
        <p:spPr>
          <a:xfrm>
            <a:off x="666780" y="5121737"/>
            <a:ext cx="10858500" cy="1134953"/>
          </a:xfrm>
          <a:prstGeom prst="rect">
            <a:avLst/>
          </a:prstGeom>
          <a:solidFill>
            <a:srgbClr val="F3F3FA"/>
          </a:solidFill>
          <a:ln/>
        </p:spPr>
      </p:sp>
      <p:sp>
        <p:nvSpPr>
          <p:cNvPr id="8" name="Shape 6"/>
          <p:cNvSpPr/>
          <p:nvPr/>
        </p:nvSpPr>
        <p:spPr>
          <a:xfrm>
            <a:off x="666780" y="5121737"/>
            <a:ext cx="57150" cy="1134953"/>
          </a:xfrm>
          <a:prstGeom prst="rect">
            <a:avLst/>
          </a:prstGeom>
          <a:solidFill>
            <a:srgbClr val="422C70"/>
          </a:solidFill>
          <a:ln/>
        </p:spPr>
      </p:sp>
      <p:sp>
        <p:nvSpPr>
          <p:cNvPr id="9" name="Text 7"/>
          <p:cNvSpPr/>
          <p:nvPr/>
        </p:nvSpPr>
        <p:spPr>
          <a:xfrm>
            <a:off x="1172535" y="5374112"/>
            <a:ext cx="10498226" cy="630204"/>
          </a:xfrm>
          <a:prstGeom prst="rect">
            <a:avLst/>
          </a:prstGeom>
          <a:noFill/>
          <a:ln/>
        </p:spPr>
        <p:txBody>
          <a:bodyPr wrap="square" lIns="0" tIns="0" rIns="0" bIns="0" rtlCol="0" anchor="t"/>
          <a:lstStyle/>
          <a:p>
            <a:pPr algn="l" indent="0" marL="0">
              <a:lnSpc>
                <a:spcPct val="113000"/>
              </a:lnSpc>
              <a:buNone/>
            </a:pPr>
            <a:r>
              <a:rPr lang="af" altLang="en-US" sz="2210" b="1" dirty="0">
                <a:solidFill>
                  <a:srgbClr val="422C70"/>
                </a:solidFill>
                <a:latin typeface="IBM Plex Sans" pitchFamily="34" charset="0"/>
                <a:ea typeface="IBM Plex Sans" pitchFamily="34" charset="-122"/>
                <a:cs typeface="IBM Plex Sans" pitchFamily="34" charset="-120"/>
              </a:rPr>
              <a:t>’n Oomblik om na te dink</a:t>
            </a:r>
            <a:endParaRPr lang="af" sz="2210" dirty="0"/>
          </a:p>
          <a:p>
            <a:pPr algn="l" indent="0" marL="0">
              <a:lnSpc>
                <a:spcPct val="113000"/>
              </a:lnSpc>
              <a:spcBef>
                <a:spcPts val="330"/>
              </a:spcBef>
              <a:buNone/>
            </a:pPr>
            <a:r>
              <a:rPr lang="af" altLang="en-US" sz="2210" dirty="0">
                <a:solidFill>
                  <a:srgbClr val="25252B"/>
                </a:solidFill>
                <a:latin typeface="IBM Plex Sans" pitchFamily="34" charset="0"/>
                <a:ea typeface="IBM Plex Sans" pitchFamily="34" charset="-122"/>
                <a:cs typeface="IBM Plex Sans" pitchFamily="34" charset="-120"/>
              </a:rPr>
              <a:t>Wat is een vraag wat u nou oor geld vra wat u nie voorheen gevra het nie?</a:t>
            </a:r>
            <a:endParaRPr lang="af" sz="221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1</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af" altLang="en-US" sz="2400" dirty="0">
                <a:solidFill>
                  <a:srgbClr val="F7941F"/>
                </a:solidFill>
                <a:latin typeface="IBM Plex Sans Medium" pitchFamily="34" charset="0"/>
                <a:ea typeface="IBM Plex Sans Medium" pitchFamily="34" charset="-122"/>
                <a:cs typeface="IBM Plex Sans Medium" pitchFamily="34" charset="-120"/>
              </a:rPr>
              <a:t>Module 2</a:t>
            </a:r>
            <a:endParaRPr lang="af"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af" altLang="en-US" sz="4350" dirty="0">
                <a:solidFill>
                  <a:srgbClr val="FFFFFF"/>
                </a:solidFill>
                <a:latin typeface="IBM Plex Sans Medium" pitchFamily="34" charset="0"/>
                <a:ea typeface="IBM Plex Sans Medium" pitchFamily="34" charset="-122"/>
                <a:cs typeface="IBM Plex Sans Medium" pitchFamily="34" charset="-120"/>
              </a:rPr>
              <a:t>Hoe Bitcoin werk</a:t>
            </a:r>
            <a:endParaRPr lang="af"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af" altLang="en-US" sz="2400" b="1" dirty="0">
                <a:solidFill>
                  <a:srgbClr val="FFFFFF"/>
                </a:solidFill>
                <a:latin typeface="IBM Plex Sans" pitchFamily="34" charset="0"/>
                <a:ea typeface="IBM Plex Sans" pitchFamily="34" charset="-122"/>
                <a:cs typeface="IBM Plex Sans" pitchFamily="34" charset="-120"/>
              </a:rPr>
              <a:t>Oplossing:</a:t>
            </a:r>
            <a:r>
              <a:rPr lang="af" altLang="en-US" sz="2400" dirty="0">
                <a:solidFill>
                  <a:srgbClr val="FFFFFF"/>
                </a:solidFill>
                <a:latin typeface="IBM Plex Sans" pitchFamily="34" charset="0"/>
                <a:ea typeface="IBM Plex Sans" pitchFamily="34" charset="-122"/>
                <a:cs typeface="IBM Plex Sans" pitchFamily="34" charset="-120"/>
              </a:rPr>
              <a:t> Waarom is Bitcoin geskep, en hoe reageer dit?</a:t>
            </a:r>
            <a:endParaRPr lang="af"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Waarom Bitcoin geskep is</a:t>
            </a:r>
            <a:endParaRPr lang="af" sz="3000" dirty="0"/>
          </a:p>
        </p:txBody>
      </p:sp>
      <p:sp>
        <p:nvSpPr>
          <p:cNvPr id="5" name="Text 2"/>
          <p:cNvSpPr/>
          <p:nvPr/>
        </p:nvSpPr>
        <p:spPr>
          <a:xfrm>
            <a:off x="986729" y="1372240"/>
            <a:ext cx="5343754" cy="2572664"/>
          </a:xfrm>
          <a:prstGeom prst="rect">
            <a:avLst/>
          </a:prstGeom>
          <a:noFill/>
          <a:ln/>
        </p:spPr>
        <p:txBody>
          <a:bodyPr wrap="square" lIns="0" tIns="0" rIns="0" bIns="0" rtlCol="0" anchor="t"/>
          <a:lstStyle/>
          <a:p>
            <a:pPr algn="l" marL="191770" indent="-191770">
              <a:lnSpc>
                <a:spcPct val="113000"/>
              </a:lnSpc>
              <a:buSzPct val="100000"/>
              <a:buChar char="•"/>
            </a:pPr>
            <a:r>
              <a:rPr lang="af" altLang="en-US" sz="2020" dirty="0">
                <a:solidFill>
                  <a:srgbClr val="25252B"/>
                </a:solidFill>
                <a:latin typeface="IBM Plex Sans" pitchFamily="34" charset="0"/>
                <a:ea typeface="IBM Plex Sans" pitchFamily="34" charset="-122"/>
                <a:cs typeface="IBM Plex Sans" pitchFamily="34" charset="-120"/>
              </a:rPr>
              <a:t>Digitale betalings het reeds bestaan</a:t>
            </a:r>
            <a:endParaRPr lang="af" sz="2020" dirty="0"/>
          </a:p>
          <a:p>
            <a:pPr algn="l" marL="191770" indent="-191770">
              <a:lnSpc>
                <a:spcPct val="113000"/>
              </a:lnSpc>
              <a:spcBef>
                <a:spcPts val="400"/>
              </a:spcBef>
              <a:buSzPct val="100000"/>
              <a:buChar char="•"/>
            </a:pPr>
            <a:r>
              <a:rPr lang="af" altLang="en-US" sz="2020" dirty="0">
                <a:solidFill>
                  <a:srgbClr val="25252B"/>
                </a:solidFill>
                <a:latin typeface="IBM Plex Sans" pitchFamily="34" charset="0"/>
                <a:ea typeface="IBM Plex Sans" pitchFamily="34" charset="-122"/>
                <a:cs typeface="IBM Plex Sans" pitchFamily="34" charset="-120"/>
              </a:rPr>
              <a:t>Sentrale grootboekhouers: toestemming, data, fooie en risiko’s van mislukking</a:t>
            </a:r>
            <a:endParaRPr lang="af" sz="2020" dirty="0"/>
          </a:p>
          <a:p>
            <a:pPr algn="l" marL="191770" indent="-191770">
              <a:lnSpc>
                <a:spcPct val="113000"/>
              </a:lnSpc>
              <a:spcBef>
                <a:spcPts val="400"/>
              </a:spcBef>
              <a:buSzPct val="100000"/>
              <a:buChar char="•"/>
            </a:pPr>
            <a:r>
              <a:rPr lang="af" altLang="en-US" sz="2020" dirty="0">
                <a:solidFill>
                  <a:srgbClr val="25252B"/>
                </a:solidFill>
                <a:latin typeface="IBM Plex Sans" pitchFamily="34" charset="0"/>
                <a:ea typeface="IBM Plex Sans" pitchFamily="34" charset="-122"/>
                <a:cs typeface="IBM Plex Sans" pitchFamily="34" charset="-120"/>
              </a:rPr>
              <a:t>Kopieerbare data: die probleem van Dubbele besteding</a:t>
            </a:r>
            <a:endParaRPr lang="af" sz="2020" dirty="0"/>
          </a:p>
          <a:p>
            <a:pPr algn="l" marL="191770" indent="-191770">
              <a:lnSpc>
                <a:spcPct val="113000"/>
              </a:lnSpc>
              <a:spcBef>
                <a:spcPts val="400"/>
              </a:spcBef>
              <a:buSzPct val="100000"/>
              <a:buChar char="•"/>
            </a:pPr>
            <a:r>
              <a:rPr lang="af" altLang="en-US" sz="2020" dirty="0">
                <a:solidFill>
                  <a:srgbClr val="25252B"/>
                </a:solidFill>
                <a:latin typeface="IBM Plex Sans" pitchFamily="34" charset="0"/>
                <a:ea typeface="IBM Plex Sans" pitchFamily="34" charset="-122"/>
                <a:cs typeface="IBM Plex Sans" pitchFamily="34" charset="-120"/>
              </a:rPr>
              <a:t>Bitcoin: gedeelde betalingsgeskiedenis sonder ’n sentrale grootboekhouer</a:t>
            </a:r>
            <a:endParaRPr lang="af" sz="2020" dirty="0"/>
          </a:p>
        </p:txBody>
      </p:sp>
      <p:sp>
        <p:nvSpPr>
          <p:cNvPr id="6" name="Text 3"/>
          <p:cNvSpPr/>
          <p:nvPr/>
        </p:nvSpPr>
        <p:spPr>
          <a:xfrm>
            <a:off x="666780" y="4226448"/>
            <a:ext cx="5694426" cy="1036747"/>
          </a:xfrm>
          <a:prstGeom prst="rect">
            <a:avLst/>
          </a:prstGeom>
          <a:noFill/>
          <a:ln/>
        </p:spPr>
        <p:txBody>
          <a:bodyPr wrap="square" lIns="0" tIns="0" rIns="0" bIns="0" rtlCol="0" anchor="t"/>
          <a:lstStyle/>
          <a:p>
            <a:pPr algn="l" indent="0" marL="0">
              <a:lnSpc>
                <a:spcPct val="113000"/>
              </a:lnSpc>
              <a:buNone/>
            </a:pPr>
            <a:r>
              <a:rPr lang="af" altLang="en-US" sz="2020" dirty="0">
                <a:solidFill>
                  <a:srgbClr val="25252B"/>
                </a:solidFill>
                <a:latin typeface="IBM Plex Sans" pitchFamily="34" charset="0"/>
                <a:ea typeface="IBM Plex Sans" pitchFamily="34" charset="-122"/>
                <a:cs typeface="IBM Plex Sans" pitchFamily="34" charset="-120"/>
              </a:rPr>
              <a:t>Bitcoin verminder die behoefte aan vertroue in ’n sentrale party vir uitreiking en vereffening; dit skakel nie alle vertroue of risiko uit nie.</a:t>
            </a:r>
            <a:endParaRPr lang="af" sz="2020" dirty="0"/>
          </a:p>
        </p:txBody>
      </p:sp>
      <p:sp>
        <p:nvSpPr>
          <p:cNvPr id="7" name="Text 4"/>
          <p:cNvSpPr/>
          <p:nvPr/>
        </p:nvSpPr>
        <p:spPr>
          <a:xfrm>
            <a:off x="666780" y="5519136"/>
            <a:ext cx="5694426" cy="691195"/>
          </a:xfrm>
          <a:prstGeom prst="rect">
            <a:avLst/>
          </a:prstGeom>
          <a:noFill/>
          <a:ln/>
        </p:spPr>
        <p:txBody>
          <a:bodyPr wrap="square" lIns="0" tIns="0" rIns="0" bIns="0" rtlCol="0" anchor="t"/>
          <a:lstStyle/>
          <a:p>
            <a:pPr algn="l" indent="0" marL="0">
              <a:lnSpc>
                <a:spcPct val="113000"/>
              </a:lnSpc>
              <a:buNone/>
            </a:pPr>
            <a:r>
              <a:rPr lang="af" altLang="en-US" sz="2020" b="1" dirty="0">
                <a:solidFill>
                  <a:srgbClr val="422C70"/>
                </a:solidFill>
                <a:latin typeface="IBM Plex Sans" pitchFamily="34" charset="0"/>
                <a:ea typeface="IBM Plex Sans" pitchFamily="34" charset="-122"/>
                <a:cs typeface="IBM Plex Sans" pitchFamily="34" charset="-120"/>
              </a:rPr>
              <a:t>Bitcoin:</a:t>
            </a:r>
            <a:r>
              <a:rPr lang="af" altLang="en-US" sz="2020" dirty="0">
                <a:solidFill>
                  <a:srgbClr val="25252B"/>
                </a:solidFill>
                <a:latin typeface="IBM Plex Sans" pitchFamily="34" charset="0"/>
                <a:ea typeface="IBM Plex Sans" pitchFamily="34" charset="-122"/>
                <a:cs typeface="IBM Plex Sans" pitchFamily="34" charset="-120"/>
              </a:rPr>
              <a:t> Netwerk en protokol · </a:t>
            </a:r>
            <a:r>
              <a:rPr lang="af" altLang="en-US" sz="2020" b="1" dirty="0">
                <a:solidFill>
                  <a:srgbClr val="25252B"/>
                </a:solidFill>
                <a:latin typeface="IBM Plex Sans" pitchFamily="34" charset="0"/>
                <a:ea typeface="IBM Plex Sans" pitchFamily="34" charset="-122"/>
                <a:cs typeface="IBM Plex Sans" pitchFamily="34" charset="-120"/>
              </a:rPr>
              <a:t>bitcoin:</a:t>
            </a:r>
            <a:r>
              <a:rPr lang="af" altLang="en-US" sz="2020" dirty="0">
                <a:solidFill>
                  <a:srgbClr val="25252B"/>
                </a:solidFill>
                <a:latin typeface="IBM Plex Sans" pitchFamily="34" charset="0"/>
                <a:ea typeface="IBM Plex Sans" pitchFamily="34" charset="-122"/>
                <a:cs typeface="IBM Plex Sans" pitchFamily="34" charset="-120"/>
              </a:rPr>
              <a:t> bate · </a:t>
            </a:r>
            <a:r>
              <a:rPr lang="af" altLang="en-US" sz="2020" b="1" dirty="0">
                <a:solidFill>
                  <a:srgbClr val="25252B"/>
                </a:solidFill>
                <a:latin typeface="IBM Plex Sans" pitchFamily="34" charset="0"/>
                <a:ea typeface="IBM Plex Sans" pitchFamily="34" charset="-122"/>
                <a:cs typeface="IBM Plex Sans" pitchFamily="34" charset="-120"/>
              </a:rPr>
              <a:t>BTC:</a:t>
            </a:r>
            <a:r>
              <a:rPr lang="af" altLang="en-US" sz="2020" dirty="0">
                <a:solidFill>
                  <a:srgbClr val="25252B"/>
                </a:solidFill>
                <a:latin typeface="IBM Plex Sans" pitchFamily="34" charset="0"/>
                <a:ea typeface="IBM Plex Sans" pitchFamily="34" charset="-122"/>
                <a:cs typeface="IBM Plex Sans" pitchFamily="34" charset="-120"/>
              </a:rPr>
              <a:t> afkorting vir bedrae</a:t>
            </a:r>
            <a:endParaRPr lang="af" sz="20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2</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pic>
        <p:nvPicPr>
          <p:cNvPr id="2" name="Image 0" descr="Betaalmaatskappy Die sender vra die maatskappyDie maatskappy hou die grootboek by en keur goed Die ontvanger word betaal as die maatskappy dit toelaatMaak staat opEen vertroude organisasie wat die gro">    </p:cNvPr>
          <p:cNvPicPr>
            <a:picLocks noChangeAspect="1"/>
          </p:cNvPicPr>
          <p:nvPr/>
        </p:nvPicPr>
        <p:blipFill>
          <a:blip r:embed="rId1"/>
          <a:stretch>
            <a:fillRect/>
          </a:stretch>
        </p:blipFill>
        <p:spPr>
          <a:xfrm>
            <a:off x="342900" y="617952"/>
            <a:ext cx="11506170" cy="546966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Die soeke na digitale en gedesentraliseerde geld</a:t>
            </a:r>
            <a:endParaRPr lang="af" sz="3000" dirty="0"/>
          </a:p>
        </p:txBody>
      </p:sp>
      <p:sp>
        <p:nvSpPr>
          <p:cNvPr id="4" name="Text 2"/>
          <p:cNvSpPr/>
          <p:nvPr/>
        </p:nvSpPr>
        <p:spPr>
          <a:xfrm>
            <a:off x="1032449" y="1383030"/>
            <a:ext cx="11109137" cy="2150394"/>
          </a:xfrm>
          <a:prstGeom prst="rect">
            <a:avLst/>
          </a:prstGeom>
          <a:noFill/>
          <a:ln/>
        </p:spPr>
        <p:txBody>
          <a:bodyPr wrap="square" lIns="0" tIns="0" rIns="0" bIns="0" rtlCol="0" anchor="t"/>
          <a:lstStyle/>
          <a:p>
            <a:pPr algn="l" marL="219710" indent="-219710">
              <a:lnSpc>
                <a:spcPct val="113000"/>
              </a:lnSpc>
              <a:buSzPct val="100000"/>
              <a:buChar char="•"/>
            </a:pPr>
            <a:r>
              <a:rPr lang="af" altLang="en-US" sz="2300" dirty="0">
                <a:solidFill>
                  <a:srgbClr val="25252B"/>
                </a:solidFill>
                <a:latin typeface="IBM Plex Sans" pitchFamily="34" charset="0"/>
                <a:ea typeface="IBM Plex Sans" pitchFamily="34" charset="-122"/>
                <a:cs typeface="IBM Plex Sans" pitchFamily="34" charset="-120"/>
              </a:rPr>
              <a:t>Cypherpunks: privaatheid en vryheid deur Kriptografie</a:t>
            </a:r>
            <a:endParaRPr lang="af" sz="2300" dirty="0"/>
          </a:p>
          <a:p>
            <a:pPr algn="l" marL="219710" indent="-219710">
              <a:lnSpc>
                <a:spcPct val="113000"/>
              </a:lnSpc>
              <a:spcBef>
                <a:spcPts val="460"/>
              </a:spcBef>
              <a:buSzPct val="100000"/>
              <a:buChar char="•"/>
            </a:pPr>
            <a:r>
              <a:rPr lang="af" altLang="en-US" sz="2300" b="1" dirty="0">
                <a:solidFill>
                  <a:srgbClr val="422C70"/>
                </a:solidFill>
                <a:latin typeface="IBM Plex Sans" pitchFamily="34" charset="0"/>
                <a:ea typeface="IBM Plex Sans" pitchFamily="34" charset="-122"/>
                <a:cs typeface="IBM Plex Sans" pitchFamily="34" charset="-120"/>
              </a:rPr>
              <a:t>Enkripsie:</a:t>
            </a:r>
            <a:r>
              <a:rPr lang="af" altLang="en-US" sz="2300" dirty="0">
                <a:solidFill>
                  <a:srgbClr val="25252B"/>
                </a:solidFill>
                <a:latin typeface="IBM Plex Sans" pitchFamily="34" charset="0"/>
                <a:ea typeface="IBM Plex Sans" pitchFamily="34" charset="-122"/>
                <a:cs typeface="IBM Plex Sans" pitchFamily="34" charset="-120"/>
              </a:rPr>
              <a:t> beskerm boodskapprivaatheid</a:t>
            </a:r>
            <a:endParaRPr lang="af" sz="2300" dirty="0"/>
          </a:p>
          <a:p>
            <a:pPr algn="l" marL="219710" indent="-219710">
              <a:lnSpc>
                <a:spcPct val="113000"/>
              </a:lnSpc>
              <a:spcBef>
                <a:spcPts val="460"/>
              </a:spcBef>
              <a:buSzPct val="100000"/>
              <a:buChar char="•"/>
            </a:pPr>
            <a:r>
              <a:rPr lang="af" altLang="en-US" sz="2300" b="1" dirty="0">
                <a:solidFill>
                  <a:srgbClr val="422C70"/>
                </a:solidFill>
                <a:latin typeface="IBM Plex Sans" pitchFamily="34" charset="0"/>
                <a:ea typeface="IBM Plex Sans" pitchFamily="34" charset="-122"/>
                <a:cs typeface="IBM Plex Sans" pitchFamily="34" charset="-120"/>
              </a:rPr>
              <a:t>Digitale handtekeninge:</a:t>
            </a:r>
            <a:r>
              <a:rPr lang="af" altLang="en-US" sz="2300" dirty="0">
                <a:solidFill>
                  <a:srgbClr val="25252B"/>
                </a:solidFill>
                <a:latin typeface="IBM Plex Sans" pitchFamily="34" charset="0"/>
                <a:ea typeface="IBM Plex Sans" pitchFamily="34" charset="-122"/>
                <a:cs typeface="IBM Plex Sans" pitchFamily="34" charset="-120"/>
              </a:rPr>
              <a:t> bewys magtiging sonder om 'n geheime sleutel te openbaar</a:t>
            </a:r>
            <a:endParaRPr lang="af" sz="2300" dirty="0"/>
          </a:p>
          <a:p>
            <a:pPr algn="l" marL="219710" indent="-219710">
              <a:lnSpc>
                <a:spcPct val="113000"/>
              </a:lnSpc>
              <a:spcBef>
                <a:spcPts val="460"/>
              </a:spcBef>
              <a:buSzPct val="100000"/>
              <a:buChar char="•"/>
            </a:pPr>
            <a:r>
              <a:rPr lang="af" altLang="en-US" sz="2300" dirty="0">
                <a:solidFill>
                  <a:srgbClr val="25252B"/>
                </a:solidFill>
                <a:latin typeface="IBM Plex Sans" pitchFamily="34" charset="0"/>
                <a:ea typeface="IBM Plex Sans" pitchFamily="34" charset="-122"/>
                <a:cs typeface="IBM Plex Sans" pitchFamily="34" charset="-120"/>
              </a:rPr>
              <a:t>Doel: geen enkele uitreiker, bediener of administrateur nie</a:t>
            </a:r>
            <a:endParaRPr lang="af" sz="2300" dirty="0"/>
          </a:p>
        </p:txBody>
      </p:sp>
      <p:sp>
        <p:nvSpPr>
          <p:cNvPr id="5" name="Text 3"/>
          <p:cNvSpPr/>
          <p:nvPr/>
        </p:nvSpPr>
        <p:spPr>
          <a:xfrm>
            <a:off x="666780" y="3855202"/>
            <a:ext cx="11510010" cy="395021"/>
          </a:xfrm>
          <a:prstGeom prst="rect">
            <a:avLst/>
          </a:prstGeom>
          <a:noFill/>
          <a:ln/>
        </p:spPr>
        <p:txBody>
          <a:bodyPr wrap="square" lIns="0" tIns="0" rIns="0" bIns="0" rtlCol="0" anchor="t"/>
          <a:lstStyle/>
          <a:p>
            <a:pPr algn="l" indent="0" marL="0">
              <a:lnSpc>
                <a:spcPct val="113000"/>
              </a:lnSpc>
              <a:buNone/>
            </a:pPr>
            <a:r>
              <a:rPr lang="af" altLang="en-US" sz="2300" b="1" dirty="0">
                <a:solidFill>
                  <a:srgbClr val="25252B"/>
                </a:solidFill>
                <a:latin typeface="IBM Plex Sans" pitchFamily="34" charset="0"/>
                <a:ea typeface="IBM Plex Sans" pitchFamily="34" charset="-122"/>
                <a:cs typeface="IBM Plex Sans" pitchFamily="34" charset="-120"/>
              </a:rPr>
              <a:t>Vroeëre stukke van die legkaart</a:t>
            </a:r>
            <a:endParaRPr lang="af" sz="2300" dirty="0"/>
          </a:p>
        </p:txBody>
      </p:sp>
      <p:sp>
        <p:nvSpPr>
          <p:cNvPr id="6" name="Text 4"/>
          <p:cNvSpPr/>
          <p:nvPr/>
        </p:nvSpPr>
        <p:spPr>
          <a:xfrm>
            <a:off x="1032449" y="4484218"/>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af" altLang="en-US" sz="2300" dirty="0">
                <a:solidFill>
                  <a:srgbClr val="25252B"/>
                </a:solidFill>
                <a:latin typeface="IBM Plex Sans" pitchFamily="34" charset="0"/>
                <a:ea typeface="IBM Plex Sans" pitchFamily="34" charset="-122"/>
                <a:cs typeface="IBM Plex Sans" pitchFamily="34" charset="-120"/>
              </a:rPr>
              <a:t>DigiCash: private betalings; afhanklikheid van 'n sentrale maatskappy</a:t>
            </a:r>
            <a:endParaRPr lang="af" sz="2300" dirty="0"/>
          </a:p>
          <a:p>
            <a:pPr algn="l" marL="219710" indent="-219710">
              <a:lnSpc>
                <a:spcPct val="113000"/>
              </a:lnSpc>
              <a:spcBef>
                <a:spcPts val="460"/>
              </a:spcBef>
              <a:buSzPct val="100000"/>
              <a:buChar char="•"/>
            </a:pPr>
            <a:r>
              <a:rPr lang="af" altLang="en-US" sz="2300" dirty="0">
                <a:solidFill>
                  <a:srgbClr val="25252B"/>
                </a:solidFill>
                <a:latin typeface="IBM Plex Sans" pitchFamily="34" charset="0"/>
                <a:ea typeface="IBM Plex Sans" pitchFamily="34" charset="-122"/>
                <a:cs typeface="IBM Plex Sans" pitchFamily="34" charset="-120"/>
              </a:rPr>
              <a:t>Hashcash: berekeningskoste om misbruik te bekamp</a:t>
            </a:r>
            <a:endParaRPr lang="af" sz="2300" dirty="0"/>
          </a:p>
          <a:p>
            <a:pPr algn="l" marL="219710" indent="-219710">
              <a:lnSpc>
                <a:spcPct val="113000"/>
              </a:lnSpc>
              <a:spcBef>
                <a:spcPts val="460"/>
              </a:spcBef>
              <a:buSzPct val="100000"/>
              <a:buChar char="•"/>
            </a:pPr>
            <a:r>
              <a:rPr lang="af" altLang="en-US" sz="2300" dirty="0">
                <a:solidFill>
                  <a:srgbClr val="25252B"/>
                </a:solidFill>
                <a:latin typeface="IBM Plex Sans" pitchFamily="34" charset="0"/>
                <a:ea typeface="IBM Plex Sans" pitchFamily="34" charset="-122"/>
                <a:cs typeface="IBM Plex Sans" pitchFamily="34" charset="-120"/>
              </a:rPr>
              <a:t>Bit Gold, b-money, RPoW: voorstelle en eksperimente met skaars waarde</a:t>
            </a:r>
            <a:endParaRPr lang="af" sz="2300" dirty="0"/>
          </a:p>
          <a:p>
            <a:pPr algn="l" marL="219710" indent="-219710">
              <a:lnSpc>
                <a:spcPct val="113000"/>
              </a:lnSpc>
              <a:spcBef>
                <a:spcPts val="460"/>
              </a:spcBef>
              <a:buSzPct val="100000"/>
              <a:buChar char="•"/>
            </a:pPr>
            <a:r>
              <a:rPr lang="af" altLang="en-US" sz="2300" dirty="0">
                <a:solidFill>
                  <a:srgbClr val="25252B"/>
                </a:solidFill>
                <a:latin typeface="IBM Plex Sans" pitchFamily="34" charset="0"/>
                <a:ea typeface="IBM Plex Sans" pitchFamily="34" charset="-122"/>
                <a:cs typeface="IBM Plex Sans" pitchFamily="34" charset="-120"/>
              </a:rPr>
              <a:t>BitTorrent: Eweknie (P2P)-inligtingsdeling, nie geld nie</a:t>
            </a:r>
            <a:endParaRPr lang="af"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2</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Vroeë digitale geld en</a:t>
            </a:r>
            <a:br/>
            <a:r>
              <a:rPr lang="af" altLang="en-US" sz="3000" dirty="0">
                <a:solidFill>
                  <a:srgbClr val="422C70"/>
                </a:solidFill>
                <a:latin typeface="IBM Plex Sans Medium" pitchFamily="34" charset="0"/>
                <a:ea typeface="IBM Plex Sans Medium" pitchFamily="34" charset="-122"/>
                <a:cs typeface="IBM Plex Sans Medium" pitchFamily="34" charset="-120"/>
              </a:rPr>
              <a:t>dubbelbesteding</a:t>
            </a:r>
            <a:endParaRPr lang="af" sz="3000" dirty="0"/>
          </a:p>
        </p:txBody>
      </p:sp>
      <p:sp>
        <p:nvSpPr>
          <p:cNvPr id="5" name="Text 2"/>
          <p:cNvSpPr/>
          <p:nvPr/>
        </p:nvSpPr>
        <p:spPr>
          <a:xfrm>
            <a:off x="666780" y="1848551"/>
            <a:ext cx="5694426" cy="1085850"/>
          </a:xfrm>
          <a:prstGeom prst="rect">
            <a:avLst/>
          </a:prstGeom>
          <a:noFill/>
          <a:ln/>
        </p:spPr>
        <p:txBody>
          <a:bodyPr wrap="square" lIns="0" tIns="0" rIns="0" bIns="0" rtlCol="0" anchor="t"/>
          <a:lstStyle/>
          <a:p>
            <a:pPr algn="l" indent="0" marL="0">
              <a:lnSpc>
                <a:spcPct val="113000"/>
              </a:lnSpc>
              <a:buNone/>
            </a:pPr>
            <a:r>
              <a:rPr lang="af" altLang="en-US" sz="2110" dirty="0">
                <a:solidFill>
                  <a:srgbClr val="25252B"/>
                </a:solidFill>
                <a:latin typeface="IBM Plex Sans" pitchFamily="34" charset="0"/>
                <a:ea typeface="IBM Plex Sans" pitchFamily="34" charset="-122"/>
                <a:cs typeface="IBM Plex Sans" pitchFamily="34" charset="-120"/>
              </a:rPr>
              <a:t>Dubbelbesteding is ’n poging om dieselfde digitale eenheid aan twee ontvangers te stuur.</a:t>
            </a:r>
            <a:endParaRPr lang="af" sz="2110" dirty="0"/>
          </a:p>
        </p:txBody>
      </p:sp>
      <p:sp>
        <p:nvSpPr>
          <p:cNvPr id="6" name="Text 3"/>
          <p:cNvSpPr/>
          <p:nvPr/>
        </p:nvSpPr>
        <p:spPr>
          <a:xfrm>
            <a:off x="1002000" y="3148919"/>
            <a:ext cx="5327020" cy="3109874"/>
          </a:xfrm>
          <a:prstGeom prst="rect">
            <a:avLst/>
          </a:prstGeom>
          <a:noFill/>
          <a:ln/>
        </p:spPr>
        <p:txBody>
          <a:bodyPr wrap="square" lIns="0" tIns="0" rIns="0" bIns="0" rtlCol="0" anchor="t"/>
          <a:lstStyle/>
          <a:p>
            <a:pPr algn="l" marL="200660" indent="-200660">
              <a:lnSpc>
                <a:spcPct val="113000"/>
              </a:lnSpc>
              <a:buSzPct val="100000"/>
              <a:buChar char="•"/>
            </a:pPr>
            <a:r>
              <a:rPr lang="af" altLang="en-US" sz="2110" dirty="0">
                <a:solidFill>
                  <a:srgbClr val="25252B"/>
                </a:solidFill>
                <a:latin typeface="IBM Plex Sans" pitchFamily="34" charset="0"/>
                <a:ea typeface="IBM Plex Sans" pitchFamily="34" charset="-122"/>
                <a:cs typeface="IBM Plex Sans" pitchFamily="34" charset="-120"/>
              </a:rPr>
              <a:t>Sentrale databasis: een vertroude besluitnemer</a:t>
            </a:r>
            <a:endParaRPr lang="af" sz="2110" dirty="0"/>
          </a:p>
          <a:p>
            <a:pPr algn="l" marL="200660" indent="-200660">
              <a:lnSpc>
                <a:spcPct val="113000"/>
              </a:lnSpc>
              <a:spcBef>
                <a:spcPts val="420"/>
              </a:spcBef>
              <a:buSzPct val="100000"/>
              <a:buChar char="•"/>
            </a:pPr>
            <a:r>
              <a:rPr lang="af" altLang="en-US" sz="2110" dirty="0">
                <a:solidFill>
                  <a:srgbClr val="25252B"/>
                </a:solidFill>
                <a:latin typeface="IBM Plex Sans" pitchFamily="34" charset="0"/>
                <a:ea typeface="IBM Plex Sans" pitchFamily="34" charset="-122"/>
                <a:cs typeface="IBM Plex Sans" pitchFamily="34" charset="-120"/>
              </a:rPr>
              <a:t>Bitcoin: Eweknie (P2P)-uitsending en handtekeninge</a:t>
            </a:r>
            <a:endParaRPr lang="af" sz="2110" dirty="0"/>
          </a:p>
          <a:p>
            <a:pPr algn="l" marL="200660" indent="-200660">
              <a:lnSpc>
                <a:spcPct val="113000"/>
              </a:lnSpc>
              <a:spcBef>
                <a:spcPts val="420"/>
              </a:spcBef>
              <a:buSzPct val="100000"/>
              <a:buChar char="•"/>
            </a:pPr>
            <a:r>
              <a:rPr lang="af" altLang="en-US" sz="2110" dirty="0">
                <a:solidFill>
                  <a:srgbClr val="25252B"/>
                </a:solidFill>
                <a:latin typeface="IBM Plex Sans" pitchFamily="34" charset="0"/>
                <a:ea typeface="IBM Plex Sans" pitchFamily="34" charset="-122"/>
                <a:cs typeface="IBM Plex Sans" pitchFamily="34" charset="-120"/>
              </a:rPr>
              <a:t>Myners: blokke en Bewys van werk</a:t>
            </a:r>
            <a:endParaRPr lang="af" sz="2110" dirty="0"/>
          </a:p>
          <a:p>
            <a:pPr algn="l" marL="200660" indent="-200660">
              <a:lnSpc>
                <a:spcPct val="113000"/>
              </a:lnSpc>
              <a:spcBef>
                <a:spcPts val="420"/>
              </a:spcBef>
              <a:buSzPct val="100000"/>
              <a:buChar char="•"/>
            </a:pPr>
            <a:r>
              <a:rPr lang="af" altLang="en-US" sz="2110" dirty="0">
                <a:solidFill>
                  <a:srgbClr val="25252B"/>
                </a:solidFill>
                <a:latin typeface="IBM Plex Sans" pitchFamily="34" charset="0"/>
                <a:ea typeface="IBM Plex Sans" pitchFamily="34" charset="-122"/>
                <a:cs typeface="IBM Plex Sans" pitchFamily="34" charset="-120"/>
              </a:rPr>
              <a:t>Nodusse: onafhanklike verifikasie</a:t>
            </a:r>
            <a:endParaRPr lang="af" sz="2110" dirty="0"/>
          </a:p>
          <a:p>
            <a:pPr algn="l" marL="200660" indent="-200660">
              <a:lnSpc>
                <a:spcPct val="113000"/>
              </a:lnSpc>
              <a:spcBef>
                <a:spcPts val="420"/>
              </a:spcBef>
              <a:buSzPct val="100000"/>
              <a:buChar char="•"/>
            </a:pPr>
            <a:r>
              <a:rPr lang="af" altLang="en-US" sz="2110" dirty="0">
                <a:solidFill>
                  <a:srgbClr val="25252B"/>
                </a:solidFill>
                <a:latin typeface="IBM Plex Sans" pitchFamily="34" charset="0"/>
                <a:ea typeface="IBM Plex Sans" pitchFamily="34" charset="-122"/>
                <a:cs typeface="IBM Plex Sans" pitchFamily="34" charset="-120"/>
              </a:rPr>
              <a:t>Gedeelde rekord: geldige geskiedenis met die meeste opgehoopte werk</a:t>
            </a:r>
            <a:endParaRPr lang="af"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2</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pic>
        <p:nvPicPr>
          <p:cNvPr id="2" name="Image 0" descr="EweknienetwerkTransaksies word direk aan deelnemers bekendgemaak Digitale handtekeningeSlegs die houer van die private sleutel kan 'n besteding magtigBlokke en mynbouMyners gebruik bewys van werk om d">    </p:cNvPr>
          <p:cNvPicPr>
            <a:picLocks noChangeAspect="1"/>
          </p:cNvPicPr>
          <p:nvPr/>
        </p:nvPicPr>
        <p:blipFill>
          <a:blip r:embed="rId1"/>
          <a:stretch>
            <a:fillRect/>
          </a:stretch>
        </p:blipFill>
        <p:spPr>
          <a:xfrm>
            <a:off x="342900" y="681777"/>
            <a:ext cx="11506170" cy="534210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Digitale skaarsheid en</a:t>
            </a:r>
            <a:br/>
            <a:r>
              <a:rPr lang="af" altLang="en-US" sz="3000" dirty="0">
                <a:solidFill>
                  <a:srgbClr val="422C70"/>
                </a:solidFill>
                <a:latin typeface="IBM Plex Sans Medium" pitchFamily="34" charset="0"/>
                <a:ea typeface="IBM Plex Sans Medium" pitchFamily="34" charset="-122"/>
                <a:cs typeface="IBM Plex Sans Medium" pitchFamily="34" charset="-120"/>
              </a:rPr>
              <a:t>verifieerbare aanbod</a:t>
            </a:r>
            <a:endParaRPr lang="af" sz="3000" dirty="0"/>
          </a:p>
        </p:txBody>
      </p:sp>
      <p:sp>
        <p:nvSpPr>
          <p:cNvPr id="5" name="Text 2"/>
          <p:cNvSpPr/>
          <p:nvPr/>
        </p:nvSpPr>
        <p:spPr>
          <a:xfrm>
            <a:off x="971459" y="1787561"/>
            <a:ext cx="5360487" cy="3156234"/>
          </a:xfrm>
          <a:prstGeom prst="rect">
            <a:avLst/>
          </a:prstGeom>
          <a:noFill/>
          <a:ln/>
        </p:spPr>
        <p:txBody>
          <a:bodyPr wrap="square" lIns="0" tIns="0" rIns="0" bIns="0" rtlCol="0" anchor="t"/>
          <a:lstStyle/>
          <a:p>
            <a:pPr algn="l" marL="182880" indent="-182880">
              <a:lnSpc>
                <a:spcPct val="113000"/>
              </a:lnSpc>
              <a:buSzPct val="100000"/>
              <a:buChar char="•"/>
            </a:pPr>
            <a:r>
              <a:rPr lang="af" altLang="en-US" sz="1920" dirty="0">
                <a:solidFill>
                  <a:srgbClr val="25252B"/>
                </a:solidFill>
                <a:latin typeface="IBM Plex Sans" pitchFamily="34" charset="0"/>
                <a:ea typeface="IBM Plex Sans" pitchFamily="34" charset="-122"/>
                <a:cs typeface="IBM Plex Sans" pitchFamily="34" charset="-120"/>
              </a:rPr>
              <a:t>Geldige eenhede word van ongeldige kopieë onderskei</a:t>
            </a:r>
            <a:endParaRPr lang="af" sz="1920" dirty="0"/>
          </a:p>
          <a:p>
            <a:pPr algn="l" marL="182880" indent="-182880">
              <a:lnSpc>
                <a:spcPct val="113000"/>
              </a:lnSpc>
              <a:spcBef>
                <a:spcPts val="380"/>
              </a:spcBef>
              <a:buSzPct val="100000"/>
              <a:buChar char="•"/>
            </a:pPr>
            <a:r>
              <a:rPr lang="af" altLang="en-US" sz="1920" dirty="0">
                <a:solidFill>
                  <a:srgbClr val="25252B"/>
                </a:solidFill>
                <a:latin typeface="IBM Plex Sans" pitchFamily="34" charset="0"/>
                <a:ea typeface="IBM Plex Sans" pitchFamily="34" charset="-122"/>
                <a:cs typeface="IBM Plex Sans" pitchFamily="34" charset="-120"/>
              </a:rPr>
              <a:t>Dubbele bestedings word verwerp</a:t>
            </a:r>
            <a:endParaRPr lang="af" sz="1920" dirty="0"/>
          </a:p>
          <a:p>
            <a:pPr algn="l" marL="182880" indent="-182880">
              <a:lnSpc>
                <a:spcPct val="113000"/>
              </a:lnSpc>
              <a:spcBef>
                <a:spcPts val="380"/>
              </a:spcBef>
              <a:buSzPct val="100000"/>
              <a:buChar char="•"/>
            </a:pPr>
            <a:r>
              <a:rPr lang="af" altLang="en-US" sz="1920" dirty="0">
                <a:solidFill>
                  <a:srgbClr val="25252B"/>
                </a:solidFill>
                <a:latin typeface="IBM Plex Sans" pitchFamily="34" charset="0"/>
                <a:ea typeface="IBM Plex Sans" pitchFamily="34" charset="-122"/>
                <a:cs typeface="IBM Plex Sans" pitchFamily="34" charset="-120"/>
              </a:rPr>
              <a:t>Openbare transaksiegeskiedenis en handtekeninge</a:t>
            </a:r>
            <a:endParaRPr lang="af" sz="1920" dirty="0"/>
          </a:p>
          <a:p>
            <a:pPr algn="l" marL="182880" indent="-182880">
              <a:lnSpc>
                <a:spcPct val="113000"/>
              </a:lnSpc>
              <a:spcBef>
                <a:spcPts val="380"/>
              </a:spcBef>
              <a:buSzPct val="100000"/>
              <a:buChar char="•"/>
            </a:pPr>
            <a:r>
              <a:rPr lang="af" altLang="en-US" sz="1920" dirty="0">
                <a:solidFill>
                  <a:srgbClr val="25252B"/>
                </a:solidFill>
                <a:latin typeface="IBM Plex Sans" pitchFamily="34" charset="0"/>
                <a:ea typeface="IBM Plex Sans" pitchFamily="34" charset="-122"/>
                <a:cs typeface="IBM Plex Sans" pitchFamily="34" charset="-120"/>
              </a:rPr>
              <a:t>Bewys van werk en onafhanklike reëlkontroles</a:t>
            </a:r>
            <a:endParaRPr lang="af" sz="1920" dirty="0"/>
          </a:p>
          <a:p>
            <a:pPr algn="l" marL="182880" indent="-182880">
              <a:lnSpc>
                <a:spcPct val="113000"/>
              </a:lnSpc>
              <a:spcBef>
                <a:spcPts val="380"/>
              </a:spcBef>
              <a:buSzPct val="100000"/>
              <a:buChar char="•"/>
            </a:pPr>
            <a:r>
              <a:rPr lang="af" altLang="en-US" sz="1920" dirty="0">
                <a:solidFill>
                  <a:srgbClr val="25252B"/>
                </a:solidFill>
                <a:latin typeface="IBM Plex Sans" pitchFamily="34" charset="0"/>
                <a:ea typeface="IBM Plex Sans" pitchFamily="34" charset="-122"/>
                <a:cs typeface="IBM Plex Sans" pitchFamily="34" charset="-120"/>
              </a:rPr>
              <a:t>Aanbodlimiet gekoppel aan desentralisasie en verifikasie</a:t>
            </a:r>
            <a:endParaRPr lang="af" sz="1920" dirty="0"/>
          </a:p>
        </p:txBody>
      </p:sp>
      <p:sp>
        <p:nvSpPr>
          <p:cNvPr id="6" name="Text 3"/>
          <p:cNvSpPr/>
          <p:nvPr/>
        </p:nvSpPr>
        <p:spPr>
          <a:xfrm>
            <a:off x="666780" y="5211989"/>
            <a:ext cx="5694426" cy="987186"/>
          </a:xfrm>
          <a:prstGeom prst="rect">
            <a:avLst/>
          </a:prstGeom>
          <a:noFill/>
          <a:ln/>
        </p:spPr>
        <p:txBody>
          <a:bodyPr wrap="square" lIns="0" tIns="0" rIns="0" bIns="0" rtlCol="0" anchor="t"/>
          <a:lstStyle/>
          <a:p>
            <a:pPr algn="l" indent="0" marL="0">
              <a:lnSpc>
                <a:spcPct val="113000"/>
              </a:lnSpc>
              <a:buNone/>
            </a:pPr>
            <a:r>
              <a:rPr lang="af" altLang="en-US" sz="1920" dirty="0">
                <a:solidFill>
                  <a:srgbClr val="25252B"/>
                </a:solidFill>
                <a:latin typeface="IBM Plex Sans" pitchFamily="34" charset="0"/>
                <a:ea typeface="IBM Plex Sans" pitchFamily="34" charset="-122"/>
                <a:cs typeface="IBM Plex Sans" pitchFamily="34" charset="-120"/>
              </a:rPr>
              <a:t>'n Skriftelike bewering oor die aanbod is nie genoeg nie: wie kan dit verifieer, en wie sou dit kon verander?</a:t>
            </a:r>
            <a:endParaRPr lang="af"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2</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pic>
        <p:nvPicPr>
          <p:cNvPr id="2" name="Image 0" descr="'n Bewering oor die aanbod 'n Uitreiker stel 'n limiet op sy webwerf. Slegs die uitreiker se eie databasis teken dit aan. Niemand buite die uitreiker kan dit nagaan nie. Die uitreiker kan die aanbod o">    </p:cNvPr>
          <p:cNvPicPr>
            <a:picLocks noChangeAspect="1"/>
          </p:cNvPicPr>
          <p:nvPr/>
        </p:nvPicPr>
        <p:blipFill>
          <a:blip r:embed="rId1"/>
          <a:stretch>
            <a:fillRect/>
          </a:stretch>
        </p:blipFill>
        <p:spPr>
          <a:xfrm>
            <a:off x="342900" y="446319"/>
            <a:ext cx="11506170" cy="581293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Die blokketting: Bitcoin se openbare grootboek</a:t>
            </a:r>
            <a:endParaRPr lang="af"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Gerepliseerde openbare transaksierekord</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Gekoppelde blokke; onafhanklik nagegane kopieë</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Geldige ketting met die meeste opgehoopte Bewys van werk</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Gemiddeld ongeveer een nuwe blok elke tien minute</a:t>
            </a:r>
            <a:endParaRPr lang="af"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algn="l" indent="0" marL="0">
              <a:lnSpc>
                <a:spcPct val="113000"/>
              </a:lnSpc>
              <a:buNone/>
            </a:pPr>
            <a:r>
              <a:rPr lang="af" altLang="en-US" sz="2400" dirty="0">
                <a:solidFill>
                  <a:srgbClr val="25252B"/>
                </a:solidFill>
                <a:latin typeface="IBM Plex Sans" pitchFamily="34" charset="0"/>
                <a:ea typeface="IBM Plex Sans" pitchFamily="34" charset="-122"/>
                <a:cs typeface="IBM Plex Sans" pitchFamily="34" charset="-120"/>
              </a:rPr>
              <a:t>Om die geskiedenis te herskryf, vereis dat werk oorgedoen en die agterstand ingehaal word. Dit is duur, nie letterlik onmoontlik nie; tydelike mededingende weergawes van die geskiedenis en herorganisasies kan voorkom.</a:t>
            </a:r>
            <a:endParaRPr lang="af"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2</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Desentralisasie</a:t>
            </a:r>
            <a:endParaRPr lang="af" sz="3000" dirty="0"/>
          </a:p>
        </p:txBody>
      </p:sp>
      <p:sp>
        <p:nvSpPr>
          <p:cNvPr id="5" name="Text 2"/>
          <p:cNvSpPr/>
          <p:nvPr/>
        </p:nvSpPr>
        <p:spPr>
          <a:xfrm>
            <a:off x="1002000" y="1375806"/>
            <a:ext cx="5973227" cy="3056291"/>
          </a:xfrm>
          <a:prstGeom prst="rect">
            <a:avLst/>
          </a:prstGeom>
          <a:noFill/>
          <a:ln/>
        </p:spPr>
        <p:txBody>
          <a:bodyPr wrap="square" lIns="0" tIns="0" rIns="0" bIns="0" rtlCol="0" anchor="t"/>
          <a:lstStyle/>
          <a:p>
            <a:pPr algn="l" marL="200660" indent="-200660">
              <a:lnSpc>
                <a:spcPct val="113000"/>
              </a:lnSpc>
              <a:buSzPct val="100000"/>
              <a:buChar char="•"/>
            </a:pPr>
            <a:r>
              <a:rPr lang="af" altLang="en-US" sz="2110" dirty="0">
                <a:solidFill>
                  <a:srgbClr val="25252B"/>
                </a:solidFill>
                <a:latin typeface="IBM Plex Sans" pitchFamily="34" charset="0"/>
                <a:ea typeface="IBM Plex Sans" pitchFamily="34" charset="-122"/>
                <a:cs typeface="IBM Plex Sans" pitchFamily="34" charset="-120"/>
              </a:rPr>
              <a:t>Oopbronsagteware en deelname aan 'n oop protokol</a:t>
            </a:r>
            <a:endParaRPr lang="af" sz="2110" dirty="0"/>
          </a:p>
          <a:p>
            <a:pPr algn="l" marL="200660" indent="-200660">
              <a:lnSpc>
                <a:spcPct val="113000"/>
              </a:lnSpc>
              <a:spcBef>
                <a:spcPts val="420"/>
              </a:spcBef>
              <a:buSzPct val="100000"/>
              <a:buChar char="•"/>
            </a:pPr>
            <a:r>
              <a:rPr lang="af" altLang="en-US" sz="2110" dirty="0">
                <a:solidFill>
                  <a:srgbClr val="25252B"/>
                </a:solidFill>
                <a:latin typeface="IBM Plex Sans" pitchFamily="34" charset="0"/>
                <a:ea typeface="IBM Plex Sans" pitchFamily="34" charset="-122"/>
                <a:cs typeface="IBM Plex Sans" pitchFamily="34" charset="-120"/>
              </a:rPr>
              <a:t>Onafhanklike nodusse verifieer; mynwerkers stel blokke voor</a:t>
            </a:r>
            <a:endParaRPr lang="af" sz="2110" dirty="0"/>
          </a:p>
          <a:p>
            <a:pPr algn="l" marL="200660" indent="-200660">
              <a:lnSpc>
                <a:spcPct val="113000"/>
              </a:lnSpc>
              <a:spcBef>
                <a:spcPts val="420"/>
              </a:spcBef>
              <a:buSzPct val="100000"/>
              <a:buChar char="•"/>
            </a:pPr>
            <a:r>
              <a:rPr lang="af" altLang="en-US" sz="2110" dirty="0">
                <a:solidFill>
                  <a:srgbClr val="25252B"/>
                </a:solidFill>
                <a:latin typeface="IBM Plex Sans" pitchFamily="34" charset="0"/>
                <a:ea typeface="IBM Plex Sans" pitchFamily="34" charset="-122"/>
                <a:cs typeface="IBM Plex Sans" pitchFamily="34" charset="-120"/>
              </a:rPr>
              <a:t>Reëlveranderings hang van vrywillige aanvaarding af</a:t>
            </a:r>
            <a:endParaRPr lang="af" sz="2110" dirty="0"/>
          </a:p>
          <a:p>
            <a:pPr algn="l" marL="200660" indent="-200660">
              <a:lnSpc>
                <a:spcPct val="113000"/>
              </a:lnSpc>
              <a:spcBef>
                <a:spcPts val="420"/>
              </a:spcBef>
              <a:buSzPct val="100000"/>
              <a:buChar char="•"/>
            </a:pPr>
            <a:r>
              <a:rPr lang="af" altLang="en-US" sz="2110" dirty="0">
                <a:solidFill>
                  <a:srgbClr val="25252B"/>
                </a:solidFill>
                <a:latin typeface="IBM Plex Sans" pitchFamily="34" charset="0"/>
                <a:ea typeface="IBM Plex Sans" pitchFamily="34" charset="-122"/>
                <a:cs typeface="IBM Plex Sans" pitchFamily="34" charset="-120"/>
              </a:rPr>
              <a:t>Geen enkele deelnemer kan die reëls vir almal verander nie</a:t>
            </a:r>
            <a:endParaRPr lang="af" sz="2110" dirty="0"/>
          </a:p>
        </p:txBody>
      </p:sp>
      <p:sp>
        <p:nvSpPr>
          <p:cNvPr id="6" name="Text 3"/>
          <p:cNvSpPr/>
          <p:nvPr/>
        </p:nvSpPr>
        <p:spPr>
          <a:xfrm>
            <a:off x="666780" y="4727082"/>
            <a:ext cx="6340632" cy="1447770"/>
          </a:xfrm>
          <a:prstGeom prst="rect">
            <a:avLst/>
          </a:prstGeom>
          <a:noFill/>
          <a:ln/>
        </p:spPr>
        <p:txBody>
          <a:bodyPr wrap="square" lIns="0" tIns="0" rIns="0" bIns="0" rtlCol="0" anchor="t"/>
          <a:lstStyle/>
          <a:p>
            <a:pPr algn="l" indent="0" marL="0">
              <a:lnSpc>
                <a:spcPct val="113000"/>
              </a:lnSpc>
              <a:buNone/>
            </a:pPr>
            <a:r>
              <a:rPr lang="af" altLang="en-US" sz="2110" dirty="0">
                <a:solidFill>
                  <a:srgbClr val="25252B"/>
                </a:solidFill>
                <a:latin typeface="IBM Plex Sans" pitchFamily="34" charset="0"/>
                <a:ea typeface="IBM Plex Sans" pitchFamily="34" charset="-122"/>
                <a:cs typeface="IBM Plex Sans" pitchFamily="34" charset="-120"/>
              </a:rPr>
              <a:t>Invloed en hulpbronne is ongelyk verdeel; groot dienste kan afhanklikheid skep. Koördinering kan stadiger wees, en die Netwerk het geen sentrale hulptoonbank nie.</a:t>
            </a:r>
            <a:endParaRPr lang="af"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2</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Digitale handtekeninge en eweknie-tot-eweknie-oordrag</a:t>
            </a:r>
            <a:endParaRPr lang="af"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Beursie gebruik 'n privaat sleutel om te onderteken</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Netwerk verifieer sonder om die sleutel te wete te kom</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Ondertekende transaksie word deur deelnemers uitgesaai</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Geen sentrale Bitcoin-operateur keur lidmaatskap of betaling goed nie</a:t>
            </a:r>
            <a:endParaRPr lang="af"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af" altLang="en-US" sz="2400" dirty="0">
                <a:solidFill>
                  <a:srgbClr val="25252B"/>
                </a:solidFill>
                <a:latin typeface="IBM Plex Sans" pitchFamily="34" charset="0"/>
                <a:ea typeface="IBM Plex Sans" pitchFamily="34" charset="-122"/>
                <a:cs typeface="IBM Plex Sans" pitchFamily="34" charset="-120"/>
              </a:rPr>
              <a:t>Enigiemand wat 'n privaat sleutel bekom, kan gewoonlik die fondse bestee. Verlies van toegang kan permanente verlies beteken.</a:t>
            </a:r>
            <a:endParaRPr lang="af" sz="2400" dirty="0"/>
          </a:p>
        </p:txBody>
      </p:sp>
      <p:sp>
        <p:nvSpPr>
          <p:cNvPr id="6" name="Text 4"/>
          <p:cNvSpPr/>
          <p:nvPr/>
        </p:nvSpPr>
        <p:spPr>
          <a:xfrm>
            <a:off x="666780" y="4677522"/>
            <a:ext cx="11510010" cy="1234074"/>
          </a:xfrm>
          <a:prstGeom prst="rect">
            <a:avLst/>
          </a:prstGeom>
          <a:noFill/>
          <a:ln/>
        </p:spPr>
        <p:txBody>
          <a:bodyPr wrap="square" lIns="0" tIns="0" rIns="0" bIns="0" rtlCol="0" anchor="t"/>
          <a:lstStyle/>
          <a:p>
            <a:pPr algn="l" indent="0" marL="0">
              <a:lnSpc>
                <a:spcPct val="113000"/>
              </a:lnSpc>
              <a:buNone/>
            </a:pPr>
            <a:r>
              <a:rPr lang="af" altLang="en-US" sz="2400" dirty="0">
                <a:solidFill>
                  <a:srgbClr val="25252B"/>
                </a:solidFill>
                <a:latin typeface="IBM Plex Sans" pitchFamily="34" charset="0"/>
                <a:ea typeface="IBM Plex Sans" pitchFamily="34" charset="-122"/>
                <a:cs typeface="IBM Plex Sans" pitchFamily="34" charset="-120"/>
              </a:rPr>
              <a:t>Tussengangerdienste bly opsioneel; die keuse van so 'n diens voeg die diens se bewaringsreëls en risiko's by. 'n Geldige betaling aan die verkeerde adres kan gewoonlik nie omgekeer word nie.</a:t>
            </a:r>
            <a:endParaRPr lang="af"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2</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pic>
        <p:nvPicPr>
          <p:cNvPr id="2" name="Image 0" descr="Die sender onderteken 'n transaksie en saai dit uit Ander nodusse 'n Nodus kontroleer dit en stuur dit aan 'n Ander nodus stuur dit aanDie roete wat dit volg 'n Nodus kontroleer dit en stuur dit aan '">    </p:cNvPr>
          <p:cNvPicPr>
            <a:picLocks noChangeAspect="1"/>
          </p:cNvPicPr>
          <p:nvPr/>
        </p:nvPicPr>
        <p:blipFill>
          <a:blip r:embed="rId1"/>
          <a:stretch>
            <a:fillRect/>
          </a:stretch>
        </p:blipFill>
        <p:spPr>
          <a:xfrm>
            <a:off x="612282" y="266730"/>
            <a:ext cx="1096749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Gebruiker’n Gebruiker ontvang, hou en stuur bitcoin. Nodus’n Nodus kontroleer self die reëls en stuur geldige data aan. Myner’n Myner bou kandidaatblokke en lewer bewys van werk.Ontwikkelaar’n Ontwikk">    </p:cNvPr>
          <p:cNvPicPr>
            <a:picLocks noChangeAspect="1"/>
          </p:cNvPicPr>
          <p:nvPr/>
        </p:nvPicPr>
        <p:blipFill>
          <a:blip r:embed="rId2"/>
          <a:stretch>
            <a:fillRect/>
          </a:stretch>
        </p:blipFill>
        <p:spPr>
          <a:xfrm>
            <a:off x="692384" y="571500"/>
            <a:ext cx="5320619" cy="4819985"/>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2</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Gebruikers, nodusse, mynwerkers en ontwikkelaars</a:t>
            </a:r>
            <a:endParaRPr lang="af"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af" altLang="en-US" sz="2400" dirty="0">
                <a:solidFill>
                  <a:srgbClr val="25252B"/>
                </a:solidFill>
                <a:latin typeface="IBM Plex Sans" pitchFamily="34" charset="0"/>
                <a:ea typeface="IBM Plex Sans" pitchFamily="34" charset="-122"/>
                <a:cs typeface="IBM Plex Sans" pitchFamily="34" charset="-120"/>
              </a:rPr>
              <a:t>Myners kan nie ongeldige blokke vir eerlike nodusse aanvaarbaar maak nie. Ontwikkelaars kan nie die aanvaarding van sagteware afdwing nie. Een persoon kan verskeie rolle vervul.</a:t>
            </a:r>
            <a:endParaRPr lang="af" sz="2400" dirty="0"/>
          </a:p>
        </p:txBody>
      </p:sp>
      <p:sp>
        <p:nvSpPr>
          <p:cNvPr id="5" name="Shape 3"/>
          <p:cNvSpPr/>
          <p:nvPr/>
        </p:nvSpPr>
        <p:spPr>
          <a:xfrm>
            <a:off x="666780" y="2986705"/>
            <a:ext cx="10858500" cy="1233891"/>
          </a:xfrm>
          <a:prstGeom prst="rect">
            <a:avLst/>
          </a:prstGeom>
          <a:solidFill>
            <a:srgbClr val="F3F3FA"/>
          </a:solidFill>
          <a:ln/>
        </p:spPr>
      </p:sp>
      <p:sp>
        <p:nvSpPr>
          <p:cNvPr id="6" name="Shape 4"/>
          <p:cNvSpPr/>
          <p:nvPr/>
        </p:nvSpPr>
        <p:spPr>
          <a:xfrm>
            <a:off x="666780" y="2986705"/>
            <a:ext cx="57150" cy="1233891"/>
          </a:xfrm>
          <a:prstGeom prst="rect">
            <a:avLst/>
          </a:prstGeom>
          <a:solidFill>
            <a:srgbClr val="422C70"/>
          </a:solidFill>
          <a:ln/>
        </p:spPr>
      </p:sp>
      <p:sp>
        <p:nvSpPr>
          <p:cNvPr id="7" name="Text 5"/>
          <p:cNvSpPr/>
          <p:nvPr/>
        </p:nvSpPr>
        <p:spPr>
          <a:xfrm>
            <a:off x="1211580" y="3261025"/>
            <a:ext cx="10415565" cy="685251"/>
          </a:xfrm>
          <a:prstGeom prst="rect">
            <a:avLst/>
          </a:prstGeom>
          <a:noFill/>
          <a:ln/>
        </p:spPr>
        <p:txBody>
          <a:bodyPr wrap="square" lIns="0" tIns="0" rIns="0" bIns="0" rtlCol="0" anchor="t"/>
          <a:lstStyle/>
          <a:p>
            <a:pPr algn="l" indent="0" marL="0">
              <a:lnSpc>
                <a:spcPct val="113000"/>
              </a:lnSpc>
              <a:buNone/>
            </a:pPr>
            <a:r>
              <a:rPr lang="af" altLang="en-US" sz="2400" b="1" dirty="0">
                <a:solidFill>
                  <a:srgbClr val="422C70"/>
                </a:solidFill>
                <a:latin typeface="IBM Plex Sans" pitchFamily="34" charset="0"/>
                <a:ea typeface="IBM Plex Sans" pitchFamily="34" charset="-122"/>
                <a:cs typeface="IBM Plex Sans" pitchFamily="34" charset="-120"/>
              </a:rPr>
              <a:t>Kitsvraag</a:t>
            </a:r>
            <a:endParaRPr lang="af" sz="2400" dirty="0"/>
          </a:p>
          <a:p>
            <a:pPr algn="l" indent="0" marL="0">
              <a:lnSpc>
                <a:spcPct val="113000"/>
              </a:lnSpc>
              <a:spcBef>
                <a:spcPts val="360"/>
              </a:spcBef>
              <a:buNone/>
            </a:pPr>
            <a:r>
              <a:rPr lang="af" altLang="en-US" sz="2400" dirty="0">
                <a:solidFill>
                  <a:srgbClr val="25252B"/>
                </a:solidFill>
                <a:latin typeface="IBM Plex Sans" pitchFamily="34" charset="0"/>
                <a:ea typeface="IBM Plex Sans" pitchFamily="34" charset="-122"/>
                <a:cs typeface="IBM Plex Sans" pitchFamily="34" charset="-120"/>
              </a:rPr>
              <a:t>Waarom verifieer 'n nodus transaksies? Noem een reël wat dit nagaan.</a:t>
            </a:r>
            <a:endParaRPr lang="af"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2</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Bewys van werk</a:t>
            </a:r>
            <a:endParaRPr lang="af" sz="3000" dirty="0"/>
          </a:p>
        </p:txBody>
      </p:sp>
      <p:sp>
        <p:nvSpPr>
          <p:cNvPr id="5" name="Text 2"/>
          <p:cNvSpPr/>
          <p:nvPr/>
        </p:nvSpPr>
        <p:spPr>
          <a:xfrm>
            <a:off x="971459" y="1368491"/>
            <a:ext cx="6006694" cy="3156234"/>
          </a:xfrm>
          <a:prstGeom prst="rect">
            <a:avLst/>
          </a:prstGeom>
          <a:noFill/>
          <a:ln/>
        </p:spPr>
        <p:txBody>
          <a:bodyPr wrap="square" lIns="0" tIns="0" rIns="0" bIns="0" rtlCol="0" anchor="t"/>
          <a:lstStyle/>
          <a:p>
            <a:pPr algn="l" marL="182880" indent="-182880">
              <a:lnSpc>
                <a:spcPct val="113000"/>
              </a:lnSpc>
              <a:buSzPct val="100000"/>
              <a:buChar char="•"/>
            </a:pPr>
            <a:r>
              <a:rPr lang="af" altLang="en-US" sz="1920" dirty="0">
                <a:solidFill>
                  <a:srgbClr val="25252B"/>
                </a:solidFill>
                <a:latin typeface="IBM Plex Sans" pitchFamily="34" charset="0"/>
                <a:ea typeface="IBM Plex Sans" pitchFamily="34" charset="-122"/>
                <a:cs typeface="IBM Plex Sans" pitchFamily="34" charset="-120"/>
              </a:rPr>
              <a:t>Kandidaatblok → herhaalde hutsberekening → geldige resultaat</a:t>
            </a:r>
            <a:endParaRPr lang="af" sz="1920" dirty="0"/>
          </a:p>
          <a:p>
            <a:pPr algn="l" marL="182880" indent="-182880">
              <a:lnSpc>
                <a:spcPct val="113000"/>
              </a:lnSpc>
              <a:spcBef>
                <a:spcPts val="380"/>
              </a:spcBef>
              <a:buSzPct val="100000"/>
              <a:buChar char="•"/>
            </a:pPr>
            <a:r>
              <a:rPr lang="af" altLang="en-US" sz="1920" dirty="0">
                <a:solidFill>
                  <a:srgbClr val="25252B"/>
                </a:solidFill>
                <a:latin typeface="IBM Plex Sans" pitchFamily="34" charset="0"/>
                <a:ea typeface="IBM Plex Sans" pitchFamily="34" charset="-122"/>
                <a:cs typeface="IBM Plex Sans" pitchFamily="34" charset="-120"/>
              </a:rPr>
              <a:t>Hoë berekenings- en energiekoste; vinnige verifikasie</a:t>
            </a:r>
            <a:endParaRPr lang="af" sz="1920" dirty="0"/>
          </a:p>
          <a:p>
            <a:pPr algn="l" marL="182880" indent="-182880">
              <a:lnSpc>
                <a:spcPct val="113000"/>
              </a:lnSpc>
              <a:spcBef>
                <a:spcPts val="380"/>
              </a:spcBef>
              <a:buSzPct val="100000"/>
              <a:buChar char="•"/>
            </a:pPr>
            <a:r>
              <a:rPr lang="af" altLang="en-US" sz="1920" dirty="0">
                <a:solidFill>
                  <a:srgbClr val="25252B"/>
                </a:solidFill>
                <a:latin typeface="IBM Plex Sans" pitchFamily="34" charset="0"/>
                <a:ea typeface="IBM Plex Sans" pitchFamily="34" charset="-122"/>
                <a:cs typeface="IBM Plex Sans" pitchFamily="34" charset="-120"/>
              </a:rPr>
              <a:t>Geldige blok word uitgesaai en deur nodusse nagegaan</a:t>
            </a:r>
            <a:endParaRPr lang="af" sz="1920" dirty="0"/>
          </a:p>
          <a:p>
            <a:pPr algn="l" marL="182880" indent="-182880">
              <a:lnSpc>
                <a:spcPct val="113000"/>
              </a:lnSpc>
              <a:spcBef>
                <a:spcPts val="380"/>
              </a:spcBef>
              <a:buSzPct val="100000"/>
              <a:buChar char="•"/>
            </a:pPr>
            <a:r>
              <a:rPr lang="af" altLang="en-US" sz="1920" dirty="0">
                <a:solidFill>
                  <a:srgbClr val="25252B"/>
                </a:solidFill>
                <a:latin typeface="IBM Plex Sans" pitchFamily="34" charset="0"/>
                <a:ea typeface="IBM Plex Sans" pitchFamily="34" charset="-122"/>
                <a:cs typeface="IBM Plex Sans" pitchFamily="34" charset="-120"/>
              </a:rPr>
              <a:t>Teiken pas aan na 'n gemiddelde bloktyd van tien minute</a:t>
            </a:r>
            <a:endParaRPr lang="af" sz="1920" dirty="0"/>
          </a:p>
          <a:p>
            <a:pPr algn="l" marL="182880" indent="-182880">
              <a:lnSpc>
                <a:spcPct val="113000"/>
              </a:lnSpc>
              <a:spcBef>
                <a:spcPts val="380"/>
              </a:spcBef>
              <a:buSzPct val="100000"/>
              <a:buChar char="•"/>
            </a:pPr>
            <a:r>
              <a:rPr lang="af" altLang="en-US" sz="1920" dirty="0">
                <a:solidFill>
                  <a:srgbClr val="25252B"/>
                </a:solidFill>
                <a:latin typeface="IBM Plex Sans" pitchFamily="34" charset="0"/>
                <a:ea typeface="IBM Plex Sans" pitchFamily="34" charset="-122"/>
                <a:cs typeface="IBM Plex Sans" pitchFamily="34" charset="-120"/>
              </a:rPr>
              <a:t>Opgehoopte werk maak herskrywing duur</a:t>
            </a:r>
            <a:endParaRPr lang="af" sz="1920" dirty="0"/>
          </a:p>
        </p:txBody>
      </p:sp>
      <p:sp>
        <p:nvSpPr>
          <p:cNvPr id="6" name="Text 3"/>
          <p:cNvSpPr/>
          <p:nvPr/>
        </p:nvSpPr>
        <p:spPr>
          <a:xfrm>
            <a:off x="666780" y="4792828"/>
            <a:ext cx="6340632" cy="1316279"/>
          </a:xfrm>
          <a:prstGeom prst="rect">
            <a:avLst/>
          </a:prstGeom>
          <a:noFill/>
          <a:ln/>
        </p:spPr>
        <p:txBody>
          <a:bodyPr wrap="square" lIns="0" tIns="0" rIns="0" bIns="0" rtlCol="0" anchor="t"/>
          <a:lstStyle/>
          <a:p>
            <a:pPr algn="l" indent="0" marL="0">
              <a:lnSpc>
                <a:spcPct val="113000"/>
              </a:lnSpc>
              <a:buNone/>
            </a:pPr>
            <a:r>
              <a:rPr lang="af" altLang="en-US" sz="1920" dirty="0">
                <a:solidFill>
                  <a:srgbClr val="25252B"/>
                </a:solidFill>
                <a:latin typeface="IBM Plex Sans" pitchFamily="34" charset="0"/>
                <a:ea typeface="IBM Plex Sans" pitchFamily="34" charset="-122"/>
                <a:cs typeface="IBM Plex Sans" pitchFamily="34" charset="-120"/>
              </a:rPr>
              <a:t>Mynbou beveilig die volgorde van transaksies; dit los nie eksterne vergelykings op nie. Evalueer die energiebron, energieverbruik, sekuriteitsvoordeel en alternatiewe.</a:t>
            </a:r>
            <a:endParaRPr lang="af"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2</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1Die mynwerker vind 'n blok 'n Mynmasjien bereken telkens 'n hutswaarde totdat een resultaat aan die teiken voldoen2Die mynwerker saai dit uitDie blok word na die netwerk uitgestuur3Nodusse kontroleer">    </p:cNvPr>
          <p:cNvPicPr>
            <a:picLocks noChangeAspect="1"/>
          </p:cNvPicPr>
          <p:nvPr/>
        </p:nvPicPr>
        <p:blipFill>
          <a:blip r:embed="rId2"/>
          <a:stretch>
            <a:fillRect/>
          </a:stretch>
        </p:blipFill>
        <p:spPr>
          <a:xfrm>
            <a:off x="1687525" y="571500"/>
            <a:ext cx="3330336" cy="5650718"/>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2</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Eindige aanbod</a:t>
            </a:r>
            <a:endParaRPr lang="af" sz="3000" dirty="0"/>
          </a:p>
        </p:txBody>
      </p:sp>
      <p:sp>
        <p:nvSpPr>
          <p:cNvPr id="5" name="Text 2"/>
          <p:cNvSpPr/>
          <p:nvPr/>
        </p:nvSpPr>
        <p:spPr>
          <a:xfrm>
            <a:off x="1002000" y="1375806"/>
            <a:ext cx="5327020" cy="3109874"/>
          </a:xfrm>
          <a:prstGeom prst="rect">
            <a:avLst/>
          </a:prstGeom>
          <a:noFill/>
          <a:ln/>
        </p:spPr>
        <p:txBody>
          <a:bodyPr wrap="square" lIns="0" tIns="0" rIns="0" bIns="0" rtlCol="0" anchor="t"/>
          <a:lstStyle/>
          <a:p>
            <a:pPr algn="l" marL="200660" indent="-200660">
              <a:lnSpc>
                <a:spcPct val="113000"/>
              </a:lnSpc>
              <a:buSzPct val="100000"/>
              <a:buChar char="•"/>
            </a:pPr>
            <a:r>
              <a:rPr lang="af" altLang="en-US" sz="2110" dirty="0">
                <a:solidFill>
                  <a:srgbClr val="25252B"/>
                </a:solidFill>
                <a:latin typeface="IBM Plex Sans" pitchFamily="34" charset="0"/>
                <a:ea typeface="IBM Plex Sans" pitchFamily="34" charset="-122"/>
                <a:cs typeface="IBM Plex Sans" pitchFamily="34" charset="-120"/>
              </a:rPr>
              <a:t>Maksimum: </a:t>
            </a:r>
            <a:r>
              <a:rPr lang="af" altLang="en-US" sz="2110" b="1" dirty="0">
                <a:solidFill>
                  <a:srgbClr val="25252B"/>
                </a:solidFill>
                <a:latin typeface="IBM Plex Sans" pitchFamily="34" charset="0"/>
                <a:ea typeface="IBM Plex Sans" pitchFamily="34" charset="-122"/>
                <a:cs typeface="IBM Plex Sans" pitchFamily="34" charset="-120"/>
              </a:rPr>
              <a:t>21 miljoen BTC</a:t>
            </a:r>
            <a:r>
              <a:rPr lang="af" altLang="en-US" sz="2110" dirty="0">
                <a:solidFill>
                  <a:srgbClr val="25252B"/>
                </a:solidFill>
                <a:latin typeface="IBM Plex Sans" pitchFamily="34" charset="0"/>
                <a:ea typeface="IBM Plex Sans" pitchFamily="34" charset="-122"/>
                <a:cs typeface="IBM Plex Sans" pitchFamily="34" charset="-120"/>
              </a:rPr>
              <a:t> ingevolge die openbare reëls</a:t>
            </a:r>
            <a:endParaRPr lang="af" sz="2110" dirty="0"/>
          </a:p>
          <a:p>
            <a:pPr algn="l" marL="200660" indent="-200660">
              <a:lnSpc>
                <a:spcPct val="113000"/>
              </a:lnSpc>
              <a:spcBef>
                <a:spcPts val="420"/>
              </a:spcBef>
              <a:buSzPct val="100000"/>
              <a:buChar char="•"/>
            </a:pPr>
            <a:r>
              <a:rPr lang="af" altLang="en-US" sz="2110" dirty="0">
                <a:solidFill>
                  <a:srgbClr val="25252B"/>
                </a:solidFill>
                <a:latin typeface="IBM Plex Sans" pitchFamily="34" charset="0"/>
                <a:ea typeface="IBM Plex Sans" pitchFamily="34" charset="-122"/>
                <a:cs typeface="IBM Plex Sans" pitchFamily="34" charset="-120"/>
              </a:rPr>
              <a:t>Nuwe uitreiking: bloksubsidie</a:t>
            </a:r>
            <a:endParaRPr lang="af" sz="2110" dirty="0"/>
          </a:p>
          <a:p>
            <a:pPr algn="l" marL="200660" indent="-200660">
              <a:lnSpc>
                <a:spcPct val="113000"/>
              </a:lnSpc>
              <a:spcBef>
                <a:spcPts val="420"/>
              </a:spcBef>
              <a:buSzPct val="100000"/>
              <a:buChar char="•"/>
            </a:pPr>
            <a:r>
              <a:rPr lang="af" altLang="en-US" sz="2110" dirty="0">
                <a:solidFill>
                  <a:srgbClr val="25252B"/>
                </a:solidFill>
                <a:latin typeface="IBM Plex Sans" pitchFamily="34" charset="0"/>
                <a:ea typeface="IBM Plex Sans" pitchFamily="34" charset="-122"/>
                <a:cs typeface="IBM Plex Sans" pitchFamily="34" charset="-120"/>
              </a:rPr>
              <a:t>Halvering: elke </a:t>
            </a:r>
            <a:r>
              <a:rPr lang="af" altLang="en-US" sz="2110" b="1" dirty="0">
                <a:solidFill>
                  <a:srgbClr val="25252B"/>
                </a:solidFill>
                <a:latin typeface="IBM Plex Sans" pitchFamily="34" charset="0"/>
                <a:ea typeface="IBM Plex Sans" pitchFamily="34" charset="-122"/>
                <a:cs typeface="IBM Plex Sans" pitchFamily="34" charset="-120"/>
              </a:rPr>
              <a:t>210 000 blokke</a:t>
            </a:r>
            <a:r>
              <a:rPr lang="af" altLang="en-US" sz="2110" dirty="0">
                <a:solidFill>
                  <a:srgbClr val="25252B"/>
                </a:solidFill>
                <a:latin typeface="IBM Plex Sans" pitchFamily="34" charset="0"/>
                <a:ea typeface="IBM Plex Sans" pitchFamily="34" charset="-122"/>
                <a:cs typeface="IBM Plex Sans" pitchFamily="34" charset="-120"/>
              </a:rPr>
              <a:t>, ongeveer vier jaar</a:t>
            </a:r>
            <a:endParaRPr lang="af" sz="2110" dirty="0"/>
          </a:p>
          <a:p>
            <a:pPr algn="l" marL="200660" indent="-200660">
              <a:lnSpc>
                <a:spcPct val="113000"/>
              </a:lnSpc>
              <a:spcBef>
                <a:spcPts val="420"/>
              </a:spcBef>
              <a:buSzPct val="100000"/>
              <a:buChar char="•"/>
            </a:pPr>
            <a:r>
              <a:rPr lang="af" altLang="en-US" sz="2110" dirty="0">
                <a:solidFill>
                  <a:srgbClr val="25252B"/>
                </a:solidFill>
                <a:latin typeface="IBM Plex Sans" pitchFamily="34" charset="0"/>
                <a:ea typeface="IBM Plex Sans" pitchFamily="34" charset="-122"/>
                <a:cs typeface="IBM Plex Sans" pitchFamily="34" charset="-120"/>
              </a:rPr>
              <a:t>Subsidie: 50 → 25 → 12,5 → 6,25 → 3,125 BTC</a:t>
            </a:r>
            <a:endParaRPr lang="af" sz="2110" dirty="0"/>
          </a:p>
          <a:p>
            <a:pPr algn="l" marL="200660" indent="-200660">
              <a:lnSpc>
                <a:spcPct val="113000"/>
              </a:lnSpc>
              <a:spcBef>
                <a:spcPts val="420"/>
              </a:spcBef>
              <a:buSzPct val="100000"/>
              <a:buChar char="•"/>
            </a:pPr>
            <a:r>
              <a:rPr lang="af" altLang="en-US" sz="2110" dirty="0">
                <a:solidFill>
                  <a:srgbClr val="25252B"/>
                </a:solidFill>
                <a:latin typeface="IBM Plex Sans" pitchFamily="34" charset="0"/>
                <a:ea typeface="IBM Plex Sans" pitchFamily="34" charset="-122"/>
                <a:cs typeface="IBM Plex Sans" pitchFamily="34" charset="-120"/>
              </a:rPr>
              <a:t>Fooie is afsonderlik van nuwe uitreiking</a:t>
            </a:r>
            <a:endParaRPr lang="af" sz="2110" dirty="0"/>
          </a:p>
        </p:txBody>
      </p:sp>
      <p:sp>
        <p:nvSpPr>
          <p:cNvPr id="6" name="Text 3"/>
          <p:cNvSpPr/>
          <p:nvPr/>
        </p:nvSpPr>
        <p:spPr>
          <a:xfrm>
            <a:off x="666780" y="4780666"/>
            <a:ext cx="5694426" cy="1447770"/>
          </a:xfrm>
          <a:prstGeom prst="rect">
            <a:avLst/>
          </a:prstGeom>
          <a:noFill/>
          <a:ln/>
        </p:spPr>
        <p:txBody>
          <a:bodyPr wrap="square" lIns="0" tIns="0" rIns="0" bIns="0" rtlCol="0" anchor="t"/>
          <a:lstStyle/>
          <a:p>
            <a:pPr algn="l" indent="0" marL="0">
              <a:lnSpc>
                <a:spcPct val="113000"/>
              </a:lnSpc>
              <a:buNone/>
            </a:pPr>
            <a:r>
              <a:rPr lang="af" altLang="en-US" sz="2110" dirty="0">
                <a:solidFill>
                  <a:srgbClr val="25252B"/>
                </a:solidFill>
                <a:latin typeface="IBM Plex Sans" pitchFamily="34" charset="0"/>
                <a:ea typeface="IBM Plex Sans" pitchFamily="34" charset="-122"/>
                <a:cs typeface="IBM Plex Sans" pitchFamily="34" charset="-120"/>
              </a:rPr>
              <a:t>Nodusse verwerp oormatige uitreiking; die limiet bly van krag solank deelnemers dit afdwing. 'n Beperkte aanbod waarborg nie 'n stygende prys nie.</a:t>
            </a:r>
            <a:endParaRPr lang="af"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2</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pic>
        <p:nvPicPr>
          <p:cNvPr id="2" name="Image 0" descr="Totale bitcoin uitgereikLimiet van 21 miljoen21M10.5M0">    </p:cNvPr>
          <p:cNvPicPr>
            <a:picLocks noChangeAspect="1"/>
          </p:cNvPicPr>
          <p:nvPr/>
        </p:nvPicPr>
        <p:blipFill>
          <a:blip r:embed="rId1"/>
          <a:stretch>
            <a:fillRect/>
          </a:stretch>
        </p:blipFill>
        <p:spPr>
          <a:xfrm>
            <a:off x="342900" y="1186251"/>
            <a:ext cx="11506170" cy="433306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pic>
        <p:nvPicPr>
          <p:cNvPr id="2" name="Image 0" descr="Nuwe bitcoin per blok502512.56.253.1250k210k420k630k840k1,050k1,260k1,470kHalvering elke 210 000 blokke (ongeveer vier jaar)Transaksiefooie word bykomend betaal en is nie nuwe bitcoin nie.">    </p:cNvPr>
          <p:cNvPicPr>
            <a:picLocks noChangeAspect="1"/>
          </p:cNvPicPr>
          <p:nvPr/>
        </p:nvPicPr>
        <p:blipFill>
          <a:blip r:embed="rId1"/>
          <a:stretch>
            <a:fillRect/>
          </a:stretch>
        </p:blipFill>
        <p:spPr>
          <a:xfrm>
            <a:off x="342900" y="789402"/>
            <a:ext cx="11506170" cy="512685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Satoshi's en</a:t>
            </a:r>
            <a:br/>
            <a:r>
              <a:rPr lang="af" altLang="en-US" sz="3000" dirty="0">
                <a:solidFill>
                  <a:srgbClr val="422C70"/>
                </a:solidFill>
                <a:latin typeface="IBM Plex Sans Medium" pitchFamily="34" charset="0"/>
                <a:ea typeface="IBM Plex Sans Medium" pitchFamily="34" charset="-122"/>
                <a:cs typeface="IBM Plex Sans Medium" pitchFamily="34" charset="-120"/>
              </a:rPr>
              <a:t>eenheidsvooroordeel</a:t>
            </a:r>
            <a:endParaRPr lang="af" sz="3000" dirty="0"/>
          </a:p>
        </p:txBody>
      </p:sp>
      <p:sp>
        <p:nvSpPr>
          <p:cNvPr id="5" name="Text 2"/>
          <p:cNvSpPr/>
          <p:nvPr/>
        </p:nvSpPr>
        <p:spPr>
          <a:xfrm>
            <a:off x="956188" y="1783812"/>
            <a:ext cx="5377221" cy="1388974"/>
          </a:xfrm>
          <a:prstGeom prst="rect">
            <a:avLst/>
          </a:prstGeom>
          <a:noFill/>
          <a:ln/>
        </p:spPr>
        <p:txBody>
          <a:bodyPr wrap="square" lIns="0" tIns="0" rIns="0" bIns="0" rtlCol="0" anchor="t"/>
          <a:lstStyle/>
          <a:p>
            <a:pPr algn="l" marL="173990" indent="-173990">
              <a:lnSpc>
                <a:spcPct val="113000"/>
              </a:lnSpc>
              <a:buSzPct val="100000"/>
              <a:buChar char="•"/>
            </a:pPr>
            <a:r>
              <a:rPr lang="af" altLang="en-US" sz="1820" b="1" dirty="0">
                <a:solidFill>
                  <a:srgbClr val="25252B"/>
                </a:solidFill>
                <a:latin typeface="IBM Plex Sans" pitchFamily="34" charset="0"/>
                <a:ea typeface="IBM Plex Sans" pitchFamily="34" charset="-122"/>
                <a:cs typeface="IBM Plex Sans" pitchFamily="34" charset="-120"/>
              </a:rPr>
              <a:t>1 BTC = 100 000 000 sats</a:t>
            </a:r>
            <a:endParaRPr lang="af" sz="1820" dirty="0"/>
          </a:p>
          <a:p>
            <a:pPr algn="l" marL="173990" indent="-173990">
              <a:lnSpc>
                <a:spcPct val="113000"/>
              </a:lnSpc>
              <a:spcBef>
                <a:spcPts val="360"/>
              </a:spcBef>
              <a:buSzPct val="100000"/>
              <a:buChar char="•"/>
            </a:pPr>
            <a:r>
              <a:rPr lang="af" altLang="en-US" sz="1820" b="1" dirty="0">
                <a:solidFill>
                  <a:srgbClr val="25252B"/>
                </a:solidFill>
                <a:latin typeface="IBM Plex Sans" pitchFamily="34" charset="0"/>
                <a:ea typeface="IBM Plex Sans" pitchFamily="34" charset="-122"/>
                <a:cs typeface="IBM Plex Sans" pitchFamily="34" charset="-120"/>
              </a:rPr>
              <a:t>0,001 BTC = 100 000 sats</a:t>
            </a:r>
            <a:endParaRPr lang="af" sz="1820" dirty="0"/>
          </a:p>
          <a:p>
            <a:pPr algn="l" marL="173990" indent="-173990">
              <a:lnSpc>
                <a:spcPct val="113000"/>
              </a:lnSpc>
              <a:spcBef>
                <a:spcPts val="360"/>
              </a:spcBef>
              <a:buSzPct val="100000"/>
              <a:buChar char="•"/>
            </a:pPr>
            <a:r>
              <a:rPr lang="af" altLang="en-US" sz="1820" b="1" dirty="0">
                <a:solidFill>
                  <a:srgbClr val="25252B"/>
                </a:solidFill>
                <a:latin typeface="IBM Plex Sans" pitchFamily="34" charset="0"/>
                <a:ea typeface="IBM Plex Sans" pitchFamily="34" charset="-122"/>
                <a:cs typeface="IBM Plex Sans" pitchFamily="34" charset="-120"/>
              </a:rPr>
              <a:t>1 sat = 0,00000001 BTC</a:t>
            </a:r>
            <a:endParaRPr lang="af" sz="1820" dirty="0"/>
          </a:p>
          <a:p>
            <a:pPr algn="l" marL="173990" indent="-173990">
              <a:lnSpc>
                <a:spcPct val="113000"/>
              </a:lnSpc>
              <a:spcBef>
                <a:spcPts val="360"/>
              </a:spcBef>
              <a:buSzPct val="100000"/>
              <a:buChar char="•"/>
            </a:pPr>
            <a:r>
              <a:rPr lang="af" altLang="en-US" sz="1820" dirty="0">
                <a:solidFill>
                  <a:srgbClr val="25252B"/>
                </a:solidFill>
                <a:latin typeface="IBM Plex Sans" pitchFamily="34" charset="0"/>
                <a:ea typeface="IBM Plex Sans" pitchFamily="34" charset="-122"/>
                <a:cs typeface="IBM Plex Sans" pitchFamily="34" charset="-120"/>
              </a:rPr>
              <a:t>'n Hele bitcoin is nie nodig nie</a:t>
            </a:r>
            <a:endParaRPr lang="af" sz="1820" dirty="0"/>
          </a:p>
        </p:txBody>
      </p:sp>
      <p:sp>
        <p:nvSpPr>
          <p:cNvPr id="6" name="Text 3"/>
          <p:cNvSpPr/>
          <p:nvPr/>
        </p:nvSpPr>
        <p:spPr>
          <a:xfrm>
            <a:off x="666780" y="3427537"/>
            <a:ext cx="5694426" cy="937626"/>
          </a:xfrm>
          <a:prstGeom prst="rect">
            <a:avLst/>
          </a:prstGeom>
          <a:noFill/>
          <a:ln/>
        </p:spPr>
        <p:txBody>
          <a:bodyPr wrap="square" lIns="0" tIns="0" rIns="0" bIns="0" rtlCol="0" anchor="t"/>
          <a:lstStyle/>
          <a:p>
            <a:pPr algn="l" indent="0" marL="0">
              <a:lnSpc>
                <a:spcPct val="113000"/>
              </a:lnSpc>
              <a:buNone/>
            </a:pPr>
            <a:r>
              <a:rPr lang="af" altLang="en-US" sz="1820" b="1" dirty="0">
                <a:solidFill>
                  <a:srgbClr val="422C70"/>
                </a:solidFill>
                <a:latin typeface="IBM Plex Sans" pitchFamily="34" charset="0"/>
                <a:ea typeface="IBM Plex Sans" pitchFamily="34" charset="-122"/>
                <a:cs typeface="IBM Plex Sans" pitchFamily="34" charset="-120"/>
              </a:rPr>
              <a:t>Eenheidsvooroordeel:</a:t>
            </a:r>
            <a:r>
              <a:rPr lang="af" altLang="en-US" sz="1820" dirty="0">
                <a:solidFill>
                  <a:srgbClr val="25252B"/>
                </a:solidFill>
                <a:latin typeface="IBM Plex Sans" pitchFamily="34" charset="0"/>
                <a:ea typeface="IBM Plex Sans" pitchFamily="34" charset="-122"/>
                <a:cs typeface="IBM Plex Sans" pitchFamily="34" charset="-120"/>
              </a:rPr>
              <a:t> 'n lae prys per hele eenheid bewys nie beter waarde nie. Vergelyk die aandeel van die aanbod, die betrokke waarde en die risiko’s.</a:t>
            </a:r>
            <a:endParaRPr lang="af" sz="1820" dirty="0"/>
          </a:p>
        </p:txBody>
      </p:sp>
      <p:sp>
        <p:nvSpPr>
          <p:cNvPr id="7" name="Shape 4"/>
          <p:cNvSpPr/>
          <p:nvPr/>
        </p:nvSpPr>
        <p:spPr>
          <a:xfrm>
            <a:off x="666780" y="4596689"/>
            <a:ext cx="5372100" cy="1249985"/>
          </a:xfrm>
          <a:prstGeom prst="rect">
            <a:avLst/>
          </a:prstGeom>
          <a:solidFill>
            <a:srgbClr val="F3F3FA"/>
          </a:solidFill>
          <a:ln/>
        </p:spPr>
      </p:sp>
      <p:sp>
        <p:nvSpPr>
          <p:cNvPr id="8" name="Shape 5"/>
          <p:cNvSpPr/>
          <p:nvPr/>
        </p:nvSpPr>
        <p:spPr>
          <a:xfrm>
            <a:off x="666780" y="4596689"/>
            <a:ext cx="57150" cy="1249985"/>
          </a:xfrm>
          <a:prstGeom prst="rect">
            <a:avLst/>
          </a:prstGeom>
          <a:solidFill>
            <a:srgbClr val="422C70"/>
          </a:solidFill>
          <a:ln/>
        </p:spPr>
      </p:sp>
      <p:sp>
        <p:nvSpPr>
          <p:cNvPr id="9" name="Text 6"/>
          <p:cNvSpPr/>
          <p:nvPr/>
        </p:nvSpPr>
        <p:spPr>
          <a:xfrm>
            <a:off x="1094537" y="4805172"/>
            <a:ext cx="4848057" cy="833018"/>
          </a:xfrm>
          <a:prstGeom prst="rect">
            <a:avLst/>
          </a:prstGeom>
          <a:noFill/>
          <a:ln/>
        </p:spPr>
        <p:txBody>
          <a:bodyPr wrap="square" lIns="0" tIns="0" rIns="0" bIns="0" rtlCol="0" anchor="t"/>
          <a:lstStyle/>
          <a:p>
            <a:pPr algn="l" indent="0" marL="0">
              <a:lnSpc>
                <a:spcPct val="113000"/>
              </a:lnSpc>
              <a:buNone/>
            </a:pPr>
            <a:r>
              <a:rPr lang="af" altLang="en-US" sz="1820" b="1" dirty="0">
                <a:solidFill>
                  <a:srgbClr val="422C70"/>
                </a:solidFill>
                <a:latin typeface="IBM Plex Sans" pitchFamily="34" charset="0"/>
                <a:ea typeface="IBM Plex Sans" pitchFamily="34" charset="-122"/>
                <a:cs typeface="IBM Plex Sans" pitchFamily="34" charset="-120"/>
              </a:rPr>
              <a:t>Toon u begrip</a:t>
            </a:r>
            <a:endParaRPr lang="af" sz="1820" dirty="0"/>
          </a:p>
          <a:p>
            <a:pPr algn="l" indent="0" marL="0">
              <a:lnSpc>
                <a:spcPct val="113000"/>
              </a:lnSpc>
              <a:spcBef>
                <a:spcPts val="270"/>
              </a:spcBef>
              <a:buNone/>
            </a:pPr>
            <a:r>
              <a:rPr lang="af" altLang="en-US" sz="1820" dirty="0">
                <a:solidFill>
                  <a:srgbClr val="25252B"/>
                </a:solidFill>
                <a:latin typeface="IBM Plex Sans" pitchFamily="34" charset="0"/>
                <a:ea typeface="IBM Plex Sans" pitchFamily="34" charset="-122"/>
                <a:cs typeface="IBM Plex Sans" pitchFamily="34" charset="-120"/>
              </a:rPr>
              <a:t>Hoeveel sats is daar in 0,01 BTC? Waarom kan iemand minder as 'n hele bitcoin gebruik?</a:t>
            </a:r>
            <a:endParaRPr lang="af" sz="18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2</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Bitcoin as gesonde digitale geld</a:t>
            </a:r>
            <a:endParaRPr lang="af" sz="3000" dirty="0"/>
          </a:p>
        </p:txBody>
      </p:sp>
      <p:sp>
        <p:nvSpPr>
          <p:cNvPr id="4" name="Text 2"/>
          <p:cNvSpPr/>
          <p:nvPr/>
        </p:nvSpPr>
        <p:spPr>
          <a:xfrm>
            <a:off x="986729" y="1372240"/>
            <a:ext cx="11159338" cy="1932676"/>
          </a:xfrm>
          <a:prstGeom prst="rect">
            <a:avLst/>
          </a:prstGeom>
          <a:noFill/>
          <a:ln/>
        </p:spPr>
        <p:txBody>
          <a:bodyPr wrap="square" lIns="0" tIns="0" rIns="0" bIns="0" rtlCol="0" anchor="t"/>
          <a:lstStyle/>
          <a:p>
            <a:pPr algn="l" marL="191770" indent="-191770">
              <a:lnSpc>
                <a:spcPct val="113000"/>
              </a:lnSpc>
              <a:buSzPct val="100000"/>
              <a:buChar char="•"/>
            </a:pPr>
            <a:r>
              <a:rPr lang="af" altLang="en-US" sz="2020" dirty="0">
                <a:solidFill>
                  <a:srgbClr val="25252B"/>
                </a:solidFill>
                <a:latin typeface="IBM Plex Sans" pitchFamily="34" charset="0"/>
                <a:ea typeface="IBM Plex Sans" pitchFamily="34" charset="-122"/>
                <a:cs typeface="IBM Plex Sans" pitchFamily="34" charset="-120"/>
              </a:rPr>
              <a:t>Duursame grootboek; toegang hang van sleutels af</a:t>
            </a:r>
            <a:endParaRPr lang="af" sz="2020" dirty="0"/>
          </a:p>
          <a:p>
            <a:pPr algn="l" marL="191770" indent="-191770">
              <a:lnSpc>
                <a:spcPct val="113000"/>
              </a:lnSpc>
              <a:spcBef>
                <a:spcPts val="400"/>
              </a:spcBef>
              <a:buSzPct val="100000"/>
              <a:buChar char="•"/>
            </a:pPr>
            <a:r>
              <a:rPr lang="af" altLang="en-US" sz="2020" dirty="0">
                <a:solidFill>
                  <a:srgbClr val="25252B"/>
                </a:solidFill>
                <a:latin typeface="IBM Plex Sans" pitchFamily="34" charset="0"/>
                <a:ea typeface="IBM Plex Sans" pitchFamily="34" charset="-122"/>
                <a:cs typeface="IBM Plex Sans" pitchFamily="34" charset="-120"/>
              </a:rPr>
              <a:t>Draagbaar en deelbaar; oordrag vereis kommunikasie</a:t>
            </a:r>
            <a:endParaRPr lang="af" sz="2020" dirty="0"/>
          </a:p>
          <a:p>
            <a:pPr algn="l" marL="191770" indent="-191770">
              <a:lnSpc>
                <a:spcPct val="113000"/>
              </a:lnSpc>
              <a:spcBef>
                <a:spcPts val="400"/>
              </a:spcBef>
              <a:buSzPct val="100000"/>
              <a:buChar char="•"/>
            </a:pPr>
            <a:r>
              <a:rPr lang="af" altLang="en-US" sz="2020" dirty="0">
                <a:solidFill>
                  <a:srgbClr val="25252B"/>
                </a:solidFill>
                <a:latin typeface="IBM Plex Sans" pitchFamily="34" charset="0"/>
                <a:ea typeface="IBM Plex Sans" pitchFamily="34" charset="-122"/>
                <a:cs typeface="IBM Plex Sans" pitchFamily="34" charset="-120"/>
              </a:rPr>
              <a:t>Openbare skaarsheid en verifieerbare reëls</a:t>
            </a:r>
            <a:endParaRPr lang="af" sz="2020" dirty="0"/>
          </a:p>
          <a:p>
            <a:pPr algn="l" marL="191770" indent="-191770">
              <a:lnSpc>
                <a:spcPct val="113000"/>
              </a:lnSpc>
              <a:spcBef>
                <a:spcPts val="400"/>
              </a:spcBef>
              <a:buSzPct val="100000"/>
              <a:buChar char="•"/>
            </a:pPr>
            <a:r>
              <a:rPr lang="af" altLang="en-US" sz="2020" dirty="0">
                <a:solidFill>
                  <a:srgbClr val="25252B"/>
                </a:solidFill>
                <a:latin typeface="IBM Plex Sans" pitchFamily="34" charset="0"/>
                <a:ea typeface="IBM Plex Sans" pitchFamily="34" charset="-122"/>
                <a:cs typeface="IBM Plex Sans" pitchFamily="34" charset="-120"/>
              </a:rPr>
              <a:t>Vervangbaarheid kan beïnvloed word deur hoe dienste die openbare geskiedenis hanteer</a:t>
            </a:r>
            <a:endParaRPr lang="af" sz="2020" dirty="0"/>
          </a:p>
          <a:p>
            <a:pPr algn="l" marL="191770" indent="-191770">
              <a:lnSpc>
                <a:spcPct val="113000"/>
              </a:lnSpc>
              <a:spcBef>
                <a:spcPts val="400"/>
              </a:spcBef>
              <a:buSzPct val="100000"/>
              <a:buChar char="•"/>
            </a:pPr>
            <a:r>
              <a:rPr lang="af" altLang="en-US" sz="2020" dirty="0">
                <a:solidFill>
                  <a:srgbClr val="25252B"/>
                </a:solidFill>
                <a:latin typeface="IBM Plex Sans" pitchFamily="34" charset="0"/>
                <a:ea typeface="IBM Plex Sans" pitchFamily="34" charset="-122"/>
                <a:cs typeface="IBM Plex Sans" pitchFamily="34" charset="-120"/>
              </a:rPr>
              <a:t>Aanvaarding wissel van plek tot plek</a:t>
            </a:r>
            <a:endParaRPr lang="af" sz="2020" dirty="0"/>
          </a:p>
        </p:txBody>
      </p:sp>
      <p:sp>
        <p:nvSpPr>
          <p:cNvPr id="5" name="Text 3"/>
          <p:cNvSpPr/>
          <p:nvPr/>
        </p:nvSpPr>
        <p:spPr>
          <a:xfrm>
            <a:off x="666780" y="3586460"/>
            <a:ext cx="11510010" cy="345552"/>
          </a:xfrm>
          <a:prstGeom prst="rect">
            <a:avLst/>
          </a:prstGeom>
          <a:noFill/>
          <a:ln/>
        </p:spPr>
        <p:txBody>
          <a:bodyPr wrap="square" lIns="0" tIns="0" rIns="0" bIns="0" rtlCol="0" anchor="t"/>
          <a:lstStyle/>
          <a:p>
            <a:pPr algn="l" indent="0" marL="0">
              <a:lnSpc>
                <a:spcPct val="113000"/>
              </a:lnSpc>
              <a:buNone/>
            </a:pPr>
            <a:r>
              <a:rPr lang="af" altLang="en-US" sz="2020" b="1" dirty="0">
                <a:solidFill>
                  <a:srgbClr val="25252B"/>
                </a:solidFill>
                <a:latin typeface="IBM Plex Sans" pitchFamily="34" charset="0"/>
                <a:ea typeface="IBM Plex Sans" pitchFamily="34" charset="-122"/>
                <a:cs typeface="IBM Plex Sans" pitchFamily="34" charset="-120"/>
              </a:rPr>
              <a:t>Drie funksies</a:t>
            </a:r>
            <a:endParaRPr lang="af" sz="2020" dirty="0"/>
          </a:p>
        </p:txBody>
      </p:sp>
      <p:sp>
        <p:nvSpPr>
          <p:cNvPr id="6" name="Text 4"/>
          <p:cNvSpPr/>
          <p:nvPr/>
        </p:nvSpPr>
        <p:spPr>
          <a:xfrm>
            <a:off x="986729" y="4136837"/>
            <a:ext cx="11159338" cy="1139160"/>
          </a:xfrm>
          <a:prstGeom prst="rect">
            <a:avLst/>
          </a:prstGeom>
          <a:noFill/>
          <a:ln/>
        </p:spPr>
        <p:txBody>
          <a:bodyPr wrap="square" lIns="0" tIns="0" rIns="0" bIns="0" rtlCol="0" anchor="t"/>
          <a:lstStyle/>
          <a:p>
            <a:pPr algn="l" marL="191770" indent="-191770">
              <a:lnSpc>
                <a:spcPct val="113000"/>
              </a:lnSpc>
              <a:buSzPct val="100000"/>
              <a:buChar char="•"/>
            </a:pPr>
            <a:r>
              <a:rPr lang="af" altLang="en-US" sz="2020" dirty="0">
                <a:solidFill>
                  <a:srgbClr val="25252B"/>
                </a:solidFill>
                <a:latin typeface="IBM Plex Sans" pitchFamily="34" charset="0"/>
                <a:ea typeface="IBM Plex Sans" pitchFamily="34" charset="-122"/>
                <a:cs typeface="IBM Plex Sans" pitchFamily="34" charset="-120"/>
              </a:rPr>
              <a:t>Waardeberging: voorspelbare aanbod; wisselvallige prys</a:t>
            </a:r>
            <a:endParaRPr lang="af" sz="2020" dirty="0"/>
          </a:p>
          <a:p>
            <a:pPr algn="l" marL="191770" indent="-191770">
              <a:lnSpc>
                <a:spcPct val="113000"/>
              </a:lnSpc>
              <a:spcBef>
                <a:spcPts val="400"/>
              </a:spcBef>
              <a:buSzPct val="100000"/>
              <a:buChar char="•"/>
            </a:pPr>
            <a:r>
              <a:rPr lang="af" altLang="en-US" sz="2020" dirty="0">
                <a:solidFill>
                  <a:srgbClr val="25252B"/>
                </a:solidFill>
                <a:latin typeface="IBM Plex Sans" pitchFamily="34" charset="0"/>
                <a:ea typeface="IBM Plex Sans" pitchFamily="34" charset="-122"/>
                <a:cs typeface="IBM Plex Sans" pitchFamily="34" charset="-120"/>
              </a:rPr>
              <a:t>Ruilmiddel: direkte oordrag; wisselende fooie en aanvaarding</a:t>
            </a:r>
            <a:endParaRPr lang="af" sz="2020" dirty="0"/>
          </a:p>
          <a:p>
            <a:pPr algn="l" marL="191770" indent="-191770">
              <a:lnSpc>
                <a:spcPct val="113000"/>
              </a:lnSpc>
              <a:spcBef>
                <a:spcPts val="400"/>
              </a:spcBef>
              <a:buSzPct val="100000"/>
              <a:buChar char="•"/>
            </a:pPr>
            <a:r>
              <a:rPr lang="af" altLang="en-US" sz="2020" dirty="0">
                <a:solidFill>
                  <a:srgbClr val="25252B"/>
                </a:solidFill>
                <a:latin typeface="IBM Plex Sans" pitchFamily="34" charset="0"/>
                <a:ea typeface="IBM Plex Sans" pitchFamily="34" charset="-122"/>
                <a:cs typeface="IBM Plex Sans" pitchFamily="34" charset="-120"/>
              </a:rPr>
              <a:t>Rekeneenheid: BTC of sats; baie goedere se pryse word in fiatgeld aangedui</a:t>
            </a:r>
            <a:endParaRPr lang="af" sz="2020" dirty="0"/>
          </a:p>
        </p:txBody>
      </p:sp>
      <p:sp>
        <p:nvSpPr>
          <p:cNvPr id="7" name="Text 5"/>
          <p:cNvSpPr/>
          <p:nvPr/>
        </p:nvSpPr>
        <p:spPr>
          <a:xfrm>
            <a:off x="666780" y="5429524"/>
            <a:ext cx="11510010" cy="428762"/>
          </a:xfrm>
          <a:prstGeom prst="rect">
            <a:avLst/>
          </a:prstGeom>
          <a:noFill/>
          <a:ln/>
        </p:spPr>
        <p:txBody>
          <a:bodyPr wrap="square" lIns="0" tIns="0" rIns="0" bIns="0" rtlCol="0" anchor="t"/>
          <a:lstStyle/>
          <a:p>
            <a:pPr algn="l" indent="0" marL="0">
              <a:lnSpc>
                <a:spcPct val="113000"/>
              </a:lnSpc>
              <a:buNone/>
            </a:pPr>
            <a:r>
              <a:rPr lang="af" altLang="en-US" sz="1610" dirty="0">
                <a:solidFill>
                  <a:srgbClr val="25252B"/>
                </a:solidFill>
                <a:latin typeface="IBM Plex Sans" pitchFamily="34" charset="0"/>
                <a:ea typeface="IBM Plex Sans" pitchFamily="34" charset="-122"/>
                <a:cs typeface="IBM Plex Sans" pitchFamily="34" charset="-120"/>
              </a:rPr>
              <a:t>“Gesonde geld” hang van die gestelde kriteria af. Vergelyk alternatiewe volgens dieselfde maatstawwe.</a:t>
            </a:r>
            <a:endParaRPr lang="af" sz="16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2</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Bitcoin, stabiele munte en ander kriptobates</a:t>
            </a:r>
            <a:endParaRPr lang="af" sz="3000" dirty="0"/>
          </a:p>
        </p:txBody>
      </p:sp>
      <p:sp>
        <p:nvSpPr>
          <p:cNvPr id="4" name="Text 2"/>
          <p:cNvSpPr/>
          <p:nvPr/>
        </p:nvSpPr>
        <p:spPr>
          <a:xfrm>
            <a:off x="1032449" y="1383030"/>
            <a:ext cx="11109137" cy="2545415"/>
          </a:xfrm>
          <a:prstGeom prst="rect">
            <a:avLst/>
          </a:prstGeom>
          <a:noFill/>
          <a:ln/>
        </p:spPr>
        <p:txBody>
          <a:bodyPr wrap="square" lIns="0" tIns="0" rIns="0" bIns="0" rtlCol="0" anchor="t"/>
          <a:lstStyle/>
          <a:p>
            <a:pPr algn="l" marL="219710" indent="-219710">
              <a:lnSpc>
                <a:spcPct val="113000"/>
              </a:lnSpc>
              <a:buSzPct val="100000"/>
              <a:buChar char="•"/>
            </a:pPr>
            <a:r>
              <a:rPr lang="af" altLang="en-US" sz="2300" b="1" dirty="0">
                <a:solidFill>
                  <a:srgbClr val="422C70"/>
                </a:solidFill>
                <a:latin typeface="IBM Plex Sans" pitchFamily="34" charset="0"/>
                <a:ea typeface="IBM Plex Sans" pitchFamily="34" charset="-122"/>
                <a:cs typeface="IBM Plex Sans" pitchFamily="34" charset="-120"/>
              </a:rPr>
              <a:t>Bitcoin:</a:t>
            </a:r>
            <a:r>
              <a:rPr lang="af" altLang="en-US" sz="2300" dirty="0">
                <a:solidFill>
                  <a:srgbClr val="25252B"/>
                </a:solidFill>
                <a:latin typeface="IBM Plex Sans" pitchFamily="34" charset="0"/>
                <a:ea typeface="IBM Plex Sans" pitchFamily="34" charset="-122"/>
                <a:cs typeface="IBM Plex Sans" pitchFamily="34" charset="-120"/>
              </a:rPr>
              <a:t> openbare uitreikingsreëls; geen sentrale uitreiker nie</a:t>
            </a:r>
            <a:endParaRPr lang="af" sz="2300" dirty="0"/>
          </a:p>
          <a:p>
            <a:pPr algn="l" marL="219710" indent="-219710">
              <a:lnSpc>
                <a:spcPct val="113000"/>
              </a:lnSpc>
              <a:spcBef>
                <a:spcPts val="460"/>
              </a:spcBef>
              <a:buSzPct val="100000"/>
              <a:buChar char="•"/>
            </a:pPr>
            <a:r>
              <a:rPr lang="af" altLang="en-US" sz="2300" b="1" dirty="0">
                <a:solidFill>
                  <a:srgbClr val="422C70"/>
                </a:solidFill>
                <a:latin typeface="IBM Plex Sans" pitchFamily="34" charset="0"/>
                <a:ea typeface="IBM Plex Sans" pitchFamily="34" charset="-122"/>
                <a:cs typeface="IBM Plex Sans" pitchFamily="34" charset="-120"/>
              </a:rPr>
              <a:t>Stabiele munte:</a:t>
            </a:r>
            <a:r>
              <a:rPr lang="af" altLang="en-US" sz="2300" dirty="0">
                <a:solidFill>
                  <a:srgbClr val="25252B"/>
                </a:solidFill>
                <a:latin typeface="IBM Plex Sans" pitchFamily="34" charset="0"/>
                <a:ea typeface="IBM Plex Sans" pitchFamily="34" charset="-122"/>
                <a:cs typeface="IBM Plex Sans" pitchFamily="34" charset="-120"/>
              </a:rPr>
              <a:t> mik na 'n verwysingswaarde; reserwes, meganismes of aflossingsaansprake</a:t>
            </a:r>
            <a:endParaRPr lang="af" sz="2300" dirty="0"/>
          </a:p>
          <a:p>
            <a:pPr algn="l" marL="219710" indent="-219710">
              <a:lnSpc>
                <a:spcPct val="113000"/>
              </a:lnSpc>
              <a:spcBef>
                <a:spcPts val="460"/>
              </a:spcBef>
              <a:buSzPct val="100000"/>
              <a:buChar char="•"/>
            </a:pPr>
            <a:r>
              <a:rPr lang="af" altLang="en-US" sz="2300" b="1" dirty="0">
                <a:solidFill>
                  <a:srgbClr val="422C70"/>
                </a:solidFill>
                <a:latin typeface="IBM Plex Sans" pitchFamily="34" charset="0"/>
                <a:ea typeface="IBM Plex Sans" pitchFamily="34" charset="-122"/>
                <a:cs typeface="IBM Plex Sans" pitchFamily="34" charset="-120"/>
              </a:rPr>
              <a:t>Ander kriptobates:</a:t>
            </a:r>
            <a:r>
              <a:rPr lang="af" altLang="en-US" sz="2300" dirty="0">
                <a:solidFill>
                  <a:srgbClr val="25252B"/>
                </a:solidFill>
                <a:latin typeface="IBM Plex Sans" pitchFamily="34" charset="0"/>
                <a:ea typeface="IBM Plex Sans" pitchFamily="34" charset="-122"/>
                <a:cs typeface="IBM Plex Sans" pitchFamily="34" charset="-120"/>
              </a:rPr>
              <a:t> verskillende netwerke, uitreiking, beheer en doeleindes</a:t>
            </a:r>
            <a:endParaRPr lang="af" sz="2300" dirty="0"/>
          </a:p>
          <a:p>
            <a:pPr algn="l" marL="219710" indent="-219710">
              <a:lnSpc>
                <a:spcPct val="113000"/>
              </a:lnSpc>
              <a:spcBef>
                <a:spcPts val="460"/>
              </a:spcBef>
              <a:buSzPct val="100000"/>
              <a:buChar char="•"/>
            </a:pPr>
            <a:r>
              <a:rPr lang="af" altLang="en-US" sz="2300" dirty="0">
                <a:solidFill>
                  <a:srgbClr val="25252B"/>
                </a:solidFill>
                <a:latin typeface="IBM Plex Sans" pitchFamily="34" charset="0"/>
                <a:ea typeface="IBM Plex Sans" pitchFamily="34" charset="-122"/>
                <a:cs typeface="IBM Plex Sans" pitchFamily="34" charset="-120"/>
              </a:rPr>
              <a:t>'n Afsplitsing se gedeelde kodegeskiedenis gee dit nie Bitcoin se Netwerk of sekuriteit nie</a:t>
            </a:r>
            <a:endParaRPr lang="af" sz="2300" dirty="0"/>
          </a:p>
        </p:txBody>
      </p:sp>
      <p:sp>
        <p:nvSpPr>
          <p:cNvPr id="5" name="Text 3"/>
          <p:cNvSpPr/>
          <p:nvPr/>
        </p:nvSpPr>
        <p:spPr>
          <a:xfrm>
            <a:off x="666780" y="4250223"/>
            <a:ext cx="11510010" cy="395021"/>
          </a:xfrm>
          <a:prstGeom prst="rect">
            <a:avLst/>
          </a:prstGeom>
          <a:noFill/>
          <a:ln/>
        </p:spPr>
        <p:txBody>
          <a:bodyPr wrap="square" lIns="0" tIns="0" rIns="0" bIns="0" rtlCol="0" anchor="t"/>
          <a:lstStyle/>
          <a:p>
            <a:pPr algn="l" indent="0" marL="0">
              <a:lnSpc>
                <a:spcPct val="113000"/>
              </a:lnSpc>
              <a:buNone/>
            </a:pPr>
            <a:r>
              <a:rPr lang="af" altLang="en-US" sz="2300" b="1" dirty="0">
                <a:solidFill>
                  <a:srgbClr val="422C70"/>
                </a:solidFill>
                <a:latin typeface="IBM Plex Sans" pitchFamily="34" charset="0"/>
                <a:ea typeface="IBM Plex Sans" pitchFamily="34" charset="-122"/>
                <a:cs typeface="IBM Plex Sans" pitchFamily="34" charset="-120"/>
              </a:rPr>
              <a:t>Vergelyk:</a:t>
            </a:r>
            <a:r>
              <a:rPr lang="af" altLang="en-US" sz="2300" dirty="0">
                <a:solidFill>
                  <a:srgbClr val="25252B"/>
                </a:solidFill>
                <a:latin typeface="IBM Plex Sans" pitchFamily="34" charset="0"/>
                <a:ea typeface="IBM Plex Sans" pitchFamily="34" charset="-122"/>
                <a:cs typeface="IBM Plex Sans" pitchFamily="34" charset="-120"/>
              </a:rPr>
              <a:t> uitreikingsbeheer, onafhanklike verifiëring, sleutelbeheer en teenpartye.</a:t>
            </a:r>
            <a:endParaRPr lang="af" sz="2300" dirty="0"/>
          </a:p>
        </p:txBody>
      </p:sp>
      <p:sp>
        <p:nvSpPr>
          <p:cNvPr id="6" name="Text 4"/>
          <p:cNvSpPr/>
          <p:nvPr/>
        </p:nvSpPr>
        <p:spPr>
          <a:xfrm>
            <a:off x="666780" y="4937851"/>
            <a:ext cx="11510010" cy="789950"/>
          </a:xfrm>
          <a:prstGeom prst="rect">
            <a:avLst/>
          </a:prstGeom>
          <a:noFill/>
          <a:ln/>
        </p:spPr>
        <p:txBody>
          <a:bodyPr wrap="square" lIns="0" tIns="0" rIns="0" bIns="0" rtlCol="0" anchor="t"/>
          <a:lstStyle/>
          <a:p>
            <a:pPr algn="l" indent="0" marL="0">
              <a:lnSpc>
                <a:spcPct val="113000"/>
              </a:lnSpc>
              <a:buNone/>
            </a:pPr>
            <a:r>
              <a:rPr lang="af" altLang="en-US" sz="2300" dirty="0">
                <a:solidFill>
                  <a:srgbClr val="25252B"/>
                </a:solidFill>
                <a:latin typeface="IBM Plex Sans" pitchFamily="34" charset="0"/>
                <a:ea typeface="IBM Plex Sans" pitchFamily="34" charset="-122"/>
                <a:cs typeface="IBM Plex Sans" pitchFamily="34" charset="-120"/>
              </a:rPr>
              <a:t>Hierdie vergelyking verduidelik Bitcoin; dit beveel nie die verkryging, verhandeling of bevordering van enige bate aan nie.</a:t>
            </a:r>
            <a:endParaRPr lang="af"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2</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Verskillende ontwerpe, verskillende risiko’s</a:t>
            </a:r>
            <a:endParaRPr lang="af" sz="3000" dirty="0"/>
          </a:p>
        </p:txBody>
      </p:sp>
      <p:sp>
        <p:nvSpPr>
          <p:cNvPr id="4" name="Text 2"/>
          <p:cNvSpPr/>
          <p:nvPr/>
        </p:nvSpPr>
        <p:spPr>
          <a:xfrm>
            <a:off x="1032449" y="1383030"/>
            <a:ext cx="11109137" cy="3335365"/>
          </a:xfrm>
          <a:prstGeom prst="rect">
            <a:avLst/>
          </a:prstGeom>
          <a:noFill/>
          <a:ln/>
        </p:spPr>
        <p:txBody>
          <a:bodyPr wrap="square" lIns="0" tIns="0" rIns="0" bIns="0" rtlCol="0" anchor="t"/>
          <a:lstStyle/>
          <a:p>
            <a:pPr algn="l" marL="219710" indent="-219710">
              <a:lnSpc>
                <a:spcPct val="113000"/>
              </a:lnSpc>
              <a:buSzPct val="100000"/>
              <a:buChar char="•"/>
            </a:pPr>
            <a:r>
              <a:rPr lang="af" altLang="en-US" sz="2300" b="1" dirty="0">
                <a:solidFill>
                  <a:srgbClr val="422C70"/>
                </a:solidFill>
                <a:latin typeface="IBM Plex Sans" pitchFamily="34" charset="0"/>
                <a:ea typeface="IBM Plex Sans" pitchFamily="34" charset="-122"/>
                <a:cs typeface="IBM Plex Sans" pitchFamily="34" charset="-120"/>
              </a:rPr>
              <a:t>Bitcoin:</a:t>
            </a:r>
            <a:r>
              <a:rPr lang="af" altLang="en-US" sz="2300" dirty="0">
                <a:solidFill>
                  <a:srgbClr val="25252B"/>
                </a:solidFill>
                <a:latin typeface="IBM Plex Sans" pitchFamily="34" charset="0"/>
                <a:ea typeface="IBM Plex Sans" pitchFamily="34" charset="-122"/>
                <a:cs typeface="IBM Plex Sans" pitchFamily="34" charset="-120"/>
              </a:rPr>
              <a:t> Wisselvalligheid, sleutelverlies, finaliteit van betalings, fooie, openbare rekords</a:t>
            </a:r>
            <a:endParaRPr lang="af" sz="2300" dirty="0"/>
          </a:p>
          <a:p>
            <a:pPr algn="l" marL="219710" indent="-219710">
              <a:lnSpc>
                <a:spcPct val="113000"/>
              </a:lnSpc>
              <a:spcBef>
                <a:spcPts val="460"/>
              </a:spcBef>
              <a:buSzPct val="100000"/>
              <a:buChar char="•"/>
            </a:pPr>
            <a:r>
              <a:rPr lang="af" altLang="en-US" sz="2300" b="1" dirty="0">
                <a:solidFill>
                  <a:srgbClr val="422C70"/>
                </a:solidFill>
                <a:latin typeface="IBM Plex Sans" pitchFamily="34" charset="0"/>
                <a:ea typeface="IBM Plex Sans" pitchFamily="34" charset="-122"/>
                <a:cs typeface="IBM Plex Sans" pitchFamily="34" charset="-120"/>
              </a:rPr>
              <a:t>Stabiele munte:</a:t>
            </a:r>
            <a:r>
              <a:rPr lang="af" altLang="en-US" sz="2300" dirty="0">
                <a:solidFill>
                  <a:srgbClr val="25252B"/>
                </a:solidFill>
                <a:latin typeface="IBM Plex Sans" pitchFamily="34" charset="0"/>
                <a:ea typeface="IBM Plex Sans" pitchFamily="34" charset="-122"/>
                <a:cs typeface="IBM Plex Sans" pitchFamily="34" charset="-120"/>
              </a:rPr>
              <a:t> ontkoppeling, reserwes, inwisseling, bevriesings en teenpartye</a:t>
            </a:r>
            <a:endParaRPr lang="af" sz="2300" dirty="0"/>
          </a:p>
          <a:p>
            <a:pPr algn="l" marL="219710" indent="-219710">
              <a:lnSpc>
                <a:spcPct val="113000"/>
              </a:lnSpc>
              <a:spcBef>
                <a:spcPts val="460"/>
              </a:spcBef>
              <a:buSzPct val="100000"/>
              <a:buChar char="•"/>
            </a:pPr>
            <a:r>
              <a:rPr lang="af" altLang="en-US" sz="2300" b="1" dirty="0">
                <a:solidFill>
                  <a:srgbClr val="422C70"/>
                </a:solidFill>
                <a:latin typeface="IBM Plex Sans" pitchFamily="34" charset="0"/>
                <a:ea typeface="IBM Plex Sans" pitchFamily="34" charset="-122"/>
                <a:cs typeface="IBM Plex Sans" pitchFamily="34" charset="-120"/>
              </a:rPr>
              <a:t>Ander kriptobates:</a:t>
            </a:r>
            <a:r>
              <a:rPr lang="af" altLang="en-US" sz="2300" dirty="0">
                <a:solidFill>
                  <a:srgbClr val="25252B"/>
                </a:solidFill>
                <a:latin typeface="IBM Plex Sans" pitchFamily="34" charset="0"/>
                <a:ea typeface="IBM Plex Sans" pitchFamily="34" charset="-122"/>
                <a:cs typeface="IBM Plex Sans" pitchFamily="34" charset="-120"/>
              </a:rPr>
              <a:t> reëlveranderings, gekonsentreerde invloed, sagtewarefoute, kuberaanvalle en brûe</a:t>
            </a:r>
            <a:endParaRPr lang="af" sz="2300" dirty="0"/>
          </a:p>
          <a:p>
            <a:pPr algn="l" marL="219710" indent="-219710">
              <a:lnSpc>
                <a:spcPct val="113000"/>
              </a:lnSpc>
              <a:spcBef>
                <a:spcPts val="460"/>
              </a:spcBef>
              <a:buSzPct val="100000"/>
              <a:buChar char="•"/>
            </a:pPr>
            <a:r>
              <a:rPr lang="af" altLang="en-US" sz="2300" b="1" dirty="0">
                <a:solidFill>
                  <a:srgbClr val="422C70"/>
                </a:solidFill>
                <a:latin typeface="IBM Plex Sans" pitchFamily="34" charset="0"/>
                <a:ea typeface="IBM Plex Sans" pitchFamily="34" charset="-122"/>
                <a:cs typeface="IBM Plex Sans" pitchFamily="34" charset="-120"/>
              </a:rPr>
              <a:t>Dienste:</a:t>
            </a:r>
            <a:r>
              <a:rPr lang="af" altLang="en-US" sz="2300" dirty="0">
                <a:solidFill>
                  <a:srgbClr val="25252B"/>
                </a:solidFill>
                <a:latin typeface="IBM Plex Sans" pitchFamily="34" charset="0"/>
                <a:ea typeface="IBM Plex Sans" pitchFamily="34" charset="-122"/>
                <a:cs typeface="IBM Plex Sans" pitchFamily="34" charset="-120"/>
              </a:rPr>
              <a:t> bewaring, mislukking, toegang en regsrisiko’s oor verskillende kategorieë heen</a:t>
            </a:r>
            <a:endParaRPr lang="af" sz="2300" dirty="0"/>
          </a:p>
        </p:txBody>
      </p:sp>
      <p:sp>
        <p:nvSpPr>
          <p:cNvPr id="5" name="Text 3"/>
          <p:cNvSpPr/>
          <p:nvPr/>
        </p:nvSpPr>
        <p:spPr>
          <a:xfrm>
            <a:off x="666780" y="5040173"/>
            <a:ext cx="11510010" cy="1184971"/>
          </a:xfrm>
          <a:prstGeom prst="rect">
            <a:avLst/>
          </a:prstGeom>
          <a:noFill/>
          <a:ln/>
        </p:spPr>
        <p:txBody>
          <a:bodyPr wrap="square" lIns="0" tIns="0" rIns="0" bIns="0" rtlCol="0" anchor="t"/>
          <a:lstStyle/>
          <a:p>
            <a:pPr algn="l" indent="0" marL="0">
              <a:lnSpc>
                <a:spcPct val="113000"/>
              </a:lnSpc>
              <a:buNone/>
            </a:pPr>
            <a:r>
              <a:rPr lang="af" altLang="en-US" sz="2300" dirty="0">
                <a:solidFill>
                  <a:srgbClr val="25252B"/>
                </a:solidFill>
                <a:latin typeface="IBM Plex Sans" pitchFamily="34" charset="0"/>
                <a:ea typeface="IBM Plex Sans" pitchFamily="34" charset="-122"/>
                <a:cs typeface="IBM Plex Sans" pitchFamily="34" charset="-120"/>
              </a:rPr>
              <a:t>’n Bekende handelsimbool, ’n prys wat stabiel lyk of ’n afgeronde toepassing bewys nie veiligheid nie. Tokens verleen nie outomaties eienaarskap in ’n maatskappy, inkomste of inwisselingsregte nie.</a:t>
            </a:r>
            <a:endParaRPr lang="af"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2</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Leer is nie handeldryf of promosie nie</a:t>
            </a:r>
            <a:endParaRPr lang="af"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Verduidelik, bevraagteken, vergelyk en verifieer</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Spekulasie: prysrisiko, platformrisiko en druk</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Promosie: moontlike botsende belange</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Geen opdrag om te koop, te verkoop of te behou nie</a:t>
            </a:r>
            <a:endParaRPr lang="af" sz="2400" dirty="0"/>
          </a:p>
        </p:txBody>
      </p:sp>
      <p:sp>
        <p:nvSpPr>
          <p:cNvPr id="5" name="Shape 3"/>
          <p:cNvSpPr/>
          <p:nvPr/>
        </p:nvSpPr>
        <p:spPr>
          <a:xfrm>
            <a:off x="666780" y="3549975"/>
            <a:ext cx="10858500" cy="1645280"/>
          </a:xfrm>
          <a:prstGeom prst="rect">
            <a:avLst/>
          </a:prstGeom>
          <a:solidFill>
            <a:srgbClr val="F3F3FA"/>
          </a:solidFill>
          <a:ln/>
        </p:spPr>
      </p:sp>
      <p:sp>
        <p:nvSpPr>
          <p:cNvPr id="6" name="Shape 4"/>
          <p:cNvSpPr/>
          <p:nvPr/>
        </p:nvSpPr>
        <p:spPr>
          <a:xfrm>
            <a:off x="666780" y="3549975"/>
            <a:ext cx="57150" cy="1645280"/>
          </a:xfrm>
          <a:prstGeom prst="rect">
            <a:avLst/>
          </a:prstGeom>
          <a:solidFill>
            <a:srgbClr val="422C70"/>
          </a:solidFill>
          <a:ln/>
        </p:spPr>
      </p:sp>
      <p:sp>
        <p:nvSpPr>
          <p:cNvPr id="7" name="Text 5"/>
          <p:cNvSpPr/>
          <p:nvPr/>
        </p:nvSpPr>
        <p:spPr>
          <a:xfrm>
            <a:off x="1211580" y="3824295"/>
            <a:ext cx="10415565" cy="1096640"/>
          </a:xfrm>
          <a:prstGeom prst="rect">
            <a:avLst/>
          </a:prstGeom>
          <a:noFill/>
          <a:ln/>
        </p:spPr>
        <p:txBody>
          <a:bodyPr wrap="square" lIns="0" tIns="0" rIns="0" bIns="0" rtlCol="0" anchor="t"/>
          <a:lstStyle/>
          <a:p>
            <a:pPr algn="l" indent="0" marL="0">
              <a:lnSpc>
                <a:spcPct val="113000"/>
              </a:lnSpc>
              <a:buNone/>
            </a:pPr>
            <a:r>
              <a:rPr lang="af" altLang="en-US" sz="2400" b="1" dirty="0">
                <a:solidFill>
                  <a:srgbClr val="422C70"/>
                </a:solidFill>
                <a:latin typeface="IBM Plex Sans" pitchFamily="34" charset="0"/>
                <a:ea typeface="IBM Plex Sans" pitchFamily="34" charset="-122"/>
                <a:cs typeface="IBM Plex Sans" pitchFamily="34" charset="-120"/>
              </a:rPr>
              <a:t>Kontrole van plaaslike waarde</a:t>
            </a:r>
            <a:endParaRPr lang="af" sz="2400" dirty="0"/>
          </a:p>
          <a:p>
            <a:pPr algn="l" indent="0" marL="0">
              <a:lnSpc>
                <a:spcPct val="113000"/>
              </a:lnSpc>
              <a:spcBef>
                <a:spcPts val="360"/>
              </a:spcBef>
              <a:buNone/>
            </a:pPr>
            <a:r>
              <a:rPr lang="af" altLang="en-US" sz="2400" dirty="0">
                <a:solidFill>
                  <a:srgbClr val="25252B"/>
                </a:solidFill>
                <a:latin typeface="IBM Plex Sans" pitchFamily="34" charset="0"/>
                <a:ea typeface="IBM Plex Sans" pitchFamily="34" charset="-122"/>
                <a:cs typeface="IBM Plex Sans" pitchFamily="34" charset="-120"/>
              </a:rPr>
              <a:t>Onderskei tussen markprys, plaaslike aanvaarding en persoonlike voorkeur of vooroordeel.</a:t>
            </a:r>
            <a:endParaRPr lang="af"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2</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Tydlyn van Bitcoin se ontstaan</a:t>
            </a:r>
            <a:endParaRPr lang="af"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af" altLang="en-US" sz="2400" dirty="0">
                <a:solidFill>
                  <a:srgbClr val="25252B"/>
                </a:solidFill>
                <a:latin typeface="IBM Plex Sans" pitchFamily="34" charset="0"/>
                <a:ea typeface="IBM Plex Sans" pitchFamily="34" charset="-122"/>
                <a:cs typeface="IBM Plex Sans" pitchFamily="34" charset="-120"/>
              </a:rPr>
              <a:t>Satoshi Nakamoto is ’n skuilnaam; die skepper of skeppers bly onbekend. Ander het die oopbronnetwerk sonder ’n permanente sentrale leier voortgesit.</a:t>
            </a:r>
            <a:endParaRPr lang="af" sz="2400" dirty="0"/>
          </a:p>
        </p:txBody>
      </p:sp>
      <p:sp>
        <p:nvSpPr>
          <p:cNvPr id="5" name="Text 3"/>
          <p:cNvSpPr/>
          <p:nvPr/>
        </p:nvSpPr>
        <p:spPr>
          <a:xfrm>
            <a:off x="666780" y="2575316"/>
            <a:ext cx="11510010" cy="411389"/>
          </a:xfrm>
          <a:prstGeom prst="rect">
            <a:avLst/>
          </a:prstGeom>
          <a:noFill/>
          <a:ln/>
        </p:spPr>
        <p:txBody>
          <a:bodyPr wrap="square" lIns="0" tIns="0" rIns="0" bIns="0" rtlCol="0" anchor="t"/>
          <a:lstStyle/>
          <a:p>
            <a:pPr algn="l" indent="0" marL="0">
              <a:lnSpc>
                <a:spcPct val="113000"/>
              </a:lnSpc>
              <a:buNone/>
            </a:pPr>
            <a:r>
              <a:rPr lang="af" altLang="en-US" sz="2400" dirty="0">
                <a:solidFill>
                  <a:srgbClr val="25252B"/>
                </a:solidFill>
                <a:latin typeface="IBM Plex Sans" pitchFamily="34" charset="0"/>
                <a:ea typeface="IBM Plex Sans" pitchFamily="34" charset="-122"/>
                <a:cs typeface="IBM Plex Sans" pitchFamily="34" charset="-120"/>
              </a:rPr>
              <a:t>Evalueer die ontwerp en werking sowel as die ontstaansgeskiedenis daarvan.</a:t>
            </a:r>
            <a:endParaRPr lang="af"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2</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pic>
        <p:nvPicPr>
          <p:cNvPr id="2" name="Image 0" descr="31 Oktober 2008Witskrif gepubliseer: aanlynbetalings sonder 'n tussenganger3 Januarie 2009Genesisblok: die Bitcoin-netwerk begin 12 Januarie 2009Eerste persoon-tot-persoon-transaksie, Satoshi aan Hal ">    </p:cNvPr>
          <p:cNvPicPr>
            <a:picLocks noChangeAspect="1"/>
          </p:cNvPicPr>
          <p:nvPr/>
        </p:nvPicPr>
        <p:blipFill>
          <a:blip r:embed="rId1"/>
          <a:stretch>
            <a:fillRect/>
          </a:stretch>
        </p:blipFill>
        <p:spPr>
          <a:xfrm>
            <a:off x="342900" y="1247150"/>
            <a:ext cx="11506170" cy="421117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Bemagtiging, risiko en verantwoordelikheid</a:t>
            </a:r>
            <a:endParaRPr lang="af"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Direkte beheer deur sleutels</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Openbare reëls en onafhanklike verifiëring</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Wêreldwye Eweknie (P2P)-oordrag</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Rugsteune, betalingskontroles en herstelbeplanning</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Wisselvalligheid, openbare rekords, fooie en beperkte aanvaarding</a:t>
            </a:r>
            <a:endParaRPr lang="af"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algn="l" indent="0" marL="0">
              <a:lnSpc>
                <a:spcPct val="113000"/>
              </a:lnSpc>
              <a:buNone/>
            </a:pPr>
            <a:r>
              <a:rPr lang="af" altLang="en-US" sz="2400" dirty="0">
                <a:solidFill>
                  <a:srgbClr val="25252B"/>
                </a:solidFill>
                <a:latin typeface="IBM Plex Sans" pitchFamily="34" charset="0"/>
                <a:ea typeface="IBM Plex Sans" pitchFamily="34" charset="-122"/>
                <a:cs typeface="IBM Plex Sans" pitchFamily="34" charset="-120"/>
              </a:rPr>
              <a:t>Geen maatskappy kan 'n verlore saadfrase herstel nie. Vra hulp voordat u beduidende bedrae verskuif, sonder om geheime bekend te maak.</a:t>
            </a:r>
            <a:endParaRPr lang="af" sz="2400" dirty="0"/>
          </a:p>
        </p:txBody>
      </p:sp>
      <p:sp>
        <p:nvSpPr>
          <p:cNvPr id="6" name="Text 4"/>
          <p:cNvSpPr/>
          <p:nvPr/>
        </p:nvSpPr>
        <p:spPr>
          <a:xfrm>
            <a:off x="666780" y="5149718"/>
            <a:ext cx="11510010" cy="822686"/>
          </a:xfrm>
          <a:prstGeom prst="rect">
            <a:avLst/>
          </a:prstGeom>
          <a:noFill/>
          <a:ln/>
        </p:spPr>
        <p:txBody>
          <a:bodyPr wrap="square" lIns="0" tIns="0" rIns="0" bIns="0" rtlCol="0" anchor="t"/>
          <a:lstStyle/>
          <a:p>
            <a:pPr algn="l" indent="0" marL="0">
              <a:lnSpc>
                <a:spcPct val="113000"/>
              </a:lnSpc>
              <a:buNone/>
            </a:pPr>
            <a:r>
              <a:rPr lang="af" altLang="en-US" sz="2400" dirty="0">
                <a:solidFill>
                  <a:srgbClr val="25252B"/>
                </a:solidFill>
                <a:latin typeface="IBM Plex Sans" pitchFamily="34" charset="0"/>
                <a:ea typeface="IBM Plex Sans" pitchFamily="34" charset="-122"/>
                <a:cs typeface="IBM Plex Sans" pitchFamily="34" charset="-120"/>
              </a:rPr>
              <a:t>Persoonlike verantwoordelikheid kan opvoeding, ewekniebeoordeling, prosedures en klein toetse insluit.</a:t>
            </a:r>
            <a:endParaRPr lang="af"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2</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Hersiening: Hoe spreek Bitcoin monetêre gebreke aan?</a:t>
            </a:r>
            <a:endParaRPr lang="af" sz="3000" dirty="0"/>
          </a:p>
        </p:txBody>
      </p:sp>
      <p:sp>
        <p:nvSpPr>
          <p:cNvPr id="4" name="Text 2"/>
          <p:cNvSpPr/>
          <p:nvPr/>
        </p:nvSpPr>
        <p:spPr>
          <a:xfrm>
            <a:off x="666780" y="1429482"/>
            <a:ext cx="11510010" cy="361920"/>
          </a:xfrm>
          <a:prstGeom prst="rect">
            <a:avLst/>
          </a:prstGeom>
          <a:noFill/>
          <a:ln/>
        </p:spPr>
        <p:txBody>
          <a:bodyPr wrap="square" lIns="0" tIns="0" rIns="0" bIns="0" rtlCol="0" anchor="t"/>
          <a:lstStyle/>
          <a:p>
            <a:pPr algn="l" indent="0" marL="0">
              <a:lnSpc>
                <a:spcPct val="113000"/>
              </a:lnSpc>
              <a:buNone/>
            </a:pPr>
            <a:r>
              <a:rPr lang="af" altLang="en-US" sz="2110" b="1" dirty="0">
                <a:solidFill>
                  <a:srgbClr val="25252B"/>
                </a:solidFill>
                <a:latin typeface="IBM Plex Sans" pitchFamily="34" charset="0"/>
                <a:ea typeface="IBM Plex Sans" pitchFamily="34" charset="-122"/>
                <a:cs typeface="IBM Plex Sans" pitchFamily="34" charset="-120"/>
              </a:rPr>
              <a:t>Kernpunte</a:t>
            </a:r>
            <a:endParaRPr lang="af" sz="2110" dirty="0"/>
          </a:p>
        </p:txBody>
      </p:sp>
      <p:sp>
        <p:nvSpPr>
          <p:cNvPr id="5" name="Text 3"/>
          <p:cNvSpPr/>
          <p:nvPr/>
        </p:nvSpPr>
        <p:spPr>
          <a:xfrm>
            <a:off x="1002000" y="2005919"/>
            <a:ext cx="11142604" cy="2386035"/>
          </a:xfrm>
          <a:prstGeom prst="rect">
            <a:avLst/>
          </a:prstGeom>
          <a:noFill/>
          <a:ln/>
        </p:spPr>
        <p:txBody>
          <a:bodyPr wrap="square" lIns="0" tIns="0" rIns="0" bIns="0" rtlCol="0" anchor="t"/>
          <a:lstStyle/>
          <a:p>
            <a:pPr algn="l" marL="200660" indent="-200660">
              <a:lnSpc>
                <a:spcPct val="113000"/>
              </a:lnSpc>
              <a:buSzPct val="100000"/>
              <a:buChar char="•"/>
            </a:pPr>
            <a:r>
              <a:rPr lang="af" altLang="en-US" sz="2110" dirty="0">
                <a:solidFill>
                  <a:srgbClr val="25252B"/>
                </a:solidFill>
                <a:latin typeface="IBM Plex Sans" pitchFamily="34" charset="0"/>
                <a:ea typeface="IBM Plex Sans" pitchFamily="34" charset="-122"/>
                <a:cs typeface="IBM Plex Sans" pitchFamily="34" charset="-120"/>
              </a:rPr>
              <a:t>Veranderende aanbod → openbare uitreikingsreëls; gebruikers dwing dit af</a:t>
            </a:r>
            <a:endParaRPr lang="af" sz="2110" dirty="0"/>
          </a:p>
          <a:p>
            <a:pPr algn="l" marL="200660" indent="-200660">
              <a:lnSpc>
                <a:spcPct val="113000"/>
              </a:lnSpc>
              <a:spcBef>
                <a:spcPts val="420"/>
              </a:spcBef>
              <a:buSzPct val="100000"/>
              <a:buChar char="•"/>
            </a:pPr>
            <a:r>
              <a:rPr lang="af" altLang="en-US" sz="2110" dirty="0">
                <a:solidFill>
                  <a:srgbClr val="25252B"/>
                </a:solidFill>
                <a:latin typeface="IBM Plex Sans" pitchFamily="34" charset="0"/>
                <a:ea typeface="IBM Plex Sans" pitchFamily="34" charset="-122"/>
                <a:cs typeface="IBM Plex Sans" pitchFamily="34" charset="-120"/>
              </a:rPr>
              <a:t>Sentrale betalingstoestemming → Eweknie (P2P)-oordrag; foute is moeilik om ongedaan te maak</a:t>
            </a:r>
            <a:endParaRPr lang="af" sz="2110" dirty="0"/>
          </a:p>
          <a:p>
            <a:pPr algn="l" marL="200660" indent="-200660">
              <a:lnSpc>
                <a:spcPct val="113000"/>
              </a:lnSpc>
              <a:spcBef>
                <a:spcPts val="420"/>
              </a:spcBef>
              <a:buSzPct val="100000"/>
              <a:buChar char="•"/>
            </a:pPr>
            <a:r>
              <a:rPr lang="af" altLang="en-US" sz="2110" dirty="0">
                <a:solidFill>
                  <a:srgbClr val="25252B"/>
                </a:solidFill>
                <a:latin typeface="IBM Plex Sans" pitchFamily="34" charset="0"/>
                <a:ea typeface="IBM Plex Sans" pitchFamily="34" charset="-122"/>
                <a:cs typeface="IBM Plex Sans" pitchFamily="34" charset="-120"/>
              </a:rPr>
              <a:t>Sentrale grootboek → gedeelde verifikasie; privaatheidsrisiko’s van openbare rekords</a:t>
            </a:r>
            <a:endParaRPr lang="af" sz="2110" dirty="0"/>
          </a:p>
          <a:p>
            <a:pPr algn="l" marL="200660" indent="-200660">
              <a:lnSpc>
                <a:spcPct val="113000"/>
              </a:lnSpc>
              <a:spcBef>
                <a:spcPts val="420"/>
              </a:spcBef>
              <a:buSzPct val="100000"/>
              <a:buChar char="•"/>
            </a:pPr>
            <a:r>
              <a:rPr lang="af" altLang="en-US" sz="2110" dirty="0">
                <a:solidFill>
                  <a:srgbClr val="25252B"/>
                </a:solidFill>
                <a:latin typeface="IBM Plex Sans" pitchFamily="34" charset="0"/>
                <a:ea typeface="IBM Plex Sans" pitchFamily="34" charset="-122"/>
                <a:cs typeface="IBM Plex Sans" pitchFamily="34" charset="-120"/>
              </a:rPr>
              <a:t>Institusionele toegang → beheer oor sleutels; verantwoordelikheid vir rugsteun</a:t>
            </a:r>
            <a:endParaRPr lang="af" sz="2110" dirty="0"/>
          </a:p>
          <a:p>
            <a:pPr algn="l" marL="200660" indent="-200660">
              <a:lnSpc>
                <a:spcPct val="113000"/>
              </a:lnSpc>
              <a:spcBef>
                <a:spcPts val="420"/>
              </a:spcBef>
              <a:buSzPct val="100000"/>
              <a:buChar char="•"/>
            </a:pPr>
            <a:r>
              <a:rPr lang="af" altLang="en-US" sz="2110" dirty="0">
                <a:solidFill>
                  <a:srgbClr val="25252B"/>
                </a:solidFill>
                <a:latin typeface="IBM Plex Sans" pitchFamily="34" charset="0"/>
                <a:ea typeface="IBM Plex Sans" pitchFamily="34" charset="-122"/>
                <a:cs typeface="IBM Plex Sans" pitchFamily="34" charset="-120"/>
              </a:rPr>
              <a:t>Transaksievolgorde → Bewys van werk; toerusting- en energiekoste</a:t>
            </a:r>
            <a:endParaRPr lang="af" sz="2110" dirty="0"/>
          </a:p>
        </p:txBody>
      </p:sp>
      <p:sp>
        <p:nvSpPr>
          <p:cNvPr id="6" name="Shape 4"/>
          <p:cNvSpPr/>
          <p:nvPr/>
        </p:nvSpPr>
        <p:spPr>
          <a:xfrm>
            <a:off x="666780" y="4686940"/>
            <a:ext cx="10858500" cy="1085850"/>
          </a:xfrm>
          <a:prstGeom prst="rect">
            <a:avLst/>
          </a:prstGeom>
          <a:solidFill>
            <a:srgbClr val="F3F3FA"/>
          </a:solidFill>
          <a:ln/>
        </p:spPr>
      </p:sp>
      <p:sp>
        <p:nvSpPr>
          <p:cNvPr id="7" name="Shape 5"/>
          <p:cNvSpPr/>
          <p:nvPr/>
        </p:nvSpPr>
        <p:spPr>
          <a:xfrm>
            <a:off x="666780" y="4686940"/>
            <a:ext cx="57150" cy="1085850"/>
          </a:xfrm>
          <a:prstGeom prst="rect">
            <a:avLst/>
          </a:prstGeom>
          <a:solidFill>
            <a:srgbClr val="422C70"/>
          </a:solidFill>
          <a:ln/>
        </p:spPr>
      </p:sp>
      <p:sp>
        <p:nvSpPr>
          <p:cNvPr id="8" name="Text 6"/>
          <p:cNvSpPr/>
          <p:nvPr/>
        </p:nvSpPr>
        <p:spPr>
          <a:xfrm>
            <a:off x="1153058" y="4928342"/>
            <a:ext cx="10539649" cy="603047"/>
          </a:xfrm>
          <a:prstGeom prst="rect">
            <a:avLst/>
          </a:prstGeom>
          <a:noFill/>
          <a:ln/>
        </p:spPr>
        <p:txBody>
          <a:bodyPr wrap="square" lIns="0" tIns="0" rIns="0" bIns="0" rtlCol="0" anchor="t"/>
          <a:lstStyle/>
          <a:p>
            <a:pPr algn="l" indent="0" marL="0">
              <a:lnSpc>
                <a:spcPct val="113000"/>
              </a:lnSpc>
              <a:buNone/>
            </a:pPr>
            <a:r>
              <a:rPr lang="af" altLang="en-US" sz="2110" b="1" dirty="0">
                <a:solidFill>
                  <a:srgbClr val="422C70"/>
                </a:solidFill>
                <a:latin typeface="IBM Plex Sans" pitchFamily="34" charset="0"/>
                <a:ea typeface="IBM Plex Sans" pitchFamily="34" charset="-122"/>
                <a:cs typeface="IBM Plex Sans" pitchFamily="34" charset="-120"/>
              </a:rPr>
              <a:t>’n Oomblik om na te dink</a:t>
            </a:r>
            <a:endParaRPr lang="af" sz="2110" dirty="0"/>
          </a:p>
          <a:p>
            <a:pPr algn="l" indent="0" marL="0">
              <a:lnSpc>
                <a:spcPct val="113000"/>
              </a:lnSpc>
              <a:spcBef>
                <a:spcPts val="320"/>
              </a:spcBef>
              <a:buNone/>
            </a:pPr>
            <a:r>
              <a:rPr lang="af" altLang="en-US" sz="2110" dirty="0">
                <a:solidFill>
                  <a:srgbClr val="25252B"/>
                </a:solidFill>
                <a:latin typeface="IBM Plex Sans" pitchFamily="34" charset="0"/>
                <a:ea typeface="IBM Plex Sans" pitchFamily="34" charset="-122"/>
                <a:cs typeface="IBM Plex Sans" pitchFamily="34" charset="-120"/>
              </a:rPr>
              <a:t>Watter deel van Bitcoin se ontwerp sou u nou anders verduidelik, en waarom?</a:t>
            </a:r>
            <a:endParaRPr lang="af"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2</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29817" cy="411389"/>
          </a:xfrm>
          <a:prstGeom prst="rect">
            <a:avLst/>
          </a:prstGeom>
          <a:noFill/>
          <a:ln/>
        </p:spPr>
        <p:txBody>
          <a:bodyPr wrap="square" lIns="0" tIns="0" rIns="0" bIns="0" rtlCol="0" anchor="t"/>
          <a:lstStyle/>
          <a:p>
            <a:pPr algn="ctr" indent="0" marL="0">
              <a:lnSpc>
                <a:spcPct val="113000"/>
              </a:lnSpc>
              <a:buNone/>
            </a:pPr>
            <a:r>
              <a:rPr lang="af" altLang="en-US" sz="2400" dirty="0">
                <a:solidFill>
                  <a:srgbClr val="F7941F"/>
                </a:solidFill>
                <a:latin typeface="IBM Plex Sans Medium" pitchFamily="34" charset="0"/>
                <a:ea typeface="IBM Plex Sans Medium" pitchFamily="34" charset="-122"/>
                <a:cs typeface="IBM Plex Sans Medium" pitchFamily="34" charset="-120"/>
              </a:rPr>
              <a:t>Module 3</a:t>
            </a:r>
            <a:endParaRPr lang="af" sz="2400" dirty="0"/>
          </a:p>
        </p:txBody>
      </p:sp>
      <p:sp>
        <p:nvSpPr>
          <p:cNvPr id="3" name="Text 1"/>
          <p:cNvSpPr/>
          <p:nvPr/>
        </p:nvSpPr>
        <p:spPr>
          <a:xfrm>
            <a:off x="381030" y="2866553"/>
            <a:ext cx="11430000" cy="590520"/>
          </a:xfrm>
          <a:prstGeom prst="rect">
            <a:avLst/>
          </a:prstGeom>
          <a:noFill/>
          <a:ln/>
        </p:spPr>
        <p:txBody>
          <a:bodyPr wrap="square" lIns="0" tIns="0" rIns="0" bIns="0" rtlCol="0" anchor="t"/>
          <a:lstStyle/>
          <a:p>
            <a:pPr algn="ctr" indent="0" marL="0">
              <a:lnSpc>
                <a:spcPct val="83000"/>
              </a:lnSpc>
              <a:buNone/>
            </a:pPr>
            <a:r>
              <a:rPr lang="af" altLang="en-US" sz="4350" dirty="0">
                <a:solidFill>
                  <a:srgbClr val="FFFFFF"/>
                </a:solidFill>
                <a:latin typeface="IBM Plex Sans Medium" pitchFamily="34" charset="0"/>
                <a:ea typeface="IBM Plex Sans Medium" pitchFamily="34" charset="-122"/>
                <a:cs typeface="IBM Plex Sans Medium" pitchFamily="34" charset="-120"/>
              </a:rPr>
              <a:t>Bitcoin veilig gebruik</a:t>
            </a:r>
            <a:endParaRPr lang="af"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af" altLang="en-US" sz="2400" b="1" dirty="0">
                <a:solidFill>
                  <a:srgbClr val="FFFFFF"/>
                </a:solidFill>
                <a:latin typeface="IBM Plex Sans" pitchFamily="34" charset="0"/>
                <a:ea typeface="IBM Plex Sans" pitchFamily="34" charset="-122"/>
                <a:cs typeface="IBM Plex Sans" pitchFamily="34" charset="-120"/>
              </a:rPr>
              <a:t>Aksie:</a:t>
            </a:r>
            <a:r>
              <a:rPr lang="af" altLang="en-US" sz="2400" dirty="0">
                <a:solidFill>
                  <a:srgbClr val="FFFFFF"/>
                </a:solidFill>
                <a:latin typeface="IBM Plex Sans" pitchFamily="34" charset="0"/>
                <a:ea typeface="IBM Plex Sans" pitchFamily="34" charset="-122"/>
                <a:cs typeface="IBM Plex Sans" pitchFamily="34" charset="-120"/>
              </a:rPr>
              <a:t> Hoe neem ek verantwoordelikheid vir die gebruik en beveiliging van Bitcoin?</a:t>
            </a:r>
            <a:endParaRPr lang="af"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Veilige eerste stappe</a:t>
            </a:r>
            <a:endParaRPr lang="af"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Deel ontvangsinligting; nooit geheime nie</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Wag eers voordat u ’n versending goedkeur</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Hou foute klein; vra hulp</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Gebruik voorbereide, leë, gesimuleerde of goedgekeurde materiaal met ’n lae risiko</a:t>
            </a:r>
            <a:endParaRPr lang="af" sz="2400" dirty="0"/>
          </a:p>
        </p:txBody>
      </p:sp>
      <p:sp>
        <p:nvSpPr>
          <p:cNvPr id="5" name="Text 3"/>
          <p:cNvSpPr/>
          <p:nvPr/>
        </p:nvSpPr>
        <p:spPr>
          <a:xfrm>
            <a:off x="666780" y="3961364"/>
            <a:ext cx="11510010" cy="1234074"/>
          </a:xfrm>
          <a:prstGeom prst="rect">
            <a:avLst/>
          </a:prstGeom>
          <a:noFill/>
          <a:ln/>
        </p:spPr>
        <p:txBody>
          <a:bodyPr wrap="square" lIns="0" tIns="0" rIns="0" bIns="0" rtlCol="0" anchor="t"/>
          <a:lstStyle/>
          <a:p>
            <a:pPr algn="l" indent="0" marL="0">
              <a:lnSpc>
                <a:spcPct val="113000"/>
              </a:lnSpc>
              <a:buNone/>
            </a:pPr>
            <a:r>
              <a:rPr lang="af" altLang="en-US" sz="2400" dirty="0">
                <a:solidFill>
                  <a:srgbClr val="25252B"/>
                </a:solidFill>
                <a:latin typeface="IBM Plex Sans" pitchFamily="34" charset="0"/>
                <a:ea typeface="IBM Plex Sans" pitchFamily="34" charset="-122"/>
                <a:cs typeface="IBM Plex Sans" pitchFamily="34" charset="-120"/>
              </a:rPr>
              <a:t>Geen aankoop, persoonlike fondse of persoonlike Beursie word vereis nie. Oefening in ’n werklike omgewing hou bykomende privaatheids-, sekuriteits- en verliesrisiko’s in; ’n alternatief sonder fondse is beskikbaar.</a:t>
            </a:r>
            <a:endParaRPr lang="af"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3</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Beursies</a:t>
            </a:r>
            <a:endParaRPr lang="af" sz="3000" dirty="0"/>
          </a:p>
        </p:txBody>
      </p:sp>
      <p:sp>
        <p:nvSpPr>
          <p:cNvPr id="4" name="Text 2"/>
          <p:cNvSpPr/>
          <p:nvPr/>
        </p:nvSpPr>
        <p:spPr>
          <a:xfrm>
            <a:off x="666780" y="1429482"/>
            <a:ext cx="11510010" cy="723930"/>
          </a:xfrm>
          <a:prstGeom prst="rect">
            <a:avLst/>
          </a:prstGeom>
          <a:noFill/>
          <a:ln/>
        </p:spPr>
        <p:txBody>
          <a:bodyPr wrap="square" lIns="0" tIns="0" rIns="0" bIns="0" rtlCol="0" anchor="t"/>
          <a:lstStyle/>
          <a:p>
            <a:pPr algn="l" indent="0" marL="0">
              <a:lnSpc>
                <a:spcPct val="113000"/>
              </a:lnSpc>
              <a:buNone/>
            </a:pPr>
            <a:r>
              <a:rPr lang="af" altLang="en-US" sz="2110" dirty="0">
                <a:solidFill>
                  <a:srgbClr val="25252B"/>
                </a:solidFill>
                <a:latin typeface="IBM Plex Sans" pitchFamily="34" charset="0"/>
                <a:ea typeface="IBM Plex Sans" pitchFamily="34" charset="-122"/>
                <a:cs typeface="IBM Plex Sans" pitchFamily="34" charset="-120"/>
              </a:rPr>
              <a:t>'n Bitcoin-beursie bestuur die sleutels en inligting wat nodig is om transaksies te ontvang en te magtig; bitcoin bly op die gedeelde grootboek aangeteken.</a:t>
            </a:r>
            <a:endParaRPr lang="af" sz="2110" dirty="0"/>
          </a:p>
        </p:txBody>
      </p:sp>
      <p:sp>
        <p:nvSpPr>
          <p:cNvPr id="5" name="Text 3"/>
          <p:cNvSpPr/>
          <p:nvPr/>
        </p:nvSpPr>
        <p:spPr>
          <a:xfrm>
            <a:off x="1002000" y="2367839"/>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af" altLang="en-US" sz="2110" dirty="0">
                <a:solidFill>
                  <a:srgbClr val="25252B"/>
                </a:solidFill>
                <a:latin typeface="IBM Plex Sans" pitchFamily="34" charset="0"/>
                <a:ea typeface="IBM Plex Sans" pitchFamily="34" charset="-122"/>
                <a:cs typeface="IBM Plex Sans" pitchFamily="34" charset="-120"/>
              </a:rPr>
              <a:t>Wie beheer die sleutels?</a:t>
            </a:r>
            <a:endParaRPr lang="af" sz="2110" dirty="0"/>
          </a:p>
          <a:p>
            <a:pPr algn="l" marL="200660" indent="-200660">
              <a:lnSpc>
                <a:spcPct val="113000"/>
              </a:lnSpc>
              <a:spcBef>
                <a:spcPts val="420"/>
              </a:spcBef>
              <a:buSzPct val="100000"/>
              <a:buChar char="•"/>
            </a:pPr>
            <a:r>
              <a:rPr lang="af" altLang="en-US" sz="2110" dirty="0">
                <a:solidFill>
                  <a:srgbClr val="25252B"/>
                </a:solidFill>
                <a:latin typeface="IBM Plex Sans" pitchFamily="34" charset="0"/>
                <a:ea typeface="IBM Plex Sans" pitchFamily="34" charset="-122"/>
                <a:cs typeface="IBM Plex Sans" pitchFamily="34" charset="-120"/>
              </a:rPr>
              <a:t>Hoe word toegang herwin?</a:t>
            </a:r>
            <a:endParaRPr lang="af" sz="2110" dirty="0"/>
          </a:p>
          <a:p>
            <a:pPr algn="l" marL="200660" indent="-200660">
              <a:lnSpc>
                <a:spcPct val="113000"/>
              </a:lnSpc>
              <a:spcBef>
                <a:spcPts val="420"/>
              </a:spcBef>
              <a:buSzPct val="100000"/>
              <a:buChar char="•"/>
            </a:pPr>
            <a:r>
              <a:rPr lang="af" altLang="en-US" sz="2110" dirty="0">
                <a:solidFill>
                  <a:srgbClr val="25252B"/>
                </a:solidFill>
                <a:latin typeface="IBM Plex Sans" pitchFamily="34" charset="0"/>
                <a:ea typeface="IBM Plex Sans" pitchFamily="34" charset="-122"/>
                <a:cs typeface="IBM Plex Sans" pitchFamily="34" charset="-120"/>
              </a:rPr>
              <a:t>Watter betaalmetodes word ondersteun?</a:t>
            </a:r>
            <a:endParaRPr lang="af" sz="2110" dirty="0"/>
          </a:p>
          <a:p>
            <a:pPr algn="l" marL="200660" indent="-200660">
              <a:lnSpc>
                <a:spcPct val="113000"/>
              </a:lnSpc>
              <a:spcBef>
                <a:spcPts val="420"/>
              </a:spcBef>
              <a:buSzPct val="100000"/>
              <a:buChar char="•"/>
            </a:pPr>
            <a:r>
              <a:rPr lang="af" altLang="en-US" sz="2110" dirty="0">
                <a:solidFill>
                  <a:srgbClr val="25252B"/>
                </a:solidFill>
                <a:latin typeface="IBM Plex Sans" pitchFamily="34" charset="0"/>
                <a:ea typeface="IBM Plex Sans" pitchFamily="34" charset="-122"/>
                <a:cs typeface="IBM Plex Sans" pitchFamily="34" charset="-120"/>
              </a:rPr>
              <a:t>Bron, instandhouding, versoenbaarheid, privaatheid, koste en ondersteuning</a:t>
            </a:r>
            <a:endParaRPr lang="af" sz="2110" dirty="0"/>
          </a:p>
        </p:txBody>
      </p:sp>
      <p:sp>
        <p:nvSpPr>
          <p:cNvPr id="6" name="Text 4"/>
          <p:cNvSpPr/>
          <p:nvPr/>
        </p:nvSpPr>
        <p:spPr>
          <a:xfrm>
            <a:off x="666780" y="4271345"/>
            <a:ext cx="11510010" cy="361920"/>
          </a:xfrm>
          <a:prstGeom prst="rect">
            <a:avLst/>
          </a:prstGeom>
          <a:noFill/>
          <a:ln/>
        </p:spPr>
        <p:txBody>
          <a:bodyPr wrap="square" lIns="0" tIns="0" rIns="0" bIns="0" rtlCol="0" anchor="t"/>
          <a:lstStyle/>
          <a:p>
            <a:pPr algn="l" indent="0" marL="0">
              <a:lnSpc>
                <a:spcPct val="113000"/>
              </a:lnSpc>
              <a:buNone/>
            </a:pPr>
            <a:r>
              <a:rPr lang="af" altLang="en-US" sz="2110" dirty="0">
                <a:solidFill>
                  <a:srgbClr val="25252B"/>
                </a:solidFill>
                <a:latin typeface="IBM Plex Sans" pitchFamily="34" charset="0"/>
                <a:ea typeface="IBM Plex Sans" pitchFamily="34" charset="-122"/>
                <a:cs typeface="IBM Plex Sans" pitchFamily="34" charset="-120"/>
              </a:rPr>
              <a:t>Oopbronkode maak inspeksie moontlik; dit bewys nie dat 'n beursie veilig of geskik is nie.</a:t>
            </a:r>
            <a:endParaRPr lang="af" sz="2110" dirty="0"/>
          </a:p>
        </p:txBody>
      </p:sp>
      <p:sp>
        <p:nvSpPr>
          <p:cNvPr id="7" name="Text 5"/>
          <p:cNvSpPr/>
          <p:nvPr/>
        </p:nvSpPr>
        <p:spPr>
          <a:xfrm>
            <a:off x="666780" y="4901550"/>
            <a:ext cx="11510010" cy="1085850"/>
          </a:xfrm>
          <a:prstGeom prst="rect">
            <a:avLst/>
          </a:prstGeom>
          <a:noFill/>
          <a:ln/>
        </p:spPr>
        <p:txBody>
          <a:bodyPr wrap="square" lIns="0" tIns="0" rIns="0" bIns="0" rtlCol="0" anchor="t"/>
          <a:lstStyle/>
          <a:p>
            <a:pPr algn="l" indent="0" marL="0">
              <a:lnSpc>
                <a:spcPct val="113000"/>
              </a:lnSpc>
              <a:buNone/>
            </a:pPr>
            <a:r>
              <a:rPr lang="af" altLang="en-US" sz="2110" dirty="0">
                <a:solidFill>
                  <a:srgbClr val="25252B"/>
                </a:solidFill>
                <a:latin typeface="IBM Plex Sans" pitchFamily="34" charset="0"/>
                <a:ea typeface="IBM Plex Sans" pitchFamily="34" charset="-122"/>
                <a:cs typeface="IBM Plex Sans" pitchFamily="34" charset="-120"/>
              </a:rPr>
              <a:t>Opleidingsbeursies mag nie gebruik word om beduidende bedrae te beveilig nie. 'n Persoonlike beursie wat later gebruik word, vereis 'n nuwe private opstelling en nuwe herstelinligting.</a:t>
            </a:r>
            <a:endParaRPr lang="af" sz="21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3</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pic>
        <p:nvPicPr>
          <p:cNvPr id="2" name="Image 0" descr="U beursie bevat die sleutels Ontvang Deel 'n ontvangsadresStuur Onderteken met u sleutel Die bitcoin bly op die gedeelde grootboek">    </p:cNvPr>
          <p:cNvPicPr>
            <a:picLocks noChangeAspect="1"/>
          </p:cNvPicPr>
          <p:nvPr/>
        </p:nvPicPr>
        <p:blipFill>
          <a:blip r:embed="rId1"/>
          <a:stretch>
            <a:fillRect/>
          </a:stretch>
        </p:blipFill>
        <p:spPr>
          <a:xfrm>
            <a:off x="342900" y="939455"/>
            <a:ext cx="11506170" cy="482666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Adresse</a:t>
            </a:r>
            <a:endParaRPr lang="af"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Openbare ontvangsinligting vir betaling op die blokketting</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Verkry dit vanaf die ontvangskerm van die beoogde Beursie</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Skandeer of kopieer; vergelyk dit daarna met die vertroude skerm</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Bevestig die ontvanger, Netwerk en betaalmetode</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Adres op die blokketting en Lightning-faktuur: verskillende versoeke</a:t>
            </a:r>
            <a:endParaRPr lang="af" sz="2400" dirty="0"/>
          </a:p>
        </p:txBody>
      </p:sp>
      <p:sp>
        <p:nvSpPr>
          <p:cNvPr id="5" name="Text 3"/>
          <p:cNvSpPr/>
          <p:nvPr/>
        </p:nvSpPr>
        <p:spPr>
          <a:xfrm>
            <a:off x="666780" y="4022263"/>
            <a:ext cx="11510010" cy="1234074"/>
          </a:xfrm>
          <a:prstGeom prst="rect">
            <a:avLst/>
          </a:prstGeom>
          <a:noFill/>
          <a:ln/>
        </p:spPr>
        <p:txBody>
          <a:bodyPr wrap="square" lIns="0" tIns="0" rIns="0" bIns="0" rtlCol="0" anchor="t"/>
          <a:lstStyle/>
          <a:p>
            <a:pPr algn="l" indent="0" marL="0">
              <a:lnSpc>
                <a:spcPct val="113000"/>
              </a:lnSpc>
              <a:buNone/>
            </a:pPr>
            <a:r>
              <a:rPr lang="af" altLang="en-US" sz="2400" dirty="0">
                <a:solidFill>
                  <a:srgbClr val="25252B"/>
                </a:solidFill>
                <a:latin typeface="IBM Plex Sans" pitchFamily="34" charset="0"/>
                <a:ea typeface="IBM Plex Sans" pitchFamily="34" charset="-122"/>
                <a:cs typeface="IBM Plex Sans" pitchFamily="34" charset="-120"/>
              </a:rPr>
              <a:t>Kwaadwillige sagteware kan gekopieerde bestemmings vervang. ’n Bekende voorkoms is nie genoeg nie. Nuwe adresse maak dit moeiliker om betalings met mekaar te verbind; dit maak betalings nie anoniem nie.</a:t>
            </a:r>
            <a:endParaRPr lang="af"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3</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Sleutels</a:t>
            </a:r>
            <a:endParaRPr lang="af" sz="3000" dirty="0"/>
          </a:p>
        </p:txBody>
      </p:sp>
      <p:sp>
        <p:nvSpPr>
          <p:cNvPr id="4" name="Text 2"/>
          <p:cNvSpPr/>
          <p:nvPr/>
        </p:nvSpPr>
        <p:spPr>
          <a:xfrm>
            <a:off x="1002000" y="1375806"/>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af" altLang="en-US" sz="2110" b="1" dirty="0">
                <a:solidFill>
                  <a:srgbClr val="422C70"/>
                </a:solidFill>
                <a:latin typeface="IBM Plex Sans" pitchFamily="34" charset="0"/>
                <a:ea typeface="IBM Plex Sans" pitchFamily="34" charset="-122"/>
                <a:cs typeface="IBM Plex Sans" pitchFamily="34" charset="-120"/>
              </a:rPr>
              <a:t>Privaat sleutel:</a:t>
            </a:r>
            <a:r>
              <a:rPr lang="af" altLang="en-US" sz="2110" dirty="0">
                <a:solidFill>
                  <a:srgbClr val="25252B"/>
                </a:solidFill>
                <a:latin typeface="IBM Plex Sans" pitchFamily="34" charset="0"/>
                <a:ea typeface="IBM Plex Sans" pitchFamily="34" charset="-122"/>
                <a:cs typeface="IBM Plex Sans" pitchFamily="34" charset="-120"/>
              </a:rPr>
              <a:t> geheime inligting wat gebruik word om besteding te magtig</a:t>
            </a:r>
            <a:endParaRPr lang="af" sz="2110" dirty="0"/>
          </a:p>
          <a:p>
            <a:pPr algn="l" marL="200660" indent="-200660">
              <a:lnSpc>
                <a:spcPct val="113000"/>
              </a:lnSpc>
              <a:spcBef>
                <a:spcPts val="420"/>
              </a:spcBef>
              <a:buSzPct val="100000"/>
              <a:buChar char="•"/>
            </a:pPr>
            <a:r>
              <a:rPr lang="af" altLang="en-US" sz="2110" b="1" dirty="0">
                <a:solidFill>
                  <a:srgbClr val="422C70"/>
                </a:solidFill>
                <a:latin typeface="IBM Plex Sans" pitchFamily="34" charset="0"/>
                <a:ea typeface="IBM Plex Sans" pitchFamily="34" charset="-122"/>
                <a:cs typeface="IBM Plex Sans" pitchFamily="34" charset="-120"/>
              </a:rPr>
              <a:t>Publieke sleutel:</a:t>
            </a:r>
            <a:r>
              <a:rPr lang="af" altLang="en-US" sz="2110" dirty="0">
                <a:solidFill>
                  <a:srgbClr val="25252B"/>
                </a:solidFill>
                <a:latin typeface="IBM Plex Sans" pitchFamily="34" charset="0"/>
                <a:ea typeface="IBM Plex Sans" pitchFamily="34" charset="-122"/>
                <a:cs typeface="IBM Plex Sans" pitchFamily="34" charset="-120"/>
              </a:rPr>
              <a:t> verifieer handtekeninge sonder om die privaat sleutel te openbaar</a:t>
            </a:r>
            <a:endParaRPr lang="af" sz="2110" dirty="0"/>
          </a:p>
          <a:p>
            <a:pPr algn="l" marL="200660" indent="-200660">
              <a:lnSpc>
                <a:spcPct val="113000"/>
              </a:lnSpc>
              <a:spcBef>
                <a:spcPts val="420"/>
              </a:spcBef>
              <a:buSzPct val="100000"/>
              <a:buChar char="•"/>
            </a:pPr>
            <a:r>
              <a:rPr lang="af" altLang="en-US" sz="2110" b="1" dirty="0">
                <a:solidFill>
                  <a:srgbClr val="422C70"/>
                </a:solidFill>
                <a:latin typeface="IBM Plex Sans" pitchFamily="34" charset="0"/>
                <a:ea typeface="IBM Plex Sans" pitchFamily="34" charset="-122"/>
                <a:cs typeface="IBM Plex Sans" pitchFamily="34" charset="-120"/>
              </a:rPr>
              <a:t>Adres:</a:t>
            </a:r>
            <a:r>
              <a:rPr lang="af" altLang="en-US" sz="2110" dirty="0">
                <a:solidFill>
                  <a:srgbClr val="25252B"/>
                </a:solidFill>
                <a:latin typeface="IBM Plex Sans" pitchFamily="34" charset="0"/>
                <a:ea typeface="IBM Plex Sans" pitchFamily="34" charset="-122"/>
                <a:cs typeface="IBM Plex Sans" pitchFamily="34" charset="-120"/>
              </a:rPr>
              <a:t> ontvangsinligting wat van publiekesleutelinligting afgelei word</a:t>
            </a:r>
            <a:endParaRPr lang="af" sz="2110" dirty="0"/>
          </a:p>
          <a:p>
            <a:pPr algn="l" marL="200660" indent="-200660">
              <a:lnSpc>
                <a:spcPct val="113000"/>
              </a:lnSpc>
              <a:spcBef>
                <a:spcPts val="420"/>
              </a:spcBef>
              <a:buSzPct val="100000"/>
              <a:buChar char="•"/>
            </a:pPr>
            <a:r>
              <a:rPr lang="af" altLang="en-US" sz="2110" dirty="0">
                <a:solidFill>
                  <a:srgbClr val="25252B"/>
                </a:solidFill>
                <a:latin typeface="IBM Plex Sans" pitchFamily="34" charset="0"/>
                <a:ea typeface="IBM Plex Sans" pitchFamily="34" charset="-122"/>
                <a:cs typeface="IBM Plex Sans" pitchFamily="34" charset="-120"/>
              </a:rPr>
              <a:t>Beursies bestuur gewoonlik baie sleutels outomaties</a:t>
            </a:r>
            <a:endParaRPr lang="af" sz="2110" dirty="0"/>
          </a:p>
        </p:txBody>
      </p:sp>
      <p:sp>
        <p:nvSpPr>
          <p:cNvPr id="5" name="Text 3"/>
          <p:cNvSpPr/>
          <p:nvPr/>
        </p:nvSpPr>
        <p:spPr>
          <a:xfrm>
            <a:off x="666780" y="3279313"/>
            <a:ext cx="11510010" cy="1085850"/>
          </a:xfrm>
          <a:prstGeom prst="rect">
            <a:avLst/>
          </a:prstGeom>
          <a:noFill/>
          <a:ln/>
        </p:spPr>
        <p:txBody>
          <a:bodyPr wrap="square" lIns="0" tIns="0" rIns="0" bIns="0" rtlCol="0" anchor="t"/>
          <a:lstStyle/>
          <a:p>
            <a:pPr algn="l" indent="0" marL="0">
              <a:lnSpc>
                <a:spcPct val="113000"/>
              </a:lnSpc>
              <a:buNone/>
            </a:pPr>
            <a:r>
              <a:rPr lang="af" altLang="en-US" sz="2110" dirty="0">
                <a:solidFill>
                  <a:srgbClr val="25252B"/>
                </a:solidFill>
                <a:latin typeface="IBM Plex Sans" pitchFamily="34" charset="0"/>
                <a:ea typeface="IBM Plex Sans" pitchFamily="34" charset="-122"/>
                <a:cs typeface="IBM Plex Sans" pitchFamily="34" charset="-120"/>
              </a:rPr>
              <a:t>Moet nooit privaat sleutels, saadfrases, wagwoorde of herstelkodes deel nie. Geen wettige opvoeder, ondersteuningswerker, beursiemaatskappy, beurswerknemer of ontwikkelaar het dit nodig nie.</a:t>
            </a:r>
            <a:endParaRPr lang="af" sz="2110" dirty="0"/>
          </a:p>
        </p:txBody>
      </p:sp>
      <p:sp>
        <p:nvSpPr>
          <p:cNvPr id="6" name="Shape 4"/>
          <p:cNvSpPr/>
          <p:nvPr/>
        </p:nvSpPr>
        <p:spPr>
          <a:xfrm>
            <a:off x="666780" y="4633356"/>
            <a:ext cx="10858500" cy="1447770"/>
          </a:xfrm>
          <a:prstGeom prst="rect">
            <a:avLst/>
          </a:prstGeom>
          <a:solidFill>
            <a:srgbClr val="F3F3FA"/>
          </a:solidFill>
          <a:ln/>
        </p:spPr>
      </p:sp>
      <p:sp>
        <p:nvSpPr>
          <p:cNvPr id="7" name="Shape 5"/>
          <p:cNvSpPr/>
          <p:nvPr/>
        </p:nvSpPr>
        <p:spPr>
          <a:xfrm>
            <a:off x="666780" y="4633356"/>
            <a:ext cx="57150" cy="1447770"/>
          </a:xfrm>
          <a:prstGeom prst="rect">
            <a:avLst/>
          </a:prstGeom>
          <a:solidFill>
            <a:srgbClr val="422C70"/>
          </a:solidFill>
          <a:ln/>
        </p:spPr>
      </p:sp>
      <p:sp>
        <p:nvSpPr>
          <p:cNvPr id="8" name="Text 6"/>
          <p:cNvSpPr/>
          <p:nvPr/>
        </p:nvSpPr>
        <p:spPr>
          <a:xfrm>
            <a:off x="1153058" y="4874758"/>
            <a:ext cx="10539649" cy="964966"/>
          </a:xfrm>
          <a:prstGeom prst="rect">
            <a:avLst/>
          </a:prstGeom>
          <a:noFill/>
          <a:ln/>
        </p:spPr>
        <p:txBody>
          <a:bodyPr wrap="square" lIns="0" tIns="0" rIns="0" bIns="0" rtlCol="0" anchor="t"/>
          <a:lstStyle/>
          <a:p>
            <a:pPr algn="l" indent="0" marL="0">
              <a:lnSpc>
                <a:spcPct val="113000"/>
              </a:lnSpc>
              <a:buNone/>
            </a:pPr>
            <a:r>
              <a:rPr lang="af" altLang="en-US" sz="2110" b="1" dirty="0">
                <a:solidFill>
                  <a:srgbClr val="422C70"/>
                </a:solidFill>
                <a:latin typeface="IBM Plex Sans" pitchFamily="34" charset="0"/>
                <a:ea typeface="IBM Plex Sans" pitchFamily="34" charset="-122"/>
                <a:cs typeface="IBM Plex Sans" pitchFamily="34" charset="-120"/>
              </a:rPr>
              <a:t>Probeer dit</a:t>
            </a:r>
            <a:endParaRPr lang="af" sz="2110" dirty="0"/>
          </a:p>
          <a:p>
            <a:pPr algn="l" indent="0" marL="0">
              <a:lnSpc>
                <a:spcPct val="113000"/>
              </a:lnSpc>
              <a:spcBef>
                <a:spcPts val="320"/>
              </a:spcBef>
              <a:buNone/>
            </a:pPr>
            <a:r>
              <a:rPr lang="af" altLang="en-US" sz="2110" dirty="0">
                <a:solidFill>
                  <a:srgbClr val="25252B"/>
                </a:solidFill>
                <a:latin typeface="IBM Plex Sans" pitchFamily="34" charset="0"/>
                <a:ea typeface="IBM Plex Sans" pitchFamily="34" charset="-122"/>
                <a:cs typeface="IBM Plex Sans" pitchFamily="34" charset="-120"/>
              </a:rPr>
              <a:t>Sorteer voorbereide voorbeelde in ontvangsinligting, geheime en openbare inligting wat sensitief word wanneer dit aan 'n persoon gekoppel word.</a:t>
            </a:r>
            <a:endParaRPr lang="af"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3</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pic>
        <p:nvPicPr>
          <p:cNvPr id="2" name="Image 0" descr="Privaat sleutel: moet dit nooit deel nie. Enigiemand wat dit het, kan u bitcoin bestee. Ontvang: veilig om te deel Publieke sleutel, afgelei van die privaat sleutel Ontvangsadres, geskep uit inligting">    </p:cNvPr>
          <p:cNvPicPr>
            <a:picLocks noChangeAspect="1"/>
          </p:cNvPicPr>
          <p:nvPr/>
        </p:nvPicPr>
        <p:blipFill>
          <a:blip r:embed="rId1"/>
          <a:stretch>
            <a:fillRect/>
          </a:stretch>
        </p:blipFill>
        <p:spPr>
          <a:xfrm>
            <a:off x="342900" y="829727"/>
            <a:ext cx="11506170" cy="504611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Saadfrases</a:t>
            </a:r>
            <a:endParaRPr lang="af" sz="3000" dirty="0"/>
          </a:p>
        </p:txBody>
      </p:sp>
      <p:sp>
        <p:nvSpPr>
          <p:cNvPr id="5" name="Text 2"/>
          <p:cNvSpPr/>
          <p:nvPr/>
        </p:nvSpPr>
        <p:spPr>
          <a:xfrm>
            <a:off x="666780" y="1447770"/>
            <a:ext cx="5694426" cy="1234074"/>
          </a:xfrm>
          <a:prstGeom prst="rect">
            <a:avLst/>
          </a:prstGeom>
          <a:noFill/>
          <a:ln/>
        </p:spPr>
        <p:txBody>
          <a:bodyPr wrap="square" lIns="0" tIns="0" rIns="0" bIns="0" rtlCol="0" anchor="t"/>
          <a:lstStyle/>
          <a:p>
            <a:pPr algn="l" indent="0" marL="0">
              <a:lnSpc>
                <a:spcPct val="113000"/>
              </a:lnSpc>
              <a:buNone/>
            </a:pPr>
            <a:r>
              <a:rPr lang="af" altLang="en-US" sz="2400" dirty="0">
                <a:solidFill>
                  <a:srgbClr val="25252B"/>
                </a:solidFill>
                <a:latin typeface="IBM Plex Sans" pitchFamily="34" charset="0"/>
                <a:ea typeface="IBM Plex Sans" pitchFamily="34" charset="-122"/>
                <a:cs typeface="IBM Plex Sans" pitchFamily="34" charset="-120"/>
              </a:rPr>
              <a:t>'n Saadfrase is 'n geordende lys woorde wat baie beursies gebruik om hul privaat sleutels te herwin.</a:t>
            </a:r>
            <a:endParaRPr lang="af" sz="2400" dirty="0"/>
          </a:p>
        </p:txBody>
      </p:sp>
      <p:sp>
        <p:nvSpPr>
          <p:cNvPr id="6" name="Text 3"/>
          <p:cNvSpPr/>
          <p:nvPr/>
        </p:nvSpPr>
        <p:spPr>
          <a:xfrm>
            <a:off x="1047720" y="2925623"/>
            <a:ext cx="5276820" cy="3062143"/>
          </a:xfrm>
          <a:prstGeom prst="rect">
            <a:avLst/>
          </a:prstGeom>
          <a:noFill/>
          <a:ln/>
        </p:spPr>
        <p:txBody>
          <a:bodyPr wrap="square" lIns="0" tIns="0" rIns="0" bIns="0" rtlCol="0" anchor="t"/>
          <a:lstStyle/>
          <a:p>
            <a:pPr algn="l" marL="228600" indent="-228600">
              <a:lnSpc>
                <a:spcPct val="113000"/>
              </a:lnSpc>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Dikwels 12 of 24 woorde; ontwerpe verskil</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Presiese spelling en volgorde</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Amptelike rugsteuninstruksies; private, vanlyn berging</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Beskerm teen verlies, skade, kameras en ander waarnemers</a:t>
            </a:r>
            <a:endParaRPr lang="af"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3</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Gebruik met en sonder ’n bewaarder</a:t>
            </a:r>
            <a:endParaRPr lang="af" sz="3000" dirty="0"/>
          </a:p>
        </p:txBody>
      </p:sp>
      <p:sp>
        <p:nvSpPr>
          <p:cNvPr id="4" name="Text 2"/>
          <p:cNvSpPr/>
          <p:nvPr/>
        </p:nvSpPr>
        <p:spPr>
          <a:xfrm>
            <a:off x="1002000" y="1375806"/>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af" altLang="en-US" sz="2110" b="1" dirty="0">
                <a:solidFill>
                  <a:srgbClr val="422C70"/>
                </a:solidFill>
                <a:latin typeface="IBM Plex Sans" pitchFamily="34" charset="0"/>
                <a:ea typeface="IBM Plex Sans" pitchFamily="34" charset="-122"/>
                <a:cs typeface="IBM Plex Sans" pitchFamily="34" charset="-120"/>
              </a:rPr>
              <a:t>Diensbewaring:</a:t>
            </a:r>
            <a:r>
              <a:rPr lang="af" altLang="en-US" sz="2110" dirty="0">
                <a:solidFill>
                  <a:srgbClr val="25252B"/>
                </a:solidFill>
                <a:latin typeface="IBM Plex Sans" pitchFamily="34" charset="0"/>
                <a:ea typeface="IBM Plex Sans" pitchFamily="34" charset="-122"/>
                <a:cs typeface="IBM Plex Sans" pitchFamily="34" charset="-120"/>
              </a:rPr>
              <a:t> diens beheer sleutels en rekeningherstel</a:t>
            </a:r>
            <a:endParaRPr lang="af" sz="2110" dirty="0"/>
          </a:p>
          <a:p>
            <a:pPr algn="l" marL="200660" indent="-200660">
              <a:lnSpc>
                <a:spcPct val="113000"/>
              </a:lnSpc>
              <a:spcBef>
                <a:spcPts val="420"/>
              </a:spcBef>
              <a:buSzPct val="100000"/>
              <a:buChar char="•"/>
            </a:pPr>
            <a:r>
              <a:rPr lang="af" altLang="en-US" sz="2110" dirty="0">
                <a:solidFill>
                  <a:srgbClr val="25252B"/>
                </a:solidFill>
                <a:latin typeface="IBM Plex Sans" pitchFamily="34" charset="0"/>
                <a:ea typeface="IBM Plex Sans" pitchFamily="34" charset="-122"/>
                <a:cs typeface="IBM Plex Sans" pitchFamily="34" charset="-120"/>
              </a:rPr>
              <a:t>Getoonde saldo: die diens se belofte om bitcoin te verskaf</a:t>
            </a:r>
            <a:endParaRPr lang="af" sz="2110" dirty="0"/>
          </a:p>
          <a:p>
            <a:pPr algn="l" marL="200660" indent="-200660">
              <a:lnSpc>
                <a:spcPct val="113000"/>
              </a:lnSpc>
              <a:spcBef>
                <a:spcPts val="420"/>
              </a:spcBef>
              <a:buSzPct val="100000"/>
              <a:buChar char="•"/>
            </a:pPr>
            <a:r>
              <a:rPr lang="af" altLang="en-US" sz="2110" b="1" dirty="0">
                <a:solidFill>
                  <a:srgbClr val="422C70"/>
                </a:solidFill>
                <a:latin typeface="IBM Plex Sans" pitchFamily="34" charset="0"/>
                <a:ea typeface="IBM Plex Sans" pitchFamily="34" charset="-122"/>
                <a:cs typeface="IBM Plex Sans" pitchFamily="34" charset="-120"/>
              </a:rPr>
              <a:t>Selfbewaring:</a:t>
            </a:r>
            <a:r>
              <a:rPr lang="af" altLang="en-US" sz="2110" dirty="0">
                <a:solidFill>
                  <a:srgbClr val="25252B"/>
                </a:solidFill>
                <a:latin typeface="IBM Plex Sans" pitchFamily="34" charset="0"/>
                <a:ea typeface="IBM Plex Sans" pitchFamily="34" charset="-122"/>
                <a:cs typeface="IBM Plex Sans" pitchFamily="34" charset="-120"/>
              </a:rPr>
              <a:t> gebruiker beheer sleutels en rugsteun</a:t>
            </a:r>
            <a:endParaRPr lang="af" sz="2110" dirty="0"/>
          </a:p>
          <a:p>
            <a:pPr algn="l" marL="200660" indent="-200660">
              <a:lnSpc>
                <a:spcPct val="113000"/>
              </a:lnSpc>
              <a:spcBef>
                <a:spcPts val="420"/>
              </a:spcBef>
              <a:buSzPct val="100000"/>
              <a:buChar char="•"/>
            </a:pPr>
            <a:r>
              <a:rPr lang="af" altLang="en-US" sz="2110" dirty="0">
                <a:solidFill>
                  <a:srgbClr val="25252B"/>
                </a:solidFill>
                <a:latin typeface="IBM Plex Sans" pitchFamily="34" charset="0"/>
                <a:ea typeface="IBM Plex Sans" pitchFamily="34" charset="-122"/>
                <a:cs typeface="IBM Plex Sans" pitchFamily="34" charset="-120"/>
              </a:rPr>
              <a:t>Direkte beheer bring verantwoordelikheid vir foute en herstel mee</a:t>
            </a:r>
            <a:endParaRPr lang="af" sz="2110" dirty="0"/>
          </a:p>
        </p:txBody>
      </p:sp>
      <p:sp>
        <p:nvSpPr>
          <p:cNvPr id="5" name="Text 3"/>
          <p:cNvSpPr/>
          <p:nvPr/>
        </p:nvSpPr>
        <p:spPr>
          <a:xfrm>
            <a:off x="666780" y="3279313"/>
            <a:ext cx="11510010" cy="1085850"/>
          </a:xfrm>
          <a:prstGeom prst="rect">
            <a:avLst/>
          </a:prstGeom>
          <a:noFill/>
          <a:ln/>
        </p:spPr>
        <p:txBody>
          <a:bodyPr wrap="square" lIns="0" tIns="0" rIns="0" bIns="0" rtlCol="0" anchor="t"/>
          <a:lstStyle/>
          <a:p>
            <a:pPr algn="l" indent="0" marL="0">
              <a:lnSpc>
                <a:spcPct val="113000"/>
              </a:lnSpc>
              <a:buNone/>
            </a:pPr>
            <a:r>
              <a:rPr lang="af" altLang="en-US" sz="2110" dirty="0">
                <a:solidFill>
                  <a:srgbClr val="25252B"/>
                </a:solidFill>
                <a:latin typeface="IBM Plex Sans" pitchFamily="34" charset="0"/>
                <a:ea typeface="IBM Plex Sans" pitchFamily="34" charset="-122"/>
                <a:cs typeface="IBM Plex Sans" pitchFamily="34" charset="-120"/>
              </a:rPr>
              <a:t>'n Openbare blokketting kan nie bewys wat 'n diens aan 'n bepaalde kliënt verskuldig is nie. Selfbewaring kan steeds afhanklikheid van sagteware, hardeware, bedieners en netwerke behels.</a:t>
            </a:r>
            <a:endParaRPr lang="af" sz="2110" dirty="0"/>
          </a:p>
        </p:txBody>
      </p:sp>
      <p:sp>
        <p:nvSpPr>
          <p:cNvPr id="6" name="Shape 4"/>
          <p:cNvSpPr/>
          <p:nvPr/>
        </p:nvSpPr>
        <p:spPr>
          <a:xfrm>
            <a:off x="666780" y="4633356"/>
            <a:ext cx="10858500" cy="1447770"/>
          </a:xfrm>
          <a:prstGeom prst="rect">
            <a:avLst/>
          </a:prstGeom>
          <a:solidFill>
            <a:srgbClr val="F3F3FA"/>
          </a:solidFill>
          <a:ln/>
        </p:spPr>
      </p:sp>
      <p:sp>
        <p:nvSpPr>
          <p:cNvPr id="7" name="Shape 5"/>
          <p:cNvSpPr/>
          <p:nvPr/>
        </p:nvSpPr>
        <p:spPr>
          <a:xfrm>
            <a:off x="666780" y="4633356"/>
            <a:ext cx="57150" cy="1447770"/>
          </a:xfrm>
          <a:prstGeom prst="rect">
            <a:avLst/>
          </a:prstGeom>
          <a:solidFill>
            <a:srgbClr val="422C70"/>
          </a:solidFill>
          <a:ln/>
        </p:spPr>
      </p:sp>
      <p:sp>
        <p:nvSpPr>
          <p:cNvPr id="8" name="Text 6"/>
          <p:cNvSpPr/>
          <p:nvPr/>
        </p:nvSpPr>
        <p:spPr>
          <a:xfrm>
            <a:off x="1153058" y="4874758"/>
            <a:ext cx="10539649" cy="964966"/>
          </a:xfrm>
          <a:prstGeom prst="rect">
            <a:avLst/>
          </a:prstGeom>
          <a:noFill/>
          <a:ln/>
        </p:spPr>
        <p:txBody>
          <a:bodyPr wrap="square" lIns="0" tIns="0" rIns="0" bIns="0" rtlCol="0" anchor="t"/>
          <a:lstStyle/>
          <a:p>
            <a:pPr algn="l" indent="0" marL="0">
              <a:lnSpc>
                <a:spcPct val="113000"/>
              </a:lnSpc>
              <a:buNone/>
            </a:pPr>
            <a:r>
              <a:rPr lang="af" altLang="en-US" sz="2110" b="1" dirty="0">
                <a:solidFill>
                  <a:srgbClr val="422C70"/>
                </a:solidFill>
                <a:latin typeface="IBM Plex Sans" pitchFamily="34" charset="0"/>
                <a:ea typeface="IBM Plex Sans" pitchFamily="34" charset="-122"/>
                <a:cs typeface="IBM Plex Sans" pitchFamily="34" charset="-120"/>
              </a:rPr>
              <a:t>Probeer dit</a:t>
            </a:r>
            <a:endParaRPr lang="af" sz="2110" dirty="0"/>
          </a:p>
          <a:p>
            <a:pPr algn="l" indent="0" marL="0">
              <a:lnSpc>
                <a:spcPct val="113000"/>
              </a:lnSpc>
              <a:spcBef>
                <a:spcPts val="320"/>
              </a:spcBef>
              <a:buNone/>
            </a:pPr>
            <a:r>
              <a:rPr lang="af" altLang="en-US" sz="2110" dirty="0">
                <a:solidFill>
                  <a:srgbClr val="25252B"/>
                </a:solidFill>
                <a:latin typeface="IBM Plex Sans" pitchFamily="34" charset="0"/>
                <a:ea typeface="IBM Plex Sans" pitchFamily="34" charset="-122"/>
                <a:cs typeface="IBM Plex Sans" pitchFamily="34" charset="-120"/>
              </a:rPr>
              <a:t>Vergelyk twee voorbereide beskrywings: wie beheer sleutels, wie herstel toegang en watter risiko moet nagegaan word?</a:t>
            </a:r>
            <a:endParaRPr lang="af"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3</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3</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pic>
        <p:nvPicPr>
          <p:cNvPr id="2" name="Image 0" descr="Diensbewaring U meld op u foon by ’n rekening aanDie diens hou die sleutels op sy bedieners Die diens keur u betaling goed en onderteken ditSaldo’n Belofte van die diensHerstelDeur die diens se rekeni">    </p:cNvPr>
          <p:cNvPicPr>
            <a:picLocks noChangeAspect="1"/>
          </p:cNvPicPr>
          <p:nvPr/>
        </p:nvPicPr>
        <p:blipFill>
          <a:blip r:embed="rId1"/>
          <a:stretch>
            <a:fillRect/>
          </a:stretch>
        </p:blipFill>
        <p:spPr>
          <a:xfrm>
            <a:off x="342900" y="736458"/>
            <a:ext cx="11506170" cy="523274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Warm en koue beursies</a:t>
            </a:r>
            <a:endParaRPr lang="af" sz="3000" dirty="0"/>
          </a:p>
        </p:txBody>
      </p:sp>
      <p:sp>
        <p:nvSpPr>
          <p:cNvPr id="5" name="Text 2"/>
          <p:cNvSpPr/>
          <p:nvPr/>
        </p:nvSpPr>
        <p:spPr>
          <a:xfrm>
            <a:off x="986729" y="1372240"/>
            <a:ext cx="5989960" cy="3263768"/>
          </a:xfrm>
          <a:prstGeom prst="rect">
            <a:avLst/>
          </a:prstGeom>
          <a:noFill/>
          <a:ln/>
        </p:spPr>
        <p:txBody>
          <a:bodyPr wrap="square" lIns="0" tIns="0" rIns="0" bIns="0" rtlCol="0" anchor="t"/>
          <a:lstStyle/>
          <a:p>
            <a:pPr algn="l" marL="191770" indent="-191770">
              <a:lnSpc>
                <a:spcPct val="113000"/>
              </a:lnSpc>
              <a:buSzPct val="100000"/>
              <a:buChar char="•"/>
            </a:pPr>
            <a:r>
              <a:rPr lang="af" altLang="en-US" sz="2020" b="1" dirty="0">
                <a:solidFill>
                  <a:srgbClr val="422C70"/>
                </a:solidFill>
                <a:latin typeface="IBM Plex Sans" pitchFamily="34" charset="0"/>
                <a:ea typeface="IBM Plex Sans" pitchFamily="34" charset="-122"/>
                <a:cs typeface="IBM Plex Sans" pitchFamily="34" charset="-120"/>
              </a:rPr>
              <a:t>Warm:</a:t>
            </a:r>
            <a:r>
              <a:rPr lang="af" altLang="en-US" sz="2020" dirty="0">
                <a:solidFill>
                  <a:srgbClr val="25252B"/>
                </a:solidFill>
                <a:latin typeface="IBM Plex Sans" pitchFamily="34" charset="0"/>
                <a:ea typeface="IBM Plex Sans" pitchFamily="34" charset="-122"/>
                <a:cs typeface="IBM Plex Sans" pitchFamily="34" charset="-120"/>
              </a:rPr>
              <a:t> sleutels op ’n toestel wat aan die internet gekoppel is; gerieflik, groter blootstelling</a:t>
            </a:r>
            <a:endParaRPr lang="af" sz="2020" dirty="0"/>
          </a:p>
          <a:p>
            <a:pPr algn="l" marL="191770" indent="-191770">
              <a:lnSpc>
                <a:spcPct val="113000"/>
              </a:lnSpc>
              <a:spcBef>
                <a:spcPts val="400"/>
              </a:spcBef>
              <a:buSzPct val="100000"/>
              <a:buChar char="•"/>
            </a:pPr>
            <a:r>
              <a:rPr lang="af" altLang="en-US" sz="2020" b="1" dirty="0">
                <a:solidFill>
                  <a:srgbClr val="422C70"/>
                </a:solidFill>
                <a:latin typeface="IBM Plex Sans" pitchFamily="34" charset="0"/>
                <a:ea typeface="IBM Plex Sans" pitchFamily="34" charset="-122"/>
                <a:cs typeface="IBM Plex Sans" pitchFamily="34" charset="-120"/>
              </a:rPr>
              <a:t>Koud:</a:t>
            </a:r>
            <a:r>
              <a:rPr lang="af" altLang="en-US" sz="2020" dirty="0">
                <a:solidFill>
                  <a:srgbClr val="25252B"/>
                </a:solidFill>
                <a:latin typeface="IBM Plex Sans" pitchFamily="34" charset="0"/>
                <a:ea typeface="IBM Plex Sans" pitchFamily="34" charset="-122"/>
                <a:cs typeface="IBM Plex Sans" pitchFamily="34" charset="-120"/>
              </a:rPr>
              <a:t> ondertekeningsleutels wat van ’n veeldoelige toestel met internetverbinding geïsoleer is</a:t>
            </a:r>
            <a:endParaRPr lang="af" sz="2020" dirty="0"/>
          </a:p>
          <a:p>
            <a:pPr algn="l" marL="191770" indent="-191770">
              <a:lnSpc>
                <a:spcPct val="113000"/>
              </a:lnSpc>
              <a:spcBef>
                <a:spcPts val="400"/>
              </a:spcBef>
              <a:buSzPct val="100000"/>
              <a:buChar char="•"/>
            </a:pPr>
            <a:r>
              <a:rPr lang="af" altLang="en-US" sz="2020" b="1" dirty="0">
                <a:solidFill>
                  <a:srgbClr val="422C70"/>
                </a:solidFill>
                <a:latin typeface="IBM Plex Sans" pitchFamily="34" charset="0"/>
                <a:ea typeface="IBM Plex Sans" pitchFamily="34" charset="-122"/>
                <a:cs typeface="IBM Plex Sans" pitchFamily="34" charset="-120"/>
              </a:rPr>
              <a:t>Hardeware beursie:</a:t>
            </a:r>
            <a:r>
              <a:rPr lang="af" altLang="en-US" sz="2020" dirty="0">
                <a:solidFill>
                  <a:srgbClr val="25252B"/>
                </a:solidFill>
                <a:latin typeface="IBM Plex Sans" pitchFamily="34" charset="0"/>
                <a:ea typeface="IBM Plex Sans" pitchFamily="34" charset="-122"/>
                <a:cs typeface="IBM Plex Sans" pitchFamily="34" charset="-120"/>
              </a:rPr>
              <a:t> toegewyde toestel vir sleutelbeskerming en ondertekening</a:t>
            </a:r>
            <a:endParaRPr lang="af" sz="2020" dirty="0"/>
          </a:p>
          <a:p>
            <a:pPr algn="l" marL="191770" indent="-191770">
              <a:lnSpc>
                <a:spcPct val="113000"/>
              </a:lnSpc>
              <a:spcBef>
                <a:spcPts val="400"/>
              </a:spcBef>
              <a:buSzPct val="100000"/>
              <a:buChar char="•"/>
            </a:pPr>
            <a:r>
              <a:rPr lang="af" altLang="en-US" sz="2020" dirty="0">
                <a:solidFill>
                  <a:srgbClr val="25252B"/>
                </a:solidFill>
                <a:latin typeface="IBM Plex Sans" pitchFamily="34" charset="0"/>
                <a:ea typeface="IBM Plex Sans" pitchFamily="34" charset="-122"/>
                <a:cs typeface="IBM Plex Sans" pitchFamily="34" charset="-120"/>
              </a:rPr>
              <a:t>Bewaring en herstel: afsonderlike vrae</a:t>
            </a:r>
            <a:endParaRPr lang="af" sz="2020" dirty="0"/>
          </a:p>
        </p:txBody>
      </p:sp>
      <p:sp>
        <p:nvSpPr>
          <p:cNvPr id="6" name="Text 3"/>
          <p:cNvSpPr/>
          <p:nvPr/>
        </p:nvSpPr>
        <p:spPr>
          <a:xfrm>
            <a:off x="666780" y="4917552"/>
            <a:ext cx="6340632" cy="1036747"/>
          </a:xfrm>
          <a:prstGeom prst="rect">
            <a:avLst/>
          </a:prstGeom>
          <a:noFill/>
          <a:ln/>
        </p:spPr>
        <p:txBody>
          <a:bodyPr wrap="square" lIns="0" tIns="0" rIns="0" bIns="0" rtlCol="0" anchor="t"/>
          <a:lstStyle/>
          <a:p>
            <a:pPr algn="l" indent="0" marL="0">
              <a:lnSpc>
                <a:spcPct val="113000"/>
              </a:lnSpc>
              <a:buNone/>
            </a:pPr>
            <a:r>
              <a:rPr lang="af" altLang="en-US" sz="2020" dirty="0">
                <a:solidFill>
                  <a:srgbClr val="25252B"/>
                </a:solidFill>
                <a:latin typeface="IBM Plex Sans" pitchFamily="34" charset="0"/>
                <a:ea typeface="IBM Plex Sans" pitchFamily="34" charset="-122"/>
                <a:cs typeface="IBM Plex Sans" pitchFamily="34" charset="-120"/>
              </a:rPr>
              <a:t>’n Hardeware beursie kan Koue berging ondersteun; die terme is nie uitruilbaar nie. Toestelle en rugsteunkopieë moet steeds beskerm word.</a:t>
            </a:r>
            <a:endParaRPr lang="af"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3</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Beursieherstel en saadfrasetoetsing</a:t>
            </a:r>
            <a:endParaRPr lang="af"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af" altLang="en-US" sz="2400" dirty="0">
                <a:solidFill>
                  <a:srgbClr val="25252B"/>
                </a:solidFill>
                <a:latin typeface="IBM Plex Sans" pitchFamily="34" charset="0"/>
                <a:ea typeface="IBM Plex Sans" pitchFamily="34" charset="-122"/>
                <a:cs typeface="IBM Plex Sans" pitchFamily="34" charset="-120"/>
              </a:rPr>
              <a:t>Gebruik slegs voorbereide, leë of gesimuleerde materiaal. Moet nooit werklike herstelwoorde blootstel nie; moet nooit later ’n Beursie wat in die klaskamer gebruik is, vir beduidende bedrae gebruik nie.</a:t>
            </a:r>
            <a:endParaRPr lang="af"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3</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pic>
        <p:nvPicPr>
          <p:cNvPr id="2" name="Image 0" descr="Slegs voorbereide, leë of gesimuleerde materiaal. U opvoeder sien nooit die herstelwoorde nie. 1 Volg die instruksiesGebruik die amptelike gids vir die spesifieke oefenbeursie.2 Kontroleer versoenbaar">    </p:cNvPr>
          <p:cNvPicPr>
            <a:picLocks noChangeAspect="1"/>
          </p:cNvPicPr>
          <p:nvPr/>
        </p:nvPicPr>
        <p:blipFill>
          <a:blip r:embed="rId1"/>
          <a:stretch>
            <a:fillRect/>
          </a:stretch>
        </p:blipFill>
        <p:spPr>
          <a:xfrm>
            <a:off x="770016" y="266730"/>
            <a:ext cx="10652028"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Ontvangs van Bitcoin</a:t>
            </a:r>
            <a:endParaRPr lang="af"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af" altLang="en-US" sz="2400" b="1" dirty="0">
                <a:solidFill>
                  <a:srgbClr val="25252B"/>
                </a:solidFill>
                <a:latin typeface="IBM Plex Sans" pitchFamily="34" charset="0"/>
                <a:ea typeface="IBM Plex Sans" pitchFamily="34" charset="-122"/>
                <a:cs typeface="IBM Plex Sans" pitchFamily="34" charset="-120"/>
              </a:rPr>
              <a:t>Oefening 1: ontvang veilig</a:t>
            </a:r>
            <a:endParaRPr lang="af" sz="2400" dirty="0"/>
          </a:p>
        </p:txBody>
      </p:sp>
      <p:sp>
        <p:nvSpPr>
          <p:cNvPr id="5" name="Text 3"/>
          <p:cNvSpPr/>
          <p:nvPr/>
        </p:nvSpPr>
        <p:spPr>
          <a:xfrm>
            <a:off x="1047720" y="2102937"/>
            <a:ext cx="11092404" cy="2300265"/>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af" altLang="en-US" sz="2400" dirty="0">
                <a:solidFill>
                  <a:srgbClr val="25252B"/>
                </a:solidFill>
                <a:latin typeface="IBM Plex Sans" pitchFamily="34" charset="0"/>
                <a:ea typeface="IBM Plex Sans" pitchFamily="34" charset="-122"/>
                <a:cs typeface="IBM Plex Sans" pitchFamily="34" charset="-120"/>
              </a:rPr>
              <a:t>Maak die voorbereide Beursie oop; kies Ontvang.</a:t>
            </a:r>
            <a:endParaRPr lang="af" sz="2400" dirty="0"/>
          </a:p>
          <a:p>
            <a:pPr algn="l" marL="228600" indent="-228600">
              <a:lnSpc>
                <a:spcPct val="113000"/>
              </a:lnSpc>
              <a:spcBef>
                <a:spcPts val="480"/>
              </a:spcBef>
              <a:buSzPct val="100000"/>
              <a:buFont typeface="+mj-lt"/>
              <a:buAutoNum type="arabicPeriod" startAt="1"/>
            </a:pPr>
            <a:r>
              <a:rPr lang="af" altLang="en-US" sz="2400" dirty="0">
                <a:solidFill>
                  <a:srgbClr val="25252B"/>
                </a:solidFill>
                <a:latin typeface="IBM Plex Sans" pitchFamily="34" charset="0"/>
                <a:ea typeface="IBM Plex Sans" pitchFamily="34" charset="-122"/>
                <a:cs typeface="IBM Plex Sans" pitchFamily="34" charset="-120"/>
              </a:rPr>
              <a:t>Bepaal of dit op die ketting of via Lightning is.</a:t>
            </a:r>
            <a:endParaRPr lang="af" sz="2400" dirty="0"/>
          </a:p>
          <a:p>
            <a:pPr algn="l" marL="228600" indent="-228600">
              <a:lnSpc>
                <a:spcPct val="113000"/>
              </a:lnSpc>
              <a:spcBef>
                <a:spcPts val="480"/>
              </a:spcBef>
              <a:buSzPct val="100000"/>
              <a:buFont typeface="+mj-lt"/>
              <a:buAutoNum type="arabicPeriod" startAt="1"/>
            </a:pPr>
            <a:r>
              <a:rPr lang="af" altLang="en-US" sz="2400" dirty="0">
                <a:solidFill>
                  <a:srgbClr val="25252B"/>
                </a:solidFill>
                <a:latin typeface="IBM Plex Sans" pitchFamily="34" charset="0"/>
                <a:ea typeface="IBM Plex Sans" pitchFamily="34" charset="-122"/>
                <a:cs typeface="IBM Plex Sans" pitchFamily="34" charset="-120"/>
              </a:rPr>
              <a:t>Deel slegs openbare ontvangsinligting.</a:t>
            </a:r>
            <a:endParaRPr lang="af" sz="2400" dirty="0"/>
          </a:p>
          <a:p>
            <a:pPr algn="l" marL="228600" indent="-228600">
              <a:lnSpc>
                <a:spcPct val="113000"/>
              </a:lnSpc>
              <a:spcBef>
                <a:spcPts val="480"/>
              </a:spcBef>
              <a:buSzPct val="100000"/>
              <a:buFont typeface="+mj-lt"/>
              <a:buAutoNum type="arabicPeriod" startAt="1"/>
            </a:pPr>
            <a:r>
              <a:rPr lang="af" altLang="en-US" sz="2400" dirty="0">
                <a:solidFill>
                  <a:srgbClr val="25252B"/>
                </a:solidFill>
                <a:latin typeface="IBM Plex Sans" pitchFamily="34" charset="0"/>
                <a:ea typeface="IBM Plex Sans" pitchFamily="34" charset="-122"/>
                <a:cs typeface="IBM Plex Sans" pitchFamily="34" charset="-120"/>
              </a:rPr>
              <a:t>Bevestig enige aangevraagde bedrag met die sender.</a:t>
            </a:r>
            <a:endParaRPr lang="af" sz="2400" dirty="0"/>
          </a:p>
          <a:p>
            <a:pPr algn="l" marL="228600" indent="-228600">
              <a:lnSpc>
                <a:spcPct val="113000"/>
              </a:lnSpc>
              <a:spcBef>
                <a:spcPts val="480"/>
              </a:spcBef>
              <a:buSzPct val="100000"/>
              <a:buFont typeface="+mj-lt"/>
              <a:buAutoNum type="arabicPeriod" startAt="1"/>
            </a:pPr>
            <a:r>
              <a:rPr lang="af" altLang="en-US" sz="2400" dirty="0">
                <a:solidFill>
                  <a:srgbClr val="25252B"/>
                </a:solidFill>
                <a:latin typeface="IBM Plex Sans" pitchFamily="34" charset="0"/>
                <a:ea typeface="IBM Plex Sans" pitchFamily="34" charset="-122"/>
                <a:cs typeface="IBM Plex Sans" pitchFamily="34" charset="-120"/>
              </a:rPr>
              <a:t>Kontroleer die bedrag en status in u eie Beursie.</a:t>
            </a:r>
            <a:endParaRPr lang="af" sz="2400" dirty="0"/>
          </a:p>
        </p:txBody>
      </p:sp>
      <p:sp>
        <p:nvSpPr>
          <p:cNvPr id="6" name="Text 4"/>
          <p:cNvSpPr/>
          <p:nvPr/>
        </p:nvSpPr>
        <p:spPr>
          <a:xfrm>
            <a:off x="666780" y="4738421"/>
            <a:ext cx="11510010" cy="1234074"/>
          </a:xfrm>
          <a:prstGeom prst="rect">
            <a:avLst/>
          </a:prstGeom>
          <a:noFill/>
          <a:ln/>
        </p:spPr>
        <p:txBody>
          <a:bodyPr wrap="square" lIns="0" tIns="0" rIns="0" bIns="0" rtlCol="0" anchor="t"/>
          <a:lstStyle/>
          <a:p>
            <a:pPr algn="l" indent="0" marL="0">
              <a:lnSpc>
                <a:spcPct val="113000"/>
              </a:lnSpc>
              <a:buNone/>
            </a:pPr>
            <a:r>
              <a:rPr lang="af" altLang="en-US" sz="2400" dirty="0">
                <a:solidFill>
                  <a:srgbClr val="25252B"/>
                </a:solidFill>
                <a:latin typeface="IBM Plex Sans" pitchFamily="34" charset="0"/>
                <a:ea typeface="IBM Plex Sans" pitchFamily="34" charset="-122"/>
                <a:cs typeface="IBM Plex Sans" pitchFamily="34" charset="-120"/>
              </a:rPr>
              <a:t>'n Sender se boodskap of skermskoot is nie bewys nie. Hangende is nie dieselfde as bevestig nie; bevestigings kan nie 'n verkeerde adres of bedrog regstel nie.</a:t>
            </a:r>
            <a:endParaRPr lang="af"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3</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Bitcoin stuur</a:t>
            </a:r>
            <a:endParaRPr lang="af" sz="3000" dirty="0"/>
          </a:p>
        </p:txBody>
      </p:sp>
      <p:sp>
        <p:nvSpPr>
          <p:cNvPr id="5" name="Text 2"/>
          <p:cNvSpPr/>
          <p:nvPr/>
        </p:nvSpPr>
        <p:spPr>
          <a:xfrm>
            <a:off x="666780" y="1447770"/>
            <a:ext cx="6340632" cy="822686"/>
          </a:xfrm>
          <a:prstGeom prst="rect">
            <a:avLst/>
          </a:prstGeom>
          <a:noFill/>
          <a:ln/>
        </p:spPr>
        <p:txBody>
          <a:bodyPr wrap="square" lIns="0" tIns="0" rIns="0" bIns="0" rtlCol="0" anchor="t"/>
          <a:lstStyle/>
          <a:p>
            <a:pPr algn="l" indent="0" marL="0">
              <a:lnSpc>
                <a:spcPct val="113000"/>
              </a:lnSpc>
              <a:buNone/>
            </a:pPr>
            <a:r>
              <a:rPr lang="af" altLang="en-US" sz="2400" b="1" dirty="0">
                <a:solidFill>
                  <a:srgbClr val="25252B"/>
                </a:solidFill>
                <a:latin typeface="IBM Plex Sans" pitchFamily="34" charset="0"/>
                <a:ea typeface="IBM Plex Sans" pitchFamily="34" charset="-122"/>
                <a:cs typeface="IBM Plex Sans" pitchFamily="34" charset="-120"/>
              </a:rPr>
              <a:t>Oefening 2: wag eers en kontroleer voordat u stuur</a:t>
            </a:r>
            <a:endParaRPr lang="af" sz="2400" dirty="0"/>
          </a:p>
        </p:txBody>
      </p:sp>
      <p:sp>
        <p:nvSpPr>
          <p:cNvPr id="6" name="Text 3"/>
          <p:cNvSpPr/>
          <p:nvPr/>
        </p:nvSpPr>
        <p:spPr>
          <a:xfrm>
            <a:off x="666780" y="2575316"/>
            <a:ext cx="6340632" cy="2879537"/>
          </a:xfrm>
          <a:prstGeom prst="rect">
            <a:avLst/>
          </a:prstGeom>
          <a:noFill/>
          <a:ln/>
        </p:spPr>
        <p:txBody>
          <a:bodyPr wrap="square" lIns="0" tIns="0" rIns="0" bIns="0" rtlCol="0" anchor="t"/>
          <a:lstStyle/>
          <a:p>
            <a:pPr algn="l" indent="0" marL="0">
              <a:lnSpc>
                <a:spcPct val="113000"/>
              </a:lnSpc>
              <a:buNone/>
            </a:pPr>
            <a:r>
              <a:rPr lang="af" altLang="en-US" sz="2400" dirty="0">
                <a:solidFill>
                  <a:srgbClr val="25252B"/>
                </a:solidFill>
                <a:latin typeface="IBM Plex Sans" pitchFamily="34" charset="0"/>
                <a:ea typeface="IBM Plex Sans" pitchFamily="34" charset="-122"/>
                <a:cs typeface="IBM Plex Sans" pitchFamily="34" charset="-120"/>
              </a:rPr>
              <a:t>Keur slegs goed wanneer elke kontrole ooreenstem. As besonderhede verander, daar druk is om haastig op te tree, of enigiemand geheime inligting versoek, stop en verifieer onafhanklik. ’n Geldige oordrag is moeilik of onmoontlik om ongedaan te maak.</a:t>
            </a:r>
            <a:endParaRPr lang="af"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3</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pic>
        <p:nvPicPr>
          <p:cNvPr id="2" name="Image 0" descr="Voordat u stuur✓ OntvangerBevestig wie en waarom via ’n betroubare kanaal.✓ BetaalmetodeBevestig of dit op die ketting of via Lightning is.✓ BestemmingVergelyk dit met die betroubare ontvangskerm.✓ Be">    </p:cNvPr>
          <p:cNvPicPr>
            <a:picLocks noChangeAspect="1"/>
          </p:cNvPicPr>
          <p:nvPr/>
        </p:nvPicPr>
        <p:blipFill>
          <a:blip r:embed="rId1"/>
          <a:stretch>
            <a:fillRect/>
          </a:stretch>
        </p:blipFill>
        <p:spPr>
          <a:xfrm>
            <a:off x="342900" y="458389"/>
            <a:ext cx="11506170" cy="578879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Verifikasie en onomkeerbare transaksies</a:t>
            </a:r>
            <a:endParaRPr lang="af"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af" altLang="en-US" sz="2400" b="1" dirty="0">
                <a:solidFill>
                  <a:srgbClr val="422C70"/>
                </a:solidFill>
                <a:latin typeface="IBM Plex Sans" pitchFamily="34" charset="0"/>
                <a:ea typeface="IBM Plex Sans" pitchFamily="34" charset="-122"/>
                <a:cs typeface="IBM Plex Sans" pitchFamily="34" charset="-120"/>
              </a:rPr>
              <a:t>Txid:</a:t>
            </a:r>
            <a:r>
              <a:rPr lang="af" altLang="en-US" sz="2400" dirty="0">
                <a:solidFill>
                  <a:srgbClr val="25252B"/>
                </a:solidFill>
                <a:latin typeface="IBM Plex Sans" pitchFamily="34" charset="0"/>
                <a:ea typeface="IBM Plex Sans" pitchFamily="34" charset="-122"/>
                <a:cs typeface="IBM Plex Sans" pitchFamily="34" charset="-120"/>
              </a:rPr>
              <a:t> identifiseerder vir ’n transaksie op die ketting</a:t>
            </a:r>
            <a:endParaRPr lang="af" sz="2400" dirty="0"/>
          </a:p>
          <a:p>
            <a:pPr algn="l" marL="228600" indent="-228600">
              <a:lnSpc>
                <a:spcPct val="113000"/>
              </a:lnSpc>
              <a:spcBef>
                <a:spcPts val="480"/>
              </a:spcBef>
              <a:buSzPct val="100000"/>
              <a:buChar char="•"/>
            </a:pPr>
            <a:r>
              <a:rPr lang="af" altLang="en-US" sz="2400" b="1" dirty="0">
                <a:solidFill>
                  <a:srgbClr val="422C70"/>
                </a:solidFill>
                <a:latin typeface="IBM Plex Sans" pitchFamily="34" charset="0"/>
                <a:ea typeface="IBM Plex Sans" pitchFamily="34" charset="-122"/>
                <a:cs typeface="IBM Plex Sans" pitchFamily="34" charset="-120"/>
              </a:rPr>
              <a:t>Verkenner:</a:t>
            </a:r>
            <a:r>
              <a:rPr lang="af" altLang="en-US" sz="2400" dirty="0">
                <a:solidFill>
                  <a:srgbClr val="25252B"/>
                </a:solidFill>
                <a:latin typeface="IBM Plex Sans" pitchFamily="34" charset="0"/>
                <a:ea typeface="IBM Plex Sans" pitchFamily="34" charset="-122"/>
                <a:cs typeface="IBM Plex Sans" pitchFamily="34" charset="-120"/>
              </a:rPr>
              <a:t> koppelvlak vir openbare transaksiedata</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Kontroleer die netwerk, bestemming, bedrag, fooi, status en bevestigings</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Uitgesaai → hangende → in ’n blok ingesluit → latere bevestigings</a:t>
            </a:r>
            <a:endParaRPr lang="af"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af" altLang="en-US" sz="2400" dirty="0">
                <a:solidFill>
                  <a:srgbClr val="25252B"/>
                </a:solidFill>
                <a:latin typeface="IBM Plex Sans" pitchFamily="34" charset="0"/>
                <a:ea typeface="IBM Plex Sans" pitchFamily="34" charset="-122"/>
                <a:cs typeface="IBM Plex Sans" pitchFamily="34" charset="-120"/>
              </a:rPr>
              <a:t>’n Verkenner kan nie identiteit, eerlikheid of die doel van ’n betaling bewys nie. Daar is geen universele aantal bevestigings wat vir elke betaling geld nie.</a:t>
            </a:r>
            <a:endParaRPr lang="af" sz="2400" dirty="0"/>
          </a:p>
        </p:txBody>
      </p:sp>
      <p:sp>
        <p:nvSpPr>
          <p:cNvPr id="6" name="Text 4"/>
          <p:cNvSpPr/>
          <p:nvPr/>
        </p:nvSpPr>
        <p:spPr>
          <a:xfrm>
            <a:off x="666780" y="4677522"/>
            <a:ext cx="11510010" cy="1234074"/>
          </a:xfrm>
          <a:prstGeom prst="rect">
            <a:avLst/>
          </a:prstGeom>
          <a:noFill/>
          <a:ln/>
        </p:spPr>
        <p:txBody>
          <a:bodyPr wrap="square" lIns="0" tIns="0" rIns="0" bIns="0" rtlCol="0" anchor="t"/>
          <a:lstStyle/>
          <a:p>
            <a:pPr algn="l" indent="0" marL="0">
              <a:lnSpc>
                <a:spcPct val="113000"/>
              </a:lnSpc>
              <a:buNone/>
            </a:pPr>
            <a:r>
              <a:rPr lang="af" altLang="en-US" sz="2400" dirty="0">
                <a:solidFill>
                  <a:srgbClr val="25252B"/>
                </a:solidFill>
                <a:latin typeface="IBM Plex Sans" pitchFamily="34" charset="0"/>
                <a:ea typeface="IBM Plex Sans" pitchFamily="34" charset="-122"/>
                <a:cs typeface="IBM Plex Sans" pitchFamily="34" charset="-120"/>
              </a:rPr>
              <a:t>Gebruik voorbereide voorbeelde; moenie ’n leerder se persoonlike adres of transaksie opsoek nie. Soektogte kan u belangstelling aan die verkenner se operateur openbaar.</a:t>
            </a:r>
            <a:endParaRPr lang="af"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3</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pic>
        <p:nvPicPr>
          <p:cNvPr id="2" name="Image 0" descr="WagpoelWag vir ’n blokBlok N1 bevestigingBlok N+12 bevestigingsBlok N+23 bevestigingsBlok N+34 bevestigings">    </p:cNvPr>
          <p:cNvPicPr>
            <a:picLocks noChangeAspect="1"/>
          </p:cNvPicPr>
          <p:nvPr/>
        </p:nvPicPr>
        <p:blipFill>
          <a:blip r:embed="rId1"/>
          <a:stretch>
            <a:fillRect/>
          </a:stretch>
        </p:blipFill>
        <p:spPr>
          <a:xfrm>
            <a:off x="342900" y="2040758"/>
            <a:ext cx="11506170" cy="262405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Veiligheidskontrolelys</a:t>
            </a:r>
            <a:endParaRPr lang="af" sz="3000" dirty="0"/>
          </a:p>
        </p:txBody>
      </p:sp>
      <p:sp>
        <p:nvSpPr>
          <p:cNvPr id="5" name="Text 2"/>
          <p:cNvSpPr/>
          <p:nvPr/>
        </p:nvSpPr>
        <p:spPr>
          <a:xfrm>
            <a:off x="666780" y="1435608"/>
            <a:ext cx="11144250" cy="378470"/>
          </a:xfrm>
          <a:prstGeom prst="rect">
            <a:avLst/>
          </a:prstGeom>
          <a:noFill/>
          <a:ln/>
        </p:spPr>
        <p:txBody>
          <a:bodyPr wrap="square" lIns="0" tIns="0" rIns="0" bIns="0" rtlCol="0" anchor="t"/>
          <a:lstStyle/>
          <a:p>
            <a:pPr algn="l" indent="0" marL="0">
              <a:lnSpc>
                <a:spcPct val="113000"/>
              </a:lnSpc>
              <a:buNone/>
            </a:pPr>
            <a:r>
              <a:rPr lang="af" altLang="en-US" sz="2210" b="1" dirty="0">
                <a:solidFill>
                  <a:srgbClr val="25252B"/>
                </a:solidFill>
                <a:latin typeface="IBM Plex Sans" pitchFamily="34" charset="0"/>
                <a:ea typeface="IBM Plex Sans" pitchFamily="34" charset="-122"/>
                <a:cs typeface="IBM Plex Sans" pitchFamily="34" charset="-120"/>
              </a:rPr>
              <a:t>Oefening 3: herken ’n risiko en stop veilig</a:t>
            </a:r>
            <a:endParaRPr lang="af" sz="2210" dirty="0"/>
          </a:p>
        </p:txBody>
      </p:sp>
      <p:sp>
        <p:nvSpPr>
          <p:cNvPr id="6" name="Text 3"/>
          <p:cNvSpPr/>
          <p:nvPr/>
        </p:nvSpPr>
        <p:spPr>
          <a:xfrm>
            <a:off x="666780" y="2094433"/>
            <a:ext cx="5694426" cy="1135410"/>
          </a:xfrm>
          <a:prstGeom prst="rect">
            <a:avLst/>
          </a:prstGeom>
          <a:noFill/>
          <a:ln/>
        </p:spPr>
        <p:txBody>
          <a:bodyPr wrap="square" lIns="0" tIns="0" rIns="0" bIns="0" rtlCol="0" anchor="t"/>
          <a:lstStyle/>
          <a:p>
            <a:pPr algn="l" indent="0" marL="0">
              <a:lnSpc>
                <a:spcPct val="113000"/>
              </a:lnSpc>
              <a:buNone/>
            </a:pPr>
            <a:r>
              <a:rPr lang="af" altLang="en-US" sz="2210" b="1" dirty="0">
                <a:solidFill>
                  <a:srgbClr val="25252B"/>
                </a:solidFill>
                <a:latin typeface="IBM Plex Sans" pitchFamily="34" charset="0"/>
                <a:ea typeface="IBM Plex Sans" pitchFamily="34" charset="-122"/>
                <a:cs typeface="IBM Plex Sans" pitchFamily="34" charset="-120"/>
              </a:rPr>
              <a:t>Wag eers. Deel niks nie. Stuur niks nie. Sluit die kanaal. Verifieer onafhanklik. Vra hulp sonder om geheime te onthul.</a:t>
            </a:r>
            <a:endParaRPr lang="af" sz="2210" dirty="0"/>
          </a:p>
        </p:txBody>
      </p:sp>
      <p:sp>
        <p:nvSpPr>
          <p:cNvPr id="7" name="Shape 4"/>
          <p:cNvSpPr/>
          <p:nvPr/>
        </p:nvSpPr>
        <p:spPr>
          <a:xfrm>
            <a:off x="666780" y="3510290"/>
            <a:ext cx="5372100" cy="1891894"/>
          </a:xfrm>
          <a:prstGeom prst="rect">
            <a:avLst/>
          </a:prstGeom>
          <a:solidFill>
            <a:srgbClr val="F3F3FA"/>
          </a:solidFill>
          <a:ln/>
        </p:spPr>
      </p:sp>
      <p:sp>
        <p:nvSpPr>
          <p:cNvPr id="8" name="Shape 5"/>
          <p:cNvSpPr/>
          <p:nvPr/>
        </p:nvSpPr>
        <p:spPr>
          <a:xfrm>
            <a:off x="666780" y="3510290"/>
            <a:ext cx="57150" cy="1891894"/>
          </a:xfrm>
          <a:prstGeom prst="rect">
            <a:avLst/>
          </a:prstGeom>
          <a:solidFill>
            <a:srgbClr val="422C70"/>
          </a:solidFill>
          <a:ln/>
        </p:spPr>
      </p:sp>
      <p:sp>
        <p:nvSpPr>
          <p:cNvPr id="9" name="Text 6"/>
          <p:cNvSpPr/>
          <p:nvPr/>
        </p:nvSpPr>
        <p:spPr>
          <a:xfrm>
            <a:off x="1172535" y="3762665"/>
            <a:ext cx="4682642" cy="1387145"/>
          </a:xfrm>
          <a:prstGeom prst="rect">
            <a:avLst/>
          </a:prstGeom>
          <a:noFill/>
          <a:ln/>
        </p:spPr>
        <p:txBody>
          <a:bodyPr wrap="square" lIns="0" tIns="0" rIns="0" bIns="0" rtlCol="0" anchor="t"/>
          <a:lstStyle/>
          <a:p>
            <a:pPr algn="l" indent="0" marL="0">
              <a:lnSpc>
                <a:spcPct val="113000"/>
              </a:lnSpc>
              <a:buNone/>
            </a:pPr>
            <a:r>
              <a:rPr lang="af" altLang="en-US" sz="2210" b="1" dirty="0">
                <a:solidFill>
                  <a:srgbClr val="422C70"/>
                </a:solidFill>
                <a:latin typeface="IBM Plex Sans" pitchFamily="34" charset="0"/>
                <a:ea typeface="IBM Plex Sans" pitchFamily="34" charset="-122"/>
                <a:cs typeface="IBM Plex Sans" pitchFamily="34" charset="-120"/>
              </a:rPr>
              <a:t>Probeer dit</a:t>
            </a:r>
            <a:endParaRPr lang="af" sz="2210" dirty="0"/>
          </a:p>
          <a:p>
            <a:pPr algn="l" indent="0" marL="0">
              <a:lnSpc>
                <a:spcPct val="113000"/>
              </a:lnSpc>
              <a:spcBef>
                <a:spcPts val="330"/>
              </a:spcBef>
              <a:buNone/>
            </a:pPr>
            <a:r>
              <a:rPr lang="af" altLang="en-US" sz="2210" dirty="0">
                <a:solidFill>
                  <a:srgbClr val="25252B"/>
                </a:solidFill>
                <a:latin typeface="IBM Plex Sans" pitchFamily="34" charset="0"/>
                <a:ea typeface="IBM Plex Sans" pitchFamily="34" charset="-122"/>
                <a:cs typeface="IBM Plex Sans" pitchFamily="34" charset="-120"/>
              </a:rPr>
              <a:t>Identifiseer die waarskuwingsteken, moontlike verlies en eerste veilige stap in ’n vooraf opgestelde boodskap.</a:t>
            </a:r>
            <a:endParaRPr lang="af" sz="221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3</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pic>
        <p:nvPicPr>
          <p:cNvPr id="2" name="Image 0" descr="Dringendheid Identiteitsnabootsing Veranderde bestemming Gewaarborgde opbrengste Versoeke om geheime">    </p:cNvPr>
          <p:cNvPicPr>
            <a:picLocks noChangeAspect="1"/>
          </p:cNvPicPr>
          <p:nvPr/>
        </p:nvPicPr>
        <p:blipFill>
          <a:blip r:embed="rId1"/>
          <a:stretch>
            <a:fillRect/>
          </a:stretch>
        </p:blipFill>
        <p:spPr>
          <a:xfrm>
            <a:off x="342900" y="818754"/>
            <a:ext cx="11506170" cy="506806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171700"/>
            <a:ext cx="5029200" cy="25146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Die verkryging en omruiling</a:t>
            </a:r>
            <a:br/>
            <a:r>
              <a:rPr lang="af" altLang="en-US" sz="3000" dirty="0">
                <a:solidFill>
                  <a:srgbClr val="422C70"/>
                </a:solidFill>
                <a:latin typeface="IBM Plex Sans Medium" pitchFamily="34" charset="0"/>
                <a:ea typeface="IBM Plex Sans Medium" pitchFamily="34" charset="-122"/>
                <a:cs typeface="IBM Plex Sans Medium" pitchFamily="34" charset="-120"/>
              </a:rPr>
              <a:t>van Bitcoin</a:t>
            </a:r>
            <a:endParaRPr lang="af" sz="3000" dirty="0"/>
          </a:p>
        </p:txBody>
      </p:sp>
      <p:sp>
        <p:nvSpPr>
          <p:cNvPr id="5" name="Text 2"/>
          <p:cNvSpPr/>
          <p:nvPr/>
        </p:nvSpPr>
        <p:spPr>
          <a:xfrm>
            <a:off x="666780" y="1848551"/>
            <a:ext cx="11144250" cy="361920"/>
          </a:xfrm>
          <a:prstGeom prst="rect">
            <a:avLst/>
          </a:prstGeom>
          <a:noFill/>
          <a:ln/>
        </p:spPr>
        <p:txBody>
          <a:bodyPr wrap="square" lIns="0" tIns="0" rIns="0" bIns="0" rtlCol="0" anchor="t"/>
          <a:lstStyle/>
          <a:p>
            <a:pPr algn="l" indent="0" marL="0">
              <a:lnSpc>
                <a:spcPct val="113000"/>
              </a:lnSpc>
              <a:buNone/>
            </a:pPr>
            <a:r>
              <a:rPr lang="af" altLang="en-US" sz="2110" b="1" dirty="0">
                <a:solidFill>
                  <a:srgbClr val="25252B"/>
                </a:solidFill>
                <a:latin typeface="IBM Plex Sans" pitchFamily="34" charset="0"/>
                <a:ea typeface="IBM Plex Sans" pitchFamily="34" charset="-122"/>
                <a:cs typeface="IBM Plex Sans" pitchFamily="34" charset="-120"/>
              </a:rPr>
              <a:t>Bewusmaking, nie finansiële advies nie</a:t>
            </a:r>
            <a:endParaRPr lang="af" sz="2110" dirty="0"/>
          </a:p>
        </p:txBody>
      </p:sp>
      <p:sp>
        <p:nvSpPr>
          <p:cNvPr id="6" name="Text 3"/>
          <p:cNvSpPr/>
          <p:nvPr/>
        </p:nvSpPr>
        <p:spPr>
          <a:xfrm>
            <a:off x="666780" y="2478756"/>
            <a:ext cx="5694426" cy="1447770"/>
          </a:xfrm>
          <a:prstGeom prst="rect">
            <a:avLst/>
          </a:prstGeom>
          <a:noFill/>
          <a:ln/>
        </p:spPr>
        <p:txBody>
          <a:bodyPr wrap="square" lIns="0" tIns="0" rIns="0" bIns="0" rtlCol="0" anchor="t"/>
          <a:lstStyle/>
          <a:p>
            <a:pPr algn="l" indent="0" marL="0">
              <a:lnSpc>
                <a:spcPct val="113000"/>
              </a:lnSpc>
              <a:buNone/>
            </a:pPr>
            <a:r>
              <a:rPr lang="af" altLang="en-US" sz="2110" dirty="0">
                <a:solidFill>
                  <a:srgbClr val="25252B"/>
                </a:solidFill>
                <a:latin typeface="IBM Plex Sans" pitchFamily="34" charset="0"/>
                <a:ea typeface="IBM Plex Sans" pitchFamily="34" charset="-122"/>
                <a:cs typeface="IBM Plex Sans" pitchFamily="34" charset="-120"/>
              </a:rPr>
              <a:t>Vergelyk die totale prys en prysverskil, diens- en onttrekkingsfooie, sleutelbeheer, identiteitsdata, vereffening en huidige plaaslike reëls.</a:t>
            </a:r>
            <a:endParaRPr lang="af" sz="2110" dirty="0"/>
          </a:p>
        </p:txBody>
      </p:sp>
      <p:sp>
        <p:nvSpPr>
          <p:cNvPr id="7" name="Text 4"/>
          <p:cNvSpPr/>
          <p:nvPr/>
        </p:nvSpPr>
        <p:spPr>
          <a:xfrm>
            <a:off x="666780" y="4194719"/>
            <a:ext cx="5694426" cy="1809780"/>
          </a:xfrm>
          <a:prstGeom prst="rect">
            <a:avLst/>
          </a:prstGeom>
          <a:noFill/>
          <a:ln/>
        </p:spPr>
        <p:txBody>
          <a:bodyPr wrap="square" lIns="0" tIns="0" rIns="0" bIns="0" rtlCol="0" anchor="t"/>
          <a:lstStyle/>
          <a:p>
            <a:pPr algn="l" indent="0" marL="0">
              <a:lnSpc>
                <a:spcPct val="113000"/>
              </a:lnSpc>
              <a:buNone/>
            </a:pPr>
            <a:r>
              <a:rPr lang="af" altLang="en-US" sz="2110" dirty="0">
                <a:solidFill>
                  <a:srgbClr val="25252B"/>
                </a:solidFill>
                <a:latin typeface="IBM Plex Sans" pitchFamily="34" charset="0"/>
                <a:ea typeface="IBM Plex Sans" pitchFamily="34" charset="-122"/>
                <a:cs typeface="IBM Plex Sans" pitchFamily="34" charset="-120"/>
              </a:rPr>
              <a:t>Geen roete of verskaffer is outomaties die beste nie. </a:t>
            </a:r>
            <a:r>
              <a:rPr lang="af" altLang="en-US" sz="2110" b="1" dirty="0">
                <a:solidFill>
                  <a:srgbClr val="25252B"/>
                </a:solidFill>
                <a:latin typeface="IBM Plex Sans" pitchFamily="34" charset="0"/>
                <a:ea typeface="IBM Plex Sans" pitchFamily="34" charset="-122"/>
                <a:cs typeface="IBM Plex Sans" pitchFamily="34" charset="-120"/>
              </a:rPr>
              <a:t>KYC</a:t>
            </a:r>
            <a:r>
              <a:rPr lang="af" altLang="en-US" sz="2110" dirty="0">
                <a:solidFill>
                  <a:srgbClr val="25252B"/>
                </a:solidFill>
                <a:latin typeface="IBM Plex Sans" pitchFamily="34" charset="0"/>
                <a:ea typeface="IBM Plex Sans" pitchFamily="34" charset="-122"/>
                <a:cs typeface="IBM Plex Sans" pitchFamily="34" charset="-120"/>
              </a:rPr>
              <a:t> beteken identiteitskontroles: moontlike voordele vir nakoming of herstel, met risiko’s verbonde aan identiteits- en betalingsdata.</a:t>
            </a:r>
            <a:endParaRPr lang="af" sz="211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3</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pic>
        <p:nvPicPr>
          <p:cNvPr id="2" name="Image 0" descr="Een persoon wat bitcoin wil hê Verdien Word vir werk betaal.Eweknie tot eweknieRuil kontant persoonlik om.BeursKoop by 'n diensverskaffer.OTM Koop by 'n masjien. Selfbewaring of 'n saldo in derdeparty">    </p:cNvPr>
          <p:cNvPicPr>
            <a:picLocks noChangeAspect="1"/>
          </p:cNvPicPr>
          <p:nvPr/>
        </p:nvPicPr>
        <p:blipFill>
          <a:blip r:embed="rId1"/>
          <a:stretch>
            <a:fillRect/>
          </a:stretch>
        </p:blipFill>
        <p:spPr>
          <a:xfrm>
            <a:off x="342900" y="506669"/>
            <a:ext cx="11506170" cy="569223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pic>
        <p:nvPicPr>
          <p:cNvPr id="2" name="Image 0" descr="KosteWatter prys, koop-verkoopprysverskil en diens- of onttrekkingsfooie is van toepassing?BewaringWie beheer die bitcoin voor en ná die omruiling? Identiteit en privaatheidWatter persoonlike inligtin">    </p:cNvPr>
          <p:cNvPicPr>
            <a:picLocks noChangeAspect="1"/>
          </p:cNvPicPr>
          <p:nvPr/>
        </p:nvPicPr>
        <p:blipFill>
          <a:blip r:embed="rId1"/>
          <a:stretch>
            <a:fillRect/>
          </a:stretch>
        </p:blipFill>
        <p:spPr>
          <a:xfrm>
            <a:off x="342900" y="693755"/>
            <a:ext cx="11506170" cy="531805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Betalings op die blokketting en via Lightning</a:t>
            </a:r>
            <a:endParaRPr lang="af" sz="3000" dirty="0"/>
          </a:p>
        </p:txBody>
      </p:sp>
      <p:sp>
        <p:nvSpPr>
          <p:cNvPr id="4" name="Text 2"/>
          <p:cNvSpPr/>
          <p:nvPr/>
        </p:nvSpPr>
        <p:spPr>
          <a:xfrm>
            <a:off x="1002000" y="1375806"/>
            <a:ext cx="11142604" cy="2024024"/>
          </a:xfrm>
          <a:prstGeom prst="rect">
            <a:avLst/>
          </a:prstGeom>
          <a:noFill/>
          <a:ln/>
        </p:spPr>
        <p:txBody>
          <a:bodyPr wrap="square" lIns="0" tIns="0" rIns="0" bIns="0" rtlCol="0" anchor="t"/>
          <a:lstStyle/>
          <a:p>
            <a:pPr algn="l" marL="200660" indent="-200660">
              <a:lnSpc>
                <a:spcPct val="113000"/>
              </a:lnSpc>
              <a:buSzPct val="100000"/>
              <a:buChar char="•"/>
            </a:pPr>
            <a:r>
              <a:rPr lang="af" altLang="en-US" sz="2110" b="1" dirty="0">
                <a:solidFill>
                  <a:srgbClr val="422C70"/>
                </a:solidFill>
                <a:latin typeface="IBM Plex Sans" pitchFamily="34" charset="0"/>
                <a:ea typeface="IBM Plex Sans" pitchFamily="34" charset="-122"/>
                <a:cs typeface="IBM Plex Sans" pitchFamily="34" charset="-120"/>
              </a:rPr>
              <a:t>Op die ketting:</a:t>
            </a:r>
            <a:r>
              <a:rPr lang="af" altLang="en-US" sz="2110" dirty="0">
                <a:solidFill>
                  <a:srgbClr val="25252B"/>
                </a:solidFill>
                <a:latin typeface="IBM Plex Sans" pitchFamily="34" charset="0"/>
                <a:ea typeface="IBM Plex Sans" pitchFamily="34" charset="-122"/>
                <a:cs typeface="IBM Plex Sans" pitchFamily="34" charset="-120"/>
              </a:rPr>
              <a:t> Blokketting-rekord; bevestigings</a:t>
            </a:r>
            <a:endParaRPr lang="af" sz="2110" dirty="0"/>
          </a:p>
          <a:p>
            <a:pPr algn="l" marL="200660" indent="-200660">
              <a:lnSpc>
                <a:spcPct val="113000"/>
              </a:lnSpc>
              <a:spcBef>
                <a:spcPts val="420"/>
              </a:spcBef>
              <a:buSzPct val="100000"/>
              <a:buChar char="•"/>
            </a:pPr>
            <a:r>
              <a:rPr lang="af" altLang="en-US" sz="2110" b="1" dirty="0">
                <a:solidFill>
                  <a:srgbClr val="422C70"/>
                </a:solidFill>
                <a:latin typeface="IBM Plex Sans" pitchFamily="34" charset="0"/>
                <a:ea typeface="IBM Plex Sans" pitchFamily="34" charset="-122"/>
                <a:cs typeface="IBM Plex Sans" pitchFamily="34" charset="-120"/>
              </a:rPr>
              <a:t>Lightning:</a:t>
            </a:r>
            <a:r>
              <a:rPr lang="af" altLang="en-US" sz="2110" dirty="0">
                <a:solidFill>
                  <a:srgbClr val="25252B"/>
                </a:solidFill>
                <a:latin typeface="IBM Plex Sans" pitchFamily="34" charset="0"/>
                <a:ea typeface="IBM Plex Sans" pitchFamily="34" charset="-122"/>
                <a:cs typeface="IBM Plex Sans" pitchFamily="34" charset="-120"/>
              </a:rPr>
              <a:t> Bitcoin se Netwerk vir betalings; gewoonlik vinnige sukses of mislukking</a:t>
            </a:r>
            <a:endParaRPr lang="af" sz="2110" dirty="0"/>
          </a:p>
          <a:p>
            <a:pPr algn="l" marL="200660" indent="-200660">
              <a:lnSpc>
                <a:spcPct val="113000"/>
              </a:lnSpc>
              <a:spcBef>
                <a:spcPts val="420"/>
              </a:spcBef>
              <a:buSzPct val="100000"/>
              <a:buChar char="•"/>
            </a:pPr>
            <a:r>
              <a:rPr lang="af" altLang="en-US" sz="2110" dirty="0">
                <a:solidFill>
                  <a:srgbClr val="25252B"/>
                </a:solidFill>
                <a:latin typeface="IBM Plex Sans" pitchFamily="34" charset="0"/>
                <a:ea typeface="IBM Plex Sans" pitchFamily="34" charset="-122"/>
                <a:cs typeface="IBM Plex Sans" pitchFamily="34" charset="-120"/>
              </a:rPr>
              <a:t>Verskillende ontvangsversoeke, fooie, limiete en moontlike foutpunte</a:t>
            </a:r>
            <a:endParaRPr lang="af" sz="2110" dirty="0"/>
          </a:p>
          <a:p>
            <a:pPr algn="l" marL="200660" indent="-200660">
              <a:lnSpc>
                <a:spcPct val="113000"/>
              </a:lnSpc>
              <a:spcBef>
                <a:spcPts val="420"/>
              </a:spcBef>
              <a:buSzPct val="100000"/>
              <a:buChar char="•"/>
            </a:pPr>
            <a:r>
              <a:rPr lang="af" altLang="en-US" sz="2110" dirty="0">
                <a:solidFill>
                  <a:srgbClr val="25252B"/>
                </a:solidFill>
                <a:latin typeface="IBM Plex Sans" pitchFamily="34" charset="0"/>
                <a:ea typeface="IBM Plex Sans" pitchFamily="34" charset="-122"/>
                <a:cs typeface="IBM Plex Sans" pitchFamily="34" charset="-120"/>
              </a:rPr>
              <a:t>Pas die versoek by die betaalmetode wat die Beursie ondersteun</a:t>
            </a:r>
            <a:endParaRPr lang="af" sz="2110" dirty="0"/>
          </a:p>
          <a:p>
            <a:pPr algn="l" marL="200660" indent="-200660">
              <a:lnSpc>
                <a:spcPct val="113000"/>
              </a:lnSpc>
              <a:spcBef>
                <a:spcPts val="420"/>
              </a:spcBef>
              <a:buSzPct val="100000"/>
              <a:buChar char="•"/>
            </a:pPr>
            <a:r>
              <a:rPr lang="af" altLang="en-US" sz="2110" dirty="0">
                <a:solidFill>
                  <a:srgbClr val="25252B"/>
                </a:solidFill>
                <a:latin typeface="IBM Plex Sans" pitchFamily="34" charset="0"/>
                <a:ea typeface="IBM Plex Sans" pitchFamily="34" charset="-122"/>
                <a:cs typeface="IBM Plex Sans" pitchFamily="34" charset="-120"/>
              </a:rPr>
              <a:t>Albei roetes kan bewaring deur 'n derde party of diensafhanklikheid behels</a:t>
            </a:r>
            <a:endParaRPr lang="af" sz="2110" dirty="0"/>
          </a:p>
        </p:txBody>
      </p:sp>
      <p:sp>
        <p:nvSpPr>
          <p:cNvPr id="5" name="Text 3"/>
          <p:cNvSpPr/>
          <p:nvPr/>
        </p:nvSpPr>
        <p:spPr>
          <a:xfrm>
            <a:off x="666780" y="3694816"/>
            <a:ext cx="11510010" cy="723930"/>
          </a:xfrm>
          <a:prstGeom prst="rect">
            <a:avLst/>
          </a:prstGeom>
          <a:noFill/>
          <a:ln/>
        </p:spPr>
        <p:txBody>
          <a:bodyPr wrap="square" lIns="0" tIns="0" rIns="0" bIns="0" rtlCol="0" anchor="t"/>
          <a:lstStyle/>
          <a:p>
            <a:pPr algn="l" indent="0" marL="0">
              <a:lnSpc>
                <a:spcPct val="113000"/>
              </a:lnSpc>
              <a:buNone/>
            </a:pPr>
            <a:r>
              <a:rPr lang="af" altLang="en-US" sz="2110" dirty="0">
                <a:solidFill>
                  <a:srgbClr val="25252B"/>
                </a:solidFill>
                <a:latin typeface="IBM Plex Sans" pitchFamily="34" charset="0"/>
                <a:ea typeface="IBM Plex Sans" pitchFamily="34" charset="-122"/>
                <a:cs typeface="IBM Plex Sans" pitchFamily="34" charset="-120"/>
              </a:rPr>
              <a:t>Lightning is nie 'n aparte munt nie. 'n Lightning-Beursie kan deur 'n bewaarder bestuur word of in selfbewaring wees; vinnige betaling bewys nie geskiktheid vir groter saldo's nie.</a:t>
            </a:r>
            <a:endParaRPr lang="af" sz="2110" dirty="0"/>
          </a:p>
        </p:txBody>
      </p:sp>
      <p:sp>
        <p:nvSpPr>
          <p:cNvPr id="6" name="Text 4"/>
          <p:cNvSpPr/>
          <p:nvPr/>
        </p:nvSpPr>
        <p:spPr>
          <a:xfrm>
            <a:off x="666780" y="4686940"/>
            <a:ext cx="11510010" cy="723930"/>
          </a:xfrm>
          <a:prstGeom prst="rect">
            <a:avLst/>
          </a:prstGeom>
          <a:noFill/>
          <a:ln/>
        </p:spPr>
        <p:txBody>
          <a:bodyPr wrap="square" lIns="0" tIns="0" rIns="0" bIns="0" rtlCol="0" anchor="t"/>
          <a:lstStyle/>
          <a:p>
            <a:pPr algn="l" indent="0" marL="0">
              <a:lnSpc>
                <a:spcPct val="113000"/>
              </a:lnSpc>
              <a:buNone/>
            </a:pPr>
            <a:r>
              <a:rPr lang="af" altLang="en-US" sz="2110" dirty="0">
                <a:solidFill>
                  <a:srgbClr val="25252B"/>
                </a:solidFill>
                <a:latin typeface="IBM Plex Sans" pitchFamily="34" charset="0"/>
                <a:ea typeface="IBM Plex Sans" pitchFamily="34" charset="-122"/>
                <a:cs typeface="IBM Plex Sans" pitchFamily="34" charset="-120"/>
              </a:rPr>
              <a:t>Sommige toepassings ondersteun albei roetes met bykomende fooie of afhanklikhede. Besonderhede oor kanale, roetering en likiditeit hoort by Gevorderde Leer.</a:t>
            </a:r>
            <a:endParaRPr lang="af"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3</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Ondersteunde oefening</a:t>
            </a:r>
            <a:endParaRPr lang="af"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Maak die voorbereide Beursie oop en navigeer daarin</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Voltooi die goedgekeurde stappe vir eerste toegang</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Vind en kontroleer die openbare ontvangsinligting</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Ontvang of simuleer ontvangs veilig; kontroleer die status</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Voltooi of simuleer ’n ontvang-/stuurproses</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Toon dat u gereed is vir herstel sonder om geheime bloot te lê</a:t>
            </a:r>
            <a:endParaRPr lang="af"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algn="l" indent="0" marL="0">
              <a:lnSpc>
                <a:spcPct val="113000"/>
              </a:lnSpc>
              <a:buNone/>
            </a:pPr>
            <a:r>
              <a:rPr lang="af" altLang="en-US" sz="2400" dirty="0">
                <a:solidFill>
                  <a:srgbClr val="25252B"/>
                </a:solidFill>
                <a:latin typeface="IBM Plex Sans" pitchFamily="34" charset="0"/>
                <a:ea typeface="IBM Plex Sans" pitchFamily="34" charset="-122"/>
                <a:cs typeface="IBM Plex Sans" pitchFamily="34" charset="-120"/>
              </a:rPr>
              <a:t>Gebruik die ooreengekome opleidingsomgewing. Stop tydelik as iets nie ooreenstem nie; vra vir ondersteuning en meer oefening wanneer nodig.</a:t>
            </a:r>
            <a:endParaRPr lang="af"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3</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Hersiening: Wat beteken verantwoordelikheid vir</a:t>
            </a:r>
            <a:br/>
            <a:r>
              <a:rPr lang="af" altLang="en-US" sz="3000" dirty="0">
                <a:solidFill>
                  <a:srgbClr val="422C70"/>
                </a:solidFill>
                <a:latin typeface="IBM Plex Sans Medium" pitchFamily="34" charset="0"/>
                <a:ea typeface="IBM Plex Sans Medium" pitchFamily="34" charset="-122"/>
                <a:cs typeface="IBM Plex Sans Medium" pitchFamily="34" charset="-120"/>
              </a:rPr>
              <a:t>selfbewaring?</a:t>
            </a:r>
            <a:endParaRPr lang="af" sz="3000" dirty="0"/>
          </a:p>
        </p:txBody>
      </p:sp>
      <p:sp>
        <p:nvSpPr>
          <p:cNvPr id="4" name="Text 2"/>
          <p:cNvSpPr/>
          <p:nvPr/>
        </p:nvSpPr>
        <p:spPr>
          <a:xfrm>
            <a:off x="666780" y="1830263"/>
            <a:ext cx="11510010" cy="312542"/>
          </a:xfrm>
          <a:prstGeom prst="rect">
            <a:avLst/>
          </a:prstGeom>
          <a:noFill/>
          <a:ln/>
        </p:spPr>
        <p:txBody>
          <a:bodyPr wrap="square" lIns="0" tIns="0" rIns="0" bIns="0" rtlCol="0" anchor="t"/>
          <a:lstStyle/>
          <a:p>
            <a:pPr algn="l" indent="0" marL="0">
              <a:lnSpc>
                <a:spcPct val="113000"/>
              </a:lnSpc>
              <a:buNone/>
            </a:pPr>
            <a:r>
              <a:rPr lang="af" altLang="en-US" sz="1820" b="1" dirty="0">
                <a:solidFill>
                  <a:srgbClr val="25252B"/>
                </a:solidFill>
                <a:latin typeface="IBM Plex Sans" pitchFamily="34" charset="0"/>
                <a:ea typeface="IBM Plex Sans" pitchFamily="34" charset="-122"/>
                <a:cs typeface="IBM Plex Sans" pitchFamily="34" charset="-120"/>
              </a:rPr>
              <a:t>Kernpunte</a:t>
            </a:r>
            <a:endParaRPr lang="af" sz="1820" dirty="0"/>
          </a:p>
        </p:txBody>
      </p:sp>
      <p:sp>
        <p:nvSpPr>
          <p:cNvPr id="5" name="Text 3"/>
          <p:cNvSpPr/>
          <p:nvPr/>
        </p:nvSpPr>
        <p:spPr>
          <a:xfrm>
            <a:off x="956188" y="2327971"/>
            <a:ext cx="11192805" cy="1747876"/>
          </a:xfrm>
          <a:prstGeom prst="rect">
            <a:avLst/>
          </a:prstGeom>
          <a:noFill/>
          <a:ln/>
        </p:spPr>
        <p:txBody>
          <a:bodyPr wrap="square" lIns="0" tIns="0" rIns="0" bIns="0" rtlCol="0" anchor="t"/>
          <a:lstStyle/>
          <a:p>
            <a:pPr algn="l" marL="173990" indent="-173990">
              <a:lnSpc>
                <a:spcPct val="113000"/>
              </a:lnSpc>
              <a:buSzPct val="100000"/>
              <a:buChar char="•"/>
            </a:pPr>
            <a:r>
              <a:rPr lang="af" altLang="en-US" sz="1820" dirty="0">
                <a:solidFill>
                  <a:srgbClr val="25252B"/>
                </a:solidFill>
                <a:latin typeface="IBM Plex Sans" pitchFamily="34" charset="0"/>
                <a:ea typeface="IBM Plex Sans" pitchFamily="34" charset="-122"/>
                <a:cs typeface="IBM Plex Sans" pitchFamily="34" charset="-120"/>
              </a:rPr>
              <a:t>Beursie bestuur toegang; sleutels magtig besteding</a:t>
            </a:r>
            <a:endParaRPr lang="af" sz="1820" dirty="0"/>
          </a:p>
          <a:p>
            <a:pPr algn="l" marL="173990" indent="-173990">
              <a:lnSpc>
                <a:spcPct val="113000"/>
              </a:lnSpc>
              <a:spcBef>
                <a:spcPts val="360"/>
              </a:spcBef>
              <a:buSzPct val="100000"/>
              <a:buChar char="•"/>
            </a:pPr>
            <a:r>
              <a:rPr lang="af" altLang="en-US" sz="1820" dirty="0">
                <a:solidFill>
                  <a:srgbClr val="25252B"/>
                </a:solidFill>
                <a:latin typeface="IBM Plex Sans" pitchFamily="34" charset="0"/>
                <a:ea typeface="IBM Plex Sans" pitchFamily="34" charset="-122"/>
                <a:cs typeface="IBM Plex Sans" pitchFamily="34" charset="-120"/>
              </a:rPr>
              <a:t>Deel ontvangsinligting; hou geheime vanlyn en privaat</a:t>
            </a:r>
            <a:endParaRPr lang="af" sz="1820" dirty="0"/>
          </a:p>
          <a:p>
            <a:pPr algn="l" marL="173990" indent="-173990">
              <a:lnSpc>
                <a:spcPct val="113000"/>
              </a:lnSpc>
              <a:spcBef>
                <a:spcPts val="360"/>
              </a:spcBef>
              <a:buSzPct val="100000"/>
              <a:buChar char="•"/>
            </a:pPr>
            <a:r>
              <a:rPr lang="af" altLang="en-US" sz="1820" dirty="0">
                <a:solidFill>
                  <a:srgbClr val="25252B"/>
                </a:solidFill>
                <a:latin typeface="IBM Plex Sans" pitchFamily="34" charset="0"/>
                <a:ea typeface="IBM Plex Sans" pitchFamily="34" charset="-122"/>
                <a:cs typeface="IBM Plex Sans" pitchFamily="34" charset="-120"/>
              </a:rPr>
              <a:t>Identifiseer risiko’s rondom bewaring, herstel en toestelle</a:t>
            </a:r>
            <a:endParaRPr lang="af" sz="1820" dirty="0"/>
          </a:p>
          <a:p>
            <a:pPr algn="l" marL="173990" indent="-173990">
              <a:lnSpc>
                <a:spcPct val="113000"/>
              </a:lnSpc>
              <a:spcBef>
                <a:spcPts val="360"/>
              </a:spcBef>
              <a:buSzPct val="100000"/>
              <a:buChar char="•"/>
            </a:pPr>
            <a:r>
              <a:rPr lang="af" altLang="en-US" sz="1820" dirty="0">
                <a:solidFill>
                  <a:srgbClr val="25252B"/>
                </a:solidFill>
                <a:latin typeface="IBM Plex Sans" pitchFamily="34" charset="0"/>
                <a:ea typeface="IBM Plex Sans" pitchFamily="34" charset="-122"/>
                <a:cs typeface="IBM Plex Sans" pitchFamily="34" charset="-120"/>
              </a:rPr>
              <a:t>Verifieer voor goedkeuring; gaan die resultaat self na</a:t>
            </a:r>
            <a:endParaRPr lang="af" sz="1820" dirty="0"/>
          </a:p>
          <a:p>
            <a:pPr algn="l" marL="173990" indent="-173990">
              <a:lnSpc>
                <a:spcPct val="113000"/>
              </a:lnSpc>
              <a:spcBef>
                <a:spcPts val="360"/>
              </a:spcBef>
              <a:buSzPct val="100000"/>
              <a:buChar char="•"/>
            </a:pPr>
            <a:r>
              <a:rPr lang="af" altLang="en-US" sz="1820" dirty="0">
                <a:solidFill>
                  <a:srgbClr val="25252B"/>
                </a:solidFill>
                <a:latin typeface="IBM Plex Sans" pitchFamily="34" charset="0"/>
                <a:ea typeface="IBM Plex Sans" pitchFamily="34" charset="-122"/>
                <a:cs typeface="IBM Plex Sans" pitchFamily="34" charset="-120"/>
              </a:rPr>
              <a:t>Stop wanneer u onder druk is; hou foute tydens die leerproses klein</a:t>
            </a:r>
            <a:endParaRPr lang="af" sz="1820" dirty="0"/>
          </a:p>
        </p:txBody>
      </p:sp>
      <p:sp>
        <p:nvSpPr>
          <p:cNvPr id="6" name="Text 4"/>
          <p:cNvSpPr/>
          <p:nvPr/>
        </p:nvSpPr>
        <p:spPr>
          <a:xfrm>
            <a:off x="666780" y="4330416"/>
            <a:ext cx="11510010" cy="625084"/>
          </a:xfrm>
          <a:prstGeom prst="rect">
            <a:avLst/>
          </a:prstGeom>
          <a:noFill/>
          <a:ln/>
        </p:spPr>
        <p:txBody>
          <a:bodyPr wrap="square" lIns="0" tIns="0" rIns="0" bIns="0" rtlCol="0" anchor="t"/>
          <a:lstStyle/>
          <a:p>
            <a:pPr algn="l" indent="0" marL="0">
              <a:lnSpc>
                <a:spcPct val="113000"/>
              </a:lnSpc>
              <a:buNone/>
            </a:pPr>
            <a:r>
              <a:rPr lang="af" altLang="en-US" sz="1820" dirty="0">
                <a:solidFill>
                  <a:srgbClr val="25252B"/>
                </a:solidFill>
                <a:latin typeface="IBM Plex Sans" pitchFamily="34" charset="0"/>
                <a:ea typeface="IBM Plex Sans" pitchFamily="34" charset="-122"/>
                <a:cs typeface="IBM Plex Sans" pitchFamily="34" charset="-120"/>
              </a:rPr>
              <a:t>’n Vriend stuur ’n versoek terwyl ’n onbekende ondersteuningsdiens onmiddellike optrede eis. Wat kan u nagaan voordat u enigiets doen?</a:t>
            </a:r>
            <a:endParaRPr lang="af" sz="1820" dirty="0"/>
          </a:p>
        </p:txBody>
      </p:sp>
      <p:sp>
        <p:nvSpPr>
          <p:cNvPr id="7" name="Shape 5"/>
          <p:cNvSpPr/>
          <p:nvPr/>
        </p:nvSpPr>
        <p:spPr>
          <a:xfrm>
            <a:off x="666780" y="5187117"/>
            <a:ext cx="10858500" cy="937443"/>
          </a:xfrm>
          <a:prstGeom prst="rect">
            <a:avLst/>
          </a:prstGeom>
          <a:solidFill>
            <a:srgbClr val="F3F3FA"/>
          </a:solidFill>
          <a:ln/>
        </p:spPr>
      </p:sp>
      <p:sp>
        <p:nvSpPr>
          <p:cNvPr id="8" name="Shape 6"/>
          <p:cNvSpPr/>
          <p:nvPr/>
        </p:nvSpPr>
        <p:spPr>
          <a:xfrm>
            <a:off x="666780" y="5187117"/>
            <a:ext cx="57150" cy="937443"/>
          </a:xfrm>
          <a:prstGeom prst="rect">
            <a:avLst/>
          </a:prstGeom>
          <a:solidFill>
            <a:srgbClr val="422C70"/>
          </a:solidFill>
          <a:ln/>
        </p:spPr>
      </p:sp>
      <p:sp>
        <p:nvSpPr>
          <p:cNvPr id="9" name="Text 7"/>
          <p:cNvSpPr/>
          <p:nvPr/>
        </p:nvSpPr>
        <p:spPr>
          <a:xfrm>
            <a:off x="1094537" y="5395600"/>
            <a:ext cx="10663641" cy="520476"/>
          </a:xfrm>
          <a:prstGeom prst="rect">
            <a:avLst/>
          </a:prstGeom>
          <a:noFill/>
          <a:ln/>
        </p:spPr>
        <p:txBody>
          <a:bodyPr wrap="square" lIns="0" tIns="0" rIns="0" bIns="0" rtlCol="0" anchor="t"/>
          <a:lstStyle/>
          <a:p>
            <a:pPr algn="l" indent="0" marL="0">
              <a:lnSpc>
                <a:spcPct val="113000"/>
              </a:lnSpc>
              <a:buNone/>
            </a:pPr>
            <a:r>
              <a:rPr lang="af" altLang="en-US" sz="1820" b="1" dirty="0">
                <a:solidFill>
                  <a:srgbClr val="422C70"/>
                </a:solidFill>
                <a:latin typeface="IBM Plex Sans" pitchFamily="34" charset="0"/>
                <a:ea typeface="IBM Plex Sans" pitchFamily="34" charset="-122"/>
                <a:cs typeface="IBM Plex Sans" pitchFamily="34" charset="-120"/>
              </a:rPr>
              <a:t>’n Oomblik vir nadenke</a:t>
            </a:r>
            <a:endParaRPr lang="af" sz="1820" dirty="0"/>
          </a:p>
          <a:p>
            <a:pPr algn="l" indent="0" marL="0">
              <a:lnSpc>
                <a:spcPct val="113000"/>
              </a:lnSpc>
              <a:spcBef>
                <a:spcPts val="270"/>
              </a:spcBef>
              <a:buNone/>
            </a:pPr>
            <a:r>
              <a:rPr lang="af" altLang="en-US" sz="1820" dirty="0">
                <a:solidFill>
                  <a:srgbClr val="25252B"/>
                </a:solidFill>
                <a:latin typeface="IBM Plex Sans" pitchFamily="34" charset="0"/>
                <a:ea typeface="IBM Plex Sans" pitchFamily="34" charset="-122"/>
                <a:cs typeface="IBM Plex Sans" pitchFamily="34" charset="-120"/>
              </a:rPr>
              <a:t>Watter veiligheidskontrole sal u eers uitvoer voordat u optree?</a:t>
            </a:r>
            <a:endParaRPr lang="af" sz="18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3</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29817" cy="411389"/>
          </a:xfrm>
          <a:prstGeom prst="rect">
            <a:avLst/>
          </a:prstGeom>
          <a:noFill/>
          <a:ln/>
        </p:spPr>
        <p:txBody>
          <a:bodyPr wrap="square" lIns="0" tIns="0" rIns="0" bIns="0" rtlCol="0" anchor="t"/>
          <a:lstStyle/>
          <a:p>
            <a:pPr algn="ctr" indent="0" marL="0">
              <a:lnSpc>
                <a:spcPct val="113000"/>
              </a:lnSpc>
              <a:buNone/>
            </a:pPr>
            <a:r>
              <a:rPr lang="af" altLang="en-US" sz="2400" dirty="0">
                <a:solidFill>
                  <a:srgbClr val="F7941F"/>
                </a:solidFill>
                <a:latin typeface="IBM Plex Sans Medium" pitchFamily="34" charset="0"/>
                <a:ea typeface="IBM Plex Sans Medium" pitchFamily="34" charset="-122"/>
                <a:cs typeface="IBM Plex Sans Medium" pitchFamily="34" charset="-120"/>
              </a:rPr>
              <a:t>Module 4</a:t>
            </a:r>
            <a:endParaRPr lang="af" sz="2400" dirty="0"/>
          </a:p>
        </p:txBody>
      </p:sp>
      <p:sp>
        <p:nvSpPr>
          <p:cNvPr id="3" name="Text 1"/>
          <p:cNvSpPr/>
          <p:nvPr/>
        </p:nvSpPr>
        <p:spPr>
          <a:xfrm>
            <a:off x="381030" y="2866553"/>
            <a:ext cx="11429817" cy="590520"/>
          </a:xfrm>
          <a:prstGeom prst="rect">
            <a:avLst/>
          </a:prstGeom>
          <a:noFill/>
          <a:ln/>
        </p:spPr>
        <p:txBody>
          <a:bodyPr wrap="square" lIns="0" tIns="0" rIns="0" bIns="0" rtlCol="0" anchor="t"/>
          <a:lstStyle/>
          <a:p>
            <a:pPr algn="ctr" indent="0" marL="0">
              <a:lnSpc>
                <a:spcPct val="83000"/>
              </a:lnSpc>
              <a:buNone/>
            </a:pPr>
            <a:r>
              <a:rPr lang="af" altLang="en-US" sz="4350" dirty="0">
                <a:solidFill>
                  <a:srgbClr val="FFFFFF"/>
                </a:solidFill>
                <a:latin typeface="IBM Plex Sans Medium" pitchFamily="34" charset="0"/>
                <a:ea typeface="IBM Plex Sans Medium" pitchFamily="34" charset="-122"/>
                <a:cs typeface="IBM Plex Sans Medium" pitchFamily="34" charset="-120"/>
              </a:rPr>
              <a:t>Bitcoin in u gemeenskap</a:t>
            </a:r>
            <a:endParaRPr lang="af"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af" altLang="en-US" sz="2400" b="1" dirty="0">
                <a:solidFill>
                  <a:srgbClr val="FFFFFF"/>
                </a:solidFill>
                <a:latin typeface="IBM Plex Sans" pitchFamily="34" charset="0"/>
                <a:ea typeface="IBM Plex Sans" pitchFamily="34" charset="-122"/>
                <a:cs typeface="IBM Plex Sans" pitchFamily="34" charset="-120"/>
              </a:rPr>
              <a:t>Verband:</a:t>
            </a:r>
            <a:r>
              <a:rPr lang="af" altLang="en-US" sz="2400" dirty="0">
                <a:solidFill>
                  <a:srgbClr val="FFFFFF"/>
                </a:solidFill>
                <a:latin typeface="IBM Plex Sans" pitchFamily="34" charset="0"/>
                <a:ea typeface="IBM Plex Sans" pitchFamily="34" charset="-122"/>
                <a:cs typeface="IBM Plex Sans" pitchFamily="34" charset="-120"/>
              </a:rPr>
              <a:t> Hoe hou die probleem, oplossing en veilige optrede verband met hierdie gemeenskap?</a:t>
            </a:r>
            <a:endParaRPr lang="af"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U plaaslike module 4</a:t>
            </a:r>
            <a:endParaRPr lang="af" sz="3000" dirty="0"/>
          </a:p>
        </p:txBody>
      </p:sp>
      <p:pic>
        <p:nvPicPr>
          <p:cNvPr id="4" name="Image 0" descr="VerbindVerbind vorige leerwerk met 'n plaaslike behoefte. VergelykWeeg Bitcoin teen 'n realistiese plaaslike opsie op.Oefen veiligProbeer 'n afgebakende taak met leiding uitvoer. VerduidelikDeel wat u">    </p:cNvPr>
          <p:cNvPicPr>
            <a:picLocks noChangeAspect="1"/>
          </p:cNvPicPr>
          <p:nvPr/>
        </p:nvPicPr>
        <p:blipFill>
          <a:blip r:embed="rId1"/>
          <a:stretch>
            <a:fillRect/>
          </a:stretch>
        </p:blipFill>
        <p:spPr>
          <a:xfrm>
            <a:off x="666780" y="1295430"/>
            <a:ext cx="10858500" cy="2063069"/>
          </a:xfrm>
          <a:prstGeom prst="rect">
            <a:avLst/>
          </a:prstGeom>
        </p:spPr>
      </p:pic>
      <p:sp>
        <p:nvSpPr>
          <p:cNvPr id="5" name="Text 2"/>
          <p:cNvSpPr/>
          <p:nvPr/>
        </p:nvSpPr>
        <p:spPr>
          <a:xfrm>
            <a:off x="666780" y="3510839"/>
            <a:ext cx="11510010" cy="822686"/>
          </a:xfrm>
          <a:prstGeom prst="rect">
            <a:avLst/>
          </a:prstGeom>
          <a:noFill/>
          <a:ln/>
        </p:spPr>
        <p:txBody>
          <a:bodyPr wrap="square" lIns="0" tIns="0" rIns="0" bIns="0" rtlCol="0" anchor="t"/>
          <a:lstStyle/>
          <a:p>
            <a:pPr algn="l" indent="0" marL="0">
              <a:lnSpc>
                <a:spcPct val="113000"/>
              </a:lnSpc>
              <a:buNone/>
            </a:pPr>
            <a:r>
              <a:rPr lang="af" altLang="en-US" sz="2400" dirty="0">
                <a:solidFill>
                  <a:srgbClr val="25252B"/>
                </a:solidFill>
                <a:latin typeface="IBM Plex Sans" pitchFamily="34" charset="0"/>
                <a:ea typeface="IBM Plex Sans" pitchFamily="34" charset="-122"/>
                <a:cs typeface="IBM Plex Sans" pitchFamily="34" charset="-120"/>
              </a:rPr>
              <a:t>Teken u plaaslike fokus aan: probleem of geleentheid, alternatief, veilige scenario, belangrikste voordeel en risiko, en veilige volgende stap.</a:t>
            </a:r>
            <a:endParaRPr lang="af" sz="2400" dirty="0"/>
          </a:p>
        </p:txBody>
      </p:sp>
      <p:sp>
        <p:nvSpPr>
          <p:cNvPr id="6" name="Text 3"/>
          <p:cNvSpPr/>
          <p:nvPr/>
        </p:nvSpPr>
        <p:spPr>
          <a:xfrm>
            <a:off x="666780" y="4638385"/>
            <a:ext cx="11510010" cy="1234074"/>
          </a:xfrm>
          <a:prstGeom prst="rect">
            <a:avLst/>
          </a:prstGeom>
          <a:noFill/>
          <a:ln/>
        </p:spPr>
        <p:txBody>
          <a:bodyPr wrap="square" lIns="0" tIns="0" rIns="0" bIns="0" rtlCol="0" anchor="t"/>
          <a:lstStyle/>
          <a:p>
            <a:pPr algn="l" indent="0" marL="0">
              <a:lnSpc>
                <a:spcPct val="113000"/>
              </a:lnSpc>
              <a:buNone/>
            </a:pPr>
            <a:r>
              <a:rPr lang="af" altLang="en-US" sz="2400" dirty="0">
                <a:solidFill>
                  <a:srgbClr val="25252B"/>
                </a:solidFill>
                <a:latin typeface="IBM Plex Sans" pitchFamily="34" charset="0"/>
                <a:ea typeface="IBM Plex Sans" pitchFamily="34" charset="-122"/>
                <a:cs typeface="IBM Plex Sans" pitchFamily="34" charset="-120"/>
              </a:rPr>
              <a:t>Daar word nie van u verwag om Bitcoin te aanvaar of tot die gevolgtrekking te kom dat dit die beste is nie. Plaaslike voorbeelde bewys nie dat 'n metode oral werk nie.</a:t>
            </a:r>
            <a:endParaRPr lang="af"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4</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Werkswinkels en demonstrasies</a:t>
            </a:r>
            <a:endParaRPr lang="af"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af" altLang="en-US" sz="2400" b="1" dirty="0">
                <a:solidFill>
                  <a:srgbClr val="422C70"/>
                </a:solidFill>
                <a:latin typeface="IBM Plex Sans" pitchFamily="34" charset="0"/>
                <a:ea typeface="IBM Plex Sans" pitchFamily="34" charset="-122"/>
                <a:cs typeface="IBM Plex Sans" pitchFamily="34" charset="-120"/>
              </a:rPr>
              <a:t>Aanbieding:</a:t>
            </a:r>
            <a:r>
              <a:rPr lang="af" altLang="en-US" sz="2400" dirty="0">
                <a:solidFill>
                  <a:srgbClr val="25252B"/>
                </a:solidFill>
                <a:latin typeface="IBM Plex Sans" pitchFamily="34" charset="0"/>
                <a:ea typeface="IBM Plex Sans" pitchFamily="34" charset="-122"/>
                <a:cs typeface="IBM Plex Sans" pitchFamily="34" charset="-120"/>
              </a:rPr>
              <a:t> neem die proses en risiko’s waar</a:t>
            </a:r>
            <a:endParaRPr lang="af" sz="2400" dirty="0"/>
          </a:p>
          <a:p>
            <a:pPr algn="l" marL="228600" indent="-228600">
              <a:lnSpc>
                <a:spcPct val="113000"/>
              </a:lnSpc>
              <a:spcBef>
                <a:spcPts val="480"/>
              </a:spcBef>
              <a:buSzPct val="100000"/>
              <a:buChar char="•"/>
            </a:pPr>
            <a:r>
              <a:rPr lang="af" altLang="en-US" sz="2400" b="1" dirty="0">
                <a:solidFill>
                  <a:srgbClr val="422C70"/>
                </a:solidFill>
                <a:latin typeface="IBM Plex Sans" pitchFamily="34" charset="0"/>
                <a:ea typeface="IBM Plex Sans" pitchFamily="34" charset="-122"/>
                <a:cs typeface="IBM Plex Sans" pitchFamily="34" charset="-120"/>
              </a:rPr>
              <a:t>Oefening:</a:t>
            </a:r>
            <a:r>
              <a:rPr lang="af" altLang="en-US" sz="2400" dirty="0">
                <a:solidFill>
                  <a:srgbClr val="25252B"/>
                </a:solidFill>
                <a:latin typeface="IBM Plex Sans" pitchFamily="34" charset="0"/>
                <a:ea typeface="IBM Plex Sans" pitchFamily="34" charset="-122"/>
                <a:cs typeface="IBM Plex Sans" pitchFamily="34" charset="-120"/>
              </a:rPr>
              <a:t> volg saam met veilige opleidingsmateriaal</a:t>
            </a:r>
            <a:endParaRPr lang="af" sz="2400" dirty="0"/>
          </a:p>
          <a:p>
            <a:pPr algn="l" marL="228600" indent="-228600">
              <a:lnSpc>
                <a:spcPct val="113000"/>
              </a:lnSpc>
              <a:spcBef>
                <a:spcPts val="480"/>
              </a:spcBef>
              <a:buSzPct val="100000"/>
              <a:buChar char="•"/>
            </a:pPr>
            <a:r>
              <a:rPr lang="af" altLang="en-US" sz="2400" b="1" dirty="0">
                <a:solidFill>
                  <a:srgbClr val="422C70"/>
                </a:solidFill>
                <a:latin typeface="IBM Plex Sans" pitchFamily="34" charset="0"/>
                <a:ea typeface="IBM Plex Sans" pitchFamily="34" charset="-122"/>
                <a:cs typeface="IBM Plex Sans" pitchFamily="34" charset="-120"/>
              </a:rPr>
              <a:t>Uitvoering:</a:t>
            </a:r>
            <a:r>
              <a:rPr lang="af" altLang="en-US" sz="2400" dirty="0">
                <a:solidFill>
                  <a:srgbClr val="25252B"/>
                </a:solidFill>
                <a:latin typeface="IBM Plex Sans" pitchFamily="34" charset="0"/>
                <a:ea typeface="IBM Plex Sans" pitchFamily="34" charset="-122"/>
                <a:cs typeface="IBM Plex Sans" pitchFamily="34" charset="-120"/>
              </a:rPr>
              <a:t> voltooi ’n taak of verduidelik ’n besluit onafhanklik</a:t>
            </a:r>
            <a:endParaRPr lang="af" sz="2400" dirty="0"/>
          </a:p>
        </p:txBody>
      </p:sp>
      <p:sp>
        <p:nvSpPr>
          <p:cNvPr id="5" name="Text 3"/>
          <p:cNvSpPr/>
          <p:nvPr/>
        </p:nvSpPr>
        <p:spPr>
          <a:xfrm>
            <a:off x="666780" y="3077779"/>
            <a:ext cx="11510010" cy="822686"/>
          </a:xfrm>
          <a:prstGeom prst="rect">
            <a:avLst/>
          </a:prstGeom>
          <a:noFill/>
          <a:ln/>
        </p:spPr>
        <p:txBody>
          <a:bodyPr wrap="square" lIns="0" tIns="0" rIns="0" bIns="0" rtlCol="0" anchor="t"/>
          <a:lstStyle/>
          <a:p>
            <a:pPr algn="l" indent="0" marL="0">
              <a:lnSpc>
                <a:spcPct val="113000"/>
              </a:lnSpc>
              <a:buNone/>
            </a:pPr>
            <a:r>
              <a:rPr lang="af" altLang="en-US" sz="2400" dirty="0">
                <a:solidFill>
                  <a:srgbClr val="25252B"/>
                </a:solidFill>
                <a:latin typeface="IBM Plex Sans" pitchFamily="34" charset="0"/>
                <a:ea typeface="IBM Plex Sans" pitchFamily="34" charset="-122"/>
                <a:cs typeface="IBM Plex Sans" pitchFamily="34" charset="-120"/>
              </a:rPr>
              <a:t>Voor oefening: nagegane hulpmiddels, duidelike planne vir herstel en vir wanneer iets misluk, bekende risiko’s en ’n duidelike stoppunt.</a:t>
            </a:r>
            <a:endParaRPr lang="af" sz="2400" dirty="0"/>
          </a:p>
        </p:txBody>
      </p:sp>
      <p:sp>
        <p:nvSpPr>
          <p:cNvPr id="6" name="Text 4"/>
          <p:cNvSpPr/>
          <p:nvPr/>
        </p:nvSpPr>
        <p:spPr>
          <a:xfrm>
            <a:off x="666780" y="4205326"/>
            <a:ext cx="11510010" cy="1645463"/>
          </a:xfrm>
          <a:prstGeom prst="rect">
            <a:avLst/>
          </a:prstGeom>
          <a:noFill/>
          <a:ln/>
        </p:spPr>
        <p:txBody>
          <a:bodyPr wrap="square" lIns="0" tIns="0" rIns="0" bIns="0" rtlCol="0" anchor="t"/>
          <a:lstStyle/>
          <a:p>
            <a:pPr algn="l" indent="0" marL="0">
              <a:lnSpc>
                <a:spcPct val="113000"/>
              </a:lnSpc>
              <a:buNone/>
            </a:pPr>
            <a:r>
              <a:rPr lang="af" altLang="en-US" sz="2400" dirty="0">
                <a:solidFill>
                  <a:srgbClr val="25252B"/>
                </a:solidFill>
                <a:latin typeface="IBM Plex Sans" pitchFamily="34" charset="0"/>
                <a:ea typeface="IBM Plex Sans" pitchFamily="34" charset="-122"/>
                <a:cs typeface="IBM Plex Sans" pitchFamily="34" charset="-120"/>
              </a:rPr>
              <a:t>Geen druk om sagteware te installeer of finansiële data bekend te maak nie. ’n Vanlyn alternatief of een wat geen fondse vereis nie, is beskikbaar. Enige werklike bedrag moet klein genoeg wees dat ’n totale verlies ’n les bly, nie ’n krisis nie.</a:t>
            </a:r>
            <a:endParaRPr lang="af"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4</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Plaaslike Bitcoin-hulpmiddels en -hulpbronne</a:t>
            </a:r>
            <a:endParaRPr lang="af" sz="3000" dirty="0"/>
          </a:p>
        </p:txBody>
      </p:sp>
      <p:sp>
        <p:nvSpPr>
          <p:cNvPr id="4" name="Text 2"/>
          <p:cNvSpPr/>
          <p:nvPr/>
        </p:nvSpPr>
        <p:spPr>
          <a:xfrm>
            <a:off x="1002000" y="1375806"/>
            <a:ext cx="11142604" cy="2439619"/>
          </a:xfrm>
          <a:prstGeom prst="rect">
            <a:avLst/>
          </a:prstGeom>
          <a:noFill/>
          <a:ln/>
        </p:spPr>
        <p:txBody>
          <a:bodyPr wrap="square" lIns="0" tIns="0" rIns="0" bIns="0" rtlCol="0" anchor="t"/>
          <a:lstStyle/>
          <a:p>
            <a:pPr algn="l" marL="200660" indent="-200660">
              <a:lnSpc>
                <a:spcPct val="113000"/>
              </a:lnSpc>
              <a:buSzPct val="100000"/>
              <a:buChar char="•"/>
            </a:pPr>
            <a:r>
              <a:rPr lang="af" altLang="en-US" sz="2110" dirty="0">
                <a:solidFill>
                  <a:srgbClr val="25252B"/>
                </a:solidFill>
                <a:latin typeface="IBM Plex Sans" pitchFamily="34" charset="0"/>
                <a:ea typeface="IBM Plex Sans" pitchFamily="34" charset="-122"/>
                <a:cs typeface="IBM Plex Sans" pitchFamily="34" charset="-120"/>
              </a:rPr>
              <a:t>Doel en realistiese alternatief</a:t>
            </a:r>
            <a:endParaRPr lang="af" sz="2110" dirty="0"/>
          </a:p>
          <a:p>
            <a:pPr algn="l" marL="200660" indent="-200660">
              <a:lnSpc>
                <a:spcPct val="113000"/>
              </a:lnSpc>
              <a:spcBef>
                <a:spcPts val="420"/>
              </a:spcBef>
              <a:buSzPct val="100000"/>
              <a:buChar char="•"/>
            </a:pPr>
            <a:r>
              <a:rPr lang="af" altLang="en-US" sz="2110" dirty="0">
                <a:solidFill>
                  <a:srgbClr val="25252B"/>
                </a:solidFill>
                <a:latin typeface="IBM Plex Sans" pitchFamily="34" charset="0"/>
                <a:ea typeface="IBM Plex Sans" pitchFamily="34" charset="-122"/>
                <a:cs typeface="IBM Plex Sans" pitchFamily="34" charset="-120"/>
              </a:rPr>
              <a:t>Beheer oor sleutels en herstel</a:t>
            </a:r>
            <a:endParaRPr lang="af" sz="2110" dirty="0"/>
          </a:p>
          <a:p>
            <a:pPr algn="l" marL="200660" indent="-200660">
              <a:lnSpc>
                <a:spcPct val="113000"/>
              </a:lnSpc>
              <a:spcBef>
                <a:spcPts val="420"/>
              </a:spcBef>
              <a:buSzPct val="100000"/>
              <a:buChar char="•"/>
            </a:pPr>
            <a:r>
              <a:rPr lang="af" altLang="en-US" sz="2110" dirty="0">
                <a:solidFill>
                  <a:srgbClr val="25252B"/>
                </a:solidFill>
                <a:latin typeface="IBM Plex Sans" pitchFamily="34" charset="0"/>
                <a:ea typeface="IBM Plex Sans" pitchFamily="34" charset="-122"/>
                <a:cs typeface="IBM Plex Sans" pitchFamily="34" charset="-120"/>
              </a:rPr>
              <a:t>Egte uitgewer, domein of toepassinginskrywing</a:t>
            </a:r>
            <a:endParaRPr lang="af" sz="2110" dirty="0"/>
          </a:p>
          <a:p>
            <a:pPr algn="l" marL="200660" indent="-200660">
              <a:lnSpc>
                <a:spcPct val="113000"/>
              </a:lnSpc>
              <a:spcBef>
                <a:spcPts val="420"/>
              </a:spcBef>
              <a:buSzPct val="100000"/>
              <a:buChar char="•"/>
            </a:pPr>
            <a:r>
              <a:rPr lang="af" altLang="en-US" sz="2110" dirty="0">
                <a:solidFill>
                  <a:srgbClr val="25252B"/>
                </a:solidFill>
                <a:latin typeface="IBM Plex Sans" pitchFamily="34" charset="0"/>
                <a:ea typeface="IBM Plex Sans" pitchFamily="34" charset="-122"/>
                <a:cs typeface="IBM Plex Sans" pitchFamily="34" charset="-120"/>
              </a:rPr>
              <a:t>Oopbronstatus, beoordeling en instandhouding</a:t>
            </a:r>
            <a:endParaRPr lang="af" sz="2110" dirty="0"/>
          </a:p>
          <a:p>
            <a:pPr algn="l" marL="200660" indent="-200660">
              <a:lnSpc>
                <a:spcPct val="113000"/>
              </a:lnSpc>
              <a:spcBef>
                <a:spcPts val="420"/>
              </a:spcBef>
              <a:buSzPct val="100000"/>
              <a:buChar char="•"/>
            </a:pPr>
            <a:r>
              <a:rPr lang="af" altLang="en-US" sz="2110" dirty="0">
                <a:solidFill>
                  <a:srgbClr val="25252B"/>
                </a:solidFill>
                <a:latin typeface="IBM Plex Sans" pitchFamily="34" charset="0"/>
                <a:ea typeface="IBM Plex Sans" pitchFamily="34" charset="-122"/>
                <a:cs typeface="IBM Plex Sans" pitchFamily="34" charset="-120"/>
              </a:rPr>
              <a:t>Privaatheid, totale koste, versoenbaarheid en ondersteuning</a:t>
            </a:r>
            <a:endParaRPr lang="af" sz="2110" dirty="0"/>
          </a:p>
          <a:p>
            <a:pPr algn="l" marL="200660" indent="-200660">
              <a:lnSpc>
                <a:spcPct val="113000"/>
              </a:lnSpc>
              <a:spcBef>
                <a:spcPts val="420"/>
              </a:spcBef>
              <a:buSzPct val="100000"/>
              <a:buChar char="•"/>
            </a:pPr>
            <a:r>
              <a:rPr lang="af" altLang="en-US" sz="2110" dirty="0">
                <a:solidFill>
                  <a:srgbClr val="25252B"/>
                </a:solidFill>
                <a:latin typeface="IBM Plex Sans" pitchFamily="34" charset="0"/>
                <a:ea typeface="IBM Plex Sans" pitchFamily="34" charset="-122"/>
                <a:cs typeface="IBM Plex Sans" pitchFamily="34" charset="-120"/>
              </a:rPr>
              <a:t>Huidige plaaslike reëls en beperkings</a:t>
            </a:r>
            <a:endParaRPr lang="af" sz="2110" dirty="0"/>
          </a:p>
        </p:txBody>
      </p:sp>
      <p:sp>
        <p:nvSpPr>
          <p:cNvPr id="5" name="Text 3"/>
          <p:cNvSpPr/>
          <p:nvPr/>
        </p:nvSpPr>
        <p:spPr>
          <a:xfrm>
            <a:off x="666780" y="4110319"/>
            <a:ext cx="11510010" cy="723930"/>
          </a:xfrm>
          <a:prstGeom prst="rect">
            <a:avLst/>
          </a:prstGeom>
          <a:noFill/>
          <a:ln/>
        </p:spPr>
        <p:txBody>
          <a:bodyPr wrap="square" lIns="0" tIns="0" rIns="0" bIns="0" rtlCol="0" anchor="t"/>
          <a:lstStyle/>
          <a:p>
            <a:pPr algn="l" indent="0" marL="0">
              <a:lnSpc>
                <a:spcPct val="113000"/>
              </a:lnSpc>
              <a:buNone/>
            </a:pPr>
            <a:r>
              <a:rPr lang="af" altLang="en-US" sz="2110" dirty="0">
                <a:solidFill>
                  <a:srgbClr val="25252B"/>
                </a:solidFill>
                <a:latin typeface="IBM Plex Sans" pitchFamily="34" charset="0"/>
                <a:ea typeface="IBM Plex Sans" pitchFamily="34" charset="-122"/>
                <a:cs typeface="IBM Plex Sans" pitchFamily="34" charset="-120"/>
              </a:rPr>
              <a:t>Teken die hulpmiddel/weergawe, kontroledatum, bewaring, hoofgebruik, voordeel, risiko, herstelmetode en alternatief aan.</a:t>
            </a:r>
            <a:endParaRPr lang="af" sz="2110" dirty="0"/>
          </a:p>
        </p:txBody>
      </p:sp>
      <p:sp>
        <p:nvSpPr>
          <p:cNvPr id="6" name="Text 4"/>
          <p:cNvSpPr/>
          <p:nvPr/>
        </p:nvSpPr>
        <p:spPr>
          <a:xfrm>
            <a:off x="666780" y="5102443"/>
            <a:ext cx="11510010" cy="1085850"/>
          </a:xfrm>
          <a:prstGeom prst="rect">
            <a:avLst/>
          </a:prstGeom>
          <a:noFill/>
          <a:ln/>
        </p:spPr>
        <p:txBody>
          <a:bodyPr wrap="square" lIns="0" tIns="0" rIns="0" bIns="0" rtlCol="0" anchor="t"/>
          <a:lstStyle/>
          <a:p>
            <a:pPr algn="l" indent="0" marL="0">
              <a:lnSpc>
                <a:spcPct val="113000"/>
              </a:lnSpc>
              <a:buNone/>
            </a:pPr>
            <a:r>
              <a:rPr lang="af" altLang="en-US" sz="2110" dirty="0">
                <a:solidFill>
                  <a:srgbClr val="25252B"/>
                </a:solidFill>
                <a:latin typeface="IBM Plex Sans" pitchFamily="34" charset="0"/>
                <a:ea typeface="IBM Plex Sans" pitchFamily="34" charset="-122"/>
                <a:cs typeface="IBM Plex Sans" pitchFamily="34" charset="-120"/>
              </a:rPr>
              <a:t>Die genoemde hulpmiddels is gedateerde leervoorbeelde, nie onderskrywings of beloftes van veiligheid, beskikbaarheid, lae koste of geskiktheid nie. Gaan dit weer na voordat u dit werklik gebruik.</a:t>
            </a:r>
            <a:endParaRPr lang="af"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4</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Lightning-betalings</a:t>
            </a:r>
            <a:endParaRPr lang="af" sz="3000" dirty="0"/>
          </a:p>
        </p:txBody>
      </p:sp>
      <p:sp>
        <p:nvSpPr>
          <p:cNvPr id="4" name="Text 2"/>
          <p:cNvSpPr/>
          <p:nvPr/>
        </p:nvSpPr>
        <p:spPr>
          <a:xfrm>
            <a:off x="1032449" y="1383030"/>
            <a:ext cx="11109137" cy="2545415"/>
          </a:xfrm>
          <a:prstGeom prst="rect">
            <a:avLst/>
          </a:prstGeom>
          <a:noFill/>
          <a:ln/>
        </p:spPr>
        <p:txBody>
          <a:bodyPr wrap="square" lIns="0" tIns="0" rIns="0" bIns="0" rtlCol="0" anchor="t"/>
          <a:lstStyle/>
          <a:p>
            <a:pPr algn="l" marL="219710" indent="-219710">
              <a:lnSpc>
                <a:spcPct val="113000"/>
              </a:lnSpc>
              <a:buSzPct val="100000"/>
              <a:buChar char="•"/>
            </a:pPr>
            <a:r>
              <a:rPr lang="af" altLang="en-US" sz="2300" b="1" dirty="0">
                <a:solidFill>
                  <a:srgbClr val="422C70"/>
                </a:solidFill>
                <a:latin typeface="IBM Plex Sans" pitchFamily="34" charset="0"/>
                <a:ea typeface="IBM Plex Sans" pitchFamily="34" charset="-122"/>
                <a:cs typeface="IBM Plex Sans" pitchFamily="34" charset="-120"/>
              </a:rPr>
              <a:t>Faktuur:</a:t>
            </a:r>
            <a:r>
              <a:rPr lang="af" altLang="en-US" sz="2300" dirty="0">
                <a:solidFill>
                  <a:srgbClr val="25252B"/>
                </a:solidFill>
                <a:latin typeface="IBM Plex Sans" pitchFamily="34" charset="0"/>
                <a:ea typeface="IBM Plex Sans" pitchFamily="34" charset="-122"/>
                <a:cs typeface="IBM Plex Sans" pitchFamily="34" charset="-120"/>
              </a:rPr>
              <a:t> versoek vir 'n spesifieke betaling; kan die bedrag en vervaldatum insluit</a:t>
            </a:r>
            <a:endParaRPr lang="af" sz="2300" dirty="0"/>
          </a:p>
          <a:p>
            <a:pPr algn="l" marL="219710" indent="-219710">
              <a:lnSpc>
                <a:spcPct val="113000"/>
              </a:lnSpc>
              <a:spcBef>
                <a:spcPts val="460"/>
              </a:spcBef>
              <a:buSzPct val="100000"/>
              <a:buChar char="•"/>
            </a:pPr>
            <a:r>
              <a:rPr lang="af" altLang="en-US" sz="2300" b="1" dirty="0">
                <a:solidFill>
                  <a:srgbClr val="422C70"/>
                </a:solidFill>
                <a:latin typeface="IBM Plex Sans" pitchFamily="34" charset="0"/>
                <a:ea typeface="IBM Plex Sans" pitchFamily="34" charset="-122"/>
                <a:cs typeface="IBM Plex Sans" pitchFamily="34" charset="-120"/>
              </a:rPr>
              <a:t>Lightning-adres:</a:t>
            </a:r>
            <a:r>
              <a:rPr lang="af" altLang="en-US" sz="2300" dirty="0">
                <a:solidFill>
                  <a:srgbClr val="25252B"/>
                </a:solidFill>
                <a:latin typeface="IBM Plex Sans" pitchFamily="34" charset="0"/>
                <a:ea typeface="IBM Plex Sans" pitchFamily="34" charset="-122"/>
                <a:cs typeface="IBM Plex Sans" pitchFamily="34" charset="-120"/>
              </a:rPr>
              <a:t> roeteringsidentifiseerder wat deur 'n verskaffer ondersteun word, dikwels soortgelyk aan 'n e-posadres</a:t>
            </a:r>
            <a:endParaRPr lang="af" sz="2300" dirty="0"/>
          </a:p>
          <a:p>
            <a:pPr algn="l" marL="219710" indent="-219710">
              <a:lnSpc>
                <a:spcPct val="113000"/>
              </a:lnSpc>
              <a:spcBef>
                <a:spcPts val="460"/>
              </a:spcBef>
              <a:buSzPct val="100000"/>
              <a:buChar char="•"/>
            </a:pPr>
            <a:r>
              <a:rPr lang="af" altLang="en-US" sz="2300" dirty="0">
                <a:solidFill>
                  <a:srgbClr val="25252B"/>
                </a:solidFill>
                <a:latin typeface="IBM Plex Sans" pitchFamily="34" charset="0"/>
                <a:ea typeface="IBM Plex Sans" pitchFamily="34" charset="-122"/>
                <a:cs typeface="IBM Plex Sans" pitchFamily="34" charset="-120"/>
              </a:rPr>
              <a:t>Kontroleer bewaring, befondsingsroete, rugsteun, fooie en limiete</a:t>
            </a:r>
            <a:endParaRPr lang="af" sz="2300" dirty="0"/>
          </a:p>
          <a:p>
            <a:pPr algn="l" marL="219710" indent="-219710">
              <a:lnSpc>
                <a:spcPct val="113000"/>
              </a:lnSpc>
              <a:spcBef>
                <a:spcPts val="460"/>
              </a:spcBef>
              <a:buSzPct val="100000"/>
              <a:buChar char="•"/>
            </a:pPr>
            <a:r>
              <a:rPr lang="af" altLang="en-US" sz="2300" dirty="0">
                <a:solidFill>
                  <a:srgbClr val="25252B"/>
                </a:solidFill>
                <a:latin typeface="IBM Plex Sans" pitchFamily="34" charset="0"/>
                <a:ea typeface="IBM Plex Sans" pitchFamily="34" charset="-122"/>
                <a:cs typeface="IBM Plex Sans" pitchFamily="34" charset="-120"/>
              </a:rPr>
              <a:t>Identifiseer hoe mislukkings hanteer word en hoe die ontvanger bevestig word</a:t>
            </a:r>
            <a:endParaRPr lang="af" sz="2300" dirty="0"/>
          </a:p>
        </p:txBody>
      </p:sp>
      <p:sp>
        <p:nvSpPr>
          <p:cNvPr id="5" name="Text 3"/>
          <p:cNvSpPr/>
          <p:nvPr/>
        </p:nvSpPr>
        <p:spPr>
          <a:xfrm>
            <a:off x="666780" y="4250223"/>
            <a:ext cx="11510010" cy="789950"/>
          </a:xfrm>
          <a:prstGeom prst="rect">
            <a:avLst/>
          </a:prstGeom>
          <a:noFill/>
          <a:ln/>
        </p:spPr>
        <p:txBody>
          <a:bodyPr wrap="square" lIns="0" tIns="0" rIns="0" bIns="0" rtlCol="0" anchor="t"/>
          <a:lstStyle/>
          <a:p>
            <a:pPr algn="l" indent="0" marL="0">
              <a:lnSpc>
                <a:spcPct val="113000"/>
              </a:lnSpc>
              <a:buNone/>
            </a:pPr>
            <a:r>
              <a:rPr lang="af" altLang="en-US" sz="2300" dirty="0">
                <a:solidFill>
                  <a:srgbClr val="25252B"/>
                </a:solidFill>
                <a:latin typeface="IBM Plex Sans" pitchFamily="34" charset="0"/>
                <a:ea typeface="IBM Plex Sans" pitchFamily="34" charset="-122"/>
                <a:cs typeface="IBM Plex Sans" pitchFamily="34" charset="-120"/>
              </a:rPr>
              <a:t>'n Lightning-adres is nie 'n e-posrekening nie; dit is afhanklik van die verskaffer of domein wat dit ondersteun. Kontroleer die finale versoek voordat u dit goedkeur.</a:t>
            </a:r>
            <a:endParaRPr lang="af" sz="2300" dirty="0"/>
          </a:p>
        </p:txBody>
      </p:sp>
      <p:sp>
        <p:nvSpPr>
          <p:cNvPr id="6" name="Text 4"/>
          <p:cNvSpPr/>
          <p:nvPr/>
        </p:nvSpPr>
        <p:spPr>
          <a:xfrm>
            <a:off x="666780" y="5332781"/>
            <a:ext cx="11510010" cy="395021"/>
          </a:xfrm>
          <a:prstGeom prst="rect">
            <a:avLst/>
          </a:prstGeom>
          <a:noFill/>
          <a:ln/>
        </p:spPr>
        <p:txBody>
          <a:bodyPr wrap="square" lIns="0" tIns="0" rIns="0" bIns="0" rtlCol="0" anchor="t"/>
          <a:lstStyle/>
          <a:p>
            <a:pPr algn="l" indent="0" marL="0">
              <a:lnSpc>
                <a:spcPct val="113000"/>
              </a:lnSpc>
              <a:buNone/>
            </a:pPr>
            <a:r>
              <a:rPr lang="af" altLang="en-US" sz="2300" dirty="0">
                <a:solidFill>
                  <a:srgbClr val="25252B"/>
                </a:solidFill>
                <a:latin typeface="IBM Plex Sans" pitchFamily="34" charset="0"/>
                <a:ea typeface="IBM Plex Sans" pitchFamily="34" charset="-122"/>
                <a:cs typeface="IBM Plex Sans" pitchFamily="34" charset="-120"/>
              </a:rPr>
              <a:t>'n Suksesvolle klein betaling bewys nie dat groter saldo's veilig is nie.</a:t>
            </a:r>
            <a:endParaRPr lang="af"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4</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pic>
        <p:nvPicPr>
          <p:cNvPr id="2" name="Image 0" descr="Die ontvanger reik 'n faktuur uitDie ontvanger skep 'n betalingsversoek met die bedrag daarby.Die sender betaalDie sender skandeer die versoek, kontroleer die bedrag en betaal. Die ontvanger word beta">    </p:cNvPr>
          <p:cNvPicPr>
            <a:picLocks noChangeAspect="1"/>
          </p:cNvPicPr>
          <p:nvPr/>
        </p:nvPicPr>
        <p:blipFill>
          <a:blip r:embed="rId1"/>
          <a:stretch>
            <a:fillRect/>
          </a:stretch>
        </p:blipFill>
        <p:spPr>
          <a:xfrm>
            <a:off x="342900" y="1633941"/>
            <a:ext cx="11506170" cy="34376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pic>
        <p:nvPicPr>
          <p:cNvPr id="2" name="Image 0" descr="Weet of elke beursie deur ’n bewaarder of deur die gebruiker self beheer word. 1Skep die versoekDie ontvanger skep ’n betalingsversoek.2Skandeer die versoekDie sender skandeer of kopieer dit.3Verifiee">    </p:cNvPr>
          <p:cNvPicPr>
            <a:picLocks noChangeAspect="1"/>
          </p:cNvPicPr>
          <p:nvPr/>
        </p:nvPicPr>
        <p:blipFill>
          <a:blip r:embed="rId1"/>
          <a:stretch>
            <a:fillRect/>
          </a:stretch>
        </p:blipFill>
        <p:spPr>
          <a:xfrm>
            <a:off x="342900" y="771388"/>
            <a:ext cx="11506170" cy="516288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Begeleide Lightning-betaling</a:t>
            </a:r>
            <a:endParaRPr lang="af"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af" altLang="en-US" sz="2400" dirty="0">
                <a:solidFill>
                  <a:srgbClr val="25252B"/>
                </a:solidFill>
                <a:latin typeface="IBM Plex Sans" pitchFamily="34" charset="0"/>
                <a:ea typeface="IBM Plex Sans" pitchFamily="34" charset="-122"/>
                <a:cs typeface="IBM Plex Sans" pitchFamily="34" charset="-120"/>
              </a:rPr>
              <a:t>Die ontvanger skep die korrekte versoek.</a:t>
            </a:r>
            <a:endParaRPr lang="af" sz="2400" dirty="0"/>
          </a:p>
          <a:p>
            <a:pPr algn="l" marL="228600" indent="-228600">
              <a:lnSpc>
                <a:spcPct val="113000"/>
              </a:lnSpc>
              <a:spcBef>
                <a:spcPts val="480"/>
              </a:spcBef>
              <a:buSzPct val="100000"/>
              <a:buFont typeface="+mj-lt"/>
              <a:buAutoNum type="arabicPeriod" startAt="1"/>
            </a:pPr>
            <a:r>
              <a:rPr lang="af" altLang="en-US" sz="2400" dirty="0">
                <a:solidFill>
                  <a:srgbClr val="25252B"/>
                </a:solidFill>
                <a:latin typeface="IBM Plex Sans" pitchFamily="34" charset="0"/>
                <a:ea typeface="IBM Plex Sans" pitchFamily="34" charset="-122"/>
                <a:cs typeface="IBM Plex Sans" pitchFamily="34" charset="-120"/>
              </a:rPr>
              <a:t>Die sender skandeer of kopieer dit.</a:t>
            </a:r>
            <a:endParaRPr lang="af" sz="2400" dirty="0"/>
          </a:p>
          <a:p>
            <a:pPr algn="l" marL="228600" indent="-228600">
              <a:lnSpc>
                <a:spcPct val="113000"/>
              </a:lnSpc>
              <a:spcBef>
                <a:spcPts val="480"/>
              </a:spcBef>
              <a:buSzPct val="100000"/>
              <a:buFont typeface="+mj-lt"/>
              <a:buAutoNum type="arabicPeriod" startAt="1"/>
            </a:pPr>
            <a:r>
              <a:rPr lang="af" altLang="en-US" sz="2400" dirty="0">
                <a:solidFill>
                  <a:srgbClr val="25252B"/>
                </a:solidFill>
                <a:latin typeface="IBM Plex Sans" pitchFamily="34" charset="0"/>
                <a:ea typeface="IBM Plex Sans" pitchFamily="34" charset="-122"/>
                <a:cs typeface="IBM Plex Sans" pitchFamily="34" charset="-120"/>
              </a:rPr>
              <a:t>Kontroleer die ontvanger, bedrag, eenheid, fooi en enige vervaldatum.</a:t>
            </a:r>
            <a:endParaRPr lang="af" sz="2400" dirty="0"/>
          </a:p>
          <a:p>
            <a:pPr algn="l" marL="228600" indent="-228600">
              <a:lnSpc>
                <a:spcPct val="113000"/>
              </a:lnSpc>
              <a:spcBef>
                <a:spcPts val="480"/>
              </a:spcBef>
              <a:buSzPct val="100000"/>
              <a:buFont typeface="+mj-lt"/>
              <a:buAutoNum type="arabicPeriod" startAt="1"/>
            </a:pPr>
            <a:r>
              <a:rPr lang="af" altLang="en-US" sz="2400" dirty="0">
                <a:solidFill>
                  <a:srgbClr val="25252B"/>
                </a:solidFill>
                <a:latin typeface="IBM Plex Sans" pitchFamily="34" charset="0"/>
                <a:ea typeface="IBM Plex Sans" pitchFamily="34" charset="-122"/>
                <a:cs typeface="IBM Plex Sans" pitchFamily="34" charset="-120"/>
              </a:rPr>
              <a:t>Keur dit slegs goed wanneer die besonderhede ooreenstem.</a:t>
            </a:r>
            <a:endParaRPr lang="af" sz="2400" dirty="0"/>
          </a:p>
          <a:p>
            <a:pPr algn="l" marL="228600" indent="-228600">
              <a:lnSpc>
                <a:spcPct val="113000"/>
              </a:lnSpc>
              <a:spcBef>
                <a:spcPts val="480"/>
              </a:spcBef>
              <a:buSzPct val="100000"/>
              <a:buFont typeface="+mj-lt"/>
              <a:buAutoNum type="arabicPeriod" startAt="1"/>
            </a:pPr>
            <a:r>
              <a:rPr lang="af" altLang="en-US" sz="2400" dirty="0">
                <a:solidFill>
                  <a:srgbClr val="25252B"/>
                </a:solidFill>
                <a:latin typeface="IBM Plex Sans" pitchFamily="34" charset="0"/>
                <a:ea typeface="IBM Plex Sans" pitchFamily="34" charset="-122"/>
                <a:cs typeface="IBM Plex Sans" pitchFamily="34" charset="-120"/>
              </a:rPr>
              <a:t>Albei partye kontroleer die resultaat in hul eie beursies.</a:t>
            </a:r>
            <a:endParaRPr lang="af" sz="2400" dirty="0"/>
          </a:p>
          <a:p>
            <a:pPr algn="l" marL="228600" indent="-228600">
              <a:lnSpc>
                <a:spcPct val="113000"/>
              </a:lnSpc>
              <a:spcBef>
                <a:spcPts val="480"/>
              </a:spcBef>
              <a:buSzPct val="100000"/>
              <a:buFont typeface="+mj-lt"/>
              <a:buAutoNum type="arabicPeriod" startAt="1"/>
            </a:pPr>
            <a:r>
              <a:rPr lang="af" altLang="en-US" sz="2400" dirty="0">
                <a:solidFill>
                  <a:srgbClr val="25252B"/>
                </a:solidFill>
                <a:latin typeface="IBM Plex Sans" pitchFamily="34" charset="0"/>
                <a:ea typeface="IBM Plex Sans" pitchFamily="34" charset="-122"/>
                <a:cs typeface="IBM Plex Sans" pitchFamily="34" charset="-120"/>
              </a:rPr>
              <a:t>Verduidelik die risiko’s van bewaring en mislukking.</a:t>
            </a:r>
            <a:endParaRPr lang="af"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algn="l" indent="0" marL="0">
              <a:lnSpc>
                <a:spcPct val="113000"/>
              </a:lnSpc>
              <a:buNone/>
            </a:pPr>
            <a:r>
              <a:rPr lang="af" altLang="en-US" sz="2400" dirty="0">
                <a:solidFill>
                  <a:srgbClr val="25252B"/>
                </a:solidFill>
                <a:latin typeface="IBM Plex Sans" pitchFamily="34" charset="0"/>
                <a:ea typeface="IBM Plex Sans" pitchFamily="34" charset="-122"/>
                <a:cs typeface="IBM Plex Sans" pitchFamily="34" charset="-120"/>
              </a:rPr>
              <a:t>Gebruik voorbereide of goedgekeurde oefeninge met min op die spel. Stop as die uitkoms van die plan afwyk; verifieer voordat u verder optree.</a:t>
            </a:r>
            <a:endParaRPr lang="af"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4</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Bitcoin-gebruik in die daaglikse lewe</a:t>
            </a:r>
            <a:endParaRPr lang="af" sz="3000" dirty="0"/>
          </a:p>
        </p:txBody>
      </p:sp>
      <p:sp>
        <p:nvSpPr>
          <p:cNvPr id="4" name="Text 2"/>
          <p:cNvSpPr/>
          <p:nvPr/>
        </p:nvSpPr>
        <p:spPr>
          <a:xfrm>
            <a:off x="1047720" y="1386779"/>
            <a:ext cx="11092404" cy="3595238"/>
          </a:xfrm>
          <a:prstGeom prst="rect">
            <a:avLst/>
          </a:prstGeom>
          <a:noFill/>
          <a:ln/>
        </p:spPr>
        <p:txBody>
          <a:bodyPr wrap="square" lIns="0" tIns="0" rIns="0" bIns="0" rtlCol="0" anchor="t"/>
          <a:lstStyle/>
          <a:p>
            <a:pPr algn="l" marL="228600" indent="-228600">
              <a:lnSpc>
                <a:spcPct val="113000"/>
              </a:lnSpc>
              <a:buSzPct val="100000"/>
              <a:buChar char="•"/>
            </a:pPr>
            <a:r>
              <a:rPr lang="af" altLang="en-US" sz="2400" b="1" dirty="0">
                <a:solidFill>
                  <a:srgbClr val="422C70"/>
                </a:solidFill>
                <a:latin typeface="IBM Plex Sans" pitchFamily="34" charset="0"/>
                <a:ea typeface="IBM Plex Sans" pitchFamily="34" charset="-122"/>
                <a:cs typeface="IBM Plex Sans" pitchFamily="34" charset="-120"/>
              </a:rPr>
              <a:t>Verdien:</a:t>
            </a:r>
            <a:r>
              <a:rPr lang="af" altLang="en-US" sz="2400" dirty="0">
                <a:solidFill>
                  <a:srgbClr val="25252B"/>
                </a:solidFill>
                <a:latin typeface="IBM Plex Sans" pitchFamily="34" charset="0"/>
                <a:ea typeface="IBM Plex Sans" pitchFamily="34" charset="-122"/>
                <a:cs typeface="IBM Plex Sans" pitchFamily="34" charset="-120"/>
              </a:rPr>
              <a:t> prysbepaling, tydsberekening, Wisselvalligheid, rekords en bewaring</a:t>
            </a:r>
            <a:endParaRPr lang="af" sz="2400" dirty="0"/>
          </a:p>
          <a:p>
            <a:pPr algn="l" marL="228600" indent="-228600">
              <a:lnSpc>
                <a:spcPct val="113000"/>
              </a:lnSpc>
              <a:spcBef>
                <a:spcPts val="480"/>
              </a:spcBef>
              <a:buSzPct val="100000"/>
              <a:buChar char="•"/>
            </a:pPr>
            <a:r>
              <a:rPr lang="af" altLang="en-US" sz="2400" b="1" dirty="0">
                <a:solidFill>
                  <a:srgbClr val="422C70"/>
                </a:solidFill>
                <a:latin typeface="IBM Plex Sans" pitchFamily="34" charset="0"/>
                <a:ea typeface="IBM Plex Sans" pitchFamily="34" charset="-122"/>
                <a:cs typeface="IBM Plex Sans" pitchFamily="34" charset="-120"/>
              </a:rPr>
              <a:t>Spaar:</a:t>
            </a:r>
            <a:r>
              <a:rPr lang="af" altLang="en-US" sz="2400" dirty="0">
                <a:solidFill>
                  <a:srgbClr val="25252B"/>
                </a:solidFill>
                <a:latin typeface="IBM Plex Sans" pitchFamily="34" charset="0"/>
                <a:ea typeface="IBM Plex Sans" pitchFamily="34" charset="-122"/>
                <a:cs typeface="IBM Plex Sans" pitchFamily="34" charset="-120"/>
              </a:rPr>
              <a:t> toekomstige gebruik; die prys kan skerp daal</a:t>
            </a:r>
            <a:endParaRPr lang="af" sz="2400" dirty="0"/>
          </a:p>
          <a:p>
            <a:pPr algn="l" marL="228600" indent="-228600">
              <a:lnSpc>
                <a:spcPct val="113000"/>
              </a:lnSpc>
              <a:spcBef>
                <a:spcPts val="480"/>
              </a:spcBef>
              <a:buSzPct val="100000"/>
              <a:buChar char="•"/>
            </a:pPr>
            <a:r>
              <a:rPr lang="af" altLang="en-US" sz="2400" b="1" dirty="0">
                <a:solidFill>
                  <a:srgbClr val="422C70"/>
                </a:solidFill>
                <a:latin typeface="IBM Plex Sans" pitchFamily="34" charset="0"/>
                <a:ea typeface="IBM Plex Sans" pitchFamily="34" charset="-122"/>
                <a:cs typeface="IBM Plex Sans" pitchFamily="34" charset="-120"/>
              </a:rPr>
              <a:t>Ontvang en stuur:</a:t>
            </a:r>
            <a:r>
              <a:rPr lang="af" altLang="en-US" sz="2400" dirty="0">
                <a:solidFill>
                  <a:srgbClr val="25252B"/>
                </a:solidFill>
                <a:latin typeface="IBM Plex Sans" pitchFamily="34" charset="0"/>
                <a:ea typeface="IBM Plex Sans" pitchFamily="34" charset="-122"/>
                <a:cs typeface="IBM Plex Sans" pitchFamily="34" charset="-120"/>
              </a:rPr>
              <a:t> korrekte versoek, vereffening, roete en fooie</a:t>
            </a:r>
            <a:endParaRPr lang="af" sz="2400" dirty="0"/>
          </a:p>
          <a:p>
            <a:pPr algn="l" marL="228600" indent="-228600">
              <a:lnSpc>
                <a:spcPct val="113000"/>
              </a:lnSpc>
              <a:spcBef>
                <a:spcPts val="480"/>
              </a:spcBef>
              <a:buSzPct val="100000"/>
              <a:buChar char="•"/>
            </a:pPr>
            <a:r>
              <a:rPr lang="af" altLang="en-US" sz="2400" b="1" dirty="0">
                <a:solidFill>
                  <a:srgbClr val="422C70"/>
                </a:solidFill>
                <a:latin typeface="IBM Plex Sans" pitchFamily="34" charset="0"/>
                <a:ea typeface="IBM Plex Sans" pitchFamily="34" charset="-122"/>
                <a:cs typeface="IBM Plex Sans" pitchFamily="34" charset="-120"/>
              </a:rPr>
              <a:t>Bestee:</a:t>
            </a:r>
            <a:r>
              <a:rPr lang="af" altLang="en-US" sz="2400" dirty="0">
                <a:solidFill>
                  <a:srgbClr val="25252B"/>
                </a:solidFill>
                <a:latin typeface="IBM Plex Sans" pitchFamily="34" charset="0"/>
                <a:ea typeface="IBM Plex Sans" pitchFamily="34" charset="-122"/>
                <a:cs typeface="IBM Plex Sans" pitchFamily="34" charset="-120"/>
              </a:rPr>
              <a:t> Wisselkoers, handelaarsbeleid en belastinggevolge</a:t>
            </a:r>
            <a:endParaRPr lang="af" sz="2400" dirty="0"/>
          </a:p>
          <a:p>
            <a:pPr algn="l" marL="228600" indent="-228600">
              <a:lnSpc>
                <a:spcPct val="113000"/>
              </a:lnSpc>
              <a:spcBef>
                <a:spcPts val="480"/>
              </a:spcBef>
              <a:buSzPct val="100000"/>
              <a:buChar char="•"/>
            </a:pPr>
            <a:r>
              <a:rPr lang="af" altLang="en-US" sz="2400" b="1" dirty="0">
                <a:solidFill>
                  <a:srgbClr val="422C70"/>
                </a:solidFill>
                <a:latin typeface="IBM Plex Sans" pitchFamily="34" charset="0"/>
                <a:ea typeface="IBM Plex Sans" pitchFamily="34" charset="-122"/>
                <a:cs typeface="IBM Plex Sans" pitchFamily="34" charset="-120"/>
              </a:rPr>
              <a:t>Prysbepaling en boekhouding:</a:t>
            </a:r>
            <a:r>
              <a:rPr lang="af" altLang="en-US" sz="2400" dirty="0">
                <a:solidFill>
                  <a:srgbClr val="25252B"/>
                </a:solidFill>
                <a:latin typeface="IBM Plex Sans" pitchFamily="34" charset="0"/>
                <a:ea typeface="IBM Plex Sans" pitchFamily="34" charset="-122"/>
                <a:cs typeface="IBM Plex Sans" pitchFamily="34" charset="-120"/>
              </a:rPr>
              <a:t> BTC/sats; rekords in fiatgeld kan steeds nodig wees</a:t>
            </a:r>
            <a:endParaRPr lang="af" sz="2400" dirty="0"/>
          </a:p>
          <a:p>
            <a:pPr algn="l" marL="228600" indent="-228600">
              <a:lnSpc>
                <a:spcPct val="113000"/>
              </a:lnSpc>
              <a:spcBef>
                <a:spcPts val="480"/>
              </a:spcBef>
              <a:buSzPct val="100000"/>
              <a:buChar char="•"/>
            </a:pPr>
            <a:r>
              <a:rPr lang="af" altLang="en-US" sz="2400" b="1" dirty="0">
                <a:solidFill>
                  <a:srgbClr val="422C70"/>
                </a:solidFill>
                <a:latin typeface="IBM Plex Sans" pitchFamily="34" charset="0"/>
                <a:ea typeface="IBM Plex Sans" pitchFamily="34" charset="-122"/>
                <a:cs typeface="IBM Plex Sans" pitchFamily="34" charset="-120"/>
              </a:rPr>
              <a:t>Skenk:</a:t>
            </a:r>
            <a:r>
              <a:rPr lang="af" altLang="en-US" sz="2400" dirty="0">
                <a:solidFill>
                  <a:srgbClr val="25252B"/>
                </a:solidFill>
                <a:latin typeface="IBM Plex Sans" pitchFamily="34" charset="0"/>
                <a:ea typeface="IBM Plex Sans" pitchFamily="34" charset="-122"/>
                <a:cs typeface="IBM Plex Sans" pitchFamily="34" charset="-120"/>
              </a:rPr>
              <a:t> verifieer die werklike ontvanger se versoek</a:t>
            </a:r>
            <a:endParaRPr lang="af" sz="2400" dirty="0"/>
          </a:p>
        </p:txBody>
      </p:sp>
      <p:sp>
        <p:nvSpPr>
          <p:cNvPr id="5" name="Text 3"/>
          <p:cNvSpPr/>
          <p:nvPr/>
        </p:nvSpPr>
        <p:spPr>
          <a:xfrm>
            <a:off x="666780" y="5317145"/>
            <a:ext cx="11510010" cy="822686"/>
          </a:xfrm>
          <a:prstGeom prst="rect">
            <a:avLst/>
          </a:prstGeom>
          <a:noFill/>
          <a:ln/>
        </p:spPr>
        <p:txBody>
          <a:bodyPr wrap="square" lIns="0" tIns="0" rIns="0" bIns="0" rtlCol="0" anchor="t"/>
          <a:lstStyle/>
          <a:p>
            <a:pPr algn="l" indent="0" marL="0">
              <a:lnSpc>
                <a:spcPct val="113000"/>
              </a:lnSpc>
              <a:buNone/>
            </a:pPr>
            <a:r>
              <a:rPr lang="af" altLang="en-US" sz="2400" dirty="0">
                <a:solidFill>
                  <a:srgbClr val="25252B"/>
                </a:solidFill>
                <a:latin typeface="IBM Plex Sans" pitchFamily="34" charset="0"/>
                <a:ea typeface="IBM Plex Sans" pitchFamily="34" charset="-122"/>
                <a:cs typeface="IBM Plex Sans" pitchFamily="34" charset="-120"/>
              </a:rPr>
              <a:t>Watter probleem word aangespreek? Is Bitcoin hier beter as die beskikbare alternatief? Watter nuwe risiko of verantwoordelikheid ontstaan?</a:t>
            </a:r>
            <a:endParaRPr lang="af"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4</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Plaaslike besteding en ontvangs</a:t>
            </a:r>
            <a:endParaRPr lang="af" sz="3000" dirty="0"/>
          </a:p>
        </p:txBody>
      </p:sp>
      <p:sp>
        <p:nvSpPr>
          <p:cNvPr id="5" name="Text 2"/>
          <p:cNvSpPr/>
          <p:nvPr/>
        </p:nvSpPr>
        <p:spPr>
          <a:xfrm>
            <a:off x="666780" y="1429482"/>
            <a:ext cx="11144250" cy="361920"/>
          </a:xfrm>
          <a:prstGeom prst="rect">
            <a:avLst/>
          </a:prstGeom>
          <a:noFill/>
          <a:ln/>
        </p:spPr>
        <p:txBody>
          <a:bodyPr wrap="square" lIns="0" tIns="0" rIns="0" bIns="0" rtlCol="0" anchor="t"/>
          <a:lstStyle/>
          <a:p>
            <a:pPr algn="l" indent="0" marL="0">
              <a:lnSpc>
                <a:spcPct val="113000"/>
              </a:lnSpc>
              <a:buNone/>
            </a:pPr>
            <a:r>
              <a:rPr lang="af" altLang="en-US" sz="2110" b="1" dirty="0">
                <a:solidFill>
                  <a:srgbClr val="25252B"/>
                </a:solidFill>
                <a:latin typeface="IBM Plex Sans" pitchFamily="34" charset="0"/>
                <a:ea typeface="IBM Plex Sans" pitchFamily="34" charset="-122"/>
                <a:cs typeface="IBM Plex Sans" pitchFamily="34" charset="-120"/>
              </a:rPr>
              <a:t>'n Klein aankoop</a:t>
            </a:r>
            <a:endParaRPr lang="af" sz="2110" dirty="0"/>
          </a:p>
        </p:txBody>
      </p:sp>
      <p:sp>
        <p:nvSpPr>
          <p:cNvPr id="6" name="Text 3"/>
          <p:cNvSpPr/>
          <p:nvPr/>
        </p:nvSpPr>
        <p:spPr>
          <a:xfrm>
            <a:off x="1002000" y="2005919"/>
            <a:ext cx="5973227" cy="1916948"/>
          </a:xfrm>
          <a:prstGeom prst="rect">
            <a:avLst/>
          </a:prstGeom>
          <a:noFill/>
          <a:ln/>
        </p:spPr>
        <p:txBody>
          <a:bodyPr wrap="square" lIns="0" tIns="0" rIns="0" bIns="0" rtlCol="0" anchor="t"/>
          <a:lstStyle/>
          <a:p>
            <a:pPr algn="l" marL="200660" indent="-200660">
              <a:lnSpc>
                <a:spcPct val="113000"/>
              </a:lnSpc>
              <a:buSzPct val="100000"/>
              <a:buChar char="•"/>
            </a:pPr>
            <a:r>
              <a:rPr lang="af" altLang="en-US" sz="2110" dirty="0">
                <a:solidFill>
                  <a:srgbClr val="25252B"/>
                </a:solidFill>
                <a:latin typeface="IBM Plex Sans" pitchFamily="34" charset="0"/>
                <a:ea typeface="IBM Plex Sans" pitchFamily="34" charset="-122"/>
                <a:cs typeface="IBM Plex Sans" pitchFamily="34" charset="-120"/>
              </a:rPr>
              <a:t>Watter roete pas by 'n klein, vinnige betaling?</a:t>
            </a:r>
            <a:endParaRPr lang="af" sz="2110" dirty="0"/>
          </a:p>
          <a:p>
            <a:pPr algn="l" marL="200660" indent="-200660">
              <a:lnSpc>
                <a:spcPct val="113000"/>
              </a:lnSpc>
              <a:spcBef>
                <a:spcPts val="420"/>
              </a:spcBef>
              <a:buSzPct val="100000"/>
              <a:buChar char="•"/>
            </a:pPr>
            <a:r>
              <a:rPr lang="af" altLang="en-US" sz="2110" dirty="0">
                <a:solidFill>
                  <a:srgbClr val="25252B"/>
                </a:solidFill>
                <a:latin typeface="IBM Plex Sans" pitchFamily="34" charset="0"/>
                <a:ea typeface="IBM Plex Sans" pitchFamily="34" charset="-122"/>
                <a:cs typeface="IBM Plex Sans" pitchFamily="34" charset="-120"/>
              </a:rPr>
              <a:t>Wie versoek dit; wie kontroleer die bedrag en eenheid?</a:t>
            </a:r>
            <a:endParaRPr lang="af" sz="2110" dirty="0"/>
          </a:p>
          <a:p>
            <a:pPr algn="l" marL="200660" indent="-200660">
              <a:lnSpc>
                <a:spcPct val="113000"/>
              </a:lnSpc>
              <a:spcBef>
                <a:spcPts val="420"/>
              </a:spcBef>
              <a:buSzPct val="100000"/>
              <a:buChar char="•"/>
            </a:pPr>
            <a:r>
              <a:rPr lang="af" altLang="en-US" sz="2110" dirty="0">
                <a:solidFill>
                  <a:srgbClr val="25252B"/>
                </a:solidFill>
                <a:latin typeface="IBM Plex Sans" pitchFamily="34" charset="0"/>
                <a:ea typeface="IBM Plex Sans" pitchFamily="34" charset="-122"/>
                <a:cs typeface="IBM Plex Sans" pitchFamily="34" charset="-120"/>
              </a:rPr>
              <a:t>Wat as “gestuur” en “ontvang” nie ooreenstem nie?</a:t>
            </a:r>
            <a:endParaRPr lang="af" sz="2110" dirty="0"/>
          </a:p>
        </p:txBody>
      </p:sp>
      <p:sp>
        <p:nvSpPr>
          <p:cNvPr id="7" name="Text 4"/>
          <p:cNvSpPr/>
          <p:nvPr/>
        </p:nvSpPr>
        <p:spPr>
          <a:xfrm>
            <a:off x="666780" y="4217761"/>
            <a:ext cx="11144250" cy="361920"/>
          </a:xfrm>
          <a:prstGeom prst="rect">
            <a:avLst/>
          </a:prstGeom>
          <a:noFill/>
          <a:ln/>
        </p:spPr>
        <p:txBody>
          <a:bodyPr wrap="square" lIns="0" tIns="0" rIns="0" bIns="0" rtlCol="0" anchor="t"/>
          <a:lstStyle/>
          <a:p>
            <a:pPr algn="l" indent="0" marL="0">
              <a:lnSpc>
                <a:spcPct val="113000"/>
              </a:lnSpc>
              <a:buNone/>
            </a:pPr>
            <a:r>
              <a:rPr lang="af" altLang="en-US" sz="2110" b="1" dirty="0">
                <a:solidFill>
                  <a:srgbClr val="25252B"/>
                </a:solidFill>
                <a:latin typeface="IBM Plex Sans" pitchFamily="34" charset="0"/>
                <a:ea typeface="IBM Plex Sans" pitchFamily="34" charset="-122"/>
                <a:cs typeface="IBM Plex Sans" pitchFamily="34" charset="-120"/>
              </a:rPr>
              <a:t>Betaling vir werk</a:t>
            </a:r>
            <a:endParaRPr lang="af" sz="2110" dirty="0"/>
          </a:p>
        </p:txBody>
      </p:sp>
      <p:sp>
        <p:nvSpPr>
          <p:cNvPr id="8" name="Text 5"/>
          <p:cNvSpPr/>
          <p:nvPr/>
        </p:nvSpPr>
        <p:spPr>
          <a:xfrm>
            <a:off x="1002000" y="4794199"/>
            <a:ext cx="5973227" cy="1139434"/>
          </a:xfrm>
          <a:prstGeom prst="rect">
            <a:avLst/>
          </a:prstGeom>
          <a:noFill/>
          <a:ln/>
        </p:spPr>
        <p:txBody>
          <a:bodyPr wrap="square" lIns="0" tIns="0" rIns="0" bIns="0" rtlCol="0" anchor="t"/>
          <a:lstStyle/>
          <a:p>
            <a:pPr algn="l" marL="200660" indent="-200660">
              <a:lnSpc>
                <a:spcPct val="113000"/>
              </a:lnSpc>
              <a:buSzPct val="100000"/>
              <a:buChar char="•"/>
            </a:pPr>
            <a:r>
              <a:rPr lang="af" altLang="en-US" sz="2110" dirty="0">
                <a:solidFill>
                  <a:srgbClr val="25252B"/>
                </a:solidFill>
                <a:latin typeface="IBM Plex Sans" pitchFamily="34" charset="0"/>
                <a:ea typeface="IBM Plex Sans" pitchFamily="34" charset="-122"/>
                <a:cs typeface="IBM Plex Sans" pitchFamily="34" charset="-120"/>
              </a:rPr>
              <a:t>Pryseenheid, tydstip van wisselkoersbepaling, wie betaal die fooie?</a:t>
            </a:r>
            <a:endParaRPr lang="af" sz="2110" dirty="0"/>
          </a:p>
          <a:p>
            <a:pPr algn="l" marL="200660" indent="-200660">
              <a:lnSpc>
                <a:spcPct val="113000"/>
              </a:lnSpc>
              <a:spcBef>
                <a:spcPts val="420"/>
              </a:spcBef>
              <a:buSzPct val="100000"/>
              <a:buChar char="•"/>
            </a:pPr>
            <a:r>
              <a:rPr lang="af" altLang="en-US" sz="2110" dirty="0">
                <a:solidFill>
                  <a:srgbClr val="25252B"/>
                </a:solidFill>
                <a:latin typeface="IBM Plex Sans" pitchFamily="34" charset="0"/>
                <a:ea typeface="IBM Plex Sans" pitchFamily="34" charset="-122"/>
                <a:cs typeface="IBM Plex Sans" pitchFamily="34" charset="-120"/>
              </a:rPr>
              <a:t>Bewaring, rekords, veilige bestuur?</a:t>
            </a:r>
            <a:endParaRPr lang="af" sz="21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4</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p:bgPr>
    </p:bg>
    <p:spTree>
      <p:nvGrpSpPr>
        <p:cNvPr id="1" name=""/>
        <p:cNvGrpSpPr/>
        <p:nvPr/>
      </p:nvGrpSpPr>
      <p:grpSpPr>
        <a:xfrm>
          <a:off x="0" y="0"/>
          <a:ext cx="0" cy="0"/>
          <a:chOff x="0" y="0"/>
          <a:chExt cx="0" cy="0"/>
        </a:xfrm>
      </p:grpSpPr>
      <p:pic>
        <p:nvPicPr>
          <p:cNvPr id="2" name="Image 0" descr="Kliënt bestelDie kliënt vra vir 'n koffie. Kelner reik faktuur uitDie kelner skep 'n betalingsversoek. Kliënt betaalDie kliënt betaal in bitcoin. Kelner oorhandigDie kliënt kry die koffie.">    </p:cNvPr>
          <p:cNvPicPr>
            <a:picLocks noChangeAspect="1"/>
          </p:cNvPicPr>
          <p:nvPr/>
        </p:nvPicPr>
        <p:blipFill>
          <a:blip r:embed="rId1"/>
          <a:stretch>
            <a:fillRect/>
          </a:stretch>
        </p:blipFill>
        <p:spPr>
          <a:xfrm>
            <a:off x="342900" y="1828068"/>
            <a:ext cx="11506170" cy="304952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Plaaslike oorplasings, terugbetalings en skenkings</a:t>
            </a:r>
            <a:endParaRPr lang="af" sz="3000" dirty="0"/>
          </a:p>
        </p:txBody>
      </p:sp>
      <p:sp>
        <p:nvSpPr>
          <p:cNvPr id="4" name="Text 2"/>
          <p:cNvSpPr/>
          <p:nvPr/>
        </p:nvSpPr>
        <p:spPr>
          <a:xfrm>
            <a:off x="1047720" y="1386779"/>
            <a:ext cx="11092404" cy="3473531"/>
          </a:xfrm>
          <a:prstGeom prst="rect">
            <a:avLst/>
          </a:prstGeom>
          <a:noFill/>
          <a:ln/>
        </p:spPr>
        <p:txBody>
          <a:bodyPr wrap="square" lIns="0" tIns="0" rIns="0" bIns="0" rtlCol="0" anchor="t"/>
          <a:lstStyle/>
          <a:p>
            <a:pPr algn="l" marL="228600" indent="-228600">
              <a:lnSpc>
                <a:spcPct val="113000"/>
              </a:lnSpc>
              <a:buSzPct val="100000"/>
              <a:buChar char="•"/>
            </a:pPr>
            <a:r>
              <a:rPr lang="af" altLang="en-US" sz="2400" b="1" dirty="0">
                <a:solidFill>
                  <a:srgbClr val="422C70"/>
                </a:solidFill>
                <a:latin typeface="IBM Plex Sans" pitchFamily="34" charset="0"/>
                <a:ea typeface="IBM Plex Sans" pitchFamily="34" charset="-122"/>
                <a:cs typeface="IBM Plex Sans" pitchFamily="34" charset="-120"/>
              </a:rPr>
              <a:t>Familieoorplasing:</a:t>
            </a:r>
            <a:r>
              <a:rPr lang="af" altLang="en-US" sz="2400" dirty="0">
                <a:solidFill>
                  <a:srgbClr val="25252B"/>
                </a:solidFill>
                <a:latin typeface="IBM Plex Sans" pitchFamily="34" charset="0"/>
                <a:ea typeface="IBM Plex Sans" pitchFamily="34" charset="-122"/>
                <a:cs typeface="IBM Plex Sans" pitchFamily="34" charset="-120"/>
              </a:rPr>
              <a:t> vergelyk die volledige roete, totale koste, vertragings, bewaring en wat die ontvanger wil hê</a:t>
            </a:r>
            <a:endParaRPr lang="af" sz="2400" dirty="0"/>
          </a:p>
          <a:p>
            <a:pPr algn="l" marL="228600" indent="-228600">
              <a:lnSpc>
                <a:spcPct val="113000"/>
              </a:lnSpc>
              <a:spcBef>
                <a:spcPts val="480"/>
              </a:spcBef>
              <a:buSzPct val="100000"/>
              <a:buChar char="•"/>
            </a:pPr>
            <a:r>
              <a:rPr lang="af" altLang="en-US" sz="2400" b="1" dirty="0">
                <a:solidFill>
                  <a:srgbClr val="422C70"/>
                </a:solidFill>
                <a:latin typeface="IBM Plex Sans" pitchFamily="34" charset="0"/>
                <a:ea typeface="IBM Plex Sans" pitchFamily="34" charset="-122"/>
                <a:cs typeface="IBM Plex Sans" pitchFamily="34" charset="-120"/>
              </a:rPr>
              <a:t>Terugbetaling:</a:t>
            </a:r>
            <a:r>
              <a:rPr lang="af" altLang="en-US" sz="2400" dirty="0">
                <a:solidFill>
                  <a:srgbClr val="25252B"/>
                </a:solidFill>
                <a:latin typeface="IBM Plex Sans" pitchFamily="34" charset="0"/>
                <a:ea typeface="IBM Plex Sans" pitchFamily="34" charset="-122"/>
                <a:cs typeface="IBM Plex Sans" pitchFamily="34" charset="-120"/>
              </a:rPr>
              <a:t> verifieer die kliënt se versoek; gebruik ’n nuwe terugbetalingsadres; kom ooreen oor fooie en rekords</a:t>
            </a:r>
            <a:endParaRPr lang="af" sz="2400" dirty="0"/>
          </a:p>
          <a:p>
            <a:pPr algn="l" marL="228600" indent="-228600">
              <a:lnSpc>
                <a:spcPct val="113000"/>
              </a:lnSpc>
              <a:spcBef>
                <a:spcPts val="480"/>
              </a:spcBef>
              <a:buSzPct val="100000"/>
              <a:buChar char="•"/>
            </a:pPr>
            <a:r>
              <a:rPr lang="af" altLang="en-US" sz="2400" b="1" dirty="0">
                <a:solidFill>
                  <a:srgbClr val="422C70"/>
                </a:solidFill>
                <a:latin typeface="IBM Plex Sans" pitchFamily="34" charset="0"/>
                <a:ea typeface="IBM Plex Sans" pitchFamily="34" charset="-122"/>
                <a:cs typeface="IBM Plex Sans" pitchFamily="34" charset="-120"/>
              </a:rPr>
              <a:t>Gemeenskapskenking:</a:t>
            </a:r>
            <a:r>
              <a:rPr lang="af" altLang="en-US" sz="2400" dirty="0">
                <a:solidFill>
                  <a:srgbClr val="25252B"/>
                </a:solidFill>
                <a:latin typeface="IBM Plex Sans" pitchFamily="34" charset="0"/>
                <a:ea typeface="IBM Plex Sans" pitchFamily="34" charset="-122"/>
                <a:cs typeface="IBM Plex Sans" pitchFamily="34" charset="-120"/>
              </a:rPr>
              <a:t> verifieer die versoek; identifiseer wie beheer oor die sleutel/rugsteun het en watter betalingsroete gebruik word</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Balanseer deursigtigheid met skenkerprivaatheid; kontroleer die vereiste rekords</a:t>
            </a:r>
            <a:endParaRPr lang="af"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4</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Plaaslike toetrede- en uittreeroetes</a:t>
            </a:r>
            <a:endParaRPr lang="af" sz="3000" dirty="0"/>
          </a:p>
        </p:txBody>
      </p:sp>
      <p:sp>
        <p:nvSpPr>
          <p:cNvPr id="4" name="Text 2"/>
          <p:cNvSpPr/>
          <p:nvPr/>
        </p:nvSpPr>
        <p:spPr>
          <a:xfrm>
            <a:off x="1032449" y="1383030"/>
            <a:ext cx="11109137" cy="2998866"/>
          </a:xfrm>
          <a:prstGeom prst="rect">
            <a:avLst/>
          </a:prstGeom>
          <a:noFill/>
          <a:ln/>
        </p:spPr>
        <p:txBody>
          <a:bodyPr wrap="square" lIns="0" tIns="0" rIns="0" bIns="0" rtlCol="0" anchor="t"/>
          <a:lstStyle/>
          <a:p>
            <a:pPr algn="l" marL="219710" indent="-219710">
              <a:lnSpc>
                <a:spcPct val="113000"/>
              </a:lnSpc>
              <a:buSzPct val="100000"/>
              <a:buChar char="•"/>
            </a:pPr>
            <a:r>
              <a:rPr lang="af" altLang="en-US" sz="2300" b="1" dirty="0">
                <a:solidFill>
                  <a:srgbClr val="422C70"/>
                </a:solidFill>
                <a:latin typeface="IBM Plex Sans" pitchFamily="34" charset="0"/>
                <a:ea typeface="IBM Plex Sans" pitchFamily="34" charset="-122"/>
                <a:cs typeface="IBM Plex Sans" pitchFamily="34" charset="-120"/>
              </a:rPr>
              <a:t>Toegangsroete:</a:t>
            </a:r>
            <a:r>
              <a:rPr lang="af" altLang="en-US" sz="2300" dirty="0">
                <a:solidFill>
                  <a:srgbClr val="25252B"/>
                </a:solidFill>
                <a:latin typeface="IBM Plex Sans" pitchFamily="34" charset="0"/>
                <a:ea typeface="IBM Plex Sans" pitchFamily="34" charset="-122"/>
                <a:cs typeface="IBM Plex Sans" pitchFamily="34" charset="-120"/>
              </a:rPr>
              <a:t> plaaslike geld, werk of bates → bitcoin</a:t>
            </a:r>
            <a:endParaRPr lang="af" sz="2300" dirty="0"/>
          </a:p>
          <a:p>
            <a:pPr algn="l" marL="219710" indent="-219710">
              <a:lnSpc>
                <a:spcPct val="113000"/>
              </a:lnSpc>
              <a:spcBef>
                <a:spcPts val="460"/>
              </a:spcBef>
              <a:buSzPct val="100000"/>
              <a:buChar char="•"/>
            </a:pPr>
            <a:r>
              <a:rPr lang="af" altLang="en-US" sz="2300" b="1" dirty="0">
                <a:solidFill>
                  <a:srgbClr val="422C70"/>
                </a:solidFill>
                <a:latin typeface="IBM Plex Sans" pitchFamily="34" charset="0"/>
                <a:ea typeface="IBM Plex Sans" pitchFamily="34" charset="-122"/>
                <a:cs typeface="IBM Plex Sans" pitchFamily="34" charset="-120"/>
              </a:rPr>
              <a:t>Uitgangsroete:</a:t>
            </a:r>
            <a:r>
              <a:rPr lang="af" altLang="en-US" sz="2300" dirty="0">
                <a:solidFill>
                  <a:srgbClr val="25252B"/>
                </a:solidFill>
                <a:latin typeface="IBM Plex Sans" pitchFamily="34" charset="0"/>
                <a:ea typeface="IBM Plex Sans" pitchFamily="34" charset="-122"/>
                <a:cs typeface="IBM Plex Sans" pitchFamily="34" charset="-120"/>
              </a:rPr>
              <a:t> bitcoin → plaaslike geld, goedere of dienste</a:t>
            </a:r>
            <a:endParaRPr lang="af" sz="2300" dirty="0"/>
          </a:p>
          <a:p>
            <a:pPr algn="l" marL="219710" indent="-219710">
              <a:lnSpc>
                <a:spcPct val="113000"/>
              </a:lnSpc>
              <a:spcBef>
                <a:spcPts val="460"/>
              </a:spcBef>
              <a:buSzPct val="100000"/>
              <a:buChar char="•"/>
            </a:pPr>
            <a:r>
              <a:rPr lang="af" altLang="en-US" sz="2300" dirty="0">
                <a:solidFill>
                  <a:srgbClr val="25252B"/>
                </a:solidFill>
                <a:latin typeface="IBM Plex Sans" pitchFamily="34" charset="0"/>
                <a:ea typeface="IBM Plex Sans" pitchFamily="34" charset="-122"/>
                <a:cs typeface="IBM Plex Sans" pitchFamily="34" charset="-120"/>
              </a:rPr>
              <a:t>Vergelyk twee plaaslike roetes met ’n bestaande nie-Bitcoin-opsie</a:t>
            </a:r>
            <a:endParaRPr lang="af" sz="2300" dirty="0"/>
          </a:p>
          <a:p>
            <a:pPr algn="l" marL="219710" indent="-219710">
              <a:lnSpc>
                <a:spcPct val="113000"/>
              </a:lnSpc>
              <a:spcBef>
                <a:spcPts val="460"/>
              </a:spcBef>
              <a:buSzPct val="100000"/>
              <a:buChar char="•"/>
            </a:pPr>
            <a:r>
              <a:rPr lang="af" altLang="en-US" sz="2300" dirty="0">
                <a:solidFill>
                  <a:srgbClr val="25252B"/>
                </a:solidFill>
                <a:latin typeface="IBM Plex Sans" pitchFamily="34" charset="0"/>
                <a:ea typeface="IBM Plex Sans" pitchFamily="34" charset="-122"/>
                <a:cs typeface="IBM Plex Sans" pitchFamily="34" charset="-120"/>
              </a:rPr>
              <a:t>Totale bedrag ontvang, tyd, bewaring, privaatheid, terugskrywingsrisiko en faalpunte</a:t>
            </a:r>
            <a:endParaRPr lang="af" sz="2300" dirty="0"/>
          </a:p>
          <a:p>
            <a:pPr algn="l" marL="219710" indent="-219710">
              <a:lnSpc>
                <a:spcPct val="113000"/>
              </a:lnSpc>
              <a:spcBef>
                <a:spcPts val="460"/>
              </a:spcBef>
              <a:buSzPct val="100000"/>
              <a:buChar char="•"/>
            </a:pPr>
            <a:r>
              <a:rPr lang="af" altLang="en-US" sz="2300" dirty="0">
                <a:solidFill>
                  <a:srgbClr val="25252B"/>
                </a:solidFill>
                <a:latin typeface="IBM Plex Sans" pitchFamily="34" charset="0"/>
                <a:ea typeface="IBM Plex Sans" pitchFamily="34" charset="-122"/>
                <a:cs typeface="IBM Plex Sans" pitchFamily="34" charset="-120"/>
              </a:rPr>
              <a:t>Kontroleer onttrekking na sleutels wat u beheer; ’n interne saldo kan steeds ’n vordering bly</a:t>
            </a:r>
            <a:endParaRPr lang="af" sz="2300" dirty="0"/>
          </a:p>
        </p:txBody>
      </p:sp>
      <p:sp>
        <p:nvSpPr>
          <p:cNvPr id="5" name="Text 3"/>
          <p:cNvSpPr/>
          <p:nvPr/>
        </p:nvSpPr>
        <p:spPr>
          <a:xfrm>
            <a:off x="666780" y="4703674"/>
            <a:ext cx="11510010" cy="1579992"/>
          </a:xfrm>
          <a:prstGeom prst="rect">
            <a:avLst/>
          </a:prstGeom>
          <a:noFill/>
          <a:ln/>
        </p:spPr>
        <p:txBody>
          <a:bodyPr wrap="square" lIns="0" tIns="0" rIns="0" bIns="0" rtlCol="0" anchor="t"/>
          <a:lstStyle/>
          <a:p>
            <a:pPr algn="l" indent="0" marL="0">
              <a:lnSpc>
                <a:spcPct val="113000"/>
              </a:lnSpc>
              <a:buNone/>
            </a:pPr>
            <a:r>
              <a:rPr lang="af" altLang="en-US" sz="2300" dirty="0">
                <a:solidFill>
                  <a:srgbClr val="25252B"/>
                </a:solidFill>
                <a:latin typeface="IBM Plex Sans" pitchFamily="34" charset="0"/>
                <a:ea typeface="IBM Plex Sans" pitchFamily="34" charset="-122"/>
                <a:cs typeface="IBM Plex Sans" pitchFamily="34" charset="-120"/>
              </a:rPr>
              <a:t>Vir persoonlike ruiltransaksies, gebruik ’n geskikte openbare plek, vermy onnodige kontant, neem ’n vertroude persoon saam waar gepas, bevestig betaling voordat u vertrek en volg plaaslike wetgewing. Moenie besonderhede oor u besit of bewaring daarvan bekend maak nie.</a:t>
            </a:r>
            <a:endParaRPr lang="af"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4</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Afwegings tussen KYC en geen KYC</a:t>
            </a:r>
            <a:endParaRPr lang="af" sz="3000" dirty="0"/>
          </a:p>
        </p:txBody>
      </p:sp>
      <p:sp>
        <p:nvSpPr>
          <p:cNvPr id="4" name="Text 2"/>
          <p:cNvSpPr/>
          <p:nvPr/>
        </p:nvSpPr>
        <p:spPr>
          <a:xfrm>
            <a:off x="1032449" y="1383030"/>
            <a:ext cx="11109137" cy="2940436"/>
          </a:xfrm>
          <a:prstGeom prst="rect">
            <a:avLst/>
          </a:prstGeom>
          <a:noFill/>
          <a:ln/>
        </p:spPr>
        <p:txBody>
          <a:bodyPr wrap="square" lIns="0" tIns="0" rIns="0" bIns="0" rtlCol="0" anchor="t"/>
          <a:lstStyle/>
          <a:p>
            <a:pPr algn="l" marL="219710" indent="-219710">
              <a:lnSpc>
                <a:spcPct val="113000"/>
              </a:lnSpc>
              <a:buSzPct val="100000"/>
              <a:buChar char="•"/>
            </a:pPr>
            <a:r>
              <a:rPr lang="af" altLang="en-US" sz="2300" b="1" dirty="0">
                <a:solidFill>
                  <a:srgbClr val="422C70"/>
                </a:solidFill>
                <a:latin typeface="IBM Plex Sans" pitchFamily="34" charset="0"/>
                <a:ea typeface="IBM Plex Sans" pitchFamily="34" charset="-122"/>
                <a:cs typeface="IBM Plex Sans" pitchFamily="34" charset="-120"/>
              </a:rPr>
              <a:t>KYC:</a:t>
            </a:r>
            <a:r>
              <a:rPr lang="af" altLang="en-US" sz="2300" dirty="0">
                <a:solidFill>
                  <a:srgbClr val="25252B"/>
                </a:solidFill>
                <a:latin typeface="IBM Plex Sans" pitchFamily="34" charset="0"/>
                <a:ea typeface="IBM Plex Sans" pitchFamily="34" charset="-122"/>
                <a:cs typeface="IBM Plex Sans" pitchFamily="34" charset="-120"/>
              </a:rPr>
              <a:t> identiteitskontroles; moontlike voordele rakende banktoegang, limiete, nakoming of herstel</a:t>
            </a:r>
            <a:endParaRPr lang="af" sz="2300" dirty="0"/>
          </a:p>
          <a:p>
            <a:pPr algn="l" marL="219710" indent="-219710">
              <a:lnSpc>
                <a:spcPct val="113000"/>
              </a:lnSpc>
              <a:spcBef>
                <a:spcPts val="460"/>
              </a:spcBef>
              <a:buSzPct val="100000"/>
              <a:buChar char="•"/>
            </a:pPr>
            <a:r>
              <a:rPr lang="af" altLang="en-US" sz="2300" b="1" dirty="0">
                <a:solidFill>
                  <a:srgbClr val="422C70"/>
                </a:solidFill>
                <a:latin typeface="IBM Plex Sans" pitchFamily="34" charset="0"/>
                <a:ea typeface="IBM Plex Sans" pitchFamily="34" charset="-122"/>
                <a:cs typeface="IBM Plex Sans" pitchFamily="34" charset="-120"/>
              </a:rPr>
              <a:t>Datarisiko:</a:t>
            </a:r>
            <a:r>
              <a:rPr lang="af" altLang="en-US" sz="2300" dirty="0">
                <a:solidFill>
                  <a:srgbClr val="25252B"/>
                </a:solidFill>
                <a:latin typeface="IBM Plex Sans" pitchFamily="34" charset="0"/>
                <a:ea typeface="IBM Plex Sans" pitchFamily="34" charset="-122"/>
                <a:cs typeface="IBM Plex Sans" pitchFamily="34" charset="-120"/>
              </a:rPr>
              <a:t> blywende skakels tussen identiteit en betalings, datalekke, misbruik of beperkings</a:t>
            </a:r>
            <a:endParaRPr lang="af" sz="2300" dirty="0"/>
          </a:p>
          <a:p>
            <a:pPr algn="l" marL="219710" indent="-219710">
              <a:lnSpc>
                <a:spcPct val="113000"/>
              </a:lnSpc>
              <a:spcBef>
                <a:spcPts val="460"/>
              </a:spcBef>
              <a:buSzPct val="100000"/>
              <a:buChar char="•"/>
            </a:pPr>
            <a:r>
              <a:rPr lang="af" altLang="en-US" sz="2300" b="1" dirty="0">
                <a:solidFill>
                  <a:srgbClr val="422C70"/>
                </a:solidFill>
                <a:latin typeface="IBM Plex Sans" pitchFamily="34" charset="0"/>
                <a:ea typeface="IBM Plex Sans" pitchFamily="34" charset="-122"/>
                <a:cs typeface="IBM Plex Sans" pitchFamily="34" charset="-120"/>
              </a:rPr>
              <a:t>Geen KYC:</a:t>
            </a:r>
            <a:r>
              <a:rPr lang="af" altLang="en-US" sz="2300" dirty="0">
                <a:solidFill>
                  <a:srgbClr val="25252B"/>
                </a:solidFill>
                <a:latin typeface="IBM Plex Sans" pitchFamily="34" charset="0"/>
                <a:ea typeface="IBM Plex Sans" pitchFamily="34" charset="-122"/>
                <a:cs typeface="IBM Plex Sans" pitchFamily="34" charset="-120"/>
              </a:rPr>
              <a:t> moontlik minder insameling van identiteitsinligting</a:t>
            </a:r>
            <a:endParaRPr lang="af" sz="2300" dirty="0"/>
          </a:p>
          <a:p>
            <a:pPr algn="l" marL="219710" indent="-219710">
              <a:lnSpc>
                <a:spcPct val="113000"/>
              </a:lnSpc>
              <a:spcBef>
                <a:spcPts val="460"/>
              </a:spcBef>
              <a:buSzPct val="100000"/>
              <a:buChar char="•"/>
            </a:pPr>
            <a:r>
              <a:rPr lang="af" altLang="en-US" sz="2300" dirty="0">
                <a:solidFill>
                  <a:srgbClr val="25252B"/>
                </a:solidFill>
                <a:latin typeface="IBM Plex Sans" pitchFamily="34" charset="0"/>
                <a:ea typeface="IBM Plex Sans" pitchFamily="34" charset="-122"/>
                <a:cs typeface="IBM Plex Sans" pitchFamily="34" charset="-120"/>
              </a:rPr>
              <a:t>Moontlik hoër pryse, laer likiditeit, minder ondersteuning, bedrog of wetlike beperkings</a:t>
            </a:r>
            <a:endParaRPr lang="af" sz="2300" dirty="0"/>
          </a:p>
        </p:txBody>
      </p:sp>
      <p:sp>
        <p:nvSpPr>
          <p:cNvPr id="5" name="Text 3"/>
          <p:cNvSpPr/>
          <p:nvPr/>
        </p:nvSpPr>
        <p:spPr>
          <a:xfrm>
            <a:off x="666780" y="4645243"/>
            <a:ext cx="11510010" cy="1579992"/>
          </a:xfrm>
          <a:prstGeom prst="rect">
            <a:avLst/>
          </a:prstGeom>
          <a:noFill/>
          <a:ln/>
        </p:spPr>
        <p:txBody>
          <a:bodyPr wrap="square" lIns="0" tIns="0" rIns="0" bIns="0" rtlCol="0" anchor="t"/>
          <a:lstStyle/>
          <a:p>
            <a:pPr algn="l" indent="0" marL="0">
              <a:lnSpc>
                <a:spcPct val="113000"/>
              </a:lnSpc>
              <a:buNone/>
            </a:pPr>
            <a:r>
              <a:rPr lang="af" altLang="en-US" sz="2300" dirty="0">
                <a:solidFill>
                  <a:srgbClr val="25252B"/>
                </a:solidFill>
                <a:latin typeface="IBM Plex Sans" pitchFamily="34" charset="0"/>
                <a:ea typeface="IBM Plex Sans" pitchFamily="34" charset="-122"/>
                <a:cs typeface="IBM Plex Sans" pitchFamily="34" charset="-120"/>
              </a:rPr>
              <a:t>Nie een van die twee etikette is outomaties die beste nie. Moenie plaaslike wetgewing oortree of u aan fisieke gevaar blootstel in u strewe na privaatheid nie; verkry by onsekerheid bygewerkte plaaslike advies van 'n gekwalifiseerde deskundige.</a:t>
            </a:r>
            <a:endParaRPr lang="af"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4</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Sirkulêre ekonomieë</a:t>
            </a:r>
            <a:endParaRPr lang="af"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af" altLang="en-US" sz="2300" dirty="0">
                <a:solidFill>
                  <a:srgbClr val="25252B"/>
                </a:solidFill>
                <a:latin typeface="IBM Plex Sans" pitchFamily="34" charset="0"/>
                <a:ea typeface="IBM Plex Sans" pitchFamily="34" charset="-122"/>
                <a:cs typeface="IBM Plex Sans" pitchFamily="34" charset="-120"/>
              </a:rPr>
              <a:t>'n Sirkulêre Bitcoin-ekonomie verbind mense wat vrywillig bitcoin binne 'n gemeenskap verdien, bestee, spaar en uitruil.</a:t>
            </a:r>
            <a:endParaRPr lang="af" sz="2300" dirty="0"/>
          </a:p>
        </p:txBody>
      </p:sp>
      <p:sp>
        <p:nvSpPr>
          <p:cNvPr id="5" name="Text 3"/>
          <p:cNvSpPr/>
          <p:nvPr/>
        </p:nvSpPr>
        <p:spPr>
          <a:xfrm>
            <a:off x="1032449" y="246568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af" altLang="en-US" sz="2300" dirty="0">
                <a:solidFill>
                  <a:srgbClr val="25252B"/>
                </a:solidFill>
                <a:latin typeface="IBM Plex Sans" pitchFamily="34" charset="0"/>
                <a:ea typeface="IBM Plex Sans" pitchFamily="34" charset="-122"/>
                <a:cs typeface="IBM Plex Sans" pitchFamily="34" charset="-120"/>
              </a:rPr>
              <a:t>Werkers → klante → handelaars → verskaffers</a:t>
            </a:r>
            <a:endParaRPr lang="af" sz="2300" dirty="0"/>
          </a:p>
          <a:p>
            <a:pPr algn="l" marL="219710" indent="-219710">
              <a:lnSpc>
                <a:spcPct val="113000"/>
              </a:lnSpc>
              <a:spcBef>
                <a:spcPts val="460"/>
              </a:spcBef>
              <a:buSzPct val="100000"/>
              <a:buChar char="•"/>
            </a:pPr>
            <a:r>
              <a:rPr lang="af" altLang="en-US" sz="2300" dirty="0">
                <a:solidFill>
                  <a:srgbClr val="25252B"/>
                </a:solidFill>
                <a:latin typeface="IBM Plex Sans" pitchFamily="34" charset="0"/>
                <a:ea typeface="IBM Plex Sans" pitchFamily="34" charset="-122"/>
                <a:cs typeface="IBM Plex Sans" pitchFamily="34" charset="-120"/>
              </a:rPr>
              <a:t>Waar sirkuleer waarde of word dit na fiatgeld omgeskakel?</a:t>
            </a:r>
            <a:endParaRPr lang="af" sz="2300" dirty="0"/>
          </a:p>
          <a:p>
            <a:pPr algn="l" marL="219710" indent="-219710">
              <a:lnSpc>
                <a:spcPct val="113000"/>
              </a:lnSpc>
              <a:spcBef>
                <a:spcPts val="460"/>
              </a:spcBef>
              <a:buSzPct val="100000"/>
              <a:buChar char="•"/>
            </a:pPr>
            <a:r>
              <a:rPr lang="af" altLang="en-US" sz="2300" dirty="0">
                <a:solidFill>
                  <a:srgbClr val="25252B"/>
                </a:solidFill>
                <a:latin typeface="IBM Plex Sans" pitchFamily="34" charset="0"/>
                <a:ea typeface="IBM Plex Sans" pitchFamily="34" charset="-122"/>
                <a:cs typeface="IBM Plex Sans" pitchFamily="34" charset="-120"/>
              </a:rPr>
              <a:t>Wie verskaf onderrig en tegniese ondersteuning?</a:t>
            </a:r>
            <a:endParaRPr lang="af" sz="2300" dirty="0"/>
          </a:p>
          <a:p>
            <a:pPr algn="l" marL="219710" indent="-219710">
              <a:lnSpc>
                <a:spcPct val="113000"/>
              </a:lnSpc>
              <a:spcBef>
                <a:spcPts val="460"/>
              </a:spcBef>
              <a:buSzPct val="100000"/>
              <a:buChar char="•"/>
            </a:pPr>
            <a:r>
              <a:rPr lang="af" altLang="en-US" sz="2300" dirty="0">
                <a:solidFill>
                  <a:srgbClr val="25252B"/>
                </a:solidFill>
                <a:latin typeface="IBM Plex Sans" pitchFamily="34" charset="0"/>
                <a:ea typeface="IBM Plex Sans" pitchFamily="34" charset="-122"/>
                <a:cs typeface="IBM Plex Sans" pitchFamily="34" charset="-120"/>
              </a:rPr>
              <a:t>Wat gebeur as die verbinding faal?</a:t>
            </a:r>
            <a:endParaRPr lang="af" sz="2300" dirty="0"/>
          </a:p>
          <a:p>
            <a:pPr algn="l" marL="219710" indent="-219710">
              <a:lnSpc>
                <a:spcPct val="113000"/>
              </a:lnSpc>
              <a:spcBef>
                <a:spcPts val="460"/>
              </a:spcBef>
              <a:buSzPct val="100000"/>
              <a:buChar char="•"/>
            </a:pPr>
            <a:r>
              <a:rPr lang="af" altLang="en-US" sz="2300" dirty="0">
                <a:solidFill>
                  <a:srgbClr val="25252B"/>
                </a:solidFill>
                <a:latin typeface="IBM Plex Sans" pitchFamily="34" charset="0"/>
                <a:ea typeface="IBM Plex Sans" pitchFamily="34" charset="-122"/>
                <a:cs typeface="IBM Plex Sans" pitchFamily="34" charset="-120"/>
              </a:rPr>
              <a:t>Wie dra die bewarings- en prysrisiko's?</a:t>
            </a:r>
            <a:endParaRPr lang="af" sz="2300" dirty="0"/>
          </a:p>
        </p:txBody>
      </p:sp>
      <p:sp>
        <p:nvSpPr>
          <p:cNvPr id="6" name="Text 4"/>
          <p:cNvSpPr/>
          <p:nvPr/>
        </p:nvSpPr>
        <p:spPr>
          <a:xfrm>
            <a:off x="666780" y="4996282"/>
            <a:ext cx="11510010" cy="1184971"/>
          </a:xfrm>
          <a:prstGeom prst="rect">
            <a:avLst/>
          </a:prstGeom>
          <a:noFill/>
          <a:ln/>
        </p:spPr>
        <p:txBody>
          <a:bodyPr wrap="square" lIns="0" tIns="0" rIns="0" bIns="0" rtlCol="0" anchor="t"/>
          <a:lstStyle/>
          <a:p>
            <a:pPr algn="l" indent="0" marL="0">
              <a:lnSpc>
                <a:spcPct val="113000"/>
              </a:lnSpc>
              <a:buNone/>
            </a:pPr>
            <a:r>
              <a:rPr lang="af" altLang="en-US" sz="2300" dirty="0">
                <a:solidFill>
                  <a:srgbClr val="25252B"/>
                </a:solidFill>
                <a:latin typeface="IBM Plex Sans" pitchFamily="34" charset="0"/>
                <a:ea typeface="IBM Plex Sans" pitchFamily="34" charset="-122"/>
                <a:cs typeface="IBM Plex Sans" pitchFamily="34" charset="-120"/>
              </a:rPr>
              <a:t>Aanvaardingsyfers alleen bewys nie bruikbaarheid nie. Swak vraag, hulpmiddels, onderrig of sekuriteit kan die kringloop verbreek; vermy afhanklikheid van gratis uitdelings of een organiseerder wat elke betaling verwerk.</a:t>
            </a:r>
            <a:endParaRPr lang="af"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4</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4</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FFFFF"/>
        </a:solidFill>
      </p:bgPr>
    </p:bg>
    <p:spTree>
      <p:nvGrpSpPr>
        <p:cNvPr id="1" name=""/>
        <p:cNvGrpSpPr/>
        <p:nvPr/>
      </p:nvGrpSpPr>
      <p:grpSpPr>
        <a:xfrm>
          <a:off x="0" y="0"/>
          <a:ext cx="0" cy="0"/>
          <a:chOff x="0" y="0"/>
          <a:chExt cx="0" cy="0"/>
        </a:xfrm>
      </p:grpSpPr>
      <p:pic>
        <p:nvPicPr>
          <p:cNvPr id="2" name="Image 0" descr="KlantDie klant betaal 'n handelaar in bitcoin vir goedere. HandelaarDie handelaar betaal 'n diensverskaffer in bitcoin vir 'n diens.DiensverskafferDie diensverskaffer betaal 'n werker in bitcoin vir d">    </p:cNvPr>
          <p:cNvPicPr>
            <a:picLocks noChangeAspect="1"/>
          </p:cNvPicPr>
          <p:nvPr/>
        </p:nvPicPr>
        <p:blipFill>
          <a:blip r:embed="rId1"/>
          <a:stretch>
            <a:fillRect/>
          </a:stretch>
        </p:blipFill>
        <p:spPr>
          <a:xfrm>
            <a:off x="1834926" y="266730"/>
            <a:ext cx="8522117"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Gebruiksgevalle vir handelaars of gemeenskappe</a:t>
            </a:r>
            <a:endParaRPr lang="af"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Pryseenheid en betaalmetode</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Sleutelbeheer, personeeltoegang, toestelsekuriteit en rugsteunkopieë</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Bevestiging, kwitansies, terugbetalings en foute</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Omskakeling, rekords, belasting en ondersteuning</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Beplan vir beursie- of netwerkonderbrekings</a:t>
            </a:r>
            <a:endParaRPr lang="af" sz="2400" dirty="0"/>
          </a:p>
        </p:txBody>
      </p:sp>
      <p:sp>
        <p:nvSpPr>
          <p:cNvPr id="5" name="Text 3"/>
          <p:cNvSpPr/>
          <p:nvPr/>
        </p:nvSpPr>
        <p:spPr>
          <a:xfrm>
            <a:off x="666780" y="4022263"/>
            <a:ext cx="11510010" cy="1234074"/>
          </a:xfrm>
          <a:prstGeom prst="rect">
            <a:avLst/>
          </a:prstGeom>
          <a:noFill/>
          <a:ln/>
        </p:spPr>
        <p:txBody>
          <a:bodyPr wrap="square" lIns="0" tIns="0" rIns="0" bIns="0" rtlCol="0" anchor="t"/>
          <a:lstStyle/>
          <a:p>
            <a:pPr algn="l" indent="0" marL="0">
              <a:lnSpc>
                <a:spcPct val="113000"/>
              </a:lnSpc>
              <a:buNone/>
            </a:pPr>
            <a:r>
              <a:rPr lang="af" altLang="en-US" sz="2400" dirty="0">
                <a:solidFill>
                  <a:srgbClr val="25252B"/>
                </a:solidFill>
                <a:latin typeface="IBM Plex Sans" pitchFamily="34" charset="0"/>
                <a:ea typeface="IBM Plex Sans" pitchFamily="34" charset="-122"/>
                <a:cs typeface="IBM Plex Sans" pitchFamily="34" charset="-120"/>
              </a:rPr>
              <a:t>'n Enkele organiseerder wat gedeelde fondse hou, is 'n bewaarder en 'n vertrouenspunt. Gedeelde fondse vereis deursigtige reëls, rekords, toegangsbeheer en regsbeoordeling waar toepaslik.</a:t>
            </a:r>
            <a:endParaRPr lang="af"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4</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Plaaslike hulpbronkaarte en</a:t>
            </a:r>
            <a:br/>
            <a:r>
              <a:rPr lang="af" altLang="en-US" sz="3000" dirty="0">
                <a:solidFill>
                  <a:srgbClr val="422C70"/>
                </a:solidFill>
                <a:latin typeface="IBM Plex Sans Medium" pitchFamily="34" charset="0"/>
                <a:ea typeface="IBM Plex Sans Medium" pitchFamily="34" charset="-122"/>
                <a:cs typeface="IBM Plex Sans Medium" pitchFamily="34" charset="-120"/>
              </a:rPr>
              <a:t>gemeenskapsontdekking</a:t>
            </a:r>
            <a:endParaRPr lang="af" sz="3000" dirty="0"/>
          </a:p>
        </p:txBody>
      </p:sp>
      <p:pic>
        <p:nvPicPr>
          <p:cNvPr id="4" name="Image 0" descr="QR code">    </p:cNvPr>
          <p:cNvPicPr>
            <a:picLocks noChangeAspect="1"/>
          </p:cNvPicPr>
          <p:nvPr/>
        </p:nvPicPr>
        <p:blipFill>
          <a:blip r:embed="rId1"/>
          <a:stretch>
            <a:fillRect/>
          </a:stretch>
        </p:blipFill>
        <p:spPr>
          <a:xfrm>
            <a:off x="9429750" y="1714500"/>
            <a:ext cx="2095530" cy="4517502"/>
          </a:xfrm>
          <a:prstGeom prst="rect">
            <a:avLst/>
          </a:prstGeom>
        </p:spPr>
      </p:pic>
      <p:sp>
        <p:nvSpPr>
          <p:cNvPr id="5" name="Text 2"/>
          <p:cNvSpPr/>
          <p:nvPr/>
        </p:nvSpPr>
        <p:spPr>
          <a:xfrm>
            <a:off x="1002000" y="1794876"/>
            <a:ext cx="8580272" cy="2694371"/>
          </a:xfrm>
          <a:prstGeom prst="rect">
            <a:avLst/>
          </a:prstGeom>
          <a:noFill/>
          <a:ln/>
        </p:spPr>
        <p:txBody>
          <a:bodyPr wrap="square" lIns="0" tIns="0" rIns="0" bIns="0" rtlCol="0" anchor="t"/>
          <a:lstStyle/>
          <a:p>
            <a:pPr algn="l" marL="200660" indent="-200660">
              <a:lnSpc>
                <a:spcPct val="113000"/>
              </a:lnSpc>
              <a:buSzPct val="100000"/>
              <a:buChar char="•"/>
            </a:pPr>
            <a:r>
              <a:rPr lang="af" altLang="en-US" sz="2110" dirty="0">
                <a:solidFill>
                  <a:srgbClr val="25252B"/>
                </a:solidFill>
                <a:latin typeface="IBM Plex Sans" pitchFamily="34" charset="0"/>
                <a:ea typeface="IBM Plex Sans" pitchFamily="34" charset="-122"/>
                <a:cs typeface="IBM Plex Sans" pitchFamily="34" charset="-120"/>
              </a:rPr>
              <a:t>Vind handelaars, opvoeders, byeenkomste en gemeenskapshulpbronne</a:t>
            </a:r>
            <a:endParaRPr lang="af" sz="2110" dirty="0"/>
          </a:p>
          <a:p>
            <a:pPr algn="l" marL="200660" indent="-200660">
              <a:lnSpc>
                <a:spcPct val="113000"/>
              </a:lnSpc>
              <a:spcBef>
                <a:spcPts val="420"/>
              </a:spcBef>
              <a:buSzPct val="100000"/>
              <a:buChar char="•"/>
            </a:pPr>
            <a:r>
              <a:rPr lang="af" altLang="en-US" sz="2110" dirty="0">
                <a:solidFill>
                  <a:srgbClr val="25252B"/>
                </a:solidFill>
                <a:latin typeface="IBM Plex Sans" pitchFamily="34" charset="0"/>
                <a:ea typeface="IBM Plex Sans" pitchFamily="34" charset="-122"/>
                <a:cs typeface="IBM Plex Sans" pitchFamily="34" charset="-120"/>
              </a:rPr>
              <a:t>Gaan die datum na; bevestig dit onafhanklik</a:t>
            </a:r>
            <a:endParaRPr lang="af" sz="2110" dirty="0"/>
          </a:p>
          <a:p>
            <a:pPr algn="l" marL="200660" indent="-200660">
              <a:lnSpc>
                <a:spcPct val="113000"/>
              </a:lnSpc>
              <a:spcBef>
                <a:spcPts val="420"/>
              </a:spcBef>
              <a:buSzPct val="100000"/>
              <a:buChar char="•"/>
            </a:pPr>
            <a:r>
              <a:rPr lang="af" altLang="en-US" sz="2110" dirty="0">
                <a:solidFill>
                  <a:srgbClr val="25252B"/>
                </a:solidFill>
                <a:latin typeface="IBM Plex Sans" pitchFamily="34" charset="0"/>
                <a:ea typeface="IBM Plex Sans" pitchFamily="34" charset="-122"/>
                <a:cs typeface="IBM Plex Sans" pitchFamily="34" charset="-120"/>
              </a:rPr>
              <a:t>Maak voorsiening vir ’n alternatiewe manier om te betaal of deel te neem</a:t>
            </a:r>
            <a:endParaRPr lang="af" sz="2110" dirty="0"/>
          </a:p>
          <a:p>
            <a:pPr algn="l" marL="200660" indent="-200660">
              <a:lnSpc>
                <a:spcPct val="113000"/>
              </a:lnSpc>
              <a:spcBef>
                <a:spcPts val="420"/>
              </a:spcBef>
              <a:buSzPct val="100000"/>
              <a:buChar char="•"/>
            </a:pPr>
            <a:r>
              <a:rPr lang="af" altLang="en-US" sz="2110" dirty="0">
                <a:solidFill>
                  <a:srgbClr val="25252B"/>
                </a:solidFill>
                <a:latin typeface="IBM Plex Sans" pitchFamily="34" charset="0"/>
                <a:ea typeface="IBM Plex Sans" pitchFamily="34" charset="-122"/>
                <a:cs typeface="IBM Plex Sans" pitchFamily="34" charset="-120"/>
              </a:rPr>
              <a:t>Lidmaatskap van ’n gemeenskap is nie ’n bewys van betroubaarheid nie</a:t>
            </a:r>
            <a:endParaRPr lang="af" sz="2110" dirty="0"/>
          </a:p>
        </p:txBody>
      </p:sp>
      <p:sp>
        <p:nvSpPr>
          <p:cNvPr id="6" name="Text 3"/>
          <p:cNvSpPr/>
          <p:nvPr/>
        </p:nvSpPr>
        <p:spPr>
          <a:xfrm>
            <a:off x="666780" y="4784232"/>
            <a:ext cx="8947678" cy="1447770"/>
          </a:xfrm>
          <a:prstGeom prst="rect">
            <a:avLst/>
          </a:prstGeom>
          <a:noFill/>
          <a:ln/>
        </p:spPr>
        <p:txBody>
          <a:bodyPr wrap="square" lIns="0" tIns="0" rIns="0" bIns="0" rtlCol="0" anchor="t"/>
          <a:lstStyle/>
          <a:p>
            <a:pPr algn="l" indent="0" marL="0">
              <a:lnSpc>
                <a:spcPct val="113000"/>
              </a:lnSpc>
              <a:buNone/>
            </a:pPr>
            <a:r>
              <a:rPr lang="af" altLang="en-US" sz="2110" dirty="0">
                <a:solidFill>
                  <a:srgbClr val="25252B"/>
                </a:solidFill>
                <a:latin typeface="IBM Plex Sans" pitchFamily="34" charset="0"/>
                <a:ea typeface="IBM Plex Sans" pitchFamily="34" charset="-122"/>
                <a:cs typeface="IBM Plex Sans" pitchFamily="34" charset="-120"/>
              </a:rPr>
              <a:t>Moet nooit herstelwoorde, saldo’s, woonadresse of sekuriteitsreëlings by ’n byeenkoms bekend maak nie. Wees versigtig met beleggingsbestuur, aanbiedinge vir private ruiltransaksies, dringende hulp en gewaarborgde opbrengste.</a:t>
            </a:r>
            <a:endParaRPr lang="af"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4</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Hersiening: Verbind dit met u gemeenskap</a:t>
            </a:r>
            <a:endParaRPr lang="af"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af" altLang="en-US" sz="2400" dirty="0">
                <a:solidFill>
                  <a:srgbClr val="25252B"/>
                </a:solidFill>
                <a:latin typeface="IBM Plex Sans" pitchFamily="34" charset="0"/>
                <a:ea typeface="IBM Plex Sans" pitchFamily="34" charset="-122"/>
                <a:cs typeface="IBM Plex Sans" pitchFamily="34" charset="-120"/>
              </a:rPr>
              <a:t>Voltooi individueel en vergelyk dan u redenasie met dié van u groep.</a:t>
            </a:r>
            <a:endParaRPr lang="af" sz="2400" dirty="0"/>
          </a:p>
        </p:txBody>
      </p:sp>
      <p:sp>
        <p:nvSpPr>
          <p:cNvPr id="5" name="Text 3"/>
          <p:cNvSpPr/>
          <p:nvPr/>
        </p:nvSpPr>
        <p:spPr>
          <a:xfrm>
            <a:off x="1047720" y="2102937"/>
            <a:ext cx="11092404" cy="3183849"/>
          </a:xfrm>
          <a:prstGeom prst="rect">
            <a:avLst/>
          </a:prstGeom>
          <a:noFill/>
          <a:ln/>
        </p:spPr>
        <p:txBody>
          <a:bodyPr wrap="square" lIns="0" tIns="0" rIns="0" bIns="0" rtlCol="0" anchor="t"/>
          <a:lstStyle/>
          <a:p>
            <a:pPr algn="l" marL="228600" indent="-228600">
              <a:lnSpc>
                <a:spcPct val="113000"/>
              </a:lnSpc>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Watter plaaslike behoefte en funksie van geld was betrokke?</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Watter realistiese alternatief het u vergelyk?</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Op die ketting, Lightning, of albei? Wie het die sleutels beheer?</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Grootste voordeel, ernstigste risiko en moontlike mislukking?</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Hoe het wetgewing, infrastruktuur, taal of kultuur die resultaat beïnvloed?</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Watter bewyse ondersteun 'n verantwoordelike volgende stap, indien enige?</a:t>
            </a:r>
            <a:endParaRPr lang="af"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4</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af" altLang="en-US" sz="3000" dirty="0">
                <a:solidFill>
                  <a:srgbClr val="422C70"/>
                </a:solidFill>
                <a:latin typeface="IBM Plex Sans Medium" pitchFamily="34" charset="0"/>
                <a:ea typeface="IBM Plex Sans Medium" pitchFamily="34" charset="-122"/>
                <a:cs typeface="IBM Plex Sans Medium" pitchFamily="34" charset="-120"/>
              </a:rPr>
              <a:t>Kernpunte en ’n oomblik vir besinning</a:t>
            </a:r>
            <a:endParaRPr lang="af"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Begin met 'n plaaslike behoefte en 'n realistiese alternatief</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Neem waar, oefen veilig en verduidelik of demonstreer dan</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Verifieer hulpmiddels, bewaring, koste, privaatheid en huidige plaaslike reëls</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Bevestig die betaalmetode en resultaat; beplan vir mislukking</a:t>
            </a:r>
            <a:endParaRPr lang="af" sz="2400" dirty="0"/>
          </a:p>
          <a:p>
            <a:pPr algn="l" marL="228600" indent="-228600">
              <a:lnSpc>
                <a:spcPct val="113000"/>
              </a:lnSpc>
              <a:spcBef>
                <a:spcPts val="480"/>
              </a:spcBef>
              <a:buSzPct val="100000"/>
              <a:buChar char="•"/>
            </a:pPr>
            <a:r>
              <a:rPr lang="af" altLang="en-US" sz="2400" dirty="0">
                <a:solidFill>
                  <a:srgbClr val="25252B"/>
                </a:solidFill>
                <a:latin typeface="IBM Plex Sans" pitchFamily="34" charset="0"/>
                <a:ea typeface="IBM Plex Sans" pitchFamily="34" charset="-122"/>
                <a:cs typeface="IBM Plex Sans" pitchFamily="34" charset="-120"/>
              </a:rPr>
              <a:t>Nuttige gemeenskapsdeelname is vrywillig en beskerm mense</a:t>
            </a:r>
            <a:endParaRPr lang="af" sz="2400" dirty="0"/>
          </a:p>
        </p:txBody>
      </p:sp>
      <p:sp>
        <p:nvSpPr>
          <p:cNvPr id="5" name="Shape 3"/>
          <p:cNvSpPr/>
          <p:nvPr/>
        </p:nvSpPr>
        <p:spPr>
          <a:xfrm>
            <a:off x="666780" y="4433560"/>
            <a:ext cx="10858500" cy="1645280"/>
          </a:xfrm>
          <a:prstGeom prst="rect">
            <a:avLst/>
          </a:prstGeom>
          <a:solidFill>
            <a:srgbClr val="F3F3FA"/>
          </a:solidFill>
          <a:ln/>
        </p:spPr>
      </p:sp>
      <p:sp>
        <p:nvSpPr>
          <p:cNvPr id="6" name="Shape 4"/>
          <p:cNvSpPr/>
          <p:nvPr/>
        </p:nvSpPr>
        <p:spPr>
          <a:xfrm>
            <a:off x="666780" y="4433560"/>
            <a:ext cx="57150" cy="1645280"/>
          </a:xfrm>
          <a:prstGeom prst="rect">
            <a:avLst/>
          </a:prstGeom>
          <a:solidFill>
            <a:srgbClr val="422C70"/>
          </a:solidFill>
          <a:ln/>
        </p:spPr>
      </p:sp>
      <p:sp>
        <p:nvSpPr>
          <p:cNvPr id="7" name="Text 5"/>
          <p:cNvSpPr/>
          <p:nvPr/>
        </p:nvSpPr>
        <p:spPr>
          <a:xfrm>
            <a:off x="1211580" y="4707880"/>
            <a:ext cx="10415565" cy="1096640"/>
          </a:xfrm>
          <a:prstGeom prst="rect">
            <a:avLst/>
          </a:prstGeom>
          <a:noFill/>
          <a:ln/>
        </p:spPr>
        <p:txBody>
          <a:bodyPr wrap="square" lIns="0" tIns="0" rIns="0" bIns="0" rtlCol="0" anchor="t"/>
          <a:lstStyle/>
          <a:p>
            <a:pPr algn="l" indent="0" marL="0">
              <a:lnSpc>
                <a:spcPct val="113000"/>
              </a:lnSpc>
              <a:buNone/>
            </a:pPr>
            <a:r>
              <a:rPr lang="af" altLang="en-US" sz="2400" b="1" dirty="0">
                <a:solidFill>
                  <a:srgbClr val="422C70"/>
                </a:solidFill>
                <a:latin typeface="IBM Plex Sans" pitchFamily="34" charset="0"/>
                <a:ea typeface="IBM Plex Sans" pitchFamily="34" charset="-122"/>
                <a:cs typeface="IBM Plex Sans" pitchFamily="34" charset="-120"/>
              </a:rPr>
              <a:t>'n Oomblik om na te dink</a:t>
            </a:r>
            <a:endParaRPr lang="af" sz="2400" dirty="0"/>
          </a:p>
          <a:p>
            <a:pPr algn="l" indent="0" marL="0">
              <a:lnSpc>
                <a:spcPct val="113000"/>
              </a:lnSpc>
              <a:spcBef>
                <a:spcPts val="360"/>
              </a:spcBef>
              <a:buNone/>
            </a:pPr>
            <a:r>
              <a:rPr lang="af" altLang="en-US" sz="2400" dirty="0">
                <a:solidFill>
                  <a:srgbClr val="25252B"/>
                </a:solidFill>
                <a:latin typeface="IBM Plex Sans" pitchFamily="34" charset="0"/>
                <a:ea typeface="IBM Plex Sans" pitchFamily="34" charset="-122"/>
                <a:cs typeface="IBM Plex Sans" pitchFamily="34" charset="-120"/>
              </a:rPr>
              <a:t>Watter vraag sou u vra voordat u besluit of 'n Bitcoin-benadering by 'n plaaslike behoefte pas?</a:t>
            </a:r>
            <a:endParaRPr lang="af"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af" altLang="en-US" sz="1200" dirty="0">
                <a:solidFill>
                  <a:srgbClr val="6C6C7D"/>
                </a:solidFill>
                <a:latin typeface="IBM Plex Sans" pitchFamily="34" charset="0"/>
                <a:ea typeface="IBM Plex Sans" pitchFamily="34" charset="-122"/>
                <a:cs typeface="IBM Plex Sans" pitchFamily="34" charset="-120"/>
              </a:rPr>
              <a:t>Bitcoin-diploma · Module 4</a:t>
            </a:r>
            <a:endParaRPr lang="af"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108</Slides>
  <Notes>108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108</vt:i4>
      </vt:variant>
    </vt:vector>
  </HeadingPairs>
  <TitlesOfParts>
    <vt:vector size="11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Bitcoin-diploma</dc:title>
  <dc:subject>Open educational slides (Creative Commons). Adapt them freely.</dc:subject>
  <dc:creator>My First Bitcoin</dc:creator>
  <cp:lastModifiedBy>My First Bitcoin</cp:lastModifiedBy>
  <cp:revision>1</cp:revision>
  <dcterms:created xsi:type="dcterms:W3CDTF">2026-10-22T20:28:42Z</dcterms:created>
  <dcterms:modified xsi:type="dcterms:W3CDTF">2026-10-22T20:28:42Z</dcterms:modified>
</cp:coreProperties>
</file>