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Forrás: My First Bitcoin, Bevezetés a Bitcoinba, Útmutató kezdőknek, 26.10-es kiadás. A Creative Commons Nevezd meg! – Így add tovább! 4.0 nemzetközi licenc alapján átdolgozva; erre a diasorra ugyanez a licenc vonatkozik. Ez a diasor az útmutató hat kérdésére épülő, oktató által vezetett előadást segítő eszköz. Igazítsa a példákat, a tempót és az előadásmódot saját közösségéhez, megőrizve a mondanivalót és a biztonsági üzeneteket. A diasor nem határoz meg kötött időtartamot a foglalkozáshoz.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Kezdje a képpel: körülöttünk mindenki úgy használja a pénzt, hogy nem kérdőjelezi meg. Kérdezze meg a csoport tagjait, mikor gondolkodtak el legutóbb azon, honnan származik a pénz.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Adjon néhány percet a tanulóknak az írásra. Senkitől ne kérje, hogy ossza meg személyes pénzügyi adatait. Ezek a válaszok újra előkerülnek a „Hogyan tovább?” című, fő tanulságokat összegző dián.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Tartsa szem előtt ezt a különbségtételt az egész foglalkozás során. Amikor felmerül egy állítás, kérdezze meg: ellenőrizhető-e, vagy kritériumokra és bizonyítékokra van szükség hozzá?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Vegye a tananyag példáját: Ön rizst termeszt, és cipőre van szüksége, de a cipész étolajat szeretne, nem rizst. A közgazdászok ezt az igények kettős egybeesésének nevezik.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Vegye a tananyag példáját: Ön rizst termeszt, és cipőre van szüksége, de a cipész étolajat szeretne, nem rizst. A közgazdászok ezt az igények kettős egybeesésének nevezik.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bankjegy csupán egy darab papír. A pénz úgy oldja meg a cserekereskedelem problémáját, hogy elválasztja az eladást a vásárlástól: Ön eladja a rizsét valakinek, és valaki mástól vásárol cipőt. Ez különbözteti meg a pénzt a cserekereskedelemtől.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Az árinfláció az általános árszínvonal tartós emelkedése. Ennek másik oldala a vásárlóerő: az, hogy mennyi árut lehet vásárolni egy pénzegységért. Ha egy alapvető árucikkekből álló kosár ára 100 pénzegységről 110-re emelkedik, ugyanaz a 100 pénzegység már nem elegendő a teljes kosár megvásárlására.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Az árinfláció az általános árszínvonal tartós emelkedése. Ennek másik oldala a vásárlóerő: az, hogy mennyi árut lehet vásárolni egy pénzegységért. Ha egy alapvető árucikkekből álló kosár ára 100 pénzegységről 110-re emelkedik, ugyanaz a 100 pénzegység már nem elegendő a teljes kosár megvásárlására.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közgazdászok vitatják, hogy az egyes okok mennyire jelentősek. Összpontosítson arra az egyetlen okra, amely döntés eredménye, nem pedig a véletlené.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Ez bármilyen eszköz és internetkapcsolat nélkül is működik. Hasonlítsa össze a csoport tagjainak válaszait, és emlékeztesse a tanulókat arra, hogy egyetlen ár nem tükrözi az infláció egészét.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Bitcoin előtt az online pénzküldés mindig egy megbízhatónak tekintett szervezettől függött: egy banktól vagy pénzforgalmi szolgáltatótól, amely vezette a főkönyvet, jóváhagyta a számlákat, és késleltethette, letilthatta vagy visszafordíthatta a fizetéseket. A digitális információ könnyen másolható: ha egy digitális érmét kétszer is el lehetne költeni, nem működhetne pénzként. Ez a dupla költés problémája. Satoshi Nakamoto egy személy vagy csoport, amely ezt a nevet használja.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decentralizáltság nem azt jelenti, hogy mindenkinek egyenlő befolyása van. Azt jelenti, hogy egyetlen résztvevő sem módosíthatja önhatalmúlag a főkönyvet vagy a monetáris szabályokat mindenki számára.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Az új bitcoinok előre ismert, nyilvános ütemezés szerint kerülnek forgalomba, és a csomópontoknak nevezett, egymástól független számítógépek elutasítanak minden olyan blokkot, amely megsérti ezt a szabályt. A korlát azért hiteles, mert bárki ellenőrizheti. Ez nem természeti törvény: azért érvényesül, mert a résztvevők folyamatosan érvényt szereznek neki. A korlátozott kínálat nem garantálja az árfolyam emelkedését; az árfolyam a kínálat mellett a kereslettől is függ.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100 000 sat és 0,001 bitcoin birtoklása ugyanazt az összeget jelenti. Oszlassa el azt a tévhitet, hogy a Bitcoin elérhetetlen, mert egy bitcoin drága.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felhasználók bitcoint küldenek, fogadnak és tartanak; a csomópontok minden tranzakció és blokk esetében ellenőrzik a szabályok betartását; a bányászok pedig azért versengenek, hogy nagyjából tízpercenként új blokkot adhassanak a nyilvántartáshoz. Ez a nyilvántartás, a blokklánc, nyilvános, és az átírása rendkívül költséges. Megjegyzés az írásmódról: a nagy B-vel írt Bitcoin általában a hálózatot vagy a rendszert jelenti; a kis b-vel írt bitcoin pedig magát a pénzt.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felhasználók bitcoint küldenek, fogadnak és tartanak; a csomópontok minden tranzakció és blokk esetében ellenőrzik a szabályok betartását; a bányászok pedig azért versengenek, hogy nagyjából tízpercenként új blokkot adhassanak a nyilvántartáshoz. Ez a nyilvántartás, a blokklánc, nyilvános, és az átírása rendkívül költséges. Megjegyzés az írásmódról: a nagy B-vel írt Bitcoin általában a hálózatot vagy a rendszert jelenti; a kis b-vel írt bitcoin pedig magát a pénzt.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Bitcoin-tárca olyan eszköz, általában egy alkalmazás, amellyel Ön bitcoint fogadhat, ellenőrizheti az egyenlegét, és bitcoint küldhet. A bitcoinját nem a telefonja tárolja: az a blokkláncon van nyilvántartva. A tárca azokat a kulcsokat kezeli, amelyekkel Ön igazolhatja, hogy a bitcoin az Öné, és jóváhagyhat egy fizetést.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helyreállító kifejezés nem csupán biztonsági mentés: teljes hozzáférést biztosít. A tárca létrehozásakor írja le pontosan papírra; tartsa offline, titokban és olyan helyen, ahol nem veszhet el és nem sérülhet meg. Soha ne fényképezze le, ne küldje el e-mailben, ne tárolja felhőalapú jegyzetekben, ne küldje el üzenetben, és ne gépelje be weboldalon. A bemutatott szavak kizárólag mintaként szolgálnak; soha ne mutasson be és ne gyűjtsön valódi helyreállító kifejezéseket.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My First Bitcoin nem ajánl konkrét tárcákat. Az eszközök, a díjak és a tulajdonosok változnak, és ami az egyik közösségnek megfelel, az egy másiknak nem feltétlenül. Irányítsa a tanulókat egy megbízható helyi oktatóhoz.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08636" y="571500"/>
            <a:ext cx="1316645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hu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Kiadás 26.10</a:t>
            </a:r>
            <a:endParaRPr lang="hu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2880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hu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Bevezetés</a:t>
            </a:r>
            <a:br/>
            <a:r>
              <a:rPr lang="hu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Bitcoin</a:t>
            </a:r>
            <a:br/>
            <a:r>
              <a:rPr lang="hu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világába</a:t>
            </a:r>
            <a:endParaRPr lang="hu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Útmutató kezdőknek</a:t>
            </a:r>
            <a:endParaRPr lang="h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Miért fontos a pénz?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Mindennap használunk pénzt, mégis ritkán tesszük fel a kérdést, hogyan működik.</a:t>
            </a:r>
            <a:endParaRPr lang="h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legtöbb ember sosem</a:t>
            </a:r>
            <a:br/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gondolkodik el a pénzről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Nem a megkereséséről vagy az elköltéséről van szó, hanem arról, hogy elgondolkodjunk azon, mi is ez, és hogyan működik.</a:t>
            </a:r>
            <a:endParaRPr lang="hu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Miért fontos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Öt kérdés kezdésként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973227" cy="3109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Miért van szükségük az embereknek pénzre?</a:t>
            </a:r>
            <a:endParaRPr lang="h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Mitől lesz valami pénz?</a:t>
            </a:r>
            <a:endParaRPr lang="h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Ki hozhatja létre vagy szabályozhatja az Ön által használt pénzt?</a:t>
            </a:r>
            <a:endParaRPr lang="h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Miért van értéke az Ön által használt pénznek?</a:t>
            </a:r>
            <a:endParaRPr lang="hu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Ugyanannyit tud vásárolni a pénzéért, mint korábban?</a:t>
            </a:r>
            <a:endParaRPr lang="hu" sz="2110" dirty="0"/>
          </a:p>
        </p:txBody>
      </p:sp>
      <p:sp>
        <p:nvSpPr>
          <p:cNvPr id="6" name="Shape 3"/>
          <p:cNvSpPr/>
          <p:nvPr/>
        </p:nvSpPr>
        <p:spPr>
          <a:xfrm>
            <a:off x="666780" y="4780666"/>
            <a:ext cx="598173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78066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53058" y="5022068"/>
            <a:ext cx="5370180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Őrizze meg a válaszait</a:t>
            </a:r>
            <a:endParaRPr lang="hu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Írjon rövid választ minden kérdésre. A végén vissza fog térni rájuk.</a:t>
            </a:r>
            <a:endParaRPr lang="hu" sz="21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Miért fontos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Tény vagy vélemény?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1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Tény: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„Ezt a bankjegyet elfogadják adófizetésre.” Ez ellenőrizhető.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Vélemény: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„Ez a pénz legjobb formája.” Ehhez szempontokra és bizonyítékokra van szükség.</a:t>
            </a:r>
            <a:endParaRPr lang="hu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839657"/>
            <a:ext cx="6340632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Ez az útmutató kizárólag oktatási célokat szolgál. Nem nyújt pénzügyi, befektetési, jogi vagy adózási tanácsot, és nem javasolja Önnek semminek a megvásárlását, eladását vagy megtartását.</a:t>
            </a:r>
            <a:endParaRPr lang="hu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Miért fontos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Mi a pénz?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pénz a csere eszköze.</a:t>
            </a:r>
            <a:endParaRPr lang="h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Cserekereskedelem és a szükségletek kettős egybeesése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Mindkét félnek ugyanabban az időben és megfelelő mennyiségben kell igényelnie azt, amivel a másik rendelkezik.</a:t>
            </a:r>
            <a:endParaRPr lang="hu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Cserekereskedelem és a szükségletek kettős egybeesése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Mindkét félnek egyidejűleg és megfelelő mennyiségben kell igényelnie azt, amivel a másik rendelkezik.</a:t>
            </a:r>
            <a:endParaRPr lang="hu" sz="2400" dirty="0"/>
          </a:p>
        </p:txBody>
      </p:sp>
      <p:pic>
        <p:nvPicPr>
          <p:cNvPr id="5" name="Image 0" descr="Amina Van: rizs Szeretne: cipőtLuis partnerkéntLuis nem szeretne rizst.Luis Van: cipőSzeretne: olajatMei partnerkéntMei nem szeretne cipőt.MeiVan: olajSzeretne: javítástAmina partnerkéntAmina nem tud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000" y="2422886"/>
            <a:ext cx="8903970" cy="37794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pénz a csere eszköze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Senki sem akar pénzt önmagáért. Azért hasznos, mert mások elfogadják, arra számítva, hogy később majd mások is elfogadják.</a:t>
            </a:r>
            <a:endParaRPr lang="hu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pénz három funkciója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Csereeszköz: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az emberek elfogadják fizetésként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Elszámolási egység: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az árakat ebben fejezik ki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Értékőrző: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jelenből a jövőbe viszi át az értéket</a:t>
            </a:r>
            <a:endParaRPr lang="hu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Egyetlen pénz sem őrzi meg tökéletesen az értékét, de egyes pénzformák lassabban veszítenek a vásárlóerejükből, mint mások.</a:t>
            </a:r>
            <a:endParaRPr lang="hu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kagylóktól a papírig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Kagylók, só, gyöngyök, haszonállatok, réz, ezüst, arany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Nemesfémek: ritkák, tartósak, széles körben elfogadottak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Meghatározott mennyiségű fémre beváltható papíralapú követelések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Aranystandardok: az aranyhoz jogilag kötött pénzegység</a:t>
            </a:r>
            <a:endParaRPr lang="hu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5195438"/>
            <a:ext cx="5694426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szabályok helyenként és korszakonként eltértek.</a:t>
            </a:r>
            <a:endParaRPr lang="hu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Fiat pénz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884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az Egyesült Államok megszüntette a dollár hivatalos aranyra váltását a külföldi kormányok és központi bankok számára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 a legtöbb nemzeti valuta fiat pénz: állami felhatalmazás alapján bocsátják ki, és nem váltható aranyra vagy más árura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fiat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latinul azt jelenti, hogy „legyen meg”, és gyakran úgy értelmezik, hogy „rendelet által”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Azért fogadják el, mert az emberek, a vállalkozások, a bankok és a kormányok használják; a törvények törvényes fizetőeszközzé teszik, és előírják, hogy az adókat ebben kell megfizetni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434681"/>
            <a:ext cx="10226010" cy="1988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valamivel fedezett pénztől</a:t>
            </a:r>
            <a:br/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eljutottunk a valakibe vetett</a:t>
            </a:r>
            <a:br/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bizalommal fedezett pénzig.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pénz?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Mi a baj a pénzünkkel?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Amikor az emberek meghallják az infláció szót, általában az árak emelkedésére gondolnak.</a:t>
            </a:r>
            <a:endParaRPr lang="h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Infláció és vásárlóerő</a:t>
            </a:r>
            <a:endParaRPr lang="hu" sz="3000" dirty="0"/>
          </a:p>
        </p:txBody>
      </p:sp>
      <p:pic>
        <p:nvPicPr>
          <p:cNvPr id="4" name="Image 0" descr="Előtte Önnek 100 pénzegysége van. A kosár ára 100. Ön meg tudja venni a teljes kosár tartalmát.ÁrszínvonalAlacsonyabbVásárlóerőMagasabbAz árak emelkedése után Önnek továbbra is 100 pénzegysége van. U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30" y="1295430"/>
            <a:ext cx="9338219" cy="496308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Infláció és vásárlóerő</a:t>
            </a:r>
            <a:endParaRPr lang="hu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Számos ok, egyetlen választás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pénz- és hitelkínálat bővülése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Ellátási zavarok és a kereslet változásai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Gyengülő valuta, adók, termelési költségek</a:t>
            </a:r>
            <a:endParaRPr lang="hu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900465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 egyik ok döntés eredménye, nem pedig véletlen: a fiat pénzrendszerben néhány intézmény növelheti a pénz- és hitelkínálatot, és módosíthatja a rendszer szabályait.</a:t>
            </a:r>
            <a:endParaRPr lang="hu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Szűkösség és érték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 eredeti Mona Lisa többet ér bármely másolatánál: ez az egyetlen eredeti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szűkösség önmagában nem teremt értéket, de ha az emberek szeretnének valamit, számít, hogy mennyi áll belőle rendelkezésre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 a pénz mennyisége gyorsabban nő, mint a rajta megvásárolható javaké, akkor egy egységnyi pénzért általában kevesebbet lehet vásárolni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Az infláció nem mindenkit érint egyformán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készpénz és a megtakarítások veszíthetnek vásárlóerejükből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dráguló eszközök tulajdonosai részben védve lehetnek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bérek és az árak eltérő ütemben alkalmazkodnak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bankszámla egyenlege nem ugyanaz, mint az Ön kezében lévő készpénz: ez a bank ígérete arra, hogy fizet Önnek. Ezt az ígéretet általában betartják, de ez a banktól és a rá vonatkozó szabályoktól függ.</a:t>
            </a:r>
            <a:endParaRPr lang="h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Próbálja ki: a vásárlóerő ellenőrzése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Válasszon egy hétköznapi tételt: kenyeret, közlekedést vagy telefonegyenleg-feltöltést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Írja le a mai árát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Kérdezzen meg valakit, mennyibe került néhány évvel ezelőtt, és ha teheti, ellenőrizze egy megbízható forrásból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jövedelmek ugyanolyan ütemben emelkedtek? Mi más magyarázhatja a változást?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fiat pénz működik, de kockázatokkal jár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294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Kényelmes fizetés, rugalmas hitelezés, eszközök a válságok kezelésére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 a kínálata és a szabályai változhatnak, és a használóinak kevés beleszólásuk van</a:t>
            </a:r>
            <a:endParaRPr lang="hu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016880"/>
            <a:ext cx="10858500" cy="77687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016880"/>
            <a:ext cx="57150" cy="77687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291200"/>
            <a:ext cx="10599450" cy="228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Ezért keresnek az emberek alternatívákat, és ezért jött létre a Bitcoin.</a:t>
            </a:r>
            <a:endParaRPr lang="hu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baj a pénzünkkel?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Mi a Bitcoin?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Decentralizált digitális pénz, amelynek kínálata korlátozott, és amely banki engedély nélkül, közvetlenül küldhető egyik féltől a másiknak.</a:t>
            </a:r>
            <a:endParaRPr lang="h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kettős költés problémája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2008. október 31.: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közzéteszi a </a:t>
            </a:r>
            <a:r>
              <a:rPr lang="hu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Egyenrangú felek közötti elektronikus készpénzrendszer című tanulmányt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hu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2009. január: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elindul a hálózat.</a:t>
            </a:r>
            <a:endParaRPr lang="hu" sz="2400" dirty="0"/>
          </a:p>
        </p:txBody>
      </p:sp>
      <p:pic>
        <p:nvPicPr>
          <p:cNvPr id="5" name="Image 0" descr="Pénzforgalmi szolgáltató A küldő kérést küld a szolgáltatónakA szolgáltató vezeti a főkönyvet és jóváhagyja az átutalást A fogadó megkapja a pénzt, ha a szolgáltató engedélyeziAmitől függEgyetlen meg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8530" y="2834274"/>
            <a:ext cx="4994819" cy="34005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Decentralizált · Korlátozott kínálat · Közvetlen kapcsolat a</a:t>
            </a:r>
            <a:br/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felek között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80584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Decentralizált: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nincs központi hivatal, amely számlákat hoz létre, egyenlegeket módosít, vagy jóváhagyja, hogy ki csatlakozhat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Korlátozott kínálat: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soha nem lesz több mint 21 millió bitcoin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Közvetlenül a felek között: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küldjön bárkinek, bárhová, központi hatóság engedélye nélkül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319626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Egyetlen vállalat sem fagyaszthatja be azt a bitcoint, amely felett Ön rendelkezik. Ennek a szabadságnak a másik oldala a felelősség: egy érvényes tranzakciót általában lehetetlen visszafordítani, és a hálózatnak nincs ügyfélszolgálata.</a:t>
            </a:r>
            <a:endParaRPr lang="h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Egy korlát, amelyet bárki ellenőrizhet</a:t>
            </a:r>
            <a:endParaRPr lang="hu" sz="3000" dirty="0"/>
          </a:p>
        </p:txBody>
      </p:sp>
      <p:pic>
        <p:nvPicPr>
          <p:cNvPr id="4" name="Image 0" descr="Állítás a kínálatról Egy kibocsátó a weboldalán meghatároz egy felső határt. Ezt csak a kibocsátó saját adatbázisa rögzíti. A kibocsátón kívül senki sem tudja ellenőrizni. A kibocsátó észrevétlenül 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8315" y="1295430"/>
            <a:ext cx="8795339" cy="49734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Nincs szüksége egy egész Bitcoinra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Egy bitcoin 100 000 000 kisebb egységre osztható, amelyeket satoshinak, röviden satnak nevezünk.</a:t>
            </a:r>
            <a:endParaRPr lang="hu" sz="2400" dirty="0"/>
          </a:p>
        </p:txBody>
      </p:sp>
      <p:pic>
        <p:nvPicPr>
          <p:cNvPr id="5" name="Image 0" descr="Bitcoin (BTC)10,10,010,0010,00000001Satoshi (sat)⁠100 000 000⁠ 10 000 000⁠ 1 000 000⁠ 100 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Ki tartja működésben a Bitcoint?</a:t>
            </a:r>
            <a:endParaRPr lang="hu" sz="3000" dirty="0"/>
          </a:p>
        </p:txBody>
      </p:sp>
      <p:pic>
        <p:nvPicPr>
          <p:cNvPr id="4" name="Image 0" descr="FelhasználóA felhasználó bitcoint fogad, tart és küld. CsomópontA csomópont önállóan ellenőrzi a szabályok betartását, és továbbítja az érvényes adatokat. BányászA bányász blokkjelölteket állít össze,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8866" y="1295430"/>
            <a:ext cx="8573963" cy="4962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Ki tartja működésben a Bitcoint?</a:t>
            </a:r>
            <a:endParaRPr lang="hu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Bitcoin kompromisszumokkal jár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 árfolyama gyorsan változhat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hibák általában visszafordíthatatlanok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 elfogadottsága sok helyen még korlátozott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biztonságos használata némi tanulást igényel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Bitcoin az intézményekbe vetett bizalom egy részét ellenőrzéssel és személyes felelősségvállalással váltja fel. A kockázatot nem szünteti meg.</a:t>
            </a:r>
            <a:endParaRPr lang="h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Mi a Bitcoin?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Hogyan használhatja a Bitcoint?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 első kérdés minden tárcával kapcsolatban: ki rendelkezik a kulcsok felett?</a:t>
            </a:r>
            <a:endParaRPr lang="h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tárca kulcsokat kezel</a:t>
            </a:r>
            <a:endParaRPr lang="hu" sz="3000" dirty="0"/>
          </a:p>
        </p:txBody>
      </p:sp>
      <p:pic>
        <p:nvPicPr>
          <p:cNvPr id="4" name="Image 0" descr="Az Ön tárcája tárolja a kulcsokat Fogadás Osszon meg egy fogadási címetKüldés Írja alá a kulcsával A bitcoin a közös főkönyvben mara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Ki birtokolja valójában az Ön bitcoinját?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Saját kezelésű: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Ön rendelkezik a kulcsokkal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Senki sem tudja visszaszerezni Önnek a bitcoinját, ha elveszíti a helyreállító kifejezést és az eszközt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Letétkezelői: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egy vállalat őrzi a kulcsokat, hasonlóan egy bankhoz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Az Ön egyenlege a vállalat fizetési ígérete; a vállalat korlátozhatja a pénzkivételt, zárolhat egy számlát, hackertámadás áldozatává válhat vagy beszüntetheti a működését</a:t>
            </a:r>
            <a:endParaRPr lang="hu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78404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letétkezelési mód megválasztása nem az Ön értékének mércéje. Az számít, hogy tudja, melyik típust használja, és miben bízik.</a:t>
            </a:r>
            <a:endParaRPr lang="hu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Az Ön helyreállító kifejezése</a:t>
            </a:r>
            <a:br/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teljes hozzáférést biztosít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Szavak meghatározott sorrendű listája, amely gyakran 12 vagy 24 szóból áll, és amellyel visszaállíthatók az Ön kulcsai. Bárki, aki hozzáfér ehhez a listához, elveheti az Ön bitcoinját.</a:t>
            </a:r>
            <a:endParaRPr lang="hu" sz="2400" dirty="0"/>
          </a:p>
        </p:txBody>
      </p:sp>
      <p:pic>
        <p:nvPicPr>
          <p:cNvPr id="6" name="Image 1" descr="Csak minta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076121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Nem az Ön kulcsai, nem az Ön</a:t>
            </a:r>
            <a:br/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érméi.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Mielőtt bármilyen tárcát</a:t>
            </a:r>
            <a:br/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használna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956188" y="1783812"/>
            <a:ext cx="6023427" cy="3669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h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Kulcsok:</a:t>
            </a:r>
            <a:r>
              <a:rPr lang="h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ki rendelkezik velük, Ön vagy egy vállalat?</a:t>
            </a:r>
            <a:endParaRPr lang="h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h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Helyreállítás:</a:t>
            </a:r>
            <a:r>
              <a:rPr lang="h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mi történik, ha elveszik a telefonja, vagy megszűnik a vállalat?</a:t>
            </a:r>
            <a:endParaRPr lang="h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h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Forrás:</a:t>
            </a:r>
            <a:r>
              <a:rPr lang="h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hivatalos weboldal vagy alkalmazás-áruházi adatlap, nem pedig egy valakitől kapott hivatkozás?</a:t>
            </a:r>
            <a:endParaRPr lang="h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h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Kód:</a:t>
            </a:r>
            <a:r>
              <a:rPr lang="h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nyílt forráskódú és aktívan karbantartott? (Ez önmagában nem bizonyítja a biztonságosságát.)</a:t>
            </a:r>
            <a:endParaRPr lang="h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h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Költségek:</a:t>
            </a:r>
            <a:r>
              <a:rPr lang="h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milyen díjakkal jár a küldés, a fogadás vagy a pénzkivétel?</a:t>
            </a:r>
            <a:endParaRPr lang="hu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hu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Fizetések:</a:t>
            </a:r>
            <a:r>
              <a:rPr lang="hu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blokkláncon, a Lightning-hálózaton vagy mindkettőn?</a:t>
            </a:r>
            <a:endParaRPr lang="hu" sz="18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Blokkláncon belüli és Lightning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On-chain: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közvetlenül a blokkláncon rögzítve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Bitcoinra épülő fizetési hálózat gyors, kis összegű, gyakori fizetésekhez, például kávévásárláshoz</a:t>
            </a:r>
            <a:endParaRPr lang="hu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u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Lightning-tárca is lehet letétkezelői vagy saját kezelésű</a:t>
            </a:r>
            <a:endParaRPr lang="hu" sz="2400" dirty="0"/>
          </a:p>
        </p:txBody>
      </p:sp>
      <p:pic>
        <p:nvPicPr>
          <p:cNvPr id="5" name="Image 0" descr="Láncon belüliKözvetlenül a Bitcoin blokkláncán rögzítveLightningA Bitcoinra épülő fizetési hálóza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189" y="3336737"/>
            <a:ext cx="10717408" cy="22570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Három szabály a tanuláshoz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17179" y="1379464"/>
            <a:ext cx="11125871" cy="238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hu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Először tanuljon.</a:t>
            </a:r>
            <a:r>
              <a:rPr lang="h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Ne cselekedjen lelkesedésből, félelemből vagy nyomás hatására.</a:t>
            </a:r>
            <a:endParaRPr lang="hu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u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Kezdje kis összeggel.</a:t>
            </a:r>
            <a:r>
              <a:rPr lang="h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Az ismeretlen eszközöket olyan összeggel próbálja ki, amelynek elvesztését megengedheti magának.</a:t>
            </a:r>
            <a:endParaRPr lang="hu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u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 bízzon, ellenőrizzen.</a:t>
            </a:r>
            <a:r>
              <a:rPr lang="h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Ellenőrizze a személyt, a fizetési módot, a címet és az összeget.</a:t>
            </a:r>
            <a:endParaRPr lang="hu" sz="2210" dirty="0"/>
          </a:p>
        </p:txBody>
      </p:sp>
      <p:sp>
        <p:nvSpPr>
          <p:cNvPr id="5" name="Shape 3"/>
          <p:cNvSpPr/>
          <p:nvPr/>
        </p:nvSpPr>
        <p:spPr>
          <a:xfrm>
            <a:off x="666780" y="4070634"/>
            <a:ext cx="10858500" cy="189189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070634"/>
            <a:ext cx="57150" cy="189189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72535" y="4323009"/>
            <a:ext cx="10498226" cy="1387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fogadáshoz szükséges adatokat ossza meg, a titkokat soha</a:t>
            </a:r>
            <a:endParaRPr lang="hu" sz="2210" dirty="0"/>
          </a:p>
          <a:p>
            <a:pPr algn="l" indent="0" marL="0">
              <a:lnSpc>
                <a:spcPct val="113000"/>
              </a:lnSpc>
              <a:spcBef>
                <a:spcPts val="330"/>
              </a:spcBef>
              <a:buNone/>
            </a:pPr>
            <a:r>
              <a:rPr lang="hu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Egy cím vagy fizetési kérelem megosztható. A helyreállító kifejezést vagy a privát kulcsot soha nem szabad megosztani. Egyetlen megbízható oktató, tárcaszolgáltató vagy ügyfélszolgálati munkatárs sem fogja ezeket valaha elkérni.</a:t>
            </a:r>
            <a:endParaRPr lang="hu" sz="22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Álljon meg, ne osszon meg</a:t>
            </a:r>
            <a:br/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semmit, ne küldjön semmit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48551"/>
            <a:ext cx="5694426" cy="2533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Álljon meg, ha valaki sürgeti vagy titoktartásra kéri, garantált hozamot ígér, azt kéri, hogy először Ön küldjön bitcoint, vagy elkéri a helyreállító kifejezését. Tartson szünetet. Ne osszon meg semmit. Ne küldjön semmit. Ezután ellenőrizze a dolgot egy Ön által már ismert forrás segítségével.</a:t>
            </a:r>
            <a:endParaRPr lang="hu" sz="2110" dirty="0"/>
          </a:p>
        </p:txBody>
      </p:sp>
      <p:pic>
        <p:nvPicPr>
          <p:cNvPr id="6" name="Image 1" descr="Sürgetés Más személynek való kiadás Megváltozott célcím Garantált hozamok Titkos adatok kérés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516313"/>
            <a:ext cx="4029121" cy="15854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használhatja a Bitcoint?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u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Hogyan tovább?</a:t>
            </a:r>
            <a:endParaRPr lang="hu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u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Ez még csak a kezdet.</a:t>
            </a:r>
            <a:endParaRPr lang="hu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Négy fő tanulság</a:t>
            </a:r>
            <a:endParaRPr lang="hu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3335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h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pénz szabályokon és bizalmon alapul.</a:t>
            </a:r>
            <a:r>
              <a:rPr lang="h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fiat pénz kínálatát és szabályait néhány intézmény határozza meg.</a:t>
            </a:r>
            <a:endParaRPr lang="h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Bitcoin más szabályokat kínál.</a:t>
            </a:r>
            <a:r>
              <a:rPr lang="h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Nyilvános, korlátozott pénzkínálatot, amely bárki számára hozzáférhető, és amelynél a bizalom helyett az ellenőrzésre lehet támaszkodni.</a:t>
            </a:r>
            <a:endParaRPr lang="h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biztonság az első.</a:t>
            </a:r>
            <a:r>
              <a:rPr lang="h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Először tanuljon, kezdjen kis összeggel, ellenőrizzen mindent, és soha ne ossza meg a helyreállító kifejezését.</a:t>
            </a:r>
            <a:endParaRPr lang="hu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u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Ez még csak a kezdet.</a:t>
            </a:r>
            <a:r>
              <a:rPr lang="h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Elég egyetlen biztonságos következő lépés.</a:t>
            </a:r>
            <a:endParaRPr lang="hu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5040173"/>
            <a:ext cx="10858500" cy="118433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5040173"/>
            <a:ext cx="57150" cy="118433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5303520"/>
            <a:ext cx="10456896" cy="65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Egy pillanat az átgondolásra</a:t>
            </a:r>
            <a:endParaRPr lang="hu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hu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Térjen vissza az elején feltett öt kérdéshez. Most mit válaszolna?</a:t>
            </a:r>
            <a:endParaRPr lang="hu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tovább?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u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Bitcoin-diploma</a:t>
            </a:r>
            <a:endParaRPr lang="hu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következő lépés. Négy modulja segíti Önt a továbblépésben:</a:t>
            </a:r>
            <a:endParaRPr lang="hu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2319376"/>
            <a:ext cx="5989960" cy="1535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pénz megértése</a:t>
            </a:r>
            <a:endParaRPr lang="h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Hogyan működik a Bitcoin</a:t>
            </a:r>
            <a:endParaRPr lang="h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Bitcoin biztonságos használata</a:t>
            </a:r>
            <a:endParaRPr lang="hu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Bitcoin az Ön közösségében</a:t>
            </a:r>
            <a:endParaRPr lang="hu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136837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Maradjon kíváncsi, kérdezzen továbbra is, és tudjon meg többet ezen a weboldalon: </a:t>
            </a:r>
            <a:r>
              <a:rPr lang="hu" altLang="en-US" sz="202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hu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5083973"/>
            <a:ext cx="11144250" cy="34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Szeretettel várjuk Önt a következő csoportunkban.</a:t>
            </a:r>
            <a:endParaRPr lang="hu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u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Bevezetés a Bitcoin világába · Hogyan tovább?</a:t>
            </a:r>
            <a:endParaRPr lang="hu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Bevezetés a Bitcoin világába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2026-10-22T19:36:27Z</dcterms:created>
  <dcterms:modified xsi:type="dcterms:W3CDTF">2026-10-22T19:36:27Z</dcterms:modified>
</cp:coreProperties>
</file>