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উৎস: My First Bitcoin, বিটকইনৰ পৰিচয়, নবীনসকলৰ বাবে এখন পথপ্ৰদৰ্শিকা, সংস্কৰণ 26.10। Creative Commons Attribution-ShareAlike 4.0 International অনুজ্ঞাপত্ৰৰ অধীনত অভিযোজিত; এই স্লাইডসমষ্টিতো একেখন অনুজ্ঞাপত্ৰ ব্যৱহাৰ কৰা হৈছে। এই স্লাইডসমষ্টি পথপ্ৰদৰ্শিকাখনৰ ছটা প্ৰশ্নৰ ভিত্তিত প্ৰস্তুত কৰা, শিক্ষকৰ নেতৃত্বত উপস্থাপনৰ এক সহায়ক সামগ্ৰী। অৰ্থ আৰু সুৰক্ষাৰ বাৰ্তাসমূহ অক্ষুণ্ণ ৰাখি উদাহৰণ, গতি আৰু উপস্থাপনৰ ধৰণ আপোনাৰ সমাজৰ উপযোগীকৈ খাপ খুৱাই লওক। কোনো নিৰ্দিষ্ট অধিৱেশনকাল ধৰি লোৱা হোৱা নাই।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ছবিখন দেখুৱাই আৰম্ভ কৰক: আমাৰ চৌপাশৰ সকলোৱে টকাৰ বিষয়ে কোনো প্ৰশ্ন নকৰাকৈয়ে ইয়াক ব্যৱহাৰ কৰে। গোটটোক সোধক, টকা ক’ৰ পৰা আহে সেই বিষয়ে তেওঁলোকে শেষবাৰৰ বাবে কেতিয়া ভাবিছিল।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শিক্ষাৰ্থীসকলক লিখিবলৈ কেইমিনিটমান সময় দিয়ক। কাকো ব্যক্তিগত আৰ্থিক তথ্য প্ৰকাশ কৰিবলৈ নক’ব। এই উত্তৰসমূহ “ইয়াৰ পিছত কি?” শীৰ্ষক মূল শিক্ষণীয় কথাৰ স্লাইডত পুনৰ আলোচনা কৰা হ’ব।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এই পাৰ্থক্যটো গোটেই অধিবেশনজুৰি বজাই ৰাখক। কোনো দাবী উত্থাপিত হ’লে সোধক: আমি ইয়াক পৰীক্ষা কৰিব পাৰোঁনে, নে ইয়াৰ বাবে মাপকাঠি আৰু প্ৰমাণৰ প্ৰয়োজন?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নিৰ্দেশিকাখনৰ উদাহৰণটো লওক: আপুনি ধান খেতি কৰে আৰু আপোনাক জোতা লাগে, কিন্তু জোতা নিৰ্মাতাক চাউল নহয়, ৰন্ধন তেলহে লাগে। অৰ্থনীতিবিদসকলে ইয়াক অভাৱৰ দ্বৈত সংগতিসাধন বুলি কয়।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নিৰ্দেশিকাখনৰ উদাহৰণটো লওক: আপুনি ধান খেতি কৰে আৰু আপোনাক জোতা লাগে, কিন্তু জোতা নিৰ্মাতাক চাউল নহয়, ৰন্ধন তেলহে লাগে। অৰ্থনীতিবিদসকলে ইয়াক অভাৱৰ দ্বৈত সংগতিসাধন বুলি কয়।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এখন বেংকনোট কেৱল এটুকুৰা কাগজ। মুদ্ৰাই বিক্ৰী আৰু ক্ৰয়ক পৃথক কৰি পণ্য বিনিময়ৰ সমস্যাৰ সমাধান কৰে: আপুনি এজন ব্যক্তিক আপোনাৰ চাউল বিক্ৰী কৰে আৰু আন এজনৰ পৰা জোতা কিনে। এই বৈশিষ্ট্যই মুদ্ৰাক পণ্য বিনিময়ৰ পৰা পৃথক কৰে।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মূল্যস্ফীতি হৈছে সামগ্ৰিক মূল্যস্তৰৰ এক অবিৰত বৃদ্ধি। ইয়াৰ আনটো দিশ হৈছে ক্ৰয়ক্ষমতা: মুদ্ৰাৰ এটা এককে কিমান সামগ্ৰী কিনিব পাৰে। যদি মৌলিক সামগ্ৰীৰ এটা সমষ্টিৰ দাম মুদ্ৰাৰ 100 এককৰ পৰা 110 এককলৈ বৃদ্ধি পায়, তেন্তে একেখিনি 100 এককেৰে আৰু সেই সমষ্টিৰ সকলো সামগ্ৰী কিনিব নোৱাৰি।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মূল্যস্ফীতি হৈছে সামগ্ৰিক মূল্যস্তৰৰ এক অবিৰত বৃদ্ধি। ইয়াৰ আনটো দিশ হৈছে ক্ৰয়ক্ষমতা: মুদ্ৰাৰ এটা এককে কিমান সামগ্ৰী কিনিব পাৰে। যদি মৌলিক সামগ্ৰীৰ এটা সমষ্টিৰ দাম মুদ্ৰাৰ 100 এককৰ পৰা 110 এককলৈ বৃদ্ধি পায়, তেন্তে একেখিনি 100 এককেৰে আৰু সেই সমষ্টিৰ সকলো সামগ্ৰী কিনিব নোৱাৰি।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প্ৰতিটো কাৰণৰ প্ৰভাৱ কিমান, সেই বিষয়ে অৰ্থনীতিবিদসকলে বিতৰ্ক কৰে। যিটো কাৰণ আকস্মিক ঘটনা নহয়, বৰং এক সিদ্ধান্ত, সেই কাৰণটোৰ ওপৰতে মনোযোগ কেন্দ্ৰীভূত ৰাখক।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কোনো যন্ত্ৰ বা ইণ্টাৰনেট অবিহনেও এইটো কৰিব পাৰি। গোটৰ সকলোৰে উত্তৰ তুলনা কৰক, আৰু শিক্ষাৰ্থীসকলক সোঁৱৰাই দিয়ক যে এটা সামগ্ৰীৰ মূল্যই মুদ্ৰাস্ফীতিৰ সম্পূৰ্ণ পৰিমাপ নহয়।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বিটকইনৰ আগতে অনলাইনত ধন পঠিয়াবলৈ সদায় কোনো বিশ্বাসযোগ্য প্ৰতিষ্ঠানৰ ওপৰত নিৰ্ভৰ কৰিবলগীয়া হৈছিল: এনে এটা বেংক বা পৰিশোধ সেৱা প্ৰদানকাৰী কোম্পানী, যিয়ে হিচাপৰ খতিয়ান ৰাখিছিল, একাউণ্টসমূহ অনুমোদন কৰিছিল আৰু কোনো পৰিশোধ পলম কৰিব, বাধা দিব বা ওভতাই দিব পাৰিছিল। ডিজিটেল তথ্য সহজে নকল কৰিব পাৰি: যদি এটা ডিজিটেল মুদ্ৰা দুবাৰ খৰচ কৰিব পৰা যায়, তেন্তে ই ধন হিচাপে কাম কৰিব নোৱাৰে। এয়াই হৈছে দ্বৈত ব্যয়ৰ সমস্যা। Satoshi Nakamoto হৈছে সেই নাম ব্যৱহাৰ কৰা কোনো ব্যক্তি বা গোট।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বিকেন্দ্ৰীকৃত মানেই সকলোৰে প্ৰভাৱ সমান নহয়। ইয়াৰ অৰ্থ হ’ল, কোনো এজন অংশগ্ৰহণকাৰীয়ে অকলেই সকলোৰে বাবে লেনদেনৰ খতিয়ান বা মুদ্ৰা-সম্পৰ্কীয় নিয়ম সলনি কৰিব নোৱাৰে।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ৰাজহুৱাভাৱে নিৰ্ধাৰিত সময়সূচী অনুসৰি নতুন বিটকইন মুকলি কৰা হয়, আৰু ন’ড বুলি কোৱা স্বতন্ত্ৰ কম্পিউটাৰসমূহে সেই নিয়ম ভংগ কৰা যিকোনো ব্লক নাকচ কৰে। এই সীমা বিশ্বাসযোগ্য, কাৰণ যিকোনো ব্যক্তিয়ে ইয়াক পৰীক্ষা কৰিব পাৰে। ই প্ৰকৃতিৰ নিয়ম নহয়: অংশগ্ৰহণকাৰীসকলে ইয়াক অবিৰতভাৱে বলৱৎ কৰি থকাৰ বাবেহে ই বাহাল থাকে। সীমিত যোগানে মূল্য বৃদ্ধি হোৱাৰ নিশ্চয়তা নিদিয়ে; মূল্য যোগানৰ লগতে চাহিদাৰ ওপৰতো নিৰ্ভৰ কৰে।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ছেটছৰ মালিক হোৱা আৰু 0.001 বিটকইনৰ মালিক হোৱা মানে একে পৰিমাণৰ ধনৰ মালিক হোৱা। এটা বিটকইনৰ দাম বেছি হোৱা বাবেই বিটকইন সাধাৰণ মানুহৰ ক্ৰয়ক্ষমতাৰ বাহিৰত বুলি থকা ভুল ধাৰণাটো আপুনি দূৰ কৰক।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ব্যৱহাৰকাৰীসকলে বিটকইন পঠিয়ায়, গ্ৰহণ কৰে আৰু নিজৰ হাতত ৰাখে; ন’ডসমূহে প্ৰতিটো লেনদেন আৰু ব্লকে নিয়মসমূহ মানি চলিছে নে নাই পৰীক্ষা কৰে; মাইনাৰসকলে প্ৰায় প্ৰতি দহ মিনিটৰ মূৰে মূৰে অভিলেখত এটা নতুন ব্লক যোগ কৰিবলৈ প্ৰতিযোগিতা কৰে। ব্লকচেইন নামৰ সেই অভিলেখ ৰাজহুৱা, আৰু ইয়াক পুনৰ লিখাটো অতি ব্যয়বহুল। বানান সম্পৰ্কে এটা কথা: ডাঙৰ হাতৰ B-ৰে লিখা Bitcoin-এ সাধাৰণতে নেটৱৰ্ক বা ব্যৱস্থাটোক বুজায়; সৰু হাতৰ b-ৰে লিখা bitcoin-এ মুদ্ৰাটোকেই বুজায়।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ব্যৱহাৰকাৰীসকলে বিটকইন পঠিয়ায়, গ্ৰহণ কৰে আৰু নিজৰ হাতত ৰাখে; ন’ডসমূহে প্ৰতিটো লেনদেন আৰু ব্লকে নিয়মসমূহ মানি চলিছে নে নাই পৰীক্ষা কৰে; মাইনাৰসকলে প্ৰায় প্ৰতি দহ মিনিটৰ মূৰে মূৰে অভিলেখত এটা নতুন ব্লক যোগ কৰিবলৈ প্ৰতিযোগিতা কৰে। ব্লকচেইন নামৰ সেই অভিলেখ ৰাজহুৱা, আৰু ইয়াক পুনৰ লিখাটো অতি ব্যয়বহুল। বানান সম্পৰ্কে এটা কথা: ডাঙৰ হাতৰ B-ৰে লিখা Bitcoin-এ সাধাৰণতে নেটৱৰ্ক বা ব্যৱস্থাটোক বুজায়; সৰু হাতৰ b-ৰে লিখা bitcoin-এ মুদ্ৰাটোকেই বুজায়।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বিটকইন ৱালেট হৈছে এক সঁজুলি, সাধাৰণতে এটা এপ, যিয়ে আপোনাক বিটকইন গ্ৰহণ কৰিবলৈ, বেলেঞ্চ চাবলৈ আৰু পঠিয়াবলৈ দিয়ে। আপোনাৰ বিটকইন আপোনাৰ ফোনৰ ভিতৰত সংৰক্ষিত নাথাকে: ই ব্লকচেইনত লিপিবদ্ধ হৈ থাকে। ৱালেটে সেই চাবিসমূহ পৰিচালনা কৰে, যাৰ সহায়ত আপুনি বিটকইনখিনি আপোনাৰ বুলি প্ৰমাণ কৰিব পাৰে আৰু পেমেণ্টৰ অনুমোদন দিব পাৰে।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ছীড ফ্ৰেজ কেৱল এটা বেকআপ নহয়: ই সম্পূৰ্ণ প্ৰৱেশাধিকাৰ দিয়ে। ৱালেট সৃষ্টি কৰাৰ সময়ত ইয়াক কাগজত নিৰ্ভুলভাৱে লিখি লওক; ইয়াক অফলাইনত, গোপনে আৰু হেৰাই নোযোৱা বা ক্ষতিগ্ৰস্ত নোহোৱা ঠাইত ৰাখক। কেতিয়াও ইয়াৰ ফটো নুতুলিব, ইমেইল নকৰিব, ক্লাউড নোটত সংৰক্ষণ নকৰিব, বাৰ্তাত নপঠিয়াব বা কোনো ৱেবছাইটত টাইপ নকৰিব। দেখুওৱা শব্দবোৰ কেৱল নমুনাহে; কেতিয়াও প্ৰকৃত ছীড ফ্ৰেজ প্ৰদৰ্শন বা সংগ্ৰহ নকৰিব।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Bitcoin-এ কোনো নিৰ্দিষ্ট ৱালেটৰ পৰামৰ্শ নিদিয়ে। সঁজুলি, মাচুল আৰু মালিক সলনি হয়, আৰু এটা সম্প্ৰদায়ৰ বাবে উপযোগী হোৱা বস্তু আন এটা সম্প্ৰদায়ৰ বাবে উপযোগী নহ’বও পাৰে। শিক্ষাৰ্থীসকলক এগৰাকী বিশ্বাসযোগ্য স্থানীয় শিক্ষকৰ ওচৰলৈ নিৰ্দেশিত কৰক।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07996" y="571500"/>
            <a:ext cx="1317285" cy="272400"/>
          </a:xfrm>
          <a:prstGeom prst="rect">
            <a:avLst/>
          </a:prstGeom>
          <a:noFill/>
          <a:ln/>
        </p:spPr>
        <p:txBody>
          <a:bodyPr wrap="square" lIns="0" tIns="0" rIns="0" bIns="0" rtlCol="0" anchor="t"/>
          <a:lstStyle/>
          <a:p>
            <a:pPr algn="r" indent="0" marL="0">
              <a:lnSpc>
                <a:spcPct val="108000"/>
              </a:lnSpc>
              <a:buNone/>
            </a:pPr>
            <a:r>
              <a:rPr lang="as" altLang="en-US" sz="1650" dirty="0">
                <a:solidFill>
                  <a:srgbClr val="FFFFFF"/>
                </a:solidFill>
                <a:latin typeface="IBM Plex Sans" pitchFamily="34" charset="0"/>
                <a:ea typeface="IBM Plex Sans" pitchFamily="34" charset="-122"/>
                <a:cs typeface="IBM Plex Sans" pitchFamily="34" charset="-120"/>
              </a:rPr>
              <a:t>সংস্কৰণ 26.10</a:t>
            </a:r>
            <a:endParaRPr lang="as"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as" altLang="en-US" sz="7200" dirty="0">
                <a:solidFill>
                  <a:srgbClr val="FFFFFF"/>
                </a:solidFill>
                <a:latin typeface="IBM Plex Sans Medium" pitchFamily="34" charset="0"/>
                <a:ea typeface="IBM Plex Sans Medium" pitchFamily="34" charset="-122"/>
                <a:cs typeface="IBM Plex Sans Medium" pitchFamily="34" charset="-120"/>
              </a:rPr>
              <a:t>বিটকইনৰ</a:t>
            </a:r>
            <a:br/>
            <a:r>
              <a:rPr lang="as" altLang="en-US" sz="7200" dirty="0">
                <a:solidFill>
                  <a:srgbClr val="FFFFFF"/>
                </a:solidFill>
                <a:latin typeface="IBM Plex Sans Medium" pitchFamily="34" charset="0"/>
                <a:ea typeface="IBM Plex Sans Medium" pitchFamily="34" charset="-122"/>
                <a:cs typeface="IBM Plex Sans Medium" pitchFamily="34" charset="-120"/>
              </a:rPr>
              <a:t>পৰিচয়</a:t>
            </a:r>
            <a:endParaRPr lang="as"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as" altLang="en-US" sz="2400" dirty="0">
                <a:solidFill>
                  <a:srgbClr val="FFFFFF"/>
                </a:solidFill>
                <a:latin typeface="IBM Plex Sans" pitchFamily="34" charset="0"/>
                <a:ea typeface="IBM Plex Sans" pitchFamily="34" charset="-122"/>
                <a:cs typeface="IBM Plex Sans" pitchFamily="34" charset="-120"/>
              </a:rPr>
              <a:t>নৱাগতসকলৰ বাবে এখন সহায়িকা</a:t>
            </a:r>
            <a:endParaRPr lang="a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as" altLang="en-US" sz="4350" dirty="0">
                <a:solidFill>
                  <a:srgbClr val="FFFFFF"/>
                </a:solidFill>
                <a:latin typeface="IBM Plex Sans Medium" pitchFamily="34" charset="0"/>
                <a:ea typeface="IBM Plex Sans Medium" pitchFamily="34" charset="-122"/>
                <a:cs typeface="IBM Plex Sans Medium" pitchFamily="34" charset="-120"/>
              </a:rPr>
              <a:t>ধন কিয় গুৰুত্বপূৰ্ণ?</a:t>
            </a:r>
            <a:endParaRPr lang="as"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as" altLang="en-US" sz="2400" dirty="0">
                <a:solidFill>
                  <a:srgbClr val="FFFFFF"/>
                </a:solidFill>
                <a:latin typeface="IBM Plex Sans" pitchFamily="34" charset="0"/>
                <a:ea typeface="IBM Plex Sans" pitchFamily="34" charset="-122"/>
                <a:cs typeface="IBM Plex Sans" pitchFamily="34" charset="-120"/>
              </a:rPr>
              <a:t>আমি প্ৰতিদিনে টকা-পইচা ব্যৱহাৰ কৰোঁ, অথচ ই কেনেকৈ কাম কৰে সেই বিষয়ে খুব কমেইহে প্ৰশ্ন কৰোঁ।</a:t>
            </a:r>
            <a:endParaRPr lang="a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বেছিভাগ মানুহেই কেতিয়াও থমকি</a:t>
            </a:r>
            <a:br/>
            <a:r>
              <a:rPr lang="as" altLang="en-US" sz="3000" dirty="0">
                <a:solidFill>
                  <a:srgbClr val="422C70"/>
                </a:solidFill>
                <a:latin typeface="IBM Plex Sans Medium" pitchFamily="34" charset="0"/>
                <a:ea typeface="IBM Plex Sans Medium" pitchFamily="34" charset="-122"/>
                <a:cs typeface="IBM Plex Sans Medium" pitchFamily="34" charset="-120"/>
              </a:rPr>
              <a:t>ৰৈ ধনৰ বিষয়ে চিন্তা নকৰে</a:t>
            </a:r>
            <a:endParaRPr lang="as"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as" altLang="en-US" sz="2400" dirty="0">
                <a:solidFill>
                  <a:srgbClr val="25252B"/>
                </a:solidFill>
                <a:latin typeface="IBM Plex Sans" pitchFamily="34" charset="0"/>
                <a:ea typeface="IBM Plex Sans" pitchFamily="34" charset="-122"/>
                <a:cs typeface="IBM Plex Sans" pitchFamily="34" charset="-120"/>
              </a:rPr>
              <a:t>ইয়াক উপাৰ্জন কৰা বা খৰচ কৰা নহয়, বৰং ই কি আৰু ই কেনেকৈ কাম কৰে সেই বিষয়ে চিন্তা কৰা।</a:t>
            </a:r>
            <a:endParaRPr lang="as"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ধন কিয় গুৰুত্বপূৰ্ণ?</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আৰম্ভণিৰ বাবে পাঁচটা প্ৰশ্ন</a:t>
            </a:r>
            <a:endParaRPr lang="as"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as" altLang="en-US" sz="2300" dirty="0">
                <a:solidFill>
                  <a:srgbClr val="25252B"/>
                </a:solidFill>
                <a:latin typeface="IBM Plex Sans" pitchFamily="34" charset="0"/>
                <a:ea typeface="IBM Plex Sans" pitchFamily="34" charset="-122"/>
                <a:cs typeface="IBM Plex Sans" pitchFamily="34" charset="-120"/>
              </a:rPr>
              <a:t>মানুহক ধনৰ প্ৰয়োজন কিয় হয়?</a:t>
            </a:r>
            <a:endParaRPr lang="as" sz="2300" dirty="0"/>
          </a:p>
          <a:p>
            <a:pPr algn="l" marL="219710" indent="-219710">
              <a:lnSpc>
                <a:spcPct val="113000"/>
              </a:lnSpc>
              <a:spcBef>
                <a:spcPts val="460"/>
              </a:spcBef>
              <a:buSzPct val="100000"/>
              <a:buChar char="•"/>
            </a:pPr>
            <a:r>
              <a:rPr lang="as" altLang="en-US" sz="2300" dirty="0">
                <a:solidFill>
                  <a:srgbClr val="25252B"/>
                </a:solidFill>
                <a:latin typeface="IBM Plex Sans" pitchFamily="34" charset="0"/>
                <a:ea typeface="IBM Plex Sans" pitchFamily="34" charset="-122"/>
                <a:cs typeface="IBM Plex Sans" pitchFamily="34" charset="-120"/>
              </a:rPr>
              <a:t>কিহে কোনো বস্তুক ধন হিচাপে গণ্য কৰি তোলে?</a:t>
            </a:r>
            <a:endParaRPr lang="as" sz="2300" dirty="0"/>
          </a:p>
          <a:p>
            <a:pPr algn="l" marL="219710" indent="-219710">
              <a:lnSpc>
                <a:spcPct val="113000"/>
              </a:lnSpc>
              <a:spcBef>
                <a:spcPts val="460"/>
              </a:spcBef>
              <a:buSzPct val="100000"/>
              <a:buChar char="•"/>
            </a:pPr>
            <a:r>
              <a:rPr lang="as" altLang="en-US" sz="2300" dirty="0">
                <a:solidFill>
                  <a:srgbClr val="25252B"/>
                </a:solidFill>
                <a:latin typeface="IBM Plex Sans" pitchFamily="34" charset="0"/>
                <a:ea typeface="IBM Plex Sans" pitchFamily="34" charset="-122"/>
                <a:cs typeface="IBM Plex Sans" pitchFamily="34" charset="-120"/>
              </a:rPr>
              <a:t>আপুনি ব্যৱহাৰ কৰা ধন কোনে সৃষ্টি বা নিয়ন্ত্ৰণ কৰিব পাৰে?</a:t>
            </a:r>
            <a:endParaRPr lang="as" sz="2300" dirty="0"/>
          </a:p>
          <a:p>
            <a:pPr algn="l" marL="219710" indent="-219710">
              <a:lnSpc>
                <a:spcPct val="113000"/>
              </a:lnSpc>
              <a:spcBef>
                <a:spcPts val="460"/>
              </a:spcBef>
              <a:buSzPct val="100000"/>
              <a:buChar char="•"/>
            </a:pPr>
            <a:r>
              <a:rPr lang="as" altLang="en-US" sz="2300" dirty="0">
                <a:solidFill>
                  <a:srgbClr val="25252B"/>
                </a:solidFill>
                <a:latin typeface="IBM Plex Sans" pitchFamily="34" charset="0"/>
                <a:ea typeface="IBM Plex Sans" pitchFamily="34" charset="-122"/>
                <a:cs typeface="IBM Plex Sans" pitchFamily="34" charset="-120"/>
              </a:rPr>
              <a:t>আপুনি ব্যৱহাৰ কৰা ধনৰ মূল্য কিয় আছে?</a:t>
            </a:r>
            <a:endParaRPr lang="as" sz="2300" dirty="0"/>
          </a:p>
          <a:p>
            <a:pPr algn="l" marL="219710" indent="-219710">
              <a:lnSpc>
                <a:spcPct val="113000"/>
              </a:lnSpc>
              <a:spcBef>
                <a:spcPts val="460"/>
              </a:spcBef>
              <a:buSzPct val="100000"/>
              <a:buChar char="•"/>
            </a:pPr>
            <a:r>
              <a:rPr lang="as" altLang="en-US" sz="2300" dirty="0">
                <a:solidFill>
                  <a:srgbClr val="25252B"/>
                </a:solidFill>
                <a:latin typeface="IBM Plex Sans" pitchFamily="34" charset="0"/>
                <a:ea typeface="IBM Plex Sans" pitchFamily="34" charset="-122"/>
                <a:cs typeface="IBM Plex Sans" pitchFamily="34" charset="-120"/>
              </a:rPr>
              <a:t>আপোনাৰ ধনেৰে আগৰ সমান পৰিমাণৰ বস্তু কিনিব পাৰেনে?</a:t>
            </a:r>
            <a:endParaRPr lang="as"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algn="l" indent="0" marL="0">
              <a:lnSpc>
                <a:spcPct val="113000"/>
              </a:lnSpc>
              <a:buNone/>
            </a:pPr>
            <a:r>
              <a:rPr lang="as" altLang="en-US" sz="2300" b="1" dirty="0">
                <a:solidFill>
                  <a:srgbClr val="422C70"/>
                </a:solidFill>
                <a:latin typeface="IBM Plex Sans" pitchFamily="34" charset="0"/>
                <a:ea typeface="IBM Plex Sans" pitchFamily="34" charset="-122"/>
                <a:cs typeface="IBM Plex Sans" pitchFamily="34" charset="-120"/>
              </a:rPr>
              <a:t>আপোনাৰ উত্তৰসমূহ ৰাখি থওক</a:t>
            </a:r>
            <a:endParaRPr lang="as" sz="2300" dirty="0"/>
          </a:p>
          <a:p>
            <a:pPr algn="l" indent="0" marL="0">
              <a:lnSpc>
                <a:spcPct val="113000"/>
              </a:lnSpc>
              <a:spcBef>
                <a:spcPts val="340"/>
              </a:spcBef>
              <a:buNone/>
            </a:pPr>
            <a:r>
              <a:rPr lang="as" altLang="en-US" sz="2300" dirty="0">
                <a:solidFill>
                  <a:srgbClr val="25252B"/>
                </a:solidFill>
                <a:latin typeface="IBM Plex Sans" pitchFamily="34" charset="0"/>
                <a:ea typeface="IBM Plex Sans" pitchFamily="34" charset="-122"/>
                <a:cs typeface="IBM Plex Sans" pitchFamily="34" charset="-120"/>
              </a:rPr>
              <a:t>প্ৰতিটো প্ৰশ্নৰ এটা চমু উত্তৰ লিখক। শেষত আপুনি এই উত্তৰসমূহলৈ পুনৰ উভতি আহিব।</a:t>
            </a:r>
            <a:endParaRPr lang="as"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ধন কিয় গুৰুত্বপূৰ্ণ?</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তথ্য নে মতামত?</a:t>
            </a:r>
            <a:endParaRPr lang="as" sz="3000" dirty="0"/>
          </a:p>
        </p:txBody>
      </p:sp>
      <p:sp>
        <p:nvSpPr>
          <p:cNvPr id="5" name="Text 2"/>
          <p:cNvSpPr/>
          <p:nvPr/>
        </p:nvSpPr>
        <p:spPr>
          <a:xfrm>
            <a:off x="1047720" y="1386779"/>
            <a:ext cx="5923026" cy="1706270"/>
          </a:xfrm>
          <a:prstGeom prst="rect">
            <a:avLst/>
          </a:prstGeom>
          <a:noFill/>
          <a:ln/>
        </p:spPr>
        <p:txBody>
          <a:bodyPr wrap="square" lIns="0" tIns="0" rIns="0" bIns="0" rtlCol="0" anchor="t"/>
          <a:lstStyle/>
          <a:p>
            <a:pPr algn="l" marL="228600" indent="-228600">
              <a:lnSpc>
                <a:spcPct val="113000"/>
              </a:lnSpc>
              <a:buSzPct val="100000"/>
              <a:buChar char="•"/>
            </a:pPr>
            <a:r>
              <a:rPr lang="as" altLang="en-US" sz="2400" b="1" dirty="0">
                <a:solidFill>
                  <a:srgbClr val="422C70"/>
                </a:solidFill>
                <a:latin typeface="IBM Plex Sans" pitchFamily="34" charset="0"/>
                <a:ea typeface="IBM Plex Sans" pitchFamily="34" charset="-122"/>
                <a:cs typeface="IBM Plex Sans" pitchFamily="34" charset="-120"/>
              </a:rPr>
              <a:t>তথ্য:</a:t>
            </a:r>
            <a:r>
              <a:rPr lang="as" altLang="en-US" sz="2400" dirty="0">
                <a:solidFill>
                  <a:srgbClr val="25252B"/>
                </a:solidFill>
                <a:latin typeface="IBM Plex Sans" pitchFamily="34" charset="0"/>
                <a:ea typeface="IBM Plex Sans" pitchFamily="34" charset="-122"/>
                <a:cs typeface="IBM Plex Sans" pitchFamily="34" charset="-120"/>
              </a:rPr>
              <a:t> "এই নোট কৰ পৰিশোধৰ বাবে গ্ৰহণ কৰা হয়।" এই কথা যাচাই কৰিব পাৰি।</a:t>
            </a:r>
            <a:endParaRPr lang="as" sz="2400" dirty="0"/>
          </a:p>
          <a:p>
            <a:pPr algn="l" marL="228600" indent="-228600">
              <a:lnSpc>
                <a:spcPct val="113000"/>
              </a:lnSpc>
              <a:spcBef>
                <a:spcPts val="480"/>
              </a:spcBef>
              <a:buSzPct val="100000"/>
              <a:buChar char="•"/>
            </a:pPr>
            <a:r>
              <a:rPr lang="as" altLang="en-US" sz="2400" b="1" dirty="0">
                <a:solidFill>
                  <a:srgbClr val="422C70"/>
                </a:solidFill>
                <a:latin typeface="IBM Plex Sans" pitchFamily="34" charset="0"/>
                <a:ea typeface="IBM Plex Sans" pitchFamily="34" charset="-122"/>
                <a:cs typeface="IBM Plex Sans" pitchFamily="34" charset="-120"/>
              </a:rPr>
              <a:t>মতামত:</a:t>
            </a:r>
            <a:r>
              <a:rPr lang="as" altLang="en-US" sz="2400" dirty="0">
                <a:solidFill>
                  <a:srgbClr val="25252B"/>
                </a:solidFill>
                <a:latin typeface="IBM Plex Sans" pitchFamily="34" charset="0"/>
                <a:ea typeface="IBM Plex Sans" pitchFamily="34" charset="-122"/>
                <a:cs typeface="IBM Plex Sans" pitchFamily="34" charset="-120"/>
              </a:rPr>
              <a:t> "এয়া হৈছে ধনৰ সৰ্বোত্তম ৰূপ।" ইয়াৰ বাবে মাপকাঠি আৰু প্ৰমাণৰ প্ৰয়োজন।</a:t>
            </a:r>
            <a:endParaRPr lang="as" sz="2400" dirty="0"/>
          </a:p>
        </p:txBody>
      </p:sp>
      <p:sp>
        <p:nvSpPr>
          <p:cNvPr id="6" name="Text 3"/>
          <p:cNvSpPr/>
          <p:nvPr/>
        </p:nvSpPr>
        <p:spPr>
          <a:xfrm>
            <a:off x="666780" y="3428268"/>
            <a:ext cx="6340632" cy="2056760"/>
          </a:xfrm>
          <a:prstGeom prst="rect">
            <a:avLst/>
          </a:prstGeom>
          <a:noFill/>
          <a:ln/>
        </p:spPr>
        <p:txBody>
          <a:bodyPr wrap="square" lIns="0" tIns="0" rIns="0" bIns="0" rtlCol="0" anchor="t"/>
          <a:lstStyle/>
          <a:p>
            <a:pPr algn="l" indent="0" marL="0">
              <a:lnSpc>
                <a:spcPct val="113000"/>
              </a:lnSpc>
              <a:buNone/>
            </a:pPr>
            <a:r>
              <a:rPr lang="as" altLang="en-US" sz="2400" dirty="0">
                <a:solidFill>
                  <a:srgbClr val="25252B"/>
                </a:solidFill>
                <a:latin typeface="IBM Plex Sans" pitchFamily="34" charset="0"/>
                <a:ea typeface="IBM Plex Sans" pitchFamily="34" charset="-122"/>
                <a:cs typeface="IBM Plex Sans" pitchFamily="34" charset="-120"/>
              </a:rPr>
              <a:t>এই নিৰ্দেশিকাখন কেৱল শিক্ষাৰ উদ্দেশ্যেহে প্ৰস্তুত কৰা হৈছে। ই বিত্তীয়, বিনিয়োগ, আইনী বা কৰ সম্পৰ্কীয় পৰামৰ্শ নিদিয়ে, আৰু আপোনাক কোনো বস্তু কিনিবলৈ, বিক্ৰী কৰিবলৈ বা ধৰি ৰাখিবলৈ নকয়।</a:t>
            </a:r>
            <a:endParaRPr lang="a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ধন কিয় গুৰুত্বপূৰ্ণ?</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as" altLang="en-US" sz="4350" dirty="0">
                <a:solidFill>
                  <a:srgbClr val="FFFFFF"/>
                </a:solidFill>
                <a:latin typeface="IBM Plex Sans Medium" pitchFamily="34" charset="0"/>
                <a:ea typeface="IBM Plex Sans Medium" pitchFamily="34" charset="-122"/>
                <a:cs typeface="IBM Plex Sans Medium" pitchFamily="34" charset="-120"/>
              </a:rPr>
              <a:t>ধন কি?</a:t>
            </a:r>
            <a:endParaRPr lang="as"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as" altLang="en-US" sz="2400" dirty="0">
                <a:solidFill>
                  <a:srgbClr val="FFFFFF"/>
                </a:solidFill>
                <a:latin typeface="IBM Plex Sans" pitchFamily="34" charset="0"/>
                <a:ea typeface="IBM Plex Sans" pitchFamily="34" charset="-122"/>
                <a:cs typeface="IBM Plex Sans" pitchFamily="34" charset="-120"/>
              </a:rPr>
              <a:t>ধন হৈছে বিনিময়ৰ এক আহিলা।</a:t>
            </a:r>
            <a:endParaRPr lang="a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বস্তু বিনিময় আৰু অভাৱৰ দ্বৈত সংযোগ</a:t>
            </a:r>
            <a:endParaRPr lang="a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s" altLang="en-US" sz="2400" dirty="0">
                <a:solidFill>
                  <a:srgbClr val="25252B"/>
                </a:solidFill>
                <a:latin typeface="IBM Plex Sans" pitchFamily="34" charset="0"/>
                <a:ea typeface="IBM Plex Sans" pitchFamily="34" charset="-122"/>
                <a:cs typeface="IBM Plex Sans" pitchFamily="34" charset="-120"/>
              </a:rPr>
              <a:t>দুয়োগৰাকী ব্যক্তিয়ে একে সময়তে আৰু উপযুক্ত পৰিমাণত পৰস্পৰৰ হাতত থকা বস্তু বিচাৰিব লাগিব।</a:t>
            </a:r>
            <a:endParaRPr lang="as"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ধন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বস্তু বিনিময় আৰু অভাৱৰ দ্বৈত সংযোগ</a:t>
            </a:r>
            <a:endParaRPr lang="a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s" altLang="en-US" sz="2400" dirty="0">
                <a:solidFill>
                  <a:srgbClr val="25252B"/>
                </a:solidFill>
                <a:latin typeface="IBM Plex Sans" pitchFamily="34" charset="0"/>
                <a:ea typeface="IBM Plex Sans" pitchFamily="34" charset="-122"/>
                <a:cs typeface="IBM Plex Sans" pitchFamily="34" charset="-120"/>
              </a:rPr>
              <a:t>দুয়োগৰাকী ব্যক্তিয়ে একে সময়তে আৰু উপযুক্ত পৰিমাণত ইজনে সিজনৰ হাতত থকা বস্তু বিচাৰিব লাগিব।</a:t>
            </a:r>
            <a:endParaRPr lang="as" sz="2400" dirty="0"/>
          </a:p>
        </p:txBody>
      </p:sp>
      <p:pic>
        <p:nvPicPr>
          <p:cNvPr id="5" name="Image 0" descr="Amina আছে: চাউল বিচাৰে: জোতাLuisৰ সৈতেLuisয়ে চাউল নিবিচাৰে।Luis আছে: জোতাবিচাৰে: তেলMeiৰ সৈতেMeiয়ে জোতা নিবিচাৰে।Meiআছে: তেলবিচাৰে: মেৰামতিAminaৰ সৈতেAminaই মেৰামতি কৰিব নোৱাৰে।">    </p:cNvPr>
          <p:cNvPicPr>
            <a:picLocks noChangeAspect="1"/>
          </p:cNvPicPr>
          <p:nvPr/>
        </p:nvPicPr>
        <p:blipFill>
          <a:blip r:embed="rId1"/>
          <a:stretch>
            <a:fillRect/>
          </a:stretch>
        </p:blipFill>
        <p:spPr>
          <a:xfrm>
            <a:off x="1101029" y="2422886"/>
            <a:ext cx="9989820" cy="38548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ধন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ধন হৈছে বিনিময়ৰ এক আহিলা</a:t>
            </a:r>
            <a:endParaRPr lang="a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s" altLang="en-US" sz="2400" dirty="0">
                <a:solidFill>
                  <a:srgbClr val="25252B"/>
                </a:solidFill>
                <a:latin typeface="IBM Plex Sans" pitchFamily="34" charset="0"/>
                <a:ea typeface="IBM Plex Sans" pitchFamily="34" charset="-122"/>
                <a:cs typeface="IBM Plex Sans" pitchFamily="34" charset="-120"/>
              </a:rPr>
              <a:t>কেৱল ধন থকাৰ বাবেই কোনেও ধন নিবিচাৰে। ই উপযোগী কাৰণ আনসকলে ইয়াক গ্ৰহণ কৰে, এই আশাৰে যে পিছত আন লোকেও ইয়াক গ্ৰহণ কৰিব।</a:t>
            </a:r>
            <a:endParaRPr lang="as"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ধন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ধনে কৰা তিনিটা কাম</a:t>
            </a:r>
            <a:endParaRPr lang="as"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as" altLang="en-US" sz="2400" b="1" dirty="0">
                <a:solidFill>
                  <a:srgbClr val="422C70"/>
                </a:solidFill>
                <a:latin typeface="IBM Plex Sans" pitchFamily="34" charset="0"/>
                <a:ea typeface="IBM Plex Sans" pitchFamily="34" charset="-122"/>
                <a:cs typeface="IBM Plex Sans" pitchFamily="34" charset="-120"/>
              </a:rPr>
              <a:t>বিনিময়ৰ মাধ্যম:</a:t>
            </a:r>
            <a:r>
              <a:rPr lang="as" altLang="en-US" sz="2400" dirty="0">
                <a:solidFill>
                  <a:srgbClr val="25252B"/>
                </a:solidFill>
                <a:latin typeface="IBM Plex Sans" pitchFamily="34" charset="0"/>
                <a:ea typeface="IBM Plex Sans" pitchFamily="34" charset="-122"/>
                <a:cs typeface="IBM Plex Sans" pitchFamily="34" charset="-120"/>
              </a:rPr>
              <a:t> মানুহে ইয়াক পৰিশোধৰ বাবে গ্ৰহণ কৰে</a:t>
            </a:r>
            <a:endParaRPr lang="as" sz="2400" dirty="0"/>
          </a:p>
          <a:p>
            <a:pPr algn="l" marL="228600" indent="-228600">
              <a:lnSpc>
                <a:spcPct val="113000"/>
              </a:lnSpc>
              <a:spcBef>
                <a:spcPts val="480"/>
              </a:spcBef>
              <a:buSzPct val="100000"/>
              <a:buChar char="•"/>
            </a:pPr>
            <a:r>
              <a:rPr lang="as" altLang="en-US" sz="2400" b="1" dirty="0">
                <a:solidFill>
                  <a:srgbClr val="422C70"/>
                </a:solidFill>
                <a:latin typeface="IBM Plex Sans" pitchFamily="34" charset="0"/>
                <a:ea typeface="IBM Plex Sans" pitchFamily="34" charset="-122"/>
                <a:cs typeface="IBM Plex Sans" pitchFamily="34" charset="-120"/>
              </a:rPr>
              <a:t>হিচাপৰ একক:</a:t>
            </a:r>
            <a:r>
              <a:rPr lang="as" altLang="en-US" sz="2400" dirty="0">
                <a:solidFill>
                  <a:srgbClr val="25252B"/>
                </a:solidFill>
                <a:latin typeface="IBM Plex Sans" pitchFamily="34" charset="0"/>
                <a:ea typeface="IBM Plex Sans" pitchFamily="34" charset="-122"/>
                <a:cs typeface="IBM Plex Sans" pitchFamily="34" charset="-120"/>
              </a:rPr>
              <a:t> ইয়াৰ জৰিয়তে দাম প্ৰকাশ কৰা হয়</a:t>
            </a:r>
            <a:endParaRPr lang="as" sz="2400" dirty="0"/>
          </a:p>
          <a:p>
            <a:pPr algn="l" marL="228600" indent="-228600">
              <a:lnSpc>
                <a:spcPct val="113000"/>
              </a:lnSpc>
              <a:spcBef>
                <a:spcPts val="480"/>
              </a:spcBef>
              <a:buSzPct val="100000"/>
              <a:buChar char="•"/>
            </a:pPr>
            <a:r>
              <a:rPr lang="as" altLang="en-US" sz="2400" b="1" dirty="0">
                <a:solidFill>
                  <a:srgbClr val="422C70"/>
                </a:solidFill>
                <a:latin typeface="IBM Plex Sans" pitchFamily="34" charset="0"/>
                <a:ea typeface="IBM Plex Sans" pitchFamily="34" charset="-122"/>
                <a:cs typeface="IBM Plex Sans" pitchFamily="34" charset="-120"/>
              </a:rPr>
              <a:t>মূল্য সঞ্চয়ৰ মাধ্যম:</a:t>
            </a:r>
            <a:r>
              <a:rPr lang="as" altLang="en-US" sz="2400" dirty="0">
                <a:solidFill>
                  <a:srgbClr val="25252B"/>
                </a:solidFill>
                <a:latin typeface="IBM Plex Sans" pitchFamily="34" charset="0"/>
                <a:ea typeface="IBM Plex Sans" pitchFamily="34" charset="-122"/>
                <a:cs typeface="IBM Plex Sans" pitchFamily="34" charset="-120"/>
              </a:rPr>
              <a:t> ই আজিৰ মূল্য ভৱিষ্যতলৈ বহন কৰে</a:t>
            </a:r>
            <a:endParaRPr lang="as"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as" altLang="en-US" sz="2400" dirty="0">
                <a:solidFill>
                  <a:srgbClr val="25252B"/>
                </a:solidFill>
                <a:latin typeface="IBM Plex Sans" pitchFamily="34" charset="0"/>
                <a:ea typeface="IBM Plex Sans" pitchFamily="34" charset="-122"/>
                <a:cs typeface="IBM Plex Sans" pitchFamily="34" charset="-120"/>
              </a:rPr>
              <a:t>কোনো মুদ্ৰাই সম্পূৰ্ণৰূপে মূল্য সঞ্চয় কৰি ৰাখিব নোৱাৰে, কিন্তু মুদ্ৰাৰ কিছুমান ৰূপৰ ক্ৰয়ক্ষমতা আনবোৰতকৈ অধিক লাহে লাহে হ্ৰাস পায়।</a:t>
            </a:r>
            <a:endParaRPr lang="a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ধন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শামুকৰ খোলাৰ পৰা কাগজলৈ</a:t>
            </a:r>
            <a:endParaRPr lang="as"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কড়ি, নিমখ, মণি, পশুধন, তাম, ৰূপ, সোণ</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বহুমূলীয়া ধাতু: দুষ্প্ৰাপ্য, টেকসই, বহুলভাৱে গ্ৰহণযোগ্য</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নিৰ্দিষ্ট পৰিমাণৰ ধাতুৰ বিনিময়ত ভঙাব পৰা কাগজী দাবীপত্ৰ</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স্বৰ্ণমান ব্যৱস্থা: সোণৰ সৈতে আইনগতভাৱে সংযুক্ত মুদ্ৰাৰ একক</a:t>
            </a:r>
            <a:endParaRPr lang="as" sz="2400" dirty="0"/>
          </a:p>
        </p:txBody>
      </p:sp>
      <p:sp>
        <p:nvSpPr>
          <p:cNvPr id="6" name="Text 3"/>
          <p:cNvSpPr/>
          <p:nvPr/>
        </p:nvSpPr>
        <p:spPr>
          <a:xfrm>
            <a:off x="666780" y="5195438"/>
            <a:ext cx="5694426" cy="822686"/>
          </a:xfrm>
          <a:prstGeom prst="rect">
            <a:avLst/>
          </a:prstGeom>
          <a:noFill/>
          <a:ln/>
        </p:spPr>
        <p:txBody>
          <a:bodyPr wrap="square" lIns="0" tIns="0" rIns="0" bIns="0" rtlCol="0" anchor="t"/>
          <a:lstStyle/>
          <a:p>
            <a:pPr algn="l" indent="0" marL="0">
              <a:lnSpc>
                <a:spcPct val="113000"/>
              </a:lnSpc>
              <a:buNone/>
            </a:pPr>
            <a:r>
              <a:rPr lang="as" altLang="en-US" sz="2400" dirty="0">
                <a:solidFill>
                  <a:srgbClr val="25252B"/>
                </a:solidFill>
                <a:latin typeface="IBM Plex Sans" pitchFamily="34" charset="0"/>
                <a:ea typeface="IBM Plex Sans" pitchFamily="34" charset="-122"/>
                <a:cs typeface="IBM Plex Sans" pitchFamily="34" charset="-120"/>
              </a:rPr>
              <a:t>স্থান আৰু সময়ভেদে নিয়মবোৰ বেলেগ বেলেগ আছিল।</a:t>
            </a:r>
            <a:endParaRPr lang="a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ধন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ফিয়াট মুদ্ৰা</a:t>
            </a:r>
            <a:endParaRPr lang="as"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1971: আমেৰিকা যুক্তৰাষ্ট্ৰই বিদেশী চৰকাৰ আৰু কেন্দ্ৰীয় বেংকসমূহৰ বাবে ডলাৰৰ বিনিময়ত সোণ দিয়াৰ আনুষ্ঠানিক ব্যৱস্থা বন্ধ কৰে</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আজি অধিকাংশ ৰাষ্ট্ৰীয় মুদ্ৰাই ফিয়াট মুদ্ৰা: চৰকাৰী কৰ্তৃত্বৰ অধীনত জাৰি কৰা হয়, কিন্তু ইয়াৰ বিনিময়ত সোণ বা আন কোনো পণ্য আদায় কৰিব নোৱাৰি</a:t>
            </a:r>
            <a:endParaRPr lang="as" sz="2400" dirty="0"/>
          </a:p>
          <a:p>
            <a:pPr algn="l" marL="228600" indent="-228600">
              <a:lnSpc>
                <a:spcPct val="113000"/>
              </a:lnSpc>
              <a:spcBef>
                <a:spcPts val="480"/>
              </a:spcBef>
              <a:buSzPct val="100000"/>
              <a:buChar char="•"/>
            </a:pPr>
            <a:r>
              <a:rPr lang="as" altLang="en-US" sz="2400" i="1" dirty="0">
                <a:solidFill>
                  <a:srgbClr val="25252B"/>
                </a:solidFill>
                <a:latin typeface="IBM Plex Sans" pitchFamily="34" charset="0"/>
                <a:ea typeface="IBM Plex Sans" pitchFamily="34" charset="-122"/>
                <a:cs typeface="IBM Plex Sans" pitchFamily="34" charset="-120"/>
              </a:rPr>
              <a:t>ফিয়াট</a:t>
            </a:r>
            <a:r>
              <a:rPr lang="as" altLang="en-US" sz="2400" dirty="0">
                <a:solidFill>
                  <a:srgbClr val="25252B"/>
                </a:solidFill>
                <a:latin typeface="IBM Plex Sans" pitchFamily="34" charset="0"/>
                <a:ea typeface="IBM Plex Sans" pitchFamily="34" charset="-122"/>
                <a:cs typeface="IBM Plex Sans" pitchFamily="34" charset="-120"/>
              </a:rPr>
              <a:t> লেটিন ভাষাৰ শব্দ, যাৰ অৰ্থ "এনে হ’বলৈ দিয়া হওক", আৰু ইয়াক প্ৰায়ে "আদেশৰ দ্বাৰা" বুলি বুজা হয়</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মানুহ, ব্যৱসায়িক প্ৰতিষ্ঠান, বেংক আৰু চৰকাৰে ইয়াক ব্যৱহাৰ কৰে বাবেই ই গ্ৰহণযোগ্য; আইনে ইয়াক বৈধ পৰিশোধ মাধ্যম হিচাপে স্বীকৃতি দিয়ে আৰু কৰ পৰিশোধৰ বাবে ইয়াৰ ব্যৱহাৰ বাধ্যতামূলক কৰে</a:t>
            </a:r>
            <a:endParaRPr lang="a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ধন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as" altLang="en-US" sz="4350" dirty="0">
                <a:solidFill>
                  <a:srgbClr val="FFFFFF"/>
                </a:solidFill>
                <a:latin typeface="IBM Plex Sans Medium" pitchFamily="34" charset="0"/>
                <a:ea typeface="IBM Plex Sans Medium" pitchFamily="34" charset="-122"/>
                <a:cs typeface="IBM Plex Sans Medium" pitchFamily="34" charset="-120"/>
              </a:rPr>
              <a:t>আমি কোনো বস্তুৰ দ্বাৰা সমৰ্থিত ধনৰ</a:t>
            </a:r>
            <a:br/>
            <a:r>
              <a:rPr lang="as" altLang="en-US" sz="4350" dirty="0">
                <a:solidFill>
                  <a:srgbClr val="FFFFFF"/>
                </a:solidFill>
                <a:latin typeface="IBM Plex Sans Medium" pitchFamily="34" charset="0"/>
                <a:ea typeface="IBM Plex Sans Medium" pitchFamily="34" charset="-122"/>
                <a:cs typeface="IBM Plex Sans Medium" pitchFamily="34" charset="-120"/>
              </a:rPr>
              <a:t>পৰা কোনো ব্যক্তিৰ প্ৰতি থকা বিশ্বাসৰ</a:t>
            </a:r>
            <a:br/>
            <a:r>
              <a:rPr lang="as" altLang="en-US" sz="4350" dirty="0">
                <a:solidFill>
                  <a:srgbClr val="FFFFFF"/>
                </a:solidFill>
                <a:latin typeface="IBM Plex Sans Medium" pitchFamily="34" charset="0"/>
                <a:ea typeface="IBM Plex Sans Medium" pitchFamily="34" charset="-122"/>
                <a:cs typeface="IBM Plex Sans Medium" pitchFamily="34" charset="-120"/>
              </a:rPr>
              <a:t>দ্বাৰা সমৰ্থিত ধনলৈ আহিলোঁ</a:t>
            </a:r>
            <a:endParaRPr lang="as"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C0C0D0"/>
                </a:solidFill>
                <a:latin typeface="IBM Plex Sans" pitchFamily="34" charset="0"/>
                <a:ea typeface="IBM Plex Sans" pitchFamily="34" charset="-122"/>
                <a:cs typeface="IBM Plex Sans" pitchFamily="34" charset="-120"/>
              </a:rPr>
              <a:t>বিটকইনৰ পৰিচয় · ধন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as" altLang="en-US" sz="4350" dirty="0">
                <a:solidFill>
                  <a:srgbClr val="FFFFFF"/>
                </a:solidFill>
                <a:latin typeface="IBM Plex Sans Medium" pitchFamily="34" charset="0"/>
                <a:ea typeface="IBM Plex Sans Medium" pitchFamily="34" charset="-122"/>
                <a:cs typeface="IBM Plex Sans Medium" pitchFamily="34" charset="-120"/>
              </a:rPr>
              <a:t>আমাৰ টকাৰ কি সমস্যা?</a:t>
            </a:r>
            <a:endParaRPr lang="as"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as" altLang="en-US" sz="2400" dirty="0">
                <a:solidFill>
                  <a:srgbClr val="FFFFFF"/>
                </a:solidFill>
                <a:latin typeface="IBM Plex Sans" pitchFamily="34" charset="0"/>
                <a:ea typeface="IBM Plex Sans" pitchFamily="34" charset="-122"/>
                <a:cs typeface="IBM Plex Sans" pitchFamily="34" charset="-120"/>
              </a:rPr>
              <a:t>মানুহে যেতিয়া মুদ্ৰাস্ফীতি শব্দটো শুনে, তেতিয়া সাধাৰণতে তেওঁলোকে বস্তুৰ দাম বঢ়াৰ কথা ভাবে।</a:t>
            </a:r>
            <a:endParaRPr lang="a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মুদ্ৰাস্ফীতি আৰু ক্ৰয় ক্ষমতা</a:t>
            </a:r>
            <a:endParaRPr lang="as" sz="3000" dirty="0"/>
          </a:p>
        </p:txBody>
      </p:sp>
      <p:pic>
        <p:nvPicPr>
          <p:cNvPr id="4" name="Image 0" descr="আগতে আপোনাৰ হাতত 100 একক আছে। সামগ্ৰীৰ ঝুৰিটোৰ দাম 100। আপুনি ঝুৰিটোৰ সকলো সামগ্ৰী কিনিব পাৰে।মূল্যস্তৰকমক্ৰয়ক্ষমতাবেছিদাম বঢ়াৰ পিছত আপোনাৰ হাতত এতিয়াও 100 এককেই আছে। একেটা সামগ্ৰীৰ ঝুৰিৰ দাম 110। ">    </p:cNvPr>
          <p:cNvPicPr>
            <a:picLocks noChangeAspect="1"/>
          </p:cNvPicPr>
          <p:nvPr/>
        </p:nvPicPr>
        <p:blipFill>
          <a:blip r:embed="rId1"/>
          <a:stretch>
            <a:fillRect/>
          </a:stretch>
        </p:blipFill>
        <p:spPr>
          <a:xfrm>
            <a:off x="1426830" y="1295430"/>
            <a:ext cx="9338219" cy="496308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আমাৰ টকাৰ কি সমস্যা?</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মুদ্ৰাস্ফীতি আৰু ক্ৰয় ক্ষমতা</a:t>
            </a:r>
            <a:endParaRPr lang="as"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আমাৰ টকাৰ কি সমস্যা?</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বহু কাৰণ, এক বাছনি</a:t>
            </a:r>
            <a:endParaRPr lang="as" sz="3000" dirty="0"/>
          </a:p>
        </p:txBody>
      </p:sp>
      <p:sp>
        <p:nvSpPr>
          <p:cNvPr id="5" name="Text 2"/>
          <p:cNvSpPr/>
          <p:nvPr/>
        </p:nvSpPr>
        <p:spPr>
          <a:xfrm>
            <a:off x="1047720" y="1386779"/>
            <a:ext cx="5276820" cy="1355781"/>
          </a:xfrm>
          <a:prstGeom prst="rect">
            <a:avLst/>
          </a:prstGeom>
          <a:noFill/>
          <a:ln/>
        </p:spPr>
        <p:txBody>
          <a:bodyPr wrap="square" lIns="0" tIns="0" rIns="0" bIns="0" rtlCol="0" anchor="t"/>
          <a:lstStyle/>
          <a:p>
            <a:pPr algn="l" marL="228600" indent="-228600">
              <a:lnSpc>
                <a:spcPct val="113000"/>
              </a:lnSpc>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মুদ্ৰা আৰু ঋণৰ সম্প্ৰসাৰণ</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যোগানত ব্যাঘাত আৰু চাহিদাৰ পৰিৱৰ্তন</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দুৰ্বল হৈ অহা মুদ্ৰা, কৰ, উৎপাদন ব্যয়</a:t>
            </a:r>
            <a:endParaRPr lang="as" sz="2400" dirty="0"/>
          </a:p>
        </p:txBody>
      </p:sp>
      <p:sp>
        <p:nvSpPr>
          <p:cNvPr id="6" name="Text 3"/>
          <p:cNvSpPr/>
          <p:nvPr/>
        </p:nvSpPr>
        <p:spPr>
          <a:xfrm>
            <a:off x="666780" y="3077779"/>
            <a:ext cx="5694426" cy="2056760"/>
          </a:xfrm>
          <a:prstGeom prst="rect">
            <a:avLst/>
          </a:prstGeom>
          <a:noFill/>
          <a:ln/>
        </p:spPr>
        <p:txBody>
          <a:bodyPr wrap="square" lIns="0" tIns="0" rIns="0" bIns="0" rtlCol="0" anchor="t"/>
          <a:lstStyle/>
          <a:p>
            <a:pPr algn="l" indent="0" marL="0">
              <a:lnSpc>
                <a:spcPct val="113000"/>
              </a:lnSpc>
              <a:buNone/>
            </a:pPr>
            <a:r>
              <a:rPr lang="as" altLang="en-US" sz="2400" dirty="0">
                <a:solidFill>
                  <a:srgbClr val="25252B"/>
                </a:solidFill>
                <a:latin typeface="IBM Plex Sans" pitchFamily="34" charset="0"/>
                <a:ea typeface="IBM Plex Sans" pitchFamily="34" charset="-122"/>
                <a:cs typeface="IBM Plex Sans" pitchFamily="34" charset="-120"/>
              </a:rPr>
              <a:t>এটা কাৰণ হৈছে এক ইচ্ছাকৃত সিদ্ধান্ত, কোনো আকস্মিক ঘটনা নহয়: ফিয়াট ব্যৱস্থাত, মুষ্টিমেয় কিছুমান প্ৰতিষ্ঠানে মুদ্ৰা আৰু ঋণৰ যোগান বৃদ্ধি কৰিব পাৰে আৰু ইয়াৰ নিয়ম সলনি কৰিব পাৰে।</a:t>
            </a:r>
            <a:endParaRPr lang="a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আমাৰ টকাৰ কি সমস্যা?</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দুষ্প্ৰাপ্যতা আৰু মূল্য</a:t>
            </a:r>
            <a:endParaRPr lang="as"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মূল Mona Lisa-ৰ মূল্য যিকোনো প্ৰতিলিপিতকৈ বেছি: মূল চিত্ৰখন মাত্ৰ এখনেই আছে</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কেৱল দুষ্প্ৰাপ্যতাই মূল্য সৃষ্টি নকৰে, কিন্তু যেতিয়া মানুহে কিবা এটা বিচাৰে, তেতিয়া তাৰ যোগান গুৰুত্বপূৰ্ণ হৈ পৰে</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যেতিয়া ধনৰ যোগান ইয়াৰে কিনিব পৰা বস্তুৰ তুলনাত অধিক দ্ৰুতগতিত বৃদ্ধি পায়, তেতিয়া ধনৰ প্ৰতিটো এককেৰে সাধাৰণতে কম বস্তু কিনিব পৰা যায়</a:t>
            </a:r>
            <a:endParaRPr lang="a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আমাৰ টকাৰ কি সমস্যা?</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মুদ্ৰাস্ফীতিয়ে সকলোকে সমানে প্ৰভাৱিত নকৰে</a:t>
            </a:r>
            <a:endParaRPr lang="as"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নগদ ধন আৰু সঞ্চয়ৰ ক্ৰয়ক্ষমতা হ্ৰাস পাব পাৰে</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মূল্য বৃদ্ধি পোৱা সম্পদৰ মালিকসকল আংশিকভাৱে সুৰক্ষিত হ’ব পাৰে</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মজুৰি আৰু মূল্য ভিন্ন গতিত সমন্বয় হয়</a:t>
            </a:r>
            <a:endParaRPr lang="as"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as" altLang="en-US" sz="2400" dirty="0">
                <a:solidFill>
                  <a:srgbClr val="25252B"/>
                </a:solidFill>
                <a:latin typeface="IBM Plex Sans" pitchFamily="34" charset="0"/>
                <a:ea typeface="IBM Plex Sans" pitchFamily="34" charset="-122"/>
                <a:cs typeface="IBM Plex Sans" pitchFamily="34" charset="-120"/>
              </a:rPr>
              <a:t>বেংকত থকা ধনৰাশি আপোনাৰ হাতত থকা নগদ ধনতকৈ বেলেগ: ই হৈছে আপোনাক ধন পৰিশোধ কৰাৰ বাবে বেংকে দিয়া প্ৰতিশ্ৰুতি। সাধাৰণতে সেই প্ৰতিশ্ৰুতি পূৰণ হয়, কিন্তু সেয়া বেংক আৰু ইয়াৰ ক্ষেত্ৰত প্ৰযোজ্য নিয়মসমূহৰ ওপৰত নিৰ্ভৰ কৰে।</a:t>
            </a:r>
            <a:endParaRPr lang="a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আমাৰ টকাৰ কি সমস্যা?</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চেষ্টা কৰি চাওক: ক্ৰয়ক্ষমতাৰ পৰীক্ষা</a:t>
            </a:r>
            <a:endParaRPr lang="as"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as" altLang="en-US" sz="2400" dirty="0">
                <a:solidFill>
                  <a:srgbClr val="25252B"/>
                </a:solidFill>
                <a:latin typeface="IBM Plex Sans" pitchFamily="34" charset="0"/>
                <a:ea typeface="IBM Plex Sans" pitchFamily="34" charset="-122"/>
                <a:cs typeface="IBM Plex Sans" pitchFamily="34" charset="-120"/>
              </a:rPr>
              <a:t>এটা দৈনন্দিন ব্যৱহাৰৰ সামগ্ৰী বা সেৱা বাছি লওক: পাউৰুটি, যাতায়াত বা ফোনৰ ৰিচাৰ্জ</a:t>
            </a:r>
            <a:endParaRPr lang="as" sz="2400" dirty="0"/>
          </a:p>
          <a:p>
            <a:pPr algn="l" marL="228600" indent="-228600">
              <a:lnSpc>
                <a:spcPct val="113000"/>
              </a:lnSpc>
              <a:spcBef>
                <a:spcPts val="480"/>
              </a:spcBef>
              <a:buSzPct val="100000"/>
              <a:buFont typeface="+mj-lt"/>
              <a:buAutoNum type="arabicPeriod" startAt="1"/>
            </a:pPr>
            <a:r>
              <a:rPr lang="as" altLang="en-US" sz="2400" dirty="0">
                <a:solidFill>
                  <a:srgbClr val="25252B"/>
                </a:solidFill>
                <a:latin typeface="IBM Plex Sans" pitchFamily="34" charset="0"/>
                <a:ea typeface="IBM Plex Sans" pitchFamily="34" charset="-122"/>
                <a:cs typeface="IBM Plex Sans" pitchFamily="34" charset="-120"/>
              </a:rPr>
              <a:t>আজিৰ দিনত ইয়াৰ দাম কিমান লিখি ৰাখক</a:t>
            </a:r>
            <a:endParaRPr lang="as" sz="2400" dirty="0"/>
          </a:p>
          <a:p>
            <a:pPr algn="l" marL="228600" indent="-228600">
              <a:lnSpc>
                <a:spcPct val="113000"/>
              </a:lnSpc>
              <a:spcBef>
                <a:spcPts val="480"/>
              </a:spcBef>
              <a:buSzPct val="100000"/>
              <a:buFont typeface="+mj-lt"/>
              <a:buAutoNum type="arabicPeriod" startAt="1"/>
            </a:pPr>
            <a:r>
              <a:rPr lang="as" altLang="en-US" sz="2400" dirty="0">
                <a:solidFill>
                  <a:srgbClr val="25252B"/>
                </a:solidFill>
                <a:latin typeface="IBM Plex Sans" pitchFamily="34" charset="0"/>
                <a:ea typeface="IBM Plex Sans" pitchFamily="34" charset="-122"/>
                <a:cs typeface="IBM Plex Sans" pitchFamily="34" charset="-120"/>
              </a:rPr>
              <a:t>কেইবছৰমান আগতে ইয়াৰ দাম কিমান আছিল কাৰোবাক সোধক, আৰু পাৰিলে কোনো নিৰ্ভৰযোগ্য নথি চাই নিশ্চিত হওক</a:t>
            </a:r>
            <a:endParaRPr lang="as" sz="2400" dirty="0"/>
          </a:p>
          <a:p>
            <a:pPr algn="l" marL="228600" indent="-228600">
              <a:lnSpc>
                <a:spcPct val="113000"/>
              </a:lnSpc>
              <a:spcBef>
                <a:spcPts val="480"/>
              </a:spcBef>
              <a:buSzPct val="100000"/>
              <a:buFont typeface="+mj-lt"/>
              <a:buAutoNum type="arabicPeriod" startAt="1"/>
            </a:pPr>
            <a:r>
              <a:rPr lang="as" altLang="en-US" sz="2400" dirty="0">
                <a:solidFill>
                  <a:srgbClr val="25252B"/>
                </a:solidFill>
                <a:latin typeface="IBM Plex Sans" pitchFamily="34" charset="0"/>
                <a:ea typeface="IBM Plex Sans" pitchFamily="34" charset="-122"/>
                <a:cs typeface="IBM Plex Sans" pitchFamily="34" charset="-120"/>
              </a:rPr>
              <a:t>আয়ো একে হাৰত বৃদ্ধি পাইছিলনে? এই পৰিৱৰ্তনৰ আন কি কাৰণ থাকিব পাৰে?</a:t>
            </a:r>
            <a:endParaRPr lang="a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আমাৰ টকাৰ কি সমস্যা?</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ফিয়াট মুদ্ৰাই কাম কৰে, কিন্তু বিপদাশংকাও থাকে</a:t>
            </a:r>
            <a:endParaRPr lang="as"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সুবিধাজনক পৰিশোধ, নমনীয় ঋণ, সংকটৰ মোকাবিলা কৰাৰ সঁজুলি</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কিন্তু ইয়াৰ যোগান আৰু নিয়ম সলনি হ’ব পাৰে, আৰু ইয়াক ব্যৱহাৰ কৰা লোকসকলৰ মতামতৰ গুৰুত্ব অতি কম</a:t>
            </a:r>
            <a:endParaRPr lang="as"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as" altLang="en-US" sz="2400" dirty="0">
                <a:solidFill>
                  <a:srgbClr val="25252B"/>
                </a:solidFill>
                <a:latin typeface="IBM Plex Sans" pitchFamily="34" charset="0"/>
                <a:ea typeface="IBM Plex Sans" pitchFamily="34" charset="-122"/>
                <a:cs typeface="IBM Plex Sans" pitchFamily="34" charset="-120"/>
              </a:rPr>
              <a:t>এই কাৰণেই মানুহে বিকল্প বিচাৰে, আৰু এই কাৰণেই বিটকইন সৃষ্টি কৰা হৈছিল।</a:t>
            </a:r>
            <a:endParaRPr lang="a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আমাৰ টকাৰ কি সমস্যা?</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as" altLang="en-US" sz="4350" dirty="0">
                <a:solidFill>
                  <a:srgbClr val="FFFFFF"/>
                </a:solidFill>
                <a:latin typeface="IBM Plex Sans Medium" pitchFamily="34" charset="0"/>
                <a:ea typeface="IBM Plex Sans Medium" pitchFamily="34" charset="-122"/>
                <a:cs typeface="IBM Plex Sans Medium" pitchFamily="34" charset="-120"/>
              </a:rPr>
              <a:t>বিটকইন কি?</a:t>
            </a:r>
            <a:endParaRPr lang="as"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as" altLang="en-US" sz="2400" dirty="0">
                <a:solidFill>
                  <a:srgbClr val="FFFFFF"/>
                </a:solidFill>
                <a:latin typeface="IBM Plex Sans" pitchFamily="34" charset="0"/>
                <a:ea typeface="IBM Plex Sans" pitchFamily="34" charset="-122"/>
                <a:cs typeface="IBM Plex Sans" pitchFamily="34" charset="-120"/>
              </a:rPr>
              <a:t>এনে ডিজিটেল ধন যি বিকেন্দ্ৰীকৃত, যাৰ যোগান সীমিত, আৰু যাক বেংকৰ অনুমতি অবিহনে এজনৰ পৰা আন এজনলৈ পোনপটীয়াকৈ প্ৰেৰণ কৰিব পাৰি।</a:t>
            </a:r>
            <a:endParaRPr lang="a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দ্বৈত ব্যয়ৰ সমস্যা</a:t>
            </a:r>
            <a:endParaRPr lang="a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s" altLang="en-US" sz="2400" b="1" dirty="0">
                <a:solidFill>
                  <a:srgbClr val="422C70"/>
                </a:solidFill>
                <a:latin typeface="IBM Plex Sans" pitchFamily="34" charset="0"/>
                <a:ea typeface="IBM Plex Sans" pitchFamily="34" charset="-122"/>
                <a:cs typeface="IBM Plex Sans" pitchFamily="34" charset="-120"/>
              </a:rPr>
              <a:t>31 অক্টোবৰ 2008:</a:t>
            </a:r>
            <a:r>
              <a:rPr lang="as" altLang="en-US" sz="2400" dirty="0">
                <a:solidFill>
                  <a:srgbClr val="25252B"/>
                </a:solidFill>
                <a:latin typeface="IBM Plex Sans" pitchFamily="34" charset="0"/>
                <a:ea typeface="IBM Plex Sans" pitchFamily="34" charset="-122"/>
                <a:cs typeface="IBM Plex Sans" pitchFamily="34" charset="-120"/>
              </a:rPr>
              <a:t> Satoshi Nakamoto-এ প্ৰকাশ কৰে </a:t>
            </a:r>
            <a:r>
              <a:rPr lang="as" altLang="en-US" sz="2400" i="1" dirty="0">
                <a:solidFill>
                  <a:srgbClr val="25252B"/>
                </a:solidFill>
                <a:latin typeface="IBM Plex Sans" pitchFamily="34" charset="0"/>
                <a:ea typeface="IBM Plex Sans" pitchFamily="34" charset="-122"/>
                <a:cs typeface="IBM Plex Sans" pitchFamily="34" charset="-120"/>
              </a:rPr>
              <a:t>বিটকইন: এক পিয়াৰ-টু-পিয়াৰ ইলেক্ট্ৰনিক নগদ ধনৰ ব্যৱস্থা</a:t>
            </a:r>
            <a:r>
              <a:rPr lang="as" altLang="en-US" sz="2400" dirty="0">
                <a:solidFill>
                  <a:srgbClr val="25252B"/>
                </a:solidFill>
                <a:latin typeface="IBM Plex Sans" pitchFamily="34" charset="0"/>
                <a:ea typeface="IBM Plex Sans" pitchFamily="34" charset="-122"/>
                <a:cs typeface="IBM Plex Sans" pitchFamily="34" charset="-120"/>
              </a:rPr>
              <a:t>। </a:t>
            </a:r>
            <a:r>
              <a:rPr lang="as" altLang="en-US" sz="2400" b="1" dirty="0">
                <a:solidFill>
                  <a:srgbClr val="25252B"/>
                </a:solidFill>
                <a:latin typeface="IBM Plex Sans" pitchFamily="34" charset="0"/>
                <a:ea typeface="IBM Plex Sans" pitchFamily="34" charset="-122"/>
                <a:cs typeface="IBM Plex Sans" pitchFamily="34" charset="-120"/>
              </a:rPr>
              <a:t>জানুৱাৰী 2009:</a:t>
            </a:r>
            <a:r>
              <a:rPr lang="as" altLang="en-US" sz="2400" dirty="0">
                <a:solidFill>
                  <a:srgbClr val="25252B"/>
                </a:solidFill>
                <a:latin typeface="IBM Plex Sans" pitchFamily="34" charset="0"/>
                <a:ea typeface="IBM Plex Sans" pitchFamily="34" charset="-122"/>
                <a:cs typeface="IBM Plex Sans" pitchFamily="34" charset="-120"/>
              </a:rPr>
              <a:t> নেটৱৰ্কটো আৰম্ভ হয়।</a:t>
            </a:r>
            <a:endParaRPr lang="as" sz="2400" dirty="0"/>
          </a:p>
        </p:txBody>
      </p:sp>
      <p:pic>
        <p:nvPicPr>
          <p:cNvPr id="5" name="Image 0" descr="পৰিশোধ সেৱা কোম্পানী প্ৰেৰকে কোম্পানীক অনুৰোধ জনায়কোম্পানীয়ে খতিয়ান ৰাখে আৰু অনুমোদন দিয়ে কোম্পানীয়ে অনুমতি দিলেহে প্ৰাপকে ধন পায়নিৰ্ভৰ কৰেখতিয়ান ৰখা এটা বিশ্বাসযোগ্য সংস্থাৰ ওপৰতবিটকইন প্ৰেৰকে">    </p:cNvPr>
          <p:cNvPicPr>
            <a:picLocks noChangeAspect="1"/>
          </p:cNvPicPr>
          <p:nvPr/>
        </p:nvPicPr>
        <p:blipFill>
          <a:blip r:embed="rId1"/>
          <a:stretch>
            <a:fillRect/>
          </a:stretch>
        </p:blipFill>
        <p:spPr>
          <a:xfrm>
            <a:off x="3272729" y="2422886"/>
            <a:ext cx="5646420" cy="383965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বিটকইন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বিকেন্দ্ৰীকৃত · সীমিত যোগান · সমকক্ষৰ পৰা সমকক্ষলৈ</a:t>
            </a:r>
            <a:endParaRPr lang="as"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as" altLang="en-US" sz="2400" b="1" dirty="0">
                <a:solidFill>
                  <a:srgbClr val="422C70"/>
                </a:solidFill>
                <a:latin typeface="IBM Plex Sans" pitchFamily="34" charset="0"/>
                <a:ea typeface="IBM Plex Sans" pitchFamily="34" charset="-122"/>
                <a:cs typeface="IBM Plex Sans" pitchFamily="34" charset="-120"/>
              </a:rPr>
              <a:t>বিকেন্দ্ৰীকৃত:</a:t>
            </a:r>
            <a:r>
              <a:rPr lang="as" altLang="en-US" sz="2400" dirty="0">
                <a:solidFill>
                  <a:srgbClr val="25252B"/>
                </a:solidFill>
                <a:latin typeface="IBM Plex Sans" pitchFamily="34" charset="0"/>
                <a:ea typeface="IBM Plex Sans" pitchFamily="34" charset="-122"/>
                <a:cs typeface="IBM Plex Sans" pitchFamily="34" charset="-120"/>
              </a:rPr>
              <a:t> কোনো কেন্দ্ৰীয় কাৰ্যালয়ে একাউণ্ট সৃষ্টি নকৰে, বেলেঞ্চ সলনি নকৰে বা কোনে যোগদান কৰিব তাৰ অনুমোদন নিদিয়ে</a:t>
            </a:r>
            <a:endParaRPr lang="as" sz="2400" dirty="0"/>
          </a:p>
          <a:p>
            <a:pPr algn="l" marL="228600" indent="-228600">
              <a:lnSpc>
                <a:spcPct val="113000"/>
              </a:lnSpc>
              <a:spcBef>
                <a:spcPts val="480"/>
              </a:spcBef>
              <a:buSzPct val="100000"/>
              <a:buChar char="•"/>
            </a:pPr>
            <a:r>
              <a:rPr lang="as" altLang="en-US" sz="2400" b="1" dirty="0">
                <a:solidFill>
                  <a:srgbClr val="422C70"/>
                </a:solidFill>
                <a:latin typeface="IBM Plex Sans" pitchFamily="34" charset="0"/>
                <a:ea typeface="IBM Plex Sans" pitchFamily="34" charset="-122"/>
                <a:cs typeface="IBM Plex Sans" pitchFamily="34" charset="-120"/>
              </a:rPr>
              <a:t>সীমিত যোগান:</a:t>
            </a:r>
            <a:r>
              <a:rPr lang="as" altLang="en-US" sz="2400" dirty="0">
                <a:solidFill>
                  <a:srgbClr val="25252B"/>
                </a:solidFill>
                <a:latin typeface="IBM Plex Sans" pitchFamily="34" charset="0"/>
                <a:ea typeface="IBM Plex Sans" pitchFamily="34" charset="-122"/>
                <a:cs typeface="IBM Plex Sans" pitchFamily="34" charset="-120"/>
              </a:rPr>
              <a:t> কেতিয়াও 21 মিলিয়নতকৈ অধিক বিটকইন নাথাকিব</a:t>
            </a:r>
            <a:endParaRPr lang="as" sz="2400" dirty="0"/>
          </a:p>
          <a:p>
            <a:pPr algn="l" marL="228600" indent="-228600">
              <a:lnSpc>
                <a:spcPct val="113000"/>
              </a:lnSpc>
              <a:spcBef>
                <a:spcPts val="480"/>
              </a:spcBef>
              <a:buSzPct val="100000"/>
              <a:buChar char="•"/>
            </a:pPr>
            <a:r>
              <a:rPr lang="as" altLang="en-US" sz="2400" b="1" dirty="0">
                <a:solidFill>
                  <a:srgbClr val="422C70"/>
                </a:solidFill>
                <a:latin typeface="IBM Plex Sans" pitchFamily="34" charset="0"/>
                <a:ea typeface="IBM Plex Sans" pitchFamily="34" charset="-122"/>
                <a:cs typeface="IBM Plex Sans" pitchFamily="34" charset="-120"/>
              </a:rPr>
              <a:t>সমকক্ষৰ পৰা সমকক্ষলৈ:</a:t>
            </a:r>
            <a:r>
              <a:rPr lang="as" altLang="en-US" sz="2400" dirty="0">
                <a:solidFill>
                  <a:srgbClr val="25252B"/>
                </a:solidFill>
                <a:latin typeface="IBM Plex Sans" pitchFamily="34" charset="0"/>
                <a:ea typeface="IBM Plex Sans" pitchFamily="34" charset="-122"/>
                <a:cs typeface="IBM Plex Sans" pitchFamily="34" charset="-120"/>
              </a:rPr>
              <a:t> কোনো কেন্দ্ৰীয় কৰ্তৃপক্ষৰ অনুমতি নোলোৱাকৈ যিকোনো ব্যক্তিলৈ, যিকোনো ঠাইলৈ প্ৰেৰণ কৰক</a:t>
            </a:r>
            <a:endParaRPr lang="as"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as" altLang="en-US" sz="2400" dirty="0">
                <a:solidFill>
                  <a:srgbClr val="25252B"/>
                </a:solidFill>
                <a:latin typeface="IBM Plex Sans" pitchFamily="34" charset="0"/>
                <a:ea typeface="IBM Plex Sans" pitchFamily="34" charset="-122"/>
                <a:cs typeface="IBM Plex Sans" pitchFamily="34" charset="-120"/>
              </a:rPr>
              <a:t>আপুনি নিজে নিয়ন্ত্ৰণ কৰা বিটকইন কোনো কোম্পানীয়ে জব্দ কৰিব নোৱাৰে। এই স্বাধীনতাৰ আনটো দিশ হৈছে দায়িত্ব: এটা বৈধ লেনদেন সাধাৰণতে ওলোটাই দিয়া অসম্ভৱ, আৰু নেটৱৰ্কটোৰ বাবে কোনো সহায়তা কেন্দ্ৰ নাই।</a:t>
            </a:r>
            <a:endParaRPr lang="a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বিটকইন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যিকোনো ব্যক্তিয়ে যাচাই কৰিব পৰা এক সীমা</a:t>
            </a:r>
            <a:endParaRPr lang="as" sz="3000" dirty="0"/>
          </a:p>
        </p:txBody>
      </p:sp>
      <p:pic>
        <p:nvPicPr>
          <p:cNvPr id="4" name="Image 0" descr="যোগান সম্পৰ্কীয় এটা দাবী এটা জাৰিকাৰী সংস্থাই নিজৰ ৱেবছাইটত এটা সীমা উল্লেখ কৰে। কেৱল জাৰিকাৰী সংস্থাটোৰ নিজা তথ্যভঁৰালতহে ইয়াৰ নথি থাকে। জাৰিকাৰী সংস্থাটোৰ বাহিৰৰ কোনেও ইয়াক পৰীক্ষা কৰিব নোৱাৰে। জ">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বিটকইন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আপোনাৰ এটা সম্পূৰ্ণ বিটকইনৰ প্ৰয়োজন নাই</a:t>
            </a:r>
            <a:endParaRPr lang="as"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as" altLang="en-US" sz="2400" dirty="0">
                <a:solidFill>
                  <a:srgbClr val="25252B"/>
                </a:solidFill>
                <a:latin typeface="IBM Plex Sans" pitchFamily="34" charset="0"/>
                <a:ea typeface="IBM Plex Sans" pitchFamily="34" charset="-122"/>
                <a:cs typeface="IBM Plex Sans" pitchFamily="34" charset="-120"/>
              </a:rPr>
              <a:t>এটা বিটকইনক সাতোশি বা ছেট্‌ছ নামৰ ১০,০০,০০,০০০টা সৰু এককত ভাগ কৰিব পাৰি।</a:t>
            </a:r>
            <a:endParaRPr lang="as" sz="2400" dirty="0"/>
          </a:p>
        </p:txBody>
      </p:sp>
      <p:pic>
        <p:nvPicPr>
          <p:cNvPr id="5" name="Image 0" descr="বিটকইন (BTC)10.10.010.0010.00000001সাতোশি (ছেটছ)⁠10,00,00,000⁠ 1,00,00,000⁠ 10,00,000⁠ 1,00,000⁠ 1">    </p:cNvPr>
          <p:cNvPicPr>
            <a:picLocks noChangeAspect="1"/>
          </p:cNvPicPr>
          <p:nvPr/>
        </p:nvPicPr>
        <p:blipFill>
          <a:blip r:embed="rId1"/>
          <a:stretch>
            <a:fillRect/>
          </a:stretch>
        </p:blipFill>
        <p:spPr>
          <a:xfrm>
            <a:off x="2307854" y="2011589"/>
            <a:ext cx="7576078" cy="42793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বিটকইন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বিটকইন কোনে চলাই ৰাখে?</a:t>
            </a:r>
            <a:endParaRPr lang="as" sz="3000" dirty="0"/>
          </a:p>
        </p:txBody>
      </p:sp>
      <p:pic>
        <p:nvPicPr>
          <p:cNvPr id="4" name="Image 0" descr="ব্যৱহাৰকাৰীএজন ব্যৱহাৰকাৰীয়ে বিটকইন গ্ৰহণ কৰে, জমা ৰাখে আৰু পঠিয়ায়। নোডএটা নোডে নিজে নিয়মসমূহ পৰীক্ষা কৰে আৰু বৈধ তথ্য আগবঢ়ায়। মাইনাৰএজন মাইনাৰে সম্ভাব্য ব্লকসমূহ নিৰ্মাণ কৰে আৰু প্ৰুফ অৱ ৱৰ্ক স">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বিটকইন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বিটকইন কোনে চলাই ৰাখে?</a:t>
            </a:r>
            <a:endParaRPr lang="as"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বিটকইন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বিটকইনৰ সুবিধা-অসুবিধা আছে</a:t>
            </a:r>
            <a:endParaRPr lang="a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ইয়াৰ মূল্য দ্ৰুতগতিত সলনি হ’ব পাৰে</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ভুলৰ পৰিণতি সাধাৰণতে স্থায়ী হয়</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বহু ঠাইত ইয়াৰ গ্ৰহণযোগ্যতা এতিয়াও সীমিত</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ইয়াক নিৰাপদে ব্যৱহাৰ কৰিবলৈ কিছু শিকাৰ প্ৰয়োজন</a:t>
            </a:r>
            <a:endParaRPr lang="as"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as" altLang="en-US" sz="2400" dirty="0">
                <a:solidFill>
                  <a:srgbClr val="25252B"/>
                </a:solidFill>
                <a:latin typeface="IBM Plex Sans" pitchFamily="34" charset="0"/>
                <a:ea typeface="IBM Plex Sans" pitchFamily="34" charset="-122"/>
                <a:cs typeface="IBM Plex Sans" pitchFamily="34" charset="-120"/>
              </a:rPr>
              <a:t>বিটকইনে প্ৰতিষ্ঠানৰ ওপৰত থকা আস্থাৰ এটা অংশৰ ঠাইত যাচাইকৰণ আৰু ব্যক্তিগত দায়িত্বক স্থান দিয়ে। ই বিপদাশংকা দূৰ নকৰে।</a:t>
            </a:r>
            <a:endParaRPr lang="a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বিটকইন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as" altLang="en-US" sz="4350" dirty="0">
                <a:solidFill>
                  <a:srgbClr val="FFFFFF"/>
                </a:solidFill>
                <a:latin typeface="IBM Plex Sans Medium" pitchFamily="34" charset="0"/>
                <a:ea typeface="IBM Plex Sans Medium" pitchFamily="34" charset="-122"/>
                <a:cs typeface="IBM Plex Sans Medium" pitchFamily="34" charset="-120"/>
              </a:rPr>
              <a:t>আপুনি বিটকইন কেনেকৈ ব্যৱহাৰ কৰে?</a:t>
            </a:r>
            <a:endParaRPr lang="as"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as" altLang="en-US" sz="2400" dirty="0">
                <a:solidFill>
                  <a:srgbClr val="FFFFFF"/>
                </a:solidFill>
                <a:latin typeface="IBM Plex Sans" pitchFamily="34" charset="0"/>
                <a:ea typeface="IBM Plex Sans" pitchFamily="34" charset="-122"/>
                <a:cs typeface="IBM Plex Sans" pitchFamily="34" charset="-120"/>
              </a:rPr>
              <a:t>যিকোনো ৱালেটৰ বিষয়ে প্ৰথম প্ৰশ্ন: চাবিসমূহ কাৰ নিয়ন্ত্ৰণত থাকে?</a:t>
            </a:r>
            <a:endParaRPr lang="a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এটা ৱালেটে চাবিসমূহ পৰিচালনা কৰে</a:t>
            </a:r>
            <a:endParaRPr lang="as" sz="3000" dirty="0"/>
          </a:p>
        </p:txBody>
      </p:sp>
      <p:pic>
        <p:nvPicPr>
          <p:cNvPr id="4" name="Image 0" descr="আপোনাৰ ৱালেটত চাবিবোৰ থাকে গ্ৰহণ কৰক গ্ৰহণৰ বাবে এটা ঠিকনা ভাগ-বতৰা কৰকপ্ৰেৰণ কৰক আপোনাৰ চাবিৰে স্বাক্ষৰ কৰক বিটকইন উমৈহতীয়া খতিয়ানতে থাকে">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আপুনি বিটকইন কেনেকৈ ব্যৱহাৰ কৰে?</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প্ৰকৃততে আপোনাৰ বিটকইন কাৰ হাতত আছে?</a:t>
            </a:r>
            <a:endParaRPr lang="as"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as" altLang="en-US" sz="2400" b="1" dirty="0">
                <a:solidFill>
                  <a:srgbClr val="422C70"/>
                </a:solidFill>
                <a:latin typeface="IBM Plex Sans" pitchFamily="34" charset="0"/>
                <a:ea typeface="IBM Plex Sans" pitchFamily="34" charset="-122"/>
                <a:cs typeface="IBM Plex Sans" pitchFamily="34" charset="-120"/>
              </a:rPr>
              <a:t>স্ব-জিম্মাধীন:</a:t>
            </a:r>
            <a:r>
              <a:rPr lang="as" altLang="en-US" sz="2400" dirty="0">
                <a:solidFill>
                  <a:srgbClr val="25252B"/>
                </a:solidFill>
                <a:latin typeface="IBM Plex Sans" pitchFamily="34" charset="0"/>
                <a:ea typeface="IBM Plex Sans" pitchFamily="34" charset="-122"/>
                <a:cs typeface="IBM Plex Sans" pitchFamily="34" charset="-120"/>
              </a:rPr>
              <a:t> চাবিবোৰ আপোনাৰ নিয়ন্ত্ৰণত থাকে</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আপুনি ছীড ফ্ৰেজ আৰু ডিভাইচটো হেৰুৱালে কোনেও আপোনাৰ বিটকইন উদ্ধাৰ কৰি দিব নোৱাৰে</a:t>
            </a:r>
            <a:endParaRPr lang="as" sz="2400" dirty="0"/>
          </a:p>
          <a:p>
            <a:pPr algn="l" marL="228600" indent="-228600">
              <a:lnSpc>
                <a:spcPct val="113000"/>
              </a:lnSpc>
              <a:spcBef>
                <a:spcPts val="480"/>
              </a:spcBef>
              <a:buSzPct val="100000"/>
              <a:buChar char="•"/>
            </a:pPr>
            <a:r>
              <a:rPr lang="as" altLang="en-US" sz="2400" b="1" dirty="0">
                <a:solidFill>
                  <a:srgbClr val="422C70"/>
                </a:solidFill>
                <a:latin typeface="IBM Plex Sans" pitchFamily="34" charset="0"/>
                <a:ea typeface="IBM Plex Sans" pitchFamily="34" charset="-122"/>
                <a:cs typeface="IBM Plex Sans" pitchFamily="34" charset="-120"/>
              </a:rPr>
              <a:t>তৃতীয় পক্ষৰ জিম্মাধীন:</a:t>
            </a:r>
            <a:r>
              <a:rPr lang="as" altLang="en-US" sz="2400" dirty="0">
                <a:solidFill>
                  <a:srgbClr val="25252B"/>
                </a:solidFill>
                <a:latin typeface="IBM Plex Sans" pitchFamily="34" charset="0"/>
                <a:ea typeface="IBM Plex Sans" pitchFamily="34" charset="-122"/>
                <a:cs typeface="IBM Plex Sans" pitchFamily="34" charset="-120"/>
              </a:rPr>
              <a:t> চাবিবোৰ এটা কোম্পানীৰ হাতত থাকে, কিছু পৰিমাণে বেংকৰ দৰে</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আপোনাৰ জমা ধনৰ পৰিমাণ হৈছে কোম্পানীটোৱে আপোনাক পৰিশোধ কৰাৰ প্ৰতিশ্ৰুতি; ই ধন উলিওৱাত সীমা আৰোপ কৰিব পাৰে, একাউণ্ট জব্দ কৰিব পাৰে, হেকিঙৰ সন্মুখীন হ’ব পাৰে বা বন্ধ হৈ যাব পাৰে</a:t>
            </a:r>
            <a:endParaRPr lang="as" sz="2400" dirty="0"/>
          </a:p>
        </p:txBody>
      </p:sp>
      <p:sp>
        <p:nvSpPr>
          <p:cNvPr id="5" name="Text 3"/>
          <p:cNvSpPr/>
          <p:nvPr/>
        </p:nvSpPr>
        <p:spPr>
          <a:xfrm>
            <a:off x="666780" y="5195438"/>
            <a:ext cx="11510010" cy="822686"/>
          </a:xfrm>
          <a:prstGeom prst="rect">
            <a:avLst/>
          </a:prstGeom>
          <a:noFill/>
          <a:ln/>
        </p:spPr>
        <p:txBody>
          <a:bodyPr wrap="square" lIns="0" tIns="0" rIns="0" bIns="0" rtlCol="0" anchor="t"/>
          <a:lstStyle/>
          <a:p>
            <a:pPr algn="l" indent="0" marL="0">
              <a:lnSpc>
                <a:spcPct val="113000"/>
              </a:lnSpc>
              <a:buNone/>
            </a:pPr>
            <a:r>
              <a:rPr lang="as" altLang="en-US" sz="2400" dirty="0">
                <a:solidFill>
                  <a:srgbClr val="25252B"/>
                </a:solidFill>
                <a:latin typeface="IBM Plex Sans" pitchFamily="34" charset="0"/>
                <a:ea typeface="IBM Plex Sans" pitchFamily="34" charset="-122"/>
                <a:cs typeface="IBM Plex Sans" pitchFamily="34" charset="-120"/>
              </a:rPr>
              <a:t>জিম্মাৰ ব্যৱস্থা বাছি লোৱাটো আপোনাৰ যোগ্যতাৰ পৰীক্ষা নহয়। গুৰুত্বপূৰ্ণ কথাটো হ’ল আপুনি কোন ধৰণৰ ব্যৱস্থা ব্যৱহাৰ কৰিছে আৰু কিহৰ ওপৰত ভৰসা কৰিছে, সেয়া জনা।</a:t>
            </a:r>
            <a:endParaRPr lang="a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আপুনি বিটকইন কেনেকৈ ব্যৱহাৰ কৰে?</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আপোনাৰ ছীড ফ্ৰেজ মানেই সম্পূৰ্ণ</a:t>
            </a:r>
            <a:br/>
            <a:r>
              <a:rPr lang="as" altLang="en-US" sz="3000" dirty="0">
                <a:solidFill>
                  <a:srgbClr val="422C70"/>
                </a:solidFill>
                <a:latin typeface="IBM Plex Sans Medium" pitchFamily="34" charset="0"/>
                <a:ea typeface="IBM Plex Sans Medium" pitchFamily="34" charset="-122"/>
                <a:cs typeface="IBM Plex Sans Medium" pitchFamily="34" charset="-120"/>
              </a:rPr>
              <a:t>প্ৰৱেশাধিকাৰ</a:t>
            </a:r>
            <a:endParaRPr lang="as"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as" altLang="en-US" sz="2400" dirty="0">
                <a:solidFill>
                  <a:srgbClr val="25252B"/>
                </a:solidFill>
                <a:latin typeface="IBM Plex Sans" pitchFamily="34" charset="0"/>
                <a:ea typeface="IBM Plex Sans" pitchFamily="34" charset="-122"/>
                <a:cs typeface="IBM Plex Sans" pitchFamily="34" charset="-120"/>
              </a:rPr>
              <a:t>শব্দৰ এখন ক্ৰমবদ্ধ তালিকা, সাধাৰণতে 12 বা 24টা শব্দৰ, যাৰ সহায়ত আপোনাৰ চাবিসমূহ পুনৰ সৃষ্টি কৰিব পাৰি। এই তালিকাখন যাৰ হাতত থাকে, তেৱেঁই আপোনাৰ বিটকইন লৈ যাব পাৰে।</a:t>
            </a:r>
            <a:endParaRPr lang="as" sz="2400" dirty="0"/>
          </a:p>
        </p:txBody>
      </p:sp>
      <p:pic>
        <p:nvPicPr>
          <p:cNvPr id="6" name="Image 1" descr="কেৱল নমুনা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আপুনি বিটকইন কেনেকৈ ব্যৱহাৰ কৰে?</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as" altLang="en-US" sz="4350" dirty="0">
                <a:solidFill>
                  <a:srgbClr val="FFFFFF"/>
                </a:solidFill>
                <a:latin typeface="IBM Plex Sans Medium" pitchFamily="34" charset="0"/>
                <a:ea typeface="IBM Plex Sans Medium" pitchFamily="34" charset="-122"/>
                <a:cs typeface="IBM Plex Sans Medium" pitchFamily="34" charset="-120"/>
              </a:rPr>
              <a:t>চাবি আপোনাৰ নহ’লে, মুদ্ৰাও</a:t>
            </a:r>
            <a:br/>
            <a:r>
              <a:rPr lang="as" altLang="en-US" sz="4350" dirty="0">
                <a:solidFill>
                  <a:srgbClr val="FFFFFF"/>
                </a:solidFill>
                <a:latin typeface="IBM Plex Sans Medium" pitchFamily="34" charset="0"/>
                <a:ea typeface="IBM Plex Sans Medium" pitchFamily="34" charset="-122"/>
                <a:cs typeface="IBM Plex Sans Medium" pitchFamily="34" charset="-120"/>
              </a:rPr>
              <a:t>আপোনাৰ নহয়।</a:t>
            </a:r>
            <a:endParaRPr lang="as"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C0C0D0"/>
                </a:solidFill>
                <a:latin typeface="IBM Plex Sans" pitchFamily="34" charset="0"/>
                <a:ea typeface="IBM Plex Sans" pitchFamily="34" charset="-122"/>
                <a:cs typeface="IBM Plex Sans" pitchFamily="34" charset="-120"/>
              </a:rPr>
              <a:t>বিটকইনৰ পৰিচয় · আপুনি বিটকইন কেনেকৈ ব্যৱহাৰ কৰে?</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যিকোনো ৱালেট ব্যৱহাৰ কৰাৰ আগতে</a:t>
            </a:r>
            <a:endParaRPr lang="as" sz="3000" dirty="0"/>
          </a:p>
        </p:txBody>
      </p:sp>
      <p:sp>
        <p:nvSpPr>
          <p:cNvPr id="5" name="Text 2"/>
          <p:cNvSpPr/>
          <p:nvPr/>
        </p:nvSpPr>
        <p:spPr>
          <a:xfrm>
            <a:off x="1017179" y="1379464"/>
            <a:ext cx="5956493" cy="4821448"/>
          </a:xfrm>
          <a:prstGeom prst="rect">
            <a:avLst/>
          </a:prstGeom>
          <a:noFill/>
          <a:ln/>
        </p:spPr>
        <p:txBody>
          <a:bodyPr wrap="square" lIns="0" tIns="0" rIns="0" bIns="0" rtlCol="0" anchor="t"/>
          <a:lstStyle/>
          <a:p>
            <a:pPr algn="l" marL="210820" indent="-210820">
              <a:lnSpc>
                <a:spcPct val="113000"/>
              </a:lnSpc>
              <a:buSzPct val="100000"/>
              <a:buChar char="•"/>
            </a:pPr>
            <a:r>
              <a:rPr lang="as" altLang="en-US" sz="2210" b="1" dirty="0">
                <a:solidFill>
                  <a:srgbClr val="422C70"/>
                </a:solidFill>
                <a:latin typeface="IBM Plex Sans" pitchFamily="34" charset="0"/>
                <a:ea typeface="IBM Plex Sans" pitchFamily="34" charset="-122"/>
                <a:cs typeface="IBM Plex Sans" pitchFamily="34" charset="-120"/>
              </a:rPr>
              <a:t>চাবি:</a:t>
            </a:r>
            <a:r>
              <a:rPr lang="as" altLang="en-US" sz="2210" dirty="0">
                <a:solidFill>
                  <a:srgbClr val="25252B"/>
                </a:solidFill>
                <a:latin typeface="IBM Plex Sans" pitchFamily="34" charset="0"/>
                <a:ea typeface="IBM Plex Sans" pitchFamily="34" charset="-122"/>
                <a:cs typeface="IBM Plex Sans" pitchFamily="34" charset="-120"/>
              </a:rPr>
              <a:t> সেইবোৰ কাৰ নিয়ন্ত্ৰণত থাকে, আপোনাৰ নে কোনো কোম্পানীৰ?</a:t>
            </a:r>
            <a:endParaRPr lang="as" sz="2210" dirty="0"/>
          </a:p>
          <a:p>
            <a:pPr algn="l" marL="210820" indent="-210820">
              <a:lnSpc>
                <a:spcPct val="113000"/>
              </a:lnSpc>
              <a:spcBef>
                <a:spcPts val="440"/>
              </a:spcBef>
              <a:buSzPct val="100000"/>
              <a:buChar char="•"/>
            </a:pPr>
            <a:r>
              <a:rPr lang="as" altLang="en-US" sz="2210" b="1" dirty="0">
                <a:solidFill>
                  <a:srgbClr val="422C70"/>
                </a:solidFill>
                <a:latin typeface="IBM Plex Sans" pitchFamily="34" charset="0"/>
                <a:ea typeface="IBM Plex Sans" pitchFamily="34" charset="-122"/>
                <a:cs typeface="IBM Plex Sans" pitchFamily="34" charset="-120"/>
              </a:rPr>
              <a:t>পুনৰুদ্ধাৰ:</a:t>
            </a:r>
            <a:r>
              <a:rPr lang="as" altLang="en-US" sz="2210" dirty="0">
                <a:solidFill>
                  <a:srgbClr val="25252B"/>
                </a:solidFill>
                <a:latin typeface="IBM Plex Sans" pitchFamily="34" charset="0"/>
                <a:ea typeface="IBM Plex Sans" pitchFamily="34" charset="-122"/>
                <a:cs typeface="IBM Plex Sans" pitchFamily="34" charset="-120"/>
              </a:rPr>
              <a:t> আপোনাৰ ফোন হেৰালে বা কোম্পানীটো নোহোৱা হ’লে কি হ’ব?</a:t>
            </a:r>
            <a:endParaRPr lang="as" sz="2210" dirty="0"/>
          </a:p>
          <a:p>
            <a:pPr algn="l" marL="210820" indent="-210820">
              <a:lnSpc>
                <a:spcPct val="113000"/>
              </a:lnSpc>
              <a:spcBef>
                <a:spcPts val="440"/>
              </a:spcBef>
              <a:buSzPct val="100000"/>
              <a:buChar char="•"/>
            </a:pPr>
            <a:r>
              <a:rPr lang="as" altLang="en-US" sz="2210" b="1" dirty="0">
                <a:solidFill>
                  <a:srgbClr val="422C70"/>
                </a:solidFill>
                <a:latin typeface="IBM Plex Sans" pitchFamily="34" charset="0"/>
                <a:ea typeface="IBM Plex Sans" pitchFamily="34" charset="-122"/>
                <a:cs typeface="IBM Plex Sans" pitchFamily="34" charset="-120"/>
              </a:rPr>
              <a:t>উৎস:</a:t>
            </a:r>
            <a:r>
              <a:rPr lang="as" altLang="en-US" sz="2210" dirty="0">
                <a:solidFill>
                  <a:srgbClr val="25252B"/>
                </a:solidFill>
                <a:latin typeface="IBM Plex Sans" pitchFamily="34" charset="0"/>
                <a:ea typeface="IBM Plex Sans" pitchFamily="34" charset="-122"/>
                <a:cs typeface="IBM Plex Sans" pitchFamily="34" charset="-120"/>
              </a:rPr>
              <a:t> আনুষ্ঠানিক ৱেবছাইট বা এপ ষ্ট’ৰৰ তালিকাভুক্ত এপ, কোনোবাই আপোনালৈ পঠোৱা লিংক নহয়তো?</a:t>
            </a:r>
            <a:endParaRPr lang="as" sz="2210" dirty="0"/>
          </a:p>
          <a:p>
            <a:pPr algn="l" marL="210820" indent="-210820">
              <a:lnSpc>
                <a:spcPct val="113000"/>
              </a:lnSpc>
              <a:spcBef>
                <a:spcPts val="440"/>
              </a:spcBef>
              <a:buSzPct val="100000"/>
              <a:buChar char="•"/>
            </a:pPr>
            <a:r>
              <a:rPr lang="as" altLang="en-US" sz="2210" b="1" dirty="0">
                <a:solidFill>
                  <a:srgbClr val="422C70"/>
                </a:solidFill>
                <a:latin typeface="IBM Plex Sans" pitchFamily="34" charset="0"/>
                <a:ea typeface="IBM Plex Sans" pitchFamily="34" charset="-122"/>
                <a:cs typeface="IBM Plex Sans" pitchFamily="34" charset="-120"/>
              </a:rPr>
              <a:t>ক’ড:</a:t>
            </a:r>
            <a:r>
              <a:rPr lang="as" altLang="en-US" sz="2210" dirty="0">
                <a:solidFill>
                  <a:srgbClr val="25252B"/>
                </a:solidFill>
                <a:latin typeface="IBM Plex Sans" pitchFamily="34" charset="0"/>
                <a:ea typeface="IBM Plex Sans" pitchFamily="34" charset="-122"/>
                <a:cs typeface="IBM Plex Sans" pitchFamily="34" charset="-120"/>
              </a:rPr>
              <a:t> মুক্ত উৎসৰ আৰু সক্ৰিয়ভাৱে ৰক্ষণাবেক্ষণ কৰা হয়নে? (কেৱল ইয়েই সুৰক্ষাৰ প্ৰমাণ নহয়।)</a:t>
            </a:r>
            <a:endParaRPr lang="as" sz="2210" dirty="0"/>
          </a:p>
          <a:p>
            <a:pPr algn="l" marL="210820" indent="-210820">
              <a:lnSpc>
                <a:spcPct val="113000"/>
              </a:lnSpc>
              <a:spcBef>
                <a:spcPts val="440"/>
              </a:spcBef>
              <a:buSzPct val="100000"/>
              <a:buChar char="•"/>
            </a:pPr>
            <a:r>
              <a:rPr lang="as" altLang="en-US" sz="2210" b="1" dirty="0">
                <a:solidFill>
                  <a:srgbClr val="422C70"/>
                </a:solidFill>
                <a:latin typeface="IBM Plex Sans" pitchFamily="34" charset="0"/>
                <a:ea typeface="IBM Plex Sans" pitchFamily="34" charset="-122"/>
                <a:cs typeface="IBM Plex Sans" pitchFamily="34" charset="-120"/>
              </a:rPr>
              <a:t>খৰচ:</a:t>
            </a:r>
            <a:r>
              <a:rPr lang="as" altLang="en-US" sz="2210" dirty="0">
                <a:solidFill>
                  <a:srgbClr val="25252B"/>
                </a:solidFill>
                <a:latin typeface="IBM Plex Sans" pitchFamily="34" charset="0"/>
                <a:ea typeface="IBM Plex Sans" pitchFamily="34" charset="-122"/>
                <a:cs typeface="IBM Plex Sans" pitchFamily="34" charset="-120"/>
              </a:rPr>
              <a:t> পঠিওৱা, গ্ৰহণ কৰা বা উলিওৱাৰ বাবে মাচুল আছেনে?</a:t>
            </a:r>
            <a:endParaRPr lang="as" sz="2210" dirty="0"/>
          </a:p>
          <a:p>
            <a:pPr algn="l" marL="210820" indent="-210820">
              <a:lnSpc>
                <a:spcPct val="113000"/>
              </a:lnSpc>
              <a:spcBef>
                <a:spcPts val="440"/>
              </a:spcBef>
              <a:buSzPct val="100000"/>
              <a:buChar char="•"/>
            </a:pPr>
            <a:r>
              <a:rPr lang="as" altLang="en-US" sz="2210" b="1" dirty="0">
                <a:solidFill>
                  <a:srgbClr val="422C70"/>
                </a:solidFill>
                <a:latin typeface="IBM Plex Sans" pitchFamily="34" charset="0"/>
                <a:ea typeface="IBM Plex Sans" pitchFamily="34" charset="-122"/>
                <a:cs typeface="IBM Plex Sans" pitchFamily="34" charset="-120"/>
              </a:rPr>
              <a:t>পৰিশোধ:</a:t>
            </a:r>
            <a:r>
              <a:rPr lang="as" altLang="en-US" sz="2210" dirty="0">
                <a:solidFill>
                  <a:srgbClr val="25252B"/>
                </a:solidFill>
                <a:latin typeface="IBM Plex Sans" pitchFamily="34" charset="0"/>
                <a:ea typeface="IBM Plex Sans" pitchFamily="34" charset="-122"/>
                <a:cs typeface="IBM Plex Sans" pitchFamily="34" charset="-120"/>
              </a:rPr>
              <a:t> অন-চেইন, লাইটনিং, নে দুয়োটাই?</a:t>
            </a:r>
            <a:endParaRPr lang="as" sz="22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আপুনি বিটকইন কেনেকৈ ব্যৱহাৰ কৰে?</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অন-চেইন আৰু লাইটনিং</a:t>
            </a:r>
            <a:endParaRPr lang="as"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as" altLang="en-US" sz="2400" b="1" dirty="0">
                <a:solidFill>
                  <a:srgbClr val="422C70"/>
                </a:solidFill>
                <a:latin typeface="IBM Plex Sans" pitchFamily="34" charset="0"/>
                <a:ea typeface="IBM Plex Sans" pitchFamily="34" charset="-122"/>
                <a:cs typeface="IBM Plex Sans" pitchFamily="34" charset="-120"/>
              </a:rPr>
              <a:t>অন-চেইন:</a:t>
            </a:r>
            <a:r>
              <a:rPr lang="as" altLang="en-US" sz="2400" dirty="0">
                <a:solidFill>
                  <a:srgbClr val="25252B"/>
                </a:solidFill>
                <a:latin typeface="IBM Plex Sans" pitchFamily="34" charset="0"/>
                <a:ea typeface="IBM Plex Sans" pitchFamily="34" charset="-122"/>
                <a:cs typeface="IBM Plex Sans" pitchFamily="34" charset="-120"/>
              </a:rPr>
              <a:t> ব্লকচেইনত পোনপটীয়াকৈ লিপিবদ্ধ কৰা</a:t>
            </a:r>
            <a:endParaRPr lang="as" sz="2400" dirty="0"/>
          </a:p>
          <a:p>
            <a:pPr algn="l" marL="228600" indent="-228600">
              <a:lnSpc>
                <a:spcPct val="113000"/>
              </a:lnSpc>
              <a:spcBef>
                <a:spcPts val="480"/>
              </a:spcBef>
              <a:buSzPct val="100000"/>
              <a:buChar char="•"/>
            </a:pPr>
            <a:r>
              <a:rPr lang="as" altLang="en-US" sz="2400" b="1" dirty="0">
                <a:solidFill>
                  <a:srgbClr val="422C70"/>
                </a:solidFill>
                <a:latin typeface="IBM Plex Sans" pitchFamily="34" charset="0"/>
                <a:ea typeface="IBM Plex Sans" pitchFamily="34" charset="-122"/>
                <a:cs typeface="IBM Plex Sans" pitchFamily="34" charset="-120"/>
              </a:rPr>
              <a:t>লাইটনিং:</a:t>
            </a:r>
            <a:r>
              <a:rPr lang="as" altLang="en-US" sz="2400" dirty="0">
                <a:solidFill>
                  <a:srgbClr val="25252B"/>
                </a:solidFill>
                <a:latin typeface="IBM Plex Sans" pitchFamily="34" charset="0"/>
                <a:ea typeface="IBM Plex Sans" pitchFamily="34" charset="-122"/>
                <a:cs typeface="IBM Plex Sans" pitchFamily="34" charset="-120"/>
              </a:rPr>
              <a:t> কফি কিনাৰ দৰে দ্ৰুত, কম পৰিমাণৰ আৰু সঘনাই কৰা পৰিশোধৰ বাবে বিটকইনৰ ওপৰত নিৰ্মিত এক পৰিশোধ নেটৱৰ্ক</a:t>
            </a:r>
            <a:endParaRPr lang="as" sz="2400" dirty="0"/>
          </a:p>
          <a:p>
            <a:pPr algn="l" marL="228600" indent="-228600">
              <a:lnSpc>
                <a:spcPct val="113000"/>
              </a:lnSpc>
              <a:spcBef>
                <a:spcPts val="480"/>
              </a:spcBef>
              <a:buSzPct val="100000"/>
              <a:buChar char="•"/>
            </a:pPr>
            <a:r>
              <a:rPr lang="as" altLang="en-US" sz="2400" dirty="0">
                <a:solidFill>
                  <a:srgbClr val="25252B"/>
                </a:solidFill>
                <a:latin typeface="IBM Plex Sans" pitchFamily="34" charset="0"/>
                <a:ea typeface="IBM Plex Sans" pitchFamily="34" charset="-122"/>
                <a:cs typeface="IBM Plex Sans" pitchFamily="34" charset="-120"/>
              </a:rPr>
              <a:t>লাইটনিং ৱালেটো তৃতীয় পক্ষৰ জিম্মাত থকা বা নিজৰ জিম্মাত থকা হ’ব পাৰে</a:t>
            </a:r>
            <a:endParaRPr lang="as" sz="2400" dirty="0"/>
          </a:p>
        </p:txBody>
      </p:sp>
      <p:pic>
        <p:nvPicPr>
          <p:cNvPr id="5" name="Image 0" descr="অন-চেইনবিটকইনৰ ব্লকচেইনত পোনপটীয়াকৈ লিপিবদ্ধ কৰা হয়লাইটনিংবিটকইনৰ ওপৰত নিৰ্মিত এটা পৰিশোধ নেটৱৰ্ক">    </p:cNvPr>
          <p:cNvPicPr>
            <a:picLocks noChangeAspect="1"/>
          </p:cNvPicPr>
          <p:nvPr/>
        </p:nvPicPr>
        <p:blipFill>
          <a:blip r:embed="rId1"/>
          <a:stretch>
            <a:fillRect/>
          </a:stretch>
        </p:blipFill>
        <p:spPr>
          <a:xfrm>
            <a:off x="737189" y="3336737"/>
            <a:ext cx="10717408" cy="2735793"/>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আপুনি বিটকইন কেনেকৈ ব্যৱহাৰ কৰে?</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শিকাৰ সময়ত মানিবলগীয়া তিনিটা নিয়ম</a:t>
            </a:r>
            <a:endParaRPr lang="as"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as" altLang="en-US" sz="2400" b="1" dirty="0">
                <a:solidFill>
                  <a:srgbClr val="25252B"/>
                </a:solidFill>
                <a:latin typeface="IBM Plex Sans" pitchFamily="34" charset="0"/>
                <a:ea typeface="IBM Plex Sans" pitchFamily="34" charset="-122"/>
                <a:cs typeface="IBM Plex Sans" pitchFamily="34" charset="-120"/>
              </a:rPr>
              <a:t>প্ৰথমে শিকক।</a:t>
            </a:r>
            <a:r>
              <a:rPr lang="as" altLang="en-US" sz="2400" dirty="0">
                <a:solidFill>
                  <a:srgbClr val="25252B"/>
                </a:solidFill>
                <a:latin typeface="IBM Plex Sans" pitchFamily="34" charset="0"/>
                <a:ea typeface="IBM Plex Sans" pitchFamily="34" charset="-122"/>
                <a:cs typeface="IBM Plex Sans" pitchFamily="34" charset="-120"/>
              </a:rPr>
              <a:t> উত্তেজনা, ভয় বা চাপৰ বশৱৰ্তী হৈ কোনো পদক্ষেপ নল’ব।</a:t>
            </a:r>
            <a:endParaRPr lang="as" sz="2400" dirty="0"/>
          </a:p>
          <a:p>
            <a:pPr algn="l" marL="228600" indent="-228600">
              <a:lnSpc>
                <a:spcPct val="113000"/>
              </a:lnSpc>
              <a:spcBef>
                <a:spcPts val="480"/>
              </a:spcBef>
              <a:buSzPct val="100000"/>
              <a:buChar char="•"/>
            </a:pPr>
            <a:r>
              <a:rPr lang="as" altLang="en-US" sz="2400" b="1" dirty="0">
                <a:solidFill>
                  <a:srgbClr val="25252B"/>
                </a:solidFill>
                <a:latin typeface="IBM Plex Sans" pitchFamily="34" charset="0"/>
                <a:ea typeface="IBM Plex Sans" pitchFamily="34" charset="-122"/>
                <a:cs typeface="IBM Plex Sans" pitchFamily="34" charset="-120"/>
              </a:rPr>
              <a:t>সৰু পৰিমাণেৰে আৰম্ভ কৰক।</a:t>
            </a:r>
            <a:r>
              <a:rPr lang="as" altLang="en-US" sz="2400" dirty="0">
                <a:solidFill>
                  <a:srgbClr val="25252B"/>
                </a:solidFill>
                <a:latin typeface="IBM Plex Sans" pitchFamily="34" charset="0"/>
                <a:ea typeface="IBM Plex Sans" pitchFamily="34" charset="-122"/>
                <a:cs typeface="IBM Plex Sans" pitchFamily="34" charset="-120"/>
              </a:rPr>
              <a:t> হেৰুৱালেও আপুনি বহন কৰিব পৰা পৰিমাণৰ ধনেৰে অপৰিচিত সঁজুলিবোৰ ব্যৱহাৰ কৰি চাওক।</a:t>
            </a:r>
            <a:endParaRPr lang="as" sz="2400" dirty="0"/>
          </a:p>
          <a:p>
            <a:pPr algn="l" marL="228600" indent="-228600">
              <a:lnSpc>
                <a:spcPct val="113000"/>
              </a:lnSpc>
              <a:spcBef>
                <a:spcPts val="480"/>
              </a:spcBef>
              <a:buSzPct val="100000"/>
              <a:buChar char="•"/>
            </a:pPr>
            <a:r>
              <a:rPr lang="as" altLang="en-US" sz="2400" b="1" dirty="0">
                <a:solidFill>
                  <a:srgbClr val="25252B"/>
                </a:solidFill>
                <a:latin typeface="IBM Plex Sans" pitchFamily="34" charset="0"/>
                <a:ea typeface="IBM Plex Sans" pitchFamily="34" charset="-122"/>
                <a:cs typeface="IBM Plex Sans" pitchFamily="34" charset="-120"/>
              </a:rPr>
              <a:t>বিশ্বাস নকৰিব, যাচাই কৰক।</a:t>
            </a:r>
            <a:r>
              <a:rPr lang="as" altLang="en-US" sz="2400" dirty="0">
                <a:solidFill>
                  <a:srgbClr val="25252B"/>
                </a:solidFill>
                <a:latin typeface="IBM Plex Sans" pitchFamily="34" charset="0"/>
                <a:ea typeface="IBM Plex Sans" pitchFamily="34" charset="-122"/>
                <a:cs typeface="IBM Plex Sans" pitchFamily="34" charset="-120"/>
              </a:rPr>
              <a:t> ব্যক্তিজন, পৰিশোধৰ পদ্ধতি, ঠিকনা আৰু ধনৰ পৰিমাণ যাচাই কৰক।</a:t>
            </a:r>
            <a:endParaRPr lang="as" sz="2400" dirty="0"/>
          </a:p>
        </p:txBody>
      </p:sp>
      <p:sp>
        <p:nvSpPr>
          <p:cNvPr id="5" name="Shape 3"/>
          <p:cNvSpPr/>
          <p:nvPr/>
        </p:nvSpPr>
        <p:spPr>
          <a:xfrm>
            <a:off x="666780" y="3900465"/>
            <a:ext cx="10858500" cy="2056668"/>
          </a:xfrm>
          <a:prstGeom prst="rect">
            <a:avLst/>
          </a:prstGeom>
          <a:solidFill>
            <a:srgbClr val="F3F3FA"/>
          </a:solidFill>
          <a:ln/>
        </p:spPr>
      </p:sp>
      <p:sp>
        <p:nvSpPr>
          <p:cNvPr id="6" name="Shape 4"/>
          <p:cNvSpPr/>
          <p:nvPr/>
        </p:nvSpPr>
        <p:spPr>
          <a:xfrm>
            <a:off x="666780" y="3900465"/>
            <a:ext cx="57150" cy="2056668"/>
          </a:xfrm>
          <a:prstGeom prst="rect">
            <a:avLst/>
          </a:prstGeom>
          <a:solidFill>
            <a:srgbClr val="422C70"/>
          </a:solidFill>
          <a:ln/>
        </p:spPr>
      </p:sp>
      <p:sp>
        <p:nvSpPr>
          <p:cNvPr id="7" name="Text 5"/>
          <p:cNvSpPr/>
          <p:nvPr/>
        </p:nvSpPr>
        <p:spPr>
          <a:xfrm>
            <a:off x="1211580" y="4174785"/>
            <a:ext cx="10415565" cy="1508028"/>
          </a:xfrm>
          <a:prstGeom prst="rect">
            <a:avLst/>
          </a:prstGeom>
          <a:noFill/>
          <a:ln/>
        </p:spPr>
        <p:txBody>
          <a:bodyPr wrap="square" lIns="0" tIns="0" rIns="0" bIns="0" rtlCol="0" anchor="t"/>
          <a:lstStyle/>
          <a:p>
            <a:pPr algn="l" indent="0" marL="0">
              <a:lnSpc>
                <a:spcPct val="113000"/>
              </a:lnSpc>
              <a:buNone/>
            </a:pPr>
            <a:r>
              <a:rPr lang="as" altLang="en-US" sz="2400" b="1" dirty="0">
                <a:solidFill>
                  <a:srgbClr val="422C70"/>
                </a:solidFill>
                <a:latin typeface="IBM Plex Sans" pitchFamily="34" charset="0"/>
                <a:ea typeface="IBM Plex Sans" pitchFamily="34" charset="-122"/>
                <a:cs typeface="IBM Plex Sans" pitchFamily="34" charset="-120"/>
              </a:rPr>
              <a:t>ধন গ্ৰহণৰ তথ্য শ্বেয়াৰ কৰক, গোপন তথ্য কেতিয়াও নকৰিব</a:t>
            </a:r>
            <a:endParaRPr lang="as" sz="2400" dirty="0"/>
          </a:p>
          <a:p>
            <a:pPr algn="l" indent="0" marL="0">
              <a:lnSpc>
                <a:spcPct val="113000"/>
              </a:lnSpc>
              <a:spcBef>
                <a:spcPts val="360"/>
              </a:spcBef>
              <a:buNone/>
            </a:pPr>
            <a:r>
              <a:rPr lang="as" altLang="en-US" sz="2400" dirty="0">
                <a:solidFill>
                  <a:srgbClr val="25252B"/>
                </a:solidFill>
                <a:latin typeface="IBM Plex Sans" pitchFamily="34" charset="0"/>
                <a:ea typeface="IBM Plex Sans" pitchFamily="34" charset="-122"/>
                <a:cs typeface="IBM Plex Sans" pitchFamily="34" charset="-120"/>
              </a:rPr>
              <a:t>এটা ঠিকনা বা পৰিশোধৰ অনুৰোধ শ্বেয়াৰ কৰিব পাৰি। ছীড ফ্ৰেজ বা ব্যক্তিগত চাবি কেতিয়াও শ্বেয়াৰ কৰিব নালাগে। কোনো প্ৰকৃত শিক্ষাদাতা, ৱালেট কোম্পানী বা সহায়তা কৰ্মীয়ে কেতিয়াও এই গোপন তথ্য নিবিচাৰিব।</a:t>
            </a:r>
            <a:endParaRPr lang="a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আপুনি বিটকইন কেনেকৈ ব্যৱহাৰ কৰে?</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ৰওক, একো শ্বেয়াৰ নকৰিব, একো</a:t>
            </a:r>
            <a:br/>
            <a:r>
              <a:rPr lang="as" altLang="en-US" sz="3000" dirty="0">
                <a:solidFill>
                  <a:srgbClr val="422C70"/>
                </a:solidFill>
                <a:latin typeface="IBM Plex Sans Medium" pitchFamily="34" charset="0"/>
                <a:ea typeface="IBM Plex Sans Medium" pitchFamily="34" charset="-122"/>
                <a:cs typeface="IBM Plex Sans Medium" pitchFamily="34" charset="-120"/>
              </a:rPr>
              <a:t>নপঠাব</a:t>
            </a:r>
            <a:endParaRPr lang="as" sz="3000" dirty="0"/>
          </a:p>
        </p:txBody>
      </p:sp>
      <p:sp>
        <p:nvSpPr>
          <p:cNvPr id="5" name="Text 2"/>
          <p:cNvSpPr/>
          <p:nvPr/>
        </p:nvSpPr>
        <p:spPr>
          <a:xfrm>
            <a:off x="666780" y="1848551"/>
            <a:ext cx="5694426" cy="2533620"/>
          </a:xfrm>
          <a:prstGeom prst="rect">
            <a:avLst/>
          </a:prstGeom>
          <a:noFill/>
          <a:ln/>
        </p:spPr>
        <p:txBody>
          <a:bodyPr wrap="square" lIns="0" tIns="0" rIns="0" bIns="0" rtlCol="0" anchor="t"/>
          <a:lstStyle/>
          <a:p>
            <a:pPr algn="l" indent="0" marL="0">
              <a:lnSpc>
                <a:spcPct val="113000"/>
              </a:lnSpc>
              <a:buNone/>
            </a:pPr>
            <a:r>
              <a:rPr lang="as" altLang="en-US" sz="2110" dirty="0">
                <a:solidFill>
                  <a:srgbClr val="25252B"/>
                </a:solidFill>
                <a:latin typeface="IBM Plex Sans" pitchFamily="34" charset="0"/>
                <a:ea typeface="IBM Plex Sans" pitchFamily="34" charset="-122"/>
                <a:cs typeface="IBM Plex Sans" pitchFamily="34" charset="-120"/>
              </a:rPr>
              <a:t>কোনোবাই খৰখেদা কৰিবলৈ বা কথা গোপনে ৰাখিবলৈ কয়, নিশ্চিত লাভৰ প্ৰতিশ্ৰুতি দিয়ে, আপোনাক প্ৰথমে বিটকইন পঠিয়াবলৈ কয়, বা আপোনাৰ ছীড ফ্ৰেজ বিচাৰে যদি, তেন্তে ৰৈ যাওক। অলপ থমকি ৰওক। একো শ্বেয়াৰ নকৰিব। একো নপঠিয়াব। তাৰ পিছত আপুনি আগৰে পৰা জনা কোনো উৎসৰ জৰিয়তে পৰীক্ষা কৰক।</a:t>
            </a:r>
            <a:endParaRPr lang="as" sz="2110" dirty="0"/>
          </a:p>
        </p:txBody>
      </p:sp>
      <p:pic>
        <p:nvPicPr>
          <p:cNvPr id="6" name="Image 1" descr="খৰখেদা কৰিবলৈ চাপ অন্যৰ পৰিচয় ধাৰণ সলনি কৰা গন্তব্যস্থান নিশ্চিত লাভৰ প্ৰতিশ্ৰুতি গোপন তথ্য বিচৰা">    </p:cNvPr>
          <p:cNvPicPr>
            <a:picLocks noChangeAspect="1"/>
          </p:cNvPicPr>
          <p:nvPr/>
        </p:nvPicPr>
        <p:blipFill>
          <a:blip r:embed="rId2"/>
          <a:stretch>
            <a:fillRect/>
          </a:stretch>
        </p:blipFill>
        <p:spPr>
          <a:xfrm>
            <a:off x="1338224" y="4516313"/>
            <a:ext cx="4029121" cy="1448410"/>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আপুনি বিটকইন কেনেকৈ ব্যৱহাৰ কৰে?</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as" altLang="en-US" sz="4350" dirty="0">
                <a:solidFill>
                  <a:srgbClr val="FFFFFF"/>
                </a:solidFill>
                <a:latin typeface="IBM Plex Sans Medium" pitchFamily="34" charset="0"/>
                <a:ea typeface="IBM Plex Sans Medium" pitchFamily="34" charset="-122"/>
                <a:cs typeface="IBM Plex Sans Medium" pitchFamily="34" charset="-120"/>
              </a:rPr>
              <a:t>ইয়াৰ পাছত কি?</a:t>
            </a:r>
            <a:endParaRPr lang="as"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as" altLang="en-US" sz="2400" dirty="0">
                <a:solidFill>
                  <a:srgbClr val="FFFFFF"/>
                </a:solidFill>
                <a:latin typeface="IBM Plex Sans" pitchFamily="34" charset="0"/>
                <a:ea typeface="IBM Plex Sans" pitchFamily="34" charset="-122"/>
                <a:cs typeface="IBM Plex Sans" pitchFamily="34" charset="-120"/>
              </a:rPr>
              <a:t>এয়া মাথোঁ আৰম্ভণিহে।</a:t>
            </a:r>
            <a:endParaRPr lang="a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চাৰিটা মূল কথা</a:t>
            </a:r>
            <a:endParaRPr lang="as"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as" altLang="en-US" sz="2400" b="1" dirty="0">
                <a:solidFill>
                  <a:srgbClr val="25252B"/>
                </a:solidFill>
                <a:latin typeface="IBM Plex Sans" pitchFamily="34" charset="0"/>
                <a:ea typeface="IBM Plex Sans" pitchFamily="34" charset="-122"/>
                <a:cs typeface="IBM Plex Sans" pitchFamily="34" charset="-120"/>
              </a:rPr>
              <a:t>ধন নিয়ম আৰু বিশ্বাসৰ ওপৰত নিৰ্ভৰ কৰে।</a:t>
            </a:r>
            <a:r>
              <a:rPr lang="as" altLang="en-US" sz="2400" dirty="0">
                <a:solidFill>
                  <a:srgbClr val="25252B"/>
                </a:solidFill>
                <a:latin typeface="IBM Plex Sans" pitchFamily="34" charset="0"/>
                <a:ea typeface="IBM Plex Sans" pitchFamily="34" charset="-122"/>
                <a:cs typeface="IBM Plex Sans" pitchFamily="34" charset="-120"/>
              </a:rPr>
              <a:t> ফিয়াট মুদ্ৰাৰ যোগান আৰু নিয়ম মুষ্টিমেয় কেইটামান প্ৰতিষ্ঠানে নিৰ্ধাৰণ কৰে।</a:t>
            </a:r>
            <a:endParaRPr lang="as" sz="2400" dirty="0"/>
          </a:p>
          <a:p>
            <a:pPr algn="l" marL="228600" indent="-228600">
              <a:lnSpc>
                <a:spcPct val="113000"/>
              </a:lnSpc>
              <a:spcBef>
                <a:spcPts val="480"/>
              </a:spcBef>
              <a:buSzPct val="100000"/>
              <a:buChar char="•"/>
            </a:pPr>
            <a:r>
              <a:rPr lang="as" altLang="en-US" sz="2400" b="1" dirty="0">
                <a:solidFill>
                  <a:srgbClr val="25252B"/>
                </a:solidFill>
                <a:latin typeface="IBM Plex Sans" pitchFamily="34" charset="0"/>
                <a:ea typeface="IBM Plex Sans" pitchFamily="34" charset="-122"/>
                <a:cs typeface="IBM Plex Sans" pitchFamily="34" charset="-120"/>
              </a:rPr>
              <a:t>বিটকইনে ভিন্ন নিয়ম আগবঢ়ায়।</a:t>
            </a:r>
            <a:r>
              <a:rPr lang="as" altLang="en-US" sz="2400" dirty="0">
                <a:solidFill>
                  <a:srgbClr val="25252B"/>
                </a:solidFill>
                <a:latin typeface="IBM Plex Sans" pitchFamily="34" charset="0"/>
                <a:ea typeface="IBM Plex Sans" pitchFamily="34" charset="-122"/>
                <a:cs typeface="IBM Plex Sans" pitchFamily="34" charset="-120"/>
              </a:rPr>
              <a:t> এক সাৰ্বজনীন, সীমিত যোগান, যি সকলোৰে বাবে মুকলি আৰু যাৰ ওপৰত কেৱল বিশ্বাস কৰাৰ সলনি তাক যাচাই কৰিব পাৰি।</a:t>
            </a:r>
            <a:endParaRPr lang="as" sz="2400" dirty="0"/>
          </a:p>
          <a:p>
            <a:pPr algn="l" marL="228600" indent="-228600">
              <a:lnSpc>
                <a:spcPct val="113000"/>
              </a:lnSpc>
              <a:spcBef>
                <a:spcPts val="480"/>
              </a:spcBef>
              <a:buSzPct val="100000"/>
              <a:buChar char="•"/>
            </a:pPr>
            <a:r>
              <a:rPr lang="as" altLang="en-US" sz="2400" b="1" dirty="0">
                <a:solidFill>
                  <a:srgbClr val="25252B"/>
                </a:solidFill>
                <a:latin typeface="IBM Plex Sans" pitchFamily="34" charset="0"/>
                <a:ea typeface="IBM Plex Sans" pitchFamily="34" charset="-122"/>
                <a:cs typeface="IBM Plex Sans" pitchFamily="34" charset="-120"/>
              </a:rPr>
              <a:t>সুৰক্ষা সকলোতকৈ আগত।</a:t>
            </a:r>
            <a:r>
              <a:rPr lang="as" altLang="en-US" sz="2400" dirty="0">
                <a:solidFill>
                  <a:srgbClr val="25252B"/>
                </a:solidFill>
                <a:latin typeface="IBM Plex Sans" pitchFamily="34" charset="0"/>
                <a:ea typeface="IBM Plex Sans" pitchFamily="34" charset="-122"/>
                <a:cs typeface="IBM Plex Sans" pitchFamily="34" charset="-120"/>
              </a:rPr>
              <a:t> প্ৰথমে শিকক, অলপৰ পৰা আৰম্ভ কৰক, সকলো যাচাই কৰক, আপোনাৰ ছীড ফ্ৰেজ কেতিয়াও আনক নিদিব।</a:t>
            </a:r>
            <a:endParaRPr lang="as" sz="2400" dirty="0"/>
          </a:p>
          <a:p>
            <a:pPr algn="l" marL="228600" indent="-228600">
              <a:lnSpc>
                <a:spcPct val="113000"/>
              </a:lnSpc>
              <a:spcBef>
                <a:spcPts val="480"/>
              </a:spcBef>
              <a:buSzPct val="100000"/>
              <a:buChar char="•"/>
            </a:pPr>
            <a:r>
              <a:rPr lang="as" altLang="en-US" sz="2400" b="1" dirty="0">
                <a:solidFill>
                  <a:srgbClr val="25252B"/>
                </a:solidFill>
                <a:latin typeface="IBM Plex Sans" pitchFamily="34" charset="0"/>
                <a:ea typeface="IBM Plex Sans" pitchFamily="34" charset="-122"/>
                <a:cs typeface="IBM Plex Sans" pitchFamily="34" charset="-120"/>
              </a:rPr>
              <a:t>এয়া মাত্ৰ আৰম্ভণিহে।</a:t>
            </a:r>
            <a:r>
              <a:rPr lang="as" altLang="en-US" sz="2400" dirty="0">
                <a:solidFill>
                  <a:srgbClr val="25252B"/>
                </a:solidFill>
                <a:latin typeface="IBM Plex Sans" pitchFamily="34" charset="0"/>
                <a:ea typeface="IBM Plex Sans" pitchFamily="34" charset="-122"/>
                <a:cs typeface="IBM Plex Sans" pitchFamily="34" charset="-120"/>
              </a:rPr>
              <a:t> আগলৈ এটা সুৰক্ষিত পদক্ষেপ লোৱাই যথেষ্ট।</a:t>
            </a:r>
            <a:endParaRPr lang="as"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as" altLang="en-US" sz="2400" b="1" dirty="0">
                <a:solidFill>
                  <a:srgbClr val="422C70"/>
                </a:solidFill>
                <a:latin typeface="IBM Plex Sans" pitchFamily="34" charset="0"/>
                <a:ea typeface="IBM Plex Sans" pitchFamily="34" charset="-122"/>
                <a:cs typeface="IBM Plex Sans" pitchFamily="34" charset="-120"/>
              </a:rPr>
              <a:t>চিন্তা কৰাৰ এটি মুহূৰ্ত</a:t>
            </a:r>
            <a:endParaRPr lang="as" sz="2400" dirty="0"/>
          </a:p>
          <a:p>
            <a:pPr algn="l" indent="0" marL="0">
              <a:lnSpc>
                <a:spcPct val="113000"/>
              </a:lnSpc>
              <a:spcBef>
                <a:spcPts val="360"/>
              </a:spcBef>
              <a:buNone/>
            </a:pPr>
            <a:r>
              <a:rPr lang="as" altLang="en-US" sz="2400" dirty="0">
                <a:solidFill>
                  <a:srgbClr val="25252B"/>
                </a:solidFill>
                <a:latin typeface="IBM Plex Sans" pitchFamily="34" charset="0"/>
                <a:ea typeface="IBM Plex Sans" pitchFamily="34" charset="-122"/>
                <a:cs typeface="IBM Plex Sans" pitchFamily="34" charset="-120"/>
              </a:rPr>
              <a:t>আৰম্ভণিৰ পাঁচটা প্ৰশ্নলৈ উভতি যাওক। এতিয়া আপুনি কি উত্তৰ দিব?</a:t>
            </a:r>
            <a:endParaRPr lang="a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ইয়াৰ পাছত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s" altLang="en-US" sz="3000" dirty="0">
                <a:solidFill>
                  <a:srgbClr val="422C70"/>
                </a:solidFill>
                <a:latin typeface="IBM Plex Sans Medium" pitchFamily="34" charset="0"/>
                <a:ea typeface="IBM Plex Sans Medium" pitchFamily="34" charset="-122"/>
                <a:cs typeface="IBM Plex Sans Medium" pitchFamily="34" charset="-120"/>
              </a:rPr>
              <a:t>বিটকইন ডিপ্লোমা</a:t>
            </a:r>
            <a:endParaRPr lang="as"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as" altLang="en-US" sz="2210" dirty="0">
                <a:solidFill>
                  <a:srgbClr val="25252B"/>
                </a:solidFill>
                <a:latin typeface="IBM Plex Sans" pitchFamily="34" charset="0"/>
                <a:ea typeface="IBM Plex Sans" pitchFamily="34" charset="-122"/>
                <a:cs typeface="IBM Plex Sans" pitchFamily="34" charset="-120"/>
              </a:rPr>
              <a:t>পৰৱৰ্তী পদক্ষেপ। ইয়াৰ চাৰিটা মডিউলে আপোনাক আৰু আগুৱাই লৈ যাব:</a:t>
            </a:r>
            <a:endParaRPr lang="as"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as" altLang="en-US" sz="2210" dirty="0">
                <a:solidFill>
                  <a:srgbClr val="25252B"/>
                </a:solidFill>
                <a:latin typeface="IBM Plex Sans" pitchFamily="34" charset="0"/>
                <a:ea typeface="IBM Plex Sans" pitchFamily="34" charset="-122"/>
                <a:cs typeface="IBM Plex Sans" pitchFamily="34" charset="-120"/>
              </a:rPr>
              <a:t>ধনৰ বিষয়ে বুজা</a:t>
            </a:r>
            <a:endParaRPr lang="as" sz="2210" dirty="0"/>
          </a:p>
          <a:p>
            <a:pPr algn="l" marL="210820" indent="-210820">
              <a:lnSpc>
                <a:spcPct val="113000"/>
              </a:lnSpc>
              <a:spcBef>
                <a:spcPts val="440"/>
              </a:spcBef>
              <a:buSzPct val="100000"/>
              <a:buChar char="•"/>
            </a:pPr>
            <a:r>
              <a:rPr lang="as" altLang="en-US" sz="2210" dirty="0">
                <a:solidFill>
                  <a:srgbClr val="25252B"/>
                </a:solidFill>
                <a:latin typeface="IBM Plex Sans" pitchFamily="34" charset="0"/>
                <a:ea typeface="IBM Plex Sans" pitchFamily="34" charset="-122"/>
                <a:cs typeface="IBM Plex Sans" pitchFamily="34" charset="-120"/>
              </a:rPr>
              <a:t>বিটকইনে কেনেকৈ কাম কৰে</a:t>
            </a:r>
            <a:endParaRPr lang="as" sz="2210" dirty="0"/>
          </a:p>
          <a:p>
            <a:pPr algn="l" marL="210820" indent="-210820">
              <a:lnSpc>
                <a:spcPct val="113000"/>
              </a:lnSpc>
              <a:spcBef>
                <a:spcPts val="440"/>
              </a:spcBef>
              <a:buSzPct val="100000"/>
              <a:buChar char="•"/>
            </a:pPr>
            <a:r>
              <a:rPr lang="as" altLang="en-US" sz="2210" dirty="0">
                <a:solidFill>
                  <a:srgbClr val="25252B"/>
                </a:solidFill>
                <a:latin typeface="IBM Plex Sans" pitchFamily="34" charset="0"/>
                <a:ea typeface="IBM Plex Sans" pitchFamily="34" charset="-122"/>
                <a:cs typeface="IBM Plex Sans" pitchFamily="34" charset="-120"/>
              </a:rPr>
              <a:t>নিৰাপদে বিটকইন ব্যৱহাৰ কৰা</a:t>
            </a:r>
            <a:endParaRPr lang="as" sz="2210" dirty="0"/>
          </a:p>
          <a:p>
            <a:pPr algn="l" marL="210820" indent="-210820">
              <a:lnSpc>
                <a:spcPct val="113000"/>
              </a:lnSpc>
              <a:spcBef>
                <a:spcPts val="440"/>
              </a:spcBef>
              <a:buSzPct val="100000"/>
              <a:buChar char="•"/>
            </a:pPr>
            <a:r>
              <a:rPr lang="as" altLang="en-US" sz="2210" dirty="0">
                <a:solidFill>
                  <a:srgbClr val="25252B"/>
                </a:solidFill>
                <a:latin typeface="IBM Plex Sans" pitchFamily="34" charset="0"/>
                <a:ea typeface="IBM Plex Sans" pitchFamily="34" charset="-122"/>
                <a:cs typeface="IBM Plex Sans" pitchFamily="34" charset="-120"/>
              </a:rPr>
              <a:t>আপোনাৰ সমাজত বিটকইন</a:t>
            </a:r>
            <a:endParaRPr lang="as"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as" altLang="en-US" sz="2210" dirty="0">
                <a:solidFill>
                  <a:srgbClr val="25252B"/>
                </a:solidFill>
                <a:latin typeface="IBM Plex Sans" pitchFamily="34" charset="0"/>
                <a:ea typeface="IBM Plex Sans" pitchFamily="34" charset="-122"/>
                <a:cs typeface="IBM Plex Sans" pitchFamily="34" charset="-120"/>
              </a:rPr>
              <a:t>কৌতূহলী হৈ থাকক, প্ৰশ্ন কৰি থাকক, আৰু অধিক জানিবলৈ চাওক </a:t>
            </a:r>
            <a:r>
              <a:rPr lang="as"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as" altLang="en-US" sz="2210" dirty="0">
                <a:solidFill>
                  <a:srgbClr val="25252B"/>
                </a:solidFill>
                <a:latin typeface="IBM Plex Sans" pitchFamily="34" charset="0"/>
                <a:ea typeface="IBM Plex Sans" pitchFamily="34" charset="-122"/>
                <a:cs typeface="IBM Plex Sans" pitchFamily="34" charset="-120"/>
              </a:rPr>
              <a:t>।</a:t>
            </a:r>
            <a:endParaRPr lang="as"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as" altLang="en-US" sz="2210" dirty="0">
                <a:solidFill>
                  <a:srgbClr val="25252B"/>
                </a:solidFill>
                <a:latin typeface="IBM Plex Sans" pitchFamily="34" charset="0"/>
                <a:ea typeface="IBM Plex Sans" pitchFamily="34" charset="-122"/>
                <a:cs typeface="IBM Plex Sans" pitchFamily="34" charset="-120"/>
              </a:rPr>
              <a:t>আমাৰ পৰৱৰ্তী শিক্ষাৰ্থী গোটত আপোনাক লগ পোৱাৰ আশাৰে বাট চাই আছোঁ।</a:t>
            </a:r>
            <a:endParaRPr lang="as"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s" altLang="en-US" sz="1200" dirty="0">
                <a:solidFill>
                  <a:srgbClr val="6C6C7D"/>
                </a:solidFill>
                <a:latin typeface="IBM Plex Sans" pitchFamily="34" charset="0"/>
                <a:ea typeface="IBM Plex Sans" pitchFamily="34" charset="-122"/>
                <a:cs typeface="IBM Plex Sans" pitchFamily="34" charset="-120"/>
              </a:rPr>
              <a:t>বিটকইনৰ পৰিচয় · ইয়াৰ পাছত কি?</a:t>
            </a:r>
            <a:endParaRPr lang="a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বিটকইনৰ পৰিচয়</dc:title>
  <dc:subject>Open educational slides (Creative Commons). Adapt them freely.</dc:subject>
  <dc:creator>My First Bitcoin</dc:creator>
  <cp:lastModifiedBy>My First Bitcoin</cp:lastModifiedBy>
  <cp:revision>1</cp:revision>
  <dcterms:created xsi:type="dcterms:W3CDTF">2026-10-22T19:28:06Z</dcterms:created>
  <dcterms:modified xsi:type="dcterms:W3CDTF">2026-10-22T19:28:06Z</dcterms:modified>
</cp:coreProperties>
</file>