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My First Bitcoin, बिटक्वाइनको परिचय, शुरुआतीहरूका लागि मार्गदर्शिका, संस्करण 26.10। क्रिएटिभ कमन्स एट्रिब्युसन-शेयरअलाइक 4.0 इन्टरनेसनल इजाजतपत्रअन्तर्गत अनुकूलित; यस स्लाइड सामग्रीमा पनि सोही इजाजतपत्र लागू हुन्छ। यो स्लाइड सामग्री मार्गदर्शिकाका छवटा प्रश्नमा आधारित, शिक्षकको नेतृत्वमा गरिने प्रस्तुतिका लागि सहयोगी सामग्री हो। मूल अर्थ र सुरक्षासम्बन्धी सन्देशहरू कायम राख्दै उदाहरणहरू, प्रस्तुतिको गति र प्रस्तुत गर्ने शैलीलाई आफ्नो समुदायअनुकूल बनाउनुहोस्। यसले सत्रको कुनै निश्चित अवधि तोकेको 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यस चित्रबाट सुरु गर्नुहोस्: हाम्रो वरिपरि सबैले पैसाबारे कुनै प्रश्न नगरी त्यसको प्रयोग गर्छन्। समूहलाई सोध्नुहोस्—पैसा कहाँबाट आउँछ भनेर उहाँहरूले पछिल्लो पटक कहिले सोच्नुभएको थियो।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सिकारुहरूलाई लेख्न केही मिनेट दिनुहोस्। कसैलाई पनि व्यक्तिगत वित्तीय विवरण साझा गर्न नभन्नुहोस्। यी उत्तरहरू “अब के गर्ने?” शीर्षकको मुख्य सिकाइसम्बन्धी स्लाइडमा फेरि आउनेछन्।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 भिन्नतालाई सत्रभरि कायम राख्नुहोस्। कुनै दाबी प्रस्तुत हुँदा सोध्नुहोस्: के हामी यसलाई जाँच्न सक्छौँ, वा यसका लागि मापदण्ड र प्रमाण चाहिन्छ?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मार्गदर्शिकाको उदाहरण लिनुहोस्: तपाईं धान फलाउनुहुन्छ र तपाईंलाई जुत्ता चाहिन्छ, तर जुत्ता बनाउने व्यक्तिलाई धान होइन, खाने तेल चाहिन्छ। अर्थशास्त्रीहरू यसलाई आवश्यकताहरूको दोहोरो संयोग भन्छन्।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मार्गदर्शिकाको उदाहरण लिनुहोस्: तपाईं धान फलाउनुहुन्छ र तपाईंलाई जुत्ता चाहिन्छ, तर जुत्ता बनाउने व्यक्तिलाई धान होइन, खाने तेल चाहिन्छ। अर्थशास्त्रीहरू यसलाई आवश्यकताहरूको दोहोरो संयोग भन्छन्।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बैंकनोट कागजको एउटा टुक्रा मात्र हो। पैसाले बेच्ने र किन्ने कार्यलाई अलग गरेर वस्तु विनिमयको समस्या समाधान गर्छ: तपाईंले एक व्यक्तिलाई आफ्नो चामल बेच्नुहुन्छ र अर्को व्यक्तिबाट जुत्ता किन्नुहुन्छ। यही कुराले पैसालाई वस्तु विनिमयबाट अलग बनाउँछ।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मूल्य मुद्रास्फीति भनेको मूल्यहरूको सामान्य स्तरमा निरन्तर हुने वृद्धि हो। यसको अर्को पाटो क्रयशक्ति हो: मुद्राको एक एकाइले कति वस्तु वा सेवा किन्न सक्छ भन्ने कुरा। यदि आधारभूत वस्तुहरूको एउटा टोकरीको मूल्य मुद्राको १०० एकाइबाट बढेर ११० पुग्छ भने, त्यही १०० एकाइले अब पूरै टोकरी किन्न सकिँदैन।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मूल्य मुद्रास्फीति भनेको मूल्यहरूको सामान्य स्तरमा निरन्तर हुने वृद्धि हो। यसको अर्को पाटो क्रयशक्ति हो: मुद्राको एक एकाइले कति वस्तु वा सेवा किन्न सक्छ भन्ने कुरा। यदि आधारभूत वस्तुहरूको एउटा टोकरीको मूल्य मुद्राको १०० एकाइबाट बढेर ११० पुग्छ भने, त्यही १०० एकाइले अब पूरै टोकरी किन्न सकिँदैन।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प्रत्येक कारण कति महत्त्वपूर्ण छ भन्ने विषयमा अर्थशास्त्रीहरू बहस गर्छन्। संयोग नभई निर्णयबाट उत्पन्न हुने एउटा कारणमा ध्यान केन्द्रित राख्नुहोस्।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 कुनै उपकरण वा इन्टरनेटबिना नै काम गर्छ। समूहका उत्तरहरू तुलना गर्नुहोस् र विद्यार्थीहरूलाई कुनै एउटा वस्तुको मूल्यले मात्र समग्र मुद्रास्फीति मापन हुँदैन भन्ने कुरा सम्झाउनुहोस्।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बिटक्वाइनअघि, अनलाइन पैसा पठाउन सधैँ कुनै विश्वसनीय संस्थामा निर्भर हुनुपर्थ्यो: त्यस्तो बैंक वा भुक्तानी कम्पनी, जसले हिसाबकिताब राख्थ्यो, खाताहरू स्वीकृत गर्थ्यो र भुक्तानी ढिलाइ गर्न, रोक्न वा उल्ट्याउन सक्थ्यो। डिजिटल जानकारी सजिलै प्रतिलिपि गर्न सकिन्छ: यदि एउटै डिजिटल सिक्का दुई पटक खर्च गर्न सकिन्थ्यो भने, त्यसले पैसाको रूपमा काम गर्न सक्दैनथ्यो। यही नै दोहोरो खर्चको समस्या हो। Satoshi Nakamoto त्यो नाम प्रयोग गर्ने कुनै व्यक्ति वा समूह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विकेन्द्रीकृत हुनुको अर्थ सबैको प्रभाव समान हुनु होइन। यसको अर्थ कुनै एक सहभागीले सबैका लागि लेजर वा मौद्रिक नियमहरू परिवर्तन गर्न सक्दैन भन्ने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नयाँ बिटक्वाइन सार्वजनिक रूपमा तय गरिएको समयतालिकाअनुसार जारी गरिन्छन्, र नोड भनिने स्वतन्त्र कम्प्युटरहरूले उक्त नियम उल्लङ्घन गर्ने कुनै पनि ब्लकलाई अस्वीकार गर्छन्। यो सीमा विश्वसनीय छ किनभने जोसुकैले यसलाई जाँच्न सक्छ। यो प्रकृतिको नियम होइन: सहभागीहरूले यसलाई निरन्तर लागू गरिरहने भएकाले यो कायम रहन्छ। सीमित आपूर्तिले मूल्य बढ्ने ग्यारेन्टी गर्दैन; मूल्य आपूर्तिका साथै मागमा पनि निर्भर हुन्छ।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स्याट्स हुनु र 0.001 बिटक्वाइन हुनु भनेको एउटै परिमाण हुनु हो। एउटा बिटक्वाइन महँगो भएकाले बिटक्वाइन किन्न आफ्नो पहुँचभन्दा बाहिर छ भन्ने गलत धारणा स्पष्ट पार्नुहोस्।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प्रयोगकर्ताहरूले बिटकोइन पठाउँछन्, प्राप्त गर्छन् र राख्छन्; नोडहरूले प्रत्येक कारोबार र ब्लक नियमअनुसार छ कि छैन भनेर जाँच गर्छन्; माइनरहरू करिब हरेक दस मिनेटमा अभिलेखमा नयाँ ब्लक थप्न प्रतिस्पर्धा गर्छन्। ब्लकचेन भनिने त्यो अभिलेख सार्वजनिक हुन्छ र त्यसलाई पुनर्लेखन गर्न निकै ठूलो खर्च लाग्छ। हिज्जेबारे एउटा टिप्पणी: ठूलो अक्षर B बाट सुरु हुने Bitcoin ले सामान्यतया सञ्जाल वा प्रणालीलाई जनाउँछ; सानो अक्षर b बाट सुरु हुने bitcoin ले पैसालाई नै जनाउँछ।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प्रयोगकर्ताहरूले बिटकोइन पठाउँछन्, प्राप्त गर्छन् र राख्छन्; नोडहरूले प्रत्येक कारोबार र ब्लक नियमअनुसार छ कि छैन भनेर जाँच गर्छन्; माइनरहरू करिब हरेक दस मिनेटमा अभिलेखमा नयाँ ब्लक थप्न प्रतिस्पर्धा गर्छन्। ब्लकचेन भनिने त्यो अभिलेख सार्वजनिक हुन्छ र त्यसलाई पुनर्लेखन गर्न निकै ठूलो खर्च लाग्छ। हिज्जेबारे एउटा टिप्पणी: ठूलो अक्षर B बाट सुरु हुने Bitcoin ले सामान्यतया सञ्जाल वा प्रणालीलाई जनाउँछ; सानो अक्षर b बाट सुरु हुने bitcoin ले पैसालाई नै जनाउँछ।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बिटक्वाइन वालेट एउटा साधन हो, जुन प्रायः एपका रूपमा हुन्छ र जसले तपाईंलाई बिटक्वाइन प्राप्त गर्न, मौज्दात जाँच्न र पठाउन दिन्छ। तपाईंको बिटक्वाइन तपाईंको फोनभित्र भण्डारण गरिएको हुँदैन: यसको अभिलेख ब्लकचेनमा राखिएको हुन्छ। वालेटले ती साँचाहरू व्यवस्थापन गर्छ, जसले तपाईंलाई बिटक्वाइन तपाईंको हो भनेर प्रमाणित गर्न र भुक्तानी स्वीकृत गर्न दिन्छन्।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सिड फ्रेज ब्याकअप मात्र होइन: यसले पूर्ण पहुँच दिन्छ। वालेट बनाउँदा यसलाई कागजमा सही रूपमा लेख्नुहोस्; यसलाई अफलाइन, गोप्य र नहराउने वा क्षति नपुग्ने ठाउँमा राख्नुहोस्। यसको फोटो कहिल्यै नखिच्नुहोस्, इमेल नगर्नुहोस्, क्लाउड नोटमा नराख्नुहोस्, सन्देशमा नपठाउनुहोस् वा कुनै वेबसाइटमा टाइप नगर्नुहोस्। देखाइएका शब्दहरू नमुना मात्र हुन्; वास्तविक सिड फ्रेज कहिल्यै नदेखाउनुहोस् वा सङ्कलन नगर्नुहोस्।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ले कुनै विशेष वालेट सिफारिस गर्दैन। उपकरण, शुल्क र स्वामित्व परिवर्तन भइरहन्छन्, र एउटा समुदायका लागि उपयुक्त कुरा अर्को समुदायका लागि उपयुक्त नहुन सक्छ। सिकारुहरूलाई विश्वसनीय स्थानीय शिक्षकसँग सम्पर्क गर्न मार्गदर्शन 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65842" y="571500"/>
            <a:ext cx="1359438" cy="272400"/>
          </a:xfrm>
          <a:prstGeom prst="rect">
            <a:avLst/>
          </a:prstGeom>
          <a:noFill/>
          <a:ln/>
        </p:spPr>
        <p:txBody>
          <a:bodyPr wrap="square" lIns="0" tIns="0" rIns="0" bIns="0" rtlCol="0" anchor="t"/>
          <a:lstStyle/>
          <a:p>
            <a:pPr algn="r" indent="0" marL="0">
              <a:lnSpc>
                <a:spcPct val="108000"/>
              </a:lnSpc>
              <a:buNone/>
            </a:pPr>
            <a:r>
              <a:rPr lang="ne" altLang="en-US" sz="1650" dirty="0">
                <a:solidFill>
                  <a:srgbClr val="FFFFFF"/>
                </a:solidFill>
                <a:latin typeface="IBM Plex Sans" pitchFamily="34" charset="0"/>
                <a:ea typeface="IBM Plex Sans" pitchFamily="34" charset="-122"/>
                <a:cs typeface="IBM Plex Sans" pitchFamily="34" charset="-120"/>
              </a:rPr>
              <a:t>संस्करण 26.10</a:t>
            </a:r>
            <a:endParaRPr lang="ne"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ne" altLang="en-US" sz="7200" dirty="0">
                <a:solidFill>
                  <a:srgbClr val="FFFFFF"/>
                </a:solidFill>
                <a:latin typeface="IBM Plex Sans Medium" pitchFamily="34" charset="0"/>
                <a:ea typeface="IBM Plex Sans Medium" pitchFamily="34" charset="-122"/>
                <a:cs typeface="IBM Plex Sans Medium" pitchFamily="34" charset="-120"/>
              </a:rPr>
              <a:t>बिटक्वाइनको</a:t>
            </a:r>
            <a:br/>
            <a:r>
              <a:rPr lang="ne" altLang="en-US" sz="7200" dirty="0">
                <a:solidFill>
                  <a:srgbClr val="FFFFFF"/>
                </a:solidFill>
                <a:latin typeface="IBM Plex Sans Medium" pitchFamily="34" charset="0"/>
                <a:ea typeface="IBM Plex Sans Medium" pitchFamily="34" charset="-122"/>
                <a:cs typeface="IBM Plex Sans Medium" pitchFamily="34" charset="-120"/>
              </a:rPr>
              <a:t>परिचय</a:t>
            </a:r>
            <a:endParaRPr lang="n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e" altLang="en-US" sz="2400" dirty="0">
                <a:solidFill>
                  <a:srgbClr val="FFFFFF"/>
                </a:solidFill>
                <a:latin typeface="IBM Plex Sans" pitchFamily="34" charset="0"/>
                <a:ea typeface="IBM Plex Sans" pitchFamily="34" charset="-122"/>
                <a:cs typeface="IBM Plex Sans" pitchFamily="34" charset="-120"/>
              </a:rPr>
              <a:t>शुरुआतीहरूका लागि मार्गदर्शिका</a:t>
            </a:r>
            <a:endParaRPr lang="n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पैसा किन महत्त्वपूर्ण छ?</a:t>
            </a:r>
            <a:endParaRPr lang="n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FFFFF"/>
                </a:solidFill>
                <a:latin typeface="IBM Plex Sans" pitchFamily="34" charset="0"/>
                <a:ea typeface="IBM Plex Sans" pitchFamily="34" charset="-122"/>
                <a:cs typeface="IBM Plex Sans" pitchFamily="34" charset="-120"/>
              </a:rPr>
              <a:t>हामी हरेक दिन पैसा प्रयोग गर्छौँ, तर यसले कसरी काम गर्छ भनेर विरलै सोध्छौँ।</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अधिकांश मानिसहरू कहिल्यै</a:t>
            </a:r>
            <a:br/>
            <a:r>
              <a:rPr lang="ne" altLang="en-US" sz="3000" dirty="0">
                <a:solidFill>
                  <a:srgbClr val="422C70"/>
                </a:solidFill>
                <a:latin typeface="IBM Plex Sans Medium" pitchFamily="34" charset="0"/>
                <a:ea typeface="IBM Plex Sans Medium" pitchFamily="34" charset="-122"/>
                <a:cs typeface="IBM Plex Sans Medium" pitchFamily="34" charset="-120"/>
              </a:rPr>
              <a:t>एकछिन रोकिएर पैसाबारे सोच्दैनन्</a:t>
            </a:r>
            <a:endParaRPr lang="ne"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यसलाई कमाउने होइन, खर्च गर्ने पनि होइन, बरु यो के हो र यसले कसरी काम गर्छ भनेर सोच्ने।</a:t>
            </a:r>
            <a:endParaRPr lang="n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किन महत्त्वपूर्ण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सुरु गर्नका लागि पाँच प्रश्नहरू</a:t>
            </a:r>
            <a:endParaRPr lang="ne"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मानिसहरूलाई पैसा किन चाहिन्छ?</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कुनै कुरालाई पैसा बनाउने गुण के हो?</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तपाईंले प्रयोग गर्ने पैसा कसले सिर्जना वा नियन्त्रण गर्न सक्छ?</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तपाईंले प्रयोग गर्ने पैसाको मूल्य किन हुन्छ?</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के तपाईंको पैसाले पहिले जत्तिकै सामान किन्न सक्छ?</a:t>
            </a:r>
            <a:endParaRPr lang="ne"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ne" altLang="en-US" sz="2300" b="1" dirty="0">
                <a:solidFill>
                  <a:srgbClr val="422C70"/>
                </a:solidFill>
                <a:latin typeface="IBM Plex Sans" pitchFamily="34" charset="0"/>
                <a:ea typeface="IBM Plex Sans" pitchFamily="34" charset="-122"/>
                <a:cs typeface="IBM Plex Sans" pitchFamily="34" charset="-120"/>
              </a:rPr>
              <a:t>आफ्ना उत्तरहरू सुरक्षित राख्नुहोस्</a:t>
            </a:r>
            <a:endParaRPr lang="ne" sz="2300" dirty="0"/>
          </a:p>
          <a:p>
            <a:pPr algn="l" indent="0" marL="0">
              <a:lnSpc>
                <a:spcPct val="113000"/>
              </a:lnSpc>
              <a:spcBef>
                <a:spcPts val="340"/>
              </a:spcBef>
              <a:buNone/>
            </a:pPr>
            <a:r>
              <a:rPr lang="ne" altLang="en-US" sz="2300" dirty="0">
                <a:solidFill>
                  <a:srgbClr val="25252B"/>
                </a:solidFill>
                <a:latin typeface="IBM Plex Sans" pitchFamily="34" charset="0"/>
                <a:ea typeface="IBM Plex Sans" pitchFamily="34" charset="-122"/>
                <a:cs typeface="IBM Plex Sans" pitchFamily="34" charset="-120"/>
              </a:rPr>
              <a:t>प्रत्येक प्रश्नको छोटो उत्तर लेख्नुहोस्। अन्त्यमा तपाईंले यी उत्तरहरू फेरि हेर्नुहुनेछ।</a:t>
            </a:r>
            <a:endParaRPr lang="ne"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किन महत्त्वपूर्ण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तथ्य वा विचार?</a:t>
            </a:r>
            <a:endParaRPr lang="ne"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तथ्य:</a:t>
            </a:r>
            <a:r>
              <a:rPr lang="ne" altLang="en-US" sz="2400" dirty="0">
                <a:solidFill>
                  <a:srgbClr val="25252B"/>
                </a:solidFill>
                <a:latin typeface="IBM Plex Sans" pitchFamily="34" charset="0"/>
                <a:ea typeface="IBM Plex Sans" pitchFamily="34" charset="-122"/>
                <a:cs typeface="IBM Plex Sans" pitchFamily="34" charset="-120"/>
              </a:rPr>
              <a:t> "यो नोट कर तिर्न स्वीकार गरिन्छ।" यसलाई जाँच्न सकिन्छ।</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राय:</a:t>
            </a:r>
            <a:r>
              <a:rPr lang="ne" altLang="en-US" sz="2400" dirty="0">
                <a:solidFill>
                  <a:srgbClr val="25252B"/>
                </a:solidFill>
                <a:latin typeface="IBM Plex Sans" pitchFamily="34" charset="0"/>
                <a:ea typeface="IBM Plex Sans" pitchFamily="34" charset="-122"/>
                <a:cs typeface="IBM Plex Sans" pitchFamily="34" charset="-120"/>
              </a:rPr>
              <a:t> "यो पैसाको सबैभन्दा राम्रो रूप हो।" यसका लागि मापदण्ड र प्रमाण आवश्यक हुन्छन्।</a:t>
            </a:r>
            <a:endParaRPr lang="ne"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यो मार्गदर्शिका शैक्षिक प्रयोजनका लागि मात्र हो। यसले वित्तीय, लगानीसम्बन्धी, कानुनी वा करसम्बन्धी सल्लाह दिँदैन र तपाईंलाई कुनै पनि कुरा किन्न, बेच्न वा राखिरहन भन्दैन।</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किन महत्त्वपूर्ण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पैसा के हो?</a:t>
            </a:r>
            <a:endParaRPr lang="n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FFFFF"/>
                </a:solidFill>
                <a:latin typeface="IBM Plex Sans" pitchFamily="34" charset="0"/>
                <a:ea typeface="IBM Plex Sans" pitchFamily="34" charset="-122"/>
                <a:cs typeface="IBM Plex Sans" pitchFamily="34" charset="-120"/>
              </a:rPr>
              <a:t>पैसा विनिमयको साधन हो।</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वस्तु विनिमय र चाहनाहरूको दोहोरो संयोग</a:t>
            </a:r>
            <a:endParaRPr lang="n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दुवै व्यक्तिलाई एकै समयमा र उपयुक्त परिमाणमा एकअर्कासँग भएको वस्तु चाहिएको हुनुपर्छ।</a:t>
            </a:r>
            <a:endParaRPr lang="ne"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वस्तु विनिमय र चाहनाहरूको दोहोरो संयोग</a:t>
            </a:r>
            <a:endParaRPr lang="n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दुवै व्यक्तिलाई एकै समयमा र उपयुक्त परिमाणमा एकअर्कासँग भएको वस्तु चाहिएको हुनुपर्छ।</a:t>
            </a:r>
            <a:endParaRPr lang="ne" sz="2400" dirty="0"/>
          </a:p>
        </p:txBody>
      </p:sp>
      <p:pic>
        <p:nvPicPr>
          <p:cNvPr id="5" name="Image 0" descr="Amina भएको: चामल चाहिएको: जुत्ताLuis सँगLuis लाई चामल चाहिँदैन।Luis भएको: जुत्ताचाहिएको: तेलMei सँगMei लाई जुत्ता चाहिँदैन।Meiभएको: तेलचाहिएको: मर्मतसम्भारAmina सँगAmina ले मर्मतसम्भार गर्न सक्दिनन्।">    </p:cNvPr>
          <p:cNvPicPr>
            <a:picLocks noChangeAspect="1"/>
          </p:cNvPicPr>
          <p:nvPr/>
        </p:nvPicPr>
        <p:blipFill>
          <a:blip r:embed="rId1"/>
          <a:stretch>
            <a:fillRect/>
          </a:stretch>
        </p:blipFill>
        <p:spPr>
          <a:xfrm>
            <a:off x="1101029" y="2011589"/>
            <a:ext cx="9989820" cy="42344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पैसा विनिमयको साधन हो</a:t>
            </a:r>
            <a:endParaRPr lang="n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कसैले पनि पैसालाई पैसाकै लागि चाहँदैन। यो उपयोगी छ किनभने अरूले यसलाई स्वीकार गर्छन् र पछि अरूले पनि यसलाई स्वीकार गर्ने अपेक्षा राख्छन्।</a:t>
            </a:r>
            <a:endParaRPr lang="ne"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पैसाले गर्ने तीन काम</a:t>
            </a:r>
            <a:endParaRPr lang="ne"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विनिमयको माध्यम:</a:t>
            </a:r>
            <a:r>
              <a:rPr lang="ne" altLang="en-US" sz="2400" dirty="0">
                <a:solidFill>
                  <a:srgbClr val="25252B"/>
                </a:solidFill>
                <a:latin typeface="IBM Plex Sans" pitchFamily="34" charset="0"/>
                <a:ea typeface="IBM Plex Sans" pitchFamily="34" charset="-122"/>
                <a:cs typeface="IBM Plex Sans" pitchFamily="34" charset="-120"/>
              </a:rPr>
              <a:t> मानिसहरूले यसलाई भुक्तानीका रूपमा स्वीकार गर्छन्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लेखाको एकाइ:</a:t>
            </a:r>
            <a:r>
              <a:rPr lang="ne" altLang="en-US" sz="2400" dirty="0">
                <a:solidFill>
                  <a:srgbClr val="25252B"/>
                </a:solidFill>
                <a:latin typeface="IBM Plex Sans" pitchFamily="34" charset="0"/>
                <a:ea typeface="IBM Plex Sans" pitchFamily="34" charset="-122"/>
                <a:cs typeface="IBM Plex Sans" pitchFamily="34" charset="-120"/>
              </a:rPr>
              <a:t> मूल्यहरू यसैमा व्यक्त गरिन्छन्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मूल्य सञ्चयको साधन:</a:t>
            </a:r>
            <a:r>
              <a:rPr lang="ne" altLang="en-US" sz="2400" dirty="0">
                <a:solidFill>
                  <a:srgbClr val="25252B"/>
                </a:solidFill>
                <a:latin typeface="IBM Plex Sans" pitchFamily="34" charset="0"/>
                <a:ea typeface="IBM Plex Sans" pitchFamily="34" charset="-122"/>
                <a:cs typeface="IBM Plex Sans" pitchFamily="34" charset="-120"/>
              </a:rPr>
              <a:t> यसले आजको मूल्य भविष्यसम्म कायम राख्छ</a:t>
            </a:r>
            <a:endParaRPr lang="ne"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कुनै पनि मुद्राले मूल्य पूर्ण रूपमा सञ्चय गर्न सक्दैन, तर मुद्राका केही रूपले अरूको तुलनामा बिस्तारै क्रयशक्ति गुमाउँछन्।</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कौडीदेखि कागजसम्म</a:t>
            </a:r>
            <a:endParaRPr lang="ne"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सिपी, नुन, मोतीका दाना, पशुधन, तामा, चाँदी, सुन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बहुमूल्य धातुहरू: दुर्लभ, टिकाउ, व्यापक रूपमा स्वीकार्य</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तोकिएको परिमाणको धातुसँग साट्न मिल्ने कागजी दाबीपत्रहरू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स्वर्ण मानकहरू: कानुनी रूपमा सुनसँग जोडिएको मुद्रा एकाइ</a:t>
            </a:r>
            <a:endParaRPr lang="ne"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स्थान र समयअनुसार नियमहरू फरक थिए।</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फियाट मुद्रा</a:t>
            </a:r>
            <a:endParaRPr lang="n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1971: संयुक्त राज्य अमेरिकाले विदेशी सरकारहरू र केन्द्रीय बैंकहरूले डलरलाई सुनसँग साट्न पाउने आधिकारिक व्यवस्था अन्त्य गर्‍यो</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आज अधिकांश राष्ट्रिय मुद्राहरू फियाट मुद्रा हुन्: सरकारी अधिकारअन्तर्गत जारी गरिने, तर सुन वा अन्य कुनै वस्तुसँग साट्न नमिल्ने</a:t>
            </a:r>
            <a:endParaRPr lang="ne" sz="2400" dirty="0"/>
          </a:p>
          <a:p>
            <a:pPr algn="l" marL="228600" indent="-228600">
              <a:lnSpc>
                <a:spcPct val="113000"/>
              </a:lnSpc>
              <a:spcBef>
                <a:spcPts val="480"/>
              </a:spcBef>
              <a:buSzPct val="100000"/>
              <a:buChar char="•"/>
            </a:pPr>
            <a:r>
              <a:rPr lang="ne" altLang="en-US" sz="2400" i="1" dirty="0">
                <a:solidFill>
                  <a:srgbClr val="25252B"/>
                </a:solidFill>
                <a:latin typeface="IBM Plex Sans" pitchFamily="34" charset="0"/>
                <a:ea typeface="IBM Plex Sans" pitchFamily="34" charset="-122"/>
                <a:cs typeface="IBM Plex Sans" pitchFamily="34" charset="-120"/>
              </a:rPr>
              <a:t>फियाट</a:t>
            </a:r>
            <a:r>
              <a:rPr lang="ne" altLang="en-US" sz="2400" dirty="0">
                <a:solidFill>
                  <a:srgbClr val="25252B"/>
                </a:solidFill>
                <a:latin typeface="IBM Plex Sans" pitchFamily="34" charset="0"/>
                <a:ea typeface="IBM Plex Sans" pitchFamily="34" charset="-122"/>
                <a:cs typeface="IBM Plex Sans" pitchFamily="34" charset="-120"/>
              </a:rPr>
              <a:t> ल्याटिन शब्द हो, जसको अर्थ "यसो हुन दिइयोस्" हो र यसलाई प्रायः "आदेशद्वारा" भन्ने अर्थमा बुझिन्छ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मानिसहरू, व्यवसायहरू, बैंकहरू र सरकारहरूले प्रयोग गर्ने भएकाले यो स्वीकार गरिन्छ; कानुनले यसलाई वैध भुक्तानीको माध्यम बनाउँछ र कर तिर्न यसको प्रयोग अनिवार्य गर्छ</a:t>
            </a:r>
            <a:endParaRPr lang="n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हामी कुनै वस्तुको आधारमा समर्थित</a:t>
            </a:r>
            <a:br/>
            <a:r>
              <a:rPr lang="ne" altLang="en-US" sz="4350" dirty="0">
                <a:solidFill>
                  <a:srgbClr val="FFFFFF"/>
                </a:solidFill>
                <a:latin typeface="IBM Plex Sans Medium" pitchFamily="34" charset="0"/>
                <a:ea typeface="IBM Plex Sans Medium" pitchFamily="34" charset="-122"/>
                <a:cs typeface="IBM Plex Sans Medium" pitchFamily="34" charset="-120"/>
              </a:rPr>
              <a:t>मुद्राबाट कसैप्रतिको विश्वासको</a:t>
            </a:r>
            <a:br/>
            <a:r>
              <a:rPr lang="ne" altLang="en-US" sz="4350" dirty="0">
                <a:solidFill>
                  <a:srgbClr val="FFFFFF"/>
                </a:solidFill>
                <a:latin typeface="IBM Plex Sans Medium" pitchFamily="34" charset="0"/>
                <a:ea typeface="IBM Plex Sans Medium" pitchFamily="34" charset="-122"/>
                <a:cs typeface="IBM Plex Sans Medium" pitchFamily="34" charset="-120"/>
              </a:rPr>
              <a:t>आधारमा समर्थित मुद्रासम्म आइपुग्यौँ।</a:t>
            </a:r>
            <a:endParaRPr lang="n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C0C0D0"/>
                </a:solidFill>
                <a:latin typeface="IBM Plex Sans" pitchFamily="34" charset="0"/>
                <a:ea typeface="IBM Plex Sans" pitchFamily="34" charset="-122"/>
                <a:cs typeface="IBM Plex Sans" pitchFamily="34" charset="-120"/>
              </a:rPr>
              <a:t>बिटक्वाइनको परिचय · पैसा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हाम्रो पैसामा के समस्या छ?</a:t>
            </a:r>
            <a:endParaRPr lang="n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FFFFF"/>
                </a:solidFill>
                <a:latin typeface="IBM Plex Sans" pitchFamily="34" charset="0"/>
                <a:ea typeface="IBM Plex Sans" pitchFamily="34" charset="-122"/>
                <a:cs typeface="IBM Plex Sans" pitchFamily="34" charset="-120"/>
              </a:rPr>
              <a:t>जब मानिसहरूले मुद्रास्फीति भन्ने शब्द सुन्छन्, उनीहरू सामान्यतया मूल्य बढ्ने कुरा सोच्छन्।</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मुद्रास्फीति र क्रयशक्ति</a:t>
            </a:r>
            <a:endParaRPr lang="ne" sz="3000" dirty="0"/>
          </a:p>
        </p:txBody>
      </p:sp>
      <p:pic>
        <p:nvPicPr>
          <p:cNvPr id="4" name="Image 0" descr="पहिले तपाईंसँग 100 एकाइ छन्। टोकरीको मूल्य 100 छ। तपाईं टोकरीका सबै सामान किन्न सक्नुहुन्छ।मूल्यस्तरकमक्रयशक्तिबढीमूल्य बढेपछि तपाईंसँग अझै पनि 100 एकाइ छन्। त्यही टोकरीको मूल्य 110 छ। अब तपाईं त्यसका">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मुद्रास्फीति र क्रयशक्ति</a:t>
            </a:r>
            <a:endParaRPr lang="n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अनेक कारण, एउटै रोजाइ</a:t>
            </a:r>
            <a:endParaRPr lang="ne" sz="3000" dirty="0"/>
          </a:p>
        </p:txBody>
      </p:sp>
      <p:sp>
        <p:nvSpPr>
          <p:cNvPr id="5" name="Text 2"/>
          <p:cNvSpPr/>
          <p:nvPr/>
        </p:nvSpPr>
        <p:spPr>
          <a:xfrm>
            <a:off x="1047720" y="1386779"/>
            <a:ext cx="5276820" cy="1767169"/>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मुद्रा र कर्जाको विस्तार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आपूर्तिमा अवरोध र मागमा परिवर्तन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कमजोर हुँदै गएको मुद्रा, कर, उत्पादन लागत</a:t>
            </a:r>
            <a:endParaRPr lang="ne" sz="2400" dirty="0"/>
          </a:p>
        </p:txBody>
      </p:sp>
      <p:sp>
        <p:nvSpPr>
          <p:cNvPr id="6" name="Text 3"/>
          <p:cNvSpPr/>
          <p:nvPr/>
        </p:nvSpPr>
        <p:spPr>
          <a:xfrm>
            <a:off x="666780" y="3489168"/>
            <a:ext cx="5694426" cy="1645463"/>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एउटा कारण संयोग होइन, रोजाइ हो: फियाट प्रणालीमा, सीमित सङ्ख्याका संस्थाहरूले मुद्रा र कर्जाको आपूर्ति बढाउन र यसका नियमहरू परिवर्तन गर्न सक्छन्।</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दुर्लभता र मूल्य</a:t>
            </a:r>
            <a:endParaRPr lang="ne"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मूल Mona Lisa को मूल्य कुनै पनि प्रतिलिपिको भन्दा बढी छ: यो एक मात्र मौलिक कृति हो</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दुर्लभताले मात्र मूल्य सिर्जना गर्दैन, तर जब मानिसहरू कुनै कुरा चाहन्छन्, तब त्यसको आपूर्तिले महत्त्व राख्छ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जब पैसाको आपूर्ति त्यसले किन्न सक्ने वस्तु तथा सेवाको आपूर्तिभन्दा छिटो बढ्छ, तब पैसाको प्रत्येक एकाइले सामान्यतया कम किन्न सक्छ</a:t>
            </a:r>
            <a:endParaRPr lang="n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मुद्रास्फीतिले सबैलाई समान रूपमा असर गर्दैन</a:t>
            </a:r>
            <a:endParaRPr lang="ne"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नगद र बचतको क्रयशक्ति घट्न सक्छ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मूल्य बढ्ने सम्पत्तिका मालिकहरू केही हदसम्म सुरक्षित हुन सक्छन्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ज्याला र मूल्यहरू फरक-फरक गतिमा समायोजन हुन्छन्</a:t>
            </a:r>
            <a:endParaRPr lang="ne"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बैंक खातामा रहेको मौज्दात तपाईंसँग भएको नगदभन्दा फरक हुन्छ: यो तपाईंलाई भुक्तानी गर्ने बैंकको वाचा हो। त्यो वाचा सामान्यतया पूरा हुन्छ, तर यो बैंक र त्यसलाई नियमन गर्ने नियमहरूमा निर्भर हुन्छ।</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प्रयास गर्नुहोस्: क्रयशक्तिको जाँच</a:t>
            </a:r>
            <a:endParaRPr lang="n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एउटा सामान्य वस्तु वा सेवा छान्नुहोस्: पाउरोटी, यातायात वा फोनको रिचार्ज</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त्यसको आजको मूल्य लेख्नुहोस्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केही वर्षअघि त्यसको मूल्य कति थियो भनेर कसैलाई सोध्नुहोस्, र सक्नुहुन्छ भने भरपर्दो अभिलेख जाँच्नुहोस्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के आम्दानी पनि उही दरमा बढ्यो? यो परिवर्तनका अरू के कारण हुन सक्छन्?</a:t>
            </a:r>
            <a:endParaRPr lang="n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फियाट मुद्राले काम गर्छ, तर यसमा जोखिमहरू छन्</a:t>
            </a:r>
            <a:endParaRPr lang="ne"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सहज भुक्तानी, लचिलो कर्जा, सङ्कटको सामना गर्ने साधनहरू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तर यसको आपूर्ति र नियमहरू परिवर्तन हुन सक्छन्, र यसलाई प्रयोग गर्ने मानिसहरूको निर्णयमा खासै भूमिका हुँदैन</a:t>
            </a:r>
            <a:endParaRPr lang="ne" sz="2400" dirty="0"/>
          </a:p>
        </p:txBody>
      </p:sp>
      <p:sp>
        <p:nvSpPr>
          <p:cNvPr id="5" name="Shape 3"/>
          <p:cNvSpPr/>
          <p:nvPr/>
        </p:nvSpPr>
        <p:spPr>
          <a:xfrm>
            <a:off x="666780" y="3016880"/>
            <a:ext cx="10858500" cy="1188263"/>
          </a:xfrm>
          <a:prstGeom prst="rect">
            <a:avLst/>
          </a:prstGeom>
          <a:solidFill>
            <a:srgbClr val="F3F3FA"/>
          </a:solidFill>
          <a:ln/>
        </p:spPr>
      </p:sp>
      <p:sp>
        <p:nvSpPr>
          <p:cNvPr id="6" name="Shape 4"/>
          <p:cNvSpPr/>
          <p:nvPr/>
        </p:nvSpPr>
        <p:spPr>
          <a:xfrm>
            <a:off x="666780" y="3016880"/>
            <a:ext cx="57150" cy="1188263"/>
          </a:xfrm>
          <a:prstGeom prst="rect">
            <a:avLst/>
          </a:prstGeom>
          <a:solidFill>
            <a:srgbClr val="422C70"/>
          </a:solidFill>
          <a:ln/>
        </p:spPr>
      </p:sp>
      <p:sp>
        <p:nvSpPr>
          <p:cNvPr id="7" name="Text 5"/>
          <p:cNvSpPr/>
          <p:nvPr/>
        </p:nvSpPr>
        <p:spPr>
          <a:xfrm>
            <a:off x="1211580" y="3291200"/>
            <a:ext cx="10415565" cy="639623"/>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यही कारणले मानिसहरू विकल्प खोज्छन्, र यही कारणले बिटक्वाइन सिर्जना गरिएको हो।</a:t>
            </a:r>
            <a:endParaRPr lang="n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हाम्रो पैसामा के समस्या 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बिटक्वाइन के हो?</a:t>
            </a:r>
            <a:endParaRPr lang="n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ne" altLang="en-US" sz="2400" dirty="0">
                <a:solidFill>
                  <a:srgbClr val="FFFFFF"/>
                </a:solidFill>
                <a:latin typeface="IBM Plex Sans" pitchFamily="34" charset="0"/>
                <a:ea typeface="IBM Plex Sans" pitchFamily="34" charset="-122"/>
                <a:cs typeface="IBM Plex Sans" pitchFamily="34" charset="-120"/>
              </a:rPr>
              <a:t>विकेन्द्रीकृत, सीमित आपूर्ति भएको र बैंकको अनुमति बिना एक व्यक्तिबाट अर्को व्यक्तिलाई सीधै पठाउन सकिने डिजिटल पैसा।</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दोहोरो खर्चको समस्या</a:t>
            </a:r>
            <a:endParaRPr lang="n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e" altLang="en-US" sz="2400" b="1" dirty="0">
                <a:solidFill>
                  <a:srgbClr val="422C70"/>
                </a:solidFill>
                <a:latin typeface="IBM Plex Sans" pitchFamily="34" charset="0"/>
                <a:ea typeface="IBM Plex Sans" pitchFamily="34" charset="-122"/>
                <a:cs typeface="IBM Plex Sans" pitchFamily="34" charset="-120"/>
              </a:rPr>
              <a:t>31 अक्टोबर 2008:</a:t>
            </a:r>
            <a:r>
              <a:rPr lang="ne" altLang="en-US" sz="2400" dirty="0">
                <a:solidFill>
                  <a:srgbClr val="25252B"/>
                </a:solidFill>
                <a:latin typeface="IBM Plex Sans" pitchFamily="34" charset="0"/>
                <a:ea typeface="IBM Plex Sans" pitchFamily="34" charset="-122"/>
                <a:cs typeface="IBM Plex Sans" pitchFamily="34" charset="-120"/>
              </a:rPr>
              <a:t> Satoshi Nakamoto द्वारा प्रकाशित </a:t>
            </a:r>
            <a:r>
              <a:rPr lang="ne" altLang="en-US" sz="2400" i="1" dirty="0">
                <a:solidFill>
                  <a:srgbClr val="25252B"/>
                </a:solidFill>
                <a:latin typeface="IBM Plex Sans" pitchFamily="34" charset="0"/>
                <a:ea typeface="IBM Plex Sans" pitchFamily="34" charset="-122"/>
                <a:cs typeface="IBM Plex Sans" pitchFamily="34" charset="-120"/>
              </a:rPr>
              <a:t>बिटक्वाइन: एक पियर-टु-पियर इलेक्ट्रोनिक नगद प्रणाली</a:t>
            </a:r>
            <a:r>
              <a:rPr lang="ne" altLang="en-US" sz="2400" dirty="0">
                <a:solidFill>
                  <a:srgbClr val="25252B"/>
                </a:solidFill>
                <a:latin typeface="IBM Plex Sans" pitchFamily="34" charset="0"/>
                <a:ea typeface="IBM Plex Sans" pitchFamily="34" charset="-122"/>
                <a:cs typeface="IBM Plex Sans" pitchFamily="34" charset="-120"/>
              </a:rPr>
              <a:t>। </a:t>
            </a:r>
            <a:r>
              <a:rPr lang="ne" altLang="en-US" sz="2400" b="1" dirty="0">
                <a:solidFill>
                  <a:srgbClr val="25252B"/>
                </a:solidFill>
                <a:latin typeface="IBM Plex Sans" pitchFamily="34" charset="0"/>
                <a:ea typeface="IBM Plex Sans" pitchFamily="34" charset="-122"/>
                <a:cs typeface="IBM Plex Sans" pitchFamily="34" charset="-120"/>
              </a:rPr>
              <a:t>जनवरी 2009:</a:t>
            </a:r>
            <a:r>
              <a:rPr lang="ne" altLang="en-US" sz="2400" dirty="0">
                <a:solidFill>
                  <a:srgbClr val="25252B"/>
                </a:solidFill>
                <a:latin typeface="IBM Plex Sans" pitchFamily="34" charset="0"/>
                <a:ea typeface="IBM Plex Sans" pitchFamily="34" charset="-122"/>
                <a:cs typeface="IBM Plex Sans" pitchFamily="34" charset="-120"/>
              </a:rPr>
              <a:t> सञ्जाल सुरु हुन्छ।</a:t>
            </a:r>
            <a:endParaRPr lang="ne" sz="2400" dirty="0"/>
          </a:p>
        </p:txBody>
      </p:sp>
      <p:pic>
        <p:nvPicPr>
          <p:cNvPr id="5" name="Image 0" descr="भुक्तानी कम्पनी पठाउने व्यक्तिले कम्पनीलाई अनुरोध गर्छन्कम्पनीले खाता राख्छ र स्वीकृति दिन्छ कम्पनीले अनुमति दिएमा पाउने व्यक्तिले भुक्तानी पाउँछन्यसमा निर्भर हुन्छखाता राख्ने एउटा विश्वसनीय संस्थाबिट">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विकेन्द्रीकृत · सीमित आपूर्ति · व्यक्ति-देखि-व्यक्ति</a:t>
            </a:r>
            <a:endParaRPr lang="ne"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विकेन्द्रीकृत:</a:t>
            </a:r>
            <a:r>
              <a:rPr lang="ne" altLang="en-US" sz="2400" dirty="0">
                <a:solidFill>
                  <a:srgbClr val="25252B"/>
                </a:solidFill>
                <a:latin typeface="IBM Plex Sans" pitchFamily="34" charset="0"/>
                <a:ea typeface="IBM Plex Sans" pitchFamily="34" charset="-122"/>
                <a:cs typeface="IBM Plex Sans" pitchFamily="34" charset="-120"/>
              </a:rPr>
              <a:t> कुनै केन्द्रीय कार्यालयले खाता खोल्ने, मौज्दात परिवर्तन गर्ने वा को सहभागी हुन पाउने भनेर स्वीकृति दिने काम गर्दैन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सीमित आपूर्ति:</a:t>
            </a:r>
            <a:r>
              <a:rPr lang="ne" altLang="en-US" sz="2400" dirty="0">
                <a:solidFill>
                  <a:srgbClr val="25252B"/>
                </a:solidFill>
                <a:latin typeface="IBM Plex Sans" pitchFamily="34" charset="0"/>
                <a:ea typeface="IBM Plex Sans" pitchFamily="34" charset="-122"/>
                <a:cs typeface="IBM Plex Sans" pitchFamily="34" charset="-120"/>
              </a:rPr>
              <a:t> बिटकोइनको कुल सङ्ख्या कहिल्यै पनि 21 मिलियनभन्दा बढी हुनेछैन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व्यक्तिबाट व्यक्तिमा:</a:t>
            </a:r>
            <a:r>
              <a:rPr lang="ne" altLang="en-US" sz="2400" dirty="0">
                <a:solidFill>
                  <a:srgbClr val="25252B"/>
                </a:solidFill>
                <a:latin typeface="IBM Plex Sans" pitchFamily="34" charset="0"/>
                <a:ea typeface="IBM Plex Sans" pitchFamily="34" charset="-122"/>
                <a:cs typeface="IBM Plex Sans" pitchFamily="34" charset="-120"/>
              </a:rPr>
              <a:t> कुनै केन्द्रीय निकायको अनुमति नलिई जोसुकैलाई, जहाँसुकै पठाउनुहोस्</a:t>
            </a:r>
            <a:endParaRPr lang="ne"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तपाईंले आफैँ नियन्त्रणमा राख्नुभएको बिटकोइन कुनै पनि कम्पनीले रोक्का गर्न सक्दैन। त्यो स्वतन्त्रताको अर्को पाटो जिम्मेवारी हो: वैध कारोबारलाई उल्ट्याउन सामान्यतया असम्भव हुन्छ, र सञ्जालका लागि कुनै सहायता केन्द्र हुँदैन।</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जोकोहीले जाँच्न सक्ने सीमा</a:t>
            </a:r>
            <a:endParaRPr lang="ne" sz="3000" dirty="0"/>
          </a:p>
        </p:txBody>
      </p:sp>
      <p:pic>
        <p:nvPicPr>
          <p:cNvPr id="4" name="Image 0" descr="आपूर्तिसम्बन्धी दाबी जारीकर्ताले आफ्नो वेबसाइटमा एउटा सीमा तोक्छ। त्यो सीमा जारीकर्ताको आफ्नै डाटाबेसमा मात्र अभिलेख गरिन्छ। जारीकर्ताबाहेक अरू कसैले त्यसलाई जाँच्न सक्दैन। जारीकर्ताले कसैलाई थाहा नदि">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तपाईंलाई सिङ्गो बिटकोइन चाहिँदैन</a:t>
            </a:r>
            <a:endParaRPr lang="n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एक बिटक्वाइनलाई सातोशी वा स्याट्स भनिने 10,00,00,000 साना एकाइहरूमा विभाजन गर्न सकिन्छ।</a:t>
            </a:r>
            <a:endParaRPr lang="ne" sz="2400" dirty="0"/>
          </a:p>
        </p:txBody>
      </p:sp>
      <p:pic>
        <p:nvPicPr>
          <p:cNvPr id="5" name="Image 0" descr="बिटक्वाइन (BTC)10.10.010.0010.00000001सातोशी (स्याट्स)⁠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बिटक्वाइनलाई कसले सञ्चालनमा राख्छ?</a:t>
            </a:r>
            <a:endParaRPr lang="ne" sz="3000" dirty="0"/>
          </a:p>
        </p:txBody>
      </p:sp>
      <p:pic>
        <p:nvPicPr>
          <p:cNvPr id="4" name="Image 0" descr="प्रयोगकर्ताप्रयोगकर्ताले बिटक्वाइन प्राप्त गर्छन्, राख्छन् र पठाउँछन्। नोडनोडले आफैँ नियमहरू जाँच्छ र मान्य डाटा अरूलाई पठाउँछ। माइनरमाइनरले सम्भावित ब्लकहरू बनाउँछन् र कार्यको प्रमाणसम्बन्धी प्रक्रिय">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बिटक्वाइनलाई कसले सञ्चालनमा राख्छ?</a:t>
            </a:r>
            <a:endParaRPr lang="n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बिटक्वाइनमा केही पाउन केही गुमाउनुपर्छ</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यसको मूल्य छिट्टै बदलिन सक्छ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गल्तीहरू प्रायः सच्याउन सकिँदैनन्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धेरै ठाउँमा यसको स्वीकार्यता अझै सीमित 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यसलाई सुरक्षित रूपमा प्रयोग गर्न केही कुरा सिक्नुपर्छ</a:t>
            </a:r>
            <a:endParaRPr lang="n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बिटक्वाइनले संस्थाहरूमाथिको भरोसाको केही अंशलाई प्रमाणीकरण र व्यक्तिगत जिम्मेवारीले प्रतिस्थापन गर्छ। यसले जोखिम हटाउँदैन।</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बिटक्वाइन के हो?</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तपाईं बिटक्वाइन कसरी प्रयोग गर्नुहुन्छ?</a:t>
            </a:r>
            <a:endParaRPr lang="n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FFFFF"/>
                </a:solidFill>
                <a:latin typeface="IBM Plex Sans" pitchFamily="34" charset="0"/>
                <a:ea typeface="IBM Plex Sans" pitchFamily="34" charset="-122"/>
                <a:cs typeface="IBM Plex Sans" pitchFamily="34" charset="-120"/>
              </a:rPr>
              <a:t>कुनै पनि वालेटबारे पहिलो प्रश्न: साँचोहरू कसको नियन्त्रणमा छन्?</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वालेटले कुञ्जीहरूको व्यवस्थापन गर्छ</a:t>
            </a:r>
            <a:endParaRPr lang="ne" sz="3000" dirty="0"/>
          </a:p>
        </p:txBody>
      </p:sp>
      <p:pic>
        <p:nvPicPr>
          <p:cNvPr id="4" name="Image 0" descr="तपाईंको वालेटमा साँचाहरू रहन्छन् प्राप्त गर्नुहोस् प्राप्त गर्ने ठेगाना साझा गर्नुहोस्पठाउनुहोस् आफ्नो साँचो प्रयोग गरी हस्ताक्षर गर्नुहोस् बिटकोइन साझा खाताबहीमै रहन्छ">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वास्तवमा तपाईंको बिटकोइन कसको नियन्त्रणमा छ?</a:t>
            </a:r>
            <a:endParaRPr lang="ne"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स्व-अभिरक्षात्मक:</a:t>
            </a:r>
            <a:r>
              <a:rPr lang="ne" altLang="en-US" sz="2400" dirty="0">
                <a:solidFill>
                  <a:srgbClr val="25252B"/>
                </a:solidFill>
                <a:latin typeface="IBM Plex Sans" pitchFamily="34" charset="0"/>
                <a:ea typeface="IBM Plex Sans" pitchFamily="34" charset="-122"/>
                <a:cs typeface="IBM Plex Sans" pitchFamily="34" charset="-120"/>
              </a:rPr>
              <a:t> साँचोहरू तपाईंको नियन्त्रणमा हुन्छन्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यदि तपाईंले सिड फ्रेज र उपकरण दुवै गुमाउनुभयो भने कसैले पनि तपाईंको बिटक्वाइन पुनः प्राप्त गरिदिन सक्दैन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अभिरक्षात्मक:</a:t>
            </a:r>
            <a:r>
              <a:rPr lang="ne" altLang="en-US" sz="2400" dirty="0">
                <a:solidFill>
                  <a:srgbClr val="25252B"/>
                </a:solidFill>
                <a:latin typeface="IBM Plex Sans" pitchFamily="34" charset="0"/>
                <a:ea typeface="IBM Plex Sans" pitchFamily="34" charset="-122"/>
                <a:cs typeface="IBM Plex Sans" pitchFamily="34" charset="-120"/>
              </a:rPr>
              <a:t> साँचोहरू कुनै कम्पनीसँग हुन्छन्, केही हदसम्म बैंकमा जस्तै</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तपाईंको मौज्दात भनेको उक्त कम्पनीले भुक्तानी गर्ने वाचा हो; यसले रकम झिक्न सीमा लगाउन वा खाता रोक्का गर्न सक्छ, यो ह्याक हुन वा बन्द हुन सक्छ</a:t>
            </a:r>
            <a:endParaRPr lang="ne"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अभिरक्षाको तरिका रोज्नु तपाईंको योग्यताको परीक्षा होइन। महत्त्वपूर्ण कुरा भनेको तपाईंले कुन प्रकारको अभिरक्षा प्रयोग गर्दै हुनुहुन्छ र केमा भरोसा गर्दै हुनुहुन्छ भन्ने थाहा पाउनु हो।</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तपाईंको सीड फ्रेजले पूर्ण पहुँच दिन्छ</a:t>
            </a:r>
            <a:endParaRPr lang="ne" sz="3000" dirty="0"/>
          </a:p>
        </p:txBody>
      </p:sp>
      <p:sp>
        <p:nvSpPr>
          <p:cNvPr id="5" name="Text 2"/>
          <p:cNvSpPr/>
          <p:nvPr/>
        </p:nvSpPr>
        <p:spPr>
          <a:xfrm>
            <a:off x="666780" y="1447770"/>
            <a:ext cx="5694426" cy="1645463"/>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तपाईंका कुञ्जीहरू पुनः सिर्जना गर्न सक्ने शब्दहरूको क्रमबद्ध सूची, जसमा प्रायः 12 वा 24 शब्द हुन्छन्। यो सूची भएको जोसुकैले तपाईंको बिटक्वाइन लिन सक्छ।</a:t>
            </a:r>
            <a:endParaRPr lang="ne" sz="2400" dirty="0"/>
          </a:p>
        </p:txBody>
      </p:sp>
      <p:pic>
        <p:nvPicPr>
          <p:cNvPr id="6" name="Image 1" descr="नमुना मात्र1. civil2. switch3. plunge4. stadium5. live6. wedding7. foster8. dice9. giraffe10. you11. foil12. cinnamon">    </p:cNvPr>
          <p:cNvPicPr>
            <a:picLocks noChangeAspect="1"/>
          </p:cNvPicPr>
          <p:nvPr/>
        </p:nvPicPr>
        <p:blipFill>
          <a:blip r:embed="rId2"/>
          <a:stretch>
            <a:fillRect/>
          </a:stretch>
        </p:blipFill>
        <p:spPr>
          <a:xfrm>
            <a:off x="719176" y="3245663"/>
            <a:ext cx="5267310" cy="276505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साँचाहरू तपाईंका होइनन् भने,</a:t>
            </a:r>
            <a:br/>
            <a:r>
              <a:rPr lang="ne" altLang="en-US" sz="4350" dirty="0">
                <a:solidFill>
                  <a:srgbClr val="FFFFFF"/>
                </a:solidFill>
                <a:latin typeface="IBM Plex Sans Medium" pitchFamily="34" charset="0"/>
                <a:ea typeface="IBM Plex Sans Medium" pitchFamily="34" charset="-122"/>
                <a:cs typeface="IBM Plex Sans Medium" pitchFamily="34" charset="-120"/>
              </a:rPr>
              <a:t>सिक्काहरू पनि तपाईंका होइनन्।</a:t>
            </a:r>
            <a:endParaRPr lang="n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C0C0D0"/>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कुनै पनि वालेट प्रयोग गर्नुअघि</a:t>
            </a:r>
            <a:endParaRPr lang="ne"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कुञ्जीहरू:</a:t>
            </a:r>
            <a:r>
              <a:rPr lang="ne" altLang="en-US" sz="2210" dirty="0">
                <a:solidFill>
                  <a:srgbClr val="25252B"/>
                </a:solidFill>
                <a:latin typeface="IBM Plex Sans" pitchFamily="34" charset="0"/>
                <a:ea typeface="IBM Plex Sans" pitchFamily="34" charset="-122"/>
                <a:cs typeface="IBM Plex Sans" pitchFamily="34" charset="-120"/>
              </a:rPr>
              <a:t> तिनको नियन्त्रण कसको हातमा छ, तपाईँको वा कुनै कम्पनीको?</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पुनःप्राप्ति:</a:t>
            </a:r>
            <a:r>
              <a:rPr lang="ne" altLang="en-US" sz="2210" dirty="0">
                <a:solidFill>
                  <a:srgbClr val="25252B"/>
                </a:solidFill>
                <a:latin typeface="IBM Plex Sans" pitchFamily="34" charset="0"/>
                <a:ea typeface="IBM Plex Sans" pitchFamily="34" charset="-122"/>
                <a:cs typeface="IBM Plex Sans" pitchFamily="34" charset="-120"/>
              </a:rPr>
              <a:t> तपाईँको फोन हरायो वा कम्पनी बन्द भयो भने के हुन्छ?</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स्रोत:</a:t>
            </a:r>
            <a:r>
              <a:rPr lang="ne" altLang="en-US" sz="2210" dirty="0">
                <a:solidFill>
                  <a:srgbClr val="25252B"/>
                </a:solidFill>
                <a:latin typeface="IBM Plex Sans" pitchFamily="34" charset="0"/>
                <a:ea typeface="IBM Plex Sans" pitchFamily="34" charset="-122"/>
                <a:cs typeface="IBM Plex Sans" pitchFamily="34" charset="-120"/>
              </a:rPr>
              <a:t> आधिकारिक वेबसाइट वा एप स्टोरमा सूचीकृत एप हो, कसैले तपाईँलाई पठाएको लिङ्क होइन?</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कोड:</a:t>
            </a:r>
            <a:r>
              <a:rPr lang="ne" altLang="en-US" sz="2210" dirty="0">
                <a:solidFill>
                  <a:srgbClr val="25252B"/>
                </a:solidFill>
                <a:latin typeface="IBM Plex Sans" pitchFamily="34" charset="0"/>
                <a:ea typeface="IBM Plex Sans" pitchFamily="34" charset="-122"/>
                <a:cs typeface="IBM Plex Sans" pitchFamily="34" charset="-120"/>
              </a:rPr>
              <a:t> खुला स्रोतको छ र सक्रिय रूपमा मर्मतसम्भार भइरहेको छ? (यति मात्र सुरक्षाको प्रमाण होइन।)</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खर्चहरू:</a:t>
            </a:r>
            <a:r>
              <a:rPr lang="ne" altLang="en-US" sz="2210" dirty="0">
                <a:solidFill>
                  <a:srgbClr val="25252B"/>
                </a:solidFill>
                <a:latin typeface="IBM Plex Sans" pitchFamily="34" charset="0"/>
                <a:ea typeface="IBM Plex Sans" pitchFamily="34" charset="-122"/>
                <a:cs typeface="IBM Plex Sans" pitchFamily="34" charset="-120"/>
              </a:rPr>
              <a:t> पठाउन, प्राप्त गर्न वा झिक्न लाग्ने शुल्कहरू के हुन्?</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भुक्तानीहरू:</a:t>
            </a:r>
            <a:r>
              <a:rPr lang="ne" altLang="en-US" sz="2210" dirty="0">
                <a:solidFill>
                  <a:srgbClr val="25252B"/>
                </a:solidFill>
                <a:latin typeface="IBM Plex Sans" pitchFamily="34" charset="0"/>
                <a:ea typeface="IBM Plex Sans" pitchFamily="34" charset="-122"/>
                <a:cs typeface="IBM Plex Sans" pitchFamily="34" charset="-120"/>
              </a:rPr>
              <a:t> अन-चेन, लाइटनिङ वा दुवै?</a:t>
            </a:r>
            <a:endParaRPr lang="ne"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अन-चेन र लाइटनिङ</a:t>
            </a:r>
            <a:endParaRPr lang="ne"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अन-चेन:</a:t>
            </a:r>
            <a:r>
              <a:rPr lang="ne" altLang="en-US" sz="2400" dirty="0">
                <a:solidFill>
                  <a:srgbClr val="25252B"/>
                </a:solidFill>
                <a:latin typeface="IBM Plex Sans" pitchFamily="34" charset="0"/>
                <a:ea typeface="IBM Plex Sans" pitchFamily="34" charset="-122"/>
                <a:cs typeface="IBM Plex Sans" pitchFamily="34" charset="-120"/>
              </a:rPr>
              <a:t> ब्लकचेनमा सीधै रेकर्ड गरिएको</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लाइटनिङ:</a:t>
            </a:r>
            <a:r>
              <a:rPr lang="ne" altLang="en-US" sz="2400" dirty="0">
                <a:solidFill>
                  <a:srgbClr val="25252B"/>
                </a:solidFill>
                <a:latin typeface="IBM Plex Sans" pitchFamily="34" charset="0"/>
                <a:ea typeface="IBM Plex Sans" pitchFamily="34" charset="-122"/>
                <a:cs typeface="IBM Plex Sans" pitchFamily="34" charset="-120"/>
              </a:rPr>
              <a:t> कफी किन्ने जस्ता छिटो, साना र बारम्बार गरिने भुक्तानीका लागि बिटक्वाइनमाथि बनाइएको भुक्तानी सञ्जाल</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लाइटनिङ वालेट पनि अरूको नियन्त्रणमा रहने वा आफ्नै नियन्त्रणमा रहने हुन सक्छ</a:t>
            </a:r>
            <a:endParaRPr lang="ne" sz="2400" dirty="0"/>
          </a:p>
        </p:txBody>
      </p:sp>
      <p:pic>
        <p:nvPicPr>
          <p:cNvPr id="5" name="Image 0" descr="अन-चेनबिटक्वाइनको ब्लकचेनमा सीधै रेकर्ड गरिन्छलाइटनिङबिटक्वाइनमा आधारित भुक्तानी सञ्जाल">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सिक्दै गर्दा पालना गर्नुपर्ने तीन नियम</a:t>
            </a:r>
            <a:endParaRPr lang="ne"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पहिले सिक्नुहोस्।</a:t>
            </a:r>
            <a:r>
              <a:rPr lang="ne" altLang="en-US" sz="2400" dirty="0">
                <a:solidFill>
                  <a:srgbClr val="25252B"/>
                </a:solidFill>
                <a:latin typeface="IBM Plex Sans" pitchFamily="34" charset="0"/>
                <a:ea typeface="IBM Plex Sans" pitchFamily="34" charset="-122"/>
                <a:cs typeface="IBM Plex Sans" pitchFamily="34" charset="-120"/>
              </a:rPr>
              <a:t> उत्साह, डर वा दबाबका कारण कुनै कदम नचाल्नुहोस्।</a:t>
            </a:r>
            <a:endParaRPr lang="ne" sz="2400" dirty="0"/>
          </a:p>
          <a:p>
            <a:pPr algn="l" marL="228600" indent="-228600">
              <a:lnSpc>
                <a:spcPct val="113000"/>
              </a:lnSpc>
              <a:spcBef>
                <a:spcPts val="480"/>
              </a:spcBef>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सानो रकमबाट सुरु गर्नुहोस्।</a:t>
            </a:r>
            <a:r>
              <a:rPr lang="ne" altLang="en-US" sz="2400" dirty="0">
                <a:solidFill>
                  <a:srgbClr val="25252B"/>
                </a:solidFill>
                <a:latin typeface="IBM Plex Sans" pitchFamily="34" charset="0"/>
                <a:ea typeface="IBM Plex Sans" pitchFamily="34" charset="-122"/>
                <a:cs typeface="IBM Plex Sans" pitchFamily="34" charset="-120"/>
              </a:rPr>
              <a:t> आफूले गुमाउन सक्ने रकम प्रयोग गरेर अपरिचित उपकरणहरू चलाएर हेर्नुहोस्।</a:t>
            </a:r>
            <a:endParaRPr lang="ne" sz="2400" dirty="0"/>
          </a:p>
          <a:p>
            <a:pPr algn="l" marL="228600" indent="-228600">
              <a:lnSpc>
                <a:spcPct val="113000"/>
              </a:lnSpc>
              <a:spcBef>
                <a:spcPts val="480"/>
              </a:spcBef>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विश्वास नगर्नुहोस्, प्रमाणित गर्नुहोस्।</a:t>
            </a:r>
            <a:r>
              <a:rPr lang="ne" altLang="en-US" sz="2400" dirty="0">
                <a:solidFill>
                  <a:srgbClr val="25252B"/>
                </a:solidFill>
                <a:latin typeface="IBM Plex Sans" pitchFamily="34" charset="0"/>
                <a:ea typeface="IBM Plex Sans" pitchFamily="34" charset="-122"/>
                <a:cs typeface="IBM Plex Sans" pitchFamily="34" charset="-120"/>
              </a:rPr>
              <a:t> व्यक्ति, भुक्तानी विधि, ठेगाना र रकम जाँच गर्नुहोस्।</a:t>
            </a:r>
            <a:endParaRPr lang="ne"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ne" altLang="en-US" sz="2400" b="1" dirty="0">
                <a:solidFill>
                  <a:srgbClr val="422C70"/>
                </a:solidFill>
                <a:latin typeface="IBM Plex Sans" pitchFamily="34" charset="0"/>
                <a:ea typeface="IBM Plex Sans" pitchFamily="34" charset="-122"/>
                <a:cs typeface="IBM Plex Sans" pitchFamily="34" charset="-120"/>
              </a:rPr>
              <a:t>भुक्तानी प्राप्त गर्ने जानकारी साझा गर्नुहोस्, गोप्य जानकारी कहिल्यै नगर्नुहोस्</a:t>
            </a:r>
            <a:endParaRPr lang="ne" sz="2400" dirty="0"/>
          </a:p>
          <a:p>
            <a:pPr algn="l" indent="0" marL="0">
              <a:lnSpc>
                <a:spcPct val="113000"/>
              </a:lnSpc>
              <a:spcBef>
                <a:spcPts val="360"/>
              </a:spcBef>
              <a:buNone/>
            </a:pPr>
            <a:r>
              <a:rPr lang="ne" altLang="en-US" sz="2400" dirty="0">
                <a:solidFill>
                  <a:srgbClr val="25252B"/>
                </a:solidFill>
                <a:latin typeface="IBM Plex Sans" pitchFamily="34" charset="0"/>
                <a:ea typeface="IBM Plex Sans" pitchFamily="34" charset="-122"/>
                <a:cs typeface="IBM Plex Sans" pitchFamily="34" charset="-120"/>
              </a:rPr>
              <a:t>ठेगाना वा भुक्तानी अनुरोध साझा गर्न सकिन्छ। सिड फ्रेज वा निजी साँचो कहिल्यै साझा गर्नु हुँदैन। कुनै पनि वैध शिक्षक, वालेट कम्पनी वा सहायता कर्मचारीले यो जानकारी कहिल्यै माग्ने छैनन्।</a:t>
            </a:r>
            <a:endParaRPr lang="n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रोकिनुहोस्, केही पनि साझा</a:t>
            </a:r>
            <a:br/>
            <a:r>
              <a:rPr lang="ne" altLang="en-US" sz="3000" dirty="0">
                <a:solidFill>
                  <a:srgbClr val="422C70"/>
                </a:solidFill>
                <a:latin typeface="IBM Plex Sans Medium" pitchFamily="34" charset="0"/>
                <a:ea typeface="IBM Plex Sans Medium" pitchFamily="34" charset="-122"/>
                <a:cs typeface="IBM Plex Sans Medium" pitchFamily="34" charset="-120"/>
              </a:rPr>
              <a:t>नगर्नुहोस्, केही पनि नपठाउनुहोस्</a:t>
            </a:r>
            <a:endParaRPr lang="ne" sz="3000" dirty="0"/>
          </a:p>
        </p:txBody>
      </p:sp>
      <p:sp>
        <p:nvSpPr>
          <p:cNvPr id="5" name="Text 2"/>
          <p:cNvSpPr/>
          <p:nvPr/>
        </p:nvSpPr>
        <p:spPr>
          <a:xfrm>
            <a:off x="666780" y="1860804"/>
            <a:ext cx="5694426" cy="2764963"/>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कसैले हतार गर्न वा गोप्य राख्न दबाब दिन्छ, निश्चित प्रतिफलको वाचा गर्छ, पहिले बिटक्वाइन पठाउन भन्छ वा तपाईंको सिड फ्रेज माग्छ भने रोकिनुहोस्। एकछिन पर्खनुहोस्। केही पनि साझा नगर्नुहोस्। केही पनि नपठाउनुहोस्। त्यसपछि तपाईंले पहिल्यै चिनेको स्रोतमार्फत जाँच गर्नुहोस्।</a:t>
            </a:r>
            <a:endParaRPr lang="ne" sz="2300" dirty="0"/>
          </a:p>
        </p:txBody>
      </p:sp>
      <p:pic>
        <p:nvPicPr>
          <p:cNvPr id="6" name="Image 1" descr="हतार गर्न दबाब अरूको पहिचान धारण गर्नु गन्तव्य परिवर्तन प्रतिफलको ग्यारेन्टी गोप्य जानकारीको माग">    </p:cNvPr>
          <p:cNvPicPr>
            <a:picLocks noChangeAspect="1"/>
          </p:cNvPicPr>
          <p:nvPr/>
        </p:nvPicPr>
        <p:blipFill>
          <a:blip r:embed="rId2"/>
          <a:stretch>
            <a:fillRect/>
          </a:stretch>
        </p:blipFill>
        <p:spPr>
          <a:xfrm>
            <a:off x="1338224" y="4772071"/>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तपाईं बिटक्वाइन कसरी प्रयोग गर्नुहुन्छ?</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अब के?</a:t>
            </a:r>
            <a:endParaRPr lang="n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FFFFF"/>
                </a:solidFill>
                <a:latin typeface="IBM Plex Sans" pitchFamily="34" charset="0"/>
                <a:ea typeface="IBM Plex Sans" pitchFamily="34" charset="-122"/>
                <a:cs typeface="IBM Plex Sans" pitchFamily="34" charset="-120"/>
              </a:rPr>
              <a:t>यो त सुरुवात मात्र हो।</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चार मुख्य सिकाइहरू</a:t>
            </a:r>
            <a:endParaRPr lang="ne"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पैसा नियम र विश्वासमा निर्भर हुन्छ।</a:t>
            </a:r>
            <a:r>
              <a:rPr lang="ne" altLang="en-US" sz="2400" dirty="0">
                <a:solidFill>
                  <a:srgbClr val="25252B"/>
                </a:solidFill>
                <a:latin typeface="IBM Plex Sans" pitchFamily="34" charset="0"/>
                <a:ea typeface="IBM Plex Sans" pitchFamily="34" charset="-122"/>
                <a:cs typeface="IBM Plex Sans" pitchFamily="34" charset="-120"/>
              </a:rPr>
              <a:t> फियाट मुद्राको आपूर्ति र नियमहरू थोरै संस्थाहरूले निर्धारण गर्छन्।</a:t>
            </a:r>
            <a:endParaRPr lang="ne" sz="2400" dirty="0"/>
          </a:p>
          <a:p>
            <a:pPr algn="l" marL="228600" indent="-228600">
              <a:lnSpc>
                <a:spcPct val="113000"/>
              </a:lnSpc>
              <a:spcBef>
                <a:spcPts val="480"/>
              </a:spcBef>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बिटक्वाइनले फरक नियमहरू प्रस्तुत गर्छ।</a:t>
            </a:r>
            <a:r>
              <a:rPr lang="ne" altLang="en-US" sz="2400" dirty="0">
                <a:solidFill>
                  <a:srgbClr val="25252B"/>
                </a:solidFill>
                <a:latin typeface="IBM Plex Sans" pitchFamily="34" charset="0"/>
                <a:ea typeface="IBM Plex Sans" pitchFamily="34" charset="-122"/>
                <a:cs typeface="IBM Plex Sans" pitchFamily="34" charset="-120"/>
              </a:rPr>
              <a:t> सार्वजनिक र सीमित आपूर्ति, जोसुकैका लागि खुला, जसलाई विश्वास गर्नुको सट्टा जाँच्न सकिन्छ।</a:t>
            </a:r>
            <a:endParaRPr lang="ne" sz="2400" dirty="0"/>
          </a:p>
          <a:p>
            <a:pPr algn="l" marL="228600" indent="-228600">
              <a:lnSpc>
                <a:spcPct val="113000"/>
              </a:lnSpc>
              <a:spcBef>
                <a:spcPts val="480"/>
              </a:spcBef>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सुरक्षा सबैभन्दा पहिले आउँछ।</a:t>
            </a:r>
            <a:r>
              <a:rPr lang="ne" altLang="en-US" sz="2400" dirty="0">
                <a:solidFill>
                  <a:srgbClr val="25252B"/>
                </a:solidFill>
                <a:latin typeface="IBM Plex Sans" pitchFamily="34" charset="0"/>
                <a:ea typeface="IBM Plex Sans" pitchFamily="34" charset="-122"/>
                <a:cs typeface="IBM Plex Sans" pitchFamily="34" charset="-120"/>
              </a:rPr>
              <a:t> पहिले सिक्नुहोस्, सानो परिमाणबाट सुरु गर्नुहोस्, सबै कुरा प्रमाणित गर्नुहोस्, आफ्नो सीड फ्रेज कहिल्यै अरूलाई नदिनुहोस्।</a:t>
            </a:r>
            <a:endParaRPr lang="ne" sz="2400" dirty="0"/>
          </a:p>
          <a:p>
            <a:pPr algn="l" marL="228600" indent="-228600">
              <a:lnSpc>
                <a:spcPct val="113000"/>
              </a:lnSpc>
              <a:spcBef>
                <a:spcPts val="480"/>
              </a:spcBef>
              <a:buSzPct val="100000"/>
              <a:buChar char="•"/>
            </a:pPr>
            <a:r>
              <a:rPr lang="ne" altLang="en-US" sz="2400" b="1" dirty="0">
                <a:solidFill>
                  <a:srgbClr val="25252B"/>
                </a:solidFill>
                <a:latin typeface="IBM Plex Sans" pitchFamily="34" charset="0"/>
                <a:ea typeface="IBM Plex Sans" pitchFamily="34" charset="-122"/>
                <a:cs typeface="IBM Plex Sans" pitchFamily="34" charset="-120"/>
              </a:rPr>
              <a:t>यो त सुरुवात मात्र हो।</a:t>
            </a:r>
            <a:r>
              <a:rPr lang="ne" altLang="en-US" sz="2400" dirty="0">
                <a:solidFill>
                  <a:srgbClr val="25252B"/>
                </a:solidFill>
                <a:latin typeface="IBM Plex Sans" pitchFamily="34" charset="0"/>
                <a:ea typeface="IBM Plex Sans" pitchFamily="34" charset="-122"/>
                <a:cs typeface="IBM Plex Sans" pitchFamily="34" charset="-120"/>
              </a:rPr>
              <a:t> अबको एउटा सुरक्षित कदम नै पर्याप्त छ।</a:t>
            </a:r>
            <a:endParaRPr lang="ne"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ne" altLang="en-US" sz="2400" b="1" dirty="0">
                <a:solidFill>
                  <a:srgbClr val="422C70"/>
                </a:solidFill>
                <a:latin typeface="IBM Plex Sans" pitchFamily="34" charset="0"/>
                <a:ea typeface="IBM Plex Sans" pitchFamily="34" charset="-122"/>
                <a:cs typeface="IBM Plex Sans" pitchFamily="34" charset="-120"/>
              </a:rPr>
              <a:t>एकछिन मनन गरौँ</a:t>
            </a:r>
            <a:endParaRPr lang="ne" sz="2400" dirty="0"/>
          </a:p>
          <a:p>
            <a:pPr algn="l" indent="0" marL="0">
              <a:lnSpc>
                <a:spcPct val="113000"/>
              </a:lnSpc>
              <a:spcBef>
                <a:spcPts val="360"/>
              </a:spcBef>
              <a:buNone/>
            </a:pPr>
            <a:r>
              <a:rPr lang="ne" altLang="en-US" sz="2400" dirty="0">
                <a:solidFill>
                  <a:srgbClr val="25252B"/>
                </a:solidFill>
                <a:latin typeface="IBM Plex Sans" pitchFamily="34" charset="0"/>
                <a:ea typeface="IBM Plex Sans" pitchFamily="34" charset="-122"/>
                <a:cs typeface="IBM Plex Sans" pitchFamily="34" charset="-120"/>
              </a:rPr>
              <a:t>सुरुका पाँच प्रश्नहरूमा फर्कनुहोस्। अब तपाईं के उत्तर दिनुहुन्छ?</a:t>
            </a:r>
            <a:endParaRPr lang="n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अब के?</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बिटकोइन डिप्लोमा</a:t>
            </a:r>
            <a:endParaRPr lang="ne"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अर्को कदम। यसका चार मोड्युलले तपाईंलाई अझ अगाडि लैजान्छन्:</a:t>
            </a:r>
            <a:endParaRPr lang="ne"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पैसालाई बुझ्ने</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बिटकोइनले कसरी काम गर्छ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बिटकोइन सुरक्षित रूपमा प्रयोग गर्ने</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तपाईंको समुदायमा बिटकोइन</a:t>
            </a:r>
            <a:endParaRPr lang="ne"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जिज्ञासु रहनुहोस्, प्रश्न सोधिरहनुहोस्, र थप जान्नका लागि हेर्नुहोस् </a:t>
            </a:r>
            <a:r>
              <a:rPr lang="ne"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ne" altLang="en-US" sz="2210" dirty="0">
                <a:solidFill>
                  <a:srgbClr val="25252B"/>
                </a:solidFill>
                <a:latin typeface="IBM Plex Sans" pitchFamily="34" charset="0"/>
                <a:ea typeface="IBM Plex Sans" pitchFamily="34" charset="-122"/>
                <a:cs typeface="IBM Plex Sans" pitchFamily="34" charset="-120"/>
              </a:rPr>
              <a:t>।</a:t>
            </a:r>
            <a:endParaRPr lang="ne"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हामी हाम्रो अर्को सिकाइ समूहमा तपाईंलाई भेट्न उत्सुक छौँ।</a:t>
            </a:r>
            <a:endParaRPr lang="ne"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बिटक्वाइनको परिचय · अब के?</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बिटक्वाइनको परिचय</dc:title>
  <dc:subject>Open educational slides (Creative Commons). Adapt them freely.</dc:subject>
  <dc:creator>My First Bitcoin</dc:creator>
  <cp:lastModifiedBy>My First Bitcoin</cp:lastModifiedBy>
  <cp:revision>1</cp:revision>
  <dcterms:created xsi:type="dcterms:W3CDTF">2026-10-22T19:42:58Z</dcterms:created>
  <dcterms:modified xsi:type="dcterms:W3CDTF">2026-10-22T19:42:58Z</dcterms:modified>
</cp:coreProperties>
</file>