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წყარო: My First Bitcoin, შესავალი ბიტკოინში, დამწყების გზამკვლევი, გამოცემა 26.10. ადაპტირებულია Creative Commons-ის „ავტორობის მითითება — გავრცელება იმავე პირობებით 4.0 საერთაშორისო“ ლიცენზიის საფუძველზე; სლაიდების ამ კრებულზეც იგივე ლიცენზია ვრცელდება. სლაიდების ეს კრებული მასწავლებლის მიერ წარმართული პრეზენტაციის დამხმარე მასალაა, რომელიც გზამკვლევის ექვს კითხვას ეფუძნება. მაგალითები, ტემპი და გადმოცემის ფორმა თქვენს თემს მოარგეთ ისე, რომ შეინარჩუნოთ შინაარსი და უსაფრთხოების გზავნილები. სესიის ფიქსირებული ხანგრძლივობა განსაზღვრული არ არის.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დაიწყეთ სურათით: ჩვენ გარშემო ყველა ფულს იყენებს ისე, რომ მის შესახებ კითხვებს არ სვამს. ჰკითხეთ ჯგუფს, ბოლოს როდის დაფიქრდნენ იმაზე, თუ საიდან მოდის ფული.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მიეცით მსმენელებს რამდენიმე წუთი პასუხების დასაწერად. არავის სთხოვოთ პირადი ფინანსური ინფორმაციის გაზიარება. ამ პასუხებს კვლავ დაუბრუნდებით „რა იქნება შემდეგ?“ შემაჯამებელ სლაიდზე.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ეს განსხვავება მთელი სესიის განმავლობაში გაითვალისწინეთ. როდესაც რაიმე მტკიცება გაჟღერდება, იკითხეთ: შეგვიძლია მისი შემოწმება, თუ მას კრიტერიუმები და მტკიცებულებები სჭირდება?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სახელმძღვანელოში მოყვანილი მაგალითი: თქვენ ბრინჯი მოგყავთ და ფეხსაცმელი გჭირდებათ, მაგრამ მეწაღეს ბრინჯი კი არა, საკვები ზეთი სურს. ეკონომისტები ამას სურვილების ორმაგ თანხვედრას უწოდებენ.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გამოიყენეთ სახელმძღვანელოში მოყვანილი მაგალითი: თქვენ ბრინჯი მოგყავთ და ფეხსაცმელი გჭირდებათ, მაგრამ მეწაღეს ბრინჯი კი არა, საკვები ზეთი სურს. ეკონომისტები ამას სურვილების ორმაგ თანხვედრას უწოდებენ.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ბანკნოტი მხოლოდ ქაღალდის ნაჭერია. ფული ბარტერის პრობლემას გაყიდვისა და ყიდვის ერთმანეთისგან გამიჯვნით წყვეტს: თქვენ ბრინჯს ერთ ადამიანს მიჰყიდით, ფეხსაცმელს კი მეორისგან იყიდით. სწორედ ეს განასხვავებს ფულს ბარტერისგან.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ფასების ინფლაცია ფასების საერთო დონის მდგრადი ზრდაა. მისი მეორე მხარე მსყიდველობითი უნარია: რამდენი რამის შეძენა შეიძლება ფულის ერთი ერთეულით. თუ ძირითადი საქონლის კალათის ფასი 100 ფულადი ერთეულიდან 110-მდე იზრდება, იმავე 100 ერთეულით სრული კალათის შეძენა აღარ არის შესაძლებელი.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ფასების ინფლაცია ფასების საერთო დონის მდგრადი ზრდაა. მისი მეორე მხარე მსყიდველობითი უნარია: რამდენი რამის შეძენა შეიძლება ფულის ერთი ერთეულით. თუ ძირითადი საქონლის კალათის ფასი 100 ფულადი ერთეულიდან 110-მდე იზრდება, იმავე 100 ერთეულით სრული კალათის შეძენა აღარ არის შესაძლებელი.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ეკონომისტები მსჯელობენ იმაზე, თუ რამდენად მნიშვნელოვანია თითოეული მიზეზი. ყურადღება გაამახვილეთ იმ ერთ მიზეზზე, რომელიც გადაწყვეტილების შედეგია და არა შემთხვევითობის.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ეს მუშაობს ყოველგვარი მოწყობილობისა თუ ინტერნეტის გარეშე. შეადარეთ ჯგუფის წევრების პასუხები და შეახსენეთ მსმენელებს, რომ ერთი ფასი ინფლაციის სრულ მაჩვენებელს არ წარმოადგენს.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ბიტკოინამდე ინტერნეტით ფულის გაგზავნა ყოველთვის სანდო ორგანიზაციაზე იყო დამოკიდებული: ბანკზე ან საგადახდო კომპანიაზე, რომელიც აწარმოებდა აღრიცხვის რეესტრს, ამტკიცებდა ანგარიშებს და შეეძლო გადახდის დაყოვნება, დაბლოკვა ან გაუქმება. ციფრული ინფორმაციის კოპირება მარტივია: ციფრული მონეტის ორჯერ დახარჯვა შესაძლებელი რომ ყოფილიყო, ის ფულის ფუნქციას ვერ შეასრულებდა. ეს ორმაგი ხარჯვის პრობლემაა. სატოში ნაკამოტო არის პიროვნება ან ჯგუფი, რომელიც ამ სახელს იყენებს.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დეცენტრალიზებული არ ნიშნავს, რომ ყველას თანაბარი გავლენა აქვს. ეს ნიშნავს, რომ არცერთ მონაწილეს არ შეუძლია ერთპიროვნულად შეცვალოს აღრიცხვის რეესტრი ან მონეტარული წესები ყველასთვის.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ახალი ბიტკოინები საჯაროდ ცნობილი გრაფიკის მიხედვით გამოიცემა, ხოლო დამოუკიდებელი კომპიუტერები, რომლებსაც კვანძები ეწოდება, უარყოფენ ნებისმიერ ბლოკს, რომელიც ამ წესს არღვევს. ეს შეზღუდვა სანდოა, რადგან მისი შემოწმება ნებისმიერს შეუძლია. ის ბუნების კანონი არ არის: ის ძალაში რჩება, რადგან მონაწილეები მუდმივად უზრუნველყოფენ მის დაცვას. შეზღუდული მიწოდება ფასის ზრდის გარანტიას არ იძლევა; ფასი დამოკიდებულია როგორც მიწოდებაზე, ისე მოთხოვნაზე.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100 000 სატოშის ფლობა და 0,001 ბიტკოინის ფლობა ერთსა და იმავე ოდენობას ნიშნავს. გააქარწყლეთ მცდარი წარმოდგენა, რომ ბიტკოინი მიუწვდომელია, რადგან ერთი ბიტკოინი ძვირია.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მომხმარებლები აგზავნიან, იღებენ და ინახავენ ბიტკოინს; კვანძები ამოწმებენ თითოეული ტრანზაქციისა და ბლოკის შესაბამისობას წესებთან; მაინერები ერთმანეთს ეჯიბრებიან, რათა დაახლოებით ყოველ ათ წუთში ჩანაწერს ახალი ბლოკი დაამატონ. ეს ჩანაწერი — ბლოკჩეინი — საჯაროა და მისი გადაწერა ძალიან ძვირი ჯდება. შენიშვნა მართლწერის შესახებ: ინგლისურად დიდი B-თი დაწერილი Bitcoin ჩვეულებრივ ქსელს ან სისტემას ნიშნავს, ხოლო პატარა b-თი დაწერილი bitcoin — თავად ფულს.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მომხმარებლები აგზავნიან, იღებენ და ინახავენ ბიტკოინს; კვანძები ამოწმებენ თითოეული ტრანზაქციისა და ბლოკის შესაბამისობას წესებთან; მაინერები ერთმანეთს ეჯიბრებიან, რათა დაახლოებით ყოველ ათ წუთში ჩანაწერს ახალი ბლოკი დაამატონ. ეს ჩანაწერი — ბლოკჩეინი — საჯაროა და მისი გადაწერა ძალიან ძვირი ჯდება. შენიშვნა მართლწერის შესახებ: ინგლისურად დიდი B-თი დაწერილი Bitcoin ჩვეულებრივ ქსელს ან სისტემას ნიშნავს, ხოლო პატარა b-თი დაწერილი bitcoin — თავად ფულს.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ბიტკოინის საფულე არის ინსტრუმენტი, ჩვეულებრივ აპლიკაცია, რომელიც საშუალებას გაძლევთ, მიიღოთ ბიტკოინი, შეამოწმოთ ბალანსი და გაგზავნოთ ბიტკოინი. თქვენი ბიტკოინი თქვენს ტელეფონში არ ინახება: ის ბლოკჩეინზეა აღრიცხული. საფულე მართავს გასაღებებს, რომლებიც საშუალებას გაძლევთ, დაამტკიცოთ, რომ ბიტკოინი თქვენ გეკუთვნით და გასცეთ გადახდის ნებართვა.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აღდგენის ფრაზა მხოლოდ სარეზერვო ასლი არ არის: ის სრულ წვდომას იძლევა. საფულის შექმნისას ზუსტად ჩაიწერეთ იგი ქაღალდზე; შეინახეთ ინტერნეტისგან განცალკევებით, საიდუმლოდ და ისეთ ადგილას, სადაც არ დაიკარგება ან დაზიანდება. არასოდეს გადაუღოთ ფოტო, გაგზავნოთ ელფოსტით, შეინახოთ ღრუბლოვან ჩანაწერებში, გაგზავნოთ შეტყობინებით ან შეიყვანოთ ვებსაიტზე. ნაჩვენები სიტყვები მხოლოდ ნიმუშია; არასოდეს აჩვენოთ სხვებს ან შეაგროვოთ ნამდვილი აღდგენის ფრაზები.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კონკრეტულ საფულეებს რეკომენდაციას არ უწევს. ინსტრუმენტები, საკომისიოები და მფლობელები იცვლება, და ის, რაც ერთ თემს შეეფერება, შესაძლოა, სხვას არ შეეფერებოდეს. სასწავლო პროცესის მონაწილეები სანდო ადგილობრივ პედაგოგთან გადაამისამართეთ.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782343" y="571500"/>
            <a:ext cx="1742938" cy="272400"/>
          </a:xfrm>
          <a:prstGeom prst="rect">
            <a:avLst/>
          </a:prstGeom>
          <a:noFill/>
          <a:ln/>
        </p:spPr>
        <p:txBody>
          <a:bodyPr wrap="square" lIns="0" tIns="0" rIns="0" bIns="0" rtlCol="0" anchor="t"/>
          <a:lstStyle/>
          <a:p>
            <a:pPr algn="r" indent="0" marL="0">
              <a:lnSpc>
                <a:spcPct val="108000"/>
              </a:lnSpc>
              <a:buNone/>
            </a:pPr>
            <a:r>
              <a:rPr lang="ka" altLang="en-US" sz="1650" dirty="0">
                <a:solidFill>
                  <a:srgbClr val="FFFFFF"/>
                </a:solidFill>
                <a:latin typeface="IBM Plex Sans" pitchFamily="34" charset="0"/>
                <a:ea typeface="IBM Plex Sans" pitchFamily="34" charset="-122"/>
                <a:cs typeface="IBM Plex Sans" pitchFamily="34" charset="-120"/>
              </a:rPr>
              <a:t>გამოცემა 26.10</a:t>
            </a:r>
            <a:endParaRPr lang="k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ka" altLang="en-US" sz="7200" dirty="0">
                <a:solidFill>
                  <a:srgbClr val="FFFFFF"/>
                </a:solidFill>
                <a:latin typeface="IBM Plex Sans Medium" pitchFamily="34" charset="0"/>
                <a:ea typeface="IBM Plex Sans Medium" pitchFamily="34" charset="-122"/>
                <a:cs typeface="IBM Plex Sans Medium" pitchFamily="34" charset="-120"/>
              </a:rPr>
              <a:t>ბიტკოინის</a:t>
            </a:r>
            <a:br/>
            <a:r>
              <a:rPr lang="ka" altLang="en-US" sz="7200" dirty="0">
                <a:solidFill>
                  <a:srgbClr val="FFFFFF"/>
                </a:solidFill>
                <a:latin typeface="IBM Plex Sans Medium" pitchFamily="34" charset="0"/>
                <a:ea typeface="IBM Plex Sans Medium" pitchFamily="34" charset="-122"/>
                <a:cs typeface="IBM Plex Sans Medium" pitchFamily="34" charset="-120"/>
              </a:rPr>
              <a:t>შესავალი</a:t>
            </a:r>
            <a:endParaRPr lang="k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ka" altLang="en-US" sz="2400" dirty="0">
                <a:solidFill>
                  <a:srgbClr val="FFFFFF"/>
                </a:solidFill>
                <a:latin typeface="IBM Plex Sans" pitchFamily="34" charset="0"/>
                <a:ea typeface="IBM Plex Sans" pitchFamily="34" charset="-122"/>
                <a:cs typeface="IBM Plex Sans" pitchFamily="34" charset="-120"/>
              </a:rPr>
              <a:t>გზამკვლევი დამწყებთათვის</a:t>
            </a:r>
            <a:endParaRPr lang="k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რატომ არის ფული მნიშვნელოვანი?</a:t>
            </a:r>
            <a:endParaRPr lang="k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ka" altLang="en-US" sz="2400" dirty="0">
                <a:solidFill>
                  <a:srgbClr val="FFFFFF"/>
                </a:solidFill>
                <a:latin typeface="IBM Plex Sans" pitchFamily="34" charset="0"/>
                <a:ea typeface="IBM Plex Sans" pitchFamily="34" charset="-122"/>
                <a:cs typeface="IBM Plex Sans" pitchFamily="34" charset="-120"/>
              </a:rPr>
              <a:t>ფულს ყოველდღე ვიყენებთ, თუმცა იშვიათად ვსვამთ კითხვას, როგორ მუშაობს ის.</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ადამიანების უმეტესობა</a:t>
            </a:r>
            <a:br/>
            <a:r>
              <a:rPr lang="ka" altLang="en-US" sz="3000" dirty="0">
                <a:solidFill>
                  <a:srgbClr val="422C70"/>
                </a:solidFill>
                <a:latin typeface="IBM Plex Sans Medium" pitchFamily="34" charset="0"/>
                <a:ea typeface="IBM Plex Sans Medium" pitchFamily="34" charset="-122"/>
                <a:cs typeface="IBM Plex Sans Medium" pitchFamily="34" charset="-120"/>
              </a:rPr>
              <a:t>არასდროს უთმობს დროს</a:t>
            </a:r>
            <a:br/>
            <a:r>
              <a:rPr lang="ka" altLang="en-US" sz="3000" dirty="0">
                <a:solidFill>
                  <a:srgbClr val="422C70"/>
                </a:solidFill>
                <a:latin typeface="IBM Plex Sans Medium" pitchFamily="34" charset="0"/>
                <a:ea typeface="IBM Plex Sans Medium" pitchFamily="34" charset="-122"/>
                <a:cs typeface="IBM Plex Sans Medium" pitchFamily="34" charset="-120"/>
              </a:rPr>
              <a:t>ფულზე დაფიქრებას</a:t>
            </a:r>
            <a:endParaRPr lang="ka"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არა მისი გამომუშავება, არა მისი დახარჯვა, არამედ იმაზე ფიქრი, თუ რა არის ის და როგორ მუშაობს.</a:t>
            </a:r>
            <a:endParaRPr lang="k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რატომ არის ფული მნიშვნელოვანი?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ხუთი კითხვა</a:t>
            </a:r>
            <a:br/>
            <a:r>
              <a:rPr lang="ka" altLang="en-US" sz="3000" dirty="0">
                <a:solidFill>
                  <a:srgbClr val="422C70"/>
                </a:solidFill>
                <a:latin typeface="IBM Plex Sans Medium" pitchFamily="34" charset="0"/>
                <a:ea typeface="IBM Plex Sans Medium" pitchFamily="34" charset="-122"/>
                <a:cs typeface="IBM Plex Sans Medium" pitchFamily="34" charset="-120"/>
              </a:rPr>
              <a:t>დასაწყისისთვის</a:t>
            </a:r>
            <a:endParaRPr lang="ka" sz="3000" dirty="0"/>
          </a:p>
        </p:txBody>
      </p:sp>
      <p:sp>
        <p:nvSpPr>
          <p:cNvPr id="5" name="Text 2"/>
          <p:cNvSpPr/>
          <p:nvPr/>
        </p:nvSpPr>
        <p:spPr>
          <a:xfrm>
            <a:off x="956188" y="1783812"/>
            <a:ext cx="6023427" cy="2685410"/>
          </a:xfrm>
          <a:prstGeom prst="rect">
            <a:avLst/>
          </a:prstGeom>
          <a:noFill/>
          <a:ln/>
        </p:spPr>
        <p:txBody>
          <a:bodyPr wrap="square" lIns="0" tIns="0" rIns="0" bIns="0" rtlCol="0" anchor="t"/>
          <a:lstStyle/>
          <a:p>
            <a:pPr algn="l" marL="173990" indent="-173990">
              <a:lnSpc>
                <a:spcPct val="113000"/>
              </a:lnSpc>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რატომ სჭირდებათ ადამიანებს ფული?</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რა აქცევს რაიმეს ფულად?</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ვის შეუძლია შექმნას ან აკონტროლოს ფული, რომელსაც თქვენ იყენებთ?</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რატომ აქვს ღირებულება ფულს, რომელსაც თქვენ იყენებთ?</a:t>
            </a:r>
            <a:endParaRPr lang="ka" sz="1820" dirty="0"/>
          </a:p>
          <a:p>
            <a:pPr algn="l" marL="173990" indent="-173990">
              <a:lnSpc>
                <a:spcPct val="113000"/>
              </a:lnSpc>
              <a:spcBef>
                <a:spcPts val="360"/>
              </a:spcBef>
              <a:buSzPct val="100000"/>
              <a:buChar char="•"/>
            </a:pPr>
            <a:r>
              <a:rPr lang="ka" altLang="en-US" sz="1820" dirty="0">
                <a:solidFill>
                  <a:srgbClr val="25252B"/>
                </a:solidFill>
                <a:latin typeface="IBM Plex Sans" pitchFamily="34" charset="0"/>
                <a:ea typeface="IBM Plex Sans" pitchFamily="34" charset="-122"/>
                <a:cs typeface="IBM Plex Sans" pitchFamily="34" charset="-120"/>
              </a:rPr>
              <a:t>შეგიძლიათ თქვენი ფულით იმდენივე იყიდოთ, რამდენსაც ადრე ყიდულობდით?</a:t>
            </a:r>
            <a:endParaRPr lang="ka" sz="1820" dirty="0"/>
          </a:p>
        </p:txBody>
      </p:sp>
      <p:sp>
        <p:nvSpPr>
          <p:cNvPr id="6" name="Shape 3"/>
          <p:cNvSpPr/>
          <p:nvPr/>
        </p:nvSpPr>
        <p:spPr>
          <a:xfrm>
            <a:off x="666780" y="4723973"/>
            <a:ext cx="5981730" cy="1562527"/>
          </a:xfrm>
          <a:prstGeom prst="rect">
            <a:avLst/>
          </a:prstGeom>
          <a:solidFill>
            <a:srgbClr val="F3F3FA"/>
          </a:solidFill>
          <a:ln/>
        </p:spPr>
      </p:sp>
      <p:sp>
        <p:nvSpPr>
          <p:cNvPr id="7" name="Shape 4"/>
          <p:cNvSpPr/>
          <p:nvPr/>
        </p:nvSpPr>
        <p:spPr>
          <a:xfrm>
            <a:off x="666780" y="4723973"/>
            <a:ext cx="57150" cy="1562527"/>
          </a:xfrm>
          <a:prstGeom prst="rect">
            <a:avLst/>
          </a:prstGeom>
          <a:solidFill>
            <a:srgbClr val="422C70"/>
          </a:solidFill>
          <a:ln/>
        </p:spPr>
      </p:sp>
      <p:sp>
        <p:nvSpPr>
          <p:cNvPr id="8" name="Text 5"/>
          <p:cNvSpPr/>
          <p:nvPr/>
        </p:nvSpPr>
        <p:spPr>
          <a:xfrm>
            <a:off x="1094537" y="4932456"/>
            <a:ext cx="5494264" cy="1145560"/>
          </a:xfrm>
          <a:prstGeom prst="rect">
            <a:avLst/>
          </a:prstGeom>
          <a:noFill/>
          <a:ln/>
        </p:spPr>
        <p:txBody>
          <a:bodyPr wrap="square" lIns="0" tIns="0" rIns="0" bIns="0" rtlCol="0" anchor="t"/>
          <a:lstStyle/>
          <a:p>
            <a:pPr algn="l" indent="0" marL="0">
              <a:lnSpc>
                <a:spcPct val="113000"/>
              </a:lnSpc>
              <a:buNone/>
            </a:pPr>
            <a:r>
              <a:rPr lang="ka" altLang="en-US" sz="1820" b="1" dirty="0">
                <a:solidFill>
                  <a:srgbClr val="422C70"/>
                </a:solidFill>
                <a:latin typeface="IBM Plex Sans" pitchFamily="34" charset="0"/>
                <a:ea typeface="IBM Plex Sans" pitchFamily="34" charset="-122"/>
                <a:cs typeface="IBM Plex Sans" pitchFamily="34" charset="-120"/>
              </a:rPr>
              <a:t>შეინახეთ თქვენი პასუხები</a:t>
            </a:r>
            <a:endParaRPr lang="ka" sz="1820" dirty="0"/>
          </a:p>
          <a:p>
            <a:pPr algn="l" indent="0" marL="0">
              <a:lnSpc>
                <a:spcPct val="113000"/>
              </a:lnSpc>
              <a:spcBef>
                <a:spcPts val="270"/>
              </a:spcBef>
              <a:buNone/>
            </a:pPr>
            <a:r>
              <a:rPr lang="ka" altLang="en-US" sz="1820" dirty="0">
                <a:solidFill>
                  <a:srgbClr val="25252B"/>
                </a:solidFill>
                <a:latin typeface="IBM Plex Sans" pitchFamily="34" charset="0"/>
                <a:ea typeface="IBM Plex Sans" pitchFamily="34" charset="-122"/>
                <a:cs typeface="IBM Plex Sans" pitchFamily="34" charset="-120"/>
              </a:rPr>
              <a:t>თითოეულ კითხვას მოკლედ უპასუხეთ წერილობით. ბოლოს ამ პასუხებს დაუბრუნდებით.</a:t>
            </a:r>
            <a:endParaRPr lang="ka"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რატომ არის ფული მნიშვნელოვანი?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ფაქტი თუ მოსაზრება?</a:t>
            </a:r>
            <a:endParaRPr lang="ka" sz="3000" dirty="0"/>
          </a:p>
        </p:txBody>
      </p:sp>
      <p:sp>
        <p:nvSpPr>
          <p:cNvPr id="5" name="Text 2"/>
          <p:cNvSpPr/>
          <p:nvPr/>
        </p:nvSpPr>
        <p:spPr>
          <a:xfrm>
            <a:off x="986729" y="1372240"/>
            <a:ext cx="5989960" cy="2124700"/>
          </a:xfrm>
          <a:prstGeom prst="rect">
            <a:avLst/>
          </a:prstGeom>
          <a:noFill/>
          <a:ln/>
        </p:spPr>
        <p:txBody>
          <a:bodyPr wrap="square" lIns="0" tIns="0" rIns="0" bIns="0" rtlCol="0" anchor="t"/>
          <a:lstStyle/>
          <a:p>
            <a:pPr algn="l" marL="191770" indent="-191770">
              <a:lnSpc>
                <a:spcPct val="113000"/>
              </a:lnSpc>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ფაქტი:</a:t>
            </a:r>
            <a:r>
              <a:rPr lang="ka" altLang="en-US" sz="2020" dirty="0">
                <a:solidFill>
                  <a:srgbClr val="25252B"/>
                </a:solidFill>
                <a:latin typeface="IBM Plex Sans" pitchFamily="34" charset="0"/>
                <a:ea typeface="IBM Plex Sans" pitchFamily="34" charset="-122"/>
                <a:cs typeface="IBM Plex Sans" pitchFamily="34" charset="-120"/>
              </a:rPr>
              <a:t> "ეს ბანკნოტი გადასახადების გადასახდელად მიიღება." ამის შემოწმება შესაძლებელია.</a:t>
            </a:r>
            <a:endParaRPr lang="ka" sz="2020" dirty="0"/>
          </a:p>
          <a:p>
            <a:pPr algn="l" marL="191770" indent="-191770">
              <a:lnSpc>
                <a:spcPct val="113000"/>
              </a:lnSpc>
              <a:spcBef>
                <a:spcPts val="400"/>
              </a:spcBef>
              <a:buSzPct val="100000"/>
              <a:buChar char="•"/>
            </a:pPr>
            <a:r>
              <a:rPr lang="ka" altLang="en-US" sz="2020" b="1" dirty="0">
                <a:solidFill>
                  <a:srgbClr val="422C70"/>
                </a:solidFill>
                <a:latin typeface="IBM Plex Sans" pitchFamily="34" charset="0"/>
                <a:ea typeface="IBM Plex Sans" pitchFamily="34" charset="-122"/>
                <a:cs typeface="IBM Plex Sans" pitchFamily="34" charset="-120"/>
              </a:rPr>
              <a:t>მოსაზრება:</a:t>
            </a:r>
            <a:r>
              <a:rPr lang="ka" altLang="en-US" sz="2020" dirty="0">
                <a:solidFill>
                  <a:srgbClr val="25252B"/>
                </a:solidFill>
                <a:latin typeface="IBM Plex Sans" pitchFamily="34" charset="0"/>
                <a:ea typeface="IBM Plex Sans" pitchFamily="34" charset="-122"/>
                <a:cs typeface="IBM Plex Sans" pitchFamily="34" charset="-120"/>
              </a:rPr>
              <a:t> "ეს ფულის საუკეთესო ფორმაა." ამას კრიტერიუმები და მტკიცებულებები სჭირდება.</a:t>
            </a:r>
            <a:endParaRPr lang="ka" sz="2020" dirty="0"/>
          </a:p>
        </p:txBody>
      </p:sp>
      <p:sp>
        <p:nvSpPr>
          <p:cNvPr id="6" name="Text 3"/>
          <p:cNvSpPr/>
          <p:nvPr/>
        </p:nvSpPr>
        <p:spPr>
          <a:xfrm>
            <a:off x="666780" y="3778484"/>
            <a:ext cx="6340632" cy="2073493"/>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ეს გზამკვლევი მხოლოდ საგანმანათლებლო მიზნებისთვისაა განკუთვნილი. ის არ შეიცავს ფინანსურ, საინვესტიციო, იურიდიულ ან საგადასახადო რჩევებს და არ მოგიწოდებთ რაიმეს ყიდვისკენ, გაყიდვისკენ ან შენარჩუნებისკენ.</a:t>
            </a:r>
            <a:endParaRPr lang="k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რატომ არის ფული მნიშვნელოვანი?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რა არის ფული?</a:t>
            </a:r>
            <a:endParaRPr lang="k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ka" altLang="en-US" sz="2400" dirty="0">
                <a:solidFill>
                  <a:srgbClr val="FFFFFF"/>
                </a:solidFill>
                <a:latin typeface="IBM Plex Sans" pitchFamily="34" charset="0"/>
                <a:ea typeface="IBM Plex Sans" pitchFamily="34" charset="-122"/>
                <a:cs typeface="IBM Plex Sans" pitchFamily="34" charset="-120"/>
              </a:rPr>
              <a:t>ფული გაცვლის საშუალებაა.</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ბარტერი და მოთხოვნილებების ორმაგი დამთხვევა</a:t>
            </a:r>
            <a:endParaRPr lang="k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ორივე ადამიანს ერთსა და იმავე დროს და სათანადო რაოდენობით უნდა სურდეს ის, რაც მეორეს აქვს.</a:t>
            </a:r>
            <a:endParaRPr lang="ka"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ფული?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ბარტერი და მოთხოვნილებების ორმაგი დამთხვევა</a:t>
            </a:r>
            <a:endParaRPr lang="k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ორივე ადამიანს ერთსა და იმავე დროს და შესაბამისი რაოდენობით უნდა სურდეს ის, რაც მეორეს აქვს.</a:t>
            </a:r>
            <a:endParaRPr lang="ka" sz="2400" dirty="0"/>
          </a:p>
        </p:txBody>
      </p:sp>
      <p:pic>
        <p:nvPicPr>
          <p:cNvPr id="5" name="Image 0" descr="Amina აქვს: ბრინჯი სურს: ფეხსაცმელიLuis-თანLuis-ს ბრინჯი არ სურს.Luis აქვს: ფეხსაცმელისურს: ზეთიMei-სთანMei-ს ფეხსაცმელი არ სურს.Meiაქვს: ზეთისურს: სარემონტო სამუშაოებიAmina-სთანAmina-ს სარემონტო სამუ">    </p:cNvPr>
          <p:cNvPicPr>
            <a:picLocks noChangeAspect="1"/>
          </p:cNvPicPr>
          <p:nvPr/>
        </p:nvPicPr>
        <p:blipFill>
          <a:blip r:embed="rId1"/>
          <a:stretch>
            <a:fillRect/>
          </a:stretch>
        </p:blipFill>
        <p:spPr>
          <a:xfrm>
            <a:off x="2512680" y="2422886"/>
            <a:ext cx="7166519" cy="385154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ფული?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ფული გაცვლის ინსტრუმენტია</a:t>
            </a:r>
            <a:endParaRPr lang="k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ფული არავის სურს მხოლოდ ფულის ქონისთვის. ის სასარგებლოა, რადგან სხვები მას იღებენ იმ მოლოდინით, რომ მოგვიანებით მას სხვებიც მიიღებენ.</a:t>
            </a:r>
            <a:endParaRPr lang="ka"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ფული?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ფულის სამი ფუნქცია</a:t>
            </a:r>
            <a:endParaRPr lang="ka" sz="3000" dirty="0"/>
          </a:p>
        </p:txBody>
      </p:sp>
      <p:sp>
        <p:nvSpPr>
          <p:cNvPr id="5" name="Text 2"/>
          <p:cNvSpPr/>
          <p:nvPr/>
        </p:nvSpPr>
        <p:spPr>
          <a:xfrm>
            <a:off x="1002000" y="1375806"/>
            <a:ext cx="5973227" cy="2640787"/>
          </a:xfrm>
          <a:prstGeom prst="rect">
            <a:avLst/>
          </a:prstGeom>
          <a:noFill/>
          <a:ln/>
        </p:spPr>
        <p:txBody>
          <a:bodyPr wrap="square" lIns="0" tIns="0" rIns="0" bIns="0" rtlCol="0" anchor="t"/>
          <a:lstStyle/>
          <a:p>
            <a:pPr algn="l" marL="200660" indent="-200660">
              <a:lnSpc>
                <a:spcPct val="113000"/>
              </a:lnSpc>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გაცვლის საშუალება:</a:t>
            </a:r>
            <a:r>
              <a:rPr lang="ka" altLang="en-US" sz="2110" dirty="0">
                <a:solidFill>
                  <a:srgbClr val="25252B"/>
                </a:solidFill>
                <a:latin typeface="IBM Plex Sans" pitchFamily="34" charset="0"/>
                <a:ea typeface="IBM Plex Sans" pitchFamily="34" charset="-122"/>
                <a:cs typeface="IBM Plex Sans" pitchFamily="34" charset="-120"/>
              </a:rPr>
              <a:t> ადამიანები მას გადახდის საშუალებად იღებენ</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საანგარიშო ერთეული:</a:t>
            </a:r>
            <a:r>
              <a:rPr lang="ka" altLang="en-US" sz="2110" dirty="0">
                <a:solidFill>
                  <a:srgbClr val="25252B"/>
                </a:solidFill>
                <a:latin typeface="IBM Plex Sans" pitchFamily="34" charset="0"/>
                <a:ea typeface="IBM Plex Sans" pitchFamily="34" charset="-122"/>
                <a:cs typeface="IBM Plex Sans" pitchFamily="34" charset="-120"/>
              </a:rPr>
              <a:t> ფასები მასში გამოისახება</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ღირებულების შენახვის საშუალება:</a:t>
            </a:r>
            <a:r>
              <a:rPr lang="ka" altLang="en-US" sz="2110" dirty="0">
                <a:solidFill>
                  <a:srgbClr val="25252B"/>
                </a:solidFill>
                <a:latin typeface="IBM Plex Sans" pitchFamily="34" charset="0"/>
                <a:ea typeface="IBM Plex Sans" pitchFamily="34" charset="-122"/>
                <a:cs typeface="IBM Plex Sans" pitchFamily="34" charset="-120"/>
              </a:rPr>
              <a:t> მას ღირებულება აწმყოდან მომავალში გადააქვს</a:t>
            </a:r>
            <a:endParaRPr lang="ka" sz="2110" dirty="0"/>
          </a:p>
        </p:txBody>
      </p:sp>
      <p:sp>
        <p:nvSpPr>
          <p:cNvPr id="6" name="Text 3"/>
          <p:cNvSpPr/>
          <p:nvPr/>
        </p:nvSpPr>
        <p:spPr>
          <a:xfrm>
            <a:off x="666780" y="4311579"/>
            <a:ext cx="6340632" cy="180978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არცერთი ფული არ ინარჩუნებს ღირებულებას სრულყოფილად, თუმცა ფულის ზოგიერთი ფორმა მსყიდველუნარიანობას სხვებზე ნელა კარგავს.</a:t>
            </a:r>
            <a:endParaRPr lang="k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ფული?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ნიჟარებიდან</a:t>
            </a:r>
            <a:br/>
            <a:r>
              <a:rPr lang="ka" altLang="en-US" sz="3000" dirty="0">
                <a:solidFill>
                  <a:srgbClr val="422C70"/>
                </a:solidFill>
                <a:latin typeface="IBM Plex Sans Medium" pitchFamily="34" charset="0"/>
                <a:ea typeface="IBM Plex Sans Medium" pitchFamily="34" charset="-122"/>
                <a:cs typeface="IBM Plex Sans Medium" pitchFamily="34" charset="-120"/>
              </a:rPr>
              <a:t>ქაღალდამდე</a:t>
            </a:r>
            <a:endParaRPr lang="ka" sz="3000" dirty="0"/>
          </a:p>
        </p:txBody>
      </p:sp>
      <p:sp>
        <p:nvSpPr>
          <p:cNvPr id="5" name="Text 2"/>
          <p:cNvSpPr/>
          <p:nvPr/>
        </p:nvSpPr>
        <p:spPr>
          <a:xfrm>
            <a:off x="971459" y="1787561"/>
            <a:ext cx="5360487" cy="3436590"/>
          </a:xfrm>
          <a:prstGeom prst="rect">
            <a:avLst/>
          </a:prstGeom>
          <a:noFill/>
          <a:ln/>
        </p:spPr>
        <p:txBody>
          <a:bodyPr wrap="square" lIns="0" tIns="0" rIns="0" bIns="0" rtlCol="0" anchor="t"/>
          <a:lstStyle/>
          <a:p>
            <a:pPr algn="l" marL="182880" indent="-182880">
              <a:lnSpc>
                <a:spcPct val="113000"/>
              </a:lnSpc>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ნიჟარები, მარილი, მძივები, პირუტყვი, სპილენძი, ვერცხლი, ოქრო</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ძვირფასი ლითონები: იშვიათი, გამძლე, ფართოდ აღიარებული</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ქაღალდის საბუთები, რომლებიც ლითონის განსაზღვრულ ოდენობაზე გადაცვლის უფლებას იძლეოდა</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ოქროს სტანდარტები: ფულადი ერთეული, რომელიც კანონით ოქროს უკავშირდება</a:t>
            </a:r>
            <a:endParaRPr lang="ka" sz="1920" dirty="0"/>
          </a:p>
        </p:txBody>
      </p:sp>
      <p:sp>
        <p:nvSpPr>
          <p:cNvPr id="6" name="Text 3"/>
          <p:cNvSpPr/>
          <p:nvPr/>
        </p:nvSpPr>
        <p:spPr>
          <a:xfrm>
            <a:off x="666780" y="5492344"/>
            <a:ext cx="5694426" cy="658094"/>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წესები ადგილისა და პერიოდის მიხედვით განსხვავდებოდა.</a:t>
            </a:r>
            <a:endParaRPr lang="k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ფული?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ფიატური ფული</a:t>
            </a:r>
            <a:endParaRPr lang="ka" sz="3000" dirty="0"/>
          </a:p>
        </p:txBody>
      </p:sp>
      <p:sp>
        <p:nvSpPr>
          <p:cNvPr id="4" name="Text 2"/>
          <p:cNvSpPr/>
          <p:nvPr/>
        </p:nvSpPr>
        <p:spPr>
          <a:xfrm>
            <a:off x="1017179" y="1379464"/>
            <a:ext cx="11125871" cy="4331056"/>
          </a:xfrm>
          <a:prstGeom prst="rect">
            <a:avLst/>
          </a:prstGeom>
          <a:noFill/>
          <a:ln/>
        </p:spPr>
        <p:txBody>
          <a:bodyPr wrap="square" lIns="0" tIns="0" rIns="0" bIns="0" rtlCol="0" anchor="t"/>
          <a:lstStyle/>
          <a:p>
            <a:pPr algn="l" marL="210820" indent="-210820">
              <a:lnSpc>
                <a:spcPct val="113000"/>
              </a:lnSpc>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1971: შეერთებულმა შტატებმა შეწყვიტა უცხო ქვეყნების მთავრობებისა და ცენტრალური ბანკებისთვის დოლარის ოქროზე ოფიციალური გადაცვლა</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დღეს ეროვნული ვალუტების უმეტესობა ფიატური ფულია: ის მთავრობის უფლებამოსილებით გამოიცემა და ოქროზე ან სხვა საქონელზე გადაცვლას არ ექვემდებარება</a:t>
            </a:r>
            <a:endParaRPr lang="ka" sz="2210" dirty="0"/>
          </a:p>
          <a:p>
            <a:pPr algn="l" marL="210820" indent="-210820">
              <a:lnSpc>
                <a:spcPct val="113000"/>
              </a:lnSpc>
              <a:spcBef>
                <a:spcPts val="440"/>
              </a:spcBef>
              <a:buSzPct val="100000"/>
              <a:buChar char="•"/>
            </a:pPr>
            <a:r>
              <a:rPr lang="ka" altLang="en-US" sz="2210" i="1" dirty="0">
                <a:solidFill>
                  <a:srgbClr val="25252B"/>
                </a:solidFill>
                <a:latin typeface="IBM Plex Sans" pitchFamily="34" charset="0"/>
                <a:ea typeface="IBM Plex Sans" pitchFamily="34" charset="-122"/>
                <a:cs typeface="IBM Plex Sans" pitchFamily="34" charset="-120"/>
              </a:rPr>
              <a:t>Fiat</a:t>
            </a:r>
            <a:r>
              <a:rPr lang="ka" altLang="en-US" sz="2210" dirty="0">
                <a:solidFill>
                  <a:srgbClr val="25252B"/>
                </a:solidFill>
                <a:latin typeface="IBM Plex Sans" pitchFamily="34" charset="0"/>
                <a:ea typeface="IBM Plex Sans" pitchFamily="34" charset="-122"/>
                <a:cs typeface="IBM Plex Sans" pitchFamily="34" charset="-120"/>
              </a:rPr>
              <a:t> ლათინურად ნიშნავს „დაე, აღსრულდეს“, რაც ხშირად გაგებულია როგორც „ბრძანების ძალით“</a:t>
            </a:r>
            <a:endParaRPr lang="ka" sz="2210" dirty="0"/>
          </a:p>
          <a:p>
            <a:pPr algn="l" marL="210820" indent="-210820">
              <a:lnSpc>
                <a:spcPct val="113000"/>
              </a:lnSpc>
              <a:spcBef>
                <a:spcPts val="440"/>
              </a:spcBef>
              <a:buSzPct val="100000"/>
              <a:buChar char="•"/>
            </a:pPr>
            <a:r>
              <a:rPr lang="ka" altLang="en-US" sz="2210" dirty="0">
                <a:solidFill>
                  <a:srgbClr val="25252B"/>
                </a:solidFill>
                <a:latin typeface="IBM Plex Sans" pitchFamily="34" charset="0"/>
                <a:ea typeface="IBM Plex Sans" pitchFamily="34" charset="-122"/>
                <a:cs typeface="IBM Plex Sans" pitchFamily="34" charset="-120"/>
              </a:rPr>
              <a:t>მას იღებენ, რადგან ადამიანები, ბიზნესები, ბანკები და მთავრობები იყენებენ; კანონები მას გადახდის კანონიერ საშუალებად აღიარებს და გადასახადების მისით გადახდას მოითხოვს</a:t>
            </a:r>
            <a:endParaRPr lang="ka" sz="221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ფული?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ჩვენ რაღაცით გამყარებული</a:t>
            </a:r>
            <a:br/>
            <a:r>
              <a:rPr lang="ka" altLang="en-US" sz="4350" dirty="0">
                <a:solidFill>
                  <a:srgbClr val="FFFFFF"/>
                </a:solidFill>
                <a:latin typeface="IBM Plex Sans Medium" pitchFamily="34" charset="0"/>
                <a:ea typeface="IBM Plex Sans Medium" pitchFamily="34" charset="-122"/>
                <a:cs typeface="IBM Plex Sans Medium" pitchFamily="34" charset="-120"/>
              </a:rPr>
              <a:t>ფულიდან ვიღაცისადმი</a:t>
            </a:r>
            <a:br/>
            <a:r>
              <a:rPr lang="ka" altLang="en-US" sz="4350" dirty="0">
                <a:solidFill>
                  <a:srgbClr val="FFFFFF"/>
                </a:solidFill>
                <a:latin typeface="IBM Plex Sans Medium" pitchFamily="34" charset="0"/>
                <a:ea typeface="IBM Plex Sans Medium" pitchFamily="34" charset="-122"/>
                <a:cs typeface="IBM Plex Sans Medium" pitchFamily="34" charset="-120"/>
              </a:rPr>
              <a:t>ნდობით გამყარებულ</a:t>
            </a:r>
            <a:br/>
            <a:r>
              <a:rPr lang="ka" altLang="en-US" sz="4350" dirty="0">
                <a:solidFill>
                  <a:srgbClr val="FFFFFF"/>
                </a:solidFill>
                <a:latin typeface="IBM Plex Sans Medium" pitchFamily="34" charset="0"/>
                <a:ea typeface="IBM Plex Sans Medium" pitchFamily="34" charset="-122"/>
                <a:cs typeface="IBM Plex Sans Medium" pitchFamily="34" charset="-120"/>
              </a:rPr>
              <a:t>ფულზე გადავედით.</a:t>
            </a:r>
            <a:endParaRPr lang="k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C0C0D0"/>
                </a:solidFill>
                <a:latin typeface="IBM Plex Sans" pitchFamily="34" charset="0"/>
                <a:ea typeface="IBM Plex Sans" pitchFamily="34" charset="-122"/>
                <a:cs typeface="IBM Plex Sans" pitchFamily="34" charset="-120"/>
              </a:rPr>
              <a:t>ბიტკოინის შესავალი · რა არის ფული?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რა სჭირს ჩვენს ფულს?</a:t>
            </a:r>
            <a:endParaRPr lang="k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ka" altLang="en-US" sz="2400" dirty="0">
                <a:solidFill>
                  <a:srgbClr val="FFFFFF"/>
                </a:solidFill>
                <a:latin typeface="IBM Plex Sans" pitchFamily="34" charset="0"/>
                <a:ea typeface="IBM Plex Sans" pitchFamily="34" charset="-122"/>
                <a:cs typeface="IBM Plex Sans" pitchFamily="34" charset="-120"/>
              </a:rPr>
              <a:t>როდესაც ადამიანებს სიტყვა „ინფლაცია“ ესმით, ისინი, როგორც წესი, ფასების ზრდაზე ფიქრობენ.</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ინფლაცია და მსყიდველუნარიანობა</a:t>
            </a:r>
            <a:endParaRPr lang="ka" sz="3000" dirty="0"/>
          </a:p>
        </p:txBody>
      </p:sp>
      <p:pic>
        <p:nvPicPr>
          <p:cNvPr id="4" name="Image 0" descr="მანამდე თქვენ გაქვთ 100 ერთეული. კალათა ღირს 100. თქვენ შეგიძლიათ მთელი კალათის შეძენა.ფასების დონეუფრო დაბალიმსყიდველობითი უნარიუფრო მაღალიფასების ზრდის შემდეგ თქვენ კვლავ გაქვთ 100 ერთეული. იგივე კა">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სჭირს ჩვენს ფულს?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ინფლაცია და მსყიდველუნარიანობა</a:t>
            </a:r>
            <a:endParaRPr lang="k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სჭირს ჩვენს ფულს?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მრავალი მიზეზი, ერთი</a:t>
            </a:r>
            <a:br/>
            <a:r>
              <a:rPr lang="ka" altLang="en-US" sz="3000" dirty="0">
                <a:solidFill>
                  <a:srgbClr val="422C70"/>
                </a:solidFill>
                <a:latin typeface="IBM Plex Sans Medium" pitchFamily="34" charset="0"/>
                <a:ea typeface="IBM Plex Sans Medium" pitchFamily="34" charset="-122"/>
                <a:cs typeface="IBM Plex Sans Medium" pitchFamily="34" charset="-120"/>
              </a:rPr>
              <a:t>არჩევანი</a:t>
            </a:r>
            <a:endParaRPr lang="ka" sz="3000" dirty="0"/>
          </a:p>
        </p:txBody>
      </p:sp>
      <p:sp>
        <p:nvSpPr>
          <p:cNvPr id="5" name="Text 2"/>
          <p:cNvSpPr/>
          <p:nvPr/>
        </p:nvSpPr>
        <p:spPr>
          <a:xfrm>
            <a:off x="971459" y="1787561"/>
            <a:ext cx="5360487" cy="2071665"/>
          </a:xfrm>
          <a:prstGeom prst="rect">
            <a:avLst/>
          </a:prstGeom>
          <a:noFill/>
          <a:ln/>
        </p:spPr>
        <p:txBody>
          <a:bodyPr wrap="square" lIns="0" tIns="0" rIns="0" bIns="0" rtlCol="0" anchor="t"/>
          <a:lstStyle/>
          <a:p>
            <a:pPr algn="l" marL="182880" indent="-182880">
              <a:lnSpc>
                <a:spcPct val="113000"/>
              </a:lnSpc>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ფულისა და კრედიტის მოცულობის ზრდა</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მიწოდების შეფერხებები და მოთხოვნის ცვლილებები</a:t>
            </a:r>
            <a:endParaRPr lang="ka" sz="1920" dirty="0"/>
          </a:p>
          <a:p>
            <a:pPr algn="l" marL="182880" indent="-182880">
              <a:lnSpc>
                <a:spcPct val="113000"/>
              </a:lnSpc>
              <a:spcBef>
                <a:spcPts val="380"/>
              </a:spcBef>
              <a:buSzPct val="100000"/>
              <a:buChar char="•"/>
            </a:pPr>
            <a:r>
              <a:rPr lang="ka" altLang="en-US" sz="1920" dirty="0">
                <a:solidFill>
                  <a:srgbClr val="25252B"/>
                </a:solidFill>
                <a:latin typeface="IBM Plex Sans" pitchFamily="34" charset="0"/>
                <a:ea typeface="IBM Plex Sans" pitchFamily="34" charset="-122"/>
                <a:cs typeface="IBM Plex Sans" pitchFamily="34" charset="-120"/>
              </a:rPr>
              <a:t>ვალუტის გაუფასურება, გადასახადები, წარმოების ხარჯები</a:t>
            </a:r>
            <a:endParaRPr lang="ka" sz="1920" dirty="0"/>
          </a:p>
        </p:txBody>
      </p:sp>
      <p:sp>
        <p:nvSpPr>
          <p:cNvPr id="6" name="Text 3"/>
          <p:cNvSpPr/>
          <p:nvPr/>
        </p:nvSpPr>
        <p:spPr>
          <a:xfrm>
            <a:off x="666780" y="4127419"/>
            <a:ext cx="5694426" cy="1974372"/>
          </a:xfrm>
          <a:prstGeom prst="rect">
            <a:avLst/>
          </a:prstGeom>
          <a:noFill/>
          <a:ln/>
        </p:spPr>
        <p:txBody>
          <a:bodyPr wrap="square" lIns="0" tIns="0" rIns="0" bIns="0" rtlCol="0" anchor="t"/>
          <a:lstStyle/>
          <a:p>
            <a:pPr algn="l" indent="0" marL="0">
              <a:lnSpc>
                <a:spcPct val="113000"/>
              </a:lnSpc>
              <a:buNone/>
            </a:pPr>
            <a:r>
              <a:rPr lang="ka" altLang="en-US" sz="1920" dirty="0">
                <a:solidFill>
                  <a:srgbClr val="25252B"/>
                </a:solidFill>
                <a:latin typeface="IBM Plex Sans" pitchFamily="34" charset="0"/>
                <a:ea typeface="IBM Plex Sans" pitchFamily="34" charset="-122"/>
                <a:cs typeface="IBM Plex Sans" pitchFamily="34" charset="-120"/>
              </a:rPr>
              <a:t>ერთ-ერთი მიზეზი არჩევანის შედეგია და არა შემთხვევითობის: ფიატურ სისტემაში ინსტიტუტების მცირე ჯგუფს შეუძლია გაზარდოს ფულისა და კრედიტის მოცულობა და შეცვალოს სისტემის წესები.</a:t>
            </a:r>
            <a:endParaRPr lang="k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სჭირს ჩვენს ფულს?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სიმწირე და ღირებულება</a:t>
            </a:r>
            <a:endParaRPr lang="ka" sz="3000" dirty="0"/>
          </a:p>
        </p:txBody>
      </p:sp>
      <p:sp>
        <p:nvSpPr>
          <p:cNvPr id="4" name="Text 2"/>
          <p:cNvSpPr/>
          <p:nvPr/>
        </p:nvSpPr>
        <p:spPr>
          <a:xfrm>
            <a:off x="1047720" y="1386779"/>
            <a:ext cx="11092404" cy="3824021"/>
          </a:xfrm>
          <a:prstGeom prst="rect">
            <a:avLst/>
          </a:prstGeom>
          <a:noFill/>
          <a:ln/>
        </p:spPr>
        <p:txBody>
          <a:bodyPr wrap="square" lIns="0" tIns="0" rIns="0" bIns="0" rtlCol="0" anchor="t"/>
          <a:lstStyle/>
          <a:p>
            <a:pPr algn="l" marL="228600" indent="-228600">
              <a:lnSpc>
                <a:spcPct val="113000"/>
              </a:lnSpc>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მონა ლიზას ორიგინალი ნებისმიერ ასლზე ძვირად ფასობს: ის ერთადერთია</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მხოლოდ სიმწირე არ ქმნის ღირებულებას, მაგრამ როდესაც ადამიანებს რაღაც სურთ, მისი მიწოდების მოცულობას მნიშვნელობა აქვს</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როდესაც ფულის მასა უფრო სწრაფად იზრდება, ვიდრე იმ საქონლისა და მომსახურების მოცულობა, რომლის შეძენაც ამ ფულით შეიძლება, ფულის თითოეული ერთეულით, როგორც წესი, ნაკლების შეძენაა შესაძლებელი</a:t>
            </a:r>
            <a:endParaRPr lang="k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სჭირს ჩვენს ფულს?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ინფლაცია ყველაზე თანაბრად არ მოქმედებს</a:t>
            </a:r>
            <a:endParaRPr lang="k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ნაღდმა ფულმა და დანაზოგებმა შესაძლოა მსყიდველობითი უნარი დაკარგოს</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იმ აქტივების მფლობელები, რომელთა ფასიც იზრდება, შესაძლოა ნაწილობრივ დაცულნი იყვნენ</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ხელფასები და ფასები სხვადასხვა სიჩქარით იცვლება</a:t>
            </a:r>
            <a:endParaRPr lang="ka"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საბანკო ანგარიშზე არსებული ნაშთი განსხვავდება ხელთ არსებული ნაღდი ფულისგან: ეს ბანკის დაპირებაა, რომ თანხას გადაგიხდით. ეს დაპირება, როგორც წესი, სრულდება, თუმცა ეს დამოკიდებულია ბანკსა და მის საქმიანობაზე მოქმედ წესებზე.</a:t>
            </a:r>
            <a:endParaRPr lang="k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სჭირს ჩვენს ფულს?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სცადეთ: მსყიდველუნარიანობის შემოწმება</a:t>
            </a:r>
            <a:endParaRPr lang="k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ka" altLang="en-US" sz="2400" dirty="0">
                <a:solidFill>
                  <a:srgbClr val="25252B"/>
                </a:solidFill>
                <a:latin typeface="IBM Plex Sans" pitchFamily="34" charset="0"/>
                <a:ea typeface="IBM Plex Sans" pitchFamily="34" charset="-122"/>
                <a:cs typeface="IBM Plex Sans" pitchFamily="34" charset="-120"/>
              </a:rPr>
              <a:t>აირჩიეთ ერთი ყოველდღიური საქონელი ან მომსახურება: პური, ტრანსპორტი ან ტელეფონის ბალანსის შევსება</a:t>
            </a:r>
            <a:endParaRPr lang="ka" sz="2400" dirty="0"/>
          </a:p>
          <a:p>
            <a:pPr algn="l" marL="228600" indent="-228600">
              <a:lnSpc>
                <a:spcPct val="113000"/>
              </a:lnSpc>
              <a:spcBef>
                <a:spcPts val="480"/>
              </a:spcBef>
              <a:buSzPct val="100000"/>
              <a:buFont typeface="+mj-lt"/>
              <a:buAutoNum type="arabicPeriod" startAt="1"/>
            </a:pPr>
            <a:r>
              <a:rPr lang="ka" altLang="en-US" sz="2400" dirty="0">
                <a:solidFill>
                  <a:srgbClr val="25252B"/>
                </a:solidFill>
                <a:latin typeface="IBM Plex Sans" pitchFamily="34" charset="0"/>
                <a:ea typeface="IBM Plex Sans" pitchFamily="34" charset="-122"/>
                <a:cs typeface="IBM Plex Sans" pitchFamily="34" charset="-120"/>
              </a:rPr>
              <a:t>ჩაიწერეთ მისი დღევანდელი ფასი</a:t>
            </a:r>
            <a:endParaRPr lang="ka" sz="2400" dirty="0"/>
          </a:p>
          <a:p>
            <a:pPr algn="l" marL="228600" indent="-228600">
              <a:lnSpc>
                <a:spcPct val="113000"/>
              </a:lnSpc>
              <a:spcBef>
                <a:spcPts val="480"/>
              </a:spcBef>
              <a:buSzPct val="100000"/>
              <a:buFont typeface="+mj-lt"/>
              <a:buAutoNum type="arabicPeriod" startAt="1"/>
            </a:pPr>
            <a:r>
              <a:rPr lang="ka" altLang="en-US" sz="2400" dirty="0">
                <a:solidFill>
                  <a:srgbClr val="25252B"/>
                </a:solidFill>
                <a:latin typeface="IBM Plex Sans" pitchFamily="34" charset="0"/>
                <a:ea typeface="IBM Plex Sans" pitchFamily="34" charset="-122"/>
                <a:cs typeface="IBM Plex Sans" pitchFamily="34" charset="-120"/>
              </a:rPr>
              <a:t>ჰკითხეთ ვინმეს, რა ღირდა ის რამდენიმე წლის წინ და, თუ შეგიძლიათ, გადაამოწმეთ სანდო ჩანაწერში</a:t>
            </a:r>
            <a:endParaRPr lang="ka" sz="2400" dirty="0"/>
          </a:p>
          <a:p>
            <a:pPr algn="l" marL="228600" indent="-228600">
              <a:lnSpc>
                <a:spcPct val="113000"/>
              </a:lnSpc>
              <a:spcBef>
                <a:spcPts val="480"/>
              </a:spcBef>
              <a:buSzPct val="100000"/>
              <a:buFont typeface="+mj-lt"/>
              <a:buAutoNum type="arabicPeriod" startAt="1"/>
            </a:pPr>
            <a:r>
              <a:rPr lang="ka" altLang="en-US" sz="2400" dirty="0">
                <a:solidFill>
                  <a:srgbClr val="25252B"/>
                </a:solidFill>
                <a:latin typeface="IBM Plex Sans" pitchFamily="34" charset="0"/>
                <a:ea typeface="IBM Plex Sans" pitchFamily="34" charset="-122"/>
                <a:cs typeface="IBM Plex Sans" pitchFamily="34" charset="-120"/>
              </a:rPr>
              <a:t>იზრდებოდა თუ არა შემოსავლები იმავე ტემპით? კიდევ რამ შეიძლება ახსნას ეს ცვლილება?</a:t>
            </a:r>
            <a:endParaRPr lang="k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სჭირს ჩვენს ფულს?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ფიატური ფული მუშაობს, თუმცა რისკებთან არის</a:t>
            </a:r>
            <a:br/>
            <a:r>
              <a:rPr lang="ka" altLang="en-US" sz="3000" dirty="0">
                <a:solidFill>
                  <a:srgbClr val="422C70"/>
                </a:solidFill>
                <a:latin typeface="IBM Plex Sans Medium" pitchFamily="34" charset="0"/>
                <a:ea typeface="IBM Plex Sans Medium" pitchFamily="34" charset="-122"/>
                <a:cs typeface="IBM Plex Sans Medium" pitchFamily="34" charset="-120"/>
              </a:rPr>
              <a:t>დაკავშირებული</a:t>
            </a:r>
            <a:endParaRPr lang="ka" sz="3000" dirty="0"/>
          </a:p>
        </p:txBody>
      </p:sp>
      <p:sp>
        <p:nvSpPr>
          <p:cNvPr id="4" name="Text 2"/>
          <p:cNvSpPr/>
          <p:nvPr/>
        </p:nvSpPr>
        <p:spPr>
          <a:xfrm>
            <a:off x="1047720" y="1805849"/>
            <a:ext cx="11092404" cy="2117659"/>
          </a:xfrm>
          <a:prstGeom prst="rect">
            <a:avLst/>
          </a:prstGeom>
          <a:noFill/>
          <a:ln/>
        </p:spPr>
        <p:txBody>
          <a:bodyPr wrap="square" lIns="0" tIns="0" rIns="0" bIns="0" rtlCol="0" anchor="t"/>
          <a:lstStyle/>
          <a:p>
            <a:pPr algn="l" marL="228600" indent="-228600">
              <a:lnSpc>
                <a:spcPct val="113000"/>
              </a:lnSpc>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მოსახერხებელი გადახდები, მოქნილი კრედიტი, კრიზისებზე რეაგირების ინსტრუმენტები</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თუმცა მისი მიწოდება და წესები შეიძლება შეიცვალოს, ხოლო ადამიანებს, რომლებიც მას იყენებენ, ამაზე გავლენის მოხდენის მცირე შესაძლებლობა აქვთ</a:t>
            </a:r>
            <a:endParaRPr lang="ka" sz="2400" dirty="0"/>
          </a:p>
        </p:txBody>
      </p:sp>
      <p:sp>
        <p:nvSpPr>
          <p:cNvPr id="5" name="Shape 3"/>
          <p:cNvSpPr/>
          <p:nvPr/>
        </p:nvSpPr>
        <p:spPr>
          <a:xfrm>
            <a:off x="666780" y="4258727"/>
            <a:ext cx="10858500" cy="1188263"/>
          </a:xfrm>
          <a:prstGeom prst="rect">
            <a:avLst/>
          </a:prstGeom>
          <a:solidFill>
            <a:srgbClr val="F3F3FA"/>
          </a:solidFill>
          <a:ln/>
        </p:spPr>
      </p:sp>
      <p:sp>
        <p:nvSpPr>
          <p:cNvPr id="6" name="Shape 4"/>
          <p:cNvSpPr/>
          <p:nvPr/>
        </p:nvSpPr>
        <p:spPr>
          <a:xfrm>
            <a:off x="666780" y="4258727"/>
            <a:ext cx="57150" cy="1188263"/>
          </a:xfrm>
          <a:prstGeom prst="rect">
            <a:avLst/>
          </a:prstGeom>
          <a:solidFill>
            <a:srgbClr val="422C70"/>
          </a:solidFill>
          <a:ln/>
        </p:spPr>
      </p:sp>
      <p:sp>
        <p:nvSpPr>
          <p:cNvPr id="7" name="Text 5"/>
          <p:cNvSpPr/>
          <p:nvPr/>
        </p:nvSpPr>
        <p:spPr>
          <a:xfrm>
            <a:off x="1211580" y="4533047"/>
            <a:ext cx="10415565" cy="639623"/>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სწორედ ამიტომ ეძებენ ადამიანები ალტერნატივებს და სწორედ ამიტომ შეიქმნა ბიტკოინი.</a:t>
            </a:r>
            <a:endParaRPr lang="k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სჭირს ჩვენს ფულს?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რა არის ბიტკოინი?</a:t>
            </a:r>
            <a:endParaRPr lang="ka"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ka" altLang="en-US" sz="2400" dirty="0">
                <a:solidFill>
                  <a:srgbClr val="FFFFFF"/>
                </a:solidFill>
                <a:latin typeface="IBM Plex Sans" pitchFamily="34" charset="0"/>
                <a:ea typeface="IBM Plex Sans" pitchFamily="34" charset="-122"/>
                <a:cs typeface="IBM Plex Sans" pitchFamily="34" charset="-120"/>
              </a:rPr>
              <a:t>ციფრული ფული, რომელიც დეცენტრალიზებულია, აქვს შეზღუდული მიწოდება და შეიძლება გაიგზავნოს უშუალოდ მომხმარებლებს შორის ბანკის ნებართვის გარეშე.</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ორმაგი ხარჯვის პრობლემა</a:t>
            </a:r>
            <a:endParaRPr lang="k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ka" altLang="en-US" sz="2400" b="1" dirty="0">
                <a:solidFill>
                  <a:srgbClr val="422C70"/>
                </a:solidFill>
                <a:latin typeface="IBM Plex Sans" pitchFamily="34" charset="0"/>
                <a:ea typeface="IBM Plex Sans" pitchFamily="34" charset="-122"/>
                <a:cs typeface="IBM Plex Sans" pitchFamily="34" charset="-120"/>
              </a:rPr>
              <a:t>2008 წლის 31 ოქტომბერი:</a:t>
            </a:r>
            <a:r>
              <a:rPr lang="ka" altLang="en-US" sz="2400" dirty="0">
                <a:solidFill>
                  <a:srgbClr val="25252B"/>
                </a:solidFill>
                <a:latin typeface="IBM Plex Sans" pitchFamily="34" charset="0"/>
                <a:ea typeface="IBM Plex Sans" pitchFamily="34" charset="-122"/>
                <a:cs typeface="IBM Plex Sans" pitchFamily="34" charset="-120"/>
              </a:rPr>
              <a:t> Satoshi Nakamoto აქვეყნებს </a:t>
            </a:r>
            <a:r>
              <a:rPr lang="ka" altLang="en-US" sz="2400" i="1" dirty="0">
                <a:solidFill>
                  <a:srgbClr val="25252B"/>
                </a:solidFill>
                <a:latin typeface="IBM Plex Sans" pitchFamily="34" charset="0"/>
                <a:ea typeface="IBM Plex Sans" pitchFamily="34" charset="-122"/>
                <a:cs typeface="IBM Plex Sans" pitchFamily="34" charset="-120"/>
              </a:rPr>
              <a:t>ბიტკოინი: ერთრანგული ელექტრონული ფულის სისტემა</a:t>
            </a:r>
            <a:r>
              <a:rPr lang="ka" altLang="en-US" sz="2400" dirty="0">
                <a:solidFill>
                  <a:srgbClr val="25252B"/>
                </a:solidFill>
                <a:latin typeface="IBM Plex Sans" pitchFamily="34" charset="0"/>
                <a:ea typeface="IBM Plex Sans" pitchFamily="34" charset="-122"/>
                <a:cs typeface="IBM Plex Sans" pitchFamily="34" charset="-120"/>
              </a:rPr>
              <a:t>. </a:t>
            </a:r>
            <a:r>
              <a:rPr lang="ka" altLang="en-US" sz="2400" b="1" dirty="0">
                <a:solidFill>
                  <a:srgbClr val="25252B"/>
                </a:solidFill>
                <a:latin typeface="IBM Plex Sans" pitchFamily="34" charset="0"/>
                <a:ea typeface="IBM Plex Sans" pitchFamily="34" charset="-122"/>
                <a:cs typeface="IBM Plex Sans" pitchFamily="34" charset="-120"/>
              </a:rPr>
              <a:t>2009 წლის იანვარი:</a:t>
            </a:r>
            <a:r>
              <a:rPr lang="ka" altLang="en-US" sz="2400" dirty="0">
                <a:solidFill>
                  <a:srgbClr val="25252B"/>
                </a:solidFill>
                <a:latin typeface="IBM Plex Sans" pitchFamily="34" charset="0"/>
                <a:ea typeface="IBM Plex Sans" pitchFamily="34" charset="-122"/>
                <a:cs typeface="IBM Plex Sans" pitchFamily="34" charset="-120"/>
              </a:rPr>
              <a:t> ქსელი იწყებს მუშაობას.</a:t>
            </a:r>
            <a:endParaRPr lang="ka" sz="2400" dirty="0"/>
          </a:p>
        </p:txBody>
      </p:sp>
      <p:pic>
        <p:nvPicPr>
          <p:cNvPr id="5" name="Image 0" descr="საგადახდო კომპანია გამგზავნი კომპანიას მიმართავსკომპანია აღრიცხვის რეესტრს აწარმოებს და გადარიცხვას ამტკიცებს მიმღები თანხას იღებს, თუ კომპანია ნებას დართავსდამოკიდებულიაერთ სანდო ორგანიზაციაზე, რომელ">    </p:cNvPr>
          <p:cNvPicPr>
            <a:picLocks noChangeAspect="1"/>
          </p:cNvPicPr>
          <p:nvPr/>
        </p:nvPicPr>
        <p:blipFill>
          <a:blip r:embed="rId1"/>
          <a:stretch>
            <a:fillRect/>
          </a:stretch>
        </p:blipFill>
        <p:spPr>
          <a:xfrm>
            <a:off x="3815700" y="2834274"/>
            <a:ext cx="4560570" cy="34534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ბიტკოინი?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დეცენტრალიზებული · შეზღუდული მიწოდება ·</a:t>
            </a:r>
            <a:br/>
            <a:r>
              <a:rPr lang="ka" altLang="en-US" sz="3000" dirty="0">
                <a:solidFill>
                  <a:srgbClr val="422C70"/>
                </a:solidFill>
                <a:latin typeface="IBM Plex Sans Medium" pitchFamily="34" charset="0"/>
                <a:ea typeface="IBM Plex Sans Medium" pitchFamily="34" charset="-122"/>
                <a:cs typeface="IBM Plex Sans Medium" pitchFamily="34" charset="-120"/>
              </a:rPr>
              <a:t>თანასწორიდან თანასწორთან</a:t>
            </a:r>
            <a:endParaRPr lang="ka" sz="3000" dirty="0"/>
          </a:p>
        </p:txBody>
      </p:sp>
      <p:sp>
        <p:nvSpPr>
          <p:cNvPr id="4" name="Text 2"/>
          <p:cNvSpPr/>
          <p:nvPr/>
        </p:nvSpPr>
        <p:spPr>
          <a:xfrm>
            <a:off x="1002000" y="179487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დეცენტრალიზებული:</a:t>
            </a:r>
            <a:r>
              <a:rPr lang="ka" altLang="en-US" sz="2110" dirty="0">
                <a:solidFill>
                  <a:srgbClr val="25252B"/>
                </a:solidFill>
                <a:latin typeface="IBM Plex Sans" pitchFamily="34" charset="0"/>
                <a:ea typeface="IBM Plex Sans" pitchFamily="34" charset="-122"/>
                <a:cs typeface="IBM Plex Sans" pitchFamily="34" charset="-120"/>
              </a:rPr>
              <a:t> არ არსებობს ცენტრალური ოფისი, რომელიც ქმნის ანგარიშებს, ცვლის ბალანსებს ან წყვეტს, ვის შეუძლია გაწევრიანება</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შეზღუდული მიწოდება:</a:t>
            </a:r>
            <a:r>
              <a:rPr lang="ka" altLang="en-US" sz="2110" dirty="0">
                <a:solidFill>
                  <a:srgbClr val="25252B"/>
                </a:solidFill>
                <a:latin typeface="IBM Plex Sans" pitchFamily="34" charset="0"/>
                <a:ea typeface="IBM Plex Sans" pitchFamily="34" charset="-122"/>
                <a:cs typeface="IBM Plex Sans" pitchFamily="34" charset="-120"/>
              </a:rPr>
              <a:t> არასოდეს იარსებებს 21 მილიონ ბიტკოინზე მეტი</a:t>
            </a:r>
            <a:endParaRPr lang="ka" sz="2110" dirty="0"/>
          </a:p>
          <a:p>
            <a:pPr algn="l" marL="200660" indent="-200660">
              <a:lnSpc>
                <a:spcPct val="113000"/>
              </a:lnSpc>
              <a:spcBef>
                <a:spcPts val="420"/>
              </a:spcBef>
              <a:buSzPct val="100000"/>
              <a:buChar char="•"/>
            </a:pPr>
            <a:r>
              <a:rPr lang="ka" altLang="en-US" sz="2110" b="1" dirty="0">
                <a:solidFill>
                  <a:srgbClr val="422C70"/>
                </a:solidFill>
                <a:latin typeface="IBM Plex Sans" pitchFamily="34" charset="0"/>
                <a:ea typeface="IBM Plex Sans" pitchFamily="34" charset="-122"/>
                <a:cs typeface="IBM Plex Sans" pitchFamily="34" charset="-120"/>
              </a:rPr>
              <a:t>პირდაპირი კავშირი მონაწილეებს შორის:</a:t>
            </a:r>
            <a:r>
              <a:rPr lang="ka" altLang="en-US" sz="2110" dirty="0">
                <a:solidFill>
                  <a:srgbClr val="25252B"/>
                </a:solidFill>
                <a:latin typeface="IBM Plex Sans" pitchFamily="34" charset="0"/>
                <a:ea typeface="IBM Plex Sans" pitchFamily="34" charset="-122"/>
                <a:cs typeface="IBM Plex Sans" pitchFamily="34" charset="-120"/>
              </a:rPr>
              <a:t> გაუგზავნეთ ნებისმიერს, ნებისმიერ ადგილას, ცენტრალური ორგანოსგან ნებართვის მოთხოვნის გარეშე</a:t>
            </a:r>
            <a:endParaRPr lang="ka" sz="2110" dirty="0"/>
          </a:p>
        </p:txBody>
      </p:sp>
      <p:sp>
        <p:nvSpPr>
          <p:cNvPr id="5" name="Text 3"/>
          <p:cNvSpPr/>
          <p:nvPr/>
        </p:nvSpPr>
        <p:spPr>
          <a:xfrm>
            <a:off x="666780" y="4368729"/>
            <a:ext cx="11510010" cy="1447770"/>
          </a:xfrm>
          <a:prstGeom prst="rect">
            <a:avLst/>
          </a:prstGeom>
          <a:noFill/>
          <a:ln/>
        </p:spPr>
        <p:txBody>
          <a:bodyPr wrap="square" lIns="0" tIns="0" rIns="0" bIns="0" rtlCol="0" anchor="t"/>
          <a:lstStyle/>
          <a:p>
            <a:pPr algn="l" indent="0" marL="0">
              <a:lnSpc>
                <a:spcPct val="113000"/>
              </a:lnSpc>
              <a:buNone/>
            </a:pPr>
            <a:r>
              <a:rPr lang="ka" altLang="en-US" sz="2110" dirty="0">
                <a:solidFill>
                  <a:srgbClr val="25252B"/>
                </a:solidFill>
                <a:latin typeface="IBM Plex Sans" pitchFamily="34" charset="0"/>
                <a:ea typeface="IBM Plex Sans" pitchFamily="34" charset="-122"/>
                <a:cs typeface="IBM Plex Sans" pitchFamily="34" charset="-120"/>
              </a:rPr>
              <a:t>ვერცერთი კომპანია ვერ გაყინავს ბიტკოინს, რომელსაც თავად აკონტროლებთ. ამ თავისუფლების მეორე მხარე პასუხისმგებლობაა: მოქმედი ტრანზაქციის გაუქმება, როგორც წესი, შეუძლებელია და ქსელს დახმარების სამსახური არ აქვს.</a:t>
            </a:r>
            <a:endParaRPr lang="k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ბიტკოინი?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ზღვარი, რომლის შემოწმებაც ყველას შეუძლია</a:t>
            </a:r>
            <a:endParaRPr lang="ka" sz="3000" dirty="0"/>
          </a:p>
        </p:txBody>
      </p:sp>
      <p:pic>
        <p:nvPicPr>
          <p:cNvPr id="4" name="Image 0" descr="განცხადება მიწოდების შესახებ ემიტენტი თავის ვებსაიტზე ლიმიტს უთითებს. ეს მხოლოდ ემიტენტის საკუთარ მონაცემთა ბაზაშია აღრიცხული. ემიტენტის გარდა ამის შემოწმება არავის შეუძლია. ემიტენტს შეუძლია მიწოდება ">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ბიტკოინი?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თქვენ არ გჭირდებათ მთელი ბიტკოინი</a:t>
            </a:r>
            <a:endParaRPr lang="k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ერთი ბიტკოინი იყოფა 100 000 000 უფრო მცირე ერთეულად, რომლებსაც სატოშები, ან შემოკლებით სატები ეწოდება.</a:t>
            </a:r>
            <a:endParaRPr lang="ka" sz="2400" dirty="0"/>
          </a:p>
        </p:txBody>
      </p:sp>
      <p:pic>
        <p:nvPicPr>
          <p:cNvPr id="5" name="Image 0" descr="ბიტკოინი (BTC)10,10,010,0010,00000001სატოში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ბიტკოინი?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ვინ უზრუნველყოფს ბიტკოინის მუშაობას?</a:t>
            </a:r>
            <a:endParaRPr lang="ka" sz="3000" dirty="0"/>
          </a:p>
        </p:txBody>
      </p:sp>
      <p:pic>
        <p:nvPicPr>
          <p:cNvPr id="4" name="Image 0" descr="მომხმარებელიმომხმარებელი იღებს, ინახავს და აგზავნის ბიტკოინს. კვანძიკვანძი დამოუკიდებლად ამოწმებს წესების დაცვას და გადასცემს ვალიდურ მონაცემებს. მაინერიმაინერი ქმნის კანდიდატ ბლოკებს და ასრულებს სამუ">    </p:cNvPr>
          <p:cNvPicPr>
            <a:picLocks noChangeAspect="1"/>
          </p:cNvPicPr>
          <p:nvPr/>
        </p:nvPicPr>
        <p:blipFill>
          <a:blip r:embed="rId1"/>
          <a:stretch>
            <a:fillRect/>
          </a:stretch>
        </p:blipFill>
        <p:spPr>
          <a:xfrm>
            <a:off x="2344796" y="1295430"/>
            <a:ext cx="7502103" cy="497817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ბიტკოინი?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ვინ უზრუნველყოფს ბიტკოინის მუშაობას?</a:t>
            </a:r>
            <a:endParaRPr lang="k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ბიტკოინი?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ბიტკოინს აქვს კომპრომისები</a:t>
            </a:r>
            <a:endParaRPr lang="k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მისი ფასი შეიძლება სწრაფად შეიცვალოს</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შეცდომები, როგორც წესი, გამოუსწორებელია</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მისი მიღება ბევრ ადგილას ჯერ კიდევ შეზღუდულია</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მისი უსაფრთხოდ გამოყენებისთვის გარკვეული ცოდნის მიღებაა საჭირო</a:t>
            </a:r>
            <a:endParaRPr lang="ka"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ka" altLang="en-US" sz="2400" dirty="0">
                <a:solidFill>
                  <a:srgbClr val="25252B"/>
                </a:solidFill>
                <a:latin typeface="IBM Plex Sans" pitchFamily="34" charset="0"/>
                <a:ea typeface="IBM Plex Sans" pitchFamily="34" charset="-122"/>
                <a:cs typeface="IBM Plex Sans" pitchFamily="34" charset="-120"/>
              </a:rPr>
              <a:t>ბიტკოინი ინსტიტუტებისადმი ნდობის ნაწილს გადამოწმებითა და პირადი პასუხისმგებლობით ანაცვლებს. ის რისკს არ აქრობს.</a:t>
            </a:r>
            <a:endParaRPr lang="k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არის ბიტკოინი?</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როგორ იყენებთ ბიტკოინს?</a:t>
            </a:r>
            <a:endParaRPr lang="k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ka" altLang="en-US" sz="2400" dirty="0">
                <a:solidFill>
                  <a:srgbClr val="FFFFFF"/>
                </a:solidFill>
                <a:latin typeface="IBM Plex Sans" pitchFamily="34" charset="0"/>
                <a:ea typeface="IBM Plex Sans" pitchFamily="34" charset="-122"/>
                <a:cs typeface="IBM Plex Sans" pitchFamily="34" charset="-120"/>
              </a:rPr>
              <a:t>პირველი კითხვა ნებისმიერი საფულის შესახებ: ვინ აკონტროლებს გასაღებებს?</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საფულე მართავს გასაღებებს</a:t>
            </a:r>
            <a:endParaRPr lang="ka" sz="3000" dirty="0"/>
          </a:p>
        </p:txBody>
      </p:sp>
      <p:pic>
        <p:nvPicPr>
          <p:cNvPr id="4" name="Image 0" descr="თქვენს საფულეში გასაღებები ინახება მიღება გააზიარეთ მისაღები მისამართიგაგზავნა მოაწერეთ ხელი თქვენი გასაღებით ბიტკოინი საერთო რეესტრში რჩება">    </p:cNvPr>
          <p:cNvPicPr>
            <a:picLocks noChangeAspect="1"/>
          </p:cNvPicPr>
          <p:nvPr/>
        </p:nvPicPr>
        <p:blipFill>
          <a:blip r:embed="rId1"/>
          <a:stretch>
            <a:fillRect/>
          </a:stretch>
        </p:blipFill>
        <p:spPr>
          <a:xfrm>
            <a:off x="1437254" y="1295430"/>
            <a:ext cx="931727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სინამდვილეში ვინ ფლობს თქვენს ბიტკოინს?</a:t>
            </a:r>
            <a:endParaRPr lang="ka"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ka" altLang="en-US" sz="2300" b="1" dirty="0">
                <a:solidFill>
                  <a:srgbClr val="422C70"/>
                </a:solidFill>
                <a:latin typeface="IBM Plex Sans" pitchFamily="34" charset="0"/>
                <a:ea typeface="IBM Plex Sans" pitchFamily="34" charset="-122"/>
                <a:cs typeface="IBM Plex Sans" pitchFamily="34" charset="-120"/>
              </a:rPr>
              <a:t>თვითშენახვა:</a:t>
            </a:r>
            <a:r>
              <a:rPr lang="ka" altLang="en-US" sz="2300" dirty="0">
                <a:solidFill>
                  <a:srgbClr val="25252B"/>
                </a:solidFill>
                <a:latin typeface="IBM Plex Sans" pitchFamily="34" charset="0"/>
                <a:ea typeface="IBM Plex Sans" pitchFamily="34" charset="-122"/>
                <a:cs typeface="IBM Plex Sans" pitchFamily="34" charset="-120"/>
              </a:rPr>
              <a:t> გასაღებებს თქვენ აკონტროლებთ</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თუ აღდგენის ფრაზასა და მოწყობილობას დაკარგავთ, თქვენს ბიტკოინს ვერავინ აღგიდგენთ</a:t>
            </a:r>
            <a:endParaRPr lang="ka" sz="2300" dirty="0"/>
          </a:p>
          <a:p>
            <a:pPr algn="l" marL="219710" indent="-219710">
              <a:lnSpc>
                <a:spcPct val="113000"/>
              </a:lnSpc>
              <a:spcBef>
                <a:spcPts val="460"/>
              </a:spcBef>
              <a:buSzPct val="100000"/>
              <a:buChar char="•"/>
            </a:pPr>
            <a:r>
              <a:rPr lang="ka" altLang="en-US" sz="2300" b="1" dirty="0">
                <a:solidFill>
                  <a:srgbClr val="422C70"/>
                </a:solidFill>
                <a:latin typeface="IBM Plex Sans" pitchFamily="34" charset="0"/>
                <a:ea typeface="IBM Plex Sans" pitchFamily="34" charset="-122"/>
                <a:cs typeface="IBM Plex Sans" pitchFamily="34" charset="-120"/>
              </a:rPr>
              <a:t>მესამე მხარესთან შენახვა:</a:t>
            </a:r>
            <a:r>
              <a:rPr lang="ka" altLang="en-US" sz="2300" dirty="0">
                <a:solidFill>
                  <a:srgbClr val="25252B"/>
                </a:solidFill>
                <a:latin typeface="IBM Plex Sans" pitchFamily="34" charset="0"/>
                <a:ea typeface="IBM Plex Sans" pitchFamily="34" charset="-122"/>
                <a:cs typeface="IBM Plex Sans" pitchFamily="34" charset="-120"/>
              </a:rPr>
              <a:t> გასაღებებს კომპანია ინახავს, გარკვეულწილად ბანკის მსგავსად</a:t>
            </a:r>
            <a:endParaRPr lang="ka" sz="2300" dirty="0"/>
          </a:p>
          <a:p>
            <a:pPr algn="l" marL="219710" indent="-219710">
              <a:lnSpc>
                <a:spcPct val="113000"/>
              </a:lnSpc>
              <a:spcBef>
                <a:spcPts val="460"/>
              </a:spcBef>
              <a:buSzPct val="100000"/>
              <a:buChar char="•"/>
            </a:pPr>
            <a:r>
              <a:rPr lang="ka" altLang="en-US" sz="2300" dirty="0">
                <a:solidFill>
                  <a:srgbClr val="25252B"/>
                </a:solidFill>
                <a:latin typeface="IBM Plex Sans" pitchFamily="34" charset="0"/>
                <a:ea typeface="IBM Plex Sans" pitchFamily="34" charset="-122"/>
                <a:cs typeface="IBM Plex Sans" pitchFamily="34" charset="-120"/>
              </a:rPr>
              <a:t>თქვენი ბალანსი კომპანიის დაპირებაა, რომ თანხას გადაგიხდით; მას შეუძლია შეზღუდოს თანხის გატანა, გაყინოს ანგარიში, გახდეს ჰაკერული თავდასხმის მსხვერპლი ან შეწყვიტოს საქმიანობა</a:t>
            </a:r>
            <a:endParaRPr lang="ka" sz="2300" dirty="0"/>
          </a:p>
        </p:txBody>
      </p:sp>
      <p:sp>
        <p:nvSpPr>
          <p:cNvPr id="5" name="Text 3"/>
          <p:cNvSpPr/>
          <p:nvPr/>
        </p:nvSpPr>
        <p:spPr>
          <a:xfrm>
            <a:off x="666780" y="5040173"/>
            <a:ext cx="11510010" cy="789950"/>
          </a:xfrm>
          <a:prstGeom prst="rect">
            <a:avLst/>
          </a:prstGeom>
          <a:noFill/>
          <a:ln/>
        </p:spPr>
        <p:txBody>
          <a:bodyPr wrap="square" lIns="0" tIns="0" rIns="0" bIns="0" rtlCol="0" anchor="t"/>
          <a:lstStyle/>
          <a:p>
            <a:pPr algn="l" indent="0" marL="0">
              <a:lnSpc>
                <a:spcPct val="113000"/>
              </a:lnSpc>
              <a:buNone/>
            </a:pPr>
            <a:r>
              <a:rPr lang="ka" altLang="en-US" sz="2300" dirty="0">
                <a:solidFill>
                  <a:srgbClr val="25252B"/>
                </a:solidFill>
                <a:latin typeface="IBM Plex Sans" pitchFamily="34" charset="0"/>
                <a:ea typeface="IBM Plex Sans" pitchFamily="34" charset="-122"/>
                <a:cs typeface="IBM Plex Sans" pitchFamily="34" charset="-120"/>
              </a:rPr>
              <a:t>შენახვის მეთოდის არჩევანი თქვენს ღირსებას არ განსაზღვრავს. მთავარია, იცოდეთ, რომელ მეთოდს იყენებთ და რას ენდობით.</a:t>
            </a:r>
            <a:endParaRPr lang="k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თქვენი აღდგენის ფრაზა</a:t>
            </a:r>
            <a:br/>
            <a:r>
              <a:rPr lang="ka" altLang="en-US" sz="3000" dirty="0">
                <a:solidFill>
                  <a:srgbClr val="422C70"/>
                </a:solidFill>
                <a:latin typeface="IBM Plex Sans Medium" pitchFamily="34" charset="0"/>
                <a:ea typeface="IBM Plex Sans Medium" pitchFamily="34" charset="-122"/>
                <a:cs typeface="IBM Plex Sans Medium" pitchFamily="34" charset="-120"/>
              </a:rPr>
              <a:t>სრულ წვდომას ნიშნავს</a:t>
            </a:r>
            <a:endParaRPr lang="ka" sz="3000" dirty="0"/>
          </a:p>
        </p:txBody>
      </p:sp>
      <p:sp>
        <p:nvSpPr>
          <p:cNvPr id="5" name="Text 2"/>
          <p:cNvSpPr/>
          <p:nvPr/>
        </p:nvSpPr>
        <p:spPr>
          <a:xfrm>
            <a:off x="666780" y="1842516"/>
            <a:ext cx="5694426" cy="2073493"/>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სიტყვების დალაგებული სია, ხშირად 12 ან 24 სიტყვისგან შემდგარი, რომლითაც თქვენი გასაღებების აღდგენა შეიძლება. ნებისმიერს, ვისაც ეს სია აქვს, შეუძლია თქვენი ბიტკოინის წაღება.</a:t>
            </a:r>
            <a:endParaRPr lang="ka" sz="2020" dirty="0"/>
          </a:p>
        </p:txBody>
      </p:sp>
      <p:pic>
        <p:nvPicPr>
          <p:cNvPr id="6" name="Image 1" descr="მხოლოდ ნიმუში1. civil2. switch3. plunge4. stadium5. live6. wedding7. foster8. dice9. giraffe10. you11. foil12. cinnamon">    </p:cNvPr>
          <p:cNvPicPr>
            <a:picLocks noChangeAspect="1"/>
          </p:cNvPicPr>
          <p:nvPr/>
        </p:nvPicPr>
        <p:blipFill>
          <a:blip r:embed="rId2"/>
          <a:stretch>
            <a:fillRect/>
          </a:stretch>
        </p:blipFill>
        <p:spPr>
          <a:xfrm>
            <a:off x="1472550" y="4043934"/>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თუ გასაღებები თქვენი არ</a:t>
            </a:r>
            <a:br/>
            <a:r>
              <a:rPr lang="ka" altLang="en-US" sz="4350" dirty="0">
                <a:solidFill>
                  <a:srgbClr val="FFFFFF"/>
                </a:solidFill>
                <a:latin typeface="IBM Plex Sans Medium" pitchFamily="34" charset="0"/>
                <a:ea typeface="IBM Plex Sans Medium" pitchFamily="34" charset="-122"/>
                <a:cs typeface="IBM Plex Sans Medium" pitchFamily="34" charset="-120"/>
              </a:rPr>
              <a:t>არის, არც მონეტებია</a:t>
            </a:r>
            <a:br/>
            <a:r>
              <a:rPr lang="ka" altLang="en-US" sz="4350" dirty="0">
                <a:solidFill>
                  <a:srgbClr val="FFFFFF"/>
                </a:solidFill>
                <a:latin typeface="IBM Plex Sans Medium" pitchFamily="34" charset="0"/>
                <a:ea typeface="IBM Plex Sans Medium" pitchFamily="34" charset="-122"/>
                <a:cs typeface="IBM Plex Sans Medium" pitchFamily="34" charset="-120"/>
              </a:rPr>
              <a:t>თქვენი.</a:t>
            </a:r>
            <a:endParaRPr lang="k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C0C0D0"/>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სანამ რომელიმე საფულეს</a:t>
            </a:r>
            <a:br/>
            <a:r>
              <a:rPr lang="ka" altLang="en-US" sz="3000" dirty="0">
                <a:solidFill>
                  <a:srgbClr val="422C70"/>
                </a:solidFill>
                <a:latin typeface="IBM Plex Sans Medium" pitchFamily="34" charset="0"/>
                <a:ea typeface="IBM Plex Sans Medium" pitchFamily="34" charset="-122"/>
                <a:cs typeface="IBM Plex Sans Medium" pitchFamily="34" charset="-120"/>
              </a:rPr>
              <a:t>გამოიყენებთ</a:t>
            </a:r>
            <a:endParaRPr lang="ka" sz="3000" dirty="0"/>
          </a:p>
        </p:txBody>
      </p:sp>
      <p:sp>
        <p:nvSpPr>
          <p:cNvPr id="5" name="Text 2"/>
          <p:cNvSpPr/>
          <p:nvPr/>
        </p:nvSpPr>
        <p:spPr>
          <a:xfrm>
            <a:off x="941009" y="1780245"/>
            <a:ext cx="6039978" cy="4367174"/>
          </a:xfrm>
          <a:prstGeom prst="rect">
            <a:avLst/>
          </a:prstGeom>
          <a:noFill/>
          <a:ln/>
        </p:spPr>
        <p:txBody>
          <a:bodyPr wrap="square" lIns="0" tIns="0" rIns="0" bIns="0" rtlCol="0" anchor="t"/>
          <a:lstStyle/>
          <a:p>
            <a:pPr algn="l" marL="165100" indent="-165100">
              <a:lnSpc>
                <a:spcPct val="113000"/>
              </a:lnSpc>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გასაღებები:</a:t>
            </a:r>
            <a:r>
              <a:rPr lang="ka" altLang="en-US" sz="1730" dirty="0">
                <a:solidFill>
                  <a:srgbClr val="25252B"/>
                </a:solidFill>
                <a:latin typeface="IBM Plex Sans" pitchFamily="34" charset="0"/>
                <a:ea typeface="IBM Plex Sans" pitchFamily="34" charset="-122"/>
                <a:cs typeface="IBM Plex Sans" pitchFamily="34" charset="-120"/>
              </a:rPr>
              <a:t> ვინ აკონტროლებს მათ, თქვენ თუ კომპანია?</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აღდგენა:</a:t>
            </a:r>
            <a:r>
              <a:rPr lang="ka" altLang="en-US" sz="1730" dirty="0">
                <a:solidFill>
                  <a:srgbClr val="25252B"/>
                </a:solidFill>
                <a:latin typeface="IBM Plex Sans" pitchFamily="34" charset="0"/>
                <a:ea typeface="IBM Plex Sans" pitchFamily="34" charset="-122"/>
                <a:cs typeface="IBM Plex Sans" pitchFamily="34" charset="-120"/>
              </a:rPr>
              <a:t> რა მოხდება, თუ ტელეფონს დაკარგავთ ან კომპანია გაქრება?</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წყარო:</a:t>
            </a:r>
            <a:r>
              <a:rPr lang="ka" altLang="en-US" sz="1730" dirty="0">
                <a:solidFill>
                  <a:srgbClr val="25252B"/>
                </a:solidFill>
                <a:latin typeface="IBM Plex Sans" pitchFamily="34" charset="0"/>
                <a:ea typeface="IBM Plex Sans" pitchFamily="34" charset="-122"/>
                <a:cs typeface="IBM Plex Sans" pitchFamily="34" charset="-120"/>
              </a:rPr>
              <a:t> ოფიციალური ვებსაიტი ან აპლიკაციების მაღაზიაში განთავსებული გვერდი და არა ვინმეს მიერ თქვენთვის გამოგზავნილი ბმული?</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კოდი:</a:t>
            </a:r>
            <a:r>
              <a:rPr lang="ka" altLang="en-US" sz="1730" dirty="0">
                <a:solidFill>
                  <a:srgbClr val="25252B"/>
                </a:solidFill>
                <a:latin typeface="IBM Plex Sans" pitchFamily="34" charset="0"/>
                <a:ea typeface="IBM Plex Sans" pitchFamily="34" charset="-122"/>
                <a:cs typeface="IBM Plex Sans" pitchFamily="34" charset="-120"/>
              </a:rPr>
              <a:t> ღიაა და აქტიურად ახლდება? (ეს თავისთავად უსაფრთხოების გარანტია არ არის.)</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ხარჯები:</a:t>
            </a:r>
            <a:r>
              <a:rPr lang="ka" altLang="en-US" sz="1730" dirty="0">
                <a:solidFill>
                  <a:srgbClr val="25252B"/>
                </a:solidFill>
                <a:latin typeface="IBM Plex Sans" pitchFamily="34" charset="0"/>
                <a:ea typeface="IBM Plex Sans" pitchFamily="34" charset="-122"/>
                <a:cs typeface="IBM Plex Sans" pitchFamily="34" charset="-120"/>
              </a:rPr>
              <a:t> რა საკომისიოებია გაგზავნისთვის, მიღებისთვის ან გატანისთვის?</a:t>
            </a:r>
            <a:endParaRPr lang="ka" sz="1730" dirty="0"/>
          </a:p>
          <a:p>
            <a:pPr algn="l" marL="165100" indent="-165100">
              <a:lnSpc>
                <a:spcPct val="113000"/>
              </a:lnSpc>
              <a:spcBef>
                <a:spcPts val="340"/>
              </a:spcBef>
              <a:buSzPct val="100000"/>
              <a:buChar char="•"/>
            </a:pPr>
            <a:r>
              <a:rPr lang="ka" altLang="en-US" sz="1730" b="1" dirty="0">
                <a:solidFill>
                  <a:srgbClr val="422C70"/>
                </a:solidFill>
                <a:latin typeface="IBM Plex Sans" pitchFamily="34" charset="0"/>
                <a:ea typeface="IBM Plex Sans" pitchFamily="34" charset="-122"/>
                <a:cs typeface="IBM Plex Sans" pitchFamily="34" charset="-120"/>
              </a:rPr>
              <a:t>გადახდები:</a:t>
            </a:r>
            <a:r>
              <a:rPr lang="ka" altLang="en-US" sz="1730" dirty="0">
                <a:solidFill>
                  <a:srgbClr val="25252B"/>
                </a:solidFill>
                <a:latin typeface="IBM Plex Sans" pitchFamily="34" charset="0"/>
                <a:ea typeface="IBM Plex Sans" pitchFamily="34" charset="-122"/>
                <a:cs typeface="IBM Plex Sans" pitchFamily="34" charset="-120"/>
              </a:rPr>
              <a:t> ბლოკჩეინზე, Lightning-ის ქსელში თუ ორივეგან?</a:t>
            </a:r>
            <a:endParaRPr lang="ka" sz="173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ონჩეინი და ლაითნინგი</a:t>
            </a:r>
            <a:endParaRPr lang="ka"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ka" altLang="en-US" sz="2400" b="1" dirty="0">
                <a:solidFill>
                  <a:srgbClr val="422C70"/>
                </a:solidFill>
                <a:latin typeface="IBM Plex Sans" pitchFamily="34" charset="0"/>
                <a:ea typeface="IBM Plex Sans" pitchFamily="34" charset="-122"/>
                <a:cs typeface="IBM Plex Sans" pitchFamily="34" charset="-120"/>
              </a:rPr>
              <a:t>ბლოკჩეინზე:</a:t>
            </a:r>
            <a:r>
              <a:rPr lang="ka" altLang="en-US" sz="2400" dirty="0">
                <a:solidFill>
                  <a:srgbClr val="25252B"/>
                </a:solidFill>
                <a:latin typeface="IBM Plex Sans" pitchFamily="34" charset="0"/>
                <a:ea typeface="IBM Plex Sans" pitchFamily="34" charset="-122"/>
                <a:cs typeface="IBM Plex Sans" pitchFamily="34" charset="-120"/>
              </a:rPr>
              <a:t> უშუალოდ ბლოკჩეინში ჩაწერილი</a:t>
            </a:r>
            <a:endParaRPr lang="ka" sz="2400" dirty="0"/>
          </a:p>
          <a:p>
            <a:pPr algn="l" marL="228600" indent="-228600">
              <a:lnSpc>
                <a:spcPct val="113000"/>
              </a:lnSpc>
              <a:spcBef>
                <a:spcPts val="480"/>
              </a:spcBef>
              <a:buSzPct val="100000"/>
              <a:buChar char="•"/>
            </a:pPr>
            <a:r>
              <a:rPr lang="ka" altLang="en-US" sz="2400" b="1" dirty="0">
                <a:solidFill>
                  <a:srgbClr val="422C70"/>
                </a:solidFill>
                <a:latin typeface="IBM Plex Sans" pitchFamily="34" charset="0"/>
                <a:ea typeface="IBM Plex Sans" pitchFamily="34" charset="-122"/>
                <a:cs typeface="IBM Plex Sans" pitchFamily="34" charset="-120"/>
              </a:rPr>
              <a:t>ლაითნინგი:</a:t>
            </a:r>
            <a:r>
              <a:rPr lang="ka" altLang="en-US" sz="2400" dirty="0">
                <a:solidFill>
                  <a:srgbClr val="25252B"/>
                </a:solidFill>
                <a:latin typeface="IBM Plex Sans" pitchFamily="34" charset="0"/>
                <a:ea typeface="IBM Plex Sans" pitchFamily="34" charset="-122"/>
                <a:cs typeface="IBM Plex Sans" pitchFamily="34" charset="-120"/>
              </a:rPr>
              <a:t> ბიტკოინზე დაშენებული გადახდების ქსელი სწრაფი, მცირე და ხშირი გადახდებისთვის, მაგალითად, ყავის შესაძენად</a:t>
            </a:r>
            <a:endParaRPr lang="ka" sz="2400" dirty="0"/>
          </a:p>
          <a:p>
            <a:pPr algn="l" marL="228600" indent="-228600">
              <a:lnSpc>
                <a:spcPct val="113000"/>
              </a:lnSpc>
              <a:spcBef>
                <a:spcPts val="480"/>
              </a:spcBef>
              <a:buSzPct val="100000"/>
              <a:buChar char="•"/>
            </a:pPr>
            <a:r>
              <a:rPr lang="ka" altLang="en-US" sz="2400" dirty="0">
                <a:solidFill>
                  <a:srgbClr val="25252B"/>
                </a:solidFill>
                <a:latin typeface="IBM Plex Sans" pitchFamily="34" charset="0"/>
                <a:ea typeface="IBM Plex Sans" pitchFamily="34" charset="-122"/>
                <a:cs typeface="IBM Plex Sans" pitchFamily="34" charset="-120"/>
              </a:rPr>
              <a:t>ლაითნინგის საფულეც შეიძლება იყოს კასტოდიური ან თვითკასტოდიური</a:t>
            </a:r>
            <a:endParaRPr lang="ka" sz="2400" dirty="0"/>
          </a:p>
        </p:txBody>
      </p:sp>
      <p:pic>
        <p:nvPicPr>
          <p:cNvPr id="5" name="Image 0" descr="ბლოკჩეინზეაღირიცხება უშუალოდ ბიტკოინის ბლოკჩეინშილაითნინგიბიტკოინზე აგებული გადახდების ქსელი">    </p:cNvPr>
          <p:cNvPicPr>
            <a:picLocks noChangeAspect="1"/>
          </p:cNvPicPr>
          <p:nvPr/>
        </p:nvPicPr>
        <p:blipFill>
          <a:blip r:embed="rId1"/>
          <a:stretch>
            <a:fillRect/>
          </a:stretch>
        </p:blipFill>
        <p:spPr>
          <a:xfrm>
            <a:off x="2585009" y="4159423"/>
            <a:ext cx="7021678" cy="210275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სამი წესი სწავლის პროცესში</a:t>
            </a:r>
            <a:endParaRPr lang="ka" sz="3000" dirty="0"/>
          </a:p>
        </p:txBody>
      </p:sp>
      <p:sp>
        <p:nvSpPr>
          <p:cNvPr id="4" name="Text 2"/>
          <p:cNvSpPr/>
          <p:nvPr/>
        </p:nvSpPr>
        <p:spPr>
          <a:xfrm>
            <a:off x="986729" y="1372240"/>
            <a:ext cx="11159338" cy="1830263"/>
          </a:xfrm>
          <a:prstGeom prst="rect">
            <a:avLst/>
          </a:prstGeom>
          <a:noFill/>
          <a:ln/>
        </p:spPr>
        <p:txBody>
          <a:bodyPr wrap="square" lIns="0" tIns="0" rIns="0" bIns="0" rtlCol="0" anchor="t"/>
          <a:lstStyle/>
          <a:p>
            <a:pPr algn="l" marL="191770" indent="-191770">
              <a:lnSpc>
                <a:spcPct val="113000"/>
              </a:lnSpc>
              <a:buSzPct val="100000"/>
              <a:buChar char="•"/>
            </a:pPr>
            <a:r>
              <a:rPr lang="ka" altLang="en-US" sz="2020" b="1" dirty="0">
                <a:solidFill>
                  <a:srgbClr val="25252B"/>
                </a:solidFill>
                <a:latin typeface="IBM Plex Sans" pitchFamily="34" charset="0"/>
                <a:ea typeface="IBM Plex Sans" pitchFamily="34" charset="-122"/>
                <a:cs typeface="IBM Plex Sans" pitchFamily="34" charset="-120"/>
              </a:rPr>
              <a:t>ჯერ ისწავლეთ.</a:t>
            </a:r>
            <a:r>
              <a:rPr lang="ka" altLang="en-US" sz="2020" dirty="0">
                <a:solidFill>
                  <a:srgbClr val="25252B"/>
                </a:solidFill>
                <a:latin typeface="IBM Plex Sans" pitchFamily="34" charset="0"/>
                <a:ea typeface="IBM Plex Sans" pitchFamily="34" charset="-122"/>
                <a:cs typeface="IBM Plex Sans" pitchFamily="34" charset="-120"/>
              </a:rPr>
              <a:t> ნუ იმოქმედებთ აღელვების, შიშის ან ზეწოლის გამო.</a:t>
            </a:r>
            <a:endParaRPr lang="ka" sz="2020" dirty="0"/>
          </a:p>
          <a:p>
            <a:pPr algn="l" marL="191770" indent="-191770">
              <a:lnSpc>
                <a:spcPct val="113000"/>
              </a:lnSpc>
              <a:spcBef>
                <a:spcPts val="400"/>
              </a:spcBef>
              <a:buSzPct val="100000"/>
              <a:buChar char="•"/>
            </a:pPr>
            <a:r>
              <a:rPr lang="ka" altLang="en-US" sz="2020" b="1" dirty="0">
                <a:solidFill>
                  <a:srgbClr val="25252B"/>
                </a:solidFill>
                <a:latin typeface="IBM Plex Sans" pitchFamily="34" charset="0"/>
                <a:ea typeface="IBM Plex Sans" pitchFamily="34" charset="-122"/>
                <a:cs typeface="IBM Plex Sans" pitchFamily="34" charset="-120"/>
              </a:rPr>
              <a:t>დაიწყეთ მცირე თანხით.</a:t>
            </a:r>
            <a:r>
              <a:rPr lang="ka" altLang="en-US" sz="2020" dirty="0">
                <a:solidFill>
                  <a:srgbClr val="25252B"/>
                </a:solidFill>
                <a:latin typeface="IBM Plex Sans" pitchFamily="34" charset="0"/>
                <a:ea typeface="IBM Plex Sans" pitchFamily="34" charset="-122"/>
                <a:cs typeface="IBM Plex Sans" pitchFamily="34" charset="-120"/>
              </a:rPr>
              <a:t> უცნობი ინსტრუმენტები გამოსცადეთ იმ თანხით, რომლის დაკარგვასაც შეძლებთ.</a:t>
            </a:r>
            <a:endParaRPr lang="ka" sz="2020" dirty="0"/>
          </a:p>
          <a:p>
            <a:pPr algn="l" marL="191770" indent="-191770">
              <a:lnSpc>
                <a:spcPct val="113000"/>
              </a:lnSpc>
              <a:spcBef>
                <a:spcPts val="400"/>
              </a:spcBef>
              <a:buSzPct val="100000"/>
              <a:buChar char="•"/>
            </a:pPr>
            <a:r>
              <a:rPr lang="ka" altLang="en-US" sz="2020" b="1" dirty="0">
                <a:solidFill>
                  <a:srgbClr val="25252B"/>
                </a:solidFill>
                <a:latin typeface="IBM Plex Sans" pitchFamily="34" charset="0"/>
                <a:ea typeface="IBM Plex Sans" pitchFamily="34" charset="-122"/>
                <a:cs typeface="IBM Plex Sans" pitchFamily="34" charset="-120"/>
              </a:rPr>
              <a:t>ნუ ენდობით, გადაამოწმეთ.</a:t>
            </a:r>
            <a:r>
              <a:rPr lang="ka" altLang="en-US" sz="2020" dirty="0">
                <a:solidFill>
                  <a:srgbClr val="25252B"/>
                </a:solidFill>
                <a:latin typeface="IBM Plex Sans" pitchFamily="34" charset="0"/>
                <a:ea typeface="IBM Plex Sans" pitchFamily="34" charset="-122"/>
                <a:cs typeface="IBM Plex Sans" pitchFamily="34" charset="-120"/>
              </a:rPr>
              <a:t> გადაამოწმეთ პიროვნება, გადახდის მეთოდი, მისამართი და თანხა.</a:t>
            </a:r>
            <a:endParaRPr lang="ka" sz="2020" dirty="0"/>
          </a:p>
        </p:txBody>
      </p:sp>
      <p:sp>
        <p:nvSpPr>
          <p:cNvPr id="5" name="Shape 3"/>
          <p:cNvSpPr/>
          <p:nvPr/>
        </p:nvSpPr>
        <p:spPr>
          <a:xfrm>
            <a:off x="666780" y="3484047"/>
            <a:ext cx="10858500" cy="2764597"/>
          </a:xfrm>
          <a:prstGeom prst="rect">
            <a:avLst/>
          </a:prstGeom>
          <a:solidFill>
            <a:srgbClr val="F3F3FA"/>
          </a:solidFill>
          <a:ln/>
        </p:spPr>
      </p:sp>
      <p:sp>
        <p:nvSpPr>
          <p:cNvPr id="6" name="Shape 4"/>
          <p:cNvSpPr/>
          <p:nvPr/>
        </p:nvSpPr>
        <p:spPr>
          <a:xfrm>
            <a:off x="666780" y="3484047"/>
            <a:ext cx="57150" cy="2764597"/>
          </a:xfrm>
          <a:prstGeom prst="rect">
            <a:avLst/>
          </a:prstGeom>
          <a:solidFill>
            <a:srgbClr val="422C70"/>
          </a:solidFill>
          <a:ln/>
        </p:spPr>
      </p:sp>
      <p:sp>
        <p:nvSpPr>
          <p:cNvPr id="7" name="Text 5"/>
          <p:cNvSpPr/>
          <p:nvPr/>
        </p:nvSpPr>
        <p:spPr>
          <a:xfrm>
            <a:off x="1133582" y="3714476"/>
            <a:ext cx="10580980" cy="2303739"/>
          </a:xfrm>
          <a:prstGeom prst="rect">
            <a:avLst/>
          </a:prstGeom>
          <a:noFill/>
          <a:ln/>
        </p:spPr>
        <p:txBody>
          <a:bodyPr wrap="square" lIns="0" tIns="0" rIns="0" bIns="0" rtlCol="0" anchor="t"/>
          <a:lstStyle/>
          <a:p>
            <a:pPr algn="l" indent="0" marL="0">
              <a:lnSpc>
                <a:spcPct val="113000"/>
              </a:lnSpc>
              <a:buNone/>
            </a:pPr>
            <a:r>
              <a:rPr lang="ka" altLang="en-US" sz="2020" b="1" dirty="0">
                <a:solidFill>
                  <a:srgbClr val="422C70"/>
                </a:solidFill>
                <a:latin typeface="IBM Plex Sans" pitchFamily="34" charset="0"/>
                <a:ea typeface="IBM Plex Sans" pitchFamily="34" charset="-122"/>
                <a:cs typeface="IBM Plex Sans" pitchFamily="34" charset="-120"/>
              </a:rPr>
              <a:t>გააზიარეთ თანხის მისაღებად საჭირო ინფორმაცია, მაგრამ არასოდეს — საიდუმლო მონაცემები</a:t>
            </a:r>
            <a:endParaRPr lang="ka" sz="2020" dirty="0"/>
          </a:p>
          <a:p>
            <a:pPr algn="l" indent="0" marL="0">
              <a:lnSpc>
                <a:spcPct val="113000"/>
              </a:lnSpc>
              <a:spcBef>
                <a:spcPts val="300"/>
              </a:spcBef>
              <a:buNone/>
            </a:pPr>
            <a:r>
              <a:rPr lang="ka" altLang="en-US" sz="2020" dirty="0">
                <a:solidFill>
                  <a:srgbClr val="25252B"/>
                </a:solidFill>
                <a:latin typeface="IBM Plex Sans" pitchFamily="34" charset="0"/>
                <a:ea typeface="IBM Plex Sans" pitchFamily="34" charset="-122"/>
                <a:cs typeface="IBM Plex Sans" pitchFamily="34" charset="-120"/>
              </a:rPr>
              <a:t>მისამართის ან გადახდის მოთხოვნის გაზიარება შეიძლება. აღდგენის ფრაზა ან პირადი გასაღები არასოდეს უნდა გააზიაროთ. არცერთი კეთილსინდისიერი პედაგოგი, საფულის შემქმნელი კომპანია ან მხარდაჭერის სამსახურის თანამშრომელი არასოდეს მოგთხოვთ მათ გაზიარებას.</a:t>
            </a:r>
            <a:endParaRPr lang="ka"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შეჩერდით, არაფერი</a:t>
            </a:r>
            <a:br/>
            <a:r>
              <a:rPr lang="ka" altLang="en-US" sz="3000" dirty="0">
                <a:solidFill>
                  <a:srgbClr val="422C70"/>
                </a:solidFill>
                <a:latin typeface="IBM Plex Sans Medium" pitchFamily="34" charset="0"/>
                <a:ea typeface="IBM Plex Sans Medium" pitchFamily="34" charset="-122"/>
                <a:cs typeface="IBM Plex Sans Medium" pitchFamily="34" charset="-120"/>
              </a:rPr>
              <a:t>გააზიაროთ, არაფერი</a:t>
            </a:r>
            <a:br/>
            <a:r>
              <a:rPr lang="ka" altLang="en-US" sz="3000" dirty="0">
                <a:solidFill>
                  <a:srgbClr val="422C70"/>
                </a:solidFill>
                <a:latin typeface="IBM Plex Sans Medium" pitchFamily="34" charset="0"/>
                <a:ea typeface="IBM Plex Sans Medium" pitchFamily="34" charset="-122"/>
                <a:cs typeface="IBM Plex Sans Medium" pitchFamily="34" charset="-120"/>
              </a:rPr>
              <a:t>გააგზავნოთ</a:t>
            </a:r>
            <a:endParaRPr lang="ka" sz="3000" dirty="0"/>
          </a:p>
        </p:txBody>
      </p:sp>
      <p:sp>
        <p:nvSpPr>
          <p:cNvPr id="5" name="Text 2"/>
          <p:cNvSpPr/>
          <p:nvPr/>
        </p:nvSpPr>
        <p:spPr>
          <a:xfrm>
            <a:off x="666780" y="2231045"/>
            <a:ext cx="5694426" cy="1842973"/>
          </a:xfrm>
          <a:prstGeom prst="rect">
            <a:avLst/>
          </a:prstGeom>
          <a:noFill/>
          <a:ln/>
        </p:spPr>
        <p:txBody>
          <a:bodyPr wrap="square" lIns="0" tIns="0" rIns="0" bIns="0" rtlCol="0" anchor="t"/>
          <a:lstStyle/>
          <a:p>
            <a:pPr algn="l" indent="0" marL="0">
              <a:lnSpc>
                <a:spcPct val="113000"/>
              </a:lnSpc>
              <a:buNone/>
            </a:pPr>
            <a:r>
              <a:rPr lang="ka" altLang="en-US" sz="1540" dirty="0">
                <a:solidFill>
                  <a:srgbClr val="25252B"/>
                </a:solidFill>
                <a:latin typeface="IBM Plex Sans" pitchFamily="34" charset="0"/>
                <a:ea typeface="IBM Plex Sans" pitchFamily="34" charset="-122"/>
                <a:cs typeface="IBM Plex Sans" pitchFamily="34" charset="-120"/>
              </a:rPr>
              <a:t>შეჩერდით, თუ ვინმე გაჩქარებთ ან საიდუმლოს შენახვას გთხოვთ, გარანტირებულ მოგებას გპირდებათ, გთხოვთ, ჯერ თქვენ გაუგზავნოთ ბიტკოინი, ან თქვენი აღდგენის ფრაზის გამხელას ითხოვს. შეისვენეთ. არაფერი გააზიაროთ. არაფერი გაგზავნოთ. შემდეგ გადაამოწმეთ თქვენთვის უკვე ნაცნობი წყაროს მეშვეობით.</a:t>
            </a:r>
            <a:endParaRPr lang="ka" sz="1540" dirty="0"/>
          </a:p>
        </p:txBody>
      </p:sp>
      <p:pic>
        <p:nvPicPr>
          <p:cNvPr id="6" name="Image 1" descr="გადაუდებლობა სხვისი სახელით თავის გასაღება შეცვლილი დანიშნულების ადგილი გარანტირებული მოგება საიდუმლო ინფორმაციის მოთხოვნა">    </p:cNvPr>
          <p:cNvPicPr>
            <a:picLocks noChangeAspect="1"/>
          </p:cNvPicPr>
          <p:nvPr/>
        </p:nvPicPr>
        <p:blipFill>
          <a:blip r:embed="rId2"/>
          <a:stretch>
            <a:fillRect/>
          </a:stretch>
        </p:blipFill>
        <p:spPr>
          <a:xfrm>
            <a:off x="1338224" y="4171493"/>
            <a:ext cx="4029121" cy="199668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როგორ იყენებთ ბიტკოინს?</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ka" altLang="en-US" sz="4350" dirty="0">
                <a:solidFill>
                  <a:srgbClr val="FFFFFF"/>
                </a:solidFill>
                <a:latin typeface="IBM Plex Sans Medium" pitchFamily="34" charset="0"/>
                <a:ea typeface="IBM Plex Sans Medium" pitchFamily="34" charset="-122"/>
                <a:cs typeface="IBM Plex Sans Medium" pitchFamily="34" charset="-120"/>
              </a:rPr>
              <a:t>რა იქნება შემდეგ?</a:t>
            </a:r>
            <a:endParaRPr lang="k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ka" altLang="en-US" sz="2400" dirty="0">
                <a:solidFill>
                  <a:srgbClr val="FFFFFF"/>
                </a:solidFill>
                <a:latin typeface="IBM Plex Sans" pitchFamily="34" charset="0"/>
                <a:ea typeface="IBM Plex Sans" pitchFamily="34" charset="-122"/>
                <a:cs typeface="IBM Plex Sans" pitchFamily="34" charset="-120"/>
              </a:rPr>
              <a:t>ეს მხოლოდ დასაწყისია.</a:t>
            </a:r>
            <a:endParaRPr lang="k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ოთხი მთავარი დასკვნა</a:t>
            </a:r>
            <a:endParaRPr lang="ka"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ka" altLang="en-US" sz="2110" b="1" dirty="0">
                <a:solidFill>
                  <a:srgbClr val="25252B"/>
                </a:solidFill>
                <a:latin typeface="IBM Plex Sans" pitchFamily="34" charset="0"/>
                <a:ea typeface="IBM Plex Sans" pitchFamily="34" charset="-122"/>
                <a:cs typeface="IBM Plex Sans" pitchFamily="34" charset="-120"/>
              </a:rPr>
              <a:t>ფული წესებსა და ნდობაზეა დამოკიდებული.</a:t>
            </a:r>
            <a:r>
              <a:rPr lang="ka" altLang="en-US" sz="2110" dirty="0">
                <a:solidFill>
                  <a:srgbClr val="25252B"/>
                </a:solidFill>
                <a:latin typeface="IBM Plex Sans" pitchFamily="34" charset="0"/>
                <a:ea typeface="IBM Plex Sans" pitchFamily="34" charset="-122"/>
                <a:cs typeface="IBM Plex Sans" pitchFamily="34" charset="-120"/>
              </a:rPr>
              <a:t> ფიატური ფულის მიწოდებასა და წესებს ინსტიტუტების მცირე რაოდენობა განსაზღვრავს.</a:t>
            </a:r>
            <a:endParaRPr lang="ka" sz="2110" dirty="0"/>
          </a:p>
          <a:p>
            <a:pPr algn="l" marL="200660" indent="-200660">
              <a:lnSpc>
                <a:spcPct val="113000"/>
              </a:lnSpc>
              <a:spcBef>
                <a:spcPts val="420"/>
              </a:spcBef>
              <a:buSzPct val="100000"/>
              <a:buChar char="•"/>
            </a:pPr>
            <a:r>
              <a:rPr lang="ka" altLang="en-US" sz="2110" b="1" dirty="0">
                <a:solidFill>
                  <a:srgbClr val="25252B"/>
                </a:solidFill>
                <a:latin typeface="IBM Plex Sans" pitchFamily="34" charset="0"/>
                <a:ea typeface="IBM Plex Sans" pitchFamily="34" charset="-122"/>
                <a:cs typeface="IBM Plex Sans" pitchFamily="34" charset="-120"/>
              </a:rPr>
              <a:t>ბიტკოინი განსხვავებულ წესებს გვთავაზობს.</a:t>
            </a:r>
            <a:r>
              <a:rPr lang="ka" altLang="en-US" sz="2110" dirty="0">
                <a:solidFill>
                  <a:srgbClr val="25252B"/>
                </a:solidFill>
                <a:latin typeface="IBM Plex Sans" pitchFamily="34" charset="0"/>
                <a:ea typeface="IBM Plex Sans" pitchFamily="34" charset="-122"/>
                <a:cs typeface="IBM Plex Sans" pitchFamily="34" charset="-120"/>
              </a:rPr>
              <a:t> საჯარო, შეზღუდულ მიწოდებას, რომელიც ყველასთვის ხელმისაწვდომია და რომლის შემოწმებაც შესაძლებელია, ნაცვლად იმისა, რომ ნდობას დაეყრდნოთ.</a:t>
            </a:r>
            <a:endParaRPr lang="ka" sz="2110" dirty="0"/>
          </a:p>
          <a:p>
            <a:pPr algn="l" marL="200660" indent="-200660">
              <a:lnSpc>
                <a:spcPct val="113000"/>
              </a:lnSpc>
              <a:spcBef>
                <a:spcPts val="420"/>
              </a:spcBef>
              <a:buSzPct val="100000"/>
              <a:buChar char="•"/>
            </a:pPr>
            <a:r>
              <a:rPr lang="ka" altLang="en-US" sz="2110" b="1" dirty="0">
                <a:solidFill>
                  <a:srgbClr val="25252B"/>
                </a:solidFill>
                <a:latin typeface="IBM Plex Sans" pitchFamily="34" charset="0"/>
                <a:ea typeface="IBM Plex Sans" pitchFamily="34" charset="-122"/>
                <a:cs typeface="IBM Plex Sans" pitchFamily="34" charset="-120"/>
              </a:rPr>
              <a:t>უსაფრთხოება უპირველეს ყოვლისა.</a:t>
            </a:r>
            <a:r>
              <a:rPr lang="ka" altLang="en-US" sz="2110" dirty="0">
                <a:solidFill>
                  <a:srgbClr val="25252B"/>
                </a:solidFill>
                <a:latin typeface="IBM Plex Sans" pitchFamily="34" charset="0"/>
                <a:ea typeface="IBM Plex Sans" pitchFamily="34" charset="-122"/>
                <a:cs typeface="IBM Plex Sans" pitchFamily="34" charset="-120"/>
              </a:rPr>
              <a:t> ჯერ ისწავლეთ, მცირედით დაიწყეთ, ყველაფერი გადაამოწმეთ, არასოდეს გაუზიაროთ სხვებს თქვენი აღდგენის ფრაზა.</a:t>
            </a:r>
            <a:endParaRPr lang="ka" sz="2110" dirty="0"/>
          </a:p>
          <a:p>
            <a:pPr algn="l" marL="200660" indent="-200660">
              <a:lnSpc>
                <a:spcPct val="113000"/>
              </a:lnSpc>
              <a:spcBef>
                <a:spcPts val="420"/>
              </a:spcBef>
              <a:buSzPct val="100000"/>
              <a:buChar char="•"/>
            </a:pPr>
            <a:r>
              <a:rPr lang="ka" altLang="en-US" sz="2110" b="1" dirty="0">
                <a:solidFill>
                  <a:srgbClr val="25252B"/>
                </a:solidFill>
                <a:latin typeface="IBM Plex Sans" pitchFamily="34" charset="0"/>
                <a:ea typeface="IBM Plex Sans" pitchFamily="34" charset="-122"/>
                <a:cs typeface="IBM Plex Sans" pitchFamily="34" charset="-120"/>
              </a:rPr>
              <a:t>ეს მხოლოდ დასაწყისია.</a:t>
            </a:r>
            <a:r>
              <a:rPr lang="ka" altLang="en-US" sz="2110" dirty="0">
                <a:solidFill>
                  <a:srgbClr val="25252B"/>
                </a:solidFill>
                <a:latin typeface="IBM Plex Sans" pitchFamily="34" charset="0"/>
                <a:ea typeface="IBM Plex Sans" pitchFamily="34" charset="-122"/>
                <a:cs typeface="IBM Plex Sans" pitchFamily="34" charset="-120"/>
              </a:rPr>
              <a:t> საკმარისია ერთი უსაფრთხო მომდევნო ნაბიჯი.</a:t>
            </a:r>
            <a:endParaRPr lang="ka" sz="2110" dirty="0"/>
          </a:p>
        </p:txBody>
      </p:sp>
      <p:sp>
        <p:nvSpPr>
          <p:cNvPr id="5" name="Shape 3"/>
          <p:cNvSpPr/>
          <p:nvPr/>
        </p:nvSpPr>
        <p:spPr>
          <a:xfrm>
            <a:off x="666780" y="5089002"/>
            <a:ext cx="10858500" cy="1085850"/>
          </a:xfrm>
          <a:prstGeom prst="rect">
            <a:avLst/>
          </a:prstGeom>
          <a:solidFill>
            <a:srgbClr val="F3F3FA"/>
          </a:solidFill>
          <a:ln/>
        </p:spPr>
      </p:sp>
      <p:sp>
        <p:nvSpPr>
          <p:cNvPr id="6" name="Shape 4"/>
          <p:cNvSpPr/>
          <p:nvPr/>
        </p:nvSpPr>
        <p:spPr>
          <a:xfrm>
            <a:off x="666780" y="5089002"/>
            <a:ext cx="57150" cy="1085850"/>
          </a:xfrm>
          <a:prstGeom prst="rect">
            <a:avLst/>
          </a:prstGeom>
          <a:solidFill>
            <a:srgbClr val="422C70"/>
          </a:solidFill>
          <a:ln/>
        </p:spPr>
      </p:sp>
      <p:sp>
        <p:nvSpPr>
          <p:cNvPr id="7" name="Text 5"/>
          <p:cNvSpPr/>
          <p:nvPr/>
        </p:nvSpPr>
        <p:spPr>
          <a:xfrm>
            <a:off x="1153058" y="5330403"/>
            <a:ext cx="10539649" cy="603047"/>
          </a:xfrm>
          <a:prstGeom prst="rect">
            <a:avLst/>
          </a:prstGeom>
          <a:noFill/>
          <a:ln/>
        </p:spPr>
        <p:txBody>
          <a:bodyPr wrap="square" lIns="0" tIns="0" rIns="0" bIns="0" rtlCol="0" anchor="t"/>
          <a:lstStyle/>
          <a:p>
            <a:pPr algn="l" indent="0" marL="0">
              <a:lnSpc>
                <a:spcPct val="113000"/>
              </a:lnSpc>
              <a:buNone/>
            </a:pPr>
            <a:r>
              <a:rPr lang="ka" altLang="en-US" sz="2110" b="1" dirty="0">
                <a:solidFill>
                  <a:srgbClr val="422C70"/>
                </a:solidFill>
                <a:latin typeface="IBM Plex Sans" pitchFamily="34" charset="0"/>
                <a:ea typeface="IBM Plex Sans" pitchFamily="34" charset="-122"/>
                <a:cs typeface="IBM Plex Sans" pitchFamily="34" charset="-120"/>
              </a:rPr>
              <a:t>დაფიქრების დრო</a:t>
            </a:r>
            <a:endParaRPr lang="ka" sz="2110" dirty="0"/>
          </a:p>
          <a:p>
            <a:pPr algn="l" indent="0" marL="0">
              <a:lnSpc>
                <a:spcPct val="113000"/>
              </a:lnSpc>
              <a:spcBef>
                <a:spcPts val="320"/>
              </a:spcBef>
              <a:buNone/>
            </a:pPr>
            <a:r>
              <a:rPr lang="ka" altLang="en-US" sz="2110" dirty="0">
                <a:solidFill>
                  <a:srgbClr val="25252B"/>
                </a:solidFill>
                <a:latin typeface="IBM Plex Sans" pitchFamily="34" charset="0"/>
                <a:ea typeface="IBM Plex Sans" pitchFamily="34" charset="-122"/>
                <a:cs typeface="IBM Plex Sans" pitchFamily="34" charset="-120"/>
              </a:rPr>
              <a:t>დაუბრუნდით დასაწყისში დასმულ ხუთ კითხვას. ახლა რას უპასუხებდით?</a:t>
            </a:r>
            <a:endParaRPr lang="ka"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იქნება შემდეგ?</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a" altLang="en-US" sz="3000" dirty="0">
                <a:solidFill>
                  <a:srgbClr val="422C70"/>
                </a:solidFill>
                <a:latin typeface="IBM Plex Sans Medium" pitchFamily="34" charset="0"/>
                <a:ea typeface="IBM Plex Sans Medium" pitchFamily="34" charset="-122"/>
                <a:cs typeface="IBM Plex Sans Medium" pitchFamily="34" charset="-120"/>
              </a:rPr>
              <a:t>ბიტკოინის დიპლომი</a:t>
            </a:r>
            <a:endParaRPr lang="ka"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შემდეგი ნაბიჯი. მისი ოთხი მოდული ცოდნის გაღრმავებაში დაგეხმარებათ:</a:t>
            </a:r>
            <a:endParaRPr lang="ka"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ფულის გააზრება</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როგორ მუშაობს ბიტკოინი</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ბიტკოინის უსაფრთხოდ გამოყენება</a:t>
            </a:r>
            <a:endParaRPr lang="ka" sz="2020" dirty="0"/>
          </a:p>
          <a:p>
            <a:pPr algn="l" marL="191770" indent="-191770">
              <a:lnSpc>
                <a:spcPct val="113000"/>
              </a:lnSpc>
              <a:spcBef>
                <a:spcPts val="400"/>
              </a:spcBef>
              <a:buSzPct val="100000"/>
              <a:buChar char="•"/>
            </a:pPr>
            <a:r>
              <a:rPr lang="ka" altLang="en-US" sz="2020" dirty="0">
                <a:solidFill>
                  <a:srgbClr val="25252B"/>
                </a:solidFill>
                <a:latin typeface="IBM Plex Sans" pitchFamily="34" charset="0"/>
                <a:ea typeface="IBM Plex Sans" pitchFamily="34" charset="-122"/>
                <a:cs typeface="IBM Plex Sans" pitchFamily="34" charset="-120"/>
              </a:rPr>
              <a:t>ბიტკოინი თქვენს თემში</a:t>
            </a:r>
            <a:endParaRPr lang="ka"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შეინარჩუნეთ ცნობისმოყვარეობა, განაგრძეთ კითხვების დასმა და გაიგეთ მეტი ვებსაიტზე </a:t>
            </a:r>
            <a:r>
              <a:rPr lang="ka"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ka" altLang="en-US" sz="2020" dirty="0">
                <a:solidFill>
                  <a:srgbClr val="25252B"/>
                </a:solidFill>
                <a:latin typeface="IBM Plex Sans" pitchFamily="34" charset="0"/>
                <a:ea typeface="IBM Plex Sans" pitchFamily="34" charset="-122"/>
                <a:cs typeface="IBM Plex Sans" pitchFamily="34" charset="-120"/>
              </a:rPr>
              <a:t>.</a:t>
            </a:r>
            <a:endParaRPr lang="ka"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ka" altLang="en-US" sz="2020" dirty="0">
                <a:solidFill>
                  <a:srgbClr val="25252B"/>
                </a:solidFill>
                <a:latin typeface="IBM Plex Sans" pitchFamily="34" charset="0"/>
                <a:ea typeface="IBM Plex Sans" pitchFamily="34" charset="-122"/>
                <a:cs typeface="IBM Plex Sans" pitchFamily="34" charset="-120"/>
              </a:rPr>
              <a:t>მოუთმენლად ველით თქვენთან შეხვედრას ჩვენს მომდევნო სასწავლო ჯგუფში.</a:t>
            </a:r>
            <a:endParaRPr lang="ka"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a" altLang="en-US" sz="1200" dirty="0">
                <a:solidFill>
                  <a:srgbClr val="6C6C7D"/>
                </a:solidFill>
                <a:latin typeface="IBM Plex Sans" pitchFamily="34" charset="0"/>
                <a:ea typeface="IBM Plex Sans" pitchFamily="34" charset="-122"/>
                <a:cs typeface="IBM Plex Sans" pitchFamily="34" charset="-120"/>
              </a:rPr>
              <a:t>ბიტკოინის შესავალი · რა იქნება შემდეგ?</a:t>
            </a:r>
            <a:endParaRPr lang="k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ბიტკოინის შესავალი</dc:title>
  <dc:subject>Open educational slides (Creative Commons). Adapt them freely.</dc:subject>
  <dc:creator>My First Bitcoin</dc:creator>
  <cp:lastModifiedBy>My First Bitcoin</cp:lastModifiedBy>
  <cp:revision>1</cp:revision>
  <dcterms:created xsi:type="dcterms:W3CDTF">2026-10-22T19:38:46Z</dcterms:created>
  <dcterms:modified xsi:type="dcterms:W3CDTF">2026-10-22T19:38:46Z</dcterms:modified>
</cp:coreProperties>
</file>