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 My First Bitcoin, Uvod u Bitcoin, Vodič za početnike, izdanje 26.10. Prilagođeno pod licencom Creative Commons Autorstvo-Deliti pod istim uslovima 4.0 Međunarodna; ovaj skup slajdova koristi istu licencu. Ovaj skup slajdova služi kao pomoćno sredstvo za prezentaciju koju vodi edukator i zasnovan je na šest pitanja iz vodiča. Prilagodite primere, tempo i način izlaganja svojoj zajednici, uz očuvanje značenja i bezbednosnih poruka. Nije predviđeno fiksno trajanje sesije.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Počnite prikazom slike: svi oko nas koriste novac ne preispitujući ga. Pitajte grupu kada su poslednji put razmišljali o tome odakle novac dolazi.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Dajte polaznicima nekoliko minuta da zapišu odgovore. Ne tražite ni od koga da deli lične finansijske podatke. Ovim odgovorima ćete se vratiti na slajdu „Šta dalje?“ sa ključnim porukama.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Dosledno pravite ovu razliku tokom cele sesije. Kada se iznese neka tvrdnja, zapitajte se: možemo li da je proverimo ili su za nju potrebni kriterijumi i dokazi?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Upotrebite primer iz vodiča: vi uzgajate pirinač i potrebne su vam cipele, ali obućar želi ulje za kuvanje, a ne pirinač. Ekonomisti ovo nazivaju dvostrukom podudarnošću želja.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Upotrebite primer iz vodiča: vi uzgajate pirinač i potrebne su vam cipele, ali obućar želi ulje za kuvanje, a ne pirinač. Ekonomisti ovo nazivaju dvostrukom podudarnošću želja.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Novčanica je samo komad papira. Novac rešava problem trampe tako što razdvaja prodaju od kupovine: vi prodajete svoj pirinač jednoj osobi, a kupujete cipele od druge. To je ono što razlikuje novac od trampe.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Inflacija cena je trajan rast opšteg nivoa cena. Njena druga strana je kupovna moć: koliko se može kupiti jednom novčanom jedinicom. Ako cena korpe osnovnih dobara poraste sa 100 jedinica valute na 110, za istih 100 jedinica više se ne može kupiti cela korpa.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Inflacija cena je trajan rast opšteg nivoa cena. Njena druga strana je kupovna moć: koliko se može kupiti jednom novčanom jedinicom. Ako cena korpe osnovnih dobara poraste sa 100 jedinica valute na 110, za istih 100 jedinica više se ne može kupiti cela korpa.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Ekonomisti raspravljaju o tome koliko je svaki uzrok značajan. Zadržite fokus na onom uzroku koji je posledica odluke, a ne slučajnosti.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Ovo funkcioniše bez ikakvog uređaja ili interneta. Uporedite odgovore u grupi i podsetite polaznike da jedna cena nije celokupna mera inflacije.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 Bitcoin-a, slanje novca putem interneta uvek je zavisilo od organizacije od poverenja: banke ili platne kompanije koja je vodila evidenciju transakcija, odobravala račune i mogla da odloži, blokira ili poništi plaćanje. Digitalne informacije je lako kopirati: kada bi digitalni novčić mogao da se potroši dva puta, ne bi mogao da funkcioniše kao novac. To je problem dvostruke potrošnje. Satoshi Nakamoto je osoba ili grupa koja koristi to 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Decentralizacija ne znači da svi imaju jednak uticaj. Ona znači da nijedan pojedinačni učesnik ne može da promeni glavnu knjigu ili monetarna pravila za sve.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Novi bitcoin puštaju se u opticaj prema javno poznatom rasporedu, a nezavisni računari koji se nazivaju čvorovi odbacuju svaki blok koji krši to pravilo. Ograničenje je verodostojno jer svako može da proveri da li se poštuje. To nije zakon prirode: ono važi zato što učesnici nastavljaju da ga sprovode. Ograničena ponuda ne garantuje da će cena rasti; cena zavisi i od tražnje i od ponude.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Posedovati 100.000 sats i posedovati 0,001 bitcoin znači posedovati isti iznos. Razjasnite zabludu da je Bitcoin nedostupan zato što je jedan bitcoin skup.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Korisnici šalju, primaju i čuvaju bitcoin; čvorovi proveravaju da li je svaka transakcija i svaki blok u skladu sa pravilima; rudari se nadmeću da dodaju novi blok u evidenciju otprilike svakih deset minuta. Ta evidencija, blokčejn, javna je i veoma ju je skupo naknadno menjati. Napomena o pisanju: Bitcoin sa velikim B obično označava mrežu ili sistem; bitcoin sa malim b označava sam novac.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Korisnici šalju, primaju i čuvaju bitcoin; čvorovi proveravaju da li je svaka transakcija i svaki blok u skladu sa pravilima; rudari se nadmeću da dodaju novi blok u evidenciju otprilike svakih deset minuta. Ta evidencija, blokčejn, javna je i veoma ju je skupo naknadno menjati. Napomena o pisanju: Bitcoin sa velikim B obično označava mrežu ili sistem; bitcoin sa malim b označava sam novac.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novčanik je alat, obično aplikacija, koji vam omogućava da primate bitcoin, proveravate stanje i šaljete bitcoin. Vaš bitcoin nije sačuvan u vašem telefonu: on je zabeležen na blokčejnu. Novčanik upravlja ključevima koji vam omogućavaju da dokažete da je bitcoin vaš i da odobrite plaćanje.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Početna fraza nije samo rezervna kopija: ona omogućava potpun pristup. Kada kreirate novčanik, zapišite je tačno na papir; čuvajte je van mreže, u tajnosti i na mestu gde se neće izgubiti ili oštetiti. Nikada je nemojte fotografisati, slati imejlom, čuvati u beleškama u oblaku, slati u poruci niti unositi na veb-sajt. Prikazane reči su samo primer; nikada ne prikazujte niti prikupljajte stvarne početne fraze.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 preporučuje određene novčanike. Alati, naknade i vlasnici se menjaju, a ono što odgovara jednoj zajednici možda neće odgovarati drugoj. Uputite polaznike na lokalnog edukatora od poverenja.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8410" y="571500"/>
            <a:ext cx="1386870" cy="272400"/>
          </a:xfrm>
          <a:prstGeom prst="rect">
            <a:avLst/>
          </a:prstGeom>
          <a:noFill/>
          <a:ln/>
        </p:spPr>
        <p:txBody>
          <a:bodyPr wrap="square" lIns="0" tIns="0" rIns="0" bIns="0" rtlCol="0" anchor="t"/>
          <a:lstStyle/>
          <a:p>
            <a:pPr algn="r" indent="0" marL="0">
              <a:lnSpc>
                <a:spcPct val="108000"/>
              </a:lnSpc>
              <a:buNone/>
            </a:pPr>
            <a:r>
              <a:rPr lang="sr-Latn" altLang="en-US" sz="1650" dirty="0">
                <a:solidFill>
                  <a:srgbClr val="FFFFFF"/>
                </a:solidFill>
                <a:latin typeface="IBM Plex Sans" pitchFamily="34" charset="0"/>
                <a:ea typeface="IBM Plex Sans" pitchFamily="34" charset="-122"/>
                <a:cs typeface="IBM Plex Sans" pitchFamily="34" charset="-120"/>
              </a:rPr>
              <a:t>Izdanje 26.10</a:t>
            </a:r>
            <a:endParaRPr lang="sr-Lat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r-Latn" altLang="en-US" sz="7200" dirty="0">
                <a:solidFill>
                  <a:srgbClr val="FFFFFF"/>
                </a:solidFill>
                <a:latin typeface="IBM Plex Sans Medium" pitchFamily="34" charset="0"/>
                <a:ea typeface="IBM Plex Sans Medium" pitchFamily="34" charset="-122"/>
                <a:cs typeface="IBM Plex Sans Medium" pitchFamily="34" charset="-120"/>
              </a:rPr>
              <a:t>Uvod</a:t>
            </a:r>
            <a:br/>
            <a:r>
              <a:rPr lang="sr-Latn" altLang="en-US" sz="7200" dirty="0">
                <a:solidFill>
                  <a:srgbClr val="FFFFFF"/>
                </a:solidFill>
                <a:latin typeface="IBM Plex Sans Medium" pitchFamily="34" charset="0"/>
                <a:ea typeface="IBM Plex Sans Medium" pitchFamily="34" charset="-122"/>
                <a:cs typeface="IBM Plex Sans Medium" pitchFamily="34" charset="-120"/>
              </a:rPr>
              <a:t>u Bitcoin</a:t>
            </a:r>
            <a:endParaRPr lang="sr-Lat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r-Latn" altLang="en-US" sz="2400" dirty="0">
                <a:solidFill>
                  <a:srgbClr val="FFFFFF"/>
                </a:solidFill>
                <a:latin typeface="IBM Plex Sans" pitchFamily="34" charset="0"/>
                <a:ea typeface="IBM Plex Sans" pitchFamily="34" charset="-122"/>
                <a:cs typeface="IBM Plex Sans" pitchFamily="34" charset="-120"/>
              </a:rPr>
              <a:t>Vodič za početnike</a:t>
            </a:r>
            <a:endParaRPr lang="sr-Lat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Zašto je novac važan?</a:t>
            </a:r>
            <a:endParaRPr lang="sr-Lat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Novac koristimo svakog dana, ali se retko pitamo kako on funkcioniše.</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Većina ljudi nikada ne zastane</a:t>
            </a:r>
            <a:br/>
            <a:r>
              <a:rPr lang="sr-Latn" altLang="en-US" sz="3000" dirty="0">
                <a:solidFill>
                  <a:srgbClr val="422C70"/>
                </a:solidFill>
                <a:latin typeface="IBM Plex Sans Medium" pitchFamily="34" charset="0"/>
                <a:ea typeface="IBM Plex Sans Medium" pitchFamily="34" charset="-122"/>
                <a:cs typeface="IBM Plex Sans Medium" pitchFamily="34" charset="-120"/>
              </a:rPr>
              <a:t>da razmisli o novcu</a:t>
            </a:r>
            <a:endParaRPr lang="sr-Latn"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Ne da ga zarađujete, ne da ga trošite, već da razmišljate o tome šta je i kako funkcioniše.</a:t>
            </a:r>
            <a:endParaRPr lang="sr-Lat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Pet pitanja za početak</a:t>
            </a:r>
            <a:endParaRPr lang="sr-Latn"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Zašto je ljudima potreban novac?</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Šta nešto čini novcem?</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Ko može da stvara ili kontroliše novac koji koristite?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Zašto novac koji koristite ima vrednost?</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Da li svojim novcem možete da kupite istu količinu kao ranije?</a:t>
            </a:r>
            <a:endParaRPr lang="sr-Latn"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sr-Latn" altLang="en-US" sz="2210" b="1" dirty="0">
                <a:solidFill>
                  <a:srgbClr val="422C70"/>
                </a:solidFill>
                <a:latin typeface="IBM Plex Sans" pitchFamily="34" charset="0"/>
                <a:ea typeface="IBM Plex Sans" pitchFamily="34" charset="-122"/>
                <a:cs typeface="IBM Plex Sans" pitchFamily="34" charset="-120"/>
              </a:rPr>
              <a:t>Sačuvajte svoje odgovore</a:t>
            </a:r>
            <a:endParaRPr lang="sr-Latn" sz="2210" dirty="0"/>
          </a:p>
          <a:p>
            <a:pPr algn="l" indent="0" marL="0">
              <a:lnSpc>
                <a:spcPct val="113000"/>
              </a:lnSpc>
              <a:spcBef>
                <a:spcPts val="330"/>
              </a:spcBef>
              <a:buNone/>
            </a:pPr>
            <a:r>
              <a:rPr lang="sr-Latn" altLang="en-US" sz="2210" dirty="0">
                <a:solidFill>
                  <a:srgbClr val="25252B"/>
                </a:solidFill>
                <a:latin typeface="IBM Plex Sans" pitchFamily="34" charset="0"/>
                <a:ea typeface="IBM Plex Sans" pitchFamily="34" charset="-122"/>
                <a:cs typeface="IBM Plex Sans" pitchFamily="34" charset="-120"/>
              </a:rPr>
              <a:t>Napišite kratak odgovor na svako pitanje. Na kraju ćete se vratiti svojim odgovorima.</a:t>
            </a:r>
            <a:endParaRPr lang="sr-Lat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Činjenica ili mišljenje?</a:t>
            </a:r>
            <a:endParaRPr lang="sr-Latn"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Činjenica:</a:t>
            </a:r>
            <a:r>
              <a:rPr lang="sr-Latn" altLang="en-US" sz="2400" dirty="0">
                <a:solidFill>
                  <a:srgbClr val="25252B"/>
                </a:solidFill>
                <a:latin typeface="IBM Plex Sans" pitchFamily="34" charset="0"/>
                <a:ea typeface="IBM Plex Sans" pitchFamily="34" charset="-122"/>
                <a:cs typeface="IBM Plex Sans" pitchFamily="34" charset="-120"/>
              </a:rPr>
              <a:t> "Ova novčanica se prihvata za plaćanje poreza." To se može proveriti.</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Mišljenje:</a:t>
            </a:r>
            <a:r>
              <a:rPr lang="sr-Latn" altLang="en-US" sz="2400" dirty="0">
                <a:solidFill>
                  <a:srgbClr val="25252B"/>
                </a:solidFill>
                <a:latin typeface="IBM Plex Sans" pitchFamily="34" charset="0"/>
                <a:ea typeface="IBM Plex Sans" pitchFamily="34" charset="-122"/>
                <a:cs typeface="IBM Plex Sans" pitchFamily="34" charset="-120"/>
              </a:rPr>
              <a:t> "Ovo je najbolji oblik novca." Za to su potrebni kriterijumi i dokazi.</a:t>
            </a:r>
            <a:endParaRPr lang="sr-Latn"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Ovaj vodič služi isključivo u obrazovne svrhe. Ne pruža finansijske, investicione, pravne ni poreske savete i ne govori vam da bilo šta kupujete, prodajete ili držite.</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Šta je novac?</a:t>
            </a:r>
            <a:endParaRPr lang="sr-Lat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Novac je sredstvo za razmenu.</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Obe osobe moraju želeti ono što druga ima, u isto vreme i u odgovarajućim količinama.</a:t>
            </a:r>
            <a:endParaRPr lang="sr-Latn"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Obe osobe moraju želeti ono što druga ima, u isto vreme i u odgovarajućim količinama.</a:t>
            </a:r>
            <a:endParaRPr lang="sr-Latn" sz="2400" dirty="0"/>
          </a:p>
        </p:txBody>
      </p:sp>
      <p:pic>
        <p:nvPicPr>
          <p:cNvPr id="5" name="Image 0" descr="Amina Ima: pirinač Želi: cipeleRazmena sa: LuisLuis ne želi pirinač.Luis Ima: cipeleŽeli: uljeRazmena sa: MeiMei ne želi cipele.MeiIma: uljeŽeli: popravkeRazmena sa: AminaAmina ne ume da obavlja popra">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Novac je sredstvo razmene</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Niko ne želi novac radi njega samog. Koristan je zato što ga drugi prihvataju, očekujući da će ga i drugi kasnije prihvatiti.</a:t>
            </a:r>
            <a:endParaRPr lang="sr-Lat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Tri funkcije novca</a:t>
            </a:r>
            <a:endParaRPr lang="sr-Lat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Sredstvo razmene:</a:t>
            </a:r>
            <a:r>
              <a:rPr lang="sr-Latn" altLang="en-US" sz="2400" dirty="0">
                <a:solidFill>
                  <a:srgbClr val="25252B"/>
                </a:solidFill>
                <a:latin typeface="IBM Plex Sans" pitchFamily="34" charset="0"/>
                <a:ea typeface="IBM Plex Sans" pitchFamily="34" charset="-122"/>
                <a:cs typeface="IBM Plex Sans" pitchFamily="34" charset="-120"/>
              </a:rPr>
              <a:t> ljudi ga prihvataju kao sredstvo plaćanja</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Obračunska jedinica:</a:t>
            </a:r>
            <a:r>
              <a:rPr lang="sr-Latn" altLang="en-US" sz="2400" dirty="0">
                <a:solidFill>
                  <a:srgbClr val="25252B"/>
                </a:solidFill>
                <a:latin typeface="IBM Plex Sans" pitchFamily="34" charset="0"/>
                <a:ea typeface="IBM Plex Sans" pitchFamily="34" charset="-122"/>
                <a:cs typeface="IBM Plex Sans" pitchFamily="34" charset="-120"/>
              </a:rPr>
              <a:t> cene se izražavaju u njoj</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Čuvar vrednosti:</a:t>
            </a:r>
            <a:r>
              <a:rPr lang="sr-Latn" altLang="en-US" sz="2400" dirty="0">
                <a:solidFill>
                  <a:srgbClr val="25252B"/>
                </a:solidFill>
                <a:latin typeface="IBM Plex Sans" pitchFamily="34" charset="0"/>
                <a:ea typeface="IBM Plex Sans" pitchFamily="34" charset="-122"/>
                <a:cs typeface="IBM Plex Sans" pitchFamily="34" charset="-120"/>
              </a:rPr>
              <a:t> prenosi vrednost iz sadašnjosti u budućnost</a:t>
            </a:r>
            <a:endParaRPr lang="sr-Latn"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Nijedan novac ne čuva vrednost savršeno, ali neki oblici novca gube kupovnu moć sporije od drugih.</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Od školjki do papira</a:t>
            </a:r>
            <a:endParaRPr lang="sr-Latn"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Školjke, so, perle, stoka, bakar, srebro, zlato</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Plemeniti metali: retki, trajni, široko prihvaćeni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Papirne potvrde zamenljive za navedenu količinu metala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Zlatni standardi: novčana jedinica zakonski vezana za zlato</a:t>
            </a:r>
            <a:endParaRPr lang="sr-Latn"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Pravila su se razlikovala u zavisnosti od mesta i perioda.</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Fijat novac</a:t>
            </a:r>
            <a:endParaRPr lang="sr-Latn"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1971: Sjedinjene Američke Države ukinule su zvaničnu mogućnost da strane vlade i centralne banke menjaju dolare za zlato</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Danas je većina nacionalnih valuta fiat novac: izdaje se pod državnom nadležnošću i ne može se zameniti za zlato ili bilo koju drugu robu</a:t>
            </a:r>
            <a:endParaRPr lang="sr-Latn" sz="2400" dirty="0"/>
          </a:p>
          <a:p>
            <a:pPr algn="l" marL="228600" indent="-228600">
              <a:lnSpc>
                <a:spcPct val="113000"/>
              </a:lnSpc>
              <a:spcBef>
                <a:spcPts val="480"/>
              </a:spcBef>
              <a:buSzPct val="100000"/>
              <a:buChar char="•"/>
            </a:pPr>
            <a:r>
              <a:rPr lang="sr-Latn" altLang="en-US" sz="2400" i="1" dirty="0">
                <a:solidFill>
                  <a:srgbClr val="25252B"/>
                </a:solidFill>
                <a:latin typeface="IBM Plex Sans" pitchFamily="34" charset="0"/>
                <a:ea typeface="IBM Plex Sans" pitchFamily="34" charset="-122"/>
                <a:cs typeface="IBM Plex Sans" pitchFamily="34" charset="-120"/>
              </a:rPr>
              <a:t>Fiat</a:t>
            </a:r>
            <a:r>
              <a:rPr lang="sr-Latn" altLang="en-US" sz="2400" dirty="0">
                <a:solidFill>
                  <a:srgbClr val="25252B"/>
                </a:solidFill>
                <a:latin typeface="IBM Plex Sans" pitchFamily="34" charset="0"/>
                <a:ea typeface="IBM Plex Sans" pitchFamily="34" charset="-122"/>
                <a:cs typeface="IBM Plex Sans" pitchFamily="34" charset="-120"/>
              </a:rPr>
              <a:t> na latinskom znači "neka bude učinjeno", što se često tumači kao "po dekretu"</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Prihvaćen je zato što ga koriste ljudi, preduzeća, banke i vlade; zakoni ga čine zakonskim sredstvom plaćanja i propisuju njegovu upotrebu za plaćanje poreza</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Prešli smo sa novca iza kojeg je</a:t>
            </a:r>
            <a:br/>
            <a:r>
              <a:rPr lang="sr-Latn" altLang="en-US" sz="4350" dirty="0">
                <a:solidFill>
                  <a:srgbClr val="FFFFFF"/>
                </a:solidFill>
                <a:latin typeface="IBM Plex Sans Medium" pitchFamily="34" charset="0"/>
                <a:ea typeface="IBM Plex Sans Medium" pitchFamily="34" charset="-122"/>
                <a:cs typeface="IBM Plex Sans Medium" pitchFamily="34" charset="-120"/>
              </a:rPr>
              <a:t>stajalo nešto na novac iza kojeg</a:t>
            </a:r>
            <a:br/>
            <a:r>
              <a:rPr lang="sr-Latn" altLang="en-US" sz="4350" dirty="0">
                <a:solidFill>
                  <a:srgbClr val="FFFFFF"/>
                </a:solidFill>
                <a:latin typeface="IBM Plex Sans Medium" pitchFamily="34" charset="0"/>
                <a:ea typeface="IBM Plex Sans Medium" pitchFamily="34" charset="-122"/>
                <a:cs typeface="IBM Plex Sans Medium" pitchFamily="34" charset="-120"/>
              </a:rPr>
              <a:t>stoji poverenje u nekoga.</a:t>
            </a:r>
            <a:endParaRPr lang="sr-Lat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C0C0D0"/>
                </a:solidFill>
                <a:latin typeface="IBM Plex Sans" pitchFamily="34" charset="0"/>
                <a:ea typeface="IBM Plex Sans" pitchFamily="34" charset="-122"/>
                <a:cs typeface="IBM Plex Sans" pitchFamily="34" charset="-120"/>
              </a:rPr>
              <a:t>Uvod u Bitcoin · Šta je novac?</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Šta nije u redu s našim novcem?</a:t>
            </a:r>
            <a:endParaRPr lang="sr-Lat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Kada ljudi čuju reč inflacija, obično pomisle na rast cena.</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sr-Latn" sz="3000" dirty="0"/>
          </a:p>
        </p:txBody>
      </p:sp>
      <p:pic>
        <p:nvPicPr>
          <p:cNvPr id="4" name="Image 0" descr="Pre Imate 100 jedinica. Korpa košta 100. Možete da kupite celu korpu.Nivo cenaNižiKupovna moćVišaNakon rasta cena I dalje imate 100 jedinica. Ista korpa košta 110. Više ne možete da kupite celu korpu.">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sr-Lat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Mnogo razloga, jedan izbor</a:t>
            </a:r>
            <a:endParaRPr lang="sr-Latn"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Povećanje ponude novca i kredita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Poremećaji u snabdevanju i promene u potražnji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Slabljenje valute, porezi, troškovi proizvodnje</a:t>
            </a:r>
            <a:endParaRPr lang="sr-Latn"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Jedan uzrok je stvar izbora, a ne slučajnosti: u sistemu fiat novca, mali broj institucija može da poveća ponudu novca i kredita i promeni pravila tog sistema.</a:t>
            </a:r>
            <a:endParaRPr lang="sr-Lat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Oskudnost i vrednost</a:t>
            </a:r>
            <a:endParaRPr lang="sr-Lat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Originalna Mona Liza vredi više od bilo koje kopije: ona je jedina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Sama oskudnost ne stvara vrednost, ali kada ljudi nešto žele, njegova ponuda je važna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Kada ponuda novca raste brže od količine onoga što se njime može kupiti, svakom novčanom jedinicom se obično može kupiti manje</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Inflacija ne utiče na sve podjednako</a:t>
            </a:r>
            <a:endParaRPr lang="sr-Lat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Gotovina i ušteđevina mogu izgubiti kupovnu moć</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Vlasnici imovine čija cena raste mogu biti delimično zaštićeni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Plate i cene prilagođavaju se različitim brzinama</a:t>
            </a:r>
            <a:endParaRPr lang="sr-Latn"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Stanje na bankovnom računu razlikuje se od gotovine koju imate u ruci: ono predstavlja obećanje banke da će vam isplatiti novac. To obećanje se obično ispunjava, ali zavisi od banke i od pravila koja važe za nju.</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Isprobajte: Provera kupovne moći</a:t>
            </a:r>
            <a:endParaRPr lang="sr-Lat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Izaberite jednu svakodnevnu stavku: hleb, prevoz ili dopunu za telefon</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Zapišite njenu današnju cenu</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Pitajte nekoga koliko je koštala pre nekoliko godina i, ako možete, proverite pouzdan izvor podataka</a:t>
            </a:r>
            <a:endParaRPr lang="sr-Latn" sz="2400" dirty="0"/>
          </a:p>
          <a:p>
            <a:pPr algn="l" marL="228600" indent="-228600">
              <a:lnSpc>
                <a:spcPct val="113000"/>
              </a:lnSpc>
              <a:spcBef>
                <a:spcPts val="480"/>
              </a:spcBef>
              <a:buSzPct val="100000"/>
              <a:buFont typeface="+mj-lt"/>
              <a:buAutoNum type="arabicPeriod" startAt="1"/>
            </a:pPr>
            <a:r>
              <a:rPr lang="sr-Latn" altLang="en-US" sz="2400" dirty="0">
                <a:solidFill>
                  <a:srgbClr val="25252B"/>
                </a:solidFill>
                <a:latin typeface="IBM Plex Sans" pitchFamily="34" charset="0"/>
                <a:ea typeface="IBM Plex Sans" pitchFamily="34" charset="-122"/>
                <a:cs typeface="IBM Plex Sans" pitchFamily="34" charset="-120"/>
              </a:rPr>
              <a:t>Da li su prihodi rasli istom stopom? Šta bi još moglo da objasni promenu?</a:t>
            </a:r>
            <a:endParaRPr lang="sr-Lat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Fiat novac funkcioniše, ali uz rizike</a:t>
            </a:r>
            <a:endParaRPr lang="sr-Latn"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Praktična plaćanja, fleksibilno kreditiranje, alati za reagovanje na krize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Ali njegova ponuda i pravila mogu da se menjaju, a ljudi koji ga koriste imaju malo uticaja na to</a:t>
            </a:r>
            <a:endParaRPr lang="sr-Latn"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Zato ljudi traže alternative i zato je Bitcoin nastao.</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nije u redu s našim novcem?</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Šta je Bitcoin?</a:t>
            </a:r>
            <a:endParaRPr lang="sr-Lat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Digitalni novac koji je decentralizovan, ima ograničenu ponudu i može se slati direktno između korisnika bez dozvole banke.</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Problem dvostruke potrošnje</a:t>
            </a:r>
            <a:endParaRPr lang="sr-Lat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31. oktobar 2008:</a:t>
            </a:r>
            <a:r>
              <a:rPr lang="sr-Latn" altLang="en-US" sz="2400" dirty="0">
                <a:solidFill>
                  <a:srgbClr val="25252B"/>
                </a:solidFill>
                <a:latin typeface="IBM Plex Sans" pitchFamily="34" charset="0"/>
                <a:ea typeface="IBM Plex Sans" pitchFamily="34" charset="-122"/>
                <a:cs typeface="IBM Plex Sans" pitchFamily="34" charset="-120"/>
              </a:rPr>
              <a:t> Satoshi Nakamoto objavljuje </a:t>
            </a:r>
            <a:r>
              <a:rPr lang="sr-Latn" altLang="en-US" sz="2400" i="1" dirty="0">
                <a:solidFill>
                  <a:srgbClr val="25252B"/>
                </a:solidFill>
                <a:latin typeface="IBM Plex Sans" pitchFamily="34" charset="0"/>
                <a:ea typeface="IBM Plex Sans" pitchFamily="34" charset="-122"/>
                <a:cs typeface="IBM Plex Sans" pitchFamily="34" charset="-120"/>
              </a:rPr>
              <a:t>Bitcoin: elektronski gotovinski sistem zasnovan na ravnopravnim učesnicima</a:t>
            </a:r>
            <a:r>
              <a:rPr lang="sr-Latn" altLang="en-US" sz="2400" dirty="0">
                <a:solidFill>
                  <a:srgbClr val="25252B"/>
                </a:solidFill>
                <a:latin typeface="IBM Plex Sans" pitchFamily="34" charset="0"/>
                <a:ea typeface="IBM Plex Sans" pitchFamily="34" charset="-122"/>
                <a:cs typeface="IBM Plex Sans" pitchFamily="34" charset="-120"/>
              </a:rPr>
              <a:t>. </a:t>
            </a:r>
            <a:r>
              <a:rPr lang="sr-Latn" altLang="en-US" sz="2400" b="1" dirty="0">
                <a:solidFill>
                  <a:srgbClr val="25252B"/>
                </a:solidFill>
                <a:latin typeface="IBM Plex Sans" pitchFamily="34" charset="0"/>
                <a:ea typeface="IBM Plex Sans" pitchFamily="34" charset="-122"/>
                <a:cs typeface="IBM Plex Sans" pitchFamily="34" charset="-120"/>
              </a:rPr>
              <a:t>Januar 2009:</a:t>
            </a:r>
            <a:r>
              <a:rPr lang="sr-Latn" altLang="en-US" sz="2400" dirty="0">
                <a:solidFill>
                  <a:srgbClr val="25252B"/>
                </a:solidFill>
                <a:latin typeface="IBM Plex Sans" pitchFamily="34" charset="0"/>
                <a:ea typeface="IBM Plex Sans" pitchFamily="34" charset="-122"/>
                <a:cs typeface="IBM Plex Sans" pitchFamily="34" charset="-120"/>
              </a:rPr>
              <a:t> mreža počinje sa radom.</a:t>
            </a:r>
            <a:endParaRPr lang="sr-Latn" sz="2400" dirty="0"/>
          </a:p>
        </p:txBody>
      </p:sp>
      <p:pic>
        <p:nvPicPr>
          <p:cNvPr id="5" name="Image 0" descr="Kompanija za platne usluge Pošiljalac podnosi zahtev kompanijiKompanija vodi evidenciju i odobrava prenos Primalac dobija uplatu ako kompanija to dozvoliZavisi odJedne organizacije od poverenja koja v">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Decentralizovan · Ograničena ponuda · Od korisnika do</a:t>
            </a:r>
            <a:br/>
            <a:r>
              <a:rPr lang="sr-Latn" altLang="en-US" sz="3000" dirty="0">
                <a:solidFill>
                  <a:srgbClr val="422C70"/>
                </a:solidFill>
                <a:latin typeface="IBM Plex Sans Medium" pitchFamily="34" charset="0"/>
                <a:ea typeface="IBM Plex Sans Medium" pitchFamily="34" charset="-122"/>
                <a:cs typeface="IBM Plex Sans Medium" pitchFamily="34" charset="-120"/>
              </a:rPr>
              <a:t>korisnika</a:t>
            </a:r>
            <a:endParaRPr lang="sr-Latn"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Decentralizovano:</a:t>
            </a:r>
            <a:r>
              <a:rPr lang="sr-Latn" altLang="en-US" sz="2400" dirty="0">
                <a:solidFill>
                  <a:srgbClr val="25252B"/>
                </a:solidFill>
                <a:latin typeface="IBM Plex Sans" pitchFamily="34" charset="0"/>
                <a:ea typeface="IBM Plex Sans" pitchFamily="34" charset="-122"/>
                <a:cs typeface="IBM Plex Sans" pitchFamily="34" charset="-120"/>
              </a:rPr>
              <a:t> nijedna centralna služba ne otvara naloge, ne menja stanja na njima niti odobrava ko može da se pridruži</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Ograničena ponuda:</a:t>
            </a:r>
            <a:r>
              <a:rPr lang="sr-Latn" altLang="en-US" sz="2400" dirty="0">
                <a:solidFill>
                  <a:srgbClr val="25252B"/>
                </a:solidFill>
                <a:latin typeface="IBM Plex Sans" pitchFamily="34" charset="0"/>
                <a:ea typeface="IBM Plex Sans" pitchFamily="34" charset="-122"/>
                <a:cs typeface="IBM Plex Sans" pitchFamily="34" charset="-120"/>
              </a:rPr>
              <a:t> nikada neće biti više od 21 milion bitcoin</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Direktno između korisnika:</a:t>
            </a:r>
            <a:r>
              <a:rPr lang="sr-Latn" altLang="en-US" sz="2400" dirty="0">
                <a:solidFill>
                  <a:srgbClr val="25252B"/>
                </a:solidFill>
                <a:latin typeface="IBM Plex Sans" pitchFamily="34" charset="0"/>
                <a:ea typeface="IBM Plex Sans" pitchFamily="34" charset="-122"/>
                <a:cs typeface="IBM Plex Sans" pitchFamily="34" charset="-120"/>
              </a:rPr>
              <a:t> šaljite bilo kome, bilo gde, bez traženja dozvole od centralnog organa</a:t>
            </a:r>
            <a:endParaRPr lang="sr-Latn"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Nijedna kompanija ne može da zamrzne bitcoin koji sami kontrolišete. Druga strana te slobode je odgovornost: važeću transakciju obično nije moguće poništiti, a za mrežu ne postoji služba za korisničku podršku.</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Ograničenje koje svako može da proveri</a:t>
            </a:r>
            <a:endParaRPr lang="sr-Latn" sz="3000" dirty="0"/>
          </a:p>
        </p:txBody>
      </p:sp>
      <p:pic>
        <p:nvPicPr>
          <p:cNvPr id="4" name="Image 0" descr="Tvrdnja o ponudi Izdavalac navodi ograničenje na svom veb-sajtu. Ono je zabeleženo samo u bazi podataka izdavaoca. Niko izvan organizacije izdavaoca ne može to da proveri. Izdavalac može neprimetno da">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Nije vam potreban ceo Bitcoin</a:t>
            </a:r>
            <a:endParaRPr lang="sr-Lat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Jedan bitcoin deli se na 100.000.000 manjih jedinica koje se nazivaju satoši, ili skraćeno sat.</a:t>
            </a:r>
            <a:endParaRPr lang="sr-Latn" sz="2400" dirty="0"/>
          </a:p>
        </p:txBody>
      </p:sp>
      <p:pic>
        <p:nvPicPr>
          <p:cNvPr id="5" name="Image 0" descr="Bitcoin (BTC)10,10,010,0010,00000001Satošij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 održava Bitcoin u radu?</a:t>
            </a:r>
            <a:endParaRPr lang="sr-Latn" sz="3000" dirty="0"/>
          </a:p>
        </p:txBody>
      </p:sp>
      <p:pic>
        <p:nvPicPr>
          <p:cNvPr id="4" name="Image 0" descr="KorisnikKorisnik prima, čuva i šalje bitcoin. ČvorČvor samostalno proverava poštovanje pravila i prosleđuje važeće podatke. RudarRudar sastavlja blokove kandidate i obavlja dokaz rada.ProgramerProgram">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 održava Bitcoin u radu?</a:t>
            </a:r>
            <a:endParaRPr lang="sr-Lat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Bitcoin podrazumeva kompromise</a:t>
            </a:r>
            <a:endParaRPr lang="sr-Lat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Njegova cena može brzo da se promeni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Greške su obično nepovratne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Prihvatanje je i dalje ograničeno na mnogim mestima</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Za bezbedno korišćenje potrebno je nešto naučiti</a:t>
            </a:r>
            <a:endParaRPr lang="sr-Lat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Bitcoin zamenjuje deo poverenja u institucije proverom i ličnom odgovornošću. On ne uklanja rizik.</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je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Kako koristite Bitcoin?</a:t>
            </a:r>
            <a:endParaRPr lang="sr-Lat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Prvo pitanje o svakom novčaniku: ko kontroliše ključeve?</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Novčanik upravlja ključevima</a:t>
            </a:r>
            <a:endParaRPr lang="sr-Latn" sz="3000" dirty="0"/>
          </a:p>
        </p:txBody>
      </p:sp>
      <p:pic>
        <p:nvPicPr>
          <p:cNvPr id="4" name="Image 0" descr="Vaš novčanik čuva ključeve Primanje Podelite adresu za primanjeSlanje Potpišite svojim ključem bitcoin ostaje u zajedničkoj knjizi transakcij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Ko zapravo drži vaš Bitcoin?</a:t>
            </a:r>
            <a:endParaRPr lang="sr-Lat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Samostalno čuvanje:</a:t>
            </a:r>
            <a:r>
              <a:rPr lang="sr-Latn" altLang="en-US" sz="2400" dirty="0">
                <a:solidFill>
                  <a:srgbClr val="25252B"/>
                </a:solidFill>
                <a:latin typeface="IBM Plex Sans" pitchFamily="34" charset="0"/>
                <a:ea typeface="IBM Plex Sans" pitchFamily="34" charset="-122"/>
                <a:cs typeface="IBM Plex Sans" pitchFamily="34" charset="-120"/>
              </a:rPr>
              <a:t> vi kontrolišete ključeve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Niko ne može da vam povrati vaš bitcoin ako izgubite frazu za oporavak i uređaj</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Čuvanje kod posrednika:</a:t>
            </a:r>
            <a:r>
              <a:rPr lang="sr-Latn" altLang="en-US" sz="2400" dirty="0">
                <a:solidFill>
                  <a:srgbClr val="25252B"/>
                </a:solidFill>
                <a:latin typeface="IBM Plex Sans" pitchFamily="34" charset="0"/>
                <a:ea typeface="IBM Plex Sans" pitchFamily="34" charset="-122"/>
                <a:cs typeface="IBM Plex Sans" pitchFamily="34" charset="-120"/>
              </a:rPr>
              <a:t> kompanija drži ključeve, slično banci</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Vaše stanje na računu predstavlja obećanje kompanije da će vam isplatiti sredstva; ona može da ograniči povlačenje sredstava, zamrzne račun, bude hakovana ili prestane s radom</a:t>
            </a:r>
            <a:endParaRPr lang="sr-Latn"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Izbor načina čuvanja nije merilo vaše vrednosti. Važno je da znate koji način koristite i u šta se pouzdate.</a:t>
            </a:r>
            <a:endParaRPr lang="sr-Lat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Vaša fraza za oporavak</a:t>
            </a:r>
            <a:br/>
            <a:r>
              <a:rPr lang="sr-Latn" altLang="en-US" sz="3000" dirty="0">
                <a:solidFill>
                  <a:srgbClr val="422C70"/>
                </a:solidFill>
                <a:latin typeface="IBM Plex Sans Medium" pitchFamily="34" charset="0"/>
                <a:ea typeface="IBM Plex Sans Medium" pitchFamily="34" charset="-122"/>
                <a:cs typeface="IBM Plex Sans Medium" pitchFamily="34" charset="-120"/>
              </a:rPr>
              <a:t>omogućava potpun pristup</a:t>
            </a:r>
            <a:endParaRPr lang="sr-Latn"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sr-Latn" altLang="en-US" sz="2400" dirty="0">
                <a:solidFill>
                  <a:srgbClr val="25252B"/>
                </a:solidFill>
                <a:latin typeface="IBM Plex Sans" pitchFamily="34" charset="0"/>
                <a:ea typeface="IBM Plex Sans" pitchFamily="34" charset="-122"/>
                <a:cs typeface="IBM Plex Sans" pitchFamily="34" charset="-120"/>
              </a:rPr>
              <a:t>Uređena lista reči, često 12 ili 24, pomoću koje možete ponovo kreirati svoje ključeve. Svako ko je poseduje može uzeti vaš bitcoin.</a:t>
            </a:r>
            <a:endParaRPr lang="sr-Latn" sz="2400" dirty="0"/>
          </a:p>
        </p:txBody>
      </p:sp>
      <p:pic>
        <p:nvPicPr>
          <p:cNvPr id="6" name="Image 1" descr="Samo primer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Nisu vaši ključevi, nisu vaši</a:t>
            </a:r>
            <a:br/>
            <a:r>
              <a:rPr lang="sr-Latn" altLang="en-US" sz="4350" dirty="0">
                <a:solidFill>
                  <a:srgbClr val="FFFFFF"/>
                </a:solidFill>
                <a:latin typeface="IBM Plex Sans Medium" pitchFamily="34" charset="0"/>
                <a:ea typeface="IBM Plex Sans Medium" pitchFamily="34" charset="-122"/>
                <a:cs typeface="IBM Plex Sans Medium" pitchFamily="34" charset="-120"/>
              </a:rPr>
              <a:t>novčići.</a:t>
            </a:r>
            <a:endParaRPr lang="sr-Lat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C0C0D0"/>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Pre nego što počnete da koristite</a:t>
            </a:r>
            <a:br/>
            <a:r>
              <a:rPr lang="sr-Latn" altLang="en-US" sz="3000" dirty="0">
                <a:solidFill>
                  <a:srgbClr val="422C70"/>
                </a:solidFill>
                <a:latin typeface="IBM Plex Sans Medium" pitchFamily="34" charset="0"/>
                <a:ea typeface="IBM Plex Sans Medium" pitchFamily="34" charset="-122"/>
                <a:cs typeface="IBM Plex Sans Medium" pitchFamily="34" charset="-120"/>
              </a:rPr>
              <a:t>bilo koji novčanik</a:t>
            </a:r>
            <a:endParaRPr lang="sr-Latn"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Ključevi:</a:t>
            </a:r>
            <a:r>
              <a:rPr lang="sr-Latn" altLang="en-US" sz="2020" dirty="0">
                <a:solidFill>
                  <a:srgbClr val="25252B"/>
                </a:solidFill>
                <a:latin typeface="IBM Plex Sans" pitchFamily="34" charset="0"/>
                <a:ea typeface="IBM Plex Sans" pitchFamily="34" charset="-122"/>
                <a:cs typeface="IBM Plex Sans" pitchFamily="34" charset="-120"/>
              </a:rPr>
              <a:t> ko ih kontroliše, vi ili kompanija?</a:t>
            </a:r>
            <a:endParaRPr lang="sr-Latn" sz="2020" dirty="0"/>
          </a:p>
          <a:p>
            <a:pPr algn="l" marL="191770" indent="-19177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Oporavak:</a:t>
            </a:r>
            <a:r>
              <a:rPr lang="sr-Latn" altLang="en-US" sz="2020" dirty="0">
                <a:solidFill>
                  <a:srgbClr val="25252B"/>
                </a:solidFill>
                <a:latin typeface="IBM Plex Sans" pitchFamily="34" charset="0"/>
                <a:ea typeface="IBM Plex Sans" pitchFamily="34" charset="-122"/>
                <a:cs typeface="IBM Plex Sans" pitchFamily="34" charset="-120"/>
              </a:rPr>
              <a:t> šta ako izgubite telefon ili kompanija nestane?</a:t>
            </a:r>
            <a:endParaRPr lang="sr-Latn" sz="2020" dirty="0"/>
          </a:p>
          <a:p>
            <a:pPr algn="l" marL="191770" indent="-19177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Izvor:</a:t>
            </a:r>
            <a:r>
              <a:rPr lang="sr-Latn" altLang="en-US" sz="2020" dirty="0">
                <a:solidFill>
                  <a:srgbClr val="25252B"/>
                </a:solidFill>
                <a:latin typeface="IBM Plex Sans" pitchFamily="34" charset="0"/>
                <a:ea typeface="IBM Plex Sans" pitchFamily="34" charset="-122"/>
                <a:cs typeface="IBM Plex Sans" pitchFamily="34" charset="-120"/>
              </a:rPr>
              <a:t> zvanični veb-sajt ili stranica aplikacije u prodavnici aplikacija, a ne link koji vam je neko poslao?</a:t>
            </a:r>
            <a:endParaRPr lang="sr-Latn" sz="2020" dirty="0"/>
          </a:p>
          <a:p>
            <a:pPr algn="l" marL="191770" indent="-19177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Kod:</a:t>
            </a:r>
            <a:r>
              <a:rPr lang="sr-Latn" altLang="en-US" sz="2020" dirty="0">
                <a:solidFill>
                  <a:srgbClr val="25252B"/>
                </a:solidFill>
                <a:latin typeface="IBM Plex Sans" pitchFamily="34" charset="0"/>
                <a:ea typeface="IBM Plex Sans" pitchFamily="34" charset="-122"/>
                <a:cs typeface="IBM Plex Sans" pitchFamily="34" charset="-120"/>
              </a:rPr>
              <a:t> otvorenog koda i aktivno održavan? (Samo po sebi nije dokaz bezbednosti.)</a:t>
            </a:r>
            <a:endParaRPr lang="sr-Latn" sz="2020" dirty="0"/>
          </a:p>
          <a:p>
            <a:pPr algn="l" marL="191770" indent="-19177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Troškovi:</a:t>
            </a:r>
            <a:r>
              <a:rPr lang="sr-Latn" altLang="en-US" sz="2020" dirty="0">
                <a:solidFill>
                  <a:srgbClr val="25252B"/>
                </a:solidFill>
                <a:latin typeface="IBM Plex Sans" pitchFamily="34" charset="0"/>
                <a:ea typeface="IBM Plex Sans" pitchFamily="34" charset="-122"/>
                <a:cs typeface="IBM Plex Sans" pitchFamily="34" charset="-120"/>
              </a:rPr>
              <a:t> naknade za slanje, primanje ili povlačenje sredstava?</a:t>
            </a:r>
            <a:endParaRPr lang="sr-Latn" sz="2020" dirty="0"/>
          </a:p>
          <a:p>
            <a:pPr algn="l" marL="191770" indent="-191770">
              <a:lnSpc>
                <a:spcPct val="113000"/>
              </a:lnSpc>
              <a:spcBef>
                <a:spcPts val="400"/>
              </a:spcBef>
              <a:buSzPct val="100000"/>
              <a:buChar char="•"/>
            </a:pPr>
            <a:r>
              <a:rPr lang="sr-Latn" altLang="en-US" sz="2020" b="1" dirty="0">
                <a:solidFill>
                  <a:srgbClr val="422C70"/>
                </a:solidFill>
                <a:latin typeface="IBM Plex Sans" pitchFamily="34" charset="0"/>
                <a:ea typeface="IBM Plex Sans" pitchFamily="34" charset="-122"/>
                <a:cs typeface="IBM Plex Sans" pitchFamily="34" charset="-120"/>
              </a:rPr>
              <a:t>Plaćanja:</a:t>
            </a:r>
            <a:r>
              <a:rPr lang="sr-Latn" altLang="en-US" sz="2020" dirty="0">
                <a:solidFill>
                  <a:srgbClr val="25252B"/>
                </a:solidFill>
                <a:latin typeface="IBM Plex Sans" pitchFamily="34" charset="0"/>
                <a:ea typeface="IBM Plex Sans" pitchFamily="34" charset="-122"/>
                <a:cs typeface="IBM Plex Sans" pitchFamily="34" charset="-120"/>
              </a:rPr>
              <a:t> na lancu, putem mreže Lightning ili oba?</a:t>
            </a:r>
            <a:endParaRPr lang="sr-Latn"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Na lancu i Lightning</a:t>
            </a:r>
            <a:endParaRPr lang="sr-Lat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On-chain:</a:t>
            </a:r>
            <a:r>
              <a:rPr lang="sr-Latn" altLang="en-US" sz="2400" dirty="0">
                <a:solidFill>
                  <a:srgbClr val="25252B"/>
                </a:solidFill>
                <a:latin typeface="IBM Plex Sans" pitchFamily="34" charset="0"/>
                <a:ea typeface="IBM Plex Sans" pitchFamily="34" charset="-122"/>
                <a:cs typeface="IBM Plex Sans" pitchFamily="34" charset="-120"/>
              </a:rPr>
              <a:t> zabeleženo direktno u blokčejnu</a:t>
            </a:r>
            <a:endParaRPr lang="sr-Latn" sz="2400" dirty="0"/>
          </a:p>
          <a:p>
            <a:pPr algn="l" marL="228600" indent="-228600">
              <a:lnSpc>
                <a:spcPct val="113000"/>
              </a:lnSpc>
              <a:spcBef>
                <a:spcPts val="480"/>
              </a:spcBef>
              <a:buSzPct val="100000"/>
              <a:buChar char="•"/>
            </a:pPr>
            <a:r>
              <a:rPr lang="sr-Latn" altLang="en-US" sz="2400" b="1" dirty="0">
                <a:solidFill>
                  <a:srgbClr val="422C70"/>
                </a:solidFill>
                <a:latin typeface="IBM Plex Sans" pitchFamily="34" charset="0"/>
                <a:ea typeface="IBM Plex Sans" pitchFamily="34" charset="-122"/>
                <a:cs typeface="IBM Plex Sans" pitchFamily="34" charset="-120"/>
              </a:rPr>
              <a:t>Lightning:</a:t>
            </a:r>
            <a:r>
              <a:rPr lang="sr-Latn" altLang="en-US" sz="2400" dirty="0">
                <a:solidFill>
                  <a:srgbClr val="25252B"/>
                </a:solidFill>
                <a:latin typeface="IBM Plex Sans" pitchFamily="34" charset="0"/>
                <a:ea typeface="IBM Plex Sans" pitchFamily="34" charset="-122"/>
                <a:cs typeface="IBM Plex Sans" pitchFamily="34" charset="-120"/>
              </a:rPr>
              <a:t> platna mreža izgrađena na Bitcoinu za brza, mala i česta plaćanja, poput kupovine kafe</a:t>
            </a:r>
            <a:endParaRPr lang="sr-Latn" sz="2400" dirty="0"/>
          </a:p>
          <a:p>
            <a:pPr algn="l" marL="228600" indent="-228600">
              <a:lnSpc>
                <a:spcPct val="113000"/>
              </a:lnSpc>
              <a:spcBef>
                <a:spcPts val="480"/>
              </a:spcBef>
              <a:buSzPct val="100000"/>
              <a:buChar char="•"/>
            </a:pPr>
            <a:r>
              <a:rPr lang="sr-Latn" altLang="en-US" sz="2400" dirty="0">
                <a:solidFill>
                  <a:srgbClr val="25252B"/>
                </a:solidFill>
                <a:latin typeface="IBM Plex Sans" pitchFamily="34" charset="0"/>
                <a:ea typeface="IBM Plex Sans" pitchFamily="34" charset="-122"/>
                <a:cs typeface="IBM Plex Sans" pitchFamily="34" charset="-120"/>
              </a:rPr>
              <a:t>Lightning novčanik takođe može biti kastodijalni ili samokastodijalni</a:t>
            </a:r>
            <a:endParaRPr lang="sr-Latn" sz="2400" dirty="0"/>
          </a:p>
        </p:txBody>
      </p:sp>
      <p:pic>
        <p:nvPicPr>
          <p:cNvPr id="5" name="Image 0" descr="Na lancuBeleži se direktno u blokčejnu BitcoinaLightningPlatna mreža izgrađena na Bitcoinu">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Tri pravila tokom učenja</a:t>
            </a:r>
            <a:endParaRPr lang="sr-Lat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Prvo učite.</a:t>
            </a:r>
            <a:r>
              <a:rPr lang="sr-Latn" altLang="en-US" sz="2400" dirty="0">
                <a:solidFill>
                  <a:srgbClr val="25252B"/>
                </a:solidFill>
                <a:latin typeface="IBM Plex Sans" pitchFamily="34" charset="0"/>
                <a:ea typeface="IBM Plex Sans" pitchFamily="34" charset="-122"/>
                <a:cs typeface="IBM Plex Sans" pitchFamily="34" charset="-120"/>
              </a:rPr>
              <a:t> Ne postupajte pod uticajem uzbuđenja, straha ili pritiska.</a:t>
            </a:r>
            <a:endParaRPr lang="sr-Latn" sz="2400" dirty="0"/>
          </a:p>
          <a:p>
            <a:pPr algn="l" marL="228600" indent="-228600">
              <a:lnSpc>
                <a:spcPct val="113000"/>
              </a:lnSpc>
              <a:spcBef>
                <a:spcPts val="480"/>
              </a:spcBef>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Počnite malim iznosom.</a:t>
            </a:r>
            <a:r>
              <a:rPr lang="sr-Latn" altLang="en-US" sz="2400" dirty="0">
                <a:solidFill>
                  <a:srgbClr val="25252B"/>
                </a:solidFill>
                <a:latin typeface="IBM Plex Sans" pitchFamily="34" charset="0"/>
                <a:ea typeface="IBM Plex Sans" pitchFamily="34" charset="-122"/>
                <a:cs typeface="IBM Plex Sans" pitchFamily="34" charset="-120"/>
              </a:rPr>
              <a:t> Isprobajte nepoznate alate sa iznosom koji možete priuštiti da izgubite.</a:t>
            </a:r>
            <a:endParaRPr lang="sr-Latn" sz="2400" dirty="0"/>
          </a:p>
          <a:p>
            <a:pPr algn="l" marL="228600" indent="-228600">
              <a:lnSpc>
                <a:spcPct val="113000"/>
              </a:lnSpc>
              <a:spcBef>
                <a:spcPts val="480"/>
              </a:spcBef>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Ne verujte, proverite.</a:t>
            </a:r>
            <a:r>
              <a:rPr lang="sr-Latn" altLang="en-US" sz="2400" dirty="0">
                <a:solidFill>
                  <a:srgbClr val="25252B"/>
                </a:solidFill>
                <a:latin typeface="IBM Plex Sans" pitchFamily="34" charset="0"/>
                <a:ea typeface="IBM Plex Sans" pitchFamily="34" charset="-122"/>
                <a:cs typeface="IBM Plex Sans" pitchFamily="34" charset="-120"/>
              </a:rPr>
              <a:t> Proverite osobu, način plaćanja, adresu i iznos.</a:t>
            </a:r>
            <a:endParaRPr lang="sr-Latn" sz="2400" dirty="0"/>
          </a:p>
        </p:txBody>
      </p:sp>
      <p:sp>
        <p:nvSpPr>
          <p:cNvPr id="5" name="Shape 3"/>
          <p:cNvSpPr/>
          <p:nvPr/>
        </p:nvSpPr>
        <p:spPr>
          <a:xfrm>
            <a:off x="666780" y="3489168"/>
            <a:ext cx="10858500" cy="2468057"/>
          </a:xfrm>
          <a:prstGeom prst="rect">
            <a:avLst/>
          </a:prstGeom>
          <a:solidFill>
            <a:srgbClr val="F3F3FA"/>
          </a:solidFill>
          <a:ln/>
        </p:spPr>
      </p:sp>
      <p:sp>
        <p:nvSpPr>
          <p:cNvPr id="6" name="Shape 4"/>
          <p:cNvSpPr/>
          <p:nvPr/>
        </p:nvSpPr>
        <p:spPr>
          <a:xfrm>
            <a:off x="666780" y="3489168"/>
            <a:ext cx="57150" cy="2468057"/>
          </a:xfrm>
          <a:prstGeom prst="rect">
            <a:avLst/>
          </a:prstGeom>
          <a:solidFill>
            <a:srgbClr val="422C70"/>
          </a:solidFill>
          <a:ln/>
        </p:spPr>
      </p:sp>
      <p:sp>
        <p:nvSpPr>
          <p:cNvPr id="7" name="Text 5"/>
          <p:cNvSpPr/>
          <p:nvPr/>
        </p:nvSpPr>
        <p:spPr>
          <a:xfrm>
            <a:off x="1211580" y="3763488"/>
            <a:ext cx="10415565" cy="1919417"/>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Delite podatke za primanje uplata, nikada tajne</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Adresa ili zahtev za plaćanje mogu se deliti. Fraza za oporavak ili privatni ključ nikada se ne smeju deliti. Nijedan pouzdan edukator, kompanija koja razvija novčanike ili zaposleni u korisničkoj podršci nikada neće tražiti da ih otkrijete.</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Stanite, ne delite ništa, ne</a:t>
            </a:r>
            <a:br/>
            <a:r>
              <a:rPr lang="sr-Latn" altLang="en-US" sz="3000" dirty="0">
                <a:solidFill>
                  <a:srgbClr val="422C70"/>
                </a:solidFill>
                <a:latin typeface="IBM Plex Sans Medium" pitchFamily="34" charset="0"/>
                <a:ea typeface="IBM Plex Sans Medium" pitchFamily="34" charset="-122"/>
                <a:cs typeface="IBM Plex Sans Medium" pitchFamily="34" charset="-120"/>
              </a:rPr>
              <a:t>šaljite ništa</a:t>
            </a:r>
            <a:endParaRPr lang="sr-Latn"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algn="l" indent="0" marL="0">
              <a:lnSpc>
                <a:spcPct val="113000"/>
              </a:lnSpc>
              <a:buNone/>
            </a:pPr>
            <a:r>
              <a:rPr lang="sr-Latn" altLang="en-US" sz="2300" dirty="0">
                <a:solidFill>
                  <a:srgbClr val="25252B"/>
                </a:solidFill>
                <a:latin typeface="IBM Plex Sans" pitchFamily="34" charset="0"/>
                <a:ea typeface="IBM Plex Sans" pitchFamily="34" charset="-122"/>
                <a:cs typeface="IBM Plex Sans" pitchFamily="34" charset="-120"/>
              </a:rPr>
              <a:t>Stanite ako neko stvara osećaj hitnosti ili traži tajnost, obećava zagarantovane prinose, traži da prvo pošaljete bitcoin ili traži vašu frazu za oporavak. Zastanite. Ništa ne delite. Ništa ne šaljite. Zatim proverite preko izvora koji već poznajete.</a:t>
            </a:r>
            <a:endParaRPr lang="sr-Latn" sz="2300" dirty="0"/>
          </a:p>
        </p:txBody>
      </p:sp>
      <p:pic>
        <p:nvPicPr>
          <p:cNvPr id="6" name="Image 1" descr="Hitnost Lažno predstavljanje Promenjeno odredište Garantovani prinosi Zahtevi za tajnim podacima">    </p:cNvPr>
          <p:cNvPicPr>
            <a:picLocks noChangeAspect="1"/>
          </p:cNvPicPr>
          <p:nvPr/>
        </p:nvPicPr>
        <p:blipFill>
          <a:blip r:embed="rId2"/>
          <a:stretch>
            <a:fillRect/>
          </a:stretch>
        </p:blipFill>
        <p:spPr>
          <a:xfrm>
            <a:off x="1338224" y="4377050"/>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Kako koristite Bitcoin?</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r-Latn" altLang="en-US" sz="4350" dirty="0">
                <a:solidFill>
                  <a:srgbClr val="FFFFFF"/>
                </a:solidFill>
                <a:latin typeface="IBM Plex Sans Medium" pitchFamily="34" charset="0"/>
                <a:ea typeface="IBM Plex Sans Medium" pitchFamily="34" charset="-122"/>
                <a:cs typeface="IBM Plex Sans Medium" pitchFamily="34" charset="-120"/>
              </a:rPr>
              <a:t>Šta sledi?</a:t>
            </a:r>
            <a:endParaRPr lang="sr-Lat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r-Latn" altLang="en-US" sz="2400" dirty="0">
                <a:solidFill>
                  <a:srgbClr val="FFFFFF"/>
                </a:solidFill>
                <a:latin typeface="IBM Plex Sans" pitchFamily="34" charset="0"/>
                <a:ea typeface="IBM Plex Sans" pitchFamily="34" charset="-122"/>
                <a:cs typeface="IBM Plex Sans" pitchFamily="34" charset="-120"/>
              </a:rPr>
              <a:t>Ovo je tek početak.</a:t>
            </a:r>
            <a:endParaRPr lang="sr-Lat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Četiri ključne pouke</a:t>
            </a:r>
            <a:endParaRPr lang="sr-Lat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Novac zavisi od pravila i poverenja.</a:t>
            </a:r>
            <a:r>
              <a:rPr lang="sr-Latn" altLang="en-US" sz="2400" dirty="0">
                <a:solidFill>
                  <a:srgbClr val="25252B"/>
                </a:solidFill>
                <a:latin typeface="IBM Plex Sans" pitchFamily="34" charset="0"/>
                <a:ea typeface="IBM Plex Sans" pitchFamily="34" charset="-122"/>
                <a:cs typeface="IBM Plex Sans" pitchFamily="34" charset="-120"/>
              </a:rPr>
              <a:t> Ponudu fiat novca i pravila određuje mali broj institucija.</a:t>
            </a:r>
            <a:endParaRPr lang="sr-Latn" sz="2400" dirty="0"/>
          </a:p>
          <a:p>
            <a:pPr algn="l" marL="228600" indent="-228600">
              <a:lnSpc>
                <a:spcPct val="113000"/>
              </a:lnSpc>
              <a:spcBef>
                <a:spcPts val="480"/>
              </a:spcBef>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Bitcoin nudi drugačija pravila.</a:t>
            </a:r>
            <a:r>
              <a:rPr lang="sr-Latn" altLang="en-US" sz="2400" dirty="0">
                <a:solidFill>
                  <a:srgbClr val="25252B"/>
                </a:solidFill>
                <a:latin typeface="IBM Plex Sans" pitchFamily="34" charset="0"/>
                <a:ea typeface="IBM Plex Sans" pitchFamily="34" charset="-122"/>
                <a:cs typeface="IBM Plex Sans" pitchFamily="34" charset="-120"/>
              </a:rPr>
              <a:t> Javnu, ograničenu ponudu, dostupnu svima, koja se može proveriti umesto da se u nju mora verovati.</a:t>
            </a:r>
            <a:endParaRPr lang="sr-Latn" sz="2400" dirty="0"/>
          </a:p>
          <a:p>
            <a:pPr algn="l" marL="228600" indent="-228600">
              <a:lnSpc>
                <a:spcPct val="113000"/>
              </a:lnSpc>
              <a:spcBef>
                <a:spcPts val="480"/>
              </a:spcBef>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Bezbednost je na prvom mestu.</a:t>
            </a:r>
            <a:r>
              <a:rPr lang="sr-Latn" altLang="en-US" sz="2400" dirty="0">
                <a:solidFill>
                  <a:srgbClr val="25252B"/>
                </a:solidFill>
                <a:latin typeface="IBM Plex Sans" pitchFamily="34" charset="0"/>
                <a:ea typeface="IBM Plex Sans" pitchFamily="34" charset="-122"/>
                <a:cs typeface="IBM Plex Sans" pitchFamily="34" charset="-120"/>
              </a:rPr>
              <a:t> Prvo učite, počnite malim koracima, sve proveravajte i nikada ne delite svoju frazu za oporavak.</a:t>
            </a:r>
            <a:endParaRPr lang="sr-Latn" sz="2400" dirty="0"/>
          </a:p>
          <a:p>
            <a:pPr algn="l" marL="228600" indent="-228600">
              <a:lnSpc>
                <a:spcPct val="113000"/>
              </a:lnSpc>
              <a:spcBef>
                <a:spcPts val="480"/>
              </a:spcBef>
              <a:buSzPct val="100000"/>
              <a:buChar char="•"/>
            </a:pPr>
            <a:r>
              <a:rPr lang="sr-Latn" altLang="en-US" sz="2400" b="1" dirty="0">
                <a:solidFill>
                  <a:srgbClr val="25252B"/>
                </a:solidFill>
                <a:latin typeface="IBM Plex Sans" pitchFamily="34" charset="0"/>
                <a:ea typeface="IBM Plex Sans" pitchFamily="34" charset="-122"/>
                <a:cs typeface="IBM Plex Sans" pitchFamily="34" charset="-120"/>
              </a:rPr>
              <a:t>Ovo je tek početak.</a:t>
            </a:r>
            <a:r>
              <a:rPr lang="sr-Latn" altLang="en-US" sz="2400" dirty="0">
                <a:solidFill>
                  <a:srgbClr val="25252B"/>
                </a:solidFill>
                <a:latin typeface="IBM Plex Sans" pitchFamily="34" charset="0"/>
                <a:ea typeface="IBM Plex Sans" pitchFamily="34" charset="-122"/>
                <a:cs typeface="IBM Plex Sans" pitchFamily="34" charset="-120"/>
              </a:rPr>
              <a:t> Dovoljan je jedan bezbedan sledeći korak.</a:t>
            </a:r>
            <a:endParaRPr lang="sr-Latn"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sr-Latn" altLang="en-US" sz="2400" b="1" dirty="0">
                <a:solidFill>
                  <a:srgbClr val="422C70"/>
                </a:solidFill>
                <a:latin typeface="IBM Plex Sans" pitchFamily="34" charset="0"/>
                <a:ea typeface="IBM Plex Sans" pitchFamily="34" charset="-122"/>
                <a:cs typeface="IBM Plex Sans" pitchFamily="34" charset="-120"/>
              </a:rPr>
              <a:t>Trenutak za razmišljanje</a:t>
            </a:r>
            <a:endParaRPr lang="sr-Latn" sz="2400" dirty="0"/>
          </a:p>
          <a:p>
            <a:pPr algn="l" indent="0" marL="0">
              <a:lnSpc>
                <a:spcPct val="113000"/>
              </a:lnSpc>
              <a:spcBef>
                <a:spcPts val="360"/>
              </a:spcBef>
              <a:buNone/>
            </a:pPr>
            <a:r>
              <a:rPr lang="sr-Latn" altLang="en-US" sz="2400" dirty="0">
                <a:solidFill>
                  <a:srgbClr val="25252B"/>
                </a:solidFill>
                <a:latin typeface="IBM Plex Sans" pitchFamily="34" charset="0"/>
                <a:ea typeface="IBM Plex Sans" pitchFamily="34" charset="-122"/>
                <a:cs typeface="IBM Plex Sans" pitchFamily="34" charset="-120"/>
              </a:rPr>
              <a:t>Vratite se na pet pitanja s početka. Šta biste sada odgovorili?</a:t>
            </a:r>
            <a:endParaRPr lang="sr-Lat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sledi?</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r-Latn" altLang="en-US" sz="3000" dirty="0">
                <a:solidFill>
                  <a:srgbClr val="422C70"/>
                </a:solidFill>
                <a:latin typeface="IBM Plex Sans Medium" pitchFamily="34" charset="0"/>
                <a:ea typeface="IBM Plex Sans Medium" pitchFamily="34" charset="-122"/>
                <a:cs typeface="IBM Plex Sans Medium" pitchFamily="34" charset="-120"/>
              </a:rPr>
              <a:t>Diploma o Bitcoin-u</a:t>
            </a:r>
            <a:endParaRPr lang="sr-Latn"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Sledeći korak. Njegova četiri modula vode vas dalje:</a:t>
            </a:r>
            <a:endParaRPr lang="sr-Latn"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Razumevanje novca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Kako Bitcoin funkcioniše</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Bezbedno korišćenje Bitcoina</a:t>
            </a:r>
            <a:endParaRPr lang="sr-Latn" sz="2210" dirty="0"/>
          </a:p>
          <a:p>
            <a:pPr algn="l" marL="210820" indent="-210820">
              <a:lnSpc>
                <a:spcPct val="113000"/>
              </a:lnSpc>
              <a:spcBef>
                <a:spcPts val="440"/>
              </a:spcBef>
              <a:buSzPct val="100000"/>
              <a:buChar char="•"/>
            </a:pPr>
            <a:r>
              <a:rPr lang="sr-Latn" altLang="en-US" sz="2210" dirty="0">
                <a:solidFill>
                  <a:srgbClr val="25252B"/>
                </a:solidFill>
                <a:latin typeface="IBM Plex Sans" pitchFamily="34" charset="0"/>
                <a:ea typeface="IBM Plex Sans" pitchFamily="34" charset="-122"/>
                <a:cs typeface="IBM Plex Sans" pitchFamily="34" charset="-120"/>
              </a:rPr>
              <a:t>Bitcoin u vašoj zajednici</a:t>
            </a:r>
            <a:endParaRPr lang="sr-Latn"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Ostanite radoznali, nastavite da postavljate pitanja i saznajte više na </a:t>
            </a:r>
            <a:r>
              <a:rPr lang="sr-Latn"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r-Latn" altLang="en-US" sz="2210" dirty="0">
                <a:solidFill>
                  <a:srgbClr val="25252B"/>
                </a:solidFill>
                <a:latin typeface="IBM Plex Sans" pitchFamily="34" charset="0"/>
                <a:ea typeface="IBM Plex Sans" pitchFamily="34" charset="-122"/>
                <a:cs typeface="IBM Plex Sans" pitchFamily="34" charset="-120"/>
              </a:rPr>
              <a:t>.</a:t>
            </a:r>
            <a:endParaRPr lang="sr-Latn"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sr-Latn" altLang="en-US" sz="2210" dirty="0">
                <a:solidFill>
                  <a:srgbClr val="25252B"/>
                </a:solidFill>
                <a:latin typeface="IBM Plex Sans" pitchFamily="34" charset="0"/>
                <a:ea typeface="IBM Plex Sans" pitchFamily="34" charset="-122"/>
                <a:cs typeface="IBM Plex Sans" pitchFamily="34" charset="-120"/>
              </a:rPr>
              <a:t>Radujemo se što ćemo vas videti u našoj sledećoj grupi polaznika.</a:t>
            </a:r>
            <a:endParaRPr lang="sr-Lat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r-Latn" altLang="en-US" sz="1200" dirty="0">
                <a:solidFill>
                  <a:srgbClr val="6C6C7D"/>
                </a:solidFill>
                <a:latin typeface="IBM Plex Sans" pitchFamily="34" charset="0"/>
                <a:ea typeface="IBM Plex Sans" pitchFamily="34" charset="-122"/>
                <a:cs typeface="IBM Plex Sans" pitchFamily="34" charset="-120"/>
              </a:rPr>
              <a:t>Uvod u Bitcoin · Šta sledi?</a:t>
            </a:r>
            <a:endParaRPr lang="sr-Lat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Uvod u Bitcoin</dc:title>
  <dc:subject>Open educational slides (Creative Commons). Adapt them freely.</dc:subject>
  <dc:creator>My First Bitcoin</dc:creator>
  <cp:lastModifiedBy>My First Bitcoin</cp:lastModifiedBy>
  <cp:revision>1</cp:revision>
  <dcterms:created xsi:type="dcterms:W3CDTF">2026-10-22T19:49:05Z</dcterms:created>
  <dcterms:modified xsi:type="dcterms:W3CDTF">2026-10-22T19:49:05Z</dcterms:modified>
</cp:coreProperties>
</file>