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My First Bitcoin, Introduzione a Bitcoin, Una guida per principianti, edizione 26.10. Adattato secondo la licenza Creative Commons Attribuzione-Condividi allo stesso modo 4.0 Internazionale; questa presentazione utilizza la stessa licenza. Questa presentazione è un supporto didattico pensato per essere guidato da un formatore e si basa sulle sei domande della guida. Adatti esempi, ritmo e modalità di presentazione alla Sua comunità, preservando il significato e i messaggi sulla sicurezza. Non è prevista una durata fissa della sessione.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Apra con l'immagine: tutti intorno a noi usano il denaro senza porsi domande. Chieda al gruppo quando è stata l'ultima volta che hanno riflettuto sull'origine del denaro.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Lasci ai partecipanti qualche minuto per scrivere. Non chieda a nessuno di condividere dettagli finanziari personali. Queste risposte verranno riprese nella slide di sintesi "What's Next?".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Mantenga questa distinzione per tutta la sessione. Quando emerge un'affermazione, si chieda: possiamo verificarla, oppure richiede criteri e prove?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Utilizzi l'esempio della guida: Lei coltiva riso e ha bisogno di scarpe, ma il calzolaio vuole olio da cucina, non riso. Gli economisti chiamano questo fenomeno doppia coincidenza dei bisogni.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Utilizzi l'esempio della guida: Lei coltiva riso e ha bisogno di scarpe, ma il calzolaio vuole olio da cucina, non riso. Gli economisti chiamano questo fenomeno doppia coincidenza dei bisogni.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banconota è solo un pezzo di carta. Il denaro risolve il problema del baratto separando la vendita dall'acquisto: Lei vende il Suo riso a una persona e compra scarpe da un'altra. È questo che distingue il denaro dal baratto.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dei prezzi è un aumento persistente del livello generale dei prezzi. Il suo rovescio è il potere d'acquisto: quanto si può acquistare con un'unità di moneta. Se un paniere di beni di prima necessità passa da 100 a 110 unità di valuta, le stesse 100 unità non bastano più per acquistare l'intero paniere.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dei prezzi è un aumento persistente del livello generale dei prezzi. Il suo rovescio è il potere d'acquisto: quanto si può acquistare con un'unità di moneta. Se un paniere di beni di prima necessità passa da 100 a 110 unità di valuta, le stesse 100 unità non bastano più per acquistare l'intero paniere.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economisti discutono su quanto conti ciascuna causa. Mantenga l'attenzione sull'unica causa che è una decisione e non un incidente.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attività funziona senza alcun dispositivo né connessione a internet. Confronti le risposte all'interno del gruppo e ricordi agli studenti che un singolo prezzo non rappresenta l'intera misura dell'inflazione.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Bitcoin, inviare denaro online dipendeva sempre da un'organizzazione fidata: una banca o una società di pagamento che teneva il registro contabile, approvava i conti e poteva ritardare, bloccare o annullare un pagamento. L'informazione digitale è facile da copiare: se una moneta digitale potesse essere spesa due volte, non potrebbe funzionare come denaro. Questo è il problema della doppia spesa. Satoshi Nakamoto è una persona o un gruppo che usa questo 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Decentralizzato non significa che tutti abbiano la stessa influenza. Significa che nessun singolo partecipante può modificare il registro o le regole monetarie per tutti.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nuovi bitcoin vengono emessi secondo un calendario pubblico, e computer indipendenti chiamati nodi rifiutano qualsiasi blocco che violi questa regola. Il limite è credibile perché chiunque può verificarlo. Non è una legge di natura: regge perché i partecipanti continuano a farlo rispettare. Un'offerta limitata non garantisce che il prezzo salga; il prezzo dipende dalla domanda oltre che dall'offerta.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Possedere 100.000 sats e possedere 0,001 bitcoin corrispondono alla stessa quantità. Affronti il malinteso secondo cui Bitcoin sarebbe fuori portata perché un bitcoin costa molto.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utenti inviano, ricevono e detengono bitcoin; i nodi verificano ogni transazione e ogni blocco rispetto alle regole; i miner competono per aggiungere un nuovo blocco al registro circa ogni dieci minuti. Quel registro, la blockchain, è pubblico e molto costoso da riscrivere. Una nota sulla grafia: Bitcoin con la B maiuscola indica di solito la rete o il sistema; bitcoin con la b minuscola indica la moneta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utenti inviano, ricevono e detengono bitcoin; i nodi verificano ogni transazione e ogni blocco rispetto alle regole; i miner competono per aggiungere un nuovo blocco al registro circa ogni dieci minuti. Quel registro, la blockchain, è pubblico e molto costoso da riscrivere. Una nota sulla grafia: Bitcoin con la B maiuscola indica di solito la rete o il sistema; bitcoin con la b minuscola indica la moneta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wallet Bitcoin è uno strumento, di solito un'app, che Le permette di ricevere, controllare e inviare bitcoin. I Suoi bitcoin non sono conservati nel Suo telefono: sono registrati sulla blockchain. Il wallet gestisce le chiavi che Le consentono di dimostrare che sono Suoi e di autorizzare un pagamento.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seed phrase non è solo un backup: dà accesso completo. La trascriva con precisione su carta al momento della creazione del wallet; la conservi offline, in modo riservato e in un luogo dove non possa andare persa o danneggiata. Non la fotografi mai, non la invii via e-mail, non la salvi in note sul cloud, non la mandi in un messaggio e non la digiti in un sito web. Le parole mostrate sono solo un esempio; non mostri né raccolga mai una seed phrase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First Bitcoin non raccomanda wallet specifici. Gli strumenti, le commissioni e i proprietari cambiano, e ciò che è adatto a una comunità potrebbe non esserlo per un'altra. Indirizzi i discenti verso un educatore locale di fiducia.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36454" y="571500"/>
            <a:ext cx="1488735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it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Edizione 26.10</a:t>
            </a:r>
            <a:endParaRPr lang="it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192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it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Introduzione</a:t>
            </a:r>
            <a:br/>
            <a:r>
              <a:rPr lang="it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Bitcoin</a:t>
            </a:r>
            <a:endParaRPr lang="it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i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Una guida per principianti</a:t>
            </a:r>
            <a:endParaRPr lang="it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Perché il denaro è importante?</a:t>
            </a:r>
            <a:endParaRPr lang="it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Usiamo il denaro ogni giorno, eppure raramente ci chiediamo come funzioni.</a:t>
            </a:r>
            <a:endParaRPr lang="i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90497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La maggior parte delle</a:t>
            </a:r>
            <a:br/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persone non si ferma mai a</a:t>
            </a:r>
            <a:br/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riflettere sul denaro</a:t>
            </a:r>
            <a:endParaRPr lang="it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2286000"/>
            <a:ext cx="5694426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Non guadagnarlo, non spenderlo, ma riflettere su che cosa sia e su come funzioni.</a:t>
            </a:r>
            <a:endParaRPr lang="it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Perché il denaro è importante?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Cinque domande per iniziare</a:t>
            </a:r>
            <a:endParaRPr lang="it" sz="3000" dirty="0"/>
          </a:p>
        </p:txBody>
      </p:sp>
      <p:sp>
        <p:nvSpPr>
          <p:cNvPr id="5" name="Text 2"/>
          <p:cNvSpPr/>
          <p:nvPr/>
        </p:nvSpPr>
        <p:spPr>
          <a:xfrm>
            <a:off x="1002000" y="1375806"/>
            <a:ext cx="5973227" cy="3109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it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Perché le persone hanno bisogno del denaro?</a:t>
            </a:r>
            <a:endParaRPr lang="it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it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Che cosa rende qualcosa denaro?</a:t>
            </a:r>
            <a:endParaRPr lang="it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it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Chi può creare o controllare il denaro che Lei usa?</a:t>
            </a:r>
            <a:endParaRPr lang="it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it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Perché il denaro che Lei usa ha valore?</a:t>
            </a:r>
            <a:endParaRPr lang="it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it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Suo denaro compra la stessa quantità di prima?</a:t>
            </a:r>
            <a:endParaRPr lang="it" sz="2110" dirty="0"/>
          </a:p>
        </p:txBody>
      </p:sp>
      <p:sp>
        <p:nvSpPr>
          <p:cNvPr id="6" name="Shape 3"/>
          <p:cNvSpPr/>
          <p:nvPr/>
        </p:nvSpPr>
        <p:spPr>
          <a:xfrm>
            <a:off x="666780" y="4780666"/>
            <a:ext cx="5981730" cy="144777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780666"/>
            <a:ext cx="57150" cy="144777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53058" y="5022068"/>
            <a:ext cx="5370180" cy="964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Conservi le Sue risposte</a:t>
            </a:r>
            <a:endParaRPr lang="it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it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Scriva una breve risposta a ciascuna domanda. Ci tornerà alla fine.</a:t>
            </a:r>
            <a:endParaRPr lang="it" sz="21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Perché il denaro è importante?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Fatto o opinione?</a:t>
            </a:r>
            <a:endParaRPr lang="it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1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Fatto: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«Questa banconota è accettata per il pagamento delle tasse.» Può essere verificato.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Opinione: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«Questa è la migliore forma di denaro.» Richiede criteri e prove.</a:t>
            </a:r>
            <a:endParaRPr lang="it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3839657"/>
            <a:ext cx="6340632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Questa guida ha esclusivamente finalità educative. Non fornisce consulenza finanziaria, di investimento, legale o fiscale, e non Le indica di comprare, vendere o detenere alcunché.</a:t>
            </a:r>
            <a:endParaRPr lang="it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Perché il denaro è importante?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Che cos'è il denaro?</a:t>
            </a:r>
            <a:endParaRPr lang="it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denaro è uno strumento di scambio.</a:t>
            </a:r>
            <a:endParaRPr lang="i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Il baratto e la doppia coincidenza dei bisogni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Entrambe le persone devono desiderare ciò che l'altra possiede, nello stesso momento e in quantità adeguate.</a:t>
            </a:r>
            <a:endParaRPr lang="it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3511" y="2575316"/>
            <a:ext cx="5564947" cy="37110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il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Il baratto e la doppia coincidenza dei bisogni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Entrambe le persone devono desiderare ciò che l'altra possiede, nello stesso momento e in quantità adeguate.</a:t>
            </a:r>
            <a:endParaRPr lang="it" sz="2400" dirty="0"/>
          </a:p>
        </p:txBody>
      </p:sp>
      <p:pic>
        <p:nvPicPr>
          <p:cNvPr id="5" name="Image 0" descr="Amina Ha: riso Vuole: scarpeCon LuisLuis non vuole riso.Luis Ha: scarpeVuole: olioCon MeiMei non vuole scarpe.MeiHa: olioVuole: riparazioniCon AminaAmina non sa fare riparazioni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4000" y="2422886"/>
            <a:ext cx="8903970" cy="377949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il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Il denaro è uno strumento di scambio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Nessuno desidera il denaro fine a sé stesso. È utile perché gli altri lo accettano, aspettandosi che altri ancora lo accettino in futuro.</a:t>
            </a:r>
            <a:endParaRPr lang="it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4847" y="2575316"/>
            <a:ext cx="7422368" cy="3711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il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Tre funzioni del denaro</a:t>
            </a:r>
            <a:endParaRPr lang="it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Mezzo di scambio: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le persone lo accettano come pagamento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Unità di Conto: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 prezzi sono espressi in essa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Riserva di valore: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trasferisce il valore dal presente al futuro</a:t>
            </a:r>
            <a:endParaRPr lang="it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4311853"/>
            <a:ext cx="6340632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Nessuna moneta conserva il valore in modo perfetto, ma alcune forme perdono potere d'acquisto più lentamente di altre.</a:t>
            </a:r>
            <a:endParaRPr lang="it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il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Dalle conchiglie alla carta</a:t>
            </a:r>
            <a:endParaRPr lang="it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276820" cy="347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Conchiglie, sale, perline, bestiame, rame, argento, oro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Metalli preziosi: scarsi, durevoli, ampiamente accettati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Titoli cartacei convertibili in una quantità stabilita di metallo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Gold standard: un'unità monetaria legata per legge all'oro</a:t>
            </a:r>
            <a:endParaRPr lang="it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5195438"/>
            <a:ext cx="5694426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 regole variavano a seconda del luogo e dell'epoca.</a:t>
            </a:r>
            <a:endParaRPr lang="it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il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Moneta fiat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47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 gli Stati Uniti posero fine alla conversione ufficiale dei dollari in oro da parte di governi stranieri e banche centrali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Oggi la maggior parte delle valute nazionali è moneta fiat: emessa sotto l'autorità dello Stato, non convertibile in oro né in alcun'altra merce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Fiat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in latino significa «sia fatto», spesso inteso come «per decreto»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Accettata perché persone, imprese, banche e governi la usano; le leggi le conferiscono corso legale e ne impongono l'uso per il pagamento delle tasse</a:t>
            </a:r>
            <a:endParaRPr lang="i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il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103211"/>
            <a:ext cx="10226010" cy="265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Siamo passati dal denaro</a:t>
            </a:r>
            <a:br/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garantito da qualcosa al denaro</a:t>
            </a:r>
            <a:br/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garantito dalla fiducia in</a:t>
            </a:r>
            <a:br/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qualcuno</a:t>
            </a:r>
            <a:endParaRPr lang="it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il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Che cosa non va nel nostro denaro?</a:t>
            </a:r>
            <a:endParaRPr lang="it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Quando le persone sentono la parola inflazione, di solito pensano all'aumento dei prezzi.</a:t>
            </a:r>
            <a:endParaRPr lang="i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Inflazione e potere d'acquisto</a:t>
            </a:r>
            <a:endParaRPr lang="it" sz="3000" dirty="0"/>
          </a:p>
        </p:txBody>
      </p:sp>
      <p:pic>
        <p:nvPicPr>
          <p:cNvPr id="4" name="Image 0" descr="Prima Lei possiede 100 unità. Il paniere costa 100. Può acquistare l'intero paniere.Livello dei prezziPiù bassoPotere d'acquistoPiù altoDopo l'aumento dei prezzi Lei possiede ancora 100 unità. Lo st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9544" y="1295430"/>
            <a:ext cx="10532699" cy="495120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cosa non va nel nostro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Inflazione e potere d'acquisto</a:t>
            </a:r>
            <a:endParaRPr lang="it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cosa non va nel nostro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Molte cause, una sola scelta</a:t>
            </a:r>
            <a:endParaRPr lang="it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293553" cy="2486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i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Espansione della moneta e del credito</a:t>
            </a:r>
            <a:endParaRPr lang="it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i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Interruzioni dell'offerta e variazioni della domanda</a:t>
            </a:r>
            <a:endParaRPr lang="it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i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Indebolimento della valuta, tasse, costi di produzione</a:t>
            </a:r>
            <a:endParaRPr lang="it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4191701"/>
            <a:ext cx="5694426" cy="1974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Una delle cause è una scelta, non un incidente: in un sistema a moneta fiat, un numero ristretto di istituzioni può aumentare l'offerta di moneta e di credito e cambiarne le regole.</a:t>
            </a:r>
            <a:endParaRPr lang="it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cosa non va nel nostro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Scarsità e valore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Gioconda originale vale più di qualsiasi copia: è l'unica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scarsità da sola non crea valore, ma quando le persone desiderano qualcosa, la sua disponibilità conta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Quando l'offerta di moneta cresce più rapidamente di ciò che essa può acquistare, ogni unità tende ad acquistare di meno</a:t>
            </a:r>
            <a:endParaRPr lang="i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cosa non va nel nostro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L'inflazione non colpisce tutti allo stesso modo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35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contante e i risparmi possono perdere potere d'acquisto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Chi possiede beni il cui prezzo aumenta può essere in parte protetto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Salari e prezzi si adeguano a velocità diverse</a:t>
            </a:r>
            <a:endParaRPr lang="i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077779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saldo bancario è diverso dal contante che ha in mano: è la promessa della banca di pagarLe quella somma. Di solito questa promessa viene mantenuta, ma dipende dalla banca e dalle regole che la disciplinano.</a:t>
            </a:r>
            <a:endParaRPr lang="it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cosa non va nel nostro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Provi: una verifica del potere d'acquisto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65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Scelga un bene di uso comune: il pane, i trasporti o il credito telefonico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Annoti il suo prezzo di oggi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Chieda a qualcuno quanto costava diversi anni fa e, se possibile, verifichi una fonte affidabile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 redditi sono aumentati allo stesso ritmo? Che cos'altro potrebbe spiegare questo cambiamento?</a:t>
            </a:r>
            <a:endParaRPr lang="i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cosa non va nel nostro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La moneta fiat funziona, ma con dei rischi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294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Pagamenti comodi, credito flessibile, strumenti per rispondere alle crisi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 la sua offerta e le sue regole possono cambiare, e chi la utilizza ha poca voce in capitolo</a:t>
            </a:r>
            <a:endParaRPr lang="it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016880"/>
            <a:ext cx="10858500" cy="776874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016880"/>
            <a:ext cx="57150" cy="776874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291200"/>
            <a:ext cx="10599450" cy="228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Ecco perché le persone cercano alternative, ed ecco perché è nato Bitcoin.</a:t>
            </a:r>
            <a:endParaRPr lang="it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cosa non va nel nostro denaro?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Che cos'è Bitcoin?</a:t>
            </a:r>
            <a:endParaRPr lang="it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Denaro digitale decentralizzato, con un'offerta limitata, che può essere inviato in modalità Peer-to-Peer (P2P) senza il permesso di una banca.</a:t>
            </a:r>
            <a:endParaRPr lang="i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Il problema della doppia spesa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 ottobre 2008: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Satoshi Nakamoto pubblica </a:t>
            </a:r>
            <a:r>
              <a:rPr lang="it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Bitcoin: A Peer-to-Peer Electronic Cash System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it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Gennaio 2009: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la rete entra in funzione.</a:t>
            </a:r>
            <a:endParaRPr lang="it" sz="2400" dirty="0"/>
          </a:p>
        </p:txBody>
      </p:sp>
      <p:pic>
        <p:nvPicPr>
          <p:cNvPr id="5" name="Image 0" descr="Società di pagamento Il mittente invia la richiesta alla societàLa società tiene il registro e approva Il destinatario viene pagato se la società lo consenteDipende daUn'unica organizzazione fidata c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2729" y="2422886"/>
            <a:ext cx="5646420" cy="383965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Decentralizzato · Offerta limitata · Peer-to-peer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Decentralizzato: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nessun ufficio centrale crea conti, modifica saldi o approva chi può partecipare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Offerta limitata: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non ci saranno mai più di 21 milioni di bitcoin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Peer-to-Peer (P2P):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inviare a chiunque, ovunque, senza chiedere il permesso a un'autorità centrale</a:t>
            </a:r>
            <a:endParaRPr lang="i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900465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Nessuna azienda può congelare i bitcoin che Lei controlla personalmente. L'altra faccia di questa libertà è la responsabilità: una transazione valida è di solito impossibile da annullare, e la rete non ha alcun servizio di assistenza.</a:t>
            </a:r>
            <a:endParaRPr lang="it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Un limite che chiunque può verificare</a:t>
            </a:r>
            <a:endParaRPr lang="it" sz="3000" dirty="0"/>
          </a:p>
        </p:txBody>
      </p:sp>
      <p:pic>
        <p:nvPicPr>
          <p:cNvPr id="4" name="Image 0" descr="Una dichiarazione sull'offerta Un emittente dichiara un limite sul proprio sito web. Lo registra solo il database dell'emittente stesso. Nessuno al di fuori dell'emittente può verificarlo. L'emitten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96" y="1295430"/>
            <a:ext cx="9283903" cy="496592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Non Le serve un bitcoin intero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bitcoin si divide in 100.000.000 di unità più piccole chiamate satoshi, o sats.</a:t>
            </a:r>
            <a:endParaRPr lang="it" sz="2400" dirty="0"/>
          </a:p>
        </p:txBody>
      </p:sp>
      <p:pic>
        <p:nvPicPr>
          <p:cNvPr id="5" name="Image 0" descr="Bitcoin (BTC)10,10,010,0010,00000001Satoshi (sats)⁠100.000.000⁠ 10.000.000⁠ 1.000.000⁠ 100.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7854" y="2011589"/>
            <a:ext cx="7576078" cy="42793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Chi mantiene in funzione Bitcoin?</a:t>
            </a:r>
            <a:endParaRPr lang="it" sz="3000" dirty="0"/>
          </a:p>
        </p:txBody>
      </p:sp>
      <p:pic>
        <p:nvPicPr>
          <p:cNvPr id="4" name="Image 0" descr="UtenteUn utente riceve, conserva e invia bitcoin. NodoUn nodo verifica autonomamente le regole e ritrasmette i dati validi. MinerUn miner costruisce i blocchi candidati ed esegue la proof of work.Svi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7736" y="1295430"/>
            <a:ext cx="9276131" cy="49750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Chi mantiene in funzione Bitcoin?</a:t>
            </a:r>
            <a:endParaRPr lang="it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Bitcoin comporta dei compromessi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suo prezzo può cambiare rapidamente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Gli errori sono di solito permanenti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L'accettazione è ancora limitata in molti luoghi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Usarlo in modo sicuro richiede un po' di apprendimento</a:t>
            </a:r>
            <a:endParaRPr lang="i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 sostituisce parte della fiducia nelle istituzioni con la verifica e la responsabilità personale. Non elimina il rischio.</a:t>
            </a:r>
            <a:endParaRPr lang="it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Che cos'è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Come si usa Bitcoin?</a:t>
            </a:r>
            <a:endParaRPr lang="it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prima domanda da porsi su qualsiasi wallet: chi controlla le chiavi?</a:t>
            </a:r>
            <a:endParaRPr lang="i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Un wallet gestisce le chiavi</a:t>
            </a:r>
            <a:endParaRPr lang="it" sz="3000" dirty="0"/>
          </a:p>
        </p:txBody>
      </p:sp>
      <p:pic>
        <p:nvPicPr>
          <p:cNvPr id="4" name="Image 0" descr="Il Suo wallet custodisce le chiavi Ricevere Condivida un indirizzo di ricezioneInviare Firmi con la Sua chiave I bitcoin restano sul registro condivis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266" y="1295430"/>
            <a:ext cx="10221255" cy="497845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Come si usa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Chi detiene davvero i Suoi Bitcoin?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65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Autocustodia: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Lei controlla le chiavi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Nessuno può recuperare i Suoi bitcoin al posto Suo se perde la frase seed e il dispositivo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Custodia di terzi: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un'azienda detiene le chiavi, un po' come una banca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Suo saldo è una sua promessa di pagamento; può limitare i prelievi, congelare un conto, subire un attacco informatico o chiudere</a:t>
            </a:r>
            <a:endParaRPr lang="i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372752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Scegliere la custodia non è una prova di valore personale. Ciò che conta è sapere quale tipo sta usando e di che cosa si sta fidando.</a:t>
            </a:r>
            <a:endParaRPr lang="it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Come si usa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La Sua seed phrase dà</a:t>
            </a:r>
            <a:br/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accesso completo</a:t>
            </a:r>
            <a:endParaRPr lang="it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elenco ordinato di parole, spesso 12 o 24, che può ricreare le Sue chiavi. Chiunque lo possieda può prendere i Suoi bitcoin.</a:t>
            </a:r>
            <a:endParaRPr lang="it" sz="2400" dirty="0"/>
          </a:p>
        </p:txBody>
      </p:sp>
      <p:pic>
        <p:nvPicPr>
          <p:cNvPr id="6" name="Image 1" descr="Solo esempio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60" y="3664732"/>
            <a:ext cx="4514850" cy="257129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Come si usa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766151"/>
            <a:ext cx="10226010" cy="1325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Non le Sue chiavi, non le Sue</a:t>
            </a:r>
            <a:br/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monete.</a:t>
            </a:r>
            <a:endParaRPr lang="it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Come si usa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Prima di usare qualsiasi wallet</a:t>
            </a:r>
            <a:endParaRPr lang="it" sz="3000" dirty="0"/>
          </a:p>
        </p:txBody>
      </p:sp>
      <p:sp>
        <p:nvSpPr>
          <p:cNvPr id="5" name="Text 2"/>
          <p:cNvSpPr/>
          <p:nvPr/>
        </p:nvSpPr>
        <p:spPr>
          <a:xfrm>
            <a:off x="1017179" y="1379464"/>
            <a:ext cx="5956493" cy="4821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it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Chiavi:</a:t>
            </a: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chi le controlla, Lei o un'azienda?</a:t>
            </a:r>
            <a:endParaRPr lang="it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it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Recupero:</a:t>
            </a: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che cosa succede se perde il telefono o se l'azienda scompare?</a:t>
            </a:r>
            <a:endParaRPr lang="it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it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Fonte:</a:t>
            </a: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sito ufficiale o pagina nell'app store, non un link che qualcuno Le ha inviato?</a:t>
            </a:r>
            <a:endParaRPr lang="it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it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Codice:</a:t>
            </a: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open source e mantenuto attivamente? (Da solo non è una prova di sicurezza.)</a:t>
            </a:r>
            <a:endParaRPr lang="it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it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Costi:</a:t>
            </a: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commissioni per inviare, ricevere o prelevare?</a:t>
            </a:r>
            <a:endParaRPr lang="it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it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Pagamenti:</a:t>
            </a: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on-chain, Lightning o entrambi?</a:t>
            </a:r>
            <a:endParaRPr lang="it" sz="221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Come si usa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On-chain e Lightning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On-chain: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registrato direttamente nella Blockchain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Lightning: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una rete di pagamento costruita sopra Bitcoin per pagamenti rapidi, piccoli e frequenti, come l'acquisto di un caffè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Anche un Wallet Lightning può essere custodial o self-custodial</a:t>
            </a:r>
            <a:endParaRPr lang="it" sz="2400" dirty="0"/>
          </a:p>
        </p:txBody>
      </p:sp>
      <p:pic>
        <p:nvPicPr>
          <p:cNvPr id="5" name="Image 0" descr="On-chainRegistrati direttamente nella blockchain di BitcoinLightningUna rete di pagamento costruita su Bitcoi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189" y="3336737"/>
            <a:ext cx="10717408" cy="273579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Come si usa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Tre regole mentre impara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1002000" y="1375806"/>
            <a:ext cx="11142604" cy="191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it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Prima informarsi.</a:t>
            </a:r>
            <a:r>
              <a:rPr lang="it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Non agisca spinto dall'entusiasmo, dalla paura o dalla pressione.</a:t>
            </a:r>
            <a:endParaRPr lang="it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it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Cominci in piccolo.</a:t>
            </a:r>
            <a:r>
              <a:rPr lang="it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Provi gli strumenti che non conosce con un importo che può permettersi di perdere.</a:t>
            </a:r>
            <a:endParaRPr lang="it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it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Don't Trust, Verify.</a:t>
            </a:r>
            <a:r>
              <a:rPr lang="it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Verifichi la persona, il metodo di pagamento, l'indirizzo e l'importo.</a:t>
            </a:r>
            <a:endParaRPr lang="it" sz="2110" dirty="0"/>
          </a:p>
        </p:txBody>
      </p:sp>
      <p:sp>
        <p:nvSpPr>
          <p:cNvPr id="5" name="Shape 3"/>
          <p:cNvSpPr/>
          <p:nvPr/>
        </p:nvSpPr>
        <p:spPr>
          <a:xfrm>
            <a:off x="666780" y="3587648"/>
            <a:ext cx="10858500" cy="180978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587648"/>
            <a:ext cx="57150" cy="180978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53058" y="3829050"/>
            <a:ext cx="10539649" cy="1326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Condivida le informazioni per ricevere, mai i segreti</a:t>
            </a:r>
            <a:endParaRPr lang="it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it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indirizzo o una richiesta di pagamento possono essere condivisi. Una seed phrase o una chiave privata non devono mai essere condivise. Nessun educatore, nessuna società di wallet e nessun addetto all'assistenza legittimo Gliele chiederà mai.</a:t>
            </a:r>
            <a:endParaRPr lang="it" sz="211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Come si usa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Si fermi, non condivida nulla,</a:t>
            </a:r>
            <a:br/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non invii nulla</a:t>
            </a:r>
            <a:endParaRPr lang="it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54678"/>
            <a:ext cx="5694426" cy="26492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 fermi se qualcuno crea urgenza o segretezza, promette rendimenti garantiti, Le chiede di inviare prima dei bitcoin o Le chiede la Sua seed phrase. Faccia una pausa. Non condivida nulla. Non invii nulla. Poi verifichi attraverso una fonte che conosce già.</a:t>
            </a:r>
            <a:endParaRPr lang="it" sz="2210" dirty="0"/>
          </a:p>
        </p:txBody>
      </p:sp>
      <p:pic>
        <p:nvPicPr>
          <p:cNvPr id="6" name="Image 1" descr="Urgenza Furto d'identità Destinazione modificata Rendimenti garantiti Richieste di segret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24" y="4644146"/>
            <a:ext cx="4029121" cy="158547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Come si usa Bitcoin?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i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 adesso?</a:t>
            </a:r>
            <a:endParaRPr lang="it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i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Questo è solo l'inizio.</a:t>
            </a:r>
            <a:endParaRPr lang="i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Quattro punti chiave</a:t>
            </a:r>
            <a:endParaRPr lang="i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it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denaro dipende da regole e fiducia.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L'offerta e le regole della moneta fiat sono stabilite da un numero ristretto di istituzioni.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 offre regole diverse.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Un'offerta pubblica e limitata, aperta a chiunque, che si può verificare anziché doversi fidare.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sicurezza viene prima di tutto.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Prima si informi, inizi con poco, verifichi tutto e non condivida mai la Sua seed phrase.</a:t>
            </a:r>
            <a:endParaRPr lang="i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it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Questo è solo l'inizio.</a:t>
            </a: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Basta un primo passo sicuro.</a:t>
            </a:r>
            <a:endParaRPr lang="it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4784049"/>
            <a:ext cx="10858500" cy="123389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4784049"/>
            <a:ext cx="57150" cy="123389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5058369"/>
            <a:ext cx="10415565" cy="685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momento di riflessione</a:t>
            </a:r>
            <a:endParaRPr lang="it" sz="2400" dirty="0"/>
          </a:p>
          <a:p>
            <a:pPr algn="l" indent="0" marL="0">
              <a:lnSpc>
                <a:spcPct val="113000"/>
              </a:lnSpc>
              <a:spcBef>
                <a:spcPts val="360"/>
              </a:spcBef>
              <a:buNone/>
            </a:pPr>
            <a:r>
              <a:rPr lang="i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Torni alle cinque domande dell'inizio. Che cosa risponderebbe ora?</a:t>
            </a:r>
            <a:endParaRPr lang="it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E adesso?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i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Il Diploma Bitcoin</a:t>
            </a:r>
            <a:endParaRPr lang="it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35608"/>
            <a:ext cx="6340632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 passo successivo. I suoi quattro moduli La accompagnano oltre:</a:t>
            </a:r>
            <a:endParaRPr lang="it" sz="2210" dirty="0"/>
          </a:p>
        </p:txBody>
      </p:sp>
      <p:sp>
        <p:nvSpPr>
          <p:cNvPr id="6" name="Text 3"/>
          <p:cNvSpPr/>
          <p:nvPr/>
        </p:nvSpPr>
        <p:spPr>
          <a:xfrm>
            <a:off x="1017179" y="2416851"/>
            <a:ext cx="5956493" cy="1681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Comprendere il denaro</a:t>
            </a:r>
            <a:endParaRPr lang="it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Come funziona Bitcoin</a:t>
            </a:r>
            <a:endParaRPr lang="it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Usare Bitcoin in sicurezza</a:t>
            </a:r>
            <a:endParaRPr lang="it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 nella Sua comunità</a:t>
            </a:r>
            <a:endParaRPr lang="it" sz="2210" dirty="0"/>
          </a:p>
        </p:txBody>
      </p:sp>
      <p:sp>
        <p:nvSpPr>
          <p:cNvPr id="7" name="Text 4"/>
          <p:cNvSpPr/>
          <p:nvPr/>
        </p:nvSpPr>
        <p:spPr>
          <a:xfrm>
            <a:off x="666780" y="4406951"/>
            <a:ext cx="6340632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Rimanga curioso, continui a porre domande e approfondisca su </a:t>
            </a:r>
            <a:r>
              <a:rPr lang="it" altLang="en-US" sz="221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it" sz="2210" dirty="0"/>
          </a:p>
        </p:txBody>
      </p:sp>
      <p:sp>
        <p:nvSpPr>
          <p:cNvPr id="8" name="Text 5"/>
          <p:cNvSpPr/>
          <p:nvPr/>
        </p:nvSpPr>
        <p:spPr>
          <a:xfrm>
            <a:off x="666780" y="5444246"/>
            <a:ext cx="11144250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Speriamo di vederLa nel nostro prossimo corso.</a:t>
            </a:r>
            <a:endParaRPr lang="it" sz="22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i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Introduzione a Bitcoin · E adesso?</a:t>
            </a:r>
            <a:endParaRPr lang="i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Introduzione a Bitcoin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2026-10-22T19:37:59Z</dcterms:created>
  <dcterms:modified xsi:type="dcterms:W3CDTF">2026-10-22T19:37:59Z</dcterms:modified>
</cp:coreProperties>
</file>