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 My First Bitcoin, Bitcoin Diploma studentenhandleiding, editie 26.10, modules 1–4 en inleidende verwachtingen voor lerenden. Bewerkt onder Creative Commons Naamsvermelding-GelijkDelen 4.0 Internationaal; deze presentatie valt onder dezelfde licentie. Deze presentatie is een hulpmiddel voor presentaties onder leiding van een docent. Pas voorbeelden, activiteiten, tempo en presentatiewijze aan, met behoud van de betekenis van het curriculum, de vereiste competenties en de veiligheidsgrenzen. Er wordt geen vaste sessieduur verondersteld.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Hanteer deze grenzen in alle vier de modules. Leg de risico's op het gebied van privacy, beveiliging en verlies uit voordat u eventueel gaat oefenen met kleine bedragen in een echte omgeving.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de brondiscussie om een controleerbaar feit te onderscheiden van een mening die criteria en bewijs vereist. Vraag niet naar persoonlijke financiële gegevens.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het voorbeeld uit de bron: Amina heeft rijst en wil schoenen; Luis heeft schoenen en wil bakolie; Mei heeft bakolie en wil reparatiewerk. Houd de mislukte directe ruilpogingen gescheiden van de latere oplossing met geld als ruilmiddel.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het voorbeeld van de beschikbaarheid van water uit de gids en alledaagse keuzes. Dringende behoeften kunnen de voorkeur voor het heden redelijkerwijs vergroten.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 de goudstandaard uit en de uiteenlopende inwisselingsregels binnen representatief papiergeld. Een kaart of telefoon verstuurt instructies; deze bevat zelf geen geld. Een gewone banktegoed is een verplichting van de bank aan haar klant.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Banken verdienen rente en vergoedingen, terwijl ze kosten en verliezen dekken. Wek niet de indruk dat alle banken op het punt staan om om te vallen of dat kredietverlening onbeperkt is. Maak onderscheid tussen een belofte van een bank en het rechtstreeks bezitten van het afwikkelingsmiddel.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Houd het vijfdelige antwoord samenhangend. Eerdere voorstellen leverden onderdelen aan; wek niet de indruk dat elk ervan een volledige gedecentraliseerde munt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Sommige bitcoin is mogelijk ontoegankelijk of niet beschikbaar voor verkoop.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de leerlingen de omrekening zelf uitwerken; geen zichtbare antwoordsleutel.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Kerngedachte: Heeft Bitcoin waarde voor u? Weerspiegelt de huidige prijs de waarde ervan?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Bereid de controle van het ontvangstscherm, de controle van verzenden en verifiëren, en de oefening in herstelparaatheid of reactie op oplichting voor. Leg vóór gebruik de beperkingen van elke omgeving 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Maak nooit een foto van een echte seedphrase, sla deze nooit op in de cloud, verstuur deze nooit per e-mail of bericht en voer deze nooit in op een website of in een gewoon formulier. Een seedphrase kan volledige toegang tot geld geven.
Extra passphrases, meerdere sleutels en geavanceerde back-upmethoden horen bij Advanced Learning. Introduceer geen complexiteit die cursisten niet kunnen uitleggen of waarvan zij niet kunnen herstellen.
Als de seedphrase mogelijk is gezien, gekopieerd, online ingevoerd of opgeslagen op een niet-vertrouwd apparaat, beschouw deze dan als gecompromitteerd. Zoek hulp zonder de seedphrase prijs te geven en gebruik een nieuw, betrouwbaar herstelproces.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de fictieve vergelijking uit de bron tussen kleine betalingen en minder frequente betalingen. Houd de keuzes hypothetisch; kies geen hulpmiddelen of bedragen voor het persoonlijke geld van de leerlingen.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Bekijk het proces zonder de herstelwoorden te zien. Voor een latere persoonlijke configuratie is nieuwe, privé gegenereerde herstelinformatie nodig.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On-chain fees hangen voornamelijk af van de transactiegegevens en de vraag naar blokruimte, niet simpelweg van het verzonden bedrag. Lees de definitieve schatting; timing en fees kunnen veranderen.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 zelfstandig naar officiële websites, app-vermeldingen en contactpersonen. Controleer de uitgever en het domein; wees voorzichtig met advertenties, berichten en nagemaakte websites. Leen nooit geld om te experimenteren.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Bronanker: praktische competentiecheck, geobserveerd door een docent. C6 vereist directe observatie van zowel de Wallet-/ontvangsttaken als de taken rond herstelparaatheid. Simulaties, voorbereide materialen, fysieke modellen en alternatieven zonder echte tegoeden zijn toegestaan. Geef feedback en bied indien nodig een nieuwe kans. Houd beoordelingsrubrieken en de administratie van de beoordeling buiten beeld.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4 is verplicht en wordt door de docent samengesteld. Kies de lokaal relevante opdracht rond Bitcoin als geld en gebruik de volgende suggesties als aanpasbare opties, niet als verplichting om elk hulpmiddel of scenario te demonstreren. Controleer de actuele hulpmiddelen, lokale regels, infrastructuur en ondersteuning. Behoud de vereiste competenties en de veiligheidsnormen van Module 3; verzin geen lokale aanbieders of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Kies de relevante brontaak: vergelijking van bewaring, controle van het ontvangstscherm, vergelijking van betaalroutes, controle van een voorbereide transactie, vergelijking van routekosten, reactie op oplichting, handelaars-/donatiestroom of verificatie van bronnen. Zoek indien nodig lokale expertise.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een artikel van lage waarde of een simulatie. Leg het volledige verloop uit voordat u de betaling goedkeurt.
Kies of pas de scenario's uit de gids aan voor de lokale opdracht. Houd de opdrachten gericht op de leerlingen en behandel een hypothetische acceptatie niet als een daadwerkelijke vermelding van een lokale handelaar.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het bronscenario dat het best aansluit bij de gekozen lokale opdracht. Een terugbetaling is een nieuwe betaling en geen terugdraaiing van de oorspronkelijke on-chaintransactie.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Mogelijke bronnen zijn onder meer werk, rechtstreekse ruil, brokers, geldautomaten, handelaars, omwisseldiensten en circulaire economieën. Gebruik actuele, geverifieerde lokale feiten of een duidelijk fictief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Vergelijk de bewaring van gegevens, on-chain koppelingen, tegenpartijen, fraudebescherming, limieten, kosten en de afhandeling van geschillen.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Definieer succes aan de hand van het opgeloste probleem, niet het aantal transacties.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Observeer de door de docent gekozen lokale taak rond Bitcoin als geld en de uitleg van de leerling over het doel, het alternatief, de afwegingen, het mogelijke falen en de volgende stap. Houd scores, beoordelingsrubrics en de afname van de beoordeling buiten beeld.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12055" y="571500"/>
            <a:ext cx="1213134" cy="272400"/>
          </a:xfrm>
          <a:prstGeom prst="rect">
            <a:avLst/>
          </a:prstGeom>
          <a:noFill/>
          <a:ln/>
        </p:spPr>
        <p:txBody>
          <a:bodyPr wrap="square" lIns="0" tIns="0" rIns="0" bIns="0" rtlCol="0" anchor="t"/>
          <a:lstStyle/>
          <a:p>
            <a:pPr algn="r" indent="0" marL="0">
              <a:lnSpc>
                <a:spcPct val="108000"/>
              </a:lnSpc>
              <a:buNone/>
            </a:pPr>
            <a:r>
              <a:rPr lang="nl" altLang="en-US" sz="1650" dirty="0">
                <a:solidFill>
                  <a:srgbClr val="FFFFFF"/>
                </a:solidFill>
                <a:latin typeface="IBM Plex Sans" pitchFamily="34" charset="0"/>
                <a:ea typeface="IBM Plex Sans" pitchFamily="34" charset="-122"/>
                <a:cs typeface="IBM Plex Sans" pitchFamily="34" charset="-120"/>
              </a:rPr>
              <a:t>Editie 26.10</a:t>
            </a:r>
            <a:endParaRPr lang="nl"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nl" altLang="en-US" sz="7200" dirty="0">
                <a:solidFill>
                  <a:srgbClr val="FFFFFF"/>
                </a:solidFill>
                <a:latin typeface="IBM Plex Sans Medium" pitchFamily="34" charset="0"/>
                <a:ea typeface="IBM Plex Sans Medium" pitchFamily="34" charset="-122"/>
                <a:cs typeface="IBM Plex Sans Medium" pitchFamily="34" charset="-120"/>
              </a:rPr>
              <a:t>Bitcoin-diploma</a:t>
            </a:r>
            <a:endParaRPr lang="n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l" altLang="en-US" sz="2400" dirty="0">
                <a:solidFill>
                  <a:srgbClr val="FFFFFF"/>
                </a:solidFill>
                <a:latin typeface="IBM Plex Sans" pitchFamily="34" charset="0"/>
                <a:ea typeface="IBM Plex Sans" pitchFamily="34" charset="-122"/>
                <a:cs typeface="IBM Plex Sans" pitchFamily="34" charset="-120"/>
              </a:rPr>
              <a:t>Financiële educatie voor het Bitcoin-tijdperk</a:t>
            </a:r>
            <a:endParaRPr lang="n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7941F"/>
                </a:solidFill>
                <a:latin typeface="IBM Plex Sans Medium" pitchFamily="34" charset="0"/>
                <a:ea typeface="IBM Plex Sans Medium" pitchFamily="34" charset="-122"/>
                <a:cs typeface="IBM Plex Sans Medium" pitchFamily="34" charset="-120"/>
              </a:rPr>
              <a:t>Module 1</a:t>
            </a:r>
            <a:endParaRPr lang="nl"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Geld begrijpen</a:t>
            </a:r>
            <a:endParaRPr lang="nl"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nl" altLang="en-US" sz="2400" b="1" dirty="0">
                <a:solidFill>
                  <a:srgbClr val="FFFFFF"/>
                </a:solidFill>
                <a:latin typeface="IBM Plex Sans" pitchFamily="34" charset="0"/>
                <a:ea typeface="IBM Plex Sans" pitchFamily="34" charset="-122"/>
                <a:cs typeface="IBM Plex Sans" pitchFamily="34" charset="-120"/>
              </a:rPr>
              <a:t>Probleem:</a:t>
            </a:r>
            <a:r>
              <a:rPr lang="nl" altLang="en-US" sz="2400" dirty="0">
                <a:solidFill>
                  <a:srgbClr val="FFFFFF"/>
                </a:solidFill>
                <a:latin typeface="IBM Plex Sans" pitchFamily="34" charset="0"/>
                <a:ea typeface="IBM Plex Sans" pitchFamily="34" charset="-122"/>
                <a:cs typeface="IBM Plex Sans" pitchFamily="34" charset="-120"/>
              </a:rPr>
              <a:t> Hoe werken monetaire systemen en hoe veranderen ze?</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Kennis komt vóór actie</a:t>
            </a:r>
            <a:endParaRPr lang="n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Eerst leren · klein beginnen · rustig aan doen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Geen aankoop, eigen geld of persoonlijke Wallet vereist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Geen eigen apparaat of internet nodig om de cursus af te ronden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Voorbereid lesmateriaal, simulaties en offline oefeningen beschikbaar</a:t>
            </a:r>
            <a:endParaRPr lang="nl"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Deze cursus biedt onderwijs, geen financieel, beleggings-, juridisch of fiscaal advies. De cursus beveelt niet aan om bitcoin te kopen, te verkopen, als onderpand voor een lening te gebruiken of aan te houden, en belooft geen stijgende koers.</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Vertrouw niet, verifieer</a:t>
            </a:r>
            <a:endParaRPr lang="n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C0C0D0"/>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Discussie en verwachtingen rond privacy</a:t>
            </a:r>
            <a:endParaRPr lang="n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Controleer het bewijs; maak onderscheid tussen feiten, meningen en garanties</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Stel ideeën respectvol ter discussie; benoem onzekerheid</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Houd persoonlijke verhalen en financiële informatie privé</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Geen druk om te kopen, te verkopen of bezittingen bekend te maken</a:t>
            </a:r>
            <a:endParaRPr lang="nl"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Vraag toestemming voordat u iemands scherm, werk of identificerende gegevens opneemt of deelt. Deel nooit echte private keys of herstelwoorden.</a:t>
            </a:r>
            <a:endParaRPr lang="nl"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De koers van Bitcoin kan sterk schommelen. Fouten, oplichting, verloren geheimen of het falen van een bewaarder kunnen tot blijvend verlies leiden; geldige betalingen zijn meestal moeilijk of onmogelijk terug te draaien.</a:t>
            </a:r>
            <a:endParaRPr lang="n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Inleidende vragen over geld</a:t>
            </a:r>
            <a:endParaRPr lang="nl"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Waarom hebben mensen geld nodig?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Wat maakt iets tot geld?</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Wie kan het geld dat u gebruikt creëren of controleren?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Waarom heeft uw geld waarde?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Kunt u er nog evenveel mee kopen als vroeger?</a:t>
            </a:r>
            <a:endParaRPr lang="n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Waarom geld bestaat</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Geld is een bezitting die mensen accepteren omdat zij verwachten dat anderen het later ook zullen accepteren.</a:t>
            </a:r>
            <a:endParaRPr lang="nl"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Specialisatie en ruil</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Samenwerking tussen vreemden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Prijzen, schulden, inkomen en spaargeld</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Waarde over tijd en afstand</a:t>
            </a:r>
            <a:endParaRPr lang="nl"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nl" altLang="en-US" sz="2400" b="1" dirty="0">
                <a:solidFill>
                  <a:srgbClr val="422C70"/>
                </a:solidFill>
                <a:latin typeface="IBM Plex Sans" pitchFamily="34" charset="0"/>
                <a:ea typeface="IBM Plex Sans" pitchFamily="34" charset="-122"/>
                <a:cs typeface="IBM Plex Sans" pitchFamily="34" charset="-120"/>
              </a:rPr>
              <a:t>Snelle vraag</a:t>
            </a:r>
            <a:endParaRPr lang="nl" sz="2400" dirty="0"/>
          </a:p>
          <a:p>
            <a:pPr algn="l" indent="0" marL="0">
              <a:lnSpc>
                <a:spcPct val="113000"/>
              </a:lnSpc>
              <a:spcBef>
                <a:spcPts val="360"/>
              </a:spcBef>
              <a:buNone/>
            </a:pPr>
            <a:r>
              <a:rPr lang="nl" altLang="en-US" sz="2400" dirty="0">
                <a:solidFill>
                  <a:srgbClr val="25252B"/>
                </a:solidFill>
                <a:latin typeface="IBM Plex Sans" pitchFamily="34" charset="0"/>
                <a:ea typeface="IBM Plex Sans" pitchFamily="34" charset="-122"/>
                <a:cs typeface="IBM Plex Sans" pitchFamily="34" charset="-120"/>
              </a:rPr>
              <a:t>Welk ruil- of coördinatieprobleem helpt geld op te lossen?</a:t>
            </a:r>
            <a:endParaRPr lang="nl"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Functies van geld</a:t>
            </a:r>
            <a:endParaRPr lang="n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Ruilmiddel:</a:t>
            </a:r>
            <a:r>
              <a:rPr lang="nl" altLang="en-US" sz="2400" dirty="0">
                <a:solidFill>
                  <a:srgbClr val="25252B"/>
                </a:solidFill>
                <a:latin typeface="IBM Plex Sans" pitchFamily="34" charset="0"/>
                <a:ea typeface="IBM Plex Sans" pitchFamily="34" charset="-122"/>
                <a:cs typeface="IBM Plex Sans" pitchFamily="34" charset="-120"/>
              </a:rPr>
              <a:t> betaling voor goederen en diensten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Rekeneenheid:</a:t>
            </a:r>
            <a:r>
              <a:rPr lang="nl" altLang="en-US" sz="2400" dirty="0">
                <a:solidFill>
                  <a:srgbClr val="25252B"/>
                </a:solidFill>
                <a:latin typeface="IBM Plex Sans" pitchFamily="34" charset="0"/>
                <a:ea typeface="IBM Plex Sans" pitchFamily="34" charset="-122"/>
                <a:cs typeface="IBM Plex Sans" pitchFamily="34" charset="-120"/>
              </a:rPr>
              <a:t> gedeelde prijzen en administratie</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Oppotmiddel:</a:t>
            </a:r>
            <a:r>
              <a:rPr lang="nl" altLang="en-US" sz="2400" dirty="0">
                <a:solidFill>
                  <a:srgbClr val="25252B"/>
                </a:solidFill>
                <a:latin typeface="IBM Plex Sans" pitchFamily="34" charset="0"/>
                <a:ea typeface="IBM Plex Sans" pitchFamily="34" charset="-122"/>
                <a:cs typeface="IBM Plex Sans" pitchFamily="34" charset="-120"/>
              </a:rPr>
              <a:t> waarde door de tijd heen</a:t>
            </a:r>
            <a:endParaRPr lang="nl"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De ene vorm kan een functie beter vervullen dan de andere. Elke vorm brengt risico's voor de koopkracht met zich mee.</a:t>
            </a:r>
            <a:endParaRPr lang="n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Eigenschappen van bruikbaar geld</a:t>
            </a:r>
            <a:endParaRPr lang="nl" sz="3000" dirty="0"/>
          </a:p>
        </p:txBody>
      </p:sp>
      <p:sp>
        <p:nvSpPr>
          <p:cNvPr id="4" name="Text 2"/>
          <p:cNvSpPr/>
          <p:nvPr/>
        </p:nvSpPr>
        <p:spPr>
          <a:xfrm>
            <a:off x="666598" y="1368491"/>
            <a:ext cx="5729265" cy="2120311"/>
          </a:xfrm>
          <a:prstGeom prst="rect">
            <a:avLst/>
          </a:prstGeom>
          <a:noFill/>
          <a:ln/>
        </p:spPr>
        <p:txBody>
          <a:bodyPr wrap="square" lIns="0" tIns="0" rIns="0" bIns="0" rtlCol="0" anchor="t"/>
          <a:lstStyle/>
          <a:p>
            <a:pPr algn="l" marL="487680" indent="-487680">
              <a:lnSpc>
                <a:spcPct val="113000"/>
              </a:lnSpc>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Duurzaamheid:</a:t>
            </a:r>
            <a:r>
              <a:rPr lang="nl" altLang="en-US" sz="1920" dirty="0">
                <a:solidFill>
                  <a:srgbClr val="25252B"/>
                </a:solidFill>
                <a:latin typeface="IBM Plex Sans" pitchFamily="34" charset="0"/>
                <a:ea typeface="IBM Plex Sans" pitchFamily="34" charset="-122"/>
                <a:cs typeface="IBM Plex Sans" pitchFamily="34" charset="-120"/>
              </a:rPr>
              <a:t> bruikbaar door de tijd heen</a:t>
            </a:r>
            <a:endParaRPr lang="nl" sz="1920" dirty="0"/>
          </a:p>
          <a:p>
            <a:pPr algn="l" marL="487680" indent="-4876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Draagbaarheid:</a:t>
            </a:r>
            <a:r>
              <a:rPr lang="nl" altLang="en-US" sz="1920" dirty="0">
                <a:solidFill>
                  <a:srgbClr val="25252B"/>
                </a:solidFill>
                <a:latin typeface="IBM Plex Sans" pitchFamily="34" charset="0"/>
                <a:ea typeface="IBM Plex Sans" pitchFamily="34" charset="-122"/>
                <a:cs typeface="IBM Plex Sans" pitchFamily="34" charset="-120"/>
              </a:rPr>
              <a:t> eenvoudig te verplaatsen of over te dragen</a:t>
            </a:r>
            <a:endParaRPr lang="nl" sz="1920" dirty="0"/>
          </a:p>
          <a:p>
            <a:pPr algn="l" marL="487680" indent="-4876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Deelbaarheid:</a:t>
            </a:r>
            <a:r>
              <a:rPr lang="nl" altLang="en-US" sz="1920" dirty="0">
                <a:solidFill>
                  <a:srgbClr val="25252B"/>
                </a:solidFill>
                <a:latin typeface="IBM Plex Sans" pitchFamily="34" charset="0"/>
                <a:ea typeface="IBM Plex Sans" pitchFamily="34" charset="-122"/>
                <a:cs typeface="IBM Plex Sans" pitchFamily="34" charset="-120"/>
              </a:rPr>
              <a:t> kleine en grote bedragen</a:t>
            </a:r>
            <a:endParaRPr lang="nl" sz="1920" dirty="0"/>
          </a:p>
          <a:p>
            <a:pPr algn="l" marL="487680" indent="-4876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Uitwisselbaarheid:</a:t>
            </a:r>
            <a:r>
              <a:rPr lang="nl" altLang="en-US" sz="1920" dirty="0">
                <a:solidFill>
                  <a:srgbClr val="25252B"/>
                </a:solidFill>
                <a:latin typeface="IBM Plex Sans" pitchFamily="34" charset="0"/>
                <a:ea typeface="IBM Plex Sans" pitchFamily="34" charset="-122"/>
                <a:cs typeface="IBM Plex Sans" pitchFamily="34" charset="-120"/>
              </a:rPr>
              <a:t> onderling uitwisselbare, gelijke eenheden</a:t>
            </a:r>
            <a:endParaRPr lang="nl" sz="1920" dirty="0"/>
          </a:p>
        </p:txBody>
      </p:sp>
      <p:sp>
        <p:nvSpPr>
          <p:cNvPr id="5" name="Text 3"/>
          <p:cNvSpPr/>
          <p:nvPr/>
        </p:nvSpPr>
        <p:spPr>
          <a:xfrm>
            <a:off x="6120262" y="1368491"/>
            <a:ext cx="5729265" cy="2071665"/>
          </a:xfrm>
          <a:prstGeom prst="rect">
            <a:avLst/>
          </a:prstGeom>
          <a:noFill/>
          <a:ln/>
        </p:spPr>
        <p:txBody>
          <a:bodyPr wrap="square" lIns="0" tIns="0" rIns="0" bIns="0" rtlCol="0" anchor="t"/>
          <a:lstStyle/>
          <a:p>
            <a:pPr algn="l" marL="487680" indent="-487680">
              <a:lnSpc>
                <a:spcPct val="113000"/>
              </a:lnSpc>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Schaarsheid:</a:t>
            </a:r>
            <a:r>
              <a:rPr lang="nl" altLang="en-US" sz="1920" dirty="0">
                <a:solidFill>
                  <a:srgbClr val="25252B"/>
                </a:solidFill>
                <a:latin typeface="IBM Plex Sans" pitchFamily="34" charset="0"/>
                <a:ea typeface="IBM Plex Sans" pitchFamily="34" charset="-122"/>
                <a:cs typeface="IBM Plex Sans" pitchFamily="34" charset="-120"/>
              </a:rPr>
              <a:t> grenzen aan uitbreiding van het aanbod</a:t>
            </a:r>
            <a:endParaRPr lang="nl" sz="1920" dirty="0"/>
          </a:p>
          <a:p>
            <a:pPr algn="l" marL="487680" indent="-4876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Aanvaardbaarheid:</a:t>
            </a:r>
            <a:r>
              <a:rPr lang="nl" altLang="en-US" sz="1920" dirty="0">
                <a:solidFill>
                  <a:srgbClr val="25252B"/>
                </a:solidFill>
                <a:latin typeface="IBM Plex Sans" pitchFamily="34" charset="0"/>
                <a:ea typeface="IBM Plex Sans" pitchFamily="34" charset="-122"/>
                <a:cs typeface="IBM Plex Sans" pitchFamily="34" charset="-120"/>
              </a:rPr>
              <a:t> bereidheid om het aan te nemen</a:t>
            </a:r>
            <a:endParaRPr lang="nl" sz="1920" dirty="0"/>
          </a:p>
          <a:p>
            <a:pPr algn="l" marL="487680" indent="-4876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Verifieerbaarheid en herkenbaarheid:</a:t>
            </a:r>
            <a:r>
              <a:rPr lang="nl" altLang="en-US" sz="1920" dirty="0">
                <a:solidFill>
                  <a:srgbClr val="25252B"/>
                </a:solidFill>
                <a:latin typeface="IBM Plex Sans" pitchFamily="34" charset="0"/>
                <a:ea typeface="IBM Plex Sans" pitchFamily="34" charset="-122"/>
                <a:cs typeface="IBM Plex Sans" pitchFamily="34" charset="-120"/>
              </a:rPr>
              <a:t> echte, identificeerbare eenheden</a:t>
            </a:r>
            <a:endParaRPr lang="nl" sz="1920" dirty="0"/>
          </a:p>
        </p:txBody>
      </p:sp>
      <p:sp>
        <p:nvSpPr>
          <p:cNvPr id="6" name="Text 4"/>
          <p:cNvSpPr/>
          <p:nvPr/>
        </p:nvSpPr>
        <p:spPr>
          <a:xfrm>
            <a:off x="666780" y="3756995"/>
            <a:ext cx="11510010" cy="658094"/>
          </a:xfrm>
          <a:prstGeom prst="rect">
            <a:avLst/>
          </a:prstGeom>
          <a:noFill/>
          <a:ln/>
        </p:spPr>
        <p:txBody>
          <a:bodyPr wrap="square" lIns="0" tIns="0" rIns="0" bIns="0" rtlCol="0" anchor="t"/>
          <a:lstStyle/>
          <a:p>
            <a:pPr algn="l" indent="0" marL="0">
              <a:lnSpc>
                <a:spcPct val="113000"/>
              </a:lnSpc>
              <a:buNone/>
            </a:pPr>
            <a:r>
              <a:rPr lang="nl" altLang="en-US" sz="1920" dirty="0">
                <a:solidFill>
                  <a:srgbClr val="25252B"/>
                </a:solidFill>
                <a:latin typeface="IBM Plex Sans" pitchFamily="34" charset="0"/>
                <a:ea typeface="IBM Plex Sans" pitchFamily="34" charset="-122"/>
                <a:cs typeface="IBM Plex Sans" pitchFamily="34" charset="-120"/>
              </a:rPr>
              <a:t>Geen enkele vorm scoort perfect. „</a:t>
            </a:r>
            <a:r>
              <a:rPr lang="nl" altLang="en-US" sz="1920" b="1" dirty="0">
                <a:solidFill>
                  <a:srgbClr val="25252B"/>
                </a:solidFill>
                <a:latin typeface="IBM Plex Sans" pitchFamily="34" charset="0"/>
                <a:ea typeface="IBM Plex Sans" pitchFamily="34" charset="-122"/>
                <a:cs typeface="IBM Plex Sans" pitchFamily="34" charset="-120"/>
              </a:rPr>
              <a:t>Gezond geld</a:t>
            </a:r>
            <a:r>
              <a:rPr lang="nl" altLang="en-US" sz="1920" dirty="0">
                <a:solidFill>
                  <a:srgbClr val="25252B"/>
                </a:solidFill>
                <a:latin typeface="IBM Plex Sans" pitchFamily="34" charset="0"/>
                <a:ea typeface="IBM Plex Sans" pitchFamily="34" charset="-122"/>
                <a:cs typeface="IBM Plex Sans" pitchFamily="34" charset="-120"/>
              </a:rPr>
              <a:t>” is een oordeel: benoem criteria en vergelijk consequent.</a:t>
            </a:r>
            <a:endParaRPr lang="nl" sz="1920" dirty="0"/>
          </a:p>
        </p:txBody>
      </p:sp>
      <p:sp>
        <p:nvSpPr>
          <p:cNvPr id="7" name="Shape 5"/>
          <p:cNvSpPr/>
          <p:nvPr/>
        </p:nvSpPr>
        <p:spPr>
          <a:xfrm>
            <a:off x="666780" y="4658959"/>
            <a:ext cx="10858500" cy="1315913"/>
          </a:xfrm>
          <a:prstGeom prst="rect">
            <a:avLst/>
          </a:prstGeom>
          <a:solidFill>
            <a:srgbClr val="F3F3FA"/>
          </a:solidFill>
          <a:ln/>
        </p:spPr>
      </p:sp>
      <p:sp>
        <p:nvSpPr>
          <p:cNvPr id="8" name="Shape 6"/>
          <p:cNvSpPr/>
          <p:nvPr/>
        </p:nvSpPr>
        <p:spPr>
          <a:xfrm>
            <a:off x="666780" y="4658959"/>
            <a:ext cx="57150" cy="1315913"/>
          </a:xfrm>
          <a:prstGeom prst="rect">
            <a:avLst/>
          </a:prstGeom>
          <a:solidFill>
            <a:srgbClr val="422C70"/>
          </a:solidFill>
          <a:ln/>
        </p:spPr>
      </p:sp>
      <p:sp>
        <p:nvSpPr>
          <p:cNvPr id="9" name="Text 7"/>
          <p:cNvSpPr/>
          <p:nvPr/>
        </p:nvSpPr>
        <p:spPr>
          <a:xfrm>
            <a:off x="1114014" y="4878415"/>
            <a:ext cx="10622310" cy="877001"/>
          </a:xfrm>
          <a:prstGeom prst="rect">
            <a:avLst/>
          </a:prstGeom>
          <a:noFill/>
          <a:ln/>
        </p:spPr>
        <p:txBody>
          <a:bodyPr wrap="square" lIns="0" tIns="0" rIns="0" bIns="0" rtlCol="0" anchor="t"/>
          <a:lstStyle/>
          <a:p>
            <a:pPr algn="l" indent="0" marL="0">
              <a:lnSpc>
                <a:spcPct val="113000"/>
              </a:lnSpc>
              <a:buNone/>
            </a:pPr>
            <a:r>
              <a:rPr lang="nl" altLang="en-US" sz="1920" b="1" dirty="0">
                <a:solidFill>
                  <a:srgbClr val="422C70"/>
                </a:solidFill>
                <a:latin typeface="IBM Plex Sans" pitchFamily="34" charset="0"/>
                <a:ea typeface="IBM Plex Sans" pitchFamily="34" charset="-122"/>
                <a:cs typeface="IBM Plex Sans" pitchFamily="34" charset="-120"/>
              </a:rPr>
              <a:t>Denk kritisch na</a:t>
            </a:r>
            <a:endParaRPr lang="nl" sz="1920" dirty="0"/>
          </a:p>
          <a:p>
            <a:pPr algn="l" indent="0" marL="0">
              <a:lnSpc>
                <a:spcPct val="113000"/>
              </a:lnSpc>
              <a:spcBef>
                <a:spcPts val="290"/>
              </a:spcBef>
              <a:buNone/>
            </a:pPr>
            <a:r>
              <a:rPr lang="nl" altLang="en-US" sz="1920" dirty="0">
                <a:solidFill>
                  <a:srgbClr val="25252B"/>
                </a:solidFill>
                <a:latin typeface="IBM Plex Sans" pitchFamily="34" charset="0"/>
                <a:ea typeface="IBM Plex Sans" pitchFamily="34" charset="-122"/>
                <a:cs typeface="IBM Plex Sans" pitchFamily="34" charset="-120"/>
              </a:rPr>
              <a:t>Welke eigenschappen waren voor u van belang toen u het ene type geld of vermogen verkoos boven het andere?</a:t>
            </a:r>
            <a:endParaRPr lang="nl"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Ruilhandel en het dubbele samenvallen van behoeften</a:t>
            </a:r>
            <a:endParaRPr lang="n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Directe ruil van goederen of diensten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Beide partijen moeten willen wat de ander aanbiedt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Op hetzelfde moment, in passende hoeveelheden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Problemen met deelbaarheid, bederf, prijsbepaling en sparen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Geld maakt verkopen los van kopen</a:t>
            </a:r>
            <a:endParaRPr lang="n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Schaarste, waarde en ruil</a:t>
            </a:r>
            <a:endParaRPr lang="nl"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Schaarsheid:</a:t>
            </a:r>
            <a:r>
              <a:rPr lang="nl" altLang="en-US" sz="2110" dirty="0">
                <a:solidFill>
                  <a:srgbClr val="25252B"/>
                </a:solidFill>
                <a:latin typeface="IBM Plex Sans" pitchFamily="34" charset="0"/>
                <a:ea typeface="IBM Plex Sans" pitchFamily="34" charset="-122"/>
                <a:cs typeface="IBM Plex Sans" pitchFamily="34" charset="-120"/>
              </a:rPr>
              <a:t> het ene gebruik sluit het andere uit</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Subjectieve waarde:</a:t>
            </a:r>
            <a:r>
              <a:rPr lang="nl" altLang="en-US" sz="2110" dirty="0">
                <a:solidFill>
                  <a:srgbClr val="25252B"/>
                </a:solidFill>
                <a:latin typeface="IBM Plex Sans" pitchFamily="34" charset="0"/>
                <a:ea typeface="IBM Plex Sans" pitchFamily="34" charset="-122"/>
                <a:cs typeface="IBM Plex Sans" pitchFamily="34" charset="-120"/>
              </a:rPr>
              <a:t> behoeften, voorkeuren en omstandigheden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Ruil:</a:t>
            </a:r>
            <a:r>
              <a:rPr lang="nl" altLang="en-US" sz="2110" dirty="0">
                <a:solidFill>
                  <a:srgbClr val="25252B"/>
                </a:solidFill>
                <a:latin typeface="IBM Plex Sans" pitchFamily="34" charset="0"/>
                <a:ea typeface="IBM Plex Sans" pitchFamily="34" charset="-122"/>
                <a:cs typeface="IBM Plex Sans" pitchFamily="34" charset="-120"/>
              </a:rPr>
              <a:t> beide partijen geven de voorkeur aan wat zij ontvangen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Opportuniteitskosten:</a:t>
            </a:r>
            <a:r>
              <a:rPr lang="nl" altLang="en-US" sz="2110" dirty="0">
                <a:solidFill>
                  <a:srgbClr val="25252B"/>
                </a:solidFill>
                <a:latin typeface="IBM Plex Sans" pitchFamily="34" charset="0"/>
                <a:ea typeface="IBM Plex Sans" pitchFamily="34" charset="-122"/>
                <a:cs typeface="IBM Plex Sans" pitchFamily="34" charset="-120"/>
              </a:rPr>
              <a:t> het beste alternatief dat wordt opgegeven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Tijdsvoorkeur:</a:t>
            </a:r>
            <a:r>
              <a:rPr lang="nl" altLang="en-US" sz="2110" dirty="0">
                <a:solidFill>
                  <a:srgbClr val="25252B"/>
                </a:solidFill>
                <a:latin typeface="IBM Plex Sans" pitchFamily="34" charset="0"/>
                <a:ea typeface="IBM Plex Sans" pitchFamily="34" charset="-122"/>
                <a:cs typeface="IBM Plex Sans" pitchFamily="34" charset="-120"/>
              </a:rPr>
              <a:t> nu vergeleken met later</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Afweging:</a:t>
            </a:r>
            <a:r>
              <a:rPr lang="nl" altLang="en-US" sz="2110" dirty="0">
                <a:solidFill>
                  <a:srgbClr val="25252B"/>
                </a:solidFill>
                <a:latin typeface="IBM Plex Sans" pitchFamily="34" charset="0"/>
                <a:ea typeface="IBM Plex Sans" pitchFamily="34" charset="-122"/>
                <a:cs typeface="IBM Plex Sans" pitchFamily="34" charset="-120"/>
              </a:rPr>
              <a:t> een voordeel met een prijs</a:t>
            </a:r>
            <a:endParaRPr lang="nl"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Schaarsheid alleen garandeert geen waarde; ook de vraag speelt een rol.</a:t>
            </a:r>
            <a:endParaRPr lang="n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Dicht bij een veilige bron Een fles water staat in een koelkast in de winkel. Schoon water is in de buurt gemakkelijk te vinden.BehoefteLaagPrijsLagerTijdens een tekort Dezelfde fles staat in een hete">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Opportuniteitskosten</a:t>
            </a:r>
            <a:endParaRPr lang="n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Een consument met beperkt geld weegt de opties af Eten Vandaag goed eten.Vervoer Naar het werk gaan.SparenBewaren voor later. Elke keuze betekent afzien van de andere: de opportuniteitskosten">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Van ruilhandel naar digitaal geld</a:t>
            </a:r>
            <a:endParaRPr lang="nl"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Directe ruil, geschenken, verplichtingen en schuldregistraties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Goederengeld: goederen met andere toepassingen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Gestandaardiseerde munten: herkenbaarheid; mogelijke geldontwaarding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Representatief papiergeld: inwisselbare aanspraken; vertrouwen in de uitgever</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Banken en overheidsgeld: institutionele beloften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Digitale betalingen: instructies die registraties wijzigen</a:t>
            </a:r>
            <a:endParaRPr lang="nl"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Verschillende vormen bestonden naast elkaar; samenlevingen volgden niet één identieke volgorde. Gemak bracht vaak afhankelijkheid van uitgevers en tussenpersonen met zich mee.</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Fiatgeld</a:t>
            </a:r>
            <a:endParaRPr lang="nl"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Fiatgeld is door de overheid erkende valuta die niet inwisselbaar is voor een vaste hoeveelheid van een grondstof zoals goud.</a:t>
            </a:r>
            <a:endParaRPr lang="nl"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Centrale bank:</a:t>
            </a:r>
            <a:r>
              <a:rPr lang="nl" altLang="en-US" sz="2300" dirty="0">
                <a:solidFill>
                  <a:srgbClr val="25252B"/>
                </a:solidFill>
                <a:latin typeface="IBM Plex Sans" pitchFamily="34" charset="0"/>
                <a:ea typeface="IBM Plex Sans" pitchFamily="34" charset="-122"/>
                <a:cs typeface="IBM Plex Sans" pitchFamily="34" charset="-120"/>
              </a:rPr>
              <a:t> basisgeld, beleid, verrekening</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Commerciële banken:</a:t>
            </a:r>
            <a:r>
              <a:rPr lang="nl" altLang="en-US" sz="2300" dirty="0">
                <a:solidFill>
                  <a:srgbClr val="25252B"/>
                </a:solidFill>
                <a:latin typeface="IBM Plex Sans" pitchFamily="34" charset="0"/>
                <a:ea typeface="IBM Plex Sans" pitchFamily="34" charset="-122"/>
                <a:cs typeface="IBM Plex Sans" pitchFamily="34" charset="-120"/>
              </a:rPr>
              <a:t> deposito's, betalingen, leningen</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Overheid:</a:t>
            </a:r>
            <a:r>
              <a:rPr lang="nl" altLang="en-US" sz="2300" dirty="0">
                <a:solidFill>
                  <a:srgbClr val="25252B"/>
                </a:solidFill>
                <a:latin typeface="IBM Plex Sans" pitchFamily="34" charset="0"/>
                <a:ea typeface="IBM Plex Sans" pitchFamily="34" charset="-122"/>
                <a:cs typeface="IBM Plex Sans" pitchFamily="34" charset="-120"/>
              </a:rPr>
              <a:t> belastingen, uitgaven, wetten</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Mensen en bedrijven:</a:t>
            </a:r>
            <a:r>
              <a:rPr lang="nl" altLang="en-US" sz="2300" dirty="0">
                <a:solidFill>
                  <a:srgbClr val="25252B"/>
                </a:solidFill>
                <a:latin typeface="IBM Plex Sans" pitchFamily="34" charset="0"/>
                <a:ea typeface="IBM Plex Sans" pitchFamily="34" charset="-122"/>
                <a:cs typeface="IBM Plex Sans" pitchFamily="34" charset="-120"/>
              </a:rPr>
              <a:t> werk, prijzen, ruilhandel</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Gedeelde acceptatie en netwerkeffecten</a:t>
            </a:r>
            <a:endParaRPr lang="nl"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Gemakkelijke betalingen en flexibel krediet brengen afhankelijkheid van instellingen met zich mee. Geldhoeveelheid, toegang en regels kunnen veranderen; de regels voor wettig betaalmiddel verschillen per rechtsgebied.</a:t>
            </a:r>
            <a:endParaRPr lang="n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ale bankBeheert het monetair beleid en ondersteunt de afwikkeling van betalingen. Commerciële bankIs klanten hun tegoeden verschuldigd; een tegoed is een verplichting van de bank. BetaaldienstenB">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Onderzoek een lokale betaling</a:t>
            </a:r>
            <a:endParaRPr lang="nl"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Kies een gewone betaling, of gebruik een verzonnen scenario.</a:t>
            </a:r>
            <a:endParaRPr lang="nl"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Waarvoor wordt betaald? Welke valuta is de rekeneenheid?</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Waarom accepteert de ontvanger het?</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Welke instellingen, administraties of regels ondersteunen het?</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Wat wordt moeilijker als acceptatie of vertrouwen wegvalt?</a:t>
            </a:r>
            <a:endParaRPr lang="n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Fractioneel reservebankieren</a:t>
            </a:r>
            <a:endParaRPr lang="nl"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Bankdeposito's: betalingsbeloften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Slechts een deel aangehouden als direct beschikbare reserves</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Een lening creëert meestal nieuw girale geld</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Aflossing van de hoofdsom vermindert het girale geld</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Kapitaal, liquiditeit, kredietrisico, financiering, regelgeving en vraag beperken de kredietverlening</a:t>
            </a:r>
            <a:endParaRPr lang="nl"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422C70"/>
                </a:solidFill>
                <a:latin typeface="IBM Plex Sans" pitchFamily="34" charset="0"/>
                <a:ea typeface="IBM Plex Sans" pitchFamily="34" charset="-122"/>
                <a:cs typeface="IBM Plex Sans" pitchFamily="34" charset="-120"/>
              </a:rPr>
              <a:t>Liquiditeitsrisico:</a:t>
            </a:r>
            <a:r>
              <a:rPr lang="nl" altLang="en-US" sz="2020" dirty="0">
                <a:solidFill>
                  <a:srgbClr val="25252B"/>
                </a:solidFill>
                <a:latin typeface="IBM Plex Sans" pitchFamily="34" charset="0"/>
                <a:ea typeface="IBM Plex Sans" pitchFamily="34" charset="-122"/>
                <a:cs typeface="IBM Plex Sans" pitchFamily="34" charset="-120"/>
              </a:rPr>
              <a:t> vandaag te weinig beschikbaar voor opnames.</a:t>
            </a:r>
            <a:endParaRPr lang="nl"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422C70"/>
                </a:solidFill>
                <a:latin typeface="IBM Plex Sans" pitchFamily="34" charset="0"/>
                <a:ea typeface="IBM Plex Sans" pitchFamily="34" charset="-122"/>
                <a:cs typeface="IBM Plex Sans" pitchFamily="34" charset="-120"/>
              </a:rPr>
              <a:t>Solvabiliteitsrisico:</a:t>
            </a:r>
            <a:r>
              <a:rPr lang="nl" altLang="en-US" sz="2020" dirty="0">
                <a:solidFill>
                  <a:srgbClr val="25252B"/>
                </a:solidFill>
                <a:latin typeface="IBM Plex Sans" pitchFamily="34" charset="0"/>
                <a:ea typeface="IBM Plex Sans" pitchFamily="34" charset="-122"/>
                <a:cs typeface="IBM Plex Sans" pitchFamily="34" charset="-120"/>
              </a:rPr>
              <a:t> bezittingen zijn minder waard dan de verplichtingen.</a:t>
            </a:r>
            <a:endParaRPr lang="nl"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nl" altLang="en-US" sz="2020" dirty="0">
                <a:solidFill>
                  <a:srgbClr val="25252B"/>
                </a:solidFill>
                <a:latin typeface="IBM Plex Sans" pitchFamily="34" charset="0"/>
                <a:ea typeface="IBM Plex Sans" pitchFamily="34" charset="-122"/>
                <a:cs typeface="IBM Plex Sans" pitchFamily="34" charset="-120"/>
              </a:rPr>
              <a:t>Bankruns kunnen de toegang tot geld onder druk zetten. Depositogarantie en leningen van de centrale bank kunnen paniek verminderen, maar de dekking en regels verschillen; bescherming kan niet elk risico wegnemen.</a:t>
            </a:r>
            <a:endParaRPr lang="nl"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De lening aanvragenDe lener vraagt de bank om een lening.2De lening goedkeurenDe bank stemt ermee in om geld uit te lenen.3 Het tegoed creërenDe bank schrijft een nieuw tegoed bij op de rekening van">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quiditeitsrisicoVeel spaarders staan vandaag in de rij om geld op te nemen De leningen van de bank kunnen later nog steeds worden terugbetaald Nu onvoldoende contant geld of snel inzetbare activaHet">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Inflatie en koopkracht</a:t>
            </a:r>
            <a:endParaRPr lang="nl"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nl" altLang="en-US" sz="2020" b="1" dirty="0">
                <a:solidFill>
                  <a:srgbClr val="422C70"/>
                </a:solidFill>
                <a:latin typeface="IBM Plex Sans" pitchFamily="34" charset="0"/>
                <a:ea typeface="IBM Plex Sans" pitchFamily="34" charset="-122"/>
                <a:cs typeface="IBM Plex Sans" pitchFamily="34" charset="-120"/>
              </a:rPr>
              <a:t>Prijsinflatie:</a:t>
            </a:r>
            <a:r>
              <a:rPr lang="nl" altLang="en-US" sz="2020" dirty="0">
                <a:solidFill>
                  <a:srgbClr val="25252B"/>
                </a:solidFill>
                <a:latin typeface="IBM Plex Sans" pitchFamily="34" charset="0"/>
                <a:ea typeface="IBM Plex Sans" pitchFamily="34" charset="-122"/>
                <a:cs typeface="IBM Plex Sans" pitchFamily="34" charset="-120"/>
              </a:rPr>
              <a:t> aanhoudende stijging van het algemene prijsniveau</a:t>
            </a:r>
            <a:endParaRPr lang="nl" sz="2020" dirty="0"/>
          </a:p>
          <a:p>
            <a:pPr algn="l" marL="191770" indent="-191770">
              <a:lnSpc>
                <a:spcPct val="113000"/>
              </a:lnSpc>
              <a:spcBef>
                <a:spcPts val="400"/>
              </a:spcBef>
              <a:buSzPct val="100000"/>
              <a:buChar char="•"/>
            </a:pPr>
            <a:r>
              <a:rPr lang="nl" altLang="en-US" sz="2020" b="1" dirty="0">
                <a:solidFill>
                  <a:srgbClr val="422C70"/>
                </a:solidFill>
                <a:latin typeface="IBM Plex Sans" pitchFamily="34" charset="0"/>
                <a:ea typeface="IBM Plex Sans" pitchFamily="34" charset="-122"/>
                <a:cs typeface="IBM Plex Sans" pitchFamily="34" charset="-120"/>
              </a:rPr>
              <a:t>Koopkracht:</a:t>
            </a:r>
            <a:r>
              <a:rPr lang="nl" altLang="en-US" sz="2020" dirty="0">
                <a:solidFill>
                  <a:srgbClr val="25252B"/>
                </a:solidFill>
                <a:latin typeface="IBM Plex Sans" pitchFamily="34" charset="0"/>
                <a:ea typeface="IBM Plex Sans" pitchFamily="34" charset="-122"/>
                <a:cs typeface="IBM Plex Sans" pitchFamily="34" charset="-120"/>
              </a:rPr>
              <a:t> wat u met één geldeenheid kunt kopen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Zelfde mandje: 100 → 110 munteenheden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Ongewijzigd inkomen of spaargeld: minder koopkracht</a:t>
            </a:r>
            <a:endParaRPr lang="nl" sz="2020" dirty="0"/>
          </a:p>
        </p:txBody>
      </p:sp>
      <p:sp>
        <p:nvSpPr>
          <p:cNvPr id="6" name="Text 3"/>
          <p:cNvSpPr/>
          <p:nvPr/>
        </p:nvSpPr>
        <p:spPr>
          <a:xfrm>
            <a:off x="666780" y="4226448"/>
            <a:ext cx="5694426" cy="1727850"/>
          </a:xfrm>
          <a:prstGeom prst="rect">
            <a:avLst/>
          </a:prstGeom>
          <a:noFill/>
          <a:ln/>
        </p:spPr>
        <p:txBody>
          <a:bodyPr wrap="square" lIns="0" tIns="0" rIns="0" bIns="0" rtlCol="0" anchor="t"/>
          <a:lstStyle/>
          <a:p>
            <a:pPr algn="l" indent="0" marL="0">
              <a:lnSpc>
                <a:spcPct val="113000"/>
              </a:lnSpc>
              <a:buNone/>
            </a:pPr>
            <a:r>
              <a:rPr lang="nl" altLang="en-US" sz="2020" dirty="0">
                <a:solidFill>
                  <a:srgbClr val="25252B"/>
                </a:solidFill>
                <a:latin typeface="IBM Plex Sans" pitchFamily="34" charset="0"/>
                <a:ea typeface="IBM Plex Sans" pitchFamily="34" charset="-122"/>
                <a:cs typeface="IBM Plex Sans" pitchFamily="34" charset="-120"/>
              </a:rPr>
              <a:t>Uitbreiding van geld en krediet kan bijdragen, naast aanbod, vraag, wisselkoersen, belastingen, regelgeving en kosten. Eén stijgende prijs is niet de volledige inflatiemaatstaf.</a:t>
            </a:r>
            <a:endParaRPr lang="nl"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Vooraf U bezit 100 eenheden. Het mandje kost 100. U kunt het hele mandje kopen.PrijsniveauLagerKoopkrachtHogerNa prijsstijgingen U bezit nog steeds 100 eenheden. Hetzelfde mandje kost 110. U kunt niet">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Koopkracht lokaal vergelijken</a:t>
            </a:r>
            <a:endParaRPr lang="n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nl" altLang="en-US" sz="2300" dirty="0">
                <a:solidFill>
                  <a:srgbClr val="25252B"/>
                </a:solidFill>
                <a:latin typeface="IBM Plex Sans" pitchFamily="34" charset="0"/>
                <a:ea typeface="IBM Plex Sans" pitchFamily="34" charset="-122"/>
                <a:cs typeface="IBM Plex Sans" pitchFamily="34" charset="-120"/>
              </a:rPr>
              <a:t>Kies een alledaags product; noteer de prijs van vandaag.</a:t>
            </a:r>
            <a:endParaRPr lang="nl" sz="2300" dirty="0"/>
          </a:p>
          <a:p>
            <a:pPr algn="l" marL="219710" indent="-219710">
              <a:lnSpc>
                <a:spcPct val="113000"/>
              </a:lnSpc>
              <a:spcBef>
                <a:spcPts val="460"/>
              </a:spcBef>
              <a:buSzPct val="100000"/>
              <a:buFont typeface="+mj-lt"/>
              <a:buAutoNum type="arabicPeriod" startAt="1"/>
            </a:pPr>
            <a:r>
              <a:rPr lang="nl" altLang="en-US" sz="2300" dirty="0">
                <a:solidFill>
                  <a:srgbClr val="25252B"/>
                </a:solidFill>
                <a:latin typeface="IBM Plex Sans" pitchFamily="34" charset="0"/>
                <a:ea typeface="IBM Plex Sans" pitchFamily="34" charset="-122"/>
                <a:cs typeface="IBM Plex Sans" pitchFamily="34" charset="-120"/>
              </a:rPr>
              <a:t>Vergelijk met een prijs uit het verleden; raadpleeg indien mogelijk een betrouwbare bron.</a:t>
            </a:r>
            <a:endParaRPr lang="nl" sz="2300" dirty="0"/>
          </a:p>
          <a:p>
            <a:pPr algn="l" marL="219710" indent="-219710">
              <a:lnSpc>
                <a:spcPct val="113000"/>
              </a:lnSpc>
              <a:spcBef>
                <a:spcPts val="460"/>
              </a:spcBef>
              <a:buSzPct val="100000"/>
              <a:buFont typeface="+mj-lt"/>
              <a:buAutoNum type="arabicPeriod" startAt="1"/>
            </a:pPr>
            <a:r>
              <a:rPr lang="nl" altLang="en-US" sz="2300" dirty="0">
                <a:solidFill>
                  <a:srgbClr val="25252B"/>
                </a:solidFill>
                <a:latin typeface="IBM Plex Sans" pitchFamily="34" charset="0"/>
                <a:ea typeface="IBM Plex Sans" pitchFamily="34" charset="-122"/>
                <a:cs typeface="IBM Plex Sans" pitchFamily="34" charset="-120"/>
              </a:rPr>
              <a:t>Is het inkomen in hetzelfde tempo veranderd? Wat is er verder veranderd?</a:t>
            </a:r>
            <a:endParaRPr lang="nl" sz="2300" dirty="0"/>
          </a:p>
          <a:p>
            <a:pPr algn="l" marL="219710" indent="-219710">
              <a:lnSpc>
                <a:spcPct val="113000"/>
              </a:lnSpc>
              <a:spcBef>
                <a:spcPts val="460"/>
              </a:spcBef>
              <a:buSzPct val="100000"/>
              <a:buFont typeface="+mj-lt"/>
              <a:buAutoNum type="arabicPeriod" startAt="1"/>
            </a:pPr>
            <a:r>
              <a:rPr lang="nl" altLang="en-US" sz="2300" dirty="0">
                <a:solidFill>
                  <a:srgbClr val="25252B"/>
                </a:solidFill>
                <a:latin typeface="IBM Plex Sans" pitchFamily="34" charset="0"/>
                <a:ea typeface="IBM Plex Sans" pitchFamily="34" charset="-122"/>
                <a:cs typeface="IBM Plex Sans" pitchFamily="34" charset="-120"/>
              </a:rPr>
              <a:t>Vergelijk met een officiële inflatiemaatstaf en het bijbehorende mandje.</a:t>
            </a:r>
            <a:endParaRPr lang="nl"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De gevolgen verschillen voor houders van contant geld, bezitters van vermogen, leners en uitleners; lonen en prijzen passen zich in verschillend tempo aan. Uw uitgaven kunnen afwijken van het gemeten mandje.</a:t>
            </a:r>
            <a:endParaRPr lang="nl"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Een gewijzigd mandje of een gewijzigde methode is niet automatisch manipulatie; bekijk de toelichting en documenteer de wijziging.</a:t>
            </a:r>
            <a:endParaRPr lang="n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De Amerikaanse dollar als reservevaluta</a:t>
            </a:r>
            <a:endParaRPr lang="n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Reservemunt: aangehouden voor internationale betalingen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Wereldoorlogen: verschuivingen in economische en financiële macht</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1944:</a:t>
            </a:r>
            <a:r>
              <a:rPr lang="nl" altLang="en-US" sz="2400" dirty="0">
                <a:solidFill>
                  <a:srgbClr val="25252B"/>
                </a:solidFill>
                <a:latin typeface="IBM Plex Sans" pitchFamily="34" charset="0"/>
                <a:ea typeface="IBM Plex Sans" pitchFamily="34" charset="-122"/>
                <a:cs typeface="IBM Plex Sans" pitchFamily="34" charset="-120"/>
              </a:rPr>
              <a:t> Bretton Woods; valuta's gekoppeld aan de dollar, de dollar aan goud</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1971:</a:t>
            </a:r>
            <a:r>
              <a:rPr lang="nl" altLang="en-US" sz="2400" dirty="0">
                <a:solidFill>
                  <a:srgbClr val="25252B"/>
                </a:solidFill>
                <a:latin typeface="IBM Plex Sans" pitchFamily="34" charset="0"/>
                <a:ea typeface="IBM Plex Sans" pitchFamily="34" charset="-122"/>
                <a:cs typeface="IBM Plex Sans" pitchFamily="34" charset="-120"/>
              </a:rPr>
              <a:t> officiële inwisselbaarheid van dollars voor goud beëindigd</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Gevestigde handel, economische schaal en diepe financiële markten</a:t>
            </a:r>
            <a:endParaRPr lang="nl"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Aandelen van reservemunten kunnen veranderen; centrale banken houden ook andere valuta's aan.</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Alternatieven voor sparen en waarde behouden</a:t>
            </a:r>
            <a:endParaRPr lang="n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Edelmetalen:</a:t>
            </a:r>
            <a:r>
              <a:rPr lang="nl" altLang="en-US" sz="2400" dirty="0">
                <a:solidFill>
                  <a:srgbClr val="25252B"/>
                </a:solidFill>
                <a:latin typeface="IBM Plex Sans" pitchFamily="34" charset="0"/>
                <a:ea typeface="IBM Plex Sans" pitchFamily="34" charset="-122"/>
                <a:cs typeface="IBM Plex Sans" pitchFamily="34" charset="-120"/>
              </a:rPr>
              <a:t> fysiek bezit; kosten voor opslag en verificatie</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Vastgoed:</a:t>
            </a:r>
            <a:r>
              <a:rPr lang="nl" altLang="en-US" sz="2400" dirty="0">
                <a:solidFill>
                  <a:srgbClr val="25252B"/>
                </a:solidFill>
                <a:latin typeface="IBM Plex Sans" pitchFamily="34" charset="0"/>
                <a:ea typeface="IBM Plex Sans" pitchFamily="34" charset="-122"/>
                <a:cs typeface="IBM Plex Sans" pitchFamily="34" charset="-120"/>
              </a:rPr>
              <a:t> nuttig bezit; hoge instapkosten, onderhoud, lage draagbaarheid</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Aandelen:</a:t>
            </a:r>
            <a:r>
              <a:rPr lang="nl" altLang="en-US" sz="2400" dirty="0">
                <a:solidFill>
                  <a:srgbClr val="25252B"/>
                </a:solidFill>
                <a:latin typeface="IBM Plex Sans" pitchFamily="34" charset="0"/>
                <a:ea typeface="IBM Plex Sans" pitchFamily="34" charset="-122"/>
                <a:cs typeface="IBM Plex Sans" pitchFamily="34" charset="-120"/>
              </a:rPr>
              <a:t> productief eigendom; bedrijfs-, markt- en bewaarrisico's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Andere opties: vreemde valuta, obligaties, bedrijven, gereedschap, onderwijs</a:t>
            </a:r>
            <a:endParaRPr lang="nl"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Een bezitting vervult niet automatisch elke functie van geld. Geen enkele bezitting garandeert koopkracht in elke situatie.</a:t>
            </a:r>
            <a:endParaRPr lang="nl"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Belastingen kunnen kosten en baten veranderen; regels verschillen en veranderen. Deze cursus geeft geen belastingadvies.</a:t>
            </a:r>
            <a:endParaRPr lang="n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Digitale centralebankvaluta's (CBDC's)</a:t>
            </a:r>
            <a:endParaRPr lang="nl"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nl" altLang="en-US" sz="1820" dirty="0">
                <a:solidFill>
                  <a:srgbClr val="25252B"/>
                </a:solidFill>
                <a:latin typeface="IBM Plex Sans" pitchFamily="34" charset="0"/>
                <a:ea typeface="IBM Plex Sans" pitchFamily="34" charset="-122"/>
                <a:cs typeface="IBM Plex Sans" pitchFamily="34" charset="-120"/>
              </a:rPr>
              <a:t>Een CBDC is digitaal fiatgeld dat wordt uitgegeven als verplichting van een centrale bank: een vordering die de houder op de centrale bank heeft.</a:t>
            </a:r>
            <a:endParaRPr lang="nl"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Anders dan contant geld en tegoeden bij commerciële banken</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Mogelijke voordelen voor afwikkeling of toegang</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Mogelijke monitoring, beperkingen en koppelingen aan identiteit</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Centrale uitgifte en monetair beleid blijven bestaan</a:t>
            </a:r>
            <a:endParaRPr lang="nl"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nl" altLang="en-US" sz="1820" dirty="0">
                <a:solidFill>
                  <a:srgbClr val="25252B"/>
                </a:solidFill>
                <a:latin typeface="IBM Plex Sans" pitchFamily="34" charset="0"/>
                <a:ea typeface="IBM Plex Sans" pitchFamily="34" charset="-122"/>
                <a:cs typeface="IBM Plex Sans" pitchFamily="34" charset="-120"/>
              </a:rPr>
              <a:t>Ontwerpen verschillen. Digitaal betekent niet automatisch gedecentraliseerd, schaars, privé of onafhankelijk verifieerbaar.</a:t>
            </a:r>
            <a:endParaRPr lang="nl"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algn="l" indent="0" marL="0">
              <a:lnSpc>
                <a:spcPct val="113000"/>
              </a:lnSpc>
              <a:buNone/>
            </a:pPr>
            <a:r>
              <a:rPr lang="nl" altLang="en-US" sz="1820" b="1" dirty="0">
                <a:solidFill>
                  <a:srgbClr val="422C70"/>
                </a:solidFill>
                <a:latin typeface="IBM Plex Sans" pitchFamily="34" charset="0"/>
                <a:ea typeface="IBM Plex Sans" pitchFamily="34" charset="-122"/>
                <a:cs typeface="IBM Plex Sans" pitchFamily="34" charset="-120"/>
              </a:rPr>
              <a:t>Controleer</a:t>
            </a:r>
            <a:endParaRPr lang="nl" sz="1820" dirty="0"/>
          </a:p>
          <a:p>
            <a:pPr algn="l" indent="0" marL="0">
              <a:lnSpc>
                <a:spcPct val="113000"/>
              </a:lnSpc>
              <a:spcBef>
                <a:spcPts val="270"/>
              </a:spcBef>
              <a:buNone/>
            </a:pPr>
            <a:r>
              <a:rPr lang="nl" altLang="en-US" sz="1820" dirty="0">
                <a:solidFill>
                  <a:srgbClr val="25252B"/>
                </a:solidFill>
                <a:latin typeface="IBM Plex Sans" pitchFamily="34" charset="0"/>
                <a:ea typeface="IBM Plex Sans" pitchFamily="34" charset="-122"/>
                <a:cs typeface="IBM Plex Sans" pitchFamily="34" charset="-120"/>
              </a:rPr>
              <a:t>Wie geeft het uit, wie kan het gebruiken, welke gegevens worden verzameld en wie kan betalingen blokkeren of regels wijzigen? Wat gebeurt er offline en welke wettelijke bescherming bestaat er?</a:t>
            </a:r>
            <a:endParaRPr lang="n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Herhaling: hoe kan geld kapotgaan?</a:t>
            </a:r>
            <a:endParaRPr lang="nl"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25252B"/>
                </a:solidFill>
                <a:latin typeface="IBM Plex Sans" pitchFamily="34" charset="0"/>
                <a:ea typeface="IBM Plex Sans" pitchFamily="34" charset="-122"/>
                <a:cs typeface="IBM Plex Sans" pitchFamily="34" charset="-120"/>
              </a:rPr>
              <a:t>Belangrijkste inzichten</a:t>
            </a:r>
            <a:endParaRPr lang="nl" sz="2020" dirty="0"/>
          </a:p>
        </p:txBody>
      </p:sp>
      <p:sp>
        <p:nvSpPr>
          <p:cNvPr id="5" name="Text 3"/>
          <p:cNvSpPr/>
          <p:nvPr/>
        </p:nvSpPr>
        <p:spPr>
          <a:xfrm>
            <a:off x="986729" y="1973732"/>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Geld coördineert ruil, prijzen en waarde door de tijd heen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Functies en eigenschappen maken vergelijking mogelijk</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Gemak brengt afwegingen met zich mee op het gebied van vertrouwen, controle en toegang</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Geldhoeveelheid, bankrisico's en inflatie raken mensen op verschillende manieren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Ook alternatieven en CBDC's vragen om een zorgvuldige beoordeling</a:t>
            </a:r>
            <a:endParaRPr lang="nl"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nl" altLang="en-US" sz="2020" dirty="0">
                <a:solidFill>
                  <a:srgbClr val="25252B"/>
                </a:solidFill>
                <a:latin typeface="IBM Plex Sans" pitchFamily="34" charset="0"/>
                <a:ea typeface="IBM Plex Sans" pitchFamily="34" charset="-122"/>
                <a:cs typeface="IBM Plex Sans" pitchFamily="34" charset="-120"/>
              </a:rPr>
              <a:t>Wat maakt uw geld bruikbaar, en welke regels hangen af van instellingen die u vertrouwt?</a:t>
            </a:r>
            <a:endParaRPr lang="nl"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nl" altLang="en-US" sz="2020" b="1" dirty="0">
                <a:solidFill>
                  <a:srgbClr val="422C70"/>
                </a:solidFill>
                <a:latin typeface="IBM Plex Sans" pitchFamily="34" charset="0"/>
                <a:ea typeface="IBM Plex Sans" pitchFamily="34" charset="-122"/>
                <a:cs typeface="IBM Plex Sans" pitchFamily="34" charset="-120"/>
              </a:rPr>
              <a:t>Een moment van reflectie</a:t>
            </a:r>
            <a:endParaRPr lang="nl" sz="2020" dirty="0"/>
          </a:p>
          <a:p>
            <a:pPr algn="l" indent="0" marL="0">
              <a:lnSpc>
                <a:spcPct val="113000"/>
              </a:lnSpc>
              <a:spcBef>
                <a:spcPts val="300"/>
              </a:spcBef>
              <a:buNone/>
            </a:pPr>
            <a:r>
              <a:rPr lang="nl" altLang="en-US" sz="2020" dirty="0">
                <a:solidFill>
                  <a:srgbClr val="25252B"/>
                </a:solidFill>
                <a:latin typeface="IBM Plex Sans" pitchFamily="34" charset="0"/>
                <a:ea typeface="IBM Plex Sans" pitchFamily="34" charset="-122"/>
                <a:cs typeface="IBM Plex Sans" pitchFamily="34" charset="-120"/>
              </a:rPr>
              <a:t>Welke vraag stelt u nu over geld die u eerder niet stelde?</a:t>
            </a:r>
            <a:endParaRPr lang="nl"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1</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7941F"/>
                </a:solidFill>
                <a:latin typeface="IBM Plex Sans Medium" pitchFamily="34" charset="0"/>
                <a:ea typeface="IBM Plex Sans Medium" pitchFamily="34" charset="-122"/>
                <a:cs typeface="IBM Plex Sans Medium" pitchFamily="34" charset="-120"/>
              </a:rPr>
              <a:t>Module 2</a:t>
            </a:r>
            <a:endParaRPr lang="nl"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Hoe Bitcoin werkt</a:t>
            </a:r>
            <a:endParaRPr lang="nl"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nl" altLang="en-US" sz="2400" b="1" dirty="0">
                <a:solidFill>
                  <a:srgbClr val="FFFFFF"/>
                </a:solidFill>
                <a:latin typeface="IBM Plex Sans" pitchFamily="34" charset="0"/>
                <a:ea typeface="IBM Plex Sans" pitchFamily="34" charset="-122"/>
                <a:cs typeface="IBM Plex Sans" pitchFamily="34" charset="-120"/>
              </a:rPr>
              <a:t>Oplossing:</a:t>
            </a:r>
            <a:r>
              <a:rPr lang="nl" altLang="en-US" sz="2400" dirty="0">
                <a:solidFill>
                  <a:srgbClr val="FFFFFF"/>
                </a:solidFill>
                <a:latin typeface="IBM Plex Sans" pitchFamily="34" charset="0"/>
                <a:ea typeface="IBM Plex Sans" pitchFamily="34" charset="-122"/>
                <a:cs typeface="IBM Plex Sans" pitchFamily="34" charset="-120"/>
              </a:rPr>
              <a:t> Waarom werd Bitcoin gecreëerd, en hoe biedt het een antwoord?</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Waarom Bitcoin werd</a:t>
            </a:r>
            <a:br/>
            <a:r>
              <a:rPr lang="nl" altLang="en-US" sz="3000" dirty="0">
                <a:solidFill>
                  <a:srgbClr val="422C70"/>
                </a:solidFill>
                <a:latin typeface="IBM Plex Sans Medium" pitchFamily="34" charset="0"/>
                <a:ea typeface="IBM Plex Sans Medium" pitchFamily="34" charset="-122"/>
                <a:cs typeface="IBM Plex Sans Medium" pitchFamily="34" charset="-120"/>
              </a:rPr>
              <a:t>gecreëerd</a:t>
            </a:r>
            <a:endParaRPr lang="nl" sz="3000" dirty="0"/>
          </a:p>
        </p:txBody>
      </p:sp>
      <p:sp>
        <p:nvSpPr>
          <p:cNvPr id="5" name="Text 2"/>
          <p:cNvSpPr/>
          <p:nvPr/>
        </p:nvSpPr>
        <p:spPr>
          <a:xfrm>
            <a:off x="956188" y="178381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Digitale betalingen bestonden al</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Centrale beheerders van het Grootboek: toestemming, gegevens, kosten en risico's op storingen</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Kopieerbare gegevens: het Double Spend-probleem</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Bitcoin: gedeelde betalingsgeschiedenis zonder centrale beheerder van het Grootboek</a:t>
            </a:r>
            <a:endParaRPr lang="nl" sz="1820" dirty="0"/>
          </a:p>
        </p:txBody>
      </p:sp>
      <p:sp>
        <p:nvSpPr>
          <p:cNvPr id="6" name="Text 3"/>
          <p:cNvSpPr/>
          <p:nvPr/>
        </p:nvSpPr>
        <p:spPr>
          <a:xfrm>
            <a:off x="666780" y="4677705"/>
            <a:ext cx="5694426" cy="937626"/>
          </a:xfrm>
          <a:prstGeom prst="rect">
            <a:avLst/>
          </a:prstGeom>
          <a:noFill/>
          <a:ln/>
        </p:spPr>
        <p:txBody>
          <a:bodyPr wrap="square" lIns="0" tIns="0" rIns="0" bIns="0" rtlCol="0" anchor="t"/>
          <a:lstStyle/>
          <a:p>
            <a:pPr algn="l" indent="0" marL="0">
              <a:lnSpc>
                <a:spcPct val="113000"/>
              </a:lnSpc>
              <a:buNone/>
            </a:pPr>
            <a:r>
              <a:rPr lang="nl" altLang="en-US" sz="1820" dirty="0">
                <a:solidFill>
                  <a:srgbClr val="25252B"/>
                </a:solidFill>
                <a:latin typeface="IBM Plex Sans" pitchFamily="34" charset="0"/>
                <a:ea typeface="IBM Plex Sans" pitchFamily="34" charset="-122"/>
                <a:cs typeface="IBM Plex Sans" pitchFamily="34" charset="-120"/>
              </a:rPr>
              <a:t>Bitcoin vermindert het centrale vertrouwen bij uitgifte en afwikkeling; het neemt niet alle vertrouwen of risico's weg.</a:t>
            </a:r>
            <a:endParaRPr lang="nl" sz="1820" dirty="0"/>
          </a:p>
        </p:txBody>
      </p:sp>
      <p:sp>
        <p:nvSpPr>
          <p:cNvPr id="7" name="Text 4"/>
          <p:cNvSpPr/>
          <p:nvPr/>
        </p:nvSpPr>
        <p:spPr>
          <a:xfrm>
            <a:off x="666780" y="5846856"/>
            <a:ext cx="5694426" cy="625084"/>
          </a:xfrm>
          <a:prstGeom prst="rect">
            <a:avLst/>
          </a:prstGeom>
          <a:noFill/>
          <a:ln/>
        </p:spPr>
        <p:txBody>
          <a:bodyPr wrap="square" lIns="0" tIns="0" rIns="0" bIns="0" rtlCol="0" anchor="t"/>
          <a:lstStyle/>
          <a:p>
            <a:pPr algn="l" indent="0" marL="0">
              <a:lnSpc>
                <a:spcPct val="113000"/>
              </a:lnSpc>
              <a:buNone/>
            </a:pPr>
            <a:r>
              <a:rPr lang="nl" altLang="en-US" sz="1820" b="1" dirty="0">
                <a:solidFill>
                  <a:srgbClr val="422C70"/>
                </a:solidFill>
                <a:latin typeface="IBM Plex Sans" pitchFamily="34" charset="0"/>
                <a:ea typeface="IBM Plex Sans" pitchFamily="34" charset="-122"/>
                <a:cs typeface="IBM Plex Sans" pitchFamily="34" charset="-120"/>
              </a:rPr>
              <a:t>Bitcoin:</a:t>
            </a:r>
            <a:r>
              <a:rPr lang="nl" altLang="en-US" sz="1820" dirty="0">
                <a:solidFill>
                  <a:srgbClr val="25252B"/>
                </a:solidFill>
                <a:latin typeface="IBM Plex Sans" pitchFamily="34" charset="0"/>
                <a:ea typeface="IBM Plex Sans" pitchFamily="34" charset="-122"/>
                <a:cs typeface="IBM Plex Sans" pitchFamily="34" charset="-120"/>
              </a:rPr>
              <a:t> netwerk en protocol · </a:t>
            </a:r>
            <a:r>
              <a:rPr lang="nl" altLang="en-US" sz="1820" b="1" dirty="0">
                <a:solidFill>
                  <a:srgbClr val="25252B"/>
                </a:solidFill>
                <a:latin typeface="IBM Plex Sans" pitchFamily="34" charset="0"/>
                <a:ea typeface="IBM Plex Sans" pitchFamily="34" charset="-122"/>
                <a:cs typeface="IBM Plex Sans" pitchFamily="34" charset="-120"/>
              </a:rPr>
              <a:t>bitcoin:</a:t>
            </a:r>
            <a:r>
              <a:rPr lang="nl" altLang="en-US" sz="1820" dirty="0">
                <a:solidFill>
                  <a:srgbClr val="25252B"/>
                </a:solidFill>
                <a:latin typeface="IBM Plex Sans" pitchFamily="34" charset="0"/>
                <a:ea typeface="IBM Plex Sans" pitchFamily="34" charset="-122"/>
                <a:cs typeface="IBM Plex Sans" pitchFamily="34" charset="-120"/>
              </a:rPr>
              <a:t> activum · </a:t>
            </a:r>
            <a:r>
              <a:rPr lang="nl" altLang="en-US" sz="1820" b="1" dirty="0">
                <a:solidFill>
                  <a:srgbClr val="25252B"/>
                </a:solidFill>
                <a:latin typeface="IBM Plex Sans" pitchFamily="34" charset="0"/>
                <a:ea typeface="IBM Plex Sans" pitchFamily="34" charset="-122"/>
                <a:cs typeface="IBM Plex Sans" pitchFamily="34" charset="-120"/>
              </a:rPr>
              <a:t>BTC:</a:t>
            </a:r>
            <a:r>
              <a:rPr lang="nl" altLang="en-US" sz="1820" dirty="0">
                <a:solidFill>
                  <a:srgbClr val="25252B"/>
                </a:solidFill>
                <a:latin typeface="IBM Plex Sans" pitchFamily="34" charset="0"/>
                <a:ea typeface="IBM Plex Sans" pitchFamily="34" charset="-122"/>
                <a:cs typeface="IBM Plex Sans" pitchFamily="34" charset="-120"/>
              </a:rPr>
              <a:t> afkorting voor bedragen</a:t>
            </a:r>
            <a:endParaRPr lang="nl"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Betalingsbedrijf Verzender vraagt het bedrijfHet bedrijf houdt het grootboek bij en keurt goed Ontvanger wordt betaald als het bedrijf dat toestaatAfhankelijk vanEén vertrouwde organisatie die het gro">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De zoektocht naar digitaal en gedecentraliseerd geld</a:t>
            </a:r>
            <a:endParaRPr lang="n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Cypherpunks: privacy en vrijheid door middel van cryptografie</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Versleuteling:</a:t>
            </a:r>
            <a:r>
              <a:rPr lang="nl" altLang="en-US" sz="2300" dirty="0">
                <a:solidFill>
                  <a:srgbClr val="25252B"/>
                </a:solidFill>
                <a:latin typeface="IBM Plex Sans" pitchFamily="34" charset="0"/>
                <a:ea typeface="IBM Plex Sans" pitchFamily="34" charset="-122"/>
                <a:cs typeface="IBM Plex Sans" pitchFamily="34" charset="-120"/>
              </a:rPr>
              <a:t> beschermt de privacy van berichten</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Digitale handtekeningen:</a:t>
            </a:r>
            <a:r>
              <a:rPr lang="nl" altLang="en-US" sz="2300" dirty="0">
                <a:solidFill>
                  <a:srgbClr val="25252B"/>
                </a:solidFill>
                <a:latin typeface="IBM Plex Sans" pitchFamily="34" charset="0"/>
                <a:ea typeface="IBM Plex Sans" pitchFamily="34" charset="-122"/>
                <a:cs typeface="IBM Plex Sans" pitchFamily="34" charset="-120"/>
              </a:rPr>
              <a:t> bewijzen autorisatie zonder een geheime sleutel prijs te geven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Doel: geen enkele uitgever, server of beheerder</a:t>
            </a:r>
            <a:endParaRPr lang="nl" sz="2300" dirty="0"/>
          </a:p>
        </p:txBody>
      </p:sp>
      <p:sp>
        <p:nvSpPr>
          <p:cNvPr id="5" name="Text 3"/>
          <p:cNvSpPr/>
          <p:nvPr/>
        </p:nvSpPr>
        <p:spPr>
          <a:xfrm>
            <a:off x="666780" y="3855202"/>
            <a:ext cx="11510010" cy="395021"/>
          </a:xfrm>
          <a:prstGeom prst="rect">
            <a:avLst/>
          </a:prstGeom>
          <a:noFill/>
          <a:ln/>
        </p:spPr>
        <p:txBody>
          <a:bodyPr wrap="square" lIns="0" tIns="0" rIns="0" bIns="0" rtlCol="0" anchor="t"/>
          <a:lstStyle/>
          <a:p>
            <a:pPr algn="l" indent="0" marL="0">
              <a:lnSpc>
                <a:spcPct val="113000"/>
              </a:lnSpc>
              <a:buNone/>
            </a:pPr>
            <a:r>
              <a:rPr lang="nl" altLang="en-US" sz="2300" b="1" dirty="0">
                <a:solidFill>
                  <a:srgbClr val="25252B"/>
                </a:solidFill>
                <a:latin typeface="IBM Plex Sans" pitchFamily="34" charset="0"/>
                <a:ea typeface="IBM Plex Sans" pitchFamily="34" charset="-122"/>
                <a:cs typeface="IBM Plex Sans" pitchFamily="34" charset="-120"/>
              </a:rPr>
              <a:t>Eerdere stukjes van de puzzel</a:t>
            </a:r>
            <a:endParaRPr lang="nl" sz="2300" dirty="0"/>
          </a:p>
        </p:txBody>
      </p:sp>
      <p:sp>
        <p:nvSpPr>
          <p:cNvPr id="6" name="Text 4"/>
          <p:cNvSpPr/>
          <p:nvPr/>
        </p:nvSpPr>
        <p:spPr>
          <a:xfrm>
            <a:off x="1032449" y="4484218"/>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DigiCash: private betalingen; afhankelijkheid van een centraal bedrijf</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Hashcash: rekenkosten tegen misbruik</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Bit Gold, b-money, RPoW: voorstellen en experimenten voor schaarse waarde</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BitTorrent: Peer-to-Peer delen van informatie, geen geld</a:t>
            </a:r>
            <a:endParaRPr lang="n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Vroeg digitaal geld en dubbele</a:t>
            </a:r>
            <a:br/>
            <a:r>
              <a:rPr lang="nl" altLang="en-US" sz="3000" dirty="0">
                <a:solidFill>
                  <a:srgbClr val="422C70"/>
                </a:solidFill>
                <a:latin typeface="IBM Plex Sans Medium" pitchFamily="34" charset="0"/>
                <a:ea typeface="IBM Plex Sans Medium" pitchFamily="34" charset="-122"/>
                <a:cs typeface="IBM Plex Sans Medium" pitchFamily="34" charset="-120"/>
              </a:rPr>
              <a:t>uitgaven</a:t>
            </a:r>
            <a:endParaRPr lang="nl" sz="3000" dirty="0"/>
          </a:p>
        </p:txBody>
      </p:sp>
      <p:sp>
        <p:nvSpPr>
          <p:cNvPr id="5" name="Text 2"/>
          <p:cNvSpPr/>
          <p:nvPr/>
        </p:nvSpPr>
        <p:spPr>
          <a:xfrm>
            <a:off x="666780" y="1842516"/>
            <a:ext cx="5694426" cy="1036747"/>
          </a:xfrm>
          <a:prstGeom prst="rect">
            <a:avLst/>
          </a:prstGeom>
          <a:noFill/>
          <a:ln/>
        </p:spPr>
        <p:txBody>
          <a:bodyPr wrap="square" lIns="0" tIns="0" rIns="0" bIns="0" rtlCol="0" anchor="t"/>
          <a:lstStyle/>
          <a:p>
            <a:pPr algn="l" indent="0" marL="0">
              <a:lnSpc>
                <a:spcPct val="113000"/>
              </a:lnSpc>
              <a:buNone/>
            </a:pPr>
            <a:r>
              <a:rPr lang="nl" altLang="en-US" sz="2020" dirty="0">
                <a:solidFill>
                  <a:srgbClr val="25252B"/>
                </a:solidFill>
                <a:latin typeface="IBM Plex Sans" pitchFamily="34" charset="0"/>
                <a:ea typeface="IBM Plex Sans" pitchFamily="34" charset="-122"/>
                <a:cs typeface="IBM Plex Sans" pitchFamily="34" charset="-120"/>
              </a:rPr>
              <a:t>Dubbel uitgeven (double spending) is een poging om dezelfde digitale eenheid naar twee ontvangers te sturen.</a:t>
            </a:r>
            <a:endParaRPr lang="nl" sz="2020" dirty="0"/>
          </a:p>
        </p:txBody>
      </p:sp>
      <p:sp>
        <p:nvSpPr>
          <p:cNvPr id="6" name="Text 3"/>
          <p:cNvSpPr/>
          <p:nvPr/>
        </p:nvSpPr>
        <p:spPr>
          <a:xfrm>
            <a:off x="986729" y="3083997"/>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Centrale database: één vertrouwde beslisser</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Bitcoin: Peer-to-Peer-verspreiding en handtekeningen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Miners: blokken en Proof-of-Work</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Nodes: onafhankelijke verificatie</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Gedeeld register: de geldige geschiedenis met het meeste opgebouwde werk</a:t>
            </a:r>
            <a:endParaRPr lang="nl"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Peer-to-peernetwerkTransacties worden rechtstreeks aan deelnemers bekendgemaakt Digitale handtekeningenAlleen de houder van de privésleutel kan een uitgave autoriserenBlokken en MiningMiners gebruiken">    </p:cNvPr>
          <p:cNvPicPr>
            <a:picLocks noChangeAspect="1"/>
          </p:cNvPicPr>
          <p:nvPr/>
        </p:nvPicPr>
        <p:blipFill>
          <a:blip r:embed="rId1"/>
          <a:stretch>
            <a:fillRect/>
          </a:stretch>
        </p:blipFill>
        <p:spPr>
          <a:xfrm>
            <a:off x="342900" y="318668"/>
            <a:ext cx="11506170" cy="60683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Digitale schaarste en</a:t>
            </a:r>
            <a:br/>
            <a:r>
              <a:rPr lang="nl" altLang="en-US" sz="3000" dirty="0">
                <a:solidFill>
                  <a:srgbClr val="422C70"/>
                </a:solidFill>
                <a:latin typeface="IBM Plex Sans Medium" pitchFamily="34" charset="0"/>
                <a:ea typeface="IBM Plex Sans Medium" pitchFamily="34" charset="-122"/>
                <a:cs typeface="IBM Plex Sans Medium" pitchFamily="34" charset="-120"/>
              </a:rPr>
              <a:t>verifieerbaar aanbod</a:t>
            </a:r>
            <a:endParaRPr lang="nl"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Geldige eenheden onderscheiden van ongeldige kopieën</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Dubbele uitgaven geweigerd</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Openbare transactiegeschiedenis en handtekeningen</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Proof-of-Work en onafhankelijke controle van de regels</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Aanbodlimiet gekoppeld aan decentralisatie en verificatie</a:t>
            </a:r>
            <a:endParaRPr lang="nl" sz="1920" dirty="0"/>
          </a:p>
        </p:txBody>
      </p:sp>
      <p:sp>
        <p:nvSpPr>
          <p:cNvPr id="6" name="Text 3"/>
          <p:cNvSpPr/>
          <p:nvPr/>
        </p:nvSpPr>
        <p:spPr>
          <a:xfrm>
            <a:off x="666780" y="5211989"/>
            <a:ext cx="5694426" cy="987186"/>
          </a:xfrm>
          <a:prstGeom prst="rect">
            <a:avLst/>
          </a:prstGeom>
          <a:noFill/>
          <a:ln/>
        </p:spPr>
        <p:txBody>
          <a:bodyPr wrap="square" lIns="0" tIns="0" rIns="0" bIns="0" rtlCol="0" anchor="t"/>
          <a:lstStyle/>
          <a:p>
            <a:pPr algn="l" indent="0" marL="0">
              <a:lnSpc>
                <a:spcPct val="113000"/>
              </a:lnSpc>
              <a:buNone/>
            </a:pPr>
            <a:r>
              <a:rPr lang="nl" altLang="en-US" sz="1920" dirty="0">
                <a:solidFill>
                  <a:srgbClr val="25252B"/>
                </a:solidFill>
                <a:latin typeface="IBM Plex Sans" pitchFamily="34" charset="0"/>
                <a:ea typeface="IBM Plex Sans" pitchFamily="34" charset="-122"/>
                <a:cs typeface="IBM Plex Sans" pitchFamily="34" charset="-120"/>
              </a:rPr>
              <a:t>Een geschreven bewering over het aanbod is niet genoeg: wie kan het verifiëren, en wie zou het kunnen veranderen?</a:t>
            </a:r>
            <a:endParaRPr lang="n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Een claim over het aanbod Een uitgever vermeldt een limiet op zijn website. Alleen de eigen database van de uitgever legt deze vast. Niemand buiten de uitgever kan dit controleren. De uitgever kan het">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De blockchain: het openbare grootboek van Bitcoin</a:t>
            </a:r>
            <a:endParaRPr lang="n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Gerepliceerd openbaar transactieregister</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Gekoppelde blocks; onafhankelijk gecontroleerde kopieën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Geldige keten met de meeste opgebouwde Proof-of-Work</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Gemiddeld ongeveer één nieuw block per tien minuten</a:t>
            </a:r>
            <a:endParaRPr lang="nl"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Om de geschiedenis te herschrijven moet het werk opnieuw worden gedaan en moet de achterstand worden ingehaald. Dat is kostbaar, maar niet letterlijk onmogelijk; tijdelijke concurrerende geschiedenissen en reorganisaties kunnen voorkomen.</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Decentralisatie</a:t>
            </a:r>
            <a:endParaRPr lang="nl"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Open-source software en open deelname aan het protocol</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Onafhankelijke nodes verifiëren; miners stellen blokken voor</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Wijzigingen in de regels zijn afhankelijk van vrijwillige adoptie</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Geen enkele deelnemer kan de regels voor iedereen wijzigen</a:t>
            </a:r>
            <a:endParaRPr lang="nl"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Invloed en middelen zijn ongelijk verdeeld; grote diensten kunnen afhankelijkheid creëren. Coördinatie kan trager verlopen en het netwerk heeft geen centrale helpdesk.</a:t>
            </a:r>
            <a:endParaRPr lang="n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Digitale handtekeningen en peer-to-peeroverdracht</a:t>
            </a:r>
            <a:endParaRPr lang="n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De Wallet gebruikt een privé sleutel om te ondertekenen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Het netwerk verifieert zonder de sleutel te leren kennen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Ondertekende transactie wordt via deelnemers verspreid</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Geen centrale Bitcoin-beheerder keurt lidmaatschap of betalingen goed</a:t>
            </a:r>
            <a:endParaRPr lang="n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Iedereen die een privé sleutel in handen krijgt, kan doorgaans de tegoeden uitgeven. Verlies van toegang kan permanent verlies betekenen.</a:t>
            </a:r>
            <a:endParaRPr lang="nl"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Tussenpersonen blijven optioneel; wie er een kiest, krijgt te maken met de bewaarregels en risico's daarvan. Een geldige betaling naar het verkeerde adres kan doorgaans niet worden teruggedraaid.</a:t>
            </a:r>
            <a:endParaRPr lang="n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De verzender ondertekent een transactie en zendt deze uit naar het netwerk Andere Nodes Een Node controleert de transactie en stuurt deze door Een andere Node stuurt deze doorDe route die de transacti">    </p:cNvPr>
          <p:cNvPicPr>
            <a:picLocks noChangeAspect="1"/>
          </p:cNvPicPr>
          <p:nvPr/>
        </p:nvPicPr>
        <p:blipFill>
          <a:blip r:embed="rId1"/>
          <a:stretch>
            <a:fillRect/>
          </a:stretch>
        </p:blipFill>
        <p:spPr>
          <a:xfrm>
            <a:off x="1518361" y="266730"/>
            <a:ext cx="915533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GebruikerEen gebruiker ontvangt, bewaart en verstuurt bitcoin. NodeEen node controleert zelf de regels en geeft geldige gegevens door. MinerEen miner stelt kandidaat-blokken samen en levert proof of w">    </p:cNvPr>
          <p:cNvPicPr>
            <a:picLocks noChangeAspect="1"/>
          </p:cNvPicPr>
          <p:nvPr/>
        </p:nvPicPr>
        <p:blipFill>
          <a:blip r:embed="rId2"/>
          <a:stretch>
            <a:fillRect/>
          </a:stretch>
        </p:blipFill>
        <p:spPr>
          <a:xfrm>
            <a:off x="1385865" y="571500"/>
            <a:ext cx="3933840"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Gebruikers, Nodes, Miners en Ontwikkelaars</a:t>
            </a:r>
            <a:endParaRPr lang="n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Miners kunnen ongeldige blokken niet aanvaardbaar maken voor eerlijke nodes. Ontwikkelaars kunnen het gebruik van software niet afdwingen. Eén persoon kan meerdere rollen vervullen.</a:t>
            </a:r>
            <a:endParaRPr lang="nl"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nl" altLang="en-US" sz="2400" b="1" dirty="0">
                <a:solidFill>
                  <a:srgbClr val="422C70"/>
                </a:solidFill>
                <a:latin typeface="IBM Plex Sans" pitchFamily="34" charset="0"/>
                <a:ea typeface="IBM Plex Sans" pitchFamily="34" charset="-122"/>
                <a:cs typeface="IBM Plex Sans" pitchFamily="34" charset="-120"/>
              </a:rPr>
              <a:t>Controlevraag</a:t>
            </a:r>
            <a:endParaRPr lang="nl" sz="2400" dirty="0"/>
          </a:p>
          <a:p>
            <a:pPr algn="l" indent="0" marL="0">
              <a:lnSpc>
                <a:spcPct val="113000"/>
              </a:lnSpc>
              <a:spcBef>
                <a:spcPts val="360"/>
              </a:spcBef>
              <a:buNone/>
            </a:pPr>
            <a:r>
              <a:rPr lang="nl" altLang="en-US" sz="2400" dirty="0">
                <a:solidFill>
                  <a:srgbClr val="25252B"/>
                </a:solidFill>
                <a:latin typeface="IBM Plex Sans" pitchFamily="34" charset="0"/>
                <a:ea typeface="IBM Plex Sans" pitchFamily="34" charset="-122"/>
                <a:cs typeface="IBM Plex Sans" pitchFamily="34" charset="-120"/>
              </a:rPr>
              <a:t>Waarom verifieert een node transacties? Noem één regel die de node controleert.</a:t>
            </a:r>
            <a:endParaRPr lang="n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Proof of Work</a:t>
            </a:r>
            <a:endParaRPr lang="nl"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Kandidaat-block → herhaald hashen → geldig resultaat</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Kostbare berekening en energie; snelle verificatie</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Geldig block uitgezonden en gecontroleerd door nodes</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Doelwaarde past zich aan richting een gemiddelde van tien minuten per block</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Opgebouwd werk maakt herschrijven kostbaar</a:t>
            </a:r>
            <a:endParaRPr lang="nl" sz="1920" dirty="0"/>
          </a:p>
        </p:txBody>
      </p:sp>
      <p:sp>
        <p:nvSpPr>
          <p:cNvPr id="6" name="Text 3"/>
          <p:cNvSpPr/>
          <p:nvPr/>
        </p:nvSpPr>
        <p:spPr>
          <a:xfrm>
            <a:off x="666780" y="4463826"/>
            <a:ext cx="6340632" cy="1316279"/>
          </a:xfrm>
          <a:prstGeom prst="rect">
            <a:avLst/>
          </a:prstGeom>
          <a:noFill/>
          <a:ln/>
        </p:spPr>
        <p:txBody>
          <a:bodyPr wrap="square" lIns="0" tIns="0" rIns="0" bIns="0" rtlCol="0" anchor="t"/>
          <a:lstStyle/>
          <a:p>
            <a:pPr algn="l" indent="0" marL="0">
              <a:lnSpc>
                <a:spcPct val="113000"/>
              </a:lnSpc>
              <a:buNone/>
            </a:pPr>
            <a:r>
              <a:rPr lang="nl" altLang="en-US" sz="1920" dirty="0">
                <a:solidFill>
                  <a:srgbClr val="25252B"/>
                </a:solidFill>
                <a:latin typeface="IBM Plex Sans" pitchFamily="34" charset="0"/>
                <a:ea typeface="IBM Plex Sans" pitchFamily="34" charset="-122"/>
                <a:cs typeface="IBM Plex Sans" pitchFamily="34" charset="-120"/>
              </a:rPr>
              <a:t>Mining beveiligt de volgorde van transacties; het lost geen externe vergelijkingen op. Beoordeel de energiebron, het gebruik, het beveiligingsvoordeel en de alternatieven.</a:t>
            </a:r>
            <a:endParaRPr lang="n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De miner vindt een blok Een Mining-machine hasht keer op keer totdat één resultaat aan de doelwaarde voldoet2De miner verspreidt hetHet blok wordt naar het netwerk verzonden3Nodes controleren het Elk">    </p:cNvPr>
          <p:cNvPicPr>
            <a:picLocks noChangeAspect="1"/>
          </p:cNvPicPr>
          <p:nvPr/>
        </p:nvPicPr>
        <p:blipFill>
          <a:blip r:embed="rId2"/>
          <a:stretch>
            <a:fillRect/>
          </a:stretch>
        </p:blipFill>
        <p:spPr>
          <a:xfrm>
            <a:off x="1872600" y="571500"/>
            <a:ext cx="2960370" cy="560115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Beperkt aanbod</a:t>
            </a:r>
            <a:endParaRPr lang="nl"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Maximum: </a:t>
            </a:r>
            <a:r>
              <a:rPr lang="nl" altLang="en-US" sz="1920" b="1" dirty="0">
                <a:solidFill>
                  <a:srgbClr val="25252B"/>
                </a:solidFill>
                <a:latin typeface="IBM Plex Sans" pitchFamily="34" charset="0"/>
                <a:ea typeface="IBM Plex Sans" pitchFamily="34" charset="-122"/>
                <a:cs typeface="IBM Plex Sans" pitchFamily="34" charset="-120"/>
              </a:rPr>
              <a:t>21 miljoen BTC</a:t>
            </a:r>
            <a:r>
              <a:rPr lang="nl" altLang="en-US" sz="1920" dirty="0">
                <a:solidFill>
                  <a:srgbClr val="25252B"/>
                </a:solidFill>
                <a:latin typeface="IBM Plex Sans" pitchFamily="34" charset="0"/>
                <a:ea typeface="IBM Plex Sans" pitchFamily="34" charset="-122"/>
                <a:cs typeface="IBM Plex Sans" pitchFamily="34" charset="-120"/>
              </a:rPr>
              <a:t> volgens de openbare regels</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Nieuwe uitgifte: block subsidy</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Halving: elke </a:t>
            </a:r>
            <a:r>
              <a:rPr lang="nl" altLang="en-US" sz="1920" b="1" dirty="0">
                <a:solidFill>
                  <a:srgbClr val="25252B"/>
                </a:solidFill>
                <a:latin typeface="IBM Plex Sans" pitchFamily="34" charset="0"/>
                <a:ea typeface="IBM Plex Sans" pitchFamily="34" charset="-122"/>
                <a:cs typeface="IBM Plex Sans" pitchFamily="34" charset="-120"/>
              </a:rPr>
              <a:t>210.000 blokken</a:t>
            </a:r>
            <a:r>
              <a:rPr lang="nl" altLang="en-US" sz="1920" dirty="0">
                <a:solidFill>
                  <a:srgbClr val="25252B"/>
                </a:solidFill>
                <a:latin typeface="IBM Plex Sans" pitchFamily="34" charset="0"/>
                <a:ea typeface="IBM Plex Sans" pitchFamily="34" charset="-122"/>
                <a:cs typeface="IBM Plex Sans" pitchFamily="34" charset="-120"/>
              </a:rPr>
              <a:t>, ongeveer vier jaar</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Subsidy: 50 → 25 → 12,5 → 6,25 → 3,125 BTC</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Transactiekosten staan los van nieuwe uitgifte</a:t>
            </a:r>
            <a:endParaRPr lang="nl"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nl" altLang="en-US" sz="1920" dirty="0">
                <a:solidFill>
                  <a:srgbClr val="25252B"/>
                </a:solidFill>
                <a:latin typeface="IBM Plex Sans" pitchFamily="34" charset="0"/>
                <a:ea typeface="IBM Plex Sans" pitchFamily="34" charset="-122"/>
                <a:cs typeface="IBM Plex Sans" pitchFamily="34" charset="-120"/>
              </a:rPr>
              <a:t>Nodes weigeren overmatige uitgifte; de limiet blijft gelden zolang deelnemers die handhaven. Een beperkt aanbod garandeert geen stijgende prijs.</a:t>
            </a:r>
            <a:endParaRPr lang="n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al uitgegeven bitcoinLimiet van 21 miljoen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ieuwe bitcoin per blok502512.56.253.1250k210k420k630k840k1,050k1,260k1,470kHalvering elke 210.000 blokken (ongeveer elke vier jaar)Transactiekosten worden daarbovenop betaald en zijn geen nieuwe bitc">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Satoshi's en eenheidsbias</a:t>
            </a:r>
            <a:endParaRPr lang="nl"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nl" altLang="en-US" sz="1820" b="1" dirty="0">
                <a:solidFill>
                  <a:srgbClr val="25252B"/>
                </a:solidFill>
                <a:latin typeface="IBM Plex Sans" pitchFamily="34" charset="0"/>
                <a:ea typeface="IBM Plex Sans" pitchFamily="34" charset="-122"/>
                <a:cs typeface="IBM Plex Sans" pitchFamily="34" charset="-120"/>
              </a:rPr>
              <a:t>1 BTC = 100.000.000 sats</a:t>
            </a:r>
            <a:endParaRPr lang="nl" sz="1820" dirty="0"/>
          </a:p>
          <a:p>
            <a:pPr algn="l" marL="173990" indent="-173990">
              <a:lnSpc>
                <a:spcPct val="113000"/>
              </a:lnSpc>
              <a:spcBef>
                <a:spcPts val="360"/>
              </a:spcBef>
              <a:buSzPct val="100000"/>
              <a:buChar char="•"/>
            </a:pPr>
            <a:r>
              <a:rPr lang="nl" altLang="en-US" sz="1820" b="1" dirty="0">
                <a:solidFill>
                  <a:srgbClr val="25252B"/>
                </a:solidFill>
                <a:latin typeface="IBM Plex Sans" pitchFamily="34" charset="0"/>
                <a:ea typeface="IBM Plex Sans" pitchFamily="34" charset="-122"/>
                <a:cs typeface="IBM Plex Sans" pitchFamily="34" charset="-120"/>
              </a:rPr>
              <a:t>0,001 BTC = 100.000 sats</a:t>
            </a:r>
            <a:endParaRPr lang="nl" sz="1820" dirty="0"/>
          </a:p>
          <a:p>
            <a:pPr algn="l" marL="173990" indent="-173990">
              <a:lnSpc>
                <a:spcPct val="113000"/>
              </a:lnSpc>
              <a:spcBef>
                <a:spcPts val="360"/>
              </a:spcBef>
              <a:buSzPct val="100000"/>
              <a:buChar char="•"/>
            </a:pPr>
            <a:r>
              <a:rPr lang="nl" altLang="en-US" sz="1820" b="1" dirty="0">
                <a:solidFill>
                  <a:srgbClr val="25252B"/>
                </a:solidFill>
                <a:latin typeface="IBM Plex Sans" pitchFamily="34" charset="0"/>
                <a:ea typeface="IBM Plex Sans" pitchFamily="34" charset="-122"/>
                <a:cs typeface="IBM Plex Sans" pitchFamily="34" charset="-120"/>
              </a:rPr>
              <a:t>1 sat = 0,00000001 BTC</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U hebt geen hele bitcoin nodig</a:t>
            </a:r>
            <a:endParaRPr lang="nl"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nl" altLang="en-US" sz="1820" b="1" dirty="0">
                <a:solidFill>
                  <a:srgbClr val="422C70"/>
                </a:solidFill>
                <a:latin typeface="IBM Plex Sans" pitchFamily="34" charset="0"/>
                <a:ea typeface="IBM Plex Sans" pitchFamily="34" charset="-122"/>
                <a:cs typeface="IBM Plex Sans" pitchFamily="34" charset="-120"/>
              </a:rPr>
              <a:t>Eenheidsbias:</a:t>
            </a:r>
            <a:r>
              <a:rPr lang="nl" altLang="en-US" sz="1820" dirty="0">
                <a:solidFill>
                  <a:srgbClr val="25252B"/>
                </a:solidFill>
                <a:latin typeface="IBM Plex Sans" pitchFamily="34" charset="0"/>
                <a:ea typeface="IBM Plex Sans" pitchFamily="34" charset="-122"/>
                <a:cs typeface="IBM Plex Sans" pitchFamily="34" charset="-120"/>
              </a:rPr>
              <a:t> een lage prijs per hele eenheid bewijst geen betere waarde. Vergelijk het aandeel in het totale aanbod, de betrokken waarde en de risico's.</a:t>
            </a:r>
            <a:endParaRPr lang="nl" sz="1820" dirty="0"/>
          </a:p>
        </p:txBody>
      </p:sp>
      <p:sp>
        <p:nvSpPr>
          <p:cNvPr id="7" name="Shape 4"/>
          <p:cNvSpPr/>
          <p:nvPr/>
        </p:nvSpPr>
        <p:spPr>
          <a:xfrm>
            <a:off x="666780" y="4490161"/>
            <a:ext cx="5372100" cy="1562527"/>
          </a:xfrm>
          <a:prstGeom prst="rect">
            <a:avLst/>
          </a:prstGeom>
          <a:solidFill>
            <a:srgbClr val="F3F3FA"/>
          </a:solidFill>
          <a:ln/>
        </p:spPr>
      </p:sp>
      <p:sp>
        <p:nvSpPr>
          <p:cNvPr id="8" name="Shape 5"/>
          <p:cNvSpPr/>
          <p:nvPr/>
        </p:nvSpPr>
        <p:spPr>
          <a:xfrm>
            <a:off x="666780" y="4490161"/>
            <a:ext cx="57150" cy="1562527"/>
          </a:xfrm>
          <a:prstGeom prst="rect">
            <a:avLst/>
          </a:prstGeom>
          <a:solidFill>
            <a:srgbClr val="422C70"/>
          </a:solidFill>
          <a:ln/>
        </p:spPr>
      </p:sp>
      <p:sp>
        <p:nvSpPr>
          <p:cNvPr id="9" name="Text 6"/>
          <p:cNvSpPr/>
          <p:nvPr/>
        </p:nvSpPr>
        <p:spPr>
          <a:xfrm>
            <a:off x="1094537" y="4698644"/>
            <a:ext cx="4848057" cy="1145560"/>
          </a:xfrm>
          <a:prstGeom prst="rect">
            <a:avLst/>
          </a:prstGeom>
          <a:noFill/>
          <a:ln/>
        </p:spPr>
        <p:txBody>
          <a:bodyPr wrap="square" lIns="0" tIns="0" rIns="0" bIns="0" rtlCol="0" anchor="t"/>
          <a:lstStyle/>
          <a:p>
            <a:pPr algn="l" indent="0" marL="0">
              <a:lnSpc>
                <a:spcPct val="113000"/>
              </a:lnSpc>
              <a:buNone/>
            </a:pPr>
            <a:r>
              <a:rPr lang="nl" altLang="en-US" sz="1820" b="1" dirty="0">
                <a:solidFill>
                  <a:srgbClr val="422C70"/>
                </a:solidFill>
                <a:latin typeface="IBM Plex Sans" pitchFamily="34" charset="0"/>
                <a:ea typeface="IBM Plex Sans" pitchFamily="34" charset="-122"/>
                <a:cs typeface="IBM Plex Sans" pitchFamily="34" charset="-120"/>
              </a:rPr>
              <a:t>Toon uw begrip</a:t>
            </a:r>
            <a:endParaRPr lang="nl" sz="1820" dirty="0"/>
          </a:p>
          <a:p>
            <a:pPr algn="l" indent="0" marL="0">
              <a:lnSpc>
                <a:spcPct val="113000"/>
              </a:lnSpc>
              <a:spcBef>
                <a:spcPts val="270"/>
              </a:spcBef>
              <a:buNone/>
            </a:pPr>
            <a:r>
              <a:rPr lang="nl" altLang="en-US" sz="1820" dirty="0">
                <a:solidFill>
                  <a:srgbClr val="25252B"/>
                </a:solidFill>
                <a:latin typeface="IBM Plex Sans" pitchFamily="34" charset="0"/>
                <a:ea typeface="IBM Plex Sans" pitchFamily="34" charset="-122"/>
                <a:cs typeface="IBM Plex Sans" pitchFamily="34" charset="-120"/>
              </a:rPr>
              <a:t>Hoeveel sats zitten er in 0,01 BTC? Waarom kan iemand minder dan een hele bitcoin gebruiken?</a:t>
            </a:r>
            <a:endParaRPr lang="nl"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 als gezond digitaal geld</a:t>
            </a:r>
            <a:endParaRPr lang="nl"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Duurzaam grootboek; toegang hangt af van sleutels</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Draagbaar en deelbaar; overdracht vereist communicatie</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Openbare schaarsheid en verifieerbare regels</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Uitwisselbaarheid kan worden beïnvloed door de manier waarop diensten met de openbare geschiedenis omgaan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Acceptatie verschilt per plaats</a:t>
            </a:r>
            <a:endParaRPr lang="nl"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25252B"/>
                </a:solidFill>
                <a:latin typeface="IBM Plex Sans" pitchFamily="34" charset="0"/>
                <a:ea typeface="IBM Plex Sans" pitchFamily="34" charset="-122"/>
                <a:cs typeface="IBM Plex Sans" pitchFamily="34" charset="-120"/>
              </a:rPr>
              <a:t>Drie functies</a:t>
            </a:r>
            <a:endParaRPr lang="nl"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Waardeopslag: voorspelbaar aanbod; volatiele prijs</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Ruilmiddel: directe overdracht; wisselende kosten en acceptatie</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Rekeneenheid: BTC of sats; veel goederen zijn geprijsd in fiatgeld</a:t>
            </a:r>
            <a:endParaRPr lang="nl"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nl" altLang="en-US" sz="1610" dirty="0">
                <a:solidFill>
                  <a:srgbClr val="25252B"/>
                </a:solidFill>
                <a:latin typeface="IBM Plex Sans" pitchFamily="34" charset="0"/>
                <a:ea typeface="IBM Plex Sans" pitchFamily="34" charset="-122"/>
                <a:cs typeface="IBM Plex Sans" pitchFamily="34" charset="-120"/>
              </a:rPr>
              <a:t>„Gezond geld” hangt af van de gehanteerde criteria. Vergelijk alternatieven aan de hand van dezelfde maatstaven.</a:t>
            </a:r>
            <a:endParaRPr lang="nl"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 stablecoins en andere crypto-assets</a:t>
            </a:r>
            <a:endParaRPr lang="nl"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Bitcoin:</a:t>
            </a:r>
            <a:r>
              <a:rPr lang="nl" altLang="en-US" sz="2210" dirty="0">
                <a:solidFill>
                  <a:srgbClr val="25252B"/>
                </a:solidFill>
                <a:latin typeface="IBM Plex Sans" pitchFamily="34" charset="0"/>
                <a:ea typeface="IBM Plex Sans" pitchFamily="34" charset="-122"/>
                <a:cs typeface="IBM Plex Sans" pitchFamily="34" charset="-120"/>
              </a:rPr>
              <a:t> openbare uitgifteregels; geen centrale uitgever</a:t>
            </a:r>
            <a:endParaRPr lang="nl" sz="2210" dirty="0"/>
          </a:p>
          <a:p>
            <a:pPr algn="l" marL="210820" indent="-210820">
              <a:lnSpc>
                <a:spcPct val="113000"/>
              </a:lnSpc>
              <a:spcBef>
                <a:spcPts val="440"/>
              </a:spcBef>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Stablecoins:</a:t>
            </a:r>
            <a:r>
              <a:rPr lang="nl" altLang="en-US" sz="2210" dirty="0">
                <a:solidFill>
                  <a:srgbClr val="25252B"/>
                </a:solidFill>
                <a:latin typeface="IBM Plex Sans" pitchFamily="34" charset="0"/>
                <a:ea typeface="IBM Plex Sans" pitchFamily="34" charset="-122"/>
                <a:cs typeface="IBM Plex Sans" pitchFamily="34" charset="-120"/>
              </a:rPr>
              <a:t> streven naar een referentiewaarde; reserves, mechanismen of terugbetalingsclaims</a:t>
            </a:r>
            <a:endParaRPr lang="nl" sz="2210" dirty="0"/>
          </a:p>
          <a:p>
            <a:pPr algn="l" marL="210820" indent="-210820">
              <a:lnSpc>
                <a:spcPct val="113000"/>
              </a:lnSpc>
              <a:spcBef>
                <a:spcPts val="440"/>
              </a:spcBef>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Andere crypto-assets:</a:t>
            </a:r>
            <a:r>
              <a:rPr lang="nl" altLang="en-US" sz="2210" dirty="0">
                <a:solidFill>
                  <a:srgbClr val="25252B"/>
                </a:solidFill>
                <a:latin typeface="IBM Plex Sans" pitchFamily="34" charset="0"/>
                <a:ea typeface="IBM Plex Sans" pitchFamily="34" charset="-122"/>
                <a:cs typeface="IBM Plex Sans" pitchFamily="34" charset="-120"/>
              </a:rPr>
              <a:t> verschillende netwerken, uitgifte, controle en doeleinden</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Een fork met een gedeelde codegeschiedenis krijgt daarmee niet het netwerk of de beveiliging van Bitcoin</a:t>
            </a:r>
            <a:endParaRPr lang="nl"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nl" altLang="en-US" sz="2210" b="1" dirty="0">
                <a:solidFill>
                  <a:srgbClr val="422C70"/>
                </a:solidFill>
                <a:latin typeface="IBM Plex Sans" pitchFamily="34" charset="0"/>
                <a:ea typeface="IBM Plex Sans" pitchFamily="34" charset="-122"/>
                <a:cs typeface="IBM Plex Sans" pitchFamily="34" charset="-120"/>
              </a:rPr>
              <a:t>Vergelijk:</a:t>
            </a:r>
            <a:r>
              <a:rPr lang="nl" altLang="en-US" sz="2210" dirty="0">
                <a:solidFill>
                  <a:srgbClr val="25252B"/>
                </a:solidFill>
                <a:latin typeface="IBM Plex Sans" pitchFamily="34" charset="0"/>
                <a:ea typeface="IBM Plex Sans" pitchFamily="34" charset="-122"/>
                <a:cs typeface="IBM Plex Sans" pitchFamily="34" charset="-120"/>
              </a:rPr>
              <a:t> controle over uitgifte, onafhankelijke verificatie, controle over sleutels en tegenpartijen.</a:t>
            </a:r>
            <a:endParaRPr lang="nl"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Deze vergelijking verduidelijkt Bitcoin; ze is geen aanbeveling om welk asset dan ook te verwerven, te verhandelen of te promoten.</a:t>
            </a:r>
            <a:endParaRPr lang="n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Verschillende ontwerpen, verschillende risico's</a:t>
            </a:r>
            <a:endParaRPr lang="nl"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Bitcoin:</a:t>
            </a:r>
            <a:r>
              <a:rPr lang="nl" altLang="en-US" sz="2300" dirty="0">
                <a:solidFill>
                  <a:srgbClr val="25252B"/>
                </a:solidFill>
                <a:latin typeface="IBM Plex Sans" pitchFamily="34" charset="0"/>
                <a:ea typeface="IBM Plex Sans" pitchFamily="34" charset="-122"/>
                <a:cs typeface="IBM Plex Sans" pitchFamily="34" charset="-120"/>
              </a:rPr>
              <a:t> volatiliteit, verlies van sleutels, finaliteit van betalingen, transactiekosten, openbare registers</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Stablecoins:</a:t>
            </a:r>
            <a:r>
              <a:rPr lang="nl" altLang="en-US" sz="2300" dirty="0">
                <a:solidFill>
                  <a:srgbClr val="25252B"/>
                </a:solidFill>
                <a:latin typeface="IBM Plex Sans" pitchFamily="34" charset="0"/>
                <a:ea typeface="IBM Plex Sans" pitchFamily="34" charset="-122"/>
                <a:cs typeface="IBM Plex Sans" pitchFamily="34" charset="-120"/>
              </a:rPr>
              <a:t> loskoppeling van de koppeling (depegging), reserves, terugbetaling, bevriezingen en tegenpartijen</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Andere crypto-activa:</a:t>
            </a:r>
            <a:r>
              <a:rPr lang="nl" altLang="en-US" sz="2300" dirty="0">
                <a:solidFill>
                  <a:srgbClr val="25252B"/>
                </a:solidFill>
                <a:latin typeface="IBM Plex Sans" pitchFamily="34" charset="0"/>
                <a:ea typeface="IBM Plex Sans" pitchFamily="34" charset="-122"/>
                <a:cs typeface="IBM Plex Sans" pitchFamily="34" charset="-120"/>
              </a:rPr>
              <a:t> regelwijzigingen, geconcentreerde invloed, bugs, hacks en bridges</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Diensten:</a:t>
            </a:r>
            <a:r>
              <a:rPr lang="nl" altLang="en-US" sz="2300" dirty="0">
                <a:solidFill>
                  <a:srgbClr val="25252B"/>
                </a:solidFill>
                <a:latin typeface="IBM Plex Sans" pitchFamily="34" charset="0"/>
                <a:ea typeface="IBM Plex Sans" pitchFamily="34" charset="-122"/>
                <a:cs typeface="IBM Plex Sans" pitchFamily="34" charset="-120"/>
              </a:rPr>
              <a:t> bewaring, faillissement, toegang en juridische risico's in alle categorieën</a:t>
            </a:r>
            <a:endParaRPr lang="nl"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Een bekende ticker, een schijnbaar stabiele koers of een verzorgde app is geen bewijs van veiligheid. Tokens geven niet automatisch recht op eigendom van een bedrijf, inkomsten of terugbetaling.</a:t>
            </a:r>
            <a:endParaRPr lang="n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Leren is geen handelen of promotie</a:t>
            </a:r>
            <a:endParaRPr lang="n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Uitleggen, bevragen, vergelijken en verifiëren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Speculatie: prijsrisico, platformrisico en druk</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Promotie: mogelijke belangenconflicten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Geen instructie om te kopen, verkopen of aan te houden</a:t>
            </a:r>
            <a:endParaRPr lang="nl"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nl" altLang="en-US" sz="2400" b="1" dirty="0">
                <a:solidFill>
                  <a:srgbClr val="422C70"/>
                </a:solidFill>
                <a:latin typeface="IBM Plex Sans" pitchFamily="34" charset="0"/>
                <a:ea typeface="IBM Plex Sans" pitchFamily="34" charset="-122"/>
                <a:cs typeface="IBM Plex Sans" pitchFamily="34" charset="-120"/>
              </a:rPr>
              <a:t>Controle van de lokale waarde</a:t>
            </a:r>
            <a:endParaRPr lang="nl" sz="2400" dirty="0"/>
          </a:p>
          <a:p>
            <a:pPr algn="l" indent="0" marL="0">
              <a:lnSpc>
                <a:spcPct val="113000"/>
              </a:lnSpc>
              <a:spcBef>
                <a:spcPts val="360"/>
              </a:spcBef>
              <a:buNone/>
            </a:pPr>
            <a:r>
              <a:rPr lang="nl" altLang="en-US" sz="2400" dirty="0">
                <a:solidFill>
                  <a:srgbClr val="25252B"/>
                </a:solidFill>
                <a:latin typeface="IBM Plex Sans" pitchFamily="34" charset="0"/>
                <a:ea typeface="IBM Plex Sans" pitchFamily="34" charset="-122"/>
                <a:cs typeface="IBM Plex Sans" pitchFamily="34" charset="-120"/>
              </a:rPr>
              <a:t>Maak onderscheid tussen marktprijs, lokale acceptatie en persoonlijke voorkeur of vooringenomenheid.</a:t>
            </a:r>
            <a:endParaRPr lang="n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Tijdlijn van de oorsprong van Bitcoin</a:t>
            </a:r>
            <a:endParaRPr lang="n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Satoshi Nakamoto is een pseudoniem; de maker of makers zijn nog altijd onbekend. Anderen hebben het open-source netwerk voortgezet zonder een vaste centrale leider.</a:t>
            </a:r>
            <a:endParaRPr lang="nl"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Beoordeel zowel het ontwerp en de werking als het ontstaansverhaal.</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Whitepaper gepubliceerd: online betalingen zonder tussenpersoon3 januari 2009Genesis Block: het Bitcoin-netwerk gaat van start 12 januari 2009Eerste transactie van persoon tot persoon, ">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Empowerment, risico en verantwoordelijkheid</a:t>
            </a:r>
            <a:endParaRPr lang="n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Directe controle via sleutels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Openbare regels en onafhankelijke verificatie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Wereldwijde Peer-to-Peer-overdracht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Back-ups, betalingscontroles en herstelplanning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Volatiliteit, openbare registers, transactiekosten en beperkte acceptatie</a:t>
            </a:r>
            <a:endParaRPr lang="nl"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Geen enkel bedrijf kan een verloren seedphrase herstellen. Vraag om hulp voordat u aanzienlijke bedragen verplaatst, zonder geheimen prijs te geven.</a:t>
            </a:r>
            <a:endParaRPr lang="nl"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Persoonlijke verantwoordelijkheid kan bestaan uit educatie, controle door anderen, procedures en kleine tests.</a:t>
            </a:r>
            <a:endParaRPr lang="n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Herhaling: hoe pakt Bitcoin monetaire tekortkomingen aan?</a:t>
            </a:r>
            <a:endParaRPr lang="nl"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nl" altLang="en-US" sz="2110" b="1" dirty="0">
                <a:solidFill>
                  <a:srgbClr val="25252B"/>
                </a:solidFill>
                <a:latin typeface="IBM Plex Sans" pitchFamily="34" charset="0"/>
                <a:ea typeface="IBM Plex Sans" pitchFamily="34" charset="-122"/>
                <a:cs typeface="IBM Plex Sans" pitchFamily="34" charset="-120"/>
              </a:rPr>
              <a:t>Belangrijkste inzichten</a:t>
            </a:r>
            <a:endParaRPr lang="nl" sz="2110" dirty="0"/>
          </a:p>
        </p:txBody>
      </p:sp>
      <p:sp>
        <p:nvSpPr>
          <p:cNvPr id="5" name="Text 3"/>
          <p:cNvSpPr/>
          <p:nvPr/>
        </p:nvSpPr>
        <p:spPr>
          <a:xfrm>
            <a:off x="1002000" y="200591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Veranderlijk aanbod → openbare uitgifteregels; gebruikers dwingen ze af</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Centrale betalingstoestemming → Peer-to-Peer-overdracht; fouten moeilijk terug te draaien</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Centraal Grootboek → gedeelde verificatie; privacyrisico's van een openbaar register</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Toegang via instellingen → controle over sleutels; verantwoordelijkheid voor back-ups</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Volgorde van transacties → Proof-of-Work; kosten voor apparatuur en energie</a:t>
            </a:r>
            <a:endParaRPr lang="nl" sz="2110" dirty="0"/>
          </a:p>
        </p:txBody>
      </p:sp>
      <p:sp>
        <p:nvSpPr>
          <p:cNvPr id="6" name="Shape 4"/>
          <p:cNvSpPr/>
          <p:nvPr/>
        </p:nvSpPr>
        <p:spPr>
          <a:xfrm>
            <a:off x="666780" y="4686940"/>
            <a:ext cx="10858500" cy="1085850"/>
          </a:xfrm>
          <a:prstGeom prst="rect">
            <a:avLst/>
          </a:prstGeom>
          <a:solidFill>
            <a:srgbClr val="F3F3FA"/>
          </a:solidFill>
          <a:ln/>
        </p:spPr>
      </p:sp>
      <p:sp>
        <p:nvSpPr>
          <p:cNvPr id="7" name="Shape 5"/>
          <p:cNvSpPr/>
          <p:nvPr/>
        </p:nvSpPr>
        <p:spPr>
          <a:xfrm>
            <a:off x="666780" y="4686940"/>
            <a:ext cx="57150" cy="1085850"/>
          </a:xfrm>
          <a:prstGeom prst="rect">
            <a:avLst/>
          </a:prstGeom>
          <a:solidFill>
            <a:srgbClr val="422C70"/>
          </a:solidFill>
          <a:ln/>
        </p:spPr>
      </p:sp>
      <p:sp>
        <p:nvSpPr>
          <p:cNvPr id="8" name="Text 6"/>
          <p:cNvSpPr/>
          <p:nvPr/>
        </p:nvSpPr>
        <p:spPr>
          <a:xfrm>
            <a:off x="1153058" y="4928342"/>
            <a:ext cx="10539649" cy="603047"/>
          </a:xfrm>
          <a:prstGeom prst="rect">
            <a:avLst/>
          </a:prstGeom>
          <a:noFill/>
          <a:ln/>
        </p:spPr>
        <p:txBody>
          <a:bodyPr wrap="square" lIns="0" tIns="0" rIns="0" bIns="0" rtlCol="0" anchor="t"/>
          <a:lstStyle/>
          <a:p>
            <a:pPr algn="l" indent="0" marL="0">
              <a:lnSpc>
                <a:spcPct val="113000"/>
              </a:lnSpc>
              <a:buNone/>
            </a:pPr>
            <a:r>
              <a:rPr lang="nl" altLang="en-US" sz="2110" b="1" dirty="0">
                <a:solidFill>
                  <a:srgbClr val="422C70"/>
                </a:solidFill>
                <a:latin typeface="IBM Plex Sans" pitchFamily="34" charset="0"/>
                <a:ea typeface="IBM Plex Sans" pitchFamily="34" charset="-122"/>
                <a:cs typeface="IBM Plex Sans" pitchFamily="34" charset="-120"/>
              </a:rPr>
              <a:t>Een moment van reflectie</a:t>
            </a:r>
            <a:endParaRPr lang="nl" sz="2110" dirty="0"/>
          </a:p>
          <a:p>
            <a:pPr algn="l" indent="0" marL="0">
              <a:lnSpc>
                <a:spcPct val="113000"/>
              </a:lnSpc>
              <a:spcBef>
                <a:spcPts val="320"/>
              </a:spcBef>
              <a:buNone/>
            </a:pPr>
            <a:r>
              <a:rPr lang="nl" altLang="en-US" sz="2110" dirty="0">
                <a:solidFill>
                  <a:srgbClr val="25252B"/>
                </a:solidFill>
                <a:latin typeface="IBM Plex Sans" pitchFamily="34" charset="0"/>
                <a:ea typeface="IBM Plex Sans" pitchFamily="34" charset="-122"/>
                <a:cs typeface="IBM Plex Sans" pitchFamily="34" charset="-120"/>
              </a:rPr>
              <a:t>Welk onderdeel van het ontwerp van Bitcoin zou u nu anders uitleggen, en waarom?</a:t>
            </a:r>
            <a:endParaRPr lang="nl"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2</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7941F"/>
                </a:solidFill>
                <a:latin typeface="IBM Plex Sans Medium" pitchFamily="34" charset="0"/>
                <a:ea typeface="IBM Plex Sans Medium" pitchFamily="34" charset="-122"/>
                <a:cs typeface="IBM Plex Sans Medium" pitchFamily="34" charset="-120"/>
              </a:rPr>
              <a:t>Module 3</a:t>
            </a:r>
            <a:endParaRPr lang="nl"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Bitcoin veilig gebruiken</a:t>
            </a:r>
            <a:endParaRPr lang="n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nl" altLang="en-US" sz="2400" b="1" dirty="0">
                <a:solidFill>
                  <a:srgbClr val="FFFFFF"/>
                </a:solidFill>
                <a:latin typeface="IBM Plex Sans" pitchFamily="34" charset="0"/>
                <a:ea typeface="IBM Plex Sans" pitchFamily="34" charset="-122"/>
                <a:cs typeface="IBM Plex Sans" pitchFamily="34" charset="-120"/>
              </a:rPr>
              <a:t>Actie:</a:t>
            </a:r>
            <a:r>
              <a:rPr lang="nl" altLang="en-US" sz="2400" dirty="0">
                <a:solidFill>
                  <a:srgbClr val="FFFFFF"/>
                </a:solidFill>
                <a:latin typeface="IBM Plex Sans" pitchFamily="34" charset="0"/>
                <a:ea typeface="IBM Plex Sans" pitchFamily="34" charset="-122"/>
                <a:cs typeface="IBM Plex Sans" pitchFamily="34" charset="-120"/>
              </a:rPr>
              <a:t> Hoe neem ik verantwoordelijkheid voor het gebruiken en beveiligen van Bitcoin?</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Veilige eerste stappen</a:t>
            </a:r>
            <a:endParaRPr lang="n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Deel ontvangstgegevens; nooit geheimen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Neem even pauze voordat u een verzending goedkeurt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Houd fouten klein; vraag om hulp</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Gebruik voorbereide, lege, gesimuleerde of goedgekeurde materialen met weinig risico</a:t>
            </a:r>
            <a:endParaRPr lang="nl"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Er is geen aankoop, eigen geld of persoonlijke Wallet nodig. Live oefenen brengt extra risico's met zich mee op het gebied van privacy, beveiliging en verlies; er is een alternatief zonder geld beschikbaar.</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Wallets</a:t>
            </a:r>
            <a:endParaRPr lang="nl"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Een Bitcoin-wallet beheert de sleutels en informatie die nodig zijn om transacties te ontvangen en te autoriseren; bitcoin blijft vastgelegd in het gedeelde Grootboek.</a:t>
            </a:r>
            <a:endParaRPr lang="nl"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Wie beheert de sleutels?</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Hoe wordt de toegang hersteld?</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Welke betaalmethoden worden ondersteund?</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Broncode, onderhoud, compatibiliteit, privacy, kosten en ondersteuning</a:t>
            </a:r>
            <a:endParaRPr lang="nl" sz="2110" dirty="0"/>
          </a:p>
        </p:txBody>
      </p:sp>
      <p:sp>
        <p:nvSpPr>
          <p:cNvPr id="6" name="Text 4"/>
          <p:cNvSpPr/>
          <p:nvPr/>
        </p:nvSpPr>
        <p:spPr>
          <a:xfrm>
            <a:off x="666780" y="4271345"/>
            <a:ext cx="11510010" cy="72393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Open-sourcecode maakt inspectie mogelijk; het bewijst niet dat een wallet veilig of geschikt is.</a:t>
            </a:r>
            <a:endParaRPr lang="nl" sz="2110" dirty="0"/>
          </a:p>
        </p:txBody>
      </p:sp>
      <p:sp>
        <p:nvSpPr>
          <p:cNvPr id="7" name="Text 5"/>
          <p:cNvSpPr/>
          <p:nvPr/>
        </p:nvSpPr>
        <p:spPr>
          <a:xfrm>
            <a:off x="666780" y="5263469"/>
            <a:ext cx="11510010" cy="72393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Oefenwallets mogen geen noemenswaardige bedragen beveiligen. Een latere persoonlijke wallet vereist een nieuwe, privé ingerichte configuratie en nieuwe herstelgegevens.</a:t>
            </a:r>
            <a:endParaRPr lang="nl"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Uw Wallet bewaart de sleutels Ontvangen Deel een ontvangstadresVerzenden Onderteken met uw sleutel De bitcoin blijft op het gedeelde grootboek staan">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Adressen</a:t>
            </a:r>
            <a:endParaRPr lang="n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Openbare ontvangstgegevens voor een on-chain betaling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Verkrijg deze via het ontvangstscherm van de beoogde Wallet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Scan of kopieer; vergelijk daarna met het vertrouwde scherm</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Controleer ontvanger, netwerk en betaalmethode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On-chain adres en Lightning-factuur: verschillende verzoeken</a:t>
            </a:r>
            <a:endParaRPr lang="nl"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Malware kan gekopieerde bestemmingen vervangen. Een vertrouwd uiterlijk is niet voldoende. Nieuwe adressen beperken eenvoudige koppelingen tussen betalingen; ze maken betalingen niet anoniem.</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Sleutels</a:t>
            </a:r>
            <a:endParaRPr lang="n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Privé sleutel:</a:t>
            </a:r>
            <a:r>
              <a:rPr lang="nl" altLang="en-US" sz="2110" dirty="0">
                <a:solidFill>
                  <a:srgbClr val="25252B"/>
                </a:solidFill>
                <a:latin typeface="IBM Plex Sans" pitchFamily="34" charset="0"/>
                <a:ea typeface="IBM Plex Sans" pitchFamily="34" charset="-122"/>
                <a:cs typeface="IBM Plex Sans" pitchFamily="34" charset="-120"/>
              </a:rPr>
              <a:t> geheime informatie die wordt gebruikt om uitgaven te autoriseren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Publieke sleutel:</a:t>
            </a:r>
            <a:r>
              <a:rPr lang="nl" altLang="en-US" sz="2110" dirty="0">
                <a:solidFill>
                  <a:srgbClr val="25252B"/>
                </a:solidFill>
                <a:latin typeface="IBM Plex Sans" pitchFamily="34" charset="0"/>
                <a:ea typeface="IBM Plex Sans" pitchFamily="34" charset="-122"/>
                <a:cs typeface="IBM Plex Sans" pitchFamily="34" charset="-120"/>
              </a:rPr>
              <a:t> verifieert handtekeningen zonder de privé sleutel prijs te geven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Adres:</a:t>
            </a:r>
            <a:r>
              <a:rPr lang="nl" altLang="en-US" sz="2110" dirty="0">
                <a:solidFill>
                  <a:srgbClr val="25252B"/>
                </a:solidFill>
                <a:latin typeface="IBM Plex Sans" pitchFamily="34" charset="0"/>
                <a:ea typeface="IBM Plex Sans" pitchFamily="34" charset="-122"/>
                <a:cs typeface="IBM Plex Sans" pitchFamily="34" charset="-120"/>
              </a:rPr>
              <a:t> ontvangstinformatie die is afgeleid van informatie over de publieke sleutel</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Wallets beheren normaal gesproken automatisch veel sleutels</a:t>
            </a:r>
            <a:endParaRPr lang="n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Deel nooit privé sleutels, seedzinnen, wachtwoorden of herstelcodes. Geen enkele bonafide docent, supportmedewerker, wallet-aanbieder, medewerker van een exchange of ontwikkelaar heeft ze nodig.</a:t>
            </a:r>
            <a:endParaRPr lang="nl"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nl" altLang="en-US" sz="2110" b="1" dirty="0">
                <a:solidFill>
                  <a:srgbClr val="422C70"/>
                </a:solidFill>
                <a:latin typeface="IBM Plex Sans" pitchFamily="34" charset="0"/>
                <a:ea typeface="IBM Plex Sans" pitchFamily="34" charset="-122"/>
                <a:cs typeface="IBM Plex Sans" pitchFamily="34" charset="-120"/>
              </a:rPr>
              <a:t>Probeer het zelf</a:t>
            </a:r>
            <a:endParaRPr lang="nl" sz="2110" dirty="0"/>
          </a:p>
          <a:p>
            <a:pPr algn="l" indent="0" marL="0">
              <a:lnSpc>
                <a:spcPct val="113000"/>
              </a:lnSpc>
              <a:spcBef>
                <a:spcPts val="320"/>
              </a:spcBef>
              <a:buNone/>
            </a:pPr>
            <a:r>
              <a:rPr lang="nl" altLang="en-US" sz="2110" dirty="0">
                <a:solidFill>
                  <a:srgbClr val="25252B"/>
                </a:solidFill>
                <a:latin typeface="IBM Plex Sans" pitchFamily="34" charset="0"/>
                <a:ea typeface="IBM Plex Sans" pitchFamily="34" charset="-122"/>
                <a:cs typeface="IBM Plex Sans" pitchFamily="34" charset="-120"/>
              </a:rPr>
              <a:t>Sorteer de voorbereide voorbeelden in ontvangstinformatie, geheimen en openbare informatie die gevoelig wordt zodra deze aan een persoon wordt gekoppeld.</a:t>
            </a:r>
            <a:endParaRPr lang="nl"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ésleutel: deel deze nooit. Iedereen die deze sleutel heeft, kan uw bitcoin uitgeven. Ontvangen: veilig om te delen Publieke sleutel, afgeleid van de privésleutel Ontvangstadres, aangemaakt op basi">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Herstelzinnen</a:t>
            </a:r>
            <a:endParaRPr lang="nl"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Een seedphrase is een geordende lijst woorden die veel Wallets gebruiken om hun privésleutels te herstellen.</a:t>
            </a:r>
            <a:endParaRPr lang="nl"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Vaak 12 of 24 woorden; ontwerpen verschillen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Exacte spelling en volgorde</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Officiële back-upinstructies; privé en offline opslaan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Bescherm tegen verlies, beschadiging, camera's en andere meekijkers</a:t>
            </a:r>
            <a:endParaRPr lang="n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Custodial en non-custodial gebruik</a:t>
            </a:r>
            <a:endParaRPr lang="n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Custodial:</a:t>
            </a:r>
            <a:r>
              <a:rPr lang="nl" altLang="en-US" sz="2110" dirty="0">
                <a:solidFill>
                  <a:srgbClr val="25252B"/>
                </a:solidFill>
                <a:latin typeface="IBM Plex Sans" pitchFamily="34" charset="0"/>
                <a:ea typeface="IBM Plex Sans" pitchFamily="34" charset="-122"/>
                <a:cs typeface="IBM Plex Sans" pitchFamily="34" charset="-120"/>
              </a:rPr>
              <a:t> de dienst beheert de sleutels en het accountherstel</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Weergegeven saldo: de belofte van de dienst om bitcoin te leveren</a:t>
            </a:r>
            <a:endParaRPr lang="nl" sz="2110" dirty="0"/>
          </a:p>
          <a:p>
            <a:pPr algn="l" marL="200660" indent="-200660">
              <a:lnSpc>
                <a:spcPct val="113000"/>
              </a:lnSpc>
              <a:spcBef>
                <a:spcPts val="420"/>
              </a:spcBef>
              <a:buSzPct val="100000"/>
              <a:buChar char="•"/>
            </a:pPr>
            <a:r>
              <a:rPr lang="nl" altLang="en-US" sz="2110" b="1" dirty="0">
                <a:solidFill>
                  <a:srgbClr val="422C70"/>
                </a:solidFill>
                <a:latin typeface="IBM Plex Sans" pitchFamily="34" charset="0"/>
                <a:ea typeface="IBM Plex Sans" pitchFamily="34" charset="-122"/>
                <a:cs typeface="IBM Plex Sans" pitchFamily="34" charset="-120"/>
              </a:rPr>
              <a:t>Self-custody:</a:t>
            </a:r>
            <a:r>
              <a:rPr lang="nl" altLang="en-US" sz="2110" dirty="0">
                <a:solidFill>
                  <a:srgbClr val="25252B"/>
                </a:solidFill>
                <a:latin typeface="IBM Plex Sans" pitchFamily="34" charset="0"/>
                <a:ea typeface="IBM Plex Sans" pitchFamily="34" charset="-122"/>
                <a:cs typeface="IBM Plex Sans" pitchFamily="34" charset="-120"/>
              </a:rPr>
              <a:t> de gebruiker beheert de sleutels en de back-up</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Directe controle brengt verantwoordelijkheid voor fouten en herstel met zich mee</a:t>
            </a:r>
            <a:endParaRPr lang="n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Een openbare blockchain kan niet bewijzen wat een dienst aan een bepaalde klant verschuldigd is. Ook bij self-custody kan er sprake zijn van afhankelijkheid van software, hardware, servers en netwerken.</a:t>
            </a:r>
            <a:endParaRPr lang="nl"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nl" altLang="en-US" sz="2110" b="1" dirty="0">
                <a:solidFill>
                  <a:srgbClr val="422C70"/>
                </a:solidFill>
                <a:latin typeface="IBM Plex Sans" pitchFamily="34" charset="0"/>
                <a:ea typeface="IBM Plex Sans" pitchFamily="34" charset="-122"/>
                <a:cs typeface="IBM Plex Sans" pitchFamily="34" charset="-120"/>
              </a:rPr>
              <a:t>Probeer het</a:t>
            </a:r>
            <a:endParaRPr lang="nl" sz="2110" dirty="0"/>
          </a:p>
          <a:p>
            <a:pPr algn="l" indent="0" marL="0">
              <a:lnSpc>
                <a:spcPct val="113000"/>
              </a:lnSpc>
              <a:spcBef>
                <a:spcPts val="320"/>
              </a:spcBef>
              <a:buNone/>
            </a:pPr>
            <a:r>
              <a:rPr lang="nl" altLang="en-US" sz="2110" dirty="0">
                <a:solidFill>
                  <a:srgbClr val="25252B"/>
                </a:solidFill>
                <a:latin typeface="IBM Plex Sans" pitchFamily="34" charset="0"/>
                <a:ea typeface="IBM Plex Sans" pitchFamily="34" charset="-122"/>
                <a:cs typeface="IBM Plex Sans" pitchFamily="34" charset="-120"/>
              </a:rPr>
              <a:t>Vergelijk twee voorbereide beschrijvingen: wie beheert de sleutels, wie herstelt de toegang en welk risico moet worden gecontroleerd?</a:t>
            </a:r>
            <a:endParaRPr lang="nl"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Bewaring door derden U logt in op een account op uw telefoonDe dienst bewaart de sleutels op zijn servers De dienst keurt uw betaling goed en ondertekent dieSaldoEen belofte van de dienstHerstelVia de">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Hot en Cold Wallets</a:t>
            </a:r>
            <a:endParaRPr lang="nl"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Hot:</a:t>
            </a:r>
            <a:r>
              <a:rPr lang="nl" altLang="en-US" sz="1920" dirty="0">
                <a:solidFill>
                  <a:srgbClr val="25252B"/>
                </a:solidFill>
                <a:latin typeface="IBM Plex Sans" pitchFamily="34" charset="0"/>
                <a:ea typeface="IBM Plex Sans" pitchFamily="34" charset="-122"/>
                <a:cs typeface="IBM Plex Sans" pitchFamily="34" charset="-120"/>
              </a:rPr>
              <a:t> sleutels op een apparaat met internetverbinding; handig, maar meer blootstelling</a:t>
            </a:r>
            <a:endParaRPr lang="nl" sz="1920" dirty="0"/>
          </a:p>
          <a:p>
            <a:pPr algn="l" marL="182880" indent="-1828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Cold:</a:t>
            </a:r>
            <a:r>
              <a:rPr lang="nl" altLang="en-US" sz="1920" dirty="0">
                <a:solidFill>
                  <a:srgbClr val="25252B"/>
                </a:solidFill>
                <a:latin typeface="IBM Plex Sans" pitchFamily="34" charset="0"/>
                <a:ea typeface="IBM Plex Sans" pitchFamily="34" charset="-122"/>
                <a:cs typeface="IBM Plex Sans" pitchFamily="34" charset="-120"/>
              </a:rPr>
              <a:t> ondertekeningssleutels geïsoleerd van een algemeen apparaat met internetverbinding</a:t>
            </a:r>
            <a:endParaRPr lang="nl" sz="1920" dirty="0"/>
          </a:p>
          <a:p>
            <a:pPr algn="l" marL="182880" indent="-182880">
              <a:lnSpc>
                <a:spcPct val="113000"/>
              </a:lnSpc>
              <a:spcBef>
                <a:spcPts val="380"/>
              </a:spcBef>
              <a:buSzPct val="100000"/>
              <a:buChar char="•"/>
            </a:pPr>
            <a:r>
              <a:rPr lang="nl" altLang="en-US" sz="1920" b="1" dirty="0">
                <a:solidFill>
                  <a:srgbClr val="422C70"/>
                </a:solidFill>
                <a:latin typeface="IBM Plex Sans" pitchFamily="34" charset="0"/>
                <a:ea typeface="IBM Plex Sans" pitchFamily="34" charset="-122"/>
                <a:cs typeface="IBM Plex Sans" pitchFamily="34" charset="-120"/>
              </a:rPr>
              <a:t>Hardware Wallet:</a:t>
            </a:r>
            <a:r>
              <a:rPr lang="nl" altLang="en-US" sz="1920" dirty="0">
                <a:solidFill>
                  <a:srgbClr val="25252B"/>
                </a:solidFill>
                <a:latin typeface="IBM Plex Sans" pitchFamily="34" charset="0"/>
                <a:ea typeface="IBM Plex Sans" pitchFamily="34" charset="-122"/>
                <a:cs typeface="IBM Plex Sans" pitchFamily="34" charset="-120"/>
              </a:rPr>
              <a:t> speciaal apparaat voor sleutelbescherming en ondertekening</a:t>
            </a:r>
            <a:endParaRPr lang="nl" sz="1920" dirty="0"/>
          </a:p>
          <a:p>
            <a:pPr algn="l" marL="182880" indent="-182880">
              <a:lnSpc>
                <a:spcPct val="113000"/>
              </a:lnSpc>
              <a:spcBef>
                <a:spcPts val="380"/>
              </a:spcBef>
              <a:buSzPct val="100000"/>
              <a:buChar char="•"/>
            </a:pPr>
            <a:r>
              <a:rPr lang="nl" altLang="en-US" sz="1920" dirty="0">
                <a:solidFill>
                  <a:srgbClr val="25252B"/>
                </a:solidFill>
                <a:latin typeface="IBM Plex Sans" pitchFamily="34" charset="0"/>
                <a:ea typeface="IBM Plex Sans" pitchFamily="34" charset="-122"/>
                <a:cs typeface="IBM Plex Sans" pitchFamily="34" charset="-120"/>
              </a:rPr>
              <a:t>Bewaring en herstel: afzonderlijke vraagstukken</a:t>
            </a:r>
            <a:endParaRPr lang="nl" sz="1920" dirty="0"/>
          </a:p>
        </p:txBody>
      </p:sp>
      <p:sp>
        <p:nvSpPr>
          <p:cNvPr id="6" name="Text 3"/>
          <p:cNvSpPr/>
          <p:nvPr/>
        </p:nvSpPr>
        <p:spPr>
          <a:xfrm>
            <a:off x="666780" y="4415180"/>
            <a:ext cx="6340632" cy="987186"/>
          </a:xfrm>
          <a:prstGeom prst="rect">
            <a:avLst/>
          </a:prstGeom>
          <a:noFill/>
          <a:ln/>
        </p:spPr>
        <p:txBody>
          <a:bodyPr wrap="square" lIns="0" tIns="0" rIns="0" bIns="0" rtlCol="0" anchor="t"/>
          <a:lstStyle/>
          <a:p>
            <a:pPr algn="l" indent="0" marL="0">
              <a:lnSpc>
                <a:spcPct val="113000"/>
              </a:lnSpc>
              <a:buNone/>
            </a:pPr>
            <a:r>
              <a:rPr lang="nl" altLang="en-US" sz="1920" dirty="0">
                <a:solidFill>
                  <a:srgbClr val="25252B"/>
                </a:solidFill>
                <a:latin typeface="IBM Plex Sans" pitchFamily="34" charset="0"/>
                <a:ea typeface="IBM Plex Sans" pitchFamily="34" charset="-122"/>
                <a:cs typeface="IBM Plex Sans" pitchFamily="34" charset="-120"/>
              </a:rPr>
              <a:t>Een Hardware Wallet kan Cold Storage ondersteunen; de termen zijn niet uitwisselbaar. Apparaten en back-ups moeten nog steeds worden beschermd.</a:t>
            </a:r>
            <a:endParaRPr lang="n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Wallet-herstel en het testen van de seed phrase</a:t>
            </a:r>
            <a:endParaRPr lang="n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Gebruik alleen voorbereide, lege of gesimuleerde materialen. Maak nooit echte herstelwoorden bekend; gebruik een klaslokaal-Wallet later nooit voor serieuze bedragen.</a:t>
            </a:r>
            <a:endParaRPr lang="n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Gebruik uitsluitend voorbereide, lege of gesimuleerde materialen. Uw docent ziet de herstelwoorden nooit. 1 Volg de instructiesGebruik de officiële handleiding voor precies deze trainingswallet.2 Cont">    </p:cNvPr>
          <p:cNvPicPr>
            <a:picLocks noChangeAspect="1"/>
          </p:cNvPicPr>
          <p:nvPr/>
        </p:nvPicPr>
        <p:blipFill>
          <a:blip r:embed="rId1"/>
          <a:stretch>
            <a:fillRect/>
          </a:stretch>
        </p:blipFill>
        <p:spPr>
          <a:xfrm>
            <a:off x="770016" y="266730"/>
            <a:ext cx="1065202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 ontvangen</a:t>
            </a:r>
            <a:endParaRPr lang="nl"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l" altLang="en-US" sz="2400" b="1" dirty="0">
                <a:solidFill>
                  <a:srgbClr val="25252B"/>
                </a:solidFill>
                <a:latin typeface="IBM Plex Sans" pitchFamily="34" charset="0"/>
                <a:ea typeface="IBM Plex Sans" pitchFamily="34" charset="-122"/>
                <a:cs typeface="IBM Plex Sans" pitchFamily="34" charset="-120"/>
              </a:rPr>
              <a:t>Oefening 1: veilig ontvangen</a:t>
            </a:r>
            <a:endParaRPr lang="nl"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Open de voorbereide Wallet; kies Ontvangen.</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Stel vast of het om on-chain of Lightning gaat.</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Deel alleen openbare ontvangstgegevens.</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Controleer een gevraagd bedrag altijd met de verzender.</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Controleer het bedrag en de status in uw eigen Wallet.</a:t>
            </a:r>
            <a:endParaRPr lang="nl"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Een bericht of schermafbeelding van de verzender is geen bewijs. In behandeling is iets anders dan bevestigd; bevestigingen kunnen een verkeerd adres of oplichting niet herstellen.</a:t>
            </a:r>
            <a:endParaRPr lang="n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 versturen</a:t>
            </a:r>
            <a:endParaRPr lang="nl"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nl" altLang="en-US" sz="2400" b="1" dirty="0">
                <a:solidFill>
                  <a:srgbClr val="25252B"/>
                </a:solidFill>
                <a:latin typeface="IBM Plex Sans" pitchFamily="34" charset="0"/>
                <a:ea typeface="IBM Plex Sans" pitchFamily="34" charset="-122"/>
                <a:cs typeface="IBM Plex Sans" pitchFamily="34" charset="-120"/>
              </a:rPr>
              <a:t>Oefening 2: pauzeer en controleer vóór het verzenden</a:t>
            </a:r>
            <a:endParaRPr lang="nl"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Keur alleen goed wanneer elke controle klopt. Als gegevens veranderen, er tijdsdruk ontstaat of iemand om geheimen vraagt, stop dan en verifieer dit zelfstandig. Een geldige verzending is moeilijk of onmogelijk terug te draaien.</a:t>
            </a:r>
            <a:endParaRPr lang="n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Voordat u verzendt✓ OntvangerBevestig wie en waarom via een betrouwbaar kanaal.✓ BetaalmethodeBevestig on-chain of Lightning.✓ BestemmingVergelijk deze met het betrouwbare ontvangstscherm.✓ Bedrag en ">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Verificatie en onomkeerbare transacties</a:t>
            </a:r>
            <a:endParaRPr lang="nl"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Txid:</a:t>
            </a:r>
            <a:r>
              <a:rPr lang="nl" altLang="en-US" sz="2210" dirty="0">
                <a:solidFill>
                  <a:srgbClr val="25252B"/>
                </a:solidFill>
                <a:latin typeface="IBM Plex Sans" pitchFamily="34" charset="0"/>
                <a:ea typeface="IBM Plex Sans" pitchFamily="34" charset="-122"/>
                <a:cs typeface="IBM Plex Sans" pitchFamily="34" charset="-120"/>
              </a:rPr>
              <a:t> identificatie van een on-chain transactie</a:t>
            </a:r>
            <a:endParaRPr lang="nl" sz="2210" dirty="0"/>
          </a:p>
          <a:p>
            <a:pPr algn="l" marL="210820" indent="-210820">
              <a:lnSpc>
                <a:spcPct val="113000"/>
              </a:lnSpc>
              <a:spcBef>
                <a:spcPts val="440"/>
              </a:spcBef>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Explorer:</a:t>
            </a:r>
            <a:r>
              <a:rPr lang="nl" altLang="en-US" sz="2210" dirty="0">
                <a:solidFill>
                  <a:srgbClr val="25252B"/>
                </a:solidFill>
                <a:latin typeface="IBM Plex Sans" pitchFamily="34" charset="0"/>
                <a:ea typeface="IBM Plex Sans" pitchFamily="34" charset="-122"/>
                <a:cs typeface="IBM Plex Sans" pitchFamily="34" charset="-120"/>
              </a:rPr>
              <a:t> interface voor openbare transactiegegevens</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Controleer netwerk, bestemming, bedrag, transactiekosten, status en bevestigingen</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Uitgezonden → in afwachting → opgenomen in een block → latere bevestigingen</a:t>
            </a:r>
            <a:endParaRPr lang="nl" sz="2210" dirty="0"/>
          </a:p>
        </p:txBody>
      </p:sp>
      <p:sp>
        <p:nvSpPr>
          <p:cNvPr id="5" name="Text 3"/>
          <p:cNvSpPr/>
          <p:nvPr/>
        </p:nvSpPr>
        <p:spPr>
          <a:xfrm>
            <a:off x="666780" y="3748126"/>
            <a:ext cx="11510010"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Een explorer kan geen identiteit, eerlijkheid of betalingsdoel bewijzen. Er bestaat geen universeel aantal bevestigingen dat voor elke betaling geldt.</a:t>
            </a:r>
            <a:endParaRPr lang="nl"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Gebruik voorbereide voorbeelden; zoek niet naar het persoonlijke adres of de persoonlijke transactie van een leerling. Zoekopdrachten kunnen uw interesse onthullen aan de beheerder van de explorer.</a:t>
            </a:r>
            <a:endParaRPr lang="n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ool met wachtende transactiesWacht op een blokBlok N1 bevestigingBlok N+12 bevestigingenBlok N+23 bevestigingenBlok N+34 bevestigingen">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Veiligheidschecklist</a:t>
            </a:r>
            <a:endParaRPr lang="nl"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nl" altLang="en-US" sz="2210" b="1" dirty="0">
                <a:solidFill>
                  <a:srgbClr val="25252B"/>
                </a:solidFill>
                <a:latin typeface="IBM Plex Sans" pitchFamily="34" charset="0"/>
                <a:ea typeface="IBM Plex Sans" pitchFamily="34" charset="-122"/>
                <a:cs typeface="IBM Plex Sans" pitchFamily="34" charset="-120"/>
              </a:rPr>
              <a:t>Oefening 3: herken een risico en stop op een veilige manier</a:t>
            </a:r>
            <a:endParaRPr lang="nl" sz="2210" dirty="0"/>
          </a:p>
        </p:txBody>
      </p:sp>
      <p:sp>
        <p:nvSpPr>
          <p:cNvPr id="6" name="Text 3"/>
          <p:cNvSpPr/>
          <p:nvPr/>
        </p:nvSpPr>
        <p:spPr>
          <a:xfrm>
            <a:off x="666780" y="2472903"/>
            <a:ext cx="5694426" cy="1135410"/>
          </a:xfrm>
          <a:prstGeom prst="rect">
            <a:avLst/>
          </a:prstGeom>
          <a:noFill/>
          <a:ln/>
        </p:spPr>
        <p:txBody>
          <a:bodyPr wrap="square" lIns="0" tIns="0" rIns="0" bIns="0" rtlCol="0" anchor="t"/>
          <a:lstStyle/>
          <a:p>
            <a:pPr algn="l" indent="0" marL="0">
              <a:lnSpc>
                <a:spcPct val="113000"/>
              </a:lnSpc>
              <a:buNone/>
            </a:pPr>
            <a:r>
              <a:rPr lang="nl" altLang="en-US" sz="2210" b="1" dirty="0">
                <a:solidFill>
                  <a:srgbClr val="25252B"/>
                </a:solidFill>
                <a:latin typeface="IBM Plex Sans" pitchFamily="34" charset="0"/>
                <a:ea typeface="IBM Plex Sans" pitchFamily="34" charset="-122"/>
                <a:cs typeface="IBM Plex Sans" pitchFamily="34" charset="-120"/>
              </a:rPr>
              <a:t>Pauzeer. Deel niets. Verstuur niets. Sluit het kanaal. Controleer zelfstandig. Vraag om hulp zonder geheimen prijs te geven.</a:t>
            </a:r>
            <a:endParaRPr lang="nl" sz="2210" dirty="0"/>
          </a:p>
        </p:txBody>
      </p:sp>
      <p:sp>
        <p:nvSpPr>
          <p:cNvPr id="7" name="Shape 4"/>
          <p:cNvSpPr/>
          <p:nvPr/>
        </p:nvSpPr>
        <p:spPr>
          <a:xfrm>
            <a:off x="666780" y="3888760"/>
            <a:ext cx="5372100" cy="1891894"/>
          </a:xfrm>
          <a:prstGeom prst="rect">
            <a:avLst/>
          </a:prstGeom>
          <a:solidFill>
            <a:srgbClr val="F3F3FA"/>
          </a:solidFill>
          <a:ln/>
        </p:spPr>
      </p:sp>
      <p:sp>
        <p:nvSpPr>
          <p:cNvPr id="8" name="Shape 5"/>
          <p:cNvSpPr/>
          <p:nvPr/>
        </p:nvSpPr>
        <p:spPr>
          <a:xfrm>
            <a:off x="666780" y="3888760"/>
            <a:ext cx="57150" cy="1891894"/>
          </a:xfrm>
          <a:prstGeom prst="rect">
            <a:avLst/>
          </a:prstGeom>
          <a:solidFill>
            <a:srgbClr val="422C70"/>
          </a:solidFill>
          <a:ln/>
        </p:spPr>
      </p:sp>
      <p:sp>
        <p:nvSpPr>
          <p:cNvPr id="9" name="Text 6"/>
          <p:cNvSpPr/>
          <p:nvPr/>
        </p:nvSpPr>
        <p:spPr>
          <a:xfrm>
            <a:off x="1172535" y="4141135"/>
            <a:ext cx="4682642" cy="1387145"/>
          </a:xfrm>
          <a:prstGeom prst="rect">
            <a:avLst/>
          </a:prstGeom>
          <a:noFill/>
          <a:ln/>
        </p:spPr>
        <p:txBody>
          <a:bodyPr wrap="square" lIns="0" tIns="0" rIns="0" bIns="0" rtlCol="0" anchor="t"/>
          <a:lstStyle/>
          <a:p>
            <a:pPr algn="l" indent="0" marL="0">
              <a:lnSpc>
                <a:spcPct val="113000"/>
              </a:lnSpc>
              <a:buNone/>
            </a:pPr>
            <a:r>
              <a:rPr lang="nl" altLang="en-US" sz="2210" b="1" dirty="0">
                <a:solidFill>
                  <a:srgbClr val="422C70"/>
                </a:solidFill>
                <a:latin typeface="IBM Plex Sans" pitchFamily="34" charset="0"/>
                <a:ea typeface="IBM Plex Sans" pitchFamily="34" charset="-122"/>
                <a:cs typeface="IBM Plex Sans" pitchFamily="34" charset="-120"/>
              </a:rPr>
              <a:t>Probeer het zelf</a:t>
            </a:r>
            <a:endParaRPr lang="nl" sz="2210" dirty="0"/>
          </a:p>
          <a:p>
            <a:pPr algn="l" indent="0" marL="0">
              <a:lnSpc>
                <a:spcPct val="113000"/>
              </a:lnSpc>
              <a:spcBef>
                <a:spcPts val="330"/>
              </a:spcBef>
              <a:buNone/>
            </a:pPr>
            <a:r>
              <a:rPr lang="nl" altLang="en-US" sz="2210" dirty="0">
                <a:solidFill>
                  <a:srgbClr val="25252B"/>
                </a:solidFill>
                <a:latin typeface="IBM Plex Sans" pitchFamily="34" charset="0"/>
                <a:ea typeface="IBM Plex Sans" pitchFamily="34" charset="-122"/>
                <a:cs typeface="IBM Plex Sans" pitchFamily="34" charset="-120"/>
              </a:rPr>
              <a:t>Benoem bij een voorbereid bericht het waarschuwingssignaal, het mogelijke verlies en de eerste veilige stap.</a:t>
            </a:r>
            <a:endParaRPr lang="nl"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entie Imitatie Gewijzigde bestemming Gegarandeerd rendement Verzoeken om geheimen">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 verwerven en</a:t>
            </a:r>
            <a:br/>
            <a:r>
              <a:rPr lang="nl" altLang="en-US" sz="3000" dirty="0">
                <a:solidFill>
                  <a:srgbClr val="422C70"/>
                </a:solidFill>
                <a:latin typeface="IBM Plex Sans Medium" pitchFamily="34" charset="0"/>
                <a:ea typeface="IBM Plex Sans Medium" pitchFamily="34" charset="-122"/>
                <a:cs typeface="IBM Plex Sans Medium" pitchFamily="34" charset="-120"/>
              </a:rPr>
              <a:t>uitwisselen</a:t>
            </a:r>
            <a:endParaRPr lang="nl"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25252B"/>
                </a:solidFill>
                <a:latin typeface="IBM Plex Sans" pitchFamily="34" charset="0"/>
                <a:ea typeface="IBM Plex Sans" pitchFamily="34" charset="-122"/>
                <a:cs typeface="IBM Plex Sans" pitchFamily="34" charset="-120"/>
              </a:rPr>
              <a:t>Bewustwording, geen financieel advies</a:t>
            </a:r>
            <a:endParaRPr lang="nl"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nl" altLang="en-US" sz="2020" dirty="0">
                <a:solidFill>
                  <a:srgbClr val="25252B"/>
                </a:solidFill>
                <a:latin typeface="IBM Plex Sans" pitchFamily="34" charset="0"/>
                <a:ea typeface="IBM Plex Sans" pitchFamily="34" charset="-122"/>
                <a:cs typeface="IBM Plex Sans" pitchFamily="34" charset="-120"/>
              </a:rPr>
              <a:t>Vergelijk de totale prijs en spread, service- en opnamekosten, controle over de sleutels, identiteitsgegevens, afwikkeling en de geldende lokale regels.</a:t>
            </a:r>
            <a:endParaRPr lang="nl" sz="2020" dirty="0"/>
          </a:p>
        </p:txBody>
      </p:sp>
      <p:sp>
        <p:nvSpPr>
          <p:cNvPr id="7" name="Text 4"/>
          <p:cNvSpPr/>
          <p:nvPr/>
        </p:nvSpPr>
        <p:spPr>
          <a:xfrm>
            <a:off x="666780" y="4082339"/>
            <a:ext cx="5694426" cy="1727850"/>
          </a:xfrm>
          <a:prstGeom prst="rect">
            <a:avLst/>
          </a:prstGeom>
          <a:noFill/>
          <a:ln/>
        </p:spPr>
        <p:txBody>
          <a:bodyPr wrap="square" lIns="0" tIns="0" rIns="0" bIns="0" rtlCol="0" anchor="t"/>
          <a:lstStyle/>
          <a:p>
            <a:pPr algn="l" indent="0" marL="0">
              <a:lnSpc>
                <a:spcPct val="113000"/>
              </a:lnSpc>
              <a:buNone/>
            </a:pPr>
            <a:r>
              <a:rPr lang="nl" altLang="en-US" sz="2020" dirty="0">
                <a:solidFill>
                  <a:srgbClr val="25252B"/>
                </a:solidFill>
                <a:latin typeface="IBM Plex Sans" pitchFamily="34" charset="0"/>
                <a:ea typeface="IBM Plex Sans" pitchFamily="34" charset="-122"/>
                <a:cs typeface="IBM Plex Sans" pitchFamily="34" charset="-120"/>
              </a:rPr>
              <a:t>Geen enkele route of aanbieder is automatisch de beste. </a:t>
            </a:r>
            <a:r>
              <a:rPr lang="nl" altLang="en-US" sz="2020" b="1" dirty="0">
                <a:solidFill>
                  <a:srgbClr val="25252B"/>
                </a:solidFill>
                <a:latin typeface="IBM Plex Sans" pitchFamily="34" charset="0"/>
                <a:ea typeface="IBM Plex Sans" pitchFamily="34" charset="-122"/>
                <a:cs typeface="IBM Plex Sans" pitchFamily="34" charset="-120"/>
              </a:rPr>
              <a:t>KYC</a:t>
            </a:r>
            <a:r>
              <a:rPr lang="nl" altLang="en-US" sz="2020" dirty="0">
                <a:solidFill>
                  <a:srgbClr val="25252B"/>
                </a:solidFill>
                <a:latin typeface="IBM Plex Sans" pitchFamily="34" charset="0"/>
                <a:ea typeface="IBM Plex Sans" pitchFamily="34" charset="-122"/>
                <a:cs typeface="IBM Plex Sans" pitchFamily="34" charset="-120"/>
              </a:rPr>
              <a:t> betekent identiteitscontroles: mogelijke voordelen voor naleving of herstel, met risico's door de koppeling van identiteits- en betalingsgegevens.</a:t>
            </a:r>
            <a:endParaRPr lang="nl"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Eén persoon die bitcoin wil Verdienen Betaald worden voor werk.Peer-to-peerContant geld persoonlijk ruilen.ExchangeKopen bij een dienst.Geldautomaat Kopen bij een automaat. Zelfbewaring of een saldo b">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tenWelke prijs, spread en service- of opnamekosten zijn van toepassing?BewaringWie heeft de controle over de bitcoin vóór en na de uitwisseling? Identiteit en privacyWelke persoonsgegevens worden v">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On-chain- en Lightning-betalingen</a:t>
            </a:r>
            <a:endParaRPr lang="nl"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On-chain:</a:t>
            </a:r>
            <a:r>
              <a:rPr lang="nl" altLang="en-US" sz="2300" dirty="0">
                <a:solidFill>
                  <a:srgbClr val="25252B"/>
                </a:solidFill>
                <a:latin typeface="IBM Plex Sans" pitchFamily="34" charset="0"/>
                <a:ea typeface="IBM Plex Sans" pitchFamily="34" charset="-122"/>
                <a:cs typeface="IBM Plex Sans" pitchFamily="34" charset="-120"/>
              </a:rPr>
              <a:t> registratie op de blockchain; bevestigingen</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Lightning:</a:t>
            </a:r>
            <a:r>
              <a:rPr lang="nl" altLang="en-US" sz="2300" dirty="0">
                <a:solidFill>
                  <a:srgbClr val="25252B"/>
                </a:solidFill>
                <a:latin typeface="IBM Plex Sans" pitchFamily="34" charset="0"/>
                <a:ea typeface="IBM Plex Sans" pitchFamily="34" charset="-122"/>
                <a:cs typeface="IBM Plex Sans" pitchFamily="34" charset="-120"/>
              </a:rPr>
              <a:t> Bitcoin-betaalnetwerk; meestal snel geslaagd of mislukt</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Verschillende betaalverzoeken, kosten, limieten en faalpunten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Stem het verzoek af op de betaalmethode die de Wallet ondersteunt</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Bij beide routes kan sprake zijn van bewaring door derden of afhankelijkheid van een dienst</a:t>
            </a:r>
            <a:endParaRPr lang="nl" sz="2300" dirty="0"/>
          </a:p>
        </p:txBody>
      </p:sp>
      <p:sp>
        <p:nvSpPr>
          <p:cNvPr id="5" name="Text 3"/>
          <p:cNvSpPr/>
          <p:nvPr/>
        </p:nvSpPr>
        <p:spPr>
          <a:xfrm>
            <a:off x="666780" y="4308744"/>
            <a:ext cx="11510010" cy="789950"/>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Lightning is geen aparte munt. Een Lightning-Wallet kan custodial of self-custodial zijn; een snelle betaling bewijst niet dat de Wallet geschikt is voor grotere saldi.</a:t>
            </a:r>
            <a:endParaRPr lang="nl"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Sommige apps ondersteunen beide routes, met extra kosten of afhankelijkheden. Kanalen, routering en liquiditeit in detail horen bij Advanced Learning.</a:t>
            </a:r>
            <a:endParaRPr lang="n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Begeleide oefening</a:t>
            </a:r>
            <a:endParaRPr lang="nl"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Open de voorbereide Wallet en navigeer erdoorheen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Doorloop het goedgekeurde traject voor de eerste toegang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Zoek de openbare ontvangstgegevens op en controleer ze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Ontvang of simuleer veilig een ontvangst; controleer de status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Voer een ontvangst-/verzendproces uit of simuleer het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Toon aan dat u klaar bent voor herstel zonder geheimen prijs te geven</a:t>
            </a:r>
            <a:endParaRPr lang="nl"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Gebruik de afgesproken trainingsomgeving. Stop bij een afwijking; vraag zo nodig om ondersteuning en extra oefening.</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Herhaling: wat betekent de verantwoordelijkheid van</a:t>
            </a:r>
            <a:br/>
            <a:r>
              <a:rPr lang="nl" altLang="en-US" sz="3000" dirty="0">
                <a:solidFill>
                  <a:srgbClr val="422C70"/>
                </a:solidFill>
                <a:latin typeface="IBM Plex Sans Medium" pitchFamily="34" charset="0"/>
                <a:ea typeface="IBM Plex Sans Medium" pitchFamily="34" charset="-122"/>
                <a:cs typeface="IBM Plex Sans Medium" pitchFamily="34" charset="-120"/>
              </a:rPr>
              <a:t>zelfbewaring?</a:t>
            </a:r>
            <a:endParaRPr lang="nl"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nl" altLang="en-US" sz="1820" b="1" dirty="0">
                <a:solidFill>
                  <a:srgbClr val="25252B"/>
                </a:solidFill>
                <a:latin typeface="IBM Plex Sans" pitchFamily="34" charset="0"/>
                <a:ea typeface="IBM Plex Sans" pitchFamily="34" charset="-122"/>
                <a:cs typeface="IBM Plex Sans" pitchFamily="34" charset="-120"/>
              </a:rPr>
              <a:t>Belangrijkste punten</a:t>
            </a:r>
            <a:endParaRPr lang="nl"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De Wallet beheert de toegang; sleutels geven toestemming om uit te geven</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Deel ontvangstgegevens; houd geheimen offline en privé</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Herken risico's rond bewaring, herstel en apparaten</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Controleer vóór goedkeuring; controleer het resultaat zelf</a:t>
            </a:r>
            <a:endParaRPr lang="nl" sz="1820" dirty="0"/>
          </a:p>
          <a:p>
            <a:pPr algn="l" marL="173990" indent="-173990">
              <a:lnSpc>
                <a:spcPct val="113000"/>
              </a:lnSpc>
              <a:spcBef>
                <a:spcPts val="360"/>
              </a:spcBef>
              <a:buSzPct val="100000"/>
              <a:buChar char="•"/>
            </a:pPr>
            <a:r>
              <a:rPr lang="nl" altLang="en-US" sz="1820" dirty="0">
                <a:solidFill>
                  <a:srgbClr val="25252B"/>
                </a:solidFill>
                <a:latin typeface="IBM Plex Sans" pitchFamily="34" charset="0"/>
                <a:ea typeface="IBM Plex Sans" pitchFamily="34" charset="-122"/>
                <a:cs typeface="IBM Plex Sans" pitchFamily="34" charset="-120"/>
              </a:rPr>
              <a:t>Stop onder druk; houd leerfouten klein</a:t>
            </a:r>
            <a:endParaRPr lang="nl"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nl" altLang="en-US" sz="1820" dirty="0">
                <a:solidFill>
                  <a:srgbClr val="25252B"/>
                </a:solidFill>
                <a:latin typeface="IBM Plex Sans" pitchFamily="34" charset="0"/>
                <a:ea typeface="IBM Plex Sans" pitchFamily="34" charset="-122"/>
                <a:cs typeface="IBM Plex Sans" pitchFamily="34" charset="-120"/>
              </a:rPr>
              <a:t>Een vriend stuurt een verzoek terwijl een onbekende supportdienst onmiddellijke actie eist. Wat zou u kunnen controleren voordat u iets doet?</a:t>
            </a:r>
            <a:endParaRPr lang="nl"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nl" altLang="en-US" sz="1820" b="1" dirty="0">
                <a:solidFill>
                  <a:srgbClr val="422C70"/>
                </a:solidFill>
                <a:latin typeface="IBM Plex Sans" pitchFamily="34" charset="0"/>
                <a:ea typeface="IBM Plex Sans" pitchFamily="34" charset="-122"/>
                <a:cs typeface="IBM Plex Sans" pitchFamily="34" charset="-120"/>
              </a:rPr>
              <a:t>Een moment van reflectie</a:t>
            </a:r>
            <a:endParaRPr lang="nl" sz="1820" dirty="0"/>
          </a:p>
          <a:p>
            <a:pPr algn="l" indent="0" marL="0">
              <a:lnSpc>
                <a:spcPct val="113000"/>
              </a:lnSpc>
              <a:spcBef>
                <a:spcPts val="270"/>
              </a:spcBef>
              <a:buNone/>
            </a:pPr>
            <a:r>
              <a:rPr lang="nl" altLang="en-US" sz="1820" dirty="0">
                <a:solidFill>
                  <a:srgbClr val="25252B"/>
                </a:solidFill>
                <a:latin typeface="IBM Plex Sans" pitchFamily="34" charset="0"/>
                <a:ea typeface="IBM Plex Sans" pitchFamily="34" charset="-122"/>
                <a:cs typeface="IBM Plex Sans" pitchFamily="34" charset="-120"/>
              </a:rPr>
              <a:t>Voor welke veiligheidscontrole neemt u even de tijd voordat u handelt?</a:t>
            </a:r>
            <a:endParaRPr lang="n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3</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nl" altLang="en-US" sz="2400" dirty="0">
                <a:solidFill>
                  <a:srgbClr val="F7941F"/>
                </a:solidFill>
                <a:latin typeface="IBM Plex Sans Medium" pitchFamily="34" charset="0"/>
                <a:ea typeface="IBM Plex Sans Medium" pitchFamily="34" charset="-122"/>
                <a:cs typeface="IBM Plex Sans Medium" pitchFamily="34" charset="-120"/>
              </a:rPr>
              <a:t>Module 4</a:t>
            </a:r>
            <a:endParaRPr lang="nl"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nl" altLang="en-US" sz="4350" dirty="0">
                <a:solidFill>
                  <a:srgbClr val="FFFFFF"/>
                </a:solidFill>
                <a:latin typeface="IBM Plex Sans Medium" pitchFamily="34" charset="0"/>
                <a:ea typeface="IBM Plex Sans Medium" pitchFamily="34" charset="-122"/>
                <a:cs typeface="IBM Plex Sans Medium" pitchFamily="34" charset="-120"/>
              </a:rPr>
              <a:t>Bitcoin in uw gemeenschap</a:t>
            </a:r>
            <a:endParaRPr lang="n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nl" altLang="en-US" sz="2400" b="1" dirty="0">
                <a:solidFill>
                  <a:srgbClr val="FFFFFF"/>
                </a:solidFill>
                <a:latin typeface="IBM Plex Sans" pitchFamily="34" charset="0"/>
                <a:ea typeface="IBM Plex Sans" pitchFamily="34" charset="-122"/>
                <a:cs typeface="IBM Plex Sans" pitchFamily="34" charset="-120"/>
              </a:rPr>
              <a:t>Verbinden:</a:t>
            </a:r>
            <a:r>
              <a:rPr lang="nl" altLang="en-US" sz="2400" dirty="0">
                <a:solidFill>
                  <a:srgbClr val="FFFFFF"/>
                </a:solidFill>
                <a:latin typeface="IBM Plex Sans" pitchFamily="34" charset="0"/>
                <a:ea typeface="IBM Plex Sans" pitchFamily="34" charset="-122"/>
                <a:cs typeface="IBM Plex Sans" pitchFamily="34" charset="-120"/>
              </a:rPr>
              <a:t> Hoe hangen het probleem, de oplossing en de veilige handeling samen met deze gemeenschap?</a:t>
            </a:r>
            <a:endParaRPr lang="n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Uw lokale module 4</a:t>
            </a:r>
            <a:endParaRPr lang="nl" sz="3000" dirty="0"/>
          </a:p>
        </p:txBody>
      </p:sp>
      <p:pic>
        <p:nvPicPr>
          <p:cNvPr id="4" name="Image 0" descr="VerbindenKoppel eerder geleerde stof aan een lokale behoefte. VergelijkenWeeg Bitcoin af tegen een realistisch lokaal alternatief.Veilig oefenenVoer onder begeleiding een afgebakende taak uit. Uitlegg">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Noteer uw lokale focus: probleem of kans, alternatief, veilig scenario, belangrijkste voordeel en risico, en een veilige volgende stap.</a:t>
            </a:r>
            <a:endParaRPr lang="nl" sz="2400" dirty="0"/>
          </a:p>
        </p:txBody>
      </p:sp>
      <p:sp>
        <p:nvSpPr>
          <p:cNvPr id="6" name="Text 3"/>
          <p:cNvSpPr/>
          <p:nvPr/>
        </p:nvSpPr>
        <p:spPr>
          <a:xfrm>
            <a:off x="666780" y="4638385"/>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Er wordt niet van u verwacht dat u Bitcoin gaat gebruiken of concludeert dat het de beste keuze is. Lokale voorbeelden bewijzen niet dat een methode overal werkt.</a:t>
            </a:r>
            <a:endParaRPr lang="n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Workshops en demonstraties</a:t>
            </a:r>
            <a:endParaRPr lang="nl"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Presentatie:</a:t>
            </a:r>
            <a:r>
              <a:rPr lang="nl" altLang="en-US" sz="2400" dirty="0">
                <a:solidFill>
                  <a:srgbClr val="25252B"/>
                </a:solidFill>
                <a:latin typeface="IBM Plex Sans" pitchFamily="34" charset="0"/>
                <a:ea typeface="IBM Plex Sans" pitchFamily="34" charset="-122"/>
                <a:cs typeface="IBM Plex Sans" pitchFamily="34" charset="-120"/>
              </a:rPr>
              <a:t> observeer het proces en de risico's</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Oefening:</a:t>
            </a:r>
            <a:r>
              <a:rPr lang="nl" altLang="en-US" sz="2400" dirty="0">
                <a:solidFill>
                  <a:srgbClr val="25252B"/>
                </a:solidFill>
                <a:latin typeface="IBM Plex Sans" pitchFamily="34" charset="0"/>
                <a:ea typeface="IBM Plex Sans" pitchFamily="34" charset="-122"/>
                <a:cs typeface="IBM Plex Sans" pitchFamily="34" charset="-120"/>
              </a:rPr>
              <a:t> volg mee met veilig oefenmateriaal</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Productie:</a:t>
            </a:r>
            <a:r>
              <a:rPr lang="nl" altLang="en-US" sz="2400" dirty="0">
                <a:solidFill>
                  <a:srgbClr val="25252B"/>
                </a:solidFill>
                <a:latin typeface="IBM Plex Sans" pitchFamily="34" charset="0"/>
                <a:ea typeface="IBM Plex Sans" pitchFamily="34" charset="-122"/>
                <a:cs typeface="IBM Plex Sans" pitchFamily="34" charset="-120"/>
              </a:rPr>
              <a:t> voer zelfstandig een taak uit of licht een beslissing toe</a:t>
            </a:r>
            <a:endParaRPr lang="nl"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Vóór het oefenen: gecontroleerde hulpmiddelen, duidelijke herstel- en noodplannen, bekende risico's en een duidelijk stoppunt.</a:t>
            </a:r>
            <a:endParaRPr lang="nl"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Er is geen druk om software te installeren of financiële gegevens te delen. Er is een offline alternatief of een alternatief zonder geld beschikbaar. Elk echt bedrag moet zo klein zijn dat volledig verlies een les blijft en geen crisis wordt.</a:t>
            </a:r>
            <a:endParaRPr lang="n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Lokale Bitcoin-tools en -hulpmiddelen</a:t>
            </a:r>
            <a:endParaRPr lang="nl"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Doel en realistisch alternatief</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Beheer van sleutels en herstel</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Echte uitgever, domeinnaam of app-vermelding</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Open-source-status, beoordeling en onderhoud</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Privacy, totale kosten, compatibiliteit en ondersteuning</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Actuele lokale regels en beperkingen</a:t>
            </a:r>
            <a:endParaRPr lang="nl"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Noteer de tool/versie, de controledatum, de bewaring, het belangrijkste gebruik, het voordeel, het risico, de herstelmethode en het alternatief.</a:t>
            </a:r>
            <a:endParaRPr lang="nl"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Genoemde tools zijn gedateerde leervoorbeelden, geen aanbevelingen of beloften van veiligheid, beschikbaarheid, lage kosten of geschiktheid. Controleer ze opnieuw voordat u ze echt gebruikt.</a:t>
            </a:r>
            <a:endParaRPr lang="n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Lightning-betalingen</a:t>
            </a:r>
            <a:endParaRPr lang="nl"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Factuur (invoice):</a:t>
            </a:r>
            <a:r>
              <a:rPr lang="nl" altLang="en-US" sz="2210" dirty="0">
                <a:solidFill>
                  <a:srgbClr val="25252B"/>
                </a:solidFill>
                <a:latin typeface="IBM Plex Sans" pitchFamily="34" charset="0"/>
                <a:ea typeface="IBM Plex Sans" pitchFamily="34" charset="-122"/>
                <a:cs typeface="IBM Plex Sans" pitchFamily="34" charset="-120"/>
              </a:rPr>
              <a:t> verzoek om een specifieke betaling; kan een bedrag en een vervaldatum bevatten</a:t>
            </a:r>
            <a:endParaRPr lang="nl" sz="2210" dirty="0"/>
          </a:p>
          <a:p>
            <a:pPr algn="l" marL="210820" indent="-210820">
              <a:lnSpc>
                <a:spcPct val="113000"/>
              </a:lnSpc>
              <a:spcBef>
                <a:spcPts val="440"/>
              </a:spcBef>
              <a:buSzPct val="100000"/>
              <a:buChar char="•"/>
            </a:pPr>
            <a:r>
              <a:rPr lang="nl" altLang="en-US" sz="2210" b="1" dirty="0">
                <a:solidFill>
                  <a:srgbClr val="422C70"/>
                </a:solidFill>
                <a:latin typeface="IBM Plex Sans" pitchFamily="34" charset="0"/>
                <a:ea typeface="IBM Plex Sans" pitchFamily="34" charset="-122"/>
                <a:cs typeface="IBM Plex Sans" pitchFamily="34" charset="-120"/>
              </a:rPr>
              <a:t>Lightning-adres:</a:t>
            </a:r>
            <a:r>
              <a:rPr lang="nl" altLang="en-US" sz="2210" dirty="0">
                <a:solidFill>
                  <a:srgbClr val="25252B"/>
                </a:solidFill>
                <a:latin typeface="IBM Plex Sans" pitchFamily="34" charset="0"/>
                <a:ea typeface="IBM Plex Sans" pitchFamily="34" charset="-122"/>
                <a:cs typeface="IBM Plex Sans" pitchFamily="34" charset="-120"/>
              </a:rPr>
              <a:t> door een provider ondersteunde routeringsidentificatie, vaak vergelijkbaar met een e-mailadres</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Controleer bewaring, financieringsroute, back-up, kosten en limieten</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Ga na hoe mislukte betalingen worden afgehandeld en hoe de ontvanger de betaling bevestigt</a:t>
            </a:r>
            <a:endParaRPr lang="nl" sz="2210" dirty="0"/>
          </a:p>
        </p:txBody>
      </p:sp>
      <p:sp>
        <p:nvSpPr>
          <p:cNvPr id="5" name="Text 3"/>
          <p:cNvSpPr/>
          <p:nvPr/>
        </p:nvSpPr>
        <p:spPr>
          <a:xfrm>
            <a:off x="666780" y="4505066"/>
            <a:ext cx="11510010"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Een Lightning-adres is geen e-mailaccount; het is afhankelijk van de ondersteunende provider of het domein. Controleer het uiteindelijke verzoek voordat u het goedkeurt.</a:t>
            </a:r>
            <a:endParaRPr lang="nl" sz="2210" dirty="0"/>
          </a:p>
        </p:txBody>
      </p:sp>
      <p:sp>
        <p:nvSpPr>
          <p:cNvPr id="6" name="Text 4"/>
          <p:cNvSpPr/>
          <p:nvPr/>
        </p:nvSpPr>
        <p:spPr>
          <a:xfrm>
            <a:off x="666780" y="5542361"/>
            <a:ext cx="11510010" cy="37847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Een geslaagde kleine betaling bewijst niet dat grotere saldi veilig zijn.</a:t>
            </a:r>
            <a:endParaRPr lang="n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De ontvanger maakt een factuurDe ontvanger maakt een betaalverzoek aan waarin het bedrag is opgenomen.De verzender betaaltDe verzender scant het verzoek, controleert het bedrag en betaalt. De ontvange">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Weet bij elke Wallet of deze custodial of self-custodial is. 1Maak het verzoek aanDe ontvanger maakt een betalingsverzoek aan.2Scan het verzoekDe verzender scant of kopieert het.3Controleer de gegeven">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Begeleide Lightning-betaling</a:t>
            </a:r>
            <a:endParaRPr lang="nl"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De ontvanger maakt het juiste betaalverzoek aan.</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De verzender scant of kopieert het.</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Controleer ontvanger, bedrag, eenheid, transactiekosten en een eventuele vervaltijd.</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Keur alleen goed als de gegevens overeenkomen.</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Beide partijen controleren het resultaat in hun eigen Wallets.</a:t>
            </a:r>
            <a:endParaRPr lang="nl" sz="2400" dirty="0"/>
          </a:p>
          <a:p>
            <a:pPr algn="l" marL="228600" indent="-228600">
              <a:lnSpc>
                <a:spcPct val="113000"/>
              </a:lnSpc>
              <a:spcBef>
                <a:spcPts val="480"/>
              </a:spcBef>
              <a:buSzPct val="100000"/>
              <a:buFont typeface="+mj-lt"/>
              <a:buAutoNum type="arabicPeriod" startAt="1"/>
            </a:pPr>
            <a:r>
              <a:rPr lang="nl" altLang="en-US" sz="2400" dirty="0">
                <a:solidFill>
                  <a:srgbClr val="25252B"/>
                </a:solidFill>
                <a:latin typeface="IBM Plex Sans" pitchFamily="34" charset="0"/>
                <a:ea typeface="IBM Plex Sans" pitchFamily="34" charset="-122"/>
                <a:cs typeface="IBM Plex Sans" pitchFamily="34" charset="-120"/>
              </a:rPr>
              <a:t>Licht de risico's van bewaring en van mislukte transacties toe.</a:t>
            </a:r>
            <a:endParaRPr lang="nl"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Gebruik voorbereide of goedgekeurde oefeningen met weinig op het spel. Stop als de uitkomst afwijkt van het plan; controleer alles voordat u verdere stappen zet.</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Bitcoin-gebruik in het dagelijks leven</a:t>
            </a:r>
            <a:endParaRPr lang="nl"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Verdienen:</a:t>
            </a:r>
            <a:r>
              <a:rPr lang="nl" altLang="en-US" sz="2400" dirty="0">
                <a:solidFill>
                  <a:srgbClr val="25252B"/>
                </a:solidFill>
                <a:latin typeface="IBM Plex Sans" pitchFamily="34" charset="0"/>
                <a:ea typeface="IBM Plex Sans" pitchFamily="34" charset="-122"/>
                <a:cs typeface="IBM Plex Sans" pitchFamily="34" charset="-120"/>
              </a:rPr>
              <a:t> prijsstelling, timing, volatiliteit, administratie en bewaring</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Sparen:</a:t>
            </a:r>
            <a:r>
              <a:rPr lang="nl" altLang="en-US" sz="2400" dirty="0">
                <a:solidFill>
                  <a:srgbClr val="25252B"/>
                </a:solidFill>
                <a:latin typeface="IBM Plex Sans" pitchFamily="34" charset="0"/>
                <a:ea typeface="IBM Plex Sans" pitchFamily="34" charset="-122"/>
                <a:cs typeface="IBM Plex Sans" pitchFamily="34" charset="-120"/>
              </a:rPr>
              <a:t> toekomstig gebruik; de prijs kan sterk dalen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Ontvangen en verzenden:</a:t>
            </a:r>
            <a:r>
              <a:rPr lang="nl" altLang="en-US" sz="2400" dirty="0">
                <a:solidFill>
                  <a:srgbClr val="25252B"/>
                </a:solidFill>
                <a:latin typeface="IBM Plex Sans" pitchFamily="34" charset="0"/>
                <a:ea typeface="IBM Plex Sans" pitchFamily="34" charset="-122"/>
                <a:cs typeface="IBM Plex Sans" pitchFamily="34" charset="-120"/>
              </a:rPr>
              <a:t> juist betaalverzoek, afwikkeling, route en kosten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Uitgeven:</a:t>
            </a:r>
            <a:r>
              <a:rPr lang="nl" altLang="en-US" sz="2400" dirty="0">
                <a:solidFill>
                  <a:srgbClr val="25252B"/>
                </a:solidFill>
                <a:latin typeface="IBM Plex Sans" pitchFamily="34" charset="0"/>
                <a:ea typeface="IBM Plex Sans" pitchFamily="34" charset="-122"/>
                <a:cs typeface="IBM Plex Sans" pitchFamily="34" charset="-120"/>
              </a:rPr>
              <a:t> exchange rate, beleid van de handelaar en fiscale gevolgen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Prijsstelling en boekhouding:</a:t>
            </a:r>
            <a:r>
              <a:rPr lang="nl" altLang="en-US" sz="2400" dirty="0">
                <a:solidFill>
                  <a:srgbClr val="25252B"/>
                </a:solidFill>
                <a:latin typeface="IBM Plex Sans" pitchFamily="34" charset="0"/>
                <a:ea typeface="IBM Plex Sans" pitchFamily="34" charset="-122"/>
                <a:cs typeface="IBM Plex Sans" pitchFamily="34" charset="-120"/>
              </a:rPr>
              <a:t> BTC/sats; administratie in fiatgeld kan nog steeds nodig zijn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Doneren:</a:t>
            </a:r>
            <a:r>
              <a:rPr lang="nl" altLang="en-US" sz="2400" dirty="0">
                <a:solidFill>
                  <a:srgbClr val="25252B"/>
                </a:solidFill>
                <a:latin typeface="IBM Plex Sans" pitchFamily="34" charset="0"/>
                <a:ea typeface="IBM Plex Sans" pitchFamily="34" charset="-122"/>
                <a:cs typeface="IBM Plex Sans" pitchFamily="34" charset="-120"/>
              </a:rPr>
              <a:t> controleer het verzoek van de werkelijke ontvanger</a:t>
            </a:r>
            <a:endParaRPr lang="nl"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Welk probleem wordt aangepakt? Is Bitcoin hier beter dan het beschikbare alternatief? Welk nieuw risico of welke nieuwe verantwoordelijkheid ontstaat er?</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Lokaal uitgeven en ontvangen</a:t>
            </a:r>
            <a:endParaRPr lang="nl"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25252B"/>
                </a:solidFill>
                <a:latin typeface="IBM Plex Sans" pitchFamily="34" charset="0"/>
                <a:ea typeface="IBM Plex Sans" pitchFamily="34" charset="-122"/>
                <a:cs typeface="IBM Plex Sans" pitchFamily="34" charset="-120"/>
              </a:rPr>
              <a:t>Een kleine aankoop</a:t>
            </a:r>
            <a:endParaRPr lang="nl" sz="2020" dirty="0"/>
          </a:p>
        </p:txBody>
      </p:sp>
      <p:sp>
        <p:nvSpPr>
          <p:cNvPr id="6" name="Text 3"/>
          <p:cNvSpPr/>
          <p:nvPr/>
        </p:nvSpPr>
        <p:spPr>
          <a:xfrm>
            <a:off x="986729" y="1973732"/>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Welke route past bij een kleine, snelle betaling?</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Wie vraagt de betaling aan; wie controleert bedrag en eenheid?</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Wat als „verzonden” en „ontvangen” niet overeenkomen?</a:t>
            </a:r>
            <a:endParaRPr lang="nl" sz="2020" dirty="0"/>
          </a:p>
        </p:txBody>
      </p:sp>
      <p:sp>
        <p:nvSpPr>
          <p:cNvPr id="7" name="Text 4"/>
          <p:cNvSpPr/>
          <p:nvPr/>
        </p:nvSpPr>
        <p:spPr>
          <a:xfrm>
            <a:off x="666780" y="4085631"/>
            <a:ext cx="11144250" cy="345552"/>
          </a:xfrm>
          <a:prstGeom prst="rect">
            <a:avLst/>
          </a:prstGeom>
          <a:noFill/>
          <a:ln/>
        </p:spPr>
        <p:txBody>
          <a:bodyPr wrap="square" lIns="0" tIns="0" rIns="0" bIns="0" rtlCol="0" anchor="t"/>
          <a:lstStyle/>
          <a:p>
            <a:pPr algn="l" indent="0" marL="0">
              <a:lnSpc>
                <a:spcPct val="113000"/>
              </a:lnSpc>
              <a:buNone/>
            </a:pPr>
            <a:r>
              <a:rPr lang="nl" altLang="en-US" sz="2020" b="1" dirty="0">
                <a:solidFill>
                  <a:srgbClr val="25252B"/>
                </a:solidFill>
                <a:latin typeface="IBM Plex Sans" pitchFamily="34" charset="0"/>
                <a:ea typeface="IBM Plex Sans" pitchFamily="34" charset="-122"/>
                <a:cs typeface="IBM Plex Sans" pitchFamily="34" charset="-120"/>
              </a:rPr>
              <a:t>Betaling voor werk</a:t>
            </a:r>
            <a:endParaRPr lang="nl" sz="2020" dirty="0"/>
          </a:p>
        </p:txBody>
      </p:sp>
      <p:sp>
        <p:nvSpPr>
          <p:cNvPr id="8" name="Text 5"/>
          <p:cNvSpPr/>
          <p:nvPr/>
        </p:nvSpPr>
        <p:spPr>
          <a:xfrm>
            <a:off x="986729" y="463600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Prijseenheid, moment van de koers, wie betaalt de kosten?</a:t>
            </a:r>
            <a:endParaRPr lang="nl" sz="2020" dirty="0"/>
          </a:p>
          <a:p>
            <a:pPr algn="l" marL="191770" indent="-191770">
              <a:lnSpc>
                <a:spcPct val="113000"/>
              </a:lnSpc>
              <a:spcBef>
                <a:spcPts val="400"/>
              </a:spcBef>
              <a:buSzPct val="100000"/>
              <a:buChar char="•"/>
            </a:pPr>
            <a:r>
              <a:rPr lang="nl" altLang="en-US" sz="2020" dirty="0">
                <a:solidFill>
                  <a:srgbClr val="25252B"/>
                </a:solidFill>
                <a:latin typeface="IBM Plex Sans" pitchFamily="34" charset="0"/>
                <a:ea typeface="IBM Plex Sans" pitchFamily="34" charset="-122"/>
                <a:cs typeface="IBM Plex Sans" pitchFamily="34" charset="-120"/>
              </a:rPr>
              <a:t>Bewaring, administratie, veilig beheer?</a:t>
            </a:r>
            <a:endParaRPr lang="nl"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lant besteltDe klant vraagt om een koffie. Medewerker maakt factuurDe medewerker maakt een betaalverzoek aan. Klant betaaltDe klant betaalt in bitcoin. Medewerker overhandigtDe klant krijgt de koffie">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Lokale overboekingen, terugbetalingen en donaties</a:t>
            </a:r>
            <a:endParaRPr lang="nl"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Overboeking naar familie:</a:t>
            </a:r>
            <a:r>
              <a:rPr lang="nl" altLang="en-US" sz="2400" dirty="0">
                <a:solidFill>
                  <a:srgbClr val="25252B"/>
                </a:solidFill>
                <a:latin typeface="IBM Plex Sans" pitchFamily="34" charset="0"/>
                <a:ea typeface="IBM Plex Sans" pitchFamily="34" charset="-122"/>
                <a:cs typeface="IBM Plex Sans" pitchFamily="34" charset="-120"/>
              </a:rPr>
              <a:t> vergelijk de volledige route, de totale kosten, de vertragingen, de bewaring en wat de ontvanger wil</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Terugbetaling:</a:t>
            </a:r>
            <a:r>
              <a:rPr lang="nl" altLang="en-US" sz="2400" dirty="0">
                <a:solidFill>
                  <a:srgbClr val="25252B"/>
                </a:solidFill>
                <a:latin typeface="IBM Plex Sans" pitchFamily="34" charset="0"/>
                <a:ea typeface="IBM Plex Sans" pitchFamily="34" charset="-122"/>
                <a:cs typeface="IBM Plex Sans" pitchFamily="34" charset="-120"/>
              </a:rPr>
              <a:t> controleer het verzoek van de klant; gebruik een nieuw terugbetalingsadres; maak afspraken over kosten en administratie</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Donatie aan de gemeenschap:</a:t>
            </a:r>
            <a:r>
              <a:rPr lang="nl" altLang="en-US" sz="2400" dirty="0">
                <a:solidFill>
                  <a:srgbClr val="25252B"/>
                </a:solidFill>
                <a:latin typeface="IBM Plex Sans" pitchFamily="34" charset="0"/>
                <a:ea typeface="IBM Plex Sans" pitchFamily="34" charset="-122"/>
                <a:cs typeface="IBM Plex Sans" pitchFamily="34" charset="-120"/>
              </a:rPr>
              <a:t> controleer het verzoek; stel vast wie de sleutels en back-ups beheert en welk betaalpad wordt gebruikt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Breng transparantie in evenwicht met de privacy van donateurs; controleer welke administratie vereist is</a:t>
            </a:r>
            <a:endParaRPr lang="n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Lokale on-ramp- en off-ramproutes</a:t>
            </a:r>
            <a:endParaRPr lang="nl"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Instappen (on-ramp):</a:t>
            </a:r>
            <a:r>
              <a:rPr lang="nl" altLang="en-US" sz="2300" dirty="0">
                <a:solidFill>
                  <a:srgbClr val="25252B"/>
                </a:solidFill>
                <a:latin typeface="IBM Plex Sans" pitchFamily="34" charset="0"/>
                <a:ea typeface="IBM Plex Sans" pitchFamily="34" charset="-122"/>
                <a:cs typeface="IBM Plex Sans" pitchFamily="34" charset="-120"/>
              </a:rPr>
              <a:t> lokaal geld, werk of bezittingen → bitcoin</a:t>
            </a:r>
            <a:endParaRPr lang="nl" sz="2300" dirty="0"/>
          </a:p>
          <a:p>
            <a:pPr algn="l" marL="219710" indent="-219710">
              <a:lnSpc>
                <a:spcPct val="113000"/>
              </a:lnSpc>
              <a:spcBef>
                <a:spcPts val="460"/>
              </a:spcBef>
              <a:buSzPct val="100000"/>
              <a:buChar char="•"/>
            </a:pPr>
            <a:r>
              <a:rPr lang="nl" altLang="en-US" sz="2300" b="1" dirty="0">
                <a:solidFill>
                  <a:srgbClr val="422C70"/>
                </a:solidFill>
                <a:latin typeface="IBM Plex Sans" pitchFamily="34" charset="0"/>
                <a:ea typeface="IBM Plex Sans" pitchFamily="34" charset="-122"/>
                <a:cs typeface="IBM Plex Sans" pitchFamily="34" charset="-120"/>
              </a:rPr>
              <a:t>Uitstappen (off-ramp):</a:t>
            </a:r>
            <a:r>
              <a:rPr lang="nl" altLang="en-US" sz="2300" dirty="0">
                <a:solidFill>
                  <a:srgbClr val="25252B"/>
                </a:solidFill>
                <a:latin typeface="IBM Plex Sans" pitchFamily="34" charset="0"/>
                <a:ea typeface="IBM Plex Sans" pitchFamily="34" charset="-122"/>
                <a:cs typeface="IBM Plex Sans" pitchFamily="34" charset="-120"/>
              </a:rPr>
              <a:t> bitcoin → lokaal geld, goederen of diensten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Vergelijk twee lokale routes met een bestaande optie zonder Bitcoin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Totaal ontvangen bedrag, tijd, bewaring, privacy, risico op terugboeking en mogelijke faalpunten</a:t>
            </a:r>
            <a:endParaRPr lang="nl" sz="2300" dirty="0"/>
          </a:p>
          <a:p>
            <a:pPr algn="l" marL="219710" indent="-219710">
              <a:lnSpc>
                <a:spcPct val="113000"/>
              </a:lnSpc>
              <a:spcBef>
                <a:spcPts val="460"/>
              </a:spcBef>
              <a:buSzPct val="100000"/>
              <a:buChar char="•"/>
            </a:pPr>
            <a:r>
              <a:rPr lang="nl" altLang="en-US" sz="2300" dirty="0">
                <a:solidFill>
                  <a:srgbClr val="25252B"/>
                </a:solidFill>
                <a:latin typeface="IBM Plex Sans" pitchFamily="34" charset="0"/>
                <a:ea typeface="IBM Plex Sans" pitchFamily="34" charset="-122"/>
                <a:cs typeface="IBM Plex Sans" pitchFamily="34" charset="-120"/>
              </a:rPr>
              <a:t>Controleer of u kunt opnemen naar sleutels die u zelf beheert; een intern saldo kan slechts een vordering blijven</a:t>
            </a:r>
            <a:endParaRPr lang="nl"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nl" altLang="en-US" sz="2300" dirty="0">
                <a:solidFill>
                  <a:srgbClr val="25252B"/>
                </a:solidFill>
                <a:latin typeface="IBM Plex Sans" pitchFamily="34" charset="0"/>
                <a:ea typeface="IBM Plex Sans" pitchFamily="34" charset="-122"/>
                <a:cs typeface="IBM Plex Sans" pitchFamily="34" charset="-120"/>
              </a:rPr>
              <a:t>Gebruik bij een persoonlijke ruil een geschikte openbare locatie, vermijd onnodig contant geld, neem waar passend een vertrouwd persoon mee, controleer de betaling voordat u vertrekt en houd u aan de lokale wetgeving. Maak uw bezittingen of de manier waarop u ze bewaart niet bekend.</a:t>
            </a:r>
            <a:endParaRPr lang="n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Afwegingen tussen KYC en no-KYC</a:t>
            </a:r>
            <a:endParaRPr lang="n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KYC:</a:t>
            </a:r>
            <a:r>
              <a:rPr lang="nl" altLang="en-US" sz="2400" dirty="0">
                <a:solidFill>
                  <a:srgbClr val="25252B"/>
                </a:solidFill>
                <a:latin typeface="IBM Plex Sans" pitchFamily="34" charset="0"/>
                <a:ea typeface="IBM Plex Sans" pitchFamily="34" charset="-122"/>
                <a:cs typeface="IBM Plex Sans" pitchFamily="34" charset="-120"/>
              </a:rPr>
              <a:t> identiteitscontroles; mogelijke voordelen op het gebied van bankentoegang, limieten, naleving van regelgeving of herstel</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Datarisico:</a:t>
            </a:r>
            <a:r>
              <a:rPr lang="nl" altLang="en-US" sz="2400" dirty="0">
                <a:solidFill>
                  <a:srgbClr val="25252B"/>
                </a:solidFill>
                <a:latin typeface="IBM Plex Sans" pitchFamily="34" charset="0"/>
                <a:ea typeface="IBM Plex Sans" pitchFamily="34" charset="-122"/>
                <a:cs typeface="IBM Plex Sans" pitchFamily="34" charset="-120"/>
              </a:rPr>
              <a:t> blijvende koppelingen tussen identiteit en betalingen, datalekken, misbruik of beperkingen</a:t>
            </a:r>
            <a:endParaRPr lang="nl" sz="2400" dirty="0"/>
          </a:p>
          <a:p>
            <a:pPr algn="l" marL="228600" indent="-228600">
              <a:lnSpc>
                <a:spcPct val="113000"/>
              </a:lnSpc>
              <a:spcBef>
                <a:spcPts val="480"/>
              </a:spcBef>
              <a:buSzPct val="100000"/>
              <a:buChar char="•"/>
            </a:pPr>
            <a:r>
              <a:rPr lang="nl" altLang="en-US" sz="2400" b="1" dirty="0">
                <a:solidFill>
                  <a:srgbClr val="422C70"/>
                </a:solidFill>
                <a:latin typeface="IBM Plex Sans" pitchFamily="34" charset="0"/>
                <a:ea typeface="IBM Plex Sans" pitchFamily="34" charset="-122"/>
                <a:cs typeface="IBM Plex Sans" pitchFamily="34" charset="-120"/>
              </a:rPr>
              <a:t>Zonder KYC:</a:t>
            </a:r>
            <a:r>
              <a:rPr lang="nl" altLang="en-US" sz="2400" dirty="0">
                <a:solidFill>
                  <a:srgbClr val="25252B"/>
                </a:solidFill>
                <a:latin typeface="IBM Plex Sans" pitchFamily="34" charset="0"/>
                <a:ea typeface="IBM Plex Sans" pitchFamily="34" charset="-122"/>
                <a:cs typeface="IBM Plex Sans" pitchFamily="34" charset="-120"/>
              </a:rPr>
              <a:t> mogelijk minder verzameling van identiteitsgegevens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Mogelijk hogere prijzen, lagere liquiditeit, minder ondersteuning, fraude of wettelijke beperkingen</a:t>
            </a:r>
            <a:endParaRPr lang="nl"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Geen van beide labels is automatisch de beste keuze. Overtreed geen lokale wetten en breng uzelf niet in fysiek gevaar om privacy na te streven; vraag bij onduidelijkheid actueel, deskundig lokaal advies.</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Circulaire economieën</a:t>
            </a:r>
            <a:endParaRPr lang="nl"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Een circulaire Bitcoin-economie verbindt mensen die binnen een gemeenschap vrijwillig bitcoin verdienen, uitgeven, sparen en uitwisselen.</a:t>
            </a:r>
            <a:endParaRPr lang="nl"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Werknemers → klanten → handelaren → leveranciers</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Waar circuleert de waarde of wordt deze omgezet in fiatgeld?</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Wie verzorgt educatie en technische ondersteuning?</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Wat gebeurt er als de verbinding uitvalt?</a:t>
            </a:r>
            <a:endParaRPr lang="nl" sz="2210" dirty="0"/>
          </a:p>
          <a:p>
            <a:pPr algn="l" marL="210820" indent="-210820">
              <a:lnSpc>
                <a:spcPct val="113000"/>
              </a:lnSpc>
              <a:spcBef>
                <a:spcPts val="440"/>
              </a:spcBef>
              <a:buSzPct val="100000"/>
              <a:buChar char="•"/>
            </a:pPr>
            <a:r>
              <a:rPr lang="nl" altLang="en-US" sz="2210" dirty="0">
                <a:solidFill>
                  <a:srgbClr val="25252B"/>
                </a:solidFill>
                <a:latin typeface="IBM Plex Sans" pitchFamily="34" charset="0"/>
                <a:ea typeface="IBM Plex Sans" pitchFamily="34" charset="-122"/>
                <a:cs typeface="IBM Plex Sans" pitchFamily="34" charset="-120"/>
              </a:rPr>
              <a:t>Wie draagt de bewaar- en koersrisico's?</a:t>
            </a:r>
            <a:endParaRPr lang="nl"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nl" altLang="en-US" sz="2210" dirty="0">
                <a:solidFill>
                  <a:srgbClr val="25252B"/>
                </a:solidFill>
                <a:latin typeface="IBM Plex Sans" pitchFamily="34" charset="0"/>
                <a:ea typeface="IBM Plex Sans" pitchFamily="34" charset="-122"/>
                <a:cs typeface="IBM Plex Sans" pitchFamily="34" charset="-120"/>
              </a:rPr>
              <a:t>Adoptiecijfers alleen bewijzen niet dat iets nuttig is. Zwakke vraag, gebrekkige tools, onvoldoende educatie of beveiliging kunnen de kringloop doorbreken; vermijd afhankelijkheid van weggeefacties of van één organisator die elke betaling verwerkt.</a:t>
            </a:r>
            <a:endParaRPr lang="n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lantDe klant betaalt een handelaar in bitcoin voor goederen. HandelaarDe handelaar betaalt een dienstverlener in bitcoin voor een dienst.DienstverlenerDe dienstverlener betaalt een werknemer in bitco">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Gebruiksscenario's voor handelaars of gemeenschappen</a:t>
            </a:r>
            <a:endParaRPr lang="n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Prijseenheid en betaalmethode</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Sleutelbeheer, toegang voor personeel, apparaatbeveiliging en back-ups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Bevestiging, bonnen, terugbetalingen en fouten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Omrekening, administratie, belastingen en ondersteuning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Plan voor het uitvallen van de Wallet of het netwerk</a:t>
            </a:r>
            <a:endParaRPr lang="nl"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Eén organisator die gedeelde middelen beheert, is een bewaarder en een vertrouwenspunt. Gedeelde middelen vereisen transparante regels, administratie, toegangscontrole en, waar nodig, juridische toetsing.</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Lokale bronnenkaarten en het ontdekken van de</a:t>
            </a:r>
            <a:br/>
            <a:r>
              <a:rPr lang="nl" altLang="en-US" sz="3000" dirty="0">
                <a:solidFill>
                  <a:srgbClr val="422C70"/>
                </a:solidFill>
                <a:latin typeface="IBM Plex Sans Medium" pitchFamily="34" charset="0"/>
                <a:ea typeface="IBM Plex Sans Medium" pitchFamily="34" charset="-122"/>
                <a:cs typeface="IBM Plex Sans Medium" pitchFamily="34" charset="-120"/>
              </a:rPr>
              <a:t>gemeenschap</a:t>
            </a:r>
            <a:endParaRPr lang="nl" sz="3000" dirty="0"/>
          </a:p>
        </p:txBody>
      </p:sp>
      <p:pic>
        <p:nvPicPr>
          <p:cNvPr id="4" name="Image 0" descr="QR code">    </p:cNvPr>
          <p:cNvPicPr>
            <a:picLocks noChangeAspect="1"/>
          </p:cNvPicPr>
          <p:nvPr/>
        </p:nvPicPr>
        <p:blipFill>
          <a:blip r:embed="rId1"/>
          <a:stretch>
            <a:fillRect/>
          </a:stretch>
        </p:blipFill>
        <p:spPr>
          <a:xfrm>
            <a:off x="9429750" y="1714500"/>
            <a:ext cx="2095530" cy="4517502"/>
          </a:xfrm>
          <a:prstGeom prst="rect">
            <a:avLst/>
          </a:prstGeom>
        </p:spPr>
      </p:pic>
      <p:sp>
        <p:nvSpPr>
          <p:cNvPr id="5" name="Text 2"/>
          <p:cNvSpPr/>
          <p:nvPr/>
        </p:nvSpPr>
        <p:spPr>
          <a:xfrm>
            <a:off x="1002000" y="1794876"/>
            <a:ext cx="8580272" cy="2694371"/>
          </a:xfrm>
          <a:prstGeom prst="rect">
            <a:avLst/>
          </a:prstGeom>
          <a:noFill/>
          <a:ln/>
        </p:spPr>
        <p:txBody>
          <a:bodyPr wrap="square" lIns="0" tIns="0" rIns="0" bIns="0" rtlCol="0" anchor="t"/>
          <a:lstStyle/>
          <a:p>
            <a:pPr algn="l" marL="200660" indent="-200660">
              <a:lnSpc>
                <a:spcPct val="113000"/>
              </a:lnSpc>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Vind handelaren, docenten, meetups en bronnen uit de community</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Controleer de datum; verifieer zelfstandig</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Neem een alternatieve manier mee om te betalen of deel te nemen</a:t>
            </a:r>
            <a:endParaRPr lang="nl" sz="2110" dirty="0"/>
          </a:p>
          <a:p>
            <a:pPr algn="l" marL="200660" indent="-200660">
              <a:lnSpc>
                <a:spcPct val="113000"/>
              </a:lnSpc>
              <a:spcBef>
                <a:spcPts val="420"/>
              </a:spcBef>
              <a:buSzPct val="100000"/>
              <a:buChar char="•"/>
            </a:pPr>
            <a:r>
              <a:rPr lang="nl" altLang="en-US" sz="2110" dirty="0">
                <a:solidFill>
                  <a:srgbClr val="25252B"/>
                </a:solidFill>
                <a:latin typeface="IBM Plex Sans" pitchFamily="34" charset="0"/>
                <a:ea typeface="IBM Plex Sans" pitchFamily="34" charset="-122"/>
                <a:cs typeface="IBM Plex Sans" pitchFamily="34" charset="-120"/>
              </a:rPr>
              <a:t>Lidmaatschap van een community is geen bewijs van betrouwbaarheid</a:t>
            </a:r>
            <a:endParaRPr lang="nl" sz="2110" dirty="0"/>
          </a:p>
        </p:txBody>
      </p:sp>
      <p:sp>
        <p:nvSpPr>
          <p:cNvPr id="6" name="Text 3"/>
          <p:cNvSpPr/>
          <p:nvPr/>
        </p:nvSpPr>
        <p:spPr>
          <a:xfrm>
            <a:off x="666780" y="4784232"/>
            <a:ext cx="8947678" cy="1447770"/>
          </a:xfrm>
          <a:prstGeom prst="rect">
            <a:avLst/>
          </a:prstGeom>
          <a:noFill/>
          <a:ln/>
        </p:spPr>
        <p:txBody>
          <a:bodyPr wrap="square" lIns="0" tIns="0" rIns="0" bIns="0" rtlCol="0" anchor="t"/>
          <a:lstStyle/>
          <a:p>
            <a:pPr algn="l" indent="0" marL="0">
              <a:lnSpc>
                <a:spcPct val="113000"/>
              </a:lnSpc>
              <a:buNone/>
            </a:pPr>
            <a:r>
              <a:rPr lang="nl" altLang="en-US" sz="2110" dirty="0">
                <a:solidFill>
                  <a:srgbClr val="25252B"/>
                </a:solidFill>
                <a:latin typeface="IBM Plex Sans" pitchFamily="34" charset="0"/>
                <a:ea typeface="IBM Plex Sans" pitchFamily="34" charset="-122"/>
                <a:cs typeface="IBM Plex Sans" pitchFamily="34" charset="-120"/>
              </a:rPr>
              <a:t>Maak tijdens een meetup nooit uw herstelwoorden, saldi, huisadres of beveiligingsmaatregelen bekend. Wees voorzichtig met aanbiedingen voor vermogensbeheer, privé-ruil, dringende hulp en gegarandeerde rendementen.</a:t>
            </a:r>
            <a:endParaRPr lang="n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Herhaling: verbind dit met uw gemeenschap</a:t>
            </a:r>
            <a:endParaRPr lang="n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l" altLang="en-US" sz="2400" dirty="0">
                <a:solidFill>
                  <a:srgbClr val="25252B"/>
                </a:solidFill>
                <a:latin typeface="IBM Plex Sans" pitchFamily="34" charset="0"/>
                <a:ea typeface="IBM Plex Sans" pitchFamily="34" charset="-122"/>
                <a:cs typeface="IBM Plex Sans" pitchFamily="34" charset="-120"/>
              </a:rPr>
              <a:t>Vul dit eerst individueel in en vergelijk daarna uw redenering met die van uw groep.</a:t>
            </a:r>
            <a:endParaRPr lang="nl"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Welke lokale behoefte en welke functie van geld speelden een rol?</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Met welk realistisch alternatief hebt u het vergeleken?</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On-chain, Lightning of beide? Wie had de controle over de sleutels?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Wat is het grootste voordeel, het ernstigste risico en een mogelijke manier waarop het misgaat?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Hoe beïnvloedden wetgeving, infrastructuur, taal of cultuur het resultaat?</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Welk bewijs ondersteunt een verantwoorde volgende stap, als die er is?</a:t>
            </a:r>
            <a:endParaRPr lang="n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l" altLang="en-US" sz="3000" dirty="0">
                <a:solidFill>
                  <a:srgbClr val="422C70"/>
                </a:solidFill>
                <a:latin typeface="IBM Plex Sans Medium" pitchFamily="34" charset="0"/>
                <a:ea typeface="IBM Plex Sans Medium" pitchFamily="34" charset="-122"/>
                <a:cs typeface="IBM Plex Sans Medium" pitchFamily="34" charset="-120"/>
              </a:rPr>
              <a:t>Belangrijkste inzichten en een moment van reflectie</a:t>
            </a:r>
            <a:endParaRPr lang="n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Begin met een lokale behoefte en een realistisch alternatief</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Observeer, oefen veilig en leg daarna uit of demonstreer</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Controleer tools, bewaring, kosten, privacy en de huidige lokale regels</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Bevestig de betaalmethode en het resultaat; houd rekening met mislukking</a:t>
            </a:r>
            <a:endParaRPr lang="nl" sz="2400" dirty="0"/>
          </a:p>
          <a:p>
            <a:pPr algn="l" marL="228600" indent="-228600">
              <a:lnSpc>
                <a:spcPct val="113000"/>
              </a:lnSpc>
              <a:spcBef>
                <a:spcPts val="480"/>
              </a:spcBef>
              <a:buSzPct val="100000"/>
              <a:buChar char="•"/>
            </a:pPr>
            <a:r>
              <a:rPr lang="nl" altLang="en-US" sz="2400" dirty="0">
                <a:solidFill>
                  <a:srgbClr val="25252B"/>
                </a:solidFill>
                <a:latin typeface="IBM Plex Sans" pitchFamily="34" charset="0"/>
                <a:ea typeface="IBM Plex Sans" pitchFamily="34" charset="-122"/>
                <a:cs typeface="IBM Plex Sans" pitchFamily="34" charset="-120"/>
              </a:rPr>
              <a:t>Zinvolle deelname aan de gemeenschap is vrijwillig en beschermt mensen</a:t>
            </a:r>
            <a:endParaRPr lang="nl"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nl" altLang="en-US" sz="2400" b="1" dirty="0">
                <a:solidFill>
                  <a:srgbClr val="422C70"/>
                </a:solidFill>
                <a:latin typeface="IBM Plex Sans" pitchFamily="34" charset="0"/>
                <a:ea typeface="IBM Plex Sans" pitchFamily="34" charset="-122"/>
                <a:cs typeface="IBM Plex Sans" pitchFamily="34" charset="-120"/>
              </a:rPr>
              <a:t>Een moment van reflectie</a:t>
            </a:r>
            <a:endParaRPr lang="nl" sz="2400" dirty="0"/>
          </a:p>
          <a:p>
            <a:pPr algn="l" indent="0" marL="0">
              <a:lnSpc>
                <a:spcPct val="113000"/>
              </a:lnSpc>
              <a:spcBef>
                <a:spcPts val="360"/>
              </a:spcBef>
              <a:buNone/>
            </a:pPr>
            <a:r>
              <a:rPr lang="nl" altLang="en-US" sz="2400" dirty="0">
                <a:solidFill>
                  <a:srgbClr val="25252B"/>
                </a:solidFill>
                <a:latin typeface="IBM Plex Sans" pitchFamily="34" charset="0"/>
                <a:ea typeface="IBM Plex Sans" pitchFamily="34" charset="-122"/>
                <a:cs typeface="IBM Plex Sans" pitchFamily="34" charset="-120"/>
              </a:rPr>
              <a:t>Welke vraag zou u stellen voordat u besluit of een Bitcoin-aanpak past bij een lokale behoefte?</a:t>
            </a:r>
            <a:endParaRPr lang="n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l" altLang="en-US" sz="1200" dirty="0">
                <a:solidFill>
                  <a:srgbClr val="6C6C7D"/>
                </a:solidFill>
                <a:latin typeface="IBM Plex Sans" pitchFamily="34" charset="0"/>
                <a:ea typeface="IBM Plex Sans" pitchFamily="34" charset="-122"/>
                <a:cs typeface="IBM Plex Sans" pitchFamily="34" charset="-120"/>
              </a:rPr>
              <a:t>Bitcoin-diploma · Module 4</a:t>
            </a:r>
            <a:endParaRPr lang="n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Bitcoin-diploma</dc:title>
  <dc:subject>Open educational slides (Creative Commons). Adapt them freely.</dc:subject>
  <dc:creator>My First Bitcoin</dc:creator>
  <cp:lastModifiedBy>My First Bitcoin</cp:lastModifiedBy>
  <cp:revision>1</cp:revision>
  <dcterms:created xsi:type="dcterms:W3CDTF">2026-10-22T20:37:25Z</dcterms:created>
  <dcterms:modified xsi:type="dcterms:W3CDTF">2026-10-22T20:37:25Z</dcterms:modified>
</cp:coreProperties>
</file>