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Tushe: My First Bitcoin, Gabatarwa ga Bitcoin, Jagora ga Masu Farawa, bugu na 26.10. An daidaita shi ƙarƙashin lasisin Creative Commons Attribution-ShareAlike 4.0 International; wannan kundin nunin faifai yana amfani da wannan lasisin. Wannan kundin nunin faifai kayan taimako ne ga gabatarwar da malami ke jagoranta, wanda aka gina bisa tambayoyi shida na jagorar. Ku daidaita misalai, saurin tafiyar da darasi, da yadda ake gabatar da shi don su dace da al’ummarku, tare da kiyaye ma’ana da saƙonnin tsaro. Ba a nufin kayyade tsawon lokacin kowane zama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fara da hoton: kowa da ke kewaye da mu yana amfani da kuɗi ba tare da tambayar yadda suke ba. Ku tambayi mahalarta yaushe ne karo na ƙarshe da suka yi tunani game da inda kuɗi suke fitowa.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ba ɗalibai mintuna kaɗan su yi rubutu. Kada ku nemi kowa ya bayyana bayanan kuɗinsa na sirri. Za a sake komawa ga waɗannan amsoshi a shafin nunin muhimman abubuwan tunawa mai taken “Me ke Gaba?”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kiyaye wannan bambanci a duk tsawon zaman. Idan aka gabatar da wata da’awa, ku tambaya: shin za mu iya bincika sahihancinta, ko kuwa tana buƙatar ma’aunai da hujjoji?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misalin da ke cikin jagorar: kuna noman shinkafa kuma kuna buƙatar takalma, amma mai yin takalman yana son man girki, ba shinkafa ba. Masana tattalin arziki suna kiran wannan daidaituwar buƙatun ɓangarori biyu.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 yi amfani da misalin da ke cikin jagorar: kuna noman shinkafa kuma kuna buƙatar takalma, amma mai yin takalman yana son man girki, ba shinkafa ba. Masana tattalin arziki suna kiran wannan daidaituwar buƙatun ɓangarori biyu.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Takardar kuɗi takarda ce kawai. Kuɗi suna magance matsalar ciniki na canji ta hanyar raba sayarwa da sayayya: kuna sayar da shinkafarku ga mutum ɗaya, sannan ku sayi takalma daga wani. Wannan shi ne abin da ya bambanta kuɗi da ciniki na canji.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Hauhawar farashi ita ce ci gaba da ƙaruwa a matakin farashin kayayyaki da ayyuka gaba ɗaya. Ɗayan ɓangarenta shi ne ƙarfin saye: yawan abin da raka'a ɗaya ta kuɗi za ta iya saya. Idan farashin kwandon kayan masarufi ya tashi daga raka'a 100 na kuɗi zuwa 110, raka'a 100 ɗin nan ba za su ƙara iya sayen duk abin da ke cikin kwandon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Hauhawar farashi ita ce ci gaba da ƙaruwa a matakin farashin kayayyaki da ayyuka gaba ɗaya. Ɗayan ɓangarenta shi ne ƙarfin saye: yawan abin da raka'a ɗaya ta kuɗi za ta iya saya. Idan farashin kwandon kayan masarufi ya tashi daga raka'a 100 na kuɗi zuwa 110, raka'a 100 ɗin nan ba za su ƙara iya sayen duk abin da ke cikin kwandon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Masana tattalin arziki suna muhawara kan girman tasirin kowane dalili. Ku mai da hankali kan dalili guda ɗaya da ya samo asali daga shawara da aka yanke, ba abin da ya faru kwatsam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 iya yin wannan ba tare da wata na’ura ko intanet ba. Ku kwatanta amsoshin mahalarta ƙungiyar, kuma ku tunatar da ɗalibai cewa farashin abu guda ɗaya ba shi ne cikakken ma’aunin hauhawar farashin kayayyaki 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Kafin Bitcoin, aika kuɗi ta intanet ya kasance kullum yana dogara ne da wata ƙungiya da aka amince da ita: banki ko kamfanin biyan kuɗi da ke riƙe da kundin lissafi, amincewa da asusu, kuma zai iya jinkirta, hana, ko soke biyan kuɗi. Bayanan dijital suna da sauƙin kwafewa: idan za a iya kashe tsabar kuɗin dijital sau biyu, ba za ta iya aiki a matsayin kuɗi ba. Wannan ita ce matsalar kashe kuɗi ɗaya sau biyu. Satoshi Nakamoto mutum ne ko wata ƙungiya da ke amfani da wannan suna.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Rashin cibiyar iko guda ba ya nufin kowa yana da tasiri iri ɗaya. Yana nufin babu wani mahalarci shi kaɗai da zai iya sauya kundin lissafi ko ƙa’idojin kuɗi ga kowa.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 fitar da sabbin bitcoin bisa jadawalin da kowa zai iya gani, kuma kwamfutoci masu zaman kansu da ake kira nodes suna ƙin karɓar duk wani bulok da ya saɓa wa wannan ƙa’ida. Ana iya amincewa da wannan iyaka domin kowa zai iya tabbatar da ita. Ba dokar yanayi ba ce: tana ci gaba da aiki ne saboda mahalarta suna ci gaba da tilasta bin ta. Iyakantaccen adadi ba ya tabbatar da cewa farashi zai tashi; farashi ya dogara da buƙata da kuma wadatar abin da ake sayarwa.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Mallakar 100,000 sats da mallakar 0.001 bitcoin suna nufin adadi ɗaya. Ku gyara kuskuren fahimtar cewa Bitcoin ya fi ƙarfin aljihu saboda bitcoin guda ɗaya yana da tsada.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Masu amfani suna aikawa, karɓa, da adana bitcoin; nododi suna tantance kowace mu’amala da kowane tubali bisa ƙa’idoji; masu haƙa suna fafatawa don ƙara sabon tubali a kundin bayanai kusan kowane mintuna goma. Wannan kundin bayanai, wato sarkar tubala, a buɗe yake ga kowa, kuma sake rubuta shi yana da matuƙar tsada. Bayani kan yadda ake rubuta sunan: Bitcoin mai babban harafin B yawanci yana nufin hanyar sadarwa ko tsarin; bitcoin mai ƙaramin harafin b yana nufin kuɗin kansa.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Masu amfani suna aikawa, karɓa, da adana bitcoin; nododi suna tantance kowace mu’amala da kowane tubali bisa ƙa’idoji; masu haƙa suna fafatawa don ƙara sabon tubali a kundin bayanai kusan kowane mintuna goma. Wannan kundin bayanai, wato sarkar tubala, a buɗe yake ga kowa, kuma sake rubuta shi yana da matuƙar tsada. Bayani kan yadda ake rubuta sunan: Bitcoin mai babban harafin B yawanci yana nufin hanyar sadarwa ko tsarin; bitcoin mai ƙaramin harafin b yana nufin kuɗin kansa.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Walat ɗin Bitcoin kayan aiki ne, galibi manhaja, da ke ba ku damar karɓa, duba, da aika bitcoin. Ba a adana bitcoin ɗinku a cikin wayarku ba: ana rubuta shi a kan sarkar tubalan bayanai. Walat ɗin yana sarrafa maɓallan da ke ba ku damar tabbatar da cewa naku ne da kuma ba da izinin biyan kuɗi.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Jerin kalmomin dawo da walat ba kwafin ajiya kawai ba ne: yana ba da cikakkiyar damar shiga walat. Ku rubuta shi daidai a takarda lokacin da kuka ƙirƙiri walat; ku ajiye shi ba tare da haɗa shi da intanet ba, a ɓoye, kuma a wurin da ba zai ɓace ko ya lalace ba. Kada ku taɓa ɗaukar hotonsa, aika shi ta imel, adana shi a manhajar rubutun bayanai ta gajimare, aika shi cikin saƙo, ko shigar da shi a wani shafin yanar gizo. Kalmomin da aka nuna misali ne kawai; kada ku taɓa nuna ko tattara ainihin jerin kalmomin dawo da walat.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ba ya ba da shawarar wasu takamaiman walat. Kayan aiki, kuɗaɗen caji, da masu mallaka suna canzawa, kuma abin da ya dace da wata al’umma na iya zama bai dace da wata ba. Ku tura ɗalibai zuwa ga wani amintaccen malami a yankinsu.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65456" y="571500"/>
            <a:ext cx="1159825" cy="272400"/>
          </a:xfrm>
          <a:prstGeom prst="rect">
            <a:avLst/>
          </a:prstGeom>
          <a:noFill/>
          <a:ln/>
        </p:spPr>
        <p:txBody>
          <a:bodyPr wrap="square" lIns="0" tIns="0" rIns="0" bIns="0" rtlCol="0" anchor="t"/>
          <a:lstStyle/>
          <a:p>
            <a:pPr algn="r" indent="0" marL="0">
              <a:lnSpc>
                <a:spcPct val="108000"/>
              </a:lnSpc>
              <a:buNone/>
            </a:pPr>
            <a:r>
              <a:rPr lang="ha" altLang="en-US" sz="1650" dirty="0">
                <a:solidFill>
                  <a:srgbClr val="FFFFFF"/>
                </a:solidFill>
                <a:latin typeface="IBM Plex Sans" pitchFamily="34" charset="0"/>
                <a:ea typeface="IBM Plex Sans" pitchFamily="34" charset="-122"/>
                <a:cs typeface="IBM Plex Sans" pitchFamily="34" charset="-120"/>
              </a:rPr>
              <a:t>Bugu 26.10</a:t>
            </a:r>
            <a:endParaRPr lang="h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a" altLang="en-US" sz="7200" dirty="0">
                <a:solidFill>
                  <a:srgbClr val="FFFFFF"/>
                </a:solidFill>
                <a:latin typeface="IBM Plex Sans Medium" pitchFamily="34" charset="0"/>
                <a:ea typeface="IBM Plex Sans Medium" pitchFamily="34" charset="-122"/>
                <a:cs typeface="IBM Plex Sans Medium" pitchFamily="34" charset="-120"/>
              </a:rPr>
              <a:t>Gabatarwa</a:t>
            </a:r>
            <a:br/>
            <a:r>
              <a:rPr lang="ha" altLang="en-US" sz="7200" dirty="0">
                <a:solidFill>
                  <a:srgbClr val="FFFFFF"/>
                </a:solidFill>
                <a:latin typeface="IBM Plex Sans Medium" pitchFamily="34" charset="0"/>
                <a:ea typeface="IBM Plex Sans Medium" pitchFamily="34" charset="-122"/>
                <a:cs typeface="IBM Plex Sans Medium" pitchFamily="34" charset="-120"/>
              </a:rPr>
              <a:t>ga Bitcoin</a:t>
            </a:r>
            <a:endParaRPr lang="h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a" altLang="en-US" sz="2400" dirty="0">
                <a:solidFill>
                  <a:srgbClr val="FFFFFF"/>
                </a:solidFill>
                <a:latin typeface="IBM Plex Sans" pitchFamily="34" charset="0"/>
                <a:ea typeface="IBM Plex Sans" pitchFamily="34" charset="-122"/>
                <a:cs typeface="IBM Plex Sans" pitchFamily="34" charset="-120"/>
              </a:rPr>
              <a:t>Jagora ga Masu Farawa</a:t>
            </a:r>
            <a:endParaRPr lang="h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Me Ya Sa Kuɗi Ke da Muhimmanci?</a:t>
            </a:r>
            <a:endParaRPr lang="h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Muna amfani da kuɗi kowace rana, amma ba kasafai muke tambayar yadda yake aiki ba.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Yawancin Mutane Ba Sa Taɓa</a:t>
            </a:r>
            <a:br/>
            <a:r>
              <a:rPr lang="ha" altLang="en-US" sz="3000" dirty="0">
                <a:solidFill>
                  <a:srgbClr val="422C70"/>
                </a:solidFill>
                <a:latin typeface="IBM Plex Sans Medium" pitchFamily="34" charset="0"/>
                <a:ea typeface="IBM Plex Sans Medium" pitchFamily="34" charset="-122"/>
                <a:cs typeface="IBM Plex Sans Medium" pitchFamily="34" charset="-120"/>
              </a:rPr>
              <a:t>Tsayawa Su Yi Tunani Game da</a:t>
            </a:r>
            <a:br/>
            <a:r>
              <a:rPr lang="ha" altLang="en-US" sz="3000" dirty="0">
                <a:solidFill>
                  <a:srgbClr val="422C70"/>
                </a:solidFill>
                <a:latin typeface="IBM Plex Sans Medium" pitchFamily="34" charset="0"/>
                <a:ea typeface="IBM Plex Sans Medium" pitchFamily="34" charset="-122"/>
                <a:cs typeface="IBM Plex Sans Medium" pitchFamily="34" charset="-120"/>
              </a:rPr>
              <a:t>Kuɗi</a:t>
            </a:r>
            <a:endParaRPr lang="ha"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Ba samun shi ba, ba kashe shi ba, sai dai tunani a kan abin da yake da yadda yake aiki.</a:t>
            </a:r>
            <a:endParaRPr lang="h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Ya Sa Kuɗi Ke da Muhimmanci?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Tambayoyi Biyar don Farawa</a:t>
            </a:r>
            <a:endParaRPr lang="ha"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Me ya sa mutane suke buƙatar kuɗi?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Me ke sa wani abu ya zama kuɗi?</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Wa zai iya ƙirƙira ko sarrafa kuɗin da kuke amfani da su?</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Me ya sa kuɗin da kuke amfani da su suke da daraja?</a:t>
            </a:r>
            <a:endParaRPr lang="ha" sz="2110" dirty="0"/>
          </a:p>
          <a:p>
            <a:pPr algn="l" marL="200660" indent="-200660">
              <a:lnSpc>
                <a:spcPct val="113000"/>
              </a:lnSpc>
              <a:spcBef>
                <a:spcPts val="420"/>
              </a:spcBef>
              <a:buSzPct val="100000"/>
              <a:buChar char="•"/>
            </a:pPr>
            <a:r>
              <a:rPr lang="ha" altLang="en-US" sz="2110" dirty="0">
                <a:solidFill>
                  <a:srgbClr val="25252B"/>
                </a:solidFill>
                <a:latin typeface="IBM Plex Sans" pitchFamily="34" charset="0"/>
                <a:ea typeface="IBM Plex Sans" pitchFamily="34" charset="-122"/>
                <a:cs typeface="IBM Plex Sans" pitchFamily="34" charset="-120"/>
              </a:rPr>
              <a:t>Shin kuɗinku suna sayen adadin kaya daidai da yadda suke saya a da?</a:t>
            </a:r>
            <a:endParaRPr lang="ha"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ha" altLang="en-US" sz="2110" b="1" dirty="0">
                <a:solidFill>
                  <a:srgbClr val="422C70"/>
                </a:solidFill>
                <a:latin typeface="IBM Plex Sans" pitchFamily="34" charset="0"/>
                <a:ea typeface="IBM Plex Sans" pitchFamily="34" charset="-122"/>
                <a:cs typeface="IBM Plex Sans" pitchFamily="34" charset="-120"/>
              </a:rPr>
              <a:t>Ku adana amsoshinku</a:t>
            </a:r>
            <a:endParaRPr lang="ha" sz="2110" dirty="0"/>
          </a:p>
          <a:p>
            <a:pPr algn="l" indent="0" marL="0">
              <a:lnSpc>
                <a:spcPct val="113000"/>
              </a:lnSpc>
              <a:spcBef>
                <a:spcPts val="320"/>
              </a:spcBef>
              <a:buNone/>
            </a:pPr>
            <a:r>
              <a:rPr lang="ha" altLang="en-US" sz="2110" dirty="0">
                <a:solidFill>
                  <a:srgbClr val="25252B"/>
                </a:solidFill>
                <a:latin typeface="IBM Plex Sans" pitchFamily="34" charset="0"/>
                <a:ea typeface="IBM Plex Sans" pitchFamily="34" charset="-122"/>
                <a:cs typeface="IBM Plex Sans" pitchFamily="34" charset="-120"/>
              </a:rPr>
              <a:t>Ku rubuta gajeriyar amsa ga kowace tambaya. Za ku sake duba su a ƙarshe.</a:t>
            </a:r>
            <a:endParaRPr lang="ha"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Ya Sa Kuɗi Ke da Muhimmanci?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Gaskiya ko Ra’ayi?</a:t>
            </a:r>
            <a:endParaRPr lang="ha"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Gaskiya:</a:t>
            </a:r>
            <a:r>
              <a:rPr lang="ha" altLang="en-US" sz="2300" dirty="0">
                <a:solidFill>
                  <a:srgbClr val="25252B"/>
                </a:solidFill>
                <a:latin typeface="IBM Plex Sans" pitchFamily="34" charset="0"/>
                <a:ea typeface="IBM Plex Sans" pitchFamily="34" charset="-122"/>
                <a:cs typeface="IBM Plex Sans" pitchFamily="34" charset="-120"/>
              </a:rPr>
              <a:t> "Ana karɓar wannan takardar kuɗi wajen biyan haraji." Ana iya tabbatar da hakan.</a:t>
            </a:r>
            <a:endParaRPr lang="ha" sz="2300" dirty="0"/>
          </a:p>
          <a:p>
            <a:pPr algn="l" marL="219710" indent="-219710">
              <a:lnSpc>
                <a:spcPct val="113000"/>
              </a:lnSpc>
              <a:spcBef>
                <a:spcPts val="460"/>
              </a:spcBef>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Ra'ayi:</a:t>
            </a:r>
            <a:r>
              <a:rPr lang="ha" altLang="en-US" sz="2300" dirty="0">
                <a:solidFill>
                  <a:srgbClr val="25252B"/>
                </a:solidFill>
                <a:latin typeface="IBM Plex Sans" pitchFamily="34" charset="0"/>
                <a:ea typeface="IBM Plex Sans" pitchFamily="34" charset="-122"/>
                <a:cs typeface="IBM Plex Sans" pitchFamily="34" charset="-120"/>
              </a:rPr>
              <a:t> "Wannan shi ne mafi kyawun nau'in kuɗi." Yana buƙatar ma'aunai da hujjoji.</a:t>
            </a:r>
            <a:endParaRPr lang="ha" sz="2300" dirty="0"/>
          </a:p>
        </p:txBody>
      </p:sp>
      <p:sp>
        <p:nvSpPr>
          <p:cNvPr id="6" name="Text 3"/>
          <p:cNvSpPr/>
          <p:nvPr/>
        </p:nvSpPr>
        <p:spPr>
          <a:xfrm>
            <a:off x="666780" y="4133271"/>
            <a:ext cx="6340632" cy="1579992"/>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Wannan jagora na ilimantarwa ne kawai. Ba ya bayar da shawara kan harkokin kuɗi, zuba jari, shari'a, ko haraji, kuma ba ya gaya muku ku saya, ku sayar, ko ku riƙe wani abu.</a:t>
            </a:r>
            <a:endParaRPr lang="h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Ya Sa Kuɗi Ke da Muhimmanci?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Mene ne Kuɗi?</a:t>
            </a:r>
            <a:endParaRPr lang="h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Kuɗi kayan aiki ne na musayar kayayyaki.</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Musayar Kaya da Daidaituwar Buƙatun Ɓangarorin Biyu</a:t>
            </a:r>
            <a:endParaRPr lang="h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Dole ne kowane ɗaya daga cikin mutanen biyu ya buƙaci abin da ɗayan yake da shi, a lokaci guda kuma a adadin da ya dace.</a:t>
            </a:r>
            <a:endParaRPr lang="ha"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Musayar Kaya da Daidaituwar Buƙatun Ɓangarorin Biyu</a:t>
            </a:r>
            <a:endParaRPr lang="h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Dole ne kowane ɗaya daga cikin mutanen biyu ya buƙaci abin da ɗayan yake da shi, a lokaci guda kuma a adadin da ya dace.</a:t>
            </a:r>
            <a:endParaRPr lang="ha" sz="2400" dirty="0"/>
          </a:p>
        </p:txBody>
      </p:sp>
      <p:pic>
        <p:nvPicPr>
          <p:cNvPr id="5" name="Image 0" descr="Amina Tana da: shinkafa Tana son: takalmaTare da LuisLuis ba ya son shinkafa.Luis Yana da: takalmaYana son: man girkiTare da MeiMei ba ta son takalma.MeiTana da: man girkiTana son: gyare-gyareTare da ">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Kuɗi Kayan Aikin Musanya Ne</a:t>
            </a:r>
            <a:endParaRPr lang="h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Babu wanda yake son kuɗi don kuɗin kawai. Kuɗi suna da amfani domin wasu suna karɓarsu, suna sa ran wasu ma za su karɓe su daga baya.</a:t>
            </a:r>
            <a:endParaRPr lang="ha"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Abubuwa Uku da Kuɗi Ke Yi</a:t>
            </a:r>
            <a:endParaRPr lang="ha"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Hanyar musayar kaya da ayyuka:</a:t>
            </a:r>
            <a:r>
              <a:rPr lang="ha" altLang="en-US" sz="2300" dirty="0">
                <a:solidFill>
                  <a:srgbClr val="25252B"/>
                </a:solidFill>
                <a:latin typeface="IBM Plex Sans" pitchFamily="34" charset="0"/>
                <a:ea typeface="IBM Plex Sans" pitchFamily="34" charset="-122"/>
                <a:cs typeface="IBM Plex Sans" pitchFamily="34" charset="-120"/>
              </a:rPr>
              <a:t> mutane suna karɓarsa a matsayin biyan kuɗi</a:t>
            </a:r>
            <a:endParaRPr lang="ha" sz="2300" dirty="0"/>
          </a:p>
          <a:p>
            <a:pPr algn="l" marL="219710" indent="-219710">
              <a:lnSpc>
                <a:spcPct val="113000"/>
              </a:lnSpc>
              <a:spcBef>
                <a:spcPts val="460"/>
              </a:spcBef>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Ma'aunin lissafi:</a:t>
            </a:r>
            <a:r>
              <a:rPr lang="ha" altLang="en-US" sz="2300" dirty="0">
                <a:solidFill>
                  <a:srgbClr val="25252B"/>
                </a:solidFill>
                <a:latin typeface="IBM Plex Sans" pitchFamily="34" charset="0"/>
                <a:ea typeface="IBM Plex Sans" pitchFamily="34" charset="-122"/>
                <a:cs typeface="IBM Plex Sans" pitchFamily="34" charset="-120"/>
              </a:rPr>
              <a:t> ana bayyana farashi da shi</a:t>
            </a:r>
            <a:endParaRPr lang="ha" sz="2300" dirty="0"/>
          </a:p>
          <a:p>
            <a:pPr algn="l" marL="219710" indent="-219710">
              <a:lnSpc>
                <a:spcPct val="113000"/>
              </a:lnSpc>
              <a:spcBef>
                <a:spcPts val="460"/>
              </a:spcBef>
              <a:buSzPct val="100000"/>
              <a:buChar char="•"/>
            </a:pPr>
            <a:r>
              <a:rPr lang="ha" altLang="en-US" sz="2300" b="1" dirty="0">
                <a:solidFill>
                  <a:srgbClr val="422C70"/>
                </a:solidFill>
                <a:latin typeface="IBM Plex Sans" pitchFamily="34" charset="0"/>
                <a:ea typeface="IBM Plex Sans" pitchFamily="34" charset="-122"/>
                <a:cs typeface="IBM Plex Sans" pitchFamily="34" charset="-120"/>
              </a:rPr>
              <a:t>Ma'ajiyar ƙima:</a:t>
            </a:r>
            <a:r>
              <a:rPr lang="ha" altLang="en-US" sz="2300" dirty="0">
                <a:solidFill>
                  <a:srgbClr val="25252B"/>
                </a:solidFill>
                <a:latin typeface="IBM Plex Sans" pitchFamily="34" charset="0"/>
                <a:ea typeface="IBM Plex Sans" pitchFamily="34" charset="-122"/>
                <a:cs typeface="IBM Plex Sans" pitchFamily="34" charset="-120"/>
              </a:rPr>
              <a:t> yana adana ƙima daga yau zuwa nan gaba</a:t>
            </a:r>
            <a:endParaRPr lang="ha" sz="2300" dirty="0"/>
          </a:p>
        </p:txBody>
      </p:sp>
      <p:sp>
        <p:nvSpPr>
          <p:cNvPr id="6" name="Text 3"/>
          <p:cNvSpPr/>
          <p:nvPr/>
        </p:nvSpPr>
        <p:spPr>
          <a:xfrm>
            <a:off x="666780" y="4586722"/>
            <a:ext cx="6340632" cy="1184971"/>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Babu kuɗin da ke adana ƙima ba tare da wata asara ba, amma wasu nau'o'in kuɗi suna rasa ƙarfin saye a hankali fiye da wasu.</a:t>
            </a:r>
            <a:endParaRPr lang="h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Daga Bawo zuwa Takarda</a:t>
            </a:r>
            <a:endParaRPr lang="ha" sz="3000" dirty="0"/>
          </a:p>
        </p:txBody>
      </p:sp>
      <p:sp>
        <p:nvSpPr>
          <p:cNvPr id="5" name="Text 2"/>
          <p:cNvSpPr/>
          <p:nvPr/>
        </p:nvSpPr>
        <p:spPr>
          <a:xfrm>
            <a:off x="986729" y="1372240"/>
            <a:ext cx="5343754" cy="3609411"/>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Bawon katantanwa, gishiri, ƙyallaye, dabbobin kiwo, jan ƙarfe, azurfa, zinariya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Ƙarafa masu daraja: masu ƙaranci, masu ɗorewa, waɗanda ake karɓa a wurare da yawa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Takardun shaidar haƙƙi da za a iya musanya da wani adadin ƙarfe da aka ayyana</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Tsarukan ma'aunin zinariya: rukunin kuɗi da aka danganta da zinariya bisa doka</a:t>
            </a:r>
            <a:endParaRPr lang="ha" sz="2020" dirty="0"/>
          </a:p>
        </p:txBody>
      </p:sp>
      <p:sp>
        <p:nvSpPr>
          <p:cNvPr id="6" name="Text 3"/>
          <p:cNvSpPr/>
          <p:nvPr/>
        </p:nvSpPr>
        <p:spPr>
          <a:xfrm>
            <a:off x="666780" y="5263195"/>
            <a:ext cx="11144250" cy="345552"/>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Ƙa'idojin sun bambanta bisa wuri da zamani.</a:t>
            </a:r>
            <a:endParaRPr lang="h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Kuɗin Fiat</a:t>
            </a:r>
            <a:endParaRPr lang="ha"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1971: Amurka ta kawo ƙarshen musayar daloli da zinariya a hukumance ga gwamnatocin ƙasashen waje da bankunan tsakiya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 yau yawancin kuɗaɗen ƙasashe kuɗaɗen fiat ne: ana fitar da su bisa ikon gwamnati, kuma ba za a iya fansarsu da zinariya ko wani kayan masarufi ba</a:t>
            </a:r>
            <a:endParaRPr lang="ha" sz="2400" dirty="0"/>
          </a:p>
          <a:p>
            <a:pPr algn="l" marL="228600" indent="-228600">
              <a:lnSpc>
                <a:spcPct val="113000"/>
              </a:lnSpc>
              <a:spcBef>
                <a:spcPts val="480"/>
              </a:spcBef>
              <a:buSzPct val="100000"/>
              <a:buChar char="•"/>
            </a:pPr>
            <a:r>
              <a:rPr lang="ha" altLang="en-US" sz="2400" i="1" dirty="0">
                <a:solidFill>
                  <a:srgbClr val="25252B"/>
                </a:solidFill>
                <a:latin typeface="IBM Plex Sans" pitchFamily="34" charset="0"/>
                <a:ea typeface="IBM Plex Sans" pitchFamily="34" charset="-122"/>
                <a:cs typeface="IBM Plex Sans" pitchFamily="34" charset="-120"/>
              </a:rPr>
              <a:t>Fiat</a:t>
            </a:r>
            <a:r>
              <a:rPr lang="ha" altLang="en-US" sz="2400" dirty="0">
                <a:solidFill>
                  <a:srgbClr val="25252B"/>
                </a:solidFill>
                <a:latin typeface="IBM Plex Sans" pitchFamily="34" charset="0"/>
                <a:ea typeface="IBM Plex Sans" pitchFamily="34" charset="-122"/>
                <a:cs typeface="IBM Plex Sans" pitchFamily="34" charset="-120"/>
              </a:rPr>
              <a:t> kalma ce ta Latin da ke nufin "a yi haka", kuma sau da yawa ana fahimtarta da ma'anar "bisa umarni"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Ana karɓarsa domin mutane, kasuwanci, bankuna, da gwamnatoci suna amfani da shi; dokoki suna ba shi matsayin kuɗin biyan bashi na doka kuma suna wajabta amfani da shi wajen biyan haraji</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Mun sauya daga kuɗin da ke da</a:t>
            </a:r>
            <a:br/>
            <a:r>
              <a:rPr lang="ha" altLang="en-US" sz="4350" dirty="0">
                <a:solidFill>
                  <a:srgbClr val="FFFFFF"/>
                </a:solidFill>
                <a:latin typeface="IBM Plex Sans Medium" pitchFamily="34" charset="0"/>
                <a:ea typeface="IBM Plex Sans Medium" pitchFamily="34" charset="-122"/>
                <a:cs typeface="IBM Plex Sans Medium" pitchFamily="34" charset="-120"/>
              </a:rPr>
              <a:t>wani abu a matsayin jingina</a:t>
            </a:r>
            <a:br/>
            <a:r>
              <a:rPr lang="ha" altLang="en-US" sz="4350" dirty="0">
                <a:solidFill>
                  <a:srgbClr val="FFFFFF"/>
                </a:solidFill>
                <a:latin typeface="IBM Plex Sans Medium" pitchFamily="34" charset="0"/>
                <a:ea typeface="IBM Plex Sans Medium" pitchFamily="34" charset="-122"/>
                <a:cs typeface="IBM Plex Sans Medium" pitchFamily="34" charset="-120"/>
              </a:rPr>
              <a:t>zuwa kuɗin da ke dogara da</a:t>
            </a:r>
            <a:br/>
            <a:r>
              <a:rPr lang="ha" altLang="en-US" sz="4350" dirty="0">
                <a:solidFill>
                  <a:srgbClr val="FFFFFF"/>
                </a:solidFill>
                <a:latin typeface="IBM Plex Sans Medium" pitchFamily="34" charset="0"/>
                <a:ea typeface="IBM Plex Sans Medium" pitchFamily="34" charset="-122"/>
                <a:cs typeface="IBM Plex Sans Medium" pitchFamily="34" charset="-120"/>
              </a:rPr>
              <a:t>amincewa da wani.</a:t>
            </a:r>
            <a:endParaRPr lang="h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C0C0D0"/>
                </a:solidFill>
                <a:latin typeface="IBM Plex Sans" pitchFamily="34" charset="0"/>
                <a:ea typeface="IBM Plex Sans" pitchFamily="34" charset="-122"/>
                <a:cs typeface="IBM Plex Sans" pitchFamily="34" charset="-120"/>
              </a:rPr>
              <a:t>Gabatarwa ga Bitcoin · Mene ne Kuɗi?</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Me Ke Damun Kuɗinmu?</a:t>
            </a:r>
            <a:endParaRPr lang="h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Idan mutane suka ji kalmar hauhawar farashi, yawanci suna tunanin tashin farashin kayayyaki.</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Hauhawar Farashi da Ƙarfin Saye</a:t>
            </a:r>
            <a:endParaRPr lang="ha" sz="3000" dirty="0"/>
          </a:p>
        </p:txBody>
      </p:sp>
      <p:pic>
        <p:nvPicPr>
          <p:cNvPr id="4" name="Image 0" descr="A da Kuna da raka'a 100. Kwandon kayan yana da farashin 100. Kuna iya sayen dukkan kayan kwandon.Matakin farashiƘasaƘarfin sayeSamaBayan farashi ya tashi Har yanzu kuna da raka'a 100. Kwandon kayan na">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Hauhawar Farashi da Ƙarfin Saye</a:t>
            </a:r>
            <a:endParaRPr lang="h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Dalilai da Yawa, Zaɓi Ɗaya</a:t>
            </a:r>
            <a:endParaRPr lang="ha" sz="3000" dirty="0"/>
          </a:p>
        </p:txBody>
      </p:sp>
      <p:sp>
        <p:nvSpPr>
          <p:cNvPr id="5" name="Text 2"/>
          <p:cNvSpPr/>
          <p:nvPr/>
        </p:nvSpPr>
        <p:spPr>
          <a:xfrm>
            <a:off x="1032449" y="1383030"/>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Ƙaruwa a yawan kuɗi da bashi</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Tangarɗa wajen samar da kayayyaki da sauye-sauye a buƙata</a:t>
            </a:r>
            <a:endParaRPr lang="ha" sz="2300" dirty="0"/>
          </a:p>
          <a:p>
            <a:pPr algn="l" marL="219710" indent="-219710">
              <a:lnSpc>
                <a:spcPct val="113000"/>
              </a:lnSpc>
              <a:spcBef>
                <a:spcPts val="460"/>
              </a:spcBef>
              <a:buSzPct val="100000"/>
              <a:buChar char="•"/>
            </a:pPr>
            <a:r>
              <a:rPr lang="ha" altLang="en-US" sz="2300" dirty="0">
                <a:solidFill>
                  <a:srgbClr val="25252B"/>
                </a:solidFill>
                <a:latin typeface="IBM Plex Sans" pitchFamily="34" charset="0"/>
                <a:ea typeface="IBM Plex Sans" pitchFamily="34" charset="-122"/>
                <a:cs typeface="IBM Plex Sans" pitchFamily="34" charset="-120"/>
              </a:rPr>
              <a:t>Raguwar darajar kuɗi, haraji, kuɗaɗen samar da kayayyaki</a:t>
            </a:r>
            <a:endParaRPr lang="ha" sz="2300" dirty="0"/>
          </a:p>
        </p:txBody>
      </p:sp>
      <p:sp>
        <p:nvSpPr>
          <p:cNvPr id="6" name="Text 3"/>
          <p:cNvSpPr/>
          <p:nvPr/>
        </p:nvSpPr>
        <p:spPr>
          <a:xfrm>
            <a:off x="666780" y="3796772"/>
            <a:ext cx="5694426" cy="1974921"/>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Ɗaya daga cikin dalilan yana faruwa ne bisa zaɓi, ba kwatsam ba: a tsarin kuɗin fiat, ƙalilan daga cikin hukumomi na iya ƙara yawan kuɗi da bashi da kuma sauya ƙa’idojin tsarin.</a:t>
            </a:r>
            <a:endParaRPr lang="h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Ƙaranci da Ƙima</a:t>
            </a:r>
            <a:endParaRPr lang="h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Asalin Mona Lisa ya fi kowane kwafi daraja: shi kaɗai ne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Ƙaranci kaɗai ba ya haifar da daraja, amma idan mutane suna son wani abu, yawan abin da ake da shi yana da muhimmanci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Idan yawan kuɗi ya ƙaru da sauri fiye da yawan abubuwan da za a iya saya da su, kowace raka'ar kuɗi kan iya sayen abubuwa kaɗan fiye da da</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Hauhawar Farashi Ba Ta Shafar Kowa Daidai Ba</a:t>
            </a:r>
            <a:endParaRPr lang="h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Kuɗin hannu da tanadi na iya rasa ƙarfin saye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Masu kadarorin da farashinsu ke tashi na iya samun kariya zuwa wani mataki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Albashi da farashi suna daidaituwa da sauri daban-daban</a:t>
            </a:r>
            <a:endParaRPr lang="ha"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Kuɗin da ke asusunku na banki sun bambanta da kuɗin da ke hannunku: alkawarin banki ne na biyanku. Yawanci ana cika wannan alkawari, amma hakan ya danganta da bankin da kuma ƙa'idojin da ke tafiyar da shi.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 Gwada: Gwajin Ƙarfin Saye</a:t>
            </a:r>
            <a:endParaRPr lang="h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zaɓi abu guda na yau da kullum: burodi, sufuri, ko kuɗin katin waya</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rubuta farashinsa na yau</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Ku tambayi wani nawa ne farashinsa shekaru da dama da suka wuce, sannan ku bincika sahihin bayani da aka rubuta idan za ku iya</a:t>
            </a:r>
            <a:endParaRPr lang="ha" sz="2400" dirty="0"/>
          </a:p>
          <a:p>
            <a:pPr algn="l" marL="228600" indent="-228600">
              <a:lnSpc>
                <a:spcPct val="113000"/>
              </a:lnSpc>
              <a:spcBef>
                <a:spcPts val="480"/>
              </a:spcBef>
              <a:buSzPct val="100000"/>
              <a:buFont typeface="+mj-lt"/>
              <a:buAutoNum type="arabicPeriod" startAt="1"/>
            </a:pPr>
            <a:r>
              <a:rPr lang="ha" altLang="en-US" sz="2400" dirty="0">
                <a:solidFill>
                  <a:srgbClr val="25252B"/>
                </a:solidFill>
                <a:latin typeface="IBM Plex Sans" pitchFamily="34" charset="0"/>
                <a:ea typeface="IBM Plex Sans" pitchFamily="34" charset="-122"/>
                <a:cs typeface="IBM Plex Sans" pitchFamily="34" charset="-120"/>
              </a:rPr>
              <a:t>Shin kuɗaɗen shiga sun ƙaru daidai da yadda farashin ya ƙaru? Wane dalili kuma zai iya bayyana wannan sauyi?</a:t>
            </a:r>
            <a:endParaRPr lang="h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Kuɗin Fiat Suna Aiki, Amma Suna da Haɗari</a:t>
            </a:r>
            <a:endParaRPr lang="ha" sz="3000" dirty="0"/>
          </a:p>
        </p:txBody>
      </p:sp>
      <p:sp>
        <p:nvSpPr>
          <p:cNvPr id="4" name="Text 2"/>
          <p:cNvSpPr/>
          <p:nvPr/>
        </p:nvSpPr>
        <p:spPr>
          <a:xfrm>
            <a:off x="1047720" y="1386779"/>
            <a:ext cx="11092404" cy="2117659"/>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Biyan kuɗi cikin sauƙi, rance mai sassaucin sharuɗɗa, hanyoyin tunkarar rikice-rikice</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Amma yawan kuɗin da ake samarwa da ƙa'idojinsa na iya canzawa, kuma mutanen da ke amfani da shi ba su da wani tasiri sosai wajen yanke shawara</a:t>
            </a:r>
            <a:endParaRPr lang="ha" sz="2400" dirty="0"/>
          </a:p>
        </p:txBody>
      </p:sp>
      <p:sp>
        <p:nvSpPr>
          <p:cNvPr id="5" name="Shape 3"/>
          <p:cNvSpPr/>
          <p:nvPr/>
        </p:nvSpPr>
        <p:spPr>
          <a:xfrm>
            <a:off x="666780" y="3839657"/>
            <a:ext cx="10858500" cy="1188263"/>
          </a:xfrm>
          <a:prstGeom prst="rect">
            <a:avLst/>
          </a:prstGeom>
          <a:solidFill>
            <a:srgbClr val="F3F3FA"/>
          </a:solidFill>
          <a:ln/>
        </p:spPr>
      </p:sp>
      <p:sp>
        <p:nvSpPr>
          <p:cNvPr id="6" name="Shape 4"/>
          <p:cNvSpPr/>
          <p:nvPr/>
        </p:nvSpPr>
        <p:spPr>
          <a:xfrm>
            <a:off x="666780" y="3839657"/>
            <a:ext cx="57150" cy="1188263"/>
          </a:xfrm>
          <a:prstGeom prst="rect">
            <a:avLst/>
          </a:prstGeom>
          <a:solidFill>
            <a:srgbClr val="422C70"/>
          </a:solidFill>
          <a:ln/>
        </p:spPr>
      </p:sp>
      <p:sp>
        <p:nvSpPr>
          <p:cNvPr id="7" name="Text 5"/>
          <p:cNvSpPr/>
          <p:nvPr/>
        </p:nvSpPr>
        <p:spPr>
          <a:xfrm>
            <a:off x="1211580" y="4113977"/>
            <a:ext cx="10415565" cy="639623"/>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Wannan ne ya sa mutane ke neman wasu hanyoyin, kuma shi ya sa aka ƙirƙiri Bitcoin.</a:t>
            </a:r>
            <a:endParaRPr lang="h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Ke Damun Kuɗinmu?</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Mene ne Bitcoin?</a:t>
            </a:r>
            <a:endParaRPr lang="ha"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Kuɗin dijital waɗanda ba sa ƙarƙashin ikon hukuma guda, suke da iyakantaccen adadi, kuma ana iya aika su kai tsaye daga mutum zuwa mutum ba tare da izinin banki ba.</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Matsalar Kashe Kuɗi Sau Biyu</a:t>
            </a:r>
            <a:endParaRPr lang="h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a" altLang="en-US" sz="2400" b="1" dirty="0">
                <a:solidFill>
                  <a:srgbClr val="422C70"/>
                </a:solidFill>
                <a:latin typeface="IBM Plex Sans" pitchFamily="34" charset="0"/>
                <a:ea typeface="IBM Plex Sans" pitchFamily="34" charset="-122"/>
                <a:cs typeface="IBM Plex Sans" pitchFamily="34" charset="-120"/>
              </a:rPr>
              <a:t>31 Oktoba 2008:</a:t>
            </a:r>
            <a:r>
              <a:rPr lang="ha" altLang="en-US" sz="2400" dirty="0">
                <a:solidFill>
                  <a:srgbClr val="25252B"/>
                </a:solidFill>
                <a:latin typeface="IBM Plex Sans" pitchFamily="34" charset="0"/>
                <a:ea typeface="IBM Plex Sans" pitchFamily="34" charset="-122"/>
                <a:cs typeface="IBM Plex Sans" pitchFamily="34" charset="-120"/>
              </a:rPr>
              <a:t> Satoshi Nakamoto ya wallafa </a:t>
            </a:r>
            <a:r>
              <a:rPr lang="ha" altLang="en-US" sz="2400" i="1" dirty="0">
                <a:solidFill>
                  <a:srgbClr val="25252B"/>
                </a:solidFill>
                <a:latin typeface="IBM Plex Sans" pitchFamily="34" charset="0"/>
                <a:ea typeface="IBM Plex Sans" pitchFamily="34" charset="-122"/>
                <a:cs typeface="IBM Plex Sans" pitchFamily="34" charset="-120"/>
              </a:rPr>
              <a:t>Bitcoin: Tsarin Kuɗin Lantarki na Mutum-da-Mutum</a:t>
            </a:r>
            <a:r>
              <a:rPr lang="ha" altLang="en-US" sz="2400" dirty="0">
                <a:solidFill>
                  <a:srgbClr val="25252B"/>
                </a:solidFill>
                <a:latin typeface="IBM Plex Sans" pitchFamily="34" charset="0"/>
                <a:ea typeface="IBM Plex Sans" pitchFamily="34" charset="-122"/>
                <a:cs typeface="IBM Plex Sans" pitchFamily="34" charset="-120"/>
              </a:rPr>
              <a:t>. </a:t>
            </a:r>
            <a:r>
              <a:rPr lang="ha" altLang="en-US" sz="2400" b="1" dirty="0">
                <a:solidFill>
                  <a:srgbClr val="25252B"/>
                </a:solidFill>
                <a:latin typeface="IBM Plex Sans" pitchFamily="34" charset="0"/>
                <a:ea typeface="IBM Plex Sans" pitchFamily="34" charset="-122"/>
                <a:cs typeface="IBM Plex Sans" pitchFamily="34" charset="-120"/>
              </a:rPr>
              <a:t>Janairu 2009:</a:t>
            </a:r>
            <a:r>
              <a:rPr lang="ha" altLang="en-US" sz="2400" dirty="0">
                <a:solidFill>
                  <a:srgbClr val="25252B"/>
                </a:solidFill>
                <a:latin typeface="IBM Plex Sans" pitchFamily="34" charset="0"/>
                <a:ea typeface="IBM Plex Sans" pitchFamily="34" charset="-122"/>
                <a:cs typeface="IBM Plex Sans" pitchFamily="34" charset="-120"/>
              </a:rPr>
              <a:t> cibiyar sadarwar ta fara aiki.</a:t>
            </a:r>
            <a:endParaRPr lang="ha" sz="2400" dirty="0"/>
          </a:p>
        </p:txBody>
      </p:sp>
      <p:pic>
        <p:nvPicPr>
          <p:cNvPr id="5" name="Image 0" descr="Kamfanin biyan kuɗi Mai aikawa yana neman kamfanin ya aika kuɗiKamfanin yana adana kundin lissafi kuma yana amincewa da tura kuɗi Mai karɓa yana samun kuɗin idan kamfanin ya ba da iziniYa dogara daƘun">    </p:cNvPr>
          <p:cNvPicPr>
            <a:picLocks noChangeAspect="1"/>
          </p:cNvPicPr>
          <p:nvPr/>
        </p:nvPicPr>
        <p:blipFill>
          <a:blip r:embed="rId1"/>
          <a:stretch>
            <a:fillRect/>
          </a:stretch>
        </p:blipFill>
        <p:spPr>
          <a:xfrm>
            <a:off x="3706978" y="2422886"/>
            <a:ext cx="4777649" cy="379924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Marar Cibiya · Iyakantaccen Adadi · Daga Mutum Zuwa Mutum</a:t>
            </a:r>
            <a:endParaRPr lang="h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Ba ya ƙarƙashin iko guda:</a:t>
            </a:r>
            <a:r>
              <a:rPr lang="ha" altLang="en-US" sz="2400" dirty="0">
                <a:solidFill>
                  <a:srgbClr val="25252B"/>
                </a:solidFill>
                <a:latin typeface="IBM Plex Sans" pitchFamily="34" charset="0"/>
                <a:ea typeface="IBM Plex Sans" pitchFamily="34" charset="-122"/>
                <a:cs typeface="IBM Plex Sans" pitchFamily="34" charset="-120"/>
              </a:rPr>
              <a:t> babu wata cibiya ta tsakiya da ke buɗe asusu, sauya adadin kuɗin da ke cikin asusu, ko amincewa da wanda zai shiga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Iyakantaccen adadi:</a:t>
            </a:r>
            <a:r>
              <a:rPr lang="ha" altLang="en-US" sz="2400" dirty="0">
                <a:solidFill>
                  <a:srgbClr val="25252B"/>
                </a:solidFill>
                <a:latin typeface="IBM Plex Sans" pitchFamily="34" charset="0"/>
                <a:ea typeface="IBM Plex Sans" pitchFamily="34" charset="-122"/>
                <a:cs typeface="IBM Plex Sans" pitchFamily="34" charset="-120"/>
              </a:rPr>
              <a:t> adadin bitcoin ba zai taɓa wuce miliyan 21 ba</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Daga mutum zuwa mutum:</a:t>
            </a:r>
            <a:r>
              <a:rPr lang="ha" altLang="en-US" sz="2400" dirty="0">
                <a:solidFill>
                  <a:srgbClr val="25252B"/>
                </a:solidFill>
                <a:latin typeface="IBM Plex Sans" pitchFamily="34" charset="0"/>
                <a:ea typeface="IBM Plex Sans" pitchFamily="34" charset="-122"/>
                <a:cs typeface="IBM Plex Sans" pitchFamily="34" charset="-120"/>
              </a:rPr>
              <a:t> ku aika wa kowa, a ko'ina, ba tare da neman izinin wata hukuma ta tsakiya ba</a:t>
            </a:r>
            <a:endParaRPr lang="ha" sz="2400" dirty="0"/>
          </a:p>
        </p:txBody>
      </p:sp>
      <p:sp>
        <p:nvSpPr>
          <p:cNvPr id="5" name="Text 3"/>
          <p:cNvSpPr/>
          <p:nvPr/>
        </p:nvSpPr>
        <p:spPr>
          <a:xfrm>
            <a:off x="666780" y="3900465"/>
            <a:ext cx="11510010" cy="1645463"/>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Babu kamfanin da zai iya hana ku amfani da bitcoin da ku da kanku kuke sarrafawa. Amma wannan 'yanci yana tattare da ɗaukar alhaki: yawanci ba zai yiwu a soke ingantacciyar ma'amala ba, kuma babu sashen taimako na cibiyar sadarwar.</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Iyaka da Kowa Zai Iya Tabbatar da Ita</a:t>
            </a:r>
            <a:endParaRPr lang="ha" sz="3000" dirty="0"/>
          </a:p>
        </p:txBody>
      </p:sp>
      <p:pic>
        <p:nvPicPr>
          <p:cNvPr id="4" name="Image 0" descr="Da'awa game da adadin kuɗin da ake samarwa Mai fitar da kuɗin ya bayyana iyaka a shafinsa na yanar gizo. Ma'ajiyar bayanan mai fitar da kuɗin ce kaɗai ke da wannan bayani. Babu wani daga wajen mai fit">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Ba kwa buƙatar cikakken Bitcoin</a:t>
            </a:r>
            <a:endParaRPr lang="h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Ana iya raba bitcoin guda ɗaya zuwa ƙananan raka'a 100,000,000 da ake kira satoshis, ko sats.</a:t>
            </a:r>
            <a:endParaRPr lang="ha"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Wa Ke Sa Bitcoin Ya Ci Gaba da Aiki?</a:t>
            </a:r>
            <a:endParaRPr lang="ha" sz="3000" dirty="0"/>
          </a:p>
        </p:txBody>
      </p:sp>
      <p:pic>
        <p:nvPicPr>
          <p:cNvPr id="4" name="Image 0" descr="Mai amfaniMai amfani yana karɓa, yana ajiyewa kuma yana aika bitcoin. ƘulliƘulli yana bincika ƙa’idoji da kansa kuma yana isar da sahihan bayanai. Mai haƙowaMai haƙowa yana gina tubalan da ake neman a">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Wa Ke Sa Bitcoin Ya Ci Gaba da Aiki?</a:t>
            </a:r>
            <a:endParaRPr lang="h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Bitcoin Yana da Abubuwan da Ake Sadaukarwa</a:t>
            </a:r>
            <a:endParaRPr lang="h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Farashinsa na iya sauyawa da sauri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Kurakurai galibi ba sa iya gyaruwa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Har yanzu karɓuwarsa tana da iyaka a wurare da yawa</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Amfani da shi cikin aminci yana buƙatar ɗan koyo</a:t>
            </a:r>
            <a:endParaRPr lang="h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Bitcoin yana maye gurbin wani ɓangare na amincewa da cibiyoyi da tabbatarwa da ɗaukar alhakin kai. Ba ya kawar da haɗari.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Mene ne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Ta Yaya Kuke Amfani da Bitcoin?</a:t>
            </a:r>
            <a:endParaRPr lang="h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Tambaya ta farko game da kowace jakar kuɗi: wa ke da iko a kan maɓallan?</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Jakar Kuɗi Tana Sarrafa Maɓallai</a:t>
            </a:r>
            <a:endParaRPr lang="ha" sz="3000" dirty="0"/>
          </a:p>
        </p:txBody>
      </p:sp>
      <p:pic>
        <p:nvPicPr>
          <p:cNvPr id="4" name="Image 0" descr="Jakar kuɗinku tana riƙe da maɓallan Ku karɓa Ku raba adireshin karɓaKu aika Ku sa hannu da maɓallinku bitcoin ɗin yana nan a kundin lissafi na bai ɗay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Wanene a zahiri yake riƙe da Bitcoin ɗinku?</a:t>
            </a:r>
            <a:endParaRPr lang="h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Riƙo da kanku:</a:t>
            </a:r>
            <a:r>
              <a:rPr lang="ha" altLang="en-US" sz="2400" dirty="0">
                <a:solidFill>
                  <a:srgbClr val="25252B"/>
                </a:solidFill>
                <a:latin typeface="IBM Plex Sans" pitchFamily="34" charset="0"/>
                <a:ea typeface="IBM Plex Sans" pitchFamily="34" charset="-122"/>
                <a:cs typeface="IBM Plex Sans" pitchFamily="34" charset="-120"/>
              </a:rPr>
              <a:t> ku ne ke sarrafa makullan</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Babu wanda zai iya dawo muku da bitcoin ɗinku idan kuka rasa jerin kalmomin farfaɗowa da na'urar</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Riƙo ta hannun wani:</a:t>
            </a:r>
            <a:r>
              <a:rPr lang="ha" altLang="en-US" sz="2400" dirty="0">
                <a:solidFill>
                  <a:srgbClr val="25252B"/>
                </a:solidFill>
                <a:latin typeface="IBM Plex Sans" pitchFamily="34" charset="0"/>
                <a:ea typeface="IBM Plex Sans" pitchFamily="34" charset="-122"/>
                <a:cs typeface="IBM Plex Sans" pitchFamily="34" charset="-120"/>
              </a:rPr>
              <a:t> kamfani ne ke riƙe makullan, ɗan kama da banki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Adadin kuɗin da ke asusunku alkawarin kamfanin ne na biyan kuɗin; yana iya ƙayyade cire kuɗi, dakatar da asusu, a yi masa kutse, ko ya rufe</a:t>
            </a:r>
            <a:endParaRPr lang="ha"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ha" altLang="en-US" sz="2400" dirty="0">
                <a:solidFill>
                  <a:srgbClr val="25252B"/>
                </a:solidFill>
                <a:latin typeface="IBM Plex Sans" pitchFamily="34" charset="0"/>
                <a:ea typeface="IBM Plex Sans" pitchFamily="34" charset="-122"/>
                <a:cs typeface="IBM Plex Sans" pitchFamily="34" charset="-120"/>
              </a:rPr>
              <a:t>Zaɓin hanyar riƙon kuɗi ba gwajin kimarku ba ne. Abin da ke da muhimmanci shi ne ku san irin hanyar da kuke amfani da ita da kuma abin da kuke dogara da shi.</a:t>
            </a:r>
            <a:endParaRPr lang="h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Jerin Kalmomin Sirrinku Shi</a:t>
            </a:r>
            <a:br/>
            <a:r>
              <a:rPr lang="ha" altLang="en-US" sz="3000" dirty="0">
                <a:solidFill>
                  <a:srgbClr val="422C70"/>
                </a:solidFill>
                <a:latin typeface="IBM Plex Sans Medium" pitchFamily="34" charset="0"/>
                <a:ea typeface="IBM Plex Sans Medium" pitchFamily="34" charset="-122"/>
                <a:cs typeface="IBM Plex Sans Medium" pitchFamily="34" charset="-120"/>
              </a:rPr>
              <a:t>Ne Cikakkiyar Damar Shiga</a:t>
            </a:r>
            <a:endParaRPr lang="ha" sz="3000" dirty="0"/>
          </a:p>
        </p:txBody>
      </p:sp>
      <p:sp>
        <p:nvSpPr>
          <p:cNvPr id="5" name="Text 2"/>
          <p:cNvSpPr/>
          <p:nvPr/>
        </p:nvSpPr>
        <p:spPr>
          <a:xfrm>
            <a:off x="666780" y="1860804"/>
            <a:ext cx="5694426" cy="1974921"/>
          </a:xfrm>
          <a:prstGeom prst="rect">
            <a:avLst/>
          </a:prstGeom>
          <a:noFill/>
          <a:ln/>
        </p:spPr>
        <p:txBody>
          <a:bodyPr wrap="square" lIns="0" tIns="0" rIns="0" bIns="0" rtlCol="0" anchor="t"/>
          <a:lstStyle/>
          <a:p>
            <a:pPr algn="l" indent="0" marL="0">
              <a:lnSpc>
                <a:spcPct val="113000"/>
              </a:lnSpc>
              <a:buNone/>
            </a:pPr>
            <a:r>
              <a:rPr lang="ha" altLang="en-US" sz="2300" dirty="0">
                <a:solidFill>
                  <a:srgbClr val="25252B"/>
                </a:solidFill>
                <a:latin typeface="IBM Plex Sans" pitchFamily="34" charset="0"/>
                <a:ea typeface="IBM Plex Sans" pitchFamily="34" charset="-122"/>
                <a:cs typeface="IBM Plex Sans" pitchFamily="34" charset="-120"/>
              </a:rPr>
              <a:t>Jerin kalmomi da aka tsara bisa jeri, yawanci 12 ko 24, waɗanda za a iya amfani da su don sake samar da maɓallanku. Duk wanda yake da wannan jeri zai iya ɗaukar bitcoin ɗinku.</a:t>
            </a:r>
            <a:endParaRPr lang="ha" sz="2300" dirty="0"/>
          </a:p>
        </p:txBody>
      </p:sp>
      <p:pic>
        <p:nvPicPr>
          <p:cNvPr id="6" name="Image 1" descr="Misali kawai1. civil2. switch3. plunge4. stadium5. live6. wedding7. foster8. dice9. giraffe10. you11. foil12. cinnamon">    </p:cNvPr>
          <p:cNvPicPr>
            <a:picLocks noChangeAspect="1"/>
          </p:cNvPicPr>
          <p:nvPr/>
        </p:nvPicPr>
        <p:blipFill>
          <a:blip r:embed="rId2"/>
          <a:stretch>
            <a:fillRect/>
          </a:stretch>
        </p:blipFill>
        <p:spPr>
          <a:xfrm>
            <a:off x="1472550" y="3982029"/>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Ba makullanku ba, ba tsabar</a:t>
            </a:r>
            <a:br/>
            <a:r>
              <a:rPr lang="ha" altLang="en-US" sz="4350" dirty="0">
                <a:solidFill>
                  <a:srgbClr val="FFFFFF"/>
                </a:solidFill>
                <a:latin typeface="IBM Plex Sans Medium" pitchFamily="34" charset="0"/>
                <a:ea typeface="IBM Plex Sans Medium" pitchFamily="34" charset="-122"/>
                <a:cs typeface="IBM Plex Sans Medium" pitchFamily="34" charset="-120"/>
              </a:rPr>
              <a:t>kuɗinku ba.</a:t>
            </a:r>
            <a:endParaRPr lang="h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C0C0D0"/>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Kafin Ku Yi Amfani da Kowace</a:t>
            </a:r>
            <a:br/>
            <a:r>
              <a:rPr lang="ha" altLang="en-US" sz="3000" dirty="0">
                <a:solidFill>
                  <a:srgbClr val="422C70"/>
                </a:solidFill>
                <a:latin typeface="IBM Plex Sans Medium" pitchFamily="34" charset="0"/>
                <a:ea typeface="IBM Plex Sans Medium" pitchFamily="34" charset="-122"/>
                <a:cs typeface="IBM Plex Sans Medium" pitchFamily="34" charset="-120"/>
              </a:rPr>
              <a:t>Walat</a:t>
            </a:r>
            <a:endParaRPr lang="ha"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Maɓallai:</a:t>
            </a:r>
            <a:r>
              <a:rPr lang="ha" altLang="en-US" sz="1820" dirty="0">
                <a:solidFill>
                  <a:srgbClr val="25252B"/>
                </a:solidFill>
                <a:latin typeface="IBM Plex Sans" pitchFamily="34" charset="0"/>
                <a:ea typeface="IBM Plex Sans" pitchFamily="34" charset="-122"/>
                <a:cs typeface="IBM Plex Sans" pitchFamily="34" charset="-120"/>
              </a:rPr>
              <a:t> wa ke sarrafa su, ku ko wani kamfani?</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Mayar da damar shiga:</a:t>
            </a:r>
            <a:r>
              <a:rPr lang="ha" altLang="en-US" sz="1820" dirty="0">
                <a:solidFill>
                  <a:srgbClr val="25252B"/>
                </a:solidFill>
                <a:latin typeface="IBM Plex Sans" pitchFamily="34" charset="0"/>
                <a:ea typeface="IBM Plex Sans" pitchFamily="34" charset="-122"/>
                <a:cs typeface="IBM Plex Sans" pitchFamily="34" charset="-120"/>
              </a:rPr>
              <a:t> me zai faru idan wayarku ta ɓace ko kamfanin ya daina wanzuwa?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Tushe:</a:t>
            </a:r>
            <a:r>
              <a:rPr lang="ha" altLang="en-US" sz="1820" dirty="0">
                <a:solidFill>
                  <a:srgbClr val="25252B"/>
                </a:solidFill>
                <a:latin typeface="IBM Plex Sans" pitchFamily="34" charset="0"/>
                <a:ea typeface="IBM Plex Sans" pitchFamily="34" charset="-122"/>
                <a:cs typeface="IBM Plex Sans" pitchFamily="34" charset="-120"/>
              </a:rPr>
              <a:t> daga shafin yanar gizo na hukuma ko shafin manhajar a shagon manhajoji, ba daga wata hanyar haɗi da wani ya aiko muku ba?</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Lambar shiri:</a:t>
            </a:r>
            <a:r>
              <a:rPr lang="ha" altLang="en-US" sz="1820" dirty="0">
                <a:solidFill>
                  <a:srgbClr val="25252B"/>
                </a:solidFill>
                <a:latin typeface="IBM Plex Sans" pitchFamily="34" charset="0"/>
                <a:ea typeface="IBM Plex Sans" pitchFamily="34" charset="-122"/>
                <a:cs typeface="IBM Plex Sans" pitchFamily="34" charset="-120"/>
              </a:rPr>
              <a:t> shin a buɗe take ga kowa kuma ana ci gaba da kula da ita? (Wannan kaɗai ba hujjar tsaro ba ce.)</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Kuɗaɗen caji:</a:t>
            </a:r>
            <a:r>
              <a:rPr lang="ha" altLang="en-US" sz="1820" dirty="0">
                <a:solidFill>
                  <a:srgbClr val="25252B"/>
                </a:solidFill>
                <a:latin typeface="IBM Plex Sans" pitchFamily="34" charset="0"/>
                <a:ea typeface="IBM Plex Sans" pitchFamily="34" charset="-122"/>
                <a:cs typeface="IBM Plex Sans" pitchFamily="34" charset="-120"/>
              </a:rPr>
              <a:t> nawa ake caji don aikawa, karɓa, ko cire kuɗi?</a:t>
            </a:r>
            <a:endParaRPr lang="ha" sz="1820" dirty="0"/>
          </a:p>
          <a:p>
            <a:pPr algn="l" marL="173990" indent="-173990">
              <a:lnSpc>
                <a:spcPct val="113000"/>
              </a:lnSpc>
              <a:spcBef>
                <a:spcPts val="360"/>
              </a:spcBef>
              <a:buSzPct val="100000"/>
              <a:buChar char="•"/>
            </a:pPr>
            <a:r>
              <a:rPr lang="ha" altLang="en-US" sz="1820" b="1" dirty="0">
                <a:solidFill>
                  <a:srgbClr val="422C70"/>
                </a:solidFill>
                <a:latin typeface="IBM Plex Sans" pitchFamily="34" charset="0"/>
                <a:ea typeface="IBM Plex Sans" pitchFamily="34" charset="-122"/>
                <a:cs typeface="IBM Plex Sans" pitchFamily="34" charset="-120"/>
              </a:rPr>
              <a:t>Biyan kuɗi:</a:t>
            </a:r>
            <a:r>
              <a:rPr lang="ha" altLang="en-US" sz="1820" dirty="0">
                <a:solidFill>
                  <a:srgbClr val="25252B"/>
                </a:solidFill>
                <a:latin typeface="IBM Plex Sans" pitchFamily="34" charset="0"/>
                <a:ea typeface="IBM Plex Sans" pitchFamily="34" charset="-122"/>
                <a:cs typeface="IBM Plex Sans" pitchFamily="34" charset="-120"/>
              </a:rPr>
              <a:t> a kan sarkar bayanai, ta Lightning, ko duka biyun?</a:t>
            </a:r>
            <a:endParaRPr lang="ha"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A Kan Sarka da Lightning</a:t>
            </a:r>
            <a:endParaRPr lang="h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A kan sarkar:</a:t>
            </a:r>
            <a:r>
              <a:rPr lang="ha" altLang="en-US" sz="2400" dirty="0">
                <a:solidFill>
                  <a:srgbClr val="25252B"/>
                </a:solidFill>
                <a:latin typeface="IBM Plex Sans" pitchFamily="34" charset="0"/>
                <a:ea typeface="IBM Plex Sans" pitchFamily="34" charset="-122"/>
                <a:cs typeface="IBM Plex Sans" pitchFamily="34" charset="-120"/>
              </a:rPr>
              <a:t> an rubuta kai tsaye a cikin sarkar tubalai</a:t>
            </a:r>
            <a:endParaRPr lang="ha" sz="2400" dirty="0"/>
          </a:p>
          <a:p>
            <a:pPr algn="l" marL="228600" indent="-228600">
              <a:lnSpc>
                <a:spcPct val="113000"/>
              </a:lnSpc>
              <a:spcBef>
                <a:spcPts val="480"/>
              </a:spcBef>
              <a:buSzPct val="100000"/>
              <a:buChar char="•"/>
            </a:pPr>
            <a:r>
              <a:rPr lang="ha" altLang="en-US" sz="2400" b="1" dirty="0">
                <a:solidFill>
                  <a:srgbClr val="422C70"/>
                </a:solidFill>
                <a:latin typeface="IBM Plex Sans" pitchFamily="34" charset="0"/>
                <a:ea typeface="IBM Plex Sans" pitchFamily="34" charset="-122"/>
                <a:cs typeface="IBM Plex Sans" pitchFamily="34" charset="-120"/>
              </a:rPr>
              <a:t>Lightning:</a:t>
            </a:r>
            <a:r>
              <a:rPr lang="ha" altLang="en-US" sz="2400" dirty="0">
                <a:solidFill>
                  <a:srgbClr val="25252B"/>
                </a:solidFill>
                <a:latin typeface="IBM Plex Sans" pitchFamily="34" charset="0"/>
                <a:ea typeface="IBM Plex Sans" pitchFamily="34" charset="-122"/>
                <a:cs typeface="IBM Plex Sans" pitchFamily="34" charset="-120"/>
              </a:rPr>
              <a:t> hanyar sadarwar biyan kuɗi da aka gina a kan Bitcoin domin biyan ƙananan kuɗaɗe cikin sauri kuma akai-akai, kamar sayen kofi</a:t>
            </a:r>
            <a:endParaRPr lang="ha" sz="2400" dirty="0"/>
          </a:p>
          <a:p>
            <a:pPr algn="l" marL="228600" indent="-228600">
              <a:lnSpc>
                <a:spcPct val="113000"/>
              </a:lnSpc>
              <a:spcBef>
                <a:spcPts val="480"/>
              </a:spcBef>
              <a:buSzPct val="100000"/>
              <a:buChar char="•"/>
            </a:pPr>
            <a:r>
              <a:rPr lang="ha" altLang="en-US" sz="2400" dirty="0">
                <a:solidFill>
                  <a:srgbClr val="25252B"/>
                </a:solidFill>
                <a:latin typeface="IBM Plex Sans" pitchFamily="34" charset="0"/>
                <a:ea typeface="IBM Plex Sans" pitchFamily="34" charset="-122"/>
                <a:cs typeface="IBM Plex Sans" pitchFamily="34" charset="-120"/>
              </a:rPr>
              <a:t>Walat ɗin Lightning ma na iya kasancewa ƙarƙashin kulawar wani ko kuma ƙarƙashin kulawar mai shi</a:t>
            </a:r>
            <a:endParaRPr lang="ha" sz="2400" dirty="0"/>
          </a:p>
        </p:txBody>
      </p:sp>
      <p:pic>
        <p:nvPicPr>
          <p:cNvPr id="5" name="Image 0" descr="A kan sarkar tubalaiAna rubuta su kai tsaye a cikin sarkar tubalan BitcoinLightningCibiyar biyan kuɗi da aka gina a kan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Ƙa’idoji Uku Yayin da Kuke Koyo</a:t>
            </a:r>
            <a:endParaRPr lang="ha"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ha" altLang="en-US" sz="2300" b="1" dirty="0">
                <a:solidFill>
                  <a:srgbClr val="25252B"/>
                </a:solidFill>
                <a:latin typeface="IBM Plex Sans" pitchFamily="34" charset="0"/>
                <a:ea typeface="IBM Plex Sans" pitchFamily="34" charset="-122"/>
                <a:cs typeface="IBM Plex Sans" pitchFamily="34" charset="-120"/>
              </a:rPr>
              <a:t>Ku fara koyo.</a:t>
            </a:r>
            <a:r>
              <a:rPr lang="ha" altLang="en-US" sz="2300" dirty="0">
                <a:solidFill>
                  <a:srgbClr val="25252B"/>
                </a:solidFill>
                <a:latin typeface="IBM Plex Sans" pitchFamily="34" charset="0"/>
                <a:ea typeface="IBM Plex Sans" pitchFamily="34" charset="-122"/>
                <a:cs typeface="IBM Plex Sans" pitchFamily="34" charset="-120"/>
              </a:rPr>
              <a:t> Kada ku ɗauki mataki saboda zumuɗi, tsoro, ko matsin lamba.</a:t>
            </a:r>
            <a:endParaRPr lang="ha" sz="2300" dirty="0"/>
          </a:p>
          <a:p>
            <a:pPr algn="l" marL="219710" indent="-219710">
              <a:lnSpc>
                <a:spcPct val="113000"/>
              </a:lnSpc>
              <a:spcBef>
                <a:spcPts val="460"/>
              </a:spcBef>
              <a:buSzPct val="100000"/>
              <a:buChar char="•"/>
            </a:pPr>
            <a:r>
              <a:rPr lang="ha" altLang="en-US" sz="2300" b="1" dirty="0">
                <a:solidFill>
                  <a:srgbClr val="25252B"/>
                </a:solidFill>
                <a:latin typeface="IBM Plex Sans" pitchFamily="34" charset="0"/>
                <a:ea typeface="IBM Plex Sans" pitchFamily="34" charset="-122"/>
                <a:cs typeface="IBM Plex Sans" pitchFamily="34" charset="-120"/>
              </a:rPr>
              <a:t>Ku fara da kaɗan.</a:t>
            </a:r>
            <a:r>
              <a:rPr lang="ha" altLang="en-US" sz="2300" dirty="0">
                <a:solidFill>
                  <a:srgbClr val="25252B"/>
                </a:solidFill>
                <a:latin typeface="IBM Plex Sans" pitchFamily="34" charset="0"/>
                <a:ea typeface="IBM Plex Sans" pitchFamily="34" charset="-122"/>
                <a:cs typeface="IBM Plex Sans" pitchFamily="34" charset="-120"/>
              </a:rPr>
              <a:t> Ku gwada kayan aikin da ba ku saba da su ba da adadin kuɗin da za ku iya jure rasawa.</a:t>
            </a:r>
            <a:endParaRPr lang="ha" sz="2300" dirty="0"/>
          </a:p>
          <a:p>
            <a:pPr algn="l" marL="219710" indent="-219710">
              <a:lnSpc>
                <a:spcPct val="113000"/>
              </a:lnSpc>
              <a:spcBef>
                <a:spcPts val="460"/>
              </a:spcBef>
              <a:buSzPct val="100000"/>
              <a:buChar char="•"/>
            </a:pPr>
            <a:r>
              <a:rPr lang="ha" altLang="en-US" sz="2300" b="1" dirty="0">
                <a:solidFill>
                  <a:srgbClr val="25252B"/>
                </a:solidFill>
                <a:latin typeface="IBM Plex Sans" pitchFamily="34" charset="0"/>
                <a:ea typeface="IBM Plex Sans" pitchFamily="34" charset="-122"/>
                <a:cs typeface="IBM Plex Sans" pitchFamily="34" charset="-120"/>
              </a:rPr>
              <a:t>Kada ku dogara kawai, ku tabbatar.</a:t>
            </a:r>
            <a:r>
              <a:rPr lang="ha" altLang="en-US" sz="2300" dirty="0">
                <a:solidFill>
                  <a:srgbClr val="25252B"/>
                </a:solidFill>
                <a:latin typeface="IBM Plex Sans" pitchFamily="34" charset="0"/>
                <a:ea typeface="IBM Plex Sans" pitchFamily="34" charset="-122"/>
                <a:cs typeface="IBM Plex Sans" pitchFamily="34" charset="-120"/>
              </a:rPr>
              <a:t> Ku binciki mutumin, hanyar biyan kuɗi, adireshin, da adadin kuɗin.</a:t>
            </a:r>
            <a:endParaRPr lang="ha" sz="2300" dirty="0"/>
          </a:p>
        </p:txBody>
      </p:sp>
      <p:sp>
        <p:nvSpPr>
          <p:cNvPr id="5" name="Shape 3"/>
          <p:cNvSpPr/>
          <p:nvPr/>
        </p:nvSpPr>
        <p:spPr>
          <a:xfrm>
            <a:off x="666780" y="3796772"/>
            <a:ext cx="10858500" cy="1974372"/>
          </a:xfrm>
          <a:prstGeom prst="rect">
            <a:avLst/>
          </a:prstGeom>
          <a:solidFill>
            <a:srgbClr val="F3F3FA"/>
          </a:solidFill>
          <a:ln/>
        </p:spPr>
      </p:sp>
      <p:sp>
        <p:nvSpPr>
          <p:cNvPr id="6" name="Shape 4"/>
          <p:cNvSpPr/>
          <p:nvPr/>
        </p:nvSpPr>
        <p:spPr>
          <a:xfrm>
            <a:off x="666780" y="3796772"/>
            <a:ext cx="57150" cy="1974372"/>
          </a:xfrm>
          <a:prstGeom prst="rect">
            <a:avLst/>
          </a:prstGeom>
          <a:solidFill>
            <a:srgbClr val="422C70"/>
          </a:solidFill>
          <a:ln/>
        </p:spPr>
      </p:sp>
      <p:sp>
        <p:nvSpPr>
          <p:cNvPr id="7" name="Text 5"/>
          <p:cNvSpPr/>
          <p:nvPr/>
        </p:nvSpPr>
        <p:spPr>
          <a:xfrm>
            <a:off x="1192103" y="4060119"/>
            <a:ext cx="10456896" cy="1447678"/>
          </a:xfrm>
          <a:prstGeom prst="rect">
            <a:avLst/>
          </a:prstGeom>
          <a:noFill/>
          <a:ln/>
        </p:spPr>
        <p:txBody>
          <a:bodyPr wrap="square" lIns="0" tIns="0" rIns="0" bIns="0" rtlCol="0" anchor="t"/>
          <a:lstStyle/>
          <a:p>
            <a:pPr algn="l" indent="0" marL="0">
              <a:lnSpc>
                <a:spcPct val="113000"/>
              </a:lnSpc>
              <a:buNone/>
            </a:pPr>
            <a:r>
              <a:rPr lang="ha" altLang="en-US" sz="2300" b="1" dirty="0">
                <a:solidFill>
                  <a:srgbClr val="422C70"/>
                </a:solidFill>
                <a:latin typeface="IBM Plex Sans" pitchFamily="34" charset="0"/>
                <a:ea typeface="IBM Plex Sans" pitchFamily="34" charset="-122"/>
                <a:cs typeface="IBM Plex Sans" pitchFamily="34" charset="-120"/>
              </a:rPr>
              <a:t>Ku raba bayanan karɓar kuɗi, amma kada ku taɓa raba bayanan sirri</a:t>
            </a:r>
            <a:endParaRPr lang="ha" sz="2300" dirty="0"/>
          </a:p>
          <a:p>
            <a:pPr algn="l" indent="0" marL="0">
              <a:lnSpc>
                <a:spcPct val="113000"/>
              </a:lnSpc>
              <a:spcBef>
                <a:spcPts val="340"/>
              </a:spcBef>
              <a:buNone/>
            </a:pPr>
            <a:r>
              <a:rPr lang="ha" altLang="en-US" sz="2300" dirty="0">
                <a:solidFill>
                  <a:srgbClr val="25252B"/>
                </a:solidFill>
                <a:latin typeface="IBM Plex Sans" pitchFamily="34" charset="0"/>
                <a:ea typeface="IBM Plex Sans" pitchFamily="34" charset="-122"/>
                <a:cs typeface="IBM Plex Sans" pitchFamily="34" charset="-120"/>
              </a:rPr>
              <a:t>Ana iya raba adireshi ko buƙatar biyan kuɗi. Kada a taɓa raba jimlar dawo da walat ko maɓallin sirri. Babu wani halastaccen malami, kamfanin walat, ko ma'aikacin tallafi da zai taɓa neman waɗannan bayanan.</a:t>
            </a:r>
            <a:endParaRPr lang="ha"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Ku Dakata, Kada Ku Raba</a:t>
            </a:r>
            <a:br/>
            <a:r>
              <a:rPr lang="ha" altLang="en-US" sz="3000" dirty="0">
                <a:solidFill>
                  <a:srgbClr val="422C70"/>
                </a:solidFill>
                <a:latin typeface="IBM Plex Sans Medium" pitchFamily="34" charset="0"/>
                <a:ea typeface="IBM Plex Sans Medium" pitchFamily="34" charset="-122"/>
                <a:cs typeface="IBM Plex Sans Medium" pitchFamily="34" charset="-120"/>
              </a:rPr>
              <a:t>Komai, Kada Ku Aika Komai</a:t>
            </a:r>
            <a:endParaRPr lang="ha"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ha" altLang="en-US" sz="2110" dirty="0">
                <a:solidFill>
                  <a:srgbClr val="25252B"/>
                </a:solidFill>
                <a:latin typeface="IBM Plex Sans" pitchFamily="34" charset="0"/>
                <a:ea typeface="IBM Plex Sans" pitchFamily="34" charset="-122"/>
                <a:cs typeface="IBM Plex Sans" pitchFamily="34" charset="-120"/>
              </a:rPr>
              <a:t>Ku tsaya idan wani ya matsa muku ku yi gaggawa ko ku yi abu a ɓoye, ya yi alƙawarin tabbatacciyar riba, ya nemi ku fara aika bitcoin, ko ya nemi kalmomin dawo da walat ɗinku. Ku dakata. Kada ku raba komai. Kada ku aika komai. Sannan ku bincika ta wata majiya da kuka riga kuka sani.</a:t>
            </a:r>
            <a:endParaRPr lang="ha" sz="2110" dirty="0"/>
          </a:p>
        </p:txBody>
      </p:sp>
      <p:pic>
        <p:nvPicPr>
          <p:cNvPr id="6" name="Image 1" descr="Gaggawa Yin amfani da sunan wani Sauya inda za a aika Tabbatacciyar riba Neman bayanan sirri">    </p:cNvPr>
          <p:cNvPicPr>
            <a:picLocks noChangeAspect="1"/>
          </p:cNvPicPr>
          <p:nvPr/>
        </p:nvPicPr>
        <p:blipFill>
          <a:blip r:embed="rId2"/>
          <a:stretch>
            <a:fillRect/>
          </a:stretch>
        </p:blipFill>
        <p:spPr>
          <a:xfrm>
            <a:off x="1338224" y="4516313"/>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Ta Yaya Kuke Amfani da Bitcoin?</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a" altLang="en-US" sz="4350" dirty="0">
                <a:solidFill>
                  <a:srgbClr val="FFFFFF"/>
                </a:solidFill>
                <a:latin typeface="IBM Plex Sans Medium" pitchFamily="34" charset="0"/>
                <a:ea typeface="IBM Plex Sans Medium" pitchFamily="34" charset="-122"/>
                <a:cs typeface="IBM Plex Sans Medium" pitchFamily="34" charset="-120"/>
              </a:rPr>
              <a:t>Me zai biyo baya?</a:t>
            </a:r>
            <a:endParaRPr lang="h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a" altLang="en-US" sz="2400" dirty="0">
                <a:solidFill>
                  <a:srgbClr val="FFFFFF"/>
                </a:solidFill>
                <a:latin typeface="IBM Plex Sans" pitchFamily="34" charset="0"/>
                <a:ea typeface="IBM Plex Sans" pitchFamily="34" charset="-122"/>
                <a:cs typeface="IBM Plex Sans" pitchFamily="34" charset="-120"/>
              </a:rPr>
              <a:t>Wannan mafari ne kawai.</a:t>
            </a:r>
            <a:endParaRPr lang="h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Muhimman Darussa Huɗu</a:t>
            </a:r>
            <a:endParaRPr lang="ha"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ha" altLang="en-US" sz="2110" b="1" dirty="0">
                <a:solidFill>
                  <a:srgbClr val="25252B"/>
                </a:solidFill>
                <a:latin typeface="IBM Plex Sans" pitchFamily="34" charset="0"/>
                <a:ea typeface="IBM Plex Sans" pitchFamily="34" charset="-122"/>
                <a:cs typeface="IBM Plex Sans" pitchFamily="34" charset="-120"/>
              </a:rPr>
              <a:t>Kuɗi ya dogara da ƙa’idoji da amana.</a:t>
            </a:r>
            <a:r>
              <a:rPr lang="ha" altLang="en-US" sz="2110" dirty="0">
                <a:solidFill>
                  <a:srgbClr val="25252B"/>
                </a:solidFill>
                <a:latin typeface="IBM Plex Sans" pitchFamily="34" charset="0"/>
                <a:ea typeface="IBM Plex Sans" pitchFamily="34" charset="-122"/>
                <a:cs typeface="IBM Plex Sans" pitchFamily="34" charset="-120"/>
              </a:rPr>
              <a:t> Ƙananan adadin cibiyoyi ne ke ƙayyade yawan kuɗin fiat da ƙa’idojinsa.</a:t>
            </a:r>
            <a:endParaRPr lang="ha" sz="2110" dirty="0"/>
          </a:p>
          <a:p>
            <a:pPr algn="l" marL="200660" indent="-200660">
              <a:lnSpc>
                <a:spcPct val="113000"/>
              </a:lnSpc>
              <a:spcBef>
                <a:spcPts val="420"/>
              </a:spcBef>
              <a:buSzPct val="100000"/>
              <a:buChar char="•"/>
            </a:pPr>
            <a:r>
              <a:rPr lang="ha" altLang="en-US" sz="2110" b="1" dirty="0">
                <a:solidFill>
                  <a:srgbClr val="25252B"/>
                </a:solidFill>
                <a:latin typeface="IBM Plex Sans" pitchFamily="34" charset="0"/>
                <a:ea typeface="IBM Plex Sans" pitchFamily="34" charset="-122"/>
                <a:cs typeface="IBM Plex Sans" pitchFamily="34" charset="-120"/>
              </a:rPr>
              <a:t>Bitcoin yana ba da ƙa’idoji daban.</a:t>
            </a:r>
            <a:r>
              <a:rPr lang="ha" altLang="en-US" sz="2110" dirty="0">
                <a:solidFill>
                  <a:srgbClr val="25252B"/>
                </a:solidFill>
                <a:latin typeface="IBM Plex Sans" pitchFamily="34" charset="0"/>
                <a:ea typeface="IBM Plex Sans" pitchFamily="34" charset="-122"/>
                <a:cs typeface="IBM Plex Sans" pitchFamily="34" charset="-120"/>
              </a:rPr>
              <a:t> Adadin kuɗi mai iyaka da yake a bayyane ga kowa, wanda kowa zai iya amfani da shi, kuma za a iya tantancewa maimakon dogaro da amana.</a:t>
            </a:r>
            <a:endParaRPr lang="ha" sz="2110" dirty="0"/>
          </a:p>
          <a:p>
            <a:pPr algn="l" marL="200660" indent="-200660">
              <a:lnSpc>
                <a:spcPct val="113000"/>
              </a:lnSpc>
              <a:spcBef>
                <a:spcPts val="420"/>
              </a:spcBef>
              <a:buSzPct val="100000"/>
              <a:buChar char="•"/>
            </a:pPr>
            <a:r>
              <a:rPr lang="ha" altLang="en-US" sz="2110" b="1" dirty="0">
                <a:solidFill>
                  <a:srgbClr val="25252B"/>
                </a:solidFill>
                <a:latin typeface="IBM Plex Sans" pitchFamily="34" charset="0"/>
                <a:ea typeface="IBM Plex Sans" pitchFamily="34" charset="-122"/>
                <a:cs typeface="IBM Plex Sans" pitchFamily="34" charset="-120"/>
              </a:rPr>
              <a:t>Tsaro shi ne a gaba.</a:t>
            </a:r>
            <a:r>
              <a:rPr lang="ha" altLang="en-US" sz="2110" dirty="0">
                <a:solidFill>
                  <a:srgbClr val="25252B"/>
                </a:solidFill>
                <a:latin typeface="IBM Plex Sans" pitchFamily="34" charset="0"/>
                <a:ea typeface="IBM Plex Sans" pitchFamily="34" charset="-122"/>
                <a:cs typeface="IBM Plex Sans" pitchFamily="34" charset="-120"/>
              </a:rPr>
              <a:t> Ku fara da koyo, ku fara da kaɗan, ku tantance komai, kuma kada ku taɓa ba kowa jerin kalmomin dawo da walat ɗinku.</a:t>
            </a:r>
            <a:endParaRPr lang="ha" sz="2110" dirty="0"/>
          </a:p>
          <a:p>
            <a:pPr algn="l" marL="200660" indent="-200660">
              <a:lnSpc>
                <a:spcPct val="113000"/>
              </a:lnSpc>
              <a:spcBef>
                <a:spcPts val="420"/>
              </a:spcBef>
              <a:buSzPct val="100000"/>
              <a:buChar char="•"/>
            </a:pPr>
            <a:r>
              <a:rPr lang="ha" altLang="en-US" sz="2110" b="1" dirty="0">
                <a:solidFill>
                  <a:srgbClr val="25252B"/>
                </a:solidFill>
                <a:latin typeface="IBM Plex Sans" pitchFamily="34" charset="0"/>
                <a:ea typeface="IBM Plex Sans" pitchFamily="34" charset="-122"/>
                <a:cs typeface="IBM Plex Sans" pitchFamily="34" charset="-120"/>
              </a:rPr>
              <a:t>Wannan mafari ne kawai.</a:t>
            </a:r>
            <a:r>
              <a:rPr lang="ha" altLang="en-US" sz="2110" dirty="0">
                <a:solidFill>
                  <a:srgbClr val="25252B"/>
                </a:solidFill>
                <a:latin typeface="IBM Plex Sans" pitchFamily="34" charset="0"/>
                <a:ea typeface="IBM Plex Sans" pitchFamily="34" charset="-122"/>
                <a:cs typeface="IBM Plex Sans" pitchFamily="34" charset="-120"/>
              </a:rPr>
              <a:t> Ɗaukar mataki ɗaya na gaba cikin aminci ya isa.</a:t>
            </a:r>
            <a:endParaRPr lang="ha" sz="2110" dirty="0"/>
          </a:p>
        </p:txBody>
      </p:sp>
      <p:sp>
        <p:nvSpPr>
          <p:cNvPr id="5" name="Shape 3"/>
          <p:cNvSpPr/>
          <p:nvPr/>
        </p:nvSpPr>
        <p:spPr>
          <a:xfrm>
            <a:off x="666780" y="4727082"/>
            <a:ext cx="10858500" cy="1447770"/>
          </a:xfrm>
          <a:prstGeom prst="rect">
            <a:avLst/>
          </a:prstGeom>
          <a:solidFill>
            <a:srgbClr val="F3F3FA"/>
          </a:solidFill>
          <a:ln/>
        </p:spPr>
      </p:sp>
      <p:sp>
        <p:nvSpPr>
          <p:cNvPr id="6" name="Shape 4"/>
          <p:cNvSpPr/>
          <p:nvPr/>
        </p:nvSpPr>
        <p:spPr>
          <a:xfrm>
            <a:off x="666780" y="4727082"/>
            <a:ext cx="57150" cy="1447770"/>
          </a:xfrm>
          <a:prstGeom prst="rect">
            <a:avLst/>
          </a:prstGeom>
          <a:solidFill>
            <a:srgbClr val="422C70"/>
          </a:solidFill>
          <a:ln/>
        </p:spPr>
      </p:sp>
      <p:sp>
        <p:nvSpPr>
          <p:cNvPr id="7" name="Text 5"/>
          <p:cNvSpPr/>
          <p:nvPr/>
        </p:nvSpPr>
        <p:spPr>
          <a:xfrm>
            <a:off x="1153058" y="4968484"/>
            <a:ext cx="10539649" cy="964966"/>
          </a:xfrm>
          <a:prstGeom prst="rect">
            <a:avLst/>
          </a:prstGeom>
          <a:noFill/>
          <a:ln/>
        </p:spPr>
        <p:txBody>
          <a:bodyPr wrap="square" lIns="0" tIns="0" rIns="0" bIns="0" rtlCol="0" anchor="t"/>
          <a:lstStyle/>
          <a:p>
            <a:pPr algn="l" indent="0" marL="0">
              <a:lnSpc>
                <a:spcPct val="113000"/>
              </a:lnSpc>
              <a:buNone/>
            </a:pPr>
            <a:r>
              <a:rPr lang="ha" altLang="en-US" sz="2110" b="1" dirty="0">
                <a:solidFill>
                  <a:srgbClr val="422C70"/>
                </a:solidFill>
                <a:latin typeface="IBM Plex Sans" pitchFamily="34" charset="0"/>
                <a:ea typeface="IBM Plex Sans" pitchFamily="34" charset="-122"/>
                <a:cs typeface="IBM Plex Sans" pitchFamily="34" charset="-120"/>
              </a:rPr>
              <a:t>Lokacin yin tunani</a:t>
            </a:r>
            <a:endParaRPr lang="ha" sz="2110" dirty="0"/>
          </a:p>
          <a:p>
            <a:pPr algn="l" indent="0" marL="0">
              <a:lnSpc>
                <a:spcPct val="113000"/>
              </a:lnSpc>
              <a:spcBef>
                <a:spcPts val="320"/>
              </a:spcBef>
              <a:buNone/>
            </a:pPr>
            <a:r>
              <a:rPr lang="ha" altLang="en-US" sz="2110" dirty="0">
                <a:solidFill>
                  <a:srgbClr val="25252B"/>
                </a:solidFill>
                <a:latin typeface="IBM Plex Sans" pitchFamily="34" charset="0"/>
                <a:ea typeface="IBM Plex Sans" pitchFamily="34" charset="-122"/>
                <a:cs typeface="IBM Plex Sans" pitchFamily="34" charset="-120"/>
              </a:rPr>
              <a:t>Ku koma ga tambayoyi biyar da ke farkon darasin. Waɗanne amsoshi za ku bayar yanzu?</a:t>
            </a:r>
            <a:endParaRPr lang="ha"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zai biyo baya?</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a" altLang="en-US" sz="3000" dirty="0">
                <a:solidFill>
                  <a:srgbClr val="422C70"/>
                </a:solidFill>
                <a:latin typeface="IBM Plex Sans Medium" pitchFamily="34" charset="0"/>
                <a:ea typeface="IBM Plex Sans Medium" pitchFamily="34" charset="-122"/>
                <a:cs typeface="IBM Plex Sans Medium" pitchFamily="34" charset="-120"/>
              </a:rPr>
              <a:t>Difloma na Bitcoin</a:t>
            </a:r>
            <a:endParaRPr lang="ha"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Mataki na gaba. Sassan karatunsa guda huɗu za su ƙara faɗaɗa iliminku:</a:t>
            </a:r>
            <a:endParaRPr lang="ha"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Fahimtar kuɗi</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Yadda Bitcoin ke aiki</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Amfani da Bitcoin cikin aminci</a:t>
            </a:r>
            <a:endParaRPr lang="ha" sz="2020" dirty="0"/>
          </a:p>
          <a:p>
            <a:pPr algn="l" marL="191770" indent="-191770">
              <a:lnSpc>
                <a:spcPct val="113000"/>
              </a:lnSpc>
              <a:spcBef>
                <a:spcPts val="400"/>
              </a:spcBef>
              <a:buSzPct val="100000"/>
              <a:buChar char="•"/>
            </a:pPr>
            <a:r>
              <a:rPr lang="ha" altLang="en-US" sz="2020" dirty="0">
                <a:solidFill>
                  <a:srgbClr val="25252B"/>
                </a:solidFill>
                <a:latin typeface="IBM Plex Sans" pitchFamily="34" charset="0"/>
                <a:ea typeface="IBM Plex Sans" pitchFamily="34" charset="-122"/>
                <a:cs typeface="IBM Plex Sans" pitchFamily="34" charset="-120"/>
              </a:rPr>
              <a:t>Bitcoin a cikin al'ummarku</a:t>
            </a:r>
            <a:endParaRPr lang="ha"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Ku ci gaba da neman sani, ku ci gaba da yin tambayoyi, kuma ku ƙara koyo a </a:t>
            </a:r>
            <a:r>
              <a:rPr lang="ha"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ha" altLang="en-US" sz="2020" dirty="0">
                <a:solidFill>
                  <a:srgbClr val="25252B"/>
                </a:solidFill>
                <a:latin typeface="IBM Plex Sans" pitchFamily="34" charset="0"/>
                <a:ea typeface="IBM Plex Sans" pitchFamily="34" charset="-122"/>
                <a:cs typeface="IBM Plex Sans" pitchFamily="34" charset="-120"/>
              </a:rPr>
              <a:t>.</a:t>
            </a:r>
            <a:endParaRPr lang="ha" sz="2020" dirty="0"/>
          </a:p>
        </p:txBody>
      </p:sp>
      <p:sp>
        <p:nvSpPr>
          <p:cNvPr id="8" name="Text 5"/>
          <p:cNvSpPr/>
          <p:nvPr/>
        </p:nvSpPr>
        <p:spPr>
          <a:xfrm>
            <a:off x="666780" y="5083973"/>
            <a:ext cx="11144250" cy="345552"/>
          </a:xfrm>
          <a:prstGeom prst="rect">
            <a:avLst/>
          </a:prstGeom>
          <a:noFill/>
          <a:ln/>
        </p:spPr>
        <p:txBody>
          <a:bodyPr wrap="square" lIns="0" tIns="0" rIns="0" bIns="0" rtlCol="0" anchor="t"/>
          <a:lstStyle/>
          <a:p>
            <a:pPr algn="l" indent="0" marL="0">
              <a:lnSpc>
                <a:spcPct val="113000"/>
              </a:lnSpc>
              <a:buNone/>
            </a:pPr>
            <a:r>
              <a:rPr lang="ha" altLang="en-US" sz="2020" dirty="0">
                <a:solidFill>
                  <a:srgbClr val="25252B"/>
                </a:solidFill>
                <a:latin typeface="IBM Plex Sans" pitchFamily="34" charset="0"/>
                <a:ea typeface="IBM Plex Sans" pitchFamily="34" charset="-122"/>
                <a:cs typeface="IBM Plex Sans" pitchFamily="34" charset="-120"/>
              </a:rPr>
              <a:t>Muna sa ran ganinku a rukunin ɗalibanmu na gaba.</a:t>
            </a:r>
            <a:endParaRPr lang="h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a" altLang="en-US" sz="1200" dirty="0">
                <a:solidFill>
                  <a:srgbClr val="6C6C7D"/>
                </a:solidFill>
                <a:latin typeface="IBM Plex Sans" pitchFamily="34" charset="0"/>
                <a:ea typeface="IBM Plex Sans" pitchFamily="34" charset="-122"/>
                <a:cs typeface="IBM Plex Sans" pitchFamily="34" charset="-120"/>
              </a:rPr>
              <a:t>Gabatarwa ga Bitcoin · Me zai biyo baya?</a:t>
            </a:r>
            <a:endParaRPr lang="h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Gabatarwa ga Bitcoin</dc:title>
  <dc:subject>Open educational slides (Creative Commons). Adapt them freely.</dc:subject>
  <dc:creator>My First Bitcoin</dc:creator>
  <cp:lastModifiedBy>My First Bitcoin</cp:lastModifiedBy>
  <cp:revision>1</cp:revision>
  <dcterms:created xsi:type="dcterms:W3CDTF">2026-10-22T19:34:36Z</dcterms:created>
  <dcterms:modified xsi:type="dcterms:W3CDTF">2026-10-22T19:34:36Z</dcterms:modified>
</cp:coreProperties>
</file>