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My First Bitcoin, Bitcoin Diploma – Guida per lo studente, edizione 26.10, Moduli 1–4 e aspettative introduttive per i discenti. Adattato secondo la licenza Creative Commons Attribuzione-Condividi allo stesso modo 4.0 Internazionale; questa presentazione utilizza la stessa licenza. Questa presentazione è un supporto didattico condotto dall'educatore. Adatti esempi, attività, ritmo e modalità di esposizione, preservando il significato del curriculum, le competenze richieste e i limiti di sicurezza. Non è prevista una durata fissa delle sessioni.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Mantenga questi limiti in tutti e quattro i moduli. Spieghi i rischi per la privacy, la sicurezza e di perdita prima di qualsiasi esercitazione pratica dal vivo, facoltativa e a basso rischio.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Utilizzi la discussione della fonte per distinguere un fatto verificabile da un'opinione che richiede criteri e prove. Non richieda informazioni finanziarie personali.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Utilizzi l'esempio della fonte: Amina ha del riso e vuole delle scarpe; Luis ha delle scarpe e vuole dell'olio da cucina; Mei ha dell'olio da cucina e vuole un lavoro di riparazione. Mantenga gli scambi diretti falliti distinti dalla soluzione successiva mediata dal denaro.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Utilizzi l'esempio della guida sulla disponibilità di acqua e le scelte quotidiane. I bisogni urgenti possono ragionevolmente aumentare la preferenza per il presente.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Spieghi il gold standard e le sue diverse regole di convertibilità nell'ambito della moneta cartacea rappresentativa. Una carta o un telefono invia istruzioni; non contiene denaro. Un normale deposito bancario è un obbligo della banca nei confronti del proprio cliente.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banche guadagnano interessi e commissioni, coprendo al contempo costi e perdite. Non lasci intendere che tutte le banche siano sul punto di fallire o che la concessione di prestiti sia priva di vincoli. Distingua la promessa di una banca dal possesso diretto dell'attività di regolamento.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Mantenga collegate tra loro le cinque parti della risposta. Le proposte precedenti fornivano singoli tasselli; eviti di lasciar intendere che ciascuna di esse fosse una moneta decentralizzata completa.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Alcuni bitcoin potrebbero essere inaccessibili o non disponibili per la vendita.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Lasci che gli studenti calcolino da soli la conversione, senza soluzioni visibili.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Riflessione chiave: Bitcoin ha valore per Lei? Il suo prezzo attuale ne rappresenta il valore?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Prepari il controllo della schermata di ricezione, il controllo di invio e verifica e l'esercitazione sulla preparazione al recupero o sulla risposta alle truffe. Prima dell'uso, spieghi i limiti di ciascun ambiente.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fotografi mai una seed phrase reale, non la salvi nel cloud, non la invii via e-mail o tramite messaggio e non la inserisca in un sito web o in un normale modulo. Può dare pieno accesso ai fondi.
Passphrase aggiuntive, chiavi multiple e schemi di backup avanzati appartengono all'Apprendimento avanzato. Non introduca complessità che gli studenti non siano in grado di spiegare o da cui non sappiano riprendersi.
Se la seed phrase può essere stata vista, copiata, inserita online o conservata su un dispositivo non affidabile, la consideri compromessa. Cerchi aiuto senza rivelarla e utilizzi una nuova procedura di recupero affidabile.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Utilizzi il confronto fittizio presente nella fonte tra pagamenti di piccolo importo e pagamenti meno frequenti. Mantenga le scelte su un piano ipotetico; non selezioni strumenti né importi per i fondi personali degli studenti.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Osservi il processo senza visualizzare le parole di recupero. Una successiva configurazione personale richiede nuove informazioni di recupero, generate in privato.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commissioni on-chain dipendono principalmente dai dati della transazione e dalla domanda di spazio nei blocchi, non semplicemente dall'importo inviato. Legga la stima finale; tempi e commissioni possono variare.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Raggiunga siti ufficiali, pagine delle app negli store e contatti in modo indipendente. Verifichi l'editore e il dominio; presti attenzione a pubblicità, messaggi e siti contraffatti. Non prenda mai in prestito denaro per sperimentare.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Riferimento alla fonte: verifica pratica delle competenze osservata da un educatore. La C6 richiede l'osservazione diretta sia delle attività relative a wallet/ricezione sia di quelle relative alla preparazione al ripristino. Sono valide simulazioni, materiali preparati, modelli fisici e alternative senza fondi. Fornisca un riscontro e un'ulteriore opportunità quando necessario. Non mostri a schermo le griglie di valutazione né la gestione amministrativa della valutazione.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Modulo 4 è obbligatorio e curato dall'educatore. Selezioni l'attività su Bitcoin come denaro più pertinente per il contesto locale e utilizzi i seguenti spunti come opzioni adattabili, non come obbligo di dimostrare ogni strumento o scenario. Verifichi gli strumenti attuali, le norme locali, le infrastrutture e il supporto disponibile. Mantenga le competenze richieste e gli standard di sicurezza del Modulo 3; non inventi fornitori o dettagli locali.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Scelga l'attività di partenza pertinente: confronto tra soluzioni di custodia, verifica della schermata di ricezione, confronto tra percorsi di pagamento, verifica di una transazione preparata, confronto dei costi di instradamento, risposta a una truffa, flusso per commercianti/donazioni o verifica delle risorse. Se necessario, si rivolga a esperti locali.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Utilizzi un articolo di basso valore o una simulazione. Spieghi l'intero flusso prima di approvare il pagamento.
Selezioni gli scenari della guida o li adatti all'attività locale. Mantenga le consegne rivolte agli studenti ed eviti di presentare un'accettazione ipotetica come se si trattasse di un esercente locale realmente presente in elenco.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Utilizzi lo scenario di partenza più adatto all'attività locale selezionata. Un rimborso è un nuovo pagamento, non lo storno della transazione on-chain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le fonti possibili rientrano il lavoro, lo scambio diretto, i broker, gli sportelli ATM, gli esercenti, i servizi di conversione e le economie circolari. Utilizzi dati locali aggiornati e verificati oppure uno scenario chiaramente fittizio.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Confronti la conservazione dei dati, i collegamenti on-chain, le controparti, la protezione dalle frodi, i limiti, le commissioni e la gestione delle controversie.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Definisca il successo in base al problema risolto, non al numero di transazioni.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Osservi l'attività locale sull'uso di Bitcoin come denaro scelta dall'educatore e la spiegazione dello studente su scopo, alternativa, compromessi, possibile insuccesso e passo successivo. Non mostri a schermo punteggi, griglie di valutazione e gestione della valutazione.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36454" y="571500"/>
            <a:ext cx="1488735" cy="272400"/>
          </a:xfrm>
          <a:prstGeom prst="rect">
            <a:avLst/>
          </a:prstGeom>
          <a:noFill/>
          <a:ln/>
        </p:spPr>
        <p:txBody>
          <a:bodyPr wrap="square" lIns="0" tIns="0" rIns="0" bIns="0" rtlCol="0" anchor="t"/>
          <a:lstStyle/>
          <a:p>
            <a:pPr algn="r" indent="0" marL="0">
              <a:lnSpc>
                <a:spcPct val="108000"/>
              </a:lnSpc>
              <a:buNone/>
            </a:pPr>
            <a:r>
              <a:rPr lang="it" altLang="en-US" sz="1650" dirty="0">
                <a:solidFill>
                  <a:srgbClr val="FFFFFF"/>
                </a:solidFill>
                <a:latin typeface="IBM Plex Sans" pitchFamily="34" charset="0"/>
                <a:ea typeface="IBM Plex Sans" pitchFamily="34" charset="-122"/>
                <a:cs typeface="IBM Plex Sans" pitchFamily="34" charset="-120"/>
              </a:rPr>
              <a:t>Edizione 26.10</a:t>
            </a:r>
            <a:endParaRPr lang="it"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it" altLang="en-US" sz="7200" dirty="0">
                <a:solidFill>
                  <a:srgbClr val="FFFFFF"/>
                </a:solidFill>
                <a:latin typeface="IBM Plex Sans Medium" pitchFamily="34" charset="0"/>
                <a:ea typeface="IBM Plex Sans Medium" pitchFamily="34" charset="-122"/>
                <a:cs typeface="IBM Plex Sans Medium" pitchFamily="34" charset="-120"/>
              </a:rPr>
              <a:t>Diploma</a:t>
            </a:r>
            <a:br/>
            <a:r>
              <a:rPr lang="it" altLang="en-US" sz="7200" dirty="0">
                <a:solidFill>
                  <a:srgbClr val="FFFFFF"/>
                </a:solidFill>
                <a:latin typeface="IBM Plex Sans Medium" pitchFamily="34" charset="0"/>
                <a:ea typeface="IBM Plex Sans Medium" pitchFamily="34" charset="-122"/>
                <a:cs typeface="IBM Plex Sans Medium" pitchFamily="34" charset="-120"/>
              </a:rPr>
              <a:t>Bitcoin</a:t>
            </a:r>
            <a:endParaRPr lang="it"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it" altLang="en-US" sz="2400" dirty="0">
                <a:solidFill>
                  <a:srgbClr val="FFFFFF"/>
                </a:solidFill>
                <a:latin typeface="IBM Plex Sans" pitchFamily="34" charset="0"/>
                <a:ea typeface="IBM Plex Sans" pitchFamily="34" charset="-122"/>
                <a:cs typeface="IBM Plex Sans" pitchFamily="34" charset="-120"/>
              </a:rPr>
              <a:t>Educazione finanziaria per l'era di Bitcoin</a:t>
            </a:r>
            <a:endParaRPr lang="it"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it" altLang="en-US" sz="2400" dirty="0">
                <a:solidFill>
                  <a:srgbClr val="F7941F"/>
                </a:solidFill>
                <a:latin typeface="IBM Plex Sans Medium" pitchFamily="34" charset="0"/>
                <a:ea typeface="IBM Plex Sans Medium" pitchFamily="34" charset="-122"/>
                <a:cs typeface="IBM Plex Sans Medium" pitchFamily="34" charset="-120"/>
              </a:rPr>
              <a:t>Modulo 1</a:t>
            </a:r>
            <a:endParaRPr lang="it"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it" altLang="en-US" sz="4350" dirty="0">
                <a:solidFill>
                  <a:srgbClr val="FFFFFF"/>
                </a:solidFill>
                <a:latin typeface="IBM Plex Sans Medium" pitchFamily="34" charset="0"/>
                <a:ea typeface="IBM Plex Sans Medium" pitchFamily="34" charset="-122"/>
                <a:cs typeface="IBM Plex Sans Medium" pitchFamily="34" charset="-120"/>
              </a:rPr>
              <a:t>Comprendere il denaro</a:t>
            </a:r>
            <a:endParaRPr lang="i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it" altLang="en-US" sz="2400" b="1" dirty="0">
                <a:solidFill>
                  <a:srgbClr val="FFFFFF"/>
                </a:solidFill>
                <a:latin typeface="IBM Plex Sans" pitchFamily="34" charset="0"/>
                <a:ea typeface="IBM Plex Sans" pitchFamily="34" charset="-122"/>
                <a:cs typeface="IBM Plex Sans" pitchFamily="34" charset="-120"/>
              </a:rPr>
              <a:t>Problema:</a:t>
            </a:r>
            <a:r>
              <a:rPr lang="it" altLang="en-US" sz="2400" dirty="0">
                <a:solidFill>
                  <a:srgbClr val="FFFFFF"/>
                </a:solidFill>
                <a:latin typeface="IBM Plex Sans" pitchFamily="34" charset="0"/>
                <a:ea typeface="IBM Plex Sans" pitchFamily="34" charset="-122"/>
                <a:cs typeface="IBM Plex Sans" pitchFamily="34" charset="-120"/>
              </a:rPr>
              <a:t> Come funzionano e come cambiano i sistemi monetari?</a:t>
            </a:r>
            <a:endParaRPr lang="i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La conoscenza viene prima dell'azione</a:t>
            </a:r>
            <a:endParaRPr lang="it"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Prima imparare · iniziare in piccolo · procedere con calma</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Non sono richiesti acquisti, fondi personali né un wallet personale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Per il completamento non sono richiesti un dispositivo personale né una connessione a internet</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Sono disponibili materiali preparati, simulazioni ed esercitazioni offline</a:t>
            </a:r>
            <a:endParaRPr lang="it"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Questo corso offre formazione, non consulenza finanziaria, di investimento, legale o fiscale. Non raccomanda di acquistare, vendere, detenere bitcoin o ottenere prestiti garantiti da bitcoin, né promette un aumento del prezzo.</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it" altLang="en-US" sz="4350" dirty="0">
                <a:solidFill>
                  <a:srgbClr val="FFFFFF"/>
                </a:solidFill>
                <a:latin typeface="IBM Plex Sans Medium" pitchFamily="34" charset="0"/>
                <a:ea typeface="IBM Plex Sans Medium" pitchFamily="34" charset="-122"/>
                <a:cs typeface="IBM Plex Sans Medium" pitchFamily="34" charset="-120"/>
              </a:rPr>
              <a:t>Non si fidi, verifichi</a:t>
            </a:r>
            <a:endParaRPr lang="i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C0C0D0"/>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Discussione e aspettative sulla privacy</a:t>
            </a:r>
            <a:endParaRPr lang="it"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Verifichi le prove; distingua fatti, opinioni e garanzie</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Metta in discussione le idee con rispetto; dichiari le Sue incertezze</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Mantenga riservate le storie personali e le informazioni finanziarie</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Nessuna pressione ad acquistare, vendere o rivelare i propri possedimenti</a:t>
            </a:r>
            <a:endParaRPr lang="it"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Chieda il permesso prima di registrare o condividere lo schermo, il lavoro o le informazioni identificative di chiunque. Non condivida mai chiavi private o parole di recupero reali.</a:t>
            </a:r>
            <a:endParaRPr lang="it"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Il prezzo di Bitcoin può variare bruscamente. Errori, truffe, segreti smarriti o il fallimento di un custode possono causare perdite permanenti; i pagamenti validi sono generalmente difficili o impossibili da annullare.</a:t>
            </a:r>
            <a:endParaRPr lang="i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Domande introduttive sul denaro</a:t>
            </a:r>
            <a:endParaRPr lang="it" sz="3000" dirty="0"/>
          </a:p>
        </p:txBody>
      </p:sp>
      <p:sp>
        <p:nvSpPr>
          <p:cNvPr id="5" name="Text 2"/>
          <p:cNvSpPr/>
          <p:nvPr/>
        </p:nvSpPr>
        <p:spPr>
          <a:xfrm>
            <a:off x="1047720" y="138677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Perché le persone hanno bisogno del denaro?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Che cosa rende qualcosa denaro?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Chi può creare o controllare il denaro che Lei usa?</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Perché il Suo denaro ha valore?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Permette di acquistare la stessa quantità di prima?</a:t>
            </a:r>
            <a:endParaRPr lang="it"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Perché esiste il denaro</a:t>
            </a:r>
            <a:endParaRPr lang="i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La moneta è un bene che le persone accettano perché si aspettano che altri lo accetteranno in seguito.</a:t>
            </a:r>
            <a:endParaRPr lang="it"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Specializzazione e scambio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Cooperazione tra sconosciuti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Prezzi, debiti, reddito e risparmi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Valore nel tempo e nello spazio</a:t>
            </a:r>
            <a:endParaRPr lang="it"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it" altLang="en-US" sz="2400" b="1" dirty="0">
                <a:solidFill>
                  <a:srgbClr val="422C70"/>
                </a:solidFill>
                <a:latin typeface="IBM Plex Sans" pitchFamily="34" charset="0"/>
                <a:ea typeface="IBM Plex Sans" pitchFamily="34" charset="-122"/>
                <a:cs typeface="IBM Plex Sans" pitchFamily="34" charset="-120"/>
              </a:rPr>
              <a:t>Domanda flash</a:t>
            </a:r>
            <a:endParaRPr lang="it" sz="2400" dirty="0"/>
          </a:p>
          <a:p>
            <a:pPr algn="l" indent="0" marL="0">
              <a:lnSpc>
                <a:spcPct val="113000"/>
              </a:lnSpc>
              <a:spcBef>
                <a:spcPts val="360"/>
              </a:spcBef>
              <a:buNone/>
            </a:pPr>
            <a:r>
              <a:rPr lang="it" altLang="en-US" sz="2400" dirty="0">
                <a:solidFill>
                  <a:srgbClr val="25252B"/>
                </a:solidFill>
                <a:latin typeface="IBM Plex Sans" pitchFamily="34" charset="0"/>
                <a:ea typeface="IBM Plex Sans" pitchFamily="34" charset="-122"/>
                <a:cs typeface="IBM Plex Sans" pitchFamily="34" charset="-120"/>
              </a:rPr>
              <a:t>Quale problema di scambio o di coordinamento aiuta a risolvere la moneta?</a:t>
            </a:r>
            <a:endParaRPr lang="it"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Funzioni del denaro</a:t>
            </a:r>
            <a:endParaRPr lang="it"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Mezzo di scambio:</a:t>
            </a:r>
            <a:r>
              <a:rPr lang="it" altLang="en-US" sz="2400" dirty="0">
                <a:solidFill>
                  <a:srgbClr val="25252B"/>
                </a:solidFill>
                <a:latin typeface="IBM Plex Sans" pitchFamily="34" charset="0"/>
                <a:ea typeface="IBM Plex Sans" pitchFamily="34" charset="-122"/>
                <a:cs typeface="IBM Plex Sans" pitchFamily="34" charset="-120"/>
              </a:rPr>
              <a:t> pagamento di beni e servizi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Unità di Conto:</a:t>
            </a:r>
            <a:r>
              <a:rPr lang="it" altLang="en-US" sz="2400" dirty="0">
                <a:solidFill>
                  <a:srgbClr val="25252B"/>
                </a:solidFill>
                <a:latin typeface="IBM Plex Sans" pitchFamily="34" charset="0"/>
                <a:ea typeface="IBM Plex Sans" pitchFamily="34" charset="-122"/>
                <a:cs typeface="IBM Plex Sans" pitchFamily="34" charset="-120"/>
              </a:rPr>
              <a:t> prezzi e registrazioni condivisi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Riserva di valore:</a:t>
            </a:r>
            <a:r>
              <a:rPr lang="it" altLang="en-US" sz="2400" dirty="0">
                <a:solidFill>
                  <a:srgbClr val="25252B"/>
                </a:solidFill>
                <a:latin typeface="IBM Plex Sans" pitchFamily="34" charset="0"/>
                <a:ea typeface="IBM Plex Sans" pitchFamily="34" charset="-122"/>
                <a:cs typeface="IBM Plex Sans" pitchFamily="34" charset="-120"/>
              </a:rPr>
              <a:t> valore nel tempo</a:t>
            </a:r>
            <a:endParaRPr lang="it"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Una forma può svolgere una funzione meglio di un'altra. Ogni forma comporta rischi per il potere d'acquisto.</a:t>
            </a:r>
            <a:endParaRPr lang="i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Proprietà di una moneta utile</a:t>
            </a:r>
            <a:endParaRPr lang="it" sz="3000" dirty="0"/>
          </a:p>
        </p:txBody>
      </p:sp>
      <p:sp>
        <p:nvSpPr>
          <p:cNvPr id="4" name="Text 2"/>
          <p:cNvSpPr/>
          <p:nvPr/>
        </p:nvSpPr>
        <p:spPr>
          <a:xfrm>
            <a:off x="666689" y="1372240"/>
            <a:ext cx="5727984" cy="1535918"/>
          </a:xfrm>
          <a:prstGeom prst="rect">
            <a:avLst/>
          </a:prstGeom>
          <a:noFill/>
          <a:ln/>
        </p:spPr>
        <p:txBody>
          <a:bodyPr wrap="square" lIns="0" tIns="0" rIns="0" bIns="0" rtlCol="0" anchor="t"/>
          <a:lstStyle/>
          <a:p>
            <a:pPr algn="l" marL="511810" indent="-511810">
              <a:lnSpc>
                <a:spcPct val="113000"/>
              </a:lnSpc>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Durevolezza:</a:t>
            </a:r>
            <a:r>
              <a:rPr lang="it" altLang="en-US" sz="2020" dirty="0">
                <a:solidFill>
                  <a:srgbClr val="25252B"/>
                </a:solidFill>
                <a:latin typeface="IBM Plex Sans" pitchFamily="34" charset="0"/>
                <a:ea typeface="IBM Plex Sans" pitchFamily="34" charset="-122"/>
                <a:cs typeface="IBM Plex Sans" pitchFamily="34" charset="-120"/>
              </a:rPr>
              <a:t> utilizzabile nel tempo</a:t>
            </a:r>
            <a:endParaRPr lang="it" sz="2020" dirty="0"/>
          </a:p>
          <a:p>
            <a:pPr algn="l" marL="511810" indent="-51181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Portabilità:</a:t>
            </a:r>
            <a:r>
              <a:rPr lang="it" altLang="en-US" sz="2020" dirty="0">
                <a:solidFill>
                  <a:srgbClr val="25252B"/>
                </a:solidFill>
                <a:latin typeface="IBM Plex Sans" pitchFamily="34" charset="0"/>
                <a:ea typeface="IBM Plex Sans" pitchFamily="34" charset="-122"/>
                <a:cs typeface="IBM Plex Sans" pitchFamily="34" charset="-120"/>
              </a:rPr>
              <a:t> facile da spostare o trasferire</a:t>
            </a:r>
            <a:endParaRPr lang="it" sz="2020" dirty="0"/>
          </a:p>
          <a:p>
            <a:pPr algn="l" marL="511810" indent="-51181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Divisibilità:</a:t>
            </a:r>
            <a:r>
              <a:rPr lang="it" altLang="en-US" sz="2020" dirty="0">
                <a:solidFill>
                  <a:srgbClr val="25252B"/>
                </a:solidFill>
                <a:latin typeface="IBM Plex Sans" pitchFamily="34" charset="0"/>
                <a:ea typeface="IBM Plex Sans" pitchFamily="34" charset="-122"/>
                <a:cs typeface="IBM Plex Sans" pitchFamily="34" charset="-120"/>
              </a:rPr>
              <a:t> importi piccoli e grandi</a:t>
            </a:r>
            <a:endParaRPr lang="it" sz="2020" dirty="0"/>
          </a:p>
          <a:p>
            <a:pPr algn="l" marL="511810" indent="-51181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Fungibilità:</a:t>
            </a:r>
            <a:r>
              <a:rPr lang="it" altLang="en-US" sz="2020" dirty="0">
                <a:solidFill>
                  <a:srgbClr val="25252B"/>
                </a:solidFill>
                <a:latin typeface="IBM Plex Sans" pitchFamily="34" charset="0"/>
                <a:ea typeface="IBM Plex Sans" pitchFamily="34" charset="-122"/>
                <a:cs typeface="IBM Plex Sans" pitchFamily="34" charset="-120"/>
              </a:rPr>
              <a:t> unità uguali e intercambiabili</a:t>
            </a:r>
            <a:endParaRPr lang="it" sz="2020" dirty="0"/>
          </a:p>
        </p:txBody>
      </p:sp>
      <p:sp>
        <p:nvSpPr>
          <p:cNvPr id="5" name="Text 3"/>
          <p:cNvSpPr/>
          <p:nvPr/>
        </p:nvSpPr>
        <p:spPr>
          <a:xfrm>
            <a:off x="6121542" y="1372240"/>
            <a:ext cx="5727984" cy="1484711"/>
          </a:xfrm>
          <a:prstGeom prst="rect">
            <a:avLst/>
          </a:prstGeom>
          <a:noFill/>
          <a:ln/>
        </p:spPr>
        <p:txBody>
          <a:bodyPr wrap="square" lIns="0" tIns="0" rIns="0" bIns="0" rtlCol="0" anchor="t"/>
          <a:lstStyle/>
          <a:p>
            <a:pPr algn="l" marL="511810" indent="-511810">
              <a:lnSpc>
                <a:spcPct val="113000"/>
              </a:lnSpc>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Scarsità:</a:t>
            </a:r>
            <a:r>
              <a:rPr lang="it" altLang="en-US" sz="2020" dirty="0">
                <a:solidFill>
                  <a:srgbClr val="25252B"/>
                </a:solidFill>
                <a:latin typeface="IBM Plex Sans" pitchFamily="34" charset="0"/>
                <a:ea typeface="IBM Plex Sans" pitchFamily="34" charset="-122"/>
                <a:cs typeface="IBM Plex Sans" pitchFamily="34" charset="-120"/>
              </a:rPr>
              <a:t> limiti all'espansione dell'offerta</a:t>
            </a:r>
            <a:endParaRPr lang="it" sz="2020" dirty="0"/>
          </a:p>
          <a:p>
            <a:pPr algn="l" marL="511810" indent="-51181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Accettabilità:</a:t>
            </a:r>
            <a:r>
              <a:rPr lang="it" altLang="en-US" sz="2020" dirty="0">
                <a:solidFill>
                  <a:srgbClr val="25252B"/>
                </a:solidFill>
                <a:latin typeface="IBM Plex Sans" pitchFamily="34" charset="0"/>
                <a:ea typeface="IBM Plex Sans" pitchFamily="34" charset="-122"/>
                <a:cs typeface="IBM Plex Sans" pitchFamily="34" charset="-120"/>
              </a:rPr>
              <a:t> disponibilità a riceverla</a:t>
            </a:r>
            <a:endParaRPr lang="it" sz="2020" dirty="0"/>
          </a:p>
          <a:p>
            <a:pPr algn="l" marL="511810" indent="-51181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Verificabilità e riconoscibilità:</a:t>
            </a:r>
            <a:r>
              <a:rPr lang="it" altLang="en-US" sz="2020" dirty="0">
                <a:solidFill>
                  <a:srgbClr val="25252B"/>
                </a:solidFill>
                <a:latin typeface="IBM Plex Sans" pitchFamily="34" charset="0"/>
                <a:ea typeface="IBM Plex Sans" pitchFamily="34" charset="-122"/>
                <a:cs typeface="IBM Plex Sans" pitchFamily="34" charset="-120"/>
              </a:rPr>
              <a:t> unità autentiche e identificabili</a:t>
            </a:r>
            <a:endParaRPr lang="it" sz="2020" dirty="0"/>
          </a:p>
        </p:txBody>
      </p:sp>
      <p:sp>
        <p:nvSpPr>
          <p:cNvPr id="6" name="Text 4"/>
          <p:cNvSpPr/>
          <p:nvPr/>
        </p:nvSpPr>
        <p:spPr>
          <a:xfrm>
            <a:off x="666780" y="3189702"/>
            <a:ext cx="11510010" cy="691195"/>
          </a:xfrm>
          <a:prstGeom prst="rect">
            <a:avLst/>
          </a:prstGeom>
          <a:noFill/>
          <a:ln/>
        </p:spPr>
        <p:txBody>
          <a:bodyPr wrap="square" lIns="0" tIns="0" rIns="0" bIns="0" rtlCol="0" anchor="t"/>
          <a:lstStyle/>
          <a:p>
            <a:pPr algn="l" indent="0" marL="0">
              <a:lnSpc>
                <a:spcPct val="113000"/>
              </a:lnSpc>
              <a:buNone/>
            </a:pPr>
            <a:r>
              <a:rPr lang="it" altLang="en-US" sz="2020" dirty="0">
                <a:solidFill>
                  <a:srgbClr val="25252B"/>
                </a:solidFill>
                <a:latin typeface="IBM Plex Sans" pitchFamily="34" charset="0"/>
                <a:ea typeface="IBM Plex Sans" pitchFamily="34" charset="-122"/>
                <a:cs typeface="IBM Plex Sans" pitchFamily="34" charset="-120"/>
              </a:rPr>
              <a:t>Nessuna forma ottiene un punteggio perfetto. «</a:t>
            </a:r>
            <a:r>
              <a:rPr lang="it" altLang="en-US" sz="2020" b="1" dirty="0">
                <a:solidFill>
                  <a:srgbClr val="25252B"/>
                </a:solidFill>
                <a:latin typeface="IBM Plex Sans" pitchFamily="34" charset="0"/>
                <a:ea typeface="IBM Plex Sans" pitchFamily="34" charset="-122"/>
                <a:cs typeface="IBM Plex Sans" pitchFamily="34" charset="-120"/>
              </a:rPr>
              <a:t>Moneta sana</a:t>
            </a:r>
            <a:r>
              <a:rPr lang="it" altLang="en-US" sz="2020" dirty="0">
                <a:solidFill>
                  <a:srgbClr val="25252B"/>
                </a:solidFill>
                <a:latin typeface="IBM Plex Sans" pitchFamily="34" charset="0"/>
                <a:ea typeface="IBM Plex Sans" pitchFamily="34" charset="-122"/>
                <a:cs typeface="IBM Plex Sans" pitchFamily="34" charset="-120"/>
              </a:rPr>
              <a:t>» è un giudizio: dichiari i criteri e confronti in modo coerente.</a:t>
            </a:r>
            <a:endParaRPr lang="it" sz="2020" dirty="0"/>
          </a:p>
        </p:txBody>
      </p:sp>
      <p:sp>
        <p:nvSpPr>
          <p:cNvPr id="7" name="Shape 5"/>
          <p:cNvSpPr/>
          <p:nvPr/>
        </p:nvSpPr>
        <p:spPr>
          <a:xfrm>
            <a:off x="666780" y="4136837"/>
            <a:ext cx="10858500" cy="1382298"/>
          </a:xfrm>
          <a:prstGeom prst="rect">
            <a:avLst/>
          </a:prstGeom>
          <a:solidFill>
            <a:srgbClr val="F3F3FA"/>
          </a:solidFill>
          <a:ln/>
        </p:spPr>
      </p:sp>
      <p:sp>
        <p:nvSpPr>
          <p:cNvPr id="8" name="Shape 6"/>
          <p:cNvSpPr/>
          <p:nvPr/>
        </p:nvSpPr>
        <p:spPr>
          <a:xfrm>
            <a:off x="666780" y="4136837"/>
            <a:ext cx="57150" cy="1382298"/>
          </a:xfrm>
          <a:prstGeom prst="rect">
            <a:avLst/>
          </a:prstGeom>
          <a:solidFill>
            <a:srgbClr val="422C70"/>
          </a:solidFill>
          <a:ln/>
        </p:spPr>
      </p:sp>
      <p:sp>
        <p:nvSpPr>
          <p:cNvPr id="9" name="Text 7"/>
          <p:cNvSpPr/>
          <p:nvPr/>
        </p:nvSpPr>
        <p:spPr>
          <a:xfrm>
            <a:off x="1133582" y="4367266"/>
            <a:ext cx="10580980" cy="921441"/>
          </a:xfrm>
          <a:prstGeom prst="rect">
            <a:avLst/>
          </a:prstGeom>
          <a:noFill/>
          <a:ln/>
        </p:spPr>
        <p:txBody>
          <a:bodyPr wrap="square" lIns="0" tIns="0" rIns="0" bIns="0" rtlCol="0" anchor="t"/>
          <a:lstStyle/>
          <a:p>
            <a:pPr algn="l" indent="0" marL="0">
              <a:lnSpc>
                <a:spcPct val="113000"/>
              </a:lnSpc>
              <a:buNone/>
            </a:pPr>
            <a:r>
              <a:rPr lang="it" altLang="en-US" sz="2020" b="1" dirty="0">
                <a:solidFill>
                  <a:srgbClr val="422C70"/>
                </a:solidFill>
                <a:latin typeface="IBM Plex Sans" pitchFamily="34" charset="0"/>
                <a:ea typeface="IBM Plex Sans" pitchFamily="34" charset="-122"/>
                <a:cs typeface="IBM Plex Sans" pitchFamily="34" charset="-120"/>
              </a:rPr>
              <a:t>Pensi in modo critico</a:t>
            </a:r>
            <a:endParaRPr lang="it" sz="2020" dirty="0"/>
          </a:p>
          <a:p>
            <a:pPr algn="l" indent="0" marL="0">
              <a:lnSpc>
                <a:spcPct val="113000"/>
              </a:lnSpc>
              <a:spcBef>
                <a:spcPts val="300"/>
              </a:spcBef>
              <a:buNone/>
            </a:pPr>
            <a:r>
              <a:rPr lang="it" altLang="en-US" sz="2020" dirty="0">
                <a:solidFill>
                  <a:srgbClr val="25252B"/>
                </a:solidFill>
                <a:latin typeface="IBM Plex Sans" pitchFamily="34" charset="0"/>
                <a:ea typeface="IBM Plex Sans" pitchFamily="34" charset="-122"/>
                <a:cs typeface="IBM Plex Sans" pitchFamily="34" charset="-120"/>
              </a:rPr>
              <a:t>Quali proprietà sono state importanti quando ha scelto un tipo di moneta o di bene rispetto a un altro?</a:t>
            </a:r>
            <a:endParaRPr lang="it"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Il baratto e la doppia coincidenza dei bisogni</a:t>
            </a:r>
            <a:endParaRPr lang="i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Scambio diretto di beni o servizi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Entrambe le parti devono desiderare ciò che l'altra offre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Nello stesso momento, in quantità adeguate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Difficoltà di divisibilità, deperimento, determinazione dei prezzi e risparmio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Il denaro separa la vendita dall'acquisto</a:t>
            </a:r>
            <a:endParaRPr lang="i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Scarsità, valore e scambio</a:t>
            </a:r>
            <a:endParaRPr lang="it" sz="3000" dirty="0"/>
          </a:p>
        </p:txBody>
      </p:sp>
      <p:sp>
        <p:nvSpPr>
          <p:cNvPr id="5" name="Text 2"/>
          <p:cNvSpPr/>
          <p:nvPr/>
        </p:nvSpPr>
        <p:spPr>
          <a:xfrm>
            <a:off x="986729" y="1372240"/>
            <a:ext cx="5343754" cy="3711732"/>
          </a:xfrm>
          <a:prstGeom prst="rect">
            <a:avLst/>
          </a:prstGeom>
          <a:noFill/>
          <a:ln/>
        </p:spPr>
        <p:txBody>
          <a:bodyPr wrap="square" lIns="0" tIns="0" rIns="0" bIns="0" rtlCol="0" anchor="t"/>
          <a:lstStyle/>
          <a:p>
            <a:pPr algn="l" marL="191770" indent="-191770">
              <a:lnSpc>
                <a:spcPct val="113000"/>
              </a:lnSpc>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Scarsità:</a:t>
            </a:r>
            <a:r>
              <a:rPr lang="it" altLang="en-US" sz="2020" dirty="0">
                <a:solidFill>
                  <a:srgbClr val="25252B"/>
                </a:solidFill>
                <a:latin typeface="IBM Plex Sans" pitchFamily="34" charset="0"/>
                <a:ea typeface="IBM Plex Sans" pitchFamily="34" charset="-122"/>
                <a:cs typeface="IBM Plex Sans" pitchFamily="34" charset="-120"/>
              </a:rPr>
              <a:t> un uso ne impedisce un altro</a:t>
            </a:r>
            <a:endParaRPr lang="it" sz="2020" dirty="0"/>
          </a:p>
          <a:p>
            <a:pPr algn="l" marL="191770" indent="-19177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Valore soggettivo:</a:t>
            </a:r>
            <a:r>
              <a:rPr lang="it" altLang="en-US" sz="2020" dirty="0">
                <a:solidFill>
                  <a:srgbClr val="25252B"/>
                </a:solidFill>
                <a:latin typeface="IBM Plex Sans" pitchFamily="34" charset="0"/>
                <a:ea typeface="IBM Plex Sans" pitchFamily="34" charset="-122"/>
                <a:cs typeface="IBM Plex Sans" pitchFamily="34" charset="-120"/>
              </a:rPr>
              <a:t> bisogni, preferenze e circostanze</a:t>
            </a:r>
            <a:endParaRPr lang="it" sz="2020" dirty="0"/>
          </a:p>
          <a:p>
            <a:pPr algn="l" marL="191770" indent="-19177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Scambio:</a:t>
            </a:r>
            <a:r>
              <a:rPr lang="it" altLang="en-US" sz="2020" dirty="0">
                <a:solidFill>
                  <a:srgbClr val="25252B"/>
                </a:solidFill>
                <a:latin typeface="IBM Plex Sans" pitchFamily="34" charset="0"/>
                <a:ea typeface="IBM Plex Sans" pitchFamily="34" charset="-122"/>
                <a:cs typeface="IBM Plex Sans" pitchFamily="34" charset="-120"/>
              </a:rPr>
              <a:t> entrambe le parti preferiscono ciò che ricevono</a:t>
            </a:r>
            <a:endParaRPr lang="it" sz="2020" dirty="0"/>
          </a:p>
          <a:p>
            <a:pPr algn="l" marL="191770" indent="-19177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Costo opportunità:</a:t>
            </a:r>
            <a:r>
              <a:rPr lang="it" altLang="en-US" sz="2020" dirty="0">
                <a:solidFill>
                  <a:srgbClr val="25252B"/>
                </a:solidFill>
                <a:latin typeface="IBM Plex Sans" pitchFamily="34" charset="0"/>
                <a:ea typeface="IBM Plex Sans" pitchFamily="34" charset="-122"/>
                <a:cs typeface="IBM Plex Sans" pitchFamily="34" charset="-120"/>
              </a:rPr>
              <a:t> la migliore alternativa a cui si rinuncia</a:t>
            </a:r>
            <a:endParaRPr lang="it" sz="2020" dirty="0"/>
          </a:p>
          <a:p>
            <a:pPr algn="l" marL="191770" indent="-19177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Preferenza temporale:</a:t>
            </a:r>
            <a:r>
              <a:rPr lang="it" altLang="en-US" sz="2020" dirty="0">
                <a:solidFill>
                  <a:srgbClr val="25252B"/>
                </a:solidFill>
                <a:latin typeface="IBM Plex Sans" pitchFamily="34" charset="0"/>
                <a:ea typeface="IBM Plex Sans" pitchFamily="34" charset="-122"/>
                <a:cs typeface="IBM Plex Sans" pitchFamily="34" charset="-120"/>
              </a:rPr>
              <a:t> adesso rispetto a più tardi</a:t>
            </a:r>
            <a:endParaRPr lang="it" sz="2020" dirty="0"/>
          </a:p>
          <a:p>
            <a:pPr algn="l" marL="191770" indent="-191770">
              <a:lnSpc>
                <a:spcPct val="113000"/>
              </a:lnSpc>
              <a:spcBef>
                <a:spcPts val="400"/>
              </a:spcBef>
              <a:buSzPct val="100000"/>
              <a:buChar char="•"/>
            </a:pPr>
            <a:r>
              <a:rPr lang="it" altLang="en-US" sz="2020" b="1" dirty="0">
                <a:solidFill>
                  <a:srgbClr val="422C70"/>
                </a:solidFill>
                <a:latin typeface="IBM Plex Sans" pitchFamily="34" charset="0"/>
                <a:ea typeface="IBM Plex Sans" pitchFamily="34" charset="-122"/>
                <a:cs typeface="IBM Plex Sans" pitchFamily="34" charset="-120"/>
              </a:rPr>
              <a:t>Compromesso:</a:t>
            </a:r>
            <a:r>
              <a:rPr lang="it" altLang="en-US" sz="2020" dirty="0">
                <a:solidFill>
                  <a:srgbClr val="25252B"/>
                </a:solidFill>
                <a:latin typeface="IBM Plex Sans" pitchFamily="34" charset="0"/>
                <a:ea typeface="IBM Plex Sans" pitchFamily="34" charset="-122"/>
                <a:cs typeface="IBM Plex Sans" pitchFamily="34" charset="-120"/>
              </a:rPr>
              <a:t> un beneficio con un costo</a:t>
            </a:r>
            <a:endParaRPr lang="it" sz="2020" dirty="0"/>
          </a:p>
        </p:txBody>
      </p:sp>
      <p:sp>
        <p:nvSpPr>
          <p:cNvPr id="6" name="Text 3"/>
          <p:cNvSpPr/>
          <p:nvPr/>
        </p:nvSpPr>
        <p:spPr>
          <a:xfrm>
            <a:off x="666780" y="5365516"/>
            <a:ext cx="5694426" cy="691195"/>
          </a:xfrm>
          <a:prstGeom prst="rect">
            <a:avLst/>
          </a:prstGeom>
          <a:noFill/>
          <a:ln/>
        </p:spPr>
        <p:txBody>
          <a:bodyPr wrap="square" lIns="0" tIns="0" rIns="0" bIns="0" rtlCol="0" anchor="t"/>
          <a:lstStyle/>
          <a:p>
            <a:pPr algn="l" indent="0" marL="0">
              <a:lnSpc>
                <a:spcPct val="113000"/>
              </a:lnSpc>
              <a:buNone/>
            </a:pPr>
            <a:r>
              <a:rPr lang="it" altLang="en-US" sz="2020" dirty="0">
                <a:solidFill>
                  <a:srgbClr val="25252B"/>
                </a:solidFill>
                <a:latin typeface="IBM Plex Sans" pitchFamily="34" charset="0"/>
                <a:ea typeface="IBM Plex Sans" pitchFamily="34" charset="-122"/>
                <a:cs typeface="IBM Plex Sans" pitchFamily="34" charset="-120"/>
              </a:rPr>
              <a:t>La scarsità da sola non garantisce il valore; conta anche la domanda.</a:t>
            </a:r>
            <a:endParaRPr lang="it"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Vicino a una fonte sicura Una bottiglia d'acqua si trova nel frigorifero di un negozio. L'acqua pulita è facile da trovare nelle vicinanze.BisognoBassoPrezzoPiù bassoDurante una carenza La stessa bott">    </p:cNvPr>
          <p:cNvPicPr>
            <a:picLocks noChangeAspect="1"/>
          </p:cNvPicPr>
          <p:nvPr/>
        </p:nvPicPr>
        <p:blipFill>
          <a:blip r:embed="rId1"/>
          <a:stretch>
            <a:fillRect/>
          </a:stretch>
        </p:blipFill>
        <p:spPr>
          <a:xfrm>
            <a:off x="538947" y="266730"/>
            <a:ext cx="111141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Costo opportunità</a:t>
            </a:r>
            <a:endParaRPr lang="i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Un acquirente con un budget limitato valuta le opzioni Cibo Mangiare bene oggi.Trasporti Andare al lavoro.RisparmiareMetterli da parte per dopo. Ogni scelta rinuncia alle altre: il costo opportunità">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Dal baratto al denaro digitale</a:t>
            </a:r>
            <a:endParaRPr lang="it"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Scambio diretto, doni, obblighi e registri dei debiti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Denaro-merce: beni con altri usi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Monete standard: riconoscibilità; possibile svalutazione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Cartamoneta rappresentativa: titoli convertibili; fiducia nell'emittente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Banche e moneta statale: promesse istituzionali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Pagamenti digitali: istruzioni che modificano registri</a:t>
            </a:r>
            <a:endParaRPr lang="it"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Forme diverse hanno coesistito; le società non hanno seguito un'unica sequenza identica. La comodità ha spesso comportato la dipendenza da emittenti e intermediari.</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Moneta fiat</a:t>
            </a:r>
            <a:endParaRPr lang="it"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La moneta fiat è una valuta autorizzata dallo Stato che non è convertibile in una quantità fissa di una merce come l'oro.</a:t>
            </a:r>
            <a:endParaRPr lang="it"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Banca centrale:</a:t>
            </a:r>
            <a:r>
              <a:rPr lang="it" altLang="en-US" sz="2300" dirty="0">
                <a:solidFill>
                  <a:srgbClr val="25252B"/>
                </a:solidFill>
                <a:latin typeface="IBM Plex Sans" pitchFamily="34" charset="0"/>
                <a:ea typeface="IBM Plex Sans" pitchFamily="34" charset="-122"/>
                <a:cs typeface="IBM Plex Sans" pitchFamily="34" charset="-120"/>
              </a:rPr>
              <a:t> base monetaria, politica monetaria, regolamento</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Banche commerciali:</a:t>
            </a:r>
            <a:r>
              <a:rPr lang="it" altLang="en-US" sz="2300" dirty="0">
                <a:solidFill>
                  <a:srgbClr val="25252B"/>
                </a:solidFill>
                <a:latin typeface="IBM Plex Sans" pitchFamily="34" charset="0"/>
                <a:ea typeface="IBM Plex Sans" pitchFamily="34" charset="-122"/>
                <a:cs typeface="IBM Plex Sans" pitchFamily="34" charset="-120"/>
              </a:rPr>
              <a:t> depositi, pagamenti, prestiti</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Stato:</a:t>
            </a:r>
            <a:r>
              <a:rPr lang="it" altLang="en-US" sz="2300" dirty="0">
                <a:solidFill>
                  <a:srgbClr val="25252B"/>
                </a:solidFill>
                <a:latin typeface="IBM Plex Sans" pitchFamily="34" charset="0"/>
                <a:ea typeface="IBM Plex Sans" pitchFamily="34" charset="-122"/>
                <a:cs typeface="IBM Plex Sans" pitchFamily="34" charset="-120"/>
              </a:rPr>
              <a:t> tasse, spesa pubblica, leggi</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Persone e imprese:</a:t>
            </a:r>
            <a:r>
              <a:rPr lang="it" altLang="en-US" sz="2300" dirty="0">
                <a:solidFill>
                  <a:srgbClr val="25252B"/>
                </a:solidFill>
                <a:latin typeface="IBM Plex Sans" pitchFamily="34" charset="0"/>
                <a:ea typeface="IBM Plex Sans" pitchFamily="34" charset="-122"/>
                <a:cs typeface="IBM Plex Sans" pitchFamily="34" charset="-120"/>
              </a:rPr>
              <a:t> lavoro, prezzi, scambi</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Accettazione condivisa ed effetti di rete</a:t>
            </a:r>
            <a:endParaRPr lang="it"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Pagamenti comodi e credito flessibile comportano una dipendenza dalle istituzioni. Offerta, accesso e regole possono cambiare; le norme sul corso legale variano a seconda della giurisdizione.</a:t>
            </a:r>
            <a:endParaRPr lang="i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ca centraleGestisce la politica monetaria e supporta il regolamento dei pagamenti. Banca commercialeDeve ai clienti i loro depositi; un deposito è una passività della banca. Servizi di pagamentoTra">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Esamini un pagamento locale</a:t>
            </a:r>
            <a:endParaRPr lang="it"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Scelga un pagamento ordinario oppure utilizzi uno scenario inventato.</a:t>
            </a:r>
            <a:endParaRPr lang="it"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Che cosa si sta pagando? Quale valuta funge da Unità di Conto?</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Perché il destinatario lo accetta?</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Quali istituzioni, registri o regole lo sostengono?</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Che cosa diventa più difficile se l'accettazione o la fiducia vengono meno?</a:t>
            </a:r>
            <a:endParaRPr lang="i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Riserva frazionaria</a:t>
            </a:r>
            <a:endParaRPr lang="it"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Depositi bancari: promesse di pagamento</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Solo una parte è detenuta come riserve immediatamente disponibili</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Un prestito di norma crea nuova moneta di deposito</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Il rimborso del capitale riduce la moneta di deposito</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Capitale, liquidità, rischio di credito, provvista, regolamentazione e domanda limitano l'erogazione di prestiti</a:t>
            </a:r>
            <a:endParaRPr lang="it"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it" altLang="en-US" sz="2020" b="1" dirty="0">
                <a:solidFill>
                  <a:srgbClr val="422C70"/>
                </a:solidFill>
                <a:latin typeface="IBM Plex Sans" pitchFamily="34" charset="0"/>
                <a:ea typeface="IBM Plex Sans" pitchFamily="34" charset="-122"/>
                <a:cs typeface="IBM Plex Sans" pitchFamily="34" charset="-120"/>
              </a:rPr>
              <a:t>Rischio di liquidità:</a:t>
            </a:r>
            <a:r>
              <a:rPr lang="it" altLang="en-US" sz="2020" dirty="0">
                <a:solidFill>
                  <a:srgbClr val="25252B"/>
                </a:solidFill>
                <a:latin typeface="IBM Plex Sans" pitchFamily="34" charset="0"/>
                <a:ea typeface="IBM Plex Sans" pitchFamily="34" charset="-122"/>
                <a:cs typeface="IBM Plex Sans" pitchFamily="34" charset="-120"/>
              </a:rPr>
              <a:t> fondi disponibili oggi insufficienti per i prelievi.</a:t>
            </a:r>
            <a:endParaRPr lang="it"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it" altLang="en-US" sz="2020" b="1" dirty="0">
                <a:solidFill>
                  <a:srgbClr val="422C70"/>
                </a:solidFill>
                <a:latin typeface="IBM Plex Sans" pitchFamily="34" charset="0"/>
                <a:ea typeface="IBM Plex Sans" pitchFamily="34" charset="-122"/>
                <a:cs typeface="IBM Plex Sans" pitchFamily="34" charset="-120"/>
              </a:rPr>
              <a:t>Rischio di solvibilità:</a:t>
            </a:r>
            <a:r>
              <a:rPr lang="it" altLang="en-US" sz="2020" dirty="0">
                <a:solidFill>
                  <a:srgbClr val="25252B"/>
                </a:solidFill>
                <a:latin typeface="IBM Plex Sans" pitchFamily="34" charset="0"/>
                <a:ea typeface="IBM Plex Sans" pitchFamily="34" charset="-122"/>
                <a:cs typeface="IBM Plex Sans" pitchFamily="34" charset="-120"/>
              </a:rPr>
              <a:t> attività di valore inferiore alle passività.</a:t>
            </a:r>
            <a:endParaRPr lang="it"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it" altLang="en-US" sz="2020" dirty="0">
                <a:solidFill>
                  <a:srgbClr val="25252B"/>
                </a:solidFill>
                <a:latin typeface="IBM Plex Sans" pitchFamily="34" charset="0"/>
                <a:ea typeface="IBM Plex Sans" pitchFamily="34" charset="-122"/>
                <a:cs typeface="IBM Plex Sans" pitchFamily="34" charset="-120"/>
              </a:rPr>
              <a:t>Le corse agli sportelli possono ostacolare l'accesso ai fondi. L'assicurazione dei depositi e i prestiti della banca centrale possono ridurre il panico, ma coperture e regole variano; la protezione non può eliminare ogni rischio.</a:t>
            </a:r>
            <a:endParaRPr lang="it"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Richiedere il prestitoIl mutuatario chiede un prestito alla banca.2Approvare il prestitoLa banca accetta di concedere il prestito.3 Creare il depositoLa banca accredita un nuovo deposito sul conto d">    </p:cNvPr>
          <p:cNvPicPr>
            <a:picLocks noChangeAspect="1"/>
          </p:cNvPicPr>
          <p:nvPr/>
        </p:nvPicPr>
        <p:blipFill>
          <a:blip r:embed="rId1"/>
          <a:stretch>
            <a:fillRect/>
          </a:stretch>
        </p:blipFill>
        <p:spPr>
          <a:xfrm>
            <a:off x="342900" y="318668"/>
            <a:ext cx="11506170" cy="606814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schio di liquiditàMolti depositanti fanno la fila per prelevare oggi I prestiti della banca potrebbero comunque essere rimborsati in seguito Contante o attività rapidamente utilizzabili insufficient">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Inflazione e potere d'acquisto</a:t>
            </a:r>
            <a:endParaRPr lang="it"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it" altLang="en-US" sz="1920" b="1" dirty="0">
                <a:solidFill>
                  <a:srgbClr val="422C70"/>
                </a:solidFill>
                <a:latin typeface="IBM Plex Sans" pitchFamily="34" charset="0"/>
                <a:ea typeface="IBM Plex Sans" pitchFamily="34" charset="-122"/>
                <a:cs typeface="IBM Plex Sans" pitchFamily="34" charset="-120"/>
              </a:rPr>
              <a:t>Inflazione dei prezzi:</a:t>
            </a:r>
            <a:r>
              <a:rPr lang="it" altLang="en-US" sz="1920" dirty="0">
                <a:solidFill>
                  <a:srgbClr val="25252B"/>
                </a:solidFill>
                <a:latin typeface="IBM Plex Sans" pitchFamily="34" charset="0"/>
                <a:ea typeface="IBM Plex Sans" pitchFamily="34" charset="-122"/>
                <a:cs typeface="IBM Plex Sans" pitchFamily="34" charset="-120"/>
              </a:rPr>
              <a:t> aumento persistente del livello generale dei prezzi</a:t>
            </a:r>
            <a:endParaRPr lang="it" sz="1920" dirty="0"/>
          </a:p>
          <a:p>
            <a:pPr algn="l" marL="182880" indent="-182880">
              <a:lnSpc>
                <a:spcPct val="113000"/>
              </a:lnSpc>
              <a:spcBef>
                <a:spcPts val="380"/>
              </a:spcBef>
              <a:buSzPct val="100000"/>
              <a:buChar char="•"/>
            </a:pPr>
            <a:r>
              <a:rPr lang="it" altLang="en-US" sz="1920" b="1" dirty="0">
                <a:solidFill>
                  <a:srgbClr val="422C70"/>
                </a:solidFill>
                <a:latin typeface="IBM Plex Sans" pitchFamily="34" charset="0"/>
                <a:ea typeface="IBM Plex Sans" pitchFamily="34" charset="-122"/>
                <a:cs typeface="IBM Plex Sans" pitchFamily="34" charset="-120"/>
              </a:rPr>
              <a:t>Potere d'acquisto:</a:t>
            </a:r>
            <a:r>
              <a:rPr lang="it" altLang="en-US" sz="1920" dirty="0">
                <a:solidFill>
                  <a:srgbClr val="25252B"/>
                </a:solidFill>
                <a:latin typeface="IBM Plex Sans" pitchFamily="34" charset="0"/>
                <a:ea typeface="IBM Plex Sans" pitchFamily="34" charset="-122"/>
                <a:cs typeface="IBM Plex Sans" pitchFamily="34" charset="-120"/>
              </a:rPr>
              <a:t> ciò che un'unità di moneta permette di acquistare</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Stesso paniere: 100 → 110 unità monetarie</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Reddito o risparmi invariati: meno potere d'acquisto</a:t>
            </a:r>
            <a:endParaRPr lang="it" sz="1920" dirty="0"/>
          </a:p>
        </p:txBody>
      </p:sp>
      <p:sp>
        <p:nvSpPr>
          <p:cNvPr id="6" name="Text 3"/>
          <p:cNvSpPr/>
          <p:nvPr/>
        </p:nvSpPr>
        <p:spPr>
          <a:xfrm>
            <a:off x="666780" y="4086088"/>
            <a:ext cx="5694426" cy="1645280"/>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L'espansione della moneta e del credito può contribuire, insieme a offerta, domanda, valuta, fisco, regolamentazione e costi. L'aumento di un singolo prezzo non rappresenta l'intera misura dell'inflazione.</a:t>
            </a:r>
            <a:endParaRPr lang="it"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ima Lei possiede 100 unità. Il paniere costa 100. Può acquistare l'intero paniere.Livello dei prezziPiù bassoPotere d'acquistoPiù altoDopo l'aumento dei prezzi Lei possiede ancora 100 unità. Lo stes">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Confronti il potere d'acquisto a livello locale</a:t>
            </a:r>
            <a:endParaRPr lang="it"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it" altLang="en-US" sz="2210" dirty="0">
                <a:solidFill>
                  <a:srgbClr val="25252B"/>
                </a:solidFill>
                <a:latin typeface="IBM Plex Sans" pitchFamily="34" charset="0"/>
                <a:ea typeface="IBM Plex Sans" pitchFamily="34" charset="-122"/>
                <a:cs typeface="IBM Plex Sans" pitchFamily="34" charset="-120"/>
              </a:rPr>
              <a:t>Scelga un articolo di uso comune; annoti il prezzo di oggi.</a:t>
            </a:r>
            <a:endParaRPr lang="it" sz="2210" dirty="0"/>
          </a:p>
          <a:p>
            <a:pPr algn="l" marL="210820" indent="-210820">
              <a:lnSpc>
                <a:spcPct val="113000"/>
              </a:lnSpc>
              <a:spcBef>
                <a:spcPts val="440"/>
              </a:spcBef>
              <a:buSzPct val="100000"/>
              <a:buFont typeface="+mj-lt"/>
              <a:buAutoNum type="arabicPeriod" startAt="1"/>
            </a:pPr>
            <a:r>
              <a:rPr lang="it" altLang="en-US" sz="2210" dirty="0">
                <a:solidFill>
                  <a:srgbClr val="25252B"/>
                </a:solidFill>
                <a:latin typeface="IBM Plex Sans" pitchFamily="34" charset="0"/>
                <a:ea typeface="IBM Plex Sans" pitchFamily="34" charset="-122"/>
                <a:cs typeface="IBM Plex Sans" pitchFamily="34" charset="-120"/>
              </a:rPr>
              <a:t>Lo confronti con un prezzo del passato; se possibile, verifichi una fonte affidabile.</a:t>
            </a:r>
            <a:endParaRPr lang="it" sz="2210" dirty="0"/>
          </a:p>
          <a:p>
            <a:pPr algn="l" marL="210820" indent="-210820">
              <a:lnSpc>
                <a:spcPct val="113000"/>
              </a:lnSpc>
              <a:spcBef>
                <a:spcPts val="440"/>
              </a:spcBef>
              <a:buSzPct val="100000"/>
              <a:buFont typeface="+mj-lt"/>
              <a:buAutoNum type="arabicPeriod" startAt="1"/>
            </a:pPr>
            <a:r>
              <a:rPr lang="it" altLang="en-US" sz="2210" dirty="0">
                <a:solidFill>
                  <a:srgbClr val="25252B"/>
                </a:solidFill>
                <a:latin typeface="IBM Plex Sans" pitchFamily="34" charset="0"/>
                <a:ea typeface="IBM Plex Sans" pitchFamily="34" charset="-122"/>
                <a:cs typeface="IBM Plex Sans" pitchFamily="34" charset="-120"/>
              </a:rPr>
              <a:t>Il reddito è cambiato allo stesso ritmo? Che cos'altro è cambiato?</a:t>
            </a:r>
            <a:endParaRPr lang="it" sz="2210" dirty="0"/>
          </a:p>
          <a:p>
            <a:pPr algn="l" marL="210820" indent="-210820">
              <a:lnSpc>
                <a:spcPct val="113000"/>
              </a:lnSpc>
              <a:spcBef>
                <a:spcPts val="440"/>
              </a:spcBef>
              <a:buSzPct val="100000"/>
              <a:buFont typeface="+mj-lt"/>
              <a:buAutoNum type="arabicPeriod" startAt="1"/>
            </a:pPr>
            <a:r>
              <a:rPr lang="it" altLang="en-US" sz="2210" dirty="0">
                <a:solidFill>
                  <a:srgbClr val="25252B"/>
                </a:solidFill>
                <a:latin typeface="IBM Plex Sans" pitchFamily="34" charset="0"/>
                <a:ea typeface="IBM Plex Sans" pitchFamily="34" charset="-122"/>
                <a:cs typeface="IBM Plex Sans" pitchFamily="34" charset="-120"/>
              </a:rPr>
              <a:t>Confronti il risultato con una misura ufficiale dell'inflazione e con il relativo paniere.</a:t>
            </a:r>
            <a:endParaRPr lang="it" sz="2210" dirty="0"/>
          </a:p>
        </p:txBody>
      </p:sp>
      <p:sp>
        <p:nvSpPr>
          <p:cNvPr id="5" name="Text 3"/>
          <p:cNvSpPr/>
          <p:nvPr/>
        </p:nvSpPr>
        <p:spPr>
          <a:xfrm>
            <a:off x="666780" y="3748126"/>
            <a:ext cx="11510010" cy="113541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Gli effetti sono diversi per chi detiene contanti, per chi possiede beni patrimoniali, per i debitori e per i creditori; salari e prezzi si adeguano a velocità diverse. La Sua spesa può differire dal paniere misurato.</a:t>
            </a:r>
            <a:endParaRPr lang="it"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Un cambiamento del paniere o del metodo non è automaticamente una manipolazione; verifichi la spiegazione e documenti il cambiamento.</a:t>
            </a:r>
            <a:endParaRPr lang="it"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Il dollaro statunitense come valuta di riserva</a:t>
            </a:r>
            <a:endParaRPr lang="it"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Valuta di riserva: detenuta per i pagamenti internazionali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Guerre mondiali: spostamenti nella forza economica e finanziaria</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1944:</a:t>
            </a:r>
            <a:r>
              <a:rPr lang="it" altLang="en-US" sz="2400" dirty="0">
                <a:solidFill>
                  <a:srgbClr val="25252B"/>
                </a:solidFill>
                <a:latin typeface="IBM Plex Sans" pitchFamily="34" charset="0"/>
                <a:ea typeface="IBM Plex Sans" pitchFamily="34" charset="-122"/>
                <a:cs typeface="IBM Plex Sans" pitchFamily="34" charset="-120"/>
              </a:rPr>
              <a:t> Bretton Woods; valute agganciate al dollaro, il dollaro all'oro</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1971:</a:t>
            </a:r>
            <a:r>
              <a:rPr lang="it" altLang="en-US" sz="2400" dirty="0">
                <a:solidFill>
                  <a:srgbClr val="25252B"/>
                </a:solidFill>
                <a:latin typeface="IBM Plex Sans" pitchFamily="34" charset="0"/>
                <a:ea typeface="IBM Plex Sans" pitchFamily="34" charset="-122"/>
                <a:cs typeface="IBM Plex Sans" pitchFamily="34" charset="-120"/>
              </a:rPr>
              <a:t> fine della convertibilità ufficiale tra dollaro e oro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Commercio consolidato, dimensioni economiche e mercati finanziari profondi</a:t>
            </a:r>
            <a:endParaRPr lang="it"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Le quote delle valute di riserva possono cambiare; le banche centrali detengono anche altre valute.</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Alternative per risparmiare e conservare valore</a:t>
            </a:r>
            <a:endParaRPr lang="it"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Metalli preziosi:</a:t>
            </a:r>
            <a:r>
              <a:rPr lang="it" altLang="en-US" sz="2300" dirty="0">
                <a:solidFill>
                  <a:srgbClr val="25252B"/>
                </a:solidFill>
                <a:latin typeface="IBM Plex Sans" pitchFamily="34" charset="0"/>
                <a:ea typeface="IBM Plex Sans" pitchFamily="34" charset="-122"/>
                <a:cs typeface="IBM Plex Sans" pitchFamily="34" charset="-120"/>
              </a:rPr>
              <a:t> possesso fisico; costi di custodia e di verifica</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Immobili:</a:t>
            </a:r>
            <a:r>
              <a:rPr lang="it" altLang="en-US" sz="2300" dirty="0">
                <a:solidFill>
                  <a:srgbClr val="25252B"/>
                </a:solidFill>
                <a:latin typeface="IBM Plex Sans" pitchFamily="34" charset="0"/>
                <a:ea typeface="IBM Plex Sans" pitchFamily="34" charset="-122"/>
                <a:cs typeface="IBM Plex Sans" pitchFamily="34" charset="-120"/>
              </a:rPr>
              <a:t> bene utile; costo d'ingresso elevato, manutenzione, scarsa trasportabilità</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Azioni:</a:t>
            </a:r>
            <a:r>
              <a:rPr lang="it" altLang="en-US" sz="2300" dirty="0">
                <a:solidFill>
                  <a:srgbClr val="25252B"/>
                </a:solidFill>
                <a:latin typeface="IBM Plex Sans" pitchFamily="34" charset="0"/>
                <a:ea typeface="IBM Plex Sans" pitchFamily="34" charset="-122"/>
                <a:cs typeface="IBM Plex Sans" pitchFamily="34" charset="-120"/>
              </a:rPr>
              <a:t> proprietà produttiva; rischi d'impresa, di mercato e di custodia</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Altre opzioni: valuta estera, obbligazioni, attività imprenditoriali, strumenti, istruzione</a:t>
            </a:r>
            <a:endParaRPr lang="it"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Un bene non svolge automaticamente tutte le funzioni della moneta. Nessun bene garantisce il potere d'acquisto in ogni situazione.</a:t>
            </a:r>
            <a:endParaRPr lang="it"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Le imposte possono modificare costi e benefici; le norme variano e cambiano nel tempo. Questo corso non fornisce consulenza fiscale.</a:t>
            </a:r>
            <a:endParaRPr lang="i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Valute digitali delle banche centrali (CBDC)</a:t>
            </a:r>
            <a:endParaRPr lang="it"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Una CBDC è moneta fiat digitale emessa come passività della banca centrale: un credito vantato dal suo detentore.</a:t>
            </a:r>
            <a:endParaRPr lang="it"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Diversa dal contante e dai depositi presso le banche commerciali</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Possibili vantaggi in termini di regolamento o di accesso</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Possibili monitoraggio, restrizioni e collegamenti all'identità</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Emissione centralizzata e politica monetaria restano invariate</a:t>
            </a:r>
            <a:endParaRPr lang="it"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I modelli differiscono. Digitale non significa automaticamente decentralizzato, scarso, privato o verificabile in modo indipendente.</a:t>
            </a:r>
            <a:endParaRPr lang="it"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it" altLang="en-US" sz="1920" b="1" dirty="0">
                <a:solidFill>
                  <a:srgbClr val="422C70"/>
                </a:solidFill>
                <a:latin typeface="IBM Plex Sans" pitchFamily="34" charset="0"/>
                <a:ea typeface="IBM Plex Sans" pitchFamily="34" charset="-122"/>
                <a:cs typeface="IBM Plex Sans" pitchFamily="34" charset="-120"/>
              </a:rPr>
              <a:t>Verifichi</a:t>
            </a:r>
            <a:endParaRPr lang="it" sz="1920" dirty="0"/>
          </a:p>
          <a:p>
            <a:pPr algn="l" indent="0" marL="0">
              <a:lnSpc>
                <a:spcPct val="113000"/>
              </a:lnSpc>
              <a:spcBef>
                <a:spcPts val="290"/>
              </a:spcBef>
              <a:buNone/>
            </a:pPr>
            <a:r>
              <a:rPr lang="it" altLang="en-US" sz="1920" dirty="0">
                <a:solidFill>
                  <a:srgbClr val="25252B"/>
                </a:solidFill>
                <a:latin typeface="IBM Plex Sans" pitchFamily="34" charset="0"/>
                <a:ea typeface="IBM Plex Sans" pitchFamily="34" charset="-122"/>
                <a:cs typeface="IBM Plex Sans" pitchFamily="34" charset="-120"/>
              </a:rPr>
              <a:t>Chi la emette, chi può utilizzarla, quali dati vengono raccolti e chi può bloccare i pagamenti o modificare le regole? Che cosa succede offline e quali tutele legali esistono?</a:t>
            </a:r>
            <a:endParaRPr lang="it"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Ripasso: come può rompersi il denaro?</a:t>
            </a:r>
            <a:endParaRPr lang="it"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it" altLang="en-US" sz="2020" b="1" dirty="0">
                <a:solidFill>
                  <a:srgbClr val="25252B"/>
                </a:solidFill>
                <a:latin typeface="IBM Plex Sans" pitchFamily="34" charset="0"/>
                <a:ea typeface="IBM Plex Sans" pitchFamily="34" charset="-122"/>
                <a:cs typeface="IBM Plex Sans" pitchFamily="34" charset="-120"/>
              </a:rPr>
              <a:t>Punti chiave</a:t>
            </a:r>
            <a:endParaRPr lang="it"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Il denaro coordina gli scambi, i prezzi e il valore nel tempo</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Funzioni e proprietà aiutano a confrontare</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La comodità comporta compromessi in termini di fiducia, controllo e accesso</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L'offerta di moneta, i rischi bancari e l'inflazione colpiscono le persone in modo diverso</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Anche le alternative e le CBDC richiedono una valutazione attenta</a:t>
            </a:r>
            <a:endParaRPr lang="it"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it" altLang="en-US" sz="2020" dirty="0">
                <a:solidFill>
                  <a:srgbClr val="25252B"/>
                </a:solidFill>
                <a:latin typeface="IBM Plex Sans" pitchFamily="34" charset="0"/>
                <a:ea typeface="IBM Plex Sans" pitchFamily="34" charset="-122"/>
                <a:cs typeface="IBM Plex Sans" pitchFamily="34" charset="-120"/>
              </a:rPr>
              <a:t>Che cosa rende utile il Suo denaro e quali regole dipendono da istituzioni di cui si fida?</a:t>
            </a:r>
            <a:endParaRPr lang="it" sz="2020" dirty="0"/>
          </a:p>
        </p:txBody>
      </p:sp>
      <p:sp>
        <p:nvSpPr>
          <p:cNvPr id="7" name="Shape 5"/>
          <p:cNvSpPr/>
          <p:nvPr/>
        </p:nvSpPr>
        <p:spPr>
          <a:xfrm>
            <a:off x="666780" y="4789627"/>
            <a:ext cx="10858500" cy="1036747"/>
          </a:xfrm>
          <a:prstGeom prst="rect">
            <a:avLst/>
          </a:prstGeom>
          <a:solidFill>
            <a:srgbClr val="F3F3FA"/>
          </a:solidFill>
          <a:ln/>
        </p:spPr>
      </p:sp>
      <p:sp>
        <p:nvSpPr>
          <p:cNvPr id="8" name="Shape 6"/>
          <p:cNvSpPr/>
          <p:nvPr/>
        </p:nvSpPr>
        <p:spPr>
          <a:xfrm>
            <a:off x="666780" y="4789627"/>
            <a:ext cx="57150" cy="1036747"/>
          </a:xfrm>
          <a:prstGeom prst="rect">
            <a:avLst/>
          </a:prstGeom>
          <a:solidFill>
            <a:srgbClr val="422C70"/>
          </a:solidFill>
          <a:ln/>
        </p:spPr>
      </p:sp>
      <p:sp>
        <p:nvSpPr>
          <p:cNvPr id="9" name="Text 7"/>
          <p:cNvSpPr/>
          <p:nvPr/>
        </p:nvSpPr>
        <p:spPr>
          <a:xfrm>
            <a:off x="1133582" y="5020056"/>
            <a:ext cx="10580980" cy="575889"/>
          </a:xfrm>
          <a:prstGeom prst="rect">
            <a:avLst/>
          </a:prstGeom>
          <a:noFill/>
          <a:ln/>
        </p:spPr>
        <p:txBody>
          <a:bodyPr wrap="square" lIns="0" tIns="0" rIns="0" bIns="0" rtlCol="0" anchor="t"/>
          <a:lstStyle/>
          <a:p>
            <a:pPr algn="l" indent="0" marL="0">
              <a:lnSpc>
                <a:spcPct val="113000"/>
              </a:lnSpc>
              <a:buNone/>
            </a:pPr>
            <a:r>
              <a:rPr lang="it" altLang="en-US" sz="2020" b="1" dirty="0">
                <a:solidFill>
                  <a:srgbClr val="422C70"/>
                </a:solidFill>
                <a:latin typeface="IBM Plex Sans" pitchFamily="34" charset="0"/>
                <a:ea typeface="IBM Plex Sans" pitchFamily="34" charset="-122"/>
                <a:cs typeface="IBM Plex Sans" pitchFamily="34" charset="-120"/>
              </a:rPr>
              <a:t>Un momento di riflessione</a:t>
            </a:r>
            <a:endParaRPr lang="it" sz="2020" dirty="0"/>
          </a:p>
          <a:p>
            <a:pPr algn="l" indent="0" marL="0">
              <a:lnSpc>
                <a:spcPct val="113000"/>
              </a:lnSpc>
              <a:spcBef>
                <a:spcPts val="300"/>
              </a:spcBef>
              <a:buNone/>
            </a:pPr>
            <a:r>
              <a:rPr lang="it" altLang="en-US" sz="2020" dirty="0">
                <a:solidFill>
                  <a:srgbClr val="25252B"/>
                </a:solidFill>
                <a:latin typeface="IBM Plex Sans" pitchFamily="34" charset="0"/>
                <a:ea typeface="IBM Plex Sans" pitchFamily="34" charset="-122"/>
                <a:cs typeface="IBM Plex Sans" pitchFamily="34" charset="-120"/>
              </a:rPr>
              <a:t>Qual è una domanda sul denaro che ora si pone e che prima non si poneva?</a:t>
            </a:r>
            <a:endParaRPr lang="it"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1</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it" altLang="en-US" sz="2400" dirty="0">
                <a:solidFill>
                  <a:srgbClr val="F7941F"/>
                </a:solidFill>
                <a:latin typeface="IBM Plex Sans Medium" pitchFamily="34" charset="0"/>
                <a:ea typeface="IBM Plex Sans Medium" pitchFamily="34" charset="-122"/>
                <a:cs typeface="IBM Plex Sans Medium" pitchFamily="34" charset="-120"/>
              </a:rPr>
              <a:t>Modulo 2</a:t>
            </a:r>
            <a:endParaRPr lang="it"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it" altLang="en-US" sz="4350" dirty="0">
                <a:solidFill>
                  <a:srgbClr val="FFFFFF"/>
                </a:solidFill>
                <a:latin typeface="IBM Plex Sans Medium" pitchFamily="34" charset="0"/>
                <a:ea typeface="IBM Plex Sans Medium" pitchFamily="34" charset="-122"/>
                <a:cs typeface="IBM Plex Sans Medium" pitchFamily="34" charset="-120"/>
              </a:rPr>
              <a:t>Come funziona Bitcoin</a:t>
            </a:r>
            <a:endParaRPr lang="i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it" altLang="en-US" sz="2400" b="1" dirty="0">
                <a:solidFill>
                  <a:srgbClr val="FFFFFF"/>
                </a:solidFill>
                <a:latin typeface="IBM Plex Sans" pitchFamily="34" charset="0"/>
                <a:ea typeface="IBM Plex Sans" pitchFamily="34" charset="-122"/>
                <a:cs typeface="IBM Plex Sans" pitchFamily="34" charset="-120"/>
              </a:rPr>
              <a:t>Soluzione:</a:t>
            </a:r>
            <a:r>
              <a:rPr lang="it" altLang="en-US" sz="2400" dirty="0">
                <a:solidFill>
                  <a:srgbClr val="FFFFFF"/>
                </a:solidFill>
                <a:latin typeface="IBM Plex Sans" pitchFamily="34" charset="0"/>
                <a:ea typeface="IBM Plex Sans" pitchFamily="34" charset="-122"/>
                <a:cs typeface="IBM Plex Sans" pitchFamily="34" charset="-120"/>
              </a:rPr>
              <a:t> Perché è stato creato Bitcoin e come risponde?</a:t>
            </a:r>
            <a:endParaRPr lang="i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Perché è stato creato Bitcoin</a:t>
            </a:r>
            <a:endParaRPr lang="it"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I pagamenti digitali esistevano già</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Custodi centrali del Ledger: autorizzazioni, dati, commissioni e rischi di guasto</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Dati copiabili: il problema del Double Spend</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Bitcoin: una cronologia condivisa dei pagamenti senza un custode centrale del Ledger</a:t>
            </a:r>
            <a:endParaRPr lang="it" sz="1920" dirty="0"/>
          </a:p>
        </p:txBody>
      </p:sp>
      <p:sp>
        <p:nvSpPr>
          <p:cNvPr id="6" name="Text 3"/>
          <p:cNvSpPr/>
          <p:nvPr/>
        </p:nvSpPr>
        <p:spPr>
          <a:xfrm>
            <a:off x="666780" y="4086088"/>
            <a:ext cx="5694426" cy="987186"/>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Bitcoin riduce la fiducia centralizzata nell'emissione e nel regolamento; non elimina ogni forma di fiducia o di rischio.</a:t>
            </a:r>
            <a:endParaRPr lang="it" sz="1920" dirty="0"/>
          </a:p>
        </p:txBody>
      </p:sp>
      <p:sp>
        <p:nvSpPr>
          <p:cNvPr id="7" name="Text 4"/>
          <p:cNvSpPr/>
          <p:nvPr/>
        </p:nvSpPr>
        <p:spPr>
          <a:xfrm>
            <a:off x="666780" y="5317053"/>
            <a:ext cx="5694426" cy="658094"/>
          </a:xfrm>
          <a:prstGeom prst="rect">
            <a:avLst/>
          </a:prstGeom>
          <a:noFill/>
          <a:ln/>
        </p:spPr>
        <p:txBody>
          <a:bodyPr wrap="square" lIns="0" tIns="0" rIns="0" bIns="0" rtlCol="0" anchor="t"/>
          <a:lstStyle/>
          <a:p>
            <a:pPr algn="l" indent="0" marL="0">
              <a:lnSpc>
                <a:spcPct val="113000"/>
              </a:lnSpc>
              <a:buNone/>
            </a:pPr>
            <a:r>
              <a:rPr lang="it" altLang="en-US" sz="1920" b="1" dirty="0">
                <a:solidFill>
                  <a:srgbClr val="422C70"/>
                </a:solidFill>
                <a:latin typeface="IBM Plex Sans" pitchFamily="34" charset="0"/>
                <a:ea typeface="IBM Plex Sans" pitchFamily="34" charset="-122"/>
                <a:cs typeface="IBM Plex Sans" pitchFamily="34" charset="-120"/>
              </a:rPr>
              <a:t>Bitcoin:</a:t>
            </a:r>
            <a:r>
              <a:rPr lang="it" altLang="en-US" sz="1920" dirty="0">
                <a:solidFill>
                  <a:srgbClr val="25252B"/>
                </a:solidFill>
                <a:latin typeface="IBM Plex Sans" pitchFamily="34" charset="0"/>
                <a:ea typeface="IBM Plex Sans" pitchFamily="34" charset="-122"/>
                <a:cs typeface="IBM Plex Sans" pitchFamily="34" charset="-120"/>
              </a:rPr>
              <a:t> rete e protocollo · </a:t>
            </a:r>
            <a:r>
              <a:rPr lang="it" altLang="en-US" sz="1920" b="1" dirty="0">
                <a:solidFill>
                  <a:srgbClr val="25252B"/>
                </a:solidFill>
                <a:latin typeface="IBM Plex Sans" pitchFamily="34" charset="0"/>
                <a:ea typeface="IBM Plex Sans" pitchFamily="34" charset="-122"/>
                <a:cs typeface="IBM Plex Sans" pitchFamily="34" charset="-120"/>
              </a:rPr>
              <a:t>bitcoin:</a:t>
            </a:r>
            <a:r>
              <a:rPr lang="it" altLang="en-US" sz="1920" dirty="0">
                <a:solidFill>
                  <a:srgbClr val="25252B"/>
                </a:solidFill>
                <a:latin typeface="IBM Plex Sans" pitchFamily="34" charset="0"/>
                <a:ea typeface="IBM Plex Sans" pitchFamily="34" charset="-122"/>
                <a:cs typeface="IBM Plex Sans" pitchFamily="34" charset="-120"/>
              </a:rPr>
              <a:t> asset · </a:t>
            </a:r>
            <a:r>
              <a:rPr lang="it" altLang="en-US" sz="1920" b="1" dirty="0">
                <a:solidFill>
                  <a:srgbClr val="25252B"/>
                </a:solidFill>
                <a:latin typeface="IBM Plex Sans" pitchFamily="34" charset="0"/>
                <a:ea typeface="IBM Plex Sans" pitchFamily="34" charset="-122"/>
                <a:cs typeface="IBM Plex Sans" pitchFamily="34" charset="-120"/>
              </a:rPr>
              <a:t>BTC:</a:t>
            </a:r>
            <a:r>
              <a:rPr lang="it" altLang="en-US" sz="1920" dirty="0">
                <a:solidFill>
                  <a:srgbClr val="25252B"/>
                </a:solidFill>
                <a:latin typeface="IBM Plex Sans" pitchFamily="34" charset="0"/>
                <a:ea typeface="IBM Plex Sans" pitchFamily="34" charset="-122"/>
                <a:cs typeface="IBM Plex Sans" pitchFamily="34" charset="-120"/>
              </a:rPr>
              <a:t> abbreviazione per gli importi</a:t>
            </a:r>
            <a:endParaRPr lang="it"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Società di pagamento Il mittente invia la richiesta alla societàLa società tiene il registro e approva Il destinatario viene pagato se la società lo consenteDipende daUn'unica organizzazione fidata ch">    </p:cNvPr>
          <p:cNvPicPr>
            <a:picLocks noChangeAspect="1"/>
          </p:cNvPicPr>
          <p:nvPr/>
        </p:nvPicPr>
        <p:blipFill>
          <a:blip r:embed="rId1"/>
          <a:stretch>
            <a:fillRect/>
          </a:stretch>
        </p:blipFill>
        <p:spPr>
          <a:xfrm>
            <a:off x="342900" y="791139"/>
            <a:ext cx="11506170" cy="5123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La ricerca di una moneta digitale e decentralizzata</a:t>
            </a:r>
            <a:endParaRPr lang="it"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Cypherpunk: privacy e libertà attraverso la crittografia</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Cifratura:</a:t>
            </a:r>
            <a:r>
              <a:rPr lang="it" altLang="en-US" sz="2300" dirty="0">
                <a:solidFill>
                  <a:srgbClr val="25252B"/>
                </a:solidFill>
                <a:latin typeface="IBM Plex Sans" pitchFamily="34" charset="0"/>
                <a:ea typeface="IBM Plex Sans" pitchFamily="34" charset="-122"/>
                <a:cs typeface="IBM Plex Sans" pitchFamily="34" charset="-120"/>
              </a:rPr>
              <a:t> protegge la riservatezza dei messaggi</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Firme digitali:</a:t>
            </a:r>
            <a:r>
              <a:rPr lang="it" altLang="en-US" sz="2300" dirty="0">
                <a:solidFill>
                  <a:srgbClr val="25252B"/>
                </a:solidFill>
                <a:latin typeface="IBM Plex Sans" pitchFamily="34" charset="0"/>
                <a:ea typeface="IBM Plex Sans" pitchFamily="34" charset="-122"/>
                <a:cs typeface="IBM Plex Sans" pitchFamily="34" charset="-120"/>
              </a:rPr>
              <a:t> dimostrano l'autorizzazione senza rivelare una chiave segreta</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Obiettivo: nessun emittente, server o amministratore unico</a:t>
            </a:r>
            <a:endParaRPr lang="it"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it" altLang="en-US" sz="2300" b="1" dirty="0">
                <a:solidFill>
                  <a:srgbClr val="25252B"/>
                </a:solidFill>
                <a:latin typeface="IBM Plex Sans" pitchFamily="34" charset="0"/>
                <a:ea typeface="IBM Plex Sans" pitchFamily="34" charset="-122"/>
                <a:cs typeface="IBM Plex Sans" pitchFamily="34" charset="-120"/>
              </a:rPr>
              <a:t>I tasselli precedenti del puzzle</a:t>
            </a:r>
            <a:endParaRPr lang="it" sz="2300" dirty="0"/>
          </a:p>
        </p:txBody>
      </p:sp>
      <p:sp>
        <p:nvSpPr>
          <p:cNvPr id="6" name="Text 4"/>
          <p:cNvSpPr/>
          <p:nvPr/>
        </p:nvSpPr>
        <p:spPr>
          <a:xfrm>
            <a:off x="1032449" y="4089197"/>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DigiCash: pagamenti privati; dipendenza da un'azienda centrale</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Hashcash: costo computazionale contro gli abusi</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Bit Gold, b-money, RPoW: proposte ed esperimenti di valore scarso</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BitTorrent: condivisione di informazioni Peer-to-Peer (P2P), non denaro</a:t>
            </a:r>
            <a:endParaRPr lang="i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Le prime forme di denaro</a:t>
            </a:r>
            <a:br/>
            <a:r>
              <a:rPr lang="it" altLang="en-US" sz="3000" dirty="0">
                <a:solidFill>
                  <a:srgbClr val="422C70"/>
                </a:solidFill>
                <a:latin typeface="IBM Plex Sans Medium" pitchFamily="34" charset="0"/>
                <a:ea typeface="IBM Plex Sans Medium" pitchFamily="34" charset="-122"/>
                <a:cs typeface="IBM Plex Sans Medium" pitchFamily="34" charset="-120"/>
              </a:rPr>
              <a:t>digitale e la doppia spesa</a:t>
            </a:r>
            <a:endParaRPr lang="it"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it" altLang="en-US" sz="2110" dirty="0">
                <a:solidFill>
                  <a:srgbClr val="25252B"/>
                </a:solidFill>
                <a:latin typeface="IBM Plex Sans" pitchFamily="34" charset="0"/>
                <a:ea typeface="IBM Plex Sans" pitchFamily="34" charset="-122"/>
                <a:cs typeface="IBM Plex Sans" pitchFamily="34" charset="-120"/>
              </a:rPr>
              <a:t>La doppia spesa è il tentativo di inviare la stessa unità digitale a due destinatari.</a:t>
            </a:r>
            <a:endParaRPr lang="it" sz="2110" dirty="0"/>
          </a:p>
        </p:txBody>
      </p:sp>
      <p:sp>
        <p:nvSpPr>
          <p:cNvPr id="6" name="Text 3"/>
          <p:cNvSpPr/>
          <p:nvPr/>
        </p:nvSpPr>
        <p:spPr>
          <a:xfrm>
            <a:off x="1002000" y="2787000"/>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Database centrale: un unico decisore di fiducia</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Bitcoin: trasmissione Peer-to-Peer (P2P) e firme</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Miner: blocchi e Proof of Work (PoW)</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Nodi: verifica indipendente</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Registro condiviso: la cronologia valida con il maggior lavoro accumulato</a:t>
            </a:r>
            <a:endParaRPr lang="it"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Rete peer-to-peerLe transazioni vengono annunciate direttamente ai partecipanti Firme digitaliSolo il detentore della chiave privata può autorizzare una spesaBlocchi e miningI miner usano la proof of ">    </p:cNvPr>
          <p:cNvPicPr>
            <a:picLocks noChangeAspect="1"/>
          </p:cNvPicPr>
          <p:nvPr/>
        </p:nvPicPr>
        <p:blipFill>
          <a:blip r:embed="rId1"/>
          <a:stretch>
            <a:fillRect/>
          </a:stretch>
        </p:blipFill>
        <p:spPr>
          <a:xfrm>
            <a:off x="342900" y="504017"/>
            <a:ext cx="11506170" cy="569753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Scarsità digitale e offerta</a:t>
            </a:r>
            <a:br/>
            <a:r>
              <a:rPr lang="it" altLang="en-US" sz="3000" dirty="0">
                <a:solidFill>
                  <a:srgbClr val="422C70"/>
                </a:solidFill>
                <a:latin typeface="IBM Plex Sans Medium" pitchFamily="34" charset="0"/>
                <a:ea typeface="IBM Plex Sans Medium" pitchFamily="34" charset="-122"/>
                <a:cs typeface="IBM Plex Sans Medium" pitchFamily="34" charset="-120"/>
              </a:rPr>
              <a:t>verificabile</a:t>
            </a:r>
            <a:endParaRPr lang="it" sz="3000" dirty="0"/>
          </a:p>
        </p:txBody>
      </p:sp>
      <p:sp>
        <p:nvSpPr>
          <p:cNvPr id="5" name="Text 2"/>
          <p:cNvSpPr/>
          <p:nvPr/>
        </p:nvSpPr>
        <p:spPr>
          <a:xfrm>
            <a:off x="986729" y="179131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Unità valide distinte dalle copie non valide</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Doppie spese respinte</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Cronologia pubblica delle transazioni e firme</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Proof of Work (PoW) e verifiche indipendenti delle regole</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Limite di offerta legato alla decentralizzazione e alla verifica</a:t>
            </a:r>
            <a:endParaRPr lang="it" sz="2020" dirty="0"/>
          </a:p>
        </p:txBody>
      </p:sp>
      <p:sp>
        <p:nvSpPr>
          <p:cNvPr id="6" name="Text 3"/>
          <p:cNvSpPr/>
          <p:nvPr/>
        </p:nvSpPr>
        <p:spPr>
          <a:xfrm>
            <a:off x="666780" y="5042276"/>
            <a:ext cx="5694426" cy="1036747"/>
          </a:xfrm>
          <a:prstGeom prst="rect">
            <a:avLst/>
          </a:prstGeom>
          <a:noFill/>
          <a:ln/>
        </p:spPr>
        <p:txBody>
          <a:bodyPr wrap="square" lIns="0" tIns="0" rIns="0" bIns="0" rtlCol="0" anchor="t"/>
          <a:lstStyle/>
          <a:p>
            <a:pPr algn="l" indent="0" marL="0">
              <a:lnSpc>
                <a:spcPct val="113000"/>
              </a:lnSpc>
              <a:buNone/>
            </a:pPr>
            <a:r>
              <a:rPr lang="it" altLang="en-US" sz="2020" dirty="0">
                <a:solidFill>
                  <a:srgbClr val="25252B"/>
                </a:solidFill>
                <a:latin typeface="IBM Plex Sans" pitchFamily="34" charset="0"/>
                <a:ea typeface="IBM Plex Sans" pitchFamily="34" charset="-122"/>
                <a:cs typeface="IBM Plex Sans" pitchFamily="34" charset="-120"/>
              </a:rPr>
              <a:t>Una dichiarazione scritta sull'offerta non basta: chi può verificarla e chi potrebbe modificarla?</a:t>
            </a:r>
            <a:endParaRPr lang="it"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Una dichiarazione sull'offerta Un emittente dichiara un limite sul proprio sito web. Lo registra solo il database dell'emittente stesso. Nessuno al di fuori dell'emittente può verificarlo. L'emittente">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La blockchain: il registro pubblico di Bitcoin</a:t>
            </a:r>
            <a:endParaRPr lang="i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Registro pubblico e replicato delle transazioni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Blocchi collegati; copie verificate in modo indipendente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Catena valida con la maggiore Proof of Work (PoW) accumulata</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Circa un nuovo blocco ogni dieci minuti, in media</a:t>
            </a:r>
            <a:endParaRPr lang="it"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Riscrivere la storia richiede di rifare il lavoro e recuperare il ritardo. È costoso, non letteralmente impossibile; possono verificarsi storie concorrenti temporanee e riorganizzazioni.</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Decentralizzazione</a:t>
            </a:r>
            <a:endParaRPr lang="it"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Software open source e partecipazione a un protocollo aperto</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I nodi indipendenti verificano; i miner propongono i blocchi</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Le modifiche alle regole dipendono dall'adozione volontaria</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Nessun singolo partecipante può modificare le regole per tutti</a:t>
            </a:r>
            <a:endParaRPr lang="it" sz="1920" dirty="0"/>
          </a:p>
        </p:txBody>
      </p:sp>
      <p:sp>
        <p:nvSpPr>
          <p:cNvPr id="6" name="Text 3"/>
          <p:cNvSpPr/>
          <p:nvPr/>
        </p:nvSpPr>
        <p:spPr>
          <a:xfrm>
            <a:off x="666780" y="4415180"/>
            <a:ext cx="6340632" cy="1316279"/>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L'influenza e le risorse sono distribuite in modo diseguale; i grandi servizi possono creare dipendenza. Il coordinamento può essere più lento e la rete non dispone di un servizio di assistenza centrale.</a:t>
            </a:r>
            <a:endParaRPr lang="it"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Firme digitali e trasferimento peer-to-peer</a:t>
            </a:r>
            <a:endParaRPr lang="i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Il wallet usa una chiave privata per firmare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La rete verifica senza conoscere la chiave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La transazione firmata viene trasmessa attraverso i partecipanti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Nessun operatore centrale di Bitcoin approva l'adesione o i pagamenti</a:t>
            </a:r>
            <a:endParaRPr lang="i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Chiunque ottenga una chiave privata può solitamente spendere i fondi. Perdere l'accesso può significare una perdita permanente.</a:t>
            </a:r>
            <a:endParaRPr lang="it"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I servizi intermediari restano facoltativi; sceglierne uno comporta le sue regole di custodia e i relativi rischi. Un pagamento valido all'indirizzo sbagliato di solito non può essere annullato.</a:t>
            </a:r>
            <a:endParaRPr lang="i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Il mittente firma e trasmette una transazione Altri nodi Un nodo la verifica e la inoltra Un altro nodo la inoltraIl percorso che segue Un nodo la verifica e la inoltra Un altro nodo la inoltraAltri n">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tenteUn utente riceve, conserva e invia bitcoin. NodoUn nodo verifica autonomamente le regole e ritrasmette i dati validi. MinerUn miner costruisce i blocchi candidati ed esegue la proof of work.Svil">    </p:cNvPr>
          <p:cNvPicPr>
            <a:picLocks noChangeAspect="1"/>
          </p:cNvPicPr>
          <p:nvPr/>
        </p:nvPicPr>
        <p:blipFill>
          <a:blip r:embed="rId2"/>
          <a:stretch>
            <a:fillRect/>
          </a:stretch>
        </p:blipFill>
        <p:spPr>
          <a:xfrm>
            <a:off x="1198230" y="571500"/>
            <a:ext cx="4309019" cy="569982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Utenti, nodi, miner e sviluppatori</a:t>
            </a:r>
            <a:endParaRPr lang="it"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I miner non possono rendere accettabili ai nodi onesti dei blocchi non validi. Gli sviluppatori non possono imporre l'adozione del software. Una stessa persona può ricoprire più ruoli.</a:t>
            </a:r>
            <a:endParaRPr lang="it"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it" altLang="en-US" sz="2400" b="1" dirty="0">
                <a:solidFill>
                  <a:srgbClr val="422C70"/>
                </a:solidFill>
                <a:latin typeface="IBM Plex Sans" pitchFamily="34" charset="0"/>
                <a:ea typeface="IBM Plex Sans" pitchFamily="34" charset="-122"/>
                <a:cs typeface="IBM Plex Sans" pitchFamily="34" charset="-120"/>
              </a:rPr>
              <a:t>Domanda flash</a:t>
            </a:r>
            <a:endParaRPr lang="it" sz="2400" dirty="0"/>
          </a:p>
          <a:p>
            <a:pPr algn="l" indent="0" marL="0">
              <a:lnSpc>
                <a:spcPct val="113000"/>
              </a:lnSpc>
              <a:spcBef>
                <a:spcPts val="360"/>
              </a:spcBef>
              <a:buNone/>
            </a:pPr>
            <a:r>
              <a:rPr lang="it" altLang="en-US" sz="2400" dirty="0">
                <a:solidFill>
                  <a:srgbClr val="25252B"/>
                </a:solidFill>
                <a:latin typeface="IBM Plex Sans" pitchFamily="34" charset="0"/>
                <a:ea typeface="IBM Plex Sans" pitchFamily="34" charset="-122"/>
                <a:cs typeface="IBM Plex Sans" pitchFamily="34" charset="-120"/>
              </a:rPr>
              <a:t>Perché un nodo verifica le transazioni? Indichi una regola che controlla.</a:t>
            </a:r>
            <a:endParaRPr lang="i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Prova di lavoro</a:t>
            </a:r>
            <a:endParaRPr lang="it"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Blocco candidato → hashing ripetuto → risultato valido</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Calcolo ed energia costosi; verifica rapida</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Il blocco valido viene trasmesso e controllato dai nodi</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Il target si adegua per ottenere blocchi ogni dieci minuti in media</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Il lavoro accumulato rende costosa la riscrittura</a:t>
            </a:r>
            <a:endParaRPr lang="it" sz="1920" dirty="0"/>
          </a:p>
        </p:txBody>
      </p:sp>
      <p:sp>
        <p:nvSpPr>
          <p:cNvPr id="6" name="Text 3"/>
          <p:cNvSpPr/>
          <p:nvPr/>
        </p:nvSpPr>
        <p:spPr>
          <a:xfrm>
            <a:off x="666780" y="4463826"/>
            <a:ext cx="6340632" cy="1316279"/>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Il Mining garantisce l'ordine delle transazioni; non risolve equazioni esterne. Valuti la fonte energetica, l'utilizzo, il beneficio in termini di sicurezza e le alternative.</a:t>
            </a:r>
            <a:endParaRPr lang="it"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Il miner trova un blocco Una macchina di mining calcola hash più e più volte, finché un risultato non soddisfa il target2Il miner lo trasmetteIl blocco viene diffuso nella rete3I nodi lo verificano O">    </p:cNvPr>
          <p:cNvPicPr>
            <a:picLocks noChangeAspect="1"/>
          </p:cNvPicPr>
          <p:nvPr/>
        </p:nvPicPr>
        <p:blipFill>
          <a:blip r:embed="rId2"/>
          <a:stretch>
            <a:fillRect/>
          </a:stretch>
        </p:blipFill>
        <p:spPr>
          <a:xfrm>
            <a:off x="1687525" y="571500"/>
            <a:ext cx="3330336" cy="56507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Offerta limitata</a:t>
            </a:r>
            <a:endParaRPr lang="it" sz="3000" dirty="0"/>
          </a:p>
        </p:txBody>
      </p:sp>
      <p:sp>
        <p:nvSpPr>
          <p:cNvPr id="5" name="Text 2"/>
          <p:cNvSpPr/>
          <p:nvPr/>
        </p:nvSpPr>
        <p:spPr>
          <a:xfrm>
            <a:off x="971459" y="136849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Massimo: </a:t>
            </a:r>
            <a:r>
              <a:rPr lang="it" altLang="en-US" sz="1920" b="1" dirty="0">
                <a:solidFill>
                  <a:srgbClr val="25252B"/>
                </a:solidFill>
                <a:latin typeface="IBM Plex Sans" pitchFamily="34" charset="0"/>
                <a:ea typeface="IBM Plex Sans" pitchFamily="34" charset="-122"/>
                <a:cs typeface="IBM Plex Sans" pitchFamily="34" charset="-120"/>
              </a:rPr>
              <a:t>21 milioni di BTC</a:t>
            </a:r>
            <a:r>
              <a:rPr lang="it" altLang="en-US" sz="1920" dirty="0">
                <a:solidFill>
                  <a:srgbClr val="25252B"/>
                </a:solidFill>
                <a:latin typeface="IBM Plex Sans" pitchFamily="34" charset="0"/>
                <a:ea typeface="IBM Plex Sans" pitchFamily="34" charset="-122"/>
                <a:cs typeface="IBM Plex Sans" pitchFamily="34" charset="-120"/>
              </a:rPr>
              <a:t> secondo le regole pubbliche</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Nuova emissione: ricompensa del blocco</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Halving: ogni </a:t>
            </a:r>
            <a:r>
              <a:rPr lang="it" altLang="en-US" sz="1920" b="1" dirty="0">
                <a:solidFill>
                  <a:srgbClr val="25252B"/>
                </a:solidFill>
                <a:latin typeface="IBM Plex Sans" pitchFamily="34" charset="0"/>
                <a:ea typeface="IBM Plex Sans" pitchFamily="34" charset="-122"/>
                <a:cs typeface="IBM Plex Sans" pitchFamily="34" charset="-120"/>
              </a:rPr>
              <a:t>210.000 blocchi</a:t>
            </a:r>
            <a:r>
              <a:rPr lang="it" altLang="en-US" sz="1920" dirty="0">
                <a:solidFill>
                  <a:srgbClr val="25252B"/>
                </a:solidFill>
                <a:latin typeface="IBM Plex Sans" pitchFamily="34" charset="0"/>
                <a:ea typeface="IBM Plex Sans" pitchFamily="34" charset="-122"/>
                <a:cs typeface="IBM Plex Sans" pitchFamily="34" charset="-120"/>
              </a:rPr>
              <a:t>, circa ogni quattro anni</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Ricompensa: 50 → 25 → 12,5 → 6,25 → 3,125 BTC</a:t>
            </a:r>
            <a:endParaRPr lang="it" sz="1920" dirty="0"/>
          </a:p>
          <a:p>
            <a:pPr algn="l" marL="182880" indent="-182880">
              <a:lnSpc>
                <a:spcPct val="113000"/>
              </a:lnSpc>
              <a:spcBef>
                <a:spcPts val="380"/>
              </a:spcBef>
              <a:buSzPct val="100000"/>
              <a:buChar char="•"/>
            </a:pPr>
            <a:r>
              <a:rPr lang="it" altLang="en-US" sz="1920" dirty="0">
                <a:solidFill>
                  <a:srgbClr val="25252B"/>
                </a:solidFill>
                <a:latin typeface="IBM Plex Sans" pitchFamily="34" charset="0"/>
                <a:ea typeface="IBM Plex Sans" pitchFamily="34" charset="-122"/>
                <a:cs typeface="IBM Plex Sans" pitchFamily="34" charset="-120"/>
              </a:rPr>
              <a:t>Le commissioni sono separate dalla nuova emissione</a:t>
            </a:r>
            <a:endParaRPr lang="it" sz="1920" dirty="0"/>
          </a:p>
        </p:txBody>
      </p:sp>
      <p:sp>
        <p:nvSpPr>
          <p:cNvPr id="6" name="Text 3"/>
          <p:cNvSpPr/>
          <p:nvPr/>
        </p:nvSpPr>
        <p:spPr>
          <a:xfrm>
            <a:off x="666780" y="4792828"/>
            <a:ext cx="5694426" cy="1316279"/>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I nodi rifiutano l'emissione in eccesso; il limite regge finché i partecipanti lo fanno rispettare. Un'offerta limitata non garantisce un prezzo in aumento.</a:t>
            </a:r>
            <a:endParaRPr lang="it"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e dei bitcoin emessiLimite di 21 milioni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uovi bitcoin per blocco502512.56.253.1250k210k420k630k840k1,050k1,260k1,470kHalving ogni 210.000 blocchi (circa ogni quattro anni)Le commissioni di transazione si pagano in aggiunta e non sono nuovi ">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Satoshi e bias dell'unità</a:t>
            </a:r>
            <a:endParaRPr lang="it" sz="3000" dirty="0"/>
          </a:p>
        </p:txBody>
      </p:sp>
      <p:sp>
        <p:nvSpPr>
          <p:cNvPr id="5" name="Text 2"/>
          <p:cNvSpPr/>
          <p:nvPr/>
        </p:nvSpPr>
        <p:spPr>
          <a:xfrm>
            <a:off x="986729" y="1372240"/>
            <a:ext cx="5343754" cy="1535918"/>
          </a:xfrm>
          <a:prstGeom prst="rect">
            <a:avLst/>
          </a:prstGeom>
          <a:noFill/>
          <a:ln/>
        </p:spPr>
        <p:txBody>
          <a:bodyPr wrap="square" lIns="0" tIns="0" rIns="0" bIns="0" rtlCol="0" anchor="t"/>
          <a:lstStyle/>
          <a:p>
            <a:pPr algn="l" marL="191770" indent="-191770">
              <a:lnSpc>
                <a:spcPct val="113000"/>
              </a:lnSpc>
              <a:buSzPct val="100000"/>
              <a:buChar char="•"/>
            </a:pPr>
            <a:r>
              <a:rPr lang="it" altLang="en-US" sz="2020" b="1" dirty="0">
                <a:solidFill>
                  <a:srgbClr val="25252B"/>
                </a:solidFill>
                <a:latin typeface="IBM Plex Sans" pitchFamily="34" charset="0"/>
                <a:ea typeface="IBM Plex Sans" pitchFamily="34" charset="-122"/>
                <a:cs typeface="IBM Plex Sans" pitchFamily="34" charset="-120"/>
              </a:rPr>
              <a:t>1 BTC = 100.000.000 sats</a:t>
            </a:r>
            <a:endParaRPr lang="it" sz="2020" dirty="0"/>
          </a:p>
          <a:p>
            <a:pPr algn="l" marL="191770" indent="-191770">
              <a:lnSpc>
                <a:spcPct val="113000"/>
              </a:lnSpc>
              <a:spcBef>
                <a:spcPts val="400"/>
              </a:spcBef>
              <a:buSzPct val="100000"/>
              <a:buChar char="•"/>
            </a:pPr>
            <a:r>
              <a:rPr lang="it" altLang="en-US" sz="2020" b="1" dirty="0">
                <a:solidFill>
                  <a:srgbClr val="25252B"/>
                </a:solidFill>
                <a:latin typeface="IBM Plex Sans" pitchFamily="34" charset="0"/>
                <a:ea typeface="IBM Plex Sans" pitchFamily="34" charset="-122"/>
                <a:cs typeface="IBM Plex Sans" pitchFamily="34" charset="-120"/>
              </a:rPr>
              <a:t>0,001 BTC = 100.000 sats</a:t>
            </a:r>
            <a:endParaRPr lang="it" sz="2020" dirty="0"/>
          </a:p>
          <a:p>
            <a:pPr algn="l" marL="191770" indent="-191770">
              <a:lnSpc>
                <a:spcPct val="113000"/>
              </a:lnSpc>
              <a:spcBef>
                <a:spcPts val="400"/>
              </a:spcBef>
              <a:buSzPct val="100000"/>
              <a:buChar char="•"/>
            </a:pPr>
            <a:r>
              <a:rPr lang="it" altLang="en-US" sz="2020" b="1" dirty="0">
                <a:solidFill>
                  <a:srgbClr val="25252B"/>
                </a:solidFill>
                <a:latin typeface="IBM Plex Sans" pitchFamily="34" charset="0"/>
                <a:ea typeface="IBM Plex Sans" pitchFamily="34" charset="-122"/>
                <a:cs typeface="IBM Plex Sans" pitchFamily="34" charset="-120"/>
              </a:rPr>
              <a:t>1 sat = 0,00000001 BTC</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Non serve un bitcoin intero</a:t>
            </a:r>
            <a:endParaRPr lang="it" sz="2020" dirty="0"/>
          </a:p>
        </p:txBody>
      </p:sp>
      <p:sp>
        <p:nvSpPr>
          <p:cNvPr id="6" name="Text 3"/>
          <p:cNvSpPr/>
          <p:nvPr/>
        </p:nvSpPr>
        <p:spPr>
          <a:xfrm>
            <a:off x="666780" y="3189702"/>
            <a:ext cx="5694426" cy="1382298"/>
          </a:xfrm>
          <a:prstGeom prst="rect">
            <a:avLst/>
          </a:prstGeom>
          <a:noFill/>
          <a:ln/>
        </p:spPr>
        <p:txBody>
          <a:bodyPr wrap="square" lIns="0" tIns="0" rIns="0" bIns="0" rtlCol="0" anchor="t"/>
          <a:lstStyle/>
          <a:p>
            <a:pPr algn="l" indent="0" marL="0">
              <a:lnSpc>
                <a:spcPct val="113000"/>
              </a:lnSpc>
              <a:buNone/>
            </a:pPr>
            <a:r>
              <a:rPr lang="it" altLang="en-US" sz="2020" b="1" dirty="0">
                <a:solidFill>
                  <a:srgbClr val="422C70"/>
                </a:solidFill>
                <a:latin typeface="IBM Plex Sans" pitchFamily="34" charset="0"/>
                <a:ea typeface="IBM Plex Sans" pitchFamily="34" charset="-122"/>
                <a:cs typeface="IBM Plex Sans" pitchFamily="34" charset="-120"/>
              </a:rPr>
              <a:t>Bias dell'unità:</a:t>
            </a:r>
            <a:r>
              <a:rPr lang="it" altLang="en-US" sz="2020" dirty="0">
                <a:solidFill>
                  <a:srgbClr val="25252B"/>
                </a:solidFill>
                <a:latin typeface="IBM Plex Sans" pitchFamily="34" charset="0"/>
                <a:ea typeface="IBM Plex Sans" pitchFamily="34" charset="-122"/>
                <a:cs typeface="IBM Plex Sans" pitchFamily="34" charset="-120"/>
              </a:rPr>
              <a:t> un prezzo basso per unità intera non dimostra un valore migliore. Confronti la quota dell'offerta, il valore in gioco e i rischi.</a:t>
            </a:r>
            <a:endParaRPr lang="it" sz="2020" dirty="0"/>
          </a:p>
        </p:txBody>
      </p:sp>
      <p:sp>
        <p:nvSpPr>
          <p:cNvPr id="7" name="Shape 4"/>
          <p:cNvSpPr/>
          <p:nvPr/>
        </p:nvSpPr>
        <p:spPr>
          <a:xfrm>
            <a:off x="666780" y="4827941"/>
            <a:ext cx="5372100" cy="1382298"/>
          </a:xfrm>
          <a:prstGeom prst="rect">
            <a:avLst/>
          </a:prstGeom>
          <a:solidFill>
            <a:srgbClr val="F3F3FA"/>
          </a:solidFill>
          <a:ln/>
        </p:spPr>
      </p:sp>
      <p:sp>
        <p:nvSpPr>
          <p:cNvPr id="8" name="Shape 5"/>
          <p:cNvSpPr/>
          <p:nvPr/>
        </p:nvSpPr>
        <p:spPr>
          <a:xfrm>
            <a:off x="666780" y="4827941"/>
            <a:ext cx="57150" cy="1382298"/>
          </a:xfrm>
          <a:prstGeom prst="rect">
            <a:avLst/>
          </a:prstGeom>
          <a:solidFill>
            <a:srgbClr val="422C70"/>
          </a:solidFill>
          <a:ln/>
        </p:spPr>
      </p:sp>
      <p:sp>
        <p:nvSpPr>
          <p:cNvPr id="9" name="Text 6"/>
          <p:cNvSpPr/>
          <p:nvPr/>
        </p:nvSpPr>
        <p:spPr>
          <a:xfrm>
            <a:off x="1133582" y="5058369"/>
            <a:ext cx="4765396" cy="921441"/>
          </a:xfrm>
          <a:prstGeom prst="rect">
            <a:avLst/>
          </a:prstGeom>
          <a:noFill/>
          <a:ln/>
        </p:spPr>
        <p:txBody>
          <a:bodyPr wrap="square" lIns="0" tIns="0" rIns="0" bIns="0" rtlCol="0" anchor="t"/>
          <a:lstStyle/>
          <a:p>
            <a:pPr algn="l" indent="0" marL="0">
              <a:lnSpc>
                <a:spcPct val="113000"/>
              </a:lnSpc>
              <a:buNone/>
            </a:pPr>
            <a:r>
              <a:rPr lang="it" altLang="en-US" sz="2020" b="1" dirty="0">
                <a:solidFill>
                  <a:srgbClr val="422C70"/>
                </a:solidFill>
                <a:latin typeface="IBM Plex Sans" pitchFamily="34" charset="0"/>
                <a:ea typeface="IBM Plex Sans" pitchFamily="34" charset="-122"/>
                <a:cs typeface="IBM Plex Sans" pitchFamily="34" charset="-120"/>
              </a:rPr>
              <a:t>Dimostri di aver capito</a:t>
            </a:r>
            <a:endParaRPr lang="it" sz="2020" dirty="0"/>
          </a:p>
          <a:p>
            <a:pPr algn="l" indent="0" marL="0">
              <a:lnSpc>
                <a:spcPct val="113000"/>
              </a:lnSpc>
              <a:spcBef>
                <a:spcPts val="300"/>
              </a:spcBef>
              <a:buNone/>
            </a:pPr>
            <a:r>
              <a:rPr lang="it" altLang="en-US" sz="2020" dirty="0">
                <a:solidFill>
                  <a:srgbClr val="25252B"/>
                </a:solidFill>
                <a:latin typeface="IBM Plex Sans" pitchFamily="34" charset="0"/>
                <a:ea typeface="IBM Plex Sans" pitchFamily="34" charset="-122"/>
                <a:cs typeface="IBM Plex Sans" pitchFamily="34" charset="-120"/>
              </a:rPr>
              <a:t>Quanti sats ci sono in 0,01 BTC? Perché si può usare meno di un bitcoin intero?</a:t>
            </a:r>
            <a:endParaRPr lang="it"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Bitcoin come moneta digitale sana</a:t>
            </a:r>
            <a:endParaRPr lang="it"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Ledger durevole; l'accesso dipende dalle chiavi</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Portabile e divisibile; il trasferimento richiede reti di comunicazione</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Scarsità pubblica e regole verificabili</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La fungibilità può essere influenzata dal modo in cui i servizi trattano la cronologia pubblica</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L'accettazione varia da luogo a luogo</a:t>
            </a:r>
            <a:endParaRPr lang="it"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it" altLang="en-US" sz="2020" b="1" dirty="0">
                <a:solidFill>
                  <a:srgbClr val="25252B"/>
                </a:solidFill>
                <a:latin typeface="IBM Plex Sans" pitchFamily="34" charset="0"/>
                <a:ea typeface="IBM Plex Sans" pitchFamily="34" charset="-122"/>
                <a:cs typeface="IBM Plex Sans" pitchFamily="34" charset="-120"/>
              </a:rPr>
              <a:t>Tre funzioni</a:t>
            </a:r>
            <a:endParaRPr lang="it"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Riserva di valore: offerta prevedibile; prezzo volatile</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Mezzo di scambio: trasferimento diretto; commissioni e accettazione variabili</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Unità di Conto: BTC o sats; molti beni hanno prezzi in valuta fiat</a:t>
            </a:r>
            <a:endParaRPr lang="it"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it" altLang="en-US" sz="1610" dirty="0">
                <a:solidFill>
                  <a:srgbClr val="25252B"/>
                </a:solidFill>
                <a:latin typeface="IBM Plex Sans" pitchFamily="34" charset="0"/>
                <a:ea typeface="IBM Plex Sans" pitchFamily="34" charset="-122"/>
                <a:cs typeface="IBM Plex Sans" pitchFamily="34" charset="-120"/>
              </a:rPr>
              <a:t>La «moneta sana» dipende dai criteri dichiarati. Confronti le alternative usando gli stessi parametri.</a:t>
            </a:r>
            <a:endParaRPr lang="it"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Bitcoin, stablecoin e altri cripto-asset</a:t>
            </a:r>
            <a:endParaRPr lang="it"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Bitcoin:</a:t>
            </a:r>
            <a:r>
              <a:rPr lang="it" altLang="en-US" sz="2300" dirty="0">
                <a:solidFill>
                  <a:srgbClr val="25252B"/>
                </a:solidFill>
                <a:latin typeface="IBM Plex Sans" pitchFamily="34" charset="0"/>
                <a:ea typeface="IBM Plex Sans" pitchFamily="34" charset="-122"/>
                <a:cs typeface="IBM Plex Sans" pitchFamily="34" charset="-120"/>
              </a:rPr>
              <a:t> regole di emissione pubbliche; nessun emittente centrale</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Stablecoin:</a:t>
            </a:r>
            <a:r>
              <a:rPr lang="it" altLang="en-US" sz="2300" dirty="0">
                <a:solidFill>
                  <a:srgbClr val="25252B"/>
                </a:solidFill>
                <a:latin typeface="IBM Plex Sans" pitchFamily="34" charset="0"/>
                <a:ea typeface="IBM Plex Sans" pitchFamily="34" charset="-122"/>
                <a:cs typeface="IBM Plex Sans" pitchFamily="34" charset="-120"/>
              </a:rPr>
              <a:t> mirano a un valore di riferimento; riserve, meccanismi o diritti di rimborso</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Altri cripto-asset:</a:t>
            </a:r>
            <a:r>
              <a:rPr lang="it" altLang="en-US" sz="2300" dirty="0">
                <a:solidFill>
                  <a:srgbClr val="25252B"/>
                </a:solidFill>
                <a:latin typeface="IBM Plex Sans" pitchFamily="34" charset="0"/>
                <a:ea typeface="IBM Plex Sans" pitchFamily="34" charset="-122"/>
                <a:cs typeface="IBM Plex Sans" pitchFamily="34" charset="-120"/>
              </a:rPr>
              <a:t> reti, emissione, controllo e finalità differenti</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La storia del codice condivisa da un fork non gli conferisce la rete né la sicurezza di Bitcoin</a:t>
            </a:r>
            <a:endParaRPr lang="it"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it" altLang="en-US" sz="2300" b="1" dirty="0">
                <a:solidFill>
                  <a:srgbClr val="422C70"/>
                </a:solidFill>
                <a:latin typeface="IBM Plex Sans" pitchFamily="34" charset="0"/>
                <a:ea typeface="IBM Plex Sans" pitchFamily="34" charset="-122"/>
                <a:cs typeface="IBM Plex Sans" pitchFamily="34" charset="-120"/>
              </a:rPr>
              <a:t>Confronti:</a:t>
            </a:r>
            <a:r>
              <a:rPr lang="it" altLang="en-US" sz="2300" dirty="0">
                <a:solidFill>
                  <a:srgbClr val="25252B"/>
                </a:solidFill>
                <a:latin typeface="IBM Plex Sans" pitchFamily="34" charset="0"/>
                <a:ea typeface="IBM Plex Sans" pitchFamily="34" charset="-122"/>
                <a:cs typeface="IBM Plex Sans" pitchFamily="34" charset="-120"/>
              </a:rPr>
              <a:t> controllo dell'emissione, verifica indipendente, controllo delle chiavi e controparti.</a:t>
            </a:r>
            <a:endParaRPr lang="it"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Questo confronto chiarisce che cos'è Bitcoin; non raccomanda di acquistare, scambiare o promuovere alcun asset.</a:t>
            </a:r>
            <a:endParaRPr lang="i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Progetti diversi, rischi diversi</a:t>
            </a:r>
            <a:endParaRPr lang="it"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Bitcoin:</a:t>
            </a:r>
            <a:r>
              <a:rPr lang="it" altLang="en-US" sz="2400" dirty="0">
                <a:solidFill>
                  <a:srgbClr val="25252B"/>
                </a:solidFill>
                <a:latin typeface="IBM Plex Sans" pitchFamily="34" charset="0"/>
                <a:ea typeface="IBM Plex Sans" pitchFamily="34" charset="-122"/>
                <a:cs typeface="IBM Plex Sans" pitchFamily="34" charset="-120"/>
              </a:rPr>
              <a:t> volatilità, perdita delle chiavi, definitività dei pagamenti, commissioni, registri pubblici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Stablecoin:</a:t>
            </a:r>
            <a:r>
              <a:rPr lang="it" altLang="en-US" sz="2400" dirty="0">
                <a:solidFill>
                  <a:srgbClr val="25252B"/>
                </a:solidFill>
                <a:latin typeface="IBM Plex Sans" pitchFamily="34" charset="0"/>
                <a:ea typeface="IBM Plex Sans" pitchFamily="34" charset="-122"/>
                <a:cs typeface="IBM Plex Sans" pitchFamily="34" charset="-120"/>
              </a:rPr>
              <a:t> perdita dell'ancoraggio, riserve, rimborso, congelamenti e controparti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Altre cripto-attività:</a:t>
            </a:r>
            <a:r>
              <a:rPr lang="it" altLang="en-US" sz="2400" dirty="0">
                <a:solidFill>
                  <a:srgbClr val="25252B"/>
                </a:solidFill>
                <a:latin typeface="IBM Plex Sans" pitchFamily="34" charset="0"/>
                <a:ea typeface="IBM Plex Sans" pitchFamily="34" charset="-122"/>
                <a:cs typeface="IBM Plex Sans" pitchFamily="34" charset="-120"/>
              </a:rPr>
              <a:t> modifiche alle regole, influenza concentrata, bug, attacchi informatici e bridge</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Servizi:</a:t>
            </a:r>
            <a:r>
              <a:rPr lang="it" altLang="en-US" sz="2400" dirty="0">
                <a:solidFill>
                  <a:srgbClr val="25252B"/>
                </a:solidFill>
                <a:latin typeface="IBM Plex Sans" pitchFamily="34" charset="0"/>
                <a:ea typeface="IBM Plex Sans" pitchFamily="34" charset="-122"/>
                <a:cs typeface="IBM Plex Sans" pitchFamily="34" charset="-120"/>
              </a:rPr>
              <a:t> custodia, fallimento, accesso e rischi legali in tutte le categorie</a:t>
            </a:r>
            <a:endParaRPr lang="it"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Un ticker familiare, un prezzo apparentemente stabile o un'app curata non dimostrano la sicurezza. I token non conferiscono automaticamente la proprietà di un'azienda, un reddito o diritti di rimborso.</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Imparare non è fare trading né promozione</a:t>
            </a:r>
            <a:endParaRPr lang="i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Spiegare, mettere in discussione, confrontare e verificare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Speculazione: rischio di prezzo, rischio della piattaforma e pressione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Promozione: possibili conflitti di interesse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Nessuna indicazione di acquistare, vendere o detenere</a:t>
            </a:r>
            <a:endParaRPr lang="it"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it" altLang="en-US" sz="2400" b="1" dirty="0">
                <a:solidFill>
                  <a:srgbClr val="422C70"/>
                </a:solidFill>
                <a:latin typeface="IBM Plex Sans" pitchFamily="34" charset="0"/>
                <a:ea typeface="IBM Plex Sans" pitchFamily="34" charset="-122"/>
                <a:cs typeface="IBM Plex Sans" pitchFamily="34" charset="-120"/>
              </a:rPr>
              <a:t>Verifica del valore locale</a:t>
            </a:r>
            <a:endParaRPr lang="it" sz="2400" dirty="0"/>
          </a:p>
          <a:p>
            <a:pPr algn="l" indent="0" marL="0">
              <a:lnSpc>
                <a:spcPct val="113000"/>
              </a:lnSpc>
              <a:spcBef>
                <a:spcPts val="360"/>
              </a:spcBef>
              <a:buNone/>
            </a:pPr>
            <a:r>
              <a:rPr lang="it" altLang="en-US" sz="2400" dirty="0">
                <a:solidFill>
                  <a:srgbClr val="25252B"/>
                </a:solidFill>
                <a:latin typeface="IBM Plex Sans" pitchFamily="34" charset="0"/>
                <a:ea typeface="IBM Plex Sans" pitchFamily="34" charset="-122"/>
                <a:cs typeface="IBM Plex Sans" pitchFamily="34" charset="-120"/>
              </a:rPr>
              <a:t>Distingua tra prezzo di mercato, accettazione locale e preferenze o pregiudizi personali.</a:t>
            </a:r>
            <a:endParaRPr lang="i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Cronologia delle origini di Bitcoin</a:t>
            </a:r>
            <a:endParaRPr lang="it"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Satoshi Nakamoto è uno pseudonimo; l'identità del creatore o dei creatori rimane sconosciuta. Altri hanno portato avanti la rete open source senza un leader centrale permanente.</a:t>
            </a:r>
            <a:endParaRPr lang="it"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Valuti la progettazione e il funzionamento, oltre alla storia delle sue origini.</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ttobre 2008Pubblicazione del whitepaper: pagamenti online senza intermediari3 gennaio 2009Genesis Block: nasce la rete Bitcoin 12 gennaio 2009Prima transazione da persona a persona, da Satoshi a H">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Emancipazione, rischio e responsabilità</a:t>
            </a:r>
            <a:endParaRPr lang="i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Controllo diretto tramite le chiavi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Regole pubbliche e verifica indipendente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Trasferimento globale Peer-to-Peer (P2P)</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Backup, verifica dei pagamenti e pianificazione del recupero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Volatilità, registri pubblici, commissioni e accettazione limitata</a:t>
            </a:r>
            <a:endParaRPr lang="it"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Nessuna azienda può ripristinare una seed phrase smarrita. Chieda aiuto prima di spostare somme significative, senza rivelare i Suoi segreti.</a:t>
            </a:r>
            <a:endParaRPr lang="it"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La responsabilità personale può includere formazione, revisione tra pari, procedure e piccoli test.</a:t>
            </a:r>
            <a:endParaRPr lang="i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Ripasso: in che modo Bitcoin affronta i difetti monetari?</a:t>
            </a:r>
            <a:endParaRPr lang="it"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it" altLang="en-US" sz="2110" b="1" dirty="0">
                <a:solidFill>
                  <a:srgbClr val="25252B"/>
                </a:solidFill>
                <a:latin typeface="IBM Plex Sans" pitchFamily="34" charset="0"/>
                <a:ea typeface="IBM Plex Sans" pitchFamily="34" charset="-122"/>
                <a:cs typeface="IBM Plex Sans" pitchFamily="34" charset="-120"/>
              </a:rPr>
              <a:t>Punti chiave</a:t>
            </a:r>
            <a:endParaRPr lang="it" sz="2110" dirty="0"/>
          </a:p>
        </p:txBody>
      </p:sp>
      <p:sp>
        <p:nvSpPr>
          <p:cNvPr id="5" name="Text 3"/>
          <p:cNvSpPr/>
          <p:nvPr/>
        </p:nvSpPr>
        <p:spPr>
          <a:xfrm>
            <a:off x="1002000" y="2005919"/>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Offerta variabile → regole di emissione pubbliche; sono gli utenti a farle rispettare</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Autorizzazione centrale dei pagamenti → trasferimento Peer-to-Peer (P2P); errori difficili da annullare</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Ledger centrale → verifica condivisa; rischi per la privacy legati al registro pubblico</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Accesso tramite istituzioni → controllo delle chiavi; responsabilità del backup</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Ordinamento delle transazioni → Proof of Work (PoW); costi di attrezzature ed energia</a:t>
            </a:r>
            <a:endParaRPr lang="it" sz="2110" dirty="0"/>
          </a:p>
        </p:txBody>
      </p:sp>
      <p:sp>
        <p:nvSpPr>
          <p:cNvPr id="6" name="Shape 4"/>
          <p:cNvSpPr/>
          <p:nvPr/>
        </p:nvSpPr>
        <p:spPr>
          <a:xfrm>
            <a:off x="666780" y="4686940"/>
            <a:ext cx="10858500" cy="1447770"/>
          </a:xfrm>
          <a:prstGeom prst="rect">
            <a:avLst/>
          </a:prstGeom>
          <a:solidFill>
            <a:srgbClr val="F3F3FA"/>
          </a:solidFill>
          <a:ln/>
        </p:spPr>
      </p:sp>
      <p:sp>
        <p:nvSpPr>
          <p:cNvPr id="7" name="Shape 5"/>
          <p:cNvSpPr/>
          <p:nvPr/>
        </p:nvSpPr>
        <p:spPr>
          <a:xfrm>
            <a:off x="666780" y="4686940"/>
            <a:ext cx="57150" cy="1447770"/>
          </a:xfrm>
          <a:prstGeom prst="rect">
            <a:avLst/>
          </a:prstGeom>
          <a:solidFill>
            <a:srgbClr val="422C70"/>
          </a:solidFill>
          <a:ln/>
        </p:spPr>
      </p:sp>
      <p:sp>
        <p:nvSpPr>
          <p:cNvPr id="8" name="Text 6"/>
          <p:cNvSpPr/>
          <p:nvPr/>
        </p:nvSpPr>
        <p:spPr>
          <a:xfrm>
            <a:off x="1153058" y="4928342"/>
            <a:ext cx="10539649" cy="964966"/>
          </a:xfrm>
          <a:prstGeom prst="rect">
            <a:avLst/>
          </a:prstGeom>
          <a:noFill/>
          <a:ln/>
        </p:spPr>
        <p:txBody>
          <a:bodyPr wrap="square" lIns="0" tIns="0" rIns="0" bIns="0" rtlCol="0" anchor="t"/>
          <a:lstStyle/>
          <a:p>
            <a:pPr algn="l" indent="0" marL="0">
              <a:lnSpc>
                <a:spcPct val="113000"/>
              </a:lnSpc>
              <a:buNone/>
            </a:pPr>
            <a:r>
              <a:rPr lang="it" altLang="en-US" sz="2110" b="1" dirty="0">
                <a:solidFill>
                  <a:srgbClr val="422C70"/>
                </a:solidFill>
                <a:latin typeface="IBM Plex Sans" pitchFamily="34" charset="0"/>
                <a:ea typeface="IBM Plex Sans" pitchFamily="34" charset="-122"/>
                <a:cs typeface="IBM Plex Sans" pitchFamily="34" charset="-120"/>
              </a:rPr>
              <a:t>Un momento di riflessione</a:t>
            </a:r>
            <a:endParaRPr lang="it" sz="2110" dirty="0"/>
          </a:p>
          <a:p>
            <a:pPr algn="l" indent="0" marL="0">
              <a:lnSpc>
                <a:spcPct val="113000"/>
              </a:lnSpc>
              <a:spcBef>
                <a:spcPts val="320"/>
              </a:spcBef>
              <a:buNone/>
            </a:pPr>
            <a:r>
              <a:rPr lang="it" altLang="en-US" sz="2110" dirty="0">
                <a:solidFill>
                  <a:srgbClr val="25252B"/>
                </a:solidFill>
                <a:latin typeface="IBM Plex Sans" pitchFamily="34" charset="0"/>
                <a:ea typeface="IBM Plex Sans" pitchFamily="34" charset="-122"/>
                <a:cs typeface="IBM Plex Sans" pitchFamily="34" charset="-120"/>
              </a:rPr>
              <a:t>Quale aspetto della progettazione di Bitcoin spiegherebbe ora in modo diverso, e perché?</a:t>
            </a:r>
            <a:endParaRPr lang="it"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2</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it" altLang="en-US" sz="2400" dirty="0">
                <a:solidFill>
                  <a:srgbClr val="F7941F"/>
                </a:solidFill>
                <a:latin typeface="IBM Plex Sans Medium" pitchFamily="34" charset="0"/>
                <a:ea typeface="IBM Plex Sans Medium" pitchFamily="34" charset="-122"/>
                <a:cs typeface="IBM Plex Sans Medium" pitchFamily="34" charset="-120"/>
              </a:rPr>
              <a:t>Modulo 3</a:t>
            </a:r>
            <a:endParaRPr lang="it"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it" altLang="en-US" sz="4350" dirty="0">
                <a:solidFill>
                  <a:srgbClr val="FFFFFF"/>
                </a:solidFill>
                <a:latin typeface="IBM Plex Sans Medium" pitchFamily="34" charset="0"/>
                <a:ea typeface="IBM Plex Sans Medium" pitchFamily="34" charset="-122"/>
                <a:cs typeface="IBM Plex Sans Medium" pitchFamily="34" charset="-120"/>
              </a:rPr>
              <a:t>Usare Bitcoin in sicurezza</a:t>
            </a:r>
            <a:endParaRPr lang="i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it" altLang="en-US" sz="2400" b="1" dirty="0">
                <a:solidFill>
                  <a:srgbClr val="FFFFFF"/>
                </a:solidFill>
                <a:latin typeface="IBM Plex Sans" pitchFamily="34" charset="0"/>
                <a:ea typeface="IBM Plex Sans" pitchFamily="34" charset="-122"/>
                <a:cs typeface="IBM Plex Sans" pitchFamily="34" charset="-120"/>
              </a:rPr>
              <a:t>Azione:</a:t>
            </a:r>
            <a:r>
              <a:rPr lang="it" altLang="en-US" sz="2400" dirty="0">
                <a:solidFill>
                  <a:srgbClr val="FFFFFF"/>
                </a:solidFill>
                <a:latin typeface="IBM Plex Sans" pitchFamily="34" charset="0"/>
                <a:ea typeface="IBM Plex Sans" pitchFamily="34" charset="-122"/>
                <a:cs typeface="IBM Plex Sans" pitchFamily="34" charset="-120"/>
              </a:rPr>
              <a:t> Come mi assumo la responsabilità di utilizzare e proteggere Bitcoin?</a:t>
            </a:r>
            <a:endParaRPr lang="i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Prime azioni sicure</a:t>
            </a:r>
            <a:endParaRPr lang="i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Condivida le informazioni di ricezione, mai i segreti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Si fermi a riflettere prima di approvare un invio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Mantenga piccoli gli errori; chieda aiuto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Utilizzi materiali predisposti, vuoti, simulati o approvati a basso rischio</a:t>
            </a:r>
            <a:endParaRPr lang="it"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Non è richiesto alcun acquisto, né fondi personali o un Wallet personale. La pratica reale comporta rischi aggiuntivi per la privacy, per la sicurezza e di perdita; è disponibile un'alternativa senza fondi.</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Wallet</a:t>
            </a:r>
            <a:endParaRPr lang="it"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Un wallet Bitcoin gestisce le chiavi e le informazioni necessarie per ricevere e autorizzare transazioni; i bitcoin restano registrati sul ledger condiviso.</a:t>
            </a:r>
            <a:endParaRPr lang="it"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Chi controlla le chiavi?</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Come si recupera l'accesso?</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Quali metodi di pagamento sono supportati?</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Codice sorgente, manutenzione, compatibilità, privacy, costi e assistenza</a:t>
            </a:r>
            <a:endParaRPr lang="it"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Il codice open source consente la verifica; non dimostra che un wallet sia sicuro o adatto.</a:t>
            </a:r>
            <a:endParaRPr lang="it"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I wallet di prova non devono custodire fondi significativi. Un successivo wallet personale richiede una nuova configurazione privata e nuove informazioni di recupero.</a:t>
            </a:r>
            <a:endParaRPr lang="it"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Il Suo wallet custodisce le chiavi Ricevere Condivida un indirizzo di ricezioneInviare Firmi con la Sua chiave I bitcoin restano sul registro condiviso">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Indirizzi</a:t>
            </a:r>
            <a:endParaRPr lang="i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Informazioni pubbliche di ricezione per un pagamento on-chain</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Le ottenga dalla schermata di ricezione del Wallet previsto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Scansioni o copi; poi confronti con la schermata attendibile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Confermi destinatario, rete e metodo di pagamento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Indirizzo on-chain e invoice Lightning: richieste diverse</a:t>
            </a:r>
            <a:endParaRPr lang="it"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Un malware può sostituire le destinazioni copiate. Un aspetto familiare non basta. Indirizzi nuovi riducono i collegamenti facili tra i pagamenti, ma non rendono i pagamenti anonimi.</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Chiavi</a:t>
            </a:r>
            <a:endParaRPr lang="it"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it" altLang="en-US" sz="2110" b="1" dirty="0">
                <a:solidFill>
                  <a:srgbClr val="422C70"/>
                </a:solidFill>
                <a:latin typeface="IBM Plex Sans" pitchFamily="34" charset="0"/>
                <a:ea typeface="IBM Plex Sans" pitchFamily="34" charset="-122"/>
                <a:cs typeface="IBM Plex Sans" pitchFamily="34" charset="-120"/>
              </a:rPr>
              <a:t>Chiave privata:</a:t>
            </a:r>
            <a:r>
              <a:rPr lang="it" altLang="en-US" sz="2110" dirty="0">
                <a:solidFill>
                  <a:srgbClr val="25252B"/>
                </a:solidFill>
                <a:latin typeface="IBM Plex Sans" pitchFamily="34" charset="0"/>
                <a:ea typeface="IBM Plex Sans" pitchFamily="34" charset="-122"/>
                <a:cs typeface="IBM Plex Sans" pitchFamily="34" charset="-120"/>
              </a:rPr>
              <a:t> informazione segreta usata per autorizzare la spesa</a:t>
            </a:r>
            <a:endParaRPr lang="it" sz="2110" dirty="0"/>
          </a:p>
          <a:p>
            <a:pPr algn="l" marL="200660" indent="-200660">
              <a:lnSpc>
                <a:spcPct val="113000"/>
              </a:lnSpc>
              <a:spcBef>
                <a:spcPts val="420"/>
              </a:spcBef>
              <a:buSzPct val="100000"/>
              <a:buChar char="•"/>
            </a:pPr>
            <a:r>
              <a:rPr lang="it" altLang="en-US" sz="2110" b="1" dirty="0">
                <a:solidFill>
                  <a:srgbClr val="422C70"/>
                </a:solidFill>
                <a:latin typeface="IBM Plex Sans" pitchFamily="34" charset="0"/>
                <a:ea typeface="IBM Plex Sans" pitchFamily="34" charset="-122"/>
                <a:cs typeface="IBM Plex Sans" pitchFamily="34" charset="-120"/>
              </a:rPr>
              <a:t>Chiave pubblica:</a:t>
            </a:r>
            <a:r>
              <a:rPr lang="it" altLang="en-US" sz="2110" dirty="0">
                <a:solidFill>
                  <a:srgbClr val="25252B"/>
                </a:solidFill>
                <a:latin typeface="IBM Plex Sans" pitchFamily="34" charset="0"/>
                <a:ea typeface="IBM Plex Sans" pitchFamily="34" charset="-122"/>
                <a:cs typeface="IBM Plex Sans" pitchFamily="34" charset="-120"/>
              </a:rPr>
              <a:t> verifica le firme senza rivelare la chiave privata</a:t>
            </a:r>
            <a:endParaRPr lang="it" sz="2110" dirty="0"/>
          </a:p>
          <a:p>
            <a:pPr algn="l" marL="200660" indent="-200660">
              <a:lnSpc>
                <a:spcPct val="113000"/>
              </a:lnSpc>
              <a:spcBef>
                <a:spcPts val="420"/>
              </a:spcBef>
              <a:buSzPct val="100000"/>
              <a:buChar char="•"/>
            </a:pPr>
            <a:r>
              <a:rPr lang="it" altLang="en-US" sz="2110" b="1" dirty="0">
                <a:solidFill>
                  <a:srgbClr val="422C70"/>
                </a:solidFill>
                <a:latin typeface="IBM Plex Sans" pitchFamily="34" charset="0"/>
                <a:ea typeface="IBM Plex Sans" pitchFamily="34" charset="-122"/>
                <a:cs typeface="IBM Plex Sans" pitchFamily="34" charset="-120"/>
              </a:rPr>
              <a:t>Indirizzo:</a:t>
            </a:r>
            <a:r>
              <a:rPr lang="it" altLang="en-US" sz="2110" dirty="0">
                <a:solidFill>
                  <a:srgbClr val="25252B"/>
                </a:solidFill>
                <a:latin typeface="IBM Plex Sans" pitchFamily="34" charset="0"/>
                <a:ea typeface="IBM Plex Sans" pitchFamily="34" charset="-122"/>
                <a:cs typeface="IBM Plex Sans" pitchFamily="34" charset="-120"/>
              </a:rPr>
              <a:t> informazione di ricezione derivata dalle informazioni della chiave pubblica</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I wallet di norma gestiscono molte chiavi in modo automatico</a:t>
            </a:r>
            <a:endParaRPr lang="it"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it" altLang="en-US" sz="2110" dirty="0">
                <a:solidFill>
                  <a:srgbClr val="25252B"/>
                </a:solidFill>
                <a:latin typeface="IBM Plex Sans" pitchFamily="34" charset="0"/>
                <a:ea typeface="IBM Plex Sans" pitchFamily="34" charset="-122"/>
                <a:cs typeface="IBM Plex Sans" pitchFamily="34" charset="-120"/>
              </a:rPr>
              <a:t>Non condivida mai chiavi private, seed phrase, password o codici di recupero. Nessun docente, operatore dell'assistenza, azienda di wallet, dipendente di un exchange o sviluppatore legittimo ne ha bisogno.</a:t>
            </a:r>
            <a:endParaRPr lang="it"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it" altLang="en-US" sz="2110" b="1" dirty="0">
                <a:solidFill>
                  <a:srgbClr val="422C70"/>
                </a:solidFill>
                <a:latin typeface="IBM Plex Sans" pitchFamily="34" charset="0"/>
                <a:ea typeface="IBM Plex Sans" pitchFamily="34" charset="-122"/>
                <a:cs typeface="IBM Plex Sans" pitchFamily="34" charset="-120"/>
              </a:rPr>
              <a:t>Provi</a:t>
            </a:r>
            <a:endParaRPr lang="it" sz="2110" dirty="0"/>
          </a:p>
          <a:p>
            <a:pPr algn="l" indent="0" marL="0">
              <a:lnSpc>
                <a:spcPct val="113000"/>
              </a:lnSpc>
              <a:spcBef>
                <a:spcPts val="320"/>
              </a:spcBef>
              <a:buNone/>
            </a:pPr>
            <a:r>
              <a:rPr lang="it" altLang="en-US" sz="2110" dirty="0">
                <a:solidFill>
                  <a:srgbClr val="25252B"/>
                </a:solidFill>
                <a:latin typeface="IBM Plex Sans" pitchFamily="34" charset="0"/>
                <a:ea typeface="IBM Plex Sans" pitchFamily="34" charset="-122"/>
                <a:cs typeface="IBM Plex Sans" pitchFamily="34" charset="-120"/>
              </a:rPr>
              <a:t>Classifichi gli esempi preparati in informazioni di ricezione, segreti e informazioni pubbliche che diventano sensibili quando vengono collegate a una persona.</a:t>
            </a:r>
            <a:endParaRPr lang="it"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Chiave privata: non la condivida mai. Chiunque la possieda può spendere i Suoi bitcoin. Ricezione: si può condividere in sicurezza Chiave pubblica, derivata dalla chiave privata Indirizzo di ricezione">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Frasi seed</a:t>
            </a:r>
            <a:endParaRPr lang="it"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Una seed phrase è un elenco ordinato di parole che molti wallet utilizzano per recuperare le proprie chiavi private.</a:t>
            </a:r>
            <a:endParaRPr lang="it" sz="2300" dirty="0"/>
          </a:p>
        </p:txBody>
      </p:sp>
      <p:sp>
        <p:nvSpPr>
          <p:cNvPr id="6" name="Text 3"/>
          <p:cNvSpPr/>
          <p:nvPr/>
        </p:nvSpPr>
        <p:spPr>
          <a:xfrm>
            <a:off x="1032449" y="2860609"/>
            <a:ext cx="5293553" cy="2940436"/>
          </a:xfrm>
          <a:prstGeom prst="rect">
            <a:avLst/>
          </a:prstGeom>
          <a:noFill/>
          <a:ln/>
        </p:spPr>
        <p:txBody>
          <a:bodyPr wrap="square" lIns="0" tIns="0" rIns="0" bIns="0" rtlCol="0" anchor="t"/>
          <a:lstStyle/>
          <a:p>
            <a:pPr algn="l" marL="219710" indent="-219710">
              <a:lnSpc>
                <a:spcPct val="113000"/>
              </a:lnSpc>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Spesso 12 o 24 parole; i sistemi variano</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Ortografia e ordine esatti</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Istruzioni di backup ufficiali; conservazione privata e offline</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La protegga da smarrimento, danni, telecamere e altri osservatori</a:t>
            </a:r>
            <a:endParaRPr lang="i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Uso custodial e non custodial</a:t>
            </a:r>
            <a:endParaRPr lang="it"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it" altLang="en-US" sz="2110" b="1" dirty="0">
                <a:solidFill>
                  <a:srgbClr val="422C70"/>
                </a:solidFill>
                <a:latin typeface="IBM Plex Sans" pitchFamily="34" charset="0"/>
                <a:ea typeface="IBM Plex Sans" pitchFamily="34" charset="-122"/>
                <a:cs typeface="IBM Plex Sans" pitchFamily="34" charset="-120"/>
              </a:rPr>
              <a:t>Custodial:</a:t>
            </a:r>
            <a:r>
              <a:rPr lang="it" altLang="en-US" sz="2110" dirty="0">
                <a:solidFill>
                  <a:srgbClr val="25252B"/>
                </a:solidFill>
                <a:latin typeface="IBM Plex Sans" pitchFamily="34" charset="0"/>
                <a:ea typeface="IBM Plex Sans" pitchFamily="34" charset="-122"/>
                <a:cs typeface="IBM Plex Sans" pitchFamily="34" charset="-120"/>
              </a:rPr>
              <a:t> il servizio controlla le chiavi e il recupero dell'account</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Saldo visualizzato: promessa del servizio di fornire bitcoin</a:t>
            </a:r>
            <a:endParaRPr lang="it" sz="2110" dirty="0"/>
          </a:p>
          <a:p>
            <a:pPr algn="l" marL="200660" indent="-200660">
              <a:lnSpc>
                <a:spcPct val="113000"/>
              </a:lnSpc>
              <a:spcBef>
                <a:spcPts val="420"/>
              </a:spcBef>
              <a:buSzPct val="100000"/>
              <a:buChar char="•"/>
            </a:pPr>
            <a:r>
              <a:rPr lang="it" altLang="en-US" sz="2110" b="1" dirty="0">
                <a:solidFill>
                  <a:srgbClr val="422C70"/>
                </a:solidFill>
                <a:latin typeface="IBM Plex Sans" pitchFamily="34" charset="0"/>
                <a:ea typeface="IBM Plex Sans" pitchFamily="34" charset="-122"/>
                <a:cs typeface="IBM Plex Sans" pitchFamily="34" charset="-120"/>
              </a:rPr>
              <a:t>Non custodial:</a:t>
            </a:r>
            <a:r>
              <a:rPr lang="it" altLang="en-US" sz="2110" dirty="0">
                <a:solidFill>
                  <a:srgbClr val="25252B"/>
                </a:solidFill>
                <a:latin typeface="IBM Plex Sans" pitchFamily="34" charset="0"/>
                <a:ea typeface="IBM Plex Sans" pitchFamily="34" charset="-122"/>
                <a:cs typeface="IBM Plex Sans" pitchFamily="34" charset="-120"/>
              </a:rPr>
              <a:t> l'utente controlla le chiavi e il backup</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Il controllo diretto comporta la responsabilità degli errori e del recupero</a:t>
            </a:r>
            <a:endParaRPr lang="it"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it" altLang="en-US" sz="2110" dirty="0">
                <a:solidFill>
                  <a:srgbClr val="25252B"/>
                </a:solidFill>
                <a:latin typeface="IBM Plex Sans" pitchFamily="34" charset="0"/>
                <a:ea typeface="IBM Plex Sans" pitchFamily="34" charset="-122"/>
                <a:cs typeface="IBM Plex Sans" pitchFamily="34" charset="-120"/>
              </a:rPr>
              <a:t>Una Blockchain pubblica non può dimostrare quanto un servizio debba a un determinato cliente. L'autocustodia può comunque comportare dipendenze da software, hardware, server e rete.</a:t>
            </a:r>
            <a:endParaRPr lang="it"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it" altLang="en-US" sz="2110" b="1" dirty="0">
                <a:solidFill>
                  <a:srgbClr val="422C70"/>
                </a:solidFill>
                <a:latin typeface="IBM Plex Sans" pitchFamily="34" charset="0"/>
                <a:ea typeface="IBM Plex Sans" pitchFamily="34" charset="-122"/>
                <a:cs typeface="IBM Plex Sans" pitchFamily="34" charset="-120"/>
              </a:rPr>
              <a:t>Provi</a:t>
            </a:r>
            <a:endParaRPr lang="it" sz="2110" dirty="0"/>
          </a:p>
          <a:p>
            <a:pPr algn="l" indent="0" marL="0">
              <a:lnSpc>
                <a:spcPct val="113000"/>
              </a:lnSpc>
              <a:spcBef>
                <a:spcPts val="320"/>
              </a:spcBef>
              <a:buNone/>
            </a:pPr>
            <a:r>
              <a:rPr lang="it" altLang="en-US" sz="2110" dirty="0">
                <a:solidFill>
                  <a:srgbClr val="25252B"/>
                </a:solidFill>
                <a:latin typeface="IBM Plex Sans" pitchFamily="34" charset="0"/>
                <a:ea typeface="IBM Plex Sans" pitchFamily="34" charset="-122"/>
                <a:cs typeface="IBM Plex Sans" pitchFamily="34" charset="-120"/>
              </a:rPr>
              <a:t>Confronti due descrizioni già preparate: chi controlla le chiavi, chi ripristina l'accesso e quale rischio occorre verificare?</a:t>
            </a:r>
            <a:endParaRPr lang="it"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Custodiale Accede a un account sul Suo telefonoIl servizio custodisce le chiavi sui propri server Il servizio approva e firma il Suo pagamentoSaldoUna promessa del servizioRecuperoTramite la procedura">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Hot wallet e cold wallet</a:t>
            </a:r>
            <a:endParaRPr lang="it" sz="3000" dirty="0"/>
          </a:p>
        </p:txBody>
      </p:sp>
      <p:sp>
        <p:nvSpPr>
          <p:cNvPr id="5" name="Text 2"/>
          <p:cNvSpPr/>
          <p:nvPr/>
        </p:nvSpPr>
        <p:spPr>
          <a:xfrm>
            <a:off x="1032449" y="1383030"/>
            <a:ext cx="5939760" cy="2940436"/>
          </a:xfrm>
          <a:prstGeom prst="rect">
            <a:avLst/>
          </a:prstGeom>
          <a:noFill/>
          <a:ln/>
        </p:spPr>
        <p:txBody>
          <a:bodyPr wrap="square" lIns="0" tIns="0" rIns="0" bIns="0" rtlCol="0" anchor="t"/>
          <a:lstStyle/>
          <a:p>
            <a:pPr algn="l" marL="219710" indent="-219710">
              <a:lnSpc>
                <a:spcPct val="113000"/>
              </a:lnSpc>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Hot:</a:t>
            </a:r>
            <a:r>
              <a:rPr lang="it" altLang="en-US" sz="2300" dirty="0">
                <a:solidFill>
                  <a:srgbClr val="25252B"/>
                </a:solidFill>
                <a:latin typeface="IBM Plex Sans" pitchFamily="34" charset="0"/>
                <a:ea typeface="IBM Plex Sans" pitchFamily="34" charset="-122"/>
                <a:cs typeface="IBM Plex Sans" pitchFamily="34" charset="-120"/>
              </a:rPr>
              <a:t> chiavi su un dispositivo connesso a Internet; comodo, maggiore esposizione</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Cold:</a:t>
            </a:r>
            <a:r>
              <a:rPr lang="it" altLang="en-US" sz="2300" dirty="0">
                <a:solidFill>
                  <a:srgbClr val="25252B"/>
                </a:solidFill>
                <a:latin typeface="IBM Plex Sans" pitchFamily="34" charset="0"/>
                <a:ea typeface="IBM Plex Sans" pitchFamily="34" charset="-122"/>
                <a:cs typeface="IBM Plex Sans" pitchFamily="34" charset="-120"/>
              </a:rPr>
              <a:t> chiavi di firma isolate da un dispositivo generico connesso a Internet</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Hardware Wallet:</a:t>
            </a:r>
            <a:r>
              <a:rPr lang="it" altLang="en-US" sz="2300" dirty="0">
                <a:solidFill>
                  <a:srgbClr val="25252B"/>
                </a:solidFill>
                <a:latin typeface="IBM Plex Sans" pitchFamily="34" charset="0"/>
                <a:ea typeface="IBM Plex Sans" pitchFamily="34" charset="-122"/>
                <a:cs typeface="IBM Plex Sans" pitchFamily="34" charset="-120"/>
              </a:rPr>
              <a:t> dispositivo dedicato alla protezione delle chiavi e alla firma</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Custodia e recupero: questioni distinte</a:t>
            </a:r>
            <a:endParaRPr lang="it" sz="2300" dirty="0"/>
          </a:p>
        </p:txBody>
      </p:sp>
      <p:sp>
        <p:nvSpPr>
          <p:cNvPr id="6" name="Text 3"/>
          <p:cNvSpPr/>
          <p:nvPr/>
        </p:nvSpPr>
        <p:spPr>
          <a:xfrm>
            <a:off x="666780" y="4645243"/>
            <a:ext cx="6340632" cy="1579992"/>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Un Hardware Wallet può supportare la Cold Storage; i termini non sono intercambiabili. Dispositivi e backup devono comunque essere protetti.</a:t>
            </a:r>
            <a:endParaRPr lang="i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Recupero del wallet e verifica della seed phrase</a:t>
            </a:r>
            <a:endParaRPr lang="it"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Utilizzi solo materiali preparati, vuoti o simulati. Non esponga mai parole di recupero reali; non utilizzi mai in seguito un wallet usato in classe per custodire fondi importanti.</a:t>
            </a:r>
            <a:endParaRPr lang="i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Solo materiali preparati, vuoti o simulati. Il Suo formatore non vede mai le parole di recupero. 1 Segua le istruzioniUtilizzi la guida ufficiale per lo specifico wallet di esercitazione.2 Verifichi l">    </p:cNvPr>
          <p:cNvPicPr>
            <a:picLocks noChangeAspect="1"/>
          </p:cNvPicPr>
          <p:nvPr/>
        </p:nvPicPr>
        <p:blipFill>
          <a:blip r:embed="rId1"/>
          <a:stretch>
            <a:fillRect/>
          </a:stretch>
        </p:blipFill>
        <p:spPr>
          <a:xfrm>
            <a:off x="342900" y="347106"/>
            <a:ext cx="11506170" cy="601135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Ricevere Bitcoin</a:t>
            </a:r>
            <a:endParaRPr lang="i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it" altLang="en-US" sz="2400" b="1" dirty="0">
                <a:solidFill>
                  <a:srgbClr val="25252B"/>
                </a:solidFill>
                <a:latin typeface="IBM Plex Sans" pitchFamily="34" charset="0"/>
                <a:ea typeface="IBM Plex Sans" pitchFamily="34" charset="-122"/>
                <a:cs typeface="IBM Plex Sans" pitchFamily="34" charset="-120"/>
              </a:rPr>
              <a:t>Esercitazione 1: ricevere in sicurezza</a:t>
            </a:r>
            <a:endParaRPr lang="it"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Apra il Wallet preparato; scelga Ricevi.</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Identifichi se si tratta di on-chain o Lightning.</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Condivida solo le informazioni pubbliche di ricezione.</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Verifichi con il mittente l'eventuale importo richiesto.</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Controlli l'importo e lo stato nel Suo Wallet.</a:t>
            </a:r>
            <a:endParaRPr lang="it"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Un messaggio o uno screenshot del mittente non è una prova. «In attesa» è diverso da «confermato»; le conferme non possono rimediare a un indirizzo errato o a una truffa.</a:t>
            </a:r>
            <a:endParaRPr lang="i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Inviare Bitcoin</a:t>
            </a:r>
            <a:endParaRPr lang="it"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it" altLang="en-US" sz="2400" b="1" dirty="0">
                <a:solidFill>
                  <a:srgbClr val="25252B"/>
                </a:solidFill>
                <a:latin typeface="IBM Plex Sans" pitchFamily="34" charset="0"/>
                <a:ea typeface="IBM Plex Sans" pitchFamily="34" charset="-122"/>
                <a:cs typeface="IBM Plex Sans" pitchFamily="34" charset="-120"/>
              </a:rPr>
              <a:t>Esercizio 2: si fermi e controlli prima di inviare</a:t>
            </a:r>
            <a:endParaRPr lang="it"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Approvi solo quando tutti i controlli corrispondono. Se i dettagli cambiano, compare un senso di urgenza o qualcuno richiede informazioni segrete, si fermi e verifichi in modo indipendente. Un invio valido è difficile o impossibile da annullare.</a:t>
            </a:r>
            <a:endParaRPr lang="i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Prima di inviare✓ DestinatarioConfermi chi è il destinatario e il motivo del pagamento tramite un canale affidabile.✓ Metodo di pagamentoConfermi se si tratta di un pagamento on-chain o Lightning.✓ De">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Verifica e transazioni irreversibili</a:t>
            </a:r>
            <a:endParaRPr lang="i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Txid:</a:t>
            </a:r>
            <a:r>
              <a:rPr lang="it" altLang="en-US" sz="2400" dirty="0">
                <a:solidFill>
                  <a:srgbClr val="25252B"/>
                </a:solidFill>
                <a:latin typeface="IBM Plex Sans" pitchFamily="34" charset="0"/>
                <a:ea typeface="IBM Plex Sans" pitchFamily="34" charset="-122"/>
                <a:cs typeface="IBM Plex Sans" pitchFamily="34" charset="-120"/>
              </a:rPr>
              <a:t> identificatore di una transazione on-chain</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Explorer:</a:t>
            </a:r>
            <a:r>
              <a:rPr lang="it" altLang="en-US" sz="2400" dirty="0">
                <a:solidFill>
                  <a:srgbClr val="25252B"/>
                </a:solidFill>
                <a:latin typeface="IBM Plex Sans" pitchFamily="34" charset="0"/>
                <a:ea typeface="IBM Plex Sans" pitchFamily="34" charset="-122"/>
                <a:cs typeface="IBM Plex Sans" pitchFamily="34" charset="-120"/>
              </a:rPr>
              <a:t> interfaccia per consultare i dati pubblici delle transazioni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Verifichi rete, destinatario, importo, commissione, stato e conferme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Trasmissione → in attesa → inclusione in un blocco → conferme successive</a:t>
            </a:r>
            <a:endParaRPr lang="i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Un explorer non può dimostrare l'identità, l'onestà o lo scopo di un pagamento. Non esiste un numero di conferme valido universalmente per ogni pagamento.</a:t>
            </a:r>
            <a:endParaRPr lang="it"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Usi esempi preparati; non cerchi l'indirizzo o la transazione personale di uno studente. Le ricerche possono rivelare il Suo interesse al gestore dell'explorer.</a:t>
            </a:r>
            <a:endParaRPr lang="i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Pool delle transazioni in attesaIn attesa di un bloccoBlocco N1 confermaBlocco N+12 confermeBlocco N+23 confermeBlocco N+34 conferme">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Lista di controllo per la</a:t>
            </a:r>
            <a:br/>
            <a:r>
              <a:rPr lang="it" altLang="en-US" sz="3000" dirty="0">
                <a:solidFill>
                  <a:srgbClr val="422C70"/>
                </a:solidFill>
                <a:latin typeface="IBM Plex Sans Medium" pitchFamily="34" charset="0"/>
                <a:ea typeface="IBM Plex Sans Medium" pitchFamily="34" charset="-122"/>
                <a:cs typeface="IBM Plex Sans Medium" pitchFamily="34" charset="-120"/>
              </a:rPr>
              <a:t>sicurezza</a:t>
            </a:r>
            <a:endParaRPr lang="it" sz="3000" dirty="0"/>
          </a:p>
        </p:txBody>
      </p:sp>
      <p:sp>
        <p:nvSpPr>
          <p:cNvPr id="5" name="Text 2"/>
          <p:cNvSpPr/>
          <p:nvPr/>
        </p:nvSpPr>
        <p:spPr>
          <a:xfrm>
            <a:off x="666780" y="1842516"/>
            <a:ext cx="5694426" cy="691195"/>
          </a:xfrm>
          <a:prstGeom prst="rect">
            <a:avLst/>
          </a:prstGeom>
          <a:noFill/>
          <a:ln/>
        </p:spPr>
        <p:txBody>
          <a:bodyPr wrap="square" lIns="0" tIns="0" rIns="0" bIns="0" rtlCol="0" anchor="t"/>
          <a:lstStyle/>
          <a:p>
            <a:pPr algn="l" indent="0" marL="0">
              <a:lnSpc>
                <a:spcPct val="113000"/>
              </a:lnSpc>
              <a:buNone/>
            </a:pPr>
            <a:r>
              <a:rPr lang="it" altLang="en-US" sz="2020" b="1" dirty="0">
                <a:solidFill>
                  <a:srgbClr val="25252B"/>
                </a:solidFill>
                <a:latin typeface="IBM Plex Sans" pitchFamily="34" charset="0"/>
                <a:ea typeface="IBM Plex Sans" pitchFamily="34" charset="-122"/>
                <a:cs typeface="IBM Plex Sans" pitchFamily="34" charset="-120"/>
              </a:rPr>
              <a:t>Esercizio 3: individuare un rischio e fermarsi in sicurezza</a:t>
            </a:r>
            <a:endParaRPr lang="it" sz="2020" dirty="0"/>
          </a:p>
        </p:txBody>
      </p:sp>
      <p:sp>
        <p:nvSpPr>
          <p:cNvPr id="6" name="Text 3"/>
          <p:cNvSpPr/>
          <p:nvPr/>
        </p:nvSpPr>
        <p:spPr>
          <a:xfrm>
            <a:off x="666780" y="2789652"/>
            <a:ext cx="5694426" cy="1382298"/>
          </a:xfrm>
          <a:prstGeom prst="rect">
            <a:avLst/>
          </a:prstGeom>
          <a:noFill/>
          <a:ln/>
        </p:spPr>
        <p:txBody>
          <a:bodyPr wrap="square" lIns="0" tIns="0" rIns="0" bIns="0" rtlCol="0" anchor="t"/>
          <a:lstStyle/>
          <a:p>
            <a:pPr algn="l" indent="0" marL="0">
              <a:lnSpc>
                <a:spcPct val="113000"/>
              </a:lnSpc>
              <a:buNone/>
            </a:pPr>
            <a:r>
              <a:rPr lang="it" altLang="en-US" sz="2020" b="1" dirty="0">
                <a:solidFill>
                  <a:srgbClr val="25252B"/>
                </a:solidFill>
                <a:latin typeface="IBM Plex Sans" pitchFamily="34" charset="0"/>
                <a:ea typeface="IBM Plex Sans" pitchFamily="34" charset="-122"/>
                <a:cs typeface="IBM Plex Sans" pitchFamily="34" charset="-120"/>
              </a:rPr>
              <a:t>Si fermi. Non condivida nulla. Non invii nulla. Chiuda il canale. Verifichi in modo indipendente. Chieda aiuto senza rivelare segreti.</a:t>
            </a:r>
            <a:endParaRPr lang="it" sz="2020" dirty="0"/>
          </a:p>
        </p:txBody>
      </p:sp>
      <p:sp>
        <p:nvSpPr>
          <p:cNvPr id="7" name="Shape 4"/>
          <p:cNvSpPr/>
          <p:nvPr/>
        </p:nvSpPr>
        <p:spPr>
          <a:xfrm>
            <a:off x="666780" y="4427891"/>
            <a:ext cx="5372100" cy="1727850"/>
          </a:xfrm>
          <a:prstGeom prst="rect">
            <a:avLst/>
          </a:prstGeom>
          <a:solidFill>
            <a:srgbClr val="F3F3FA"/>
          </a:solidFill>
          <a:ln/>
        </p:spPr>
      </p:sp>
      <p:sp>
        <p:nvSpPr>
          <p:cNvPr id="8" name="Shape 5"/>
          <p:cNvSpPr/>
          <p:nvPr/>
        </p:nvSpPr>
        <p:spPr>
          <a:xfrm>
            <a:off x="666780" y="4427891"/>
            <a:ext cx="57150" cy="1727850"/>
          </a:xfrm>
          <a:prstGeom prst="rect">
            <a:avLst/>
          </a:prstGeom>
          <a:solidFill>
            <a:srgbClr val="422C70"/>
          </a:solidFill>
          <a:ln/>
        </p:spPr>
      </p:sp>
      <p:sp>
        <p:nvSpPr>
          <p:cNvPr id="9" name="Text 6"/>
          <p:cNvSpPr/>
          <p:nvPr/>
        </p:nvSpPr>
        <p:spPr>
          <a:xfrm>
            <a:off x="1133582" y="4658319"/>
            <a:ext cx="4765396" cy="1266993"/>
          </a:xfrm>
          <a:prstGeom prst="rect">
            <a:avLst/>
          </a:prstGeom>
          <a:noFill/>
          <a:ln/>
        </p:spPr>
        <p:txBody>
          <a:bodyPr wrap="square" lIns="0" tIns="0" rIns="0" bIns="0" rtlCol="0" anchor="t"/>
          <a:lstStyle/>
          <a:p>
            <a:pPr algn="l" indent="0" marL="0">
              <a:lnSpc>
                <a:spcPct val="113000"/>
              </a:lnSpc>
              <a:buNone/>
            </a:pPr>
            <a:r>
              <a:rPr lang="it" altLang="en-US" sz="2020" b="1" dirty="0">
                <a:solidFill>
                  <a:srgbClr val="422C70"/>
                </a:solidFill>
                <a:latin typeface="IBM Plex Sans" pitchFamily="34" charset="0"/>
                <a:ea typeface="IBM Plex Sans" pitchFamily="34" charset="-122"/>
                <a:cs typeface="IBM Plex Sans" pitchFamily="34" charset="-120"/>
              </a:rPr>
              <a:t>Provi</a:t>
            </a:r>
            <a:endParaRPr lang="it" sz="2020" dirty="0"/>
          </a:p>
          <a:p>
            <a:pPr algn="l" indent="0" marL="0">
              <a:lnSpc>
                <a:spcPct val="113000"/>
              </a:lnSpc>
              <a:spcBef>
                <a:spcPts val="300"/>
              </a:spcBef>
              <a:buNone/>
            </a:pPr>
            <a:r>
              <a:rPr lang="it" altLang="en-US" sz="2020" dirty="0">
                <a:solidFill>
                  <a:srgbClr val="25252B"/>
                </a:solidFill>
                <a:latin typeface="IBM Plex Sans" pitchFamily="34" charset="0"/>
                <a:ea typeface="IBM Plex Sans" pitchFamily="34" charset="-122"/>
                <a:cs typeface="IBM Plex Sans" pitchFamily="34" charset="-120"/>
              </a:rPr>
              <a:t>Individui in un messaggio preparato il segnale d'allarme, la possibile perdita e la prima azione sicura da compiere.</a:t>
            </a:r>
            <a:endParaRPr lang="it"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Urgenza Furto d'identità Destinazione modificata Rendimenti garantiti Richieste di segreti">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Acquistare e scambiare</a:t>
            </a:r>
            <a:br/>
            <a:r>
              <a:rPr lang="it" altLang="en-US" sz="3000" dirty="0">
                <a:solidFill>
                  <a:srgbClr val="422C70"/>
                </a:solidFill>
                <a:latin typeface="IBM Plex Sans Medium" pitchFamily="34" charset="0"/>
                <a:ea typeface="IBM Plex Sans Medium" pitchFamily="34" charset="-122"/>
                <a:cs typeface="IBM Plex Sans Medium" pitchFamily="34" charset="-120"/>
              </a:rPr>
              <a:t>Bitcoin</a:t>
            </a:r>
            <a:endParaRPr lang="it"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it" altLang="en-US" sz="1920" b="1" dirty="0">
                <a:solidFill>
                  <a:srgbClr val="25252B"/>
                </a:solidFill>
                <a:latin typeface="IBM Plex Sans" pitchFamily="34" charset="0"/>
                <a:ea typeface="IBM Plex Sans" pitchFamily="34" charset="-122"/>
                <a:cs typeface="IBM Plex Sans" pitchFamily="34" charset="-120"/>
              </a:rPr>
              <a:t>Consapevolezza, non consulenza finanziaria</a:t>
            </a:r>
            <a:endParaRPr lang="it" sz="1920" dirty="0"/>
          </a:p>
        </p:txBody>
      </p:sp>
      <p:sp>
        <p:nvSpPr>
          <p:cNvPr id="6" name="Text 3"/>
          <p:cNvSpPr/>
          <p:nvPr/>
        </p:nvSpPr>
        <p:spPr>
          <a:xfrm>
            <a:off x="666780" y="2409261"/>
            <a:ext cx="5694426" cy="1316279"/>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Confronti il prezzo totale e lo spread, le commissioni di servizio e di prelievo, il controllo delle chiavi, i dati identificativi, il regolamento delle transazioni e le norme locali vigenti.</a:t>
            </a:r>
            <a:endParaRPr lang="it" sz="1920" dirty="0"/>
          </a:p>
        </p:txBody>
      </p:sp>
      <p:sp>
        <p:nvSpPr>
          <p:cNvPr id="7" name="Text 4"/>
          <p:cNvSpPr/>
          <p:nvPr/>
        </p:nvSpPr>
        <p:spPr>
          <a:xfrm>
            <a:off x="666780" y="3969228"/>
            <a:ext cx="5694426" cy="1974372"/>
          </a:xfrm>
          <a:prstGeom prst="rect">
            <a:avLst/>
          </a:prstGeom>
          <a:noFill/>
          <a:ln/>
        </p:spPr>
        <p:txBody>
          <a:bodyPr wrap="square" lIns="0" tIns="0" rIns="0" bIns="0" rtlCol="0" anchor="t"/>
          <a:lstStyle/>
          <a:p>
            <a:pPr algn="l" indent="0" marL="0">
              <a:lnSpc>
                <a:spcPct val="113000"/>
              </a:lnSpc>
              <a:buNone/>
            </a:pPr>
            <a:r>
              <a:rPr lang="it" altLang="en-US" sz="1920" dirty="0">
                <a:solidFill>
                  <a:srgbClr val="25252B"/>
                </a:solidFill>
                <a:latin typeface="IBM Plex Sans" pitchFamily="34" charset="0"/>
                <a:ea typeface="IBM Plex Sans" pitchFamily="34" charset="-122"/>
                <a:cs typeface="IBM Plex Sans" pitchFamily="34" charset="-120"/>
              </a:rPr>
              <a:t>Nessuna modalità o fornitore è automaticamente il migliore. </a:t>
            </a:r>
            <a:r>
              <a:rPr lang="it" altLang="en-US" sz="1920" b="1" dirty="0">
                <a:solidFill>
                  <a:srgbClr val="25252B"/>
                </a:solidFill>
                <a:latin typeface="IBM Plex Sans" pitchFamily="34" charset="0"/>
                <a:ea typeface="IBM Plex Sans" pitchFamily="34" charset="-122"/>
                <a:cs typeface="IBM Plex Sans" pitchFamily="34" charset="-120"/>
              </a:rPr>
              <a:t>KYC</a:t>
            </a:r>
            <a:r>
              <a:rPr lang="it" altLang="en-US" sz="1920" dirty="0">
                <a:solidFill>
                  <a:srgbClr val="25252B"/>
                </a:solidFill>
                <a:latin typeface="IBM Plex Sans" pitchFamily="34" charset="0"/>
                <a:ea typeface="IBM Plex Sans" pitchFamily="34" charset="-122"/>
                <a:cs typeface="IBM Plex Sans" pitchFamily="34" charset="-120"/>
              </a:rPr>
              <a:t> indica le verifiche dell'identità: possibili vantaggi in termini di conformità normativa o di recupero, ma con rischi legati al collegamento tra dati identificativi e dati di pagamento.</a:t>
            </a:r>
            <a:endParaRPr lang="it"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Una persona che desidera bitcoin Guadagnare Essere pagati per un lavoro.Peer to peerScambiare contanti di persona.ExchangeAcquistare da un servizio.ATM Acquistare presso un distributore automatico. Au">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CostiQuali prezzi, spread e commissioni di servizio o di prelievo si applicano?CustodiaChi controlla i bitcoin prima e dopo lo scambio? Identità e privacyQuali dati personali vengono raccolti, conserv">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Pagamenti on-chain e Lightning</a:t>
            </a:r>
            <a:endParaRPr lang="it"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it" altLang="en-US" sz="2210" b="1" dirty="0">
                <a:solidFill>
                  <a:srgbClr val="422C70"/>
                </a:solidFill>
                <a:latin typeface="IBM Plex Sans" pitchFamily="34" charset="0"/>
                <a:ea typeface="IBM Plex Sans" pitchFamily="34" charset="-122"/>
                <a:cs typeface="IBM Plex Sans" pitchFamily="34" charset="-120"/>
              </a:rPr>
              <a:t>On-chain:</a:t>
            </a:r>
            <a:r>
              <a:rPr lang="it" altLang="en-US" sz="2210" dirty="0">
                <a:solidFill>
                  <a:srgbClr val="25252B"/>
                </a:solidFill>
                <a:latin typeface="IBM Plex Sans" pitchFamily="34" charset="0"/>
                <a:ea typeface="IBM Plex Sans" pitchFamily="34" charset="-122"/>
                <a:cs typeface="IBM Plex Sans" pitchFamily="34" charset="-120"/>
              </a:rPr>
              <a:t> registrazione sulla Blockchain; conferme</a:t>
            </a:r>
            <a:endParaRPr lang="it" sz="2210" dirty="0"/>
          </a:p>
          <a:p>
            <a:pPr algn="l" marL="210820" indent="-210820">
              <a:lnSpc>
                <a:spcPct val="113000"/>
              </a:lnSpc>
              <a:spcBef>
                <a:spcPts val="440"/>
              </a:spcBef>
              <a:buSzPct val="100000"/>
              <a:buChar char="•"/>
            </a:pPr>
            <a:r>
              <a:rPr lang="it" altLang="en-US" sz="2210" b="1" dirty="0">
                <a:solidFill>
                  <a:srgbClr val="422C70"/>
                </a:solidFill>
                <a:latin typeface="IBM Plex Sans" pitchFamily="34" charset="0"/>
                <a:ea typeface="IBM Plex Sans" pitchFamily="34" charset="-122"/>
                <a:cs typeface="IBM Plex Sans" pitchFamily="34" charset="-120"/>
              </a:rPr>
              <a:t>Lightning:</a:t>
            </a:r>
            <a:r>
              <a:rPr lang="it" altLang="en-US" sz="2210" dirty="0">
                <a:solidFill>
                  <a:srgbClr val="25252B"/>
                </a:solidFill>
                <a:latin typeface="IBM Plex Sans" pitchFamily="34" charset="0"/>
                <a:ea typeface="IBM Plex Sans" pitchFamily="34" charset="-122"/>
                <a:cs typeface="IBM Plex Sans" pitchFamily="34" charset="-120"/>
              </a:rPr>
              <a:t> rete di pagamento di Bitcoin; di solito esito rapido, positivo o negativo</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Richieste di ricezione, commissioni, limiti e punti di errore diversi</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Abbini la richiesta al metodo di pagamento supportato dal Wallet</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Entrambe le modalità possono comportare custodia o dipendenza da un servizio</a:t>
            </a:r>
            <a:endParaRPr lang="it" sz="2210" dirty="0"/>
          </a:p>
        </p:txBody>
      </p:sp>
      <p:sp>
        <p:nvSpPr>
          <p:cNvPr id="5" name="Text 3"/>
          <p:cNvSpPr/>
          <p:nvPr/>
        </p:nvSpPr>
        <p:spPr>
          <a:xfrm>
            <a:off x="666780" y="3804087"/>
            <a:ext cx="11510010" cy="75694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Lightning non è una moneta separata. Un Wallet Lightning può essere custodial o self-custodial; un pagamento rapido non dimostra l'idoneità a saldi più consistenti.</a:t>
            </a:r>
            <a:endParaRPr lang="it"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Alcune app supportano entrambe le modalità, con commissioni o dipendenze aggiuntive. I dettagli su canali, instradamento e liquidità sono trattati nell'apprendimento avanzato.</a:t>
            </a:r>
            <a:endParaRPr lang="it"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Pratica guidata</a:t>
            </a:r>
            <a:endParaRPr lang="it"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Apra il Wallet predisposto e navighi al suo interno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Completi il percorso di primo accesso approvato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Individui e verifichi le informazioni pubbliche di ricezione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Riceva o simuli in sicurezza una ricezione; verifichi lo stato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Completi o simuli un flusso di ricezione/invio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Dimostri di essere pronto al ripristino senza esporre i segreti</a:t>
            </a:r>
            <a:endParaRPr lang="it"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Utilizzi l'ambiente di formazione concordato. In caso di discrepanza si fermi; chieda supporto e ulteriore pratica quando necessario.</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Ripasso: che cosa significa la responsabilità</a:t>
            </a:r>
            <a:br/>
            <a:r>
              <a:rPr lang="it" altLang="en-US" sz="3000" dirty="0">
                <a:solidFill>
                  <a:srgbClr val="422C70"/>
                </a:solidFill>
                <a:latin typeface="IBM Plex Sans Medium" pitchFamily="34" charset="0"/>
                <a:ea typeface="IBM Plex Sans Medium" pitchFamily="34" charset="-122"/>
                <a:cs typeface="IBM Plex Sans Medium" pitchFamily="34" charset="-120"/>
              </a:rPr>
              <a:t>dell'autocustodia?</a:t>
            </a:r>
            <a:endParaRPr lang="it"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it" altLang="en-US" sz="1820" b="1" dirty="0">
                <a:solidFill>
                  <a:srgbClr val="25252B"/>
                </a:solidFill>
                <a:latin typeface="IBM Plex Sans" pitchFamily="34" charset="0"/>
                <a:ea typeface="IBM Plex Sans" pitchFamily="34" charset="-122"/>
                <a:cs typeface="IBM Plex Sans" pitchFamily="34" charset="-120"/>
              </a:rPr>
              <a:t>Punti chiave</a:t>
            </a:r>
            <a:endParaRPr lang="it"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it" altLang="en-US" sz="1820" dirty="0">
                <a:solidFill>
                  <a:srgbClr val="25252B"/>
                </a:solidFill>
                <a:latin typeface="IBM Plex Sans" pitchFamily="34" charset="0"/>
                <a:ea typeface="IBM Plex Sans" pitchFamily="34" charset="-122"/>
                <a:cs typeface="IBM Plex Sans" pitchFamily="34" charset="-120"/>
              </a:rPr>
              <a:t>Il Wallet gestisce l'accesso; le chiavi autorizzano la spesa</a:t>
            </a:r>
            <a:endParaRPr lang="it" sz="1820" dirty="0"/>
          </a:p>
          <a:p>
            <a:pPr algn="l" marL="173990" indent="-173990">
              <a:lnSpc>
                <a:spcPct val="113000"/>
              </a:lnSpc>
              <a:spcBef>
                <a:spcPts val="360"/>
              </a:spcBef>
              <a:buSzPct val="100000"/>
              <a:buChar char="•"/>
            </a:pPr>
            <a:r>
              <a:rPr lang="it" altLang="en-US" sz="1820" dirty="0">
                <a:solidFill>
                  <a:srgbClr val="25252B"/>
                </a:solidFill>
                <a:latin typeface="IBM Plex Sans" pitchFamily="34" charset="0"/>
                <a:ea typeface="IBM Plex Sans" pitchFamily="34" charset="-122"/>
                <a:cs typeface="IBM Plex Sans" pitchFamily="34" charset="-120"/>
              </a:rPr>
              <a:t>Condivida le informazioni di ricezione; mantenga i segreti offline e riservati</a:t>
            </a:r>
            <a:endParaRPr lang="it" sz="1820" dirty="0"/>
          </a:p>
          <a:p>
            <a:pPr algn="l" marL="173990" indent="-173990">
              <a:lnSpc>
                <a:spcPct val="113000"/>
              </a:lnSpc>
              <a:spcBef>
                <a:spcPts val="360"/>
              </a:spcBef>
              <a:buSzPct val="100000"/>
              <a:buChar char="•"/>
            </a:pPr>
            <a:r>
              <a:rPr lang="it" altLang="en-US" sz="1820" dirty="0">
                <a:solidFill>
                  <a:srgbClr val="25252B"/>
                </a:solidFill>
                <a:latin typeface="IBM Plex Sans" pitchFamily="34" charset="0"/>
                <a:ea typeface="IBM Plex Sans" pitchFamily="34" charset="-122"/>
                <a:cs typeface="IBM Plex Sans" pitchFamily="34" charset="-120"/>
              </a:rPr>
              <a:t>Individui i rischi legati alla custodia, al recupero e ai dispositivi</a:t>
            </a:r>
            <a:endParaRPr lang="it" sz="1820" dirty="0"/>
          </a:p>
          <a:p>
            <a:pPr algn="l" marL="173990" indent="-173990">
              <a:lnSpc>
                <a:spcPct val="113000"/>
              </a:lnSpc>
              <a:spcBef>
                <a:spcPts val="360"/>
              </a:spcBef>
              <a:buSzPct val="100000"/>
              <a:buChar char="•"/>
            </a:pPr>
            <a:r>
              <a:rPr lang="it" altLang="en-US" sz="1820" dirty="0">
                <a:solidFill>
                  <a:srgbClr val="25252B"/>
                </a:solidFill>
                <a:latin typeface="IBM Plex Sans" pitchFamily="34" charset="0"/>
                <a:ea typeface="IBM Plex Sans" pitchFamily="34" charset="-122"/>
                <a:cs typeface="IBM Plex Sans" pitchFamily="34" charset="-120"/>
              </a:rPr>
              <a:t>Verifichi prima di approvare; controlli Lei stesso il risultato</a:t>
            </a:r>
            <a:endParaRPr lang="it" sz="1820" dirty="0"/>
          </a:p>
          <a:p>
            <a:pPr algn="l" marL="173990" indent="-173990">
              <a:lnSpc>
                <a:spcPct val="113000"/>
              </a:lnSpc>
              <a:spcBef>
                <a:spcPts val="360"/>
              </a:spcBef>
              <a:buSzPct val="100000"/>
              <a:buChar char="•"/>
            </a:pPr>
            <a:r>
              <a:rPr lang="it" altLang="en-US" sz="1820" dirty="0">
                <a:solidFill>
                  <a:srgbClr val="25252B"/>
                </a:solidFill>
                <a:latin typeface="IBM Plex Sans" pitchFamily="34" charset="0"/>
                <a:ea typeface="IBM Plex Sans" pitchFamily="34" charset="-122"/>
                <a:cs typeface="IBM Plex Sans" pitchFamily="34" charset="-120"/>
              </a:rPr>
              <a:t>Si fermi quando è sotto pressione; mantenga piccoli gli errori mentre impara</a:t>
            </a:r>
            <a:endParaRPr lang="it"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it" altLang="en-US" sz="1820" dirty="0">
                <a:solidFill>
                  <a:srgbClr val="25252B"/>
                </a:solidFill>
                <a:latin typeface="IBM Plex Sans" pitchFamily="34" charset="0"/>
                <a:ea typeface="IBM Plex Sans" pitchFamily="34" charset="-122"/>
                <a:cs typeface="IBM Plex Sans" pitchFamily="34" charset="-120"/>
              </a:rPr>
              <a:t>Un amico Le invia una richiesta mentre un servizio di assistenza sconosciuto esige un intervento immediato. Che cosa potrebbe controllare prima di fare qualsiasi cosa?</a:t>
            </a:r>
            <a:endParaRPr lang="it"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it" altLang="en-US" sz="1820" b="1" dirty="0">
                <a:solidFill>
                  <a:srgbClr val="422C70"/>
                </a:solidFill>
                <a:latin typeface="IBM Plex Sans" pitchFamily="34" charset="0"/>
                <a:ea typeface="IBM Plex Sans" pitchFamily="34" charset="-122"/>
                <a:cs typeface="IBM Plex Sans" pitchFamily="34" charset="-120"/>
              </a:rPr>
              <a:t>Un momento di riflessione</a:t>
            </a:r>
            <a:endParaRPr lang="it" sz="1820" dirty="0"/>
          </a:p>
          <a:p>
            <a:pPr algn="l" indent="0" marL="0">
              <a:lnSpc>
                <a:spcPct val="113000"/>
              </a:lnSpc>
              <a:spcBef>
                <a:spcPts val="270"/>
              </a:spcBef>
              <a:buNone/>
            </a:pPr>
            <a:r>
              <a:rPr lang="it" altLang="en-US" sz="1820" dirty="0">
                <a:solidFill>
                  <a:srgbClr val="25252B"/>
                </a:solidFill>
                <a:latin typeface="IBM Plex Sans" pitchFamily="34" charset="0"/>
                <a:ea typeface="IBM Plex Sans" pitchFamily="34" charset="-122"/>
                <a:cs typeface="IBM Plex Sans" pitchFamily="34" charset="-120"/>
              </a:rPr>
              <a:t>Quale controllo di sicurezza si fermerà a fare prima di agire?</a:t>
            </a:r>
            <a:endParaRPr lang="it"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3</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it" altLang="en-US" sz="2400" dirty="0">
                <a:solidFill>
                  <a:srgbClr val="F7941F"/>
                </a:solidFill>
                <a:latin typeface="IBM Plex Sans Medium" pitchFamily="34" charset="0"/>
                <a:ea typeface="IBM Plex Sans Medium" pitchFamily="34" charset="-122"/>
                <a:cs typeface="IBM Plex Sans Medium" pitchFamily="34" charset="-120"/>
              </a:rPr>
              <a:t>Modulo 4</a:t>
            </a:r>
            <a:endParaRPr lang="it"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it" altLang="en-US" sz="4350" dirty="0">
                <a:solidFill>
                  <a:srgbClr val="FFFFFF"/>
                </a:solidFill>
                <a:latin typeface="IBM Plex Sans Medium" pitchFamily="34" charset="0"/>
                <a:ea typeface="IBM Plex Sans Medium" pitchFamily="34" charset="-122"/>
                <a:cs typeface="IBM Plex Sans Medium" pitchFamily="34" charset="-120"/>
              </a:rPr>
              <a:t>Bitcoin nella Sua comunità</a:t>
            </a:r>
            <a:endParaRPr lang="it"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it" altLang="en-US" sz="2400" b="1" dirty="0">
                <a:solidFill>
                  <a:srgbClr val="FFFFFF"/>
                </a:solidFill>
                <a:latin typeface="IBM Plex Sans" pitchFamily="34" charset="0"/>
                <a:ea typeface="IBM Plex Sans" pitchFamily="34" charset="-122"/>
                <a:cs typeface="IBM Plex Sans" pitchFamily="34" charset="-120"/>
              </a:rPr>
              <a:t>Collegare:</a:t>
            </a:r>
            <a:r>
              <a:rPr lang="it" altLang="en-US" sz="2400" dirty="0">
                <a:solidFill>
                  <a:srgbClr val="FFFFFF"/>
                </a:solidFill>
                <a:latin typeface="IBM Plex Sans" pitchFamily="34" charset="0"/>
                <a:ea typeface="IBM Plex Sans" pitchFamily="34" charset="-122"/>
                <a:cs typeface="IBM Plex Sans" pitchFamily="34" charset="-120"/>
              </a:rPr>
              <a:t> In che modo il problema, la soluzione e l'azione sicura si collegano a questa comunità?</a:t>
            </a:r>
            <a:endParaRPr lang="i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Il Suo modulo locale 4</a:t>
            </a:r>
            <a:endParaRPr lang="it" sz="3000" dirty="0"/>
          </a:p>
        </p:txBody>
      </p:sp>
      <p:pic>
        <p:nvPicPr>
          <p:cNvPr id="4" name="Image 0" descr="CollegareCollegare quanto appreso in precedenza a un'esigenza locale. ConfrontareValutare Bitcoin rispetto a un'alternativa locale realistica.Esercitarsi in sicurezzaSvolgere un compito definito con u">    </p:cNvPr>
          <p:cNvPicPr>
            <a:picLocks noChangeAspect="1"/>
          </p:cNvPicPr>
          <p:nvPr/>
        </p:nvPicPr>
        <p:blipFill>
          <a:blip r:embed="rId1"/>
          <a:stretch>
            <a:fillRect/>
          </a:stretch>
        </p:blipFill>
        <p:spPr>
          <a:xfrm>
            <a:off x="666780" y="1295430"/>
            <a:ext cx="10858500" cy="2073311"/>
          </a:xfrm>
          <a:prstGeom prst="rect">
            <a:avLst/>
          </a:prstGeom>
        </p:spPr>
      </p:pic>
      <p:sp>
        <p:nvSpPr>
          <p:cNvPr id="5" name="Text 2"/>
          <p:cNvSpPr/>
          <p:nvPr/>
        </p:nvSpPr>
        <p:spPr>
          <a:xfrm>
            <a:off x="666780" y="3521080"/>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Annoti il Suo focus locale: problema o opportunità, alternativa, scenario sicuro, principale beneficio e rischio, e prossimo passo sicuro.</a:t>
            </a:r>
            <a:endParaRPr lang="it" sz="2400" dirty="0"/>
          </a:p>
        </p:txBody>
      </p:sp>
      <p:sp>
        <p:nvSpPr>
          <p:cNvPr id="6" name="Text 3"/>
          <p:cNvSpPr/>
          <p:nvPr/>
        </p:nvSpPr>
        <p:spPr>
          <a:xfrm>
            <a:off x="666780" y="4648627"/>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Non Le si chiede di adottare Bitcoin né di concludere che sia la scelta migliore. Gli esempi locali non dimostrano che un metodo funzioni ovunque.</a:t>
            </a:r>
            <a:endParaRPr lang="i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Workshop e dimostrazioni</a:t>
            </a:r>
            <a:endParaRPr lang="it"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Presentazione:</a:t>
            </a:r>
            <a:r>
              <a:rPr lang="it" altLang="en-US" sz="2400" dirty="0">
                <a:solidFill>
                  <a:srgbClr val="25252B"/>
                </a:solidFill>
                <a:latin typeface="IBM Plex Sans" pitchFamily="34" charset="0"/>
                <a:ea typeface="IBM Plex Sans" pitchFamily="34" charset="-122"/>
                <a:cs typeface="IBM Plex Sans" pitchFamily="34" charset="-120"/>
              </a:rPr>
              <a:t> osservare il processo e i rischi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Pratica:</a:t>
            </a:r>
            <a:r>
              <a:rPr lang="it" altLang="en-US" sz="2400" dirty="0">
                <a:solidFill>
                  <a:srgbClr val="25252B"/>
                </a:solidFill>
                <a:latin typeface="IBM Plex Sans" pitchFamily="34" charset="0"/>
                <a:ea typeface="IBM Plex Sans" pitchFamily="34" charset="-122"/>
                <a:cs typeface="IBM Plex Sans" pitchFamily="34" charset="-120"/>
              </a:rPr>
              <a:t> seguire con materiali didattici sicuri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Produzione:</a:t>
            </a:r>
            <a:r>
              <a:rPr lang="it" altLang="en-US" sz="2400" dirty="0">
                <a:solidFill>
                  <a:srgbClr val="25252B"/>
                </a:solidFill>
                <a:latin typeface="IBM Plex Sans" pitchFamily="34" charset="0"/>
                <a:ea typeface="IBM Plex Sans" pitchFamily="34" charset="-122"/>
                <a:cs typeface="IBM Plex Sans" pitchFamily="34" charset="-120"/>
              </a:rPr>
              <a:t> completare un compito o spiegare una decisione in autonomia</a:t>
            </a:r>
            <a:endParaRPr lang="it"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Prima della pratica: strumenti verificati, piani chiari di recupero e di gestione dei fallimenti, rischi noti e un chiaro punto di arresto.</a:t>
            </a:r>
            <a:endParaRPr lang="it"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Nessuna pressione a installare software o a divulgare dati finanziari. È disponibile un'alternativa offline o senza fondi. Qualsiasi importo reale deve essere abbastanza piccolo da far sì che una perdita totale resti una lezione, non una crisi.</a:t>
            </a:r>
            <a:endParaRPr lang="i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Strumenti e risorse Bitcoin locali</a:t>
            </a:r>
            <a:endParaRPr lang="it"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Scopo e alternativa realistica</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Controllo delle chiavi e recupero</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Editore, dominio o scheda dell'app autentici</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Stato open source, revisione e manutenzione</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Privacy, costo totale, compatibilità e assistenza</a:t>
            </a:r>
            <a:endParaRPr lang="it" sz="2110" dirty="0"/>
          </a:p>
          <a:p>
            <a:pPr algn="l" marL="200660" indent="-200660">
              <a:lnSpc>
                <a:spcPct val="113000"/>
              </a:lnSpc>
              <a:spcBef>
                <a:spcPts val="420"/>
              </a:spcBef>
              <a:buSzPct val="100000"/>
              <a:buChar char="•"/>
            </a:pPr>
            <a:r>
              <a:rPr lang="it" altLang="en-US" sz="2110" dirty="0">
                <a:solidFill>
                  <a:srgbClr val="25252B"/>
                </a:solidFill>
                <a:latin typeface="IBM Plex Sans" pitchFamily="34" charset="0"/>
                <a:ea typeface="IBM Plex Sans" pitchFamily="34" charset="-122"/>
                <a:cs typeface="IBM Plex Sans" pitchFamily="34" charset="-120"/>
              </a:rPr>
              <a:t>Norme e restrizioni locali vigenti</a:t>
            </a:r>
            <a:endParaRPr lang="it"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it" altLang="en-US" sz="2110" dirty="0">
                <a:solidFill>
                  <a:srgbClr val="25252B"/>
                </a:solidFill>
                <a:latin typeface="IBM Plex Sans" pitchFamily="34" charset="0"/>
                <a:ea typeface="IBM Plex Sans" pitchFamily="34" charset="-122"/>
                <a:cs typeface="IBM Plex Sans" pitchFamily="34" charset="-120"/>
              </a:rPr>
              <a:t>Annoti lo strumento/la versione, la data della verifica, la custodia, l'uso principale, il vantaggio, il rischio, il metodo di recupero e l'alternativa.</a:t>
            </a:r>
            <a:endParaRPr lang="it"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it" altLang="en-US" sz="2110" dirty="0">
                <a:solidFill>
                  <a:srgbClr val="25252B"/>
                </a:solidFill>
                <a:latin typeface="IBM Plex Sans" pitchFamily="34" charset="0"/>
                <a:ea typeface="IBM Plex Sans" pitchFamily="34" charset="-122"/>
                <a:cs typeface="IBM Plex Sans" pitchFamily="34" charset="-120"/>
              </a:rPr>
              <a:t>Gli strumenti citati sono esempi didattici datati, non raccomandazioni né garanzie di sicurezza, disponibilità, basso costo o idoneità. Li verifichi di nuovo prima di un utilizzo reale.</a:t>
            </a:r>
            <a:endParaRPr lang="it"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Pagamenti Lightning</a:t>
            </a:r>
            <a:endParaRPr lang="it"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Invoice:</a:t>
            </a:r>
            <a:r>
              <a:rPr lang="it" altLang="en-US" sz="2300" dirty="0">
                <a:solidFill>
                  <a:srgbClr val="25252B"/>
                </a:solidFill>
                <a:latin typeface="IBM Plex Sans" pitchFamily="34" charset="0"/>
                <a:ea typeface="IBM Plex Sans" pitchFamily="34" charset="-122"/>
                <a:cs typeface="IBM Plex Sans" pitchFamily="34" charset="-120"/>
              </a:rPr>
              <a:t> richiesta di un pagamento specifico; può includere importo e scadenza</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Indirizzo Lightning:</a:t>
            </a:r>
            <a:r>
              <a:rPr lang="it" altLang="en-US" sz="2300" dirty="0">
                <a:solidFill>
                  <a:srgbClr val="25252B"/>
                </a:solidFill>
                <a:latin typeface="IBM Plex Sans" pitchFamily="34" charset="0"/>
                <a:ea typeface="IBM Plex Sans" pitchFamily="34" charset="-122"/>
                <a:cs typeface="IBM Plex Sans" pitchFamily="34" charset="-120"/>
              </a:rPr>
              <a:t> identificativo di instradamento supportato da un fornitore, spesso simile a un indirizzo email</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Verifichi custodia, modalità di finanziamento, backup, commissioni e limiti</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Individui la gestione degli errori e la conferma del destinatario</a:t>
            </a:r>
            <a:endParaRPr lang="it"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Un indirizzo Lightning non è un account email; dipende dal fornitore o dal dominio che lo supporta. Verifichi la richiesta finale prima di approvare.</a:t>
            </a:r>
            <a:endParaRPr lang="it"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Un piccolo pagamento andato a buon fine non dimostra la sicurezza per saldi più consistenti.</a:t>
            </a:r>
            <a:endParaRPr lang="i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Il destinatario emette la fatturaIl destinatario crea una richiesta di pagamento con l'importo indicato.Il mittente pagaIl mittente scansiona la richiesta, verifica l'importo e paga. Il destinatario r">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Sappia se ciascun wallet è custodial o self-custodial. 1Crei la richiestaIl destinatario crea una richiesta di pagamento.2Scansioni la richiestaIl mittente la scansiona o la copia.3Verifichi i dettagl">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Pagamento Lightning guidato</a:t>
            </a:r>
            <a:endParaRPr lang="it"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Il destinatario crea la richiesta corretta.</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Il mittente la scansiona o la copia.</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Controlli destinatario, importo, unità, commissione ed eventuale scadenza.</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Approvi solo quando i dettagli corrispondono.</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Entrambe le parti verificano il risultato nel proprio wallet.</a:t>
            </a:r>
            <a:endParaRPr lang="it" sz="2400" dirty="0"/>
          </a:p>
          <a:p>
            <a:pPr algn="l" marL="228600" indent="-228600">
              <a:lnSpc>
                <a:spcPct val="113000"/>
              </a:lnSpc>
              <a:spcBef>
                <a:spcPts val="480"/>
              </a:spcBef>
              <a:buSzPct val="100000"/>
              <a:buFont typeface="+mj-lt"/>
              <a:buAutoNum type="arabicPeriod" startAt="1"/>
            </a:pPr>
            <a:r>
              <a:rPr lang="it" altLang="en-US" sz="2400" dirty="0">
                <a:solidFill>
                  <a:srgbClr val="25252B"/>
                </a:solidFill>
                <a:latin typeface="IBM Plex Sans" pitchFamily="34" charset="0"/>
                <a:ea typeface="IBM Plex Sans" pitchFamily="34" charset="-122"/>
                <a:cs typeface="IBM Plex Sans" pitchFamily="34" charset="-120"/>
              </a:rPr>
              <a:t>Spieghi i rischi legati alla custodia e agli errori.</a:t>
            </a:r>
            <a:endParaRPr lang="it"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Utilizzi esercitazioni preparate o approvate, con poste in gioco ridotte. Si fermi se il risultato è diverso da quanto previsto; verifichi prima di procedere oltre.</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Uso di Bitcoin nella vita quotidiana</a:t>
            </a:r>
            <a:endParaRPr lang="it"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Guadagnare:</a:t>
            </a:r>
            <a:r>
              <a:rPr lang="it" altLang="en-US" sz="2400" dirty="0">
                <a:solidFill>
                  <a:srgbClr val="25252B"/>
                </a:solidFill>
                <a:latin typeface="IBM Plex Sans" pitchFamily="34" charset="0"/>
                <a:ea typeface="IBM Plex Sans" pitchFamily="34" charset="-122"/>
                <a:cs typeface="IBM Plex Sans" pitchFamily="34" charset="-120"/>
              </a:rPr>
              <a:t> prezzi, tempistica, volatilità, registrazioni e custodia</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Risparmiare:</a:t>
            </a:r>
            <a:r>
              <a:rPr lang="it" altLang="en-US" sz="2400" dirty="0">
                <a:solidFill>
                  <a:srgbClr val="25252B"/>
                </a:solidFill>
                <a:latin typeface="IBM Plex Sans" pitchFamily="34" charset="0"/>
                <a:ea typeface="IBM Plex Sans" pitchFamily="34" charset="-122"/>
                <a:cs typeface="IBM Plex Sans" pitchFamily="34" charset="-120"/>
              </a:rPr>
              <a:t> uso futuro; il prezzo può scendere bruscamente</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Ricevere e inviare:</a:t>
            </a:r>
            <a:r>
              <a:rPr lang="it" altLang="en-US" sz="2400" dirty="0">
                <a:solidFill>
                  <a:srgbClr val="25252B"/>
                </a:solidFill>
                <a:latin typeface="IBM Plex Sans" pitchFamily="34" charset="0"/>
                <a:ea typeface="IBM Plex Sans" pitchFamily="34" charset="-122"/>
                <a:cs typeface="IBM Plex Sans" pitchFamily="34" charset="-120"/>
              </a:rPr>
              <a:t> richiesta corretta, regolamento, percorso e commissioni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Spendere:</a:t>
            </a:r>
            <a:r>
              <a:rPr lang="it" altLang="en-US" sz="2400" dirty="0">
                <a:solidFill>
                  <a:srgbClr val="25252B"/>
                </a:solidFill>
                <a:latin typeface="IBM Plex Sans" pitchFamily="34" charset="0"/>
                <a:ea typeface="IBM Plex Sans" pitchFamily="34" charset="-122"/>
                <a:cs typeface="IBM Plex Sans" pitchFamily="34" charset="-120"/>
              </a:rPr>
              <a:t> exchange rate, politica del commerciante ed effetti fiscali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Prezzi e contabilità:</a:t>
            </a:r>
            <a:r>
              <a:rPr lang="it" altLang="en-US" sz="2400" dirty="0">
                <a:solidFill>
                  <a:srgbClr val="25252B"/>
                </a:solidFill>
                <a:latin typeface="IBM Plex Sans" pitchFamily="34" charset="0"/>
                <a:ea typeface="IBM Plex Sans" pitchFamily="34" charset="-122"/>
                <a:cs typeface="IBM Plex Sans" pitchFamily="34" charset="-120"/>
              </a:rPr>
              <a:t> BTC/sats; potrebbero comunque servire registrazioni in valuta fiat</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Donare:</a:t>
            </a:r>
            <a:r>
              <a:rPr lang="it" altLang="en-US" sz="2400" dirty="0">
                <a:solidFill>
                  <a:srgbClr val="25252B"/>
                </a:solidFill>
                <a:latin typeface="IBM Plex Sans" pitchFamily="34" charset="0"/>
                <a:ea typeface="IBM Plex Sans" pitchFamily="34" charset="-122"/>
                <a:cs typeface="IBM Plex Sans" pitchFamily="34" charset="-120"/>
              </a:rPr>
              <a:t> verificare la richiesta del destinatario reale</a:t>
            </a:r>
            <a:endParaRPr lang="it"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Quale problema viene affrontato? In questo caso Bitcoin è migliore dell'alternativa disponibile? Quale nuovo rischio o responsabilità emerge?</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Spendere e ricevere a livello</a:t>
            </a:r>
            <a:br/>
            <a:r>
              <a:rPr lang="it" altLang="en-US" sz="3000" dirty="0">
                <a:solidFill>
                  <a:srgbClr val="422C70"/>
                </a:solidFill>
                <a:latin typeface="IBM Plex Sans Medium" pitchFamily="34" charset="0"/>
                <a:ea typeface="IBM Plex Sans Medium" pitchFamily="34" charset="-122"/>
                <a:cs typeface="IBM Plex Sans Medium" pitchFamily="34" charset="-120"/>
              </a:rPr>
              <a:t>locale</a:t>
            </a:r>
            <a:endParaRPr lang="it"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it" altLang="en-US" sz="2020" b="1" dirty="0">
                <a:solidFill>
                  <a:srgbClr val="25252B"/>
                </a:solidFill>
                <a:latin typeface="IBM Plex Sans" pitchFamily="34" charset="0"/>
                <a:ea typeface="IBM Plex Sans" pitchFamily="34" charset="-122"/>
                <a:cs typeface="IBM Plex Sans" pitchFamily="34" charset="-120"/>
              </a:rPr>
              <a:t>Un piccolo acquisto</a:t>
            </a:r>
            <a:endParaRPr lang="it" sz="2020" dirty="0"/>
          </a:p>
        </p:txBody>
      </p:sp>
      <p:sp>
        <p:nvSpPr>
          <p:cNvPr id="6" name="Text 3"/>
          <p:cNvSpPr/>
          <p:nvPr/>
        </p:nvSpPr>
        <p:spPr>
          <a:xfrm>
            <a:off x="986729" y="2392893"/>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Quale percorso è adatto a un pagamento piccolo e rapido?</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Chi richiede il pagamento; chi verifica importo e unità?</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E se “inviato” e “ricevuto” non coincidono?</a:t>
            </a:r>
            <a:endParaRPr lang="it" sz="2020" dirty="0"/>
          </a:p>
        </p:txBody>
      </p:sp>
      <p:sp>
        <p:nvSpPr>
          <p:cNvPr id="7" name="Text 4"/>
          <p:cNvSpPr/>
          <p:nvPr/>
        </p:nvSpPr>
        <p:spPr>
          <a:xfrm>
            <a:off x="666780" y="4504700"/>
            <a:ext cx="11144250" cy="345552"/>
          </a:xfrm>
          <a:prstGeom prst="rect">
            <a:avLst/>
          </a:prstGeom>
          <a:noFill/>
          <a:ln/>
        </p:spPr>
        <p:txBody>
          <a:bodyPr wrap="square" lIns="0" tIns="0" rIns="0" bIns="0" rtlCol="0" anchor="t"/>
          <a:lstStyle/>
          <a:p>
            <a:pPr algn="l" indent="0" marL="0">
              <a:lnSpc>
                <a:spcPct val="113000"/>
              </a:lnSpc>
              <a:buNone/>
            </a:pPr>
            <a:r>
              <a:rPr lang="it" altLang="en-US" sz="2020" b="1" dirty="0">
                <a:solidFill>
                  <a:srgbClr val="25252B"/>
                </a:solidFill>
                <a:latin typeface="IBM Plex Sans" pitchFamily="34" charset="0"/>
                <a:ea typeface="IBM Plex Sans" pitchFamily="34" charset="-122"/>
                <a:cs typeface="IBM Plex Sans" pitchFamily="34" charset="-120"/>
              </a:rPr>
              <a:t>Pagamento per un lavoro</a:t>
            </a:r>
            <a:endParaRPr lang="it" sz="2020" dirty="0"/>
          </a:p>
        </p:txBody>
      </p:sp>
      <p:sp>
        <p:nvSpPr>
          <p:cNvPr id="8" name="Text 5"/>
          <p:cNvSpPr/>
          <p:nvPr/>
        </p:nvSpPr>
        <p:spPr>
          <a:xfrm>
            <a:off x="986729" y="505507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Unità di prezzo, momento del cambio, chi paga le commissioni?</a:t>
            </a:r>
            <a:endParaRPr lang="it" sz="2020" dirty="0"/>
          </a:p>
          <a:p>
            <a:pPr algn="l" marL="191770" indent="-191770">
              <a:lnSpc>
                <a:spcPct val="113000"/>
              </a:lnSpc>
              <a:spcBef>
                <a:spcPts val="400"/>
              </a:spcBef>
              <a:buSzPct val="100000"/>
              <a:buChar char="•"/>
            </a:pPr>
            <a:r>
              <a:rPr lang="it" altLang="en-US" sz="2020" dirty="0">
                <a:solidFill>
                  <a:srgbClr val="25252B"/>
                </a:solidFill>
                <a:latin typeface="IBM Plex Sans" pitchFamily="34" charset="0"/>
                <a:ea typeface="IBM Plex Sans" pitchFamily="34" charset="-122"/>
                <a:cs typeface="IBM Plex Sans" pitchFamily="34" charset="-120"/>
              </a:rPr>
              <a:t>Custodia, registrazioni, gestione sicura?</a:t>
            </a:r>
            <a:endParaRPr lang="it"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Il cliente ordinaIl cliente chiede un caffè. Il barista emette la fatturaIl barista crea una richiesta di pagamento. Il cliente pagaIl cliente paga in bitcoin. Il barista consegnaIl cliente riceve il ">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Trasferimenti locali, rimborsi e donazioni</a:t>
            </a:r>
            <a:endParaRPr lang="it"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Trasferimento in famiglia:</a:t>
            </a:r>
            <a:r>
              <a:rPr lang="it" altLang="en-US" sz="2400" dirty="0">
                <a:solidFill>
                  <a:srgbClr val="25252B"/>
                </a:solidFill>
                <a:latin typeface="IBM Plex Sans" pitchFamily="34" charset="0"/>
                <a:ea typeface="IBM Plex Sans" pitchFamily="34" charset="-122"/>
                <a:cs typeface="IBM Plex Sans" pitchFamily="34" charset="-120"/>
              </a:rPr>
              <a:t> confronti il percorso completo, il costo totale, i tempi, la custodia e ciò che desidera il destinatario</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Rimborso:</a:t>
            </a:r>
            <a:r>
              <a:rPr lang="it" altLang="en-US" sz="2400" dirty="0">
                <a:solidFill>
                  <a:srgbClr val="25252B"/>
                </a:solidFill>
                <a:latin typeface="IBM Plex Sans" pitchFamily="34" charset="0"/>
                <a:ea typeface="IBM Plex Sans" pitchFamily="34" charset="-122"/>
                <a:cs typeface="IBM Plex Sans" pitchFamily="34" charset="-120"/>
              </a:rPr>
              <a:t> verifichi la richiesta del cliente; utilizzi un nuovo indirizzo per il rimborso; concordi commissioni e documentazione</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Donazione comunitaria:</a:t>
            </a:r>
            <a:r>
              <a:rPr lang="it" altLang="en-US" sz="2400" dirty="0">
                <a:solidFill>
                  <a:srgbClr val="25252B"/>
                </a:solidFill>
                <a:latin typeface="IBM Plex Sans" pitchFamily="34" charset="0"/>
                <a:ea typeface="IBM Plex Sans" pitchFamily="34" charset="-122"/>
                <a:cs typeface="IBM Plex Sans" pitchFamily="34" charset="-120"/>
              </a:rPr>
              <a:t> verifichi la richiesta; individui chi controlla le chiavi e i backup e il percorso di pagamento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Concili la trasparenza con la privacy dei donatori; controlli la documentazione richiesta</a:t>
            </a:r>
            <a:endParaRPr lang="i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Percorsi locali di ingresso e di uscita</a:t>
            </a:r>
            <a:endParaRPr lang="it"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Ingresso (on-ramp):</a:t>
            </a:r>
            <a:r>
              <a:rPr lang="it" altLang="en-US" sz="2300" dirty="0">
                <a:solidFill>
                  <a:srgbClr val="25252B"/>
                </a:solidFill>
                <a:latin typeface="IBM Plex Sans" pitchFamily="34" charset="0"/>
                <a:ea typeface="IBM Plex Sans" pitchFamily="34" charset="-122"/>
                <a:cs typeface="IBM Plex Sans" pitchFamily="34" charset="-120"/>
              </a:rPr>
              <a:t> valuta locale, lavoro o beni → bitcoin</a:t>
            </a:r>
            <a:endParaRPr lang="it" sz="2300" dirty="0"/>
          </a:p>
          <a:p>
            <a:pPr algn="l" marL="219710" indent="-219710">
              <a:lnSpc>
                <a:spcPct val="113000"/>
              </a:lnSpc>
              <a:spcBef>
                <a:spcPts val="460"/>
              </a:spcBef>
              <a:buSzPct val="100000"/>
              <a:buChar char="•"/>
            </a:pPr>
            <a:r>
              <a:rPr lang="it" altLang="en-US" sz="2300" b="1" dirty="0">
                <a:solidFill>
                  <a:srgbClr val="422C70"/>
                </a:solidFill>
                <a:latin typeface="IBM Plex Sans" pitchFamily="34" charset="0"/>
                <a:ea typeface="IBM Plex Sans" pitchFamily="34" charset="-122"/>
                <a:cs typeface="IBM Plex Sans" pitchFamily="34" charset="-120"/>
              </a:rPr>
              <a:t>Uscita (off-ramp):</a:t>
            </a:r>
            <a:r>
              <a:rPr lang="it" altLang="en-US" sz="2300" dirty="0">
                <a:solidFill>
                  <a:srgbClr val="25252B"/>
                </a:solidFill>
                <a:latin typeface="IBM Plex Sans" pitchFamily="34" charset="0"/>
                <a:ea typeface="IBM Plex Sans" pitchFamily="34" charset="-122"/>
                <a:cs typeface="IBM Plex Sans" pitchFamily="34" charset="-120"/>
              </a:rPr>
              <a:t> bitcoin → valuta locale, beni o servizi</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Confronti due percorsi locali con un'opzione esistente non basata su Bitcoin</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Importo totale ricevuto, tempi, custodia, privacy, rischio di storno e punti di vulnerabilità</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Verifichi il prelievo verso chiavi da Lei controllate; un saldo interno potrebbe restare soltanto un credito</a:t>
            </a:r>
            <a:endParaRPr lang="it"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Per uno scambio di persona, scelga un luogo pubblico adatto, eviti di portare contanti non necessari, si faccia accompagnare da una persona di fiducia quando opportuno, verifichi il pagamento prima di andarsene e rispetti la legge locale. Non riveli quanto possiede né come lo custodisce.</a:t>
            </a:r>
            <a:endParaRPr lang="it"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Compromessi tra KYC e no-KYC</a:t>
            </a:r>
            <a:endParaRPr lang="it"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KYC:</a:t>
            </a:r>
            <a:r>
              <a:rPr lang="it" altLang="en-US" sz="2400" dirty="0">
                <a:solidFill>
                  <a:srgbClr val="25252B"/>
                </a:solidFill>
                <a:latin typeface="IBM Plex Sans" pitchFamily="34" charset="0"/>
                <a:ea typeface="IBM Plex Sans" pitchFamily="34" charset="-122"/>
                <a:cs typeface="IBM Plex Sans" pitchFamily="34" charset="-120"/>
              </a:rPr>
              <a:t> verifiche dell'identità; possibili vantaggi in termini di accesso bancario, limiti, conformità normativa o recupero dei fondi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Rischio per i dati:</a:t>
            </a:r>
            <a:r>
              <a:rPr lang="it" altLang="en-US" sz="2400" dirty="0">
                <a:solidFill>
                  <a:srgbClr val="25252B"/>
                </a:solidFill>
                <a:latin typeface="IBM Plex Sans" pitchFamily="34" charset="0"/>
                <a:ea typeface="IBM Plex Sans" pitchFamily="34" charset="-122"/>
                <a:cs typeface="IBM Plex Sans" pitchFamily="34" charset="-120"/>
              </a:rPr>
              <a:t> collegamenti duraturi tra identità e pagamenti, violazioni dei dati, usi impropri o restrizioni</a:t>
            </a:r>
            <a:endParaRPr lang="it" sz="2400" dirty="0"/>
          </a:p>
          <a:p>
            <a:pPr algn="l" marL="228600" indent="-228600">
              <a:lnSpc>
                <a:spcPct val="113000"/>
              </a:lnSpc>
              <a:spcBef>
                <a:spcPts val="480"/>
              </a:spcBef>
              <a:buSzPct val="100000"/>
              <a:buChar char="•"/>
            </a:pPr>
            <a:r>
              <a:rPr lang="it" altLang="en-US" sz="2400" b="1" dirty="0">
                <a:solidFill>
                  <a:srgbClr val="422C70"/>
                </a:solidFill>
                <a:latin typeface="IBM Plex Sans" pitchFamily="34" charset="0"/>
                <a:ea typeface="IBM Plex Sans" pitchFamily="34" charset="-122"/>
                <a:cs typeface="IBM Plex Sans" pitchFamily="34" charset="-120"/>
              </a:rPr>
              <a:t>No-KYC:</a:t>
            </a:r>
            <a:r>
              <a:rPr lang="it" altLang="en-US" sz="2400" dirty="0">
                <a:solidFill>
                  <a:srgbClr val="25252B"/>
                </a:solidFill>
                <a:latin typeface="IBM Plex Sans" pitchFamily="34" charset="0"/>
                <a:ea typeface="IBM Plex Sans" pitchFamily="34" charset="-122"/>
                <a:cs typeface="IBM Plex Sans" pitchFamily="34" charset="-120"/>
              </a:rPr>
              <a:t> potenzialmente minore raccolta di dati sull'identità</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Possibili prezzi più alti, minore liquidità, meno assistenza, frodi o restrizioni legali</a:t>
            </a:r>
            <a:endParaRPr lang="it"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Nessuna delle due etichette è automaticamente la migliore. Non violi la legge locale e non si esponga a pericoli fisici per tutelare la Sua privacy; in caso di dubbio, si rivolga a consulenti locali qualificati e aggiornati.</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Economie circolari</a:t>
            </a:r>
            <a:endParaRPr lang="it"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Un'economia circolare Bitcoin mette in relazione persone che, volontariamente, guadagnano, spendono, risparmiano e scambiano bitcoin all'interno di una comunità.</a:t>
            </a:r>
            <a:endParaRPr lang="it" sz="2210" dirty="0"/>
          </a:p>
        </p:txBody>
      </p:sp>
      <p:sp>
        <p:nvSpPr>
          <p:cNvPr id="5" name="Text 3"/>
          <p:cNvSpPr/>
          <p:nvPr/>
        </p:nvSpPr>
        <p:spPr>
          <a:xfrm>
            <a:off x="1017179" y="2416851"/>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Lavoratori → clienti → commercianti → fornitori</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Dove circola il valore o dove viene convertito in valuta fiat?</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Chi fornisce formazione e supporto tecnico?</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Cosa succede se la connettività viene a mancare?</a:t>
            </a:r>
            <a:endParaRPr lang="it" sz="2210" dirty="0"/>
          </a:p>
          <a:p>
            <a:pPr algn="l" marL="210820" indent="-210820">
              <a:lnSpc>
                <a:spcPct val="113000"/>
              </a:lnSpc>
              <a:spcBef>
                <a:spcPts val="440"/>
              </a:spcBef>
              <a:buSzPct val="100000"/>
              <a:buChar char="•"/>
            </a:pPr>
            <a:r>
              <a:rPr lang="it" altLang="en-US" sz="2210" dirty="0">
                <a:solidFill>
                  <a:srgbClr val="25252B"/>
                </a:solidFill>
                <a:latin typeface="IBM Plex Sans" pitchFamily="34" charset="0"/>
                <a:ea typeface="IBM Plex Sans" pitchFamily="34" charset="-122"/>
                <a:cs typeface="IBM Plex Sans" pitchFamily="34" charset="-120"/>
              </a:rPr>
              <a:t>Chi si fa carico dei rischi di custodia e di prezzo?</a:t>
            </a:r>
            <a:endParaRPr lang="it"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it" altLang="en-US" sz="2210" dirty="0">
                <a:solidFill>
                  <a:srgbClr val="25252B"/>
                </a:solidFill>
                <a:latin typeface="IBM Plex Sans" pitchFamily="34" charset="0"/>
                <a:ea typeface="IBM Plex Sans" pitchFamily="34" charset="-122"/>
                <a:cs typeface="IBM Plex Sans" pitchFamily="34" charset="-120"/>
              </a:rPr>
              <a:t>I numeri dell'adozione, da soli, non dimostrano l'utilità. Una domanda, strumenti, formazione o sicurezza insufficienti possono spezzare il circuito; eviti di dipendere da omaggi o da un unico organizzatore che gestisca ogni pagamento.</a:t>
            </a:r>
            <a:endParaRPr lang="it"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ClienteIl cliente paga un commerciante in bitcoin per dei beni. CommercianteIl commerciante paga un fornitore di servizi in bitcoin per un servizio.Fornitore di serviziIl fornitore di servizi paga un ">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Casi d'uso per commercianti o comunità</a:t>
            </a:r>
            <a:endParaRPr lang="it"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Unità di prezzo e metodo di pagamento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Controllo delle chiavi, accesso del personale, sicurezza dei dispositivi e backup</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Conferma, ricevute, rimborsi ed errori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Conversione, registrazioni, tasse e assistenza</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Pianifichi per un guasto del wallet o della rete</a:t>
            </a:r>
            <a:endParaRPr lang="it"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Un unico organizzatore che detiene fondi condivisi è un custode e un punto di fiducia. I fondi condivisi richiedono regole trasparenti, registrazioni, controlli di accesso e, ove opportuno, una verifica legale.</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Mappe delle risorse locali e scoperta delle</a:t>
            </a:r>
            <a:br/>
            <a:r>
              <a:rPr lang="it" altLang="en-US" sz="3000" dirty="0">
                <a:solidFill>
                  <a:srgbClr val="422C70"/>
                </a:solidFill>
                <a:latin typeface="IBM Plex Sans Medium" pitchFamily="34" charset="0"/>
                <a:ea typeface="IBM Plex Sans Medium" pitchFamily="34" charset="-122"/>
                <a:cs typeface="IBM Plex Sans Medium" pitchFamily="34" charset="-120"/>
              </a:rPr>
              <a:t>comunità</a:t>
            </a:r>
            <a:endParaRPr lang="it" sz="3000" dirty="0"/>
          </a:p>
        </p:txBody>
      </p:sp>
      <p:pic>
        <p:nvPicPr>
          <p:cNvPr id="4" name="Image 0" descr="QR code">    </p:cNvPr>
          <p:cNvPicPr>
            <a:picLocks noChangeAspect="1"/>
          </p:cNvPicPr>
          <p:nvPr/>
        </p:nvPicPr>
        <p:blipFill>
          <a:blip r:embed="rId1"/>
          <a:stretch>
            <a:fillRect/>
          </a:stretch>
        </p:blipFill>
        <p:spPr>
          <a:xfrm>
            <a:off x="9429750" y="1714500"/>
            <a:ext cx="2095530" cy="3744834"/>
          </a:xfrm>
          <a:prstGeom prst="rect">
            <a:avLst/>
          </a:prstGeom>
        </p:spPr>
      </p:pic>
      <p:sp>
        <p:nvSpPr>
          <p:cNvPr id="5" name="Text 2"/>
          <p:cNvSpPr/>
          <p:nvPr/>
        </p:nvSpPr>
        <p:spPr>
          <a:xfrm>
            <a:off x="1032449" y="1802191"/>
            <a:ext cx="8515807" cy="1755465"/>
          </a:xfrm>
          <a:prstGeom prst="rect">
            <a:avLst/>
          </a:prstGeom>
          <a:noFill/>
          <a:ln/>
        </p:spPr>
        <p:txBody>
          <a:bodyPr wrap="square" lIns="0" tIns="0" rIns="0" bIns="0" rtlCol="0" anchor="t"/>
          <a:lstStyle/>
          <a:p>
            <a:pPr algn="l" marL="219710" indent="-219710">
              <a:lnSpc>
                <a:spcPct val="113000"/>
              </a:lnSpc>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Trovi esercenti, educatori, meetup e risorse della comunità</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Controlli la data; verifichi in modo indipendente</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Porti con sé un metodo alternativo per pagare o partecipare</a:t>
            </a:r>
            <a:endParaRPr lang="it" sz="2300" dirty="0"/>
          </a:p>
          <a:p>
            <a:pPr algn="l" marL="219710" indent="-219710">
              <a:lnSpc>
                <a:spcPct val="113000"/>
              </a:lnSpc>
              <a:spcBef>
                <a:spcPts val="460"/>
              </a:spcBef>
              <a:buSzPct val="100000"/>
              <a:buChar char="•"/>
            </a:pPr>
            <a:r>
              <a:rPr lang="it" altLang="en-US" sz="2300" dirty="0">
                <a:solidFill>
                  <a:srgbClr val="25252B"/>
                </a:solidFill>
                <a:latin typeface="IBM Plex Sans" pitchFamily="34" charset="0"/>
                <a:ea typeface="IBM Plex Sans" pitchFamily="34" charset="-122"/>
                <a:cs typeface="IBM Plex Sans" pitchFamily="34" charset="-120"/>
              </a:rPr>
              <a:t>Far parte della comunità non è una prova di affidabilità</a:t>
            </a:r>
            <a:endParaRPr lang="it" sz="2300" dirty="0"/>
          </a:p>
        </p:txBody>
      </p:sp>
      <p:sp>
        <p:nvSpPr>
          <p:cNvPr id="6" name="Text 3"/>
          <p:cNvSpPr/>
          <p:nvPr/>
        </p:nvSpPr>
        <p:spPr>
          <a:xfrm>
            <a:off x="666780" y="3879342"/>
            <a:ext cx="8916589" cy="1579992"/>
          </a:xfrm>
          <a:prstGeom prst="rect">
            <a:avLst/>
          </a:prstGeom>
          <a:noFill/>
          <a:ln/>
        </p:spPr>
        <p:txBody>
          <a:bodyPr wrap="square" lIns="0" tIns="0" rIns="0" bIns="0" rtlCol="0" anchor="t"/>
          <a:lstStyle/>
          <a:p>
            <a:pPr algn="l" indent="0" marL="0">
              <a:lnSpc>
                <a:spcPct val="113000"/>
              </a:lnSpc>
              <a:buNone/>
            </a:pPr>
            <a:r>
              <a:rPr lang="it" altLang="en-US" sz="2300" dirty="0">
                <a:solidFill>
                  <a:srgbClr val="25252B"/>
                </a:solidFill>
                <a:latin typeface="IBM Plex Sans" pitchFamily="34" charset="0"/>
                <a:ea typeface="IBM Plex Sans" pitchFamily="34" charset="-122"/>
                <a:cs typeface="IBM Plex Sans" pitchFamily="34" charset="-120"/>
              </a:rPr>
              <a:t>Non riveli mai le parole di recupero, i saldi, l'indirizzo di casa o le misure di sicurezza durante un meetup. Diffidi di offerte di gestione degli investimenti, di scambi privati, di richieste di aiuto urgente e di rendimenti garantiti.</a:t>
            </a:r>
            <a:endParaRPr lang="i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Ripasso: colleghi tutto questo alla Sua comunità</a:t>
            </a:r>
            <a:endParaRPr lang="i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t" altLang="en-US" sz="2400" dirty="0">
                <a:solidFill>
                  <a:srgbClr val="25252B"/>
                </a:solidFill>
                <a:latin typeface="IBM Plex Sans" pitchFamily="34" charset="0"/>
                <a:ea typeface="IBM Plex Sans" pitchFamily="34" charset="-122"/>
                <a:cs typeface="IBM Plex Sans" pitchFamily="34" charset="-120"/>
              </a:rPr>
              <a:t>Completi l'attività individualmente, poi confronti il Suo ragionamento con il Suo gruppo.</a:t>
            </a:r>
            <a:endParaRPr lang="it" sz="2400" dirty="0"/>
          </a:p>
        </p:txBody>
      </p:sp>
      <p:sp>
        <p:nvSpPr>
          <p:cNvPr id="5" name="Text 3"/>
          <p:cNvSpPr/>
          <p:nvPr/>
        </p:nvSpPr>
        <p:spPr>
          <a:xfrm>
            <a:off x="1047720" y="2514326"/>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Quale esigenza locale e quale funzione della moneta erano coinvolte?</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Quale alternativa realistica ha preso a confronto?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On-chain, Lightning o entrambi? Chi controllava le chiavi?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Il vantaggio più forte, il rischio più serio e il possibile punto di fallimento?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In che modo la legge, le infrastrutture, la lingua o la cultura hanno influito sul risultato?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Quali prove supportano un passo successivo responsabile, se ce n'è uno?</a:t>
            </a:r>
            <a:endParaRPr lang="i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t" altLang="en-US" sz="3000" dirty="0">
                <a:solidFill>
                  <a:srgbClr val="422C70"/>
                </a:solidFill>
                <a:latin typeface="IBM Plex Sans Medium" pitchFamily="34" charset="0"/>
                <a:ea typeface="IBM Plex Sans Medium" pitchFamily="34" charset="-122"/>
                <a:cs typeface="IBM Plex Sans Medium" pitchFamily="34" charset="-120"/>
              </a:rPr>
              <a:t>Punti chiave e un momento di riflessione</a:t>
            </a:r>
            <a:endParaRPr lang="it"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Parta da un'esigenza locale e da un'alternativa realistica</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Osservi, si eserciti in sicurezza, poi spieghi o dimostri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Verifichi strumenti, custodia, costi, privacy e normative locali vigenti</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Confermi il metodo di pagamento e il risultato; preveda un piano in caso di fallimento</a:t>
            </a:r>
            <a:endParaRPr lang="it" sz="2400" dirty="0"/>
          </a:p>
          <a:p>
            <a:pPr algn="l" marL="228600" indent="-228600">
              <a:lnSpc>
                <a:spcPct val="113000"/>
              </a:lnSpc>
              <a:spcBef>
                <a:spcPts val="480"/>
              </a:spcBef>
              <a:buSzPct val="100000"/>
              <a:buChar char="•"/>
            </a:pPr>
            <a:r>
              <a:rPr lang="it" altLang="en-US" sz="2400" dirty="0">
                <a:solidFill>
                  <a:srgbClr val="25252B"/>
                </a:solidFill>
                <a:latin typeface="IBM Plex Sans" pitchFamily="34" charset="0"/>
                <a:ea typeface="IBM Plex Sans" pitchFamily="34" charset="-122"/>
                <a:cs typeface="IBM Plex Sans" pitchFamily="34" charset="-120"/>
              </a:rPr>
              <a:t>Una partecipazione utile alla comunità è volontaria e protegge le persone</a:t>
            </a:r>
            <a:endParaRPr lang="it"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it" altLang="en-US" sz="2400" b="1" dirty="0">
                <a:solidFill>
                  <a:srgbClr val="422C70"/>
                </a:solidFill>
                <a:latin typeface="IBM Plex Sans" pitchFamily="34" charset="0"/>
                <a:ea typeface="IBM Plex Sans" pitchFamily="34" charset="-122"/>
                <a:cs typeface="IBM Plex Sans" pitchFamily="34" charset="-120"/>
              </a:rPr>
              <a:t>Un momento di riflessione</a:t>
            </a:r>
            <a:endParaRPr lang="it" sz="2400" dirty="0"/>
          </a:p>
          <a:p>
            <a:pPr algn="l" indent="0" marL="0">
              <a:lnSpc>
                <a:spcPct val="113000"/>
              </a:lnSpc>
              <a:spcBef>
                <a:spcPts val="360"/>
              </a:spcBef>
              <a:buNone/>
            </a:pPr>
            <a:r>
              <a:rPr lang="it" altLang="en-US" sz="2400" dirty="0">
                <a:solidFill>
                  <a:srgbClr val="25252B"/>
                </a:solidFill>
                <a:latin typeface="IBM Plex Sans" pitchFamily="34" charset="0"/>
                <a:ea typeface="IBM Plex Sans" pitchFamily="34" charset="-122"/>
                <a:cs typeface="IBM Plex Sans" pitchFamily="34" charset="-120"/>
              </a:rPr>
              <a:t>Quale domanda porrebbe prima di decidere se un percorso con Bitcoin risponde a un'esigenza locale?</a:t>
            </a:r>
            <a:endParaRPr lang="i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t" altLang="en-US" sz="1200" dirty="0">
                <a:solidFill>
                  <a:srgbClr val="6C6C7D"/>
                </a:solidFill>
                <a:latin typeface="IBM Plex Sans" pitchFamily="34" charset="0"/>
                <a:ea typeface="IBM Plex Sans" pitchFamily="34" charset="-122"/>
                <a:cs typeface="IBM Plex Sans" pitchFamily="34" charset="-120"/>
              </a:rPr>
              <a:t>Diploma Bitcoin · Modulo 4</a:t>
            </a:r>
            <a:endParaRPr lang="i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 Bitcoin</dc:title>
  <dc:subject>Open educational slides (Creative Commons). Adapt them freely.</dc:subject>
  <dc:creator>My First Bitcoin</dc:creator>
  <cp:lastModifiedBy>My First Bitcoin</cp:lastModifiedBy>
  <cp:revision>1</cp:revision>
  <dcterms:created xsi:type="dcterms:W3CDTF">2026-10-22T20:34:30Z</dcterms:created>
  <dcterms:modified xsi:type="dcterms:W3CDTF">2026-10-22T20:34:30Z</dcterms:modified>
</cp:coreProperties>
</file>