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स्रोत: My First Bitcoin, बिटकॉइन का परिचय, शुरुआती लोगों के लिए मार्गदर्शिका, संस्करण 26.10। क्रिएटिव कॉमन्स एट्रिब्यूशन-शेयरअलाइक 4.0 इंटरनेशनल लाइसेंस के अंतर्गत अनुकूलित; यह स्लाइड प्रस्तुति भी उसी लाइसेंस का उपयोग करती है। यह स्लाइड प्रस्तुति मार्गदर्शिका के छह प्रश्नों पर आधारित है और शिक्षक के नेतृत्व में प्रस्तुति देने के लिए एक सहायक सामग्री है। आप अर्थ और सुरक्षा संदेशों को बरकरार रखते हुए उदाहरणों, गति और प्रस्तुति के तरीके को अपने समुदाय के अनुरूप ढालें। सत्र की कोई निश्चित अवधि निर्धारित नहीं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तस्वीर से शुरुआत करें: हमारे आस-पास हर कोई पैसे का इस्तेमाल करता है, बिना उस पर सवाल उठाए। समूह से पूछें कि उन्होंने आखिरी बार कब सोचा था कि पैसा कहाँ से आता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शिक्षार्थियों को लिखने के लिए कुछ मिनट दें। किसी से भी व्यक्तिगत वित्तीय जानकारी साझा करने को न कहें। इन उत्तरों पर “आगे क्या?” की मुख्य बातों वाली स्लाइड में फिर से चर्चा की जाएगी।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पूरे सत्र में इस अंतर को ध्यान में रखें। जब कोई दावा सामने आए, तो पूछें: क्या हम इसकी जाँच कर सकते हैं, या इसके लिए मानदंडों और साक्ष्यों की आवश्यकता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 के उदाहरण का उपयोग करें: आप चावल उगाते हैं और आपको जूतों की ज़रूरत है, लेकिन मोची को चावल नहीं, खाना पकाने का तेल चाहिए। अर्थशास्त्री इसे आवश्यकताओं का दोहरा संयोग कहते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मार्गदर्शिका के उदाहरण का उपयोग करें: आप चावल उगाते हैं और आपको जूतों की ज़रूरत है, लेकिन मोची को चावल नहीं, खाना पकाने का तेल चाहिए। अर्थशास्त्री इसे आवश्यकताओं का दोहरा संयोग कहते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बैंकनोट केवल कागज़ का एक टुकड़ा है। पैसा बेचने और खरीदने को अलग करके वस्तु-विनिमय की समस्या हल करता है: आप अपना चावल एक व्यक्ति को बेचते हैं और जूते किसी दूसरे व्यक्ति से खरीदते हैं। यही बात पैसे को वस्तु-विनिमय से अलग करती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मूल्य मुद्रास्फीति कीमतों के सामान्य स्तर में लगातार होने वाली वृद्धि है। इसका दूसरा पहलू क्रय शक्ति है: मुद्रा की एक इकाई से कितना खरीदा जा सकता है। यदि बुनियादी वस्तुओं की एक टोकरी की कीमत मुद्रा की 100 इकाइयों से बढ़कर 110 हो जाती है, तो उन्हीं 100 इकाइयों से अब पूरी टोकरी नहीं खरीदी जा सकती।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मूल्य मुद्रास्फीति कीमतों के सामान्य स्तर में लगातार होने वाली वृद्धि है। इसका दूसरा पहलू क्रय शक्ति है: मुद्रा की एक इकाई से कितना खरीदा जा सकता है। यदि बुनियादी वस्तुओं की एक टोकरी की कीमत मुद्रा की 100 इकाइयों से बढ़कर 110 हो जाती है, तो उन्हीं 100 इकाइयों से अब पूरी टोकरी नहीं खरीदी जा सकती।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अर्थशास्त्री इस बात पर बहस करते हैं कि प्रत्येक कारण कितना मायने रखता है। ध्यान उस एक कारण पर केंद्रित रखें जो संयोग नहीं, बल्कि एक निर्णय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यह बिना किसी उपकरण या इंटरनेट के भी काम करता है। समूह के सभी सदस्यों के उत्तरों की तुलना करें और शिक्षार्थियों को याद दिलाएँ कि किसी एक वस्तु की कीमत से समग्र मुद्रास्फीति नहीं मापी जा सकती।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बिटकॉइन से पहले, ऑनलाइन पैसे भेजना हमेशा किसी भरोसेमंद संस्था पर निर्भर करता था: कोई बैंक या भुगतान कंपनी, जो बहीखाता रखती थी, खातों को मंज़ूरी देती थी और किसी भुगतान में देरी कर सकती थी, उसे रोक सकती थी या वापस कर सकती थी। डिजिटल जानकारी की नकल करना आसान है: अगर किसी डिजिटल सिक्के को दो बार खर्च किया जा सकता, तो वह पैसे के रूप में काम नहीं कर सकता था। यही दोहरे खर्च की समस्या है। Satoshi Nakamoto इस नाम का उपयोग करने वाला कोई व्यक्ति या समूह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विकेंद्रीकृत होने का मतलब यह नहीं है कि सभी का प्रभाव बराबर है। इसका मतलब है कि कोई भी एक प्रतिभागी सभी के लिए बहीखाते या मौद्रिक नियमों को नहीं बदल सकता।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नए बिटकॉइन एक सार्वजनिक समय-सारणी के अनुसार जारी किए जाते हैं, और नोड कहलाने वाले स्वतंत्र कंप्यूटर इस नियम का उल्लंघन करने वाले किसी भी ब्लॉक को अस्वीकार कर देते हैं। यह सीमा विश्वसनीय है क्योंकि कोई भी इसकी जाँच कर सकता है। यह प्रकृति का नियम नहीं है: यह इसलिए कायम है क्योंकि प्रतिभागी इसे लगातार लागू करते हैं। सीमित आपूर्ति इस बात की गारंटी नहीं देती कि कीमत बढ़ेगी; कीमत आपूर्ति के साथ-साथ माँग पर भी निर्भर करती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sats का मालिक होना और 0.001 बिटकॉइन का मालिक होना एक ही राशि को दर्शाते हैं। इस गलतफ़हमी को दूर कीजिए कि एक बिटकॉइन महँगा होने के कारण बिटकॉइन आम लोगों की पहुँच से बाहर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उपयोगकर्ता बिटकॉइन भेजते हैं, प्राप्त करते हैं और अपने पास रखते हैं; नोड प्रत्येक लेनदेन और ब्लॉक की जाँच करते हैं कि वे नियमों के अनुरूप हैं या नहीं; माइनर लगभग हर दस मिनट में रिकॉर्ड में एक नया ब्लॉक जोड़ने के लिए प्रतिस्पर्धा करते हैं। यह रिकॉर्ड, यानी ब्लॉकचेन, सार्वजनिक है और इसे दोबारा लिखना बहुत महँगा पड़ता है। वर्तनी पर एक टिप्पणी: अंग्रेज़ी में बड़े B से लिखा गया Bitcoin आम तौर पर नेटवर्क या प्रणाली को दर्शाता है; छोटे b से लिखा गया bitcoin स्वयं मुद्रा को दर्शाता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उपयोगकर्ता बिटकॉइन भेजते हैं, प्राप्त करते हैं और अपने पास रखते हैं; नोड प्रत्येक लेनदेन और ब्लॉक की जाँच करते हैं कि वे नियमों के अनुरूप हैं या नहीं; माइनर लगभग हर दस मिनट में रिकॉर्ड में एक नया ब्लॉक जोड़ने के लिए प्रतिस्पर्धा करते हैं। यह रिकॉर्ड, यानी ब्लॉकचेन, सार्वजनिक है और इसे दोबारा लिखना बहुत महँगा पड़ता है। वर्तनी पर एक टिप्पणी: अंग्रेज़ी में बड़े B से लिखा गया Bitcoin आम तौर पर नेटवर्क या प्रणाली को दर्शाता है; छोटे b से लिखा गया bitcoin स्वयं मुद्रा को दर्शाता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बिटकॉइन वॉलेट एक साधन है, जो आमतौर पर एक ऐप होता है। इससे आप बिटकॉइन प्राप्त कर सकते हैं, अपना बैलेंस देख सकते हैं और बिटकॉइन भेज सकते हैं। आपके बिटकॉइन आपके फ़ोन में संग्रहीत नहीं होते: उनका रिकॉर्ड ब्लॉकचेन पर होता है। वॉलेट उन कुंजियों का प्रबंधन करता है जिनसे आप यह साबित कर सकते हैं कि बिटकॉइन आपके हैं और भुगतान की अनुमति दे सकते 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सीड फ़्रेज़ केवल बैकअप नहीं है: इससे वॉलेट पर पूरा नियंत्रण मिलता है। जब आप वॉलेट बनाएँ, तो इसे कागज़ पर सही-सही लिख लें; इसे ऑफ़लाइन, गोपनीय और ऐसी जगह रखें जहाँ यह खो न जाए या क्षतिग्रस्त न हो। कभी इसकी फ़ोटो न लें, इसे ईमेल न करें, क्लाउड नोट्स में न रखें, संदेश में न भेजें और न ही किसी वेबसाइट पर टाइप करें। दिखाए गए शब्द केवल एक नमूना हैं; कभी भी असली सीड फ़्रेज़ न दिखाएँ और न ही किसी से 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किसी विशेष वॉलेट की अनुशंसा नहीं करता है। टूल, शुल्क और स्वामी बदलते रहते हैं, और जो एक समुदाय के लिए उपयुक्त है, वह दूसरे के लिए उपयुक्त नहीं भी हो सकता है। शिक्षार्थियों को किसी विश्वसनीय स्थानीय शिक्षक से मार्गदर्शन लेने के लिए कहें।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65842" y="571500"/>
            <a:ext cx="1359438" cy="272400"/>
          </a:xfrm>
          <a:prstGeom prst="rect">
            <a:avLst/>
          </a:prstGeom>
          <a:noFill/>
          <a:ln/>
        </p:spPr>
        <p:txBody>
          <a:bodyPr wrap="square" lIns="0" tIns="0" rIns="0" bIns="0" rtlCol="0" anchor="t"/>
          <a:lstStyle/>
          <a:p>
            <a:pPr algn="r" indent="0" marL="0">
              <a:lnSpc>
                <a:spcPct val="108000"/>
              </a:lnSpc>
              <a:buNone/>
            </a:pPr>
            <a:r>
              <a:rPr lang="hi" altLang="en-US" sz="1650" dirty="0">
                <a:solidFill>
                  <a:srgbClr val="FFFFFF"/>
                </a:solidFill>
                <a:latin typeface="IBM Plex Sans" pitchFamily="34" charset="0"/>
                <a:ea typeface="IBM Plex Sans" pitchFamily="34" charset="-122"/>
                <a:cs typeface="IBM Plex Sans" pitchFamily="34" charset="-120"/>
              </a:rPr>
              <a:t>संस्करण 26.10</a:t>
            </a:r>
            <a:endParaRPr lang="hi"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hi" altLang="en-US" sz="7200" dirty="0">
                <a:solidFill>
                  <a:srgbClr val="FFFFFF"/>
                </a:solidFill>
                <a:latin typeface="IBM Plex Sans Medium" pitchFamily="34" charset="0"/>
                <a:ea typeface="IBM Plex Sans Medium" pitchFamily="34" charset="-122"/>
                <a:cs typeface="IBM Plex Sans Medium" pitchFamily="34" charset="-120"/>
              </a:rPr>
              <a:t>बिटकॉइन</a:t>
            </a:r>
            <a:br/>
            <a:r>
              <a:rPr lang="hi" altLang="en-US" sz="7200" dirty="0">
                <a:solidFill>
                  <a:srgbClr val="FFFFFF"/>
                </a:solidFill>
                <a:latin typeface="IBM Plex Sans Medium" pitchFamily="34" charset="0"/>
                <a:ea typeface="IBM Plex Sans Medium" pitchFamily="34" charset="-122"/>
                <a:cs typeface="IBM Plex Sans Medium" pitchFamily="34" charset="-120"/>
              </a:rPr>
              <a:t>का परिचय</a:t>
            </a:r>
            <a:endParaRPr lang="hi"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hi" altLang="en-US" sz="2400" dirty="0">
                <a:solidFill>
                  <a:srgbClr val="FFFFFF"/>
                </a:solidFill>
                <a:latin typeface="IBM Plex Sans" pitchFamily="34" charset="0"/>
                <a:ea typeface="IBM Plex Sans" pitchFamily="34" charset="-122"/>
                <a:cs typeface="IBM Plex Sans" pitchFamily="34" charset="-120"/>
              </a:rPr>
              <a:t>शुरुआती लोगों के लिए मार्गदर्शिका</a:t>
            </a:r>
            <a:endParaRPr lang="hi"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पैसा क्यों महत्वपूर्ण है?</a:t>
            </a:r>
            <a:endParaRPr lang="hi" sz="4350" dirty="0"/>
          </a:p>
        </p:txBody>
      </p:sp>
      <p:sp>
        <p:nvSpPr>
          <p:cNvPr id="3" name="Text 1"/>
          <p:cNvSpPr/>
          <p:nvPr/>
        </p:nvSpPr>
        <p:spPr>
          <a:xfrm>
            <a:off x="345095" y="3740079"/>
            <a:ext cx="11501689"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हम हर दिन पैसे का उपयोग करते हैं, फिर भी शायद ही कभी पूछते हैं कि यह कैसे काम करता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अधिकांश लोग कभी रुककर पैसे के</a:t>
            </a:r>
            <a:br/>
            <a:r>
              <a:rPr lang="hi" altLang="en-US" sz="3000" dirty="0">
                <a:solidFill>
                  <a:srgbClr val="422C70"/>
                </a:solidFill>
                <a:latin typeface="IBM Plex Sans Medium" pitchFamily="34" charset="0"/>
                <a:ea typeface="IBM Plex Sans Medium" pitchFamily="34" charset="-122"/>
                <a:cs typeface="IBM Plex Sans Medium" pitchFamily="34" charset="-120"/>
              </a:rPr>
              <a:t>बारे में नहीं सोचते</a:t>
            </a:r>
            <a:endParaRPr lang="hi"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इसे कमाना नहीं, इसे खर्च करना नहीं, बल्कि यह सोचना कि यह क्या है और कैसे काम करता है।</a:t>
            </a:r>
            <a:endParaRPr lang="hi"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महत्वपूर्ण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शुरुआत के लिए पाँच प्रश्न</a:t>
            </a:r>
            <a:endParaRPr lang="hi" sz="3000" dirty="0"/>
          </a:p>
        </p:txBody>
      </p:sp>
      <p:sp>
        <p:nvSpPr>
          <p:cNvPr id="5" name="Text 2"/>
          <p:cNvSpPr/>
          <p:nvPr/>
        </p:nvSpPr>
        <p:spPr>
          <a:xfrm>
            <a:off x="1002000" y="1375806"/>
            <a:ext cx="5973227" cy="2747955"/>
          </a:xfrm>
          <a:prstGeom prst="rect">
            <a:avLst/>
          </a:prstGeom>
          <a:noFill/>
          <a:ln/>
        </p:spPr>
        <p:txBody>
          <a:bodyPr wrap="square" lIns="0" tIns="0" rIns="0" bIns="0" rtlCol="0" anchor="t"/>
          <a:lstStyle/>
          <a:p>
            <a:pPr algn="l" marL="200660" indent="-200660">
              <a:lnSpc>
                <a:spcPct val="113000"/>
              </a:lnSpc>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लोगों को पैसे की ज़रूरत क्यों होती है?</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किसी चीज़ को पैसा क्या बनाता है?</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आप जो पैसा इस्तेमाल करते हैं, उसे कौन बना सकता है या नियंत्रित कर सकता है?</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आप जो पैसा इस्तेमाल करते हैं, उसका मूल्य क्यों है?</a:t>
            </a:r>
            <a:endParaRPr lang="hi" sz="2110" dirty="0"/>
          </a:p>
          <a:p>
            <a:pPr algn="l" marL="200660" indent="-200660">
              <a:lnSpc>
                <a:spcPct val="113000"/>
              </a:lnSpc>
              <a:spcBef>
                <a:spcPts val="420"/>
              </a:spcBef>
              <a:buSzPct val="100000"/>
              <a:buChar char="•"/>
            </a:pPr>
            <a:r>
              <a:rPr lang="hi" altLang="en-US" sz="2110" dirty="0">
                <a:solidFill>
                  <a:srgbClr val="25252B"/>
                </a:solidFill>
                <a:latin typeface="IBM Plex Sans" pitchFamily="34" charset="0"/>
                <a:ea typeface="IBM Plex Sans" pitchFamily="34" charset="-122"/>
                <a:cs typeface="IBM Plex Sans" pitchFamily="34" charset="-120"/>
              </a:rPr>
              <a:t>क्या आपके पैसे से अब भी उतना ही सामान खरीदा जा सकता है जितना पहले?</a:t>
            </a:r>
            <a:endParaRPr lang="hi" sz="2110" dirty="0"/>
          </a:p>
        </p:txBody>
      </p:sp>
      <p:sp>
        <p:nvSpPr>
          <p:cNvPr id="6" name="Shape 3"/>
          <p:cNvSpPr/>
          <p:nvPr/>
        </p:nvSpPr>
        <p:spPr>
          <a:xfrm>
            <a:off x="666780" y="4418747"/>
            <a:ext cx="5981730" cy="1447770"/>
          </a:xfrm>
          <a:prstGeom prst="rect">
            <a:avLst/>
          </a:prstGeom>
          <a:solidFill>
            <a:srgbClr val="F3F3FA"/>
          </a:solidFill>
          <a:ln/>
        </p:spPr>
      </p:sp>
      <p:sp>
        <p:nvSpPr>
          <p:cNvPr id="7" name="Shape 4"/>
          <p:cNvSpPr/>
          <p:nvPr/>
        </p:nvSpPr>
        <p:spPr>
          <a:xfrm>
            <a:off x="666780" y="4418747"/>
            <a:ext cx="57150" cy="1447770"/>
          </a:xfrm>
          <a:prstGeom prst="rect">
            <a:avLst/>
          </a:prstGeom>
          <a:solidFill>
            <a:srgbClr val="422C70"/>
          </a:solidFill>
          <a:ln/>
        </p:spPr>
      </p:sp>
      <p:sp>
        <p:nvSpPr>
          <p:cNvPr id="8" name="Text 5"/>
          <p:cNvSpPr/>
          <p:nvPr/>
        </p:nvSpPr>
        <p:spPr>
          <a:xfrm>
            <a:off x="1153058" y="4660148"/>
            <a:ext cx="5370180" cy="964966"/>
          </a:xfrm>
          <a:prstGeom prst="rect">
            <a:avLst/>
          </a:prstGeom>
          <a:noFill/>
          <a:ln/>
        </p:spPr>
        <p:txBody>
          <a:bodyPr wrap="square" lIns="0" tIns="0" rIns="0" bIns="0" rtlCol="0" anchor="t"/>
          <a:lstStyle/>
          <a:p>
            <a:pPr algn="l" indent="0" marL="0">
              <a:lnSpc>
                <a:spcPct val="113000"/>
              </a:lnSpc>
              <a:buNone/>
            </a:pPr>
            <a:r>
              <a:rPr lang="hi" altLang="en-US" sz="2110" b="1" dirty="0">
                <a:solidFill>
                  <a:srgbClr val="422C70"/>
                </a:solidFill>
                <a:latin typeface="IBM Plex Sans" pitchFamily="34" charset="0"/>
                <a:ea typeface="IBM Plex Sans" pitchFamily="34" charset="-122"/>
                <a:cs typeface="IBM Plex Sans" pitchFamily="34" charset="-120"/>
              </a:rPr>
              <a:t>अपने उत्तर संभालकर रखें</a:t>
            </a:r>
            <a:endParaRPr lang="hi" sz="2110" dirty="0"/>
          </a:p>
          <a:p>
            <a:pPr algn="l" indent="0" marL="0">
              <a:lnSpc>
                <a:spcPct val="113000"/>
              </a:lnSpc>
              <a:spcBef>
                <a:spcPts val="320"/>
              </a:spcBef>
              <a:buNone/>
            </a:pPr>
            <a:r>
              <a:rPr lang="hi" altLang="en-US" sz="2110" dirty="0">
                <a:solidFill>
                  <a:srgbClr val="25252B"/>
                </a:solidFill>
                <a:latin typeface="IBM Plex Sans" pitchFamily="34" charset="0"/>
                <a:ea typeface="IBM Plex Sans" pitchFamily="34" charset="-122"/>
                <a:cs typeface="IBM Plex Sans" pitchFamily="34" charset="-120"/>
              </a:rPr>
              <a:t>हर प्रश्न का संक्षिप्त उत्तर लिखें। अंत में आप इन उत्तरों पर फिर से विचार करेंगे।</a:t>
            </a:r>
            <a:endParaRPr lang="hi"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महत्वपूर्ण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तथ्य या राय?</a:t>
            </a:r>
            <a:endParaRPr lang="hi"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तथ्य:</a:t>
            </a:r>
            <a:r>
              <a:rPr lang="hi" altLang="en-US" sz="2400" dirty="0">
                <a:solidFill>
                  <a:srgbClr val="25252B"/>
                </a:solidFill>
                <a:latin typeface="IBM Plex Sans" pitchFamily="34" charset="0"/>
                <a:ea typeface="IBM Plex Sans" pitchFamily="34" charset="-122"/>
                <a:cs typeface="IBM Plex Sans" pitchFamily="34" charset="-120"/>
              </a:rPr>
              <a:t> "यह नोट करों के भुगतान के लिए स्वीकार किया जाता है।" इसकी जाँच की जा सकती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राय:</a:t>
            </a:r>
            <a:r>
              <a:rPr lang="hi" altLang="en-US" sz="2400" dirty="0">
                <a:solidFill>
                  <a:srgbClr val="25252B"/>
                </a:solidFill>
                <a:latin typeface="IBM Plex Sans" pitchFamily="34" charset="0"/>
                <a:ea typeface="IBM Plex Sans" pitchFamily="34" charset="-122"/>
                <a:cs typeface="IBM Plex Sans" pitchFamily="34" charset="-120"/>
              </a:rPr>
              <a:t> "यह पैसे का सबसे अच्छा रूप है।" इसके लिए मानदंडों और साक्ष्यों की आवश्यकता है।</a:t>
            </a:r>
            <a:endParaRPr lang="hi"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यह मार्गदर्शिका केवल शिक्षा के लिए है। यह वित्तीय, निवेश, कानूनी या कर संबंधी सलाह नहीं देती है, और न ही यह आपको कुछ भी खरीदने, बेचने या अपने पास बनाए रखने के लिए कहती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महत्वपूर्ण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पैसा क्या है?</a:t>
            </a:r>
            <a:endParaRPr lang="h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पैसा विनिमय का एक साधन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वस्तु-विनिमय और आवश्यकताओं का दोहरा संयोग</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दोनों लोगों को एक ही समय पर और उचित मात्रा में उस चीज़ की ज़रूरत होनी चाहिए जो दूसरे के पास है।</a:t>
            </a:r>
            <a:endParaRPr lang="hi"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वस्तु-विनिमय और आवश्यकताओं का दोहरा संयोग</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दोनों लोगों को एक ही समय पर और उपयुक्त मात्रा में वह चीज़ चाहिए होनी चाहिए जो दूसरे के पास है।</a:t>
            </a:r>
            <a:endParaRPr lang="hi" sz="2400" dirty="0"/>
          </a:p>
        </p:txBody>
      </p:sp>
      <p:pic>
        <p:nvPicPr>
          <p:cNvPr id="5" name="Image 0" descr="Amina पास है: चावल चाहिए: जूतेLuis के साथLuis को चावल नहीं चाहिए।Luis पास हैं: जूतेचाहिए: तेलMei के साथMei को जूते नहीं चाहिए।Meiपास है: तेलचाहिए: मरम्मतAmina के साथAmina मरम्मत नहीं कर सकती।">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पैसा विनिमय का एक साधन है</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भी सिर्फ़ पैसा रखने के लिए पैसा नहीं चाहता। यह उपयोगी है क्योंकि दूसरे लोग इसे इस उम्मीद से स्वीकार करते हैं कि आगे चलकर अन्य लोग भी इसे स्वीकार करेंगे।</a:t>
            </a:r>
            <a:endParaRPr lang="hi"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पैसे के तीन कार्य</a:t>
            </a:r>
            <a:endParaRPr lang="hi"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विनिमय का माध्यम:</a:t>
            </a:r>
            <a:r>
              <a:rPr lang="hi" altLang="en-US" sz="2400" dirty="0">
                <a:solidFill>
                  <a:srgbClr val="25252B"/>
                </a:solidFill>
                <a:latin typeface="IBM Plex Sans" pitchFamily="34" charset="0"/>
                <a:ea typeface="IBM Plex Sans" pitchFamily="34" charset="-122"/>
                <a:cs typeface="IBM Plex Sans" pitchFamily="34" charset="-120"/>
              </a:rPr>
              <a:t> लोग इसे भुगतान के रूप में स्वीकार करते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लेखा की इकाई:</a:t>
            </a:r>
            <a:r>
              <a:rPr lang="hi" altLang="en-US" sz="2400" dirty="0">
                <a:solidFill>
                  <a:srgbClr val="25252B"/>
                </a:solidFill>
                <a:latin typeface="IBM Plex Sans" pitchFamily="34" charset="0"/>
                <a:ea typeface="IBM Plex Sans" pitchFamily="34" charset="-122"/>
                <a:cs typeface="IBM Plex Sans" pitchFamily="34" charset="-120"/>
              </a:rPr>
              <a:t> कीमतें इसमें व्यक्त की जाती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मूल्य का भंडार:</a:t>
            </a:r>
            <a:r>
              <a:rPr lang="hi" altLang="en-US" sz="2400" dirty="0">
                <a:solidFill>
                  <a:srgbClr val="25252B"/>
                </a:solidFill>
                <a:latin typeface="IBM Plex Sans" pitchFamily="34" charset="0"/>
                <a:ea typeface="IBM Plex Sans" pitchFamily="34" charset="-122"/>
                <a:cs typeface="IBM Plex Sans" pitchFamily="34" charset="-120"/>
              </a:rPr>
              <a:t> यह आज के मूल्य को भविष्य तक सुरक्षित रखता है</a:t>
            </a:r>
            <a:endParaRPr lang="hi"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मुद्रा का कोई भी रूप मूल्य को पूरी तरह सुरक्षित नहीं रखता, लेकिन कुछ रूपों की क्रय शक्ति दूसरों की तुलना में अधिक धीरे-धीरे घटती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सीपियों से कागज़ तक</a:t>
            </a:r>
            <a:endParaRPr lang="hi" sz="3000" dirty="0"/>
          </a:p>
        </p:txBody>
      </p:sp>
      <p:sp>
        <p:nvSpPr>
          <p:cNvPr id="5" name="Text 2"/>
          <p:cNvSpPr/>
          <p:nvPr/>
        </p:nvSpPr>
        <p:spPr>
          <a:xfrm>
            <a:off x="1047720" y="1386779"/>
            <a:ext cx="5276820" cy="3473531"/>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सीपियाँ, नमक, मनके, पशुधन, ताँबा, चाँदी, सोना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बहुमूल्य धातुएँ: दुर्लभ, टिकाऊ, व्यापक रूप से स्वीकृत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धातु की एक निर्दिष्ट मात्रा के बदले भुनाए जा सकने वाले कागज़ी दावे</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स्वर्ण मानक: सोने से कानूनी रूप से जुड़ी मुद्रा इकाई</a:t>
            </a:r>
            <a:endParaRPr lang="hi" sz="2400" dirty="0"/>
          </a:p>
        </p:txBody>
      </p:sp>
      <p:sp>
        <p:nvSpPr>
          <p:cNvPr id="6" name="Text 3"/>
          <p:cNvSpPr/>
          <p:nvPr/>
        </p:nvSpPr>
        <p:spPr>
          <a:xfrm>
            <a:off x="666780" y="5195438"/>
            <a:ext cx="5694426"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नियम स्थान और काल के अनुसार अलग-अलग थे।</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फ़िएट मुद्रा</a:t>
            </a:r>
            <a:endParaRPr lang="hi"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1971: संयुक्त राज्य अमेरिका ने विदेशी सरकारों और केंद्रीय बैंकों द्वारा डॉलर के बदले सोना प्राप्त करने की आधिकारिक व्यवस्था समाप्त कर दी</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आज अधिकांश राष्ट्रीय मुद्राएँ फ़िएट मुद्रा हैं: इन्हें सरकारी अधिकार के तहत जारी किया जाता है और इनके बदले सोना या कोई अन्य वस्तु प्राप्त नहीं की जा सकती</a:t>
            </a:r>
            <a:endParaRPr lang="hi" sz="2400" dirty="0"/>
          </a:p>
          <a:p>
            <a:pPr algn="l" marL="228600" indent="-228600">
              <a:lnSpc>
                <a:spcPct val="113000"/>
              </a:lnSpc>
              <a:spcBef>
                <a:spcPts val="480"/>
              </a:spcBef>
              <a:buSzPct val="100000"/>
              <a:buChar char="•"/>
            </a:pPr>
            <a:r>
              <a:rPr lang="hi" altLang="en-US" sz="2400" i="1" dirty="0">
                <a:solidFill>
                  <a:srgbClr val="25252B"/>
                </a:solidFill>
                <a:latin typeface="IBM Plex Sans" pitchFamily="34" charset="0"/>
                <a:ea typeface="IBM Plex Sans" pitchFamily="34" charset="-122"/>
                <a:cs typeface="IBM Plex Sans" pitchFamily="34" charset="-120"/>
              </a:rPr>
              <a:t>फ़िएट</a:t>
            </a:r>
            <a:r>
              <a:rPr lang="hi" altLang="en-US" sz="2400" dirty="0">
                <a:solidFill>
                  <a:srgbClr val="25252B"/>
                </a:solidFill>
                <a:latin typeface="IBM Plex Sans" pitchFamily="34" charset="0"/>
                <a:ea typeface="IBM Plex Sans" pitchFamily="34" charset="-122"/>
                <a:cs typeface="IBM Plex Sans" pitchFamily="34" charset="-120"/>
              </a:rPr>
              <a:t> का लैटिन में अर्थ है "ऐसा ही हो", जिसे अक्सर "आदेश द्वारा" के रूप में समझा जाता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इसे स्वीकार किया जाता है क्योंकि लोग, व्यवसाय, बैंक और सरकारें इसका उपयोग करते हैं; कानून इसे वैध मुद्रा का दर्जा देते हैं और करों के भुगतान के लिए इसका उपयोग अनिवार्य करते हैं</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हम ऐसे धन से, जिसका आधार कोई</a:t>
            </a:r>
            <a:br/>
            <a:r>
              <a:rPr lang="hi" altLang="en-US" sz="4350" dirty="0">
                <a:solidFill>
                  <a:srgbClr val="FFFFFF"/>
                </a:solidFill>
                <a:latin typeface="IBM Plex Sans Medium" pitchFamily="34" charset="0"/>
                <a:ea typeface="IBM Plex Sans Medium" pitchFamily="34" charset="-122"/>
                <a:cs typeface="IBM Plex Sans Medium" pitchFamily="34" charset="-120"/>
              </a:rPr>
              <a:t>वस्तु थी, ऐसे धन तक आ गए जिसका</a:t>
            </a:r>
            <a:br/>
            <a:r>
              <a:rPr lang="hi" altLang="en-US" sz="4350" dirty="0">
                <a:solidFill>
                  <a:srgbClr val="FFFFFF"/>
                </a:solidFill>
                <a:latin typeface="IBM Plex Sans Medium" pitchFamily="34" charset="0"/>
                <a:ea typeface="IBM Plex Sans Medium" pitchFamily="34" charset="-122"/>
                <a:cs typeface="IBM Plex Sans Medium" pitchFamily="34" charset="-120"/>
              </a:rPr>
              <a:t>आधार किसी पर भरोसा है</a:t>
            </a:r>
            <a:endParaRPr lang="h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C0C0D0"/>
                </a:solidFill>
                <a:latin typeface="IBM Plex Sans" pitchFamily="34" charset="0"/>
                <a:ea typeface="IBM Plex Sans" pitchFamily="34" charset="-122"/>
                <a:cs typeface="IBM Plex Sans" pitchFamily="34" charset="-120"/>
              </a:rPr>
              <a:t>बिटकॉइन का परिचय · पैसा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हमारे पैसे में क्या समस्या है?</a:t>
            </a:r>
            <a:endParaRPr lang="hi"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जब लोग मुद्रास्फीति शब्द सुनते हैं, तो वे आमतौर पर कीमतें बढ़ने के बारे में सोचते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मुद्रास्फीति और क्रय शक्ति</a:t>
            </a:r>
            <a:endParaRPr lang="hi" sz="3000" dirty="0"/>
          </a:p>
        </p:txBody>
      </p:sp>
      <p:pic>
        <p:nvPicPr>
          <p:cNvPr id="4" name="Image 0" descr="पहले आपके पास 100 इकाइयाँ हैं। सामान की टोकरी की कीमत 100 है। आप पूरी टोकरी खरीद सकते हैं।मूल्य स्तरकमक्रय शक्तिअधिककीमतें बढ़ने के बाद आपके पास अब भी 100 इकाइयाँ हैं। उसी टोकरी की कीमत 110 है। अब आप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मुद्रास्फीति और क्रय शक्ति</a:t>
            </a:r>
            <a:endParaRPr lang="h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कई कारण, एक विकल्प</a:t>
            </a:r>
            <a:endParaRPr lang="hi" sz="3000" dirty="0"/>
          </a:p>
        </p:txBody>
      </p:sp>
      <p:sp>
        <p:nvSpPr>
          <p:cNvPr id="5" name="Text 2"/>
          <p:cNvSpPr/>
          <p:nvPr/>
        </p:nvSpPr>
        <p:spPr>
          <a:xfrm>
            <a:off x="1047720" y="1386779"/>
            <a:ext cx="5276820" cy="1355781"/>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मुद्रा और ऋण का विस्तार</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आपूर्ति में बाधाएँ और माँग में बदलाव</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कमज़ोर होती मुद्रा, कर, उत्पादन लागत</a:t>
            </a:r>
            <a:endParaRPr lang="hi" sz="2400" dirty="0"/>
          </a:p>
        </p:txBody>
      </p:sp>
      <p:sp>
        <p:nvSpPr>
          <p:cNvPr id="6" name="Text 3"/>
          <p:cNvSpPr/>
          <p:nvPr/>
        </p:nvSpPr>
        <p:spPr>
          <a:xfrm>
            <a:off x="666780" y="3077779"/>
            <a:ext cx="5694426" cy="1645463"/>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एक कारण दुर्घटनावश नहीं, बल्कि एक निर्णय का परिणाम होता है: फ़िएट व्यवस्था में, कुछ गिने-चुने संस्थान मुद्रा और ऋण की आपूर्ति बढ़ा सकते हैं और इसके नियम बदल सकते हैं।</a:t>
            </a:r>
            <a:endParaRPr lang="hi"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दुर्लभता और मूल्य</a:t>
            </a:r>
            <a:endParaRPr lang="h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मूल Mona Lisa का मूल्य किसी भी प्रतिलिपि से अधिक है: वह एकमात्र मूल कृति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केवल दुर्लभता से मूल्य पैदा नहीं होता, लेकिन जब लोग किसी चीज़ को चाहते हैं, तो उसकी आपूर्ति मायने रखती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जब पैसे की आपूर्ति उन वस्तुओं और सेवाओं की आपूर्ति से तेज़ी से बढ़ती है जिन्हें उससे खरीदा जा सकता है, तो पैसे की हर इकाई से आम तौर पर कम खरीदारी हो पाती है</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मुद्रास्फीति सभी को समान रूप से प्रभावित नहीं करती</a:t>
            </a:r>
            <a:endParaRPr lang="hi"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नकदी और बचत की क्रय शक्ति घट सकती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जिन संपत्तियों की कीमत बढ़ती है, उनके मालिकों को कुछ हद तक सुरक्षा मिल सकती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मज़दूरी और कीमतें अलग-अलग गति से समायोजित होती हैं</a:t>
            </a:r>
            <a:endParaRPr lang="hi"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बैंक खाते में जमा राशि आपके हाथ में मौजूद नकदी से अलग है: यह बैंक का आपको भुगतान करने का वादा है। यह वादा आम तौर पर पूरा होता है, लेकिन यह बैंक और उस पर लागू नियमों पर निर्भर करता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आज़माएँ: क्रय-शक्ति की जाँच</a:t>
            </a:r>
            <a:endParaRPr lang="hi"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कोई एक रोज़मर्रा की चीज़ या सेवा चुनें: ब्रेड, परिवहन या फ़ोन रिचार्ज</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आज उसकी कीमत लिखें</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किसी से पूछें कि कई साल पहले उसकी कीमत कितनी थी, और यदि आप कर सकें तो किसी विश्वसनीय रिकॉर्ड से इसकी पुष्टि करें</a:t>
            </a:r>
            <a:endParaRPr lang="hi" sz="2400" dirty="0"/>
          </a:p>
          <a:p>
            <a:pPr algn="l" marL="228600" indent="-228600">
              <a:lnSpc>
                <a:spcPct val="113000"/>
              </a:lnSpc>
              <a:spcBef>
                <a:spcPts val="480"/>
              </a:spcBef>
              <a:buSzPct val="100000"/>
              <a:buFont typeface="+mj-lt"/>
              <a:buAutoNum type="arabicPeriod" startAt="1"/>
            </a:pPr>
            <a:r>
              <a:rPr lang="hi" altLang="en-US" sz="2400" dirty="0">
                <a:solidFill>
                  <a:srgbClr val="25252B"/>
                </a:solidFill>
                <a:latin typeface="IBM Plex Sans" pitchFamily="34" charset="0"/>
                <a:ea typeface="IBM Plex Sans" pitchFamily="34" charset="-122"/>
                <a:cs typeface="IBM Plex Sans" pitchFamily="34" charset="-120"/>
              </a:rPr>
              <a:t>क्या आमदनी भी उसी दर से बढ़ी? इस बदलाव के और क्या कारण हो सकते हैं?</a:t>
            </a:r>
            <a:endParaRPr lang="hi"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फ़िएट मुद्रा काम करती है, लेकिन जोखिमों के साथ</a:t>
            </a:r>
            <a:endParaRPr lang="hi"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सुविधाजनक भुगतान, लचीली ऋण सुविधाएँ, संकटों से निपटने के साधन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लेकिन इसकी आपूर्ति और नियम बदल सकते हैं, और इसका उपयोग करने वाले लोगों की राय का बहुत कम महत्व होता है</a:t>
            </a:r>
            <a:endParaRPr lang="hi"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इसीलिए लोग विकल्प तलाशते हैं, और इसी वजह से बिटकॉइन बनाया गया था।</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हमारे पैसे में क्या समस्या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बिटकॉइन क्या है?</a:t>
            </a:r>
            <a:endParaRPr lang="hi"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डिजिटल धन जो विकेंद्रीकृत है, जिसकी आपूर्ति सीमित है, और जिसे किसी बैंक की अनुमति के बिना एक व्यक्ति से दूसरे व्यक्ति को सीधे भेजा जा सकता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दोहरे खर्च की समस्या</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31 अक्टूबर 2008:</a:t>
            </a:r>
            <a:r>
              <a:rPr lang="hi" altLang="en-US" sz="2400" dirty="0">
                <a:solidFill>
                  <a:srgbClr val="25252B"/>
                </a:solidFill>
                <a:latin typeface="IBM Plex Sans" pitchFamily="34" charset="0"/>
                <a:ea typeface="IBM Plex Sans" pitchFamily="34" charset="-122"/>
                <a:cs typeface="IBM Plex Sans" pitchFamily="34" charset="-120"/>
              </a:rPr>
              <a:t> Satoshi Nakamoto प्रकाशित करते हैं </a:t>
            </a:r>
            <a:r>
              <a:rPr lang="hi" altLang="en-US" sz="2400" i="1" dirty="0">
                <a:solidFill>
                  <a:srgbClr val="25252B"/>
                </a:solidFill>
                <a:latin typeface="IBM Plex Sans" pitchFamily="34" charset="0"/>
                <a:ea typeface="IBM Plex Sans" pitchFamily="34" charset="-122"/>
                <a:cs typeface="IBM Plex Sans" pitchFamily="34" charset="-120"/>
              </a:rPr>
              <a:t>बिटकॉइन: एक पीयर-टू-पीयर इलेक्ट्रॉनिक नकदी प्रणाली</a:t>
            </a:r>
            <a:r>
              <a:rPr lang="hi" altLang="en-US" sz="2400" dirty="0">
                <a:solidFill>
                  <a:srgbClr val="25252B"/>
                </a:solidFill>
                <a:latin typeface="IBM Plex Sans" pitchFamily="34" charset="0"/>
                <a:ea typeface="IBM Plex Sans" pitchFamily="34" charset="-122"/>
                <a:cs typeface="IBM Plex Sans" pitchFamily="34" charset="-120"/>
              </a:rPr>
              <a:t>. </a:t>
            </a:r>
            <a:r>
              <a:rPr lang="hi" altLang="en-US" sz="2400" b="1" dirty="0">
                <a:solidFill>
                  <a:srgbClr val="25252B"/>
                </a:solidFill>
                <a:latin typeface="IBM Plex Sans" pitchFamily="34" charset="0"/>
                <a:ea typeface="IBM Plex Sans" pitchFamily="34" charset="-122"/>
                <a:cs typeface="IBM Plex Sans" pitchFamily="34" charset="-120"/>
              </a:rPr>
              <a:t>जनवरी 2009:</a:t>
            </a:r>
            <a:r>
              <a:rPr lang="hi" altLang="en-US" sz="2400" dirty="0">
                <a:solidFill>
                  <a:srgbClr val="25252B"/>
                </a:solidFill>
                <a:latin typeface="IBM Plex Sans" pitchFamily="34" charset="0"/>
                <a:ea typeface="IBM Plex Sans" pitchFamily="34" charset="-122"/>
                <a:cs typeface="IBM Plex Sans" pitchFamily="34" charset="-120"/>
              </a:rPr>
              <a:t> नेटवर्क शुरू होता है।</a:t>
            </a:r>
            <a:endParaRPr lang="hi" sz="2400" dirty="0"/>
          </a:p>
        </p:txBody>
      </p:sp>
      <p:pic>
        <p:nvPicPr>
          <p:cNvPr id="5" name="Image 0" descr="भुगतान कंपनी भेजने वाला कंपनी से अनुरोध करता हैकंपनी बहीखाता रखती है और मंज़ूरी देती है कंपनी की अनुमति मिलने पर प्राप्तकर्ता को भुगतान मिलता हैनिर्भरताबहीखाता रखने वाले एक विश्वसनीय संगठन परबिटकॉइन भ">    </p:cNvPr>
          <p:cNvPicPr>
            <a:picLocks noChangeAspect="1"/>
          </p:cNvPicPr>
          <p:nvPr/>
        </p:nvPicPr>
        <p:blipFill>
          <a:blip r:embed="rId1"/>
          <a:stretch>
            <a:fillRect/>
          </a:stretch>
        </p:blipFill>
        <p:spPr>
          <a:xfrm>
            <a:off x="3164098" y="2422886"/>
            <a:ext cx="5863499" cy="376522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विकेंद्रीकृत · सीमित आपूर्ति · पीयर-टू-पीयर</a:t>
            </a:r>
            <a:endParaRPr lang="hi"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विकेंद्रीकृत:</a:t>
            </a:r>
            <a:r>
              <a:rPr lang="hi" altLang="en-US" sz="2400" dirty="0">
                <a:solidFill>
                  <a:srgbClr val="25252B"/>
                </a:solidFill>
                <a:latin typeface="IBM Plex Sans" pitchFamily="34" charset="0"/>
                <a:ea typeface="IBM Plex Sans" pitchFamily="34" charset="-122"/>
                <a:cs typeface="IBM Plex Sans" pitchFamily="34" charset="-120"/>
              </a:rPr>
              <a:t> कोई केंद्रीय कार्यालय खाते नहीं बनाता, शेष राशि नहीं बदलता और यह मंज़ूरी नहीं देता कि कौन जुड़ सकता है</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सीमित आपूर्ति:</a:t>
            </a:r>
            <a:r>
              <a:rPr lang="hi" altLang="en-US" sz="2400" dirty="0">
                <a:solidFill>
                  <a:srgbClr val="25252B"/>
                </a:solidFill>
                <a:latin typeface="IBM Plex Sans" pitchFamily="34" charset="0"/>
                <a:ea typeface="IBM Plex Sans" pitchFamily="34" charset="-122"/>
                <a:cs typeface="IBM Plex Sans" pitchFamily="34" charset="-120"/>
              </a:rPr>
              <a:t> कभी भी 21 मिलियन बिटकॉइन से अधिक नहीं होंगे</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पीयर-टू-पीयर:</a:t>
            </a:r>
            <a:r>
              <a:rPr lang="hi" altLang="en-US" sz="2400" dirty="0">
                <a:solidFill>
                  <a:srgbClr val="25252B"/>
                </a:solidFill>
                <a:latin typeface="IBM Plex Sans" pitchFamily="34" charset="0"/>
                <a:ea typeface="IBM Plex Sans" pitchFamily="34" charset="-122"/>
                <a:cs typeface="IBM Plex Sans" pitchFamily="34" charset="-120"/>
              </a:rPr>
              <a:t> किसी केंद्रीय प्राधिकरण से अनुमति लिए बिना, किसी को भी, कहीं भी भेजें</a:t>
            </a:r>
            <a:endParaRPr lang="hi"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कोई भी कंपनी उन बिटकॉइन पर रोक नहीं लगा सकती जिन्हें आप स्वयं नियंत्रित करते हैं। इस स्वतंत्रता का दूसरा पहलू ज़िम्मेदारी है: किसी वैध लेनदेन को पलटना आम तौर पर असंभव होता है, और नेटवर्क के लिए कोई सहायता केंद्र नहीं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एक सीमा जिसे कोई भी जाँच सकता है</a:t>
            </a:r>
            <a:endParaRPr lang="hi" sz="3000" dirty="0"/>
          </a:p>
        </p:txBody>
      </p:sp>
      <p:pic>
        <p:nvPicPr>
          <p:cNvPr id="4" name="Image 0" descr="आपूर्ति का दावा जारीकर्ता अपनी वेबसाइट पर एक सीमा बताता है। इसका रिकॉर्ड केवल जारीकर्ता के अपने डेटाबेस में होता है। जारीकर्ता के बाहर कोई भी इसकी जाँच नहीं कर सकता। जारीकर्ता चुपचाप आपूर्ति बदल सकता ">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आपको एक पूरा बिटकॉइन लेने की ज़रूरत नहीं है</a:t>
            </a:r>
            <a:endParaRPr lang="hi"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एक बिटकॉइन को 10,00,00,000 छोटी इकाइयों में विभाजित किया जा सकता है, जिन्हें सतोशी या सैट्स कहा जाता है।</a:t>
            </a:r>
            <a:endParaRPr lang="hi" sz="2400" dirty="0"/>
          </a:p>
        </p:txBody>
      </p:sp>
      <p:pic>
        <p:nvPicPr>
          <p:cNvPr id="5" name="Image 0" descr="बिटकॉइन (BTC)10.10.010.0010.00000001सतोशी (सैट्स)⁠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को कौन चालू रखता है?</a:t>
            </a:r>
            <a:endParaRPr lang="hi" sz="3000" dirty="0"/>
          </a:p>
        </p:txBody>
      </p:sp>
      <p:pic>
        <p:nvPicPr>
          <p:cNvPr id="4" name="Image 0" descr="उपयोगकर्ताएक उपयोगकर्ता बिटकॉइन प्राप्त करता है, अपने पास रखता है और भेजता है। नोडएक नोड स्वयं नियमों की जाँच करता है और मान्य डेटा आगे भेजता है। माइनरएक माइनर संभावित ब्लॉक बनाता है और प्रूफ़ ऑफ़ वर्">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को कौन चालू रखता है?</a:t>
            </a:r>
            <a:endParaRPr lang="hi"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में कुछ समझौते करने पड़ते हैं</a:t>
            </a:r>
            <a:endParaRPr lang="hi"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इसकी कीमत तेज़ी से बदल सकती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गलतियाँ आमतौर पर सुधारी नहीं जा सकतीं</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कई जगहों पर इसकी स्वीकार्यता अभी भी सीमित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इसे सुरक्षित रूप से इस्तेमाल करने के लिए कुछ सीखना ज़रूरी है</a:t>
            </a:r>
            <a:endParaRPr lang="hi"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बिटकॉइन संस्थाओं पर भरोसे की ज़रूरत को कुछ हद तक सत्यापन और व्यक्तिगत ज़िम्मेदारी से बदल देता है। यह जोखिम को समाप्त नहीं करता।</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बिटकॉइन क्या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आप बिटकॉइन का उपयोग कैसे करते हैं?</a:t>
            </a:r>
            <a:endParaRPr lang="h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किसी भी वॉलेट के बारे में पहला सवाल: चाबियों पर किसका नियंत्रण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वॉलेट कुंजियों का प्रबंधन करता है</a:t>
            </a:r>
            <a:endParaRPr lang="hi" sz="3000" dirty="0"/>
          </a:p>
        </p:txBody>
      </p:sp>
      <p:pic>
        <p:nvPicPr>
          <p:cNvPr id="4" name="Image 0" descr="आपके वॉलेट में कुंजियाँ होती हैं प्राप्त करें प्राप्त करने का पता साझा करेंभेजें अपनी कुंजी से हस्ताक्षर करें बिटकॉइन साझा बहीखाते में ही रहता है">    </p:cNvPr>
          <p:cNvPicPr>
            <a:picLocks noChangeAspect="1"/>
          </p:cNvPicPr>
          <p:nvPr/>
        </p:nvPicPr>
        <p:blipFill>
          <a:blip r:embed="rId1"/>
          <a:stretch>
            <a:fillRect/>
          </a:stretch>
        </p:blipFill>
        <p:spPr>
          <a:xfrm>
            <a:off x="881024" y="1295430"/>
            <a:ext cx="10429921" cy="46556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वास्तव में आपका बिटकॉइन किसके पास है?</a:t>
            </a:r>
            <a:endParaRPr lang="hi"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स्व-अभिरक्षा:</a:t>
            </a:r>
            <a:r>
              <a:rPr lang="hi" altLang="en-US" sz="2400" dirty="0">
                <a:solidFill>
                  <a:srgbClr val="25252B"/>
                </a:solidFill>
                <a:latin typeface="IBM Plex Sans" pitchFamily="34" charset="0"/>
                <a:ea typeface="IBM Plex Sans" pitchFamily="34" charset="-122"/>
                <a:cs typeface="IBM Plex Sans" pitchFamily="34" charset="-120"/>
              </a:rPr>
              <a:t> कुंजियाँ आपके नियंत्रण में होती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यदि आप सीड फ़्रेज़ और डिवाइस खो देते हैं, तो कोई भी आपके लिए आपके बिटकॉइन वापस नहीं ला सकता</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तृतीय-पक्ष अभिरक्षा:</a:t>
            </a:r>
            <a:r>
              <a:rPr lang="hi" altLang="en-US" sz="2400" dirty="0">
                <a:solidFill>
                  <a:srgbClr val="25252B"/>
                </a:solidFill>
                <a:latin typeface="IBM Plex Sans" pitchFamily="34" charset="0"/>
                <a:ea typeface="IBM Plex Sans" pitchFamily="34" charset="-122"/>
                <a:cs typeface="IBM Plex Sans" pitchFamily="34" charset="-120"/>
              </a:rPr>
              <a:t> कुंजियाँ एक कंपनी के पास होती हैं, कुछ हद तक बैंक की तरह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आपकी शेष राशि कंपनी का भुगतान करने का वादा है; वह निकासी सीमित कर सकती है, खाता फ़्रीज़ कर सकती है, हैक हो सकती है या बंद हो सकती है</a:t>
            </a:r>
            <a:endParaRPr lang="hi"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अभिरक्षा का तरीका चुनना आपकी योग्यता की परीक्षा नहीं है। ज़रूरी यह जानना है कि आप किस प्रकार की अभिरक्षा का उपयोग कर रहे हैं और किस पर भरोसा कर रहे हैं।</a:t>
            </a:r>
            <a:endParaRPr lang="hi"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आपका Seed Phrase पूर्ण पहुँच</a:t>
            </a:r>
            <a:br/>
            <a:r>
              <a:rPr lang="hi" altLang="en-US" sz="3000" dirty="0">
                <a:solidFill>
                  <a:srgbClr val="422C70"/>
                </a:solidFill>
                <a:latin typeface="IBM Plex Sans Medium" pitchFamily="34" charset="0"/>
                <a:ea typeface="IBM Plex Sans Medium" pitchFamily="34" charset="-122"/>
                <a:cs typeface="IBM Plex Sans Medium" pitchFamily="34" charset="-120"/>
              </a:rPr>
              <a:t>देता है</a:t>
            </a:r>
            <a:endParaRPr lang="hi"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शब्दों की एक क्रमबद्ध सूची, जिसमें अक्सर 12 या 24 शब्द होते हैं, जो आपकी कुंजियों को दोबारा बना सकती है। जिसके पास यह सूची है, वह आपके बिटकॉइन ले सकता है।</a:t>
            </a:r>
            <a:endParaRPr lang="hi" sz="2400" dirty="0"/>
          </a:p>
        </p:txBody>
      </p:sp>
      <p:pic>
        <p:nvPicPr>
          <p:cNvPr id="6" name="Image 1" descr="केवल नमूना1. civil2. switch3. plunge4. stadium5. live6. wedding7. foster8. dice9. giraffe10. you11. foil12. cinnamon">    </p:cNvPr>
          <p:cNvPicPr>
            <a:picLocks noChangeAspect="1"/>
          </p:cNvPicPr>
          <p:nvPr/>
        </p:nvPicPr>
        <p:blipFill>
          <a:blip r:embed="rId2"/>
          <a:stretch>
            <a:fillRect/>
          </a:stretch>
        </p:blipFill>
        <p:spPr>
          <a:xfrm>
            <a:off x="907085" y="3664732"/>
            <a:ext cx="4891126" cy="2539746"/>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आपकी कुंजियाँ नहीं, तो आपके सिक्के</a:t>
            </a:r>
            <a:br/>
            <a:r>
              <a:rPr lang="hi" altLang="en-US" sz="4350" dirty="0">
                <a:solidFill>
                  <a:srgbClr val="FFFFFF"/>
                </a:solidFill>
                <a:latin typeface="IBM Plex Sans Medium" pitchFamily="34" charset="0"/>
                <a:ea typeface="IBM Plex Sans Medium" pitchFamily="34" charset="-122"/>
                <a:cs typeface="IBM Plex Sans Medium" pitchFamily="34" charset="-120"/>
              </a:rPr>
              <a:t>नहीं।</a:t>
            </a:r>
            <a:endParaRPr lang="hi"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C0C0D0"/>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किसी भी वॉलेट का उपयोग करने से</a:t>
            </a:r>
            <a:br/>
            <a:r>
              <a:rPr lang="hi" altLang="en-US" sz="3000" dirty="0">
                <a:solidFill>
                  <a:srgbClr val="422C70"/>
                </a:solidFill>
                <a:latin typeface="IBM Plex Sans Medium" pitchFamily="34" charset="0"/>
                <a:ea typeface="IBM Plex Sans Medium" pitchFamily="34" charset="-122"/>
                <a:cs typeface="IBM Plex Sans Medium" pitchFamily="34" charset="-120"/>
              </a:rPr>
              <a:t>पहले</a:t>
            </a:r>
            <a:endParaRPr lang="hi" sz="3000" dirty="0"/>
          </a:p>
        </p:txBody>
      </p:sp>
      <p:sp>
        <p:nvSpPr>
          <p:cNvPr id="5" name="Text 2"/>
          <p:cNvSpPr/>
          <p:nvPr/>
        </p:nvSpPr>
        <p:spPr>
          <a:xfrm>
            <a:off x="986729" y="1791310"/>
            <a:ext cx="5989960" cy="4402927"/>
          </a:xfrm>
          <a:prstGeom prst="rect">
            <a:avLst/>
          </a:prstGeom>
          <a:noFill/>
          <a:ln/>
        </p:spPr>
        <p:txBody>
          <a:bodyPr wrap="square" lIns="0" tIns="0" rIns="0" bIns="0" rtlCol="0" anchor="t"/>
          <a:lstStyle/>
          <a:p>
            <a:pPr algn="l" marL="191770" indent="-191770">
              <a:lnSpc>
                <a:spcPct val="113000"/>
              </a:lnSpc>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कुंजियाँ:</a:t>
            </a:r>
            <a:r>
              <a:rPr lang="hi" altLang="en-US" sz="2020" dirty="0">
                <a:solidFill>
                  <a:srgbClr val="25252B"/>
                </a:solidFill>
                <a:latin typeface="IBM Plex Sans" pitchFamily="34" charset="0"/>
                <a:ea typeface="IBM Plex Sans" pitchFamily="34" charset="-122"/>
                <a:cs typeface="IBM Plex Sans" pitchFamily="34" charset="-120"/>
              </a:rPr>
              <a:t> इन पर किसका नियंत्रण है, आपका या किसी कंपनी का?</a:t>
            </a:r>
            <a:endParaRPr lang="hi" sz="2020" dirty="0"/>
          </a:p>
          <a:p>
            <a:pPr algn="l" marL="191770" indent="-191770">
              <a:lnSpc>
                <a:spcPct val="113000"/>
              </a:lnSpc>
              <a:spcBef>
                <a:spcPts val="400"/>
              </a:spcBef>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पुनर्प्राप्ति:</a:t>
            </a:r>
            <a:r>
              <a:rPr lang="hi" altLang="en-US" sz="2020" dirty="0">
                <a:solidFill>
                  <a:srgbClr val="25252B"/>
                </a:solidFill>
                <a:latin typeface="IBM Plex Sans" pitchFamily="34" charset="0"/>
                <a:ea typeface="IBM Plex Sans" pitchFamily="34" charset="-122"/>
                <a:cs typeface="IBM Plex Sans" pitchFamily="34" charset="-120"/>
              </a:rPr>
              <a:t> अगर आपका फ़ोन खो जाए या कंपनी बंद हो जाए तो क्या होगा?</a:t>
            </a:r>
            <a:endParaRPr lang="hi" sz="2020" dirty="0"/>
          </a:p>
          <a:p>
            <a:pPr algn="l" marL="191770" indent="-191770">
              <a:lnSpc>
                <a:spcPct val="113000"/>
              </a:lnSpc>
              <a:spcBef>
                <a:spcPts val="400"/>
              </a:spcBef>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स्रोत:</a:t>
            </a:r>
            <a:r>
              <a:rPr lang="hi" altLang="en-US" sz="2020" dirty="0">
                <a:solidFill>
                  <a:srgbClr val="25252B"/>
                </a:solidFill>
                <a:latin typeface="IBM Plex Sans" pitchFamily="34" charset="0"/>
                <a:ea typeface="IBM Plex Sans" pitchFamily="34" charset="-122"/>
                <a:cs typeface="IBM Plex Sans" pitchFamily="34" charset="-120"/>
              </a:rPr>
              <a:t> आधिकारिक वेबसाइट या ऐप स्टोर की लिस्टिंग है, न कि किसी का भेजा हुआ लिंक?</a:t>
            </a:r>
            <a:endParaRPr lang="hi" sz="2020" dirty="0"/>
          </a:p>
          <a:p>
            <a:pPr algn="l" marL="191770" indent="-191770">
              <a:lnSpc>
                <a:spcPct val="113000"/>
              </a:lnSpc>
              <a:spcBef>
                <a:spcPts val="400"/>
              </a:spcBef>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कोड:</a:t>
            </a:r>
            <a:r>
              <a:rPr lang="hi" altLang="en-US" sz="2020" dirty="0">
                <a:solidFill>
                  <a:srgbClr val="25252B"/>
                </a:solidFill>
                <a:latin typeface="IBM Plex Sans" pitchFamily="34" charset="0"/>
                <a:ea typeface="IBM Plex Sans" pitchFamily="34" charset="-122"/>
                <a:cs typeface="IBM Plex Sans" pitchFamily="34" charset="-120"/>
              </a:rPr>
              <a:t> ओपन सोर्स है और इसका सक्रिय रूप से रखरखाव किया जाता है? (यह अपने आप में सुरक्षा का प्रमाण नहीं है।)</a:t>
            </a:r>
            <a:endParaRPr lang="hi" sz="2020" dirty="0"/>
          </a:p>
          <a:p>
            <a:pPr algn="l" marL="191770" indent="-191770">
              <a:lnSpc>
                <a:spcPct val="113000"/>
              </a:lnSpc>
              <a:spcBef>
                <a:spcPts val="400"/>
              </a:spcBef>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लागत:</a:t>
            </a:r>
            <a:r>
              <a:rPr lang="hi" altLang="en-US" sz="2020" dirty="0">
                <a:solidFill>
                  <a:srgbClr val="25252B"/>
                </a:solidFill>
                <a:latin typeface="IBM Plex Sans" pitchFamily="34" charset="0"/>
                <a:ea typeface="IBM Plex Sans" pitchFamily="34" charset="-122"/>
                <a:cs typeface="IBM Plex Sans" pitchFamily="34" charset="-120"/>
              </a:rPr>
              <a:t> भेजने, प्राप्त करने या निकालने के लिए कितना शुल्क लगता है?</a:t>
            </a:r>
            <a:endParaRPr lang="hi" sz="2020" dirty="0"/>
          </a:p>
          <a:p>
            <a:pPr algn="l" marL="191770" indent="-191770">
              <a:lnSpc>
                <a:spcPct val="113000"/>
              </a:lnSpc>
              <a:spcBef>
                <a:spcPts val="400"/>
              </a:spcBef>
              <a:buSzPct val="100000"/>
              <a:buChar char="•"/>
            </a:pPr>
            <a:r>
              <a:rPr lang="hi" altLang="en-US" sz="2020" b="1" dirty="0">
                <a:solidFill>
                  <a:srgbClr val="422C70"/>
                </a:solidFill>
                <a:latin typeface="IBM Plex Sans" pitchFamily="34" charset="0"/>
                <a:ea typeface="IBM Plex Sans" pitchFamily="34" charset="-122"/>
                <a:cs typeface="IBM Plex Sans" pitchFamily="34" charset="-120"/>
              </a:rPr>
              <a:t>भुगतान:</a:t>
            </a:r>
            <a:r>
              <a:rPr lang="hi" altLang="en-US" sz="2020" dirty="0">
                <a:solidFill>
                  <a:srgbClr val="25252B"/>
                </a:solidFill>
                <a:latin typeface="IBM Plex Sans" pitchFamily="34" charset="0"/>
                <a:ea typeface="IBM Plex Sans" pitchFamily="34" charset="-122"/>
                <a:cs typeface="IBM Plex Sans" pitchFamily="34" charset="-120"/>
              </a:rPr>
              <a:t> ऑन-चेन, लाइटनिंग या दोनों?</a:t>
            </a:r>
            <a:endParaRPr lang="hi" sz="20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ऑन-चेन और लाइटनिंग</a:t>
            </a:r>
            <a:endParaRPr lang="h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ऑन-चेन:</a:t>
            </a:r>
            <a:r>
              <a:rPr lang="hi" altLang="en-US" sz="2400" dirty="0">
                <a:solidFill>
                  <a:srgbClr val="25252B"/>
                </a:solidFill>
                <a:latin typeface="IBM Plex Sans" pitchFamily="34" charset="0"/>
                <a:ea typeface="IBM Plex Sans" pitchFamily="34" charset="-122"/>
                <a:cs typeface="IBM Plex Sans" pitchFamily="34" charset="-120"/>
              </a:rPr>
              <a:t> सीधे ब्लॉकचेन में दर्ज</a:t>
            </a:r>
            <a:endParaRPr lang="hi" sz="2400" dirty="0"/>
          </a:p>
          <a:p>
            <a:pPr algn="l" marL="228600" indent="-228600">
              <a:lnSpc>
                <a:spcPct val="113000"/>
              </a:lnSpc>
              <a:spcBef>
                <a:spcPts val="480"/>
              </a:spcBef>
              <a:buSzPct val="100000"/>
              <a:buChar char="•"/>
            </a:pPr>
            <a:r>
              <a:rPr lang="hi" altLang="en-US" sz="2400" b="1" dirty="0">
                <a:solidFill>
                  <a:srgbClr val="422C70"/>
                </a:solidFill>
                <a:latin typeface="IBM Plex Sans" pitchFamily="34" charset="0"/>
                <a:ea typeface="IBM Plex Sans" pitchFamily="34" charset="-122"/>
                <a:cs typeface="IBM Plex Sans" pitchFamily="34" charset="-120"/>
              </a:rPr>
              <a:t>लाइटनिंग:</a:t>
            </a:r>
            <a:r>
              <a:rPr lang="hi" altLang="en-US" sz="2400" dirty="0">
                <a:solidFill>
                  <a:srgbClr val="25252B"/>
                </a:solidFill>
                <a:latin typeface="IBM Plex Sans" pitchFamily="34" charset="0"/>
                <a:ea typeface="IBM Plex Sans" pitchFamily="34" charset="-122"/>
                <a:cs typeface="IBM Plex Sans" pitchFamily="34" charset="-120"/>
              </a:rPr>
              <a:t> बिटकॉइन के ऊपर बना एक भुगतान नेटवर्क, जो तेज़, छोटी राशि के और बार-बार किए जाने वाले भुगतानों के लिए है, जैसे कॉफ़ी खरीदना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लाइटनिंग वॉलेट भी कस्टोडियल या सेल्फ-कस्टोडियल हो सकता है</a:t>
            </a:r>
            <a:endParaRPr lang="hi" sz="2400" dirty="0"/>
          </a:p>
        </p:txBody>
      </p:sp>
      <p:pic>
        <p:nvPicPr>
          <p:cNvPr id="5" name="Image 0" descr="ऑन-चेनबिटकॉइन की ब्लॉकचेन में सीधे दर्जलाइटनिंगबिटकॉइन पर बना एक भुगतान नेटवर्क">    </p:cNvPr>
          <p:cNvPicPr>
            <a:picLocks noChangeAspect="1"/>
          </p:cNvPicPr>
          <p:nvPr/>
        </p:nvPicPr>
        <p:blipFill>
          <a:blip r:embed="rId1"/>
          <a:stretch>
            <a:fillRect/>
          </a:stretch>
        </p:blipFill>
        <p:spPr>
          <a:xfrm>
            <a:off x="737189" y="3336737"/>
            <a:ext cx="10717408" cy="225701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सीखते समय ध्यान रखने के तीन नियम</a:t>
            </a:r>
            <a:endParaRPr lang="hi"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पहले सीखें।</a:t>
            </a:r>
            <a:r>
              <a:rPr lang="hi" altLang="en-US" sz="2400" dirty="0">
                <a:solidFill>
                  <a:srgbClr val="25252B"/>
                </a:solidFill>
                <a:latin typeface="IBM Plex Sans" pitchFamily="34" charset="0"/>
                <a:ea typeface="IBM Plex Sans" pitchFamily="34" charset="-122"/>
                <a:cs typeface="IBM Plex Sans" pitchFamily="34" charset="-120"/>
              </a:rPr>
              <a:t> उत्साह, डर या दबाव में आकर कोई कदम न उठाएँ।</a:t>
            </a:r>
            <a:endParaRPr lang="hi" sz="2400" dirty="0"/>
          </a:p>
          <a:p>
            <a:pPr algn="l" marL="228600" indent="-228600">
              <a:lnSpc>
                <a:spcPct val="113000"/>
              </a:lnSpc>
              <a:spcBef>
                <a:spcPts val="480"/>
              </a:spcBef>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छोटी शुरुआत करें।</a:t>
            </a:r>
            <a:r>
              <a:rPr lang="hi" altLang="en-US" sz="2400" dirty="0">
                <a:solidFill>
                  <a:srgbClr val="25252B"/>
                </a:solidFill>
                <a:latin typeface="IBM Plex Sans" pitchFamily="34" charset="0"/>
                <a:ea typeface="IBM Plex Sans" pitchFamily="34" charset="-122"/>
                <a:cs typeface="IBM Plex Sans" pitchFamily="34" charset="-120"/>
              </a:rPr>
              <a:t> अपरिचित टूल आज़माते समय उतनी ही राशि इस्तेमाल करें, जिसे खोने का जोखिम आप उठा सकते हैं।</a:t>
            </a:r>
            <a:endParaRPr lang="hi" sz="2400" dirty="0"/>
          </a:p>
          <a:p>
            <a:pPr algn="l" marL="228600" indent="-228600">
              <a:lnSpc>
                <a:spcPct val="113000"/>
              </a:lnSpc>
              <a:spcBef>
                <a:spcPts val="480"/>
              </a:spcBef>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भरोसा न करें, सत्यापित करें।</a:t>
            </a:r>
            <a:r>
              <a:rPr lang="hi" altLang="en-US" sz="2400" dirty="0">
                <a:solidFill>
                  <a:srgbClr val="25252B"/>
                </a:solidFill>
                <a:latin typeface="IBM Plex Sans" pitchFamily="34" charset="0"/>
                <a:ea typeface="IBM Plex Sans" pitchFamily="34" charset="-122"/>
                <a:cs typeface="IBM Plex Sans" pitchFamily="34" charset="-120"/>
              </a:rPr>
              <a:t> व्यक्ति, भुगतान के तरीके, पते और राशि की जाँच करें।</a:t>
            </a:r>
            <a:endParaRPr lang="hi"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भुगतान प्राप्त करने की जानकारी साझा करें, गोपनीय जानकारी कभी नहीं</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पता या भुगतान अनुरोध साझा किया जा सकता है। सीड फ़्रेज़ या निजी कुंजी कभी साझा नहीं करनी चाहिए। कोई भी वैध शिक्षक, वॉलेट कंपनी या सहायता कर्मी आपसे कभी यह जानकारी नहीं माँगेगा।</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रुकें, कुछ भी साझा न करें, कुछ भी न</a:t>
            </a:r>
            <a:br/>
            <a:r>
              <a:rPr lang="hi" altLang="en-US" sz="3000" dirty="0">
                <a:solidFill>
                  <a:srgbClr val="422C70"/>
                </a:solidFill>
                <a:latin typeface="IBM Plex Sans Medium" pitchFamily="34" charset="0"/>
                <a:ea typeface="IBM Plex Sans Medium" pitchFamily="34" charset="-122"/>
                <a:cs typeface="IBM Plex Sans Medium" pitchFamily="34" charset="-120"/>
              </a:rPr>
              <a:t>भेजें</a:t>
            </a:r>
            <a:endParaRPr lang="hi" sz="3000" dirty="0"/>
          </a:p>
        </p:txBody>
      </p:sp>
      <p:sp>
        <p:nvSpPr>
          <p:cNvPr id="5" name="Text 2"/>
          <p:cNvSpPr/>
          <p:nvPr/>
        </p:nvSpPr>
        <p:spPr>
          <a:xfrm>
            <a:off x="666780" y="1854678"/>
            <a:ext cx="5694426" cy="2270821"/>
          </a:xfrm>
          <a:prstGeom prst="rect">
            <a:avLst/>
          </a:prstGeom>
          <a:noFill/>
          <a:ln/>
        </p:spPr>
        <p:txBody>
          <a:bodyPr wrap="square" lIns="0" tIns="0" rIns="0" bIns="0" rtlCol="0" anchor="t"/>
          <a:lstStyle/>
          <a:p>
            <a:pPr algn="l" indent="0" marL="0">
              <a:lnSpc>
                <a:spcPct val="113000"/>
              </a:lnSpc>
              <a:buNone/>
            </a:pPr>
            <a:r>
              <a:rPr lang="hi" altLang="en-US" sz="2210" dirty="0">
                <a:solidFill>
                  <a:srgbClr val="25252B"/>
                </a:solidFill>
                <a:latin typeface="IBM Plex Sans" pitchFamily="34" charset="0"/>
                <a:ea typeface="IBM Plex Sans" pitchFamily="34" charset="-122"/>
                <a:cs typeface="IBM Plex Sans" pitchFamily="34" charset="-120"/>
              </a:rPr>
              <a:t>अगर कोई आप पर तुरंत कदम उठाने या बात गुप्त रखने का दबाव डाले, पक्के मुनाफ़े का वादा करे, आपसे पहले बिटकॉइन भेजने को कहे, या आपका seed phrase माँगे, तो रुक जाइए। ठहरिए। कुछ भी साझा न करें। कुछ भी न भेजें। फिर किसी ऐसे स्रोत से जाँच करें जिसे आप पहले से जानते हों।</a:t>
            </a:r>
            <a:endParaRPr lang="hi" sz="2210" dirty="0"/>
          </a:p>
        </p:txBody>
      </p:sp>
      <p:pic>
        <p:nvPicPr>
          <p:cNvPr id="6" name="Image 1" descr="तत्काल कार्रवाई का दबाव किसी और की पहचान का इस्तेमाल भुगतान के गंतव्य में बदलाव रिटर्न की गारंटी गोपनीय जानकारी की माँग">    </p:cNvPr>
          <p:cNvPicPr>
            <a:picLocks noChangeAspect="1"/>
          </p:cNvPicPr>
          <p:nvPr/>
        </p:nvPicPr>
        <p:blipFill>
          <a:blip r:embed="rId2"/>
          <a:stretch>
            <a:fillRect/>
          </a:stretch>
        </p:blipFill>
        <p:spPr>
          <a:xfrm>
            <a:off x="1338224" y="426567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आप बिटकॉइन का उपयोग कैसे करते हैं?</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hi" altLang="en-US" sz="4350" dirty="0">
                <a:solidFill>
                  <a:srgbClr val="FFFFFF"/>
                </a:solidFill>
                <a:latin typeface="IBM Plex Sans Medium" pitchFamily="34" charset="0"/>
                <a:ea typeface="IBM Plex Sans Medium" pitchFamily="34" charset="-122"/>
                <a:cs typeface="IBM Plex Sans Medium" pitchFamily="34" charset="-120"/>
              </a:rPr>
              <a:t>आगे क्या?</a:t>
            </a:r>
            <a:endParaRPr lang="hi"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hi" altLang="en-US" sz="2400" dirty="0">
                <a:solidFill>
                  <a:srgbClr val="FFFFFF"/>
                </a:solidFill>
                <a:latin typeface="IBM Plex Sans" pitchFamily="34" charset="0"/>
                <a:ea typeface="IBM Plex Sans" pitchFamily="34" charset="-122"/>
                <a:cs typeface="IBM Plex Sans" pitchFamily="34" charset="-120"/>
              </a:rPr>
              <a:t>यह तो बस शुरुआत है।</a:t>
            </a:r>
            <a:endParaRPr lang="hi"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चार मुख्य बातें</a:t>
            </a:r>
            <a:endParaRPr lang="hi"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पैसा नियमों और भरोसे पर निर्भर करता है।</a:t>
            </a:r>
            <a:r>
              <a:rPr lang="hi" altLang="en-US" sz="2400" dirty="0">
                <a:solidFill>
                  <a:srgbClr val="25252B"/>
                </a:solidFill>
                <a:latin typeface="IBM Plex Sans" pitchFamily="34" charset="0"/>
                <a:ea typeface="IBM Plex Sans" pitchFamily="34" charset="-122"/>
                <a:cs typeface="IBM Plex Sans" pitchFamily="34" charset="-120"/>
              </a:rPr>
              <a:t> फ़िएट मुद्रा की आपूर्ति और उसके नियम कुछ ही संस्थाएँ तय करती हैं।</a:t>
            </a:r>
            <a:endParaRPr lang="hi" sz="2400" dirty="0"/>
          </a:p>
          <a:p>
            <a:pPr algn="l" marL="228600" indent="-228600">
              <a:lnSpc>
                <a:spcPct val="113000"/>
              </a:lnSpc>
              <a:spcBef>
                <a:spcPts val="480"/>
              </a:spcBef>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बिटकॉइन अलग नियम प्रस्तुत करता है।</a:t>
            </a:r>
            <a:r>
              <a:rPr lang="hi" altLang="en-US" sz="2400" dirty="0">
                <a:solidFill>
                  <a:srgbClr val="25252B"/>
                </a:solidFill>
                <a:latin typeface="IBM Plex Sans" pitchFamily="34" charset="0"/>
                <a:ea typeface="IBM Plex Sans" pitchFamily="34" charset="-122"/>
                <a:cs typeface="IBM Plex Sans" pitchFamily="34" charset="-120"/>
              </a:rPr>
              <a:t> एक सार्वजनिक, सीमित आपूर्ति, जो सभी के लिए खुली है और जिस पर भरोसा करने के बजाय उसकी जाँच की जा सकती है।</a:t>
            </a:r>
            <a:endParaRPr lang="hi" sz="2400" dirty="0"/>
          </a:p>
          <a:p>
            <a:pPr algn="l" marL="228600" indent="-228600">
              <a:lnSpc>
                <a:spcPct val="113000"/>
              </a:lnSpc>
              <a:spcBef>
                <a:spcPts val="480"/>
              </a:spcBef>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सुरक्षा सबसे पहले आती है।</a:t>
            </a:r>
            <a:r>
              <a:rPr lang="hi" altLang="en-US" sz="2400" dirty="0">
                <a:solidFill>
                  <a:srgbClr val="25252B"/>
                </a:solidFill>
                <a:latin typeface="IBM Plex Sans" pitchFamily="34" charset="0"/>
                <a:ea typeface="IBM Plex Sans" pitchFamily="34" charset="-122"/>
                <a:cs typeface="IBM Plex Sans" pitchFamily="34" charset="-120"/>
              </a:rPr>
              <a:t> पहले सीखें, छोटी शुरुआत करें, हर चीज़ सत्यापित करें, अपना seed phrase कभी साझा न करें।</a:t>
            </a:r>
            <a:endParaRPr lang="hi" sz="2400" dirty="0"/>
          </a:p>
          <a:p>
            <a:pPr algn="l" marL="228600" indent="-228600">
              <a:lnSpc>
                <a:spcPct val="113000"/>
              </a:lnSpc>
              <a:spcBef>
                <a:spcPts val="480"/>
              </a:spcBef>
              <a:buSzPct val="100000"/>
              <a:buChar char="•"/>
            </a:pPr>
            <a:r>
              <a:rPr lang="hi" altLang="en-US" sz="2400" b="1" dirty="0">
                <a:solidFill>
                  <a:srgbClr val="25252B"/>
                </a:solidFill>
                <a:latin typeface="IBM Plex Sans" pitchFamily="34" charset="0"/>
                <a:ea typeface="IBM Plex Sans" pitchFamily="34" charset="-122"/>
                <a:cs typeface="IBM Plex Sans" pitchFamily="34" charset="-120"/>
              </a:rPr>
              <a:t>यह तो बस शुरुआत है।</a:t>
            </a:r>
            <a:r>
              <a:rPr lang="hi" altLang="en-US" sz="2400" dirty="0">
                <a:solidFill>
                  <a:srgbClr val="25252B"/>
                </a:solidFill>
                <a:latin typeface="IBM Plex Sans" pitchFamily="34" charset="0"/>
                <a:ea typeface="IBM Plex Sans" pitchFamily="34" charset="-122"/>
                <a:cs typeface="IBM Plex Sans" pitchFamily="34" charset="-120"/>
              </a:rPr>
              <a:t> आगे बढ़ने के लिए एक सुरक्षित कदम ही काफ़ी है।</a:t>
            </a:r>
            <a:endParaRPr lang="hi" sz="2400" dirty="0"/>
          </a:p>
        </p:txBody>
      </p:sp>
      <p:sp>
        <p:nvSpPr>
          <p:cNvPr id="5" name="Shape 3"/>
          <p:cNvSpPr/>
          <p:nvPr/>
        </p:nvSpPr>
        <p:spPr>
          <a:xfrm>
            <a:off x="666780" y="4784049"/>
            <a:ext cx="10858500" cy="1233891"/>
          </a:xfrm>
          <a:prstGeom prst="rect">
            <a:avLst/>
          </a:prstGeom>
          <a:solidFill>
            <a:srgbClr val="F3F3FA"/>
          </a:solidFill>
          <a:ln/>
        </p:spPr>
      </p:sp>
      <p:sp>
        <p:nvSpPr>
          <p:cNvPr id="6" name="Shape 4"/>
          <p:cNvSpPr/>
          <p:nvPr/>
        </p:nvSpPr>
        <p:spPr>
          <a:xfrm>
            <a:off x="666780" y="4784049"/>
            <a:ext cx="57150" cy="1233891"/>
          </a:xfrm>
          <a:prstGeom prst="rect">
            <a:avLst/>
          </a:prstGeom>
          <a:solidFill>
            <a:srgbClr val="422C70"/>
          </a:solidFill>
          <a:ln/>
        </p:spPr>
      </p:sp>
      <p:sp>
        <p:nvSpPr>
          <p:cNvPr id="7" name="Text 5"/>
          <p:cNvSpPr/>
          <p:nvPr/>
        </p:nvSpPr>
        <p:spPr>
          <a:xfrm>
            <a:off x="1211580" y="5058369"/>
            <a:ext cx="10415565" cy="685251"/>
          </a:xfrm>
          <a:prstGeom prst="rect">
            <a:avLst/>
          </a:prstGeom>
          <a:noFill/>
          <a:ln/>
        </p:spPr>
        <p:txBody>
          <a:bodyPr wrap="square" lIns="0" tIns="0" rIns="0" bIns="0" rtlCol="0" anchor="t"/>
          <a:lstStyle/>
          <a:p>
            <a:pPr algn="l" indent="0" marL="0">
              <a:lnSpc>
                <a:spcPct val="113000"/>
              </a:lnSpc>
              <a:buNone/>
            </a:pPr>
            <a:r>
              <a:rPr lang="hi" altLang="en-US" sz="2400" b="1" dirty="0">
                <a:solidFill>
                  <a:srgbClr val="422C70"/>
                </a:solidFill>
                <a:latin typeface="IBM Plex Sans" pitchFamily="34" charset="0"/>
                <a:ea typeface="IBM Plex Sans" pitchFamily="34" charset="-122"/>
                <a:cs typeface="IBM Plex Sans" pitchFamily="34" charset="-120"/>
              </a:rPr>
              <a:t>विचार करने का एक पल</a:t>
            </a:r>
            <a:endParaRPr lang="hi" sz="2400" dirty="0"/>
          </a:p>
          <a:p>
            <a:pPr algn="l" indent="0" marL="0">
              <a:lnSpc>
                <a:spcPct val="113000"/>
              </a:lnSpc>
              <a:spcBef>
                <a:spcPts val="360"/>
              </a:spcBef>
              <a:buNone/>
            </a:pPr>
            <a:r>
              <a:rPr lang="hi" altLang="en-US" sz="2400" dirty="0">
                <a:solidFill>
                  <a:srgbClr val="25252B"/>
                </a:solidFill>
                <a:latin typeface="IBM Plex Sans" pitchFamily="34" charset="0"/>
                <a:ea typeface="IBM Plex Sans" pitchFamily="34" charset="-122"/>
                <a:cs typeface="IBM Plex Sans" pitchFamily="34" charset="-120"/>
              </a:rPr>
              <a:t>शुरुआत के पाँच सवालों पर वापस जाएँ। अब आप क्या जवाब देंगे?</a:t>
            </a:r>
            <a:endParaRPr lang="hi"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आगे क्या?</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hi" altLang="en-US" sz="3000" dirty="0">
                <a:solidFill>
                  <a:srgbClr val="422C70"/>
                </a:solidFill>
                <a:latin typeface="IBM Plex Sans Medium" pitchFamily="34" charset="0"/>
                <a:ea typeface="IBM Plex Sans Medium" pitchFamily="34" charset="-122"/>
                <a:cs typeface="IBM Plex Sans Medium" pitchFamily="34" charset="-120"/>
              </a:rPr>
              <a:t>बिटकॉइन डिप्लोमा</a:t>
            </a:r>
            <a:endParaRPr lang="hi"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अगला कदम। इसके चार मॉड्यूल आपको आगे ले जाते हैं:</a:t>
            </a:r>
            <a:endParaRPr lang="hi" sz="2400" dirty="0"/>
          </a:p>
        </p:txBody>
      </p:sp>
      <p:sp>
        <p:nvSpPr>
          <p:cNvPr id="6" name="Text 3"/>
          <p:cNvSpPr/>
          <p:nvPr/>
        </p:nvSpPr>
        <p:spPr>
          <a:xfrm>
            <a:off x="1047720" y="2514326"/>
            <a:ext cx="5923026" cy="1828068"/>
          </a:xfrm>
          <a:prstGeom prst="rect">
            <a:avLst/>
          </a:prstGeom>
          <a:noFill/>
          <a:ln/>
        </p:spPr>
        <p:txBody>
          <a:bodyPr wrap="square" lIns="0" tIns="0" rIns="0" bIns="0" rtlCol="0" anchor="t"/>
          <a:lstStyle/>
          <a:p>
            <a:pPr algn="l" marL="228600" indent="-228600">
              <a:lnSpc>
                <a:spcPct val="113000"/>
              </a:lnSpc>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पैसे को समझना</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बिटकॉइन कैसे काम करता है</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बिटकॉइन का सुरक्षित उपयोग</a:t>
            </a:r>
            <a:endParaRPr lang="hi" sz="2400" dirty="0"/>
          </a:p>
          <a:p>
            <a:pPr algn="l" marL="228600" indent="-228600">
              <a:lnSpc>
                <a:spcPct val="113000"/>
              </a:lnSpc>
              <a:spcBef>
                <a:spcPts val="480"/>
              </a:spcBef>
              <a:buSzPct val="100000"/>
              <a:buChar char="•"/>
            </a:pPr>
            <a:r>
              <a:rPr lang="hi" altLang="en-US" sz="2400" dirty="0">
                <a:solidFill>
                  <a:srgbClr val="25252B"/>
                </a:solidFill>
                <a:latin typeface="IBM Plex Sans" pitchFamily="34" charset="0"/>
                <a:ea typeface="IBM Plex Sans" pitchFamily="34" charset="-122"/>
                <a:cs typeface="IBM Plex Sans" pitchFamily="34" charset="-120"/>
              </a:rPr>
              <a:t>आपके समुदाय में बिटकॉइन</a:t>
            </a:r>
            <a:endParaRPr lang="hi" sz="2400" dirty="0"/>
          </a:p>
        </p:txBody>
      </p:sp>
      <p:sp>
        <p:nvSpPr>
          <p:cNvPr id="7" name="Text 4"/>
          <p:cNvSpPr/>
          <p:nvPr/>
        </p:nvSpPr>
        <p:spPr>
          <a:xfrm>
            <a:off x="666780" y="4677522"/>
            <a:ext cx="6340632" cy="822686"/>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जिज्ञासु बने रहें, सवाल पूछते रहें, और अधिक जानने के लिए जाएँ </a:t>
            </a:r>
            <a:r>
              <a:rPr lang="hi" altLang="en-US" sz="240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hi" altLang="en-US" sz="2400" dirty="0">
                <a:solidFill>
                  <a:srgbClr val="25252B"/>
                </a:solidFill>
                <a:latin typeface="IBM Plex Sans" pitchFamily="34" charset="0"/>
                <a:ea typeface="IBM Plex Sans" pitchFamily="34" charset="-122"/>
                <a:cs typeface="IBM Plex Sans" pitchFamily="34" charset="-120"/>
              </a:rPr>
              <a:t>.</a:t>
            </a:r>
            <a:endParaRPr lang="hi" sz="2400" dirty="0"/>
          </a:p>
        </p:txBody>
      </p:sp>
      <p:sp>
        <p:nvSpPr>
          <p:cNvPr id="8" name="Text 5"/>
          <p:cNvSpPr/>
          <p:nvPr/>
        </p:nvSpPr>
        <p:spPr>
          <a:xfrm>
            <a:off x="666780" y="5805068"/>
            <a:ext cx="11144250" cy="411389"/>
          </a:xfrm>
          <a:prstGeom prst="rect">
            <a:avLst/>
          </a:prstGeom>
          <a:noFill/>
          <a:ln/>
        </p:spPr>
        <p:txBody>
          <a:bodyPr wrap="square" lIns="0" tIns="0" rIns="0" bIns="0" rtlCol="0" anchor="t"/>
          <a:lstStyle/>
          <a:p>
            <a:pPr algn="l" indent="0" marL="0">
              <a:lnSpc>
                <a:spcPct val="113000"/>
              </a:lnSpc>
              <a:buNone/>
            </a:pPr>
            <a:r>
              <a:rPr lang="hi" altLang="en-US" sz="2400" dirty="0">
                <a:solidFill>
                  <a:srgbClr val="25252B"/>
                </a:solidFill>
                <a:latin typeface="IBM Plex Sans" pitchFamily="34" charset="0"/>
                <a:ea typeface="IBM Plex Sans" pitchFamily="34" charset="-122"/>
                <a:cs typeface="IBM Plex Sans" pitchFamily="34" charset="-120"/>
              </a:rPr>
              <a:t>हमें अपने अगले बैच में आपसे मिलने की प्रतीक्षा है।</a:t>
            </a:r>
            <a:endParaRPr lang="hi"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hi" altLang="en-US" sz="1200" dirty="0">
                <a:solidFill>
                  <a:srgbClr val="6C6C7D"/>
                </a:solidFill>
                <a:latin typeface="IBM Plex Sans" pitchFamily="34" charset="0"/>
                <a:ea typeface="IBM Plex Sans" pitchFamily="34" charset="-122"/>
                <a:cs typeface="IBM Plex Sans" pitchFamily="34" charset="-120"/>
              </a:rPr>
              <a:t>बिटकॉइन का परिचय · आगे क्या?</a:t>
            </a:r>
            <a:endParaRPr lang="hi"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बिटकॉइन का परिचय</dc:title>
  <dc:subject>Open educational slides (Creative Commons). Adapt them freely.</dc:subject>
  <dc:creator>My First Bitcoin</dc:creator>
  <cp:lastModifiedBy>My First Bitcoin</cp:lastModifiedBy>
  <cp:revision>1</cp:revision>
  <dcterms:created xsi:type="dcterms:W3CDTF">2026-10-22T19:35:20Z</dcterms:created>
  <dcterms:modified xsi:type="dcterms:W3CDTF">2026-10-22T19:35:20Z</dcterms:modified>
</cp:coreProperties>
</file>