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Nguồn: My First Bitcoin, Hướng dẫn học viên chương trình Văn bằng Bitcoin, phiên bản 26.10, các học phần 1–4 và phần giới thiệu về kỳ vọng đối với người học. Được điều chỉnh theo giấy phép Creative Commons Ghi công-Chia sẻ tương tự 4.0 Quốc tế; bộ trang chiếu này sử dụng cùng giấy phép. Bộ trang chiếu này là công cụ hỗ trợ trình bày do nhà giáo dục dẫn dắt. Quý vị có thể điều chỉnh các ví dụ, hoạt động, nhịp độ và cách thức giảng dạy, đồng thời giữ nguyên ý nghĩa của chương trình học, các năng lực bắt buộc và các giới hạn an toàn. Tài liệu không ấn định thời lượng cố định cho mỗi buổi học.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duy trì những giới hạn này xuyên suốt cả bốn học phần. Hãy giải thích các rủi ro về quyền riêng tư, bảo mật và mất mát trước mọi hoạt động thực hành trực tiếp mang tính tùy chọn với giá trị nhỏ.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Sử dụng nội dung thảo luận trong tài liệu nguồn để phân biệt một sự thật có thể kiểm chứng với một ý kiến cần có tiêu chí và bằng chứng. Không yêu cầu tiết lộ thông tin tài chính cá nhân.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Sử dụng ví dụ gốc: Amina có gạo và muốn có giày; Luis có giày và muốn có dầu ăn; Mei có dầu ăn và muốn được sửa chữa đồ đạc. Phân biệt rõ các cuộc trao đổi trực tiếp không thành công với giải pháp sử dụng tiền làm trung gian ở phần sau.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sử dụng ví dụ về khả năng tiếp cận nước trong tài liệu hướng dẫn và những lựa chọn hằng ngày. Những nhu cầu cấp bách có thể làm tăng mức độ ưu tiên cho hiện tại một cách hợp lý.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Giải thích chế độ bản vị vàng và các quy tắc quy đổi khác nhau của chế độ này đối với tiền giấy đại diện. Thẻ hoặc điện thoại gửi chỉ thị; chúng không chứa tiền. Một khoản tiền gửi ngân hàng thông thường là nghĩa vụ của ngân hàng đối với khách hàng.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Các ngân hàng thu lãi và phí, đồng thời trang trải chi phí và bù đắp tổn thất. Không được ngụ ý rằng tất cả các ngân hàng đều sắp phá sản hoặc hoạt động cho vay không chịu bất kỳ giới hạn nào. Cần phân biệt cam kết của ngân hàng với việc trực tiếp nắm giữ tài sản dùng để thanh toán cuối cùng.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giữ mạch liên kết giữa năm phần của câu trả lời. Các đề xuất trước đó đã cung cấp từng thành phần; tránh ngụ ý rằng mỗi đề xuất đều là một loại tiền tệ phi tập trung hoàn chỉnh.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Một phần bitcoin có thể không truy cập được hoặc không có sẵn để bán.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Để người học tự thực hiện phép quy đổi; không hiển thị đáp án.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Câu hỏi trọng tâm: Bitcoin có giá trị đối với quý vị không? Giá hiện tại của Bitcoin có phản ánh giá trị của nó không?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Chuẩn bị bước kiểm tra màn hình nhận, bước kiểm tra gửi và xác minh, cùng bài thực hành đánh giá mức độ sẵn sàng khôi phục hoặc ứng phó với lừa đảo. Giải thích các giới hạn của từng môi trường trước khi sử dụng.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Không bao giờ chụp ảnh, lưu trữ trên đám mây, gửi qua email, tin nhắn hoặc nhập cụm từ khôi phục thật vào trang web hay biểu mẫu thông thường. Cụm từ này có thể cho phép toàn quyền truy cập vào tiền.
Các cụm mật khẩu bổ sung, việc sử dụng nhiều khóa và các phương án sao lưu nâng cao thuộc phần Học tập nâng cao. Không đưa vào những yếu tố phức tạp mà người học không thể giải thích hoặc không thể khôi phục khi gặp sự cố.
Nếu cụm từ khôi phục có thể đã bị người khác nhìn thấy, sao chép, được nhập trực tuyến hoặc lưu trên thiết bị không đáng tin cậy, hãy coi cụm từ đó là đã bị lộ. Hãy tìm sự trợ giúp mà không tiết lộ cụm từ đó; sử dụng một quy trình khôi phục mới, đáng tin cậy.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sử dụng ví dụ so sánh hư cấu trong tài liệu nguồn giữa các khoản thanh toán nhỏ và các khoản thanh toán ít thường xuyên hơn. Giữ các lựa chọn ở mức giả định; không chọn công cụ hay số tiền để người học sử dụng với tiền riêng của họ.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quan sát quy trình mà không xem các từ khôi phục. Khi tự thiết lập sau này, quý vị cần tạo thông tin khôi phục mới một cách riêng tư.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Phí trên chuỗi chủ yếu phụ thuộc vào dữ liệu giao dịch và nhu cầu về không gian khối, chứ không chỉ đơn thuần là số tiền được gửi. Quý vị hãy đọc thông tin ước tính cuối cùng; thời gian và mức phí có thể thay đổi.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tự tìm đến các trang web chính thức, trang ứng dụng trên kho ứng dụng và các đầu mối liên hệ. Kiểm tra nhà phát hành và tên miền; thận trọng với quảng cáo, tin nhắn và các trang web giả mạo có giao diện tương tự. Tuyệt đối không vay tiền để thử nghiệm.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Căn cứ nguồn: Kiểm tra năng lực thực hành dưới sự quan sát của nhà giáo dục. C6 yêu cầu quan sát trực tiếp cả các nhiệm vụ về ví/nhận tiền lẫn các nhiệm vụ về mức độ sẵn sàng khôi phục. Có thể sử dụng mô phỏng, tài liệu chuẩn bị sẵn, mô hình vật lý và các phương án thay thế không cần tiền thật. Hãy đưa ra phản hồi và tạo cơ hội thực hiện lại khi cần. Không hiển thị bảng tiêu chí chấm điểm và nội dung tổ chức đánh giá trên màn hình.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Mô-đun 4 là bắt buộc và do nhà giáo tuyển chọn nội dung. Hãy chọn nhiệm vụ sử dụng Bitcoin như tiền tệ phù hợp với địa phương và sử dụng các gợi ý sau đây như những phương án có thể điều chỉnh, chứ không phải yêu cầu phải trình diễn mọi công cụ hay tình huống. Hãy xác minh các công cụ hiện có, quy định địa phương, cơ sở hạ tầng và nguồn hỗ trợ. Bảo đảm giữ nguyên các năng lực bắt buộc và tiêu chuẩn an toàn của Mô-đun 3; không tự đặt ra các nhà cung cấp hoặc thông tin chi tiết tại địa phương.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Chọn nhiệm vụ nguồn phù hợp: so sánh phương thức lưu ký, kiểm tra màn hình nhận tiền, so sánh phương thức thanh toán, kiểm tra giao dịch đã chuẩn bị, so sánh chi phí định tuyến, ứng phó với lừa đảo, quy trình thanh toán cho người bán/quyên góp, hoặc xác minh tài nguyên. Tham khảo ý kiến chuyên gia địa phương khi cần.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Sử dụng một món đồ có giá trị thấp hoặc tình huống mô phỏng. Giải thích toàn bộ quy trình trước khi phê duyệt thanh toán.
Chọn hoặc điều chỉnh các tình huống trong tài liệu hướng dẫn cho phù hợp với nhiệm vụ tại địa phương. Giữ các câu hỏi và yêu cầu hướng đến người học, đồng thời tránh xem việc chấp nhận thanh toán trong tình huống giả định là thông tin xác thực về một đơn vị kinh doanh tại địa phương.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sử dụng tình huống nguồn phù hợp với nhiệm vụ địa phương đã chọn. Khoản hoàn tiền là một khoản thanh toán mới, không phải là việc đảo ngược giao dịch ban đầu trên chuỗi.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Các cách để có được bitcoin bao gồm làm việc, trao đổi trực tiếp, môi giới, máy ATM, người bán hàng, dịch vụ chuyển đổi và nền kinh tế tuần hoàn. Hãy sử dụng thông tin thực tế hiện hành tại địa phương đã được xác minh hoặc một tình huống rõ ràng là hư cấu.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so sánh việc lưu giữ dữ liệu, các liên kết trên chuỗi, các bên đối tác giao dịch, biện pháp bảo vệ chống gian lận, hạn mức, phí và cách xử lý tranh chấp.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Hãy xác định thành công dựa trên vấn đề được giải quyết, chứ không phải số lượng giao dịch.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 sát nhiệm vụ sử dụng Bitcoin như tiền tại địa phương do nhà giáo dục lựa chọn và phần giải thích của người học về mục đích, phương án thay thế, những đánh đổi, khả năng thất bại và bước tiếp theo. Không hiển thị việc chấm điểm, bảng tiêu chí đánh giá và công tác tổ chức đánh giá trên màn hình.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4587" y="571500"/>
            <a:ext cx="1340602" cy="272400"/>
          </a:xfrm>
          <a:prstGeom prst="rect">
            <a:avLst/>
          </a:prstGeom>
          <a:noFill/>
          <a:ln/>
        </p:spPr>
        <p:txBody>
          <a:bodyPr wrap="square" lIns="0" tIns="0" rIns="0" bIns="0" rtlCol="0" anchor="t"/>
          <a:lstStyle/>
          <a:p>
            <a:pPr algn="r" indent="0" marL="0">
              <a:lnSpc>
                <a:spcPct val="108000"/>
              </a:lnSpc>
              <a:buNone/>
            </a:pPr>
            <a:r>
              <a:rPr lang="vi" altLang="en-US" sz="1650" dirty="0">
                <a:solidFill>
                  <a:srgbClr val="FFFFFF"/>
                </a:solidFill>
                <a:latin typeface="IBM Plex Sans" pitchFamily="34" charset="0"/>
                <a:ea typeface="IBM Plex Sans" pitchFamily="34" charset="-122"/>
                <a:cs typeface="IBM Plex Sans" pitchFamily="34" charset="-120"/>
              </a:rPr>
              <a:t>Ấn bản 26.10</a:t>
            </a:r>
            <a:endParaRPr lang="v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vi" altLang="en-US" sz="7200" dirty="0">
                <a:solidFill>
                  <a:srgbClr val="FFFFFF"/>
                </a:solidFill>
                <a:latin typeface="IBM Plex Sans Medium" pitchFamily="34" charset="0"/>
                <a:ea typeface="IBM Plex Sans Medium" pitchFamily="34" charset="-122"/>
                <a:cs typeface="IBM Plex Sans Medium" pitchFamily="34" charset="-120"/>
              </a:rPr>
              <a:t>Văn bằng</a:t>
            </a:r>
            <a:br/>
            <a:r>
              <a:rPr lang="vi" altLang="en-US" sz="7200" dirty="0">
                <a:solidFill>
                  <a:srgbClr val="FFFFFF"/>
                </a:solidFill>
                <a:latin typeface="IBM Plex Sans Medium" pitchFamily="34" charset="0"/>
                <a:ea typeface="IBM Plex Sans Medium" pitchFamily="34" charset="-122"/>
                <a:cs typeface="IBM Plex Sans Medium" pitchFamily="34" charset="-120"/>
              </a:rPr>
              <a:t>Bitcoin</a:t>
            </a:r>
            <a:endParaRPr lang="v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vi" altLang="en-US" sz="2400" dirty="0">
                <a:solidFill>
                  <a:srgbClr val="FFFFFF"/>
                </a:solidFill>
                <a:latin typeface="IBM Plex Sans" pitchFamily="34" charset="0"/>
                <a:ea typeface="IBM Plex Sans" pitchFamily="34" charset="-122"/>
                <a:cs typeface="IBM Plex Sans" pitchFamily="34" charset="-120"/>
              </a:rPr>
              <a:t>Giáo dục tài chính cho kỷ nguyên Bitcoin</a:t>
            </a:r>
            <a:endParaRPr lang="v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7941F"/>
                </a:solidFill>
                <a:latin typeface="IBM Plex Sans Medium" pitchFamily="34" charset="0"/>
                <a:ea typeface="IBM Plex Sans Medium" pitchFamily="34" charset="-122"/>
                <a:cs typeface="IBM Plex Sans Medium" pitchFamily="34" charset="-120"/>
              </a:rPr>
              <a:t>Học phần 1</a:t>
            </a:r>
            <a:endParaRPr lang="vi"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Tìm hiểu về tiền tệ</a:t>
            </a:r>
            <a:endParaRPr lang="vi"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vi" altLang="en-US" sz="2400" b="1" dirty="0">
                <a:solidFill>
                  <a:srgbClr val="FFFFFF"/>
                </a:solidFill>
                <a:latin typeface="IBM Plex Sans" pitchFamily="34" charset="0"/>
                <a:ea typeface="IBM Plex Sans" pitchFamily="34" charset="-122"/>
                <a:cs typeface="IBM Plex Sans" pitchFamily="34" charset="-120"/>
              </a:rPr>
              <a:t>Vấn đề:</a:t>
            </a:r>
            <a:r>
              <a:rPr lang="vi" altLang="en-US" sz="2400" dirty="0">
                <a:solidFill>
                  <a:srgbClr val="FFFFFF"/>
                </a:solidFill>
                <a:latin typeface="IBM Plex Sans" pitchFamily="34" charset="0"/>
                <a:ea typeface="IBM Plex Sans" pitchFamily="34" charset="-122"/>
                <a:cs typeface="IBM Plex Sans" pitchFamily="34" charset="-120"/>
              </a:rPr>
              <a:t> Các hệ thống tiền tệ hoạt động và thay đổi như thế nào?</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Hiểu biết đi trước hành động</a:t>
            </a:r>
            <a:endParaRPr lang="v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Học trước · bắt đầu từ những bước nhỏ · tiến chậm</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Không yêu cầu mua, sử dụng tiền cá nhân hoặc có ví cá nhân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Không cần thiết bị cá nhân hoặc internet để hoàn thành khóa học</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Có sẵn tài liệu được chuẩn bị trước, hoạt động mô phỏng và bài thực hành ngoại tuyến</a:t>
            </a:r>
            <a:endParaRPr lang="vi"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Khóa học này cung cấp kiến thức, không đưa ra lời khuyên về tài chính, đầu tư, pháp lý hay thuế. Khóa học không khuyến nghị mua, bán, dùng bitcoin làm tài sản thế chấp để vay hoặc nắm giữ bitcoin, cũng không hứa hẹn giá sẽ tăng.</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Đừng tin tưởng, hãy kiểm chứng</a:t>
            </a:r>
            <a:endParaRPr lang="v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C0C0D0"/>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Thảo luận và kỳ vọng về quyền riêng tư</a:t>
            </a:r>
            <a:endParaRPr lang="vi"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Kiểm tra bằng chứng; phân biệt sự thật, ý kiến và lời bảo đảm</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Phản biện các ý tưởng một cách tôn trọng; nêu rõ những điều chưa chắc chắn</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Giữ kín các câu chuyện cá nhân và thông tin tài chính</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Không gây áp lực buộc bất kỳ ai mua, bán hoặc tiết lộ tài sản đang nắm giữ</a:t>
            </a:r>
            <a:endParaRPr lang="vi"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Xin phép trước khi ghi lại hoặc chia sẻ màn hình, bài làm hay thông tin nhận dạng của bất kỳ ai. Tuyệt đối không chia sẻ khóa riêng tư hoặc các từ khôi phục đang được sử dụng thực tế.</a:t>
            </a:r>
            <a:endParaRPr lang="vi"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Giá Bitcoin có thể biến động mạnh. Sai sót, lừa đảo, mất thông tin bí mật hoặc sự cố từ bên lưu ký có thể gây mất mát vĩnh viễn; các khoản thanh toán hợp lệ thường khó hoặc không thể đảo ngược.</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Câu hỏi mở đầu về tiền tệ</a:t>
            </a:r>
            <a:endParaRPr lang="vi"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Tại sao con người cần tiền?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Điều gì khiến một thứ trở thành tiền?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Ai có thể tạo ra hoặc kiểm soát đồng tiền quý vị sử dụng?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Tại sao tiền của quý vị có giá trị?</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Số tiền đó có mua được lượng hàng hóa và dịch vụ như trước đây không?</a:t>
            </a:r>
            <a:endParaRPr lang="v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Tại sao tiền tệ tồn tại</a:t>
            </a:r>
            <a:endParaRPr lang="v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Tiền là một tài sản được mọi người chấp nhận vì họ kỳ vọng người khác cũng sẽ chấp nhận nó sau này.</a:t>
            </a:r>
            <a:endParaRPr lang="vi"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Chuyên môn hóa và trao đổi</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Hợp tác giữa những người xa lạ</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Giá cả, nợ, thu nhập và tiết kiệm</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Giá trị xuyên thời gian và khoảng cách</a:t>
            </a:r>
            <a:endParaRPr lang="vi"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vi" altLang="en-US" sz="2400" b="1" dirty="0">
                <a:solidFill>
                  <a:srgbClr val="422C70"/>
                </a:solidFill>
                <a:latin typeface="IBM Plex Sans" pitchFamily="34" charset="0"/>
                <a:ea typeface="IBM Plex Sans" pitchFamily="34" charset="-122"/>
                <a:cs typeface="IBM Plex Sans" pitchFamily="34" charset="-120"/>
              </a:rPr>
              <a:t>Câu hỏi nhanh</a:t>
            </a:r>
            <a:endParaRPr lang="vi" sz="2400" dirty="0"/>
          </a:p>
          <a:p>
            <a:pPr algn="l" indent="0" marL="0">
              <a:lnSpc>
                <a:spcPct val="113000"/>
              </a:lnSpc>
              <a:spcBef>
                <a:spcPts val="360"/>
              </a:spcBef>
              <a:buNone/>
            </a:pPr>
            <a:r>
              <a:rPr lang="vi" altLang="en-US" sz="2400" dirty="0">
                <a:solidFill>
                  <a:srgbClr val="25252B"/>
                </a:solidFill>
                <a:latin typeface="IBM Plex Sans" pitchFamily="34" charset="0"/>
                <a:ea typeface="IBM Plex Sans" pitchFamily="34" charset="-122"/>
                <a:cs typeface="IBM Plex Sans" pitchFamily="34" charset="-120"/>
              </a:rPr>
              <a:t>Tiền giúp giải quyết vấn đề nào trong trao đổi hoặc phối hợp?</a:t>
            </a:r>
            <a:endParaRPr lang="vi"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chức năng của tiền tệ</a:t>
            </a:r>
            <a:endParaRPr lang="v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Phương tiện trao đổi:</a:t>
            </a:r>
            <a:r>
              <a:rPr lang="vi" altLang="en-US" sz="2400" dirty="0">
                <a:solidFill>
                  <a:srgbClr val="25252B"/>
                </a:solidFill>
                <a:latin typeface="IBM Plex Sans" pitchFamily="34" charset="0"/>
                <a:ea typeface="IBM Plex Sans" pitchFamily="34" charset="-122"/>
                <a:cs typeface="IBM Plex Sans" pitchFamily="34" charset="-120"/>
              </a:rPr>
              <a:t> thanh toán cho hàng hóa và dịch vụ</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Đơn vị tính toán:</a:t>
            </a:r>
            <a:r>
              <a:rPr lang="vi" altLang="en-US" sz="2400" dirty="0">
                <a:solidFill>
                  <a:srgbClr val="25252B"/>
                </a:solidFill>
                <a:latin typeface="IBM Plex Sans" pitchFamily="34" charset="0"/>
                <a:ea typeface="IBM Plex Sans" pitchFamily="34" charset="-122"/>
                <a:cs typeface="IBM Plex Sans" pitchFamily="34" charset="-120"/>
              </a:rPr>
              <a:t> giá cả và sổ sách được ghi nhận theo một đơn vị chung</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Phương tiện lưu trữ giá trị:</a:t>
            </a:r>
            <a:r>
              <a:rPr lang="vi" altLang="en-US" sz="2400" dirty="0">
                <a:solidFill>
                  <a:srgbClr val="25252B"/>
                </a:solidFill>
                <a:latin typeface="IBM Plex Sans" pitchFamily="34" charset="0"/>
                <a:ea typeface="IBM Plex Sans" pitchFamily="34" charset="-122"/>
                <a:cs typeface="IBM Plex Sans" pitchFamily="34" charset="-120"/>
              </a:rPr>
              <a:t> giá trị được duy trì theo thời gian</a:t>
            </a:r>
            <a:endParaRPr lang="vi"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Một hình thức tiền tệ có thể thực hiện một chức năng tốt hơn hình thức khác. Mọi hình thức đều tiềm ẩn rủi ro về sức mua.</a:t>
            </a:r>
            <a:endParaRPr lang="v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đặc tính của tiền hữu dụng</a:t>
            </a:r>
            <a:endParaRPr lang="vi"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bền vững:</a:t>
            </a:r>
            <a:r>
              <a:rPr lang="vi" altLang="en-US" sz="2020" dirty="0">
                <a:solidFill>
                  <a:srgbClr val="25252B"/>
                </a:solidFill>
                <a:latin typeface="IBM Plex Sans" pitchFamily="34" charset="0"/>
                <a:ea typeface="IBM Plex Sans" pitchFamily="34" charset="-122"/>
                <a:cs typeface="IBM Plex Sans" pitchFamily="34" charset="-120"/>
              </a:rPr>
              <a:t> có thể sử dụng lâu dài</a:t>
            </a:r>
            <a:endParaRPr lang="vi" sz="2020" dirty="0"/>
          </a:p>
          <a:p>
            <a:pPr algn="l" marL="511810" indent="-511810">
              <a:lnSpc>
                <a:spcPct val="113000"/>
              </a:lnSpc>
              <a:spcBef>
                <a:spcPts val="400"/>
              </a:spcBef>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dễ vận chuyển:</a:t>
            </a:r>
            <a:r>
              <a:rPr lang="vi" altLang="en-US" sz="2020" dirty="0">
                <a:solidFill>
                  <a:srgbClr val="25252B"/>
                </a:solidFill>
                <a:latin typeface="IBM Plex Sans" pitchFamily="34" charset="0"/>
                <a:ea typeface="IBM Plex Sans" pitchFamily="34" charset="-122"/>
                <a:cs typeface="IBM Plex Sans" pitchFamily="34" charset="-120"/>
              </a:rPr>
              <a:t> dễ di chuyển hoặc chuyển giao</a:t>
            </a:r>
            <a:endParaRPr lang="vi" sz="2020" dirty="0"/>
          </a:p>
          <a:p>
            <a:pPr algn="l" marL="511810" indent="-511810">
              <a:lnSpc>
                <a:spcPct val="113000"/>
              </a:lnSpc>
              <a:spcBef>
                <a:spcPts val="400"/>
              </a:spcBef>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chia nhỏ:</a:t>
            </a:r>
            <a:r>
              <a:rPr lang="vi" altLang="en-US" sz="2020" dirty="0">
                <a:solidFill>
                  <a:srgbClr val="25252B"/>
                </a:solidFill>
                <a:latin typeface="IBM Plex Sans" pitchFamily="34" charset="0"/>
                <a:ea typeface="IBM Plex Sans" pitchFamily="34" charset="-122"/>
                <a:cs typeface="IBM Plex Sans" pitchFamily="34" charset="-120"/>
              </a:rPr>
              <a:t> các lượng nhỏ và lớn</a:t>
            </a:r>
            <a:endParaRPr lang="vi" sz="2020" dirty="0"/>
          </a:p>
          <a:p>
            <a:pPr algn="l" marL="511810" indent="-511810">
              <a:lnSpc>
                <a:spcPct val="113000"/>
              </a:lnSpc>
              <a:spcBef>
                <a:spcPts val="400"/>
              </a:spcBef>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thay thế lẫn nhau:</a:t>
            </a:r>
            <a:r>
              <a:rPr lang="vi" altLang="en-US" sz="2020" dirty="0">
                <a:solidFill>
                  <a:srgbClr val="25252B"/>
                </a:solidFill>
                <a:latin typeface="IBM Plex Sans" pitchFamily="34" charset="0"/>
                <a:ea typeface="IBM Plex Sans" pitchFamily="34" charset="-122"/>
                <a:cs typeface="IBM Plex Sans" pitchFamily="34" charset="-120"/>
              </a:rPr>
              <a:t> các đơn vị có giá trị bằng nhau có thể hoán đổi cho nhau</a:t>
            </a:r>
            <a:endParaRPr lang="vi"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khan hiếm:</a:t>
            </a:r>
            <a:r>
              <a:rPr lang="vi" altLang="en-US" sz="2020" dirty="0">
                <a:solidFill>
                  <a:srgbClr val="25252B"/>
                </a:solidFill>
                <a:latin typeface="IBM Plex Sans" pitchFamily="34" charset="0"/>
                <a:ea typeface="IBM Plex Sans" pitchFamily="34" charset="-122"/>
                <a:cs typeface="IBM Plex Sans" pitchFamily="34" charset="-120"/>
              </a:rPr>
              <a:t> giới hạn đối với việc mở rộng nguồn cung</a:t>
            </a:r>
            <a:endParaRPr lang="vi" sz="2020" dirty="0"/>
          </a:p>
          <a:p>
            <a:pPr algn="l" marL="511810" indent="-511810">
              <a:lnSpc>
                <a:spcPct val="113000"/>
              </a:lnSpc>
              <a:spcBef>
                <a:spcPts val="400"/>
              </a:spcBef>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chấp nhận:</a:t>
            </a:r>
            <a:r>
              <a:rPr lang="vi" altLang="en-US" sz="2020" dirty="0">
                <a:solidFill>
                  <a:srgbClr val="25252B"/>
                </a:solidFill>
                <a:latin typeface="IBM Plex Sans" pitchFamily="34" charset="0"/>
                <a:ea typeface="IBM Plex Sans" pitchFamily="34" charset="-122"/>
                <a:cs typeface="IBM Plex Sans" pitchFamily="34" charset="-120"/>
              </a:rPr>
              <a:t> sự sẵn lòng tiếp nhận</a:t>
            </a:r>
            <a:endParaRPr lang="vi" sz="2020" dirty="0"/>
          </a:p>
          <a:p>
            <a:pPr algn="l" marL="511810" indent="-511810">
              <a:lnSpc>
                <a:spcPct val="113000"/>
              </a:lnSpc>
              <a:spcBef>
                <a:spcPts val="400"/>
              </a:spcBef>
              <a:buSzPct val="100000"/>
              <a:buChar char="•"/>
            </a:pPr>
            <a:r>
              <a:rPr lang="vi" altLang="en-US" sz="2020" b="1" dirty="0">
                <a:solidFill>
                  <a:srgbClr val="422C70"/>
                </a:solidFill>
                <a:latin typeface="IBM Plex Sans" pitchFamily="34" charset="0"/>
                <a:ea typeface="IBM Plex Sans" pitchFamily="34" charset="-122"/>
                <a:cs typeface="IBM Plex Sans" pitchFamily="34" charset="-120"/>
              </a:rPr>
              <a:t>Tính xác minh và nhận diện:</a:t>
            </a:r>
            <a:r>
              <a:rPr lang="vi" altLang="en-US" sz="2020" dirty="0">
                <a:solidFill>
                  <a:srgbClr val="25252B"/>
                </a:solidFill>
                <a:latin typeface="IBM Plex Sans" pitchFamily="34" charset="0"/>
                <a:ea typeface="IBM Plex Sans" pitchFamily="34" charset="-122"/>
                <a:cs typeface="IBM Plex Sans" pitchFamily="34" charset="-120"/>
              </a:rPr>
              <a:t> các đơn vị đích thực, có thể nhận diện</a:t>
            </a:r>
            <a:endParaRPr lang="vi"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vi" altLang="en-US" sz="2020" dirty="0">
                <a:solidFill>
                  <a:srgbClr val="25252B"/>
                </a:solidFill>
                <a:latin typeface="IBM Plex Sans" pitchFamily="34" charset="0"/>
                <a:ea typeface="IBM Plex Sans" pitchFamily="34" charset="-122"/>
                <a:cs typeface="IBM Plex Sans" pitchFamily="34" charset="-120"/>
              </a:rPr>
              <a:t>Không hình thức nào đạt điểm tuyệt đối. “</a:t>
            </a:r>
            <a:r>
              <a:rPr lang="vi" altLang="en-US" sz="2020" b="1" dirty="0">
                <a:solidFill>
                  <a:srgbClr val="25252B"/>
                </a:solidFill>
                <a:latin typeface="IBM Plex Sans" pitchFamily="34" charset="0"/>
                <a:ea typeface="IBM Plex Sans" pitchFamily="34" charset="-122"/>
                <a:cs typeface="IBM Plex Sans" pitchFamily="34" charset="-120"/>
              </a:rPr>
              <a:t>Tiền lành mạnh</a:t>
            </a:r>
            <a:r>
              <a:rPr lang="vi" altLang="en-US" sz="2020" dirty="0">
                <a:solidFill>
                  <a:srgbClr val="25252B"/>
                </a:solidFill>
                <a:latin typeface="IBM Plex Sans" pitchFamily="34" charset="0"/>
                <a:ea typeface="IBM Plex Sans" pitchFamily="34" charset="-122"/>
                <a:cs typeface="IBM Plex Sans" pitchFamily="34" charset="-120"/>
              </a:rPr>
              <a:t>” là một nhận định: hãy nêu rõ tiêu chí và so sánh một cách nhất quán.</a:t>
            </a:r>
            <a:endParaRPr lang="vi"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vi" altLang="en-US" sz="2020" b="1" dirty="0">
                <a:solidFill>
                  <a:srgbClr val="422C70"/>
                </a:solidFill>
                <a:latin typeface="IBM Plex Sans" pitchFamily="34" charset="0"/>
                <a:ea typeface="IBM Plex Sans" pitchFamily="34" charset="-122"/>
                <a:cs typeface="IBM Plex Sans" pitchFamily="34" charset="-120"/>
              </a:rPr>
              <a:t>Tư duy phản biện</a:t>
            </a:r>
            <a:endParaRPr lang="vi" sz="2020" dirty="0"/>
          </a:p>
          <a:p>
            <a:pPr algn="l" indent="0" marL="0">
              <a:lnSpc>
                <a:spcPct val="113000"/>
              </a:lnSpc>
              <a:spcBef>
                <a:spcPts val="300"/>
              </a:spcBef>
              <a:buNone/>
            </a:pPr>
            <a:r>
              <a:rPr lang="vi" altLang="en-US" sz="2020" dirty="0">
                <a:solidFill>
                  <a:srgbClr val="25252B"/>
                </a:solidFill>
                <a:latin typeface="IBM Plex Sans" pitchFamily="34" charset="0"/>
                <a:ea typeface="IBM Plex Sans" pitchFamily="34" charset="-122"/>
                <a:cs typeface="IBM Plex Sans" pitchFamily="34" charset="-120"/>
              </a:rPr>
              <a:t>Những đặc tính nào đóng vai trò quan trọng khi quý vị chọn một loại tiền hoặc tài sản thay vì một loại khác?</a:t>
            </a:r>
            <a:endParaRPr lang="vi"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Hàng đổi hàng và sự trùng khớp kép về nhu cầu</a:t>
            </a:r>
            <a:endParaRPr lang="v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Trao đổi trực tiếp hàng hóa hoặc dịch vụ</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Cả hai bên đều phải muốn thứ mà bên kia cung cấp</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Vào cùng một thời điểm, với số lượng phù hợp</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Khó khăn trong việc chia nhỏ, bảo quản, định giá và tiết kiệm</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Tiền tách biệt việc bán khỏi việc mua</a:t>
            </a:r>
            <a:endParaRPr lang="v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Sự khan hiếm, giá trị và trao</a:t>
            </a:r>
            <a:br/>
            <a:r>
              <a:rPr lang="vi" altLang="en-US" sz="3000" dirty="0">
                <a:solidFill>
                  <a:srgbClr val="422C70"/>
                </a:solidFill>
                <a:latin typeface="IBM Plex Sans Medium" pitchFamily="34" charset="0"/>
                <a:ea typeface="IBM Plex Sans Medium" pitchFamily="34" charset="-122"/>
                <a:cs typeface="IBM Plex Sans Medium" pitchFamily="34" charset="-120"/>
              </a:rPr>
              <a:t>đổi</a:t>
            </a:r>
            <a:endParaRPr lang="vi" sz="3000" dirty="0"/>
          </a:p>
        </p:txBody>
      </p:sp>
      <p:sp>
        <p:nvSpPr>
          <p:cNvPr id="5" name="Text 2"/>
          <p:cNvSpPr/>
          <p:nvPr/>
        </p:nvSpPr>
        <p:spPr>
          <a:xfrm>
            <a:off x="956188" y="1783812"/>
            <a:ext cx="5377221" cy="3356854"/>
          </a:xfrm>
          <a:prstGeom prst="rect">
            <a:avLst/>
          </a:prstGeom>
          <a:noFill/>
          <a:ln/>
        </p:spPr>
        <p:txBody>
          <a:bodyPr wrap="square" lIns="0" tIns="0" rIns="0" bIns="0" rtlCol="0" anchor="t"/>
          <a:lstStyle/>
          <a:p>
            <a:pPr algn="l" marL="173990" indent="-173990">
              <a:lnSpc>
                <a:spcPct val="113000"/>
              </a:lnSpc>
              <a:buSzPct val="100000"/>
              <a:buChar char="•"/>
            </a:pPr>
            <a:r>
              <a:rPr lang="vi" altLang="en-US" sz="1820" b="1" dirty="0">
                <a:solidFill>
                  <a:srgbClr val="422C70"/>
                </a:solidFill>
                <a:latin typeface="IBM Plex Sans" pitchFamily="34" charset="0"/>
                <a:ea typeface="IBM Plex Sans" pitchFamily="34" charset="-122"/>
                <a:cs typeface="IBM Plex Sans" pitchFamily="34" charset="-120"/>
              </a:rPr>
              <a:t>Sự khan hiếm:</a:t>
            </a:r>
            <a:r>
              <a:rPr lang="vi" altLang="en-US" sz="1820" dirty="0">
                <a:solidFill>
                  <a:srgbClr val="25252B"/>
                </a:solidFill>
                <a:latin typeface="IBM Plex Sans" pitchFamily="34" charset="0"/>
                <a:ea typeface="IBM Plex Sans" pitchFamily="34" charset="-122"/>
                <a:cs typeface="IBM Plex Sans" pitchFamily="34" charset="-120"/>
              </a:rPr>
              <a:t> sử dụng cho mục đích này thì không thể sử dụng cho mục đích khác</a:t>
            </a:r>
            <a:endParaRPr lang="vi" sz="1820" dirty="0"/>
          </a:p>
          <a:p>
            <a:pPr algn="l" marL="173990" indent="-173990">
              <a:lnSpc>
                <a:spcPct val="113000"/>
              </a:lnSpc>
              <a:spcBef>
                <a:spcPts val="360"/>
              </a:spcBef>
              <a:buSzPct val="100000"/>
              <a:buChar char="•"/>
            </a:pPr>
            <a:r>
              <a:rPr lang="vi" altLang="en-US" sz="1820" b="1" dirty="0">
                <a:solidFill>
                  <a:srgbClr val="422C70"/>
                </a:solidFill>
                <a:latin typeface="IBM Plex Sans" pitchFamily="34" charset="0"/>
                <a:ea typeface="IBM Plex Sans" pitchFamily="34" charset="-122"/>
                <a:cs typeface="IBM Plex Sans" pitchFamily="34" charset="-120"/>
              </a:rPr>
              <a:t>Giá trị chủ quan:</a:t>
            </a:r>
            <a:r>
              <a:rPr lang="vi" altLang="en-US" sz="1820" dirty="0">
                <a:solidFill>
                  <a:srgbClr val="25252B"/>
                </a:solidFill>
                <a:latin typeface="IBM Plex Sans" pitchFamily="34" charset="0"/>
                <a:ea typeface="IBM Plex Sans" pitchFamily="34" charset="-122"/>
                <a:cs typeface="IBM Plex Sans" pitchFamily="34" charset="-120"/>
              </a:rPr>
              <a:t> nhu cầu, sở thích và hoàn cảnh</a:t>
            </a:r>
            <a:endParaRPr lang="vi" sz="1820" dirty="0"/>
          </a:p>
          <a:p>
            <a:pPr algn="l" marL="173990" indent="-173990">
              <a:lnSpc>
                <a:spcPct val="113000"/>
              </a:lnSpc>
              <a:spcBef>
                <a:spcPts val="360"/>
              </a:spcBef>
              <a:buSzPct val="100000"/>
              <a:buChar char="•"/>
            </a:pPr>
            <a:r>
              <a:rPr lang="vi" altLang="en-US" sz="1820" b="1" dirty="0">
                <a:solidFill>
                  <a:srgbClr val="422C70"/>
                </a:solidFill>
                <a:latin typeface="IBM Plex Sans" pitchFamily="34" charset="0"/>
                <a:ea typeface="IBM Plex Sans" pitchFamily="34" charset="-122"/>
                <a:cs typeface="IBM Plex Sans" pitchFamily="34" charset="-120"/>
              </a:rPr>
              <a:t>Trao đổi:</a:t>
            </a:r>
            <a:r>
              <a:rPr lang="vi" altLang="en-US" sz="1820" dirty="0">
                <a:solidFill>
                  <a:srgbClr val="25252B"/>
                </a:solidFill>
                <a:latin typeface="IBM Plex Sans" pitchFamily="34" charset="0"/>
                <a:ea typeface="IBM Plex Sans" pitchFamily="34" charset="-122"/>
                <a:cs typeface="IBM Plex Sans" pitchFamily="34" charset="-120"/>
              </a:rPr>
              <a:t> cả hai bên đều thích thứ mình nhận được hơn</a:t>
            </a:r>
            <a:endParaRPr lang="vi" sz="1820" dirty="0"/>
          </a:p>
          <a:p>
            <a:pPr algn="l" marL="173990" indent="-173990">
              <a:lnSpc>
                <a:spcPct val="113000"/>
              </a:lnSpc>
              <a:spcBef>
                <a:spcPts val="360"/>
              </a:spcBef>
              <a:buSzPct val="100000"/>
              <a:buChar char="•"/>
            </a:pPr>
            <a:r>
              <a:rPr lang="vi" altLang="en-US" sz="1820" b="1" dirty="0">
                <a:solidFill>
                  <a:srgbClr val="422C70"/>
                </a:solidFill>
                <a:latin typeface="IBM Plex Sans" pitchFamily="34" charset="0"/>
                <a:ea typeface="IBM Plex Sans" pitchFamily="34" charset="-122"/>
                <a:cs typeface="IBM Plex Sans" pitchFamily="34" charset="-120"/>
              </a:rPr>
              <a:t>Chi phí cơ hội:</a:t>
            </a:r>
            <a:r>
              <a:rPr lang="vi" altLang="en-US" sz="1820" dirty="0">
                <a:solidFill>
                  <a:srgbClr val="25252B"/>
                </a:solidFill>
                <a:latin typeface="IBM Plex Sans" pitchFamily="34" charset="0"/>
                <a:ea typeface="IBM Plex Sans" pitchFamily="34" charset="-122"/>
                <a:cs typeface="IBM Plex Sans" pitchFamily="34" charset="-120"/>
              </a:rPr>
              <a:t> phương án thay thế tốt nhất bị từ bỏ</a:t>
            </a:r>
            <a:endParaRPr lang="vi" sz="1820" dirty="0"/>
          </a:p>
          <a:p>
            <a:pPr algn="l" marL="173990" indent="-173990">
              <a:lnSpc>
                <a:spcPct val="113000"/>
              </a:lnSpc>
              <a:spcBef>
                <a:spcPts val="360"/>
              </a:spcBef>
              <a:buSzPct val="100000"/>
              <a:buChar char="•"/>
            </a:pPr>
            <a:r>
              <a:rPr lang="vi" altLang="en-US" sz="1820" b="1" dirty="0">
                <a:solidFill>
                  <a:srgbClr val="422C70"/>
                </a:solidFill>
                <a:latin typeface="IBM Plex Sans" pitchFamily="34" charset="0"/>
                <a:ea typeface="IBM Plex Sans" pitchFamily="34" charset="-122"/>
                <a:cs typeface="IBM Plex Sans" pitchFamily="34" charset="-120"/>
              </a:rPr>
              <a:t>Ưu tiên thời gian:</a:t>
            </a:r>
            <a:r>
              <a:rPr lang="vi" altLang="en-US" sz="1820" dirty="0">
                <a:solidFill>
                  <a:srgbClr val="25252B"/>
                </a:solidFill>
                <a:latin typeface="IBM Plex Sans" pitchFamily="34" charset="0"/>
                <a:ea typeface="IBM Plex Sans" pitchFamily="34" charset="-122"/>
                <a:cs typeface="IBM Plex Sans" pitchFamily="34" charset="-120"/>
              </a:rPr>
              <a:t> hiện tại so với tương lai</a:t>
            </a:r>
            <a:endParaRPr lang="vi" sz="1820" dirty="0"/>
          </a:p>
          <a:p>
            <a:pPr algn="l" marL="173990" indent="-173990">
              <a:lnSpc>
                <a:spcPct val="113000"/>
              </a:lnSpc>
              <a:spcBef>
                <a:spcPts val="360"/>
              </a:spcBef>
              <a:buSzPct val="100000"/>
              <a:buChar char="•"/>
            </a:pPr>
            <a:r>
              <a:rPr lang="vi" altLang="en-US" sz="1820" b="1" dirty="0">
                <a:solidFill>
                  <a:srgbClr val="422C70"/>
                </a:solidFill>
                <a:latin typeface="IBM Plex Sans" pitchFamily="34" charset="0"/>
                <a:ea typeface="IBM Plex Sans" pitchFamily="34" charset="-122"/>
                <a:cs typeface="IBM Plex Sans" pitchFamily="34" charset="-120"/>
              </a:rPr>
              <a:t>Sự đánh đổi:</a:t>
            </a:r>
            <a:r>
              <a:rPr lang="vi" altLang="en-US" sz="1820" dirty="0">
                <a:solidFill>
                  <a:srgbClr val="25252B"/>
                </a:solidFill>
                <a:latin typeface="IBM Plex Sans" pitchFamily="34" charset="0"/>
                <a:ea typeface="IBM Plex Sans" pitchFamily="34" charset="-122"/>
                <a:cs typeface="IBM Plex Sans" pitchFamily="34" charset="-120"/>
              </a:rPr>
              <a:t> một lợi ích đi kèm với một chi phí</a:t>
            </a:r>
            <a:endParaRPr lang="vi" sz="1820" dirty="0"/>
          </a:p>
        </p:txBody>
      </p:sp>
      <p:sp>
        <p:nvSpPr>
          <p:cNvPr id="6" name="Text 3"/>
          <p:cNvSpPr/>
          <p:nvPr/>
        </p:nvSpPr>
        <p:spPr>
          <a:xfrm>
            <a:off x="666780" y="5395326"/>
            <a:ext cx="5694426" cy="625084"/>
          </a:xfrm>
          <a:prstGeom prst="rect">
            <a:avLst/>
          </a:prstGeom>
          <a:noFill/>
          <a:ln/>
        </p:spPr>
        <p:txBody>
          <a:bodyPr wrap="square" lIns="0" tIns="0" rIns="0" bIns="0" rtlCol="0" anchor="t"/>
          <a:lstStyle/>
          <a:p>
            <a:pPr algn="l" indent="0" marL="0">
              <a:lnSpc>
                <a:spcPct val="113000"/>
              </a:lnSpc>
              <a:buNone/>
            </a:pPr>
            <a:r>
              <a:rPr lang="vi" altLang="en-US" sz="1820" dirty="0">
                <a:solidFill>
                  <a:srgbClr val="25252B"/>
                </a:solidFill>
                <a:latin typeface="IBM Plex Sans" pitchFamily="34" charset="0"/>
                <a:ea typeface="IBM Plex Sans" pitchFamily="34" charset="-122"/>
                <a:cs typeface="IBM Plex Sans" pitchFamily="34" charset="-120"/>
              </a:rPr>
              <a:t>Chỉ riêng sự khan hiếm không đảm bảo giá trị; nhu cầu cũng quan trọng.</a:t>
            </a:r>
            <a:endParaRPr lang="vi"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Gần nguồn nước an toàn Một chai nước nằm trong tủ lạnh của cửa hàng. Nước sạch dễ tìm thấy ở gần đó.Nhu cầuThấpGiáThấp hơnKhi khan hiếm nước Cũng chai nước đó nằm giữa sa mạc nóng bức. Nước khó tìm và">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Chi phí cơ hội</a:t>
            </a:r>
            <a:endParaRPr lang="v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Một người mua sắm có số tiền hạn chế cân nhắc các lựa chọn Thực phẩm Ăn ngon hôm nay.Đi lại Đi đến nơi làm việc.Tiết kiệmĐể dành tiền cho sau này. Mỗi lựa chọn đều đồng nghĩa với việc từ bỏ các lựa ch">    </p:cNvPr>
          <p:cNvPicPr>
            <a:picLocks noChangeAspect="1"/>
          </p:cNvPicPr>
          <p:nvPr/>
        </p:nvPicPr>
        <p:blipFill>
          <a:blip r:embed="rId1"/>
          <a:stretch>
            <a:fillRect/>
          </a:stretch>
        </p:blipFill>
        <p:spPr>
          <a:xfrm>
            <a:off x="342900" y="376276"/>
            <a:ext cx="11506170" cy="59530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Từ hàng đổi hàng đến tiền kỹ thuật số</a:t>
            </a:r>
            <a:endParaRPr lang="vi"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Trao đổi trực tiếp, quà tặng, nghĩa vụ và ghi chép nợ</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Tiền hàng hóa: hàng hóa có những công dụng khác</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Tiền xu tiêu chuẩn: dễ nhận biết; có thể bị giảm hàm lượng kim loại quý</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Tiền giấy đại diện: quyền yêu cầu quy đổi; niềm tin vào bên phát hành</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Ngân hàng và tiền do chính phủ phát hành: cam kết của các tổ chức</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Thanh toán kỹ thuật số: các chỉ thị làm thay đổi sổ sách</a:t>
            </a:r>
            <a:endParaRPr lang="vi"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Các hình thức khác nhau cùng tồn tại; các xã hội không đi theo cùng một trình tự. Sự tiện lợi thường kéo theo sự phụ thuộc vào các bên phát hành và trung gian.</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Tiền pháp định</a:t>
            </a:r>
            <a:endParaRPr lang="vi"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Tiền pháp định là loại tiền được chính phủ cho phép lưu hành, không thể quy đổi thành một lượng hàng hóa cố định như vàng.</a:t>
            </a:r>
            <a:endParaRPr lang="vi"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Ngân hàng trung ương:</a:t>
            </a:r>
            <a:r>
              <a:rPr lang="vi" altLang="en-US" sz="2300" dirty="0">
                <a:solidFill>
                  <a:srgbClr val="25252B"/>
                </a:solidFill>
                <a:latin typeface="IBM Plex Sans" pitchFamily="34" charset="0"/>
                <a:ea typeface="IBM Plex Sans" pitchFamily="34" charset="-122"/>
                <a:cs typeface="IBM Plex Sans" pitchFamily="34" charset="-120"/>
              </a:rPr>
              <a:t> tiền cơ sở, chính sách, quyết toán</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Ngân hàng thương mại:</a:t>
            </a:r>
            <a:r>
              <a:rPr lang="vi" altLang="en-US" sz="2300" dirty="0">
                <a:solidFill>
                  <a:srgbClr val="25252B"/>
                </a:solidFill>
                <a:latin typeface="IBM Plex Sans" pitchFamily="34" charset="0"/>
                <a:ea typeface="IBM Plex Sans" pitchFamily="34" charset="-122"/>
                <a:cs typeface="IBM Plex Sans" pitchFamily="34" charset="-120"/>
              </a:rPr>
              <a:t> tiền gửi, thanh toán, khoản vay</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Chính phủ:</a:t>
            </a:r>
            <a:r>
              <a:rPr lang="vi" altLang="en-US" sz="2300" dirty="0">
                <a:solidFill>
                  <a:srgbClr val="25252B"/>
                </a:solidFill>
                <a:latin typeface="IBM Plex Sans" pitchFamily="34" charset="0"/>
                <a:ea typeface="IBM Plex Sans" pitchFamily="34" charset="-122"/>
                <a:cs typeface="IBM Plex Sans" pitchFamily="34" charset="-120"/>
              </a:rPr>
              <a:t> thuế, chi tiêu, luật pháp</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Người dân và doanh nghiệp:</a:t>
            </a:r>
            <a:r>
              <a:rPr lang="vi" altLang="en-US" sz="2300" dirty="0">
                <a:solidFill>
                  <a:srgbClr val="25252B"/>
                </a:solidFill>
                <a:latin typeface="IBM Plex Sans" pitchFamily="34" charset="0"/>
                <a:ea typeface="IBM Plex Sans" pitchFamily="34" charset="-122"/>
                <a:cs typeface="IBM Plex Sans" pitchFamily="34" charset="-120"/>
              </a:rPr>
              <a:t> công việc, giá cả, trao đổi</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Sự chấp nhận rộng rãi và hiệu ứng mạng lưới</a:t>
            </a:r>
            <a:endParaRPr lang="vi"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Thanh toán thuận tiện và tín dụng linh hoạt đi kèm với sự phụ thuộc vào các định chế. Nguồn cung, khả năng tiếp cận và các quy tắc có thể thay đổi; quy định về tiền tệ có giá trị thanh toán hợp pháp khác nhau tùy theo khu vực pháp lý.</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Ngân hàng trung ươngĐiều hành chính sách tiền tệ và hỗ trợ quyết toán thanh toán. Ngân hàng thương mạiCó nghĩa vụ hoàn trả tiền gửi cho khách hàng; tiền gửi là khoản nợ phải trả của ngân hàng. Dịch vụ">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Xem xét một khoản thanh toán</a:t>
            </a:r>
            <a:br/>
            <a:r>
              <a:rPr lang="vi" altLang="en-US" sz="3000" dirty="0">
                <a:solidFill>
                  <a:srgbClr val="422C70"/>
                </a:solidFill>
                <a:latin typeface="IBM Plex Sans Medium" pitchFamily="34" charset="0"/>
                <a:ea typeface="IBM Plex Sans Medium" pitchFamily="34" charset="-122"/>
                <a:cs typeface="IBM Plex Sans Medium" pitchFamily="34" charset="-120"/>
              </a:rPr>
              <a:t>tại địa phương</a:t>
            </a:r>
            <a:endParaRPr lang="vi" sz="3000" dirty="0"/>
          </a:p>
        </p:txBody>
      </p:sp>
      <p:sp>
        <p:nvSpPr>
          <p:cNvPr id="5" name="Text 2"/>
          <p:cNvSpPr/>
          <p:nvPr/>
        </p:nvSpPr>
        <p:spPr>
          <a:xfrm>
            <a:off x="666780" y="1836390"/>
            <a:ext cx="5694426" cy="658094"/>
          </a:xfrm>
          <a:prstGeom prst="rect">
            <a:avLst/>
          </a:prstGeom>
          <a:noFill/>
          <a:ln/>
        </p:spPr>
        <p:txBody>
          <a:bodyPr wrap="square" lIns="0" tIns="0" rIns="0" bIns="0" rtlCol="0" anchor="t"/>
          <a:lstStyle/>
          <a:p>
            <a:pPr algn="l" indent="0" marL="0">
              <a:lnSpc>
                <a:spcPct val="113000"/>
              </a:lnSpc>
              <a:buNone/>
            </a:pPr>
            <a:r>
              <a:rPr lang="vi" altLang="en-US" sz="1920" dirty="0">
                <a:solidFill>
                  <a:srgbClr val="25252B"/>
                </a:solidFill>
                <a:latin typeface="IBM Plex Sans" pitchFamily="34" charset="0"/>
                <a:ea typeface="IBM Plex Sans" pitchFamily="34" charset="-122"/>
                <a:cs typeface="IBM Plex Sans" pitchFamily="34" charset="-120"/>
              </a:rPr>
              <a:t>Hãy chọn một khoản thanh toán thông thường, hoặc sử dụng một tình huống giả định.</a:t>
            </a:r>
            <a:endParaRPr lang="vi" sz="1920" dirty="0"/>
          </a:p>
        </p:txBody>
      </p:sp>
      <p:sp>
        <p:nvSpPr>
          <p:cNvPr id="6" name="Text 3"/>
          <p:cNvSpPr/>
          <p:nvPr/>
        </p:nvSpPr>
        <p:spPr>
          <a:xfrm>
            <a:off x="971459" y="2689433"/>
            <a:ext cx="5360487" cy="3107497"/>
          </a:xfrm>
          <a:prstGeom prst="rect">
            <a:avLst/>
          </a:prstGeom>
          <a:noFill/>
          <a:ln/>
        </p:spPr>
        <p:txBody>
          <a:bodyPr wrap="square" lIns="0" tIns="0" rIns="0" bIns="0" rtlCol="0" anchor="t"/>
          <a:lstStyle/>
          <a:p>
            <a:pPr algn="l" marL="182880" indent="-182880">
              <a:lnSpc>
                <a:spcPct val="113000"/>
              </a:lnSpc>
              <a:buSzPct val="100000"/>
              <a:buFont typeface="+mj-lt"/>
              <a:buAutoNum type="arabicPeriod" startAt="1"/>
            </a:pPr>
            <a:r>
              <a:rPr lang="vi" altLang="en-US" sz="1920" dirty="0">
                <a:solidFill>
                  <a:srgbClr val="25252B"/>
                </a:solidFill>
                <a:latin typeface="IBM Plex Sans" pitchFamily="34" charset="0"/>
                <a:ea typeface="IBM Plex Sans" pitchFamily="34" charset="-122"/>
                <a:cs typeface="IBM Plex Sans" pitchFamily="34" charset="-120"/>
              </a:rPr>
              <a:t>Khoản thanh toán này dùng để trả cho điều gì? Đồng tiền nào được dùng làm đơn vị tính toán?</a:t>
            </a:r>
            <a:endParaRPr lang="vi" sz="1920" dirty="0"/>
          </a:p>
          <a:p>
            <a:pPr algn="l" marL="182880" indent="-182880">
              <a:lnSpc>
                <a:spcPct val="113000"/>
              </a:lnSpc>
              <a:spcBef>
                <a:spcPts val="380"/>
              </a:spcBef>
              <a:buSzPct val="100000"/>
              <a:buFont typeface="+mj-lt"/>
              <a:buAutoNum type="arabicPeriod" startAt="1"/>
            </a:pPr>
            <a:r>
              <a:rPr lang="vi" altLang="en-US" sz="1920" dirty="0">
                <a:solidFill>
                  <a:srgbClr val="25252B"/>
                </a:solidFill>
                <a:latin typeface="IBM Plex Sans" pitchFamily="34" charset="0"/>
                <a:ea typeface="IBM Plex Sans" pitchFamily="34" charset="-122"/>
                <a:cs typeface="IBM Plex Sans" pitchFamily="34" charset="-120"/>
              </a:rPr>
              <a:t>Vì sao người nhận chấp nhận đồng tiền đó?</a:t>
            </a:r>
            <a:endParaRPr lang="vi" sz="1920" dirty="0"/>
          </a:p>
          <a:p>
            <a:pPr algn="l" marL="182880" indent="-182880">
              <a:lnSpc>
                <a:spcPct val="113000"/>
              </a:lnSpc>
              <a:spcBef>
                <a:spcPts val="380"/>
              </a:spcBef>
              <a:buSzPct val="100000"/>
              <a:buFont typeface="+mj-lt"/>
              <a:buAutoNum type="arabicPeriod" startAt="1"/>
            </a:pPr>
            <a:r>
              <a:rPr lang="vi" altLang="en-US" sz="1920" dirty="0">
                <a:solidFill>
                  <a:srgbClr val="25252B"/>
                </a:solidFill>
                <a:latin typeface="IBM Plex Sans" pitchFamily="34" charset="0"/>
                <a:ea typeface="IBM Plex Sans" pitchFamily="34" charset="-122"/>
                <a:cs typeface="IBM Plex Sans" pitchFamily="34" charset="-120"/>
              </a:rPr>
              <a:t>Những tổ chức, hồ sơ hoặc quy tắc nào hỗ trợ đồng tiền đó?</a:t>
            </a:r>
            <a:endParaRPr lang="vi" sz="1920" dirty="0"/>
          </a:p>
          <a:p>
            <a:pPr algn="l" marL="182880" indent="-182880">
              <a:lnSpc>
                <a:spcPct val="113000"/>
              </a:lnSpc>
              <a:spcBef>
                <a:spcPts val="380"/>
              </a:spcBef>
              <a:buSzPct val="100000"/>
              <a:buFont typeface="+mj-lt"/>
              <a:buAutoNum type="arabicPeriod" startAt="1"/>
            </a:pPr>
            <a:r>
              <a:rPr lang="vi" altLang="en-US" sz="1920" dirty="0">
                <a:solidFill>
                  <a:srgbClr val="25252B"/>
                </a:solidFill>
                <a:latin typeface="IBM Plex Sans" pitchFamily="34" charset="0"/>
                <a:ea typeface="IBM Plex Sans" pitchFamily="34" charset="-122"/>
                <a:cs typeface="IBM Plex Sans" pitchFamily="34" charset="-120"/>
              </a:rPr>
              <a:t>Điều gì trở nên khó khăn hơn nếu đồng tiền đó không còn được chấp nhận hoặc niềm tin vào nó bị mất đi?</a:t>
            </a:r>
            <a:endParaRPr lang="vi"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Hệ thống ngân hàng dự trữ một phần</a:t>
            </a:r>
            <a:endParaRPr lang="vi"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Tiền gửi ngân hàng: những cam kết thanh toán</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Chỉ một phần được giữ dưới dạng dự trữ có thể sử dụng ngay</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Một khoản vay thường tạo ra tiền gửi mới</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Việc trả nợ gốc làm giảm lượng tiền gửi</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Vốn, thanh khoản, rủi ro tín dụng, nguồn vốn, quy định và nhu cầu hạn chế hoạt động cho vay</a:t>
            </a:r>
            <a:endParaRPr lang="vi"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vi" altLang="en-US" sz="2020" b="1" dirty="0">
                <a:solidFill>
                  <a:srgbClr val="422C70"/>
                </a:solidFill>
                <a:latin typeface="IBM Plex Sans" pitchFamily="34" charset="0"/>
                <a:ea typeface="IBM Plex Sans" pitchFamily="34" charset="-122"/>
                <a:cs typeface="IBM Plex Sans" pitchFamily="34" charset="-120"/>
              </a:rPr>
              <a:t>Rủi ro thanh khoản:</a:t>
            </a:r>
            <a:r>
              <a:rPr lang="vi" altLang="en-US" sz="2020" dirty="0">
                <a:solidFill>
                  <a:srgbClr val="25252B"/>
                </a:solidFill>
                <a:latin typeface="IBM Plex Sans" pitchFamily="34" charset="0"/>
                <a:ea typeface="IBM Plex Sans" pitchFamily="34" charset="-122"/>
                <a:cs typeface="IBM Plex Sans" pitchFamily="34" charset="-120"/>
              </a:rPr>
              <a:t> quá ít tiền sẵn có để đáp ứng nhu cầu rút tiền hôm nay.</a:t>
            </a:r>
            <a:endParaRPr lang="vi"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vi" altLang="en-US" sz="2020" b="1" dirty="0">
                <a:solidFill>
                  <a:srgbClr val="422C70"/>
                </a:solidFill>
                <a:latin typeface="IBM Plex Sans" pitchFamily="34" charset="0"/>
                <a:ea typeface="IBM Plex Sans" pitchFamily="34" charset="-122"/>
                <a:cs typeface="IBM Plex Sans" pitchFamily="34" charset="-120"/>
              </a:rPr>
              <a:t>Rủi ro mất khả năng thanh toán:</a:t>
            </a:r>
            <a:r>
              <a:rPr lang="vi" altLang="en-US" sz="2020" dirty="0">
                <a:solidFill>
                  <a:srgbClr val="25252B"/>
                </a:solidFill>
                <a:latin typeface="IBM Plex Sans" pitchFamily="34" charset="0"/>
                <a:ea typeface="IBM Plex Sans" pitchFamily="34" charset="-122"/>
                <a:cs typeface="IBM Plex Sans" pitchFamily="34" charset="-120"/>
              </a:rPr>
              <a:t> giá trị tài sản thấp hơn các nghĩa vụ phải trả.</a:t>
            </a:r>
            <a:endParaRPr lang="vi"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vi" altLang="en-US" sz="2020" dirty="0">
                <a:solidFill>
                  <a:srgbClr val="25252B"/>
                </a:solidFill>
                <a:latin typeface="IBM Plex Sans" pitchFamily="34" charset="0"/>
                <a:ea typeface="IBM Plex Sans" pitchFamily="34" charset="-122"/>
                <a:cs typeface="IBM Plex Sans" pitchFamily="34" charset="-120"/>
              </a:rPr>
              <a:t>Việc rút tiền hàng loạt có thể gây khó khăn cho việc tiếp cận tiền gửi. Bảo hiểm tiền gửi và hoạt động cho vay của ngân hàng trung ương có thể làm giảm sự hoảng loạn, nhưng phạm vi bảo hiểm và các quy định khác nhau tùy nơi; các biện pháp bảo vệ không thể loại bỏ mọi rủi ro.</a:t>
            </a:r>
            <a:endParaRPr lang="vi"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Đăng ký vayNgười vay đề nghị ngân hàng cho vay.2Phê duyệt khoản vayNgân hàng đồng ý cho vay.3 Tạo khoản tiền gửiNgân hàng ghi có một khoản tiền gửi mới vào tài khoản của người vay.4 Chi tiêu hoặc ch">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ủi ro thanh khoảnNhiều người gửi tiền xếp hàng rút tiền hôm nay Các khoản cho vay của ngân hàng vẫn có thể được hoàn trả sau này Hiện không có đủ tiền mặt hoặc tài sản có thể nhanh chóng chuyển thành">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Lạm phát và sức mua</a:t>
            </a:r>
            <a:endParaRPr lang="vi"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Lạm phát giá cả:</a:t>
            </a:r>
            <a:r>
              <a:rPr lang="vi" altLang="en-US" sz="1920" dirty="0">
                <a:solidFill>
                  <a:srgbClr val="25252B"/>
                </a:solidFill>
                <a:latin typeface="IBM Plex Sans" pitchFamily="34" charset="0"/>
                <a:ea typeface="IBM Plex Sans" pitchFamily="34" charset="-122"/>
                <a:cs typeface="IBM Plex Sans" pitchFamily="34" charset="-120"/>
              </a:rPr>
              <a:t> sự gia tăng liên tục của mức giá chung</a:t>
            </a:r>
            <a:endParaRPr lang="vi" sz="1920" dirty="0"/>
          </a:p>
          <a:p>
            <a:pPr algn="l" marL="182880" indent="-182880">
              <a:lnSpc>
                <a:spcPct val="113000"/>
              </a:lnSpc>
              <a:spcBef>
                <a:spcPts val="380"/>
              </a:spcBef>
              <a:buSzPct val="100000"/>
              <a:buChar char="•"/>
            </a:pPr>
            <a:r>
              <a:rPr lang="vi" altLang="en-US" sz="1920" b="1" dirty="0">
                <a:solidFill>
                  <a:srgbClr val="422C70"/>
                </a:solidFill>
                <a:latin typeface="IBM Plex Sans" pitchFamily="34" charset="0"/>
                <a:ea typeface="IBM Plex Sans" pitchFamily="34" charset="-122"/>
                <a:cs typeface="IBM Plex Sans" pitchFamily="34" charset="-120"/>
              </a:rPr>
              <a:t>Sức mua:</a:t>
            </a:r>
            <a:r>
              <a:rPr lang="vi" altLang="en-US" sz="1920" dirty="0">
                <a:solidFill>
                  <a:srgbClr val="25252B"/>
                </a:solidFill>
                <a:latin typeface="IBM Plex Sans" pitchFamily="34" charset="0"/>
                <a:ea typeface="IBM Plex Sans" pitchFamily="34" charset="-122"/>
                <a:cs typeface="IBM Plex Sans" pitchFamily="34" charset="-120"/>
              </a:rPr>
              <a:t> những gì một đơn vị tiền tệ có thể mua được</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Cùng một giỏ hàng: 100 → 110 đơn vị tiền tệ</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Thu nhập hoặc tiền tiết kiệm không đổi: sức mua giảm</a:t>
            </a:r>
            <a:endParaRPr lang="vi" sz="1920" dirty="0"/>
          </a:p>
        </p:txBody>
      </p:sp>
      <p:sp>
        <p:nvSpPr>
          <p:cNvPr id="6" name="Text 3"/>
          <p:cNvSpPr/>
          <p:nvPr/>
        </p:nvSpPr>
        <p:spPr>
          <a:xfrm>
            <a:off x="666780" y="4086088"/>
            <a:ext cx="5694426" cy="1645280"/>
          </a:xfrm>
          <a:prstGeom prst="rect">
            <a:avLst/>
          </a:prstGeom>
          <a:noFill/>
          <a:ln/>
        </p:spPr>
        <p:txBody>
          <a:bodyPr wrap="square" lIns="0" tIns="0" rIns="0" bIns="0" rtlCol="0" anchor="t"/>
          <a:lstStyle/>
          <a:p>
            <a:pPr algn="l" indent="0" marL="0">
              <a:lnSpc>
                <a:spcPct val="113000"/>
              </a:lnSpc>
              <a:buNone/>
            </a:pPr>
            <a:r>
              <a:rPr lang="vi" altLang="en-US" sz="1920" dirty="0">
                <a:solidFill>
                  <a:srgbClr val="25252B"/>
                </a:solidFill>
                <a:latin typeface="IBM Plex Sans" pitchFamily="34" charset="0"/>
                <a:ea typeface="IBM Plex Sans" pitchFamily="34" charset="-122"/>
                <a:cs typeface="IBM Plex Sans" pitchFamily="34" charset="-120"/>
              </a:rPr>
              <a:t>Việc mở rộng cung tiền và tín dụng có thể góp phần gây lạm phát, cùng với các yếu tố cung, cầu, tiền tệ, thuế, quy định và chi phí. Giá của một mặt hàng tăng không phản ánh toàn bộ thước đo lạm phát.</a:t>
            </a:r>
            <a:endParaRPr lang="vi"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Trước Quý vị có 100 đơn vị tiền tệ. Giỏ hàng có giá 100. Quý vị có thể mua toàn bộ giỏ hàng.Mức giáThấp hơnSức muaCao hơnSau khi giá tăng Quý vị vẫn có 100 đơn vị tiền tệ. Cùng giỏ hàng đó có giá 110.">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So sánh sức mua tại địa phương</a:t>
            </a:r>
            <a:endParaRPr lang="vi"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vi" altLang="en-US" sz="2300" dirty="0">
                <a:solidFill>
                  <a:srgbClr val="25252B"/>
                </a:solidFill>
                <a:latin typeface="IBM Plex Sans" pitchFamily="34" charset="0"/>
                <a:ea typeface="IBM Plex Sans" pitchFamily="34" charset="-122"/>
                <a:cs typeface="IBM Plex Sans" pitchFamily="34" charset="-120"/>
              </a:rPr>
              <a:t>Chọn một mặt hàng thông thường; ghi lại giá hôm nay.</a:t>
            </a:r>
            <a:endParaRPr lang="vi" sz="2300" dirty="0"/>
          </a:p>
          <a:p>
            <a:pPr algn="l" marL="219710" indent="-219710">
              <a:lnSpc>
                <a:spcPct val="113000"/>
              </a:lnSpc>
              <a:spcBef>
                <a:spcPts val="460"/>
              </a:spcBef>
              <a:buSzPct val="100000"/>
              <a:buFont typeface="+mj-lt"/>
              <a:buAutoNum type="arabicPeriod" startAt="1"/>
            </a:pPr>
            <a:r>
              <a:rPr lang="vi" altLang="en-US" sz="2300" dirty="0">
                <a:solidFill>
                  <a:srgbClr val="25252B"/>
                </a:solidFill>
                <a:latin typeface="IBM Plex Sans" pitchFamily="34" charset="0"/>
                <a:ea typeface="IBM Plex Sans" pitchFamily="34" charset="-122"/>
                <a:cs typeface="IBM Plex Sans" pitchFamily="34" charset="-120"/>
              </a:rPr>
              <a:t>So sánh với giá trước đây; kiểm tra nguồn ghi chép đáng tin cậy nếu có thể.</a:t>
            </a:r>
            <a:endParaRPr lang="vi" sz="2300" dirty="0"/>
          </a:p>
          <a:p>
            <a:pPr algn="l" marL="219710" indent="-219710">
              <a:lnSpc>
                <a:spcPct val="113000"/>
              </a:lnSpc>
              <a:spcBef>
                <a:spcPts val="460"/>
              </a:spcBef>
              <a:buSzPct val="100000"/>
              <a:buFont typeface="+mj-lt"/>
              <a:buAutoNum type="arabicPeriod" startAt="1"/>
            </a:pPr>
            <a:r>
              <a:rPr lang="vi" altLang="en-US" sz="2300" dirty="0">
                <a:solidFill>
                  <a:srgbClr val="25252B"/>
                </a:solidFill>
                <a:latin typeface="IBM Plex Sans" pitchFamily="34" charset="0"/>
                <a:ea typeface="IBM Plex Sans" pitchFamily="34" charset="-122"/>
                <a:cs typeface="IBM Plex Sans" pitchFamily="34" charset="-120"/>
              </a:rPr>
              <a:t>Thu nhập có thay đổi với cùng tốc độ không? Còn điều gì khác đã thay đổi?</a:t>
            </a:r>
            <a:endParaRPr lang="vi" sz="2300" dirty="0"/>
          </a:p>
          <a:p>
            <a:pPr algn="l" marL="219710" indent="-219710">
              <a:lnSpc>
                <a:spcPct val="113000"/>
              </a:lnSpc>
              <a:spcBef>
                <a:spcPts val="460"/>
              </a:spcBef>
              <a:buSzPct val="100000"/>
              <a:buFont typeface="+mj-lt"/>
              <a:buAutoNum type="arabicPeriod" startAt="1"/>
            </a:pPr>
            <a:r>
              <a:rPr lang="vi" altLang="en-US" sz="2300" dirty="0">
                <a:solidFill>
                  <a:srgbClr val="25252B"/>
                </a:solidFill>
                <a:latin typeface="IBM Plex Sans" pitchFamily="34" charset="0"/>
                <a:ea typeface="IBM Plex Sans" pitchFamily="34" charset="-122"/>
                <a:cs typeface="IBM Plex Sans" pitchFamily="34" charset="-120"/>
              </a:rPr>
              <a:t>So sánh với một thước đo lạm phát chính thức và giỏ hàng hóa, dịch vụ dùng để tính thước đo đó.</a:t>
            </a:r>
            <a:endParaRPr lang="vi"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Tác động khác nhau đối với người nắm giữ tiền mặt, chủ sở hữu tài sản, người đi vay và người cho vay; tiền lương và giá cả điều chỉnh với tốc độ khác nhau. Chi tiêu của quý vị có thể khác với giỏ hàng hóa, dịch vụ được dùng để đo lường.</a:t>
            </a:r>
            <a:endParaRPr lang="vi"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Việc thay đổi giỏ hàng hóa, dịch vụ hoặc phương pháp không mặc nhiên là thao túng; hãy kiểm tra phần giải thích và ghi lại thay đổi đó.</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Đô la Mỹ với vai trò là đồng tiền dự trữ</a:t>
            </a:r>
            <a:endParaRPr lang="vi"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Đồng tiền dự trữ: được nắm giữ để thanh toán quốc tế</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Các cuộc thế chiến: những thay đổi về sức mạnh kinh tế và tài chính</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1944:</a:t>
            </a:r>
            <a:r>
              <a:rPr lang="vi" altLang="en-US" sz="2400" dirty="0">
                <a:solidFill>
                  <a:srgbClr val="25252B"/>
                </a:solidFill>
                <a:latin typeface="IBM Plex Sans" pitchFamily="34" charset="0"/>
                <a:ea typeface="IBM Plex Sans" pitchFamily="34" charset="-122"/>
                <a:cs typeface="IBM Plex Sans" pitchFamily="34" charset="-120"/>
              </a:rPr>
              <a:t> Bretton Woods; các đồng tiền neo vào đô la, đô la neo vào vàng</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1971:</a:t>
            </a:r>
            <a:r>
              <a:rPr lang="vi" altLang="en-US" sz="2400" dirty="0">
                <a:solidFill>
                  <a:srgbClr val="25252B"/>
                </a:solidFill>
                <a:latin typeface="IBM Plex Sans" pitchFamily="34" charset="0"/>
                <a:ea typeface="IBM Plex Sans" pitchFamily="34" charset="-122"/>
                <a:cs typeface="IBM Plex Sans" pitchFamily="34" charset="-120"/>
              </a:rPr>
              <a:t> chính thức chấm dứt khả năng chuyển đổi đô la sang vàng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Thương mại đã phát triển vững chắc, quy mô kinh tế và thị trường tài chính có chiều sâu</a:t>
            </a:r>
            <a:endParaRPr lang="vi"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Tỷ trọng của các đồng tiền dự trữ có thể thay đổi; các ngân hàng trung ương cũng nắm giữ những đồng tiền khác.</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lựa chọn thay thế để tiết kiệm và lưu giữ giá trị</a:t>
            </a:r>
            <a:endParaRPr lang="vi"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Kim loại quý:</a:t>
            </a:r>
            <a:r>
              <a:rPr lang="vi" altLang="en-US" sz="2300" dirty="0">
                <a:solidFill>
                  <a:srgbClr val="25252B"/>
                </a:solidFill>
                <a:latin typeface="IBM Plex Sans" pitchFamily="34" charset="0"/>
                <a:ea typeface="IBM Plex Sans" pitchFamily="34" charset="-122"/>
                <a:cs typeface="IBM Plex Sans" pitchFamily="34" charset="-120"/>
              </a:rPr>
              <a:t> nắm giữ hiện vật; chi phí lưu trữ và xác minh</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Bất động sản:</a:t>
            </a:r>
            <a:r>
              <a:rPr lang="vi" altLang="en-US" sz="2300" dirty="0">
                <a:solidFill>
                  <a:srgbClr val="25252B"/>
                </a:solidFill>
                <a:latin typeface="IBM Plex Sans" pitchFamily="34" charset="0"/>
                <a:ea typeface="IBM Plex Sans" pitchFamily="34" charset="-122"/>
                <a:cs typeface="IBM Plex Sans" pitchFamily="34" charset="-120"/>
              </a:rPr>
              <a:t> tài sản hữu dụng; chi phí đầu tư ban đầu cao, cần bảo trì, khó di chuyển</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Cổ phiếu:</a:t>
            </a:r>
            <a:r>
              <a:rPr lang="vi" altLang="en-US" sz="2300" dirty="0">
                <a:solidFill>
                  <a:srgbClr val="25252B"/>
                </a:solidFill>
                <a:latin typeface="IBM Plex Sans" pitchFamily="34" charset="0"/>
                <a:ea typeface="IBM Plex Sans" pitchFamily="34" charset="-122"/>
                <a:cs typeface="IBM Plex Sans" pitchFamily="34" charset="-120"/>
              </a:rPr>
              <a:t> quyền sở hữu tài sản tạo ra giá trị; rủi ro kinh doanh, thị trường và lưu ký</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Các lựa chọn khác: ngoại tệ, trái phiếu, doanh nghiệp, công cụ, giáo dục</a:t>
            </a:r>
            <a:endParaRPr lang="vi"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Một tài sản không tự động thực hiện mọi chức năng của tiền tệ. Không tài sản nào bảo đảm sức mua trong mọi tình huống.</a:t>
            </a:r>
            <a:endParaRPr lang="vi"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Thuế có thể làm thay đổi chi phí và lợi ích; các quy định khác nhau tùy nơi và thay đổi theo thời gian. Khóa học này không cung cấp tư vấn về thuế.</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Tiền kỹ thuật số của ngân hàng trung ương (CBDCs)</a:t>
            </a:r>
            <a:endParaRPr lang="vi"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vi" altLang="en-US" sz="1820" dirty="0">
                <a:solidFill>
                  <a:srgbClr val="25252B"/>
                </a:solidFill>
                <a:latin typeface="IBM Plex Sans" pitchFamily="34" charset="0"/>
                <a:ea typeface="IBM Plex Sans" pitchFamily="34" charset="-122"/>
                <a:cs typeface="IBM Plex Sans" pitchFamily="34" charset="-120"/>
              </a:rPr>
              <a:t>CBDC là tiền pháp định kỹ thuật số được phát hành dưới dạng một khoản nợ phải trả của ngân hàng trung ương: người nắm giữ có quyền yêu cầu ngân hàng trung ương thanh toán.</a:t>
            </a:r>
            <a:endParaRPr lang="vi"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Khác với tiền mặt và tiền gửi tại ngân hàng thương mại</a:t>
            </a:r>
            <a:endParaRPr lang="vi" sz="1820" dirty="0"/>
          </a:p>
          <a:p>
            <a:pPr algn="l" marL="173990" indent="-173990">
              <a:lnSpc>
                <a:spcPct val="113000"/>
              </a:lnSpc>
              <a:spcBef>
                <a:spcPts val="360"/>
              </a:spcBef>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Có thể mang lại lợi ích về quyết toán hoặc khả năng tiếp cận</a:t>
            </a:r>
            <a:endParaRPr lang="vi" sz="1820" dirty="0"/>
          </a:p>
          <a:p>
            <a:pPr algn="l" marL="173990" indent="-173990">
              <a:lnSpc>
                <a:spcPct val="113000"/>
              </a:lnSpc>
              <a:spcBef>
                <a:spcPts val="360"/>
              </a:spcBef>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Có thể đi kèm với việc giám sát, các hạn chế và liên kết với danh tính</a:t>
            </a:r>
            <a:endParaRPr lang="vi" sz="1820" dirty="0"/>
          </a:p>
          <a:p>
            <a:pPr algn="l" marL="173990" indent="-173990">
              <a:lnSpc>
                <a:spcPct val="113000"/>
              </a:lnSpc>
              <a:spcBef>
                <a:spcPts val="360"/>
              </a:spcBef>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Việc phát hành tập trung và chính sách tiền tệ vẫn được duy trì</a:t>
            </a:r>
            <a:endParaRPr lang="vi"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vi" altLang="en-US" sz="1820" dirty="0">
                <a:solidFill>
                  <a:srgbClr val="25252B"/>
                </a:solidFill>
                <a:latin typeface="IBM Plex Sans" pitchFamily="34" charset="0"/>
                <a:ea typeface="IBM Plex Sans" pitchFamily="34" charset="-122"/>
                <a:cs typeface="IBM Plex Sans" pitchFamily="34" charset="-120"/>
              </a:rPr>
              <a:t>Các thiết kế có sự khác biệt. Dạng kỹ thuật số không tự động đồng nghĩa với tính phi tập trung, khan hiếm, riêng tư hay khả năng kiểm chứng độc lập.</a:t>
            </a:r>
            <a:endParaRPr lang="vi"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algn="l" indent="0" marL="0">
              <a:lnSpc>
                <a:spcPct val="113000"/>
              </a:lnSpc>
              <a:buNone/>
            </a:pPr>
            <a:r>
              <a:rPr lang="vi" altLang="en-US" sz="1820" b="1" dirty="0">
                <a:solidFill>
                  <a:srgbClr val="422C70"/>
                </a:solidFill>
                <a:latin typeface="IBM Plex Sans" pitchFamily="34" charset="0"/>
                <a:ea typeface="IBM Plex Sans" pitchFamily="34" charset="-122"/>
                <a:cs typeface="IBM Plex Sans" pitchFamily="34" charset="-120"/>
              </a:rPr>
              <a:t>Kiểm tra</a:t>
            </a:r>
            <a:endParaRPr lang="vi" sz="1820" dirty="0"/>
          </a:p>
          <a:p>
            <a:pPr algn="l" indent="0" marL="0">
              <a:lnSpc>
                <a:spcPct val="113000"/>
              </a:lnSpc>
              <a:spcBef>
                <a:spcPts val="270"/>
              </a:spcBef>
              <a:buNone/>
            </a:pPr>
            <a:r>
              <a:rPr lang="vi" altLang="en-US" sz="1820" dirty="0">
                <a:solidFill>
                  <a:srgbClr val="25252B"/>
                </a:solidFill>
                <a:latin typeface="IBM Plex Sans" pitchFamily="34" charset="0"/>
                <a:ea typeface="IBM Plex Sans" pitchFamily="34" charset="-122"/>
                <a:cs typeface="IBM Plex Sans" pitchFamily="34" charset="-120"/>
              </a:rPr>
              <a:t>Ai phát hành, ai có thể sử dụng, những dữ liệu nào được thu thập và ai có thể chặn thanh toán hoặc thay đổi quy tắc? Điều gì xảy ra khi không có kết nối mạng và có những biện pháp bảo vệ pháp lý nào?</a:t>
            </a:r>
            <a:endParaRPr lang="vi"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Ôn tập: Tiền có thể gặp trục trặc như thế nào?</a:t>
            </a:r>
            <a:endParaRPr lang="vi"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vi" altLang="en-US" sz="1920" b="1" dirty="0">
                <a:solidFill>
                  <a:srgbClr val="25252B"/>
                </a:solidFill>
                <a:latin typeface="IBM Plex Sans" pitchFamily="34" charset="0"/>
                <a:ea typeface="IBM Plex Sans" pitchFamily="34" charset="-122"/>
                <a:cs typeface="IBM Plex Sans" pitchFamily="34" charset="-120"/>
              </a:rPr>
              <a:t>Những điểm chính cần ghi nhớ</a:t>
            </a:r>
            <a:endParaRPr lang="vi" sz="1920" dirty="0"/>
          </a:p>
        </p:txBody>
      </p:sp>
      <p:sp>
        <p:nvSpPr>
          <p:cNvPr id="5" name="Text 3"/>
          <p:cNvSpPr/>
          <p:nvPr/>
        </p:nvSpPr>
        <p:spPr>
          <a:xfrm>
            <a:off x="971459" y="194127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Tiền điều phối hoạt động trao đổi, giá cả và giá trị qua thời gian</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Các chức năng và đặc tính giúp so sánh các loại tiền</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Sự tiện lợi đi kèm với những đánh đổi về niềm tin, quyền kiểm soát và khả năng tiếp cận</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Nguồn cung, rủi ro ngân hàng và lạm phát tác động khác nhau đến mỗi người</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Các lựa chọn thay thế và tiền kỹ thuật số của ngân hàng trung ương cũng cần được đánh giá cẩn trọng</a:t>
            </a:r>
            <a:endParaRPr lang="vi" sz="1920" dirty="0"/>
          </a:p>
        </p:txBody>
      </p:sp>
      <p:sp>
        <p:nvSpPr>
          <p:cNvPr id="6" name="Text 4"/>
          <p:cNvSpPr/>
          <p:nvPr/>
        </p:nvSpPr>
        <p:spPr>
          <a:xfrm>
            <a:off x="666780" y="4378513"/>
            <a:ext cx="11510010" cy="658094"/>
          </a:xfrm>
          <a:prstGeom prst="rect">
            <a:avLst/>
          </a:prstGeom>
          <a:noFill/>
          <a:ln/>
        </p:spPr>
        <p:txBody>
          <a:bodyPr wrap="square" lIns="0" tIns="0" rIns="0" bIns="0" rtlCol="0" anchor="t"/>
          <a:lstStyle/>
          <a:p>
            <a:pPr algn="l" indent="0" marL="0">
              <a:lnSpc>
                <a:spcPct val="113000"/>
              </a:lnSpc>
              <a:buNone/>
            </a:pPr>
            <a:r>
              <a:rPr lang="vi" altLang="en-US" sz="1920" dirty="0">
                <a:solidFill>
                  <a:srgbClr val="25252B"/>
                </a:solidFill>
                <a:latin typeface="IBM Plex Sans" pitchFamily="34" charset="0"/>
                <a:ea typeface="IBM Plex Sans" pitchFamily="34" charset="-122"/>
                <a:cs typeface="IBM Plex Sans" pitchFamily="34" charset="-120"/>
              </a:rPr>
              <a:t>Điều gì khiến tiền của quý vị trở nên hữu ích, và những quy tắc nào phụ thuộc vào các tổ chức mà quý vị tin tưởng?</a:t>
            </a:r>
            <a:endParaRPr lang="vi" sz="1920" dirty="0"/>
          </a:p>
        </p:txBody>
      </p:sp>
      <p:sp>
        <p:nvSpPr>
          <p:cNvPr id="7" name="Shape 5"/>
          <p:cNvSpPr/>
          <p:nvPr/>
        </p:nvSpPr>
        <p:spPr>
          <a:xfrm>
            <a:off x="666780" y="5280386"/>
            <a:ext cx="10858500" cy="986912"/>
          </a:xfrm>
          <a:prstGeom prst="rect">
            <a:avLst/>
          </a:prstGeom>
          <a:solidFill>
            <a:srgbClr val="F3F3FA"/>
          </a:solidFill>
          <a:ln/>
        </p:spPr>
      </p:sp>
      <p:sp>
        <p:nvSpPr>
          <p:cNvPr id="8" name="Shape 6"/>
          <p:cNvSpPr/>
          <p:nvPr/>
        </p:nvSpPr>
        <p:spPr>
          <a:xfrm>
            <a:off x="666780" y="5280386"/>
            <a:ext cx="57150" cy="986912"/>
          </a:xfrm>
          <a:prstGeom prst="rect">
            <a:avLst/>
          </a:prstGeom>
          <a:solidFill>
            <a:srgbClr val="422C70"/>
          </a:solidFill>
          <a:ln/>
        </p:spPr>
      </p:sp>
      <p:sp>
        <p:nvSpPr>
          <p:cNvPr id="9" name="Text 7"/>
          <p:cNvSpPr/>
          <p:nvPr/>
        </p:nvSpPr>
        <p:spPr>
          <a:xfrm>
            <a:off x="1114014" y="5499842"/>
            <a:ext cx="10622310" cy="548000"/>
          </a:xfrm>
          <a:prstGeom prst="rect">
            <a:avLst/>
          </a:prstGeom>
          <a:noFill/>
          <a:ln/>
        </p:spPr>
        <p:txBody>
          <a:bodyPr wrap="square" lIns="0" tIns="0" rIns="0" bIns="0" rtlCol="0" anchor="t"/>
          <a:lstStyle/>
          <a:p>
            <a:pPr algn="l" indent="0" marL="0">
              <a:lnSpc>
                <a:spcPct val="113000"/>
              </a:lnSpc>
              <a:buNone/>
            </a:pPr>
            <a:r>
              <a:rPr lang="vi" altLang="en-US" sz="1920" b="1" dirty="0">
                <a:solidFill>
                  <a:srgbClr val="422C70"/>
                </a:solidFill>
                <a:latin typeface="IBM Plex Sans" pitchFamily="34" charset="0"/>
                <a:ea typeface="IBM Plex Sans" pitchFamily="34" charset="-122"/>
                <a:cs typeface="IBM Plex Sans" pitchFamily="34" charset="-120"/>
              </a:rPr>
              <a:t>Một phút suy ngẫm</a:t>
            </a:r>
            <a:endParaRPr lang="vi" sz="1920" dirty="0"/>
          </a:p>
          <a:p>
            <a:pPr algn="l" indent="0" marL="0">
              <a:lnSpc>
                <a:spcPct val="113000"/>
              </a:lnSpc>
              <a:spcBef>
                <a:spcPts val="290"/>
              </a:spcBef>
              <a:buNone/>
            </a:pPr>
            <a:r>
              <a:rPr lang="vi" altLang="en-US" sz="1920" dirty="0">
                <a:solidFill>
                  <a:srgbClr val="25252B"/>
                </a:solidFill>
                <a:latin typeface="IBM Plex Sans" pitchFamily="34" charset="0"/>
                <a:ea typeface="IBM Plex Sans" pitchFamily="34" charset="-122"/>
                <a:cs typeface="IBM Plex Sans" pitchFamily="34" charset="-120"/>
              </a:rPr>
              <a:t>Hiện tại, quý vị đặt ra câu hỏi nào về tiền mà trước đây quý vị chưa từng đặt ra?</a:t>
            </a:r>
            <a:endParaRPr lang="vi"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1</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7941F"/>
                </a:solidFill>
                <a:latin typeface="IBM Plex Sans Medium" pitchFamily="34" charset="0"/>
                <a:ea typeface="IBM Plex Sans Medium" pitchFamily="34" charset="-122"/>
                <a:cs typeface="IBM Plex Sans Medium" pitchFamily="34" charset="-120"/>
              </a:rPr>
              <a:t>Học phần 2</a:t>
            </a:r>
            <a:endParaRPr lang="vi"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Cách Bitcoin hoạt động</a:t>
            </a:r>
            <a:endParaRPr lang="vi"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vi" altLang="en-US" sz="2400" b="1" dirty="0">
                <a:solidFill>
                  <a:srgbClr val="FFFFFF"/>
                </a:solidFill>
                <a:latin typeface="IBM Plex Sans" pitchFamily="34" charset="0"/>
                <a:ea typeface="IBM Plex Sans" pitchFamily="34" charset="-122"/>
                <a:cs typeface="IBM Plex Sans" pitchFamily="34" charset="-120"/>
              </a:rPr>
              <a:t>Giải pháp:</a:t>
            </a:r>
            <a:r>
              <a:rPr lang="vi" altLang="en-US" sz="2400" dirty="0">
                <a:solidFill>
                  <a:srgbClr val="FFFFFF"/>
                </a:solidFill>
                <a:latin typeface="IBM Plex Sans" pitchFamily="34" charset="0"/>
                <a:ea typeface="IBM Plex Sans" pitchFamily="34" charset="-122"/>
                <a:cs typeface="IBM Plex Sans" pitchFamily="34" charset="-120"/>
              </a:rPr>
              <a:t> Vì sao Bitcoin được tạo ra và Bitcoin giải quyết vấn đề đó như thế nào?</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Vì sao Bitcoin được tạo ra</a:t>
            </a:r>
            <a:endParaRPr lang="vi" sz="3000" dirty="0"/>
          </a:p>
        </p:txBody>
      </p:sp>
      <p:sp>
        <p:nvSpPr>
          <p:cNvPr id="5" name="Text 2"/>
          <p:cNvSpPr/>
          <p:nvPr/>
        </p:nvSpPr>
        <p:spPr>
          <a:xfrm>
            <a:off x="956188" y="1364742"/>
            <a:ext cx="5377221" cy="2014057"/>
          </a:xfrm>
          <a:prstGeom prst="rect">
            <a:avLst/>
          </a:prstGeom>
          <a:noFill/>
          <a:ln/>
        </p:spPr>
        <p:txBody>
          <a:bodyPr wrap="square" lIns="0" tIns="0" rIns="0" bIns="0" rtlCol="0" anchor="t"/>
          <a:lstStyle/>
          <a:p>
            <a:pPr algn="l" marL="173990" indent="-173990">
              <a:lnSpc>
                <a:spcPct val="113000"/>
              </a:lnSpc>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Thanh toán kỹ thuật số đã tồn tại từ trước</a:t>
            </a:r>
            <a:endParaRPr lang="vi" sz="1820" dirty="0"/>
          </a:p>
          <a:p>
            <a:pPr algn="l" marL="173990" indent="-173990">
              <a:lnSpc>
                <a:spcPct val="113000"/>
              </a:lnSpc>
              <a:spcBef>
                <a:spcPts val="360"/>
              </a:spcBef>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Các bên quản lý sổ cái tập trung: quyền cho phép, dữ liệu, phí và rủi ro sự cố</a:t>
            </a:r>
            <a:endParaRPr lang="vi" sz="1820" dirty="0"/>
          </a:p>
          <a:p>
            <a:pPr algn="l" marL="173990" indent="-173990">
              <a:lnSpc>
                <a:spcPct val="113000"/>
              </a:lnSpc>
              <a:spcBef>
                <a:spcPts val="360"/>
              </a:spcBef>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Dữ liệu có thể sao chép: vấn đề chi tiêu hai lần</a:t>
            </a:r>
            <a:endParaRPr lang="vi" sz="1820" dirty="0"/>
          </a:p>
          <a:p>
            <a:pPr algn="l" marL="173990" indent="-173990">
              <a:lnSpc>
                <a:spcPct val="113000"/>
              </a:lnSpc>
              <a:spcBef>
                <a:spcPts val="360"/>
              </a:spcBef>
              <a:buSzPct val="100000"/>
              <a:buChar char="•"/>
            </a:pPr>
            <a:r>
              <a:rPr lang="vi" altLang="en-US" sz="1820" dirty="0">
                <a:solidFill>
                  <a:srgbClr val="25252B"/>
                </a:solidFill>
                <a:latin typeface="IBM Plex Sans" pitchFamily="34" charset="0"/>
                <a:ea typeface="IBM Plex Sans" pitchFamily="34" charset="-122"/>
                <a:cs typeface="IBM Plex Sans" pitchFamily="34" charset="-120"/>
              </a:rPr>
              <a:t>Bitcoin: lịch sử thanh toán dùng chung mà không cần bên quản lý sổ cái tập trung</a:t>
            </a:r>
            <a:endParaRPr lang="vi" sz="1820" dirty="0"/>
          </a:p>
        </p:txBody>
      </p:sp>
      <p:sp>
        <p:nvSpPr>
          <p:cNvPr id="6" name="Text 3"/>
          <p:cNvSpPr/>
          <p:nvPr/>
        </p:nvSpPr>
        <p:spPr>
          <a:xfrm>
            <a:off x="666780" y="3633460"/>
            <a:ext cx="5694426" cy="937626"/>
          </a:xfrm>
          <a:prstGeom prst="rect">
            <a:avLst/>
          </a:prstGeom>
          <a:noFill/>
          <a:ln/>
        </p:spPr>
        <p:txBody>
          <a:bodyPr wrap="square" lIns="0" tIns="0" rIns="0" bIns="0" rtlCol="0" anchor="t"/>
          <a:lstStyle/>
          <a:p>
            <a:pPr algn="l" indent="0" marL="0">
              <a:lnSpc>
                <a:spcPct val="113000"/>
              </a:lnSpc>
              <a:buNone/>
            </a:pPr>
            <a:r>
              <a:rPr lang="vi" altLang="en-US" sz="1820" dirty="0">
                <a:solidFill>
                  <a:srgbClr val="25252B"/>
                </a:solidFill>
                <a:latin typeface="IBM Plex Sans" pitchFamily="34" charset="0"/>
                <a:ea typeface="IBM Plex Sans" pitchFamily="34" charset="-122"/>
                <a:cs typeface="IBM Plex Sans" pitchFamily="34" charset="-120"/>
              </a:rPr>
              <a:t>Bitcoin giảm sự phụ thuộc vào niềm tin ở bên trung tâm trong việc phát hành và quyết toán; Bitcoin không loại bỏ mọi nhu cầu tin cậy hay mọi rủi ro.</a:t>
            </a:r>
            <a:endParaRPr lang="vi" sz="1820" dirty="0"/>
          </a:p>
        </p:txBody>
      </p:sp>
      <p:sp>
        <p:nvSpPr>
          <p:cNvPr id="7" name="Text 4"/>
          <p:cNvSpPr/>
          <p:nvPr/>
        </p:nvSpPr>
        <p:spPr>
          <a:xfrm>
            <a:off x="666780" y="4802703"/>
            <a:ext cx="5694426" cy="625084"/>
          </a:xfrm>
          <a:prstGeom prst="rect">
            <a:avLst/>
          </a:prstGeom>
          <a:noFill/>
          <a:ln/>
        </p:spPr>
        <p:txBody>
          <a:bodyPr wrap="square" lIns="0" tIns="0" rIns="0" bIns="0" rtlCol="0" anchor="t"/>
          <a:lstStyle/>
          <a:p>
            <a:pPr algn="l" indent="0" marL="0">
              <a:lnSpc>
                <a:spcPct val="113000"/>
              </a:lnSpc>
              <a:buNone/>
            </a:pPr>
            <a:r>
              <a:rPr lang="vi" altLang="en-US" sz="1820" b="1" dirty="0">
                <a:solidFill>
                  <a:srgbClr val="422C70"/>
                </a:solidFill>
                <a:latin typeface="IBM Plex Sans" pitchFamily="34" charset="0"/>
                <a:ea typeface="IBM Plex Sans" pitchFamily="34" charset="-122"/>
                <a:cs typeface="IBM Plex Sans" pitchFamily="34" charset="-120"/>
              </a:rPr>
              <a:t>Bitcoin:</a:t>
            </a:r>
            <a:r>
              <a:rPr lang="vi" altLang="en-US" sz="1820" dirty="0">
                <a:solidFill>
                  <a:srgbClr val="25252B"/>
                </a:solidFill>
                <a:latin typeface="IBM Plex Sans" pitchFamily="34" charset="0"/>
                <a:ea typeface="IBM Plex Sans" pitchFamily="34" charset="-122"/>
                <a:cs typeface="IBM Plex Sans" pitchFamily="34" charset="-120"/>
              </a:rPr>
              <a:t> mạng lưới và giao thức · </a:t>
            </a:r>
            <a:r>
              <a:rPr lang="vi" altLang="en-US" sz="1820" b="1" dirty="0">
                <a:solidFill>
                  <a:srgbClr val="25252B"/>
                </a:solidFill>
                <a:latin typeface="IBM Plex Sans" pitchFamily="34" charset="0"/>
                <a:ea typeface="IBM Plex Sans" pitchFamily="34" charset="-122"/>
                <a:cs typeface="IBM Plex Sans" pitchFamily="34" charset="-120"/>
              </a:rPr>
              <a:t>bitcoin:</a:t>
            </a:r>
            <a:r>
              <a:rPr lang="vi" altLang="en-US" sz="1820" dirty="0">
                <a:solidFill>
                  <a:srgbClr val="25252B"/>
                </a:solidFill>
                <a:latin typeface="IBM Plex Sans" pitchFamily="34" charset="0"/>
                <a:ea typeface="IBM Plex Sans" pitchFamily="34" charset="-122"/>
                <a:cs typeface="IBM Plex Sans" pitchFamily="34" charset="-120"/>
              </a:rPr>
              <a:t> tài sản · </a:t>
            </a:r>
            <a:r>
              <a:rPr lang="vi" altLang="en-US" sz="1820" b="1" dirty="0">
                <a:solidFill>
                  <a:srgbClr val="25252B"/>
                </a:solidFill>
                <a:latin typeface="IBM Plex Sans" pitchFamily="34" charset="0"/>
                <a:ea typeface="IBM Plex Sans" pitchFamily="34" charset="-122"/>
                <a:cs typeface="IBM Plex Sans" pitchFamily="34" charset="-120"/>
              </a:rPr>
              <a:t>BTC:</a:t>
            </a:r>
            <a:r>
              <a:rPr lang="vi" altLang="en-US" sz="1820" dirty="0">
                <a:solidFill>
                  <a:srgbClr val="25252B"/>
                </a:solidFill>
                <a:latin typeface="IBM Plex Sans" pitchFamily="34" charset="0"/>
                <a:ea typeface="IBM Plex Sans" pitchFamily="34" charset="-122"/>
                <a:cs typeface="IBM Plex Sans" pitchFamily="34" charset="-120"/>
              </a:rPr>
              <a:t> ký hiệu viết tắt cho số lượng</a:t>
            </a:r>
            <a:endParaRPr lang="vi"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Công ty thanh toán Người gửi yêu cầu công tyCông ty lưu giữ sổ cái và phê duyệt Người nhận được thanh toán nếu công ty cho phépPhụ thuộc vàoMột tổ chức đáng tin cậy lưu giữ sổ cáiBitcoin Người gửi ký ">    </p:cNvPr>
          <p:cNvPicPr>
            <a:picLocks noChangeAspect="1"/>
          </p:cNvPicPr>
          <p:nvPr/>
        </p:nvPicPr>
        <p:blipFill>
          <a:blip r:embed="rId1"/>
          <a:stretch>
            <a:fillRect/>
          </a:stretch>
        </p:blipFill>
        <p:spPr>
          <a:xfrm>
            <a:off x="342900" y="791230"/>
            <a:ext cx="11506170" cy="51230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Hành trình tìm kiếm tiền kỹ thuật số phi tập trung</a:t>
            </a:r>
            <a:endParaRPr lang="vi"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Cypherpunk: quyền riêng tư và tự do thông qua mật mã học</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Mã hóa:</a:t>
            </a:r>
            <a:r>
              <a:rPr lang="vi" altLang="en-US" sz="2300" dirty="0">
                <a:solidFill>
                  <a:srgbClr val="25252B"/>
                </a:solidFill>
                <a:latin typeface="IBM Plex Sans" pitchFamily="34" charset="0"/>
                <a:ea typeface="IBM Plex Sans" pitchFamily="34" charset="-122"/>
                <a:cs typeface="IBM Plex Sans" pitchFamily="34" charset="-120"/>
              </a:rPr>
              <a:t> bảo vệ tính riêng tư của thông điệp</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Chữ ký số:</a:t>
            </a:r>
            <a:r>
              <a:rPr lang="vi" altLang="en-US" sz="2300" dirty="0">
                <a:solidFill>
                  <a:srgbClr val="25252B"/>
                </a:solidFill>
                <a:latin typeface="IBM Plex Sans" pitchFamily="34" charset="0"/>
                <a:ea typeface="IBM Plex Sans" pitchFamily="34" charset="-122"/>
                <a:cs typeface="IBM Plex Sans" pitchFamily="34" charset="-120"/>
              </a:rPr>
              <a:t> chứng minh sự ủy quyền mà không tiết lộ khóa bí mật</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Mục tiêu: không có một tổ chức phát hành, máy chủ hay quản trị viên duy nhất</a:t>
            </a:r>
            <a:endParaRPr lang="vi"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vi" altLang="en-US" sz="2300" b="1" dirty="0">
                <a:solidFill>
                  <a:srgbClr val="25252B"/>
                </a:solidFill>
                <a:latin typeface="IBM Plex Sans" pitchFamily="34" charset="0"/>
                <a:ea typeface="IBM Plex Sans" pitchFamily="34" charset="-122"/>
                <a:cs typeface="IBM Plex Sans" pitchFamily="34" charset="-120"/>
              </a:rPr>
              <a:t>Những mảnh ghép trước đó</a:t>
            </a:r>
            <a:endParaRPr lang="vi" sz="2300" dirty="0"/>
          </a:p>
        </p:txBody>
      </p:sp>
      <p:sp>
        <p:nvSpPr>
          <p:cNvPr id="6" name="Text 4"/>
          <p:cNvSpPr/>
          <p:nvPr/>
        </p:nvSpPr>
        <p:spPr>
          <a:xfrm>
            <a:off x="1032449" y="4089197"/>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DigiCash: thanh toán riêng tư; phụ thuộc vào một công ty trung tâm</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Hashcash: chi phí tính toán để chống lạm dụng</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Bit Gold, b-money, RPoW: các đề xuất và thử nghiệm về giá trị khan hiếm</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BitTorrent: chia sẻ thông tin ngang hàng, không phải tiền</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Tiền kỹ thuật số thời kỳ đầu và</a:t>
            </a:r>
            <a:br/>
            <a:r>
              <a:rPr lang="vi" altLang="en-US" sz="3000" dirty="0">
                <a:solidFill>
                  <a:srgbClr val="422C70"/>
                </a:solidFill>
                <a:latin typeface="IBM Plex Sans Medium" pitchFamily="34" charset="0"/>
                <a:ea typeface="IBM Plex Sans Medium" pitchFamily="34" charset="-122"/>
                <a:cs typeface="IBM Plex Sans Medium" pitchFamily="34" charset="-120"/>
              </a:rPr>
              <a:t>vấn đề chi tiêu hai lần</a:t>
            </a:r>
            <a:endParaRPr lang="vi"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Chi tiêu hai lần là hành vi cố gắng gửi cùng một đơn vị tiền kỹ thuật số cho hai người nhận.</a:t>
            </a:r>
            <a:endParaRPr lang="vi" sz="2110" dirty="0"/>
          </a:p>
        </p:txBody>
      </p:sp>
      <p:sp>
        <p:nvSpPr>
          <p:cNvPr id="6" name="Text 3"/>
          <p:cNvSpPr/>
          <p:nvPr/>
        </p:nvSpPr>
        <p:spPr>
          <a:xfrm>
            <a:off x="1002000" y="3148919"/>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Cơ sở dữ liệu tập trung: một bên ra quyết định đáng tin cậy</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Bitcoin: phát tán ngang hàng và chữ ký</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Thợ đào: các khối và bằng chứng công việc</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Các nút: xác minh độc lập</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Sổ ghi chép chung: lịch sử hợp lệ có lượng công việc tích lũy lớn nhất</a:t>
            </a:r>
            <a:endParaRPr lang="v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Mạng ngang hàngCác giao dịch được thông báo trực tiếp đến những người tham gia Chữ ký sốChỉ người nắm giữ khóa riêng mới có thể cho phép chi tiêuKhối và khai thácThợ đào sử dụng bằng chứng công việc đ">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Sự khan hiếm kỹ thuật số và</a:t>
            </a:r>
            <a:br/>
            <a:r>
              <a:rPr lang="vi" altLang="en-US" sz="3000" dirty="0">
                <a:solidFill>
                  <a:srgbClr val="422C70"/>
                </a:solidFill>
                <a:latin typeface="IBM Plex Sans Medium" pitchFamily="34" charset="0"/>
                <a:ea typeface="IBM Plex Sans Medium" pitchFamily="34" charset="-122"/>
                <a:cs typeface="IBM Plex Sans Medium" pitchFamily="34" charset="-120"/>
              </a:rPr>
              <a:t>nguồn cung có thể kiểm chứng</a:t>
            </a:r>
            <a:endParaRPr lang="vi" sz="3000" dirty="0"/>
          </a:p>
        </p:txBody>
      </p:sp>
      <p:sp>
        <p:nvSpPr>
          <p:cNvPr id="5" name="Text 2"/>
          <p:cNvSpPr/>
          <p:nvPr/>
        </p:nvSpPr>
        <p:spPr>
          <a:xfrm>
            <a:off x="1002000" y="179487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Các đơn vị hợp lệ được phân biệt với các bản sao không hợp lệ</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Các giao dịch chi tiêu hai lần bị từ chối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Lịch sử giao dịch và chữ ký công khai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Bằng chứng công việc và việc kiểm tra độc lập các quy tắc</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Giới hạn nguồn cung gắn liền với tính phi tập trung và khả năng xác minh</a:t>
            </a:r>
            <a:endParaRPr lang="vi" sz="2110" dirty="0"/>
          </a:p>
        </p:txBody>
      </p:sp>
      <p:sp>
        <p:nvSpPr>
          <p:cNvPr id="6" name="Text 3"/>
          <p:cNvSpPr/>
          <p:nvPr/>
        </p:nvSpPr>
        <p:spPr>
          <a:xfrm>
            <a:off x="666780" y="5199736"/>
            <a:ext cx="5694426" cy="108585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Một tuyên bố bằng văn bản về nguồn cung là chưa đủ: ai có thể xác minh và ai có thể thay đổi nguồn cung đó?</a:t>
            </a:r>
            <a:endParaRPr lang="v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Một tuyên bố về nguồn cung Một tổ chức phát hành công bố giới hạn trên trang web của mình. Chỉ cơ sở dữ liệu riêng của tổ chức phát hành ghi nhận giới hạn đó. Không ai bên ngoài tổ chức phát hành có t">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Blockchain: Sổ cái công khai của Bitcoin</a:t>
            </a:r>
            <a:endParaRPr lang="v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Bản ghi giao dịch công khai được sao chép</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Các khối được liên kết; các bản sao được kiểm tra độc lập</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Chuỗi hợp lệ có lượng bằng chứng công việc tích lũy lớn nhất</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Trung bình khoảng mười phút có một khối mới</a:t>
            </a:r>
            <a:endParaRPr lang="vi"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Việc viết lại lịch sử đòi hỏi phải thực hiện lại công việc và bắt kịp chuỗi hiện tại. Việc này rất tốn kém, chứ không hoàn toàn bất khả thi; các phiên bản lịch sử cạnh tranh tạm thời và việc tái tổ chức chuỗi có thể xảy ra.</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Tính phi tập trung</a:t>
            </a:r>
            <a:endParaRPr lang="vi"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Phần mềm mã nguồn mở và quyền tham gia giao thức mở</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Các nút độc lập xác minh; thợ đào đề xuất các khối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Việc thay đổi quy tắc phụ thuộc vào sự tự nguyện chấp nhận</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Không một bên tham gia nào có thể tự mình thay đổi quy tắc cho tất cả mọi người</a:t>
            </a:r>
            <a:endParaRPr lang="vi"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Ảnh hưởng và nguồn lực không đồng đều; các dịch vụ lớn có thể tạo ra sự phụ thuộc. Việc phối hợp có thể chậm hơn, và mạng lưới không có bộ phận hỗ trợ trung tâm.</a:t>
            </a:r>
            <a:endParaRPr lang="v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Chữ ký số và chuyển tiền ngang hàng</a:t>
            </a:r>
            <a:endParaRPr lang="vi"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Ví sử dụng khóa riêng tư để ký</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Mạng xác minh mà không biết khóa riêng tư</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Giao dịch đã ký được phát đi qua các bên tham gia</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Không có đơn vị điều hành Bitcoin trung tâm nào phê duyệt việc tham gia hoặc thanh toán</a:t>
            </a:r>
            <a:endParaRPr lang="vi"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Bất kỳ ai có được khóa riêng tư thường đều có thể chi tiêu số tiền đó. Mất quyền truy cập có thể đồng nghĩa với việc mất tiền vĩnh viễn.</a:t>
            </a:r>
            <a:endParaRPr lang="vi"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Dịch vụ trung gian vẫn là lựa chọn không bắt buộc; việc chọn một dịch vụ đồng nghĩa với việc chấp nhận thêm các quy tắc và rủi ro lưu ký của dịch vụ đó. Một khoản thanh toán hợp lệ gửi đến sai địa chỉ thường không thể đảo ngược.</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Người gửi ký và phát một giao dịch Các nút khác Một nút kiểm tra và chuyển tiếp giao dịch Một nút khác chuyển tiếp giao dịchĐường đi của giao dịch Một nút kiểm tra và chuyển tiếp giao dịch Một nút khá">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Người dùngNgười dùng nhận, nắm giữ và gửi bitcoin. NútNút tự kiểm tra việc tuân thủ các quy tắc và chuyển tiếp dữ liệu hợp lệ. Thợ đàoThợ đào xây dựng các khối ứng viên và thực hiện bằng chứng công vi">    </p:cNvPr>
          <p:cNvPicPr>
            <a:picLocks noChangeAspect="1"/>
          </p:cNvPicPr>
          <p:nvPr/>
        </p:nvPicPr>
        <p:blipFill>
          <a:blip r:embed="rId2"/>
          <a:stretch>
            <a:fillRect/>
          </a:stretch>
        </p:blipFill>
        <p:spPr>
          <a:xfrm>
            <a:off x="1798259" y="571500"/>
            <a:ext cx="3108869" cy="571756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Người dùng, nút mạng, thợ đào và nhà phát triển</a:t>
            </a:r>
            <a:endParaRPr lang="v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Thợ đào không thể khiến các nút trung thực chấp nhận các khối không hợp lệ. Nhà phát triển không thể ép buộc việc sử dụng phần mềm. Một người có thể đảm nhiệm nhiều vai trò.</a:t>
            </a:r>
            <a:endParaRPr lang="vi"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vi" altLang="en-US" sz="2400" b="1" dirty="0">
                <a:solidFill>
                  <a:srgbClr val="422C70"/>
                </a:solidFill>
                <a:latin typeface="IBM Plex Sans" pitchFamily="34" charset="0"/>
                <a:ea typeface="IBM Plex Sans" pitchFamily="34" charset="-122"/>
                <a:cs typeface="IBM Plex Sans" pitchFamily="34" charset="-120"/>
              </a:rPr>
              <a:t>Câu hỏi nhanh</a:t>
            </a:r>
            <a:endParaRPr lang="vi" sz="2400" dirty="0"/>
          </a:p>
          <a:p>
            <a:pPr algn="l" indent="0" marL="0">
              <a:lnSpc>
                <a:spcPct val="113000"/>
              </a:lnSpc>
              <a:spcBef>
                <a:spcPts val="360"/>
              </a:spcBef>
              <a:buNone/>
            </a:pPr>
            <a:r>
              <a:rPr lang="vi" altLang="en-US" sz="2400" dirty="0">
                <a:solidFill>
                  <a:srgbClr val="25252B"/>
                </a:solidFill>
                <a:latin typeface="IBM Plex Sans" pitchFamily="34" charset="0"/>
                <a:ea typeface="IBM Plex Sans" pitchFamily="34" charset="-122"/>
                <a:cs typeface="IBM Plex Sans" pitchFamily="34" charset="-120"/>
              </a:rPr>
              <a:t>Tại sao một nút xác minh các giao dịch? Hãy nêu một quy tắc mà nút đó kiểm tra.</a:t>
            </a:r>
            <a:endParaRPr lang="v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Bằng chứng công việc</a:t>
            </a:r>
            <a:endParaRPr lang="vi"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Khối ứng viên → băm lặp lại → kết quả hợp lệ</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Tốn tài nguyên tính toán và năng lượng; xác minh nhanh chóng</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Khối hợp lệ được phát đi và được các nút kiểm tra</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Mục tiêu được điều chỉnh để thời gian tạo khối trung bình đạt mười phút</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Công việc tích lũy khiến việc viết lại trở nên tốn kém</a:t>
            </a:r>
            <a:endParaRPr lang="vi" sz="1920" dirty="0"/>
          </a:p>
        </p:txBody>
      </p:sp>
      <p:sp>
        <p:nvSpPr>
          <p:cNvPr id="6" name="Text 3"/>
          <p:cNvSpPr/>
          <p:nvPr/>
        </p:nvSpPr>
        <p:spPr>
          <a:xfrm>
            <a:off x="666780" y="4463826"/>
            <a:ext cx="6340632" cy="1316279"/>
          </a:xfrm>
          <a:prstGeom prst="rect">
            <a:avLst/>
          </a:prstGeom>
          <a:noFill/>
          <a:ln/>
        </p:spPr>
        <p:txBody>
          <a:bodyPr wrap="square" lIns="0" tIns="0" rIns="0" bIns="0" rtlCol="0" anchor="t"/>
          <a:lstStyle/>
          <a:p>
            <a:pPr algn="l" indent="0" marL="0">
              <a:lnSpc>
                <a:spcPct val="113000"/>
              </a:lnSpc>
              <a:buNone/>
            </a:pPr>
            <a:r>
              <a:rPr lang="vi" altLang="en-US" sz="1920" dirty="0">
                <a:solidFill>
                  <a:srgbClr val="25252B"/>
                </a:solidFill>
                <a:latin typeface="IBM Plex Sans" pitchFamily="34" charset="0"/>
                <a:ea typeface="IBM Plex Sans" pitchFamily="34" charset="-122"/>
                <a:cs typeface="IBM Plex Sans" pitchFamily="34" charset="-120"/>
              </a:rPr>
              <a:t>Hoạt động đào bảo đảm thứ tự giao dịch; hoạt động này không giải các phương trình bên ngoài. Hãy đánh giá nguồn năng lượng, cách sử dụng năng lượng, lợi ích về bảo mật và các phương án thay thế.</a:t>
            </a:r>
            <a:endParaRPr lang="vi"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Thợ đào tìm được một khối Máy đào băm liên tục cho đến khi một kết quả đáp ứng ngưỡng mục tiêu2Thợ đào phát tán khối đóKhối được gửi đi trên mạng lưới3Các nút kiểm tra khối Mỗi nút tự kiểm tra bằng c">    </p:cNvPr>
          <p:cNvPicPr>
            <a:picLocks noChangeAspect="1"/>
          </p:cNvPicPr>
          <p:nvPr/>
        </p:nvPicPr>
        <p:blipFill>
          <a:blip r:embed="rId2"/>
          <a:stretch>
            <a:fillRect/>
          </a:stretch>
        </p:blipFill>
        <p:spPr>
          <a:xfrm>
            <a:off x="1564173" y="571500"/>
            <a:ext cx="3577041" cy="561167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Nguồn cung hữu hạn</a:t>
            </a:r>
            <a:endParaRPr lang="vi"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Tối đa: </a:t>
            </a:r>
            <a:r>
              <a:rPr lang="vi" altLang="en-US" sz="2110" b="1" dirty="0">
                <a:solidFill>
                  <a:srgbClr val="25252B"/>
                </a:solidFill>
                <a:latin typeface="IBM Plex Sans" pitchFamily="34" charset="0"/>
                <a:ea typeface="IBM Plex Sans" pitchFamily="34" charset="-122"/>
                <a:cs typeface="IBM Plex Sans" pitchFamily="34" charset="-120"/>
              </a:rPr>
              <a:t>21 triệu BTC</a:t>
            </a:r>
            <a:r>
              <a:rPr lang="vi" altLang="en-US" sz="2110" dirty="0">
                <a:solidFill>
                  <a:srgbClr val="25252B"/>
                </a:solidFill>
                <a:latin typeface="IBM Plex Sans" pitchFamily="34" charset="0"/>
                <a:ea typeface="IBM Plex Sans" pitchFamily="34" charset="-122"/>
                <a:cs typeface="IBM Plex Sans" pitchFamily="34" charset="-120"/>
              </a:rPr>
              <a:t> theo các quy tắc công khai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Phát hành mới: trợ cấp khối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Giảm một nửa trợ cấp khối: cứ mỗi </a:t>
            </a:r>
            <a:r>
              <a:rPr lang="vi" altLang="en-US" sz="2110" b="1" dirty="0">
                <a:solidFill>
                  <a:srgbClr val="25252B"/>
                </a:solidFill>
                <a:latin typeface="IBM Plex Sans" pitchFamily="34" charset="0"/>
                <a:ea typeface="IBM Plex Sans" pitchFamily="34" charset="-122"/>
                <a:cs typeface="IBM Plex Sans" pitchFamily="34" charset="-120"/>
              </a:rPr>
              <a:t>210.000 khối</a:t>
            </a:r>
            <a:r>
              <a:rPr lang="vi" altLang="en-US" sz="2110" dirty="0">
                <a:solidFill>
                  <a:srgbClr val="25252B"/>
                </a:solidFill>
                <a:latin typeface="IBM Plex Sans" pitchFamily="34" charset="0"/>
                <a:ea typeface="IBM Plex Sans" pitchFamily="34" charset="-122"/>
                <a:cs typeface="IBM Plex Sans" pitchFamily="34" charset="-120"/>
              </a:rPr>
              <a:t>, khoảng bốn năm</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Trợ cấp: 50 → 25 → 12,5 → 6,25 → 3,125 BTC</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Phí tách biệt với lượng phát hành mới</a:t>
            </a:r>
            <a:endParaRPr lang="vi"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Các nút từ chối việc phát hành vượt mức; giới hạn vẫn được duy trì chừng nào những người tham gia còn thực thi giới hạn đó. Nguồn cung hữu hạn không bảo đảm giá sẽ tăng.</a:t>
            </a:r>
            <a:endParaRPr lang="v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ổng lượng bitcoin đã phát hànhGiới hạn 21 triệu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Lượng bitcoin mới mỗi khối502512.56.253.1250k210k420k630k840k1,050k1,260k1,470kGiảm một nửa sau mỗi 210.000 khối (khoảng bốn năm)Phí giao dịch được trả thêm và không phải là bitcoin mới.">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Satoshi và thiên kiến đơn vị</a:t>
            </a:r>
            <a:endParaRPr lang="vi"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vi" altLang="en-US" sz="1920" b="1" dirty="0">
                <a:solidFill>
                  <a:srgbClr val="25252B"/>
                </a:solidFill>
                <a:latin typeface="IBM Plex Sans" pitchFamily="34" charset="0"/>
                <a:ea typeface="IBM Plex Sans" pitchFamily="34" charset="-122"/>
                <a:cs typeface="IBM Plex Sans" pitchFamily="34" charset="-120"/>
              </a:rPr>
              <a:t>1 BTC = 100.000.000 sats</a:t>
            </a:r>
            <a:endParaRPr lang="vi" sz="1920" dirty="0"/>
          </a:p>
          <a:p>
            <a:pPr algn="l" marL="182880" indent="-182880">
              <a:lnSpc>
                <a:spcPct val="113000"/>
              </a:lnSpc>
              <a:spcBef>
                <a:spcPts val="380"/>
              </a:spcBef>
              <a:buSzPct val="100000"/>
              <a:buChar char="•"/>
            </a:pPr>
            <a:r>
              <a:rPr lang="vi" altLang="en-US" sz="1920" b="1" dirty="0">
                <a:solidFill>
                  <a:srgbClr val="25252B"/>
                </a:solidFill>
                <a:latin typeface="IBM Plex Sans" pitchFamily="34" charset="0"/>
                <a:ea typeface="IBM Plex Sans" pitchFamily="34" charset="-122"/>
                <a:cs typeface="IBM Plex Sans" pitchFamily="34" charset="-120"/>
              </a:rPr>
              <a:t>0,001 BTC = 100.000 sats</a:t>
            </a:r>
            <a:endParaRPr lang="vi" sz="1920" dirty="0"/>
          </a:p>
          <a:p>
            <a:pPr algn="l" marL="182880" indent="-182880">
              <a:lnSpc>
                <a:spcPct val="113000"/>
              </a:lnSpc>
              <a:spcBef>
                <a:spcPts val="380"/>
              </a:spcBef>
              <a:buSzPct val="100000"/>
              <a:buChar char="•"/>
            </a:pPr>
            <a:r>
              <a:rPr lang="vi" altLang="en-US" sz="1920" b="1" dirty="0">
                <a:solidFill>
                  <a:srgbClr val="25252B"/>
                </a:solidFill>
                <a:latin typeface="IBM Plex Sans" pitchFamily="34" charset="0"/>
                <a:ea typeface="IBM Plex Sans" pitchFamily="34" charset="-122"/>
                <a:cs typeface="IBM Plex Sans" pitchFamily="34" charset="-120"/>
              </a:rPr>
              <a:t>1 sat = 0,00000001 BTC</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Không cần phải có trọn một bitcoin</a:t>
            </a:r>
            <a:endParaRPr lang="vi" sz="1920" dirty="0"/>
          </a:p>
        </p:txBody>
      </p:sp>
      <p:sp>
        <p:nvSpPr>
          <p:cNvPr id="6" name="Text 3"/>
          <p:cNvSpPr/>
          <p:nvPr/>
        </p:nvSpPr>
        <p:spPr>
          <a:xfrm>
            <a:off x="666780" y="3098902"/>
            <a:ext cx="5694426" cy="1316279"/>
          </a:xfrm>
          <a:prstGeom prst="rect">
            <a:avLst/>
          </a:prstGeom>
          <a:noFill/>
          <a:ln/>
        </p:spPr>
        <p:txBody>
          <a:bodyPr wrap="square" lIns="0" tIns="0" rIns="0" bIns="0" rtlCol="0" anchor="t"/>
          <a:lstStyle/>
          <a:p>
            <a:pPr algn="l" indent="0" marL="0">
              <a:lnSpc>
                <a:spcPct val="113000"/>
              </a:lnSpc>
              <a:buNone/>
            </a:pPr>
            <a:r>
              <a:rPr lang="vi" altLang="en-US" sz="1920" b="1" dirty="0">
                <a:solidFill>
                  <a:srgbClr val="422C70"/>
                </a:solidFill>
                <a:latin typeface="IBM Plex Sans" pitchFamily="34" charset="0"/>
                <a:ea typeface="IBM Plex Sans" pitchFamily="34" charset="-122"/>
                <a:cs typeface="IBM Plex Sans" pitchFamily="34" charset="-120"/>
              </a:rPr>
              <a:t>Thiên kiến đơn vị:</a:t>
            </a:r>
            <a:r>
              <a:rPr lang="vi" altLang="en-US" sz="1920" dirty="0">
                <a:solidFill>
                  <a:srgbClr val="25252B"/>
                </a:solidFill>
                <a:latin typeface="IBM Plex Sans" pitchFamily="34" charset="0"/>
                <a:ea typeface="IBM Plex Sans" pitchFamily="34" charset="-122"/>
                <a:cs typeface="IBM Plex Sans" pitchFamily="34" charset="-120"/>
              </a:rPr>
              <a:t> mức giá thấp cho mỗi đơn vị nguyên vẹn không chứng minh giá trị tốt hơn. Hãy so sánh tỷ lệ trong tổng nguồn cung, giá trị liên quan và các rủi ro.</a:t>
            </a:r>
            <a:endParaRPr lang="vi" sz="1920" dirty="0"/>
          </a:p>
        </p:txBody>
      </p:sp>
      <p:sp>
        <p:nvSpPr>
          <p:cNvPr id="7" name="Shape 4"/>
          <p:cNvSpPr/>
          <p:nvPr/>
        </p:nvSpPr>
        <p:spPr>
          <a:xfrm>
            <a:off x="666780" y="4658959"/>
            <a:ext cx="5372100" cy="1315913"/>
          </a:xfrm>
          <a:prstGeom prst="rect">
            <a:avLst/>
          </a:prstGeom>
          <a:solidFill>
            <a:srgbClr val="F3F3FA"/>
          </a:solidFill>
          <a:ln/>
        </p:spPr>
      </p:sp>
      <p:sp>
        <p:nvSpPr>
          <p:cNvPr id="8" name="Shape 5"/>
          <p:cNvSpPr/>
          <p:nvPr/>
        </p:nvSpPr>
        <p:spPr>
          <a:xfrm>
            <a:off x="666780" y="4658959"/>
            <a:ext cx="57150" cy="1315913"/>
          </a:xfrm>
          <a:prstGeom prst="rect">
            <a:avLst/>
          </a:prstGeom>
          <a:solidFill>
            <a:srgbClr val="422C70"/>
          </a:solidFill>
          <a:ln/>
        </p:spPr>
      </p:sp>
      <p:sp>
        <p:nvSpPr>
          <p:cNvPr id="9" name="Text 6"/>
          <p:cNvSpPr/>
          <p:nvPr/>
        </p:nvSpPr>
        <p:spPr>
          <a:xfrm>
            <a:off x="1114014" y="4878415"/>
            <a:ext cx="4806726" cy="877001"/>
          </a:xfrm>
          <a:prstGeom prst="rect">
            <a:avLst/>
          </a:prstGeom>
          <a:noFill/>
          <a:ln/>
        </p:spPr>
        <p:txBody>
          <a:bodyPr wrap="square" lIns="0" tIns="0" rIns="0" bIns="0" rtlCol="0" anchor="t"/>
          <a:lstStyle/>
          <a:p>
            <a:pPr algn="l" indent="0" marL="0">
              <a:lnSpc>
                <a:spcPct val="113000"/>
              </a:lnSpc>
              <a:buNone/>
            </a:pPr>
            <a:r>
              <a:rPr lang="vi" altLang="en-US" sz="1920" b="1" dirty="0">
                <a:solidFill>
                  <a:srgbClr val="422C70"/>
                </a:solidFill>
                <a:latin typeface="IBM Plex Sans" pitchFamily="34" charset="0"/>
                <a:ea typeface="IBM Plex Sans" pitchFamily="34" charset="-122"/>
                <a:cs typeface="IBM Plex Sans" pitchFamily="34" charset="-120"/>
              </a:rPr>
              <a:t>Thể hiện sự hiểu biết của quý vị</a:t>
            </a:r>
            <a:endParaRPr lang="vi" sz="1920" dirty="0"/>
          </a:p>
          <a:p>
            <a:pPr algn="l" indent="0" marL="0">
              <a:lnSpc>
                <a:spcPct val="113000"/>
              </a:lnSpc>
              <a:spcBef>
                <a:spcPts val="290"/>
              </a:spcBef>
              <a:buNone/>
            </a:pPr>
            <a:r>
              <a:rPr lang="vi" altLang="en-US" sz="1920" dirty="0">
                <a:solidFill>
                  <a:srgbClr val="25252B"/>
                </a:solidFill>
                <a:latin typeface="IBM Plex Sans" pitchFamily="34" charset="0"/>
                <a:ea typeface="IBM Plex Sans" pitchFamily="34" charset="-122"/>
                <a:cs typeface="IBM Plex Sans" pitchFamily="34" charset="-120"/>
              </a:rPr>
              <a:t>Có bao nhiêu sats trong 0,01 BTC? Vì sao một người có thể sử dụng ít hơn một bitcoin?</a:t>
            </a:r>
            <a:endParaRPr lang="vi"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Bitcoin với vai trò là tiền kỹ thuật số lành mạnh</a:t>
            </a:r>
            <a:endParaRPr lang="vi" sz="3000" dirty="0"/>
          </a:p>
        </p:txBody>
      </p:sp>
      <p:sp>
        <p:nvSpPr>
          <p:cNvPr id="4" name="Text 2"/>
          <p:cNvSpPr/>
          <p:nvPr/>
        </p:nvSpPr>
        <p:spPr>
          <a:xfrm>
            <a:off x="971459" y="136849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Sổ cái bền vững; quyền truy cập phụ thuộc vào khóa</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Dễ mang theo và có thể chia nhỏ; việc chuyển tiền cần có phương tiện liên lạc</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Tính khan hiếm công khai và các quy tắc có thể kiểm chứng</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Tính thay thế lẫn nhau có thể bị ảnh hưởng bởi cách các dịch vụ xử lý lịch sử giao dịch công khai</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Mức độ chấp nhận khác nhau tùy nơi</a:t>
            </a:r>
            <a:endParaRPr lang="vi" sz="1920" dirty="0"/>
          </a:p>
        </p:txBody>
      </p:sp>
      <p:sp>
        <p:nvSpPr>
          <p:cNvPr id="5" name="Text 3"/>
          <p:cNvSpPr/>
          <p:nvPr/>
        </p:nvSpPr>
        <p:spPr>
          <a:xfrm>
            <a:off x="666780" y="3476640"/>
            <a:ext cx="11510010" cy="329093"/>
          </a:xfrm>
          <a:prstGeom prst="rect">
            <a:avLst/>
          </a:prstGeom>
          <a:noFill/>
          <a:ln/>
        </p:spPr>
        <p:txBody>
          <a:bodyPr wrap="square" lIns="0" tIns="0" rIns="0" bIns="0" rtlCol="0" anchor="t"/>
          <a:lstStyle/>
          <a:p>
            <a:pPr algn="l" indent="0" marL="0">
              <a:lnSpc>
                <a:spcPct val="113000"/>
              </a:lnSpc>
              <a:buNone/>
            </a:pPr>
            <a:r>
              <a:rPr lang="vi" altLang="en-US" sz="1920" b="1" dirty="0">
                <a:solidFill>
                  <a:srgbClr val="25252B"/>
                </a:solidFill>
                <a:latin typeface="IBM Plex Sans" pitchFamily="34" charset="0"/>
                <a:ea typeface="IBM Plex Sans" pitchFamily="34" charset="-122"/>
                <a:cs typeface="IBM Plex Sans" pitchFamily="34" charset="-120"/>
              </a:rPr>
              <a:t>Ba chức năng</a:t>
            </a:r>
            <a:endParaRPr lang="vi" sz="1920" dirty="0"/>
          </a:p>
        </p:txBody>
      </p:sp>
      <p:sp>
        <p:nvSpPr>
          <p:cNvPr id="6" name="Text 4"/>
          <p:cNvSpPr/>
          <p:nvPr/>
        </p:nvSpPr>
        <p:spPr>
          <a:xfrm>
            <a:off x="971459" y="4000683"/>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Phương tiện lưu trữ giá trị: nguồn cung có thể dự đoán; giá biến động</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Phương tiện trao đổi: chuyển tiền trực tiếp; phí và mức độ chấp nhận khác nhau</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Đơn vị tính toán: BTC hoặc sats; nhiều hàng hóa được định giá bằng tiền pháp định</a:t>
            </a:r>
            <a:endParaRPr lang="vi" sz="1920" dirty="0"/>
          </a:p>
        </p:txBody>
      </p:sp>
      <p:sp>
        <p:nvSpPr>
          <p:cNvPr id="7" name="Text 5"/>
          <p:cNvSpPr/>
          <p:nvPr/>
        </p:nvSpPr>
        <p:spPr>
          <a:xfrm>
            <a:off x="666780" y="5231465"/>
            <a:ext cx="11510010" cy="415686"/>
          </a:xfrm>
          <a:prstGeom prst="rect">
            <a:avLst/>
          </a:prstGeom>
          <a:noFill/>
          <a:ln/>
        </p:spPr>
        <p:txBody>
          <a:bodyPr wrap="square" lIns="0" tIns="0" rIns="0" bIns="0" rtlCol="0" anchor="t"/>
          <a:lstStyle/>
          <a:p>
            <a:pPr algn="l" indent="0" marL="0">
              <a:lnSpc>
                <a:spcPct val="113000"/>
              </a:lnSpc>
              <a:buNone/>
            </a:pPr>
            <a:r>
              <a:rPr lang="vi" altLang="en-US" sz="1540" dirty="0">
                <a:solidFill>
                  <a:srgbClr val="25252B"/>
                </a:solidFill>
                <a:latin typeface="IBM Plex Sans" pitchFamily="34" charset="0"/>
                <a:ea typeface="IBM Plex Sans" pitchFamily="34" charset="-122"/>
                <a:cs typeface="IBM Plex Sans" pitchFamily="34" charset="-120"/>
              </a:rPr>
              <a:t>“Tiền tệ lành mạnh” phụ thuộc vào các tiêu chí được nêu ra. Hãy so sánh các lựa chọn thay thế theo cùng những tiêu chuẩn.</a:t>
            </a:r>
            <a:endParaRPr lang="vi"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Bitcoin, Stablecoin và các tài sản mã hóa khác</a:t>
            </a:r>
            <a:endParaRPr lang="vi"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Bitcoin:</a:t>
            </a:r>
            <a:r>
              <a:rPr lang="vi" altLang="en-US" sz="2110" dirty="0">
                <a:solidFill>
                  <a:srgbClr val="25252B"/>
                </a:solidFill>
                <a:latin typeface="IBM Plex Sans" pitchFamily="34" charset="0"/>
                <a:ea typeface="IBM Plex Sans" pitchFamily="34" charset="-122"/>
                <a:cs typeface="IBM Plex Sans" pitchFamily="34" charset="-120"/>
              </a:rPr>
              <a:t> quy tắc phát hành công khai; không có tổ chức phát hành trung tâm</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Stablecoin:</a:t>
            </a:r>
            <a:r>
              <a:rPr lang="vi" altLang="en-US" sz="2110" dirty="0">
                <a:solidFill>
                  <a:srgbClr val="25252B"/>
                </a:solidFill>
                <a:latin typeface="IBM Plex Sans" pitchFamily="34" charset="0"/>
                <a:ea typeface="IBM Plex Sans" pitchFamily="34" charset="-122"/>
                <a:cs typeface="IBM Plex Sans" pitchFamily="34" charset="-120"/>
              </a:rPr>
              <a:t> hướng tới một giá trị tham chiếu; dự trữ, cơ chế hoặc quyền yêu cầu quy đổi</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Các tài sản mã hóa khác:</a:t>
            </a:r>
            <a:r>
              <a:rPr lang="vi" altLang="en-US" sz="2110" dirty="0">
                <a:solidFill>
                  <a:srgbClr val="25252B"/>
                </a:solidFill>
                <a:latin typeface="IBM Plex Sans" pitchFamily="34" charset="0"/>
                <a:ea typeface="IBM Plex Sans" pitchFamily="34" charset="-122"/>
                <a:cs typeface="IBM Plex Sans" pitchFamily="34" charset="-120"/>
              </a:rPr>
              <a:t> khác nhau về mạng lưới, cách phát hành, quyền kiểm soát và mục đích</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Việc một nhánh phân tách có chung lịch sử mã nguồn với Bitcoin không mang lại cho nó mạng lưới hay tính bảo mật của Bitcoin</a:t>
            </a:r>
            <a:endParaRPr lang="vi"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vi" altLang="en-US" sz="2110" b="1" dirty="0">
                <a:solidFill>
                  <a:srgbClr val="422C70"/>
                </a:solidFill>
                <a:latin typeface="IBM Plex Sans" pitchFamily="34" charset="0"/>
                <a:ea typeface="IBM Plex Sans" pitchFamily="34" charset="-122"/>
                <a:cs typeface="IBM Plex Sans" pitchFamily="34" charset="-120"/>
              </a:rPr>
              <a:t>So sánh:</a:t>
            </a:r>
            <a:r>
              <a:rPr lang="vi" altLang="en-US" sz="2110" dirty="0">
                <a:solidFill>
                  <a:srgbClr val="25252B"/>
                </a:solidFill>
                <a:latin typeface="IBM Plex Sans" pitchFamily="34" charset="0"/>
                <a:ea typeface="IBM Plex Sans" pitchFamily="34" charset="-122"/>
                <a:cs typeface="IBM Plex Sans" pitchFamily="34" charset="-120"/>
              </a:rPr>
              <a:t> quyền kiểm soát việc phát hành, khả năng xác minh độc lập, quyền kiểm soát khóa và các bên đối tác.</a:t>
            </a:r>
            <a:endParaRPr lang="vi"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Sự so sánh này làm rõ về Bitcoin; không khuyến nghị mua, giao dịch hay quảng bá bất kỳ tài sản nào.</a:t>
            </a:r>
            <a:endParaRPr lang="v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Thiết kế khác nhau, rủi ro khác nhau</a:t>
            </a:r>
            <a:endParaRPr lang="v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Bitcoin:</a:t>
            </a:r>
            <a:r>
              <a:rPr lang="vi" altLang="en-US" sz="2400" dirty="0">
                <a:solidFill>
                  <a:srgbClr val="25252B"/>
                </a:solidFill>
                <a:latin typeface="IBM Plex Sans" pitchFamily="34" charset="0"/>
                <a:ea typeface="IBM Plex Sans" pitchFamily="34" charset="-122"/>
                <a:cs typeface="IBM Plex Sans" pitchFamily="34" charset="-120"/>
              </a:rPr>
              <a:t> biến động giá, mất khóa, tính chung cuộc của thanh toán, phí, hồ sơ công khai</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Stablecoin:</a:t>
            </a:r>
            <a:r>
              <a:rPr lang="vi" altLang="en-US" sz="2400" dirty="0">
                <a:solidFill>
                  <a:srgbClr val="25252B"/>
                </a:solidFill>
                <a:latin typeface="IBM Plex Sans" pitchFamily="34" charset="0"/>
                <a:ea typeface="IBM Plex Sans" pitchFamily="34" charset="-122"/>
                <a:cs typeface="IBM Plex Sans" pitchFamily="34" charset="-120"/>
              </a:rPr>
              <a:t> mất neo giá, dự trữ, quy đổi, đóng băng và các bên đối tác</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Các tài sản mã hóa khác:</a:t>
            </a:r>
            <a:r>
              <a:rPr lang="vi" altLang="en-US" sz="2400" dirty="0">
                <a:solidFill>
                  <a:srgbClr val="25252B"/>
                </a:solidFill>
                <a:latin typeface="IBM Plex Sans" pitchFamily="34" charset="0"/>
                <a:ea typeface="IBM Plex Sans" pitchFamily="34" charset="-122"/>
                <a:cs typeface="IBM Plex Sans" pitchFamily="34" charset="-120"/>
              </a:rPr>
              <a:t> thay đổi quy tắc, mức độ tập trung ảnh hưởng, lỗi phần mềm, tấn công mạng và cầu nối</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Dịch vụ:</a:t>
            </a:r>
            <a:r>
              <a:rPr lang="vi" altLang="en-US" sz="2400" dirty="0">
                <a:solidFill>
                  <a:srgbClr val="25252B"/>
                </a:solidFill>
                <a:latin typeface="IBM Plex Sans" pitchFamily="34" charset="0"/>
                <a:ea typeface="IBM Plex Sans" pitchFamily="34" charset="-122"/>
                <a:cs typeface="IBM Plex Sans" pitchFamily="34" charset="-120"/>
              </a:rPr>
              <a:t> rủi ro về lưu ký, ngừng hoạt động, quyền truy cập và pháp lý ở mọi nhóm tài sản</a:t>
            </a:r>
            <a:endParaRPr lang="vi"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Mã giao dịch quen thuộc, mức giá có vẻ ổn định hay ứng dụng được trau chuốt không chứng minh được sự an toàn. Token không tự động mang lại quyền sở hữu công ty, thu nhập hay quyền quy đổi.</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Học tập không phải là giao dịch hay quảng bá</a:t>
            </a:r>
            <a:endParaRPr lang="v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Giải thích, đặt câu hỏi, so sánh và kiểm chứng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Đầu cơ: rủi ro về giá, rủi ro nền tảng và áp lực</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Quảng bá: những xung đột lợi ích có thể xảy ra</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Không đưa ra chỉ dẫn mua, bán hay nắm giữ</a:t>
            </a:r>
            <a:endParaRPr lang="vi"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vi" altLang="en-US" sz="2400" b="1" dirty="0">
                <a:solidFill>
                  <a:srgbClr val="422C70"/>
                </a:solidFill>
                <a:latin typeface="IBM Plex Sans" pitchFamily="34" charset="0"/>
                <a:ea typeface="IBM Plex Sans" pitchFamily="34" charset="-122"/>
                <a:cs typeface="IBM Plex Sans" pitchFamily="34" charset="-120"/>
              </a:rPr>
              <a:t>Kiểm tra giá trị tại địa phương</a:t>
            </a:r>
            <a:endParaRPr lang="vi" sz="2400" dirty="0"/>
          </a:p>
          <a:p>
            <a:pPr algn="l" indent="0" marL="0">
              <a:lnSpc>
                <a:spcPct val="113000"/>
              </a:lnSpc>
              <a:spcBef>
                <a:spcPts val="360"/>
              </a:spcBef>
              <a:buNone/>
            </a:pPr>
            <a:r>
              <a:rPr lang="vi" altLang="en-US" sz="2400" dirty="0">
                <a:solidFill>
                  <a:srgbClr val="25252B"/>
                </a:solidFill>
                <a:latin typeface="IBM Plex Sans" pitchFamily="34" charset="0"/>
                <a:ea typeface="IBM Plex Sans" pitchFamily="34" charset="-122"/>
                <a:cs typeface="IBM Plex Sans" pitchFamily="34" charset="-120"/>
              </a:rPr>
              <a:t>Phân biệt giá thị trường, mức độ chấp nhận tại địa phương và sở thích hoặc thiên kiến cá nhân.</a:t>
            </a:r>
            <a:endParaRPr lang="v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Dòng thời gian về sự ra đời của Bitcoin</a:t>
            </a:r>
            <a:endParaRPr lang="v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Satoshi Nakamoto là một bút danh; danh tính của người hoặc những người sáng tạo ra Bitcoin vẫn chưa được biết đến. Những người khác tiếp tục duy trì mạng lưới mã nguồn mở này mà không có một nhà lãnh đạo trung tâm thường trực.</a:t>
            </a:r>
            <a:endParaRPr lang="vi"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Hãy đánh giá thiết kế và cách vận hành cũng như câu chuyện về nguồn gốc của Bitcoin.</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tháng 10 năm 2008Công bố sách trắng: thanh toán trực tuyến không qua trung gian3 tháng 1 năm 2009Khối khởi nguyên: mạng lưới Bitcoin bắt đầu hoạt động 12 tháng 1 năm 2009Giao dịch trực tiếp giữa ha">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Trao quyền, rủi ro và trách nhiệm</a:t>
            </a:r>
            <a:endParaRPr lang="vi"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Kiểm soát trực tiếp thông qua khóa</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Quy tắc công khai và xác minh độc lập</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Chuyển tiền ngang hàng trên toàn cầu</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Sao lưu, kiểm tra thanh toán và lập kế hoạch khôi phục</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Biến động giá, dữ liệu giao dịch công khai, phí và mức độ chấp nhận hạn chế</a:t>
            </a:r>
            <a:endParaRPr lang="vi"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Không công ty nào có thể khôi phục cụm từ khôi phục đã mất. Quý vị hãy tìm sự hỗ trợ trước khi chuyển khoản tiền đáng kể, nhưng không tiết lộ thông tin bí mật.</a:t>
            </a:r>
            <a:endParaRPr lang="vi"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Trách nhiệm cá nhân có thể bao gồm việc học hỏi, nhờ người cùng học kiểm tra, tuân thủ quy trình và thử nghiệm với số tiền nhỏ.</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Ôn tập: Bitcoin khắc phục những khiếm khuyết của tiền tệ như</a:t>
            </a:r>
            <a:br/>
            <a:r>
              <a:rPr lang="vi" altLang="en-US" sz="3000" dirty="0">
                <a:solidFill>
                  <a:srgbClr val="422C70"/>
                </a:solidFill>
                <a:latin typeface="IBM Plex Sans Medium" pitchFamily="34" charset="0"/>
                <a:ea typeface="IBM Plex Sans Medium" pitchFamily="34" charset="-122"/>
                <a:cs typeface="IBM Plex Sans Medium" pitchFamily="34" charset="-120"/>
              </a:rPr>
              <a:t>thế nào?</a:t>
            </a:r>
            <a:endParaRPr lang="vi" sz="3000" dirty="0"/>
          </a:p>
        </p:txBody>
      </p:sp>
      <p:sp>
        <p:nvSpPr>
          <p:cNvPr id="4" name="Text 2"/>
          <p:cNvSpPr/>
          <p:nvPr/>
        </p:nvSpPr>
        <p:spPr>
          <a:xfrm>
            <a:off x="666780" y="1842516"/>
            <a:ext cx="11510010" cy="345552"/>
          </a:xfrm>
          <a:prstGeom prst="rect">
            <a:avLst/>
          </a:prstGeom>
          <a:noFill/>
          <a:ln/>
        </p:spPr>
        <p:txBody>
          <a:bodyPr wrap="square" lIns="0" tIns="0" rIns="0" bIns="0" rtlCol="0" anchor="t"/>
          <a:lstStyle/>
          <a:p>
            <a:pPr algn="l" indent="0" marL="0">
              <a:lnSpc>
                <a:spcPct val="113000"/>
              </a:lnSpc>
              <a:buNone/>
            </a:pPr>
            <a:r>
              <a:rPr lang="vi" altLang="en-US" sz="2020" b="1" dirty="0">
                <a:solidFill>
                  <a:srgbClr val="25252B"/>
                </a:solidFill>
                <a:latin typeface="IBM Plex Sans" pitchFamily="34" charset="0"/>
                <a:ea typeface="IBM Plex Sans" pitchFamily="34" charset="-122"/>
                <a:cs typeface="IBM Plex Sans" pitchFamily="34" charset="-120"/>
              </a:rPr>
              <a:t>Những điểm chính cần ghi nhớ</a:t>
            </a:r>
            <a:endParaRPr lang="vi" sz="2020" dirty="0"/>
          </a:p>
        </p:txBody>
      </p:sp>
      <p:sp>
        <p:nvSpPr>
          <p:cNvPr id="5" name="Text 3"/>
          <p:cNvSpPr/>
          <p:nvPr/>
        </p:nvSpPr>
        <p:spPr>
          <a:xfrm>
            <a:off x="986729" y="2392893"/>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Nguồn cung thay đổi → quy tắc phát hành công khai; người dùng thực thi các quy tắc này</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Cấp phép thanh toán tập trung → chuyển tiền ngang hàng; sai sót khó đảo ngược</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Sổ cái tập trung → xác minh chung; rủi ro về quyền riêng tư do dữ liệu được ghi lại công khai</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Quyền truy cập do tổ chức quản lý → quyền kiểm soát khóa; trách nhiệm sao lưu</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Sắp xếp thứ tự giao dịch → bằng chứng công việc; chi phí thiết bị và năng lượng</a:t>
            </a:r>
            <a:endParaRPr lang="vi" sz="2020" dirty="0"/>
          </a:p>
        </p:txBody>
      </p:sp>
      <p:sp>
        <p:nvSpPr>
          <p:cNvPr id="6" name="Shape 4"/>
          <p:cNvSpPr/>
          <p:nvPr/>
        </p:nvSpPr>
        <p:spPr>
          <a:xfrm>
            <a:off x="666780" y="4952665"/>
            <a:ext cx="10858500" cy="1036747"/>
          </a:xfrm>
          <a:prstGeom prst="rect">
            <a:avLst/>
          </a:prstGeom>
          <a:solidFill>
            <a:srgbClr val="F3F3FA"/>
          </a:solidFill>
          <a:ln/>
        </p:spPr>
      </p:sp>
      <p:sp>
        <p:nvSpPr>
          <p:cNvPr id="7" name="Shape 5"/>
          <p:cNvSpPr/>
          <p:nvPr/>
        </p:nvSpPr>
        <p:spPr>
          <a:xfrm>
            <a:off x="666780" y="4952665"/>
            <a:ext cx="57150" cy="1036747"/>
          </a:xfrm>
          <a:prstGeom prst="rect">
            <a:avLst/>
          </a:prstGeom>
          <a:solidFill>
            <a:srgbClr val="422C70"/>
          </a:solidFill>
          <a:ln/>
        </p:spPr>
      </p:sp>
      <p:sp>
        <p:nvSpPr>
          <p:cNvPr id="8" name="Text 6"/>
          <p:cNvSpPr/>
          <p:nvPr/>
        </p:nvSpPr>
        <p:spPr>
          <a:xfrm>
            <a:off x="1133582" y="5183094"/>
            <a:ext cx="10580980" cy="575889"/>
          </a:xfrm>
          <a:prstGeom prst="rect">
            <a:avLst/>
          </a:prstGeom>
          <a:noFill/>
          <a:ln/>
        </p:spPr>
        <p:txBody>
          <a:bodyPr wrap="square" lIns="0" tIns="0" rIns="0" bIns="0" rtlCol="0" anchor="t"/>
          <a:lstStyle/>
          <a:p>
            <a:pPr algn="l" indent="0" marL="0">
              <a:lnSpc>
                <a:spcPct val="113000"/>
              </a:lnSpc>
              <a:buNone/>
            </a:pPr>
            <a:r>
              <a:rPr lang="vi" altLang="en-US" sz="2020" b="1" dirty="0">
                <a:solidFill>
                  <a:srgbClr val="422C70"/>
                </a:solidFill>
                <a:latin typeface="IBM Plex Sans" pitchFamily="34" charset="0"/>
                <a:ea typeface="IBM Plex Sans" pitchFamily="34" charset="-122"/>
                <a:cs typeface="IBM Plex Sans" pitchFamily="34" charset="-120"/>
              </a:rPr>
              <a:t>Một phút suy ngẫm</a:t>
            </a:r>
            <a:endParaRPr lang="vi" sz="2020" dirty="0"/>
          </a:p>
          <a:p>
            <a:pPr algn="l" indent="0" marL="0">
              <a:lnSpc>
                <a:spcPct val="113000"/>
              </a:lnSpc>
              <a:spcBef>
                <a:spcPts val="300"/>
              </a:spcBef>
              <a:buNone/>
            </a:pPr>
            <a:r>
              <a:rPr lang="vi" altLang="en-US" sz="2020" dirty="0">
                <a:solidFill>
                  <a:srgbClr val="25252B"/>
                </a:solidFill>
                <a:latin typeface="IBM Plex Sans" pitchFamily="34" charset="0"/>
                <a:ea typeface="IBM Plex Sans" pitchFamily="34" charset="-122"/>
                <a:cs typeface="IBM Plex Sans" pitchFamily="34" charset="-120"/>
              </a:rPr>
              <a:t>Giờ đây, quý vị sẽ giải thích khác đi về phần nào trong thiết kế của Bitcoin, và vì sao?</a:t>
            </a:r>
            <a:endParaRPr lang="vi"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2</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7941F"/>
                </a:solidFill>
                <a:latin typeface="IBM Plex Sans Medium" pitchFamily="34" charset="0"/>
                <a:ea typeface="IBM Plex Sans Medium" pitchFamily="34" charset="-122"/>
                <a:cs typeface="IBM Plex Sans Medium" pitchFamily="34" charset="-120"/>
              </a:rPr>
              <a:t>Học phần 3</a:t>
            </a:r>
            <a:endParaRPr lang="vi"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Sử dụng Bitcoin an toàn</a:t>
            </a:r>
            <a:endParaRPr lang="vi"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vi" altLang="en-US" sz="2400" b="1" dirty="0">
                <a:solidFill>
                  <a:srgbClr val="FFFFFF"/>
                </a:solidFill>
                <a:latin typeface="IBM Plex Sans" pitchFamily="34" charset="0"/>
                <a:ea typeface="IBM Plex Sans" pitchFamily="34" charset="-122"/>
                <a:cs typeface="IBM Plex Sans" pitchFamily="34" charset="-120"/>
              </a:rPr>
              <a:t>Hành động:</a:t>
            </a:r>
            <a:r>
              <a:rPr lang="vi" altLang="en-US" sz="2400" dirty="0">
                <a:solidFill>
                  <a:srgbClr val="FFFFFF"/>
                </a:solidFill>
                <a:latin typeface="IBM Plex Sans" pitchFamily="34" charset="0"/>
                <a:ea typeface="IBM Plex Sans" pitchFamily="34" charset="-122"/>
                <a:cs typeface="IBM Plex Sans" pitchFamily="34" charset="-120"/>
              </a:rPr>
              <a:t> Tôi làm thế nào để chịu trách nhiệm về việc sử dụng và bảo mật Bitcoin?</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bước khởi đầu an toàn</a:t>
            </a:r>
            <a:endParaRPr lang="v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Chia sẻ thông tin nhận tiền; tuyệt đối không chia sẻ thông tin bí mật</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Dừng lại cân nhắc trước khi phê duyệt giao dịch gửi tiền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Hạn chế hậu quả của sai sót; yêu cầu trợ giúp</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Sử dụng tài liệu và công cụ đã được chuẩn bị sẵn, không chứa tiền, được mô phỏng hoặc có giá trị nhỏ và đã được phê duyệt</a:t>
            </a:r>
            <a:endParaRPr lang="vi"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Không bắt buộc phải mua, sử dụng tiền cá nhân hay ví cá nhân. Thực hành thực tế làm phát sinh thêm rủi ro về quyền riêng tư, bảo mật và mất tiền; có phương án thay thế không cần dùng tiền.</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Ví</a:t>
            </a:r>
            <a:endParaRPr lang="vi"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Ví Bitcoin quản lý các khóa và thông tin cần thiết để nhận và cho phép thực hiện giao dịch; bitcoin vẫn được ghi nhận trên sổ cái dùng chung.</a:t>
            </a:r>
            <a:endParaRPr lang="vi"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Ai kiểm soát các khóa?</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Quyền truy cập được khôi phục như thế nào?</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Những phương thức thanh toán nào được hỗ trợ?</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Mã nguồn, bảo trì, khả năng tương thích, quyền riêng tư, chi phí và hỗ trợ</a:t>
            </a:r>
            <a:endParaRPr lang="vi"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Mã nguồn mở cho phép kiểm tra; điều đó không chứng minh rằng ví an toàn hay phù hợp.</a:t>
            </a:r>
            <a:endParaRPr lang="vi"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Không được dùng ví thực hành để lưu giữ số tiền đáng kể. Ví cá nhân sử dụng sau này cần được thiết lập mới một cách riêng tư và có thông tin khôi phục mới.</a:t>
            </a:r>
            <a:endParaRPr lang="vi"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Ví của quý vị lưu giữ các khóa Nhận Chia sẻ địa chỉ nhậnGửi Ký bằng khóa của quý vị bitcoin vẫn nằm trên sổ cái dùng chung">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Địa chỉ</a:t>
            </a:r>
            <a:endParaRPr lang="v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Thông tin nhận tiền công khai cho thanh toán trên chuỗi</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Lấy từ màn hình nhận tiền của ví dự định sử dụng</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Quét hoặc sao chép; sau đó đối chiếu với màn hình đáng tin cậy</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Xác nhận người nhận, mạng và phương thức thanh toán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Địa chỉ trên chuỗi và hóa đơn Lightning: các yêu cầu khác nhau</a:t>
            </a:r>
            <a:endParaRPr lang="vi" sz="2400" dirty="0"/>
          </a:p>
        </p:txBody>
      </p:sp>
      <p:sp>
        <p:nvSpPr>
          <p:cNvPr id="5" name="Text 3"/>
          <p:cNvSpPr/>
          <p:nvPr/>
        </p:nvSpPr>
        <p:spPr>
          <a:xfrm>
            <a:off x="666780" y="4022263"/>
            <a:ext cx="11510010" cy="1645463"/>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Phần mềm độc hại có thể thay thế địa chỉ đích đã sao chép. Chỉ có vẻ ngoài quen thuộc là chưa đủ. Địa chỉ mới giúp hạn chế việc dễ dàng liên kết các khoản thanh toán với nhau; chúng không làm cho các khoản thanh toán trở nên ẩn danh.</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Khóa</a:t>
            </a:r>
            <a:endParaRPr lang="vi"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Khóa riêng tư:</a:t>
            </a:r>
            <a:r>
              <a:rPr lang="vi" altLang="en-US" sz="2110" dirty="0">
                <a:solidFill>
                  <a:srgbClr val="25252B"/>
                </a:solidFill>
                <a:latin typeface="IBM Plex Sans" pitchFamily="34" charset="0"/>
                <a:ea typeface="IBM Plex Sans" pitchFamily="34" charset="-122"/>
                <a:cs typeface="IBM Plex Sans" pitchFamily="34" charset="-120"/>
              </a:rPr>
              <a:t> thông tin bí mật dùng để cho phép chi tiêu</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Khóa công khai:</a:t>
            </a:r>
            <a:r>
              <a:rPr lang="vi" altLang="en-US" sz="2110" dirty="0">
                <a:solidFill>
                  <a:srgbClr val="25252B"/>
                </a:solidFill>
                <a:latin typeface="IBM Plex Sans" pitchFamily="34" charset="0"/>
                <a:ea typeface="IBM Plex Sans" pitchFamily="34" charset="-122"/>
                <a:cs typeface="IBM Plex Sans" pitchFamily="34" charset="-120"/>
              </a:rPr>
              <a:t> xác minh chữ ký mà không tiết lộ khóa riêng tư</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Địa chỉ:</a:t>
            </a:r>
            <a:r>
              <a:rPr lang="vi" altLang="en-US" sz="2110" dirty="0">
                <a:solidFill>
                  <a:srgbClr val="25252B"/>
                </a:solidFill>
                <a:latin typeface="IBM Plex Sans" pitchFamily="34" charset="0"/>
                <a:ea typeface="IBM Plex Sans" pitchFamily="34" charset="-122"/>
                <a:cs typeface="IBM Plex Sans" pitchFamily="34" charset="-120"/>
              </a:rPr>
              <a:t> thông tin nhận tiền được tạo từ thông tin khóa công khai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Ví thường tự động quản lý nhiều khóa</a:t>
            </a:r>
            <a:endParaRPr lang="vi"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Không bao giờ chia sẻ khóa riêng tư, cụm từ khôi phục, mật khẩu hoặc mã khôi phục. Không một nhà giáo dục, nhân viên hỗ trợ, công ty ví, nhân viên sàn giao dịch hay nhà phát triển chân chính nào cần những thông tin này.</a:t>
            </a:r>
            <a:endParaRPr lang="vi"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vi" altLang="en-US" sz="2110" b="1" dirty="0">
                <a:solidFill>
                  <a:srgbClr val="422C70"/>
                </a:solidFill>
                <a:latin typeface="IBM Plex Sans" pitchFamily="34" charset="0"/>
                <a:ea typeface="IBM Plex Sans" pitchFamily="34" charset="-122"/>
                <a:cs typeface="IBM Plex Sans" pitchFamily="34" charset="-120"/>
              </a:rPr>
              <a:t>Thực hành</a:t>
            </a:r>
            <a:endParaRPr lang="vi" sz="2110" dirty="0"/>
          </a:p>
          <a:p>
            <a:pPr algn="l" indent="0" marL="0">
              <a:lnSpc>
                <a:spcPct val="113000"/>
              </a:lnSpc>
              <a:spcBef>
                <a:spcPts val="320"/>
              </a:spcBef>
              <a:buNone/>
            </a:pPr>
            <a:r>
              <a:rPr lang="vi" altLang="en-US" sz="2110" dirty="0">
                <a:solidFill>
                  <a:srgbClr val="25252B"/>
                </a:solidFill>
                <a:latin typeface="IBM Plex Sans" pitchFamily="34" charset="0"/>
                <a:ea typeface="IBM Plex Sans" pitchFamily="34" charset="-122"/>
                <a:cs typeface="IBM Plex Sans" pitchFamily="34" charset="-120"/>
              </a:rPr>
              <a:t>Hãy phân loại các ví dụ đã chuẩn bị sẵn thành các nhóm: thông tin nhận tiền, thông tin bí mật và thông tin công khai trở nên nhạy cảm khi gắn với một cá nhân.</a:t>
            </a:r>
            <a:endParaRPr lang="vi"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Khóa riêng tư: tuyệt đối không chia sẻ. Bất kỳ ai có khóa này đều có thể chi tiêu bitcoin của quý vị. Nhận: có thể chia sẻ an toàn Khóa công khai, được suy ra từ khóa riêng tư Địa chỉ nhận, được tạo t">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Cụm từ khôi phục</a:t>
            </a:r>
            <a:endParaRPr lang="vi"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Cụm từ khôi phục là một danh sách các từ theo thứ tự mà nhiều ví sử dụng để khôi phục khóa riêng tư của mình.</a:t>
            </a:r>
            <a:endParaRPr lang="vi"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Thường gồm 12 hoặc 24 từ; tùy theo thiết kế</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Đúng chính tả và thứ tự</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Hướng dẫn sao lưu chính thức; lưu trữ riêng tư, ngoại tuyến</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Bảo vệ khỏi mất mát, hư hỏng, camera và những người quan sát khác</a:t>
            </a:r>
            <a:endParaRPr lang="v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Sử dụng có lưu ký và không lưu ký</a:t>
            </a:r>
            <a:endParaRPr lang="vi"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Lưu ký:</a:t>
            </a:r>
            <a:r>
              <a:rPr lang="vi" altLang="en-US" sz="2110" dirty="0">
                <a:solidFill>
                  <a:srgbClr val="25252B"/>
                </a:solidFill>
                <a:latin typeface="IBM Plex Sans" pitchFamily="34" charset="0"/>
                <a:ea typeface="IBM Plex Sans" pitchFamily="34" charset="-122"/>
                <a:cs typeface="IBM Plex Sans" pitchFamily="34" charset="-120"/>
              </a:rPr>
              <a:t> bên cung cấp dịch vụ kiểm soát khóa và việc khôi phục tài khoản</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Số dư hiển thị: lời hứa cung cấp bitcoin của bên cung cấp dịch vụ</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Tự lưu ký:</a:t>
            </a:r>
            <a:r>
              <a:rPr lang="vi" altLang="en-US" sz="2110" dirty="0">
                <a:solidFill>
                  <a:srgbClr val="25252B"/>
                </a:solidFill>
                <a:latin typeface="IBM Plex Sans" pitchFamily="34" charset="0"/>
                <a:ea typeface="IBM Plex Sans" pitchFamily="34" charset="-122"/>
                <a:cs typeface="IBM Plex Sans" pitchFamily="34" charset="-120"/>
              </a:rPr>
              <a:t> người dùng kiểm soát khóa và bản sao lưu</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Quyền kiểm soát trực tiếp đi kèm trách nhiệm về sai sót và khôi phục</a:t>
            </a:r>
            <a:endParaRPr lang="vi"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Một chuỗi khối công khai không thể chứng minh bên cung cấp dịch vụ nợ một khách hàng cụ thể bao nhiêu. Việc tự lưu ký vẫn có thể phụ thuộc vào phần mềm, phần cứng, máy chủ và mạng.</a:t>
            </a:r>
            <a:endParaRPr lang="vi"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vi" altLang="en-US" sz="2110" b="1" dirty="0">
                <a:solidFill>
                  <a:srgbClr val="422C70"/>
                </a:solidFill>
                <a:latin typeface="IBM Plex Sans" pitchFamily="34" charset="0"/>
                <a:ea typeface="IBM Plex Sans" pitchFamily="34" charset="-122"/>
                <a:cs typeface="IBM Plex Sans" pitchFamily="34" charset="-120"/>
              </a:rPr>
              <a:t>Hãy thử</a:t>
            </a:r>
            <a:endParaRPr lang="vi" sz="2110" dirty="0"/>
          </a:p>
          <a:p>
            <a:pPr algn="l" indent="0" marL="0">
              <a:lnSpc>
                <a:spcPct val="113000"/>
              </a:lnSpc>
              <a:spcBef>
                <a:spcPts val="320"/>
              </a:spcBef>
              <a:buNone/>
            </a:pPr>
            <a:r>
              <a:rPr lang="vi" altLang="en-US" sz="2110" dirty="0">
                <a:solidFill>
                  <a:srgbClr val="25252B"/>
                </a:solidFill>
                <a:latin typeface="IBM Plex Sans" pitchFamily="34" charset="0"/>
                <a:ea typeface="IBM Plex Sans" pitchFamily="34" charset="-122"/>
                <a:cs typeface="IBM Plex Sans" pitchFamily="34" charset="-120"/>
              </a:rPr>
              <a:t>Hãy so sánh hai bản mô tả đã chuẩn bị sẵn: ai kiểm soát khóa, ai khôi phục quyền truy cập và cần kiểm tra rủi ro nào?</a:t>
            </a:r>
            <a:endParaRPr lang="vi"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Lưu ký Quý vị đăng nhập vào tài khoản trên điện thoạiDịch vụ giữ các khóa trên máy chủ của mình Dịch vụ phê duyệt và ký khoản thanh toán của quý vịSố dưLời cam kết từ dịch vụKhôi phụcThông qua quy trì">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Ví nóng và ví lạnh</a:t>
            </a:r>
            <a:endParaRPr lang="vi"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Nóng:</a:t>
            </a:r>
            <a:r>
              <a:rPr lang="vi" altLang="en-US" sz="2110" dirty="0">
                <a:solidFill>
                  <a:srgbClr val="25252B"/>
                </a:solidFill>
                <a:latin typeface="IBM Plex Sans" pitchFamily="34" charset="0"/>
                <a:ea typeface="IBM Plex Sans" pitchFamily="34" charset="-122"/>
                <a:cs typeface="IBM Plex Sans" pitchFamily="34" charset="-120"/>
              </a:rPr>
              <a:t> khóa nằm trên thiết bị có kết nối internet; tiện lợi nhưng có nguy cơ bị tấn công cao hơn</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Lạnh:</a:t>
            </a:r>
            <a:r>
              <a:rPr lang="vi" altLang="en-US" sz="2110" dirty="0">
                <a:solidFill>
                  <a:srgbClr val="25252B"/>
                </a:solidFill>
                <a:latin typeface="IBM Plex Sans" pitchFamily="34" charset="0"/>
                <a:ea typeface="IBM Plex Sans" pitchFamily="34" charset="-122"/>
                <a:cs typeface="IBM Plex Sans" pitchFamily="34" charset="-120"/>
              </a:rPr>
              <a:t> khóa ký được cách ly khỏi thiết bị đa dụng có kết nối internet</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Ví phần cứng:</a:t>
            </a:r>
            <a:r>
              <a:rPr lang="vi" altLang="en-US" sz="2110" dirty="0">
                <a:solidFill>
                  <a:srgbClr val="25252B"/>
                </a:solidFill>
                <a:latin typeface="IBM Plex Sans" pitchFamily="34" charset="0"/>
                <a:ea typeface="IBM Plex Sans" pitchFamily="34" charset="-122"/>
                <a:cs typeface="IBM Plex Sans" pitchFamily="34" charset="-120"/>
              </a:rPr>
              <a:t> thiết bị chuyên dụng để bảo vệ khóa và ký</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Lưu ký và khôi phục: hai vấn đề riêng biệt</a:t>
            </a:r>
            <a:endParaRPr lang="vi" sz="2110" dirty="0"/>
          </a:p>
        </p:txBody>
      </p:sp>
      <p:sp>
        <p:nvSpPr>
          <p:cNvPr id="6" name="Text 3"/>
          <p:cNvSpPr/>
          <p:nvPr/>
        </p:nvSpPr>
        <p:spPr>
          <a:xfrm>
            <a:off x="666780" y="4727082"/>
            <a:ext cx="6340632" cy="108585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Ví phần cứng có thể hỗ trợ lưu trữ lạnh; hai thuật ngữ này không thể dùng thay thế cho nhau. Các thiết bị và bản sao lưu vẫn cần được bảo vệ.</a:t>
            </a:r>
            <a:endParaRPr lang="v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Khôi phục ví và kiểm tra cụm từ khôi phục</a:t>
            </a:r>
            <a:endParaRPr lang="v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Chỉ sử dụng tài liệu đã được chuẩn bị sẵn, để trống hoặc mô phỏng. Tuyệt đối không tiết lộ các từ khôi phục thật; không bao giờ dùng ví đã sử dụng trong lớp học để lưu trữ số tiền đáng kể về sau.</a:t>
            </a:r>
            <a:endParaRPr lang="v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Chỉ sử dụng tài liệu đã chuẩn bị sẵn, tài liệu trống hoặc tài liệu mô phỏng. Giảng viên của quý vị tuyệt đối không được xem các từ khôi phục. 1 Làm theo hướng dẫnSử dụng hướng dẫn chính thức dành cho ">    </p:cNvPr>
          <p:cNvPicPr>
            <a:picLocks noChangeAspect="1"/>
          </p:cNvPicPr>
          <p:nvPr/>
        </p:nvPicPr>
        <p:blipFill>
          <a:blip r:embed="rId1"/>
          <a:stretch>
            <a:fillRect/>
          </a:stretch>
        </p:blipFill>
        <p:spPr>
          <a:xfrm>
            <a:off x="770016" y="266730"/>
            <a:ext cx="1065202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Nhận Bitcoin</a:t>
            </a:r>
            <a:endParaRPr lang="v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vi" altLang="en-US" sz="2400" b="1" dirty="0">
                <a:solidFill>
                  <a:srgbClr val="25252B"/>
                </a:solidFill>
                <a:latin typeface="IBM Plex Sans" pitchFamily="34" charset="0"/>
                <a:ea typeface="IBM Plex Sans" pitchFamily="34" charset="-122"/>
                <a:cs typeface="IBM Plex Sans" pitchFamily="34" charset="-120"/>
              </a:rPr>
              <a:t>Thực hành 1: nhận tiền an toàn</a:t>
            </a:r>
            <a:endParaRPr lang="vi"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Mở ví đã chuẩn bị; chọn Nhận.</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Xác định giao dịch trên chuỗi hay qua Lightning.</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Chỉ chia sẻ thông tin nhận tiền công khai.</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Kiểm tra với người gửi về số tiền được yêu cầu.</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Kiểm tra số tiền và trạng thái giao dịch trong ví của chính quý vị.</a:t>
            </a:r>
            <a:endParaRPr lang="vi"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Tin nhắn hoặc ảnh chụp màn hình của người gửi không phải là bằng chứng. Đang chờ xử lý khác với đã xác nhận; các xác nhận không thể khắc phục việc gửi sai địa chỉ hoặc bị lừa đảo.</a:t>
            </a:r>
            <a:endParaRPr lang="v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Gửi Bitcoin</a:t>
            </a:r>
            <a:endParaRPr lang="vi"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vi" altLang="en-US" sz="2400" b="1" dirty="0">
                <a:solidFill>
                  <a:srgbClr val="25252B"/>
                </a:solidFill>
                <a:latin typeface="IBM Plex Sans" pitchFamily="34" charset="0"/>
                <a:ea typeface="IBM Plex Sans" pitchFamily="34" charset="-122"/>
                <a:cs typeface="IBM Plex Sans" pitchFamily="34" charset="-120"/>
              </a:rPr>
              <a:t>Bài thực hành 2: tạm dừng và kiểm tra trước khi gửi</a:t>
            </a:r>
            <a:endParaRPr lang="vi"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Chỉ phê duyệt khi mọi thông tin kiểm tra đều khớp. Nếu thông tin thay đổi, có sự thúc ép phải hành động gấp hoặc bất kỳ ai yêu cầu cung cấp thông tin bí mật, quý vị hãy dừng lại và xác minh độc lập. Một giao dịch gửi hợp lệ rất khó hoặc không thể đảo ngược.</a:t>
            </a:r>
            <a:endParaRPr lang="v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Trước khi gửi✓ Người nhậnXác nhận người nhận và mục đích qua một kênh đáng tin cậy.✓ Phương thức thanh toánXác nhận thanh toán trên chuỗi hay qua Lightning.✓ Đích nhậnĐối chiếu với màn hình nhận tiền ">    </p:cNvPr>
          <p:cNvPicPr>
            <a:picLocks noChangeAspect="1"/>
          </p:cNvPicPr>
          <p:nvPr/>
        </p:nvPicPr>
        <p:blipFill>
          <a:blip r:embed="rId1"/>
          <a:stretch>
            <a:fillRect/>
          </a:stretch>
        </p:blipFill>
        <p:spPr>
          <a:xfrm>
            <a:off x="532912" y="266730"/>
            <a:ext cx="111262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Xác minh và giao dịch không thể đảo ngược</a:t>
            </a:r>
            <a:endParaRPr lang="vi"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Txid:</a:t>
            </a:r>
            <a:r>
              <a:rPr lang="vi" altLang="en-US" sz="2300" dirty="0">
                <a:solidFill>
                  <a:srgbClr val="25252B"/>
                </a:solidFill>
                <a:latin typeface="IBM Plex Sans" pitchFamily="34" charset="0"/>
                <a:ea typeface="IBM Plex Sans" pitchFamily="34" charset="-122"/>
                <a:cs typeface="IBM Plex Sans" pitchFamily="34" charset="-120"/>
              </a:rPr>
              <a:t> mã định danh của một giao dịch trên chuỗi</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Trình khám phá:</a:t>
            </a:r>
            <a:r>
              <a:rPr lang="vi" altLang="en-US" sz="2300" dirty="0">
                <a:solidFill>
                  <a:srgbClr val="25252B"/>
                </a:solidFill>
                <a:latin typeface="IBM Plex Sans" pitchFamily="34" charset="0"/>
                <a:ea typeface="IBM Plex Sans" pitchFamily="34" charset="-122"/>
                <a:cs typeface="IBM Plex Sans" pitchFamily="34" charset="-120"/>
              </a:rPr>
              <a:t> giao diện truy cập dữ liệu giao dịch công khai</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Kiểm tra mạng, địa chỉ đích, số tiền, phí, trạng thái và số lượt xác nhận</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Phát tán → chờ xử lý → được đưa vào một khối → có thêm các lượt xác nhận</a:t>
            </a:r>
            <a:endParaRPr lang="vi"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Trình khám phá không thể chứng minh danh tính, sự trung thực hay mục đích thanh toán. Không có một số lượt xác nhận chung áp dụng cho mọi khoản thanh toán.</a:t>
            </a:r>
            <a:endParaRPr lang="vi"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Hãy sử dụng các ví dụ đã chuẩn bị sẵn; không tra cứu địa chỉ hay giao dịch cá nhân của người học. Việc tra cứu có thể tiết lộ cho đơn vị vận hành trình khám phá biết quý vị đang quan tâm đến điều gì.</a:t>
            </a:r>
            <a:endParaRPr lang="v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Vùng chờĐang chờ được đưa vào một khốiKhối N1 lượt xác nhậnKhối N+12 lượt xác nhậnKhối N+23 lượt xác nhậnKhối N+34 lượt xác nhận">    </p:cNvPr>
          <p:cNvPicPr>
            <a:picLocks noChangeAspect="1"/>
          </p:cNvPicPr>
          <p:nvPr/>
        </p:nvPicPr>
        <p:blipFill>
          <a:blip r:embed="rId1"/>
          <a:stretch>
            <a:fillRect/>
          </a:stretch>
        </p:blipFill>
        <p:spPr>
          <a:xfrm>
            <a:off x="342900" y="1846722"/>
            <a:ext cx="11506170" cy="30122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Danh sách kiểm tra an toàn</a:t>
            </a:r>
            <a:endParaRPr lang="vi"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vi" altLang="en-US" sz="2110" b="1" dirty="0">
                <a:solidFill>
                  <a:srgbClr val="25252B"/>
                </a:solidFill>
                <a:latin typeface="IBM Plex Sans" pitchFamily="34" charset="0"/>
                <a:ea typeface="IBM Plex Sans" pitchFamily="34" charset="-122"/>
                <a:cs typeface="IBM Plex Sans" pitchFamily="34" charset="-120"/>
              </a:rPr>
              <a:t>Bài thực hành 3: nhận diện rủi ro và dừng lại an toàn</a:t>
            </a:r>
            <a:endParaRPr lang="vi" sz="2110" dirty="0"/>
          </a:p>
        </p:txBody>
      </p:sp>
      <p:sp>
        <p:nvSpPr>
          <p:cNvPr id="6" name="Text 3"/>
          <p:cNvSpPr/>
          <p:nvPr/>
        </p:nvSpPr>
        <p:spPr>
          <a:xfrm>
            <a:off x="666780" y="2421606"/>
            <a:ext cx="5694426" cy="1085850"/>
          </a:xfrm>
          <a:prstGeom prst="rect">
            <a:avLst/>
          </a:prstGeom>
          <a:noFill/>
          <a:ln/>
        </p:spPr>
        <p:txBody>
          <a:bodyPr wrap="square" lIns="0" tIns="0" rIns="0" bIns="0" rtlCol="0" anchor="t"/>
          <a:lstStyle/>
          <a:p>
            <a:pPr algn="l" indent="0" marL="0">
              <a:lnSpc>
                <a:spcPct val="113000"/>
              </a:lnSpc>
              <a:buNone/>
            </a:pPr>
            <a:r>
              <a:rPr lang="vi" altLang="en-US" sz="2110" b="1" dirty="0">
                <a:solidFill>
                  <a:srgbClr val="25252B"/>
                </a:solidFill>
                <a:latin typeface="IBM Plex Sans" pitchFamily="34" charset="0"/>
                <a:ea typeface="IBM Plex Sans" pitchFamily="34" charset="-122"/>
                <a:cs typeface="IBM Plex Sans" pitchFamily="34" charset="-120"/>
              </a:rPr>
              <a:t>Tạm dừng. Không chia sẻ gì. Không gửi gì. Đóng kênh liên lạc. Xác minh độc lập. Nhờ trợ giúp mà không tiết lộ thông tin bí mật.</a:t>
            </a:r>
            <a:endParaRPr lang="vi" sz="2110" dirty="0"/>
          </a:p>
        </p:txBody>
      </p:sp>
      <p:sp>
        <p:nvSpPr>
          <p:cNvPr id="7" name="Shape 4"/>
          <p:cNvSpPr/>
          <p:nvPr/>
        </p:nvSpPr>
        <p:spPr>
          <a:xfrm>
            <a:off x="666780" y="3775649"/>
            <a:ext cx="5372100" cy="2171700"/>
          </a:xfrm>
          <a:prstGeom prst="rect">
            <a:avLst/>
          </a:prstGeom>
          <a:solidFill>
            <a:srgbClr val="F3F3FA"/>
          </a:solidFill>
          <a:ln/>
        </p:spPr>
      </p:sp>
      <p:sp>
        <p:nvSpPr>
          <p:cNvPr id="8" name="Shape 5"/>
          <p:cNvSpPr/>
          <p:nvPr/>
        </p:nvSpPr>
        <p:spPr>
          <a:xfrm>
            <a:off x="666780" y="3775649"/>
            <a:ext cx="57150" cy="2171700"/>
          </a:xfrm>
          <a:prstGeom prst="rect">
            <a:avLst/>
          </a:prstGeom>
          <a:solidFill>
            <a:srgbClr val="422C70"/>
          </a:solidFill>
          <a:ln/>
        </p:spPr>
      </p:sp>
      <p:sp>
        <p:nvSpPr>
          <p:cNvPr id="9" name="Text 6"/>
          <p:cNvSpPr/>
          <p:nvPr/>
        </p:nvSpPr>
        <p:spPr>
          <a:xfrm>
            <a:off x="1153058" y="4017051"/>
            <a:ext cx="4724065" cy="1688897"/>
          </a:xfrm>
          <a:prstGeom prst="rect">
            <a:avLst/>
          </a:prstGeom>
          <a:noFill/>
          <a:ln/>
        </p:spPr>
        <p:txBody>
          <a:bodyPr wrap="square" lIns="0" tIns="0" rIns="0" bIns="0" rtlCol="0" anchor="t"/>
          <a:lstStyle/>
          <a:p>
            <a:pPr algn="l" indent="0" marL="0">
              <a:lnSpc>
                <a:spcPct val="113000"/>
              </a:lnSpc>
              <a:buNone/>
            </a:pPr>
            <a:r>
              <a:rPr lang="vi" altLang="en-US" sz="2110" b="1" dirty="0">
                <a:solidFill>
                  <a:srgbClr val="422C70"/>
                </a:solidFill>
                <a:latin typeface="IBM Plex Sans" pitchFamily="34" charset="0"/>
                <a:ea typeface="IBM Plex Sans" pitchFamily="34" charset="-122"/>
                <a:cs typeface="IBM Plex Sans" pitchFamily="34" charset="-120"/>
              </a:rPr>
              <a:t>Hãy thử</a:t>
            </a:r>
            <a:endParaRPr lang="vi" sz="2110" dirty="0"/>
          </a:p>
          <a:p>
            <a:pPr algn="l" indent="0" marL="0">
              <a:lnSpc>
                <a:spcPct val="113000"/>
              </a:lnSpc>
              <a:spcBef>
                <a:spcPts val="320"/>
              </a:spcBef>
              <a:buNone/>
            </a:pPr>
            <a:r>
              <a:rPr lang="vi" altLang="en-US" sz="2110" dirty="0">
                <a:solidFill>
                  <a:srgbClr val="25252B"/>
                </a:solidFill>
                <a:latin typeface="IBM Plex Sans" pitchFamily="34" charset="0"/>
                <a:ea typeface="IBM Plex Sans" pitchFamily="34" charset="-122"/>
                <a:cs typeface="IBM Plex Sans" pitchFamily="34" charset="-120"/>
              </a:rPr>
              <a:t>Hãy xác định dấu hiệu cảnh báo, tổn thất có thể xảy ra và hành động an toàn đầu tiên đối với một tin nhắn được chuẩn bị sẵn.</a:t>
            </a:r>
            <a:endParaRPr lang="vi"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Tính cấp bách Mạo danh Thay đổi địa chỉ nhận Cam kết lợi nhuận Yêu cầu cung cấp thông tin bí mật">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Mua và trao đổi Bitcoin</a:t>
            </a:r>
            <a:endParaRPr lang="vi"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vi" altLang="en-US" sz="2020" b="1" dirty="0">
                <a:solidFill>
                  <a:srgbClr val="25252B"/>
                </a:solidFill>
                <a:latin typeface="IBM Plex Sans" pitchFamily="34" charset="0"/>
                <a:ea typeface="IBM Plex Sans" pitchFamily="34" charset="-122"/>
                <a:cs typeface="IBM Plex Sans" pitchFamily="34" charset="-120"/>
              </a:rPr>
              <a:t>Nâng cao nhận thức, không phải lời khuyên tài chính</a:t>
            </a:r>
            <a:endParaRPr lang="vi" sz="2020" dirty="0"/>
          </a:p>
        </p:txBody>
      </p:sp>
      <p:sp>
        <p:nvSpPr>
          <p:cNvPr id="6" name="Text 3"/>
          <p:cNvSpPr/>
          <p:nvPr/>
        </p:nvSpPr>
        <p:spPr>
          <a:xfrm>
            <a:off x="666780" y="2370491"/>
            <a:ext cx="5694426" cy="1382298"/>
          </a:xfrm>
          <a:prstGeom prst="rect">
            <a:avLst/>
          </a:prstGeom>
          <a:noFill/>
          <a:ln/>
        </p:spPr>
        <p:txBody>
          <a:bodyPr wrap="square" lIns="0" tIns="0" rIns="0" bIns="0" rtlCol="0" anchor="t"/>
          <a:lstStyle/>
          <a:p>
            <a:pPr algn="l" indent="0" marL="0">
              <a:lnSpc>
                <a:spcPct val="113000"/>
              </a:lnSpc>
              <a:buNone/>
            </a:pPr>
            <a:r>
              <a:rPr lang="vi" altLang="en-US" sz="2020" dirty="0">
                <a:solidFill>
                  <a:srgbClr val="25252B"/>
                </a:solidFill>
                <a:latin typeface="IBM Plex Sans" pitchFamily="34" charset="0"/>
                <a:ea typeface="IBM Plex Sans" pitchFamily="34" charset="-122"/>
                <a:cs typeface="IBM Plex Sans" pitchFamily="34" charset="-120"/>
              </a:rPr>
              <a:t>Hãy so sánh tổng giá và chênh lệch giá mua–bán, phí dịch vụ và phí rút tiền, quyền kiểm soát khóa, dữ liệu định danh, việc quyết toán và các quy định hiện hành tại địa phương.</a:t>
            </a:r>
            <a:endParaRPr lang="vi"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vi" altLang="en-US" sz="2020" dirty="0">
                <a:solidFill>
                  <a:srgbClr val="25252B"/>
                </a:solidFill>
                <a:latin typeface="IBM Plex Sans" pitchFamily="34" charset="0"/>
                <a:ea typeface="IBM Plex Sans" pitchFamily="34" charset="-122"/>
                <a:cs typeface="IBM Plex Sans" pitchFamily="34" charset="-120"/>
              </a:rPr>
              <a:t>Không có phương thức hay nhà cung cấp nào mặc nhiên là tốt nhất. </a:t>
            </a:r>
            <a:r>
              <a:rPr lang="vi" altLang="en-US" sz="2020" b="1" dirty="0">
                <a:solidFill>
                  <a:srgbClr val="25252B"/>
                </a:solidFill>
                <a:latin typeface="IBM Plex Sans" pitchFamily="34" charset="0"/>
                <a:ea typeface="IBM Plex Sans" pitchFamily="34" charset="-122"/>
                <a:cs typeface="IBM Plex Sans" pitchFamily="34" charset="-120"/>
              </a:rPr>
              <a:t>KYC</a:t>
            </a:r>
            <a:r>
              <a:rPr lang="vi" altLang="en-US" sz="2020" dirty="0">
                <a:solidFill>
                  <a:srgbClr val="25252B"/>
                </a:solidFill>
                <a:latin typeface="IBM Plex Sans" pitchFamily="34" charset="0"/>
                <a:ea typeface="IBM Plex Sans" pitchFamily="34" charset="-122"/>
                <a:cs typeface="IBM Plex Sans" pitchFamily="34" charset="-120"/>
              </a:rPr>
              <a:t> có nghĩa là xác minh danh tính: có thể mang lại lợi ích về tuân thủ quy định hoặc khôi phục quyền truy cập, nhưng đi kèm rủi ro đối với dữ liệu liên kết danh tính với thanh toán.</a:t>
            </a:r>
            <a:endParaRPr lang="vi"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Một người muốn có bitcoin Kiếm bitcoin Nhận tiền công cho công việc.Ngang hàngGiao dịch trực tiếp bằng tiền mặt.Sàn giao dịchMua qua một dịch vụ.ATM Mua tại máy. Tự lưu ký hoặc số dư do bên thứ ba lưu">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hi phíMức giá, chênh lệch giá mua bán và phí dịch vụ hoặc phí rút tiền nào được áp dụng?Lưu kýAi kiểm soát bitcoin trước và sau giao dịch trao đổi? Danh tính và quyền riêng tưNhững thông tin cá nhân ">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Thanh toán trên chuỗi và qua Lightning</a:t>
            </a:r>
            <a:endParaRPr lang="vi" sz="3000" dirty="0"/>
          </a:p>
        </p:txBody>
      </p:sp>
      <p:sp>
        <p:nvSpPr>
          <p:cNvPr id="4" name="Text 2"/>
          <p:cNvSpPr/>
          <p:nvPr/>
        </p:nvSpPr>
        <p:spPr>
          <a:xfrm>
            <a:off x="1017179" y="1379464"/>
            <a:ext cx="11125871" cy="2494666"/>
          </a:xfrm>
          <a:prstGeom prst="rect">
            <a:avLst/>
          </a:prstGeom>
          <a:noFill/>
          <a:ln/>
        </p:spPr>
        <p:txBody>
          <a:bodyPr wrap="square" lIns="0" tIns="0" rIns="0" bIns="0" rtlCol="0" anchor="t"/>
          <a:lstStyle/>
          <a:p>
            <a:pPr algn="l" marL="210820" indent="-210820">
              <a:lnSpc>
                <a:spcPct val="113000"/>
              </a:lnSpc>
              <a:buSzPct val="100000"/>
              <a:buChar char="•"/>
            </a:pPr>
            <a:r>
              <a:rPr lang="vi" altLang="en-US" sz="2210" b="1" dirty="0">
                <a:solidFill>
                  <a:srgbClr val="422C70"/>
                </a:solidFill>
                <a:latin typeface="IBM Plex Sans" pitchFamily="34" charset="0"/>
                <a:ea typeface="IBM Plex Sans" pitchFamily="34" charset="-122"/>
                <a:cs typeface="IBM Plex Sans" pitchFamily="34" charset="-120"/>
              </a:rPr>
              <a:t>Trên chuỗi:</a:t>
            </a:r>
            <a:r>
              <a:rPr lang="vi" altLang="en-US" sz="2210" dirty="0">
                <a:solidFill>
                  <a:srgbClr val="25252B"/>
                </a:solidFill>
                <a:latin typeface="IBM Plex Sans" pitchFamily="34" charset="0"/>
                <a:ea typeface="IBM Plex Sans" pitchFamily="34" charset="-122"/>
                <a:cs typeface="IBM Plex Sans" pitchFamily="34" charset="-120"/>
              </a:rPr>
              <a:t> bản ghi trên chuỗi khối; các lượt xác nhận</a:t>
            </a:r>
            <a:endParaRPr lang="vi" sz="2210" dirty="0"/>
          </a:p>
          <a:p>
            <a:pPr algn="l" marL="210820" indent="-210820">
              <a:lnSpc>
                <a:spcPct val="113000"/>
              </a:lnSpc>
              <a:spcBef>
                <a:spcPts val="440"/>
              </a:spcBef>
              <a:buSzPct val="100000"/>
              <a:buChar char="•"/>
            </a:pPr>
            <a:r>
              <a:rPr lang="vi" altLang="en-US" sz="2210" b="1" dirty="0">
                <a:solidFill>
                  <a:srgbClr val="422C70"/>
                </a:solidFill>
                <a:latin typeface="IBM Plex Sans" pitchFamily="34" charset="0"/>
                <a:ea typeface="IBM Plex Sans" pitchFamily="34" charset="-122"/>
                <a:cs typeface="IBM Plex Sans" pitchFamily="34" charset="-120"/>
              </a:rPr>
              <a:t>Lightning:</a:t>
            </a:r>
            <a:r>
              <a:rPr lang="vi" altLang="en-US" sz="2210" dirty="0">
                <a:solidFill>
                  <a:srgbClr val="25252B"/>
                </a:solidFill>
                <a:latin typeface="IBM Plex Sans" pitchFamily="34" charset="0"/>
                <a:ea typeface="IBM Plex Sans" pitchFamily="34" charset="-122"/>
                <a:cs typeface="IBM Plex Sans" pitchFamily="34" charset="-120"/>
              </a:rPr>
              <a:t> mạng thanh toán Bitcoin; thường thành công hoặc thất bại nhanh chóng</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Các yêu cầu nhận tiền, phí, hạn mức và điểm có thể xảy ra lỗi khác nhau</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Đối chiếu yêu cầu với phương thức thanh toán mà ví hỗ trợ</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Cả hai phương thức đều có thể liên quan đến việc lưu ký hoặc sự phụ thuộc vào dịch vụ</a:t>
            </a:r>
            <a:endParaRPr lang="vi" sz="2210" dirty="0"/>
          </a:p>
        </p:txBody>
      </p:sp>
      <p:sp>
        <p:nvSpPr>
          <p:cNvPr id="5" name="Text 3"/>
          <p:cNvSpPr/>
          <p:nvPr/>
        </p:nvSpPr>
        <p:spPr>
          <a:xfrm>
            <a:off x="666780" y="4182557"/>
            <a:ext cx="11510010"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Lightning không phải là một đồng tiền riêng biệt. Ví Lightning có thể là ví lưu ký hoặc ví tự lưu ký; thanh toán nhanh không chứng minh rằng ví phù hợp để giữ số dư lớn hơn.</a:t>
            </a:r>
            <a:endParaRPr lang="vi" sz="2210" dirty="0"/>
          </a:p>
        </p:txBody>
      </p:sp>
      <p:sp>
        <p:nvSpPr>
          <p:cNvPr id="6" name="Text 4"/>
          <p:cNvSpPr/>
          <p:nvPr/>
        </p:nvSpPr>
        <p:spPr>
          <a:xfrm>
            <a:off x="666780" y="5219852"/>
            <a:ext cx="11510010"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Một số ứng dụng hỗ trợ cả hai phương thức nhưng có thêm phí hoặc sự phụ thuộc. Nội dung chi tiết về kênh, định tuyến và thanh khoản thuộc phần Học tập nâng cao.</a:t>
            </a:r>
            <a:endParaRPr lang="vi"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Thực hành có hỗ trợ</a:t>
            </a:r>
            <a:endParaRPr lang="vi"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Mở và thao tác trong ví đã được chuẩn bị</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Hoàn thành quy trình truy cập lần đầu đã được phê duyệt</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Tìm và kiểm tra thông tin nhận tiền công khai</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Nhận tiền hoặc mô phỏng việc nhận tiền một cách an toàn; kiểm tra trạng thái</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Hoàn thành hoặc mô phỏng quy trình nhận/gửi tiền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Thể hiện sự sẵn sàng khôi phục ví mà không để lộ thông tin bí mật</a:t>
            </a:r>
            <a:endParaRPr lang="vi"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Sử dụng môi trường thực hành đã thống nhất. Tạm dừng khi có thông tin không khớp; yêu cầu hỗ trợ và thực hành thêm khi cần.</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Ôn tập: Trách nhiệm tự lưu ký có nghĩa là gì?</a:t>
            </a:r>
            <a:endParaRPr lang="vi"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vi" altLang="en-US" sz="2020" b="1" dirty="0">
                <a:solidFill>
                  <a:srgbClr val="25252B"/>
                </a:solidFill>
                <a:latin typeface="IBM Plex Sans" pitchFamily="34" charset="0"/>
                <a:ea typeface="IBM Plex Sans" pitchFamily="34" charset="-122"/>
                <a:cs typeface="IBM Plex Sans" pitchFamily="34" charset="-120"/>
              </a:rPr>
              <a:t>Những điểm chính cần ghi nhớ</a:t>
            </a:r>
            <a:endParaRPr lang="vi"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Ví quản lý quyền truy cập; khóa cho phép chi tiêu</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Chia sẻ thông tin nhận tiền; giữ thông tin bí mật ngoại tuyến và riêng tư</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Nhận diện rủi ro về lưu ký, khôi phục và thiết bị</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Xác minh trước khi phê duyệt; tự kiểm tra kết quả</a:t>
            </a:r>
            <a:endParaRPr lang="vi" sz="2020" dirty="0"/>
          </a:p>
          <a:p>
            <a:pPr algn="l" marL="191770" indent="-191770">
              <a:lnSpc>
                <a:spcPct val="113000"/>
              </a:lnSpc>
              <a:spcBef>
                <a:spcPts val="400"/>
              </a:spcBef>
              <a:buSzPct val="100000"/>
              <a:buChar char="•"/>
            </a:pPr>
            <a:r>
              <a:rPr lang="vi" altLang="en-US" sz="2020" dirty="0">
                <a:solidFill>
                  <a:srgbClr val="25252B"/>
                </a:solidFill>
                <a:latin typeface="IBM Plex Sans" pitchFamily="34" charset="0"/>
                <a:ea typeface="IBM Plex Sans" pitchFamily="34" charset="-122"/>
                <a:cs typeface="IBM Plex Sans" pitchFamily="34" charset="-120"/>
              </a:rPr>
              <a:t>Dừng lại khi bị gây áp lực; hạn chế hậu quả của những sai lầm khi học hỏi</a:t>
            </a:r>
            <a:endParaRPr lang="vi"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vi" altLang="en-US" sz="2020" dirty="0">
                <a:solidFill>
                  <a:srgbClr val="25252B"/>
                </a:solidFill>
                <a:latin typeface="IBM Plex Sans" pitchFamily="34" charset="0"/>
                <a:ea typeface="IBM Plex Sans" pitchFamily="34" charset="-122"/>
                <a:cs typeface="IBM Plex Sans" pitchFamily="34" charset="-120"/>
              </a:rPr>
              <a:t>Một người bạn gửi yêu cầu trong khi một bên hỗ trợ không quen biết đòi hỏi phải hành động ngay lập tức. Quý vị có thể kiểm tra những gì trước khi làm bất cứ điều gì?</a:t>
            </a:r>
            <a:endParaRPr lang="vi"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vi" altLang="en-US" sz="2020" b="1" dirty="0">
                <a:solidFill>
                  <a:srgbClr val="422C70"/>
                </a:solidFill>
                <a:latin typeface="IBM Plex Sans" pitchFamily="34" charset="0"/>
                <a:ea typeface="IBM Plex Sans" pitchFamily="34" charset="-122"/>
                <a:cs typeface="IBM Plex Sans" pitchFamily="34" charset="-120"/>
              </a:rPr>
              <a:t>Một phút suy ngẫm</a:t>
            </a:r>
            <a:endParaRPr lang="vi" sz="2020" dirty="0"/>
          </a:p>
          <a:p>
            <a:pPr algn="l" indent="0" marL="0">
              <a:lnSpc>
                <a:spcPct val="113000"/>
              </a:lnSpc>
              <a:spcBef>
                <a:spcPts val="300"/>
              </a:spcBef>
              <a:buNone/>
            </a:pPr>
            <a:r>
              <a:rPr lang="vi" altLang="en-US" sz="2020" dirty="0">
                <a:solidFill>
                  <a:srgbClr val="25252B"/>
                </a:solidFill>
                <a:latin typeface="IBM Plex Sans" pitchFamily="34" charset="0"/>
                <a:ea typeface="IBM Plex Sans" pitchFamily="34" charset="-122"/>
                <a:cs typeface="IBM Plex Sans" pitchFamily="34" charset="-120"/>
              </a:rPr>
              <a:t>Quý vị sẽ dừng lại để thực hiện bước kiểm tra an toàn nào trước khi hành động?</a:t>
            </a:r>
            <a:endParaRPr lang="vi"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3</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vi" altLang="en-US" sz="2400" dirty="0">
                <a:solidFill>
                  <a:srgbClr val="F7941F"/>
                </a:solidFill>
                <a:latin typeface="IBM Plex Sans Medium" pitchFamily="34" charset="0"/>
                <a:ea typeface="IBM Plex Sans Medium" pitchFamily="34" charset="-122"/>
                <a:cs typeface="IBM Plex Sans Medium" pitchFamily="34" charset="-120"/>
              </a:rPr>
              <a:t>Học phần 4</a:t>
            </a:r>
            <a:endParaRPr lang="vi"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vi" altLang="en-US" sz="4350" dirty="0">
                <a:solidFill>
                  <a:srgbClr val="FFFFFF"/>
                </a:solidFill>
                <a:latin typeface="IBM Plex Sans Medium" pitchFamily="34" charset="0"/>
                <a:ea typeface="IBM Plex Sans Medium" pitchFamily="34" charset="-122"/>
                <a:cs typeface="IBM Plex Sans Medium" pitchFamily="34" charset="-120"/>
              </a:rPr>
              <a:t>Bitcoin trong cộng đồng của quý vị</a:t>
            </a:r>
            <a:endParaRPr lang="vi"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vi" altLang="en-US" sz="2400" b="1" dirty="0">
                <a:solidFill>
                  <a:srgbClr val="FFFFFF"/>
                </a:solidFill>
                <a:latin typeface="IBM Plex Sans" pitchFamily="34" charset="0"/>
                <a:ea typeface="IBM Plex Sans" pitchFamily="34" charset="-122"/>
                <a:cs typeface="IBM Plex Sans" pitchFamily="34" charset="-120"/>
              </a:rPr>
              <a:t>Kết nối:</a:t>
            </a:r>
            <a:r>
              <a:rPr lang="vi" altLang="en-US" sz="2400" dirty="0">
                <a:solidFill>
                  <a:srgbClr val="FFFFFF"/>
                </a:solidFill>
                <a:latin typeface="IBM Plex Sans" pitchFamily="34" charset="0"/>
                <a:ea typeface="IBM Plex Sans" pitchFamily="34" charset="-122"/>
                <a:cs typeface="IBM Plex Sans" pitchFamily="34" charset="-120"/>
              </a:rPr>
              <a:t> Vấn đề, giải pháp và hành động an toàn có mối liên hệ như thế nào với cộng đồng này?</a:t>
            </a:r>
            <a:endParaRPr lang="v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Mô-đun 4 tại địa phương của quý vị</a:t>
            </a:r>
            <a:endParaRPr lang="vi" sz="3000" dirty="0"/>
          </a:p>
        </p:txBody>
      </p:sp>
      <p:pic>
        <p:nvPicPr>
          <p:cNvPr id="4" name="Image 0" descr="Kết nốiLiên hệ kiến thức đã học với một nhu cầu tại địa phương. So sánhCân nhắc Bitcoin với một lựa chọn khả thi tại địa phương.Thực hành an toànThử thực hiện một nhiệm vụ cụ thể với sự hướng dẫn. Giả">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Hãy ghi lại trọng tâm tại địa phương của quý vị: vấn đề hoặc cơ hội, phương án thay thế, kịch bản an toàn, lợi ích và rủi ro chính, cùng bước tiếp theo an toàn.</a:t>
            </a:r>
            <a:endParaRPr lang="vi" sz="2400" dirty="0"/>
          </a:p>
        </p:txBody>
      </p:sp>
      <p:sp>
        <p:nvSpPr>
          <p:cNvPr id="6" name="Text 3"/>
          <p:cNvSpPr/>
          <p:nvPr/>
        </p:nvSpPr>
        <p:spPr>
          <a:xfrm>
            <a:off x="666780" y="4638385"/>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Quý vị không nhất thiết phải sử dụng Bitcoin hay kết luận rằng đây là lựa chọn tốt nhất. Các ví dụ tại địa phương không chứng minh rằng một phương pháp có hiệu quả ở mọi nơi.</a:t>
            </a:r>
            <a:endParaRPr lang="v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Hội thảo thực hành và trình diễn</a:t>
            </a:r>
            <a:endParaRPr lang="vi"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Trình bày:</a:t>
            </a:r>
            <a:r>
              <a:rPr lang="vi" altLang="en-US" sz="2400" dirty="0">
                <a:solidFill>
                  <a:srgbClr val="25252B"/>
                </a:solidFill>
                <a:latin typeface="IBM Plex Sans" pitchFamily="34" charset="0"/>
                <a:ea typeface="IBM Plex Sans" pitchFamily="34" charset="-122"/>
                <a:cs typeface="IBM Plex Sans" pitchFamily="34" charset="-120"/>
              </a:rPr>
              <a:t> quan sát quy trình và các rủi ro</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Thực hành:</a:t>
            </a:r>
            <a:r>
              <a:rPr lang="vi" altLang="en-US" sz="2400" dirty="0">
                <a:solidFill>
                  <a:srgbClr val="25252B"/>
                </a:solidFill>
                <a:latin typeface="IBM Plex Sans" pitchFamily="34" charset="0"/>
                <a:ea typeface="IBM Plex Sans" pitchFamily="34" charset="-122"/>
                <a:cs typeface="IBM Plex Sans" pitchFamily="34" charset="-120"/>
              </a:rPr>
              <a:t> làm theo với các tài liệu thực hành an toàn</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Tự thực hiện:</a:t>
            </a:r>
            <a:r>
              <a:rPr lang="vi" altLang="en-US" sz="2400" dirty="0">
                <a:solidFill>
                  <a:srgbClr val="25252B"/>
                </a:solidFill>
                <a:latin typeface="IBM Plex Sans" pitchFamily="34" charset="0"/>
                <a:ea typeface="IBM Plex Sans" pitchFamily="34" charset="-122"/>
                <a:cs typeface="IBM Plex Sans" pitchFamily="34" charset="-120"/>
              </a:rPr>
              <a:t> độc lập hoàn thành một nhiệm vụ hoặc giải thích một quyết định</a:t>
            </a:r>
            <a:endParaRPr lang="vi"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Trước khi thực hành: các công cụ đã được kiểm tra, kế hoạch khôi phục và xử lý sự cố rõ ràng, các rủi ro đã được nhận diện và điểm dừng rõ ràng.</a:t>
            </a:r>
            <a:endParaRPr lang="vi"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Không gây áp lực buộc quý vị cài đặt phần mềm hoặc tiết lộ dữ liệu tài chính. Có phương án thay thế ngoại tuyến hoặc không dùng tiền thật. Mọi khoản tiền thật được sử dụng phải đủ nhỏ để ngay cả khi mất toàn bộ, đó vẫn là một bài học chứ không phải một cuộc khủng hoảng.</a:t>
            </a:r>
            <a:endParaRPr lang="v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công cụ và tài nguyên Bitcoin tại địa phương</a:t>
            </a:r>
            <a:endParaRPr lang="vi"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Mục đích và phương án thay thế khả thi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Quyền kiểm soát và khả năng khôi phục khóa</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Nhà phát hành, tên miền hoặc trang ứng dụng chính thức</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Tình trạng mã nguồn mở, hoạt động rà soát và bảo trì</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Quyền riêng tư, tổng chi phí, khả năng tương thích và hỗ trợ</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Các quy định và hạn chế hiện hành tại địa phương</a:t>
            </a:r>
            <a:endParaRPr lang="vi"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Hãy ghi lại công cụ/phiên bản, ngày kiểm tra, hình thức lưu ký, mục đích sử dụng chính, lợi ích, rủi ro, phương thức khôi phục và phương án thay thế.</a:t>
            </a:r>
            <a:endParaRPr lang="vi"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Các công cụ được nêu tên là ví dụ phục vụ học tập tại một thời điểm nhất định, không phải lời khuyến nghị hay cam kết về tính an toàn, khả năng cung cấp, chi phí thấp hoặc mức độ phù hợp. Hãy kiểm tra lại các công cụ này trước khi sử dụng thực tế.</a:t>
            </a:r>
            <a:endParaRPr lang="v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Thanh toán qua Lightning</a:t>
            </a:r>
            <a:endParaRPr lang="vi"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vi" altLang="en-US" sz="2210" b="1" dirty="0">
                <a:solidFill>
                  <a:srgbClr val="422C70"/>
                </a:solidFill>
                <a:latin typeface="IBM Plex Sans" pitchFamily="34" charset="0"/>
                <a:ea typeface="IBM Plex Sans" pitchFamily="34" charset="-122"/>
                <a:cs typeface="IBM Plex Sans" pitchFamily="34" charset="-120"/>
              </a:rPr>
              <a:t>Hóa đơn:</a:t>
            </a:r>
            <a:r>
              <a:rPr lang="vi" altLang="en-US" sz="2210" dirty="0">
                <a:solidFill>
                  <a:srgbClr val="25252B"/>
                </a:solidFill>
                <a:latin typeface="IBM Plex Sans" pitchFamily="34" charset="0"/>
                <a:ea typeface="IBM Plex Sans" pitchFamily="34" charset="-122"/>
                <a:cs typeface="IBM Plex Sans" pitchFamily="34" charset="-120"/>
              </a:rPr>
              <a:t> yêu cầu thanh toán cụ thể; có thể bao gồm số tiền và thời hạn hiệu lực</a:t>
            </a:r>
            <a:endParaRPr lang="vi" sz="2210" dirty="0"/>
          </a:p>
          <a:p>
            <a:pPr algn="l" marL="210820" indent="-210820">
              <a:lnSpc>
                <a:spcPct val="113000"/>
              </a:lnSpc>
              <a:spcBef>
                <a:spcPts val="440"/>
              </a:spcBef>
              <a:buSzPct val="100000"/>
              <a:buChar char="•"/>
            </a:pPr>
            <a:r>
              <a:rPr lang="vi" altLang="en-US" sz="2210" b="1" dirty="0">
                <a:solidFill>
                  <a:srgbClr val="422C70"/>
                </a:solidFill>
                <a:latin typeface="IBM Plex Sans" pitchFamily="34" charset="0"/>
                <a:ea typeface="IBM Plex Sans" pitchFamily="34" charset="-122"/>
                <a:cs typeface="IBM Plex Sans" pitchFamily="34" charset="-120"/>
              </a:rPr>
              <a:t>Địa chỉ Lightning:</a:t>
            </a:r>
            <a:r>
              <a:rPr lang="vi" altLang="en-US" sz="2210" dirty="0">
                <a:solidFill>
                  <a:srgbClr val="25252B"/>
                </a:solidFill>
                <a:latin typeface="IBM Plex Sans" pitchFamily="34" charset="0"/>
                <a:ea typeface="IBM Plex Sans" pitchFamily="34" charset="-122"/>
                <a:cs typeface="IBM Plex Sans" pitchFamily="34" charset="-120"/>
              </a:rPr>
              <a:t> mã định danh định tuyến được nhà cung cấp hỗ trợ, thường có dạng giống địa chỉ email</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Kiểm tra việc lưu ký, phương thức nạp tiền, bản sao lưu, phí và hạn mức</a:t>
            </a:r>
            <a:endParaRPr lang="vi" sz="2210" dirty="0"/>
          </a:p>
          <a:p>
            <a:pPr algn="l" marL="210820" indent="-210820">
              <a:lnSpc>
                <a:spcPct val="113000"/>
              </a:lnSpc>
              <a:spcBef>
                <a:spcPts val="440"/>
              </a:spcBef>
              <a:buSzPct val="100000"/>
              <a:buChar char="•"/>
            </a:pPr>
            <a:r>
              <a:rPr lang="vi" altLang="en-US" sz="2210" dirty="0">
                <a:solidFill>
                  <a:srgbClr val="25252B"/>
                </a:solidFill>
                <a:latin typeface="IBM Plex Sans" pitchFamily="34" charset="0"/>
                <a:ea typeface="IBM Plex Sans" pitchFamily="34" charset="-122"/>
                <a:cs typeface="IBM Plex Sans" pitchFamily="34" charset="-120"/>
              </a:rPr>
              <a:t>Xác định cách xử lý khi giao dịch thất bại và cách xác nhận người nhận</a:t>
            </a:r>
            <a:endParaRPr lang="vi" sz="2210" dirty="0"/>
          </a:p>
        </p:txBody>
      </p:sp>
      <p:sp>
        <p:nvSpPr>
          <p:cNvPr id="5" name="Text 3"/>
          <p:cNvSpPr/>
          <p:nvPr/>
        </p:nvSpPr>
        <p:spPr>
          <a:xfrm>
            <a:off x="666780" y="3748126"/>
            <a:ext cx="11510010" cy="113541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Địa chỉ Lightning không phải là tài khoản email; địa chỉ này phụ thuộc vào nhà cung cấp hoặc tên miền hỗ trợ nó. Hãy kiểm tra yêu cầu thanh toán cuối cùng trước khi phê duyệt.</a:t>
            </a:r>
            <a:endParaRPr lang="vi"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vi" altLang="en-US" sz="2210" dirty="0">
                <a:solidFill>
                  <a:srgbClr val="25252B"/>
                </a:solidFill>
                <a:latin typeface="IBM Plex Sans" pitchFamily="34" charset="0"/>
                <a:ea typeface="IBM Plex Sans" pitchFamily="34" charset="-122"/>
                <a:cs typeface="IBM Plex Sans" pitchFamily="34" charset="-120"/>
              </a:rPr>
              <a:t>Một khoản thanh toán nhỏ thành công không chứng minh được sự an toàn khi giữ số dư lớn hơn.</a:t>
            </a:r>
            <a:endParaRPr lang="vi"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Người nhận tạo yêu cầu thanh toánNgười nhận tạo yêu cầu thanh toán kèm theo số tiền.Người gửi thanh toánNgười gửi quét yêu cầu, kiểm tra số tiền và thanh toán. Người nhận nhận được tiềnKhoản thanh toá">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Nắm rõ mỗi ví là ví lưu ký hay ví tự lưu ký. 1Tạo yêu cầuNgười nhận tạo yêu cầu thanh toán.2Quét yêu cầuNgười gửi quét hoặc sao chép yêu cầu.3Xác minh thông tinKiểm tra người nhận, số tiền, đơn vị, th">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Thanh toán qua Lightning có hướng dẫn</a:t>
            </a:r>
            <a:endParaRPr lang="vi"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Người nhận tạo yêu cầu thanh toán chính xác.</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Người gửi quét hoặc sao chép yêu cầu đó.</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Kiểm tra người nhận, số tiền, đơn vị, phí và thời hạn hiệu lực nếu có.</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Chỉ phê duyệt khi các thông tin chi tiết khớp nhau.</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Cả hai bên kiểm tra kết quả trong ví của mình.</a:t>
            </a:r>
            <a:endParaRPr lang="vi" sz="2400" dirty="0"/>
          </a:p>
          <a:p>
            <a:pPr algn="l" marL="228600" indent="-228600">
              <a:lnSpc>
                <a:spcPct val="113000"/>
              </a:lnSpc>
              <a:spcBef>
                <a:spcPts val="480"/>
              </a:spcBef>
              <a:buSzPct val="100000"/>
              <a:buFont typeface="+mj-lt"/>
              <a:buAutoNum type="arabicPeriod" startAt="1"/>
            </a:pPr>
            <a:r>
              <a:rPr lang="vi" altLang="en-US" sz="2400" dirty="0">
                <a:solidFill>
                  <a:srgbClr val="25252B"/>
                </a:solidFill>
                <a:latin typeface="IBM Plex Sans" pitchFamily="34" charset="0"/>
                <a:ea typeface="IBM Plex Sans" pitchFamily="34" charset="-122"/>
                <a:cs typeface="IBM Plex Sans" pitchFamily="34" charset="-120"/>
              </a:rPr>
              <a:t>Giải thích các rủi ro liên quan đến việc lưu ký và sự cố.</a:t>
            </a:r>
            <a:endParaRPr lang="vi"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Sử dụng bài thực hành có mức rủi ro thấp đã được chuẩn bị hoặc phê duyệt. Dừng lại nếu kết quả khác với kế hoạch; xác minh trước khi thực hiện bước tiếp theo.</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Sử dụng Bitcoin trong đời sống hằng ngày</a:t>
            </a:r>
            <a:endParaRPr lang="vi"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Kiếm thu nhập:</a:t>
            </a:r>
            <a:r>
              <a:rPr lang="vi" altLang="en-US" sz="2400" dirty="0">
                <a:solidFill>
                  <a:srgbClr val="25252B"/>
                </a:solidFill>
                <a:latin typeface="IBM Plex Sans" pitchFamily="34" charset="0"/>
                <a:ea typeface="IBM Plex Sans" pitchFamily="34" charset="-122"/>
                <a:cs typeface="IBM Plex Sans" pitchFamily="34" charset="-120"/>
              </a:rPr>
              <a:t> định giá, thời điểm, biến động giá, ghi chép và lưu ký</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Tiết kiệm:</a:t>
            </a:r>
            <a:r>
              <a:rPr lang="vi" altLang="en-US" sz="2400" dirty="0">
                <a:solidFill>
                  <a:srgbClr val="25252B"/>
                </a:solidFill>
                <a:latin typeface="IBM Plex Sans" pitchFamily="34" charset="0"/>
                <a:ea typeface="IBM Plex Sans" pitchFamily="34" charset="-122"/>
                <a:cs typeface="IBM Plex Sans" pitchFamily="34" charset="-120"/>
              </a:rPr>
              <a:t> sử dụng trong tương lai; giá có thể giảm mạnh</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Nhận và gửi:</a:t>
            </a:r>
            <a:r>
              <a:rPr lang="vi" altLang="en-US" sz="2400" dirty="0">
                <a:solidFill>
                  <a:srgbClr val="25252B"/>
                </a:solidFill>
                <a:latin typeface="IBM Plex Sans" pitchFamily="34" charset="0"/>
                <a:ea typeface="IBM Plex Sans" pitchFamily="34" charset="-122"/>
                <a:cs typeface="IBM Plex Sans" pitchFamily="34" charset="-120"/>
              </a:rPr>
              <a:t> yêu cầu chính xác, quyết toán, tuyến chuyển tiền và phí</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Chi tiêu:</a:t>
            </a:r>
            <a:r>
              <a:rPr lang="vi" altLang="en-US" sz="2400" dirty="0">
                <a:solidFill>
                  <a:srgbClr val="25252B"/>
                </a:solidFill>
                <a:latin typeface="IBM Plex Sans" pitchFamily="34" charset="0"/>
                <a:ea typeface="IBM Plex Sans" pitchFamily="34" charset="-122"/>
                <a:cs typeface="IBM Plex Sans" pitchFamily="34" charset="-120"/>
              </a:rPr>
              <a:t> tỷ giá, chính sách của bên bán và tác động về thuế</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Định giá và kế toán:</a:t>
            </a:r>
            <a:r>
              <a:rPr lang="vi" altLang="en-US" sz="2400" dirty="0">
                <a:solidFill>
                  <a:srgbClr val="25252B"/>
                </a:solidFill>
                <a:latin typeface="IBM Plex Sans" pitchFamily="34" charset="0"/>
                <a:ea typeface="IBM Plex Sans" pitchFamily="34" charset="-122"/>
                <a:cs typeface="IBM Plex Sans" pitchFamily="34" charset="-120"/>
              </a:rPr>
              <a:t> BTC/sats; vẫn có thể cần ghi chép bằng tiền pháp định</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Quyên góp:</a:t>
            </a:r>
            <a:r>
              <a:rPr lang="vi" altLang="en-US" sz="2400" dirty="0">
                <a:solidFill>
                  <a:srgbClr val="25252B"/>
                </a:solidFill>
                <a:latin typeface="IBM Plex Sans" pitchFamily="34" charset="0"/>
                <a:ea typeface="IBM Plex Sans" pitchFamily="34" charset="-122"/>
                <a:cs typeface="IBM Plex Sans" pitchFamily="34" charset="-120"/>
              </a:rPr>
              <a:t> xác minh yêu cầu của người nhận thực sự</a:t>
            </a:r>
            <a:endParaRPr lang="vi"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Vấn đề nào được giải quyết? Trong trường hợp này, Bitcoin có tốt hơn phương án thay thế hiện có không? Có rủi ro hoặc trách nhiệm mới nào phát sinh?</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Chi tiêu và nhận tiền tại địa</a:t>
            </a:r>
            <a:br/>
            <a:r>
              <a:rPr lang="vi" altLang="en-US" sz="3000" dirty="0">
                <a:solidFill>
                  <a:srgbClr val="422C70"/>
                </a:solidFill>
                <a:latin typeface="IBM Plex Sans Medium" pitchFamily="34" charset="0"/>
                <a:ea typeface="IBM Plex Sans Medium" pitchFamily="34" charset="-122"/>
                <a:cs typeface="IBM Plex Sans Medium" pitchFamily="34" charset="-120"/>
              </a:rPr>
              <a:t>phương</a:t>
            </a:r>
            <a:endParaRPr lang="vi"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vi" altLang="en-US" sz="1920" b="1" dirty="0">
                <a:solidFill>
                  <a:srgbClr val="25252B"/>
                </a:solidFill>
                <a:latin typeface="IBM Plex Sans" pitchFamily="34" charset="0"/>
                <a:ea typeface="IBM Plex Sans" pitchFamily="34" charset="-122"/>
                <a:cs typeface="IBM Plex Sans" pitchFamily="34" charset="-120"/>
              </a:rPr>
              <a:t>Một giao dịch mua nhỏ</a:t>
            </a:r>
            <a:endParaRPr lang="vi" sz="1920" dirty="0"/>
          </a:p>
        </p:txBody>
      </p:sp>
      <p:sp>
        <p:nvSpPr>
          <p:cNvPr id="6" name="Text 3"/>
          <p:cNvSpPr/>
          <p:nvPr/>
        </p:nvSpPr>
        <p:spPr>
          <a:xfrm>
            <a:off x="971459" y="2360432"/>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Phương thức nào phù hợp cho khoản thanh toán nhỏ, nhanh chóng?</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Ai yêu cầu thanh toán; ai kiểm tra số tiền và đơn vị?</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Nếu số tiền “đã gửi” và “đã nhận” không khớp thì sao?</a:t>
            </a:r>
            <a:endParaRPr lang="vi" sz="1920" dirty="0"/>
          </a:p>
        </p:txBody>
      </p:sp>
      <p:sp>
        <p:nvSpPr>
          <p:cNvPr id="7" name="Text 4"/>
          <p:cNvSpPr/>
          <p:nvPr/>
        </p:nvSpPr>
        <p:spPr>
          <a:xfrm>
            <a:off x="666780" y="4700290"/>
            <a:ext cx="11144250" cy="329093"/>
          </a:xfrm>
          <a:prstGeom prst="rect">
            <a:avLst/>
          </a:prstGeom>
          <a:noFill/>
          <a:ln/>
        </p:spPr>
        <p:txBody>
          <a:bodyPr wrap="square" lIns="0" tIns="0" rIns="0" bIns="0" rtlCol="0" anchor="t"/>
          <a:lstStyle/>
          <a:p>
            <a:pPr algn="l" indent="0" marL="0">
              <a:lnSpc>
                <a:spcPct val="113000"/>
              </a:lnSpc>
              <a:buNone/>
            </a:pPr>
            <a:r>
              <a:rPr lang="vi" altLang="en-US" sz="1920" b="1" dirty="0">
                <a:solidFill>
                  <a:srgbClr val="25252B"/>
                </a:solidFill>
                <a:latin typeface="IBM Plex Sans" pitchFamily="34" charset="0"/>
                <a:ea typeface="IBM Plex Sans" pitchFamily="34" charset="-122"/>
                <a:cs typeface="IBM Plex Sans" pitchFamily="34" charset="-120"/>
              </a:rPr>
              <a:t>Thanh toán tiền công</a:t>
            </a:r>
            <a:endParaRPr lang="vi" sz="1920" dirty="0"/>
          </a:p>
        </p:txBody>
      </p:sp>
      <p:sp>
        <p:nvSpPr>
          <p:cNvPr id="8" name="Text 5"/>
          <p:cNvSpPr/>
          <p:nvPr/>
        </p:nvSpPr>
        <p:spPr>
          <a:xfrm>
            <a:off x="971459" y="5224333"/>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Đơn vị niêm yết giá, thời điểm xác định tỷ giá, ai trả phí?</a:t>
            </a:r>
            <a:endParaRPr lang="vi" sz="1920" dirty="0"/>
          </a:p>
          <a:p>
            <a:pPr algn="l" marL="182880" indent="-182880">
              <a:lnSpc>
                <a:spcPct val="113000"/>
              </a:lnSpc>
              <a:spcBef>
                <a:spcPts val="380"/>
              </a:spcBef>
              <a:buSzPct val="100000"/>
              <a:buChar char="•"/>
            </a:pPr>
            <a:r>
              <a:rPr lang="vi" altLang="en-US" sz="1920" dirty="0">
                <a:solidFill>
                  <a:srgbClr val="25252B"/>
                </a:solidFill>
                <a:latin typeface="IBM Plex Sans" pitchFamily="34" charset="0"/>
                <a:ea typeface="IBM Plex Sans" pitchFamily="34" charset="-122"/>
                <a:cs typeface="IBM Plex Sans" pitchFamily="34" charset="-120"/>
              </a:rPr>
              <a:t>Lưu ký, ghi chép, quản lý an toàn?</a:t>
            </a:r>
            <a:endParaRPr lang="vi"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hách hàng gọi mónKhách hàng gọi một ly cà phê. Nhân viên lập hóa đơnNhân viên tạo yêu cầu thanh toán. Khách hàng thanh toánKhách hàng thanh toán bằng bitcoin. Nhân viên giao cà phêKhách hàng nhận ly ">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Chuyển tiền nội địa, hoàn tiền và quyên góp</a:t>
            </a:r>
            <a:endParaRPr lang="vi"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Chuyển tiền cho gia đình:</a:t>
            </a:r>
            <a:r>
              <a:rPr lang="vi" altLang="en-US" sz="2400" dirty="0">
                <a:solidFill>
                  <a:srgbClr val="25252B"/>
                </a:solidFill>
                <a:latin typeface="IBM Plex Sans" pitchFamily="34" charset="0"/>
                <a:ea typeface="IBM Plex Sans" pitchFamily="34" charset="-122"/>
                <a:cs typeface="IBM Plex Sans" pitchFamily="34" charset="-120"/>
              </a:rPr>
              <a:t> so sánh toàn bộ lộ trình chuyển tiền, tổng chi phí, thời gian chậm trễ, việc lưu ký và mong muốn của người nhận</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Hoàn tiền:</a:t>
            </a:r>
            <a:r>
              <a:rPr lang="vi" altLang="en-US" sz="2400" dirty="0">
                <a:solidFill>
                  <a:srgbClr val="25252B"/>
                </a:solidFill>
                <a:latin typeface="IBM Plex Sans" pitchFamily="34" charset="0"/>
                <a:ea typeface="IBM Plex Sans" pitchFamily="34" charset="-122"/>
                <a:cs typeface="IBM Plex Sans" pitchFamily="34" charset="-120"/>
              </a:rPr>
              <a:t> xác minh yêu cầu của khách hàng; sử dụng địa chỉ hoàn tiền mới; thống nhất về phí và hồ sơ</a:t>
            </a:r>
            <a:endParaRPr lang="vi" sz="2400" dirty="0"/>
          </a:p>
          <a:p>
            <a:pPr algn="l" marL="228600" indent="-228600">
              <a:lnSpc>
                <a:spcPct val="113000"/>
              </a:lnSpc>
              <a:spcBef>
                <a:spcPts val="480"/>
              </a:spcBef>
              <a:buSzPct val="100000"/>
              <a:buChar char="•"/>
            </a:pPr>
            <a:r>
              <a:rPr lang="vi" altLang="en-US" sz="2400" b="1" dirty="0">
                <a:solidFill>
                  <a:srgbClr val="422C70"/>
                </a:solidFill>
                <a:latin typeface="IBM Plex Sans" pitchFamily="34" charset="0"/>
                <a:ea typeface="IBM Plex Sans" pitchFamily="34" charset="-122"/>
                <a:cs typeface="IBM Plex Sans" pitchFamily="34" charset="-120"/>
              </a:rPr>
              <a:t>Quyên góp cho cộng đồng:</a:t>
            </a:r>
            <a:r>
              <a:rPr lang="vi" altLang="en-US" sz="2400" dirty="0">
                <a:solidFill>
                  <a:srgbClr val="25252B"/>
                </a:solidFill>
                <a:latin typeface="IBM Plex Sans" pitchFamily="34" charset="0"/>
                <a:ea typeface="IBM Plex Sans" pitchFamily="34" charset="-122"/>
                <a:cs typeface="IBM Plex Sans" pitchFamily="34" charset="-120"/>
              </a:rPr>
              <a:t> xác minh yêu cầu; xác định ai kiểm soát khóa/bản sao lưu và lộ trình thanh toán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Cân bằng tính minh bạch với quyền riêng tư của người quyên góp; kiểm tra các hồ sơ bắt buộc</a:t>
            </a:r>
            <a:endParaRPr lang="v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kênh nạp và rút tiền tại địa phương</a:t>
            </a:r>
            <a:endParaRPr lang="vi"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Chuyển sang bitcoin:</a:t>
            </a:r>
            <a:r>
              <a:rPr lang="vi" altLang="en-US" sz="2110" dirty="0">
                <a:solidFill>
                  <a:srgbClr val="25252B"/>
                </a:solidFill>
                <a:latin typeface="IBM Plex Sans" pitchFamily="34" charset="0"/>
                <a:ea typeface="IBM Plex Sans" pitchFamily="34" charset="-122"/>
                <a:cs typeface="IBM Plex Sans" pitchFamily="34" charset="-120"/>
              </a:rPr>
              <a:t> tiền địa phương, công việc hoặc tài sản → bitcoin</a:t>
            </a:r>
            <a:endParaRPr lang="vi" sz="2110" dirty="0"/>
          </a:p>
          <a:p>
            <a:pPr algn="l" marL="200660" indent="-200660">
              <a:lnSpc>
                <a:spcPct val="113000"/>
              </a:lnSpc>
              <a:spcBef>
                <a:spcPts val="420"/>
              </a:spcBef>
              <a:buSzPct val="100000"/>
              <a:buChar char="•"/>
            </a:pPr>
            <a:r>
              <a:rPr lang="vi" altLang="en-US" sz="2110" b="1" dirty="0">
                <a:solidFill>
                  <a:srgbClr val="422C70"/>
                </a:solidFill>
                <a:latin typeface="IBM Plex Sans" pitchFamily="34" charset="0"/>
                <a:ea typeface="IBM Plex Sans" pitchFamily="34" charset="-122"/>
                <a:cs typeface="IBM Plex Sans" pitchFamily="34" charset="-120"/>
              </a:rPr>
              <a:t>Chuyển từ bitcoin:</a:t>
            </a:r>
            <a:r>
              <a:rPr lang="vi" altLang="en-US" sz="2110" dirty="0">
                <a:solidFill>
                  <a:srgbClr val="25252B"/>
                </a:solidFill>
                <a:latin typeface="IBM Plex Sans" pitchFamily="34" charset="0"/>
                <a:ea typeface="IBM Plex Sans" pitchFamily="34" charset="-122"/>
                <a:cs typeface="IBM Plex Sans" pitchFamily="34" charset="-120"/>
              </a:rPr>
              <a:t> bitcoin → tiền địa phương, hàng hóa hoặc dịch vụ</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So sánh hai cách chuyển đổi tại địa phương với một phương án hiện có không sử dụng Bitcoin</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Tổng số tiền nhận được, thời gian, quyền lưu ký, quyền riêng tư, rủi ro giao dịch bị đảo ngược và các điểm có thể xảy ra sự cố</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Kiểm tra khả năng rút tiền về các khóa do quý vị kiểm soát; số dư nội bộ có thể vẫn chỉ là quyền yêu cầu bên giữ tiền chi trả</a:t>
            </a:r>
            <a:endParaRPr lang="vi"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Khi giao dịch trực tiếp, hãy chọn một địa điểm công cộng phù hợp, tránh mang theo tiền mặt không cần thiết, đi cùng một người đáng tin cậy khi thích hợp, xác minh khoản thanh toán trước khi rời đi và tuân thủ pháp luật địa phương. Không tiết lộ số tài sản đang nắm giữ hoặc thông tin chi tiết về cách lưu trữ.</a:t>
            </a:r>
            <a:endParaRPr lang="vi"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Những đánh đổi giữa KYC và không KYC</a:t>
            </a:r>
            <a:endParaRPr lang="vi"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KYC:</a:t>
            </a:r>
            <a:r>
              <a:rPr lang="vi" altLang="en-US" sz="2300" dirty="0">
                <a:solidFill>
                  <a:srgbClr val="25252B"/>
                </a:solidFill>
                <a:latin typeface="IBM Plex Sans" pitchFamily="34" charset="0"/>
                <a:ea typeface="IBM Plex Sans" pitchFamily="34" charset="-122"/>
                <a:cs typeface="IBM Plex Sans" pitchFamily="34" charset="-120"/>
              </a:rPr>
              <a:t> xác minh danh tính; có thể mang lại lợi ích về khả năng tiếp cận dịch vụ ngân hàng, hạn mức, tuân thủ quy định hoặc khôi phục quyền truy cập</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Rủi ro dữ liệu:</a:t>
            </a:r>
            <a:r>
              <a:rPr lang="vi" altLang="en-US" sz="2300" dirty="0">
                <a:solidFill>
                  <a:srgbClr val="25252B"/>
                </a:solidFill>
                <a:latin typeface="IBM Plex Sans" pitchFamily="34" charset="0"/>
                <a:ea typeface="IBM Plex Sans" pitchFamily="34" charset="-122"/>
                <a:cs typeface="IBM Plex Sans" pitchFamily="34" charset="-120"/>
              </a:rPr>
              <a:t> các liên kết lâu dài giữa danh tính và giao dịch thanh toán, rò rỉ dữ liệu, sử dụng sai mục đích hoặc các hạn chế</a:t>
            </a:r>
            <a:endParaRPr lang="vi" sz="2300" dirty="0"/>
          </a:p>
          <a:p>
            <a:pPr algn="l" marL="219710" indent="-219710">
              <a:lnSpc>
                <a:spcPct val="113000"/>
              </a:lnSpc>
              <a:spcBef>
                <a:spcPts val="460"/>
              </a:spcBef>
              <a:buSzPct val="100000"/>
              <a:buChar char="•"/>
            </a:pPr>
            <a:r>
              <a:rPr lang="vi" altLang="en-US" sz="2300" b="1" dirty="0">
                <a:solidFill>
                  <a:srgbClr val="422C70"/>
                </a:solidFill>
                <a:latin typeface="IBM Plex Sans" pitchFamily="34" charset="0"/>
                <a:ea typeface="IBM Plex Sans" pitchFamily="34" charset="-122"/>
                <a:cs typeface="IBM Plex Sans" pitchFamily="34" charset="-120"/>
              </a:rPr>
              <a:t>Không KYC:</a:t>
            </a:r>
            <a:r>
              <a:rPr lang="vi" altLang="en-US" sz="2300" dirty="0">
                <a:solidFill>
                  <a:srgbClr val="25252B"/>
                </a:solidFill>
                <a:latin typeface="IBM Plex Sans" pitchFamily="34" charset="0"/>
                <a:ea typeface="IBM Plex Sans" pitchFamily="34" charset="-122"/>
                <a:cs typeface="IBM Plex Sans" pitchFamily="34" charset="-120"/>
              </a:rPr>
              <a:t> có thể thu thập ít thông tin định danh hơn</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Có thể có giá cao hơn, thanh khoản thấp hơn, ít hỗ trợ hơn, gian lận hoặc các hạn chế pháp lý</a:t>
            </a:r>
            <a:endParaRPr lang="vi"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Không lựa chọn nào mặc nhiên là tốt nhất. Quý vị không nên vi phạm pháp luật địa phương hoặc đặt bản thân vào nguy hiểm về thể chất để theo đuổi quyền riêng tư; khi chưa rõ, hãy tìm hướng dẫn cập nhật từ người có chuyên môn phù hợp tại địa phương.</a:t>
            </a:r>
            <a:endParaRPr lang="vi"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nền kinh tế tuần hoàn</a:t>
            </a:r>
            <a:endParaRPr lang="vi"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Một nền kinh tế tuần hoàn Bitcoin kết nối những người tự nguyện kiếm, chi tiêu, tiết kiệm và trao đổi bitcoin trong một cộng đồng.</a:t>
            </a:r>
            <a:endParaRPr lang="vi"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Người lao động → khách hàng → người bán hàng → nhà cung cấp</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Giá trị lưu chuyển hoặc được chuyển đổi sang tiền pháp định ở đâu?</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Ai cung cấp kiến thức và hỗ trợ kỹ thuật?</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Điều gì xảy ra nếu mất kết nối?</a:t>
            </a:r>
            <a:endParaRPr lang="vi" sz="2110" dirty="0"/>
          </a:p>
          <a:p>
            <a:pPr algn="l" marL="200660" indent="-200660">
              <a:lnSpc>
                <a:spcPct val="113000"/>
              </a:lnSpc>
              <a:spcBef>
                <a:spcPts val="420"/>
              </a:spcBef>
              <a:buSzPct val="100000"/>
              <a:buChar char="•"/>
            </a:pPr>
            <a:r>
              <a:rPr lang="vi" altLang="en-US" sz="2110" dirty="0">
                <a:solidFill>
                  <a:srgbClr val="25252B"/>
                </a:solidFill>
                <a:latin typeface="IBM Plex Sans" pitchFamily="34" charset="0"/>
                <a:ea typeface="IBM Plex Sans" pitchFamily="34" charset="-122"/>
                <a:cs typeface="IBM Plex Sans" pitchFamily="34" charset="-120"/>
              </a:rPr>
              <a:t>Ai chịu rủi ro về lưu ký và giá cả?</a:t>
            </a:r>
            <a:endParaRPr lang="vi"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vi" altLang="en-US" sz="2110" dirty="0">
                <a:solidFill>
                  <a:srgbClr val="25252B"/>
                </a:solidFill>
                <a:latin typeface="IBM Plex Sans" pitchFamily="34" charset="0"/>
                <a:ea typeface="IBM Plex Sans" pitchFamily="34" charset="-122"/>
                <a:cs typeface="IBM Plex Sans" pitchFamily="34" charset="-120"/>
              </a:rPr>
              <a:t>Chỉ riêng số liệu về mức độ sử dụng không chứng minh được tính hữu ích. Nhu cầu thấp, công cụ yếu kém, thiếu kiến thức hoặc bảo mật kém có thể phá vỡ vòng tuần hoàn; hãy tránh phụ thuộc vào các khoản tặng miễn phí hoặc vào một người tổ chức xử lý mọi khoản thanh toán.</a:t>
            </a:r>
            <a:endParaRPr lang="v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hách hàngKhách hàng thanh toán cho người bán bằng bitcoin để mua hàng hóa. Người bánNgười bán thanh toán cho nhà cung cấp dịch vụ bằng bitcoin để sử dụng dịch vụ.Nhà cung cấp dịch vụNhà cung cấp dịch">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Các trường hợp sử dụng dành cho người bán hoặc cộng đồng</a:t>
            </a:r>
            <a:endParaRPr lang="v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Đơn vị định giá và phương thức thanh toán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Kiểm soát khóa, quyền truy cập của nhân viên, bảo mật thiết bị và sao lưu</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Xác nhận, biên nhận, hoàn tiền và sai sót</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Chuyển đổi, sổ sách, thuế và hỗ trợ</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Kế hoạch ứng phó khi ví hoặc mạng gặp sự cố</a:t>
            </a:r>
            <a:endParaRPr lang="vi"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Một người tổ chức nắm giữ quỹ chung là bên lưu ký và là một điểm cần đặt niềm tin. Quỹ chung cần có quy tắc minh bạch, sổ sách, cơ chế kiểm soát quyền truy cập và việc rà soát pháp lý khi cần thiết.</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Bản đồ nguồn lực địa phương và khám phá cộng</a:t>
            </a:r>
            <a:br/>
            <a:r>
              <a:rPr lang="vi" altLang="en-US" sz="3000" dirty="0">
                <a:solidFill>
                  <a:srgbClr val="422C70"/>
                </a:solidFill>
                <a:latin typeface="IBM Plex Sans Medium" pitchFamily="34" charset="0"/>
                <a:ea typeface="IBM Plex Sans Medium" pitchFamily="34" charset="-122"/>
                <a:cs typeface="IBM Plex Sans Medium" pitchFamily="34" charset="-120"/>
              </a:rPr>
              <a:t>đồng</a:t>
            </a:r>
            <a:endParaRPr lang="vi"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545415"/>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Tìm các đơn vị kinh doanh, nhà giáo dục, buổi gặp mặt và tài nguyên cộng đồng</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Kiểm tra ngày tháng; xác minh một cách độc lập</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Chuẩn bị một phương án khác để thanh toán hoặc tham gia</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Tư cách thành viên cộng đồng không phải là bằng chứng về độ đáng tin cậy</a:t>
            </a:r>
            <a:endParaRPr lang="vi" sz="2300" dirty="0"/>
          </a:p>
        </p:txBody>
      </p:sp>
      <p:sp>
        <p:nvSpPr>
          <p:cNvPr id="6" name="Text 3"/>
          <p:cNvSpPr/>
          <p:nvPr/>
        </p:nvSpPr>
        <p:spPr>
          <a:xfrm>
            <a:off x="666780" y="4669292"/>
            <a:ext cx="8916589" cy="1579992"/>
          </a:xfrm>
          <a:prstGeom prst="rect">
            <a:avLst/>
          </a:prstGeom>
          <a:noFill/>
          <a:ln/>
        </p:spPr>
        <p:txBody>
          <a:bodyPr wrap="square" lIns="0" tIns="0" rIns="0" bIns="0" rtlCol="0" anchor="t"/>
          <a:lstStyle/>
          <a:p>
            <a:pPr algn="l" indent="0" marL="0">
              <a:lnSpc>
                <a:spcPct val="113000"/>
              </a:lnSpc>
              <a:buNone/>
            </a:pPr>
            <a:r>
              <a:rPr lang="vi" altLang="en-US" sz="2300" dirty="0">
                <a:solidFill>
                  <a:srgbClr val="25252B"/>
                </a:solidFill>
                <a:latin typeface="IBM Plex Sans" pitchFamily="34" charset="0"/>
                <a:ea typeface="IBM Plex Sans" pitchFamily="34" charset="-122"/>
                <a:cs typeface="IBM Plex Sans" pitchFamily="34" charset="-120"/>
              </a:rPr>
              <a:t>Không bao giờ tiết lộ các từ khôi phục, số dư, địa chỉ nhà hoặc các biện pháp bảo mật tại buổi gặp mặt. Hãy thận trọng với các dịch vụ quản lý đầu tư, lời mời giao dịch riêng, yêu cầu giúp đỡ khẩn cấp và cam kết lợi nhuận.</a:t>
            </a:r>
            <a:endParaRPr lang="v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Ôn tập: Liên hệ nội dung này với cộng đồng của quý vị</a:t>
            </a:r>
            <a:endParaRPr lang="v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vi" altLang="en-US" sz="2400" dirty="0">
                <a:solidFill>
                  <a:srgbClr val="25252B"/>
                </a:solidFill>
                <a:latin typeface="IBM Plex Sans" pitchFamily="34" charset="0"/>
                <a:ea typeface="IBM Plex Sans" pitchFamily="34" charset="-122"/>
                <a:cs typeface="IBM Plex Sans" pitchFamily="34" charset="-120"/>
              </a:rPr>
              <a:t>Quý vị hãy tự hoàn thành, sau đó so sánh cách lập luận với nhóm của mình.</a:t>
            </a:r>
            <a:endParaRPr lang="vi" sz="2400" dirty="0"/>
          </a:p>
        </p:txBody>
      </p:sp>
      <p:sp>
        <p:nvSpPr>
          <p:cNvPr id="5" name="Text 3"/>
          <p:cNvSpPr/>
          <p:nvPr/>
        </p:nvSpPr>
        <p:spPr>
          <a:xfrm>
            <a:off x="1047720" y="2102937"/>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Nhu cầu nào tại địa phương và chức năng nào của tiền tệ có liên quan?</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Quý vị đã so sánh với phương án thay thế khả thi nào?</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Trên chuỗi, Lightning hay cả hai? Ai kiểm soát các khóa?</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Lợi ích lớn nhất, rủi ro nghiêm trọng nhất và khả năng thất bại là gì?</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Pháp luật, cơ sở hạ tầng, ngôn ngữ hoặc văn hóa đã ảnh hưởng đến kết quả như thế nào?</a:t>
            </a:r>
            <a:endParaRPr lang="vi" sz="2400" dirty="0"/>
          </a:p>
          <a:p>
            <a:pPr algn="l" marL="228600" indent="-228600">
              <a:lnSpc>
                <a:spcPct val="113000"/>
              </a:lnSpc>
              <a:spcBef>
                <a:spcPts val="480"/>
              </a:spcBef>
              <a:buSzPct val="100000"/>
              <a:buChar char="•"/>
            </a:pPr>
            <a:r>
              <a:rPr lang="vi" altLang="en-US" sz="2400" dirty="0">
                <a:solidFill>
                  <a:srgbClr val="25252B"/>
                </a:solidFill>
                <a:latin typeface="IBM Plex Sans" pitchFamily="34" charset="0"/>
                <a:ea typeface="IBM Plex Sans" pitchFamily="34" charset="-122"/>
                <a:cs typeface="IBM Plex Sans" pitchFamily="34" charset="-120"/>
              </a:rPr>
              <a:t>Có bằng chứng nào làm cơ sở cho một bước tiếp theo có trách nhiệm hay không?</a:t>
            </a:r>
            <a:endParaRPr lang="v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vi" altLang="en-US" sz="3000" dirty="0">
                <a:solidFill>
                  <a:srgbClr val="422C70"/>
                </a:solidFill>
                <a:latin typeface="IBM Plex Sans Medium" pitchFamily="34" charset="0"/>
                <a:ea typeface="IBM Plex Sans Medium" pitchFamily="34" charset="-122"/>
                <a:cs typeface="IBM Plex Sans Medium" pitchFamily="34" charset="-120"/>
              </a:rPr>
              <a:t>Những điểm chính cần ghi nhớ và phút suy ngẫm</a:t>
            </a:r>
            <a:endParaRPr lang="vi"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Bắt đầu từ một nhu cầu tại địa phương và một phương án thay thế khả thi</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Quan sát, thực hành an toàn, rồi giải thích hoặc minh họa</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Kiểm tra các công cụ, việc lưu ký, chi phí, quyền riêng tư và các quy định hiện hành tại địa phương</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Xác nhận phương thức và kết quả thanh toán; lập kế hoạch dự phòng khi thất bại</a:t>
            </a:r>
            <a:endParaRPr lang="vi" sz="2300" dirty="0"/>
          </a:p>
          <a:p>
            <a:pPr algn="l" marL="219710" indent="-219710">
              <a:lnSpc>
                <a:spcPct val="113000"/>
              </a:lnSpc>
              <a:spcBef>
                <a:spcPts val="460"/>
              </a:spcBef>
              <a:buSzPct val="100000"/>
              <a:buChar char="•"/>
            </a:pPr>
            <a:r>
              <a:rPr lang="vi" altLang="en-US" sz="2300" dirty="0">
                <a:solidFill>
                  <a:srgbClr val="25252B"/>
                </a:solidFill>
                <a:latin typeface="IBM Plex Sans" pitchFamily="34" charset="0"/>
                <a:ea typeface="IBM Plex Sans" pitchFamily="34" charset="-122"/>
                <a:cs typeface="IBM Plex Sans" pitchFamily="34" charset="-120"/>
              </a:rPr>
              <a:t>Việc tham gia cộng đồng có ích phải mang tính tự nguyện và bảo vệ mọi người</a:t>
            </a:r>
            <a:endParaRPr lang="vi" sz="2300" dirty="0"/>
          </a:p>
        </p:txBody>
      </p:sp>
      <p:sp>
        <p:nvSpPr>
          <p:cNvPr id="5" name="Shape 3"/>
          <p:cNvSpPr/>
          <p:nvPr/>
        </p:nvSpPr>
        <p:spPr>
          <a:xfrm>
            <a:off x="666780" y="4703674"/>
            <a:ext cx="10858500" cy="1579352"/>
          </a:xfrm>
          <a:prstGeom prst="rect">
            <a:avLst/>
          </a:prstGeom>
          <a:solidFill>
            <a:srgbClr val="F3F3FA"/>
          </a:solidFill>
          <a:ln/>
        </p:spPr>
      </p:sp>
      <p:sp>
        <p:nvSpPr>
          <p:cNvPr id="6" name="Shape 4"/>
          <p:cNvSpPr/>
          <p:nvPr/>
        </p:nvSpPr>
        <p:spPr>
          <a:xfrm>
            <a:off x="666780" y="4703674"/>
            <a:ext cx="57150" cy="1579352"/>
          </a:xfrm>
          <a:prstGeom prst="rect">
            <a:avLst/>
          </a:prstGeom>
          <a:solidFill>
            <a:srgbClr val="422C70"/>
          </a:solidFill>
          <a:ln/>
        </p:spPr>
      </p:sp>
      <p:sp>
        <p:nvSpPr>
          <p:cNvPr id="7" name="Text 5"/>
          <p:cNvSpPr/>
          <p:nvPr/>
        </p:nvSpPr>
        <p:spPr>
          <a:xfrm>
            <a:off x="1192103" y="4967021"/>
            <a:ext cx="10456896" cy="1052657"/>
          </a:xfrm>
          <a:prstGeom prst="rect">
            <a:avLst/>
          </a:prstGeom>
          <a:noFill/>
          <a:ln/>
        </p:spPr>
        <p:txBody>
          <a:bodyPr wrap="square" lIns="0" tIns="0" rIns="0" bIns="0" rtlCol="0" anchor="t"/>
          <a:lstStyle/>
          <a:p>
            <a:pPr algn="l" indent="0" marL="0">
              <a:lnSpc>
                <a:spcPct val="113000"/>
              </a:lnSpc>
              <a:buNone/>
            </a:pPr>
            <a:r>
              <a:rPr lang="vi" altLang="en-US" sz="2300" b="1" dirty="0">
                <a:solidFill>
                  <a:srgbClr val="422C70"/>
                </a:solidFill>
                <a:latin typeface="IBM Plex Sans" pitchFamily="34" charset="0"/>
                <a:ea typeface="IBM Plex Sans" pitchFamily="34" charset="-122"/>
                <a:cs typeface="IBM Plex Sans" pitchFamily="34" charset="-120"/>
              </a:rPr>
              <a:t>Một phút suy ngẫm</a:t>
            </a:r>
            <a:endParaRPr lang="vi" sz="2300" dirty="0"/>
          </a:p>
          <a:p>
            <a:pPr algn="l" indent="0" marL="0">
              <a:lnSpc>
                <a:spcPct val="113000"/>
              </a:lnSpc>
              <a:spcBef>
                <a:spcPts val="340"/>
              </a:spcBef>
              <a:buNone/>
            </a:pPr>
            <a:r>
              <a:rPr lang="vi" altLang="en-US" sz="2300" dirty="0">
                <a:solidFill>
                  <a:srgbClr val="25252B"/>
                </a:solidFill>
                <a:latin typeface="IBM Plex Sans" pitchFamily="34" charset="0"/>
                <a:ea typeface="IBM Plex Sans" pitchFamily="34" charset="-122"/>
                <a:cs typeface="IBM Plex Sans" pitchFamily="34" charset="-120"/>
              </a:rPr>
              <a:t>Quý vị sẽ đặt câu hỏi gì trước khi quyết định liệu một giải pháp dựa trên Bitcoin có phù hợp với nhu cầu tại địa phương hay không?</a:t>
            </a:r>
            <a:endParaRPr lang="vi"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vi" altLang="en-US" sz="1200" dirty="0">
                <a:solidFill>
                  <a:srgbClr val="6C6C7D"/>
                </a:solidFill>
                <a:latin typeface="IBM Plex Sans" pitchFamily="34" charset="0"/>
                <a:ea typeface="IBM Plex Sans" pitchFamily="34" charset="-122"/>
                <a:cs typeface="IBM Plex Sans" pitchFamily="34" charset="-120"/>
              </a:rPr>
              <a:t>Văn bằng Bitcoin · Học phần 4</a:t>
            </a:r>
            <a:endParaRPr lang="v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Văn bằng Bitcoin</dc:title>
  <dc:subject>Open educational slides (Creative Commons). Adapt them freely.</dc:subject>
  <dc:creator>My First Bitcoin</dc:creator>
  <cp:lastModifiedBy>My First Bitcoin</cp:lastModifiedBy>
  <cp:revision>1</cp:revision>
  <dcterms:created xsi:type="dcterms:W3CDTF">2026-10-22T20:27:29Z</dcterms:created>
  <dcterms:modified xsi:type="dcterms:W3CDTF">2026-10-22T20:27:29Z</dcterms:modified>
</cp:coreProperties>
</file>