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Աղբյուր՝ My First Bitcoin, «Բիթքոյնի դիպլոմ» ուսանողի ուղեցույց, հրատարակություն 26.10, մոդուլներ 1–4 և սովորողներին ներկայացվող նախնական ակնկալիքներ։ Հարմարեցված է Creative Commons «Հղում հեղինակին — Տարածում նույն պայմաններով 4.0 Միջազգային» արտոնագրի ներքո․ այս սահիկաշարը կիրառվում է նույն արտոնագրով։ Այս սահիկաշարը դասավանդողի ղեկավարությամբ անցկացվող ներկայացման օժանդակ միջոց է։ Հարմարեցրեք օրինակները, գործնական առաջադրանքները, ուսուցման տեմպը և մատուցման եղանակը՝ պահպանելով ուսումնական ծրագրի իմաստը, պարտադիր կարողունակությունները և անվտանգության սահմանները։ Դասի ֆիքսված տևողություն չի ենթադրվում։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Պահպանեք այս սահմանափակումները բոլոր չորս մոդուլներում։ Նախքան փոքր գումարներով որևէ ոչ պարտադիր իրական գործնական վարժություն անցկացնելը՝ բացատրեք գաղտնիության, անվտանգության և միջոցների կորստի հետ կապված ռիսկերը։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Օգտագործեք սկզբնաղբյուրում ներկայացված քննարկումը՝ ստուգելի փաստը չափանիշներ և ապացույցներ պահանջող կարծիքից տարբերակելու համար։ Մի՛ պահանջեք անձնական ֆինանսական տեղեկությունների բացահայտում։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Օգտագործեք սկզբնաղբյուրի օրինակը․ Amina-ն բրինձ ունի և կոշիկ է ուզում, Luis-ը կոշիկ ունի և ճաշ պատրաստելու յուղ է ուզում, իսկ Mei-ն ճաշ պատրաստելու յուղ ունի և վերանորոգման աշխատանքների կարիք ունի։ Չստացված ուղղակի փոխանակումները հստակ տարանջատեք հետագայում ներկայացվող՝ փողի միջնորդությամբ լուծումից։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Օգտագործեք ուղեցույցում բերված ջրի հասանելիության օրինակն ու առօրյա ընտրությունները։ Անհետաձգելի կարիքները կարող են հիմնավոր կերպով մեծացնել ներկային տրվող նախապատվությունը։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Բացատրեք ոսկու ստանդարտը և դրա շրջանակում ներկայացուցչական թղթադրամները ոսկով փոխանակելու տարբեր կանոնները։ Քարտը կամ հեռախոսը հրահանգներ է ուղարկում․ այն փող չի պարունակում։ Սովորական բանկային ավանդը բանկի պարտավորությունն է իր հաճախորդի նկատմամբ։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Բանկերը տոկոսային եկամուտներ և միջնորդավճարներ են ստանում՝ միաժամանակ ծածկելով ծախսերն ու վնասները։ Մի՛ ակնարկեք, թե բոլոր բանկերը սնանկացման եզրին են, կամ թե վարկավորումն անսահմանափակ է։ Տարբերակե՛ք բանկի խոստումը վերջնահաշվարկային ակտիվին անմիջականորեն տիրապետելուց։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Հինգ մասից բաղկացած պատասխանը պահեք փոխկապակցված։ Նախորդ առաջարկները տրամադրում էին առանձին բաղադրիչներ․ խուսափեք այն տպավորությունը ստեղծելուց, թե դրանցից յուրաքանչյուրը լիարժեք ապակենտրոնացված արժույթ էր։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Որոշ բիթքոյններ կարող են անհասանելի լինել կամ վաճառքի համար մատչելի չլինել։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Թող սովորողներն ինքնուրույն կատարեն փոխարկումը․ պատասխանների բանալին չպետք է տեսանելի լինի։</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Հիմնական միտք․ Բիթքոյնը Ձեզ համար արժեք ունի՞։ Արդյո՞ք դրա ներկայիս գինն արտացոլում է դրա արժեքը։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Պատրաստեք ստացման էկրանի ստուգումը, ուղարկման և հաստատման ստուգումը, ինչպես նաև վերականգնմանը պատրաստ լինելու կամ խարդախությանն արձագանքելու գործնական վարժությունը։ Օգտագործելուց առաջ բացատրեք յուրաքանչյուր միջավայրի սահմանափակումները։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Երբեք մի՛ լուսանկարեք իրական վերականգնման արտահայտությունը, մի՛ պահեք այն ամպային պահոցում, մի՛ ուղարկեք էլեկտրոնային փոստով կամ հաղորդագրությամբ և մի՛ մուտքագրեք այն որևէ կայքում կամ սովորական ձևաթղթում։ Այն կարող է լիարժեք հասանելիություն տալ դրամական միջոցներին։
Լրացուցիչ գաղտնաբառային արտահայտությունները, բազմաթիվ բանալիները և պահուստավորման առաջադեմ սխեմաները պատկանում են Խորացված ուսուցման բաժնին։ Մի՛ ներմուծեք բարդություններ, որոնք սովորողները չեն կարող բացատրել կամ որոնց հետևանքներից չեն կարող ինքնուրույն վերականգնվել։
Եթե հնարավոր է, որ վերականգնման արտահայտությունը որևէ մեկը տեսել կամ պատճենել է, կամ այն մուտքագրվել է առցանց կամ պահվել անվստահելի սարքում, համարեք այն բացահայտված։ Օգնություն խնդրեք՝ առանց այն բացահայտելու, և օգտվեք վերականգնման նոր, վստահելի գործընթացից։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Օգտագործեք սկզբնաղբյուրում բերված՝ փոքր վճարումների և ավելի հազվադեպ կատարվող վճարումների մտացածին համեմատությունը։ Ընտրության տարբերակները պահեք ենթադրական մակարդակում․ մի՛ ընտրեք գործիքներ կամ գումարի չափեր սովորողների անձնական միջոցների համար։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Հետևեք գործընթացին՝ առանց վերականգնման բառերը դիտելու։ Հետագայում անձնական կարգավորման համար անհրաժեշտ կլինեն գաղտնի պայմաններում ստեղծված վերականգնման նոր տվյալներ։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Բլոկչեյնում գործարքների վճարները հիմնականում կախված են գործարքի տվյալներից և բլոկներում տարածքի պահանջարկից, ոչ թե պարզապես ուղարկվող գումարի չափից։ Կարդացեք վերջնական գնահատականը․ գործարքի կատարման ժամկետն ու վճարները կարող են փոխվել։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Պաշտոնական կայքեր, հավելվածների էջեր և կոնտակտային տվյալներ գտեք ինքնուրույն։ Ստուգեք հրապարակողին և դոմենային անունը․ զգուշացեք գովազդներից, հաղորդագրություններից և պաշտոնականներին նմանակող կայքերից։ Երբեք պարտքով գումար մի վերցրեք փորձարկումներ անելու համար։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Աղբյուրի հղում․ գործնական կարողությունների ստուգում՝ մանկավարժի դիտարկմամբ։ C6-ը պահանջում է ինչպես դրամապանակի/միջոցների ստացման, այնպես էլ վերականգնմանը պատրաստվածության առաջադրանքների կատարման անմիջական դիտարկում։ Ընդունելի են սիմուլյացիաները, նախապես պատրաստված նյութերը, ֆիզիկական մոդելները և միջոցներ չպահանջող այլընտրանքները։ Անհրաժեշտության դեպքում տրամադրեք հետադարձ կապ և ևս մեկ հնարավորություն։ Գնահատման սանդղակներն ու գնահատման կազմակերպման մանրամասները մի՛ ցուցադրեք էկրանին։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Մոդուլ 4-ը պարտադիր է, իսկ դրա բովանդակությունն ընտրվում է դասավանդողի կողմից։ Ընտրեք տեղական պայմաններին համապատասխան առաջադրանք՝ Բիթքոյնը որպես փող օգտագործելու վերաբերյալ, և ստորև բերված հուշումներն օգտագործեք որպես հարմարեցվող տարբերակներ, ոչ թե յուրաքանչյուր գործիքը կամ սցենարը ցուցադրելու պահանջ։ Ստուգեք գործիքների արդիականությունը, տեղական կանոնները, ենթակառուցվածքը և աջակցության հասանելիությունը։ Պահպանեք պարտադիր կարողունակությունները և Մոդուլ 3-ի անվտանգության չափանիշները․ մի՛ հորինեք տեղական ծառայություններ մատուցողներ կամ մանրամասներ։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Ընտրեք համապատասխան սկզբնական առաջադրանքը՝ պահառության տարբերակների համեմատություն, ստացման էկրանի ստուգում, վճարման ուղիների համեմատություն, պատրաստված գործարքի ստուգում, երթուղիների ծախսերի համեմատություն, արձագանք խարդախությանը, առևտրային վճարման կամ նվիրատվության գործընթաց, կամ ռեսուրսի ստուգում։ Անհրաժեշտության դեպքում դիմեք տեղացի մասնագետների օգնությանը։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Օգտագործեք ցածրարժեք առարկա կամ սիմուլյացիա։ Նախքան վճարումը հաստատելը բացատրեք ամբողջ գործընթացը։
Ընտրեք կամ հարմարեցրեք ուղեցույցի սցենարները տեղական առաջադրանքին։ Հրահանգները ձևակերպեք սովորողներին ուղղված ձևով և խուսափեք վճարման հիպոթետիկ ընդունումը որպես այն իրականում ընդունող տեղական առևտրականի մասին տեղեկություն ներկայացնելուց։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Օգտագործեք սկզբնաղբյուրի այն սցենարը, որը համապատասխանում է ընտրված տեղական առաջադրանքին։ Գումարի վերադարձը նոր վճարում է, այլ ոչ թե բլոկչեյնում կատարված սկզբնական գործարքի չեղարկում։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Ձեռքբերման ուղիները ներառում են աշխատանքը, ուղղակի փոխանակումը, միջնորդներին, բանկոմատները, առևտրականներին, փոխարկման ծառայությունները և շրջանաձև տնտեսությունները։ Օգտագործեք արդիական ու ստուգված տեղական փաստեր կամ հստակ հորինված սցենար։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Համեմատեք տվյալների պահպանման պայմանները, բլոկչեյնում առկա կապերը, գործարքի մյուս կողմերին, խարդախությունից պաշտպանությունը, սահմանաչափերը, վճարները և վեճերի կարգավորման ընթացակարգերը։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Հաջողությունը գնահատեք ըստ լուծված խնդրի, ոչ թե գործարքների քանակի։</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Դիտարկեք դասավանդողի ընտրած՝ Բիթքոյնը որպես փող կիրառելու տեղական առաջադրանքը և սովորողի բացատրությունը նպատակի, այլընտրանքի, փոխզիջումների, հնարավոր ձախողման և հաջորդ քայլի վերաբերյալ։ Մի ցուցադրեք էկրանին միավորների հաշվարկը, գնահատման սանդղակները և գնահատման կազմակերպման ընթացակարգերը։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8794608" y="571500"/>
            <a:ext cx="2730673" cy="272400"/>
          </a:xfrm>
          <a:prstGeom prst="rect">
            <a:avLst/>
          </a:prstGeom>
          <a:noFill/>
          <a:ln/>
        </p:spPr>
        <p:txBody>
          <a:bodyPr wrap="square" lIns="0" tIns="0" rIns="0" bIns="0" rtlCol="0" anchor="t"/>
          <a:lstStyle/>
          <a:p>
            <a:pPr algn="r" indent="0" marL="0">
              <a:lnSpc>
                <a:spcPct val="108000"/>
              </a:lnSpc>
              <a:buNone/>
            </a:pPr>
            <a:r>
              <a:rPr lang="hy" altLang="en-US" sz="1650" dirty="0">
                <a:solidFill>
                  <a:srgbClr val="FFFFFF"/>
                </a:solidFill>
                <a:latin typeface="IBM Plex Sans" pitchFamily="34" charset="0"/>
                <a:ea typeface="IBM Plex Sans" pitchFamily="34" charset="-122"/>
                <a:cs typeface="IBM Plex Sans" pitchFamily="34" charset="-120"/>
              </a:rPr>
              <a:t>Հրատարակություն 26.10</a:t>
            </a:r>
            <a:endParaRPr lang="hy"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hy" altLang="en-US" sz="7200" dirty="0">
                <a:solidFill>
                  <a:srgbClr val="FFFFFF"/>
                </a:solidFill>
                <a:latin typeface="IBM Plex Sans Medium" pitchFamily="34" charset="0"/>
                <a:ea typeface="IBM Plex Sans Medium" pitchFamily="34" charset="-122"/>
                <a:cs typeface="IBM Plex Sans Medium" pitchFamily="34" charset="-120"/>
              </a:rPr>
              <a:t>Բիթքոյնի</a:t>
            </a:r>
            <a:br/>
            <a:r>
              <a:rPr lang="hy" altLang="en-US" sz="7200" dirty="0">
                <a:solidFill>
                  <a:srgbClr val="FFFFFF"/>
                </a:solidFill>
                <a:latin typeface="IBM Plex Sans Medium" pitchFamily="34" charset="0"/>
                <a:ea typeface="IBM Plex Sans Medium" pitchFamily="34" charset="-122"/>
                <a:cs typeface="IBM Plex Sans Medium" pitchFamily="34" charset="-120"/>
              </a:rPr>
              <a:t>դիպլոմ</a:t>
            </a:r>
            <a:endParaRPr lang="hy" sz="7200" dirty="0"/>
          </a:p>
        </p:txBody>
      </p:sp>
      <p:sp>
        <p:nvSpPr>
          <p:cNvPr id="4" name="Text 2"/>
          <p:cNvSpPr/>
          <p:nvPr/>
        </p:nvSpPr>
        <p:spPr>
          <a:xfrm>
            <a:off x="666780" y="5524530"/>
            <a:ext cx="7107906" cy="761970"/>
          </a:xfrm>
          <a:prstGeom prst="rect">
            <a:avLst/>
          </a:prstGeom>
          <a:noFill/>
          <a:ln/>
        </p:spPr>
        <p:txBody>
          <a:bodyPr wrap="square" lIns="0" tIns="0" rIns="0" bIns="0" rtlCol="0" anchor="t"/>
          <a:lstStyle/>
          <a:p>
            <a:pPr algn="l" indent="0" marL="0">
              <a:lnSpc>
                <a:spcPct val="104000"/>
              </a:lnSpc>
              <a:buNone/>
            </a:pPr>
            <a:r>
              <a:rPr lang="hy" altLang="en-US" sz="2400" dirty="0">
                <a:solidFill>
                  <a:srgbClr val="FFFFFF"/>
                </a:solidFill>
                <a:latin typeface="IBM Plex Sans" pitchFamily="34" charset="0"/>
                <a:ea typeface="IBM Plex Sans" pitchFamily="34" charset="-122"/>
                <a:cs typeface="IBM Plex Sans" pitchFamily="34" charset="-120"/>
              </a:rPr>
              <a:t>Ֆինանսական կրթություն Բիթքոյնի դարաշրջանի համար</a:t>
            </a:r>
            <a:endParaRPr lang="hy"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hy" altLang="en-US" sz="4350" dirty="0">
                <a:solidFill>
                  <a:srgbClr val="FFFFFF"/>
                </a:solidFill>
                <a:latin typeface="IBM Plex Sans Medium" pitchFamily="34" charset="0"/>
                <a:ea typeface="IBM Plex Sans Medium" pitchFamily="34" charset="-122"/>
                <a:cs typeface="IBM Plex Sans Medium" pitchFamily="34" charset="-120"/>
              </a:rPr>
              <a:t>Մոդուլ 1․ Փողի ըմբռնումը</a:t>
            </a:r>
            <a:endParaRPr lang="hy"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hy" altLang="en-US" sz="2400" b="1" dirty="0">
                <a:solidFill>
                  <a:srgbClr val="FFFFFF"/>
                </a:solidFill>
                <a:latin typeface="IBM Plex Sans" pitchFamily="34" charset="0"/>
                <a:ea typeface="IBM Plex Sans" pitchFamily="34" charset="-122"/>
                <a:cs typeface="IBM Plex Sans" pitchFamily="34" charset="-120"/>
              </a:rPr>
              <a:t>Խնդիր․</a:t>
            </a:r>
            <a:r>
              <a:rPr lang="hy" altLang="en-US" sz="2400" dirty="0">
                <a:solidFill>
                  <a:srgbClr val="FFFFFF"/>
                </a:solidFill>
                <a:latin typeface="IBM Plex Sans" pitchFamily="34" charset="0"/>
                <a:ea typeface="IBM Plex Sans" pitchFamily="34" charset="-122"/>
                <a:cs typeface="IBM Plex Sans" pitchFamily="34" charset="-120"/>
              </a:rPr>
              <a:t> Ինչպե՞ս են գործում և փոփոխվում դրամական համակարգերը։</a:t>
            </a:r>
            <a:endParaRPr lang="hy"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Գիտելիքը նախորդում է գործողությանը</a:t>
            </a:r>
            <a:endParaRPr lang="hy"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Նախ սովորեք · սկսեք փոքր քայլերից · առաջ շարժվեք դանդաղ</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Գնումներ, անձնական միջոցներ կամ անձնական դրամապանակ չեն պահանջվում</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Դասընթացն ավարտելու համար անձնական սարք կամ ինտերնետ չի պահանջվում</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Հասանելի են նախապես պատրաստված նյութեր, սիմուլյացիաներ և անցանց գործնական վարժություններ</a:t>
            </a:r>
            <a:endParaRPr lang="hy" sz="2300" dirty="0"/>
          </a:p>
        </p:txBody>
      </p:sp>
      <p:sp>
        <p:nvSpPr>
          <p:cNvPr id="5" name="Text 3"/>
          <p:cNvSpPr/>
          <p:nvPr/>
        </p:nvSpPr>
        <p:spPr>
          <a:xfrm>
            <a:off x="666780" y="4645243"/>
            <a:ext cx="11510010" cy="1579992"/>
          </a:xfrm>
          <a:prstGeom prst="rect">
            <a:avLst/>
          </a:prstGeom>
          <a:noFill/>
          <a:ln/>
        </p:spPr>
        <p:txBody>
          <a:bodyPr wrap="square" lIns="0" tIns="0" rIns="0" bIns="0" rtlCol="0" anchor="t"/>
          <a:lstStyle/>
          <a:p>
            <a:pPr algn="l" indent="0" marL="0">
              <a:lnSpc>
                <a:spcPct val="113000"/>
              </a:lnSpc>
              <a:buNone/>
            </a:pPr>
            <a:r>
              <a:rPr lang="hy" altLang="en-US" sz="2300" dirty="0">
                <a:solidFill>
                  <a:srgbClr val="25252B"/>
                </a:solidFill>
                <a:latin typeface="IBM Plex Sans" pitchFamily="34" charset="0"/>
                <a:ea typeface="IBM Plex Sans" pitchFamily="34" charset="-122"/>
                <a:cs typeface="IBM Plex Sans" pitchFamily="34" charset="-120"/>
              </a:rPr>
              <a:t>Այս դասընթացը տրամադրում է կրթություն, ոչ թե ֆինանսական, ներդրումային, իրավական կամ հարկային խորհրդատվություն։ Այն չի առաջարկում գնել, վաճառել, բիթքոյնի գրավադրմամբ վարկ վերցնել կամ բիթքոյն պահել և չի խոստանում գնի աճ։</a:t>
            </a:r>
            <a:endParaRPr lang="hy"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hy" altLang="en-US" sz="4350" dirty="0">
                <a:solidFill>
                  <a:srgbClr val="FFFFFF"/>
                </a:solidFill>
                <a:latin typeface="IBM Plex Sans Medium" pitchFamily="34" charset="0"/>
                <a:ea typeface="IBM Plex Sans Medium" pitchFamily="34" charset="-122"/>
                <a:cs typeface="IBM Plex Sans Medium" pitchFamily="34" charset="-120"/>
              </a:rPr>
              <a:t>Մի՛ վստահեք, ստուգե՛ք</a:t>
            </a:r>
            <a:endParaRPr lang="hy"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C0C0D0"/>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Քննարկում և գաղտնիության ակնկալիքներ</a:t>
            </a:r>
            <a:endParaRPr lang="hy" sz="3000" dirty="0"/>
          </a:p>
        </p:txBody>
      </p:sp>
      <p:sp>
        <p:nvSpPr>
          <p:cNvPr id="4" name="Text 2"/>
          <p:cNvSpPr/>
          <p:nvPr/>
        </p:nvSpPr>
        <p:spPr>
          <a:xfrm>
            <a:off x="971459" y="1368491"/>
            <a:ext cx="11176071" cy="1791310"/>
          </a:xfrm>
          <a:prstGeom prst="rect">
            <a:avLst/>
          </a:prstGeom>
          <a:noFill/>
          <a:ln/>
        </p:spPr>
        <p:txBody>
          <a:bodyPr wrap="square" lIns="0" tIns="0" rIns="0" bIns="0" rtlCol="0" anchor="t"/>
          <a:lstStyle/>
          <a:p>
            <a:pPr algn="l" marL="182880" indent="-182880">
              <a:lnSpc>
                <a:spcPct val="113000"/>
              </a:lnSpc>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Ստուգեք ապացույցները․ տարանջատեք փաստերը, կարծիքներն ու երաշխիքները</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Գաղափարները վիճարկեք հարգանքով․ նշեք անորոշությունը</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Անձնական պատմություններն ու ֆինանսական տեղեկությունները գաղտնի պահեք</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Մի՛ ճնշեք որևէ մեկին՝ գնելու, վաճառելու կամ իր ունեցած միջոցները բացահայտելու համար</a:t>
            </a:r>
            <a:endParaRPr lang="hy" sz="1920" dirty="0"/>
          </a:p>
        </p:txBody>
      </p:sp>
      <p:sp>
        <p:nvSpPr>
          <p:cNvPr id="5" name="Text 3"/>
          <p:cNvSpPr/>
          <p:nvPr/>
        </p:nvSpPr>
        <p:spPr>
          <a:xfrm>
            <a:off x="666780" y="3427994"/>
            <a:ext cx="11510010" cy="987186"/>
          </a:xfrm>
          <a:prstGeom prst="rect">
            <a:avLst/>
          </a:prstGeom>
          <a:noFill/>
          <a:ln/>
        </p:spPr>
        <p:txBody>
          <a:bodyPr wrap="square" lIns="0" tIns="0" rIns="0" bIns="0" rtlCol="0" anchor="t"/>
          <a:lstStyle/>
          <a:p>
            <a:pPr algn="l" indent="0" marL="0">
              <a:lnSpc>
                <a:spcPct val="113000"/>
              </a:lnSpc>
              <a:buNone/>
            </a:pPr>
            <a:r>
              <a:rPr lang="hy" altLang="en-US" sz="1920" dirty="0">
                <a:solidFill>
                  <a:srgbClr val="25252B"/>
                </a:solidFill>
                <a:latin typeface="IBM Plex Sans" pitchFamily="34" charset="0"/>
                <a:ea typeface="IBM Plex Sans" pitchFamily="34" charset="-122"/>
                <a:cs typeface="IBM Plex Sans" pitchFamily="34" charset="-120"/>
              </a:rPr>
              <a:t>Թույլտվություն ստացեք՝ նախքան որևէ մեկի էկրանը, աշխատանքը կամ ինքնությունը բացահայտող տեղեկությունները ձայնագրելը, տեսագրելը կամ տարածելը։ Երբեք մի՛ տարածեք իրական մասնավոր բանալիներ կամ վերականգնման բառեր։</a:t>
            </a:r>
            <a:endParaRPr lang="hy" sz="1920" dirty="0"/>
          </a:p>
        </p:txBody>
      </p:sp>
      <p:sp>
        <p:nvSpPr>
          <p:cNvPr id="6" name="Text 4"/>
          <p:cNvSpPr/>
          <p:nvPr/>
        </p:nvSpPr>
        <p:spPr>
          <a:xfrm>
            <a:off x="666780" y="4658959"/>
            <a:ext cx="11510010" cy="1316279"/>
          </a:xfrm>
          <a:prstGeom prst="rect">
            <a:avLst/>
          </a:prstGeom>
          <a:noFill/>
          <a:ln/>
        </p:spPr>
        <p:txBody>
          <a:bodyPr wrap="square" lIns="0" tIns="0" rIns="0" bIns="0" rtlCol="0" anchor="t"/>
          <a:lstStyle/>
          <a:p>
            <a:pPr algn="l" indent="0" marL="0">
              <a:lnSpc>
                <a:spcPct val="113000"/>
              </a:lnSpc>
              <a:buNone/>
            </a:pPr>
            <a:r>
              <a:rPr lang="hy" altLang="en-US" sz="1920" dirty="0">
                <a:solidFill>
                  <a:srgbClr val="25252B"/>
                </a:solidFill>
                <a:latin typeface="IBM Plex Sans" pitchFamily="34" charset="0"/>
                <a:ea typeface="IBM Plex Sans" pitchFamily="34" charset="-122"/>
                <a:cs typeface="IBM Plex Sans" pitchFamily="34" charset="-120"/>
              </a:rPr>
              <a:t>Բիթքոյնի գինը կարող է կտրուկ փոխվել։ Սխալները, խարդախությունները, գաղտնի տվյալների կորուստը կամ միջոցները պահառող կազմակերպության գործունեության խափանումը կարող են անդառնալի կորստի պատճառ դառնալ․ վավեր վճարումները սովորաբար դժվար կամ անհնար է հետ շրջել։</a:t>
            </a:r>
            <a:endParaRPr lang="hy"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Փողի մասին ներածական</a:t>
            </a:r>
            <a:br/>
            <a:r>
              <a:rPr lang="hy" altLang="en-US" sz="3000" dirty="0">
                <a:solidFill>
                  <a:srgbClr val="422C70"/>
                </a:solidFill>
                <a:latin typeface="IBM Plex Sans Medium" pitchFamily="34" charset="0"/>
                <a:ea typeface="IBM Plex Sans Medium" pitchFamily="34" charset="-122"/>
                <a:cs typeface="IBM Plex Sans Medium" pitchFamily="34" charset="-120"/>
              </a:rPr>
              <a:t>հարցեր</a:t>
            </a:r>
            <a:endParaRPr lang="hy" sz="3000" dirty="0"/>
          </a:p>
        </p:txBody>
      </p:sp>
      <p:sp>
        <p:nvSpPr>
          <p:cNvPr id="5" name="Text 2"/>
          <p:cNvSpPr/>
          <p:nvPr/>
        </p:nvSpPr>
        <p:spPr>
          <a:xfrm>
            <a:off x="1047720" y="1805849"/>
            <a:ext cx="5923026" cy="3945727"/>
          </a:xfrm>
          <a:prstGeom prst="rect">
            <a:avLst/>
          </a:prstGeom>
          <a:noFill/>
          <a:ln/>
        </p:spPr>
        <p:txBody>
          <a:bodyPr wrap="square" lIns="0" tIns="0" rIns="0" bIns="0" rtlCol="0" anchor="t"/>
          <a:lstStyle/>
          <a:p>
            <a:pPr algn="l" marL="228600" indent="-228600">
              <a:lnSpc>
                <a:spcPct val="113000"/>
              </a:lnSpc>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Ինչո՞ւ է մարդկանց փող անհրաժեշտ։</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Ի՞նչն է որևէ բան դարձնում փող։</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Ո՞վ կարող է ստեղծել կամ վերահսկել Ձեր օգտագործած փողը։</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Ինչո՞ւ Ձեր փողն արժեք ունի։</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Դրանով հնարավո՞ր է գնել նույնքան, որքան նախկինում։</a:t>
            </a:r>
            <a:endParaRPr lang="hy"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Ինչու է փողը գոյություն ունենում</a:t>
            </a:r>
            <a:endParaRPr lang="hy"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y" altLang="en-US" sz="2400" dirty="0">
                <a:solidFill>
                  <a:srgbClr val="25252B"/>
                </a:solidFill>
                <a:latin typeface="IBM Plex Sans" pitchFamily="34" charset="0"/>
                <a:ea typeface="IBM Plex Sans" pitchFamily="34" charset="-122"/>
                <a:cs typeface="IBM Plex Sans" pitchFamily="34" charset="-120"/>
              </a:rPr>
              <a:t>Փողն ակտիվ է, որը մարդիկ ընդունում են, քանի որ ակնկալում են, որ հետագայում ուրիշները նույնպես կընդունեն այն։</a:t>
            </a:r>
            <a:endParaRPr lang="hy"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Մասնագիտացում և փոխանակում</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Համագործակցություն անծանոթների միջև</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Գներ, պարտքեր, եկամուտ և խնայողություններ</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Արժեքը ժամանակի և տարածության մեջ</a:t>
            </a:r>
            <a:endParaRPr lang="hy"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hy" altLang="en-US" sz="2400" b="1" dirty="0">
                <a:solidFill>
                  <a:srgbClr val="422C70"/>
                </a:solidFill>
                <a:latin typeface="IBM Plex Sans" pitchFamily="34" charset="0"/>
                <a:ea typeface="IBM Plex Sans" pitchFamily="34" charset="-122"/>
                <a:cs typeface="IBM Plex Sans" pitchFamily="34" charset="-120"/>
              </a:rPr>
              <a:t>Արագ հարց</a:t>
            </a:r>
            <a:endParaRPr lang="hy" sz="2400" dirty="0"/>
          </a:p>
          <a:p>
            <a:pPr algn="l" indent="0" marL="0">
              <a:lnSpc>
                <a:spcPct val="113000"/>
              </a:lnSpc>
              <a:spcBef>
                <a:spcPts val="360"/>
              </a:spcBef>
              <a:buNone/>
            </a:pPr>
            <a:r>
              <a:rPr lang="hy" altLang="en-US" sz="2400" dirty="0">
                <a:solidFill>
                  <a:srgbClr val="25252B"/>
                </a:solidFill>
                <a:latin typeface="IBM Plex Sans" pitchFamily="34" charset="0"/>
                <a:ea typeface="IBM Plex Sans" pitchFamily="34" charset="-122"/>
                <a:cs typeface="IBM Plex Sans" pitchFamily="34" charset="-120"/>
              </a:rPr>
              <a:t>Փոխանակման կամ համակարգման ի՞նչ խնդիր է օգնում լուծել փողը։</a:t>
            </a:r>
            <a:endParaRPr lang="hy"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Փողի գործառույթները</a:t>
            </a:r>
            <a:endParaRPr lang="hy" sz="3000" dirty="0"/>
          </a:p>
        </p:txBody>
      </p:sp>
      <p:sp>
        <p:nvSpPr>
          <p:cNvPr id="5" name="Text 2"/>
          <p:cNvSpPr/>
          <p:nvPr/>
        </p:nvSpPr>
        <p:spPr>
          <a:xfrm>
            <a:off x="1002000" y="1375806"/>
            <a:ext cx="5973227" cy="2640787"/>
          </a:xfrm>
          <a:prstGeom prst="rect">
            <a:avLst/>
          </a:prstGeom>
          <a:noFill/>
          <a:ln/>
        </p:spPr>
        <p:txBody>
          <a:bodyPr wrap="square" lIns="0" tIns="0" rIns="0" bIns="0" rtlCol="0" anchor="t"/>
          <a:lstStyle/>
          <a:p>
            <a:pPr algn="l" marL="200660" indent="-200660">
              <a:lnSpc>
                <a:spcPct val="113000"/>
              </a:lnSpc>
              <a:buSzPct val="100000"/>
              <a:buChar char="•"/>
            </a:pPr>
            <a:r>
              <a:rPr lang="hy" altLang="en-US" sz="2110" b="1" dirty="0">
                <a:solidFill>
                  <a:srgbClr val="25252B"/>
                </a:solidFill>
                <a:latin typeface="IBM Plex Sans" pitchFamily="34" charset="0"/>
                <a:ea typeface="IBM Plex Sans" pitchFamily="34" charset="-122"/>
                <a:cs typeface="IBM Plex Sans" pitchFamily="34" charset="-120"/>
              </a:rPr>
              <a:t>Փոխանակման միջոց․</a:t>
            </a:r>
            <a:r>
              <a:rPr lang="hy" altLang="en-US" sz="2110" dirty="0">
                <a:solidFill>
                  <a:srgbClr val="25252B"/>
                </a:solidFill>
                <a:latin typeface="IBM Plex Sans" pitchFamily="34" charset="0"/>
                <a:ea typeface="IBM Plex Sans" pitchFamily="34" charset="-122"/>
                <a:cs typeface="IBM Plex Sans" pitchFamily="34" charset="-120"/>
              </a:rPr>
              <a:t> վճարում ապրանքների և ծառայությունների դիմաց</a:t>
            </a:r>
            <a:endParaRPr lang="hy" sz="2110" dirty="0"/>
          </a:p>
          <a:p>
            <a:pPr algn="l" marL="200660" indent="-200660">
              <a:lnSpc>
                <a:spcPct val="113000"/>
              </a:lnSpc>
              <a:spcBef>
                <a:spcPts val="420"/>
              </a:spcBef>
              <a:buSzPct val="100000"/>
              <a:buChar char="•"/>
            </a:pPr>
            <a:r>
              <a:rPr lang="hy" altLang="en-US" sz="2110" b="1" dirty="0">
                <a:solidFill>
                  <a:srgbClr val="25252B"/>
                </a:solidFill>
                <a:latin typeface="IBM Plex Sans" pitchFamily="34" charset="0"/>
                <a:ea typeface="IBM Plex Sans" pitchFamily="34" charset="-122"/>
                <a:cs typeface="IBM Plex Sans" pitchFamily="34" charset="-120"/>
              </a:rPr>
              <a:t>Հաշվարկային միավոր․</a:t>
            </a:r>
            <a:r>
              <a:rPr lang="hy" altLang="en-US" sz="2110" dirty="0">
                <a:solidFill>
                  <a:srgbClr val="25252B"/>
                </a:solidFill>
                <a:latin typeface="IBM Plex Sans" pitchFamily="34" charset="0"/>
                <a:ea typeface="IBM Plex Sans" pitchFamily="34" charset="-122"/>
                <a:cs typeface="IBM Plex Sans" pitchFamily="34" charset="-120"/>
              </a:rPr>
              <a:t> գների և հաշվառման միասնական համակարգ</a:t>
            </a:r>
            <a:endParaRPr lang="hy" sz="2110" dirty="0"/>
          </a:p>
          <a:p>
            <a:pPr algn="l" marL="200660" indent="-200660">
              <a:lnSpc>
                <a:spcPct val="113000"/>
              </a:lnSpc>
              <a:spcBef>
                <a:spcPts val="420"/>
              </a:spcBef>
              <a:buSzPct val="100000"/>
              <a:buChar char="•"/>
            </a:pPr>
            <a:r>
              <a:rPr lang="hy" altLang="en-US" sz="2110" b="1" dirty="0">
                <a:solidFill>
                  <a:srgbClr val="25252B"/>
                </a:solidFill>
                <a:latin typeface="IBM Plex Sans" pitchFamily="34" charset="0"/>
                <a:ea typeface="IBM Plex Sans" pitchFamily="34" charset="-122"/>
                <a:cs typeface="IBM Plex Sans" pitchFamily="34" charset="-120"/>
              </a:rPr>
              <a:t>Արժեքի պահպանման միջոց․</a:t>
            </a:r>
            <a:r>
              <a:rPr lang="hy" altLang="en-US" sz="2110" dirty="0">
                <a:solidFill>
                  <a:srgbClr val="25252B"/>
                </a:solidFill>
                <a:latin typeface="IBM Plex Sans" pitchFamily="34" charset="0"/>
                <a:ea typeface="IBM Plex Sans" pitchFamily="34" charset="-122"/>
                <a:cs typeface="IBM Plex Sans" pitchFamily="34" charset="-120"/>
              </a:rPr>
              <a:t> արժեքի պահպանում ժամանակի ընթացքում</a:t>
            </a:r>
            <a:endParaRPr lang="hy" sz="2110" dirty="0"/>
          </a:p>
        </p:txBody>
      </p:sp>
      <p:sp>
        <p:nvSpPr>
          <p:cNvPr id="6" name="Text 3"/>
          <p:cNvSpPr/>
          <p:nvPr/>
        </p:nvSpPr>
        <p:spPr>
          <a:xfrm>
            <a:off x="666780" y="4311579"/>
            <a:ext cx="6340632" cy="1447770"/>
          </a:xfrm>
          <a:prstGeom prst="rect">
            <a:avLst/>
          </a:prstGeom>
          <a:noFill/>
          <a:ln/>
        </p:spPr>
        <p:txBody>
          <a:bodyPr wrap="square" lIns="0" tIns="0" rIns="0" bIns="0" rtlCol="0" anchor="t"/>
          <a:lstStyle/>
          <a:p>
            <a:pPr algn="l" indent="0" marL="0">
              <a:lnSpc>
                <a:spcPct val="113000"/>
              </a:lnSpc>
              <a:buNone/>
            </a:pPr>
            <a:r>
              <a:rPr lang="hy" altLang="en-US" sz="2110" dirty="0">
                <a:solidFill>
                  <a:srgbClr val="25252B"/>
                </a:solidFill>
                <a:latin typeface="IBM Plex Sans" pitchFamily="34" charset="0"/>
                <a:ea typeface="IBM Plex Sans" pitchFamily="34" charset="-122"/>
                <a:cs typeface="IBM Plex Sans" pitchFamily="34" charset="-120"/>
              </a:rPr>
              <a:t>Փողի մի ձևը կարող է որևէ գործառույթ կատարել ավելի լավ, քան մյուսը։ Յուրաքանչյուր ձև պարունակում է գնողունակության հետ կապված ռիսկեր։</a:t>
            </a:r>
            <a:endParaRPr lang="hy"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Օգտակար փողի հատկությունները</a:t>
            </a:r>
            <a:endParaRPr lang="hy" sz="3000" dirty="0"/>
          </a:p>
        </p:txBody>
      </p:sp>
      <p:sp>
        <p:nvSpPr>
          <p:cNvPr id="4" name="Text 2"/>
          <p:cNvSpPr/>
          <p:nvPr/>
        </p:nvSpPr>
        <p:spPr>
          <a:xfrm>
            <a:off x="666598" y="1364742"/>
            <a:ext cx="5730545" cy="2326599"/>
          </a:xfrm>
          <a:prstGeom prst="rect">
            <a:avLst/>
          </a:prstGeom>
          <a:noFill/>
          <a:ln/>
        </p:spPr>
        <p:txBody>
          <a:bodyPr wrap="square" lIns="0" tIns="0" rIns="0" bIns="0" rtlCol="0" anchor="t"/>
          <a:lstStyle/>
          <a:p>
            <a:pPr algn="l" marL="463550" indent="-463550">
              <a:lnSpc>
                <a:spcPct val="113000"/>
              </a:lnSpc>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Երկարակեցություն՝</a:t>
            </a:r>
            <a:r>
              <a:rPr lang="hy" altLang="en-US" sz="1820" dirty="0">
                <a:solidFill>
                  <a:srgbClr val="25252B"/>
                </a:solidFill>
                <a:latin typeface="IBM Plex Sans" pitchFamily="34" charset="0"/>
                <a:ea typeface="IBM Plex Sans" pitchFamily="34" charset="-122"/>
                <a:cs typeface="IBM Plex Sans" pitchFamily="34" charset="-120"/>
              </a:rPr>
              <a:t> ժամանակի ընթացքում օգտագործելիություն</a:t>
            </a:r>
            <a:endParaRPr lang="hy" sz="1820" dirty="0"/>
          </a:p>
          <a:p>
            <a:pPr algn="l" marL="463550" indent="-463550">
              <a:lnSpc>
                <a:spcPct val="113000"/>
              </a:lnSpc>
              <a:spcBef>
                <a:spcPts val="360"/>
              </a:spcBef>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Դյուրափոխադրելիություն՝</a:t>
            </a:r>
            <a:r>
              <a:rPr lang="hy" altLang="en-US" sz="1820" dirty="0">
                <a:solidFill>
                  <a:srgbClr val="25252B"/>
                </a:solidFill>
                <a:latin typeface="IBM Plex Sans" pitchFamily="34" charset="0"/>
                <a:ea typeface="IBM Plex Sans" pitchFamily="34" charset="-122"/>
                <a:cs typeface="IBM Plex Sans" pitchFamily="34" charset="-120"/>
              </a:rPr>
              <a:t> հեշտ է տեղափոխել կամ փոխանցել</a:t>
            </a:r>
            <a:endParaRPr lang="hy" sz="1820" dirty="0"/>
          </a:p>
          <a:p>
            <a:pPr algn="l" marL="463550" indent="-463550">
              <a:lnSpc>
                <a:spcPct val="113000"/>
              </a:lnSpc>
              <a:spcBef>
                <a:spcPts val="360"/>
              </a:spcBef>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Բաժանելիություն՝</a:t>
            </a:r>
            <a:r>
              <a:rPr lang="hy" altLang="en-US" sz="1820" dirty="0">
                <a:solidFill>
                  <a:srgbClr val="25252B"/>
                </a:solidFill>
                <a:latin typeface="IBM Plex Sans" pitchFamily="34" charset="0"/>
                <a:ea typeface="IBM Plex Sans" pitchFamily="34" charset="-122"/>
                <a:cs typeface="IBM Plex Sans" pitchFamily="34" charset="-120"/>
              </a:rPr>
              <a:t> փոքր և մեծ գումարներ</a:t>
            </a:r>
            <a:endParaRPr lang="hy" sz="1820" dirty="0"/>
          </a:p>
          <a:p>
            <a:pPr algn="l" marL="463550" indent="-463550">
              <a:lnSpc>
                <a:spcPct val="113000"/>
              </a:lnSpc>
              <a:spcBef>
                <a:spcPts val="360"/>
              </a:spcBef>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Փոխարինելիություն՝</a:t>
            </a:r>
            <a:r>
              <a:rPr lang="hy" altLang="en-US" sz="1820" dirty="0">
                <a:solidFill>
                  <a:srgbClr val="25252B"/>
                </a:solidFill>
                <a:latin typeface="IBM Plex Sans" pitchFamily="34" charset="0"/>
                <a:ea typeface="IBM Plex Sans" pitchFamily="34" charset="-122"/>
                <a:cs typeface="IBM Plex Sans" pitchFamily="34" charset="-120"/>
              </a:rPr>
              <a:t> փոխադարձաբար փոխարինելի հավասար միավորներ</a:t>
            </a:r>
            <a:endParaRPr lang="hy" sz="1820" dirty="0"/>
          </a:p>
        </p:txBody>
      </p:sp>
      <p:sp>
        <p:nvSpPr>
          <p:cNvPr id="5" name="Text 3"/>
          <p:cNvSpPr/>
          <p:nvPr/>
        </p:nvSpPr>
        <p:spPr>
          <a:xfrm>
            <a:off x="6119073" y="1364742"/>
            <a:ext cx="5730545" cy="1967789"/>
          </a:xfrm>
          <a:prstGeom prst="rect">
            <a:avLst/>
          </a:prstGeom>
          <a:noFill/>
          <a:ln/>
        </p:spPr>
        <p:txBody>
          <a:bodyPr wrap="square" lIns="0" tIns="0" rIns="0" bIns="0" rtlCol="0" anchor="t"/>
          <a:lstStyle/>
          <a:p>
            <a:pPr algn="l" marL="463550" indent="-463550">
              <a:lnSpc>
                <a:spcPct val="113000"/>
              </a:lnSpc>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Սակավություն՝</a:t>
            </a:r>
            <a:r>
              <a:rPr lang="hy" altLang="en-US" sz="1820" dirty="0">
                <a:solidFill>
                  <a:srgbClr val="25252B"/>
                </a:solidFill>
                <a:latin typeface="IBM Plex Sans" pitchFamily="34" charset="0"/>
                <a:ea typeface="IBM Plex Sans" pitchFamily="34" charset="-122"/>
                <a:cs typeface="IBM Plex Sans" pitchFamily="34" charset="-120"/>
              </a:rPr>
              <a:t> առաջարկի ընդլայնման սահմանափակումներ</a:t>
            </a:r>
            <a:endParaRPr lang="hy" sz="1820" dirty="0"/>
          </a:p>
          <a:p>
            <a:pPr algn="l" marL="463550" indent="-463550">
              <a:lnSpc>
                <a:spcPct val="113000"/>
              </a:lnSpc>
              <a:spcBef>
                <a:spcPts val="360"/>
              </a:spcBef>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Ընդունելիություն՝</a:t>
            </a:r>
            <a:r>
              <a:rPr lang="hy" altLang="en-US" sz="1820" dirty="0">
                <a:solidFill>
                  <a:srgbClr val="25252B"/>
                </a:solidFill>
                <a:latin typeface="IBM Plex Sans" pitchFamily="34" charset="0"/>
                <a:ea typeface="IBM Plex Sans" pitchFamily="34" charset="-122"/>
                <a:cs typeface="IBM Plex Sans" pitchFamily="34" charset="-120"/>
              </a:rPr>
              <a:t> այն ընդունելու պատրաստակամություն</a:t>
            </a:r>
            <a:endParaRPr lang="hy" sz="1820" dirty="0"/>
          </a:p>
          <a:p>
            <a:pPr algn="l" marL="463550" indent="-463550">
              <a:lnSpc>
                <a:spcPct val="113000"/>
              </a:lnSpc>
              <a:spcBef>
                <a:spcPts val="360"/>
              </a:spcBef>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Ստուգելիություն և ճանաչելիություն՝</a:t>
            </a:r>
            <a:r>
              <a:rPr lang="hy" altLang="en-US" sz="1820" dirty="0">
                <a:solidFill>
                  <a:srgbClr val="25252B"/>
                </a:solidFill>
                <a:latin typeface="IBM Plex Sans" pitchFamily="34" charset="0"/>
                <a:ea typeface="IBM Plex Sans" pitchFamily="34" charset="-122"/>
                <a:cs typeface="IBM Plex Sans" pitchFamily="34" charset="-120"/>
              </a:rPr>
              <a:t> իսկական, ճանաչելի միավորներ</a:t>
            </a:r>
            <a:endParaRPr lang="hy" sz="1820" dirty="0"/>
          </a:p>
        </p:txBody>
      </p:sp>
      <p:sp>
        <p:nvSpPr>
          <p:cNvPr id="6" name="Text 4"/>
          <p:cNvSpPr/>
          <p:nvPr/>
        </p:nvSpPr>
        <p:spPr>
          <a:xfrm>
            <a:off x="666780" y="3946002"/>
            <a:ext cx="11510010" cy="625084"/>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Ոչ մի ձև կատարյալ չէ։ «</a:t>
            </a:r>
            <a:r>
              <a:rPr lang="hy" altLang="en-US" sz="1820" b="1" dirty="0">
                <a:solidFill>
                  <a:srgbClr val="25252B"/>
                </a:solidFill>
                <a:latin typeface="IBM Plex Sans" pitchFamily="34" charset="0"/>
                <a:ea typeface="IBM Plex Sans" pitchFamily="34" charset="-122"/>
                <a:cs typeface="IBM Plex Sans" pitchFamily="34" charset="-120"/>
              </a:rPr>
              <a:t>Առողջ փող</a:t>
            </a:r>
            <a:r>
              <a:rPr lang="hy" altLang="en-US" sz="1820" dirty="0">
                <a:solidFill>
                  <a:srgbClr val="25252B"/>
                </a:solidFill>
                <a:latin typeface="IBM Plex Sans" pitchFamily="34" charset="0"/>
                <a:ea typeface="IBM Plex Sans" pitchFamily="34" charset="-122"/>
                <a:cs typeface="IBM Plex Sans" pitchFamily="34" charset="-120"/>
              </a:rPr>
              <a:t>» բնորոշումը գնահատական է․ սահմանեք չափանիշներ և հետևողականորեն համեմատեք։</a:t>
            </a:r>
            <a:endParaRPr lang="hy" sz="1820" dirty="0"/>
          </a:p>
        </p:txBody>
      </p:sp>
      <p:sp>
        <p:nvSpPr>
          <p:cNvPr id="7" name="Shape 5"/>
          <p:cNvSpPr/>
          <p:nvPr/>
        </p:nvSpPr>
        <p:spPr>
          <a:xfrm>
            <a:off x="666780" y="4802703"/>
            <a:ext cx="10858500" cy="1249985"/>
          </a:xfrm>
          <a:prstGeom prst="rect">
            <a:avLst/>
          </a:prstGeom>
          <a:solidFill>
            <a:srgbClr val="F3F3FA"/>
          </a:solidFill>
          <a:ln/>
        </p:spPr>
      </p:sp>
      <p:sp>
        <p:nvSpPr>
          <p:cNvPr id="8" name="Shape 6"/>
          <p:cNvSpPr/>
          <p:nvPr/>
        </p:nvSpPr>
        <p:spPr>
          <a:xfrm>
            <a:off x="666780" y="4802703"/>
            <a:ext cx="57150" cy="1249985"/>
          </a:xfrm>
          <a:prstGeom prst="rect">
            <a:avLst/>
          </a:prstGeom>
          <a:solidFill>
            <a:srgbClr val="422C70"/>
          </a:solidFill>
          <a:ln/>
        </p:spPr>
      </p:sp>
      <p:sp>
        <p:nvSpPr>
          <p:cNvPr id="9" name="Text 7"/>
          <p:cNvSpPr/>
          <p:nvPr/>
        </p:nvSpPr>
        <p:spPr>
          <a:xfrm>
            <a:off x="1094537" y="5011186"/>
            <a:ext cx="10663641" cy="833018"/>
          </a:xfrm>
          <a:prstGeom prst="rect">
            <a:avLst/>
          </a:prstGeom>
          <a:noFill/>
          <a:ln/>
        </p:spPr>
        <p:txBody>
          <a:bodyPr wrap="square" lIns="0" tIns="0" rIns="0" bIns="0" rtlCol="0" anchor="t"/>
          <a:lstStyle/>
          <a:p>
            <a:pPr algn="l" indent="0" marL="0">
              <a:lnSpc>
                <a:spcPct val="113000"/>
              </a:lnSpc>
              <a:buNone/>
            </a:pPr>
            <a:r>
              <a:rPr lang="hy" altLang="en-US" sz="1820" b="1" dirty="0">
                <a:solidFill>
                  <a:srgbClr val="422C70"/>
                </a:solidFill>
                <a:latin typeface="IBM Plex Sans" pitchFamily="34" charset="0"/>
                <a:ea typeface="IBM Plex Sans" pitchFamily="34" charset="-122"/>
                <a:cs typeface="IBM Plex Sans" pitchFamily="34" charset="-120"/>
              </a:rPr>
              <a:t>Մտածեք քննադատաբար</a:t>
            </a:r>
            <a:endParaRPr lang="hy" sz="1820" dirty="0"/>
          </a:p>
          <a:p>
            <a:pPr algn="l" indent="0" marL="0">
              <a:lnSpc>
                <a:spcPct val="113000"/>
              </a:lnSpc>
              <a:spcBef>
                <a:spcPts val="270"/>
              </a:spcBef>
              <a:buNone/>
            </a:pPr>
            <a:r>
              <a:rPr lang="hy" altLang="en-US" sz="1820" dirty="0">
                <a:solidFill>
                  <a:srgbClr val="25252B"/>
                </a:solidFill>
                <a:latin typeface="IBM Plex Sans" pitchFamily="34" charset="0"/>
                <a:ea typeface="IBM Plex Sans" pitchFamily="34" charset="-122"/>
                <a:cs typeface="IBM Plex Sans" pitchFamily="34" charset="-120"/>
              </a:rPr>
              <a:t>Ո՞ր հատկություններն էին կարևոր, երբ փողի կամ ակտիվի մի տեսակը նախընտրում էիք մյուսից։</a:t>
            </a:r>
            <a:endParaRPr lang="hy"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Ապրանքափոխանակությունը և ցանկությունների</a:t>
            </a:r>
            <a:br/>
            <a:r>
              <a:rPr lang="hy" altLang="en-US" sz="3000" dirty="0">
                <a:solidFill>
                  <a:srgbClr val="422C70"/>
                </a:solidFill>
                <a:latin typeface="IBM Plex Sans Medium" pitchFamily="34" charset="0"/>
                <a:ea typeface="IBM Plex Sans Medium" pitchFamily="34" charset="-122"/>
                <a:cs typeface="IBM Plex Sans Medium" pitchFamily="34" charset="-120"/>
              </a:rPr>
              <a:t>կրկնակի համընկնումը</a:t>
            </a:r>
            <a:endParaRPr lang="hy" sz="3000" dirty="0"/>
          </a:p>
        </p:txBody>
      </p:sp>
      <p:sp>
        <p:nvSpPr>
          <p:cNvPr id="4" name="Text 2"/>
          <p:cNvSpPr/>
          <p:nvPr/>
        </p:nvSpPr>
        <p:spPr>
          <a:xfrm>
            <a:off x="1047720" y="180584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Ապրանքների կամ ծառայությունների ուղղակի փոխանակում</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Երկու կողմերն էլ պետք է ցանկանան մյուսի առաջարկածը</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Միևնույն ժամանակ, համապատասխան քանակներով</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Բաժանելիության, փչանալու, գնագոյացման և խնայողության դժվարություններ</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Փողը տարանջատում է վաճառքը գնումից</a:t>
            </a:r>
            <a:endParaRPr lang="hy"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Սակավություն, արժեք և</a:t>
            </a:r>
            <a:br/>
            <a:r>
              <a:rPr lang="hy" altLang="en-US" sz="3000" dirty="0">
                <a:solidFill>
                  <a:srgbClr val="422C70"/>
                </a:solidFill>
                <a:latin typeface="IBM Plex Sans Medium" pitchFamily="34" charset="0"/>
                <a:ea typeface="IBM Plex Sans Medium" pitchFamily="34" charset="-122"/>
                <a:cs typeface="IBM Plex Sans Medium" pitchFamily="34" charset="-120"/>
              </a:rPr>
              <a:t>փոխանակում</a:t>
            </a:r>
            <a:endParaRPr lang="hy" sz="3000" dirty="0"/>
          </a:p>
        </p:txBody>
      </p:sp>
      <p:sp>
        <p:nvSpPr>
          <p:cNvPr id="5" name="Text 2"/>
          <p:cNvSpPr/>
          <p:nvPr/>
        </p:nvSpPr>
        <p:spPr>
          <a:xfrm>
            <a:off x="941009" y="1780245"/>
            <a:ext cx="5393771" cy="3478286"/>
          </a:xfrm>
          <a:prstGeom prst="rect">
            <a:avLst/>
          </a:prstGeom>
          <a:noFill/>
          <a:ln/>
        </p:spPr>
        <p:txBody>
          <a:bodyPr wrap="square" lIns="0" tIns="0" rIns="0" bIns="0" rtlCol="0" anchor="t"/>
          <a:lstStyle/>
          <a:p>
            <a:pPr algn="l" marL="165100" indent="-165100">
              <a:lnSpc>
                <a:spcPct val="113000"/>
              </a:lnSpc>
              <a:buSzPct val="100000"/>
              <a:buChar char="•"/>
            </a:pPr>
            <a:r>
              <a:rPr lang="hy" altLang="en-US" sz="1730" b="1" dirty="0">
                <a:solidFill>
                  <a:srgbClr val="25252B"/>
                </a:solidFill>
                <a:latin typeface="IBM Plex Sans" pitchFamily="34" charset="0"/>
                <a:ea typeface="IBM Plex Sans" pitchFamily="34" charset="-122"/>
                <a:cs typeface="IBM Plex Sans" pitchFamily="34" charset="-120"/>
              </a:rPr>
              <a:t>Սակավություն․</a:t>
            </a:r>
            <a:r>
              <a:rPr lang="hy" altLang="en-US" sz="1730" dirty="0">
                <a:solidFill>
                  <a:srgbClr val="25252B"/>
                </a:solidFill>
                <a:latin typeface="IBM Plex Sans" pitchFamily="34" charset="0"/>
                <a:ea typeface="IBM Plex Sans" pitchFamily="34" charset="-122"/>
                <a:cs typeface="IBM Plex Sans" pitchFamily="34" charset="-120"/>
              </a:rPr>
              <a:t> մի օգտագործումը բացառում է մյուսը</a:t>
            </a:r>
            <a:endParaRPr lang="hy" sz="1730" dirty="0"/>
          </a:p>
          <a:p>
            <a:pPr algn="l" marL="165100" indent="-165100">
              <a:lnSpc>
                <a:spcPct val="113000"/>
              </a:lnSpc>
              <a:spcBef>
                <a:spcPts val="340"/>
              </a:spcBef>
              <a:buSzPct val="100000"/>
              <a:buChar char="•"/>
            </a:pPr>
            <a:r>
              <a:rPr lang="hy" altLang="en-US" sz="1730" b="1" dirty="0">
                <a:solidFill>
                  <a:srgbClr val="25252B"/>
                </a:solidFill>
                <a:latin typeface="IBM Plex Sans" pitchFamily="34" charset="0"/>
                <a:ea typeface="IBM Plex Sans" pitchFamily="34" charset="-122"/>
                <a:cs typeface="IBM Plex Sans" pitchFamily="34" charset="-120"/>
              </a:rPr>
              <a:t>Սուբյեկտիվ արժեք․</a:t>
            </a:r>
            <a:r>
              <a:rPr lang="hy" altLang="en-US" sz="1730" dirty="0">
                <a:solidFill>
                  <a:srgbClr val="25252B"/>
                </a:solidFill>
                <a:latin typeface="IBM Plex Sans" pitchFamily="34" charset="0"/>
                <a:ea typeface="IBM Plex Sans" pitchFamily="34" charset="-122"/>
                <a:cs typeface="IBM Plex Sans" pitchFamily="34" charset="-120"/>
              </a:rPr>
              <a:t> կարիքներ, նախապատվություններ և հանգամանքներ</a:t>
            </a:r>
            <a:endParaRPr lang="hy" sz="1730" dirty="0"/>
          </a:p>
          <a:p>
            <a:pPr algn="l" marL="165100" indent="-165100">
              <a:lnSpc>
                <a:spcPct val="113000"/>
              </a:lnSpc>
              <a:spcBef>
                <a:spcPts val="340"/>
              </a:spcBef>
              <a:buSzPct val="100000"/>
              <a:buChar char="•"/>
            </a:pPr>
            <a:r>
              <a:rPr lang="hy" altLang="en-US" sz="1730" b="1" dirty="0">
                <a:solidFill>
                  <a:srgbClr val="25252B"/>
                </a:solidFill>
                <a:latin typeface="IBM Plex Sans" pitchFamily="34" charset="0"/>
                <a:ea typeface="IBM Plex Sans" pitchFamily="34" charset="-122"/>
                <a:cs typeface="IBM Plex Sans" pitchFamily="34" charset="-120"/>
              </a:rPr>
              <a:t>Փոխանակում․</a:t>
            </a:r>
            <a:r>
              <a:rPr lang="hy" altLang="en-US" sz="1730" dirty="0">
                <a:solidFill>
                  <a:srgbClr val="25252B"/>
                </a:solidFill>
                <a:latin typeface="IBM Plex Sans" pitchFamily="34" charset="0"/>
                <a:ea typeface="IBM Plex Sans" pitchFamily="34" charset="-122"/>
                <a:cs typeface="IBM Plex Sans" pitchFamily="34" charset="-120"/>
              </a:rPr>
              <a:t> երկու կողմերն էլ նախընտրում են այն, ինչ ստանում են</a:t>
            </a:r>
            <a:endParaRPr lang="hy" sz="1730" dirty="0"/>
          </a:p>
          <a:p>
            <a:pPr algn="l" marL="165100" indent="-165100">
              <a:lnSpc>
                <a:spcPct val="113000"/>
              </a:lnSpc>
              <a:spcBef>
                <a:spcPts val="340"/>
              </a:spcBef>
              <a:buSzPct val="100000"/>
              <a:buChar char="•"/>
            </a:pPr>
            <a:r>
              <a:rPr lang="hy" altLang="en-US" sz="1730" b="1" dirty="0">
                <a:solidFill>
                  <a:srgbClr val="25252B"/>
                </a:solidFill>
                <a:latin typeface="IBM Plex Sans" pitchFamily="34" charset="0"/>
                <a:ea typeface="IBM Plex Sans" pitchFamily="34" charset="-122"/>
                <a:cs typeface="IBM Plex Sans" pitchFamily="34" charset="-120"/>
              </a:rPr>
              <a:t>Այլընտրանքային ծախս․</a:t>
            </a:r>
            <a:r>
              <a:rPr lang="hy" altLang="en-US" sz="1730" dirty="0">
                <a:solidFill>
                  <a:srgbClr val="25252B"/>
                </a:solidFill>
                <a:latin typeface="IBM Plex Sans" pitchFamily="34" charset="0"/>
                <a:ea typeface="IBM Plex Sans" pitchFamily="34" charset="-122"/>
                <a:cs typeface="IBM Plex Sans" pitchFamily="34" charset="-120"/>
              </a:rPr>
              <a:t> լավագույն այլընտրանքը, որից հրաժարվում եք</a:t>
            </a:r>
            <a:endParaRPr lang="hy" sz="1730" dirty="0"/>
          </a:p>
          <a:p>
            <a:pPr algn="l" marL="165100" indent="-165100">
              <a:lnSpc>
                <a:spcPct val="113000"/>
              </a:lnSpc>
              <a:spcBef>
                <a:spcPts val="340"/>
              </a:spcBef>
              <a:buSzPct val="100000"/>
              <a:buChar char="•"/>
            </a:pPr>
            <a:r>
              <a:rPr lang="hy" altLang="en-US" sz="1730" b="1" dirty="0">
                <a:solidFill>
                  <a:srgbClr val="25252B"/>
                </a:solidFill>
                <a:latin typeface="IBM Plex Sans" pitchFamily="34" charset="0"/>
                <a:ea typeface="IBM Plex Sans" pitchFamily="34" charset="-122"/>
                <a:cs typeface="IBM Plex Sans" pitchFamily="34" charset="-120"/>
              </a:rPr>
              <a:t>Ժամանակային նախապատվություն․</a:t>
            </a:r>
            <a:r>
              <a:rPr lang="hy" altLang="en-US" sz="1730" dirty="0">
                <a:solidFill>
                  <a:srgbClr val="25252B"/>
                </a:solidFill>
                <a:latin typeface="IBM Plex Sans" pitchFamily="34" charset="0"/>
                <a:ea typeface="IBM Plex Sans" pitchFamily="34" charset="-122"/>
                <a:cs typeface="IBM Plex Sans" pitchFamily="34" charset="-120"/>
              </a:rPr>
              <a:t> այժմ՝ համեմատած ավելի ուշի հետ</a:t>
            </a:r>
            <a:endParaRPr lang="hy" sz="1730" dirty="0"/>
          </a:p>
          <a:p>
            <a:pPr algn="l" marL="165100" indent="-165100">
              <a:lnSpc>
                <a:spcPct val="113000"/>
              </a:lnSpc>
              <a:spcBef>
                <a:spcPts val="340"/>
              </a:spcBef>
              <a:buSzPct val="100000"/>
              <a:buChar char="•"/>
            </a:pPr>
            <a:r>
              <a:rPr lang="hy" altLang="en-US" sz="1730" b="1" dirty="0">
                <a:solidFill>
                  <a:srgbClr val="25252B"/>
                </a:solidFill>
                <a:latin typeface="IBM Plex Sans" pitchFamily="34" charset="0"/>
                <a:ea typeface="IBM Plex Sans" pitchFamily="34" charset="-122"/>
                <a:cs typeface="IBM Plex Sans" pitchFamily="34" charset="-120"/>
              </a:rPr>
              <a:t>Փոխզիջում․</a:t>
            </a:r>
            <a:r>
              <a:rPr lang="hy" altLang="en-US" sz="1730" dirty="0">
                <a:solidFill>
                  <a:srgbClr val="25252B"/>
                </a:solidFill>
                <a:latin typeface="IBM Plex Sans" pitchFamily="34" charset="0"/>
                <a:ea typeface="IBM Plex Sans" pitchFamily="34" charset="-122"/>
                <a:cs typeface="IBM Plex Sans" pitchFamily="34" charset="-120"/>
              </a:rPr>
              <a:t> օգուտ, որն ունի իր գինը</a:t>
            </a:r>
            <a:endParaRPr lang="hy" sz="1730" dirty="0"/>
          </a:p>
        </p:txBody>
      </p:sp>
      <p:sp>
        <p:nvSpPr>
          <p:cNvPr id="6" name="Text 3"/>
          <p:cNvSpPr/>
          <p:nvPr/>
        </p:nvSpPr>
        <p:spPr>
          <a:xfrm>
            <a:off x="666780" y="5499750"/>
            <a:ext cx="5694426" cy="592623"/>
          </a:xfrm>
          <a:prstGeom prst="rect">
            <a:avLst/>
          </a:prstGeom>
          <a:noFill/>
          <a:ln/>
        </p:spPr>
        <p:txBody>
          <a:bodyPr wrap="square" lIns="0" tIns="0" rIns="0" bIns="0" rtlCol="0" anchor="t"/>
          <a:lstStyle/>
          <a:p>
            <a:pPr algn="l" indent="0" marL="0">
              <a:lnSpc>
                <a:spcPct val="113000"/>
              </a:lnSpc>
              <a:buNone/>
            </a:pPr>
            <a:r>
              <a:rPr lang="hy" altLang="en-US" sz="1730" dirty="0">
                <a:solidFill>
                  <a:srgbClr val="25252B"/>
                </a:solidFill>
                <a:latin typeface="IBM Plex Sans" pitchFamily="34" charset="0"/>
                <a:ea typeface="IBM Plex Sans" pitchFamily="34" charset="-122"/>
                <a:cs typeface="IBM Plex Sans" pitchFamily="34" charset="-120"/>
              </a:rPr>
              <a:t>Միայն սակավությունը չի երաշխավորում արժեքը․ պահանջարկը նույնպես կարևոր է։</a:t>
            </a:r>
            <a:endParaRPr lang="hy" sz="17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Անվտանգ աղբյուրի մոտ Ջրի շիշը խանութի սառնարանում է։ Մոտակայքում մաքուր ջուր գտնելը հեշտ է։ԿարիքՑածրԳինԱվելի ցածրՊակասի ժամանակ Նույն շիշը շոգ անապատում է։ Ջուր գտնելը դժվար է, իսկ դրա կարիքը՝ մեծ։Կար">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Այլընտրանքային արժեք</a:t>
            </a:r>
            <a:endParaRPr lang="hy"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Սահմանափակ գումար ունեցող գնորդը կշռադատում է տարբերակները Սնունդ Այսօր լավ սնվեք։Տրանսպորտ Հասեք աշխատանքի։ԽնայելԳումարը պահեք հետագայի համար։ Յուրաքանչյուր ընտրություն նշանակում է հրաժարվել մյուսներ">    </p:cNvPr>
          <p:cNvPicPr>
            <a:picLocks noChangeAspect="1"/>
          </p:cNvPicPr>
          <p:nvPr/>
        </p:nvPicPr>
        <p:blipFill>
          <a:blip r:embed="rId1"/>
          <a:stretch>
            <a:fillRect/>
          </a:stretch>
        </p:blipFill>
        <p:spPr>
          <a:xfrm>
            <a:off x="932597" y="266730"/>
            <a:ext cx="1032677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Ապրանքափոխանակությունից մինչև թվային փող</a:t>
            </a:r>
            <a:endParaRPr lang="hy" sz="3000" dirty="0"/>
          </a:p>
        </p:txBody>
      </p:sp>
      <p:sp>
        <p:nvSpPr>
          <p:cNvPr id="4" name="Text 2"/>
          <p:cNvSpPr/>
          <p:nvPr/>
        </p:nvSpPr>
        <p:spPr>
          <a:xfrm>
            <a:off x="1002000" y="1375806"/>
            <a:ext cx="11142604" cy="3525469"/>
          </a:xfrm>
          <a:prstGeom prst="rect">
            <a:avLst/>
          </a:prstGeom>
          <a:noFill/>
          <a:ln/>
        </p:spPr>
        <p:txBody>
          <a:bodyPr wrap="square" lIns="0" tIns="0" rIns="0" bIns="0" rtlCol="0" anchor="t"/>
          <a:lstStyle/>
          <a:p>
            <a:pPr algn="l" marL="200660" indent="-200660">
              <a:lnSpc>
                <a:spcPct val="113000"/>
              </a:lnSpc>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Ուղղակի փոխանակում, նվերներ, պարտավորություններ և պարտքերի գրառումներ</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Ապրանքային փող. այլ կիրառություններ ունեցող ապրանքներ</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Ստանդարտ մետաղադրամներ. ճանաչելիություն, հարգի հնարավոր նվազեցում</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Ներկայացուցչական թղթադրամներ. մարման ենթակա պահանջներ, վստահություն թողարկողի նկատմամբ</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Բանկեր և պետական փող. հաստատությունների խոստումներ</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Թվային վճարումներ. գրառումները փոփոխող հրահանգներ</a:t>
            </a:r>
            <a:endParaRPr lang="hy" sz="2110" dirty="0"/>
          </a:p>
        </p:txBody>
      </p:sp>
      <p:sp>
        <p:nvSpPr>
          <p:cNvPr id="5" name="Text 3"/>
          <p:cNvSpPr/>
          <p:nvPr/>
        </p:nvSpPr>
        <p:spPr>
          <a:xfrm>
            <a:off x="666780" y="5196169"/>
            <a:ext cx="11510010" cy="1085850"/>
          </a:xfrm>
          <a:prstGeom prst="rect">
            <a:avLst/>
          </a:prstGeom>
          <a:noFill/>
          <a:ln/>
        </p:spPr>
        <p:txBody>
          <a:bodyPr wrap="square" lIns="0" tIns="0" rIns="0" bIns="0" rtlCol="0" anchor="t"/>
          <a:lstStyle/>
          <a:p>
            <a:pPr algn="l" indent="0" marL="0">
              <a:lnSpc>
                <a:spcPct val="113000"/>
              </a:lnSpc>
              <a:buNone/>
            </a:pPr>
            <a:r>
              <a:rPr lang="hy" altLang="en-US" sz="2110" dirty="0">
                <a:solidFill>
                  <a:srgbClr val="25252B"/>
                </a:solidFill>
                <a:latin typeface="IBM Plex Sans" pitchFamily="34" charset="0"/>
                <a:ea typeface="IBM Plex Sans" pitchFamily="34" charset="-122"/>
                <a:cs typeface="IBM Plex Sans" pitchFamily="34" charset="-120"/>
              </a:rPr>
              <a:t>Տարբեր ձևերը գոյակցել են. հասարակությունները չեն հետևել միևնույն հաջորդականությանը։ Հարմարավետությունը հաճախ կախվածություն էր առաջացնում թողարկողներից և միջնորդներից։</a:t>
            </a:r>
            <a:endParaRPr lang="hy"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Ֆիատային փողեր</a:t>
            </a:r>
            <a:endParaRPr lang="hy"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Ֆիատ փողը պետության կողմից հաստատված արժույթ է, որը չի կարող փոխանակվել որևէ ապրանքի, օրինակ՝ ոսկու, ֆիքսված քանակի հետ։</a:t>
            </a:r>
            <a:endParaRPr lang="hy" sz="2020" dirty="0"/>
          </a:p>
        </p:txBody>
      </p:sp>
      <p:sp>
        <p:nvSpPr>
          <p:cNvPr id="5" name="Text 3"/>
          <p:cNvSpPr/>
          <p:nvPr/>
        </p:nvSpPr>
        <p:spPr>
          <a:xfrm>
            <a:off x="986729" y="2319376"/>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Կենտրոնական բանկ՝</a:t>
            </a:r>
            <a:r>
              <a:rPr lang="hy" altLang="en-US" sz="2020" dirty="0">
                <a:solidFill>
                  <a:srgbClr val="25252B"/>
                </a:solidFill>
                <a:latin typeface="IBM Plex Sans" pitchFamily="34" charset="0"/>
                <a:ea typeface="IBM Plex Sans" pitchFamily="34" charset="-122"/>
                <a:cs typeface="IBM Plex Sans" pitchFamily="34" charset="-120"/>
              </a:rPr>
              <a:t> դրամական բազա, քաղաքականություն, վերջնահաշվարկ</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Առևտրային բանկեր՝</a:t>
            </a:r>
            <a:r>
              <a:rPr lang="hy" altLang="en-US" sz="2020" dirty="0">
                <a:solidFill>
                  <a:srgbClr val="25252B"/>
                </a:solidFill>
                <a:latin typeface="IBM Plex Sans" pitchFamily="34" charset="0"/>
                <a:ea typeface="IBM Plex Sans" pitchFamily="34" charset="-122"/>
                <a:cs typeface="IBM Plex Sans" pitchFamily="34" charset="-120"/>
              </a:rPr>
              <a:t> ավանդներ, վճարումներ, վարկեր</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Կառավարություն՝</a:t>
            </a:r>
            <a:r>
              <a:rPr lang="hy" altLang="en-US" sz="2020" dirty="0">
                <a:solidFill>
                  <a:srgbClr val="25252B"/>
                </a:solidFill>
                <a:latin typeface="IBM Plex Sans" pitchFamily="34" charset="0"/>
                <a:ea typeface="IBM Plex Sans" pitchFamily="34" charset="-122"/>
                <a:cs typeface="IBM Plex Sans" pitchFamily="34" charset="-120"/>
              </a:rPr>
              <a:t> հարկեր, ծախսեր, օրենքներ</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Մարդիկ և ձեռնարկություններ՝</a:t>
            </a:r>
            <a:r>
              <a:rPr lang="hy" altLang="en-US" sz="2020" dirty="0">
                <a:solidFill>
                  <a:srgbClr val="25252B"/>
                </a:solidFill>
                <a:latin typeface="IBM Plex Sans" pitchFamily="34" charset="0"/>
                <a:ea typeface="IBM Plex Sans" pitchFamily="34" charset="-122"/>
                <a:cs typeface="IBM Plex Sans" pitchFamily="34" charset="-120"/>
              </a:rPr>
              <a:t> աշխատանք, գներ, փոխանակում</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Համընդհանուր ընդունում և ցանցային ազդեցություններ</a:t>
            </a:r>
            <a:endParaRPr lang="hy" sz="2020" dirty="0"/>
          </a:p>
        </p:txBody>
      </p:sp>
      <p:sp>
        <p:nvSpPr>
          <p:cNvPr id="6" name="Text 4"/>
          <p:cNvSpPr/>
          <p:nvPr/>
        </p:nvSpPr>
        <p:spPr>
          <a:xfrm>
            <a:off x="666780" y="4533595"/>
            <a:ext cx="11510010" cy="1382298"/>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Հարմարավետ վճարումները և ճկուն վարկավորումը հանգեցնում են ինստիտուցիոնալ կախվածության։ Առաջարկը, հասանելիությունը և կանոնները կարող են փոխվել․ օրինական վճարամիջոցին վերաբերող կանոնները տարբերվում են՝ ըստ իրավազորության։</a:t>
            </a:r>
            <a:endParaRPr lang="hy"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Կենտրոնական բանկՎարում է դրամավարկային քաղաքականությունը և աջակցում վճարումների վերջնահաշվարկին։ Առևտրային բանկՀաճախորդներին պարտք է նրանց ավանդների գումարները. ավանդը բանկի պարտավորությունն է։ Վճարայ">    </p:cNvPr>
          <p:cNvPicPr>
            <a:picLocks noChangeAspect="1"/>
          </p:cNvPicPr>
          <p:nvPr/>
        </p:nvPicPr>
        <p:blipFill>
          <a:blip r:embed="rId1"/>
          <a:stretch>
            <a:fillRect/>
          </a:stretch>
        </p:blipFill>
        <p:spPr>
          <a:xfrm>
            <a:off x="342900" y="380573"/>
            <a:ext cx="11506170" cy="59444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Ուսումնասիրեք տեղական</a:t>
            </a:r>
            <a:br/>
            <a:r>
              <a:rPr lang="hy" altLang="en-US" sz="3000" dirty="0">
                <a:solidFill>
                  <a:srgbClr val="422C70"/>
                </a:solidFill>
                <a:latin typeface="IBM Plex Sans Medium" pitchFamily="34" charset="0"/>
                <a:ea typeface="IBM Plex Sans Medium" pitchFamily="34" charset="-122"/>
                <a:cs typeface="IBM Plex Sans Medium" pitchFamily="34" charset="-120"/>
              </a:rPr>
              <a:t>վճարումը</a:t>
            </a:r>
            <a:endParaRPr lang="hy" sz="3000" dirty="0"/>
          </a:p>
        </p:txBody>
      </p:sp>
      <p:sp>
        <p:nvSpPr>
          <p:cNvPr id="5" name="Text 2"/>
          <p:cNvSpPr/>
          <p:nvPr/>
        </p:nvSpPr>
        <p:spPr>
          <a:xfrm>
            <a:off x="666780" y="1836390"/>
            <a:ext cx="5694426" cy="658094"/>
          </a:xfrm>
          <a:prstGeom prst="rect">
            <a:avLst/>
          </a:prstGeom>
          <a:noFill/>
          <a:ln/>
        </p:spPr>
        <p:txBody>
          <a:bodyPr wrap="square" lIns="0" tIns="0" rIns="0" bIns="0" rtlCol="0" anchor="t"/>
          <a:lstStyle/>
          <a:p>
            <a:pPr algn="l" indent="0" marL="0">
              <a:lnSpc>
                <a:spcPct val="113000"/>
              </a:lnSpc>
              <a:buNone/>
            </a:pPr>
            <a:r>
              <a:rPr lang="hy" altLang="en-US" sz="1920" dirty="0">
                <a:solidFill>
                  <a:srgbClr val="25252B"/>
                </a:solidFill>
                <a:latin typeface="IBM Plex Sans" pitchFamily="34" charset="0"/>
                <a:ea typeface="IBM Plex Sans" pitchFamily="34" charset="-122"/>
                <a:cs typeface="IBM Plex Sans" pitchFamily="34" charset="-120"/>
              </a:rPr>
              <a:t>Ընտրեք առօրյա վճարման օրինակ կամ օգտագործեք հորինված սցենար։</a:t>
            </a:r>
            <a:endParaRPr lang="hy" sz="1920" dirty="0"/>
          </a:p>
        </p:txBody>
      </p:sp>
      <p:sp>
        <p:nvSpPr>
          <p:cNvPr id="6" name="Text 3"/>
          <p:cNvSpPr/>
          <p:nvPr/>
        </p:nvSpPr>
        <p:spPr>
          <a:xfrm>
            <a:off x="971459" y="2689433"/>
            <a:ext cx="5360487" cy="3436590"/>
          </a:xfrm>
          <a:prstGeom prst="rect">
            <a:avLst/>
          </a:prstGeom>
          <a:noFill/>
          <a:ln/>
        </p:spPr>
        <p:txBody>
          <a:bodyPr wrap="square" lIns="0" tIns="0" rIns="0" bIns="0" rtlCol="0" anchor="t"/>
          <a:lstStyle/>
          <a:p>
            <a:pPr algn="l" marL="182880" indent="-182880">
              <a:lnSpc>
                <a:spcPct val="113000"/>
              </a:lnSpc>
              <a:buSzPct val="100000"/>
              <a:buFont typeface="+mj-lt"/>
              <a:buAutoNum type="arabicPeriod" startAt="1"/>
            </a:pPr>
            <a:r>
              <a:rPr lang="hy" altLang="en-US" sz="1920" dirty="0">
                <a:solidFill>
                  <a:srgbClr val="25252B"/>
                </a:solidFill>
                <a:latin typeface="IBM Plex Sans" pitchFamily="34" charset="0"/>
                <a:ea typeface="IBM Plex Sans" pitchFamily="34" charset="-122"/>
                <a:cs typeface="IBM Plex Sans" pitchFamily="34" charset="-120"/>
              </a:rPr>
              <a:t>Ինչի՞ համար է կատարվում վճարումը։ Ո՞ր արժույթն է ծառայում որպես հաշվարկային միավոր։</a:t>
            </a:r>
            <a:endParaRPr lang="hy" sz="1920" dirty="0"/>
          </a:p>
          <a:p>
            <a:pPr algn="l" marL="182880" indent="-182880">
              <a:lnSpc>
                <a:spcPct val="113000"/>
              </a:lnSpc>
              <a:spcBef>
                <a:spcPts val="380"/>
              </a:spcBef>
              <a:buSzPct val="100000"/>
              <a:buFont typeface="+mj-lt"/>
              <a:buAutoNum type="arabicPeriod" startAt="1"/>
            </a:pPr>
            <a:r>
              <a:rPr lang="hy" altLang="en-US" sz="1920" dirty="0">
                <a:solidFill>
                  <a:srgbClr val="25252B"/>
                </a:solidFill>
                <a:latin typeface="IBM Plex Sans" pitchFamily="34" charset="0"/>
                <a:ea typeface="IBM Plex Sans" pitchFamily="34" charset="-122"/>
                <a:cs typeface="IBM Plex Sans" pitchFamily="34" charset="-120"/>
              </a:rPr>
              <a:t>Ինչո՞ւ է ստացողն այն ընդունում։</a:t>
            </a:r>
            <a:endParaRPr lang="hy" sz="1920" dirty="0"/>
          </a:p>
          <a:p>
            <a:pPr algn="l" marL="182880" indent="-182880">
              <a:lnSpc>
                <a:spcPct val="113000"/>
              </a:lnSpc>
              <a:spcBef>
                <a:spcPts val="380"/>
              </a:spcBef>
              <a:buSzPct val="100000"/>
              <a:buFont typeface="+mj-lt"/>
              <a:buAutoNum type="arabicPeriod" startAt="1"/>
            </a:pPr>
            <a:r>
              <a:rPr lang="hy" altLang="en-US" sz="1920" dirty="0">
                <a:solidFill>
                  <a:srgbClr val="25252B"/>
                </a:solidFill>
                <a:latin typeface="IBM Plex Sans" pitchFamily="34" charset="0"/>
                <a:ea typeface="IBM Plex Sans" pitchFamily="34" charset="-122"/>
                <a:cs typeface="IBM Plex Sans" pitchFamily="34" charset="-120"/>
              </a:rPr>
              <a:t>Ո՞ր հաստատությունները, գրանցումները կամ կանոններն են այն ապահովում։</a:t>
            </a:r>
            <a:endParaRPr lang="hy" sz="1920" dirty="0"/>
          </a:p>
          <a:p>
            <a:pPr algn="l" marL="182880" indent="-182880">
              <a:lnSpc>
                <a:spcPct val="113000"/>
              </a:lnSpc>
              <a:spcBef>
                <a:spcPts val="380"/>
              </a:spcBef>
              <a:buSzPct val="100000"/>
              <a:buFont typeface="+mj-lt"/>
              <a:buAutoNum type="arabicPeriod" startAt="1"/>
            </a:pPr>
            <a:r>
              <a:rPr lang="hy" altLang="en-US" sz="1920" dirty="0">
                <a:solidFill>
                  <a:srgbClr val="25252B"/>
                </a:solidFill>
                <a:latin typeface="IBM Plex Sans" pitchFamily="34" charset="0"/>
                <a:ea typeface="IBM Plex Sans" pitchFamily="34" charset="-122"/>
                <a:cs typeface="IBM Plex Sans" pitchFamily="34" charset="-120"/>
              </a:rPr>
              <a:t>Ի՞նչն է դժվարանում, եթե այն այլևս չի ընդունվում կամ վստահությունը խաթարվում է։</a:t>
            </a:r>
            <a:endParaRPr lang="hy"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Մասնակի պահուստավորմամբ բանկային համակարգ</a:t>
            </a:r>
            <a:endParaRPr lang="hy" sz="3000" dirty="0"/>
          </a:p>
        </p:txBody>
      </p:sp>
      <p:sp>
        <p:nvSpPr>
          <p:cNvPr id="4" name="Text 2"/>
          <p:cNvSpPr/>
          <p:nvPr/>
        </p:nvSpPr>
        <p:spPr>
          <a:xfrm>
            <a:off x="941009" y="1361176"/>
            <a:ext cx="11209355" cy="1952884"/>
          </a:xfrm>
          <a:prstGeom prst="rect">
            <a:avLst/>
          </a:prstGeom>
          <a:noFill/>
          <a:ln/>
        </p:spPr>
        <p:txBody>
          <a:bodyPr wrap="square" lIns="0" tIns="0" rIns="0" bIns="0" rtlCol="0" anchor="t"/>
          <a:lstStyle/>
          <a:p>
            <a:pPr algn="l" marL="165100" indent="-165100">
              <a:lnSpc>
                <a:spcPct val="113000"/>
              </a:lnSpc>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Բանկային ավանդներ․ վճարելու խոստումներ</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Միայն մի մասն է պահվում որպես անմիջապես հասանելի պահուստներ</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Վարկը սովորաբար ստեղծում է նոր ավանդային փող</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Վարկի մայր գումարի մարումը նվազեցնում է ավանդային փողի ծավալը</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Կապիտալը, իրացվելիությունը, վարկային ռիսկը, ֆինանսավորումը, կարգավորումը և պահանջարկը սահմանափակում են վարկավորումը</a:t>
            </a:r>
            <a:endParaRPr lang="hy" sz="1730" dirty="0"/>
          </a:p>
        </p:txBody>
      </p:sp>
      <p:sp>
        <p:nvSpPr>
          <p:cNvPr id="5" name="Text 3"/>
          <p:cNvSpPr/>
          <p:nvPr/>
        </p:nvSpPr>
        <p:spPr>
          <a:xfrm>
            <a:off x="666780" y="3555370"/>
            <a:ext cx="11510010" cy="592623"/>
          </a:xfrm>
          <a:prstGeom prst="rect">
            <a:avLst/>
          </a:prstGeom>
          <a:noFill/>
          <a:ln/>
        </p:spPr>
        <p:txBody>
          <a:bodyPr wrap="square" lIns="0" tIns="0" rIns="0" bIns="0" rtlCol="0" anchor="t"/>
          <a:lstStyle/>
          <a:p>
            <a:pPr algn="l" indent="0" marL="0">
              <a:lnSpc>
                <a:spcPct val="113000"/>
              </a:lnSpc>
              <a:buNone/>
            </a:pPr>
            <a:r>
              <a:rPr lang="hy" altLang="en-US" sz="1730" b="1" dirty="0">
                <a:solidFill>
                  <a:srgbClr val="25252B"/>
                </a:solidFill>
                <a:latin typeface="IBM Plex Sans" pitchFamily="34" charset="0"/>
                <a:ea typeface="IBM Plex Sans" pitchFamily="34" charset="-122"/>
                <a:cs typeface="IBM Plex Sans" pitchFamily="34" charset="-120"/>
              </a:rPr>
              <a:t>Իրացվելիության ռիսկ․</a:t>
            </a:r>
            <a:r>
              <a:rPr lang="hy" altLang="en-US" sz="1730" dirty="0">
                <a:solidFill>
                  <a:srgbClr val="25252B"/>
                </a:solidFill>
                <a:latin typeface="IBM Plex Sans" pitchFamily="34" charset="0"/>
                <a:ea typeface="IBM Plex Sans" pitchFamily="34" charset="-122"/>
                <a:cs typeface="IBM Plex Sans" pitchFamily="34" charset="-120"/>
              </a:rPr>
              <a:t> այսօր միջոցների դուրսբերման համար հասանելի գումարը չափազանց քիչ է։</a:t>
            </a:r>
            <a:endParaRPr lang="hy" sz="1730" dirty="0"/>
          </a:p>
        </p:txBody>
      </p:sp>
      <p:sp>
        <p:nvSpPr>
          <p:cNvPr id="6" name="Text 4"/>
          <p:cNvSpPr/>
          <p:nvPr/>
        </p:nvSpPr>
        <p:spPr>
          <a:xfrm>
            <a:off x="666780" y="4367357"/>
            <a:ext cx="11510010" cy="296357"/>
          </a:xfrm>
          <a:prstGeom prst="rect">
            <a:avLst/>
          </a:prstGeom>
          <a:noFill/>
          <a:ln/>
        </p:spPr>
        <p:txBody>
          <a:bodyPr wrap="square" lIns="0" tIns="0" rIns="0" bIns="0" rtlCol="0" anchor="t"/>
          <a:lstStyle/>
          <a:p>
            <a:pPr algn="l" indent="0" marL="0">
              <a:lnSpc>
                <a:spcPct val="113000"/>
              </a:lnSpc>
              <a:buNone/>
            </a:pPr>
            <a:r>
              <a:rPr lang="hy" altLang="en-US" sz="1730" b="1" dirty="0">
                <a:solidFill>
                  <a:srgbClr val="25252B"/>
                </a:solidFill>
                <a:latin typeface="IBM Plex Sans" pitchFamily="34" charset="0"/>
                <a:ea typeface="IBM Plex Sans" pitchFamily="34" charset="-122"/>
                <a:cs typeface="IBM Plex Sans" pitchFamily="34" charset="-120"/>
              </a:rPr>
              <a:t>Վճարունակության ռիսկ․</a:t>
            </a:r>
            <a:r>
              <a:rPr lang="hy" altLang="en-US" sz="1730" dirty="0">
                <a:solidFill>
                  <a:srgbClr val="25252B"/>
                </a:solidFill>
                <a:latin typeface="IBM Plex Sans" pitchFamily="34" charset="0"/>
                <a:ea typeface="IBM Plex Sans" pitchFamily="34" charset="-122"/>
                <a:cs typeface="IBM Plex Sans" pitchFamily="34" charset="-120"/>
              </a:rPr>
              <a:t> ակտիվների արժեքը պակաս է պարտավորություններից։</a:t>
            </a:r>
            <a:endParaRPr lang="hy" sz="1730" dirty="0"/>
          </a:p>
        </p:txBody>
      </p:sp>
      <p:sp>
        <p:nvSpPr>
          <p:cNvPr id="7" name="Text 5"/>
          <p:cNvSpPr/>
          <p:nvPr/>
        </p:nvSpPr>
        <p:spPr>
          <a:xfrm>
            <a:off x="666780" y="4883079"/>
            <a:ext cx="11510010" cy="1185245"/>
          </a:xfrm>
          <a:prstGeom prst="rect">
            <a:avLst/>
          </a:prstGeom>
          <a:noFill/>
          <a:ln/>
        </p:spPr>
        <p:txBody>
          <a:bodyPr wrap="square" lIns="0" tIns="0" rIns="0" bIns="0" rtlCol="0" anchor="t"/>
          <a:lstStyle/>
          <a:p>
            <a:pPr algn="l" indent="0" marL="0">
              <a:lnSpc>
                <a:spcPct val="113000"/>
              </a:lnSpc>
              <a:buNone/>
            </a:pPr>
            <a:r>
              <a:rPr lang="hy" altLang="en-US" sz="1730" dirty="0">
                <a:solidFill>
                  <a:srgbClr val="25252B"/>
                </a:solidFill>
                <a:latin typeface="IBM Plex Sans" pitchFamily="34" charset="0"/>
                <a:ea typeface="IBM Plex Sans" pitchFamily="34" charset="-122"/>
                <a:cs typeface="IBM Plex Sans" pitchFamily="34" charset="-120"/>
              </a:rPr>
              <a:t>Ավանդների զանգվածային դուրսբերումը կարող է դժվարացնել միջոցների հասանելիությունը։ Ապահովագրությունը և կենտրոնական բանկի վարկավորումը կարող են նվազեցնել խուճապը, սակայն ծածկույթն ու կանոնները տարբեր են․ պաշտպանությունը չի կարող վերացնել բոլոր ռիսկերը։</a:t>
            </a:r>
            <a:endParaRPr lang="hy" sz="173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Դիմել վարկ ստանալու համարՎարկառուն դիմում է բանկին՝ վարկ ստանալու համար։2Հաստատել վարկըԲանկը համաձայնում է վարկ տրամադրել։3 Ստեղծել ավանդըԲանկը վարկառուի հաշվին մուտքագրում է նոր ավանդ։4 Ծախսել կամ ">    </p:cNvPr>
          <p:cNvPicPr>
            <a:picLocks noChangeAspect="1"/>
          </p:cNvPicPr>
          <p:nvPr/>
        </p:nvPicPr>
        <p:blipFill>
          <a:blip r:embed="rId1"/>
          <a:stretch>
            <a:fillRect/>
          </a:stretch>
        </p:blipFill>
        <p:spPr>
          <a:xfrm>
            <a:off x="1553383" y="266730"/>
            <a:ext cx="90852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Իրացվելիության ռիսկՇատ ավանդատուներ այսօր հերթ են կանգնում՝ իրենց գումարը հանելու համար Բանկի տրամադրած վարկերը դեռ կարող են մարվել ավելի ուշ Այս պահին բավարար կանխիկ գումար կամ արագ օգտագործելի ակտիվ">    </p:cNvPr>
          <p:cNvPicPr>
            <a:picLocks noChangeAspect="1"/>
          </p:cNvPicPr>
          <p:nvPr/>
        </p:nvPicPr>
        <p:blipFill>
          <a:blip r:embed="rId1"/>
          <a:stretch>
            <a:fillRect/>
          </a:stretch>
        </p:blipFill>
        <p:spPr>
          <a:xfrm>
            <a:off x="399593" y="266730"/>
            <a:ext cx="1139287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Գնաճ և գնողունակություն</a:t>
            </a:r>
            <a:endParaRPr lang="hy" sz="3000" dirty="0"/>
          </a:p>
        </p:txBody>
      </p:sp>
      <p:sp>
        <p:nvSpPr>
          <p:cNvPr id="5" name="Text 2"/>
          <p:cNvSpPr/>
          <p:nvPr/>
        </p:nvSpPr>
        <p:spPr>
          <a:xfrm>
            <a:off x="941009" y="1361176"/>
            <a:ext cx="5393771" cy="2501798"/>
          </a:xfrm>
          <a:prstGeom prst="rect">
            <a:avLst/>
          </a:prstGeom>
          <a:noFill/>
          <a:ln/>
        </p:spPr>
        <p:txBody>
          <a:bodyPr wrap="square" lIns="0" tIns="0" rIns="0" bIns="0" rtlCol="0" anchor="t"/>
          <a:lstStyle/>
          <a:p>
            <a:pPr algn="l" marL="165100" indent="-165100">
              <a:lnSpc>
                <a:spcPct val="113000"/>
              </a:lnSpc>
              <a:buSzPct val="100000"/>
              <a:buChar char="•"/>
            </a:pPr>
            <a:r>
              <a:rPr lang="hy" altLang="en-US" sz="1730" b="1" dirty="0">
                <a:solidFill>
                  <a:srgbClr val="25252B"/>
                </a:solidFill>
                <a:latin typeface="IBM Plex Sans" pitchFamily="34" charset="0"/>
                <a:ea typeface="IBM Plex Sans" pitchFamily="34" charset="-122"/>
                <a:cs typeface="IBM Plex Sans" pitchFamily="34" charset="-120"/>
              </a:rPr>
              <a:t>Գնաճ՝</a:t>
            </a:r>
            <a:r>
              <a:rPr lang="hy" altLang="en-US" sz="1730" dirty="0">
                <a:solidFill>
                  <a:srgbClr val="25252B"/>
                </a:solidFill>
                <a:latin typeface="IBM Plex Sans" pitchFamily="34" charset="0"/>
                <a:ea typeface="IBM Plex Sans" pitchFamily="34" charset="-122"/>
                <a:cs typeface="IBM Plex Sans" pitchFamily="34" charset="-120"/>
              </a:rPr>
              <a:t> գների ընդհանուր մակարդակի շարունակական աճ</a:t>
            </a:r>
            <a:endParaRPr lang="hy" sz="1730" dirty="0"/>
          </a:p>
          <a:p>
            <a:pPr algn="l" marL="165100" indent="-165100">
              <a:lnSpc>
                <a:spcPct val="113000"/>
              </a:lnSpc>
              <a:spcBef>
                <a:spcPts val="340"/>
              </a:spcBef>
              <a:buSzPct val="100000"/>
              <a:buChar char="•"/>
            </a:pPr>
            <a:r>
              <a:rPr lang="hy" altLang="en-US" sz="1730" b="1" dirty="0">
                <a:solidFill>
                  <a:srgbClr val="25252B"/>
                </a:solidFill>
                <a:latin typeface="IBM Plex Sans" pitchFamily="34" charset="0"/>
                <a:ea typeface="IBM Plex Sans" pitchFamily="34" charset="-122"/>
                <a:cs typeface="IBM Plex Sans" pitchFamily="34" charset="-120"/>
              </a:rPr>
              <a:t>Գնողունակություն՝</a:t>
            </a:r>
            <a:r>
              <a:rPr lang="hy" altLang="en-US" sz="1730" dirty="0">
                <a:solidFill>
                  <a:srgbClr val="25252B"/>
                </a:solidFill>
                <a:latin typeface="IBM Plex Sans" pitchFamily="34" charset="0"/>
                <a:ea typeface="IBM Plex Sans" pitchFamily="34" charset="-122"/>
                <a:cs typeface="IBM Plex Sans" pitchFamily="34" charset="-120"/>
              </a:rPr>
              <a:t> այն, ինչ կարելի է գնել մեկ դրամական միավորով</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Նույն զամբյուղը՝ 100 → 110 դրամական միավոր</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Անփոփոխ եկամուտ կամ խնայողություններ՝ ավելի ցածր գնողունակություն</a:t>
            </a:r>
            <a:endParaRPr lang="hy" sz="1730" dirty="0"/>
          </a:p>
        </p:txBody>
      </p:sp>
      <p:sp>
        <p:nvSpPr>
          <p:cNvPr id="6" name="Text 3"/>
          <p:cNvSpPr/>
          <p:nvPr/>
        </p:nvSpPr>
        <p:spPr>
          <a:xfrm>
            <a:off x="666780" y="4104193"/>
            <a:ext cx="5694426" cy="1777868"/>
          </a:xfrm>
          <a:prstGeom prst="rect">
            <a:avLst/>
          </a:prstGeom>
          <a:noFill/>
          <a:ln/>
        </p:spPr>
        <p:txBody>
          <a:bodyPr wrap="square" lIns="0" tIns="0" rIns="0" bIns="0" rtlCol="0" anchor="t"/>
          <a:lstStyle/>
          <a:p>
            <a:pPr algn="l" indent="0" marL="0">
              <a:lnSpc>
                <a:spcPct val="113000"/>
              </a:lnSpc>
              <a:buNone/>
            </a:pPr>
            <a:r>
              <a:rPr lang="hy" altLang="en-US" sz="1730" dirty="0">
                <a:solidFill>
                  <a:srgbClr val="25252B"/>
                </a:solidFill>
                <a:latin typeface="IBM Plex Sans" pitchFamily="34" charset="0"/>
                <a:ea typeface="IBM Plex Sans" pitchFamily="34" charset="-122"/>
                <a:cs typeface="IBM Plex Sans" pitchFamily="34" charset="-120"/>
              </a:rPr>
              <a:t>Փողի զանգվածի և վարկավորման ընդլայնումը կարող է նպաստել գնաճին՝ առաջարկի, պահանջարկի, արժույթի, հարկերի, կարգավորման և ծախսերի հետ մեկտեղ։ Մեկ ապրանքի գնի աճը չի արտացոլում գնաճի ամբողջական պատկերը։</a:t>
            </a:r>
            <a:endParaRPr lang="hy" sz="17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Մինչև Դուք ունեք 100 միավոր։ Զամբյուղն արժե 100։ Դուք կարող եք գնել ամբողջ զամբյուղը։Գների մակարդակԱվելի ցածրԳնողունակությունԱվելի բարձրԳների բարձրացումից հետո Դուք դեռ ունեք 100 միավոր։ Նույն զամբյու">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Համեմատեք գնողունակությունը տեղական</a:t>
            </a:r>
            <a:br/>
            <a:r>
              <a:rPr lang="hy" altLang="en-US" sz="3000" dirty="0">
                <a:solidFill>
                  <a:srgbClr val="422C70"/>
                </a:solidFill>
                <a:latin typeface="IBM Plex Sans Medium" pitchFamily="34" charset="0"/>
                <a:ea typeface="IBM Plex Sans Medium" pitchFamily="34" charset="-122"/>
                <a:cs typeface="IBM Plex Sans Medium" pitchFamily="34" charset="-120"/>
              </a:rPr>
              <a:t>մակարդակում</a:t>
            </a:r>
            <a:endParaRPr lang="hy" sz="3000" dirty="0"/>
          </a:p>
        </p:txBody>
      </p:sp>
      <p:sp>
        <p:nvSpPr>
          <p:cNvPr id="4" name="Text 2"/>
          <p:cNvSpPr/>
          <p:nvPr/>
        </p:nvSpPr>
        <p:spPr>
          <a:xfrm>
            <a:off x="956188" y="1783812"/>
            <a:ext cx="11192805" cy="2014057"/>
          </a:xfrm>
          <a:prstGeom prst="rect">
            <a:avLst/>
          </a:prstGeom>
          <a:noFill/>
          <a:ln/>
        </p:spPr>
        <p:txBody>
          <a:bodyPr wrap="square" lIns="0" tIns="0" rIns="0" bIns="0" rtlCol="0" anchor="t"/>
          <a:lstStyle/>
          <a:p>
            <a:pPr algn="l" marL="173990" indent="-173990">
              <a:lnSpc>
                <a:spcPct val="113000"/>
              </a:lnSpc>
              <a:buSzPct val="100000"/>
              <a:buFont typeface="+mj-lt"/>
              <a:buAutoNum type="arabicPeriod" startAt="1"/>
            </a:pPr>
            <a:r>
              <a:rPr lang="hy" altLang="en-US" sz="1820" dirty="0">
                <a:solidFill>
                  <a:srgbClr val="25252B"/>
                </a:solidFill>
                <a:latin typeface="IBM Plex Sans" pitchFamily="34" charset="0"/>
                <a:ea typeface="IBM Plex Sans" pitchFamily="34" charset="-122"/>
                <a:cs typeface="IBM Plex Sans" pitchFamily="34" charset="-120"/>
              </a:rPr>
              <a:t>Ընտրեք առօրյա օգտագործման որևէ ապրանք, գրանցեք դրա այսօրվա գինը։</a:t>
            </a:r>
            <a:endParaRPr lang="hy" sz="1820" dirty="0"/>
          </a:p>
          <a:p>
            <a:pPr algn="l" marL="173990" indent="-173990">
              <a:lnSpc>
                <a:spcPct val="113000"/>
              </a:lnSpc>
              <a:spcBef>
                <a:spcPts val="360"/>
              </a:spcBef>
              <a:buSzPct val="100000"/>
              <a:buFont typeface="+mj-lt"/>
              <a:buAutoNum type="arabicPeriod" startAt="1"/>
            </a:pPr>
            <a:r>
              <a:rPr lang="hy" altLang="en-US" sz="1820" dirty="0">
                <a:solidFill>
                  <a:srgbClr val="25252B"/>
                </a:solidFill>
                <a:latin typeface="IBM Plex Sans" pitchFamily="34" charset="0"/>
                <a:ea typeface="IBM Plex Sans" pitchFamily="34" charset="-122"/>
                <a:cs typeface="IBM Plex Sans" pitchFamily="34" charset="-120"/>
              </a:rPr>
              <a:t>Համեմատեք նախկին գնի հետ, հնարավորության դեպքում ստուգեք այն հավաստի գրառման միջոցով։</a:t>
            </a:r>
            <a:endParaRPr lang="hy" sz="1820" dirty="0"/>
          </a:p>
          <a:p>
            <a:pPr algn="l" marL="173990" indent="-173990">
              <a:lnSpc>
                <a:spcPct val="113000"/>
              </a:lnSpc>
              <a:spcBef>
                <a:spcPts val="360"/>
              </a:spcBef>
              <a:buSzPct val="100000"/>
              <a:buFont typeface="+mj-lt"/>
              <a:buAutoNum type="arabicPeriod" startAt="1"/>
            </a:pPr>
            <a:r>
              <a:rPr lang="hy" altLang="en-US" sz="1820" dirty="0">
                <a:solidFill>
                  <a:srgbClr val="25252B"/>
                </a:solidFill>
                <a:latin typeface="IBM Plex Sans" pitchFamily="34" charset="0"/>
                <a:ea typeface="IBM Plex Sans" pitchFamily="34" charset="-122"/>
                <a:cs typeface="IBM Plex Sans" pitchFamily="34" charset="-120"/>
              </a:rPr>
              <a:t>Արդյո՞ք եկամուտը փոխվել է նույն տեմպով։ Էլ ի՞նչ է փոխվել։</a:t>
            </a:r>
            <a:endParaRPr lang="hy" sz="1820" dirty="0"/>
          </a:p>
          <a:p>
            <a:pPr algn="l" marL="173990" indent="-173990">
              <a:lnSpc>
                <a:spcPct val="113000"/>
              </a:lnSpc>
              <a:spcBef>
                <a:spcPts val="360"/>
              </a:spcBef>
              <a:buSzPct val="100000"/>
              <a:buFont typeface="+mj-lt"/>
              <a:buAutoNum type="arabicPeriod" startAt="1"/>
            </a:pPr>
            <a:r>
              <a:rPr lang="hy" altLang="en-US" sz="1820" dirty="0">
                <a:solidFill>
                  <a:srgbClr val="25252B"/>
                </a:solidFill>
                <a:latin typeface="IBM Plex Sans" pitchFamily="34" charset="0"/>
                <a:ea typeface="IBM Plex Sans" pitchFamily="34" charset="-122"/>
                <a:cs typeface="IBM Plex Sans" pitchFamily="34" charset="-120"/>
              </a:rPr>
              <a:t>Համեմատեք գնաճի պաշտոնական ցուցանիշի և դրա հաշվարկման համար օգտագործվող զամբյուղի հետ։</a:t>
            </a:r>
            <a:endParaRPr lang="hy" sz="1820" dirty="0"/>
          </a:p>
        </p:txBody>
      </p:sp>
      <p:sp>
        <p:nvSpPr>
          <p:cNvPr id="5" name="Text 3"/>
          <p:cNvSpPr/>
          <p:nvPr/>
        </p:nvSpPr>
        <p:spPr>
          <a:xfrm>
            <a:off x="666780" y="4052621"/>
            <a:ext cx="11510010" cy="1250168"/>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Ազդեցությունները տարբեր են կանխիկ դրամ պահողների, ակտիվների սեփականատերերի, վարկառուների և վարկատուների համար. աշխատավարձերն ու գները ճշգրտվում են տարբեր արագություններով։ Ձեր ծախսերը կարող են տարբերվել չափման համար օգտագործվող զամբյուղից։</a:t>
            </a:r>
            <a:endParaRPr lang="hy" sz="1820" dirty="0"/>
          </a:p>
        </p:txBody>
      </p:sp>
      <p:sp>
        <p:nvSpPr>
          <p:cNvPr id="6" name="Text 4"/>
          <p:cNvSpPr/>
          <p:nvPr/>
        </p:nvSpPr>
        <p:spPr>
          <a:xfrm>
            <a:off x="666780" y="5534315"/>
            <a:ext cx="11510010" cy="625084"/>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Զամբյուղի կամ մեթոդի փոփոխությունն ինքնին մանիպուլյացիա չէ. ստուգեք բացատրությունը և փաստագրեք փոփոխությունը։</a:t>
            </a:r>
            <a:endParaRPr lang="hy"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ԱՄՆ դոլարը՝ որպես պահուստային արժույթ</a:t>
            </a:r>
            <a:endParaRPr lang="hy" sz="3000" dirty="0"/>
          </a:p>
        </p:txBody>
      </p:sp>
      <p:sp>
        <p:nvSpPr>
          <p:cNvPr id="4" name="Text 2"/>
          <p:cNvSpPr/>
          <p:nvPr/>
        </p:nvSpPr>
        <p:spPr>
          <a:xfrm>
            <a:off x="1032449" y="1383030"/>
            <a:ext cx="11109137" cy="3788908"/>
          </a:xfrm>
          <a:prstGeom prst="rect">
            <a:avLst/>
          </a:prstGeom>
          <a:noFill/>
          <a:ln/>
        </p:spPr>
        <p:txBody>
          <a:bodyPr wrap="square" lIns="0" tIns="0" rIns="0" bIns="0" rtlCol="0" anchor="t"/>
          <a:lstStyle/>
          <a:p>
            <a:pPr algn="l" marL="219710" indent="-219710">
              <a:lnSpc>
                <a:spcPct val="113000"/>
              </a:lnSpc>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Պահուստային արժույթ․ պահվում է միջազգային վճարումների համար</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Համաշխարհային պատերազմներ․ տնտեսական և ֆինանսական ուժերի փոփոխություններ</a:t>
            </a:r>
            <a:endParaRPr lang="hy" sz="2300" dirty="0"/>
          </a:p>
          <a:p>
            <a:pPr algn="l" marL="219710" indent="-219710">
              <a:lnSpc>
                <a:spcPct val="113000"/>
              </a:lnSpc>
              <a:spcBef>
                <a:spcPts val="460"/>
              </a:spcBef>
              <a:buSzPct val="100000"/>
              <a:buChar char="•"/>
            </a:pPr>
            <a:r>
              <a:rPr lang="hy" altLang="en-US" sz="2300" b="1" dirty="0">
                <a:solidFill>
                  <a:srgbClr val="422C70"/>
                </a:solidFill>
                <a:latin typeface="IBM Plex Sans" pitchFamily="34" charset="0"/>
                <a:ea typeface="IBM Plex Sans" pitchFamily="34" charset="-122"/>
                <a:cs typeface="IBM Plex Sans" pitchFamily="34" charset="-120"/>
              </a:rPr>
              <a:t>1944:</a:t>
            </a:r>
            <a:r>
              <a:rPr lang="hy" altLang="en-US" sz="2300" dirty="0">
                <a:solidFill>
                  <a:srgbClr val="25252B"/>
                </a:solidFill>
                <a:latin typeface="IBM Plex Sans" pitchFamily="34" charset="0"/>
                <a:ea typeface="IBM Plex Sans" pitchFamily="34" charset="-122"/>
                <a:cs typeface="IBM Plex Sans" pitchFamily="34" charset="-120"/>
              </a:rPr>
              <a:t> Բրետոն Վուդս․ արժույթները կապվեցին դոլարին, իսկ դոլարը՝ ոսկուն</a:t>
            </a:r>
            <a:endParaRPr lang="hy" sz="2300" dirty="0"/>
          </a:p>
          <a:p>
            <a:pPr algn="l" marL="219710" indent="-219710">
              <a:lnSpc>
                <a:spcPct val="113000"/>
              </a:lnSpc>
              <a:spcBef>
                <a:spcPts val="460"/>
              </a:spcBef>
              <a:buSzPct val="100000"/>
              <a:buChar char="•"/>
            </a:pPr>
            <a:r>
              <a:rPr lang="hy" altLang="en-US" sz="2300" b="1" dirty="0">
                <a:solidFill>
                  <a:srgbClr val="422C70"/>
                </a:solidFill>
                <a:latin typeface="IBM Plex Sans" pitchFamily="34" charset="0"/>
                <a:ea typeface="IBM Plex Sans" pitchFamily="34" charset="-122"/>
                <a:cs typeface="IBM Plex Sans" pitchFamily="34" charset="-120"/>
              </a:rPr>
              <a:t>1971:</a:t>
            </a:r>
            <a:r>
              <a:rPr lang="hy" altLang="en-US" sz="2300" dirty="0">
                <a:solidFill>
                  <a:srgbClr val="25252B"/>
                </a:solidFill>
                <a:latin typeface="IBM Plex Sans" pitchFamily="34" charset="0"/>
                <a:ea typeface="IBM Plex Sans" pitchFamily="34" charset="-122"/>
                <a:cs typeface="IBM Plex Sans" pitchFamily="34" charset="-120"/>
              </a:rPr>
              <a:t> դադարեցվեց դոլարը ոսկու փոխարկելու պաշտոնական հնարավորությունը</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Կայացած առևտուր, տնտեսության մեծ ծավալ և խոր ֆինանսական շուկաներ</a:t>
            </a:r>
            <a:endParaRPr lang="hy" sz="2300" dirty="0"/>
          </a:p>
        </p:txBody>
      </p:sp>
      <p:sp>
        <p:nvSpPr>
          <p:cNvPr id="5" name="Text 3"/>
          <p:cNvSpPr/>
          <p:nvPr/>
        </p:nvSpPr>
        <p:spPr>
          <a:xfrm>
            <a:off x="666780" y="5493715"/>
            <a:ext cx="11510010" cy="789950"/>
          </a:xfrm>
          <a:prstGeom prst="rect">
            <a:avLst/>
          </a:prstGeom>
          <a:noFill/>
          <a:ln/>
        </p:spPr>
        <p:txBody>
          <a:bodyPr wrap="square" lIns="0" tIns="0" rIns="0" bIns="0" rtlCol="0" anchor="t"/>
          <a:lstStyle/>
          <a:p>
            <a:pPr algn="l" indent="0" marL="0">
              <a:lnSpc>
                <a:spcPct val="113000"/>
              </a:lnSpc>
              <a:buNone/>
            </a:pPr>
            <a:r>
              <a:rPr lang="hy" altLang="en-US" sz="2300" dirty="0">
                <a:solidFill>
                  <a:srgbClr val="25252B"/>
                </a:solidFill>
                <a:latin typeface="IBM Plex Sans" pitchFamily="34" charset="0"/>
                <a:ea typeface="IBM Plex Sans" pitchFamily="34" charset="-122"/>
                <a:cs typeface="IBM Plex Sans" pitchFamily="34" charset="-120"/>
              </a:rPr>
              <a:t>Պահուստային արժույթների մասնաբաժինները կարող են փոխվել․ կենտրոնական բանկերը պահում են նաև այլ արժույթներ։</a:t>
            </a:r>
            <a:endParaRPr lang="hy"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Խնայողության և արժեքի պահպանման այլընտրանքներ</a:t>
            </a:r>
            <a:endParaRPr lang="hy" sz="3000" dirty="0"/>
          </a:p>
        </p:txBody>
      </p:sp>
      <p:sp>
        <p:nvSpPr>
          <p:cNvPr id="4" name="Text 2"/>
          <p:cNvSpPr/>
          <p:nvPr/>
        </p:nvSpPr>
        <p:spPr>
          <a:xfrm>
            <a:off x="986729" y="1372240"/>
            <a:ext cx="11159338" cy="2918216"/>
          </a:xfrm>
          <a:prstGeom prst="rect">
            <a:avLst/>
          </a:prstGeom>
          <a:noFill/>
          <a:ln/>
        </p:spPr>
        <p:txBody>
          <a:bodyPr wrap="square" lIns="0" tIns="0" rIns="0" bIns="0" rtlCol="0" anchor="t"/>
          <a:lstStyle/>
          <a:p>
            <a:pPr algn="l" marL="191770" indent="-191770">
              <a:lnSpc>
                <a:spcPct val="113000"/>
              </a:lnSpc>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Թանկարժեք մետաղներ.</a:t>
            </a:r>
            <a:r>
              <a:rPr lang="hy" altLang="en-US" sz="2020" dirty="0">
                <a:solidFill>
                  <a:srgbClr val="25252B"/>
                </a:solidFill>
                <a:latin typeface="IBM Plex Sans" pitchFamily="34" charset="0"/>
                <a:ea typeface="IBM Plex Sans" pitchFamily="34" charset="-122"/>
                <a:cs typeface="IBM Plex Sans" pitchFamily="34" charset="-120"/>
              </a:rPr>
              <a:t> ֆիզիկական տիրապետում. պահպանման և իսկության ստուգման ծախսեր</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Անշարժ գույք.</a:t>
            </a:r>
            <a:r>
              <a:rPr lang="hy" altLang="en-US" sz="2020" dirty="0">
                <a:solidFill>
                  <a:srgbClr val="25252B"/>
                </a:solidFill>
                <a:latin typeface="IBM Plex Sans" pitchFamily="34" charset="0"/>
                <a:ea typeface="IBM Plex Sans" pitchFamily="34" charset="-122"/>
                <a:cs typeface="IBM Plex Sans" pitchFamily="34" charset="-120"/>
              </a:rPr>
              <a:t> օգտակար ակտիվ. ձեռքբերման բարձր արժեք, պահպանման ծախսեր, ցածր տեղափոխելիություն</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Բաժնետոմսեր.</a:t>
            </a:r>
            <a:r>
              <a:rPr lang="hy" altLang="en-US" sz="2020" dirty="0">
                <a:solidFill>
                  <a:srgbClr val="25252B"/>
                </a:solidFill>
                <a:latin typeface="IBM Plex Sans" pitchFamily="34" charset="0"/>
                <a:ea typeface="IBM Plex Sans" pitchFamily="34" charset="-122"/>
                <a:cs typeface="IBM Plex Sans" pitchFamily="34" charset="-120"/>
              </a:rPr>
              <a:t> եկամուտ ստեղծող սեփականություն. բիզնեսի, շուկայի և պահառության ռիսկեր</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Այլ տարբերակներ՝ արտարժույթ, պարտատոմսեր, բիզնեսներ, գործիքներ, կրթություն</a:t>
            </a:r>
            <a:endParaRPr lang="hy" sz="2020" dirty="0"/>
          </a:p>
        </p:txBody>
      </p:sp>
      <p:sp>
        <p:nvSpPr>
          <p:cNvPr id="5" name="Text 3"/>
          <p:cNvSpPr/>
          <p:nvPr/>
        </p:nvSpPr>
        <p:spPr>
          <a:xfrm>
            <a:off x="666780" y="4572000"/>
            <a:ext cx="11510010" cy="691195"/>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Ակտիվն ինքնաբերաբար չի կատարում փողի բոլոր գործառույթները։ Ոչ մի ակտիվ չի երաշխավորում գնողունակությունը բոլոր իրավիճակներում։</a:t>
            </a:r>
            <a:endParaRPr lang="hy" sz="2020" dirty="0"/>
          </a:p>
        </p:txBody>
      </p:sp>
      <p:sp>
        <p:nvSpPr>
          <p:cNvPr id="6" name="Text 4"/>
          <p:cNvSpPr/>
          <p:nvPr/>
        </p:nvSpPr>
        <p:spPr>
          <a:xfrm>
            <a:off x="666780" y="5519136"/>
            <a:ext cx="11510010" cy="691195"/>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Հարկերը կարող են փոխել ծախսերն ու օգուտները. կանոնները տարբեր են և փոփոխվում են։ Այս դասընթացը հարկային խորհրդատվություն չի տրամադրում։</a:t>
            </a:r>
            <a:endParaRPr lang="hy"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Կենտրոնական բանկերի թվային արժույթներ (CBDCs)</a:t>
            </a:r>
            <a:endParaRPr lang="hy"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Կենտրոնական բանկի թվային արժույթը (CBDC) թվային ֆիատ փող է, որը թողարկվում է որպես կենտրոնական բանկի պարտավորություն՝ դրա տիրոջ պահանջի իրավունքով։</a:t>
            </a:r>
            <a:endParaRPr lang="hy"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Տարբերվում է կանխիկ փողից և առևտրային բանկերում ավանդներից</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Հաշվարկների կամ հասանելիության հնարավոր առավելություններ</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Հնարավոր վերահսկողություն, սահմանափակումներ և ինքնության հետ կապակցում</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Կենտրոնացված թողարկումը և դրամավարկային քաղաքականությունը պահպանվում են</a:t>
            </a:r>
            <a:endParaRPr lang="hy"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Կառուցվածքային լուծումները տարբեր են։ Թվային լինելն ինքնաբերաբար չի նշանակում լինել ապակենտրոնացված, սակավ, գաղտնի կամ անկախ կերպով ստուգելի։</a:t>
            </a:r>
            <a:endParaRPr lang="hy"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hy" altLang="en-US" sz="1820" b="1" dirty="0">
                <a:solidFill>
                  <a:srgbClr val="422C70"/>
                </a:solidFill>
                <a:latin typeface="IBM Plex Sans" pitchFamily="34" charset="0"/>
                <a:ea typeface="IBM Plex Sans" pitchFamily="34" charset="-122"/>
                <a:cs typeface="IBM Plex Sans" pitchFamily="34" charset="-120"/>
              </a:rPr>
              <a:t>Ստուգեք</a:t>
            </a:r>
            <a:endParaRPr lang="hy" sz="1820" dirty="0"/>
          </a:p>
          <a:p>
            <a:pPr algn="l" indent="0" marL="0">
              <a:lnSpc>
                <a:spcPct val="113000"/>
              </a:lnSpc>
              <a:spcBef>
                <a:spcPts val="270"/>
              </a:spcBef>
              <a:buNone/>
            </a:pPr>
            <a:r>
              <a:rPr lang="hy" altLang="en-US" sz="1820" dirty="0">
                <a:solidFill>
                  <a:srgbClr val="25252B"/>
                </a:solidFill>
                <a:latin typeface="IBM Plex Sans" pitchFamily="34" charset="0"/>
                <a:ea typeface="IBM Plex Sans" pitchFamily="34" charset="-122"/>
                <a:cs typeface="IBM Plex Sans" pitchFamily="34" charset="-120"/>
              </a:rPr>
              <a:t>Ո՞վ է այն թողարկում, ո՞վ կարող է օգտվել դրանից, ի՞նչ տվյալներ են հավաքվում, և ո՞վ կարող է արգելափակել վճարումները կամ փոխել կանոնները։ Ի՞նչ է տեղի ունենում անցանց պայմաններում, և ի՞նչ իրավական երաշխիքներ կան։</a:t>
            </a:r>
            <a:endParaRPr lang="hy"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Կրկնություն․ ինչպե՞ս կարող է փողը խափանվել</a:t>
            </a:r>
            <a:endParaRPr lang="hy" sz="3000" dirty="0"/>
          </a:p>
        </p:txBody>
      </p:sp>
      <p:sp>
        <p:nvSpPr>
          <p:cNvPr id="4" name="Text 2"/>
          <p:cNvSpPr/>
          <p:nvPr/>
        </p:nvSpPr>
        <p:spPr>
          <a:xfrm>
            <a:off x="666780" y="1405067"/>
            <a:ext cx="11510010" cy="296357"/>
          </a:xfrm>
          <a:prstGeom prst="rect">
            <a:avLst/>
          </a:prstGeom>
          <a:noFill/>
          <a:ln/>
        </p:spPr>
        <p:txBody>
          <a:bodyPr wrap="square" lIns="0" tIns="0" rIns="0" bIns="0" rtlCol="0" anchor="t"/>
          <a:lstStyle/>
          <a:p>
            <a:pPr algn="l" indent="0" marL="0">
              <a:lnSpc>
                <a:spcPct val="113000"/>
              </a:lnSpc>
              <a:buNone/>
            </a:pPr>
            <a:r>
              <a:rPr lang="hy" altLang="en-US" sz="1730" b="1" dirty="0">
                <a:solidFill>
                  <a:srgbClr val="25252B"/>
                </a:solidFill>
                <a:latin typeface="IBM Plex Sans" pitchFamily="34" charset="0"/>
                <a:ea typeface="IBM Plex Sans" pitchFamily="34" charset="-122"/>
                <a:cs typeface="IBM Plex Sans" pitchFamily="34" charset="-120"/>
              </a:rPr>
              <a:t>Հիմնական եզրահանգումներ</a:t>
            </a:r>
            <a:endParaRPr lang="hy" sz="1730" dirty="0"/>
          </a:p>
        </p:txBody>
      </p:sp>
      <p:sp>
        <p:nvSpPr>
          <p:cNvPr id="5" name="Text 3"/>
          <p:cNvSpPr/>
          <p:nvPr/>
        </p:nvSpPr>
        <p:spPr>
          <a:xfrm>
            <a:off x="941009" y="1876897"/>
            <a:ext cx="11209355" cy="2249241"/>
          </a:xfrm>
          <a:prstGeom prst="rect">
            <a:avLst/>
          </a:prstGeom>
          <a:noFill/>
          <a:ln/>
        </p:spPr>
        <p:txBody>
          <a:bodyPr wrap="square" lIns="0" tIns="0" rIns="0" bIns="0" rtlCol="0" anchor="t"/>
          <a:lstStyle/>
          <a:p>
            <a:pPr algn="l" marL="165100" indent="-165100">
              <a:lnSpc>
                <a:spcPct val="113000"/>
              </a:lnSpc>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Փողը ժամանակի ընթացքում համակարգում է փոխանակումը, գներն ու արժեքը</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Գործառույթներն ու հատկությունները հիմք են տալիս համեմատության համար</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Հարմարավետությունը ենթադրում է փոխզիջումներ վստահության, վերահսկողության և հասանելիության հարցերում</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Փողի առաջարկը, բանկային ռիսկերն ու գնաճը տարբեր կերպ են ազդում մարդկանց վրա</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Այլընտրանքներն ու կենտրոնական բանկերի թվային արժույթները նույնպես պահանջում են մանրակրկիտ գնահատում</a:t>
            </a:r>
            <a:endParaRPr lang="hy" sz="1730" dirty="0"/>
          </a:p>
        </p:txBody>
      </p:sp>
      <p:sp>
        <p:nvSpPr>
          <p:cNvPr id="6" name="Text 4"/>
          <p:cNvSpPr/>
          <p:nvPr/>
        </p:nvSpPr>
        <p:spPr>
          <a:xfrm>
            <a:off x="666780" y="4367357"/>
            <a:ext cx="11510010" cy="592623"/>
          </a:xfrm>
          <a:prstGeom prst="rect">
            <a:avLst/>
          </a:prstGeom>
          <a:noFill/>
          <a:ln/>
        </p:spPr>
        <p:txBody>
          <a:bodyPr wrap="square" lIns="0" tIns="0" rIns="0" bIns="0" rtlCol="0" anchor="t"/>
          <a:lstStyle/>
          <a:p>
            <a:pPr algn="l" indent="0" marL="0">
              <a:lnSpc>
                <a:spcPct val="113000"/>
              </a:lnSpc>
              <a:buNone/>
            </a:pPr>
            <a:r>
              <a:rPr lang="hy" altLang="en-US" sz="1730" dirty="0">
                <a:solidFill>
                  <a:srgbClr val="25252B"/>
                </a:solidFill>
                <a:latin typeface="IBM Plex Sans" pitchFamily="34" charset="0"/>
                <a:ea typeface="IBM Plex Sans" pitchFamily="34" charset="-122"/>
                <a:cs typeface="IBM Plex Sans" pitchFamily="34" charset="-120"/>
              </a:rPr>
              <a:t>Ի՞նչն է Ձեր փողը դարձնում օգտակար, և ո՞ր կանոններն են կախված այն հաստատություններից, որոնց վստահում եք։</a:t>
            </a:r>
            <a:endParaRPr lang="hy" sz="1730" dirty="0"/>
          </a:p>
        </p:txBody>
      </p:sp>
      <p:sp>
        <p:nvSpPr>
          <p:cNvPr id="7" name="Shape 5"/>
          <p:cNvSpPr/>
          <p:nvPr/>
        </p:nvSpPr>
        <p:spPr>
          <a:xfrm>
            <a:off x="666780" y="5179344"/>
            <a:ext cx="10858500" cy="888614"/>
          </a:xfrm>
          <a:prstGeom prst="rect">
            <a:avLst/>
          </a:prstGeom>
          <a:solidFill>
            <a:srgbClr val="F3F3FA"/>
          </a:solidFill>
          <a:ln/>
        </p:spPr>
      </p:sp>
      <p:sp>
        <p:nvSpPr>
          <p:cNvPr id="8" name="Shape 6"/>
          <p:cNvSpPr/>
          <p:nvPr/>
        </p:nvSpPr>
        <p:spPr>
          <a:xfrm>
            <a:off x="666780" y="5179344"/>
            <a:ext cx="57150" cy="888614"/>
          </a:xfrm>
          <a:prstGeom prst="rect">
            <a:avLst/>
          </a:prstGeom>
          <a:solidFill>
            <a:srgbClr val="422C70"/>
          </a:solidFill>
          <a:ln/>
        </p:spPr>
      </p:sp>
      <p:sp>
        <p:nvSpPr>
          <p:cNvPr id="9" name="Text 7"/>
          <p:cNvSpPr/>
          <p:nvPr/>
        </p:nvSpPr>
        <p:spPr>
          <a:xfrm>
            <a:off x="1075060" y="5376855"/>
            <a:ext cx="10705064" cy="493593"/>
          </a:xfrm>
          <a:prstGeom prst="rect">
            <a:avLst/>
          </a:prstGeom>
          <a:noFill/>
          <a:ln/>
        </p:spPr>
        <p:txBody>
          <a:bodyPr wrap="square" lIns="0" tIns="0" rIns="0" bIns="0" rtlCol="0" anchor="t"/>
          <a:lstStyle/>
          <a:p>
            <a:pPr algn="l" indent="0" marL="0">
              <a:lnSpc>
                <a:spcPct val="113000"/>
              </a:lnSpc>
              <a:buNone/>
            </a:pPr>
            <a:r>
              <a:rPr lang="hy" altLang="en-US" sz="1730" b="1" dirty="0">
                <a:solidFill>
                  <a:srgbClr val="422C70"/>
                </a:solidFill>
                <a:latin typeface="IBM Plex Sans" pitchFamily="34" charset="0"/>
                <a:ea typeface="IBM Plex Sans" pitchFamily="34" charset="-122"/>
                <a:cs typeface="IBM Plex Sans" pitchFamily="34" charset="-120"/>
              </a:rPr>
              <a:t>Մտորելու պահ</a:t>
            </a:r>
            <a:endParaRPr lang="hy" sz="1730" dirty="0"/>
          </a:p>
          <a:p>
            <a:pPr algn="l" indent="0" marL="0">
              <a:lnSpc>
                <a:spcPct val="113000"/>
              </a:lnSpc>
              <a:spcBef>
                <a:spcPts val="260"/>
              </a:spcBef>
              <a:buNone/>
            </a:pPr>
            <a:r>
              <a:rPr lang="hy" altLang="en-US" sz="1730" dirty="0">
                <a:solidFill>
                  <a:srgbClr val="25252B"/>
                </a:solidFill>
                <a:latin typeface="IBM Plex Sans" pitchFamily="34" charset="0"/>
                <a:ea typeface="IBM Plex Sans" pitchFamily="34" charset="-122"/>
                <a:cs typeface="IBM Plex Sans" pitchFamily="34" charset="-120"/>
              </a:rPr>
              <a:t>Փողի մասին ի՞նչ հարց եք այժմ տալիս, որը նախկինում չէիք տալիս։</a:t>
            </a:r>
            <a:endParaRPr lang="hy" sz="173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1․ Փողի ըմբռնումը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0980" y="2430384"/>
            <a:ext cx="11510010" cy="1143000"/>
          </a:xfrm>
          <a:prstGeom prst="rect">
            <a:avLst/>
          </a:prstGeom>
          <a:noFill/>
          <a:ln/>
        </p:spPr>
        <p:txBody>
          <a:bodyPr wrap="square" lIns="0" tIns="0" rIns="0" bIns="0" rtlCol="0" anchor="t"/>
          <a:lstStyle/>
          <a:p>
            <a:pPr algn="ctr" indent="0" marL="0">
              <a:lnSpc>
                <a:spcPct val="83000"/>
              </a:lnSpc>
              <a:buNone/>
            </a:pPr>
            <a:r>
              <a:rPr lang="hy" altLang="en-US" sz="4350" dirty="0">
                <a:solidFill>
                  <a:srgbClr val="FFFFFF"/>
                </a:solidFill>
                <a:latin typeface="IBM Plex Sans Medium" pitchFamily="34" charset="0"/>
                <a:ea typeface="IBM Plex Sans Medium" pitchFamily="34" charset="-122"/>
                <a:cs typeface="IBM Plex Sans Medium" pitchFamily="34" charset="-120"/>
              </a:rPr>
              <a:t>Մոդուլ 2․ Ինչպես է աշխատում</a:t>
            </a:r>
            <a:br/>
            <a:r>
              <a:rPr lang="hy" altLang="en-US" sz="4350" dirty="0">
                <a:solidFill>
                  <a:srgbClr val="FFFFFF"/>
                </a:solidFill>
                <a:latin typeface="IBM Plex Sans Medium" pitchFamily="34" charset="0"/>
                <a:ea typeface="IBM Plex Sans Medium" pitchFamily="34" charset="-122"/>
                <a:cs typeface="IBM Plex Sans Medium" pitchFamily="34" charset="-120"/>
              </a:rPr>
              <a:t>Բիթքոյնը</a:t>
            </a:r>
            <a:endParaRPr lang="hy" sz="4350" dirty="0"/>
          </a:p>
        </p:txBody>
      </p:sp>
      <p:sp>
        <p:nvSpPr>
          <p:cNvPr id="3" name="Text 1"/>
          <p:cNvSpPr/>
          <p:nvPr/>
        </p:nvSpPr>
        <p:spPr>
          <a:xfrm>
            <a:off x="381030" y="4016319"/>
            <a:ext cx="11430000" cy="411389"/>
          </a:xfrm>
          <a:prstGeom prst="rect">
            <a:avLst/>
          </a:prstGeom>
          <a:noFill/>
          <a:ln/>
        </p:spPr>
        <p:txBody>
          <a:bodyPr wrap="square" lIns="0" tIns="0" rIns="0" bIns="0" rtlCol="0" anchor="t"/>
          <a:lstStyle/>
          <a:p>
            <a:pPr algn="ctr" indent="0" marL="0">
              <a:lnSpc>
                <a:spcPct val="113000"/>
              </a:lnSpc>
              <a:buNone/>
            </a:pPr>
            <a:r>
              <a:rPr lang="hy" altLang="en-US" sz="2400" b="1" dirty="0">
                <a:solidFill>
                  <a:srgbClr val="FFFFFF"/>
                </a:solidFill>
                <a:latin typeface="IBM Plex Sans" pitchFamily="34" charset="0"/>
                <a:ea typeface="IBM Plex Sans" pitchFamily="34" charset="-122"/>
                <a:cs typeface="IBM Plex Sans" pitchFamily="34" charset="-120"/>
              </a:rPr>
              <a:t>Լուծում՝</a:t>
            </a:r>
            <a:r>
              <a:rPr lang="hy" altLang="en-US" sz="2400" dirty="0">
                <a:solidFill>
                  <a:srgbClr val="FFFFFF"/>
                </a:solidFill>
                <a:latin typeface="IBM Plex Sans" pitchFamily="34" charset="0"/>
                <a:ea typeface="IBM Plex Sans" pitchFamily="34" charset="-122"/>
                <a:cs typeface="IBM Plex Sans" pitchFamily="34" charset="-120"/>
              </a:rPr>
              <a:t> Ինչո՞ւ է ստեղծվել Բիթքոյնը, և ինչպե՞ս է այն արձագանքում։</a:t>
            </a:r>
            <a:endParaRPr lang="hy"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Ինչու ստեղծվեց Բիթքոյնը</a:t>
            </a:r>
            <a:endParaRPr lang="hy" sz="3000" dirty="0"/>
          </a:p>
        </p:txBody>
      </p:sp>
      <p:sp>
        <p:nvSpPr>
          <p:cNvPr id="5" name="Text 2"/>
          <p:cNvSpPr/>
          <p:nvPr/>
        </p:nvSpPr>
        <p:spPr>
          <a:xfrm>
            <a:off x="910560" y="1353861"/>
            <a:ext cx="5427238" cy="2223181"/>
          </a:xfrm>
          <a:prstGeom prst="rect">
            <a:avLst/>
          </a:prstGeom>
          <a:noFill/>
          <a:ln/>
        </p:spPr>
        <p:txBody>
          <a:bodyPr wrap="square" lIns="0" tIns="0" rIns="0" bIns="0" rtlCol="0" anchor="t"/>
          <a:lstStyle/>
          <a:p>
            <a:pPr algn="l" marL="146050" indent="-146050">
              <a:lnSpc>
                <a:spcPct val="113000"/>
              </a:lnSpc>
              <a:buSzPct val="100000"/>
              <a:buChar char="•"/>
            </a:pPr>
            <a:r>
              <a:rPr lang="hy" altLang="en-US" sz="1540" dirty="0">
                <a:solidFill>
                  <a:srgbClr val="25252B"/>
                </a:solidFill>
                <a:latin typeface="IBM Plex Sans" pitchFamily="34" charset="0"/>
                <a:ea typeface="IBM Plex Sans" pitchFamily="34" charset="-122"/>
                <a:cs typeface="IBM Plex Sans" pitchFamily="34" charset="-120"/>
              </a:rPr>
              <a:t>Թվային վճարումներն արդեն գոյություն ունեին</a:t>
            </a:r>
            <a:endParaRPr lang="hy" sz="1540" dirty="0"/>
          </a:p>
          <a:p>
            <a:pPr algn="l" marL="146050" indent="-146050">
              <a:lnSpc>
                <a:spcPct val="113000"/>
              </a:lnSpc>
              <a:spcBef>
                <a:spcPts val="310"/>
              </a:spcBef>
              <a:buSzPct val="100000"/>
              <a:buChar char="•"/>
            </a:pPr>
            <a:r>
              <a:rPr lang="hy" altLang="en-US" sz="1540" dirty="0">
                <a:solidFill>
                  <a:srgbClr val="25252B"/>
                </a:solidFill>
                <a:latin typeface="IBM Plex Sans" pitchFamily="34" charset="0"/>
                <a:ea typeface="IBM Plex Sans" pitchFamily="34" charset="-122"/>
                <a:cs typeface="IBM Plex Sans" pitchFamily="34" charset="-120"/>
              </a:rPr>
              <a:t>Կենտրոնացված մատյան վարողներ․ թույլտվություն, տվյալներ, միջնորդավճարներ և խափանման ռիսկեր</a:t>
            </a:r>
            <a:endParaRPr lang="hy" sz="1540" dirty="0"/>
          </a:p>
          <a:p>
            <a:pPr algn="l" marL="146050" indent="-146050">
              <a:lnSpc>
                <a:spcPct val="113000"/>
              </a:lnSpc>
              <a:spcBef>
                <a:spcPts val="310"/>
              </a:spcBef>
              <a:buSzPct val="100000"/>
              <a:buChar char="•"/>
            </a:pPr>
            <a:r>
              <a:rPr lang="hy" altLang="en-US" sz="1540" dirty="0">
                <a:solidFill>
                  <a:srgbClr val="25252B"/>
                </a:solidFill>
                <a:latin typeface="IBM Plex Sans" pitchFamily="34" charset="0"/>
                <a:ea typeface="IBM Plex Sans" pitchFamily="34" charset="-122"/>
                <a:cs typeface="IBM Plex Sans" pitchFamily="34" charset="-120"/>
              </a:rPr>
              <a:t>Պատճենվող տվյալներ․ կրկնակի ծախսման խնդիրը</a:t>
            </a:r>
            <a:endParaRPr lang="hy" sz="1540" dirty="0"/>
          </a:p>
          <a:p>
            <a:pPr algn="l" marL="146050" indent="-146050">
              <a:lnSpc>
                <a:spcPct val="113000"/>
              </a:lnSpc>
              <a:spcBef>
                <a:spcPts val="310"/>
              </a:spcBef>
              <a:buSzPct val="100000"/>
              <a:buChar char="•"/>
            </a:pPr>
            <a:r>
              <a:rPr lang="hy" altLang="en-US" sz="1540" dirty="0">
                <a:solidFill>
                  <a:srgbClr val="25252B"/>
                </a:solidFill>
                <a:latin typeface="IBM Plex Sans" pitchFamily="34" charset="0"/>
                <a:ea typeface="IBM Plex Sans" pitchFamily="34" charset="-122"/>
                <a:cs typeface="IBM Plex Sans" pitchFamily="34" charset="-120"/>
              </a:rPr>
              <a:t>Բիթքոյն․ վճարումների ընդհանուր պատմություն՝ առանց կենտրոնացված մատյան վարողի</a:t>
            </a:r>
            <a:endParaRPr lang="hy" sz="1540" dirty="0"/>
          </a:p>
        </p:txBody>
      </p:sp>
      <p:sp>
        <p:nvSpPr>
          <p:cNvPr id="6" name="Text 3"/>
          <p:cNvSpPr/>
          <p:nvPr/>
        </p:nvSpPr>
        <p:spPr>
          <a:xfrm>
            <a:off x="666780" y="3791560"/>
            <a:ext cx="5694426" cy="1316370"/>
          </a:xfrm>
          <a:prstGeom prst="rect">
            <a:avLst/>
          </a:prstGeom>
          <a:noFill/>
          <a:ln/>
        </p:spPr>
        <p:txBody>
          <a:bodyPr wrap="square" lIns="0" tIns="0" rIns="0" bIns="0" rtlCol="0" anchor="t"/>
          <a:lstStyle/>
          <a:p>
            <a:pPr algn="l" indent="0" marL="0">
              <a:lnSpc>
                <a:spcPct val="113000"/>
              </a:lnSpc>
              <a:buNone/>
            </a:pPr>
            <a:r>
              <a:rPr lang="hy" altLang="en-US" sz="1540" dirty="0">
                <a:solidFill>
                  <a:srgbClr val="25252B"/>
                </a:solidFill>
                <a:latin typeface="IBM Plex Sans" pitchFamily="34" charset="0"/>
                <a:ea typeface="IBM Plex Sans" pitchFamily="34" charset="-122"/>
                <a:cs typeface="IBM Plex Sans" pitchFamily="34" charset="-120"/>
              </a:rPr>
              <a:t>Բիթքոյնը նվազեցնում է թողարկման և վերջնահաշվարկի հարցում կենտրոնական կառույցին վստահելու անհրաժեշտությունը․ այն չի վերացնում վստահության ողջ անհրաժեշտությունը կամ բոլոր ռիսկերը։</a:t>
            </a:r>
            <a:endParaRPr lang="hy" sz="1540" dirty="0"/>
          </a:p>
        </p:txBody>
      </p:sp>
      <p:sp>
        <p:nvSpPr>
          <p:cNvPr id="7" name="Text 4"/>
          <p:cNvSpPr/>
          <p:nvPr/>
        </p:nvSpPr>
        <p:spPr>
          <a:xfrm>
            <a:off x="666780" y="5302880"/>
            <a:ext cx="5694426" cy="526512"/>
          </a:xfrm>
          <a:prstGeom prst="rect">
            <a:avLst/>
          </a:prstGeom>
          <a:noFill/>
          <a:ln/>
        </p:spPr>
        <p:txBody>
          <a:bodyPr wrap="square" lIns="0" tIns="0" rIns="0" bIns="0" rtlCol="0" anchor="t"/>
          <a:lstStyle/>
          <a:p>
            <a:pPr algn="l" indent="0" marL="0">
              <a:lnSpc>
                <a:spcPct val="113000"/>
              </a:lnSpc>
              <a:buNone/>
            </a:pPr>
            <a:r>
              <a:rPr lang="hy" altLang="en-US" sz="1540" b="1" dirty="0">
                <a:solidFill>
                  <a:srgbClr val="25252B"/>
                </a:solidFill>
                <a:latin typeface="IBM Plex Sans" pitchFamily="34" charset="0"/>
                <a:ea typeface="IBM Plex Sans" pitchFamily="34" charset="-122"/>
                <a:cs typeface="IBM Plex Sans" pitchFamily="34" charset="-120"/>
              </a:rPr>
              <a:t>Բիթքոյն․</a:t>
            </a:r>
            <a:r>
              <a:rPr lang="hy" altLang="en-US" sz="1540" dirty="0">
                <a:solidFill>
                  <a:srgbClr val="25252B"/>
                </a:solidFill>
                <a:latin typeface="IBM Plex Sans" pitchFamily="34" charset="0"/>
                <a:ea typeface="IBM Plex Sans" pitchFamily="34" charset="-122"/>
                <a:cs typeface="IBM Plex Sans" pitchFamily="34" charset="-120"/>
              </a:rPr>
              <a:t> ցանց և արձանագրություն · </a:t>
            </a:r>
            <a:r>
              <a:rPr lang="hy" altLang="en-US" sz="1540" b="1" dirty="0">
                <a:solidFill>
                  <a:srgbClr val="25252B"/>
                </a:solidFill>
                <a:latin typeface="IBM Plex Sans" pitchFamily="34" charset="0"/>
                <a:ea typeface="IBM Plex Sans" pitchFamily="34" charset="-122"/>
                <a:cs typeface="IBM Plex Sans" pitchFamily="34" charset="-120"/>
              </a:rPr>
              <a:t>բիթքոյն․</a:t>
            </a:r>
            <a:r>
              <a:rPr lang="hy" altLang="en-US" sz="1540" dirty="0">
                <a:solidFill>
                  <a:srgbClr val="25252B"/>
                </a:solidFill>
                <a:latin typeface="IBM Plex Sans" pitchFamily="34" charset="0"/>
                <a:ea typeface="IBM Plex Sans" pitchFamily="34" charset="-122"/>
                <a:cs typeface="IBM Plex Sans" pitchFamily="34" charset="-120"/>
              </a:rPr>
              <a:t> ակտիվ · </a:t>
            </a:r>
            <a:r>
              <a:rPr lang="hy" altLang="en-US" sz="1540" b="1" dirty="0">
                <a:solidFill>
                  <a:srgbClr val="25252B"/>
                </a:solidFill>
                <a:latin typeface="IBM Plex Sans" pitchFamily="34" charset="0"/>
                <a:ea typeface="IBM Plex Sans" pitchFamily="34" charset="-122"/>
                <a:cs typeface="IBM Plex Sans" pitchFamily="34" charset="-120"/>
              </a:rPr>
              <a:t>BTC:</a:t>
            </a:r>
            <a:r>
              <a:rPr lang="hy" altLang="en-US" sz="1540" dirty="0">
                <a:solidFill>
                  <a:srgbClr val="25252B"/>
                </a:solidFill>
                <a:latin typeface="IBM Plex Sans" pitchFamily="34" charset="0"/>
                <a:ea typeface="IBM Plex Sans" pitchFamily="34" charset="-122"/>
                <a:cs typeface="IBM Plex Sans" pitchFamily="34" charset="-120"/>
              </a:rPr>
              <a:t> գումարի չափը նշելու հապավում</a:t>
            </a:r>
            <a:endParaRPr lang="hy" sz="154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Վճարային ընկերություն Ուղարկողը դիմում է ընկերությանըԸնկերությունը վարում է գրանցամատյանը և հաստատում փոխանցումը Ստացողը վճարումը ստանում է, եթե ընկերությունը թույլ է տալիսԿախված էԳրանցամատյանը վարող ">    </p:cNvPr>
          <p:cNvPicPr>
            <a:picLocks noChangeAspect="1"/>
          </p:cNvPicPr>
          <p:nvPr/>
        </p:nvPicPr>
        <p:blipFill>
          <a:blip r:embed="rId1"/>
          <a:stretch>
            <a:fillRect/>
          </a:stretch>
        </p:blipFill>
        <p:spPr>
          <a:xfrm>
            <a:off x="625907" y="266730"/>
            <a:ext cx="1094024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Թվային և ապակենտրոնացված փողի որոնումը</a:t>
            </a:r>
            <a:endParaRPr lang="hy" sz="3000" dirty="0"/>
          </a:p>
        </p:txBody>
      </p:sp>
      <p:sp>
        <p:nvSpPr>
          <p:cNvPr id="4" name="Text 2"/>
          <p:cNvSpPr/>
          <p:nvPr/>
        </p:nvSpPr>
        <p:spPr>
          <a:xfrm>
            <a:off x="971459" y="1368491"/>
            <a:ext cx="11176071" cy="1791310"/>
          </a:xfrm>
          <a:prstGeom prst="rect">
            <a:avLst/>
          </a:prstGeom>
          <a:noFill/>
          <a:ln/>
        </p:spPr>
        <p:txBody>
          <a:bodyPr wrap="square" lIns="0" tIns="0" rIns="0" bIns="0" rtlCol="0" anchor="t"/>
          <a:lstStyle/>
          <a:p>
            <a:pPr algn="l" marL="182880" indent="-182880">
              <a:lnSpc>
                <a:spcPct val="113000"/>
              </a:lnSpc>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Շիֆրապանկեր. գաղտնիություն և ազատություն՝ գաղտնագրության միջոցով</a:t>
            </a:r>
            <a:endParaRPr lang="hy" sz="1920" dirty="0"/>
          </a:p>
          <a:p>
            <a:pPr algn="l" marL="182880" indent="-182880">
              <a:lnSpc>
                <a:spcPct val="113000"/>
              </a:lnSpc>
              <a:spcBef>
                <a:spcPts val="380"/>
              </a:spcBef>
              <a:buSzPct val="100000"/>
              <a:buChar char="•"/>
            </a:pPr>
            <a:r>
              <a:rPr lang="hy" altLang="en-US" sz="1920" b="1" dirty="0">
                <a:solidFill>
                  <a:srgbClr val="25252B"/>
                </a:solidFill>
                <a:latin typeface="IBM Plex Sans" pitchFamily="34" charset="0"/>
                <a:ea typeface="IBM Plex Sans" pitchFamily="34" charset="-122"/>
                <a:cs typeface="IBM Plex Sans" pitchFamily="34" charset="-120"/>
              </a:rPr>
              <a:t>Գաղտնագրում.</a:t>
            </a:r>
            <a:r>
              <a:rPr lang="hy" altLang="en-US" sz="1920" dirty="0">
                <a:solidFill>
                  <a:srgbClr val="25252B"/>
                </a:solidFill>
                <a:latin typeface="IBM Plex Sans" pitchFamily="34" charset="0"/>
                <a:ea typeface="IBM Plex Sans" pitchFamily="34" charset="-122"/>
                <a:cs typeface="IBM Plex Sans" pitchFamily="34" charset="-120"/>
              </a:rPr>
              <a:t> պաշտպանում է հաղորդագրության գաղտնիությունը</a:t>
            </a:r>
            <a:endParaRPr lang="hy" sz="1920" dirty="0"/>
          </a:p>
          <a:p>
            <a:pPr algn="l" marL="182880" indent="-182880">
              <a:lnSpc>
                <a:spcPct val="113000"/>
              </a:lnSpc>
              <a:spcBef>
                <a:spcPts val="380"/>
              </a:spcBef>
              <a:buSzPct val="100000"/>
              <a:buChar char="•"/>
            </a:pPr>
            <a:r>
              <a:rPr lang="hy" altLang="en-US" sz="1920" b="1" dirty="0">
                <a:solidFill>
                  <a:srgbClr val="25252B"/>
                </a:solidFill>
                <a:latin typeface="IBM Plex Sans" pitchFamily="34" charset="0"/>
                <a:ea typeface="IBM Plex Sans" pitchFamily="34" charset="-122"/>
                <a:cs typeface="IBM Plex Sans" pitchFamily="34" charset="-120"/>
              </a:rPr>
              <a:t>Թվային ստորագրություններ.</a:t>
            </a:r>
            <a:r>
              <a:rPr lang="hy" altLang="en-US" sz="1920" dirty="0">
                <a:solidFill>
                  <a:srgbClr val="25252B"/>
                </a:solidFill>
                <a:latin typeface="IBM Plex Sans" pitchFamily="34" charset="0"/>
                <a:ea typeface="IBM Plex Sans" pitchFamily="34" charset="-122"/>
                <a:cs typeface="IBM Plex Sans" pitchFamily="34" charset="-120"/>
              </a:rPr>
              <a:t> հաստատում են լիազորությունը՝ առանց գաղտնի բանալին բացահայտելու</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Նպատակ. ոչ մի միասնական թողարկող, սերվեր կամ ադմինիստրատոր</a:t>
            </a:r>
            <a:endParaRPr lang="hy" sz="1920" dirty="0"/>
          </a:p>
        </p:txBody>
      </p:sp>
      <p:sp>
        <p:nvSpPr>
          <p:cNvPr id="5" name="Text 3"/>
          <p:cNvSpPr/>
          <p:nvPr/>
        </p:nvSpPr>
        <p:spPr>
          <a:xfrm>
            <a:off x="666780" y="3427994"/>
            <a:ext cx="11510010" cy="329093"/>
          </a:xfrm>
          <a:prstGeom prst="rect">
            <a:avLst/>
          </a:prstGeom>
          <a:noFill/>
          <a:ln/>
        </p:spPr>
        <p:txBody>
          <a:bodyPr wrap="square" lIns="0" tIns="0" rIns="0" bIns="0" rtlCol="0" anchor="t"/>
          <a:lstStyle/>
          <a:p>
            <a:pPr algn="l" indent="0" marL="0">
              <a:lnSpc>
                <a:spcPct val="113000"/>
              </a:lnSpc>
              <a:buNone/>
            </a:pPr>
            <a:r>
              <a:rPr lang="hy" altLang="en-US" sz="1920" b="1" dirty="0">
                <a:solidFill>
                  <a:srgbClr val="25252B"/>
                </a:solidFill>
                <a:latin typeface="IBM Plex Sans" pitchFamily="34" charset="0"/>
                <a:ea typeface="IBM Plex Sans" pitchFamily="34" charset="-122"/>
                <a:cs typeface="IBM Plex Sans" pitchFamily="34" charset="-120"/>
              </a:rPr>
              <a:t>Գլուխկոտրուկի ավելի վաղ մասերը</a:t>
            </a:r>
            <a:endParaRPr lang="hy" sz="1920" dirty="0"/>
          </a:p>
        </p:txBody>
      </p:sp>
      <p:sp>
        <p:nvSpPr>
          <p:cNvPr id="6" name="Text 4"/>
          <p:cNvSpPr/>
          <p:nvPr/>
        </p:nvSpPr>
        <p:spPr>
          <a:xfrm>
            <a:off x="971459" y="3951945"/>
            <a:ext cx="11176071" cy="2120311"/>
          </a:xfrm>
          <a:prstGeom prst="rect">
            <a:avLst/>
          </a:prstGeom>
          <a:noFill/>
          <a:ln/>
        </p:spPr>
        <p:txBody>
          <a:bodyPr wrap="square" lIns="0" tIns="0" rIns="0" bIns="0" rtlCol="0" anchor="t"/>
          <a:lstStyle/>
          <a:p>
            <a:pPr algn="l" marL="182880" indent="-182880">
              <a:lnSpc>
                <a:spcPct val="113000"/>
              </a:lnSpc>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DigiCash. գաղտնի վճարումներ, կախվածություն կենտրոնական ընկերությունից</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Hashcash. հաշվարկային ծախս՝ չարաշահումների դեմ</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Bit Gold, b-money, RPoW. սահմանափակ քանակով արժեքի ստեղծման առաջարկներ և փորձարկումներ</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BitTorrent. տեղեկությունների փոխանակում հավասարը հավասարի ցանցում, ոչ թե փող</a:t>
            </a:r>
            <a:endParaRPr lang="hy"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Վաղ շրջանի թվային փողը</a:t>
            </a:r>
            <a:br/>
            <a:r>
              <a:rPr lang="hy" altLang="en-US" sz="3000" dirty="0">
                <a:solidFill>
                  <a:srgbClr val="422C70"/>
                </a:solidFill>
                <a:latin typeface="IBM Plex Sans Medium" pitchFamily="34" charset="0"/>
                <a:ea typeface="IBM Plex Sans Medium" pitchFamily="34" charset="-122"/>
                <a:cs typeface="IBM Plex Sans Medium" pitchFamily="34" charset="-120"/>
              </a:rPr>
              <a:t>և կրկնակի ծախսումը</a:t>
            </a:r>
            <a:endParaRPr lang="hy" sz="3000" dirty="0"/>
          </a:p>
        </p:txBody>
      </p:sp>
      <p:sp>
        <p:nvSpPr>
          <p:cNvPr id="5" name="Text 2"/>
          <p:cNvSpPr/>
          <p:nvPr/>
        </p:nvSpPr>
        <p:spPr>
          <a:xfrm>
            <a:off x="666780" y="1830263"/>
            <a:ext cx="5694426" cy="625084"/>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Կրկնակի ծախսումը նույն թվային միավորը երկու ստացողի ուղարկելու փորձ է։</a:t>
            </a:r>
            <a:endParaRPr lang="hy" sz="1820" dirty="0"/>
          </a:p>
        </p:txBody>
      </p:sp>
      <p:sp>
        <p:nvSpPr>
          <p:cNvPr id="6" name="Text 3"/>
          <p:cNvSpPr/>
          <p:nvPr/>
        </p:nvSpPr>
        <p:spPr>
          <a:xfrm>
            <a:off x="956188" y="2640513"/>
            <a:ext cx="5377221" cy="3310494"/>
          </a:xfrm>
          <a:prstGeom prst="rect">
            <a:avLst/>
          </a:prstGeom>
          <a:noFill/>
          <a:ln/>
        </p:spPr>
        <p:txBody>
          <a:bodyPr wrap="square" lIns="0" tIns="0" rIns="0" bIns="0" rtlCol="0" anchor="t"/>
          <a:lstStyle/>
          <a:p>
            <a:pPr algn="l" marL="173990" indent="-173990">
              <a:lnSpc>
                <a:spcPct val="113000"/>
              </a:lnSpc>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Կենտրոնական տվյալների բազա. որոշում կայացնող մեկ վստահելի կողմ</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Բիթքոյն. հավասարազոր մասնակիցների միջև հեռարձակում և ստորագրություններ</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Մայներներ. բլոկներ և աշխատանքի ապացույց</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Հանգույցներ. անկախ ստուգում</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Ընդհանուր գրառում. առավելագույն կուտակված աշխատանքով վավեր պատմություն</a:t>
            </a:r>
            <a:endParaRPr lang="hy"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Հավասարազոր հանգույցների ցանցԳործարքների մասին հայտարարվում է անմիջապես մասնակիցներին Թվային ստորագրություններՄիայն մասնավոր բանալու տերը կարող է թույլատրել ծախսումըԲլոկներ և մայնինգՄայներներն օգտագոր">    </p:cNvPr>
          <p:cNvPicPr>
            <a:picLocks noChangeAspect="1"/>
          </p:cNvPicPr>
          <p:nvPr/>
        </p:nvPicPr>
        <p:blipFill>
          <a:blip r:embed="rId1"/>
          <a:stretch>
            <a:fillRect/>
          </a:stretch>
        </p:blipFill>
        <p:spPr>
          <a:xfrm>
            <a:off x="1364742" y="266730"/>
            <a:ext cx="946239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Թվային սակավություն և</a:t>
            </a:r>
            <a:br/>
            <a:r>
              <a:rPr lang="hy" altLang="en-US" sz="3000" dirty="0">
                <a:solidFill>
                  <a:srgbClr val="422C70"/>
                </a:solidFill>
                <a:latin typeface="IBM Plex Sans Medium" pitchFamily="34" charset="0"/>
                <a:ea typeface="IBM Plex Sans Medium" pitchFamily="34" charset="-122"/>
                <a:cs typeface="IBM Plex Sans Medium" pitchFamily="34" charset="-120"/>
              </a:rPr>
              <a:t>ստուգելի առաջարկ</a:t>
            </a:r>
            <a:endParaRPr lang="hy" sz="3000" dirty="0"/>
          </a:p>
        </p:txBody>
      </p:sp>
      <p:sp>
        <p:nvSpPr>
          <p:cNvPr id="5" name="Text 2"/>
          <p:cNvSpPr/>
          <p:nvPr/>
        </p:nvSpPr>
        <p:spPr>
          <a:xfrm>
            <a:off x="971459" y="178756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Վավեր միավորները տարբերակվում են անվավեր պատճեններից</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Կրկնակի ծախսերը մերժվում են</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Գործարքների հանրային պատմություն և ստորագրություններ</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Աշխատանքի ապացույց և կանոնների պահպանման անկախ ստուգումներ</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Առաջարկի սահմանաչափը կապված է ապակենտրոնացման և ստուգման հետ</a:t>
            </a:r>
            <a:endParaRPr lang="hy" sz="1920" dirty="0"/>
          </a:p>
        </p:txBody>
      </p:sp>
      <p:sp>
        <p:nvSpPr>
          <p:cNvPr id="6" name="Text 3"/>
          <p:cNvSpPr/>
          <p:nvPr/>
        </p:nvSpPr>
        <p:spPr>
          <a:xfrm>
            <a:off x="666780" y="5211989"/>
            <a:ext cx="5694426" cy="987186"/>
          </a:xfrm>
          <a:prstGeom prst="rect">
            <a:avLst/>
          </a:prstGeom>
          <a:noFill/>
          <a:ln/>
        </p:spPr>
        <p:txBody>
          <a:bodyPr wrap="square" lIns="0" tIns="0" rIns="0" bIns="0" rtlCol="0" anchor="t"/>
          <a:lstStyle/>
          <a:p>
            <a:pPr algn="l" indent="0" marL="0">
              <a:lnSpc>
                <a:spcPct val="113000"/>
              </a:lnSpc>
              <a:buNone/>
            </a:pPr>
            <a:r>
              <a:rPr lang="hy" altLang="en-US" sz="1920" dirty="0">
                <a:solidFill>
                  <a:srgbClr val="25252B"/>
                </a:solidFill>
                <a:latin typeface="IBM Plex Sans" pitchFamily="34" charset="0"/>
                <a:ea typeface="IBM Plex Sans" pitchFamily="34" charset="-122"/>
                <a:cs typeface="IBM Plex Sans" pitchFamily="34" charset="-120"/>
              </a:rPr>
              <a:t>Առաջարկի մասին գրավոր պնդումը բավարար չէ. ո՞վ կարող է այն ստուգել, և ո՞վ կարող է այն փոխել:</a:t>
            </a:r>
            <a:endParaRPr lang="hy"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Թողարկման ծավալի մասին պնդում Թողարկողն իր կայքում սահմանաչափ է նշում։ Այն գրանցված է միայն թողարկողի սեփական տվյալների շտեմարանում։ Թողարկողից բացի ոչ ոք չի կարող ստուգել այն։ Թողարկողը կարող է աննկա">    </p:cNvPr>
          <p:cNvPicPr>
            <a:picLocks noChangeAspect="1"/>
          </p:cNvPicPr>
          <p:nvPr/>
        </p:nvPicPr>
        <p:blipFill>
          <a:blip r:embed="rId1"/>
          <a:stretch>
            <a:fillRect/>
          </a:stretch>
        </p:blipFill>
        <p:spPr>
          <a:xfrm>
            <a:off x="1332281" y="266730"/>
            <a:ext cx="952740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Բլոկչեյնը՝ Բիթքոյնի հանրային հաշվեմատյան</a:t>
            </a:r>
            <a:endParaRPr lang="hy"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Գործարքների կրկնօրինակված հանրային գրանցամատյան</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Փոխկապակցված բլոկներ․ անկախ ստուգված պատճեններ</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Աշխատանքի ապացույցի ամենամեծ կուտակված ծավալն ունեցող վավեր շղթա</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Միջինում՝ մոտ մեկ նոր բլոկ յուրաքանչյուր տասը րոպեն մեկ</a:t>
            </a:r>
            <a:endParaRPr lang="hy"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hy" altLang="en-US" sz="2400" dirty="0">
                <a:solidFill>
                  <a:srgbClr val="25252B"/>
                </a:solidFill>
                <a:latin typeface="IBM Plex Sans" pitchFamily="34" charset="0"/>
                <a:ea typeface="IBM Plex Sans" pitchFamily="34" charset="-122"/>
                <a:cs typeface="IBM Plex Sans" pitchFamily="34" charset="-120"/>
              </a:rPr>
              <a:t>Պատմությունը վերաշարադրելու համար անհրաժեշտ է աշխատանքը նորից կատարել և հասնել ընթացիկ շղթային։ Դա ծախսատար է, բայց ոչ բառացիորեն անհնարին․ կարող են առաջանալ ժամանակավոր մրցակցող պատմություններ և շղթայի վերակազմակերպումներ։</a:t>
            </a:r>
            <a:endParaRPr lang="hy"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Ապակենտրոնացում</a:t>
            </a:r>
            <a:endParaRPr lang="hy" sz="3000" dirty="0"/>
          </a:p>
        </p:txBody>
      </p:sp>
      <p:sp>
        <p:nvSpPr>
          <p:cNvPr id="5" name="Text 2"/>
          <p:cNvSpPr/>
          <p:nvPr/>
        </p:nvSpPr>
        <p:spPr>
          <a:xfrm>
            <a:off x="956188" y="1364742"/>
            <a:ext cx="6023427" cy="2951683"/>
          </a:xfrm>
          <a:prstGeom prst="rect">
            <a:avLst/>
          </a:prstGeom>
          <a:noFill/>
          <a:ln/>
        </p:spPr>
        <p:txBody>
          <a:bodyPr wrap="square" lIns="0" tIns="0" rIns="0" bIns="0" rtlCol="0" anchor="t"/>
          <a:lstStyle/>
          <a:p>
            <a:pPr algn="l" marL="173990" indent="-173990">
              <a:lnSpc>
                <a:spcPct val="113000"/>
              </a:lnSpc>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Բաց կոդով ծրագրային ապահովում և արձանագրությանը մասնակցելու բաց հնարավորություն</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Անկախ հանգույցները ստուգում են, իսկ հանքագործներն առաջարկում են բլոկներ</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Կանոնների փոփոխությունները կախված են դրանց կամավոր ընդունումից</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Ոչ մի մասնակից չի կարող միայնակ փոխել կանոնները բոլորի համար</a:t>
            </a:r>
            <a:endParaRPr lang="hy" sz="1820" dirty="0"/>
          </a:p>
        </p:txBody>
      </p:sp>
      <p:sp>
        <p:nvSpPr>
          <p:cNvPr id="6" name="Text 3"/>
          <p:cNvSpPr/>
          <p:nvPr/>
        </p:nvSpPr>
        <p:spPr>
          <a:xfrm>
            <a:off x="666780" y="4571086"/>
            <a:ext cx="6340632" cy="1562710"/>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Ազդեցությունն ու ռեսուրսները անհավասար են բաշխված․ խոշոր ծառայությունները կարող են կախվածություն ստեղծել։ Համակարգումը կարող է ավելի դանդաղ լինել, իսկ ցանցը չունի աջակցության կենտրոնական ծառայություն։</a:t>
            </a:r>
            <a:endParaRPr lang="hy"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Թվային ստորագրություններ և հավասարը հավասարին</a:t>
            </a:r>
            <a:br/>
            <a:r>
              <a:rPr lang="hy" altLang="en-US" sz="3000" dirty="0">
                <a:solidFill>
                  <a:srgbClr val="422C70"/>
                </a:solidFill>
                <a:latin typeface="IBM Plex Sans Medium" pitchFamily="34" charset="0"/>
                <a:ea typeface="IBM Plex Sans Medium" pitchFamily="34" charset="-122"/>
                <a:cs typeface="IBM Plex Sans Medium" pitchFamily="34" charset="-120"/>
              </a:rPr>
              <a:t>փոխանցում</a:t>
            </a:r>
            <a:endParaRPr lang="hy" sz="3000" dirty="0"/>
          </a:p>
        </p:txBody>
      </p:sp>
      <p:sp>
        <p:nvSpPr>
          <p:cNvPr id="4" name="Text 2"/>
          <p:cNvSpPr/>
          <p:nvPr/>
        </p:nvSpPr>
        <p:spPr>
          <a:xfrm>
            <a:off x="986729" y="1791310"/>
            <a:ext cx="11159338" cy="1881469"/>
          </a:xfrm>
          <a:prstGeom prst="rect">
            <a:avLst/>
          </a:prstGeom>
          <a:noFill/>
          <a:ln/>
        </p:spPr>
        <p:txBody>
          <a:bodyPr wrap="square" lIns="0" tIns="0" rIns="0" bIns="0" rtlCol="0" anchor="t"/>
          <a:lstStyle/>
          <a:p>
            <a:pPr algn="l" marL="191770" indent="-191770">
              <a:lnSpc>
                <a:spcPct val="113000"/>
              </a:lnSpc>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Դրամապանակը ստորագրելու համար օգտագործում է մասնավոր բանալի</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Ցանցը ստուգում է՝ առանց բանալին իմանալու</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Ստորագրված գործարքը հեռարձակվում է մասնակիցների միջոցով</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Բիթքոյնի որևէ կենտրոնական օպերատոր չի հաստատում անդամակցությունը կամ վճարումը</a:t>
            </a:r>
            <a:endParaRPr lang="hy" sz="2020" dirty="0"/>
          </a:p>
        </p:txBody>
      </p:sp>
      <p:sp>
        <p:nvSpPr>
          <p:cNvPr id="5" name="Text 3"/>
          <p:cNvSpPr/>
          <p:nvPr/>
        </p:nvSpPr>
        <p:spPr>
          <a:xfrm>
            <a:off x="666780" y="3954323"/>
            <a:ext cx="11510010" cy="1036747"/>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Մասնավոր բանալի ձեռք բերող ցանկացած անձ սովորաբար կարող է ծախսել միջոցները։ Հասանելիության կորուստը կարող է նշանակել միջոցների անվերադարձ կորուստ։</a:t>
            </a:r>
            <a:endParaRPr lang="hy" sz="2020" dirty="0"/>
          </a:p>
        </p:txBody>
      </p:sp>
      <p:sp>
        <p:nvSpPr>
          <p:cNvPr id="6" name="Text 4"/>
          <p:cNvSpPr/>
          <p:nvPr/>
        </p:nvSpPr>
        <p:spPr>
          <a:xfrm>
            <a:off x="666780" y="5247102"/>
            <a:ext cx="11510010" cy="1036747"/>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Միջնորդ ծառայություններից օգտվելը մնում է կամավոր․ դրանցից որևէ մեկն ընտրելիս ավելանում են միջոցների պահառության դրա կանոններն ու ռիսկերը։ Սխալ հասցեով կատարված վավեր վճարումը սովորաբար հնարավոր չէ հետ շրջել։</a:t>
            </a:r>
            <a:endParaRPr lang="hy"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Ուղարկողը ստորագրում և հեռարձակում է գործարքը Այլ հանգույցներ Հանգույցը ստուգում և փոխանցում է այն Մեկ այլ հանգույց փոխանցում է այնԳործարքի անցած ուղին Հանգույցը ստուգում և փոխանցում է այն Մեկ այլ հան">    </p:cNvPr>
          <p:cNvPicPr>
            <a:picLocks noChangeAspect="1"/>
          </p:cNvPicPr>
          <p:nvPr/>
        </p:nvPicPr>
        <p:blipFill>
          <a:blip r:embed="rId1"/>
          <a:stretch>
            <a:fillRect/>
          </a:stretch>
        </p:blipFill>
        <p:spPr>
          <a:xfrm>
            <a:off x="1695206" y="266730"/>
            <a:ext cx="880164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ՕգտատերՕգտատերը ստանում, պահում և ուղարկում է բիթքոյն։ ՀանգույցՀանգույցն ինքնուրույն ստուգում է կանոնների պահպանումը և փոխանցում վավեր տվյալները։ ՄայներՄայները կազմում է թեկնածու բլոկներ և կատարում աշ">    </p:cNvPr>
          <p:cNvPicPr>
            <a:picLocks noChangeAspect="1"/>
          </p:cNvPicPr>
          <p:nvPr/>
        </p:nvPicPr>
        <p:blipFill>
          <a:blip r:embed="rId2"/>
          <a:stretch>
            <a:fillRect/>
          </a:stretch>
        </p:blipFill>
        <p:spPr>
          <a:xfrm>
            <a:off x="1272479" y="571500"/>
            <a:ext cx="4160520" cy="568016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Օգտատերեր, հանգույցներ, մայնինգ իրականացնողներ</a:t>
            </a:r>
            <a:br/>
            <a:r>
              <a:rPr lang="hy" altLang="en-US" sz="3000" dirty="0">
                <a:solidFill>
                  <a:srgbClr val="422C70"/>
                </a:solidFill>
                <a:latin typeface="IBM Plex Sans Medium" pitchFamily="34" charset="0"/>
                <a:ea typeface="IBM Plex Sans Medium" pitchFamily="34" charset="-122"/>
                <a:cs typeface="IBM Plex Sans Medium" pitchFamily="34" charset="-120"/>
              </a:rPr>
              <a:t>և մշակողներ</a:t>
            </a:r>
            <a:endParaRPr lang="hy" sz="3000" dirty="0"/>
          </a:p>
        </p:txBody>
      </p:sp>
      <p:sp>
        <p:nvSpPr>
          <p:cNvPr id="4" name="Text 2"/>
          <p:cNvSpPr/>
          <p:nvPr/>
        </p:nvSpPr>
        <p:spPr>
          <a:xfrm>
            <a:off x="666780" y="1866930"/>
            <a:ext cx="11510010" cy="1234074"/>
          </a:xfrm>
          <a:prstGeom prst="rect">
            <a:avLst/>
          </a:prstGeom>
          <a:noFill/>
          <a:ln/>
        </p:spPr>
        <p:txBody>
          <a:bodyPr wrap="square" lIns="0" tIns="0" rIns="0" bIns="0" rtlCol="0" anchor="t"/>
          <a:lstStyle/>
          <a:p>
            <a:pPr algn="l" indent="0" marL="0">
              <a:lnSpc>
                <a:spcPct val="113000"/>
              </a:lnSpc>
              <a:buNone/>
            </a:pPr>
            <a:r>
              <a:rPr lang="hy" altLang="en-US" sz="2400" dirty="0">
                <a:solidFill>
                  <a:srgbClr val="25252B"/>
                </a:solidFill>
                <a:latin typeface="IBM Plex Sans" pitchFamily="34" charset="0"/>
                <a:ea typeface="IBM Plex Sans" pitchFamily="34" charset="-122"/>
                <a:cs typeface="IBM Plex Sans" pitchFamily="34" charset="-120"/>
              </a:rPr>
              <a:t>Մայներները չեն կարող անվավեր բլոկներն ընդունելի դարձնել ազնիվ հանգույցների համար։ Մշակողները չեն կարող պարտադրել ծրագրային ապահովման ընդունումը։ Մեկ անձը կարող է մի քանի դեր կատարել։</a:t>
            </a:r>
            <a:endParaRPr lang="hy" sz="2400" dirty="0"/>
          </a:p>
        </p:txBody>
      </p:sp>
      <p:sp>
        <p:nvSpPr>
          <p:cNvPr id="5" name="Shape 3"/>
          <p:cNvSpPr/>
          <p:nvPr/>
        </p:nvSpPr>
        <p:spPr>
          <a:xfrm>
            <a:off x="666780" y="3405774"/>
            <a:ext cx="10858500" cy="1645280"/>
          </a:xfrm>
          <a:prstGeom prst="rect">
            <a:avLst/>
          </a:prstGeom>
          <a:solidFill>
            <a:srgbClr val="F3F3FA"/>
          </a:solidFill>
          <a:ln/>
        </p:spPr>
      </p:sp>
      <p:sp>
        <p:nvSpPr>
          <p:cNvPr id="6" name="Shape 4"/>
          <p:cNvSpPr/>
          <p:nvPr/>
        </p:nvSpPr>
        <p:spPr>
          <a:xfrm>
            <a:off x="666780" y="3405774"/>
            <a:ext cx="57150" cy="1645280"/>
          </a:xfrm>
          <a:prstGeom prst="rect">
            <a:avLst/>
          </a:prstGeom>
          <a:solidFill>
            <a:srgbClr val="422C70"/>
          </a:solidFill>
          <a:ln/>
        </p:spPr>
      </p:sp>
      <p:sp>
        <p:nvSpPr>
          <p:cNvPr id="7" name="Text 5"/>
          <p:cNvSpPr/>
          <p:nvPr/>
        </p:nvSpPr>
        <p:spPr>
          <a:xfrm>
            <a:off x="1211580" y="3680094"/>
            <a:ext cx="10415565" cy="1096640"/>
          </a:xfrm>
          <a:prstGeom prst="rect">
            <a:avLst/>
          </a:prstGeom>
          <a:noFill/>
          <a:ln/>
        </p:spPr>
        <p:txBody>
          <a:bodyPr wrap="square" lIns="0" tIns="0" rIns="0" bIns="0" rtlCol="0" anchor="t"/>
          <a:lstStyle/>
          <a:p>
            <a:pPr algn="l" indent="0" marL="0">
              <a:lnSpc>
                <a:spcPct val="113000"/>
              </a:lnSpc>
              <a:buNone/>
            </a:pPr>
            <a:r>
              <a:rPr lang="hy" altLang="en-US" sz="2400" b="1" dirty="0">
                <a:solidFill>
                  <a:srgbClr val="422C70"/>
                </a:solidFill>
                <a:latin typeface="IBM Plex Sans" pitchFamily="34" charset="0"/>
                <a:ea typeface="IBM Plex Sans" pitchFamily="34" charset="-122"/>
                <a:cs typeface="IBM Plex Sans" pitchFamily="34" charset="-120"/>
              </a:rPr>
              <a:t>Արագ հարց</a:t>
            </a:r>
            <a:endParaRPr lang="hy" sz="2400" dirty="0"/>
          </a:p>
          <a:p>
            <a:pPr algn="l" indent="0" marL="0">
              <a:lnSpc>
                <a:spcPct val="113000"/>
              </a:lnSpc>
              <a:spcBef>
                <a:spcPts val="360"/>
              </a:spcBef>
              <a:buNone/>
            </a:pPr>
            <a:r>
              <a:rPr lang="hy" altLang="en-US" sz="2400" dirty="0">
                <a:solidFill>
                  <a:srgbClr val="25252B"/>
                </a:solidFill>
                <a:latin typeface="IBM Plex Sans" pitchFamily="34" charset="0"/>
                <a:ea typeface="IBM Plex Sans" pitchFamily="34" charset="-122"/>
                <a:cs typeface="IBM Plex Sans" pitchFamily="34" charset="-120"/>
              </a:rPr>
              <a:t>Ինչո՞ւ է հանգույցը ստուգում գործարքները։ Նշեք մեկ կանոն, որի պահպանումը այն ստուգում է։</a:t>
            </a:r>
            <a:endParaRPr lang="hy"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Աշխատանքի ապացույց</a:t>
            </a:r>
            <a:endParaRPr lang="hy" sz="3000" dirty="0"/>
          </a:p>
        </p:txBody>
      </p:sp>
      <p:sp>
        <p:nvSpPr>
          <p:cNvPr id="5" name="Text 2"/>
          <p:cNvSpPr/>
          <p:nvPr/>
        </p:nvSpPr>
        <p:spPr>
          <a:xfrm>
            <a:off x="941009" y="1361176"/>
            <a:ext cx="6039978" cy="3138221"/>
          </a:xfrm>
          <a:prstGeom prst="rect">
            <a:avLst/>
          </a:prstGeom>
          <a:noFill/>
          <a:ln/>
        </p:spPr>
        <p:txBody>
          <a:bodyPr wrap="square" lIns="0" tIns="0" rIns="0" bIns="0" rtlCol="0" anchor="t"/>
          <a:lstStyle/>
          <a:p>
            <a:pPr algn="l" marL="165100" indent="-165100">
              <a:lnSpc>
                <a:spcPct val="113000"/>
              </a:lnSpc>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Թեկնածու բլոկ → կրկնվող հեշավորում → վավեր արդյունք</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Հաշվարկների և էներգիայի մեծ ծախսեր․ արագ ստուգում</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Վավեր բլոկը հեռարձակվում է և ստուգվում հանգույցների կողմից</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Թիրախային շեմը ճշգրտվում է, որպեսզի բլոկները ստեղծվեն միջինը տասը րոպեն մեկ</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Կուտակված աշխատանքը վերագրառումը դարձնում է ծախսատար</a:t>
            </a:r>
            <a:endParaRPr lang="hy" sz="1730" dirty="0"/>
          </a:p>
        </p:txBody>
      </p:sp>
      <p:sp>
        <p:nvSpPr>
          <p:cNvPr id="6" name="Text 3"/>
          <p:cNvSpPr/>
          <p:nvPr/>
        </p:nvSpPr>
        <p:spPr>
          <a:xfrm>
            <a:off x="666780" y="4740615"/>
            <a:ext cx="6340632" cy="1481602"/>
          </a:xfrm>
          <a:prstGeom prst="rect">
            <a:avLst/>
          </a:prstGeom>
          <a:noFill/>
          <a:ln/>
        </p:spPr>
        <p:txBody>
          <a:bodyPr wrap="square" lIns="0" tIns="0" rIns="0" bIns="0" rtlCol="0" anchor="t"/>
          <a:lstStyle/>
          <a:p>
            <a:pPr algn="l" indent="0" marL="0">
              <a:lnSpc>
                <a:spcPct val="113000"/>
              </a:lnSpc>
              <a:buNone/>
            </a:pPr>
            <a:r>
              <a:rPr lang="hy" altLang="en-US" sz="1730" dirty="0">
                <a:solidFill>
                  <a:srgbClr val="25252B"/>
                </a:solidFill>
                <a:latin typeface="IBM Plex Sans" pitchFamily="34" charset="0"/>
                <a:ea typeface="IBM Plex Sans" pitchFamily="34" charset="-122"/>
                <a:cs typeface="IBM Plex Sans" pitchFamily="34" charset="-120"/>
              </a:rPr>
              <a:t>Մայնինգը պաշտպանում է գործարքների հերթականությունը․ այն արտաքին հավասարումներ չի լուծում։ Գնահատեք էներգիայի աղբյուրը, օգտագործումը, անվտանգության առումով օգուտը և այլընտրանքները։</a:t>
            </a:r>
            <a:endParaRPr lang="hy" sz="17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Մայները գտնում է բլոկ Մայնինգի սարքը կրկին ու կրկին հաշվում է հեշը, մինչև արդյունքներից մեկը բավարարի թիրախային պայմանին2Մայները հեռարձակում է այնԲլոկն ուղարկվում է ցանցին3Հանգույցները ստուգում են այ">    </p:cNvPr>
          <p:cNvPicPr>
            <a:picLocks noChangeAspect="1"/>
          </p:cNvPicPr>
          <p:nvPr/>
        </p:nvPicPr>
        <p:blipFill>
          <a:blip r:embed="rId2"/>
          <a:stretch>
            <a:fillRect/>
          </a:stretch>
        </p:blipFill>
        <p:spPr>
          <a:xfrm>
            <a:off x="2012594" y="571500"/>
            <a:ext cx="2680289" cy="5555346"/>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Սահմանափակ առաջարկ</a:t>
            </a:r>
            <a:endParaRPr lang="hy" sz="3000" dirty="0"/>
          </a:p>
        </p:txBody>
      </p:sp>
      <p:sp>
        <p:nvSpPr>
          <p:cNvPr id="5" name="Text 2"/>
          <p:cNvSpPr/>
          <p:nvPr/>
        </p:nvSpPr>
        <p:spPr>
          <a:xfrm>
            <a:off x="956188" y="1364742"/>
            <a:ext cx="5377221" cy="2685410"/>
          </a:xfrm>
          <a:prstGeom prst="rect">
            <a:avLst/>
          </a:prstGeom>
          <a:noFill/>
          <a:ln/>
        </p:spPr>
        <p:txBody>
          <a:bodyPr wrap="square" lIns="0" tIns="0" rIns="0" bIns="0" rtlCol="0" anchor="t"/>
          <a:lstStyle/>
          <a:p>
            <a:pPr algn="l" marL="173990" indent="-173990">
              <a:lnSpc>
                <a:spcPct val="113000"/>
              </a:lnSpc>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Առավելագույնը՝ </a:t>
            </a:r>
            <a:r>
              <a:rPr lang="hy" altLang="en-US" sz="1820" b="1" dirty="0">
                <a:solidFill>
                  <a:srgbClr val="25252B"/>
                </a:solidFill>
                <a:latin typeface="IBM Plex Sans" pitchFamily="34" charset="0"/>
                <a:ea typeface="IBM Plex Sans" pitchFamily="34" charset="-122"/>
                <a:cs typeface="IBM Plex Sans" pitchFamily="34" charset="-120"/>
              </a:rPr>
              <a:t>21 միլիոն BTC</a:t>
            </a:r>
            <a:r>
              <a:rPr lang="hy" altLang="en-US" sz="1820" dirty="0">
                <a:solidFill>
                  <a:srgbClr val="25252B"/>
                </a:solidFill>
                <a:latin typeface="IBM Plex Sans" pitchFamily="34" charset="0"/>
                <a:ea typeface="IBM Plex Sans" pitchFamily="34" charset="-122"/>
                <a:cs typeface="IBM Plex Sans" pitchFamily="34" charset="-120"/>
              </a:rPr>
              <a:t>՝ հանրային կանոնների համաձայն</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Նոր թողարկում՝ բլոկի սուբսիդիա</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Կիսում՝ յուրաքանչյուր </a:t>
            </a:r>
            <a:r>
              <a:rPr lang="hy" altLang="en-US" sz="1820" b="1" dirty="0">
                <a:solidFill>
                  <a:srgbClr val="25252B"/>
                </a:solidFill>
                <a:latin typeface="IBM Plex Sans" pitchFamily="34" charset="0"/>
                <a:ea typeface="IBM Plex Sans" pitchFamily="34" charset="-122"/>
                <a:cs typeface="IBM Plex Sans" pitchFamily="34" charset="-120"/>
              </a:rPr>
              <a:t>210 000 բլոկը</a:t>
            </a:r>
            <a:r>
              <a:rPr lang="hy" altLang="en-US" sz="1820" dirty="0">
                <a:solidFill>
                  <a:srgbClr val="25252B"/>
                </a:solidFill>
                <a:latin typeface="IBM Plex Sans" pitchFamily="34" charset="0"/>
                <a:ea typeface="IBM Plex Sans" pitchFamily="34" charset="-122"/>
                <a:cs typeface="IBM Plex Sans" pitchFamily="34" charset="-120"/>
              </a:rPr>
              <a:t>՝ մոտավորապես չորս տարին մեկ</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Սուբսիդիա՝ 50 → 25 → 12,5 → 6,25 → 3,125 BTC</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Վճարները նոր թողարկումից առանձին են</a:t>
            </a:r>
            <a:endParaRPr lang="hy" sz="1820" dirty="0"/>
          </a:p>
        </p:txBody>
      </p:sp>
      <p:sp>
        <p:nvSpPr>
          <p:cNvPr id="6" name="Text 3"/>
          <p:cNvSpPr/>
          <p:nvPr/>
        </p:nvSpPr>
        <p:spPr>
          <a:xfrm>
            <a:off x="666780" y="4304812"/>
            <a:ext cx="5694426" cy="1562710"/>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Հանգույցները մերժում են ավելցուկային թողարկումը. սահմանաչափը պահպանվում է, քանի դեռ մասնակիցները կիրարկում են այն։ Սահմանափակ առաջարկը չի երաշխավորում գնի աճ։</a:t>
            </a:r>
            <a:endParaRPr lang="hy"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Թողարկված բիթքոյնների ընդհանուր քանակը21 միլիոնի սահմանաչափ21M10.5M0">    </p:cNvPr>
          <p:cNvPicPr>
            <a:picLocks noChangeAspect="1"/>
          </p:cNvPicPr>
          <p:nvPr/>
        </p:nvPicPr>
        <p:blipFill>
          <a:blip r:embed="rId1"/>
          <a:stretch>
            <a:fillRect/>
          </a:stretch>
        </p:blipFill>
        <p:spPr>
          <a:xfrm>
            <a:off x="342900" y="1247150"/>
            <a:ext cx="11506170" cy="421126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Նոր բիթքոյններ՝ յուրաքանչյուր բլոկի համար502512.56.253.1250k210k420k630k840k1,050k1,260k1,470kԿիսով չափ կրճատում՝ յուրաքանչյուր 210 000 բլոկը մեկ (մոտավորապես չորս տարին մեկ)Գործարքների վճարները վճարվ">    </p:cNvPr>
          <p:cNvPicPr>
            <a:picLocks noChangeAspect="1"/>
          </p:cNvPicPr>
          <p:nvPr/>
        </p:nvPicPr>
        <p:blipFill>
          <a:blip r:embed="rId1"/>
          <a:stretch>
            <a:fillRect/>
          </a:stretch>
        </p:blipFill>
        <p:spPr>
          <a:xfrm>
            <a:off x="342900" y="351587"/>
            <a:ext cx="11506170" cy="600239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Սատոշիներ և միավորի</a:t>
            </a:r>
            <a:br/>
            <a:r>
              <a:rPr lang="hy" altLang="en-US" sz="3000" dirty="0">
                <a:solidFill>
                  <a:srgbClr val="422C70"/>
                </a:solidFill>
                <a:latin typeface="IBM Plex Sans Medium" pitchFamily="34" charset="0"/>
                <a:ea typeface="IBM Plex Sans Medium" pitchFamily="34" charset="-122"/>
                <a:cs typeface="IBM Plex Sans Medium" pitchFamily="34" charset="-120"/>
              </a:rPr>
              <a:t>նկատմամբ</a:t>
            </a:r>
            <a:br/>
            <a:r>
              <a:rPr lang="hy" altLang="en-US" sz="3000" dirty="0">
                <a:solidFill>
                  <a:srgbClr val="422C70"/>
                </a:solidFill>
                <a:latin typeface="IBM Plex Sans Medium" pitchFamily="34" charset="0"/>
                <a:ea typeface="IBM Plex Sans Medium" pitchFamily="34" charset="-122"/>
                <a:cs typeface="IBM Plex Sans Medium" pitchFamily="34" charset="-120"/>
              </a:rPr>
              <a:t>կողմնակալություն</a:t>
            </a:r>
            <a:endParaRPr lang="hy" sz="3000" dirty="0"/>
          </a:p>
        </p:txBody>
      </p:sp>
      <p:sp>
        <p:nvSpPr>
          <p:cNvPr id="5" name="Text 2"/>
          <p:cNvSpPr/>
          <p:nvPr/>
        </p:nvSpPr>
        <p:spPr>
          <a:xfrm>
            <a:off x="910560" y="2192091"/>
            <a:ext cx="5427238" cy="1170066"/>
          </a:xfrm>
          <a:prstGeom prst="rect">
            <a:avLst/>
          </a:prstGeom>
          <a:noFill/>
          <a:ln/>
        </p:spPr>
        <p:txBody>
          <a:bodyPr wrap="square" lIns="0" tIns="0" rIns="0" bIns="0" rtlCol="0" anchor="t"/>
          <a:lstStyle/>
          <a:p>
            <a:pPr algn="l" marL="146050" indent="-146050">
              <a:lnSpc>
                <a:spcPct val="113000"/>
              </a:lnSpc>
              <a:buSzPct val="100000"/>
              <a:buChar char="•"/>
            </a:pPr>
            <a:r>
              <a:rPr lang="hy" altLang="en-US" sz="1540" b="1" dirty="0">
                <a:solidFill>
                  <a:srgbClr val="25252B"/>
                </a:solidFill>
                <a:latin typeface="IBM Plex Sans" pitchFamily="34" charset="0"/>
                <a:ea typeface="IBM Plex Sans" pitchFamily="34" charset="-122"/>
                <a:cs typeface="IBM Plex Sans" pitchFamily="34" charset="-120"/>
              </a:rPr>
              <a:t>1 BTC = 100 000 000 սատոշի</a:t>
            </a:r>
            <a:endParaRPr lang="hy" sz="1540" dirty="0"/>
          </a:p>
          <a:p>
            <a:pPr algn="l" marL="146050" indent="-146050">
              <a:lnSpc>
                <a:spcPct val="113000"/>
              </a:lnSpc>
              <a:spcBef>
                <a:spcPts val="310"/>
              </a:spcBef>
              <a:buSzPct val="100000"/>
              <a:buChar char="•"/>
            </a:pPr>
            <a:r>
              <a:rPr lang="hy" altLang="en-US" sz="1540" b="1" dirty="0">
                <a:solidFill>
                  <a:srgbClr val="25252B"/>
                </a:solidFill>
                <a:latin typeface="IBM Plex Sans" pitchFamily="34" charset="0"/>
                <a:ea typeface="IBM Plex Sans" pitchFamily="34" charset="-122"/>
                <a:cs typeface="IBM Plex Sans" pitchFamily="34" charset="-120"/>
              </a:rPr>
              <a:t>0,001 BTC = 100 000 սատոշի</a:t>
            </a:r>
            <a:endParaRPr lang="hy" sz="1540" dirty="0"/>
          </a:p>
          <a:p>
            <a:pPr algn="l" marL="146050" indent="-146050">
              <a:lnSpc>
                <a:spcPct val="113000"/>
              </a:lnSpc>
              <a:spcBef>
                <a:spcPts val="310"/>
              </a:spcBef>
              <a:buSzPct val="100000"/>
              <a:buChar char="•"/>
            </a:pPr>
            <a:r>
              <a:rPr lang="hy" altLang="en-US" sz="1540" b="1" dirty="0">
                <a:solidFill>
                  <a:srgbClr val="25252B"/>
                </a:solidFill>
                <a:latin typeface="IBM Plex Sans" pitchFamily="34" charset="0"/>
                <a:ea typeface="IBM Plex Sans" pitchFamily="34" charset="-122"/>
                <a:cs typeface="IBM Plex Sans" pitchFamily="34" charset="-120"/>
              </a:rPr>
              <a:t>1 սատոշի = 0,00000001 BTC</a:t>
            </a:r>
            <a:endParaRPr lang="hy" sz="1540" dirty="0"/>
          </a:p>
          <a:p>
            <a:pPr algn="l" marL="146050" indent="-146050">
              <a:lnSpc>
                <a:spcPct val="113000"/>
              </a:lnSpc>
              <a:spcBef>
                <a:spcPts val="310"/>
              </a:spcBef>
              <a:buSzPct val="100000"/>
              <a:buChar char="•"/>
            </a:pPr>
            <a:r>
              <a:rPr lang="hy" altLang="en-US" sz="1540" dirty="0">
                <a:solidFill>
                  <a:srgbClr val="25252B"/>
                </a:solidFill>
                <a:latin typeface="IBM Plex Sans" pitchFamily="34" charset="0"/>
                <a:ea typeface="IBM Plex Sans" pitchFamily="34" charset="-122"/>
                <a:cs typeface="IBM Plex Sans" pitchFamily="34" charset="-120"/>
              </a:rPr>
              <a:t>Ամբողջական բիթքոյն ունենալը պարտադիր չէ</a:t>
            </a:r>
            <a:endParaRPr lang="hy" sz="1540" dirty="0"/>
          </a:p>
        </p:txBody>
      </p:sp>
      <p:sp>
        <p:nvSpPr>
          <p:cNvPr id="6" name="Text 3"/>
          <p:cNvSpPr/>
          <p:nvPr/>
        </p:nvSpPr>
        <p:spPr>
          <a:xfrm>
            <a:off x="666780" y="3576676"/>
            <a:ext cx="5694426" cy="1053114"/>
          </a:xfrm>
          <a:prstGeom prst="rect">
            <a:avLst/>
          </a:prstGeom>
          <a:noFill/>
          <a:ln/>
        </p:spPr>
        <p:txBody>
          <a:bodyPr wrap="square" lIns="0" tIns="0" rIns="0" bIns="0" rtlCol="0" anchor="t"/>
          <a:lstStyle/>
          <a:p>
            <a:pPr algn="l" indent="0" marL="0">
              <a:lnSpc>
                <a:spcPct val="113000"/>
              </a:lnSpc>
              <a:buNone/>
            </a:pPr>
            <a:r>
              <a:rPr lang="hy" altLang="en-US" sz="1540" b="1" dirty="0">
                <a:solidFill>
                  <a:srgbClr val="25252B"/>
                </a:solidFill>
                <a:latin typeface="IBM Plex Sans" pitchFamily="34" charset="0"/>
                <a:ea typeface="IBM Plex Sans" pitchFamily="34" charset="-122"/>
                <a:cs typeface="IBM Plex Sans" pitchFamily="34" charset="-120"/>
              </a:rPr>
              <a:t>Միավորի նկատմամբ կողմնակալություն.</a:t>
            </a:r>
            <a:r>
              <a:rPr lang="hy" altLang="en-US" sz="1540" dirty="0">
                <a:solidFill>
                  <a:srgbClr val="25252B"/>
                </a:solidFill>
                <a:latin typeface="IBM Plex Sans" pitchFamily="34" charset="0"/>
                <a:ea typeface="IBM Plex Sans" pitchFamily="34" charset="-122"/>
                <a:cs typeface="IBM Plex Sans" pitchFamily="34" charset="-120"/>
              </a:rPr>
              <a:t> մեկ ամբողջական միավորի ցածր գինը չի վկայում ավելի լավ արժեքի մասին։ Համեմատեք առաջարկի մասնաբաժինը, ներգրավված արժեքը և ռիսկերը։</a:t>
            </a:r>
            <a:endParaRPr lang="hy" sz="1540" dirty="0"/>
          </a:p>
        </p:txBody>
      </p:sp>
      <p:sp>
        <p:nvSpPr>
          <p:cNvPr id="7" name="Shape 4"/>
          <p:cNvSpPr/>
          <p:nvPr/>
        </p:nvSpPr>
        <p:spPr>
          <a:xfrm>
            <a:off x="666780" y="4824740"/>
            <a:ext cx="5372100" cy="1315913"/>
          </a:xfrm>
          <a:prstGeom prst="rect">
            <a:avLst/>
          </a:prstGeom>
          <a:solidFill>
            <a:srgbClr val="F3F3FA"/>
          </a:solidFill>
          <a:ln/>
        </p:spPr>
      </p:sp>
      <p:sp>
        <p:nvSpPr>
          <p:cNvPr id="8" name="Shape 5"/>
          <p:cNvSpPr/>
          <p:nvPr/>
        </p:nvSpPr>
        <p:spPr>
          <a:xfrm>
            <a:off x="666780" y="4824740"/>
            <a:ext cx="57150" cy="1315913"/>
          </a:xfrm>
          <a:prstGeom prst="rect">
            <a:avLst/>
          </a:prstGeom>
          <a:solidFill>
            <a:srgbClr val="422C70"/>
          </a:solidFill>
          <a:ln/>
        </p:spPr>
      </p:sp>
      <p:sp>
        <p:nvSpPr>
          <p:cNvPr id="9" name="Text 6"/>
          <p:cNvSpPr/>
          <p:nvPr/>
        </p:nvSpPr>
        <p:spPr>
          <a:xfrm>
            <a:off x="1036015" y="5000305"/>
            <a:ext cx="4972141" cy="964783"/>
          </a:xfrm>
          <a:prstGeom prst="rect">
            <a:avLst/>
          </a:prstGeom>
          <a:noFill/>
          <a:ln/>
        </p:spPr>
        <p:txBody>
          <a:bodyPr wrap="square" lIns="0" tIns="0" rIns="0" bIns="0" rtlCol="0" anchor="t"/>
          <a:lstStyle/>
          <a:p>
            <a:pPr algn="l" indent="0" marL="0">
              <a:lnSpc>
                <a:spcPct val="113000"/>
              </a:lnSpc>
              <a:buNone/>
            </a:pPr>
            <a:r>
              <a:rPr lang="hy" altLang="en-US" sz="1540" b="1" dirty="0">
                <a:solidFill>
                  <a:srgbClr val="422C70"/>
                </a:solidFill>
                <a:latin typeface="IBM Plex Sans" pitchFamily="34" charset="0"/>
                <a:ea typeface="IBM Plex Sans" pitchFamily="34" charset="-122"/>
                <a:cs typeface="IBM Plex Sans" pitchFamily="34" charset="-120"/>
              </a:rPr>
              <a:t>Ցույց տվեք Ձեր ըմբռնումը</a:t>
            </a:r>
            <a:endParaRPr lang="hy" sz="1540" dirty="0"/>
          </a:p>
          <a:p>
            <a:pPr algn="l" indent="0" marL="0">
              <a:lnSpc>
                <a:spcPct val="113000"/>
              </a:lnSpc>
              <a:spcBef>
                <a:spcPts val="230"/>
              </a:spcBef>
              <a:buNone/>
            </a:pPr>
            <a:r>
              <a:rPr lang="hy" altLang="en-US" sz="1540" dirty="0">
                <a:solidFill>
                  <a:srgbClr val="25252B"/>
                </a:solidFill>
                <a:latin typeface="IBM Plex Sans" pitchFamily="34" charset="0"/>
                <a:ea typeface="IBM Plex Sans" pitchFamily="34" charset="-122"/>
                <a:cs typeface="IBM Plex Sans" pitchFamily="34" charset="-120"/>
              </a:rPr>
              <a:t>Քանի՞ սատոշի կա 0,01 BTC-ում։ Ինչո՞ւ կարելի է օգտագործել մեկ ամբողջական բիթքոյնից պակաս գումար։</a:t>
            </a:r>
            <a:endParaRPr lang="hy" sz="154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Բիթքոյնը՝ որպես հուսալի թվային փող</a:t>
            </a:r>
            <a:endParaRPr lang="hy" sz="3000" dirty="0"/>
          </a:p>
        </p:txBody>
      </p:sp>
      <p:sp>
        <p:nvSpPr>
          <p:cNvPr id="4" name="Text 2"/>
          <p:cNvSpPr/>
          <p:nvPr/>
        </p:nvSpPr>
        <p:spPr>
          <a:xfrm>
            <a:off x="941009" y="1361176"/>
            <a:ext cx="11209355" cy="1952884"/>
          </a:xfrm>
          <a:prstGeom prst="rect">
            <a:avLst/>
          </a:prstGeom>
          <a:noFill/>
          <a:ln/>
        </p:spPr>
        <p:txBody>
          <a:bodyPr wrap="square" lIns="0" tIns="0" rIns="0" bIns="0" rtlCol="0" anchor="t"/>
          <a:lstStyle/>
          <a:p>
            <a:pPr algn="l" marL="165100" indent="-165100">
              <a:lnSpc>
                <a:spcPct val="113000"/>
              </a:lnSpc>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Երկարակյաց հաշվեմատյան; հասանելիությունը կախված է բանալիներից</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Դյուրակիր և բաժանելի; փոխանցման համար անհրաժեշտ են կապի միջոցներ</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Հանրայնորեն տեսանելի սակավություն և ստուգելի կանոններ</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Փոխարինելիության վրա կարող է ազդել այն, թե ինչպես են ծառայությունները վերաբերվում գործարքների հանրային պատմությանը</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Ընդունելիությունը տարբերվում է ըստ վայրի</a:t>
            </a:r>
            <a:endParaRPr lang="hy" sz="1730" dirty="0"/>
          </a:p>
        </p:txBody>
      </p:sp>
      <p:sp>
        <p:nvSpPr>
          <p:cNvPr id="5" name="Text 3"/>
          <p:cNvSpPr/>
          <p:nvPr/>
        </p:nvSpPr>
        <p:spPr>
          <a:xfrm>
            <a:off x="666780" y="3555370"/>
            <a:ext cx="11510010" cy="296357"/>
          </a:xfrm>
          <a:prstGeom prst="rect">
            <a:avLst/>
          </a:prstGeom>
          <a:noFill/>
          <a:ln/>
        </p:spPr>
        <p:txBody>
          <a:bodyPr wrap="square" lIns="0" tIns="0" rIns="0" bIns="0" rtlCol="0" anchor="t"/>
          <a:lstStyle/>
          <a:p>
            <a:pPr algn="l" indent="0" marL="0">
              <a:lnSpc>
                <a:spcPct val="113000"/>
              </a:lnSpc>
              <a:buNone/>
            </a:pPr>
            <a:r>
              <a:rPr lang="hy" altLang="en-US" sz="1730" b="1" dirty="0">
                <a:solidFill>
                  <a:srgbClr val="25252B"/>
                </a:solidFill>
                <a:latin typeface="IBM Plex Sans" pitchFamily="34" charset="0"/>
                <a:ea typeface="IBM Plex Sans" pitchFamily="34" charset="-122"/>
                <a:cs typeface="IBM Plex Sans" pitchFamily="34" charset="-120"/>
              </a:rPr>
              <a:t>Երեք գործառույթ</a:t>
            </a:r>
            <a:endParaRPr lang="hy" sz="1730" dirty="0"/>
          </a:p>
        </p:txBody>
      </p:sp>
      <p:sp>
        <p:nvSpPr>
          <p:cNvPr id="6" name="Text 4"/>
          <p:cNvSpPr/>
          <p:nvPr/>
        </p:nvSpPr>
        <p:spPr>
          <a:xfrm>
            <a:off x="941009" y="4027109"/>
            <a:ext cx="11209355" cy="1272753"/>
          </a:xfrm>
          <a:prstGeom prst="rect">
            <a:avLst/>
          </a:prstGeom>
          <a:noFill/>
          <a:ln/>
        </p:spPr>
        <p:txBody>
          <a:bodyPr wrap="square" lIns="0" tIns="0" rIns="0" bIns="0" rtlCol="0" anchor="t"/>
          <a:lstStyle/>
          <a:p>
            <a:pPr algn="l" marL="165100" indent="-165100">
              <a:lnSpc>
                <a:spcPct val="113000"/>
              </a:lnSpc>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Արժեքի պահպանման միջոց՝ կանխատեսելի առաջարկ; տատանվող գին</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Փոխանակման միջոց՝ ուղղակի փոխանցում; տարբեր միջնորդավճարներ և ընդունելիություն</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Հաշվարկային միավոր՝ BTC կամ սատոշիներ; շատ ապրանքների գներ արտահայտված են ֆիատային փողերով</a:t>
            </a:r>
            <a:endParaRPr lang="hy" sz="1730" dirty="0"/>
          </a:p>
        </p:txBody>
      </p:sp>
      <p:sp>
        <p:nvSpPr>
          <p:cNvPr id="7" name="Text 5"/>
          <p:cNvSpPr/>
          <p:nvPr/>
        </p:nvSpPr>
        <p:spPr>
          <a:xfrm>
            <a:off x="666780" y="5431445"/>
            <a:ext cx="11510010" cy="389443"/>
          </a:xfrm>
          <a:prstGeom prst="rect">
            <a:avLst/>
          </a:prstGeom>
          <a:noFill/>
          <a:ln/>
        </p:spPr>
        <p:txBody>
          <a:bodyPr wrap="square" lIns="0" tIns="0" rIns="0" bIns="0" rtlCol="0" anchor="t"/>
          <a:lstStyle/>
          <a:p>
            <a:pPr algn="l" indent="0" marL="0">
              <a:lnSpc>
                <a:spcPct val="113000"/>
              </a:lnSpc>
              <a:buNone/>
            </a:pPr>
            <a:r>
              <a:rPr lang="hy" altLang="en-US" sz="1380" dirty="0">
                <a:solidFill>
                  <a:srgbClr val="25252B"/>
                </a:solidFill>
                <a:latin typeface="IBM Plex Sans" pitchFamily="34" charset="0"/>
                <a:ea typeface="IBM Plex Sans" pitchFamily="34" charset="-122"/>
                <a:cs typeface="IBM Plex Sans" pitchFamily="34" charset="-120"/>
              </a:rPr>
              <a:t>«Առողջ փողը» կախված է սահմանված չափանիշներից։ Համեմատեք այլընտրանքները՝ օգտագործելով նույն չափանիշները։</a:t>
            </a:r>
            <a:endParaRPr lang="hy" sz="138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Բիթքոյն, սթեյբլքոյններ և այլ կրիպտոակտիվներ</a:t>
            </a:r>
            <a:endParaRPr lang="hy" sz="3000" dirty="0"/>
          </a:p>
        </p:txBody>
      </p:sp>
      <p:sp>
        <p:nvSpPr>
          <p:cNvPr id="4" name="Text 2"/>
          <p:cNvSpPr/>
          <p:nvPr/>
        </p:nvSpPr>
        <p:spPr>
          <a:xfrm>
            <a:off x="986729" y="1372240"/>
            <a:ext cx="11159338" cy="2918216"/>
          </a:xfrm>
          <a:prstGeom prst="rect">
            <a:avLst/>
          </a:prstGeom>
          <a:noFill/>
          <a:ln/>
        </p:spPr>
        <p:txBody>
          <a:bodyPr wrap="square" lIns="0" tIns="0" rIns="0" bIns="0" rtlCol="0" anchor="t"/>
          <a:lstStyle/>
          <a:p>
            <a:pPr algn="l" marL="191770" indent="-191770">
              <a:lnSpc>
                <a:spcPct val="113000"/>
              </a:lnSpc>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Բիթքոյն․</a:t>
            </a:r>
            <a:r>
              <a:rPr lang="hy" altLang="en-US" sz="2020" dirty="0">
                <a:solidFill>
                  <a:srgbClr val="25252B"/>
                </a:solidFill>
                <a:latin typeface="IBM Plex Sans" pitchFamily="34" charset="0"/>
                <a:ea typeface="IBM Plex Sans" pitchFamily="34" charset="-122"/>
                <a:cs typeface="IBM Plex Sans" pitchFamily="34" charset="-120"/>
              </a:rPr>
              <a:t> թողարկման հրապարակային կանոններ․ կենտրոնական թողարկող չկա</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Սթեյբլքոյններ․</a:t>
            </a:r>
            <a:r>
              <a:rPr lang="hy" altLang="en-US" sz="2020" dirty="0">
                <a:solidFill>
                  <a:srgbClr val="25252B"/>
                </a:solidFill>
                <a:latin typeface="IBM Plex Sans" pitchFamily="34" charset="0"/>
                <a:ea typeface="IBM Plex Sans" pitchFamily="34" charset="-122"/>
                <a:cs typeface="IBM Plex Sans" pitchFamily="34" charset="-120"/>
              </a:rPr>
              <a:t> նպատակ ունեն պահպանելու հենանիշային արժեքը․ պահուստներ, մեխանիզմներ կամ մարման պահանջի իրավունքներ</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Այլ կրիպտոակտիվներ․</a:t>
            </a:r>
            <a:r>
              <a:rPr lang="hy" altLang="en-US" sz="2020" dirty="0">
                <a:solidFill>
                  <a:srgbClr val="25252B"/>
                </a:solidFill>
                <a:latin typeface="IBM Plex Sans" pitchFamily="34" charset="0"/>
                <a:ea typeface="IBM Plex Sans" pitchFamily="34" charset="-122"/>
                <a:cs typeface="IBM Plex Sans" pitchFamily="34" charset="-120"/>
              </a:rPr>
              <a:t> տարբեր ցանցեր, թողարկում, վերահսկողություն և նպատակներ</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Ֆորքի՝ Բիթքոյնի հետ կոդի ընդհանուր պատմություն ունենալը նրան չի տալիս Բիթքոյնի ցանցը կամ անվտանգությունը</a:t>
            </a:r>
            <a:endParaRPr lang="hy" sz="2020" dirty="0"/>
          </a:p>
        </p:txBody>
      </p:sp>
      <p:sp>
        <p:nvSpPr>
          <p:cNvPr id="5" name="Text 3"/>
          <p:cNvSpPr/>
          <p:nvPr/>
        </p:nvSpPr>
        <p:spPr>
          <a:xfrm>
            <a:off x="666780" y="4572000"/>
            <a:ext cx="11510010" cy="691195"/>
          </a:xfrm>
          <a:prstGeom prst="rect">
            <a:avLst/>
          </a:prstGeom>
          <a:noFill/>
          <a:ln/>
        </p:spPr>
        <p:txBody>
          <a:bodyPr wrap="square" lIns="0" tIns="0" rIns="0" bIns="0" rtlCol="0" anchor="t"/>
          <a:lstStyle/>
          <a:p>
            <a:pPr algn="l" indent="0" marL="0">
              <a:lnSpc>
                <a:spcPct val="113000"/>
              </a:lnSpc>
              <a:buNone/>
            </a:pPr>
            <a:r>
              <a:rPr lang="hy" altLang="en-US" sz="2020" b="1" dirty="0">
                <a:solidFill>
                  <a:srgbClr val="25252B"/>
                </a:solidFill>
                <a:latin typeface="IBM Plex Sans" pitchFamily="34" charset="0"/>
                <a:ea typeface="IBM Plex Sans" pitchFamily="34" charset="-122"/>
                <a:cs typeface="IBM Plex Sans" pitchFamily="34" charset="-120"/>
              </a:rPr>
              <a:t>Համեմատեք․</a:t>
            </a:r>
            <a:r>
              <a:rPr lang="hy" altLang="en-US" sz="2020" dirty="0">
                <a:solidFill>
                  <a:srgbClr val="25252B"/>
                </a:solidFill>
                <a:latin typeface="IBM Plex Sans" pitchFamily="34" charset="0"/>
                <a:ea typeface="IBM Plex Sans" pitchFamily="34" charset="-122"/>
                <a:cs typeface="IBM Plex Sans" pitchFamily="34" charset="-120"/>
              </a:rPr>
              <a:t> թողարկման վերահսկողությունը, անկախ ստուգումը, բանալիների վերահսկողությունը և գործարքի մյուս կողմերին։</a:t>
            </a:r>
            <a:endParaRPr lang="hy" sz="2020" dirty="0"/>
          </a:p>
        </p:txBody>
      </p:sp>
      <p:sp>
        <p:nvSpPr>
          <p:cNvPr id="6" name="Text 4"/>
          <p:cNvSpPr/>
          <p:nvPr/>
        </p:nvSpPr>
        <p:spPr>
          <a:xfrm>
            <a:off x="666780" y="5519136"/>
            <a:ext cx="11510010" cy="691195"/>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Այս համեմատությունը պարզաբանում է Բիթքոյնը․ այն որևէ ակտիվ ձեռք բերելու, առևտրի կամ առաջմղման առաջարկություն չէ։</a:t>
            </a:r>
            <a:endParaRPr lang="hy"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Տարբեր կառուցվածքներ, տարբեր ռիսկեր</a:t>
            </a:r>
            <a:endParaRPr lang="hy" sz="3000" dirty="0"/>
          </a:p>
        </p:txBody>
      </p:sp>
      <p:sp>
        <p:nvSpPr>
          <p:cNvPr id="4" name="Text 2"/>
          <p:cNvSpPr/>
          <p:nvPr/>
        </p:nvSpPr>
        <p:spPr>
          <a:xfrm>
            <a:off x="986729" y="1372240"/>
            <a:ext cx="11159338" cy="2918216"/>
          </a:xfrm>
          <a:prstGeom prst="rect">
            <a:avLst/>
          </a:prstGeom>
          <a:noFill/>
          <a:ln/>
        </p:spPr>
        <p:txBody>
          <a:bodyPr wrap="square" lIns="0" tIns="0" rIns="0" bIns="0" rtlCol="0" anchor="t"/>
          <a:lstStyle/>
          <a:p>
            <a:pPr algn="l" marL="191770" indent="-191770">
              <a:lnSpc>
                <a:spcPct val="113000"/>
              </a:lnSpc>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Բիթքոյն.</a:t>
            </a:r>
            <a:r>
              <a:rPr lang="hy" altLang="en-US" sz="2020" dirty="0">
                <a:solidFill>
                  <a:srgbClr val="25252B"/>
                </a:solidFill>
                <a:latin typeface="IBM Plex Sans" pitchFamily="34" charset="0"/>
                <a:ea typeface="IBM Plex Sans" pitchFamily="34" charset="-122"/>
                <a:cs typeface="IBM Plex Sans" pitchFamily="34" charset="-120"/>
              </a:rPr>
              <a:t> տատանողականություն, բանալու կորուստ, վճարումների վերջնականություն, միջնորդավճարներ, հանրային գրառումներ</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Սթեյբլքոյններ.</a:t>
            </a:r>
            <a:r>
              <a:rPr lang="hy" altLang="en-US" sz="2020" dirty="0">
                <a:solidFill>
                  <a:srgbClr val="25252B"/>
                </a:solidFill>
                <a:latin typeface="IBM Plex Sans" pitchFamily="34" charset="0"/>
                <a:ea typeface="IBM Plex Sans" pitchFamily="34" charset="-122"/>
                <a:cs typeface="IBM Plex Sans" pitchFamily="34" charset="-120"/>
              </a:rPr>
              <a:t> կապված արժեքից շեղում, պահուստներ, մարում, սառեցումներ և գործարքի մյուս կողմեր</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Այլ կրիպտոակտիվներ.</a:t>
            </a:r>
            <a:r>
              <a:rPr lang="hy" altLang="en-US" sz="2020" dirty="0">
                <a:solidFill>
                  <a:srgbClr val="25252B"/>
                </a:solidFill>
                <a:latin typeface="IBM Plex Sans" pitchFamily="34" charset="0"/>
                <a:ea typeface="IBM Plex Sans" pitchFamily="34" charset="-122"/>
                <a:cs typeface="IBM Plex Sans" pitchFamily="34" charset="-120"/>
              </a:rPr>
              <a:t> կանոնների փոփոխություններ, ազդեցության կենտրոնացում, ծրագրային սխալներ, հաքերային հարձակումներ և կամուրջներ</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Ծառայություններ.</a:t>
            </a:r>
            <a:r>
              <a:rPr lang="hy" altLang="en-US" sz="2020" dirty="0">
                <a:solidFill>
                  <a:srgbClr val="25252B"/>
                </a:solidFill>
                <a:latin typeface="IBM Plex Sans" pitchFamily="34" charset="0"/>
                <a:ea typeface="IBM Plex Sans" pitchFamily="34" charset="-122"/>
                <a:cs typeface="IBM Plex Sans" pitchFamily="34" charset="-120"/>
              </a:rPr>
              <a:t> պահառության, խափանման, հասանելիության և իրավական ռիսկեր՝ բոլոր կատեգորիաներում</a:t>
            </a:r>
            <a:endParaRPr lang="hy" sz="2020" dirty="0"/>
          </a:p>
        </p:txBody>
      </p:sp>
      <p:sp>
        <p:nvSpPr>
          <p:cNvPr id="5" name="Text 3"/>
          <p:cNvSpPr/>
          <p:nvPr/>
        </p:nvSpPr>
        <p:spPr>
          <a:xfrm>
            <a:off x="666780" y="4572000"/>
            <a:ext cx="11510010" cy="1036747"/>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Ծանոթ բորսայական խորհրդանիշը, կայուն թվացող գինը կամ հղկված հավելվածը անվտանգության ապացույց չեն։ Թոքեններն ինքնաբերաբար չեն տալիս ընկերության նկատմամբ սեփականության, եկամուտ ստանալու կամ մարման իրավունքներ։</a:t>
            </a:r>
            <a:endParaRPr lang="hy" sz="20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Սովորելը առևտուր կամ գովազդ չէ</a:t>
            </a:r>
            <a:endParaRPr lang="hy"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Բացատրեք, հարցադրումներ արեք, համեմատեք և ստուգեք</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Սպեկուլյացիա. գնային ռիսկ, հարթակի ռիսկ և ճնշում</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Գովազդում. շահերի հնարավոր բախումներ</a:t>
            </a:r>
            <a:endParaRPr lang="hy" sz="2400" dirty="0"/>
          </a:p>
          <a:p>
            <a:pPr algn="l" marL="228600" indent="-228600">
              <a:lnSpc>
                <a:spcPct val="113000"/>
              </a:lnSpc>
              <a:spcBef>
                <a:spcPts val="480"/>
              </a:spcBef>
              <a:buSzPct val="100000"/>
              <a:buChar char="•"/>
            </a:pPr>
            <a:r>
              <a:rPr lang="hy" altLang="en-US" sz="2400" dirty="0">
                <a:solidFill>
                  <a:srgbClr val="25252B"/>
                </a:solidFill>
                <a:latin typeface="IBM Plex Sans" pitchFamily="34" charset="0"/>
                <a:ea typeface="IBM Plex Sans" pitchFamily="34" charset="-122"/>
                <a:cs typeface="IBM Plex Sans" pitchFamily="34" charset="-120"/>
              </a:rPr>
              <a:t>Գնելու, վաճառելու կամ պահելու հրահանգ չկա</a:t>
            </a:r>
            <a:endParaRPr lang="hy"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hy" altLang="en-US" sz="2400" b="1" dirty="0">
                <a:solidFill>
                  <a:srgbClr val="422C70"/>
                </a:solidFill>
                <a:latin typeface="IBM Plex Sans" pitchFamily="34" charset="0"/>
                <a:ea typeface="IBM Plex Sans" pitchFamily="34" charset="-122"/>
                <a:cs typeface="IBM Plex Sans" pitchFamily="34" charset="-120"/>
              </a:rPr>
              <a:t>Տեղական արժեքի ստուգում</a:t>
            </a:r>
            <a:endParaRPr lang="hy" sz="2400" dirty="0"/>
          </a:p>
          <a:p>
            <a:pPr algn="l" indent="0" marL="0">
              <a:lnSpc>
                <a:spcPct val="113000"/>
              </a:lnSpc>
              <a:spcBef>
                <a:spcPts val="360"/>
              </a:spcBef>
              <a:buNone/>
            </a:pPr>
            <a:r>
              <a:rPr lang="hy" altLang="en-US" sz="2400" dirty="0">
                <a:solidFill>
                  <a:srgbClr val="25252B"/>
                </a:solidFill>
                <a:latin typeface="IBM Plex Sans" pitchFamily="34" charset="0"/>
                <a:ea typeface="IBM Plex Sans" pitchFamily="34" charset="-122"/>
                <a:cs typeface="IBM Plex Sans" pitchFamily="34" charset="-120"/>
              </a:rPr>
              <a:t>Տարանջատեք շուկայական գինը, տեղական ընդունելիությունը և անձնական նախապատվությունը կամ կողմնակալությունը։</a:t>
            </a:r>
            <a:endParaRPr lang="hy"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Բիթքոյնի ծագման ժամանակագրություն</a:t>
            </a:r>
            <a:endParaRPr lang="hy"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hy" altLang="en-US" sz="2400" dirty="0">
                <a:solidFill>
                  <a:srgbClr val="25252B"/>
                </a:solidFill>
                <a:latin typeface="IBM Plex Sans" pitchFamily="34" charset="0"/>
                <a:ea typeface="IBM Plex Sans" pitchFamily="34" charset="-122"/>
                <a:cs typeface="IBM Plex Sans" pitchFamily="34" charset="-120"/>
              </a:rPr>
              <a:t>Satoshi Nakamoto-ն կեղծանուն է. ստեղծողը կամ ստեղծողները մնում են անհայտ։ Մյուսները շարունակեցին բաց կոդով ցանցի աշխատանքը՝ առանց մշտական կենտրոնական ղեկավարի։</a:t>
            </a:r>
            <a:endParaRPr lang="hy" sz="2400" dirty="0"/>
          </a:p>
        </p:txBody>
      </p:sp>
      <p:sp>
        <p:nvSpPr>
          <p:cNvPr id="5" name="Text 3"/>
          <p:cNvSpPr/>
          <p:nvPr/>
        </p:nvSpPr>
        <p:spPr>
          <a:xfrm>
            <a:off x="666780" y="2986705"/>
            <a:ext cx="11510010" cy="822686"/>
          </a:xfrm>
          <a:prstGeom prst="rect">
            <a:avLst/>
          </a:prstGeom>
          <a:noFill/>
          <a:ln/>
        </p:spPr>
        <p:txBody>
          <a:bodyPr wrap="square" lIns="0" tIns="0" rIns="0" bIns="0" rtlCol="0" anchor="t"/>
          <a:lstStyle/>
          <a:p>
            <a:pPr algn="l" indent="0" marL="0">
              <a:lnSpc>
                <a:spcPct val="113000"/>
              </a:lnSpc>
              <a:buNone/>
            </a:pPr>
            <a:r>
              <a:rPr lang="hy" altLang="en-US" sz="2400" dirty="0">
                <a:solidFill>
                  <a:srgbClr val="25252B"/>
                </a:solidFill>
                <a:latin typeface="IBM Plex Sans" pitchFamily="34" charset="0"/>
                <a:ea typeface="IBM Plex Sans" pitchFamily="34" charset="-122"/>
                <a:cs typeface="IBM Plex Sans" pitchFamily="34" charset="-120"/>
              </a:rPr>
              <a:t>Գնահատե՛ք դրա կառուցվածքն ու աշխատանքը, ինչպես նաև ծագման պատմությունը։</a:t>
            </a:r>
            <a:endParaRPr lang="hy"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2008 թ. հոկտեմբերի 31Սպիտակ գրքի հրապարակումը․ առցանց վճարումներ՝ առանց միջնորդի2009 թ. հունվարի 3Գենեզիս բլոկը․ Բիթքոյն ցանցի մեկնարկը 2009 թ. հունվարի 12Առաջին փոխանցումը երկու անձի միջև՝ Satoshi-ից">    </p:cNvPr>
          <p:cNvPicPr>
            <a:picLocks noChangeAspect="1"/>
          </p:cNvPicPr>
          <p:nvPr/>
        </p:nvPicPr>
        <p:blipFill>
          <a:blip r:embed="rId1"/>
          <a:stretch>
            <a:fillRect/>
          </a:stretch>
        </p:blipFill>
        <p:spPr>
          <a:xfrm>
            <a:off x="342900" y="1042599"/>
            <a:ext cx="11506170" cy="462046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Հզորացում, ռիսկ և պատասխանատվություն</a:t>
            </a:r>
            <a:endParaRPr lang="hy" sz="3000" dirty="0"/>
          </a:p>
        </p:txBody>
      </p:sp>
      <p:sp>
        <p:nvSpPr>
          <p:cNvPr id="4" name="Text 2"/>
          <p:cNvSpPr/>
          <p:nvPr/>
        </p:nvSpPr>
        <p:spPr>
          <a:xfrm>
            <a:off x="986729" y="1372240"/>
            <a:ext cx="11159338" cy="2623871"/>
          </a:xfrm>
          <a:prstGeom prst="rect">
            <a:avLst/>
          </a:prstGeom>
          <a:noFill/>
          <a:ln/>
        </p:spPr>
        <p:txBody>
          <a:bodyPr wrap="square" lIns="0" tIns="0" rIns="0" bIns="0" rtlCol="0" anchor="t"/>
          <a:lstStyle/>
          <a:p>
            <a:pPr algn="l" marL="191770" indent="-191770">
              <a:lnSpc>
                <a:spcPct val="113000"/>
              </a:lnSpc>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Անմիջական վերահսկողություն՝ բանալիների միջոցով</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Հանրային կանոններ և անկախ ստուգում</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Համաշխարհային փոխանցումներ՝ հավասարը հավասարին</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Պահուստային պատճեններ, վճարումների ստուգումներ և վերականգնման պլանավորում</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Գնի տատանողականություն, հանրային գրառումներ, միջնորդավճարներ և սահմանափակ ընդունելիություն</a:t>
            </a:r>
            <a:endParaRPr lang="hy" sz="2020" dirty="0"/>
          </a:p>
        </p:txBody>
      </p:sp>
      <p:sp>
        <p:nvSpPr>
          <p:cNvPr id="5" name="Text 3"/>
          <p:cNvSpPr/>
          <p:nvPr/>
        </p:nvSpPr>
        <p:spPr>
          <a:xfrm>
            <a:off x="666780" y="4277655"/>
            <a:ext cx="11510010" cy="1036747"/>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Ոչ մի ընկերություն չի կարող վերականգնել կորցրած սերմնային արտահայտությունը։ Նախքան զգալի միջոցներ փոխանցելը՝ օգնություն խնդրեք՝ առանց գաղտնի տեղեկությունները բացահայտելու։</a:t>
            </a:r>
            <a:endParaRPr lang="hy" sz="2020" dirty="0"/>
          </a:p>
        </p:txBody>
      </p:sp>
      <p:sp>
        <p:nvSpPr>
          <p:cNvPr id="6" name="Text 4"/>
          <p:cNvSpPr/>
          <p:nvPr/>
        </p:nvSpPr>
        <p:spPr>
          <a:xfrm>
            <a:off x="666780" y="5570342"/>
            <a:ext cx="11510010" cy="691195"/>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Անձնական պատասխանատվությունը կարող է ներառել կրթություն, գործընկերների կողմից ստուգում, ընթացակարգեր և փոքր փորձարկումներ։</a:t>
            </a:r>
            <a:endParaRPr lang="hy"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Ամփոփում․ ինչպե՞ս է Բիթքոյնը շտկում դրամական</a:t>
            </a:r>
            <a:br/>
            <a:r>
              <a:rPr lang="hy" altLang="en-US" sz="3000" dirty="0">
                <a:solidFill>
                  <a:srgbClr val="422C70"/>
                </a:solidFill>
                <a:latin typeface="IBM Plex Sans Medium" pitchFamily="34" charset="0"/>
                <a:ea typeface="IBM Plex Sans Medium" pitchFamily="34" charset="-122"/>
                <a:cs typeface="IBM Plex Sans Medium" pitchFamily="34" charset="-120"/>
              </a:rPr>
              <a:t>համակարգի թերությունները</a:t>
            </a:r>
            <a:endParaRPr lang="hy" sz="3000" dirty="0"/>
          </a:p>
        </p:txBody>
      </p:sp>
      <p:sp>
        <p:nvSpPr>
          <p:cNvPr id="4" name="Text 2"/>
          <p:cNvSpPr/>
          <p:nvPr/>
        </p:nvSpPr>
        <p:spPr>
          <a:xfrm>
            <a:off x="666780" y="1811975"/>
            <a:ext cx="11510010" cy="263256"/>
          </a:xfrm>
          <a:prstGeom prst="rect">
            <a:avLst/>
          </a:prstGeom>
          <a:noFill/>
          <a:ln/>
        </p:spPr>
        <p:txBody>
          <a:bodyPr wrap="square" lIns="0" tIns="0" rIns="0" bIns="0" rtlCol="0" anchor="t"/>
          <a:lstStyle/>
          <a:p>
            <a:pPr algn="l" indent="0" marL="0">
              <a:lnSpc>
                <a:spcPct val="113000"/>
              </a:lnSpc>
              <a:buNone/>
            </a:pPr>
            <a:r>
              <a:rPr lang="hy" altLang="en-US" sz="1540" b="1" dirty="0">
                <a:solidFill>
                  <a:srgbClr val="25252B"/>
                </a:solidFill>
                <a:latin typeface="IBM Plex Sans" pitchFamily="34" charset="0"/>
                <a:ea typeface="IBM Plex Sans" pitchFamily="34" charset="-122"/>
                <a:cs typeface="IBM Plex Sans" pitchFamily="34" charset="-120"/>
              </a:rPr>
              <a:t>Հիմնական եզրակացություններ</a:t>
            </a:r>
            <a:endParaRPr lang="hy" sz="1540" dirty="0"/>
          </a:p>
        </p:txBody>
      </p:sp>
      <p:sp>
        <p:nvSpPr>
          <p:cNvPr id="5" name="Text 3"/>
          <p:cNvSpPr/>
          <p:nvPr/>
        </p:nvSpPr>
        <p:spPr>
          <a:xfrm>
            <a:off x="910560" y="2231227"/>
            <a:ext cx="11242822" cy="2788737"/>
          </a:xfrm>
          <a:prstGeom prst="rect">
            <a:avLst/>
          </a:prstGeom>
          <a:noFill/>
          <a:ln/>
        </p:spPr>
        <p:txBody>
          <a:bodyPr wrap="square" lIns="0" tIns="0" rIns="0" bIns="0" rtlCol="0" anchor="t"/>
          <a:lstStyle/>
          <a:p>
            <a:pPr algn="l" marL="146050" indent="-146050">
              <a:lnSpc>
                <a:spcPct val="113000"/>
              </a:lnSpc>
              <a:buSzPct val="100000"/>
              <a:buChar char="•"/>
            </a:pPr>
            <a:r>
              <a:rPr lang="hy" altLang="en-US" sz="1540" dirty="0">
                <a:solidFill>
                  <a:srgbClr val="25252B"/>
                </a:solidFill>
                <a:latin typeface="IBM Plex Sans" pitchFamily="34" charset="0"/>
                <a:ea typeface="IBM Plex Sans" pitchFamily="34" charset="-122"/>
                <a:cs typeface="IBM Plex Sans" pitchFamily="34" charset="-120"/>
              </a:rPr>
              <a:t>Փոփոխվող առաջարկ → թողարկման հրապարակային կանոններ. օգտատերերն ապահովում են դրանց պահպանումը</a:t>
            </a:r>
            <a:endParaRPr lang="hy" sz="1540" dirty="0"/>
          </a:p>
          <a:p>
            <a:pPr algn="l" marL="146050" indent="-146050">
              <a:lnSpc>
                <a:spcPct val="113000"/>
              </a:lnSpc>
              <a:spcBef>
                <a:spcPts val="310"/>
              </a:spcBef>
              <a:buSzPct val="100000"/>
              <a:buChar char="•"/>
            </a:pPr>
            <a:r>
              <a:rPr lang="hy" altLang="en-US" sz="1540" dirty="0">
                <a:solidFill>
                  <a:srgbClr val="25252B"/>
                </a:solidFill>
                <a:latin typeface="IBM Plex Sans" pitchFamily="34" charset="0"/>
                <a:ea typeface="IBM Plex Sans" pitchFamily="34" charset="-122"/>
                <a:cs typeface="IBM Plex Sans" pitchFamily="34" charset="-120"/>
              </a:rPr>
              <a:t>Վճարումների կենտրոնացված թույլտվություն → անմիջական փոխանցում մասնակիցների միջև. սխալները դժվար է ուղղել</a:t>
            </a:r>
            <a:endParaRPr lang="hy" sz="1540" dirty="0"/>
          </a:p>
          <a:p>
            <a:pPr algn="l" marL="146050" indent="-146050">
              <a:lnSpc>
                <a:spcPct val="113000"/>
              </a:lnSpc>
              <a:spcBef>
                <a:spcPts val="310"/>
              </a:spcBef>
              <a:buSzPct val="100000"/>
              <a:buChar char="•"/>
            </a:pPr>
            <a:r>
              <a:rPr lang="hy" altLang="en-US" sz="1540" dirty="0">
                <a:solidFill>
                  <a:srgbClr val="25252B"/>
                </a:solidFill>
                <a:latin typeface="IBM Plex Sans" pitchFamily="34" charset="0"/>
                <a:ea typeface="IBM Plex Sans" pitchFamily="34" charset="-122"/>
                <a:cs typeface="IBM Plex Sans" pitchFamily="34" charset="-120"/>
              </a:rPr>
              <a:t>Կենտրոնացված գրանցամատյան → համատեղ ստուգում. հրապարակային գրառումների հետ կապված գաղտնիության ռիսկեր</a:t>
            </a:r>
            <a:endParaRPr lang="hy" sz="1540" dirty="0"/>
          </a:p>
          <a:p>
            <a:pPr algn="l" marL="146050" indent="-146050">
              <a:lnSpc>
                <a:spcPct val="113000"/>
              </a:lnSpc>
              <a:spcBef>
                <a:spcPts val="310"/>
              </a:spcBef>
              <a:buSzPct val="100000"/>
              <a:buChar char="•"/>
            </a:pPr>
            <a:r>
              <a:rPr lang="hy" altLang="en-US" sz="1540" dirty="0">
                <a:solidFill>
                  <a:srgbClr val="25252B"/>
                </a:solidFill>
                <a:latin typeface="IBM Plex Sans" pitchFamily="34" charset="0"/>
                <a:ea typeface="IBM Plex Sans" pitchFamily="34" charset="-122"/>
                <a:cs typeface="IBM Plex Sans" pitchFamily="34" charset="-120"/>
              </a:rPr>
              <a:t>Հաստատությունների միջոցով հասանելիություն → բանալիների վերահսկում. պահուստային պատճենների ստեղծման պատասխանատվություն</a:t>
            </a:r>
            <a:endParaRPr lang="hy" sz="1540" dirty="0"/>
          </a:p>
          <a:p>
            <a:pPr algn="l" marL="146050" indent="-146050">
              <a:lnSpc>
                <a:spcPct val="113000"/>
              </a:lnSpc>
              <a:spcBef>
                <a:spcPts val="310"/>
              </a:spcBef>
              <a:buSzPct val="100000"/>
              <a:buChar char="•"/>
            </a:pPr>
            <a:r>
              <a:rPr lang="hy" altLang="en-US" sz="1540" dirty="0">
                <a:solidFill>
                  <a:srgbClr val="25252B"/>
                </a:solidFill>
                <a:latin typeface="IBM Plex Sans" pitchFamily="34" charset="0"/>
                <a:ea typeface="IBM Plex Sans" pitchFamily="34" charset="-122"/>
                <a:cs typeface="IBM Plex Sans" pitchFamily="34" charset="-120"/>
              </a:rPr>
              <a:t>Գործարքների հերթականության որոշում → աշխատանքի ապացույց. սարքավորումների և էներգիայի ծախսեր</a:t>
            </a:r>
            <a:endParaRPr lang="hy" sz="1540" dirty="0"/>
          </a:p>
        </p:txBody>
      </p:sp>
      <p:sp>
        <p:nvSpPr>
          <p:cNvPr id="6" name="Shape 4"/>
          <p:cNvSpPr/>
          <p:nvPr/>
        </p:nvSpPr>
        <p:spPr>
          <a:xfrm>
            <a:off x="666780" y="5234391"/>
            <a:ext cx="10858500" cy="789402"/>
          </a:xfrm>
          <a:prstGeom prst="rect">
            <a:avLst/>
          </a:prstGeom>
          <a:solidFill>
            <a:srgbClr val="F3F3FA"/>
          </a:solidFill>
          <a:ln/>
        </p:spPr>
      </p:sp>
      <p:sp>
        <p:nvSpPr>
          <p:cNvPr id="7" name="Shape 5"/>
          <p:cNvSpPr/>
          <p:nvPr/>
        </p:nvSpPr>
        <p:spPr>
          <a:xfrm>
            <a:off x="666780" y="5234391"/>
            <a:ext cx="57150" cy="789402"/>
          </a:xfrm>
          <a:prstGeom prst="rect">
            <a:avLst/>
          </a:prstGeom>
          <a:solidFill>
            <a:srgbClr val="422C70"/>
          </a:solidFill>
          <a:ln/>
        </p:spPr>
      </p:sp>
      <p:sp>
        <p:nvSpPr>
          <p:cNvPr id="8" name="Text 6"/>
          <p:cNvSpPr/>
          <p:nvPr/>
        </p:nvSpPr>
        <p:spPr>
          <a:xfrm>
            <a:off x="1036015" y="5409956"/>
            <a:ext cx="10787725" cy="438272"/>
          </a:xfrm>
          <a:prstGeom prst="rect">
            <a:avLst/>
          </a:prstGeom>
          <a:noFill/>
          <a:ln/>
        </p:spPr>
        <p:txBody>
          <a:bodyPr wrap="square" lIns="0" tIns="0" rIns="0" bIns="0" rtlCol="0" anchor="t"/>
          <a:lstStyle/>
          <a:p>
            <a:pPr algn="l" indent="0" marL="0">
              <a:lnSpc>
                <a:spcPct val="113000"/>
              </a:lnSpc>
              <a:buNone/>
            </a:pPr>
            <a:r>
              <a:rPr lang="hy" altLang="en-US" sz="1540" b="1" dirty="0">
                <a:solidFill>
                  <a:srgbClr val="422C70"/>
                </a:solidFill>
                <a:latin typeface="IBM Plex Sans" pitchFamily="34" charset="0"/>
                <a:ea typeface="IBM Plex Sans" pitchFamily="34" charset="-122"/>
                <a:cs typeface="IBM Plex Sans" pitchFamily="34" charset="-120"/>
              </a:rPr>
              <a:t>Խորհելու պահ</a:t>
            </a:r>
            <a:endParaRPr lang="hy" sz="1540" dirty="0"/>
          </a:p>
          <a:p>
            <a:pPr algn="l" indent="0" marL="0">
              <a:lnSpc>
                <a:spcPct val="113000"/>
              </a:lnSpc>
              <a:spcBef>
                <a:spcPts val="230"/>
              </a:spcBef>
              <a:buNone/>
            </a:pPr>
            <a:r>
              <a:rPr lang="hy" altLang="en-US" sz="1540" dirty="0">
                <a:solidFill>
                  <a:srgbClr val="25252B"/>
                </a:solidFill>
                <a:latin typeface="IBM Plex Sans" pitchFamily="34" charset="0"/>
                <a:ea typeface="IBM Plex Sans" pitchFamily="34" charset="-122"/>
                <a:cs typeface="IBM Plex Sans" pitchFamily="34" charset="-120"/>
              </a:rPr>
              <a:t>Բիթքոյնի կառուցվածքի ո՞ր մասն այժմ այլ կերպ կբացատրեիք և ինչո՞ւ։</a:t>
            </a:r>
            <a:endParaRPr lang="hy" sz="154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2․ Ինչպես է աշխատում Բիթքոյնը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0980" y="2224644"/>
            <a:ext cx="11510010" cy="1143000"/>
          </a:xfrm>
          <a:prstGeom prst="rect">
            <a:avLst/>
          </a:prstGeom>
          <a:noFill/>
          <a:ln/>
        </p:spPr>
        <p:txBody>
          <a:bodyPr wrap="square" lIns="0" tIns="0" rIns="0" bIns="0" rtlCol="0" anchor="t"/>
          <a:lstStyle/>
          <a:p>
            <a:pPr algn="ctr" indent="0" marL="0">
              <a:lnSpc>
                <a:spcPct val="83000"/>
              </a:lnSpc>
              <a:buNone/>
            </a:pPr>
            <a:r>
              <a:rPr lang="hy" altLang="en-US" sz="4350" dirty="0">
                <a:solidFill>
                  <a:srgbClr val="FFFFFF"/>
                </a:solidFill>
                <a:latin typeface="IBM Plex Sans Medium" pitchFamily="34" charset="0"/>
                <a:ea typeface="IBM Plex Sans Medium" pitchFamily="34" charset="-122"/>
                <a:cs typeface="IBM Plex Sans Medium" pitchFamily="34" charset="-120"/>
              </a:rPr>
              <a:t>Մոդուլ 3․ Բիթքոյնի անվտանգ</a:t>
            </a:r>
            <a:br/>
            <a:r>
              <a:rPr lang="hy" altLang="en-US" sz="4350" dirty="0">
                <a:solidFill>
                  <a:srgbClr val="FFFFFF"/>
                </a:solidFill>
                <a:latin typeface="IBM Plex Sans Medium" pitchFamily="34" charset="0"/>
                <a:ea typeface="IBM Plex Sans Medium" pitchFamily="34" charset="-122"/>
                <a:cs typeface="IBM Plex Sans Medium" pitchFamily="34" charset="-120"/>
              </a:rPr>
              <a:t>օգտագործումը</a:t>
            </a:r>
            <a:endParaRPr lang="hy" sz="4350" dirty="0"/>
          </a:p>
        </p:txBody>
      </p:sp>
      <p:sp>
        <p:nvSpPr>
          <p:cNvPr id="3" name="Text 1"/>
          <p:cNvSpPr/>
          <p:nvPr/>
        </p:nvSpPr>
        <p:spPr>
          <a:xfrm>
            <a:off x="340980" y="3810579"/>
            <a:ext cx="11510010" cy="822686"/>
          </a:xfrm>
          <a:prstGeom prst="rect">
            <a:avLst/>
          </a:prstGeom>
          <a:noFill/>
          <a:ln/>
        </p:spPr>
        <p:txBody>
          <a:bodyPr wrap="square" lIns="0" tIns="0" rIns="0" bIns="0" rtlCol="0" anchor="t"/>
          <a:lstStyle/>
          <a:p>
            <a:pPr algn="ctr" indent="0" marL="0">
              <a:lnSpc>
                <a:spcPct val="113000"/>
              </a:lnSpc>
              <a:buNone/>
            </a:pPr>
            <a:r>
              <a:rPr lang="hy" altLang="en-US" sz="2400" b="1" dirty="0">
                <a:solidFill>
                  <a:srgbClr val="FFFFFF"/>
                </a:solidFill>
                <a:latin typeface="IBM Plex Sans" pitchFamily="34" charset="0"/>
                <a:ea typeface="IBM Plex Sans" pitchFamily="34" charset="-122"/>
                <a:cs typeface="IBM Plex Sans" pitchFamily="34" charset="-120"/>
              </a:rPr>
              <a:t>Գործողություն․</a:t>
            </a:r>
            <a:r>
              <a:rPr lang="hy" altLang="en-US" sz="2400" dirty="0">
                <a:solidFill>
                  <a:srgbClr val="FFFFFF"/>
                </a:solidFill>
                <a:latin typeface="IBM Plex Sans" pitchFamily="34" charset="0"/>
                <a:ea typeface="IBM Plex Sans" pitchFamily="34" charset="-122"/>
                <a:cs typeface="IBM Plex Sans" pitchFamily="34" charset="-120"/>
              </a:rPr>
              <a:t> Ինչպե՞ս եմ պատասխանատվություն ստանձնում Բիթքոյնի օգտագործման և անվտանգության ապահովման համար։</a:t>
            </a:r>
            <a:endParaRPr lang="hy"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Առաջին անվտանգ քայլերը</a:t>
            </a:r>
            <a:endParaRPr lang="hy"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Կիսվեք ստացման համար անհրաժեշտ տվյալներով, բայց երբեք՝ գաղտնիքներով</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Դադար տվեք՝ նախքան ուղարկումը հաստատելը</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Սահմանափակեք սխալների հետևանքները․ օգնություն խնդրեք</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Օգտագործեք նախապես պատրաստված, դատարկ, մոդելավորված կամ հաստատված՝ ցածր ռիսկով նյութեր</a:t>
            </a:r>
            <a:endParaRPr lang="hy" sz="2300" dirty="0"/>
          </a:p>
        </p:txBody>
      </p:sp>
      <p:sp>
        <p:nvSpPr>
          <p:cNvPr id="5" name="Text 3"/>
          <p:cNvSpPr/>
          <p:nvPr/>
        </p:nvSpPr>
        <p:spPr>
          <a:xfrm>
            <a:off x="666780" y="4250223"/>
            <a:ext cx="11510010" cy="1974921"/>
          </a:xfrm>
          <a:prstGeom prst="rect">
            <a:avLst/>
          </a:prstGeom>
          <a:noFill/>
          <a:ln/>
        </p:spPr>
        <p:txBody>
          <a:bodyPr wrap="square" lIns="0" tIns="0" rIns="0" bIns="0" rtlCol="0" anchor="t"/>
          <a:lstStyle/>
          <a:p>
            <a:pPr algn="l" indent="0" marL="0">
              <a:lnSpc>
                <a:spcPct val="113000"/>
              </a:lnSpc>
              <a:buNone/>
            </a:pPr>
            <a:r>
              <a:rPr lang="hy" altLang="en-US" sz="2300" dirty="0">
                <a:solidFill>
                  <a:srgbClr val="25252B"/>
                </a:solidFill>
                <a:latin typeface="IBM Plex Sans" pitchFamily="34" charset="0"/>
                <a:ea typeface="IBM Plex Sans" pitchFamily="34" charset="-122"/>
                <a:cs typeface="IBM Plex Sans" pitchFamily="34" charset="-120"/>
              </a:rPr>
              <a:t>Գնում կատարելու, անձնական միջոցներ կամ անձնական դրամապանակ օգտագործելու կարիք չկա։ Իրական գործնական աշխատանքը լրացուցիչ ռիսկեր է ստեղծում գաղտնիության, անվտանգության և միջոցների կորստի առումով․ հասանելի է նաև առանց միջոցների օգտագործման այլընտրանք։</a:t>
            </a:r>
            <a:endParaRPr lang="hy"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Դրամապանակներ</a:t>
            </a:r>
            <a:endParaRPr lang="hy" sz="3000" dirty="0"/>
          </a:p>
        </p:txBody>
      </p:sp>
      <p:sp>
        <p:nvSpPr>
          <p:cNvPr id="4" name="Text 2"/>
          <p:cNvSpPr/>
          <p:nvPr/>
        </p:nvSpPr>
        <p:spPr>
          <a:xfrm>
            <a:off x="666780" y="1411194"/>
            <a:ext cx="11510010" cy="937626"/>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Բիթքոյն դրամապանակը կառավարում է գործարքներ ստանալու և հաստատելու համար անհրաժեշտ բանալիներն ու տեղեկությունները․ բիթքոյնը մնում է գրանցված ընդհանուր գրանցամատյանում։</a:t>
            </a:r>
            <a:endParaRPr lang="hy" sz="1820" dirty="0"/>
          </a:p>
        </p:txBody>
      </p:sp>
      <p:sp>
        <p:nvSpPr>
          <p:cNvPr id="5" name="Text 3"/>
          <p:cNvSpPr/>
          <p:nvPr/>
        </p:nvSpPr>
        <p:spPr>
          <a:xfrm>
            <a:off x="956188" y="2533985"/>
            <a:ext cx="11192805" cy="1701516"/>
          </a:xfrm>
          <a:prstGeom prst="rect">
            <a:avLst/>
          </a:prstGeom>
          <a:noFill/>
          <a:ln/>
        </p:spPr>
        <p:txBody>
          <a:bodyPr wrap="square" lIns="0" tIns="0" rIns="0" bIns="0" rtlCol="0" anchor="t"/>
          <a:lstStyle/>
          <a:p>
            <a:pPr algn="l" marL="173990" indent="-173990">
              <a:lnSpc>
                <a:spcPct val="113000"/>
              </a:lnSpc>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Ո՞վ է վերահսկում բանալիները։</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Ինչպե՞ս է վերականգնվում հասանելիությունը։</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Վճարման ո՞ր եղանակներն են աջակցվում։</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Սկզբնական կոդ, սպասարկում, համատեղելիություն, գաղտնիություն, արժեք և աջակցություն</a:t>
            </a:r>
            <a:endParaRPr lang="hy" sz="1820" dirty="0"/>
          </a:p>
        </p:txBody>
      </p:sp>
      <p:sp>
        <p:nvSpPr>
          <p:cNvPr id="6" name="Text 4"/>
          <p:cNvSpPr/>
          <p:nvPr/>
        </p:nvSpPr>
        <p:spPr>
          <a:xfrm>
            <a:off x="666780" y="4490161"/>
            <a:ext cx="11510010" cy="625084"/>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Բաց սկզբնական կոդը թույլ է տալիս ուսումնասիրել այն․ դա չի ապացուցում, որ դրամապանակն անվտանգ է կամ հարմար։</a:t>
            </a:r>
            <a:endParaRPr lang="hy" sz="1820" dirty="0"/>
          </a:p>
        </p:txBody>
      </p:sp>
      <p:sp>
        <p:nvSpPr>
          <p:cNvPr id="7" name="Text 5"/>
          <p:cNvSpPr/>
          <p:nvPr/>
        </p:nvSpPr>
        <p:spPr>
          <a:xfrm>
            <a:off x="666780" y="5346771"/>
            <a:ext cx="11510010" cy="937626"/>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Ուսումնական դրամապանակները չպետք է օգտագործվեն զգալի միջոցներ պահելու համար։ Հետագայում անձնական դրամապանակի համար անհրաժեշտ են նոր, գաղտնի կարգավորում և վերականգնման նոր տվյալներ։</a:t>
            </a:r>
            <a:endParaRPr lang="hy" sz="18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Ձեր դրամապանակը պահում է բանալիները Ստանալ Կիսվեք ստացման հասցեովՈւղարկել Ստորագրեք Ձեր բանալիով Բիթքոյնը մնում է ընդհանուր գրանցամատյանում">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Հասցեներ</a:t>
            </a:r>
            <a:endParaRPr lang="hy"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Բլոկչեյնում վճարում ստանալու հանրային տվյալներ</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Ստացեք նախատեսված դրամապանակի՝ ստացման էկրանից</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Սկանավորեք կամ պատճենեք, ապա համեմատեք վստահելի էկրանի տվյալների հետ</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Հաստատեք ստացողին, ցանցը և վճարման եղանակը</a:t>
            </a:r>
            <a:endParaRPr lang="hy" sz="2300" dirty="0"/>
          </a:p>
          <a:p>
            <a:pPr algn="l" marL="219710" indent="-219710">
              <a:lnSpc>
                <a:spcPct val="113000"/>
              </a:lnSpc>
              <a:spcBef>
                <a:spcPts val="460"/>
              </a:spcBef>
              <a:buSzPct val="100000"/>
              <a:buChar char="•"/>
            </a:pPr>
            <a:r>
              <a:rPr lang="hy" altLang="en-US" sz="2300" dirty="0">
                <a:solidFill>
                  <a:srgbClr val="25252B"/>
                </a:solidFill>
                <a:latin typeface="IBM Plex Sans" pitchFamily="34" charset="0"/>
                <a:ea typeface="IBM Plex Sans" pitchFamily="34" charset="-122"/>
                <a:cs typeface="IBM Plex Sans" pitchFamily="34" charset="-120"/>
              </a:rPr>
              <a:t>Բլոկչեյնի հասցեն և Lightning-ի վճարման պահանջագիրը տարբեր հարցումներ են</a:t>
            </a:r>
            <a:endParaRPr lang="hy"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hy" altLang="en-US" sz="2300" dirty="0">
                <a:solidFill>
                  <a:srgbClr val="25252B"/>
                </a:solidFill>
                <a:latin typeface="IBM Plex Sans" pitchFamily="34" charset="0"/>
                <a:ea typeface="IBM Plex Sans" pitchFamily="34" charset="-122"/>
                <a:cs typeface="IBM Plex Sans" pitchFamily="34" charset="-120"/>
              </a:rPr>
              <a:t>Վնասաբեր ծրագրերը կարող են փոխարինել պատճենված ստացման հասցեները։ Ծանոթ տեսքը բավարար չէ։ Նոր հասցեները նվազեցնում են վճարումները միմյանց հետ հեշտությամբ կապելու հնարավորությունը, բայց վճարումներն անանուն չեն դարձնում։</a:t>
            </a:r>
            <a:endParaRPr lang="hy"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Բանալիներ</a:t>
            </a:r>
            <a:endParaRPr lang="hy" sz="3000" dirty="0"/>
          </a:p>
        </p:txBody>
      </p:sp>
      <p:sp>
        <p:nvSpPr>
          <p:cNvPr id="4" name="Text 2"/>
          <p:cNvSpPr/>
          <p:nvPr/>
        </p:nvSpPr>
        <p:spPr>
          <a:xfrm>
            <a:off x="925830" y="1357427"/>
            <a:ext cx="11226089" cy="1802922"/>
          </a:xfrm>
          <a:prstGeom prst="rect">
            <a:avLst/>
          </a:prstGeom>
          <a:noFill/>
          <a:ln/>
        </p:spPr>
        <p:txBody>
          <a:bodyPr wrap="square" lIns="0" tIns="0" rIns="0" bIns="0" rtlCol="0" anchor="t"/>
          <a:lstStyle/>
          <a:p>
            <a:pPr algn="l" marL="154940" indent="-154940">
              <a:lnSpc>
                <a:spcPct val="113000"/>
              </a:lnSpc>
              <a:buSzPct val="100000"/>
              <a:buChar char="•"/>
            </a:pPr>
            <a:r>
              <a:rPr lang="hy" altLang="en-US" sz="1630" b="1" dirty="0">
                <a:solidFill>
                  <a:srgbClr val="25252B"/>
                </a:solidFill>
                <a:latin typeface="IBM Plex Sans" pitchFamily="34" charset="0"/>
                <a:ea typeface="IBM Plex Sans" pitchFamily="34" charset="-122"/>
                <a:cs typeface="IBM Plex Sans" pitchFamily="34" charset="-120"/>
              </a:rPr>
              <a:t>Գաղտնի բանալի․</a:t>
            </a:r>
            <a:r>
              <a:rPr lang="hy" altLang="en-US" sz="1630" dirty="0">
                <a:solidFill>
                  <a:srgbClr val="25252B"/>
                </a:solidFill>
                <a:latin typeface="IBM Plex Sans" pitchFamily="34" charset="0"/>
                <a:ea typeface="IBM Plex Sans" pitchFamily="34" charset="-122"/>
                <a:cs typeface="IBM Plex Sans" pitchFamily="34" charset="-120"/>
              </a:rPr>
              <a:t> գաղտնի տեղեկություն, որն օգտագործվում է միջոցների ծախսումը թույլատրելու համար</a:t>
            </a:r>
            <a:endParaRPr lang="hy" sz="1630" dirty="0"/>
          </a:p>
          <a:p>
            <a:pPr algn="l" marL="154940" indent="-154940">
              <a:lnSpc>
                <a:spcPct val="113000"/>
              </a:lnSpc>
              <a:spcBef>
                <a:spcPts val="330"/>
              </a:spcBef>
              <a:buSzPct val="100000"/>
              <a:buChar char="•"/>
            </a:pPr>
            <a:r>
              <a:rPr lang="hy" altLang="en-US" sz="1630" b="1" dirty="0">
                <a:solidFill>
                  <a:srgbClr val="25252B"/>
                </a:solidFill>
                <a:latin typeface="IBM Plex Sans" pitchFamily="34" charset="0"/>
                <a:ea typeface="IBM Plex Sans" pitchFamily="34" charset="-122"/>
                <a:cs typeface="IBM Plex Sans" pitchFamily="34" charset="-120"/>
              </a:rPr>
              <a:t>Բաց բանալի․</a:t>
            </a:r>
            <a:r>
              <a:rPr lang="hy" altLang="en-US" sz="1630" dirty="0">
                <a:solidFill>
                  <a:srgbClr val="25252B"/>
                </a:solidFill>
                <a:latin typeface="IBM Plex Sans" pitchFamily="34" charset="0"/>
                <a:ea typeface="IBM Plex Sans" pitchFamily="34" charset="-122"/>
                <a:cs typeface="IBM Plex Sans" pitchFamily="34" charset="-120"/>
              </a:rPr>
              <a:t> ստուգում է ստորագրությունները՝ առանց գաղտնի բանալին բացահայտելու</a:t>
            </a:r>
            <a:endParaRPr lang="hy" sz="1630" dirty="0"/>
          </a:p>
          <a:p>
            <a:pPr algn="l" marL="154940" indent="-154940">
              <a:lnSpc>
                <a:spcPct val="113000"/>
              </a:lnSpc>
              <a:spcBef>
                <a:spcPts val="330"/>
              </a:spcBef>
              <a:buSzPct val="100000"/>
              <a:buChar char="•"/>
            </a:pPr>
            <a:r>
              <a:rPr lang="hy" altLang="en-US" sz="1630" b="1" dirty="0">
                <a:solidFill>
                  <a:srgbClr val="25252B"/>
                </a:solidFill>
                <a:latin typeface="IBM Plex Sans" pitchFamily="34" charset="0"/>
                <a:ea typeface="IBM Plex Sans" pitchFamily="34" charset="-122"/>
                <a:cs typeface="IBM Plex Sans" pitchFamily="34" charset="-120"/>
              </a:rPr>
              <a:t>Հասցե․</a:t>
            </a:r>
            <a:r>
              <a:rPr lang="hy" altLang="en-US" sz="1630" dirty="0">
                <a:solidFill>
                  <a:srgbClr val="25252B"/>
                </a:solidFill>
                <a:latin typeface="IBM Plex Sans" pitchFamily="34" charset="0"/>
                <a:ea typeface="IBM Plex Sans" pitchFamily="34" charset="-122"/>
                <a:cs typeface="IBM Plex Sans" pitchFamily="34" charset="-120"/>
              </a:rPr>
              <a:t> միջոցներ ստանալու համար նախատեսված տվյալներ, որոնք ստացվում են բաց բանալու տվյալներից</a:t>
            </a:r>
            <a:endParaRPr lang="hy" sz="1630" dirty="0"/>
          </a:p>
          <a:p>
            <a:pPr algn="l" marL="154940" indent="-154940">
              <a:lnSpc>
                <a:spcPct val="113000"/>
              </a:lnSpc>
              <a:spcBef>
                <a:spcPts val="330"/>
              </a:spcBef>
              <a:buSzPct val="100000"/>
              <a:buChar char="•"/>
            </a:pPr>
            <a:r>
              <a:rPr lang="hy" altLang="en-US" sz="1630" dirty="0">
                <a:solidFill>
                  <a:srgbClr val="25252B"/>
                </a:solidFill>
                <a:latin typeface="IBM Plex Sans" pitchFamily="34" charset="0"/>
                <a:ea typeface="IBM Plex Sans" pitchFamily="34" charset="-122"/>
                <a:cs typeface="IBM Plex Sans" pitchFamily="34" charset="-120"/>
              </a:rPr>
              <a:t>Դրամապանակները սովորաբար ինքնաշխատ կերպով կառավարում են բազմաթիվ բանալիներ</a:t>
            </a:r>
            <a:endParaRPr lang="hy" sz="1630" dirty="0"/>
          </a:p>
        </p:txBody>
      </p:sp>
      <p:sp>
        <p:nvSpPr>
          <p:cNvPr id="5" name="Text 3"/>
          <p:cNvSpPr/>
          <p:nvPr/>
        </p:nvSpPr>
        <p:spPr>
          <a:xfrm>
            <a:off x="666780" y="3388218"/>
            <a:ext cx="11510010" cy="1119226"/>
          </a:xfrm>
          <a:prstGeom prst="rect">
            <a:avLst/>
          </a:prstGeom>
          <a:noFill/>
          <a:ln/>
        </p:spPr>
        <p:txBody>
          <a:bodyPr wrap="square" lIns="0" tIns="0" rIns="0" bIns="0" rtlCol="0" anchor="t"/>
          <a:lstStyle/>
          <a:p>
            <a:pPr algn="l" indent="0" marL="0">
              <a:lnSpc>
                <a:spcPct val="113000"/>
              </a:lnSpc>
              <a:buNone/>
            </a:pPr>
            <a:r>
              <a:rPr lang="hy" altLang="en-US" sz="1630" dirty="0">
                <a:solidFill>
                  <a:srgbClr val="25252B"/>
                </a:solidFill>
                <a:latin typeface="IBM Plex Sans" pitchFamily="34" charset="0"/>
                <a:ea typeface="IBM Plex Sans" pitchFamily="34" charset="-122"/>
                <a:cs typeface="IBM Plex Sans" pitchFamily="34" charset="-120"/>
              </a:rPr>
              <a:t>Երբեք մի՛ տրամադրեք գաղտնի բանալիները, վերականգնման արտահայտությունները, գաղտնաբառերը կամ վերականգնման կոդերը։ Ոչ մի բարեխիղճ դասավանդողի, աջակցության աշխատակցի, դրամապանակի ծառայություն մատուցող ընկերության, փոխանակման հարթակի աշխատակցի կամ ծրագրավորողի դրանք պետք չեն։</a:t>
            </a:r>
            <a:endParaRPr lang="hy" sz="1630" dirty="0"/>
          </a:p>
        </p:txBody>
      </p:sp>
      <p:sp>
        <p:nvSpPr>
          <p:cNvPr id="6" name="Shape 4"/>
          <p:cNvSpPr/>
          <p:nvPr/>
        </p:nvSpPr>
        <p:spPr>
          <a:xfrm>
            <a:off x="666780" y="4714555"/>
            <a:ext cx="10858500" cy="1118586"/>
          </a:xfrm>
          <a:prstGeom prst="rect">
            <a:avLst/>
          </a:prstGeom>
          <a:solidFill>
            <a:srgbClr val="F3F3FA"/>
          </a:solidFill>
          <a:ln/>
        </p:spPr>
      </p:sp>
      <p:sp>
        <p:nvSpPr>
          <p:cNvPr id="7" name="Shape 5"/>
          <p:cNvSpPr/>
          <p:nvPr/>
        </p:nvSpPr>
        <p:spPr>
          <a:xfrm>
            <a:off x="666780" y="4714555"/>
            <a:ext cx="57150" cy="1118586"/>
          </a:xfrm>
          <a:prstGeom prst="rect">
            <a:avLst/>
          </a:prstGeom>
          <a:solidFill>
            <a:srgbClr val="422C70"/>
          </a:solidFill>
          <a:ln/>
        </p:spPr>
      </p:sp>
      <p:sp>
        <p:nvSpPr>
          <p:cNvPr id="8" name="Text 6"/>
          <p:cNvSpPr/>
          <p:nvPr/>
        </p:nvSpPr>
        <p:spPr>
          <a:xfrm>
            <a:off x="1055492" y="4901093"/>
            <a:ext cx="10746395" cy="745510"/>
          </a:xfrm>
          <a:prstGeom prst="rect">
            <a:avLst/>
          </a:prstGeom>
          <a:noFill/>
          <a:ln/>
        </p:spPr>
        <p:txBody>
          <a:bodyPr wrap="square" lIns="0" tIns="0" rIns="0" bIns="0" rtlCol="0" anchor="t"/>
          <a:lstStyle/>
          <a:p>
            <a:pPr algn="l" indent="0" marL="0">
              <a:lnSpc>
                <a:spcPct val="113000"/>
              </a:lnSpc>
              <a:buNone/>
            </a:pPr>
            <a:r>
              <a:rPr lang="hy" altLang="en-US" sz="1630" b="1" dirty="0">
                <a:solidFill>
                  <a:srgbClr val="422C70"/>
                </a:solidFill>
                <a:latin typeface="IBM Plex Sans" pitchFamily="34" charset="0"/>
                <a:ea typeface="IBM Plex Sans" pitchFamily="34" charset="-122"/>
                <a:cs typeface="IBM Plex Sans" pitchFamily="34" charset="-120"/>
              </a:rPr>
              <a:t>Փորձե՛ք</a:t>
            </a:r>
            <a:endParaRPr lang="hy" sz="1630" dirty="0"/>
          </a:p>
          <a:p>
            <a:pPr algn="l" indent="0" marL="0">
              <a:lnSpc>
                <a:spcPct val="113000"/>
              </a:lnSpc>
              <a:spcBef>
                <a:spcPts val="240"/>
              </a:spcBef>
              <a:buNone/>
            </a:pPr>
            <a:r>
              <a:rPr lang="hy" altLang="en-US" sz="1630" dirty="0">
                <a:solidFill>
                  <a:srgbClr val="25252B"/>
                </a:solidFill>
                <a:latin typeface="IBM Plex Sans" pitchFamily="34" charset="0"/>
                <a:ea typeface="IBM Plex Sans" pitchFamily="34" charset="-122"/>
                <a:cs typeface="IBM Plex Sans" pitchFamily="34" charset="-120"/>
              </a:rPr>
              <a:t>Պատրաստված օրինակները դասակարգե՛ք ըստ հետևյալ խմբերի՝ միջոցներ ստանալու տվյալներ, գաղտնի տվյալներ և հանրային տվյալներ, որոնք անձի հետ կապվելիս դառնում են զգայուն։</a:t>
            </a:r>
            <a:endParaRPr lang="hy" sz="163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Մասնավոր բանալի․ երբեք մի՛ կիսվեք դրանով։ Այն ունեցող ցանկացած անձ կարող է ծախսել ձեր բիթքոյնները։ Ստացում․ անվտանգ է կիսվել Հանրային բանալի՝ ստացված մասնավոր բանալիից Ստացման հասցե՝ ստեղծված հանրային">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Վերականգնման</a:t>
            </a:r>
            <a:br/>
            <a:r>
              <a:rPr lang="hy" altLang="en-US" sz="3000" dirty="0">
                <a:solidFill>
                  <a:srgbClr val="422C70"/>
                </a:solidFill>
                <a:latin typeface="IBM Plex Sans Medium" pitchFamily="34" charset="0"/>
                <a:ea typeface="IBM Plex Sans Medium" pitchFamily="34" charset="-122"/>
                <a:cs typeface="IBM Plex Sans Medium" pitchFamily="34" charset="-120"/>
              </a:rPr>
              <a:t>արտահայտություններ</a:t>
            </a:r>
            <a:endParaRPr lang="hy" sz="3000" dirty="0"/>
          </a:p>
        </p:txBody>
      </p:sp>
      <p:sp>
        <p:nvSpPr>
          <p:cNvPr id="5" name="Text 2"/>
          <p:cNvSpPr/>
          <p:nvPr/>
        </p:nvSpPr>
        <p:spPr>
          <a:xfrm>
            <a:off x="666780" y="1824228"/>
            <a:ext cx="5694426" cy="1185245"/>
          </a:xfrm>
          <a:prstGeom prst="rect">
            <a:avLst/>
          </a:prstGeom>
          <a:noFill/>
          <a:ln/>
        </p:spPr>
        <p:txBody>
          <a:bodyPr wrap="square" lIns="0" tIns="0" rIns="0" bIns="0" rtlCol="0" anchor="t"/>
          <a:lstStyle/>
          <a:p>
            <a:pPr algn="l" indent="0" marL="0">
              <a:lnSpc>
                <a:spcPct val="113000"/>
              </a:lnSpc>
              <a:buNone/>
            </a:pPr>
            <a:r>
              <a:rPr lang="hy" altLang="en-US" sz="1730" dirty="0">
                <a:solidFill>
                  <a:srgbClr val="25252B"/>
                </a:solidFill>
                <a:latin typeface="IBM Plex Sans" pitchFamily="34" charset="0"/>
                <a:ea typeface="IBM Plex Sans" pitchFamily="34" charset="-122"/>
                <a:cs typeface="IBM Plex Sans" pitchFamily="34" charset="-120"/>
              </a:rPr>
              <a:t>Վերականգնման արտահայտությունը բառերի կարգավորված ցանկ է, որը շատ դրամապանակներ օգտագործում են իրենց մասնավոր բանալիները վերականգնելու համար։</a:t>
            </a:r>
            <a:endParaRPr lang="hy" sz="1730" dirty="0"/>
          </a:p>
        </p:txBody>
      </p:sp>
      <p:sp>
        <p:nvSpPr>
          <p:cNvPr id="6" name="Text 3"/>
          <p:cNvSpPr/>
          <p:nvPr/>
        </p:nvSpPr>
        <p:spPr>
          <a:xfrm>
            <a:off x="941009" y="3184947"/>
            <a:ext cx="5393771" cy="2501798"/>
          </a:xfrm>
          <a:prstGeom prst="rect">
            <a:avLst/>
          </a:prstGeom>
          <a:noFill/>
          <a:ln/>
        </p:spPr>
        <p:txBody>
          <a:bodyPr wrap="square" lIns="0" tIns="0" rIns="0" bIns="0" rtlCol="0" anchor="t"/>
          <a:lstStyle/>
          <a:p>
            <a:pPr algn="l" marL="165100" indent="-165100">
              <a:lnSpc>
                <a:spcPct val="113000"/>
              </a:lnSpc>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Հաճախ՝ 12 կամ 24 բառ․ կառուցվածքները տարբերվում են</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Ճշգրիտ ուղղագրություն և հերթականություն</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Պահուստավորման պաշտոնական հրահանգներ․ գաղտնի, անցանց պահպանում</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Պաշտպանեք կորստից, վնասվելուց, տեսախցիկներից և այլ դիտորդներից</a:t>
            </a:r>
            <a:endParaRPr lang="hy" sz="17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Պահառուի միջոցով և առանց պահառուի օգտագործում</a:t>
            </a:r>
            <a:endParaRPr lang="hy" sz="3000" dirty="0"/>
          </a:p>
        </p:txBody>
      </p:sp>
      <p:sp>
        <p:nvSpPr>
          <p:cNvPr id="4" name="Text 2"/>
          <p:cNvSpPr/>
          <p:nvPr/>
        </p:nvSpPr>
        <p:spPr>
          <a:xfrm>
            <a:off x="956188" y="1364742"/>
            <a:ext cx="11192805" cy="2014057"/>
          </a:xfrm>
          <a:prstGeom prst="rect">
            <a:avLst/>
          </a:prstGeom>
          <a:noFill/>
          <a:ln/>
        </p:spPr>
        <p:txBody>
          <a:bodyPr wrap="square" lIns="0" tIns="0" rIns="0" bIns="0" rtlCol="0" anchor="t"/>
          <a:lstStyle/>
          <a:p>
            <a:pPr algn="l" marL="173990" indent="-173990">
              <a:lnSpc>
                <a:spcPct val="113000"/>
              </a:lnSpc>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Պահառուական․</a:t>
            </a:r>
            <a:r>
              <a:rPr lang="hy" altLang="en-US" sz="1820" dirty="0">
                <a:solidFill>
                  <a:srgbClr val="25252B"/>
                </a:solidFill>
                <a:latin typeface="IBM Plex Sans" pitchFamily="34" charset="0"/>
                <a:ea typeface="IBM Plex Sans" pitchFamily="34" charset="-122"/>
                <a:cs typeface="IBM Plex Sans" pitchFamily="34" charset="-120"/>
              </a:rPr>
              <a:t> ծառայությունն է վերահսկում բանալիներն ու հաշվի վերականգնումը</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Ցուցադրվող մնացորդ․ բիթքոյն տրամադրելու ծառայության խոստումը</a:t>
            </a:r>
            <a:endParaRPr lang="hy" sz="1820" dirty="0"/>
          </a:p>
          <a:p>
            <a:pPr algn="l" marL="173990" indent="-173990">
              <a:lnSpc>
                <a:spcPct val="113000"/>
              </a:lnSpc>
              <a:spcBef>
                <a:spcPts val="360"/>
              </a:spcBef>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Ինքնապահառուական․</a:t>
            </a:r>
            <a:r>
              <a:rPr lang="hy" altLang="en-US" sz="1820" dirty="0">
                <a:solidFill>
                  <a:srgbClr val="25252B"/>
                </a:solidFill>
                <a:latin typeface="IBM Plex Sans" pitchFamily="34" charset="0"/>
                <a:ea typeface="IBM Plex Sans" pitchFamily="34" charset="-122"/>
                <a:cs typeface="IBM Plex Sans" pitchFamily="34" charset="-120"/>
              </a:rPr>
              <a:t> օգտատերն է վերահսկում բանալիներն ու պահուստային պատճենը</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Ուղղակի վերահսկողությունը ենթադրում է պատասխանատվություն սխալների և վերականգնման համար</a:t>
            </a:r>
            <a:endParaRPr lang="hy" sz="1820" dirty="0"/>
          </a:p>
        </p:txBody>
      </p:sp>
      <p:sp>
        <p:nvSpPr>
          <p:cNvPr id="5" name="Text 3"/>
          <p:cNvSpPr/>
          <p:nvPr/>
        </p:nvSpPr>
        <p:spPr>
          <a:xfrm>
            <a:off x="666780" y="3633460"/>
            <a:ext cx="11510010" cy="937626"/>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Հանրային բլոկչեյնը չի կարող ապացուցել, թե ծառայությունն ինչ է պարտք կոնկրետ հաճախորդին։ Ինքնապահառությունը նույնպես կարող է ենթադրել կախվածություն ծրագրային ապահովումից, սարքավորումներից, սերվերներից և ցանցից։</a:t>
            </a:r>
            <a:endParaRPr lang="hy" sz="1820" dirty="0"/>
          </a:p>
        </p:txBody>
      </p:sp>
      <p:sp>
        <p:nvSpPr>
          <p:cNvPr id="6" name="Shape 4"/>
          <p:cNvSpPr/>
          <p:nvPr/>
        </p:nvSpPr>
        <p:spPr>
          <a:xfrm>
            <a:off x="666780" y="4802703"/>
            <a:ext cx="10858500" cy="1249985"/>
          </a:xfrm>
          <a:prstGeom prst="rect">
            <a:avLst/>
          </a:prstGeom>
          <a:solidFill>
            <a:srgbClr val="F3F3FA"/>
          </a:solidFill>
          <a:ln/>
        </p:spPr>
      </p:sp>
      <p:sp>
        <p:nvSpPr>
          <p:cNvPr id="7" name="Shape 5"/>
          <p:cNvSpPr/>
          <p:nvPr/>
        </p:nvSpPr>
        <p:spPr>
          <a:xfrm>
            <a:off x="666780" y="4802703"/>
            <a:ext cx="57150" cy="1249985"/>
          </a:xfrm>
          <a:prstGeom prst="rect">
            <a:avLst/>
          </a:prstGeom>
          <a:solidFill>
            <a:srgbClr val="422C70"/>
          </a:solidFill>
          <a:ln/>
        </p:spPr>
      </p:sp>
      <p:sp>
        <p:nvSpPr>
          <p:cNvPr id="8" name="Text 6"/>
          <p:cNvSpPr/>
          <p:nvPr/>
        </p:nvSpPr>
        <p:spPr>
          <a:xfrm>
            <a:off x="1094537" y="5011186"/>
            <a:ext cx="10663641" cy="833018"/>
          </a:xfrm>
          <a:prstGeom prst="rect">
            <a:avLst/>
          </a:prstGeom>
          <a:noFill/>
          <a:ln/>
        </p:spPr>
        <p:txBody>
          <a:bodyPr wrap="square" lIns="0" tIns="0" rIns="0" bIns="0" rtlCol="0" anchor="t"/>
          <a:lstStyle/>
          <a:p>
            <a:pPr algn="l" indent="0" marL="0">
              <a:lnSpc>
                <a:spcPct val="113000"/>
              </a:lnSpc>
              <a:buNone/>
            </a:pPr>
            <a:r>
              <a:rPr lang="hy" altLang="en-US" sz="1820" b="1" dirty="0">
                <a:solidFill>
                  <a:srgbClr val="422C70"/>
                </a:solidFill>
                <a:latin typeface="IBM Plex Sans" pitchFamily="34" charset="0"/>
                <a:ea typeface="IBM Plex Sans" pitchFamily="34" charset="-122"/>
                <a:cs typeface="IBM Plex Sans" pitchFamily="34" charset="-120"/>
              </a:rPr>
              <a:t>Փորձեք</a:t>
            </a:r>
            <a:endParaRPr lang="hy" sz="1820" dirty="0"/>
          </a:p>
          <a:p>
            <a:pPr algn="l" indent="0" marL="0">
              <a:lnSpc>
                <a:spcPct val="113000"/>
              </a:lnSpc>
              <a:spcBef>
                <a:spcPts val="270"/>
              </a:spcBef>
              <a:buNone/>
            </a:pPr>
            <a:r>
              <a:rPr lang="hy" altLang="en-US" sz="1820" dirty="0">
                <a:solidFill>
                  <a:srgbClr val="25252B"/>
                </a:solidFill>
                <a:latin typeface="IBM Plex Sans" pitchFamily="34" charset="0"/>
                <a:ea typeface="IBM Plex Sans" pitchFamily="34" charset="-122"/>
                <a:cs typeface="IBM Plex Sans" pitchFamily="34" charset="-120"/>
              </a:rPr>
              <a:t>Համեմատեք նախապես պատրաստված երկու նկարագրությունները․ ո՞վ է վերահսկում բանալիները, ո՞վ է վերականգնում հասանելիությունը, և ո՞ր ռիսկը պետք է ստուգել։</a:t>
            </a:r>
            <a:endParaRPr lang="hy"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Պահառուական Ձեր հեռախոսով մուտք եք գործում հաշիվԾառայությունը բանալիները պահում է իր սերվերներում Ծառայությունը հաստատում և ստորագրում է Ձեր վճարումըՄնացորդԾառայության տված խոստումըՎերականգնումԾառայու">    </p:cNvPr>
          <p:cNvPicPr>
            <a:picLocks noChangeAspect="1"/>
          </p:cNvPicPr>
          <p:nvPr/>
        </p:nvPicPr>
        <p:blipFill>
          <a:blip r:embed="rId1"/>
          <a:stretch>
            <a:fillRect/>
          </a:stretch>
        </p:blipFill>
        <p:spPr>
          <a:xfrm>
            <a:off x="534467" y="266730"/>
            <a:ext cx="111230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Տաք և սառը</a:t>
            </a:r>
            <a:br/>
            <a:r>
              <a:rPr lang="hy" altLang="en-US" sz="3000" dirty="0">
                <a:solidFill>
                  <a:srgbClr val="422C70"/>
                </a:solidFill>
                <a:latin typeface="IBM Plex Sans Medium" pitchFamily="34" charset="0"/>
                <a:ea typeface="IBM Plex Sans Medium" pitchFamily="34" charset="-122"/>
                <a:cs typeface="IBM Plex Sans Medium" pitchFamily="34" charset="-120"/>
              </a:rPr>
              <a:t>դրամապանակներ</a:t>
            </a:r>
            <a:endParaRPr lang="hy" sz="3000" dirty="0"/>
          </a:p>
        </p:txBody>
      </p:sp>
      <p:sp>
        <p:nvSpPr>
          <p:cNvPr id="5" name="Text 2"/>
          <p:cNvSpPr/>
          <p:nvPr/>
        </p:nvSpPr>
        <p:spPr>
          <a:xfrm>
            <a:off x="925830" y="1776588"/>
            <a:ext cx="6056711" cy="2922057"/>
          </a:xfrm>
          <a:prstGeom prst="rect">
            <a:avLst/>
          </a:prstGeom>
          <a:noFill/>
          <a:ln/>
        </p:spPr>
        <p:txBody>
          <a:bodyPr wrap="square" lIns="0" tIns="0" rIns="0" bIns="0" rtlCol="0" anchor="t"/>
          <a:lstStyle/>
          <a:p>
            <a:pPr algn="l" marL="154940" indent="-154940">
              <a:lnSpc>
                <a:spcPct val="113000"/>
              </a:lnSpc>
              <a:buSzPct val="100000"/>
              <a:buChar char="•"/>
            </a:pPr>
            <a:r>
              <a:rPr lang="hy" altLang="en-US" sz="1630" b="1" dirty="0">
                <a:solidFill>
                  <a:srgbClr val="25252B"/>
                </a:solidFill>
                <a:latin typeface="IBM Plex Sans" pitchFamily="34" charset="0"/>
                <a:ea typeface="IBM Plex Sans" pitchFamily="34" charset="-122"/>
                <a:cs typeface="IBM Plex Sans" pitchFamily="34" charset="-120"/>
              </a:rPr>
              <a:t>Տաք․</a:t>
            </a:r>
            <a:r>
              <a:rPr lang="hy" altLang="en-US" sz="1630" dirty="0">
                <a:solidFill>
                  <a:srgbClr val="25252B"/>
                </a:solidFill>
                <a:latin typeface="IBM Plex Sans" pitchFamily="34" charset="0"/>
                <a:ea typeface="IBM Plex Sans" pitchFamily="34" charset="-122"/>
                <a:cs typeface="IBM Plex Sans" pitchFamily="34" charset="-120"/>
              </a:rPr>
              <a:t> բանալիները՝ համացանցին միացված սարքի վրա․ հարմար է, բայց ռիսկերի ենթարկվածությունն ավելի մեծ է</a:t>
            </a:r>
            <a:endParaRPr lang="hy" sz="1630" dirty="0"/>
          </a:p>
          <a:p>
            <a:pPr algn="l" marL="154940" indent="-154940">
              <a:lnSpc>
                <a:spcPct val="113000"/>
              </a:lnSpc>
              <a:spcBef>
                <a:spcPts val="330"/>
              </a:spcBef>
              <a:buSzPct val="100000"/>
              <a:buChar char="•"/>
            </a:pPr>
            <a:r>
              <a:rPr lang="hy" altLang="en-US" sz="1630" b="1" dirty="0">
                <a:solidFill>
                  <a:srgbClr val="25252B"/>
                </a:solidFill>
                <a:latin typeface="IBM Plex Sans" pitchFamily="34" charset="0"/>
                <a:ea typeface="IBM Plex Sans" pitchFamily="34" charset="-122"/>
                <a:cs typeface="IBM Plex Sans" pitchFamily="34" charset="-120"/>
              </a:rPr>
              <a:t>Սառը․</a:t>
            </a:r>
            <a:r>
              <a:rPr lang="hy" altLang="en-US" sz="1630" dirty="0">
                <a:solidFill>
                  <a:srgbClr val="25252B"/>
                </a:solidFill>
                <a:latin typeface="IBM Plex Sans" pitchFamily="34" charset="0"/>
                <a:ea typeface="IBM Plex Sans" pitchFamily="34" charset="-122"/>
                <a:cs typeface="IBM Plex Sans" pitchFamily="34" charset="-120"/>
              </a:rPr>
              <a:t> ստորագրման բանալիները մեկուսացված են համացանցին միացված ընդհանուր նշանակության սարքից</a:t>
            </a:r>
            <a:endParaRPr lang="hy" sz="1630" dirty="0"/>
          </a:p>
          <a:p>
            <a:pPr algn="l" marL="154940" indent="-154940">
              <a:lnSpc>
                <a:spcPct val="113000"/>
              </a:lnSpc>
              <a:spcBef>
                <a:spcPts val="330"/>
              </a:spcBef>
              <a:buSzPct val="100000"/>
              <a:buChar char="•"/>
            </a:pPr>
            <a:r>
              <a:rPr lang="hy" altLang="en-US" sz="1630" b="1" dirty="0">
                <a:solidFill>
                  <a:srgbClr val="25252B"/>
                </a:solidFill>
                <a:latin typeface="IBM Plex Sans" pitchFamily="34" charset="0"/>
                <a:ea typeface="IBM Plex Sans" pitchFamily="34" charset="-122"/>
                <a:cs typeface="IBM Plex Sans" pitchFamily="34" charset="-120"/>
              </a:rPr>
              <a:t>Սարքային դրամապանակ․</a:t>
            </a:r>
            <a:r>
              <a:rPr lang="hy" altLang="en-US" sz="1630" dirty="0">
                <a:solidFill>
                  <a:srgbClr val="25252B"/>
                </a:solidFill>
                <a:latin typeface="IBM Plex Sans" pitchFamily="34" charset="0"/>
                <a:ea typeface="IBM Plex Sans" pitchFamily="34" charset="-122"/>
                <a:cs typeface="IBM Plex Sans" pitchFamily="34" charset="-120"/>
              </a:rPr>
              <a:t> բանալիների պաշտպանության և ստորագրման համար նախատեսված հատուկ սարք</a:t>
            </a:r>
            <a:endParaRPr lang="hy" sz="1630" dirty="0"/>
          </a:p>
          <a:p>
            <a:pPr algn="l" marL="154940" indent="-154940">
              <a:lnSpc>
                <a:spcPct val="113000"/>
              </a:lnSpc>
              <a:spcBef>
                <a:spcPts val="330"/>
              </a:spcBef>
              <a:buSzPct val="100000"/>
              <a:buChar char="•"/>
            </a:pPr>
            <a:r>
              <a:rPr lang="hy" altLang="en-US" sz="1630" dirty="0">
                <a:solidFill>
                  <a:srgbClr val="25252B"/>
                </a:solidFill>
                <a:latin typeface="IBM Plex Sans" pitchFamily="34" charset="0"/>
                <a:ea typeface="IBM Plex Sans" pitchFamily="34" charset="-122"/>
                <a:cs typeface="IBM Plex Sans" pitchFamily="34" charset="-120"/>
              </a:rPr>
              <a:t>Պահառություն և վերականգնում․ առանձին հարցեր</a:t>
            </a:r>
            <a:endParaRPr lang="hy" sz="1630" dirty="0"/>
          </a:p>
        </p:txBody>
      </p:sp>
      <p:sp>
        <p:nvSpPr>
          <p:cNvPr id="6" name="Text 3"/>
          <p:cNvSpPr/>
          <p:nvPr/>
        </p:nvSpPr>
        <p:spPr>
          <a:xfrm>
            <a:off x="666780" y="4926513"/>
            <a:ext cx="6340632" cy="1119226"/>
          </a:xfrm>
          <a:prstGeom prst="rect">
            <a:avLst/>
          </a:prstGeom>
          <a:noFill/>
          <a:ln/>
        </p:spPr>
        <p:txBody>
          <a:bodyPr wrap="square" lIns="0" tIns="0" rIns="0" bIns="0" rtlCol="0" anchor="t"/>
          <a:lstStyle/>
          <a:p>
            <a:pPr algn="l" indent="0" marL="0">
              <a:lnSpc>
                <a:spcPct val="113000"/>
              </a:lnSpc>
              <a:buNone/>
            </a:pPr>
            <a:r>
              <a:rPr lang="hy" altLang="en-US" sz="1630" dirty="0">
                <a:solidFill>
                  <a:srgbClr val="25252B"/>
                </a:solidFill>
                <a:latin typeface="IBM Plex Sans" pitchFamily="34" charset="0"/>
                <a:ea typeface="IBM Plex Sans" pitchFamily="34" charset="-122"/>
                <a:cs typeface="IBM Plex Sans" pitchFamily="34" charset="-120"/>
              </a:rPr>
              <a:t>Սարքային դրամապանակը կարող է ապահովել սառը պահպանում․ այս եզրույթները փոխարինելի չեն։ Սարքերն ու պահուստային պատճենները նույնպես պաշտպանության կարիք ունեն։</a:t>
            </a:r>
            <a:endParaRPr lang="hy" sz="163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Դրամապանակի վերականգնում և վերականգնման</a:t>
            </a:r>
            <a:br/>
            <a:r>
              <a:rPr lang="hy" altLang="en-US" sz="3000" dirty="0">
                <a:solidFill>
                  <a:srgbClr val="422C70"/>
                </a:solidFill>
                <a:latin typeface="IBM Plex Sans Medium" pitchFamily="34" charset="0"/>
                <a:ea typeface="IBM Plex Sans Medium" pitchFamily="34" charset="-122"/>
                <a:cs typeface="IBM Plex Sans Medium" pitchFamily="34" charset="-120"/>
              </a:rPr>
              <a:t>արտահայտության ստուգում</a:t>
            </a:r>
            <a:endParaRPr lang="hy" sz="3000" dirty="0"/>
          </a:p>
        </p:txBody>
      </p:sp>
      <p:sp>
        <p:nvSpPr>
          <p:cNvPr id="4" name="Text 2"/>
          <p:cNvSpPr/>
          <p:nvPr/>
        </p:nvSpPr>
        <p:spPr>
          <a:xfrm>
            <a:off x="666780" y="1866930"/>
            <a:ext cx="11510010" cy="1645463"/>
          </a:xfrm>
          <a:prstGeom prst="rect">
            <a:avLst/>
          </a:prstGeom>
          <a:noFill/>
          <a:ln/>
        </p:spPr>
        <p:txBody>
          <a:bodyPr wrap="square" lIns="0" tIns="0" rIns="0" bIns="0" rtlCol="0" anchor="t"/>
          <a:lstStyle/>
          <a:p>
            <a:pPr algn="l" indent="0" marL="0">
              <a:lnSpc>
                <a:spcPct val="113000"/>
              </a:lnSpc>
              <a:buNone/>
            </a:pPr>
            <a:r>
              <a:rPr lang="hy" altLang="en-US" sz="2400" dirty="0">
                <a:solidFill>
                  <a:srgbClr val="25252B"/>
                </a:solidFill>
                <a:latin typeface="IBM Plex Sans" pitchFamily="34" charset="0"/>
                <a:ea typeface="IBM Plex Sans" pitchFamily="34" charset="-122"/>
                <a:cs typeface="IBM Plex Sans" pitchFamily="34" charset="-120"/>
              </a:rPr>
              <a:t>Օգտագործեք միայն նախապես պատրաստված, դատարկ կամ նմանակված նյութեր։ Երբեք մի՛ բացահայտեք վերականգնման իրական բառերը. հետագայում երբեք մի՛ օգտագործեք դասարանում գործածված դրամապանակը զգալի գումարներ պահելու համար։</a:t>
            </a:r>
            <a:endParaRPr lang="hy"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Միայն նախապես պատրաստված, դատարկ կամ մոդելավորված նյութեր։ Ձեր դասավանդողը երբեք չի տեսնում վերականգնման բառերը։ 1 Հետևեք հրահանգներինՕգտվեք տվյալ ուսումնական դրամապանակի պաշտոնական ուղեցույցից։2 Ստու">    </p:cNvPr>
          <p:cNvPicPr>
            <a:picLocks noChangeAspect="1"/>
          </p:cNvPicPr>
          <p:nvPr/>
        </p:nvPicPr>
        <p:blipFill>
          <a:blip r:embed="rId1"/>
          <a:stretch>
            <a:fillRect/>
          </a:stretch>
        </p:blipFill>
        <p:spPr>
          <a:xfrm>
            <a:off x="1816364" y="266730"/>
            <a:ext cx="8559333"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Բիթքոյնի ստացում</a:t>
            </a:r>
            <a:endParaRPr lang="hy"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hy" altLang="en-US" sz="2210" b="1" dirty="0">
                <a:solidFill>
                  <a:srgbClr val="25252B"/>
                </a:solidFill>
                <a:latin typeface="IBM Plex Sans" pitchFamily="34" charset="0"/>
                <a:ea typeface="IBM Plex Sans" pitchFamily="34" charset="-122"/>
                <a:cs typeface="IBM Plex Sans" pitchFamily="34" charset="-120"/>
              </a:rPr>
              <a:t>Գործնական աշխատանք 1․ ստացեք ապահով կերպով</a:t>
            </a:r>
            <a:endParaRPr lang="hy" sz="2210" dirty="0"/>
          </a:p>
        </p:txBody>
      </p:sp>
      <p:sp>
        <p:nvSpPr>
          <p:cNvPr id="5" name="Text 3"/>
          <p:cNvSpPr/>
          <p:nvPr/>
        </p:nvSpPr>
        <p:spPr>
          <a:xfrm>
            <a:off x="1017179" y="2038380"/>
            <a:ext cx="11125871" cy="2494666"/>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Բացեք նախապես պատրաստված դրամապանակը և ընտրեք «Ստանալ»։</a:t>
            </a:r>
            <a:endParaRPr lang="hy" sz="2210" dirty="0"/>
          </a:p>
          <a:p>
            <a:pPr algn="l" marL="210820" indent="-210820">
              <a:lnSpc>
                <a:spcPct val="113000"/>
              </a:lnSpc>
              <a:spcBef>
                <a:spcPts val="440"/>
              </a:spcBef>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Որոշեք՝ գործարքը բլոկչեյնո՞ւմ է, թե՞ Lightning ցանցում։</a:t>
            </a:r>
            <a:endParaRPr lang="hy" sz="2210" dirty="0"/>
          </a:p>
          <a:p>
            <a:pPr algn="l" marL="210820" indent="-210820">
              <a:lnSpc>
                <a:spcPct val="113000"/>
              </a:lnSpc>
              <a:spcBef>
                <a:spcPts val="440"/>
              </a:spcBef>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Կիսվեք միայն ստանալու համար նախատեսված հանրային տվյալներով։</a:t>
            </a:r>
            <a:endParaRPr lang="hy" sz="2210" dirty="0"/>
          </a:p>
          <a:p>
            <a:pPr algn="l" marL="210820" indent="-210820">
              <a:lnSpc>
                <a:spcPct val="113000"/>
              </a:lnSpc>
              <a:spcBef>
                <a:spcPts val="440"/>
              </a:spcBef>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Ուղարկողի հետ ճշտեք պահանջվող ցանկացած գումար։</a:t>
            </a:r>
            <a:endParaRPr lang="hy" sz="2210" dirty="0"/>
          </a:p>
          <a:p>
            <a:pPr algn="l" marL="210820" indent="-210820">
              <a:lnSpc>
                <a:spcPct val="113000"/>
              </a:lnSpc>
              <a:spcBef>
                <a:spcPts val="440"/>
              </a:spcBef>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Ստուգեք գումարը և գործարքի կարգավիճակը Ձեր սեփական դրամապանակում։</a:t>
            </a:r>
            <a:endParaRPr lang="hy" sz="2210" dirty="0"/>
          </a:p>
        </p:txBody>
      </p:sp>
      <p:sp>
        <p:nvSpPr>
          <p:cNvPr id="6" name="Text 4"/>
          <p:cNvSpPr/>
          <p:nvPr/>
        </p:nvSpPr>
        <p:spPr>
          <a:xfrm>
            <a:off x="666780" y="4841382"/>
            <a:ext cx="11510010" cy="1135410"/>
          </a:xfrm>
          <a:prstGeom prst="rect">
            <a:avLst/>
          </a:prstGeom>
          <a:noFill/>
          <a:ln/>
        </p:spPr>
        <p:txBody>
          <a:bodyPr wrap="square" lIns="0" tIns="0" rIns="0" bIns="0" rtlCol="0" anchor="t"/>
          <a:lstStyle/>
          <a:p>
            <a:pPr algn="l" indent="0" marL="0">
              <a:lnSpc>
                <a:spcPct val="113000"/>
              </a:lnSpc>
              <a:buNone/>
            </a:pPr>
            <a:r>
              <a:rPr lang="hy" altLang="en-US" sz="2210" dirty="0">
                <a:solidFill>
                  <a:srgbClr val="25252B"/>
                </a:solidFill>
                <a:latin typeface="IBM Plex Sans" pitchFamily="34" charset="0"/>
                <a:ea typeface="IBM Plex Sans" pitchFamily="34" charset="-122"/>
                <a:cs typeface="IBM Plex Sans" pitchFamily="34" charset="-120"/>
              </a:rPr>
              <a:t>Ուղարկողի հաղորդագրությունը կամ էկրանի պատկերը ապացույց չեն։ Սպասման մեջ գտնվող գործարքը տարբերվում է հաստատվածից․ հաստատումները չեն կարող շտկել սխալ հասցեն կամ խարդախությունը։</a:t>
            </a:r>
            <a:endParaRPr lang="hy"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Բիթքոյնի ուղարկում</a:t>
            </a:r>
            <a:endParaRPr lang="hy"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hy" altLang="en-US" sz="2400" b="1" dirty="0">
                <a:solidFill>
                  <a:srgbClr val="25252B"/>
                </a:solidFill>
                <a:latin typeface="IBM Plex Sans" pitchFamily="34" charset="0"/>
                <a:ea typeface="IBM Plex Sans" pitchFamily="34" charset="-122"/>
                <a:cs typeface="IBM Plex Sans" pitchFamily="34" charset="-120"/>
              </a:rPr>
              <a:t>Վարժություն 2. ուղարկելուց առաջ դադար տվեք և ստուգեք</a:t>
            </a:r>
            <a:endParaRPr lang="hy" sz="2400" dirty="0"/>
          </a:p>
        </p:txBody>
      </p:sp>
      <p:sp>
        <p:nvSpPr>
          <p:cNvPr id="6" name="Text 3"/>
          <p:cNvSpPr/>
          <p:nvPr/>
        </p:nvSpPr>
        <p:spPr>
          <a:xfrm>
            <a:off x="666780" y="2575316"/>
            <a:ext cx="6340632" cy="3702223"/>
          </a:xfrm>
          <a:prstGeom prst="rect">
            <a:avLst/>
          </a:prstGeom>
          <a:noFill/>
          <a:ln/>
        </p:spPr>
        <p:txBody>
          <a:bodyPr wrap="square" lIns="0" tIns="0" rIns="0" bIns="0" rtlCol="0" anchor="t"/>
          <a:lstStyle/>
          <a:p>
            <a:pPr algn="l" indent="0" marL="0">
              <a:lnSpc>
                <a:spcPct val="113000"/>
              </a:lnSpc>
              <a:buNone/>
            </a:pPr>
            <a:r>
              <a:rPr lang="hy" altLang="en-US" sz="2400" dirty="0">
                <a:solidFill>
                  <a:srgbClr val="25252B"/>
                </a:solidFill>
                <a:latin typeface="IBM Plex Sans" pitchFamily="34" charset="0"/>
                <a:ea typeface="IBM Plex Sans" pitchFamily="34" charset="-122"/>
                <a:cs typeface="IBM Plex Sans" pitchFamily="34" charset="-120"/>
              </a:rPr>
              <a:t>Հաստատեք միայն այն դեպքում, երբ ստուգման բոլոր տվյալները համընկնում են։ Եթե մանրամասները փոխվում են, շտապելու պահանջ է առաջանում, կամ որևէ մեկը գաղտնի տեղեկություններ է խնդրում, կանգ առեք և ինքնուրույն ստուգեք։ Վավեր փոխանցումը չեղարկելը դժվար է կամ անհնար։</a:t>
            </a:r>
            <a:endParaRPr lang="hy"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Նախքան ուղարկելը✓ ՍտացողՎստահելի կապուղու միջոցով հաստատեք՝ ում եք վճարում և ինչի համար։✓ Վճարման եղանակՀաստատեք՝ վճարումը շղթայի վրա՞ է, թե՞ Լայթնինգով։✓ Նպատակային հասցեՀամեմատեք այն ստացման վստահել">    </p:cNvPr>
          <p:cNvPicPr>
            <a:picLocks noChangeAspect="1"/>
          </p:cNvPicPr>
          <p:nvPr/>
        </p:nvPicPr>
        <p:blipFill>
          <a:blip r:embed="rId1"/>
          <a:stretch>
            <a:fillRect/>
          </a:stretch>
        </p:blipFill>
        <p:spPr>
          <a:xfrm>
            <a:off x="1408450" y="266730"/>
            <a:ext cx="937506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Ստուգում և անշրջելի գործարքներ</a:t>
            </a:r>
            <a:endParaRPr lang="hy" sz="3000" dirty="0"/>
          </a:p>
        </p:txBody>
      </p:sp>
      <p:sp>
        <p:nvSpPr>
          <p:cNvPr id="4" name="Text 2"/>
          <p:cNvSpPr/>
          <p:nvPr/>
        </p:nvSpPr>
        <p:spPr>
          <a:xfrm>
            <a:off x="971459" y="1368491"/>
            <a:ext cx="11176071" cy="2120311"/>
          </a:xfrm>
          <a:prstGeom prst="rect">
            <a:avLst/>
          </a:prstGeom>
          <a:noFill/>
          <a:ln/>
        </p:spPr>
        <p:txBody>
          <a:bodyPr wrap="square" lIns="0" tIns="0" rIns="0" bIns="0" rtlCol="0" anchor="t"/>
          <a:lstStyle/>
          <a:p>
            <a:pPr algn="l" marL="182880" indent="-182880">
              <a:lnSpc>
                <a:spcPct val="113000"/>
              </a:lnSpc>
              <a:buSzPct val="100000"/>
              <a:buChar char="•"/>
            </a:pPr>
            <a:r>
              <a:rPr lang="hy" altLang="en-US" sz="1920" b="1" dirty="0">
                <a:solidFill>
                  <a:srgbClr val="422C70"/>
                </a:solidFill>
                <a:latin typeface="IBM Plex Sans" pitchFamily="34" charset="0"/>
                <a:ea typeface="IBM Plex Sans" pitchFamily="34" charset="-122"/>
                <a:cs typeface="IBM Plex Sans" pitchFamily="34" charset="-120"/>
              </a:rPr>
              <a:t>Txid:</a:t>
            </a:r>
            <a:r>
              <a:rPr lang="hy" altLang="en-US" sz="1920" dirty="0">
                <a:solidFill>
                  <a:srgbClr val="25252B"/>
                </a:solidFill>
                <a:latin typeface="IBM Plex Sans" pitchFamily="34" charset="0"/>
                <a:ea typeface="IBM Plex Sans" pitchFamily="34" charset="-122"/>
                <a:cs typeface="IBM Plex Sans" pitchFamily="34" charset="-120"/>
              </a:rPr>
              <a:t> շղթայում գրանցված գործարքի նույնացուցիչ</a:t>
            </a:r>
            <a:endParaRPr lang="hy" sz="1920" dirty="0"/>
          </a:p>
          <a:p>
            <a:pPr algn="l" marL="182880" indent="-182880">
              <a:lnSpc>
                <a:spcPct val="113000"/>
              </a:lnSpc>
              <a:spcBef>
                <a:spcPts val="380"/>
              </a:spcBef>
              <a:buSzPct val="100000"/>
              <a:buChar char="•"/>
            </a:pPr>
            <a:r>
              <a:rPr lang="hy" altLang="en-US" sz="1920" b="1" dirty="0">
                <a:solidFill>
                  <a:srgbClr val="422C70"/>
                </a:solidFill>
                <a:latin typeface="IBM Plex Sans" pitchFamily="34" charset="0"/>
                <a:ea typeface="IBM Plex Sans" pitchFamily="34" charset="-122"/>
                <a:cs typeface="IBM Plex Sans" pitchFamily="34" charset="-120"/>
              </a:rPr>
              <a:t>Բլոկների դիտարկիչ:</a:t>
            </a:r>
            <a:r>
              <a:rPr lang="hy" altLang="en-US" sz="1920" dirty="0">
                <a:solidFill>
                  <a:srgbClr val="25252B"/>
                </a:solidFill>
                <a:latin typeface="IBM Plex Sans" pitchFamily="34" charset="0"/>
                <a:ea typeface="IBM Plex Sans" pitchFamily="34" charset="-122"/>
                <a:cs typeface="IBM Plex Sans" pitchFamily="34" charset="-120"/>
              </a:rPr>
              <a:t> գործարքների հանրային տվյալներին հասանելիություն տրամադրող միջերես</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Ստուգեք ցանցը, նպատակակետը, գումարը, միջնորդավճարը, կարգավիճակը և հաստատումները</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Տարածում ցանցում → սպասման մեջ → ընդգրկում բլոկում → հետագա հաստատումներ</a:t>
            </a:r>
            <a:endParaRPr lang="hy" sz="1920" dirty="0"/>
          </a:p>
        </p:txBody>
      </p:sp>
      <p:sp>
        <p:nvSpPr>
          <p:cNvPr id="5" name="Text 3"/>
          <p:cNvSpPr/>
          <p:nvPr/>
        </p:nvSpPr>
        <p:spPr>
          <a:xfrm>
            <a:off x="666780" y="3756995"/>
            <a:ext cx="11510010" cy="658094"/>
          </a:xfrm>
          <a:prstGeom prst="rect">
            <a:avLst/>
          </a:prstGeom>
          <a:noFill/>
          <a:ln/>
        </p:spPr>
        <p:txBody>
          <a:bodyPr wrap="square" lIns="0" tIns="0" rIns="0" bIns="0" rtlCol="0" anchor="t"/>
          <a:lstStyle/>
          <a:p>
            <a:pPr algn="l" indent="0" marL="0">
              <a:lnSpc>
                <a:spcPct val="113000"/>
              </a:lnSpc>
              <a:buNone/>
            </a:pPr>
            <a:r>
              <a:rPr lang="hy" altLang="en-US" sz="1920" dirty="0">
                <a:solidFill>
                  <a:srgbClr val="25252B"/>
                </a:solidFill>
                <a:latin typeface="IBM Plex Sans" pitchFamily="34" charset="0"/>
                <a:ea typeface="IBM Plex Sans" pitchFamily="34" charset="-122"/>
                <a:cs typeface="IBM Plex Sans" pitchFamily="34" charset="-120"/>
              </a:rPr>
              <a:t>Բլոկների դիտարկիչը չի կարող ապացուցել ինքնությունը, ազնվությունը կամ վճարման նպատակը։ Բոլոր վճարումների համար հաստատումների միասնական քանակ չկա։</a:t>
            </a:r>
            <a:endParaRPr lang="hy" sz="1920" dirty="0"/>
          </a:p>
        </p:txBody>
      </p:sp>
      <p:sp>
        <p:nvSpPr>
          <p:cNvPr id="6" name="Text 4"/>
          <p:cNvSpPr/>
          <p:nvPr/>
        </p:nvSpPr>
        <p:spPr>
          <a:xfrm>
            <a:off x="666780" y="4658959"/>
            <a:ext cx="11510010" cy="987186"/>
          </a:xfrm>
          <a:prstGeom prst="rect">
            <a:avLst/>
          </a:prstGeom>
          <a:noFill/>
          <a:ln/>
        </p:spPr>
        <p:txBody>
          <a:bodyPr wrap="square" lIns="0" tIns="0" rIns="0" bIns="0" rtlCol="0" anchor="t"/>
          <a:lstStyle/>
          <a:p>
            <a:pPr algn="l" indent="0" marL="0">
              <a:lnSpc>
                <a:spcPct val="113000"/>
              </a:lnSpc>
              <a:buNone/>
            </a:pPr>
            <a:r>
              <a:rPr lang="hy" altLang="en-US" sz="1920" dirty="0">
                <a:solidFill>
                  <a:srgbClr val="25252B"/>
                </a:solidFill>
                <a:latin typeface="IBM Plex Sans" pitchFamily="34" charset="0"/>
                <a:ea typeface="IBM Plex Sans" pitchFamily="34" charset="-122"/>
                <a:cs typeface="IBM Plex Sans" pitchFamily="34" charset="-120"/>
              </a:rPr>
              <a:t>Օգտագործեք նախապես պատրաստված օրինակներ. մի փնտրեք սովորողի անձնական հասցեն կամ գործարքը։ Որոնումները կարող են դիտարկիչի օպերատորին բացահայտել Ձեր հետաքրքրությունը։</a:t>
            </a:r>
            <a:endParaRPr lang="hy"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Սպասող գործարքների ավազանԲլոկի սպասումԲլոկ N1 հաստատումԲլոկ N+12 հաստատումԲլոկ N+23 հաստատումԲլոկ N+34 հաստատում">    </p:cNvPr>
          <p:cNvPicPr>
            <a:picLocks noChangeAspect="1"/>
          </p:cNvPicPr>
          <p:nvPr/>
        </p:nvPicPr>
        <p:blipFill>
          <a:blip r:embed="rId1"/>
          <a:stretch>
            <a:fillRect/>
          </a:stretch>
        </p:blipFill>
        <p:spPr>
          <a:xfrm>
            <a:off x="342900" y="1782897"/>
            <a:ext cx="11506170" cy="313977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Անվտանգության</a:t>
            </a:r>
            <a:br/>
            <a:r>
              <a:rPr lang="hy" altLang="en-US" sz="3000" dirty="0">
                <a:solidFill>
                  <a:srgbClr val="422C70"/>
                </a:solidFill>
                <a:latin typeface="IBM Plex Sans Medium" pitchFamily="34" charset="0"/>
                <a:ea typeface="IBM Plex Sans Medium" pitchFamily="34" charset="-122"/>
                <a:cs typeface="IBM Plex Sans Medium" pitchFamily="34" charset="-120"/>
              </a:rPr>
              <a:t>ստուգաթերթ</a:t>
            </a:r>
            <a:endParaRPr lang="hy" sz="3000" dirty="0"/>
          </a:p>
        </p:txBody>
      </p:sp>
      <p:sp>
        <p:nvSpPr>
          <p:cNvPr id="5" name="Text 2"/>
          <p:cNvSpPr/>
          <p:nvPr/>
        </p:nvSpPr>
        <p:spPr>
          <a:xfrm>
            <a:off x="666780" y="1824228"/>
            <a:ext cx="5694426" cy="592623"/>
          </a:xfrm>
          <a:prstGeom prst="rect">
            <a:avLst/>
          </a:prstGeom>
          <a:noFill/>
          <a:ln/>
        </p:spPr>
        <p:txBody>
          <a:bodyPr wrap="square" lIns="0" tIns="0" rIns="0" bIns="0" rtlCol="0" anchor="t"/>
          <a:lstStyle/>
          <a:p>
            <a:pPr algn="l" indent="0" marL="0">
              <a:lnSpc>
                <a:spcPct val="113000"/>
              </a:lnSpc>
              <a:buNone/>
            </a:pPr>
            <a:r>
              <a:rPr lang="hy" altLang="en-US" sz="1730" b="1" dirty="0">
                <a:solidFill>
                  <a:srgbClr val="25252B"/>
                </a:solidFill>
                <a:latin typeface="IBM Plex Sans" pitchFamily="34" charset="0"/>
                <a:ea typeface="IBM Plex Sans" pitchFamily="34" charset="-122"/>
                <a:cs typeface="IBM Plex Sans" pitchFamily="34" charset="-120"/>
              </a:rPr>
              <a:t>Գործնական աշխատանք 3. նկատեք վտանգը և ապահով կերպով կանգ առեք</a:t>
            </a:r>
            <a:endParaRPr lang="hy" sz="1730" dirty="0"/>
          </a:p>
        </p:txBody>
      </p:sp>
      <p:sp>
        <p:nvSpPr>
          <p:cNvPr id="6" name="Text 3"/>
          <p:cNvSpPr/>
          <p:nvPr/>
        </p:nvSpPr>
        <p:spPr>
          <a:xfrm>
            <a:off x="666780" y="2636215"/>
            <a:ext cx="5694426" cy="1481602"/>
          </a:xfrm>
          <a:prstGeom prst="rect">
            <a:avLst/>
          </a:prstGeom>
          <a:noFill/>
          <a:ln/>
        </p:spPr>
        <p:txBody>
          <a:bodyPr wrap="square" lIns="0" tIns="0" rIns="0" bIns="0" rtlCol="0" anchor="t"/>
          <a:lstStyle/>
          <a:p>
            <a:pPr algn="l" indent="0" marL="0">
              <a:lnSpc>
                <a:spcPct val="113000"/>
              </a:lnSpc>
              <a:buNone/>
            </a:pPr>
            <a:r>
              <a:rPr lang="hy" altLang="en-US" sz="1730" b="1" dirty="0">
                <a:solidFill>
                  <a:srgbClr val="25252B"/>
                </a:solidFill>
                <a:latin typeface="IBM Plex Sans" pitchFamily="34" charset="0"/>
                <a:ea typeface="IBM Plex Sans" pitchFamily="34" charset="-122"/>
                <a:cs typeface="IBM Plex Sans" pitchFamily="34" charset="-120"/>
              </a:rPr>
              <a:t>Դադար տվեք։ Ոչինչ մի՛ կիսվեք։ Ոչինչ մի՛ ուղարկեք։ Փակեք հաղորդակցման ալիքը։ Ստուգեք անկախ աղբյուրների միջոցով։ Օգնություն խնդրեք՝ առանց գաղտնիքները բացահայտելու։</a:t>
            </a:r>
            <a:endParaRPr lang="hy" sz="1730" dirty="0"/>
          </a:p>
        </p:txBody>
      </p:sp>
      <p:sp>
        <p:nvSpPr>
          <p:cNvPr id="7" name="Shape 4"/>
          <p:cNvSpPr/>
          <p:nvPr/>
        </p:nvSpPr>
        <p:spPr>
          <a:xfrm>
            <a:off x="666780" y="4337182"/>
            <a:ext cx="5372100" cy="1777594"/>
          </a:xfrm>
          <a:prstGeom prst="rect">
            <a:avLst/>
          </a:prstGeom>
          <a:solidFill>
            <a:srgbClr val="F3F3FA"/>
          </a:solidFill>
          <a:ln/>
        </p:spPr>
      </p:sp>
      <p:sp>
        <p:nvSpPr>
          <p:cNvPr id="8" name="Shape 5"/>
          <p:cNvSpPr/>
          <p:nvPr/>
        </p:nvSpPr>
        <p:spPr>
          <a:xfrm>
            <a:off x="666780" y="4337182"/>
            <a:ext cx="57150" cy="1777594"/>
          </a:xfrm>
          <a:prstGeom prst="rect">
            <a:avLst/>
          </a:prstGeom>
          <a:solidFill>
            <a:srgbClr val="422C70"/>
          </a:solidFill>
          <a:ln/>
        </p:spPr>
      </p:sp>
      <p:sp>
        <p:nvSpPr>
          <p:cNvPr id="9" name="Text 6"/>
          <p:cNvSpPr/>
          <p:nvPr/>
        </p:nvSpPr>
        <p:spPr>
          <a:xfrm>
            <a:off x="1075060" y="4534692"/>
            <a:ext cx="4889480" cy="1382573"/>
          </a:xfrm>
          <a:prstGeom prst="rect">
            <a:avLst/>
          </a:prstGeom>
          <a:noFill/>
          <a:ln/>
        </p:spPr>
        <p:txBody>
          <a:bodyPr wrap="square" lIns="0" tIns="0" rIns="0" bIns="0" rtlCol="0" anchor="t"/>
          <a:lstStyle/>
          <a:p>
            <a:pPr algn="l" indent="0" marL="0">
              <a:lnSpc>
                <a:spcPct val="113000"/>
              </a:lnSpc>
              <a:buNone/>
            </a:pPr>
            <a:r>
              <a:rPr lang="hy" altLang="en-US" sz="1730" b="1" dirty="0">
                <a:solidFill>
                  <a:srgbClr val="422C70"/>
                </a:solidFill>
                <a:latin typeface="IBM Plex Sans" pitchFamily="34" charset="0"/>
                <a:ea typeface="IBM Plex Sans" pitchFamily="34" charset="-122"/>
                <a:cs typeface="IBM Plex Sans" pitchFamily="34" charset="-120"/>
              </a:rPr>
              <a:t>Փորձեք</a:t>
            </a:r>
            <a:endParaRPr lang="hy" sz="1730" dirty="0"/>
          </a:p>
          <a:p>
            <a:pPr algn="l" indent="0" marL="0">
              <a:lnSpc>
                <a:spcPct val="113000"/>
              </a:lnSpc>
              <a:spcBef>
                <a:spcPts val="260"/>
              </a:spcBef>
              <a:buNone/>
            </a:pPr>
            <a:r>
              <a:rPr lang="hy" altLang="en-US" sz="1730" dirty="0">
                <a:solidFill>
                  <a:srgbClr val="25252B"/>
                </a:solidFill>
                <a:latin typeface="IBM Plex Sans" pitchFamily="34" charset="0"/>
                <a:ea typeface="IBM Plex Sans" pitchFamily="34" charset="-122"/>
                <a:cs typeface="IBM Plex Sans" pitchFamily="34" charset="-120"/>
              </a:rPr>
              <a:t>Նախապես պատրաստված հաղորդագրության մեջ բացահայտեք վտանգի ազդանշանը, հնարավոր կորուստը և առաջին անվտանգ քայլը։</a:t>
            </a:r>
            <a:endParaRPr lang="hy" sz="173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Շտապողականություն Ուրիշի անունից ներկայանալը Փոխված նպատակակետ Երաշխավորված եկամուտ Գաղտնի տեղեկությունների պահանջներ">    </p:cNvPr>
          <p:cNvPicPr>
            <a:picLocks noChangeAspect="1"/>
          </p:cNvPicPr>
          <p:nvPr/>
        </p:nvPicPr>
        <p:blipFill>
          <a:blip r:embed="rId1"/>
          <a:stretch>
            <a:fillRect/>
          </a:stretch>
        </p:blipFill>
        <p:spPr>
          <a:xfrm>
            <a:off x="342900" y="612557"/>
            <a:ext cx="11506170" cy="548054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Բիթքոյնի ձեռքբերում և</a:t>
            </a:r>
            <a:br/>
            <a:r>
              <a:rPr lang="hy" altLang="en-US" sz="3000" dirty="0">
                <a:solidFill>
                  <a:srgbClr val="422C70"/>
                </a:solidFill>
                <a:latin typeface="IBM Plex Sans Medium" pitchFamily="34" charset="0"/>
                <a:ea typeface="IBM Plex Sans Medium" pitchFamily="34" charset="-122"/>
                <a:cs typeface="IBM Plex Sans Medium" pitchFamily="34" charset="-120"/>
              </a:rPr>
              <a:t>փոխանակում</a:t>
            </a:r>
            <a:endParaRPr lang="hy" sz="3000" dirty="0"/>
          </a:p>
        </p:txBody>
      </p:sp>
      <p:sp>
        <p:nvSpPr>
          <p:cNvPr id="5" name="Text 2"/>
          <p:cNvSpPr/>
          <p:nvPr/>
        </p:nvSpPr>
        <p:spPr>
          <a:xfrm>
            <a:off x="666780" y="1818102"/>
            <a:ext cx="5694426" cy="559613"/>
          </a:xfrm>
          <a:prstGeom prst="rect">
            <a:avLst/>
          </a:prstGeom>
          <a:noFill/>
          <a:ln/>
        </p:spPr>
        <p:txBody>
          <a:bodyPr wrap="square" lIns="0" tIns="0" rIns="0" bIns="0" rtlCol="0" anchor="t"/>
          <a:lstStyle/>
          <a:p>
            <a:pPr algn="l" indent="0" marL="0">
              <a:lnSpc>
                <a:spcPct val="113000"/>
              </a:lnSpc>
              <a:buNone/>
            </a:pPr>
            <a:r>
              <a:rPr lang="hy" altLang="en-US" sz="1630" b="1" dirty="0">
                <a:solidFill>
                  <a:srgbClr val="25252B"/>
                </a:solidFill>
                <a:latin typeface="IBM Plex Sans" pitchFamily="34" charset="0"/>
                <a:ea typeface="IBM Plex Sans" pitchFamily="34" charset="-122"/>
                <a:cs typeface="IBM Plex Sans" pitchFamily="34" charset="-120"/>
              </a:rPr>
              <a:t>Իրազեկում, ոչ թե ֆինանսական խորհրդատվություն</a:t>
            </a:r>
            <a:endParaRPr lang="hy" sz="1630" dirty="0"/>
          </a:p>
        </p:txBody>
      </p:sp>
      <p:sp>
        <p:nvSpPr>
          <p:cNvPr id="6" name="Text 3"/>
          <p:cNvSpPr/>
          <p:nvPr/>
        </p:nvSpPr>
        <p:spPr>
          <a:xfrm>
            <a:off x="666780" y="2584826"/>
            <a:ext cx="5694426" cy="1398941"/>
          </a:xfrm>
          <a:prstGeom prst="rect">
            <a:avLst/>
          </a:prstGeom>
          <a:noFill/>
          <a:ln/>
        </p:spPr>
        <p:txBody>
          <a:bodyPr wrap="square" lIns="0" tIns="0" rIns="0" bIns="0" rtlCol="0" anchor="t"/>
          <a:lstStyle/>
          <a:p>
            <a:pPr algn="l" indent="0" marL="0">
              <a:lnSpc>
                <a:spcPct val="113000"/>
              </a:lnSpc>
              <a:buNone/>
            </a:pPr>
            <a:r>
              <a:rPr lang="hy" altLang="en-US" sz="1630" dirty="0">
                <a:solidFill>
                  <a:srgbClr val="25252B"/>
                </a:solidFill>
                <a:latin typeface="IBM Plex Sans" pitchFamily="34" charset="0"/>
                <a:ea typeface="IBM Plex Sans" pitchFamily="34" charset="-122"/>
                <a:cs typeface="IBM Plex Sans" pitchFamily="34" charset="-120"/>
              </a:rPr>
              <a:t>Համեմատեք ընդհանուր գինը և գնման ու վաճառքի գների տարբերությունը, սպասարկման և միջոցների դուրսբերման վճարները, բանալիների նկատմամբ վերահսկողությունը, ինքնության տվյալները, վերջնահաշվարկը և գործող տեղական կանոնները։</a:t>
            </a:r>
            <a:endParaRPr lang="hy" sz="1630" dirty="0"/>
          </a:p>
        </p:txBody>
      </p:sp>
      <p:sp>
        <p:nvSpPr>
          <p:cNvPr id="7" name="Text 4"/>
          <p:cNvSpPr/>
          <p:nvPr/>
        </p:nvSpPr>
        <p:spPr>
          <a:xfrm>
            <a:off x="666780" y="4190970"/>
            <a:ext cx="5694426" cy="1678747"/>
          </a:xfrm>
          <a:prstGeom prst="rect">
            <a:avLst/>
          </a:prstGeom>
          <a:noFill/>
          <a:ln/>
        </p:spPr>
        <p:txBody>
          <a:bodyPr wrap="square" lIns="0" tIns="0" rIns="0" bIns="0" rtlCol="0" anchor="t"/>
          <a:lstStyle/>
          <a:p>
            <a:pPr algn="l" indent="0" marL="0">
              <a:lnSpc>
                <a:spcPct val="113000"/>
              </a:lnSpc>
              <a:buNone/>
            </a:pPr>
            <a:r>
              <a:rPr lang="hy" altLang="en-US" sz="1630" dirty="0">
                <a:solidFill>
                  <a:srgbClr val="25252B"/>
                </a:solidFill>
                <a:latin typeface="IBM Plex Sans" pitchFamily="34" charset="0"/>
                <a:ea typeface="IBM Plex Sans" pitchFamily="34" charset="-122"/>
                <a:cs typeface="IBM Plex Sans" pitchFamily="34" charset="-120"/>
              </a:rPr>
              <a:t>Ոչ մի եղանակ կամ ծառայություն մատուցող ինքնաբերաբար լավագույնը չէ։ </a:t>
            </a:r>
            <a:r>
              <a:rPr lang="hy" altLang="en-US" sz="1630" b="1" dirty="0">
                <a:solidFill>
                  <a:srgbClr val="25252B"/>
                </a:solidFill>
                <a:latin typeface="IBM Plex Sans" pitchFamily="34" charset="0"/>
                <a:ea typeface="IBM Plex Sans" pitchFamily="34" charset="-122"/>
                <a:cs typeface="IBM Plex Sans" pitchFamily="34" charset="-120"/>
              </a:rPr>
              <a:t>KYC</a:t>
            </a:r>
            <a:r>
              <a:rPr lang="hy" altLang="en-US" sz="1630" dirty="0">
                <a:solidFill>
                  <a:srgbClr val="25252B"/>
                </a:solidFill>
                <a:latin typeface="IBM Plex Sans" pitchFamily="34" charset="0"/>
                <a:ea typeface="IBM Plex Sans" pitchFamily="34" charset="-122"/>
                <a:cs typeface="IBM Plex Sans" pitchFamily="34" charset="-120"/>
              </a:rPr>
              <a:t> նշանակում է ինքնության ստուգումներ՝ պահանջներին համապատասխանության կամ վերականգնման հնարավոր առավելություններով և ինքնության ու վճարումների տվյալների հետ կապված ռիսկերով։</a:t>
            </a:r>
            <a:endParaRPr lang="hy" sz="163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Մեկ անձ, որը ցանկանում է բիթքոյն ստանալ Վաստակում Վարձատրվեք աշխատանքի դիմաց։Անձից անձՓոխանակեք կանխիկ գումարն անձնական հանդիպման ժամանակ։Փոխանակման հարթակԳնեք ծառայության միջոցով։Բանկոմատ Գնեք բանկոմ">    </p:cNvPr>
          <p:cNvPicPr>
            <a:picLocks noChangeAspect="1"/>
          </p:cNvPicPr>
          <p:nvPr/>
        </p:nvPicPr>
        <p:blipFill>
          <a:blip r:embed="rId1"/>
          <a:stretch>
            <a:fillRect/>
          </a:stretch>
        </p:blipFill>
        <p:spPr>
          <a:xfrm>
            <a:off x="342900" y="792968"/>
            <a:ext cx="11506170" cy="511972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ԾախսերԻ՞նչ գին, առքի և վաճառքի գների տարբերություն և սպասարկման կամ դուրսբերման վճարներ են կիրառվում։ՊահառությունՈ՞վ է վերահսկում բիթքոյնը փոխանակումից առաջ և հետո։ Ինքնություն և գաղտնիությունԻ՞նչ անձ">    </p:cNvPr>
          <p:cNvPicPr>
            <a:picLocks noChangeAspect="1"/>
          </p:cNvPicPr>
          <p:nvPr/>
        </p:nvPicPr>
        <p:blipFill>
          <a:blip r:embed="rId1"/>
          <a:stretch>
            <a:fillRect/>
          </a:stretch>
        </p:blipFill>
        <p:spPr>
          <a:xfrm>
            <a:off x="424647" y="266730"/>
            <a:ext cx="113427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Վճարումներ բլոկչեյնում և Լայթնինգ ցանցում</a:t>
            </a:r>
            <a:endParaRPr lang="hy" sz="3000" dirty="0"/>
          </a:p>
        </p:txBody>
      </p:sp>
      <p:sp>
        <p:nvSpPr>
          <p:cNvPr id="4" name="Text 2"/>
          <p:cNvSpPr/>
          <p:nvPr/>
        </p:nvSpPr>
        <p:spPr>
          <a:xfrm>
            <a:off x="956188" y="1364742"/>
            <a:ext cx="11192805" cy="2372959"/>
          </a:xfrm>
          <a:prstGeom prst="rect">
            <a:avLst/>
          </a:prstGeom>
          <a:noFill/>
          <a:ln/>
        </p:spPr>
        <p:txBody>
          <a:bodyPr wrap="square" lIns="0" tIns="0" rIns="0" bIns="0" rtlCol="0" anchor="t"/>
          <a:lstStyle/>
          <a:p>
            <a:pPr algn="l" marL="173990" indent="-173990">
              <a:lnSpc>
                <a:spcPct val="113000"/>
              </a:lnSpc>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Շղթայի վրա՝</a:t>
            </a:r>
            <a:r>
              <a:rPr lang="hy" altLang="en-US" sz="1820" dirty="0">
                <a:solidFill>
                  <a:srgbClr val="25252B"/>
                </a:solidFill>
                <a:latin typeface="IBM Plex Sans" pitchFamily="34" charset="0"/>
                <a:ea typeface="IBM Plex Sans" pitchFamily="34" charset="-122"/>
                <a:cs typeface="IBM Plex Sans" pitchFamily="34" charset="-120"/>
              </a:rPr>
              <a:t> գրառում բլոկչեյնում, հաստատումներ</a:t>
            </a:r>
            <a:endParaRPr lang="hy" sz="1820" dirty="0"/>
          </a:p>
          <a:p>
            <a:pPr algn="l" marL="173990" indent="-173990">
              <a:lnSpc>
                <a:spcPct val="113000"/>
              </a:lnSpc>
              <a:spcBef>
                <a:spcPts val="360"/>
              </a:spcBef>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Lightning՝</a:t>
            </a:r>
            <a:r>
              <a:rPr lang="hy" altLang="en-US" sz="1820" dirty="0">
                <a:solidFill>
                  <a:srgbClr val="25252B"/>
                </a:solidFill>
                <a:latin typeface="IBM Plex Sans" pitchFamily="34" charset="0"/>
                <a:ea typeface="IBM Plex Sans" pitchFamily="34" charset="-122"/>
                <a:cs typeface="IBM Plex Sans" pitchFamily="34" charset="-120"/>
              </a:rPr>
              <a:t> Բիթքոյնի վճարային ցանց, սովորաբար՝ արագ հաջողված կամ ձախողված վճարում</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Ստացման տարբեր հարցումներ, վճարներ, սահմանաչափեր և խափանման կետեր</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Հարցումը համապատասխանեցրեք դրամապանակի աջակցած վճարման եղանակին</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Երկու ուղիներից յուրաքանչյուրն էլ կարող է ենթադրել պահառություն կամ կախվածություն ծառայությունից</a:t>
            </a:r>
            <a:endParaRPr lang="hy" sz="1820" dirty="0"/>
          </a:p>
        </p:txBody>
      </p:sp>
      <p:sp>
        <p:nvSpPr>
          <p:cNvPr id="5" name="Text 3"/>
          <p:cNvSpPr/>
          <p:nvPr/>
        </p:nvSpPr>
        <p:spPr>
          <a:xfrm>
            <a:off x="666780" y="3992270"/>
            <a:ext cx="11510010" cy="937626"/>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Lightning-ը առանձին մետաղադրամ չէ։ Lightning դրամապանակը կարող է լինել պահառուական կամ ինքնապահառուական․ վճարման արագությունը չի ապացուցում, որ այն հարմար է ավելի մեծ մնացորդներ պահելու համար։</a:t>
            </a:r>
            <a:endParaRPr lang="hy" sz="1820" dirty="0"/>
          </a:p>
        </p:txBody>
      </p:sp>
      <p:sp>
        <p:nvSpPr>
          <p:cNvPr id="6" name="Text 4"/>
          <p:cNvSpPr/>
          <p:nvPr/>
        </p:nvSpPr>
        <p:spPr>
          <a:xfrm>
            <a:off x="666780" y="5161514"/>
            <a:ext cx="11510010" cy="937626"/>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Որոշ հավելվածներ աջակցում են երկու ուղիներին՝ հավելյալ վճարներով կամ կախվածություններով։ Ալիքների, երթուղավորման և իրացվելիության մանրամասն ուսումնասիրությունը ներառված է «Խորացված ուսուցում» բաժնում։</a:t>
            </a:r>
            <a:endParaRPr lang="hy"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Աջակցությամբ գործնական աշխատանք</a:t>
            </a:r>
            <a:endParaRPr lang="hy" sz="3000" dirty="0"/>
          </a:p>
        </p:txBody>
      </p:sp>
      <p:sp>
        <p:nvSpPr>
          <p:cNvPr id="4" name="Text 2"/>
          <p:cNvSpPr/>
          <p:nvPr/>
        </p:nvSpPr>
        <p:spPr>
          <a:xfrm>
            <a:off x="986729" y="1372240"/>
            <a:ext cx="11159338" cy="3366181"/>
          </a:xfrm>
          <a:prstGeom prst="rect">
            <a:avLst/>
          </a:prstGeom>
          <a:noFill/>
          <a:ln/>
        </p:spPr>
        <p:txBody>
          <a:bodyPr wrap="square" lIns="0" tIns="0" rIns="0" bIns="0" rtlCol="0" anchor="t"/>
          <a:lstStyle/>
          <a:p>
            <a:pPr algn="l" marL="191770" indent="-191770">
              <a:lnSpc>
                <a:spcPct val="113000"/>
              </a:lnSpc>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Բացեք նախապատրաստված դրամապանակը և կողմնորոշվեք դրանում</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Կատարեք առաջին մուտքի հաստատված քայլերը</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Գտեք և ստուգեք միջոցներ ստանալու համար նախատեսված հրապարակային տվյալները</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Ստացեք միջոցներ կամ ապահով կերպով նմանակեք դրանց ստացումը․ ստուգեք կարգավիճակը</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Իրականացրեք կամ նմանակեք միջոցների ստացման/ուղարկման գործընթացը</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Ցույց տվեք վերականգնման պատրաստակամությունը՝ առանց գաղտնի տվյալները բացահայտելու</a:t>
            </a:r>
            <a:endParaRPr lang="hy" sz="2020" dirty="0"/>
          </a:p>
        </p:txBody>
      </p:sp>
      <p:sp>
        <p:nvSpPr>
          <p:cNvPr id="5" name="Text 3"/>
          <p:cNvSpPr/>
          <p:nvPr/>
        </p:nvSpPr>
        <p:spPr>
          <a:xfrm>
            <a:off x="666780" y="5019965"/>
            <a:ext cx="11510010" cy="1036747"/>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Օգտագործեք համաձայնեցված ուսումնական միջավայրը։ Անհամապատասխանության դեպքում դադար տվեք․ անհրաժեշտության դեպքում խնդրեք աջակցություն և լրացուցիչ գործնական վարժություններ։</a:t>
            </a:r>
            <a:endParaRPr lang="hy" sz="20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Վերհիշում․ ի՞նչ է նշանակում ինքնապահառության</a:t>
            </a:r>
            <a:br/>
            <a:r>
              <a:rPr lang="hy" altLang="en-US" sz="3000" dirty="0">
                <a:solidFill>
                  <a:srgbClr val="422C70"/>
                </a:solidFill>
                <a:latin typeface="IBM Plex Sans Medium" pitchFamily="34" charset="0"/>
                <a:ea typeface="IBM Plex Sans Medium" pitchFamily="34" charset="-122"/>
                <a:cs typeface="IBM Plex Sans Medium" pitchFamily="34" charset="-120"/>
              </a:rPr>
              <a:t>պատասխանատվությունը։</a:t>
            </a:r>
            <a:endParaRPr lang="hy" sz="3000" dirty="0"/>
          </a:p>
        </p:txBody>
      </p:sp>
      <p:sp>
        <p:nvSpPr>
          <p:cNvPr id="4" name="Text 2"/>
          <p:cNvSpPr/>
          <p:nvPr/>
        </p:nvSpPr>
        <p:spPr>
          <a:xfrm>
            <a:off x="666780" y="1824228"/>
            <a:ext cx="11510010" cy="296357"/>
          </a:xfrm>
          <a:prstGeom prst="rect">
            <a:avLst/>
          </a:prstGeom>
          <a:noFill/>
          <a:ln/>
        </p:spPr>
        <p:txBody>
          <a:bodyPr wrap="square" lIns="0" tIns="0" rIns="0" bIns="0" rtlCol="0" anchor="t"/>
          <a:lstStyle/>
          <a:p>
            <a:pPr algn="l" indent="0" marL="0">
              <a:lnSpc>
                <a:spcPct val="113000"/>
              </a:lnSpc>
              <a:buNone/>
            </a:pPr>
            <a:r>
              <a:rPr lang="hy" altLang="en-US" sz="1730" b="1" dirty="0">
                <a:solidFill>
                  <a:srgbClr val="25252B"/>
                </a:solidFill>
                <a:latin typeface="IBM Plex Sans" pitchFamily="34" charset="0"/>
                <a:ea typeface="IBM Plex Sans" pitchFamily="34" charset="-122"/>
                <a:cs typeface="IBM Plex Sans" pitchFamily="34" charset="-120"/>
              </a:rPr>
              <a:t>Հիմնական եզրահանգումներ</a:t>
            </a:r>
            <a:endParaRPr lang="hy" sz="1730" dirty="0"/>
          </a:p>
        </p:txBody>
      </p:sp>
      <p:sp>
        <p:nvSpPr>
          <p:cNvPr id="5" name="Text 3"/>
          <p:cNvSpPr/>
          <p:nvPr/>
        </p:nvSpPr>
        <p:spPr>
          <a:xfrm>
            <a:off x="941009" y="2295967"/>
            <a:ext cx="11209355" cy="1952884"/>
          </a:xfrm>
          <a:prstGeom prst="rect">
            <a:avLst/>
          </a:prstGeom>
          <a:noFill/>
          <a:ln/>
        </p:spPr>
        <p:txBody>
          <a:bodyPr wrap="square" lIns="0" tIns="0" rIns="0" bIns="0" rtlCol="0" anchor="t"/>
          <a:lstStyle/>
          <a:p>
            <a:pPr algn="l" marL="165100" indent="-165100">
              <a:lnSpc>
                <a:spcPct val="113000"/>
              </a:lnSpc>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Դրամապանակը կառավարում է հասանելիությունը, իսկ բանալիները թույլատրում են միջոցների ծախսումը</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Կիսվեք միջոցներ ստանալու տվյալներով, իսկ գաղտնի տվյալները պահեք անցանց և գաղտնի</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Բացահայտեք պահառության, վերականգնման և սարքի հետ կապված ռիսկերը</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Ստուգեք նախքան հաստատելը, արդյունքն էլ ինքներդ ստուգեք</a:t>
            </a:r>
            <a:endParaRPr lang="hy" sz="1730" dirty="0"/>
          </a:p>
          <a:p>
            <a:pPr algn="l" marL="165100" indent="-165100">
              <a:lnSpc>
                <a:spcPct val="113000"/>
              </a:lnSpc>
              <a:spcBef>
                <a:spcPts val="340"/>
              </a:spcBef>
              <a:buSzPct val="100000"/>
              <a:buChar char="•"/>
            </a:pPr>
            <a:r>
              <a:rPr lang="hy" altLang="en-US" sz="1730" dirty="0">
                <a:solidFill>
                  <a:srgbClr val="25252B"/>
                </a:solidFill>
                <a:latin typeface="IBM Plex Sans" pitchFamily="34" charset="0"/>
                <a:ea typeface="IBM Plex Sans" pitchFamily="34" charset="-122"/>
                <a:cs typeface="IBM Plex Sans" pitchFamily="34" charset="-120"/>
              </a:rPr>
              <a:t>Ճնշման դեպքում կանգ առեք, սովորելիս թույլ տված սխալների հետևանքները փոքր պահեք</a:t>
            </a:r>
            <a:endParaRPr lang="hy" sz="1730" dirty="0"/>
          </a:p>
        </p:txBody>
      </p:sp>
      <p:sp>
        <p:nvSpPr>
          <p:cNvPr id="6" name="Text 4"/>
          <p:cNvSpPr/>
          <p:nvPr/>
        </p:nvSpPr>
        <p:spPr>
          <a:xfrm>
            <a:off x="666780" y="4490161"/>
            <a:ext cx="11510010" cy="592623"/>
          </a:xfrm>
          <a:prstGeom prst="rect">
            <a:avLst/>
          </a:prstGeom>
          <a:noFill/>
          <a:ln/>
        </p:spPr>
        <p:txBody>
          <a:bodyPr wrap="square" lIns="0" tIns="0" rIns="0" bIns="0" rtlCol="0" anchor="t"/>
          <a:lstStyle/>
          <a:p>
            <a:pPr algn="l" indent="0" marL="0">
              <a:lnSpc>
                <a:spcPct val="113000"/>
              </a:lnSpc>
              <a:buNone/>
            </a:pPr>
            <a:r>
              <a:rPr lang="hy" altLang="en-US" sz="1730" dirty="0">
                <a:solidFill>
                  <a:srgbClr val="25252B"/>
                </a:solidFill>
                <a:latin typeface="IBM Plex Sans" pitchFamily="34" charset="0"/>
                <a:ea typeface="IBM Plex Sans" pitchFamily="34" charset="-122"/>
                <a:cs typeface="IBM Plex Sans" pitchFamily="34" charset="-120"/>
              </a:rPr>
              <a:t>Ձեր ընկերը հարցում է ուղարկում, իսկ այդ ընթացքում անծանոթ աջակցության ծառայությունը պահանջում է անհապաղ գործել։ Ի՞նչ կարող եք ստուգել նախքան որևէ բան անելը։</a:t>
            </a:r>
            <a:endParaRPr lang="hy" sz="1730" dirty="0"/>
          </a:p>
        </p:txBody>
      </p:sp>
      <p:sp>
        <p:nvSpPr>
          <p:cNvPr id="7" name="Shape 5"/>
          <p:cNvSpPr/>
          <p:nvPr/>
        </p:nvSpPr>
        <p:spPr>
          <a:xfrm>
            <a:off x="666780" y="5302148"/>
            <a:ext cx="10858500" cy="888614"/>
          </a:xfrm>
          <a:prstGeom prst="rect">
            <a:avLst/>
          </a:prstGeom>
          <a:solidFill>
            <a:srgbClr val="F3F3FA"/>
          </a:solidFill>
          <a:ln/>
        </p:spPr>
      </p:sp>
      <p:sp>
        <p:nvSpPr>
          <p:cNvPr id="8" name="Shape 6"/>
          <p:cNvSpPr/>
          <p:nvPr/>
        </p:nvSpPr>
        <p:spPr>
          <a:xfrm>
            <a:off x="666780" y="5302148"/>
            <a:ext cx="57150" cy="888614"/>
          </a:xfrm>
          <a:prstGeom prst="rect">
            <a:avLst/>
          </a:prstGeom>
          <a:solidFill>
            <a:srgbClr val="422C70"/>
          </a:solidFill>
          <a:ln/>
        </p:spPr>
      </p:sp>
      <p:sp>
        <p:nvSpPr>
          <p:cNvPr id="9" name="Text 7"/>
          <p:cNvSpPr/>
          <p:nvPr/>
        </p:nvSpPr>
        <p:spPr>
          <a:xfrm>
            <a:off x="1075060" y="5499659"/>
            <a:ext cx="10705064" cy="493593"/>
          </a:xfrm>
          <a:prstGeom prst="rect">
            <a:avLst/>
          </a:prstGeom>
          <a:noFill/>
          <a:ln/>
        </p:spPr>
        <p:txBody>
          <a:bodyPr wrap="square" lIns="0" tIns="0" rIns="0" bIns="0" rtlCol="0" anchor="t"/>
          <a:lstStyle/>
          <a:p>
            <a:pPr algn="l" indent="0" marL="0">
              <a:lnSpc>
                <a:spcPct val="113000"/>
              </a:lnSpc>
              <a:buNone/>
            </a:pPr>
            <a:r>
              <a:rPr lang="hy" altLang="en-US" sz="1730" b="1" dirty="0">
                <a:solidFill>
                  <a:srgbClr val="422C70"/>
                </a:solidFill>
                <a:latin typeface="IBM Plex Sans" pitchFamily="34" charset="0"/>
                <a:ea typeface="IBM Plex Sans" pitchFamily="34" charset="-122"/>
                <a:cs typeface="IBM Plex Sans" pitchFamily="34" charset="-120"/>
              </a:rPr>
              <a:t>Մտորելու պահ</a:t>
            </a:r>
            <a:endParaRPr lang="hy" sz="1730" dirty="0"/>
          </a:p>
          <a:p>
            <a:pPr algn="l" indent="0" marL="0">
              <a:lnSpc>
                <a:spcPct val="113000"/>
              </a:lnSpc>
              <a:spcBef>
                <a:spcPts val="260"/>
              </a:spcBef>
              <a:buNone/>
            </a:pPr>
            <a:r>
              <a:rPr lang="hy" altLang="en-US" sz="1730" dirty="0">
                <a:solidFill>
                  <a:srgbClr val="25252B"/>
                </a:solidFill>
                <a:latin typeface="IBM Plex Sans" pitchFamily="34" charset="0"/>
                <a:ea typeface="IBM Plex Sans" pitchFamily="34" charset="-122"/>
                <a:cs typeface="IBM Plex Sans" pitchFamily="34" charset="-120"/>
              </a:rPr>
              <a:t>Անվտանգության ո՞ր ստուգումը կատարելու համար կանգ կառնեք նախքան գործելը։</a:t>
            </a:r>
            <a:endParaRPr lang="hy" sz="173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3․ Բիթքոյնի անվտանգ օգտագործումը</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hy" altLang="en-US" sz="4350" dirty="0">
                <a:solidFill>
                  <a:srgbClr val="FFFFFF"/>
                </a:solidFill>
                <a:latin typeface="IBM Plex Sans Medium" pitchFamily="34" charset="0"/>
                <a:ea typeface="IBM Plex Sans Medium" pitchFamily="34" charset="-122"/>
                <a:cs typeface="IBM Plex Sans Medium" pitchFamily="34" charset="-120"/>
              </a:rPr>
              <a:t>Մոդուլ 4․ Բիթքոյնը ձեր համայնքում</a:t>
            </a:r>
            <a:endParaRPr lang="hy"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hy" altLang="en-US" sz="2400" b="1" dirty="0">
                <a:solidFill>
                  <a:srgbClr val="FFFFFF"/>
                </a:solidFill>
                <a:latin typeface="IBM Plex Sans" pitchFamily="34" charset="0"/>
                <a:ea typeface="IBM Plex Sans" pitchFamily="34" charset="-122"/>
                <a:cs typeface="IBM Plex Sans" pitchFamily="34" charset="-120"/>
              </a:rPr>
              <a:t>Կապակցե՛ք:</a:t>
            </a:r>
            <a:r>
              <a:rPr lang="hy" altLang="en-US" sz="2400" dirty="0">
                <a:solidFill>
                  <a:srgbClr val="FFFFFF"/>
                </a:solidFill>
                <a:latin typeface="IBM Plex Sans" pitchFamily="34" charset="0"/>
                <a:ea typeface="IBM Plex Sans" pitchFamily="34" charset="-122"/>
                <a:cs typeface="IBM Plex Sans" pitchFamily="34" charset="-120"/>
              </a:rPr>
              <a:t> Ինչպե՞ս են խնդիրը, լուծումը և անվտանգ գործողությունը կապվում այս համայնքի հետ։</a:t>
            </a:r>
            <a:endParaRPr lang="hy"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Ձեր տեղական մոդուլ 4-ը</a:t>
            </a:r>
            <a:endParaRPr lang="hy" sz="3000" dirty="0"/>
          </a:p>
        </p:txBody>
      </p:sp>
      <p:pic>
        <p:nvPicPr>
          <p:cNvPr id="4" name="Image 0" descr="ԿապակցեքՆախկինում սովորածը կապեք տեղական կարիքի հետ։ ՀամեմատեքՀամեմատեք Բիթքոյնը տեղական իրատեսական տարբերակի հետ։Անվտանգ գործնական աշխատանք կատարեքՈւղղորդմամբ փորձեք կատարել հստակ սահմանված առաջադրան">    </p:cNvPr>
          <p:cNvPicPr>
            <a:picLocks noChangeAspect="1"/>
          </p:cNvPicPr>
          <p:nvPr/>
        </p:nvPicPr>
        <p:blipFill>
          <a:blip r:embed="rId1"/>
          <a:stretch>
            <a:fillRect/>
          </a:stretch>
        </p:blipFill>
        <p:spPr>
          <a:xfrm>
            <a:off x="2566995" y="1295430"/>
            <a:ext cx="7058071" cy="2047433"/>
          </a:xfrm>
          <a:prstGeom prst="rect">
            <a:avLst/>
          </a:prstGeom>
        </p:spPr>
      </p:pic>
      <p:sp>
        <p:nvSpPr>
          <p:cNvPr id="5" name="Text 2"/>
          <p:cNvSpPr/>
          <p:nvPr/>
        </p:nvSpPr>
        <p:spPr>
          <a:xfrm>
            <a:off x="666780" y="3495203"/>
            <a:ext cx="11510010" cy="1234074"/>
          </a:xfrm>
          <a:prstGeom prst="rect">
            <a:avLst/>
          </a:prstGeom>
          <a:noFill/>
          <a:ln/>
        </p:spPr>
        <p:txBody>
          <a:bodyPr wrap="square" lIns="0" tIns="0" rIns="0" bIns="0" rtlCol="0" anchor="t"/>
          <a:lstStyle/>
          <a:p>
            <a:pPr algn="l" indent="0" marL="0">
              <a:lnSpc>
                <a:spcPct val="113000"/>
              </a:lnSpc>
              <a:buNone/>
            </a:pPr>
            <a:r>
              <a:rPr lang="hy" altLang="en-US" sz="2400" dirty="0">
                <a:solidFill>
                  <a:srgbClr val="25252B"/>
                </a:solidFill>
                <a:latin typeface="IBM Plex Sans" pitchFamily="34" charset="0"/>
                <a:ea typeface="IBM Plex Sans" pitchFamily="34" charset="-122"/>
                <a:cs typeface="IBM Plex Sans" pitchFamily="34" charset="-120"/>
              </a:rPr>
              <a:t>Արձանագրեք տեղական համատեքստում ձեր ընտրած թեման՝ խնդիրը կամ հնարավորությունը, այլընտրանքը, անվտանգ սցենարը, հիմնական օգուտն ու ռիսկը և անվտանգ հաջորդ քայլը։</a:t>
            </a:r>
            <a:endParaRPr lang="hy" sz="2400" dirty="0"/>
          </a:p>
        </p:txBody>
      </p:sp>
      <p:sp>
        <p:nvSpPr>
          <p:cNvPr id="6" name="Text 3"/>
          <p:cNvSpPr/>
          <p:nvPr/>
        </p:nvSpPr>
        <p:spPr>
          <a:xfrm>
            <a:off x="666780" y="5034138"/>
            <a:ext cx="11510010" cy="1234074"/>
          </a:xfrm>
          <a:prstGeom prst="rect">
            <a:avLst/>
          </a:prstGeom>
          <a:noFill/>
          <a:ln/>
        </p:spPr>
        <p:txBody>
          <a:bodyPr wrap="square" lIns="0" tIns="0" rIns="0" bIns="0" rtlCol="0" anchor="t"/>
          <a:lstStyle/>
          <a:p>
            <a:pPr algn="l" indent="0" marL="0">
              <a:lnSpc>
                <a:spcPct val="113000"/>
              </a:lnSpc>
              <a:buNone/>
            </a:pPr>
            <a:r>
              <a:rPr lang="hy" altLang="en-US" sz="2400" dirty="0">
                <a:solidFill>
                  <a:srgbClr val="25252B"/>
                </a:solidFill>
                <a:latin typeface="IBM Plex Sans" pitchFamily="34" charset="0"/>
                <a:ea typeface="IBM Plex Sans" pitchFamily="34" charset="-122"/>
                <a:cs typeface="IBM Plex Sans" pitchFamily="34" charset="-120"/>
              </a:rPr>
              <a:t>Ձեզնից չի ակնկալվում, որ կսկսեք օգտագործել Բիթքոյնը կամ կեզրակացնեք, որ այն լավագույնն է։ Տեղական օրինակները չեն ապացուցում, որ որևէ մեթոդ գործում է ամենուր։</a:t>
            </a:r>
            <a:endParaRPr lang="hy"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Գործնական պարապմունքներ և ցուցադրություններ</a:t>
            </a:r>
            <a:endParaRPr lang="hy" sz="3000" dirty="0"/>
          </a:p>
        </p:txBody>
      </p:sp>
      <p:sp>
        <p:nvSpPr>
          <p:cNvPr id="4" name="Text 2"/>
          <p:cNvSpPr/>
          <p:nvPr/>
        </p:nvSpPr>
        <p:spPr>
          <a:xfrm>
            <a:off x="986729" y="1372240"/>
            <a:ext cx="11159338" cy="1830263"/>
          </a:xfrm>
          <a:prstGeom prst="rect">
            <a:avLst/>
          </a:prstGeom>
          <a:noFill/>
          <a:ln/>
        </p:spPr>
        <p:txBody>
          <a:bodyPr wrap="square" lIns="0" tIns="0" rIns="0" bIns="0" rtlCol="0" anchor="t"/>
          <a:lstStyle/>
          <a:p>
            <a:pPr algn="l" marL="191770" indent="-191770">
              <a:lnSpc>
                <a:spcPct val="113000"/>
              </a:lnSpc>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Ներկայացում․</a:t>
            </a:r>
            <a:r>
              <a:rPr lang="hy" altLang="en-US" sz="2020" dirty="0">
                <a:solidFill>
                  <a:srgbClr val="25252B"/>
                </a:solidFill>
                <a:latin typeface="IBM Plex Sans" pitchFamily="34" charset="0"/>
                <a:ea typeface="IBM Plex Sans" pitchFamily="34" charset="-122"/>
                <a:cs typeface="IBM Plex Sans" pitchFamily="34" charset="-120"/>
              </a:rPr>
              <a:t> դիտարկեք գործընթացն ու ռիսկերը</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Գործնական աշխատանք․</a:t>
            </a:r>
            <a:r>
              <a:rPr lang="hy" altLang="en-US" sz="2020" dirty="0">
                <a:solidFill>
                  <a:srgbClr val="25252B"/>
                </a:solidFill>
                <a:latin typeface="IBM Plex Sans" pitchFamily="34" charset="0"/>
                <a:ea typeface="IBM Plex Sans" pitchFamily="34" charset="-122"/>
                <a:cs typeface="IBM Plex Sans" pitchFamily="34" charset="-120"/>
              </a:rPr>
              <a:t> հետևեք ընթացքին՝ օգտագործելով անվտանգ ուսումնական նյութեր</a:t>
            </a:r>
            <a:endParaRPr lang="hy" sz="2020" dirty="0"/>
          </a:p>
          <a:p>
            <a:pPr algn="l" marL="191770" indent="-191770">
              <a:lnSpc>
                <a:spcPct val="113000"/>
              </a:lnSpc>
              <a:spcBef>
                <a:spcPts val="400"/>
              </a:spcBef>
              <a:buSzPct val="100000"/>
              <a:buChar char="•"/>
            </a:pPr>
            <a:r>
              <a:rPr lang="hy" altLang="en-US" sz="2020" b="1" dirty="0">
                <a:solidFill>
                  <a:srgbClr val="25252B"/>
                </a:solidFill>
                <a:latin typeface="IBM Plex Sans" pitchFamily="34" charset="0"/>
                <a:ea typeface="IBM Plex Sans" pitchFamily="34" charset="-122"/>
                <a:cs typeface="IBM Plex Sans" pitchFamily="34" charset="-120"/>
              </a:rPr>
              <a:t>Ինքնուրույն աշխատանք․</a:t>
            </a:r>
            <a:r>
              <a:rPr lang="hy" altLang="en-US" sz="2020" dirty="0">
                <a:solidFill>
                  <a:srgbClr val="25252B"/>
                </a:solidFill>
                <a:latin typeface="IBM Plex Sans" pitchFamily="34" charset="0"/>
                <a:ea typeface="IBM Plex Sans" pitchFamily="34" charset="-122"/>
                <a:cs typeface="IBM Plex Sans" pitchFamily="34" charset="-120"/>
              </a:rPr>
              <a:t> ինքնուրույն կատարեք առաջադրանք կամ բացատրեք որոշումը</a:t>
            </a:r>
            <a:endParaRPr lang="hy" sz="2020" dirty="0"/>
          </a:p>
        </p:txBody>
      </p:sp>
      <p:sp>
        <p:nvSpPr>
          <p:cNvPr id="5" name="Text 3"/>
          <p:cNvSpPr/>
          <p:nvPr/>
        </p:nvSpPr>
        <p:spPr>
          <a:xfrm>
            <a:off x="666780" y="3484047"/>
            <a:ext cx="11510010" cy="1036747"/>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Գործնական աշխատանքից առաջ՝ ստուգված գործիքներ, վերականգնման և խափանումների դեպքում գործողությունների հստակ ծրագրեր, հայտնի ռիսկեր և կանգ առնելու հստակ սահման։</a:t>
            </a:r>
            <a:endParaRPr lang="hy" sz="2020" dirty="0"/>
          </a:p>
        </p:txBody>
      </p:sp>
      <p:sp>
        <p:nvSpPr>
          <p:cNvPr id="6" name="Text 4"/>
          <p:cNvSpPr/>
          <p:nvPr/>
        </p:nvSpPr>
        <p:spPr>
          <a:xfrm>
            <a:off x="666780" y="4776826"/>
            <a:ext cx="11510010" cy="1382298"/>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Ծրագրեր տեղադրելու կամ ֆինանսական տվյալներ բացահայտելու որևէ ճնշում չկա։ Հասանելի է անցանց կամ առանց միջոցների օգտագործման այլընտրանք։ Իրական միջոցներով օգտագործվող ցանկացած գումար պետք է այնքան փոքր լինի, որ դրա ամբողջական կորուստը մնա դաս, ոչ թե ճգնաժամ։</a:t>
            </a:r>
            <a:endParaRPr lang="hy"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Բիթքոյնի տեղական գործիքներ և ռեսուրսներ</a:t>
            </a:r>
            <a:endParaRPr lang="hy" sz="3000" dirty="0"/>
          </a:p>
        </p:txBody>
      </p:sp>
      <p:sp>
        <p:nvSpPr>
          <p:cNvPr id="4" name="Text 2"/>
          <p:cNvSpPr/>
          <p:nvPr/>
        </p:nvSpPr>
        <p:spPr>
          <a:xfrm>
            <a:off x="971459" y="1368491"/>
            <a:ext cx="11176071" cy="2217694"/>
          </a:xfrm>
          <a:prstGeom prst="rect">
            <a:avLst/>
          </a:prstGeom>
          <a:noFill/>
          <a:ln/>
        </p:spPr>
        <p:txBody>
          <a:bodyPr wrap="square" lIns="0" tIns="0" rIns="0" bIns="0" rtlCol="0" anchor="t"/>
          <a:lstStyle/>
          <a:p>
            <a:pPr algn="l" marL="182880" indent="-182880">
              <a:lnSpc>
                <a:spcPct val="113000"/>
              </a:lnSpc>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Նպատակ և իրատեսական այլընտրանք</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Բանալիների վերահսկում և վերականգնում</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Հրատարակչի, դոմենի կամ հավելվածի էջի իսկություն</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Բաց կոդով լինելու կարգավիճակ, ստուգում և սպասարկում</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Գաղտնիություն, ընդհանուր ծախս, համատեղելիություն և աջակցություն</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Տեղական գործող կանոններ և սահմանափակումներ</a:t>
            </a:r>
            <a:endParaRPr lang="hy" sz="1920" dirty="0"/>
          </a:p>
        </p:txBody>
      </p:sp>
      <p:sp>
        <p:nvSpPr>
          <p:cNvPr id="5" name="Text 3"/>
          <p:cNvSpPr/>
          <p:nvPr/>
        </p:nvSpPr>
        <p:spPr>
          <a:xfrm>
            <a:off x="666780" y="3854379"/>
            <a:ext cx="11510010" cy="658094"/>
          </a:xfrm>
          <a:prstGeom prst="rect">
            <a:avLst/>
          </a:prstGeom>
          <a:noFill/>
          <a:ln/>
        </p:spPr>
        <p:txBody>
          <a:bodyPr wrap="square" lIns="0" tIns="0" rIns="0" bIns="0" rtlCol="0" anchor="t"/>
          <a:lstStyle/>
          <a:p>
            <a:pPr algn="l" indent="0" marL="0">
              <a:lnSpc>
                <a:spcPct val="113000"/>
              </a:lnSpc>
              <a:buNone/>
            </a:pPr>
            <a:r>
              <a:rPr lang="hy" altLang="en-US" sz="1920" dirty="0">
                <a:solidFill>
                  <a:srgbClr val="25252B"/>
                </a:solidFill>
                <a:latin typeface="IBM Plex Sans" pitchFamily="34" charset="0"/>
                <a:ea typeface="IBM Plex Sans" pitchFamily="34" charset="-122"/>
                <a:cs typeface="IBM Plex Sans" pitchFamily="34" charset="-120"/>
              </a:rPr>
              <a:t>Գրանցեք գործիքը/տարբերակը, ստուգման ամսաթիվը, պահառության ձևը, հիմնական կիրառությունը, օգուտը, ռիսկը, վերականգնման եղանակը և այլընտրանքը։</a:t>
            </a:r>
            <a:endParaRPr lang="hy" sz="1920" dirty="0"/>
          </a:p>
        </p:txBody>
      </p:sp>
      <p:sp>
        <p:nvSpPr>
          <p:cNvPr id="6" name="Text 4"/>
          <p:cNvSpPr/>
          <p:nvPr/>
        </p:nvSpPr>
        <p:spPr>
          <a:xfrm>
            <a:off x="666780" y="4756252"/>
            <a:ext cx="11510010" cy="1316279"/>
          </a:xfrm>
          <a:prstGeom prst="rect">
            <a:avLst/>
          </a:prstGeom>
          <a:noFill/>
          <a:ln/>
        </p:spPr>
        <p:txBody>
          <a:bodyPr wrap="square" lIns="0" tIns="0" rIns="0" bIns="0" rtlCol="0" anchor="t"/>
          <a:lstStyle/>
          <a:p>
            <a:pPr algn="l" indent="0" marL="0">
              <a:lnSpc>
                <a:spcPct val="113000"/>
              </a:lnSpc>
              <a:buNone/>
            </a:pPr>
            <a:r>
              <a:rPr lang="hy" altLang="en-US" sz="1920" dirty="0">
                <a:solidFill>
                  <a:srgbClr val="25252B"/>
                </a:solidFill>
                <a:latin typeface="IBM Plex Sans" pitchFamily="34" charset="0"/>
                <a:ea typeface="IBM Plex Sans" pitchFamily="34" charset="-122"/>
                <a:cs typeface="IBM Plex Sans" pitchFamily="34" charset="-120"/>
              </a:rPr>
              <a:t>Նշված գործիքները որոշակի ամսաթվի դրությամբ ուսումնական օրինակներ են, ոչ թե երաշխավորություններ կամ անվտանգության, հասանելիության, ցածր ծախսերի կամ համապատասխանության խոստումներ։ Իրական օգտագործումից առաջ կրկին ստուգեք դրանք։</a:t>
            </a:r>
            <a:endParaRPr lang="hy"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Lightning վճարումներ</a:t>
            </a:r>
            <a:endParaRPr lang="hy" sz="3000" dirty="0"/>
          </a:p>
        </p:txBody>
      </p:sp>
      <p:sp>
        <p:nvSpPr>
          <p:cNvPr id="4" name="Text 2"/>
          <p:cNvSpPr/>
          <p:nvPr/>
        </p:nvSpPr>
        <p:spPr>
          <a:xfrm>
            <a:off x="956188" y="1364742"/>
            <a:ext cx="11192805" cy="2639141"/>
          </a:xfrm>
          <a:prstGeom prst="rect">
            <a:avLst/>
          </a:prstGeom>
          <a:noFill/>
          <a:ln/>
        </p:spPr>
        <p:txBody>
          <a:bodyPr wrap="square" lIns="0" tIns="0" rIns="0" bIns="0" rtlCol="0" anchor="t"/>
          <a:lstStyle/>
          <a:p>
            <a:pPr algn="l" marL="173990" indent="-173990">
              <a:lnSpc>
                <a:spcPct val="113000"/>
              </a:lnSpc>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Վճարման հաշիվ․</a:t>
            </a:r>
            <a:r>
              <a:rPr lang="hy" altLang="en-US" sz="1820" dirty="0">
                <a:solidFill>
                  <a:srgbClr val="25252B"/>
                </a:solidFill>
                <a:latin typeface="IBM Plex Sans" pitchFamily="34" charset="0"/>
                <a:ea typeface="IBM Plex Sans" pitchFamily="34" charset="-122"/>
                <a:cs typeface="IBM Plex Sans" pitchFamily="34" charset="-120"/>
              </a:rPr>
              <a:t> որոշակի վճարման հարցում, որը կարող է ներառել գումարի չափը և վավերականության ժամկետը</a:t>
            </a:r>
            <a:endParaRPr lang="hy" sz="1820" dirty="0"/>
          </a:p>
          <a:p>
            <a:pPr algn="l" marL="173990" indent="-173990">
              <a:lnSpc>
                <a:spcPct val="113000"/>
              </a:lnSpc>
              <a:spcBef>
                <a:spcPts val="360"/>
              </a:spcBef>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Լայթնինգ հասցե․</a:t>
            </a:r>
            <a:r>
              <a:rPr lang="hy" altLang="en-US" sz="1820" dirty="0">
                <a:solidFill>
                  <a:srgbClr val="25252B"/>
                </a:solidFill>
                <a:latin typeface="IBM Plex Sans" pitchFamily="34" charset="0"/>
                <a:ea typeface="IBM Plex Sans" pitchFamily="34" charset="-122"/>
                <a:cs typeface="IBM Plex Sans" pitchFamily="34" charset="-120"/>
              </a:rPr>
              <a:t> ծառայություն մատուցողի կողմից աջակցվող երթուղավորման նույնացուցիչ, որը հաճախ նման է էլեկտրոնային փոստի հասցեի</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Ստուգեք պահառությունը, միջոցների համալրման եղանակը, պահուստային պատճենը, միջնորդավճարները և սահմանաչափերը</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Պարզեք խափանումների դեպքում գործողությունների կարգը և ստացողի հաստատման եղանակը</a:t>
            </a:r>
            <a:endParaRPr lang="hy" sz="1820" dirty="0"/>
          </a:p>
        </p:txBody>
      </p:sp>
      <p:sp>
        <p:nvSpPr>
          <p:cNvPr id="5" name="Text 3"/>
          <p:cNvSpPr/>
          <p:nvPr/>
        </p:nvSpPr>
        <p:spPr>
          <a:xfrm>
            <a:off x="666780" y="4258544"/>
            <a:ext cx="11510010" cy="937626"/>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Լայթնինգ հասցեն էլեկտրոնային փոստի հաշիվ չէ․ այն կախված է իրեն աջակցող ծառայություն մատուցողից կամ դոմենից։ Հաստատելուց առաջ ստուգեք վերջնական հարցումը։</a:t>
            </a:r>
            <a:endParaRPr lang="hy" sz="1820" dirty="0"/>
          </a:p>
        </p:txBody>
      </p:sp>
      <p:sp>
        <p:nvSpPr>
          <p:cNvPr id="6" name="Text 4"/>
          <p:cNvSpPr/>
          <p:nvPr/>
        </p:nvSpPr>
        <p:spPr>
          <a:xfrm>
            <a:off x="666780" y="5427787"/>
            <a:ext cx="11510010" cy="625084"/>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Փոքր վճարման հաջող կատարումը չի ապացուցում ավելի մեծ մնացորդների անվտանգությունը։</a:t>
            </a:r>
            <a:endParaRPr lang="hy" sz="18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Ստացողը վճարման հաշիվ է ներկայացնումՍտացողը ստեղծում է վճարման հարցում՝ նշելով գումարը։Ուղարկողը վճարում էՈւղարկողը սկանավորում է հարցումը, ստուգում գումարը և վճարում։ Ստացողը ստանում է վճարումըՎճարու">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Իմացեք՝ յուրաքանչյուր դրամապանակ պահառուակա՞ն է, թե՞ ինքնապահառուական։ 1Ստեղծեք հարցումըՍտացողը ստեղծում է վճարման հարցում։2Սկանավորեք հարցումըՈւղարկողը սկանավորում կամ պատճենում է այն։3Ստուգեք մանրամ">    </p:cNvPr>
          <p:cNvPicPr>
            <a:picLocks noChangeAspect="1"/>
          </p:cNvPicPr>
          <p:nvPr/>
        </p:nvPicPr>
        <p:blipFill>
          <a:blip r:embed="rId1"/>
          <a:stretch>
            <a:fillRect/>
          </a:stretch>
        </p:blipFill>
        <p:spPr>
          <a:xfrm>
            <a:off x="541050" y="266730"/>
            <a:ext cx="1110996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Ուղղորդվող Լայթնինգ վճարում</a:t>
            </a:r>
            <a:endParaRPr lang="hy" sz="3000" dirty="0"/>
          </a:p>
        </p:txBody>
      </p:sp>
      <p:sp>
        <p:nvSpPr>
          <p:cNvPr id="4" name="Text 2"/>
          <p:cNvSpPr/>
          <p:nvPr/>
        </p:nvSpPr>
        <p:spPr>
          <a:xfrm>
            <a:off x="1017179" y="1379464"/>
            <a:ext cx="11125871" cy="2929098"/>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Ստացողը ստեղծում է ճիշտ հարցումը։</a:t>
            </a:r>
            <a:endParaRPr lang="hy" sz="2210" dirty="0"/>
          </a:p>
          <a:p>
            <a:pPr algn="l" marL="210820" indent="-210820">
              <a:lnSpc>
                <a:spcPct val="113000"/>
              </a:lnSpc>
              <a:spcBef>
                <a:spcPts val="440"/>
              </a:spcBef>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Ուղարկողը սկանավորում կամ պատճենում է այն։</a:t>
            </a:r>
            <a:endParaRPr lang="hy" sz="2210" dirty="0"/>
          </a:p>
          <a:p>
            <a:pPr algn="l" marL="210820" indent="-210820">
              <a:lnSpc>
                <a:spcPct val="113000"/>
              </a:lnSpc>
              <a:spcBef>
                <a:spcPts val="440"/>
              </a:spcBef>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Ստուգեք ստացողին, գումարը, չափման միավորը, միջնորդավճարը և վավերականության ժամկետը, եթե այն նշված է։</a:t>
            </a:r>
            <a:endParaRPr lang="hy" sz="2210" dirty="0"/>
          </a:p>
          <a:p>
            <a:pPr algn="l" marL="210820" indent="-210820">
              <a:lnSpc>
                <a:spcPct val="113000"/>
              </a:lnSpc>
              <a:spcBef>
                <a:spcPts val="440"/>
              </a:spcBef>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Հաստատեք միայն այն դեպքում, երբ տվյալները համընկնում են։</a:t>
            </a:r>
            <a:endParaRPr lang="hy" sz="2210" dirty="0"/>
          </a:p>
          <a:p>
            <a:pPr algn="l" marL="210820" indent="-210820">
              <a:lnSpc>
                <a:spcPct val="113000"/>
              </a:lnSpc>
              <a:spcBef>
                <a:spcPts val="440"/>
              </a:spcBef>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Երկու կողմերն էլ ստուգում են արդյունքն իրենց դրամապանակներում։</a:t>
            </a:r>
            <a:endParaRPr lang="hy" sz="2210" dirty="0"/>
          </a:p>
          <a:p>
            <a:pPr algn="l" marL="210820" indent="-210820">
              <a:lnSpc>
                <a:spcPct val="113000"/>
              </a:lnSpc>
              <a:spcBef>
                <a:spcPts val="440"/>
              </a:spcBef>
              <a:buSzPct val="100000"/>
              <a:buFont typeface="+mj-lt"/>
              <a:buAutoNum type="arabicPeriod" startAt="1"/>
            </a:pPr>
            <a:r>
              <a:rPr lang="hy" altLang="en-US" sz="2210" dirty="0">
                <a:solidFill>
                  <a:srgbClr val="25252B"/>
                </a:solidFill>
                <a:latin typeface="IBM Plex Sans" pitchFamily="34" charset="0"/>
                <a:ea typeface="IBM Plex Sans" pitchFamily="34" charset="-122"/>
                <a:cs typeface="IBM Plex Sans" pitchFamily="34" charset="-120"/>
              </a:rPr>
              <a:t>Բացատրեք միջոցների պահառության և ձախողման ռիսկերը։</a:t>
            </a:r>
            <a:endParaRPr lang="hy" sz="2210" dirty="0"/>
          </a:p>
        </p:txBody>
      </p:sp>
      <p:sp>
        <p:nvSpPr>
          <p:cNvPr id="5" name="Text 3"/>
          <p:cNvSpPr/>
          <p:nvPr/>
        </p:nvSpPr>
        <p:spPr>
          <a:xfrm>
            <a:off x="666780" y="4616988"/>
            <a:ext cx="11510010" cy="1513881"/>
          </a:xfrm>
          <a:prstGeom prst="rect">
            <a:avLst/>
          </a:prstGeom>
          <a:noFill/>
          <a:ln/>
        </p:spPr>
        <p:txBody>
          <a:bodyPr wrap="square" lIns="0" tIns="0" rIns="0" bIns="0" rtlCol="0" anchor="t"/>
          <a:lstStyle/>
          <a:p>
            <a:pPr algn="l" indent="0" marL="0">
              <a:lnSpc>
                <a:spcPct val="113000"/>
              </a:lnSpc>
              <a:buNone/>
            </a:pPr>
            <a:r>
              <a:rPr lang="hy" altLang="en-US" sz="2210" dirty="0">
                <a:solidFill>
                  <a:srgbClr val="25252B"/>
                </a:solidFill>
                <a:latin typeface="IBM Plex Sans" pitchFamily="34" charset="0"/>
                <a:ea typeface="IBM Plex Sans" pitchFamily="34" charset="-122"/>
                <a:cs typeface="IBM Plex Sans" pitchFamily="34" charset="-120"/>
              </a:rPr>
              <a:t>Օգտագործեք նախապես պատրաստված կամ հաստատված, փոքր գումարներով գործնական վարժություն։ Կանգ առեք, եթե արդյունքը տարբերվում է նախատեսվածից․ ստուգեք՝ նախքան հետագա գործողություններ կատարելը։</a:t>
            </a:r>
            <a:endParaRPr lang="hy"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Բիթքոյնի օգտագործումն առօրյա կյանքում</a:t>
            </a:r>
            <a:endParaRPr lang="hy" sz="3000" dirty="0"/>
          </a:p>
        </p:txBody>
      </p:sp>
      <p:sp>
        <p:nvSpPr>
          <p:cNvPr id="4" name="Text 2"/>
          <p:cNvSpPr/>
          <p:nvPr/>
        </p:nvSpPr>
        <p:spPr>
          <a:xfrm>
            <a:off x="1002000" y="1375806"/>
            <a:ext cx="11142604" cy="3887389"/>
          </a:xfrm>
          <a:prstGeom prst="rect">
            <a:avLst/>
          </a:prstGeom>
          <a:noFill/>
          <a:ln/>
        </p:spPr>
        <p:txBody>
          <a:bodyPr wrap="square" lIns="0" tIns="0" rIns="0" bIns="0" rtlCol="0" anchor="t"/>
          <a:lstStyle/>
          <a:p>
            <a:pPr algn="l" marL="200660" indent="-200660">
              <a:lnSpc>
                <a:spcPct val="113000"/>
              </a:lnSpc>
              <a:buSzPct val="100000"/>
              <a:buChar char="•"/>
            </a:pPr>
            <a:r>
              <a:rPr lang="hy" altLang="en-US" sz="2110" b="1" dirty="0">
                <a:solidFill>
                  <a:srgbClr val="25252B"/>
                </a:solidFill>
                <a:latin typeface="IBM Plex Sans" pitchFamily="34" charset="0"/>
                <a:ea typeface="IBM Plex Sans" pitchFamily="34" charset="-122"/>
                <a:cs typeface="IBM Plex Sans" pitchFamily="34" charset="-120"/>
              </a:rPr>
              <a:t>Վաստակելը՝</a:t>
            </a:r>
            <a:r>
              <a:rPr lang="hy" altLang="en-US" sz="2110" dirty="0">
                <a:solidFill>
                  <a:srgbClr val="25252B"/>
                </a:solidFill>
                <a:latin typeface="IBM Plex Sans" pitchFamily="34" charset="0"/>
                <a:ea typeface="IBM Plex Sans" pitchFamily="34" charset="-122"/>
                <a:cs typeface="IBM Plex Sans" pitchFamily="34" charset="-120"/>
              </a:rPr>
              <a:t> գնագոյացում, ժամանակի ընտրություն, գնի տատանողականություն, գրանցումներ և պահառություն</a:t>
            </a:r>
            <a:endParaRPr lang="hy" sz="2110" dirty="0"/>
          </a:p>
          <a:p>
            <a:pPr algn="l" marL="200660" indent="-200660">
              <a:lnSpc>
                <a:spcPct val="113000"/>
              </a:lnSpc>
              <a:spcBef>
                <a:spcPts val="420"/>
              </a:spcBef>
              <a:buSzPct val="100000"/>
              <a:buChar char="•"/>
            </a:pPr>
            <a:r>
              <a:rPr lang="hy" altLang="en-US" sz="2110" b="1" dirty="0">
                <a:solidFill>
                  <a:srgbClr val="25252B"/>
                </a:solidFill>
                <a:latin typeface="IBM Plex Sans" pitchFamily="34" charset="0"/>
                <a:ea typeface="IBM Plex Sans" pitchFamily="34" charset="-122"/>
                <a:cs typeface="IBM Plex Sans" pitchFamily="34" charset="-120"/>
              </a:rPr>
              <a:t>Խնայելը՝</a:t>
            </a:r>
            <a:r>
              <a:rPr lang="hy" altLang="en-US" sz="2110" dirty="0">
                <a:solidFill>
                  <a:srgbClr val="25252B"/>
                </a:solidFill>
                <a:latin typeface="IBM Plex Sans" pitchFamily="34" charset="0"/>
                <a:ea typeface="IBM Plex Sans" pitchFamily="34" charset="-122"/>
                <a:cs typeface="IBM Plex Sans" pitchFamily="34" charset="-120"/>
              </a:rPr>
              <a:t> ապագա օգտագործում. գինը կարող է կտրուկ ընկնել</a:t>
            </a:r>
            <a:endParaRPr lang="hy" sz="2110" dirty="0"/>
          </a:p>
          <a:p>
            <a:pPr algn="l" marL="200660" indent="-200660">
              <a:lnSpc>
                <a:spcPct val="113000"/>
              </a:lnSpc>
              <a:spcBef>
                <a:spcPts val="420"/>
              </a:spcBef>
              <a:buSzPct val="100000"/>
              <a:buChar char="•"/>
            </a:pPr>
            <a:r>
              <a:rPr lang="hy" altLang="en-US" sz="2110" b="1" dirty="0">
                <a:solidFill>
                  <a:srgbClr val="25252B"/>
                </a:solidFill>
                <a:latin typeface="IBM Plex Sans" pitchFamily="34" charset="0"/>
                <a:ea typeface="IBM Plex Sans" pitchFamily="34" charset="-122"/>
                <a:cs typeface="IBM Plex Sans" pitchFamily="34" charset="-120"/>
              </a:rPr>
              <a:t>Ստանալը և ուղարկելը՝</a:t>
            </a:r>
            <a:r>
              <a:rPr lang="hy" altLang="en-US" sz="2110" dirty="0">
                <a:solidFill>
                  <a:srgbClr val="25252B"/>
                </a:solidFill>
                <a:latin typeface="IBM Plex Sans" pitchFamily="34" charset="0"/>
                <a:ea typeface="IBM Plex Sans" pitchFamily="34" charset="-122"/>
                <a:cs typeface="IBM Plex Sans" pitchFamily="34" charset="-120"/>
              </a:rPr>
              <a:t> ճիշտ վճարման հարցում, վերջնահաշվարկ, փոխանցման ուղի և միջնորդավճարներ</a:t>
            </a:r>
            <a:endParaRPr lang="hy" sz="2110" dirty="0"/>
          </a:p>
          <a:p>
            <a:pPr algn="l" marL="200660" indent="-200660">
              <a:lnSpc>
                <a:spcPct val="113000"/>
              </a:lnSpc>
              <a:spcBef>
                <a:spcPts val="420"/>
              </a:spcBef>
              <a:buSzPct val="100000"/>
              <a:buChar char="•"/>
            </a:pPr>
            <a:r>
              <a:rPr lang="hy" altLang="en-US" sz="2110" b="1" dirty="0">
                <a:solidFill>
                  <a:srgbClr val="25252B"/>
                </a:solidFill>
                <a:latin typeface="IBM Plex Sans" pitchFamily="34" charset="0"/>
                <a:ea typeface="IBM Plex Sans" pitchFamily="34" charset="-122"/>
                <a:cs typeface="IBM Plex Sans" pitchFamily="34" charset="-120"/>
              </a:rPr>
              <a:t>Ծախսելը՝</a:t>
            </a:r>
            <a:r>
              <a:rPr lang="hy" altLang="en-US" sz="2110" dirty="0">
                <a:solidFill>
                  <a:srgbClr val="25252B"/>
                </a:solidFill>
                <a:latin typeface="IBM Plex Sans" pitchFamily="34" charset="0"/>
                <a:ea typeface="IBM Plex Sans" pitchFamily="34" charset="-122"/>
                <a:cs typeface="IBM Plex Sans" pitchFamily="34" charset="-120"/>
              </a:rPr>
              <a:t> փոխարժեք, վաճառողի քաղաքականություն և հարկային հետևանքներ</a:t>
            </a:r>
            <a:endParaRPr lang="hy" sz="2110" dirty="0"/>
          </a:p>
          <a:p>
            <a:pPr algn="l" marL="200660" indent="-200660">
              <a:lnSpc>
                <a:spcPct val="113000"/>
              </a:lnSpc>
              <a:spcBef>
                <a:spcPts val="420"/>
              </a:spcBef>
              <a:buSzPct val="100000"/>
              <a:buChar char="•"/>
            </a:pPr>
            <a:r>
              <a:rPr lang="hy" altLang="en-US" sz="2110" b="1" dirty="0">
                <a:solidFill>
                  <a:srgbClr val="25252B"/>
                </a:solidFill>
                <a:latin typeface="IBM Plex Sans" pitchFamily="34" charset="0"/>
                <a:ea typeface="IBM Plex Sans" pitchFamily="34" charset="-122"/>
                <a:cs typeface="IBM Plex Sans" pitchFamily="34" charset="-120"/>
              </a:rPr>
              <a:t>Գնագոյացում և հաշվապահություն՝</a:t>
            </a:r>
            <a:r>
              <a:rPr lang="hy" altLang="en-US" sz="2110" dirty="0">
                <a:solidFill>
                  <a:srgbClr val="25252B"/>
                </a:solidFill>
                <a:latin typeface="IBM Plex Sans" pitchFamily="34" charset="0"/>
                <a:ea typeface="IBM Plex Sans" pitchFamily="34" charset="-122"/>
                <a:cs typeface="IBM Plex Sans" pitchFamily="34" charset="-120"/>
              </a:rPr>
              <a:t> BTC/սատոշի. ֆիատ արժույթով գրանցումներ դեռ կարող են անհրաժեշտ լինել</a:t>
            </a:r>
            <a:endParaRPr lang="hy" sz="2110" dirty="0"/>
          </a:p>
          <a:p>
            <a:pPr algn="l" marL="200660" indent="-200660">
              <a:lnSpc>
                <a:spcPct val="113000"/>
              </a:lnSpc>
              <a:spcBef>
                <a:spcPts val="420"/>
              </a:spcBef>
              <a:buSzPct val="100000"/>
              <a:buChar char="•"/>
            </a:pPr>
            <a:r>
              <a:rPr lang="hy" altLang="en-US" sz="2110" b="1" dirty="0">
                <a:solidFill>
                  <a:srgbClr val="25252B"/>
                </a:solidFill>
                <a:latin typeface="IBM Plex Sans" pitchFamily="34" charset="0"/>
                <a:ea typeface="IBM Plex Sans" pitchFamily="34" charset="-122"/>
                <a:cs typeface="IBM Plex Sans" pitchFamily="34" charset="-120"/>
              </a:rPr>
              <a:t>Նվիրաբերելը՝</a:t>
            </a:r>
            <a:r>
              <a:rPr lang="hy" altLang="en-US" sz="2110" dirty="0">
                <a:solidFill>
                  <a:srgbClr val="25252B"/>
                </a:solidFill>
                <a:latin typeface="IBM Plex Sans" pitchFamily="34" charset="0"/>
                <a:ea typeface="IBM Plex Sans" pitchFamily="34" charset="-122"/>
                <a:cs typeface="IBM Plex Sans" pitchFamily="34" charset="-120"/>
              </a:rPr>
              <a:t> ստուգեք իրական ստացողի վճարման հարցումը</a:t>
            </a:r>
            <a:endParaRPr lang="hy" sz="2110" dirty="0"/>
          </a:p>
        </p:txBody>
      </p:sp>
      <p:sp>
        <p:nvSpPr>
          <p:cNvPr id="5" name="Text 3"/>
          <p:cNvSpPr/>
          <p:nvPr/>
        </p:nvSpPr>
        <p:spPr>
          <a:xfrm>
            <a:off x="666780" y="5558180"/>
            <a:ext cx="11510010" cy="723930"/>
          </a:xfrm>
          <a:prstGeom prst="rect">
            <a:avLst/>
          </a:prstGeom>
          <a:noFill/>
          <a:ln/>
        </p:spPr>
        <p:txBody>
          <a:bodyPr wrap="square" lIns="0" tIns="0" rIns="0" bIns="0" rtlCol="0" anchor="t"/>
          <a:lstStyle/>
          <a:p>
            <a:pPr algn="l" indent="0" marL="0">
              <a:lnSpc>
                <a:spcPct val="113000"/>
              </a:lnSpc>
              <a:buNone/>
            </a:pPr>
            <a:r>
              <a:rPr lang="hy" altLang="en-US" sz="2110" dirty="0">
                <a:solidFill>
                  <a:srgbClr val="25252B"/>
                </a:solidFill>
                <a:latin typeface="IBM Plex Sans" pitchFamily="34" charset="0"/>
                <a:ea typeface="IBM Plex Sans" pitchFamily="34" charset="-122"/>
                <a:cs typeface="IBM Plex Sans" pitchFamily="34" charset="-120"/>
              </a:rPr>
              <a:t>Ի՞նչ խնդիր է լուծվում։ Արդյո՞ք Բիթքոյնն այս դեպքում ավելի լավն է, քան հասանելի այլընտրանքը։ Ի՞նչ նոր ռիսկ կամ պատասխանատվություն է առաջանում։</a:t>
            </a:r>
            <a:endParaRPr lang="hy"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Տեղում ծախսում և ստացում</a:t>
            </a:r>
            <a:endParaRPr lang="hy" sz="3000" dirty="0"/>
          </a:p>
        </p:txBody>
      </p:sp>
      <p:sp>
        <p:nvSpPr>
          <p:cNvPr id="5" name="Text 2"/>
          <p:cNvSpPr/>
          <p:nvPr/>
        </p:nvSpPr>
        <p:spPr>
          <a:xfrm>
            <a:off x="666780" y="1417320"/>
            <a:ext cx="11144250" cy="329093"/>
          </a:xfrm>
          <a:prstGeom prst="rect">
            <a:avLst/>
          </a:prstGeom>
          <a:noFill/>
          <a:ln/>
        </p:spPr>
        <p:txBody>
          <a:bodyPr wrap="square" lIns="0" tIns="0" rIns="0" bIns="0" rtlCol="0" anchor="t"/>
          <a:lstStyle/>
          <a:p>
            <a:pPr algn="l" indent="0" marL="0">
              <a:lnSpc>
                <a:spcPct val="113000"/>
              </a:lnSpc>
              <a:buNone/>
            </a:pPr>
            <a:r>
              <a:rPr lang="hy" altLang="en-US" sz="1920" b="1" dirty="0">
                <a:solidFill>
                  <a:srgbClr val="25252B"/>
                </a:solidFill>
                <a:latin typeface="IBM Plex Sans" pitchFamily="34" charset="0"/>
                <a:ea typeface="IBM Plex Sans" pitchFamily="34" charset="-122"/>
                <a:cs typeface="IBM Plex Sans" pitchFamily="34" charset="-120"/>
              </a:rPr>
              <a:t>Փոքր գնում</a:t>
            </a:r>
            <a:endParaRPr lang="hy" sz="1920" dirty="0"/>
          </a:p>
        </p:txBody>
      </p:sp>
      <p:sp>
        <p:nvSpPr>
          <p:cNvPr id="6" name="Text 3"/>
          <p:cNvSpPr/>
          <p:nvPr/>
        </p:nvSpPr>
        <p:spPr>
          <a:xfrm>
            <a:off x="971459" y="1941271"/>
            <a:ext cx="6006694" cy="2071665"/>
          </a:xfrm>
          <a:prstGeom prst="rect">
            <a:avLst/>
          </a:prstGeom>
          <a:noFill/>
          <a:ln/>
        </p:spPr>
        <p:txBody>
          <a:bodyPr wrap="square" lIns="0" tIns="0" rIns="0" bIns="0" rtlCol="0" anchor="t"/>
          <a:lstStyle/>
          <a:p>
            <a:pPr algn="l" marL="182880" indent="-182880">
              <a:lnSpc>
                <a:spcPct val="113000"/>
              </a:lnSpc>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Ո՞ր եղանակն է հարմար փոքր, արագ վճարման համար։</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Ո՞վ է հարցում ուղարկում, ո՞վ է ստուգում գումարի չափն ու միավորը։</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Ի՞նչ անել, եթե «ուղարկվածն» ու «ստացվածը» չեն համընկնում։</a:t>
            </a:r>
            <a:endParaRPr lang="hy" sz="1920" dirty="0"/>
          </a:p>
        </p:txBody>
      </p:sp>
      <p:sp>
        <p:nvSpPr>
          <p:cNvPr id="7" name="Text 4"/>
          <p:cNvSpPr/>
          <p:nvPr/>
        </p:nvSpPr>
        <p:spPr>
          <a:xfrm>
            <a:off x="666780" y="4281221"/>
            <a:ext cx="11144250" cy="329093"/>
          </a:xfrm>
          <a:prstGeom prst="rect">
            <a:avLst/>
          </a:prstGeom>
          <a:noFill/>
          <a:ln/>
        </p:spPr>
        <p:txBody>
          <a:bodyPr wrap="square" lIns="0" tIns="0" rIns="0" bIns="0" rtlCol="0" anchor="t"/>
          <a:lstStyle/>
          <a:p>
            <a:pPr algn="l" indent="0" marL="0">
              <a:lnSpc>
                <a:spcPct val="113000"/>
              </a:lnSpc>
              <a:buNone/>
            </a:pPr>
            <a:r>
              <a:rPr lang="hy" altLang="en-US" sz="1920" b="1" dirty="0">
                <a:solidFill>
                  <a:srgbClr val="25252B"/>
                </a:solidFill>
                <a:latin typeface="IBM Plex Sans" pitchFamily="34" charset="0"/>
                <a:ea typeface="IBM Plex Sans" pitchFamily="34" charset="-122"/>
                <a:cs typeface="IBM Plex Sans" pitchFamily="34" charset="-120"/>
              </a:rPr>
              <a:t>Աշխատանքի դիմաց վճարում</a:t>
            </a:r>
            <a:endParaRPr lang="hy" sz="1920" dirty="0"/>
          </a:p>
        </p:txBody>
      </p:sp>
      <p:sp>
        <p:nvSpPr>
          <p:cNvPr id="8" name="Text 5"/>
          <p:cNvSpPr/>
          <p:nvPr/>
        </p:nvSpPr>
        <p:spPr>
          <a:xfrm>
            <a:off x="971459" y="4805172"/>
            <a:ext cx="6006694" cy="1364925"/>
          </a:xfrm>
          <a:prstGeom prst="rect">
            <a:avLst/>
          </a:prstGeom>
          <a:noFill/>
          <a:ln/>
        </p:spPr>
        <p:txBody>
          <a:bodyPr wrap="square" lIns="0" tIns="0" rIns="0" bIns="0" rtlCol="0" anchor="t"/>
          <a:lstStyle/>
          <a:p>
            <a:pPr algn="l" marL="182880" indent="-182880">
              <a:lnSpc>
                <a:spcPct val="113000"/>
              </a:lnSpc>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Գնի միավորը, փոխարժեքի որոշման պահը, ո՞վ է վճարում միջնորդավճարները։</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Պահառություն, գրանցումներ, անվտանգ կառավարում։</a:t>
            </a:r>
            <a:endParaRPr lang="hy"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Հաճախորդը պատվիրում էՀաճախորդը սուրճ է պատվիրում։ Մատուցողը հաշիվ է ներկայացնումՄատուցողը վճարման հարցում է ստեղծում։ Հաճախորդը վճարում էՀաճախորդը վճարում է բիթքոյնով։ Մատուցողը հանձնում էՀաճախորդը ստ">    </p:cNvPr>
          <p:cNvPicPr>
            <a:picLocks noChangeAspect="1"/>
          </p:cNvPicPr>
          <p:nvPr/>
        </p:nvPicPr>
        <p:blipFill>
          <a:blip r:embed="rId1"/>
          <a:stretch>
            <a:fillRect/>
          </a:stretch>
        </p:blipFill>
        <p:spPr>
          <a:xfrm>
            <a:off x="342900" y="1239195"/>
            <a:ext cx="11506170" cy="422718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Տեղական փոխանցումներ, գումարի վերադարձներ և</a:t>
            </a:r>
            <a:br/>
            <a:r>
              <a:rPr lang="hy" altLang="en-US" sz="3000" dirty="0">
                <a:solidFill>
                  <a:srgbClr val="422C70"/>
                </a:solidFill>
                <a:latin typeface="IBM Plex Sans Medium" pitchFamily="34" charset="0"/>
                <a:ea typeface="IBM Plex Sans Medium" pitchFamily="34" charset="-122"/>
                <a:cs typeface="IBM Plex Sans Medium" pitchFamily="34" charset="-120"/>
              </a:rPr>
              <a:t>նվիրատվություններ</a:t>
            </a:r>
            <a:endParaRPr lang="hy" sz="3000" dirty="0"/>
          </a:p>
        </p:txBody>
      </p:sp>
      <p:sp>
        <p:nvSpPr>
          <p:cNvPr id="4" name="Text 2"/>
          <p:cNvSpPr/>
          <p:nvPr/>
        </p:nvSpPr>
        <p:spPr>
          <a:xfrm>
            <a:off x="1017179" y="1798625"/>
            <a:ext cx="11125871" cy="3952585"/>
          </a:xfrm>
          <a:prstGeom prst="rect">
            <a:avLst/>
          </a:prstGeom>
          <a:noFill/>
          <a:ln/>
        </p:spPr>
        <p:txBody>
          <a:bodyPr wrap="square" lIns="0" tIns="0" rIns="0" bIns="0" rtlCol="0" anchor="t"/>
          <a:lstStyle/>
          <a:p>
            <a:pPr algn="l" marL="210820" indent="-210820">
              <a:lnSpc>
                <a:spcPct val="113000"/>
              </a:lnSpc>
              <a:buSzPct val="100000"/>
              <a:buChar char="•"/>
            </a:pPr>
            <a:r>
              <a:rPr lang="hy" altLang="en-US" sz="2210" b="1" dirty="0">
                <a:solidFill>
                  <a:srgbClr val="25252B"/>
                </a:solidFill>
                <a:latin typeface="IBM Plex Sans" pitchFamily="34" charset="0"/>
                <a:ea typeface="IBM Plex Sans" pitchFamily="34" charset="-122"/>
                <a:cs typeface="IBM Plex Sans" pitchFamily="34" charset="-120"/>
              </a:rPr>
              <a:t>Ընտանեկան փոխանցում․</a:t>
            </a:r>
            <a:r>
              <a:rPr lang="hy" altLang="en-US" sz="2210" dirty="0">
                <a:solidFill>
                  <a:srgbClr val="25252B"/>
                </a:solidFill>
                <a:latin typeface="IBM Plex Sans" pitchFamily="34" charset="0"/>
                <a:ea typeface="IBM Plex Sans" pitchFamily="34" charset="-122"/>
                <a:cs typeface="IBM Plex Sans" pitchFamily="34" charset="-120"/>
              </a:rPr>
              <a:t> համեմատեք ամբողջական ուղին, ընդհանուր արժեքը, ուշացումները, միջոցների պահառության պայմանները և ստացողի ցանկությունները</a:t>
            </a:r>
            <a:endParaRPr lang="hy" sz="2210" dirty="0"/>
          </a:p>
          <a:p>
            <a:pPr algn="l" marL="210820" indent="-210820">
              <a:lnSpc>
                <a:spcPct val="113000"/>
              </a:lnSpc>
              <a:spcBef>
                <a:spcPts val="440"/>
              </a:spcBef>
              <a:buSzPct val="100000"/>
              <a:buChar char="•"/>
            </a:pPr>
            <a:r>
              <a:rPr lang="hy" altLang="en-US" sz="2210" b="1" dirty="0">
                <a:solidFill>
                  <a:srgbClr val="25252B"/>
                </a:solidFill>
                <a:latin typeface="IBM Plex Sans" pitchFamily="34" charset="0"/>
                <a:ea typeface="IBM Plex Sans" pitchFamily="34" charset="-122"/>
                <a:cs typeface="IBM Plex Sans" pitchFamily="34" charset="-120"/>
              </a:rPr>
              <a:t>Գումարի վերադարձ․</a:t>
            </a:r>
            <a:r>
              <a:rPr lang="hy" altLang="en-US" sz="2210" dirty="0">
                <a:solidFill>
                  <a:srgbClr val="25252B"/>
                </a:solidFill>
                <a:latin typeface="IBM Plex Sans" pitchFamily="34" charset="0"/>
                <a:ea typeface="IBM Plex Sans" pitchFamily="34" charset="-122"/>
                <a:cs typeface="IBM Plex Sans" pitchFamily="34" charset="-120"/>
              </a:rPr>
              <a:t> ստուգեք հաճախորդի խնդրանքը; օգտագործեք վերադարձի նոր հասցե; համաձայնեցրեք միջնորդավճարներն ու գրանցումները</a:t>
            </a:r>
            <a:endParaRPr lang="hy" sz="2210" dirty="0"/>
          </a:p>
          <a:p>
            <a:pPr algn="l" marL="210820" indent="-210820">
              <a:lnSpc>
                <a:spcPct val="113000"/>
              </a:lnSpc>
              <a:spcBef>
                <a:spcPts val="440"/>
              </a:spcBef>
              <a:buSzPct val="100000"/>
              <a:buChar char="•"/>
            </a:pPr>
            <a:r>
              <a:rPr lang="hy" altLang="en-US" sz="2210" b="1" dirty="0">
                <a:solidFill>
                  <a:srgbClr val="25252B"/>
                </a:solidFill>
                <a:latin typeface="IBM Plex Sans" pitchFamily="34" charset="0"/>
                <a:ea typeface="IBM Plex Sans" pitchFamily="34" charset="-122"/>
                <a:cs typeface="IBM Plex Sans" pitchFamily="34" charset="-120"/>
              </a:rPr>
              <a:t>Համայնքային նվիրատվություն․</a:t>
            </a:r>
            <a:r>
              <a:rPr lang="hy" altLang="en-US" sz="2210" dirty="0">
                <a:solidFill>
                  <a:srgbClr val="25252B"/>
                </a:solidFill>
                <a:latin typeface="IBM Plex Sans" pitchFamily="34" charset="0"/>
                <a:ea typeface="IBM Plex Sans" pitchFamily="34" charset="-122"/>
                <a:cs typeface="IBM Plex Sans" pitchFamily="34" charset="-120"/>
              </a:rPr>
              <a:t> ստուգեք խնդրանքը; պարզեք՝ ով է վերահսկում բանալին/պահուստային պատճենը, և ճշտեք վճարման ուղին</a:t>
            </a:r>
            <a:endParaRPr lang="hy" sz="2210" dirty="0"/>
          </a:p>
          <a:p>
            <a:pPr algn="l" marL="210820" indent="-210820">
              <a:lnSpc>
                <a:spcPct val="113000"/>
              </a:lnSpc>
              <a:spcBef>
                <a:spcPts val="440"/>
              </a:spcBef>
              <a:buSzPct val="100000"/>
              <a:buChar char="•"/>
            </a:pPr>
            <a:r>
              <a:rPr lang="hy" altLang="en-US" sz="2210" dirty="0">
                <a:solidFill>
                  <a:srgbClr val="25252B"/>
                </a:solidFill>
                <a:latin typeface="IBM Plex Sans" pitchFamily="34" charset="0"/>
                <a:ea typeface="IBM Plex Sans" pitchFamily="34" charset="-122"/>
                <a:cs typeface="IBM Plex Sans" pitchFamily="34" charset="-120"/>
              </a:rPr>
              <a:t>Հավասարակշռեք թափանցիկությունն ու նվիրատուի գաղտնիությունը; ստուգեք պահանջվող գրանցումները</a:t>
            </a:r>
            <a:endParaRPr lang="hy" sz="221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Կրիպտոարժույթ գնելու և վաճառելու տեղական ուղիներ</a:t>
            </a:r>
            <a:endParaRPr lang="hy" sz="3000" dirty="0"/>
          </a:p>
        </p:txBody>
      </p:sp>
      <p:sp>
        <p:nvSpPr>
          <p:cNvPr id="4" name="Text 2"/>
          <p:cNvSpPr/>
          <p:nvPr/>
        </p:nvSpPr>
        <p:spPr>
          <a:xfrm>
            <a:off x="986729" y="1372240"/>
            <a:ext cx="11159338" cy="2969423"/>
          </a:xfrm>
          <a:prstGeom prst="rect">
            <a:avLst/>
          </a:prstGeom>
          <a:noFill/>
          <a:ln/>
        </p:spPr>
        <p:txBody>
          <a:bodyPr wrap="square" lIns="0" tIns="0" rIns="0" bIns="0" rtlCol="0" anchor="t"/>
          <a:lstStyle/>
          <a:p>
            <a:pPr algn="l" marL="191770" indent="-191770">
              <a:lnSpc>
                <a:spcPct val="113000"/>
              </a:lnSpc>
              <a:buSzPct val="100000"/>
              <a:buChar char="•"/>
            </a:pPr>
            <a:r>
              <a:rPr lang="hy" altLang="en-US" sz="2020" b="1" dirty="0">
                <a:solidFill>
                  <a:srgbClr val="422C70"/>
                </a:solidFill>
                <a:latin typeface="IBM Plex Sans" pitchFamily="34" charset="0"/>
                <a:ea typeface="IBM Plex Sans" pitchFamily="34" charset="-122"/>
                <a:cs typeface="IBM Plex Sans" pitchFamily="34" charset="-120"/>
              </a:rPr>
              <a:t>Մուտք:</a:t>
            </a:r>
            <a:r>
              <a:rPr lang="hy" altLang="en-US" sz="2020" dirty="0">
                <a:solidFill>
                  <a:srgbClr val="25252B"/>
                </a:solidFill>
                <a:latin typeface="IBM Plex Sans" pitchFamily="34" charset="0"/>
                <a:ea typeface="IBM Plex Sans" pitchFamily="34" charset="-122"/>
                <a:cs typeface="IBM Plex Sans" pitchFamily="34" charset="-120"/>
              </a:rPr>
              <a:t> տեղական արժույթ, աշխատանք կամ ակտիվներ → բիթքոյն</a:t>
            </a:r>
            <a:endParaRPr lang="hy" sz="2020" dirty="0"/>
          </a:p>
          <a:p>
            <a:pPr algn="l" marL="191770" indent="-191770">
              <a:lnSpc>
                <a:spcPct val="113000"/>
              </a:lnSpc>
              <a:spcBef>
                <a:spcPts val="400"/>
              </a:spcBef>
              <a:buSzPct val="100000"/>
              <a:buChar char="•"/>
            </a:pPr>
            <a:r>
              <a:rPr lang="hy" altLang="en-US" sz="2020" b="1" dirty="0">
                <a:solidFill>
                  <a:srgbClr val="422C70"/>
                </a:solidFill>
                <a:latin typeface="IBM Plex Sans" pitchFamily="34" charset="0"/>
                <a:ea typeface="IBM Plex Sans" pitchFamily="34" charset="-122"/>
                <a:cs typeface="IBM Plex Sans" pitchFamily="34" charset="-120"/>
              </a:rPr>
              <a:t>Ելք:</a:t>
            </a:r>
            <a:r>
              <a:rPr lang="hy" altLang="en-US" sz="2020" dirty="0">
                <a:solidFill>
                  <a:srgbClr val="25252B"/>
                </a:solidFill>
                <a:latin typeface="IBM Plex Sans" pitchFamily="34" charset="0"/>
                <a:ea typeface="IBM Plex Sans" pitchFamily="34" charset="-122"/>
                <a:cs typeface="IBM Plex Sans" pitchFamily="34" charset="-120"/>
              </a:rPr>
              <a:t> բիթքոյն → տեղական արժույթ, ապրանքներ կամ ծառայություններ</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Համեմատեք տեղական երկու եղանակները Բիթքոյն չօգտագործող առկա տարբերակի հետ</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Ստացված ընդհանուր գումարը, ժամանակը, պահառությունը, գաղտնիությունը, գործարքի հետադարձման ռիսկը և խափանման հնարավոր կետերը</a:t>
            </a:r>
            <a:endParaRPr lang="hy" sz="2020" dirty="0"/>
          </a:p>
          <a:p>
            <a:pPr algn="l" marL="191770" indent="-191770">
              <a:lnSpc>
                <a:spcPct val="113000"/>
              </a:lnSpc>
              <a:spcBef>
                <a:spcPts val="400"/>
              </a:spcBef>
              <a:buSzPct val="100000"/>
              <a:buChar char="•"/>
            </a:pPr>
            <a:r>
              <a:rPr lang="hy" altLang="en-US" sz="2020" dirty="0">
                <a:solidFill>
                  <a:srgbClr val="25252B"/>
                </a:solidFill>
                <a:latin typeface="IBM Plex Sans" pitchFamily="34" charset="0"/>
                <a:ea typeface="IBM Plex Sans" pitchFamily="34" charset="-122"/>
                <a:cs typeface="IBM Plex Sans" pitchFamily="34" charset="-120"/>
              </a:rPr>
              <a:t>Ստուգեք միջոցների դուրսբերումը դեպի ձեր վերահսկողության տակ գտնվող բանալիները. ներքին հաշվեկշիռը կարող է մնալ միայն պահանջի իրավունք</a:t>
            </a:r>
            <a:endParaRPr lang="hy" sz="2020" dirty="0"/>
          </a:p>
        </p:txBody>
      </p:sp>
      <p:sp>
        <p:nvSpPr>
          <p:cNvPr id="5" name="Text 3"/>
          <p:cNvSpPr/>
          <p:nvPr/>
        </p:nvSpPr>
        <p:spPr>
          <a:xfrm>
            <a:off x="666780" y="4623206"/>
            <a:ext cx="11510010" cy="1382298"/>
          </a:xfrm>
          <a:prstGeom prst="rect">
            <a:avLst/>
          </a:prstGeom>
          <a:noFill/>
          <a:ln/>
        </p:spPr>
        <p:txBody>
          <a:bodyPr wrap="square" lIns="0" tIns="0" rIns="0" bIns="0" rtlCol="0" anchor="t"/>
          <a:lstStyle/>
          <a:p>
            <a:pPr algn="l" indent="0" marL="0">
              <a:lnSpc>
                <a:spcPct val="113000"/>
              </a:lnSpc>
              <a:buNone/>
            </a:pPr>
            <a:r>
              <a:rPr lang="hy" altLang="en-US" sz="2020" dirty="0">
                <a:solidFill>
                  <a:srgbClr val="25252B"/>
                </a:solidFill>
                <a:latin typeface="IBM Plex Sans" pitchFamily="34" charset="0"/>
                <a:ea typeface="IBM Plex Sans" pitchFamily="34" charset="-122"/>
                <a:cs typeface="IBM Plex Sans" pitchFamily="34" charset="-120"/>
              </a:rPr>
              <a:t>Առերես փոխանակման համար ընտրեք հարմար հանրային վայր, խուսափեք ավելորդ կանխիկ գումարից, անհրաժեշտության դեպքում ձեզ հետ վստահելի անձ բերեք, հեռանալուց առաջ ստուգեք վճարումը և հետևեք տեղական օրենսդրությանը։ Մի բացահայտեք ձեր միջոցների չափը կամ դրանց պահպանման մանրամասները։</a:t>
            </a:r>
            <a:endParaRPr lang="hy" sz="20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KYC-ի կիրառման և չկիրառման առավելություններն ու</a:t>
            </a:r>
            <a:br/>
            <a:r>
              <a:rPr lang="hy" altLang="en-US" sz="3000" dirty="0">
                <a:solidFill>
                  <a:srgbClr val="422C70"/>
                </a:solidFill>
                <a:latin typeface="IBM Plex Sans Medium" pitchFamily="34" charset="0"/>
                <a:ea typeface="IBM Plex Sans Medium" pitchFamily="34" charset="-122"/>
                <a:cs typeface="IBM Plex Sans Medium" pitchFamily="34" charset="-120"/>
              </a:rPr>
              <a:t>թերությունները</a:t>
            </a:r>
            <a:endParaRPr lang="hy" sz="3000" dirty="0"/>
          </a:p>
        </p:txBody>
      </p:sp>
      <p:sp>
        <p:nvSpPr>
          <p:cNvPr id="4" name="Text 2"/>
          <p:cNvSpPr/>
          <p:nvPr/>
        </p:nvSpPr>
        <p:spPr>
          <a:xfrm>
            <a:off x="956188" y="1783812"/>
            <a:ext cx="11192805" cy="2639141"/>
          </a:xfrm>
          <a:prstGeom prst="rect">
            <a:avLst/>
          </a:prstGeom>
          <a:noFill/>
          <a:ln/>
        </p:spPr>
        <p:txBody>
          <a:bodyPr wrap="square" lIns="0" tIns="0" rIns="0" bIns="0" rtlCol="0" anchor="t"/>
          <a:lstStyle/>
          <a:p>
            <a:pPr algn="l" marL="173990" indent="-173990">
              <a:lnSpc>
                <a:spcPct val="113000"/>
              </a:lnSpc>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KYC՝</a:t>
            </a:r>
            <a:r>
              <a:rPr lang="hy" altLang="en-US" sz="1820" dirty="0">
                <a:solidFill>
                  <a:srgbClr val="25252B"/>
                </a:solidFill>
                <a:latin typeface="IBM Plex Sans" pitchFamily="34" charset="0"/>
                <a:ea typeface="IBM Plex Sans" pitchFamily="34" charset="-122"/>
                <a:cs typeface="IBM Plex Sans" pitchFamily="34" charset="-120"/>
              </a:rPr>
              <a:t> ինքնության ստուգումներ․ բանկային ծառայությունների հասանելիության, սահմանաչափերի, պահանջներին համապատասխանության կամ վերականգնման հնարավոր առավելություններ</a:t>
            </a:r>
            <a:endParaRPr lang="hy" sz="1820" dirty="0"/>
          </a:p>
          <a:p>
            <a:pPr algn="l" marL="173990" indent="-173990">
              <a:lnSpc>
                <a:spcPct val="113000"/>
              </a:lnSpc>
              <a:spcBef>
                <a:spcPts val="360"/>
              </a:spcBef>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Տվյալների հետ կապված ռիսկ՝</a:t>
            </a:r>
            <a:r>
              <a:rPr lang="hy" altLang="en-US" sz="1820" dirty="0">
                <a:solidFill>
                  <a:srgbClr val="25252B"/>
                </a:solidFill>
                <a:latin typeface="IBM Plex Sans" pitchFamily="34" charset="0"/>
                <a:ea typeface="IBM Plex Sans" pitchFamily="34" charset="-122"/>
                <a:cs typeface="IBM Plex Sans" pitchFamily="34" charset="-120"/>
              </a:rPr>
              <a:t> ինքնության և վճարումների միջև տևական կապեր, տվյալների արտահոսք, չարաշահում կամ սահմանափակումներ</a:t>
            </a:r>
            <a:endParaRPr lang="hy" sz="1820" dirty="0"/>
          </a:p>
          <a:p>
            <a:pPr algn="l" marL="173990" indent="-173990">
              <a:lnSpc>
                <a:spcPct val="113000"/>
              </a:lnSpc>
              <a:spcBef>
                <a:spcPts val="360"/>
              </a:spcBef>
              <a:buSzPct val="100000"/>
              <a:buChar char="•"/>
            </a:pPr>
            <a:r>
              <a:rPr lang="hy" altLang="en-US" sz="1820" b="1" dirty="0">
                <a:solidFill>
                  <a:srgbClr val="25252B"/>
                </a:solidFill>
                <a:latin typeface="IBM Plex Sans" pitchFamily="34" charset="0"/>
                <a:ea typeface="IBM Plex Sans" pitchFamily="34" charset="-122"/>
                <a:cs typeface="IBM Plex Sans" pitchFamily="34" charset="-120"/>
              </a:rPr>
              <a:t>Առանց KYC-ի՝</a:t>
            </a:r>
            <a:r>
              <a:rPr lang="hy" altLang="en-US" sz="1820" dirty="0">
                <a:solidFill>
                  <a:srgbClr val="25252B"/>
                </a:solidFill>
                <a:latin typeface="IBM Plex Sans" pitchFamily="34" charset="0"/>
                <a:ea typeface="IBM Plex Sans" pitchFamily="34" charset="-122"/>
                <a:cs typeface="IBM Plex Sans" pitchFamily="34" charset="-120"/>
              </a:rPr>
              <a:t> ինքնության վերաբերյալ հնարավոր ավելի քիչ տվյալների հավաքագրում</a:t>
            </a:r>
            <a:endParaRPr lang="hy" sz="1820" dirty="0"/>
          </a:p>
          <a:p>
            <a:pPr algn="l" marL="173990" indent="-173990">
              <a:lnSpc>
                <a:spcPct val="113000"/>
              </a:lnSpc>
              <a:spcBef>
                <a:spcPts val="360"/>
              </a:spcBef>
              <a:buSzPct val="100000"/>
              <a:buChar char="•"/>
            </a:pPr>
            <a:r>
              <a:rPr lang="hy" altLang="en-US" sz="1820" dirty="0">
                <a:solidFill>
                  <a:srgbClr val="25252B"/>
                </a:solidFill>
                <a:latin typeface="IBM Plex Sans" pitchFamily="34" charset="0"/>
                <a:ea typeface="IBM Plex Sans" pitchFamily="34" charset="-122"/>
                <a:cs typeface="IBM Plex Sans" pitchFamily="34" charset="-120"/>
              </a:rPr>
              <a:t>Հնարավոր ավելի բարձր գներ, ավելի ցածր իրացվելիություն, ավելի քիչ աջակցություն, խարդախություն կամ իրավական սահմանափակումներ</a:t>
            </a:r>
            <a:endParaRPr lang="hy" sz="1820" dirty="0"/>
          </a:p>
        </p:txBody>
      </p:sp>
      <p:sp>
        <p:nvSpPr>
          <p:cNvPr id="5" name="Text 3"/>
          <p:cNvSpPr/>
          <p:nvPr/>
        </p:nvSpPr>
        <p:spPr>
          <a:xfrm>
            <a:off x="666780" y="4677705"/>
            <a:ext cx="11510010" cy="1250168"/>
          </a:xfrm>
          <a:prstGeom prst="rect">
            <a:avLst/>
          </a:prstGeom>
          <a:noFill/>
          <a:ln/>
        </p:spPr>
        <p:txBody>
          <a:bodyPr wrap="square" lIns="0" tIns="0" rIns="0" bIns="0" rtlCol="0" anchor="t"/>
          <a:lstStyle/>
          <a:p>
            <a:pPr algn="l" indent="0" marL="0">
              <a:lnSpc>
                <a:spcPct val="113000"/>
              </a:lnSpc>
              <a:buNone/>
            </a:pPr>
            <a:r>
              <a:rPr lang="hy" altLang="en-US" sz="1820" dirty="0">
                <a:solidFill>
                  <a:srgbClr val="25252B"/>
                </a:solidFill>
                <a:latin typeface="IBM Plex Sans" pitchFamily="34" charset="0"/>
                <a:ea typeface="IBM Plex Sans" pitchFamily="34" charset="-122"/>
                <a:cs typeface="IBM Plex Sans" pitchFamily="34" charset="-120"/>
              </a:rPr>
              <a:t>Այս բնորոշումներից ոչ մեկն ինքնին լավագույնը չէ։ Գաղտնիության ձգտելիս մի՛ խախտեք տեղական օրենքները և մի՛ ենթարկվեք ֆիզիկական վտանգի․ անորոշության դեպքում դիմեք որակավորված մասնագետի՝ տեղական պայմաններին և գործող պահանջներին համապատասխան խորհրդատվություն ստանալու համար։</a:t>
            </a:r>
            <a:endParaRPr lang="hy" sz="18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Շրջանաձև տնտեսություններ</a:t>
            </a:r>
            <a:endParaRPr lang="hy"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hy" altLang="en-US" sz="2110" dirty="0">
                <a:solidFill>
                  <a:srgbClr val="25252B"/>
                </a:solidFill>
                <a:latin typeface="IBM Plex Sans" pitchFamily="34" charset="0"/>
                <a:ea typeface="IBM Plex Sans" pitchFamily="34" charset="-122"/>
                <a:cs typeface="IBM Plex Sans" pitchFamily="34" charset="-120"/>
              </a:rPr>
              <a:t>Բիթքոյնի շրջանաձև տնտեսությունը միավորում է մարդկանց, որոնք համայնքի ներսում կամավոր վաստակում, ծախսում, խնայում և փոխանակում են բիթքոյն։</a:t>
            </a:r>
            <a:endParaRPr lang="hy"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Աշխատողներ → հաճախորդներ → առևտրականներ → մատակարարներ</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Որտե՞ղ է արժեքը շրջանառվում կամ փոխարկվում ֆիատային արժույթի։</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Ո՞վ է ապահովում ուսուցումն ու տեխնիկական աջակցությունը։</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Ի՞նչ է տեղի ունենում, եթե կապը խափանվում է։</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Ո՞վ է կրում պահառության և գնի փոփոխության ռիսկերը։</a:t>
            </a:r>
            <a:endParaRPr lang="hy"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hy" altLang="en-US" sz="2110" dirty="0">
                <a:solidFill>
                  <a:srgbClr val="25252B"/>
                </a:solidFill>
                <a:latin typeface="IBM Plex Sans" pitchFamily="34" charset="0"/>
                <a:ea typeface="IBM Plex Sans" pitchFamily="34" charset="-122"/>
                <a:cs typeface="IBM Plex Sans" pitchFamily="34" charset="-120"/>
              </a:rPr>
              <a:t>Միայն կիրառման ցուցանիշները չեն ապացուցում օգտակարությունը։ Թույլ պահանջարկը, գործիքների, ուսուցման կամ անվտանգության թերությունները կարող են խաթարել շրջապտույտը․ խուսափեք անվճար բաժանումներից կամ բոլոր վճարումները մշակող մեկ կազմակերպչից կախվածությունից։</a:t>
            </a:r>
            <a:endParaRPr lang="hy"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ՀաճախորդՀաճախորդը վաճառողին ապրանքների դիմաց վճարում է բիթքոյնով։ ՎաճառողՎաճառողը ծառայություն մատուցողին ծառայության դիմաց վճարում է բիթքոյնով։Ծառայություն մատուցողԾառայություն մատուցողն աշխատողին իր">    </p:cNvPr>
          <p:cNvPicPr>
            <a:picLocks noChangeAspect="1"/>
          </p:cNvPicPr>
          <p:nvPr/>
        </p:nvPicPr>
        <p:blipFill>
          <a:blip r:embed="rId1"/>
          <a:stretch>
            <a:fillRect/>
          </a:stretch>
        </p:blipFill>
        <p:spPr>
          <a:xfrm>
            <a:off x="2416942" y="266730"/>
            <a:ext cx="7358085"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Առևտրականների կամ համայնքների կողմից</a:t>
            </a:r>
            <a:br/>
            <a:r>
              <a:rPr lang="hy" altLang="en-US" sz="3000" dirty="0">
                <a:solidFill>
                  <a:srgbClr val="422C70"/>
                </a:solidFill>
                <a:latin typeface="IBM Plex Sans Medium" pitchFamily="34" charset="0"/>
                <a:ea typeface="IBM Plex Sans Medium" pitchFamily="34" charset="-122"/>
                <a:cs typeface="IBM Plex Sans Medium" pitchFamily="34" charset="-120"/>
              </a:rPr>
              <a:t>կիրառման օրինակներ</a:t>
            </a:r>
            <a:endParaRPr lang="hy" sz="3000" dirty="0"/>
          </a:p>
        </p:txBody>
      </p:sp>
      <p:sp>
        <p:nvSpPr>
          <p:cNvPr id="4" name="Text 2"/>
          <p:cNvSpPr/>
          <p:nvPr/>
        </p:nvSpPr>
        <p:spPr>
          <a:xfrm>
            <a:off x="1002000" y="179487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Գնագոյացման միավոր և վճարման եղանակ</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Բանալիների վերահսկում, աշխատակիցների հասանելիություն, սարքերի անվտանգություն և պահուստային պատճեններ</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Հաստատում, անդորրագրեր, գումարի վերադարձ և սխալներ</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Փոխարկում, հաշվառում, հարկեր և աջակցություն</a:t>
            </a:r>
            <a:endParaRPr lang="hy" sz="2110" dirty="0"/>
          </a:p>
          <a:p>
            <a:pPr algn="l" marL="200660" indent="-200660">
              <a:lnSpc>
                <a:spcPct val="113000"/>
              </a:lnSpc>
              <a:spcBef>
                <a:spcPts val="420"/>
              </a:spcBef>
              <a:buSzPct val="100000"/>
              <a:buChar char="•"/>
            </a:pPr>
            <a:r>
              <a:rPr lang="hy" altLang="en-US" sz="2110" dirty="0">
                <a:solidFill>
                  <a:srgbClr val="25252B"/>
                </a:solidFill>
                <a:latin typeface="IBM Plex Sans" pitchFamily="34" charset="0"/>
                <a:ea typeface="IBM Plex Sans" pitchFamily="34" charset="-122"/>
                <a:cs typeface="IBM Plex Sans" pitchFamily="34" charset="-120"/>
              </a:rPr>
              <a:t>Դրամապանակի կամ ցանցի խափանման դեպքում գործողությունների պլան</a:t>
            </a:r>
            <a:endParaRPr lang="hy" sz="2110" dirty="0"/>
          </a:p>
        </p:txBody>
      </p:sp>
      <p:sp>
        <p:nvSpPr>
          <p:cNvPr id="5" name="Text 3"/>
          <p:cNvSpPr/>
          <p:nvPr/>
        </p:nvSpPr>
        <p:spPr>
          <a:xfrm>
            <a:off x="666780" y="4475897"/>
            <a:ext cx="11510010" cy="1447770"/>
          </a:xfrm>
          <a:prstGeom prst="rect">
            <a:avLst/>
          </a:prstGeom>
          <a:noFill/>
          <a:ln/>
        </p:spPr>
        <p:txBody>
          <a:bodyPr wrap="square" lIns="0" tIns="0" rIns="0" bIns="0" rtlCol="0" anchor="t"/>
          <a:lstStyle/>
          <a:p>
            <a:pPr algn="l" indent="0" marL="0">
              <a:lnSpc>
                <a:spcPct val="113000"/>
              </a:lnSpc>
              <a:buNone/>
            </a:pPr>
            <a:r>
              <a:rPr lang="hy" altLang="en-US" sz="2110" dirty="0">
                <a:solidFill>
                  <a:srgbClr val="25252B"/>
                </a:solidFill>
                <a:latin typeface="IBM Plex Sans" pitchFamily="34" charset="0"/>
                <a:ea typeface="IBM Plex Sans" pitchFamily="34" charset="-122"/>
                <a:cs typeface="IBM Plex Sans" pitchFamily="34" charset="-120"/>
              </a:rPr>
              <a:t>Ընդհանուր միջոցները պահող մեկ կազմակերպիչը պահառու է և վստահության հենակետ։ Ընդհանուր միջոցների համար անհրաժեշտ են թափանցիկ կանոններ, հաշվառում, հասանելիության վերահսկման մեխանիզմներ և, անհրաժեշտության դեպքում, իրավական ստուգում։</a:t>
            </a:r>
            <a:endParaRPr lang="hy"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Տեղական ռեսուրսների քարտեզներ և</a:t>
            </a:r>
            <a:br/>
            <a:r>
              <a:rPr lang="hy" altLang="en-US" sz="3000" dirty="0">
                <a:solidFill>
                  <a:srgbClr val="422C70"/>
                </a:solidFill>
                <a:latin typeface="IBM Plex Sans Medium" pitchFamily="34" charset="0"/>
                <a:ea typeface="IBM Plex Sans Medium" pitchFamily="34" charset="-122"/>
                <a:cs typeface="IBM Plex Sans Medium" pitchFamily="34" charset="-120"/>
              </a:rPr>
              <a:t>համայնքի բացահայտում</a:t>
            </a:r>
            <a:endParaRPr lang="hy" sz="3000" dirty="0"/>
          </a:p>
        </p:txBody>
      </p:sp>
      <p:pic>
        <p:nvPicPr>
          <p:cNvPr id="4" name="Image 0" descr="QR code">    </p:cNvPr>
          <p:cNvPicPr>
            <a:picLocks noChangeAspect="1"/>
          </p:cNvPicPr>
          <p:nvPr/>
        </p:nvPicPr>
        <p:blipFill>
          <a:blip r:embed="rId1"/>
          <a:stretch>
            <a:fillRect/>
          </a:stretch>
        </p:blipFill>
        <p:spPr>
          <a:xfrm>
            <a:off x="9429750" y="1714500"/>
            <a:ext cx="2095530" cy="4435937"/>
          </a:xfrm>
          <a:prstGeom prst="rect">
            <a:avLst/>
          </a:prstGeom>
        </p:spPr>
      </p:pic>
      <p:sp>
        <p:nvSpPr>
          <p:cNvPr id="5" name="Text 2"/>
          <p:cNvSpPr/>
          <p:nvPr/>
        </p:nvSpPr>
        <p:spPr>
          <a:xfrm>
            <a:off x="971459" y="1787561"/>
            <a:ext cx="8644646" cy="2120311"/>
          </a:xfrm>
          <a:prstGeom prst="rect">
            <a:avLst/>
          </a:prstGeom>
          <a:noFill/>
          <a:ln/>
        </p:spPr>
        <p:txBody>
          <a:bodyPr wrap="square" lIns="0" tIns="0" rIns="0" bIns="0" rtlCol="0" anchor="t"/>
          <a:lstStyle/>
          <a:p>
            <a:pPr algn="l" marL="182880" indent="-182880">
              <a:lnSpc>
                <a:spcPct val="113000"/>
              </a:lnSpc>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Գտեք առևտրականների, դասավանդողների, հանդիպումներ և համայնքային ռեսուրսներ</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Ստուգեք ամսաթիվը, ինքնուրույն հաստատեք տեղեկությունը</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Նախապես պատրաստեք վճարելու կամ մասնակցելու այլընտրանքային եղանակ</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Համայնքին անդամակցելը վստահելիության ապացույց չէ</a:t>
            </a:r>
            <a:endParaRPr lang="hy" sz="1920" dirty="0"/>
          </a:p>
        </p:txBody>
      </p:sp>
      <p:sp>
        <p:nvSpPr>
          <p:cNvPr id="6" name="Text 3"/>
          <p:cNvSpPr/>
          <p:nvPr/>
        </p:nvSpPr>
        <p:spPr>
          <a:xfrm>
            <a:off x="666780" y="4176156"/>
            <a:ext cx="8978585" cy="1974372"/>
          </a:xfrm>
          <a:prstGeom prst="rect">
            <a:avLst/>
          </a:prstGeom>
          <a:noFill/>
          <a:ln/>
        </p:spPr>
        <p:txBody>
          <a:bodyPr wrap="square" lIns="0" tIns="0" rIns="0" bIns="0" rtlCol="0" anchor="t"/>
          <a:lstStyle/>
          <a:p>
            <a:pPr algn="l" indent="0" marL="0">
              <a:lnSpc>
                <a:spcPct val="113000"/>
              </a:lnSpc>
              <a:buNone/>
            </a:pPr>
            <a:r>
              <a:rPr lang="hy" altLang="en-US" sz="1920" dirty="0">
                <a:solidFill>
                  <a:srgbClr val="25252B"/>
                </a:solidFill>
                <a:latin typeface="IBM Plex Sans" pitchFamily="34" charset="0"/>
                <a:ea typeface="IBM Plex Sans" pitchFamily="34" charset="-122"/>
                <a:cs typeface="IBM Plex Sans" pitchFamily="34" charset="-120"/>
              </a:rPr>
              <a:t>Հանդիպման ժամանակ երբեք մի բացահայտեք վերականգնման բառերը, հաշիվների մնացորդները, տան հասցեները կամ անվտանգության միջոցառումները։ Զգուշություն ցուցաբերեք ներդրումների կառավարման, մասնավոր փոխանակման առաջարկների, շտապ օգնության և երաշխավորված եկամուտների հարցում։</a:t>
            </a:r>
            <a:endParaRPr lang="hy"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Ամփոփում․ կապեք սա ձեր համայնքի հետ</a:t>
            </a:r>
            <a:endParaRPr lang="hy"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hy" altLang="en-US" sz="2210" dirty="0">
                <a:solidFill>
                  <a:srgbClr val="25252B"/>
                </a:solidFill>
                <a:latin typeface="IBM Plex Sans" pitchFamily="34" charset="0"/>
                <a:ea typeface="IBM Plex Sans" pitchFamily="34" charset="-122"/>
                <a:cs typeface="IBM Plex Sans" pitchFamily="34" charset="-120"/>
              </a:rPr>
              <a:t>Կատարեք ինքնուրույն, ապա համեմատեք Ձեր հիմնավորումները խմբի անդամների հիմնավորումների հետ։</a:t>
            </a:r>
            <a:endParaRPr lang="hy" sz="2210" dirty="0"/>
          </a:p>
        </p:txBody>
      </p:sp>
      <p:sp>
        <p:nvSpPr>
          <p:cNvPr id="5" name="Text 3"/>
          <p:cNvSpPr/>
          <p:nvPr/>
        </p:nvSpPr>
        <p:spPr>
          <a:xfrm>
            <a:off x="1017179" y="2416851"/>
            <a:ext cx="11125871" cy="3686038"/>
          </a:xfrm>
          <a:prstGeom prst="rect">
            <a:avLst/>
          </a:prstGeom>
          <a:noFill/>
          <a:ln/>
        </p:spPr>
        <p:txBody>
          <a:bodyPr wrap="square" lIns="0" tIns="0" rIns="0" bIns="0" rtlCol="0" anchor="t"/>
          <a:lstStyle/>
          <a:p>
            <a:pPr algn="l" marL="210820" indent="-210820">
              <a:lnSpc>
                <a:spcPct val="113000"/>
              </a:lnSpc>
              <a:buSzPct val="100000"/>
              <a:buChar char="•"/>
            </a:pPr>
            <a:r>
              <a:rPr lang="hy" altLang="en-US" sz="2210" dirty="0">
                <a:solidFill>
                  <a:srgbClr val="25252B"/>
                </a:solidFill>
                <a:latin typeface="IBM Plex Sans" pitchFamily="34" charset="0"/>
                <a:ea typeface="IBM Plex Sans" pitchFamily="34" charset="-122"/>
                <a:cs typeface="IBM Plex Sans" pitchFamily="34" charset="-120"/>
              </a:rPr>
              <a:t>Տեղական ի՞նչ կարիք և փողի ի՞նչ գործառույթ էին ներգրավված։</a:t>
            </a:r>
            <a:endParaRPr lang="hy" sz="2210" dirty="0"/>
          </a:p>
          <a:p>
            <a:pPr algn="l" marL="210820" indent="-210820">
              <a:lnSpc>
                <a:spcPct val="113000"/>
              </a:lnSpc>
              <a:spcBef>
                <a:spcPts val="440"/>
              </a:spcBef>
              <a:buSzPct val="100000"/>
              <a:buChar char="•"/>
            </a:pPr>
            <a:r>
              <a:rPr lang="hy" altLang="en-US" sz="2210" dirty="0">
                <a:solidFill>
                  <a:srgbClr val="25252B"/>
                </a:solidFill>
                <a:latin typeface="IBM Plex Sans" pitchFamily="34" charset="0"/>
                <a:ea typeface="IBM Plex Sans" pitchFamily="34" charset="-122"/>
                <a:cs typeface="IBM Plex Sans" pitchFamily="34" charset="-120"/>
              </a:rPr>
              <a:t>Ի՞նչ իրատեսական այլընտրանքի հետ եք համեմատել։</a:t>
            </a:r>
            <a:endParaRPr lang="hy" sz="2210" dirty="0"/>
          </a:p>
          <a:p>
            <a:pPr algn="l" marL="210820" indent="-210820">
              <a:lnSpc>
                <a:spcPct val="113000"/>
              </a:lnSpc>
              <a:spcBef>
                <a:spcPts val="440"/>
              </a:spcBef>
              <a:buSzPct val="100000"/>
              <a:buChar char="•"/>
            </a:pPr>
            <a:r>
              <a:rPr lang="hy" altLang="en-US" sz="2210" dirty="0">
                <a:solidFill>
                  <a:srgbClr val="25252B"/>
                </a:solidFill>
                <a:latin typeface="IBM Plex Sans" pitchFamily="34" charset="0"/>
                <a:ea typeface="IBM Plex Sans" pitchFamily="34" charset="-122"/>
                <a:cs typeface="IBM Plex Sans" pitchFamily="34" charset="-120"/>
              </a:rPr>
              <a:t>Բլոկչեյնո՞ւմ, Lightning ցանցո՞ւմ, թե՞ երկուսում էլ։ Ո՞վ էր վերահսկում բանալիները։</a:t>
            </a:r>
            <a:endParaRPr lang="hy" sz="2210" dirty="0"/>
          </a:p>
          <a:p>
            <a:pPr algn="l" marL="210820" indent="-210820">
              <a:lnSpc>
                <a:spcPct val="113000"/>
              </a:lnSpc>
              <a:spcBef>
                <a:spcPts val="440"/>
              </a:spcBef>
              <a:buSzPct val="100000"/>
              <a:buChar char="•"/>
            </a:pPr>
            <a:r>
              <a:rPr lang="hy" altLang="en-US" sz="2210" dirty="0">
                <a:solidFill>
                  <a:srgbClr val="25252B"/>
                </a:solidFill>
                <a:latin typeface="IBM Plex Sans" pitchFamily="34" charset="0"/>
                <a:ea typeface="IBM Plex Sans" pitchFamily="34" charset="-122"/>
                <a:cs typeface="IBM Plex Sans" pitchFamily="34" charset="-120"/>
              </a:rPr>
              <a:t>Ո՞րն էր ամենամեծ օգուտը, ամենալուրջ ռիսկը և հնարավոր ձախողումը։</a:t>
            </a:r>
            <a:endParaRPr lang="hy" sz="2210" dirty="0"/>
          </a:p>
          <a:p>
            <a:pPr algn="l" marL="210820" indent="-210820">
              <a:lnSpc>
                <a:spcPct val="113000"/>
              </a:lnSpc>
              <a:spcBef>
                <a:spcPts val="440"/>
              </a:spcBef>
              <a:buSzPct val="100000"/>
              <a:buChar char="•"/>
            </a:pPr>
            <a:r>
              <a:rPr lang="hy" altLang="en-US" sz="2210" dirty="0">
                <a:solidFill>
                  <a:srgbClr val="25252B"/>
                </a:solidFill>
                <a:latin typeface="IBM Plex Sans" pitchFamily="34" charset="0"/>
                <a:ea typeface="IBM Plex Sans" pitchFamily="34" charset="-122"/>
                <a:cs typeface="IBM Plex Sans" pitchFamily="34" charset="-120"/>
              </a:rPr>
              <a:t>Ինչպե՞ս են օրենքը, ենթակառուցվածքը, լեզուն կամ մշակույթն ազդել արդյունքի վրա։</a:t>
            </a:r>
            <a:endParaRPr lang="hy" sz="2210" dirty="0"/>
          </a:p>
          <a:p>
            <a:pPr algn="l" marL="210820" indent="-210820">
              <a:lnSpc>
                <a:spcPct val="113000"/>
              </a:lnSpc>
              <a:spcBef>
                <a:spcPts val="440"/>
              </a:spcBef>
              <a:buSzPct val="100000"/>
              <a:buChar char="•"/>
            </a:pPr>
            <a:r>
              <a:rPr lang="hy" altLang="en-US" sz="2210" dirty="0">
                <a:solidFill>
                  <a:srgbClr val="25252B"/>
                </a:solidFill>
                <a:latin typeface="IBM Plex Sans" pitchFamily="34" charset="0"/>
                <a:ea typeface="IBM Plex Sans" pitchFamily="34" charset="-122"/>
                <a:cs typeface="IBM Plex Sans" pitchFamily="34" charset="-120"/>
              </a:rPr>
              <a:t>Ի՞նչ փաստեր են հիմնավորում պատասխանատու հաջորդ քայլը, եթե այդպիսին կա։</a:t>
            </a:r>
            <a:endParaRPr lang="hy"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y" altLang="en-US" sz="3000" dirty="0">
                <a:solidFill>
                  <a:srgbClr val="422C70"/>
                </a:solidFill>
                <a:latin typeface="IBM Plex Sans Medium" pitchFamily="34" charset="0"/>
                <a:ea typeface="IBM Plex Sans Medium" pitchFamily="34" charset="-122"/>
                <a:cs typeface="IBM Plex Sans Medium" pitchFamily="34" charset="-120"/>
              </a:rPr>
              <a:t>Հիմնական եզրահանգումներ և մտորելու պահ</a:t>
            </a:r>
            <a:endParaRPr lang="hy" sz="3000" dirty="0"/>
          </a:p>
        </p:txBody>
      </p:sp>
      <p:sp>
        <p:nvSpPr>
          <p:cNvPr id="4" name="Text 2"/>
          <p:cNvSpPr/>
          <p:nvPr/>
        </p:nvSpPr>
        <p:spPr>
          <a:xfrm>
            <a:off x="971459" y="1368491"/>
            <a:ext cx="11176071" cy="2827142"/>
          </a:xfrm>
          <a:prstGeom prst="rect">
            <a:avLst/>
          </a:prstGeom>
          <a:noFill/>
          <a:ln/>
        </p:spPr>
        <p:txBody>
          <a:bodyPr wrap="square" lIns="0" tIns="0" rIns="0" bIns="0" rtlCol="0" anchor="t"/>
          <a:lstStyle/>
          <a:p>
            <a:pPr algn="l" marL="182880" indent="-182880">
              <a:lnSpc>
                <a:spcPct val="113000"/>
              </a:lnSpc>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Սկսեք տեղական կարիքից և իրատեսական այլընտրանքից</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Դիտարկեք, անվտանգ պայմաններում փորձարկեք, ապա բացատրեք կամ ցուցադրեք</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Ստուգեք գործիքները, միջոցների պահառությունը, ծախսերը, գաղտնիությունը և գործող տեղական կանոնները</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Հաստատեք վճարման եղանակն ու արդյունքը․ նախապես պլանավորեք ձեր քայլերը ձախողման դեպքում</a:t>
            </a:r>
            <a:endParaRPr lang="hy" sz="1920" dirty="0"/>
          </a:p>
          <a:p>
            <a:pPr algn="l" marL="182880" indent="-182880">
              <a:lnSpc>
                <a:spcPct val="113000"/>
              </a:lnSpc>
              <a:spcBef>
                <a:spcPts val="380"/>
              </a:spcBef>
              <a:buSzPct val="100000"/>
              <a:buChar char="•"/>
            </a:pPr>
            <a:r>
              <a:rPr lang="hy" altLang="en-US" sz="1920" dirty="0">
                <a:solidFill>
                  <a:srgbClr val="25252B"/>
                </a:solidFill>
                <a:latin typeface="IBM Plex Sans" pitchFamily="34" charset="0"/>
                <a:ea typeface="IBM Plex Sans" pitchFamily="34" charset="-122"/>
                <a:cs typeface="IBM Plex Sans" pitchFamily="34" charset="-120"/>
              </a:rPr>
              <a:t>Համայնքային օգտակար մասնակցությունը կամավոր է և պաշտպանում է մարդկանց</a:t>
            </a:r>
            <a:endParaRPr lang="hy" sz="1920" dirty="0"/>
          </a:p>
        </p:txBody>
      </p:sp>
      <p:sp>
        <p:nvSpPr>
          <p:cNvPr id="5" name="Shape 3"/>
          <p:cNvSpPr/>
          <p:nvPr/>
        </p:nvSpPr>
        <p:spPr>
          <a:xfrm>
            <a:off x="666780" y="4463826"/>
            <a:ext cx="10858500" cy="1315913"/>
          </a:xfrm>
          <a:prstGeom prst="rect">
            <a:avLst/>
          </a:prstGeom>
          <a:solidFill>
            <a:srgbClr val="F3F3FA"/>
          </a:solidFill>
          <a:ln/>
        </p:spPr>
      </p:sp>
      <p:sp>
        <p:nvSpPr>
          <p:cNvPr id="6" name="Shape 4"/>
          <p:cNvSpPr/>
          <p:nvPr/>
        </p:nvSpPr>
        <p:spPr>
          <a:xfrm>
            <a:off x="666780" y="4463826"/>
            <a:ext cx="57150" cy="1315913"/>
          </a:xfrm>
          <a:prstGeom prst="rect">
            <a:avLst/>
          </a:prstGeom>
          <a:solidFill>
            <a:srgbClr val="422C70"/>
          </a:solidFill>
          <a:ln/>
        </p:spPr>
      </p:sp>
      <p:sp>
        <p:nvSpPr>
          <p:cNvPr id="7" name="Text 5"/>
          <p:cNvSpPr/>
          <p:nvPr/>
        </p:nvSpPr>
        <p:spPr>
          <a:xfrm>
            <a:off x="1114014" y="4683282"/>
            <a:ext cx="10622310" cy="877001"/>
          </a:xfrm>
          <a:prstGeom prst="rect">
            <a:avLst/>
          </a:prstGeom>
          <a:noFill/>
          <a:ln/>
        </p:spPr>
        <p:txBody>
          <a:bodyPr wrap="square" lIns="0" tIns="0" rIns="0" bIns="0" rtlCol="0" anchor="t"/>
          <a:lstStyle/>
          <a:p>
            <a:pPr algn="l" indent="0" marL="0">
              <a:lnSpc>
                <a:spcPct val="113000"/>
              </a:lnSpc>
              <a:buNone/>
            </a:pPr>
            <a:r>
              <a:rPr lang="hy" altLang="en-US" sz="1920" b="1" dirty="0">
                <a:solidFill>
                  <a:srgbClr val="422C70"/>
                </a:solidFill>
                <a:latin typeface="IBM Plex Sans" pitchFamily="34" charset="0"/>
                <a:ea typeface="IBM Plex Sans" pitchFamily="34" charset="-122"/>
                <a:cs typeface="IBM Plex Sans" pitchFamily="34" charset="-120"/>
              </a:rPr>
              <a:t>Մտորելու պահ</a:t>
            </a:r>
            <a:endParaRPr lang="hy" sz="1920" dirty="0"/>
          </a:p>
          <a:p>
            <a:pPr algn="l" indent="0" marL="0">
              <a:lnSpc>
                <a:spcPct val="113000"/>
              </a:lnSpc>
              <a:spcBef>
                <a:spcPts val="290"/>
              </a:spcBef>
              <a:buNone/>
            </a:pPr>
            <a:r>
              <a:rPr lang="hy" altLang="en-US" sz="1920" dirty="0">
                <a:solidFill>
                  <a:srgbClr val="25252B"/>
                </a:solidFill>
                <a:latin typeface="IBM Plex Sans" pitchFamily="34" charset="0"/>
                <a:ea typeface="IBM Plex Sans" pitchFamily="34" charset="-122"/>
                <a:cs typeface="IBM Plex Sans" pitchFamily="34" charset="-120"/>
              </a:rPr>
              <a:t>Ի՞նչ հարց կտայիք՝ նախքան որոշելը, թե արդյոք Բիթքոյնի վրա հիմնված լուծումը համապատասխանում է տեղական կարիքին։</a:t>
            </a:r>
            <a:endParaRPr lang="hy" sz="19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y" altLang="en-US" sz="1200" dirty="0">
                <a:solidFill>
                  <a:srgbClr val="6C6C7D"/>
                </a:solidFill>
                <a:latin typeface="IBM Plex Sans" pitchFamily="34" charset="0"/>
                <a:ea typeface="IBM Plex Sans" pitchFamily="34" charset="-122"/>
                <a:cs typeface="IBM Plex Sans" pitchFamily="34" charset="-120"/>
              </a:rPr>
              <a:t>Բիթքոյնի դիպլոմ · Մոդուլ 4․ Բիթքոյնը ձեր համայնքում</a:t>
            </a:r>
            <a:endParaRPr lang="hy"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Բիթքոյնի դիպլոմ</dc:title>
  <dc:subject>Open educational slides (Creative Commons). Adapt them freely.</dc:subject>
  <dc:creator>My First Bitcoin</dc:creator>
  <cp:lastModifiedBy>My First Bitcoin</cp:lastModifiedBy>
  <cp:revision>1</cp:revision>
  <dcterms:created xsi:type="dcterms:W3CDTF">2026-10-22T20:31:49Z</dcterms:created>
  <dcterms:modified xsi:type="dcterms:W3CDTF">2026-10-22T20:31:49Z</dcterms:modified>
</cp:coreProperties>
</file>