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Lähde: My First Bitcoin, Johdatus Bitcoiniin, Aloittelijan opas, painos 26.10. Muokattu Creative Commons Nimeä-JaaSamoin 4.0 Kansainvälinen -lisenssin nojalla; tämä diaesitys käyttää samaa lisenssiä. Tämä diaesitys on opettajan johdolla käytettävä esityksen tukimateriaali, joka perustuu oppaan kuuteen kysymykseen. Mukauttakaa esimerkit, etenemistahti ja esitystapa yhteisöllenne sopiviksi säilyttäen sisällön merkitys ja turvallisuusohjeet. Opetuskerran kestoa ei ole ennalta määritelty.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Aloittakaa kuvasta: kaikki ympärillämme käyttävät rahaa kyseenalaistamatta sitä. Kysykää ryhmältä, milloin he viimeksi pohtivat, mistä raha tulee.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Antakaa oppijoille muutama minuutti aikaa kirjoittaa. Älkää pyytäkö ketään kertomaan henkilökohtaisia taloustietojaan. Näihin vastauksiin palataan ”Mitä seuraavaksi?” -yhteenvetodiassa.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Pitäkää tämä erottelu mielessänne koko opetuskerran ajan. Kun esiin tulee väite, kysykää: voimmeko tarkistaa sen, vai tarvitaanko sen arviointiin kriteerejä ja näyttöä?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oppaan esimerkkiä: kasvatatte riisiä ja tarvitsette kengät, mutta suutari haluaa ruokaöljyä, ei riisiä. Taloustieteilijät kutsuvat tätä tarpeiden kaksinkertaiseksi yhteensattumaksi.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Käyttäkää oppaan esimerkkiä: kasvatatte riisiä ja tarvitsette kengät, mutta suutari haluaa ruokaöljyä, ei riisiä. Taloustieteilijät kutsuvat tätä tarpeiden kaksinkertaiseksi yhteensattumaksi.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Seteli on vain pala paperia. Raha ratkaisee vaihtokaupan ongelman erottamalla myymisen ostamisesta: myytte riisinne yhdelle henkilölle ja ostatte kengät toiselta. Juuri tämä erottaa rahan vaihtokaupasta.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Hintainflaatio tarkoittaa yleisen hintatason jatkuvaa nousua. Sen kääntöpuoli on ostovoima: kuinka paljon yhdellä rahayksiköllä voi ostaa. Jos perushyödykekorin hinta nousee 100 rahayksiköstä 110 rahayksikköön, samalla 100 rahayksiköllä ei enää saa koko koria.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Hintainflaatio tarkoittaa yleisen hintatason jatkuvaa nousua. Sen kääntöpuoli on ostovoima: kuinka paljon yhdellä rahayksiköllä voi ostaa. Jos perushyödykekorin hinta nousee 100 rahayksiköstä 110 rahayksikköön, samalla 100 rahayksiköllä ei enää saa koko koria.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Taloustieteilijät kiistelevät siitä, kuinka suuri merkitys kullakin syyllä on. Keskittykää siihen yhteen syyhyn, joka on päätös eikä sattuma.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Tämä onnistuu ilman laitteita tai internetyhteyttä. Verratkaa vastauksia ryhmän kesken ja muistuttakaa oppijoita siitä, ettei yksittäinen hinta kuvaa inflaatiota kokonaisuudessaan.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Ennen Bitcoinia rahan lähettäminen verkossa oli aina riippuvaista luotetusta organisaatiosta: pankista tai maksuyhtiöstä, joka ylläpiti tilikirjaa, hyväksyi tilit ja saattoi viivyttää, estää tai perua maksun. Digitaalista tietoa on helppo kopioida: jos digitaalisen kolikon voisi käyttää kahdesti, se ei voisi toimia rahana. Tätä kutsutaan kaksoiskulutusongelmaksi. Satoshi Nakamoto on tätä nimeä käyttävä henkilö tai ryhmä.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Hajautettu ei tarkoita, että kaikilla on yhtä paljon vaikutusvaltaa. Se tarkoittaa, ettei yksittäinen osallistuja voi muuttaa tilikirjaa tai rahajärjestelmän sääntöjä kaikkien puolesta.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Uusia bitcoineja lasketaan liikkeeseen julkisen aikataulun mukaisesti, ja solmuiksi kutsutut itsenäiset tietokoneet hylkäävät kaikki lohkot, jotka rikkovat tätä sääntöä. Enimmäismäärä on uskottava, koska kuka tahansa voi tarkistaa sen. Se ei ole luonnonlaki: se pysyy voimassa, koska osallistujat valvovat jatkuvasti sen noudattamista. Rajallinen tarjonta ei takaa hinnan nousua, sillä hinta riippuu sekä kysynnästä että tarjonnasta.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100 000 satsin omistaminen ja 0,001 bitcoinin omistaminen tarkoittavat samaa määrää. Oikaiskaa väärinkäsitys, jonka mukaan Bitcoin on saavuttamattomissa, koska yksi bitcoin on kallis.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Käyttäjät lähettävät, vastaanottavat ja säilyttävät bitcoinia; solmut tarkistavat, että jokainen siirto ja lohko noudattaa sääntöjä; louhijat kilpailevat uuden lohkon lisäämisestä tapahtumakirjanpitoon noin kymmenen minuutin välein. Tämä kirjanpito eli lohkoketju on julkinen, ja sen uudelleenkirjoittaminen on erittäin kallista. Huomautus kirjoitusasusta: isolla B-kirjaimella kirjoitettu Bitcoin tarkoittaa yleensä verkkoa tai järjestelmää; pienellä b-kirjaimella kirjoitettu bitcoin tarkoittaa itse rahaa.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Käyttäjät lähettävät, vastaanottavat ja säilyttävät bitcoinia; solmut tarkistavat, että jokainen siirto ja lohko noudattaa sääntöjä; louhijat kilpailevat uuden lohkon lisäämisestä tapahtumakirjanpitoon noin kymmenen minuutin välein. Tämä kirjanpito eli lohkoketju on julkinen, ja sen uudelleenkirjoittaminen on erittäin kallista. Huomautus kirjoitusasusta: isolla B-kirjaimella kirjoitettu Bitcoin tarkoittaa yleensä verkkoa tai järjestelmää; pienellä b-kirjaimella kirjoitettu bitcoin tarkoittaa itse rahaa.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Bitcoin-lompakko on työkalu, yleensä sovellus, jonka avulla voitte vastaanottaa bitcoinia, tarkistaa saldonne ja lähettää bitcoinia. Omistamanne bitcoinit eivät ole tallennettuina puhelimeenne, vaan ne on kirjattu lohkoketjuun. Lompakko hallinnoi avaimia, joiden avulla voitte todistaa bitcoinien kuuluvan teille ja valtuuttaa maksun.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Palautuslause ei ole pelkkä varmuuskopio: se antaa täyden pääsyn lompakkoon. Kirjoittakaa se huolellisesti paperille, kun luotte lompakon. Säilyttäkää se verkon ulkopuolella, salassa ja paikassa, jossa se ei katoa tai vahingoitu. Älkää koskaan valokuvatko sitä, lähettäkö sitä sähköpostitse, tallentako sitä pilvipalvelun muistiinpanoihin, lähettäkö sitä viestissä tai kirjoittako sitä verkkosivustolle. Esitetyt sanat ovat vain esimerkki. Älkää koskaan näyttäkö tai kerätkö aitoa palautuslausetta.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ei suosittele tiettyjä lompakoita. Työkalut, maksut ja omistajat vaihtuvat, eikä yhdelle yhteisölle sopiva ratkaisu välttämättä sovi toiselle. Ohjatkaa oppijat luotettavan paikallisen kouluttajan puoleen.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13939" y="571500"/>
            <a:ext cx="1311250" cy="272400"/>
          </a:xfrm>
          <a:prstGeom prst="rect">
            <a:avLst/>
          </a:prstGeom>
          <a:noFill/>
          <a:ln/>
        </p:spPr>
        <p:txBody>
          <a:bodyPr wrap="square" lIns="0" tIns="0" rIns="0" bIns="0" rtlCol="0" anchor="t"/>
          <a:lstStyle/>
          <a:p>
            <a:pPr algn="r" indent="0" marL="0">
              <a:lnSpc>
                <a:spcPct val="108000"/>
              </a:lnSpc>
              <a:buNone/>
            </a:pPr>
            <a:r>
              <a:rPr lang="fi" altLang="en-US" sz="1650" dirty="0">
                <a:solidFill>
                  <a:srgbClr val="FFFFFF"/>
                </a:solidFill>
                <a:latin typeface="IBM Plex Sans" pitchFamily="34" charset="0"/>
                <a:ea typeface="IBM Plex Sans" pitchFamily="34" charset="-122"/>
                <a:cs typeface="IBM Plex Sans" pitchFamily="34" charset="-120"/>
              </a:rPr>
              <a:t>Painos 26.10</a:t>
            </a:r>
            <a:endParaRPr lang="f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fi" altLang="en-US" sz="7200" dirty="0">
                <a:solidFill>
                  <a:srgbClr val="FFFFFF"/>
                </a:solidFill>
                <a:latin typeface="IBM Plex Sans Medium" pitchFamily="34" charset="0"/>
                <a:ea typeface="IBM Plex Sans Medium" pitchFamily="34" charset="-122"/>
                <a:cs typeface="IBM Plex Sans Medium" pitchFamily="34" charset="-120"/>
              </a:rPr>
              <a:t>Johdanto</a:t>
            </a:r>
            <a:br/>
            <a:r>
              <a:rPr lang="fi" altLang="en-US" sz="7200" dirty="0">
                <a:solidFill>
                  <a:srgbClr val="FFFFFF"/>
                </a:solidFill>
                <a:latin typeface="IBM Plex Sans Medium" pitchFamily="34" charset="0"/>
                <a:ea typeface="IBM Plex Sans Medium" pitchFamily="34" charset="-122"/>
                <a:cs typeface="IBM Plex Sans Medium" pitchFamily="34" charset="-120"/>
              </a:rPr>
              <a:t>Bitcoiniin</a:t>
            </a:r>
            <a:endParaRPr lang="f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fi" altLang="en-US" sz="2400" dirty="0">
                <a:solidFill>
                  <a:srgbClr val="FFFFFF"/>
                </a:solidFill>
                <a:latin typeface="IBM Plex Sans" pitchFamily="34" charset="0"/>
                <a:ea typeface="IBM Plex Sans" pitchFamily="34" charset="-122"/>
                <a:cs typeface="IBM Plex Sans" pitchFamily="34" charset="-120"/>
              </a:rPr>
              <a:t>Aloittelijan opas</a:t>
            </a:r>
            <a:endParaRPr lang="f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Miksi raha on tärkeää?</a:t>
            </a:r>
            <a:endParaRPr lang="f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Käytämme rahaa joka päivä, mutta kysymme harvoin, miten se toimii.</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Useimmat ihmiset eivät</a:t>
            </a:r>
            <a:br/>
            <a:r>
              <a:rPr lang="fi" altLang="en-US" sz="3000" dirty="0">
                <a:solidFill>
                  <a:srgbClr val="422C70"/>
                </a:solidFill>
                <a:latin typeface="IBM Plex Sans Medium" pitchFamily="34" charset="0"/>
                <a:ea typeface="IBM Plex Sans Medium" pitchFamily="34" charset="-122"/>
                <a:cs typeface="IBM Plex Sans Medium" pitchFamily="34" charset="-120"/>
              </a:rPr>
              <a:t>koskaan pysähdy pohtimaan</a:t>
            </a:r>
            <a:br/>
            <a:r>
              <a:rPr lang="fi" altLang="en-US" sz="3000" dirty="0">
                <a:solidFill>
                  <a:srgbClr val="422C70"/>
                </a:solidFill>
                <a:latin typeface="IBM Plex Sans Medium" pitchFamily="34" charset="0"/>
                <a:ea typeface="IBM Plex Sans Medium" pitchFamily="34" charset="-122"/>
                <a:cs typeface="IBM Plex Sans Medium" pitchFamily="34" charset="-120"/>
              </a:rPr>
              <a:t>rahaa</a:t>
            </a:r>
            <a:endParaRPr lang="fi"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Ei sen ansaitsemista eikä kuluttamista, vaan sen pohtimista, mitä se on ja miten se toimii.</a:t>
            </a:r>
            <a:endParaRPr lang="f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Miksi raha on tärkeää?</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Viisi kysymystä alkuun</a:t>
            </a:r>
            <a:endParaRPr lang="fi" sz="3000" dirty="0"/>
          </a:p>
        </p:txBody>
      </p:sp>
      <p:sp>
        <p:nvSpPr>
          <p:cNvPr id="5" name="Text 2"/>
          <p:cNvSpPr/>
          <p:nvPr/>
        </p:nvSpPr>
        <p:spPr>
          <a:xfrm>
            <a:off x="1017179" y="1379464"/>
            <a:ext cx="5956493" cy="2494666"/>
          </a:xfrm>
          <a:prstGeom prst="rect">
            <a:avLst/>
          </a:prstGeom>
          <a:noFill/>
          <a:ln/>
        </p:spPr>
        <p:txBody>
          <a:bodyPr wrap="square" lIns="0" tIns="0" rIns="0" bIns="0" rtlCol="0" anchor="t"/>
          <a:lstStyle/>
          <a:p>
            <a:pPr algn="l" marL="210820" indent="-210820">
              <a:lnSpc>
                <a:spcPct val="113000"/>
              </a:lnSpc>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Miksi ihmiset tarvitsevat rahaa?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Mikä tekee jostakin rahaa?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Kuka voi luoda tai hallita käyttämäänne rahaa?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Miksi käyttämällänne rahalla on arvoa?</a:t>
            </a:r>
            <a:endParaRPr lang="fi" sz="2210" dirty="0"/>
          </a:p>
          <a:p>
            <a:pPr algn="l" marL="210820" indent="-210820">
              <a:lnSpc>
                <a:spcPct val="113000"/>
              </a:lnSpc>
              <a:spcBef>
                <a:spcPts val="440"/>
              </a:spcBef>
              <a:buSzPct val="100000"/>
              <a:buChar char="•"/>
            </a:pPr>
            <a:r>
              <a:rPr lang="fi" altLang="en-US" sz="2210" dirty="0">
                <a:solidFill>
                  <a:srgbClr val="25252B"/>
                </a:solidFill>
                <a:latin typeface="IBM Plex Sans" pitchFamily="34" charset="0"/>
                <a:ea typeface="IBM Plex Sans" pitchFamily="34" charset="-122"/>
                <a:cs typeface="IBM Plex Sans" pitchFamily="34" charset="-120"/>
              </a:rPr>
              <a:t>Saako rahoillanne yhtä paljon kuin ennen?</a:t>
            </a:r>
            <a:endParaRPr lang="fi" sz="2210" dirty="0"/>
          </a:p>
        </p:txBody>
      </p:sp>
      <p:sp>
        <p:nvSpPr>
          <p:cNvPr id="6" name="Shape 3"/>
          <p:cNvSpPr/>
          <p:nvPr/>
        </p:nvSpPr>
        <p:spPr>
          <a:xfrm>
            <a:off x="666780" y="4182557"/>
            <a:ext cx="5981730" cy="1891894"/>
          </a:xfrm>
          <a:prstGeom prst="rect">
            <a:avLst/>
          </a:prstGeom>
          <a:solidFill>
            <a:srgbClr val="F3F3FA"/>
          </a:solidFill>
          <a:ln/>
        </p:spPr>
      </p:sp>
      <p:sp>
        <p:nvSpPr>
          <p:cNvPr id="7" name="Shape 4"/>
          <p:cNvSpPr/>
          <p:nvPr/>
        </p:nvSpPr>
        <p:spPr>
          <a:xfrm>
            <a:off x="666780" y="4182557"/>
            <a:ext cx="57150" cy="1891894"/>
          </a:xfrm>
          <a:prstGeom prst="rect">
            <a:avLst/>
          </a:prstGeom>
          <a:solidFill>
            <a:srgbClr val="422C70"/>
          </a:solidFill>
          <a:ln/>
        </p:spPr>
      </p:sp>
      <p:sp>
        <p:nvSpPr>
          <p:cNvPr id="8" name="Text 5"/>
          <p:cNvSpPr/>
          <p:nvPr/>
        </p:nvSpPr>
        <p:spPr>
          <a:xfrm>
            <a:off x="1172535" y="4434931"/>
            <a:ext cx="5328849" cy="1387145"/>
          </a:xfrm>
          <a:prstGeom prst="rect">
            <a:avLst/>
          </a:prstGeom>
          <a:noFill/>
          <a:ln/>
        </p:spPr>
        <p:txBody>
          <a:bodyPr wrap="square" lIns="0" tIns="0" rIns="0" bIns="0" rtlCol="0" anchor="t"/>
          <a:lstStyle/>
          <a:p>
            <a:pPr algn="l" indent="0" marL="0">
              <a:lnSpc>
                <a:spcPct val="113000"/>
              </a:lnSpc>
              <a:buNone/>
            </a:pPr>
            <a:r>
              <a:rPr lang="fi" altLang="en-US" sz="2210" b="1" dirty="0">
                <a:solidFill>
                  <a:srgbClr val="422C70"/>
                </a:solidFill>
                <a:latin typeface="IBM Plex Sans" pitchFamily="34" charset="0"/>
                <a:ea typeface="IBM Plex Sans" pitchFamily="34" charset="-122"/>
                <a:cs typeface="IBM Plex Sans" pitchFamily="34" charset="-120"/>
              </a:rPr>
              <a:t>Säilyttäkää vastauksenne</a:t>
            </a:r>
            <a:endParaRPr lang="fi" sz="2210" dirty="0"/>
          </a:p>
          <a:p>
            <a:pPr algn="l" indent="0" marL="0">
              <a:lnSpc>
                <a:spcPct val="113000"/>
              </a:lnSpc>
              <a:spcBef>
                <a:spcPts val="330"/>
              </a:spcBef>
              <a:buNone/>
            </a:pPr>
            <a:r>
              <a:rPr lang="fi" altLang="en-US" sz="2210" dirty="0">
                <a:solidFill>
                  <a:srgbClr val="25252B"/>
                </a:solidFill>
                <a:latin typeface="IBM Plex Sans" pitchFamily="34" charset="0"/>
                <a:ea typeface="IBM Plex Sans" pitchFamily="34" charset="-122"/>
                <a:cs typeface="IBM Plex Sans" pitchFamily="34" charset="-120"/>
              </a:rPr>
              <a:t>Kirjoittakaa lyhyt vastaus jokaiseen kysymykseen. Palaatte vastauksiinne lopuksi.</a:t>
            </a:r>
            <a:endParaRPr lang="fi"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Miksi raha on tärkeää?</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Fakta vai mielipide?</a:t>
            </a:r>
            <a:endParaRPr lang="fi" sz="3000" dirty="0"/>
          </a:p>
        </p:txBody>
      </p:sp>
      <p:sp>
        <p:nvSpPr>
          <p:cNvPr id="5" name="Text 2"/>
          <p:cNvSpPr/>
          <p:nvPr/>
        </p:nvSpPr>
        <p:spPr>
          <a:xfrm>
            <a:off x="1032449" y="1383030"/>
            <a:ext cx="5939760" cy="1638422"/>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Tosiasia:</a:t>
            </a:r>
            <a:r>
              <a:rPr lang="fi" altLang="en-US" sz="2300" dirty="0">
                <a:solidFill>
                  <a:srgbClr val="25252B"/>
                </a:solidFill>
                <a:latin typeface="IBM Plex Sans" pitchFamily="34" charset="0"/>
                <a:ea typeface="IBM Plex Sans" pitchFamily="34" charset="-122"/>
                <a:cs typeface="IBM Plex Sans" pitchFamily="34" charset="-120"/>
              </a:rPr>
              <a:t> "Tämä seteli hyväksytään verojen maksuun." Se voidaan tarkistaa.</a:t>
            </a:r>
            <a:endParaRPr lang="fi" sz="2300" dirty="0"/>
          </a:p>
          <a:p>
            <a:pPr algn="l" marL="219710" indent="-219710">
              <a:lnSpc>
                <a:spcPct val="113000"/>
              </a:lnSpc>
              <a:spcBef>
                <a:spcPts val="460"/>
              </a:spcBef>
              <a:buSzPct val="100000"/>
              <a:buChar char="•"/>
            </a:pPr>
            <a:r>
              <a:rPr lang="fi" altLang="en-US" sz="2300" b="1" dirty="0">
                <a:solidFill>
                  <a:srgbClr val="422C70"/>
                </a:solidFill>
                <a:latin typeface="IBM Plex Sans" pitchFamily="34" charset="0"/>
                <a:ea typeface="IBM Plex Sans" pitchFamily="34" charset="-122"/>
                <a:cs typeface="IBM Plex Sans" pitchFamily="34" charset="-120"/>
              </a:rPr>
              <a:t>Mielipide:</a:t>
            </a:r>
            <a:r>
              <a:rPr lang="fi" altLang="en-US" sz="2300" dirty="0">
                <a:solidFill>
                  <a:srgbClr val="25252B"/>
                </a:solidFill>
                <a:latin typeface="IBM Plex Sans" pitchFamily="34" charset="0"/>
                <a:ea typeface="IBM Plex Sans" pitchFamily="34" charset="-122"/>
                <a:cs typeface="IBM Plex Sans" pitchFamily="34" charset="-120"/>
              </a:rPr>
              <a:t> "Tämä on paras rahan muoto." Se edellyttää kriteerejä ja näyttöä.</a:t>
            </a:r>
            <a:endParaRPr lang="fi" sz="2300" dirty="0"/>
          </a:p>
        </p:txBody>
      </p:sp>
      <p:sp>
        <p:nvSpPr>
          <p:cNvPr id="6" name="Text 3"/>
          <p:cNvSpPr/>
          <p:nvPr/>
        </p:nvSpPr>
        <p:spPr>
          <a:xfrm>
            <a:off x="666780" y="3343321"/>
            <a:ext cx="6340632" cy="1974921"/>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Tämä opas on tarkoitettu vain opetuskäyttöön. Se ei tarjoa taloudellista, sijoitus-, oikeudellista tai veroneuvontaa eikä kehota teitä ostamaan, myymään tai pitämään hallussanne mitään.</a:t>
            </a:r>
            <a:endParaRPr lang="f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Miksi raha on tärkeää?</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Mitä raha on?</a:t>
            </a:r>
            <a:endParaRPr lang="f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Raha on vaihdon väline.</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Vaihtokauppa ja tarpeiden kaksinkertainen yhteensattuma</a:t>
            </a:r>
            <a:endParaRPr lang="f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Molempien on haluttava sitä, mitä toisella on, samaan aikaan ja sopivissa määrissä.</a:t>
            </a:r>
            <a:endParaRPr lang="fi"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Vaihtokauppa ja tarpeiden kaksinkertainen yhteensattuma</a:t>
            </a:r>
            <a:endParaRPr lang="f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Molempien on haluttava sitä, mitä toisella on, samaan aikaan ja sopivissa määrin.</a:t>
            </a:r>
            <a:endParaRPr lang="fi" sz="2400" dirty="0"/>
          </a:p>
        </p:txBody>
      </p:sp>
      <p:pic>
        <p:nvPicPr>
          <p:cNvPr id="5" name="Image 0" descr="Amina Omistaa: riisiä Haluaa: kengätVaihtokumppanina LuisLuis ei halua riisiä.Luis Omistaa: kengätHaluaa: öljyäVaihtokumppanina MeiMei ei halua kenkiä.MeiOmistaa: öljyäHaluaa: korjaustöitäVaihtokumppa">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Raha on vaihdannan väline</a:t>
            </a:r>
            <a:endParaRPr lang="f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Kukaan ei halua rahaa sen itsensä vuoksi. Raha on hyödyllistä, koska muut hyväksyvät sen ja odottavat muiden hyväksyvän sen myöhemmin.</a:t>
            </a:r>
            <a:endParaRPr lang="fi"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Rahan kolme tehtävää</a:t>
            </a:r>
            <a:endParaRPr lang="f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Vaihdon väline:</a:t>
            </a:r>
            <a:r>
              <a:rPr lang="fi" altLang="en-US" sz="2400" dirty="0">
                <a:solidFill>
                  <a:srgbClr val="25252B"/>
                </a:solidFill>
                <a:latin typeface="IBM Plex Sans" pitchFamily="34" charset="0"/>
                <a:ea typeface="IBM Plex Sans" pitchFamily="34" charset="-122"/>
                <a:cs typeface="IBM Plex Sans" pitchFamily="34" charset="-120"/>
              </a:rPr>
              <a:t> ihmiset hyväksyvät sen maksuksi</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Laskentayksikkö:</a:t>
            </a:r>
            <a:r>
              <a:rPr lang="fi" altLang="en-US" sz="2400" dirty="0">
                <a:solidFill>
                  <a:srgbClr val="25252B"/>
                </a:solidFill>
                <a:latin typeface="IBM Plex Sans" pitchFamily="34" charset="0"/>
                <a:ea typeface="IBM Plex Sans" pitchFamily="34" charset="-122"/>
                <a:cs typeface="IBM Plex Sans" pitchFamily="34" charset="-120"/>
              </a:rPr>
              <a:t> hinnat ilmaistaan siinä</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Arvon säilyttäjä:</a:t>
            </a:r>
            <a:r>
              <a:rPr lang="fi" altLang="en-US" sz="2400" dirty="0">
                <a:solidFill>
                  <a:srgbClr val="25252B"/>
                </a:solidFill>
                <a:latin typeface="IBM Plex Sans" pitchFamily="34" charset="0"/>
                <a:ea typeface="IBM Plex Sans" pitchFamily="34" charset="-122"/>
                <a:cs typeface="IBM Plex Sans" pitchFamily="34" charset="-120"/>
              </a:rPr>
              <a:t> se siirtää arvoa nykyhetkestä tulevaisuuteen</a:t>
            </a:r>
            <a:endParaRPr lang="f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Mikään raha ei säilytä arvoaan täydellisesti, mutta jotkin rahan muodot menettävät ostovoimaansa hitaammin kuin toiset.</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Simpukankuorista paperiin</a:t>
            </a:r>
            <a:endParaRPr lang="fi"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Simpukankuoret, suola, helmet, karja, kupari, hopea, kulta</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Jalometallit: niukat, kestävät, laajasti hyväksytyt</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Paperiset saamistodistukset, jotka voitiin lunastaa ilmoitettua metallimäärää vastaan</a:t>
            </a:r>
            <a:endParaRPr lang="fi" sz="2300" dirty="0"/>
          </a:p>
          <a:p>
            <a:pPr algn="l" marL="219710" indent="-219710">
              <a:lnSpc>
                <a:spcPct val="113000"/>
              </a:lnSpc>
              <a:spcBef>
                <a:spcPts val="460"/>
              </a:spcBef>
              <a:buSzPct val="100000"/>
              <a:buChar char="•"/>
            </a:pPr>
            <a:r>
              <a:rPr lang="fi" altLang="en-US" sz="2300" dirty="0">
                <a:solidFill>
                  <a:srgbClr val="25252B"/>
                </a:solidFill>
                <a:latin typeface="IBM Plex Sans" pitchFamily="34" charset="0"/>
                <a:ea typeface="IBM Plex Sans" pitchFamily="34" charset="-122"/>
                <a:cs typeface="IBM Plex Sans" pitchFamily="34" charset="-120"/>
              </a:rPr>
              <a:t>Kultakannat: rahayksikkö sidottu lailla kultaan</a:t>
            </a:r>
            <a:endParaRPr lang="fi"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fi" altLang="en-US" sz="2300" dirty="0">
                <a:solidFill>
                  <a:srgbClr val="25252B"/>
                </a:solidFill>
                <a:latin typeface="IBM Plex Sans" pitchFamily="34" charset="0"/>
                <a:ea typeface="IBM Plex Sans" pitchFamily="34" charset="-122"/>
                <a:cs typeface="IBM Plex Sans" pitchFamily="34" charset="-120"/>
              </a:rPr>
              <a:t>Säännöt vaihtelivat paikan ja aikakauden mukaan.</a:t>
            </a:r>
            <a:endParaRPr lang="f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Fiat-raha</a:t>
            </a:r>
            <a:endParaRPr lang="fi"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1971: Yhdysvallat lopetti ulkomaisten hallitusten ja keskuspankkien virallisen mahdollisuuden vaihtaa dollareita kultaan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Nykyään useimmat kansalliset valuutat ovat fiat-rahaa: sitä lasketaan liikkeeseen valtion valtuuttamana, eikä sitä voi lunastaa kultaa tai mitään muuta hyödykettä vastaan</a:t>
            </a:r>
            <a:endParaRPr lang="fi" sz="2400" dirty="0"/>
          </a:p>
          <a:p>
            <a:pPr algn="l" marL="228600" indent="-228600">
              <a:lnSpc>
                <a:spcPct val="113000"/>
              </a:lnSpc>
              <a:spcBef>
                <a:spcPts val="480"/>
              </a:spcBef>
              <a:buSzPct val="100000"/>
              <a:buChar char="•"/>
            </a:pPr>
            <a:r>
              <a:rPr lang="fi" altLang="en-US" sz="2400" i="1" dirty="0">
                <a:solidFill>
                  <a:srgbClr val="25252B"/>
                </a:solidFill>
                <a:latin typeface="IBM Plex Sans" pitchFamily="34" charset="0"/>
                <a:ea typeface="IBM Plex Sans" pitchFamily="34" charset="-122"/>
                <a:cs typeface="IBM Plex Sans" pitchFamily="34" charset="-120"/>
              </a:rPr>
              <a:t>Fiat</a:t>
            </a:r>
            <a:r>
              <a:rPr lang="fi" altLang="en-US" sz="2400" dirty="0">
                <a:solidFill>
                  <a:srgbClr val="25252B"/>
                </a:solidFill>
                <a:latin typeface="IBM Plex Sans" pitchFamily="34" charset="0"/>
                <a:ea typeface="IBM Plex Sans" pitchFamily="34" charset="-122"/>
                <a:cs typeface="IBM Plex Sans" pitchFamily="34" charset="-120"/>
              </a:rPr>
              <a:t> on latinaa ja tarkoittaa ”tapahtukoon”, ja se ymmärretään usein merkityksessä ”määräyksestä”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Se hyväksytään, koska ihmiset, yritykset, pankit ja valtiot käyttävät sitä; lait tekevät siitä laillisen maksuvälineen ja edellyttävät sen käyttöä verojen maksamiseen</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Siirryimme rahasta, jonka takana</a:t>
            </a:r>
            <a:br/>
            <a:r>
              <a:rPr lang="fi" altLang="en-US" sz="4350" dirty="0">
                <a:solidFill>
                  <a:srgbClr val="FFFFFF"/>
                </a:solidFill>
                <a:latin typeface="IBM Plex Sans Medium" pitchFamily="34" charset="0"/>
                <a:ea typeface="IBM Plex Sans Medium" pitchFamily="34" charset="-122"/>
                <a:cs typeface="IBM Plex Sans Medium" pitchFamily="34" charset="-120"/>
              </a:rPr>
              <a:t>oli jotakin, rahaan, jonka takana</a:t>
            </a:r>
            <a:br/>
            <a:r>
              <a:rPr lang="fi" altLang="en-US" sz="4350" dirty="0">
                <a:solidFill>
                  <a:srgbClr val="FFFFFF"/>
                </a:solidFill>
                <a:latin typeface="IBM Plex Sans Medium" pitchFamily="34" charset="0"/>
                <a:ea typeface="IBM Plex Sans Medium" pitchFamily="34" charset="-122"/>
                <a:cs typeface="IBM Plex Sans Medium" pitchFamily="34" charset="-120"/>
              </a:rPr>
              <a:t>on luottamus johonkuhun</a:t>
            </a:r>
            <a:endParaRPr lang="f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C0C0D0"/>
                </a:solidFill>
                <a:latin typeface="IBM Plex Sans" pitchFamily="34" charset="0"/>
                <a:ea typeface="IBM Plex Sans" pitchFamily="34" charset="-122"/>
                <a:cs typeface="IBM Plex Sans" pitchFamily="34" charset="-120"/>
              </a:rPr>
              <a:t>Johdanto Bitcoiniin · Mitä raha on?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Mikä rahassamme on vialla?</a:t>
            </a:r>
            <a:endParaRPr lang="f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Kun ihmiset kuulevat sanan inflaatio, he ajattelevat yleensä hintojen nousua.</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Inflaatio ja ostovoima</a:t>
            </a:r>
            <a:endParaRPr lang="fi" sz="3000" dirty="0"/>
          </a:p>
        </p:txBody>
      </p:sp>
      <p:pic>
        <p:nvPicPr>
          <p:cNvPr id="4" name="Image 0" descr="Ennen Teillä on 100 rahayksikköä. Ostoskori maksaa 100. Voitte ostaa koko ostoskorin.HintatasoMatalampiOstovoimaSuurempiHintojen nousun jälkeen Teillä on yhä 100 rahayksikköä. Sama ostoskori maksaa 11">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Inflaatio ja ostovoima</a:t>
            </a:r>
            <a:endParaRPr lang="f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Monia syitä, yksi valinta</a:t>
            </a:r>
            <a:endParaRPr lang="fi"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Rahan ja luoton määrän kasvu</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Tarjontahäiriöt ja kysynnän muutokset</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Heikkenevä valuutta, verot, tuotantokustannukset</a:t>
            </a:r>
            <a:endParaRPr lang="fi"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Yksi syy on valinta, ei sattuma: fiat-järjestelmässä pieni joukko instituutioita voi lisätä rahan ja luoton tarjontaa ja muuttaa järjestelmän sääntöjä.</a:t>
            </a:r>
            <a:endParaRPr lang="f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Niukkuus ja arvo</a:t>
            </a:r>
            <a:endParaRPr lang="fi"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Alkuperäinen Mona Lisa on arvokkaampi kuin yksikään kopio: se on ainoa laatuaan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Pelkkä niukkuus ei luo arvoa, mutta kun ihmiset haluavat jotakin, sen tarjonnalla on merkitystä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Kun rahan määrä kasvaa nopeammin kuin sillä ostettavien hyödykkeiden määrä, kullakin rahayksiköllä saa yleensä vähemmän</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Inflaatio ei vaikuta kaikkiin samalla tavalla</a:t>
            </a:r>
            <a:endParaRPr lang="f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Käteisen ja säästöjen ostovoima voi heikentyä</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Arvoltaan nousevan omaisuuden omistajat voivat olla osittain suojassa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Palkat ja hinnat sopeutuvat eri tahtiin</a:t>
            </a:r>
            <a:endParaRPr lang="fi"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Pankkitilin saldo on eri asia kuin kädessänne oleva käteinen: se on pankin lupaus maksaa teille. Lupaus yleensä pitää, mutta se riippuu pankista ja sitä koskevista säännöistä.</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Kokeilkaa: ostovoiman tarkistus</a:t>
            </a:r>
            <a:endParaRPr lang="f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Valitkaa yksi arkinen hyödyke: leipä, kuljetuspalvelu tai puheaika</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Kirjoittakaa muistiin sen nykyinen hinta</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Kysykää joltakulta, mitä se maksoi useita vuosia sitten, ja tarkistakaa hinta luotettavasta lähteestä, jos mahdollista</a:t>
            </a:r>
            <a:endParaRPr lang="fi" sz="2400" dirty="0"/>
          </a:p>
          <a:p>
            <a:pPr algn="l" marL="228600" indent="-228600">
              <a:lnSpc>
                <a:spcPct val="113000"/>
              </a:lnSpc>
              <a:spcBef>
                <a:spcPts val="480"/>
              </a:spcBef>
              <a:buSzPct val="100000"/>
              <a:buFont typeface="+mj-lt"/>
              <a:buAutoNum type="arabicPeriod" startAt="1"/>
            </a:pPr>
            <a:r>
              <a:rPr lang="fi" altLang="en-US" sz="2400" dirty="0">
                <a:solidFill>
                  <a:srgbClr val="25252B"/>
                </a:solidFill>
                <a:latin typeface="IBM Plex Sans" pitchFamily="34" charset="0"/>
                <a:ea typeface="IBM Plex Sans" pitchFamily="34" charset="-122"/>
                <a:cs typeface="IBM Plex Sans" pitchFamily="34" charset="-120"/>
              </a:rPr>
              <a:t>Nousivatko tulot samaa tahtia? Mikä muu voisi selittää muutoksen?</a:t>
            </a:r>
            <a:endParaRPr lang="f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Fiat-raha toimii, mutta siihen liittyy riskejä</a:t>
            </a:r>
            <a:endParaRPr lang="fi"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Kätevät maksut, joustava luotto, välineet kriiseihin vastaamiseen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Mutta sen tarjonta ja säännöt voivat muuttua, ja sen käyttäjillä on vain vähän sananvaltaa</a:t>
            </a:r>
            <a:endParaRPr lang="fi"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Siksi ihmiset etsivät vaihtoehtoja, ja siksi Bitcoin luotiin.</a:t>
            </a:r>
            <a:endParaRPr lang="f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rahassamme on vialla?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Mikä on Bitcoin?</a:t>
            </a:r>
            <a:endParaRPr lang="f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Digitaalista rahaa, joka on hajautettua, jonka tarjonta on rajallinen ja jota voi lähettää suoraan käyttäjältä toiselle ilman pankin lupaa.</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Kaksoiskulutuksen ongelma</a:t>
            </a:r>
            <a:endParaRPr lang="f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i" altLang="en-US" sz="2400" b="1" dirty="0">
                <a:solidFill>
                  <a:srgbClr val="422C70"/>
                </a:solidFill>
                <a:latin typeface="IBM Plex Sans" pitchFamily="34" charset="0"/>
                <a:ea typeface="IBM Plex Sans" pitchFamily="34" charset="-122"/>
                <a:cs typeface="IBM Plex Sans" pitchFamily="34" charset="-120"/>
              </a:rPr>
              <a:t>31. lokakuuta 2008:</a:t>
            </a:r>
            <a:r>
              <a:rPr lang="fi" altLang="en-US" sz="2400" dirty="0">
                <a:solidFill>
                  <a:srgbClr val="25252B"/>
                </a:solidFill>
                <a:latin typeface="IBM Plex Sans" pitchFamily="34" charset="0"/>
                <a:ea typeface="IBM Plex Sans" pitchFamily="34" charset="-122"/>
                <a:cs typeface="IBM Plex Sans" pitchFamily="34" charset="-120"/>
              </a:rPr>
              <a:t> Satoshi Nakamoto julkaisee teoksen </a:t>
            </a:r>
            <a:r>
              <a:rPr lang="fi" altLang="en-US" sz="2400" i="1" dirty="0">
                <a:solidFill>
                  <a:srgbClr val="25252B"/>
                </a:solidFill>
                <a:latin typeface="IBM Plex Sans" pitchFamily="34" charset="0"/>
                <a:ea typeface="IBM Plex Sans" pitchFamily="34" charset="-122"/>
                <a:cs typeface="IBM Plex Sans" pitchFamily="34" charset="-120"/>
              </a:rPr>
              <a:t>Bitcoin: vertaisverkkoon perustuva sähköinen käteisjärjestelmä</a:t>
            </a:r>
            <a:r>
              <a:rPr lang="fi" altLang="en-US" sz="2400" dirty="0">
                <a:solidFill>
                  <a:srgbClr val="25252B"/>
                </a:solidFill>
                <a:latin typeface="IBM Plex Sans" pitchFamily="34" charset="0"/>
                <a:ea typeface="IBM Plex Sans" pitchFamily="34" charset="-122"/>
                <a:cs typeface="IBM Plex Sans" pitchFamily="34" charset="-120"/>
              </a:rPr>
              <a:t>. </a:t>
            </a:r>
            <a:r>
              <a:rPr lang="fi" altLang="en-US" sz="2400" b="1" dirty="0">
                <a:solidFill>
                  <a:srgbClr val="25252B"/>
                </a:solidFill>
                <a:latin typeface="IBM Plex Sans" pitchFamily="34" charset="0"/>
                <a:ea typeface="IBM Plex Sans" pitchFamily="34" charset="-122"/>
                <a:cs typeface="IBM Plex Sans" pitchFamily="34" charset="-120"/>
              </a:rPr>
              <a:t>Tammikuu 2009:</a:t>
            </a:r>
            <a:r>
              <a:rPr lang="fi" altLang="en-US" sz="2400" dirty="0">
                <a:solidFill>
                  <a:srgbClr val="25252B"/>
                </a:solidFill>
                <a:latin typeface="IBM Plex Sans" pitchFamily="34" charset="0"/>
                <a:ea typeface="IBM Plex Sans" pitchFamily="34" charset="-122"/>
                <a:cs typeface="IBM Plex Sans" pitchFamily="34" charset="-120"/>
              </a:rPr>
              <a:t> verkko käynnistyy.</a:t>
            </a:r>
            <a:endParaRPr lang="fi" sz="2400" dirty="0"/>
          </a:p>
        </p:txBody>
      </p:sp>
      <p:pic>
        <p:nvPicPr>
          <p:cNvPr id="5" name="Image 0" descr="Maksuyhtiö Lähettäjä pyytää yhtiötä tekemään siirronYhtiö ylläpitää tilikirjaa ja hyväksyy siirron Vastaanottaja saa maksun, jos yhtiö sallii senRiippuu seuraavastaYksi luotettu organisaatio, joka yll">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Hajautettu · Rajallinen tarjonta · Vertaisverkko</a:t>
            </a:r>
            <a:endParaRPr lang="f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Hajautettu:</a:t>
            </a:r>
            <a:r>
              <a:rPr lang="fi" altLang="en-US" sz="2400" dirty="0">
                <a:solidFill>
                  <a:srgbClr val="25252B"/>
                </a:solidFill>
                <a:latin typeface="IBM Plex Sans" pitchFamily="34" charset="0"/>
                <a:ea typeface="IBM Plex Sans" pitchFamily="34" charset="-122"/>
                <a:cs typeface="IBM Plex Sans" pitchFamily="34" charset="-120"/>
              </a:rPr>
              <a:t> mikään keskustoimisto ei luo tilejä, muuta saldoja tai päätä, kuka saa liittyä</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Rajallinen tarjonta:</a:t>
            </a:r>
            <a:r>
              <a:rPr lang="fi" altLang="en-US" sz="2400" dirty="0">
                <a:solidFill>
                  <a:srgbClr val="25252B"/>
                </a:solidFill>
                <a:latin typeface="IBM Plex Sans" pitchFamily="34" charset="0"/>
                <a:ea typeface="IBM Plex Sans" pitchFamily="34" charset="-122"/>
                <a:cs typeface="IBM Plex Sans" pitchFamily="34" charset="-120"/>
              </a:rPr>
              <a:t> bitcoineja ei tule koskaan olemaan yli 21 miljoonaa</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Suoraan vertaiselta toiselle:</a:t>
            </a:r>
            <a:r>
              <a:rPr lang="fi" altLang="en-US" sz="2400" dirty="0">
                <a:solidFill>
                  <a:srgbClr val="25252B"/>
                </a:solidFill>
                <a:latin typeface="IBM Plex Sans" pitchFamily="34" charset="0"/>
                <a:ea typeface="IBM Plex Sans" pitchFamily="34" charset="-122"/>
                <a:cs typeface="IBM Plex Sans" pitchFamily="34" charset="-120"/>
              </a:rPr>
              <a:t> lähettäkää kenelle tahansa, minne tahansa, pyytämättä lupaa keskusviranomaiselta</a:t>
            </a:r>
            <a:endParaRPr lang="fi"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Mikään yritys ei voi jäädyttää bitcoineja, joita hallitsette itse. Tämän vapauden kääntöpuolena on vastuu: kelvollista siirtoa on yleensä mahdotonta perua, eikä verkolla ole asiakastukea.</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Raja, jonka kuka tahansa voi tarkistaa</a:t>
            </a:r>
            <a:endParaRPr lang="fi" sz="3000" dirty="0"/>
          </a:p>
        </p:txBody>
      </p:sp>
      <p:pic>
        <p:nvPicPr>
          <p:cNvPr id="4" name="Image 0" descr="Väite tarjonnasta Liikkeeseenlaskija ilmoittaa enimmäismäärän verkkosivustollaan. Se on kirjattu vain liikkeeseenlaskijan omaan tietokantaan. Kukaan liikkeeseenlaskijan ulkopuolella ei voi tarkistaa s">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Ette tarvitse kokonaista Bitcoinia</a:t>
            </a:r>
            <a:endParaRPr lang="f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Yksi bitcoin jakautuu 100 000 000 pienempään yksikköön, joita kutsutaan satosheiksi eli satseiksi.</a:t>
            </a:r>
            <a:endParaRPr lang="fi" sz="2400" dirty="0"/>
          </a:p>
        </p:txBody>
      </p:sp>
      <p:pic>
        <p:nvPicPr>
          <p:cNvPr id="5" name="Image 0" descr="Bitcoin (BTC)10,10,010,0010,00000001Satoshit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Kuka pitää Bitcoinin toiminnassa?</a:t>
            </a:r>
            <a:endParaRPr lang="fi" sz="3000" dirty="0"/>
          </a:p>
        </p:txBody>
      </p:sp>
      <p:pic>
        <p:nvPicPr>
          <p:cNvPr id="4" name="Image 0" descr="KäyttäjäKäyttäjä vastaanottaa, säilyttää ja lähettää bitcoinia. SolmuSolmu tarkistaa sääntöjen noudattamisen itsenäisesti ja välittää kelvollista dataa. LouhijaLouhija rakentaa lohkoehdokkaita ja teke">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Kuka pitää Bitcoinin toiminnassa?</a:t>
            </a:r>
            <a:endParaRPr lang="f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Bitcoiniin liittyy kompromisseja</a:t>
            </a:r>
            <a:endParaRPr lang="f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Sen hinta voi muuttua nopeasti</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Virheet ovat yleensä peruuttamattomia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Sen hyväksyminen maksuvälineenä on yhä rajallista monissa paikoissa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Sen turvallinen käyttö vaatii jonkin verran opettelua</a:t>
            </a:r>
            <a:endParaRPr lang="f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Bitcoin korvaa osan instituutioihin kohdistuvasta luottamuksesta todentamisella ja henkilökohtaisella vastuulla. Se ei poista riskejä.</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Mikä on Bitcoin?</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Miten käytätte Bitcoinia?</a:t>
            </a:r>
            <a:endParaRPr lang="f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Ensimmäinen kysymys mistä tahansa lompakosta: kuka hallitsee avaimia?</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Lompakko hallinnoi avaimia</a:t>
            </a:r>
            <a:endParaRPr lang="fi" sz="3000" dirty="0"/>
          </a:p>
        </p:txBody>
      </p:sp>
      <p:pic>
        <p:nvPicPr>
          <p:cNvPr id="4" name="Image 0" descr="Lompakkonne sisältää avaimet Vastaanottakaa Jakakaa vastaanotto-osoiteLähettäkää Allekirjoittakaa avaimellanne Bitcoinit pysyvät yhteisessä tilikirjass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Kenen hallussa Bitcoin-varanne oikeastaan ovat?</a:t>
            </a:r>
            <a:endParaRPr lang="f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Omassa säilytyksessä:</a:t>
            </a:r>
            <a:r>
              <a:rPr lang="fi" altLang="en-US" sz="2400" dirty="0">
                <a:solidFill>
                  <a:srgbClr val="25252B"/>
                </a:solidFill>
                <a:latin typeface="IBM Plex Sans" pitchFamily="34" charset="0"/>
                <a:ea typeface="IBM Plex Sans" pitchFamily="34" charset="-122"/>
                <a:cs typeface="IBM Plex Sans" pitchFamily="34" charset="-120"/>
              </a:rPr>
              <a:t> hallitsette itse avaimia</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Kukaan ei voi palauttaa bitcoinejanne puolestanne, jos menetätte palautuslauseen ja laitteen</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Palveluntarjoajan säilytyksessä:</a:t>
            </a:r>
            <a:r>
              <a:rPr lang="fi" altLang="en-US" sz="2400" dirty="0">
                <a:solidFill>
                  <a:srgbClr val="25252B"/>
                </a:solidFill>
                <a:latin typeface="IBM Plex Sans" pitchFamily="34" charset="0"/>
                <a:ea typeface="IBM Plex Sans" pitchFamily="34" charset="-122"/>
                <a:cs typeface="IBM Plex Sans" pitchFamily="34" charset="-120"/>
              </a:rPr>
              <a:t> yritys pitää avaimia hallussaan, hieman pankin tapaan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Saldonne on yrityksen lupaus maksaa; yritys voi rajoittaa nostoja, jäädyttää tilin, joutua tietomurron kohteeksi tai lopettaa toimintansa</a:t>
            </a:r>
            <a:endParaRPr lang="fi"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Säilytystavan valinta ei mittaa arvoanne. Tärkeää on tietää, kumpaa säilytystapaa käytätte ja mihin luotatte.</a:t>
            </a:r>
            <a:endParaRPr lang="f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Palautuslauseenne antaa</a:t>
            </a:r>
            <a:br/>
            <a:r>
              <a:rPr lang="fi" altLang="en-US" sz="3000" dirty="0">
                <a:solidFill>
                  <a:srgbClr val="422C70"/>
                </a:solidFill>
                <a:latin typeface="IBM Plex Sans Medium" pitchFamily="34" charset="0"/>
                <a:ea typeface="IBM Plex Sans Medium" pitchFamily="34" charset="-122"/>
                <a:cs typeface="IBM Plex Sans Medium" pitchFamily="34" charset="-120"/>
              </a:rPr>
              <a:t>täydet käyttöoikeudet</a:t>
            </a:r>
            <a:endParaRPr lang="fi"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fi" altLang="en-US" sz="2400" dirty="0">
                <a:solidFill>
                  <a:srgbClr val="25252B"/>
                </a:solidFill>
                <a:latin typeface="IBM Plex Sans" pitchFamily="34" charset="0"/>
                <a:ea typeface="IBM Plex Sans" pitchFamily="34" charset="-122"/>
                <a:cs typeface="IBM Plex Sans" pitchFamily="34" charset="-120"/>
              </a:rPr>
              <a:t>Järjestetty sanalista, jossa on usein 12 tai 24 sanaa ja jonka avulla voitte palauttaa avaimenne. Kuka tahansa, jolla on tämä lista, voi ottaa bitcoininne.</a:t>
            </a:r>
            <a:endParaRPr lang="fi" sz="2400" dirty="0"/>
          </a:p>
        </p:txBody>
      </p:sp>
      <p:pic>
        <p:nvPicPr>
          <p:cNvPr id="6" name="Image 1" descr="Vain esimerkki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Jos avaimet eivät ole teidän,</a:t>
            </a:r>
            <a:br/>
            <a:r>
              <a:rPr lang="fi" altLang="en-US" sz="4350" dirty="0">
                <a:solidFill>
                  <a:srgbClr val="FFFFFF"/>
                </a:solidFill>
                <a:latin typeface="IBM Plex Sans Medium" pitchFamily="34" charset="0"/>
                <a:ea typeface="IBM Plex Sans Medium" pitchFamily="34" charset="-122"/>
                <a:cs typeface="IBM Plex Sans Medium" pitchFamily="34" charset="-120"/>
              </a:rPr>
              <a:t>kolikotkaan eivät ole teidän.</a:t>
            </a:r>
            <a:endParaRPr lang="f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C0C0D0"/>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Ennen minkään lompakon käyttöä</a:t>
            </a:r>
            <a:endParaRPr lang="fi" sz="3000" dirty="0"/>
          </a:p>
        </p:txBody>
      </p:sp>
      <p:sp>
        <p:nvSpPr>
          <p:cNvPr id="5" name="Text 2"/>
          <p:cNvSpPr/>
          <p:nvPr/>
        </p:nvSpPr>
        <p:spPr>
          <a:xfrm>
            <a:off x="986729" y="1372240"/>
            <a:ext cx="5989960" cy="4057376"/>
          </a:xfrm>
          <a:prstGeom prst="rect">
            <a:avLst/>
          </a:prstGeom>
          <a:noFill/>
          <a:ln/>
        </p:spPr>
        <p:txBody>
          <a:bodyPr wrap="square" lIns="0" tIns="0" rIns="0" bIns="0" rtlCol="0" anchor="t"/>
          <a:lstStyle/>
          <a:p>
            <a:pPr algn="l" marL="191770" indent="-191770">
              <a:lnSpc>
                <a:spcPct val="113000"/>
              </a:lnSpc>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Avaimet:</a:t>
            </a:r>
            <a:r>
              <a:rPr lang="fi" altLang="en-US" sz="2020" dirty="0">
                <a:solidFill>
                  <a:srgbClr val="25252B"/>
                </a:solidFill>
                <a:latin typeface="IBM Plex Sans" pitchFamily="34" charset="0"/>
                <a:ea typeface="IBM Plex Sans" pitchFamily="34" charset="-122"/>
                <a:cs typeface="IBM Plex Sans" pitchFamily="34" charset="-120"/>
              </a:rPr>
              <a:t> kuka niitä hallitsee, Te vai yritys?</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Palautus:</a:t>
            </a:r>
            <a:r>
              <a:rPr lang="fi" altLang="en-US" sz="2020" dirty="0">
                <a:solidFill>
                  <a:srgbClr val="25252B"/>
                </a:solidFill>
                <a:latin typeface="IBM Plex Sans" pitchFamily="34" charset="0"/>
                <a:ea typeface="IBM Plex Sans" pitchFamily="34" charset="-122"/>
                <a:cs typeface="IBM Plex Sans" pitchFamily="34" charset="-120"/>
              </a:rPr>
              <a:t> entä jos puhelimenne katoaa tai yritys lakkaa olemasta?</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Lähde:</a:t>
            </a:r>
            <a:r>
              <a:rPr lang="fi" altLang="en-US" sz="2020" dirty="0">
                <a:solidFill>
                  <a:srgbClr val="25252B"/>
                </a:solidFill>
                <a:latin typeface="IBM Plex Sans" pitchFamily="34" charset="0"/>
                <a:ea typeface="IBM Plex Sans" pitchFamily="34" charset="-122"/>
                <a:cs typeface="IBM Plex Sans" pitchFamily="34" charset="-120"/>
              </a:rPr>
              <a:t> virallinen verkkosivusto tai sovelluskaupan sovellussivu, ei jonkun Teille lähettämä linkki?</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Koodi:</a:t>
            </a:r>
            <a:r>
              <a:rPr lang="fi" altLang="en-US" sz="2020" dirty="0">
                <a:solidFill>
                  <a:srgbClr val="25252B"/>
                </a:solidFill>
                <a:latin typeface="IBM Plex Sans" pitchFamily="34" charset="0"/>
                <a:ea typeface="IBM Plex Sans" pitchFamily="34" charset="-122"/>
                <a:cs typeface="IBM Plex Sans" pitchFamily="34" charset="-120"/>
              </a:rPr>
              <a:t> avointa lähdekoodia ja aktiivisesti ylläpidetty? (Ei yksinään todista turvallisuutta.)</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Kulut:</a:t>
            </a:r>
            <a:r>
              <a:rPr lang="fi" altLang="en-US" sz="2020" dirty="0">
                <a:solidFill>
                  <a:srgbClr val="25252B"/>
                </a:solidFill>
                <a:latin typeface="IBM Plex Sans" pitchFamily="34" charset="0"/>
                <a:ea typeface="IBM Plex Sans" pitchFamily="34" charset="-122"/>
                <a:cs typeface="IBM Plex Sans" pitchFamily="34" charset="-120"/>
              </a:rPr>
              <a:t> lähetys-, vastaanotto- tai nostomaksuja?</a:t>
            </a:r>
            <a:endParaRPr lang="fi" sz="2020" dirty="0"/>
          </a:p>
          <a:p>
            <a:pPr algn="l" marL="191770" indent="-191770">
              <a:lnSpc>
                <a:spcPct val="113000"/>
              </a:lnSpc>
              <a:spcBef>
                <a:spcPts val="400"/>
              </a:spcBef>
              <a:buSzPct val="100000"/>
              <a:buChar char="•"/>
            </a:pPr>
            <a:r>
              <a:rPr lang="fi" altLang="en-US" sz="2020" b="1" dirty="0">
                <a:solidFill>
                  <a:srgbClr val="422C70"/>
                </a:solidFill>
                <a:latin typeface="IBM Plex Sans" pitchFamily="34" charset="0"/>
                <a:ea typeface="IBM Plex Sans" pitchFamily="34" charset="-122"/>
                <a:cs typeface="IBM Plex Sans" pitchFamily="34" charset="-120"/>
              </a:rPr>
              <a:t>Maksut:</a:t>
            </a:r>
            <a:r>
              <a:rPr lang="fi" altLang="en-US" sz="2020" dirty="0">
                <a:solidFill>
                  <a:srgbClr val="25252B"/>
                </a:solidFill>
                <a:latin typeface="IBM Plex Sans" pitchFamily="34" charset="0"/>
                <a:ea typeface="IBM Plex Sans" pitchFamily="34" charset="-122"/>
                <a:cs typeface="IBM Plex Sans" pitchFamily="34" charset="-120"/>
              </a:rPr>
              <a:t> lohkoketjussa, Lightning-verkossa vai molemmissa?</a:t>
            </a:r>
            <a:endParaRPr lang="fi"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Lohkoketjussa ja Lightning-verkossa</a:t>
            </a:r>
            <a:endParaRPr lang="f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Ketjussa:</a:t>
            </a:r>
            <a:r>
              <a:rPr lang="fi" altLang="en-US" sz="2400" dirty="0">
                <a:solidFill>
                  <a:srgbClr val="25252B"/>
                </a:solidFill>
                <a:latin typeface="IBM Plex Sans" pitchFamily="34" charset="0"/>
                <a:ea typeface="IBM Plex Sans" pitchFamily="34" charset="-122"/>
                <a:cs typeface="IBM Plex Sans" pitchFamily="34" charset="-120"/>
              </a:rPr>
              <a:t> tallennettu suoraan lohkoketjuun</a:t>
            </a:r>
            <a:endParaRPr lang="fi" sz="2400" dirty="0"/>
          </a:p>
          <a:p>
            <a:pPr algn="l" marL="228600" indent="-228600">
              <a:lnSpc>
                <a:spcPct val="113000"/>
              </a:lnSpc>
              <a:spcBef>
                <a:spcPts val="480"/>
              </a:spcBef>
              <a:buSzPct val="100000"/>
              <a:buChar char="•"/>
            </a:pPr>
            <a:r>
              <a:rPr lang="fi" altLang="en-US" sz="2400" b="1" dirty="0">
                <a:solidFill>
                  <a:srgbClr val="422C70"/>
                </a:solidFill>
                <a:latin typeface="IBM Plex Sans" pitchFamily="34" charset="0"/>
                <a:ea typeface="IBM Plex Sans" pitchFamily="34" charset="-122"/>
                <a:cs typeface="IBM Plex Sans" pitchFamily="34" charset="-120"/>
              </a:rPr>
              <a:t>Lightning:</a:t>
            </a:r>
            <a:r>
              <a:rPr lang="fi" altLang="en-US" sz="2400" dirty="0">
                <a:solidFill>
                  <a:srgbClr val="25252B"/>
                </a:solidFill>
                <a:latin typeface="IBM Plex Sans" pitchFamily="34" charset="0"/>
                <a:ea typeface="IBM Plex Sans" pitchFamily="34" charset="-122"/>
                <a:cs typeface="IBM Plex Sans" pitchFamily="34" charset="-120"/>
              </a:rPr>
              <a:t> Bitcoinin päälle rakennettu maksuverkko nopeita, pieniä ja toistuvia maksuja, kuten kahvin ostamista, varten</a:t>
            </a:r>
            <a:endParaRPr lang="fi" sz="2400" dirty="0"/>
          </a:p>
          <a:p>
            <a:pPr algn="l" marL="228600" indent="-228600">
              <a:lnSpc>
                <a:spcPct val="113000"/>
              </a:lnSpc>
              <a:spcBef>
                <a:spcPts val="480"/>
              </a:spcBef>
              <a:buSzPct val="100000"/>
              <a:buChar char="•"/>
            </a:pPr>
            <a:r>
              <a:rPr lang="fi" altLang="en-US" sz="2400" dirty="0">
                <a:solidFill>
                  <a:srgbClr val="25252B"/>
                </a:solidFill>
                <a:latin typeface="IBM Plex Sans" pitchFamily="34" charset="0"/>
                <a:ea typeface="IBM Plex Sans" pitchFamily="34" charset="-122"/>
                <a:cs typeface="IBM Plex Sans" pitchFamily="34" charset="-120"/>
              </a:rPr>
              <a:t>Myös Lightning-lompakko voi olla kolmannen osapuolen hallinnoima tai itsehallinnoitu</a:t>
            </a:r>
            <a:endParaRPr lang="fi" sz="2400" dirty="0"/>
          </a:p>
        </p:txBody>
      </p:sp>
      <p:pic>
        <p:nvPicPr>
          <p:cNvPr id="5" name="Image 0" descr="LohkoketjussaKirjataan suoraan Bitcoinin lohkoketjuunLightningBitcoinin päälle rakennettu maksuverkko">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Kolme sääntöä oppimisen ajaksi</a:t>
            </a:r>
            <a:endParaRPr lang="fi"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Opetelkaa ensin.</a:t>
            </a:r>
            <a:r>
              <a:rPr lang="fi" altLang="en-US" sz="2300" dirty="0">
                <a:solidFill>
                  <a:srgbClr val="25252B"/>
                </a:solidFill>
                <a:latin typeface="IBM Plex Sans" pitchFamily="34" charset="0"/>
                <a:ea typeface="IBM Plex Sans" pitchFamily="34" charset="-122"/>
                <a:cs typeface="IBM Plex Sans" pitchFamily="34" charset="-120"/>
              </a:rPr>
              <a:t> Älkää toimiko innostuksen, pelon tai painostuksen vuoksi.</a:t>
            </a:r>
            <a:endParaRPr lang="fi" sz="2300" dirty="0"/>
          </a:p>
          <a:p>
            <a:pPr algn="l" marL="219710" indent="-219710">
              <a:lnSpc>
                <a:spcPct val="113000"/>
              </a:lnSpc>
              <a:spcBef>
                <a:spcPts val="460"/>
              </a:spcBef>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Aloittakaa pienestä.</a:t>
            </a:r>
            <a:r>
              <a:rPr lang="fi" altLang="en-US" sz="2300" dirty="0">
                <a:solidFill>
                  <a:srgbClr val="25252B"/>
                </a:solidFill>
                <a:latin typeface="IBM Plex Sans" pitchFamily="34" charset="0"/>
                <a:ea typeface="IBM Plex Sans" pitchFamily="34" charset="-122"/>
                <a:cs typeface="IBM Plex Sans" pitchFamily="34" charset="-120"/>
              </a:rPr>
              <a:t> Kokeilkaa vieraita työkaluja summalla, jonka teillä on varaa menettää.</a:t>
            </a:r>
            <a:endParaRPr lang="fi" sz="2300" dirty="0"/>
          </a:p>
          <a:p>
            <a:pPr algn="l" marL="219710" indent="-219710">
              <a:lnSpc>
                <a:spcPct val="113000"/>
              </a:lnSpc>
              <a:spcBef>
                <a:spcPts val="460"/>
              </a:spcBef>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Älkää luottako, vaan varmistakaa.</a:t>
            </a:r>
            <a:r>
              <a:rPr lang="fi" altLang="en-US" sz="2300" dirty="0">
                <a:solidFill>
                  <a:srgbClr val="25252B"/>
                </a:solidFill>
                <a:latin typeface="IBM Plex Sans" pitchFamily="34" charset="0"/>
                <a:ea typeface="IBM Plex Sans" pitchFamily="34" charset="-122"/>
                <a:cs typeface="IBM Plex Sans" pitchFamily="34" charset="-120"/>
              </a:rPr>
              <a:t> Tarkistakaa henkilö, maksutapa, osoite ja summa.</a:t>
            </a:r>
            <a:endParaRPr lang="fi" sz="2300" dirty="0"/>
          </a:p>
        </p:txBody>
      </p:sp>
      <p:sp>
        <p:nvSpPr>
          <p:cNvPr id="5" name="Shape 3"/>
          <p:cNvSpPr/>
          <p:nvPr/>
        </p:nvSpPr>
        <p:spPr>
          <a:xfrm>
            <a:off x="666780" y="3796772"/>
            <a:ext cx="10858500" cy="1974372"/>
          </a:xfrm>
          <a:prstGeom prst="rect">
            <a:avLst/>
          </a:prstGeom>
          <a:solidFill>
            <a:srgbClr val="F3F3FA"/>
          </a:solidFill>
          <a:ln/>
        </p:spPr>
      </p:sp>
      <p:sp>
        <p:nvSpPr>
          <p:cNvPr id="6" name="Shape 4"/>
          <p:cNvSpPr/>
          <p:nvPr/>
        </p:nvSpPr>
        <p:spPr>
          <a:xfrm>
            <a:off x="666780" y="3796772"/>
            <a:ext cx="57150" cy="1974372"/>
          </a:xfrm>
          <a:prstGeom prst="rect">
            <a:avLst/>
          </a:prstGeom>
          <a:solidFill>
            <a:srgbClr val="422C70"/>
          </a:solidFill>
          <a:ln/>
        </p:spPr>
      </p:sp>
      <p:sp>
        <p:nvSpPr>
          <p:cNvPr id="7" name="Text 5"/>
          <p:cNvSpPr/>
          <p:nvPr/>
        </p:nvSpPr>
        <p:spPr>
          <a:xfrm>
            <a:off x="1192103" y="4060119"/>
            <a:ext cx="10456896" cy="1447678"/>
          </a:xfrm>
          <a:prstGeom prst="rect">
            <a:avLst/>
          </a:prstGeom>
          <a:noFill/>
          <a:ln/>
        </p:spPr>
        <p:txBody>
          <a:bodyPr wrap="square" lIns="0" tIns="0" rIns="0" bIns="0" rtlCol="0" anchor="t"/>
          <a:lstStyle/>
          <a:p>
            <a:pPr algn="l" indent="0" marL="0">
              <a:lnSpc>
                <a:spcPct val="113000"/>
              </a:lnSpc>
              <a:buNone/>
            </a:pPr>
            <a:r>
              <a:rPr lang="fi" altLang="en-US" sz="2300" b="1" dirty="0">
                <a:solidFill>
                  <a:srgbClr val="422C70"/>
                </a:solidFill>
                <a:latin typeface="IBM Plex Sans" pitchFamily="34" charset="0"/>
                <a:ea typeface="IBM Plex Sans" pitchFamily="34" charset="-122"/>
                <a:cs typeface="IBM Plex Sans" pitchFamily="34" charset="-120"/>
              </a:rPr>
              <a:t>Jakakaa vastaanottotietoja, älkää koskaan salaisuuksia</a:t>
            </a:r>
            <a:endParaRPr lang="fi" sz="2300" dirty="0"/>
          </a:p>
          <a:p>
            <a:pPr algn="l" indent="0" marL="0">
              <a:lnSpc>
                <a:spcPct val="113000"/>
              </a:lnSpc>
              <a:spcBef>
                <a:spcPts val="340"/>
              </a:spcBef>
              <a:buNone/>
            </a:pPr>
            <a:r>
              <a:rPr lang="fi" altLang="en-US" sz="2300" dirty="0">
                <a:solidFill>
                  <a:srgbClr val="25252B"/>
                </a:solidFill>
                <a:latin typeface="IBM Plex Sans" pitchFamily="34" charset="0"/>
                <a:ea typeface="IBM Plex Sans" pitchFamily="34" charset="-122"/>
                <a:cs typeface="IBM Plex Sans" pitchFamily="34" charset="-120"/>
              </a:rPr>
              <a:t>Osoitteen tai maksupyynnön voi jakaa. Palautuslausetta tai yksityistä avainta ei saa koskaan jakaa. Yksikään luotettava kouluttaja, lompakkoyritys tai tukihenkilö ei koskaan pyydä niitä.</a:t>
            </a:r>
            <a:endParaRPr lang="fi"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Pysähtykää, älkää jakako</a:t>
            </a:r>
            <a:br/>
            <a:r>
              <a:rPr lang="fi" altLang="en-US" sz="3000" dirty="0">
                <a:solidFill>
                  <a:srgbClr val="422C70"/>
                </a:solidFill>
                <a:latin typeface="IBM Plex Sans Medium" pitchFamily="34" charset="0"/>
                <a:ea typeface="IBM Plex Sans Medium" pitchFamily="34" charset="-122"/>
                <a:cs typeface="IBM Plex Sans Medium" pitchFamily="34" charset="-120"/>
              </a:rPr>
              <a:t>mitään, älkää lähettäkö</a:t>
            </a:r>
            <a:br/>
            <a:r>
              <a:rPr lang="fi" altLang="en-US" sz="3000" dirty="0">
                <a:solidFill>
                  <a:srgbClr val="422C70"/>
                </a:solidFill>
                <a:latin typeface="IBM Plex Sans Medium" pitchFamily="34" charset="0"/>
                <a:ea typeface="IBM Plex Sans Medium" pitchFamily="34" charset="-122"/>
                <a:cs typeface="IBM Plex Sans Medium" pitchFamily="34" charset="-120"/>
              </a:rPr>
              <a:t>mitään</a:t>
            </a:r>
            <a:endParaRPr lang="fi" sz="3000" dirty="0"/>
          </a:p>
        </p:txBody>
      </p:sp>
      <p:sp>
        <p:nvSpPr>
          <p:cNvPr id="5" name="Text 2"/>
          <p:cNvSpPr/>
          <p:nvPr/>
        </p:nvSpPr>
        <p:spPr>
          <a:xfrm>
            <a:off x="666780" y="2255459"/>
            <a:ext cx="5694426" cy="1974372"/>
          </a:xfrm>
          <a:prstGeom prst="rect">
            <a:avLst/>
          </a:prstGeom>
          <a:noFill/>
          <a:ln/>
        </p:spPr>
        <p:txBody>
          <a:bodyPr wrap="square" lIns="0" tIns="0" rIns="0" bIns="0" rtlCol="0" anchor="t"/>
          <a:lstStyle/>
          <a:p>
            <a:pPr algn="l" indent="0" marL="0">
              <a:lnSpc>
                <a:spcPct val="113000"/>
              </a:lnSpc>
              <a:buNone/>
            </a:pPr>
            <a:r>
              <a:rPr lang="fi" altLang="en-US" sz="1920" dirty="0">
                <a:solidFill>
                  <a:srgbClr val="25252B"/>
                </a:solidFill>
                <a:latin typeface="IBM Plex Sans" pitchFamily="34" charset="0"/>
                <a:ea typeface="IBM Plex Sans" pitchFamily="34" charset="-122"/>
                <a:cs typeface="IBM Plex Sans" pitchFamily="34" charset="-120"/>
              </a:rPr>
              <a:t>Pysähtykää, jos joku luo kiireen tuntua tai vaatii salailua, lupaa varmaa tuottoa, pyytää teitä lähettämään ensin bitcoinia tai kysyy palautussanojanne. Pitäkää tauko. Älkää jakako mitään. Älkää lähettäkö mitään. Tarkistakaa sitten asia ennestään tuntemastanne lähteestä.</a:t>
            </a:r>
            <a:endParaRPr lang="fi" sz="1920" dirty="0"/>
          </a:p>
        </p:txBody>
      </p:sp>
      <p:pic>
        <p:nvPicPr>
          <p:cNvPr id="6" name="Image 1" descr="Kiireellisyys Toisena esiintyminen Muuttunut maksukohde Taatut tuotot Salaisia tietoja koskevat pyynnöt">    </p:cNvPr>
          <p:cNvPicPr>
            <a:picLocks noChangeAspect="1"/>
          </p:cNvPicPr>
          <p:nvPr/>
        </p:nvPicPr>
        <p:blipFill>
          <a:blip r:embed="rId2"/>
          <a:stretch>
            <a:fillRect/>
          </a:stretch>
        </p:blipFill>
        <p:spPr>
          <a:xfrm>
            <a:off x="1338224" y="4351721"/>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Miten käytätte Bitcoinia?</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fi" altLang="en-US" sz="4350" dirty="0">
                <a:solidFill>
                  <a:srgbClr val="FFFFFF"/>
                </a:solidFill>
                <a:latin typeface="IBM Plex Sans Medium" pitchFamily="34" charset="0"/>
                <a:ea typeface="IBM Plex Sans Medium" pitchFamily="34" charset="-122"/>
                <a:cs typeface="IBM Plex Sans Medium" pitchFamily="34" charset="-120"/>
              </a:rPr>
              <a:t>Mitä seuraavaksi?</a:t>
            </a:r>
            <a:endParaRPr lang="f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fi" altLang="en-US" sz="2400" dirty="0">
                <a:solidFill>
                  <a:srgbClr val="FFFFFF"/>
                </a:solidFill>
                <a:latin typeface="IBM Plex Sans" pitchFamily="34" charset="0"/>
                <a:ea typeface="IBM Plex Sans" pitchFamily="34" charset="-122"/>
                <a:cs typeface="IBM Plex Sans" pitchFamily="34" charset="-120"/>
              </a:rPr>
              <a:t>Tämä on vasta alkua.</a:t>
            </a:r>
            <a:endParaRPr lang="f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Neljä keskeistä oppia</a:t>
            </a:r>
            <a:endParaRPr lang="fi"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Raha perustuu sääntöihin ja luottamukseen.</a:t>
            </a:r>
            <a:r>
              <a:rPr lang="fi" altLang="en-US" sz="2300" dirty="0">
                <a:solidFill>
                  <a:srgbClr val="25252B"/>
                </a:solidFill>
                <a:latin typeface="IBM Plex Sans" pitchFamily="34" charset="0"/>
                <a:ea typeface="IBM Plex Sans" pitchFamily="34" charset="-122"/>
                <a:cs typeface="IBM Plex Sans" pitchFamily="34" charset="-120"/>
              </a:rPr>
              <a:t> Fiat-rahan määrän ja säännöt määrittää pieni joukko instituutioita.</a:t>
            </a:r>
            <a:endParaRPr lang="fi" sz="2300" dirty="0"/>
          </a:p>
          <a:p>
            <a:pPr algn="l" marL="219710" indent="-219710">
              <a:lnSpc>
                <a:spcPct val="113000"/>
              </a:lnSpc>
              <a:spcBef>
                <a:spcPts val="460"/>
              </a:spcBef>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Bitcoin tarjoaa erilaiset säännöt.</a:t>
            </a:r>
            <a:r>
              <a:rPr lang="fi" altLang="en-US" sz="2300" dirty="0">
                <a:solidFill>
                  <a:srgbClr val="25252B"/>
                </a:solidFill>
                <a:latin typeface="IBM Plex Sans" pitchFamily="34" charset="0"/>
                <a:ea typeface="IBM Plex Sans" pitchFamily="34" charset="-122"/>
                <a:cs typeface="IBM Plex Sans" pitchFamily="34" charset="-120"/>
              </a:rPr>
              <a:t> Julkisesti tiedossa oleva, rajallinen rahamäärä, joka on kaikkien saatavilla ja jonka voi todentaa sen sijaan, että siihen täytyisi luottaa.</a:t>
            </a:r>
            <a:endParaRPr lang="fi" sz="2300" dirty="0"/>
          </a:p>
          <a:p>
            <a:pPr algn="l" marL="219710" indent="-219710">
              <a:lnSpc>
                <a:spcPct val="113000"/>
              </a:lnSpc>
              <a:spcBef>
                <a:spcPts val="460"/>
              </a:spcBef>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Turvallisuus on etusijalla.</a:t>
            </a:r>
            <a:r>
              <a:rPr lang="fi" altLang="en-US" sz="2300" dirty="0">
                <a:solidFill>
                  <a:srgbClr val="25252B"/>
                </a:solidFill>
                <a:latin typeface="IBM Plex Sans" pitchFamily="34" charset="0"/>
                <a:ea typeface="IBM Plex Sans" pitchFamily="34" charset="-122"/>
                <a:cs typeface="IBM Plex Sans" pitchFamily="34" charset="-120"/>
              </a:rPr>
              <a:t> Opetelkaa ensin, aloittakaa pienestä, varmistakaa kaikki älkääkä koskaan jakako palautuslausettanne.</a:t>
            </a:r>
            <a:endParaRPr lang="fi" sz="2300" dirty="0"/>
          </a:p>
          <a:p>
            <a:pPr algn="l" marL="219710" indent="-219710">
              <a:lnSpc>
                <a:spcPct val="113000"/>
              </a:lnSpc>
              <a:spcBef>
                <a:spcPts val="460"/>
              </a:spcBef>
              <a:buSzPct val="100000"/>
              <a:buChar char="•"/>
            </a:pPr>
            <a:r>
              <a:rPr lang="fi" altLang="en-US" sz="2300" b="1" dirty="0">
                <a:solidFill>
                  <a:srgbClr val="25252B"/>
                </a:solidFill>
                <a:latin typeface="IBM Plex Sans" pitchFamily="34" charset="0"/>
                <a:ea typeface="IBM Plex Sans" pitchFamily="34" charset="-122"/>
                <a:cs typeface="IBM Plex Sans" pitchFamily="34" charset="-120"/>
              </a:rPr>
              <a:t>Tämä on vasta alkua.</a:t>
            </a:r>
            <a:r>
              <a:rPr lang="fi" altLang="en-US" sz="2300" dirty="0">
                <a:solidFill>
                  <a:srgbClr val="25252B"/>
                </a:solidFill>
                <a:latin typeface="IBM Plex Sans" pitchFamily="34" charset="0"/>
                <a:ea typeface="IBM Plex Sans" pitchFamily="34" charset="-122"/>
                <a:cs typeface="IBM Plex Sans" pitchFamily="34" charset="-120"/>
              </a:rPr>
              <a:t> Yksi turvallinen seuraava askel riittää.</a:t>
            </a:r>
            <a:endParaRPr lang="fi"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fi" altLang="en-US" sz="2300" b="1" dirty="0">
                <a:solidFill>
                  <a:srgbClr val="422C70"/>
                </a:solidFill>
                <a:latin typeface="IBM Plex Sans" pitchFamily="34" charset="0"/>
                <a:ea typeface="IBM Plex Sans" pitchFamily="34" charset="-122"/>
                <a:cs typeface="IBM Plex Sans" pitchFamily="34" charset="-120"/>
              </a:rPr>
              <a:t>Hetki pohdinnalle</a:t>
            </a:r>
            <a:endParaRPr lang="fi" sz="2300" dirty="0"/>
          </a:p>
          <a:p>
            <a:pPr algn="l" indent="0" marL="0">
              <a:lnSpc>
                <a:spcPct val="113000"/>
              </a:lnSpc>
              <a:spcBef>
                <a:spcPts val="340"/>
              </a:spcBef>
              <a:buNone/>
            </a:pPr>
            <a:r>
              <a:rPr lang="fi" altLang="en-US" sz="2300" dirty="0">
                <a:solidFill>
                  <a:srgbClr val="25252B"/>
                </a:solidFill>
                <a:latin typeface="IBM Plex Sans" pitchFamily="34" charset="0"/>
                <a:ea typeface="IBM Plex Sans" pitchFamily="34" charset="-122"/>
                <a:cs typeface="IBM Plex Sans" pitchFamily="34" charset="-120"/>
              </a:rPr>
              <a:t>Palatkaa alun viiteen kysymykseen. Mitä vastaisitte nyt?</a:t>
            </a:r>
            <a:endParaRPr lang="fi"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seuraavaksi?</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i" altLang="en-US" sz="3000" dirty="0">
                <a:solidFill>
                  <a:srgbClr val="422C70"/>
                </a:solidFill>
                <a:latin typeface="IBM Plex Sans Medium" pitchFamily="34" charset="0"/>
                <a:ea typeface="IBM Plex Sans Medium" pitchFamily="34" charset="-122"/>
                <a:cs typeface="IBM Plex Sans Medium" pitchFamily="34" charset="-120"/>
              </a:rPr>
              <a:t>Bitcoin-diplomi</a:t>
            </a:r>
            <a:endParaRPr lang="fi"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Seuraava askel. Sen neljä moduulia vievät teitä eteenpäin:</a:t>
            </a:r>
            <a:endParaRPr lang="fi"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Rahan ymmärtäminen</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Miten Bitcoin toimii</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Bitcoinin turvallinen käyttö</a:t>
            </a:r>
            <a:endParaRPr lang="fi" sz="2020" dirty="0"/>
          </a:p>
          <a:p>
            <a:pPr algn="l" marL="191770" indent="-191770">
              <a:lnSpc>
                <a:spcPct val="113000"/>
              </a:lnSpc>
              <a:spcBef>
                <a:spcPts val="400"/>
              </a:spcBef>
              <a:buSzPct val="100000"/>
              <a:buChar char="•"/>
            </a:pPr>
            <a:r>
              <a:rPr lang="fi" altLang="en-US" sz="2020" dirty="0">
                <a:solidFill>
                  <a:srgbClr val="25252B"/>
                </a:solidFill>
                <a:latin typeface="IBM Plex Sans" pitchFamily="34" charset="0"/>
                <a:ea typeface="IBM Plex Sans" pitchFamily="34" charset="-122"/>
                <a:cs typeface="IBM Plex Sans" pitchFamily="34" charset="-120"/>
              </a:rPr>
              <a:t>Bitcoin yhteisössänne</a:t>
            </a:r>
            <a:endParaRPr lang="fi"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Pysykää uteliaina, jatkakaa kysymysten esittämistä ja lukekaa lisää osoitteessa </a:t>
            </a:r>
            <a:r>
              <a:rPr lang="fi"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fi" altLang="en-US" sz="2020" dirty="0">
                <a:solidFill>
                  <a:srgbClr val="25252B"/>
                </a:solidFill>
                <a:latin typeface="IBM Plex Sans" pitchFamily="34" charset="0"/>
                <a:ea typeface="IBM Plex Sans" pitchFamily="34" charset="-122"/>
                <a:cs typeface="IBM Plex Sans" pitchFamily="34" charset="-120"/>
              </a:rPr>
              <a:t>.</a:t>
            </a:r>
            <a:endParaRPr lang="fi"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fi" altLang="en-US" sz="2020" dirty="0">
                <a:solidFill>
                  <a:srgbClr val="25252B"/>
                </a:solidFill>
                <a:latin typeface="IBM Plex Sans" pitchFamily="34" charset="0"/>
                <a:ea typeface="IBM Plex Sans" pitchFamily="34" charset="-122"/>
                <a:cs typeface="IBM Plex Sans" pitchFamily="34" charset="-120"/>
              </a:rPr>
              <a:t>Odotamme innolla, että näemme teidät seuraavassa opintoryhmässämme.</a:t>
            </a:r>
            <a:endParaRPr lang="fi"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i" altLang="en-US" sz="1200" dirty="0">
                <a:solidFill>
                  <a:srgbClr val="6C6C7D"/>
                </a:solidFill>
                <a:latin typeface="IBM Plex Sans" pitchFamily="34" charset="0"/>
                <a:ea typeface="IBM Plex Sans" pitchFamily="34" charset="-122"/>
                <a:cs typeface="IBM Plex Sans" pitchFamily="34" charset="-120"/>
              </a:rPr>
              <a:t>Johdanto Bitcoiniin · Mitä seuraavaksi?</a:t>
            </a:r>
            <a:endParaRPr lang="f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Johdanto Bitcoiniin</dc:title>
  <dc:subject>Open educational slides (Creative Commons). Adapt them freely.</dc:subject>
  <dc:creator>My First Bitcoin</dc:creator>
  <cp:lastModifiedBy>My First Bitcoin</cp:lastModifiedBy>
  <cp:revision>1</cp:revision>
  <dcterms:created xsi:type="dcterms:W3CDTF">2026-10-22T19:32:20Z</dcterms:created>
  <dcterms:modified xsi:type="dcterms:W3CDTF">2026-10-22T19:32:20Z</dcterms:modified>
</cp:coreProperties>
</file>