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My First Bitcoin, Bitcoin'e Giriş, Yeni Başlayanlar İçin Rehber, 26.10 sürümü. Creative Commons Atıf-AynıLisanslaPaylaş 4.0 Uluslararası lisansı kapsamında uyarlanmıştır; bu sunum da aynı lisansı kullanmaktadır. Bu sunum, rehberin altı sorusu üzerine kurulmuş, eğitmen rehberliğinde kullanılmak üzere hazırlanmış bir sunum aracıdır. Anlamı ve güvenlik mesajlarını koruyarak örnekleri, ilerleme hızını ve anlatımı kendi topluluğunuza göre uyarlayınız. Belirli bir oturum süresi öngörülmemektedir.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Şu tabloyla açılış yapın: Etrafımızdaki herkes parayı sorgulamadan kullanıyor. Gruba, paranın nereden geldiğini en son ne zaman düşündüklerini sorun.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Katılımcılara yazmaları için birkaç dakika verin. Kimseden kişisel finansal bilgilerini paylaşmasını istemeyin. Bu cevaplara "Sırada Ne Var?" çıkarımlar slaytında geri dönülecek.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ayrımı oturumun tamamı boyunca sürdürün. Bir iddia ortaya çıktığında şunu sorun: Bunu kontrol edebilir miyiz, yoksa ölçütlere ve kanıtlara mı ihtiyaç duyuyor?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Rehberdeki örneği kullanın: Siz pirinç yetiştiriyorsunuz ve ayakkabıya ihtiyacınız var, ancak ayakkabıcı pirinç değil, yemeklik yağ istiyor. İktisatçılar buna ihtiyaçların çifte çakışması 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Rehberdeki örneği kullanın: Siz pirinç yetiştiriyorsunuz ve ayakkabıya ihtiyacınız var, ancak ayakkabıcı pirinç değil, yemeklik yağ istiyor. İktisatçılar buna ihtiyaçların çifte çakışması 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 banknot sadece bir kâğıt parçasıdır. Para, satmayı satın almaktan ayırarak takas sorununu çözer: pirincinizi bir kişiye satar, ayakkabıları başka birinden satın alırsınız. Parayı takastan ayıran şey budur.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Fiyat enflasyonu, genel fiyat düzeyinde sürekli bir artıştır. Bunun öbür yüzü ise satın alma gücüdür: bir para biriminin ne kadar şey satın alabildiği. Temel mallardan oluşan bir sepet 100 para biriminden 110'a yükselirse, aynı 100 birim artık sepetin tamamını satın almaya yetmez.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Fiyat enflasyonu, genel fiyat düzeyinde sürekli bir artıştır. Bunun öbür yüzü ise satın alma gücüdür: bir para biriminin ne kadar şey satın alabildiği. Temel mallardan oluşan bir sepet 100 para biriminden 110'a yükselirse, aynı 100 birim artık sepetin tamamını satın almaya yetmez.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Ekonomistler her bir nedenin ne kadar önemli olduğunu tartışır. Odağınızı, bir kaza değil de bir karar olan o tek neden üzerinde tutun.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etkinlik herhangi bir cihaz veya internet bağlantısı olmadan yapılabilir. Grup içindeki yanıtları karşılaştırın ve öğrencilere tek bir fiyatın enflasyon ölçüsünün tamamı olmadığını hatırlatın.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Bitcoin'den önce, internet üzerinden para göndermek her zaman güvenilen bir kuruluşa bağlıydı: kayıt defterini tutan, hesapları onaylayan ve bir ödemeyi geciktirebilen, engelleyebilen veya geri alabilen bir banka ya da ödeme şirketi. Dijital bilgiyi kopyalamak kolaydır: dijital bir para iki kez harcanabilseydi, para olarak işlev göremezdi. Bu, çifte harcama sorunudur. Satoshi Nakamoto, bu adı kullanan bir kişi ya da gruptur.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Merkeziyetsiz olmak, herkesin eşit etkiye sahip olduğu anlamına gelmez. Hiçbir katılımcının defteri veya parasal kuralları tek başına herkes için değiştiremeyeceği anlamına gelir.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Yeni bitcoin'ler herkese açık bir takvime göre dolaşıma girer ve düğüm (node) adı verilen bağımsız bilgisayarlar bu kuralı ihlal eden her bloğu reddeder. Bu sınır güvenilirdir, çünkü herkes onu doğrulayabilir. Ancak bu bir doğa yasası değildir: Katılımcılar onu uygulamaya devam ettiği için geçerliliğini korur. Sınırlı arz, fiyatın yükseleceğini garanti etmez; fiyat, arzın yanı sıra talebe de bağlıdır.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sat'a sahip olmak ile 0,001 bitcoin'e sahip olmak aynı miktarı ifade eder. Bir bitcoin pahalı olduğu için Bitcoin'in erişilemez olduğu yanılgısını ele alın.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Kullanıcılar bitcoin gönderir, alır ve saklar; düğümler her işlemi ve bloğu kurallara göre denetler; madenciler yaklaşık her on dakikada bir kayda yeni bir blok eklemek için yarışır. Bu kayıt, yani blok zinciri, herkese açıktır ve yeniden yazılması çok maliyetlidir. Yazımla ilgili bir not: Büyük B ile yazılan Bitcoin genellikle ağı ya da sistemi ifade eder; küçük b ile yazılan bitcoin ise paranın kendisini ifade 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Kullanıcılar bitcoin gönderir, alır ve saklar; düğümler her işlemi ve bloğu kurallara göre denetler; madenciler yaklaşık her on dakikada bir kayda yeni bir blok eklemek için yarışır. Bu kayıt, yani blok zinciri, herkese açıktır ve yeniden yazılması çok maliyetlidir. Yazımla ilgili bir not: Büyük B ile yazılan Bitcoin genellikle ağı ya da sistemi ifade eder; küçük b ile yazılan bitcoin ise paranın kendisini ifade 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cüzdanı, bitcoin almanızı, bakiyenizi kontrol etmenizi ve bitcoin göndermenizi sağlayan, genellikle bir uygulama biçimindeki bir araçtır. Bitcoin'iniz telefonunuzda saklanmaz: blok zincirine kaydedilir. Cüzdan, bitcoin'in size ait olduğunu kanıtlamanızı ve bir ödemeyi onaylamanızı sağlayan anahtarları yönetir.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Kurtarma ifadesi yalnızca bir yedek değildir: cüzdanınıza tam erişim sağlar. Cüzdanı oluşturduğunuzda ifadeyi kâğıda eksiksiz ve doğru bir şekilde yazın; çevrimdışı, gizli ve kaybolmayacağı ya da zarar görmeyeceği bir yerde saklayın. Kurtarma ifadenizin asla fotoğrafını çekmeyin, e-postayla göndermeyin, bulut not uygulamalarında saklamayın, mesajla iletmeyin veya herhangi bir web sitesine yazmayın. Gösterilen kelimeler yalnızca örnektir; gerçek bir kurtarma ifadesini asla göstermeyin veya toplamayın.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belirli cüzdanlar önermez. Araçlar, ücretler ve sahipler değişir; bir topluluğa uygun olan başka bir topluluğa uygun olmayabilir. Öğrencileri güvenilir bir yerel eğitmene yönlendirin.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4823" y="571500"/>
            <a:ext cx="1190457" cy="272400"/>
          </a:xfrm>
          <a:prstGeom prst="rect">
            <a:avLst/>
          </a:prstGeom>
          <a:noFill/>
          <a:ln/>
        </p:spPr>
        <p:txBody>
          <a:bodyPr wrap="square" lIns="0" tIns="0" rIns="0" bIns="0" rtlCol="0" anchor="t"/>
          <a:lstStyle/>
          <a:p>
            <a:pPr algn="r" indent="0" marL="0">
              <a:lnSpc>
                <a:spcPct val="108000"/>
              </a:lnSpc>
              <a:buNone/>
            </a:pPr>
            <a:r>
              <a:rPr lang="tr" altLang="en-US" sz="1650" dirty="0">
                <a:solidFill>
                  <a:srgbClr val="FFFFFF"/>
                </a:solidFill>
                <a:latin typeface="IBM Plex Sans" pitchFamily="34" charset="0"/>
                <a:ea typeface="IBM Plex Sans" pitchFamily="34" charset="-122"/>
                <a:cs typeface="IBM Plex Sans" pitchFamily="34" charset="-120"/>
              </a:rPr>
              <a:t>Baskı 26.10</a:t>
            </a:r>
            <a:endParaRPr lang="t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r" altLang="en-US" sz="7200" dirty="0">
                <a:solidFill>
                  <a:srgbClr val="FFFFFF"/>
                </a:solidFill>
                <a:latin typeface="IBM Plex Sans Medium" pitchFamily="34" charset="0"/>
                <a:ea typeface="IBM Plex Sans Medium" pitchFamily="34" charset="-122"/>
                <a:cs typeface="IBM Plex Sans Medium" pitchFamily="34" charset="-120"/>
              </a:rPr>
              <a:t>Bitcoin'e</a:t>
            </a:r>
            <a:br/>
            <a:r>
              <a:rPr lang="tr" altLang="en-US" sz="7200" dirty="0">
                <a:solidFill>
                  <a:srgbClr val="FFFFFF"/>
                </a:solidFill>
                <a:latin typeface="IBM Plex Sans Medium" pitchFamily="34" charset="0"/>
                <a:ea typeface="IBM Plex Sans Medium" pitchFamily="34" charset="-122"/>
                <a:cs typeface="IBM Plex Sans Medium" pitchFamily="34" charset="-120"/>
              </a:rPr>
              <a:t>Giriş</a:t>
            </a:r>
            <a:endParaRPr lang="t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r" altLang="en-US" sz="2400" dirty="0">
                <a:solidFill>
                  <a:srgbClr val="FFFFFF"/>
                </a:solidFill>
                <a:latin typeface="IBM Plex Sans" pitchFamily="34" charset="0"/>
                <a:ea typeface="IBM Plex Sans" pitchFamily="34" charset="-122"/>
                <a:cs typeface="IBM Plex Sans" pitchFamily="34" charset="-120"/>
              </a:rPr>
              <a:t>Yeni Başlayanlar İçin Rehber</a:t>
            </a:r>
            <a:endParaRPr lang="t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Para Neden Önemlidir?</a:t>
            </a:r>
            <a:endParaRPr lang="t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Parayı her gün kullanıyoruz, ancak nasıl işlediğini nadiren sorguluyoruz.</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Çoğu İnsan Durup Para</a:t>
            </a:r>
            <a:br/>
            <a:r>
              <a:rPr lang="tr" altLang="en-US" sz="3000" dirty="0">
                <a:solidFill>
                  <a:srgbClr val="422C70"/>
                </a:solidFill>
                <a:latin typeface="IBM Plex Sans Medium" pitchFamily="34" charset="0"/>
                <a:ea typeface="IBM Plex Sans Medium" pitchFamily="34" charset="-122"/>
                <a:cs typeface="IBM Plex Sans Medium" pitchFamily="34" charset="-120"/>
              </a:rPr>
              <a:t>Hakkında Hiç Düşünmez</a:t>
            </a:r>
            <a:endParaRPr lang="tr"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Onu kazanmak ya da harcamak değil; ne olduğunu ve nasıl çalıştığını düşünmek.</a:t>
            </a:r>
            <a:endParaRPr lang="t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Neden Önemlidir?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Başlamak İçin Beş Soru</a:t>
            </a:r>
            <a:endParaRPr lang="tr"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İnsanlar neden paraya ihtiyaç duyar?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Bir şeyi para yapan nedir?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Kullandığınız parayı kim yaratabilir veya kontrol edebilir?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Kullandığınız paranın değeri neden vardır?</a:t>
            </a:r>
            <a:endParaRPr lang="tr" sz="2210" dirty="0"/>
          </a:p>
          <a:p>
            <a:pPr algn="l" marL="210820" indent="-210820">
              <a:lnSpc>
                <a:spcPct val="113000"/>
              </a:lnSpc>
              <a:spcBef>
                <a:spcPts val="440"/>
              </a:spcBef>
              <a:buSzPct val="100000"/>
              <a:buChar char="•"/>
            </a:pPr>
            <a:r>
              <a:rPr lang="tr" altLang="en-US" sz="2210" dirty="0">
                <a:solidFill>
                  <a:srgbClr val="25252B"/>
                </a:solidFill>
                <a:latin typeface="IBM Plex Sans" pitchFamily="34" charset="0"/>
                <a:ea typeface="IBM Plex Sans" pitchFamily="34" charset="-122"/>
                <a:cs typeface="IBM Plex Sans" pitchFamily="34" charset="-120"/>
              </a:rPr>
              <a:t>Paranızla eskisi kadar şey satın alabiliyor musunuz?</a:t>
            </a:r>
            <a:endParaRPr lang="tr"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tr" altLang="en-US" sz="2210" b="1" dirty="0">
                <a:solidFill>
                  <a:srgbClr val="422C70"/>
                </a:solidFill>
                <a:latin typeface="IBM Plex Sans" pitchFamily="34" charset="0"/>
                <a:ea typeface="IBM Plex Sans" pitchFamily="34" charset="-122"/>
                <a:cs typeface="IBM Plex Sans" pitchFamily="34" charset="-120"/>
              </a:rPr>
              <a:t>Cevaplarınızı saklayın</a:t>
            </a:r>
            <a:endParaRPr lang="tr" sz="2210" dirty="0"/>
          </a:p>
          <a:p>
            <a:pPr algn="l" indent="0" marL="0">
              <a:lnSpc>
                <a:spcPct val="113000"/>
              </a:lnSpc>
              <a:spcBef>
                <a:spcPts val="330"/>
              </a:spcBef>
              <a:buNone/>
            </a:pPr>
            <a:r>
              <a:rPr lang="tr" altLang="en-US" sz="2210" dirty="0">
                <a:solidFill>
                  <a:srgbClr val="25252B"/>
                </a:solidFill>
                <a:latin typeface="IBM Plex Sans" pitchFamily="34" charset="0"/>
                <a:ea typeface="IBM Plex Sans" pitchFamily="34" charset="-122"/>
                <a:cs typeface="IBM Plex Sans" pitchFamily="34" charset="-120"/>
              </a:rPr>
              <a:t>Her soruya kısa bir cevap yazın. Sonunda bu cevaplara geri döneceksiniz.</a:t>
            </a:r>
            <a:endParaRPr lang="tr"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Neden Önemlidir?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Gerçek mi, Görüş mü?</a:t>
            </a:r>
            <a:endParaRPr lang="tr"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Olgu:</a:t>
            </a:r>
            <a:r>
              <a:rPr lang="tr" altLang="en-US" sz="2400" dirty="0">
                <a:solidFill>
                  <a:srgbClr val="25252B"/>
                </a:solidFill>
                <a:latin typeface="IBM Plex Sans" pitchFamily="34" charset="0"/>
                <a:ea typeface="IBM Plex Sans" pitchFamily="34" charset="-122"/>
                <a:cs typeface="IBM Plex Sans" pitchFamily="34" charset="-120"/>
              </a:rPr>
              <a:t> "Bu banknot vergi ödemelerinde kabul edilir." Bu, doğrulanabilir.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Görüş:</a:t>
            </a:r>
            <a:r>
              <a:rPr lang="tr" altLang="en-US" sz="2400" dirty="0">
                <a:solidFill>
                  <a:srgbClr val="25252B"/>
                </a:solidFill>
                <a:latin typeface="IBM Plex Sans" pitchFamily="34" charset="0"/>
                <a:ea typeface="IBM Plex Sans" pitchFamily="34" charset="-122"/>
                <a:cs typeface="IBM Plex Sans" pitchFamily="34" charset="-120"/>
              </a:rPr>
              <a:t> "Bu, paranın en iyi biçimidir." Bunun için ölçütler ve kanıtlar gerekir.</a:t>
            </a:r>
            <a:endParaRPr lang="tr" sz="2400" dirty="0"/>
          </a:p>
        </p:txBody>
      </p:sp>
      <p:sp>
        <p:nvSpPr>
          <p:cNvPr id="6" name="Text 3"/>
          <p:cNvSpPr/>
          <p:nvPr/>
        </p:nvSpPr>
        <p:spPr>
          <a:xfrm>
            <a:off x="666780" y="3428268"/>
            <a:ext cx="6340632" cy="2056760"/>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Bu rehber yalnızca eğitim amaçlıdır. Finansal, yatırım, hukuki veya vergi tavsiyesi vermez ve size herhangi bir şeyi almanızı, satmanızı veya elinizde tutmanızı söylemez.</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Neden Önemlidir?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Para Nedir?</a:t>
            </a:r>
            <a:endParaRPr lang="t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Para, bir değişim aracıdır.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Takas ve İhtiyaçların Çifte Çakışması</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Her iki kişi de aynı anda ve uygun miktarlarda, karşı tarafın sahip olduğu şeyi istemelidir.</a:t>
            </a:r>
            <a:endParaRPr lang="tr"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Takas ve İhtiyaçların Çifte Çakışması</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Her iki kişi de aynı anda ve uygun miktarlarda, diğerinin sahip olduğu şeyi istemelidir.</a:t>
            </a:r>
            <a:endParaRPr lang="tr" sz="2400" dirty="0"/>
          </a:p>
        </p:txBody>
      </p:sp>
      <p:pic>
        <p:nvPicPr>
          <p:cNvPr id="5" name="Image 0" descr="Amina Elinde olan: pirinç İstediği: ayakkabıLuis ileLuis pirinç istemiyor.Luis Elinde olan: ayakkabıİstediği: yağMei ileMei ayakkabı istemiyor.MeiElinde olan: yağİstediği: tamir işiAmina ileAmina tami">    </p:cNvPr>
          <p:cNvPicPr>
            <a:picLocks noChangeAspect="1"/>
          </p:cNvPicPr>
          <p:nvPr/>
        </p:nvPicPr>
        <p:blipFill>
          <a:blip r:embed="rId1"/>
          <a:stretch>
            <a:fillRect/>
          </a:stretch>
        </p:blipFill>
        <p:spPr>
          <a:xfrm>
            <a:off x="1644000" y="2422886"/>
            <a:ext cx="8903970" cy="377930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Para, Değişim İçin Bir Araçtır</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Kimse parayı sırf para olduğu için istemez. Para, başkaları onu daha sonra başkalarının da kabul edeceğini bekleyerek kabul ettiği için işe yarar.</a:t>
            </a:r>
            <a:endParaRPr lang="tr"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Paranın Yaptığı Üç Şey</a:t>
            </a:r>
            <a:endParaRPr lang="t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Değişim aracı:</a:t>
            </a:r>
            <a:r>
              <a:rPr lang="tr" altLang="en-US" sz="2400" dirty="0">
                <a:solidFill>
                  <a:srgbClr val="25252B"/>
                </a:solidFill>
                <a:latin typeface="IBM Plex Sans" pitchFamily="34" charset="0"/>
                <a:ea typeface="IBM Plex Sans" pitchFamily="34" charset="-122"/>
                <a:cs typeface="IBM Plex Sans" pitchFamily="34" charset="-120"/>
              </a:rPr>
              <a:t> insanlar onu ödeme olarak kabul eder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Hesap birimi:</a:t>
            </a:r>
            <a:r>
              <a:rPr lang="tr" altLang="en-US" sz="2400" dirty="0">
                <a:solidFill>
                  <a:srgbClr val="25252B"/>
                </a:solidFill>
                <a:latin typeface="IBM Plex Sans" pitchFamily="34" charset="0"/>
                <a:ea typeface="IBM Plex Sans" pitchFamily="34" charset="-122"/>
                <a:cs typeface="IBM Plex Sans" pitchFamily="34" charset="-120"/>
              </a:rPr>
              <a:t> fiyatlar onunla ifade edilir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Değer saklama aracı:</a:t>
            </a:r>
            <a:r>
              <a:rPr lang="tr" altLang="en-US" sz="2400" dirty="0">
                <a:solidFill>
                  <a:srgbClr val="25252B"/>
                </a:solidFill>
                <a:latin typeface="IBM Plex Sans" pitchFamily="34" charset="0"/>
                <a:ea typeface="IBM Plex Sans" pitchFamily="34" charset="-122"/>
                <a:cs typeface="IBM Plex Sans" pitchFamily="34" charset="-120"/>
              </a:rPr>
              <a:t> değeri bugünden geleceğe taşır</a:t>
            </a:r>
            <a:endParaRPr lang="t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Hiçbir para değeri kusursuz biçimde saklamaz, ancak bazı para türleri satın alma gücünü diğerlerinden daha yavaş kaybeder.</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Deniz Kabuklarından Kâğıda</a:t>
            </a:r>
            <a:endParaRPr lang="tr"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Deniz kabukları, tuz, boncuklar, büyükbaş hayvanlar, bakır, gümüş, altın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Değerli metaller: kıt, dayanıklı, yaygın olarak kabul gören</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Belirli bir miktar metal karşılığında bozdurulabilen kâğıt senetler</a:t>
            </a:r>
            <a:endParaRPr lang="tr" sz="2300" dirty="0"/>
          </a:p>
          <a:p>
            <a:pPr algn="l" marL="219710" indent="-219710">
              <a:lnSpc>
                <a:spcPct val="113000"/>
              </a:lnSpc>
              <a:spcBef>
                <a:spcPts val="460"/>
              </a:spcBef>
              <a:buSzPct val="100000"/>
              <a:buChar char="•"/>
            </a:pPr>
            <a:r>
              <a:rPr lang="tr" altLang="en-US" sz="2300" dirty="0">
                <a:solidFill>
                  <a:srgbClr val="25252B"/>
                </a:solidFill>
                <a:latin typeface="IBM Plex Sans" pitchFamily="34" charset="0"/>
                <a:ea typeface="IBM Plex Sans" pitchFamily="34" charset="-122"/>
                <a:cs typeface="IBM Plex Sans" pitchFamily="34" charset="-120"/>
              </a:rPr>
              <a:t>Altın standartları: yasal olarak altına bağlı bir para birimi</a:t>
            </a:r>
            <a:endParaRPr lang="tr"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tr" altLang="en-US" sz="2300" dirty="0">
                <a:solidFill>
                  <a:srgbClr val="25252B"/>
                </a:solidFill>
                <a:latin typeface="IBM Plex Sans" pitchFamily="34" charset="0"/>
                <a:ea typeface="IBM Plex Sans" pitchFamily="34" charset="-122"/>
                <a:cs typeface="IBM Plex Sans" pitchFamily="34" charset="-120"/>
              </a:rPr>
              <a:t>Kurallar yere ve döneme göre farklılık gösteriyordu.</a:t>
            </a:r>
            <a:endParaRPr lang="t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İtibari Para</a:t>
            </a:r>
            <a:endParaRPr lang="tr"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1971: Amerika Birleşik Devletleri, yabancı hükümetlerin ve merkez bankalarının doları resmî olarak altına çevirmesine son verdi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Bugün ulusal para birimlerinin çoğu itibari paradır (fiat para): hükümet yetkisiyle ihraç edilir; altına ya da başka herhangi bir emtiaya çevrilemez</a:t>
            </a:r>
            <a:endParaRPr lang="tr" sz="2400" dirty="0"/>
          </a:p>
          <a:p>
            <a:pPr algn="l" marL="228600" indent="-228600">
              <a:lnSpc>
                <a:spcPct val="113000"/>
              </a:lnSpc>
              <a:spcBef>
                <a:spcPts val="480"/>
              </a:spcBef>
              <a:buSzPct val="100000"/>
              <a:buChar char="•"/>
            </a:pPr>
            <a:r>
              <a:rPr lang="tr" altLang="en-US" sz="2400" i="1" dirty="0">
                <a:solidFill>
                  <a:srgbClr val="25252B"/>
                </a:solidFill>
                <a:latin typeface="IBM Plex Sans" pitchFamily="34" charset="0"/>
                <a:ea typeface="IBM Plex Sans" pitchFamily="34" charset="-122"/>
                <a:cs typeface="IBM Plex Sans" pitchFamily="34" charset="-120"/>
              </a:rPr>
              <a:t>Fiat</a:t>
            </a:r>
            <a:r>
              <a:rPr lang="tr" altLang="en-US" sz="2400" dirty="0">
                <a:solidFill>
                  <a:srgbClr val="25252B"/>
                </a:solidFill>
                <a:latin typeface="IBM Plex Sans" pitchFamily="34" charset="0"/>
                <a:ea typeface="IBM Plex Sans" pitchFamily="34" charset="-122"/>
                <a:cs typeface="IBM Plex Sans" pitchFamily="34" charset="-120"/>
              </a:rPr>
              <a:t> kelimesi Latincede "öyle olsun" anlamına gelir ve genellikle "buyrukla" olarak yorumlanır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İnsanlar, işletmeler, bankalar ve hükümetler onu kullandığı için kabul görür; yasalar onu yasal ödeme aracı yapar ve vergilerin onunla ödenmesini zorunlu kılar</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Bir şeyle desteklenen paradan,</a:t>
            </a:r>
            <a:br/>
            <a:r>
              <a:rPr lang="tr" altLang="en-US" sz="4350" dirty="0">
                <a:solidFill>
                  <a:srgbClr val="FFFFFF"/>
                </a:solidFill>
                <a:latin typeface="IBM Plex Sans Medium" pitchFamily="34" charset="0"/>
                <a:ea typeface="IBM Plex Sans Medium" pitchFamily="34" charset="-122"/>
                <a:cs typeface="IBM Plex Sans Medium" pitchFamily="34" charset="-120"/>
              </a:rPr>
              <a:t>birine duyulan güvenle</a:t>
            </a:r>
            <a:br/>
            <a:r>
              <a:rPr lang="tr" altLang="en-US" sz="4350" dirty="0">
                <a:solidFill>
                  <a:srgbClr val="FFFFFF"/>
                </a:solidFill>
                <a:latin typeface="IBM Plex Sans Medium" pitchFamily="34" charset="0"/>
                <a:ea typeface="IBM Plex Sans Medium" pitchFamily="34" charset="-122"/>
                <a:cs typeface="IBM Plex Sans Medium" pitchFamily="34" charset="-120"/>
              </a:rPr>
              <a:t>desteklenen paraya geçtik.</a:t>
            </a:r>
            <a:endParaRPr lang="t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C0C0D0"/>
                </a:solidFill>
                <a:latin typeface="IBM Plex Sans" pitchFamily="34" charset="0"/>
                <a:ea typeface="IBM Plex Sans" pitchFamily="34" charset="-122"/>
                <a:cs typeface="IBM Plex Sans" pitchFamily="34" charset="-120"/>
              </a:rPr>
              <a:t>Bitcoin'e Giriş · Para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Paramızın Sorunu Ne?</a:t>
            </a:r>
            <a:endParaRPr lang="t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İnsanlar enflasyon kelimesini duyduklarında genellikle fiyatların yükselmesini düşünürler.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Enflasyon ve Satın Alma Gücü</a:t>
            </a:r>
            <a:endParaRPr lang="tr" sz="3000" dirty="0"/>
          </a:p>
        </p:txBody>
      </p:sp>
      <p:pic>
        <p:nvPicPr>
          <p:cNvPr id="4" name="Image 0" descr="Önce Elinizde 100 birim var. Sepetin fiyatı 100. Sepetin tamamını satın alabilirsiniz.Fiyat düzeyiDaha düşükSatın alma gücüDaha yüksekFiyatlar yükseldikten sonra Elinizde hâlâ 100 birim var. Aynı sepe">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Enflasyon ve Satın Alma Gücü</a:t>
            </a:r>
            <a:endParaRPr lang="t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Birçok Neden, Tek Seçim</a:t>
            </a:r>
            <a:endParaRPr lang="tr"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Para ve kredi arzının genişlemesi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Arz kesintileri ve talepteki değişimler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Değer kaybeden para birimi, vergiler, üretim maliyetleri</a:t>
            </a:r>
            <a:endParaRPr lang="tr"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Nedenlerden biri bir kaza değil, bir tercihtir: itibari para sisteminde az sayıda kurum, para ve kredi arzını artırabilir ve bunun kurallarını değiştirebilir.</a:t>
            </a:r>
            <a:endParaRPr lang="t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Kıtlık ve Değer</a:t>
            </a:r>
            <a:endParaRPr lang="t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Orijinal Mona Lisa, herhangi bir kopyasından daha değerlidir: çünkü tektir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Kıtlık tek başına değer yaratmaz, ancak insanlar bir şeyi istediğinde o şeyin arzı önem kazanır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Para arzı, parayla satın alınabilecek şeylerden daha hızlı arttığında, her bir birimin satın alma gücü genellikle azalır</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Enflasyon Herkesi Eşit Şekilde Etkilemez</a:t>
            </a:r>
            <a:endParaRPr lang="tr"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Nakit ve birikimler satın alma gücünü yitirebilir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Fiyatı yükselen varlıklara sahip olanlar kısmen korunabilir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Ücretler ve fiyatlar farklı hızlarda uyum sağlar</a:t>
            </a:r>
            <a:endParaRPr lang="tr"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Banka bakiyesi, elinizdeki nakitten farklıdır: bankanın size ödeme yapma sözüdür. Bu söz genellikle yerine getirilir, ancak bankaya ve onu çevreleyen kurallara bağlıdır.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Deneyin: Satın Alma Gücü Kontrolü</a:t>
            </a:r>
            <a:endParaRPr lang="t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Sıradan bir ürün seçin: ekmek, ulaşım veya telefon kontörü</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Bugünkü fiyatını not edin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Birine birkaç yıl önce ne kadar tuttuğunu sorun ve mümkünse güvenilir bir kayıttan kontrol edin</a:t>
            </a:r>
            <a:endParaRPr lang="tr" sz="2400" dirty="0"/>
          </a:p>
          <a:p>
            <a:pPr algn="l" marL="228600" indent="-228600">
              <a:lnSpc>
                <a:spcPct val="113000"/>
              </a:lnSpc>
              <a:spcBef>
                <a:spcPts val="480"/>
              </a:spcBef>
              <a:buSzPct val="100000"/>
              <a:buFont typeface="+mj-lt"/>
              <a:buAutoNum type="arabicPeriod" startAt="1"/>
            </a:pPr>
            <a:r>
              <a:rPr lang="tr" altLang="en-US" sz="2400" dirty="0">
                <a:solidFill>
                  <a:srgbClr val="25252B"/>
                </a:solidFill>
                <a:latin typeface="IBM Plex Sans" pitchFamily="34" charset="0"/>
                <a:ea typeface="IBM Plex Sans" pitchFamily="34" charset="-122"/>
                <a:cs typeface="IBM Plex Sans" pitchFamily="34" charset="-120"/>
              </a:rPr>
              <a:t>Gelirler de aynı oranda arttı mı? Bu değişikliği başka ne açıklayabilir?</a:t>
            </a:r>
            <a:endParaRPr lang="t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Fiat Para İşe Yarıyor, Ancak Riskleri Var</a:t>
            </a:r>
            <a:endParaRPr lang="tr"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Kolay ödemeler, esnek kredi, krizlere müdahale araçları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Ancak arzı ve kuralları değişebilir ve onu kullanan insanların bu konuda pek söz hakkı yoktur</a:t>
            </a:r>
            <a:endParaRPr lang="tr" sz="2400" dirty="0"/>
          </a:p>
        </p:txBody>
      </p:sp>
      <p:sp>
        <p:nvSpPr>
          <p:cNvPr id="5" name="Shape 3"/>
          <p:cNvSpPr/>
          <p:nvPr/>
        </p:nvSpPr>
        <p:spPr>
          <a:xfrm>
            <a:off x="666780" y="3016880"/>
            <a:ext cx="10858500" cy="1188263"/>
          </a:xfrm>
          <a:prstGeom prst="rect">
            <a:avLst/>
          </a:prstGeom>
          <a:solidFill>
            <a:srgbClr val="F3F3FA"/>
          </a:solidFill>
          <a:ln/>
        </p:spPr>
      </p:sp>
      <p:sp>
        <p:nvSpPr>
          <p:cNvPr id="6" name="Shape 4"/>
          <p:cNvSpPr/>
          <p:nvPr/>
        </p:nvSpPr>
        <p:spPr>
          <a:xfrm>
            <a:off x="666780" y="3016880"/>
            <a:ext cx="57150" cy="1188263"/>
          </a:xfrm>
          <a:prstGeom prst="rect">
            <a:avLst/>
          </a:prstGeom>
          <a:solidFill>
            <a:srgbClr val="422C70"/>
          </a:solidFill>
          <a:ln/>
        </p:spPr>
      </p:sp>
      <p:sp>
        <p:nvSpPr>
          <p:cNvPr id="7" name="Text 5"/>
          <p:cNvSpPr/>
          <p:nvPr/>
        </p:nvSpPr>
        <p:spPr>
          <a:xfrm>
            <a:off x="1211580" y="3291200"/>
            <a:ext cx="10415565" cy="639623"/>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İnsanların alternatif arayışına girmesinin ve Bitcoin'in yaratılmasının nedeni budur.</a:t>
            </a:r>
            <a:endParaRPr lang="t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Paramızın Sorunu Ne?</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Bitcoin Nedir?</a:t>
            </a:r>
            <a:endParaRPr lang="t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Merkeziyetsiz, arzı sınırlı ve bir bankanın iznine gerek kalmadan eşten eşe gönderilebilen dijital para.</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Çifte Harcama Sorunu</a:t>
            </a:r>
            <a:endParaRPr lang="t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31 Ekim 2008:</a:t>
            </a:r>
            <a:r>
              <a:rPr lang="tr" altLang="en-US" sz="2400" dirty="0">
                <a:solidFill>
                  <a:srgbClr val="25252B"/>
                </a:solidFill>
                <a:latin typeface="IBM Plex Sans" pitchFamily="34" charset="0"/>
                <a:ea typeface="IBM Plex Sans" pitchFamily="34" charset="-122"/>
                <a:cs typeface="IBM Plex Sans" pitchFamily="34" charset="-120"/>
              </a:rPr>
              <a:t> Satoshi Nakamoto şu makaleyi yayımlıyor: </a:t>
            </a:r>
            <a:r>
              <a:rPr lang="tr" altLang="en-US" sz="2400" i="1" dirty="0">
                <a:solidFill>
                  <a:srgbClr val="25252B"/>
                </a:solidFill>
                <a:latin typeface="IBM Plex Sans" pitchFamily="34" charset="0"/>
                <a:ea typeface="IBM Plex Sans" pitchFamily="34" charset="-122"/>
                <a:cs typeface="IBM Plex Sans" pitchFamily="34" charset="-120"/>
              </a:rPr>
              <a:t>Bitcoin: Eşten Eşe Elektronik Nakit Sistemi</a:t>
            </a:r>
            <a:r>
              <a:rPr lang="tr" altLang="en-US" sz="2400" dirty="0">
                <a:solidFill>
                  <a:srgbClr val="25252B"/>
                </a:solidFill>
                <a:latin typeface="IBM Plex Sans" pitchFamily="34" charset="0"/>
                <a:ea typeface="IBM Plex Sans" pitchFamily="34" charset="-122"/>
                <a:cs typeface="IBM Plex Sans" pitchFamily="34" charset="-120"/>
              </a:rPr>
              <a:t>. </a:t>
            </a:r>
            <a:r>
              <a:rPr lang="tr" altLang="en-US" sz="2400" b="1" dirty="0">
                <a:solidFill>
                  <a:srgbClr val="25252B"/>
                </a:solidFill>
                <a:latin typeface="IBM Plex Sans" pitchFamily="34" charset="0"/>
                <a:ea typeface="IBM Plex Sans" pitchFamily="34" charset="-122"/>
                <a:cs typeface="IBM Plex Sans" pitchFamily="34" charset="-120"/>
              </a:rPr>
              <a:t>Ocak 2009:</a:t>
            </a:r>
            <a:r>
              <a:rPr lang="tr" altLang="en-US" sz="2400" dirty="0">
                <a:solidFill>
                  <a:srgbClr val="25252B"/>
                </a:solidFill>
                <a:latin typeface="IBM Plex Sans" pitchFamily="34" charset="0"/>
                <a:ea typeface="IBM Plex Sans" pitchFamily="34" charset="-122"/>
                <a:cs typeface="IBM Plex Sans" pitchFamily="34" charset="-120"/>
              </a:rPr>
              <a:t> ağ çalışmaya başlıyor.</a:t>
            </a:r>
            <a:endParaRPr lang="tr" sz="2400" dirty="0"/>
          </a:p>
        </p:txBody>
      </p:sp>
      <p:pic>
        <p:nvPicPr>
          <p:cNvPr id="5" name="Image 0" descr="Ödeme şirketi Gönderen şirketten talepte bulunurŞirket defteri tutar ve onaylar Şirket izin verirse alıcıya ödeme yapılırNeye bağlıdırDefteri tutan tek bir güvenilir kuruluşaBitcoin Gönderen bir işlem">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Merkeziyetsiz · Sınırlı Arz · Eşler Arası</a:t>
            </a:r>
            <a:endParaRPr lang="t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Merkeziyetsiz:</a:t>
            </a:r>
            <a:r>
              <a:rPr lang="tr" altLang="en-US" sz="2400" dirty="0">
                <a:solidFill>
                  <a:srgbClr val="25252B"/>
                </a:solidFill>
                <a:latin typeface="IBM Plex Sans" pitchFamily="34" charset="0"/>
                <a:ea typeface="IBM Plex Sans" pitchFamily="34" charset="-122"/>
                <a:cs typeface="IBM Plex Sans" pitchFamily="34" charset="-120"/>
              </a:rPr>
              <a:t> hesap açan, bakiyeleri değiştiren veya kimin katılacağını onaylayan merkezi bir ofis yoktur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Sınırlı arz:</a:t>
            </a:r>
            <a:r>
              <a:rPr lang="tr" altLang="en-US" sz="2400" dirty="0">
                <a:solidFill>
                  <a:srgbClr val="25252B"/>
                </a:solidFill>
                <a:latin typeface="IBM Plex Sans" pitchFamily="34" charset="0"/>
                <a:ea typeface="IBM Plex Sans" pitchFamily="34" charset="-122"/>
                <a:cs typeface="IBM Plex Sans" pitchFamily="34" charset="-120"/>
              </a:rPr>
              <a:t> hiçbir zaman 21 milyondan fazla bitcoin olmayacaktır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Eşten eşe:</a:t>
            </a:r>
            <a:r>
              <a:rPr lang="tr" altLang="en-US" sz="2400" dirty="0">
                <a:solidFill>
                  <a:srgbClr val="25252B"/>
                </a:solidFill>
                <a:latin typeface="IBM Plex Sans" pitchFamily="34" charset="0"/>
                <a:ea typeface="IBM Plex Sans" pitchFamily="34" charset="-122"/>
                <a:cs typeface="IBM Plex Sans" pitchFamily="34" charset="-120"/>
              </a:rPr>
              <a:t> merkezi bir otoriteye sormadan, herkese, her yere gönderebilirsiniz</a:t>
            </a:r>
            <a:endParaRPr lang="tr"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Kendi kontrolünüzdeki bitcoin'i hiçbir şirket donduramaz. Bu özgürlüğün diğer yüzü ise sorumluluktur: geçerli bir işlemi geri almak genellikle imkânsızdır ve ağın bir yardım masası yoktur.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Herkesin Doğrulayabileceği Bir Sınır</a:t>
            </a:r>
            <a:endParaRPr lang="tr" sz="3000" dirty="0"/>
          </a:p>
        </p:txBody>
      </p:sp>
      <p:pic>
        <p:nvPicPr>
          <p:cNvPr id="4" name="Image 0" descr="Bir arz iddiası Bir ihraççı, web sitesinde bir sınır belirtir. Bunu yalnızca ihraççının kendi veritabanı kaydeder. İhraççı dışında hiç kimse bunu doğrulayamaz. İhraççı, arzı sessizce değiştirebilir.Do">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Tam Bir Bitcoin'e İhtiyacınız Yok</a:t>
            </a:r>
            <a:endParaRPr lang="t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Bir bitcoin, satoshi veya sats adı verilen 100.000.000 küçük birime bölünür.</a:t>
            </a:r>
            <a:endParaRPr lang="tr" sz="2400" dirty="0"/>
          </a:p>
        </p:txBody>
      </p:sp>
      <p:pic>
        <p:nvPicPr>
          <p:cNvPr id="5" name="Image 0" descr="Bitcoin (BTC)10,10,010,0010,00000001Satoshi (sat)⁠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Bitcoin'in Çalışmasını Kim Sağlıyor?</a:t>
            </a:r>
            <a:endParaRPr lang="tr" sz="3000" dirty="0"/>
          </a:p>
        </p:txBody>
      </p:sp>
      <p:pic>
        <p:nvPicPr>
          <p:cNvPr id="4" name="Image 0" descr="KullanıcıKullanıcı bitcoin alır, saklar ve gönderir. DüğümDüğüm, kuralları kendisi denetler ve geçerli verileri iletir. MadenciMadenci, aday bloklar oluşturur ve iş ispatı gerçekleştirir.GeliştiriciGe">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Bitcoin'in Çalışmasını Kim Sağlıyor?</a:t>
            </a:r>
            <a:endParaRPr lang="t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Bitcoin'in Ödünleşimleri Vardır</a:t>
            </a:r>
            <a:endParaRPr lang="t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Fiyatı hızla değişebilir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Hatalar genellikle kalıcıdır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Pek çok yerde kabulü hâlâ sınırlıdır</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Güvenli kullanımı biraz öğrenme gerektirir</a:t>
            </a:r>
            <a:endParaRPr lang="t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Bitcoin, kurumlara duyulan güvenin bir kısmının yerine doğrulamayı ve kişisel sorumluluğu koyar. Riski ortadan kaldırmaz.</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 Nedir?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Bitcoin'i Nasıl Kullanırsınız?</a:t>
            </a:r>
            <a:endParaRPr lang="t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Herhangi bir cüzdanla ilgili ilk soru şudur: Anahtarları kim kontrol ediyor?</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Cüzdan Anahtarları Yönetir</a:t>
            </a:r>
            <a:endParaRPr lang="tr" sz="3000" dirty="0"/>
          </a:p>
        </p:txBody>
      </p:sp>
      <p:pic>
        <p:nvPicPr>
          <p:cNvPr id="4" name="Image 0" descr="Cüzdanınız anahtarları tutar Alma Bir alma adresi paylaşınGönderme Anahtarınızla imzalayın Bitcoin ortak defterde kalır">    </p:cNvPr>
          <p:cNvPicPr>
            <a:picLocks noChangeAspect="1"/>
          </p:cNvPicPr>
          <p:nvPr/>
        </p:nvPicPr>
        <p:blipFill>
          <a:blip r:embed="rId1"/>
          <a:stretch>
            <a:fillRect/>
          </a:stretch>
        </p:blipFill>
        <p:spPr>
          <a:xfrm>
            <a:off x="915772" y="1295430"/>
            <a:ext cx="10360243" cy="457721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Bitcoin'inizi Aslında Kim Tutuyor?</a:t>
            </a:r>
            <a:endParaRPr lang="tr"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Öz saklama:</a:t>
            </a:r>
            <a:r>
              <a:rPr lang="tr" altLang="en-US" sz="2400" dirty="0">
                <a:solidFill>
                  <a:srgbClr val="25252B"/>
                </a:solidFill>
                <a:latin typeface="IBM Plex Sans" pitchFamily="34" charset="0"/>
                <a:ea typeface="IBM Plex Sans" pitchFamily="34" charset="-122"/>
                <a:cs typeface="IBM Plex Sans" pitchFamily="34" charset="-120"/>
              </a:rPr>
              <a:t> anahtarları siz kontrol edersiniz</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Kurtarma ifadesini (seed phrase) ve cihazı kaybederseniz bitcoin'inizi sizin için kimse kurtaramaz</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Emanetçi saklama:</a:t>
            </a:r>
            <a:r>
              <a:rPr lang="tr" altLang="en-US" sz="2400" dirty="0">
                <a:solidFill>
                  <a:srgbClr val="25252B"/>
                </a:solidFill>
                <a:latin typeface="IBM Plex Sans" pitchFamily="34" charset="0"/>
                <a:ea typeface="IBM Plex Sans" pitchFamily="34" charset="-122"/>
                <a:cs typeface="IBM Plex Sans" pitchFamily="34" charset="-120"/>
              </a:rPr>
              <a:t> anahtarları bir şirket tutar, biraz banka gibi</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Bakiyeniz, şirketin size ödeme sözüdür; şirket para çekme işlemlerini sınırlayabilir, hesabınızı dondurabilir, hacklenebilir veya kapanabilir</a:t>
            </a:r>
            <a:endParaRPr lang="tr"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Saklama yöntemi seçimi, kişinin değerini ölçen bir sınav değildir. Önemli olan, hangi türü kullandığınızı ve neye güvendiğinizi bilmektir.</a:t>
            </a:r>
            <a:endParaRPr lang="t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Kurtarma İfadeniz Tam Erişim</a:t>
            </a:r>
            <a:br/>
            <a:r>
              <a:rPr lang="tr" altLang="en-US" sz="3000" dirty="0">
                <a:solidFill>
                  <a:srgbClr val="422C70"/>
                </a:solidFill>
                <a:latin typeface="IBM Plex Sans Medium" pitchFamily="34" charset="0"/>
                <a:ea typeface="IBM Plex Sans Medium" pitchFamily="34" charset="-122"/>
                <a:cs typeface="IBM Plex Sans Medium" pitchFamily="34" charset="-120"/>
              </a:rPr>
              <a:t>Demektir</a:t>
            </a:r>
            <a:endParaRPr lang="tr"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tr" altLang="en-US" sz="2400" dirty="0">
                <a:solidFill>
                  <a:srgbClr val="25252B"/>
                </a:solidFill>
                <a:latin typeface="IBM Plex Sans" pitchFamily="34" charset="0"/>
                <a:ea typeface="IBM Plex Sans" pitchFamily="34" charset="-122"/>
                <a:cs typeface="IBM Plex Sans" pitchFamily="34" charset="-120"/>
              </a:rPr>
              <a:t>Anahtarlarınızı yeniden oluşturabilen, genellikle 12 veya 24 kelimeden oluşan sıralı bir kelime listesi. Bu listeye sahip olan herkes bitcoin'lerinizi alabilir.</a:t>
            </a:r>
            <a:endParaRPr lang="tr" sz="2400" dirty="0"/>
          </a:p>
        </p:txBody>
      </p:sp>
      <p:pic>
        <p:nvPicPr>
          <p:cNvPr id="6" name="Image 1" descr="Yalnızca örnek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Anahtarlar sizin değilse, coinler</a:t>
            </a:r>
            <a:br/>
            <a:r>
              <a:rPr lang="tr" altLang="en-US" sz="4350" dirty="0">
                <a:solidFill>
                  <a:srgbClr val="FFFFFF"/>
                </a:solidFill>
                <a:latin typeface="IBM Plex Sans Medium" pitchFamily="34" charset="0"/>
                <a:ea typeface="IBM Plex Sans Medium" pitchFamily="34" charset="-122"/>
                <a:cs typeface="IBM Plex Sans Medium" pitchFamily="34" charset="-120"/>
              </a:rPr>
              <a:t>de sizin değil.</a:t>
            </a:r>
            <a:endParaRPr lang="t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C0C0D0"/>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Herhangi Bir Cüzdan Kullanmadan</a:t>
            </a:r>
            <a:br/>
            <a:r>
              <a:rPr lang="tr" altLang="en-US" sz="3000" dirty="0">
                <a:solidFill>
                  <a:srgbClr val="422C70"/>
                </a:solidFill>
                <a:latin typeface="IBM Plex Sans Medium" pitchFamily="34" charset="0"/>
                <a:ea typeface="IBM Plex Sans Medium" pitchFamily="34" charset="-122"/>
                <a:cs typeface="IBM Plex Sans Medium" pitchFamily="34" charset="-120"/>
              </a:rPr>
              <a:t>Önce</a:t>
            </a:r>
            <a:endParaRPr lang="tr" sz="3000" dirty="0"/>
          </a:p>
        </p:txBody>
      </p:sp>
      <p:sp>
        <p:nvSpPr>
          <p:cNvPr id="5" name="Text 2"/>
          <p:cNvSpPr/>
          <p:nvPr/>
        </p:nvSpPr>
        <p:spPr>
          <a:xfrm>
            <a:off x="956188" y="1783812"/>
            <a:ext cx="6023427" cy="3981938"/>
          </a:xfrm>
          <a:prstGeom prst="rect">
            <a:avLst/>
          </a:prstGeom>
          <a:noFill/>
          <a:ln/>
        </p:spPr>
        <p:txBody>
          <a:bodyPr wrap="square" lIns="0" tIns="0" rIns="0" bIns="0" rtlCol="0" anchor="t"/>
          <a:lstStyle/>
          <a:p>
            <a:pPr algn="l" marL="173990" indent="-173990">
              <a:lnSpc>
                <a:spcPct val="113000"/>
              </a:lnSpc>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Anahtarlar:</a:t>
            </a:r>
            <a:r>
              <a:rPr lang="tr" altLang="en-US" sz="1820" dirty="0">
                <a:solidFill>
                  <a:srgbClr val="25252B"/>
                </a:solidFill>
                <a:latin typeface="IBM Plex Sans" pitchFamily="34" charset="0"/>
                <a:ea typeface="IBM Plex Sans" pitchFamily="34" charset="-122"/>
                <a:cs typeface="IBM Plex Sans" pitchFamily="34" charset="-120"/>
              </a:rPr>
              <a:t> bunları kim kontrol ediyor, siz mi yoksa bir şirket mi?</a:t>
            </a:r>
            <a:endParaRPr lang="tr" sz="1820" dirty="0"/>
          </a:p>
          <a:p>
            <a:pPr algn="l" marL="173990" indent="-173990">
              <a:lnSpc>
                <a:spcPct val="113000"/>
              </a:lnSpc>
              <a:spcBef>
                <a:spcPts val="360"/>
              </a:spcBef>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Kurtarma:</a:t>
            </a:r>
            <a:r>
              <a:rPr lang="tr" altLang="en-US" sz="1820" dirty="0">
                <a:solidFill>
                  <a:srgbClr val="25252B"/>
                </a:solidFill>
                <a:latin typeface="IBM Plex Sans" pitchFamily="34" charset="0"/>
                <a:ea typeface="IBM Plex Sans" pitchFamily="34" charset="-122"/>
                <a:cs typeface="IBM Plex Sans" pitchFamily="34" charset="-120"/>
              </a:rPr>
              <a:t> telefonunuz kaybolursa veya şirket ortadan kaybolursa ne olur?</a:t>
            </a:r>
            <a:endParaRPr lang="tr" sz="1820" dirty="0"/>
          </a:p>
          <a:p>
            <a:pPr algn="l" marL="173990" indent="-173990">
              <a:lnSpc>
                <a:spcPct val="113000"/>
              </a:lnSpc>
              <a:spcBef>
                <a:spcPts val="360"/>
              </a:spcBef>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Kaynak:</a:t>
            </a:r>
            <a:r>
              <a:rPr lang="tr" altLang="en-US" sz="1820" dirty="0">
                <a:solidFill>
                  <a:srgbClr val="25252B"/>
                </a:solidFill>
                <a:latin typeface="IBM Plex Sans" pitchFamily="34" charset="0"/>
                <a:ea typeface="IBM Plex Sans" pitchFamily="34" charset="-122"/>
                <a:cs typeface="IBM Plex Sans" pitchFamily="34" charset="-120"/>
              </a:rPr>
              <a:t> birinin size gönderdiği bir bağlantı değil de resmî web sitesi veya uygulama mağazası sayfası mı?</a:t>
            </a:r>
            <a:endParaRPr lang="tr" sz="1820" dirty="0"/>
          </a:p>
          <a:p>
            <a:pPr algn="l" marL="173990" indent="-173990">
              <a:lnSpc>
                <a:spcPct val="113000"/>
              </a:lnSpc>
              <a:spcBef>
                <a:spcPts val="360"/>
              </a:spcBef>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Kod:</a:t>
            </a:r>
            <a:r>
              <a:rPr lang="tr" altLang="en-US" sz="1820" dirty="0">
                <a:solidFill>
                  <a:srgbClr val="25252B"/>
                </a:solidFill>
                <a:latin typeface="IBM Plex Sans" pitchFamily="34" charset="0"/>
                <a:ea typeface="IBM Plex Sans" pitchFamily="34" charset="-122"/>
                <a:cs typeface="IBM Plex Sans" pitchFamily="34" charset="-120"/>
              </a:rPr>
              <a:t> açık kaynaklı ve aktif olarak bakımı yapılıyor mu? (Bu tek başına güvenliğin kanıtı değildir.)</a:t>
            </a:r>
            <a:endParaRPr lang="tr" sz="1820" dirty="0"/>
          </a:p>
          <a:p>
            <a:pPr algn="l" marL="173990" indent="-173990">
              <a:lnSpc>
                <a:spcPct val="113000"/>
              </a:lnSpc>
              <a:spcBef>
                <a:spcPts val="360"/>
              </a:spcBef>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Maliyetler:</a:t>
            </a:r>
            <a:r>
              <a:rPr lang="tr" altLang="en-US" sz="1820" dirty="0">
                <a:solidFill>
                  <a:srgbClr val="25252B"/>
                </a:solidFill>
                <a:latin typeface="IBM Plex Sans" pitchFamily="34" charset="0"/>
                <a:ea typeface="IBM Plex Sans" pitchFamily="34" charset="-122"/>
                <a:cs typeface="IBM Plex Sans" pitchFamily="34" charset="-120"/>
              </a:rPr>
              <a:t> gönderme, alma veya para çekme için ücret var mı?</a:t>
            </a:r>
            <a:endParaRPr lang="tr" sz="1820" dirty="0"/>
          </a:p>
          <a:p>
            <a:pPr algn="l" marL="173990" indent="-173990">
              <a:lnSpc>
                <a:spcPct val="113000"/>
              </a:lnSpc>
              <a:spcBef>
                <a:spcPts val="360"/>
              </a:spcBef>
              <a:buSzPct val="100000"/>
              <a:buChar char="•"/>
            </a:pPr>
            <a:r>
              <a:rPr lang="tr" altLang="en-US" sz="1820" b="1" dirty="0">
                <a:solidFill>
                  <a:srgbClr val="422C70"/>
                </a:solidFill>
                <a:latin typeface="IBM Plex Sans" pitchFamily="34" charset="0"/>
                <a:ea typeface="IBM Plex Sans" pitchFamily="34" charset="-122"/>
                <a:cs typeface="IBM Plex Sans" pitchFamily="34" charset="-120"/>
              </a:rPr>
              <a:t>Ödemeler:</a:t>
            </a:r>
            <a:r>
              <a:rPr lang="tr" altLang="en-US" sz="1820" dirty="0">
                <a:solidFill>
                  <a:srgbClr val="25252B"/>
                </a:solidFill>
                <a:latin typeface="IBM Plex Sans" pitchFamily="34" charset="0"/>
                <a:ea typeface="IBM Plex Sans" pitchFamily="34" charset="-122"/>
                <a:cs typeface="IBM Plex Sans" pitchFamily="34" charset="-120"/>
              </a:rPr>
              <a:t> zincir üstü mü, Lightning mi, yoksa her ikisi mi?</a:t>
            </a:r>
            <a:endParaRPr lang="tr"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Zincir Üstü ve Lightning</a:t>
            </a:r>
            <a:endParaRPr lang="t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Zincir üstü (on-chain):</a:t>
            </a:r>
            <a:r>
              <a:rPr lang="tr" altLang="en-US" sz="2400" dirty="0">
                <a:solidFill>
                  <a:srgbClr val="25252B"/>
                </a:solidFill>
                <a:latin typeface="IBM Plex Sans" pitchFamily="34" charset="0"/>
                <a:ea typeface="IBM Plex Sans" pitchFamily="34" charset="-122"/>
                <a:cs typeface="IBM Plex Sans" pitchFamily="34" charset="-120"/>
              </a:rPr>
              <a:t> doğrudan blok zincirine kaydedilir</a:t>
            </a:r>
            <a:endParaRPr lang="tr" sz="2400" dirty="0"/>
          </a:p>
          <a:p>
            <a:pPr algn="l" marL="228600" indent="-228600">
              <a:lnSpc>
                <a:spcPct val="113000"/>
              </a:lnSpc>
              <a:spcBef>
                <a:spcPts val="480"/>
              </a:spcBef>
              <a:buSzPct val="100000"/>
              <a:buChar char="•"/>
            </a:pPr>
            <a:r>
              <a:rPr lang="tr" altLang="en-US" sz="2400" b="1" dirty="0">
                <a:solidFill>
                  <a:srgbClr val="422C70"/>
                </a:solidFill>
                <a:latin typeface="IBM Plex Sans" pitchFamily="34" charset="0"/>
                <a:ea typeface="IBM Plex Sans" pitchFamily="34" charset="-122"/>
                <a:cs typeface="IBM Plex Sans" pitchFamily="34" charset="-120"/>
              </a:rPr>
              <a:t>Lightning:</a:t>
            </a:r>
            <a:r>
              <a:rPr lang="tr" altLang="en-US" sz="2400" dirty="0">
                <a:solidFill>
                  <a:srgbClr val="25252B"/>
                </a:solidFill>
                <a:latin typeface="IBM Plex Sans" pitchFamily="34" charset="0"/>
                <a:ea typeface="IBM Plex Sans" pitchFamily="34" charset="-122"/>
                <a:cs typeface="IBM Plex Sans" pitchFamily="34" charset="-120"/>
              </a:rPr>
              <a:t> Bitcoin'in üzerine inşa edilmiş, kahve satın almak gibi hızlı, küçük ve sık yapılan ödemeler için bir ödeme ağı</a:t>
            </a:r>
            <a:endParaRPr lang="tr" sz="2400" dirty="0"/>
          </a:p>
          <a:p>
            <a:pPr algn="l" marL="228600" indent="-228600">
              <a:lnSpc>
                <a:spcPct val="113000"/>
              </a:lnSpc>
              <a:spcBef>
                <a:spcPts val="480"/>
              </a:spcBef>
              <a:buSzPct val="100000"/>
              <a:buChar char="•"/>
            </a:pPr>
            <a:r>
              <a:rPr lang="tr" altLang="en-US" sz="2400" dirty="0">
                <a:solidFill>
                  <a:srgbClr val="25252B"/>
                </a:solidFill>
                <a:latin typeface="IBM Plex Sans" pitchFamily="34" charset="0"/>
                <a:ea typeface="IBM Plex Sans" pitchFamily="34" charset="-122"/>
                <a:cs typeface="IBM Plex Sans" pitchFamily="34" charset="-120"/>
              </a:rPr>
              <a:t>Bir Lightning cüzdanı da emanetçi (custodial) veya kendi kendine saklamalı (self-custodial) olabilir</a:t>
            </a:r>
            <a:endParaRPr lang="tr" sz="2400" dirty="0"/>
          </a:p>
        </p:txBody>
      </p:sp>
      <p:pic>
        <p:nvPicPr>
          <p:cNvPr id="5" name="Image 0" descr="Zincir üstüDoğrudan Bitcoin'in blok zincirine kaydedilirLightningBitcoin üzerine kurulu bir ödeme ağı">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Öğrenirken Üç Kural</a:t>
            </a:r>
            <a:endParaRPr lang="t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Önce öğrenin.</a:t>
            </a:r>
            <a:r>
              <a:rPr lang="tr" altLang="en-US" sz="2400" dirty="0">
                <a:solidFill>
                  <a:srgbClr val="25252B"/>
                </a:solidFill>
                <a:latin typeface="IBM Plex Sans" pitchFamily="34" charset="0"/>
                <a:ea typeface="IBM Plex Sans" pitchFamily="34" charset="-122"/>
                <a:cs typeface="IBM Plex Sans" pitchFamily="34" charset="-120"/>
              </a:rPr>
              <a:t> Heyecan, korku veya baskı nedeniyle harekete geçmeyin.</a:t>
            </a:r>
            <a:endParaRPr lang="tr" sz="2400" dirty="0"/>
          </a:p>
          <a:p>
            <a:pPr algn="l" marL="228600" indent="-228600">
              <a:lnSpc>
                <a:spcPct val="113000"/>
              </a:lnSpc>
              <a:spcBef>
                <a:spcPts val="480"/>
              </a:spcBef>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Küçük başlayın.</a:t>
            </a:r>
            <a:r>
              <a:rPr lang="tr" altLang="en-US" sz="2400" dirty="0">
                <a:solidFill>
                  <a:srgbClr val="25252B"/>
                </a:solidFill>
                <a:latin typeface="IBM Plex Sans" pitchFamily="34" charset="0"/>
                <a:ea typeface="IBM Plex Sans" pitchFamily="34" charset="-122"/>
                <a:cs typeface="IBM Plex Sans" pitchFamily="34" charset="-120"/>
              </a:rPr>
              <a:t> Tanımadığınız araçları, kaybetmeyi göze alabileceğiniz bir miktarla deneyin.</a:t>
            </a:r>
            <a:endParaRPr lang="tr" sz="2400" dirty="0"/>
          </a:p>
          <a:p>
            <a:pPr algn="l" marL="228600" indent="-228600">
              <a:lnSpc>
                <a:spcPct val="113000"/>
              </a:lnSpc>
              <a:spcBef>
                <a:spcPts val="480"/>
              </a:spcBef>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Güvenmeyin, Doğrulayın.</a:t>
            </a:r>
            <a:r>
              <a:rPr lang="tr" altLang="en-US" sz="2400" dirty="0">
                <a:solidFill>
                  <a:srgbClr val="25252B"/>
                </a:solidFill>
                <a:latin typeface="IBM Plex Sans" pitchFamily="34" charset="0"/>
                <a:ea typeface="IBM Plex Sans" pitchFamily="34" charset="-122"/>
                <a:cs typeface="IBM Plex Sans" pitchFamily="34" charset="-120"/>
              </a:rPr>
              <a:t> Kişiyi, ödeme yöntemini, adresi ve miktarı kontrol edin.</a:t>
            </a:r>
            <a:endParaRPr lang="tr"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Alım bilgilerinizi paylaşın, sırlarınızı asla</a:t>
            </a:r>
            <a:endParaRPr lang="tr" sz="2400" dirty="0"/>
          </a:p>
          <a:p>
            <a:pPr algn="l" indent="0" marL="0">
              <a:lnSpc>
                <a:spcPct val="113000"/>
              </a:lnSpc>
              <a:spcBef>
                <a:spcPts val="360"/>
              </a:spcBef>
              <a:buNone/>
            </a:pPr>
            <a:r>
              <a:rPr lang="tr" altLang="en-US" sz="2400" dirty="0">
                <a:solidFill>
                  <a:srgbClr val="25252B"/>
                </a:solidFill>
                <a:latin typeface="IBM Plex Sans" pitchFamily="34" charset="0"/>
                <a:ea typeface="IBM Plex Sans" pitchFamily="34" charset="-122"/>
                <a:cs typeface="IBM Plex Sans" pitchFamily="34" charset="-120"/>
              </a:rPr>
              <a:t>Bir adres veya ödeme talebi paylaşılabilir. Kurtarma ifadesi (seed phrase) veya özel anahtar asla paylaşılmamalıdır. Hiçbir meşru eğitmen, cüzdan şirketi veya destek çalışanı bunu sizden asla istemez.</a:t>
            </a:r>
            <a:endParaRPr lang="t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Durun, Hiçbir Şey</a:t>
            </a:r>
            <a:br/>
            <a:r>
              <a:rPr lang="tr" altLang="en-US" sz="3000" dirty="0">
                <a:solidFill>
                  <a:srgbClr val="422C70"/>
                </a:solidFill>
                <a:latin typeface="IBM Plex Sans Medium" pitchFamily="34" charset="0"/>
                <a:ea typeface="IBM Plex Sans Medium" pitchFamily="34" charset="-122"/>
                <a:cs typeface="IBM Plex Sans Medium" pitchFamily="34" charset="-120"/>
              </a:rPr>
              <a:t>Paylaşmayın, Hiçbir Şey</a:t>
            </a:r>
            <a:br/>
            <a:r>
              <a:rPr lang="tr" altLang="en-US" sz="3000" dirty="0">
                <a:solidFill>
                  <a:srgbClr val="422C70"/>
                </a:solidFill>
                <a:latin typeface="IBM Plex Sans Medium" pitchFamily="34" charset="0"/>
                <a:ea typeface="IBM Plex Sans Medium" pitchFamily="34" charset="-122"/>
                <a:cs typeface="IBM Plex Sans Medium" pitchFamily="34" charset="-120"/>
              </a:rPr>
              <a:t>Göndermeyin</a:t>
            </a:r>
            <a:endParaRPr lang="tr" sz="3000" dirty="0"/>
          </a:p>
        </p:txBody>
      </p:sp>
      <p:sp>
        <p:nvSpPr>
          <p:cNvPr id="5" name="Text 2"/>
          <p:cNvSpPr/>
          <p:nvPr/>
        </p:nvSpPr>
        <p:spPr>
          <a:xfrm>
            <a:off x="666780" y="2255459"/>
            <a:ext cx="5694426" cy="2303374"/>
          </a:xfrm>
          <a:prstGeom prst="rect">
            <a:avLst/>
          </a:prstGeom>
          <a:noFill/>
          <a:ln/>
        </p:spPr>
        <p:txBody>
          <a:bodyPr wrap="square" lIns="0" tIns="0" rIns="0" bIns="0" rtlCol="0" anchor="t"/>
          <a:lstStyle/>
          <a:p>
            <a:pPr algn="l" indent="0" marL="0">
              <a:lnSpc>
                <a:spcPct val="113000"/>
              </a:lnSpc>
              <a:buNone/>
            </a:pPr>
            <a:r>
              <a:rPr lang="tr" altLang="en-US" sz="1920" dirty="0">
                <a:solidFill>
                  <a:srgbClr val="25252B"/>
                </a:solidFill>
                <a:latin typeface="IBM Plex Sans" pitchFamily="34" charset="0"/>
                <a:ea typeface="IBM Plex Sans" pitchFamily="34" charset="-122"/>
                <a:cs typeface="IBM Plex Sans" pitchFamily="34" charset="-120"/>
              </a:rPr>
              <a:t>Biri aciliyet ya da gizlilik havası yaratıyorsa, garantili getiri vaat ediyorsa, önce sizden bitcoin göndermenizi istiyorsa ya da kurtarma ifadenizi (seed phrase) soruyorsa durun. Bekleyin. Hiçbir şey paylaşmayın. Hiçbir şey göndermeyin. Ardından zaten bildiğiniz bir kaynak üzerinden kontrol edin.</a:t>
            </a:r>
            <a:endParaRPr lang="tr" sz="1920" dirty="0"/>
          </a:p>
        </p:txBody>
      </p:sp>
      <p:pic>
        <p:nvPicPr>
          <p:cNvPr id="6" name="Image 1" descr="Aciliyet Kimliğe bürünme Değiştirilmiş hedef adres Garantili getiri Gizli bilgi talepleri">    </p:cNvPr>
          <p:cNvPicPr>
            <a:picLocks noChangeAspect="1"/>
          </p:cNvPicPr>
          <p:nvPr/>
        </p:nvPicPr>
        <p:blipFill>
          <a:blip r:embed="rId2"/>
          <a:stretch>
            <a:fillRect/>
          </a:stretch>
        </p:blipFill>
        <p:spPr>
          <a:xfrm>
            <a:off x="1338224" y="4680814"/>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Bitcoin'i Nasıl Kullanırsınız?</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r" altLang="en-US" sz="4350" dirty="0">
                <a:solidFill>
                  <a:srgbClr val="FFFFFF"/>
                </a:solidFill>
                <a:latin typeface="IBM Plex Sans Medium" pitchFamily="34" charset="0"/>
                <a:ea typeface="IBM Plex Sans Medium" pitchFamily="34" charset="-122"/>
                <a:cs typeface="IBM Plex Sans Medium" pitchFamily="34" charset="-120"/>
              </a:rPr>
              <a:t>Sırada Ne Var?</a:t>
            </a:r>
            <a:endParaRPr lang="t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r" altLang="en-US" sz="2400" dirty="0">
                <a:solidFill>
                  <a:srgbClr val="FFFFFF"/>
                </a:solidFill>
                <a:latin typeface="IBM Plex Sans" pitchFamily="34" charset="0"/>
                <a:ea typeface="IBM Plex Sans" pitchFamily="34" charset="-122"/>
                <a:cs typeface="IBM Plex Sans" pitchFamily="34" charset="-120"/>
              </a:rPr>
              <a:t>Bu daha sadece başlangıç.</a:t>
            </a:r>
            <a:endParaRPr lang="t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Dört Temel Çıkarım</a:t>
            </a:r>
            <a:endParaRPr lang="t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Para, kurallara ve güvene dayanır.</a:t>
            </a:r>
            <a:r>
              <a:rPr lang="tr" altLang="en-US" sz="2400" dirty="0">
                <a:solidFill>
                  <a:srgbClr val="25252B"/>
                </a:solidFill>
                <a:latin typeface="IBM Plex Sans" pitchFamily="34" charset="0"/>
                <a:ea typeface="IBM Plex Sans" pitchFamily="34" charset="-122"/>
                <a:cs typeface="IBM Plex Sans" pitchFamily="34" charset="-120"/>
              </a:rPr>
              <a:t> İtibari paranın arzını ve kurallarını az sayıda kurum belirler.</a:t>
            </a:r>
            <a:endParaRPr lang="tr" sz="2400" dirty="0"/>
          </a:p>
          <a:p>
            <a:pPr algn="l" marL="228600" indent="-228600">
              <a:lnSpc>
                <a:spcPct val="113000"/>
              </a:lnSpc>
              <a:spcBef>
                <a:spcPts val="480"/>
              </a:spcBef>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Bitcoin farklı kurallar sunar.</a:t>
            </a:r>
            <a:r>
              <a:rPr lang="tr" altLang="en-US" sz="2400" dirty="0">
                <a:solidFill>
                  <a:srgbClr val="25252B"/>
                </a:solidFill>
                <a:latin typeface="IBM Plex Sans" pitchFamily="34" charset="0"/>
                <a:ea typeface="IBM Plex Sans" pitchFamily="34" charset="-122"/>
                <a:cs typeface="IBM Plex Sans" pitchFamily="34" charset="-120"/>
              </a:rPr>
              <a:t> Herkese açık, sınırlı ve kamuya açık bir arz; buna güvenmek yerine doğrulayabilirsiniz.</a:t>
            </a:r>
            <a:endParaRPr lang="tr" sz="2400" dirty="0"/>
          </a:p>
          <a:p>
            <a:pPr algn="l" marL="228600" indent="-228600">
              <a:lnSpc>
                <a:spcPct val="113000"/>
              </a:lnSpc>
              <a:spcBef>
                <a:spcPts val="480"/>
              </a:spcBef>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Önce güvenlik gelir.</a:t>
            </a:r>
            <a:r>
              <a:rPr lang="tr" altLang="en-US" sz="2400" dirty="0">
                <a:solidFill>
                  <a:srgbClr val="25252B"/>
                </a:solidFill>
                <a:latin typeface="IBM Plex Sans" pitchFamily="34" charset="0"/>
                <a:ea typeface="IBM Plex Sans" pitchFamily="34" charset="-122"/>
                <a:cs typeface="IBM Plex Sans" pitchFamily="34" charset="-120"/>
              </a:rPr>
              <a:t> Önce öğrenin, küçük başlayın, her şeyi doğrulayın ve kurtarma ifadenizi asla kimseyle paylaşmayın.</a:t>
            </a:r>
            <a:endParaRPr lang="tr" sz="2400" dirty="0"/>
          </a:p>
          <a:p>
            <a:pPr algn="l" marL="228600" indent="-228600">
              <a:lnSpc>
                <a:spcPct val="113000"/>
              </a:lnSpc>
              <a:spcBef>
                <a:spcPts val="480"/>
              </a:spcBef>
              <a:buSzPct val="100000"/>
              <a:buChar char="•"/>
            </a:pPr>
            <a:r>
              <a:rPr lang="tr" altLang="en-US" sz="2400" b="1" dirty="0">
                <a:solidFill>
                  <a:srgbClr val="25252B"/>
                </a:solidFill>
                <a:latin typeface="IBM Plex Sans" pitchFamily="34" charset="0"/>
                <a:ea typeface="IBM Plex Sans" pitchFamily="34" charset="-122"/>
                <a:cs typeface="IBM Plex Sans" pitchFamily="34" charset="-120"/>
              </a:rPr>
              <a:t>Bu yalnızca bir başlangıç.</a:t>
            </a:r>
            <a:r>
              <a:rPr lang="tr" altLang="en-US" sz="2400" dirty="0">
                <a:solidFill>
                  <a:srgbClr val="25252B"/>
                </a:solidFill>
                <a:latin typeface="IBM Plex Sans" pitchFamily="34" charset="0"/>
                <a:ea typeface="IBM Plex Sans" pitchFamily="34" charset="-122"/>
                <a:cs typeface="IBM Plex Sans" pitchFamily="34" charset="-120"/>
              </a:rPr>
              <a:t> Güvenli bir sonraki adım yeterlidir.</a:t>
            </a:r>
            <a:endParaRPr lang="tr"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tr" altLang="en-US" sz="2400" b="1" dirty="0">
                <a:solidFill>
                  <a:srgbClr val="422C70"/>
                </a:solidFill>
                <a:latin typeface="IBM Plex Sans" pitchFamily="34" charset="0"/>
                <a:ea typeface="IBM Plex Sans" pitchFamily="34" charset="-122"/>
                <a:cs typeface="IBM Plex Sans" pitchFamily="34" charset="-120"/>
              </a:rPr>
              <a:t>Düşünme zamanı</a:t>
            </a:r>
            <a:endParaRPr lang="tr" sz="2400" dirty="0"/>
          </a:p>
          <a:p>
            <a:pPr algn="l" indent="0" marL="0">
              <a:lnSpc>
                <a:spcPct val="113000"/>
              </a:lnSpc>
              <a:spcBef>
                <a:spcPts val="360"/>
              </a:spcBef>
              <a:buNone/>
            </a:pPr>
            <a:r>
              <a:rPr lang="tr" altLang="en-US" sz="2400" dirty="0">
                <a:solidFill>
                  <a:srgbClr val="25252B"/>
                </a:solidFill>
                <a:latin typeface="IBM Plex Sans" pitchFamily="34" charset="0"/>
                <a:ea typeface="IBM Plex Sans" pitchFamily="34" charset="-122"/>
                <a:cs typeface="IBM Plex Sans" pitchFamily="34" charset="-120"/>
              </a:rPr>
              <a:t>Başlangıçtaki beş soruya geri dönün. Şimdi nasıl yanıt verirdiniz?</a:t>
            </a:r>
            <a:endParaRPr lang="t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Sırada Ne Var?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r" altLang="en-US" sz="3000" dirty="0">
                <a:solidFill>
                  <a:srgbClr val="422C70"/>
                </a:solidFill>
                <a:latin typeface="IBM Plex Sans Medium" pitchFamily="34" charset="0"/>
                <a:ea typeface="IBM Plex Sans Medium" pitchFamily="34" charset="-122"/>
                <a:cs typeface="IBM Plex Sans Medium" pitchFamily="34" charset="-120"/>
              </a:rPr>
              <a:t>Bitcoin Diploması</a:t>
            </a:r>
            <a:endParaRPr lang="tr"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Bir sonraki adım. Dört modülü sizi daha ileriye taşır:</a:t>
            </a:r>
            <a:endParaRPr lang="tr" sz="2020" dirty="0"/>
          </a:p>
        </p:txBody>
      </p:sp>
      <p:sp>
        <p:nvSpPr>
          <p:cNvPr id="6" name="Text 3"/>
          <p:cNvSpPr/>
          <p:nvPr/>
        </p:nvSpPr>
        <p:spPr>
          <a:xfrm>
            <a:off x="986729" y="1973732"/>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Parayı anlamak</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Bitcoin nasıl çalışır</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Bitcoin'i güvenle kullanmak</a:t>
            </a:r>
            <a:endParaRPr lang="tr" sz="2020" dirty="0"/>
          </a:p>
          <a:p>
            <a:pPr algn="l" marL="191770" indent="-191770">
              <a:lnSpc>
                <a:spcPct val="113000"/>
              </a:lnSpc>
              <a:spcBef>
                <a:spcPts val="400"/>
              </a:spcBef>
              <a:buSzPct val="100000"/>
              <a:buChar char="•"/>
            </a:pPr>
            <a:r>
              <a:rPr lang="tr" altLang="en-US" sz="2020" dirty="0">
                <a:solidFill>
                  <a:srgbClr val="25252B"/>
                </a:solidFill>
                <a:latin typeface="IBM Plex Sans" pitchFamily="34" charset="0"/>
                <a:ea typeface="IBM Plex Sans" pitchFamily="34" charset="-122"/>
                <a:cs typeface="IBM Plex Sans" pitchFamily="34" charset="-120"/>
              </a:rPr>
              <a:t>Topluluğunuzda Bitcoin</a:t>
            </a:r>
            <a:endParaRPr lang="tr" sz="2020" dirty="0"/>
          </a:p>
        </p:txBody>
      </p:sp>
      <p:sp>
        <p:nvSpPr>
          <p:cNvPr id="7" name="Text 4"/>
          <p:cNvSpPr/>
          <p:nvPr/>
        </p:nvSpPr>
        <p:spPr>
          <a:xfrm>
            <a:off x="666780" y="3791285"/>
            <a:ext cx="6340632"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Merakınızı koruyun, soru sormaya devam edin ve daha fazlasını </a:t>
            </a:r>
            <a:r>
              <a:rPr lang="tr"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r" altLang="en-US" sz="2020" dirty="0">
                <a:solidFill>
                  <a:srgbClr val="25252B"/>
                </a:solidFill>
                <a:latin typeface="IBM Plex Sans" pitchFamily="34" charset="0"/>
                <a:ea typeface="IBM Plex Sans" pitchFamily="34" charset="-122"/>
                <a:cs typeface="IBM Plex Sans" pitchFamily="34" charset="-120"/>
              </a:rPr>
              <a:t> adresinde öğrenin.</a:t>
            </a:r>
            <a:endParaRPr lang="tr" sz="2020" dirty="0"/>
          </a:p>
        </p:txBody>
      </p:sp>
      <p:sp>
        <p:nvSpPr>
          <p:cNvPr id="8" name="Text 5"/>
          <p:cNvSpPr/>
          <p:nvPr/>
        </p:nvSpPr>
        <p:spPr>
          <a:xfrm>
            <a:off x="666780" y="4738421"/>
            <a:ext cx="6340632" cy="691195"/>
          </a:xfrm>
          <a:prstGeom prst="rect">
            <a:avLst/>
          </a:prstGeom>
          <a:noFill/>
          <a:ln/>
        </p:spPr>
        <p:txBody>
          <a:bodyPr wrap="square" lIns="0" tIns="0" rIns="0" bIns="0" rtlCol="0" anchor="t"/>
          <a:lstStyle/>
          <a:p>
            <a:pPr algn="l" indent="0" marL="0">
              <a:lnSpc>
                <a:spcPct val="113000"/>
              </a:lnSpc>
              <a:buNone/>
            </a:pPr>
            <a:r>
              <a:rPr lang="tr" altLang="en-US" sz="2020" dirty="0">
                <a:solidFill>
                  <a:srgbClr val="25252B"/>
                </a:solidFill>
                <a:latin typeface="IBM Plex Sans" pitchFamily="34" charset="0"/>
                <a:ea typeface="IBM Plex Sans" pitchFamily="34" charset="-122"/>
                <a:cs typeface="IBM Plex Sans" pitchFamily="34" charset="-120"/>
              </a:rPr>
              <a:t>Sizi bir sonraki dönemimizde görmeyi dört gözle bekliyoruz.</a:t>
            </a:r>
            <a:endParaRPr lang="tr"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r" altLang="en-US" sz="1200" dirty="0">
                <a:solidFill>
                  <a:srgbClr val="6C6C7D"/>
                </a:solidFill>
                <a:latin typeface="IBM Plex Sans" pitchFamily="34" charset="0"/>
                <a:ea typeface="IBM Plex Sans" pitchFamily="34" charset="-122"/>
                <a:cs typeface="IBM Plex Sans" pitchFamily="34" charset="-120"/>
              </a:rPr>
              <a:t>Bitcoin'e Giriş · Sırada Ne Var?</a:t>
            </a:r>
            <a:endParaRPr lang="t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Bitcoin'e Giriş</dc:title>
  <dc:subject>Open educational slides (Creative Commons). Adapt them freely.</dc:subject>
  <dc:creator>My First Bitcoin</dc:creator>
  <cp:lastModifiedBy>My First Bitcoin</cp:lastModifiedBy>
  <cp:revision>1</cp:revision>
  <dcterms:created xsi:type="dcterms:W3CDTF">2026-10-22T19:54:21Z</dcterms:created>
  <dcterms:modified xsi:type="dcterms:W3CDTF">2026-10-22T19:54:21Z</dcterms:modified>
</cp:coreProperties>
</file>