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Извор: My First Bitcoin, Водич за ученици за Биткоин диплома, издание 26.10, модули 1–4 и воведни очекувања од учениците. Приспособено според лиценцата Creative Commons НаведиИзвор-СподелиПодИстиУслови 4.0 Меѓународна; оваа презентација ја користи истата лиценца. Оваа презентација е помошно средство за настава предводена од едукатор. Приспособувајте ги примерите, активностите, темпото и начинот на изведување, зачувувајќи ги значењето на наставната програма, задолжителните компетенции и безбедносните ограничувања. Не се подразбира фиксно времетраење на наставните сесии.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Применувајте ги овие граници во сите четири модули. Објаснете ги ризиците за приватноста, безбедноста и ризиците од загуба пред секоја незадолжителна практична вежба во реални услови со мал влог.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Користете ја изворната дискусија за да разликувате проверлив факт од мислење за кое се потребни критериуми и докази. Не барајте откривање лични финансиски информации.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Користете го примерот од изворниот текст: Амина има ориз и сака чевли; Луис има чевли и сака масло за готвење; Меи има масло за готвење и сака поправки. Јасно разграничете ги неуспешните директни размени од подоцнежното решение со посредство на пари.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Користете го примерот од водичот за достапноста на вода и секојдневните избори. Итните потреби можат оправдано да ја зголемат предноста што ѝ се дава на сегашноста.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Објаснете го златниот стандард и различните правила за замена на хартиените пари со злато во рамките на репрезентативните пари. Картичката или телефонот испраќаат инструкции; тие не содржат пари. Обичниот банкарски депозит е обврска на банката кон нејзиниот клиент.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Банките заработуваат од камати и надоместоци, а истовремено ги покриваат трошоците и загубите. Не сугерирајте дека сите банки се пред пропаѓање или дека кредитирањето е неограничено. Правете разлика меѓу ветувањето на банката и директното поседување на средството за порамнување.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Одржувајте ја поврзаноста меѓу петте дела на одговорот. Претходните предлози нудеа делови од решението; избегнувајте да сугерирате дека секој од нив претставувал целосна децентрализирана валута.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Дел од биткоините може да бидат недостапни или да не бидат достапни за продажба.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Оставете ги учениците сами да ја пресметаат конверзијата; без видлив клуч со одговори.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Клучна мисла: Дали Биткоин има вредност за Вас? Дали неговата тековна цена ја одразува неговата вредност?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Подгответе ја проверката на екранот за примање, проверката со испраќање и потврдување и вежбата за подготвеност за обновување или за реагирање на измама. Објаснете ги ограничувањата на секое опкружување пред неговата употреба.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Никогаш не фотографирајте вистинска фраза за обновување, не чувајте ја во облак, не испраќајте ја преку е-пошта или пораки и не внесувајте ја на веб-страница или во обичен формулар. Таа може да овозможи целосен пристап до средствата.
Дополнителните лозинки во облик на фрази, повеќекратните клучеви и напредните шеми за резервни копии припаѓаат во делот „Напредно учење“. Не воведувајте сложеност што учениците не можат да ја објаснат или од чии последици не можат да се опорават.
Ако постои можност фразата да била видена, копирана, внесена онлајн или зачувана на недоверлив уред, сметајте ја за компромитирана. Побарајте помош без да ја откривате; користете нова, доверлива постапка за обновување.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Користете ја измислената споредба од изворниот текст меѓу мали плаќања и поретки плаќања. Изборите нека останат хипотетички; не избирајте алатки или износи за личните средства на учениците.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Набљудувајте го процесот без да ги гледате зборовите за обновување. Подоцнежното лично поставување бара нови, приватно генерирани информации за обновување.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Надоместоците за трансакции на блокчејнот зависат главно од податоците на трансакцијата и побарувачката за простор во блоковите, а не само од испратениот износ. Прочитајте ја конечната процена; времето на потврдување и надоместоците може да се променат.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Пристапувајте до официјалните страници, страниците на апликациите во продавниците и контактите самостојно. Проверувајте ги издавачот и доменот; бидете внимателни со реклами, пораки и страници што наликуваат на официјалните. Никогаш не позајмувајте пари за да експериментирате.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Изворна референтна точка: Проверка на практичната компетентност преку набљудување од едукатор. C6 бара директно набљудување и на задачите со паричникот/приемот и на задачите за подготвеност за обновување. Симулациите, подготвените материјали, физичките модели и алтернативите без парични средства се прифатливи. Дајте повратни информации и уште една можност кога е потребно. Не прикажувајте ги на екран рубриките за оценување и постапките за спроведување на оценувањето.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Модул 4 е задолжителен, а неговата содржина ја избира едукаторот. Изберете ја задачата за Биткоин како пари што е релевантна за локалниот контекст и користете ги следните насоки како приспособливи опции, а не како обврска да ја демонстрирате секоја алатка или секое сценарио. Проверете ги актуелните алатки, локалните правила, инфраструктурата и поддршката. Зачувајте ги задолжителните компетенции и безбедносните стандарди од Модул 3; не измислувајте локални даватели на услуги или детали.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Изберете ја релевантната задача од изворниот материјал: споредба на начини на чување, проверка на екранот за примање, споредба на патеки за плаќање, проверка на подготвена трансакција, споредба на трошоци за рутирање, постапување при измама, тек на плаќање кај трговец или донирање, или проверка на ресурси. Побарајте локална стручна помош кога е потребно.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Користете предмет со мала вредност или симулација. Објаснете го целиот процес пред да го одобрите плаќањето.
Изберете ги или приспособете ги сценаријата од водичот според локалната задача. Формулирајте ги насоките така што ќе бидат наменети за учениците и не претставувајте хипотетичко прифаќање на плаќања како вистински податок за локален трговец.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Користете го она сценарио од изворниот материјал што одговара на избраната локална задача. Враќањето на средствата е ново плаќање, а не поништување на првичната трансакција на блокчејнот.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Начините за стекнување вклучуваат работа, директна размена, брокери, банкомати, трговци, услуги за конверзија и циркуларни економии. Користете актуелни, проверени локални факти или јасно измислено сценарио.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Споредете ги задржувањето на податоците, врските на блокчејнот, другите страни во трансакциите, заштитата од измами, лимитите, надоместоците и постапувањето со спорови.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Дефинирајте го успехот според решениот проблем, а не според бројот на трансакции.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Набљудувајте ја локалната задача за Биткоин како пари, избрана од едукаторот, и објаснувањето на ученикот за целта, алтернативата, компромисите, можниот неуспех и следниот чекор. Не прикажувајте ги на екранот бодувањето, рубриките за оценување и постапките за спроведување на оценувањето.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9976561" y="571500"/>
            <a:ext cx="1548719" cy="272400"/>
          </a:xfrm>
          <a:prstGeom prst="rect">
            <a:avLst/>
          </a:prstGeom>
          <a:noFill/>
          <a:ln/>
        </p:spPr>
        <p:txBody>
          <a:bodyPr wrap="square" lIns="0" tIns="0" rIns="0" bIns="0" rtlCol="0" anchor="t"/>
          <a:lstStyle/>
          <a:p>
            <a:pPr algn="r" indent="0" marL="0">
              <a:lnSpc>
                <a:spcPct val="108000"/>
              </a:lnSpc>
              <a:buNone/>
            </a:pPr>
            <a:r>
              <a:rPr lang="mk" altLang="en-US" sz="1650" dirty="0">
                <a:solidFill>
                  <a:srgbClr val="FFFFFF"/>
                </a:solidFill>
                <a:latin typeface="IBM Plex Sans" pitchFamily="34" charset="0"/>
                <a:ea typeface="IBM Plex Sans" pitchFamily="34" charset="-122"/>
                <a:cs typeface="IBM Plex Sans" pitchFamily="34" charset="-120"/>
              </a:rPr>
              <a:t>Издание 26.10</a:t>
            </a:r>
            <a:endParaRPr lang="mk"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mk" altLang="en-US" sz="7200" dirty="0">
                <a:solidFill>
                  <a:srgbClr val="FFFFFF"/>
                </a:solidFill>
                <a:latin typeface="IBM Plex Sans Medium" pitchFamily="34" charset="0"/>
                <a:ea typeface="IBM Plex Sans Medium" pitchFamily="34" charset="-122"/>
                <a:cs typeface="IBM Plex Sans Medium" pitchFamily="34" charset="-120"/>
              </a:rPr>
              <a:t>Диплома</a:t>
            </a:r>
            <a:br/>
            <a:r>
              <a:rPr lang="mk" altLang="en-US" sz="7200" dirty="0">
                <a:solidFill>
                  <a:srgbClr val="FFFFFF"/>
                </a:solidFill>
                <a:latin typeface="IBM Plex Sans Medium" pitchFamily="34" charset="0"/>
                <a:ea typeface="IBM Plex Sans Medium" pitchFamily="34" charset="-122"/>
                <a:cs typeface="IBM Plex Sans Medium" pitchFamily="34" charset="-120"/>
              </a:rPr>
              <a:t>за Биткоин</a:t>
            </a:r>
            <a:endParaRPr lang="mk"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mk" altLang="en-US" sz="2400" dirty="0">
                <a:solidFill>
                  <a:srgbClr val="FFFFFF"/>
                </a:solidFill>
                <a:latin typeface="IBM Plex Sans" pitchFamily="34" charset="0"/>
                <a:ea typeface="IBM Plex Sans" pitchFamily="34" charset="-122"/>
                <a:cs typeface="IBM Plex Sans" pitchFamily="34" charset="-120"/>
              </a:rPr>
              <a:t>Финансиска едукација за ерата на Биткоин</a:t>
            </a:r>
            <a:endParaRPr lang="mk"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algn="ctr" indent="0" marL="0">
              <a:lnSpc>
                <a:spcPct val="113000"/>
              </a:lnSpc>
              <a:buNone/>
            </a:pPr>
            <a:r>
              <a:rPr lang="mk" altLang="en-US" sz="2400" dirty="0">
                <a:solidFill>
                  <a:srgbClr val="F7941F"/>
                </a:solidFill>
                <a:latin typeface="IBM Plex Sans Medium" pitchFamily="34" charset="0"/>
                <a:ea typeface="IBM Plex Sans Medium" pitchFamily="34" charset="-122"/>
                <a:cs typeface="IBM Plex Sans Medium" pitchFamily="34" charset="-120"/>
              </a:rPr>
              <a:t>Модул 1</a:t>
            </a:r>
            <a:endParaRPr lang="mk" sz="2400" dirty="0"/>
          </a:p>
        </p:txBody>
      </p:sp>
      <p:sp>
        <p:nvSpPr>
          <p:cNvPr id="3" name="Text 1"/>
          <p:cNvSpPr/>
          <p:nvPr/>
        </p:nvSpPr>
        <p:spPr>
          <a:xfrm>
            <a:off x="381030" y="3072293"/>
            <a:ext cx="11430000" cy="590520"/>
          </a:xfrm>
          <a:prstGeom prst="rect">
            <a:avLst/>
          </a:prstGeom>
          <a:noFill/>
          <a:ln/>
        </p:spPr>
        <p:txBody>
          <a:bodyPr wrap="square" lIns="0" tIns="0" rIns="0" bIns="0" rtlCol="0" anchor="t"/>
          <a:lstStyle/>
          <a:p>
            <a:pPr algn="ctr" indent="0" marL="0">
              <a:lnSpc>
                <a:spcPct val="83000"/>
              </a:lnSpc>
              <a:buNone/>
            </a:pPr>
            <a:r>
              <a:rPr lang="mk" altLang="en-US" sz="4350" dirty="0">
                <a:solidFill>
                  <a:srgbClr val="FFFFFF"/>
                </a:solidFill>
                <a:latin typeface="IBM Plex Sans Medium" pitchFamily="34" charset="0"/>
                <a:ea typeface="IBM Plex Sans Medium" pitchFamily="34" charset="-122"/>
                <a:cs typeface="IBM Plex Sans Medium" pitchFamily="34" charset="-120"/>
              </a:rPr>
              <a:t>Разбирање на парите</a:t>
            </a:r>
            <a:endParaRPr lang="mk"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mk" altLang="en-US" sz="2400" b="1" dirty="0">
                <a:solidFill>
                  <a:srgbClr val="FFFFFF"/>
                </a:solidFill>
                <a:latin typeface="IBM Plex Sans" pitchFamily="34" charset="0"/>
                <a:ea typeface="IBM Plex Sans" pitchFamily="34" charset="-122"/>
                <a:cs typeface="IBM Plex Sans" pitchFamily="34" charset="-120"/>
              </a:rPr>
              <a:t>Проблем:</a:t>
            </a:r>
            <a:r>
              <a:rPr lang="mk" altLang="en-US" sz="2400" dirty="0">
                <a:solidFill>
                  <a:srgbClr val="FFFFFF"/>
                </a:solidFill>
                <a:latin typeface="IBM Plex Sans" pitchFamily="34" charset="0"/>
                <a:ea typeface="IBM Plex Sans" pitchFamily="34" charset="-122"/>
                <a:cs typeface="IBM Plex Sans" pitchFamily="34" charset="-120"/>
              </a:rPr>
              <a:t> Како функционираат и се менуваат монетарните системи?</a:t>
            </a:r>
            <a:endParaRPr lang="mk"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Знаењето претходи на дејствувањето</a:t>
            </a:r>
            <a:endParaRPr lang="mk"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Прво научете · почнете со мали чекори · напредувајте полека</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Не се потребни купување, лични средства или личен паричник</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За завршување на курсот не се потребни личен уред или интернет</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Достапни се подготвени материјали, симулации и практични вежби без интернет</a:t>
            </a:r>
            <a:endParaRPr lang="mk" sz="2400" dirty="0"/>
          </a:p>
        </p:txBody>
      </p:sp>
      <p:sp>
        <p:nvSpPr>
          <p:cNvPr id="5" name="Text 3"/>
          <p:cNvSpPr/>
          <p:nvPr/>
        </p:nvSpPr>
        <p:spPr>
          <a:xfrm>
            <a:off x="666780" y="3961364"/>
            <a:ext cx="11510010" cy="1234074"/>
          </a:xfrm>
          <a:prstGeom prst="rect">
            <a:avLst/>
          </a:prstGeom>
          <a:noFill/>
          <a:ln/>
        </p:spPr>
        <p:txBody>
          <a:bodyPr wrap="square" lIns="0" tIns="0" rIns="0" bIns="0" rtlCol="0" anchor="t"/>
          <a:lstStyle/>
          <a:p>
            <a:pPr algn="l" indent="0" marL="0">
              <a:lnSpc>
                <a:spcPct val="113000"/>
              </a:lnSpc>
              <a:buNone/>
            </a:pPr>
            <a:r>
              <a:rPr lang="mk" altLang="en-US" sz="2400" dirty="0">
                <a:solidFill>
                  <a:srgbClr val="25252B"/>
                </a:solidFill>
                <a:latin typeface="IBM Plex Sans" pitchFamily="34" charset="0"/>
                <a:ea typeface="IBM Plex Sans" pitchFamily="34" charset="-122"/>
                <a:cs typeface="IBM Plex Sans" pitchFamily="34" charset="-120"/>
              </a:rPr>
              <a:t>Овој курс нуди образование, а не финансиски, инвестициски, правни или даночни совети. Тој не препорачува купување, продавање, позајмување со биткоин како залог или чување биткоин, ниту ветува раст на цената.</a:t>
            </a:r>
            <a:endParaRPr lang="mk"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1</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mk" altLang="en-US" sz="4350" dirty="0">
                <a:solidFill>
                  <a:srgbClr val="FFFFFF"/>
                </a:solidFill>
                <a:latin typeface="IBM Plex Sans Medium" pitchFamily="34" charset="0"/>
                <a:ea typeface="IBM Plex Sans Medium" pitchFamily="34" charset="-122"/>
                <a:cs typeface="IBM Plex Sans Medium" pitchFamily="34" charset="-120"/>
              </a:rPr>
              <a:t>Не верувајте, проверувајте</a:t>
            </a:r>
            <a:endParaRPr lang="mk"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C0C0D0"/>
                </a:solidFill>
                <a:latin typeface="IBM Plex Sans" pitchFamily="34" charset="0"/>
                <a:ea typeface="IBM Plex Sans" pitchFamily="34" charset="-122"/>
                <a:cs typeface="IBM Plex Sans" pitchFamily="34" charset="-120"/>
              </a:rPr>
              <a:t>Диплома за Биткоин · Модул 1</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Дискусија и очекувања за приватноста</a:t>
            </a:r>
            <a:endParaRPr lang="mk" sz="3000" dirty="0"/>
          </a:p>
        </p:txBody>
      </p:sp>
      <p:sp>
        <p:nvSpPr>
          <p:cNvPr id="4" name="Text 2"/>
          <p:cNvSpPr/>
          <p:nvPr/>
        </p:nvSpPr>
        <p:spPr>
          <a:xfrm>
            <a:off x="1002000" y="1375806"/>
            <a:ext cx="11142604" cy="1970441"/>
          </a:xfrm>
          <a:prstGeom prst="rect">
            <a:avLst/>
          </a:prstGeom>
          <a:noFill/>
          <a:ln/>
        </p:spPr>
        <p:txBody>
          <a:bodyPr wrap="square" lIns="0" tIns="0" rIns="0" bIns="0" rtlCol="0" anchor="t"/>
          <a:lstStyle/>
          <a:p>
            <a:pPr algn="l" marL="200660" indent="-200660">
              <a:lnSpc>
                <a:spcPct val="113000"/>
              </a:lnSpc>
              <a:buSzPct val="100000"/>
              <a:buChar char="•"/>
            </a:pPr>
            <a:r>
              <a:rPr lang="mk" altLang="en-US" sz="2110" dirty="0">
                <a:solidFill>
                  <a:srgbClr val="25252B"/>
                </a:solidFill>
                <a:latin typeface="IBM Plex Sans" pitchFamily="34" charset="0"/>
                <a:ea typeface="IBM Plex Sans" pitchFamily="34" charset="-122"/>
                <a:cs typeface="IBM Plex Sans" pitchFamily="34" charset="-120"/>
              </a:rPr>
              <a:t>Проверувајте ги доказите; разликувајте факти, мислења и гаранции</a:t>
            </a:r>
            <a:endParaRPr lang="mk" sz="2110" dirty="0"/>
          </a:p>
          <a:p>
            <a:pPr algn="l" marL="200660" indent="-200660">
              <a:lnSpc>
                <a:spcPct val="113000"/>
              </a:lnSpc>
              <a:spcBef>
                <a:spcPts val="420"/>
              </a:spcBef>
              <a:buSzPct val="100000"/>
              <a:buChar char="•"/>
            </a:pPr>
            <a:r>
              <a:rPr lang="mk" altLang="en-US" sz="2110" dirty="0">
                <a:solidFill>
                  <a:srgbClr val="25252B"/>
                </a:solidFill>
                <a:latin typeface="IBM Plex Sans" pitchFamily="34" charset="0"/>
                <a:ea typeface="IBM Plex Sans" pitchFamily="34" charset="-122"/>
                <a:cs typeface="IBM Plex Sans" pitchFamily="34" charset="-120"/>
              </a:rPr>
              <a:t>Преиспитувајте ги идеите со почит; наведете кога постои неизвесност</a:t>
            </a:r>
            <a:endParaRPr lang="mk" sz="2110" dirty="0"/>
          </a:p>
          <a:p>
            <a:pPr algn="l" marL="200660" indent="-200660">
              <a:lnSpc>
                <a:spcPct val="113000"/>
              </a:lnSpc>
              <a:spcBef>
                <a:spcPts val="420"/>
              </a:spcBef>
              <a:buSzPct val="100000"/>
              <a:buChar char="•"/>
            </a:pPr>
            <a:r>
              <a:rPr lang="mk" altLang="en-US" sz="2110" dirty="0">
                <a:solidFill>
                  <a:srgbClr val="25252B"/>
                </a:solidFill>
                <a:latin typeface="IBM Plex Sans" pitchFamily="34" charset="0"/>
                <a:ea typeface="IBM Plex Sans" pitchFamily="34" charset="-122"/>
                <a:cs typeface="IBM Plex Sans" pitchFamily="34" charset="-120"/>
              </a:rPr>
              <a:t>Чувајте ги личните приказни и финансиските информации во тајност</a:t>
            </a:r>
            <a:endParaRPr lang="mk" sz="2110" dirty="0"/>
          </a:p>
          <a:p>
            <a:pPr algn="l" marL="200660" indent="-200660">
              <a:lnSpc>
                <a:spcPct val="113000"/>
              </a:lnSpc>
              <a:spcBef>
                <a:spcPts val="420"/>
              </a:spcBef>
              <a:buSzPct val="100000"/>
              <a:buChar char="•"/>
            </a:pPr>
            <a:r>
              <a:rPr lang="mk" altLang="en-US" sz="2110" dirty="0">
                <a:solidFill>
                  <a:srgbClr val="25252B"/>
                </a:solidFill>
                <a:latin typeface="IBM Plex Sans" pitchFamily="34" charset="0"/>
                <a:ea typeface="IBM Plex Sans" pitchFamily="34" charset="-122"/>
                <a:cs typeface="IBM Plex Sans" pitchFamily="34" charset="-120"/>
              </a:rPr>
              <a:t>Без притисок за купување, продавање или откривање на средствата што ги поседувате</a:t>
            </a:r>
            <a:endParaRPr lang="mk" sz="2110" dirty="0"/>
          </a:p>
        </p:txBody>
      </p:sp>
      <p:sp>
        <p:nvSpPr>
          <p:cNvPr id="5" name="Text 3"/>
          <p:cNvSpPr/>
          <p:nvPr/>
        </p:nvSpPr>
        <p:spPr>
          <a:xfrm>
            <a:off x="666780" y="3641232"/>
            <a:ext cx="11510010" cy="1085850"/>
          </a:xfrm>
          <a:prstGeom prst="rect">
            <a:avLst/>
          </a:prstGeom>
          <a:noFill/>
          <a:ln/>
        </p:spPr>
        <p:txBody>
          <a:bodyPr wrap="square" lIns="0" tIns="0" rIns="0" bIns="0" rtlCol="0" anchor="t"/>
          <a:lstStyle/>
          <a:p>
            <a:pPr algn="l" indent="0" marL="0">
              <a:lnSpc>
                <a:spcPct val="113000"/>
              </a:lnSpc>
              <a:buNone/>
            </a:pPr>
            <a:r>
              <a:rPr lang="mk" altLang="en-US" sz="2110" dirty="0">
                <a:solidFill>
                  <a:srgbClr val="25252B"/>
                </a:solidFill>
                <a:latin typeface="IBM Plex Sans" pitchFamily="34" charset="0"/>
                <a:ea typeface="IBM Plex Sans" pitchFamily="34" charset="-122"/>
                <a:cs typeface="IBM Plex Sans" pitchFamily="34" charset="-120"/>
              </a:rPr>
              <a:t>Побарајте дозвола пред да снимате или споделувате нечиј екран, работа или информации што го откриваат идентитетот. Никогаш не споделувајте вистински приватни клучеви или зборови за обновување.</a:t>
            </a:r>
            <a:endParaRPr lang="mk" sz="2110" dirty="0"/>
          </a:p>
        </p:txBody>
      </p:sp>
      <p:sp>
        <p:nvSpPr>
          <p:cNvPr id="6" name="Text 4"/>
          <p:cNvSpPr/>
          <p:nvPr/>
        </p:nvSpPr>
        <p:spPr>
          <a:xfrm>
            <a:off x="666780" y="4995276"/>
            <a:ext cx="11510010" cy="1085850"/>
          </a:xfrm>
          <a:prstGeom prst="rect">
            <a:avLst/>
          </a:prstGeom>
          <a:noFill/>
          <a:ln/>
        </p:spPr>
        <p:txBody>
          <a:bodyPr wrap="square" lIns="0" tIns="0" rIns="0" bIns="0" rtlCol="0" anchor="t"/>
          <a:lstStyle/>
          <a:p>
            <a:pPr algn="l" indent="0" marL="0">
              <a:lnSpc>
                <a:spcPct val="113000"/>
              </a:lnSpc>
              <a:buNone/>
            </a:pPr>
            <a:r>
              <a:rPr lang="mk" altLang="en-US" sz="2110" dirty="0">
                <a:solidFill>
                  <a:srgbClr val="25252B"/>
                </a:solidFill>
                <a:latin typeface="IBM Plex Sans" pitchFamily="34" charset="0"/>
                <a:ea typeface="IBM Plex Sans" pitchFamily="34" charset="-122"/>
                <a:cs typeface="IBM Plex Sans" pitchFamily="34" charset="-120"/>
              </a:rPr>
              <a:t>Цената на Биткоин може нагло да се промени. Грешки, измами, изгубени тајни податоци или пропуст на чуварот на средствата може да предизвикаат трајна загуба; важечките плаќања обично е тешко или невозможно да се поништат.</a:t>
            </a:r>
            <a:endParaRPr lang="mk"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1</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Воведни прашања за парите</a:t>
            </a:r>
            <a:endParaRPr lang="mk" sz="3000" dirty="0"/>
          </a:p>
        </p:txBody>
      </p:sp>
      <p:sp>
        <p:nvSpPr>
          <p:cNvPr id="5" name="Text 2"/>
          <p:cNvSpPr/>
          <p:nvPr/>
        </p:nvSpPr>
        <p:spPr>
          <a:xfrm>
            <a:off x="1047720" y="1386779"/>
            <a:ext cx="5923026" cy="3945727"/>
          </a:xfrm>
          <a:prstGeom prst="rect">
            <a:avLst/>
          </a:prstGeom>
          <a:noFill/>
          <a:ln/>
        </p:spPr>
        <p:txBody>
          <a:bodyPr wrap="square" lIns="0" tIns="0" rIns="0" bIns="0" rtlCol="0" anchor="t"/>
          <a:lstStyle/>
          <a:p>
            <a:pPr algn="l" marL="228600" indent="-228600">
              <a:lnSpc>
                <a:spcPct val="113000"/>
              </a:lnSpc>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Зошто на луѓето им се потребни пари?</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Што прави нешто да биде пари?</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Кој може да ги создава или контролира парите што ги користите?</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Зошто Вашите пари имаат вредност?</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Дали со нив можете да купите исто количество како порано?</a:t>
            </a:r>
            <a:endParaRPr lang="mk"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1</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Зошто постојат парите</a:t>
            </a:r>
            <a:endParaRPr lang="mk" sz="3000" dirty="0"/>
          </a:p>
        </p:txBody>
      </p:sp>
      <p:sp>
        <p:nvSpPr>
          <p:cNvPr id="4" name="Text 2"/>
          <p:cNvSpPr/>
          <p:nvPr/>
        </p:nvSpPr>
        <p:spPr>
          <a:xfrm>
            <a:off x="666780" y="1441734"/>
            <a:ext cx="11510010" cy="789950"/>
          </a:xfrm>
          <a:prstGeom prst="rect">
            <a:avLst/>
          </a:prstGeom>
          <a:noFill/>
          <a:ln/>
        </p:spPr>
        <p:txBody>
          <a:bodyPr wrap="square" lIns="0" tIns="0" rIns="0" bIns="0" rtlCol="0" anchor="t"/>
          <a:lstStyle/>
          <a:p>
            <a:pPr algn="l" indent="0" marL="0">
              <a:lnSpc>
                <a:spcPct val="113000"/>
              </a:lnSpc>
              <a:buNone/>
            </a:pPr>
            <a:r>
              <a:rPr lang="mk" altLang="en-US" sz="2300" dirty="0">
                <a:solidFill>
                  <a:srgbClr val="25252B"/>
                </a:solidFill>
                <a:latin typeface="IBM Plex Sans" pitchFamily="34" charset="0"/>
                <a:ea typeface="IBM Plex Sans" pitchFamily="34" charset="-122"/>
                <a:cs typeface="IBM Plex Sans" pitchFamily="34" charset="-120"/>
              </a:rPr>
              <a:t>Парите се средство што луѓето го прифаќаат бидејќи очекуваат дека и другите ќе го прифатат подоцна.</a:t>
            </a:r>
            <a:endParaRPr lang="mk" sz="2300" dirty="0"/>
          </a:p>
        </p:txBody>
      </p:sp>
      <p:sp>
        <p:nvSpPr>
          <p:cNvPr id="5" name="Text 3"/>
          <p:cNvSpPr/>
          <p:nvPr/>
        </p:nvSpPr>
        <p:spPr>
          <a:xfrm>
            <a:off x="1032449" y="246568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Специјализација и размена</a:t>
            </a:r>
            <a:endParaRPr lang="mk" sz="2300" dirty="0"/>
          </a:p>
          <a:p>
            <a:pPr algn="l" marL="219710" indent="-219710">
              <a:lnSpc>
                <a:spcPct val="113000"/>
              </a:lnSpc>
              <a:spcBef>
                <a:spcPts val="460"/>
              </a:spcBef>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Соработка меѓу непознати</a:t>
            </a:r>
            <a:endParaRPr lang="mk" sz="2300" dirty="0"/>
          </a:p>
          <a:p>
            <a:pPr algn="l" marL="219710" indent="-219710">
              <a:lnSpc>
                <a:spcPct val="113000"/>
              </a:lnSpc>
              <a:spcBef>
                <a:spcPts val="460"/>
              </a:spcBef>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Цени, долгови, приходи и заштеди</a:t>
            </a:r>
            <a:endParaRPr lang="mk" sz="2300" dirty="0"/>
          </a:p>
          <a:p>
            <a:pPr algn="l" marL="219710" indent="-219710">
              <a:lnSpc>
                <a:spcPct val="113000"/>
              </a:lnSpc>
              <a:spcBef>
                <a:spcPts val="460"/>
              </a:spcBef>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Вредност низ времето и на далечина</a:t>
            </a:r>
            <a:endParaRPr lang="mk" sz="2300" dirty="0"/>
          </a:p>
        </p:txBody>
      </p:sp>
      <p:sp>
        <p:nvSpPr>
          <p:cNvPr id="6" name="Shape 4"/>
          <p:cNvSpPr/>
          <p:nvPr/>
        </p:nvSpPr>
        <p:spPr>
          <a:xfrm>
            <a:off x="666780" y="4542831"/>
            <a:ext cx="10858500" cy="1579352"/>
          </a:xfrm>
          <a:prstGeom prst="rect">
            <a:avLst/>
          </a:prstGeom>
          <a:solidFill>
            <a:srgbClr val="F3F3FA"/>
          </a:solidFill>
          <a:ln/>
        </p:spPr>
      </p:sp>
      <p:sp>
        <p:nvSpPr>
          <p:cNvPr id="7" name="Shape 5"/>
          <p:cNvSpPr/>
          <p:nvPr/>
        </p:nvSpPr>
        <p:spPr>
          <a:xfrm>
            <a:off x="666780" y="4542831"/>
            <a:ext cx="57150" cy="1579352"/>
          </a:xfrm>
          <a:prstGeom prst="rect">
            <a:avLst/>
          </a:prstGeom>
          <a:solidFill>
            <a:srgbClr val="422C70"/>
          </a:solidFill>
          <a:ln/>
        </p:spPr>
      </p:sp>
      <p:sp>
        <p:nvSpPr>
          <p:cNvPr id="8" name="Text 6"/>
          <p:cNvSpPr/>
          <p:nvPr/>
        </p:nvSpPr>
        <p:spPr>
          <a:xfrm>
            <a:off x="1192103" y="4806178"/>
            <a:ext cx="10456896" cy="1052657"/>
          </a:xfrm>
          <a:prstGeom prst="rect">
            <a:avLst/>
          </a:prstGeom>
          <a:noFill/>
          <a:ln/>
        </p:spPr>
        <p:txBody>
          <a:bodyPr wrap="square" lIns="0" tIns="0" rIns="0" bIns="0" rtlCol="0" anchor="t"/>
          <a:lstStyle/>
          <a:p>
            <a:pPr algn="l" indent="0" marL="0">
              <a:lnSpc>
                <a:spcPct val="113000"/>
              </a:lnSpc>
              <a:buNone/>
            </a:pPr>
            <a:r>
              <a:rPr lang="mk" altLang="en-US" sz="2300" b="1" dirty="0">
                <a:solidFill>
                  <a:srgbClr val="422C70"/>
                </a:solidFill>
                <a:latin typeface="IBM Plex Sans" pitchFamily="34" charset="0"/>
                <a:ea typeface="IBM Plex Sans" pitchFamily="34" charset="-122"/>
                <a:cs typeface="IBM Plex Sans" pitchFamily="34" charset="-120"/>
              </a:rPr>
              <a:t>Прашање за проверка</a:t>
            </a:r>
            <a:endParaRPr lang="mk" sz="2300" dirty="0"/>
          </a:p>
          <a:p>
            <a:pPr algn="l" indent="0" marL="0">
              <a:lnSpc>
                <a:spcPct val="113000"/>
              </a:lnSpc>
              <a:spcBef>
                <a:spcPts val="340"/>
              </a:spcBef>
              <a:buNone/>
            </a:pPr>
            <a:r>
              <a:rPr lang="mk" altLang="en-US" sz="2300" dirty="0">
                <a:solidFill>
                  <a:srgbClr val="25252B"/>
                </a:solidFill>
                <a:latin typeface="IBM Plex Sans" pitchFamily="34" charset="0"/>
                <a:ea typeface="IBM Plex Sans" pitchFamily="34" charset="-122"/>
                <a:cs typeface="IBM Plex Sans" pitchFamily="34" charset="-120"/>
              </a:rPr>
              <a:t>Кој проблем во размената или координацијата помагаат парите да се реши?</a:t>
            </a:r>
            <a:endParaRPr lang="mk" sz="23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1</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Функции на парите</a:t>
            </a:r>
            <a:endParaRPr lang="mk"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mk" altLang="en-US" sz="2400" b="1" dirty="0">
                <a:solidFill>
                  <a:srgbClr val="422C70"/>
                </a:solidFill>
                <a:latin typeface="IBM Plex Sans" pitchFamily="34" charset="0"/>
                <a:ea typeface="IBM Plex Sans" pitchFamily="34" charset="-122"/>
                <a:cs typeface="IBM Plex Sans" pitchFamily="34" charset="-120"/>
              </a:rPr>
              <a:t>Средство за размена:</a:t>
            </a:r>
            <a:r>
              <a:rPr lang="mk" altLang="en-US" sz="2400" dirty="0">
                <a:solidFill>
                  <a:srgbClr val="25252B"/>
                </a:solidFill>
                <a:latin typeface="IBM Plex Sans" pitchFamily="34" charset="0"/>
                <a:ea typeface="IBM Plex Sans" pitchFamily="34" charset="-122"/>
                <a:cs typeface="IBM Plex Sans" pitchFamily="34" charset="-120"/>
              </a:rPr>
              <a:t> плаќање за стоки и услуги</a:t>
            </a:r>
            <a:endParaRPr lang="mk" sz="2400" dirty="0"/>
          </a:p>
          <a:p>
            <a:pPr algn="l" marL="228600" indent="-228600">
              <a:lnSpc>
                <a:spcPct val="113000"/>
              </a:lnSpc>
              <a:spcBef>
                <a:spcPts val="480"/>
              </a:spcBef>
              <a:buSzPct val="100000"/>
              <a:buChar char="•"/>
            </a:pPr>
            <a:r>
              <a:rPr lang="mk" altLang="en-US" sz="2400" b="1" dirty="0">
                <a:solidFill>
                  <a:srgbClr val="422C70"/>
                </a:solidFill>
                <a:latin typeface="IBM Plex Sans" pitchFamily="34" charset="0"/>
                <a:ea typeface="IBM Plex Sans" pitchFamily="34" charset="-122"/>
                <a:cs typeface="IBM Plex Sans" pitchFamily="34" charset="-120"/>
              </a:rPr>
              <a:t>Пресметковна единица:</a:t>
            </a:r>
            <a:r>
              <a:rPr lang="mk" altLang="en-US" sz="2400" dirty="0">
                <a:solidFill>
                  <a:srgbClr val="25252B"/>
                </a:solidFill>
                <a:latin typeface="IBM Plex Sans" pitchFamily="34" charset="0"/>
                <a:ea typeface="IBM Plex Sans" pitchFamily="34" charset="-122"/>
                <a:cs typeface="IBM Plex Sans" pitchFamily="34" charset="-120"/>
              </a:rPr>
              <a:t> заеднички цени и евиденција</a:t>
            </a:r>
            <a:endParaRPr lang="mk" sz="2400" dirty="0"/>
          </a:p>
          <a:p>
            <a:pPr algn="l" marL="228600" indent="-228600">
              <a:lnSpc>
                <a:spcPct val="113000"/>
              </a:lnSpc>
              <a:spcBef>
                <a:spcPts val="480"/>
              </a:spcBef>
              <a:buSzPct val="100000"/>
              <a:buChar char="•"/>
            </a:pPr>
            <a:r>
              <a:rPr lang="mk" altLang="en-US" sz="2400" b="1" dirty="0">
                <a:solidFill>
                  <a:srgbClr val="422C70"/>
                </a:solidFill>
                <a:latin typeface="IBM Plex Sans" pitchFamily="34" charset="0"/>
                <a:ea typeface="IBM Plex Sans" pitchFamily="34" charset="-122"/>
                <a:cs typeface="IBM Plex Sans" pitchFamily="34" charset="-120"/>
              </a:rPr>
              <a:t>Средство за зачувување на вредноста:</a:t>
            </a:r>
            <a:r>
              <a:rPr lang="mk" altLang="en-US" sz="2400" dirty="0">
                <a:solidFill>
                  <a:srgbClr val="25252B"/>
                </a:solidFill>
                <a:latin typeface="IBM Plex Sans" pitchFamily="34" charset="0"/>
                <a:ea typeface="IBM Plex Sans" pitchFamily="34" charset="-122"/>
                <a:cs typeface="IBM Plex Sans" pitchFamily="34" charset="-120"/>
              </a:rPr>
              <a:t> вредност низ времето</a:t>
            </a:r>
            <a:endParaRPr lang="mk" sz="2400" dirty="0"/>
          </a:p>
        </p:txBody>
      </p:sp>
      <p:sp>
        <p:nvSpPr>
          <p:cNvPr id="6" name="Text 3"/>
          <p:cNvSpPr/>
          <p:nvPr/>
        </p:nvSpPr>
        <p:spPr>
          <a:xfrm>
            <a:off x="666780" y="4311853"/>
            <a:ext cx="6340632" cy="1645463"/>
          </a:xfrm>
          <a:prstGeom prst="rect">
            <a:avLst/>
          </a:prstGeom>
          <a:noFill/>
          <a:ln/>
        </p:spPr>
        <p:txBody>
          <a:bodyPr wrap="square" lIns="0" tIns="0" rIns="0" bIns="0" rtlCol="0" anchor="t"/>
          <a:lstStyle/>
          <a:p>
            <a:pPr algn="l" indent="0" marL="0">
              <a:lnSpc>
                <a:spcPct val="113000"/>
              </a:lnSpc>
              <a:buNone/>
            </a:pPr>
            <a:r>
              <a:rPr lang="mk" altLang="en-US" sz="2400" dirty="0">
                <a:solidFill>
                  <a:srgbClr val="25252B"/>
                </a:solidFill>
                <a:latin typeface="IBM Plex Sans" pitchFamily="34" charset="0"/>
                <a:ea typeface="IBM Plex Sans" pitchFamily="34" charset="-122"/>
                <a:cs typeface="IBM Plex Sans" pitchFamily="34" charset="-120"/>
              </a:rPr>
              <a:t>Една форма може да исполнува одредена функција подобро од друга. Секоја форма носи ризици за куповната моќ.</a:t>
            </a:r>
            <a:endParaRPr lang="mk"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1</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Својства на корисните пари</a:t>
            </a:r>
            <a:endParaRPr lang="mk" sz="3000" dirty="0"/>
          </a:p>
        </p:txBody>
      </p:sp>
      <p:sp>
        <p:nvSpPr>
          <p:cNvPr id="4" name="Text 2"/>
          <p:cNvSpPr/>
          <p:nvPr/>
        </p:nvSpPr>
        <p:spPr>
          <a:xfrm>
            <a:off x="666689" y="1372240"/>
            <a:ext cx="5727984" cy="2572664"/>
          </a:xfrm>
          <a:prstGeom prst="rect">
            <a:avLst/>
          </a:prstGeom>
          <a:noFill/>
          <a:ln/>
        </p:spPr>
        <p:txBody>
          <a:bodyPr wrap="square" lIns="0" tIns="0" rIns="0" bIns="0" rtlCol="0" anchor="t"/>
          <a:lstStyle/>
          <a:p>
            <a:pPr algn="l" marL="511810" indent="-511810">
              <a:lnSpc>
                <a:spcPct val="113000"/>
              </a:lnSpc>
              <a:buSzPct val="100000"/>
              <a:buChar char="•"/>
            </a:pPr>
            <a:r>
              <a:rPr lang="mk" altLang="en-US" sz="2020" b="1" dirty="0">
                <a:solidFill>
                  <a:srgbClr val="422C70"/>
                </a:solidFill>
                <a:latin typeface="IBM Plex Sans" pitchFamily="34" charset="0"/>
                <a:ea typeface="IBM Plex Sans" pitchFamily="34" charset="-122"/>
                <a:cs typeface="IBM Plex Sans" pitchFamily="34" charset="-120"/>
              </a:rPr>
              <a:t>Трајност:</a:t>
            </a:r>
            <a:r>
              <a:rPr lang="mk" altLang="en-US" sz="2020" dirty="0">
                <a:solidFill>
                  <a:srgbClr val="25252B"/>
                </a:solidFill>
                <a:latin typeface="IBM Plex Sans" pitchFamily="34" charset="0"/>
                <a:ea typeface="IBM Plex Sans" pitchFamily="34" charset="-122"/>
                <a:cs typeface="IBM Plex Sans" pitchFamily="34" charset="-120"/>
              </a:rPr>
              <a:t> употребливост со текот на времето</a:t>
            </a:r>
            <a:endParaRPr lang="mk" sz="2020" dirty="0"/>
          </a:p>
          <a:p>
            <a:pPr algn="l" marL="511810" indent="-511810">
              <a:lnSpc>
                <a:spcPct val="113000"/>
              </a:lnSpc>
              <a:spcBef>
                <a:spcPts val="400"/>
              </a:spcBef>
              <a:buSzPct val="100000"/>
              <a:buChar char="•"/>
            </a:pPr>
            <a:r>
              <a:rPr lang="mk" altLang="en-US" sz="2020" b="1" dirty="0">
                <a:solidFill>
                  <a:srgbClr val="422C70"/>
                </a:solidFill>
                <a:latin typeface="IBM Plex Sans" pitchFamily="34" charset="0"/>
                <a:ea typeface="IBM Plex Sans" pitchFamily="34" charset="-122"/>
                <a:cs typeface="IBM Plex Sans" pitchFamily="34" charset="-120"/>
              </a:rPr>
              <a:t>Преносливост:</a:t>
            </a:r>
            <a:r>
              <a:rPr lang="mk" altLang="en-US" sz="2020" dirty="0">
                <a:solidFill>
                  <a:srgbClr val="25252B"/>
                </a:solidFill>
                <a:latin typeface="IBM Plex Sans" pitchFamily="34" charset="0"/>
                <a:ea typeface="IBM Plex Sans" pitchFamily="34" charset="-122"/>
                <a:cs typeface="IBM Plex Sans" pitchFamily="34" charset="-120"/>
              </a:rPr>
              <a:t> лесно преместување или пренесување</a:t>
            </a:r>
            <a:endParaRPr lang="mk" sz="2020" dirty="0"/>
          </a:p>
          <a:p>
            <a:pPr algn="l" marL="511810" indent="-511810">
              <a:lnSpc>
                <a:spcPct val="113000"/>
              </a:lnSpc>
              <a:spcBef>
                <a:spcPts val="400"/>
              </a:spcBef>
              <a:buSzPct val="100000"/>
              <a:buChar char="•"/>
            </a:pPr>
            <a:r>
              <a:rPr lang="mk" altLang="en-US" sz="2020" b="1" dirty="0">
                <a:solidFill>
                  <a:srgbClr val="422C70"/>
                </a:solidFill>
                <a:latin typeface="IBM Plex Sans" pitchFamily="34" charset="0"/>
                <a:ea typeface="IBM Plex Sans" pitchFamily="34" charset="-122"/>
                <a:cs typeface="IBM Plex Sans" pitchFamily="34" charset="-120"/>
              </a:rPr>
              <a:t>Деливост:</a:t>
            </a:r>
            <a:r>
              <a:rPr lang="mk" altLang="en-US" sz="2020" dirty="0">
                <a:solidFill>
                  <a:srgbClr val="25252B"/>
                </a:solidFill>
                <a:latin typeface="IBM Plex Sans" pitchFamily="34" charset="0"/>
                <a:ea typeface="IBM Plex Sans" pitchFamily="34" charset="-122"/>
                <a:cs typeface="IBM Plex Sans" pitchFamily="34" charset="-120"/>
              </a:rPr>
              <a:t> мали и големи износи</a:t>
            </a:r>
            <a:endParaRPr lang="mk" sz="2020" dirty="0"/>
          </a:p>
          <a:p>
            <a:pPr algn="l" marL="511810" indent="-511810">
              <a:lnSpc>
                <a:spcPct val="113000"/>
              </a:lnSpc>
              <a:spcBef>
                <a:spcPts val="400"/>
              </a:spcBef>
              <a:buSzPct val="100000"/>
              <a:buChar char="•"/>
            </a:pPr>
            <a:r>
              <a:rPr lang="mk" altLang="en-US" sz="2020" b="1" dirty="0">
                <a:solidFill>
                  <a:srgbClr val="422C70"/>
                </a:solidFill>
                <a:latin typeface="IBM Plex Sans" pitchFamily="34" charset="0"/>
                <a:ea typeface="IBM Plex Sans" pitchFamily="34" charset="-122"/>
                <a:cs typeface="IBM Plex Sans" pitchFamily="34" charset="-120"/>
              </a:rPr>
              <a:t>Заменливост:</a:t>
            </a:r>
            <a:r>
              <a:rPr lang="mk" altLang="en-US" sz="2020" dirty="0">
                <a:solidFill>
                  <a:srgbClr val="25252B"/>
                </a:solidFill>
                <a:latin typeface="IBM Plex Sans" pitchFamily="34" charset="0"/>
                <a:ea typeface="IBM Plex Sans" pitchFamily="34" charset="-122"/>
                <a:cs typeface="IBM Plex Sans" pitchFamily="34" charset="-120"/>
              </a:rPr>
              <a:t> меѓусебно заменливи еднакви единици</a:t>
            </a:r>
            <a:endParaRPr lang="mk" sz="2020" dirty="0"/>
          </a:p>
        </p:txBody>
      </p:sp>
      <p:sp>
        <p:nvSpPr>
          <p:cNvPr id="5" name="Text 3"/>
          <p:cNvSpPr/>
          <p:nvPr/>
        </p:nvSpPr>
        <p:spPr>
          <a:xfrm>
            <a:off x="6121542" y="1372240"/>
            <a:ext cx="5727984" cy="2521458"/>
          </a:xfrm>
          <a:prstGeom prst="rect">
            <a:avLst/>
          </a:prstGeom>
          <a:noFill/>
          <a:ln/>
        </p:spPr>
        <p:txBody>
          <a:bodyPr wrap="square" lIns="0" tIns="0" rIns="0" bIns="0" rtlCol="0" anchor="t"/>
          <a:lstStyle/>
          <a:p>
            <a:pPr algn="l" marL="511810" indent="-511810">
              <a:lnSpc>
                <a:spcPct val="113000"/>
              </a:lnSpc>
              <a:buSzPct val="100000"/>
              <a:buChar char="•"/>
            </a:pPr>
            <a:r>
              <a:rPr lang="mk" altLang="en-US" sz="2020" b="1" dirty="0">
                <a:solidFill>
                  <a:srgbClr val="422C70"/>
                </a:solidFill>
                <a:latin typeface="IBM Plex Sans" pitchFamily="34" charset="0"/>
                <a:ea typeface="IBM Plex Sans" pitchFamily="34" charset="-122"/>
                <a:cs typeface="IBM Plex Sans" pitchFamily="34" charset="-120"/>
              </a:rPr>
              <a:t>Оскудност:</a:t>
            </a:r>
            <a:r>
              <a:rPr lang="mk" altLang="en-US" sz="2020" dirty="0">
                <a:solidFill>
                  <a:srgbClr val="25252B"/>
                </a:solidFill>
                <a:latin typeface="IBM Plex Sans" pitchFamily="34" charset="0"/>
                <a:ea typeface="IBM Plex Sans" pitchFamily="34" charset="-122"/>
                <a:cs typeface="IBM Plex Sans" pitchFamily="34" charset="-120"/>
              </a:rPr>
              <a:t> ограничувања на зголемувањето на понудата</a:t>
            </a:r>
            <a:endParaRPr lang="mk" sz="2020" dirty="0"/>
          </a:p>
          <a:p>
            <a:pPr algn="l" marL="511810" indent="-511810">
              <a:lnSpc>
                <a:spcPct val="113000"/>
              </a:lnSpc>
              <a:spcBef>
                <a:spcPts val="400"/>
              </a:spcBef>
              <a:buSzPct val="100000"/>
              <a:buChar char="•"/>
            </a:pPr>
            <a:r>
              <a:rPr lang="mk" altLang="en-US" sz="2020" b="1" dirty="0">
                <a:solidFill>
                  <a:srgbClr val="422C70"/>
                </a:solidFill>
                <a:latin typeface="IBM Plex Sans" pitchFamily="34" charset="0"/>
                <a:ea typeface="IBM Plex Sans" pitchFamily="34" charset="-122"/>
                <a:cs typeface="IBM Plex Sans" pitchFamily="34" charset="-120"/>
              </a:rPr>
              <a:t>Прифатливост:</a:t>
            </a:r>
            <a:r>
              <a:rPr lang="mk" altLang="en-US" sz="2020" dirty="0">
                <a:solidFill>
                  <a:srgbClr val="25252B"/>
                </a:solidFill>
                <a:latin typeface="IBM Plex Sans" pitchFamily="34" charset="0"/>
                <a:ea typeface="IBM Plex Sans" pitchFamily="34" charset="-122"/>
                <a:cs typeface="IBM Plex Sans" pitchFamily="34" charset="-120"/>
              </a:rPr>
              <a:t> подготвеност да се прифати</a:t>
            </a:r>
            <a:endParaRPr lang="mk" sz="2020" dirty="0"/>
          </a:p>
          <a:p>
            <a:pPr algn="l" marL="511810" indent="-511810">
              <a:lnSpc>
                <a:spcPct val="113000"/>
              </a:lnSpc>
              <a:spcBef>
                <a:spcPts val="400"/>
              </a:spcBef>
              <a:buSzPct val="100000"/>
              <a:buChar char="•"/>
            </a:pPr>
            <a:r>
              <a:rPr lang="mk" altLang="en-US" sz="2020" b="1" dirty="0">
                <a:solidFill>
                  <a:srgbClr val="422C70"/>
                </a:solidFill>
                <a:latin typeface="IBM Plex Sans" pitchFamily="34" charset="0"/>
                <a:ea typeface="IBM Plex Sans" pitchFamily="34" charset="-122"/>
                <a:cs typeface="IBM Plex Sans" pitchFamily="34" charset="-120"/>
              </a:rPr>
              <a:t>Проверливост и препознатливост:</a:t>
            </a:r>
            <a:r>
              <a:rPr lang="mk" altLang="en-US" sz="2020" dirty="0">
                <a:solidFill>
                  <a:srgbClr val="25252B"/>
                </a:solidFill>
                <a:latin typeface="IBM Plex Sans" pitchFamily="34" charset="0"/>
                <a:ea typeface="IBM Plex Sans" pitchFamily="34" charset="-122"/>
                <a:cs typeface="IBM Plex Sans" pitchFamily="34" charset="-120"/>
              </a:rPr>
              <a:t> автентични единици што можат да се препознаат</a:t>
            </a:r>
            <a:endParaRPr lang="mk" sz="2020" dirty="0"/>
          </a:p>
        </p:txBody>
      </p:sp>
      <p:sp>
        <p:nvSpPr>
          <p:cNvPr id="6" name="Text 4"/>
          <p:cNvSpPr/>
          <p:nvPr/>
        </p:nvSpPr>
        <p:spPr>
          <a:xfrm>
            <a:off x="666780" y="4226448"/>
            <a:ext cx="11510010" cy="691195"/>
          </a:xfrm>
          <a:prstGeom prst="rect">
            <a:avLst/>
          </a:prstGeom>
          <a:noFill/>
          <a:ln/>
        </p:spPr>
        <p:txBody>
          <a:bodyPr wrap="square" lIns="0" tIns="0" rIns="0" bIns="0" rtlCol="0" anchor="t"/>
          <a:lstStyle/>
          <a:p>
            <a:pPr algn="l" indent="0" marL="0">
              <a:lnSpc>
                <a:spcPct val="113000"/>
              </a:lnSpc>
              <a:buNone/>
            </a:pPr>
            <a:r>
              <a:rPr lang="mk" altLang="en-US" sz="2020" dirty="0">
                <a:solidFill>
                  <a:srgbClr val="25252B"/>
                </a:solidFill>
                <a:latin typeface="IBM Plex Sans" pitchFamily="34" charset="0"/>
                <a:ea typeface="IBM Plex Sans" pitchFamily="34" charset="-122"/>
                <a:cs typeface="IBM Plex Sans" pitchFamily="34" charset="-120"/>
              </a:rPr>
              <a:t>Ниту еден облик не ги исполнува совршено сите критериуми. „</a:t>
            </a:r>
            <a:r>
              <a:rPr lang="mk" altLang="en-US" sz="2020" b="1" dirty="0">
                <a:solidFill>
                  <a:srgbClr val="25252B"/>
                </a:solidFill>
                <a:latin typeface="IBM Plex Sans" pitchFamily="34" charset="0"/>
                <a:ea typeface="IBM Plex Sans" pitchFamily="34" charset="-122"/>
                <a:cs typeface="IBM Plex Sans" pitchFamily="34" charset="-120"/>
              </a:rPr>
              <a:t>Здрави пари</a:t>
            </a:r>
            <a:r>
              <a:rPr lang="mk" altLang="en-US" sz="2020" dirty="0">
                <a:solidFill>
                  <a:srgbClr val="25252B"/>
                </a:solidFill>
                <a:latin typeface="IBM Plex Sans" pitchFamily="34" charset="0"/>
                <a:ea typeface="IBM Plex Sans" pitchFamily="34" charset="-122"/>
                <a:cs typeface="IBM Plex Sans" pitchFamily="34" charset="-120"/>
              </a:rPr>
              <a:t>“ е оценка: наведете критериуми и споредувајте доследно.</a:t>
            </a:r>
            <a:endParaRPr lang="mk" sz="2020" dirty="0"/>
          </a:p>
        </p:txBody>
      </p:sp>
      <p:sp>
        <p:nvSpPr>
          <p:cNvPr id="7" name="Shape 5"/>
          <p:cNvSpPr/>
          <p:nvPr/>
        </p:nvSpPr>
        <p:spPr>
          <a:xfrm>
            <a:off x="666780" y="5173584"/>
            <a:ext cx="10858500" cy="1036747"/>
          </a:xfrm>
          <a:prstGeom prst="rect">
            <a:avLst/>
          </a:prstGeom>
          <a:solidFill>
            <a:srgbClr val="F3F3FA"/>
          </a:solidFill>
          <a:ln/>
        </p:spPr>
      </p:sp>
      <p:sp>
        <p:nvSpPr>
          <p:cNvPr id="8" name="Shape 6"/>
          <p:cNvSpPr/>
          <p:nvPr/>
        </p:nvSpPr>
        <p:spPr>
          <a:xfrm>
            <a:off x="666780" y="5173584"/>
            <a:ext cx="57150" cy="1036747"/>
          </a:xfrm>
          <a:prstGeom prst="rect">
            <a:avLst/>
          </a:prstGeom>
          <a:solidFill>
            <a:srgbClr val="422C70"/>
          </a:solidFill>
          <a:ln/>
        </p:spPr>
      </p:sp>
      <p:sp>
        <p:nvSpPr>
          <p:cNvPr id="9" name="Text 7"/>
          <p:cNvSpPr/>
          <p:nvPr/>
        </p:nvSpPr>
        <p:spPr>
          <a:xfrm>
            <a:off x="1133582" y="5404013"/>
            <a:ext cx="10580980" cy="575889"/>
          </a:xfrm>
          <a:prstGeom prst="rect">
            <a:avLst/>
          </a:prstGeom>
          <a:noFill/>
          <a:ln/>
        </p:spPr>
        <p:txBody>
          <a:bodyPr wrap="square" lIns="0" tIns="0" rIns="0" bIns="0" rtlCol="0" anchor="t"/>
          <a:lstStyle/>
          <a:p>
            <a:pPr algn="l" indent="0" marL="0">
              <a:lnSpc>
                <a:spcPct val="113000"/>
              </a:lnSpc>
              <a:buNone/>
            </a:pPr>
            <a:r>
              <a:rPr lang="mk" altLang="en-US" sz="2020" b="1" dirty="0">
                <a:solidFill>
                  <a:srgbClr val="422C70"/>
                </a:solidFill>
                <a:latin typeface="IBM Plex Sans" pitchFamily="34" charset="0"/>
                <a:ea typeface="IBM Plex Sans" pitchFamily="34" charset="-122"/>
                <a:cs typeface="IBM Plex Sans" pitchFamily="34" charset="-120"/>
              </a:rPr>
              <a:t>Размислувајте критички</a:t>
            </a:r>
            <a:endParaRPr lang="mk" sz="2020" dirty="0"/>
          </a:p>
          <a:p>
            <a:pPr algn="l" indent="0" marL="0">
              <a:lnSpc>
                <a:spcPct val="113000"/>
              </a:lnSpc>
              <a:spcBef>
                <a:spcPts val="300"/>
              </a:spcBef>
              <a:buNone/>
            </a:pPr>
            <a:r>
              <a:rPr lang="mk" altLang="en-US" sz="2020" dirty="0">
                <a:solidFill>
                  <a:srgbClr val="25252B"/>
                </a:solidFill>
                <a:latin typeface="IBM Plex Sans" pitchFamily="34" charset="0"/>
                <a:ea typeface="IBM Plex Sans" pitchFamily="34" charset="-122"/>
                <a:cs typeface="IBM Plex Sans" pitchFamily="34" charset="-120"/>
              </a:rPr>
              <a:t>Кои својства Ви беа важни кога избравте еден вид пари или имот наместо друг?</a:t>
            </a:r>
            <a:endParaRPr lang="mk"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1</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Трампата и двојното совпаѓање на желбите</a:t>
            </a:r>
            <a:endParaRPr lang="mk"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Директна размена на стоки или услуги</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Двете страни мора да го сакаат она што го нуди другата</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Во исто време, во соодветни количини</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Тешкотии со деливоста, расипувањето, одредувањето цени и штедењето</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Парите ја одвојуваат продажбата од купувањето</a:t>
            </a:r>
            <a:endParaRPr lang="mk"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1</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1</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1</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Оскудност, вредност и</a:t>
            </a:r>
            <a:br/>
            <a:r>
              <a:rPr lang="mk" altLang="en-US" sz="3000" dirty="0">
                <a:solidFill>
                  <a:srgbClr val="422C70"/>
                </a:solidFill>
                <a:latin typeface="IBM Plex Sans Medium" pitchFamily="34" charset="0"/>
                <a:ea typeface="IBM Plex Sans Medium" pitchFamily="34" charset="-122"/>
                <a:cs typeface="IBM Plex Sans Medium" pitchFamily="34" charset="-120"/>
              </a:rPr>
              <a:t>размена</a:t>
            </a:r>
            <a:endParaRPr lang="mk" sz="3000" dirty="0"/>
          </a:p>
        </p:txBody>
      </p:sp>
      <p:sp>
        <p:nvSpPr>
          <p:cNvPr id="5" name="Text 2"/>
          <p:cNvSpPr/>
          <p:nvPr/>
        </p:nvSpPr>
        <p:spPr>
          <a:xfrm>
            <a:off x="956188" y="1783812"/>
            <a:ext cx="5377221" cy="3356854"/>
          </a:xfrm>
          <a:prstGeom prst="rect">
            <a:avLst/>
          </a:prstGeom>
          <a:noFill/>
          <a:ln/>
        </p:spPr>
        <p:txBody>
          <a:bodyPr wrap="square" lIns="0" tIns="0" rIns="0" bIns="0" rtlCol="0" anchor="t"/>
          <a:lstStyle/>
          <a:p>
            <a:pPr algn="l" marL="173990" indent="-173990">
              <a:lnSpc>
                <a:spcPct val="113000"/>
              </a:lnSpc>
              <a:buSzPct val="100000"/>
              <a:buChar char="•"/>
            </a:pPr>
            <a:r>
              <a:rPr lang="mk" altLang="en-US" sz="1820" b="1" dirty="0">
                <a:solidFill>
                  <a:srgbClr val="422C70"/>
                </a:solidFill>
                <a:latin typeface="IBM Plex Sans" pitchFamily="34" charset="0"/>
                <a:ea typeface="IBM Plex Sans" pitchFamily="34" charset="-122"/>
                <a:cs typeface="IBM Plex Sans" pitchFamily="34" charset="-120"/>
              </a:rPr>
              <a:t>Оскудност:</a:t>
            </a:r>
            <a:r>
              <a:rPr lang="mk" altLang="en-US" sz="1820" dirty="0">
                <a:solidFill>
                  <a:srgbClr val="25252B"/>
                </a:solidFill>
                <a:latin typeface="IBM Plex Sans" pitchFamily="34" charset="0"/>
                <a:ea typeface="IBM Plex Sans" pitchFamily="34" charset="-122"/>
                <a:cs typeface="IBM Plex Sans" pitchFamily="34" charset="-120"/>
              </a:rPr>
              <a:t> една употреба исклучува друга</a:t>
            </a:r>
            <a:endParaRPr lang="mk" sz="1820" dirty="0"/>
          </a:p>
          <a:p>
            <a:pPr algn="l" marL="173990" indent="-173990">
              <a:lnSpc>
                <a:spcPct val="113000"/>
              </a:lnSpc>
              <a:spcBef>
                <a:spcPts val="360"/>
              </a:spcBef>
              <a:buSzPct val="100000"/>
              <a:buChar char="•"/>
            </a:pPr>
            <a:r>
              <a:rPr lang="mk" altLang="en-US" sz="1820" b="1" dirty="0">
                <a:solidFill>
                  <a:srgbClr val="422C70"/>
                </a:solidFill>
                <a:latin typeface="IBM Plex Sans" pitchFamily="34" charset="0"/>
                <a:ea typeface="IBM Plex Sans" pitchFamily="34" charset="-122"/>
                <a:cs typeface="IBM Plex Sans" pitchFamily="34" charset="-120"/>
              </a:rPr>
              <a:t>Субјективна вредност:</a:t>
            </a:r>
            <a:r>
              <a:rPr lang="mk" altLang="en-US" sz="1820" dirty="0">
                <a:solidFill>
                  <a:srgbClr val="25252B"/>
                </a:solidFill>
                <a:latin typeface="IBM Plex Sans" pitchFamily="34" charset="0"/>
                <a:ea typeface="IBM Plex Sans" pitchFamily="34" charset="-122"/>
                <a:cs typeface="IBM Plex Sans" pitchFamily="34" charset="-120"/>
              </a:rPr>
              <a:t> потреби, преференции и околности</a:t>
            </a:r>
            <a:endParaRPr lang="mk" sz="1820" dirty="0"/>
          </a:p>
          <a:p>
            <a:pPr algn="l" marL="173990" indent="-173990">
              <a:lnSpc>
                <a:spcPct val="113000"/>
              </a:lnSpc>
              <a:spcBef>
                <a:spcPts val="360"/>
              </a:spcBef>
              <a:buSzPct val="100000"/>
              <a:buChar char="•"/>
            </a:pPr>
            <a:r>
              <a:rPr lang="mk" altLang="en-US" sz="1820" b="1" dirty="0">
                <a:solidFill>
                  <a:srgbClr val="422C70"/>
                </a:solidFill>
                <a:latin typeface="IBM Plex Sans" pitchFamily="34" charset="0"/>
                <a:ea typeface="IBM Plex Sans" pitchFamily="34" charset="-122"/>
                <a:cs typeface="IBM Plex Sans" pitchFamily="34" charset="-120"/>
              </a:rPr>
              <a:t>Размена:</a:t>
            </a:r>
            <a:r>
              <a:rPr lang="mk" altLang="en-US" sz="1820" dirty="0">
                <a:solidFill>
                  <a:srgbClr val="25252B"/>
                </a:solidFill>
                <a:latin typeface="IBM Plex Sans" pitchFamily="34" charset="0"/>
                <a:ea typeface="IBM Plex Sans" pitchFamily="34" charset="-122"/>
                <a:cs typeface="IBM Plex Sans" pitchFamily="34" charset="-120"/>
              </a:rPr>
              <a:t> двете страни го претпочитаат она што го добиваат</a:t>
            </a:r>
            <a:endParaRPr lang="mk" sz="1820" dirty="0"/>
          </a:p>
          <a:p>
            <a:pPr algn="l" marL="173990" indent="-173990">
              <a:lnSpc>
                <a:spcPct val="113000"/>
              </a:lnSpc>
              <a:spcBef>
                <a:spcPts val="360"/>
              </a:spcBef>
              <a:buSzPct val="100000"/>
              <a:buChar char="•"/>
            </a:pPr>
            <a:r>
              <a:rPr lang="mk" altLang="en-US" sz="1820" b="1" dirty="0">
                <a:solidFill>
                  <a:srgbClr val="422C70"/>
                </a:solidFill>
                <a:latin typeface="IBM Plex Sans" pitchFamily="34" charset="0"/>
                <a:ea typeface="IBM Plex Sans" pitchFamily="34" charset="-122"/>
                <a:cs typeface="IBM Plex Sans" pitchFamily="34" charset="-120"/>
              </a:rPr>
              <a:t>Опортунитетен трошок:</a:t>
            </a:r>
            <a:r>
              <a:rPr lang="mk" altLang="en-US" sz="1820" dirty="0">
                <a:solidFill>
                  <a:srgbClr val="25252B"/>
                </a:solidFill>
                <a:latin typeface="IBM Plex Sans" pitchFamily="34" charset="0"/>
                <a:ea typeface="IBM Plex Sans" pitchFamily="34" charset="-122"/>
                <a:cs typeface="IBM Plex Sans" pitchFamily="34" charset="-120"/>
              </a:rPr>
              <a:t> најдобрата алтернатива од која се откажувате</a:t>
            </a:r>
            <a:endParaRPr lang="mk" sz="1820" dirty="0"/>
          </a:p>
          <a:p>
            <a:pPr algn="l" marL="173990" indent="-173990">
              <a:lnSpc>
                <a:spcPct val="113000"/>
              </a:lnSpc>
              <a:spcBef>
                <a:spcPts val="360"/>
              </a:spcBef>
              <a:buSzPct val="100000"/>
              <a:buChar char="•"/>
            </a:pPr>
            <a:r>
              <a:rPr lang="mk" altLang="en-US" sz="1820" b="1" dirty="0">
                <a:solidFill>
                  <a:srgbClr val="422C70"/>
                </a:solidFill>
                <a:latin typeface="IBM Plex Sans" pitchFamily="34" charset="0"/>
                <a:ea typeface="IBM Plex Sans" pitchFamily="34" charset="-122"/>
                <a:cs typeface="IBM Plex Sans" pitchFamily="34" charset="-120"/>
              </a:rPr>
              <a:t>Временска преференција:</a:t>
            </a:r>
            <a:r>
              <a:rPr lang="mk" altLang="en-US" sz="1820" dirty="0">
                <a:solidFill>
                  <a:srgbClr val="25252B"/>
                </a:solidFill>
                <a:latin typeface="IBM Plex Sans" pitchFamily="34" charset="0"/>
                <a:ea typeface="IBM Plex Sans" pitchFamily="34" charset="-122"/>
                <a:cs typeface="IBM Plex Sans" pitchFamily="34" charset="-120"/>
              </a:rPr>
              <a:t> сега во споредба со подоцна</a:t>
            </a:r>
            <a:endParaRPr lang="mk" sz="1820" dirty="0"/>
          </a:p>
          <a:p>
            <a:pPr algn="l" marL="173990" indent="-173990">
              <a:lnSpc>
                <a:spcPct val="113000"/>
              </a:lnSpc>
              <a:spcBef>
                <a:spcPts val="360"/>
              </a:spcBef>
              <a:buSzPct val="100000"/>
              <a:buChar char="•"/>
            </a:pPr>
            <a:r>
              <a:rPr lang="mk" altLang="en-US" sz="1820" b="1" dirty="0">
                <a:solidFill>
                  <a:srgbClr val="422C70"/>
                </a:solidFill>
                <a:latin typeface="IBM Plex Sans" pitchFamily="34" charset="0"/>
                <a:ea typeface="IBM Plex Sans" pitchFamily="34" charset="-122"/>
                <a:cs typeface="IBM Plex Sans" pitchFamily="34" charset="-120"/>
              </a:rPr>
              <a:t>Компромис:</a:t>
            </a:r>
            <a:r>
              <a:rPr lang="mk" altLang="en-US" sz="1820" dirty="0">
                <a:solidFill>
                  <a:srgbClr val="25252B"/>
                </a:solidFill>
                <a:latin typeface="IBM Plex Sans" pitchFamily="34" charset="0"/>
                <a:ea typeface="IBM Plex Sans" pitchFamily="34" charset="-122"/>
                <a:cs typeface="IBM Plex Sans" pitchFamily="34" charset="-120"/>
              </a:rPr>
              <a:t> придобивка што носи трошок</a:t>
            </a:r>
            <a:endParaRPr lang="mk" sz="1820" dirty="0"/>
          </a:p>
        </p:txBody>
      </p:sp>
      <p:sp>
        <p:nvSpPr>
          <p:cNvPr id="6" name="Text 3"/>
          <p:cNvSpPr/>
          <p:nvPr/>
        </p:nvSpPr>
        <p:spPr>
          <a:xfrm>
            <a:off x="666780" y="5395326"/>
            <a:ext cx="5694426" cy="625084"/>
          </a:xfrm>
          <a:prstGeom prst="rect">
            <a:avLst/>
          </a:prstGeom>
          <a:noFill/>
          <a:ln/>
        </p:spPr>
        <p:txBody>
          <a:bodyPr wrap="square" lIns="0" tIns="0" rIns="0" bIns="0" rtlCol="0" anchor="t"/>
          <a:lstStyle/>
          <a:p>
            <a:pPr algn="l" indent="0" marL="0">
              <a:lnSpc>
                <a:spcPct val="113000"/>
              </a:lnSpc>
              <a:buNone/>
            </a:pPr>
            <a:r>
              <a:rPr lang="mk" altLang="en-US" sz="1820" dirty="0">
                <a:solidFill>
                  <a:srgbClr val="25252B"/>
                </a:solidFill>
                <a:latin typeface="IBM Plex Sans" pitchFamily="34" charset="0"/>
                <a:ea typeface="IBM Plex Sans" pitchFamily="34" charset="-122"/>
                <a:cs typeface="IBM Plex Sans" pitchFamily="34" charset="-120"/>
              </a:rPr>
              <a:t>Оскудноста сама по себе не гарантира вредност; важна е и побарувачката.</a:t>
            </a:r>
            <a:endParaRPr lang="mk"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1</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Во близина на безбеден извор Шише вода стои во фрижидер во продавница. Чиста вода лесно се наоѓа во близина.ПотребаМалаЦенаПонискаЗа време на недостиг Истото шише стои во жешка пустина. Водата тешко с">    </p:cNvPr>
          <p:cNvPicPr>
            <a:picLocks noChangeAspect="1"/>
          </p:cNvPicPr>
          <p:nvPr/>
        </p:nvPicPr>
        <p:blipFill>
          <a:blip r:embed="rId1"/>
          <a:stretch>
            <a:fillRect/>
          </a:stretch>
        </p:blipFill>
        <p:spPr>
          <a:xfrm>
            <a:off x="342900" y="376916"/>
            <a:ext cx="11506170" cy="595183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Опортунитетен трошок</a:t>
            </a:r>
            <a:endParaRPr lang="mk"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1</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Купувач со ограничени средства ги одмерува можностите Храна Јадете добро денес.Превоз Стигнете на работа.ШтедењеЗачувајте ги парите за подоцна. Секој избор значи откажување од другите: опортунитетен т">    </p:cNvPr>
          <p:cNvPicPr>
            <a:picLocks noChangeAspect="1"/>
          </p:cNvPicPr>
          <p:nvPr/>
        </p:nvPicPr>
        <p:blipFill>
          <a:blip r:embed="rId1"/>
          <a:stretch>
            <a:fillRect/>
          </a:stretch>
        </p:blipFill>
        <p:spPr>
          <a:xfrm>
            <a:off x="553121" y="266730"/>
            <a:ext cx="11085820"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Од размена на стоки до дигитални пари</a:t>
            </a:r>
            <a:endParaRPr lang="mk" sz="3000" dirty="0"/>
          </a:p>
        </p:txBody>
      </p:sp>
      <p:sp>
        <p:nvSpPr>
          <p:cNvPr id="4" name="Text 2"/>
          <p:cNvSpPr/>
          <p:nvPr/>
        </p:nvSpPr>
        <p:spPr>
          <a:xfrm>
            <a:off x="1032449" y="1383030"/>
            <a:ext cx="11109137" cy="3452409"/>
          </a:xfrm>
          <a:prstGeom prst="rect">
            <a:avLst/>
          </a:prstGeom>
          <a:noFill/>
          <a:ln/>
        </p:spPr>
        <p:txBody>
          <a:bodyPr wrap="square" lIns="0" tIns="0" rIns="0" bIns="0" rtlCol="0" anchor="t"/>
          <a:lstStyle/>
          <a:p>
            <a:pPr algn="l" marL="219710" indent="-219710">
              <a:lnSpc>
                <a:spcPct val="113000"/>
              </a:lnSpc>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Директна размена, подароци, обврски и евиденција на долгови</a:t>
            </a:r>
            <a:endParaRPr lang="mk" sz="2300" dirty="0"/>
          </a:p>
          <a:p>
            <a:pPr algn="l" marL="219710" indent="-219710">
              <a:lnSpc>
                <a:spcPct val="113000"/>
              </a:lnSpc>
              <a:spcBef>
                <a:spcPts val="460"/>
              </a:spcBef>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Стоковни пари: добра со други намени</a:t>
            </a:r>
            <a:endParaRPr lang="mk" sz="2300" dirty="0"/>
          </a:p>
          <a:p>
            <a:pPr algn="l" marL="219710" indent="-219710">
              <a:lnSpc>
                <a:spcPct val="113000"/>
              </a:lnSpc>
              <a:spcBef>
                <a:spcPts val="460"/>
              </a:spcBef>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Стандардни монети: препознатливост; можно намалување на содржината на благороден метал</a:t>
            </a:r>
            <a:endParaRPr lang="mk" sz="2300" dirty="0"/>
          </a:p>
          <a:p>
            <a:pPr algn="l" marL="219710" indent="-219710">
              <a:lnSpc>
                <a:spcPct val="113000"/>
              </a:lnSpc>
              <a:spcBef>
                <a:spcPts val="460"/>
              </a:spcBef>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Хартиени пари со покритие: побарувања заменливи за покритието; доверба во издавачот</a:t>
            </a:r>
            <a:endParaRPr lang="mk" sz="2300" dirty="0"/>
          </a:p>
          <a:p>
            <a:pPr algn="l" marL="219710" indent="-219710">
              <a:lnSpc>
                <a:spcPct val="113000"/>
              </a:lnSpc>
              <a:spcBef>
                <a:spcPts val="460"/>
              </a:spcBef>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Банки и државни пари: институционални ветувања</a:t>
            </a:r>
            <a:endParaRPr lang="mk" sz="2300" dirty="0"/>
          </a:p>
          <a:p>
            <a:pPr algn="l" marL="219710" indent="-219710">
              <a:lnSpc>
                <a:spcPct val="113000"/>
              </a:lnSpc>
              <a:spcBef>
                <a:spcPts val="460"/>
              </a:spcBef>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Дигитални плаќања: инструкции што ја менуваат евиденцијата</a:t>
            </a:r>
            <a:endParaRPr lang="mk" sz="2300" dirty="0"/>
          </a:p>
        </p:txBody>
      </p:sp>
      <p:sp>
        <p:nvSpPr>
          <p:cNvPr id="5" name="Text 3"/>
          <p:cNvSpPr/>
          <p:nvPr/>
        </p:nvSpPr>
        <p:spPr>
          <a:xfrm>
            <a:off x="666780" y="5157216"/>
            <a:ext cx="11510010" cy="789950"/>
          </a:xfrm>
          <a:prstGeom prst="rect">
            <a:avLst/>
          </a:prstGeom>
          <a:noFill/>
          <a:ln/>
        </p:spPr>
        <p:txBody>
          <a:bodyPr wrap="square" lIns="0" tIns="0" rIns="0" bIns="0" rtlCol="0" anchor="t"/>
          <a:lstStyle/>
          <a:p>
            <a:pPr algn="l" indent="0" marL="0">
              <a:lnSpc>
                <a:spcPct val="113000"/>
              </a:lnSpc>
              <a:buNone/>
            </a:pPr>
            <a:r>
              <a:rPr lang="mk" altLang="en-US" sz="2300" dirty="0">
                <a:solidFill>
                  <a:srgbClr val="25252B"/>
                </a:solidFill>
                <a:latin typeface="IBM Plex Sans" pitchFamily="34" charset="0"/>
                <a:ea typeface="IBM Plex Sans" pitchFamily="34" charset="-122"/>
                <a:cs typeface="IBM Plex Sans" pitchFamily="34" charset="-120"/>
              </a:rPr>
              <a:t>Различни облици постоеле истовремено; општествата не следеле една иста низа. Практичноста често носела зависност од издавачи и посредници.</a:t>
            </a:r>
            <a:endParaRPr lang="mk"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1</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Фиат пари</a:t>
            </a:r>
            <a:endParaRPr lang="mk" sz="3000" dirty="0"/>
          </a:p>
        </p:txBody>
      </p:sp>
      <p:sp>
        <p:nvSpPr>
          <p:cNvPr id="4" name="Text 2"/>
          <p:cNvSpPr/>
          <p:nvPr/>
        </p:nvSpPr>
        <p:spPr>
          <a:xfrm>
            <a:off x="666780" y="1435608"/>
            <a:ext cx="11510010" cy="756940"/>
          </a:xfrm>
          <a:prstGeom prst="rect">
            <a:avLst/>
          </a:prstGeom>
          <a:noFill/>
          <a:ln/>
        </p:spPr>
        <p:txBody>
          <a:bodyPr wrap="square" lIns="0" tIns="0" rIns="0" bIns="0" rtlCol="0" anchor="t"/>
          <a:lstStyle/>
          <a:p>
            <a:pPr algn="l" indent="0" marL="0">
              <a:lnSpc>
                <a:spcPct val="113000"/>
              </a:lnSpc>
              <a:buNone/>
            </a:pPr>
            <a:r>
              <a:rPr lang="mk" altLang="en-US" sz="2210" dirty="0">
                <a:solidFill>
                  <a:srgbClr val="25252B"/>
                </a:solidFill>
                <a:latin typeface="IBM Plex Sans" pitchFamily="34" charset="0"/>
                <a:ea typeface="IBM Plex Sans" pitchFamily="34" charset="-122"/>
                <a:cs typeface="IBM Plex Sans" pitchFamily="34" charset="-120"/>
              </a:rPr>
              <a:t>Фиат-парите се валута одобрена од државата што не може да се замени за фиксна количина од некоја стока, како што е златото.</a:t>
            </a:r>
            <a:endParaRPr lang="mk" sz="2210" dirty="0"/>
          </a:p>
        </p:txBody>
      </p:sp>
      <p:sp>
        <p:nvSpPr>
          <p:cNvPr id="5" name="Text 3"/>
          <p:cNvSpPr/>
          <p:nvPr/>
        </p:nvSpPr>
        <p:spPr>
          <a:xfrm>
            <a:off x="1017179" y="2416851"/>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mk" altLang="en-US" sz="2210" b="1" dirty="0">
                <a:solidFill>
                  <a:srgbClr val="422C70"/>
                </a:solidFill>
                <a:latin typeface="IBM Plex Sans" pitchFamily="34" charset="0"/>
                <a:ea typeface="IBM Plex Sans" pitchFamily="34" charset="-122"/>
                <a:cs typeface="IBM Plex Sans" pitchFamily="34" charset="-120"/>
              </a:rPr>
              <a:t>Централна банка:</a:t>
            </a:r>
            <a:r>
              <a:rPr lang="mk" altLang="en-US" sz="2210" dirty="0">
                <a:solidFill>
                  <a:srgbClr val="25252B"/>
                </a:solidFill>
                <a:latin typeface="IBM Plex Sans" pitchFamily="34" charset="0"/>
                <a:ea typeface="IBM Plex Sans" pitchFamily="34" charset="-122"/>
                <a:cs typeface="IBM Plex Sans" pitchFamily="34" charset="-120"/>
              </a:rPr>
              <a:t> примарни пари, монетарна политика, порамнување</a:t>
            </a:r>
            <a:endParaRPr lang="mk" sz="2210" dirty="0"/>
          </a:p>
          <a:p>
            <a:pPr algn="l" marL="210820" indent="-210820">
              <a:lnSpc>
                <a:spcPct val="113000"/>
              </a:lnSpc>
              <a:spcBef>
                <a:spcPts val="440"/>
              </a:spcBef>
              <a:buSzPct val="100000"/>
              <a:buChar char="•"/>
            </a:pPr>
            <a:r>
              <a:rPr lang="mk" altLang="en-US" sz="2210" b="1" dirty="0">
                <a:solidFill>
                  <a:srgbClr val="422C70"/>
                </a:solidFill>
                <a:latin typeface="IBM Plex Sans" pitchFamily="34" charset="0"/>
                <a:ea typeface="IBM Plex Sans" pitchFamily="34" charset="-122"/>
                <a:cs typeface="IBM Plex Sans" pitchFamily="34" charset="-120"/>
              </a:rPr>
              <a:t>Комерцијални банки:</a:t>
            </a:r>
            <a:r>
              <a:rPr lang="mk" altLang="en-US" sz="2210" dirty="0">
                <a:solidFill>
                  <a:srgbClr val="25252B"/>
                </a:solidFill>
                <a:latin typeface="IBM Plex Sans" pitchFamily="34" charset="0"/>
                <a:ea typeface="IBM Plex Sans" pitchFamily="34" charset="-122"/>
                <a:cs typeface="IBM Plex Sans" pitchFamily="34" charset="-120"/>
              </a:rPr>
              <a:t> депозити, плаќања, кредити</a:t>
            </a:r>
            <a:endParaRPr lang="mk" sz="2210" dirty="0"/>
          </a:p>
          <a:p>
            <a:pPr algn="l" marL="210820" indent="-210820">
              <a:lnSpc>
                <a:spcPct val="113000"/>
              </a:lnSpc>
              <a:spcBef>
                <a:spcPts val="440"/>
              </a:spcBef>
              <a:buSzPct val="100000"/>
              <a:buChar char="•"/>
            </a:pPr>
            <a:r>
              <a:rPr lang="mk" altLang="en-US" sz="2210" b="1" dirty="0">
                <a:solidFill>
                  <a:srgbClr val="422C70"/>
                </a:solidFill>
                <a:latin typeface="IBM Plex Sans" pitchFamily="34" charset="0"/>
                <a:ea typeface="IBM Plex Sans" pitchFamily="34" charset="-122"/>
                <a:cs typeface="IBM Plex Sans" pitchFamily="34" charset="-120"/>
              </a:rPr>
              <a:t>Држава:</a:t>
            </a:r>
            <a:r>
              <a:rPr lang="mk" altLang="en-US" sz="2210" dirty="0">
                <a:solidFill>
                  <a:srgbClr val="25252B"/>
                </a:solidFill>
                <a:latin typeface="IBM Plex Sans" pitchFamily="34" charset="0"/>
                <a:ea typeface="IBM Plex Sans" pitchFamily="34" charset="-122"/>
                <a:cs typeface="IBM Plex Sans" pitchFamily="34" charset="-120"/>
              </a:rPr>
              <a:t> даноци, трошење, закони</a:t>
            </a:r>
            <a:endParaRPr lang="mk" sz="2210" dirty="0"/>
          </a:p>
          <a:p>
            <a:pPr algn="l" marL="210820" indent="-210820">
              <a:lnSpc>
                <a:spcPct val="113000"/>
              </a:lnSpc>
              <a:spcBef>
                <a:spcPts val="440"/>
              </a:spcBef>
              <a:buSzPct val="100000"/>
              <a:buChar char="•"/>
            </a:pPr>
            <a:r>
              <a:rPr lang="mk" altLang="en-US" sz="2210" b="1" dirty="0">
                <a:solidFill>
                  <a:srgbClr val="422C70"/>
                </a:solidFill>
                <a:latin typeface="IBM Plex Sans" pitchFamily="34" charset="0"/>
                <a:ea typeface="IBM Plex Sans" pitchFamily="34" charset="-122"/>
                <a:cs typeface="IBM Plex Sans" pitchFamily="34" charset="-120"/>
              </a:rPr>
              <a:t>Луѓе и претпријатија:</a:t>
            </a:r>
            <a:r>
              <a:rPr lang="mk" altLang="en-US" sz="2210" dirty="0">
                <a:solidFill>
                  <a:srgbClr val="25252B"/>
                </a:solidFill>
                <a:latin typeface="IBM Plex Sans" pitchFamily="34" charset="0"/>
                <a:ea typeface="IBM Plex Sans" pitchFamily="34" charset="-122"/>
                <a:cs typeface="IBM Plex Sans" pitchFamily="34" charset="-120"/>
              </a:rPr>
              <a:t> работа, цени, размена</a:t>
            </a:r>
            <a:endParaRPr lang="mk" sz="2210" dirty="0"/>
          </a:p>
          <a:p>
            <a:pPr algn="l" marL="210820" indent="-210820">
              <a:lnSpc>
                <a:spcPct val="113000"/>
              </a:lnSpc>
              <a:spcBef>
                <a:spcPts val="440"/>
              </a:spcBef>
              <a:buSzPct val="100000"/>
              <a:buChar char="•"/>
            </a:pPr>
            <a:r>
              <a:rPr lang="mk" altLang="en-US" sz="2210" dirty="0">
                <a:solidFill>
                  <a:srgbClr val="25252B"/>
                </a:solidFill>
                <a:latin typeface="IBM Plex Sans" pitchFamily="34" charset="0"/>
                <a:ea typeface="IBM Plex Sans" pitchFamily="34" charset="-122"/>
                <a:cs typeface="IBM Plex Sans" pitchFamily="34" charset="-120"/>
              </a:rPr>
              <a:t>Општа прифатеност и мрежни ефекти</a:t>
            </a:r>
            <a:endParaRPr lang="mk" sz="2210" dirty="0"/>
          </a:p>
        </p:txBody>
      </p:sp>
      <p:sp>
        <p:nvSpPr>
          <p:cNvPr id="6" name="Text 4"/>
          <p:cNvSpPr/>
          <p:nvPr/>
        </p:nvSpPr>
        <p:spPr>
          <a:xfrm>
            <a:off x="666780" y="4841382"/>
            <a:ext cx="11510010" cy="1135410"/>
          </a:xfrm>
          <a:prstGeom prst="rect">
            <a:avLst/>
          </a:prstGeom>
          <a:noFill/>
          <a:ln/>
        </p:spPr>
        <p:txBody>
          <a:bodyPr wrap="square" lIns="0" tIns="0" rIns="0" bIns="0" rtlCol="0" anchor="t"/>
          <a:lstStyle/>
          <a:p>
            <a:pPr algn="l" indent="0" marL="0">
              <a:lnSpc>
                <a:spcPct val="113000"/>
              </a:lnSpc>
              <a:buNone/>
            </a:pPr>
            <a:r>
              <a:rPr lang="mk" altLang="en-US" sz="2210" dirty="0">
                <a:solidFill>
                  <a:srgbClr val="25252B"/>
                </a:solidFill>
                <a:latin typeface="IBM Plex Sans" pitchFamily="34" charset="0"/>
                <a:ea typeface="IBM Plex Sans" pitchFamily="34" charset="-122"/>
                <a:cs typeface="IBM Plex Sans" pitchFamily="34" charset="-120"/>
              </a:rPr>
              <a:t>Практичните плаќања и флексибилното кредитирање носат зависност од институциите. Понудата, пристапот и правилата може да се менуваат; правилата за законско платежно средство се разликуваат според јурисдикцијата.</a:t>
            </a:r>
            <a:endParaRPr lang="mk"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1</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Централна банкаУправува со монетарната политика и го поддржува порамнувањето на плаќањата. Комерцијална банкаИм ги должи на клиентите нивните депозити; депозитот е обврска на банката. Платежни услугиП">    </p:cNvPr>
          <p:cNvPicPr>
            <a:picLocks noChangeAspect="1"/>
          </p:cNvPicPr>
          <p:nvPr/>
        </p:nvPicPr>
        <p:blipFill>
          <a:blip r:embed="rId1"/>
          <a:stretch>
            <a:fillRect/>
          </a:stretch>
        </p:blipFill>
        <p:spPr>
          <a:xfrm>
            <a:off x="342900" y="850666"/>
            <a:ext cx="11506170" cy="500432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Разгледајте локално</a:t>
            </a:r>
            <a:br/>
            <a:r>
              <a:rPr lang="mk" altLang="en-US" sz="3000" dirty="0">
                <a:solidFill>
                  <a:srgbClr val="422C70"/>
                </a:solidFill>
                <a:latin typeface="IBM Plex Sans Medium" pitchFamily="34" charset="0"/>
                <a:ea typeface="IBM Plex Sans Medium" pitchFamily="34" charset="-122"/>
                <a:cs typeface="IBM Plex Sans Medium" pitchFamily="34" charset="-120"/>
              </a:rPr>
              <a:t>плаќање</a:t>
            </a:r>
            <a:endParaRPr lang="mk" sz="3000" dirty="0"/>
          </a:p>
        </p:txBody>
      </p:sp>
      <p:sp>
        <p:nvSpPr>
          <p:cNvPr id="5" name="Text 2"/>
          <p:cNvSpPr/>
          <p:nvPr/>
        </p:nvSpPr>
        <p:spPr>
          <a:xfrm>
            <a:off x="666780" y="1848551"/>
            <a:ext cx="5694426" cy="723930"/>
          </a:xfrm>
          <a:prstGeom prst="rect">
            <a:avLst/>
          </a:prstGeom>
          <a:noFill/>
          <a:ln/>
        </p:spPr>
        <p:txBody>
          <a:bodyPr wrap="square" lIns="0" tIns="0" rIns="0" bIns="0" rtlCol="0" anchor="t"/>
          <a:lstStyle/>
          <a:p>
            <a:pPr algn="l" indent="0" marL="0">
              <a:lnSpc>
                <a:spcPct val="113000"/>
              </a:lnSpc>
              <a:buNone/>
            </a:pPr>
            <a:r>
              <a:rPr lang="mk" altLang="en-US" sz="2110" dirty="0">
                <a:solidFill>
                  <a:srgbClr val="25252B"/>
                </a:solidFill>
                <a:latin typeface="IBM Plex Sans" pitchFamily="34" charset="0"/>
                <a:ea typeface="IBM Plex Sans" pitchFamily="34" charset="-122"/>
                <a:cs typeface="IBM Plex Sans" pitchFamily="34" charset="-120"/>
              </a:rPr>
              <a:t>Изберете вообичаено плаќање или искористете измислено сценарио.</a:t>
            </a:r>
            <a:endParaRPr lang="mk" sz="2110" dirty="0"/>
          </a:p>
        </p:txBody>
      </p:sp>
      <p:sp>
        <p:nvSpPr>
          <p:cNvPr id="6" name="Text 3"/>
          <p:cNvSpPr/>
          <p:nvPr/>
        </p:nvSpPr>
        <p:spPr>
          <a:xfrm>
            <a:off x="1002000" y="2787000"/>
            <a:ext cx="5327020" cy="2694371"/>
          </a:xfrm>
          <a:prstGeom prst="rect">
            <a:avLst/>
          </a:prstGeom>
          <a:noFill/>
          <a:ln/>
        </p:spPr>
        <p:txBody>
          <a:bodyPr wrap="square" lIns="0" tIns="0" rIns="0" bIns="0" rtlCol="0" anchor="t"/>
          <a:lstStyle/>
          <a:p>
            <a:pPr algn="l" marL="200660" indent="-200660">
              <a:lnSpc>
                <a:spcPct val="113000"/>
              </a:lnSpc>
              <a:buSzPct val="100000"/>
              <a:buFont typeface="+mj-lt"/>
              <a:buAutoNum type="arabicPeriod" startAt="1"/>
            </a:pPr>
            <a:r>
              <a:rPr lang="mk" altLang="en-US" sz="2110" dirty="0">
                <a:solidFill>
                  <a:srgbClr val="25252B"/>
                </a:solidFill>
                <a:latin typeface="IBM Plex Sans" pitchFamily="34" charset="0"/>
                <a:ea typeface="IBM Plex Sans" pitchFamily="34" charset="-122"/>
                <a:cs typeface="IBM Plex Sans" pitchFamily="34" charset="-120"/>
              </a:rPr>
              <a:t>За што се плаќа? Која валута се користи како пресметковна единица?</a:t>
            </a:r>
            <a:endParaRPr lang="mk" sz="2110" dirty="0"/>
          </a:p>
          <a:p>
            <a:pPr algn="l" marL="200660" indent="-200660">
              <a:lnSpc>
                <a:spcPct val="113000"/>
              </a:lnSpc>
              <a:spcBef>
                <a:spcPts val="420"/>
              </a:spcBef>
              <a:buSzPct val="100000"/>
              <a:buFont typeface="+mj-lt"/>
              <a:buAutoNum type="arabicPeriod" startAt="1"/>
            </a:pPr>
            <a:r>
              <a:rPr lang="mk" altLang="en-US" sz="2110" dirty="0">
                <a:solidFill>
                  <a:srgbClr val="25252B"/>
                </a:solidFill>
                <a:latin typeface="IBM Plex Sans" pitchFamily="34" charset="0"/>
                <a:ea typeface="IBM Plex Sans" pitchFamily="34" charset="-122"/>
                <a:cs typeface="IBM Plex Sans" pitchFamily="34" charset="-120"/>
              </a:rPr>
              <a:t>Зошто примателот го прифаќа?</a:t>
            </a:r>
            <a:endParaRPr lang="mk" sz="2110" dirty="0"/>
          </a:p>
          <a:p>
            <a:pPr algn="l" marL="200660" indent="-200660">
              <a:lnSpc>
                <a:spcPct val="113000"/>
              </a:lnSpc>
              <a:spcBef>
                <a:spcPts val="420"/>
              </a:spcBef>
              <a:buSzPct val="100000"/>
              <a:buFont typeface="+mj-lt"/>
              <a:buAutoNum type="arabicPeriod" startAt="1"/>
            </a:pPr>
            <a:r>
              <a:rPr lang="mk" altLang="en-US" sz="2110" dirty="0">
                <a:solidFill>
                  <a:srgbClr val="25252B"/>
                </a:solidFill>
                <a:latin typeface="IBM Plex Sans" pitchFamily="34" charset="0"/>
                <a:ea typeface="IBM Plex Sans" pitchFamily="34" charset="-122"/>
                <a:cs typeface="IBM Plex Sans" pitchFamily="34" charset="-120"/>
              </a:rPr>
              <a:t>Кои институции, евиденции или правила го поддржуваат?</a:t>
            </a:r>
            <a:endParaRPr lang="mk" sz="2110" dirty="0"/>
          </a:p>
          <a:p>
            <a:pPr algn="l" marL="200660" indent="-200660">
              <a:lnSpc>
                <a:spcPct val="113000"/>
              </a:lnSpc>
              <a:spcBef>
                <a:spcPts val="420"/>
              </a:spcBef>
              <a:buSzPct val="100000"/>
              <a:buFont typeface="+mj-lt"/>
              <a:buAutoNum type="arabicPeriod" startAt="1"/>
            </a:pPr>
            <a:r>
              <a:rPr lang="mk" altLang="en-US" sz="2110" dirty="0">
                <a:solidFill>
                  <a:srgbClr val="25252B"/>
                </a:solidFill>
                <a:latin typeface="IBM Plex Sans" pitchFamily="34" charset="0"/>
                <a:ea typeface="IBM Plex Sans" pitchFamily="34" charset="-122"/>
                <a:cs typeface="IBM Plex Sans" pitchFamily="34" charset="-120"/>
              </a:rPr>
              <a:t>Што станува потешко ако се нарушат прифаќањето или довербата?</a:t>
            </a:r>
            <a:endParaRPr lang="mk"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1</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Банкарство со делумни резерви</a:t>
            </a:r>
            <a:endParaRPr lang="mk" sz="3000" dirty="0"/>
          </a:p>
        </p:txBody>
      </p:sp>
      <p:sp>
        <p:nvSpPr>
          <p:cNvPr id="4" name="Text 2"/>
          <p:cNvSpPr/>
          <p:nvPr/>
        </p:nvSpPr>
        <p:spPr>
          <a:xfrm>
            <a:off x="971459" y="1368491"/>
            <a:ext cx="11176071" cy="2169048"/>
          </a:xfrm>
          <a:prstGeom prst="rect">
            <a:avLst/>
          </a:prstGeom>
          <a:noFill/>
          <a:ln/>
        </p:spPr>
        <p:txBody>
          <a:bodyPr wrap="square" lIns="0" tIns="0" rIns="0" bIns="0" rtlCol="0" anchor="t"/>
          <a:lstStyle/>
          <a:p>
            <a:pPr algn="l" marL="182880" indent="-182880">
              <a:lnSpc>
                <a:spcPct val="113000"/>
              </a:lnSpc>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Банкарски депозити: ветувања за исплата</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Само дел се чува како веднаш достапни резерви</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Кредитот обично создава нови депозитни пари</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Отплатата на главницата ги намалува депозитните пари</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Капиталот, ликвидноста, кредитниот ризик, финансирањето, регулативата и побарувачката го ограничуваат кредитирањето</a:t>
            </a:r>
            <a:endParaRPr lang="mk" sz="1920" dirty="0"/>
          </a:p>
        </p:txBody>
      </p:sp>
      <p:sp>
        <p:nvSpPr>
          <p:cNvPr id="5" name="Text 3"/>
          <p:cNvSpPr/>
          <p:nvPr/>
        </p:nvSpPr>
        <p:spPr>
          <a:xfrm>
            <a:off x="666780" y="3805641"/>
            <a:ext cx="11510010" cy="329093"/>
          </a:xfrm>
          <a:prstGeom prst="rect">
            <a:avLst/>
          </a:prstGeom>
          <a:noFill/>
          <a:ln/>
        </p:spPr>
        <p:txBody>
          <a:bodyPr wrap="square" lIns="0" tIns="0" rIns="0" bIns="0" rtlCol="0" anchor="t"/>
          <a:lstStyle/>
          <a:p>
            <a:pPr algn="l" indent="0" marL="0">
              <a:lnSpc>
                <a:spcPct val="113000"/>
              </a:lnSpc>
              <a:buNone/>
            </a:pPr>
            <a:r>
              <a:rPr lang="mk" altLang="en-US" sz="1920" b="1" dirty="0">
                <a:solidFill>
                  <a:srgbClr val="422C70"/>
                </a:solidFill>
                <a:latin typeface="IBM Plex Sans" pitchFamily="34" charset="0"/>
                <a:ea typeface="IBM Plex Sans" pitchFamily="34" charset="-122"/>
                <a:cs typeface="IBM Plex Sans" pitchFamily="34" charset="-120"/>
              </a:rPr>
              <a:t>Ликвидносен ризик:</a:t>
            </a:r>
            <a:r>
              <a:rPr lang="mk" altLang="en-US" sz="1920" dirty="0">
                <a:solidFill>
                  <a:srgbClr val="25252B"/>
                </a:solidFill>
                <a:latin typeface="IBM Plex Sans" pitchFamily="34" charset="0"/>
                <a:ea typeface="IBM Plex Sans" pitchFamily="34" charset="-122"/>
                <a:cs typeface="IBM Plex Sans" pitchFamily="34" charset="-120"/>
              </a:rPr>
              <a:t> премалку средства достапни за повлекување денес.</a:t>
            </a:r>
            <a:endParaRPr lang="mk" sz="1920" dirty="0"/>
          </a:p>
        </p:txBody>
      </p:sp>
      <p:sp>
        <p:nvSpPr>
          <p:cNvPr id="6" name="Text 4"/>
          <p:cNvSpPr/>
          <p:nvPr/>
        </p:nvSpPr>
        <p:spPr>
          <a:xfrm>
            <a:off x="666780" y="4378513"/>
            <a:ext cx="11510010" cy="329093"/>
          </a:xfrm>
          <a:prstGeom prst="rect">
            <a:avLst/>
          </a:prstGeom>
          <a:noFill/>
          <a:ln/>
        </p:spPr>
        <p:txBody>
          <a:bodyPr wrap="square" lIns="0" tIns="0" rIns="0" bIns="0" rtlCol="0" anchor="t"/>
          <a:lstStyle/>
          <a:p>
            <a:pPr algn="l" indent="0" marL="0">
              <a:lnSpc>
                <a:spcPct val="113000"/>
              </a:lnSpc>
              <a:buNone/>
            </a:pPr>
            <a:r>
              <a:rPr lang="mk" altLang="en-US" sz="1920" b="1" dirty="0">
                <a:solidFill>
                  <a:srgbClr val="422C70"/>
                </a:solidFill>
                <a:latin typeface="IBM Plex Sans" pitchFamily="34" charset="0"/>
                <a:ea typeface="IBM Plex Sans" pitchFamily="34" charset="-122"/>
                <a:cs typeface="IBM Plex Sans" pitchFamily="34" charset="-120"/>
              </a:rPr>
              <a:t>Ризик од несолвентност:</a:t>
            </a:r>
            <a:r>
              <a:rPr lang="mk" altLang="en-US" sz="1920" dirty="0">
                <a:solidFill>
                  <a:srgbClr val="25252B"/>
                </a:solidFill>
                <a:latin typeface="IBM Plex Sans" pitchFamily="34" charset="0"/>
                <a:ea typeface="IBM Plex Sans" pitchFamily="34" charset="-122"/>
                <a:cs typeface="IBM Plex Sans" pitchFamily="34" charset="-120"/>
              </a:rPr>
              <a:t> имотот вреди помалку од обврските.</a:t>
            </a:r>
            <a:endParaRPr lang="mk" sz="1920" dirty="0"/>
          </a:p>
        </p:txBody>
      </p:sp>
      <p:sp>
        <p:nvSpPr>
          <p:cNvPr id="7" name="Text 5"/>
          <p:cNvSpPr/>
          <p:nvPr/>
        </p:nvSpPr>
        <p:spPr>
          <a:xfrm>
            <a:off x="666780" y="4951385"/>
            <a:ext cx="11510010" cy="1316279"/>
          </a:xfrm>
          <a:prstGeom prst="rect">
            <a:avLst/>
          </a:prstGeom>
          <a:noFill/>
          <a:ln/>
        </p:spPr>
        <p:txBody>
          <a:bodyPr wrap="square" lIns="0" tIns="0" rIns="0" bIns="0" rtlCol="0" anchor="t"/>
          <a:lstStyle/>
          <a:p>
            <a:pPr algn="l" indent="0" marL="0">
              <a:lnSpc>
                <a:spcPct val="113000"/>
              </a:lnSpc>
              <a:buNone/>
            </a:pPr>
            <a:r>
              <a:rPr lang="mk" altLang="en-US" sz="1920" dirty="0">
                <a:solidFill>
                  <a:srgbClr val="25252B"/>
                </a:solidFill>
                <a:latin typeface="IBM Plex Sans" pitchFamily="34" charset="0"/>
                <a:ea typeface="IBM Plex Sans" pitchFamily="34" charset="-122"/>
                <a:cs typeface="IBM Plex Sans" pitchFamily="34" charset="-120"/>
              </a:rPr>
              <a:t>Масовното повлекување депозити може да го отежне пристапот до средствата. Осигурувањето на депозитите и кредитирањето од централната банка можат да ја намалат паниката, но опфатот и правилата се разликуваат; заштитата не може да го отстрани секој ризик.</a:t>
            </a:r>
            <a:endParaRPr lang="mk" sz="19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1</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Поднесување барање за кредитКредитобарателот бара кредит од банката.2Одобрување на кредитотБанката се согласува да го одобри кредитот.3 Создавање на депозитотБанката ја одобрува сметката на кредиток">    </p:cNvPr>
          <p:cNvPicPr>
            <a:picLocks noChangeAspect="1"/>
          </p:cNvPicPr>
          <p:nvPr/>
        </p:nvPicPr>
        <p:blipFill>
          <a:blip r:embed="rId1"/>
          <a:stretch>
            <a:fillRect/>
          </a:stretch>
        </p:blipFill>
        <p:spPr>
          <a:xfrm>
            <a:off x="1553383" y="266730"/>
            <a:ext cx="908529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Ризик од неликвидностМногу штедачи чекаат во ред за да ги повлечат своите пари денес Кредитите на банката можеби сепак ќе бидат отплатени подоцна Во моментов нема доволно готовина или средства што мож">    </p:cNvPr>
          <p:cNvPicPr>
            <a:picLocks noChangeAspect="1"/>
          </p:cNvPicPr>
          <p:nvPr/>
        </p:nvPicPr>
        <p:blipFill>
          <a:blip r:embed="rId1"/>
          <a:stretch>
            <a:fillRect/>
          </a:stretch>
        </p:blipFill>
        <p:spPr>
          <a:xfrm>
            <a:off x="342900" y="561076"/>
            <a:ext cx="11506170" cy="558350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1</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Инфлација и куповна моќ</a:t>
            </a:r>
            <a:endParaRPr lang="mk" sz="3000" dirty="0"/>
          </a:p>
        </p:txBody>
      </p:sp>
      <p:sp>
        <p:nvSpPr>
          <p:cNvPr id="5" name="Text 2"/>
          <p:cNvSpPr/>
          <p:nvPr/>
        </p:nvSpPr>
        <p:spPr>
          <a:xfrm>
            <a:off x="971459" y="1368491"/>
            <a:ext cx="5360487" cy="2778496"/>
          </a:xfrm>
          <a:prstGeom prst="rect">
            <a:avLst/>
          </a:prstGeom>
          <a:noFill/>
          <a:ln/>
        </p:spPr>
        <p:txBody>
          <a:bodyPr wrap="square" lIns="0" tIns="0" rIns="0" bIns="0" rtlCol="0" anchor="t"/>
          <a:lstStyle/>
          <a:p>
            <a:pPr algn="l" marL="182880" indent="-182880">
              <a:lnSpc>
                <a:spcPct val="113000"/>
              </a:lnSpc>
              <a:buSzPct val="100000"/>
              <a:buChar char="•"/>
            </a:pPr>
            <a:r>
              <a:rPr lang="mk" altLang="en-US" sz="1920" b="1" dirty="0">
                <a:solidFill>
                  <a:srgbClr val="422C70"/>
                </a:solidFill>
                <a:latin typeface="IBM Plex Sans" pitchFamily="34" charset="0"/>
                <a:ea typeface="IBM Plex Sans" pitchFamily="34" charset="-122"/>
                <a:cs typeface="IBM Plex Sans" pitchFamily="34" charset="-120"/>
              </a:rPr>
              <a:t>Ценовна инфлација:</a:t>
            </a:r>
            <a:r>
              <a:rPr lang="mk" altLang="en-US" sz="1920" dirty="0">
                <a:solidFill>
                  <a:srgbClr val="25252B"/>
                </a:solidFill>
                <a:latin typeface="IBM Plex Sans" pitchFamily="34" charset="0"/>
                <a:ea typeface="IBM Plex Sans" pitchFamily="34" charset="-122"/>
                <a:cs typeface="IBM Plex Sans" pitchFamily="34" charset="-120"/>
              </a:rPr>
              <a:t> траен пораст на општото ниво на цените</a:t>
            </a:r>
            <a:endParaRPr lang="mk" sz="1920" dirty="0"/>
          </a:p>
          <a:p>
            <a:pPr algn="l" marL="182880" indent="-182880">
              <a:lnSpc>
                <a:spcPct val="113000"/>
              </a:lnSpc>
              <a:spcBef>
                <a:spcPts val="380"/>
              </a:spcBef>
              <a:buSzPct val="100000"/>
              <a:buChar char="•"/>
            </a:pPr>
            <a:r>
              <a:rPr lang="mk" altLang="en-US" sz="1920" b="1" dirty="0">
                <a:solidFill>
                  <a:srgbClr val="422C70"/>
                </a:solidFill>
                <a:latin typeface="IBM Plex Sans" pitchFamily="34" charset="0"/>
                <a:ea typeface="IBM Plex Sans" pitchFamily="34" charset="-122"/>
                <a:cs typeface="IBM Plex Sans" pitchFamily="34" charset="-120"/>
              </a:rPr>
              <a:t>Куповна моќ:</a:t>
            </a:r>
            <a:r>
              <a:rPr lang="mk" altLang="en-US" sz="1920" dirty="0">
                <a:solidFill>
                  <a:srgbClr val="25252B"/>
                </a:solidFill>
                <a:latin typeface="IBM Plex Sans" pitchFamily="34" charset="0"/>
                <a:ea typeface="IBM Plex Sans" pitchFamily="34" charset="-122"/>
                <a:cs typeface="IBM Plex Sans" pitchFamily="34" charset="-120"/>
              </a:rPr>
              <a:t> што може да се купи со една парична единица</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Иста кошница: 100 → 110 парични единици</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Непроменет приход или заштеди: помала куповна моќ</a:t>
            </a:r>
            <a:endParaRPr lang="mk" sz="1920" dirty="0"/>
          </a:p>
        </p:txBody>
      </p:sp>
      <p:sp>
        <p:nvSpPr>
          <p:cNvPr id="6" name="Text 3"/>
          <p:cNvSpPr/>
          <p:nvPr/>
        </p:nvSpPr>
        <p:spPr>
          <a:xfrm>
            <a:off x="666780" y="4415180"/>
            <a:ext cx="5694426" cy="1645280"/>
          </a:xfrm>
          <a:prstGeom prst="rect">
            <a:avLst/>
          </a:prstGeom>
          <a:noFill/>
          <a:ln/>
        </p:spPr>
        <p:txBody>
          <a:bodyPr wrap="square" lIns="0" tIns="0" rIns="0" bIns="0" rtlCol="0" anchor="t"/>
          <a:lstStyle/>
          <a:p>
            <a:pPr algn="l" indent="0" marL="0">
              <a:lnSpc>
                <a:spcPct val="113000"/>
              </a:lnSpc>
              <a:buNone/>
            </a:pPr>
            <a:r>
              <a:rPr lang="mk" altLang="en-US" sz="1920" dirty="0">
                <a:solidFill>
                  <a:srgbClr val="25252B"/>
                </a:solidFill>
                <a:latin typeface="IBM Plex Sans" pitchFamily="34" charset="0"/>
                <a:ea typeface="IBM Plex Sans" pitchFamily="34" charset="-122"/>
                <a:cs typeface="IBM Plex Sans" pitchFamily="34" charset="-120"/>
              </a:rPr>
              <a:t>Зголемувањето на количината на пари и кредити може да придонесе, заедно со понудата, побарувачката, валутата, даноците, регулативата и трошоците. Порастот на една цена не е целосна мерка за инфлацијата.</a:t>
            </a:r>
            <a:endParaRPr lang="mk"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1</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Пред Имате 100 парични единици. Кошничката чини 100. Можете да ја купите целата кошничка.Ниво на цениПонискоКуповна моќПовисокаПо порастот на цените Сè уште имате 100 парични единици. Истата кошничка ">    </p:cNvPr>
          <p:cNvPicPr>
            <a:picLocks noChangeAspect="1"/>
          </p:cNvPicPr>
          <p:nvPr/>
        </p:nvPicPr>
        <p:blipFill>
          <a:blip r:embed="rId1"/>
          <a:stretch>
            <a:fillRect/>
          </a:stretch>
        </p:blipFill>
        <p:spPr>
          <a:xfrm>
            <a:off x="342900" y="631393"/>
            <a:ext cx="11506170" cy="544278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Споредете ја куповната моќ на локално ниво</a:t>
            </a:r>
            <a:endParaRPr lang="mk" sz="3000" dirty="0"/>
          </a:p>
        </p:txBody>
      </p:sp>
      <p:sp>
        <p:nvSpPr>
          <p:cNvPr id="4" name="Text 2"/>
          <p:cNvSpPr/>
          <p:nvPr/>
        </p:nvSpPr>
        <p:spPr>
          <a:xfrm>
            <a:off x="986729" y="1372240"/>
            <a:ext cx="11159338" cy="1881469"/>
          </a:xfrm>
          <a:prstGeom prst="rect">
            <a:avLst/>
          </a:prstGeom>
          <a:noFill/>
          <a:ln/>
        </p:spPr>
        <p:txBody>
          <a:bodyPr wrap="square" lIns="0" tIns="0" rIns="0" bIns="0" rtlCol="0" anchor="t"/>
          <a:lstStyle/>
          <a:p>
            <a:pPr algn="l" marL="191770" indent="-191770">
              <a:lnSpc>
                <a:spcPct val="113000"/>
              </a:lnSpc>
              <a:buSzPct val="100000"/>
              <a:buFont typeface="+mj-lt"/>
              <a:buAutoNum type="arabicPeriod" startAt="1"/>
            </a:pPr>
            <a:r>
              <a:rPr lang="mk" altLang="en-US" sz="2020" dirty="0">
                <a:solidFill>
                  <a:srgbClr val="25252B"/>
                </a:solidFill>
                <a:latin typeface="IBM Plex Sans" pitchFamily="34" charset="0"/>
                <a:ea typeface="IBM Plex Sans" pitchFamily="34" charset="-122"/>
                <a:cs typeface="IBM Plex Sans" pitchFamily="34" charset="-120"/>
              </a:rPr>
              <a:t>Изберете некој секојдневен производ; запишете ја неговата денешна цена.</a:t>
            </a:r>
            <a:endParaRPr lang="mk" sz="2020" dirty="0"/>
          </a:p>
          <a:p>
            <a:pPr algn="l" marL="191770" indent="-191770">
              <a:lnSpc>
                <a:spcPct val="113000"/>
              </a:lnSpc>
              <a:spcBef>
                <a:spcPts val="400"/>
              </a:spcBef>
              <a:buSzPct val="100000"/>
              <a:buFont typeface="+mj-lt"/>
              <a:buAutoNum type="arabicPeriod" startAt="1"/>
            </a:pPr>
            <a:r>
              <a:rPr lang="mk" altLang="en-US" sz="2020" dirty="0">
                <a:solidFill>
                  <a:srgbClr val="25252B"/>
                </a:solidFill>
                <a:latin typeface="IBM Plex Sans" pitchFamily="34" charset="0"/>
                <a:ea typeface="IBM Plex Sans" pitchFamily="34" charset="-122"/>
                <a:cs typeface="IBM Plex Sans" pitchFamily="34" charset="-120"/>
              </a:rPr>
              <a:t>Споредете ја со некоја претходна цена; ако е можно, проверете веродостоен запис.</a:t>
            </a:r>
            <a:endParaRPr lang="mk" sz="2020" dirty="0"/>
          </a:p>
          <a:p>
            <a:pPr algn="l" marL="191770" indent="-191770">
              <a:lnSpc>
                <a:spcPct val="113000"/>
              </a:lnSpc>
              <a:spcBef>
                <a:spcPts val="400"/>
              </a:spcBef>
              <a:buSzPct val="100000"/>
              <a:buFont typeface="+mj-lt"/>
              <a:buAutoNum type="arabicPeriod" startAt="1"/>
            </a:pPr>
            <a:r>
              <a:rPr lang="mk" altLang="en-US" sz="2020" dirty="0">
                <a:solidFill>
                  <a:srgbClr val="25252B"/>
                </a:solidFill>
                <a:latin typeface="IBM Plex Sans" pitchFamily="34" charset="0"/>
                <a:ea typeface="IBM Plex Sans" pitchFamily="34" charset="-122"/>
                <a:cs typeface="IBM Plex Sans" pitchFamily="34" charset="-120"/>
              </a:rPr>
              <a:t>Дали приходот се променил со иста стапка? Што друго се променило?</a:t>
            </a:r>
            <a:endParaRPr lang="mk" sz="2020" dirty="0"/>
          </a:p>
          <a:p>
            <a:pPr algn="l" marL="191770" indent="-191770">
              <a:lnSpc>
                <a:spcPct val="113000"/>
              </a:lnSpc>
              <a:spcBef>
                <a:spcPts val="400"/>
              </a:spcBef>
              <a:buSzPct val="100000"/>
              <a:buFont typeface="+mj-lt"/>
              <a:buAutoNum type="arabicPeriod" startAt="1"/>
            </a:pPr>
            <a:r>
              <a:rPr lang="mk" altLang="en-US" sz="2020" dirty="0">
                <a:solidFill>
                  <a:srgbClr val="25252B"/>
                </a:solidFill>
                <a:latin typeface="IBM Plex Sans" pitchFamily="34" charset="0"/>
                <a:ea typeface="IBM Plex Sans" pitchFamily="34" charset="-122"/>
                <a:cs typeface="IBM Plex Sans" pitchFamily="34" charset="-120"/>
              </a:rPr>
              <a:t>Споредете со официјален показател за инфлацијата и со кошничката што се користи за негово пресметување.</a:t>
            </a:r>
            <a:endParaRPr lang="mk" sz="2020" dirty="0"/>
          </a:p>
        </p:txBody>
      </p:sp>
      <p:sp>
        <p:nvSpPr>
          <p:cNvPr id="5" name="Text 3"/>
          <p:cNvSpPr/>
          <p:nvPr/>
        </p:nvSpPr>
        <p:spPr>
          <a:xfrm>
            <a:off x="666780" y="3535253"/>
            <a:ext cx="11510010" cy="1382298"/>
          </a:xfrm>
          <a:prstGeom prst="rect">
            <a:avLst/>
          </a:prstGeom>
          <a:noFill/>
          <a:ln/>
        </p:spPr>
        <p:txBody>
          <a:bodyPr wrap="square" lIns="0" tIns="0" rIns="0" bIns="0" rtlCol="0" anchor="t"/>
          <a:lstStyle/>
          <a:p>
            <a:pPr algn="l" indent="0" marL="0">
              <a:lnSpc>
                <a:spcPct val="113000"/>
              </a:lnSpc>
              <a:buNone/>
            </a:pPr>
            <a:r>
              <a:rPr lang="mk" altLang="en-US" sz="2020" dirty="0">
                <a:solidFill>
                  <a:srgbClr val="25252B"/>
                </a:solidFill>
                <a:latin typeface="IBM Plex Sans" pitchFamily="34" charset="0"/>
                <a:ea typeface="IBM Plex Sans" pitchFamily="34" charset="-122"/>
                <a:cs typeface="IBM Plex Sans" pitchFamily="34" charset="-120"/>
              </a:rPr>
              <a:t>Ефектите се различни за имателите на готовина, сопствениците на имот, заемопримачите и заемодавачите; платите и цените се приспособуваат со различна брзина. Вашата потрошувачка може да се разликува од кошничката што се користи за мерењето.</a:t>
            </a:r>
            <a:endParaRPr lang="mk" sz="2020" dirty="0"/>
          </a:p>
        </p:txBody>
      </p:sp>
      <p:sp>
        <p:nvSpPr>
          <p:cNvPr id="6" name="Text 4"/>
          <p:cNvSpPr/>
          <p:nvPr/>
        </p:nvSpPr>
        <p:spPr>
          <a:xfrm>
            <a:off x="666780" y="5173584"/>
            <a:ext cx="11510010" cy="691195"/>
          </a:xfrm>
          <a:prstGeom prst="rect">
            <a:avLst/>
          </a:prstGeom>
          <a:noFill/>
          <a:ln/>
        </p:spPr>
        <p:txBody>
          <a:bodyPr wrap="square" lIns="0" tIns="0" rIns="0" bIns="0" rtlCol="0" anchor="t"/>
          <a:lstStyle/>
          <a:p>
            <a:pPr algn="l" indent="0" marL="0">
              <a:lnSpc>
                <a:spcPct val="113000"/>
              </a:lnSpc>
              <a:buNone/>
            </a:pPr>
            <a:r>
              <a:rPr lang="mk" altLang="en-US" sz="2020" dirty="0">
                <a:solidFill>
                  <a:srgbClr val="25252B"/>
                </a:solidFill>
                <a:latin typeface="IBM Plex Sans" pitchFamily="34" charset="0"/>
                <a:ea typeface="IBM Plex Sans" pitchFamily="34" charset="-122"/>
                <a:cs typeface="IBM Plex Sans" pitchFamily="34" charset="-120"/>
              </a:rPr>
              <a:t>Промената на кошничката или методот не значи автоматски манипулација; проверете го објаснувањето и документирајте ја промената.</a:t>
            </a:r>
            <a:endParaRPr lang="mk"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1</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Американскиот долар како резервна валута</a:t>
            </a:r>
            <a:endParaRPr lang="mk" sz="3000" dirty="0"/>
          </a:p>
        </p:txBody>
      </p:sp>
      <p:sp>
        <p:nvSpPr>
          <p:cNvPr id="4" name="Text 2"/>
          <p:cNvSpPr/>
          <p:nvPr/>
        </p:nvSpPr>
        <p:spPr>
          <a:xfrm>
            <a:off x="1047720" y="1386779"/>
            <a:ext cx="11092404" cy="3123042"/>
          </a:xfrm>
          <a:prstGeom prst="rect">
            <a:avLst/>
          </a:prstGeom>
          <a:noFill/>
          <a:ln/>
        </p:spPr>
        <p:txBody>
          <a:bodyPr wrap="square" lIns="0" tIns="0" rIns="0" bIns="0" rtlCol="0" anchor="t"/>
          <a:lstStyle/>
          <a:p>
            <a:pPr algn="l" marL="228600" indent="-228600">
              <a:lnSpc>
                <a:spcPct val="113000"/>
              </a:lnSpc>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Резервна валута: се чува за меѓународни плаќања</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Светски војни: промени во економската и финансиската моќ</a:t>
            </a:r>
            <a:endParaRPr lang="mk" sz="2400" dirty="0"/>
          </a:p>
          <a:p>
            <a:pPr algn="l" marL="228600" indent="-228600">
              <a:lnSpc>
                <a:spcPct val="113000"/>
              </a:lnSpc>
              <a:spcBef>
                <a:spcPts val="480"/>
              </a:spcBef>
              <a:buSzPct val="100000"/>
              <a:buChar char="•"/>
            </a:pPr>
            <a:r>
              <a:rPr lang="mk" altLang="en-US" sz="2400" b="1" dirty="0">
                <a:solidFill>
                  <a:srgbClr val="422C70"/>
                </a:solidFill>
                <a:latin typeface="IBM Plex Sans" pitchFamily="34" charset="0"/>
                <a:ea typeface="IBM Plex Sans" pitchFamily="34" charset="-122"/>
                <a:cs typeface="IBM Plex Sans" pitchFamily="34" charset="-120"/>
              </a:rPr>
              <a:t>1944:</a:t>
            </a:r>
            <a:r>
              <a:rPr lang="mk" altLang="en-US" sz="2400" dirty="0">
                <a:solidFill>
                  <a:srgbClr val="25252B"/>
                </a:solidFill>
                <a:latin typeface="IBM Plex Sans" pitchFamily="34" charset="0"/>
                <a:ea typeface="IBM Plex Sans" pitchFamily="34" charset="-122"/>
                <a:cs typeface="IBM Plex Sans" pitchFamily="34" charset="-120"/>
              </a:rPr>
              <a:t> Бретон Вудс; валутите се врзани за доларот, а доларот за златото</a:t>
            </a:r>
            <a:endParaRPr lang="mk" sz="2400" dirty="0"/>
          </a:p>
          <a:p>
            <a:pPr algn="l" marL="228600" indent="-228600">
              <a:lnSpc>
                <a:spcPct val="113000"/>
              </a:lnSpc>
              <a:spcBef>
                <a:spcPts val="480"/>
              </a:spcBef>
              <a:buSzPct val="100000"/>
              <a:buChar char="•"/>
            </a:pPr>
            <a:r>
              <a:rPr lang="mk" altLang="en-US" sz="2400" b="1" dirty="0">
                <a:solidFill>
                  <a:srgbClr val="422C70"/>
                </a:solidFill>
                <a:latin typeface="IBM Plex Sans" pitchFamily="34" charset="0"/>
                <a:ea typeface="IBM Plex Sans" pitchFamily="34" charset="-122"/>
                <a:cs typeface="IBM Plex Sans" pitchFamily="34" charset="-120"/>
              </a:rPr>
              <a:t>1971:</a:t>
            </a:r>
            <a:r>
              <a:rPr lang="mk" altLang="en-US" sz="2400" dirty="0">
                <a:solidFill>
                  <a:srgbClr val="25252B"/>
                </a:solidFill>
                <a:latin typeface="IBM Plex Sans" pitchFamily="34" charset="0"/>
                <a:ea typeface="IBM Plex Sans" pitchFamily="34" charset="-122"/>
                <a:cs typeface="IBM Plex Sans" pitchFamily="34" charset="-120"/>
              </a:rPr>
              <a:t> укината е официјалната конвертибилност на доларот во злато</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Воспоставена трговија, големина на економијата и длабоки финансиски пазари</a:t>
            </a:r>
            <a:endParaRPr lang="mk" sz="2400" dirty="0"/>
          </a:p>
        </p:txBody>
      </p:sp>
      <p:sp>
        <p:nvSpPr>
          <p:cNvPr id="5" name="Text 3"/>
          <p:cNvSpPr/>
          <p:nvPr/>
        </p:nvSpPr>
        <p:spPr>
          <a:xfrm>
            <a:off x="666780" y="4844948"/>
            <a:ext cx="11510010" cy="822686"/>
          </a:xfrm>
          <a:prstGeom prst="rect">
            <a:avLst/>
          </a:prstGeom>
          <a:noFill/>
          <a:ln/>
        </p:spPr>
        <p:txBody>
          <a:bodyPr wrap="square" lIns="0" tIns="0" rIns="0" bIns="0" rtlCol="0" anchor="t"/>
          <a:lstStyle/>
          <a:p>
            <a:pPr algn="l" indent="0" marL="0">
              <a:lnSpc>
                <a:spcPct val="113000"/>
              </a:lnSpc>
              <a:buNone/>
            </a:pPr>
            <a:r>
              <a:rPr lang="mk" altLang="en-US" sz="2400" dirty="0">
                <a:solidFill>
                  <a:srgbClr val="25252B"/>
                </a:solidFill>
                <a:latin typeface="IBM Plex Sans" pitchFamily="34" charset="0"/>
                <a:ea typeface="IBM Plex Sans" pitchFamily="34" charset="-122"/>
                <a:cs typeface="IBM Plex Sans" pitchFamily="34" charset="-120"/>
              </a:rPr>
              <a:t>Уделите на резервните валути можат да се менуваат; централните банки чуваат и други валути.</a:t>
            </a:r>
            <a:endParaRPr lang="mk"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1</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Алтернативи за штедење и зачувување на вредноста</a:t>
            </a:r>
            <a:endParaRPr lang="mk" sz="3000" dirty="0"/>
          </a:p>
        </p:txBody>
      </p:sp>
      <p:sp>
        <p:nvSpPr>
          <p:cNvPr id="4" name="Text 2"/>
          <p:cNvSpPr/>
          <p:nvPr/>
        </p:nvSpPr>
        <p:spPr>
          <a:xfrm>
            <a:off x="1002000" y="1375806"/>
            <a:ext cx="11142604" cy="2332452"/>
          </a:xfrm>
          <a:prstGeom prst="rect">
            <a:avLst/>
          </a:prstGeom>
          <a:noFill/>
          <a:ln/>
        </p:spPr>
        <p:txBody>
          <a:bodyPr wrap="square" lIns="0" tIns="0" rIns="0" bIns="0" rtlCol="0" anchor="t"/>
          <a:lstStyle/>
          <a:p>
            <a:pPr algn="l" marL="200660" indent="-200660">
              <a:lnSpc>
                <a:spcPct val="113000"/>
              </a:lnSpc>
              <a:buSzPct val="100000"/>
              <a:buChar char="•"/>
            </a:pPr>
            <a:r>
              <a:rPr lang="mk" altLang="en-US" sz="2110" b="1" dirty="0">
                <a:solidFill>
                  <a:srgbClr val="422C70"/>
                </a:solidFill>
                <a:latin typeface="IBM Plex Sans" pitchFamily="34" charset="0"/>
                <a:ea typeface="IBM Plex Sans" pitchFamily="34" charset="-122"/>
                <a:cs typeface="IBM Plex Sans" pitchFamily="34" charset="-120"/>
              </a:rPr>
              <a:t>Благородни метали:</a:t>
            </a:r>
            <a:r>
              <a:rPr lang="mk" altLang="en-US" sz="2110" dirty="0">
                <a:solidFill>
                  <a:srgbClr val="25252B"/>
                </a:solidFill>
                <a:latin typeface="IBM Plex Sans" pitchFamily="34" charset="0"/>
                <a:ea typeface="IBM Plex Sans" pitchFamily="34" charset="-122"/>
                <a:cs typeface="IBM Plex Sans" pitchFamily="34" charset="-120"/>
              </a:rPr>
              <a:t> физичко поседување; трошоци за складирање и проверка</a:t>
            </a:r>
            <a:endParaRPr lang="mk" sz="2110" dirty="0"/>
          </a:p>
          <a:p>
            <a:pPr algn="l" marL="200660" indent="-200660">
              <a:lnSpc>
                <a:spcPct val="113000"/>
              </a:lnSpc>
              <a:spcBef>
                <a:spcPts val="420"/>
              </a:spcBef>
              <a:buSzPct val="100000"/>
              <a:buChar char="•"/>
            </a:pPr>
            <a:r>
              <a:rPr lang="mk" altLang="en-US" sz="2110" b="1" dirty="0">
                <a:solidFill>
                  <a:srgbClr val="422C70"/>
                </a:solidFill>
                <a:latin typeface="IBM Plex Sans" pitchFamily="34" charset="0"/>
                <a:ea typeface="IBM Plex Sans" pitchFamily="34" charset="-122"/>
                <a:cs typeface="IBM Plex Sans" pitchFamily="34" charset="-120"/>
              </a:rPr>
              <a:t>Недвижности:</a:t>
            </a:r>
            <a:r>
              <a:rPr lang="mk" altLang="en-US" sz="2110" dirty="0">
                <a:solidFill>
                  <a:srgbClr val="25252B"/>
                </a:solidFill>
                <a:latin typeface="IBM Plex Sans" pitchFamily="34" charset="0"/>
                <a:ea typeface="IBM Plex Sans" pitchFamily="34" charset="-122"/>
                <a:cs typeface="IBM Plex Sans" pitchFamily="34" charset="-120"/>
              </a:rPr>
              <a:t> корисно средство; високи почетни трошоци, одржување, ниска преносливост</a:t>
            </a:r>
            <a:endParaRPr lang="mk" sz="2110" dirty="0"/>
          </a:p>
          <a:p>
            <a:pPr algn="l" marL="200660" indent="-200660">
              <a:lnSpc>
                <a:spcPct val="113000"/>
              </a:lnSpc>
              <a:spcBef>
                <a:spcPts val="420"/>
              </a:spcBef>
              <a:buSzPct val="100000"/>
              <a:buChar char="•"/>
            </a:pPr>
            <a:r>
              <a:rPr lang="mk" altLang="en-US" sz="2110" b="1" dirty="0">
                <a:solidFill>
                  <a:srgbClr val="422C70"/>
                </a:solidFill>
                <a:latin typeface="IBM Plex Sans" pitchFamily="34" charset="0"/>
                <a:ea typeface="IBM Plex Sans" pitchFamily="34" charset="-122"/>
                <a:cs typeface="IBM Plex Sans" pitchFamily="34" charset="-120"/>
              </a:rPr>
              <a:t>Акции:</a:t>
            </a:r>
            <a:r>
              <a:rPr lang="mk" altLang="en-US" sz="2110" dirty="0">
                <a:solidFill>
                  <a:srgbClr val="25252B"/>
                </a:solidFill>
                <a:latin typeface="IBM Plex Sans" pitchFamily="34" charset="0"/>
                <a:ea typeface="IBM Plex Sans" pitchFamily="34" charset="-122"/>
                <a:cs typeface="IBM Plex Sans" pitchFamily="34" charset="-120"/>
              </a:rPr>
              <a:t> сопственички удел во продуктивен бизнис; деловни, пазарни и ризици поврзани со чувањето</a:t>
            </a:r>
            <a:endParaRPr lang="mk" sz="2110" dirty="0"/>
          </a:p>
          <a:p>
            <a:pPr algn="l" marL="200660" indent="-200660">
              <a:lnSpc>
                <a:spcPct val="113000"/>
              </a:lnSpc>
              <a:spcBef>
                <a:spcPts val="420"/>
              </a:spcBef>
              <a:buSzPct val="100000"/>
              <a:buChar char="•"/>
            </a:pPr>
            <a:r>
              <a:rPr lang="mk" altLang="en-US" sz="2110" dirty="0">
                <a:solidFill>
                  <a:srgbClr val="25252B"/>
                </a:solidFill>
                <a:latin typeface="IBM Plex Sans" pitchFamily="34" charset="0"/>
                <a:ea typeface="IBM Plex Sans" pitchFamily="34" charset="-122"/>
                <a:cs typeface="IBM Plex Sans" pitchFamily="34" charset="-120"/>
              </a:rPr>
              <a:t>Други опции: странски валути, обврзници, бизниси, алати, образование</a:t>
            </a:r>
            <a:endParaRPr lang="mk" sz="2110" dirty="0"/>
          </a:p>
        </p:txBody>
      </p:sp>
      <p:sp>
        <p:nvSpPr>
          <p:cNvPr id="5" name="Text 3"/>
          <p:cNvSpPr/>
          <p:nvPr/>
        </p:nvSpPr>
        <p:spPr>
          <a:xfrm>
            <a:off x="666780" y="4003152"/>
            <a:ext cx="11510010" cy="723930"/>
          </a:xfrm>
          <a:prstGeom prst="rect">
            <a:avLst/>
          </a:prstGeom>
          <a:noFill/>
          <a:ln/>
        </p:spPr>
        <p:txBody>
          <a:bodyPr wrap="square" lIns="0" tIns="0" rIns="0" bIns="0" rtlCol="0" anchor="t"/>
          <a:lstStyle/>
          <a:p>
            <a:pPr algn="l" indent="0" marL="0">
              <a:lnSpc>
                <a:spcPct val="113000"/>
              </a:lnSpc>
              <a:buNone/>
            </a:pPr>
            <a:r>
              <a:rPr lang="mk" altLang="en-US" sz="2110" dirty="0">
                <a:solidFill>
                  <a:srgbClr val="25252B"/>
                </a:solidFill>
                <a:latin typeface="IBM Plex Sans" pitchFamily="34" charset="0"/>
                <a:ea typeface="IBM Plex Sans" pitchFamily="34" charset="-122"/>
                <a:cs typeface="IBM Plex Sans" pitchFamily="34" charset="-120"/>
              </a:rPr>
              <a:t>Едно средство не ја извршува автоматски секоја функција на парите. Ниту едно средство не гарантира куповна моќ во секоја ситуација.</a:t>
            </a:r>
            <a:endParaRPr lang="mk" sz="2110" dirty="0"/>
          </a:p>
        </p:txBody>
      </p:sp>
      <p:sp>
        <p:nvSpPr>
          <p:cNvPr id="6" name="Text 4"/>
          <p:cNvSpPr/>
          <p:nvPr/>
        </p:nvSpPr>
        <p:spPr>
          <a:xfrm>
            <a:off x="666780" y="4995276"/>
            <a:ext cx="11510010" cy="723930"/>
          </a:xfrm>
          <a:prstGeom prst="rect">
            <a:avLst/>
          </a:prstGeom>
          <a:noFill/>
          <a:ln/>
        </p:spPr>
        <p:txBody>
          <a:bodyPr wrap="square" lIns="0" tIns="0" rIns="0" bIns="0" rtlCol="0" anchor="t"/>
          <a:lstStyle/>
          <a:p>
            <a:pPr algn="l" indent="0" marL="0">
              <a:lnSpc>
                <a:spcPct val="113000"/>
              </a:lnSpc>
              <a:buNone/>
            </a:pPr>
            <a:r>
              <a:rPr lang="mk" altLang="en-US" sz="2110" dirty="0">
                <a:solidFill>
                  <a:srgbClr val="25252B"/>
                </a:solidFill>
                <a:latin typeface="IBM Plex Sans" pitchFamily="34" charset="0"/>
                <a:ea typeface="IBM Plex Sans" pitchFamily="34" charset="-122"/>
                <a:cs typeface="IBM Plex Sans" pitchFamily="34" charset="-120"/>
              </a:rPr>
              <a:t>Даноците можат да ги променат трошоците и придобивките; правилата се разликуваат и се менуваат. Овој курс не дава даночни совети.</a:t>
            </a:r>
            <a:endParaRPr lang="mk"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1</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Дигитални валути на централните банки (CBDCs)</a:t>
            </a:r>
            <a:endParaRPr lang="mk" sz="3000" dirty="0"/>
          </a:p>
        </p:txBody>
      </p:sp>
      <p:sp>
        <p:nvSpPr>
          <p:cNvPr id="4" name="Text 2"/>
          <p:cNvSpPr/>
          <p:nvPr/>
        </p:nvSpPr>
        <p:spPr>
          <a:xfrm>
            <a:off x="666780" y="1411194"/>
            <a:ext cx="11510010" cy="625084"/>
          </a:xfrm>
          <a:prstGeom prst="rect">
            <a:avLst/>
          </a:prstGeom>
          <a:noFill/>
          <a:ln/>
        </p:spPr>
        <p:txBody>
          <a:bodyPr wrap="square" lIns="0" tIns="0" rIns="0" bIns="0" rtlCol="0" anchor="t"/>
          <a:lstStyle/>
          <a:p>
            <a:pPr algn="l" indent="0" marL="0">
              <a:lnSpc>
                <a:spcPct val="113000"/>
              </a:lnSpc>
              <a:buNone/>
            </a:pPr>
            <a:r>
              <a:rPr lang="mk" altLang="en-US" sz="1820" dirty="0">
                <a:solidFill>
                  <a:srgbClr val="25252B"/>
                </a:solidFill>
                <a:latin typeface="IBM Plex Sans" pitchFamily="34" charset="0"/>
                <a:ea typeface="IBM Plex Sans" pitchFamily="34" charset="-122"/>
                <a:cs typeface="IBM Plex Sans" pitchFamily="34" charset="-120"/>
              </a:rPr>
              <a:t>CBDC е дигитална фиат-валута издадена како обврска на централната банка: побарување што го има нејзиниот имател.</a:t>
            </a:r>
            <a:endParaRPr lang="mk" sz="1820" dirty="0"/>
          </a:p>
        </p:txBody>
      </p:sp>
      <p:sp>
        <p:nvSpPr>
          <p:cNvPr id="5" name="Text 3"/>
          <p:cNvSpPr/>
          <p:nvPr/>
        </p:nvSpPr>
        <p:spPr>
          <a:xfrm>
            <a:off x="956188" y="2221443"/>
            <a:ext cx="11192805" cy="1388974"/>
          </a:xfrm>
          <a:prstGeom prst="rect">
            <a:avLst/>
          </a:prstGeom>
          <a:noFill/>
          <a:ln/>
        </p:spPr>
        <p:txBody>
          <a:bodyPr wrap="square" lIns="0" tIns="0" rIns="0" bIns="0" rtlCol="0" anchor="t"/>
          <a:lstStyle/>
          <a:p>
            <a:pPr algn="l" marL="173990" indent="-173990">
              <a:lnSpc>
                <a:spcPct val="113000"/>
              </a:lnSpc>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Различна од готовината и депозитите во комерцијалните банки</a:t>
            </a:r>
            <a:endParaRPr lang="mk" sz="1820" dirty="0"/>
          </a:p>
          <a:p>
            <a:pPr algn="l" marL="173990" indent="-173990">
              <a:lnSpc>
                <a:spcPct val="113000"/>
              </a:lnSpc>
              <a:spcBef>
                <a:spcPts val="360"/>
              </a:spcBef>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Можни придобивки при порамнувањето или пристапот</a:t>
            </a:r>
            <a:endParaRPr lang="mk" sz="1820" dirty="0"/>
          </a:p>
          <a:p>
            <a:pPr algn="l" marL="173990" indent="-173990">
              <a:lnSpc>
                <a:spcPct val="113000"/>
              </a:lnSpc>
              <a:spcBef>
                <a:spcPts val="360"/>
              </a:spcBef>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Можно следење, ограничувања и поврзување со идентитетот</a:t>
            </a:r>
            <a:endParaRPr lang="mk" sz="1820" dirty="0"/>
          </a:p>
          <a:p>
            <a:pPr algn="l" marL="173990" indent="-173990">
              <a:lnSpc>
                <a:spcPct val="113000"/>
              </a:lnSpc>
              <a:spcBef>
                <a:spcPts val="360"/>
              </a:spcBef>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Централизираното издавање и монетарната политика остануваат</a:t>
            </a:r>
            <a:endParaRPr lang="mk" sz="1820" dirty="0"/>
          </a:p>
        </p:txBody>
      </p:sp>
      <p:sp>
        <p:nvSpPr>
          <p:cNvPr id="6" name="Text 4"/>
          <p:cNvSpPr/>
          <p:nvPr/>
        </p:nvSpPr>
        <p:spPr>
          <a:xfrm>
            <a:off x="666780" y="3865077"/>
            <a:ext cx="11510010" cy="625084"/>
          </a:xfrm>
          <a:prstGeom prst="rect">
            <a:avLst/>
          </a:prstGeom>
          <a:noFill/>
          <a:ln/>
        </p:spPr>
        <p:txBody>
          <a:bodyPr wrap="square" lIns="0" tIns="0" rIns="0" bIns="0" rtlCol="0" anchor="t"/>
          <a:lstStyle/>
          <a:p>
            <a:pPr algn="l" indent="0" marL="0">
              <a:lnSpc>
                <a:spcPct val="113000"/>
              </a:lnSpc>
              <a:buNone/>
            </a:pPr>
            <a:r>
              <a:rPr lang="mk" altLang="en-US" sz="1820" dirty="0">
                <a:solidFill>
                  <a:srgbClr val="25252B"/>
                </a:solidFill>
                <a:latin typeface="IBM Plex Sans" pitchFamily="34" charset="0"/>
                <a:ea typeface="IBM Plex Sans" pitchFamily="34" charset="-122"/>
                <a:cs typeface="IBM Plex Sans" pitchFamily="34" charset="-120"/>
              </a:rPr>
              <a:t>Дизајните се разликуваат. Дигитално не значи автоматски децентрализирано, оскудно, приватно или независно проверливо.</a:t>
            </a:r>
            <a:endParaRPr lang="mk" sz="1820" dirty="0"/>
          </a:p>
        </p:txBody>
      </p:sp>
      <p:sp>
        <p:nvSpPr>
          <p:cNvPr id="7" name="Shape 5"/>
          <p:cNvSpPr/>
          <p:nvPr/>
        </p:nvSpPr>
        <p:spPr>
          <a:xfrm>
            <a:off x="666780" y="4721687"/>
            <a:ext cx="10858500" cy="1562527"/>
          </a:xfrm>
          <a:prstGeom prst="rect">
            <a:avLst/>
          </a:prstGeom>
          <a:solidFill>
            <a:srgbClr val="F3F3FA"/>
          </a:solidFill>
          <a:ln/>
        </p:spPr>
      </p:sp>
      <p:sp>
        <p:nvSpPr>
          <p:cNvPr id="8" name="Shape 6"/>
          <p:cNvSpPr/>
          <p:nvPr/>
        </p:nvSpPr>
        <p:spPr>
          <a:xfrm>
            <a:off x="666780" y="4721687"/>
            <a:ext cx="57150" cy="1562527"/>
          </a:xfrm>
          <a:prstGeom prst="rect">
            <a:avLst/>
          </a:prstGeom>
          <a:solidFill>
            <a:srgbClr val="422C70"/>
          </a:solidFill>
          <a:ln/>
        </p:spPr>
      </p:sp>
      <p:sp>
        <p:nvSpPr>
          <p:cNvPr id="9" name="Text 7"/>
          <p:cNvSpPr/>
          <p:nvPr/>
        </p:nvSpPr>
        <p:spPr>
          <a:xfrm>
            <a:off x="1094537" y="4930170"/>
            <a:ext cx="10663641" cy="1145560"/>
          </a:xfrm>
          <a:prstGeom prst="rect">
            <a:avLst/>
          </a:prstGeom>
          <a:noFill/>
          <a:ln/>
        </p:spPr>
        <p:txBody>
          <a:bodyPr wrap="square" lIns="0" tIns="0" rIns="0" bIns="0" rtlCol="0" anchor="t"/>
          <a:lstStyle/>
          <a:p>
            <a:pPr algn="l" indent="0" marL="0">
              <a:lnSpc>
                <a:spcPct val="113000"/>
              </a:lnSpc>
              <a:buNone/>
            </a:pPr>
            <a:r>
              <a:rPr lang="mk" altLang="en-US" sz="1820" b="1" dirty="0">
                <a:solidFill>
                  <a:srgbClr val="422C70"/>
                </a:solidFill>
                <a:latin typeface="IBM Plex Sans" pitchFamily="34" charset="0"/>
                <a:ea typeface="IBM Plex Sans" pitchFamily="34" charset="-122"/>
                <a:cs typeface="IBM Plex Sans" pitchFamily="34" charset="-120"/>
              </a:rPr>
              <a:t>Проверете</a:t>
            </a:r>
            <a:endParaRPr lang="mk" sz="1820" dirty="0"/>
          </a:p>
          <a:p>
            <a:pPr algn="l" indent="0" marL="0">
              <a:lnSpc>
                <a:spcPct val="113000"/>
              </a:lnSpc>
              <a:spcBef>
                <a:spcPts val="270"/>
              </a:spcBef>
              <a:buNone/>
            </a:pPr>
            <a:r>
              <a:rPr lang="mk" altLang="en-US" sz="1820" dirty="0">
                <a:solidFill>
                  <a:srgbClr val="25252B"/>
                </a:solidFill>
                <a:latin typeface="IBM Plex Sans" pitchFamily="34" charset="0"/>
                <a:ea typeface="IBM Plex Sans" pitchFamily="34" charset="-122"/>
                <a:cs typeface="IBM Plex Sans" pitchFamily="34" charset="-120"/>
              </a:rPr>
              <a:t>Кој ја издава, кој може да ја користи, кои податоци се собираат и кој може да блокира плаќања или да ги менува правилата? Што се случува без интернет-врска и каква правна заштита постои?</a:t>
            </a:r>
            <a:endParaRPr lang="mk"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1</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Повторување: Како можат парите да се расипат?</a:t>
            </a:r>
            <a:endParaRPr lang="mk" sz="3000" dirty="0"/>
          </a:p>
        </p:txBody>
      </p:sp>
      <p:sp>
        <p:nvSpPr>
          <p:cNvPr id="4" name="Text 2"/>
          <p:cNvSpPr/>
          <p:nvPr/>
        </p:nvSpPr>
        <p:spPr>
          <a:xfrm>
            <a:off x="666780" y="1411194"/>
            <a:ext cx="11510010" cy="312542"/>
          </a:xfrm>
          <a:prstGeom prst="rect">
            <a:avLst/>
          </a:prstGeom>
          <a:noFill/>
          <a:ln/>
        </p:spPr>
        <p:txBody>
          <a:bodyPr wrap="square" lIns="0" tIns="0" rIns="0" bIns="0" rtlCol="0" anchor="t"/>
          <a:lstStyle/>
          <a:p>
            <a:pPr algn="l" indent="0" marL="0">
              <a:lnSpc>
                <a:spcPct val="113000"/>
              </a:lnSpc>
              <a:buNone/>
            </a:pPr>
            <a:r>
              <a:rPr lang="mk" altLang="en-US" sz="1820" b="1" dirty="0">
                <a:solidFill>
                  <a:srgbClr val="25252B"/>
                </a:solidFill>
                <a:latin typeface="IBM Plex Sans" pitchFamily="34" charset="0"/>
                <a:ea typeface="IBM Plex Sans" pitchFamily="34" charset="-122"/>
                <a:cs typeface="IBM Plex Sans" pitchFamily="34" charset="-120"/>
              </a:rPr>
              <a:t>Клучни поенти</a:t>
            </a:r>
            <a:endParaRPr lang="mk" sz="1820" dirty="0"/>
          </a:p>
        </p:txBody>
      </p:sp>
      <p:sp>
        <p:nvSpPr>
          <p:cNvPr id="5" name="Text 3"/>
          <p:cNvSpPr/>
          <p:nvPr/>
        </p:nvSpPr>
        <p:spPr>
          <a:xfrm>
            <a:off x="956188" y="1908901"/>
            <a:ext cx="11192805" cy="2060418"/>
          </a:xfrm>
          <a:prstGeom prst="rect">
            <a:avLst/>
          </a:prstGeom>
          <a:noFill/>
          <a:ln/>
        </p:spPr>
        <p:txBody>
          <a:bodyPr wrap="square" lIns="0" tIns="0" rIns="0" bIns="0" rtlCol="0" anchor="t"/>
          <a:lstStyle/>
          <a:p>
            <a:pPr algn="l" marL="173990" indent="-173990">
              <a:lnSpc>
                <a:spcPct val="113000"/>
              </a:lnSpc>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Парите ги координираат размената, цените и вредноста низ времето</a:t>
            </a:r>
            <a:endParaRPr lang="mk" sz="1820" dirty="0"/>
          </a:p>
          <a:p>
            <a:pPr algn="l" marL="173990" indent="-173990">
              <a:lnSpc>
                <a:spcPct val="113000"/>
              </a:lnSpc>
              <a:spcBef>
                <a:spcPts val="360"/>
              </a:spcBef>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Функциите и својствата овозможуваат споредба</a:t>
            </a:r>
            <a:endParaRPr lang="mk" sz="1820" dirty="0"/>
          </a:p>
          <a:p>
            <a:pPr algn="l" marL="173990" indent="-173990">
              <a:lnSpc>
                <a:spcPct val="113000"/>
              </a:lnSpc>
              <a:spcBef>
                <a:spcPts val="360"/>
              </a:spcBef>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Практичноста носи компромиси во поглед на довербата, контролата и пристапот</a:t>
            </a:r>
            <a:endParaRPr lang="mk" sz="1820" dirty="0"/>
          </a:p>
          <a:p>
            <a:pPr algn="l" marL="173990" indent="-173990">
              <a:lnSpc>
                <a:spcPct val="113000"/>
              </a:lnSpc>
              <a:spcBef>
                <a:spcPts val="360"/>
              </a:spcBef>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Понудата, банкарските ризици и инфлацијата различно влијаат врз луѓето</a:t>
            </a:r>
            <a:endParaRPr lang="mk" sz="1820" dirty="0"/>
          </a:p>
          <a:p>
            <a:pPr algn="l" marL="173990" indent="-173990">
              <a:lnSpc>
                <a:spcPct val="113000"/>
              </a:lnSpc>
              <a:spcBef>
                <a:spcPts val="360"/>
              </a:spcBef>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Алтернативите и дигиталните валути на централните банки исто така бараат внимателна процена</a:t>
            </a:r>
            <a:endParaRPr lang="mk" sz="1820" dirty="0"/>
          </a:p>
        </p:txBody>
      </p:sp>
      <p:sp>
        <p:nvSpPr>
          <p:cNvPr id="6" name="Text 4"/>
          <p:cNvSpPr/>
          <p:nvPr/>
        </p:nvSpPr>
        <p:spPr>
          <a:xfrm>
            <a:off x="666780" y="4223888"/>
            <a:ext cx="11510010" cy="312542"/>
          </a:xfrm>
          <a:prstGeom prst="rect">
            <a:avLst/>
          </a:prstGeom>
          <a:noFill/>
          <a:ln/>
        </p:spPr>
        <p:txBody>
          <a:bodyPr wrap="square" lIns="0" tIns="0" rIns="0" bIns="0" rtlCol="0" anchor="t"/>
          <a:lstStyle/>
          <a:p>
            <a:pPr algn="l" indent="0" marL="0">
              <a:lnSpc>
                <a:spcPct val="113000"/>
              </a:lnSpc>
              <a:buNone/>
            </a:pPr>
            <a:r>
              <a:rPr lang="mk" altLang="en-US" sz="1820" dirty="0">
                <a:solidFill>
                  <a:srgbClr val="25252B"/>
                </a:solidFill>
                <a:latin typeface="IBM Plex Sans" pitchFamily="34" charset="0"/>
                <a:ea typeface="IBM Plex Sans" pitchFamily="34" charset="-122"/>
                <a:cs typeface="IBM Plex Sans" pitchFamily="34" charset="-120"/>
              </a:rPr>
              <a:t>Што ги прави Вашите пари корисни и кои правила зависат од институциите на кои им верувате?</a:t>
            </a:r>
            <a:endParaRPr lang="mk" sz="1820" dirty="0"/>
          </a:p>
        </p:txBody>
      </p:sp>
      <p:sp>
        <p:nvSpPr>
          <p:cNvPr id="7" name="Shape 5"/>
          <p:cNvSpPr/>
          <p:nvPr/>
        </p:nvSpPr>
        <p:spPr>
          <a:xfrm>
            <a:off x="666780" y="4768047"/>
            <a:ext cx="10858500" cy="1249985"/>
          </a:xfrm>
          <a:prstGeom prst="rect">
            <a:avLst/>
          </a:prstGeom>
          <a:solidFill>
            <a:srgbClr val="F3F3FA"/>
          </a:solidFill>
          <a:ln/>
        </p:spPr>
      </p:sp>
      <p:sp>
        <p:nvSpPr>
          <p:cNvPr id="8" name="Shape 6"/>
          <p:cNvSpPr/>
          <p:nvPr/>
        </p:nvSpPr>
        <p:spPr>
          <a:xfrm>
            <a:off x="666780" y="4768047"/>
            <a:ext cx="57150" cy="1249985"/>
          </a:xfrm>
          <a:prstGeom prst="rect">
            <a:avLst/>
          </a:prstGeom>
          <a:solidFill>
            <a:srgbClr val="422C70"/>
          </a:solidFill>
          <a:ln/>
        </p:spPr>
      </p:sp>
      <p:sp>
        <p:nvSpPr>
          <p:cNvPr id="9" name="Text 7"/>
          <p:cNvSpPr/>
          <p:nvPr/>
        </p:nvSpPr>
        <p:spPr>
          <a:xfrm>
            <a:off x="1094537" y="4976531"/>
            <a:ext cx="10663641" cy="833018"/>
          </a:xfrm>
          <a:prstGeom prst="rect">
            <a:avLst/>
          </a:prstGeom>
          <a:noFill/>
          <a:ln/>
        </p:spPr>
        <p:txBody>
          <a:bodyPr wrap="square" lIns="0" tIns="0" rIns="0" bIns="0" rtlCol="0" anchor="t"/>
          <a:lstStyle/>
          <a:p>
            <a:pPr algn="l" indent="0" marL="0">
              <a:lnSpc>
                <a:spcPct val="113000"/>
              </a:lnSpc>
              <a:buNone/>
            </a:pPr>
            <a:r>
              <a:rPr lang="mk" altLang="en-US" sz="1820" b="1" dirty="0">
                <a:solidFill>
                  <a:srgbClr val="422C70"/>
                </a:solidFill>
                <a:latin typeface="IBM Plex Sans" pitchFamily="34" charset="0"/>
                <a:ea typeface="IBM Plex Sans" pitchFamily="34" charset="-122"/>
                <a:cs typeface="IBM Plex Sans" pitchFamily="34" charset="-120"/>
              </a:rPr>
              <a:t>Момент за размислување</a:t>
            </a:r>
            <a:endParaRPr lang="mk" sz="1820" dirty="0"/>
          </a:p>
          <a:p>
            <a:pPr algn="l" indent="0" marL="0">
              <a:lnSpc>
                <a:spcPct val="113000"/>
              </a:lnSpc>
              <a:spcBef>
                <a:spcPts val="270"/>
              </a:spcBef>
              <a:buNone/>
            </a:pPr>
            <a:r>
              <a:rPr lang="mk" altLang="en-US" sz="1820" dirty="0">
                <a:solidFill>
                  <a:srgbClr val="25252B"/>
                </a:solidFill>
                <a:latin typeface="IBM Plex Sans" pitchFamily="34" charset="0"/>
                <a:ea typeface="IBM Plex Sans" pitchFamily="34" charset="-122"/>
                <a:cs typeface="IBM Plex Sans" pitchFamily="34" charset="-120"/>
              </a:rPr>
              <a:t>Кое е едно прашање за парите што сега си го поставувате, а претходно не сте си го поставувале?</a:t>
            </a:r>
            <a:endParaRPr lang="mk"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1</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30000" cy="411389"/>
          </a:xfrm>
          <a:prstGeom prst="rect">
            <a:avLst/>
          </a:prstGeom>
          <a:noFill/>
          <a:ln/>
        </p:spPr>
        <p:txBody>
          <a:bodyPr wrap="square" lIns="0" tIns="0" rIns="0" bIns="0" rtlCol="0" anchor="t"/>
          <a:lstStyle/>
          <a:p>
            <a:pPr algn="ctr" indent="0" marL="0">
              <a:lnSpc>
                <a:spcPct val="113000"/>
              </a:lnSpc>
              <a:buNone/>
            </a:pPr>
            <a:r>
              <a:rPr lang="mk" altLang="en-US" sz="2400" dirty="0">
                <a:solidFill>
                  <a:srgbClr val="F7941F"/>
                </a:solidFill>
                <a:latin typeface="IBM Plex Sans Medium" pitchFamily="34" charset="0"/>
                <a:ea typeface="IBM Plex Sans Medium" pitchFamily="34" charset="-122"/>
                <a:cs typeface="IBM Plex Sans Medium" pitchFamily="34" charset="-120"/>
              </a:rPr>
              <a:t>Модул 2</a:t>
            </a:r>
            <a:endParaRPr lang="mk"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mk" altLang="en-US" sz="4350" dirty="0">
                <a:solidFill>
                  <a:srgbClr val="FFFFFF"/>
                </a:solidFill>
                <a:latin typeface="IBM Plex Sans Medium" pitchFamily="34" charset="0"/>
                <a:ea typeface="IBM Plex Sans Medium" pitchFamily="34" charset="-122"/>
                <a:cs typeface="IBM Plex Sans Medium" pitchFamily="34" charset="-120"/>
              </a:rPr>
              <a:t>Како функционира Биткоин</a:t>
            </a:r>
            <a:endParaRPr lang="mk"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mk" altLang="en-US" sz="2400" b="1" dirty="0">
                <a:solidFill>
                  <a:srgbClr val="FFFFFF"/>
                </a:solidFill>
                <a:latin typeface="IBM Plex Sans" pitchFamily="34" charset="0"/>
                <a:ea typeface="IBM Plex Sans" pitchFamily="34" charset="-122"/>
                <a:cs typeface="IBM Plex Sans" pitchFamily="34" charset="-120"/>
              </a:rPr>
              <a:t>Решение:</a:t>
            </a:r>
            <a:r>
              <a:rPr lang="mk" altLang="en-US" sz="2400" dirty="0">
                <a:solidFill>
                  <a:srgbClr val="FFFFFF"/>
                </a:solidFill>
                <a:latin typeface="IBM Plex Sans" pitchFamily="34" charset="0"/>
                <a:ea typeface="IBM Plex Sans" pitchFamily="34" charset="-122"/>
                <a:cs typeface="IBM Plex Sans" pitchFamily="34" charset="-120"/>
              </a:rPr>
              <a:t> Зошто е создаден Биткоин и како одговара на проблемите?</a:t>
            </a:r>
            <a:endParaRPr lang="mk"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Зошто е создаден Биткоин</a:t>
            </a:r>
            <a:endParaRPr lang="mk" sz="3000" dirty="0"/>
          </a:p>
        </p:txBody>
      </p:sp>
      <p:sp>
        <p:nvSpPr>
          <p:cNvPr id="5" name="Text 2"/>
          <p:cNvSpPr/>
          <p:nvPr/>
        </p:nvSpPr>
        <p:spPr>
          <a:xfrm>
            <a:off x="956188" y="1364742"/>
            <a:ext cx="5377221" cy="2639141"/>
          </a:xfrm>
          <a:prstGeom prst="rect">
            <a:avLst/>
          </a:prstGeom>
          <a:noFill/>
          <a:ln/>
        </p:spPr>
        <p:txBody>
          <a:bodyPr wrap="square" lIns="0" tIns="0" rIns="0" bIns="0" rtlCol="0" anchor="t"/>
          <a:lstStyle/>
          <a:p>
            <a:pPr algn="l" marL="173990" indent="-173990">
              <a:lnSpc>
                <a:spcPct val="113000"/>
              </a:lnSpc>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Дигиталните плаќања веќе постоеја</a:t>
            </a:r>
            <a:endParaRPr lang="mk" sz="1820" dirty="0"/>
          </a:p>
          <a:p>
            <a:pPr algn="l" marL="173990" indent="-173990">
              <a:lnSpc>
                <a:spcPct val="113000"/>
              </a:lnSpc>
              <a:spcBef>
                <a:spcPts val="360"/>
              </a:spcBef>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Централни водители на евиденцијата: дозволи, податоци, надоместоци и ризици од откажување</a:t>
            </a:r>
            <a:endParaRPr lang="mk" sz="1820" dirty="0"/>
          </a:p>
          <a:p>
            <a:pPr algn="l" marL="173990" indent="-173990">
              <a:lnSpc>
                <a:spcPct val="113000"/>
              </a:lnSpc>
              <a:spcBef>
                <a:spcPts val="360"/>
              </a:spcBef>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Податоци што може да се копираат: проблемот на двојно трошење</a:t>
            </a:r>
            <a:endParaRPr lang="mk" sz="1820" dirty="0"/>
          </a:p>
          <a:p>
            <a:pPr algn="l" marL="173990" indent="-173990">
              <a:lnSpc>
                <a:spcPct val="113000"/>
              </a:lnSpc>
              <a:spcBef>
                <a:spcPts val="360"/>
              </a:spcBef>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Биткоин: заедничка историја на плаќања без централен водител на евиденцијата</a:t>
            </a:r>
            <a:endParaRPr lang="mk" sz="1820" dirty="0"/>
          </a:p>
        </p:txBody>
      </p:sp>
      <p:sp>
        <p:nvSpPr>
          <p:cNvPr id="6" name="Text 3"/>
          <p:cNvSpPr/>
          <p:nvPr/>
        </p:nvSpPr>
        <p:spPr>
          <a:xfrm>
            <a:off x="666780" y="4258544"/>
            <a:ext cx="5694426" cy="1562710"/>
          </a:xfrm>
          <a:prstGeom prst="rect">
            <a:avLst/>
          </a:prstGeom>
          <a:noFill/>
          <a:ln/>
        </p:spPr>
        <p:txBody>
          <a:bodyPr wrap="square" lIns="0" tIns="0" rIns="0" bIns="0" rtlCol="0" anchor="t"/>
          <a:lstStyle/>
          <a:p>
            <a:pPr algn="l" indent="0" marL="0">
              <a:lnSpc>
                <a:spcPct val="113000"/>
              </a:lnSpc>
              <a:buNone/>
            </a:pPr>
            <a:r>
              <a:rPr lang="mk" altLang="en-US" sz="1820" dirty="0">
                <a:solidFill>
                  <a:srgbClr val="25252B"/>
                </a:solidFill>
                <a:latin typeface="IBM Plex Sans" pitchFamily="34" charset="0"/>
                <a:ea typeface="IBM Plex Sans" pitchFamily="34" charset="-122"/>
                <a:cs typeface="IBM Plex Sans" pitchFamily="34" charset="-120"/>
              </a:rPr>
              <a:t>Биткоин ја намалува потребата од доверба во централен субјект при издавањето и порамнувањето; не ја отстранува целосно потребата од доверба ниту ги отстранува сите ризици.</a:t>
            </a:r>
            <a:endParaRPr lang="mk" sz="1820" dirty="0"/>
          </a:p>
        </p:txBody>
      </p:sp>
      <p:sp>
        <p:nvSpPr>
          <p:cNvPr id="7" name="Text 4"/>
          <p:cNvSpPr/>
          <p:nvPr/>
        </p:nvSpPr>
        <p:spPr>
          <a:xfrm>
            <a:off x="666780" y="6052871"/>
            <a:ext cx="5694426" cy="625084"/>
          </a:xfrm>
          <a:prstGeom prst="rect">
            <a:avLst/>
          </a:prstGeom>
          <a:noFill/>
          <a:ln/>
        </p:spPr>
        <p:txBody>
          <a:bodyPr wrap="square" lIns="0" tIns="0" rIns="0" bIns="0" rtlCol="0" anchor="t"/>
          <a:lstStyle/>
          <a:p>
            <a:pPr algn="l" indent="0" marL="0">
              <a:lnSpc>
                <a:spcPct val="113000"/>
              </a:lnSpc>
              <a:buNone/>
            </a:pPr>
            <a:r>
              <a:rPr lang="mk" altLang="en-US" sz="1820" b="1" dirty="0">
                <a:solidFill>
                  <a:srgbClr val="422C70"/>
                </a:solidFill>
                <a:latin typeface="IBM Plex Sans" pitchFamily="34" charset="0"/>
                <a:ea typeface="IBM Plex Sans" pitchFamily="34" charset="-122"/>
                <a:cs typeface="IBM Plex Sans" pitchFamily="34" charset="-120"/>
              </a:rPr>
              <a:t>Биткоин:</a:t>
            </a:r>
            <a:r>
              <a:rPr lang="mk" altLang="en-US" sz="1820" dirty="0">
                <a:solidFill>
                  <a:srgbClr val="25252B"/>
                </a:solidFill>
                <a:latin typeface="IBM Plex Sans" pitchFamily="34" charset="0"/>
                <a:ea typeface="IBM Plex Sans" pitchFamily="34" charset="-122"/>
                <a:cs typeface="IBM Plex Sans" pitchFamily="34" charset="-120"/>
              </a:rPr>
              <a:t> мрежа и протокол · </a:t>
            </a:r>
            <a:r>
              <a:rPr lang="mk" altLang="en-US" sz="1820" b="1" dirty="0">
                <a:solidFill>
                  <a:srgbClr val="25252B"/>
                </a:solidFill>
                <a:latin typeface="IBM Plex Sans" pitchFamily="34" charset="0"/>
                <a:ea typeface="IBM Plex Sans" pitchFamily="34" charset="-122"/>
                <a:cs typeface="IBM Plex Sans" pitchFamily="34" charset="-120"/>
              </a:rPr>
              <a:t>биткоин:</a:t>
            </a:r>
            <a:r>
              <a:rPr lang="mk" altLang="en-US" sz="1820" dirty="0">
                <a:solidFill>
                  <a:srgbClr val="25252B"/>
                </a:solidFill>
                <a:latin typeface="IBM Plex Sans" pitchFamily="34" charset="0"/>
                <a:ea typeface="IBM Plex Sans" pitchFamily="34" charset="-122"/>
                <a:cs typeface="IBM Plex Sans" pitchFamily="34" charset="-120"/>
              </a:rPr>
              <a:t> средство · </a:t>
            </a:r>
            <a:r>
              <a:rPr lang="mk" altLang="en-US" sz="1820" b="1" dirty="0">
                <a:solidFill>
                  <a:srgbClr val="25252B"/>
                </a:solidFill>
                <a:latin typeface="IBM Plex Sans" pitchFamily="34" charset="0"/>
                <a:ea typeface="IBM Plex Sans" pitchFamily="34" charset="-122"/>
                <a:cs typeface="IBM Plex Sans" pitchFamily="34" charset="-120"/>
              </a:rPr>
              <a:t>BTC:</a:t>
            </a:r>
            <a:r>
              <a:rPr lang="mk" altLang="en-US" sz="1820" dirty="0">
                <a:solidFill>
                  <a:srgbClr val="25252B"/>
                </a:solidFill>
                <a:latin typeface="IBM Plex Sans" pitchFamily="34" charset="0"/>
                <a:ea typeface="IBM Plex Sans" pitchFamily="34" charset="-122"/>
                <a:cs typeface="IBM Plex Sans" pitchFamily="34" charset="-120"/>
              </a:rPr>
              <a:t> кратенка за износ</a:t>
            </a:r>
            <a:endParaRPr lang="mk" sz="18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2</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Компанија за плаќања Испраќачот поднесува барање до компанијатаКомпанијата ја води евиденцијата и одобрува Примачот добива уплата ако компанијата дозволиЗависи одЕдна доверлива организација што ја вод">    </p:cNvPr>
          <p:cNvPicPr>
            <a:picLocks noChangeAspect="1"/>
          </p:cNvPicPr>
          <p:nvPr/>
        </p:nvPicPr>
        <p:blipFill>
          <a:blip r:embed="rId1"/>
          <a:stretch>
            <a:fillRect/>
          </a:stretch>
        </p:blipFill>
        <p:spPr>
          <a:xfrm>
            <a:off x="342900" y="445587"/>
            <a:ext cx="11506170" cy="58144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Потрагата по дигитални и децентрализирани пари</a:t>
            </a:r>
            <a:endParaRPr lang="mk" sz="3000" dirty="0"/>
          </a:p>
        </p:txBody>
      </p:sp>
      <p:sp>
        <p:nvSpPr>
          <p:cNvPr id="4" name="Text 2"/>
          <p:cNvSpPr/>
          <p:nvPr/>
        </p:nvSpPr>
        <p:spPr>
          <a:xfrm>
            <a:off x="1017179" y="1379464"/>
            <a:ext cx="11125871" cy="1681764"/>
          </a:xfrm>
          <a:prstGeom prst="rect">
            <a:avLst/>
          </a:prstGeom>
          <a:noFill/>
          <a:ln/>
        </p:spPr>
        <p:txBody>
          <a:bodyPr wrap="square" lIns="0" tIns="0" rIns="0" bIns="0" rtlCol="0" anchor="t"/>
          <a:lstStyle/>
          <a:p>
            <a:pPr algn="l" marL="210820" indent="-210820">
              <a:lnSpc>
                <a:spcPct val="113000"/>
              </a:lnSpc>
              <a:buSzPct val="100000"/>
              <a:buChar char="•"/>
            </a:pPr>
            <a:r>
              <a:rPr lang="mk" altLang="en-US" sz="2210" dirty="0">
                <a:solidFill>
                  <a:srgbClr val="25252B"/>
                </a:solidFill>
                <a:latin typeface="IBM Plex Sans" pitchFamily="34" charset="0"/>
                <a:ea typeface="IBM Plex Sans" pitchFamily="34" charset="-122"/>
                <a:cs typeface="IBM Plex Sans" pitchFamily="34" charset="-120"/>
              </a:rPr>
              <a:t>Сајферпанкови: приватност и слобода преку криптографија</a:t>
            </a:r>
            <a:endParaRPr lang="mk" sz="2210" dirty="0"/>
          </a:p>
          <a:p>
            <a:pPr algn="l" marL="210820" indent="-210820">
              <a:lnSpc>
                <a:spcPct val="113000"/>
              </a:lnSpc>
              <a:spcBef>
                <a:spcPts val="440"/>
              </a:spcBef>
              <a:buSzPct val="100000"/>
              <a:buChar char="•"/>
            </a:pPr>
            <a:r>
              <a:rPr lang="mk" altLang="en-US" sz="2210" b="1" dirty="0">
                <a:solidFill>
                  <a:srgbClr val="422C70"/>
                </a:solidFill>
                <a:latin typeface="IBM Plex Sans" pitchFamily="34" charset="0"/>
                <a:ea typeface="IBM Plex Sans" pitchFamily="34" charset="-122"/>
                <a:cs typeface="IBM Plex Sans" pitchFamily="34" charset="-120"/>
              </a:rPr>
              <a:t>Шифрирање:</a:t>
            </a:r>
            <a:r>
              <a:rPr lang="mk" altLang="en-US" sz="2210" dirty="0">
                <a:solidFill>
                  <a:srgbClr val="25252B"/>
                </a:solidFill>
                <a:latin typeface="IBM Plex Sans" pitchFamily="34" charset="0"/>
                <a:ea typeface="IBM Plex Sans" pitchFamily="34" charset="-122"/>
                <a:cs typeface="IBM Plex Sans" pitchFamily="34" charset="-120"/>
              </a:rPr>
              <a:t> ја штити приватноста на пораките</a:t>
            </a:r>
            <a:endParaRPr lang="mk" sz="2210" dirty="0"/>
          </a:p>
          <a:p>
            <a:pPr algn="l" marL="210820" indent="-210820">
              <a:lnSpc>
                <a:spcPct val="113000"/>
              </a:lnSpc>
              <a:spcBef>
                <a:spcPts val="440"/>
              </a:spcBef>
              <a:buSzPct val="100000"/>
              <a:buChar char="•"/>
            </a:pPr>
            <a:r>
              <a:rPr lang="mk" altLang="en-US" sz="2210" b="1" dirty="0">
                <a:solidFill>
                  <a:srgbClr val="422C70"/>
                </a:solidFill>
                <a:latin typeface="IBM Plex Sans" pitchFamily="34" charset="0"/>
                <a:ea typeface="IBM Plex Sans" pitchFamily="34" charset="-122"/>
                <a:cs typeface="IBM Plex Sans" pitchFamily="34" charset="-120"/>
              </a:rPr>
              <a:t>Дигитални потписи:</a:t>
            </a:r>
            <a:r>
              <a:rPr lang="mk" altLang="en-US" sz="2210" dirty="0">
                <a:solidFill>
                  <a:srgbClr val="25252B"/>
                </a:solidFill>
                <a:latin typeface="IBM Plex Sans" pitchFamily="34" charset="0"/>
                <a:ea typeface="IBM Plex Sans" pitchFamily="34" charset="-122"/>
                <a:cs typeface="IBM Plex Sans" pitchFamily="34" charset="-120"/>
              </a:rPr>
              <a:t> докажуваат овластување без откривање таен клуч</a:t>
            </a:r>
            <a:endParaRPr lang="mk" sz="2210" dirty="0"/>
          </a:p>
          <a:p>
            <a:pPr algn="l" marL="210820" indent="-210820">
              <a:lnSpc>
                <a:spcPct val="113000"/>
              </a:lnSpc>
              <a:spcBef>
                <a:spcPts val="440"/>
              </a:spcBef>
              <a:buSzPct val="100000"/>
              <a:buChar char="•"/>
            </a:pPr>
            <a:r>
              <a:rPr lang="mk" altLang="en-US" sz="2210" dirty="0">
                <a:solidFill>
                  <a:srgbClr val="25252B"/>
                </a:solidFill>
                <a:latin typeface="IBM Plex Sans" pitchFamily="34" charset="0"/>
                <a:ea typeface="IBM Plex Sans" pitchFamily="34" charset="-122"/>
                <a:cs typeface="IBM Plex Sans" pitchFamily="34" charset="-120"/>
              </a:rPr>
              <a:t>Цел: без единствен издавач, сервер или администратор</a:t>
            </a:r>
            <a:endParaRPr lang="mk" sz="2210" dirty="0"/>
          </a:p>
        </p:txBody>
      </p:sp>
      <p:sp>
        <p:nvSpPr>
          <p:cNvPr id="5" name="Text 3"/>
          <p:cNvSpPr/>
          <p:nvPr/>
        </p:nvSpPr>
        <p:spPr>
          <a:xfrm>
            <a:off x="666780" y="3369655"/>
            <a:ext cx="11510010" cy="378470"/>
          </a:xfrm>
          <a:prstGeom prst="rect">
            <a:avLst/>
          </a:prstGeom>
          <a:noFill/>
          <a:ln/>
        </p:spPr>
        <p:txBody>
          <a:bodyPr wrap="square" lIns="0" tIns="0" rIns="0" bIns="0" rtlCol="0" anchor="t"/>
          <a:lstStyle/>
          <a:p>
            <a:pPr algn="l" indent="0" marL="0">
              <a:lnSpc>
                <a:spcPct val="113000"/>
              </a:lnSpc>
              <a:buNone/>
            </a:pPr>
            <a:r>
              <a:rPr lang="mk" altLang="en-US" sz="2210" b="1" dirty="0">
                <a:solidFill>
                  <a:srgbClr val="25252B"/>
                </a:solidFill>
                <a:latin typeface="IBM Plex Sans" pitchFamily="34" charset="0"/>
                <a:ea typeface="IBM Plex Sans" pitchFamily="34" charset="-122"/>
                <a:cs typeface="IBM Plex Sans" pitchFamily="34" charset="-120"/>
              </a:rPr>
              <a:t>Претходни делови од сложувалката</a:t>
            </a:r>
            <a:endParaRPr lang="mk" sz="2210" dirty="0"/>
          </a:p>
        </p:txBody>
      </p:sp>
      <p:sp>
        <p:nvSpPr>
          <p:cNvPr id="6" name="Text 4"/>
          <p:cNvSpPr/>
          <p:nvPr/>
        </p:nvSpPr>
        <p:spPr>
          <a:xfrm>
            <a:off x="1017179" y="3972336"/>
            <a:ext cx="11125871" cy="2060235"/>
          </a:xfrm>
          <a:prstGeom prst="rect">
            <a:avLst/>
          </a:prstGeom>
          <a:noFill/>
          <a:ln/>
        </p:spPr>
        <p:txBody>
          <a:bodyPr wrap="square" lIns="0" tIns="0" rIns="0" bIns="0" rtlCol="0" anchor="t"/>
          <a:lstStyle/>
          <a:p>
            <a:pPr algn="l" marL="210820" indent="-210820">
              <a:lnSpc>
                <a:spcPct val="113000"/>
              </a:lnSpc>
              <a:buSzPct val="100000"/>
              <a:buChar char="•"/>
            </a:pPr>
            <a:r>
              <a:rPr lang="mk" altLang="en-US" sz="2210" dirty="0">
                <a:solidFill>
                  <a:srgbClr val="25252B"/>
                </a:solidFill>
                <a:latin typeface="IBM Plex Sans" pitchFamily="34" charset="0"/>
                <a:ea typeface="IBM Plex Sans" pitchFamily="34" charset="-122"/>
                <a:cs typeface="IBM Plex Sans" pitchFamily="34" charset="-120"/>
              </a:rPr>
              <a:t>DigiCash: приватни плаќања; зависност од централна компанија</a:t>
            </a:r>
            <a:endParaRPr lang="mk" sz="2210" dirty="0"/>
          </a:p>
          <a:p>
            <a:pPr algn="l" marL="210820" indent="-210820">
              <a:lnSpc>
                <a:spcPct val="113000"/>
              </a:lnSpc>
              <a:spcBef>
                <a:spcPts val="440"/>
              </a:spcBef>
              <a:buSzPct val="100000"/>
              <a:buChar char="•"/>
            </a:pPr>
            <a:r>
              <a:rPr lang="mk" altLang="en-US" sz="2210" dirty="0">
                <a:solidFill>
                  <a:srgbClr val="25252B"/>
                </a:solidFill>
                <a:latin typeface="IBM Plex Sans" pitchFamily="34" charset="0"/>
                <a:ea typeface="IBM Plex Sans" pitchFamily="34" charset="-122"/>
                <a:cs typeface="IBM Plex Sans" pitchFamily="34" charset="-120"/>
              </a:rPr>
              <a:t>Hashcash: пресметковен трошок против злоупотреба</a:t>
            </a:r>
            <a:endParaRPr lang="mk" sz="2210" dirty="0"/>
          </a:p>
          <a:p>
            <a:pPr algn="l" marL="210820" indent="-210820">
              <a:lnSpc>
                <a:spcPct val="113000"/>
              </a:lnSpc>
              <a:spcBef>
                <a:spcPts val="440"/>
              </a:spcBef>
              <a:buSzPct val="100000"/>
              <a:buChar char="•"/>
            </a:pPr>
            <a:r>
              <a:rPr lang="mk" altLang="en-US" sz="2210" dirty="0">
                <a:solidFill>
                  <a:srgbClr val="25252B"/>
                </a:solidFill>
                <a:latin typeface="IBM Plex Sans" pitchFamily="34" charset="0"/>
                <a:ea typeface="IBM Plex Sans" pitchFamily="34" charset="-122"/>
                <a:cs typeface="IBM Plex Sans" pitchFamily="34" charset="-120"/>
              </a:rPr>
              <a:t>Bit Gold, b-money, RPoW: предлози и експерименти за вредност заснована на оскудност</a:t>
            </a:r>
            <a:endParaRPr lang="mk" sz="2210" dirty="0"/>
          </a:p>
          <a:p>
            <a:pPr algn="l" marL="210820" indent="-210820">
              <a:lnSpc>
                <a:spcPct val="113000"/>
              </a:lnSpc>
              <a:spcBef>
                <a:spcPts val="440"/>
              </a:spcBef>
              <a:buSzPct val="100000"/>
              <a:buChar char="•"/>
            </a:pPr>
            <a:r>
              <a:rPr lang="mk" altLang="en-US" sz="2210" dirty="0">
                <a:solidFill>
                  <a:srgbClr val="25252B"/>
                </a:solidFill>
                <a:latin typeface="IBM Plex Sans" pitchFamily="34" charset="0"/>
                <a:ea typeface="IBM Plex Sans" pitchFamily="34" charset="-122"/>
                <a:cs typeface="IBM Plex Sans" pitchFamily="34" charset="-120"/>
              </a:rPr>
              <a:t>BitTorrent: споделување информации меѓу рамноправни учесници, а не пари</a:t>
            </a:r>
            <a:endParaRPr lang="mk"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2</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Раните дигитални пари и</a:t>
            </a:r>
            <a:br/>
            <a:r>
              <a:rPr lang="mk" altLang="en-US" sz="3000" dirty="0">
                <a:solidFill>
                  <a:srgbClr val="422C70"/>
                </a:solidFill>
                <a:latin typeface="IBM Plex Sans Medium" pitchFamily="34" charset="0"/>
                <a:ea typeface="IBM Plex Sans Medium" pitchFamily="34" charset="-122"/>
                <a:cs typeface="IBM Plex Sans Medium" pitchFamily="34" charset="-120"/>
              </a:rPr>
              <a:t>двојното трошење</a:t>
            </a:r>
            <a:endParaRPr lang="mk" sz="3000" dirty="0"/>
          </a:p>
        </p:txBody>
      </p:sp>
      <p:sp>
        <p:nvSpPr>
          <p:cNvPr id="5" name="Text 2"/>
          <p:cNvSpPr/>
          <p:nvPr/>
        </p:nvSpPr>
        <p:spPr>
          <a:xfrm>
            <a:off x="666780" y="1836390"/>
            <a:ext cx="5694426" cy="987186"/>
          </a:xfrm>
          <a:prstGeom prst="rect">
            <a:avLst/>
          </a:prstGeom>
          <a:noFill/>
          <a:ln/>
        </p:spPr>
        <p:txBody>
          <a:bodyPr wrap="square" lIns="0" tIns="0" rIns="0" bIns="0" rtlCol="0" anchor="t"/>
          <a:lstStyle/>
          <a:p>
            <a:pPr algn="l" indent="0" marL="0">
              <a:lnSpc>
                <a:spcPct val="113000"/>
              </a:lnSpc>
              <a:buNone/>
            </a:pPr>
            <a:r>
              <a:rPr lang="mk" altLang="en-US" sz="1920" dirty="0">
                <a:solidFill>
                  <a:srgbClr val="25252B"/>
                </a:solidFill>
                <a:latin typeface="IBM Plex Sans" pitchFamily="34" charset="0"/>
                <a:ea typeface="IBM Plex Sans" pitchFamily="34" charset="-122"/>
                <a:cs typeface="IBM Plex Sans" pitchFamily="34" charset="-120"/>
              </a:rPr>
              <a:t>Двојното трошење е обид да се испрати истата дигитална единица до двајца приматели.</a:t>
            </a:r>
            <a:endParaRPr lang="mk" sz="1920" dirty="0"/>
          </a:p>
        </p:txBody>
      </p:sp>
      <p:sp>
        <p:nvSpPr>
          <p:cNvPr id="6" name="Text 3"/>
          <p:cNvSpPr/>
          <p:nvPr/>
        </p:nvSpPr>
        <p:spPr>
          <a:xfrm>
            <a:off x="971459" y="3018526"/>
            <a:ext cx="5360487" cy="2827142"/>
          </a:xfrm>
          <a:prstGeom prst="rect">
            <a:avLst/>
          </a:prstGeom>
          <a:noFill/>
          <a:ln/>
        </p:spPr>
        <p:txBody>
          <a:bodyPr wrap="square" lIns="0" tIns="0" rIns="0" bIns="0" rtlCol="0" anchor="t"/>
          <a:lstStyle/>
          <a:p>
            <a:pPr algn="l" marL="182880" indent="-182880">
              <a:lnSpc>
                <a:spcPct val="113000"/>
              </a:lnSpc>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Централна база на податоци: еден доверлив носител на одлуки</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Биткоин: емитување меѓу рамноправни учесници и потписи</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Рудари: блокови и доказ за работа</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Јазли: независна проверка</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Заедничка евиденција: валидна историја со најмногу акумулирана работа</a:t>
            </a:r>
            <a:endParaRPr lang="mk"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2</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Мрежа од рамноправни учеснициТрансакциите се објавуваат директно до учесниците Дигитални потписиСамо сопственикот на приватниот клуч може да одобри трошењеБлокови и рударењеРударите користат доказ за ">    </p:cNvPr>
          <p:cNvPicPr>
            <a:picLocks noChangeAspect="1"/>
          </p:cNvPicPr>
          <p:nvPr/>
        </p:nvPicPr>
        <p:blipFill>
          <a:blip r:embed="rId1"/>
          <a:stretch>
            <a:fillRect/>
          </a:stretch>
        </p:blipFill>
        <p:spPr>
          <a:xfrm>
            <a:off x="342900" y="307238"/>
            <a:ext cx="11506170" cy="609109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Дигитална оскудност и</a:t>
            </a:r>
            <a:br/>
            <a:r>
              <a:rPr lang="mk" altLang="en-US" sz="3000" dirty="0">
                <a:solidFill>
                  <a:srgbClr val="422C70"/>
                </a:solidFill>
                <a:latin typeface="IBM Plex Sans Medium" pitchFamily="34" charset="0"/>
                <a:ea typeface="IBM Plex Sans Medium" pitchFamily="34" charset="-122"/>
                <a:cs typeface="IBM Plex Sans Medium" pitchFamily="34" charset="-120"/>
              </a:rPr>
              <a:t>проверлива понуда</a:t>
            </a:r>
            <a:endParaRPr lang="mk" sz="3000" dirty="0"/>
          </a:p>
        </p:txBody>
      </p:sp>
      <p:sp>
        <p:nvSpPr>
          <p:cNvPr id="5" name="Text 2"/>
          <p:cNvSpPr/>
          <p:nvPr/>
        </p:nvSpPr>
        <p:spPr>
          <a:xfrm>
            <a:off x="971459" y="1787561"/>
            <a:ext cx="5360487" cy="2827142"/>
          </a:xfrm>
          <a:prstGeom prst="rect">
            <a:avLst/>
          </a:prstGeom>
          <a:noFill/>
          <a:ln/>
        </p:spPr>
        <p:txBody>
          <a:bodyPr wrap="square" lIns="0" tIns="0" rIns="0" bIns="0" rtlCol="0" anchor="t"/>
          <a:lstStyle/>
          <a:p>
            <a:pPr algn="l" marL="182880" indent="-182880">
              <a:lnSpc>
                <a:spcPct val="113000"/>
              </a:lnSpc>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Валидните единици се разликуваат од невалидните копии</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Двојните трошења се одбиваат</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Јавна историја на трансакции и потписи</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Доказ за работа и независни проверки на правилата</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Ограничување на понудата поврзано со децентрализацијата и проверката</a:t>
            </a:r>
            <a:endParaRPr lang="mk" sz="1920" dirty="0"/>
          </a:p>
        </p:txBody>
      </p:sp>
      <p:sp>
        <p:nvSpPr>
          <p:cNvPr id="6" name="Text 3"/>
          <p:cNvSpPr/>
          <p:nvPr/>
        </p:nvSpPr>
        <p:spPr>
          <a:xfrm>
            <a:off x="666780" y="4882896"/>
            <a:ext cx="5694426" cy="987186"/>
          </a:xfrm>
          <a:prstGeom prst="rect">
            <a:avLst/>
          </a:prstGeom>
          <a:noFill/>
          <a:ln/>
        </p:spPr>
        <p:txBody>
          <a:bodyPr wrap="square" lIns="0" tIns="0" rIns="0" bIns="0" rtlCol="0" anchor="t"/>
          <a:lstStyle/>
          <a:p>
            <a:pPr algn="l" indent="0" marL="0">
              <a:lnSpc>
                <a:spcPct val="113000"/>
              </a:lnSpc>
              <a:buNone/>
            </a:pPr>
            <a:r>
              <a:rPr lang="mk" altLang="en-US" sz="1920" dirty="0">
                <a:solidFill>
                  <a:srgbClr val="25252B"/>
                </a:solidFill>
                <a:latin typeface="IBM Plex Sans" pitchFamily="34" charset="0"/>
                <a:ea typeface="IBM Plex Sans" pitchFamily="34" charset="-122"/>
                <a:cs typeface="IBM Plex Sans" pitchFamily="34" charset="-120"/>
              </a:rPr>
              <a:t>Писменото тврдење за понудата не е доволно: кој може да го провери и кој би можел да го промени?</a:t>
            </a:r>
            <a:endParaRPr lang="mk"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2</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Тврдење за понудата Издавач наведува ограничување на својата веб-страница. Тоа е заведено само во сопствената база на податоци на издавачот. Никој надвор од издавачот не може да го провери тоа. Издава">    </p:cNvPr>
          <p:cNvPicPr>
            <a:picLocks noChangeAspect="1"/>
          </p:cNvPicPr>
          <p:nvPr/>
        </p:nvPicPr>
        <p:blipFill>
          <a:blip r:embed="rId1"/>
          <a:stretch>
            <a:fillRect/>
          </a:stretch>
        </p:blipFill>
        <p:spPr>
          <a:xfrm>
            <a:off x="342900" y="446319"/>
            <a:ext cx="11506170" cy="581293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Блокчејнот: Јавната сметководствена книга на Биткоин</a:t>
            </a:r>
            <a:endParaRPr lang="mk"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Реплицирана јавна евиденција на трансакции</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Поврзани блокови; независно проверени копии</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Валиден синџир со најмногу акумулиран доказ за работа</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Во просек, околу еден нов блок на секои десет минути</a:t>
            </a:r>
            <a:endParaRPr lang="mk" sz="2400" dirty="0"/>
          </a:p>
        </p:txBody>
      </p:sp>
      <p:sp>
        <p:nvSpPr>
          <p:cNvPr id="5" name="Text 3"/>
          <p:cNvSpPr/>
          <p:nvPr/>
        </p:nvSpPr>
        <p:spPr>
          <a:xfrm>
            <a:off x="666780" y="3549975"/>
            <a:ext cx="11510010" cy="1645463"/>
          </a:xfrm>
          <a:prstGeom prst="rect">
            <a:avLst/>
          </a:prstGeom>
          <a:noFill/>
          <a:ln/>
        </p:spPr>
        <p:txBody>
          <a:bodyPr wrap="square" lIns="0" tIns="0" rIns="0" bIns="0" rtlCol="0" anchor="t"/>
          <a:lstStyle/>
          <a:p>
            <a:pPr algn="l" indent="0" marL="0">
              <a:lnSpc>
                <a:spcPct val="113000"/>
              </a:lnSpc>
              <a:buNone/>
            </a:pPr>
            <a:r>
              <a:rPr lang="mk" altLang="en-US" sz="2400" dirty="0">
                <a:solidFill>
                  <a:srgbClr val="25252B"/>
                </a:solidFill>
                <a:latin typeface="IBM Plex Sans" pitchFamily="34" charset="0"/>
                <a:ea typeface="IBM Plex Sans" pitchFamily="34" charset="-122"/>
                <a:cs typeface="IBM Plex Sans" pitchFamily="34" charset="-120"/>
              </a:rPr>
              <a:t>Препишувањето на историјата бара повторно извршување на работата и достигнување на тековниот синџир. Тоа е скапо, но не е буквално невозможно; може да се појават привремени конкурентни истории и реорганизации.</a:t>
            </a:r>
            <a:endParaRPr lang="mk"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2</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Децентрализација</a:t>
            </a:r>
            <a:endParaRPr lang="mk" sz="3000" dirty="0"/>
          </a:p>
        </p:txBody>
      </p:sp>
      <p:sp>
        <p:nvSpPr>
          <p:cNvPr id="5" name="Text 2"/>
          <p:cNvSpPr/>
          <p:nvPr/>
        </p:nvSpPr>
        <p:spPr>
          <a:xfrm>
            <a:off x="971459" y="1368491"/>
            <a:ext cx="6006694" cy="2778496"/>
          </a:xfrm>
          <a:prstGeom prst="rect">
            <a:avLst/>
          </a:prstGeom>
          <a:noFill/>
          <a:ln/>
        </p:spPr>
        <p:txBody>
          <a:bodyPr wrap="square" lIns="0" tIns="0" rIns="0" bIns="0" rtlCol="0" anchor="t"/>
          <a:lstStyle/>
          <a:p>
            <a:pPr algn="l" marL="182880" indent="-182880">
              <a:lnSpc>
                <a:spcPct val="113000"/>
              </a:lnSpc>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Софтвер со отворен код и отворено учество во протоколот</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Независните јазли проверуваат; рударите предлагаат блокови</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Промените на правилата зависат од доброволното прифаќање</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Ниту еден учесник не може самостојно да ги промени правилата за сите</a:t>
            </a:r>
            <a:endParaRPr lang="mk" sz="1920" dirty="0"/>
          </a:p>
        </p:txBody>
      </p:sp>
      <p:sp>
        <p:nvSpPr>
          <p:cNvPr id="6" name="Text 3"/>
          <p:cNvSpPr/>
          <p:nvPr/>
        </p:nvSpPr>
        <p:spPr>
          <a:xfrm>
            <a:off x="666780" y="4415180"/>
            <a:ext cx="6340632" cy="1645280"/>
          </a:xfrm>
          <a:prstGeom prst="rect">
            <a:avLst/>
          </a:prstGeom>
          <a:noFill/>
          <a:ln/>
        </p:spPr>
        <p:txBody>
          <a:bodyPr wrap="square" lIns="0" tIns="0" rIns="0" bIns="0" rtlCol="0" anchor="t"/>
          <a:lstStyle/>
          <a:p>
            <a:pPr algn="l" indent="0" marL="0">
              <a:lnSpc>
                <a:spcPct val="113000"/>
              </a:lnSpc>
              <a:buNone/>
            </a:pPr>
            <a:r>
              <a:rPr lang="mk" altLang="en-US" sz="1920" dirty="0">
                <a:solidFill>
                  <a:srgbClr val="25252B"/>
                </a:solidFill>
                <a:latin typeface="IBM Plex Sans" pitchFamily="34" charset="0"/>
                <a:ea typeface="IBM Plex Sans" pitchFamily="34" charset="-122"/>
                <a:cs typeface="IBM Plex Sans" pitchFamily="34" charset="-120"/>
              </a:rPr>
              <a:t>Влијанието и ресурсите се нееднакво распределени; големите сервиси можат да создадат зависност. Координацијата може да биде побавна, а мрежата нема централен центар за поддршка.</a:t>
            </a:r>
            <a:endParaRPr lang="mk"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2</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Дигитални потписи и пренос од корисник до корисник</a:t>
            </a:r>
            <a:endParaRPr lang="mk" sz="3000" dirty="0"/>
          </a:p>
        </p:txBody>
      </p:sp>
      <p:sp>
        <p:nvSpPr>
          <p:cNvPr id="4" name="Text 2"/>
          <p:cNvSpPr/>
          <p:nvPr/>
        </p:nvSpPr>
        <p:spPr>
          <a:xfrm>
            <a:off x="1032449" y="1383030"/>
            <a:ext cx="11109137" cy="2150394"/>
          </a:xfrm>
          <a:prstGeom prst="rect">
            <a:avLst/>
          </a:prstGeom>
          <a:noFill/>
          <a:ln/>
        </p:spPr>
        <p:txBody>
          <a:bodyPr wrap="square" lIns="0" tIns="0" rIns="0" bIns="0" rtlCol="0" anchor="t"/>
          <a:lstStyle/>
          <a:p>
            <a:pPr algn="l" marL="219710" indent="-219710">
              <a:lnSpc>
                <a:spcPct val="113000"/>
              </a:lnSpc>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Паричникот користи приватен клуч за потпишување</a:t>
            </a:r>
            <a:endParaRPr lang="mk" sz="2300" dirty="0"/>
          </a:p>
          <a:p>
            <a:pPr algn="l" marL="219710" indent="-219710">
              <a:lnSpc>
                <a:spcPct val="113000"/>
              </a:lnSpc>
              <a:spcBef>
                <a:spcPts val="460"/>
              </a:spcBef>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Мрежата проверува без да го дознае клучот</a:t>
            </a:r>
            <a:endParaRPr lang="mk" sz="2300" dirty="0"/>
          </a:p>
          <a:p>
            <a:pPr algn="l" marL="219710" indent="-219710">
              <a:lnSpc>
                <a:spcPct val="113000"/>
              </a:lnSpc>
              <a:spcBef>
                <a:spcPts val="460"/>
              </a:spcBef>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Потпишаната трансакција се емитува преку учесниците</a:t>
            </a:r>
            <a:endParaRPr lang="mk" sz="2300" dirty="0"/>
          </a:p>
          <a:p>
            <a:pPr algn="l" marL="219710" indent="-219710">
              <a:lnSpc>
                <a:spcPct val="113000"/>
              </a:lnSpc>
              <a:spcBef>
                <a:spcPts val="460"/>
              </a:spcBef>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Нема централен оператор на Биткоин што одобрува членство или плаќање</a:t>
            </a:r>
            <a:endParaRPr lang="mk" sz="2300" dirty="0"/>
          </a:p>
        </p:txBody>
      </p:sp>
      <p:sp>
        <p:nvSpPr>
          <p:cNvPr id="5" name="Text 3"/>
          <p:cNvSpPr/>
          <p:nvPr/>
        </p:nvSpPr>
        <p:spPr>
          <a:xfrm>
            <a:off x="666780" y="3855202"/>
            <a:ext cx="11510010" cy="789950"/>
          </a:xfrm>
          <a:prstGeom prst="rect">
            <a:avLst/>
          </a:prstGeom>
          <a:noFill/>
          <a:ln/>
        </p:spPr>
        <p:txBody>
          <a:bodyPr wrap="square" lIns="0" tIns="0" rIns="0" bIns="0" rtlCol="0" anchor="t"/>
          <a:lstStyle/>
          <a:p>
            <a:pPr algn="l" indent="0" marL="0">
              <a:lnSpc>
                <a:spcPct val="113000"/>
              </a:lnSpc>
              <a:buNone/>
            </a:pPr>
            <a:r>
              <a:rPr lang="mk" altLang="en-US" sz="2300" dirty="0">
                <a:solidFill>
                  <a:srgbClr val="25252B"/>
                </a:solidFill>
                <a:latin typeface="IBM Plex Sans" pitchFamily="34" charset="0"/>
                <a:ea typeface="IBM Plex Sans" pitchFamily="34" charset="-122"/>
                <a:cs typeface="IBM Plex Sans" pitchFamily="34" charset="-120"/>
              </a:rPr>
              <a:t>Секој што ќе добие приватен клуч обично може да ги потроши средствата. Губењето на пристапот може да значи трајна загуба.</a:t>
            </a:r>
            <a:endParaRPr lang="mk" sz="2300" dirty="0"/>
          </a:p>
        </p:txBody>
      </p:sp>
      <p:sp>
        <p:nvSpPr>
          <p:cNvPr id="6" name="Text 4"/>
          <p:cNvSpPr/>
          <p:nvPr/>
        </p:nvSpPr>
        <p:spPr>
          <a:xfrm>
            <a:off x="666780" y="4937851"/>
            <a:ext cx="11510010" cy="1184971"/>
          </a:xfrm>
          <a:prstGeom prst="rect">
            <a:avLst/>
          </a:prstGeom>
          <a:noFill/>
          <a:ln/>
        </p:spPr>
        <p:txBody>
          <a:bodyPr wrap="square" lIns="0" tIns="0" rIns="0" bIns="0" rtlCol="0" anchor="t"/>
          <a:lstStyle/>
          <a:p>
            <a:pPr algn="l" indent="0" marL="0">
              <a:lnSpc>
                <a:spcPct val="113000"/>
              </a:lnSpc>
              <a:buNone/>
            </a:pPr>
            <a:r>
              <a:rPr lang="mk" altLang="en-US" sz="2300" dirty="0">
                <a:solidFill>
                  <a:srgbClr val="25252B"/>
                </a:solidFill>
                <a:latin typeface="IBM Plex Sans" pitchFamily="34" charset="0"/>
                <a:ea typeface="IBM Plex Sans" pitchFamily="34" charset="-122"/>
                <a:cs typeface="IBM Plex Sans" pitchFamily="34" charset="-120"/>
              </a:rPr>
              <a:t>Посредничките услуги остануваат опционални; изборот на таква услуга ги додава нејзините правила и ризици за чување на средствата. Валидно плаќање на погрешна адреса обично не може да се поништи.</a:t>
            </a:r>
            <a:endParaRPr lang="mk"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2</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Испраќачот потпишува и емитува трансакција Други јазли Еден јазол ја проверува и ја препраќа Друг јазол ја препраќаПатеката по која се движи Еден јазол ја проверува и ја препраќа Друг јазол ја препраќ">    </p:cNvPr>
          <p:cNvPicPr>
            <a:picLocks noChangeAspect="1"/>
          </p:cNvPicPr>
          <p:nvPr/>
        </p:nvPicPr>
        <p:blipFill>
          <a:blip r:embed="rId1"/>
          <a:stretch>
            <a:fillRect/>
          </a:stretch>
        </p:blipFill>
        <p:spPr>
          <a:xfrm>
            <a:off x="945581" y="266730"/>
            <a:ext cx="10300807"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КорисникКорисникот прима, чува и испраќа биткоин. ЈазолЈазолот самостојно ги проверува правилата и пренесува валидни податоци. РударРударот создава кандидат-блокови и извршува доказ за работа.Развивач">    </p:cNvPr>
          <p:cNvPicPr>
            <a:picLocks noChangeAspect="1"/>
          </p:cNvPicPr>
          <p:nvPr/>
        </p:nvPicPr>
        <p:blipFill>
          <a:blip r:embed="rId2"/>
          <a:stretch>
            <a:fillRect/>
          </a:stretch>
        </p:blipFill>
        <p:spPr>
          <a:xfrm>
            <a:off x="1691549" y="571500"/>
            <a:ext cx="3322290" cy="5680161"/>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2</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Корисници, јазли, рудари и развивачи</a:t>
            </a:r>
            <a:endParaRPr lang="mk"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mk" altLang="en-US" sz="2400" dirty="0">
                <a:solidFill>
                  <a:srgbClr val="25252B"/>
                </a:solidFill>
                <a:latin typeface="IBM Plex Sans" pitchFamily="34" charset="0"/>
                <a:ea typeface="IBM Plex Sans" pitchFamily="34" charset="-122"/>
                <a:cs typeface="IBM Plex Sans" pitchFamily="34" charset="-120"/>
              </a:rPr>
              <a:t>Рударите не можат да направат невалидните блокови да бидат прифатливи за чесните јазли. Програмерите не можат да наметнат користење на софтверот. Едно лице може да извршува повеќе улоги.</a:t>
            </a:r>
            <a:endParaRPr lang="mk" sz="2400" dirty="0"/>
          </a:p>
        </p:txBody>
      </p:sp>
      <p:sp>
        <p:nvSpPr>
          <p:cNvPr id="5" name="Shape 3"/>
          <p:cNvSpPr/>
          <p:nvPr/>
        </p:nvSpPr>
        <p:spPr>
          <a:xfrm>
            <a:off x="666780" y="2986705"/>
            <a:ext cx="10858500" cy="1645280"/>
          </a:xfrm>
          <a:prstGeom prst="rect">
            <a:avLst/>
          </a:prstGeom>
          <a:solidFill>
            <a:srgbClr val="F3F3FA"/>
          </a:solidFill>
          <a:ln/>
        </p:spPr>
      </p:sp>
      <p:sp>
        <p:nvSpPr>
          <p:cNvPr id="6" name="Shape 4"/>
          <p:cNvSpPr/>
          <p:nvPr/>
        </p:nvSpPr>
        <p:spPr>
          <a:xfrm>
            <a:off x="666780" y="2986705"/>
            <a:ext cx="57150" cy="1645280"/>
          </a:xfrm>
          <a:prstGeom prst="rect">
            <a:avLst/>
          </a:prstGeom>
          <a:solidFill>
            <a:srgbClr val="422C70"/>
          </a:solidFill>
          <a:ln/>
        </p:spPr>
      </p:sp>
      <p:sp>
        <p:nvSpPr>
          <p:cNvPr id="7" name="Text 5"/>
          <p:cNvSpPr/>
          <p:nvPr/>
        </p:nvSpPr>
        <p:spPr>
          <a:xfrm>
            <a:off x="1211580" y="3261025"/>
            <a:ext cx="10415565" cy="1096640"/>
          </a:xfrm>
          <a:prstGeom prst="rect">
            <a:avLst/>
          </a:prstGeom>
          <a:noFill/>
          <a:ln/>
        </p:spPr>
        <p:txBody>
          <a:bodyPr wrap="square" lIns="0" tIns="0" rIns="0" bIns="0" rtlCol="0" anchor="t"/>
          <a:lstStyle/>
          <a:p>
            <a:pPr algn="l" indent="0" marL="0">
              <a:lnSpc>
                <a:spcPct val="113000"/>
              </a:lnSpc>
              <a:buNone/>
            </a:pPr>
            <a:r>
              <a:rPr lang="mk" altLang="en-US" sz="2400" b="1" dirty="0">
                <a:solidFill>
                  <a:srgbClr val="422C70"/>
                </a:solidFill>
                <a:latin typeface="IBM Plex Sans" pitchFamily="34" charset="0"/>
                <a:ea typeface="IBM Plex Sans" pitchFamily="34" charset="-122"/>
                <a:cs typeface="IBM Plex Sans" pitchFamily="34" charset="-120"/>
              </a:rPr>
              <a:t>Кратко прашање</a:t>
            </a:r>
            <a:endParaRPr lang="mk" sz="2400" dirty="0"/>
          </a:p>
          <a:p>
            <a:pPr algn="l" indent="0" marL="0">
              <a:lnSpc>
                <a:spcPct val="113000"/>
              </a:lnSpc>
              <a:spcBef>
                <a:spcPts val="360"/>
              </a:spcBef>
              <a:buNone/>
            </a:pPr>
            <a:r>
              <a:rPr lang="mk" altLang="en-US" sz="2400" dirty="0">
                <a:solidFill>
                  <a:srgbClr val="25252B"/>
                </a:solidFill>
                <a:latin typeface="IBM Plex Sans" pitchFamily="34" charset="0"/>
                <a:ea typeface="IBM Plex Sans" pitchFamily="34" charset="-122"/>
                <a:cs typeface="IBM Plex Sans" pitchFamily="34" charset="-120"/>
              </a:rPr>
              <a:t>Зошто јазолот ги проверува трансакциите? Наведете едно правило што го проверува.</a:t>
            </a:r>
            <a:endParaRPr lang="mk"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2</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Доказ за работа</a:t>
            </a:r>
            <a:endParaRPr lang="mk" sz="3000" dirty="0"/>
          </a:p>
        </p:txBody>
      </p:sp>
      <p:sp>
        <p:nvSpPr>
          <p:cNvPr id="5" name="Text 2"/>
          <p:cNvSpPr/>
          <p:nvPr/>
        </p:nvSpPr>
        <p:spPr>
          <a:xfrm>
            <a:off x="956188" y="1364742"/>
            <a:ext cx="6023427" cy="3310494"/>
          </a:xfrm>
          <a:prstGeom prst="rect">
            <a:avLst/>
          </a:prstGeom>
          <a:noFill/>
          <a:ln/>
        </p:spPr>
        <p:txBody>
          <a:bodyPr wrap="square" lIns="0" tIns="0" rIns="0" bIns="0" rtlCol="0" anchor="t"/>
          <a:lstStyle/>
          <a:p>
            <a:pPr algn="l" marL="173990" indent="-173990">
              <a:lnSpc>
                <a:spcPct val="113000"/>
              </a:lnSpc>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Блок-кандидат → повторено хеширање → валиден резултат</a:t>
            </a:r>
            <a:endParaRPr lang="mk" sz="1820" dirty="0"/>
          </a:p>
          <a:p>
            <a:pPr algn="l" marL="173990" indent="-173990">
              <a:lnSpc>
                <a:spcPct val="113000"/>
              </a:lnSpc>
              <a:spcBef>
                <a:spcPts val="360"/>
              </a:spcBef>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Пресметување со голем трошок и потрошувачка на енергија; брза проверка</a:t>
            </a:r>
            <a:endParaRPr lang="mk" sz="1820" dirty="0"/>
          </a:p>
          <a:p>
            <a:pPr algn="l" marL="173990" indent="-173990">
              <a:lnSpc>
                <a:spcPct val="113000"/>
              </a:lnSpc>
              <a:spcBef>
                <a:spcPts val="360"/>
              </a:spcBef>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Валидниот блок се емитува и се проверува од јазлите</a:t>
            </a:r>
            <a:endParaRPr lang="mk" sz="1820" dirty="0"/>
          </a:p>
          <a:p>
            <a:pPr algn="l" marL="173990" indent="-173990">
              <a:lnSpc>
                <a:spcPct val="113000"/>
              </a:lnSpc>
              <a:spcBef>
                <a:spcPts val="360"/>
              </a:spcBef>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Целната вредност се приспособува за просечен интервал од десет минути меѓу блоковите</a:t>
            </a:r>
            <a:endParaRPr lang="mk" sz="1820" dirty="0"/>
          </a:p>
          <a:p>
            <a:pPr algn="l" marL="173990" indent="-173990">
              <a:lnSpc>
                <a:spcPct val="113000"/>
              </a:lnSpc>
              <a:spcBef>
                <a:spcPts val="360"/>
              </a:spcBef>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Акумулираната работа го прави препишувањето скапо</a:t>
            </a:r>
            <a:endParaRPr lang="mk" sz="1820" dirty="0"/>
          </a:p>
        </p:txBody>
      </p:sp>
      <p:sp>
        <p:nvSpPr>
          <p:cNvPr id="6" name="Text 3"/>
          <p:cNvSpPr/>
          <p:nvPr/>
        </p:nvSpPr>
        <p:spPr>
          <a:xfrm>
            <a:off x="666780" y="4929896"/>
            <a:ext cx="6340632" cy="1250168"/>
          </a:xfrm>
          <a:prstGeom prst="rect">
            <a:avLst/>
          </a:prstGeom>
          <a:noFill/>
          <a:ln/>
        </p:spPr>
        <p:txBody>
          <a:bodyPr wrap="square" lIns="0" tIns="0" rIns="0" bIns="0" rtlCol="0" anchor="t"/>
          <a:lstStyle/>
          <a:p>
            <a:pPr algn="l" indent="0" marL="0">
              <a:lnSpc>
                <a:spcPct val="113000"/>
              </a:lnSpc>
              <a:buNone/>
            </a:pPr>
            <a:r>
              <a:rPr lang="mk" altLang="en-US" sz="1820" dirty="0">
                <a:solidFill>
                  <a:srgbClr val="25252B"/>
                </a:solidFill>
                <a:latin typeface="IBM Plex Sans" pitchFamily="34" charset="0"/>
                <a:ea typeface="IBM Plex Sans" pitchFamily="34" charset="-122"/>
                <a:cs typeface="IBM Plex Sans" pitchFamily="34" charset="-120"/>
              </a:rPr>
              <a:t>Рударењето го обезбедува редоследот на трансакциите; тоа не решава надворешни равенки. Оценете ги изворот и употребата на енергијата, придобивката за безбедноста и алтернативите.</a:t>
            </a:r>
            <a:endParaRPr lang="mk"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2</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Рударот наоѓа блок Машина за рударење пресметува хешови одново и одново сè додека еден резултат не ја исполни целната вредност2Рударот го емитуваБлокот се испраќа до мрежата3Јазлите го проверуваат Се">    </p:cNvPr>
          <p:cNvPicPr>
            <a:picLocks noChangeAspect="1"/>
          </p:cNvPicPr>
          <p:nvPr/>
        </p:nvPicPr>
        <p:blipFill>
          <a:blip r:embed="rId2"/>
          <a:stretch>
            <a:fillRect/>
          </a:stretch>
        </p:blipFill>
        <p:spPr>
          <a:xfrm>
            <a:off x="1934139" y="571500"/>
            <a:ext cx="2836926" cy="5519410"/>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2</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Ограничена понуда</a:t>
            </a:r>
            <a:endParaRPr lang="mk" sz="3000" dirty="0"/>
          </a:p>
        </p:txBody>
      </p:sp>
      <p:sp>
        <p:nvSpPr>
          <p:cNvPr id="5" name="Text 2"/>
          <p:cNvSpPr/>
          <p:nvPr/>
        </p:nvSpPr>
        <p:spPr>
          <a:xfrm>
            <a:off x="971459" y="1368491"/>
            <a:ext cx="5360487" cy="3156234"/>
          </a:xfrm>
          <a:prstGeom prst="rect">
            <a:avLst/>
          </a:prstGeom>
          <a:noFill/>
          <a:ln/>
        </p:spPr>
        <p:txBody>
          <a:bodyPr wrap="square" lIns="0" tIns="0" rIns="0" bIns="0" rtlCol="0" anchor="t"/>
          <a:lstStyle/>
          <a:p>
            <a:pPr algn="l" marL="182880" indent="-182880">
              <a:lnSpc>
                <a:spcPct val="113000"/>
              </a:lnSpc>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Максимум: </a:t>
            </a:r>
            <a:r>
              <a:rPr lang="mk" altLang="en-US" sz="1920" b="1" dirty="0">
                <a:solidFill>
                  <a:srgbClr val="25252B"/>
                </a:solidFill>
                <a:latin typeface="IBM Plex Sans" pitchFamily="34" charset="0"/>
                <a:ea typeface="IBM Plex Sans" pitchFamily="34" charset="-122"/>
                <a:cs typeface="IBM Plex Sans" pitchFamily="34" charset="-120"/>
              </a:rPr>
              <a:t>21 милион BTC</a:t>
            </a:r>
            <a:r>
              <a:rPr lang="mk" altLang="en-US" sz="1920" dirty="0">
                <a:solidFill>
                  <a:srgbClr val="25252B"/>
                </a:solidFill>
                <a:latin typeface="IBM Plex Sans" pitchFamily="34" charset="0"/>
                <a:ea typeface="IBM Plex Sans" pitchFamily="34" charset="-122"/>
                <a:cs typeface="IBM Plex Sans" pitchFamily="34" charset="-120"/>
              </a:rPr>
              <a:t> според јавните правила</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Нова емисија: субвенција за блок</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Преполовување: на секои </a:t>
            </a:r>
            <a:r>
              <a:rPr lang="mk" altLang="en-US" sz="1920" b="1" dirty="0">
                <a:solidFill>
                  <a:srgbClr val="25252B"/>
                </a:solidFill>
                <a:latin typeface="IBM Plex Sans" pitchFamily="34" charset="0"/>
                <a:ea typeface="IBM Plex Sans" pitchFamily="34" charset="-122"/>
                <a:cs typeface="IBM Plex Sans" pitchFamily="34" charset="-120"/>
              </a:rPr>
              <a:t>210.000 блокови</a:t>
            </a:r>
            <a:r>
              <a:rPr lang="mk" altLang="en-US" sz="1920" dirty="0">
                <a:solidFill>
                  <a:srgbClr val="25252B"/>
                </a:solidFill>
                <a:latin typeface="IBM Plex Sans" pitchFamily="34" charset="0"/>
                <a:ea typeface="IBM Plex Sans" pitchFamily="34" charset="-122"/>
                <a:cs typeface="IBM Plex Sans" pitchFamily="34" charset="-120"/>
              </a:rPr>
              <a:t>, приближно четири години</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Субвенција: 50 → 25 → 12,5 → 6,25 → 3,125 BTC</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Надоместоците се одвоени од новата емисија</a:t>
            </a:r>
            <a:endParaRPr lang="mk" sz="1920" dirty="0"/>
          </a:p>
        </p:txBody>
      </p:sp>
      <p:sp>
        <p:nvSpPr>
          <p:cNvPr id="6" name="Text 3"/>
          <p:cNvSpPr/>
          <p:nvPr/>
        </p:nvSpPr>
        <p:spPr>
          <a:xfrm>
            <a:off x="666780" y="4792828"/>
            <a:ext cx="5694426" cy="1316279"/>
          </a:xfrm>
          <a:prstGeom prst="rect">
            <a:avLst/>
          </a:prstGeom>
          <a:noFill/>
          <a:ln/>
        </p:spPr>
        <p:txBody>
          <a:bodyPr wrap="square" lIns="0" tIns="0" rIns="0" bIns="0" rtlCol="0" anchor="t"/>
          <a:lstStyle/>
          <a:p>
            <a:pPr algn="l" indent="0" marL="0">
              <a:lnSpc>
                <a:spcPct val="113000"/>
              </a:lnSpc>
              <a:buNone/>
            </a:pPr>
            <a:r>
              <a:rPr lang="mk" altLang="en-US" sz="1920" dirty="0">
                <a:solidFill>
                  <a:srgbClr val="25252B"/>
                </a:solidFill>
                <a:latin typeface="IBM Plex Sans" pitchFamily="34" charset="0"/>
                <a:ea typeface="IBM Plex Sans" pitchFamily="34" charset="-122"/>
                <a:cs typeface="IBM Plex Sans" pitchFamily="34" charset="-120"/>
              </a:rPr>
              <a:t>Јазлите ја одбиваат прекумерната емисија; ограничувањето важи сè додека учесниците го спроведуваат. Ограничената понуда не гарантира раст на цената.</a:t>
            </a:r>
            <a:endParaRPr lang="mk"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2</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Вкупно издадени биткоиниГраница од 21 милион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Нови биткоини по блок502512.56.253.1250k210k420k630k840k1,050k1,260k1,470kПреполовување на секои 210.000 блока (приближно четири години)Трансакциските надоместоци се плаќаат дополнително и не претстав">    </p:cNvPr>
          <p:cNvPicPr>
            <a:picLocks noChangeAspect="1"/>
          </p:cNvPicPr>
          <p:nvPr/>
        </p:nvPicPr>
        <p:blipFill>
          <a:blip r:embed="rId1"/>
          <a:stretch>
            <a:fillRect/>
          </a:stretch>
        </p:blipFill>
        <p:spPr>
          <a:xfrm>
            <a:off x="342900" y="557784"/>
            <a:ext cx="11506170" cy="559009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Сатоши и пристрасност кон</a:t>
            </a:r>
            <a:br/>
            <a:r>
              <a:rPr lang="mk" altLang="en-US" sz="3000" dirty="0">
                <a:solidFill>
                  <a:srgbClr val="422C70"/>
                </a:solidFill>
                <a:latin typeface="IBM Plex Sans Medium" pitchFamily="34" charset="0"/>
                <a:ea typeface="IBM Plex Sans Medium" pitchFamily="34" charset="-122"/>
                <a:cs typeface="IBM Plex Sans Medium" pitchFamily="34" charset="-120"/>
              </a:rPr>
              <a:t>единиците</a:t>
            </a:r>
            <a:endParaRPr lang="mk" sz="3000" dirty="0"/>
          </a:p>
        </p:txBody>
      </p:sp>
      <p:sp>
        <p:nvSpPr>
          <p:cNvPr id="5" name="Text 2"/>
          <p:cNvSpPr/>
          <p:nvPr/>
        </p:nvSpPr>
        <p:spPr>
          <a:xfrm>
            <a:off x="956188" y="1783812"/>
            <a:ext cx="5377221" cy="1388974"/>
          </a:xfrm>
          <a:prstGeom prst="rect">
            <a:avLst/>
          </a:prstGeom>
          <a:noFill/>
          <a:ln/>
        </p:spPr>
        <p:txBody>
          <a:bodyPr wrap="square" lIns="0" tIns="0" rIns="0" bIns="0" rtlCol="0" anchor="t"/>
          <a:lstStyle/>
          <a:p>
            <a:pPr algn="l" marL="173990" indent="-173990">
              <a:lnSpc>
                <a:spcPct val="113000"/>
              </a:lnSpc>
              <a:buSzPct val="100000"/>
              <a:buChar char="•"/>
            </a:pPr>
            <a:r>
              <a:rPr lang="mk" altLang="en-US" sz="1820" b="1" dirty="0">
                <a:solidFill>
                  <a:srgbClr val="25252B"/>
                </a:solidFill>
                <a:latin typeface="IBM Plex Sans" pitchFamily="34" charset="0"/>
                <a:ea typeface="IBM Plex Sans" pitchFamily="34" charset="-122"/>
                <a:cs typeface="IBM Plex Sans" pitchFamily="34" charset="-120"/>
              </a:rPr>
              <a:t>1 BTC = 100.000.000 сатоши</a:t>
            </a:r>
            <a:endParaRPr lang="mk" sz="1820" dirty="0"/>
          </a:p>
          <a:p>
            <a:pPr algn="l" marL="173990" indent="-173990">
              <a:lnSpc>
                <a:spcPct val="113000"/>
              </a:lnSpc>
              <a:spcBef>
                <a:spcPts val="360"/>
              </a:spcBef>
              <a:buSzPct val="100000"/>
              <a:buChar char="•"/>
            </a:pPr>
            <a:r>
              <a:rPr lang="mk" altLang="en-US" sz="1820" b="1" dirty="0">
                <a:solidFill>
                  <a:srgbClr val="25252B"/>
                </a:solidFill>
                <a:latin typeface="IBM Plex Sans" pitchFamily="34" charset="0"/>
                <a:ea typeface="IBM Plex Sans" pitchFamily="34" charset="-122"/>
                <a:cs typeface="IBM Plex Sans" pitchFamily="34" charset="-120"/>
              </a:rPr>
              <a:t>0,001 BTC = 100.000 сатоши</a:t>
            </a:r>
            <a:endParaRPr lang="mk" sz="1820" dirty="0"/>
          </a:p>
          <a:p>
            <a:pPr algn="l" marL="173990" indent="-173990">
              <a:lnSpc>
                <a:spcPct val="113000"/>
              </a:lnSpc>
              <a:spcBef>
                <a:spcPts val="360"/>
              </a:spcBef>
              <a:buSzPct val="100000"/>
              <a:buChar char="•"/>
            </a:pPr>
            <a:r>
              <a:rPr lang="mk" altLang="en-US" sz="1820" b="1" dirty="0">
                <a:solidFill>
                  <a:srgbClr val="25252B"/>
                </a:solidFill>
                <a:latin typeface="IBM Plex Sans" pitchFamily="34" charset="0"/>
                <a:ea typeface="IBM Plex Sans" pitchFamily="34" charset="-122"/>
                <a:cs typeface="IBM Plex Sans" pitchFamily="34" charset="-120"/>
              </a:rPr>
              <a:t>1 сатоши = 0,00000001 BTC</a:t>
            </a:r>
            <a:endParaRPr lang="mk" sz="1820" dirty="0"/>
          </a:p>
          <a:p>
            <a:pPr algn="l" marL="173990" indent="-173990">
              <a:lnSpc>
                <a:spcPct val="113000"/>
              </a:lnSpc>
              <a:spcBef>
                <a:spcPts val="360"/>
              </a:spcBef>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Не е потребен цел биткоин</a:t>
            </a:r>
            <a:endParaRPr lang="mk" sz="1820" dirty="0"/>
          </a:p>
        </p:txBody>
      </p:sp>
      <p:sp>
        <p:nvSpPr>
          <p:cNvPr id="6" name="Text 3"/>
          <p:cNvSpPr/>
          <p:nvPr/>
        </p:nvSpPr>
        <p:spPr>
          <a:xfrm>
            <a:off x="666780" y="3427537"/>
            <a:ext cx="5694426" cy="1250168"/>
          </a:xfrm>
          <a:prstGeom prst="rect">
            <a:avLst/>
          </a:prstGeom>
          <a:noFill/>
          <a:ln/>
        </p:spPr>
        <p:txBody>
          <a:bodyPr wrap="square" lIns="0" tIns="0" rIns="0" bIns="0" rtlCol="0" anchor="t"/>
          <a:lstStyle/>
          <a:p>
            <a:pPr algn="l" indent="0" marL="0">
              <a:lnSpc>
                <a:spcPct val="113000"/>
              </a:lnSpc>
              <a:buNone/>
            </a:pPr>
            <a:r>
              <a:rPr lang="mk" altLang="en-US" sz="1820" b="1" dirty="0">
                <a:solidFill>
                  <a:srgbClr val="422C70"/>
                </a:solidFill>
                <a:latin typeface="IBM Plex Sans" pitchFamily="34" charset="0"/>
                <a:ea typeface="IBM Plex Sans" pitchFamily="34" charset="-122"/>
                <a:cs typeface="IBM Plex Sans" pitchFamily="34" charset="-120"/>
              </a:rPr>
              <a:t>Пристрасност кон цела единица:</a:t>
            </a:r>
            <a:r>
              <a:rPr lang="mk" altLang="en-US" sz="1820" dirty="0">
                <a:solidFill>
                  <a:srgbClr val="25252B"/>
                </a:solidFill>
                <a:latin typeface="IBM Plex Sans" pitchFamily="34" charset="0"/>
                <a:ea typeface="IBM Plex Sans" pitchFamily="34" charset="-122"/>
                <a:cs typeface="IBM Plex Sans" pitchFamily="34" charset="-120"/>
              </a:rPr>
              <a:t> ниската цена по цела единица не докажува подобра вредност. Споредете ги уделот во вкупната понуда, вредноста за која станува збор и ризиците.</a:t>
            </a:r>
            <a:endParaRPr lang="mk" sz="1820" dirty="0"/>
          </a:p>
        </p:txBody>
      </p:sp>
      <p:sp>
        <p:nvSpPr>
          <p:cNvPr id="7" name="Shape 4"/>
          <p:cNvSpPr/>
          <p:nvPr/>
        </p:nvSpPr>
        <p:spPr>
          <a:xfrm>
            <a:off x="666780" y="4909231"/>
            <a:ext cx="5372100" cy="1562527"/>
          </a:xfrm>
          <a:prstGeom prst="rect">
            <a:avLst/>
          </a:prstGeom>
          <a:solidFill>
            <a:srgbClr val="F3F3FA"/>
          </a:solidFill>
          <a:ln/>
        </p:spPr>
      </p:sp>
      <p:sp>
        <p:nvSpPr>
          <p:cNvPr id="8" name="Shape 5"/>
          <p:cNvSpPr/>
          <p:nvPr/>
        </p:nvSpPr>
        <p:spPr>
          <a:xfrm>
            <a:off x="666780" y="4909231"/>
            <a:ext cx="57150" cy="1562527"/>
          </a:xfrm>
          <a:prstGeom prst="rect">
            <a:avLst/>
          </a:prstGeom>
          <a:solidFill>
            <a:srgbClr val="422C70"/>
          </a:solidFill>
          <a:ln/>
        </p:spPr>
      </p:sp>
      <p:sp>
        <p:nvSpPr>
          <p:cNvPr id="9" name="Text 6"/>
          <p:cNvSpPr/>
          <p:nvPr/>
        </p:nvSpPr>
        <p:spPr>
          <a:xfrm>
            <a:off x="1094537" y="5117714"/>
            <a:ext cx="4848057" cy="1145560"/>
          </a:xfrm>
          <a:prstGeom prst="rect">
            <a:avLst/>
          </a:prstGeom>
          <a:noFill/>
          <a:ln/>
        </p:spPr>
        <p:txBody>
          <a:bodyPr wrap="square" lIns="0" tIns="0" rIns="0" bIns="0" rtlCol="0" anchor="t"/>
          <a:lstStyle/>
          <a:p>
            <a:pPr algn="l" indent="0" marL="0">
              <a:lnSpc>
                <a:spcPct val="113000"/>
              </a:lnSpc>
              <a:buNone/>
            </a:pPr>
            <a:r>
              <a:rPr lang="mk" altLang="en-US" sz="1820" b="1" dirty="0">
                <a:solidFill>
                  <a:srgbClr val="422C70"/>
                </a:solidFill>
                <a:latin typeface="IBM Plex Sans" pitchFamily="34" charset="0"/>
                <a:ea typeface="IBM Plex Sans" pitchFamily="34" charset="-122"/>
                <a:cs typeface="IBM Plex Sans" pitchFamily="34" charset="-120"/>
              </a:rPr>
              <a:t>Покажете го Вашето разбирање</a:t>
            </a:r>
            <a:endParaRPr lang="mk" sz="1820" dirty="0"/>
          </a:p>
          <a:p>
            <a:pPr algn="l" indent="0" marL="0">
              <a:lnSpc>
                <a:spcPct val="113000"/>
              </a:lnSpc>
              <a:spcBef>
                <a:spcPts val="270"/>
              </a:spcBef>
              <a:buNone/>
            </a:pPr>
            <a:r>
              <a:rPr lang="mk" altLang="en-US" sz="1820" dirty="0">
                <a:solidFill>
                  <a:srgbClr val="25252B"/>
                </a:solidFill>
                <a:latin typeface="IBM Plex Sans" pitchFamily="34" charset="0"/>
                <a:ea typeface="IBM Plex Sans" pitchFamily="34" charset="-122"/>
                <a:cs typeface="IBM Plex Sans" pitchFamily="34" charset="-120"/>
              </a:rPr>
              <a:t>Колку сатоши има во 0,01 BTC? Зошто некој може да користи помалку од еден цел биткоин?</a:t>
            </a:r>
            <a:endParaRPr lang="mk" sz="18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2</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Биткоин како здрави дигитални пари</a:t>
            </a:r>
            <a:endParaRPr lang="mk" sz="3000" dirty="0"/>
          </a:p>
        </p:txBody>
      </p:sp>
      <p:sp>
        <p:nvSpPr>
          <p:cNvPr id="4" name="Text 2"/>
          <p:cNvSpPr/>
          <p:nvPr/>
        </p:nvSpPr>
        <p:spPr>
          <a:xfrm>
            <a:off x="956188" y="1364742"/>
            <a:ext cx="11192805" cy="2060418"/>
          </a:xfrm>
          <a:prstGeom prst="rect">
            <a:avLst/>
          </a:prstGeom>
          <a:noFill/>
          <a:ln/>
        </p:spPr>
        <p:txBody>
          <a:bodyPr wrap="square" lIns="0" tIns="0" rIns="0" bIns="0" rtlCol="0" anchor="t"/>
          <a:lstStyle/>
          <a:p>
            <a:pPr algn="l" marL="173990" indent="-173990">
              <a:lnSpc>
                <a:spcPct val="113000"/>
              </a:lnSpc>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Трајна сметководствена книга; пристапот зависи од клучевите</a:t>
            </a:r>
            <a:endParaRPr lang="mk" sz="1820" dirty="0"/>
          </a:p>
          <a:p>
            <a:pPr algn="l" marL="173990" indent="-173990">
              <a:lnSpc>
                <a:spcPct val="113000"/>
              </a:lnSpc>
              <a:spcBef>
                <a:spcPts val="360"/>
              </a:spcBef>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Пренослив и делив; за пренос е потребна комуникација</a:t>
            </a:r>
            <a:endParaRPr lang="mk" sz="1820" dirty="0"/>
          </a:p>
          <a:p>
            <a:pPr algn="l" marL="173990" indent="-173990">
              <a:lnSpc>
                <a:spcPct val="113000"/>
              </a:lnSpc>
              <a:spcBef>
                <a:spcPts val="360"/>
              </a:spcBef>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Јавно позната оскудност и проверливи правила</a:t>
            </a:r>
            <a:endParaRPr lang="mk" sz="1820" dirty="0"/>
          </a:p>
          <a:p>
            <a:pPr algn="l" marL="173990" indent="-173990">
              <a:lnSpc>
                <a:spcPct val="113000"/>
              </a:lnSpc>
              <a:spcBef>
                <a:spcPts val="360"/>
              </a:spcBef>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Заменливоста може да биде засегната од начинот на кој услугите ја третираат јавната историја на трансакции</a:t>
            </a:r>
            <a:endParaRPr lang="mk" sz="1820" dirty="0"/>
          </a:p>
          <a:p>
            <a:pPr algn="l" marL="173990" indent="-173990">
              <a:lnSpc>
                <a:spcPct val="113000"/>
              </a:lnSpc>
              <a:spcBef>
                <a:spcPts val="360"/>
              </a:spcBef>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Прифатеноста се разликува од место до место</a:t>
            </a:r>
            <a:endParaRPr lang="mk" sz="1820" dirty="0"/>
          </a:p>
        </p:txBody>
      </p:sp>
      <p:sp>
        <p:nvSpPr>
          <p:cNvPr id="5" name="Text 3"/>
          <p:cNvSpPr/>
          <p:nvPr/>
        </p:nvSpPr>
        <p:spPr>
          <a:xfrm>
            <a:off x="666780" y="3679820"/>
            <a:ext cx="11510010" cy="312542"/>
          </a:xfrm>
          <a:prstGeom prst="rect">
            <a:avLst/>
          </a:prstGeom>
          <a:noFill/>
          <a:ln/>
        </p:spPr>
        <p:txBody>
          <a:bodyPr wrap="square" lIns="0" tIns="0" rIns="0" bIns="0" rtlCol="0" anchor="t"/>
          <a:lstStyle/>
          <a:p>
            <a:pPr algn="l" indent="0" marL="0">
              <a:lnSpc>
                <a:spcPct val="113000"/>
              </a:lnSpc>
              <a:buNone/>
            </a:pPr>
            <a:r>
              <a:rPr lang="mk" altLang="en-US" sz="1820" b="1" dirty="0">
                <a:solidFill>
                  <a:srgbClr val="25252B"/>
                </a:solidFill>
                <a:latin typeface="IBM Plex Sans" pitchFamily="34" charset="0"/>
                <a:ea typeface="IBM Plex Sans" pitchFamily="34" charset="-122"/>
                <a:cs typeface="IBM Plex Sans" pitchFamily="34" charset="-120"/>
              </a:rPr>
              <a:t>Три функции</a:t>
            </a:r>
            <a:endParaRPr lang="mk" sz="1820" dirty="0"/>
          </a:p>
        </p:txBody>
      </p:sp>
      <p:sp>
        <p:nvSpPr>
          <p:cNvPr id="6" name="Text 4"/>
          <p:cNvSpPr/>
          <p:nvPr/>
        </p:nvSpPr>
        <p:spPr>
          <a:xfrm>
            <a:off x="956188" y="4177436"/>
            <a:ext cx="11192805" cy="1030163"/>
          </a:xfrm>
          <a:prstGeom prst="rect">
            <a:avLst/>
          </a:prstGeom>
          <a:noFill/>
          <a:ln/>
        </p:spPr>
        <p:txBody>
          <a:bodyPr wrap="square" lIns="0" tIns="0" rIns="0" bIns="0" rtlCol="0" anchor="t"/>
          <a:lstStyle/>
          <a:p>
            <a:pPr algn="l" marL="173990" indent="-173990">
              <a:lnSpc>
                <a:spcPct val="113000"/>
              </a:lnSpc>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Средство за зачувување на вредноста: предвидлива понуда; нестабилна цена</a:t>
            </a:r>
            <a:endParaRPr lang="mk" sz="1820" dirty="0"/>
          </a:p>
          <a:p>
            <a:pPr algn="l" marL="173990" indent="-173990">
              <a:lnSpc>
                <a:spcPct val="113000"/>
              </a:lnSpc>
              <a:spcBef>
                <a:spcPts val="360"/>
              </a:spcBef>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Средство за размена: директен пренос; променливи провизии и прифатеност</a:t>
            </a:r>
            <a:endParaRPr lang="mk" sz="1820" dirty="0"/>
          </a:p>
          <a:p>
            <a:pPr algn="l" marL="173990" indent="-173990">
              <a:lnSpc>
                <a:spcPct val="113000"/>
              </a:lnSpc>
              <a:spcBef>
                <a:spcPts val="360"/>
              </a:spcBef>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Пресметковна единица: BTC или сатоши; цените на многу стоки се изразени во фиат-валути</a:t>
            </a:r>
            <a:endParaRPr lang="mk" sz="1820" dirty="0"/>
          </a:p>
        </p:txBody>
      </p:sp>
      <p:sp>
        <p:nvSpPr>
          <p:cNvPr id="7" name="Text 5"/>
          <p:cNvSpPr/>
          <p:nvPr/>
        </p:nvSpPr>
        <p:spPr>
          <a:xfrm>
            <a:off x="666780" y="5346497"/>
            <a:ext cx="11510010" cy="402427"/>
          </a:xfrm>
          <a:prstGeom prst="rect">
            <a:avLst/>
          </a:prstGeom>
          <a:noFill/>
          <a:ln/>
        </p:spPr>
        <p:txBody>
          <a:bodyPr wrap="square" lIns="0" tIns="0" rIns="0" bIns="0" rtlCol="0" anchor="t"/>
          <a:lstStyle/>
          <a:p>
            <a:pPr algn="l" indent="0" marL="0">
              <a:lnSpc>
                <a:spcPct val="113000"/>
              </a:lnSpc>
              <a:buNone/>
            </a:pPr>
            <a:r>
              <a:rPr lang="mk" altLang="en-US" sz="1460" dirty="0">
                <a:solidFill>
                  <a:srgbClr val="25252B"/>
                </a:solidFill>
                <a:latin typeface="IBM Plex Sans" pitchFamily="34" charset="0"/>
                <a:ea typeface="IBM Plex Sans" pitchFamily="34" charset="-122"/>
                <a:cs typeface="IBM Plex Sans" pitchFamily="34" charset="-120"/>
              </a:rPr>
              <a:t>„Здрави пари“ зависи од наведените критериуми. Споредете ги алтернативите користејќи ги истите стандарди.</a:t>
            </a:r>
            <a:endParaRPr lang="mk" sz="146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2</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Биткоин, стабилни монети и други криптосредства</a:t>
            </a:r>
            <a:endParaRPr lang="mk" sz="3000" dirty="0"/>
          </a:p>
        </p:txBody>
      </p:sp>
      <p:sp>
        <p:nvSpPr>
          <p:cNvPr id="4" name="Text 2"/>
          <p:cNvSpPr/>
          <p:nvPr/>
        </p:nvSpPr>
        <p:spPr>
          <a:xfrm>
            <a:off x="1032449" y="1383030"/>
            <a:ext cx="11109137" cy="2545415"/>
          </a:xfrm>
          <a:prstGeom prst="rect">
            <a:avLst/>
          </a:prstGeom>
          <a:noFill/>
          <a:ln/>
        </p:spPr>
        <p:txBody>
          <a:bodyPr wrap="square" lIns="0" tIns="0" rIns="0" bIns="0" rtlCol="0" anchor="t"/>
          <a:lstStyle/>
          <a:p>
            <a:pPr algn="l" marL="219710" indent="-219710">
              <a:lnSpc>
                <a:spcPct val="113000"/>
              </a:lnSpc>
              <a:buSzPct val="100000"/>
              <a:buChar char="•"/>
            </a:pPr>
            <a:r>
              <a:rPr lang="mk" altLang="en-US" sz="2300" b="1" dirty="0">
                <a:solidFill>
                  <a:srgbClr val="422C70"/>
                </a:solidFill>
                <a:latin typeface="IBM Plex Sans" pitchFamily="34" charset="0"/>
                <a:ea typeface="IBM Plex Sans" pitchFamily="34" charset="-122"/>
                <a:cs typeface="IBM Plex Sans" pitchFamily="34" charset="-120"/>
              </a:rPr>
              <a:t>Биткоин:</a:t>
            </a:r>
            <a:r>
              <a:rPr lang="mk" altLang="en-US" sz="2300" dirty="0">
                <a:solidFill>
                  <a:srgbClr val="25252B"/>
                </a:solidFill>
                <a:latin typeface="IBM Plex Sans" pitchFamily="34" charset="0"/>
                <a:ea typeface="IBM Plex Sans" pitchFamily="34" charset="-122"/>
                <a:cs typeface="IBM Plex Sans" pitchFamily="34" charset="-120"/>
              </a:rPr>
              <a:t> јавно достапни правила за издавање; без централен издавач</a:t>
            </a:r>
            <a:endParaRPr lang="mk" sz="2300" dirty="0"/>
          </a:p>
          <a:p>
            <a:pPr algn="l" marL="219710" indent="-219710">
              <a:lnSpc>
                <a:spcPct val="113000"/>
              </a:lnSpc>
              <a:spcBef>
                <a:spcPts val="460"/>
              </a:spcBef>
              <a:buSzPct val="100000"/>
              <a:buChar char="•"/>
            </a:pPr>
            <a:r>
              <a:rPr lang="mk" altLang="en-US" sz="2300" b="1" dirty="0">
                <a:solidFill>
                  <a:srgbClr val="422C70"/>
                </a:solidFill>
                <a:latin typeface="IBM Plex Sans" pitchFamily="34" charset="0"/>
                <a:ea typeface="IBM Plex Sans" pitchFamily="34" charset="-122"/>
                <a:cs typeface="IBM Plex Sans" pitchFamily="34" charset="-120"/>
              </a:rPr>
              <a:t>Стабилни монети:</a:t>
            </a:r>
            <a:r>
              <a:rPr lang="mk" altLang="en-US" sz="2300" dirty="0">
                <a:solidFill>
                  <a:srgbClr val="25252B"/>
                </a:solidFill>
                <a:latin typeface="IBM Plex Sans" pitchFamily="34" charset="0"/>
                <a:ea typeface="IBM Plex Sans" pitchFamily="34" charset="-122"/>
                <a:cs typeface="IBM Plex Sans" pitchFamily="34" charset="-120"/>
              </a:rPr>
              <a:t> целат кон референтна вредност; резерви, механизми или побарувања за откуп</a:t>
            </a:r>
            <a:endParaRPr lang="mk" sz="2300" dirty="0"/>
          </a:p>
          <a:p>
            <a:pPr algn="l" marL="219710" indent="-219710">
              <a:lnSpc>
                <a:spcPct val="113000"/>
              </a:lnSpc>
              <a:spcBef>
                <a:spcPts val="460"/>
              </a:spcBef>
              <a:buSzPct val="100000"/>
              <a:buChar char="•"/>
            </a:pPr>
            <a:r>
              <a:rPr lang="mk" altLang="en-US" sz="2300" b="1" dirty="0">
                <a:solidFill>
                  <a:srgbClr val="422C70"/>
                </a:solidFill>
                <a:latin typeface="IBM Plex Sans" pitchFamily="34" charset="0"/>
                <a:ea typeface="IBM Plex Sans" pitchFamily="34" charset="-122"/>
                <a:cs typeface="IBM Plex Sans" pitchFamily="34" charset="-120"/>
              </a:rPr>
              <a:t>Други криптосредства:</a:t>
            </a:r>
            <a:r>
              <a:rPr lang="mk" altLang="en-US" sz="2300" dirty="0">
                <a:solidFill>
                  <a:srgbClr val="25252B"/>
                </a:solidFill>
                <a:latin typeface="IBM Plex Sans" pitchFamily="34" charset="0"/>
                <a:ea typeface="IBM Plex Sans" pitchFamily="34" charset="-122"/>
                <a:cs typeface="IBM Plex Sans" pitchFamily="34" charset="-120"/>
              </a:rPr>
              <a:t> различни мрежи, издавање, контрола и намени</a:t>
            </a:r>
            <a:endParaRPr lang="mk" sz="2300" dirty="0"/>
          </a:p>
          <a:p>
            <a:pPr algn="l" marL="219710" indent="-219710">
              <a:lnSpc>
                <a:spcPct val="113000"/>
              </a:lnSpc>
              <a:spcBef>
                <a:spcPts val="460"/>
              </a:spcBef>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Заедничката историја на кодот не му ја дава на разгранувањето мрежата или безбедноста на Биткоин</a:t>
            </a:r>
            <a:endParaRPr lang="mk" sz="2300" dirty="0"/>
          </a:p>
        </p:txBody>
      </p:sp>
      <p:sp>
        <p:nvSpPr>
          <p:cNvPr id="5" name="Text 3"/>
          <p:cNvSpPr/>
          <p:nvPr/>
        </p:nvSpPr>
        <p:spPr>
          <a:xfrm>
            <a:off x="666780" y="4250223"/>
            <a:ext cx="11510010" cy="789950"/>
          </a:xfrm>
          <a:prstGeom prst="rect">
            <a:avLst/>
          </a:prstGeom>
          <a:noFill/>
          <a:ln/>
        </p:spPr>
        <p:txBody>
          <a:bodyPr wrap="square" lIns="0" tIns="0" rIns="0" bIns="0" rtlCol="0" anchor="t"/>
          <a:lstStyle/>
          <a:p>
            <a:pPr algn="l" indent="0" marL="0">
              <a:lnSpc>
                <a:spcPct val="113000"/>
              </a:lnSpc>
              <a:buNone/>
            </a:pPr>
            <a:r>
              <a:rPr lang="mk" altLang="en-US" sz="2300" b="1" dirty="0">
                <a:solidFill>
                  <a:srgbClr val="422C70"/>
                </a:solidFill>
                <a:latin typeface="IBM Plex Sans" pitchFamily="34" charset="0"/>
                <a:ea typeface="IBM Plex Sans" pitchFamily="34" charset="-122"/>
                <a:cs typeface="IBM Plex Sans" pitchFamily="34" charset="-120"/>
              </a:rPr>
              <a:t>Споредете:</a:t>
            </a:r>
            <a:r>
              <a:rPr lang="mk" altLang="en-US" sz="2300" dirty="0">
                <a:solidFill>
                  <a:srgbClr val="25252B"/>
                </a:solidFill>
                <a:latin typeface="IBM Plex Sans" pitchFamily="34" charset="0"/>
                <a:ea typeface="IBM Plex Sans" pitchFamily="34" charset="-122"/>
                <a:cs typeface="IBM Plex Sans" pitchFamily="34" charset="-120"/>
              </a:rPr>
              <a:t> контрола врз издавањето, независна проверка, контрола врз клучевите и договорни страни.</a:t>
            </a:r>
            <a:endParaRPr lang="mk" sz="2300" dirty="0"/>
          </a:p>
        </p:txBody>
      </p:sp>
      <p:sp>
        <p:nvSpPr>
          <p:cNvPr id="6" name="Text 4"/>
          <p:cNvSpPr/>
          <p:nvPr/>
        </p:nvSpPr>
        <p:spPr>
          <a:xfrm>
            <a:off x="666780" y="5332781"/>
            <a:ext cx="11510010" cy="789950"/>
          </a:xfrm>
          <a:prstGeom prst="rect">
            <a:avLst/>
          </a:prstGeom>
          <a:noFill/>
          <a:ln/>
        </p:spPr>
        <p:txBody>
          <a:bodyPr wrap="square" lIns="0" tIns="0" rIns="0" bIns="0" rtlCol="0" anchor="t"/>
          <a:lstStyle/>
          <a:p>
            <a:pPr algn="l" indent="0" marL="0">
              <a:lnSpc>
                <a:spcPct val="113000"/>
              </a:lnSpc>
              <a:buNone/>
            </a:pPr>
            <a:r>
              <a:rPr lang="mk" altLang="en-US" sz="2300" dirty="0">
                <a:solidFill>
                  <a:srgbClr val="25252B"/>
                </a:solidFill>
                <a:latin typeface="IBM Plex Sans" pitchFamily="34" charset="0"/>
                <a:ea typeface="IBM Plex Sans" pitchFamily="34" charset="-122"/>
                <a:cs typeface="IBM Plex Sans" pitchFamily="34" charset="-120"/>
              </a:rPr>
              <a:t>Оваа споредба го појаснува Биткоин; таа не препорачува стекнување, тргување или промовирање на кое било средство.</a:t>
            </a:r>
            <a:endParaRPr lang="mk"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2</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Различни дизајни, различни ризици</a:t>
            </a:r>
            <a:endParaRPr lang="mk" sz="3000" dirty="0"/>
          </a:p>
        </p:txBody>
      </p:sp>
      <p:sp>
        <p:nvSpPr>
          <p:cNvPr id="4" name="Text 2"/>
          <p:cNvSpPr/>
          <p:nvPr/>
        </p:nvSpPr>
        <p:spPr>
          <a:xfrm>
            <a:off x="1032449" y="1383030"/>
            <a:ext cx="11109137" cy="3335365"/>
          </a:xfrm>
          <a:prstGeom prst="rect">
            <a:avLst/>
          </a:prstGeom>
          <a:noFill/>
          <a:ln/>
        </p:spPr>
        <p:txBody>
          <a:bodyPr wrap="square" lIns="0" tIns="0" rIns="0" bIns="0" rtlCol="0" anchor="t"/>
          <a:lstStyle/>
          <a:p>
            <a:pPr algn="l" marL="219710" indent="-219710">
              <a:lnSpc>
                <a:spcPct val="113000"/>
              </a:lnSpc>
              <a:buSzPct val="100000"/>
              <a:buChar char="•"/>
            </a:pPr>
            <a:r>
              <a:rPr lang="mk" altLang="en-US" sz="2300" b="1" dirty="0">
                <a:solidFill>
                  <a:srgbClr val="422C70"/>
                </a:solidFill>
                <a:latin typeface="IBM Plex Sans" pitchFamily="34" charset="0"/>
                <a:ea typeface="IBM Plex Sans" pitchFamily="34" charset="-122"/>
                <a:cs typeface="IBM Plex Sans" pitchFamily="34" charset="-120"/>
              </a:rPr>
              <a:t>Биткоин:</a:t>
            </a:r>
            <a:r>
              <a:rPr lang="mk" altLang="en-US" sz="2300" dirty="0">
                <a:solidFill>
                  <a:srgbClr val="25252B"/>
                </a:solidFill>
                <a:latin typeface="IBM Plex Sans" pitchFamily="34" charset="0"/>
                <a:ea typeface="IBM Plex Sans" pitchFamily="34" charset="-122"/>
                <a:cs typeface="IBM Plex Sans" pitchFamily="34" charset="-120"/>
              </a:rPr>
              <a:t> волатилност, губење на клучеви, конечност на плаќањата, надоместоци, јавни записи</a:t>
            </a:r>
            <a:endParaRPr lang="mk" sz="2300" dirty="0"/>
          </a:p>
          <a:p>
            <a:pPr algn="l" marL="219710" indent="-219710">
              <a:lnSpc>
                <a:spcPct val="113000"/>
              </a:lnSpc>
              <a:spcBef>
                <a:spcPts val="460"/>
              </a:spcBef>
              <a:buSzPct val="100000"/>
              <a:buChar char="•"/>
            </a:pPr>
            <a:r>
              <a:rPr lang="mk" altLang="en-US" sz="2300" b="1" dirty="0">
                <a:solidFill>
                  <a:srgbClr val="422C70"/>
                </a:solidFill>
                <a:latin typeface="IBM Plex Sans" pitchFamily="34" charset="0"/>
                <a:ea typeface="IBM Plex Sans" pitchFamily="34" charset="-122"/>
                <a:cs typeface="IBM Plex Sans" pitchFamily="34" charset="-120"/>
              </a:rPr>
              <a:t>Стабилни монети:</a:t>
            </a:r>
            <a:r>
              <a:rPr lang="mk" altLang="en-US" sz="2300" dirty="0">
                <a:solidFill>
                  <a:srgbClr val="25252B"/>
                </a:solidFill>
                <a:latin typeface="IBM Plex Sans" pitchFamily="34" charset="0"/>
                <a:ea typeface="IBM Plex Sans" pitchFamily="34" charset="-122"/>
                <a:cs typeface="IBM Plex Sans" pitchFamily="34" charset="-120"/>
              </a:rPr>
              <a:t> губење на врзаноста за референтната вредност, резерви, откуп, замрзнувања и договорни страни</a:t>
            </a:r>
            <a:endParaRPr lang="mk" sz="2300" dirty="0"/>
          </a:p>
          <a:p>
            <a:pPr algn="l" marL="219710" indent="-219710">
              <a:lnSpc>
                <a:spcPct val="113000"/>
              </a:lnSpc>
              <a:spcBef>
                <a:spcPts val="460"/>
              </a:spcBef>
              <a:buSzPct val="100000"/>
              <a:buChar char="•"/>
            </a:pPr>
            <a:r>
              <a:rPr lang="mk" altLang="en-US" sz="2300" b="1" dirty="0">
                <a:solidFill>
                  <a:srgbClr val="422C70"/>
                </a:solidFill>
                <a:latin typeface="IBM Plex Sans" pitchFamily="34" charset="0"/>
                <a:ea typeface="IBM Plex Sans" pitchFamily="34" charset="-122"/>
                <a:cs typeface="IBM Plex Sans" pitchFamily="34" charset="-120"/>
              </a:rPr>
              <a:t>Други криптосредства:</a:t>
            </a:r>
            <a:r>
              <a:rPr lang="mk" altLang="en-US" sz="2300" dirty="0">
                <a:solidFill>
                  <a:srgbClr val="25252B"/>
                </a:solidFill>
                <a:latin typeface="IBM Plex Sans" pitchFamily="34" charset="0"/>
                <a:ea typeface="IBM Plex Sans" pitchFamily="34" charset="-122"/>
                <a:cs typeface="IBM Plex Sans" pitchFamily="34" charset="-120"/>
              </a:rPr>
              <a:t> промени на правилата, концентрирано влијание, софтверски грешки, хакерски напади и мостови</a:t>
            </a:r>
            <a:endParaRPr lang="mk" sz="2300" dirty="0"/>
          </a:p>
          <a:p>
            <a:pPr algn="l" marL="219710" indent="-219710">
              <a:lnSpc>
                <a:spcPct val="113000"/>
              </a:lnSpc>
              <a:spcBef>
                <a:spcPts val="460"/>
              </a:spcBef>
              <a:buSzPct val="100000"/>
              <a:buChar char="•"/>
            </a:pPr>
            <a:r>
              <a:rPr lang="mk" altLang="en-US" sz="2300" b="1" dirty="0">
                <a:solidFill>
                  <a:srgbClr val="422C70"/>
                </a:solidFill>
                <a:latin typeface="IBM Plex Sans" pitchFamily="34" charset="0"/>
                <a:ea typeface="IBM Plex Sans" pitchFamily="34" charset="-122"/>
                <a:cs typeface="IBM Plex Sans" pitchFamily="34" charset="-120"/>
              </a:rPr>
              <a:t>Услуги:</a:t>
            </a:r>
            <a:r>
              <a:rPr lang="mk" altLang="en-US" sz="2300" dirty="0">
                <a:solidFill>
                  <a:srgbClr val="25252B"/>
                </a:solidFill>
                <a:latin typeface="IBM Plex Sans" pitchFamily="34" charset="0"/>
                <a:ea typeface="IBM Plex Sans" pitchFamily="34" charset="-122"/>
                <a:cs typeface="IBM Plex Sans" pitchFamily="34" charset="-120"/>
              </a:rPr>
              <a:t> чување на средства, пропаѓање, пристап и правни ризици во сите категории</a:t>
            </a:r>
            <a:endParaRPr lang="mk" sz="2300" dirty="0"/>
          </a:p>
        </p:txBody>
      </p:sp>
      <p:sp>
        <p:nvSpPr>
          <p:cNvPr id="5" name="Text 3"/>
          <p:cNvSpPr/>
          <p:nvPr/>
        </p:nvSpPr>
        <p:spPr>
          <a:xfrm>
            <a:off x="666780" y="5040173"/>
            <a:ext cx="11510010" cy="1184971"/>
          </a:xfrm>
          <a:prstGeom prst="rect">
            <a:avLst/>
          </a:prstGeom>
          <a:noFill/>
          <a:ln/>
        </p:spPr>
        <p:txBody>
          <a:bodyPr wrap="square" lIns="0" tIns="0" rIns="0" bIns="0" rtlCol="0" anchor="t"/>
          <a:lstStyle/>
          <a:p>
            <a:pPr algn="l" indent="0" marL="0">
              <a:lnSpc>
                <a:spcPct val="113000"/>
              </a:lnSpc>
              <a:buNone/>
            </a:pPr>
            <a:r>
              <a:rPr lang="mk" altLang="en-US" sz="2300" dirty="0">
                <a:solidFill>
                  <a:srgbClr val="25252B"/>
                </a:solidFill>
                <a:latin typeface="IBM Plex Sans" pitchFamily="34" charset="0"/>
                <a:ea typeface="IBM Plex Sans" pitchFamily="34" charset="-122"/>
                <a:cs typeface="IBM Plex Sans" pitchFamily="34" charset="-120"/>
              </a:rPr>
              <a:t>Позната трговска ознака, навидум стабилна цена или дотерана апликација не се доказ за безбедност. Токените не даваат автоматски сопственички удел во компанија, приход или право на откуп.</a:t>
            </a:r>
            <a:endParaRPr lang="mk"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2</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Учењето не е тргување или промоција</a:t>
            </a:r>
            <a:endParaRPr lang="mk"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Објаснете, поставувајте прашања, споредувајте и проверувајте</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Шпекулација: ценовен ризик, ризик од платформата и притисок</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Промоција: можни судири на интереси</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Без упатства за купување, продавање или чување</a:t>
            </a:r>
            <a:endParaRPr lang="mk" sz="2400" dirty="0"/>
          </a:p>
        </p:txBody>
      </p:sp>
      <p:sp>
        <p:nvSpPr>
          <p:cNvPr id="5" name="Shape 3"/>
          <p:cNvSpPr/>
          <p:nvPr/>
        </p:nvSpPr>
        <p:spPr>
          <a:xfrm>
            <a:off x="666780" y="3549975"/>
            <a:ext cx="10858500" cy="1645280"/>
          </a:xfrm>
          <a:prstGeom prst="rect">
            <a:avLst/>
          </a:prstGeom>
          <a:solidFill>
            <a:srgbClr val="F3F3FA"/>
          </a:solidFill>
          <a:ln/>
        </p:spPr>
      </p:sp>
      <p:sp>
        <p:nvSpPr>
          <p:cNvPr id="6" name="Shape 4"/>
          <p:cNvSpPr/>
          <p:nvPr/>
        </p:nvSpPr>
        <p:spPr>
          <a:xfrm>
            <a:off x="666780" y="3549975"/>
            <a:ext cx="57150" cy="1645280"/>
          </a:xfrm>
          <a:prstGeom prst="rect">
            <a:avLst/>
          </a:prstGeom>
          <a:solidFill>
            <a:srgbClr val="422C70"/>
          </a:solidFill>
          <a:ln/>
        </p:spPr>
      </p:sp>
      <p:sp>
        <p:nvSpPr>
          <p:cNvPr id="7" name="Text 5"/>
          <p:cNvSpPr/>
          <p:nvPr/>
        </p:nvSpPr>
        <p:spPr>
          <a:xfrm>
            <a:off x="1211580" y="3824295"/>
            <a:ext cx="10415565" cy="1096640"/>
          </a:xfrm>
          <a:prstGeom prst="rect">
            <a:avLst/>
          </a:prstGeom>
          <a:noFill/>
          <a:ln/>
        </p:spPr>
        <p:txBody>
          <a:bodyPr wrap="square" lIns="0" tIns="0" rIns="0" bIns="0" rtlCol="0" anchor="t"/>
          <a:lstStyle/>
          <a:p>
            <a:pPr algn="l" indent="0" marL="0">
              <a:lnSpc>
                <a:spcPct val="113000"/>
              </a:lnSpc>
              <a:buNone/>
            </a:pPr>
            <a:r>
              <a:rPr lang="mk" altLang="en-US" sz="2400" b="1" dirty="0">
                <a:solidFill>
                  <a:srgbClr val="422C70"/>
                </a:solidFill>
                <a:latin typeface="IBM Plex Sans" pitchFamily="34" charset="0"/>
                <a:ea typeface="IBM Plex Sans" pitchFamily="34" charset="-122"/>
                <a:cs typeface="IBM Plex Sans" pitchFamily="34" charset="-120"/>
              </a:rPr>
              <a:t>Проверка на локалната вредност</a:t>
            </a:r>
            <a:endParaRPr lang="mk" sz="2400" dirty="0"/>
          </a:p>
          <a:p>
            <a:pPr algn="l" indent="0" marL="0">
              <a:lnSpc>
                <a:spcPct val="113000"/>
              </a:lnSpc>
              <a:spcBef>
                <a:spcPts val="360"/>
              </a:spcBef>
              <a:buNone/>
            </a:pPr>
            <a:r>
              <a:rPr lang="mk" altLang="en-US" sz="2400" dirty="0">
                <a:solidFill>
                  <a:srgbClr val="25252B"/>
                </a:solidFill>
                <a:latin typeface="IBM Plex Sans" pitchFamily="34" charset="0"/>
                <a:ea typeface="IBM Plex Sans" pitchFamily="34" charset="-122"/>
                <a:cs typeface="IBM Plex Sans" pitchFamily="34" charset="-120"/>
              </a:rPr>
              <a:t>Разграничете ги пазарната цена, локалната прифатеност и личните претпочитања или пристрасност.</a:t>
            </a:r>
            <a:endParaRPr lang="mk"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2</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Хронологија на создавањето на Биткоин</a:t>
            </a:r>
            <a:endParaRPr lang="mk"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mk" altLang="en-US" sz="2400" dirty="0">
                <a:solidFill>
                  <a:srgbClr val="25252B"/>
                </a:solidFill>
                <a:latin typeface="IBM Plex Sans" pitchFamily="34" charset="0"/>
                <a:ea typeface="IBM Plex Sans" pitchFamily="34" charset="-122"/>
                <a:cs typeface="IBM Plex Sans" pitchFamily="34" charset="-120"/>
              </a:rPr>
              <a:t>Satoshi Nakamoto е псевдоним; идентитетот на создавачот или создавачите останува непознат. Други ја продолжија работата на мрежата со отворен код без постојан централен водач.</a:t>
            </a:r>
            <a:endParaRPr lang="mk" sz="2400" dirty="0"/>
          </a:p>
        </p:txBody>
      </p:sp>
      <p:sp>
        <p:nvSpPr>
          <p:cNvPr id="5" name="Text 3"/>
          <p:cNvSpPr/>
          <p:nvPr/>
        </p:nvSpPr>
        <p:spPr>
          <a:xfrm>
            <a:off x="666780" y="2986705"/>
            <a:ext cx="11510010" cy="411389"/>
          </a:xfrm>
          <a:prstGeom prst="rect">
            <a:avLst/>
          </a:prstGeom>
          <a:noFill/>
          <a:ln/>
        </p:spPr>
        <p:txBody>
          <a:bodyPr wrap="square" lIns="0" tIns="0" rIns="0" bIns="0" rtlCol="0" anchor="t"/>
          <a:lstStyle/>
          <a:p>
            <a:pPr algn="l" indent="0" marL="0">
              <a:lnSpc>
                <a:spcPct val="113000"/>
              </a:lnSpc>
              <a:buNone/>
            </a:pPr>
            <a:r>
              <a:rPr lang="mk" altLang="en-US" sz="2400" dirty="0">
                <a:solidFill>
                  <a:srgbClr val="25252B"/>
                </a:solidFill>
                <a:latin typeface="IBM Plex Sans" pitchFamily="34" charset="0"/>
                <a:ea typeface="IBM Plex Sans" pitchFamily="34" charset="-122"/>
                <a:cs typeface="IBM Plex Sans" pitchFamily="34" charset="-120"/>
              </a:rPr>
              <a:t>Оценете ги дизајнот и функционирањето, како и приказната за потеклото.</a:t>
            </a:r>
            <a:endParaRPr lang="mk"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2</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31 октомври 2008Објавена е белата книга: онлајн плаќања без посредник3 јануари 2009Генезис-блок: започнува со работа мрежата Биткоин 12 јануари 2009Прва трансакција меѓу две лица, од Сатоши до Хал Фин">    </p:cNvPr>
          <p:cNvPicPr>
            <a:picLocks noChangeAspect="1"/>
          </p:cNvPicPr>
          <p:nvPr/>
        </p:nvPicPr>
        <p:blipFill>
          <a:blip r:embed="rId1"/>
          <a:stretch>
            <a:fillRect/>
          </a:stretch>
        </p:blipFill>
        <p:spPr>
          <a:xfrm>
            <a:off x="342900" y="1247150"/>
            <a:ext cx="11506170" cy="421117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Зајакнување, ризик и одговорност</a:t>
            </a:r>
            <a:endParaRPr lang="mk" sz="3000" dirty="0"/>
          </a:p>
        </p:txBody>
      </p:sp>
      <p:sp>
        <p:nvSpPr>
          <p:cNvPr id="4" name="Text 2"/>
          <p:cNvSpPr/>
          <p:nvPr/>
        </p:nvSpPr>
        <p:spPr>
          <a:xfrm>
            <a:off x="1002000" y="1375806"/>
            <a:ext cx="11142604" cy="2386035"/>
          </a:xfrm>
          <a:prstGeom prst="rect">
            <a:avLst/>
          </a:prstGeom>
          <a:noFill/>
          <a:ln/>
        </p:spPr>
        <p:txBody>
          <a:bodyPr wrap="square" lIns="0" tIns="0" rIns="0" bIns="0" rtlCol="0" anchor="t"/>
          <a:lstStyle/>
          <a:p>
            <a:pPr algn="l" marL="200660" indent="-200660">
              <a:lnSpc>
                <a:spcPct val="113000"/>
              </a:lnSpc>
              <a:buSzPct val="100000"/>
              <a:buChar char="•"/>
            </a:pPr>
            <a:r>
              <a:rPr lang="mk" altLang="en-US" sz="2110" dirty="0">
                <a:solidFill>
                  <a:srgbClr val="25252B"/>
                </a:solidFill>
                <a:latin typeface="IBM Plex Sans" pitchFamily="34" charset="0"/>
                <a:ea typeface="IBM Plex Sans" pitchFamily="34" charset="-122"/>
                <a:cs typeface="IBM Plex Sans" pitchFamily="34" charset="-120"/>
              </a:rPr>
              <a:t>Директна контрола преку клучеви</a:t>
            </a:r>
            <a:endParaRPr lang="mk" sz="2110" dirty="0"/>
          </a:p>
          <a:p>
            <a:pPr algn="l" marL="200660" indent="-200660">
              <a:lnSpc>
                <a:spcPct val="113000"/>
              </a:lnSpc>
              <a:spcBef>
                <a:spcPts val="420"/>
              </a:spcBef>
              <a:buSzPct val="100000"/>
              <a:buChar char="•"/>
            </a:pPr>
            <a:r>
              <a:rPr lang="mk" altLang="en-US" sz="2110" dirty="0">
                <a:solidFill>
                  <a:srgbClr val="25252B"/>
                </a:solidFill>
                <a:latin typeface="IBM Plex Sans" pitchFamily="34" charset="0"/>
                <a:ea typeface="IBM Plex Sans" pitchFamily="34" charset="-122"/>
                <a:cs typeface="IBM Plex Sans" pitchFamily="34" charset="-120"/>
              </a:rPr>
              <a:t>Јавни правила и независна проверка</a:t>
            </a:r>
            <a:endParaRPr lang="mk" sz="2110" dirty="0"/>
          </a:p>
          <a:p>
            <a:pPr algn="l" marL="200660" indent="-200660">
              <a:lnSpc>
                <a:spcPct val="113000"/>
              </a:lnSpc>
              <a:spcBef>
                <a:spcPts val="420"/>
              </a:spcBef>
              <a:buSzPct val="100000"/>
              <a:buChar char="•"/>
            </a:pPr>
            <a:r>
              <a:rPr lang="mk" altLang="en-US" sz="2110" dirty="0">
                <a:solidFill>
                  <a:srgbClr val="25252B"/>
                </a:solidFill>
                <a:latin typeface="IBM Plex Sans" pitchFamily="34" charset="0"/>
                <a:ea typeface="IBM Plex Sans" pitchFamily="34" charset="-122"/>
                <a:cs typeface="IBM Plex Sans" pitchFamily="34" charset="-120"/>
              </a:rPr>
              <a:t>Глобален пренос директно меѓу корисници</a:t>
            </a:r>
            <a:endParaRPr lang="mk" sz="2110" dirty="0"/>
          </a:p>
          <a:p>
            <a:pPr algn="l" marL="200660" indent="-200660">
              <a:lnSpc>
                <a:spcPct val="113000"/>
              </a:lnSpc>
              <a:spcBef>
                <a:spcPts val="420"/>
              </a:spcBef>
              <a:buSzPct val="100000"/>
              <a:buChar char="•"/>
            </a:pPr>
            <a:r>
              <a:rPr lang="mk" altLang="en-US" sz="2110" dirty="0">
                <a:solidFill>
                  <a:srgbClr val="25252B"/>
                </a:solidFill>
                <a:latin typeface="IBM Plex Sans" pitchFamily="34" charset="0"/>
                <a:ea typeface="IBM Plex Sans" pitchFamily="34" charset="-122"/>
                <a:cs typeface="IBM Plex Sans" pitchFamily="34" charset="-120"/>
              </a:rPr>
              <a:t>Резервни копии, проверки на плаќањата и планирање на обновувањето</a:t>
            </a:r>
            <a:endParaRPr lang="mk" sz="2110" dirty="0"/>
          </a:p>
          <a:p>
            <a:pPr algn="l" marL="200660" indent="-200660">
              <a:lnSpc>
                <a:spcPct val="113000"/>
              </a:lnSpc>
              <a:spcBef>
                <a:spcPts val="420"/>
              </a:spcBef>
              <a:buSzPct val="100000"/>
              <a:buChar char="•"/>
            </a:pPr>
            <a:r>
              <a:rPr lang="mk" altLang="en-US" sz="2110" dirty="0">
                <a:solidFill>
                  <a:srgbClr val="25252B"/>
                </a:solidFill>
                <a:latin typeface="IBM Plex Sans" pitchFamily="34" charset="0"/>
                <a:ea typeface="IBM Plex Sans" pitchFamily="34" charset="-122"/>
                <a:cs typeface="IBM Plex Sans" pitchFamily="34" charset="-120"/>
              </a:rPr>
              <a:t>Нестабилност на цената, јавна евиденција, надоместоци и ограничена прифатеност</a:t>
            </a:r>
            <a:endParaRPr lang="mk" sz="2110" dirty="0"/>
          </a:p>
        </p:txBody>
      </p:sp>
      <p:sp>
        <p:nvSpPr>
          <p:cNvPr id="5" name="Text 3"/>
          <p:cNvSpPr/>
          <p:nvPr/>
        </p:nvSpPr>
        <p:spPr>
          <a:xfrm>
            <a:off x="666780" y="4056736"/>
            <a:ext cx="11510010" cy="723930"/>
          </a:xfrm>
          <a:prstGeom prst="rect">
            <a:avLst/>
          </a:prstGeom>
          <a:noFill/>
          <a:ln/>
        </p:spPr>
        <p:txBody>
          <a:bodyPr wrap="square" lIns="0" tIns="0" rIns="0" bIns="0" rtlCol="0" anchor="t"/>
          <a:lstStyle/>
          <a:p>
            <a:pPr algn="l" indent="0" marL="0">
              <a:lnSpc>
                <a:spcPct val="113000"/>
              </a:lnSpc>
              <a:buNone/>
            </a:pPr>
            <a:r>
              <a:rPr lang="mk" altLang="en-US" sz="2110" dirty="0">
                <a:solidFill>
                  <a:srgbClr val="25252B"/>
                </a:solidFill>
                <a:latin typeface="IBM Plex Sans" pitchFamily="34" charset="0"/>
                <a:ea typeface="IBM Plex Sans" pitchFamily="34" charset="-122"/>
                <a:cs typeface="IBM Plex Sans" pitchFamily="34" charset="-120"/>
              </a:rPr>
              <a:t>Ниту една компанија не може да врати изгубена фраза за обновување. Побарајте помош пред да префрлите значителни средства, без да откривате тајни податоци.</a:t>
            </a:r>
            <a:endParaRPr lang="mk" sz="2110" dirty="0"/>
          </a:p>
        </p:txBody>
      </p:sp>
      <p:sp>
        <p:nvSpPr>
          <p:cNvPr id="6" name="Text 4"/>
          <p:cNvSpPr/>
          <p:nvPr/>
        </p:nvSpPr>
        <p:spPr>
          <a:xfrm>
            <a:off x="666780" y="5048860"/>
            <a:ext cx="11510010" cy="723930"/>
          </a:xfrm>
          <a:prstGeom prst="rect">
            <a:avLst/>
          </a:prstGeom>
          <a:noFill/>
          <a:ln/>
        </p:spPr>
        <p:txBody>
          <a:bodyPr wrap="square" lIns="0" tIns="0" rIns="0" bIns="0" rtlCol="0" anchor="t"/>
          <a:lstStyle/>
          <a:p>
            <a:pPr algn="l" indent="0" marL="0">
              <a:lnSpc>
                <a:spcPct val="113000"/>
              </a:lnSpc>
              <a:buNone/>
            </a:pPr>
            <a:r>
              <a:rPr lang="mk" altLang="en-US" sz="2110" dirty="0">
                <a:solidFill>
                  <a:srgbClr val="25252B"/>
                </a:solidFill>
                <a:latin typeface="IBM Plex Sans" pitchFamily="34" charset="0"/>
                <a:ea typeface="IBM Plex Sans" pitchFamily="34" charset="-122"/>
                <a:cs typeface="IBM Plex Sans" pitchFamily="34" charset="-120"/>
              </a:rPr>
              <a:t>Личната одговорност може да вклучува едукација, проверка од други лица, процедури и мали пробни трансакции.</a:t>
            </a:r>
            <a:endParaRPr lang="mk"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2</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Повторување: Како Биткоин ги решава недостатоците на</a:t>
            </a:r>
            <a:br/>
            <a:r>
              <a:rPr lang="mk" altLang="en-US" sz="3000" dirty="0">
                <a:solidFill>
                  <a:srgbClr val="422C70"/>
                </a:solidFill>
                <a:latin typeface="IBM Plex Sans Medium" pitchFamily="34" charset="0"/>
                <a:ea typeface="IBM Plex Sans Medium" pitchFamily="34" charset="-122"/>
                <a:cs typeface="IBM Plex Sans Medium" pitchFamily="34" charset="-120"/>
              </a:rPr>
              <a:t>монетарниот систем?</a:t>
            </a:r>
            <a:endParaRPr lang="mk" sz="3000" dirty="0"/>
          </a:p>
        </p:txBody>
      </p:sp>
      <p:sp>
        <p:nvSpPr>
          <p:cNvPr id="4" name="Text 2"/>
          <p:cNvSpPr/>
          <p:nvPr/>
        </p:nvSpPr>
        <p:spPr>
          <a:xfrm>
            <a:off x="666780" y="1830263"/>
            <a:ext cx="11510010" cy="312542"/>
          </a:xfrm>
          <a:prstGeom prst="rect">
            <a:avLst/>
          </a:prstGeom>
          <a:noFill/>
          <a:ln/>
        </p:spPr>
        <p:txBody>
          <a:bodyPr wrap="square" lIns="0" tIns="0" rIns="0" bIns="0" rtlCol="0" anchor="t"/>
          <a:lstStyle/>
          <a:p>
            <a:pPr algn="l" indent="0" marL="0">
              <a:lnSpc>
                <a:spcPct val="113000"/>
              </a:lnSpc>
              <a:buNone/>
            </a:pPr>
            <a:r>
              <a:rPr lang="mk" altLang="en-US" sz="1820" b="1" dirty="0">
                <a:solidFill>
                  <a:srgbClr val="25252B"/>
                </a:solidFill>
                <a:latin typeface="IBM Plex Sans" pitchFamily="34" charset="0"/>
                <a:ea typeface="IBM Plex Sans" pitchFamily="34" charset="-122"/>
                <a:cs typeface="IBM Plex Sans" pitchFamily="34" charset="-120"/>
              </a:rPr>
              <a:t>Клучни поенти</a:t>
            </a:r>
            <a:endParaRPr lang="mk" sz="1820" dirty="0"/>
          </a:p>
        </p:txBody>
      </p:sp>
      <p:sp>
        <p:nvSpPr>
          <p:cNvPr id="5" name="Text 3"/>
          <p:cNvSpPr/>
          <p:nvPr/>
        </p:nvSpPr>
        <p:spPr>
          <a:xfrm>
            <a:off x="956188" y="2327971"/>
            <a:ext cx="11192805" cy="2372959"/>
          </a:xfrm>
          <a:prstGeom prst="rect">
            <a:avLst/>
          </a:prstGeom>
          <a:noFill/>
          <a:ln/>
        </p:spPr>
        <p:txBody>
          <a:bodyPr wrap="square" lIns="0" tIns="0" rIns="0" bIns="0" rtlCol="0" anchor="t"/>
          <a:lstStyle/>
          <a:p>
            <a:pPr algn="l" marL="173990" indent="-173990">
              <a:lnSpc>
                <a:spcPct val="113000"/>
              </a:lnSpc>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Променлива понуда → јавни правила за издавање; корисниците го спроведуваат нивното почитување</a:t>
            </a:r>
            <a:endParaRPr lang="mk" sz="1820" dirty="0"/>
          </a:p>
          <a:p>
            <a:pPr algn="l" marL="173990" indent="-173990">
              <a:lnSpc>
                <a:spcPct val="113000"/>
              </a:lnSpc>
              <a:spcBef>
                <a:spcPts val="360"/>
              </a:spcBef>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Централно одобрување на плаќањата → пренос од корисник на корисник; грешките тешко се исправаат</a:t>
            </a:r>
            <a:endParaRPr lang="mk" sz="1820" dirty="0"/>
          </a:p>
          <a:p>
            <a:pPr algn="l" marL="173990" indent="-173990">
              <a:lnSpc>
                <a:spcPct val="113000"/>
              </a:lnSpc>
              <a:spcBef>
                <a:spcPts val="360"/>
              </a:spcBef>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Централна евиденција → заедничка проверка; ризици за приватноста од јавната евиденција</a:t>
            </a:r>
            <a:endParaRPr lang="mk" sz="1820" dirty="0"/>
          </a:p>
          <a:p>
            <a:pPr algn="l" marL="173990" indent="-173990">
              <a:lnSpc>
                <a:spcPct val="113000"/>
              </a:lnSpc>
              <a:spcBef>
                <a:spcPts val="360"/>
              </a:spcBef>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Пристап преку институции → контрола врз клучевите; одговорност за резервните копии</a:t>
            </a:r>
            <a:endParaRPr lang="mk" sz="1820" dirty="0"/>
          </a:p>
          <a:p>
            <a:pPr algn="l" marL="173990" indent="-173990">
              <a:lnSpc>
                <a:spcPct val="113000"/>
              </a:lnSpc>
              <a:spcBef>
                <a:spcPts val="360"/>
              </a:spcBef>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Подредување на трансакциите → доказ за работа; трошоци за опрема и енергија</a:t>
            </a:r>
            <a:endParaRPr lang="mk" sz="1820" dirty="0"/>
          </a:p>
        </p:txBody>
      </p:sp>
      <p:sp>
        <p:nvSpPr>
          <p:cNvPr id="6" name="Shape 4"/>
          <p:cNvSpPr/>
          <p:nvPr/>
        </p:nvSpPr>
        <p:spPr>
          <a:xfrm>
            <a:off x="666780" y="4955499"/>
            <a:ext cx="10858500" cy="937443"/>
          </a:xfrm>
          <a:prstGeom prst="rect">
            <a:avLst/>
          </a:prstGeom>
          <a:solidFill>
            <a:srgbClr val="F3F3FA"/>
          </a:solidFill>
          <a:ln/>
        </p:spPr>
      </p:sp>
      <p:sp>
        <p:nvSpPr>
          <p:cNvPr id="7" name="Shape 5"/>
          <p:cNvSpPr/>
          <p:nvPr/>
        </p:nvSpPr>
        <p:spPr>
          <a:xfrm>
            <a:off x="666780" y="4955499"/>
            <a:ext cx="57150" cy="937443"/>
          </a:xfrm>
          <a:prstGeom prst="rect">
            <a:avLst/>
          </a:prstGeom>
          <a:solidFill>
            <a:srgbClr val="422C70"/>
          </a:solidFill>
          <a:ln/>
        </p:spPr>
      </p:sp>
      <p:sp>
        <p:nvSpPr>
          <p:cNvPr id="8" name="Text 6"/>
          <p:cNvSpPr/>
          <p:nvPr/>
        </p:nvSpPr>
        <p:spPr>
          <a:xfrm>
            <a:off x="1094537" y="5163983"/>
            <a:ext cx="10663641" cy="520476"/>
          </a:xfrm>
          <a:prstGeom prst="rect">
            <a:avLst/>
          </a:prstGeom>
          <a:noFill/>
          <a:ln/>
        </p:spPr>
        <p:txBody>
          <a:bodyPr wrap="square" lIns="0" tIns="0" rIns="0" bIns="0" rtlCol="0" anchor="t"/>
          <a:lstStyle/>
          <a:p>
            <a:pPr algn="l" indent="0" marL="0">
              <a:lnSpc>
                <a:spcPct val="113000"/>
              </a:lnSpc>
              <a:buNone/>
            </a:pPr>
            <a:r>
              <a:rPr lang="mk" altLang="en-US" sz="1820" b="1" dirty="0">
                <a:solidFill>
                  <a:srgbClr val="422C70"/>
                </a:solidFill>
                <a:latin typeface="IBM Plex Sans" pitchFamily="34" charset="0"/>
                <a:ea typeface="IBM Plex Sans" pitchFamily="34" charset="-122"/>
                <a:cs typeface="IBM Plex Sans" pitchFamily="34" charset="-120"/>
              </a:rPr>
              <a:t>Момент за размислување</a:t>
            </a:r>
            <a:endParaRPr lang="mk" sz="1820" dirty="0"/>
          </a:p>
          <a:p>
            <a:pPr algn="l" indent="0" marL="0">
              <a:lnSpc>
                <a:spcPct val="113000"/>
              </a:lnSpc>
              <a:spcBef>
                <a:spcPts val="270"/>
              </a:spcBef>
              <a:buNone/>
            </a:pPr>
            <a:r>
              <a:rPr lang="mk" altLang="en-US" sz="1820" dirty="0">
                <a:solidFill>
                  <a:srgbClr val="25252B"/>
                </a:solidFill>
                <a:latin typeface="IBM Plex Sans" pitchFamily="34" charset="0"/>
                <a:ea typeface="IBM Plex Sans" pitchFamily="34" charset="-122"/>
                <a:cs typeface="IBM Plex Sans" pitchFamily="34" charset="-120"/>
              </a:rPr>
              <a:t>Кој дел од дизајнот на Биткоин сега би го објасниле поинаку и зошто?</a:t>
            </a:r>
            <a:endParaRPr lang="mk" sz="18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2</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30000" cy="411389"/>
          </a:xfrm>
          <a:prstGeom prst="rect">
            <a:avLst/>
          </a:prstGeom>
          <a:noFill/>
          <a:ln/>
        </p:spPr>
        <p:txBody>
          <a:bodyPr wrap="square" lIns="0" tIns="0" rIns="0" bIns="0" rtlCol="0" anchor="t"/>
          <a:lstStyle/>
          <a:p>
            <a:pPr algn="ctr" indent="0" marL="0">
              <a:lnSpc>
                <a:spcPct val="113000"/>
              </a:lnSpc>
              <a:buNone/>
            </a:pPr>
            <a:r>
              <a:rPr lang="mk" altLang="en-US" sz="2400" dirty="0">
                <a:solidFill>
                  <a:srgbClr val="F7941F"/>
                </a:solidFill>
                <a:latin typeface="IBM Plex Sans Medium" pitchFamily="34" charset="0"/>
                <a:ea typeface="IBM Plex Sans Medium" pitchFamily="34" charset="-122"/>
                <a:cs typeface="IBM Plex Sans Medium" pitchFamily="34" charset="-120"/>
              </a:rPr>
              <a:t>Модул 3</a:t>
            </a:r>
            <a:endParaRPr lang="mk" sz="2400" dirty="0"/>
          </a:p>
        </p:txBody>
      </p:sp>
      <p:sp>
        <p:nvSpPr>
          <p:cNvPr id="3" name="Text 1"/>
          <p:cNvSpPr/>
          <p:nvPr/>
        </p:nvSpPr>
        <p:spPr>
          <a:xfrm>
            <a:off x="381030" y="2866553"/>
            <a:ext cx="11429817" cy="590520"/>
          </a:xfrm>
          <a:prstGeom prst="rect">
            <a:avLst/>
          </a:prstGeom>
          <a:noFill/>
          <a:ln/>
        </p:spPr>
        <p:txBody>
          <a:bodyPr wrap="square" lIns="0" tIns="0" rIns="0" bIns="0" rtlCol="0" anchor="t"/>
          <a:lstStyle/>
          <a:p>
            <a:pPr algn="ctr" indent="0" marL="0">
              <a:lnSpc>
                <a:spcPct val="83000"/>
              </a:lnSpc>
              <a:buNone/>
            </a:pPr>
            <a:r>
              <a:rPr lang="mk" altLang="en-US" sz="4350" dirty="0">
                <a:solidFill>
                  <a:srgbClr val="FFFFFF"/>
                </a:solidFill>
                <a:latin typeface="IBM Plex Sans Medium" pitchFamily="34" charset="0"/>
                <a:ea typeface="IBM Plex Sans Medium" pitchFamily="34" charset="-122"/>
                <a:cs typeface="IBM Plex Sans Medium" pitchFamily="34" charset="-120"/>
              </a:rPr>
              <a:t>Безбедно користење на Биткоин</a:t>
            </a:r>
            <a:endParaRPr lang="mk"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mk" altLang="en-US" sz="2400" b="1" dirty="0">
                <a:solidFill>
                  <a:srgbClr val="FFFFFF"/>
                </a:solidFill>
                <a:latin typeface="IBM Plex Sans" pitchFamily="34" charset="0"/>
                <a:ea typeface="IBM Plex Sans" pitchFamily="34" charset="-122"/>
                <a:cs typeface="IBM Plex Sans" pitchFamily="34" charset="-120"/>
              </a:rPr>
              <a:t>Акција:</a:t>
            </a:r>
            <a:r>
              <a:rPr lang="mk" altLang="en-US" sz="2400" dirty="0">
                <a:solidFill>
                  <a:srgbClr val="FFFFFF"/>
                </a:solidFill>
                <a:latin typeface="IBM Plex Sans" pitchFamily="34" charset="0"/>
                <a:ea typeface="IBM Plex Sans" pitchFamily="34" charset="-122"/>
                <a:cs typeface="IBM Plex Sans" pitchFamily="34" charset="-120"/>
              </a:rPr>
              <a:t> Како да преземам одговорност за користењето и заштитата на Биткоин?</a:t>
            </a:r>
            <a:endParaRPr lang="mk"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Безбедни први чекори</a:t>
            </a:r>
            <a:endParaRPr lang="mk"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Споделувајте информации за примање; никогаш тајни</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Застанете пред да одобрите испраќање</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Ограничете ги последиците од грешките; побарајте помош</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Користете подготвени, празни, симулирани или одобрени материјали со низок ризик</a:t>
            </a:r>
            <a:endParaRPr lang="mk" sz="2400" dirty="0"/>
          </a:p>
        </p:txBody>
      </p:sp>
      <p:sp>
        <p:nvSpPr>
          <p:cNvPr id="5" name="Text 3"/>
          <p:cNvSpPr/>
          <p:nvPr/>
        </p:nvSpPr>
        <p:spPr>
          <a:xfrm>
            <a:off x="666780" y="3961364"/>
            <a:ext cx="11510010" cy="1645463"/>
          </a:xfrm>
          <a:prstGeom prst="rect">
            <a:avLst/>
          </a:prstGeom>
          <a:noFill/>
          <a:ln/>
        </p:spPr>
        <p:txBody>
          <a:bodyPr wrap="square" lIns="0" tIns="0" rIns="0" bIns="0" rtlCol="0" anchor="t"/>
          <a:lstStyle/>
          <a:p>
            <a:pPr algn="l" indent="0" marL="0">
              <a:lnSpc>
                <a:spcPct val="113000"/>
              </a:lnSpc>
              <a:buNone/>
            </a:pPr>
            <a:r>
              <a:rPr lang="mk" altLang="en-US" sz="2400" dirty="0">
                <a:solidFill>
                  <a:srgbClr val="25252B"/>
                </a:solidFill>
                <a:latin typeface="IBM Plex Sans" pitchFamily="34" charset="0"/>
                <a:ea typeface="IBM Plex Sans" pitchFamily="34" charset="-122"/>
                <a:cs typeface="IBM Plex Sans" pitchFamily="34" charset="-120"/>
              </a:rPr>
              <a:t>Не се потребни купување, лични средства или личен паричник. Практичните вежби со вистински средства носат дополнителни ризици за приватноста, безбедноста и загуба на средства; достапна е алтернатива без средства.</a:t>
            </a:r>
            <a:endParaRPr lang="mk"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3</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Паричници</a:t>
            </a:r>
            <a:endParaRPr lang="mk" sz="3000" dirty="0"/>
          </a:p>
        </p:txBody>
      </p:sp>
      <p:sp>
        <p:nvSpPr>
          <p:cNvPr id="4" name="Text 2"/>
          <p:cNvSpPr/>
          <p:nvPr/>
        </p:nvSpPr>
        <p:spPr>
          <a:xfrm>
            <a:off x="666780" y="1423355"/>
            <a:ext cx="11510010" cy="691195"/>
          </a:xfrm>
          <a:prstGeom prst="rect">
            <a:avLst/>
          </a:prstGeom>
          <a:noFill/>
          <a:ln/>
        </p:spPr>
        <p:txBody>
          <a:bodyPr wrap="square" lIns="0" tIns="0" rIns="0" bIns="0" rtlCol="0" anchor="t"/>
          <a:lstStyle/>
          <a:p>
            <a:pPr algn="l" indent="0" marL="0">
              <a:lnSpc>
                <a:spcPct val="113000"/>
              </a:lnSpc>
              <a:buNone/>
            </a:pPr>
            <a:r>
              <a:rPr lang="mk" altLang="en-US" sz="2020" dirty="0">
                <a:solidFill>
                  <a:srgbClr val="25252B"/>
                </a:solidFill>
                <a:latin typeface="IBM Plex Sans" pitchFamily="34" charset="0"/>
                <a:ea typeface="IBM Plex Sans" pitchFamily="34" charset="-122"/>
                <a:cs typeface="IBM Plex Sans" pitchFamily="34" charset="-120"/>
              </a:rPr>
              <a:t>Биткоин-паричникот управува со клучевите и информациите потребни за примање и одобрување трансакции; биткоинот останува евидентиран во споделената главна книга.</a:t>
            </a:r>
            <a:endParaRPr lang="mk" sz="2020" dirty="0"/>
          </a:p>
        </p:txBody>
      </p:sp>
      <p:sp>
        <p:nvSpPr>
          <p:cNvPr id="5" name="Text 3"/>
          <p:cNvSpPr/>
          <p:nvPr/>
        </p:nvSpPr>
        <p:spPr>
          <a:xfrm>
            <a:off x="986729" y="2319376"/>
            <a:ext cx="11159338" cy="1535918"/>
          </a:xfrm>
          <a:prstGeom prst="rect">
            <a:avLst/>
          </a:prstGeom>
          <a:noFill/>
          <a:ln/>
        </p:spPr>
        <p:txBody>
          <a:bodyPr wrap="square" lIns="0" tIns="0" rIns="0" bIns="0" rtlCol="0" anchor="t"/>
          <a:lstStyle/>
          <a:p>
            <a:pPr algn="l" marL="191770" indent="-191770">
              <a:lnSpc>
                <a:spcPct val="113000"/>
              </a:lnSpc>
              <a:buSzPct val="100000"/>
              <a:buChar char="•"/>
            </a:pPr>
            <a:r>
              <a:rPr lang="mk" altLang="en-US" sz="2020" dirty="0">
                <a:solidFill>
                  <a:srgbClr val="25252B"/>
                </a:solidFill>
                <a:latin typeface="IBM Plex Sans" pitchFamily="34" charset="0"/>
                <a:ea typeface="IBM Plex Sans" pitchFamily="34" charset="-122"/>
                <a:cs typeface="IBM Plex Sans" pitchFamily="34" charset="-120"/>
              </a:rPr>
              <a:t>Кој ги контролира клучевите?</a:t>
            </a:r>
            <a:endParaRPr lang="mk" sz="2020" dirty="0"/>
          </a:p>
          <a:p>
            <a:pPr algn="l" marL="191770" indent="-191770">
              <a:lnSpc>
                <a:spcPct val="113000"/>
              </a:lnSpc>
              <a:spcBef>
                <a:spcPts val="400"/>
              </a:spcBef>
              <a:buSzPct val="100000"/>
              <a:buChar char="•"/>
            </a:pPr>
            <a:r>
              <a:rPr lang="mk" altLang="en-US" sz="2020" dirty="0">
                <a:solidFill>
                  <a:srgbClr val="25252B"/>
                </a:solidFill>
                <a:latin typeface="IBM Plex Sans" pitchFamily="34" charset="0"/>
                <a:ea typeface="IBM Plex Sans" pitchFamily="34" charset="-122"/>
                <a:cs typeface="IBM Plex Sans" pitchFamily="34" charset="-120"/>
              </a:rPr>
              <a:t>Како се обновува пристапот?</a:t>
            </a:r>
            <a:endParaRPr lang="mk" sz="2020" dirty="0"/>
          </a:p>
          <a:p>
            <a:pPr algn="l" marL="191770" indent="-191770">
              <a:lnSpc>
                <a:spcPct val="113000"/>
              </a:lnSpc>
              <a:spcBef>
                <a:spcPts val="400"/>
              </a:spcBef>
              <a:buSzPct val="100000"/>
              <a:buChar char="•"/>
            </a:pPr>
            <a:r>
              <a:rPr lang="mk" altLang="en-US" sz="2020" dirty="0">
                <a:solidFill>
                  <a:srgbClr val="25252B"/>
                </a:solidFill>
                <a:latin typeface="IBM Plex Sans" pitchFamily="34" charset="0"/>
                <a:ea typeface="IBM Plex Sans" pitchFamily="34" charset="-122"/>
                <a:cs typeface="IBM Plex Sans" pitchFamily="34" charset="-120"/>
              </a:rPr>
              <a:t>Кои начини на плаќање се поддржани?</a:t>
            </a:r>
            <a:endParaRPr lang="mk" sz="2020" dirty="0"/>
          </a:p>
          <a:p>
            <a:pPr algn="l" marL="191770" indent="-191770">
              <a:lnSpc>
                <a:spcPct val="113000"/>
              </a:lnSpc>
              <a:spcBef>
                <a:spcPts val="400"/>
              </a:spcBef>
              <a:buSzPct val="100000"/>
              <a:buChar char="•"/>
            </a:pPr>
            <a:r>
              <a:rPr lang="mk" altLang="en-US" sz="2020" dirty="0">
                <a:solidFill>
                  <a:srgbClr val="25252B"/>
                </a:solidFill>
                <a:latin typeface="IBM Plex Sans" pitchFamily="34" charset="0"/>
                <a:ea typeface="IBM Plex Sans" pitchFamily="34" charset="-122"/>
                <a:cs typeface="IBM Plex Sans" pitchFamily="34" charset="-120"/>
              </a:rPr>
              <a:t>Изворен код, одржување, компатибилност, приватност, трошоци и поддршка</a:t>
            </a:r>
            <a:endParaRPr lang="mk" sz="2020" dirty="0"/>
          </a:p>
        </p:txBody>
      </p:sp>
      <p:sp>
        <p:nvSpPr>
          <p:cNvPr id="6" name="Text 4"/>
          <p:cNvSpPr/>
          <p:nvPr/>
        </p:nvSpPr>
        <p:spPr>
          <a:xfrm>
            <a:off x="666780" y="4136837"/>
            <a:ext cx="11510010" cy="691195"/>
          </a:xfrm>
          <a:prstGeom prst="rect">
            <a:avLst/>
          </a:prstGeom>
          <a:noFill/>
          <a:ln/>
        </p:spPr>
        <p:txBody>
          <a:bodyPr wrap="square" lIns="0" tIns="0" rIns="0" bIns="0" rtlCol="0" anchor="t"/>
          <a:lstStyle/>
          <a:p>
            <a:pPr algn="l" indent="0" marL="0">
              <a:lnSpc>
                <a:spcPct val="113000"/>
              </a:lnSpc>
              <a:buNone/>
            </a:pPr>
            <a:r>
              <a:rPr lang="mk" altLang="en-US" sz="2020" dirty="0">
                <a:solidFill>
                  <a:srgbClr val="25252B"/>
                </a:solidFill>
                <a:latin typeface="IBM Plex Sans" pitchFamily="34" charset="0"/>
                <a:ea typeface="IBM Plex Sans" pitchFamily="34" charset="-122"/>
                <a:cs typeface="IBM Plex Sans" pitchFamily="34" charset="-120"/>
              </a:rPr>
              <a:t>Отворениот изворен код овозможува проверка; тоа не докажува дека паричникот е безбеден или соодветен.</a:t>
            </a:r>
            <a:endParaRPr lang="mk" sz="2020" dirty="0"/>
          </a:p>
        </p:txBody>
      </p:sp>
      <p:sp>
        <p:nvSpPr>
          <p:cNvPr id="7" name="Text 5"/>
          <p:cNvSpPr/>
          <p:nvPr/>
        </p:nvSpPr>
        <p:spPr>
          <a:xfrm>
            <a:off x="666780" y="5083973"/>
            <a:ext cx="11510010" cy="1036747"/>
          </a:xfrm>
          <a:prstGeom prst="rect">
            <a:avLst/>
          </a:prstGeom>
          <a:noFill/>
          <a:ln/>
        </p:spPr>
        <p:txBody>
          <a:bodyPr wrap="square" lIns="0" tIns="0" rIns="0" bIns="0" rtlCol="0" anchor="t"/>
          <a:lstStyle/>
          <a:p>
            <a:pPr algn="l" indent="0" marL="0">
              <a:lnSpc>
                <a:spcPct val="113000"/>
              </a:lnSpc>
              <a:buNone/>
            </a:pPr>
            <a:r>
              <a:rPr lang="mk" altLang="en-US" sz="2020" dirty="0">
                <a:solidFill>
                  <a:srgbClr val="25252B"/>
                </a:solidFill>
                <a:latin typeface="IBM Plex Sans" pitchFamily="34" charset="0"/>
                <a:ea typeface="IBM Plex Sans" pitchFamily="34" charset="-122"/>
                <a:cs typeface="IBM Plex Sans" pitchFamily="34" charset="-120"/>
              </a:rPr>
              <a:t>Паричниците за обука не смеат да се користат за чување значителни средства. За подоцнежна употреба на личен паричник се потребни ново приватно поставување и нови информации за обновување на пристапот.</a:t>
            </a:r>
            <a:endParaRPr lang="mk" sz="20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3</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Вашиот паричник ги чува клучевите Примање Споделете адреса за примањеИспраќање Потпишете со Вашиот клуч Биткоинот останува во споделената главна книга">    </p:cNvPr>
          <p:cNvPicPr>
            <a:picLocks noChangeAspect="1"/>
          </p:cNvPicPr>
          <p:nvPr/>
        </p:nvPicPr>
        <p:blipFill>
          <a:blip r:embed="rId1"/>
          <a:stretch>
            <a:fillRect/>
          </a:stretch>
        </p:blipFill>
        <p:spPr>
          <a:xfrm>
            <a:off x="342900" y="693481"/>
            <a:ext cx="11506170" cy="531869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Адреси</a:t>
            </a:r>
            <a:endParaRPr lang="mk"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Јавни информации за примање плаќање на блокчејнот</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Преземете ги од екранот за примање на избраниот паричник</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Скенирајте или копирајте; потоа споредете со доверливиот екран</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Потврдете ги примачот, мрежата и начинот на плаќање</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Адреса на блокчејнот и фактура на Lightning: различни барања</a:t>
            </a:r>
            <a:endParaRPr lang="mk"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mk" altLang="en-US" sz="2400" dirty="0">
                <a:solidFill>
                  <a:srgbClr val="25252B"/>
                </a:solidFill>
                <a:latin typeface="IBM Plex Sans" pitchFamily="34" charset="0"/>
                <a:ea typeface="IBM Plex Sans" pitchFamily="34" charset="-122"/>
                <a:cs typeface="IBM Plex Sans" pitchFamily="34" charset="-120"/>
              </a:rPr>
              <a:t>Злонамерниот софтвер може да ги замени копираните одредишта. Познатиот изглед не е доволен. Новите адреси го отежнуваат лесното поврзување на плаќањата; тие не ги прават плаќањата анонимни.</a:t>
            </a:r>
            <a:endParaRPr lang="mk"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3</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Клучеви</a:t>
            </a:r>
            <a:endParaRPr lang="mk" sz="3000" dirty="0"/>
          </a:p>
        </p:txBody>
      </p:sp>
      <p:sp>
        <p:nvSpPr>
          <p:cNvPr id="4" name="Text 2"/>
          <p:cNvSpPr/>
          <p:nvPr/>
        </p:nvSpPr>
        <p:spPr>
          <a:xfrm>
            <a:off x="971459" y="1368491"/>
            <a:ext cx="11176071" cy="1462217"/>
          </a:xfrm>
          <a:prstGeom prst="rect">
            <a:avLst/>
          </a:prstGeom>
          <a:noFill/>
          <a:ln/>
        </p:spPr>
        <p:txBody>
          <a:bodyPr wrap="square" lIns="0" tIns="0" rIns="0" bIns="0" rtlCol="0" anchor="t"/>
          <a:lstStyle/>
          <a:p>
            <a:pPr algn="l" marL="182880" indent="-182880">
              <a:lnSpc>
                <a:spcPct val="113000"/>
              </a:lnSpc>
              <a:buSzPct val="100000"/>
              <a:buChar char="•"/>
            </a:pPr>
            <a:r>
              <a:rPr lang="mk" altLang="en-US" sz="1920" b="1" dirty="0">
                <a:solidFill>
                  <a:srgbClr val="422C70"/>
                </a:solidFill>
                <a:latin typeface="IBM Plex Sans" pitchFamily="34" charset="0"/>
                <a:ea typeface="IBM Plex Sans" pitchFamily="34" charset="-122"/>
                <a:cs typeface="IBM Plex Sans" pitchFamily="34" charset="-120"/>
              </a:rPr>
              <a:t>Приватен клуч:</a:t>
            </a:r>
            <a:r>
              <a:rPr lang="mk" altLang="en-US" sz="1920" dirty="0">
                <a:solidFill>
                  <a:srgbClr val="25252B"/>
                </a:solidFill>
                <a:latin typeface="IBM Plex Sans" pitchFamily="34" charset="0"/>
                <a:ea typeface="IBM Plex Sans" pitchFamily="34" charset="-122"/>
                <a:cs typeface="IBM Plex Sans" pitchFamily="34" charset="-120"/>
              </a:rPr>
              <a:t> тајни информации што се користат за одобрување трошење</a:t>
            </a:r>
            <a:endParaRPr lang="mk" sz="1920" dirty="0"/>
          </a:p>
          <a:p>
            <a:pPr algn="l" marL="182880" indent="-182880">
              <a:lnSpc>
                <a:spcPct val="113000"/>
              </a:lnSpc>
              <a:spcBef>
                <a:spcPts val="380"/>
              </a:spcBef>
              <a:buSzPct val="100000"/>
              <a:buChar char="•"/>
            </a:pPr>
            <a:r>
              <a:rPr lang="mk" altLang="en-US" sz="1920" b="1" dirty="0">
                <a:solidFill>
                  <a:srgbClr val="422C70"/>
                </a:solidFill>
                <a:latin typeface="IBM Plex Sans" pitchFamily="34" charset="0"/>
                <a:ea typeface="IBM Plex Sans" pitchFamily="34" charset="-122"/>
                <a:cs typeface="IBM Plex Sans" pitchFamily="34" charset="-120"/>
              </a:rPr>
              <a:t>Јавен клуч:</a:t>
            </a:r>
            <a:r>
              <a:rPr lang="mk" altLang="en-US" sz="1920" dirty="0">
                <a:solidFill>
                  <a:srgbClr val="25252B"/>
                </a:solidFill>
                <a:latin typeface="IBM Plex Sans" pitchFamily="34" charset="0"/>
                <a:ea typeface="IBM Plex Sans" pitchFamily="34" charset="-122"/>
                <a:cs typeface="IBM Plex Sans" pitchFamily="34" charset="-120"/>
              </a:rPr>
              <a:t> ги проверува потписите без да го открие приватниот клуч</a:t>
            </a:r>
            <a:endParaRPr lang="mk" sz="1920" dirty="0"/>
          </a:p>
          <a:p>
            <a:pPr algn="l" marL="182880" indent="-182880">
              <a:lnSpc>
                <a:spcPct val="113000"/>
              </a:lnSpc>
              <a:spcBef>
                <a:spcPts val="380"/>
              </a:spcBef>
              <a:buSzPct val="100000"/>
              <a:buChar char="•"/>
            </a:pPr>
            <a:r>
              <a:rPr lang="mk" altLang="en-US" sz="1920" b="1" dirty="0">
                <a:solidFill>
                  <a:srgbClr val="422C70"/>
                </a:solidFill>
                <a:latin typeface="IBM Plex Sans" pitchFamily="34" charset="0"/>
                <a:ea typeface="IBM Plex Sans" pitchFamily="34" charset="-122"/>
                <a:cs typeface="IBM Plex Sans" pitchFamily="34" charset="-120"/>
              </a:rPr>
              <a:t>Адреса:</a:t>
            </a:r>
            <a:r>
              <a:rPr lang="mk" altLang="en-US" sz="1920" dirty="0">
                <a:solidFill>
                  <a:srgbClr val="25252B"/>
                </a:solidFill>
                <a:latin typeface="IBM Plex Sans" pitchFamily="34" charset="0"/>
                <a:ea typeface="IBM Plex Sans" pitchFamily="34" charset="-122"/>
                <a:cs typeface="IBM Plex Sans" pitchFamily="34" charset="-120"/>
              </a:rPr>
              <a:t> информации за примање средства изведени од информации за јавниот клуч</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Паричниците обично автоматски управуваат со многу клучеви</a:t>
            </a:r>
            <a:endParaRPr lang="mk" sz="1920" dirty="0"/>
          </a:p>
        </p:txBody>
      </p:sp>
      <p:sp>
        <p:nvSpPr>
          <p:cNvPr id="5" name="Text 3"/>
          <p:cNvSpPr/>
          <p:nvPr/>
        </p:nvSpPr>
        <p:spPr>
          <a:xfrm>
            <a:off x="666780" y="3098902"/>
            <a:ext cx="11510010" cy="987186"/>
          </a:xfrm>
          <a:prstGeom prst="rect">
            <a:avLst/>
          </a:prstGeom>
          <a:noFill/>
          <a:ln/>
        </p:spPr>
        <p:txBody>
          <a:bodyPr wrap="square" lIns="0" tIns="0" rIns="0" bIns="0" rtlCol="0" anchor="t"/>
          <a:lstStyle/>
          <a:p>
            <a:pPr algn="l" indent="0" marL="0">
              <a:lnSpc>
                <a:spcPct val="113000"/>
              </a:lnSpc>
              <a:buNone/>
            </a:pPr>
            <a:r>
              <a:rPr lang="mk" altLang="en-US" sz="1920" dirty="0">
                <a:solidFill>
                  <a:srgbClr val="25252B"/>
                </a:solidFill>
                <a:latin typeface="IBM Plex Sans" pitchFamily="34" charset="0"/>
                <a:ea typeface="IBM Plex Sans" pitchFamily="34" charset="-122"/>
                <a:cs typeface="IBM Plex Sans" pitchFamily="34" charset="-120"/>
              </a:rPr>
              <a:t>Никогаш не споделувајте приватни клучеви, почетни фрази, лозинки или кодови за обновување. На ниту еден легитимен едукатор, работник за поддршка, компанија за паричници, вработен во менувачница или развивач не му се потребни.</a:t>
            </a:r>
            <a:endParaRPr lang="mk" sz="1920" dirty="0"/>
          </a:p>
        </p:txBody>
      </p:sp>
      <p:sp>
        <p:nvSpPr>
          <p:cNvPr id="6" name="Shape 4"/>
          <p:cNvSpPr/>
          <p:nvPr/>
        </p:nvSpPr>
        <p:spPr>
          <a:xfrm>
            <a:off x="666780" y="4329867"/>
            <a:ext cx="10858500" cy="1315913"/>
          </a:xfrm>
          <a:prstGeom prst="rect">
            <a:avLst/>
          </a:prstGeom>
          <a:solidFill>
            <a:srgbClr val="F3F3FA"/>
          </a:solidFill>
          <a:ln/>
        </p:spPr>
      </p:sp>
      <p:sp>
        <p:nvSpPr>
          <p:cNvPr id="7" name="Shape 5"/>
          <p:cNvSpPr/>
          <p:nvPr/>
        </p:nvSpPr>
        <p:spPr>
          <a:xfrm>
            <a:off x="666780" y="4329867"/>
            <a:ext cx="57150" cy="1315913"/>
          </a:xfrm>
          <a:prstGeom prst="rect">
            <a:avLst/>
          </a:prstGeom>
          <a:solidFill>
            <a:srgbClr val="422C70"/>
          </a:solidFill>
          <a:ln/>
        </p:spPr>
      </p:sp>
      <p:sp>
        <p:nvSpPr>
          <p:cNvPr id="8" name="Text 6"/>
          <p:cNvSpPr/>
          <p:nvPr/>
        </p:nvSpPr>
        <p:spPr>
          <a:xfrm>
            <a:off x="1114014" y="4549323"/>
            <a:ext cx="10622310" cy="877001"/>
          </a:xfrm>
          <a:prstGeom prst="rect">
            <a:avLst/>
          </a:prstGeom>
          <a:noFill/>
          <a:ln/>
        </p:spPr>
        <p:txBody>
          <a:bodyPr wrap="square" lIns="0" tIns="0" rIns="0" bIns="0" rtlCol="0" anchor="t"/>
          <a:lstStyle/>
          <a:p>
            <a:pPr algn="l" indent="0" marL="0">
              <a:lnSpc>
                <a:spcPct val="113000"/>
              </a:lnSpc>
              <a:buNone/>
            </a:pPr>
            <a:r>
              <a:rPr lang="mk" altLang="en-US" sz="1920" b="1" dirty="0">
                <a:solidFill>
                  <a:srgbClr val="422C70"/>
                </a:solidFill>
                <a:latin typeface="IBM Plex Sans" pitchFamily="34" charset="0"/>
                <a:ea typeface="IBM Plex Sans" pitchFamily="34" charset="-122"/>
                <a:cs typeface="IBM Plex Sans" pitchFamily="34" charset="-120"/>
              </a:rPr>
              <a:t>Испробајте</a:t>
            </a:r>
            <a:endParaRPr lang="mk" sz="1920" dirty="0"/>
          </a:p>
          <a:p>
            <a:pPr algn="l" indent="0" marL="0">
              <a:lnSpc>
                <a:spcPct val="113000"/>
              </a:lnSpc>
              <a:spcBef>
                <a:spcPts val="290"/>
              </a:spcBef>
              <a:buNone/>
            </a:pPr>
            <a:r>
              <a:rPr lang="mk" altLang="en-US" sz="1920" dirty="0">
                <a:solidFill>
                  <a:srgbClr val="25252B"/>
                </a:solidFill>
                <a:latin typeface="IBM Plex Sans" pitchFamily="34" charset="0"/>
                <a:ea typeface="IBM Plex Sans" pitchFamily="34" charset="-122"/>
                <a:cs typeface="IBM Plex Sans" pitchFamily="34" charset="-120"/>
              </a:rPr>
              <a:t>Распоредете ги подготвените примери во категории: информации за примање средства, тајни и јавни информации што стануваат чувствителни кога се поврзани со некое лице.</a:t>
            </a:r>
            <a:endParaRPr lang="mk" sz="19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3</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Приватен клуч: никогаш не го споделувајте. Секој што го има може да ги потроши Вашите биткоини. Примање: безбедно за споделување Јавен клуч, изведен од приватниот клуч Адреса за примање, создадена од ">    </p:cNvPr>
          <p:cNvPicPr>
            <a:picLocks noChangeAspect="1"/>
          </p:cNvPicPr>
          <p:nvPr/>
        </p:nvPicPr>
        <p:blipFill>
          <a:blip r:embed="rId1"/>
          <a:stretch>
            <a:fillRect/>
          </a:stretch>
        </p:blipFill>
        <p:spPr>
          <a:xfrm>
            <a:off x="342900" y="1013978"/>
            <a:ext cx="11506170" cy="467770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Фрази за обновување</a:t>
            </a:r>
            <a:endParaRPr lang="mk" sz="3000" dirty="0"/>
          </a:p>
        </p:txBody>
      </p:sp>
      <p:sp>
        <p:nvSpPr>
          <p:cNvPr id="5" name="Text 2"/>
          <p:cNvSpPr/>
          <p:nvPr/>
        </p:nvSpPr>
        <p:spPr>
          <a:xfrm>
            <a:off x="666780" y="1429482"/>
            <a:ext cx="5694426" cy="1447770"/>
          </a:xfrm>
          <a:prstGeom prst="rect">
            <a:avLst/>
          </a:prstGeom>
          <a:noFill/>
          <a:ln/>
        </p:spPr>
        <p:txBody>
          <a:bodyPr wrap="square" lIns="0" tIns="0" rIns="0" bIns="0" rtlCol="0" anchor="t"/>
          <a:lstStyle/>
          <a:p>
            <a:pPr algn="l" indent="0" marL="0">
              <a:lnSpc>
                <a:spcPct val="113000"/>
              </a:lnSpc>
              <a:buNone/>
            </a:pPr>
            <a:r>
              <a:rPr lang="mk" altLang="en-US" sz="2110" dirty="0">
                <a:solidFill>
                  <a:srgbClr val="25252B"/>
                </a:solidFill>
                <a:latin typeface="IBM Plex Sans" pitchFamily="34" charset="0"/>
                <a:ea typeface="IBM Plex Sans" pitchFamily="34" charset="-122"/>
                <a:cs typeface="IBM Plex Sans" pitchFamily="34" charset="-120"/>
              </a:rPr>
              <a:t>Фразата за обновување е подредена листа на зборови што многу паричници ја користат за да ги обноват своите приватни клучеви.</a:t>
            </a:r>
            <a:endParaRPr lang="mk" sz="2110" dirty="0"/>
          </a:p>
        </p:txBody>
      </p:sp>
      <p:sp>
        <p:nvSpPr>
          <p:cNvPr id="6" name="Text 3"/>
          <p:cNvSpPr/>
          <p:nvPr/>
        </p:nvSpPr>
        <p:spPr>
          <a:xfrm>
            <a:off x="1002000" y="3091769"/>
            <a:ext cx="5327020" cy="2694371"/>
          </a:xfrm>
          <a:prstGeom prst="rect">
            <a:avLst/>
          </a:prstGeom>
          <a:noFill/>
          <a:ln/>
        </p:spPr>
        <p:txBody>
          <a:bodyPr wrap="square" lIns="0" tIns="0" rIns="0" bIns="0" rtlCol="0" anchor="t"/>
          <a:lstStyle/>
          <a:p>
            <a:pPr algn="l" marL="200660" indent="-200660">
              <a:lnSpc>
                <a:spcPct val="113000"/>
              </a:lnSpc>
              <a:buSzPct val="100000"/>
              <a:buChar char="•"/>
            </a:pPr>
            <a:r>
              <a:rPr lang="mk" altLang="en-US" sz="2110" dirty="0">
                <a:solidFill>
                  <a:srgbClr val="25252B"/>
                </a:solidFill>
                <a:latin typeface="IBM Plex Sans" pitchFamily="34" charset="0"/>
                <a:ea typeface="IBM Plex Sans" pitchFamily="34" charset="-122"/>
                <a:cs typeface="IBM Plex Sans" pitchFamily="34" charset="-120"/>
              </a:rPr>
              <a:t>Често 12 или 24 зборови; дизајните се разликуваат</a:t>
            </a:r>
            <a:endParaRPr lang="mk" sz="2110" dirty="0"/>
          </a:p>
          <a:p>
            <a:pPr algn="l" marL="200660" indent="-200660">
              <a:lnSpc>
                <a:spcPct val="113000"/>
              </a:lnSpc>
              <a:spcBef>
                <a:spcPts val="420"/>
              </a:spcBef>
              <a:buSzPct val="100000"/>
              <a:buChar char="•"/>
            </a:pPr>
            <a:r>
              <a:rPr lang="mk" altLang="en-US" sz="2110" dirty="0">
                <a:solidFill>
                  <a:srgbClr val="25252B"/>
                </a:solidFill>
                <a:latin typeface="IBM Plex Sans" pitchFamily="34" charset="0"/>
                <a:ea typeface="IBM Plex Sans" pitchFamily="34" charset="-122"/>
                <a:cs typeface="IBM Plex Sans" pitchFamily="34" charset="-120"/>
              </a:rPr>
              <a:t>Точен правопис и редослед</a:t>
            </a:r>
            <a:endParaRPr lang="mk" sz="2110" dirty="0"/>
          </a:p>
          <a:p>
            <a:pPr algn="l" marL="200660" indent="-200660">
              <a:lnSpc>
                <a:spcPct val="113000"/>
              </a:lnSpc>
              <a:spcBef>
                <a:spcPts val="420"/>
              </a:spcBef>
              <a:buSzPct val="100000"/>
              <a:buChar char="•"/>
            </a:pPr>
            <a:r>
              <a:rPr lang="mk" altLang="en-US" sz="2110" dirty="0">
                <a:solidFill>
                  <a:srgbClr val="25252B"/>
                </a:solidFill>
                <a:latin typeface="IBM Plex Sans" pitchFamily="34" charset="0"/>
                <a:ea typeface="IBM Plex Sans" pitchFamily="34" charset="-122"/>
                <a:cs typeface="IBM Plex Sans" pitchFamily="34" charset="-120"/>
              </a:rPr>
              <a:t>Официјални упатства за резервна копија; приватно, офлајн чување</a:t>
            </a:r>
            <a:endParaRPr lang="mk" sz="2110" dirty="0"/>
          </a:p>
          <a:p>
            <a:pPr algn="l" marL="200660" indent="-200660">
              <a:lnSpc>
                <a:spcPct val="113000"/>
              </a:lnSpc>
              <a:spcBef>
                <a:spcPts val="420"/>
              </a:spcBef>
              <a:buSzPct val="100000"/>
              <a:buChar char="•"/>
            </a:pPr>
            <a:r>
              <a:rPr lang="mk" altLang="en-US" sz="2110" dirty="0">
                <a:solidFill>
                  <a:srgbClr val="25252B"/>
                </a:solidFill>
                <a:latin typeface="IBM Plex Sans" pitchFamily="34" charset="0"/>
                <a:ea typeface="IBM Plex Sans" pitchFamily="34" charset="-122"/>
                <a:cs typeface="IBM Plex Sans" pitchFamily="34" charset="-120"/>
              </a:rPr>
              <a:t>Заштитете ја од губење, оштетување, камери и други набљудувачи</a:t>
            </a:r>
            <a:endParaRPr lang="mk"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3</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Кастодијално и некастодијално користење</a:t>
            </a:r>
            <a:endParaRPr lang="mk" sz="3000" dirty="0"/>
          </a:p>
        </p:txBody>
      </p:sp>
      <p:sp>
        <p:nvSpPr>
          <p:cNvPr id="4" name="Text 2"/>
          <p:cNvSpPr/>
          <p:nvPr/>
        </p:nvSpPr>
        <p:spPr>
          <a:xfrm>
            <a:off x="986729" y="1372240"/>
            <a:ext cx="11159338" cy="1881469"/>
          </a:xfrm>
          <a:prstGeom prst="rect">
            <a:avLst/>
          </a:prstGeom>
          <a:noFill/>
          <a:ln/>
        </p:spPr>
        <p:txBody>
          <a:bodyPr wrap="square" lIns="0" tIns="0" rIns="0" bIns="0" rtlCol="0" anchor="t"/>
          <a:lstStyle/>
          <a:p>
            <a:pPr algn="l" marL="191770" indent="-191770">
              <a:lnSpc>
                <a:spcPct val="113000"/>
              </a:lnSpc>
              <a:buSzPct val="100000"/>
              <a:buChar char="•"/>
            </a:pPr>
            <a:r>
              <a:rPr lang="mk" altLang="en-US" sz="2020" b="1" dirty="0">
                <a:solidFill>
                  <a:srgbClr val="422C70"/>
                </a:solidFill>
                <a:latin typeface="IBM Plex Sans" pitchFamily="34" charset="0"/>
                <a:ea typeface="IBM Plex Sans" pitchFamily="34" charset="-122"/>
                <a:cs typeface="IBM Plex Sans" pitchFamily="34" charset="-120"/>
              </a:rPr>
              <a:t>Чување преку посредник:</a:t>
            </a:r>
            <a:r>
              <a:rPr lang="mk" altLang="en-US" sz="2020" dirty="0">
                <a:solidFill>
                  <a:srgbClr val="25252B"/>
                </a:solidFill>
                <a:latin typeface="IBM Plex Sans" pitchFamily="34" charset="0"/>
                <a:ea typeface="IBM Plex Sans" pitchFamily="34" charset="-122"/>
                <a:cs typeface="IBM Plex Sans" pitchFamily="34" charset="-120"/>
              </a:rPr>
              <a:t> услугата ги контролира клучевите и обновувањето на сметката</a:t>
            </a:r>
            <a:endParaRPr lang="mk" sz="2020" dirty="0"/>
          </a:p>
          <a:p>
            <a:pPr algn="l" marL="191770" indent="-191770">
              <a:lnSpc>
                <a:spcPct val="113000"/>
              </a:lnSpc>
              <a:spcBef>
                <a:spcPts val="400"/>
              </a:spcBef>
              <a:buSzPct val="100000"/>
              <a:buChar char="•"/>
            </a:pPr>
            <a:r>
              <a:rPr lang="mk" altLang="en-US" sz="2020" dirty="0">
                <a:solidFill>
                  <a:srgbClr val="25252B"/>
                </a:solidFill>
                <a:latin typeface="IBM Plex Sans" pitchFamily="34" charset="0"/>
                <a:ea typeface="IBM Plex Sans" pitchFamily="34" charset="-122"/>
                <a:cs typeface="IBM Plex Sans" pitchFamily="34" charset="-120"/>
              </a:rPr>
              <a:t>Прикажано салдо: ветување од услугата дека ќе обезбеди биткоин</a:t>
            </a:r>
            <a:endParaRPr lang="mk" sz="2020" dirty="0"/>
          </a:p>
          <a:p>
            <a:pPr algn="l" marL="191770" indent="-191770">
              <a:lnSpc>
                <a:spcPct val="113000"/>
              </a:lnSpc>
              <a:spcBef>
                <a:spcPts val="400"/>
              </a:spcBef>
              <a:buSzPct val="100000"/>
              <a:buChar char="•"/>
            </a:pPr>
            <a:r>
              <a:rPr lang="mk" altLang="en-US" sz="2020" b="1" dirty="0">
                <a:solidFill>
                  <a:srgbClr val="422C70"/>
                </a:solidFill>
                <a:latin typeface="IBM Plex Sans" pitchFamily="34" charset="0"/>
                <a:ea typeface="IBM Plex Sans" pitchFamily="34" charset="-122"/>
                <a:cs typeface="IBM Plex Sans" pitchFamily="34" charset="-120"/>
              </a:rPr>
              <a:t>Самостојно чување:</a:t>
            </a:r>
            <a:r>
              <a:rPr lang="mk" altLang="en-US" sz="2020" dirty="0">
                <a:solidFill>
                  <a:srgbClr val="25252B"/>
                </a:solidFill>
                <a:latin typeface="IBM Plex Sans" pitchFamily="34" charset="0"/>
                <a:ea typeface="IBM Plex Sans" pitchFamily="34" charset="-122"/>
                <a:cs typeface="IBM Plex Sans" pitchFamily="34" charset="-120"/>
              </a:rPr>
              <a:t> корисникот ги контролира клучевите и резервната копија</a:t>
            </a:r>
            <a:endParaRPr lang="mk" sz="2020" dirty="0"/>
          </a:p>
          <a:p>
            <a:pPr algn="l" marL="191770" indent="-191770">
              <a:lnSpc>
                <a:spcPct val="113000"/>
              </a:lnSpc>
              <a:spcBef>
                <a:spcPts val="400"/>
              </a:spcBef>
              <a:buSzPct val="100000"/>
              <a:buChar char="•"/>
            </a:pPr>
            <a:r>
              <a:rPr lang="mk" altLang="en-US" sz="2020" dirty="0">
                <a:solidFill>
                  <a:srgbClr val="25252B"/>
                </a:solidFill>
                <a:latin typeface="IBM Plex Sans" pitchFamily="34" charset="0"/>
                <a:ea typeface="IBM Plex Sans" pitchFamily="34" charset="-122"/>
                <a:cs typeface="IBM Plex Sans" pitchFamily="34" charset="-120"/>
              </a:rPr>
              <a:t>Директната контрола носи одговорност за грешките и обновувањето на пристапот</a:t>
            </a:r>
            <a:endParaRPr lang="mk" sz="2020" dirty="0"/>
          </a:p>
        </p:txBody>
      </p:sp>
      <p:sp>
        <p:nvSpPr>
          <p:cNvPr id="5" name="Text 3"/>
          <p:cNvSpPr/>
          <p:nvPr/>
        </p:nvSpPr>
        <p:spPr>
          <a:xfrm>
            <a:off x="666780" y="3535253"/>
            <a:ext cx="11510010" cy="1036747"/>
          </a:xfrm>
          <a:prstGeom prst="rect">
            <a:avLst/>
          </a:prstGeom>
          <a:noFill/>
          <a:ln/>
        </p:spPr>
        <p:txBody>
          <a:bodyPr wrap="square" lIns="0" tIns="0" rIns="0" bIns="0" rtlCol="0" anchor="t"/>
          <a:lstStyle/>
          <a:p>
            <a:pPr algn="l" indent="0" marL="0">
              <a:lnSpc>
                <a:spcPct val="113000"/>
              </a:lnSpc>
              <a:buNone/>
            </a:pPr>
            <a:r>
              <a:rPr lang="mk" altLang="en-US" sz="2020" dirty="0">
                <a:solidFill>
                  <a:srgbClr val="25252B"/>
                </a:solidFill>
                <a:latin typeface="IBM Plex Sans" pitchFamily="34" charset="0"/>
                <a:ea typeface="IBM Plex Sans" pitchFamily="34" charset="-122"/>
                <a:cs typeface="IBM Plex Sans" pitchFamily="34" charset="-120"/>
              </a:rPr>
              <a:t>Јавен блокчејн не може да докаже што му должи некоја услуга на одреден клиент. Самостојното чување сепак може да вклучува зависност од софтвер, хардвер, сервери и мрежи.</a:t>
            </a:r>
            <a:endParaRPr lang="mk" sz="2020" dirty="0"/>
          </a:p>
        </p:txBody>
      </p:sp>
      <p:sp>
        <p:nvSpPr>
          <p:cNvPr id="6" name="Shape 4"/>
          <p:cNvSpPr/>
          <p:nvPr/>
        </p:nvSpPr>
        <p:spPr>
          <a:xfrm>
            <a:off x="666780" y="4827941"/>
            <a:ext cx="10858500" cy="1382298"/>
          </a:xfrm>
          <a:prstGeom prst="rect">
            <a:avLst/>
          </a:prstGeom>
          <a:solidFill>
            <a:srgbClr val="F3F3FA"/>
          </a:solidFill>
          <a:ln/>
        </p:spPr>
      </p:sp>
      <p:sp>
        <p:nvSpPr>
          <p:cNvPr id="7" name="Shape 5"/>
          <p:cNvSpPr/>
          <p:nvPr/>
        </p:nvSpPr>
        <p:spPr>
          <a:xfrm>
            <a:off x="666780" y="4827941"/>
            <a:ext cx="57150" cy="1382298"/>
          </a:xfrm>
          <a:prstGeom prst="rect">
            <a:avLst/>
          </a:prstGeom>
          <a:solidFill>
            <a:srgbClr val="422C70"/>
          </a:solidFill>
          <a:ln/>
        </p:spPr>
      </p:sp>
      <p:sp>
        <p:nvSpPr>
          <p:cNvPr id="8" name="Text 6"/>
          <p:cNvSpPr/>
          <p:nvPr/>
        </p:nvSpPr>
        <p:spPr>
          <a:xfrm>
            <a:off x="1133582" y="5058369"/>
            <a:ext cx="10580980" cy="921441"/>
          </a:xfrm>
          <a:prstGeom prst="rect">
            <a:avLst/>
          </a:prstGeom>
          <a:noFill/>
          <a:ln/>
        </p:spPr>
        <p:txBody>
          <a:bodyPr wrap="square" lIns="0" tIns="0" rIns="0" bIns="0" rtlCol="0" anchor="t"/>
          <a:lstStyle/>
          <a:p>
            <a:pPr algn="l" indent="0" marL="0">
              <a:lnSpc>
                <a:spcPct val="113000"/>
              </a:lnSpc>
              <a:buNone/>
            </a:pPr>
            <a:r>
              <a:rPr lang="mk" altLang="en-US" sz="2020" b="1" dirty="0">
                <a:solidFill>
                  <a:srgbClr val="422C70"/>
                </a:solidFill>
                <a:latin typeface="IBM Plex Sans" pitchFamily="34" charset="0"/>
                <a:ea typeface="IBM Plex Sans" pitchFamily="34" charset="-122"/>
                <a:cs typeface="IBM Plex Sans" pitchFamily="34" charset="-120"/>
              </a:rPr>
              <a:t>Испробајте</a:t>
            </a:r>
            <a:endParaRPr lang="mk" sz="2020" dirty="0"/>
          </a:p>
          <a:p>
            <a:pPr algn="l" indent="0" marL="0">
              <a:lnSpc>
                <a:spcPct val="113000"/>
              </a:lnSpc>
              <a:spcBef>
                <a:spcPts val="300"/>
              </a:spcBef>
              <a:buNone/>
            </a:pPr>
            <a:r>
              <a:rPr lang="mk" altLang="en-US" sz="2020" dirty="0">
                <a:solidFill>
                  <a:srgbClr val="25252B"/>
                </a:solidFill>
                <a:latin typeface="IBM Plex Sans" pitchFamily="34" charset="0"/>
                <a:ea typeface="IBM Plex Sans" pitchFamily="34" charset="-122"/>
                <a:cs typeface="IBM Plex Sans" pitchFamily="34" charset="-120"/>
              </a:rPr>
              <a:t>Споредете два подготвени описа: кој ги контролира клучевите, кој го обновува пристапот и кој ризик треба да се провери?</a:t>
            </a:r>
            <a:endParaRPr lang="mk" sz="202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3</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3</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Чување од трета страна Се најавувате на сметка на Вашиот телефонДавателот на услугата ги чува клучевите на своите сервери Давателот на услугата го одобрува и потпишува Вашето плаќањеСалдоВетување од д">    </p:cNvPr>
          <p:cNvPicPr>
            <a:picLocks noChangeAspect="1"/>
          </p:cNvPicPr>
          <p:nvPr/>
        </p:nvPicPr>
        <p:blipFill>
          <a:blip r:embed="rId1"/>
          <a:stretch>
            <a:fillRect/>
          </a:stretch>
        </p:blipFill>
        <p:spPr>
          <a:xfrm>
            <a:off x="534467" y="266730"/>
            <a:ext cx="1112303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Топли и ладни паричници</a:t>
            </a:r>
            <a:endParaRPr lang="mk" sz="3000" dirty="0"/>
          </a:p>
        </p:txBody>
      </p:sp>
      <p:sp>
        <p:nvSpPr>
          <p:cNvPr id="5" name="Text 2"/>
          <p:cNvSpPr/>
          <p:nvPr/>
        </p:nvSpPr>
        <p:spPr>
          <a:xfrm>
            <a:off x="971459" y="1368491"/>
            <a:ext cx="6006694" cy="2778496"/>
          </a:xfrm>
          <a:prstGeom prst="rect">
            <a:avLst/>
          </a:prstGeom>
          <a:noFill/>
          <a:ln/>
        </p:spPr>
        <p:txBody>
          <a:bodyPr wrap="square" lIns="0" tIns="0" rIns="0" bIns="0" rtlCol="0" anchor="t"/>
          <a:lstStyle/>
          <a:p>
            <a:pPr algn="l" marL="182880" indent="-182880">
              <a:lnSpc>
                <a:spcPct val="113000"/>
              </a:lnSpc>
              <a:buSzPct val="100000"/>
              <a:buChar char="•"/>
            </a:pPr>
            <a:r>
              <a:rPr lang="mk" altLang="en-US" sz="1920" b="1" dirty="0">
                <a:solidFill>
                  <a:srgbClr val="422C70"/>
                </a:solidFill>
                <a:latin typeface="IBM Plex Sans" pitchFamily="34" charset="0"/>
                <a:ea typeface="IBM Plex Sans" pitchFamily="34" charset="-122"/>
                <a:cs typeface="IBM Plex Sans" pitchFamily="34" charset="-120"/>
              </a:rPr>
              <a:t>Топол:</a:t>
            </a:r>
            <a:r>
              <a:rPr lang="mk" altLang="en-US" sz="1920" dirty="0">
                <a:solidFill>
                  <a:srgbClr val="25252B"/>
                </a:solidFill>
                <a:latin typeface="IBM Plex Sans" pitchFamily="34" charset="0"/>
                <a:ea typeface="IBM Plex Sans" pitchFamily="34" charset="-122"/>
                <a:cs typeface="IBM Plex Sans" pitchFamily="34" charset="-120"/>
              </a:rPr>
              <a:t> клучеви на уред поврзан на интернет; практично, но со поголема изложеност на ризик</a:t>
            </a:r>
            <a:endParaRPr lang="mk" sz="1920" dirty="0"/>
          </a:p>
          <a:p>
            <a:pPr algn="l" marL="182880" indent="-182880">
              <a:lnSpc>
                <a:spcPct val="113000"/>
              </a:lnSpc>
              <a:spcBef>
                <a:spcPts val="380"/>
              </a:spcBef>
              <a:buSzPct val="100000"/>
              <a:buChar char="•"/>
            </a:pPr>
            <a:r>
              <a:rPr lang="mk" altLang="en-US" sz="1920" b="1" dirty="0">
                <a:solidFill>
                  <a:srgbClr val="422C70"/>
                </a:solidFill>
                <a:latin typeface="IBM Plex Sans" pitchFamily="34" charset="0"/>
                <a:ea typeface="IBM Plex Sans" pitchFamily="34" charset="-122"/>
                <a:cs typeface="IBM Plex Sans" pitchFamily="34" charset="-120"/>
              </a:rPr>
              <a:t>Ладен:</a:t>
            </a:r>
            <a:r>
              <a:rPr lang="mk" altLang="en-US" sz="1920" dirty="0">
                <a:solidFill>
                  <a:srgbClr val="25252B"/>
                </a:solidFill>
                <a:latin typeface="IBM Plex Sans" pitchFamily="34" charset="0"/>
                <a:ea typeface="IBM Plex Sans" pitchFamily="34" charset="-122"/>
                <a:cs typeface="IBM Plex Sans" pitchFamily="34" charset="-120"/>
              </a:rPr>
              <a:t> клучеви за потпишување изолирани од уред за општа намена поврзан на интернет</a:t>
            </a:r>
            <a:endParaRPr lang="mk" sz="1920" dirty="0"/>
          </a:p>
          <a:p>
            <a:pPr algn="l" marL="182880" indent="-182880">
              <a:lnSpc>
                <a:spcPct val="113000"/>
              </a:lnSpc>
              <a:spcBef>
                <a:spcPts val="380"/>
              </a:spcBef>
              <a:buSzPct val="100000"/>
              <a:buChar char="•"/>
            </a:pPr>
            <a:r>
              <a:rPr lang="mk" altLang="en-US" sz="1920" b="1" dirty="0">
                <a:solidFill>
                  <a:srgbClr val="422C70"/>
                </a:solidFill>
                <a:latin typeface="IBM Plex Sans" pitchFamily="34" charset="0"/>
                <a:ea typeface="IBM Plex Sans" pitchFamily="34" charset="-122"/>
                <a:cs typeface="IBM Plex Sans" pitchFamily="34" charset="-120"/>
              </a:rPr>
              <a:t>Хардверски паричник:</a:t>
            </a:r>
            <a:r>
              <a:rPr lang="mk" altLang="en-US" sz="1920" dirty="0">
                <a:solidFill>
                  <a:srgbClr val="25252B"/>
                </a:solidFill>
                <a:latin typeface="IBM Plex Sans" pitchFamily="34" charset="0"/>
                <a:ea typeface="IBM Plex Sans" pitchFamily="34" charset="-122"/>
                <a:cs typeface="IBM Plex Sans" pitchFamily="34" charset="-120"/>
              </a:rPr>
              <a:t> наменски уред за заштита на клучеви и потпишување</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Чување и обновување: одделни прашања</a:t>
            </a:r>
            <a:endParaRPr lang="mk" sz="1920" dirty="0"/>
          </a:p>
        </p:txBody>
      </p:sp>
      <p:sp>
        <p:nvSpPr>
          <p:cNvPr id="6" name="Text 3"/>
          <p:cNvSpPr/>
          <p:nvPr/>
        </p:nvSpPr>
        <p:spPr>
          <a:xfrm>
            <a:off x="666780" y="4415180"/>
            <a:ext cx="6340632" cy="1316279"/>
          </a:xfrm>
          <a:prstGeom prst="rect">
            <a:avLst/>
          </a:prstGeom>
          <a:noFill/>
          <a:ln/>
        </p:spPr>
        <p:txBody>
          <a:bodyPr wrap="square" lIns="0" tIns="0" rIns="0" bIns="0" rtlCol="0" anchor="t"/>
          <a:lstStyle/>
          <a:p>
            <a:pPr algn="l" indent="0" marL="0">
              <a:lnSpc>
                <a:spcPct val="113000"/>
              </a:lnSpc>
              <a:buNone/>
            </a:pPr>
            <a:r>
              <a:rPr lang="mk" altLang="en-US" sz="1920" dirty="0">
                <a:solidFill>
                  <a:srgbClr val="25252B"/>
                </a:solidFill>
                <a:latin typeface="IBM Plex Sans" pitchFamily="34" charset="0"/>
                <a:ea typeface="IBM Plex Sans" pitchFamily="34" charset="-122"/>
                <a:cs typeface="IBM Plex Sans" pitchFamily="34" charset="-120"/>
              </a:rPr>
              <a:t>Хардверскиот паричник може да овозможи ладно чување; поимите не се меѓусебно заменливи. На уредите и на резервните копии и понатаму им е потребна заштита.</a:t>
            </a:r>
            <a:endParaRPr lang="mk"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3</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Обновување на паричникот и тестирање на фразата за</a:t>
            </a:r>
            <a:br/>
            <a:r>
              <a:rPr lang="mk" altLang="en-US" sz="3000" dirty="0">
                <a:solidFill>
                  <a:srgbClr val="422C70"/>
                </a:solidFill>
                <a:latin typeface="IBM Plex Sans Medium" pitchFamily="34" charset="0"/>
                <a:ea typeface="IBM Plex Sans Medium" pitchFamily="34" charset="-122"/>
                <a:cs typeface="IBM Plex Sans Medium" pitchFamily="34" charset="-120"/>
              </a:rPr>
              <a:t>обновување</a:t>
            </a:r>
            <a:endParaRPr lang="mk" sz="3000" dirty="0"/>
          </a:p>
        </p:txBody>
      </p:sp>
      <p:sp>
        <p:nvSpPr>
          <p:cNvPr id="4" name="Text 2"/>
          <p:cNvSpPr/>
          <p:nvPr/>
        </p:nvSpPr>
        <p:spPr>
          <a:xfrm>
            <a:off x="666780" y="1866930"/>
            <a:ext cx="11510010" cy="1234074"/>
          </a:xfrm>
          <a:prstGeom prst="rect">
            <a:avLst/>
          </a:prstGeom>
          <a:noFill/>
          <a:ln/>
        </p:spPr>
        <p:txBody>
          <a:bodyPr wrap="square" lIns="0" tIns="0" rIns="0" bIns="0" rtlCol="0" anchor="t"/>
          <a:lstStyle/>
          <a:p>
            <a:pPr algn="l" indent="0" marL="0">
              <a:lnSpc>
                <a:spcPct val="113000"/>
              </a:lnSpc>
              <a:buNone/>
            </a:pPr>
            <a:r>
              <a:rPr lang="mk" altLang="en-US" sz="2400" dirty="0">
                <a:solidFill>
                  <a:srgbClr val="25252B"/>
                </a:solidFill>
                <a:latin typeface="IBM Plex Sans" pitchFamily="34" charset="0"/>
                <a:ea typeface="IBM Plex Sans" pitchFamily="34" charset="-122"/>
                <a:cs typeface="IBM Plex Sans" pitchFamily="34" charset="-120"/>
              </a:rPr>
              <a:t>Користете само подготвени, празни или симулирани материјали. Никогаш не откривајте вистински зборови за обновување; никогаш не користете паричник од наставата за значителни средства подоцна.</a:t>
            </a:r>
            <a:endParaRPr lang="mk"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3</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Само подготвени, празни или симулирани материјали. Вашиот едукатор никогаш не ги гледа зборовите за обновување. 1 Следете ги упатстватаКористете го официјалниот водич за конкретниот паричник за обука.">    </p:cNvPr>
          <p:cNvPicPr>
            <a:picLocks noChangeAspect="1"/>
          </p:cNvPicPr>
          <p:nvPr/>
        </p:nvPicPr>
        <p:blipFill>
          <a:blip r:embed="rId1"/>
          <a:stretch>
            <a:fillRect/>
          </a:stretch>
        </p:blipFill>
        <p:spPr>
          <a:xfrm>
            <a:off x="1019647" y="266730"/>
            <a:ext cx="10152766"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Примање Биткоин</a:t>
            </a:r>
            <a:endParaRPr lang="mk" sz="3000" dirty="0"/>
          </a:p>
        </p:txBody>
      </p:sp>
      <p:sp>
        <p:nvSpPr>
          <p:cNvPr id="4" name="Text 2"/>
          <p:cNvSpPr/>
          <p:nvPr/>
        </p:nvSpPr>
        <p:spPr>
          <a:xfrm>
            <a:off x="666780" y="1441734"/>
            <a:ext cx="11510010" cy="395021"/>
          </a:xfrm>
          <a:prstGeom prst="rect">
            <a:avLst/>
          </a:prstGeom>
          <a:noFill/>
          <a:ln/>
        </p:spPr>
        <p:txBody>
          <a:bodyPr wrap="square" lIns="0" tIns="0" rIns="0" bIns="0" rtlCol="0" anchor="t"/>
          <a:lstStyle/>
          <a:p>
            <a:pPr algn="l" indent="0" marL="0">
              <a:lnSpc>
                <a:spcPct val="113000"/>
              </a:lnSpc>
              <a:buNone/>
            </a:pPr>
            <a:r>
              <a:rPr lang="mk" altLang="en-US" sz="2300" b="1" dirty="0">
                <a:solidFill>
                  <a:srgbClr val="25252B"/>
                </a:solidFill>
                <a:latin typeface="IBM Plex Sans" pitchFamily="34" charset="0"/>
                <a:ea typeface="IBM Plex Sans" pitchFamily="34" charset="-122"/>
                <a:cs typeface="IBM Plex Sans" pitchFamily="34" charset="-120"/>
              </a:rPr>
              <a:t>Вежба 1: примајте безбедно</a:t>
            </a:r>
            <a:endParaRPr lang="mk" sz="2300" dirty="0"/>
          </a:p>
        </p:txBody>
      </p:sp>
      <p:sp>
        <p:nvSpPr>
          <p:cNvPr id="5" name="Text 3"/>
          <p:cNvSpPr/>
          <p:nvPr/>
        </p:nvSpPr>
        <p:spPr>
          <a:xfrm>
            <a:off x="1032449" y="2070659"/>
            <a:ext cx="11109137" cy="2603937"/>
          </a:xfrm>
          <a:prstGeom prst="rect">
            <a:avLst/>
          </a:prstGeom>
          <a:noFill/>
          <a:ln/>
        </p:spPr>
        <p:txBody>
          <a:bodyPr wrap="square" lIns="0" tIns="0" rIns="0" bIns="0" rtlCol="0" anchor="t"/>
          <a:lstStyle/>
          <a:p>
            <a:pPr algn="l" marL="219710" indent="-219710">
              <a:lnSpc>
                <a:spcPct val="113000"/>
              </a:lnSpc>
              <a:buSzPct val="100000"/>
              <a:buFont typeface="+mj-lt"/>
              <a:buAutoNum type="arabicPeriod" startAt="1"/>
            </a:pPr>
            <a:r>
              <a:rPr lang="mk" altLang="en-US" sz="2300" dirty="0">
                <a:solidFill>
                  <a:srgbClr val="25252B"/>
                </a:solidFill>
                <a:latin typeface="IBM Plex Sans" pitchFamily="34" charset="0"/>
                <a:ea typeface="IBM Plex Sans" pitchFamily="34" charset="-122"/>
                <a:cs typeface="IBM Plex Sans" pitchFamily="34" charset="-120"/>
              </a:rPr>
              <a:t>Отворете го подготвениот паричник; изберете „Прими“.</a:t>
            </a:r>
            <a:endParaRPr lang="mk" sz="2300" dirty="0"/>
          </a:p>
          <a:p>
            <a:pPr algn="l" marL="219710" indent="-219710">
              <a:lnSpc>
                <a:spcPct val="113000"/>
              </a:lnSpc>
              <a:spcBef>
                <a:spcPts val="460"/>
              </a:spcBef>
              <a:buSzPct val="100000"/>
              <a:buFont typeface="+mj-lt"/>
              <a:buAutoNum type="arabicPeriod" startAt="1"/>
            </a:pPr>
            <a:r>
              <a:rPr lang="mk" altLang="en-US" sz="2300" dirty="0">
                <a:solidFill>
                  <a:srgbClr val="25252B"/>
                </a:solidFill>
                <a:latin typeface="IBM Plex Sans" pitchFamily="34" charset="0"/>
                <a:ea typeface="IBM Plex Sans" pitchFamily="34" charset="-122"/>
                <a:cs typeface="IBM Plex Sans" pitchFamily="34" charset="-120"/>
              </a:rPr>
              <a:t>Утврдете дали се работи за трансакција на блокчејнот или преку Лајтнинг.</a:t>
            </a:r>
            <a:endParaRPr lang="mk" sz="2300" dirty="0"/>
          </a:p>
          <a:p>
            <a:pPr algn="l" marL="219710" indent="-219710">
              <a:lnSpc>
                <a:spcPct val="113000"/>
              </a:lnSpc>
              <a:spcBef>
                <a:spcPts val="460"/>
              </a:spcBef>
              <a:buSzPct val="100000"/>
              <a:buFont typeface="+mj-lt"/>
              <a:buAutoNum type="arabicPeriod" startAt="1"/>
            </a:pPr>
            <a:r>
              <a:rPr lang="mk" altLang="en-US" sz="2300" dirty="0">
                <a:solidFill>
                  <a:srgbClr val="25252B"/>
                </a:solidFill>
                <a:latin typeface="IBM Plex Sans" pitchFamily="34" charset="0"/>
                <a:ea typeface="IBM Plex Sans" pitchFamily="34" charset="-122"/>
                <a:cs typeface="IBM Plex Sans" pitchFamily="34" charset="-120"/>
              </a:rPr>
              <a:t>Споделувајте само јавни информации за примање.</a:t>
            </a:r>
            <a:endParaRPr lang="mk" sz="2300" dirty="0"/>
          </a:p>
          <a:p>
            <a:pPr algn="l" marL="219710" indent="-219710">
              <a:lnSpc>
                <a:spcPct val="113000"/>
              </a:lnSpc>
              <a:spcBef>
                <a:spcPts val="460"/>
              </a:spcBef>
              <a:buSzPct val="100000"/>
              <a:buFont typeface="+mj-lt"/>
              <a:buAutoNum type="arabicPeriod" startAt="1"/>
            </a:pPr>
            <a:r>
              <a:rPr lang="mk" altLang="en-US" sz="2300" dirty="0">
                <a:solidFill>
                  <a:srgbClr val="25252B"/>
                </a:solidFill>
                <a:latin typeface="IBM Plex Sans" pitchFamily="34" charset="0"/>
                <a:ea typeface="IBM Plex Sans" pitchFamily="34" charset="-122"/>
                <a:cs typeface="IBM Plex Sans" pitchFamily="34" charset="-120"/>
              </a:rPr>
              <a:t>Проверете го секој побаран износ со испраќачот.</a:t>
            </a:r>
            <a:endParaRPr lang="mk" sz="2300" dirty="0"/>
          </a:p>
          <a:p>
            <a:pPr algn="l" marL="219710" indent="-219710">
              <a:lnSpc>
                <a:spcPct val="113000"/>
              </a:lnSpc>
              <a:spcBef>
                <a:spcPts val="460"/>
              </a:spcBef>
              <a:buSzPct val="100000"/>
              <a:buFont typeface="+mj-lt"/>
              <a:buAutoNum type="arabicPeriod" startAt="1"/>
            </a:pPr>
            <a:r>
              <a:rPr lang="mk" altLang="en-US" sz="2300" dirty="0">
                <a:solidFill>
                  <a:srgbClr val="25252B"/>
                </a:solidFill>
                <a:latin typeface="IBM Plex Sans" pitchFamily="34" charset="0"/>
                <a:ea typeface="IBM Plex Sans" pitchFamily="34" charset="-122"/>
                <a:cs typeface="IBM Plex Sans" pitchFamily="34" charset="-120"/>
              </a:rPr>
              <a:t>Проверете ги износот и статусот во сопствениот паричник.</a:t>
            </a:r>
            <a:endParaRPr lang="mk" sz="2300" dirty="0"/>
          </a:p>
        </p:txBody>
      </p:sp>
      <p:sp>
        <p:nvSpPr>
          <p:cNvPr id="6" name="Text 4"/>
          <p:cNvSpPr/>
          <p:nvPr/>
        </p:nvSpPr>
        <p:spPr>
          <a:xfrm>
            <a:off x="666780" y="4996282"/>
            <a:ext cx="11510010" cy="1184971"/>
          </a:xfrm>
          <a:prstGeom prst="rect">
            <a:avLst/>
          </a:prstGeom>
          <a:noFill/>
          <a:ln/>
        </p:spPr>
        <p:txBody>
          <a:bodyPr wrap="square" lIns="0" tIns="0" rIns="0" bIns="0" rtlCol="0" anchor="t"/>
          <a:lstStyle/>
          <a:p>
            <a:pPr algn="l" indent="0" marL="0">
              <a:lnSpc>
                <a:spcPct val="113000"/>
              </a:lnSpc>
              <a:buNone/>
            </a:pPr>
            <a:r>
              <a:rPr lang="mk" altLang="en-US" sz="2300" dirty="0">
                <a:solidFill>
                  <a:srgbClr val="25252B"/>
                </a:solidFill>
                <a:latin typeface="IBM Plex Sans" pitchFamily="34" charset="0"/>
                <a:ea typeface="IBM Plex Sans" pitchFamily="34" charset="-122"/>
                <a:cs typeface="IBM Plex Sans" pitchFamily="34" charset="-120"/>
              </a:rPr>
              <a:t>Порака или снимка од екранот од испраќачот не е доказ. Трансакција на чекање не е исто што и потврдена трансакција; потврдите не можат да исправат погрешна адреса или измама.</a:t>
            </a:r>
            <a:endParaRPr lang="mk"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3</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Испраќање Биткоин</a:t>
            </a:r>
            <a:endParaRPr lang="mk" sz="3000" dirty="0"/>
          </a:p>
        </p:txBody>
      </p:sp>
      <p:sp>
        <p:nvSpPr>
          <p:cNvPr id="5" name="Text 2"/>
          <p:cNvSpPr/>
          <p:nvPr/>
        </p:nvSpPr>
        <p:spPr>
          <a:xfrm>
            <a:off x="666780" y="1447770"/>
            <a:ext cx="6340632" cy="822686"/>
          </a:xfrm>
          <a:prstGeom prst="rect">
            <a:avLst/>
          </a:prstGeom>
          <a:noFill/>
          <a:ln/>
        </p:spPr>
        <p:txBody>
          <a:bodyPr wrap="square" lIns="0" tIns="0" rIns="0" bIns="0" rtlCol="0" anchor="t"/>
          <a:lstStyle/>
          <a:p>
            <a:pPr algn="l" indent="0" marL="0">
              <a:lnSpc>
                <a:spcPct val="113000"/>
              </a:lnSpc>
              <a:buNone/>
            </a:pPr>
            <a:r>
              <a:rPr lang="mk" altLang="en-US" sz="2400" b="1" dirty="0">
                <a:solidFill>
                  <a:srgbClr val="25252B"/>
                </a:solidFill>
                <a:latin typeface="IBM Plex Sans" pitchFamily="34" charset="0"/>
                <a:ea typeface="IBM Plex Sans" pitchFamily="34" charset="-122"/>
                <a:cs typeface="IBM Plex Sans" pitchFamily="34" charset="-120"/>
              </a:rPr>
              <a:t>Вежба 2: застанете и проверете пред да испратите</a:t>
            </a:r>
            <a:endParaRPr lang="mk" sz="2400" dirty="0"/>
          </a:p>
        </p:txBody>
      </p:sp>
      <p:sp>
        <p:nvSpPr>
          <p:cNvPr id="6" name="Text 3"/>
          <p:cNvSpPr/>
          <p:nvPr/>
        </p:nvSpPr>
        <p:spPr>
          <a:xfrm>
            <a:off x="666780" y="2575316"/>
            <a:ext cx="6340632" cy="2879537"/>
          </a:xfrm>
          <a:prstGeom prst="rect">
            <a:avLst/>
          </a:prstGeom>
          <a:noFill/>
          <a:ln/>
        </p:spPr>
        <p:txBody>
          <a:bodyPr wrap="square" lIns="0" tIns="0" rIns="0" bIns="0" rtlCol="0" anchor="t"/>
          <a:lstStyle/>
          <a:p>
            <a:pPr algn="l" indent="0" marL="0">
              <a:lnSpc>
                <a:spcPct val="113000"/>
              </a:lnSpc>
              <a:buNone/>
            </a:pPr>
            <a:r>
              <a:rPr lang="mk" altLang="en-US" sz="2400" dirty="0">
                <a:solidFill>
                  <a:srgbClr val="25252B"/>
                </a:solidFill>
                <a:latin typeface="IBM Plex Sans" pitchFamily="34" charset="0"/>
                <a:ea typeface="IBM Plex Sans" pitchFamily="34" charset="-122"/>
                <a:cs typeface="IBM Plex Sans" pitchFamily="34" charset="-120"/>
              </a:rPr>
              <a:t>Одобрете само кога сите проверки се совпаѓаат. Ако се променат деталите, се појави притисок за итност или некој побара тајни податоци, запрете и проверете независно. Важечка трансакција е тешко или невозможно да се поништи.</a:t>
            </a:r>
            <a:endParaRPr lang="mk"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3</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Пред да испратите✓ ПримачПотврдете кому и зошто испраќате преку доверлив канал.✓ Начин на плаќањеПотврдете дали плаќањето е на блокчејнот или преку Lightning.✓ ОдредиштеСпоредете го со доверливиот екр">    </p:cNvPr>
          <p:cNvPicPr>
            <a:picLocks noChangeAspect="1"/>
          </p:cNvPicPr>
          <p:nvPr/>
        </p:nvPicPr>
        <p:blipFill>
          <a:blip r:embed="rId1"/>
          <a:stretch>
            <a:fillRect/>
          </a:stretch>
        </p:blipFill>
        <p:spPr>
          <a:xfrm>
            <a:off x="1015075" y="266730"/>
            <a:ext cx="10161910"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Верификација и неповратни трансакции</a:t>
            </a:r>
            <a:endParaRPr lang="mk" sz="3000" dirty="0"/>
          </a:p>
        </p:txBody>
      </p:sp>
      <p:sp>
        <p:nvSpPr>
          <p:cNvPr id="4" name="Text 2"/>
          <p:cNvSpPr/>
          <p:nvPr/>
        </p:nvSpPr>
        <p:spPr>
          <a:xfrm>
            <a:off x="1017179" y="1379464"/>
            <a:ext cx="11125871" cy="2060235"/>
          </a:xfrm>
          <a:prstGeom prst="rect">
            <a:avLst/>
          </a:prstGeom>
          <a:noFill/>
          <a:ln/>
        </p:spPr>
        <p:txBody>
          <a:bodyPr wrap="square" lIns="0" tIns="0" rIns="0" bIns="0" rtlCol="0" anchor="t"/>
          <a:lstStyle/>
          <a:p>
            <a:pPr algn="l" marL="210820" indent="-210820">
              <a:lnSpc>
                <a:spcPct val="113000"/>
              </a:lnSpc>
              <a:buSzPct val="100000"/>
              <a:buChar char="•"/>
            </a:pPr>
            <a:r>
              <a:rPr lang="mk" altLang="en-US" sz="2210" b="1" dirty="0">
                <a:solidFill>
                  <a:srgbClr val="422C70"/>
                </a:solidFill>
                <a:latin typeface="IBM Plex Sans" pitchFamily="34" charset="0"/>
                <a:ea typeface="IBM Plex Sans" pitchFamily="34" charset="-122"/>
                <a:cs typeface="IBM Plex Sans" pitchFamily="34" charset="-120"/>
              </a:rPr>
              <a:t>Txid:</a:t>
            </a:r>
            <a:r>
              <a:rPr lang="mk" altLang="en-US" sz="2210" dirty="0">
                <a:solidFill>
                  <a:srgbClr val="25252B"/>
                </a:solidFill>
                <a:latin typeface="IBM Plex Sans" pitchFamily="34" charset="0"/>
                <a:ea typeface="IBM Plex Sans" pitchFamily="34" charset="-122"/>
                <a:cs typeface="IBM Plex Sans" pitchFamily="34" charset="-120"/>
              </a:rPr>
              <a:t> идентификатор на трансакција на блокчејнот</a:t>
            </a:r>
            <a:endParaRPr lang="mk" sz="2210" dirty="0"/>
          </a:p>
          <a:p>
            <a:pPr algn="l" marL="210820" indent="-210820">
              <a:lnSpc>
                <a:spcPct val="113000"/>
              </a:lnSpc>
              <a:spcBef>
                <a:spcPts val="440"/>
              </a:spcBef>
              <a:buSzPct val="100000"/>
              <a:buChar char="•"/>
            </a:pPr>
            <a:r>
              <a:rPr lang="mk" altLang="en-US" sz="2210" b="1" dirty="0">
                <a:solidFill>
                  <a:srgbClr val="422C70"/>
                </a:solidFill>
                <a:latin typeface="IBM Plex Sans" pitchFamily="34" charset="0"/>
                <a:ea typeface="IBM Plex Sans" pitchFamily="34" charset="-122"/>
                <a:cs typeface="IBM Plex Sans" pitchFamily="34" charset="-120"/>
              </a:rPr>
              <a:t>Пребарувач на блокчејнот:</a:t>
            </a:r>
            <a:r>
              <a:rPr lang="mk" altLang="en-US" sz="2210" dirty="0">
                <a:solidFill>
                  <a:srgbClr val="25252B"/>
                </a:solidFill>
                <a:latin typeface="IBM Plex Sans" pitchFamily="34" charset="0"/>
                <a:ea typeface="IBM Plex Sans" pitchFamily="34" charset="-122"/>
                <a:cs typeface="IBM Plex Sans" pitchFamily="34" charset="-120"/>
              </a:rPr>
              <a:t> интерфејс за јавни податоци за трансакциите</a:t>
            </a:r>
            <a:endParaRPr lang="mk" sz="2210" dirty="0"/>
          </a:p>
          <a:p>
            <a:pPr algn="l" marL="210820" indent="-210820">
              <a:lnSpc>
                <a:spcPct val="113000"/>
              </a:lnSpc>
              <a:spcBef>
                <a:spcPts val="440"/>
              </a:spcBef>
              <a:buSzPct val="100000"/>
              <a:buChar char="•"/>
            </a:pPr>
            <a:r>
              <a:rPr lang="mk" altLang="en-US" sz="2210" dirty="0">
                <a:solidFill>
                  <a:srgbClr val="25252B"/>
                </a:solidFill>
                <a:latin typeface="IBM Plex Sans" pitchFamily="34" charset="0"/>
                <a:ea typeface="IBM Plex Sans" pitchFamily="34" charset="-122"/>
                <a:cs typeface="IBM Plex Sans" pitchFamily="34" charset="-120"/>
              </a:rPr>
              <a:t>Проверете ги мрежата, одредиштето, износот, надоместокот, статусот и потврдите</a:t>
            </a:r>
            <a:endParaRPr lang="mk" sz="2210" dirty="0"/>
          </a:p>
          <a:p>
            <a:pPr algn="l" marL="210820" indent="-210820">
              <a:lnSpc>
                <a:spcPct val="113000"/>
              </a:lnSpc>
              <a:spcBef>
                <a:spcPts val="440"/>
              </a:spcBef>
              <a:buSzPct val="100000"/>
              <a:buChar char="•"/>
            </a:pPr>
            <a:r>
              <a:rPr lang="mk" altLang="en-US" sz="2210" dirty="0">
                <a:solidFill>
                  <a:srgbClr val="25252B"/>
                </a:solidFill>
                <a:latin typeface="IBM Plex Sans" pitchFamily="34" charset="0"/>
                <a:ea typeface="IBM Plex Sans" pitchFamily="34" charset="-122"/>
                <a:cs typeface="IBM Plex Sans" pitchFamily="34" charset="-120"/>
              </a:rPr>
              <a:t>Емитување → чекање → вклучување во блок → последователни потврди</a:t>
            </a:r>
            <a:endParaRPr lang="mk" sz="2210" dirty="0"/>
          </a:p>
        </p:txBody>
      </p:sp>
      <p:sp>
        <p:nvSpPr>
          <p:cNvPr id="5" name="Text 3"/>
          <p:cNvSpPr/>
          <p:nvPr/>
        </p:nvSpPr>
        <p:spPr>
          <a:xfrm>
            <a:off x="666780" y="3748126"/>
            <a:ext cx="11510010" cy="756940"/>
          </a:xfrm>
          <a:prstGeom prst="rect">
            <a:avLst/>
          </a:prstGeom>
          <a:noFill/>
          <a:ln/>
        </p:spPr>
        <p:txBody>
          <a:bodyPr wrap="square" lIns="0" tIns="0" rIns="0" bIns="0" rtlCol="0" anchor="t"/>
          <a:lstStyle/>
          <a:p>
            <a:pPr algn="l" indent="0" marL="0">
              <a:lnSpc>
                <a:spcPct val="113000"/>
              </a:lnSpc>
              <a:buNone/>
            </a:pPr>
            <a:r>
              <a:rPr lang="mk" altLang="en-US" sz="2210" dirty="0">
                <a:solidFill>
                  <a:srgbClr val="25252B"/>
                </a:solidFill>
                <a:latin typeface="IBM Plex Sans" pitchFamily="34" charset="0"/>
                <a:ea typeface="IBM Plex Sans" pitchFamily="34" charset="-122"/>
                <a:cs typeface="IBM Plex Sans" pitchFamily="34" charset="-120"/>
              </a:rPr>
              <a:t>Пребарувачот на блокчејнот не може да докаже идентитет, чесност или цел на плаќањето. Не постои универзален број потврди што важи за секое плаќање.</a:t>
            </a:r>
            <a:endParaRPr lang="mk" sz="2210" dirty="0"/>
          </a:p>
        </p:txBody>
      </p:sp>
      <p:sp>
        <p:nvSpPr>
          <p:cNvPr id="6" name="Text 4"/>
          <p:cNvSpPr/>
          <p:nvPr/>
        </p:nvSpPr>
        <p:spPr>
          <a:xfrm>
            <a:off x="666780" y="4785421"/>
            <a:ext cx="11510010" cy="1135410"/>
          </a:xfrm>
          <a:prstGeom prst="rect">
            <a:avLst/>
          </a:prstGeom>
          <a:noFill/>
          <a:ln/>
        </p:spPr>
        <p:txBody>
          <a:bodyPr wrap="square" lIns="0" tIns="0" rIns="0" bIns="0" rtlCol="0" anchor="t"/>
          <a:lstStyle/>
          <a:p>
            <a:pPr algn="l" indent="0" marL="0">
              <a:lnSpc>
                <a:spcPct val="113000"/>
              </a:lnSpc>
              <a:buNone/>
            </a:pPr>
            <a:r>
              <a:rPr lang="mk" altLang="en-US" sz="2210" dirty="0">
                <a:solidFill>
                  <a:srgbClr val="25252B"/>
                </a:solidFill>
                <a:latin typeface="IBM Plex Sans" pitchFamily="34" charset="0"/>
                <a:ea typeface="IBM Plex Sans" pitchFamily="34" charset="-122"/>
                <a:cs typeface="IBM Plex Sans" pitchFamily="34" charset="-120"/>
              </a:rPr>
              <a:t>Користете подготвени примери; не пребарувајте лична адреса или трансакција на ученик. Пребарувањата можат да му откријат на операторот на пребарувачот што Ве интересира.</a:t>
            </a:r>
            <a:endParaRPr lang="mk" sz="22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3</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Базен на трансакции во чекањеЧекање за вклучување во блокБлок N1 потврдаБлок N+12 потврдиБлок N+23 потврдиБлок N+34 потврди">    </p:cNvPr>
          <p:cNvPicPr>
            <a:picLocks noChangeAspect="1"/>
          </p:cNvPicPr>
          <p:nvPr/>
        </p:nvPicPr>
        <p:blipFill>
          <a:blip r:embed="rId1"/>
          <a:stretch>
            <a:fillRect/>
          </a:stretch>
        </p:blipFill>
        <p:spPr>
          <a:xfrm>
            <a:off x="342900" y="1465600"/>
            <a:ext cx="11506170" cy="377436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Контролна листа за</a:t>
            </a:r>
            <a:br/>
            <a:r>
              <a:rPr lang="mk" altLang="en-US" sz="3000" dirty="0">
                <a:solidFill>
                  <a:srgbClr val="422C70"/>
                </a:solidFill>
                <a:latin typeface="IBM Plex Sans Medium" pitchFamily="34" charset="0"/>
                <a:ea typeface="IBM Plex Sans Medium" pitchFamily="34" charset="-122"/>
                <a:cs typeface="IBM Plex Sans Medium" pitchFamily="34" charset="-120"/>
              </a:rPr>
              <a:t>безбедност</a:t>
            </a:r>
            <a:endParaRPr lang="mk" sz="3000" dirty="0"/>
          </a:p>
        </p:txBody>
      </p:sp>
      <p:sp>
        <p:nvSpPr>
          <p:cNvPr id="5" name="Text 2"/>
          <p:cNvSpPr/>
          <p:nvPr/>
        </p:nvSpPr>
        <p:spPr>
          <a:xfrm>
            <a:off x="666780" y="1842516"/>
            <a:ext cx="5694426" cy="691195"/>
          </a:xfrm>
          <a:prstGeom prst="rect">
            <a:avLst/>
          </a:prstGeom>
          <a:noFill/>
          <a:ln/>
        </p:spPr>
        <p:txBody>
          <a:bodyPr wrap="square" lIns="0" tIns="0" rIns="0" bIns="0" rtlCol="0" anchor="t"/>
          <a:lstStyle/>
          <a:p>
            <a:pPr algn="l" indent="0" marL="0">
              <a:lnSpc>
                <a:spcPct val="113000"/>
              </a:lnSpc>
              <a:buNone/>
            </a:pPr>
            <a:r>
              <a:rPr lang="mk" altLang="en-US" sz="2020" b="1" dirty="0">
                <a:solidFill>
                  <a:srgbClr val="25252B"/>
                </a:solidFill>
                <a:latin typeface="IBM Plex Sans" pitchFamily="34" charset="0"/>
                <a:ea typeface="IBM Plex Sans" pitchFamily="34" charset="-122"/>
                <a:cs typeface="IBM Plex Sans" pitchFamily="34" charset="-120"/>
              </a:rPr>
              <a:t>Вежба 3: препознајте ризик и запрете безбедно</a:t>
            </a:r>
            <a:endParaRPr lang="mk" sz="2020" dirty="0"/>
          </a:p>
        </p:txBody>
      </p:sp>
      <p:sp>
        <p:nvSpPr>
          <p:cNvPr id="6" name="Text 3"/>
          <p:cNvSpPr/>
          <p:nvPr/>
        </p:nvSpPr>
        <p:spPr>
          <a:xfrm>
            <a:off x="666780" y="2789652"/>
            <a:ext cx="5694426" cy="1382298"/>
          </a:xfrm>
          <a:prstGeom prst="rect">
            <a:avLst/>
          </a:prstGeom>
          <a:noFill/>
          <a:ln/>
        </p:spPr>
        <p:txBody>
          <a:bodyPr wrap="square" lIns="0" tIns="0" rIns="0" bIns="0" rtlCol="0" anchor="t"/>
          <a:lstStyle/>
          <a:p>
            <a:pPr algn="l" indent="0" marL="0">
              <a:lnSpc>
                <a:spcPct val="113000"/>
              </a:lnSpc>
              <a:buNone/>
            </a:pPr>
            <a:r>
              <a:rPr lang="mk" altLang="en-US" sz="2020" b="1" dirty="0">
                <a:solidFill>
                  <a:srgbClr val="25252B"/>
                </a:solidFill>
                <a:latin typeface="IBM Plex Sans" pitchFamily="34" charset="0"/>
                <a:ea typeface="IBM Plex Sans" pitchFamily="34" charset="-122"/>
                <a:cs typeface="IBM Plex Sans" pitchFamily="34" charset="-120"/>
              </a:rPr>
              <a:t>Застанете. Не споделувајте ништо. Не испраќајте ништо. Затворете го каналот. Проверете независно. Побарајте помош без да откривате тајни.</a:t>
            </a:r>
            <a:endParaRPr lang="mk" sz="2020" dirty="0"/>
          </a:p>
        </p:txBody>
      </p:sp>
      <p:sp>
        <p:nvSpPr>
          <p:cNvPr id="7" name="Shape 4"/>
          <p:cNvSpPr/>
          <p:nvPr/>
        </p:nvSpPr>
        <p:spPr>
          <a:xfrm>
            <a:off x="666780" y="4427891"/>
            <a:ext cx="5372100" cy="1727850"/>
          </a:xfrm>
          <a:prstGeom prst="rect">
            <a:avLst/>
          </a:prstGeom>
          <a:solidFill>
            <a:srgbClr val="F3F3FA"/>
          </a:solidFill>
          <a:ln/>
        </p:spPr>
      </p:sp>
      <p:sp>
        <p:nvSpPr>
          <p:cNvPr id="8" name="Shape 5"/>
          <p:cNvSpPr/>
          <p:nvPr/>
        </p:nvSpPr>
        <p:spPr>
          <a:xfrm>
            <a:off x="666780" y="4427891"/>
            <a:ext cx="57150" cy="1727850"/>
          </a:xfrm>
          <a:prstGeom prst="rect">
            <a:avLst/>
          </a:prstGeom>
          <a:solidFill>
            <a:srgbClr val="422C70"/>
          </a:solidFill>
          <a:ln/>
        </p:spPr>
      </p:sp>
      <p:sp>
        <p:nvSpPr>
          <p:cNvPr id="9" name="Text 6"/>
          <p:cNvSpPr/>
          <p:nvPr/>
        </p:nvSpPr>
        <p:spPr>
          <a:xfrm>
            <a:off x="1133582" y="4658319"/>
            <a:ext cx="4765396" cy="1266993"/>
          </a:xfrm>
          <a:prstGeom prst="rect">
            <a:avLst/>
          </a:prstGeom>
          <a:noFill/>
          <a:ln/>
        </p:spPr>
        <p:txBody>
          <a:bodyPr wrap="square" lIns="0" tIns="0" rIns="0" bIns="0" rtlCol="0" anchor="t"/>
          <a:lstStyle/>
          <a:p>
            <a:pPr algn="l" indent="0" marL="0">
              <a:lnSpc>
                <a:spcPct val="113000"/>
              </a:lnSpc>
              <a:buNone/>
            </a:pPr>
            <a:r>
              <a:rPr lang="mk" altLang="en-US" sz="2020" b="1" dirty="0">
                <a:solidFill>
                  <a:srgbClr val="422C70"/>
                </a:solidFill>
                <a:latin typeface="IBM Plex Sans" pitchFamily="34" charset="0"/>
                <a:ea typeface="IBM Plex Sans" pitchFamily="34" charset="-122"/>
                <a:cs typeface="IBM Plex Sans" pitchFamily="34" charset="-120"/>
              </a:rPr>
              <a:t>Обидете се</a:t>
            </a:r>
            <a:endParaRPr lang="mk" sz="2020" dirty="0"/>
          </a:p>
          <a:p>
            <a:pPr algn="l" indent="0" marL="0">
              <a:lnSpc>
                <a:spcPct val="113000"/>
              </a:lnSpc>
              <a:spcBef>
                <a:spcPts val="300"/>
              </a:spcBef>
              <a:buNone/>
            </a:pPr>
            <a:r>
              <a:rPr lang="mk" altLang="en-US" sz="2020" dirty="0">
                <a:solidFill>
                  <a:srgbClr val="25252B"/>
                </a:solidFill>
                <a:latin typeface="IBM Plex Sans" pitchFamily="34" charset="0"/>
                <a:ea typeface="IBM Plex Sans" pitchFamily="34" charset="-122"/>
                <a:cs typeface="IBM Plex Sans" pitchFamily="34" charset="-120"/>
              </a:rPr>
              <a:t>Во подготвената порака утврдете го предупредувачкиот знак, можната загуба и првиот безбеден чекор.</a:t>
            </a:r>
            <a:endParaRPr lang="mk" sz="202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3</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Итност Лажно претставување Променета дестинација Гарантирани приноси Барања за тајни податоци">    </p:cNvPr>
          <p:cNvPicPr>
            <a:picLocks noChangeAspect="1"/>
          </p:cNvPicPr>
          <p:nvPr/>
        </p:nvPicPr>
        <p:blipFill>
          <a:blip r:embed="rId1"/>
          <a:stretch>
            <a:fillRect/>
          </a:stretch>
        </p:blipFill>
        <p:spPr>
          <a:xfrm>
            <a:off x="342900" y="818754"/>
            <a:ext cx="11506170" cy="50680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Стекнување и размена на</a:t>
            </a:r>
            <a:br/>
            <a:r>
              <a:rPr lang="mk" altLang="en-US" sz="3000" dirty="0">
                <a:solidFill>
                  <a:srgbClr val="422C70"/>
                </a:solidFill>
                <a:latin typeface="IBM Plex Sans Medium" pitchFamily="34" charset="0"/>
                <a:ea typeface="IBM Plex Sans Medium" pitchFamily="34" charset="-122"/>
                <a:cs typeface="IBM Plex Sans Medium" pitchFamily="34" charset="-120"/>
              </a:rPr>
              <a:t>Биткоин</a:t>
            </a:r>
            <a:endParaRPr lang="mk" sz="3000" dirty="0"/>
          </a:p>
        </p:txBody>
      </p:sp>
      <p:sp>
        <p:nvSpPr>
          <p:cNvPr id="5" name="Text 2"/>
          <p:cNvSpPr/>
          <p:nvPr/>
        </p:nvSpPr>
        <p:spPr>
          <a:xfrm>
            <a:off x="666780" y="1830263"/>
            <a:ext cx="11144250" cy="312542"/>
          </a:xfrm>
          <a:prstGeom prst="rect">
            <a:avLst/>
          </a:prstGeom>
          <a:noFill/>
          <a:ln/>
        </p:spPr>
        <p:txBody>
          <a:bodyPr wrap="square" lIns="0" tIns="0" rIns="0" bIns="0" rtlCol="0" anchor="t"/>
          <a:lstStyle/>
          <a:p>
            <a:pPr algn="l" indent="0" marL="0">
              <a:lnSpc>
                <a:spcPct val="113000"/>
              </a:lnSpc>
              <a:buNone/>
            </a:pPr>
            <a:r>
              <a:rPr lang="mk" altLang="en-US" sz="1820" b="1" dirty="0">
                <a:solidFill>
                  <a:srgbClr val="25252B"/>
                </a:solidFill>
                <a:latin typeface="IBM Plex Sans" pitchFamily="34" charset="0"/>
                <a:ea typeface="IBM Plex Sans" pitchFamily="34" charset="-122"/>
                <a:cs typeface="IBM Plex Sans" pitchFamily="34" charset="-120"/>
              </a:rPr>
              <a:t>Информираност, а не финансиски совет</a:t>
            </a:r>
            <a:endParaRPr lang="mk" sz="1820" dirty="0"/>
          </a:p>
        </p:txBody>
      </p:sp>
      <p:sp>
        <p:nvSpPr>
          <p:cNvPr id="6" name="Text 3"/>
          <p:cNvSpPr/>
          <p:nvPr/>
        </p:nvSpPr>
        <p:spPr>
          <a:xfrm>
            <a:off x="666780" y="2374422"/>
            <a:ext cx="5694426" cy="1562710"/>
          </a:xfrm>
          <a:prstGeom prst="rect">
            <a:avLst/>
          </a:prstGeom>
          <a:noFill/>
          <a:ln/>
        </p:spPr>
        <p:txBody>
          <a:bodyPr wrap="square" lIns="0" tIns="0" rIns="0" bIns="0" rtlCol="0" anchor="t"/>
          <a:lstStyle/>
          <a:p>
            <a:pPr algn="l" indent="0" marL="0">
              <a:lnSpc>
                <a:spcPct val="113000"/>
              </a:lnSpc>
              <a:buNone/>
            </a:pPr>
            <a:r>
              <a:rPr lang="mk" altLang="en-US" sz="1820" dirty="0">
                <a:solidFill>
                  <a:srgbClr val="25252B"/>
                </a:solidFill>
                <a:latin typeface="IBM Plex Sans" pitchFamily="34" charset="0"/>
                <a:ea typeface="IBM Plex Sans" pitchFamily="34" charset="-122"/>
                <a:cs typeface="IBM Plex Sans" pitchFamily="34" charset="-120"/>
              </a:rPr>
              <a:t>Споредете ги вкупната цена и распонот меѓу куповната и продажната цена, надоместоците за услуги и повлекување средства, контролата врз клучевите, податоците за идентитетот, порамнувањето и важечките локални правила.</a:t>
            </a:r>
            <a:endParaRPr lang="mk" sz="1820" dirty="0"/>
          </a:p>
        </p:txBody>
      </p:sp>
      <p:sp>
        <p:nvSpPr>
          <p:cNvPr id="7" name="Text 4"/>
          <p:cNvSpPr/>
          <p:nvPr/>
        </p:nvSpPr>
        <p:spPr>
          <a:xfrm>
            <a:off x="666780" y="4168658"/>
            <a:ext cx="5694426" cy="1875252"/>
          </a:xfrm>
          <a:prstGeom prst="rect">
            <a:avLst/>
          </a:prstGeom>
          <a:noFill/>
          <a:ln/>
        </p:spPr>
        <p:txBody>
          <a:bodyPr wrap="square" lIns="0" tIns="0" rIns="0" bIns="0" rtlCol="0" anchor="t"/>
          <a:lstStyle/>
          <a:p>
            <a:pPr algn="l" indent="0" marL="0">
              <a:lnSpc>
                <a:spcPct val="113000"/>
              </a:lnSpc>
              <a:buNone/>
            </a:pPr>
            <a:r>
              <a:rPr lang="mk" altLang="en-US" sz="1820" dirty="0">
                <a:solidFill>
                  <a:srgbClr val="25252B"/>
                </a:solidFill>
                <a:latin typeface="IBM Plex Sans" pitchFamily="34" charset="0"/>
                <a:ea typeface="IBM Plex Sans" pitchFamily="34" charset="-122"/>
                <a:cs typeface="IBM Plex Sans" pitchFamily="34" charset="-120"/>
              </a:rPr>
              <a:t>Ниту еден начин или давател на услуги не е автоматски најдобар. </a:t>
            </a:r>
            <a:r>
              <a:rPr lang="mk" altLang="en-US" sz="1820" b="1" dirty="0">
                <a:solidFill>
                  <a:srgbClr val="25252B"/>
                </a:solidFill>
                <a:latin typeface="IBM Plex Sans" pitchFamily="34" charset="0"/>
                <a:ea typeface="IBM Plex Sans" pitchFamily="34" charset="-122"/>
                <a:cs typeface="IBM Plex Sans" pitchFamily="34" charset="-120"/>
              </a:rPr>
              <a:t>KYC</a:t>
            </a:r>
            <a:r>
              <a:rPr lang="mk" altLang="en-US" sz="1820" dirty="0">
                <a:solidFill>
                  <a:srgbClr val="25252B"/>
                </a:solidFill>
                <a:latin typeface="IBM Plex Sans" pitchFamily="34" charset="0"/>
                <a:ea typeface="IBM Plex Sans" pitchFamily="34" charset="-122"/>
                <a:cs typeface="IBM Plex Sans" pitchFamily="34" charset="-120"/>
              </a:rPr>
              <a:t> значи проверки на идентитетот: можни придобивки во поглед на усогласеноста со прописите или враќањето на средствата, со ризици поврзани со податоците за идентитетот и плаќањата.</a:t>
            </a:r>
            <a:endParaRPr lang="mk" sz="182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3</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Лице што сака биткоин Заработка Добивајте надомест за работа.Директно меѓу кориснициРазменувајте готовина лично.БерзаКупете преку давател на услуги.Банкомат Купете на банкомат. Самостојно чување или с">    </p:cNvPr>
          <p:cNvPicPr>
            <a:picLocks noChangeAspect="1"/>
          </p:cNvPicPr>
          <p:nvPr/>
        </p:nvPicPr>
        <p:blipFill>
          <a:blip r:embed="rId1"/>
          <a:stretch>
            <a:fillRect/>
          </a:stretch>
        </p:blipFill>
        <p:spPr>
          <a:xfrm>
            <a:off x="342900" y="495788"/>
            <a:ext cx="11506170" cy="571399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ТрошоциКоја цена, разлика меѓу куповната и продажната цена и надоместоци за услуги или повлекување се применуваат?ЧувањеКој го контролира биткоинот пред и по размената? Идентитет и приватностКои лични">    </p:cNvPr>
          <p:cNvPicPr>
            <a:picLocks noChangeAspect="1"/>
          </p:cNvPicPr>
          <p:nvPr/>
        </p:nvPicPr>
        <p:blipFill>
          <a:blip r:embed="rId1"/>
          <a:stretch>
            <a:fillRect/>
          </a:stretch>
        </p:blipFill>
        <p:spPr>
          <a:xfrm>
            <a:off x="342900" y="537484"/>
            <a:ext cx="11506170" cy="563060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Плаќања на блокчејнот и преку Лајтнинг</a:t>
            </a:r>
            <a:endParaRPr lang="mk" sz="3000" dirty="0"/>
          </a:p>
        </p:txBody>
      </p:sp>
      <p:sp>
        <p:nvSpPr>
          <p:cNvPr id="4" name="Text 2"/>
          <p:cNvSpPr/>
          <p:nvPr/>
        </p:nvSpPr>
        <p:spPr>
          <a:xfrm>
            <a:off x="971459" y="1368491"/>
            <a:ext cx="11176071" cy="2169048"/>
          </a:xfrm>
          <a:prstGeom prst="rect">
            <a:avLst/>
          </a:prstGeom>
          <a:noFill/>
          <a:ln/>
        </p:spPr>
        <p:txBody>
          <a:bodyPr wrap="square" lIns="0" tIns="0" rIns="0" bIns="0" rtlCol="0" anchor="t"/>
          <a:lstStyle/>
          <a:p>
            <a:pPr algn="l" marL="182880" indent="-182880">
              <a:lnSpc>
                <a:spcPct val="113000"/>
              </a:lnSpc>
              <a:buSzPct val="100000"/>
              <a:buChar char="•"/>
            </a:pPr>
            <a:r>
              <a:rPr lang="mk" altLang="en-US" sz="1920" b="1" dirty="0">
                <a:solidFill>
                  <a:srgbClr val="422C70"/>
                </a:solidFill>
                <a:latin typeface="IBM Plex Sans" pitchFamily="34" charset="0"/>
                <a:ea typeface="IBM Plex Sans" pitchFamily="34" charset="-122"/>
                <a:cs typeface="IBM Plex Sans" pitchFamily="34" charset="-120"/>
              </a:rPr>
              <a:t>На синџирот:</a:t>
            </a:r>
            <a:r>
              <a:rPr lang="mk" altLang="en-US" sz="1920" dirty="0">
                <a:solidFill>
                  <a:srgbClr val="25252B"/>
                </a:solidFill>
                <a:latin typeface="IBM Plex Sans" pitchFamily="34" charset="0"/>
                <a:ea typeface="IBM Plex Sans" pitchFamily="34" charset="-122"/>
                <a:cs typeface="IBM Plex Sans" pitchFamily="34" charset="-120"/>
              </a:rPr>
              <a:t> запис во блокчејнот; потврди</a:t>
            </a:r>
            <a:endParaRPr lang="mk" sz="1920" dirty="0"/>
          </a:p>
          <a:p>
            <a:pPr algn="l" marL="182880" indent="-182880">
              <a:lnSpc>
                <a:spcPct val="113000"/>
              </a:lnSpc>
              <a:spcBef>
                <a:spcPts val="380"/>
              </a:spcBef>
              <a:buSzPct val="100000"/>
              <a:buChar char="•"/>
            </a:pPr>
            <a:r>
              <a:rPr lang="mk" altLang="en-US" sz="1920" b="1" dirty="0">
                <a:solidFill>
                  <a:srgbClr val="422C70"/>
                </a:solidFill>
                <a:latin typeface="IBM Plex Sans" pitchFamily="34" charset="0"/>
                <a:ea typeface="IBM Plex Sans" pitchFamily="34" charset="-122"/>
                <a:cs typeface="IBM Plex Sans" pitchFamily="34" charset="-120"/>
              </a:rPr>
              <a:t>Lightning:</a:t>
            </a:r>
            <a:r>
              <a:rPr lang="mk" altLang="en-US" sz="1920" dirty="0">
                <a:solidFill>
                  <a:srgbClr val="25252B"/>
                </a:solidFill>
                <a:latin typeface="IBM Plex Sans" pitchFamily="34" charset="0"/>
                <a:ea typeface="IBM Plex Sans" pitchFamily="34" charset="-122"/>
                <a:cs typeface="IBM Plex Sans" pitchFamily="34" charset="-120"/>
              </a:rPr>
              <a:t> платежна мрежа на Биткоин; обично брз успех или неуспех</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Различни барања за примање, надоместоци, ограничувања и точки на можен неуспех</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Усогласете го барањето со начинот на плаќање што го поддржува паричникот</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И двата начина може да вклучуваат чување на средствата од трета страна или зависност од услуга</a:t>
            </a:r>
            <a:endParaRPr lang="mk" sz="1920" dirty="0"/>
          </a:p>
        </p:txBody>
      </p:sp>
      <p:sp>
        <p:nvSpPr>
          <p:cNvPr id="5" name="Text 3"/>
          <p:cNvSpPr/>
          <p:nvPr/>
        </p:nvSpPr>
        <p:spPr>
          <a:xfrm>
            <a:off x="666780" y="3805641"/>
            <a:ext cx="11510010" cy="987186"/>
          </a:xfrm>
          <a:prstGeom prst="rect">
            <a:avLst/>
          </a:prstGeom>
          <a:noFill/>
          <a:ln/>
        </p:spPr>
        <p:txBody>
          <a:bodyPr wrap="square" lIns="0" tIns="0" rIns="0" bIns="0" rtlCol="0" anchor="t"/>
          <a:lstStyle/>
          <a:p>
            <a:pPr algn="l" indent="0" marL="0">
              <a:lnSpc>
                <a:spcPct val="113000"/>
              </a:lnSpc>
              <a:buNone/>
            </a:pPr>
            <a:r>
              <a:rPr lang="mk" altLang="en-US" sz="1920" dirty="0">
                <a:solidFill>
                  <a:srgbClr val="25252B"/>
                </a:solidFill>
                <a:latin typeface="IBM Plex Sans" pitchFamily="34" charset="0"/>
                <a:ea typeface="IBM Plex Sans" pitchFamily="34" charset="-122"/>
                <a:cs typeface="IBM Plex Sans" pitchFamily="34" charset="-120"/>
              </a:rPr>
              <a:t>Lightning не е посебна монета. Паричникот Lightning може да биде со чување на средствата од трета страна или со самостојно чување; брзото плаќање не докажува дека е соодветен за чување поголеми износи.</a:t>
            </a:r>
            <a:endParaRPr lang="mk" sz="1920" dirty="0"/>
          </a:p>
        </p:txBody>
      </p:sp>
      <p:sp>
        <p:nvSpPr>
          <p:cNvPr id="6" name="Text 4"/>
          <p:cNvSpPr/>
          <p:nvPr/>
        </p:nvSpPr>
        <p:spPr>
          <a:xfrm>
            <a:off x="666780" y="5036607"/>
            <a:ext cx="11510010" cy="987186"/>
          </a:xfrm>
          <a:prstGeom prst="rect">
            <a:avLst/>
          </a:prstGeom>
          <a:noFill/>
          <a:ln/>
        </p:spPr>
        <p:txBody>
          <a:bodyPr wrap="square" lIns="0" tIns="0" rIns="0" bIns="0" rtlCol="0" anchor="t"/>
          <a:lstStyle/>
          <a:p>
            <a:pPr algn="l" indent="0" marL="0">
              <a:lnSpc>
                <a:spcPct val="113000"/>
              </a:lnSpc>
              <a:buNone/>
            </a:pPr>
            <a:r>
              <a:rPr lang="mk" altLang="en-US" sz="1920" dirty="0">
                <a:solidFill>
                  <a:srgbClr val="25252B"/>
                </a:solidFill>
                <a:latin typeface="IBM Plex Sans" pitchFamily="34" charset="0"/>
                <a:ea typeface="IBM Plex Sans" pitchFamily="34" charset="-122"/>
                <a:cs typeface="IBM Plex Sans" pitchFamily="34" charset="-120"/>
              </a:rPr>
              <a:t>Некои апликации ги поддржуваат двата начина со дополнителни надоместоци или зависности. Деталното изучување на каналите, насочувањето и ликвидноста е дел од Напредното учење.</a:t>
            </a:r>
            <a:endParaRPr lang="mk" sz="19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3</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Вежбање со поддршка</a:t>
            </a:r>
            <a:endParaRPr lang="mk" sz="3000" dirty="0"/>
          </a:p>
        </p:txBody>
      </p:sp>
      <p:sp>
        <p:nvSpPr>
          <p:cNvPr id="4" name="Text 2"/>
          <p:cNvSpPr/>
          <p:nvPr/>
        </p:nvSpPr>
        <p:spPr>
          <a:xfrm>
            <a:off x="1032449" y="1383030"/>
            <a:ext cx="11109137" cy="3452409"/>
          </a:xfrm>
          <a:prstGeom prst="rect">
            <a:avLst/>
          </a:prstGeom>
          <a:noFill/>
          <a:ln/>
        </p:spPr>
        <p:txBody>
          <a:bodyPr wrap="square" lIns="0" tIns="0" rIns="0" bIns="0" rtlCol="0" anchor="t"/>
          <a:lstStyle/>
          <a:p>
            <a:pPr algn="l" marL="219710" indent="-219710">
              <a:lnSpc>
                <a:spcPct val="113000"/>
              </a:lnSpc>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Отворете го подготвениот паричник и снајдете се во него</a:t>
            </a:r>
            <a:endParaRPr lang="mk" sz="2300" dirty="0"/>
          </a:p>
          <a:p>
            <a:pPr algn="l" marL="219710" indent="-219710">
              <a:lnSpc>
                <a:spcPct val="113000"/>
              </a:lnSpc>
              <a:spcBef>
                <a:spcPts val="460"/>
              </a:spcBef>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Завршете ја одобрената постапка за прв пристап</a:t>
            </a:r>
            <a:endParaRPr lang="mk" sz="2300" dirty="0"/>
          </a:p>
          <a:p>
            <a:pPr algn="l" marL="219710" indent="-219710">
              <a:lnSpc>
                <a:spcPct val="113000"/>
              </a:lnSpc>
              <a:spcBef>
                <a:spcPts val="460"/>
              </a:spcBef>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Пронајдете ги и проверете ги јавните податоци за примање</a:t>
            </a:r>
            <a:endParaRPr lang="mk" sz="2300" dirty="0"/>
          </a:p>
          <a:p>
            <a:pPr algn="l" marL="219710" indent="-219710">
              <a:lnSpc>
                <a:spcPct val="113000"/>
              </a:lnSpc>
              <a:spcBef>
                <a:spcPts val="460"/>
              </a:spcBef>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Примете средства или безбедно симулирајте примање; проверете го статусот</a:t>
            </a:r>
            <a:endParaRPr lang="mk" sz="2300" dirty="0"/>
          </a:p>
          <a:p>
            <a:pPr algn="l" marL="219710" indent="-219710">
              <a:lnSpc>
                <a:spcPct val="113000"/>
              </a:lnSpc>
              <a:spcBef>
                <a:spcPts val="460"/>
              </a:spcBef>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Завршете или симулирајте постапка за примање/испраќање</a:t>
            </a:r>
            <a:endParaRPr lang="mk" sz="2300" dirty="0"/>
          </a:p>
          <a:p>
            <a:pPr algn="l" marL="219710" indent="-219710">
              <a:lnSpc>
                <a:spcPct val="113000"/>
              </a:lnSpc>
              <a:spcBef>
                <a:spcPts val="460"/>
              </a:spcBef>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Покажете подготвеност за обновување на паричникот без да откривате тајни податоци</a:t>
            </a:r>
            <a:endParaRPr lang="mk" sz="2300" dirty="0"/>
          </a:p>
        </p:txBody>
      </p:sp>
      <p:sp>
        <p:nvSpPr>
          <p:cNvPr id="5" name="Text 3"/>
          <p:cNvSpPr/>
          <p:nvPr/>
        </p:nvSpPr>
        <p:spPr>
          <a:xfrm>
            <a:off x="666780" y="5157216"/>
            <a:ext cx="11510010" cy="789950"/>
          </a:xfrm>
          <a:prstGeom prst="rect">
            <a:avLst/>
          </a:prstGeom>
          <a:noFill/>
          <a:ln/>
        </p:spPr>
        <p:txBody>
          <a:bodyPr wrap="square" lIns="0" tIns="0" rIns="0" bIns="0" rtlCol="0" anchor="t"/>
          <a:lstStyle/>
          <a:p>
            <a:pPr algn="l" indent="0" marL="0">
              <a:lnSpc>
                <a:spcPct val="113000"/>
              </a:lnSpc>
              <a:buNone/>
            </a:pPr>
            <a:r>
              <a:rPr lang="mk" altLang="en-US" sz="2300" dirty="0">
                <a:solidFill>
                  <a:srgbClr val="25252B"/>
                </a:solidFill>
                <a:latin typeface="IBM Plex Sans" pitchFamily="34" charset="0"/>
                <a:ea typeface="IBM Plex Sans" pitchFamily="34" charset="-122"/>
                <a:cs typeface="IBM Plex Sans" pitchFamily="34" charset="-120"/>
              </a:rPr>
              <a:t>Користете ја договорената средина за обука. Застанете ако забележите несовпаѓање; побарајте поддршка и дополнително вежбање кога е потребно.</a:t>
            </a:r>
            <a:endParaRPr lang="mk"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3</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Повторување: Што значи одговорноста за самостојно</a:t>
            </a:r>
            <a:br/>
            <a:r>
              <a:rPr lang="mk" altLang="en-US" sz="3000" dirty="0">
                <a:solidFill>
                  <a:srgbClr val="422C70"/>
                </a:solidFill>
                <a:latin typeface="IBM Plex Sans Medium" pitchFamily="34" charset="0"/>
                <a:ea typeface="IBM Plex Sans Medium" pitchFamily="34" charset="-122"/>
                <a:cs typeface="IBM Plex Sans Medium" pitchFamily="34" charset="-120"/>
              </a:rPr>
              <a:t>чување?</a:t>
            </a:r>
            <a:endParaRPr lang="mk" sz="3000" dirty="0"/>
          </a:p>
        </p:txBody>
      </p:sp>
      <p:sp>
        <p:nvSpPr>
          <p:cNvPr id="4" name="Text 2"/>
          <p:cNvSpPr/>
          <p:nvPr/>
        </p:nvSpPr>
        <p:spPr>
          <a:xfrm>
            <a:off x="666780" y="1830263"/>
            <a:ext cx="11510010" cy="312542"/>
          </a:xfrm>
          <a:prstGeom prst="rect">
            <a:avLst/>
          </a:prstGeom>
          <a:noFill/>
          <a:ln/>
        </p:spPr>
        <p:txBody>
          <a:bodyPr wrap="square" lIns="0" tIns="0" rIns="0" bIns="0" rtlCol="0" anchor="t"/>
          <a:lstStyle/>
          <a:p>
            <a:pPr algn="l" indent="0" marL="0">
              <a:lnSpc>
                <a:spcPct val="113000"/>
              </a:lnSpc>
              <a:buNone/>
            </a:pPr>
            <a:r>
              <a:rPr lang="mk" altLang="en-US" sz="1820" b="1" dirty="0">
                <a:solidFill>
                  <a:srgbClr val="25252B"/>
                </a:solidFill>
                <a:latin typeface="IBM Plex Sans" pitchFamily="34" charset="0"/>
                <a:ea typeface="IBM Plex Sans" pitchFamily="34" charset="-122"/>
                <a:cs typeface="IBM Plex Sans" pitchFamily="34" charset="-120"/>
              </a:rPr>
              <a:t>Клучни поенти</a:t>
            </a:r>
            <a:endParaRPr lang="mk" sz="1820" dirty="0"/>
          </a:p>
        </p:txBody>
      </p:sp>
      <p:sp>
        <p:nvSpPr>
          <p:cNvPr id="5" name="Text 3"/>
          <p:cNvSpPr/>
          <p:nvPr/>
        </p:nvSpPr>
        <p:spPr>
          <a:xfrm>
            <a:off x="956188" y="2327971"/>
            <a:ext cx="11192805" cy="2372959"/>
          </a:xfrm>
          <a:prstGeom prst="rect">
            <a:avLst/>
          </a:prstGeom>
          <a:noFill/>
          <a:ln/>
        </p:spPr>
        <p:txBody>
          <a:bodyPr wrap="square" lIns="0" tIns="0" rIns="0" bIns="0" rtlCol="0" anchor="t"/>
          <a:lstStyle/>
          <a:p>
            <a:pPr algn="l" marL="173990" indent="-173990">
              <a:lnSpc>
                <a:spcPct val="113000"/>
              </a:lnSpc>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Паричникот управува со пристапот; клучевите го одобруваат трошењето</a:t>
            </a:r>
            <a:endParaRPr lang="mk" sz="1820" dirty="0"/>
          </a:p>
          <a:p>
            <a:pPr algn="l" marL="173990" indent="-173990">
              <a:lnSpc>
                <a:spcPct val="113000"/>
              </a:lnSpc>
              <a:spcBef>
                <a:spcPts val="360"/>
              </a:spcBef>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Споделувајте информации за примање средства; чувајте ги тајните податоци офлајн и во приватност</a:t>
            </a:r>
            <a:endParaRPr lang="mk" sz="1820" dirty="0"/>
          </a:p>
          <a:p>
            <a:pPr algn="l" marL="173990" indent="-173990">
              <a:lnSpc>
                <a:spcPct val="113000"/>
              </a:lnSpc>
              <a:spcBef>
                <a:spcPts val="360"/>
              </a:spcBef>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Препознајте ги ризиците поврзани со чувањето средства, обновувањето на пристапот и уредите</a:t>
            </a:r>
            <a:endParaRPr lang="mk" sz="1820" dirty="0"/>
          </a:p>
          <a:p>
            <a:pPr algn="l" marL="173990" indent="-173990">
              <a:lnSpc>
                <a:spcPct val="113000"/>
              </a:lnSpc>
              <a:spcBef>
                <a:spcPts val="360"/>
              </a:spcBef>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Проверете пред да одобрите; сами проверете го резултатот</a:t>
            </a:r>
            <a:endParaRPr lang="mk" sz="1820" dirty="0"/>
          </a:p>
          <a:p>
            <a:pPr algn="l" marL="173990" indent="-173990">
              <a:lnSpc>
                <a:spcPct val="113000"/>
              </a:lnSpc>
              <a:spcBef>
                <a:spcPts val="360"/>
              </a:spcBef>
              <a:buSzPct val="100000"/>
              <a:buChar char="•"/>
            </a:pPr>
            <a:r>
              <a:rPr lang="mk" altLang="en-US" sz="1820" dirty="0">
                <a:solidFill>
                  <a:srgbClr val="25252B"/>
                </a:solidFill>
                <a:latin typeface="IBM Plex Sans" pitchFamily="34" charset="0"/>
                <a:ea typeface="IBM Plex Sans" pitchFamily="34" charset="-122"/>
                <a:cs typeface="IBM Plex Sans" pitchFamily="34" charset="-120"/>
              </a:rPr>
              <a:t>Застанете кога сте под притисок; внимавајте грешките при учењето да бидат мали</a:t>
            </a:r>
            <a:endParaRPr lang="mk" sz="1820" dirty="0"/>
          </a:p>
        </p:txBody>
      </p:sp>
      <p:sp>
        <p:nvSpPr>
          <p:cNvPr id="6" name="Text 4"/>
          <p:cNvSpPr/>
          <p:nvPr/>
        </p:nvSpPr>
        <p:spPr>
          <a:xfrm>
            <a:off x="666780" y="4955499"/>
            <a:ext cx="11510010" cy="625084"/>
          </a:xfrm>
          <a:prstGeom prst="rect">
            <a:avLst/>
          </a:prstGeom>
          <a:noFill/>
          <a:ln/>
        </p:spPr>
        <p:txBody>
          <a:bodyPr wrap="square" lIns="0" tIns="0" rIns="0" bIns="0" rtlCol="0" anchor="t"/>
          <a:lstStyle/>
          <a:p>
            <a:pPr algn="l" indent="0" marL="0">
              <a:lnSpc>
                <a:spcPct val="113000"/>
              </a:lnSpc>
              <a:buNone/>
            </a:pPr>
            <a:r>
              <a:rPr lang="mk" altLang="en-US" sz="1820" dirty="0">
                <a:solidFill>
                  <a:srgbClr val="25252B"/>
                </a:solidFill>
                <a:latin typeface="IBM Plex Sans" pitchFamily="34" charset="0"/>
                <a:ea typeface="IBM Plex Sans" pitchFamily="34" charset="-122"/>
                <a:cs typeface="IBM Plex Sans" pitchFamily="34" charset="-120"/>
              </a:rPr>
              <a:t>Пријател Ви испраќа барање, додека непозната служба за поддршка бара веднаш да дејствувате. Што би можеле да проверите пред да направите нешто?</a:t>
            </a:r>
            <a:endParaRPr lang="mk" sz="1820" dirty="0"/>
          </a:p>
        </p:txBody>
      </p:sp>
      <p:sp>
        <p:nvSpPr>
          <p:cNvPr id="7" name="Shape 5"/>
          <p:cNvSpPr/>
          <p:nvPr/>
        </p:nvSpPr>
        <p:spPr>
          <a:xfrm>
            <a:off x="666780" y="5812201"/>
            <a:ext cx="10858500" cy="937443"/>
          </a:xfrm>
          <a:prstGeom prst="rect">
            <a:avLst/>
          </a:prstGeom>
          <a:solidFill>
            <a:srgbClr val="F3F3FA"/>
          </a:solidFill>
          <a:ln/>
        </p:spPr>
      </p:sp>
      <p:sp>
        <p:nvSpPr>
          <p:cNvPr id="8" name="Shape 6"/>
          <p:cNvSpPr/>
          <p:nvPr/>
        </p:nvSpPr>
        <p:spPr>
          <a:xfrm>
            <a:off x="666780" y="5812201"/>
            <a:ext cx="57150" cy="937443"/>
          </a:xfrm>
          <a:prstGeom prst="rect">
            <a:avLst/>
          </a:prstGeom>
          <a:solidFill>
            <a:srgbClr val="422C70"/>
          </a:solidFill>
          <a:ln/>
        </p:spPr>
      </p:sp>
      <p:sp>
        <p:nvSpPr>
          <p:cNvPr id="9" name="Text 7"/>
          <p:cNvSpPr/>
          <p:nvPr/>
        </p:nvSpPr>
        <p:spPr>
          <a:xfrm>
            <a:off x="1094537" y="6020684"/>
            <a:ext cx="10663641" cy="520476"/>
          </a:xfrm>
          <a:prstGeom prst="rect">
            <a:avLst/>
          </a:prstGeom>
          <a:noFill/>
          <a:ln/>
        </p:spPr>
        <p:txBody>
          <a:bodyPr wrap="square" lIns="0" tIns="0" rIns="0" bIns="0" rtlCol="0" anchor="t"/>
          <a:lstStyle/>
          <a:p>
            <a:pPr algn="l" indent="0" marL="0">
              <a:lnSpc>
                <a:spcPct val="113000"/>
              </a:lnSpc>
              <a:buNone/>
            </a:pPr>
            <a:r>
              <a:rPr lang="mk" altLang="en-US" sz="1820" b="1" dirty="0">
                <a:solidFill>
                  <a:srgbClr val="422C70"/>
                </a:solidFill>
                <a:latin typeface="IBM Plex Sans" pitchFamily="34" charset="0"/>
                <a:ea typeface="IBM Plex Sans" pitchFamily="34" charset="-122"/>
                <a:cs typeface="IBM Plex Sans" pitchFamily="34" charset="-120"/>
              </a:rPr>
              <a:t>Момент за размислување</a:t>
            </a:r>
            <a:endParaRPr lang="mk" sz="1820" dirty="0"/>
          </a:p>
          <a:p>
            <a:pPr algn="l" indent="0" marL="0">
              <a:lnSpc>
                <a:spcPct val="113000"/>
              </a:lnSpc>
              <a:spcBef>
                <a:spcPts val="270"/>
              </a:spcBef>
              <a:buNone/>
            </a:pPr>
            <a:r>
              <a:rPr lang="mk" altLang="en-US" sz="1820" dirty="0">
                <a:solidFill>
                  <a:srgbClr val="25252B"/>
                </a:solidFill>
                <a:latin typeface="IBM Plex Sans" pitchFamily="34" charset="0"/>
                <a:ea typeface="IBM Plex Sans" pitchFamily="34" charset="-122"/>
                <a:cs typeface="IBM Plex Sans" pitchFamily="34" charset="-120"/>
              </a:rPr>
              <a:t>Која безбедносна проверка ќе застанете да ја направите пред да дејствувате?</a:t>
            </a:r>
            <a:endParaRPr lang="mk" sz="18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3</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135215"/>
            <a:ext cx="11430000" cy="411389"/>
          </a:xfrm>
          <a:prstGeom prst="rect">
            <a:avLst/>
          </a:prstGeom>
          <a:noFill/>
          <a:ln/>
        </p:spPr>
        <p:txBody>
          <a:bodyPr wrap="square" lIns="0" tIns="0" rIns="0" bIns="0" rtlCol="0" anchor="t"/>
          <a:lstStyle/>
          <a:p>
            <a:pPr algn="ctr" indent="0" marL="0">
              <a:lnSpc>
                <a:spcPct val="113000"/>
              </a:lnSpc>
              <a:buNone/>
            </a:pPr>
            <a:r>
              <a:rPr lang="mk" altLang="en-US" sz="2400" dirty="0">
                <a:solidFill>
                  <a:srgbClr val="F7941F"/>
                </a:solidFill>
                <a:latin typeface="IBM Plex Sans Medium" pitchFamily="34" charset="0"/>
                <a:ea typeface="IBM Plex Sans Medium" pitchFamily="34" charset="-122"/>
                <a:cs typeface="IBM Plex Sans Medium" pitchFamily="34" charset="-120"/>
              </a:rPr>
              <a:t>Модул 4</a:t>
            </a:r>
            <a:endParaRPr lang="mk" sz="2400" dirty="0"/>
          </a:p>
        </p:txBody>
      </p:sp>
      <p:sp>
        <p:nvSpPr>
          <p:cNvPr id="3" name="Text 1"/>
          <p:cNvSpPr/>
          <p:nvPr/>
        </p:nvSpPr>
        <p:spPr>
          <a:xfrm>
            <a:off x="381030" y="2866553"/>
            <a:ext cx="11429817" cy="590520"/>
          </a:xfrm>
          <a:prstGeom prst="rect">
            <a:avLst/>
          </a:prstGeom>
          <a:noFill/>
          <a:ln/>
        </p:spPr>
        <p:txBody>
          <a:bodyPr wrap="square" lIns="0" tIns="0" rIns="0" bIns="0" rtlCol="0" anchor="t"/>
          <a:lstStyle/>
          <a:p>
            <a:pPr algn="ctr" indent="0" marL="0">
              <a:lnSpc>
                <a:spcPct val="83000"/>
              </a:lnSpc>
              <a:buNone/>
            </a:pPr>
            <a:r>
              <a:rPr lang="mk" altLang="en-US" sz="4350" dirty="0">
                <a:solidFill>
                  <a:srgbClr val="FFFFFF"/>
                </a:solidFill>
                <a:latin typeface="IBM Plex Sans Medium" pitchFamily="34" charset="0"/>
                <a:ea typeface="IBM Plex Sans Medium" pitchFamily="34" charset="-122"/>
                <a:cs typeface="IBM Plex Sans Medium" pitchFamily="34" charset="-120"/>
              </a:rPr>
              <a:t>Биткоин во Вашата заедница</a:t>
            </a:r>
            <a:endParaRPr lang="mk" sz="4350" dirty="0"/>
          </a:p>
        </p:txBody>
      </p:sp>
      <p:sp>
        <p:nvSpPr>
          <p:cNvPr id="4" name="Text 2"/>
          <p:cNvSpPr/>
          <p:nvPr/>
        </p:nvSpPr>
        <p:spPr>
          <a:xfrm>
            <a:off x="340980" y="3900007"/>
            <a:ext cx="11510010" cy="822686"/>
          </a:xfrm>
          <a:prstGeom prst="rect">
            <a:avLst/>
          </a:prstGeom>
          <a:noFill/>
          <a:ln/>
        </p:spPr>
        <p:txBody>
          <a:bodyPr wrap="square" lIns="0" tIns="0" rIns="0" bIns="0" rtlCol="0" anchor="t"/>
          <a:lstStyle/>
          <a:p>
            <a:pPr algn="ctr" indent="0" marL="0">
              <a:lnSpc>
                <a:spcPct val="113000"/>
              </a:lnSpc>
              <a:buNone/>
            </a:pPr>
            <a:r>
              <a:rPr lang="mk" altLang="en-US" sz="2400" b="1" dirty="0">
                <a:solidFill>
                  <a:srgbClr val="FFFFFF"/>
                </a:solidFill>
                <a:latin typeface="IBM Plex Sans" pitchFamily="34" charset="0"/>
                <a:ea typeface="IBM Plex Sans" pitchFamily="34" charset="-122"/>
                <a:cs typeface="IBM Plex Sans" pitchFamily="34" charset="-120"/>
              </a:rPr>
              <a:t>Поврзете:</a:t>
            </a:r>
            <a:r>
              <a:rPr lang="mk" altLang="en-US" sz="2400" dirty="0">
                <a:solidFill>
                  <a:srgbClr val="FFFFFF"/>
                </a:solidFill>
                <a:latin typeface="IBM Plex Sans" pitchFamily="34" charset="0"/>
                <a:ea typeface="IBM Plex Sans" pitchFamily="34" charset="-122"/>
                <a:cs typeface="IBM Plex Sans" pitchFamily="34" charset="-120"/>
              </a:rPr>
              <a:t> Како се поврзани проблемот, решението и безбедната постапка со оваа заедница?</a:t>
            </a:r>
            <a:endParaRPr lang="mk"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Вашиот локален модул 4</a:t>
            </a:r>
            <a:endParaRPr lang="mk" sz="3000" dirty="0"/>
          </a:p>
        </p:txBody>
      </p:sp>
      <p:pic>
        <p:nvPicPr>
          <p:cNvPr id="4" name="Image 0" descr="ПоврзетеПоврзете го претходно наученото со локална потреба. СпоредетеСпоредете го Биткоин со реална локална алтернатива.Вежбајте безбедноОбидете се да извршите конкретна задача со насоки. ОбјаснетеСпо">    </p:cNvPr>
          <p:cNvPicPr>
            <a:picLocks noChangeAspect="1"/>
          </p:cNvPicPr>
          <p:nvPr/>
        </p:nvPicPr>
        <p:blipFill>
          <a:blip r:embed="rId1"/>
          <a:stretch>
            <a:fillRect/>
          </a:stretch>
        </p:blipFill>
        <p:spPr>
          <a:xfrm>
            <a:off x="666780" y="1295430"/>
            <a:ext cx="10858500" cy="2063069"/>
          </a:xfrm>
          <a:prstGeom prst="rect">
            <a:avLst/>
          </a:prstGeom>
        </p:spPr>
      </p:pic>
      <p:sp>
        <p:nvSpPr>
          <p:cNvPr id="5" name="Text 2"/>
          <p:cNvSpPr/>
          <p:nvPr/>
        </p:nvSpPr>
        <p:spPr>
          <a:xfrm>
            <a:off x="666780" y="3510839"/>
            <a:ext cx="11510010" cy="822686"/>
          </a:xfrm>
          <a:prstGeom prst="rect">
            <a:avLst/>
          </a:prstGeom>
          <a:noFill/>
          <a:ln/>
        </p:spPr>
        <p:txBody>
          <a:bodyPr wrap="square" lIns="0" tIns="0" rIns="0" bIns="0" rtlCol="0" anchor="t"/>
          <a:lstStyle/>
          <a:p>
            <a:pPr algn="l" indent="0" marL="0">
              <a:lnSpc>
                <a:spcPct val="113000"/>
              </a:lnSpc>
              <a:buNone/>
            </a:pPr>
            <a:r>
              <a:rPr lang="mk" altLang="en-US" sz="2400" dirty="0">
                <a:solidFill>
                  <a:srgbClr val="25252B"/>
                </a:solidFill>
                <a:latin typeface="IBM Plex Sans" pitchFamily="34" charset="0"/>
                <a:ea typeface="IBM Plex Sans" pitchFamily="34" charset="-122"/>
                <a:cs typeface="IBM Plex Sans" pitchFamily="34" charset="-120"/>
              </a:rPr>
              <a:t>Запишете го Вашиот локален фокус: проблем или можност, алтернатива, безбедно сценарио, главна придобивка и ризик и безбеден следен чекор.</a:t>
            </a:r>
            <a:endParaRPr lang="mk" sz="2400" dirty="0"/>
          </a:p>
        </p:txBody>
      </p:sp>
      <p:sp>
        <p:nvSpPr>
          <p:cNvPr id="6" name="Text 3"/>
          <p:cNvSpPr/>
          <p:nvPr/>
        </p:nvSpPr>
        <p:spPr>
          <a:xfrm>
            <a:off x="666780" y="4638385"/>
            <a:ext cx="11510010" cy="1234074"/>
          </a:xfrm>
          <a:prstGeom prst="rect">
            <a:avLst/>
          </a:prstGeom>
          <a:noFill/>
          <a:ln/>
        </p:spPr>
        <p:txBody>
          <a:bodyPr wrap="square" lIns="0" tIns="0" rIns="0" bIns="0" rtlCol="0" anchor="t"/>
          <a:lstStyle/>
          <a:p>
            <a:pPr algn="l" indent="0" marL="0">
              <a:lnSpc>
                <a:spcPct val="113000"/>
              </a:lnSpc>
              <a:buNone/>
            </a:pPr>
            <a:r>
              <a:rPr lang="mk" altLang="en-US" sz="2400" dirty="0">
                <a:solidFill>
                  <a:srgbClr val="25252B"/>
                </a:solidFill>
                <a:latin typeface="IBM Plex Sans" pitchFamily="34" charset="0"/>
                <a:ea typeface="IBM Plex Sans" pitchFamily="34" charset="-122"/>
                <a:cs typeface="IBM Plex Sans" pitchFamily="34" charset="-120"/>
              </a:rPr>
              <a:t>Од Вас не се очекува да го прифатите Биткоин или да заклучите дека е најдобар. Локалните примери не докажуваат дека некој метод функционира секаде.</a:t>
            </a:r>
            <a:endParaRPr lang="mk"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4</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Работилници и демонстрации</a:t>
            </a:r>
            <a:endParaRPr lang="mk"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mk" altLang="en-US" sz="2400" b="1" dirty="0">
                <a:solidFill>
                  <a:srgbClr val="422C70"/>
                </a:solidFill>
                <a:latin typeface="IBM Plex Sans" pitchFamily="34" charset="0"/>
                <a:ea typeface="IBM Plex Sans" pitchFamily="34" charset="-122"/>
                <a:cs typeface="IBM Plex Sans" pitchFamily="34" charset="-120"/>
              </a:rPr>
              <a:t>Презентација:</a:t>
            </a:r>
            <a:r>
              <a:rPr lang="mk" altLang="en-US" sz="2400" dirty="0">
                <a:solidFill>
                  <a:srgbClr val="25252B"/>
                </a:solidFill>
                <a:latin typeface="IBM Plex Sans" pitchFamily="34" charset="0"/>
                <a:ea typeface="IBM Plex Sans" pitchFamily="34" charset="-122"/>
                <a:cs typeface="IBM Plex Sans" pitchFamily="34" charset="-120"/>
              </a:rPr>
              <a:t> набљудувајте ги процесот и ризиците</a:t>
            </a:r>
            <a:endParaRPr lang="mk" sz="2400" dirty="0"/>
          </a:p>
          <a:p>
            <a:pPr algn="l" marL="228600" indent="-228600">
              <a:lnSpc>
                <a:spcPct val="113000"/>
              </a:lnSpc>
              <a:spcBef>
                <a:spcPts val="480"/>
              </a:spcBef>
              <a:buSzPct val="100000"/>
              <a:buChar char="•"/>
            </a:pPr>
            <a:r>
              <a:rPr lang="mk" altLang="en-US" sz="2400" b="1" dirty="0">
                <a:solidFill>
                  <a:srgbClr val="422C70"/>
                </a:solidFill>
                <a:latin typeface="IBM Plex Sans" pitchFamily="34" charset="0"/>
                <a:ea typeface="IBM Plex Sans" pitchFamily="34" charset="-122"/>
                <a:cs typeface="IBM Plex Sans" pitchFamily="34" charset="-120"/>
              </a:rPr>
              <a:t>Вежбање:</a:t>
            </a:r>
            <a:r>
              <a:rPr lang="mk" altLang="en-US" sz="2400" dirty="0">
                <a:solidFill>
                  <a:srgbClr val="25252B"/>
                </a:solidFill>
                <a:latin typeface="IBM Plex Sans" pitchFamily="34" charset="0"/>
                <a:ea typeface="IBM Plex Sans" pitchFamily="34" charset="-122"/>
                <a:cs typeface="IBM Plex Sans" pitchFamily="34" charset="-120"/>
              </a:rPr>
              <a:t> следете со безбедни материјали за обука</a:t>
            </a:r>
            <a:endParaRPr lang="mk" sz="2400" dirty="0"/>
          </a:p>
          <a:p>
            <a:pPr algn="l" marL="228600" indent="-228600">
              <a:lnSpc>
                <a:spcPct val="113000"/>
              </a:lnSpc>
              <a:spcBef>
                <a:spcPts val="480"/>
              </a:spcBef>
              <a:buSzPct val="100000"/>
              <a:buChar char="•"/>
            </a:pPr>
            <a:r>
              <a:rPr lang="mk" altLang="en-US" sz="2400" b="1" dirty="0">
                <a:solidFill>
                  <a:srgbClr val="422C70"/>
                </a:solidFill>
                <a:latin typeface="IBM Plex Sans" pitchFamily="34" charset="0"/>
                <a:ea typeface="IBM Plex Sans" pitchFamily="34" charset="-122"/>
                <a:cs typeface="IBM Plex Sans" pitchFamily="34" charset="-120"/>
              </a:rPr>
              <a:t>Самостојна работа:</a:t>
            </a:r>
            <a:r>
              <a:rPr lang="mk" altLang="en-US" sz="2400" dirty="0">
                <a:solidFill>
                  <a:srgbClr val="25252B"/>
                </a:solidFill>
                <a:latin typeface="IBM Plex Sans" pitchFamily="34" charset="0"/>
                <a:ea typeface="IBM Plex Sans" pitchFamily="34" charset="-122"/>
                <a:cs typeface="IBM Plex Sans" pitchFamily="34" charset="-120"/>
              </a:rPr>
              <a:t> завршете задача или објаснете одлука самостојно</a:t>
            </a:r>
            <a:endParaRPr lang="mk"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mk" altLang="en-US" sz="2400" dirty="0">
                <a:solidFill>
                  <a:srgbClr val="25252B"/>
                </a:solidFill>
                <a:latin typeface="IBM Plex Sans" pitchFamily="34" charset="0"/>
                <a:ea typeface="IBM Plex Sans" pitchFamily="34" charset="-122"/>
                <a:cs typeface="IBM Plex Sans" pitchFamily="34" charset="-120"/>
              </a:rPr>
              <a:t>Пред вежбањето: проверени алатки, јасни планови за опоравување и постапување при неуспех, познати ризици и јасно одредена точка за запирање.</a:t>
            </a:r>
            <a:endParaRPr lang="mk" sz="2400" dirty="0"/>
          </a:p>
        </p:txBody>
      </p:sp>
      <p:sp>
        <p:nvSpPr>
          <p:cNvPr id="6" name="Text 4"/>
          <p:cNvSpPr/>
          <p:nvPr/>
        </p:nvSpPr>
        <p:spPr>
          <a:xfrm>
            <a:off x="666780" y="4616623"/>
            <a:ext cx="11510010" cy="1645463"/>
          </a:xfrm>
          <a:prstGeom prst="rect">
            <a:avLst/>
          </a:prstGeom>
          <a:noFill/>
          <a:ln/>
        </p:spPr>
        <p:txBody>
          <a:bodyPr wrap="square" lIns="0" tIns="0" rIns="0" bIns="0" rtlCol="0" anchor="t"/>
          <a:lstStyle/>
          <a:p>
            <a:pPr algn="l" indent="0" marL="0">
              <a:lnSpc>
                <a:spcPct val="113000"/>
              </a:lnSpc>
              <a:buNone/>
            </a:pPr>
            <a:r>
              <a:rPr lang="mk" altLang="en-US" sz="2400" dirty="0">
                <a:solidFill>
                  <a:srgbClr val="25252B"/>
                </a:solidFill>
                <a:latin typeface="IBM Plex Sans" pitchFamily="34" charset="0"/>
                <a:ea typeface="IBM Plex Sans" pitchFamily="34" charset="-122"/>
                <a:cs typeface="IBM Plex Sans" pitchFamily="34" charset="-120"/>
              </a:rPr>
              <a:t>Нема притисок да инсталирате софтвер или да откривате финансиски податоци. Достапна е алтернатива без интернет или без користење средства. Секој износ на вистински средства мора да биде доволно мал за целосната загуба да остане лекција, а не криза.</a:t>
            </a:r>
            <a:endParaRPr lang="mk"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4</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Локални алатки и ресурси за Биткоин</a:t>
            </a:r>
            <a:endParaRPr lang="mk" sz="3000" dirty="0"/>
          </a:p>
        </p:txBody>
      </p:sp>
      <p:sp>
        <p:nvSpPr>
          <p:cNvPr id="4" name="Text 2"/>
          <p:cNvSpPr/>
          <p:nvPr/>
        </p:nvSpPr>
        <p:spPr>
          <a:xfrm>
            <a:off x="971459" y="1368491"/>
            <a:ext cx="11176071" cy="2217694"/>
          </a:xfrm>
          <a:prstGeom prst="rect">
            <a:avLst/>
          </a:prstGeom>
          <a:noFill/>
          <a:ln/>
        </p:spPr>
        <p:txBody>
          <a:bodyPr wrap="square" lIns="0" tIns="0" rIns="0" bIns="0" rtlCol="0" anchor="t"/>
          <a:lstStyle/>
          <a:p>
            <a:pPr algn="l" marL="182880" indent="-182880">
              <a:lnSpc>
                <a:spcPct val="113000"/>
              </a:lnSpc>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Намена и реалистична алтернатива</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Контрола и обновување на клучевите</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Автентичен издавач, домен или запис во продавница за апликации</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Статус на отворен код, проверка и одржување</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Приватност, вкупен трошок, компатибилност и поддршка</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Тековни локални правила и ограничувања</a:t>
            </a:r>
            <a:endParaRPr lang="mk" sz="1920" dirty="0"/>
          </a:p>
        </p:txBody>
      </p:sp>
      <p:sp>
        <p:nvSpPr>
          <p:cNvPr id="5" name="Text 3"/>
          <p:cNvSpPr/>
          <p:nvPr/>
        </p:nvSpPr>
        <p:spPr>
          <a:xfrm>
            <a:off x="666780" y="3854379"/>
            <a:ext cx="11510010" cy="658094"/>
          </a:xfrm>
          <a:prstGeom prst="rect">
            <a:avLst/>
          </a:prstGeom>
          <a:noFill/>
          <a:ln/>
        </p:spPr>
        <p:txBody>
          <a:bodyPr wrap="square" lIns="0" tIns="0" rIns="0" bIns="0" rtlCol="0" anchor="t"/>
          <a:lstStyle/>
          <a:p>
            <a:pPr algn="l" indent="0" marL="0">
              <a:lnSpc>
                <a:spcPct val="113000"/>
              </a:lnSpc>
              <a:buNone/>
            </a:pPr>
            <a:r>
              <a:rPr lang="mk" altLang="en-US" sz="1920" dirty="0">
                <a:solidFill>
                  <a:srgbClr val="25252B"/>
                </a:solidFill>
                <a:latin typeface="IBM Plex Sans" pitchFamily="34" charset="0"/>
                <a:ea typeface="IBM Plex Sans" pitchFamily="34" charset="-122"/>
                <a:cs typeface="IBM Plex Sans" pitchFamily="34" charset="-120"/>
              </a:rPr>
              <a:t>Забележете ги алатката/верзијата, датумот на проверка, начинот на чување на средствата, главната употреба, придобивката, ризикот, методот за обновување и алтернативата.</a:t>
            </a:r>
            <a:endParaRPr lang="mk" sz="1920" dirty="0"/>
          </a:p>
        </p:txBody>
      </p:sp>
      <p:sp>
        <p:nvSpPr>
          <p:cNvPr id="6" name="Text 4"/>
          <p:cNvSpPr/>
          <p:nvPr/>
        </p:nvSpPr>
        <p:spPr>
          <a:xfrm>
            <a:off x="666780" y="4756252"/>
            <a:ext cx="11510010" cy="987186"/>
          </a:xfrm>
          <a:prstGeom prst="rect">
            <a:avLst/>
          </a:prstGeom>
          <a:noFill/>
          <a:ln/>
        </p:spPr>
        <p:txBody>
          <a:bodyPr wrap="square" lIns="0" tIns="0" rIns="0" bIns="0" rtlCol="0" anchor="t"/>
          <a:lstStyle/>
          <a:p>
            <a:pPr algn="l" indent="0" marL="0">
              <a:lnSpc>
                <a:spcPct val="113000"/>
              </a:lnSpc>
              <a:buNone/>
            </a:pPr>
            <a:r>
              <a:rPr lang="mk" altLang="en-US" sz="1920" dirty="0">
                <a:solidFill>
                  <a:srgbClr val="25252B"/>
                </a:solidFill>
                <a:latin typeface="IBM Plex Sans" pitchFamily="34" charset="0"/>
                <a:ea typeface="IBM Plex Sans" pitchFamily="34" charset="-122"/>
                <a:cs typeface="IBM Plex Sans" pitchFamily="34" charset="-120"/>
              </a:rPr>
              <a:t>Наведените алатки се примери за учење што се однесуваат на одреден временски период, а не препораки или ветувања за безбедност, достапност, ниски трошоци или соодветност. Проверете ги повторно пред вистинска употреба.</a:t>
            </a:r>
            <a:endParaRPr lang="mk" sz="19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4</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Плаќања преку Лајтнинг</a:t>
            </a:r>
            <a:endParaRPr lang="mk" sz="3000" dirty="0"/>
          </a:p>
        </p:txBody>
      </p:sp>
      <p:sp>
        <p:nvSpPr>
          <p:cNvPr id="4" name="Text 2"/>
          <p:cNvSpPr/>
          <p:nvPr/>
        </p:nvSpPr>
        <p:spPr>
          <a:xfrm>
            <a:off x="1002000" y="1375806"/>
            <a:ext cx="11142604" cy="2694371"/>
          </a:xfrm>
          <a:prstGeom prst="rect">
            <a:avLst/>
          </a:prstGeom>
          <a:noFill/>
          <a:ln/>
        </p:spPr>
        <p:txBody>
          <a:bodyPr wrap="square" lIns="0" tIns="0" rIns="0" bIns="0" rtlCol="0" anchor="t"/>
          <a:lstStyle/>
          <a:p>
            <a:pPr algn="l" marL="200660" indent="-200660">
              <a:lnSpc>
                <a:spcPct val="113000"/>
              </a:lnSpc>
              <a:buSzPct val="100000"/>
              <a:buChar char="•"/>
            </a:pPr>
            <a:r>
              <a:rPr lang="mk" altLang="en-US" sz="2110" b="1" dirty="0">
                <a:solidFill>
                  <a:srgbClr val="422C70"/>
                </a:solidFill>
                <a:latin typeface="IBM Plex Sans" pitchFamily="34" charset="0"/>
                <a:ea typeface="IBM Plex Sans" pitchFamily="34" charset="-122"/>
                <a:cs typeface="IBM Plex Sans" pitchFamily="34" charset="-120"/>
              </a:rPr>
              <a:t>Фактура:</a:t>
            </a:r>
            <a:r>
              <a:rPr lang="mk" altLang="en-US" sz="2110" dirty="0">
                <a:solidFill>
                  <a:srgbClr val="25252B"/>
                </a:solidFill>
                <a:latin typeface="IBM Plex Sans" pitchFamily="34" charset="0"/>
                <a:ea typeface="IBM Plex Sans" pitchFamily="34" charset="-122"/>
                <a:cs typeface="IBM Plex Sans" pitchFamily="34" charset="-120"/>
              </a:rPr>
              <a:t> барање за конкретно плаќање; може да содржи износ и рок на важност</a:t>
            </a:r>
            <a:endParaRPr lang="mk" sz="2110" dirty="0"/>
          </a:p>
          <a:p>
            <a:pPr algn="l" marL="200660" indent="-200660">
              <a:lnSpc>
                <a:spcPct val="113000"/>
              </a:lnSpc>
              <a:spcBef>
                <a:spcPts val="420"/>
              </a:spcBef>
              <a:buSzPct val="100000"/>
              <a:buChar char="•"/>
            </a:pPr>
            <a:r>
              <a:rPr lang="mk" altLang="en-US" sz="2110" b="1" dirty="0">
                <a:solidFill>
                  <a:srgbClr val="422C70"/>
                </a:solidFill>
                <a:latin typeface="IBM Plex Sans" pitchFamily="34" charset="0"/>
                <a:ea typeface="IBM Plex Sans" pitchFamily="34" charset="-122"/>
                <a:cs typeface="IBM Plex Sans" pitchFamily="34" charset="-120"/>
              </a:rPr>
              <a:t>Лајтнинг-адреса:</a:t>
            </a:r>
            <a:r>
              <a:rPr lang="mk" altLang="en-US" sz="2110" dirty="0">
                <a:solidFill>
                  <a:srgbClr val="25252B"/>
                </a:solidFill>
                <a:latin typeface="IBM Plex Sans" pitchFamily="34" charset="0"/>
                <a:ea typeface="IBM Plex Sans" pitchFamily="34" charset="-122"/>
                <a:cs typeface="IBM Plex Sans" pitchFamily="34" charset="-120"/>
              </a:rPr>
              <a:t> идентификатор за насочување поддржан од давател на услуги, често налик на адреса за е-пошта</a:t>
            </a:r>
            <a:endParaRPr lang="mk" sz="2110" dirty="0"/>
          </a:p>
          <a:p>
            <a:pPr algn="l" marL="200660" indent="-200660">
              <a:lnSpc>
                <a:spcPct val="113000"/>
              </a:lnSpc>
              <a:spcBef>
                <a:spcPts val="420"/>
              </a:spcBef>
              <a:buSzPct val="100000"/>
              <a:buChar char="•"/>
            </a:pPr>
            <a:r>
              <a:rPr lang="mk" altLang="en-US" sz="2110" dirty="0">
                <a:solidFill>
                  <a:srgbClr val="25252B"/>
                </a:solidFill>
                <a:latin typeface="IBM Plex Sans" pitchFamily="34" charset="0"/>
                <a:ea typeface="IBM Plex Sans" pitchFamily="34" charset="-122"/>
                <a:cs typeface="IBM Plex Sans" pitchFamily="34" charset="-120"/>
              </a:rPr>
              <a:t>Проверете ги чувањето на средствата, начинот на уплата на средства, резервната копија, надоместоците и ограничувањата</a:t>
            </a:r>
            <a:endParaRPr lang="mk" sz="2110" dirty="0"/>
          </a:p>
          <a:p>
            <a:pPr algn="l" marL="200660" indent="-200660">
              <a:lnSpc>
                <a:spcPct val="113000"/>
              </a:lnSpc>
              <a:spcBef>
                <a:spcPts val="420"/>
              </a:spcBef>
              <a:buSzPct val="100000"/>
              <a:buChar char="•"/>
            </a:pPr>
            <a:r>
              <a:rPr lang="mk" altLang="en-US" sz="2110" dirty="0">
                <a:solidFill>
                  <a:srgbClr val="25252B"/>
                </a:solidFill>
                <a:latin typeface="IBM Plex Sans" pitchFamily="34" charset="0"/>
                <a:ea typeface="IBM Plex Sans" pitchFamily="34" charset="-122"/>
                <a:cs typeface="IBM Plex Sans" pitchFamily="34" charset="-120"/>
              </a:rPr>
              <a:t>Утврдете како се постапува при неуспех и како се добива потврда од примачот</a:t>
            </a:r>
            <a:endParaRPr lang="mk" sz="2110" dirty="0"/>
          </a:p>
        </p:txBody>
      </p:sp>
      <p:sp>
        <p:nvSpPr>
          <p:cNvPr id="5" name="Text 3"/>
          <p:cNvSpPr/>
          <p:nvPr/>
        </p:nvSpPr>
        <p:spPr>
          <a:xfrm>
            <a:off x="666780" y="4365163"/>
            <a:ext cx="11510010" cy="723930"/>
          </a:xfrm>
          <a:prstGeom prst="rect">
            <a:avLst/>
          </a:prstGeom>
          <a:noFill/>
          <a:ln/>
        </p:spPr>
        <p:txBody>
          <a:bodyPr wrap="square" lIns="0" tIns="0" rIns="0" bIns="0" rtlCol="0" anchor="t"/>
          <a:lstStyle/>
          <a:p>
            <a:pPr algn="l" indent="0" marL="0">
              <a:lnSpc>
                <a:spcPct val="113000"/>
              </a:lnSpc>
              <a:buNone/>
            </a:pPr>
            <a:r>
              <a:rPr lang="mk" altLang="en-US" sz="2110" dirty="0">
                <a:solidFill>
                  <a:srgbClr val="25252B"/>
                </a:solidFill>
                <a:latin typeface="IBM Plex Sans" pitchFamily="34" charset="0"/>
                <a:ea typeface="IBM Plex Sans" pitchFamily="34" charset="-122"/>
                <a:cs typeface="IBM Plex Sans" pitchFamily="34" charset="-120"/>
              </a:rPr>
              <a:t>Лајтнинг-адресата не е сметка за е-пошта; таа зависи од давателот на услуги или доменот што ја поддржува. Проверете го конечното барање пред да го одобрите.</a:t>
            </a:r>
            <a:endParaRPr lang="mk" sz="2110" dirty="0"/>
          </a:p>
        </p:txBody>
      </p:sp>
      <p:sp>
        <p:nvSpPr>
          <p:cNvPr id="6" name="Text 4"/>
          <p:cNvSpPr/>
          <p:nvPr/>
        </p:nvSpPr>
        <p:spPr>
          <a:xfrm>
            <a:off x="666780" y="5357195"/>
            <a:ext cx="11510010" cy="361920"/>
          </a:xfrm>
          <a:prstGeom prst="rect">
            <a:avLst/>
          </a:prstGeom>
          <a:noFill/>
          <a:ln/>
        </p:spPr>
        <p:txBody>
          <a:bodyPr wrap="square" lIns="0" tIns="0" rIns="0" bIns="0" rtlCol="0" anchor="t"/>
          <a:lstStyle/>
          <a:p>
            <a:pPr algn="l" indent="0" marL="0">
              <a:lnSpc>
                <a:spcPct val="113000"/>
              </a:lnSpc>
              <a:buNone/>
            </a:pPr>
            <a:r>
              <a:rPr lang="mk" altLang="en-US" sz="2110" dirty="0">
                <a:solidFill>
                  <a:srgbClr val="25252B"/>
                </a:solidFill>
                <a:latin typeface="IBM Plex Sans" pitchFamily="34" charset="0"/>
                <a:ea typeface="IBM Plex Sans" pitchFamily="34" charset="-122"/>
                <a:cs typeface="IBM Plex Sans" pitchFamily="34" charset="-120"/>
              </a:rPr>
              <a:t>Успешното мало плаќање не докажува дека е безбедно да се чуваат поголеми салда.</a:t>
            </a:r>
            <a:endParaRPr lang="mk" sz="211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4</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Примачот издава фактураПримачот создава барање за плаќање со наведен износ.Испраќачот плаќаИспраќачот го скенира барањето, го проверува износот и плаќа. Примачот ја добива уплататаУплатата пристигнува">    </p:cNvPr>
          <p:cNvPicPr>
            <a:picLocks noChangeAspect="1"/>
          </p:cNvPicPr>
          <p:nvPr/>
        </p:nvPicPr>
        <p:blipFill>
          <a:blip r:embed="rId1"/>
          <a:stretch>
            <a:fillRect/>
          </a:stretch>
        </p:blipFill>
        <p:spPr>
          <a:xfrm>
            <a:off x="342900" y="1633941"/>
            <a:ext cx="11506170" cy="343768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Знајте дали секој паричник е кастодијален или некастодијален. 1Создајте го барањетоПримачот создава барање за плаќање.2Скенирајте го барањетоИспраќачот го скенира или го копира.3Проверете ги деталитеП">    </p:cNvPr>
          <p:cNvPicPr>
            <a:picLocks noChangeAspect="1"/>
          </p:cNvPicPr>
          <p:nvPr/>
        </p:nvPicPr>
        <p:blipFill>
          <a:blip r:embed="rId1"/>
          <a:stretch>
            <a:fillRect/>
          </a:stretch>
        </p:blipFill>
        <p:spPr>
          <a:xfrm>
            <a:off x="342900" y="441107"/>
            <a:ext cx="11506170" cy="582326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Водено плаќање преку Лајтнинг</a:t>
            </a:r>
            <a:endParaRPr lang="mk" sz="3000" dirty="0"/>
          </a:p>
        </p:txBody>
      </p:sp>
      <p:sp>
        <p:nvSpPr>
          <p:cNvPr id="4" name="Text 2"/>
          <p:cNvSpPr/>
          <p:nvPr/>
        </p:nvSpPr>
        <p:spPr>
          <a:xfrm>
            <a:off x="1017179" y="1379464"/>
            <a:ext cx="11125871" cy="3307568"/>
          </a:xfrm>
          <a:prstGeom prst="rect">
            <a:avLst/>
          </a:prstGeom>
          <a:noFill/>
          <a:ln/>
        </p:spPr>
        <p:txBody>
          <a:bodyPr wrap="square" lIns="0" tIns="0" rIns="0" bIns="0" rtlCol="0" anchor="t"/>
          <a:lstStyle/>
          <a:p>
            <a:pPr algn="l" marL="210820" indent="-210820">
              <a:lnSpc>
                <a:spcPct val="113000"/>
              </a:lnSpc>
              <a:buSzPct val="100000"/>
              <a:buFont typeface="+mj-lt"/>
              <a:buAutoNum type="arabicPeriod" startAt="1"/>
            </a:pPr>
            <a:r>
              <a:rPr lang="mk" altLang="en-US" sz="2210" dirty="0">
                <a:solidFill>
                  <a:srgbClr val="25252B"/>
                </a:solidFill>
                <a:latin typeface="IBM Plex Sans" pitchFamily="34" charset="0"/>
                <a:ea typeface="IBM Plex Sans" pitchFamily="34" charset="-122"/>
                <a:cs typeface="IBM Plex Sans" pitchFamily="34" charset="-120"/>
              </a:rPr>
              <a:t>Примачот го создава точното барање.</a:t>
            </a:r>
            <a:endParaRPr lang="mk" sz="2210" dirty="0"/>
          </a:p>
          <a:p>
            <a:pPr algn="l" marL="210820" indent="-210820">
              <a:lnSpc>
                <a:spcPct val="113000"/>
              </a:lnSpc>
              <a:spcBef>
                <a:spcPts val="440"/>
              </a:spcBef>
              <a:buSzPct val="100000"/>
              <a:buFont typeface="+mj-lt"/>
              <a:buAutoNum type="arabicPeriod" startAt="1"/>
            </a:pPr>
            <a:r>
              <a:rPr lang="mk" altLang="en-US" sz="2210" dirty="0">
                <a:solidFill>
                  <a:srgbClr val="25252B"/>
                </a:solidFill>
                <a:latin typeface="IBM Plex Sans" pitchFamily="34" charset="0"/>
                <a:ea typeface="IBM Plex Sans" pitchFamily="34" charset="-122"/>
                <a:cs typeface="IBM Plex Sans" pitchFamily="34" charset="-120"/>
              </a:rPr>
              <a:t>Испраќачот го скенира или копира.</a:t>
            </a:r>
            <a:endParaRPr lang="mk" sz="2210" dirty="0"/>
          </a:p>
          <a:p>
            <a:pPr algn="l" marL="210820" indent="-210820">
              <a:lnSpc>
                <a:spcPct val="113000"/>
              </a:lnSpc>
              <a:spcBef>
                <a:spcPts val="440"/>
              </a:spcBef>
              <a:buSzPct val="100000"/>
              <a:buFont typeface="+mj-lt"/>
              <a:buAutoNum type="arabicPeriod" startAt="1"/>
            </a:pPr>
            <a:r>
              <a:rPr lang="mk" altLang="en-US" sz="2210" dirty="0">
                <a:solidFill>
                  <a:srgbClr val="25252B"/>
                </a:solidFill>
                <a:latin typeface="IBM Plex Sans" pitchFamily="34" charset="0"/>
                <a:ea typeface="IBM Plex Sans" pitchFamily="34" charset="-122"/>
                <a:cs typeface="IBM Plex Sans" pitchFamily="34" charset="-120"/>
              </a:rPr>
              <a:t>Проверете ги примачот, износот, единицата, надоместокот и евентуалниот рок на важност.</a:t>
            </a:r>
            <a:endParaRPr lang="mk" sz="2210" dirty="0"/>
          </a:p>
          <a:p>
            <a:pPr algn="l" marL="210820" indent="-210820">
              <a:lnSpc>
                <a:spcPct val="113000"/>
              </a:lnSpc>
              <a:spcBef>
                <a:spcPts val="440"/>
              </a:spcBef>
              <a:buSzPct val="100000"/>
              <a:buFont typeface="+mj-lt"/>
              <a:buAutoNum type="arabicPeriod" startAt="1"/>
            </a:pPr>
            <a:r>
              <a:rPr lang="mk" altLang="en-US" sz="2210" dirty="0">
                <a:solidFill>
                  <a:srgbClr val="25252B"/>
                </a:solidFill>
                <a:latin typeface="IBM Plex Sans" pitchFamily="34" charset="0"/>
                <a:ea typeface="IBM Plex Sans" pitchFamily="34" charset="-122"/>
                <a:cs typeface="IBM Plex Sans" pitchFamily="34" charset="-120"/>
              </a:rPr>
              <a:t>Одобрете само кога деталите се совпаѓаат.</a:t>
            </a:r>
            <a:endParaRPr lang="mk" sz="2210" dirty="0"/>
          </a:p>
          <a:p>
            <a:pPr algn="l" marL="210820" indent="-210820">
              <a:lnSpc>
                <a:spcPct val="113000"/>
              </a:lnSpc>
              <a:spcBef>
                <a:spcPts val="440"/>
              </a:spcBef>
              <a:buSzPct val="100000"/>
              <a:buFont typeface="+mj-lt"/>
              <a:buAutoNum type="arabicPeriod" startAt="1"/>
            </a:pPr>
            <a:r>
              <a:rPr lang="mk" altLang="en-US" sz="2210" dirty="0">
                <a:solidFill>
                  <a:srgbClr val="25252B"/>
                </a:solidFill>
                <a:latin typeface="IBM Plex Sans" pitchFamily="34" charset="0"/>
                <a:ea typeface="IBM Plex Sans" pitchFamily="34" charset="-122"/>
                <a:cs typeface="IBM Plex Sans" pitchFamily="34" charset="-120"/>
              </a:rPr>
              <a:t>Двете страни го проверуваат резултатот во сопствените паричници.</a:t>
            </a:r>
            <a:endParaRPr lang="mk" sz="2210" dirty="0"/>
          </a:p>
          <a:p>
            <a:pPr algn="l" marL="210820" indent="-210820">
              <a:lnSpc>
                <a:spcPct val="113000"/>
              </a:lnSpc>
              <a:spcBef>
                <a:spcPts val="440"/>
              </a:spcBef>
              <a:buSzPct val="100000"/>
              <a:buFont typeface="+mj-lt"/>
              <a:buAutoNum type="arabicPeriod" startAt="1"/>
            </a:pPr>
            <a:r>
              <a:rPr lang="mk" altLang="en-US" sz="2210" dirty="0">
                <a:solidFill>
                  <a:srgbClr val="25252B"/>
                </a:solidFill>
                <a:latin typeface="IBM Plex Sans" pitchFamily="34" charset="0"/>
                <a:ea typeface="IBM Plex Sans" pitchFamily="34" charset="-122"/>
                <a:cs typeface="IBM Plex Sans" pitchFamily="34" charset="-120"/>
              </a:rPr>
              <a:t>Објаснете ги ризиците поврзани со чувањето на средствата и со можните неуспеси.</a:t>
            </a:r>
            <a:endParaRPr lang="mk" sz="2210" dirty="0"/>
          </a:p>
        </p:txBody>
      </p:sp>
      <p:sp>
        <p:nvSpPr>
          <p:cNvPr id="5" name="Text 3"/>
          <p:cNvSpPr/>
          <p:nvPr/>
        </p:nvSpPr>
        <p:spPr>
          <a:xfrm>
            <a:off x="666780" y="4995459"/>
            <a:ext cx="11510010" cy="1135410"/>
          </a:xfrm>
          <a:prstGeom prst="rect">
            <a:avLst/>
          </a:prstGeom>
          <a:noFill/>
          <a:ln/>
        </p:spPr>
        <p:txBody>
          <a:bodyPr wrap="square" lIns="0" tIns="0" rIns="0" bIns="0" rtlCol="0" anchor="t"/>
          <a:lstStyle/>
          <a:p>
            <a:pPr algn="l" indent="0" marL="0">
              <a:lnSpc>
                <a:spcPct val="113000"/>
              </a:lnSpc>
              <a:buNone/>
            </a:pPr>
            <a:r>
              <a:rPr lang="mk" altLang="en-US" sz="2210" dirty="0">
                <a:solidFill>
                  <a:srgbClr val="25252B"/>
                </a:solidFill>
                <a:latin typeface="IBM Plex Sans" pitchFamily="34" charset="0"/>
                <a:ea typeface="IBM Plex Sans" pitchFamily="34" charset="-122"/>
                <a:cs typeface="IBM Plex Sans" pitchFamily="34" charset="-120"/>
              </a:rPr>
              <a:t>Користете подготвена или одобрена практична вежба со мали износи. Запрете ако исходот се разликува од планот; проверете пред да преземете понатамошни дејства.</a:t>
            </a:r>
            <a:endParaRPr lang="mk"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4</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Употреба на Биткоин во секојдневниот живот</a:t>
            </a:r>
            <a:endParaRPr lang="mk" sz="3000" dirty="0"/>
          </a:p>
        </p:txBody>
      </p:sp>
      <p:sp>
        <p:nvSpPr>
          <p:cNvPr id="4" name="Text 2"/>
          <p:cNvSpPr/>
          <p:nvPr/>
        </p:nvSpPr>
        <p:spPr>
          <a:xfrm>
            <a:off x="1017179" y="1379464"/>
            <a:ext cx="11125871" cy="3686038"/>
          </a:xfrm>
          <a:prstGeom prst="rect">
            <a:avLst/>
          </a:prstGeom>
          <a:noFill/>
          <a:ln/>
        </p:spPr>
        <p:txBody>
          <a:bodyPr wrap="square" lIns="0" tIns="0" rIns="0" bIns="0" rtlCol="0" anchor="t"/>
          <a:lstStyle/>
          <a:p>
            <a:pPr algn="l" marL="210820" indent="-210820">
              <a:lnSpc>
                <a:spcPct val="113000"/>
              </a:lnSpc>
              <a:buSzPct val="100000"/>
              <a:buChar char="•"/>
            </a:pPr>
            <a:r>
              <a:rPr lang="mk" altLang="en-US" sz="2210" b="1" dirty="0">
                <a:solidFill>
                  <a:srgbClr val="422C70"/>
                </a:solidFill>
                <a:latin typeface="IBM Plex Sans" pitchFamily="34" charset="0"/>
                <a:ea typeface="IBM Plex Sans" pitchFamily="34" charset="-122"/>
                <a:cs typeface="IBM Plex Sans" pitchFamily="34" charset="-120"/>
              </a:rPr>
              <a:t>Заработување:</a:t>
            </a:r>
            <a:r>
              <a:rPr lang="mk" altLang="en-US" sz="2210" dirty="0">
                <a:solidFill>
                  <a:srgbClr val="25252B"/>
                </a:solidFill>
                <a:latin typeface="IBM Plex Sans" pitchFamily="34" charset="0"/>
                <a:ea typeface="IBM Plex Sans" pitchFamily="34" charset="-122"/>
                <a:cs typeface="IBM Plex Sans" pitchFamily="34" charset="-120"/>
              </a:rPr>
              <a:t> одредување цени, избор на момент, волатилност, евиденција и чување</a:t>
            </a:r>
            <a:endParaRPr lang="mk" sz="2210" dirty="0"/>
          </a:p>
          <a:p>
            <a:pPr algn="l" marL="210820" indent="-210820">
              <a:lnSpc>
                <a:spcPct val="113000"/>
              </a:lnSpc>
              <a:spcBef>
                <a:spcPts val="440"/>
              </a:spcBef>
              <a:buSzPct val="100000"/>
              <a:buChar char="•"/>
            </a:pPr>
            <a:r>
              <a:rPr lang="mk" altLang="en-US" sz="2210" b="1" dirty="0">
                <a:solidFill>
                  <a:srgbClr val="422C70"/>
                </a:solidFill>
                <a:latin typeface="IBM Plex Sans" pitchFamily="34" charset="0"/>
                <a:ea typeface="IBM Plex Sans" pitchFamily="34" charset="-122"/>
                <a:cs typeface="IBM Plex Sans" pitchFamily="34" charset="-120"/>
              </a:rPr>
              <a:t>Штедење:</a:t>
            </a:r>
            <a:r>
              <a:rPr lang="mk" altLang="en-US" sz="2210" dirty="0">
                <a:solidFill>
                  <a:srgbClr val="25252B"/>
                </a:solidFill>
                <a:latin typeface="IBM Plex Sans" pitchFamily="34" charset="0"/>
                <a:ea typeface="IBM Plex Sans" pitchFamily="34" charset="-122"/>
                <a:cs typeface="IBM Plex Sans" pitchFamily="34" charset="-120"/>
              </a:rPr>
              <a:t> идна употреба; цената може нагло да падне</a:t>
            </a:r>
            <a:endParaRPr lang="mk" sz="2210" dirty="0"/>
          </a:p>
          <a:p>
            <a:pPr algn="l" marL="210820" indent="-210820">
              <a:lnSpc>
                <a:spcPct val="113000"/>
              </a:lnSpc>
              <a:spcBef>
                <a:spcPts val="440"/>
              </a:spcBef>
              <a:buSzPct val="100000"/>
              <a:buChar char="•"/>
            </a:pPr>
            <a:r>
              <a:rPr lang="mk" altLang="en-US" sz="2210" b="1" dirty="0">
                <a:solidFill>
                  <a:srgbClr val="422C70"/>
                </a:solidFill>
                <a:latin typeface="IBM Plex Sans" pitchFamily="34" charset="0"/>
                <a:ea typeface="IBM Plex Sans" pitchFamily="34" charset="-122"/>
                <a:cs typeface="IBM Plex Sans" pitchFamily="34" charset="-120"/>
              </a:rPr>
              <a:t>Примање и испраќање:</a:t>
            </a:r>
            <a:r>
              <a:rPr lang="mk" altLang="en-US" sz="2210" dirty="0">
                <a:solidFill>
                  <a:srgbClr val="25252B"/>
                </a:solidFill>
                <a:latin typeface="IBM Plex Sans" pitchFamily="34" charset="0"/>
                <a:ea typeface="IBM Plex Sans" pitchFamily="34" charset="-122"/>
                <a:cs typeface="IBM Plex Sans" pitchFamily="34" charset="-120"/>
              </a:rPr>
              <a:t> точно барање за плаќање, порамнување, рута и надоместоци</a:t>
            </a:r>
            <a:endParaRPr lang="mk" sz="2210" dirty="0"/>
          </a:p>
          <a:p>
            <a:pPr algn="l" marL="210820" indent="-210820">
              <a:lnSpc>
                <a:spcPct val="113000"/>
              </a:lnSpc>
              <a:spcBef>
                <a:spcPts val="440"/>
              </a:spcBef>
              <a:buSzPct val="100000"/>
              <a:buChar char="•"/>
            </a:pPr>
            <a:r>
              <a:rPr lang="mk" altLang="en-US" sz="2210" b="1" dirty="0">
                <a:solidFill>
                  <a:srgbClr val="422C70"/>
                </a:solidFill>
                <a:latin typeface="IBM Plex Sans" pitchFamily="34" charset="0"/>
                <a:ea typeface="IBM Plex Sans" pitchFamily="34" charset="-122"/>
                <a:cs typeface="IBM Plex Sans" pitchFamily="34" charset="-120"/>
              </a:rPr>
              <a:t>Трошење:</a:t>
            </a:r>
            <a:r>
              <a:rPr lang="mk" altLang="en-US" sz="2210" dirty="0">
                <a:solidFill>
                  <a:srgbClr val="25252B"/>
                </a:solidFill>
                <a:latin typeface="IBM Plex Sans" pitchFamily="34" charset="0"/>
                <a:ea typeface="IBM Plex Sans" pitchFamily="34" charset="-122"/>
                <a:cs typeface="IBM Plex Sans" pitchFamily="34" charset="-120"/>
              </a:rPr>
              <a:t> девизен курс, политика на трговецот и даночни последици</a:t>
            </a:r>
            <a:endParaRPr lang="mk" sz="2210" dirty="0"/>
          </a:p>
          <a:p>
            <a:pPr algn="l" marL="210820" indent="-210820">
              <a:lnSpc>
                <a:spcPct val="113000"/>
              </a:lnSpc>
              <a:spcBef>
                <a:spcPts val="440"/>
              </a:spcBef>
              <a:buSzPct val="100000"/>
              <a:buChar char="•"/>
            </a:pPr>
            <a:r>
              <a:rPr lang="mk" altLang="en-US" sz="2210" b="1" dirty="0">
                <a:solidFill>
                  <a:srgbClr val="422C70"/>
                </a:solidFill>
                <a:latin typeface="IBM Plex Sans" pitchFamily="34" charset="0"/>
                <a:ea typeface="IBM Plex Sans" pitchFamily="34" charset="-122"/>
                <a:cs typeface="IBM Plex Sans" pitchFamily="34" charset="-120"/>
              </a:rPr>
              <a:t>Одредување цени и сметководство:</a:t>
            </a:r>
            <a:r>
              <a:rPr lang="mk" altLang="en-US" sz="2210" dirty="0">
                <a:solidFill>
                  <a:srgbClr val="25252B"/>
                </a:solidFill>
                <a:latin typeface="IBM Plex Sans" pitchFamily="34" charset="0"/>
                <a:ea typeface="IBM Plex Sans" pitchFamily="34" charset="-122"/>
                <a:cs typeface="IBM Plex Sans" pitchFamily="34" charset="-120"/>
              </a:rPr>
              <a:t> BTC/сатоши; можеби и понатаму е потребна евиденција во фиат-валута</a:t>
            </a:r>
            <a:endParaRPr lang="mk" sz="2210" dirty="0"/>
          </a:p>
          <a:p>
            <a:pPr algn="l" marL="210820" indent="-210820">
              <a:lnSpc>
                <a:spcPct val="113000"/>
              </a:lnSpc>
              <a:spcBef>
                <a:spcPts val="440"/>
              </a:spcBef>
              <a:buSzPct val="100000"/>
              <a:buChar char="•"/>
            </a:pPr>
            <a:r>
              <a:rPr lang="mk" altLang="en-US" sz="2210" b="1" dirty="0">
                <a:solidFill>
                  <a:srgbClr val="422C70"/>
                </a:solidFill>
                <a:latin typeface="IBM Plex Sans" pitchFamily="34" charset="0"/>
                <a:ea typeface="IBM Plex Sans" pitchFamily="34" charset="-122"/>
                <a:cs typeface="IBM Plex Sans" pitchFamily="34" charset="-120"/>
              </a:rPr>
              <a:t>Донирање:</a:t>
            </a:r>
            <a:r>
              <a:rPr lang="mk" altLang="en-US" sz="2210" dirty="0">
                <a:solidFill>
                  <a:srgbClr val="25252B"/>
                </a:solidFill>
                <a:latin typeface="IBM Plex Sans" pitchFamily="34" charset="0"/>
                <a:ea typeface="IBM Plex Sans" pitchFamily="34" charset="-122"/>
                <a:cs typeface="IBM Plex Sans" pitchFamily="34" charset="-120"/>
              </a:rPr>
              <a:t> проверете го барањето на вистинскиот примач</a:t>
            </a:r>
            <a:endParaRPr lang="mk" sz="2210" dirty="0"/>
          </a:p>
        </p:txBody>
      </p:sp>
      <p:sp>
        <p:nvSpPr>
          <p:cNvPr id="5" name="Text 3"/>
          <p:cNvSpPr/>
          <p:nvPr/>
        </p:nvSpPr>
        <p:spPr>
          <a:xfrm>
            <a:off x="666780" y="5373929"/>
            <a:ext cx="11510010" cy="756940"/>
          </a:xfrm>
          <a:prstGeom prst="rect">
            <a:avLst/>
          </a:prstGeom>
          <a:noFill/>
          <a:ln/>
        </p:spPr>
        <p:txBody>
          <a:bodyPr wrap="square" lIns="0" tIns="0" rIns="0" bIns="0" rtlCol="0" anchor="t"/>
          <a:lstStyle/>
          <a:p>
            <a:pPr algn="l" indent="0" marL="0">
              <a:lnSpc>
                <a:spcPct val="113000"/>
              </a:lnSpc>
              <a:buNone/>
            </a:pPr>
            <a:r>
              <a:rPr lang="mk" altLang="en-US" sz="2210" dirty="0">
                <a:solidFill>
                  <a:srgbClr val="25252B"/>
                </a:solidFill>
                <a:latin typeface="IBM Plex Sans" pitchFamily="34" charset="0"/>
                <a:ea typeface="IBM Plex Sans" pitchFamily="34" charset="-122"/>
                <a:cs typeface="IBM Plex Sans" pitchFamily="34" charset="-120"/>
              </a:rPr>
              <a:t>Кој проблем се решава? Дали Биткоин е подобар од достапната алтернатива во овој случај? Каков нов ризик или одговорност се појавува?</a:t>
            </a:r>
            <a:endParaRPr lang="mk"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4</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Локално трошење и примање</a:t>
            </a:r>
            <a:endParaRPr lang="mk" sz="3000" dirty="0"/>
          </a:p>
        </p:txBody>
      </p:sp>
      <p:sp>
        <p:nvSpPr>
          <p:cNvPr id="5" name="Text 2"/>
          <p:cNvSpPr/>
          <p:nvPr/>
        </p:nvSpPr>
        <p:spPr>
          <a:xfrm>
            <a:off x="666780" y="1417320"/>
            <a:ext cx="11144250" cy="329093"/>
          </a:xfrm>
          <a:prstGeom prst="rect">
            <a:avLst/>
          </a:prstGeom>
          <a:noFill/>
          <a:ln/>
        </p:spPr>
        <p:txBody>
          <a:bodyPr wrap="square" lIns="0" tIns="0" rIns="0" bIns="0" rtlCol="0" anchor="t"/>
          <a:lstStyle/>
          <a:p>
            <a:pPr algn="l" indent="0" marL="0">
              <a:lnSpc>
                <a:spcPct val="113000"/>
              </a:lnSpc>
              <a:buNone/>
            </a:pPr>
            <a:r>
              <a:rPr lang="mk" altLang="en-US" sz="1920" b="1" dirty="0">
                <a:solidFill>
                  <a:srgbClr val="25252B"/>
                </a:solidFill>
                <a:latin typeface="IBM Plex Sans" pitchFamily="34" charset="0"/>
                <a:ea typeface="IBM Plex Sans" pitchFamily="34" charset="-122"/>
                <a:cs typeface="IBM Plex Sans" pitchFamily="34" charset="-120"/>
              </a:rPr>
              <a:t>Мала набавка</a:t>
            </a:r>
            <a:endParaRPr lang="mk" sz="1920" dirty="0"/>
          </a:p>
        </p:txBody>
      </p:sp>
      <p:sp>
        <p:nvSpPr>
          <p:cNvPr id="6" name="Text 3"/>
          <p:cNvSpPr/>
          <p:nvPr/>
        </p:nvSpPr>
        <p:spPr>
          <a:xfrm>
            <a:off x="971459" y="1941271"/>
            <a:ext cx="6006694" cy="1742664"/>
          </a:xfrm>
          <a:prstGeom prst="rect">
            <a:avLst/>
          </a:prstGeom>
          <a:noFill/>
          <a:ln/>
        </p:spPr>
        <p:txBody>
          <a:bodyPr wrap="square" lIns="0" tIns="0" rIns="0" bIns="0" rtlCol="0" anchor="t"/>
          <a:lstStyle/>
          <a:p>
            <a:pPr algn="l" marL="182880" indent="-182880">
              <a:lnSpc>
                <a:spcPct val="113000"/>
              </a:lnSpc>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Кој начин е соодветен за мало, брзо плаќање?</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Кој бара плаќање; кој ги проверува износот и единицата?</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Што ако „испратено“ и „примено“ не се совпаѓаат?</a:t>
            </a:r>
            <a:endParaRPr lang="mk" sz="1920" dirty="0"/>
          </a:p>
        </p:txBody>
      </p:sp>
      <p:sp>
        <p:nvSpPr>
          <p:cNvPr id="7" name="Text 4"/>
          <p:cNvSpPr/>
          <p:nvPr/>
        </p:nvSpPr>
        <p:spPr>
          <a:xfrm>
            <a:off x="666780" y="3952128"/>
            <a:ext cx="11144250" cy="329093"/>
          </a:xfrm>
          <a:prstGeom prst="rect">
            <a:avLst/>
          </a:prstGeom>
          <a:noFill/>
          <a:ln/>
        </p:spPr>
        <p:txBody>
          <a:bodyPr wrap="square" lIns="0" tIns="0" rIns="0" bIns="0" rtlCol="0" anchor="t"/>
          <a:lstStyle/>
          <a:p>
            <a:pPr algn="l" indent="0" marL="0">
              <a:lnSpc>
                <a:spcPct val="113000"/>
              </a:lnSpc>
              <a:buNone/>
            </a:pPr>
            <a:r>
              <a:rPr lang="mk" altLang="en-US" sz="1920" b="1" dirty="0">
                <a:solidFill>
                  <a:srgbClr val="25252B"/>
                </a:solidFill>
                <a:latin typeface="IBM Plex Sans" pitchFamily="34" charset="0"/>
                <a:ea typeface="IBM Plex Sans" pitchFamily="34" charset="-122"/>
                <a:cs typeface="IBM Plex Sans" pitchFamily="34" charset="-120"/>
              </a:rPr>
              <a:t>Плаќање за работа</a:t>
            </a:r>
            <a:endParaRPr lang="mk" sz="1920" dirty="0"/>
          </a:p>
        </p:txBody>
      </p:sp>
      <p:sp>
        <p:nvSpPr>
          <p:cNvPr id="8" name="Text 5"/>
          <p:cNvSpPr/>
          <p:nvPr/>
        </p:nvSpPr>
        <p:spPr>
          <a:xfrm>
            <a:off x="971459" y="4476171"/>
            <a:ext cx="6006694" cy="1364925"/>
          </a:xfrm>
          <a:prstGeom prst="rect">
            <a:avLst/>
          </a:prstGeom>
          <a:noFill/>
          <a:ln/>
        </p:spPr>
        <p:txBody>
          <a:bodyPr wrap="square" lIns="0" tIns="0" rIns="0" bIns="0" rtlCol="0" anchor="t"/>
          <a:lstStyle/>
          <a:p>
            <a:pPr algn="l" marL="182880" indent="-182880">
              <a:lnSpc>
                <a:spcPct val="113000"/>
              </a:lnSpc>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Единица за изразување на цената, момент на утврдување на курсот, кој ги плаќа надоместоците?</a:t>
            </a:r>
            <a:endParaRPr lang="mk" sz="1920" dirty="0"/>
          </a:p>
          <a:p>
            <a:pPr algn="l" marL="182880" indent="-182880">
              <a:lnSpc>
                <a:spcPct val="113000"/>
              </a:lnSpc>
              <a:spcBef>
                <a:spcPts val="380"/>
              </a:spcBef>
              <a:buSzPct val="100000"/>
              <a:buChar char="•"/>
            </a:pPr>
            <a:r>
              <a:rPr lang="mk" altLang="en-US" sz="1920" dirty="0">
                <a:solidFill>
                  <a:srgbClr val="25252B"/>
                </a:solidFill>
                <a:latin typeface="IBM Plex Sans" pitchFamily="34" charset="0"/>
                <a:ea typeface="IBM Plex Sans" pitchFamily="34" charset="-122"/>
                <a:cs typeface="IBM Plex Sans" pitchFamily="34" charset="-120"/>
              </a:rPr>
              <a:t>Чување, евиденција, безбедно управување?</a:t>
            </a:r>
            <a:endParaRPr lang="mk" sz="19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4</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Клиентот нарачуваКлиентот бара кафе. Келнерот издава сметкаКелнерот создава барање за плаќање. Клиентот плаќаКлиентот плаќа во биткоин. Келнерот го предава кафетоКлиентот го добива кафето.">    </p:cNvPr>
          <p:cNvPicPr>
            <a:picLocks noChangeAspect="1"/>
          </p:cNvPicPr>
          <p:nvPr/>
        </p:nvPicPr>
        <p:blipFill>
          <a:blip r:embed="rId1"/>
          <a:stretch>
            <a:fillRect/>
          </a:stretch>
        </p:blipFill>
        <p:spPr>
          <a:xfrm>
            <a:off x="342900" y="1431676"/>
            <a:ext cx="11506170" cy="384221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Локални трансфери, поврат на средства и донации</a:t>
            </a:r>
            <a:endParaRPr lang="mk" sz="3000" dirty="0"/>
          </a:p>
        </p:txBody>
      </p:sp>
      <p:sp>
        <p:nvSpPr>
          <p:cNvPr id="4" name="Text 2"/>
          <p:cNvSpPr/>
          <p:nvPr/>
        </p:nvSpPr>
        <p:spPr>
          <a:xfrm>
            <a:off x="1047720" y="1386779"/>
            <a:ext cx="11092404" cy="3884828"/>
          </a:xfrm>
          <a:prstGeom prst="rect">
            <a:avLst/>
          </a:prstGeom>
          <a:noFill/>
          <a:ln/>
        </p:spPr>
        <p:txBody>
          <a:bodyPr wrap="square" lIns="0" tIns="0" rIns="0" bIns="0" rtlCol="0" anchor="t"/>
          <a:lstStyle/>
          <a:p>
            <a:pPr algn="l" marL="228600" indent="-228600">
              <a:lnSpc>
                <a:spcPct val="113000"/>
              </a:lnSpc>
              <a:buSzPct val="100000"/>
              <a:buChar char="•"/>
            </a:pPr>
            <a:r>
              <a:rPr lang="mk" altLang="en-US" sz="2400" b="1" dirty="0">
                <a:solidFill>
                  <a:srgbClr val="422C70"/>
                </a:solidFill>
                <a:latin typeface="IBM Plex Sans" pitchFamily="34" charset="0"/>
                <a:ea typeface="IBM Plex Sans" pitchFamily="34" charset="-122"/>
                <a:cs typeface="IBM Plex Sans" pitchFamily="34" charset="-120"/>
              </a:rPr>
              <a:t>Семеен трансфер:</a:t>
            </a:r>
            <a:r>
              <a:rPr lang="mk" altLang="en-US" sz="2400" dirty="0">
                <a:solidFill>
                  <a:srgbClr val="25252B"/>
                </a:solidFill>
                <a:latin typeface="IBM Plex Sans" pitchFamily="34" charset="0"/>
                <a:ea typeface="IBM Plex Sans" pitchFamily="34" charset="-122"/>
                <a:cs typeface="IBM Plex Sans" pitchFamily="34" charset="-120"/>
              </a:rPr>
              <a:t> споредете ги целосната патека, вкупниот трошок, доцнењата, чувањето на средствата и желбите на примачот</a:t>
            </a:r>
            <a:endParaRPr lang="mk" sz="2400" dirty="0"/>
          </a:p>
          <a:p>
            <a:pPr algn="l" marL="228600" indent="-228600">
              <a:lnSpc>
                <a:spcPct val="113000"/>
              </a:lnSpc>
              <a:spcBef>
                <a:spcPts val="480"/>
              </a:spcBef>
              <a:buSzPct val="100000"/>
              <a:buChar char="•"/>
            </a:pPr>
            <a:r>
              <a:rPr lang="mk" altLang="en-US" sz="2400" b="1" dirty="0">
                <a:solidFill>
                  <a:srgbClr val="422C70"/>
                </a:solidFill>
                <a:latin typeface="IBM Plex Sans" pitchFamily="34" charset="0"/>
                <a:ea typeface="IBM Plex Sans" pitchFamily="34" charset="-122"/>
                <a:cs typeface="IBM Plex Sans" pitchFamily="34" charset="-120"/>
              </a:rPr>
              <a:t>Поврат на средства:</a:t>
            </a:r>
            <a:r>
              <a:rPr lang="mk" altLang="en-US" sz="2400" dirty="0">
                <a:solidFill>
                  <a:srgbClr val="25252B"/>
                </a:solidFill>
                <a:latin typeface="IBM Plex Sans" pitchFamily="34" charset="0"/>
                <a:ea typeface="IBM Plex Sans" pitchFamily="34" charset="-122"/>
                <a:cs typeface="IBM Plex Sans" pitchFamily="34" charset="-120"/>
              </a:rPr>
              <a:t> проверете го барањето на клиентот; користете нова адреса за поврат на средства; договорете ги надоместоците и евиденцијата</a:t>
            </a:r>
            <a:endParaRPr lang="mk" sz="2400" dirty="0"/>
          </a:p>
          <a:p>
            <a:pPr algn="l" marL="228600" indent="-228600">
              <a:lnSpc>
                <a:spcPct val="113000"/>
              </a:lnSpc>
              <a:spcBef>
                <a:spcPts val="480"/>
              </a:spcBef>
              <a:buSzPct val="100000"/>
              <a:buChar char="•"/>
            </a:pPr>
            <a:r>
              <a:rPr lang="mk" altLang="en-US" sz="2400" b="1" dirty="0">
                <a:solidFill>
                  <a:srgbClr val="422C70"/>
                </a:solidFill>
                <a:latin typeface="IBM Plex Sans" pitchFamily="34" charset="0"/>
                <a:ea typeface="IBM Plex Sans" pitchFamily="34" charset="-122"/>
                <a:cs typeface="IBM Plex Sans" pitchFamily="34" charset="-120"/>
              </a:rPr>
              <a:t>Донација за заедницата:</a:t>
            </a:r>
            <a:r>
              <a:rPr lang="mk" altLang="en-US" sz="2400" dirty="0">
                <a:solidFill>
                  <a:srgbClr val="25252B"/>
                </a:solidFill>
                <a:latin typeface="IBM Plex Sans" pitchFamily="34" charset="0"/>
                <a:ea typeface="IBM Plex Sans" pitchFamily="34" charset="-122"/>
                <a:cs typeface="IBM Plex Sans" pitchFamily="34" charset="-120"/>
              </a:rPr>
              <a:t> проверете го барањето; утврдете кој ги контролира клучот и резервната копија и која е патеката на плаќањето</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Урамнотежете ја транспарентноста со приватноста на донаторот; проверете ја потребната евиденција</a:t>
            </a:r>
            <a:endParaRPr lang="mk"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4</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Локални канали за влез и излез</a:t>
            </a:r>
            <a:endParaRPr lang="mk" sz="3000" dirty="0"/>
          </a:p>
        </p:txBody>
      </p:sp>
      <p:sp>
        <p:nvSpPr>
          <p:cNvPr id="4" name="Text 2"/>
          <p:cNvSpPr/>
          <p:nvPr/>
        </p:nvSpPr>
        <p:spPr>
          <a:xfrm>
            <a:off x="1017179" y="1379464"/>
            <a:ext cx="11125871" cy="2873136"/>
          </a:xfrm>
          <a:prstGeom prst="rect">
            <a:avLst/>
          </a:prstGeom>
          <a:noFill/>
          <a:ln/>
        </p:spPr>
        <p:txBody>
          <a:bodyPr wrap="square" lIns="0" tIns="0" rIns="0" bIns="0" rtlCol="0" anchor="t"/>
          <a:lstStyle/>
          <a:p>
            <a:pPr algn="l" marL="210820" indent="-210820">
              <a:lnSpc>
                <a:spcPct val="113000"/>
              </a:lnSpc>
              <a:buSzPct val="100000"/>
              <a:buChar char="•"/>
            </a:pPr>
            <a:r>
              <a:rPr lang="mk" altLang="en-US" sz="2210" b="1" dirty="0">
                <a:solidFill>
                  <a:srgbClr val="422C70"/>
                </a:solidFill>
                <a:latin typeface="IBM Plex Sans" pitchFamily="34" charset="0"/>
                <a:ea typeface="IBM Plex Sans" pitchFamily="34" charset="-122"/>
                <a:cs typeface="IBM Plex Sans" pitchFamily="34" charset="-120"/>
              </a:rPr>
              <a:t>Влез:</a:t>
            </a:r>
            <a:r>
              <a:rPr lang="mk" altLang="en-US" sz="2210" dirty="0">
                <a:solidFill>
                  <a:srgbClr val="25252B"/>
                </a:solidFill>
                <a:latin typeface="IBM Plex Sans" pitchFamily="34" charset="0"/>
                <a:ea typeface="IBM Plex Sans" pitchFamily="34" charset="-122"/>
                <a:cs typeface="IBM Plex Sans" pitchFamily="34" charset="-120"/>
              </a:rPr>
              <a:t> локални пари, работа или средства → биткоин</a:t>
            </a:r>
            <a:endParaRPr lang="mk" sz="2210" dirty="0"/>
          </a:p>
          <a:p>
            <a:pPr algn="l" marL="210820" indent="-210820">
              <a:lnSpc>
                <a:spcPct val="113000"/>
              </a:lnSpc>
              <a:spcBef>
                <a:spcPts val="440"/>
              </a:spcBef>
              <a:buSzPct val="100000"/>
              <a:buChar char="•"/>
            </a:pPr>
            <a:r>
              <a:rPr lang="mk" altLang="en-US" sz="2210" b="1" dirty="0">
                <a:solidFill>
                  <a:srgbClr val="422C70"/>
                </a:solidFill>
                <a:latin typeface="IBM Plex Sans" pitchFamily="34" charset="0"/>
                <a:ea typeface="IBM Plex Sans" pitchFamily="34" charset="-122"/>
                <a:cs typeface="IBM Plex Sans" pitchFamily="34" charset="-120"/>
              </a:rPr>
              <a:t>Излез:</a:t>
            </a:r>
            <a:r>
              <a:rPr lang="mk" altLang="en-US" sz="2210" dirty="0">
                <a:solidFill>
                  <a:srgbClr val="25252B"/>
                </a:solidFill>
                <a:latin typeface="IBM Plex Sans" pitchFamily="34" charset="0"/>
                <a:ea typeface="IBM Plex Sans" pitchFamily="34" charset="-122"/>
                <a:cs typeface="IBM Plex Sans" pitchFamily="34" charset="-120"/>
              </a:rPr>
              <a:t> биткоин → локални пари, стоки или услуги</a:t>
            </a:r>
            <a:endParaRPr lang="mk" sz="2210" dirty="0"/>
          </a:p>
          <a:p>
            <a:pPr algn="l" marL="210820" indent="-210820">
              <a:lnSpc>
                <a:spcPct val="113000"/>
              </a:lnSpc>
              <a:spcBef>
                <a:spcPts val="440"/>
              </a:spcBef>
              <a:buSzPct val="100000"/>
              <a:buChar char="•"/>
            </a:pPr>
            <a:r>
              <a:rPr lang="mk" altLang="en-US" sz="2210" dirty="0">
                <a:solidFill>
                  <a:srgbClr val="25252B"/>
                </a:solidFill>
                <a:latin typeface="IBM Plex Sans" pitchFamily="34" charset="0"/>
                <a:ea typeface="IBM Plex Sans" pitchFamily="34" charset="-122"/>
                <a:cs typeface="IBM Plex Sans" pitchFamily="34" charset="-120"/>
              </a:rPr>
              <a:t>Споредете два локални начина со постојна опција што не користи Биткоин</a:t>
            </a:r>
            <a:endParaRPr lang="mk" sz="2210" dirty="0"/>
          </a:p>
          <a:p>
            <a:pPr algn="l" marL="210820" indent="-210820">
              <a:lnSpc>
                <a:spcPct val="113000"/>
              </a:lnSpc>
              <a:spcBef>
                <a:spcPts val="440"/>
              </a:spcBef>
              <a:buSzPct val="100000"/>
              <a:buChar char="•"/>
            </a:pPr>
            <a:r>
              <a:rPr lang="mk" altLang="en-US" sz="2210" dirty="0">
                <a:solidFill>
                  <a:srgbClr val="25252B"/>
                </a:solidFill>
                <a:latin typeface="IBM Plex Sans" pitchFamily="34" charset="0"/>
                <a:ea typeface="IBM Plex Sans" pitchFamily="34" charset="-122"/>
                <a:cs typeface="IBM Plex Sans" pitchFamily="34" charset="-120"/>
              </a:rPr>
              <a:t>Вкупно примено, време, чување, приватност, ризик од поништување на трансакцијата и можни точки на неуспех</a:t>
            </a:r>
            <a:endParaRPr lang="mk" sz="2210" dirty="0"/>
          </a:p>
          <a:p>
            <a:pPr algn="l" marL="210820" indent="-210820">
              <a:lnSpc>
                <a:spcPct val="113000"/>
              </a:lnSpc>
              <a:spcBef>
                <a:spcPts val="440"/>
              </a:spcBef>
              <a:buSzPct val="100000"/>
              <a:buChar char="•"/>
            </a:pPr>
            <a:r>
              <a:rPr lang="mk" altLang="en-US" sz="2210" dirty="0">
                <a:solidFill>
                  <a:srgbClr val="25252B"/>
                </a:solidFill>
                <a:latin typeface="IBM Plex Sans" pitchFamily="34" charset="0"/>
                <a:ea typeface="IBM Plex Sans" pitchFamily="34" charset="-122"/>
                <a:cs typeface="IBM Plex Sans" pitchFamily="34" charset="-120"/>
              </a:rPr>
              <a:t>Проверете го повлекувањето на средства на клучеви што ги контролирате; интерното салдо може да остане само побарување</a:t>
            </a:r>
            <a:endParaRPr lang="mk" sz="2210" dirty="0"/>
          </a:p>
        </p:txBody>
      </p:sp>
      <p:sp>
        <p:nvSpPr>
          <p:cNvPr id="5" name="Text 3"/>
          <p:cNvSpPr/>
          <p:nvPr/>
        </p:nvSpPr>
        <p:spPr>
          <a:xfrm>
            <a:off x="666780" y="4561027"/>
            <a:ext cx="11510010" cy="1513881"/>
          </a:xfrm>
          <a:prstGeom prst="rect">
            <a:avLst/>
          </a:prstGeom>
          <a:noFill/>
          <a:ln/>
        </p:spPr>
        <p:txBody>
          <a:bodyPr wrap="square" lIns="0" tIns="0" rIns="0" bIns="0" rtlCol="0" anchor="t"/>
          <a:lstStyle/>
          <a:p>
            <a:pPr algn="l" indent="0" marL="0">
              <a:lnSpc>
                <a:spcPct val="113000"/>
              </a:lnSpc>
              <a:buNone/>
            </a:pPr>
            <a:r>
              <a:rPr lang="mk" altLang="en-US" sz="2210" dirty="0">
                <a:solidFill>
                  <a:srgbClr val="25252B"/>
                </a:solidFill>
                <a:latin typeface="IBM Plex Sans" pitchFamily="34" charset="0"/>
                <a:ea typeface="IBM Plex Sans" pitchFamily="34" charset="-122"/>
                <a:cs typeface="IBM Plex Sans" pitchFamily="34" charset="-120"/>
              </a:rPr>
              <a:t>За размена во живо, користете соодветно јавно место, избегнувајте непотребно носење готовина, поведете лице од доверба кога е соодветно, потврдете го плаќањето пред да заминете и почитувајте ги локалните закони. Не откривајте колкави средства поседувате или детали за нивното чување.</a:t>
            </a:r>
            <a:endParaRPr lang="mk"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4</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Компромиси со KYC и без KYC</a:t>
            </a:r>
            <a:endParaRPr lang="mk" sz="3000" dirty="0"/>
          </a:p>
        </p:txBody>
      </p:sp>
      <p:sp>
        <p:nvSpPr>
          <p:cNvPr id="4" name="Text 2"/>
          <p:cNvSpPr/>
          <p:nvPr/>
        </p:nvSpPr>
        <p:spPr>
          <a:xfrm>
            <a:off x="1002000" y="1375806"/>
            <a:ext cx="11142604" cy="3056291"/>
          </a:xfrm>
          <a:prstGeom prst="rect">
            <a:avLst/>
          </a:prstGeom>
          <a:noFill/>
          <a:ln/>
        </p:spPr>
        <p:txBody>
          <a:bodyPr wrap="square" lIns="0" tIns="0" rIns="0" bIns="0" rtlCol="0" anchor="t"/>
          <a:lstStyle/>
          <a:p>
            <a:pPr algn="l" marL="200660" indent="-200660">
              <a:lnSpc>
                <a:spcPct val="113000"/>
              </a:lnSpc>
              <a:buSzPct val="100000"/>
              <a:buChar char="•"/>
            </a:pPr>
            <a:r>
              <a:rPr lang="mk" altLang="en-US" sz="2110" b="1" dirty="0">
                <a:solidFill>
                  <a:srgbClr val="422C70"/>
                </a:solidFill>
                <a:latin typeface="IBM Plex Sans" pitchFamily="34" charset="0"/>
                <a:ea typeface="IBM Plex Sans" pitchFamily="34" charset="-122"/>
                <a:cs typeface="IBM Plex Sans" pitchFamily="34" charset="-120"/>
              </a:rPr>
              <a:t>KYC:</a:t>
            </a:r>
            <a:r>
              <a:rPr lang="mk" altLang="en-US" sz="2110" dirty="0">
                <a:solidFill>
                  <a:srgbClr val="25252B"/>
                </a:solidFill>
                <a:latin typeface="IBM Plex Sans" pitchFamily="34" charset="0"/>
                <a:ea typeface="IBM Plex Sans" pitchFamily="34" charset="-122"/>
                <a:cs typeface="IBM Plex Sans" pitchFamily="34" charset="-120"/>
              </a:rPr>
              <a:t> проверки на идентитетот; можни придобивки во однос на пристапот до банкарски услуги, лимитите, усогласеноста со прописите или враќањето на пристапот</a:t>
            </a:r>
            <a:endParaRPr lang="mk" sz="2110" dirty="0"/>
          </a:p>
          <a:p>
            <a:pPr algn="l" marL="200660" indent="-200660">
              <a:lnSpc>
                <a:spcPct val="113000"/>
              </a:lnSpc>
              <a:spcBef>
                <a:spcPts val="420"/>
              </a:spcBef>
              <a:buSzPct val="100000"/>
              <a:buChar char="•"/>
            </a:pPr>
            <a:r>
              <a:rPr lang="mk" altLang="en-US" sz="2110" b="1" dirty="0">
                <a:solidFill>
                  <a:srgbClr val="422C70"/>
                </a:solidFill>
                <a:latin typeface="IBM Plex Sans" pitchFamily="34" charset="0"/>
                <a:ea typeface="IBM Plex Sans" pitchFamily="34" charset="-122"/>
                <a:cs typeface="IBM Plex Sans" pitchFamily="34" charset="-120"/>
              </a:rPr>
              <a:t>Ризик за податоците:</a:t>
            </a:r>
            <a:r>
              <a:rPr lang="mk" altLang="en-US" sz="2110" dirty="0">
                <a:solidFill>
                  <a:srgbClr val="25252B"/>
                </a:solidFill>
                <a:latin typeface="IBM Plex Sans" pitchFamily="34" charset="0"/>
                <a:ea typeface="IBM Plex Sans" pitchFamily="34" charset="-122"/>
                <a:cs typeface="IBM Plex Sans" pitchFamily="34" charset="-120"/>
              </a:rPr>
              <a:t> трајни врски меѓу идентитетот и плаќањата, протекување на податоци, злоупотреба или ограничувања</a:t>
            </a:r>
            <a:endParaRPr lang="mk" sz="2110" dirty="0"/>
          </a:p>
          <a:p>
            <a:pPr algn="l" marL="200660" indent="-200660">
              <a:lnSpc>
                <a:spcPct val="113000"/>
              </a:lnSpc>
              <a:spcBef>
                <a:spcPts val="420"/>
              </a:spcBef>
              <a:buSzPct val="100000"/>
              <a:buChar char="•"/>
            </a:pPr>
            <a:r>
              <a:rPr lang="mk" altLang="en-US" sz="2110" b="1" dirty="0">
                <a:solidFill>
                  <a:srgbClr val="422C70"/>
                </a:solidFill>
                <a:latin typeface="IBM Plex Sans" pitchFamily="34" charset="0"/>
                <a:ea typeface="IBM Plex Sans" pitchFamily="34" charset="-122"/>
                <a:cs typeface="IBM Plex Sans" pitchFamily="34" charset="-120"/>
              </a:rPr>
              <a:t>Без KYC:</a:t>
            </a:r>
            <a:r>
              <a:rPr lang="mk" altLang="en-US" sz="2110" dirty="0">
                <a:solidFill>
                  <a:srgbClr val="25252B"/>
                </a:solidFill>
                <a:latin typeface="IBM Plex Sans" pitchFamily="34" charset="0"/>
                <a:ea typeface="IBM Plex Sans" pitchFamily="34" charset="-122"/>
                <a:cs typeface="IBM Plex Sans" pitchFamily="34" charset="-120"/>
              </a:rPr>
              <a:t> потенцијално помало собирање податоци за идентитетот</a:t>
            </a:r>
            <a:endParaRPr lang="mk" sz="2110" dirty="0"/>
          </a:p>
          <a:p>
            <a:pPr algn="l" marL="200660" indent="-200660">
              <a:lnSpc>
                <a:spcPct val="113000"/>
              </a:lnSpc>
              <a:spcBef>
                <a:spcPts val="420"/>
              </a:spcBef>
              <a:buSzPct val="100000"/>
              <a:buChar char="•"/>
            </a:pPr>
            <a:r>
              <a:rPr lang="mk" altLang="en-US" sz="2110" dirty="0">
                <a:solidFill>
                  <a:srgbClr val="25252B"/>
                </a:solidFill>
                <a:latin typeface="IBM Plex Sans" pitchFamily="34" charset="0"/>
                <a:ea typeface="IBM Plex Sans" pitchFamily="34" charset="-122"/>
                <a:cs typeface="IBM Plex Sans" pitchFamily="34" charset="-120"/>
              </a:rPr>
              <a:t>Можни повисоки цени, помала ликвидност, помала поддршка, измами или законски ограничувања</a:t>
            </a:r>
            <a:endParaRPr lang="mk" sz="2110" dirty="0"/>
          </a:p>
        </p:txBody>
      </p:sp>
      <p:sp>
        <p:nvSpPr>
          <p:cNvPr id="5" name="Text 3"/>
          <p:cNvSpPr/>
          <p:nvPr/>
        </p:nvSpPr>
        <p:spPr>
          <a:xfrm>
            <a:off x="666780" y="4727082"/>
            <a:ext cx="11510010" cy="1085850"/>
          </a:xfrm>
          <a:prstGeom prst="rect">
            <a:avLst/>
          </a:prstGeom>
          <a:noFill/>
          <a:ln/>
        </p:spPr>
        <p:txBody>
          <a:bodyPr wrap="square" lIns="0" tIns="0" rIns="0" bIns="0" rtlCol="0" anchor="t"/>
          <a:lstStyle/>
          <a:p>
            <a:pPr algn="l" indent="0" marL="0">
              <a:lnSpc>
                <a:spcPct val="113000"/>
              </a:lnSpc>
              <a:buNone/>
            </a:pPr>
            <a:r>
              <a:rPr lang="mk" altLang="en-US" sz="2110" dirty="0">
                <a:solidFill>
                  <a:srgbClr val="25252B"/>
                </a:solidFill>
                <a:latin typeface="IBM Plex Sans" pitchFamily="34" charset="0"/>
                <a:ea typeface="IBM Plex Sans" pitchFamily="34" charset="-122"/>
                <a:cs typeface="IBM Plex Sans" pitchFamily="34" charset="-120"/>
              </a:rPr>
              <a:t>Ниту една ознака не е автоматски најдобра. Не прекршувајте ги локалните закони и не изложувајте се на физичка опасност во потрага по приватност; кога нешто е нејасно, побарајте стручен совет што ги зема предвид важечките локални прописи.</a:t>
            </a:r>
            <a:endParaRPr lang="mk"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4</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Циркуларни економии</a:t>
            </a:r>
            <a:endParaRPr lang="mk" sz="3000" dirty="0"/>
          </a:p>
        </p:txBody>
      </p:sp>
      <p:sp>
        <p:nvSpPr>
          <p:cNvPr id="4" name="Text 2"/>
          <p:cNvSpPr/>
          <p:nvPr/>
        </p:nvSpPr>
        <p:spPr>
          <a:xfrm>
            <a:off x="666780" y="1423355"/>
            <a:ext cx="11510010" cy="691195"/>
          </a:xfrm>
          <a:prstGeom prst="rect">
            <a:avLst/>
          </a:prstGeom>
          <a:noFill/>
          <a:ln/>
        </p:spPr>
        <p:txBody>
          <a:bodyPr wrap="square" lIns="0" tIns="0" rIns="0" bIns="0" rtlCol="0" anchor="t"/>
          <a:lstStyle/>
          <a:p>
            <a:pPr algn="l" indent="0" marL="0">
              <a:lnSpc>
                <a:spcPct val="113000"/>
              </a:lnSpc>
              <a:buNone/>
            </a:pPr>
            <a:r>
              <a:rPr lang="mk" altLang="en-US" sz="2020" dirty="0">
                <a:solidFill>
                  <a:srgbClr val="25252B"/>
                </a:solidFill>
                <a:latin typeface="IBM Plex Sans" pitchFamily="34" charset="0"/>
                <a:ea typeface="IBM Plex Sans" pitchFamily="34" charset="-122"/>
                <a:cs typeface="IBM Plex Sans" pitchFamily="34" charset="-120"/>
              </a:rPr>
              <a:t>Циркуларната економија на Биткоин ги поврзува луѓето кои доброволно заработуваат, трошат, штедат и разменуваат биткоин во рамките на една заедница.</a:t>
            </a:r>
            <a:endParaRPr lang="mk" sz="2020" dirty="0"/>
          </a:p>
        </p:txBody>
      </p:sp>
      <p:sp>
        <p:nvSpPr>
          <p:cNvPr id="5" name="Text 3"/>
          <p:cNvSpPr/>
          <p:nvPr/>
        </p:nvSpPr>
        <p:spPr>
          <a:xfrm>
            <a:off x="986729" y="2319376"/>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mk" altLang="en-US" sz="2020" dirty="0">
                <a:solidFill>
                  <a:srgbClr val="25252B"/>
                </a:solidFill>
                <a:latin typeface="IBM Plex Sans" pitchFamily="34" charset="0"/>
                <a:ea typeface="IBM Plex Sans" pitchFamily="34" charset="-122"/>
                <a:cs typeface="IBM Plex Sans" pitchFamily="34" charset="-120"/>
              </a:rPr>
              <a:t>Работници → купувачи → трговци → добавувачи</a:t>
            </a:r>
            <a:endParaRPr lang="mk" sz="2020" dirty="0"/>
          </a:p>
          <a:p>
            <a:pPr algn="l" marL="191770" indent="-191770">
              <a:lnSpc>
                <a:spcPct val="113000"/>
              </a:lnSpc>
              <a:spcBef>
                <a:spcPts val="400"/>
              </a:spcBef>
              <a:buSzPct val="100000"/>
              <a:buChar char="•"/>
            </a:pPr>
            <a:r>
              <a:rPr lang="mk" altLang="en-US" sz="2020" dirty="0">
                <a:solidFill>
                  <a:srgbClr val="25252B"/>
                </a:solidFill>
                <a:latin typeface="IBM Plex Sans" pitchFamily="34" charset="0"/>
                <a:ea typeface="IBM Plex Sans" pitchFamily="34" charset="-122"/>
                <a:cs typeface="IBM Plex Sans" pitchFamily="34" charset="-120"/>
              </a:rPr>
              <a:t>Каде циркулира вредноста или се претвора во фиат-пари?</a:t>
            </a:r>
            <a:endParaRPr lang="mk" sz="2020" dirty="0"/>
          </a:p>
          <a:p>
            <a:pPr algn="l" marL="191770" indent="-191770">
              <a:lnSpc>
                <a:spcPct val="113000"/>
              </a:lnSpc>
              <a:spcBef>
                <a:spcPts val="400"/>
              </a:spcBef>
              <a:buSzPct val="100000"/>
              <a:buChar char="•"/>
            </a:pPr>
            <a:r>
              <a:rPr lang="mk" altLang="en-US" sz="2020" dirty="0">
                <a:solidFill>
                  <a:srgbClr val="25252B"/>
                </a:solidFill>
                <a:latin typeface="IBM Plex Sans" pitchFamily="34" charset="0"/>
                <a:ea typeface="IBM Plex Sans" pitchFamily="34" charset="-122"/>
                <a:cs typeface="IBM Plex Sans" pitchFamily="34" charset="-120"/>
              </a:rPr>
              <a:t>Кој обезбедува едукација и техничка поддршка?</a:t>
            </a:r>
            <a:endParaRPr lang="mk" sz="2020" dirty="0"/>
          </a:p>
          <a:p>
            <a:pPr algn="l" marL="191770" indent="-191770">
              <a:lnSpc>
                <a:spcPct val="113000"/>
              </a:lnSpc>
              <a:spcBef>
                <a:spcPts val="400"/>
              </a:spcBef>
              <a:buSzPct val="100000"/>
              <a:buChar char="•"/>
            </a:pPr>
            <a:r>
              <a:rPr lang="mk" altLang="en-US" sz="2020" dirty="0">
                <a:solidFill>
                  <a:srgbClr val="25252B"/>
                </a:solidFill>
                <a:latin typeface="IBM Plex Sans" pitchFamily="34" charset="0"/>
                <a:ea typeface="IBM Plex Sans" pitchFamily="34" charset="-122"/>
                <a:cs typeface="IBM Plex Sans" pitchFamily="34" charset="-120"/>
              </a:rPr>
              <a:t>Што се случува ако се прекине поврзаноста?</a:t>
            </a:r>
            <a:endParaRPr lang="mk" sz="2020" dirty="0"/>
          </a:p>
          <a:p>
            <a:pPr algn="l" marL="191770" indent="-191770">
              <a:lnSpc>
                <a:spcPct val="113000"/>
              </a:lnSpc>
              <a:spcBef>
                <a:spcPts val="400"/>
              </a:spcBef>
              <a:buSzPct val="100000"/>
              <a:buChar char="•"/>
            </a:pPr>
            <a:r>
              <a:rPr lang="mk" altLang="en-US" sz="2020" dirty="0">
                <a:solidFill>
                  <a:srgbClr val="25252B"/>
                </a:solidFill>
                <a:latin typeface="IBM Plex Sans" pitchFamily="34" charset="0"/>
                <a:ea typeface="IBM Plex Sans" pitchFamily="34" charset="-122"/>
                <a:cs typeface="IBM Plex Sans" pitchFamily="34" charset="-120"/>
              </a:rPr>
              <a:t>Кој ги сноси ризиците поврзани со чувањето на средствата и промените на цената?</a:t>
            </a:r>
            <a:endParaRPr lang="mk" sz="2020" dirty="0"/>
          </a:p>
        </p:txBody>
      </p:sp>
      <p:sp>
        <p:nvSpPr>
          <p:cNvPr id="6" name="Text 4"/>
          <p:cNvSpPr/>
          <p:nvPr/>
        </p:nvSpPr>
        <p:spPr>
          <a:xfrm>
            <a:off x="666780" y="4533595"/>
            <a:ext cx="11510010" cy="1382298"/>
          </a:xfrm>
          <a:prstGeom prst="rect">
            <a:avLst/>
          </a:prstGeom>
          <a:noFill/>
          <a:ln/>
        </p:spPr>
        <p:txBody>
          <a:bodyPr wrap="square" lIns="0" tIns="0" rIns="0" bIns="0" rtlCol="0" anchor="t"/>
          <a:lstStyle/>
          <a:p>
            <a:pPr algn="l" indent="0" marL="0">
              <a:lnSpc>
                <a:spcPct val="113000"/>
              </a:lnSpc>
              <a:buNone/>
            </a:pPr>
            <a:r>
              <a:rPr lang="mk" altLang="en-US" sz="2020" dirty="0">
                <a:solidFill>
                  <a:srgbClr val="25252B"/>
                </a:solidFill>
                <a:latin typeface="IBM Plex Sans" pitchFamily="34" charset="0"/>
                <a:ea typeface="IBM Plex Sans" pitchFamily="34" charset="-122"/>
                <a:cs typeface="IBM Plex Sans" pitchFamily="34" charset="-120"/>
              </a:rPr>
              <a:t>Бројките за усвојувањето сами по себе не ја докажуваат корисноста. Слабата побарувачка, несоодветните алатки, недоволната едукација или слабата безбедност можат да го прекинат кругот; избегнувајте зависност од подароци или од еден организатор кој го обработува секое плаќање.</a:t>
            </a:r>
            <a:endParaRPr lang="mk" sz="202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4</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4</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КупувачКупувачот му плаќа на трговецот во биткоин за стоки. ТрговецТрговецот му плаќа на давателот на услуги во биткоин за услуга.Давател на услугиДавателот на услуги му плаќа на работникот во биткоин">    </p:cNvPr>
          <p:cNvPicPr>
            <a:picLocks noChangeAspect="1"/>
          </p:cNvPicPr>
          <p:nvPr/>
        </p:nvPicPr>
        <p:blipFill>
          <a:blip r:embed="rId1"/>
          <a:stretch>
            <a:fillRect/>
          </a:stretch>
        </p:blipFill>
        <p:spPr>
          <a:xfrm>
            <a:off x="2049353" y="266730"/>
            <a:ext cx="8093354"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Примери за употреба кај трговци или во заедницата</a:t>
            </a:r>
            <a:endParaRPr lang="mk" sz="3000" dirty="0"/>
          </a:p>
        </p:txBody>
      </p:sp>
      <p:sp>
        <p:nvSpPr>
          <p:cNvPr id="4" name="Text 2"/>
          <p:cNvSpPr/>
          <p:nvPr/>
        </p:nvSpPr>
        <p:spPr>
          <a:xfrm>
            <a:off x="1047720" y="1386779"/>
            <a:ext cx="11092404" cy="2711653"/>
          </a:xfrm>
          <a:prstGeom prst="rect">
            <a:avLst/>
          </a:prstGeom>
          <a:noFill/>
          <a:ln/>
        </p:spPr>
        <p:txBody>
          <a:bodyPr wrap="square" lIns="0" tIns="0" rIns="0" bIns="0" rtlCol="0" anchor="t"/>
          <a:lstStyle/>
          <a:p>
            <a:pPr algn="l" marL="228600" indent="-228600">
              <a:lnSpc>
                <a:spcPct val="113000"/>
              </a:lnSpc>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Единица за изразување на цените и начин на плаќање</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Контрола на клучевите, пристап на персоналот, безбедност на уредите и резервни копии</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Потврда, сметки, поврат на средства и грешки</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Конверзија, евиденција, даноци и поддршка</a:t>
            </a:r>
            <a:endParaRPr lang="mk" sz="2400" dirty="0"/>
          </a:p>
          <a:p>
            <a:pPr algn="l" marL="228600" indent="-228600">
              <a:lnSpc>
                <a:spcPct val="113000"/>
              </a:lnSpc>
              <a:spcBef>
                <a:spcPts val="480"/>
              </a:spcBef>
              <a:buSzPct val="100000"/>
              <a:buChar char="•"/>
            </a:pPr>
            <a:r>
              <a:rPr lang="mk" altLang="en-US" sz="2400" dirty="0">
                <a:solidFill>
                  <a:srgbClr val="25252B"/>
                </a:solidFill>
                <a:latin typeface="IBM Plex Sans" pitchFamily="34" charset="0"/>
                <a:ea typeface="IBM Plex Sans" pitchFamily="34" charset="-122"/>
                <a:cs typeface="IBM Plex Sans" pitchFamily="34" charset="-120"/>
              </a:rPr>
              <a:t>План во случај на откажување на паричникот или мрежата</a:t>
            </a:r>
            <a:endParaRPr lang="mk" sz="2400" dirty="0"/>
          </a:p>
        </p:txBody>
      </p:sp>
      <p:sp>
        <p:nvSpPr>
          <p:cNvPr id="5" name="Text 3"/>
          <p:cNvSpPr/>
          <p:nvPr/>
        </p:nvSpPr>
        <p:spPr>
          <a:xfrm>
            <a:off x="666780" y="4433560"/>
            <a:ext cx="11510010" cy="1645463"/>
          </a:xfrm>
          <a:prstGeom prst="rect">
            <a:avLst/>
          </a:prstGeom>
          <a:noFill/>
          <a:ln/>
        </p:spPr>
        <p:txBody>
          <a:bodyPr wrap="square" lIns="0" tIns="0" rIns="0" bIns="0" rtlCol="0" anchor="t"/>
          <a:lstStyle/>
          <a:p>
            <a:pPr algn="l" indent="0" marL="0">
              <a:lnSpc>
                <a:spcPct val="113000"/>
              </a:lnSpc>
              <a:buNone/>
            </a:pPr>
            <a:r>
              <a:rPr lang="mk" altLang="en-US" sz="2400" dirty="0">
                <a:solidFill>
                  <a:srgbClr val="25252B"/>
                </a:solidFill>
                <a:latin typeface="IBM Plex Sans" pitchFamily="34" charset="0"/>
                <a:ea typeface="IBM Plex Sans" pitchFamily="34" charset="-122"/>
                <a:cs typeface="IBM Plex Sans" pitchFamily="34" charset="-120"/>
              </a:rPr>
              <a:t>Еден организатор што ги чува заедничките средства е чувар на средствата и страна на која ѝ се укажува доверба. За заедничките средства се потребни транспарентни правила, евиденција, контроли на пристапот и правна проверка каде што е соодветно.</a:t>
            </a:r>
            <a:endParaRPr lang="mk"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4</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Мапи на локални ресурси и откривање на</a:t>
            </a:r>
            <a:br/>
            <a:r>
              <a:rPr lang="mk" altLang="en-US" sz="3000" dirty="0">
                <a:solidFill>
                  <a:srgbClr val="422C70"/>
                </a:solidFill>
                <a:latin typeface="IBM Plex Sans Medium" pitchFamily="34" charset="0"/>
                <a:ea typeface="IBM Plex Sans Medium" pitchFamily="34" charset="-122"/>
                <a:cs typeface="IBM Plex Sans Medium" pitchFamily="34" charset="-120"/>
              </a:rPr>
              <a:t>заедницата</a:t>
            </a:r>
            <a:endParaRPr lang="mk" sz="3000" dirty="0"/>
          </a:p>
        </p:txBody>
      </p:sp>
      <p:pic>
        <p:nvPicPr>
          <p:cNvPr id="4" name="Image 0" descr="QR code">    </p:cNvPr>
          <p:cNvPicPr>
            <a:picLocks noChangeAspect="1"/>
          </p:cNvPicPr>
          <p:nvPr/>
        </p:nvPicPr>
        <p:blipFill>
          <a:blip r:embed="rId1"/>
          <a:stretch>
            <a:fillRect/>
          </a:stretch>
        </p:blipFill>
        <p:spPr>
          <a:xfrm>
            <a:off x="9429750" y="1714500"/>
            <a:ext cx="2095530" cy="4534784"/>
          </a:xfrm>
          <a:prstGeom prst="rect">
            <a:avLst/>
          </a:prstGeom>
        </p:spPr>
      </p:pic>
      <p:sp>
        <p:nvSpPr>
          <p:cNvPr id="5" name="Text 2"/>
          <p:cNvSpPr/>
          <p:nvPr/>
        </p:nvSpPr>
        <p:spPr>
          <a:xfrm>
            <a:off x="1032449" y="1802191"/>
            <a:ext cx="8515807" cy="2545415"/>
          </a:xfrm>
          <a:prstGeom prst="rect">
            <a:avLst/>
          </a:prstGeom>
          <a:noFill/>
          <a:ln/>
        </p:spPr>
        <p:txBody>
          <a:bodyPr wrap="square" lIns="0" tIns="0" rIns="0" bIns="0" rtlCol="0" anchor="t"/>
          <a:lstStyle/>
          <a:p>
            <a:pPr algn="l" marL="219710" indent="-219710">
              <a:lnSpc>
                <a:spcPct val="113000"/>
              </a:lnSpc>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Најдете трговци, едукатори, средби и ресурси на заедницата</a:t>
            </a:r>
            <a:endParaRPr lang="mk" sz="2300" dirty="0"/>
          </a:p>
          <a:p>
            <a:pPr algn="l" marL="219710" indent="-219710">
              <a:lnSpc>
                <a:spcPct val="113000"/>
              </a:lnSpc>
              <a:spcBef>
                <a:spcPts val="460"/>
              </a:spcBef>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Проверете го датумот; потврдете го независно</a:t>
            </a:r>
            <a:endParaRPr lang="mk" sz="2300" dirty="0"/>
          </a:p>
          <a:p>
            <a:pPr algn="l" marL="219710" indent="-219710">
              <a:lnSpc>
                <a:spcPct val="113000"/>
              </a:lnSpc>
              <a:spcBef>
                <a:spcPts val="460"/>
              </a:spcBef>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Обезбедете алтернативен начин за плаќање или учество</a:t>
            </a:r>
            <a:endParaRPr lang="mk" sz="2300" dirty="0"/>
          </a:p>
          <a:p>
            <a:pPr algn="l" marL="219710" indent="-219710">
              <a:lnSpc>
                <a:spcPct val="113000"/>
              </a:lnSpc>
              <a:spcBef>
                <a:spcPts val="460"/>
              </a:spcBef>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Членството во заедницата не е доказ за доверливост</a:t>
            </a:r>
            <a:endParaRPr lang="mk" sz="2300" dirty="0"/>
          </a:p>
        </p:txBody>
      </p:sp>
      <p:sp>
        <p:nvSpPr>
          <p:cNvPr id="6" name="Text 3"/>
          <p:cNvSpPr/>
          <p:nvPr/>
        </p:nvSpPr>
        <p:spPr>
          <a:xfrm>
            <a:off x="666780" y="4669292"/>
            <a:ext cx="8916589" cy="1579992"/>
          </a:xfrm>
          <a:prstGeom prst="rect">
            <a:avLst/>
          </a:prstGeom>
          <a:noFill/>
          <a:ln/>
        </p:spPr>
        <p:txBody>
          <a:bodyPr wrap="square" lIns="0" tIns="0" rIns="0" bIns="0" rtlCol="0" anchor="t"/>
          <a:lstStyle/>
          <a:p>
            <a:pPr algn="l" indent="0" marL="0">
              <a:lnSpc>
                <a:spcPct val="113000"/>
              </a:lnSpc>
              <a:buNone/>
            </a:pPr>
            <a:r>
              <a:rPr lang="mk" altLang="en-US" sz="2300" dirty="0">
                <a:solidFill>
                  <a:srgbClr val="25252B"/>
                </a:solidFill>
                <a:latin typeface="IBM Plex Sans" pitchFamily="34" charset="0"/>
                <a:ea typeface="IBM Plex Sans" pitchFamily="34" charset="-122"/>
                <a:cs typeface="IBM Plex Sans" pitchFamily="34" charset="-120"/>
              </a:rPr>
              <a:t>Никогаш не откривајте зборови за обновување, состојби на сметки, домашни адреси или безбедносни мерки на средба. Бидете претпазливи со управување со инвестиции, понуди за приватна размена, итна помош и гарантирани приноси.</a:t>
            </a:r>
            <a:endParaRPr lang="mk"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4</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Повторување: Поврзете го ова со вашата заедница</a:t>
            </a:r>
            <a:endParaRPr lang="mk" sz="3000" dirty="0"/>
          </a:p>
        </p:txBody>
      </p:sp>
      <p:sp>
        <p:nvSpPr>
          <p:cNvPr id="4" name="Text 2"/>
          <p:cNvSpPr/>
          <p:nvPr/>
        </p:nvSpPr>
        <p:spPr>
          <a:xfrm>
            <a:off x="666780" y="1435608"/>
            <a:ext cx="11510010" cy="378470"/>
          </a:xfrm>
          <a:prstGeom prst="rect">
            <a:avLst/>
          </a:prstGeom>
          <a:noFill/>
          <a:ln/>
        </p:spPr>
        <p:txBody>
          <a:bodyPr wrap="square" lIns="0" tIns="0" rIns="0" bIns="0" rtlCol="0" anchor="t"/>
          <a:lstStyle/>
          <a:p>
            <a:pPr algn="l" indent="0" marL="0">
              <a:lnSpc>
                <a:spcPct val="113000"/>
              </a:lnSpc>
              <a:buNone/>
            </a:pPr>
            <a:r>
              <a:rPr lang="mk" altLang="en-US" sz="2210" dirty="0">
                <a:solidFill>
                  <a:srgbClr val="25252B"/>
                </a:solidFill>
                <a:latin typeface="IBM Plex Sans" pitchFamily="34" charset="0"/>
                <a:ea typeface="IBM Plex Sans" pitchFamily="34" charset="-122"/>
                <a:cs typeface="IBM Plex Sans" pitchFamily="34" charset="-120"/>
              </a:rPr>
              <a:t>Завршете самостојно, а потоа споредете ги своите размислувања со групата.</a:t>
            </a:r>
            <a:endParaRPr lang="mk" sz="2210" dirty="0"/>
          </a:p>
        </p:txBody>
      </p:sp>
      <p:sp>
        <p:nvSpPr>
          <p:cNvPr id="5" name="Text 3"/>
          <p:cNvSpPr/>
          <p:nvPr/>
        </p:nvSpPr>
        <p:spPr>
          <a:xfrm>
            <a:off x="1017179" y="2038380"/>
            <a:ext cx="11125871" cy="3686038"/>
          </a:xfrm>
          <a:prstGeom prst="rect">
            <a:avLst/>
          </a:prstGeom>
          <a:noFill/>
          <a:ln/>
        </p:spPr>
        <p:txBody>
          <a:bodyPr wrap="square" lIns="0" tIns="0" rIns="0" bIns="0" rtlCol="0" anchor="t"/>
          <a:lstStyle/>
          <a:p>
            <a:pPr algn="l" marL="210820" indent="-210820">
              <a:lnSpc>
                <a:spcPct val="113000"/>
              </a:lnSpc>
              <a:buSzPct val="100000"/>
              <a:buChar char="•"/>
            </a:pPr>
            <a:r>
              <a:rPr lang="mk" altLang="en-US" sz="2210" dirty="0">
                <a:solidFill>
                  <a:srgbClr val="25252B"/>
                </a:solidFill>
                <a:latin typeface="IBM Plex Sans" pitchFamily="34" charset="0"/>
                <a:ea typeface="IBM Plex Sans" pitchFamily="34" charset="-122"/>
                <a:cs typeface="IBM Plex Sans" pitchFamily="34" charset="-120"/>
              </a:rPr>
              <a:t>Која локална потреба и која функција на парите беа вклучени?</a:t>
            </a:r>
            <a:endParaRPr lang="mk" sz="2210" dirty="0"/>
          </a:p>
          <a:p>
            <a:pPr algn="l" marL="210820" indent="-210820">
              <a:lnSpc>
                <a:spcPct val="113000"/>
              </a:lnSpc>
              <a:spcBef>
                <a:spcPts val="440"/>
              </a:spcBef>
              <a:buSzPct val="100000"/>
              <a:buChar char="•"/>
            </a:pPr>
            <a:r>
              <a:rPr lang="mk" altLang="en-US" sz="2210" dirty="0">
                <a:solidFill>
                  <a:srgbClr val="25252B"/>
                </a:solidFill>
                <a:latin typeface="IBM Plex Sans" pitchFamily="34" charset="0"/>
                <a:ea typeface="IBM Plex Sans" pitchFamily="34" charset="-122"/>
                <a:cs typeface="IBM Plex Sans" pitchFamily="34" charset="-120"/>
              </a:rPr>
              <a:t>Која реална алтернатива ја споредивте?</a:t>
            </a:r>
            <a:endParaRPr lang="mk" sz="2210" dirty="0"/>
          </a:p>
          <a:p>
            <a:pPr algn="l" marL="210820" indent="-210820">
              <a:lnSpc>
                <a:spcPct val="113000"/>
              </a:lnSpc>
              <a:spcBef>
                <a:spcPts val="440"/>
              </a:spcBef>
              <a:buSzPct val="100000"/>
              <a:buChar char="•"/>
            </a:pPr>
            <a:r>
              <a:rPr lang="mk" altLang="en-US" sz="2210" dirty="0">
                <a:solidFill>
                  <a:srgbClr val="25252B"/>
                </a:solidFill>
                <a:latin typeface="IBM Plex Sans" pitchFamily="34" charset="0"/>
                <a:ea typeface="IBM Plex Sans" pitchFamily="34" charset="-122"/>
                <a:cs typeface="IBM Plex Sans" pitchFamily="34" charset="-120"/>
              </a:rPr>
              <a:t>На блокчејнот, преку Лајтнинг или и двете? Кој ги контролираше клучевите?</a:t>
            </a:r>
            <a:endParaRPr lang="mk" sz="2210" dirty="0"/>
          </a:p>
          <a:p>
            <a:pPr algn="l" marL="210820" indent="-210820">
              <a:lnSpc>
                <a:spcPct val="113000"/>
              </a:lnSpc>
              <a:spcBef>
                <a:spcPts val="440"/>
              </a:spcBef>
              <a:buSzPct val="100000"/>
              <a:buChar char="•"/>
            </a:pPr>
            <a:r>
              <a:rPr lang="mk" altLang="en-US" sz="2210" dirty="0">
                <a:solidFill>
                  <a:srgbClr val="25252B"/>
                </a:solidFill>
                <a:latin typeface="IBM Plex Sans" pitchFamily="34" charset="0"/>
                <a:ea typeface="IBM Plex Sans" pitchFamily="34" charset="-122"/>
                <a:cs typeface="IBM Plex Sans" pitchFamily="34" charset="-120"/>
              </a:rPr>
              <a:t>Која беше најголемата придобивка, кој беше најсериозниот ризик и што можеше да тргне наопаку?</a:t>
            </a:r>
            <a:endParaRPr lang="mk" sz="2210" dirty="0"/>
          </a:p>
          <a:p>
            <a:pPr algn="l" marL="210820" indent="-210820">
              <a:lnSpc>
                <a:spcPct val="113000"/>
              </a:lnSpc>
              <a:spcBef>
                <a:spcPts val="440"/>
              </a:spcBef>
              <a:buSzPct val="100000"/>
              <a:buChar char="•"/>
            </a:pPr>
            <a:r>
              <a:rPr lang="mk" altLang="en-US" sz="2210" dirty="0">
                <a:solidFill>
                  <a:srgbClr val="25252B"/>
                </a:solidFill>
                <a:latin typeface="IBM Plex Sans" pitchFamily="34" charset="0"/>
                <a:ea typeface="IBM Plex Sans" pitchFamily="34" charset="-122"/>
                <a:cs typeface="IBM Plex Sans" pitchFamily="34" charset="-120"/>
              </a:rPr>
              <a:t>Како законот, инфраструктурата, јазикот или културата влијаеја врз резултатот?</a:t>
            </a:r>
            <a:endParaRPr lang="mk" sz="2210" dirty="0"/>
          </a:p>
          <a:p>
            <a:pPr algn="l" marL="210820" indent="-210820">
              <a:lnSpc>
                <a:spcPct val="113000"/>
              </a:lnSpc>
              <a:spcBef>
                <a:spcPts val="440"/>
              </a:spcBef>
              <a:buSzPct val="100000"/>
              <a:buChar char="•"/>
            </a:pPr>
            <a:r>
              <a:rPr lang="mk" altLang="en-US" sz="2210" dirty="0">
                <a:solidFill>
                  <a:srgbClr val="25252B"/>
                </a:solidFill>
                <a:latin typeface="IBM Plex Sans" pitchFamily="34" charset="0"/>
                <a:ea typeface="IBM Plex Sans" pitchFamily="34" charset="-122"/>
                <a:cs typeface="IBM Plex Sans" pitchFamily="34" charset="-120"/>
              </a:rPr>
              <a:t>Кои докази поткрепуваат одговорен следен чекор, доколку воопшто постои таков?</a:t>
            </a:r>
            <a:endParaRPr lang="mk" sz="22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4</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k" altLang="en-US" sz="3000" dirty="0">
                <a:solidFill>
                  <a:srgbClr val="422C70"/>
                </a:solidFill>
                <a:latin typeface="IBM Plex Sans Medium" pitchFamily="34" charset="0"/>
                <a:ea typeface="IBM Plex Sans Medium" pitchFamily="34" charset="-122"/>
                <a:cs typeface="IBM Plex Sans Medium" pitchFamily="34" charset="-120"/>
              </a:rPr>
              <a:t>Клучни заклучоци и момент за размислување</a:t>
            </a:r>
            <a:endParaRPr lang="mk" sz="3000" dirty="0"/>
          </a:p>
        </p:txBody>
      </p:sp>
      <p:sp>
        <p:nvSpPr>
          <p:cNvPr id="4" name="Text 2"/>
          <p:cNvSpPr/>
          <p:nvPr/>
        </p:nvSpPr>
        <p:spPr>
          <a:xfrm>
            <a:off x="1032449" y="1383030"/>
            <a:ext cx="11109137" cy="2998866"/>
          </a:xfrm>
          <a:prstGeom prst="rect">
            <a:avLst/>
          </a:prstGeom>
          <a:noFill/>
          <a:ln/>
        </p:spPr>
        <p:txBody>
          <a:bodyPr wrap="square" lIns="0" tIns="0" rIns="0" bIns="0" rtlCol="0" anchor="t"/>
          <a:lstStyle/>
          <a:p>
            <a:pPr algn="l" marL="219710" indent="-219710">
              <a:lnSpc>
                <a:spcPct val="113000"/>
              </a:lnSpc>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Започнете со локална потреба и реална алтернатива</a:t>
            </a:r>
            <a:endParaRPr lang="mk" sz="2300" dirty="0"/>
          </a:p>
          <a:p>
            <a:pPr algn="l" marL="219710" indent="-219710">
              <a:lnSpc>
                <a:spcPct val="113000"/>
              </a:lnSpc>
              <a:spcBef>
                <a:spcPts val="460"/>
              </a:spcBef>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Набљудувајте, вежбајте безбедно, потоа објаснете или покажете</a:t>
            </a:r>
            <a:endParaRPr lang="mk" sz="2300" dirty="0"/>
          </a:p>
          <a:p>
            <a:pPr algn="l" marL="219710" indent="-219710">
              <a:lnSpc>
                <a:spcPct val="113000"/>
              </a:lnSpc>
              <a:spcBef>
                <a:spcPts val="460"/>
              </a:spcBef>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Проверете ги алатките, начинот на чување на средствата, трошоците, приватноста и важечките локални правила</a:t>
            </a:r>
            <a:endParaRPr lang="mk" sz="2300" dirty="0"/>
          </a:p>
          <a:p>
            <a:pPr algn="l" marL="219710" indent="-219710">
              <a:lnSpc>
                <a:spcPct val="113000"/>
              </a:lnSpc>
              <a:spcBef>
                <a:spcPts val="460"/>
              </a:spcBef>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Потврдете ги начинот на плаќање и резултатот; подгответе план во случај на неуспех</a:t>
            </a:r>
            <a:endParaRPr lang="mk" sz="2300" dirty="0"/>
          </a:p>
          <a:p>
            <a:pPr algn="l" marL="219710" indent="-219710">
              <a:lnSpc>
                <a:spcPct val="113000"/>
              </a:lnSpc>
              <a:spcBef>
                <a:spcPts val="460"/>
              </a:spcBef>
              <a:buSzPct val="100000"/>
              <a:buChar char="•"/>
            </a:pPr>
            <a:r>
              <a:rPr lang="mk" altLang="en-US" sz="2300" dirty="0">
                <a:solidFill>
                  <a:srgbClr val="25252B"/>
                </a:solidFill>
                <a:latin typeface="IBM Plex Sans" pitchFamily="34" charset="0"/>
                <a:ea typeface="IBM Plex Sans" pitchFamily="34" charset="-122"/>
                <a:cs typeface="IBM Plex Sans" pitchFamily="34" charset="-120"/>
              </a:rPr>
              <a:t>Корисното учество во заедницата е доброволно и ги штити луѓето</a:t>
            </a:r>
            <a:endParaRPr lang="mk" sz="2300" dirty="0"/>
          </a:p>
        </p:txBody>
      </p:sp>
      <p:sp>
        <p:nvSpPr>
          <p:cNvPr id="5" name="Shape 3"/>
          <p:cNvSpPr/>
          <p:nvPr/>
        </p:nvSpPr>
        <p:spPr>
          <a:xfrm>
            <a:off x="666780" y="4703674"/>
            <a:ext cx="10858500" cy="1579352"/>
          </a:xfrm>
          <a:prstGeom prst="rect">
            <a:avLst/>
          </a:prstGeom>
          <a:solidFill>
            <a:srgbClr val="F3F3FA"/>
          </a:solidFill>
          <a:ln/>
        </p:spPr>
      </p:sp>
      <p:sp>
        <p:nvSpPr>
          <p:cNvPr id="6" name="Shape 4"/>
          <p:cNvSpPr/>
          <p:nvPr/>
        </p:nvSpPr>
        <p:spPr>
          <a:xfrm>
            <a:off x="666780" y="4703674"/>
            <a:ext cx="57150" cy="1579352"/>
          </a:xfrm>
          <a:prstGeom prst="rect">
            <a:avLst/>
          </a:prstGeom>
          <a:solidFill>
            <a:srgbClr val="422C70"/>
          </a:solidFill>
          <a:ln/>
        </p:spPr>
      </p:sp>
      <p:sp>
        <p:nvSpPr>
          <p:cNvPr id="7" name="Text 5"/>
          <p:cNvSpPr/>
          <p:nvPr/>
        </p:nvSpPr>
        <p:spPr>
          <a:xfrm>
            <a:off x="1192103" y="4967021"/>
            <a:ext cx="10456896" cy="1052657"/>
          </a:xfrm>
          <a:prstGeom prst="rect">
            <a:avLst/>
          </a:prstGeom>
          <a:noFill/>
          <a:ln/>
        </p:spPr>
        <p:txBody>
          <a:bodyPr wrap="square" lIns="0" tIns="0" rIns="0" bIns="0" rtlCol="0" anchor="t"/>
          <a:lstStyle/>
          <a:p>
            <a:pPr algn="l" indent="0" marL="0">
              <a:lnSpc>
                <a:spcPct val="113000"/>
              </a:lnSpc>
              <a:buNone/>
            </a:pPr>
            <a:r>
              <a:rPr lang="mk" altLang="en-US" sz="2300" b="1" dirty="0">
                <a:solidFill>
                  <a:srgbClr val="422C70"/>
                </a:solidFill>
                <a:latin typeface="IBM Plex Sans" pitchFamily="34" charset="0"/>
                <a:ea typeface="IBM Plex Sans" pitchFamily="34" charset="-122"/>
                <a:cs typeface="IBM Plex Sans" pitchFamily="34" charset="-120"/>
              </a:rPr>
              <a:t>Момент за размислување</a:t>
            </a:r>
            <a:endParaRPr lang="mk" sz="2300" dirty="0"/>
          </a:p>
          <a:p>
            <a:pPr algn="l" indent="0" marL="0">
              <a:lnSpc>
                <a:spcPct val="113000"/>
              </a:lnSpc>
              <a:spcBef>
                <a:spcPts val="340"/>
              </a:spcBef>
              <a:buNone/>
            </a:pPr>
            <a:r>
              <a:rPr lang="mk" altLang="en-US" sz="2300" dirty="0">
                <a:solidFill>
                  <a:srgbClr val="25252B"/>
                </a:solidFill>
                <a:latin typeface="IBM Plex Sans" pitchFamily="34" charset="0"/>
                <a:ea typeface="IBM Plex Sans" pitchFamily="34" charset="-122"/>
                <a:cs typeface="IBM Plex Sans" pitchFamily="34" charset="-120"/>
              </a:rPr>
              <a:t>Кое прашање би го поставиле пред да одлучите дали пристапот со Биткоин одговара на некоја локална потреба?</a:t>
            </a:r>
            <a:endParaRPr lang="mk"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k" altLang="en-US" sz="1200" dirty="0">
                <a:solidFill>
                  <a:srgbClr val="6C6C7D"/>
                </a:solidFill>
                <a:latin typeface="IBM Plex Sans" pitchFamily="34" charset="0"/>
                <a:ea typeface="IBM Plex Sans" pitchFamily="34" charset="-122"/>
                <a:cs typeface="IBM Plex Sans" pitchFamily="34" charset="-120"/>
              </a:rPr>
              <a:t>Диплома за Биткоин · Модул 4</a:t>
            </a:r>
            <a:endParaRPr lang="mk"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Диплома за Биткоин</dc:title>
  <dc:subject>Open educational slides (Creative Commons). Adapt them freely.</dc:subject>
  <dc:creator>My First Bitcoin</dc:creator>
  <cp:lastModifiedBy>My First Bitcoin</cp:lastModifiedBy>
  <cp:revision>1</cp:revision>
  <dcterms:created xsi:type="dcterms:W3CDTF">2026-10-22T20:32:57Z</dcterms:created>
  <dcterms:modified xsi:type="dcterms:W3CDTF">2026-10-22T20:32:57Z</dcterms:modified>
</cp:coreProperties>
</file>