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Forrás: My First Bitcoin, Bitcoin Diploma tanulói útmutató, 26.10-es kiadás, 1–4. modul és bevezető tanulói elvárások. A Creative Commons Nevezd meg! – Így add tovább! 4.0 Nemzetközi licenc alapján átdolgozva; erre a diasorra ugyanez a licenc vonatkozik. Ez a diasor az oktató által vezetett foglalkozások prezentációs segédanyaga. A példákat, tevékenységeket, ütemezést és előadásmódot igazítsa az igényekhez, megőrizve a tananyag tartalmi lényegét, az előírt kompetenciákat és a biztonsági korlátokat. A diasor nem határoz meg kötött foglalkozási időtartamot.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Ezeket a korlátokat mind a négy modul során tartsa szem előtt. Bármilyen választható, kis téttel járó éles gyakorlat előtt ismertesse az adatvédelmi és biztonsági kockázatokat, valamint a veszteség kockázatát.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forrásban szereplő megbeszélés alapján különböztesse meg az ellenőrizhető tényt az olyan véleménytől, amelyhez kritériumok és bizonyítékok szükségesek. Ne kérjen személyes pénzügyi adatokat.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Használja a forrásban szereplő példát: Amina rizst kínál, és cipőt szeretne; Luis cipőt kínál, és étolajat szeretne; Mei étolajat kínál, és javítási munkát szeretne. Egyértelműen különítse el a sikertelen közvetlen csereügyleteket a későbbi, pénz közvetítésével megvalósuló megoldástól.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Használja az útmutatóban szereplő, a víz elérhetőségével kapcsolatos példát és a mindennapi döntéseket. A sürgető szükségletek észszerűen fokozhatják a jelen előnyben részesítését.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Magyarázza el az aranystandardot és a reprezentatív papírpénzhez kapcsolódó különféle beváltási szabályokat. A kártya vagy a telefon utasításokat küld; nem tartalmaz pénzt. A szokásos bankbetét a bank ügyféllel szembeni kötelezettsége.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bankok kamat- és díjbevételekre tesznek szert, miközben fedezik költségeiket és veszteségeiket. Ne sugallja, hogy minden bank a csőd szélén áll, vagy hogy a hitelezés korlátlan. Tegyen különbséget a bank ígérete és az elszámolási eszköz közvetlen birtoklása között.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Biztosítsa az öt részből álló válasz összefüggőségét. A korábbi javaslatok egyes elemeket adtak hozzá; ne keltse azt a benyomást, hogy mindegyik önmagában teljes értékű decentralizált pénz volt.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Előfordulhat, hogy a bitcoin egy része hozzáférhetetlen, vagy nem áll rendelkezésre eladásra.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Hagyja, hogy a tanulók maguk végezzék el az átváltást; ne legyen látható megoldókulcs.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Kulcsgondolat: Értékes-e az Ön számára a Bitcoin? Tükrözi-e a jelenlegi ára az értékét?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Készítse elő a fogadási képernyő ellenőrzését, a küldés és az azt követő ellenőrzés feladatát, valamint a helyreállítási felkészültséget vagy a csalásra való reagálást célzó gyakorlatot. Használat előtt ismertesse az egyes környezetek korlátait.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Soha ne fényképezzen le, ne tároljon felhőben, ne küldjön el e-mailben vagy üzenetben valódi helyreállító szósort, és ne írja be weboldalon vagy általános űrlapon. A szósor teljes hozzáférést biztosíthat a pénzeszközökhöz.
A kiegészítő jelmondatok, a több kulcs használata és a fejlett biztonsági mentési megoldások a haladó tananyaghoz tartoznak. Ne vezessen be olyan összetett megoldásokat, amelyeket a tanulók nem tudnak elmagyarázni, vagy amelyek használatakor hiba esetén nem tudják helyreállítani a hozzáférést.
Ha fennáll annak a lehetősége, hogy valaki látta vagy lemásolta a szósort, illetve azt online megadták vagy nem megbízható eszközön tárolták, tekintse kompromittálódottnak. Kérjen segítséget anélkül, hogy felfedné; használjon új, megbízható helyreállítási eljárást.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Használja a forrásban szereplő fiktív összehasonlítást a kis összegű és a ritkább fizetések között. A választások maradjanak hipotetikusak; ne válasszon eszközöket, és ne határozzon meg összegeket a tanulók saját pénzének kezeléséhez.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Figyelje meg a folyamatot anélkül, hogy megnézné a helyreállító szavakat. A későbbi személyes beállításhoz új, bizalmasan létrehozott helyreállítási adatokra lesz szüksége.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Az on-chain díjak főként a tranzakció adataitól és a blokkterület iránti kereslettől függenek, nem pusztán az elküldött összegtől. Olvassa el a végső becslést; a feldolgozási idő és a díjak változhatnak.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Önállóan keresse fel a hivatalos weboldalakat, az alkalmazás-áruházi adatlapokat és a kapcsolattartási csatornákat. Ellenőrizze a kiadót és a domainnevet; legyen óvatos a hirdetésekkel, az üzenetekkel és a megtévesztően hasonló weboldalakkal. Soha ne kérjen kölcsön pénzt kísérletezésre.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Forrásbeli támpont: Oktató által megfigyelt gyakorlati kompetenciaellenőrzés. A C6 megköveteli mind a pénztárca használatával és a fogadással, mind a helyreállításra való felkészültséggel kapcsolatos feladatok közvetlen megfigyelését. Szimulációk, előre elkészített anyagok, fizikai modellek és pénzeszközök használatát nem igénylő alternatívák is elfogadhatók. Adjon visszajelzést, és szükség esetén biztosítson újabb lehetőséget. Az értékelési szempontrendszereket és az értékelés lebonyolításával kapcsolatos tudnivalókat ne jelenítse meg a képernyőn.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4. modul kötelező, tartalmát az oktató válogatja össze. Válassza ki a Bitcoin pénzként való használatához kapcsolódó, helyi szempontból releváns feladatot, és az alábbi feladatjavaslatokat rugalmasan alakítható lehetőségekként használja; nem szükséges minden eszközt vagy helyzetet bemutatnia. Ellenőrizze az aktuálisan elérhető eszközöket, a helyi szabályokat, az infrastruktúrát és a támogatási lehetőségeket. Tartsa meg az előírt kompetenciákat és a 3. modul biztonsági követelményeit; ne találjon ki helyi szolgáltatókat vagy részleteket.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Válassza ki a megfelelő kiinduló feladatot: a letétkezelési megoldások összehasonlítása, a fogadási képernyő ellenőrzése, a fizetési útvonalak összehasonlítása, az előkészített tranzakció ellenőrzése, az útvonalak költségeinek összehasonlítása, csalásra adott válasz, kereskedői/adományozási folyamat vagy forrásellenőrzés. Szükség esetén kérje helyi szakértő segítségét.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Használjon kis értékű tárgyat vagy szimulációt. A fizetés jóváhagyása előtt magyarázza el a teljes folyamatot.
Válassza ki vagy igazítsa a helyi feladathoz az útmutató forgatókönyveit. A feladatutasítások a tanulóknak szóljanak, és ne tüntesse fel a feltételezett elfogadást úgy, mintha egy tényleges helyi kereskedő elfogadóhelyként szerepelne egy listán.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Használja azt a forrásforgatókönyvet, amelyik megfelel a kiválasztott helyi feladatnak. A visszatérítés új fizetés, nem pedig az eredeti, blokkláncon végrehajtott tranzakció visszafordítása.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beszerzés történhet munkavégzéssel, közvetlen cserével, brókereken, ATM-eken, kereskedőkön vagy átváltási szolgáltatásokon keresztül, illetve körforgásos gazdaságokban. Használjon naprakész, ellenőrzött helyi tényeket vagy egy egyértelműen kitalált forgatókönyvet.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Hasonlítsa össze az adatmegőrzést, a blokkláncon megjelenő kapcsolatokat, az ügyletben részt vevő feleket, a csalás elleni védelmet, a limiteket, a díjakat és a vitarendezést.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sikert a megoldott probléma alapján határozza meg, ne a tranzakciók száma alapján.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Figyelje meg az oktató által kiválasztott, a Bitcoin pénzként való helyi használatára vonatkozó feladatot, valamint a tanuló magyarázatát a célról, az alternatíváról, a kompromisszumokról, a lehetséges kudarcról és a következő lépésről. A pontozás, az értékelési szempontrendszerek és az értékelés adminisztrációja ne jelenjen meg a képernyőn.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08636" y="571500"/>
            <a:ext cx="1316645" cy="272400"/>
          </a:xfrm>
          <a:prstGeom prst="rect">
            <a:avLst/>
          </a:prstGeom>
          <a:noFill/>
          <a:ln/>
        </p:spPr>
        <p:txBody>
          <a:bodyPr wrap="square" lIns="0" tIns="0" rIns="0" bIns="0" rtlCol="0" anchor="t"/>
          <a:lstStyle/>
          <a:p>
            <a:pPr algn="r" indent="0" marL="0">
              <a:lnSpc>
                <a:spcPct val="108000"/>
              </a:lnSpc>
              <a:buNone/>
            </a:pPr>
            <a:r>
              <a:rPr lang="hu" altLang="en-US" sz="1650" dirty="0">
                <a:solidFill>
                  <a:srgbClr val="FFFFFF"/>
                </a:solidFill>
                <a:latin typeface="IBM Plex Sans" pitchFamily="34" charset="0"/>
                <a:ea typeface="IBM Plex Sans" pitchFamily="34" charset="-122"/>
                <a:cs typeface="IBM Plex Sans" pitchFamily="34" charset="-120"/>
              </a:rPr>
              <a:t>Kiadás 26.10</a:t>
            </a:r>
            <a:endParaRPr lang="hu"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hu" altLang="en-US" sz="7200" dirty="0">
                <a:solidFill>
                  <a:srgbClr val="FFFFFF"/>
                </a:solidFill>
                <a:latin typeface="IBM Plex Sans Medium" pitchFamily="34" charset="0"/>
                <a:ea typeface="IBM Plex Sans Medium" pitchFamily="34" charset="-122"/>
                <a:cs typeface="IBM Plex Sans Medium" pitchFamily="34" charset="-120"/>
              </a:rPr>
              <a:t>Bitcoin-diploma</a:t>
            </a:r>
            <a:endParaRPr lang="hu"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hu" altLang="en-US" sz="2400" dirty="0">
                <a:solidFill>
                  <a:srgbClr val="FFFFFF"/>
                </a:solidFill>
                <a:latin typeface="IBM Plex Sans" pitchFamily="34" charset="0"/>
                <a:ea typeface="IBM Plex Sans" pitchFamily="34" charset="-122"/>
                <a:cs typeface="IBM Plex Sans" pitchFamily="34" charset="-120"/>
              </a:rPr>
              <a:t>Pénzügyi oktatás a Bitcoin korában</a:t>
            </a:r>
            <a:endParaRPr lang="hu"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hu" altLang="en-US" sz="2400" dirty="0">
                <a:solidFill>
                  <a:srgbClr val="F7941F"/>
                </a:solidFill>
                <a:latin typeface="IBM Plex Sans Medium" pitchFamily="34" charset="0"/>
                <a:ea typeface="IBM Plex Sans Medium" pitchFamily="34" charset="-122"/>
                <a:cs typeface="IBM Plex Sans Medium" pitchFamily="34" charset="-120"/>
              </a:rPr>
              <a:t>1. modul</a:t>
            </a:r>
            <a:endParaRPr lang="hu"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hu" altLang="en-US" sz="4350" dirty="0">
                <a:solidFill>
                  <a:srgbClr val="FFFFFF"/>
                </a:solidFill>
                <a:latin typeface="IBM Plex Sans Medium" pitchFamily="34" charset="0"/>
                <a:ea typeface="IBM Plex Sans Medium" pitchFamily="34" charset="-122"/>
                <a:cs typeface="IBM Plex Sans Medium" pitchFamily="34" charset="-120"/>
              </a:rPr>
              <a:t>A pénz megértése</a:t>
            </a:r>
            <a:endParaRPr lang="hu"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hu" altLang="en-US" sz="2400" b="1" dirty="0">
                <a:solidFill>
                  <a:srgbClr val="FFFFFF"/>
                </a:solidFill>
                <a:latin typeface="IBM Plex Sans" pitchFamily="34" charset="0"/>
                <a:ea typeface="IBM Plex Sans" pitchFamily="34" charset="-122"/>
                <a:cs typeface="IBM Plex Sans" pitchFamily="34" charset="-120"/>
              </a:rPr>
              <a:t>Probléma:</a:t>
            </a:r>
            <a:r>
              <a:rPr lang="hu" altLang="en-US" sz="2400" dirty="0">
                <a:solidFill>
                  <a:srgbClr val="FFFFFF"/>
                </a:solidFill>
                <a:latin typeface="IBM Plex Sans" pitchFamily="34" charset="0"/>
                <a:ea typeface="IBM Plex Sans" pitchFamily="34" charset="-122"/>
                <a:cs typeface="IBM Plex Sans" pitchFamily="34" charset="-120"/>
              </a:rPr>
              <a:t> Hogyan működnek és változnak a monetáris rendszerek?</a:t>
            </a:r>
            <a:endParaRPr lang="h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tudás megelőzi a cselekvést</a:t>
            </a:r>
            <a:endParaRPr lang="hu"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Először tanuljon · kezdje kicsiben · haladjon lassan</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Nincs szükség vásárlásra, saját pénzre vagy saját tárcára</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Az elvégzéshez nincs szükség saját eszközre vagy internetre</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Előkészített tananyagok, szimulációk és offline gyakorlási lehetőségek állnak rendelkezésre</a:t>
            </a:r>
            <a:endParaRPr lang="hu"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Ez a tanfolyam oktatási célú, nem nyújt pénzügyi, befektetési, jogi vagy adózási tanácsot. Nem ajánlja bitcoin vásárlását, eladását, fedezetként történő felhasználását hitelfelvételhez vagy tartását, és nem ígér árfolyam-emelkedést.</a:t>
            </a:r>
            <a:endParaRPr lang="h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hu" altLang="en-US" sz="4350" dirty="0">
                <a:solidFill>
                  <a:srgbClr val="FFFFFF"/>
                </a:solidFill>
                <a:latin typeface="IBM Plex Sans Medium" pitchFamily="34" charset="0"/>
                <a:ea typeface="IBM Plex Sans Medium" pitchFamily="34" charset="-122"/>
                <a:cs typeface="IBM Plex Sans Medium" pitchFamily="34" charset="-120"/>
              </a:rPr>
              <a:t>Ne bízzon, ellenőrizzen</a:t>
            </a:r>
            <a:endParaRPr lang="hu"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C0C0D0"/>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Megbeszélés és adatvédelmi elvárások</a:t>
            </a:r>
            <a:endParaRPr lang="hu"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Ellenőrizze a bizonyítékokat; különítse el a tényeket, a véleményeket és a garanciákat</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Tisztelettel vitassa meg az elképzeléseket; jelezze a bizonytalanságot</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Kezelje bizalmasan a személyes történeteket és a pénzügyi információkat</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Ne gyakoroljon nyomást senkire, hogy vásároljon, eladjon vagy felfedje a birtokában lévő összeget</a:t>
            </a:r>
            <a:endParaRPr lang="hu" sz="2110" dirty="0"/>
          </a:p>
        </p:txBody>
      </p:sp>
      <p:sp>
        <p:nvSpPr>
          <p:cNvPr id="5" name="Text 3"/>
          <p:cNvSpPr/>
          <p:nvPr/>
        </p:nvSpPr>
        <p:spPr>
          <a:xfrm>
            <a:off x="666780" y="3641232"/>
            <a:ext cx="11510010" cy="108585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Kérjen engedélyt, mielőtt bárkinek a képernyőjéről, munkájáról vagy azonosításra alkalmas adatairól felvételt készítene, vagy ezeket megosztaná. Soha ne osszon meg valódi privát kulcsokat vagy helyreállító szavakat.</a:t>
            </a:r>
            <a:endParaRPr lang="hu" sz="2110" dirty="0"/>
          </a:p>
        </p:txBody>
      </p:sp>
      <p:sp>
        <p:nvSpPr>
          <p:cNvPr id="6" name="Text 4"/>
          <p:cNvSpPr/>
          <p:nvPr/>
        </p:nvSpPr>
        <p:spPr>
          <a:xfrm>
            <a:off x="666780" y="4995276"/>
            <a:ext cx="11510010" cy="108585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A Bitcoin árfolyama hirtelen és jelentősen változhat. Hibák, csalások, titkos adatok elvesztése vagy a letétkezelő működési zavara végleges veszteséget okozhat; az érvényes fizetéseket általában nehéz vagy lehetetlen visszafordítani.</a:t>
            </a:r>
            <a:endParaRPr lang="hu"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Bevezető kérdések a pénzről</a:t>
            </a:r>
            <a:endParaRPr lang="hu" sz="3000" dirty="0"/>
          </a:p>
        </p:txBody>
      </p:sp>
      <p:sp>
        <p:nvSpPr>
          <p:cNvPr id="5" name="Text 2"/>
          <p:cNvSpPr/>
          <p:nvPr/>
        </p:nvSpPr>
        <p:spPr>
          <a:xfrm>
            <a:off x="1047720" y="1386779"/>
            <a:ext cx="5923026" cy="3534339"/>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Miért van szükségük az embereknek pénzre?</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Mitől lesz valami pénz?</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Ki hozhatja létre vagy ellenőrizheti az Ön által használt pénzt?</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Miért van értéke az Ön pénzének?</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Ugyanannyit lehet vele vásárolni, mint korábban?</a:t>
            </a:r>
            <a:endParaRPr lang="hu"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Miért létezik a pénz?</a:t>
            </a:r>
            <a:endParaRPr lang="h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A pénz olyan eszköz, amelyet az emberek azért fogadnak el, mert arra számítanak, hogy később mások is elfogadják majd.</a:t>
            </a:r>
            <a:endParaRPr lang="hu"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Szakosodás és csere</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Együttműködés idegenek között</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Árak, adósságok, jövedelem és megtakarítások</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Érték időn és távolságon át</a:t>
            </a:r>
            <a:endParaRPr lang="hu"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hu" altLang="en-US" sz="2400" b="1" dirty="0">
                <a:solidFill>
                  <a:srgbClr val="422C70"/>
                </a:solidFill>
                <a:latin typeface="IBM Plex Sans" pitchFamily="34" charset="0"/>
                <a:ea typeface="IBM Plex Sans" pitchFamily="34" charset="-122"/>
                <a:cs typeface="IBM Plex Sans" pitchFamily="34" charset="-120"/>
              </a:rPr>
              <a:t>Gyors kérdés</a:t>
            </a:r>
            <a:endParaRPr lang="hu" sz="2400" dirty="0"/>
          </a:p>
          <a:p>
            <a:pPr algn="l" indent="0" marL="0">
              <a:lnSpc>
                <a:spcPct val="113000"/>
              </a:lnSpc>
              <a:spcBef>
                <a:spcPts val="360"/>
              </a:spcBef>
              <a:buNone/>
            </a:pPr>
            <a:r>
              <a:rPr lang="hu" altLang="en-US" sz="2400" dirty="0">
                <a:solidFill>
                  <a:srgbClr val="25252B"/>
                </a:solidFill>
                <a:latin typeface="IBM Plex Sans" pitchFamily="34" charset="0"/>
                <a:ea typeface="IBM Plex Sans" pitchFamily="34" charset="-122"/>
                <a:cs typeface="IBM Plex Sans" pitchFamily="34" charset="-120"/>
              </a:rPr>
              <a:t>Milyen csere- vagy koordinációs probléma megoldásában segít a pénz?</a:t>
            </a:r>
            <a:endParaRPr lang="hu"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pénz funkciói</a:t>
            </a:r>
            <a:endParaRPr lang="hu"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hu" altLang="en-US" sz="2400" b="1" dirty="0">
                <a:solidFill>
                  <a:srgbClr val="422C70"/>
                </a:solidFill>
                <a:latin typeface="IBM Plex Sans" pitchFamily="34" charset="0"/>
                <a:ea typeface="IBM Plex Sans" pitchFamily="34" charset="-122"/>
                <a:cs typeface="IBM Plex Sans" pitchFamily="34" charset="-120"/>
              </a:rPr>
              <a:t>Csereeszköz:</a:t>
            </a:r>
            <a:r>
              <a:rPr lang="hu" altLang="en-US" sz="2400" dirty="0">
                <a:solidFill>
                  <a:srgbClr val="25252B"/>
                </a:solidFill>
                <a:latin typeface="IBM Plex Sans" pitchFamily="34" charset="0"/>
                <a:ea typeface="IBM Plex Sans" pitchFamily="34" charset="-122"/>
                <a:cs typeface="IBM Plex Sans" pitchFamily="34" charset="-120"/>
              </a:rPr>
              <a:t> fizetés árukért és szolgáltatásokért</a:t>
            </a:r>
            <a:endParaRPr lang="hu" sz="2400" dirty="0"/>
          </a:p>
          <a:p>
            <a:pPr algn="l" marL="228600" indent="-228600">
              <a:lnSpc>
                <a:spcPct val="113000"/>
              </a:lnSpc>
              <a:spcBef>
                <a:spcPts val="480"/>
              </a:spcBef>
              <a:buSzPct val="100000"/>
              <a:buChar char="•"/>
            </a:pPr>
            <a:r>
              <a:rPr lang="hu" altLang="en-US" sz="2400" b="1" dirty="0">
                <a:solidFill>
                  <a:srgbClr val="422C70"/>
                </a:solidFill>
                <a:latin typeface="IBM Plex Sans" pitchFamily="34" charset="0"/>
                <a:ea typeface="IBM Plex Sans" pitchFamily="34" charset="-122"/>
                <a:cs typeface="IBM Plex Sans" pitchFamily="34" charset="-120"/>
              </a:rPr>
              <a:t>Elszámolási egység:</a:t>
            </a:r>
            <a:r>
              <a:rPr lang="hu" altLang="en-US" sz="2400" dirty="0">
                <a:solidFill>
                  <a:srgbClr val="25252B"/>
                </a:solidFill>
                <a:latin typeface="IBM Plex Sans" pitchFamily="34" charset="0"/>
                <a:ea typeface="IBM Plex Sans" pitchFamily="34" charset="-122"/>
                <a:cs typeface="IBM Plex Sans" pitchFamily="34" charset="-120"/>
              </a:rPr>
              <a:t> egységes árak és nyilvántartások</a:t>
            </a:r>
            <a:endParaRPr lang="hu" sz="2400" dirty="0"/>
          </a:p>
          <a:p>
            <a:pPr algn="l" marL="228600" indent="-228600">
              <a:lnSpc>
                <a:spcPct val="113000"/>
              </a:lnSpc>
              <a:spcBef>
                <a:spcPts val="480"/>
              </a:spcBef>
              <a:buSzPct val="100000"/>
              <a:buChar char="•"/>
            </a:pPr>
            <a:r>
              <a:rPr lang="hu" altLang="en-US" sz="2400" b="1" dirty="0">
                <a:solidFill>
                  <a:srgbClr val="422C70"/>
                </a:solidFill>
                <a:latin typeface="IBM Plex Sans" pitchFamily="34" charset="0"/>
                <a:ea typeface="IBM Plex Sans" pitchFamily="34" charset="-122"/>
                <a:cs typeface="IBM Plex Sans" pitchFamily="34" charset="-120"/>
              </a:rPr>
              <a:t>Értékőrző:</a:t>
            </a:r>
            <a:r>
              <a:rPr lang="hu" altLang="en-US" sz="2400" dirty="0">
                <a:solidFill>
                  <a:srgbClr val="25252B"/>
                </a:solidFill>
                <a:latin typeface="IBM Plex Sans" pitchFamily="34" charset="0"/>
                <a:ea typeface="IBM Plex Sans" pitchFamily="34" charset="-122"/>
                <a:cs typeface="IBM Plex Sans" pitchFamily="34" charset="-120"/>
              </a:rPr>
              <a:t> érték megőrzése az idő múlásával</a:t>
            </a:r>
            <a:endParaRPr lang="hu"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Az egyik pénzforma jobban betölthet egy adott funkciót, mint a másik. Minden pénzforma vásárlóerő-kockázatot hordoz.</a:t>
            </a:r>
            <a:endParaRPr lang="h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jól használható pénz tulajdonságai</a:t>
            </a:r>
            <a:endParaRPr lang="hu" sz="3000" dirty="0"/>
          </a:p>
        </p:txBody>
      </p:sp>
      <p:sp>
        <p:nvSpPr>
          <p:cNvPr id="4" name="Text 2"/>
          <p:cNvSpPr/>
          <p:nvPr/>
        </p:nvSpPr>
        <p:spPr>
          <a:xfrm>
            <a:off x="666689" y="1372240"/>
            <a:ext cx="5727984" cy="2227021"/>
          </a:xfrm>
          <a:prstGeom prst="rect">
            <a:avLst/>
          </a:prstGeom>
          <a:noFill/>
          <a:ln/>
        </p:spPr>
        <p:txBody>
          <a:bodyPr wrap="square" lIns="0" tIns="0" rIns="0" bIns="0" rtlCol="0" anchor="t"/>
          <a:lstStyle/>
          <a:p>
            <a:pPr algn="l" marL="511810" indent="-511810">
              <a:lnSpc>
                <a:spcPct val="113000"/>
              </a:lnSpc>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Tartósság:</a:t>
            </a:r>
            <a:r>
              <a:rPr lang="hu" altLang="en-US" sz="2020" dirty="0">
                <a:solidFill>
                  <a:srgbClr val="25252B"/>
                </a:solidFill>
                <a:latin typeface="IBM Plex Sans" pitchFamily="34" charset="0"/>
                <a:ea typeface="IBM Plex Sans" pitchFamily="34" charset="-122"/>
                <a:cs typeface="IBM Plex Sans" pitchFamily="34" charset="-120"/>
              </a:rPr>
              <a:t> hosszú távon is használható</a:t>
            </a:r>
            <a:endParaRPr lang="hu" sz="2020" dirty="0"/>
          </a:p>
          <a:p>
            <a:pPr algn="l" marL="511810" indent="-51181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Hordozhatóság:</a:t>
            </a:r>
            <a:r>
              <a:rPr lang="hu" altLang="en-US" sz="2020" dirty="0">
                <a:solidFill>
                  <a:srgbClr val="25252B"/>
                </a:solidFill>
                <a:latin typeface="IBM Plex Sans" pitchFamily="34" charset="0"/>
                <a:ea typeface="IBM Plex Sans" pitchFamily="34" charset="-122"/>
                <a:cs typeface="IBM Plex Sans" pitchFamily="34" charset="-120"/>
              </a:rPr>
              <a:t> könnyen mozgatható vagy átutalható</a:t>
            </a:r>
            <a:endParaRPr lang="hu" sz="2020" dirty="0"/>
          </a:p>
          <a:p>
            <a:pPr algn="l" marL="511810" indent="-51181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Oszthatóság:</a:t>
            </a:r>
            <a:r>
              <a:rPr lang="hu" altLang="en-US" sz="2020" dirty="0">
                <a:solidFill>
                  <a:srgbClr val="25252B"/>
                </a:solidFill>
                <a:latin typeface="IBM Plex Sans" pitchFamily="34" charset="0"/>
                <a:ea typeface="IBM Plex Sans" pitchFamily="34" charset="-122"/>
                <a:cs typeface="IBM Plex Sans" pitchFamily="34" charset="-120"/>
              </a:rPr>
              <a:t> kis és nagy összegek</a:t>
            </a:r>
            <a:endParaRPr lang="hu" sz="2020" dirty="0"/>
          </a:p>
          <a:p>
            <a:pPr algn="l" marL="511810" indent="-51181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Helyettesíthetőség:</a:t>
            </a:r>
            <a:r>
              <a:rPr lang="hu" altLang="en-US" sz="2020" dirty="0">
                <a:solidFill>
                  <a:srgbClr val="25252B"/>
                </a:solidFill>
                <a:latin typeface="IBM Plex Sans" pitchFamily="34" charset="0"/>
                <a:ea typeface="IBM Plex Sans" pitchFamily="34" charset="-122"/>
                <a:cs typeface="IBM Plex Sans" pitchFamily="34" charset="-120"/>
              </a:rPr>
              <a:t> egymással felcserélhető, egyenértékű egységek</a:t>
            </a:r>
            <a:endParaRPr lang="hu" sz="2020" dirty="0"/>
          </a:p>
        </p:txBody>
      </p:sp>
      <p:sp>
        <p:nvSpPr>
          <p:cNvPr id="5" name="Text 3"/>
          <p:cNvSpPr/>
          <p:nvPr/>
        </p:nvSpPr>
        <p:spPr>
          <a:xfrm>
            <a:off x="6121542" y="1372240"/>
            <a:ext cx="5727984" cy="1830263"/>
          </a:xfrm>
          <a:prstGeom prst="rect">
            <a:avLst/>
          </a:prstGeom>
          <a:noFill/>
          <a:ln/>
        </p:spPr>
        <p:txBody>
          <a:bodyPr wrap="square" lIns="0" tIns="0" rIns="0" bIns="0" rtlCol="0" anchor="t"/>
          <a:lstStyle/>
          <a:p>
            <a:pPr algn="l" marL="511810" indent="-511810">
              <a:lnSpc>
                <a:spcPct val="113000"/>
              </a:lnSpc>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Szűkösség:</a:t>
            </a:r>
            <a:r>
              <a:rPr lang="hu" altLang="en-US" sz="2020" dirty="0">
                <a:solidFill>
                  <a:srgbClr val="25252B"/>
                </a:solidFill>
                <a:latin typeface="IBM Plex Sans" pitchFamily="34" charset="0"/>
                <a:ea typeface="IBM Plex Sans" pitchFamily="34" charset="-122"/>
                <a:cs typeface="IBM Plex Sans" pitchFamily="34" charset="-120"/>
              </a:rPr>
              <a:t> a kínálat bővítésének korlátai</a:t>
            </a:r>
            <a:endParaRPr lang="hu" sz="2020" dirty="0"/>
          </a:p>
          <a:p>
            <a:pPr algn="l" marL="511810" indent="-51181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Elfogadottság:</a:t>
            </a:r>
            <a:r>
              <a:rPr lang="hu" altLang="en-US" sz="2020" dirty="0">
                <a:solidFill>
                  <a:srgbClr val="25252B"/>
                </a:solidFill>
                <a:latin typeface="IBM Plex Sans" pitchFamily="34" charset="0"/>
                <a:ea typeface="IBM Plex Sans" pitchFamily="34" charset="-122"/>
                <a:cs typeface="IBM Plex Sans" pitchFamily="34" charset="-120"/>
              </a:rPr>
              <a:t> hajlandóság az elfogadására</a:t>
            </a:r>
            <a:endParaRPr lang="hu" sz="2020" dirty="0"/>
          </a:p>
          <a:p>
            <a:pPr algn="l" marL="511810" indent="-51181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Ellenőrizhetőség és felismerhetőség:</a:t>
            </a:r>
            <a:r>
              <a:rPr lang="hu" altLang="en-US" sz="2020" dirty="0">
                <a:solidFill>
                  <a:srgbClr val="25252B"/>
                </a:solidFill>
                <a:latin typeface="IBM Plex Sans" pitchFamily="34" charset="0"/>
                <a:ea typeface="IBM Plex Sans" pitchFamily="34" charset="-122"/>
                <a:cs typeface="IBM Plex Sans" pitchFamily="34" charset="-120"/>
              </a:rPr>
              <a:t> valódi, azonosítható egységek</a:t>
            </a:r>
            <a:endParaRPr lang="hu" sz="2020" dirty="0"/>
          </a:p>
        </p:txBody>
      </p:sp>
      <p:sp>
        <p:nvSpPr>
          <p:cNvPr id="6" name="Text 4"/>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Egyetlen pénzforma sem tökéletes. Az „</a:t>
            </a:r>
            <a:r>
              <a:rPr lang="hu" altLang="en-US" sz="2020" b="1" dirty="0">
                <a:solidFill>
                  <a:srgbClr val="25252B"/>
                </a:solidFill>
                <a:latin typeface="IBM Plex Sans" pitchFamily="34" charset="0"/>
                <a:ea typeface="IBM Plex Sans" pitchFamily="34" charset="-122"/>
                <a:cs typeface="IBM Plex Sans" pitchFamily="34" charset="-120"/>
              </a:rPr>
              <a:t>értékálló pénz</a:t>
            </a:r>
            <a:r>
              <a:rPr lang="hu" altLang="en-US" sz="2020" dirty="0">
                <a:solidFill>
                  <a:srgbClr val="25252B"/>
                </a:solidFill>
                <a:latin typeface="IBM Plex Sans" pitchFamily="34" charset="0"/>
                <a:ea typeface="IBM Plex Sans" pitchFamily="34" charset="-122"/>
                <a:cs typeface="IBM Plex Sans" pitchFamily="34" charset="-120"/>
              </a:rPr>
              <a:t>” minősítés értékítélet: határozza meg a szempontokat, és következetesen hasonlítsa össze a pénzformákat.</a:t>
            </a:r>
            <a:endParaRPr lang="hu" sz="2020" dirty="0"/>
          </a:p>
        </p:txBody>
      </p:sp>
      <p:sp>
        <p:nvSpPr>
          <p:cNvPr id="7" name="Shape 5"/>
          <p:cNvSpPr/>
          <p:nvPr/>
        </p:nvSpPr>
        <p:spPr>
          <a:xfrm>
            <a:off x="666780" y="4827941"/>
            <a:ext cx="10858500" cy="1382298"/>
          </a:xfrm>
          <a:prstGeom prst="rect">
            <a:avLst/>
          </a:prstGeom>
          <a:solidFill>
            <a:srgbClr val="F3F3FA"/>
          </a:solidFill>
          <a:ln/>
        </p:spPr>
      </p:sp>
      <p:sp>
        <p:nvSpPr>
          <p:cNvPr id="8" name="Shape 6"/>
          <p:cNvSpPr/>
          <p:nvPr/>
        </p:nvSpPr>
        <p:spPr>
          <a:xfrm>
            <a:off x="666780" y="4827941"/>
            <a:ext cx="57150" cy="1382298"/>
          </a:xfrm>
          <a:prstGeom prst="rect">
            <a:avLst/>
          </a:prstGeom>
          <a:solidFill>
            <a:srgbClr val="422C70"/>
          </a:solidFill>
          <a:ln/>
        </p:spPr>
      </p:sp>
      <p:sp>
        <p:nvSpPr>
          <p:cNvPr id="9" name="Text 7"/>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hu" altLang="en-US" sz="2020" b="1" dirty="0">
                <a:solidFill>
                  <a:srgbClr val="422C70"/>
                </a:solidFill>
                <a:latin typeface="IBM Plex Sans" pitchFamily="34" charset="0"/>
                <a:ea typeface="IBM Plex Sans" pitchFamily="34" charset="-122"/>
                <a:cs typeface="IBM Plex Sans" pitchFamily="34" charset="-120"/>
              </a:rPr>
              <a:t>Gondolkodjon kritikusan</a:t>
            </a:r>
            <a:endParaRPr lang="hu" sz="2020" dirty="0"/>
          </a:p>
          <a:p>
            <a:pPr algn="l" indent="0" marL="0">
              <a:lnSpc>
                <a:spcPct val="113000"/>
              </a:lnSpc>
              <a:spcBef>
                <a:spcPts val="300"/>
              </a:spcBef>
              <a:buNone/>
            </a:pPr>
            <a:r>
              <a:rPr lang="hu" altLang="en-US" sz="2020" dirty="0">
                <a:solidFill>
                  <a:srgbClr val="25252B"/>
                </a:solidFill>
                <a:latin typeface="IBM Plex Sans" pitchFamily="34" charset="0"/>
                <a:ea typeface="IBM Plex Sans" pitchFamily="34" charset="-122"/>
                <a:cs typeface="IBM Plex Sans" pitchFamily="34" charset="-120"/>
              </a:rPr>
              <a:t>Mely tulajdonságok számítottak, amikor az egyik pénz- vagy eszköztípust választotta a másik helyett?</a:t>
            </a:r>
            <a:endParaRPr lang="hu"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Cserekereskedelem és a szükségletek kettős egybeesése</a:t>
            </a:r>
            <a:endParaRPr lang="hu"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Áruk vagy szolgáltatások közvetlen cseréje</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Mindkét félnek szüksége kell legyen arra, amit a másik kínál</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Ugyanabban az időben, megfelelő mennyiségben</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Az oszthatóság, a romlandóság, az árazás és a megtakarítás nehézségei</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A pénz elválasztja az eladást a vásárlástól</a:t>
            </a:r>
            <a:endParaRPr lang="h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Szűkösség, érték és csere</a:t>
            </a:r>
            <a:endParaRPr lang="hu" sz="3000" dirty="0"/>
          </a:p>
        </p:txBody>
      </p:sp>
      <p:sp>
        <p:nvSpPr>
          <p:cNvPr id="5" name="Text 2"/>
          <p:cNvSpPr/>
          <p:nvPr/>
        </p:nvSpPr>
        <p:spPr>
          <a:xfrm>
            <a:off x="986729" y="1372240"/>
            <a:ext cx="5343754" cy="3711732"/>
          </a:xfrm>
          <a:prstGeom prst="rect">
            <a:avLst/>
          </a:prstGeom>
          <a:noFill/>
          <a:ln/>
        </p:spPr>
        <p:txBody>
          <a:bodyPr wrap="square" lIns="0" tIns="0" rIns="0" bIns="0" rtlCol="0" anchor="t"/>
          <a:lstStyle/>
          <a:p>
            <a:pPr algn="l" marL="191770" indent="-191770">
              <a:lnSpc>
                <a:spcPct val="113000"/>
              </a:lnSpc>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Szűkösség:</a:t>
            </a:r>
            <a:r>
              <a:rPr lang="hu" altLang="en-US" sz="2020" dirty="0">
                <a:solidFill>
                  <a:srgbClr val="25252B"/>
                </a:solidFill>
                <a:latin typeface="IBM Plex Sans" pitchFamily="34" charset="0"/>
                <a:ea typeface="IBM Plex Sans" pitchFamily="34" charset="-122"/>
                <a:cs typeface="IBM Plex Sans" pitchFamily="34" charset="-120"/>
              </a:rPr>
              <a:t> az egyik felhasználás kizárja a másikat</a:t>
            </a:r>
            <a:endParaRPr lang="hu" sz="2020" dirty="0"/>
          </a:p>
          <a:p>
            <a:pPr algn="l" marL="191770" indent="-19177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Szubjektív érték:</a:t>
            </a:r>
            <a:r>
              <a:rPr lang="hu" altLang="en-US" sz="2020" dirty="0">
                <a:solidFill>
                  <a:srgbClr val="25252B"/>
                </a:solidFill>
                <a:latin typeface="IBM Plex Sans" pitchFamily="34" charset="0"/>
                <a:ea typeface="IBM Plex Sans" pitchFamily="34" charset="-122"/>
                <a:cs typeface="IBM Plex Sans" pitchFamily="34" charset="-120"/>
              </a:rPr>
              <a:t> szükségletek, preferenciák és körülmények</a:t>
            </a:r>
            <a:endParaRPr lang="hu" sz="2020" dirty="0"/>
          </a:p>
          <a:p>
            <a:pPr algn="l" marL="191770" indent="-19177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Csere:</a:t>
            </a:r>
            <a:r>
              <a:rPr lang="hu" altLang="en-US" sz="2020" dirty="0">
                <a:solidFill>
                  <a:srgbClr val="25252B"/>
                </a:solidFill>
                <a:latin typeface="IBM Plex Sans" pitchFamily="34" charset="0"/>
                <a:ea typeface="IBM Plex Sans" pitchFamily="34" charset="-122"/>
                <a:cs typeface="IBM Plex Sans" pitchFamily="34" charset="-120"/>
              </a:rPr>
              <a:t> mindkét fél előnyben részesíti azt, amit kap</a:t>
            </a:r>
            <a:endParaRPr lang="hu" sz="2020" dirty="0"/>
          </a:p>
          <a:p>
            <a:pPr algn="l" marL="191770" indent="-19177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Alternatív költség:</a:t>
            </a:r>
            <a:r>
              <a:rPr lang="hu" altLang="en-US" sz="2020" dirty="0">
                <a:solidFill>
                  <a:srgbClr val="25252B"/>
                </a:solidFill>
                <a:latin typeface="IBM Plex Sans" pitchFamily="34" charset="0"/>
                <a:ea typeface="IBM Plex Sans" pitchFamily="34" charset="-122"/>
                <a:cs typeface="IBM Plex Sans" pitchFamily="34" charset="-120"/>
              </a:rPr>
              <a:t> a legjobb feláldozott alternatíva</a:t>
            </a:r>
            <a:endParaRPr lang="hu" sz="2020" dirty="0"/>
          </a:p>
          <a:p>
            <a:pPr algn="l" marL="191770" indent="-19177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Időpreferencia:</a:t>
            </a:r>
            <a:r>
              <a:rPr lang="hu" altLang="en-US" sz="2020" dirty="0">
                <a:solidFill>
                  <a:srgbClr val="25252B"/>
                </a:solidFill>
                <a:latin typeface="IBM Plex Sans" pitchFamily="34" charset="0"/>
                <a:ea typeface="IBM Plex Sans" pitchFamily="34" charset="-122"/>
                <a:cs typeface="IBM Plex Sans" pitchFamily="34" charset="-120"/>
              </a:rPr>
              <a:t> a jelen a jövőhöz képest</a:t>
            </a:r>
            <a:endParaRPr lang="hu" sz="2020" dirty="0"/>
          </a:p>
          <a:p>
            <a:pPr algn="l" marL="191770" indent="-19177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Kompromisszum:</a:t>
            </a:r>
            <a:r>
              <a:rPr lang="hu" altLang="en-US" sz="2020" dirty="0">
                <a:solidFill>
                  <a:srgbClr val="25252B"/>
                </a:solidFill>
                <a:latin typeface="IBM Plex Sans" pitchFamily="34" charset="0"/>
                <a:ea typeface="IBM Plex Sans" pitchFamily="34" charset="-122"/>
                <a:cs typeface="IBM Plex Sans" pitchFamily="34" charset="-120"/>
              </a:rPr>
              <a:t> költséggel járó előny</a:t>
            </a:r>
            <a:endParaRPr lang="hu" sz="2020" dirty="0"/>
          </a:p>
        </p:txBody>
      </p:sp>
      <p:sp>
        <p:nvSpPr>
          <p:cNvPr id="6" name="Text 3"/>
          <p:cNvSpPr/>
          <p:nvPr/>
        </p:nvSpPr>
        <p:spPr>
          <a:xfrm>
            <a:off x="666780" y="5365516"/>
            <a:ext cx="5694426" cy="691195"/>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A szűkösség önmagában nem garantál értéket; a kereslet is számít.</a:t>
            </a:r>
            <a:endParaRPr lang="hu"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Biztonságos vízforrás közelében Egy palack víz áll egy üzlet hűtőjében. A közelben könnyen található tiszta víz.SzükségletAlacsonyÁrAlacsonyabbVízhiány idején Ugyanaz a palack egy forró sivatagban áll">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Alternatív költség</a:t>
            </a:r>
            <a:endParaRPr lang="hu"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Egy szűkös pénzkeretből gazdálkodó vásárló mérlegeli a lehetőségeket Élelmiszer Étkezzen jól ma.Közlekedés Jusson el a munkahelyére.MegtakarításTegye félre későbbre. Minden választás a többi lehetőség">    </p:cNvPr>
          <p:cNvPicPr>
            <a:picLocks noChangeAspect="1"/>
          </p:cNvPicPr>
          <p:nvPr/>
        </p:nvPicPr>
        <p:blipFill>
          <a:blip r:embed="rId1"/>
          <a:stretch>
            <a:fillRect/>
          </a:stretch>
        </p:blipFill>
        <p:spPr>
          <a:xfrm>
            <a:off x="342900" y="376276"/>
            <a:ext cx="11506170" cy="59530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cserekereskedelemtől a digitális pénzig</a:t>
            </a:r>
            <a:endParaRPr lang="hu"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Közvetlen csere, ajándékok, kötelezettségek és adósságnyilvántartások</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Árupénz: más célokra is használható javak</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Szabványosított érmék: felismerhetőség; lehetséges pénzrontás</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Fedezett papírpénz: beváltható követelések; bizalom a kibocsátóban</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Bankok és állami pénz: intézményi ígéretek</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Digitális fizetések: a nyilvántartásokat módosító utasítások</a:t>
            </a:r>
            <a:endParaRPr lang="hu"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A különböző formák egymás mellett léteztek; a társadalmak nem ugyanazt a fejlődési sorrendet követték. A kényelem gyakran a kibocsátóktól és közvetítőktől való függőséggel járt.</a:t>
            </a:r>
            <a:endParaRPr lang="h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Fiat pénz</a:t>
            </a:r>
            <a:endParaRPr lang="hu"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A fiat pénz az állam által engedélyezett fizetőeszköz, amely nem váltható be meghatározott mennyiségű árura, például aranyra.</a:t>
            </a:r>
            <a:endParaRPr lang="hu"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Központi bank:</a:t>
            </a:r>
            <a:r>
              <a:rPr lang="hu" altLang="en-US" sz="2300" dirty="0">
                <a:solidFill>
                  <a:srgbClr val="25252B"/>
                </a:solidFill>
                <a:latin typeface="IBM Plex Sans" pitchFamily="34" charset="0"/>
                <a:ea typeface="IBM Plex Sans" pitchFamily="34" charset="-122"/>
                <a:cs typeface="IBM Plex Sans" pitchFamily="34" charset="-120"/>
              </a:rPr>
              <a:t> jegybankpénz, monetáris politika, elszámolás</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Kereskedelmi bankok:</a:t>
            </a:r>
            <a:r>
              <a:rPr lang="hu" altLang="en-US" sz="2300" dirty="0">
                <a:solidFill>
                  <a:srgbClr val="25252B"/>
                </a:solidFill>
                <a:latin typeface="IBM Plex Sans" pitchFamily="34" charset="0"/>
                <a:ea typeface="IBM Plex Sans" pitchFamily="34" charset="-122"/>
                <a:cs typeface="IBM Plex Sans" pitchFamily="34" charset="-120"/>
              </a:rPr>
              <a:t> betétek, fizetések, hitelek</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Állam:</a:t>
            </a:r>
            <a:r>
              <a:rPr lang="hu" altLang="en-US" sz="2300" dirty="0">
                <a:solidFill>
                  <a:srgbClr val="25252B"/>
                </a:solidFill>
                <a:latin typeface="IBM Plex Sans" pitchFamily="34" charset="0"/>
                <a:ea typeface="IBM Plex Sans" pitchFamily="34" charset="-122"/>
                <a:cs typeface="IBM Plex Sans" pitchFamily="34" charset="-120"/>
              </a:rPr>
              <a:t> adók, kiadások, törvények</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Emberek és vállalkozások:</a:t>
            </a:r>
            <a:r>
              <a:rPr lang="hu" altLang="en-US" sz="2300" dirty="0">
                <a:solidFill>
                  <a:srgbClr val="25252B"/>
                </a:solidFill>
                <a:latin typeface="IBM Plex Sans" pitchFamily="34" charset="0"/>
                <a:ea typeface="IBM Plex Sans" pitchFamily="34" charset="-122"/>
                <a:cs typeface="IBM Plex Sans" pitchFamily="34" charset="-120"/>
              </a:rPr>
              <a:t> munka, árak, csere</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Közös elfogadottság és hálózati hatások</a:t>
            </a:r>
            <a:endParaRPr lang="hu"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A kényelmes fizetések és a rugalmas hitelezés intézményi függőséggel járnak. A pénzkínálat, a hozzáférés és a szabályok változhatnak; a törvényes fizetőeszközre vonatkozó szabályok joghatóságonként eltérnek.</a:t>
            </a:r>
            <a:endParaRPr lang="hu"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Központi bankIrányítja a monetáris politikát, és támogatja a fizetések elszámolását. Kereskedelmi bankTartozik az ügyfeleknek a betéteikkel; a betét a bank kötelezettsége. Pénzforgalmi szolgáltatásokA">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Vizsgáljon meg egy helyi</a:t>
            </a:r>
            <a:br/>
            <a:r>
              <a:rPr lang="hu" altLang="en-US" sz="3000" dirty="0">
                <a:solidFill>
                  <a:srgbClr val="422C70"/>
                </a:solidFill>
                <a:latin typeface="IBM Plex Sans Medium" pitchFamily="34" charset="0"/>
                <a:ea typeface="IBM Plex Sans Medium" pitchFamily="34" charset="-122"/>
                <a:cs typeface="IBM Plex Sans Medium" pitchFamily="34" charset="-120"/>
              </a:rPr>
              <a:t>fizetést</a:t>
            </a:r>
            <a:endParaRPr lang="hu" sz="3000" dirty="0"/>
          </a:p>
        </p:txBody>
      </p:sp>
      <p:sp>
        <p:nvSpPr>
          <p:cNvPr id="5" name="Text 2"/>
          <p:cNvSpPr/>
          <p:nvPr/>
        </p:nvSpPr>
        <p:spPr>
          <a:xfrm>
            <a:off x="666780" y="1854678"/>
            <a:ext cx="5694426" cy="1135410"/>
          </a:xfrm>
          <a:prstGeom prst="rect">
            <a:avLst/>
          </a:prstGeom>
          <a:noFill/>
          <a:ln/>
        </p:spPr>
        <p:txBody>
          <a:bodyPr wrap="square" lIns="0" tIns="0" rIns="0" bIns="0" rtlCol="0" anchor="t"/>
          <a:lstStyle/>
          <a:p>
            <a:pPr algn="l" indent="0" marL="0">
              <a:lnSpc>
                <a:spcPct val="113000"/>
              </a:lnSpc>
              <a:buNone/>
            </a:pPr>
            <a:r>
              <a:rPr lang="hu" altLang="en-US" sz="2210" dirty="0">
                <a:solidFill>
                  <a:srgbClr val="25252B"/>
                </a:solidFill>
                <a:latin typeface="IBM Plex Sans" pitchFamily="34" charset="0"/>
                <a:ea typeface="IBM Plex Sans" pitchFamily="34" charset="-122"/>
                <a:cs typeface="IBM Plex Sans" pitchFamily="34" charset="-120"/>
              </a:rPr>
              <a:t>Válasszon egy hétköznapi fizetési helyzetet, vagy használjon egy kitalált példát.</a:t>
            </a:r>
            <a:endParaRPr lang="hu" sz="2210" dirty="0"/>
          </a:p>
        </p:txBody>
      </p:sp>
      <p:sp>
        <p:nvSpPr>
          <p:cNvPr id="6" name="Text 3"/>
          <p:cNvSpPr/>
          <p:nvPr/>
        </p:nvSpPr>
        <p:spPr>
          <a:xfrm>
            <a:off x="1017179" y="3214390"/>
            <a:ext cx="5310287" cy="2817175"/>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hu" altLang="en-US" sz="2210" dirty="0">
                <a:solidFill>
                  <a:srgbClr val="25252B"/>
                </a:solidFill>
                <a:latin typeface="IBM Plex Sans" pitchFamily="34" charset="0"/>
                <a:ea typeface="IBM Plex Sans" pitchFamily="34" charset="-122"/>
                <a:cs typeface="IBM Plex Sans" pitchFamily="34" charset="-120"/>
              </a:rPr>
              <a:t>Miért fizetnek? Melyik pénznem az elszámolási egység?</a:t>
            </a:r>
            <a:endParaRPr lang="hu" sz="2210" dirty="0"/>
          </a:p>
          <a:p>
            <a:pPr algn="l" marL="210820" indent="-210820">
              <a:lnSpc>
                <a:spcPct val="113000"/>
              </a:lnSpc>
              <a:spcBef>
                <a:spcPts val="440"/>
              </a:spcBef>
              <a:buSzPct val="100000"/>
              <a:buFont typeface="+mj-lt"/>
              <a:buAutoNum type="arabicPeriod" startAt="1"/>
            </a:pPr>
            <a:r>
              <a:rPr lang="hu" altLang="en-US" sz="2210" dirty="0">
                <a:solidFill>
                  <a:srgbClr val="25252B"/>
                </a:solidFill>
                <a:latin typeface="IBM Plex Sans" pitchFamily="34" charset="0"/>
                <a:ea typeface="IBM Plex Sans" pitchFamily="34" charset="-122"/>
                <a:cs typeface="IBM Plex Sans" pitchFamily="34" charset="-120"/>
              </a:rPr>
              <a:t>Miért fogadja el a kedvezményezett?</a:t>
            </a:r>
            <a:endParaRPr lang="hu" sz="2210" dirty="0"/>
          </a:p>
          <a:p>
            <a:pPr algn="l" marL="210820" indent="-210820">
              <a:lnSpc>
                <a:spcPct val="113000"/>
              </a:lnSpc>
              <a:spcBef>
                <a:spcPts val="440"/>
              </a:spcBef>
              <a:buSzPct val="100000"/>
              <a:buFont typeface="+mj-lt"/>
              <a:buAutoNum type="arabicPeriod" startAt="1"/>
            </a:pPr>
            <a:r>
              <a:rPr lang="hu" altLang="en-US" sz="2210" dirty="0">
                <a:solidFill>
                  <a:srgbClr val="25252B"/>
                </a:solidFill>
                <a:latin typeface="IBM Plex Sans" pitchFamily="34" charset="0"/>
                <a:ea typeface="IBM Plex Sans" pitchFamily="34" charset="-122"/>
                <a:cs typeface="IBM Plex Sans" pitchFamily="34" charset="-120"/>
              </a:rPr>
              <a:t>Milyen intézmények, nyilvántartások vagy szabályok támasztják alá?</a:t>
            </a:r>
            <a:endParaRPr lang="hu" sz="2210" dirty="0"/>
          </a:p>
          <a:p>
            <a:pPr algn="l" marL="210820" indent="-210820">
              <a:lnSpc>
                <a:spcPct val="113000"/>
              </a:lnSpc>
              <a:spcBef>
                <a:spcPts val="440"/>
              </a:spcBef>
              <a:buSzPct val="100000"/>
              <a:buFont typeface="+mj-lt"/>
              <a:buAutoNum type="arabicPeriod" startAt="1"/>
            </a:pPr>
            <a:r>
              <a:rPr lang="hu" altLang="en-US" sz="2210" dirty="0">
                <a:solidFill>
                  <a:srgbClr val="25252B"/>
                </a:solidFill>
                <a:latin typeface="IBM Plex Sans" pitchFamily="34" charset="0"/>
                <a:ea typeface="IBM Plex Sans" pitchFamily="34" charset="-122"/>
                <a:cs typeface="IBM Plex Sans" pitchFamily="34" charset="-120"/>
              </a:rPr>
              <a:t>Mi válik nehezebbé, ha megszűnik az elfogadás vagy megrendül a bizalom?</a:t>
            </a:r>
            <a:endParaRPr lang="hu"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Részleges tartalékolású bankrendszer</a:t>
            </a:r>
            <a:endParaRPr lang="hu"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Bankbetétek: fizetési ígéretek</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Csak egy részüket tartják azonnal hozzáférhető tartalékként</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A hitelnyújtás általában új betétpénzt teremt</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A tőketörlesztés csökkenti a betétpénz mennyiségét</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A tőke, a likviditás, a hitelkockázat, a finanszírozás, a szabályozás és a kereslet korlátozza a hitelezést</a:t>
            </a:r>
            <a:endParaRPr lang="hu"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hu" altLang="en-US" sz="2020" b="1" dirty="0">
                <a:solidFill>
                  <a:srgbClr val="422C70"/>
                </a:solidFill>
                <a:latin typeface="IBM Plex Sans" pitchFamily="34" charset="0"/>
                <a:ea typeface="IBM Plex Sans" pitchFamily="34" charset="-122"/>
                <a:cs typeface="IBM Plex Sans" pitchFamily="34" charset="-120"/>
              </a:rPr>
              <a:t>Likviditási kockázat:</a:t>
            </a:r>
            <a:r>
              <a:rPr lang="hu" altLang="en-US" sz="2020" dirty="0">
                <a:solidFill>
                  <a:srgbClr val="25252B"/>
                </a:solidFill>
                <a:latin typeface="IBM Plex Sans" pitchFamily="34" charset="0"/>
                <a:ea typeface="IBM Plex Sans" pitchFamily="34" charset="-122"/>
                <a:cs typeface="IBM Plex Sans" pitchFamily="34" charset="-120"/>
              </a:rPr>
              <a:t> túl kevés pénz áll rendelkezésre a mai pénzkivételekhez.</a:t>
            </a:r>
            <a:endParaRPr lang="hu"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hu" altLang="en-US" sz="2020" b="1" dirty="0">
                <a:solidFill>
                  <a:srgbClr val="422C70"/>
                </a:solidFill>
                <a:latin typeface="IBM Plex Sans" pitchFamily="34" charset="0"/>
                <a:ea typeface="IBM Plex Sans" pitchFamily="34" charset="-122"/>
                <a:cs typeface="IBM Plex Sans" pitchFamily="34" charset="-120"/>
              </a:rPr>
              <a:t>Fizetőképességi kockázat:</a:t>
            </a:r>
            <a:r>
              <a:rPr lang="hu" altLang="en-US" sz="2020" dirty="0">
                <a:solidFill>
                  <a:srgbClr val="25252B"/>
                </a:solidFill>
                <a:latin typeface="IBM Plex Sans" pitchFamily="34" charset="0"/>
                <a:ea typeface="IBM Plex Sans" pitchFamily="34" charset="-122"/>
                <a:cs typeface="IBM Plex Sans" pitchFamily="34" charset="-120"/>
              </a:rPr>
              <a:t> az eszközök értéke kisebb a kötelezettségekénél.</a:t>
            </a:r>
            <a:endParaRPr lang="hu"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A bankrohamok megnehezíthetik a pénzhez való hozzáférést. A betétbiztosítás és a jegybanki hitelezés csökkentheti a pánikot, de a fedezet és a szabályok eltérőek; a védelem nem szüntethet meg minden kockázatot.</a:t>
            </a:r>
            <a:endParaRPr lang="hu"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A hitel igényléseA hitelfelvevő hitelt kér a banktól.2A hitel jóváhagyásaA bank vállalja a hitelnyújtást.3 A betét létrehozásaA bank új betétet ír jóvá a hitelfelvevő számláján.4 Elköltés vagy átuta">    </p:cNvPr>
          <p:cNvPicPr>
            <a:picLocks noChangeAspect="1"/>
          </p:cNvPicPr>
          <p:nvPr/>
        </p:nvPicPr>
        <p:blipFill>
          <a:blip r:embed="rId1"/>
          <a:stretch>
            <a:fillRect/>
          </a:stretch>
        </p:blipFill>
        <p:spPr>
          <a:xfrm>
            <a:off x="342900" y="950702"/>
            <a:ext cx="11506170" cy="48041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kviditási kockázatSok betétes áll sorban, hogy még ma kivegye a pénzét A bank által nyújtott hiteleket később még visszafizethetik Jelenleg nincs elég készpénz vagy gyorsan pénzzé tehető eszközA pro">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Infláció és vásárlóerő</a:t>
            </a:r>
            <a:endParaRPr lang="hu"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Árinfláció:</a:t>
            </a:r>
            <a:r>
              <a:rPr lang="hu" altLang="en-US" sz="2020" dirty="0">
                <a:solidFill>
                  <a:srgbClr val="25252B"/>
                </a:solidFill>
                <a:latin typeface="IBM Plex Sans" pitchFamily="34" charset="0"/>
                <a:ea typeface="IBM Plex Sans" pitchFamily="34" charset="-122"/>
                <a:cs typeface="IBM Plex Sans" pitchFamily="34" charset="-120"/>
              </a:rPr>
              <a:t> az általános árszínvonal tartós emelkedése</a:t>
            </a:r>
            <a:endParaRPr lang="hu" sz="2020" dirty="0"/>
          </a:p>
          <a:p>
            <a:pPr algn="l" marL="191770" indent="-19177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Vásárlóerő:</a:t>
            </a:r>
            <a:r>
              <a:rPr lang="hu" altLang="en-US" sz="2020" dirty="0">
                <a:solidFill>
                  <a:srgbClr val="25252B"/>
                </a:solidFill>
                <a:latin typeface="IBM Plex Sans" pitchFamily="34" charset="0"/>
                <a:ea typeface="IBM Plex Sans" pitchFamily="34" charset="-122"/>
                <a:cs typeface="IBM Plex Sans" pitchFamily="34" charset="-120"/>
              </a:rPr>
              <a:t> amit egy pénzegységért vásárolni lehet</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Ugyanaz a kosár: 100 → 110 pénzegység</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Változatlan jövedelem vagy megtakarítás: kisebb vásárlóerő</a:t>
            </a:r>
            <a:endParaRPr lang="hu" sz="2020" dirty="0"/>
          </a:p>
        </p:txBody>
      </p:sp>
      <p:sp>
        <p:nvSpPr>
          <p:cNvPr id="6" name="Text 3"/>
          <p:cNvSpPr/>
          <p:nvPr/>
        </p:nvSpPr>
        <p:spPr>
          <a:xfrm>
            <a:off x="666780" y="4226448"/>
            <a:ext cx="5694426" cy="1727850"/>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A pénz- és hitelállomány bővülése is hozzájárulhat az inflációhoz a kínálat, a kereslet, a valuta, az adók, a szabályozás és a költségek mellett. Egyetlen ár emelkedése nem tükrözi az infláció teljes mértékét.</a:t>
            </a:r>
            <a:endParaRPr lang="hu"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Előtte Önnek 100 pénzegysége van. A kosár ára 100. Ön meg tudja venni a teljes kosár tartalmát.ÁrszínvonalAlacsonyabbVásárlóerőMagasabbAz árak emelkedése után Önnek továbbra is 100 pénzegysége van. Ug">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Hasonlítsa össze a vásárlóerőt helyi szinten</a:t>
            </a:r>
            <a:endParaRPr lang="hu"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hu" altLang="en-US" sz="2110" dirty="0">
                <a:solidFill>
                  <a:srgbClr val="25252B"/>
                </a:solidFill>
                <a:latin typeface="IBM Plex Sans" pitchFamily="34" charset="0"/>
                <a:ea typeface="IBM Plex Sans" pitchFamily="34" charset="-122"/>
                <a:cs typeface="IBM Plex Sans" pitchFamily="34" charset="-120"/>
              </a:rPr>
              <a:t>Válasszon egy hétköznapi terméket; jegyezze fel a mai árát.</a:t>
            </a:r>
            <a:endParaRPr lang="hu" sz="2110" dirty="0"/>
          </a:p>
          <a:p>
            <a:pPr algn="l" marL="200660" indent="-200660">
              <a:lnSpc>
                <a:spcPct val="113000"/>
              </a:lnSpc>
              <a:spcBef>
                <a:spcPts val="420"/>
              </a:spcBef>
              <a:buSzPct val="100000"/>
              <a:buFont typeface="+mj-lt"/>
              <a:buAutoNum type="arabicPeriod" startAt="1"/>
            </a:pPr>
            <a:r>
              <a:rPr lang="hu" altLang="en-US" sz="2110" dirty="0">
                <a:solidFill>
                  <a:srgbClr val="25252B"/>
                </a:solidFill>
                <a:latin typeface="IBM Plex Sans" pitchFamily="34" charset="0"/>
                <a:ea typeface="IBM Plex Sans" pitchFamily="34" charset="-122"/>
                <a:cs typeface="IBM Plex Sans" pitchFamily="34" charset="-120"/>
              </a:rPr>
              <a:t>Hasonlítsa össze egy korábbi árral; lehetőség szerint ellenőrizze egy megbízható nyilvántartásban.</a:t>
            </a:r>
            <a:endParaRPr lang="hu" sz="2110" dirty="0"/>
          </a:p>
          <a:p>
            <a:pPr algn="l" marL="200660" indent="-200660">
              <a:lnSpc>
                <a:spcPct val="113000"/>
              </a:lnSpc>
              <a:spcBef>
                <a:spcPts val="420"/>
              </a:spcBef>
              <a:buSzPct val="100000"/>
              <a:buFont typeface="+mj-lt"/>
              <a:buAutoNum type="arabicPeriod" startAt="1"/>
            </a:pPr>
            <a:r>
              <a:rPr lang="hu" altLang="en-US" sz="2110" dirty="0">
                <a:solidFill>
                  <a:srgbClr val="25252B"/>
                </a:solidFill>
                <a:latin typeface="IBM Plex Sans" pitchFamily="34" charset="0"/>
                <a:ea typeface="IBM Plex Sans" pitchFamily="34" charset="-122"/>
                <a:cs typeface="IBM Plex Sans" pitchFamily="34" charset="-120"/>
              </a:rPr>
              <a:t>A jövedelem ugyanilyen ütemben változott? Mi változott még?</a:t>
            </a:r>
            <a:endParaRPr lang="hu" sz="2110" dirty="0"/>
          </a:p>
          <a:p>
            <a:pPr algn="l" marL="200660" indent="-200660">
              <a:lnSpc>
                <a:spcPct val="113000"/>
              </a:lnSpc>
              <a:spcBef>
                <a:spcPts val="420"/>
              </a:spcBef>
              <a:buSzPct val="100000"/>
              <a:buFont typeface="+mj-lt"/>
              <a:buAutoNum type="arabicPeriod" startAt="1"/>
            </a:pPr>
            <a:r>
              <a:rPr lang="hu" altLang="en-US" sz="2110" dirty="0">
                <a:solidFill>
                  <a:srgbClr val="25252B"/>
                </a:solidFill>
                <a:latin typeface="IBM Plex Sans" pitchFamily="34" charset="0"/>
                <a:ea typeface="IBM Plex Sans" pitchFamily="34" charset="-122"/>
                <a:cs typeface="IBM Plex Sans" pitchFamily="34" charset="-120"/>
              </a:rPr>
              <a:t>Hasonlítsa össze egy hivatalos inflációs mutatóval és az alapjául szolgáló fogyasztói kosárral.</a:t>
            </a:r>
            <a:endParaRPr lang="hu" sz="2110" dirty="0"/>
          </a:p>
        </p:txBody>
      </p:sp>
      <p:sp>
        <p:nvSpPr>
          <p:cNvPr id="5" name="Text 3"/>
          <p:cNvSpPr/>
          <p:nvPr/>
        </p:nvSpPr>
        <p:spPr>
          <a:xfrm>
            <a:off x="666780" y="4003152"/>
            <a:ext cx="11510010" cy="108585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A hatások eltérően érintik a készpénztartókat, az eszköztulajdonosokat, a hitelfelvevőket és a hitelezőket; a bérek és az árak eltérő ütemben alkalmazkodnak. Az Ön kiadásainak összetétele eltérhet a méréshez használt kosárétól.</a:t>
            </a:r>
            <a:endParaRPr lang="hu"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A kosár vagy a módszer megváltoztatása nem jelent automatikusan manipulációt; ellenőrizze a magyarázatot, és dokumentálja a változást.</a:t>
            </a:r>
            <a:endParaRPr lang="hu"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Az amerikai dollár mint tartalékvaluta</a:t>
            </a:r>
            <a:endParaRPr lang="hu"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Tartalékvaluta: nemzetközi fizetésekhez tartják</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Világháborúk: a gazdasági és pénzügyi erőviszonyok átrendeződése</a:t>
            </a:r>
            <a:endParaRPr lang="hu" sz="2400" dirty="0"/>
          </a:p>
          <a:p>
            <a:pPr algn="l" marL="228600" indent="-228600">
              <a:lnSpc>
                <a:spcPct val="113000"/>
              </a:lnSpc>
              <a:spcBef>
                <a:spcPts val="480"/>
              </a:spcBef>
              <a:buSzPct val="100000"/>
              <a:buChar char="•"/>
            </a:pPr>
            <a:r>
              <a:rPr lang="hu" altLang="en-US" sz="2400" b="1" dirty="0">
                <a:solidFill>
                  <a:srgbClr val="422C70"/>
                </a:solidFill>
                <a:latin typeface="IBM Plex Sans" pitchFamily="34" charset="0"/>
                <a:ea typeface="IBM Plex Sans" pitchFamily="34" charset="-122"/>
                <a:cs typeface="IBM Plex Sans" pitchFamily="34" charset="-120"/>
              </a:rPr>
              <a:t>1944:</a:t>
            </a:r>
            <a:r>
              <a:rPr lang="hu" altLang="en-US" sz="2400" dirty="0">
                <a:solidFill>
                  <a:srgbClr val="25252B"/>
                </a:solidFill>
                <a:latin typeface="IBM Plex Sans" pitchFamily="34" charset="0"/>
                <a:ea typeface="IBM Plex Sans" pitchFamily="34" charset="-122"/>
                <a:cs typeface="IBM Plex Sans" pitchFamily="34" charset="-120"/>
              </a:rPr>
              <a:t> Bretton Woods; a valutákat a dollárhoz, a dollárt az aranyhoz kötötték</a:t>
            </a:r>
            <a:endParaRPr lang="hu" sz="2400" dirty="0"/>
          </a:p>
          <a:p>
            <a:pPr algn="l" marL="228600" indent="-228600">
              <a:lnSpc>
                <a:spcPct val="113000"/>
              </a:lnSpc>
              <a:spcBef>
                <a:spcPts val="480"/>
              </a:spcBef>
              <a:buSzPct val="100000"/>
              <a:buChar char="•"/>
            </a:pPr>
            <a:r>
              <a:rPr lang="hu" altLang="en-US" sz="2400" b="1" dirty="0">
                <a:solidFill>
                  <a:srgbClr val="422C70"/>
                </a:solidFill>
                <a:latin typeface="IBM Plex Sans" pitchFamily="34" charset="0"/>
                <a:ea typeface="IBM Plex Sans" pitchFamily="34" charset="-122"/>
                <a:cs typeface="IBM Plex Sans" pitchFamily="34" charset="-120"/>
              </a:rPr>
              <a:t>1971:</a:t>
            </a:r>
            <a:r>
              <a:rPr lang="hu" altLang="en-US" sz="2400" dirty="0">
                <a:solidFill>
                  <a:srgbClr val="25252B"/>
                </a:solidFill>
                <a:latin typeface="IBM Plex Sans" pitchFamily="34" charset="0"/>
                <a:ea typeface="IBM Plex Sans" pitchFamily="34" charset="-122"/>
                <a:cs typeface="IBM Plex Sans" pitchFamily="34" charset="-120"/>
              </a:rPr>
              <a:t> megszűnt a dollár hivatalos aranyra válthatósága</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Kialakult kereskedelmi kapcsolatok, gazdasági méret és mély pénzügyi piacok</a:t>
            </a:r>
            <a:endParaRPr lang="hu" sz="2400" dirty="0"/>
          </a:p>
        </p:txBody>
      </p:sp>
      <p:sp>
        <p:nvSpPr>
          <p:cNvPr id="5" name="Text 3"/>
          <p:cNvSpPr/>
          <p:nvPr/>
        </p:nvSpPr>
        <p:spPr>
          <a:xfrm>
            <a:off x="666780" y="4844948"/>
            <a:ext cx="11510010" cy="411389"/>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A tartalékvaluták részaránya változhat; a jegybankok más valutákat is tartanak.</a:t>
            </a:r>
            <a:endParaRPr lang="h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megtakarítás és az értékőrzés alternatívái</a:t>
            </a:r>
            <a:endParaRPr lang="hu"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hu" altLang="en-US" sz="2210" b="1" dirty="0">
                <a:solidFill>
                  <a:srgbClr val="422C70"/>
                </a:solidFill>
                <a:latin typeface="IBM Plex Sans" pitchFamily="34" charset="0"/>
                <a:ea typeface="IBM Plex Sans" pitchFamily="34" charset="-122"/>
                <a:cs typeface="IBM Plex Sans" pitchFamily="34" charset="-120"/>
              </a:rPr>
              <a:t>Nemesfémek:</a:t>
            </a:r>
            <a:r>
              <a:rPr lang="hu" altLang="en-US" sz="2210" dirty="0">
                <a:solidFill>
                  <a:srgbClr val="25252B"/>
                </a:solidFill>
                <a:latin typeface="IBM Plex Sans" pitchFamily="34" charset="0"/>
                <a:ea typeface="IBM Plex Sans" pitchFamily="34" charset="-122"/>
                <a:cs typeface="IBM Plex Sans" pitchFamily="34" charset="-120"/>
              </a:rPr>
              <a:t> fizikai birtoklás; tárolási és ellenőrzési költségek</a:t>
            </a:r>
            <a:endParaRPr lang="hu" sz="2210" dirty="0"/>
          </a:p>
          <a:p>
            <a:pPr algn="l" marL="210820" indent="-210820">
              <a:lnSpc>
                <a:spcPct val="113000"/>
              </a:lnSpc>
              <a:spcBef>
                <a:spcPts val="440"/>
              </a:spcBef>
              <a:buSzPct val="100000"/>
              <a:buChar char="•"/>
            </a:pPr>
            <a:r>
              <a:rPr lang="hu" altLang="en-US" sz="2210" b="1" dirty="0">
                <a:solidFill>
                  <a:srgbClr val="422C70"/>
                </a:solidFill>
                <a:latin typeface="IBM Plex Sans" pitchFamily="34" charset="0"/>
                <a:ea typeface="IBM Plex Sans" pitchFamily="34" charset="-122"/>
                <a:cs typeface="IBM Plex Sans" pitchFamily="34" charset="-120"/>
              </a:rPr>
              <a:t>Ingatlan:</a:t>
            </a:r>
            <a:r>
              <a:rPr lang="hu" altLang="en-US" sz="2210" dirty="0">
                <a:solidFill>
                  <a:srgbClr val="25252B"/>
                </a:solidFill>
                <a:latin typeface="IBM Plex Sans" pitchFamily="34" charset="0"/>
                <a:ea typeface="IBM Plex Sans" pitchFamily="34" charset="-122"/>
                <a:cs typeface="IBM Plex Sans" pitchFamily="34" charset="-120"/>
              </a:rPr>
              <a:t> hasznos eszköz; magas belépési költség, fenntartás, nehéz hordozhatóság</a:t>
            </a:r>
            <a:endParaRPr lang="hu" sz="2210" dirty="0"/>
          </a:p>
          <a:p>
            <a:pPr algn="l" marL="210820" indent="-210820">
              <a:lnSpc>
                <a:spcPct val="113000"/>
              </a:lnSpc>
              <a:spcBef>
                <a:spcPts val="440"/>
              </a:spcBef>
              <a:buSzPct val="100000"/>
              <a:buChar char="•"/>
            </a:pPr>
            <a:r>
              <a:rPr lang="hu" altLang="en-US" sz="2210" b="1" dirty="0">
                <a:solidFill>
                  <a:srgbClr val="422C70"/>
                </a:solidFill>
                <a:latin typeface="IBM Plex Sans" pitchFamily="34" charset="0"/>
                <a:ea typeface="IBM Plex Sans" pitchFamily="34" charset="-122"/>
                <a:cs typeface="IBM Plex Sans" pitchFamily="34" charset="-120"/>
              </a:rPr>
              <a:t>Részvények:</a:t>
            </a:r>
            <a:r>
              <a:rPr lang="hu" altLang="en-US" sz="2210" dirty="0">
                <a:solidFill>
                  <a:srgbClr val="25252B"/>
                </a:solidFill>
                <a:latin typeface="IBM Plex Sans" pitchFamily="34" charset="0"/>
                <a:ea typeface="IBM Plex Sans" pitchFamily="34" charset="-122"/>
                <a:cs typeface="IBM Plex Sans" pitchFamily="34" charset="-120"/>
              </a:rPr>
              <a:t> termelőeszközökben való tulajdonrész; üzleti, piaci és letétkezelési kockázatok</a:t>
            </a:r>
            <a:endParaRPr lang="hu" sz="2210" dirty="0"/>
          </a:p>
          <a:p>
            <a:pPr algn="l" marL="210820" indent="-210820">
              <a:lnSpc>
                <a:spcPct val="113000"/>
              </a:lnSpc>
              <a:spcBef>
                <a:spcPts val="440"/>
              </a:spcBef>
              <a:buSzPct val="100000"/>
              <a:buChar char="•"/>
            </a:pPr>
            <a:r>
              <a:rPr lang="hu" altLang="en-US" sz="2210" dirty="0">
                <a:solidFill>
                  <a:srgbClr val="25252B"/>
                </a:solidFill>
                <a:latin typeface="IBM Plex Sans" pitchFamily="34" charset="0"/>
                <a:ea typeface="IBM Plex Sans" pitchFamily="34" charset="-122"/>
                <a:cs typeface="IBM Plex Sans" pitchFamily="34" charset="-120"/>
              </a:rPr>
              <a:t>Egyéb lehetőségek: külföldi valuta, kötvények, vállalkozások, szerszámok, oktatás</a:t>
            </a:r>
            <a:endParaRPr lang="hu" sz="2210" dirty="0"/>
          </a:p>
        </p:txBody>
      </p:sp>
      <p:sp>
        <p:nvSpPr>
          <p:cNvPr id="5" name="Text 3"/>
          <p:cNvSpPr/>
          <p:nvPr/>
        </p:nvSpPr>
        <p:spPr>
          <a:xfrm>
            <a:off x="666780" y="4126596"/>
            <a:ext cx="11510010" cy="756940"/>
          </a:xfrm>
          <a:prstGeom prst="rect">
            <a:avLst/>
          </a:prstGeom>
          <a:noFill/>
          <a:ln/>
        </p:spPr>
        <p:txBody>
          <a:bodyPr wrap="square" lIns="0" tIns="0" rIns="0" bIns="0" rtlCol="0" anchor="t"/>
          <a:lstStyle/>
          <a:p>
            <a:pPr algn="l" indent="0" marL="0">
              <a:lnSpc>
                <a:spcPct val="113000"/>
              </a:lnSpc>
              <a:buNone/>
            </a:pPr>
            <a:r>
              <a:rPr lang="hu" altLang="en-US" sz="2210" dirty="0">
                <a:solidFill>
                  <a:srgbClr val="25252B"/>
                </a:solidFill>
                <a:latin typeface="IBM Plex Sans" pitchFamily="34" charset="0"/>
                <a:ea typeface="IBM Plex Sans" pitchFamily="34" charset="-122"/>
                <a:cs typeface="IBM Plex Sans" pitchFamily="34" charset="-120"/>
              </a:rPr>
              <a:t>Egy eszköz nem tölti be automatikusan a pénz minden funkcióját. Egyetlen eszköz sem garantálja a vásárlóerő megőrzését minden helyzetben.</a:t>
            </a:r>
            <a:endParaRPr lang="hu"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hu" altLang="en-US" sz="2210" dirty="0">
                <a:solidFill>
                  <a:srgbClr val="25252B"/>
                </a:solidFill>
                <a:latin typeface="IBM Plex Sans" pitchFamily="34" charset="0"/>
                <a:ea typeface="IBM Plex Sans" pitchFamily="34" charset="-122"/>
                <a:cs typeface="IBM Plex Sans" pitchFamily="34" charset="-120"/>
              </a:rPr>
              <a:t>Az adók módosíthatják a költségeket és az előnyöket; a szabályok eltérőek és változnak. Ez a tanfolyam nem nyújt adótanácsadást.</a:t>
            </a:r>
            <a:endParaRPr lang="hu"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Digitális jegybankpénzek (CBDC-k)</a:t>
            </a:r>
            <a:endParaRPr lang="hu"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hu" altLang="en-US" sz="1820" dirty="0">
                <a:solidFill>
                  <a:srgbClr val="25252B"/>
                </a:solidFill>
                <a:latin typeface="IBM Plex Sans" pitchFamily="34" charset="0"/>
                <a:ea typeface="IBM Plex Sans" pitchFamily="34" charset="-122"/>
                <a:cs typeface="IBM Plex Sans" pitchFamily="34" charset="-120"/>
              </a:rPr>
              <a:t>A CBDC olyan digitális fiatpénz, amelyet a jegybank saját kötelezettségeként bocsát ki: birtokosának követelése áll fenn a jegybankkal szemben.</a:t>
            </a:r>
            <a:endParaRPr lang="hu"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Eltér a készpénztől és a kereskedelmi banki betétektől</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Lehetséges előnyök az elszámolás vagy a hozzáférés terén</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Lehetséges megfigyelés, korlátozások és a személyazonossághoz való kapcsolás</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A központi kibocsátás és a monetáris politika megmarad</a:t>
            </a:r>
            <a:endParaRPr lang="hu"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hu" altLang="en-US" sz="1820" dirty="0">
                <a:solidFill>
                  <a:srgbClr val="25252B"/>
                </a:solidFill>
                <a:latin typeface="IBM Plex Sans" pitchFamily="34" charset="0"/>
                <a:ea typeface="IBM Plex Sans" pitchFamily="34" charset="-122"/>
                <a:cs typeface="IBM Plex Sans" pitchFamily="34" charset="-120"/>
              </a:rPr>
              <a:t>A kialakítások eltérőek. A digitális jelleg nem jelent automatikusan decentralizáltságot, szűkösséget, adatvédelmet vagy független ellenőrizhetőséget.</a:t>
            </a:r>
            <a:endParaRPr lang="hu"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hu" altLang="en-US" sz="1820" b="1" dirty="0">
                <a:solidFill>
                  <a:srgbClr val="422C70"/>
                </a:solidFill>
                <a:latin typeface="IBM Plex Sans" pitchFamily="34" charset="0"/>
                <a:ea typeface="IBM Plex Sans" pitchFamily="34" charset="-122"/>
                <a:cs typeface="IBM Plex Sans" pitchFamily="34" charset="-120"/>
              </a:rPr>
              <a:t>Ellenőrizze</a:t>
            </a:r>
            <a:endParaRPr lang="hu" sz="1820" dirty="0"/>
          </a:p>
          <a:p>
            <a:pPr algn="l" indent="0" marL="0">
              <a:lnSpc>
                <a:spcPct val="113000"/>
              </a:lnSpc>
              <a:spcBef>
                <a:spcPts val="270"/>
              </a:spcBef>
              <a:buNone/>
            </a:pPr>
            <a:r>
              <a:rPr lang="hu" altLang="en-US" sz="1820" dirty="0">
                <a:solidFill>
                  <a:srgbClr val="25252B"/>
                </a:solidFill>
                <a:latin typeface="IBM Plex Sans" pitchFamily="34" charset="0"/>
                <a:ea typeface="IBM Plex Sans" pitchFamily="34" charset="-122"/>
                <a:cs typeface="IBM Plex Sans" pitchFamily="34" charset="-120"/>
              </a:rPr>
              <a:t>Ki bocsátja ki, ki használhatja, milyen adatokat gyűjtenek, és ki tilthatja le a fizetéseket vagy módosíthatja a szabályokat? Mi történik internetkapcsolat nélkül, és milyen jogi védelem áll rendelkezésre?</a:t>
            </a:r>
            <a:endParaRPr lang="hu"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Ismétlés: Hogyan romolhat el a pénz?</a:t>
            </a:r>
            <a:endParaRPr lang="hu"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hu" altLang="en-US" sz="1920" b="1" dirty="0">
                <a:solidFill>
                  <a:srgbClr val="25252B"/>
                </a:solidFill>
                <a:latin typeface="IBM Plex Sans" pitchFamily="34" charset="0"/>
                <a:ea typeface="IBM Plex Sans" pitchFamily="34" charset="-122"/>
                <a:cs typeface="IBM Plex Sans" pitchFamily="34" charset="-120"/>
              </a:rPr>
              <a:t>Fő tanulságok</a:t>
            </a:r>
            <a:endParaRPr lang="hu" sz="1920" dirty="0"/>
          </a:p>
        </p:txBody>
      </p:sp>
      <p:sp>
        <p:nvSpPr>
          <p:cNvPr id="5" name="Text 3"/>
          <p:cNvSpPr/>
          <p:nvPr/>
        </p:nvSpPr>
        <p:spPr>
          <a:xfrm>
            <a:off x="971459" y="194127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 pénz időben összehangolja a cserét, az árakat és az értéket</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 funkciók és tulajdonságok segítik az összehasonlítást</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 kényelem kompromisszumokkal jár a bizalom, az ellenőrzés és a hozzáférés terén</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 pénzkínálat, a banki kockázatok és az infláció eltérően érintik az embereket</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Az alternatívák és a jegybanki digitális pénzek is alapos értékelést igényelnek</a:t>
            </a:r>
            <a:endParaRPr lang="hu" sz="1920" dirty="0"/>
          </a:p>
        </p:txBody>
      </p:sp>
      <p:sp>
        <p:nvSpPr>
          <p:cNvPr id="6" name="Text 4"/>
          <p:cNvSpPr/>
          <p:nvPr/>
        </p:nvSpPr>
        <p:spPr>
          <a:xfrm>
            <a:off x="666780" y="4049420"/>
            <a:ext cx="11510010" cy="658094"/>
          </a:xfrm>
          <a:prstGeom prst="rect">
            <a:avLst/>
          </a:prstGeom>
          <a:noFill/>
          <a:ln/>
        </p:spPr>
        <p:txBody>
          <a:bodyPr wrap="square" lIns="0" tIns="0" rIns="0" bIns="0" rtlCol="0" anchor="t"/>
          <a:lstStyle/>
          <a:p>
            <a:pPr algn="l" indent="0" marL="0">
              <a:lnSpc>
                <a:spcPct val="113000"/>
              </a:lnSpc>
              <a:buNone/>
            </a:pPr>
            <a:r>
              <a:rPr lang="hu" altLang="en-US" sz="1920" dirty="0">
                <a:solidFill>
                  <a:srgbClr val="25252B"/>
                </a:solidFill>
                <a:latin typeface="IBM Plex Sans" pitchFamily="34" charset="0"/>
                <a:ea typeface="IBM Plex Sans" pitchFamily="34" charset="-122"/>
                <a:cs typeface="IBM Plex Sans" pitchFamily="34" charset="-120"/>
              </a:rPr>
              <a:t>Mi teszi hasznossá az Ön pénzét, és mely szabályok függnek azoktól az intézményektől, amelyekben megbízik?</a:t>
            </a:r>
            <a:endParaRPr lang="hu" sz="1920" dirty="0"/>
          </a:p>
        </p:txBody>
      </p:sp>
      <p:sp>
        <p:nvSpPr>
          <p:cNvPr id="7" name="Shape 5"/>
          <p:cNvSpPr/>
          <p:nvPr/>
        </p:nvSpPr>
        <p:spPr>
          <a:xfrm>
            <a:off x="666780" y="4951385"/>
            <a:ext cx="10858500" cy="986912"/>
          </a:xfrm>
          <a:prstGeom prst="rect">
            <a:avLst/>
          </a:prstGeom>
          <a:solidFill>
            <a:srgbClr val="F3F3FA"/>
          </a:solidFill>
          <a:ln/>
        </p:spPr>
      </p:sp>
      <p:sp>
        <p:nvSpPr>
          <p:cNvPr id="8" name="Shape 6"/>
          <p:cNvSpPr/>
          <p:nvPr/>
        </p:nvSpPr>
        <p:spPr>
          <a:xfrm>
            <a:off x="666780" y="4951385"/>
            <a:ext cx="57150" cy="986912"/>
          </a:xfrm>
          <a:prstGeom prst="rect">
            <a:avLst/>
          </a:prstGeom>
          <a:solidFill>
            <a:srgbClr val="422C70"/>
          </a:solidFill>
          <a:ln/>
        </p:spPr>
      </p:sp>
      <p:sp>
        <p:nvSpPr>
          <p:cNvPr id="9" name="Text 7"/>
          <p:cNvSpPr/>
          <p:nvPr/>
        </p:nvSpPr>
        <p:spPr>
          <a:xfrm>
            <a:off x="1114014" y="5170841"/>
            <a:ext cx="10622310" cy="548000"/>
          </a:xfrm>
          <a:prstGeom prst="rect">
            <a:avLst/>
          </a:prstGeom>
          <a:noFill/>
          <a:ln/>
        </p:spPr>
        <p:txBody>
          <a:bodyPr wrap="square" lIns="0" tIns="0" rIns="0" bIns="0" rtlCol="0" anchor="t"/>
          <a:lstStyle/>
          <a:p>
            <a:pPr algn="l" indent="0" marL="0">
              <a:lnSpc>
                <a:spcPct val="113000"/>
              </a:lnSpc>
              <a:buNone/>
            </a:pPr>
            <a:r>
              <a:rPr lang="hu" altLang="en-US" sz="1920" b="1" dirty="0">
                <a:solidFill>
                  <a:srgbClr val="422C70"/>
                </a:solidFill>
                <a:latin typeface="IBM Plex Sans" pitchFamily="34" charset="0"/>
                <a:ea typeface="IBM Plex Sans" pitchFamily="34" charset="-122"/>
                <a:cs typeface="IBM Plex Sans" pitchFamily="34" charset="-120"/>
              </a:rPr>
              <a:t>Egy pillanat az elgondolkodásra</a:t>
            </a:r>
            <a:endParaRPr lang="hu" sz="1920" dirty="0"/>
          </a:p>
          <a:p>
            <a:pPr algn="l" indent="0" marL="0">
              <a:lnSpc>
                <a:spcPct val="113000"/>
              </a:lnSpc>
              <a:spcBef>
                <a:spcPts val="290"/>
              </a:spcBef>
              <a:buNone/>
            </a:pPr>
            <a:r>
              <a:rPr lang="hu" altLang="en-US" sz="1920" dirty="0">
                <a:solidFill>
                  <a:srgbClr val="25252B"/>
                </a:solidFill>
                <a:latin typeface="IBM Plex Sans" pitchFamily="34" charset="0"/>
                <a:ea typeface="IBM Plex Sans" pitchFamily="34" charset="-122"/>
                <a:cs typeface="IBM Plex Sans" pitchFamily="34" charset="-120"/>
              </a:rPr>
              <a:t>Mi az a kérdés, amelyet most már feltesz a pénzzel kapcsolatban, de korábban nem tett fel?</a:t>
            </a:r>
            <a:endParaRPr lang="hu"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1.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hu" altLang="en-US" sz="2400" dirty="0">
                <a:solidFill>
                  <a:srgbClr val="F7941F"/>
                </a:solidFill>
                <a:latin typeface="IBM Plex Sans Medium" pitchFamily="34" charset="0"/>
                <a:ea typeface="IBM Plex Sans Medium" pitchFamily="34" charset="-122"/>
                <a:cs typeface="IBM Plex Sans Medium" pitchFamily="34" charset="-120"/>
              </a:rPr>
              <a:t>2. modul</a:t>
            </a:r>
            <a:endParaRPr lang="hu"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hu" altLang="en-US" sz="4350" dirty="0">
                <a:solidFill>
                  <a:srgbClr val="FFFFFF"/>
                </a:solidFill>
                <a:latin typeface="IBM Plex Sans Medium" pitchFamily="34" charset="0"/>
                <a:ea typeface="IBM Plex Sans Medium" pitchFamily="34" charset="-122"/>
                <a:cs typeface="IBM Plex Sans Medium" pitchFamily="34" charset="-120"/>
              </a:rPr>
              <a:t>Hogyan működik a Bitcoin</a:t>
            </a:r>
            <a:endParaRPr lang="hu"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hu" altLang="en-US" sz="2400" b="1" dirty="0">
                <a:solidFill>
                  <a:srgbClr val="FFFFFF"/>
                </a:solidFill>
                <a:latin typeface="IBM Plex Sans" pitchFamily="34" charset="0"/>
                <a:ea typeface="IBM Plex Sans" pitchFamily="34" charset="-122"/>
                <a:cs typeface="IBM Plex Sans" pitchFamily="34" charset="-120"/>
              </a:rPr>
              <a:t>Megoldás:</a:t>
            </a:r>
            <a:r>
              <a:rPr lang="hu" altLang="en-US" sz="2400" dirty="0">
                <a:solidFill>
                  <a:srgbClr val="FFFFFF"/>
                </a:solidFill>
                <a:latin typeface="IBM Plex Sans" pitchFamily="34" charset="0"/>
                <a:ea typeface="IBM Plex Sans" pitchFamily="34" charset="-122"/>
                <a:cs typeface="IBM Plex Sans" pitchFamily="34" charset="-120"/>
              </a:rPr>
              <a:t> Miért hozták létre a Bitcoint, és hogyan ad választ a felmerülő problémákra?</a:t>
            </a:r>
            <a:endParaRPr lang="h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Miért jött létre a Bitcoin?</a:t>
            </a:r>
            <a:endParaRPr lang="hu" sz="3000" dirty="0"/>
          </a:p>
        </p:txBody>
      </p:sp>
      <p:sp>
        <p:nvSpPr>
          <p:cNvPr id="5" name="Text 2"/>
          <p:cNvSpPr/>
          <p:nvPr/>
        </p:nvSpPr>
        <p:spPr>
          <a:xfrm>
            <a:off x="956188" y="1364742"/>
            <a:ext cx="5377221" cy="2014057"/>
          </a:xfrm>
          <a:prstGeom prst="rect">
            <a:avLst/>
          </a:prstGeom>
          <a:noFill/>
          <a:ln/>
        </p:spPr>
        <p:txBody>
          <a:bodyPr wrap="square" lIns="0" tIns="0" rIns="0" bIns="0" rtlCol="0" anchor="t"/>
          <a:lstStyle/>
          <a:p>
            <a:pPr algn="l" marL="173990" indent="-173990">
              <a:lnSpc>
                <a:spcPct val="113000"/>
              </a:lnSpc>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Digitális fizetések már korábban is léteztek</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Központi főkönyvvezetők: engedélyezés, adatok, díjak és a meghibásodás kockázatai</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Másolható adatok: a dupla költés problémája</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Bitcoin: közös fizetési előzmények központi főkönyvvezető nélkül</a:t>
            </a:r>
            <a:endParaRPr lang="hu" sz="1820" dirty="0"/>
          </a:p>
        </p:txBody>
      </p:sp>
      <p:sp>
        <p:nvSpPr>
          <p:cNvPr id="6" name="Text 3"/>
          <p:cNvSpPr/>
          <p:nvPr/>
        </p:nvSpPr>
        <p:spPr>
          <a:xfrm>
            <a:off x="666780" y="3633460"/>
            <a:ext cx="5694426" cy="1250168"/>
          </a:xfrm>
          <a:prstGeom prst="rect">
            <a:avLst/>
          </a:prstGeom>
          <a:noFill/>
          <a:ln/>
        </p:spPr>
        <p:txBody>
          <a:bodyPr wrap="square" lIns="0" tIns="0" rIns="0" bIns="0" rtlCol="0" anchor="t"/>
          <a:lstStyle/>
          <a:p>
            <a:pPr algn="l" indent="0" marL="0">
              <a:lnSpc>
                <a:spcPct val="113000"/>
              </a:lnSpc>
              <a:buNone/>
            </a:pPr>
            <a:r>
              <a:rPr lang="hu" altLang="en-US" sz="1820" dirty="0">
                <a:solidFill>
                  <a:srgbClr val="25252B"/>
                </a:solidFill>
                <a:latin typeface="IBM Plex Sans" pitchFamily="34" charset="0"/>
                <a:ea typeface="IBM Plex Sans" pitchFamily="34" charset="-122"/>
                <a:cs typeface="IBM Plex Sans" pitchFamily="34" charset="-120"/>
              </a:rPr>
              <a:t>A Bitcoin csökkenti a központi szereplőkbe vetett bizalom szükségességét a kibocsátás és az elszámolás során; nem szüntet meg minden bizalmi igényt vagy kockázatot.</a:t>
            </a:r>
            <a:endParaRPr lang="hu" sz="1820" dirty="0"/>
          </a:p>
        </p:txBody>
      </p:sp>
      <p:sp>
        <p:nvSpPr>
          <p:cNvPr id="7" name="Text 4"/>
          <p:cNvSpPr/>
          <p:nvPr/>
        </p:nvSpPr>
        <p:spPr>
          <a:xfrm>
            <a:off x="666780" y="5115245"/>
            <a:ext cx="5694426" cy="625084"/>
          </a:xfrm>
          <a:prstGeom prst="rect">
            <a:avLst/>
          </a:prstGeom>
          <a:noFill/>
          <a:ln/>
        </p:spPr>
        <p:txBody>
          <a:bodyPr wrap="square" lIns="0" tIns="0" rIns="0" bIns="0" rtlCol="0" anchor="t"/>
          <a:lstStyle/>
          <a:p>
            <a:pPr algn="l" indent="0" marL="0">
              <a:lnSpc>
                <a:spcPct val="113000"/>
              </a:lnSpc>
              <a:buNone/>
            </a:pPr>
            <a:r>
              <a:rPr lang="hu" altLang="en-US" sz="1820" b="1" dirty="0">
                <a:solidFill>
                  <a:srgbClr val="422C70"/>
                </a:solidFill>
                <a:latin typeface="IBM Plex Sans" pitchFamily="34" charset="0"/>
                <a:ea typeface="IBM Plex Sans" pitchFamily="34" charset="-122"/>
                <a:cs typeface="IBM Plex Sans" pitchFamily="34" charset="-120"/>
              </a:rPr>
              <a:t>Bitcoin:</a:t>
            </a:r>
            <a:r>
              <a:rPr lang="hu" altLang="en-US" sz="1820" dirty="0">
                <a:solidFill>
                  <a:srgbClr val="25252B"/>
                </a:solidFill>
                <a:latin typeface="IBM Plex Sans" pitchFamily="34" charset="0"/>
                <a:ea typeface="IBM Plex Sans" pitchFamily="34" charset="-122"/>
                <a:cs typeface="IBM Plex Sans" pitchFamily="34" charset="-120"/>
              </a:rPr>
              <a:t> hálózat és protokoll · </a:t>
            </a:r>
            <a:r>
              <a:rPr lang="hu" altLang="en-US" sz="1820" b="1" dirty="0">
                <a:solidFill>
                  <a:srgbClr val="25252B"/>
                </a:solidFill>
                <a:latin typeface="IBM Plex Sans" pitchFamily="34" charset="0"/>
                <a:ea typeface="IBM Plex Sans" pitchFamily="34" charset="-122"/>
                <a:cs typeface="IBM Plex Sans" pitchFamily="34" charset="-120"/>
              </a:rPr>
              <a:t>bitcoin:</a:t>
            </a:r>
            <a:r>
              <a:rPr lang="hu" altLang="en-US" sz="1820" dirty="0">
                <a:solidFill>
                  <a:srgbClr val="25252B"/>
                </a:solidFill>
                <a:latin typeface="IBM Plex Sans" pitchFamily="34" charset="0"/>
                <a:ea typeface="IBM Plex Sans" pitchFamily="34" charset="-122"/>
                <a:cs typeface="IBM Plex Sans" pitchFamily="34" charset="-120"/>
              </a:rPr>
              <a:t> eszköz · </a:t>
            </a:r>
            <a:r>
              <a:rPr lang="hu" altLang="en-US" sz="1820" b="1" dirty="0">
                <a:solidFill>
                  <a:srgbClr val="25252B"/>
                </a:solidFill>
                <a:latin typeface="IBM Plex Sans" pitchFamily="34" charset="0"/>
                <a:ea typeface="IBM Plex Sans" pitchFamily="34" charset="-122"/>
                <a:cs typeface="IBM Plex Sans" pitchFamily="34" charset="-120"/>
              </a:rPr>
              <a:t>BTC:</a:t>
            </a:r>
            <a:r>
              <a:rPr lang="hu" altLang="en-US" sz="1820" dirty="0">
                <a:solidFill>
                  <a:srgbClr val="25252B"/>
                </a:solidFill>
                <a:latin typeface="IBM Plex Sans" pitchFamily="34" charset="0"/>
                <a:ea typeface="IBM Plex Sans" pitchFamily="34" charset="-122"/>
                <a:cs typeface="IBM Plex Sans" pitchFamily="34" charset="-120"/>
              </a:rPr>
              <a:t> az összeg jelölésére használt rövidítés</a:t>
            </a:r>
            <a:endParaRPr lang="hu"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Pénzforgalmi szolgáltató A küldő kérést küld a szolgáltatónakA szolgáltató vezeti a főkönyvet és jóváhagyja az átutalást A fogadó megkapja a pénzt, ha a szolgáltató engedélyeziAmitől függEgyetlen megb">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digitális és decentralizált pénz keresése</a:t>
            </a:r>
            <a:endParaRPr lang="hu"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Cypherpunkok: magánélet és szabadság kriptográfiával</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Titkosítás:</a:t>
            </a:r>
            <a:r>
              <a:rPr lang="hu" altLang="en-US" sz="2300" dirty="0">
                <a:solidFill>
                  <a:srgbClr val="25252B"/>
                </a:solidFill>
                <a:latin typeface="IBM Plex Sans" pitchFamily="34" charset="0"/>
                <a:ea typeface="IBM Plex Sans" pitchFamily="34" charset="-122"/>
                <a:cs typeface="IBM Plex Sans" pitchFamily="34" charset="-120"/>
              </a:rPr>
              <a:t> védi az üzenetek bizalmasságát</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Digitális aláírások:</a:t>
            </a:r>
            <a:r>
              <a:rPr lang="hu" altLang="en-US" sz="2300" dirty="0">
                <a:solidFill>
                  <a:srgbClr val="25252B"/>
                </a:solidFill>
                <a:latin typeface="IBM Plex Sans" pitchFamily="34" charset="0"/>
                <a:ea typeface="IBM Plex Sans" pitchFamily="34" charset="-122"/>
                <a:cs typeface="IBM Plex Sans" pitchFamily="34" charset="-120"/>
              </a:rPr>
              <a:t> igazolják a jogosultságot a titkos kulcs felfedése nélkül</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Cél: ne legyen egyetlen központi kibocsátó, szerver vagy rendszergazda</a:t>
            </a:r>
            <a:endParaRPr lang="hu"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hu" altLang="en-US" sz="2300" b="1" dirty="0">
                <a:solidFill>
                  <a:srgbClr val="25252B"/>
                </a:solidFill>
                <a:latin typeface="IBM Plex Sans" pitchFamily="34" charset="0"/>
                <a:ea typeface="IBM Plex Sans" pitchFamily="34" charset="-122"/>
                <a:cs typeface="IBM Plex Sans" pitchFamily="34" charset="-120"/>
              </a:rPr>
              <a:t>A kirakós korábbi darabjai</a:t>
            </a:r>
            <a:endParaRPr lang="hu"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DigiCash: bizalmas fizetések; függés egy központi vállalattól</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Hashcash: számítási költség a visszaélések ellen</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Bit Gold, b-money, RPoW: javaslatok és kísérletek szűkösen rendelkezésre álló érték létrehozására</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BitTorrent: egyenrangú felek közötti információmegosztás, nem pénz</a:t>
            </a:r>
            <a:endParaRPr lang="hu"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digitális pénz korai formái és</a:t>
            </a:r>
            <a:br/>
            <a:r>
              <a:rPr lang="hu" altLang="en-US" sz="3000" dirty="0">
                <a:solidFill>
                  <a:srgbClr val="422C70"/>
                </a:solidFill>
                <a:latin typeface="IBM Plex Sans Medium" pitchFamily="34" charset="0"/>
                <a:ea typeface="IBM Plex Sans Medium" pitchFamily="34" charset="-122"/>
                <a:cs typeface="IBM Plex Sans Medium" pitchFamily="34" charset="-120"/>
              </a:rPr>
              <a:t>a dupla költés</a:t>
            </a:r>
            <a:endParaRPr lang="hu" sz="3000" dirty="0"/>
          </a:p>
        </p:txBody>
      </p:sp>
      <p:sp>
        <p:nvSpPr>
          <p:cNvPr id="5" name="Text 2"/>
          <p:cNvSpPr/>
          <p:nvPr/>
        </p:nvSpPr>
        <p:spPr>
          <a:xfrm>
            <a:off x="666780" y="1848551"/>
            <a:ext cx="5694426" cy="72393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A dupla költés kísérlet arra, hogy ugyanazt a digitális egységet két címzettnek küldjék el.</a:t>
            </a:r>
            <a:endParaRPr lang="hu" sz="2110" dirty="0"/>
          </a:p>
        </p:txBody>
      </p:sp>
      <p:sp>
        <p:nvSpPr>
          <p:cNvPr id="6" name="Text 3"/>
          <p:cNvSpPr/>
          <p:nvPr/>
        </p:nvSpPr>
        <p:spPr>
          <a:xfrm>
            <a:off x="1002000" y="2787000"/>
            <a:ext cx="5327020" cy="3471885"/>
          </a:xfrm>
          <a:prstGeom prst="rect">
            <a:avLst/>
          </a:prstGeom>
          <a:noFill/>
          <a:ln/>
        </p:spPr>
        <p:txBody>
          <a:bodyPr wrap="square" lIns="0" tIns="0" rIns="0" bIns="0" rtlCol="0" anchor="t"/>
          <a:lstStyle/>
          <a:p>
            <a:pPr algn="l" marL="200660" indent="-200660">
              <a:lnSpc>
                <a:spcPct val="113000"/>
              </a:lnSpc>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Központi adatbázis: egyetlen megbízható döntéshozó</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Bitcoin: egyenrangú felek közötti üzenetszórás és aláírások</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Bányászok: blokkok és munkabizonyíték</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Csomópontok: független ellenőrzés</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Közös nyilvántartás: a legtöbb felhalmozott munkával rendelkező érvényes előzménytörténet</a:t>
            </a:r>
            <a:endParaRPr lang="hu"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Egyenrangú felek közötti hálózatA tranzakciókat közvetlenül a résztvevőknek jelentik be Digitális aláírásokCsak a privát kulcs birtokosa engedélyezhet költéstBlokkok és bányászatA bányászok munkabizon">    </p:cNvPr>
          <p:cNvPicPr>
            <a:picLocks noChangeAspect="1"/>
          </p:cNvPicPr>
          <p:nvPr/>
        </p:nvPicPr>
        <p:blipFill>
          <a:blip r:embed="rId1"/>
          <a:stretch>
            <a:fillRect/>
          </a:stretch>
        </p:blipFill>
        <p:spPr>
          <a:xfrm>
            <a:off x="342900" y="671901"/>
            <a:ext cx="11506170" cy="53617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Digitális szűkösség és</a:t>
            </a:r>
            <a:br/>
            <a:r>
              <a:rPr lang="hu" altLang="en-US" sz="3000" dirty="0">
                <a:solidFill>
                  <a:srgbClr val="422C70"/>
                </a:solidFill>
                <a:latin typeface="IBM Plex Sans Medium" pitchFamily="34" charset="0"/>
                <a:ea typeface="IBM Plex Sans Medium" pitchFamily="34" charset="-122"/>
                <a:cs typeface="IBM Plex Sans Medium" pitchFamily="34" charset="-120"/>
              </a:rPr>
              <a:t>ellenőrizhető kínálat</a:t>
            </a:r>
            <a:endParaRPr lang="hu" sz="3000" dirty="0"/>
          </a:p>
        </p:txBody>
      </p:sp>
      <p:sp>
        <p:nvSpPr>
          <p:cNvPr id="5" name="Text 2"/>
          <p:cNvSpPr/>
          <p:nvPr/>
        </p:nvSpPr>
        <p:spPr>
          <a:xfrm>
            <a:off x="986729" y="1791310"/>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Az érvényes egységek megkülönböztetése az érvénytelen másolatoktól</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A dupla költések elutasítása</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Nyilvános tranzakciótörténet és aláírások</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Munkabizonyíték és a szabályok betartásának független ellenőrzése</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A decentralizációhoz és az ellenőrzéshez kötött kínálati korlát</a:t>
            </a:r>
            <a:endParaRPr lang="hu" sz="2020" dirty="0"/>
          </a:p>
        </p:txBody>
      </p:sp>
      <p:sp>
        <p:nvSpPr>
          <p:cNvPr id="6" name="Text 3"/>
          <p:cNvSpPr/>
          <p:nvPr/>
        </p:nvSpPr>
        <p:spPr>
          <a:xfrm>
            <a:off x="666780" y="5042276"/>
            <a:ext cx="5694426" cy="1036747"/>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A kínálatra vonatkozó írásos állítás önmagában nem elég: ki tudja ellenőrizni, és ki tudná megváltoztatni?</a:t>
            </a:r>
            <a:endParaRPr lang="hu"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Állítás a kínálatról Egy kibocsátó a weboldalán meghatároz egy felső határt. Ezt csak a kibocsátó saját adatbázisa rögzíti. A kibocsátón kívül senki sem tudja ellenőrizni. A kibocsátó észrevétlenül me">    </p:cNvPr>
          <p:cNvPicPr>
            <a:picLocks noChangeAspect="1"/>
          </p:cNvPicPr>
          <p:nvPr/>
        </p:nvPicPr>
        <p:blipFill>
          <a:blip r:embed="rId1"/>
          <a:stretch>
            <a:fillRect/>
          </a:stretch>
        </p:blipFill>
        <p:spPr>
          <a:xfrm>
            <a:off x="342900" y="278801"/>
            <a:ext cx="11506170" cy="614796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blokklánc: a Bitcoin nyilvános főkönyve</a:t>
            </a:r>
            <a:endParaRPr lang="h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Több példányban tárolt nyilvános tranzakciós nyilvántartás</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Összekapcsolt blokkok; egymástól függetlenül ellenőrzött másolatok</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A legtöbb felhalmozott munkabizonyítékkal rendelkező érvényes lánc</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Átlagosan körülbelül tízpercenként egy új blokk</a:t>
            </a:r>
            <a:endParaRPr lang="hu"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A tranzakciótörténet átírásához újra el kell végezni a munkát, és utol kell érni a láncot. Ez költséges, de nem szó szerint lehetetlen; átmenetileg egymással versengő tranzakciótörténetek és láncátszerveződések is előfordulhatnak.</a:t>
            </a:r>
            <a:endParaRPr lang="h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Decentralizáció</a:t>
            </a:r>
            <a:endParaRPr lang="hu"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Nyílt forráskódú szoftver és nyílt részvétel a protokollban</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A független csomópontok ellenőriznek; a bányászok blokkokat javasolnak</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A szabályváltozások az önkéntes elfogadástól függenek</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Egyetlen résztvevő sem változtathatja meg egyedül a szabályokat mindenki számára</a:t>
            </a:r>
            <a:endParaRPr lang="hu"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A befolyás és az erőforrások egyenlőtlenül oszlanak meg; a nagy szolgáltatók függőséget teremthetnek. Az egyeztetés lassabb lehet, és a hálózatnak nincs központi ügyfélszolgálata.</a:t>
            </a:r>
            <a:endParaRPr lang="hu"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Digitális aláírások és egyenrangú felek közötti átutalás</a:t>
            </a:r>
            <a:endParaRPr lang="hu"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A tárca privát kulccsal ír alá</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A hálózat a kulcs megismerése nélkül ellenőrzi az aláírást</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Az aláírt tranzakciót a résztvevők továbbítják</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Nincs központi Bitcoin-üzemeltető, amely jóváhagyná a csatlakozást vagy a fizetést</a:t>
            </a:r>
            <a:endParaRPr lang="hu"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Aki megszerez egy privát kulcsot, általában elköltheti a hozzá tartozó pénzt. A hozzáférés elvesztése végleges veszteséget jelenthet.</a:t>
            </a:r>
            <a:endParaRPr lang="hu"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A közvetítői szolgáltatások igénybevétele továbbra is választható; ha Ön igénybe vesz egyet, annak letétkezelési szabályai és kockázatai is érvényesülnek. A téves címre küldött érvényes fizetés általában nem fordítható vissza.</a:t>
            </a:r>
            <a:endParaRPr lang="hu"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A küldő aláír és közzétesz egy tranzakciót Más csomópontok Egy csomópont ellenőrzi és továbbítja Egy másik csomópont továbbítjaA bejárt útvonal Egy csomópont ellenőrzi és továbbítja Egy másik csomópon">    </p:cNvPr>
          <p:cNvPicPr>
            <a:picLocks noChangeAspect="1"/>
          </p:cNvPicPr>
          <p:nvPr/>
        </p:nvPicPr>
        <p:blipFill>
          <a:blip r:embed="rId1"/>
          <a:stretch>
            <a:fillRect/>
          </a:stretch>
        </p:blipFill>
        <p:spPr>
          <a:xfrm>
            <a:off x="945581" y="266730"/>
            <a:ext cx="1030080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FelhasználóA felhasználó bitcoint fogad, tart és küld. CsomópontA csomópont önállóan ellenőrzi a szabályok betartását, és továbbítja az érvényes adatokat. BányászA bányász blokkjelölteket állít össze,">    </p:cNvPr>
          <p:cNvPicPr>
            <a:picLocks noChangeAspect="1"/>
          </p:cNvPicPr>
          <p:nvPr/>
        </p:nvPicPr>
        <p:blipFill>
          <a:blip r:embed="rId2"/>
          <a:stretch>
            <a:fillRect/>
          </a:stretch>
        </p:blipFill>
        <p:spPr>
          <a:xfrm>
            <a:off x="1044336" y="571500"/>
            <a:ext cx="4616623" cy="569890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Felhasználók, csomópontok, bányászok és fejlesztők</a:t>
            </a:r>
            <a:endParaRPr lang="hu"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A bányászok nem tudják elérni, hogy a becsületes csomópontok elfogadják az érvénytelen blokkokat. A fejlesztők nem kényszeríthetik ki a szoftver használatát. Egy személy több szerepet is betölthet.</a:t>
            </a:r>
            <a:endParaRPr lang="hu"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hu" altLang="en-US" sz="2400" b="1" dirty="0">
                <a:solidFill>
                  <a:srgbClr val="422C70"/>
                </a:solidFill>
                <a:latin typeface="IBM Plex Sans" pitchFamily="34" charset="0"/>
                <a:ea typeface="IBM Plex Sans" pitchFamily="34" charset="-122"/>
                <a:cs typeface="IBM Plex Sans" pitchFamily="34" charset="-120"/>
              </a:rPr>
              <a:t>Villámkérdés</a:t>
            </a:r>
            <a:endParaRPr lang="hu" sz="2400" dirty="0"/>
          </a:p>
          <a:p>
            <a:pPr algn="l" indent="0" marL="0">
              <a:lnSpc>
                <a:spcPct val="113000"/>
              </a:lnSpc>
              <a:spcBef>
                <a:spcPts val="360"/>
              </a:spcBef>
              <a:buNone/>
            </a:pPr>
            <a:r>
              <a:rPr lang="hu" altLang="en-US" sz="2400" dirty="0">
                <a:solidFill>
                  <a:srgbClr val="25252B"/>
                </a:solidFill>
                <a:latin typeface="IBM Plex Sans" pitchFamily="34" charset="0"/>
                <a:ea typeface="IBM Plex Sans" pitchFamily="34" charset="-122"/>
                <a:cs typeface="IBM Plex Sans" pitchFamily="34" charset="-120"/>
              </a:rPr>
              <a:t>Miért ellenőrzi egy csomópont a tranzakciókat? Nevezzen meg egy szabályt, amelynek a betartását ellenőrzi.</a:t>
            </a:r>
            <a:endParaRPr lang="h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Munkabizonyíték</a:t>
            </a:r>
            <a:endParaRPr lang="hu" sz="3000" dirty="0"/>
          </a:p>
        </p:txBody>
      </p:sp>
      <p:sp>
        <p:nvSpPr>
          <p:cNvPr id="5" name="Text 2"/>
          <p:cNvSpPr/>
          <p:nvPr/>
        </p:nvSpPr>
        <p:spPr>
          <a:xfrm>
            <a:off x="971459" y="1368491"/>
            <a:ext cx="6006694" cy="3156234"/>
          </a:xfrm>
          <a:prstGeom prst="rect">
            <a:avLst/>
          </a:prstGeom>
          <a:noFill/>
          <a:ln/>
        </p:spPr>
        <p:txBody>
          <a:bodyPr wrap="square" lIns="0" tIns="0" rIns="0" bIns="0" rtlCol="0" anchor="t"/>
          <a:lstStyle/>
          <a:p>
            <a:pPr algn="l" marL="182880" indent="-182880">
              <a:lnSpc>
                <a:spcPct val="113000"/>
              </a:lnSpc>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Blokkjelölt → ismételt hashelés → érvényes eredmény</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Költséges számítás és energiafelhasználás; gyors ellenőrzés</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Az érvényes blokk közzététele és ellenőrzése a csomópontok által</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 célérték az átlagosan tízperces blokkidő eléréséhez igazodik</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 felhalmozott munka költségessé teszi az átírást</a:t>
            </a:r>
            <a:endParaRPr lang="hu" sz="1920" dirty="0"/>
          </a:p>
        </p:txBody>
      </p:sp>
      <p:sp>
        <p:nvSpPr>
          <p:cNvPr id="6" name="Text 3"/>
          <p:cNvSpPr/>
          <p:nvPr/>
        </p:nvSpPr>
        <p:spPr>
          <a:xfrm>
            <a:off x="666780" y="4792828"/>
            <a:ext cx="6340632" cy="1316279"/>
          </a:xfrm>
          <a:prstGeom prst="rect">
            <a:avLst/>
          </a:prstGeom>
          <a:noFill/>
          <a:ln/>
        </p:spPr>
        <p:txBody>
          <a:bodyPr wrap="square" lIns="0" tIns="0" rIns="0" bIns="0" rtlCol="0" anchor="t"/>
          <a:lstStyle/>
          <a:p>
            <a:pPr algn="l" indent="0" marL="0">
              <a:lnSpc>
                <a:spcPct val="113000"/>
              </a:lnSpc>
              <a:buNone/>
            </a:pPr>
            <a:r>
              <a:rPr lang="hu" altLang="en-US" sz="1920" dirty="0">
                <a:solidFill>
                  <a:srgbClr val="25252B"/>
                </a:solidFill>
                <a:latin typeface="IBM Plex Sans" pitchFamily="34" charset="0"/>
                <a:ea typeface="IBM Plex Sans" pitchFamily="34" charset="-122"/>
                <a:cs typeface="IBM Plex Sans" pitchFamily="34" charset="-120"/>
              </a:rPr>
              <a:t>A bányászat a tranzakciók sorrendjét biztosítja; nem külső egyenleteket old meg. Értékelje az energiaforrást, az energiafelhasználást, a biztonsági előnyöket és az alternatívákat.</a:t>
            </a:r>
            <a:endParaRPr lang="hu"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A bányász talál egy blokkot Egy bányászgép újra és újra hashértéket számít, amíg az egyik eredmény meg nem felel a célértéknek2A bányász közzéteszi a blokkotA blokk eljut a hálózatra3A csomópontok el">    </p:cNvPr>
          <p:cNvPicPr>
            <a:picLocks noChangeAspect="1"/>
          </p:cNvPicPr>
          <p:nvPr/>
        </p:nvPicPr>
        <p:blipFill>
          <a:blip r:embed="rId2"/>
          <a:stretch>
            <a:fillRect/>
          </a:stretch>
        </p:blipFill>
        <p:spPr>
          <a:xfrm>
            <a:off x="1934139" y="571500"/>
            <a:ext cx="2836926" cy="553852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Véges kínálat</a:t>
            </a:r>
            <a:endParaRPr lang="hu" sz="3000" dirty="0"/>
          </a:p>
        </p:txBody>
      </p:sp>
      <p:sp>
        <p:nvSpPr>
          <p:cNvPr id="5" name="Text 2"/>
          <p:cNvSpPr/>
          <p:nvPr/>
        </p:nvSpPr>
        <p:spPr>
          <a:xfrm>
            <a:off x="971459" y="1368491"/>
            <a:ext cx="5360487" cy="2827142"/>
          </a:xfrm>
          <a:prstGeom prst="rect">
            <a:avLst/>
          </a:prstGeom>
          <a:noFill/>
          <a:ln/>
        </p:spPr>
        <p:txBody>
          <a:bodyPr wrap="square" lIns="0" tIns="0" rIns="0" bIns="0" rtlCol="0" anchor="t"/>
          <a:lstStyle/>
          <a:p>
            <a:pPr algn="l" marL="182880" indent="-182880">
              <a:lnSpc>
                <a:spcPct val="113000"/>
              </a:lnSpc>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Maximum: </a:t>
            </a:r>
            <a:r>
              <a:rPr lang="hu" altLang="en-US" sz="1920" b="1" dirty="0">
                <a:solidFill>
                  <a:srgbClr val="25252B"/>
                </a:solidFill>
                <a:latin typeface="IBM Plex Sans" pitchFamily="34" charset="0"/>
                <a:ea typeface="IBM Plex Sans" pitchFamily="34" charset="-122"/>
                <a:cs typeface="IBM Plex Sans" pitchFamily="34" charset="-120"/>
              </a:rPr>
              <a:t>21 millió BTC</a:t>
            </a:r>
            <a:r>
              <a:rPr lang="hu" altLang="en-US" sz="1920" dirty="0">
                <a:solidFill>
                  <a:srgbClr val="25252B"/>
                </a:solidFill>
                <a:latin typeface="IBM Plex Sans" pitchFamily="34" charset="0"/>
                <a:ea typeface="IBM Plex Sans" pitchFamily="34" charset="-122"/>
                <a:cs typeface="IBM Plex Sans" pitchFamily="34" charset="-120"/>
              </a:rPr>
              <a:t> a nyilvános szabályok szerint</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Új kibocsátás: blokktámogatás</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Felezés: minden </a:t>
            </a:r>
            <a:r>
              <a:rPr lang="hu" altLang="en-US" sz="1920" b="1" dirty="0">
                <a:solidFill>
                  <a:srgbClr val="25252B"/>
                </a:solidFill>
                <a:latin typeface="IBM Plex Sans" pitchFamily="34" charset="0"/>
                <a:ea typeface="IBM Plex Sans" pitchFamily="34" charset="-122"/>
                <a:cs typeface="IBM Plex Sans" pitchFamily="34" charset="-120"/>
              </a:rPr>
              <a:t>210 000 blokk után</a:t>
            </a:r>
            <a:r>
              <a:rPr lang="hu" altLang="en-US" sz="1920" dirty="0">
                <a:solidFill>
                  <a:srgbClr val="25252B"/>
                </a:solidFill>
                <a:latin typeface="IBM Plex Sans" pitchFamily="34" charset="0"/>
                <a:ea typeface="IBM Plex Sans" pitchFamily="34" charset="-122"/>
                <a:cs typeface="IBM Plex Sans" pitchFamily="34" charset="-120"/>
              </a:rPr>
              <a:t>, nagyjából négyévente</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Blokktámogatás: 50 → 25 → 12,5 → 6,25 → 3,125 BTC</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 díjak elkülönülnek az új kibocsátástól</a:t>
            </a:r>
            <a:endParaRPr lang="hu" sz="1920" dirty="0"/>
          </a:p>
        </p:txBody>
      </p:sp>
      <p:sp>
        <p:nvSpPr>
          <p:cNvPr id="6" name="Text 3"/>
          <p:cNvSpPr/>
          <p:nvPr/>
        </p:nvSpPr>
        <p:spPr>
          <a:xfrm>
            <a:off x="666780" y="4463826"/>
            <a:ext cx="5694426" cy="1645280"/>
          </a:xfrm>
          <a:prstGeom prst="rect">
            <a:avLst/>
          </a:prstGeom>
          <a:noFill/>
          <a:ln/>
        </p:spPr>
        <p:txBody>
          <a:bodyPr wrap="square" lIns="0" tIns="0" rIns="0" bIns="0" rtlCol="0" anchor="t"/>
          <a:lstStyle/>
          <a:p>
            <a:pPr algn="l" indent="0" marL="0">
              <a:lnSpc>
                <a:spcPct val="113000"/>
              </a:lnSpc>
              <a:buNone/>
            </a:pPr>
            <a:r>
              <a:rPr lang="hu" altLang="en-US" sz="1920" dirty="0">
                <a:solidFill>
                  <a:srgbClr val="25252B"/>
                </a:solidFill>
                <a:latin typeface="IBM Plex Sans" pitchFamily="34" charset="0"/>
                <a:ea typeface="IBM Plex Sans" pitchFamily="34" charset="-122"/>
                <a:cs typeface="IBM Plex Sans" pitchFamily="34" charset="-120"/>
              </a:rPr>
              <a:t>A csomópontok elutasítják a megengedettnél nagyobb kibocsátást; a korlát addig érvényesül, amíg a résztvevők érvényt szereznek neki. A korlátozott kínálat nem garantálja az árfolyam emelkedését.</a:t>
            </a:r>
            <a:endParaRPr lang="hu"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Összes kibocsátott bitcoin21 milliós korlát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Új bitcoin blokkonként502512.56.253.1250k210k420k630k840k1,050k1,260k1,470kFelezés 210 000 blokkonként (nagyjából négyévente)A tranzakciós díjakat ezen felül fizetik, és ezek nem új bitcoinok.">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Satoshik és egységtorzítás</a:t>
            </a:r>
            <a:endParaRPr lang="hu"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hu" altLang="en-US" sz="1820" b="1" dirty="0">
                <a:solidFill>
                  <a:srgbClr val="25252B"/>
                </a:solidFill>
                <a:latin typeface="IBM Plex Sans" pitchFamily="34" charset="0"/>
                <a:ea typeface="IBM Plex Sans" pitchFamily="34" charset="-122"/>
                <a:cs typeface="IBM Plex Sans" pitchFamily="34" charset="-120"/>
              </a:rPr>
              <a:t>1 BTC = 100 000 000 sat</a:t>
            </a:r>
            <a:endParaRPr lang="hu" sz="1820" dirty="0"/>
          </a:p>
          <a:p>
            <a:pPr algn="l" marL="173990" indent="-173990">
              <a:lnSpc>
                <a:spcPct val="113000"/>
              </a:lnSpc>
              <a:spcBef>
                <a:spcPts val="360"/>
              </a:spcBef>
              <a:buSzPct val="100000"/>
              <a:buChar char="•"/>
            </a:pPr>
            <a:r>
              <a:rPr lang="hu" altLang="en-US" sz="1820" b="1" dirty="0">
                <a:solidFill>
                  <a:srgbClr val="25252B"/>
                </a:solidFill>
                <a:latin typeface="IBM Plex Sans" pitchFamily="34" charset="0"/>
                <a:ea typeface="IBM Plex Sans" pitchFamily="34" charset="-122"/>
                <a:cs typeface="IBM Plex Sans" pitchFamily="34" charset="-120"/>
              </a:rPr>
              <a:t>0,001 BTC = 100 000 sat</a:t>
            </a:r>
            <a:endParaRPr lang="hu" sz="1820" dirty="0"/>
          </a:p>
          <a:p>
            <a:pPr algn="l" marL="173990" indent="-173990">
              <a:lnSpc>
                <a:spcPct val="113000"/>
              </a:lnSpc>
              <a:spcBef>
                <a:spcPts val="360"/>
              </a:spcBef>
              <a:buSzPct val="100000"/>
              <a:buChar char="•"/>
            </a:pPr>
            <a:r>
              <a:rPr lang="hu" altLang="en-US" sz="1820" b="1" dirty="0">
                <a:solidFill>
                  <a:srgbClr val="25252B"/>
                </a:solidFill>
                <a:latin typeface="IBM Plex Sans" pitchFamily="34" charset="0"/>
                <a:ea typeface="IBM Plex Sans" pitchFamily="34" charset="-122"/>
                <a:cs typeface="IBM Plex Sans" pitchFamily="34" charset="-120"/>
              </a:rPr>
              <a:t>1 sat = 0,00000001 BTC</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Nincs szükség egy egész bitcoinra</a:t>
            </a:r>
            <a:endParaRPr lang="hu" sz="1820" dirty="0"/>
          </a:p>
        </p:txBody>
      </p:sp>
      <p:sp>
        <p:nvSpPr>
          <p:cNvPr id="6" name="Text 3"/>
          <p:cNvSpPr/>
          <p:nvPr/>
        </p:nvSpPr>
        <p:spPr>
          <a:xfrm>
            <a:off x="666780" y="3008376"/>
            <a:ext cx="5694426" cy="1250168"/>
          </a:xfrm>
          <a:prstGeom prst="rect">
            <a:avLst/>
          </a:prstGeom>
          <a:noFill/>
          <a:ln/>
        </p:spPr>
        <p:txBody>
          <a:bodyPr wrap="square" lIns="0" tIns="0" rIns="0" bIns="0" rtlCol="0" anchor="t"/>
          <a:lstStyle/>
          <a:p>
            <a:pPr algn="l" indent="0" marL="0">
              <a:lnSpc>
                <a:spcPct val="113000"/>
              </a:lnSpc>
              <a:buNone/>
            </a:pPr>
            <a:r>
              <a:rPr lang="hu" altLang="en-US" sz="1820" b="1" dirty="0">
                <a:solidFill>
                  <a:srgbClr val="422C70"/>
                </a:solidFill>
                <a:latin typeface="IBM Plex Sans" pitchFamily="34" charset="0"/>
                <a:ea typeface="IBM Plex Sans" pitchFamily="34" charset="-122"/>
                <a:cs typeface="IBM Plex Sans" pitchFamily="34" charset="-120"/>
              </a:rPr>
              <a:t>Egységtorzítás:</a:t>
            </a:r>
            <a:r>
              <a:rPr lang="hu" altLang="en-US" sz="1820" dirty="0">
                <a:solidFill>
                  <a:srgbClr val="25252B"/>
                </a:solidFill>
                <a:latin typeface="IBM Plex Sans" pitchFamily="34" charset="0"/>
                <a:ea typeface="IBM Plex Sans" pitchFamily="34" charset="-122"/>
                <a:cs typeface="IBM Plex Sans" pitchFamily="34" charset="-120"/>
              </a:rPr>
              <a:t> az egész egységre vetített alacsony ár nem jelent jobb értéket. Hasonlítsa össze a kínálatból való részesedést, az érintett értéket és a kockázatokat.</a:t>
            </a:r>
            <a:endParaRPr lang="hu" sz="1820" dirty="0"/>
          </a:p>
        </p:txBody>
      </p:sp>
      <p:sp>
        <p:nvSpPr>
          <p:cNvPr id="7" name="Shape 4"/>
          <p:cNvSpPr/>
          <p:nvPr/>
        </p:nvSpPr>
        <p:spPr>
          <a:xfrm>
            <a:off x="666780" y="4490161"/>
            <a:ext cx="5372100" cy="1249985"/>
          </a:xfrm>
          <a:prstGeom prst="rect">
            <a:avLst/>
          </a:prstGeom>
          <a:solidFill>
            <a:srgbClr val="F3F3FA"/>
          </a:solidFill>
          <a:ln/>
        </p:spPr>
      </p:sp>
      <p:sp>
        <p:nvSpPr>
          <p:cNvPr id="8" name="Shape 5"/>
          <p:cNvSpPr/>
          <p:nvPr/>
        </p:nvSpPr>
        <p:spPr>
          <a:xfrm>
            <a:off x="666780" y="4490161"/>
            <a:ext cx="57150" cy="1249985"/>
          </a:xfrm>
          <a:prstGeom prst="rect">
            <a:avLst/>
          </a:prstGeom>
          <a:solidFill>
            <a:srgbClr val="422C70"/>
          </a:solidFill>
          <a:ln/>
        </p:spPr>
      </p:sp>
      <p:sp>
        <p:nvSpPr>
          <p:cNvPr id="9" name="Text 6"/>
          <p:cNvSpPr/>
          <p:nvPr/>
        </p:nvSpPr>
        <p:spPr>
          <a:xfrm>
            <a:off x="1094537" y="4698644"/>
            <a:ext cx="4848057" cy="833018"/>
          </a:xfrm>
          <a:prstGeom prst="rect">
            <a:avLst/>
          </a:prstGeom>
          <a:noFill/>
          <a:ln/>
        </p:spPr>
        <p:txBody>
          <a:bodyPr wrap="square" lIns="0" tIns="0" rIns="0" bIns="0" rtlCol="0" anchor="t"/>
          <a:lstStyle/>
          <a:p>
            <a:pPr algn="l" indent="0" marL="0">
              <a:lnSpc>
                <a:spcPct val="113000"/>
              </a:lnSpc>
              <a:buNone/>
            </a:pPr>
            <a:r>
              <a:rPr lang="hu" altLang="en-US" sz="1820" b="1" dirty="0">
                <a:solidFill>
                  <a:srgbClr val="422C70"/>
                </a:solidFill>
                <a:latin typeface="IBM Plex Sans" pitchFamily="34" charset="0"/>
                <a:ea typeface="IBM Plex Sans" pitchFamily="34" charset="-122"/>
                <a:cs typeface="IBM Plex Sans" pitchFamily="34" charset="-120"/>
              </a:rPr>
              <a:t>Mutassa meg, mit értett meg</a:t>
            </a:r>
            <a:endParaRPr lang="hu" sz="1820" dirty="0"/>
          </a:p>
          <a:p>
            <a:pPr algn="l" indent="0" marL="0">
              <a:lnSpc>
                <a:spcPct val="113000"/>
              </a:lnSpc>
              <a:spcBef>
                <a:spcPts val="270"/>
              </a:spcBef>
              <a:buNone/>
            </a:pPr>
            <a:r>
              <a:rPr lang="hu" altLang="en-US" sz="1820" dirty="0">
                <a:solidFill>
                  <a:srgbClr val="25252B"/>
                </a:solidFill>
                <a:latin typeface="IBM Plex Sans" pitchFamily="34" charset="0"/>
                <a:ea typeface="IBM Plex Sans" pitchFamily="34" charset="-122"/>
                <a:cs typeface="IBM Plex Sans" pitchFamily="34" charset="-120"/>
              </a:rPr>
              <a:t>Hány sat van 0,01 BTC-ben? Miért használhat valaki egy egész bitcoinnál kisebb összeget?</a:t>
            </a:r>
            <a:endParaRPr lang="hu"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Bitcoin mint értékálló digitális pénz</a:t>
            </a:r>
            <a:endParaRPr lang="hu" sz="3000" dirty="0"/>
          </a:p>
        </p:txBody>
      </p:sp>
      <p:sp>
        <p:nvSpPr>
          <p:cNvPr id="4" name="Text 2"/>
          <p:cNvSpPr/>
          <p:nvPr/>
        </p:nvSpPr>
        <p:spPr>
          <a:xfrm>
            <a:off x="971459" y="136849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Tartós főkönyv; a hozzáférés a kulcsoktól függ</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Hordozható és osztható; az átutaláshoz kommunikációs kapcsolat szükséges</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Nyilvánosan ellenőrizhető szűkösség és ellenőrizhető szabályok</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 helyettesíthetőséget befolyásolhatja, hogy a szolgáltatók hogyan kezelik a nyilvános tranzakciós előzményeket</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Az elfogadottság helyenként eltérő</a:t>
            </a:r>
            <a:endParaRPr lang="hu" sz="1920" dirty="0"/>
          </a:p>
        </p:txBody>
      </p:sp>
      <p:sp>
        <p:nvSpPr>
          <p:cNvPr id="5" name="Text 3"/>
          <p:cNvSpPr/>
          <p:nvPr/>
        </p:nvSpPr>
        <p:spPr>
          <a:xfrm>
            <a:off x="666780" y="3805641"/>
            <a:ext cx="11510010" cy="329093"/>
          </a:xfrm>
          <a:prstGeom prst="rect">
            <a:avLst/>
          </a:prstGeom>
          <a:noFill/>
          <a:ln/>
        </p:spPr>
        <p:txBody>
          <a:bodyPr wrap="square" lIns="0" tIns="0" rIns="0" bIns="0" rtlCol="0" anchor="t"/>
          <a:lstStyle/>
          <a:p>
            <a:pPr algn="l" indent="0" marL="0">
              <a:lnSpc>
                <a:spcPct val="113000"/>
              </a:lnSpc>
              <a:buNone/>
            </a:pPr>
            <a:r>
              <a:rPr lang="hu" altLang="en-US" sz="1920" b="1" dirty="0">
                <a:solidFill>
                  <a:srgbClr val="25252B"/>
                </a:solidFill>
                <a:latin typeface="IBM Plex Sans" pitchFamily="34" charset="0"/>
                <a:ea typeface="IBM Plex Sans" pitchFamily="34" charset="-122"/>
                <a:cs typeface="IBM Plex Sans" pitchFamily="34" charset="-120"/>
              </a:rPr>
              <a:t>Három funkció</a:t>
            </a:r>
            <a:endParaRPr lang="hu" sz="1920" dirty="0"/>
          </a:p>
        </p:txBody>
      </p:sp>
      <p:sp>
        <p:nvSpPr>
          <p:cNvPr id="6" name="Text 4"/>
          <p:cNvSpPr/>
          <p:nvPr/>
        </p:nvSpPr>
        <p:spPr>
          <a:xfrm>
            <a:off x="971459" y="4329684"/>
            <a:ext cx="11176071" cy="1084478"/>
          </a:xfrm>
          <a:prstGeom prst="rect">
            <a:avLst/>
          </a:prstGeom>
          <a:noFill/>
          <a:ln/>
        </p:spPr>
        <p:txBody>
          <a:bodyPr wrap="square" lIns="0" tIns="0" rIns="0" bIns="0" rtlCol="0" anchor="t"/>
          <a:lstStyle/>
          <a:p>
            <a:pPr algn="l" marL="182880" indent="-182880">
              <a:lnSpc>
                <a:spcPct val="113000"/>
              </a:lnSpc>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Értékőrző: kiszámítható kínálat; ingadozó árfolyam</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Csereeszköz: közvetlen átutalás; változó díjak és elfogadottság</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Elszámolási egység: BTC vagy satoshi; sok áru árát fiat pénzben adják meg</a:t>
            </a:r>
            <a:endParaRPr lang="hu" sz="1920" dirty="0"/>
          </a:p>
        </p:txBody>
      </p:sp>
      <p:sp>
        <p:nvSpPr>
          <p:cNvPr id="7" name="Text 5"/>
          <p:cNvSpPr/>
          <p:nvPr/>
        </p:nvSpPr>
        <p:spPr>
          <a:xfrm>
            <a:off x="666780" y="5560558"/>
            <a:ext cx="11510010" cy="415686"/>
          </a:xfrm>
          <a:prstGeom prst="rect">
            <a:avLst/>
          </a:prstGeom>
          <a:noFill/>
          <a:ln/>
        </p:spPr>
        <p:txBody>
          <a:bodyPr wrap="square" lIns="0" tIns="0" rIns="0" bIns="0" rtlCol="0" anchor="t"/>
          <a:lstStyle/>
          <a:p>
            <a:pPr algn="l" indent="0" marL="0">
              <a:lnSpc>
                <a:spcPct val="113000"/>
              </a:lnSpc>
              <a:buNone/>
            </a:pPr>
            <a:r>
              <a:rPr lang="hu" altLang="en-US" sz="1540" dirty="0">
                <a:solidFill>
                  <a:srgbClr val="25252B"/>
                </a:solidFill>
                <a:latin typeface="IBM Plex Sans" pitchFamily="34" charset="0"/>
                <a:ea typeface="IBM Plex Sans" pitchFamily="34" charset="-122"/>
                <a:cs typeface="IBM Plex Sans" pitchFamily="34" charset="-120"/>
              </a:rPr>
              <a:t>Az „értékálló pénz” megítélése a megadott kritériumoktól függ. Hasonlítsa össze az alternatívákat azonos mércék alapján.</a:t>
            </a:r>
            <a:endParaRPr lang="hu" sz="154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Bitcoin, stabilcoinok és egyéb kriptoeszközök</a:t>
            </a:r>
            <a:endParaRPr lang="hu"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Bitcoin:</a:t>
            </a:r>
            <a:r>
              <a:rPr lang="hu" altLang="en-US" sz="2300" dirty="0">
                <a:solidFill>
                  <a:srgbClr val="25252B"/>
                </a:solidFill>
                <a:latin typeface="IBM Plex Sans" pitchFamily="34" charset="0"/>
                <a:ea typeface="IBM Plex Sans" pitchFamily="34" charset="-122"/>
                <a:cs typeface="IBM Plex Sans" pitchFamily="34" charset="-120"/>
              </a:rPr>
              <a:t> nyilvános kibocsátási szabályok; nincs központi kibocsátó</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Stabilcoinok:</a:t>
            </a:r>
            <a:r>
              <a:rPr lang="hu" altLang="en-US" sz="2300" dirty="0">
                <a:solidFill>
                  <a:srgbClr val="25252B"/>
                </a:solidFill>
                <a:latin typeface="IBM Plex Sans" pitchFamily="34" charset="0"/>
                <a:ea typeface="IBM Plex Sans" pitchFamily="34" charset="-122"/>
                <a:cs typeface="IBM Plex Sans" pitchFamily="34" charset="-120"/>
              </a:rPr>
              <a:t> egy referenciaérték követésére törekednek; tartalékok, mechanizmusok vagy visszaváltási követelések</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Egyéb kriptoeszközök:</a:t>
            </a:r>
            <a:r>
              <a:rPr lang="hu" altLang="en-US" sz="2300" dirty="0">
                <a:solidFill>
                  <a:srgbClr val="25252B"/>
                </a:solidFill>
                <a:latin typeface="IBM Plex Sans" pitchFamily="34" charset="0"/>
                <a:ea typeface="IBM Plex Sans" pitchFamily="34" charset="-122"/>
                <a:cs typeface="IBM Plex Sans" pitchFamily="34" charset="-120"/>
              </a:rPr>
              <a:t> eltérő hálózatok, kibocsátás, ellenőrzés és célok</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Egy elágazás közös kódelőzménye nem biztosítja számára a Bitcoin hálózatát vagy biztonságát</a:t>
            </a:r>
            <a:endParaRPr lang="hu"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hu" altLang="en-US" sz="2300" b="1" dirty="0">
                <a:solidFill>
                  <a:srgbClr val="422C70"/>
                </a:solidFill>
                <a:latin typeface="IBM Plex Sans" pitchFamily="34" charset="0"/>
                <a:ea typeface="IBM Plex Sans" pitchFamily="34" charset="-122"/>
                <a:cs typeface="IBM Plex Sans" pitchFamily="34" charset="-120"/>
              </a:rPr>
              <a:t>Hasonlítsa össze:</a:t>
            </a:r>
            <a:r>
              <a:rPr lang="hu" altLang="en-US" sz="2300" dirty="0">
                <a:solidFill>
                  <a:srgbClr val="25252B"/>
                </a:solidFill>
                <a:latin typeface="IBM Plex Sans" pitchFamily="34" charset="0"/>
                <a:ea typeface="IBM Plex Sans" pitchFamily="34" charset="-122"/>
                <a:cs typeface="IBM Plex Sans" pitchFamily="34" charset="-120"/>
              </a:rPr>
              <a:t> a kibocsátás feletti ellenőrzést, a független ellenőrizhetőséget, a kulcsok feletti rendelkezést és a szerződő feleket.</a:t>
            </a:r>
            <a:endParaRPr lang="hu"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Ez az összehasonlítás a Bitcoin megértését segíti; nem ajánlja semmilyen eszköz megszerzését, kereskedelmét vagy népszerűsítését.</a:t>
            </a:r>
            <a:endParaRPr lang="hu"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Különböző kialakítások, különböző kockázatok</a:t>
            </a:r>
            <a:endParaRPr lang="hu"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Bitcoin:</a:t>
            </a:r>
            <a:r>
              <a:rPr lang="hu" altLang="en-US" sz="2300" dirty="0">
                <a:solidFill>
                  <a:srgbClr val="25252B"/>
                </a:solidFill>
                <a:latin typeface="IBM Plex Sans" pitchFamily="34" charset="0"/>
                <a:ea typeface="IBM Plex Sans" pitchFamily="34" charset="-122"/>
                <a:cs typeface="IBM Plex Sans" pitchFamily="34" charset="-120"/>
              </a:rPr>
              <a:t> árfolyam-ingadozás, kulcsvesztés, fizetések véglegessége, díjak, nyilvános nyilvántartások</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Stabilcoinok:</a:t>
            </a:r>
            <a:r>
              <a:rPr lang="hu" altLang="en-US" sz="2300" dirty="0">
                <a:solidFill>
                  <a:srgbClr val="25252B"/>
                </a:solidFill>
                <a:latin typeface="IBM Plex Sans" pitchFamily="34" charset="0"/>
                <a:ea typeface="IBM Plex Sans" pitchFamily="34" charset="-122"/>
                <a:cs typeface="IBM Plex Sans" pitchFamily="34" charset="-120"/>
              </a:rPr>
              <a:t> a rögzített árfolyamtól való elszakadás, tartalékok, visszaváltás, befagyasztások és szerződő felek</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Egyéb kriptoeszközök:</a:t>
            </a:r>
            <a:r>
              <a:rPr lang="hu" altLang="en-US" sz="2300" dirty="0">
                <a:solidFill>
                  <a:srgbClr val="25252B"/>
                </a:solidFill>
                <a:latin typeface="IBM Plex Sans" pitchFamily="34" charset="0"/>
                <a:ea typeface="IBM Plex Sans" pitchFamily="34" charset="-122"/>
                <a:cs typeface="IBM Plex Sans" pitchFamily="34" charset="-120"/>
              </a:rPr>
              <a:t> szabályváltozások, koncentrált befolyás, szoftverhibák, hackertámadások és blokkláncok közötti hidak</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Szolgáltatások:</a:t>
            </a:r>
            <a:r>
              <a:rPr lang="hu" altLang="en-US" sz="2300" dirty="0">
                <a:solidFill>
                  <a:srgbClr val="25252B"/>
                </a:solidFill>
                <a:latin typeface="IBM Plex Sans" pitchFamily="34" charset="0"/>
                <a:ea typeface="IBM Plex Sans" pitchFamily="34" charset="-122"/>
                <a:cs typeface="IBM Plex Sans" pitchFamily="34" charset="-120"/>
              </a:rPr>
              <a:t> letétkezelési, működésképtelenségi, hozzáférési és jogi kockázatok minden kategóriában</a:t>
            </a:r>
            <a:endParaRPr lang="hu"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Egy ismerős kereskedési szimbólum, stabilnak tűnő árfolyam vagy igényesen kialakított alkalmazás nem bizonyítja a biztonságot. A tokenek nem biztosítanak automatikusan vállalati tulajdonrészt, jövedelmet vagy visszaváltási jogot.</a:t>
            </a:r>
            <a:endParaRPr lang="hu"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tanulás nem kereskedés és nem reklámozás</a:t>
            </a:r>
            <a:endParaRPr lang="h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Magyarázzon, kérdőjelezzen meg, hasonlítson össze és ellenőrizzen</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Spekuláció: árfolyamkockázat, platformkockázat és nyomás</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Népszerűsítés: lehetséges érdekellentétek</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Nem felszólítás vételre, eladásra vagy tartásra</a:t>
            </a:r>
            <a:endParaRPr lang="hu"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hu" altLang="en-US" sz="2400" b="1" dirty="0">
                <a:solidFill>
                  <a:srgbClr val="422C70"/>
                </a:solidFill>
                <a:latin typeface="IBM Plex Sans" pitchFamily="34" charset="0"/>
                <a:ea typeface="IBM Plex Sans" pitchFamily="34" charset="-122"/>
                <a:cs typeface="IBM Plex Sans" pitchFamily="34" charset="-120"/>
              </a:rPr>
              <a:t>A helyi érték ellenőrzése</a:t>
            </a:r>
            <a:endParaRPr lang="hu" sz="2400" dirty="0"/>
          </a:p>
          <a:p>
            <a:pPr algn="l" indent="0" marL="0">
              <a:lnSpc>
                <a:spcPct val="113000"/>
              </a:lnSpc>
              <a:spcBef>
                <a:spcPts val="360"/>
              </a:spcBef>
              <a:buNone/>
            </a:pPr>
            <a:r>
              <a:rPr lang="hu" altLang="en-US" sz="2400" dirty="0">
                <a:solidFill>
                  <a:srgbClr val="25252B"/>
                </a:solidFill>
                <a:latin typeface="IBM Plex Sans" pitchFamily="34" charset="0"/>
                <a:ea typeface="IBM Plex Sans" pitchFamily="34" charset="-122"/>
                <a:cs typeface="IBM Plex Sans" pitchFamily="34" charset="-120"/>
              </a:rPr>
              <a:t>Különítse el a piaci árat, a helyi elfogadottságot és a személyes preferenciát vagy elfogultságot.</a:t>
            </a:r>
            <a:endParaRPr lang="h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Bitcoin eredetének idővonala</a:t>
            </a:r>
            <a:endParaRPr lang="hu"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Satoshi Nakamoto egy álnév; az alkotó vagy alkotók kiléte továbbra is ismeretlen. Mások állandó központi vezető nélkül folytatták a nyílt forráskódú hálózat működtetését.</a:t>
            </a:r>
            <a:endParaRPr lang="hu"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Értékelje a felépítését és működését, valamint a keletkezésének történetét is.</a:t>
            </a:r>
            <a:endParaRPr lang="h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2008. október 31.A fehér könyv megjelenése: online fizetés közvetítő nélkül2009. január 3.Genezisblokk: elindul a Bitcoin-hálózat 2009. január 12.Az első személyek közötti tranzakció, Satoshi és Hal F">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Önrendelkezés, kockázat és felelősség</a:t>
            </a:r>
            <a:endParaRPr lang="hu"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Közvetlen ellenőrzés a kulcsok révén</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Nyilvános szabályok és független ellenőrzés</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Globális, közvetlen átutalás a felek között</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Biztonsági mentések, fizetések ellenőrzése és helyreállítási tervezés</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Árfolyam-ingadozás, nyilvános nyilvántartás, díjak és korlátozott elfogadottság</a:t>
            </a:r>
            <a:endParaRPr lang="hu" sz="2300" dirty="0"/>
          </a:p>
        </p:txBody>
      </p:sp>
      <p:sp>
        <p:nvSpPr>
          <p:cNvPr id="5" name="Text 3"/>
          <p:cNvSpPr/>
          <p:nvPr/>
        </p:nvSpPr>
        <p:spPr>
          <a:xfrm>
            <a:off x="666780" y="3913723"/>
            <a:ext cx="11510010" cy="789950"/>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Egyetlen vállalat sem tudja helyreállítani az elveszett helyreállító kifejezést. Kérjen segítséget, mielőtt jelentős összeget mozgatna, de ne fedjen fel titkos adatokat.</a:t>
            </a:r>
            <a:endParaRPr lang="hu" sz="2300" dirty="0"/>
          </a:p>
        </p:txBody>
      </p:sp>
      <p:sp>
        <p:nvSpPr>
          <p:cNvPr id="6" name="Text 4"/>
          <p:cNvSpPr/>
          <p:nvPr/>
        </p:nvSpPr>
        <p:spPr>
          <a:xfrm>
            <a:off x="666780" y="4996282"/>
            <a:ext cx="11510010" cy="789950"/>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A személyes felelősségvállalás része lehet a tanulás, a társak általi ellenőrzés, az eljárások követése és a kis összegű próbák.</a:t>
            </a:r>
            <a:endParaRPr lang="hu"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Áttekintés: Hogyan orvosolja a Bitcoin a monetáris rendszer</a:t>
            </a:r>
            <a:br/>
            <a:r>
              <a:rPr lang="hu" altLang="en-US" sz="3000" dirty="0">
                <a:solidFill>
                  <a:srgbClr val="422C70"/>
                </a:solidFill>
                <a:latin typeface="IBM Plex Sans Medium" pitchFamily="34" charset="0"/>
                <a:ea typeface="IBM Plex Sans Medium" pitchFamily="34" charset="-122"/>
                <a:cs typeface="IBM Plex Sans Medium" pitchFamily="34" charset="-120"/>
              </a:rPr>
              <a:t>hibáit?</a:t>
            </a:r>
            <a:endParaRPr lang="hu" sz="3000" dirty="0"/>
          </a:p>
        </p:txBody>
      </p:sp>
      <p:sp>
        <p:nvSpPr>
          <p:cNvPr id="4" name="Text 2"/>
          <p:cNvSpPr/>
          <p:nvPr/>
        </p:nvSpPr>
        <p:spPr>
          <a:xfrm>
            <a:off x="666780" y="1842516"/>
            <a:ext cx="11510010" cy="345552"/>
          </a:xfrm>
          <a:prstGeom prst="rect">
            <a:avLst/>
          </a:prstGeom>
          <a:noFill/>
          <a:ln/>
        </p:spPr>
        <p:txBody>
          <a:bodyPr wrap="square" lIns="0" tIns="0" rIns="0" bIns="0" rtlCol="0" anchor="t"/>
          <a:lstStyle/>
          <a:p>
            <a:pPr algn="l" indent="0" marL="0">
              <a:lnSpc>
                <a:spcPct val="113000"/>
              </a:lnSpc>
              <a:buNone/>
            </a:pPr>
            <a:r>
              <a:rPr lang="hu" altLang="en-US" sz="2020" b="1" dirty="0">
                <a:solidFill>
                  <a:srgbClr val="25252B"/>
                </a:solidFill>
                <a:latin typeface="IBM Plex Sans" pitchFamily="34" charset="0"/>
                <a:ea typeface="IBM Plex Sans" pitchFamily="34" charset="-122"/>
                <a:cs typeface="IBM Plex Sans" pitchFamily="34" charset="-120"/>
              </a:rPr>
              <a:t>Fő tanulságok</a:t>
            </a:r>
            <a:endParaRPr lang="hu" sz="2020" dirty="0"/>
          </a:p>
        </p:txBody>
      </p:sp>
      <p:sp>
        <p:nvSpPr>
          <p:cNvPr id="5" name="Text 3"/>
          <p:cNvSpPr/>
          <p:nvPr/>
        </p:nvSpPr>
        <p:spPr>
          <a:xfrm>
            <a:off x="986729" y="2392893"/>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Változó kínálat → nyilvános kibocsátási szabályok; a felhasználók érvényesítik őket</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Központi fizetési engedélyezés → közvetlen átutalás a felek között; a hibák nehezen fordíthatók vissza</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Központi főkönyv → közös ellenőrzés; a nyilvános nyilvántartás adatvédelmi kockázatai</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Intézményi hozzáférés → a kulcsok feletti ellenőrzés; felelősség a biztonsági mentésért</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Tranzakciók sorrendbe rendezése → munkabizonyíték; eszköz- és energiaköltségek</a:t>
            </a:r>
            <a:endParaRPr lang="hu" sz="2020" dirty="0"/>
          </a:p>
        </p:txBody>
      </p:sp>
      <p:sp>
        <p:nvSpPr>
          <p:cNvPr id="6" name="Shape 4"/>
          <p:cNvSpPr/>
          <p:nvPr/>
        </p:nvSpPr>
        <p:spPr>
          <a:xfrm>
            <a:off x="666780" y="4952665"/>
            <a:ext cx="10858500" cy="1036747"/>
          </a:xfrm>
          <a:prstGeom prst="rect">
            <a:avLst/>
          </a:prstGeom>
          <a:solidFill>
            <a:srgbClr val="F3F3FA"/>
          </a:solidFill>
          <a:ln/>
        </p:spPr>
      </p:sp>
      <p:sp>
        <p:nvSpPr>
          <p:cNvPr id="7" name="Shape 5"/>
          <p:cNvSpPr/>
          <p:nvPr/>
        </p:nvSpPr>
        <p:spPr>
          <a:xfrm>
            <a:off x="666780" y="4952665"/>
            <a:ext cx="57150" cy="1036747"/>
          </a:xfrm>
          <a:prstGeom prst="rect">
            <a:avLst/>
          </a:prstGeom>
          <a:solidFill>
            <a:srgbClr val="422C70"/>
          </a:solidFill>
          <a:ln/>
        </p:spPr>
      </p:sp>
      <p:sp>
        <p:nvSpPr>
          <p:cNvPr id="8" name="Text 6"/>
          <p:cNvSpPr/>
          <p:nvPr/>
        </p:nvSpPr>
        <p:spPr>
          <a:xfrm>
            <a:off x="1133582" y="5183094"/>
            <a:ext cx="10580980" cy="575889"/>
          </a:xfrm>
          <a:prstGeom prst="rect">
            <a:avLst/>
          </a:prstGeom>
          <a:noFill/>
          <a:ln/>
        </p:spPr>
        <p:txBody>
          <a:bodyPr wrap="square" lIns="0" tIns="0" rIns="0" bIns="0" rtlCol="0" anchor="t"/>
          <a:lstStyle/>
          <a:p>
            <a:pPr algn="l" indent="0" marL="0">
              <a:lnSpc>
                <a:spcPct val="113000"/>
              </a:lnSpc>
              <a:buNone/>
            </a:pPr>
            <a:r>
              <a:rPr lang="hu" altLang="en-US" sz="2020" b="1" dirty="0">
                <a:solidFill>
                  <a:srgbClr val="422C70"/>
                </a:solidFill>
                <a:latin typeface="IBM Plex Sans" pitchFamily="34" charset="0"/>
                <a:ea typeface="IBM Plex Sans" pitchFamily="34" charset="-122"/>
                <a:cs typeface="IBM Plex Sans" pitchFamily="34" charset="-120"/>
              </a:rPr>
              <a:t>Egy pillanat az átgondolásra</a:t>
            </a:r>
            <a:endParaRPr lang="hu" sz="2020" dirty="0"/>
          </a:p>
          <a:p>
            <a:pPr algn="l" indent="0" marL="0">
              <a:lnSpc>
                <a:spcPct val="113000"/>
              </a:lnSpc>
              <a:spcBef>
                <a:spcPts val="300"/>
              </a:spcBef>
              <a:buNone/>
            </a:pPr>
            <a:r>
              <a:rPr lang="hu" altLang="en-US" sz="2020" dirty="0">
                <a:solidFill>
                  <a:srgbClr val="25252B"/>
                </a:solidFill>
                <a:latin typeface="IBM Plex Sans" pitchFamily="34" charset="0"/>
                <a:ea typeface="IBM Plex Sans" pitchFamily="34" charset="-122"/>
                <a:cs typeface="IBM Plex Sans" pitchFamily="34" charset="-120"/>
              </a:rPr>
              <a:t>A Bitcoin felépítésének melyik részét magyarázná el most másképp, és miért?</a:t>
            </a:r>
            <a:endParaRPr lang="hu"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2.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hu" altLang="en-US" sz="2400" dirty="0">
                <a:solidFill>
                  <a:srgbClr val="F7941F"/>
                </a:solidFill>
                <a:latin typeface="IBM Plex Sans Medium" pitchFamily="34" charset="0"/>
                <a:ea typeface="IBM Plex Sans Medium" pitchFamily="34" charset="-122"/>
                <a:cs typeface="IBM Plex Sans Medium" pitchFamily="34" charset="-120"/>
              </a:rPr>
              <a:t>3. modul</a:t>
            </a:r>
            <a:endParaRPr lang="hu"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hu" altLang="en-US" sz="4350" dirty="0">
                <a:solidFill>
                  <a:srgbClr val="FFFFFF"/>
                </a:solidFill>
                <a:latin typeface="IBM Plex Sans Medium" pitchFamily="34" charset="0"/>
                <a:ea typeface="IBM Plex Sans Medium" pitchFamily="34" charset="-122"/>
                <a:cs typeface="IBM Plex Sans Medium" pitchFamily="34" charset="-120"/>
              </a:rPr>
              <a:t>A Bitcoin biztonságos használata</a:t>
            </a:r>
            <a:endParaRPr lang="hu"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hu" altLang="en-US" sz="2400" b="1" dirty="0">
                <a:solidFill>
                  <a:srgbClr val="FFFFFF"/>
                </a:solidFill>
                <a:latin typeface="IBM Plex Sans" pitchFamily="34" charset="0"/>
                <a:ea typeface="IBM Plex Sans" pitchFamily="34" charset="-122"/>
                <a:cs typeface="IBM Plex Sans" pitchFamily="34" charset="-120"/>
              </a:rPr>
              <a:t>Cselekvés:</a:t>
            </a:r>
            <a:r>
              <a:rPr lang="hu" altLang="en-US" sz="2400" dirty="0">
                <a:solidFill>
                  <a:srgbClr val="FFFFFF"/>
                </a:solidFill>
                <a:latin typeface="IBM Plex Sans" pitchFamily="34" charset="0"/>
                <a:ea typeface="IBM Plex Sans" pitchFamily="34" charset="-122"/>
                <a:cs typeface="IBM Plex Sans" pitchFamily="34" charset="-120"/>
              </a:rPr>
              <a:t> Hogyan vállalhatok felelősséget a Bitcoin használatáért és védelméért?</a:t>
            </a:r>
            <a:endParaRPr lang="h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Biztonságos első lépések</a:t>
            </a:r>
            <a:endParaRPr lang="hu"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A fogadáshoz szükséges adatokat ossza meg; titkos adatokat soha</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Álljon meg egy pillanatra, mielőtt jóváhagy egy küldést</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Ügyeljen arra, hogy a hibák következményei csekélyek maradjanak; kérjen segítséget</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Használjon előkészített, üres, szimulált vagy jóváhagyott, alacsony kockázatú gyakorlóanyagokat</a:t>
            </a:r>
            <a:endParaRPr lang="hu" sz="2400" dirty="0"/>
          </a:p>
        </p:txBody>
      </p:sp>
      <p:sp>
        <p:nvSpPr>
          <p:cNvPr id="5" name="Text 3"/>
          <p:cNvSpPr/>
          <p:nvPr/>
        </p:nvSpPr>
        <p:spPr>
          <a:xfrm>
            <a:off x="666780" y="4372752"/>
            <a:ext cx="11510010" cy="1645463"/>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Nincs szükség vásárlásra, saját pénzre vagy saját tárcára. Az éles gyakorlás további adatvédelmi és biztonsági kockázatokkal, valamint a pénz elvesztésének veszélyével jár; pénz használata nélküli alternatíva is rendelkezésre áll.</a:t>
            </a:r>
            <a:endParaRPr lang="h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Tárcák</a:t>
            </a:r>
            <a:endParaRPr lang="hu"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A Bitcoin-tárca a tranzakciók fogadásához és engedélyezéséhez szükséges kulcsokat és információkat kezeli; a bitcoin továbbra is a közös főkönyvben van nyilvántartva.</a:t>
            </a:r>
            <a:endParaRPr lang="hu"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Ki rendelkezik a kulcsok felett?</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Hogyan állítható helyre a hozzáférés?</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Mely fizetési módok támogatottak?</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Forráskód, karbantartás, kompatibilitás, adatvédelem, költségek és támogatás</a:t>
            </a:r>
            <a:endParaRPr lang="hu"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A nyílt forráskód lehetővé teszi az ellenőrzést; önmagában nem bizonyítja, hogy egy tárca biztonságos vagy megfelelő.</a:t>
            </a:r>
            <a:endParaRPr lang="hu" sz="2020" dirty="0"/>
          </a:p>
        </p:txBody>
      </p:sp>
      <p:sp>
        <p:nvSpPr>
          <p:cNvPr id="7" name="Text 5"/>
          <p:cNvSpPr/>
          <p:nvPr/>
        </p:nvSpPr>
        <p:spPr>
          <a:xfrm>
            <a:off x="666780" y="5083973"/>
            <a:ext cx="11510010" cy="1036747"/>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A gyakorlásra használt tárcákban nem szabad jelentős összegeket tartani. Egy későbbi személyes tárcához új, bizalmasan elvégzett beállításra és új helyreállítási adatokra van szükség.</a:t>
            </a:r>
            <a:endParaRPr lang="hu"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Az Ön tárcája tárolja a kulcsokat Fogadás Osszon meg egy fogadási címetKüldés Írja alá a kulcsával A bitcoin a közös főkönyvben marad">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Címek</a:t>
            </a:r>
            <a:endParaRPr lang="hu"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Nyilvános fogadási adatok láncon belüli fizetéshez</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Szerezze be az adatokat a használni kívánt tárca fogadási képernyőjéről</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Olvassa be vagy másolja ki; utána hasonlítsa össze a megbízható képernyőn látható adatokkal</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Ellenőrizze a címzettet, a hálózatot és a fizetési módot</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Láncon belüli cím és Lightning-számla: eltérő fizetési kérések</a:t>
            </a:r>
            <a:endParaRPr lang="hu"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A rosszindulatú szoftverek lecserélhetik a kimásolt céladatokat. Az ismerős megjelenés nem elegendő. Az új címek használata megnehezíti a fizetések összekapcsolását; nem teszi névtelenné a fizetéseket.</a:t>
            </a:r>
            <a:endParaRPr lang="h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Kulcsok</a:t>
            </a:r>
            <a:endParaRPr lang="hu" sz="3000" dirty="0"/>
          </a:p>
        </p:txBody>
      </p:sp>
      <p:sp>
        <p:nvSpPr>
          <p:cNvPr id="4" name="Text 2"/>
          <p:cNvSpPr/>
          <p:nvPr/>
        </p:nvSpPr>
        <p:spPr>
          <a:xfrm>
            <a:off x="986729" y="1372240"/>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Privát kulcs:</a:t>
            </a:r>
            <a:r>
              <a:rPr lang="hu" altLang="en-US" sz="2020" dirty="0">
                <a:solidFill>
                  <a:srgbClr val="25252B"/>
                </a:solidFill>
                <a:latin typeface="IBM Plex Sans" pitchFamily="34" charset="0"/>
                <a:ea typeface="IBM Plex Sans" pitchFamily="34" charset="-122"/>
                <a:cs typeface="IBM Plex Sans" pitchFamily="34" charset="-120"/>
              </a:rPr>
              <a:t> a költés engedélyezésére szolgáló titkos információ</a:t>
            </a:r>
            <a:endParaRPr lang="hu" sz="2020" dirty="0"/>
          </a:p>
          <a:p>
            <a:pPr algn="l" marL="191770" indent="-19177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Nyilvános kulcs:</a:t>
            </a:r>
            <a:r>
              <a:rPr lang="hu" altLang="en-US" sz="2020" dirty="0">
                <a:solidFill>
                  <a:srgbClr val="25252B"/>
                </a:solidFill>
                <a:latin typeface="IBM Plex Sans" pitchFamily="34" charset="0"/>
                <a:ea typeface="IBM Plex Sans" pitchFamily="34" charset="-122"/>
                <a:cs typeface="IBM Plex Sans" pitchFamily="34" charset="-120"/>
              </a:rPr>
              <a:t> a privát kulcs felfedése nélkül ellenőrzi az aláírásokat</a:t>
            </a:r>
            <a:endParaRPr lang="hu" sz="2020" dirty="0"/>
          </a:p>
          <a:p>
            <a:pPr algn="l" marL="191770" indent="-19177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Cím:</a:t>
            </a:r>
            <a:r>
              <a:rPr lang="hu" altLang="en-US" sz="2020" dirty="0">
                <a:solidFill>
                  <a:srgbClr val="25252B"/>
                </a:solidFill>
                <a:latin typeface="IBM Plex Sans" pitchFamily="34" charset="0"/>
                <a:ea typeface="IBM Plex Sans" pitchFamily="34" charset="-122"/>
                <a:cs typeface="IBM Plex Sans" pitchFamily="34" charset="-120"/>
              </a:rPr>
              <a:t> a nyilvános kulcs adataiból származtatott fogadási adat</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A tárcák általában sok kulcsot kezelnek automatikusan</a:t>
            </a:r>
            <a:endParaRPr lang="hu" sz="2020" dirty="0"/>
          </a:p>
        </p:txBody>
      </p:sp>
      <p:sp>
        <p:nvSpPr>
          <p:cNvPr id="5" name="Text 3"/>
          <p:cNvSpPr/>
          <p:nvPr/>
        </p:nvSpPr>
        <p:spPr>
          <a:xfrm>
            <a:off x="666780" y="3189702"/>
            <a:ext cx="11510010" cy="1036747"/>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Soha ne osszon meg privát kulcsokat, helyreállító szósorokat, jelszavakat vagy helyreállítási kódokat. Egyetlen megbízható oktatónak, ügyfélszolgálati munkatársnak, tárcaszolgáltatónak, kriptotőzsdei alkalmazottnak vagy fejlesztőnek sincs szüksége ezekre.</a:t>
            </a:r>
            <a:endParaRPr lang="hu" sz="2020" dirty="0"/>
          </a:p>
        </p:txBody>
      </p:sp>
      <p:sp>
        <p:nvSpPr>
          <p:cNvPr id="6" name="Shape 4"/>
          <p:cNvSpPr/>
          <p:nvPr/>
        </p:nvSpPr>
        <p:spPr>
          <a:xfrm>
            <a:off x="666780" y="4482389"/>
            <a:ext cx="10858500" cy="1727850"/>
          </a:xfrm>
          <a:prstGeom prst="rect">
            <a:avLst/>
          </a:prstGeom>
          <a:solidFill>
            <a:srgbClr val="F3F3FA"/>
          </a:solidFill>
          <a:ln/>
        </p:spPr>
      </p:sp>
      <p:sp>
        <p:nvSpPr>
          <p:cNvPr id="7" name="Shape 5"/>
          <p:cNvSpPr/>
          <p:nvPr/>
        </p:nvSpPr>
        <p:spPr>
          <a:xfrm>
            <a:off x="666780" y="4482389"/>
            <a:ext cx="57150" cy="1727850"/>
          </a:xfrm>
          <a:prstGeom prst="rect">
            <a:avLst/>
          </a:prstGeom>
          <a:solidFill>
            <a:srgbClr val="422C70"/>
          </a:solidFill>
          <a:ln/>
        </p:spPr>
      </p:sp>
      <p:sp>
        <p:nvSpPr>
          <p:cNvPr id="8" name="Text 6"/>
          <p:cNvSpPr/>
          <p:nvPr/>
        </p:nvSpPr>
        <p:spPr>
          <a:xfrm>
            <a:off x="1133582" y="4712818"/>
            <a:ext cx="10580980" cy="1266993"/>
          </a:xfrm>
          <a:prstGeom prst="rect">
            <a:avLst/>
          </a:prstGeom>
          <a:noFill/>
          <a:ln/>
        </p:spPr>
        <p:txBody>
          <a:bodyPr wrap="square" lIns="0" tIns="0" rIns="0" bIns="0" rtlCol="0" anchor="t"/>
          <a:lstStyle/>
          <a:p>
            <a:pPr algn="l" indent="0" marL="0">
              <a:lnSpc>
                <a:spcPct val="113000"/>
              </a:lnSpc>
              <a:buNone/>
            </a:pPr>
            <a:r>
              <a:rPr lang="hu" altLang="en-US" sz="2020" b="1" dirty="0">
                <a:solidFill>
                  <a:srgbClr val="422C70"/>
                </a:solidFill>
                <a:latin typeface="IBM Plex Sans" pitchFamily="34" charset="0"/>
                <a:ea typeface="IBM Plex Sans" pitchFamily="34" charset="-122"/>
                <a:cs typeface="IBM Plex Sans" pitchFamily="34" charset="-120"/>
              </a:rPr>
              <a:t>Próbálja ki</a:t>
            </a:r>
            <a:endParaRPr lang="hu" sz="2020" dirty="0"/>
          </a:p>
          <a:p>
            <a:pPr algn="l" indent="0" marL="0">
              <a:lnSpc>
                <a:spcPct val="113000"/>
              </a:lnSpc>
              <a:spcBef>
                <a:spcPts val="300"/>
              </a:spcBef>
              <a:buNone/>
            </a:pPr>
            <a:r>
              <a:rPr lang="hu" altLang="en-US" sz="2020" dirty="0">
                <a:solidFill>
                  <a:srgbClr val="25252B"/>
                </a:solidFill>
                <a:latin typeface="IBM Plex Sans" pitchFamily="34" charset="0"/>
                <a:ea typeface="IBM Plex Sans" pitchFamily="34" charset="-122"/>
                <a:cs typeface="IBM Plex Sans" pitchFamily="34" charset="-120"/>
              </a:rPr>
              <a:t>Sorolja be az előkészített példákat a következő kategóriákba: fogadási adatok, titkos adatok, valamint olyan nyilvános adatok, amelyek egy személyhez kapcsolva érzékennyé válnak.</a:t>
            </a:r>
            <a:endParaRPr lang="hu"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át kulcs: soha ne ossza meg. Bárki, aki hozzáfér, elköltheti az Ön bitcoinját. Fogadás: biztonságosan megosztható A privát kulcsból származtatott nyilvános kulcs A nyilvános kulcs adataiból létreh">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Helyreállító kifejezések</a:t>
            </a:r>
            <a:endParaRPr lang="hu" sz="3000" dirty="0"/>
          </a:p>
        </p:txBody>
      </p:sp>
      <p:sp>
        <p:nvSpPr>
          <p:cNvPr id="5" name="Text 2"/>
          <p:cNvSpPr/>
          <p:nvPr/>
        </p:nvSpPr>
        <p:spPr>
          <a:xfrm>
            <a:off x="666780" y="1429482"/>
            <a:ext cx="5694426" cy="144777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A helyreállító kifejezés szavak meghatározott sorrendű listája, amelyet sok tárca a privát kulcsok helyreállítására használ.</a:t>
            </a:r>
            <a:endParaRPr lang="hu" sz="2110" dirty="0"/>
          </a:p>
        </p:txBody>
      </p:sp>
      <p:sp>
        <p:nvSpPr>
          <p:cNvPr id="6" name="Text 3"/>
          <p:cNvSpPr/>
          <p:nvPr/>
        </p:nvSpPr>
        <p:spPr>
          <a:xfrm>
            <a:off x="1002000" y="3091769"/>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Gyakran 12 vagy 24 szó; a megoldások eltérőek</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Pontos írásmód és sorrend</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Hivatalos biztonsági mentési útmutató; bizalmas, offline tárolás</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Védje az elvesztéstől, a sérüléstől, valamint a kameráktól és más megfigyelőktől</a:t>
            </a:r>
            <a:endParaRPr lang="hu"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Használat letétkezelővel és letétkezelő nélkül</a:t>
            </a:r>
            <a:endParaRPr lang="hu"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hu" altLang="en-US" sz="2110" b="1" dirty="0">
                <a:solidFill>
                  <a:srgbClr val="422C70"/>
                </a:solidFill>
                <a:latin typeface="IBM Plex Sans" pitchFamily="34" charset="0"/>
                <a:ea typeface="IBM Plex Sans" pitchFamily="34" charset="-122"/>
                <a:cs typeface="IBM Plex Sans" pitchFamily="34" charset="-120"/>
              </a:rPr>
              <a:t>Letétkezelői:</a:t>
            </a:r>
            <a:r>
              <a:rPr lang="hu" altLang="en-US" sz="2110" dirty="0">
                <a:solidFill>
                  <a:srgbClr val="25252B"/>
                </a:solidFill>
                <a:latin typeface="IBM Plex Sans" pitchFamily="34" charset="0"/>
                <a:ea typeface="IBM Plex Sans" pitchFamily="34" charset="-122"/>
                <a:cs typeface="IBM Plex Sans" pitchFamily="34" charset="-120"/>
              </a:rPr>
              <a:t> a szolgáltató kezeli a kulcsokat és a fiók helyreállítását</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Megjelenített egyenleg: a szolgáltató ígérete arra, hogy bitcoint biztosít</a:t>
            </a:r>
            <a:endParaRPr lang="hu" sz="2110" dirty="0"/>
          </a:p>
          <a:p>
            <a:pPr algn="l" marL="200660" indent="-200660">
              <a:lnSpc>
                <a:spcPct val="113000"/>
              </a:lnSpc>
              <a:spcBef>
                <a:spcPts val="420"/>
              </a:spcBef>
              <a:buSzPct val="100000"/>
              <a:buChar char="•"/>
            </a:pPr>
            <a:r>
              <a:rPr lang="hu" altLang="en-US" sz="2110" b="1" dirty="0">
                <a:solidFill>
                  <a:srgbClr val="422C70"/>
                </a:solidFill>
                <a:latin typeface="IBM Plex Sans" pitchFamily="34" charset="0"/>
                <a:ea typeface="IBM Plex Sans" pitchFamily="34" charset="-122"/>
                <a:cs typeface="IBM Plex Sans" pitchFamily="34" charset="-120"/>
              </a:rPr>
              <a:t>Saját kezelésű:</a:t>
            </a:r>
            <a:r>
              <a:rPr lang="hu" altLang="en-US" sz="2110" dirty="0">
                <a:solidFill>
                  <a:srgbClr val="25252B"/>
                </a:solidFill>
                <a:latin typeface="IBM Plex Sans" pitchFamily="34" charset="0"/>
                <a:ea typeface="IBM Plex Sans" pitchFamily="34" charset="-122"/>
                <a:cs typeface="IBM Plex Sans" pitchFamily="34" charset="-120"/>
              </a:rPr>
              <a:t> a felhasználó kezeli a kulcsokat és a biztonsági mentést</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A közvetlen ellenőrzés a hibákért és a helyreállításért viselt felelősséggel jár</a:t>
            </a:r>
            <a:endParaRPr lang="hu"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Egy nyilvános blokklánc nem tudja bizonyítani, hogy egy szolgáltató mivel tartozik egy adott ügyfélnek. A saját kezelés továbbra is járhat szoftverektől, hardverektől, szerverektől és hálózatoktól való függőséggel.</a:t>
            </a:r>
            <a:endParaRPr lang="hu"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hu" altLang="en-US" sz="2110" b="1" dirty="0">
                <a:solidFill>
                  <a:srgbClr val="422C70"/>
                </a:solidFill>
                <a:latin typeface="IBM Plex Sans" pitchFamily="34" charset="0"/>
                <a:ea typeface="IBM Plex Sans" pitchFamily="34" charset="-122"/>
                <a:cs typeface="IBM Plex Sans" pitchFamily="34" charset="-120"/>
              </a:rPr>
              <a:t>Próbálja ki</a:t>
            </a:r>
            <a:endParaRPr lang="hu" sz="2110" dirty="0"/>
          </a:p>
          <a:p>
            <a:pPr algn="l" indent="0" marL="0">
              <a:lnSpc>
                <a:spcPct val="113000"/>
              </a:lnSpc>
              <a:spcBef>
                <a:spcPts val="320"/>
              </a:spcBef>
              <a:buNone/>
            </a:pPr>
            <a:r>
              <a:rPr lang="hu" altLang="en-US" sz="2110" dirty="0">
                <a:solidFill>
                  <a:srgbClr val="25252B"/>
                </a:solidFill>
                <a:latin typeface="IBM Plex Sans" pitchFamily="34" charset="0"/>
                <a:ea typeface="IBM Plex Sans" pitchFamily="34" charset="-122"/>
                <a:cs typeface="IBM Plex Sans" pitchFamily="34" charset="-120"/>
              </a:rPr>
              <a:t>Hasonlítson össze két előre elkészített leírást: ki kezeli a kulcsokat, ki állítja helyre a hozzáférést, és milyen kockázatot kell ellenőrizni?</a:t>
            </a:r>
            <a:endParaRPr lang="hu"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Letétkezelői Ön bejelentkezik egy fiókba a telefonjánA szolgáltató a saját szerverein tárolja a kulcsokat A szolgáltató jóváhagyja és aláírja az Ön fizetésétEgyenlegA szolgáltató ígéreteHelyreállításA">    </p:cNvPr>
          <p:cNvPicPr>
            <a:picLocks noChangeAspect="1"/>
          </p:cNvPicPr>
          <p:nvPr/>
        </p:nvPicPr>
        <p:blipFill>
          <a:blip r:embed="rId1"/>
          <a:stretch>
            <a:fillRect/>
          </a:stretch>
        </p:blipFill>
        <p:spPr>
          <a:xfrm>
            <a:off x="342900" y="304678"/>
            <a:ext cx="11506170" cy="60963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Forró és hideg tárcák</a:t>
            </a:r>
            <a:endParaRPr lang="hu" sz="3000" dirty="0"/>
          </a:p>
        </p:txBody>
      </p:sp>
      <p:sp>
        <p:nvSpPr>
          <p:cNvPr id="5" name="Text 2"/>
          <p:cNvSpPr/>
          <p:nvPr/>
        </p:nvSpPr>
        <p:spPr>
          <a:xfrm>
            <a:off x="986729" y="1372240"/>
            <a:ext cx="5989960" cy="2572664"/>
          </a:xfrm>
          <a:prstGeom prst="rect">
            <a:avLst/>
          </a:prstGeom>
          <a:noFill/>
          <a:ln/>
        </p:spPr>
        <p:txBody>
          <a:bodyPr wrap="square" lIns="0" tIns="0" rIns="0" bIns="0" rtlCol="0" anchor="t"/>
          <a:lstStyle/>
          <a:p>
            <a:pPr algn="l" marL="191770" indent="-191770">
              <a:lnSpc>
                <a:spcPct val="113000"/>
              </a:lnSpc>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Forró:</a:t>
            </a:r>
            <a:r>
              <a:rPr lang="hu" altLang="en-US" sz="2020" dirty="0">
                <a:solidFill>
                  <a:srgbClr val="25252B"/>
                </a:solidFill>
                <a:latin typeface="IBM Plex Sans" pitchFamily="34" charset="0"/>
                <a:ea typeface="IBM Plex Sans" pitchFamily="34" charset="-122"/>
                <a:cs typeface="IBM Plex Sans" pitchFamily="34" charset="-120"/>
              </a:rPr>
              <a:t> kulcsok egy internethez csatlakozó eszközön; kényelmes, nagyobb kitettséggel jár</a:t>
            </a:r>
            <a:endParaRPr lang="hu" sz="2020" dirty="0"/>
          </a:p>
          <a:p>
            <a:pPr algn="l" marL="191770" indent="-19177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Hideg:</a:t>
            </a:r>
            <a:r>
              <a:rPr lang="hu" altLang="en-US" sz="2020" dirty="0">
                <a:solidFill>
                  <a:srgbClr val="25252B"/>
                </a:solidFill>
                <a:latin typeface="IBM Plex Sans" pitchFamily="34" charset="0"/>
                <a:ea typeface="IBM Plex Sans" pitchFamily="34" charset="-122"/>
                <a:cs typeface="IBM Plex Sans" pitchFamily="34" charset="-120"/>
              </a:rPr>
              <a:t> aláírókulcsok elkülönítve az internethez csatlakozó, általános célú eszköztől</a:t>
            </a:r>
            <a:endParaRPr lang="hu" sz="2020" dirty="0"/>
          </a:p>
          <a:p>
            <a:pPr algn="l" marL="191770" indent="-191770">
              <a:lnSpc>
                <a:spcPct val="113000"/>
              </a:lnSpc>
              <a:spcBef>
                <a:spcPts val="400"/>
              </a:spcBef>
              <a:buSzPct val="100000"/>
              <a:buChar char="•"/>
            </a:pPr>
            <a:r>
              <a:rPr lang="hu" altLang="en-US" sz="2020" b="1" dirty="0">
                <a:solidFill>
                  <a:srgbClr val="422C70"/>
                </a:solidFill>
                <a:latin typeface="IBM Plex Sans" pitchFamily="34" charset="0"/>
                <a:ea typeface="IBM Plex Sans" pitchFamily="34" charset="-122"/>
                <a:cs typeface="IBM Plex Sans" pitchFamily="34" charset="-120"/>
              </a:rPr>
              <a:t>Hardvertárca:</a:t>
            </a:r>
            <a:r>
              <a:rPr lang="hu" altLang="en-US" sz="2020" dirty="0">
                <a:solidFill>
                  <a:srgbClr val="25252B"/>
                </a:solidFill>
                <a:latin typeface="IBM Plex Sans" pitchFamily="34" charset="0"/>
                <a:ea typeface="IBM Plex Sans" pitchFamily="34" charset="-122"/>
                <a:cs typeface="IBM Plex Sans" pitchFamily="34" charset="-120"/>
              </a:rPr>
              <a:t> kifejezetten kulcsvédelemre és aláírásra szolgáló eszköz</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Őrzés és helyreállítás: külön kérdések</a:t>
            </a:r>
            <a:endParaRPr lang="hu" sz="2020" dirty="0"/>
          </a:p>
        </p:txBody>
      </p:sp>
      <p:sp>
        <p:nvSpPr>
          <p:cNvPr id="6" name="Text 3"/>
          <p:cNvSpPr/>
          <p:nvPr/>
        </p:nvSpPr>
        <p:spPr>
          <a:xfrm>
            <a:off x="666780" y="4226448"/>
            <a:ext cx="6340632" cy="1382298"/>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A hardvertárca támogathatja a hidegtárolást; a két kifejezés nem felcserélhető. Az eszközök és a biztonsági másolatok továbbra is védelmet igényelnek.</a:t>
            </a:r>
            <a:endParaRPr lang="hu"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tárca helyreállítása és a helyreállító kifejezés tesztelése</a:t>
            </a:r>
            <a:endParaRPr lang="hu"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Kizárólag előre elkészített, üres vagy szimulált anyagokat használjon. Soha ne fedjen fel valódi helyreállító szavakat; a tanórán használt tárcát később se használja jelentős összegek tárolására.</a:t>
            </a:r>
            <a:endParaRPr lang="h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Kizárólag előkészített, üres vagy szimulált anyagokat használjon. Az oktató soha nem láthatja a helyreállító szavakat. 1 Kövesse az utasításokatHasználja az adott gyakorlótárca hivatalos útmutatóját.2">    </p:cNvPr>
          <p:cNvPicPr>
            <a:picLocks noChangeAspect="1"/>
          </p:cNvPicPr>
          <p:nvPr/>
        </p:nvPicPr>
        <p:blipFill>
          <a:blip r:embed="rId1"/>
          <a:stretch>
            <a:fillRect/>
          </a:stretch>
        </p:blipFill>
        <p:spPr>
          <a:xfrm>
            <a:off x="1019647" y="266730"/>
            <a:ext cx="101527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Bitcoin fogadása</a:t>
            </a:r>
            <a:endParaRPr lang="hu"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hu" altLang="en-US" sz="2400" b="1" dirty="0">
                <a:solidFill>
                  <a:srgbClr val="25252B"/>
                </a:solidFill>
                <a:latin typeface="IBM Plex Sans" pitchFamily="34" charset="0"/>
                <a:ea typeface="IBM Plex Sans" pitchFamily="34" charset="-122"/>
                <a:cs typeface="IBM Plex Sans" pitchFamily="34" charset="-120"/>
              </a:rPr>
              <a:t>1. gyakorlat: biztonságos fogadás</a:t>
            </a:r>
            <a:endParaRPr lang="hu"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u" altLang="en-US" sz="2400" dirty="0">
                <a:solidFill>
                  <a:srgbClr val="25252B"/>
                </a:solidFill>
                <a:latin typeface="IBM Plex Sans" pitchFamily="34" charset="0"/>
                <a:ea typeface="IBM Plex Sans" pitchFamily="34" charset="-122"/>
                <a:cs typeface="IBM Plex Sans" pitchFamily="34" charset="-120"/>
              </a:rPr>
              <a:t>Nyissa meg az előkészített tárcát; válassza a Fogadás lehetőséget.</a:t>
            </a:r>
            <a:endParaRPr lang="hu" sz="2400" dirty="0"/>
          </a:p>
          <a:p>
            <a:pPr algn="l" marL="228600" indent="-228600">
              <a:lnSpc>
                <a:spcPct val="113000"/>
              </a:lnSpc>
              <a:spcBef>
                <a:spcPts val="480"/>
              </a:spcBef>
              <a:buSzPct val="100000"/>
              <a:buFont typeface="+mj-lt"/>
              <a:buAutoNum type="arabicPeriod" startAt="1"/>
            </a:pPr>
            <a:r>
              <a:rPr lang="hu" altLang="en-US" sz="2400" dirty="0">
                <a:solidFill>
                  <a:srgbClr val="25252B"/>
                </a:solidFill>
                <a:latin typeface="IBM Plex Sans" pitchFamily="34" charset="0"/>
                <a:ea typeface="IBM Plex Sans" pitchFamily="34" charset="-122"/>
                <a:cs typeface="IBM Plex Sans" pitchFamily="34" charset="-120"/>
              </a:rPr>
              <a:t>Állapítsa meg, hogy on-chain vagy Lightning-tranzakcióról van-e szó.</a:t>
            </a:r>
            <a:endParaRPr lang="hu" sz="2400" dirty="0"/>
          </a:p>
          <a:p>
            <a:pPr algn="l" marL="228600" indent="-228600">
              <a:lnSpc>
                <a:spcPct val="113000"/>
              </a:lnSpc>
              <a:spcBef>
                <a:spcPts val="480"/>
              </a:spcBef>
              <a:buSzPct val="100000"/>
              <a:buFont typeface="+mj-lt"/>
              <a:buAutoNum type="arabicPeriod" startAt="1"/>
            </a:pPr>
            <a:r>
              <a:rPr lang="hu" altLang="en-US" sz="2400" dirty="0">
                <a:solidFill>
                  <a:srgbClr val="25252B"/>
                </a:solidFill>
                <a:latin typeface="IBM Plex Sans" pitchFamily="34" charset="0"/>
                <a:ea typeface="IBM Plex Sans" pitchFamily="34" charset="-122"/>
                <a:cs typeface="IBM Plex Sans" pitchFamily="34" charset="-120"/>
              </a:rPr>
              <a:t>Csak a fogadáshoz szükséges nyilvános adatokat ossza meg.</a:t>
            </a:r>
            <a:endParaRPr lang="hu" sz="2400" dirty="0"/>
          </a:p>
          <a:p>
            <a:pPr algn="l" marL="228600" indent="-228600">
              <a:lnSpc>
                <a:spcPct val="113000"/>
              </a:lnSpc>
              <a:spcBef>
                <a:spcPts val="480"/>
              </a:spcBef>
              <a:buSzPct val="100000"/>
              <a:buFont typeface="+mj-lt"/>
              <a:buAutoNum type="arabicPeriod" startAt="1"/>
            </a:pPr>
            <a:r>
              <a:rPr lang="hu" altLang="en-US" sz="2400" dirty="0">
                <a:solidFill>
                  <a:srgbClr val="25252B"/>
                </a:solidFill>
                <a:latin typeface="IBM Plex Sans" pitchFamily="34" charset="0"/>
                <a:ea typeface="IBM Plex Sans" pitchFamily="34" charset="-122"/>
                <a:cs typeface="IBM Plex Sans" pitchFamily="34" charset="-120"/>
              </a:rPr>
              <a:t>Egyeztesse a küldővel a kért összeget.</a:t>
            </a:r>
            <a:endParaRPr lang="hu" sz="2400" dirty="0"/>
          </a:p>
          <a:p>
            <a:pPr algn="l" marL="228600" indent="-228600">
              <a:lnSpc>
                <a:spcPct val="113000"/>
              </a:lnSpc>
              <a:spcBef>
                <a:spcPts val="480"/>
              </a:spcBef>
              <a:buSzPct val="100000"/>
              <a:buFont typeface="+mj-lt"/>
              <a:buAutoNum type="arabicPeriod" startAt="1"/>
            </a:pPr>
            <a:r>
              <a:rPr lang="hu" altLang="en-US" sz="2400" dirty="0">
                <a:solidFill>
                  <a:srgbClr val="25252B"/>
                </a:solidFill>
                <a:latin typeface="IBM Plex Sans" pitchFamily="34" charset="0"/>
                <a:ea typeface="IBM Plex Sans" pitchFamily="34" charset="-122"/>
                <a:cs typeface="IBM Plex Sans" pitchFamily="34" charset="-120"/>
              </a:rPr>
              <a:t>Ellenőrizze az összeget és az állapotot a saját tárcájában.</a:t>
            </a:r>
            <a:endParaRPr lang="hu"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A küldő üzenete vagy képernyőképe nem bizonyíték. A függőben lévő állapot nem azonos a megerősítettel; a megerősítések nem hozhatják helyre a hibás címre küldést vagy a csalást.</a:t>
            </a:r>
            <a:endParaRPr lang="hu"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Bitcoin küldése</a:t>
            </a:r>
            <a:endParaRPr lang="hu"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hu" altLang="en-US" sz="2400" b="1" dirty="0">
                <a:solidFill>
                  <a:srgbClr val="25252B"/>
                </a:solidFill>
                <a:latin typeface="IBM Plex Sans" pitchFamily="34" charset="0"/>
                <a:ea typeface="IBM Plex Sans" pitchFamily="34" charset="-122"/>
                <a:cs typeface="IBM Plex Sans" pitchFamily="34" charset="-120"/>
              </a:rPr>
              <a:t>2. gyakorlat: küldés előtt álljon meg és ellenőrizzen</a:t>
            </a:r>
            <a:endParaRPr lang="hu"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Csak akkor hagyja jóvá a küldést, ha minden ellenőrzés eredménye megfelelő. Ha az adatok megváltoznak, sürgetni kezdik, vagy bárki titkos adatokat kér, álljon meg, és végezzen független ellenőrzést. Egy érvényes küldést nehéz vagy lehetetlen visszafordítani.</a:t>
            </a:r>
            <a:endParaRPr lang="h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Küldés előtt✓ CímzettMegbízható csatornán erősítse meg, hogy kinek és miért fizet.✓ Fizetési módEllenőrizze, hogy láncon belüli vagy Lightning-fizetésről van-e szó.✓ CélcímHasonlítsa össze a megbízhat">    </p:cNvPr>
          <p:cNvPicPr>
            <a:picLocks noChangeAspect="1"/>
          </p:cNvPicPr>
          <p:nvPr/>
        </p:nvPicPr>
        <p:blipFill>
          <a:blip r:embed="rId1"/>
          <a:stretch>
            <a:fillRect/>
          </a:stretch>
        </p:blipFill>
        <p:spPr>
          <a:xfrm>
            <a:off x="1013612" y="266730"/>
            <a:ext cx="101648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Ellenőrzés és visszafordíthatatlan tranzakciók</a:t>
            </a:r>
            <a:endParaRPr lang="hu"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hu" altLang="en-US" sz="2210" b="1" dirty="0">
                <a:solidFill>
                  <a:srgbClr val="422C70"/>
                </a:solidFill>
                <a:latin typeface="IBM Plex Sans" pitchFamily="34" charset="0"/>
                <a:ea typeface="IBM Plex Sans" pitchFamily="34" charset="-122"/>
                <a:cs typeface="IBM Plex Sans" pitchFamily="34" charset="-120"/>
              </a:rPr>
              <a:t>Txid:</a:t>
            </a:r>
            <a:r>
              <a:rPr lang="hu" altLang="en-US" sz="2210" dirty="0">
                <a:solidFill>
                  <a:srgbClr val="25252B"/>
                </a:solidFill>
                <a:latin typeface="IBM Plex Sans" pitchFamily="34" charset="0"/>
                <a:ea typeface="IBM Plex Sans" pitchFamily="34" charset="-122"/>
                <a:cs typeface="IBM Plex Sans" pitchFamily="34" charset="-120"/>
              </a:rPr>
              <a:t> egy blokkláncon rögzített tranzakció azonosítója</a:t>
            </a:r>
            <a:endParaRPr lang="hu" sz="2210" dirty="0"/>
          </a:p>
          <a:p>
            <a:pPr algn="l" marL="210820" indent="-210820">
              <a:lnSpc>
                <a:spcPct val="113000"/>
              </a:lnSpc>
              <a:spcBef>
                <a:spcPts val="440"/>
              </a:spcBef>
              <a:buSzPct val="100000"/>
              <a:buChar char="•"/>
            </a:pPr>
            <a:r>
              <a:rPr lang="hu" altLang="en-US" sz="2210" b="1" dirty="0">
                <a:solidFill>
                  <a:srgbClr val="422C70"/>
                </a:solidFill>
                <a:latin typeface="IBM Plex Sans" pitchFamily="34" charset="0"/>
                <a:ea typeface="IBM Plex Sans" pitchFamily="34" charset="-122"/>
                <a:cs typeface="IBM Plex Sans" pitchFamily="34" charset="-120"/>
              </a:rPr>
              <a:t>Blokkláncböngésző:</a:t>
            </a:r>
            <a:r>
              <a:rPr lang="hu" altLang="en-US" sz="2210" dirty="0">
                <a:solidFill>
                  <a:srgbClr val="25252B"/>
                </a:solidFill>
                <a:latin typeface="IBM Plex Sans" pitchFamily="34" charset="0"/>
                <a:ea typeface="IBM Plex Sans" pitchFamily="34" charset="-122"/>
                <a:cs typeface="IBM Plex Sans" pitchFamily="34" charset="-120"/>
              </a:rPr>
              <a:t> felület a nyilvános tranzakciós adatok eléréséhez</a:t>
            </a:r>
            <a:endParaRPr lang="hu" sz="2210" dirty="0"/>
          </a:p>
          <a:p>
            <a:pPr algn="l" marL="210820" indent="-210820">
              <a:lnSpc>
                <a:spcPct val="113000"/>
              </a:lnSpc>
              <a:spcBef>
                <a:spcPts val="440"/>
              </a:spcBef>
              <a:buSzPct val="100000"/>
              <a:buChar char="•"/>
            </a:pPr>
            <a:r>
              <a:rPr lang="hu" altLang="en-US" sz="2210" dirty="0">
                <a:solidFill>
                  <a:srgbClr val="25252B"/>
                </a:solidFill>
                <a:latin typeface="IBM Plex Sans" pitchFamily="34" charset="0"/>
                <a:ea typeface="IBM Plex Sans" pitchFamily="34" charset="-122"/>
                <a:cs typeface="IBM Plex Sans" pitchFamily="34" charset="-120"/>
              </a:rPr>
              <a:t>Ellenőrizze a hálózatot, a célcímet, az összeget, a díjat, az állapotot és a megerősítéseket</a:t>
            </a:r>
            <a:endParaRPr lang="hu" sz="2210" dirty="0"/>
          </a:p>
          <a:p>
            <a:pPr algn="l" marL="210820" indent="-210820">
              <a:lnSpc>
                <a:spcPct val="113000"/>
              </a:lnSpc>
              <a:spcBef>
                <a:spcPts val="440"/>
              </a:spcBef>
              <a:buSzPct val="100000"/>
              <a:buChar char="•"/>
            </a:pPr>
            <a:r>
              <a:rPr lang="hu" altLang="en-US" sz="2210" dirty="0">
                <a:solidFill>
                  <a:srgbClr val="25252B"/>
                </a:solidFill>
                <a:latin typeface="IBM Plex Sans" pitchFamily="34" charset="0"/>
                <a:ea typeface="IBM Plex Sans" pitchFamily="34" charset="-122"/>
                <a:cs typeface="IBM Plex Sans" pitchFamily="34" charset="-120"/>
              </a:rPr>
              <a:t>Közzététel → függőben → blokkba foglalva → további megerősítések</a:t>
            </a:r>
            <a:endParaRPr lang="hu" sz="2210" dirty="0"/>
          </a:p>
        </p:txBody>
      </p:sp>
      <p:sp>
        <p:nvSpPr>
          <p:cNvPr id="5" name="Text 3"/>
          <p:cNvSpPr/>
          <p:nvPr/>
        </p:nvSpPr>
        <p:spPr>
          <a:xfrm>
            <a:off x="666780" y="3748126"/>
            <a:ext cx="11510010" cy="756940"/>
          </a:xfrm>
          <a:prstGeom prst="rect">
            <a:avLst/>
          </a:prstGeom>
          <a:noFill/>
          <a:ln/>
        </p:spPr>
        <p:txBody>
          <a:bodyPr wrap="square" lIns="0" tIns="0" rIns="0" bIns="0" rtlCol="0" anchor="t"/>
          <a:lstStyle/>
          <a:p>
            <a:pPr algn="l" indent="0" marL="0">
              <a:lnSpc>
                <a:spcPct val="113000"/>
              </a:lnSpc>
              <a:buNone/>
            </a:pPr>
            <a:r>
              <a:rPr lang="hu" altLang="en-US" sz="2210" dirty="0">
                <a:solidFill>
                  <a:srgbClr val="25252B"/>
                </a:solidFill>
                <a:latin typeface="IBM Plex Sans" pitchFamily="34" charset="0"/>
                <a:ea typeface="IBM Plex Sans" pitchFamily="34" charset="-122"/>
                <a:cs typeface="IBM Plex Sans" pitchFamily="34" charset="-120"/>
              </a:rPr>
              <a:t>A blokkláncböngésző nem tudja igazolni a személyazonosságot, a becsületességet vagy a fizetés célját. Nincs minden fizetésre egységesen érvényes megerősítésszám.</a:t>
            </a:r>
            <a:endParaRPr lang="hu" sz="2210" dirty="0"/>
          </a:p>
        </p:txBody>
      </p:sp>
      <p:sp>
        <p:nvSpPr>
          <p:cNvPr id="6" name="Text 4"/>
          <p:cNvSpPr/>
          <p:nvPr/>
        </p:nvSpPr>
        <p:spPr>
          <a:xfrm>
            <a:off x="666780" y="4785421"/>
            <a:ext cx="11510010" cy="1135410"/>
          </a:xfrm>
          <a:prstGeom prst="rect">
            <a:avLst/>
          </a:prstGeom>
          <a:noFill/>
          <a:ln/>
        </p:spPr>
        <p:txBody>
          <a:bodyPr wrap="square" lIns="0" tIns="0" rIns="0" bIns="0" rtlCol="0" anchor="t"/>
          <a:lstStyle/>
          <a:p>
            <a:pPr algn="l" indent="0" marL="0">
              <a:lnSpc>
                <a:spcPct val="113000"/>
              </a:lnSpc>
              <a:buNone/>
            </a:pPr>
            <a:r>
              <a:rPr lang="hu" altLang="en-US" sz="2210" dirty="0">
                <a:solidFill>
                  <a:srgbClr val="25252B"/>
                </a:solidFill>
                <a:latin typeface="IBM Plex Sans" pitchFamily="34" charset="0"/>
                <a:ea typeface="IBM Plex Sans" pitchFamily="34" charset="-122"/>
                <a:cs typeface="IBM Plex Sans" pitchFamily="34" charset="-120"/>
              </a:rPr>
              <a:t>Használjon előre elkészített példákat; ne keressen rá a tanulók személyes címére vagy tranzakciójára. A keresések felfedhetik a blokkláncböngésző üzemeltetője előtt, hogy mi iránt érdeklődik.</a:t>
            </a:r>
            <a:endParaRPr lang="hu"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Függő tranzakciók gyűjtőhelyeBlokkra várN. blokk1 megerősítésN+1. blokk2 megerősítésN+2. blokk3 megerősítésN+3. blokk4 megerősítés">    </p:cNvPr>
          <p:cNvPicPr>
            <a:picLocks noChangeAspect="1"/>
          </p:cNvPicPr>
          <p:nvPr/>
        </p:nvPicPr>
        <p:blipFill>
          <a:blip r:embed="rId1"/>
          <a:stretch>
            <a:fillRect/>
          </a:stretch>
        </p:blipFill>
        <p:spPr>
          <a:xfrm>
            <a:off x="342900" y="1854129"/>
            <a:ext cx="11506170" cy="29972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Biztonsági ellenőrzőlista</a:t>
            </a:r>
            <a:endParaRPr lang="hu" sz="3000" dirty="0"/>
          </a:p>
        </p:txBody>
      </p:sp>
      <p:sp>
        <p:nvSpPr>
          <p:cNvPr id="5" name="Text 2"/>
          <p:cNvSpPr/>
          <p:nvPr/>
        </p:nvSpPr>
        <p:spPr>
          <a:xfrm>
            <a:off x="666780" y="1423355"/>
            <a:ext cx="5694426" cy="691195"/>
          </a:xfrm>
          <a:prstGeom prst="rect">
            <a:avLst/>
          </a:prstGeom>
          <a:noFill/>
          <a:ln/>
        </p:spPr>
        <p:txBody>
          <a:bodyPr wrap="square" lIns="0" tIns="0" rIns="0" bIns="0" rtlCol="0" anchor="t"/>
          <a:lstStyle/>
          <a:p>
            <a:pPr algn="l" indent="0" marL="0">
              <a:lnSpc>
                <a:spcPct val="113000"/>
              </a:lnSpc>
              <a:buNone/>
            </a:pPr>
            <a:r>
              <a:rPr lang="hu" altLang="en-US" sz="2020" b="1" dirty="0">
                <a:solidFill>
                  <a:srgbClr val="25252B"/>
                </a:solidFill>
                <a:latin typeface="IBM Plex Sans" pitchFamily="34" charset="0"/>
                <a:ea typeface="IBM Plex Sans" pitchFamily="34" charset="-122"/>
                <a:cs typeface="IBM Plex Sans" pitchFamily="34" charset="-120"/>
              </a:rPr>
              <a:t>3. gyakorlat: ismerje fel a kockázatot, és álljon meg biztonságosan</a:t>
            </a:r>
            <a:endParaRPr lang="hu" sz="2020" dirty="0"/>
          </a:p>
        </p:txBody>
      </p:sp>
      <p:sp>
        <p:nvSpPr>
          <p:cNvPr id="6" name="Text 3"/>
          <p:cNvSpPr/>
          <p:nvPr/>
        </p:nvSpPr>
        <p:spPr>
          <a:xfrm>
            <a:off x="666780" y="2370491"/>
            <a:ext cx="5694426" cy="1727850"/>
          </a:xfrm>
          <a:prstGeom prst="rect">
            <a:avLst/>
          </a:prstGeom>
          <a:noFill/>
          <a:ln/>
        </p:spPr>
        <p:txBody>
          <a:bodyPr wrap="square" lIns="0" tIns="0" rIns="0" bIns="0" rtlCol="0" anchor="t"/>
          <a:lstStyle/>
          <a:p>
            <a:pPr algn="l" indent="0" marL="0">
              <a:lnSpc>
                <a:spcPct val="113000"/>
              </a:lnSpc>
              <a:buNone/>
            </a:pPr>
            <a:r>
              <a:rPr lang="hu" altLang="en-US" sz="2020" b="1" dirty="0">
                <a:solidFill>
                  <a:srgbClr val="25252B"/>
                </a:solidFill>
                <a:latin typeface="IBM Plex Sans" pitchFamily="34" charset="0"/>
                <a:ea typeface="IBM Plex Sans" pitchFamily="34" charset="-122"/>
                <a:cs typeface="IBM Plex Sans" pitchFamily="34" charset="-120"/>
              </a:rPr>
              <a:t>Álljon meg. Ne osszon meg semmit. Ne küldjön semmit. Zárja be a kommunikációs csatornát. Ellenőrizze az információkat független forrásból. Kérjen segítséget anélkül, hogy titkos adatokat árulna el.</a:t>
            </a:r>
            <a:endParaRPr lang="hu" sz="2020" dirty="0"/>
          </a:p>
        </p:txBody>
      </p:sp>
      <p:sp>
        <p:nvSpPr>
          <p:cNvPr id="7" name="Shape 4"/>
          <p:cNvSpPr/>
          <p:nvPr/>
        </p:nvSpPr>
        <p:spPr>
          <a:xfrm>
            <a:off x="666780" y="4354373"/>
            <a:ext cx="5372100" cy="1727850"/>
          </a:xfrm>
          <a:prstGeom prst="rect">
            <a:avLst/>
          </a:prstGeom>
          <a:solidFill>
            <a:srgbClr val="F3F3FA"/>
          </a:solidFill>
          <a:ln/>
        </p:spPr>
      </p:sp>
      <p:sp>
        <p:nvSpPr>
          <p:cNvPr id="8" name="Shape 5"/>
          <p:cNvSpPr/>
          <p:nvPr/>
        </p:nvSpPr>
        <p:spPr>
          <a:xfrm>
            <a:off x="666780" y="4354373"/>
            <a:ext cx="57150" cy="1727850"/>
          </a:xfrm>
          <a:prstGeom prst="rect">
            <a:avLst/>
          </a:prstGeom>
          <a:solidFill>
            <a:srgbClr val="422C70"/>
          </a:solidFill>
          <a:ln/>
        </p:spPr>
      </p:sp>
      <p:sp>
        <p:nvSpPr>
          <p:cNvPr id="9" name="Text 6"/>
          <p:cNvSpPr/>
          <p:nvPr/>
        </p:nvSpPr>
        <p:spPr>
          <a:xfrm>
            <a:off x="1133582" y="4584802"/>
            <a:ext cx="4765396" cy="1266993"/>
          </a:xfrm>
          <a:prstGeom prst="rect">
            <a:avLst/>
          </a:prstGeom>
          <a:noFill/>
          <a:ln/>
        </p:spPr>
        <p:txBody>
          <a:bodyPr wrap="square" lIns="0" tIns="0" rIns="0" bIns="0" rtlCol="0" anchor="t"/>
          <a:lstStyle/>
          <a:p>
            <a:pPr algn="l" indent="0" marL="0">
              <a:lnSpc>
                <a:spcPct val="113000"/>
              </a:lnSpc>
              <a:buNone/>
            </a:pPr>
            <a:r>
              <a:rPr lang="hu" altLang="en-US" sz="2020" b="1" dirty="0">
                <a:solidFill>
                  <a:srgbClr val="422C70"/>
                </a:solidFill>
                <a:latin typeface="IBM Plex Sans" pitchFamily="34" charset="0"/>
                <a:ea typeface="IBM Plex Sans" pitchFamily="34" charset="-122"/>
                <a:cs typeface="IBM Plex Sans" pitchFamily="34" charset="-120"/>
              </a:rPr>
              <a:t>Próbálja ki</a:t>
            </a:r>
            <a:endParaRPr lang="hu" sz="2020" dirty="0"/>
          </a:p>
          <a:p>
            <a:pPr algn="l" indent="0" marL="0">
              <a:lnSpc>
                <a:spcPct val="113000"/>
              </a:lnSpc>
              <a:spcBef>
                <a:spcPts val="300"/>
              </a:spcBef>
              <a:buNone/>
            </a:pPr>
            <a:r>
              <a:rPr lang="hu" altLang="en-US" sz="2020" dirty="0">
                <a:solidFill>
                  <a:srgbClr val="25252B"/>
                </a:solidFill>
                <a:latin typeface="IBM Plex Sans" pitchFamily="34" charset="0"/>
                <a:ea typeface="IBM Plex Sans" pitchFamily="34" charset="-122"/>
                <a:cs typeface="IBM Plex Sans" pitchFamily="34" charset="-120"/>
              </a:rPr>
              <a:t>Azonosítsa egy előre elkészített üzenetben a figyelmeztető jelet, a lehetséges veszteséget és az első biztonságos lépést.</a:t>
            </a:r>
            <a:endParaRPr lang="hu"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Sürgetés Más személynek való kiadás Megváltozott célcím Garantált hozamok Titkos adatok kérése">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Bitcoin beszerzése és</a:t>
            </a:r>
            <a:br/>
            <a:r>
              <a:rPr lang="hu" altLang="en-US" sz="3000" dirty="0">
                <a:solidFill>
                  <a:srgbClr val="422C70"/>
                </a:solidFill>
                <a:latin typeface="IBM Plex Sans Medium" pitchFamily="34" charset="0"/>
                <a:ea typeface="IBM Plex Sans Medium" pitchFamily="34" charset="-122"/>
                <a:cs typeface="IBM Plex Sans Medium" pitchFamily="34" charset="-120"/>
              </a:rPr>
              <a:t>átváltása</a:t>
            </a:r>
            <a:endParaRPr lang="hu"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hu" altLang="en-US" sz="1920" b="1" dirty="0">
                <a:solidFill>
                  <a:srgbClr val="25252B"/>
                </a:solidFill>
                <a:latin typeface="IBM Plex Sans" pitchFamily="34" charset="0"/>
                <a:ea typeface="IBM Plex Sans" pitchFamily="34" charset="-122"/>
                <a:cs typeface="IBM Plex Sans" pitchFamily="34" charset="-120"/>
              </a:rPr>
              <a:t>Tájékoztatás, nem pénzügyi tanácsadás</a:t>
            </a:r>
            <a:endParaRPr lang="hu" sz="1920" dirty="0"/>
          </a:p>
        </p:txBody>
      </p:sp>
      <p:sp>
        <p:nvSpPr>
          <p:cNvPr id="6" name="Text 3"/>
          <p:cNvSpPr/>
          <p:nvPr/>
        </p:nvSpPr>
        <p:spPr>
          <a:xfrm>
            <a:off x="666780" y="2409261"/>
            <a:ext cx="5694426" cy="1645280"/>
          </a:xfrm>
          <a:prstGeom prst="rect">
            <a:avLst/>
          </a:prstGeom>
          <a:noFill/>
          <a:ln/>
        </p:spPr>
        <p:txBody>
          <a:bodyPr wrap="square" lIns="0" tIns="0" rIns="0" bIns="0" rtlCol="0" anchor="t"/>
          <a:lstStyle/>
          <a:p>
            <a:pPr algn="l" indent="0" marL="0">
              <a:lnSpc>
                <a:spcPct val="113000"/>
              </a:lnSpc>
              <a:buNone/>
            </a:pPr>
            <a:r>
              <a:rPr lang="hu" altLang="en-US" sz="1920" dirty="0">
                <a:solidFill>
                  <a:srgbClr val="25252B"/>
                </a:solidFill>
                <a:latin typeface="IBM Plex Sans" pitchFamily="34" charset="0"/>
                <a:ea typeface="IBM Plex Sans" pitchFamily="34" charset="-122"/>
                <a:cs typeface="IBM Plex Sans" pitchFamily="34" charset="-120"/>
              </a:rPr>
              <a:t>Hasonlítsa össze a teljes árat és az árkülönbözetet, a szolgáltatási és kiutalási díjakat, a kulcsok feletti ellenőrzést, a személyazonosító adatokat, az elszámolást és a hatályos helyi szabályokat.</a:t>
            </a:r>
            <a:endParaRPr lang="hu" sz="1920" dirty="0"/>
          </a:p>
        </p:txBody>
      </p:sp>
      <p:sp>
        <p:nvSpPr>
          <p:cNvPr id="7" name="Text 4"/>
          <p:cNvSpPr/>
          <p:nvPr/>
        </p:nvSpPr>
        <p:spPr>
          <a:xfrm>
            <a:off x="666780" y="4298320"/>
            <a:ext cx="5694426" cy="1974372"/>
          </a:xfrm>
          <a:prstGeom prst="rect">
            <a:avLst/>
          </a:prstGeom>
          <a:noFill/>
          <a:ln/>
        </p:spPr>
        <p:txBody>
          <a:bodyPr wrap="square" lIns="0" tIns="0" rIns="0" bIns="0" rtlCol="0" anchor="t"/>
          <a:lstStyle/>
          <a:p>
            <a:pPr algn="l" indent="0" marL="0">
              <a:lnSpc>
                <a:spcPct val="113000"/>
              </a:lnSpc>
              <a:buNone/>
            </a:pPr>
            <a:r>
              <a:rPr lang="hu" altLang="en-US" sz="1920" dirty="0">
                <a:solidFill>
                  <a:srgbClr val="25252B"/>
                </a:solidFill>
                <a:latin typeface="IBM Plex Sans" pitchFamily="34" charset="0"/>
                <a:ea typeface="IBM Plex Sans" pitchFamily="34" charset="-122"/>
                <a:cs typeface="IBM Plex Sans" pitchFamily="34" charset="-120"/>
              </a:rPr>
              <a:t>Egyetlen módszer vagy szolgáltató sem automatikusan a legjobb. </a:t>
            </a:r>
            <a:r>
              <a:rPr lang="hu" altLang="en-US" sz="1920" b="1" dirty="0">
                <a:solidFill>
                  <a:srgbClr val="25252B"/>
                </a:solidFill>
                <a:latin typeface="IBM Plex Sans" pitchFamily="34" charset="0"/>
                <a:ea typeface="IBM Plex Sans" pitchFamily="34" charset="-122"/>
                <a:cs typeface="IBM Plex Sans" pitchFamily="34" charset="-120"/>
              </a:rPr>
              <a:t>KYC</a:t>
            </a:r>
            <a:r>
              <a:rPr lang="hu" altLang="en-US" sz="1920" dirty="0">
                <a:solidFill>
                  <a:srgbClr val="25252B"/>
                </a:solidFill>
                <a:latin typeface="IBM Plex Sans" pitchFamily="34" charset="0"/>
                <a:ea typeface="IBM Plex Sans" pitchFamily="34" charset="-122"/>
                <a:cs typeface="IBM Plex Sans" pitchFamily="34" charset="-120"/>
              </a:rPr>
              <a:t> személyazonosság-ellenőrzést jelent: ez megfelelési vagy helyreállítási előnyökkel járhat, ugyanakkor a személyazonosító és fizetési adatokkal kapcsolatos kockázatokat is hordoz.</a:t>
            </a:r>
            <a:endParaRPr lang="hu"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Valaki, aki bitcoint szeretne Kereset Kapjon fizetést a munkájáért.Személyek közöttVáltson készpénzt személyesen.TőzsdeVásároljon szolgáltatótól.ATM Vásároljon automatánál. Saját kezelés vagy letétkez">    </p:cNvPr>
          <p:cNvPicPr>
            <a:picLocks noChangeAspect="1"/>
          </p:cNvPicPr>
          <p:nvPr/>
        </p:nvPicPr>
        <p:blipFill>
          <a:blip r:embed="rId1"/>
          <a:stretch>
            <a:fillRect/>
          </a:stretch>
        </p:blipFill>
        <p:spPr>
          <a:xfrm>
            <a:off x="342900" y="1116208"/>
            <a:ext cx="11506170" cy="44732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KöltségekMilyen árfolyam, vételi és eladási árfolyam közötti különbség, valamint szolgáltatási vagy kiutalási díjak érvényesek?LetétkezelésKi rendelkezik a bitcoin felett az átváltás előtt és után? Sz">    </p:cNvPr>
          <p:cNvPicPr>
            <a:picLocks noChangeAspect="1"/>
          </p:cNvPicPr>
          <p:nvPr/>
        </p:nvPicPr>
        <p:blipFill>
          <a:blip r:embed="rId1"/>
          <a:stretch>
            <a:fillRect/>
          </a:stretch>
        </p:blipFill>
        <p:spPr>
          <a:xfrm>
            <a:off x="342900" y="537484"/>
            <a:ext cx="11506170" cy="563060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Blokkláncon belüli és Lightning-fizetések</a:t>
            </a:r>
            <a:endParaRPr lang="hu" sz="3000" dirty="0"/>
          </a:p>
        </p:txBody>
      </p:sp>
      <p:sp>
        <p:nvSpPr>
          <p:cNvPr id="4" name="Text 2"/>
          <p:cNvSpPr/>
          <p:nvPr/>
        </p:nvSpPr>
        <p:spPr>
          <a:xfrm>
            <a:off x="1002000" y="1375806"/>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hu" altLang="en-US" sz="2110" b="1" dirty="0">
                <a:solidFill>
                  <a:srgbClr val="422C70"/>
                </a:solidFill>
                <a:latin typeface="IBM Plex Sans" pitchFamily="34" charset="0"/>
                <a:ea typeface="IBM Plex Sans" pitchFamily="34" charset="-122"/>
                <a:cs typeface="IBM Plex Sans" pitchFamily="34" charset="-120"/>
              </a:rPr>
              <a:t>Láncon belül:</a:t>
            </a:r>
            <a:r>
              <a:rPr lang="hu" altLang="en-US" sz="2110" dirty="0">
                <a:solidFill>
                  <a:srgbClr val="25252B"/>
                </a:solidFill>
                <a:latin typeface="IBM Plex Sans" pitchFamily="34" charset="0"/>
                <a:ea typeface="IBM Plex Sans" pitchFamily="34" charset="-122"/>
                <a:cs typeface="IBM Plex Sans" pitchFamily="34" charset="-120"/>
              </a:rPr>
              <a:t> blokkláncon rögzített adat; megerősítések</a:t>
            </a:r>
            <a:endParaRPr lang="hu" sz="2110" dirty="0"/>
          </a:p>
          <a:p>
            <a:pPr algn="l" marL="200660" indent="-200660">
              <a:lnSpc>
                <a:spcPct val="113000"/>
              </a:lnSpc>
              <a:spcBef>
                <a:spcPts val="420"/>
              </a:spcBef>
              <a:buSzPct val="100000"/>
              <a:buChar char="•"/>
            </a:pPr>
            <a:r>
              <a:rPr lang="hu" altLang="en-US" sz="2110" b="1" dirty="0">
                <a:solidFill>
                  <a:srgbClr val="422C70"/>
                </a:solidFill>
                <a:latin typeface="IBM Plex Sans" pitchFamily="34" charset="0"/>
                <a:ea typeface="IBM Plex Sans" pitchFamily="34" charset="-122"/>
                <a:cs typeface="IBM Plex Sans" pitchFamily="34" charset="-120"/>
              </a:rPr>
              <a:t>Lightning:</a:t>
            </a:r>
            <a:r>
              <a:rPr lang="hu" altLang="en-US" sz="2110" dirty="0">
                <a:solidFill>
                  <a:srgbClr val="25252B"/>
                </a:solidFill>
                <a:latin typeface="IBM Plex Sans" pitchFamily="34" charset="0"/>
                <a:ea typeface="IBM Plex Sans" pitchFamily="34" charset="-122"/>
                <a:cs typeface="IBM Plex Sans" pitchFamily="34" charset="-120"/>
              </a:rPr>
              <a:t> Bitcoin-fizetési hálózat; általában gyors siker vagy sikertelenség</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Eltérő fizetési kérelmek, díjak, korlátok és hibalehetőségek</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Igazítsa a kérelmet a tárca által támogatott fizetési módhoz</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Mindkét megoldás járhat letétkezeléssel vagy szolgáltatástól való függéssel</a:t>
            </a:r>
            <a:endParaRPr lang="hu" sz="2110" dirty="0"/>
          </a:p>
        </p:txBody>
      </p:sp>
      <p:sp>
        <p:nvSpPr>
          <p:cNvPr id="5" name="Text 3"/>
          <p:cNvSpPr/>
          <p:nvPr/>
        </p:nvSpPr>
        <p:spPr>
          <a:xfrm>
            <a:off x="666780" y="3694816"/>
            <a:ext cx="11510010" cy="72393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A Lightning nem különálló érme. A Lightning-tárca lehet letétkezelői vagy saját kezelésű; a gyors fizetés nem bizonyítja, hogy nagyobb egyenlegek tárolására is alkalmas.</a:t>
            </a:r>
            <a:endParaRPr lang="hu" sz="2110" dirty="0"/>
          </a:p>
        </p:txBody>
      </p:sp>
      <p:sp>
        <p:nvSpPr>
          <p:cNvPr id="6" name="Text 4"/>
          <p:cNvSpPr/>
          <p:nvPr/>
        </p:nvSpPr>
        <p:spPr>
          <a:xfrm>
            <a:off x="666780" y="4686940"/>
            <a:ext cx="11510010" cy="108585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Egyes alkalmazások mindkét megoldást támogatják, további díjak vagy függőségek mellett. A csatornák, az útvonalválasztás és a likviditás részletes tárgyalása a Haladó tananyag része.</a:t>
            </a:r>
            <a:endParaRPr lang="hu"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Támogatott gyakorlás</a:t>
            </a:r>
            <a:endParaRPr lang="hu"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Nyissa meg az előkészített tárcát, és tájékozódjon benne</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Végezze el az első hozzáférés jóváhagyott lépéseit</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Keresse meg és ellenőrizze a fogadáshoz szükséges nyilvános adatokat</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Fogadjon összeget, vagy biztonságosan szimulálja a fogadást; ellenőrizze az állapotot</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Végezzen el vagy szimuláljon egy fogadási/küldési folyamatot</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Mutassa be a helyreállításra való felkészültségét titkos adatok felfedése nélkül</a:t>
            </a:r>
            <a:endParaRPr lang="hu"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Használja a megbeszélt gyakorlókörnyezetet. Eltérés esetén álljon meg; szükség esetén kérjen segítséget és további gyakorlási lehetőséget.</a:t>
            </a:r>
            <a:endParaRPr lang="h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Ismétlés: Mit jelent az önálló letétkezeléssel járó felelősség?</a:t>
            </a:r>
            <a:endParaRPr lang="hu" sz="3000" dirty="0"/>
          </a:p>
        </p:txBody>
      </p:sp>
      <p:sp>
        <p:nvSpPr>
          <p:cNvPr id="4" name="Text 2"/>
          <p:cNvSpPr/>
          <p:nvPr/>
        </p:nvSpPr>
        <p:spPr>
          <a:xfrm>
            <a:off x="666780" y="1411194"/>
            <a:ext cx="11510010" cy="312542"/>
          </a:xfrm>
          <a:prstGeom prst="rect">
            <a:avLst/>
          </a:prstGeom>
          <a:noFill/>
          <a:ln/>
        </p:spPr>
        <p:txBody>
          <a:bodyPr wrap="square" lIns="0" tIns="0" rIns="0" bIns="0" rtlCol="0" anchor="t"/>
          <a:lstStyle/>
          <a:p>
            <a:pPr algn="l" indent="0" marL="0">
              <a:lnSpc>
                <a:spcPct val="113000"/>
              </a:lnSpc>
              <a:buNone/>
            </a:pPr>
            <a:r>
              <a:rPr lang="hu" altLang="en-US" sz="1820" b="1" dirty="0">
                <a:solidFill>
                  <a:srgbClr val="25252B"/>
                </a:solidFill>
                <a:latin typeface="IBM Plex Sans" pitchFamily="34" charset="0"/>
                <a:ea typeface="IBM Plex Sans" pitchFamily="34" charset="-122"/>
                <a:cs typeface="IBM Plex Sans" pitchFamily="34" charset="-120"/>
              </a:rPr>
              <a:t>Fő tanulságok</a:t>
            </a:r>
            <a:endParaRPr lang="hu" sz="1820" dirty="0"/>
          </a:p>
        </p:txBody>
      </p:sp>
      <p:sp>
        <p:nvSpPr>
          <p:cNvPr id="5" name="Text 3"/>
          <p:cNvSpPr/>
          <p:nvPr/>
        </p:nvSpPr>
        <p:spPr>
          <a:xfrm>
            <a:off x="956188" y="1908901"/>
            <a:ext cx="11192805" cy="2372959"/>
          </a:xfrm>
          <a:prstGeom prst="rect">
            <a:avLst/>
          </a:prstGeom>
          <a:noFill/>
          <a:ln/>
        </p:spPr>
        <p:txBody>
          <a:bodyPr wrap="square" lIns="0" tIns="0" rIns="0" bIns="0" rtlCol="0" anchor="t"/>
          <a:lstStyle/>
          <a:p>
            <a:pPr algn="l" marL="173990" indent="-173990">
              <a:lnSpc>
                <a:spcPct val="113000"/>
              </a:lnSpc>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A tárca kezeli a hozzáférést; a kulcsok engedélyezik a költést</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Ossza meg a fogadáshoz szükséges adatokat; a titkos adatokat tartsa offline, és ne ossza meg senkivel</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Azonosítsa a letétkezeléssel, a helyreállítással és az eszközökkel kapcsolatos kockázatokat</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Ellenőrizzen jóváhagyás előtt; az eredményről győződjön meg személyesen</a:t>
            </a:r>
            <a:endParaRPr lang="hu" sz="1820" dirty="0"/>
          </a:p>
          <a:p>
            <a:pPr algn="l" marL="173990" indent="-173990">
              <a:lnSpc>
                <a:spcPct val="113000"/>
              </a:lnSpc>
              <a:spcBef>
                <a:spcPts val="360"/>
              </a:spcBef>
              <a:buSzPct val="100000"/>
              <a:buChar char="•"/>
            </a:pPr>
            <a:r>
              <a:rPr lang="hu" altLang="en-US" sz="1820" dirty="0">
                <a:solidFill>
                  <a:srgbClr val="25252B"/>
                </a:solidFill>
                <a:latin typeface="IBM Plex Sans" pitchFamily="34" charset="0"/>
                <a:ea typeface="IBM Plex Sans" pitchFamily="34" charset="-122"/>
                <a:cs typeface="IBM Plex Sans" pitchFamily="34" charset="-120"/>
              </a:rPr>
              <a:t>Álljon meg, ha nyomást gyakorolnak Önre; tanulás közben csak kis következményekkel járó hibákat engedjen meg magának</a:t>
            </a:r>
            <a:endParaRPr lang="hu" sz="1820" dirty="0"/>
          </a:p>
        </p:txBody>
      </p:sp>
      <p:sp>
        <p:nvSpPr>
          <p:cNvPr id="6" name="Text 4"/>
          <p:cNvSpPr/>
          <p:nvPr/>
        </p:nvSpPr>
        <p:spPr>
          <a:xfrm>
            <a:off x="666780" y="4536430"/>
            <a:ext cx="11510010" cy="625084"/>
          </a:xfrm>
          <a:prstGeom prst="rect">
            <a:avLst/>
          </a:prstGeom>
          <a:noFill/>
          <a:ln/>
        </p:spPr>
        <p:txBody>
          <a:bodyPr wrap="square" lIns="0" tIns="0" rIns="0" bIns="0" rtlCol="0" anchor="t"/>
          <a:lstStyle/>
          <a:p>
            <a:pPr algn="l" indent="0" marL="0">
              <a:lnSpc>
                <a:spcPct val="113000"/>
              </a:lnSpc>
              <a:buNone/>
            </a:pPr>
            <a:r>
              <a:rPr lang="hu" altLang="en-US" sz="1820" dirty="0">
                <a:solidFill>
                  <a:srgbClr val="25252B"/>
                </a:solidFill>
                <a:latin typeface="IBM Plex Sans" pitchFamily="34" charset="0"/>
                <a:ea typeface="IBM Plex Sans" pitchFamily="34" charset="-122"/>
                <a:cs typeface="IBM Plex Sans" pitchFamily="34" charset="-120"/>
              </a:rPr>
              <a:t>Egy barátja kérést küld, miközben egy ismeretlen ügyfélszolgálat azonnali cselekvést követel. Mit ellenőrizhetne, mielőtt bármit tenne?</a:t>
            </a:r>
            <a:endParaRPr lang="hu" sz="1820" dirty="0"/>
          </a:p>
        </p:txBody>
      </p:sp>
      <p:sp>
        <p:nvSpPr>
          <p:cNvPr id="7" name="Shape 5"/>
          <p:cNvSpPr/>
          <p:nvPr/>
        </p:nvSpPr>
        <p:spPr>
          <a:xfrm>
            <a:off x="666780" y="5393040"/>
            <a:ext cx="10858500" cy="937443"/>
          </a:xfrm>
          <a:prstGeom prst="rect">
            <a:avLst/>
          </a:prstGeom>
          <a:solidFill>
            <a:srgbClr val="F3F3FA"/>
          </a:solidFill>
          <a:ln/>
        </p:spPr>
      </p:sp>
      <p:sp>
        <p:nvSpPr>
          <p:cNvPr id="8" name="Shape 6"/>
          <p:cNvSpPr/>
          <p:nvPr/>
        </p:nvSpPr>
        <p:spPr>
          <a:xfrm>
            <a:off x="666780" y="5393040"/>
            <a:ext cx="57150" cy="937443"/>
          </a:xfrm>
          <a:prstGeom prst="rect">
            <a:avLst/>
          </a:prstGeom>
          <a:solidFill>
            <a:srgbClr val="422C70"/>
          </a:solidFill>
          <a:ln/>
        </p:spPr>
      </p:sp>
      <p:sp>
        <p:nvSpPr>
          <p:cNvPr id="9" name="Text 7"/>
          <p:cNvSpPr/>
          <p:nvPr/>
        </p:nvSpPr>
        <p:spPr>
          <a:xfrm>
            <a:off x="1094537" y="5601523"/>
            <a:ext cx="10663641" cy="520476"/>
          </a:xfrm>
          <a:prstGeom prst="rect">
            <a:avLst/>
          </a:prstGeom>
          <a:noFill/>
          <a:ln/>
        </p:spPr>
        <p:txBody>
          <a:bodyPr wrap="square" lIns="0" tIns="0" rIns="0" bIns="0" rtlCol="0" anchor="t"/>
          <a:lstStyle/>
          <a:p>
            <a:pPr algn="l" indent="0" marL="0">
              <a:lnSpc>
                <a:spcPct val="113000"/>
              </a:lnSpc>
              <a:buNone/>
            </a:pPr>
            <a:r>
              <a:rPr lang="hu" altLang="en-US" sz="1820" b="1" dirty="0">
                <a:solidFill>
                  <a:srgbClr val="422C70"/>
                </a:solidFill>
                <a:latin typeface="IBM Plex Sans" pitchFamily="34" charset="0"/>
                <a:ea typeface="IBM Plex Sans" pitchFamily="34" charset="-122"/>
                <a:cs typeface="IBM Plex Sans" pitchFamily="34" charset="-120"/>
              </a:rPr>
              <a:t>Egy pillanat az átgondolásra</a:t>
            </a:r>
            <a:endParaRPr lang="hu" sz="1820" dirty="0"/>
          </a:p>
          <a:p>
            <a:pPr algn="l" indent="0" marL="0">
              <a:lnSpc>
                <a:spcPct val="113000"/>
              </a:lnSpc>
              <a:spcBef>
                <a:spcPts val="270"/>
              </a:spcBef>
              <a:buNone/>
            </a:pPr>
            <a:r>
              <a:rPr lang="hu" altLang="en-US" sz="1820" dirty="0">
                <a:solidFill>
                  <a:srgbClr val="25252B"/>
                </a:solidFill>
                <a:latin typeface="IBM Plex Sans" pitchFamily="34" charset="0"/>
                <a:ea typeface="IBM Plex Sans" pitchFamily="34" charset="-122"/>
                <a:cs typeface="IBM Plex Sans" pitchFamily="34" charset="-120"/>
              </a:rPr>
              <a:t>Melyik biztonsági ellenőrzés elvégzésére fog időt szánni, mielőtt cselekedne?</a:t>
            </a:r>
            <a:endParaRPr lang="hu"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3.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hu" altLang="en-US" sz="2400" dirty="0">
                <a:solidFill>
                  <a:srgbClr val="F7941F"/>
                </a:solidFill>
                <a:latin typeface="IBM Plex Sans Medium" pitchFamily="34" charset="0"/>
                <a:ea typeface="IBM Plex Sans Medium" pitchFamily="34" charset="-122"/>
                <a:cs typeface="IBM Plex Sans Medium" pitchFamily="34" charset="-120"/>
              </a:rPr>
              <a:t>4. modul</a:t>
            </a:r>
            <a:endParaRPr lang="hu"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hu" altLang="en-US" sz="4350" dirty="0">
                <a:solidFill>
                  <a:srgbClr val="FFFFFF"/>
                </a:solidFill>
                <a:latin typeface="IBM Plex Sans Medium" pitchFamily="34" charset="0"/>
                <a:ea typeface="IBM Plex Sans Medium" pitchFamily="34" charset="-122"/>
                <a:cs typeface="IBM Plex Sans Medium" pitchFamily="34" charset="-120"/>
              </a:rPr>
              <a:t>Bitcoin az Ön közösségében</a:t>
            </a:r>
            <a:endParaRPr lang="hu"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hu" altLang="en-US" sz="2400" b="1" dirty="0">
                <a:solidFill>
                  <a:srgbClr val="FFFFFF"/>
                </a:solidFill>
                <a:latin typeface="IBM Plex Sans" pitchFamily="34" charset="0"/>
                <a:ea typeface="IBM Plex Sans" pitchFamily="34" charset="-122"/>
                <a:cs typeface="IBM Plex Sans" pitchFamily="34" charset="-120"/>
              </a:rPr>
              <a:t>Kapcsolódás:</a:t>
            </a:r>
            <a:r>
              <a:rPr lang="hu" altLang="en-US" sz="2400" dirty="0">
                <a:solidFill>
                  <a:srgbClr val="FFFFFF"/>
                </a:solidFill>
                <a:latin typeface="IBM Plex Sans" pitchFamily="34" charset="0"/>
                <a:ea typeface="IBM Plex Sans" pitchFamily="34" charset="-122"/>
                <a:cs typeface="IBM Plex Sans" pitchFamily="34" charset="-120"/>
              </a:rPr>
              <a:t> Hogyan kapcsolódik a probléma, a megoldás és a biztonságos cselekvés ehhez a közösséghez?</a:t>
            </a:r>
            <a:endParaRPr lang="h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Az Ön helyi 4. modulja</a:t>
            </a:r>
            <a:endParaRPr lang="hu" sz="3000" dirty="0"/>
          </a:p>
        </p:txBody>
      </p:sp>
      <p:pic>
        <p:nvPicPr>
          <p:cNvPr id="4" name="Image 0" descr="Kapcsolja összeKapcsolja össze a korábban tanultakat egy helyi igénnyel. Hasonlítsa összeVesse össze a Bitcoint egy reális helyi lehetőséggel.Gyakoroljon biztonságosanPróbáljon ki egy meghatározott fe">    </p:cNvPr>
          <p:cNvPicPr>
            <a:picLocks noChangeAspect="1"/>
          </p:cNvPicPr>
          <p:nvPr/>
        </p:nvPicPr>
        <p:blipFill>
          <a:blip r:embed="rId1"/>
          <a:stretch>
            <a:fillRect/>
          </a:stretch>
        </p:blipFill>
        <p:spPr>
          <a:xfrm>
            <a:off x="1345448" y="1295430"/>
            <a:ext cx="9501165" cy="2042770"/>
          </a:xfrm>
          <a:prstGeom prst="rect">
            <a:avLst/>
          </a:prstGeom>
        </p:spPr>
      </p:pic>
      <p:sp>
        <p:nvSpPr>
          <p:cNvPr id="5" name="Text 2"/>
          <p:cNvSpPr/>
          <p:nvPr/>
        </p:nvSpPr>
        <p:spPr>
          <a:xfrm>
            <a:off x="666780" y="3490631"/>
            <a:ext cx="11510010"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Rögzítse a helyi fókuszpontokat: a problémát vagy lehetőséget, az alternatívát, a biztonságos forgatókönyvet, a fő előnyt és kockázatot, valamint a biztonságos következő lépést.</a:t>
            </a:r>
            <a:endParaRPr lang="hu" sz="2400" dirty="0"/>
          </a:p>
        </p:txBody>
      </p:sp>
      <p:sp>
        <p:nvSpPr>
          <p:cNvPr id="6" name="Text 3"/>
          <p:cNvSpPr/>
          <p:nvPr/>
        </p:nvSpPr>
        <p:spPr>
          <a:xfrm>
            <a:off x="666780" y="5029474"/>
            <a:ext cx="11510010" cy="1234074"/>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Nem elvárás, hogy elkezdje használni a Bitcoint, vagy arra a következtetésre jusson, hogy az a legjobb megoldás. A helyi példák nem bizonyítják, hogy egy módszer mindenhol működik.</a:t>
            </a:r>
            <a:endParaRPr lang="h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Workshopok és bemutatók</a:t>
            </a:r>
            <a:endParaRPr lang="hu" sz="3000" dirty="0"/>
          </a:p>
        </p:txBody>
      </p:sp>
      <p:sp>
        <p:nvSpPr>
          <p:cNvPr id="4" name="Text 2"/>
          <p:cNvSpPr/>
          <p:nvPr/>
        </p:nvSpPr>
        <p:spPr>
          <a:xfrm>
            <a:off x="1017179" y="1379464"/>
            <a:ext cx="11125871" cy="2004273"/>
          </a:xfrm>
          <a:prstGeom prst="rect">
            <a:avLst/>
          </a:prstGeom>
          <a:noFill/>
          <a:ln/>
        </p:spPr>
        <p:txBody>
          <a:bodyPr wrap="square" lIns="0" tIns="0" rIns="0" bIns="0" rtlCol="0" anchor="t"/>
          <a:lstStyle/>
          <a:p>
            <a:pPr algn="l" marL="210820" indent="-210820">
              <a:lnSpc>
                <a:spcPct val="113000"/>
              </a:lnSpc>
              <a:buSzPct val="100000"/>
              <a:buChar char="•"/>
            </a:pPr>
            <a:r>
              <a:rPr lang="hu" altLang="en-US" sz="2210" b="1" dirty="0">
                <a:solidFill>
                  <a:srgbClr val="422C70"/>
                </a:solidFill>
                <a:latin typeface="IBM Plex Sans" pitchFamily="34" charset="0"/>
                <a:ea typeface="IBM Plex Sans" pitchFamily="34" charset="-122"/>
                <a:cs typeface="IBM Plex Sans" pitchFamily="34" charset="-120"/>
              </a:rPr>
              <a:t>Bemutatás:</a:t>
            </a:r>
            <a:r>
              <a:rPr lang="hu" altLang="en-US" sz="2210" dirty="0">
                <a:solidFill>
                  <a:srgbClr val="25252B"/>
                </a:solidFill>
                <a:latin typeface="IBM Plex Sans" pitchFamily="34" charset="0"/>
                <a:ea typeface="IBM Plex Sans" pitchFamily="34" charset="-122"/>
                <a:cs typeface="IBM Plex Sans" pitchFamily="34" charset="-120"/>
              </a:rPr>
              <a:t> figyelje meg a folyamatot és a kockázatokat</a:t>
            </a:r>
            <a:endParaRPr lang="hu" sz="2210" dirty="0"/>
          </a:p>
          <a:p>
            <a:pPr algn="l" marL="210820" indent="-210820">
              <a:lnSpc>
                <a:spcPct val="113000"/>
              </a:lnSpc>
              <a:spcBef>
                <a:spcPts val="440"/>
              </a:spcBef>
              <a:buSzPct val="100000"/>
              <a:buChar char="•"/>
            </a:pPr>
            <a:r>
              <a:rPr lang="hu" altLang="en-US" sz="2210" b="1" dirty="0">
                <a:solidFill>
                  <a:srgbClr val="422C70"/>
                </a:solidFill>
                <a:latin typeface="IBM Plex Sans" pitchFamily="34" charset="0"/>
                <a:ea typeface="IBM Plex Sans" pitchFamily="34" charset="-122"/>
                <a:cs typeface="IBM Plex Sans" pitchFamily="34" charset="-120"/>
              </a:rPr>
              <a:t>Gyakorlás:</a:t>
            </a:r>
            <a:r>
              <a:rPr lang="hu" altLang="en-US" sz="2210" dirty="0">
                <a:solidFill>
                  <a:srgbClr val="25252B"/>
                </a:solidFill>
                <a:latin typeface="IBM Plex Sans" pitchFamily="34" charset="0"/>
                <a:ea typeface="IBM Plex Sans" pitchFamily="34" charset="-122"/>
                <a:cs typeface="IBM Plex Sans" pitchFamily="34" charset="-120"/>
              </a:rPr>
              <a:t> kövesse a bemutatott lépéseket biztonságos gyakorlóanyagok segítségével</a:t>
            </a:r>
            <a:endParaRPr lang="hu" sz="2210" dirty="0"/>
          </a:p>
          <a:p>
            <a:pPr algn="l" marL="210820" indent="-210820">
              <a:lnSpc>
                <a:spcPct val="113000"/>
              </a:lnSpc>
              <a:spcBef>
                <a:spcPts val="440"/>
              </a:spcBef>
              <a:buSzPct val="100000"/>
              <a:buChar char="•"/>
            </a:pPr>
            <a:r>
              <a:rPr lang="hu" altLang="en-US" sz="2210" b="1" dirty="0">
                <a:solidFill>
                  <a:srgbClr val="422C70"/>
                </a:solidFill>
                <a:latin typeface="IBM Plex Sans" pitchFamily="34" charset="0"/>
                <a:ea typeface="IBM Plex Sans" pitchFamily="34" charset="-122"/>
                <a:cs typeface="IBM Plex Sans" pitchFamily="34" charset="-120"/>
              </a:rPr>
              <a:t>Önálló alkalmazás:</a:t>
            </a:r>
            <a:r>
              <a:rPr lang="hu" altLang="en-US" sz="2210" dirty="0">
                <a:solidFill>
                  <a:srgbClr val="25252B"/>
                </a:solidFill>
                <a:latin typeface="IBM Plex Sans" pitchFamily="34" charset="0"/>
                <a:ea typeface="IBM Plex Sans" pitchFamily="34" charset="-122"/>
                <a:cs typeface="IBM Plex Sans" pitchFamily="34" charset="-120"/>
              </a:rPr>
              <a:t> végezzen el egy feladatot, vagy indokoljon meg egy döntést önállóan</a:t>
            </a:r>
            <a:endParaRPr lang="hu" sz="2210" dirty="0"/>
          </a:p>
        </p:txBody>
      </p:sp>
      <p:sp>
        <p:nvSpPr>
          <p:cNvPr id="5" name="Text 3"/>
          <p:cNvSpPr/>
          <p:nvPr/>
        </p:nvSpPr>
        <p:spPr>
          <a:xfrm>
            <a:off x="666780" y="3692164"/>
            <a:ext cx="11510010" cy="756940"/>
          </a:xfrm>
          <a:prstGeom prst="rect">
            <a:avLst/>
          </a:prstGeom>
          <a:noFill/>
          <a:ln/>
        </p:spPr>
        <p:txBody>
          <a:bodyPr wrap="square" lIns="0" tIns="0" rIns="0" bIns="0" rtlCol="0" anchor="t"/>
          <a:lstStyle/>
          <a:p>
            <a:pPr algn="l" indent="0" marL="0">
              <a:lnSpc>
                <a:spcPct val="113000"/>
              </a:lnSpc>
              <a:buNone/>
            </a:pPr>
            <a:r>
              <a:rPr lang="hu" altLang="en-US" sz="2210" dirty="0">
                <a:solidFill>
                  <a:srgbClr val="25252B"/>
                </a:solidFill>
                <a:latin typeface="IBM Plex Sans" pitchFamily="34" charset="0"/>
                <a:ea typeface="IBM Plex Sans" pitchFamily="34" charset="-122"/>
                <a:cs typeface="IBM Plex Sans" pitchFamily="34" charset="-120"/>
              </a:rPr>
              <a:t>Gyakorlás előtt: ellenőrzött eszközök, egyértelmű helyreállítási és hibaelhárítási tervek, ismert kockázatok és egyértelmű megállási pont.</a:t>
            </a:r>
            <a:endParaRPr lang="hu" sz="2210" dirty="0"/>
          </a:p>
        </p:txBody>
      </p:sp>
      <p:sp>
        <p:nvSpPr>
          <p:cNvPr id="6" name="Text 4"/>
          <p:cNvSpPr/>
          <p:nvPr/>
        </p:nvSpPr>
        <p:spPr>
          <a:xfrm>
            <a:off x="666780" y="4729460"/>
            <a:ext cx="11510010" cy="1513881"/>
          </a:xfrm>
          <a:prstGeom prst="rect">
            <a:avLst/>
          </a:prstGeom>
          <a:noFill/>
          <a:ln/>
        </p:spPr>
        <p:txBody>
          <a:bodyPr wrap="square" lIns="0" tIns="0" rIns="0" bIns="0" rtlCol="0" anchor="t"/>
          <a:lstStyle/>
          <a:p>
            <a:pPr algn="l" indent="0" marL="0">
              <a:lnSpc>
                <a:spcPct val="113000"/>
              </a:lnSpc>
              <a:buNone/>
            </a:pPr>
            <a:r>
              <a:rPr lang="hu" altLang="en-US" sz="2210" dirty="0">
                <a:solidFill>
                  <a:srgbClr val="25252B"/>
                </a:solidFill>
                <a:latin typeface="IBM Plex Sans" pitchFamily="34" charset="0"/>
                <a:ea typeface="IBM Plex Sans" pitchFamily="34" charset="-122"/>
                <a:cs typeface="IBM Plex Sans" pitchFamily="34" charset="-120"/>
              </a:rPr>
              <a:t>Senkit sem kényszerítünk szoftver telepítésére vagy pénzügyi adatok megadására. Offline vagy pénz használata nélküli alternatíva is rendelkezésre áll. Bármely valódi pénzösszegnek olyan kicsinek kell lennie, hogy teljes elvesztése is tanulság maradjon, ne válság.</a:t>
            </a:r>
            <a:endParaRPr lang="hu"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Helyi Bitcoin-eszközök és -források</a:t>
            </a:r>
            <a:endParaRPr lang="hu"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Cél és reális alternatíva</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A kulcsok feletti rendelkezés és helyreállítás</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Hiteles kiadó, domain vagy alkalmazás-áruházi adatlap</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Nyílt forráskódú státusz, felülvizsgálat és karbantartás</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Adatvédelem, teljes költség, kompatibilitás és támogatás</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Hatályos helyi szabályok és korlátozások</a:t>
            </a:r>
            <a:endParaRPr lang="hu"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Rögzítse az eszközt/verziót, az ellenőrzés dátumát, a letétkezelés módját, a fő felhasználási célt, az előnyt, a kockázatot, a helyreállítás módját és az alternatívát.</a:t>
            </a:r>
            <a:endParaRPr lang="hu"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A megnevezett eszközök egy adott időpontra vonatkozó oktatási példák, nem ajánlások, és nem jelentenek ígéretet a biztonságra, az elérhetőségre, az alacsony költségre vagy az alkalmasságra. Tényleges használat előtt ellenőrizze őket újra.</a:t>
            </a:r>
            <a:endParaRPr lang="hu"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Lightning-fizetések</a:t>
            </a:r>
            <a:endParaRPr lang="hu" sz="3000" dirty="0"/>
          </a:p>
        </p:txBody>
      </p:sp>
      <p:sp>
        <p:nvSpPr>
          <p:cNvPr id="4" name="Text 2"/>
          <p:cNvSpPr/>
          <p:nvPr/>
        </p:nvSpPr>
        <p:spPr>
          <a:xfrm>
            <a:off x="1002000" y="1375806"/>
            <a:ext cx="11142604" cy="2694371"/>
          </a:xfrm>
          <a:prstGeom prst="rect">
            <a:avLst/>
          </a:prstGeom>
          <a:noFill/>
          <a:ln/>
        </p:spPr>
        <p:txBody>
          <a:bodyPr wrap="square" lIns="0" tIns="0" rIns="0" bIns="0" rtlCol="0" anchor="t"/>
          <a:lstStyle/>
          <a:p>
            <a:pPr algn="l" marL="200660" indent="-200660">
              <a:lnSpc>
                <a:spcPct val="113000"/>
              </a:lnSpc>
              <a:buSzPct val="100000"/>
              <a:buChar char="•"/>
            </a:pPr>
            <a:r>
              <a:rPr lang="hu" altLang="en-US" sz="2110" b="1" dirty="0">
                <a:solidFill>
                  <a:srgbClr val="422C70"/>
                </a:solidFill>
                <a:latin typeface="IBM Plex Sans" pitchFamily="34" charset="0"/>
                <a:ea typeface="IBM Plex Sans" pitchFamily="34" charset="-122"/>
                <a:cs typeface="IBM Plex Sans" pitchFamily="34" charset="-120"/>
              </a:rPr>
              <a:t>Fizetési kérelem:</a:t>
            </a:r>
            <a:r>
              <a:rPr lang="hu" altLang="en-US" sz="2110" dirty="0">
                <a:solidFill>
                  <a:srgbClr val="25252B"/>
                </a:solidFill>
                <a:latin typeface="IBM Plex Sans" pitchFamily="34" charset="0"/>
                <a:ea typeface="IBM Plex Sans" pitchFamily="34" charset="-122"/>
                <a:cs typeface="IBM Plex Sans" pitchFamily="34" charset="-120"/>
              </a:rPr>
              <a:t> egy adott fizetésre vonatkozó kérés; tartalmazhatja az összeget és a lejárati időt</a:t>
            </a:r>
            <a:endParaRPr lang="hu" sz="2110" dirty="0"/>
          </a:p>
          <a:p>
            <a:pPr algn="l" marL="200660" indent="-200660">
              <a:lnSpc>
                <a:spcPct val="113000"/>
              </a:lnSpc>
              <a:spcBef>
                <a:spcPts val="420"/>
              </a:spcBef>
              <a:buSzPct val="100000"/>
              <a:buChar char="•"/>
            </a:pPr>
            <a:r>
              <a:rPr lang="hu" altLang="en-US" sz="2110" b="1" dirty="0">
                <a:solidFill>
                  <a:srgbClr val="422C70"/>
                </a:solidFill>
                <a:latin typeface="IBM Plex Sans" pitchFamily="34" charset="0"/>
                <a:ea typeface="IBM Plex Sans" pitchFamily="34" charset="-122"/>
                <a:cs typeface="IBM Plex Sans" pitchFamily="34" charset="-120"/>
              </a:rPr>
              <a:t>Lightning-cím:</a:t>
            </a:r>
            <a:r>
              <a:rPr lang="hu" altLang="en-US" sz="2110" dirty="0">
                <a:solidFill>
                  <a:srgbClr val="25252B"/>
                </a:solidFill>
                <a:latin typeface="IBM Plex Sans" pitchFamily="34" charset="0"/>
                <a:ea typeface="IBM Plex Sans" pitchFamily="34" charset="-122"/>
                <a:cs typeface="IBM Plex Sans" pitchFamily="34" charset="-120"/>
              </a:rPr>
              <a:t> a szolgáltató által támogatott útválasztási azonosító, amely gyakran e-mail-címre hasonlít</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Ellenőrizze a letétkezelést, a pénzfeltöltés módját, a biztonsági mentést, a díjakat és a korlátokat</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Tájékozódjon a hibák kezeléséről és a címzett visszaigazolásáról</a:t>
            </a:r>
            <a:endParaRPr lang="hu" sz="2110" dirty="0"/>
          </a:p>
        </p:txBody>
      </p:sp>
      <p:sp>
        <p:nvSpPr>
          <p:cNvPr id="5" name="Text 3"/>
          <p:cNvSpPr/>
          <p:nvPr/>
        </p:nvSpPr>
        <p:spPr>
          <a:xfrm>
            <a:off x="666780" y="4365163"/>
            <a:ext cx="11510010" cy="72393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A Lightning-cím nem e-mail-fiók; a mögötte álló szolgáltatótól vagy domaintől függ. Jóváhagyás előtt ellenőrizze a végleges fizetési kérelmet.</a:t>
            </a:r>
            <a:endParaRPr lang="hu"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Egy sikeres kis összegű fizetés nem bizonyítja, hogy nagyobb egyenlegek is biztonságban vannak.</a:t>
            </a:r>
            <a:endParaRPr lang="hu"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A fogadó fél fizetési kérelmet állít kiA fogadó fél létrehoz egy fizetési kérelmet a megadott összeggel.A küldő fél fizetA küldő fél beolvassa a kérelmet, ellenőrzi az összeget, és fizet. A fogadó fél">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Legyen tisztában azzal, hogy az egyes tárcák letétkezelői vagy saját kezelésűek. 1Hozza létre a kérelmetA fogadó fél fizetési kérelmet hoz létre.2Olvassa be a kérelmetA küldő fél beolvassa vagy kimáso">    </p:cNvPr>
          <p:cNvPicPr>
            <a:picLocks noChangeAspect="1"/>
          </p:cNvPicPr>
          <p:nvPr/>
        </p:nvPicPr>
        <p:blipFill>
          <a:blip r:embed="rId1"/>
          <a:stretch>
            <a:fillRect/>
          </a:stretch>
        </p:blipFill>
        <p:spPr>
          <a:xfrm>
            <a:off x="342900" y="607619"/>
            <a:ext cx="11506170" cy="5490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Irányított Lightning-fizetés</a:t>
            </a:r>
            <a:endParaRPr lang="hu" sz="3000" dirty="0"/>
          </a:p>
        </p:txBody>
      </p:sp>
      <p:sp>
        <p:nvSpPr>
          <p:cNvPr id="4" name="Text 2"/>
          <p:cNvSpPr/>
          <p:nvPr/>
        </p:nvSpPr>
        <p:spPr>
          <a:xfrm>
            <a:off x="1017179" y="1379464"/>
            <a:ext cx="11125871" cy="2929098"/>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hu" altLang="en-US" sz="2210" dirty="0">
                <a:solidFill>
                  <a:srgbClr val="25252B"/>
                </a:solidFill>
                <a:latin typeface="IBM Plex Sans" pitchFamily="34" charset="0"/>
                <a:ea typeface="IBM Plex Sans" pitchFamily="34" charset="-122"/>
                <a:cs typeface="IBM Plex Sans" pitchFamily="34" charset="-120"/>
              </a:rPr>
              <a:t>A fogadó fél létrehozza a megfelelő fizetési kérelmet.</a:t>
            </a:r>
            <a:endParaRPr lang="hu" sz="2210" dirty="0"/>
          </a:p>
          <a:p>
            <a:pPr algn="l" marL="210820" indent="-210820">
              <a:lnSpc>
                <a:spcPct val="113000"/>
              </a:lnSpc>
              <a:spcBef>
                <a:spcPts val="440"/>
              </a:spcBef>
              <a:buSzPct val="100000"/>
              <a:buFont typeface="+mj-lt"/>
              <a:buAutoNum type="arabicPeriod" startAt="1"/>
            </a:pPr>
            <a:r>
              <a:rPr lang="hu" altLang="en-US" sz="2210" dirty="0">
                <a:solidFill>
                  <a:srgbClr val="25252B"/>
                </a:solidFill>
                <a:latin typeface="IBM Plex Sans" pitchFamily="34" charset="0"/>
                <a:ea typeface="IBM Plex Sans" pitchFamily="34" charset="-122"/>
                <a:cs typeface="IBM Plex Sans" pitchFamily="34" charset="-120"/>
              </a:rPr>
              <a:t>A küldő fél beolvassa vagy lemásolja azt.</a:t>
            </a:r>
            <a:endParaRPr lang="hu" sz="2210" dirty="0"/>
          </a:p>
          <a:p>
            <a:pPr algn="l" marL="210820" indent="-210820">
              <a:lnSpc>
                <a:spcPct val="113000"/>
              </a:lnSpc>
              <a:spcBef>
                <a:spcPts val="440"/>
              </a:spcBef>
              <a:buSzPct val="100000"/>
              <a:buFont typeface="+mj-lt"/>
              <a:buAutoNum type="arabicPeriod" startAt="1"/>
            </a:pPr>
            <a:r>
              <a:rPr lang="hu" altLang="en-US" sz="2210" dirty="0">
                <a:solidFill>
                  <a:srgbClr val="25252B"/>
                </a:solidFill>
                <a:latin typeface="IBM Plex Sans" pitchFamily="34" charset="0"/>
                <a:ea typeface="IBM Plex Sans" pitchFamily="34" charset="-122"/>
                <a:cs typeface="IBM Plex Sans" pitchFamily="34" charset="-120"/>
              </a:rPr>
              <a:t>Ellenőrizze a címzettet, az összeget, az egységet, a díjat és az esetleges lejáratot.</a:t>
            </a:r>
            <a:endParaRPr lang="hu" sz="2210" dirty="0"/>
          </a:p>
          <a:p>
            <a:pPr algn="l" marL="210820" indent="-210820">
              <a:lnSpc>
                <a:spcPct val="113000"/>
              </a:lnSpc>
              <a:spcBef>
                <a:spcPts val="440"/>
              </a:spcBef>
              <a:buSzPct val="100000"/>
              <a:buFont typeface="+mj-lt"/>
              <a:buAutoNum type="arabicPeriod" startAt="1"/>
            </a:pPr>
            <a:r>
              <a:rPr lang="hu" altLang="en-US" sz="2210" dirty="0">
                <a:solidFill>
                  <a:srgbClr val="25252B"/>
                </a:solidFill>
                <a:latin typeface="IBM Plex Sans" pitchFamily="34" charset="0"/>
                <a:ea typeface="IBM Plex Sans" pitchFamily="34" charset="-122"/>
                <a:cs typeface="IBM Plex Sans" pitchFamily="34" charset="-120"/>
              </a:rPr>
              <a:t>Csak akkor hagyja jóvá, ha az adatok egyeznek.</a:t>
            </a:r>
            <a:endParaRPr lang="hu" sz="2210" dirty="0"/>
          </a:p>
          <a:p>
            <a:pPr algn="l" marL="210820" indent="-210820">
              <a:lnSpc>
                <a:spcPct val="113000"/>
              </a:lnSpc>
              <a:spcBef>
                <a:spcPts val="440"/>
              </a:spcBef>
              <a:buSzPct val="100000"/>
              <a:buFont typeface="+mj-lt"/>
              <a:buAutoNum type="arabicPeriod" startAt="1"/>
            </a:pPr>
            <a:r>
              <a:rPr lang="hu" altLang="en-US" sz="2210" dirty="0">
                <a:solidFill>
                  <a:srgbClr val="25252B"/>
                </a:solidFill>
                <a:latin typeface="IBM Plex Sans" pitchFamily="34" charset="0"/>
                <a:ea typeface="IBM Plex Sans" pitchFamily="34" charset="-122"/>
                <a:cs typeface="IBM Plex Sans" pitchFamily="34" charset="-120"/>
              </a:rPr>
              <a:t>Mindkét fél ellenőrzi az eredményt a saját tárcájában.</a:t>
            </a:r>
            <a:endParaRPr lang="hu" sz="2210" dirty="0"/>
          </a:p>
          <a:p>
            <a:pPr algn="l" marL="210820" indent="-210820">
              <a:lnSpc>
                <a:spcPct val="113000"/>
              </a:lnSpc>
              <a:spcBef>
                <a:spcPts val="440"/>
              </a:spcBef>
              <a:buSzPct val="100000"/>
              <a:buFont typeface="+mj-lt"/>
              <a:buAutoNum type="arabicPeriod" startAt="1"/>
            </a:pPr>
            <a:r>
              <a:rPr lang="hu" altLang="en-US" sz="2210" dirty="0">
                <a:solidFill>
                  <a:srgbClr val="25252B"/>
                </a:solidFill>
                <a:latin typeface="IBM Plex Sans" pitchFamily="34" charset="0"/>
                <a:ea typeface="IBM Plex Sans" pitchFamily="34" charset="-122"/>
                <a:cs typeface="IBM Plex Sans" pitchFamily="34" charset="-120"/>
              </a:rPr>
              <a:t>Magyarázza el a letétkezeléssel és a sikertelen tranzakciókkal kapcsolatos kockázatokat.</a:t>
            </a:r>
            <a:endParaRPr lang="hu" sz="2210" dirty="0"/>
          </a:p>
        </p:txBody>
      </p:sp>
      <p:sp>
        <p:nvSpPr>
          <p:cNvPr id="5" name="Text 3"/>
          <p:cNvSpPr/>
          <p:nvPr/>
        </p:nvSpPr>
        <p:spPr>
          <a:xfrm>
            <a:off x="666780" y="4616988"/>
            <a:ext cx="11510010" cy="756940"/>
          </a:xfrm>
          <a:prstGeom prst="rect">
            <a:avLst/>
          </a:prstGeom>
          <a:noFill/>
          <a:ln/>
        </p:spPr>
        <p:txBody>
          <a:bodyPr wrap="square" lIns="0" tIns="0" rIns="0" bIns="0" rtlCol="0" anchor="t"/>
          <a:lstStyle/>
          <a:p>
            <a:pPr algn="l" indent="0" marL="0">
              <a:lnSpc>
                <a:spcPct val="113000"/>
              </a:lnSpc>
              <a:buNone/>
            </a:pPr>
            <a:r>
              <a:rPr lang="hu" altLang="en-US" sz="2210" dirty="0">
                <a:solidFill>
                  <a:srgbClr val="25252B"/>
                </a:solidFill>
                <a:latin typeface="IBM Plex Sans" pitchFamily="34" charset="0"/>
                <a:ea typeface="IBM Plex Sans" pitchFamily="34" charset="-122"/>
                <a:cs typeface="IBM Plex Sans" pitchFamily="34" charset="-120"/>
              </a:rPr>
              <a:t>Használjon előkészített vagy jóváhagyott, kis összegű gyakorlófeladatot. Álljon meg, ha az eredmény eltér a tervezettől; a további lépések előtt ellenőrizze a helyzetet.</a:t>
            </a:r>
            <a:endParaRPr lang="hu"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Bitcoin használata a mindennapokban</a:t>
            </a:r>
            <a:endParaRPr lang="hu" sz="3000" dirty="0"/>
          </a:p>
        </p:txBody>
      </p:sp>
      <p:sp>
        <p:nvSpPr>
          <p:cNvPr id="4" name="Text 2"/>
          <p:cNvSpPr/>
          <p:nvPr/>
        </p:nvSpPr>
        <p:spPr>
          <a:xfrm>
            <a:off x="1032449" y="1383030"/>
            <a:ext cx="11109137" cy="3452409"/>
          </a:xfrm>
          <a:prstGeom prst="rect">
            <a:avLst/>
          </a:prstGeom>
          <a:noFill/>
          <a:ln/>
        </p:spPr>
        <p:txBody>
          <a:bodyPr wrap="square" lIns="0" tIns="0" rIns="0" bIns="0" rtlCol="0" anchor="t"/>
          <a:lstStyle/>
          <a:p>
            <a:pPr algn="l" marL="219710" indent="-219710">
              <a:lnSpc>
                <a:spcPct val="113000"/>
              </a:lnSpc>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Jövedelemszerzés:</a:t>
            </a:r>
            <a:r>
              <a:rPr lang="hu" altLang="en-US" sz="2300" dirty="0">
                <a:solidFill>
                  <a:srgbClr val="25252B"/>
                </a:solidFill>
                <a:latin typeface="IBM Plex Sans" pitchFamily="34" charset="0"/>
                <a:ea typeface="IBM Plex Sans" pitchFamily="34" charset="-122"/>
                <a:cs typeface="IBM Plex Sans" pitchFamily="34" charset="-120"/>
              </a:rPr>
              <a:t> árazás, időzítés, árfolyam-ingadozás, nyilvántartások és letétkezelés</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Megtakarítás:</a:t>
            </a:r>
            <a:r>
              <a:rPr lang="hu" altLang="en-US" sz="2300" dirty="0">
                <a:solidFill>
                  <a:srgbClr val="25252B"/>
                </a:solidFill>
                <a:latin typeface="IBM Plex Sans" pitchFamily="34" charset="0"/>
                <a:ea typeface="IBM Plex Sans" pitchFamily="34" charset="-122"/>
                <a:cs typeface="IBM Plex Sans" pitchFamily="34" charset="-120"/>
              </a:rPr>
              <a:t> jövőbeli felhasználás; az árfolyam meredeken eshet</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Fogadás és küldés:</a:t>
            </a:r>
            <a:r>
              <a:rPr lang="hu" altLang="en-US" sz="2300" dirty="0">
                <a:solidFill>
                  <a:srgbClr val="25252B"/>
                </a:solidFill>
                <a:latin typeface="IBM Plex Sans" pitchFamily="34" charset="0"/>
                <a:ea typeface="IBM Plex Sans" pitchFamily="34" charset="-122"/>
                <a:cs typeface="IBM Plex Sans" pitchFamily="34" charset="-120"/>
              </a:rPr>
              <a:t> helyes fizetési kérelem, elszámolás, útvonal és díjak</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Költés:</a:t>
            </a:r>
            <a:r>
              <a:rPr lang="hu" altLang="en-US" sz="2300" dirty="0">
                <a:solidFill>
                  <a:srgbClr val="25252B"/>
                </a:solidFill>
                <a:latin typeface="IBM Plex Sans" pitchFamily="34" charset="0"/>
                <a:ea typeface="IBM Plex Sans" pitchFamily="34" charset="-122"/>
                <a:cs typeface="IBM Plex Sans" pitchFamily="34" charset="-120"/>
              </a:rPr>
              <a:t> átváltási árfolyam, kereskedői szabályzat és adózási következmények</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Árazás és könyvelés:</a:t>
            </a:r>
            <a:r>
              <a:rPr lang="hu" altLang="en-US" sz="2300" dirty="0">
                <a:solidFill>
                  <a:srgbClr val="25252B"/>
                </a:solidFill>
                <a:latin typeface="IBM Plex Sans" pitchFamily="34" charset="0"/>
                <a:ea typeface="IBM Plex Sans" pitchFamily="34" charset="-122"/>
                <a:cs typeface="IBM Plex Sans" pitchFamily="34" charset="-120"/>
              </a:rPr>
              <a:t> BTC/satoshi; fiat pénzben vezetett nyilvántartásokra továbbra is szükség lehet</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Adományozás:</a:t>
            </a:r>
            <a:r>
              <a:rPr lang="hu" altLang="en-US" sz="2300" dirty="0">
                <a:solidFill>
                  <a:srgbClr val="25252B"/>
                </a:solidFill>
                <a:latin typeface="IBM Plex Sans" pitchFamily="34" charset="0"/>
                <a:ea typeface="IBM Plex Sans" pitchFamily="34" charset="-122"/>
                <a:cs typeface="IBM Plex Sans" pitchFamily="34" charset="-120"/>
              </a:rPr>
              <a:t> ellenőrizze a tényleges címzett fizetési kérelmét</a:t>
            </a:r>
            <a:endParaRPr lang="hu" sz="2300" dirty="0"/>
          </a:p>
        </p:txBody>
      </p:sp>
      <p:sp>
        <p:nvSpPr>
          <p:cNvPr id="5" name="Text 3"/>
          <p:cNvSpPr/>
          <p:nvPr/>
        </p:nvSpPr>
        <p:spPr>
          <a:xfrm>
            <a:off x="666780" y="5157216"/>
            <a:ext cx="11510010" cy="789950"/>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Milyen problémát old meg? Jobb-e itt a Bitcoin az elérhető alternatívánál? Milyen új kockázat vagy felelősség jelenik meg?</a:t>
            </a:r>
            <a:endParaRPr lang="hu"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Helyi költés és pénzfogadás</a:t>
            </a:r>
            <a:endParaRPr lang="hu" sz="3000" dirty="0"/>
          </a:p>
        </p:txBody>
      </p:sp>
      <p:sp>
        <p:nvSpPr>
          <p:cNvPr id="5" name="Text 2"/>
          <p:cNvSpPr/>
          <p:nvPr/>
        </p:nvSpPr>
        <p:spPr>
          <a:xfrm>
            <a:off x="666780" y="1417320"/>
            <a:ext cx="11144250" cy="329093"/>
          </a:xfrm>
          <a:prstGeom prst="rect">
            <a:avLst/>
          </a:prstGeom>
          <a:noFill/>
          <a:ln/>
        </p:spPr>
        <p:txBody>
          <a:bodyPr wrap="square" lIns="0" tIns="0" rIns="0" bIns="0" rtlCol="0" anchor="t"/>
          <a:lstStyle/>
          <a:p>
            <a:pPr algn="l" indent="0" marL="0">
              <a:lnSpc>
                <a:spcPct val="113000"/>
              </a:lnSpc>
              <a:buNone/>
            </a:pPr>
            <a:r>
              <a:rPr lang="hu" altLang="en-US" sz="1920" b="1" dirty="0">
                <a:solidFill>
                  <a:srgbClr val="25252B"/>
                </a:solidFill>
                <a:latin typeface="IBM Plex Sans" pitchFamily="34" charset="0"/>
                <a:ea typeface="IBM Plex Sans" pitchFamily="34" charset="-122"/>
                <a:cs typeface="IBM Plex Sans" pitchFamily="34" charset="-120"/>
              </a:rPr>
              <a:t>Egy kisebb vásárlás</a:t>
            </a:r>
            <a:endParaRPr lang="hu" sz="1920" dirty="0"/>
          </a:p>
        </p:txBody>
      </p:sp>
      <p:sp>
        <p:nvSpPr>
          <p:cNvPr id="6" name="Text 3"/>
          <p:cNvSpPr/>
          <p:nvPr/>
        </p:nvSpPr>
        <p:spPr>
          <a:xfrm>
            <a:off x="971459" y="1941271"/>
            <a:ext cx="6006694" cy="2071665"/>
          </a:xfrm>
          <a:prstGeom prst="rect">
            <a:avLst/>
          </a:prstGeom>
          <a:noFill/>
          <a:ln/>
        </p:spPr>
        <p:txBody>
          <a:bodyPr wrap="square" lIns="0" tIns="0" rIns="0" bIns="0" rtlCol="0" anchor="t"/>
          <a:lstStyle/>
          <a:p>
            <a:pPr algn="l" marL="182880" indent="-182880">
              <a:lnSpc>
                <a:spcPct val="113000"/>
              </a:lnSpc>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Melyik megoldás illik egy kis összegű, gyors fizetéshez?</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Ki kéri a fizetést; ki ellenőrzi az összeget és az egységet?</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Mi történik, ha az „elküldött” és a „fogadott” nem egyezik?</a:t>
            </a:r>
            <a:endParaRPr lang="hu" sz="1920" dirty="0"/>
          </a:p>
        </p:txBody>
      </p:sp>
      <p:sp>
        <p:nvSpPr>
          <p:cNvPr id="7" name="Text 4"/>
          <p:cNvSpPr/>
          <p:nvPr/>
        </p:nvSpPr>
        <p:spPr>
          <a:xfrm>
            <a:off x="666780" y="4281221"/>
            <a:ext cx="11144250" cy="329093"/>
          </a:xfrm>
          <a:prstGeom prst="rect">
            <a:avLst/>
          </a:prstGeom>
          <a:noFill/>
          <a:ln/>
        </p:spPr>
        <p:txBody>
          <a:bodyPr wrap="square" lIns="0" tIns="0" rIns="0" bIns="0" rtlCol="0" anchor="t"/>
          <a:lstStyle/>
          <a:p>
            <a:pPr algn="l" indent="0" marL="0">
              <a:lnSpc>
                <a:spcPct val="113000"/>
              </a:lnSpc>
              <a:buNone/>
            </a:pPr>
            <a:r>
              <a:rPr lang="hu" altLang="en-US" sz="1920" b="1" dirty="0">
                <a:solidFill>
                  <a:srgbClr val="25252B"/>
                </a:solidFill>
                <a:latin typeface="IBM Plex Sans" pitchFamily="34" charset="0"/>
                <a:ea typeface="IBM Plex Sans" pitchFamily="34" charset="-122"/>
                <a:cs typeface="IBM Plex Sans" pitchFamily="34" charset="-120"/>
              </a:rPr>
              <a:t>Munkáért járó fizetés</a:t>
            </a:r>
            <a:endParaRPr lang="hu" sz="1920" dirty="0"/>
          </a:p>
        </p:txBody>
      </p:sp>
      <p:sp>
        <p:nvSpPr>
          <p:cNvPr id="8" name="Text 5"/>
          <p:cNvSpPr/>
          <p:nvPr/>
        </p:nvSpPr>
        <p:spPr>
          <a:xfrm>
            <a:off x="971459" y="4805172"/>
            <a:ext cx="6006694" cy="1035832"/>
          </a:xfrm>
          <a:prstGeom prst="rect">
            <a:avLst/>
          </a:prstGeom>
          <a:noFill/>
          <a:ln/>
        </p:spPr>
        <p:txBody>
          <a:bodyPr wrap="square" lIns="0" tIns="0" rIns="0" bIns="0" rtlCol="0" anchor="t"/>
          <a:lstStyle/>
          <a:p>
            <a:pPr algn="l" marL="182880" indent="-182880">
              <a:lnSpc>
                <a:spcPct val="113000"/>
              </a:lnSpc>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Az ár egysége, az árfolyam rögzítésének időpontja, ki fizeti a díjakat?</a:t>
            </a:r>
            <a:endParaRPr lang="hu" sz="1920" dirty="0"/>
          </a:p>
          <a:p>
            <a:pPr algn="l" marL="182880" indent="-182880">
              <a:lnSpc>
                <a:spcPct val="113000"/>
              </a:lnSpc>
              <a:spcBef>
                <a:spcPts val="380"/>
              </a:spcBef>
              <a:buSzPct val="100000"/>
              <a:buChar char="•"/>
            </a:pPr>
            <a:r>
              <a:rPr lang="hu" altLang="en-US" sz="1920" dirty="0">
                <a:solidFill>
                  <a:srgbClr val="25252B"/>
                </a:solidFill>
                <a:latin typeface="IBM Plex Sans" pitchFamily="34" charset="0"/>
                <a:ea typeface="IBM Plex Sans" pitchFamily="34" charset="-122"/>
                <a:cs typeface="IBM Plex Sans" pitchFamily="34" charset="-120"/>
              </a:rPr>
              <a:t>Letétkezelés, nyilvántartás, biztonságos kezelés?</a:t>
            </a:r>
            <a:endParaRPr lang="hu"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A vendég rendelA vendég kér egy kávét. A felszolgáló számlázA felszolgáló létrehoz egy fizetési kérelmet. A vendég fizetA vendég bitcoinnal fizet. A felszolgáló átadja a kávétA vendég megkapja a kávét">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Helyi átutalások, visszatérítések és adományok</a:t>
            </a:r>
            <a:endParaRPr lang="hu"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hu" altLang="en-US" sz="2400" b="1" dirty="0">
                <a:solidFill>
                  <a:srgbClr val="422C70"/>
                </a:solidFill>
                <a:latin typeface="IBM Plex Sans" pitchFamily="34" charset="0"/>
                <a:ea typeface="IBM Plex Sans" pitchFamily="34" charset="-122"/>
                <a:cs typeface="IBM Plex Sans" pitchFamily="34" charset="-120"/>
              </a:rPr>
              <a:t>Családi átutalás:</a:t>
            </a:r>
            <a:r>
              <a:rPr lang="hu" altLang="en-US" sz="2400" dirty="0">
                <a:solidFill>
                  <a:srgbClr val="25252B"/>
                </a:solidFill>
                <a:latin typeface="IBM Plex Sans" pitchFamily="34" charset="0"/>
                <a:ea typeface="IBM Plex Sans" pitchFamily="34" charset="-122"/>
                <a:cs typeface="IBM Plex Sans" pitchFamily="34" charset="-120"/>
              </a:rPr>
              <a:t> hasonlítsa össze a teljes útvonalat, az összköltséget, a késedelmeket, a letétkezelést és a címzett igényeit</a:t>
            </a:r>
            <a:endParaRPr lang="hu" sz="2400" dirty="0"/>
          </a:p>
          <a:p>
            <a:pPr algn="l" marL="228600" indent="-228600">
              <a:lnSpc>
                <a:spcPct val="113000"/>
              </a:lnSpc>
              <a:spcBef>
                <a:spcPts val="480"/>
              </a:spcBef>
              <a:buSzPct val="100000"/>
              <a:buChar char="•"/>
            </a:pPr>
            <a:r>
              <a:rPr lang="hu" altLang="en-US" sz="2400" b="1" dirty="0">
                <a:solidFill>
                  <a:srgbClr val="422C70"/>
                </a:solidFill>
                <a:latin typeface="IBM Plex Sans" pitchFamily="34" charset="0"/>
                <a:ea typeface="IBM Plex Sans" pitchFamily="34" charset="-122"/>
                <a:cs typeface="IBM Plex Sans" pitchFamily="34" charset="-120"/>
              </a:rPr>
              <a:t>Visszatérítés:</a:t>
            </a:r>
            <a:r>
              <a:rPr lang="hu" altLang="en-US" sz="2400" dirty="0">
                <a:solidFill>
                  <a:srgbClr val="25252B"/>
                </a:solidFill>
                <a:latin typeface="IBM Plex Sans" pitchFamily="34" charset="0"/>
                <a:ea typeface="IBM Plex Sans" pitchFamily="34" charset="-122"/>
                <a:cs typeface="IBM Plex Sans" pitchFamily="34" charset="-120"/>
              </a:rPr>
              <a:t> ellenőrizze az ügyfél kérését; használjon új címet a visszatérítéshez; állapodjon meg a díjakról és a nyilvántartásról</a:t>
            </a:r>
            <a:endParaRPr lang="hu" sz="2400" dirty="0"/>
          </a:p>
          <a:p>
            <a:pPr algn="l" marL="228600" indent="-228600">
              <a:lnSpc>
                <a:spcPct val="113000"/>
              </a:lnSpc>
              <a:spcBef>
                <a:spcPts val="480"/>
              </a:spcBef>
              <a:buSzPct val="100000"/>
              <a:buChar char="•"/>
            </a:pPr>
            <a:r>
              <a:rPr lang="hu" altLang="en-US" sz="2400" b="1" dirty="0">
                <a:solidFill>
                  <a:srgbClr val="422C70"/>
                </a:solidFill>
                <a:latin typeface="IBM Plex Sans" pitchFamily="34" charset="0"/>
                <a:ea typeface="IBM Plex Sans" pitchFamily="34" charset="-122"/>
                <a:cs typeface="IBM Plex Sans" pitchFamily="34" charset="-120"/>
              </a:rPr>
              <a:t>Közösségi adomány:</a:t>
            </a:r>
            <a:r>
              <a:rPr lang="hu" altLang="en-US" sz="2400" dirty="0">
                <a:solidFill>
                  <a:srgbClr val="25252B"/>
                </a:solidFill>
                <a:latin typeface="IBM Plex Sans" pitchFamily="34" charset="0"/>
                <a:ea typeface="IBM Plex Sans" pitchFamily="34" charset="-122"/>
                <a:cs typeface="IBM Plex Sans" pitchFamily="34" charset="-120"/>
              </a:rPr>
              <a:t> ellenőrizze a kérést; állapítsa meg, ki rendelkezik a kulcs és a biztonsági mentés felett, és milyen útvonalon jut el a fizetés</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Teremtsen egyensúlyt az átláthatóság és az adományozók magánszférájának védelme között; ellenőrizze a szükséges nyilvántartásokat</a:t>
            </a:r>
            <a:endParaRPr lang="h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Helyi be- és kilépési lehetőségek</a:t>
            </a:r>
            <a:endParaRPr lang="hu" sz="3000" dirty="0"/>
          </a:p>
        </p:txBody>
      </p:sp>
      <p:sp>
        <p:nvSpPr>
          <p:cNvPr id="4" name="Text 2"/>
          <p:cNvSpPr/>
          <p:nvPr/>
        </p:nvSpPr>
        <p:spPr>
          <a:xfrm>
            <a:off x="1002000" y="1375806"/>
            <a:ext cx="11142604" cy="3109874"/>
          </a:xfrm>
          <a:prstGeom prst="rect">
            <a:avLst/>
          </a:prstGeom>
          <a:noFill/>
          <a:ln/>
        </p:spPr>
        <p:txBody>
          <a:bodyPr wrap="square" lIns="0" tIns="0" rIns="0" bIns="0" rtlCol="0" anchor="t"/>
          <a:lstStyle/>
          <a:p>
            <a:pPr algn="l" marL="200660" indent="-200660">
              <a:lnSpc>
                <a:spcPct val="113000"/>
              </a:lnSpc>
              <a:buSzPct val="100000"/>
              <a:buChar char="•"/>
            </a:pPr>
            <a:r>
              <a:rPr lang="hu" altLang="en-US" sz="2110" b="1" dirty="0">
                <a:solidFill>
                  <a:srgbClr val="422C70"/>
                </a:solidFill>
                <a:latin typeface="IBM Plex Sans" pitchFamily="34" charset="0"/>
                <a:ea typeface="IBM Plex Sans" pitchFamily="34" charset="-122"/>
                <a:cs typeface="IBM Plex Sans" pitchFamily="34" charset="-120"/>
              </a:rPr>
              <a:t>Belépés:</a:t>
            </a:r>
            <a:r>
              <a:rPr lang="hu" altLang="en-US" sz="2110" dirty="0">
                <a:solidFill>
                  <a:srgbClr val="25252B"/>
                </a:solidFill>
                <a:latin typeface="IBM Plex Sans" pitchFamily="34" charset="0"/>
                <a:ea typeface="IBM Plex Sans" pitchFamily="34" charset="-122"/>
                <a:cs typeface="IBM Plex Sans" pitchFamily="34" charset="-120"/>
              </a:rPr>
              <a:t> helyi pénz, munka vagy eszközök → bitcoin</a:t>
            </a:r>
            <a:endParaRPr lang="hu" sz="2110" dirty="0"/>
          </a:p>
          <a:p>
            <a:pPr algn="l" marL="200660" indent="-200660">
              <a:lnSpc>
                <a:spcPct val="113000"/>
              </a:lnSpc>
              <a:spcBef>
                <a:spcPts val="420"/>
              </a:spcBef>
              <a:buSzPct val="100000"/>
              <a:buChar char="•"/>
            </a:pPr>
            <a:r>
              <a:rPr lang="hu" altLang="en-US" sz="2110" b="1" dirty="0">
                <a:solidFill>
                  <a:srgbClr val="422C70"/>
                </a:solidFill>
                <a:latin typeface="IBM Plex Sans" pitchFamily="34" charset="0"/>
                <a:ea typeface="IBM Plex Sans" pitchFamily="34" charset="-122"/>
                <a:cs typeface="IBM Plex Sans" pitchFamily="34" charset="-120"/>
              </a:rPr>
              <a:t>Kilépés:</a:t>
            </a:r>
            <a:r>
              <a:rPr lang="hu" altLang="en-US" sz="2110" dirty="0">
                <a:solidFill>
                  <a:srgbClr val="25252B"/>
                </a:solidFill>
                <a:latin typeface="IBM Plex Sans" pitchFamily="34" charset="0"/>
                <a:ea typeface="IBM Plex Sans" pitchFamily="34" charset="-122"/>
                <a:cs typeface="IBM Plex Sans" pitchFamily="34" charset="-120"/>
              </a:rPr>
              <a:t> bitcoin → helyi pénz, áruk vagy szolgáltatások</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Hasonlítson össze két helyi átváltási lehetőséget egy meglévő, nem Bitcoin-alapú megoldással</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Összesen kapott összeg, idő, letétkezelés, adatvédelem, a visszafordítás kockázata és lehetséges hibapontok</a:t>
            </a:r>
            <a:endParaRPr lang="hu" sz="2110" dirty="0"/>
          </a:p>
          <a:p>
            <a:pPr algn="l" marL="200660" indent="-200660">
              <a:lnSpc>
                <a:spcPct val="113000"/>
              </a:lnSpc>
              <a:spcBef>
                <a:spcPts val="420"/>
              </a:spcBef>
              <a:buSzPct val="100000"/>
              <a:buChar char="•"/>
            </a:pPr>
            <a:r>
              <a:rPr lang="hu" altLang="en-US" sz="2110" dirty="0">
                <a:solidFill>
                  <a:srgbClr val="25252B"/>
                </a:solidFill>
                <a:latin typeface="IBM Plex Sans" pitchFamily="34" charset="0"/>
                <a:ea typeface="IBM Plex Sans" pitchFamily="34" charset="-122"/>
                <a:cs typeface="IBM Plex Sans" pitchFamily="34" charset="-120"/>
              </a:rPr>
              <a:t>Ellenőrizze az Ön által kezelt kulcsokhoz történő kiutalást; a belső egyenleg továbbra is csupán követelést jelenthet</a:t>
            </a:r>
            <a:endParaRPr lang="hu" sz="2110" dirty="0"/>
          </a:p>
        </p:txBody>
      </p:sp>
      <p:sp>
        <p:nvSpPr>
          <p:cNvPr id="5" name="Text 3"/>
          <p:cNvSpPr/>
          <p:nvPr/>
        </p:nvSpPr>
        <p:spPr>
          <a:xfrm>
            <a:off x="666780" y="4780666"/>
            <a:ext cx="11510010" cy="1447770"/>
          </a:xfrm>
          <a:prstGeom prst="rect">
            <a:avLst/>
          </a:prstGeom>
          <a:noFill/>
          <a:ln/>
        </p:spPr>
        <p:txBody>
          <a:bodyPr wrap="square" lIns="0" tIns="0" rIns="0" bIns="0" rtlCol="0" anchor="t"/>
          <a:lstStyle/>
          <a:p>
            <a:pPr algn="l" indent="0" marL="0">
              <a:lnSpc>
                <a:spcPct val="113000"/>
              </a:lnSpc>
              <a:buNone/>
            </a:pPr>
            <a:r>
              <a:rPr lang="hu" altLang="en-US" sz="2110" dirty="0">
                <a:solidFill>
                  <a:srgbClr val="25252B"/>
                </a:solidFill>
                <a:latin typeface="IBM Plex Sans" pitchFamily="34" charset="0"/>
                <a:ea typeface="IBM Plex Sans" pitchFamily="34" charset="-122"/>
                <a:cs typeface="IBM Plex Sans" pitchFamily="34" charset="-120"/>
              </a:rPr>
              <a:t>Személyes váltáshoz válasszon megfelelő nyilvános helyszínt, ne vigyen magával szükségtelenül készpénzt, indokolt esetben vigyen magával egy megbízható személyt, távozás előtt ellenőrizze a fizetést, és tartsa be a helyi jogszabályokat. Ne árulja el, mekkora vagyonnal rendelkezik, és hogyan tárolja azt.</a:t>
            </a:r>
            <a:endParaRPr lang="hu"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A KYC és a KYC-mentesség közötti kompromisszumok</a:t>
            </a:r>
            <a:endParaRPr lang="hu"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KYC:</a:t>
            </a:r>
            <a:r>
              <a:rPr lang="hu" altLang="en-US" sz="2300" dirty="0">
                <a:solidFill>
                  <a:srgbClr val="25252B"/>
                </a:solidFill>
                <a:latin typeface="IBM Plex Sans" pitchFamily="34" charset="0"/>
                <a:ea typeface="IBM Plex Sans" pitchFamily="34" charset="-122"/>
                <a:cs typeface="IBM Plex Sans" pitchFamily="34" charset="-120"/>
              </a:rPr>
              <a:t> személyazonosság-ellenőrzés; lehetséges előnyök a banki hozzáférés, a limitek, a megfelelés vagy a hozzáférés helyreállítása terén</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Adatkockázat:</a:t>
            </a:r>
            <a:r>
              <a:rPr lang="hu" altLang="en-US" sz="2300" dirty="0">
                <a:solidFill>
                  <a:srgbClr val="25252B"/>
                </a:solidFill>
                <a:latin typeface="IBM Plex Sans" pitchFamily="34" charset="0"/>
                <a:ea typeface="IBM Plex Sans" pitchFamily="34" charset="-122"/>
                <a:cs typeface="IBM Plex Sans" pitchFamily="34" charset="-120"/>
              </a:rPr>
              <a:t> a személyazonosság és a fizetések tartós összekapcsolása, adatszivárgások, visszaélések vagy korlátozások</a:t>
            </a:r>
            <a:endParaRPr lang="hu" sz="2300" dirty="0"/>
          </a:p>
          <a:p>
            <a:pPr algn="l" marL="219710" indent="-219710">
              <a:lnSpc>
                <a:spcPct val="113000"/>
              </a:lnSpc>
              <a:spcBef>
                <a:spcPts val="460"/>
              </a:spcBef>
              <a:buSzPct val="100000"/>
              <a:buChar char="•"/>
            </a:pPr>
            <a:r>
              <a:rPr lang="hu" altLang="en-US" sz="2300" b="1" dirty="0">
                <a:solidFill>
                  <a:srgbClr val="422C70"/>
                </a:solidFill>
                <a:latin typeface="IBM Plex Sans" pitchFamily="34" charset="0"/>
                <a:ea typeface="IBM Plex Sans" pitchFamily="34" charset="-122"/>
                <a:cs typeface="IBM Plex Sans" pitchFamily="34" charset="-120"/>
              </a:rPr>
              <a:t>KYC nélkül:</a:t>
            </a:r>
            <a:r>
              <a:rPr lang="hu" altLang="en-US" sz="2300" dirty="0">
                <a:solidFill>
                  <a:srgbClr val="25252B"/>
                </a:solidFill>
                <a:latin typeface="IBM Plex Sans" pitchFamily="34" charset="0"/>
                <a:ea typeface="IBM Plex Sans" pitchFamily="34" charset="-122"/>
                <a:cs typeface="IBM Plex Sans" pitchFamily="34" charset="-120"/>
              </a:rPr>
              <a:t> potenciálisan kevesebb személyazonosító adat gyűjtése</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Lehetséges magasabb árak, alacsonyabb likviditás, kevesebb támogatás, csalás vagy jogi korlátozások</a:t>
            </a:r>
            <a:endParaRPr lang="hu"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Egyik megjelölés sem jelenti automatikusan a legjobb választást. Magánszférája védelmében ne sértse meg a helyi jogszabályokat, és ne tegye ki magát fizikai veszélynek; bizonytalanság esetén kérjen naprakész útmutatást a helyi viszonyokat ismerő, képzett szakembertől.</a:t>
            </a:r>
            <a:endParaRPr lang="hu"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Körforgásos gazdaságok</a:t>
            </a:r>
            <a:endParaRPr lang="hu"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Egy Bitcoin-alapú körforgásos gazdaság összeköti azokat az embereket, akik egy közösségen belül önkéntesen bitcoinban keresnek, bitcoint költenek, takarítanak meg és váltanak.</a:t>
            </a:r>
            <a:endParaRPr lang="hu" sz="2020" dirty="0"/>
          </a:p>
        </p:txBody>
      </p:sp>
      <p:sp>
        <p:nvSpPr>
          <p:cNvPr id="5" name="Text 3"/>
          <p:cNvSpPr/>
          <p:nvPr/>
        </p:nvSpPr>
        <p:spPr>
          <a:xfrm>
            <a:off x="986729" y="2319376"/>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Dolgozók → vásárlók → kereskedők → beszállítók</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Hol áramlik az érték, és hol váltják fiatpénzre?</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Ki biztosítja az oktatást és a technikai támogatást?</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Mi történik, ha megszakad a hálózati kapcsolat?</a:t>
            </a:r>
            <a:endParaRPr lang="hu" sz="2020" dirty="0"/>
          </a:p>
          <a:p>
            <a:pPr algn="l" marL="191770" indent="-191770">
              <a:lnSpc>
                <a:spcPct val="113000"/>
              </a:lnSpc>
              <a:spcBef>
                <a:spcPts val="400"/>
              </a:spcBef>
              <a:buSzPct val="100000"/>
              <a:buChar char="•"/>
            </a:pPr>
            <a:r>
              <a:rPr lang="hu" altLang="en-US" sz="2020" dirty="0">
                <a:solidFill>
                  <a:srgbClr val="25252B"/>
                </a:solidFill>
                <a:latin typeface="IBM Plex Sans" pitchFamily="34" charset="0"/>
                <a:ea typeface="IBM Plex Sans" pitchFamily="34" charset="-122"/>
                <a:cs typeface="IBM Plex Sans" pitchFamily="34" charset="-120"/>
              </a:rPr>
              <a:t>Ki viseli a bitcoin őrzésével és az árfolyamával járó kockázatokat?</a:t>
            </a:r>
            <a:endParaRPr lang="hu" sz="2020" dirty="0"/>
          </a:p>
        </p:txBody>
      </p:sp>
      <p:sp>
        <p:nvSpPr>
          <p:cNvPr id="6" name="Text 4"/>
          <p:cNvSpPr/>
          <p:nvPr/>
        </p:nvSpPr>
        <p:spPr>
          <a:xfrm>
            <a:off x="666780" y="4533595"/>
            <a:ext cx="11510010" cy="1382298"/>
          </a:xfrm>
          <a:prstGeom prst="rect">
            <a:avLst/>
          </a:prstGeom>
          <a:noFill/>
          <a:ln/>
        </p:spPr>
        <p:txBody>
          <a:bodyPr wrap="square" lIns="0" tIns="0" rIns="0" bIns="0" rtlCol="0" anchor="t"/>
          <a:lstStyle/>
          <a:p>
            <a:pPr algn="l" indent="0" marL="0">
              <a:lnSpc>
                <a:spcPct val="113000"/>
              </a:lnSpc>
              <a:buNone/>
            </a:pPr>
            <a:r>
              <a:rPr lang="hu" altLang="en-US" sz="2020" dirty="0">
                <a:solidFill>
                  <a:srgbClr val="25252B"/>
                </a:solidFill>
                <a:latin typeface="IBM Plex Sans" pitchFamily="34" charset="0"/>
                <a:ea typeface="IBM Plex Sans" pitchFamily="34" charset="-122"/>
                <a:cs typeface="IBM Plex Sans" pitchFamily="34" charset="-120"/>
              </a:rPr>
              <a:t>Az elterjedtségi adatok önmagukban nem bizonyítják a hasznosságot. A gyenge kereslet, a nem megfelelő eszközök, a hiányos oktatás vagy az elégtelen biztonság megszakíthatja a körforgást; kerülje az ingyenes juttatásoktól vagy az összes fizetést egyedül feldolgozó szervezőtől való függést.</a:t>
            </a:r>
            <a:endParaRPr lang="hu"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VásárlóA vásárló bitcoinnal fizet a kereskedőnek az árukért. KereskedőA kereskedő bitcoinnal fizet a szolgáltatónak egy szolgáltatásért.SzolgáltatóA szolgáltató bitcoinnal fizet a dolgozónak a munkaid">    </p:cNvPr>
          <p:cNvPicPr>
            <a:picLocks noChangeAspect="1"/>
          </p:cNvPicPr>
          <p:nvPr/>
        </p:nvPicPr>
        <p:blipFill>
          <a:blip r:embed="rId1"/>
          <a:stretch>
            <a:fillRect/>
          </a:stretch>
        </p:blipFill>
        <p:spPr>
          <a:xfrm>
            <a:off x="1834926" y="266730"/>
            <a:ext cx="852211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Kereskedői vagy közösségi felhasználási esetek</a:t>
            </a:r>
            <a:endParaRPr lang="hu"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Árazási egység és fizetési mód</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Kulcsok kezelése, munkatársi hozzáférés, eszközbiztonság és biztonsági mentések</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Megerősítés, bizonylatok, visszatérítések és hibák</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Átváltás, nyilvántartások, adók és támogatás</a:t>
            </a:r>
            <a:endParaRPr lang="hu" sz="2400" dirty="0"/>
          </a:p>
          <a:p>
            <a:pPr algn="l" marL="228600" indent="-228600">
              <a:lnSpc>
                <a:spcPct val="113000"/>
              </a:lnSpc>
              <a:spcBef>
                <a:spcPts val="480"/>
              </a:spcBef>
              <a:buSzPct val="100000"/>
              <a:buChar char="•"/>
            </a:pPr>
            <a:r>
              <a:rPr lang="hu" altLang="en-US" sz="2400" dirty="0">
                <a:solidFill>
                  <a:srgbClr val="25252B"/>
                </a:solidFill>
                <a:latin typeface="IBM Plex Sans" pitchFamily="34" charset="0"/>
                <a:ea typeface="IBM Plex Sans" pitchFamily="34" charset="-122"/>
                <a:cs typeface="IBM Plex Sans" pitchFamily="34" charset="-120"/>
              </a:rPr>
              <a:t>Terv a tárca vagy a hálózat meghibásodása esetére</a:t>
            </a:r>
            <a:endParaRPr lang="hu" sz="2400" dirty="0"/>
          </a:p>
        </p:txBody>
      </p:sp>
      <p:sp>
        <p:nvSpPr>
          <p:cNvPr id="5" name="Text 3"/>
          <p:cNvSpPr/>
          <p:nvPr/>
        </p:nvSpPr>
        <p:spPr>
          <a:xfrm>
            <a:off x="666780" y="4433560"/>
            <a:ext cx="11510010" cy="1645463"/>
          </a:xfrm>
          <a:prstGeom prst="rect">
            <a:avLst/>
          </a:prstGeom>
          <a:noFill/>
          <a:ln/>
        </p:spPr>
        <p:txBody>
          <a:bodyPr wrap="square" lIns="0" tIns="0" rIns="0" bIns="0" rtlCol="0" anchor="t"/>
          <a:lstStyle/>
          <a:p>
            <a:pPr algn="l" indent="0" marL="0">
              <a:lnSpc>
                <a:spcPct val="113000"/>
              </a:lnSpc>
              <a:buNone/>
            </a:pPr>
            <a:r>
              <a:rPr lang="hu" altLang="en-US" sz="2400" dirty="0">
                <a:solidFill>
                  <a:srgbClr val="25252B"/>
                </a:solidFill>
                <a:latin typeface="IBM Plex Sans" pitchFamily="34" charset="0"/>
                <a:ea typeface="IBM Plex Sans" pitchFamily="34" charset="-122"/>
                <a:cs typeface="IBM Plex Sans" pitchFamily="34" charset="-120"/>
              </a:rPr>
              <a:t>Ha egyetlen szervező őrzi a közös pénzeszközöket, akkor letétkezelőként jár el, és meg kell bízni benne. A közös pénzeszközökhöz átlátható szabályok, nyilvántartások, hozzáférés-szabályozás és szükség esetén jogi felülvizsgálat szükséges.</a:t>
            </a:r>
            <a:endParaRPr lang="h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Helyi erőforrástérképek és a közösség</a:t>
            </a:r>
            <a:br/>
            <a:r>
              <a:rPr lang="hu" altLang="en-US" sz="3000" dirty="0">
                <a:solidFill>
                  <a:srgbClr val="422C70"/>
                </a:solidFill>
                <a:latin typeface="IBM Plex Sans Medium" pitchFamily="34" charset="0"/>
                <a:ea typeface="IBM Plex Sans Medium" pitchFamily="34" charset="-122"/>
                <a:cs typeface="IBM Plex Sans Medium" pitchFamily="34" charset="-120"/>
              </a:rPr>
              <a:t>felfedezése</a:t>
            </a:r>
            <a:endParaRPr lang="hu" sz="3000" dirty="0"/>
          </a:p>
        </p:txBody>
      </p:sp>
      <p:pic>
        <p:nvPicPr>
          <p:cNvPr id="4" name="Image 0" descr="QR code">    </p:cNvPr>
          <p:cNvPicPr>
            <a:picLocks noChangeAspect="1"/>
          </p:cNvPicPr>
          <p:nvPr/>
        </p:nvPicPr>
        <p:blipFill>
          <a:blip r:embed="rId1"/>
          <a:stretch>
            <a:fillRect/>
          </a:stretch>
        </p:blipFill>
        <p:spPr>
          <a:xfrm>
            <a:off x="9429750" y="1714500"/>
            <a:ext cx="2095530" cy="4534784"/>
          </a:xfrm>
          <a:prstGeom prst="rect">
            <a:avLst/>
          </a:prstGeom>
        </p:spPr>
      </p:pic>
      <p:sp>
        <p:nvSpPr>
          <p:cNvPr id="5" name="Text 2"/>
          <p:cNvSpPr/>
          <p:nvPr/>
        </p:nvSpPr>
        <p:spPr>
          <a:xfrm>
            <a:off x="1032449" y="1802191"/>
            <a:ext cx="8515807" cy="2545415"/>
          </a:xfrm>
          <a:prstGeom prst="rect">
            <a:avLst/>
          </a:prstGeom>
          <a:noFill/>
          <a:ln/>
        </p:spPr>
        <p:txBody>
          <a:bodyPr wrap="square" lIns="0" tIns="0" rIns="0" bIns="0" rtlCol="0" anchor="t"/>
          <a:lstStyle/>
          <a:p>
            <a:pPr algn="l" marL="219710" indent="-219710">
              <a:lnSpc>
                <a:spcPct val="113000"/>
              </a:lnSpc>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Keressen kereskedőket, oktatókat, találkozókat és közösségi forrásokat</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Ellenőrizze a dátumot; tájékozódjon független forrásból is</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Gondoskodjon alternatív fizetési vagy részvételi lehetőségről</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A közösségi tagság nem bizonyítja a megbízhatóságot</a:t>
            </a:r>
            <a:endParaRPr lang="hu" sz="2300" dirty="0"/>
          </a:p>
        </p:txBody>
      </p:sp>
      <p:sp>
        <p:nvSpPr>
          <p:cNvPr id="6" name="Text 3"/>
          <p:cNvSpPr/>
          <p:nvPr/>
        </p:nvSpPr>
        <p:spPr>
          <a:xfrm>
            <a:off x="666780" y="4669292"/>
            <a:ext cx="8916589" cy="1579992"/>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Soha ne árulja el helyreállító szavait, egyenlegeit, lakcímét vagy biztonsági intézkedéseit egy találkozón. Legyen óvatos a befektetéskezeléssel, a privát átváltási ajánlatokkal, a sürgős segítségkérésekkel és a garantált hozamokkal.</a:t>
            </a:r>
            <a:endParaRPr lang="hu"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Ismétlés: Kapcsolja mindezt a saját közösségéhez</a:t>
            </a:r>
            <a:endParaRPr lang="hu"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hu" altLang="en-US" sz="2300" dirty="0">
                <a:solidFill>
                  <a:srgbClr val="25252B"/>
                </a:solidFill>
                <a:latin typeface="IBM Plex Sans" pitchFamily="34" charset="0"/>
                <a:ea typeface="IBM Plex Sans" pitchFamily="34" charset="-122"/>
                <a:cs typeface="IBM Plex Sans" pitchFamily="34" charset="-120"/>
              </a:rPr>
              <a:t>Végezze el önállóan, majd hasonlítsa össze érvelését a csoportjáéval.</a:t>
            </a:r>
            <a:endParaRPr lang="hu" sz="2300" dirty="0"/>
          </a:p>
        </p:txBody>
      </p:sp>
      <p:sp>
        <p:nvSpPr>
          <p:cNvPr id="5" name="Text 3"/>
          <p:cNvSpPr/>
          <p:nvPr/>
        </p:nvSpPr>
        <p:spPr>
          <a:xfrm>
            <a:off x="1032449" y="2070659"/>
            <a:ext cx="11109137" cy="3452409"/>
          </a:xfrm>
          <a:prstGeom prst="rect">
            <a:avLst/>
          </a:prstGeom>
          <a:noFill/>
          <a:ln/>
        </p:spPr>
        <p:txBody>
          <a:bodyPr wrap="square" lIns="0" tIns="0" rIns="0" bIns="0" rtlCol="0" anchor="t"/>
          <a:lstStyle/>
          <a:p>
            <a:pPr algn="l" marL="219710" indent="-219710">
              <a:lnSpc>
                <a:spcPct val="113000"/>
              </a:lnSpc>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Milyen helyi szükségletről és pénzfunkcióról volt szó?</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Milyen reális alternatívával hasonlította össze?</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Blokkláncon, Lightningon vagy mindkettőn? Ki rendelkezett a kulcsok felett?</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Mi volt a legnagyobb előny, a legsúlyosabb kockázat és a lehetséges kudarc?</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Hogyan befolyásolták a jogszabályok, az infrastruktúra, a nyelv vagy a kultúra az eredményt?</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Milyen bizonyíték támaszt alá egy felelősségteljes következő lépést, ha egyáltalán indokolt ilyen?</a:t>
            </a:r>
            <a:endParaRPr lang="hu"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u" altLang="en-US" sz="3000" dirty="0">
                <a:solidFill>
                  <a:srgbClr val="422C70"/>
                </a:solidFill>
                <a:latin typeface="IBM Plex Sans Medium" pitchFamily="34" charset="0"/>
                <a:ea typeface="IBM Plex Sans Medium" pitchFamily="34" charset="-122"/>
                <a:cs typeface="IBM Plex Sans Medium" pitchFamily="34" charset="-120"/>
              </a:rPr>
              <a:t>Főbb tanulságok és egy pillanat az átgondolásra</a:t>
            </a:r>
            <a:endParaRPr lang="hu"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Induljon ki egy helyi igényből és egy reális alternatívából</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Figyeljen meg, gyakoroljon biztonságosan, majd magyarázza el vagy mutassa be</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Ellenőrizze az eszközöket, a letétkezelést, a költségeket, a magánszféra védelmét és a hatályos helyi szabályokat</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Ellenőrizze a fizetési módot és az eredményt; készüljön fel a sikertelenségre</a:t>
            </a:r>
            <a:endParaRPr lang="hu" sz="2300" dirty="0"/>
          </a:p>
          <a:p>
            <a:pPr algn="l" marL="219710" indent="-219710">
              <a:lnSpc>
                <a:spcPct val="113000"/>
              </a:lnSpc>
              <a:spcBef>
                <a:spcPts val="460"/>
              </a:spcBef>
              <a:buSzPct val="100000"/>
              <a:buChar char="•"/>
            </a:pPr>
            <a:r>
              <a:rPr lang="hu" altLang="en-US" sz="2300" dirty="0">
                <a:solidFill>
                  <a:srgbClr val="25252B"/>
                </a:solidFill>
                <a:latin typeface="IBM Plex Sans" pitchFamily="34" charset="0"/>
                <a:ea typeface="IBM Plex Sans" pitchFamily="34" charset="-122"/>
                <a:cs typeface="IBM Plex Sans" pitchFamily="34" charset="-120"/>
              </a:rPr>
              <a:t>A hasznos közösségi részvétel önkéntes, és védi az embereket</a:t>
            </a:r>
            <a:endParaRPr lang="hu" sz="2300" dirty="0"/>
          </a:p>
        </p:txBody>
      </p:sp>
      <p:sp>
        <p:nvSpPr>
          <p:cNvPr id="5" name="Shape 3"/>
          <p:cNvSpPr/>
          <p:nvPr/>
        </p:nvSpPr>
        <p:spPr>
          <a:xfrm>
            <a:off x="666780" y="4703674"/>
            <a:ext cx="10858500" cy="1579352"/>
          </a:xfrm>
          <a:prstGeom prst="rect">
            <a:avLst/>
          </a:prstGeom>
          <a:solidFill>
            <a:srgbClr val="F3F3FA"/>
          </a:solidFill>
          <a:ln/>
        </p:spPr>
      </p:sp>
      <p:sp>
        <p:nvSpPr>
          <p:cNvPr id="6" name="Shape 4"/>
          <p:cNvSpPr/>
          <p:nvPr/>
        </p:nvSpPr>
        <p:spPr>
          <a:xfrm>
            <a:off x="666780" y="4703674"/>
            <a:ext cx="57150" cy="1579352"/>
          </a:xfrm>
          <a:prstGeom prst="rect">
            <a:avLst/>
          </a:prstGeom>
          <a:solidFill>
            <a:srgbClr val="422C70"/>
          </a:solidFill>
          <a:ln/>
        </p:spPr>
      </p:sp>
      <p:sp>
        <p:nvSpPr>
          <p:cNvPr id="7" name="Text 5"/>
          <p:cNvSpPr/>
          <p:nvPr/>
        </p:nvSpPr>
        <p:spPr>
          <a:xfrm>
            <a:off x="1192103" y="4967021"/>
            <a:ext cx="10456896" cy="1052657"/>
          </a:xfrm>
          <a:prstGeom prst="rect">
            <a:avLst/>
          </a:prstGeom>
          <a:noFill/>
          <a:ln/>
        </p:spPr>
        <p:txBody>
          <a:bodyPr wrap="square" lIns="0" tIns="0" rIns="0" bIns="0" rtlCol="0" anchor="t"/>
          <a:lstStyle/>
          <a:p>
            <a:pPr algn="l" indent="0" marL="0">
              <a:lnSpc>
                <a:spcPct val="113000"/>
              </a:lnSpc>
              <a:buNone/>
            </a:pPr>
            <a:r>
              <a:rPr lang="hu" altLang="en-US" sz="2300" b="1" dirty="0">
                <a:solidFill>
                  <a:srgbClr val="422C70"/>
                </a:solidFill>
                <a:latin typeface="IBM Plex Sans" pitchFamily="34" charset="0"/>
                <a:ea typeface="IBM Plex Sans" pitchFamily="34" charset="-122"/>
                <a:cs typeface="IBM Plex Sans" pitchFamily="34" charset="-120"/>
              </a:rPr>
              <a:t>Egy pillanat az elgondolkodásra</a:t>
            </a:r>
            <a:endParaRPr lang="hu" sz="2300" dirty="0"/>
          </a:p>
          <a:p>
            <a:pPr algn="l" indent="0" marL="0">
              <a:lnSpc>
                <a:spcPct val="113000"/>
              </a:lnSpc>
              <a:spcBef>
                <a:spcPts val="340"/>
              </a:spcBef>
              <a:buNone/>
            </a:pPr>
            <a:r>
              <a:rPr lang="hu" altLang="en-US" sz="2300" dirty="0">
                <a:solidFill>
                  <a:srgbClr val="25252B"/>
                </a:solidFill>
                <a:latin typeface="IBM Plex Sans" pitchFamily="34" charset="0"/>
                <a:ea typeface="IBM Plex Sans" pitchFamily="34" charset="-122"/>
                <a:cs typeface="IBM Plex Sans" pitchFamily="34" charset="-120"/>
              </a:rPr>
              <a:t>Milyen kérdést tenne fel, mielőtt eldöntené, hogy egy Bitcoin-alapú megoldás megfelel-e egy helyi igénynek?</a:t>
            </a:r>
            <a:endParaRPr lang="hu"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u" altLang="en-US" sz="1200" dirty="0">
                <a:solidFill>
                  <a:srgbClr val="6C6C7D"/>
                </a:solidFill>
                <a:latin typeface="IBM Plex Sans" pitchFamily="34" charset="0"/>
                <a:ea typeface="IBM Plex Sans" pitchFamily="34" charset="-122"/>
                <a:cs typeface="IBM Plex Sans" pitchFamily="34" charset="-120"/>
              </a:rPr>
              <a:t>Bitcoin-diploma · 4. modul</a:t>
            </a:r>
            <a:endParaRPr lang="h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Bitcoin-diploma</dc:title>
  <dc:subject>Open educational slides (Creative Commons). Adapt them freely.</dc:subject>
  <dc:creator>My First Bitcoin</dc:creator>
  <cp:lastModifiedBy>My First Bitcoin</cp:lastModifiedBy>
  <cp:revision>1</cp:revision>
  <dcterms:created xsi:type="dcterms:W3CDTF">2026-10-22T20:33:20Z</dcterms:created>
  <dcterms:modified xsi:type="dcterms:W3CDTF">2026-10-22T20:33:20Z</dcterms:modified>
</cp:coreProperties>
</file>