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Pinagmulan: My First Bitcoin, Panimula sa Bitcoin, Isang Gabay para sa mga Nagsisimula, edisyon 26.10. Iniangkop sa ilalim ng Creative Commons Attribution-ShareAlike 4.0 International; ginagamit ng kalipunang ito ng mga slide ang parehong lisensiya. Ang kalipunang ito ng mga slide ay pantulong sa presentasyong pinangungunahan ng tagapagturo at nakabatay sa anim na tanong ng gabay. Iangkop po ninyo ang mga halimbawa, bilis ng pagtuturo, at paraan ng paglalahad sa inyong komunidad habang pinananatili ang kahulugan at mga mensahe tungkol sa kaligtasan. Walang ipinapahiwatig na takdang haba ng sesyon.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Magsimula sa larawan: lahat ng nasa paligid natin ay gumagamit ng pera nang hindi ito kinukuwestiyon. Tanungin ang grupo kung kailan nila huling naisip kung saan nanggagaling ang 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Bigyan ang mga mag-aaral ng ilang minuto upang magsulat. Huwag po ninyong hilingin sa sinuman na magbahagi ng mga personal na detalye tungkol sa pananalapi. Muling babalikan ang mga sagot na ito sa slide ng mahahalagang aral na “Ano ang Susunod?”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Panatilihin po ninyo ang pagkakaibang ito sa buong sesyon. Kapag may inilahad na pahayag, itanong po ninyo: maaari ba natin itong suriin, o kailangan ba nito ng pamantayan at ebidensiya?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Gamitin po ninyo ang halimbawa sa gabay: nagtatanim kayo ng palay at nangangailangan ng sapatos, ngunit langis na panluto ang gusto ng sapatero, hindi palay. Tinatawag ito ng mga ekonomista na dobleng pagtutugma ng mga pangangailangan.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Gamitin po ninyo ang halimbawa sa gabay: nagtatanim kayo ng palay at nangangailangan ng sapatos, ngunit langis na panluto ang gusto ng sapatero, hindi palay. Tinatawag ito ng mga ekonomista na dobleng pagtutugma ng mga pangangailangan.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perang papel ay isang piraso lamang ng papel. Nilulutas ng pera ang problema sa barter sa pamamagitan ng paghihiwalay ng pagbebenta at pagbili: ibinebenta ninyo ang inyong bigas sa isang tao at bumibili kayo ng sapatos sa iba. Ito ang pagkakaiba ng pera at barter.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implasyon ng presyo ay ang patuloy na pagtaas ng pangkalahatang antas ng mga presyo. Ang kabilang panig nito ay ang kakayahang bumili: kung gaano karami ang mabibili ng isang yunit ng pera. Kung ang presyo ng isang basket ng mga pangunahing bilihin ay tumaas mula 100 yunit ng pera tungo sa 110, hindi na mabibili ng parehong 100 yunit ang lahat ng laman ng basket.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implasyon ng presyo ay ang patuloy na pagtaas ng pangkalahatang antas ng mga presyo. Ang kabilang panig nito ay ang kakayahang bumili: kung gaano karami ang mabibili ng isang yunit ng pera. Kung ang presyo ng isang basket ng mga pangunahing bilihin ay tumaas mula 100 yunit ng pera tungo sa 110, hindi na mabibili ng parehong 100 yunit ang lahat ng laman ng basket.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Pinagtatalunan ng mga ekonomista kung gaano kalaki ang epekto ng bawat sanhi. Panatilihin po ninyo ang pagtuon sa iisang sanhi na bunga ng isang desisyon sa halip na isang aksidente.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Magagawa ito nang walang anumang aparato o internet. Ihambing ang mga sagot ng lahat sa grupo, at ipaalala sa mga mag-aaral na ang iisang presyo ay hindi kumakatawan sa kabuuang sukatan ng implasyon.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Bago ang Bitcoin, ang pagpapadala ng pera online ay palaging nakasalalay sa isang pinagkakatiwalaang organisasyon: isang bangko o kompanya ng pagbabayad na nagtatago ng talaan ng mga transaksiyon, nag-aapruba ng mga account, at maaaring magpaantala, humarang, o magpawalang-bisa ng isang pagbabayad. Madaling kopyahin ang digital na impormasyon: kung maaaring gastusin nang dalawang beses ang isang digital na barya, hindi ito maaaring magsilbing pera. Ito ang problema ng dobleng paggastos. Si Satoshi Nakamoto ay isang tao o grupo na gumagamit ng pangalang iyon.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pagiging desentralisado ay hindi nangangahulugang pantay-pantay ang impluwensiya ng lahat. Nangangahulugan ito na walang sinumang kalahok ang makapagbabago nang mag-isa sa talaan ng mga transaksiyon o sa mga patakaran sa pananalapi para sa lahat.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mga bagong bitcoin ay inilalabas ayon sa isang iskedyul na bukas sa publiko, at tinatanggihan ng mga independiyenteng kompyuter na tinatawag na mga node ang anumang bloke na lumalabag sa tuntuning iyon. Mapagkakatiwalaan ang limitasyon dahil maaari itong suriin ng sinuman. Hindi ito batas ng kalikasan: nananatili ito dahil patuloy itong ipinapatupad ng mga kalahok. Hindi garantiya ang limitadong suplay na tataas ang presyo; nakadepende ang presyo sa demand gayundin sa suplay.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pagmamay-ari ng 100,000 sats at pagmamay-ari ng 0.001 bitcoin ay tumutukoy sa parehong halaga. Talakayin ang maling akala na hindi kayang abutin ang Bitcoin dahil mahal ang isang bitcoin.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Nagpapadala, tumatanggap, at nag-iimbak ng bitcoin ang mga gumagamit; sinusuri ng mga node ang bawat transaksiyon at bloke ayon sa mga tuntunin; nag-uunahan ang mga minero na magdagdag ng bagong bloke sa talaan humigit-kumulang bawat sampung minuto. Ang talaang iyon, ang blockchain, ay bukas sa publiko at napakamahal baguhin. Isang paalala sa pagbaybay: ang Bitcoin na may malaking B ay karaniwang tumutukoy sa network o sa sistema; ang bitcoin na may maliit na b ay tumutukoy sa mismong 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Nagpapadala, tumatanggap, at nag-iimbak ng bitcoin ang mga gumagamit; sinusuri ng mga node ang bawat transaksiyon at bloke ayon sa mga tuntunin; nag-uunahan ang mga minero na magdagdag ng bagong bloke sa talaan humigit-kumulang bawat sampung minuto. Ang talaang iyon, ang blockchain, ay bukas sa publiko at napakamahal baguhin. Isang paalala sa pagbaybay: ang Bitcoin na may malaking B ay karaniwang tumutukoy sa network o sa sistema; ang bitcoin na may maliit na b ay tumutukoy sa mismong 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Bitcoin wallet ay isang kasangkapan, karaniwang isang app, na nagbibigay-daan sa inyo na tumanggap, tingnan ang balanse, at magpadala ng bitcoin. Ang inyong bitcoin ay hindi nakaimbak sa loob ng inyong telepono: nakatala ito sa blockchain. Pinamamahalaan ng wallet ang mga susi na nagbibigay-daan sa inyo na patunayang sa inyo ito at pahintulutan ang isang pagbabayad.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seed phrase ay hindi lamang isang backup: ito ay ganap na access. Isulat po ito nang tama sa papel kapag ginawa ninyo ang wallet; panatilihin itong offline, pribado, at nasa lugar na hindi ito mawawala o masisira. Huwag po itong kunan ng litrato, ipadala sa email, itago sa mga tala sa cloud, ipadala sa isang mensahe, o i-type sa isang website. Ang mga salitang ipinapakita ay halimbawa lamang; huwag kailanman magpakita o mangolekta ng totoong seed phrase.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Hindi nagrerekomenda ang My First Bitcoin ng mga partikular na wallet. Nagbabago ang mga kasangkapan, bayarin, at may-ari, at ang angkop para sa isang komunidad ay maaaring hindi angkop para sa iba. Gabayan po ninyo ang mga mag-aaral na lumapit sa isang pinagkakatiwalaang lokal na tagapagturo.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03023" y="571500"/>
            <a:ext cx="1422166" cy="272400"/>
          </a:xfrm>
          <a:prstGeom prst="rect">
            <a:avLst/>
          </a:prstGeom>
          <a:noFill/>
          <a:ln/>
        </p:spPr>
        <p:txBody>
          <a:bodyPr wrap="square" lIns="0" tIns="0" rIns="0" bIns="0" rtlCol="0" anchor="t"/>
          <a:lstStyle/>
          <a:p>
            <a:pPr algn="r" indent="0" marL="0">
              <a:lnSpc>
                <a:spcPct val="108000"/>
              </a:lnSpc>
              <a:buNone/>
            </a:pPr>
            <a:r>
              <a:rPr lang="tl" altLang="en-US" sz="1650" dirty="0">
                <a:solidFill>
                  <a:srgbClr val="FFFFFF"/>
                </a:solidFill>
                <a:latin typeface="IBM Plex Sans" pitchFamily="34" charset="0"/>
                <a:ea typeface="IBM Plex Sans" pitchFamily="34" charset="-122"/>
                <a:cs typeface="IBM Plex Sans" pitchFamily="34" charset="-120"/>
              </a:rPr>
              <a:t>Edisyon 26.10</a:t>
            </a:r>
            <a:endParaRPr lang="t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l" altLang="en-US" sz="7200" dirty="0">
                <a:solidFill>
                  <a:srgbClr val="FFFFFF"/>
                </a:solidFill>
                <a:latin typeface="IBM Plex Sans Medium" pitchFamily="34" charset="0"/>
                <a:ea typeface="IBM Plex Sans Medium" pitchFamily="34" charset="-122"/>
                <a:cs typeface="IBM Plex Sans Medium" pitchFamily="34" charset="-120"/>
              </a:rPr>
              <a:t>Panimula</a:t>
            </a:r>
            <a:br/>
            <a:r>
              <a:rPr lang="tl" altLang="en-US" sz="7200" dirty="0">
                <a:solidFill>
                  <a:srgbClr val="FFFFFF"/>
                </a:solidFill>
                <a:latin typeface="IBM Plex Sans Medium" pitchFamily="34" charset="0"/>
                <a:ea typeface="IBM Plex Sans Medium" pitchFamily="34" charset="-122"/>
                <a:cs typeface="IBM Plex Sans Medium" pitchFamily="34" charset="-120"/>
              </a:rPr>
              <a:t>sa Bitcoin</a:t>
            </a:r>
            <a:endParaRPr lang="tl"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l" altLang="en-US" sz="2400" dirty="0">
                <a:solidFill>
                  <a:srgbClr val="FFFFFF"/>
                </a:solidFill>
                <a:latin typeface="IBM Plex Sans" pitchFamily="34" charset="0"/>
                <a:ea typeface="IBM Plex Sans" pitchFamily="34" charset="-122"/>
                <a:cs typeface="IBM Plex Sans" pitchFamily="34" charset="-120"/>
              </a:rPr>
              <a:t>Gabay para sa mga Baguhan</a:t>
            </a:r>
            <a:endParaRPr lang="t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Bakit Mahalaga ang Pera?</a:t>
            </a:r>
            <a:endParaRPr lang="t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l" altLang="en-US" sz="2400" dirty="0">
                <a:solidFill>
                  <a:srgbClr val="FFFFFF"/>
                </a:solidFill>
                <a:latin typeface="IBM Plex Sans" pitchFamily="34" charset="0"/>
                <a:ea typeface="IBM Plex Sans" pitchFamily="34" charset="-122"/>
                <a:cs typeface="IBM Plex Sans" pitchFamily="34" charset="-120"/>
              </a:rPr>
              <a:t>Gumagamit tayo ng pera araw-araw, ngunit bihira nating itanong kung paano ito gumagana.</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Karamihan sa mga Tao ay</a:t>
            </a:r>
            <a:br/>
            <a:r>
              <a:rPr lang="tl" altLang="en-US" sz="3000" dirty="0">
                <a:solidFill>
                  <a:srgbClr val="422C70"/>
                </a:solidFill>
                <a:latin typeface="IBM Plex Sans Medium" pitchFamily="34" charset="0"/>
                <a:ea typeface="IBM Plex Sans Medium" pitchFamily="34" charset="-122"/>
                <a:cs typeface="IBM Plex Sans Medium" pitchFamily="34" charset="-120"/>
              </a:rPr>
              <a:t>Hindi Kailanman Humihinto</a:t>
            </a:r>
            <a:br/>
            <a:r>
              <a:rPr lang="tl" altLang="en-US" sz="3000" dirty="0">
                <a:solidFill>
                  <a:srgbClr val="422C70"/>
                </a:solidFill>
                <a:latin typeface="IBM Plex Sans Medium" pitchFamily="34" charset="0"/>
                <a:ea typeface="IBM Plex Sans Medium" pitchFamily="34" charset="-122"/>
                <a:cs typeface="IBM Plex Sans Medium" pitchFamily="34" charset="-120"/>
              </a:rPr>
              <a:t>upang Pag-isipan ang Pera</a:t>
            </a:r>
            <a:endParaRPr lang="tl" sz="3000" dirty="0"/>
          </a:p>
        </p:txBody>
      </p:sp>
      <p:sp>
        <p:nvSpPr>
          <p:cNvPr id="5" name="Text 2"/>
          <p:cNvSpPr/>
          <p:nvPr/>
        </p:nvSpPr>
        <p:spPr>
          <a:xfrm>
            <a:off x="666780" y="2286000"/>
            <a:ext cx="5694426" cy="1645463"/>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Hindi ang pagkita nito, hindi ang paggastos nito, kundi ang pag-iisip kung ano ito at kung paano ito gumagana.</a:t>
            </a:r>
            <a:endParaRPr lang="t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Bakit Mahalaga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Limang Tanong Bilang Panimula</a:t>
            </a:r>
            <a:endParaRPr lang="tl"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Bakit kailangan ng mga tao ang pera?</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Ano ang dahilan kung bakit itinuturing na pera ang isang bagay?</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Sino ang maaaring lumikha o kumontrol sa perang ginagamit ninyo?</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Bakit may halaga ang perang ginagamit ninyo?</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Kasingdami pa rin ba ng dati ang nabibili ng inyong pera?</a:t>
            </a:r>
            <a:endParaRPr lang="tl" sz="2020" dirty="0"/>
          </a:p>
        </p:txBody>
      </p:sp>
      <p:sp>
        <p:nvSpPr>
          <p:cNvPr id="6" name="Shape 3"/>
          <p:cNvSpPr/>
          <p:nvPr/>
        </p:nvSpPr>
        <p:spPr>
          <a:xfrm>
            <a:off x="666780" y="4623206"/>
            <a:ext cx="5981730" cy="1382298"/>
          </a:xfrm>
          <a:prstGeom prst="rect">
            <a:avLst/>
          </a:prstGeom>
          <a:solidFill>
            <a:srgbClr val="F3F3FA"/>
          </a:solidFill>
          <a:ln/>
        </p:spPr>
      </p:sp>
      <p:sp>
        <p:nvSpPr>
          <p:cNvPr id="7" name="Shape 4"/>
          <p:cNvSpPr/>
          <p:nvPr/>
        </p:nvSpPr>
        <p:spPr>
          <a:xfrm>
            <a:off x="666780" y="4623206"/>
            <a:ext cx="57150" cy="1382298"/>
          </a:xfrm>
          <a:prstGeom prst="rect">
            <a:avLst/>
          </a:prstGeom>
          <a:solidFill>
            <a:srgbClr val="422C70"/>
          </a:solidFill>
          <a:ln/>
        </p:spPr>
      </p:sp>
      <p:sp>
        <p:nvSpPr>
          <p:cNvPr id="8" name="Text 5"/>
          <p:cNvSpPr/>
          <p:nvPr/>
        </p:nvSpPr>
        <p:spPr>
          <a:xfrm>
            <a:off x="1133582" y="4853635"/>
            <a:ext cx="5411602" cy="921441"/>
          </a:xfrm>
          <a:prstGeom prst="rect">
            <a:avLst/>
          </a:prstGeom>
          <a:noFill/>
          <a:ln/>
        </p:spPr>
        <p:txBody>
          <a:bodyPr wrap="square" lIns="0" tIns="0" rIns="0" bIns="0" rtlCol="0" anchor="t"/>
          <a:lstStyle/>
          <a:p>
            <a:pPr algn="l" indent="0" marL="0">
              <a:lnSpc>
                <a:spcPct val="113000"/>
              </a:lnSpc>
              <a:buNone/>
            </a:pPr>
            <a:r>
              <a:rPr lang="tl" altLang="en-US" sz="2020" b="1" dirty="0">
                <a:solidFill>
                  <a:srgbClr val="422C70"/>
                </a:solidFill>
                <a:latin typeface="IBM Plex Sans" pitchFamily="34" charset="0"/>
                <a:ea typeface="IBM Plex Sans" pitchFamily="34" charset="-122"/>
                <a:cs typeface="IBM Plex Sans" pitchFamily="34" charset="-120"/>
              </a:rPr>
              <a:t>Itabi ang inyong mga sagot</a:t>
            </a:r>
            <a:endParaRPr lang="tl" sz="2020" dirty="0"/>
          </a:p>
          <a:p>
            <a:pPr algn="l" indent="0" marL="0">
              <a:lnSpc>
                <a:spcPct val="113000"/>
              </a:lnSpc>
              <a:spcBef>
                <a:spcPts val="300"/>
              </a:spcBef>
              <a:buNone/>
            </a:pPr>
            <a:r>
              <a:rPr lang="tl" altLang="en-US" sz="2020" dirty="0">
                <a:solidFill>
                  <a:srgbClr val="25252B"/>
                </a:solidFill>
                <a:latin typeface="IBM Plex Sans" pitchFamily="34" charset="0"/>
                <a:ea typeface="IBM Plex Sans" pitchFamily="34" charset="-122"/>
                <a:cs typeface="IBM Plex Sans" pitchFamily="34" charset="-120"/>
              </a:rPr>
              <a:t>Sumulat ng maikling sagot sa bawat tanong. Babalikan ninyo ang mga ito sa pagtatapos.</a:t>
            </a:r>
            <a:endParaRPr lang="tl"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Bakit Mahalaga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Katotohanan o Opinyon?</a:t>
            </a:r>
            <a:endParaRPr lang="tl" sz="3000" dirty="0"/>
          </a:p>
        </p:txBody>
      </p:sp>
      <p:sp>
        <p:nvSpPr>
          <p:cNvPr id="5" name="Text 2"/>
          <p:cNvSpPr/>
          <p:nvPr/>
        </p:nvSpPr>
        <p:spPr>
          <a:xfrm>
            <a:off x="1017179" y="1379464"/>
            <a:ext cx="5956493" cy="2326782"/>
          </a:xfrm>
          <a:prstGeom prst="rect">
            <a:avLst/>
          </a:prstGeom>
          <a:noFill/>
          <a:ln/>
        </p:spPr>
        <p:txBody>
          <a:bodyPr wrap="square" lIns="0" tIns="0" rIns="0" bIns="0" rtlCol="0" anchor="t"/>
          <a:lstStyle/>
          <a:p>
            <a:pPr algn="l" marL="210820" indent="-210820">
              <a:lnSpc>
                <a:spcPct val="113000"/>
              </a:lnSpc>
              <a:buSzPct val="100000"/>
              <a:buChar char="•"/>
            </a:pPr>
            <a:r>
              <a:rPr lang="tl" altLang="en-US" sz="2210" b="1" dirty="0">
                <a:solidFill>
                  <a:srgbClr val="422C70"/>
                </a:solidFill>
                <a:latin typeface="IBM Plex Sans" pitchFamily="34" charset="0"/>
                <a:ea typeface="IBM Plex Sans" pitchFamily="34" charset="-122"/>
                <a:cs typeface="IBM Plex Sans" pitchFamily="34" charset="-120"/>
              </a:rPr>
              <a:t>Katotohanan:</a:t>
            </a:r>
            <a:r>
              <a:rPr lang="tl" altLang="en-US" sz="2210" dirty="0">
                <a:solidFill>
                  <a:srgbClr val="25252B"/>
                </a:solidFill>
                <a:latin typeface="IBM Plex Sans" pitchFamily="34" charset="0"/>
                <a:ea typeface="IBM Plex Sans" pitchFamily="34" charset="-122"/>
                <a:cs typeface="IBM Plex Sans" pitchFamily="34" charset="-120"/>
              </a:rPr>
              <a:t> "Tinatanggap ang perang papel na ito bilang pambayad sa buwis." Maaari itong mapatunayan.</a:t>
            </a:r>
            <a:endParaRPr lang="tl" sz="2210" dirty="0"/>
          </a:p>
          <a:p>
            <a:pPr algn="l" marL="210820" indent="-210820">
              <a:lnSpc>
                <a:spcPct val="113000"/>
              </a:lnSpc>
              <a:spcBef>
                <a:spcPts val="440"/>
              </a:spcBef>
              <a:buSzPct val="100000"/>
              <a:buChar char="•"/>
            </a:pPr>
            <a:r>
              <a:rPr lang="tl" altLang="en-US" sz="2210" b="1" dirty="0">
                <a:solidFill>
                  <a:srgbClr val="422C70"/>
                </a:solidFill>
                <a:latin typeface="IBM Plex Sans" pitchFamily="34" charset="0"/>
                <a:ea typeface="IBM Plex Sans" pitchFamily="34" charset="-122"/>
                <a:cs typeface="IBM Plex Sans" pitchFamily="34" charset="-120"/>
              </a:rPr>
              <a:t>Opinyon:</a:t>
            </a:r>
            <a:r>
              <a:rPr lang="tl" altLang="en-US" sz="2210" dirty="0">
                <a:solidFill>
                  <a:srgbClr val="25252B"/>
                </a:solidFill>
                <a:latin typeface="IBM Plex Sans" pitchFamily="34" charset="0"/>
                <a:ea typeface="IBM Plex Sans" pitchFamily="34" charset="-122"/>
                <a:cs typeface="IBM Plex Sans" pitchFamily="34" charset="-120"/>
              </a:rPr>
              <a:t> "Ito ang pinakamahusay na anyo ng pera." Kailangan nito ng pamantayan at ebidensiya.</a:t>
            </a:r>
            <a:endParaRPr lang="tl" sz="2210" dirty="0"/>
          </a:p>
        </p:txBody>
      </p:sp>
      <p:sp>
        <p:nvSpPr>
          <p:cNvPr id="6" name="Text 3"/>
          <p:cNvSpPr/>
          <p:nvPr/>
        </p:nvSpPr>
        <p:spPr>
          <a:xfrm>
            <a:off x="666780" y="4014673"/>
            <a:ext cx="6340632" cy="1892351"/>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Ang gabay na ito ay para lamang sa edukasyon. Hindi ito nagbibigay ng payong pinansiyal, pamumuhunan, legal, o pangbuwis, at hindi nito sinasabi sa inyo na bumili, magbenta, o magpanatili ng pagmamay-ari ng anuman.</a:t>
            </a:r>
            <a:endParaRPr lang="tl"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Bakit Mahalaga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Ano ang Pera?</a:t>
            </a:r>
            <a:endParaRPr lang="t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l" altLang="en-US" sz="2400" dirty="0">
                <a:solidFill>
                  <a:srgbClr val="FFFFFF"/>
                </a:solidFill>
                <a:latin typeface="IBM Plex Sans" pitchFamily="34" charset="0"/>
                <a:ea typeface="IBM Plex Sans" pitchFamily="34" charset="-122"/>
                <a:cs typeface="IBM Plex Sans" pitchFamily="34" charset="-120"/>
              </a:rPr>
              <a:t>Ang pera ay isang kasangkapan sa palitan.</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Pakikipagpalitan at ang Dobleng Pagkakatugma ng mga</a:t>
            </a:r>
            <a:br/>
            <a:r>
              <a:rPr lang="tl" altLang="en-US" sz="3000" dirty="0">
                <a:solidFill>
                  <a:srgbClr val="422C70"/>
                </a:solidFill>
                <a:latin typeface="IBM Plex Sans Medium" pitchFamily="34" charset="0"/>
                <a:ea typeface="IBM Plex Sans Medium" pitchFamily="34" charset="-122"/>
                <a:cs typeface="IBM Plex Sans Medium" pitchFamily="34" charset="-120"/>
              </a:rPr>
              <a:t>Kagustuhan</a:t>
            </a:r>
            <a:endParaRPr lang="tl"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Dapat parehong gusto ng dalawang tao ang mayroon ang isa't isa, sa parehong oras at sa angkop na dami.</a:t>
            </a:r>
            <a:endParaRPr lang="tl"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Pakikipagpalitan at ang Dobleng Pagkakatugma ng mga</a:t>
            </a:r>
            <a:br/>
            <a:r>
              <a:rPr lang="tl" altLang="en-US" sz="3000" dirty="0">
                <a:solidFill>
                  <a:srgbClr val="422C70"/>
                </a:solidFill>
                <a:latin typeface="IBM Plex Sans Medium" pitchFamily="34" charset="0"/>
                <a:ea typeface="IBM Plex Sans Medium" pitchFamily="34" charset="-122"/>
                <a:cs typeface="IBM Plex Sans Medium" pitchFamily="34" charset="-120"/>
              </a:rPr>
              <a:t>Kagustuhan</a:t>
            </a:r>
            <a:endParaRPr lang="tl"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Kailangang gusto ng bawat isa ang mayroon ang isa pa, sa parehong oras at sa angkop na dami.</a:t>
            </a:r>
            <a:endParaRPr lang="tl" sz="2400" dirty="0"/>
          </a:p>
        </p:txBody>
      </p:sp>
      <p:pic>
        <p:nvPicPr>
          <p:cNvPr id="5" name="Image 0" descr="Amina Mayroon: bigas Gusto: sapatosKay LuisAyaw ni Luis ng bigas.Luis Mayroon: sapatosGusto: mantikaKay MeiAyaw ni Mei ng sapatos.MeiMayroon: mantikaGusto: pagpapaayosKay AminaHindi kayang magkumpuni ">    </p:cNvPr>
          <p:cNvPicPr>
            <a:picLocks noChangeAspect="1"/>
          </p:cNvPicPr>
          <p:nvPr/>
        </p:nvPicPr>
        <p:blipFill>
          <a:blip r:embed="rId1"/>
          <a:stretch>
            <a:fillRect/>
          </a:stretch>
        </p:blipFill>
        <p:spPr>
          <a:xfrm>
            <a:off x="2404049" y="2842047"/>
            <a:ext cx="7383689" cy="3406689"/>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Ang Pera ay Kasangkapan sa Palitan</a:t>
            </a:r>
            <a:endParaRPr lang="t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Walang sinumang naghahangad ng pera para lamang magkaroon nito. Kapaki-pakinabang ito dahil tinatanggap ito ng iba, sa pag-asang tatanggapin din ito ng iba sa kalaunan.</a:t>
            </a:r>
            <a:endParaRPr lang="tl"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Tatlong Bagay na Ginagawa ng</a:t>
            </a:r>
            <a:br/>
            <a:r>
              <a:rPr lang="tl" altLang="en-US" sz="3000" dirty="0">
                <a:solidFill>
                  <a:srgbClr val="422C70"/>
                </a:solidFill>
                <a:latin typeface="IBM Plex Sans Medium" pitchFamily="34" charset="0"/>
                <a:ea typeface="IBM Plex Sans Medium" pitchFamily="34" charset="-122"/>
                <a:cs typeface="IBM Plex Sans Medium" pitchFamily="34" charset="-120"/>
              </a:rPr>
              <a:t>Pera</a:t>
            </a:r>
            <a:endParaRPr lang="tl" sz="3000" dirty="0"/>
          </a:p>
        </p:txBody>
      </p:sp>
      <p:sp>
        <p:nvSpPr>
          <p:cNvPr id="5" name="Text 2"/>
          <p:cNvSpPr/>
          <p:nvPr/>
        </p:nvSpPr>
        <p:spPr>
          <a:xfrm>
            <a:off x="1032449" y="1802191"/>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tl" altLang="en-US" sz="2300" b="1" dirty="0">
                <a:solidFill>
                  <a:srgbClr val="422C70"/>
                </a:solidFill>
                <a:latin typeface="IBM Plex Sans" pitchFamily="34" charset="0"/>
                <a:ea typeface="IBM Plex Sans" pitchFamily="34" charset="-122"/>
                <a:cs typeface="IBM Plex Sans" pitchFamily="34" charset="-120"/>
              </a:rPr>
              <a:t>Midyum ng palitan:</a:t>
            </a:r>
            <a:r>
              <a:rPr lang="tl" altLang="en-US" sz="2300" dirty="0">
                <a:solidFill>
                  <a:srgbClr val="25252B"/>
                </a:solidFill>
                <a:latin typeface="IBM Plex Sans" pitchFamily="34" charset="0"/>
                <a:ea typeface="IBM Plex Sans" pitchFamily="34" charset="-122"/>
                <a:cs typeface="IBM Plex Sans" pitchFamily="34" charset="-120"/>
              </a:rPr>
              <a:t> tinatanggap ito ng mga tao bilang bayad</a:t>
            </a:r>
            <a:endParaRPr lang="tl" sz="2300" dirty="0"/>
          </a:p>
          <a:p>
            <a:pPr algn="l" marL="219710" indent="-219710">
              <a:lnSpc>
                <a:spcPct val="113000"/>
              </a:lnSpc>
              <a:spcBef>
                <a:spcPts val="460"/>
              </a:spcBef>
              <a:buSzPct val="100000"/>
              <a:buChar char="•"/>
            </a:pPr>
            <a:r>
              <a:rPr lang="tl" altLang="en-US" sz="2300" b="1" dirty="0">
                <a:solidFill>
                  <a:srgbClr val="422C70"/>
                </a:solidFill>
                <a:latin typeface="IBM Plex Sans" pitchFamily="34" charset="0"/>
                <a:ea typeface="IBM Plex Sans" pitchFamily="34" charset="-122"/>
                <a:cs typeface="IBM Plex Sans" pitchFamily="34" charset="-120"/>
              </a:rPr>
              <a:t>Yunit ng pagtutuos:</a:t>
            </a:r>
            <a:r>
              <a:rPr lang="tl" altLang="en-US" sz="2300" dirty="0">
                <a:solidFill>
                  <a:srgbClr val="25252B"/>
                </a:solidFill>
                <a:latin typeface="IBM Plex Sans" pitchFamily="34" charset="0"/>
                <a:ea typeface="IBM Plex Sans" pitchFamily="34" charset="-122"/>
                <a:cs typeface="IBM Plex Sans" pitchFamily="34" charset="-120"/>
              </a:rPr>
              <a:t> dito ipinapahayag ang mga presyo</a:t>
            </a:r>
            <a:endParaRPr lang="tl" sz="2300" dirty="0"/>
          </a:p>
          <a:p>
            <a:pPr algn="l" marL="219710" indent="-219710">
              <a:lnSpc>
                <a:spcPct val="113000"/>
              </a:lnSpc>
              <a:spcBef>
                <a:spcPts val="460"/>
              </a:spcBef>
              <a:buSzPct val="100000"/>
              <a:buChar char="•"/>
            </a:pPr>
            <a:r>
              <a:rPr lang="tl" altLang="en-US" sz="2300" b="1" dirty="0">
                <a:solidFill>
                  <a:srgbClr val="422C70"/>
                </a:solidFill>
                <a:latin typeface="IBM Plex Sans" pitchFamily="34" charset="0"/>
                <a:ea typeface="IBM Plex Sans" pitchFamily="34" charset="-122"/>
                <a:cs typeface="IBM Plex Sans" pitchFamily="34" charset="-120"/>
              </a:rPr>
              <a:t>Taguan ng halaga:</a:t>
            </a:r>
            <a:r>
              <a:rPr lang="tl" altLang="en-US" sz="2300" dirty="0">
                <a:solidFill>
                  <a:srgbClr val="25252B"/>
                </a:solidFill>
                <a:latin typeface="IBM Plex Sans" pitchFamily="34" charset="0"/>
                <a:ea typeface="IBM Plex Sans" pitchFamily="34" charset="-122"/>
                <a:cs typeface="IBM Plex Sans" pitchFamily="34" charset="-120"/>
              </a:rPr>
              <a:t> pinananatili nito ang halaga mula sa kasalukuyan hanggang sa hinaharap</a:t>
            </a:r>
            <a:endParaRPr lang="tl" sz="2300" dirty="0"/>
          </a:p>
        </p:txBody>
      </p:sp>
      <p:sp>
        <p:nvSpPr>
          <p:cNvPr id="6" name="Text 3"/>
          <p:cNvSpPr/>
          <p:nvPr/>
        </p:nvSpPr>
        <p:spPr>
          <a:xfrm>
            <a:off x="666780" y="5005791"/>
            <a:ext cx="6340632" cy="1184971"/>
          </a:xfrm>
          <a:prstGeom prst="rect">
            <a:avLst/>
          </a:prstGeom>
          <a:noFill/>
          <a:ln/>
        </p:spPr>
        <p:txBody>
          <a:bodyPr wrap="square" lIns="0" tIns="0" rIns="0" bIns="0" rtlCol="0" anchor="t"/>
          <a:lstStyle/>
          <a:p>
            <a:pPr algn="l" indent="0" marL="0">
              <a:lnSpc>
                <a:spcPct val="113000"/>
              </a:lnSpc>
              <a:buNone/>
            </a:pPr>
            <a:r>
              <a:rPr lang="tl" altLang="en-US" sz="2300" dirty="0">
                <a:solidFill>
                  <a:srgbClr val="25252B"/>
                </a:solidFill>
                <a:latin typeface="IBM Plex Sans" pitchFamily="34" charset="0"/>
                <a:ea typeface="IBM Plex Sans" pitchFamily="34" charset="-122"/>
                <a:cs typeface="IBM Plex Sans" pitchFamily="34" charset="-120"/>
              </a:rPr>
              <a:t>Walang salaping ganap na nakapagpapanatili ng halaga, ngunit mas mabagal mawalan ng kakayahang bumili ang ilang uri kaysa sa iba.</a:t>
            </a:r>
            <a:endParaRPr lang="tl"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Mula sa mga Kabibe hanggang</a:t>
            </a:r>
            <a:br/>
            <a:r>
              <a:rPr lang="tl" altLang="en-US" sz="3000" dirty="0">
                <a:solidFill>
                  <a:srgbClr val="422C70"/>
                </a:solidFill>
                <a:latin typeface="IBM Plex Sans Medium" pitchFamily="34" charset="0"/>
                <a:ea typeface="IBM Plex Sans Medium" pitchFamily="34" charset="-122"/>
                <a:cs typeface="IBM Plex Sans Medium" pitchFamily="34" charset="-120"/>
              </a:rPr>
              <a:t>sa Papel</a:t>
            </a:r>
            <a:endParaRPr lang="tl" sz="3000" dirty="0"/>
          </a:p>
        </p:txBody>
      </p:sp>
      <p:sp>
        <p:nvSpPr>
          <p:cNvPr id="5" name="Text 2"/>
          <p:cNvSpPr/>
          <p:nvPr/>
        </p:nvSpPr>
        <p:spPr>
          <a:xfrm>
            <a:off x="1002000" y="1794876"/>
            <a:ext cx="5327020" cy="3418302"/>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Mga kabibe, asin, kuwintas, mga alagang hayop, tanso, pilak, ginto</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Mahahalagang metal: bihira, matibay, malawakang tinatanggap</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Mga papel na katibayan na maaaring ipalit sa nakasaad na dami ng metal</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Mga pamantayang ginto: isang yunit ng salapi na nakaugnay sa ginto ayon sa batas</a:t>
            </a:r>
            <a:endParaRPr lang="tl" sz="2110" dirty="0"/>
          </a:p>
        </p:txBody>
      </p:sp>
      <p:sp>
        <p:nvSpPr>
          <p:cNvPr id="6" name="Text 3"/>
          <p:cNvSpPr/>
          <p:nvPr/>
        </p:nvSpPr>
        <p:spPr>
          <a:xfrm>
            <a:off x="666780" y="5508163"/>
            <a:ext cx="5694426" cy="72393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Nagkakaiba ang mga tuntunin ayon sa lugar at panahon.</a:t>
            </a:r>
            <a:endParaRPr lang="t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Perang Fiat</a:t>
            </a:r>
            <a:endParaRPr lang="tl"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1971: itinigil ng Estados Unidos ang opisyal na pagpapalit ng dolyar sa ginto para sa mga dayuhang pamahalaan at bangko sentral</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Sa kasalukuyan, karamihan sa mga pambansang salapi ay perang fiat: inilalabas sa ilalim ng awtoridad ng pamahalaan at hindi maaaring ipalit sa ginto o anumang iba pang kalakal</a:t>
            </a:r>
            <a:endParaRPr lang="tl" sz="2400" dirty="0"/>
          </a:p>
          <a:p>
            <a:pPr algn="l" marL="228600" indent="-228600">
              <a:lnSpc>
                <a:spcPct val="113000"/>
              </a:lnSpc>
              <a:spcBef>
                <a:spcPts val="480"/>
              </a:spcBef>
              <a:buSzPct val="100000"/>
              <a:buChar char="•"/>
            </a:pPr>
            <a:r>
              <a:rPr lang="tl" altLang="en-US" sz="2400" i="1" dirty="0">
                <a:solidFill>
                  <a:srgbClr val="25252B"/>
                </a:solidFill>
                <a:latin typeface="IBM Plex Sans" pitchFamily="34" charset="0"/>
                <a:ea typeface="IBM Plex Sans" pitchFamily="34" charset="-122"/>
                <a:cs typeface="IBM Plex Sans" pitchFamily="34" charset="-120"/>
              </a:rPr>
              <a:t>Fiat</a:t>
            </a:r>
            <a:r>
              <a:rPr lang="tl" altLang="en-US" sz="2400" dirty="0">
                <a:solidFill>
                  <a:srgbClr val="25252B"/>
                </a:solidFill>
                <a:latin typeface="IBM Plex Sans" pitchFamily="34" charset="0"/>
                <a:ea typeface="IBM Plex Sans" pitchFamily="34" charset="-122"/>
                <a:cs typeface="IBM Plex Sans" pitchFamily="34" charset="-120"/>
              </a:rPr>
              <a:t> ay salitang Latin na nangangahulugang "mangyari nawa", na madalas unawain bilang "sa bisa ng kautusan"</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Tinatanggap dahil ginagamit ito ng mga tao, negosyo, bangko, at pamahalaan; itinatakda ng batas na ito ay legal na pambayad at kinakailangang gamitin sa pagbabayad ng buwis</a:t>
            </a:r>
            <a:endParaRPr lang="t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Mula sa perang sinusuportahan</a:t>
            </a:r>
            <a:br/>
            <a:r>
              <a:rPr lang="tl" altLang="en-US" sz="4350" dirty="0">
                <a:solidFill>
                  <a:srgbClr val="FFFFFF"/>
                </a:solidFill>
                <a:latin typeface="IBM Plex Sans Medium" pitchFamily="34" charset="0"/>
                <a:ea typeface="IBM Plex Sans Medium" pitchFamily="34" charset="-122"/>
                <a:cs typeface="IBM Plex Sans Medium" pitchFamily="34" charset="-120"/>
              </a:rPr>
              <a:t>ng isang bagay, napunta tayo sa</a:t>
            </a:r>
            <a:br/>
            <a:r>
              <a:rPr lang="tl" altLang="en-US" sz="4350" dirty="0">
                <a:solidFill>
                  <a:srgbClr val="FFFFFF"/>
                </a:solidFill>
                <a:latin typeface="IBM Plex Sans Medium" pitchFamily="34" charset="0"/>
                <a:ea typeface="IBM Plex Sans Medium" pitchFamily="34" charset="-122"/>
                <a:cs typeface="IBM Plex Sans Medium" pitchFamily="34" charset="-120"/>
              </a:rPr>
              <a:t>perang sinusuportahan ng tiwala</a:t>
            </a:r>
            <a:br/>
            <a:r>
              <a:rPr lang="tl" altLang="en-US" sz="4350" dirty="0">
                <a:solidFill>
                  <a:srgbClr val="FFFFFF"/>
                </a:solidFill>
                <a:latin typeface="IBM Plex Sans Medium" pitchFamily="34" charset="0"/>
                <a:ea typeface="IBM Plex Sans Medium" pitchFamily="34" charset="-122"/>
                <a:cs typeface="IBM Plex Sans Medium" pitchFamily="34" charset="-120"/>
              </a:rPr>
              <a:t>sa isang tao.</a:t>
            </a:r>
            <a:endParaRPr lang="t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C0C0D0"/>
                </a:solidFill>
                <a:latin typeface="IBM Plex Sans" pitchFamily="34" charset="0"/>
                <a:ea typeface="IBM Plex Sans" pitchFamily="34" charset="-122"/>
                <a:cs typeface="IBM Plex Sans" pitchFamily="34" charset="-120"/>
              </a:rPr>
              <a:t>Panimula sa Bitcoin · Ano ang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Ano ang Mali sa Ating Pera?</a:t>
            </a:r>
            <a:endParaRPr lang="t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l" altLang="en-US" sz="2400" dirty="0">
                <a:solidFill>
                  <a:srgbClr val="FFFFFF"/>
                </a:solidFill>
                <a:latin typeface="IBM Plex Sans" pitchFamily="34" charset="0"/>
                <a:ea typeface="IBM Plex Sans" pitchFamily="34" charset="-122"/>
                <a:cs typeface="IBM Plex Sans" pitchFamily="34" charset="-120"/>
              </a:rPr>
              <a:t>Kapag naririnig ng mga tao ang salitang implasyon, karaniwan nilang naiisip ang pagtaas ng mga presyo.</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Implasyon at Kakayahang Bumili</a:t>
            </a:r>
            <a:endParaRPr lang="tl" sz="3000" dirty="0"/>
          </a:p>
        </p:txBody>
      </p:sp>
      <p:pic>
        <p:nvPicPr>
          <p:cNvPr id="4" name="Image 0" descr="Bago May hawak kayong 100 yunit. Ang halaga ng basket ay 100. Mabibili ninyo ang lahat ng laman ng basket.Antas ng presyoMas mababaKakayahang bumiliMas mataasPagkatapos tumaas ang mga presyo May hawak">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Mali sa Ating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Implasyon at Kakayahang Bumili</a:t>
            </a:r>
            <a:endParaRPr lang="t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Mali sa Ating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Maraming Dahilan, Isang</a:t>
            </a:r>
            <a:br/>
            <a:r>
              <a:rPr lang="tl" altLang="en-US" sz="3000" dirty="0">
                <a:solidFill>
                  <a:srgbClr val="422C70"/>
                </a:solidFill>
                <a:latin typeface="IBM Plex Sans Medium" pitchFamily="34" charset="0"/>
                <a:ea typeface="IBM Plex Sans Medium" pitchFamily="34" charset="-122"/>
                <a:cs typeface="IBM Plex Sans Medium" pitchFamily="34" charset="-120"/>
              </a:rPr>
              <a:t>Pagpili</a:t>
            </a:r>
            <a:endParaRPr lang="tl" sz="3000" dirty="0"/>
          </a:p>
        </p:txBody>
      </p:sp>
      <p:sp>
        <p:nvSpPr>
          <p:cNvPr id="5" name="Text 2"/>
          <p:cNvSpPr/>
          <p:nvPr/>
        </p:nvSpPr>
        <p:spPr>
          <a:xfrm>
            <a:off x="1002000" y="1794876"/>
            <a:ext cx="5327020" cy="2278868"/>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Pagpapalawak ng suplay ng pera at kredito</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Mga pagkagambala sa suplay at pagbabago sa demand</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Humihinang salapi, mga buwis, mga gastos sa produksyon</a:t>
            </a:r>
            <a:endParaRPr lang="tl" sz="2110" dirty="0"/>
          </a:p>
        </p:txBody>
      </p:sp>
      <p:sp>
        <p:nvSpPr>
          <p:cNvPr id="6" name="Text 3"/>
          <p:cNvSpPr/>
          <p:nvPr/>
        </p:nvSpPr>
        <p:spPr>
          <a:xfrm>
            <a:off x="666780" y="4368729"/>
            <a:ext cx="5694426" cy="180978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Ang isang sanhi ay bunga ng pagpili, hindi ng aksidente: sa isang sistemang fiat, maaaring dagdagan ng iilang institusyon ang suplay ng pera at kredito at baguhin ang mga tuntunin ng sistema.</a:t>
            </a:r>
            <a:endParaRPr lang="t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Mali sa Ating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Kakapusan at Halaga</a:t>
            </a:r>
            <a:endParaRPr lang="tl"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Mas mataas ang halaga ng orihinal na Mona Lisa kaysa sa anumang kopya: ito lamang ang nag-iisa</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Ang kakapusan lamang ay hindi lumilikha ng halaga, ngunit kapag may gusto ang mga tao, mahalaga ang suplay nito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Kapag mas mabilis lumaki ang suplay ng pera kaysa sa dami ng mga bagay na mabibili nito, karaniwang mas kaunti ang nabibili ng bawat yunit</a:t>
            </a:r>
            <a:endParaRPr lang="t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Mali sa Ating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Hindi Pantay-pantay ang Epekto ng Implasyon sa Lahat</a:t>
            </a:r>
            <a:endParaRPr lang="tl"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Maaaring bumaba ang kakayahang bumili ng salaping hawak at ipon</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Maaaring bahagyang maprotektahan ang mga may-ari ng mga ari-ariang tumataas ang presyo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Nagbabago ang mga sahod at presyo sa magkakaibang bilis</a:t>
            </a:r>
            <a:endParaRPr lang="tl"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Ang balanse sa bangko ay iba sa salaping hawak ninyo: ito ay pangako ng bangko na babayaran kayo. Karaniwang natutupad ang pangakong iyon, ngunit nakadepende ito sa bangko at sa mga patakarang sumasaklaw dito.</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Mali sa Ating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Subukan Ninyo: Pagsusuri sa Kakayahang Bumili</a:t>
            </a:r>
            <a:endParaRPr lang="tl"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l" altLang="en-US" sz="2400" dirty="0">
                <a:solidFill>
                  <a:srgbClr val="25252B"/>
                </a:solidFill>
                <a:latin typeface="IBM Plex Sans" pitchFamily="34" charset="0"/>
                <a:ea typeface="IBM Plex Sans" pitchFamily="34" charset="-122"/>
                <a:cs typeface="IBM Plex Sans" pitchFamily="34" charset="-120"/>
              </a:rPr>
              <a:t>Pumili po kayo ng isang karaniwang bagay o serbisyo: tinapay, pamasahe, o load sa telepono</a:t>
            </a:r>
            <a:endParaRPr lang="tl" sz="2400" dirty="0"/>
          </a:p>
          <a:p>
            <a:pPr algn="l" marL="228600" indent="-228600">
              <a:lnSpc>
                <a:spcPct val="113000"/>
              </a:lnSpc>
              <a:spcBef>
                <a:spcPts val="480"/>
              </a:spcBef>
              <a:buSzPct val="100000"/>
              <a:buFont typeface="+mj-lt"/>
              <a:buAutoNum type="arabicPeriod" startAt="1"/>
            </a:pPr>
            <a:r>
              <a:rPr lang="tl" altLang="en-US" sz="2400" dirty="0">
                <a:solidFill>
                  <a:srgbClr val="25252B"/>
                </a:solidFill>
                <a:latin typeface="IBM Plex Sans" pitchFamily="34" charset="0"/>
                <a:ea typeface="IBM Plex Sans" pitchFamily="34" charset="-122"/>
                <a:cs typeface="IBM Plex Sans" pitchFamily="34" charset="-120"/>
              </a:rPr>
              <a:t>Isulat po ninyo ang presyo nito ngayon</a:t>
            </a:r>
            <a:endParaRPr lang="tl" sz="2400" dirty="0"/>
          </a:p>
          <a:p>
            <a:pPr algn="l" marL="228600" indent="-228600">
              <a:lnSpc>
                <a:spcPct val="113000"/>
              </a:lnSpc>
              <a:spcBef>
                <a:spcPts val="480"/>
              </a:spcBef>
              <a:buSzPct val="100000"/>
              <a:buFont typeface="+mj-lt"/>
              <a:buAutoNum type="arabicPeriod" startAt="1"/>
            </a:pPr>
            <a:r>
              <a:rPr lang="tl" altLang="en-US" sz="2400" dirty="0">
                <a:solidFill>
                  <a:srgbClr val="25252B"/>
                </a:solidFill>
                <a:latin typeface="IBM Plex Sans" pitchFamily="34" charset="0"/>
                <a:ea typeface="IBM Plex Sans" pitchFamily="34" charset="-122"/>
                <a:cs typeface="IBM Plex Sans" pitchFamily="34" charset="-120"/>
              </a:rPr>
              <a:t>Magtanong po kayo sa isang tao kung magkano ito ilang taon na ang nakalipas, at tingnan ang isang mapagkakatiwalaang tala kung maaari</a:t>
            </a:r>
            <a:endParaRPr lang="tl" sz="2400" dirty="0"/>
          </a:p>
          <a:p>
            <a:pPr algn="l" marL="228600" indent="-228600">
              <a:lnSpc>
                <a:spcPct val="113000"/>
              </a:lnSpc>
              <a:spcBef>
                <a:spcPts val="480"/>
              </a:spcBef>
              <a:buSzPct val="100000"/>
              <a:buFont typeface="+mj-lt"/>
              <a:buAutoNum type="arabicPeriod" startAt="1"/>
            </a:pPr>
            <a:r>
              <a:rPr lang="tl" altLang="en-US" sz="2400" dirty="0">
                <a:solidFill>
                  <a:srgbClr val="25252B"/>
                </a:solidFill>
                <a:latin typeface="IBM Plex Sans" pitchFamily="34" charset="0"/>
                <a:ea typeface="IBM Plex Sans" pitchFamily="34" charset="-122"/>
                <a:cs typeface="IBM Plex Sans" pitchFamily="34" charset="-120"/>
              </a:rPr>
              <a:t>Tumaas ba ang mga kita sa kaparehong antas? Ano pa ang maaaring magpaliwanag sa pagbabago?</a:t>
            </a:r>
            <a:endParaRPr lang="t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Mali sa Ating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Gumagana ang Salaping Fiat, Ngunit May mga Panganib</a:t>
            </a:r>
            <a:endParaRPr lang="tl"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Maginhawang pagbabayad, mga pautang na may naaangkop na mga kondisyon, mga kasangkapan sa pagtugon sa mga krisis</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Ngunit maaaring magbago ang suplay at mga tuntunin nito, at kakaunti ang boses ng mga taong gumagamit nito sa mga pagpapasya</a:t>
            </a:r>
            <a:endParaRPr lang="tl"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Ito ang dahilan kung bakit naghahanap ang mga tao ng mga alternatibo, at kung bakit nilikha ang Bitcoin.</a:t>
            </a:r>
            <a:endParaRPr lang="t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Mali sa Ating Pera?</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Ano ang Bitcoin?</a:t>
            </a:r>
            <a:endParaRPr lang="t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l" altLang="en-US" sz="2400" dirty="0">
                <a:solidFill>
                  <a:srgbClr val="FFFFFF"/>
                </a:solidFill>
                <a:latin typeface="IBM Plex Sans" pitchFamily="34" charset="0"/>
                <a:ea typeface="IBM Plex Sans" pitchFamily="34" charset="-122"/>
                <a:cs typeface="IBM Plex Sans" pitchFamily="34" charset="-120"/>
              </a:rPr>
              <a:t>Digital na pera na desentralisado, may limitadong suplay, at maaaring ipadala nang direkta sa isa't isa nang walang pahintulot ng bangko.</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Ang Problema ng Dobleng Paggastos</a:t>
            </a:r>
            <a:endParaRPr lang="t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l" altLang="en-US" sz="2400" b="1" dirty="0">
                <a:solidFill>
                  <a:srgbClr val="422C70"/>
                </a:solidFill>
                <a:latin typeface="IBM Plex Sans" pitchFamily="34" charset="0"/>
                <a:ea typeface="IBM Plex Sans" pitchFamily="34" charset="-122"/>
                <a:cs typeface="IBM Plex Sans" pitchFamily="34" charset="-120"/>
              </a:rPr>
              <a:t>31 Oktubre 2008:</a:t>
            </a:r>
            <a:r>
              <a:rPr lang="tl" altLang="en-US" sz="2400" dirty="0">
                <a:solidFill>
                  <a:srgbClr val="25252B"/>
                </a:solidFill>
                <a:latin typeface="IBM Plex Sans" pitchFamily="34" charset="0"/>
                <a:ea typeface="IBM Plex Sans" pitchFamily="34" charset="-122"/>
                <a:cs typeface="IBM Plex Sans" pitchFamily="34" charset="-120"/>
              </a:rPr>
              <a:t> Inilathala ni Satoshi Nakamoto ang </a:t>
            </a:r>
            <a:r>
              <a:rPr lang="tl" altLang="en-US" sz="2400" i="1" dirty="0">
                <a:solidFill>
                  <a:srgbClr val="25252B"/>
                </a:solidFill>
                <a:latin typeface="IBM Plex Sans" pitchFamily="34" charset="0"/>
                <a:ea typeface="IBM Plex Sans" pitchFamily="34" charset="-122"/>
                <a:cs typeface="IBM Plex Sans" pitchFamily="34" charset="-120"/>
              </a:rPr>
              <a:t>Bitcoin: Isang Sistema ng Elektronikong Salapi na Direktang Nag-uugnayan ang mga Gumagamit</a:t>
            </a:r>
            <a:r>
              <a:rPr lang="tl" altLang="en-US" sz="2400" dirty="0">
                <a:solidFill>
                  <a:srgbClr val="25252B"/>
                </a:solidFill>
                <a:latin typeface="IBM Plex Sans" pitchFamily="34" charset="0"/>
                <a:ea typeface="IBM Plex Sans" pitchFamily="34" charset="-122"/>
                <a:cs typeface="IBM Plex Sans" pitchFamily="34" charset="-120"/>
              </a:rPr>
              <a:t>. </a:t>
            </a:r>
            <a:r>
              <a:rPr lang="tl" altLang="en-US" sz="2400" b="1" dirty="0">
                <a:solidFill>
                  <a:srgbClr val="25252B"/>
                </a:solidFill>
                <a:latin typeface="IBM Plex Sans" pitchFamily="34" charset="0"/>
                <a:ea typeface="IBM Plex Sans" pitchFamily="34" charset="-122"/>
                <a:cs typeface="IBM Plex Sans" pitchFamily="34" charset="-120"/>
              </a:rPr>
              <a:t>Enero 2009:</a:t>
            </a:r>
            <a:r>
              <a:rPr lang="tl" altLang="en-US" sz="2400" dirty="0">
                <a:solidFill>
                  <a:srgbClr val="25252B"/>
                </a:solidFill>
                <a:latin typeface="IBM Plex Sans" pitchFamily="34" charset="0"/>
                <a:ea typeface="IBM Plex Sans" pitchFamily="34" charset="-122"/>
                <a:cs typeface="IBM Plex Sans" pitchFamily="34" charset="-120"/>
              </a:rPr>
              <a:t> nagsimula ang network.</a:t>
            </a:r>
            <a:endParaRPr lang="tl" sz="2400" dirty="0"/>
          </a:p>
        </p:txBody>
      </p:sp>
      <p:pic>
        <p:nvPicPr>
          <p:cNvPr id="5" name="Image 0" descr="Kumpanya ng pagbabayad Humihiling ang nagpadala sa kumpanyaPinapanatili ng kumpanya ang talaan at nagbibigay ng pag-apruba Natatanggap ng tatanggap ang bayad kung papayagan ng kumpanyaNakasalalay saIs">    </p:cNvPr>
          <p:cNvPicPr>
            <a:picLocks noChangeAspect="1"/>
          </p:cNvPicPr>
          <p:nvPr/>
        </p:nvPicPr>
        <p:blipFill>
          <a:blip r:embed="rId1"/>
          <a:stretch>
            <a:fillRect/>
          </a:stretch>
        </p:blipFill>
        <p:spPr>
          <a:xfrm>
            <a:off x="3815700" y="2834274"/>
            <a:ext cx="4560570" cy="34534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Desentralisado · Limitadong Suplay · Peer to Peer</a:t>
            </a:r>
            <a:endParaRPr lang="tl"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Desentralisado:</a:t>
            </a:r>
            <a:r>
              <a:rPr lang="tl" altLang="en-US" sz="2400" dirty="0">
                <a:solidFill>
                  <a:srgbClr val="25252B"/>
                </a:solidFill>
                <a:latin typeface="IBM Plex Sans" pitchFamily="34" charset="0"/>
                <a:ea typeface="IBM Plex Sans" pitchFamily="34" charset="-122"/>
                <a:cs typeface="IBM Plex Sans" pitchFamily="34" charset="-120"/>
              </a:rPr>
              <a:t> walang sentral na tanggapan na gumagawa ng mga account, nagbabago ng mga balanse, o nag-aapruba kung sino ang sasali</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Limitadong suplay:</a:t>
            </a:r>
            <a:r>
              <a:rPr lang="tl" altLang="en-US" sz="2400" dirty="0">
                <a:solidFill>
                  <a:srgbClr val="25252B"/>
                </a:solidFill>
                <a:latin typeface="IBM Plex Sans" pitchFamily="34" charset="0"/>
                <a:ea typeface="IBM Plex Sans" pitchFamily="34" charset="-122"/>
                <a:cs typeface="IBM Plex Sans" pitchFamily="34" charset="-120"/>
              </a:rPr>
              <a:t> hindi kailanman lalampas sa 21 milyong bitcoin ang kabuuang suplay</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Direkta sa isa't isa:</a:t>
            </a:r>
            <a:r>
              <a:rPr lang="tl" altLang="en-US" sz="2400" dirty="0">
                <a:solidFill>
                  <a:srgbClr val="25252B"/>
                </a:solidFill>
                <a:latin typeface="IBM Plex Sans" pitchFamily="34" charset="0"/>
                <a:ea typeface="IBM Plex Sans" pitchFamily="34" charset="-122"/>
                <a:cs typeface="IBM Plex Sans" pitchFamily="34" charset="-120"/>
              </a:rPr>
              <a:t> magpadala sa sinuman, saanman, nang hindi humihingi ng pahintulot sa isang sentral na awtoridad</a:t>
            </a:r>
            <a:endParaRPr lang="tl" sz="2400" dirty="0"/>
          </a:p>
        </p:txBody>
      </p:sp>
      <p:sp>
        <p:nvSpPr>
          <p:cNvPr id="5" name="Text 3"/>
          <p:cNvSpPr/>
          <p:nvPr/>
        </p:nvSpPr>
        <p:spPr>
          <a:xfrm>
            <a:off x="666780" y="4311853"/>
            <a:ext cx="11510010" cy="1645463"/>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Walang kompanyang makakapag-freeze ng bitcoin na kayo mismo ang kumokontrol. Kaakibat ng kalayaang iyon ang pananagutan: ang isang balidong transaksyon ay karaniwang imposibleng bawiin, at walang tanggapan ng tulong para sa network.</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Isang Limitasyong Maaaring Suriin ng Sinuman</a:t>
            </a:r>
            <a:endParaRPr lang="tl" sz="3000" dirty="0"/>
          </a:p>
        </p:txBody>
      </p:sp>
      <p:pic>
        <p:nvPicPr>
          <p:cNvPr id="4" name="Image 0" descr="Isang pahayag tungkol sa suplay Nagsasaad ang isang tagapag-isyu ng limitasyon sa website nito. Nakatala lamang ito sa sariling database ng tagapag-isyu. Walang sinuman sa labas ng tagapag-isyu ang ma">    </p:cNvPr>
          <p:cNvPicPr>
            <a:picLocks noChangeAspect="1"/>
          </p:cNvPicPr>
          <p:nvPr/>
        </p:nvPicPr>
        <p:blipFill>
          <a:blip r:embed="rId1"/>
          <a:stretch>
            <a:fillRect/>
          </a:stretch>
        </p:blipFill>
        <p:spPr>
          <a:xfrm>
            <a:off x="2132564" y="1295430"/>
            <a:ext cx="7926568" cy="495906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Hindi Ninyo Kailangan ng Isang Buong Bitcoin</a:t>
            </a:r>
            <a:endParaRPr lang="t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Ang isang bitcoin ay nahahati sa 100,000,000 mas maliliit na yunit na tinatawag na mga satoshi, o sats.</a:t>
            </a:r>
            <a:endParaRPr lang="tl" sz="2400" dirty="0"/>
          </a:p>
        </p:txBody>
      </p:sp>
      <p:pic>
        <p:nvPicPr>
          <p:cNvPr id="5" name="Image 0" descr="Bitcoin (BTC)10.10.010.0010.00000001Mga 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Sino ang Nagpapanatiling Gumagana ang Bitcoin?</a:t>
            </a:r>
            <a:endParaRPr lang="tl" sz="3000" dirty="0"/>
          </a:p>
        </p:txBody>
      </p:sp>
      <p:pic>
        <p:nvPicPr>
          <p:cNvPr id="4" name="Image 0" descr="GumagamitAng isang gumagamit ay tumatanggap, nag-iingat at nagpapadala ng bitcoin. NodeAng isang node ay nagsasariling nagsusuri ng pagsunod sa mga tuntunin at nagpapasa ng wastong datos. MineroAng is">    </p:cNvPr>
          <p:cNvPicPr>
            <a:picLocks noChangeAspect="1"/>
          </p:cNvPicPr>
          <p:nvPr/>
        </p:nvPicPr>
        <p:blipFill>
          <a:blip r:embed="rId1"/>
          <a:stretch>
            <a:fillRect/>
          </a:stretch>
        </p:blipFill>
        <p:spPr>
          <a:xfrm>
            <a:off x="2566538" y="1295430"/>
            <a:ext cx="7058802" cy="4982200"/>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Sino ang Nagpapanatiling Gumagana ang Bitcoin?</a:t>
            </a:r>
            <a:endParaRPr lang="t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May mga Kapalit ang Bitcoin</a:t>
            </a:r>
            <a:endParaRPr lang="t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Maaaring mabilis na magbago ang presyo nito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Karaniwang hindi na maitatama ang mga pagkakamali</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Limitado pa rin ang pagtanggap dito sa maraming lugar</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Kailangan ng kaunting pag-aaral upang magamit ito nang ligtas</a:t>
            </a:r>
            <a:endParaRPr lang="tl"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Pinapalitan ng Bitcoin ang ilang bahagi ng pagtitiwala sa mga institusyon ng pagberipika at personal na pananagutan. Hindi nito inaalis ang panganib.</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Paano Ninyo Ginagamit ang Bitcoin?</a:t>
            </a:r>
            <a:endParaRPr lang="t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l" altLang="en-US" sz="2400" dirty="0">
                <a:solidFill>
                  <a:srgbClr val="FFFFFF"/>
                </a:solidFill>
                <a:latin typeface="IBM Plex Sans" pitchFamily="34" charset="0"/>
                <a:ea typeface="IBM Plex Sans" pitchFamily="34" charset="-122"/>
                <a:cs typeface="IBM Plex Sans" pitchFamily="34" charset="-120"/>
              </a:rPr>
              <a:t>Ang unang tanong tungkol sa anumang wallet: sino ang may kontrol sa mga susi?</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Pinamamahalaan ng Isang Pitaka ang mga Susi</a:t>
            </a:r>
            <a:endParaRPr lang="tl" sz="3000" dirty="0"/>
          </a:p>
        </p:txBody>
      </p:sp>
      <p:pic>
        <p:nvPicPr>
          <p:cNvPr id="4" name="Image 0" descr="Hawak ng inyong wallet ang mga susi Tumanggap Magbahagi ng address para sa pagtanggapMagpadala Lumagda gamit ang inyong susi Nananatili ang bitcoin sa pinagsasaluhang talaan">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Paano Ninyo Ginagamit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Sino Talaga ang May Hawak ng Inyong Bitcoin?</a:t>
            </a:r>
            <a:endParaRPr lang="tl"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Sariling pag-iingat:</a:t>
            </a:r>
            <a:r>
              <a:rPr lang="tl" altLang="en-US" sz="2400" dirty="0">
                <a:solidFill>
                  <a:srgbClr val="25252B"/>
                </a:solidFill>
                <a:latin typeface="IBM Plex Sans" pitchFamily="34" charset="0"/>
                <a:ea typeface="IBM Plex Sans" pitchFamily="34" charset="-122"/>
                <a:cs typeface="IBM Plex Sans" pitchFamily="34" charset="-120"/>
              </a:rPr>
              <a:t> kayo ang may kontrol sa mga susi</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Walang makakabawi ng inyong bitcoin para sa inyo kung mawala ninyo ang seed phrase at ang device</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Ipinagkatiwalang pag-iingat:</a:t>
            </a:r>
            <a:r>
              <a:rPr lang="tl" altLang="en-US" sz="2400" dirty="0">
                <a:solidFill>
                  <a:srgbClr val="25252B"/>
                </a:solidFill>
                <a:latin typeface="IBM Plex Sans" pitchFamily="34" charset="0"/>
                <a:ea typeface="IBM Plex Sans" pitchFamily="34" charset="-122"/>
                <a:cs typeface="IBM Plex Sans" pitchFamily="34" charset="-120"/>
              </a:rPr>
              <a:t> isang kumpanya ang may hawak ng mga susi, na medyo katulad ng isang bangko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Ang inyong balanse ay pangako nitong magbayad; maaari nitong limitahan ang mga pag-withdraw, i-freeze ang isang account, ma-hack, o magsara</a:t>
            </a:r>
            <a:endParaRPr lang="tl"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Ang pagpili ng paraan ng pag-iingat ay hindi sukatan ng inyong halaga. Ang mahalaga ay alam ninyo kung aling uri ang ginagamit ninyo at kung ano ang inyong pinagkakatiwalaan.</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Paano Ninyo Ginagamit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Nagbibigay ng Ganap na Akses</a:t>
            </a:r>
            <a:br/>
            <a:r>
              <a:rPr lang="tl" altLang="en-US" sz="3000" dirty="0">
                <a:solidFill>
                  <a:srgbClr val="422C70"/>
                </a:solidFill>
                <a:latin typeface="IBM Plex Sans Medium" pitchFamily="34" charset="0"/>
                <a:ea typeface="IBM Plex Sans Medium" pitchFamily="34" charset="-122"/>
                <a:cs typeface="IBM Plex Sans Medium" pitchFamily="34" charset="-120"/>
              </a:rPr>
              <a:t>ang Inyong Seed Phrase</a:t>
            </a:r>
            <a:endParaRPr lang="tl" sz="3000" dirty="0"/>
          </a:p>
        </p:txBody>
      </p:sp>
      <p:sp>
        <p:nvSpPr>
          <p:cNvPr id="5" name="Text 2"/>
          <p:cNvSpPr/>
          <p:nvPr/>
        </p:nvSpPr>
        <p:spPr>
          <a:xfrm>
            <a:off x="666780" y="1854678"/>
            <a:ext cx="5694426" cy="1892351"/>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Isang nakaayos na listahan ng mga salita, karaniwang 12 o 24, na magagamit upang muling mabuo ang inyong mga susi. Sinumang may hawak nito ay maaaring kumuha ng inyong bitcoin.</a:t>
            </a:r>
            <a:endParaRPr lang="tl" sz="2210" dirty="0"/>
          </a:p>
        </p:txBody>
      </p:sp>
      <p:pic>
        <p:nvPicPr>
          <p:cNvPr id="6" name="Image 1" descr="Halimbawa lamang1. civil2. switch3. plunge4. stadium5. live6. wedding7. foster8. dice9. giraffe10. you11. foil12. cinnamon">    </p:cNvPr>
          <p:cNvPicPr>
            <a:picLocks noChangeAspect="1"/>
          </p:cNvPicPr>
          <p:nvPr/>
        </p:nvPicPr>
        <p:blipFill>
          <a:blip r:embed="rId2"/>
          <a:stretch>
            <a:fillRect/>
          </a:stretch>
        </p:blipFill>
        <p:spPr>
          <a:xfrm>
            <a:off x="1472550" y="3887206"/>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Paano Ninyo Ginagamit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Hindi sa Inyo ang mga Susi, Hindi</a:t>
            </a:r>
            <a:br/>
            <a:r>
              <a:rPr lang="tl" altLang="en-US" sz="4350" dirty="0">
                <a:solidFill>
                  <a:srgbClr val="FFFFFF"/>
                </a:solidFill>
                <a:latin typeface="IBM Plex Sans Medium" pitchFamily="34" charset="0"/>
                <a:ea typeface="IBM Plex Sans Medium" pitchFamily="34" charset="-122"/>
                <a:cs typeface="IBM Plex Sans Medium" pitchFamily="34" charset="-120"/>
              </a:rPr>
              <a:t>sa Inyo ang mga Barya.</a:t>
            </a:r>
            <a:endParaRPr lang="t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C0C0D0"/>
                </a:solidFill>
                <a:latin typeface="IBM Plex Sans" pitchFamily="34" charset="0"/>
                <a:ea typeface="IBM Plex Sans" pitchFamily="34" charset="-122"/>
                <a:cs typeface="IBM Plex Sans" pitchFamily="34" charset="-120"/>
              </a:rPr>
              <a:t>Panimula sa Bitcoin · Paano Ninyo Ginagamit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Bago Ninyo Gamitin ang Anumang</a:t>
            </a:r>
            <a:br/>
            <a:r>
              <a:rPr lang="tl" altLang="en-US" sz="3000" dirty="0">
                <a:solidFill>
                  <a:srgbClr val="422C70"/>
                </a:solidFill>
                <a:latin typeface="IBM Plex Sans Medium" pitchFamily="34" charset="0"/>
                <a:ea typeface="IBM Plex Sans Medium" pitchFamily="34" charset="-122"/>
                <a:cs typeface="IBM Plex Sans Medium" pitchFamily="34" charset="-120"/>
              </a:rPr>
              <a:t>Wallet</a:t>
            </a:r>
            <a:endParaRPr lang="tl"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Mga susi:</a:t>
            </a:r>
            <a:r>
              <a:rPr lang="tl" altLang="en-US" sz="1820" dirty="0">
                <a:solidFill>
                  <a:srgbClr val="25252B"/>
                </a:solidFill>
                <a:latin typeface="IBM Plex Sans" pitchFamily="34" charset="0"/>
                <a:ea typeface="IBM Plex Sans" pitchFamily="34" charset="-122"/>
                <a:cs typeface="IBM Plex Sans" pitchFamily="34" charset="-120"/>
              </a:rPr>
              <a:t> sino ang may kontrol sa mga ito, kayo o isang kumpanya?</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Pagpapanumbalik:</a:t>
            </a:r>
            <a:r>
              <a:rPr lang="tl" altLang="en-US" sz="1820" dirty="0">
                <a:solidFill>
                  <a:srgbClr val="25252B"/>
                </a:solidFill>
                <a:latin typeface="IBM Plex Sans" pitchFamily="34" charset="0"/>
                <a:ea typeface="IBM Plex Sans" pitchFamily="34" charset="-122"/>
                <a:cs typeface="IBM Plex Sans" pitchFamily="34" charset="-120"/>
              </a:rPr>
              <a:t> paano kung mawala ang inyong telepono o mawala ang kumpanya?</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Pinagmulan:</a:t>
            </a:r>
            <a:r>
              <a:rPr lang="tl" altLang="en-US" sz="1820" dirty="0">
                <a:solidFill>
                  <a:srgbClr val="25252B"/>
                </a:solidFill>
                <a:latin typeface="IBM Plex Sans" pitchFamily="34" charset="0"/>
                <a:ea typeface="IBM Plex Sans" pitchFamily="34" charset="-122"/>
                <a:cs typeface="IBM Plex Sans" pitchFamily="34" charset="-120"/>
              </a:rPr>
              <a:t> opisyal na website o listahan sa app store, hindi isang link na ipinadala sa inyo ng ibang tao?</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Code:</a:t>
            </a:r>
            <a:r>
              <a:rPr lang="tl" altLang="en-US" sz="1820" dirty="0">
                <a:solidFill>
                  <a:srgbClr val="25252B"/>
                </a:solidFill>
                <a:latin typeface="IBM Plex Sans" pitchFamily="34" charset="0"/>
                <a:ea typeface="IBM Plex Sans" pitchFamily="34" charset="-122"/>
                <a:cs typeface="IBM Plex Sans" pitchFamily="34" charset="-120"/>
              </a:rPr>
              <a:t> bukas ba ang source code at aktibong pinapanatili? (Hindi ito sapat na patunay ng kaligtasan.)</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Mga gastos:</a:t>
            </a:r>
            <a:r>
              <a:rPr lang="tl" altLang="en-US" sz="1820" dirty="0">
                <a:solidFill>
                  <a:srgbClr val="25252B"/>
                </a:solidFill>
                <a:latin typeface="IBM Plex Sans" pitchFamily="34" charset="0"/>
                <a:ea typeface="IBM Plex Sans" pitchFamily="34" charset="-122"/>
                <a:cs typeface="IBM Plex Sans" pitchFamily="34" charset="-120"/>
              </a:rPr>
              <a:t> may mga bayarin ba sa pagpapadala, pagtanggap, o pag-withdraw?</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Mga pagbabayad:</a:t>
            </a:r>
            <a:r>
              <a:rPr lang="tl" altLang="en-US" sz="1820" dirty="0">
                <a:solidFill>
                  <a:srgbClr val="25252B"/>
                </a:solidFill>
                <a:latin typeface="IBM Plex Sans" pitchFamily="34" charset="0"/>
                <a:ea typeface="IBM Plex Sans" pitchFamily="34" charset="-122"/>
                <a:cs typeface="IBM Plex Sans" pitchFamily="34" charset="-120"/>
              </a:rPr>
              <a:t> on-chain, Lightning, o pareho?</a:t>
            </a:r>
            <a:endParaRPr lang="tl"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Paano Ninyo Ginagamit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Sa Blockchain at Lightning</a:t>
            </a:r>
            <a:endParaRPr lang="tl"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On-chain:</a:t>
            </a:r>
            <a:r>
              <a:rPr lang="tl" altLang="en-US" sz="2400" dirty="0">
                <a:solidFill>
                  <a:srgbClr val="25252B"/>
                </a:solidFill>
                <a:latin typeface="IBM Plex Sans" pitchFamily="34" charset="0"/>
                <a:ea typeface="IBM Plex Sans" pitchFamily="34" charset="-122"/>
                <a:cs typeface="IBM Plex Sans" pitchFamily="34" charset="-120"/>
              </a:rPr>
              <a:t> direktang naitatala sa blockchain</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Lightning:</a:t>
            </a:r>
            <a:r>
              <a:rPr lang="tl" altLang="en-US" sz="2400" dirty="0">
                <a:solidFill>
                  <a:srgbClr val="25252B"/>
                </a:solidFill>
                <a:latin typeface="IBM Plex Sans" pitchFamily="34" charset="0"/>
                <a:ea typeface="IBM Plex Sans" pitchFamily="34" charset="-122"/>
                <a:cs typeface="IBM Plex Sans" pitchFamily="34" charset="-120"/>
              </a:rPr>
              <a:t> isang network ng pagbabayad na nakabatay sa Bitcoin para sa mabilis, maliliit, at madalas na pagbabayad, gaya ng pagbili ng kape</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Ang isang Lightning wallet ay maaari ring nasa pangangalaga ng iba o ng mismong may-ari</a:t>
            </a:r>
            <a:endParaRPr lang="tl" sz="2400" dirty="0"/>
          </a:p>
        </p:txBody>
      </p:sp>
      <p:pic>
        <p:nvPicPr>
          <p:cNvPr id="5" name="Image 0" descr="On-chainDirektang naitatala sa blockchain ng BitcoinLightningIsang network ng pagbabayad na nakabatay sa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Paano Ninyo Ginagamit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Tatlong Panuntunan Habang Kayo ay Natututo</a:t>
            </a:r>
            <a:endParaRPr lang="tl" sz="3000" dirty="0"/>
          </a:p>
        </p:txBody>
      </p:sp>
      <p:sp>
        <p:nvSpPr>
          <p:cNvPr id="4" name="Text 2"/>
          <p:cNvSpPr/>
          <p:nvPr/>
        </p:nvSpPr>
        <p:spPr>
          <a:xfrm>
            <a:off x="1017179" y="1379464"/>
            <a:ext cx="11125871" cy="2004273"/>
          </a:xfrm>
          <a:prstGeom prst="rect">
            <a:avLst/>
          </a:prstGeom>
          <a:noFill/>
          <a:ln/>
        </p:spPr>
        <p:txBody>
          <a:bodyPr wrap="square" lIns="0" tIns="0" rIns="0" bIns="0" rtlCol="0" anchor="t"/>
          <a:lstStyle/>
          <a:p>
            <a:pPr algn="l" marL="210820" indent="-210820">
              <a:lnSpc>
                <a:spcPct val="113000"/>
              </a:lnSpc>
              <a:buSzPct val="100000"/>
              <a:buChar char="•"/>
            </a:pPr>
            <a:r>
              <a:rPr lang="tl" altLang="en-US" sz="2210" b="1" dirty="0">
                <a:solidFill>
                  <a:srgbClr val="25252B"/>
                </a:solidFill>
                <a:latin typeface="IBM Plex Sans" pitchFamily="34" charset="0"/>
                <a:ea typeface="IBM Plex Sans" pitchFamily="34" charset="-122"/>
                <a:cs typeface="IBM Plex Sans" pitchFamily="34" charset="-120"/>
              </a:rPr>
              <a:t>Matuto muna.</a:t>
            </a:r>
            <a:r>
              <a:rPr lang="tl" altLang="en-US" sz="2210" dirty="0">
                <a:solidFill>
                  <a:srgbClr val="25252B"/>
                </a:solidFill>
                <a:latin typeface="IBM Plex Sans" pitchFamily="34" charset="0"/>
                <a:ea typeface="IBM Plex Sans" pitchFamily="34" charset="-122"/>
                <a:cs typeface="IBM Plex Sans" pitchFamily="34" charset="-120"/>
              </a:rPr>
              <a:t> Huwag po kayong kumilos dahil sa pananabik, takot, o pamimilit.</a:t>
            </a:r>
            <a:endParaRPr lang="tl" sz="2210" dirty="0"/>
          </a:p>
          <a:p>
            <a:pPr algn="l" marL="210820" indent="-210820">
              <a:lnSpc>
                <a:spcPct val="113000"/>
              </a:lnSpc>
              <a:spcBef>
                <a:spcPts val="440"/>
              </a:spcBef>
              <a:buSzPct val="100000"/>
              <a:buChar char="•"/>
            </a:pPr>
            <a:r>
              <a:rPr lang="tl" altLang="en-US" sz="2210" b="1" dirty="0">
                <a:solidFill>
                  <a:srgbClr val="25252B"/>
                </a:solidFill>
                <a:latin typeface="IBM Plex Sans" pitchFamily="34" charset="0"/>
                <a:ea typeface="IBM Plex Sans" pitchFamily="34" charset="-122"/>
                <a:cs typeface="IBM Plex Sans" pitchFamily="34" charset="-120"/>
              </a:rPr>
              <a:t>Magsimula sa maliit na halaga.</a:t>
            </a:r>
            <a:r>
              <a:rPr lang="tl" altLang="en-US" sz="2210" dirty="0">
                <a:solidFill>
                  <a:srgbClr val="25252B"/>
                </a:solidFill>
                <a:latin typeface="IBM Plex Sans" pitchFamily="34" charset="0"/>
                <a:ea typeface="IBM Plex Sans" pitchFamily="34" charset="-122"/>
                <a:cs typeface="IBM Plex Sans" pitchFamily="34" charset="-120"/>
              </a:rPr>
              <a:t> Subukan po ninyo ang mga kasangkapang hindi pa ninyo pamilyar gamit ang halagang kaya ninyong mawala.</a:t>
            </a:r>
            <a:endParaRPr lang="tl" sz="2210" dirty="0"/>
          </a:p>
          <a:p>
            <a:pPr algn="l" marL="210820" indent="-210820">
              <a:lnSpc>
                <a:spcPct val="113000"/>
              </a:lnSpc>
              <a:spcBef>
                <a:spcPts val="440"/>
              </a:spcBef>
              <a:buSzPct val="100000"/>
              <a:buChar char="•"/>
            </a:pPr>
            <a:r>
              <a:rPr lang="tl" altLang="en-US" sz="2210" b="1" dirty="0">
                <a:solidFill>
                  <a:srgbClr val="25252B"/>
                </a:solidFill>
                <a:latin typeface="IBM Plex Sans" pitchFamily="34" charset="0"/>
                <a:ea typeface="IBM Plex Sans" pitchFamily="34" charset="-122"/>
                <a:cs typeface="IBM Plex Sans" pitchFamily="34" charset="-120"/>
              </a:rPr>
              <a:t>Huwag Magtiwala, Tiyakin.</a:t>
            </a:r>
            <a:r>
              <a:rPr lang="tl" altLang="en-US" sz="2210" dirty="0">
                <a:solidFill>
                  <a:srgbClr val="25252B"/>
                </a:solidFill>
                <a:latin typeface="IBM Plex Sans" pitchFamily="34" charset="0"/>
                <a:ea typeface="IBM Plex Sans" pitchFamily="34" charset="-122"/>
                <a:cs typeface="IBM Plex Sans" pitchFamily="34" charset="-120"/>
              </a:rPr>
              <a:t> Suriin po ninyo ang tao, ang paraan ng pagbabayad, ang address, at ang halaga.</a:t>
            </a:r>
            <a:endParaRPr lang="tl" sz="2210" dirty="0"/>
          </a:p>
        </p:txBody>
      </p:sp>
      <p:sp>
        <p:nvSpPr>
          <p:cNvPr id="5" name="Shape 3"/>
          <p:cNvSpPr/>
          <p:nvPr/>
        </p:nvSpPr>
        <p:spPr>
          <a:xfrm>
            <a:off x="666780" y="3692164"/>
            <a:ext cx="10858500" cy="1891894"/>
          </a:xfrm>
          <a:prstGeom prst="rect">
            <a:avLst/>
          </a:prstGeom>
          <a:solidFill>
            <a:srgbClr val="F3F3FA"/>
          </a:solidFill>
          <a:ln/>
        </p:spPr>
      </p:sp>
      <p:sp>
        <p:nvSpPr>
          <p:cNvPr id="6" name="Shape 4"/>
          <p:cNvSpPr/>
          <p:nvPr/>
        </p:nvSpPr>
        <p:spPr>
          <a:xfrm>
            <a:off x="666780" y="3692164"/>
            <a:ext cx="57150" cy="1891894"/>
          </a:xfrm>
          <a:prstGeom prst="rect">
            <a:avLst/>
          </a:prstGeom>
          <a:solidFill>
            <a:srgbClr val="422C70"/>
          </a:solidFill>
          <a:ln/>
        </p:spPr>
      </p:sp>
      <p:sp>
        <p:nvSpPr>
          <p:cNvPr id="7" name="Text 5"/>
          <p:cNvSpPr/>
          <p:nvPr/>
        </p:nvSpPr>
        <p:spPr>
          <a:xfrm>
            <a:off x="1172535" y="3944539"/>
            <a:ext cx="10498226" cy="1387145"/>
          </a:xfrm>
          <a:prstGeom prst="rect">
            <a:avLst/>
          </a:prstGeom>
          <a:noFill/>
          <a:ln/>
        </p:spPr>
        <p:txBody>
          <a:bodyPr wrap="square" lIns="0" tIns="0" rIns="0" bIns="0" rtlCol="0" anchor="t"/>
          <a:lstStyle/>
          <a:p>
            <a:pPr algn="l" indent="0" marL="0">
              <a:lnSpc>
                <a:spcPct val="113000"/>
              </a:lnSpc>
              <a:buNone/>
            </a:pPr>
            <a:r>
              <a:rPr lang="tl" altLang="en-US" sz="2210" b="1" dirty="0">
                <a:solidFill>
                  <a:srgbClr val="422C70"/>
                </a:solidFill>
                <a:latin typeface="IBM Plex Sans" pitchFamily="34" charset="0"/>
                <a:ea typeface="IBM Plex Sans" pitchFamily="34" charset="-122"/>
                <a:cs typeface="IBM Plex Sans" pitchFamily="34" charset="-120"/>
              </a:rPr>
              <a:t>Ibahagi ang impormasyon para sa pagtanggap, hindi kailanman ang mga lihim</a:t>
            </a:r>
            <a:endParaRPr lang="tl" sz="2210" dirty="0"/>
          </a:p>
          <a:p>
            <a:pPr algn="l" indent="0" marL="0">
              <a:lnSpc>
                <a:spcPct val="113000"/>
              </a:lnSpc>
              <a:spcBef>
                <a:spcPts val="330"/>
              </a:spcBef>
              <a:buNone/>
            </a:pPr>
            <a:r>
              <a:rPr lang="tl" altLang="en-US" sz="2210" dirty="0">
                <a:solidFill>
                  <a:srgbClr val="25252B"/>
                </a:solidFill>
                <a:latin typeface="IBM Plex Sans" pitchFamily="34" charset="0"/>
                <a:ea typeface="IBM Plex Sans" pitchFamily="34" charset="-122"/>
                <a:cs typeface="IBM Plex Sans" pitchFamily="34" charset="-120"/>
              </a:rPr>
              <a:t>Maaaring ibahagi ang isang address o kahilingan sa pagbabayad. Hindi kailanman dapat ibahagi ang seed phrase o pribadong susi. Walang lehitimong tagapagturo, kumpanya ng wallet, o kawani ng suporta ang hihingi nito sa inyo.</a:t>
            </a:r>
            <a:endParaRPr lang="tl"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Paano Ninyo Ginagamit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Huminto Kayo, Huwag Kayong</a:t>
            </a:r>
            <a:br/>
            <a:r>
              <a:rPr lang="tl" altLang="en-US" sz="3000" dirty="0">
                <a:solidFill>
                  <a:srgbClr val="422C70"/>
                </a:solidFill>
                <a:latin typeface="IBM Plex Sans Medium" pitchFamily="34" charset="0"/>
                <a:ea typeface="IBM Plex Sans Medium" pitchFamily="34" charset="-122"/>
                <a:cs typeface="IBM Plex Sans Medium" pitchFamily="34" charset="-120"/>
              </a:rPr>
              <a:t>Magbahagi ng Anuman, Huwag</a:t>
            </a:r>
            <a:br/>
            <a:r>
              <a:rPr lang="tl" altLang="en-US" sz="3000" dirty="0">
                <a:solidFill>
                  <a:srgbClr val="422C70"/>
                </a:solidFill>
                <a:latin typeface="IBM Plex Sans Medium" pitchFamily="34" charset="0"/>
                <a:ea typeface="IBM Plex Sans Medium" pitchFamily="34" charset="-122"/>
                <a:cs typeface="IBM Plex Sans Medium" pitchFamily="34" charset="-120"/>
              </a:rPr>
              <a:t>Kayong Magpadala ng Anuman</a:t>
            </a:r>
            <a:endParaRPr lang="tl" sz="3000" dirty="0"/>
          </a:p>
        </p:txBody>
      </p:sp>
      <p:sp>
        <p:nvSpPr>
          <p:cNvPr id="5" name="Text 2"/>
          <p:cNvSpPr/>
          <p:nvPr/>
        </p:nvSpPr>
        <p:spPr>
          <a:xfrm>
            <a:off x="666780" y="2249424"/>
            <a:ext cx="5694426" cy="2500335"/>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Huminto kung may taong minamadali kayo o hinihiling na ilihim ninyo ang usapan, nangangako ng garantisadong kita, humihiling na magpadala muna kayo ng bitcoin, o humihingi ng inyong seed phrase. Maghinay-hinay muna. Huwag magbahagi ng anuman. Huwag magpadala ng anuman. Pagkatapos, magberipika sa isang mapagkukunang kilala na ninyo.</a:t>
            </a:r>
            <a:endParaRPr lang="tl" sz="1820" dirty="0"/>
          </a:p>
        </p:txBody>
      </p:sp>
      <p:pic>
        <p:nvPicPr>
          <p:cNvPr id="6" name="Image 1" descr="Pagmamadali Pagpapanggap na ibang tao Binagong patutunguhan Garantisadong kita Mga kahilingan para sa lihim na impormasyon">    </p:cNvPr>
          <p:cNvPicPr>
            <a:picLocks noChangeAspect="1"/>
          </p:cNvPicPr>
          <p:nvPr/>
        </p:nvPicPr>
        <p:blipFill>
          <a:blip r:embed="rId2"/>
          <a:stretch>
            <a:fillRect/>
          </a:stretch>
        </p:blipFill>
        <p:spPr>
          <a:xfrm>
            <a:off x="1338224" y="4865522"/>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Paano Ninyo Ginagamit ang Bitcoin?</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Ano ang Susunod?</a:t>
            </a:r>
            <a:endParaRPr lang="t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l" altLang="en-US" sz="2400" dirty="0">
                <a:solidFill>
                  <a:srgbClr val="FFFFFF"/>
                </a:solidFill>
                <a:latin typeface="IBM Plex Sans" pitchFamily="34" charset="0"/>
                <a:ea typeface="IBM Plex Sans" pitchFamily="34" charset="-122"/>
                <a:cs typeface="IBM Plex Sans" pitchFamily="34" charset="-120"/>
              </a:rPr>
              <a:t>Simula pa lamang ito.</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Apat na Mahahalagang Aral</a:t>
            </a:r>
            <a:endParaRPr lang="tl" sz="3000" dirty="0"/>
          </a:p>
        </p:txBody>
      </p:sp>
      <p:sp>
        <p:nvSpPr>
          <p:cNvPr id="4" name="Text 2"/>
          <p:cNvSpPr/>
          <p:nvPr/>
        </p:nvSpPr>
        <p:spPr>
          <a:xfrm>
            <a:off x="1017179" y="1379464"/>
            <a:ext cx="11125871" cy="3195645"/>
          </a:xfrm>
          <a:prstGeom prst="rect">
            <a:avLst/>
          </a:prstGeom>
          <a:noFill/>
          <a:ln/>
        </p:spPr>
        <p:txBody>
          <a:bodyPr wrap="square" lIns="0" tIns="0" rIns="0" bIns="0" rtlCol="0" anchor="t"/>
          <a:lstStyle/>
          <a:p>
            <a:pPr algn="l" marL="210820" indent="-210820">
              <a:lnSpc>
                <a:spcPct val="113000"/>
              </a:lnSpc>
              <a:buSzPct val="100000"/>
              <a:buChar char="•"/>
            </a:pPr>
            <a:r>
              <a:rPr lang="tl" altLang="en-US" sz="2210" b="1" dirty="0">
                <a:solidFill>
                  <a:srgbClr val="25252B"/>
                </a:solidFill>
                <a:latin typeface="IBM Plex Sans" pitchFamily="34" charset="0"/>
                <a:ea typeface="IBM Plex Sans" pitchFamily="34" charset="-122"/>
                <a:cs typeface="IBM Plex Sans" pitchFamily="34" charset="-120"/>
              </a:rPr>
              <a:t>Nakabatay ang pera sa mga tuntunin at tiwala.</a:t>
            </a:r>
            <a:r>
              <a:rPr lang="tl" altLang="en-US" sz="2210" dirty="0">
                <a:solidFill>
                  <a:srgbClr val="25252B"/>
                </a:solidFill>
                <a:latin typeface="IBM Plex Sans" pitchFamily="34" charset="0"/>
                <a:ea typeface="IBM Plex Sans" pitchFamily="34" charset="-122"/>
                <a:cs typeface="IBM Plex Sans" pitchFamily="34" charset="-120"/>
              </a:rPr>
              <a:t> Ang suplay at mga tuntunin ng perang fiat ay itinatakda ng iilang institusyon.</a:t>
            </a:r>
            <a:endParaRPr lang="tl" sz="2210" dirty="0"/>
          </a:p>
          <a:p>
            <a:pPr algn="l" marL="210820" indent="-210820">
              <a:lnSpc>
                <a:spcPct val="113000"/>
              </a:lnSpc>
              <a:spcBef>
                <a:spcPts val="440"/>
              </a:spcBef>
              <a:buSzPct val="100000"/>
              <a:buChar char="•"/>
            </a:pPr>
            <a:r>
              <a:rPr lang="tl" altLang="en-US" sz="2210" b="1" dirty="0">
                <a:solidFill>
                  <a:srgbClr val="25252B"/>
                </a:solidFill>
                <a:latin typeface="IBM Plex Sans" pitchFamily="34" charset="0"/>
                <a:ea typeface="IBM Plex Sans" pitchFamily="34" charset="-122"/>
                <a:cs typeface="IBM Plex Sans" pitchFamily="34" charset="-120"/>
              </a:rPr>
              <a:t>Nag-aalok ang Bitcoin ng ibang mga tuntunin.</a:t>
            </a:r>
            <a:r>
              <a:rPr lang="tl" altLang="en-US" sz="2210" dirty="0">
                <a:solidFill>
                  <a:srgbClr val="25252B"/>
                </a:solidFill>
                <a:latin typeface="IBM Plex Sans" pitchFamily="34" charset="0"/>
                <a:ea typeface="IBM Plex Sans" pitchFamily="34" charset="-122"/>
                <a:cs typeface="IBM Plex Sans" pitchFamily="34" charset="-120"/>
              </a:rPr>
              <a:t> Isang suplay na bukas sa publiko, limitado, at maaaring ma-access ng sinuman, na maaaring suriin sa halip na basta pagkatiwalaan.</a:t>
            </a:r>
            <a:endParaRPr lang="tl" sz="2210" dirty="0"/>
          </a:p>
          <a:p>
            <a:pPr algn="l" marL="210820" indent="-210820">
              <a:lnSpc>
                <a:spcPct val="113000"/>
              </a:lnSpc>
              <a:spcBef>
                <a:spcPts val="440"/>
              </a:spcBef>
              <a:buSzPct val="100000"/>
              <a:buChar char="•"/>
            </a:pPr>
            <a:r>
              <a:rPr lang="tl" altLang="en-US" sz="2210" b="1" dirty="0">
                <a:solidFill>
                  <a:srgbClr val="25252B"/>
                </a:solidFill>
                <a:latin typeface="IBM Plex Sans" pitchFamily="34" charset="0"/>
                <a:ea typeface="IBM Plex Sans" pitchFamily="34" charset="-122"/>
                <a:cs typeface="IBM Plex Sans" pitchFamily="34" charset="-120"/>
              </a:rPr>
              <a:t>Kaligtasan ang unang dapat unahin.</a:t>
            </a:r>
            <a:r>
              <a:rPr lang="tl" altLang="en-US" sz="2210" dirty="0">
                <a:solidFill>
                  <a:srgbClr val="25252B"/>
                </a:solidFill>
                <a:latin typeface="IBM Plex Sans" pitchFamily="34" charset="0"/>
                <a:ea typeface="IBM Plex Sans" pitchFamily="34" charset="-122"/>
                <a:cs typeface="IBM Plex Sans" pitchFamily="34" charset="-120"/>
              </a:rPr>
              <a:t> Matuto muna kayo, magsimula sa maliit na halaga, tiyakin ang lahat, at huwag kailanman ibahagi ang inyong seed phrase.</a:t>
            </a:r>
            <a:endParaRPr lang="tl" sz="2210" dirty="0"/>
          </a:p>
          <a:p>
            <a:pPr algn="l" marL="210820" indent="-210820">
              <a:lnSpc>
                <a:spcPct val="113000"/>
              </a:lnSpc>
              <a:spcBef>
                <a:spcPts val="440"/>
              </a:spcBef>
              <a:buSzPct val="100000"/>
              <a:buChar char="•"/>
            </a:pPr>
            <a:r>
              <a:rPr lang="tl" altLang="en-US" sz="2210" b="1" dirty="0">
                <a:solidFill>
                  <a:srgbClr val="25252B"/>
                </a:solidFill>
                <a:latin typeface="IBM Plex Sans" pitchFamily="34" charset="0"/>
                <a:ea typeface="IBM Plex Sans" pitchFamily="34" charset="-122"/>
                <a:cs typeface="IBM Plex Sans" pitchFamily="34" charset="-120"/>
              </a:rPr>
              <a:t>Simula pa lamang ito.</a:t>
            </a:r>
            <a:r>
              <a:rPr lang="tl" altLang="en-US" sz="2210" dirty="0">
                <a:solidFill>
                  <a:srgbClr val="25252B"/>
                </a:solidFill>
                <a:latin typeface="IBM Plex Sans" pitchFamily="34" charset="0"/>
                <a:ea typeface="IBM Plex Sans" pitchFamily="34" charset="-122"/>
                <a:cs typeface="IBM Plex Sans" pitchFamily="34" charset="-120"/>
              </a:rPr>
              <a:t> Sapat na ang isang ligtas na susunod na hakbang.</a:t>
            </a:r>
            <a:endParaRPr lang="tl" sz="2210" dirty="0"/>
          </a:p>
        </p:txBody>
      </p:sp>
      <p:sp>
        <p:nvSpPr>
          <p:cNvPr id="5" name="Shape 3"/>
          <p:cNvSpPr/>
          <p:nvPr/>
        </p:nvSpPr>
        <p:spPr>
          <a:xfrm>
            <a:off x="666780" y="4883536"/>
            <a:ext cx="10858500" cy="1134953"/>
          </a:xfrm>
          <a:prstGeom prst="rect">
            <a:avLst/>
          </a:prstGeom>
          <a:solidFill>
            <a:srgbClr val="F3F3FA"/>
          </a:solidFill>
          <a:ln/>
        </p:spPr>
      </p:sp>
      <p:sp>
        <p:nvSpPr>
          <p:cNvPr id="6" name="Shape 4"/>
          <p:cNvSpPr/>
          <p:nvPr/>
        </p:nvSpPr>
        <p:spPr>
          <a:xfrm>
            <a:off x="666780" y="4883536"/>
            <a:ext cx="57150" cy="1134953"/>
          </a:xfrm>
          <a:prstGeom prst="rect">
            <a:avLst/>
          </a:prstGeom>
          <a:solidFill>
            <a:srgbClr val="422C70"/>
          </a:solidFill>
          <a:ln/>
        </p:spPr>
      </p:sp>
      <p:sp>
        <p:nvSpPr>
          <p:cNvPr id="7" name="Text 5"/>
          <p:cNvSpPr/>
          <p:nvPr/>
        </p:nvSpPr>
        <p:spPr>
          <a:xfrm>
            <a:off x="1172535" y="5135910"/>
            <a:ext cx="10498226" cy="630204"/>
          </a:xfrm>
          <a:prstGeom prst="rect">
            <a:avLst/>
          </a:prstGeom>
          <a:noFill/>
          <a:ln/>
        </p:spPr>
        <p:txBody>
          <a:bodyPr wrap="square" lIns="0" tIns="0" rIns="0" bIns="0" rtlCol="0" anchor="t"/>
          <a:lstStyle/>
          <a:p>
            <a:pPr algn="l" indent="0" marL="0">
              <a:lnSpc>
                <a:spcPct val="113000"/>
              </a:lnSpc>
              <a:buNone/>
            </a:pPr>
            <a:r>
              <a:rPr lang="tl" altLang="en-US" sz="2210" b="1" dirty="0">
                <a:solidFill>
                  <a:srgbClr val="422C70"/>
                </a:solidFill>
                <a:latin typeface="IBM Plex Sans" pitchFamily="34" charset="0"/>
                <a:ea typeface="IBM Plex Sans" pitchFamily="34" charset="-122"/>
                <a:cs typeface="IBM Plex Sans" pitchFamily="34" charset="-120"/>
              </a:rPr>
              <a:t>Sandali para magnilay</a:t>
            </a:r>
            <a:endParaRPr lang="tl" sz="2210" dirty="0"/>
          </a:p>
          <a:p>
            <a:pPr algn="l" indent="0" marL="0">
              <a:lnSpc>
                <a:spcPct val="113000"/>
              </a:lnSpc>
              <a:spcBef>
                <a:spcPts val="330"/>
              </a:spcBef>
              <a:buNone/>
            </a:pPr>
            <a:r>
              <a:rPr lang="tl" altLang="en-US" sz="2210" dirty="0">
                <a:solidFill>
                  <a:srgbClr val="25252B"/>
                </a:solidFill>
                <a:latin typeface="IBM Plex Sans" pitchFamily="34" charset="0"/>
                <a:ea typeface="IBM Plex Sans" pitchFamily="34" charset="-122"/>
                <a:cs typeface="IBM Plex Sans" pitchFamily="34" charset="-120"/>
              </a:rPr>
              <a:t>Balikan ninyo ang limang tanong sa simula. Ano ang isasagot ninyo ngayon?</a:t>
            </a:r>
            <a:endParaRPr lang="tl"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Susunod?</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Ang Diploma sa Bitcoin</a:t>
            </a:r>
            <a:endParaRPr lang="tl"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Ang susunod na hakbang. Mas mapapalawak ng apat na modyul nito ang inyong kaalaman:</a:t>
            </a:r>
            <a:endParaRPr lang="tl"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Pag-unawa sa pera</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Paano gumagana ang Bitcoin</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Ligtas na paggamit ng Bitcoin</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Bitcoin sa inyong komunidad</a:t>
            </a:r>
            <a:endParaRPr lang="tl"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Manatili po kayong mausisa, patuloy na magtanong, at matuto pa sa </a:t>
            </a:r>
            <a:r>
              <a:rPr lang="tl"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tl" altLang="en-US" sz="2210" dirty="0">
                <a:solidFill>
                  <a:srgbClr val="25252B"/>
                </a:solidFill>
                <a:latin typeface="IBM Plex Sans" pitchFamily="34" charset="0"/>
                <a:ea typeface="IBM Plex Sans" pitchFamily="34" charset="-122"/>
                <a:cs typeface="IBM Plex Sans" pitchFamily="34" charset="-120"/>
              </a:rPr>
              <a:t>.</a:t>
            </a:r>
            <a:endParaRPr lang="tl"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Inaasahan naming makasama kayo sa aming susunod na pangkat ng mga mag-aaral.</a:t>
            </a:r>
            <a:endParaRPr lang="tl"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Panimula sa Bitcoin · Ano ang Susunod?</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Panimula sa Bitcoin</dc:title>
  <dc:subject>Open educational slides (Creative Commons). Adapt them freely.</dc:subject>
  <dc:creator>My First Bitcoin</dc:creator>
  <cp:lastModifiedBy>My First Bitcoin</cp:lastModifiedBy>
  <cp:revision>1</cp:revision>
  <dcterms:created xsi:type="dcterms:W3CDTF">2026-10-22T19:53:08Z</dcterms:created>
  <dcterms:modified xsi:type="dcterms:W3CDTF">2026-10-22T19:53:08Z</dcterms:modified>
</cp:coreProperties>
</file>