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Източник: My First Bitcoin, „Биткойн диплома — ръководство за учащи“, издание 26.10, модули 1–4 и въвеждащи очаквания към учащите. Адаптирано съгласно лиценза Creative Commons Признание-Споделяне на споделеното 4.0 Международен; тази презентация използва същия лиценз. Тази презентация е помощно средство за обучение, водено от преподавател. Адаптирайте примерите, дейностите, темпото и начина на представяне, като запазвате смисъла на учебната програма, изискваните компетентности и ограниченията за безопасност. Не се предполага фиксирана продължителност на занятията.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Спазвайте тези ограничения и в четирите модула. Обяснете рисковете за поверителността и сигурността, както и риска от загуба, преди всяко практическо упражнение в реална среда с малки суми, в което участието е по желание.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Използвайте обсъждането на източника, за да разграничите проверим факт от мнение, което изисква критерии и доказателства. Не изисквайте разкриване на лична финансова информация.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Използвайте примера от източника: Амина има ориз и иска обувки; Луис има обувки и иска олио за готвене; Мей има олио за готвене и иска ремонтни услуги. Разграничете неуспешните преки размени от последващото решение с посредничеството на пари.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Използвайте примера от ръководството за наличието на вода и ежедневните избори. Неотложните нужди могат основателно да засилят предпочитанието към настоящето.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Обяснете златния стандарт и различните правила за обмяна на представителните книжни пари срещу злато. Картата или телефонът изпраща инструкции; не съдържа пари. Обикновеният банков депозит е задължение на банката към нейния клиент.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Банките получават приходи от лихви и такси, като същевременно покриват разходи и загуби. Не внушавайте, че всички банки са пред фалит или че кредитирането е неограничено. Разграничавайте обещанието на банката от прякото притежание на актива за сетълмент.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Запазете свързаността на отговора от пет части. По-ранните предложения са предоставили отделни елементи; избягвайте да създавате впечатлението, че всяко от тях е представлявало напълно изградена децентрализирана валута.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Част от биткойните може да са недостъпни или да не се предлагат за продажба.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Оставете обучаемите сами да изчислят преобразуването; не показвайте верните отговори.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Ключов въпрос за размисъл: Има ли Биткойн стойност за Вас? Отразява ли текущата му цена неговата стойност?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Подгответе проверката на екрана за получаване, проверката чрез изпращане и потвърждаване, както и практическото упражнение за готовност за възстановяване или за реакция при измама. Обяснете ограниченията на всяка среда преди използването 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Никога не снимайте, не съхранявайте в облака, не изпращайте по имейл или в съобщение и не въвеждайте в уебсайт или обикновен формуляр реална начална фраза за възстановяване. Тя може да осигури пълен достъп до средствата.
Допълнителните паролни фрази, множеството ключове и усъвършенстваните схеми за резервно копиране са част от обучението за напреднали. Не въвеждайте сложни решения, които обучаемите не могат да обяснят или при които не могат да възстановят достъпа си при проблем.
Ако има вероятност фразата да е била видяна, копирана, въведена онлайн или съхранена на ненадеждно устройство, считайте я за компрометирана. Потърсете помощ, без да я разкривате; използвайте нов, надежден процес за възстановяване.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Използвайте измисленото сравнение от изходния текст между малки плащания и по-редки плащания. Нека изборите останат хипотетични; не избирайте инструменти или суми за личните средства на обучаемите.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Наблюдавайте процеса, без да виждате думите за възстановяване. При последваща лична настройка е необходима нова информация за възстановяване, генерирана в поверителна среда.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Таксите за трансакции във веригата зависят главно от данните на трансакцията и търсенето на пространство в блоковете, а не просто от изпратената сума. Прочетете окончателната прогнозна оценка; времето за потвърждение и таксите могат да се променят.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Намирайте официалните сайтове, страниците на приложенията и данните за контакт самостоятелно. Проверявайте издателя и домейна; бъдете предпазливи с реклами, съобщения и сайтове, имитиращи оригиналните. Никога не вземайте пари назаем, за да експериментирате.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Източник: Проверка на практическите умения чрез наблюдение от преподавател. C6 изисква пряко наблюдение както на задачите с портфейла и получаването на средства, така и на задачите за готовност за възстановяване. Допустими са симулации, предварително подготвени материали, физически модели и алтернативи без използване на средства. При необходимост предоставете обратна връзка и още една възможност. Не показвайте на екрана критериите за оценяване и указанията за провеждане на оценяването.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Модул 4 е задължителен и съдържанието му се подбира от преподавателя. Изберете задача за използването на Биткойн като пари, съобразена с местните условия, и използвайте следните насоки като варианти, които можете да адаптирате, а не като изискване да демонстрирате всеки инструмент или сценарий. Проверете актуалните инструменти, местните правила, инфраструктурата и наличната поддръжка. Запазете задължителните компетентности и стандартите за безопасност от Модул 3; не измисляйте местни доставчици или подробности.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Изберете подходящата изходна задача: сравнение на варианти за съхранение, проверка на екрана за получаване, сравнение на начини за плащане, проверка на подготвена трансакция, сравнение на разходите по различни маршрути, реакция при измама, процес за плащане към търговец или за дарение, или проверка на ресурси. При необходимост потърсете съдействие от местни специалисти.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Използвайте предмет с ниска стойност или симулация. Обяснете целия процес, преди да одобрите плащането.
Изберете или адаптирайте сценариите от ръководството според местната задача. Формулирайте подканите така, че да са насочени към обучаемите, и не представяйте хипотетичното приемане на плащания като реален списък с местни търговци, които ги приемат.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Използвайте онзи сценарий от източника, който е подходящ за избраната местна задача. Възстановяването на средства е ново плащане, а не отмяна на първоначалната трансакция в блокчейна.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Начините за придобиване включват работа, пряка размяна, брокери, банкомати, търговци, услуги за конвертиране и кръгови икономики. Използвайте актуални, проверени местни факти или ясно обозначен измислен сценарий.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Сравнете сроковете за съхранение на данни, връзките в блокчейна, контрагентите, защитата от измами, лимитите, таксите и процедурите за разрешаване на спорове.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Определяйте успеха според решения проблем, а не според броя на трансакциите.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Наблюдавайте избраната от преподавателя задача за използване на Биткойн като пари в местен контекст и обяснението на обучаемия за целта, алтернативата, компромисите, възможния неуспех и следващата стъпка. Не показвайте на екрана точкуването, критериите за оценяване и процедурите по провеждане на оценяването.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76561" y="571500"/>
            <a:ext cx="1548719" cy="272400"/>
          </a:xfrm>
          <a:prstGeom prst="rect">
            <a:avLst/>
          </a:prstGeom>
          <a:noFill/>
          <a:ln/>
        </p:spPr>
        <p:txBody>
          <a:bodyPr wrap="square" lIns="0" tIns="0" rIns="0" bIns="0" rtlCol="0" anchor="t"/>
          <a:lstStyle/>
          <a:p>
            <a:pPr algn="r" indent="0" marL="0">
              <a:lnSpc>
                <a:spcPct val="108000"/>
              </a:lnSpc>
              <a:buNone/>
            </a:pPr>
            <a:r>
              <a:rPr lang="bg" altLang="en-US" sz="1650" dirty="0">
                <a:solidFill>
                  <a:srgbClr val="FFFFFF"/>
                </a:solidFill>
                <a:latin typeface="IBM Plex Sans" pitchFamily="34" charset="0"/>
                <a:ea typeface="IBM Plex Sans" pitchFamily="34" charset="-122"/>
                <a:cs typeface="IBM Plex Sans" pitchFamily="34" charset="-120"/>
              </a:rPr>
              <a:t>Издание 26.10</a:t>
            </a:r>
            <a:endParaRPr lang="bg"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bg" altLang="en-US" sz="7200" dirty="0">
                <a:solidFill>
                  <a:srgbClr val="FFFFFF"/>
                </a:solidFill>
                <a:latin typeface="IBM Plex Sans Medium" pitchFamily="34" charset="0"/>
                <a:ea typeface="IBM Plex Sans Medium" pitchFamily="34" charset="-122"/>
                <a:cs typeface="IBM Plex Sans Medium" pitchFamily="34" charset="-120"/>
              </a:rPr>
              <a:t>Диплома</a:t>
            </a:r>
            <a:br/>
            <a:r>
              <a:rPr lang="bg" altLang="en-US" sz="7200" dirty="0">
                <a:solidFill>
                  <a:srgbClr val="FFFFFF"/>
                </a:solidFill>
                <a:latin typeface="IBM Plex Sans Medium" pitchFamily="34" charset="0"/>
                <a:ea typeface="IBM Plex Sans Medium" pitchFamily="34" charset="-122"/>
                <a:cs typeface="IBM Plex Sans Medium" pitchFamily="34" charset="-120"/>
              </a:rPr>
              <a:t>по Биткойн</a:t>
            </a:r>
            <a:endParaRPr lang="bg"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bg" altLang="en-US" sz="2400" dirty="0">
                <a:solidFill>
                  <a:srgbClr val="FFFFFF"/>
                </a:solidFill>
                <a:latin typeface="IBM Plex Sans" pitchFamily="34" charset="0"/>
                <a:ea typeface="IBM Plex Sans" pitchFamily="34" charset="-122"/>
                <a:cs typeface="IBM Plex Sans" pitchFamily="34" charset="-120"/>
              </a:rPr>
              <a:t>Финансово образование за ерата на Биткойн</a:t>
            </a:r>
            <a:endParaRPr lang="bg"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bg" altLang="en-US" sz="2400" dirty="0">
                <a:solidFill>
                  <a:srgbClr val="F7941F"/>
                </a:solidFill>
                <a:latin typeface="IBM Plex Sans Medium" pitchFamily="34" charset="0"/>
                <a:ea typeface="IBM Plex Sans Medium" pitchFamily="34" charset="-122"/>
                <a:cs typeface="IBM Plex Sans Medium" pitchFamily="34" charset="-120"/>
              </a:rPr>
              <a:t>Модул 1</a:t>
            </a:r>
            <a:endParaRPr lang="bg"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Разбиране на парите</a:t>
            </a:r>
            <a:endParaRPr lang="bg"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bg" altLang="en-US" sz="2400" b="1" dirty="0">
                <a:solidFill>
                  <a:srgbClr val="FFFFFF"/>
                </a:solidFill>
                <a:latin typeface="IBM Plex Sans" pitchFamily="34" charset="0"/>
                <a:ea typeface="IBM Plex Sans" pitchFamily="34" charset="-122"/>
                <a:cs typeface="IBM Plex Sans" pitchFamily="34" charset="-120"/>
              </a:rPr>
              <a:t>Проблем:</a:t>
            </a:r>
            <a:r>
              <a:rPr lang="bg" altLang="en-US" sz="2400" dirty="0">
                <a:solidFill>
                  <a:srgbClr val="FFFFFF"/>
                </a:solidFill>
                <a:latin typeface="IBM Plex Sans" pitchFamily="34" charset="0"/>
                <a:ea typeface="IBM Plex Sans" pitchFamily="34" charset="-122"/>
                <a:cs typeface="IBM Plex Sans" pitchFamily="34" charset="-120"/>
              </a:rPr>
              <a:t> Как функционират и се променят паричните системи?</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Знанието предхожда действието</a:t>
            </a:r>
            <a:endParaRPr lang="bg"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Първо учете · започнете с малко · напредвайте бавно</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Не се изискват покупки, лични средства или личен портфейл</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За завършване на курса не се изискват лично устройство или интернет</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Налични са подготвени материали, симулации и практически упражнения без интернет</a:t>
            </a:r>
            <a:endParaRPr lang="bg" sz="2400" dirty="0"/>
          </a:p>
        </p:txBody>
      </p:sp>
      <p:sp>
        <p:nvSpPr>
          <p:cNvPr id="5" name="Text 3"/>
          <p:cNvSpPr/>
          <p:nvPr/>
        </p:nvSpPr>
        <p:spPr>
          <a:xfrm>
            <a:off x="666780" y="4372752"/>
            <a:ext cx="11510010" cy="1645463"/>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Този курс има образователна цел и не предоставя финансови, инвестиционни, правни или данъчни съвети. Той не препоръчва купуване, продаване, вземане на заеми срещу обезпечение с биткойн или притежаване на биткойн, нито обещава повишаване на цената.</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8925184" cy="1325789"/>
          </a:xfrm>
          <a:prstGeom prst="rect">
            <a:avLst/>
          </a:prstGeom>
          <a:noFill/>
          <a:ln/>
        </p:spPr>
        <p:txBody>
          <a:bodyPr wrap="square" lIns="0" tIns="0" rIns="0" bIns="0" rtlCol="0" anchor="t"/>
          <a:lstStyle/>
          <a:p>
            <a:pPr algn="l" indent="0" marL="0">
              <a:lnSpc>
                <a:spcPct val="100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Не се доверявайте, проверявайте</a:t>
            </a:r>
            <a:endParaRPr lang="b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C0C0D0"/>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Дискусия и очаквания за поверителност</a:t>
            </a:r>
            <a:endParaRPr lang="bg"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Проверявайте доказателствата; разграничавайте факти, мнения и гаранции</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Оспорвайте идеите с уважение; посочвайте несигурността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Пазете личните истории и финансовата информация в тайна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Без натиск за покупка, продажба или разкриване на притежаваните средства</a:t>
            </a:r>
            <a:endParaRPr lang="bg"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Получете разрешение, преди да записвате или споделяте нечий екран, работа или информация, позволяваща идентифициране. Никога не споделяйте истински частни ключове или думи за възстановяване.</a:t>
            </a:r>
            <a:endParaRPr lang="bg" sz="2110" dirty="0"/>
          </a:p>
        </p:txBody>
      </p:sp>
      <p:sp>
        <p:nvSpPr>
          <p:cNvPr id="6" name="Text 4"/>
          <p:cNvSpPr/>
          <p:nvPr/>
        </p:nvSpPr>
        <p:spPr>
          <a:xfrm>
            <a:off x="666780" y="4633356"/>
            <a:ext cx="11510010" cy="108585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Цената на Биткойн може да се променя рязко. Грешки, измами, загуба на тайни данни или проблеми с попечителя могат да доведат до необратима загуба; валидните плащания обикновено са трудни или невъзможни за отмяна.</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Въвеждащи въпроси за парите</a:t>
            </a:r>
            <a:endParaRPr lang="bg" sz="3000" dirty="0"/>
          </a:p>
        </p:txBody>
      </p:sp>
      <p:sp>
        <p:nvSpPr>
          <p:cNvPr id="5" name="Text 2"/>
          <p:cNvSpPr/>
          <p:nvPr/>
        </p:nvSpPr>
        <p:spPr>
          <a:xfrm>
            <a:off x="1047720" y="138677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Защо хората се нуждаят от пари?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Какво превръща нещо в пари?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Кой може да създава или контролира парите, които използвате?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Защо парите Ви имат стойност?</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Можете ли да купите с тях същото количество, както преди?</a:t>
            </a:r>
            <a:endParaRPr lang="bg"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Защо съществуват парите</a:t>
            </a:r>
            <a:endParaRPr lang="bg"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bg" altLang="en-US" sz="2300" dirty="0">
                <a:solidFill>
                  <a:srgbClr val="25252B"/>
                </a:solidFill>
                <a:latin typeface="IBM Plex Sans" pitchFamily="34" charset="0"/>
                <a:ea typeface="IBM Plex Sans" pitchFamily="34" charset="-122"/>
                <a:cs typeface="IBM Plex Sans" pitchFamily="34" charset="-120"/>
              </a:rPr>
              <a:t>Парите са актив, който хората приемат, защото очакват и други да го приемат по-късно.</a:t>
            </a:r>
            <a:endParaRPr lang="bg"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bg" altLang="en-US" sz="2300" dirty="0">
                <a:solidFill>
                  <a:srgbClr val="25252B"/>
                </a:solidFill>
                <a:latin typeface="IBM Plex Sans" pitchFamily="34" charset="0"/>
                <a:ea typeface="IBM Plex Sans" pitchFamily="34" charset="-122"/>
                <a:cs typeface="IBM Plex Sans" pitchFamily="34" charset="-120"/>
              </a:rPr>
              <a:t>Специализация и размяна</a:t>
            </a:r>
            <a:endParaRPr lang="bg" sz="2300" dirty="0"/>
          </a:p>
          <a:p>
            <a:pPr algn="l" marL="219710" indent="-219710">
              <a:lnSpc>
                <a:spcPct val="113000"/>
              </a:lnSpc>
              <a:spcBef>
                <a:spcPts val="460"/>
              </a:spcBef>
              <a:buSzPct val="100000"/>
              <a:buChar char="•"/>
            </a:pPr>
            <a:r>
              <a:rPr lang="bg" altLang="en-US" sz="2300" dirty="0">
                <a:solidFill>
                  <a:srgbClr val="25252B"/>
                </a:solidFill>
                <a:latin typeface="IBM Plex Sans" pitchFamily="34" charset="0"/>
                <a:ea typeface="IBM Plex Sans" pitchFamily="34" charset="-122"/>
                <a:cs typeface="IBM Plex Sans" pitchFamily="34" charset="-120"/>
              </a:rPr>
              <a:t>Сътрудничество между непознати</a:t>
            </a:r>
            <a:endParaRPr lang="bg" sz="2300" dirty="0"/>
          </a:p>
          <a:p>
            <a:pPr algn="l" marL="219710" indent="-219710">
              <a:lnSpc>
                <a:spcPct val="113000"/>
              </a:lnSpc>
              <a:spcBef>
                <a:spcPts val="460"/>
              </a:spcBef>
              <a:buSzPct val="100000"/>
              <a:buChar char="•"/>
            </a:pPr>
            <a:r>
              <a:rPr lang="bg" altLang="en-US" sz="2300" dirty="0">
                <a:solidFill>
                  <a:srgbClr val="25252B"/>
                </a:solidFill>
                <a:latin typeface="IBM Plex Sans" pitchFamily="34" charset="0"/>
                <a:ea typeface="IBM Plex Sans" pitchFamily="34" charset="-122"/>
                <a:cs typeface="IBM Plex Sans" pitchFamily="34" charset="-120"/>
              </a:rPr>
              <a:t>Цени, дългове, доходи и спестявания</a:t>
            </a:r>
            <a:endParaRPr lang="bg" sz="2300" dirty="0"/>
          </a:p>
          <a:p>
            <a:pPr algn="l" marL="219710" indent="-219710">
              <a:lnSpc>
                <a:spcPct val="113000"/>
              </a:lnSpc>
              <a:spcBef>
                <a:spcPts val="460"/>
              </a:spcBef>
              <a:buSzPct val="100000"/>
              <a:buChar char="•"/>
            </a:pPr>
            <a:r>
              <a:rPr lang="bg" altLang="en-US" sz="2300" dirty="0">
                <a:solidFill>
                  <a:srgbClr val="25252B"/>
                </a:solidFill>
                <a:latin typeface="IBM Plex Sans" pitchFamily="34" charset="0"/>
                <a:ea typeface="IBM Plex Sans" pitchFamily="34" charset="-122"/>
                <a:cs typeface="IBM Plex Sans" pitchFamily="34" charset="-120"/>
              </a:rPr>
              <a:t>Стойност във времето и пространството</a:t>
            </a:r>
            <a:endParaRPr lang="bg"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bg" altLang="en-US" sz="2300" b="1" dirty="0">
                <a:solidFill>
                  <a:srgbClr val="422C70"/>
                </a:solidFill>
                <a:latin typeface="IBM Plex Sans" pitchFamily="34" charset="0"/>
                <a:ea typeface="IBM Plex Sans" pitchFamily="34" charset="-122"/>
                <a:cs typeface="IBM Plex Sans" pitchFamily="34" charset="-120"/>
              </a:rPr>
              <a:t>Бърз въпрос</a:t>
            </a:r>
            <a:endParaRPr lang="bg" sz="2300" dirty="0"/>
          </a:p>
          <a:p>
            <a:pPr algn="l" indent="0" marL="0">
              <a:lnSpc>
                <a:spcPct val="113000"/>
              </a:lnSpc>
              <a:spcBef>
                <a:spcPts val="340"/>
              </a:spcBef>
              <a:buNone/>
            </a:pPr>
            <a:r>
              <a:rPr lang="bg" altLang="en-US" sz="2300" dirty="0">
                <a:solidFill>
                  <a:srgbClr val="25252B"/>
                </a:solidFill>
                <a:latin typeface="IBM Plex Sans" pitchFamily="34" charset="0"/>
                <a:ea typeface="IBM Plex Sans" pitchFamily="34" charset="-122"/>
                <a:cs typeface="IBM Plex Sans" pitchFamily="34" charset="-120"/>
              </a:rPr>
              <a:t>Какъв проблем при размяната или координацията помагат да се реши парите?</a:t>
            </a:r>
            <a:endParaRPr lang="bg"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Функции на парите</a:t>
            </a:r>
            <a:endParaRPr lang="bg"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Средство за размяна:</a:t>
            </a:r>
            <a:r>
              <a:rPr lang="bg" altLang="en-US" sz="2400" dirty="0">
                <a:solidFill>
                  <a:srgbClr val="25252B"/>
                </a:solidFill>
                <a:latin typeface="IBM Plex Sans" pitchFamily="34" charset="0"/>
                <a:ea typeface="IBM Plex Sans" pitchFamily="34" charset="-122"/>
                <a:cs typeface="IBM Plex Sans" pitchFamily="34" charset="-120"/>
              </a:rPr>
              <a:t> плащане за стоки и услуги</a:t>
            </a:r>
            <a:endParaRPr lang="bg" sz="2400" dirty="0"/>
          </a:p>
          <a:p>
            <a:pPr algn="l" marL="228600" indent="-228600">
              <a:lnSpc>
                <a:spcPct val="113000"/>
              </a:lnSpc>
              <a:spcBef>
                <a:spcPts val="480"/>
              </a:spcBef>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Разчетна единица:</a:t>
            </a:r>
            <a:r>
              <a:rPr lang="bg" altLang="en-US" sz="2400" dirty="0">
                <a:solidFill>
                  <a:srgbClr val="25252B"/>
                </a:solidFill>
                <a:latin typeface="IBM Plex Sans" pitchFamily="34" charset="0"/>
                <a:ea typeface="IBM Plex Sans" pitchFamily="34" charset="-122"/>
                <a:cs typeface="IBM Plex Sans" pitchFamily="34" charset="-120"/>
              </a:rPr>
              <a:t> общоприети цени и отчетност</a:t>
            </a:r>
            <a:endParaRPr lang="bg" sz="2400" dirty="0"/>
          </a:p>
          <a:p>
            <a:pPr algn="l" marL="228600" indent="-228600">
              <a:lnSpc>
                <a:spcPct val="113000"/>
              </a:lnSpc>
              <a:spcBef>
                <a:spcPts val="480"/>
              </a:spcBef>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Средство за съхранение на стойност:</a:t>
            </a:r>
            <a:r>
              <a:rPr lang="bg" altLang="en-US" sz="2400" dirty="0">
                <a:solidFill>
                  <a:srgbClr val="25252B"/>
                </a:solidFill>
                <a:latin typeface="IBM Plex Sans" pitchFamily="34" charset="0"/>
                <a:ea typeface="IBM Plex Sans" pitchFamily="34" charset="-122"/>
                <a:cs typeface="IBM Plex Sans" pitchFamily="34" charset="-120"/>
              </a:rPr>
              <a:t> стойност във времето</a:t>
            </a:r>
            <a:endParaRPr lang="bg"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Една форма на пари може да изпълнява дадена функция по-добре от друга. Всяка форма носи рискове за покупателната способност.</a:t>
            </a:r>
            <a:endParaRPr lang="bg"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Свойства на полезните пари</a:t>
            </a:r>
            <a:endParaRPr lang="bg" sz="3000" dirty="0"/>
          </a:p>
        </p:txBody>
      </p:sp>
      <p:sp>
        <p:nvSpPr>
          <p:cNvPr id="4" name="Text 2"/>
          <p:cNvSpPr/>
          <p:nvPr/>
        </p:nvSpPr>
        <p:spPr>
          <a:xfrm>
            <a:off x="666598" y="1364742"/>
            <a:ext cx="5730545" cy="2326599"/>
          </a:xfrm>
          <a:prstGeom prst="rect">
            <a:avLst/>
          </a:prstGeom>
          <a:noFill/>
          <a:ln/>
        </p:spPr>
        <p:txBody>
          <a:bodyPr wrap="square" lIns="0" tIns="0" rIns="0" bIns="0" rtlCol="0" anchor="t"/>
          <a:lstStyle/>
          <a:p>
            <a:pPr algn="l" marL="463550" indent="-463550">
              <a:lnSpc>
                <a:spcPct val="113000"/>
              </a:lnSpc>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Дълготрайност:</a:t>
            </a:r>
            <a:r>
              <a:rPr lang="bg" altLang="en-US" sz="1820" dirty="0">
                <a:solidFill>
                  <a:srgbClr val="25252B"/>
                </a:solidFill>
                <a:latin typeface="IBM Plex Sans" pitchFamily="34" charset="0"/>
                <a:ea typeface="IBM Plex Sans" pitchFamily="34" charset="-122"/>
                <a:cs typeface="IBM Plex Sans" pitchFamily="34" charset="-120"/>
              </a:rPr>
              <a:t> възможност за използване във времето</a:t>
            </a:r>
            <a:endParaRPr lang="bg" sz="1820" dirty="0"/>
          </a:p>
          <a:p>
            <a:pPr algn="l" marL="463550" indent="-46355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Преносимост:</a:t>
            </a:r>
            <a:r>
              <a:rPr lang="bg" altLang="en-US" sz="1820" dirty="0">
                <a:solidFill>
                  <a:srgbClr val="25252B"/>
                </a:solidFill>
                <a:latin typeface="IBM Plex Sans" pitchFamily="34" charset="0"/>
                <a:ea typeface="IBM Plex Sans" pitchFamily="34" charset="-122"/>
                <a:cs typeface="IBM Plex Sans" pitchFamily="34" charset="-120"/>
              </a:rPr>
              <a:t> лесно преместване или прехвърляне</a:t>
            </a:r>
            <a:endParaRPr lang="bg" sz="1820" dirty="0"/>
          </a:p>
          <a:p>
            <a:pPr algn="l" marL="463550" indent="-46355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Делимост:</a:t>
            </a:r>
            <a:r>
              <a:rPr lang="bg" altLang="en-US" sz="1820" dirty="0">
                <a:solidFill>
                  <a:srgbClr val="25252B"/>
                </a:solidFill>
                <a:latin typeface="IBM Plex Sans" pitchFamily="34" charset="0"/>
                <a:ea typeface="IBM Plex Sans" pitchFamily="34" charset="-122"/>
                <a:cs typeface="IBM Plex Sans" pitchFamily="34" charset="-120"/>
              </a:rPr>
              <a:t> малки и големи суми</a:t>
            </a:r>
            <a:endParaRPr lang="bg" sz="1820" dirty="0"/>
          </a:p>
          <a:p>
            <a:pPr algn="l" marL="463550" indent="-46355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Взаимозаменяемост:</a:t>
            </a:r>
            <a:r>
              <a:rPr lang="bg" altLang="en-US" sz="1820" dirty="0">
                <a:solidFill>
                  <a:srgbClr val="25252B"/>
                </a:solidFill>
                <a:latin typeface="IBM Plex Sans" pitchFamily="34" charset="0"/>
                <a:ea typeface="IBM Plex Sans" pitchFamily="34" charset="-122"/>
                <a:cs typeface="IBM Plex Sans" pitchFamily="34" charset="-120"/>
              </a:rPr>
              <a:t> равностойни единици, които могат да се заменят една с друга</a:t>
            </a:r>
            <a:endParaRPr lang="bg" sz="1820" dirty="0"/>
          </a:p>
        </p:txBody>
      </p:sp>
      <p:sp>
        <p:nvSpPr>
          <p:cNvPr id="5" name="Text 3"/>
          <p:cNvSpPr/>
          <p:nvPr/>
        </p:nvSpPr>
        <p:spPr>
          <a:xfrm>
            <a:off x="6119073" y="1364742"/>
            <a:ext cx="5730545" cy="1655247"/>
          </a:xfrm>
          <a:prstGeom prst="rect">
            <a:avLst/>
          </a:prstGeom>
          <a:noFill/>
          <a:ln/>
        </p:spPr>
        <p:txBody>
          <a:bodyPr wrap="square" lIns="0" tIns="0" rIns="0" bIns="0" rtlCol="0" anchor="t"/>
          <a:lstStyle/>
          <a:p>
            <a:pPr algn="l" marL="463550" indent="-463550">
              <a:lnSpc>
                <a:spcPct val="113000"/>
              </a:lnSpc>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Оскъдност:</a:t>
            </a:r>
            <a:r>
              <a:rPr lang="bg" altLang="en-US" sz="1820" dirty="0">
                <a:solidFill>
                  <a:srgbClr val="25252B"/>
                </a:solidFill>
                <a:latin typeface="IBM Plex Sans" pitchFamily="34" charset="0"/>
                <a:ea typeface="IBM Plex Sans" pitchFamily="34" charset="-122"/>
                <a:cs typeface="IBM Plex Sans" pitchFamily="34" charset="-120"/>
              </a:rPr>
              <a:t> ограничения върху увеличаването на предлагането</a:t>
            </a:r>
            <a:endParaRPr lang="bg" sz="1820" dirty="0"/>
          </a:p>
          <a:p>
            <a:pPr algn="l" marL="463550" indent="-46355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Приемливост:</a:t>
            </a:r>
            <a:r>
              <a:rPr lang="bg" altLang="en-US" sz="1820" dirty="0">
                <a:solidFill>
                  <a:srgbClr val="25252B"/>
                </a:solidFill>
                <a:latin typeface="IBM Plex Sans" pitchFamily="34" charset="0"/>
                <a:ea typeface="IBM Plex Sans" pitchFamily="34" charset="-122"/>
                <a:cs typeface="IBM Plex Sans" pitchFamily="34" charset="-120"/>
              </a:rPr>
              <a:t> готовност за приемане</a:t>
            </a:r>
            <a:endParaRPr lang="bg" sz="1820" dirty="0"/>
          </a:p>
          <a:p>
            <a:pPr algn="l" marL="463550" indent="-46355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Проверимост и разпознаваемост:</a:t>
            </a:r>
            <a:r>
              <a:rPr lang="bg" altLang="en-US" sz="1820" dirty="0">
                <a:solidFill>
                  <a:srgbClr val="25252B"/>
                </a:solidFill>
                <a:latin typeface="IBM Plex Sans" pitchFamily="34" charset="0"/>
                <a:ea typeface="IBM Plex Sans" pitchFamily="34" charset="-122"/>
                <a:cs typeface="IBM Plex Sans" pitchFamily="34" charset="-120"/>
              </a:rPr>
              <a:t> истински, разпознаваеми единици</a:t>
            </a:r>
            <a:endParaRPr lang="bg" sz="1820" dirty="0"/>
          </a:p>
        </p:txBody>
      </p:sp>
      <p:sp>
        <p:nvSpPr>
          <p:cNvPr id="6" name="Text 4"/>
          <p:cNvSpPr/>
          <p:nvPr/>
        </p:nvSpPr>
        <p:spPr>
          <a:xfrm>
            <a:off x="666780" y="3946002"/>
            <a:ext cx="11510010" cy="625084"/>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Никоя форма на пари не е съвършена. „</a:t>
            </a:r>
            <a:r>
              <a:rPr lang="bg" altLang="en-US" sz="1820" b="1" dirty="0">
                <a:solidFill>
                  <a:srgbClr val="25252B"/>
                </a:solidFill>
                <a:latin typeface="IBM Plex Sans" pitchFamily="34" charset="0"/>
                <a:ea typeface="IBM Plex Sans" pitchFamily="34" charset="-122"/>
                <a:cs typeface="IBM Plex Sans" pitchFamily="34" charset="-120"/>
              </a:rPr>
              <a:t>Здрави пари</a:t>
            </a:r>
            <a:r>
              <a:rPr lang="bg" altLang="en-US" sz="1820" dirty="0">
                <a:solidFill>
                  <a:srgbClr val="25252B"/>
                </a:solidFill>
                <a:latin typeface="IBM Plex Sans" pitchFamily="34" charset="0"/>
                <a:ea typeface="IBM Plex Sans" pitchFamily="34" charset="-122"/>
                <a:cs typeface="IBM Plex Sans" pitchFamily="34" charset="-120"/>
              </a:rPr>
              <a:t>“ е оценка: посочете критерии и сравнявайте последователно.</a:t>
            </a:r>
            <a:endParaRPr lang="bg" sz="1820" dirty="0"/>
          </a:p>
        </p:txBody>
      </p:sp>
      <p:sp>
        <p:nvSpPr>
          <p:cNvPr id="7" name="Shape 5"/>
          <p:cNvSpPr/>
          <p:nvPr/>
        </p:nvSpPr>
        <p:spPr>
          <a:xfrm>
            <a:off x="666780" y="4802703"/>
            <a:ext cx="10858500" cy="937443"/>
          </a:xfrm>
          <a:prstGeom prst="rect">
            <a:avLst/>
          </a:prstGeom>
          <a:solidFill>
            <a:srgbClr val="F3F3FA"/>
          </a:solidFill>
          <a:ln/>
        </p:spPr>
      </p:sp>
      <p:sp>
        <p:nvSpPr>
          <p:cNvPr id="8" name="Shape 6"/>
          <p:cNvSpPr/>
          <p:nvPr/>
        </p:nvSpPr>
        <p:spPr>
          <a:xfrm>
            <a:off x="666780" y="4802703"/>
            <a:ext cx="57150" cy="937443"/>
          </a:xfrm>
          <a:prstGeom prst="rect">
            <a:avLst/>
          </a:prstGeom>
          <a:solidFill>
            <a:srgbClr val="422C70"/>
          </a:solidFill>
          <a:ln/>
        </p:spPr>
      </p:sp>
      <p:sp>
        <p:nvSpPr>
          <p:cNvPr id="9" name="Text 7"/>
          <p:cNvSpPr/>
          <p:nvPr/>
        </p:nvSpPr>
        <p:spPr>
          <a:xfrm>
            <a:off x="1094537" y="5011186"/>
            <a:ext cx="10663641" cy="520476"/>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Мислете критично</a:t>
            </a:r>
            <a:endParaRPr lang="bg" sz="1820" dirty="0"/>
          </a:p>
          <a:p>
            <a:pPr algn="l" indent="0" marL="0">
              <a:lnSpc>
                <a:spcPct val="113000"/>
              </a:lnSpc>
              <a:spcBef>
                <a:spcPts val="270"/>
              </a:spcBef>
              <a:buNone/>
            </a:pPr>
            <a:r>
              <a:rPr lang="bg" altLang="en-US" sz="1820" dirty="0">
                <a:solidFill>
                  <a:srgbClr val="25252B"/>
                </a:solidFill>
                <a:latin typeface="IBM Plex Sans" pitchFamily="34" charset="0"/>
                <a:ea typeface="IBM Plex Sans" pitchFamily="34" charset="-122"/>
                <a:cs typeface="IBM Plex Sans" pitchFamily="34" charset="-120"/>
              </a:rPr>
              <a:t>Кои свойства бяха важни, когато избрахте един вид пари или актив пред друг?</a:t>
            </a:r>
            <a:endParaRPr lang="bg"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Бартерът и двойното съвпадение на желанията</a:t>
            </a:r>
            <a:endParaRPr lang="bg"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Пряка размяна на стоки или услуги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И двете страни трябва да искат това, което другата предлага</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По едно и също време, в подходящи количества</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Трудности с делимостта, развалянето, ценообразуването и спестяването</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Парите отделят продажбата от покупката</a:t>
            </a:r>
            <a:endParaRPr lang="b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Оскъдност, стойност и обмен</a:t>
            </a:r>
            <a:endParaRPr lang="bg" sz="3000" dirty="0"/>
          </a:p>
        </p:txBody>
      </p:sp>
      <p:sp>
        <p:nvSpPr>
          <p:cNvPr id="5" name="Text 2"/>
          <p:cNvSpPr/>
          <p:nvPr/>
        </p:nvSpPr>
        <p:spPr>
          <a:xfrm>
            <a:off x="971459" y="1368491"/>
            <a:ext cx="5360487" cy="3862974"/>
          </a:xfrm>
          <a:prstGeom prst="rect">
            <a:avLst/>
          </a:prstGeom>
          <a:noFill/>
          <a:ln/>
        </p:spPr>
        <p:txBody>
          <a:bodyPr wrap="square" lIns="0" tIns="0" rIns="0" bIns="0" rtlCol="0" anchor="t"/>
          <a:lstStyle/>
          <a:p>
            <a:pPr algn="l" marL="182880" indent="-182880">
              <a:lnSpc>
                <a:spcPct val="113000"/>
              </a:lnSpc>
              <a:buSzPct val="100000"/>
              <a:buChar char="•"/>
            </a:pPr>
            <a:r>
              <a:rPr lang="bg" altLang="en-US" sz="1920" b="1" dirty="0">
                <a:solidFill>
                  <a:srgbClr val="422C70"/>
                </a:solidFill>
                <a:latin typeface="IBM Plex Sans" pitchFamily="34" charset="0"/>
                <a:ea typeface="IBM Plex Sans" pitchFamily="34" charset="-122"/>
                <a:cs typeface="IBM Plex Sans" pitchFamily="34" charset="-120"/>
              </a:rPr>
              <a:t>Оскъдност:</a:t>
            </a:r>
            <a:r>
              <a:rPr lang="bg" altLang="en-US" sz="1920" dirty="0">
                <a:solidFill>
                  <a:srgbClr val="25252B"/>
                </a:solidFill>
                <a:latin typeface="IBM Plex Sans" pitchFamily="34" charset="0"/>
                <a:ea typeface="IBM Plex Sans" pitchFamily="34" charset="-122"/>
                <a:cs typeface="IBM Plex Sans" pitchFamily="34" charset="-120"/>
              </a:rPr>
              <a:t> една употреба изключва друга</a:t>
            </a:r>
            <a:endParaRPr lang="bg" sz="1920" dirty="0"/>
          </a:p>
          <a:p>
            <a:pPr algn="l" marL="182880" indent="-182880">
              <a:lnSpc>
                <a:spcPct val="113000"/>
              </a:lnSpc>
              <a:spcBef>
                <a:spcPts val="380"/>
              </a:spcBef>
              <a:buSzPct val="100000"/>
              <a:buChar char="•"/>
            </a:pPr>
            <a:r>
              <a:rPr lang="bg" altLang="en-US" sz="1920" b="1" dirty="0">
                <a:solidFill>
                  <a:srgbClr val="422C70"/>
                </a:solidFill>
                <a:latin typeface="IBM Plex Sans" pitchFamily="34" charset="0"/>
                <a:ea typeface="IBM Plex Sans" pitchFamily="34" charset="-122"/>
                <a:cs typeface="IBM Plex Sans" pitchFamily="34" charset="-120"/>
              </a:rPr>
              <a:t>Субективна стойност:</a:t>
            </a:r>
            <a:r>
              <a:rPr lang="bg" altLang="en-US" sz="1920" dirty="0">
                <a:solidFill>
                  <a:srgbClr val="25252B"/>
                </a:solidFill>
                <a:latin typeface="IBM Plex Sans" pitchFamily="34" charset="0"/>
                <a:ea typeface="IBM Plex Sans" pitchFamily="34" charset="-122"/>
                <a:cs typeface="IBM Plex Sans" pitchFamily="34" charset="-120"/>
              </a:rPr>
              <a:t> потребности, предпочитания и обстоятелства</a:t>
            </a:r>
            <a:endParaRPr lang="bg" sz="1920" dirty="0"/>
          </a:p>
          <a:p>
            <a:pPr algn="l" marL="182880" indent="-182880">
              <a:lnSpc>
                <a:spcPct val="113000"/>
              </a:lnSpc>
              <a:spcBef>
                <a:spcPts val="380"/>
              </a:spcBef>
              <a:buSzPct val="100000"/>
              <a:buChar char="•"/>
            </a:pPr>
            <a:r>
              <a:rPr lang="bg" altLang="en-US" sz="1920" b="1" dirty="0">
                <a:solidFill>
                  <a:srgbClr val="422C70"/>
                </a:solidFill>
                <a:latin typeface="IBM Plex Sans" pitchFamily="34" charset="0"/>
                <a:ea typeface="IBM Plex Sans" pitchFamily="34" charset="-122"/>
                <a:cs typeface="IBM Plex Sans" pitchFamily="34" charset="-120"/>
              </a:rPr>
              <a:t>Размяна:</a:t>
            </a:r>
            <a:r>
              <a:rPr lang="bg" altLang="en-US" sz="1920" dirty="0">
                <a:solidFill>
                  <a:srgbClr val="25252B"/>
                </a:solidFill>
                <a:latin typeface="IBM Plex Sans" pitchFamily="34" charset="0"/>
                <a:ea typeface="IBM Plex Sans" pitchFamily="34" charset="-122"/>
                <a:cs typeface="IBM Plex Sans" pitchFamily="34" charset="-120"/>
              </a:rPr>
              <a:t> и двете страни предпочитат това, което получават</a:t>
            </a:r>
            <a:endParaRPr lang="bg" sz="1920" dirty="0"/>
          </a:p>
          <a:p>
            <a:pPr algn="l" marL="182880" indent="-182880">
              <a:lnSpc>
                <a:spcPct val="113000"/>
              </a:lnSpc>
              <a:spcBef>
                <a:spcPts val="380"/>
              </a:spcBef>
              <a:buSzPct val="100000"/>
              <a:buChar char="•"/>
            </a:pPr>
            <a:r>
              <a:rPr lang="bg" altLang="en-US" sz="1920" b="1" dirty="0">
                <a:solidFill>
                  <a:srgbClr val="422C70"/>
                </a:solidFill>
                <a:latin typeface="IBM Plex Sans" pitchFamily="34" charset="0"/>
                <a:ea typeface="IBM Plex Sans" pitchFamily="34" charset="-122"/>
                <a:cs typeface="IBM Plex Sans" pitchFamily="34" charset="-120"/>
              </a:rPr>
              <a:t>Алтернативна цена:</a:t>
            </a:r>
            <a:r>
              <a:rPr lang="bg" altLang="en-US" sz="1920" dirty="0">
                <a:solidFill>
                  <a:srgbClr val="25252B"/>
                </a:solidFill>
                <a:latin typeface="IBM Plex Sans" pitchFamily="34" charset="0"/>
                <a:ea typeface="IBM Plex Sans" pitchFamily="34" charset="-122"/>
                <a:cs typeface="IBM Plex Sans" pitchFamily="34" charset="-120"/>
              </a:rPr>
              <a:t> най-добрата алтернатива, от която се отказваме</a:t>
            </a:r>
            <a:endParaRPr lang="bg" sz="1920" dirty="0"/>
          </a:p>
          <a:p>
            <a:pPr algn="l" marL="182880" indent="-182880">
              <a:lnSpc>
                <a:spcPct val="113000"/>
              </a:lnSpc>
              <a:spcBef>
                <a:spcPts val="380"/>
              </a:spcBef>
              <a:buSzPct val="100000"/>
              <a:buChar char="•"/>
            </a:pPr>
            <a:r>
              <a:rPr lang="bg" altLang="en-US" sz="1920" b="1" dirty="0">
                <a:solidFill>
                  <a:srgbClr val="422C70"/>
                </a:solidFill>
                <a:latin typeface="IBM Plex Sans" pitchFamily="34" charset="0"/>
                <a:ea typeface="IBM Plex Sans" pitchFamily="34" charset="-122"/>
                <a:cs typeface="IBM Plex Sans" pitchFamily="34" charset="-120"/>
              </a:rPr>
              <a:t>Времево предпочитание:</a:t>
            </a:r>
            <a:r>
              <a:rPr lang="bg" altLang="en-US" sz="1920" dirty="0">
                <a:solidFill>
                  <a:srgbClr val="25252B"/>
                </a:solidFill>
                <a:latin typeface="IBM Plex Sans" pitchFamily="34" charset="0"/>
                <a:ea typeface="IBM Plex Sans" pitchFamily="34" charset="-122"/>
                <a:cs typeface="IBM Plex Sans" pitchFamily="34" charset="-120"/>
              </a:rPr>
              <a:t> сега в сравнение с по-късно</a:t>
            </a:r>
            <a:endParaRPr lang="bg" sz="1920" dirty="0"/>
          </a:p>
          <a:p>
            <a:pPr algn="l" marL="182880" indent="-182880">
              <a:lnSpc>
                <a:spcPct val="113000"/>
              </a:lnSpc>
              <a:spcBef>
                <a:spcPts val="380"/>
              </a:spcBef>
              <a:buSzPct val="100000"/>
              <a:buChar char="•"/>
            </a:pPr>
            <a:r>
              <a:rPr lang="bg" altLang="en-US" sz="1920" b="1" dirty="0">
                <a:solidFill>
                  <a:srgbClr val="422C70"/>
                </a:solidFill>
                <a:latin typeface="IBM Plex Sans" pitchFamily="34" charset="0"/>
                <a:ea typeface="IBM Plex Sans" pitchFamily="34" charset="-122"/>
                <a:cs typeface="IBM Plex Sans" pitchFamily="34" charset="-120"/>
              </a:rPr>
              <a:t>Компромис:</a:t>
            </a:r>
            <a:r>
              <a:rPr lang="bg" altLang="en-US" sz="1920" dirty="0">
                <a:solidFill>
                  <a:srgbClr val="25252B"/>
                </a:solidFill>
                <a:latin typeface="IBM Plex Sans" pitchFamily="34" charset="0"/>
                <a:ea typeface="IBM Plex Sans" pitchFamily="34" charset="-122"/>
                <a:cs typeface="IBM Plex Sans" pitchFamily="34" charset="-120"/>
              </a:rPr>
              <a:t> полза, която има своята цена</a:t>
            </a:r>
            <a:endParaRPr lang="bg" sz="1920" dirty="0"/>
          </a:p>
        </p:txBody>
      </p:sp>
      <p:sp>
        <p:nvSpPr>
          <p:cNvPr id="6" name="Text 3"/>
          <p:cNvSpPr/>
          <p:nvPr/>
        </p:nvSpPr>
        <p:spPr>
          <a:xfrm>
            <a:off x="666780" y="5499659"/>
            <a:ext cx="5694426" cy="658094"/>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Оскъдността сама по себе си не гарантира стойност; търсенето също има значение.</a:t>
            </a:r>
            <a:endParaRPr lang="bg"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Близо до безопасен водоизточник Бутилка вода стои в хладилник в магазин. Наблизо лесно се намира чиста вода.НуждаМалкаЦенаПо-нискаПри недостиг Същата бутилка се намира в гореща пустиня. Водата се нами">    </p:cNvPr>
          <p:cNvPicPr>
            <a:picLocks noChangeAspect="1"/>
          </p:cNvPicPr>
          <p:nvPr/>
        </p:nvPicPr>
        <p:blipFill>
          <a:blip r:embed="rId1"/>
          <a:stretch>
            <a:fillRect/>
          </a:stretch>
        </p:blipFill>
        <p:spPr>
          <a:xfrm>
            <a:off x="538947" y="266730"/>
            <a:ext cx="111141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Алтернативна цена</a:t>
            </a:r>
            <a:endParaRPr lang="b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Купувач с ограничени средства обмисля възможностите Храна Хранете се добре днес.Транспорт Стигнете до работа.СпестяванеЗапазете парите за по-късно. Всеки избор означава отказ от останалите: алтернатив">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От бартера до цифровите пари</a:t>
            </a:r>
            <a:endParaRPr lang="bg"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Пряка размяна, подаръци, задължения и записи на дългове</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Стокови пари: стоки с други употреби</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Стандартизирани монети: разпознаваемост; възможно намаляване на съдържанието на благороден метал</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Представителни книжни пари: вземания, подлежащи на обмяна; доверие в емитента</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Банки и държавни пари: обещания на институции</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Цифрови плащания: инструкции за промяна на записи</a:t>
            </a:r>
            <a:endParaRPr lang="bg"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bg" altLang="en-US" sz="2210" dirty="0">
                <a:solidFill>
                  <a:srgbClr val="25252B"/>
                </a:solidFill>
                <a:latin typeface="IBM Plex Sans" pitchFamily="34" charset="0"/>
                <a:ea typeface="IBM Plex Sans" pitchFamily="34" charset="-122"/>
                <a:cs typeface="IBM Plex Sans" pitchFamily="34" charset="-120"/>
              </a:rPr>
              <a:t>Различни форми са съществували едновременно; обществата не са следвали една и съща последователност. Удобството често е водело до зависимост от емитенти и посредници.</a:t>
            </a:r>
            <a:endParaRPr lang="bg"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Фиатни пари</a:t>
            </a:r>
            <a:endParaRPr lang="bg"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Фиатните пари са валута, утвърдена от държавата, която не може да бъде обменена за фиксирано количество стока, например злато.</a:t>
            </a:r>
            <a:endParaRPr lang="bg"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Централна банка:</a:t>
            </a:r>
            <a:r>
              <a:rPr lang="bg" altLang="en-US" sz="2110" dirty="0">
                <a:solidFill>
                  <a:srgbClr val="25252B"/>
                </a:solidFill>
                <a:latin typeface="IBM Plex Sans" pitchFamily="34" charset="0"/>
                <a:ea typeface="IBM Plex Sans" pitchFamily="34" charset="-122"/>
                <a:cs typeface="IBM Plex Sans" pitchFamily="34" charset="-120"/>
              </a:rPr>
              <a:t> парична база, парична политика, сетълмент</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Търговски банки:</a:t>
            </a:r>
            <a:r>
              <a:rPr lang="bg" altLang="en-US" sz="2110" dirty="0">
                <a:solidFill>
                  <a:srgbClr val="25252B"/>
                </a:solidFill>
                <a:latin typeface="IBM Plex Sans" pitchFamily="34" charset="0"/>
                <a:ea typeface="IBM Plex Sans" pitchFamily="34" charset="-122"/>
                <a:cs typeface="IBM Plex Sans" pitchFamily="34" charset="-120"/>
              </a:rPr>
              <a:t> депозити, плащания, заеми</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Държава:</a:t>
            </a:r>
            <a:r>
              <a:rPr lang="bg" altLang="en-US" sz="2110" dirty="0">
                <a:solidFill>
                  <a:srgbClr val="25252B"/>
                </a:solidFill>
                <a:latin typeface="IBM Plex Sans" pitchFamily="34" charset="0"/>
                <a:ea typeface="IBM Plex Sans" pitchFamily="34" charset="-122"/>
                <a:cs typeface="IBM Plex Sans" pitchFamily="34" charset="-120"/>
              </a:rPr>
              <a:t> данъци, разходи, закони</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Хора и предприятия:</a:t>
            </a:r>
            <a:r>
              <a:rPr lang="bg" altLang="en-US" sz="2110" dirty="0">
                <a:solidFill>
                  <a:srgbClr val="25252B"/>
                </a:solidFill>
                <a:latin typeface="IBM Plex Sans" pitchFamily="34" charset="0"/>
                <a:ea typeface="IBM Plex Sans" pitchFamily="34" charset="-122"/>
                <a:cs typeface="IBM Plex Sans" pitchFamily="34" charset="-120"/>
              </a:rPr>
              <a:t> труд, цени, обмен</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Общоприетост и мрежови ефекти</a:t>
            </a:r>
            <a:endParaRPr lang="bg" sz="2110" dirty="0"/>
          </a:p>
        </p:txBody>
      </p:sp>
      <p:sp>
        <p:nvSpPr>
          <p:cNvPr id="6" name="Text 4"/>
          <p:cNvSpPr/>
          <p:nvPr/>
        </p:nvSpPr>
        <p:spPr>
          <a:xfrm>
            <a:off x="666780" y="4686940"/>
            <a:ext cx="11510010" cy="108585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Удобните плащания и гъвкавото кредитиране водят до зависимост от институциите. Паричното предлагане, достъпът и правилата могат да се променят; правилата за законното платежно средство се различават според юрисдикцията.</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Централна банкаУправлява паричната политика и подпомага сетълмента на плащанията. Търговска банкаДължи на клиентите средствата по техните депозити; депозитът е задължение на банката. Платежни услугиПр">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Разгледайте местно</a:t>
            </a:r>
            <a:br/>
            <a:r>
              <a:rPr lang="bg" altLang="en-US" sz="3000" dirty="0">
                <a:solidFill>
                  <a:srgbClr val="422C70"/>
                </a:solidFill>
                <a:latin typeface="IBM Plex Sans Medium" pitchFamily="34" charset="0"/>
                <a:ea typeface="IBM Plex Sans Medium" pitchFamily="34" charset="-122"/>
                <a:cs typeface="IBM Plex Sans Medium" pitchFamily="34" charset="-120"/>
              </a:rPr>
              <a:t>плащане</a:t>
            </a:r>
            <a:endParaRPr lang="bg"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bg" altLang="en-US" sz="2300" dirty="0">
                <a:solidFill>
                  <a:srgbClr val="25252B"/>
                </a:solidFill>
                <a:latin typeface="IBM Plex Sans" pitchFamily="34" charset="0"/>
                <a:ea typeface="IBM Plex Sans" pitchFamily="34" charset="-122"/>
                <a:cs typeface="IBM Plex Sans" pitchFamily="34" charset="-120"/>
              </a:rPr>
              <a:t>Изберете обичайно плащане или използвайте измислен сценарий.</a:t>
            </a:r>
            <a:endParaRPr lang="bg" sz="2300" dirty="0"/>
          </a:p>
        </p:txBody>
      </p:sp>
      <p:sp>
        <p:nvSpPr>
          <p:cNvPr id="6" name="Text 3"/>
          <p:cNvSpPr/>
          <p:nvPr/>
        </p:nvSpPr>
        <p:spPr>
          <a:xfrm>
            <a:off x="1032449" y="2884749"/>
            <a:ext cx="5293553" cy="33353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За какво се плаща? Коя валута служи като разчетна единица?</a:t>
            </a:r>
            <a:endParaRPr lang="bg" sz="2300" dirty="0"/>
          </a:p>
          <a:p>
            <a:pPr algn="l" marL="219710" indent="-219710">
              <a:lnSpc>
                <a:spcPct val="113000"/>
              </a:lnSpc>
              <a:spcBef>
                <a:spcPts val="460"/>
              </a:spcBef>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Защо получателят я приема?</a:t>
            </a:r>
            <a:endParaRPr lang="bg" sz="2300" dirty="0"/>
          </a:p>
          <a:p>
            <a:pPr algn="l" marL="219710" indent="-219710">
              <a:lnSpc>
                <a:spcPct val="113000"/>
              </a:lnSpc>
              <a:spcBef>
                <a:spcPts val="460"/>
              </a:spcBef>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Кои институции, записи или правила я подкрепят?</a:t>
            </a:r>
            <a:endParaRPr lang="bg" sz="2300" dirty="0"/>
          </a:p>
          <a:p>
            <a:pPr algn="l" marL="219710" indent="-219710">
              <a:lnSpc>
                <a:spcPct val="113000"/>
              </a:lnSpc>
              <a:spcBef>
                <a:spcPts val="460"/>
              </a:spcBef>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Какво става по-трудно, ако валутата престане да се приема или доверието в нея се изгуби?</a:t>
            </a:r>
            <a:endParaRPr lang="b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Банкиране с частичен резерв</a:t>
            </a:r>
            <a:endParaRPr lang="bg"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Банкови депозити: обещания за плащане</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Само част се държи като незабавно достъпни резерви</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Отпускането на кредит обикновено създава нови депозитни пари</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Погасяването на главницата намалява депозитните пари</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Капиталът, ликвидността, кредитният риск, финансирането, регулациите и търсенето ограничават кредитирането</a:t>
            </a:r>
            <a:endParaRPr lang="bg"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bg" altLang="en-US" sz="1920" b="1" dirty="0">
                <a:solidFill>
                  <a:srgbClr val="422C70"/>
                </a:solidFill>
                <a:latin typeface="IBM Plex Sans" pitchFamily="34" charset="0"/>
                <a:ea typeface="IBM Plex Sans" pitchFamily="34" charset="-122"/>
                <a:cs typeface="IBM Plex Sans" pitchFamily="34" charset="-120"/>
              </a:rPr>
              <a:t>Ликвиден риск:</a:t>
            </a:r>
            <a:r>
              <a:rPr lang="bg" altLang="en-US" sz="1920" dirty="0">
                <a:solidFill>
                  <a:srgbClr val="25252B"/>
                </a:solidFill>
                <a:latin typeface="IBM Plex Sans" pitchFamily="34" charset="0"/>
                <a:ea typeface="IBM Plex Sans" pitchFamily="34" charset="-122"/>
                <a:cs typeface="IBM Plex Sans" pitchFamily="34" charset="-120"/>
              </a:rPr>
              <a:t> твърде малко налични средства за тегления днес.</a:t>
            </a:r>
            <a:endParaRPr lang="bg" sz="1920" dirty="0"/>
          </a:p>
        </p:txBody>
      </p:sp>
      <p:sp>
        <p:nvSpPr>
          <p:cNvPr id="6" name="Text 4"/>
          <p:cNvSpPr/>
          <p:nvPr/>
        </p:nvSpPr>
        <p:spPr>
          <a:xfrm>
            <a:off x="666780" y="4378513"/>
            <a:ext cx="11510010" cy="329093"/>
          </a:xfrm>
          <a:prstGeom prst="rect">
            <a:avLst/>
          </a:prstGeom>
          <a:noFill/>
          <a:ln/>
        </p:spPr>
        <p:txBody>
          <a:bodyPr wrap="square" lIns="0" tIns="0" rIns="0" bIns="0" rtlCol="0" anchor="t"/>
          <a:lstStyle/>
          <a:p>
            <a:pPr algn="l" indent="0" marL="0">
              <a:lnSpc>
                <a:spcPct val="113000"/>
              </a:lnSpc>
              <a:buNone/>
            </a:pPr>
            <a:r>
              <a:rPr lang="bg" altLang="en-US" sz="1920" b="1" dirty="0">
                <a:solidFill>
                  <a:srgbClr val="422C70"/>
                </a:solidFill>
                <a:latin typeface="IBM Plex Sans" pitchFamily="34" charset="0"/>
                <a:ea typeface="IBM Plex Sans" pitchFamily="34" charset="-122"/>
                <a:cs typeface="IBM Plex Sans" pitchFamily="34" charset="-120"/>
              </a:rPr>
              <a:t>Риск от неплатежоспособност:</a:t>
            </a:r>
            <a:r>
              <a:rPr lang="bg" altLang="en-US" sz="1920" dirty="0">
                <a:solidFill>
                  <a:srgbClr val="25252B"/>
                </a:solidFill>
                <a:latin typeface="IBM Plex Sans" pitchFamily="34" charset="0"/>
                <a:ea typeface="IBM Plex Sans" pitchFamily="34" charset="-122"/>
                <a:cs typeface="IBM Plex Sans" pitchFamily="34" charset="-120"/>
              </a:rPr>
              <a:t> активи със стойност, по-ниска от задълженията.</a:t>
            </a:r>
            <a:endParaRPr lang="bg" sz="1920" dirty="0"/>
          </a:p>
        </p:txBody>
      </p:sp>
      <p:sp>
        <p:nvSpPr>
          <p:cNvPr id="7" name="Text 5"/>
          <p:cNvSpPr/>
          <p:nvPr/>
        </p:nvSpPr>
        <p:spPr>
          <a:xfrm>
            <a:off x="666780" y="4951385"/>
            <a:ext cx="11510010" cy="987186"/>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Масовото теглене на депозити може да затрудни достъпа до средствата. Гарантирането на депозитите и кредитирането от централната банка могат да намалят паниката, но обхватът на гаранциите и правилата се различават; защитата не може да премахне всеки риск.</a:t>
            </a:r>
            <a:endParaRPr lang="bg"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Кандидатстване за заемКредитополучателят иска заем от банката.2Одобряване на заемаБанката се съгласява да отпусне заем.3 Създаване на депозитБанката заверява сметката на кредитополучателя с нов депо">    </p:cNvPr>
          <p:cNvPicPr>
            <a:picLocks noChangeAspect="1"/>
          </p:cNvPicPr>
          <p:nvPr/>
        </p:nvPicPr>
        <p:blipFill>
          <a:blip r:embed="rId1"/>
          <a:stretch>
            <a:fillRect/>
          </a:stretch>
        </p:blipFill>
        <p:spPr>
          <a:xfrm>
            <a:off x="984260" y="266730"/>
            <a:ext cx="10223541"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Ликвиден рискМного вложители се редят на опашка, за да изтеглят парите си днес Отпуснатите от банката кредити все пак може да бъдат погасени по-късно В момента няма достатъчно пари в брой или бързолик">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Инфлация и покупателна</a:t>
            </a:r>
            <a:br/>
            <a:r>
              <a:rPr lang="bg" altLang="en-US" sz="3000" dirty="0">
                <a:solidFill>
                  <a:srgbClr val="422C70"/>
                </a:solidFill>
                <a:latin typeface="IBM Plex Sans Medium" pitchFamily="34" charset="0"/>
                <a:ea typeface="IBM Plex Sans Medium" pitchFamily="34" charset="-122"/>
                <a:cs typeface="IBM Plex Sans Medium" pitchFamily="34" charset="-120"/>
              </a:rPr>
              <a:t>способност</a:t>
            </a:r>
            <a:endParaRPr lang="bg" sz="3000" dirty="0"/>
          </a:p>
        </p:txBody>
      </p:sp>
      <p:sp>
        <p:nvSpPr>
          <p:cNvPr id="5" name="Text 2"/>
          <p:cNvSpPr/>
          <p:nvPr/>
        </p:nvSpPr>
        <p:spPr>
          <a:xfrm>
            <a:off x="956188" y="178381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Ценова инфлация:</a:t>
            </a:r>
            <a:r>
              <a:rPr lang="bg" altLang="en-US" sz="1820" dirty="0">
                <a:solidFill>
                  <a:srgbClr val="25252B"/>
                </a:solidFill>
                <a:latin typeface="IBM Plex Sans" pitchFamily="34" charset="0"/>
                <a:ea typeface="IBM Plex Sans" pitchFamily="34" charset="-122"/>
                <a:cs typeface="IBM Plex Sans" pitchFamily="34" charset="-120"/>
              </a:rPr>
              <a:t> трайно повишаване на общото ценово равнище</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Покупателна способност:</a:t>
            </a:r>
            <a:r>
              <a:rPr lang="bg" altLang="en-US" sz="1820" dirty="0">
                <a:solidFill>
                  <a:srgbClr val="25252B"/>
                </a:solidFill>
                <a:latin typeface="IBM Plex Sans" pitchFamily="34" charset="0"/>
                <a:ea typeface="IBM Plex Sans" pitchFamily="34" charset="-122"/>
                <a:cs typeface="IBM Plex Sans" pitchFamily="34" charset="-120"/>
              </a:rPr>
              <a:t> какво може да се купи с една парична единица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Същата кошница: 100 → 110 парични единици</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Непроменен доход или спестявания: по-ниска покупателна способност</a:t>
            </a:r>
            <a:endParaRPr lang="bg" sz="1820" dirty="0"/>
          </a:p>
        </p:txBody>
      </p:sp>
      <p:sp>
        <p:nvSpPr>
          <p:cNvPr id="6" name="Text 3"/>
          <p:cNvSpPr/>
          <p:nvPr/>
        </p:nvSpPr>
        <p:spPr>
          <a:xfrm>
            <a:off x="666780" y="4677705"/>
            <a:ext cx="5694426" cy="1875252"/>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Увеличаването на паричното предлагане и кредитирането може да допринесе за инфлацията наред с предлагането, търсенето, валутния курс, данъците, регулациите и разходите. Повишаването на една цена не е мярка за инфлацията като цяло.</a:t>
            </a:r>
            <a:endParaRPr lang="bg"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Преди Разполагате със 100 парични единици. Кошницата струва 100. Можете да купите цялата кошница.Ценово равнищеПо-нискоПокупателна способностПо-високаСлед покачването на цените Все още разполагате със">    </p:cNvPr>
          <p:cNvPicPr>
            <a:picLocks noChangeAspect="1"/>
          </p:cNvPicPr>
          <p:nvPr/>
        </p:nvPicPr>
        <p:blipFill>
          <a:blip r:embed="rId1"/>
          <a:stretch>
            <a:fillRect/>
          </a:stretch>
        </p:blipFill>
        <p:spPr>
          <a:xfrm>
            <a:off x="342900" y="464881"/>
            <a:ext cx="11506170" cy="57758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Сравнете покупателната способност на местно ниво</a:t>
            </a:r>
            <a:endParaRPr lang="bg"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bg" altLang="en-US" sz="2110" dirty="0">
                <a:solidFill>
                  <a:srgbClr val="25252B"/>
                </a:solidFill>
                <a:latin typeface="IBM Plex Sans" pitchFamily="34" charset="0"/>
                <a:ea typeface="IBM Plex Sans" pitchFamily="34" charset="-122"/>
                <a:cs typeface="IBM Plex Sans" pitchFamily="34" charset="-120"/>
              </a:rPr>
              <a:t>Изберете обикновена стока; запишете днешната ѝ цена.</a:t>
            </a:r>
            <a:endParaRPr lang="bg" sz="2110" dirty="0"/>
          </a:p>
          <a:p>
            <a:pPr algn="l" marL="200660" indent="-200660">
              <a:lnSpc>
                <a:spcPct val="113000"/>
              </a:lnSpc>
              <a:spcBef>
                <a:spcPts val="420"/>
              </a:spcBef>
              <a:buSzPct val="100000"/>
              <a:buFont typeface="+mj-lt"/>
              <a:buAutoNum type="arabicPeriod" startAt="1"/>
            </a:pPr>
            <a:r>
              <a:rPr lang="bg" altLang="en-US" sz="2110" dirty="0">
                <a:solidFill>
                  <a:srgbClr val="25252B"/>
                </a:solidFill>
                <a:latin typeface="IBM Plex Sans" pitchFamily="34" charset="0"/>
                <a:ea typeface="IBM Plex Sans" pitchFamily="34" charset="-122"/>
                <a:cs typeface="IBM Plex Sans" pitchFamily="34" charset="-120"/>
              </a:rPr>
              <a:t>Сравнете с цената ѝ в миналото; по възможност проверете надежден източник.</a:t>
            </a:r>
            <a:endParaRPr lang="bg" sz="2110" dirty="0"/>
          </a:p>
          <a:p>
            <a:pPr algn="l" marL="200660" indent="-200660">
              <a:lnSpc>
                <a:spcPct val="113000"/>
              </a:lnSpc>
              <a:spcBef>
                <a:spcPts val="420"/>
              </a:spcBef>
              <a:buSzPct val="100000"/>
              <a:buFont typeface="+mj-lt"/>
              <a:buAutoNum type="arabicPeriod" startAt="1"/>
            </a:pPr>
            <a:r>
              <a:rPr lang="bg" altLang="en-US" sz="2110" dirty="0">
                <a:solidFill>
                  <a:srgbClr val="25252B"/>
                </a:solidFill>
                <a:latin typeface="IBM Plex Sans" pitchFamily="34" charset="0"/>
                <a:ea typeface="IBM Plex Sans" pitchFamily="34" charset="-122"/>
                <a:cs typeface="IBM Plex Sans" pitchFamily="34" charset="-120"/>
              </a:rPr>
              <a:t>Променили ли са се доходите със същия темп? Какво друго се е променило?</a:t>
            </a:r>
            <a:endParaRPr lang="bg" sz="2110" dirty="0"/>
          </a:p>
          <a:p>
            <a:pPr algn="l" marL="200660" indent="-200660">
              <a:lnSpc>
                <a:spcPct val="113000"/>
              </a:lnSpc>
              <a:spcBef>
                <a:spcPts val="420"/>
              </a:spcBef>
              <a:buSzPct val="100000"/>
              <a:buFont typeface="+mj-lt"/>
              <a:buAutoNum type="arabicPeriod" startAt="1"/>
            </a:pPr>
            <a:r>
              <a:rPr lang="bg" altLang="en-US" sz="2110" dirty="0">
                <a:solidFill>
                  <a:srgbClr val="25252B"/>
                </a:solidFill>
                <a:latin typeface="IBM Plex Sans" pitchFamily="34" charset="0"/>
                <a:ea typeface="IBM Plex Sans" pitchFamily="34" charset="-122"/>
                <a:cs typeface="IBM Plex Sans" pitchFamily="34" charset="-120"/>
              </a:rPr>
              <a:t>Сравнете с официален показател за инфлацията и потребителската кошница, на която се основава.</a:t>
            </a:r>
            <a:endParaRPr lang="bg" sz="2110" dirty="0"/>
          </a:p>
        </p:txBody>
      </p:sp>
      <p:sp>
        <p:nvSpPr>
          <p:cNvPr id="5" name="Text 3"/>
          <p:cNvSpPr/>
          <p:nvPr/>
        </p:nvSpPr>
        <p:spPr>
          <a:xfrm>
            <a:off x="666780" y="3641232"/>
            <a:ext cx="11510010" cy="144777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Последиците са различни за притежателите на пари в брой, собствениците на активи, кредитополучателите и кредиторите; заплатите и цените се адаптират с различна скорост. Вашите разходи може да се различават от потребителската кошница, използвана за измерването.</a:t>
            </a:r>
            <a:endParaRPr lang="bg"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Промяната на кошницата или метода не означава автоматично манипулация; проверете обяснението и документирайте промяната.</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Щатският долар като резервна валута</a:t>
            </a:r>
            <a:endParaRPr lang="bg"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Резервна валута: държана за международни плащания</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Световните войни: промени в икономическата и финансовата мощ</a:t>
            </a:r>
            <a:endParaRPr lang="bg" sz="2400" dirty="0"/>
          </a:p>
          <a:p>
            <a:pPr algn="l" marL="228600" indent="-228600">
              <a:lnSpc>
                <a:spcPct val="113000"/>
              </a:lnSpc>
              <a:spcBef>
                <a:spcPts val="480"/>
              </a:spcBef>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1944:</a:t>
            </a:r>
            <a:r>
              <a:rPr lang="bg" altLang="en-US" sz="2400" dirty="0">
                <a:solidFill>
                  <a:srgbClr val="25252B"/>
                </a:solidFill>
                <a:latin typeface="IBM Plex Sans" pitchFamily="34" charset="0"/>
                <a:ea typeface="IBM Plex Sans" pitchFamily="34" charset="-122"/>
                <a:cs typeface="IBM Plex Sans" pitchFamily="34" charset="-120"/>
              </a:rPr>
              <a:t> Бретън Уудс; валутите са обвързани с долара, а доларът — със златото</a:t>
            </a:r>
            <a:endParaRPr lang="bg" sz="2400" dirty="0"/>
          </a:p>
          <a:p>
            <a:pPr algn="l" marL="228600" indent="-228600">
              <a:lnSpc>
                <a:spcPct val="113000"/>
              </a:lnSpc>
              <a:spcBef>
                <a:spcPts val="480"/>
              </a:spcBef>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1971:</a:t>
            </a:r>
            <a:r>
              <a:rPr lang="bg" altLang="en-US" sz="2400" dirty="0">
                <a:solidFill>
                  <a:srgbClr val="25252B"/>
                </a:solidFill>
                <a:latin typeface="IBM Plex Sans" pitchFamily="34" charset="0"/>
                <a:ea typeface="IBM Plex Sans" pitchFamily="34" charset="-122"/>
                <a:cs typeface="IBM Plex Sans" pitchFamily="34" charset="-120"/>
              </a:rPr>
              <a:t> официалната конвертируемост на долара в злато е прекратена</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Установени търговски връзки, икономически мащаб и дълбоки финансови пазари</a:t>
            </a:r>
            <a:endParaRPr lang="bg" sz="2400" dirty="0"/>
          </a:p>
        </p:txBody>
      </p:sp>
      <p:sp>
        <p:nvSpPr>
          <p:cNvPr id="5" name="Text 3"/>
          <p:cNvSpPr/>
          <p:nvPr/>
        </p:nvSpPr>
        <p:spPr>
          <a:xfrm>
            <a:off x="666780" y="4844948"/>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Дяловете на резервните валути могат да се променят; централните банки държат и други валути.</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Алтернативи за спестяване и съхраняване на стойност</a:t>
            </a:r>
            <a:endParaRPr lang="bg"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Благородни метали:</a:t>
            </a:r>
            <a:r>
              <a:rPr lang="bg" altLang="en-US" sz="2110" dirty="0">
                <a:solidFill>
                  <a:srgbClr val="25252B"/>
                </a:solidFill>
                <a:latin typeface="IBM Plex Sans" pitchFamily="34" charset="0"/>
                <a:ea typeface="IBM Plex Sans" pitchFamily="34" charset="-122"/>
                <a:cs typeface="IBM Plex Sans" pitchFamily="34" charset="-120"/>
              </a:rPr>
              <a:t> физическо притежание; разходи за съхранение и проверка</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Недвижими имоти:</a:t>
            </a:r>
            <a:r>
              <a:rPr lang="bg" altLang="en-US" sz="2110" dirty="0">
                <a:solidFill>
                  <a:srgbClr val="25252B"/>
                </a:solidFill>
                <a:latin typeface="IBM Plex Sans" pitchFamily="34" charset="0"/>
                <a:ea typeface="IBM Plex Sans" pitchFamily="34" charset="-122"/>
                <a:cs typeface="IBM Plex Sans" pitchFamily="34" charset="-120"/>
              </a:rPr>
              <a:t> полезен актив; високи първоначални разходи, поддръжка, ниска преносимост</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Акции:</a:t>
            </a:r>
            <a:r>
              <a:rPr lang="bg" altLang="en-US" sz="2110" dirty="0">
                <a:solidFill>
                  <a:srgbClr val="25252B"/>
                </a:solidFill>
                <a:latin typeface="IBM Plex Sans" pitchFamily="34" charset="0"/>
                <a:ea typeface="IBM Plex Sans" pitchFamily="34" charset="-122"/>
                <a:cs typeface="IBM Plex Sans" pitchFamily="34" charset="-120"/>
              </a:rPr>
              <a:t> собственост в продуктивни предприятия; бизнес рискове, пазарни рискове и рискове при попечителство</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Други възможности: чуждестранна валута, облигации, бизнеси, инструменти, образование</a:t>
            </a:r>
            <a:endParaRPr lang="bg" sz="2110" dirty="0"/>
          </a:p>
        </p:txBody>
      </p:sp>
      <p:sp>
        <p:nvSpPr>
          <p:cNvPr id="5" name="Text 3"/>
          <p:cNvSpPr/>
          <p:nvPr/>
        </p:nvSpPr>
        <p:spPr>
          <a:xfrm>
            <a:off x="666780" y="4365163"/>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Един актив не изпълнява автоматично всички функции на парите. Никой актив не гарантира покупателна способност във всяка ситуация.</a:t>
            </a:r>
            <a:endParaRPr lang="bg"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Данъците могат да променят разходите и ползите; правилата се различават и се променят. Този курс не предоставя данъчни съвети.</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Цифрови валути на централните банки (CBDCs)</a:t>
            </a:r>
            <a:endParaRPr lang="bg"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Цифровата валута на централната банка (CBDC) представлява цифрови фиатни пари, емитирани като задължение на централната банка: вземане на притежателя им към нея.</a:t>
            </a:r>
            <a:endParaRPr lang="bg"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Различава се от парите в брой и депозитите в търговски банки</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Възможни предимства при сетълмента или достъпа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Възможно наблюдение, ограничения и обвързване със самоличността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Централизираното емитиране и паричната политика се запазват</a:t>
            </a:r>
            <a:endParaRPr lang="bg"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Моделите се различават. Цифровият характер не означава автоматично децентрализация, ограничено предлагане, поверителност или възможност за независима проверка.</a:t>
            </a:r>
            <a:endParaRPr lang="bg"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Проверете</a:t>
            </a:r>
            <a:endParaRPr lang="bg" sz="1820" dirty="0"/>
          </a:p>
          <a:p>
            <a:pPr algn="l" indent="0" marL="0">
              <a:lnSpc>
                <a:spcPct val="113000"/>
              </a:lnSpc>
              <a:spcBef>
                <a:spcPts val="270"/>
              </a:spcBef>
              <a:buNone/>
            </a:pPr>
            <a:r>
              <a:rPr lang="bg" altLang="en-US" sz="1820" dirty="0">
                <a:solidFill>
                  <a:srgbClr val="25252B"/>
                </a:solidFill>
                <a:latin typeface="IBM Plex Sans" pitchFamily="34" charset="0"/>
                <a:ea typeface="IBM Plex Sans" pitchFamily="34" charset="-122"/>
                <a:cs typeface="IBM Plex Sans" pitchFamily="34" charset="-120"/>
              </a:rPr>
              <a:t>Кой я емитира, кой може да я използва, какви данни се събират и кой може да блокира плащания или да променя правилата? Какво се случва без интернет връзка и какви правни защити съществуват?</a:t>
            </a:r>
            <a:endParaRPr lang="bg"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Преговор: Как могат парите да се провалят?</a:t>
            </a:r>
            <a:endParaRPr lang="bg"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bg" altLang="en-US" sz="1820" b="1" dirty="0">
                <a:solidFill>
                  <a:srgbClr val="25252B"/>
                </a:solidFill>
                <a:latin typeface="IBM Plex Sans" pitchFamily="34" charset="0"/>
                <a:ea typeface="IBM Plex Sans" pitchFamily="34" charset="-122"/>
                <a:cs typeface="IBM Plex Sans" pitchFamily="34" charset="-120"/>
              </a:rPr>
              <a:t>Основни изводи</a:t>
            </a:r>
            <a:endParaRPr lang="bg" sz="1820" dirty="0"/>
          </a:p>
        </p:txBody>
      </p:sp>
      <p:sp>
        <p:nvSpPr>
          <p:cNvPr id="5" name="Text 3"/>
          <p:cNvSpPr/>
          <p:nvPr/>
        </p:nvSpPr>
        <p:spPr>
          <a:xfrm>
            <a:off x="956188" y="190890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Парите координират обмена, цените и стойността във времето</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Функциите и свойствата улесняват сравнението</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Удобството изисква компромиси по отношение на доверието, контрола и достъпа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Паричното предлагане, банковите рискове и инфлацията засягат хората по различен начин</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Алтернативите и цифровите валути на централните банки също изискват внимателна оценка</a:t>
            </a:r>
            <a:endParaRPr lang="bg" sz="1820" dirty="0"/>
          </a:p>
        </p:txBody>
      </p:sp>
      <p:sp>
        <p:nvSpPr>
          <p:cNvPr id="6" name="Text 4"/>
          <p:cNvSpPr/>
          <p:nvPr/>
        </p:nvSpPr>
        <p:spPr>
          <a:xfrm>
            <a:off x="666780" y="3911346"/>
            <a:ext cx="11510010" cy="312542"/>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Какво прави парите Ви полезни и кои правила зависят от институции, на които имате доверие?</a:t>
            </a:r>
            <a:endParaRPr lang="bg" sz="1820" dirty="0"/>
          </a:p>
        </p:txBody>
      </p:sp>
      <p:sp>
        <p:nvSpPr>
          <p:cNvPr id="7" name="Shape 5"/>
          <p:cNvSpPr/>
          <p:nvPr/>
        </p:nvSpPr>
        <p:spPr>
          <a:xfrm>
            <a:off x="666780" y="4455505"/>
            <a:ext cx="10858500" cy="937443"/>
          </a:xfrm>
          <a:prstGeom prst="rect">
            <a:avLst/>
          </a:prstGeom>
          <a:solidFill>
            <a:srgbClr val="F3F3FA"/>
          </a:solidFill>
          <a:ln/>
        </p:spPr>
      </p:sp>
      <p:sp>
        <p:nvSpPr>
          <p:cNvPr id="8" name="Shape 6"/>
          <p:cNvSpPr/>
          <p:nvPr/>
        </p:nvSpPr>
        <p:spPr>
          <a:xfrm>
            <a:off x="666780" y="4455505"/>
            <a:ext cx="57150" cy="937443"/>
          </a:xfrm>
          <a:prstGeom prst="rect">
            <a:avLst/>
          </a:prstGeom>
          <a:solidFill>
            <a:srgbClr val="422C70"/>
          </a:solidFill>
          <a:ln/>
        </p:spPr>
      </p:sp>
      <p:sp>
        <p:nvSpPr>
          <p:cNvPr id="9" name="Text 7"/>
          <p:cNvSpPr/>
          <p:nvPr/>
        </p:nvSpPr>
        <p:spPr>
          <a:xfrm>
            <a:off x="1094537" y="4663989"/>
            <a:ext cx="10663641" cy="520476"/>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Момент за размисъл</a:t>
            </a:r>
            <a:endParaRPr lang="bg" sz="1820" dirty="0"/>
          </a:p>
          <a:p>
            <a:pPr algn="l" indent="0" marL="0">
              <a:lnSpc>
                <a:spcPct val="113000"/>
              </a:lnSpc>
              <a:spcBef>
                <a:spcPts val="270"/>
              </a:spcBef>
              <a:buNone/>
            </a:pPr>
            <a:r>
              <a:rPr lang="bg" altLang="en-US" sz="1820" dirty="0">
                <a:solidFill>
                  <a:srgbClr val="25252B"/>
                </a:solidFill>
                <a:latin typeface="IBM Plex Sans" pitchFamily="34" charset="0"/>
                <a:ea typeface="IBM Plex Sans" pitchFamily="34" charset="-122"/>
                <a:cs typeface="IBM Plex Sans" pitchFamily="34" charset="-120"/>
              </a:rPr>
              <a:t>Кой е един въпрос за парите, който си задавате сега, но не сте си задавали преди?</a:t>
            </a:r>
            <a:endParaRPr lang="bg"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1</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bg" altLang="en-US" sz="2400" dirty="0">
                <a:solidFill>
                  <a:srgbClr val="F7941F"/>
                </a:solidFill>
                <a:latin typeface="IBM Plex Sans Medium" pitchFamily="34" charset="0"/>
                <a:ea typeface="IBM Plex Sans Medium" pitchFamily="34" charset="-122"/>
                <a:cs typeface="IBM Plex Sans Medium" pitchFamily="34" charset="-120"/>
              </a:rPr>
              <a:t>Модул 2</a:t>
            </a:r>
            <a:endParaRPr lang="bg"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Как работи Биткойн</a:t>
            </a:r>
            <a:endParaRPr lang="bg"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bg" altLang="en-US" sz="2400" b="1" dirty="0">
                <a:solidFill>
                  <a:srgbClr val="FFFFFF"/>
                </a:solidFill>
                <a:latin typeface="IBM Plex Sans" pitchFamily="34" charset="0"/>
                <a:ea typeface="IBM Plex Sans" pitchFamily="34" charset="-122"/>
                <a:cs typeface="IBM Plex Sans" pitchFamily="34" charset="-120"/>
              </a:rPr>
              <a:t>Решение:</a:t>
            </a:r>
            <a:r>
              <a:rPr lang="bg" altLang="en-US" sz="2400" dirty="0">
                <a:solidFill>
                  <a:srgbClr val="FFFFFF"/>
                </a:solidFill>
                <a:latin typeface="IBM Plex Sans" pitchFamily="34" charset="0"/>
                <a:ea typeface="IBM Plex Sans" pitchFamily="34" charset="-122"/>
                <a:cs typeface="IBM Plex Sans" pitchFamily="34" charset="-120"/>
              </a:rPr>
              <a:t> Защо е създаден Биткойн и как отговаря на тези проблеми?</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Защо е създаден Биткойн</a:t>
            </a:r>
            <a:endParaRPr lang="bg" sz="3000" dirty="0"/>
          </a:p>
        </p:txBody>
      </p:sp>
      <p:sp>
        <p:nvSpPr>
          <p:cNvPr id="5" name="Text 2"/>
          <p:cNvSpPr/>
          <p:nvPr/>
        </p:nvSpPr>
        <p:spPr>
          <a:xfrm>
            <a:off x="956188" y="1364742"/>
            <a:ext cx="5377221" cy="2951683"/>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Цифровите плащания вече съществуваха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Централни администратори на счетоводния регистър: разрешения, данни, такси и рискове от сривове</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Данни, които могат да се копират: проблемът с двойното харчене</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Биткойн: споделена история на плащанията без централен администратор на счетоводния регистър</a:t>
            </a:r>
            <a:endParaRPr lang="bg" sz="1820" dirty="0"/>
          </a:p>
        </p:txBody>
      </p:sp>
      <p:sp>
        <p:nvSpPr>
          <p:cNvPr id="6" name="Text 3"/>
          <p:cNvSpPr/>
          <p:nvPr/>
        </p:nvSpPr>
        <p:spPr>
          <a:xfrm>
            <a:off x="666780" y="4571086"/>
            <a:ext cx="5694426" cy="1250168"/>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Биткойн намалява необходимостта от доверие в централен орган при емитирането и сетълмента; той не премахва изцяло нуждата от доверие или риска.</a:t>
            </a:r>
            <a:endParaRPr lang="bg" sz="1820" dirty="0"/>
          </a:p>
        </p:txBody>
      </p:sp>
      <p:sp>
        <p:nvSpPr>
          <p:cNvPr id="7" name="Text 4"/>
          <p:cNvSpPr/>
          <p:nvPr/>
        </p:nvSpPr>
        <p:spPr>
          <a:xfrm>
            <a:off x="666780" y="6052871"/>
            <a:ext cx="5694426" cy="937626"/>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Биткойн:</a:t>
            </a:r>
            <a:r>
              <a:rPr lang="bg" altLang="en-US" sz="1820" dirty="0">
                <a:solidFill>
                  <a:srgbClr val="25252B"/>
                </a:solidFill>
                <a:latin typeface="IBM Plex Sans" pitchFamily="34" charset="0"/>
                <a:ea typeface="IBM Plex Sans" pitchFamily="34" charset="-122"/>
                <a:cs typeface="IBM Plex Sans" pitchFamily="34" charset="-120"/>
              </a:rPr>
              <a:t> мрежа и протокол · </a:t>
            </a:r>
            <a:r>
              <a:rPr lang="bg" altLang="en-US" sz="1820" b="1" dirty="0">
                <a:solidFill>
                  <a:srgbClr val="25252B"/>
                </a:solidFill>
                <a:latin typeface="IBM Plex Sans" pitchFamily="34" charset="0"/>
                <a:ea typeface="IBM Plex Sans" pitchFamily="34" charset="-122"/>
                <a:cs typeface="IBM Plex Sans" pitchFamily="34" charset="-120"/>
              </a:rPr>
              <a:t>биткойн:</a:t>
            </a:r>
            <a:r>
              <a:rPr lang="bg" altLang="en-US" sz="1820" dirty="0">
                <a:solidFill>
                  <a:srgbClr val="25252B"/>
                </a:solidFill>
                <a:latin typeface="IBM Plex Sans" pitchFamily="34" charset="0"/>
                <a:ea typeface="IBM Plex Sans" pitchFamily="34" charset="-122"/>
                <a:cs typeface="IBM Plex Sans" pitchFamily="34" charset="-120"/>
              </a:rPr>
              <a:t> актив · </a:t>
            </a:r>
            <a:r>
              <a:rPr lang="bg" altLang="en-US" sz="1820" b="1" dirty="0">
                <a:solidFill>
                  <a:srgbClr val="25252B"/>
                </a:solidFill>
                <a:latin typeface="IBM Plex Sans" pitchFamily="34" charset="0"/>
                <a:ea typeface="IBM Plex Sans" pitchFamily="34" charset="-122"/>
                <a:cs typeface="IBM Plex Sans" pitchFamily="34" charset="-120"/>
              </a:rPr>
              <a:t>BTC:</a:t>
            </a:r>
            <a:r>
              <a:rPr lang="bg" altLang="en-US" sz="1820" dirty="0">
                <a:solidFill>
                  <a:srgbClr val="25252B"/>
                </a:solidFill>
                <a:latin typeface="IBM Plex Sans" pitchFamily="34" charset="0"/>
                <a:ea typeface="IBM Plex Sans" pitchFamily="34" charset="-122"/>
                <a:cs typeface="IBM Plex Sans" pitchFamily="34" charset="-120"/>
              </a:rPr>
              <a:t> съкращение за обозначаване на количество</a:t>
            </a:r>
            <a:endParaRPr lang="bg"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Платежна компания Подателят подава заявка до компаниятаКомпанията поддържа регистъра и одобрява превода Получателят получава средствата, ако компанията разрешиЗависи отЕдна доверена организация, която">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Търсенето на цифрови и децентрализирани пари</a:t>
            </a:r>
            <a:endParaRPr lang="bg"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Шифропънкове: поверителност и свобода чрез криптография</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Шифроване:</a:t>
            </a:r>
            <a:r>
              <a:rPr lang="bg" altLang="en-US" sz="2110" dirty="0">
                <a:solidFill>
                  <a:srgbClr val="25252B"/>
                </a:solidFill>
                <a:latin typeface="IBM Plex Sans" pitchFamily="34" charset="0"/>
                <a:ea typeface="IBM Plex Sans" pitchFamily="34" charset="-122"/>
                <a:cs typeface="IBM Plex Sans" pitchFamily="34" charset="-120"/>
              </a:rPr>
              <a:t> защитава поверителността на съобщенията</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Цифрови подписи:</a:t>
            </a:r>
            <a:r>
              <a:rPr lang="bg" altLang="en-US" sz="2110" dirty="0">
                <a:solidFill>
                  <a:srgbClr val="25252B"/>
                </a:solidFill>
                <a:latin typeface="IBM Plex Sans" pitchFamily="34" charset="0"/>
                <a:ea typeface="IBM Plex Sans" pitchFamily="34" charset="-122"/>
                <a:cs typeface="IBM Plex Sans" pitchFamily="34" charset="-120"/>
              </a:rPr>
              <a:t> доказват упълномощаване, без да разкриват таен ключ</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Цел: без един-единствен емитент, сървър или администратор</a:t>
            </a:r>
            <a:endParaRPr lang="bg" sz="2110" dirty="0"/>
          </a:p>
        </p:txBody>
      </p:sp>
      <p:sp>
        <p:nvSpPr>
          <p:cNvPr id="5" name="Text 3"/>
          <p:cNvSpPr/>
          <p:nvPr/>
        </p:nvSpPr>
        <p:spPr>
          <a:xfrm>
            <a:off x="666780" y="3279313"/>
            <a:ext cx="11510010" cy="361920"/>
          </a:xfrm>
          <a:prstGeom prst="rect">
            <a:avLst/>
          </a:prstGeom>
          <a:noFill/>
          <a:ln/>
        </p:spPr>
        <p:txBody>
          <a:bodyPr wrap="square" lIns="0" tIns="0" rIns="0" bIns="0" rtlCol="0" anchor="t"/>
          <a:lstStyle/>
          <a:p>
            <a:pPr algn="l" indent="0" marL="0">
              <a:lnSpc>
                <a:spcPct val="113000"/>
              </a:lnSpc>
              <a:buNone/>
            </a:pPr>
            <a:r>
              <a:rPr lang="bg" altLang="en-US" sz="2110" b="1" dirty="0">
                <a:solidFill>
                  <a:srgbClr val="25252B"/>
                </a:solidFill>
                <a:latin typeface="IBM Plex Sans" pitchFamily="34" charset="0"/>
                <a:ea typeface="IBM Plex Sans" pitchFamily="34" charset="-122"/>
                <a:cs typeface="IBM Plex Sans" pitchFamily="34" charset="-120"/>
              </a:rPr>
              <a:t>По-ранни части от пъзела</a:t>
            </a:r>
            <a:endParaRPr lang="bg" sz="2110" dirty="0"/>
          </a:p>
        </p:txBody>
      </p:sp>
      <p:sp>
        <p:nvSpPr>
          <p:cNvPr id="6" name="Text 4"/>
          <p:cNvSpPr/>
          <p:nvPr/>
        </p:nvSpPr>
        <p:spPr>
          <a:xfrm>
            <a:off x="1002000" y="3855659"/>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DigiCash: поверителни плащания; зависимост от централна компания</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Hashcash: изчислителни разходи срещу злоупотреби</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Bit Gold, b-money, RPoW: предложения и експерименти за стойност, основана на оскъдност</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BitTorrent: споделяне на информация между равноправни участници, а не пари</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Ранните цифрови пари и</a:t>
            </a:r>
            <a:br/>
            <a:r>
              <a:rPr lang="bg" altLang="en-US" sz="3000" dirty="0">
                <a:solidFill>
                  <a:srgbClr val="422C70"/>
                </a:solidFill>
                <a:latin typeface="IBM Plex Sans Medium" pitchFamily="34" charset="0"/>
                <a:ea typeface="IBM Plex Sans Medium" pitchFamily="34" charset="-122"/>
                <a:cs typeface="IBM Plex Sans Medium" pitchFamily="34" charset="-120"/>
              </a:rPr>
              <a:t>двойното харчене</a:t>
            </a:r>
            <a:endParaRPr lang="bg" sz="3000" dirty="0"/>
          </a:p>
        </p:txBody>
      </p:sp>
      <p:sp>
        <p:nvSpPr>
          <p:cNvPr id="5" name="Text 2"/>
          <p:cNvSpPr/>
          <p:nvPr/>
        </p:nvSpPr>
        <p:spPr>
          <a:xfrm>
            <a:off x="666780" y="1836390"/>
            <a:ext cx="5694426" cy="987186"/>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Двойното харчене е опит една и съща цифрова единица да бъде изпратена на двама получатели.</a:t>
            </a:r>
            <a:endParaRPr lang="bg" sz="1920" dirty="0"/>
          </a:p>
        </p:txBody>
      </p:sp>
      <p:sp>
        <p:nvSpPr>
          <p:cNvPr id="6" name="Text 3"/>
          <p:cNvSpPr/>
          <p:nvPr/>
        </p:nvSpPr>
        <p:spPr>
          <a:xfrm>
            <a:off x="971459" y="3018526"/>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Централна база данни: един доверен субект, който взема решения</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Биткойн: разпространение в мрежа от равноправни участници и подписи</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Копачи: блокове и доказателство за работа</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Възли: независима проверка</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Споделен регистър: валидна история с най-много натрупана работа</a:t>
            </a:r>
            <a:endParaRPr lang="bg"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Мрежа от равноправни участнициТранзакциите се обявяват директно на участниците Цифрови подписиСамо притежателят на частния ключ може да разреши изразходванеБлокове и копаенеКопачите използват доказате">    </p:cNvPr>
          <p:cNvPicPr>
            <a:picLocks noChangeAspect="1"/>
          </p:cNvPicPr>
          <p:nvPr/>
        </p:nvPicPr>
        <p:blipFill>
          <a:blip r:embed="rId1"/>
          <a:stretch>
            <a:fillRect/>
          </a:stretch>
        </p:blipFill>
        <p:spPr>
          <a:xfrm>
            <a:off x="342900" y="307238"/>
            <a:ext cx="11506170" cy="6091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Цифрова оскъдност и</a:t>
            </a:r>
            <a:br/>
            <a:r>
              <a:rPr lang="bg" altLang="en-US" sz="3000" dirty="0">
                <a:solidFill>
                  <a:srgbClr val="422C70"/>
                </a:solidFill>
                <a:latin typeface="IBM Plex Sans Medium" pitchFamily="34" charset="0"/>
                <a:ea typeface="IBM Plex Sans Medium" pitchFamily="34" charset="-122"/>
                <a:cs typeface="IBM Plex Sans Medium" pitchFamily="34" charset="-120"/>
              </a:rPr>
              <a:t>проверимо предлагане</a:t>
            </a:r>
            <a:endParaRPr lang="bg" sz="3000" dirty="0"/>
          </a:p>
        </p:txBody>
      </p:sp>
      <p:sp>
        <p:nvSpPr>
          <p:cNvPr id="5" name="Text 2"/>
          <p:cNvSpPr/>
          <p:nvPr/>
        </p:nvSpPr>
        <p:spPr>
          <a:xfrm>
            <a:off x="956188" y="1783812"/>
            <a:ext cx="5377221" cy="3310494"/>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Валидните единици се разграничават от невалидните копия</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Двойните харчения се отхвърлят</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Публична история на транзакциите и подписи</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Доказателство за работа и независими проверки за спазване на правилата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Ограничението на предлагането е обвързано с децентрализацията и проверката</a:t>
            </a:r>
            <a:endParaRPr lang="bg" sz="1820" dirty="0"/>
          </a:p>
        </p:txBody>
      </p:sp>
      <p:sp>
        <p:nvSpPr>
          <p:cNvPr id="6" name="Text 3"/>
          <p:cNvSpPr/>
          <p:nvPr/>
        </p:nvSpPr>
        <p:spPr>
          <a:xfrm>
            <a:off x="666780" y="5349057"/>
            <a:ext cx="5694426" cy="937626"/>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Писмено твърдение за предлагането не е достатъчно: кой може да го провери и кой би могъл да го промени?</a:t>
            </a:r>
            <a:endParaRPr lang="bg"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Твърдение за предлагането Емитентът посочва лимит на своя уебсайт. Той е записан само в собствената база данни на емитента. Никой извън емитента не може да го провери. Емитентът може незабелязано да п">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Блокчейнът: публичният счетоводен регистър на Биткойн</a:t>
            </a:r>
            <a:endParaRPr lang="bg"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Публичен регистър на трансакциите, съхраняван в множество копия</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Свързани блокове; независимо проверявани копия</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Валидна верига с най-много натрупано доказателство за работа</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Средно около един нов блок на всеки десет минути</a:t>
            </a:r>
            <a:endParaRPr lang="bg"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Пренаписването на историята изисква повторно извършване на работата и наваксване. То е скъпо, но не е буквално невъзможно; възможни са временни конкуриращи се истории и реорганизации.</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Децентрализация</a:t>
            </a:r>
            <a:endParaRPr lang="bg"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Софтуер с отворен код и свободно участие в протокола</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Независимите възли проверяват; копачите предлагат блокове</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Промените в правилата зависят от доброволното им приемане</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Нито един участник не може сам да промени правилата за всички</a:t>
            </a:r>
            <a:endParaRPr lang="bg" sz="1920" dirty="0"/>
          </a:p>
        </p:txBody>
      </p:sp>
      <p:sp>
        <p:nvSpPr>
          <p:cNvPr id="6" name="Text 3"/>
          <p:cNvSpPr/>
          <p:nvPr/>
        </p:nvSpPr>
        <p:spPr>
          <a:xfrm>
            <a:off x="666780" y="4415180"/>
            <a:ext cx="6340632" cy="1645280"/>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Влиянието и ресурсите са неравномерно разпределени; големите доставчици на услуги могат да създадат зависимост. Координацията може да е по-бавна, а мрежата няма централен отдел за поддръжка.</a:t>
            </a:r>
            <a:endParaRPr lang="bg"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Цифрови подписи и прехвърляне от участник към</a:t>
            </a:r>
            <a:br/>
            <a:r>
              <a:rPr lang="bg" altLang="en-US" sz="3000" dirty="0">
                <a:solidFill>
                  <a:srgbClr val="422C70"/>
                </a:solidFill>
                <a:latin typeface="IBM Plex Sans Medium" pitchFamily="34" charset="0"/>
                <a:ea typeface="IBM Plex Sans Medium" pitchFamily="34" charset="-122"/>
                <a:cs typeface="IBM Plex Sans Medium" pitchFamily="34" charset="-120"/>
              </a:rPr>
              <a:t>участник</a:t>
            </a:r>
            <a:endParaRPr lang="bg" sz="3000" dirty="0"/>
          </a:p>
        </p:txBody>
      </p:sp>
      <p:sp>
        <p:nvSpPr>
          <p:cNvPr id="4" name="Text 2"/>
          <p:cNvSpPr/>
          <p:nvPr/>
        </p:nvSpPr>
        <p:spPr>
          <a:xfrm>
            <a:off x="1002000" y="179487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Портфейлът използва частен ключ за подписване</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Мрежата проверява подписа, без да узнава ключа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Подписаната транзакция се разпространява чрез участниците</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Няма централен оператор на Биткойн, който да одобрява участието или плащанията</a:t>
            </a:r>
            <a:endParaRPr lang="bg" sz="2110" dirty="0"/>
          </a:p>
        </p:txBody>
      </p:sp>
      <p:sp>
        <p:nvSpPr>
          <p:cNvPr id="5" name="Text 3"/>
          <p:cNvSpPr/>
          <p:nvPr/>
        </p:nvSpPr>
        <p:spPr>
          <a:xfrm>
            <a:off x="666780" y="4060302"/>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Всеки, който се сдобие с частен ключ, обикновено може да похарчи средствата. Загубата на достъп може да означава безвъзвратна загуба.</a:t>
            </a:r>
            <a:endParaRPr lang="bg" sz="2110" dirty="0"/>
          </a:p>
        </p:txBody>
      </p:sp>
      <p:sp>
        <p:nvSpPr>
          <p:cNvPr id="6" name="Text 4"/>
          <p:cNvSpPr/>
          <p:nvPr/>
        </p:nvSpPr>
        <p:spPr>
          <a:xfrm>
            <a:off x="666780" y="5052426"/>
            <a:ext cx="11510010" cy="108585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Услугите на посредници остават незадължителни; изборът на такава услуга добавя нейните правила и рискове, свързани със съхранението на средствата. Валидно плащане към грешен адрес обикновено не може да бъде отменено.</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Подателят подписва и разпространява трансакция Други възли Възел я проверява и препраща Друг възел я препращаПътят, по който преминава Възел я проверява и препраща Друг възел я препращаДруги възли Въз">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ПотребителПотребителят получава, съхранява и изпраща биткойн. ВъзелВъзелът самостоятелно проверява спазването на правилата и препредава валидни данни. КопачКопачът създава кандидат-блокове и извършва ">    </p:cNvPr>
          <p:cNvPicPr>
            <a:picLocks noChangeAspect="1"/>
          </p:cNvPicPr>
          <p:nvPr/>
        </p:nvPicPr>
        <p:blipFill>
          <a:blip r:embed="rId2"/>
          <a:stretch>
            <a:fillRect/>
          </a:stretch>
        </p:blipFill>
        <p:spPr>
          <a:xfrm>
            <a:off x="1194206" y="571500"/>
            <a:ext cx="4317248"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Потребители, възли, миньори и разработчици</a:t>
            </a:r>
            <a:endParaRPr lang="bg"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Копачите не могат да направят невалидните блокове приемливи за честните възли. Разработчиците не могат да наложат използването на софтуера. Един човек може да изпълнява няколко роли.</a:t>
            </a:r>
            <a:endParaRPr lang="bg"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bg" altLang="en-US" sz="2400" b="1" dirty="0">
                <a:solidFill>
                  <a:srgbClr val="422C70"/>
                </a:solidFill>
                <a:latin typeface="IBM Plex Sans" pitchFamily="34" charset="0"/>
                <a:ea typeface="IBM Plex Sans" pitchFamily="34" charset="-122"/>
                <a:cs typeface="IBM Plex Sans" pitchFamily="34" charset="-120"/>
              </a:rPr>
              <a:t>Бърз въпрос</a:t>
            </a:r>
            <a:endParaRPr lang="bg" sz="2400" dirty="0"/>
          </a:p>
          <a:p>
            <a:pPr algn="l" indent="0" marL="0">
              <a:lnSpc>
                <a:spcPct val="113000"/>
              </a:lnSpc>
              <a:spcBef>
                <a:spcPts val="360"/>
              </a:spcBef>
              <a:buNone/>
            </a:pPr>
            <a:r>
              <a:rPr lang="bg" altLang="en-US" sz="2400" dirty="0">
                <a:solidFill>
                  <a:srgbClr val="25252B"/>
                </a:solidFill>
                <a:latin typeface="IBM Plex Sans" pitchFamily="34" charset="0"/>
                <a:ea typeface="IBM Plex Sans" pitchFamily="34" charset="-122"/>
                <a:cs typeface="IBM Plex Sans" pitchFamily="34" charset="-120"/>
              </a:rPr>
              <a:t>Защо един възел проверява трансакциите? Посочете едно правило, чието спазване проверява.</a:t>
            </a:r>
            <a:endParaRPr lang="bg"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Доказателство за работа</a:t>
            </a:r>
            <a:endParaRPr lang="bg" sz="3000" dirty="0"/>
          </a:p>
        </p:txBody>
      </p:sp>
      <p:sp>
        <p:nvSpPr>
          <p:cNvPr id="5" name="Text 2"/>
          <p:cNvSpPr/>
          <p:nvPr/>
        </p:nvSpPr>
        <p:spPr>
          <a:xfrm>
            <a:off x="956188" y="1364742"/>
            <a:ext cx="6023427" cy="2997952"/>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Кандидат-блок → многократно хеширане → валиден резултат</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Голям разход на изчислителни ресурси и енергия; бърза проверка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Валидният блок се разпространява и проверява от възлите</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Целевата стойност се коригира така, че средният интервал между блоковете да е десет минути</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Натрупаната работа прави пренаписването скъпо</a:t>
            </a:r>
            <a:endParaRPr lang="bg" sz="1820" dirty="0"/>
          </a:p>
        </p:txBody>
      </p:sp>
      <p:sp>
        <p:nvSpPr>
          <p:cNvPr id="6" name="Text 3"/>
          <p:cNvSpPr/>
          <p:nvPr/>
        </p:nvSpPr>
        <p:spPr>
          <a:xfrm>
            <a:off x="666780" y="4617354"/>
            <a:ext cx="6340632" cy="1250168"/>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Копаенето осигурява подредбата на трансакциите; то не решава външни уравнения. Оценявайте източника и потреблението на енергия, ползата за сигурността и алтернативите.</a:t>
            </a:r>
            <a:endParaRPr lang="bg"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Миньорът намира блок Машина за добив хешира отново и отново, докато един от резултатите не изпълни целевото условие2Миньорът го разпространяваБлокът се изпраща към мрежата3Възлите го проверяват Всеки">    </p:cNvPr>
          <p:cNvPicPr>
            <a:picLocks noChangeAspect="1"/>
          </p:cNvPicPr>
          <p:nvPr/>
        </p:nvPicPr>
        <p:blipFill>
          <a:blip r:embed="rId2"/>
          <a:stretch>
            <a:fillRect/>
          </a:stretch>
        </p:blipFill>
        <p:spPr>
          <a:xfrm>
            <a:off x="1852026" y="571500"/>
            <a:ext cx="3001244" cy="552892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Ограничено предлагане</a:t>
            </a:r>
            <a:endParaRPr lang="bg" sz="3000" dirty="0"/>
          </a:p>
        </p:txBody>
      </p:sp>
      <p:sp>
        <p:nvSpPr>
          <p:cNvPr id="5" name="Text 2"/>
          <p:cNvSpPr/>
          <p:nvPr/>
        </p:nvSpPr>
        <p:spPr>
          <a:xfrm>
            <a:off x="956188" y="1364742"/>
            <a:ext cx="5377221" cy="2685410"/>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Максимум: </a:t>
            </a:r>
            <a:r>
              <a:rPr lang="bg" altLang="en-US" sz="1820" b="1" dirty="0">
                <a:solidFill>
                  <a:srgbClr val="25252B"/>
                </a:solidFill>
                <a:latin typeface="IBM Plex Sans" pitchFamily="34" charset="0"/>
                <a:ea typeface="IBM Plex Sans" pitchFamily="34" charset="-122"/>
                <a:cs typeface="IBM Plex Sans" pitchFamily="34" charset="-120"/>
              </a:rPr>
              <a:t>21 милиона BTC</a:t>
            </a:r>
            <a:r>
              <a:rPr lang="bg" altLang="en-US" sz="1820" dirty="0">
                <a:solidFill>
                  <a:srgbClr val="25252B"/>
                </a:solidFill>
                <a:latin typeface="IBM Plex Sans" pitchFamily="34" charset="0"/>
                <a:ea typeface="IBM Plex Sans" pitchFamily="34" charset="-122"/>
                <a:cs typeface="IBM Plex Sans" pitchFamily="34" charset="-120"/>
              </a:rPr>
              <a:t> съгласно публичните правила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Нова емисия: блокова субсидия</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Намаляване наполовина: на всеки </a:t>
            </a:r>
            <a:r>
              <a:rPr lang="bg" altLang="en-US" sz="1820" b="1" dirty="0">
                <a:solidFill>
                  <a:srgbClr val="25252B"/>
                </a:solidFill>
                <a:latin typeface="IBM Plex Sans" pitchFamily="34" charset="0"/>
                <a:ea typeface="IBM Plex Sans" pitchFamily="34" charset="-122"/>
                <a:cs typeface="IBM Plex Sans" pitchFamily="34" charset="-120"/>
              </a:rPr>
              <a:t>210 000 блока</a:t>
            </a:r>
            <a:r>
              <a:rPr lang="bg" altLang="en-US" sz="1820" dirty="0">
                <a:solidFill>
                  <a:srgbClr val="25252B"/>
                </a:solidFill>
                <a:latin typeface="IBM Plex Sans" pitchFamily="34" charset="0"/>
                <a:ea typeface="IBM Plex Sans" pitchFamily="34" charset="-122"/>
                <a:cs typeface="IBM Plex Sans" pitchFamily="34" charset="-120"/>
              </a:rPr>
              <a:t>, приблизително на четири години</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Субсидия: 50 → 25 → 12,5 → 6,25 → 3,125 BTC</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Таксите са отделни от новата емисия</a:t>
            </a:r>
            <a:endParaRPr lang="bg" sz="1820" dirty="0"/>
          </a:p>
        </p:txBody>
      </p:sp>
      <p:sp>
        <p:nvSpPr>
          <p:cNvPr id="6" name="Text 3"/>
          <p:cNvSpPr/>
          <p:nvPr/>
        </p:nvSpPr>
        <p:spPr>
          <a:xfrm>
            <a:off x="666780" y="4304812"/>
            <a:ext cx="5694426" cy="1250168"/>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Възлите отхвърлят емисията над допустимото; ограничението остава в сила, докато участниците го прилагат. Ограниченото предлагане не гарантира покачване на цената.</a:t>
            </a:r>
            <a:endParaRPr lang="bg"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Общо емитирани биткойниЛимит от 21 милиона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Нови биткойни на блок502512.56.253.1250k210k420k630k840k1,050k1,260k1,470kНамаляване наполовина на всеки 210 000 блока (приблизително четири години)Таксите за трансакции се плащат допълнително и не са">    </p:cNvPr>
          <p:cNvPicPr>
            <a:picLocks noChangeAspect="1"/>
          </p:cNvPicPr>
          <p:nvPr/>
        </p:nvPicPr>
        <p:blipFill>
          <a:blip r:embed="rId1"/>
          <a:stretch>
            <a:fillRect/>
          </a:stretch>
        </p:blipFill>
        <p:spPr>
          <a:xfrm>
            <a:off x="342900" y="351587"/>
            <a:ext cx="11506170" cy="60023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Сатошита и пристрастие към</a:t>
            </a:r>
            <a:br/>
            <a:r>
              <a:rPr lang="bg" altLang="en-US" sz="3000" dirty="0">
                <a:solidFill>
                  <a:srgbClr val="422C70"/>
                </a:solidFill>
                <a:latin typeface="IBM Plex Sans Medium" pitchFamily="34" charset="0"/>
                <a:ea typeface="IBM Plex Sans Medium" pitchFamily="34" charset="-122"/>
                <a:cs typeface="IBM Plex Sans Medium" pitchFamily="34" charset="-120"/>
              </a:rPr>
              <a:t>единицата</a:t>
            </a:r>
            <a:endParaRPr lang="bg"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bg" altLang="en-US" sz="1820" b="1" dirty="0">
                <a:solidFill>
                  <a:srgbClr val="25252B"/>
                </a:solidFill>
                <a:latin typeface="IBM Plex Sans" pitchFamily="34" charset="0"/>
                <a:ea typeface="IBM Plex Sans" pitchFamily="34" charset="-122"/>
                <a:cs typeface="IBM Plex Sans" pitchFamily="34" charset="-120"/>
              </a:rPr>
              <a:t>1 BTC = 100 000 000 сатошита</a:t>
            </a:r>
            <a:endParaRPr lang="bg" sz="1820" dirty="0"/>
          </a:p>
          <a:p>
            <a:pPr algn="l" marL="173990" indent="-173990">
              <a:lnSpc>
                <a:spcPct val="113000"/>
              </a:lnSpc>
              <a:spcBef>
                <a:spcPts val="360"/>
              </a:spcBef>
              <a:buSzPct val="100000"/>
              <a:buChar char="•"/>
            </a:pPr>
            <a:r>
              <a:rPr lang="bg" altLang="en-US" sz="1820" b="1" dirty="0">
                <a:solidFill>
                  <a:srgbClr val="25252B"/>
                </a:solidFill>
                <a:latin typeface="IBM Plex Sans" pitchFamily="34" charset="0"/>
                <a:ea typeface="IBM Plex Sans" pitchFamily="34" charset="-122"/>
                <a:cs typeface="IBM Plex Sans" pitchFamily="34" charset="-120"/>
              </a:rPr>
              <a:t>0,001 BTC = 100 000 сатошита</a:t>
            </a:r>
            <a:endParaRPr lang="bg" sz="1820" dirty="0"/>
          </a:p>
          <a:p>
            <a:pPr algn="l" marL="173990" indent="-173990">
              <a:lnSpc>
                <a:spcPct val="113000"/>
              </a:lnSpc>
              <a:spcBef>
                <a:spcPts val="360"/>
              </a:spcBef>
              <a:buSzPct val="100000"/>
              <a:buChar char="•"/>
            </a:pPr>
            <a:r>
              <a:rPr lang="bg" altLang="en-US" sz="1820" b="1" dirty="0">
                <a:solidFill>
                  <a:srgbClr val="25252B"/>
                </a:solidFill>
                <a:latin typeface="IBM Plex Sans" pitchFamily="34" charset="0"/>
                <a:ea typeface="IBM Plex Sans" pitchFamily="34" charset="-122"/>
                <a:cs typeface="IBM Plex Sans" pitchFamily="34" charset="-120"/>
              </a:rPr>
              <a:t>1 сатоши = 0,00000001 BTC</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Не е необходим цял биткойн</a:t>
            </a:r>
            <a:endParaRPr lang="bg"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Пристрастие към целите единици:</a:t>
            </a:r>
            <a:r>
              <a:rPr lang="bg" altLang="en-US" sz="1820" dirty="0">
                <a:solidFill>
                  <a:srgbClr val="25252B"/>
                </a:solidFill>
                <a:latin typeface="IBM Plex Sans" pitchFamily="34" charset="0"/>
                <a:ea typeface="IBM Plex Sans" pitchFamily="34" charset="-122"/>
                <a:cs typeface="IBM Plex Sans" pitchFamily="34" charset="-120"/>
              </a:rPr>
              <a:t> ниската цена за цяла единица не доказва по-добра стойност. Сравнете дела от предлагането, съответната стойност и рисковете.</a:t>
            </a:r>
            <a:endParaRPr lang="bg" sz="1820" dirty="0"/>
          </a:p>
        </p:txBody>
      </p:sp>
      <p:sp>
        <p:nvSpPr>
          <p:cNvPr id="7" name="Shape 4"/>
          <p:cNvSpPr/>
          <p:nvPr/>
        </p:nvSpPr>
        <p:spPr>
          <a:xfrm>
            <a:off x="666780" y="4909231"/>
            <a:ext cx="5372100" cy="1562527"/>
          </a:xfrm>
          <a:prstGeom prst="rect">
            <a:avLst/>
          </a:prstGeom>
          <a:solidFill>
            <a:srgbClr val="F3F3FA"/>
          </a:solidFill>
          <a:ln/>
        </p:spPr>
      </p:sp>
      <p:sp>
        <p:nvSpPr>
          <p:cNvPr id="8" name="Shape 5"/>
          <p:cNvSpPr/>
          <p:nvPr/>
        </p:nvSpPr>
        <p:spPr>
          <a:xfrm>
            <a:off x="666780" y="4909231"/>
            <a:ext cx="57150" cy="1562527"/>
          </a:xfrm>
          <a:prstGeom prst="rect">
            <a:avLst/>
          </a:prstGeom>
          <a:solidFill>
            <a:srgbClr val="422C70"/>
          </a:solidFill>
          <a:ln/>
        </p:spPr>
      </p:sp>
      <p:sp>
        <p:nvSpPr>
          <p:cNvPr id="9" name="Text 6"/>
          <p:cNvSpPr/>
          <p:nvPr/>
        </p:nvSpPr>
        <p:spPr>
          <a:xfrm>
            <a:off x="1094537" y="5117714"/>
            <a:ext cx="4848057" cy="1145560"/>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Покажете какво сте разбрали</a:t>
            </a:r>
            <a:endParaRPr lang="bg" sz="1820" dirty="0"/>
          </a:p>
          <a:p>
            <a:pPr algn="l" indent="0" marL="0">
              <a:lnSpc>
                <a:spcPct val="113000"/>
              </a:lnSpc>
              <a:spcBef>
                <a:spcPts val="270"/>
              </a:spcBef>
              <a:buNone/>
            </a:pPr>
            <a:r>
              <a:rPr lang="bg" altLang="en-US" sz="1820" dirty="0">
                <a:solidFill>
                  <a:srgbClr val="25252B"/>
                </a:solidFill>
                <a:latin typeface="IBM Plex Sans" pitchFamily="34" charset="0"/>
                <a:ea typeface="IBM Plex Sans" pitchFamily="34" charset="-122"/>
                <a:cs typeface="IBM Plex Sans" pitchFamily="34" charset="-120"/>
              </a:rPr>
              <a:t>Колко сатошита има в 0,01 BTC? Защо човек може да използва по-малко от един цял биткойн?</a:t>
            </a:r>
            <a:endParaRPr lang="bg"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Биткойн като надеждни цифрови пари</a:t>
            </a:r>
            <a:endParaRPr lang="bg"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Устойчив регистър; достъпът зависи от ключовете</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Преносим и делим; прехвърлянето изисква комуникации</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Публично известна оскъдност и проверими правила</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Взаимозаменяемостта може да бъде повлияна от начина, по който услугите третират публичната история</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Приемането варира според мястото</a:t>
            </a:r>
            <a:endParaRPr lang="bg"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bg" altLang="en-US" sz="1920" b="1" dirty="0">
                <a:solidFill>
                  <a:srgbClr val="25252B"/>
                </a:solidFill>
                <a:latin typeface="IBM Plex Sans" pitchFamily="34" charset="0"/>
                <a:ea typeface="IBM Plex Sans" pitchFamily="34" charset="-122"/>
                <a:cs typeface="IBM Plex Sans" pitchFamily="34" charset="-120"/>
              </a:rPr>
              <a:t>Три функции</a:t>
            </a:r>
            <a:endParaRPr lang="bg" sz="1920" dirty="0"/>
          </a:p>
        </p:txBody>
      </p:sp>
      <p:sp>
        <p:nvSpPr>
          <p:cNvPr id="6" name="Text 4"/>
          <p:cNvSpPr/>
          <p:nvPr/>
        </p:nvSpPr>
        <p:spPr>
          <a:xfrm>
            <a:off x="971459" y="4329684"/>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Средство за съхранение на стойност: предвидимо предлагане; променлива цена</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Разменно средство: директно прехвърляне; различни такси и степен на приемане</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Разчетна единица: BTC или сатошита; много стоки са с цени във фиатни пари</a:t>
            </a:r>
            <a:endParaRPr lang="bg" sz="1920" dirty="0"/>
          </a:p>
        </p:txBody>
      </p:sp>
      <p:sp>
        <p:nvSpPr>
          <p:cNvPr id="7" name="Text 5"/>
          <p:cNvSpPr/>
          <p:nvPr/>
        </p:nvSpPr>
        <p:spPr>
          <a:xfrm>
            <a:off x="666780" y="5560558"/>
            <a:ext cx="11510010" cy="678942"/>
          </a:xfrm>
          <a:prstGeom prst="rect">
            <a:avLst/>
          </a:prstGeom>
          <a:noFill/>
          <a:ln/>
        </p:spPr>
        <p:txBody>
          <a:bodyPr wrap="square" lIns="0" tIns="0" rIns="0" bIns="0" rtlCol="0" anchor="t"/>
          <a:lstStyle/>
          <a:p>
            <a:pPr algn="l" indent="0" marL="0">
              <a:lnSpc>
                <a:spcPct val="113000"/>
              </a:lnSpc>
              <a:buNone/>
            </a:pPr>
            <a:r>
              <a:rPr lang="bg" altLang="en-US" sz="1540" dirty="0">
                <a:solidFill>
                  <a:srgbClr val="25252B"/>
                </a:solidFill>
                <a:latin typeface="IBM Plex Sans" pitchFamily="34" charset="0"/>
                <a:ea typeface="IBM Plex Sans" pitchFamily="34" charset="-122"/>
                <a:cs typeface="IBM Plex Sans" pitchFamily="34" charset="-120"/>
              </a:rPr>
              <a:t>„Надеждни пари“ зависи от заявените критерии. Сравнявайте алтернативите, като използвате едни и същи стандарти.</a:t>
            </a:r>
            <a:endParaRPr lang="bg"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Биткойн, стейбълкойни и други криптоактиви</a:t>
            </a:r>
            <a:endParaRPr lang="bg"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Биткойн:</a:t>
            </a:r>
            <a:r>
              <a:rPr lang="bg" altLang="en-US" sz="2300" dirty="0">
                <a:solidFill>
                  <a:srgbClr val="25252B"/>
                </a:solidFill>
                <a:latin typeface="IBM Plex Sans" pitchFamily="34" charset="0"/>
                <a:ea typeface="IBM Plex Sans" pitchFamily="34" charset="-122"/>
                <a:cs typeface="IBM Plex Sans" pitchFamily="34" charset="-120"/>
              </a:rPr>
              <a:t> публични правила за емитиране; без централен емитент</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Стейбълкойни:</a:t>
            </a:r>
            <a:r>
              <a:rPr lang="bg" altLang="en-US" sz="2300" dirty="0">
                <a:solidFill>
                  <a:srgbClr val="25252B"/>
                </a:solidFill>
                <a:latin typeface="IBM Plex Sans" pitchFamily="34" charset="0"/>
                <a:ea typeface="IBM Plex Sans" pitchFamily="34" charset="-122"/>
                <a:cs typeface="IBM Plex Sans" pitchFamily="34" charset="-120"/>
              </a:rPr>
              <a:t> целят референтна стойност; резерви, механизми или права за обратно изкупуване</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Други криптоактиви:</a:t>
            </a:r>
            <a:r>
              <a:rPr lang="bg" altLang="en-US" sz="2300" dirty="0">
                <a:solidFill>
                  <a:srgbClr val="25252B"/>
                </a:solidFill>
                <a:latin typeface="IBM Plex Sans" pitchFamily="34" charset="0"/>
                <a:ea typeface="IBM Plex Sans" pitchFamily="34" charset="-122"/>
                <a:cs typeface="IBM Plex Sans" pitchFamily="34" charset="-120"/>
              </a:rPr>
              <a:t> различни мрежи, емитиране, контрол и цели</a:t>
            </a:r>
            <a:endParaRPr lang="bg" sz="2300" dirty="0"/>
          </a:p>
          <a:p>
            <a:pPr algn="l" marL="219710" indent="-219710">
              <a:lnSpc>
                <a:spcPct val="113000"/>
              </a:lnSpc>
              <a:spcBef>
                <a:spcPts val="460"/>
              </a:spcBef>
              <a:buSzPct val="100000"/>
              <a:buChar char="•"/>
            </a:pPr>
            <a:r>
              <a:rPr lang="bg" altLang="en-US" sz="2300" dirty="0">
                <a:solidFill>
                  <a:srgbClr val="25252B"/>
                </a:solidFill>
                <a:latin typeface="IBM Plex Sans" pitchFamily="34" charset="0"/>
                <a:ea typeface="IBM Plex Sans" pitchFamily="34" charset="-122"/>
                <a:cs typeface="IBM Plex Sans" pitchFamily="34" charset="-120"/>
              </a:rPr>
              <a:t>Споделената история на кода на даден форк не му осигурява мрежата или сигурността на Биткойн</a:t>
            </a:r>
            <a:endParaRPr lang="bg"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bg" altLang="en-US" sz="2300" b="1" dirty="0">
                <a:solidFill>
                  <a:srgbClr val="422C70"/>
                </a:solidFill>
                <a:latin typeface="IBM Plex Sans" pitchFamily="34" charset="0"/>
                <a:ea typeface="IBM Plex Sans" pitchFamily="34" charset="-122"/>
                <a:cs typeface="IBM Plex Sans" pitchFamily="34" charset="-120"/>
              </a:rPr>
              <a:t>Сравнете:</a:t>
            </a:r>
            <a:r>
              <a:rPr lang="bg" altLang="en-US" sz="2300" dirty="0">
                <a:solidFill>
                  <a:srgbClr val="25252B"/>
                </a:solidFill>
                <a:latin typeface="IBM Plex Sans" pitchFamily="34" charset="0"/>
                <a:ea typeface="IBM Plex Sans" pitchFamily="34" charset="-122"/>
                <a:cs typeface="IBM Plex Sans" pitchFamily="34" charset="-120"/>
              </a:rPr>
              <a:t> контрола върху емитирането, независимата проверка, контрола върху ключовете и контрагентите.</a:t>
            </a:r>
            <a:endParaRPr lang="bg"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bg" altLang="en-US" sz="2300" dirty="0">
                <a:solidFill>
                  <a:srgbClr val="25252B"/>
                </a:solidFill>
                <a:latin typeface="IBM Plex Sans" pitchFamily="34" charset="0"/>
                <a:ea typeface="IBM Plex Sans" pitchFamily="34" charset="-122"/>
                <a:cs typeface="IBM Plex Sans" pitchFamily="34" charset="-120"/>
              </a:rPr>
              <a:t>Това сравнение внася яснота относно Биткойн; то не е препоръка за придобиване, търгуване или популяризиране на какъвто и да е актив.</a:t>
            </a:r>
            <a:endParaRPr lang="bg"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Различни дизайни, различни рискове</a:t>
            </a:r>
            <a:endParaRPr lang="bg"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Биткойн:</a:t>
            </a:r>
            <a:r>
              <a:rPr lang="bg" altLang="en-US" sz="2300" dirty="0">
                <a:solidFill>
                  <a:srgbClr val="25252B"/>
                </a:solidFill>
                <a:latin typeface="IBM Plex Sans" pitchFamily="34" charset="0"/>
                <a:ea typeface="IBM Plex Sans" pitchFamily="34" charset="-122"/>
                <a:cs typeface="IBM Plex Sans" pitchFamily="34" charset="-120"/>
              </a:rPr>
              <a:t> волатилност, загуба на ключове, окончателност на плащанията, такси, публични записи</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Стейбълкойни:</a:t>
            </a:r>
            <a:r>
              <a:rPr lang="bg" altLang="en-US" sz="2300" dirty="0">
                <a:solidFill>
                  <a:srgbClr val="25252B"/>
                </a:solidFill>
                <a:latin typeface="IBM Plex Sans" pitchFamily="34" charset="0"/>
                <a:ea typeface="IBM Plex Sans" pitchFamily="34" charset="-122"/>
                <a:cs typeface="IBM Plex Sans" pitchFamily="34" charset="-120"/>
              </a:rPr>
              <a:t> отклонение от фиксирания курс, резерви, обратно изкупуване, замразявания и контрагенти</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Други криптоактиви:</a:t>
            </a:r>
            <a:r>
              <a:rPr lang="bg" altLang="en-US" sz="2300" dirty="0">
                <a:solidFill>
                  <a:srgbClr val="25252B"/>
                </a:solidFill>
                <a:latin typeface="IBM Plex Sans" pitchFamily="34" charset="0"/>
                <a:ea typeface="IBM Plex Sans" pitchFamily="34" charset="-122"/>
                <a:cs typeface="IBM Plex Sans" pitchFamily="34" charset="-120"/>
              </a:rPr>
              <a:t> промени в правилата, концентрирано влияние, програмни грешки, хакерски атаки и мостове</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Услуги:</a:t>
            </a:r>
            <a:r>
              <a:rPr lang="bg" altLang="en-US" sz="2300" dirty="0">
                <a:solidFill>
                  <a:srgbClr val="25252B"/>
                </a:solidFill>
                <a:latin typeface="IBM Plex Sans" pitchFamily="34" charset="0"/>
                <a:ea typeface="IBM Plex Sans" pitchFamily="34" charset="-122"/>
                <a:cs typeface="IBM Plex Sans" pitchFamily="34" charset="-120"/>
              </a:rPr>
              <a:t> попечителство, сривове, достъп и правни рискове във всички категории</a:t>
            </a:r>
            <a:endParaRPr lang="bg"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bg" altLang="en-US" sz="2300" dirty="0">
                <a:solidFill>
                  <a:srgbClr val="25252B"/>
                </a:solidFill>
                <a:latin typeface="IBM Plex Sans" pitchFamily="34" charset="0"/>
                <a:ea typeface="IBM Plex Sans" pitchFamily="34" charset="-122"/>
                <a:cs typeface="IBM Plex Sans" pitchFamily="34" charset="-120"/>
              </a:rPr>
              <a:t>Познат борсов символ, привидно стабилна цена или изпипано приложение не доказват безопасност. Токените не предоставят автоматично дял в собствеността на компания, доход или права на обратно изкупуване.</a:t>
            </a:r>
            <a:endParaRPr lang="bg"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Обучението не е търговия или реклама</a:t>
            </a:r>
            <a:endParaRPr lang="bg"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Обяснявайте, задавайте въпроси, сравнявайте и проверявайте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Спекулация: ценови риск, риск, свързан с платформата, и натиск</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Популяризиране: възможни конфликти на интереси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Без указания за покупка, продажба или задържане</a:t>
            </a:r>
            <a:endParaRPr lang="bg"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bg" altLang="en-US" sz="2400" b="1" dirty="0">
                <a:solidFill>
                  <a:srgbClr val="422C70"/>
                </a:solidFill>
                <a:latin typeface="IBM Plex Sans" pitchFamily="34" charset="0"/>
                <a:ea typeface="IBM Plex Sans" pitchFamily="34" charset="-122"/>
                <a:cs typeface="IBM Plex Sans" pitchFamily="34" charset="-120"/>
              </a:rPr>
              <a:t>Проверка на стойността на местно ниво</a:t>
            </a:r>
            <a:endParaRPr lang="bg" sz="2400" dirty="0"/>
          </a:p>
          <a:p>
            <a:pPr algn="l" indent="0" marL="0">
              <a:lnSpc>
                <a:spcPct val="113000"/>
              </a:lnSpc>
              <a:spcBef>
                <a:spcPts val="360"/>
              </a:spcBef>
              <a:buNone/>
            </a:pPr>
            <a:r>
              <a:rPr lang="bg" altLang="en-US" sz="2400" dirty="0">
                <a:solidFill>
                  <a:srgbClr val="25252B"/>
                </a:solidFill>
                <a:latin typeface="IBM Plex Sans" pitchFamily="34" charset="0"/>
                <a:ea typeface="IBM Plex Sans" pitchFamily="34" charset="-122"/>
                <a:cs typeface="IBM Plex Sans" pitchFamily="34" charset="-120"/>
              </a:rPr>
              <a:t>Разграничавайте пазарната цена, приемането на местно ниво и личните предпочитания или пристрастия.</a:t>
            </a:r>
            <a:endParaRPr lang="bg"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Хронология на възникването на Биткойн</a:t>
            </a:r>
            <a:endParaRPr lang="bg"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Satoshi Nakamoto е псевдоним; създателят или създателите остават неизвестни. Други продължиха развитието на мрежата с отворен код без постоянен централен ръководител.</a:t>
            </a:r>
            <a:endParaRPr lang="bg"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Оценете устройството и функционирането ѝ, както и историята на нейното възникване.</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октомври 2008Публикувана е бялата книга: онлайн плащания без посредник3 януари 2009Генезис блокът: мрежата на Биткойн започва работа 12 януари 2009Първата трансакция между двама души — от Satoshi к">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Овластяване, риск и отговорност</a:t>
            </a:r>
            <a:endParaRPr lang="bg"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Пряк контрол чрез ключове</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Публични правила и независима проверка</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Глобални преводи между равноправни участници</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Резервни копия, проверки на плащанията и планиране на възстановяването</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Волатилност, публични записи, такси и ограничено приемане</a:t>
            </a:r>
            <a:endParaRPr lang="bg" sz="2210" dirty="0"/>
          </a:p>
        </p:txBody>
      </p:sp>
      <p:sp>
        <p:nvSpPr>
          <p:cNvPr id="5" name="Text 3"/>
          <p:cNvSpPr/>
          <p:nvPr/>
        </p:nvSpPr>
        <p:spPr>
          <a:xfrm>
            <a:off x="666780" y="3804087"/>
            <a:ext cx="11510010" cy="1135410"/>
          </a:xfrm>
          <a:prstGeom prst="rect">
            <a:avLst/>
          </a:prstGeom>
          <a:noFill/>
          <a:ln/>
        </p:spPr>
        <p:txBody>
          <a:bodyPr wrap="square" lIns="0" tIns="0" rIns="0" bIns="0" rtlCol="0" anchor="t"/>
          <a:lstStyle/>
          <a:p>
            <a:pPr algn="l" indent="0" marL="0">
              <a:lnSpc>
                <a:spcPct val="113000"/>
              </a:lnSpc>
              <a:buNone/>
            </a:pPr>
            <a:r>
              <a:rPr lang="bg" altLang="en-US" sz="2210" dirty="0">
                <a:solidFill>
                  <a:srgbClr val="25252B"/>
                </a:solidFill>
                <a:latin typeface="IBM Plex Sans" pitchFamily="34" charset="0"/>
                <a:ea typeface="IBM Plex Sans" pitchFamily="34" charset="-122"/>
                <a:cs typeface="IBM Plex Sans" pitchFamily="34" charset="-120"/>
              </a:rPr>
              <a:t>Никоя компания не може да възстанови изгубена начална фраза. Потърсете помощ, преди да прехвърляте значителни средства, без да разкривате тайна информация.</a:t>
            </a:r>
            <a:endParaRPr lang="bg" sz="2210" dirty="0"/>
          </a:p>
        </p:txBody>
      </p:sp>
      <p:sp>
        <p:nvSpPr>
          <p:cNvPr id="6" name="Text 4"/>
          <p:cNvSpPr/>
          <p:nvPr/>
        </p:nvSpPr>
        <p:spPr>
          <a:xfrm>
            <a:off x="666780" y="5219852"/>
            <a:ext cx="11510010" cy="756940"/>
          </a:xfrm>
          <a:prstGeom prst="rect">
            <a:avLst/>
          </a:prstGeom>
          <a:noFill/>
          <a:ln/>
        </p:spPr>
        <p:txBody>
          <a:bodyPr wrap="square" lIns="0" tIns="0" rIns="0" bIns="0" rtlCol="0" anchor="t"/>
          <a:lstStyle/>
          <a:p>
            <a:pPr algn="l" indent="0" marL="0">
              <a:lnSpc>
                <a:spcPct val="113000"/>
              </a:lnSpc>
              <a:buNone/>
            </a:pPr>
            <a:r>
              <a:rPr lang="bg" altLang="en-US" sz="2210" dirty="0">
                <a:solidFill>
                  <a:srgbClr val="25252B"/>
                </a:solidFill>
                <a:latin typeface="IBM Plex Sans" pitchFamily="34" charset="0"/>
                <a:ea typeface="IBM Plex Sans" pitchFamily="34" charset="-122"/>
                <a:cs typeface="IBM Plex Sans" pitchFamily="34" charset="-120"/>
              </a:rPr>
              <a:t>Личната отговорност може да включва обучение, взаимна проверка, процедури и тестове с малки суми.</a:t>
            </a:r>
            <a:endParaRPr lang="bg"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Преговор: Как Биткойн преодолява недостатъците на</a:t>
            </a:r>
            <a:br/>
            <a:r>
              <a:rPr lang="bg" altLang="en-US" sz="3000" dirty="0">
                <a:solidFill>
                  <a:srgbClr val="422C70"/>
                </a:solidFill>
                <a:latin typeface="IBM Plex Sans Medium" pitchFamily="34" charset="0"/>
                <a:ea typeface="IBM Plex Sans Medium" pitchFamily="34" charset="-122"/>
                <a:cs typeface="IBM Plex Sans Medium" pitchFamily="34" charset="-120"/>
              </a:rPr>
              <a:t>паричната система?</a:t>
            </a:r>
            <a:endParaRPr lang="bg"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bg" altLang="en-US" sz="1820" b="1" dirty="0">
                <a:solidFill>
                  <a:srgbClr val="25252B"/>
                </a:solidFill>
                <a:latin typeface="IBM Plex Sans" pitchFamily="34" charset="0"/>
                <a:ea typeface="IBM Plex Sans" pitchFamily="34" charset="-122"/>
                <a:cs typeface="IBM Plex Sans" pitchFamily="34" charset="-120"/>
              </a:rPr>
              <a:t>Основни изводи</a:t>
            </a:r>
            <a:endParaRPr lang="bg" sz="1820" dirty="0"/>
          </a:p>
        </p:txBody>
      </p:sp>
      <p:sp>
        <p:nvSpPr>
          <p:cNvPr id="5" name="Text 3"/>
          <p:cNvSpPr/>
          <p:nvPr/>
        </p:nvSpPr>
        <p:spPr>
          <a:xfrm>
            <a:off x="956188" y="2327971"/>
            <a:ext cx="11192805" cy="2685410"/>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Променливо предлагане → публични правила за емитиране; потребителите следят за спазването им</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Централизирано разрешаване на плащания → преводи между равноправни участници; грешките трудно се поправят</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Централизиран регистър → споделена проверка; рискове за поверителността поради публичните записи</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Достъп чрез институции → контрол върху ключовете; отговорност за резервните копия</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Подреждане на трансакциите → доказателство за работа; разходи за оборудване и енергия</a:t>
            </a:r>
            <a:endParaRPr lang="bg" sz="1820" dirty="0"/>
          </a:p>
        </p:txBody>
      </p:sp>
      <p:sp>
        <p:nvSpPr>
          <p:cNvPr id="6" name="Shape 4"/>
          <p:cNvSpPr/>
          <p:nvPr/>
        </p:nvSpPr>
        <p:spPr>
          <a:xfrm>
            <a:off x="666780" y="5268041"/>
            <a:ext cx="10858500" cy="937443"/>
          </a:xfrm>
          <a:prstGeom prst="rect">
            <a:avLst/>
          </a:prstGeom>
          <a:solidFill>
            <a:srgbClr val="F3F3FA"/>
          </a:solidFill>
          <a:ln/>
        </p:spPr>
      </p:sp>
      <p:sp>
        <p:nvSpPr>
          <p:cNvPr id="7" name="Shape 5"/>
          <p:cNvSpPr/>
          <p:nvPr/>
        </p:nvSpPr>
        <p:spPr>
          <a:xfrm>
            <a:off x="666780" y="5268041"/>
            <a:ext cx="57150" cy="937443"/>
          </a:xfrm>
          <a:prstGeom prst="rect">
            <a:avLst/>
          </a:prstGeom>
          <a:solidFill>
            <a:srgbClr val="422C70"/>
          </a:solidFill>
          <a:ln/>
        </p:spPr>
      </p:sp>
      <p:sp>
        <p:nvSpPr>
          <p:cNvPr id="8" name="Text 6"/>
          <p:cNvSpPr/>
          <p:nvPr/>
        </p:nvSpPr>
        <p:spPr>
          <a:xfrm>
            <a:off x="1094537" y="5476524"/>
            <a:ext cx="10663641" cy="520476"/>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Момент за размисъл</a:t>
            </a:r>
            <a:endParaRPr lang="bg" sz="1820" dirty="0"/>
          </a:p>
          <a:p>
            <a:pPr algn="l" indent="0" marL="0">
              <a:lnSpc>
                <a:spcPct val="113000"/>
              </a:lnSpc>
              <a:spcBef>
                <a:spcPts val="270"/>
              </a:spcBef>
              <a:buNone/>
            </a:pPr>
            <a:r>
              <a:rPr lang="bg" altLang="en-US" sz="1820" dirty="0">
                <a:solidFill>
                  <a:srgbClr val="25252B"/>
                </a:solidFill>
                <a:latin typeface="IBM Plex Sans" pitchFamily="34" charset="0"/>
                <a:ea typeface="IBM Plex Sans" pitchFamily="34" charset="-122"/>
                <a:cs typeface="IBM Plex Sans" pitchFamily="34" charset="-120"/>
              </a:rPr>
              <a:t>Коя част от устройството на Биткойн бихте обяснили по различен начин сега и защо?</a:t>
            </a:r>
            <a:endParaRPr lang="bg"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2</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bg" altLang="en-US" sz="2400" dirty="0">
                <a:solidFill>
                  <a:srgbClr val="F7941F"/>
                </a:solidFill>
                <a:latin typeface="IBM Plex Sans Medium" pitchFamily="34" charset="0"/>
                <a:ea typeface="IBM Plex Sans Medium" pitchFamily="34" charset="-122"/>
                <a:cs typeface="IBM Plex Sans Medium" pitchFamily="34" charset="-120"/>
              </a:rPr>
              <a:t>Модул 3</a:t>
            </a:r>
            <a:endParaRPr lang="bg"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Безопасно използване на Биткойн</a:t>
            </a:r>
            <a:endParaRPr lang="bg"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bg" altLang="en-US" sz="2400" b="1" dirty="0">
                <a:solidFill>
                  <a:srgbClr val="FFFFFF"/>
                </a:solidFill>
                <a:latin typeface="IBM Plex Sans" pitchFamily="34" charset="0"/>
                <a:ea typeface="IBM Plex Sans" pitchFamily="34" charset="-122"/>
                <a:cs typeface="IBM Plex Sans" pitchFamily="34" charset="-120"/>
              </a:rPr>
              <a:t>Действие:</a:t>
            </a:r>
            <a:r>
              <a:rPr lang="bg" altLang="en-US" sz="2400" dirty="0">
                <a:solidFill>
                  <a:srgbClr val="FFFFFF"/>
                </a:solidFill>
                <a:latin typeface="IBM Plex Sans" pitchFamily="34" charset="0"/>
                <a:ea typeface="IBM Plex Sans" pitchFamily="34" charset="-122"/>
                <a:cs typeface="IBM Plex Sans" pitchFamily="34" charset="-120"/>
              </a:rPr>
              <a:t> Как да поема отговорност за използването и защитата на Биткойн?</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Безопасни първи стъпки</a:t>
            </a:r>
            <a:endParaRPr lang="bg"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Споделяйте информация за получаване на средства; никога тайни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Спрете за момент, преди да одобрите изпращане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Ограничавайте последствията от грешките; търсете помощ</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Използвайте предварително подготвени, празни, симулирани или одобрени материали с нисък риск</a:t>
            </a:r>
            <a:endParaRPr lang="bg"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Не се изискват покупка, лични средства или личен портфейл. Практиката с реални средства създава допълнителни рискове за поверителността и сигурността, както и риск от загуба; налична е алтернатива без използване на средства.</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Портфейли</a:t>
            </a:r>
            <a:endParaRPr lang="bg"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Портфейлът за Биткойн управлява ключовете и информацията, необходими за получаване и разрешаване на трансакции; биткойните остават записани в споделения регистър.</a:t>
            </a:r>
            <a:endParaRPr lang="bg" sz="1920" dirty="0"/>
          </a:p>
        </p:txBody>
      </p:sp>
      <p:sp>
        <p:nvSpPr>
          <p:cNvPr id="5" name="Text 3"/>
          <p:cNvSpPr/>
          <p:nvPr/>
        </p:nvSpPr>
        <p:spPr>
          <a:xfrm>
            <a:off x="971459" y="2270364"/>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Кой контролира ключовете?</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Как се възстановява достъпът?</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Кои методи на плащане се поддържат?</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Изходен код, поддръжка, съвместимост, поверителност, разходи и помощ за потребителите</a:t>
            </a:r>
            <a:endParaRPr lang="bg" sz="1920" dirty="0"/>
          </a:p>
        </p:txBody>
      </p:sp>
      <p:sp>
        <p:nvSpPr>
          <p:cNvPr id="6" name="Text 4"/>
          <p:cNvSpPr/>
          <p:nvPr/>
        </p:nvSpPr>
        <p:spPr>
          <a:xfrm>
            <a:off x="666780" y="4329867"/>
            <a:ext cx="11510010" cy="658094"/>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Отвореният изходен код позволява проверка; той не доказва, че даден портфейл е безопасен или подходящ.</a:t>
            </a:r>
            <a:endParaRPr lang="bg" sz="1920" dirty="0"/>
          </a:p>
        </p:txBody>
      </p:sp>
      <p:sp>
        <p:nvSpPr>
          <p:cNvPr id="7" name="Text 5"/>
          <p:cNvSpPr/>
          <p:nvPr/>
        </p:nvSpPr>
        <p:spPr>
          <a:xfrm>
            <a:off x="666780" y="5231740"/>
            <a:ext cx="11510010" cy="987186"/>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Учебните портфейли не бива да се използват за съхранение на значителни средства. Личният портфейл, който ще се използва впоследствие, изисква нова настройка, извършена насаме, и нова информация за възстановяване.</a:t>
            </a:r>
            <a:endParaRPr lang="bg"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Вашият портфейл съхранява ключовете Получаване Споделете адрес за получаванеИзпращане Подпишете с Вашия ключ Биткойните остават в споделения регистър">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Адреси</a:t>
            </a:r>
            <a:endParaRPr lang="bg"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Публична информация за получаване на плащане във веригата</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Вземете я от екрана за получаване на съответния портфейл</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Сканирайте или копирайте; след това сравнете с доверения екран</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Потвърдете получателя, мрежата и начина на плащане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Адрес във веригата и Lightning фактура: различни заявки</a:t>
            </a:r>
            <a:endParaRPr lang="bg" sz="2400" dirty="0"/>
          </a:p>
        </p:txBody>
      </p:sp>
      <p:sp>
        <p:nvSpPr>
          <p:cNvPr id="5" name="Text 3"/>
          <p:cNvSpPr/>
          <p:nvPr/>
        </p:nvSpPr>
        <p:spPr>
          <a:xfrm>
            <a:off x="666780" y="4022263"/>
            <a:ext cx="11510010" cy="1645463"/>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Зловреден софтуер може да подмени копираните адреси на получателите. Познатият вид не е достатъчен. Новите адреси затрудняват лесното свързване на плащанията помежду им; те не правят плащанията анонимни.</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Ключове</a:t>
            </a:r>
            <a:endParaRPr lang="bg" sz="3000" dirty="0"/>
          </a:p>
        </p:txBody>
      </p:sp>
      <p:sp>
        <p:nvSpPr>
          <p:cNvPr id="4" name="Text 2"/>
          <p:cNvSpPr/>
          <p:nvPr/>
        </p:nvSpPr>
        <p:spPr>
          <a:xfrm>
            <a:off x="956188" y="1364742"/>
            <a:ext cx="11192805" cy="1701516"/>
          </a:xfrm>
          <a:prstGeom prst="rect">
            <a:avLst/>
          </a:prstGeom>
          <a:noFill/>
          <a:ln/>
        </p:spPr>
        <p:txBody>
          <a:bodyPr wrap="square" lIns="0" tIns="0" rIns="0" bIns="0" rtlCol="0" anchor="t"/>
          <a:lstStyle/>
          <a:p>
            <a:pPr algn="l" marL="173990" indent="-173990">
              <a:lnSpc>
                <a:spcPct val="113000"/>
              </a:lnSpc>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Частен ключ:</a:t>
            </a:r>
            <a:r>
              <a:rPr lang="bg" altLang="en-US" sz="1820" dirty="0">
                <a:solidFill>
                  <a:srgbClr val="25252B"/>
                </a:solidFill>
                <a:latin typeface="IBM Plex Sans" pitchFamily="34" charset="0"/>
                <a:ea typeface="IBM Plex Sans" pitchFamily="34" charset="-122"/>
                <a:cs typeface="IBM Plex Sans" pitchFamily="34" charset="-120"/>
              </a:rPr>
              <a:t> тайна информация, използвана за разрешаване на харченето</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Публичен ключ:</a:t>
            </a:r>
            <a:r>
              <a:rPr lang="bg" altLang="en-US" sz="1820" dirty="0">
                <a:solidFill>
                  <a:srgbClr val="25252B"/>
                </a:solidFill>
                <a:latin typeface="IBM Plex Sans" pitchFamily="34" charset="0"/>
                <a:ea typeface="IBM Plex Sans" pitchFamily="34" charset="-122"/>
                <a:cs typeface="IBM Plex Sans" pitchFamily="34" charset="-120"/>
              </a:rPr>
              <a:t> проверява подписи, без да разкрива частния ключ</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Адрес:</a:t>
            </a:r>
            <a:r>
              <a:rPr lang="bg" altLang="en-US" sz="1820" dirty="0">
                <a:solidFill>
                  <a:srgbClr val="25252B"/>
                </a:solidFill>
                <a:latin typeface="IBM Plex Sans" pitchFamily="34" charset="0"/>
                <a:ea typeface="IBM Plex Sans" pitchFamily="34" charset="-122"/>
                <a:cs typeface="IBM Plex Sans" pitchFamily="34" charset="-120"/>
              </a:rPr>
              <a:t> информация за получаване на средства, извлечена от информацията за публичния ключ</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Портфейлите обикновено управляват автоматично множество ключове</a:t>
            </a:r>
            <a:endParaRPr lang="bg" sz="1820" dirty="0"/>
          </a:p>
        </p:txBody>
      </p:sp>
      <p:sp>
        <p:nvSpPr>
          <p:cNvPr id="5" name="Text 3"/>
          <p:cNvSpPr/>
          <p:nvPr/>
        </p:nvSpPr>
        <p:spPr>
          <a:xfrm>
            <a:off x="666780" y="3320918"/>
            <a:ext cx="11510010" cy="937626"/>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Никога не споделяйте частни ключове, фрази за възстановяване, пароли или кодове за възстановяване. Никой легитимен преподавател, служител по поддръжката, компания за портфейли, служител на борса или разработчик не се нуждае от тях.</a:t>
            </a:r>
            <a:endParaRPr lang="bg" sz="1820" dirty="0"/>
          </a:p>
        </p:txBody>
      </p:sp>
      <p:sp>
        <p:nvSpPr>
          <p:cNvPr id="6" name="Shape 4"/>
          <p:cNvSpPr/>
          <p:nvPr/>
        </p:nvSpPr>
        <p:spPr>
          <a:xfrm>
            <a:off x="666780" y="4490161"/>
            <a:ext cx="10858500" cy="1562527"/>
          </a:xfrm>
          <a:prstGeom prst="rect">
            <a:avLst/>
          </a:prstGeom>
          <a:solidFill>
            <a:srgbClr val="F3F3FA"/>
          </a:solidFill>
          <a:ln/>
        </p:spPr>
      </p:sp>
      <p:sp>
        <p:nvSpPr>
          <p:cNvPr id="7" name="Shape 5"/>
          <p:cNvSpPr/>
          <p:nvPr/>
        </p:nvSpPr>
        <p:spPr>
          <a:xfrm>
            <a:off x="666780" y="4490161"/>
            <a:ext cx="57150" cy="1562527"/>
          </a:xfrm>
          <a:prstGeom prst="rect">
            <a:avLst/>
          </a:prstGeom>
          <a:solidFill>
            <a:srgbClr val="422C70"/>
          </a:solidFill>
          <a:ln/>
        </p:spPr>
      </p:sp>
      <p:sp>
        <p:nvSpPr>
          <p:cNvPr id="8" name="Text 6"/>
          <p:cNvSpPr/>
          <p:nvPr/>
        </p:nvSpPr>
        <p:spPr>
          <a:xfrm>
            <a:off x="1094537" y="4698644"/>
            <a:ext cx="10663641" cy="1145560"/>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Опитайте</a:t>
            </a:r>
            <a:endParaRPr lang="bg" sz="1820" dirty="0"/>
          </a:p>
          <a:p>
            <a:pPr algn="l" indent="0" marL="0">
              <a:lnSpc>
                <a:spcPct val="113000"/>
              </a:lnSpc>
              <a:spcBef>
                <a:spcPts val="270"/>
              </a:spcBef>
              <a:buNone/>
            </a:pPr>
            <a:r>
              <a:rPr lang="bg" altLang="en-US" sz="1820" dirty="0">
                <a:solidFill>
                  <a:srgbClr val="25252B"/>
                </a:solidFill>
                <a:latin typeface="IBM Plex Sans" pitchFamily="34" charset="0"/>
                <a:ea typeface="IBM Plex Sans" pitchFamily="34" charset="-122"/>
                <a:cs typeface="IBM Plex Sans" pitchFamily="34" charset="-120"/>
              </a:rPr>
              <a:t>Разпределете подготвените примери в три категории: информация за получаване на средства, тайна информация и публична информация, която става чувствителна, когато се свърже с конкретно лице.</a:t>
            </a:r>
            <a:endParaRPr lang="bg"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Частен ключ: никога не го споделяйте. Всеки, който го притежава, може да похарчи Вашите биткойни. Получаване: безопасно за споделяне Публичен ключ, извлечен от частния ключ Адрес за получаване, създад">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Фрази за възстановяване</a:t>
            </a:r>
            <a:endParaRPr lang="bg" sz="3000" dirty="0"/>
          </a:p>
        </p:txBody>
      </p:sp>
      <p:sp>
        <p:nvSpPr>
          <p:cNvPr id="5" name="Text 2"/>
          <p:cNvSpPr/>
          <p:nvPr/>
        </p:nvSpPr>
        <p:spPr>
          <a:xfrm>
            <a:off x="666780" y="1429482"/>
            <a:ext cx="5694426" cy="144777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Фразата за възстановяване е подреден списък от думи, който много портфейли използват за възстановяване на частните си ключове.</a:t>
            </a:r>
            <a:endParaRPr lang="bg" sz="2110" dirty="0"/>
          </a:p>
        </p:txBody>
      </p:sp>
      <p:sp>
        <p:nvSpPr>
          <p:cNvPr id="6" name="Text 3"/>
          <p:cNvSpPr/>
          <p:nvPr/>
        </p:nvSpPr>
        <p:spPr>
          <a:xfrm>
            <a:off x="1002000" y="3091769"/>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Често 12 или 24 думи; реализациите се различават</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Точно изписване и ред</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Официални инструкции за резервно копиране; съхранение офлайн, без достъп на други лица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Предпазвайте от загуба, повреда, камери и други наблюдатели</a:t>
            </a:r>
            <a:endParaRPr lang="bg"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Използване с попечител и без попечител</a:t>
            </a:r>
            <a:endParaRPr lang="bg" sz="3000" dirty="0"/>
          </a:p>
        </p:txBody>
      </p:sp>
      <p:sp>
        <p:nvSpPr>
          <p:cNvPr id="4" name="Text 2"/>
          <p:cNvSpPr/>
          <p:nvPr/>
        </p:nvSpPr>
        <p:spPr>
          <a:xfrm>
            <a:off x="971459" y="1368491"/>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bg" altLang="en-US" sz="1920" b="1" dirty="0">
                <a:solidFill>
                  <a:srgbClr val="422C70"/>
                </a:solidFill>
                <a:latin typeface="IBM Plex Sans" pitchFamily="34" charset="0"/>
                <a:ea typeface="IBM Plex Sans" pitchFamily="34" charset="-122"/>
                <a:cs typeface="IBM Plex Sans" pitchFamily="34" charset="-120"/>
              </a:rPr>
              <a:t>Попечителско съхранение:</a:t>
            </a:r>
            <a:r>
              <a:rPr lang="bg" altLang="en-US" sz="1920" dirty="0">
                <a:solidFill>
                  <a:srgbClr val="25252B"/>
                </a:solidFill>
                <a:latin typeface="IBM Plex Sans" pitchFamily="34" charset="0"/>
                <a:ea typeface="IBM Plex Sans" pitchFamily="34" charset="-122"/>
                <a:cs typeface="IBM Plex Sans" pitchFamily="34" charset="-120"/>
              </a:rPr>
              <a:t> доставчикът на услугата контролира ключовете и възстановяването на акаунта</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Показан баланс: обещание на доставчика на услугата да предостави биткойн</a:t>
            </a:r>
            <a:endParaRPr lang="bg" sz="1920" dirty="0"/>
          </a:p>
          <a:p>
            <a:pPr algn="l" marL="182880" indent="-182880">
              <a:lnSpc>
                <a:spcPct val="113000"/>
              </a:lnSpc>
              <a:spcBef>
                <a:spcPts val="380"/>
              </a:spcBef>
              <a:buSzPct val="100000"/>
              <a:buChar char="•"/>
            </a:pPr>
            <a:r>
              <a:rPr lang="bg" altLang="en-US" sz="1920" b="1" dirty="0">
                <a:solidFill>
                  <a:srgbClr val="422C70"/>
                </a:solidFill>
                <a:latin typeface="IBM Plex Sans" pitchFamily="34" charset="0"/>
                <a:ea typeface="IBM Plex Sans" pitchFamily="34" charset="-122"/>
                <a:cs typeface="IBM Plex Sans" pitchFamily="34" charset="-120"/>
              </a:rPr>
              <a:t>Самостоятелно съхранение:</a:t>
            </a:r>
            <a:r>
              <a:rPr lang="bg" altLang="en-US" sz="1920" dirty="0">
                <a:solidFill>
                  <a:srgbClr val="25252B"/>
                </a:solidFill>
                <a:latin typeface="IBM Plex Sans" pitchFamily="34" charset="0"/>
                <a:ea typeface="IBM Plex Sans" pitchFamily="34" charset="-122"/>
                <a:cs typeface="IBM Plex Sans" pitchFamily="34" charset="-120"/>
              </a:rPr>
              <a:t> потребителят контролира ключовете и резервното копие</a:t>
            </a:r>
            <a:endParaRPr lang="bg" sz="1920" dirty="0"/>
          </a:p>
          <a:p>
            <a:pPr algn="l" marL="182880" indent="-182880">
              <a:lnSpc>
                <a:spcPct val="113000"/>
              </a:lnSpc>
              <a:spcBef>
                <a:spcPts val="380"/>
              </a:spcBef>
              <a:buSzPct val="100000"/>
              <a:buChar char="•"/>
            </a:pPr>
            <a:r>
              <a:rPr lang="bg" altLang="en-US" sz="1920" dirty="0">
                <a:solidFill>
                  <a:srgbClr val="25252B"/>
                </a:solidFill>
                <a:latin typeface="IBM Plex Sans" pitchFamily="34" charset="0"/>
                <a:ea typeface="IBM Plex Sans" pitchFamily="34" charset="-122"/>
                <a:cs typeface="IBM Plex Sans" pitchFamily="34" charset="-120"/>
              </a:rPr>
              <a:t>Прекият контрол носи отговорност за грешките и възстановяването на достъпа</a:t>
            </a:r>
            <a:endParaRPr lang="bg" sz="1920" dirty="0"/>
          </a:p>
        </p:txBody>
      </p:sp>
      <p:sp>
        <p:nvSpPr>
          <p:cNvPr id="5" name="Text 3"/>
          <p:cNvSpPr/>
          <p:nvPr/>
        </p:nvSpPr>
        <p:spPr>
          <a:xfrm>
            <a:off x="666780" y="3427994"/>
            <a:ext cx="11510010" cy="987186"/>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Публичният блокчейн не може да докаже какво дължи доставчикът на дадена услуга на конкретен клиент. Самостоятелното съхранение също може да включва зависимости от софтуер, хардуер, сървъри и мрежи.</a:t>
            </a:r>
            <a:endParaRPr lang="bg" sz="1920" dirty="0"/>
          </a:p>
        </p:txBody>
      </p:sp>
      <p:sp>
        <p:nvSpPr>
          <p:cNvPr id="6" name="Shape 4"/>
          <p:cNvSpPr/>
          <p:nvPr/>
        </p:nvSpPr>
        <p:spPr>
          <a:xfrm>
            <a:off x="666780" y="4658959"/>
            <a:ext cx="10858500" cy="1315913"/>
          </a:xfrm>
          <a:prstGeom prst="rect">
            <a:avLst/>
          </a:prstGeom>
          <a:solidFill>
            <a:srgbClr val="F3F3FA"/>
          </a:solidFill>
          <a:ln/>
        </p:spPr>
      </p:sp>
      <p:sp>
        <p:nvSpPr>
          <p:cNvPr id="7" name="Shape 5"/>
          <p:cNvSpPr/>
          <p:nvPr/>
        </p:nvSpPr>
        <p:spPr>
          <a:xfrm>
            <a:off x="666780" y="4658959"/>
            <a:ext cx="57150" cy="1315913"/>
          </a:xfrm>
          <a:prstGeom prst="rect">
            <a:avLst/>
          </a:prstGeom>
          <a:solidFill>
            <a:srgbClr val="422C70"/>
          </a:solidFill>
          <a:ln/>
        </p:spPr>
      </p:sp>
      <p:sp>
        <p:nvSpPr>
          <p:cNvPr id="8" name="Text 6"/>
          <p:cNvSpPr/>
          <p:nvPr/>
        </p:nvSpPr>
        <p:spPr>
          <a:xfrm>
            <a:off x="1114014" y="4878415"/>
            <a:ext cx="10622310" cy="877001"/>
          </a:xfrm>
          <a:prstGeom prst="rect">
            <a:avLst/>
          </a:prstGeom>
          <a:noFill/>
          <a:ln/>
        </p:spPr>
        <p:txBody>
          <a:bodyPr wrap="square" lIns="0" tIns="0" rIns="0" bIns="0" rtlCol="0" anchor="t"/>
          <a:lstStyle/>
          <a:p>
            <a:pPr algn="l" indent="0" marL="0">
              <a:lnSpc>
                <a:spcPct val="113000"/>
              </a:lnSpc>
              <a:buNone/>
            </a:pPr>
            <a:r>
              <a:rPr lang="bg" altLang="en-US" sz="1920" b="1" dirty="0">
                <a:solidFill>
                  <a:srgbClr val="422C70"/>
                </a:solidFill>
                <a:latin typeface="IBM Plex Sans" pitchFamily="34" charset="0"/>
                <a:ea typeface="IBM Plex Sans" pitchFamily="34" charset="-122"/>
                <a:cs typeface="IBM Plex Sans" pitchFamily="34" charset="-120"/>
              </a:rPr>
              <a:t>Опитайте</a:t>
            </a:r>
            <a:endParaRPr lang="bg" sz="1920" dirty="0"/>
          </a:p>
          <a:p>
            <a:pPr algn="l" indent="0" marL="0">
              <a:lnSpc>
                <a:spcPct val="113000"/>
              </a:lnSpc>
              <a:spcBef>
                <a:spcPts val="290"/>
              </a:spcBef>
              <a:buNone/>
            </a:pPr>
            <a:r>
              <a:rPr lang="bg" altLang="en-US" sz="1920" dirty="0">
                <a:solidFill>
                  <a:srgbClr val="25252B"/>
                </a:solidFill>
                <a:latin typeface="IBM Plex Sans" pitchFamily="34" charset="0"/>
                <a:ea typeface="IBM Plex Sans" pitchFamily="34" charset="-122"/>
                <a:cs typeface="IBM Plex Sans" pitchFamily="34" charset="-120"/>
              </a:rPr>
              <a:t>Сравнете две предварително подготвени описания: кой контролира ключовете, кой възстановява достъпа и какъв риск трябва да се провери?</a:t>
            </a:r>
            <a:endParaRPr lang="bg"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С попечителство Влизате в акаунт на телефона сиДоставчикът на услугата съхранява ключовете на своите сървъри Доставчикът на услугата одобрява и подписва плащането ВиНаличностОбещание от доставчика на ">    </p:cNvPr>
          <p:cNvPicPr>
            <a:picLocks noChangeAspect="1"/>
          </p:cNvPicPr>
          <p:nvPr/>
        </p:nvPicPr>
        <p:blipFill>
          <a:blip r:embed="rId1"/>
          <a:stretch>
            <a:fillRect/>
          </a:stretch>
        </p:blipFill>
        <p:spPr>
          <a:xfrm>
            <a:off x="534467" y="266730"/>
            <a:ext cx="111230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Горещи и студени портфейли</a:t>
            </a:r>
            <a:endParaRPr lang="bg" sz="3000" dirty="0"/>
          </a:p>
        </p:txBody>
      </p:sp>
      <p:sp>
        <p:nvSpPr>
          <p:cNvPr id="5" name="Text 2"/>
          <p:cNvSpPr/>
          <p:nvPr/>
        </p:nvSpPr>
        <p:spPr>
          <a:xfrm>
            <a:off x="956188" y="1364742"/>
            <a:ext cx="6023427" cy="2951683"/>
          </a:xfrm>
          <a:prstGeom prst="rect">
            <a:avLst/>
          </a:prstGeom>
          <a:noFill/>
          <a:ln/>
        </p:spPr>
        <p:txBody>
          <a:bodyPr wrap="square" lIns="0" tIns="0" rIns="0" bIns="0" rtlCol="0" anchor="t"/>
          <a:lstStyle/>
          <a:p>
            <a:pPr algn="l" marL="173990" indent="-173990">
              <a:lnSpc>
                <a:spcPct val="113000"/>
              </a:lnSpc>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Горещо съхранение:</a:t>
            </a:r>
            <a:r>
              <a:rPr lang="bg" altLang="en-US" sz="1820" dirty="0">
                <a:solidFill>
                  <a:srgbClr val="25252B"/>
                </a:solidFill>
                <a:latin typeface="IBM Plex Sans" pitchFamily="34" charset="0"/>
                <a:ea typeface="IBM Plex Sans" pitchFamily="34" charset="-122"/>
                <a:cs typeface="IBM Plex Sans" pitchFamily="34" charset="-120"/>
              </a:rPr>
              <a:t> ключове на устройство, свързано с интернет; удобно, но с по-голям риск</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Студено съхранение:</a:t>
            </a:r>
            <a:r>
              <a:rPr lang="bg" altLang="en-US" sz="1820" dirty="0">
                <a:solidFill>
                  <a:srgbClr val="25252B"/>
                </a:solidFill>
                <a:latin typeface="IBM Plex Sans" pitchFamily="34" charset="0"/>
                <a:ea typeface="IBM Plex Sans" pitchFamily="34" charset="-122"/>
                <a:cs typeface="IBM Plex Sans" pitchFamily="34" charset="-120"/>
              </a:rPr>
              <a:t> ключове за подписване, изолирани от свързано с интернет устройство с общо предназначение</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Хардуерен портфейл:</a:t>
            </a:r>
            <a:r>
              <a:rPr lang="bg" altLang="en-US" sz="1820" dirty="0">
                <a:solidFill>
                  <a:srgbClr val="25252B"/>
                </a:solidFill>
                <a:latin typeface="IBM Plex Sans" pitchFamily="34" charset="0"/>
                <a:ea typeface="IBM Plex Sans" pitchFamily="34" charset="-122"/>
                <a:cs typeface="IBM Plex Sans" pitchFamily="34" charset="-120"/>
              </a:rPr>
              <a:t> специализирано устройство за защита на ключове и подписване</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Попечителство и възстановяване: отделни въпроси</a:t>
            </a:r>
            <a:endParaRPr lang="bg" sz="1820" dirty="0"/>
          </a:p>
        </p:txBody>
      </p:sp>
      <p:sp>
        <p:nvSpPr>
          <p:cNvPr id="6" name="Text 3"/>
          <p:cNvSpPr/>
          <p:nvPr/>
        </p:nvSpPr>
        <p:spPr>
          <a:xfrm>
            <a:off x="666780" y="4571086"/>
            <a:ext cx="6340632" cy="1250168"/>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Хардуерният портфейл може да поддържа студено съхранение; термините не са взаимозаменяеми. Устройствата и резервните копия също се нуждаят от защита.</a:t>
            </a:r>
            <a:endParaRPr lang="bg"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Възстановяване на портфейл и тестване на сийд фразата</a:t>
            </a:r>
            <a:endParaRPr lang="bg"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Използвайте само предварително подготвени, празни или симулирани материали. Никога не разкривайте истински думи за възстановяване; никога не използвайте впоследствие учебен портфейл за значителни суми.</a:t>
            </a:r>
            <a:endParaRPr lang="b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Само предварително подготвени, празни или симулирани материали. Вашият преподавател никога не вижда думите за възстановяване. 1 Следвайте инструкциитеИзползвайте официалното ръководство за конкретния ">    </p:cNvPr>
          <p:cNvPicPr>
            <a:picLocks noChangeAspect="1"/>
          </p:cNvPicPr>
          <p:nvPr/>
        </p:nvPicPr>
        <p:blipFill>
          <a:blip r:embed="rId1"/>
          <a:stretch>
            <a:fillRect/>
          </a:stretch>
        </p:blipFill>
        <p:spPr>
          <a:xfrm>
            <a:off x="767456" y="266730"/>
            <a:ext cx="106569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Получаване на Биткойн</a:t>
            </a:r>
            <a:endParaRPr lang="bg"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bg" altLang="en-US" sz="2300" b="1" dirty="0">
                <a:solidFill>
                  <a:srgbClr val="25252B"/>
                </a:solidFill>
                <a:latin typeface="IBM Plex Sans" pitchFamily="34" charset="0"/>
                <a:ea typeface="IBM Plex Sans" pitchFamily="34" charset="-122"/>
                <a:cs typeface="IBM Plex Sans" pitchFamily="34" charset="-120"/>
              </a:rPr>
              <a:t>Упражнение 1: безопасно получаване</a:t>
            </a:r>
            <a:endParaRPr lang="bg" sz="2300" dirty="0"/>
          </a:p>
        </p:txBody>
      </p:sp>
      <p:sp>
        <p:nvSpPr>
          <p:cNvPr id="5" name="Text 3"/>
          <p:cNvSpPr/>
          <p:nvPr/>
        </p:nvSpPr>
        <p:spPr>
          <a:xfrm>
            <a:off x="1032449" y="2070659"/>
            <a:ext cx="11109137" cy="220891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Отворете подготвения портфейл; изберете „Получаване“.</a:t>
            </a:r>
            <a:endParaRPr lang="bg" sz="2300" dirty="0"/>
          </a:p>
          <a:p>
            <a:pPr algn="l" marL="219710" indent="-219710">
              <a:lnSpc>
                <a:spcPct val="113000"/>
              </a:lnSpc>
              <a:spcBef>
                <a:spcPts val="460"/>
              </a:spcBef>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Определете дали получаването е по основната верига или чрез Lightning.</a:t>
            </a:r>
            <a:endParaRPr lang="bg" sz="2300" dirty="0"/>
          </a:p>
          <a:p>
            <a:pPr algn="l" marL="219710" indent="-219710">
              <a:lnSpc>
                <a:spcPct val="113000"/>
              </a:lnSpc>
              <a:spcBef>
                <a:spcPts val="460"/>
              </a:spcBef>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Споделяйте само публична информация за получаване.</a:t>
            </a:r>
            <a:endParaRPr lang="bg" sz="2300" dirty="0"/>
          </a:p>
          <a:p>
            <a:pPr algn="l" marL="219710" indent="-219710">
              <a:lnSpc>
                <a:spcPct val="113000"/>
              </a:lnSpc>
              <a:spcBef>
                <a:spcPts val="460"/>
              </a:spcBef>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Сверете всяка заявена сума с изпращача.</a:t>
            </a:r>
            <a:endParaRPr lang="bg" sz="2300" dirty="0"/>
          </a:p>
          <a:p>
            <a:pPr algn="l" marL="219710" indent="-219710">
              <a:lnSpc>
                <a:spcPct val="113000"/>
              </a:lnSpc>
              <a:spcBef>
                <a:spcPts val="460"/>
              </a:spcBef>
              <a:buSzPct val="100000"/>
              <a:buFont typeface="+mj-lt"/>
              <a:buAutoNum type="arabicPeriod" startAt="1"/>
            </a:pPr>
            <a:r>
              <a:rPr lang="bg" altLang="en-US" sz="2300" dirty="0">
                <a:solidFill>
                  <a:srgbClr val="25252B"/>
                </a:solidFill>
                <a:latin typeface="IBM Plex Sans" pitchFamily="34" charset="0"/>
                <a:ea typeface="IBM Plex Sans" pitchFamily="34" charset="-122"/>
                <a:cs typeface="IBM Plex Sans" pitchFamily="34" charset="-120"/>
              </a:rPr>
              <a:t>Проверете сумата и статуса в собствения си портфейл.</a:t>
            </a:r>
            <a:endParaRPr lang="bg" sz="2300" dirty="0"/>
          </a:p>
        </p:txBody>
      </p:sp>
      <p:sp>
        <p:nvSpPr>
          <p:cNvPr id="6" name="Text 4"/>
          <p:cNvSpPr/>
          <p:nvPr/>
        </p:nvSpPr>
        <p:spPr>
          <a:xfrm>
            <a:off x="666780" y="4601352"/>
            <a:ext cx="11510010" cy="1184971"/>
          </a:xfrm>
          <a:prstGeom prst="rect">
            <a:avLst/>
          </a:prstGeom>
          <a:noFill/>
          <a:ln/>
        </p:spPr>
        <p:txBody>
          <a:bodyPr wrap="square" lIns="0" tIns="0" rIns="0" bIns="0" rtlCol="0" anchor="t"/>
          <a:lstStyle/>
          <a:p>
            <a:pPr algn="l" indent="0" marL="0">
              <a:lnSpc>
                <a:spcPct val="113000"/>
              </a:lnSpc>
              <a:buNone/>
            </a:pPr>
            <a:r>
              <a:rPr lang="bg" altLang="en-US" sz="2300" dirty="0">
                <a:solidFill>
                  <a:srgbClr val="25252B"/>
                </a:solidFill>
                <a:latin typeface="IBM Plex Sans" pitchFamily="34" charset="0"/>
                <a:ea typeface="IBM Plex Sans" pitchFamily="34" charset="-122"/>
                <a:cs typeface="IBM Plex Sans" pitchFamily="34" charset="-120"/>
              </a:rPr>
              <a:t>Съобщение или екранна снимка от изпращача не е доказателство. Чакаща трансакция не е същото като потвърдена; потвържденията не могат да поправят грешен адрес или да предотвратят измама.</a:t>
            </a:r>
            <a:endParaRPr lang="bg"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Изпращане на Биткойн</a:t>
            </a:r>
            <a:endParaRPr lang="bg"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bg" altLang="en-US" sz="2400" b="1" dirty="0">
                <a:solidFill>
                  <a:srgbClr val="25252B"/>
                </a:solidFill>
                <a:latin typeface="IBM Plex Sans" pitchFamily="34" charset="0"/>
                <a:ea typeface="IBM Plex Sans" pitchFamily="34" charset="-122"/>
                <a:cs typeface="IBM Plex Sans" pitchFamily="34" charset="-120"/>
              </a:rPr>
              <a:t>Упражнение 2: спрете и проверете, преди да изпратите</a:t>
            </a:r>
            <a:endParaRPr lang="bg" sz="2400" dirty="0"/>
          </a:p>
        </p:txBody>
      </p:sp>
      <p:sp>
        <p:nvSpPr>
          <p:cNvPr id="6" name="Text 3"/>
          <p:cNvSpPr/>
          <p:nvPr/>
        </p:nvSpPr>
        <p:spPr>
          <a:xfrm>
            <a:off x="666780" y="2575316"/>
            <a:ext cx="6340632" cy="3702223"/>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Одобрявайте само когато всички проверки потвърждават, че данните съвпадат. Ако данните се променят, появи се натиск да действате спешно или някой поиска поверителна информация, спрете и проверете чрез независим източник. Валидно извършен превод е трудно или невъзможно да бъде отменен.</a:t>
            </a:r>
            <a:endParaRPr lang="bg"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Преди да изпратите✓ ПолучателПотвърдете получателя и целта на плащането чрез доверен канал.✓ Начин на плащанеПотвърдете дали плащането е във веригата или чрез Lightning.✓ Адрес на получаванеСравнете г">    </p:cNvPr>
          <p:cNvPicPr>
            <a:picLocks noChangeAspect="1"/>
          </p:cNvPicPr>
          <p:nvPr/>
        </p:nvPicPr>
        <p:blipFill>
          <a:blip r:embed="rId1"/>
          <a:stretch>
            <a:fillRect/>
          </a:stretch>
        </p:blipFill>
        <p:spPr>
          <a:xfrm>
            <a:off x="1220815" y="266730"/>
            <a:ext cx="975033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Проверка и необратими трансакции</a:t>
            </a:r>
            <a:endParaRPr lang="bg"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Txid:</a:t>
            </a:r>
            <a:r>
              <a:rPr lang="bg" altLang="en-US" sz="2110" dirty="0">
                <a:solidFill>
                  <a:srgbClr val="25252B"/>
                </a:solidFill>
                <a:latin typeface="IBM Plex Sans" pitchFamily="34" charset="0"/>
                <a:ea typeface="IBM Plex Sans" pitchFamily="34" charset="-122"/>
                <a:cs typeface="IBM Plex Sans" pitchFamily="34" charset="-120"/>
              </a:rPr>
              <a:t> идентификатор на трансакция във веригата</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Блоков експлорър:</a:t>
            </a:r>
            <a:r>
              <a:rPr lang="bg" altLang="en-US" sz="2110" dirty="0">
                <a:solidFill>
                  <a:srgbClr val="25252B"/>
                </a:solidFill>
                <a:latin typeface="IBM Plex Sans" pitchFamily="34" charset="0"/>
                <a:ea typeface="IBM Plex Sans" pitchFamily="34" charset="-122"/>
                <a:cs typeface="IBM Plex Sans" pitchFamily="34" charset="-120"/>
              </a:rPr>
              <a:t> интерфейс за достъп до публични данни за трансакциите</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Проверете мрежата, адреса на получателя, сумата, таксата, статуса и потвържденията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Излъчване → изчакване → включване в блок → последващи потвърждения</a:t>
            </a:r>
            <a:endParaRPr lang="bg" sz="2110" dirty="0"/>
          </a:p>
        </p:txBody>
      </p:sp>
      <p:sp>
        <p:nvSpPr>
          <p:cNvPr id="5" name="Text 3"/>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Блоковият експлорър не може да докаже самоличност, честност или цел на плащането. Няма универсален брой потвърждения, приложим за всяко плащане.</a:t>
            </a:r>
            <a:endParaRPr lang="bg" sz="2110" dirty="0"/>
          </a:p>
        </p:txBody>
      </p:sp>
      <p:sp>
        <p:nvSpPr>
          <p:cNvPr id="6" name="Text 4"/>
          <p:cNvSpPr/>
          <p:nvPr/>
        </p:nvSpPr>
        <p:spPr>
          <a:xfrm>
            <a:off x="666780" y="4633356"/>
            <a:ext cx="11510010" cy="108585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Използвайте предварително подготвени примери; не търсете личен адрес или трансакция на обучаем. Търсенията могат да разкрият интереса Ви пред оператора на блоковия експлорър.</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Пул с чакащи трансакцииИзчакване на блокБлок N1 потвърждениеБлок N+12 потвържденияБлок N+23 потвържденияБлок N+34 потвърждения">    </p:cNvPr>
          <p:cNvPicPr>
            <a:picLocks noChangeAspect="1"/>
          </p:cNvPicPr>
          <p:nvPr/>
        </p:nvPicPr>
        <p:blipFill>
          <a:blip r:embed="rId1"/>
          <a:stretch>
            <a:fillRect/>
          </a:stretch>
        </p:blipFill>
        <p:spPr>
          <a:xfrm>
            <a:off x="342900" y="1821759"/>
            <a:ext cx="11506170" cy="30620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Контролен списък за</a:t>
            </a:r>
            <a:br/>
            <a:r>
              <a:rPr lang="bg" altLang="en-US" sz="3000" dirty="0">
                <a:solidFill>
                  <a:srgbClr val="422C70"/>
                </a:solidFill>
                <a:latin typeface="IBM Plex Sans Medium" pitchFamily="34" charset="0"/>
                <a:ea typeface="IBM Plex Sans Medium" pitchFamily="34" charset="-122"/>
                <a:cs typeface="IBM Plex Sans Medium" pitchFamily="34" charset="-120"/>
              </a:rPr>
              <a:t>безопасност</a:t>
            </a:r>
            <a:endParaRPr lang="bg" sz="3000" dirty="0"/>
          </a:p>
        </p:txBody>
      </p:sp>
      <p:sp>
        <p:nvSpPr>
          <p:cNvPr id="5" name="Text 2"/>
          <p:cNvSpPr/>
          <p:nvPr/>
        </p:nvSpPr>
        <p:spPr>
          <a:xfrm>
            <a:off x="666780" y="1830263"/>
            <a:ext cx="5694426" cy="625084"/>
          </a:xfrm>
          <a:prstGeom prst="rect">
            <a:avLst/>
          </a:prstGeom>
          <a:noFill/>
          <a:ln/>
        </p:spPr>
        <p:txBody>
          <a:bodyPr wrap="square" lIns="0" tIns="0" rIns="0" bIns="0" rtlCol="0" anchor="t"/>
          <a:lstStyle/>
          <a:p>
            <a:pPr algn="l" indent="0" marL="0">
              <a:lnSpc>
                <a:spcPct val="113000"/>
              </a:lnSpc>
              <a:buNone/>
            </a:pPr>
            <a:r>
              <a:rPr lang="bg" altLang="en-US" sz="1820" b="1" dirty="0">
                <a:solidFill>
                  <a:srgbClr val="25252B"/>
                </a:solidFill>
                <a:latin typeface="IBM Plex Sans" pitchFamily="34" charset="0"/>
                <a:ea typeface="IBM Plex Sans" pitchFamily="34" charset="-122"/>
                <a:cs typeface="IBM Plex Sans" pitchFamily="34" charset="-120"/>
              </a:rPr>
              <a:t>Упражнение 3: разпознайте риск и спрете безопасно</a:t>
            </a:r>
            <a:endParaRPr lang="bg" sz="1820" dirty="0"/>
          </a:p>
        </p:txBody>
      </p:sp>
      <p:sp>
        <p:nvSpPr>
          <p:cNvPr id="6" name="Text 3"/>
          <p:cNvSpPr/>
          <p:nvPr/>
        </p:nvSpPr>
        <p:spPr>
          <a:xfrm>
            <a:off x="666780" y="2686964"/>
            <a:ext cx="5694426" cy="1562710"/>
          </a:xfrm>
          <a:prstGeom prst="rect">
            <a:avLst/>
          </a:prstGeom>
          <a:noFill/>
          <a:ln/>
        </p:spPr>
        <p:txBody>
          <a:bodyPr wrap="square" lIns="0" tIns="0" rIns="0" bIns="0" rtlCol="0" anchor="t"/>
          <a:lstStyle/>
          <a:p>
            <a:pPr algn="l" indent="0" marL="0">
              <a:lnSpc>
                <a:spcPct val="113000"/>
              </a:lnSpc>
              <a:buNone/>
            </a:pPr>
            <a:r>
              <a:rPr lang="bg" altLang="en-US" sz="1820" b="1" dirty="0">
                <a:solidFill>
                  <a:srgbClr val="25252B"/>
                </a:solidFill>
                <a:latin typeface="IBM Plex Sans" pitchFamily="34" charset="0"/>
                <a:ea typeface="IBM Plex Sans" pitchFamily="34" charset="-122"/>
                <a:cs typeface="IBM Plex Sans" pitchFamily="34" charset="-120"/>
              </a:rPr>
              <a:t>Спрете за момент. Не споделяйте нищо. Не изпращайте нищо. Затворете канала за комуникация. Проверете чрез независим източник. Потърсете помощ, без да разкривате тайни.</a:t>
            </a:r>
            <a:endParaRPr lang="bg" sz="1820" dirty="0"/>
          </a:p>
        </p:txBody>
      </p:sp>
      <p:sp>
        <p:nvSpPr>
          <p:cNvPr id="7" name="Shape 4"/>
          <p:cNvSpPr/>
          <p:nvPr/>
        </p:nvSpPr>
        <p:spPr>
          <a:xfrm>
            <a:off x="666780" y="4481200"/>
            <a:ext cx="5372100" cy="1875069"/>
          </a:xfrm>
          <a:prstGeom prst="rect">
            <a:avLst/>
          </a:prstGeom>
          <a:solidFill>
            <a:srgbClr val="F3F3FA"/>
          </a:solidFill>
          <a:ln/>
        </p:spPr>
      </p:sp>
      <p:sp>
        <p:nvSpPr>
          <p:cNvPr id="8" name="Shape 5"/>
          <p:cNvSpPr/>
          <p:nvPr/>
        </p:nvSpPr>
        <p:spPr>
          <a:xfrm>
            <a:off x="666780" y="4481200"/>
            <a:ext cx="57150" cy="1875069"/>
          </a:xfrm>
          <a:prstGeom prst="rect">
            <a:avLst/>
          </a:prstGeom>
          <a:solidFill>
            <a:srgbClr val="422C70"/>
          </a:solidFill>
          <a:ln/>
        </p:spPr>
      </p:sp>
      <p:sp>
        <p:nvSpPr>
          <p:cNvPr id="9" name="Text 6"/>
          <p:cNvSpPr/>
          <p:nvPr/>
        </p:nvSpPr>
        <p:spPr>
          <a:xfrm>
            <a:off x="1094537" y="4689683"/>
            <a:ext cx="4848057" cy="1458102"/>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Опитайте</a:t>
            </a:r>
            <a:endParaRPr lang="bg" sz="1820" dirty="0"/>
          </a:p>
          <a:p>
            <a:pPr algn="l" indent="0" marL="0">
              <a:lnSpc>
                <a:spcPct val="113000"/>
              </a:lnSpc>
              <a:spcBef>
                <a:spcPts val="270"/>
              </a:spcBef>
              <a:buNone/>
            </a:pPr>
            <a:r>
              <a:rPr lang="bg" altLang="en-US" sz="1820" dirty="0">
                <a:solidFill>
                  <a:srgbClr val="25252B"/>
                </a:solidFill>
                <a:latin typeface="IBM Plex Sans" pitchFamily="34" charset="0"/>
                <a:ea typeface="IBM Plex Sans" pitchFamily="34" charset="-122"/>
                <a:cs typeface="IBM Plex Sans" pitchFamily="34" charset="-120"/>
              </a:rPr>
              <a:t>Определете предупредителния знак в предварително подготвено съобщение, възможната загуба и първото безопасно действие.</a:t>
            </a:r>
            <a:endParaRPr lang="bg"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Спешност Представяне за друго лице Променен адрес на получателя Гарантирана доходност Искания за поверителна информация">    </p:cNvPr>
          <p:cNvPicPr>
            <a:picLocks noChangeAspect="1"/>
          </p:cNvPicPr>
          <p:nvPr/>
        </p:nvPicPr>
        <p:blipFill>
          <a:blip r:embed="rId1"/>
          <a:stretch>
            <a:fillRect/>
          </a:stretch>
        </p:blipFill>
        <p:spPr>
          <a:xfrm>
            <a:off x="342900" y="612557"/>
            <a:ext cx="11506170" cy="54805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Придобиване и обмен на</a:t>
            </a:r>
            <a:br/>
            <a:r>
              <a:rPr lang="bg" altLang="en-US" sz="3000" dirty="0">
                <a:solidFill>
                  <a:srgbClr val="422C70"/>
                </a:solidFill>
                <a:latin typeface="IBM Plex Sans Medium" pitchFamily="34" charset="0"/>
                <a:ea typeface="IBM Plex Sans Medium" pitchFamily="34" charset="-122"/>
                <a:cs typeface="IBM Plex Sans Medium" pitchFamily="34" charset="-120"/>
              </a:rPr>
              <a:t>Биткойн</a:t>
            </a:r>
            <a:endParaRPr lang="bg"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bg" altLang="en-US" sz="1920" b="1" dirty="0">
                <a:solidFill>
                  <a:srgbClr val="25252B"/>
                </a:solidFill>
                <a:latin typeface="IBM Plex Sans" pitchFamily="34" charset="0"/>
                <a:ea typeface="IBM Plex Sans" pitchFamily="34" charset="-122"/>
                <a:cs typeface="IBM Plex Sans" pitchFamily="34" charset="-120"/>
              </a:rPr>
              <a:t>Информираност, а не финансов съвет</a:t>
            </a:r>
            <a:endParaRPr lang="bg" sz="1920" dirty="0"/>
          </a:p>
        </p:txBody>
      </p:sp>
      <p:sp>
        <p:nvSpPr>
          <p:cNvPr id="6" name="Text 3"/>
          <p:cNvSpPr/>
          <p:nvPr/>
        </p:nvSpPr>
        <p:spPr>
          <a:xfrm>
            <a:off x="666780" y="2409261"/>
            <a:ext cx="5694426" cy="1316279"/>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Сравнете общата цена и спреда, таксите за обслужване и теглене, контрола върху ключовете, данните за самоличност, сетълмента и действащите местни правила.</a:t>
            </a:r>
            <a:endParaRPr lang="bg" sz="1920" dirty="0"/>
          </a:p>
        </p:txBody>
      </p:sp>
      <p:sp>
        <p:nvSpPr>
          <p:cNvPr id="7" name="Text 4"/>
          <p:cNvSpPr/>
          <p:nvPr/>
        </p:nvSpPr>
        <p:spPr>
          <a:xfrm>
            <a:off x="666780" y="3969228"/>
            <a:ext cx="5694426" cy="2303374"/>
          </a:xfrm>
          <a:prstGeom prst="rect">
            <a:avLst/>
          </a:prstGeom>
          <a:noFill/>
          <a:ln/>
        </p:spPr>
        <p:txBody>
          <a:bodyPr wrap="square" lIns="0" tIns="0" rIns="0" bIns="0" rtlCol="0" anchor="t"/>
          <a:lstStyle/>
          <a:p>
            <a:pPr algn="l" indent="0" marL="0">
              <a:lnSpc>
                <a:spcPct val="113000"/>
              </a:lnSpc>
              <a:buNone/>
            </a:pPr>
            <a:r>
              <a:rPr lang="bg" altLang="en-US" sz="1920" dirty="0">
                <a:solidFill>
                  <a:srgbClr val="25252B"/>
                </a:solidFill>
                <a:latin typeface="IBM Plex Sans" pitchFamily="34" charset="0"/>
                <a:ea typeface="IBM Plex Sans" pitchFamily="34" charset="-122"/>
                <a:cs typeface="IBM Plex Sans" pitchFamily="34" charset="-120"/>
              </a:rPr>
              <a:t>Нито един метод или доставчик не е автоматично най-добрият избор. </a:t>
            </a:r>
            <a:r>
              <a:rPr lang="bg" altLang="en-US" sz="1920" b="1" dirty="0">
                <a:solidFill>
                  <a:srgbClr val="25252B"/>
                </a:solidFill>
                <a:latin typeface="IBM Plex Sans" pitchFamily="34" charset="0"/>
                <a:ea typeface="IBM Plex Sans" pitchFamily="34" charset="-122"/>
                <a:cs typeface="IBM Plex Sans" pitchFamily="34" charset="-120"/>
              </a:rPr>
              <a:t>KYC</a:t>
            </a:r>
            <a:r>
              <a:rPr lang="bg" altLang="en-US" sz="1920" dirty="0">
                <a:solidFill>
                  <a:srgbClr val="25252B"/>
                </a:solidFill>
                <a:latin typeface="IBM Plex Sans" pitchFamily="34" charset="0"/>
                <a:ea typeface="IBM Plex Sans" pitchFamily="34" charset="-122"/>
                <a:cs typeface="IBM Plex Sans" pitchFamily="34" charset="-120"/>
              </a:rPr>
              <a:t> означава проверки на самоличността: възможни ползи за спазването на регулаторните изисквания или възстановяването, но и рискове, свързани с данните за самоличност и плащанията.</a:t>
            </a:r>
            <a:endParaRPr lang="bg"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Човек, който иска биткойн Заработване Получавате заплащане за работа.Директно между хораОбменяте пари в брой лично.БорсаКупувате чрез доставчик на услуги.Банкомат Купувате от автомат. Самостоятелно съ">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РазходиКакви са цената, спредът и таксите за обслужване или теглене?ПопечителствоКой контролира биткойните преди и след обмена? Самоличност и поверителностКакви лични данни се събират, съхраняват или ">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Плащания в блокчейна и в мрежата Lightning</a:t>
            </a:r>
            <a:endParaRPr lang="bg"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bg" altLang="en-US" sz="2020" b="1" dirty="0">
                <a:solidFill>
                  <a:srgbClr val="422C70"/>
                </a:solidFill>
                <a:latin typeface="IBM Plex Sans" pitchFamily="34" charset="0"/>
                <a:ea typeface="IBM Plex Sans" pitchFamily="34" charset="-122"/>
                <a:cs typeface="IBM Plex Sans" pitchFamily="34" charset="-120"/>
              </a:rPr>
              <a:t>В блокчейна:</a:t>
            </a:r>
            <a:r>
              <a:rPr lang="bg" altLang="en-US" sz="2020" dirty="0">
                <a:solidFill>
                  <a:srgbClr val="25252B"/>
                </a:solidFill>
                <a:latin typeface="IBM Plex Sans" pitchFamily="34" charset="0"/>
                <a:ea typeface="IBM Plex Sans" pitchFamily="34" charset="-122"/>
                <a:cs typeface="IBM Plex Sans" pitchFamily="34" charset="-120"/>
              </a:rPr>
              <a:t> запис в блокчейна; потвърждения</a:t>
            </a:r>
            <a:endParaRPr lang="bg" sz="2020" dirty="0"/>
          </a:p>
          <a:p>
            <a:pPr algn="l" marL="191770" indent="-191770">
              <a:lnSpc>
                <a:spcPct val="113000"/>
              </a:lnSpc>
              <a:spcBef>
                <a:spcPts val="400"/>
              </a:spcBef>
              <a:buSzPct val="100000"/>
              <a:buChar char="•"/>
            </a:pPr>
            <a:r>
              <a:rPr lang="bg" altLang="en-US" sz="2020" b="1" dirty="0">
                <a:solidFill>
                  <a:srgbClr val="422C70"/>
                </a:solidFill>
                <a:latin typeface="IBM Plex Sans" pitchFamily="34" charset="0"/>
                <a:ea typeface="IBM Plex Sans" pitchFamily="34" charset="-122"/>
                <a:cs typeface="IBM Plex Sans" pitchFamily="34" charset="-120"/>
              </a:rPr>
              <a:t>Lightning:</a:t>
            </a:r>
            <a:r>
              <a:rPr lang="bg" altLang="en-US" sz="2020" dirty="0">
                <a:solidFill>
                  <a:srgbClr val="25252B"/>
                </a:solidFill>
                <a:latin typeface="IBM Plex Sans" pitchFamily="34" charset="0"/>
                <a:ea typeface="IBM Plex Sans" pitchFamily="34" charset="-122"/>
                <a:cs typeface="IBM Plex Sans" pitchFamily="34" charset="-120"/>
              </a:rPr>
              <a:t> платежна мрежа на Биткойн; обикновено бързо изпълнение или неуспех</a:t>
            </a:r>
            <a:endParaRPr lang="bg" sz="2020" dirty="0"/>
          </a:p>
          <a:p>
            <a:pPr algn="l" marL="191770" indent="-191770">
              <a:lnSpc>
                <a:spcPct val="113000"/>
              </a:lnSpc>
              <a:spcBef>
                <a:spcPts val="400"/>
              </a:spcBef>
              <a:buSzPct val="100000"/>
              <a:buChar char="•"/>
            </a:pPr>
            <a:r>
              <a:rPr lang="bg" altLang="en-US" sz="2020" dirty="0">
                <a:solidFill>
                  <a:srgbClr val="25252B"/>
                </a:solidFill>
                <a:latin typeface="IBM Plex Sans" pitchFamily="34" charset="0"/>
                <a:ea typeface="IBM Plex Sans" pitchFamily="34" charset="-122"/>
                <a:cs typeface="IBM Plex Sans" pitchFamily="34" charset="-120"/>
              </a:rPr>
              <a:t>Различни заявки за получаване, такси, лимити и възможни точки на отказ</a:t>
            </a:r>
            <a:endParaRPr lang="bg" sz="2020" dirty="0"/>
          </a:p>
          <a:p>
            <a:pPr algn="l" marL="191770" indent="-191770">
              <a:lnSpc>
                <a:spcPct val="113000"/>
              </a:lnSpc>
              <a:spcBef>
                <a:spcPts val="400"/>
              </a:spcBef>
              <a:buSzPct val="100000"/>
              <a:buChar char="•"/>
            </a:pPr>
            <a:r>
              <a:rPr lang="bg" altLang="en-US" sz="2020" dirty="0">
                <a:solidFill>
                  <a:srgbClr val="25252B"/>
                </a:solidFill>
                <a:latin typeface="IBM Plex Sans" pitchFamily="34" charset="0"/>
                <a:ea typeface="IBM Plex Sans" pitchFamily="34" charset="-122"/>
                <a:cs typeface="IBM Plex Sans" pitchFamily="34" charset="-120"/>
              </a:rPr>
              <a:t>Съобразете заявката с поддържания от портфейла метод на плащане</a:t>
            </a:r>
            <a:endParaRPr lang="bg" sz="2020" dirty="0"/>
          </a:p>
          <a:p>
            <a:pPr algn="l" marL="191770" indent="-191770">
              <a:lnSpc>
                <a:spcPct val="113000"/>
              </a:lnSpc>
              <a:spcBef>
                <a:spcPts val="400"/>
              </a:spcBef>
              <a:buSzPct val="100000"/>
              <a:buChar char="•"/>
            </a:pPr>
            <a:r>
              <a:rPr lang="bg" altLang="en-US" sz="2020" dirty="0">
                <a:solidFill>
                  <a:srgbClr val="25252B"/>
                </a:solidFill>
                <a:latin typeface="IBM Plex Sans" pitchFamily="34" charset="0"/>
                <a:ea typeface="IBM Plex Sans" pitchFamily="34" charset="-122"/>
                <a:cs typeface="IBM Plex Sans" pitchFamily="34" charset="-120"/>
              </a:rPr>
              <a:t>И двата начина могат да включват попечителство или зависимост от услуга</a:t>
            </a:r>
            <a:endParaRPr lang="bg" sz="2020" dirty="0"/>
          </a:p>
        </p:txBody>
      </p:sp>
      <p:sp>
        <p:nvSpPr>
          <p:cNvPr id="5" name="Text 3"/>
          <p:cNvSpPr/>
          <p:nvPr/>
        </p:nvSpPr>
        <p:spPr>
          <a:xfrm>
            <a:off x="666780" y="3586460"/>
            <a:ext cx="11510010" cy="1036747"/>
          </a:xfrm>
          <a:prstGeom prst="rect">
            <a:avLst/>
          </a:prstGeom>
          <a:noFill/>
          <a:ln/>
        </p:spPr>
        <p:txBody>
          <a:bodyPr wrap="square" lIns="0" tIns="0" rIns="0" bIns="0" rtlCol="0" anchor="t"/>
          <a:lstStyle/>
          <a:p>
            <a:pPr algn="l" indent="0" marL="0">
              <a:lnSpc>
                <a:spcPct val="113000"/>
              </a:lnSpc>
              <a:buNone/>
            </a:pPr>
            <a:r>
              <a:rPr lang="bg" altLang="en-US" sz="2020" dirty="0">
                <a:solidFill>
                  <a:srgbClr val="25252B"/>
                </a:solidFill>
                <a:latin typeface="IBM Plex Sans" pitchFamily="34" charset="0"/>
                <a:ea typeface="IBM Plex Sans" pitchFamily="34" charset="-122"/>
                <a:cs typeface="IBM Plex Sans" pitchFamily="34" charset="-120"/>
              </a:rPr>
              <a:t>Lightning не е отделна монета. Портфейлът за Lightning може да бъде попечителски или с лично съхранение на ключовете; бързото плащане не доказва, че е подходящ за по-големи наличности.</a:t>
            </a:r>
            <a:endParaRPr lang="bg" sz="2020" dirty="0"/>
          </a:p>
        </p:txBody>
      </p:sp>
      <p:sp>
        <p:nvSpPr>
          <p:cNvPr id="6" name="Text 4"/>
          <p:cNvSpPr/>
          <p:nvPr/>
        </p:nvSpPr>
        <p:spPr>
          <a:xfrm>
            <a:off x="666780" y="4879147"/>
            <a:ext cx="11510010" cy="1036747"/>
          </a:xfrm>
          <a:prstGeom prst="rect">
            <a:avLst/>
          </a:prstGeom>
          <a:noFill/>
          <a:ln/>
        </p:spPr>
        <p:txBody>
          <a:bodyPr wrap="square" lIns="0" tIns="0" rIns="0" bIns="0" rtlCol="0" anchor="t"/>
          <a:lstStyle/>
          <a:p>
            <a:pPr algn="l" indent="0" marL="0">
              <a:lnSpc>
                <a:spcPct val="113000"/>
              </a:lnSpc>
              <a:buNone/>
            </a:pPr>
            <a:r>
              <a:rPr lang="bg" altLang="en-US" sz="2020" dirty="0">
                <a:solidFill>
                  <a:srgbClr val="25252B"/>
                </a:solidFill>
                <a:latin typeface="IBM Plex Sans" pitchFamily="34" charset="0"/>
                <a:ea typeface="IBM Plex Sans" pitchFamily="34" charset="-122"/>
                <a:cs typeface="IBM Plex Sans" pitchFamily="34" charset="-120"/>
              </a:rPr>
              <a:t>Някои приложения поддържат и двата начина с допълнителни такси или зависимости. Подробностите за каналите, маршрутизирането и ликвидността се разглеждат в „Разширено обучение“.</a:t>
            </a:r>
            <a:endParaRPr lang="bg"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Практика с подкрепа</a:t>
            </a:r>
            <a:endParaRPr lang="bg"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Отворете подготвения портфейл и се ориентирайте в него</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Изпълнете одобрената процедура за първоначален достъп</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Намерете и проверете публичната информация за получаване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Получете средства или симулирайте безопасно получаването им; проверете статуса</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Изпълнете или симулирайте процес на получаване/изпращане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Покажете готовност за възстановяване, без да разкривате тайни данни</a:t>
            </a:r>
            <a:endParaRPr lang="bg"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Използвайте уговорената учебна среда. Спрете при несъответствие; поискайте подкрепа и допълнителни упражнения, когато е необходимо.</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Преговор: Какво означава отговорността за</a:t>
            </a:r>
            <a:br/>
            <a:r>
              <a:rPr lang="bg" altLang="en-US" sz="3000" dirty="0">
                <a:solidFill>
                  <a:srgbClr val="422C70"/>
                </a:solidFill>
                <a:latin typeface="IBM Plex Sans Medium" pitchFamily="34" charset="0"/>
                <a:ea typeface="IBM Plex Sans Medium" pitchFamily="34" charset="-122"/>
                <a:cs typeface="IBM Plex Sans Medium" pitchFamily="34" charset="-120"/>
              </a:rPr>
              <a:t>самостоятелното съхранение?</a:t>
            </a:r>
            <a:endParaRPr lang="bg"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bg" altLang="en-US" sz="1820" b="1" dirty="0">
                <a:solidFill>
                  <a:srgbClr val="25252B"/>
                </a:solidFill>
                <a:latin typeface="IBM Plex Sans" pitchFamily="34" charset="0"/>
                <a:ea typeface="IBM Plex Sans" pitchFamily="34" charset="-122"/>
                <a:cs typeface="IBM Plex Sans" pitchFamily="34" charset="-120"/>
              </a:rPr>
              <a:t>Основни изводи</a:t>
            </a:r>
            <a:endParaRPr lang="bg"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Портфейлът управлява достъпа; ключовете разрешават харченето</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Споделяйте информацията за получаване; пазете тайните си офлайн и поверителни</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Разпознавайте рисковете, свързани със съхранението, възстановяването и устройствата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Проверявайте, преди да одобрите; проверявайте резултата сами</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Спрете, ако Ви притискат; учете се с малки грешки</a:t>
            </a:r>
            <a:endParaRPr lang="bg"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bg" altLang="en-US" sz="1820" dirty="0">
                <a:solidFill>
                  <a:srgbClr val="25252B"/>
                </a:solidFill>
                <a:latin typeface="IBM Plex Sans" pitchFamily="34" charset="0"/>
                <a:ea typeface="IBM Plex Sans" pitchFamily="34" charset="-122"/>
                <a:cs typeface="IBM Plex Sans" pitchFamily="34" charset="-120"/>
              </a:rPr>
              <a:t>Приятел Ви изпраща заявка, докато непознат представител на поддръжката настоява за незабавни действия. Какво бихте могли да проверите, преди да предприемете каквото и да било?</a:t>
            </a:r>
            <a:endParaRPr lang="bg"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bg" altLang="en-US" sz="1820" b="1" dirty="0">
                <a:solidFill>
                  <a:srgbClr val="422C70"/>
                </a:solidFill>
                <a:latin typeface="IBM Plex Sans" pitchFamily="34" charset="0"/>
                <a:ea typeface="IBM Plex Sans" pitchFamily="34" charset="-122"/>
                <a:cs typeface="IBM Plex Sans" pitchFamily="34" charset="-120"/>
              </a:rPr>
              <a:t>Момент за размисъл</a:t>
            </a:r>
            <a:endParaRPr lang="bg" sz="1820" dirty="0"/>
          </a:p>
          <a:p>
            <a:pPr algn="l" indent="0" marL="0">
              <a:lnSpc>
                <a:spcPct val="113000"/>
              </a:lnSpc>
              <a:spcBef>
                <a:spcPts val="270"/>
              </a:spcBef>
              <a:buNone/>
            </a:pPr>
            <a:r>
              <a:rPr lang="bg" altLang="en-US" sz="1820" dirty="0">
                <a:solidFill>
                  <a:srgbClr val="25252B"/>
                </a:solidFill>
                <a:latin typeface="IBM Plex Sans" pitchFamily="34" charset="0"/>
                <a:ea typeface="IBM Plex Sans" pitchFamily="34" charset="-122"/>
                <a:cs typeface="IBM Plex Sans" pitchFamily="34" charset="-120"/>
              </a:rPr>
              <a:t>Коя проверка за безопасност ще отделите време да направите, преди да действате?</a:t>
            </a:r>
            <a:endParaRPr lang="bg"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3</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bg" altLang="en-US" sz="2400" dirty="0">
                <a:solidFill>
                  <a:srgbClr val="F7941F"/>
                </a:solidFill>
                <a:latin typeface="IBM Plex Sans Medium" pitchFamily="34" charset="0"/>
                <a:ea typeface="IBM Plex Sans Medium" pitchFamily="34" charset="-122"/>
                <a:cs typeface="IBM Plex Sans Medium" pitchFamily="34" charset="-120"/>
              </a:rPr>
              <a:t>Модул 4</a:t>
            </a:r>
            <a:endParaRPr lang="bg"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Биткойн във Вашата общност</a:t>
            </a:r>
            <a:endParaRPr lang="bg"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bg" altLang="en-US" sz="2400" b="1" dirty="0">
                <a:solidFill>
                  <a:srgbClr val="FFFFFF"/>
                </a:solidFill>
                <a:latin typeface="IBM Plex Sans" pitchFamily="34" charset="0"/>
                <a:ea typeface="IBM Plex Sans" pitchFamily="34" charset="-122"/>
                <a:cs typeface="IBM Plex Sans" pitchFamily="34" charset="-120"/>
              </a:rPr>
              <a:t>Свържете:</a:t>
            </a:r>
            <a:r>
              <a:rPr lang="bg" altLang="en-US" sz="2400" dirty="0">
                <a:solidFill>
                  <a:srgbClr val="FFFFFF"/>
                </a:solidFill>
                <a:latin typeface="IBM Plex Sans" pitchFamily="34" charset="0"/>
                <a:ea typeface="IBM Plex Sans" pitchFamily="34" charset="-122"/>
                <a:cs typeface="IBM Plex Sans" pitchFamily="34" charset="-120"/>
              </a:rPr>
              <a:t> Как проблемът, решението и безопасното действие са свързани с тази общност?</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Вашият местен модул 4</a:t>
            </a:r>
            <a:endParaRPr lang="bg" sz="3000" dirty="0"/>
          </a:p>
        </p:txBody>
      </p:sp>
      <p:pic>
        <p:nvPicPr>
          <p:cNvPr id="4" name="Image 0" descr="СвържетеСвържете наученото по-рано с местна потребност. СравнетеСъпоставете Биткойн с реалистична местна алтернатива.Упражнявайте се безопасноОпитайте да изпълните конкретна задача с напътствия. Обясн">    </p:cNvPr>
          <p:cNvPicPr>
            <a:picLocks noChangeAspect="1"/>
          </p:cNvPicPr>
          <p:nvPr/>
        </p:nvPicPr>
        <p:blipFill>
          <a:blip r:embed="rId1"/>
          <a:stretch>
            <a:fillRect/>
          </a:stretch>
        </p:blipFill>
        <p:spPr>
          <a:xfrm>
            <a:off x="1345448" y="1295430"/>
            <a:ext cx="9501165" cy="2042770"/>
          </a:xfrm>
          <a:prstGeom prst="rect">
            <a:avLst/>
          </a:prstGeom>
        </p:spPr>
      </p:pic>
      <p:sp>
        <p:nvSpPr>
          <p:cNvPr id="5" name="Text 2"/>
          <p:cNvSpPr/>
          <p:nvPr/>
        </p:nvSpPr>
        <p:spPr>
          <a:xfrm>
            <a:off x="666780" y="3490631"/>
            <a:ext cx="11510010" cy="1234074"/>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Запишете върху какво се фокусирате в местния контекст: проблем или възможност, алтернатива, безопасен сценарий, основна полза и риск и безопасна следваща стъпка.</a:t>
            </a:r>
            <a:endParaRPr lang="bg" sz="2400" dirty="0"/>
          </a:p>
        </p:txBody>
      </p:sp>
      <p:sp>
        <p:nvSpPr>
          <p:cNvPr id="6" name="Text 3"/>
          <p:cNvSpPr/>
          <p:nvPr/>
        </p:nvSpPr>
        <p:spPr>
          <a:xfrm>
            <a:off x="666780" y="5029474"/>
            <a:ext cx="11510010" cy="1234074"/>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От Вас не се очаква да започнете да използвате Биткойн или да заключите, че той е най-добрият вариант. Местните примери не доказват, че даден метод работи навсякъде.</a:t>
            </a:r>
            <a:endParaRPr lang="bg"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Практически занятия и демонстрации</a:t>
            </a:r>
            <a:endParaRPr lang="bg" sz="3000" dirty="0"/>
          </a:p>
        </p:txBody>
      </p:sp>
      <p:sp>
        <p:nvSpPr>
          <p:cNvPr id="4" name="Text 2"/>
          <p:cNvSpPr/>
          <p:nvPr/>
        </p:nvSpPr>
        <p:spPr>
          <a:xfrm>
            <a:off x="1017179" y="1379464"/>
            <a:ext cx="11125871" cy="1625803"/>
          </a:xfrm>
          <a:prstGeom prst="rect">
            <a:avLst/>
          </a:prstGeom>
          <a:noFill/>
          <a:ln/>
        </p:spPr>
        <p:txBody>
          <a:bodyPr wrap="square" lIns="0" tIns="0" rIns="0" bIns="0" rtlCol="0" anchor="t"/>
          <a:lstStyle/>
          <a:p>
            <a:pPr algn="l" marL="210820" indent="-210820">
              <a:lnSpc>
                <a:spcPct val="113000"/>
              </a:lnSpc>
              <a:buSzPct val="100000"/>
              <a:buChar char="•"/>
            </a:pPr>
            <a:r>
              <a:rPr lang="bg" altLang="en-US" sz="2210" b="1" dirty="0">
                <a:solidFill>
                  <a:srgbClr val="422C70"/>
                </a:solidFill>
                <a:latin typeface="IBM Plex Sans" pitchFamily="34" charset="0"/>
                <a:ea typeface="IBM Plex Sans" pitchFamily="34" charset="-122"/>
                <a:cs typeface="IBM Plex Sans" pitchFamily="34" charset="-120"/>
              </a:rPr>
              <a:t>Представяне:</a:t>
            </a:r>
            <a:r>
              <a:rPr lang="bg" altLang="en-US" sz="2210" dirty="0">
                <a:solidFill>
                  <a:srgbClr val="25252B"/>
                </a:solidFill>
                <a:latin typeface="IBM Plex Sans" pitchFamily="34" charset="0"/>
                <a:ea typeface="IBM Plex Sans" pitchFamily="34" charset="-122"/>
                <a:cs typeface="IBM Plex Sans" pitchFamily="34" charset="-120"/>
              </a:rPr>
              <a:t> наблюдавайте процеса и рисковете</a:t>
            </a:r>
            <a:endParaRPr lang="bg" sz="2210" dirty="0"/>
          </a:p>
          <a:p>
            <a:pPr algn="l" marL="210820" indent="-210820">
              <a:lnSpc>
                <a:spcPct val="113000"/>
              </a:lnSpc>
              <a:spcBef>
                <a:spcPts val="440"/>
              </a:spcBef>
              <a:buSzPct val="100000"/>
              <a:buChar char="•"/>
            </a:pPr>
            <a:r>
              <a:rPr lang="bg" altLang="en-US" sz="2210" b="1" dirty="0">
                <a:solidFill>
                  <a:srgbClr val="422C70"/>
                </a:solidFill>
                <a:latin typeface="IBM Plex Sans" pitchFamily="34" charset="0"/>
                <a:ea typeface="IBM Plex Sans" pitchFamily="34" charset="-122"/>
                <a:cs typeface="IBM Plex Sans" pitchFamily="34" charset="-120"/>
              </a:rPr>
              <a:t>Упражнение:</a:t>
            </a:r>
            <a:r>
              <a:rPr lang="bg" altLang="en-US" sz="2210" dirty="0">
                <a:solidFill>
                  <a:srgbClr val="25252B"/>
                </a:solidFill>
                <a:latin typeface="IBM Plex Sans" pitchFamily="34" charset="0"/>
                <a:ea typeface="IBM Plex Sans" pitchFamily="34" charset="-122"/>
                <a:cs typeface="IBM Plex Sans" pitchFamily="34" charset="-120"/>
              </a:rPr>
              <a:t> следвайте стъпките с безопасни учебни материали</a:t>
            </a:r>
            <a:endParaRPr lang="bg" sz="2210" dirty="0"/>
          </a:p>
          <a:p>
            <a:pPr algn="l" marL="210820" indent="-210820">
              <a:lnSpc>
                <a:spcPct val="113000"/>
              </a:lnSpc>
              <a:spcBef>
                <a:spcPts val="440"/>
              </a:spcBef>
              <a:buSzPct val="100000"/>
              <a:buChar char="•"/>
            </a:pPr>
            <a:r>
              <a:rPr lang="bg" altLang="en-US" sz="2210" b="1" dirty="0">
                <a:solidFill>
                  <a:srgbClr val="422C70"/>
                </a:solidFill>
                <a:latin typeface="IBM Plex Sans" pitchFamily="34" charset="0"/>
                <a:ea typeface="IBM Plex Sans" pitchFamily="34" charset="-122"/>
                <a:cs typeface="IBM Plex Sans" pitchFamily="34" charset="-120"/>
              </a:rPr>
              <a:t>Самостоятелна работа:</a:t>
            </a:r>
            <a:r>
              <a:rPr lang="bg" altLang="en-US" sz="2210" dirty="0">
                <a:solidFill>
                  <a:srgbClr val="25252B"/>
                </a:solidFill>
                <a:latin typeface="IBM Plex Sans" pitchFamily="34" charset="0"/>
                <a:ea typeface="IBM Plex Sans" pitchFamily="34" charset="-122"/>
                <a:cs typeface="IBM Plex Sans" pitchFamily="34" charset="-120"/>
              </a:rPr>
              <a:t> изпълнете задача или обяснете решение самостоятелно</a:t>
            </a:r>
            <a:endParaRPr lang="bg" sz="2210" dirty="0"/>
          </a:p>
        </p:txBody>
      </p:sp>
      <p:sp>
        <p:nvSpPr>
          <p:cNvPr id="5" name="Text 3"/>
          <p:cNvSpPr/>
          <p:nvPr/>
        </p:nvSpPr>
        <p:spPr>
          <a:xfrm>
            <a:off x="666780" y="3313694"/>
            <a:ext cx="11510010" cy="756940"/>
          </a:xfrm>
          <a:prstGeom prst="rect">
            <a:avLst/>
          </a:prstGeom>
          <a:noFill/>
          <a:ln/>
        </p:spPr>
        <p:txBody>
          <a:bodyPr wrap="square" lIns="0" tIns="0" rIns="0" bIns="0" rtlCol="0" anchor="t"/>
          <a:lstStyle/>
          <a:p>
            <a:pPr algn="l" indent="0" marL="0">
              <a:lnSpc>
                <a:spcPct val="113000"/>
              </a:lnSpc>
              <a:buNone/>
            </a:pPr>
            <a:r>
              <a:rPr lang="bg" altLang="en-US" sz="2210" dirty="0">
                <a:solidFill>
                  <a:srgbClr val="25252B"/>
                </a:solidFill>
                <a:latin typeface="IBM Plex Sans" pitchFamily="34" charset="0"/>
                <a:ea typeface="IBM Plex Sans" pitchFamily="34" charset="-122"/>
                <a:cs typeface="IBM Plex Sans" pitchFamily="34" charset="-120"/>
              </a:rPr>
              <a:t>Преди упражнението: проверени инструменти, ясни планове за възстановяване и действия при неуспех, известни рискове и ясно определен момент за спиране.</a:t>
            </a:r>
            <a:endParaRPr lang="bg" sz="2210" dirty="0"/>
          </a:p>
        </p:txBody>
      </p:sp>
      <p:sp>
        <p:nvSpPr>
          <p:cNvPr id="6" name="Text 4"/>
          <p:cNvSpPr/>
          <p:nvPr/>
        </p:nvSpPr>
        <p:spPr>
          <a:xfrm>
            <a:off x="666780" y="4350990"/>
            <a:ext cx="11510010" cy="1513881"/>
          </a:xfrm>
          <a:prstGeom prst="rect">
            <a:avLst/>
          </a:prstGeom>
          <a:noFill/>
          <a:ln/>
        </p:spPr>
        <p:txBody>
          <a:bodyPr wrap="square" lIns="0" tIns="0" rIns="0" bIns="0" rtlCol="0" anchor="t"/>
          <a:lstStyle/>
          <a:p>
            <a:pPr algn="l" indent="0" marL="0">
              <a:lnSpc>
                <a:spcPct val="113000"/>
              </a:lnSpc>
              <a:buNone/>
            </a:pPr>
            <a:r>
              <a:rPr lang="bg" altLang="en-US" sz="2210" dirty="0">
                <a:solidFill>
                  <a:srgbClr val="25252B"/>
                </a:solidFill>
                <a:latin typeface="IBM Plex Sans" pitchFamily="34" charset="0"/>
                <a:ea typeface="IBM Plex Sans" pitchFamily="34" charset="-122"/>
                <a:cs typeface="IBM Plex Sans" pitchFamily="34" charset="-120"/>
              </a:rPr>
              <a:t>Няма натиск да инсталирате софтуер или да разкривате финансови данни. Предлага се алтернатива без интернет връзка или без използване на средства. Всяка реално използвана сума трябва да е достатъчно малка, така че пълната ѝ загуба да остане урок, а не криза.</a:t>
            </a:r>
            <a:endParaRPr lang="bg"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Местни инструменти и ресурси за Биткойн</a:t>
            </a:r>
            <a:endParaRPr lang="bg"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Предназначение и реалистична алтернатива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Контрол върху ключовете и възстановяване</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Автентичен издател, домейн или страница на приложението в магазина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Наличие на отворен код, преглед и поддръжка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Поверителност, общи разходи, съвместимост и потребителска поддръжка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Действащи местни правила и ограничения</a:t>
            </a:r>
            <a:endParaRPr lang="bg"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Запишете инструмента/версията, датата на проверката, начина на попечителство, основната употреба, ползата, риска, метода за възстановяване и алтернативата.</a:t>
            </a:r>
            <a:endParaRPr lang="bg"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Посочените инструменти са учебни примери, актуални към определена дата, а не препоръки или обещания за безопасност, достъпност, ниски разходи или пригодност. Проверете ги отново преди реална употреба.</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Плащания чрез Lightning</a:t>
            </a:r>
            <a:endParaRPr lang="bg"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Заявка за плащане:</a:t>
            </a:r>
            <a:r>
              <a:rPr lang="bg" altLang="en-US" sz="2110" dirty="0">
                <a:solidFill>
                  <a:srgbClr val="25252B"/>
                </a:solidFill>
                <a:latin typeface="IBM Plex Sans" pitchFamily="34" charset="0"/>
                <a:ea typeface="IBM Plex Sans" pitchFamily="34" charset="-122"/>
                <a:cs typeface="IBM Plex Sans" pitchFamily="34" charset="-120"/>
              </a:rPr>
              <a:t> искане за конкретно плащане; може да включва сума и срок на валидност</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Lightning адрес:</a:t>
            </a:r>
            <a:r>
              <a:rPr lang="bg" altLang="en-US" sz="2110" dirty="0">
                <a:solidFill>
                  <a:srgbClr val="25252B"/>
                </a:solidFill>
                <a:latin typeface="IBM Plex Sans" pitchFamily="34" charset="0"/>
                <a:ea typeface="IBM Plex Sans" pitchFamily="34" charset="-122"/>
                <a:cs typeface="IBM Plex Sans" pitchFamily="34" charset="-120"/>
              </a:rPr>
              <a:t> идентификатор за маршрутизиране, поддържан от доставчик, често подобен на имейл адрес</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Проверете съхранението на средствата, начина на захранване, резервното копие, таксите и лимитите</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Установете как се обработват неуспешните плащания и как се потвърждава получателят</a:t>
            </a:r>
            <a:endParaRPr lang="bg" sz="2110" dirty="0"/>
          </a:p>
        </p:txBody>
      </p:sp>
      <p:sp>
        <p:nvSpPr>
          <p:cNvPr id="5" name="Text 3"/>
          <p:cNvSpPr/>
          <p:nvPr/>
        </p:nvSpPr>
        <p:spPr>
          <a:xfrm>
            <a:off x="666780" y="4727082"/>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Lightning адресът не е имейл акаунт; той зависи от доставчика или домейна, който го поддържа. Проверете окончателната заявка, преди да я одобрите.</a:t>
            </a:r>
            <a:endParaRPr lang="bg" sz="2110" dirty="0"/>
          </a:p>
        </p:txBody>
      </p:sp>
      <p:sp>
        <p:nvSpPr>
          <p:cNvPr id="6" name="Text 4"/>
          <p:cNvSpPr/>
          <p:nvPr/>
        </p:nvSpPr>
        <p:spPr>
          <a:xfrm>
            <a:off x="666780" y="5719206"/>
            <a:ext cx="11510010" cy="36192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Успешното малко плащане не доказва безопасност при по-големи наличности.</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Получателят издава фактураПолучателят създава заявка за плащане с посочена сума.Изпращачът плащаИзпращачът сканира заявката, проверява сумата и плаща. Получателят получава плащанетоПлащането пристига ">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Трябва да знаете дали всеки портфейл е попечителски или с лично попечителство. 1Създайте заявкатаПолучателят създава заявка за плащане.2Сканирайте заявкатаИзпращачът я сканира или копира.3Проверете да">    </p:cNvPr>
          <p:cNvPicPr>
            <a:picLocks noChangeAspect="1"/>
          </p:cNvPicPr>
          <p:nvPr/>
        </p:nvPicPr>
        <p:blipFill>
          <a:blip r:embed="rId1"/>
          <a:stretch>
            <a:fillRect/>
          </a:stretch>
        </p:blipFill>
        <p:spPr>
          <a:xfrm>
            <a:off x="342900" y="295717"/>
            <a:ext cx="11506170" cy="611422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Плащане чрез Lightning с напътствия</a:t>
            </a:r>
            <a:endParaRPr lang="bg"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bg" altLang="en-US" sz="2210" dirty="0">
                <a:solidFill>
                  <a:srgbClr val="25252B"/>
                </a:solidFill>
                <a:latin typeface="IBM Plex Sans" pitchFamily="34" charset="0"/>
                <a:ea typeface="IBM Plex Sans" pitchFamily="34" charset="-122"/>
                <a:cs typeface="IBM Plex Sans" pitchFamily="34" charset="-120"/>
              </a:rPr>
              <a:t>Получателят създава правилната заявка.</a:t>
            </a:r>
            <a:endParaRPr lang="bg" sz="2210" dirty="0"/>
          </a:p>
          <a:p>
            <a:pPr algn="l" marL="210820" indent="-210820">
              <a:lnSpc>
                <a:spcPct val="113000"/>
              </a:lnSpc>
              <a:spcBef>
                <a:spcPts val="440"/>
              </a:spcBef>
              <a:buSzPct val="100000"/>
              <a:buFont typeface="+mj-lt"/>
              <a:buAutoNum type="arabicPeriod" startAt="1"/>
            </a:pPr>
            <a:r>
              <a:rPr lang="bg" altLang="en-US" sz="2210" dirty="0">
                <a:solidFill>
                  <a:srgbClr val="25252B"/>
                </a:solidFill>
                <a:latin typeface="IBM Plex Sans" pitchFamily="34" charset="0"/>
                <a:ea typeface="IBM Plex Sans" pitchFamily="34" charset="-122"/>
                <a:cs typeface="IBM Plex Sans" pitchFamily="34" charset="-120"/>
              </a:rPr>
              <a:t>Изпращачът я сканира или копира.</a:t>
            </a:r>
            <a:endParaRPr lang="bg" sz="2210" dirty="0"/>
          </a:p>
          <a:p>
            <a:pPr algn="l" marL="210820" indent="-210820">
              <a:lnSpc>
                <a:spcPct val="113000"/>
              </a:lnSpc>
              <a:spcBef>
                <a:spcPts val="440"/>
              </a:spcBef>
              <a:buSzPct val="100000"/>
              <a:buFont typeface="+mj-lt"/>
              <a:buAutoNum type="arabicPeriod" startAt="1"/>
            </a:pPr>
            <a:r>
              <a:rPr lang="bg" altLang="en-US" sz="2210" dirty="0">
                <a:solidFill>
                  <a:srgbClr val="25252B"/>
                </a:solidFill>
                <a:latin typeface="IBM Plex Sans" pitchFamily="34" charset="0"/>
                <a:ea typeface="IBM Plex Sans" pitchFamily="34" charset="-122"/>
                <a:cs typeface="IBM Plex Sans" pitchFamily="34" charset="-120"/>
              </a:rPr>
              <a:t>Проверете получателя, сумата, мерната единица, таксата и евентуалния срок на валидност.</a:t>
            </a:r>
            <a:endParaRPr lang="bg" sz="2210" dirty="0"/>
          </a:p>
          <a:p>
            <a:pPr algn="l" marL="210820" indent="-210820">
              <a:lnSpc>
                <a:spcPct val="113000"/>
              </a:lnSpc>
              <a:spcBef>
                <a:spcPts val="440"/>
              </a:spcBef>
              <a:buSzPct val="100000"/>
              <a:buFont typeface="+mj-lt"/>
              <a:buAutoNum type="arabicPeriod" startAt="1"/>
            </a:pPr>
            <a:r>
              <a:rPr lang="bg" altLang="en-US" sz="2210" dirty="0">
                <a:solidFill>
                  <a:srgbClr val="25252B"/>
                </a:solidFill>
                <a:latin typeface="IBM Plex Sans" pitchFamily="34" charset="0"/>
                <a:ea typeface="IBM Plex Sans" pitchFamily="34" charset="-122"/>
                <a:cs typeface="IBM Plex Sans" pitchFamily="34" charset="-120"/>
              </a:rPr>
              <a:t>Потвърдете само когато данните съвпадат.</a:t>
            </a:r>
            <a:endParaRPr lang="bg" sz="2210" dirty="0"/>
          </a:p>
          <a:p>
            <a:pPr algn="l" marL="210820" indent="-210820">
              <a:lnSpc>
                <a:spcPct val="113000"/>
              </a:lnSpc>
              <a:spcBef>
                <a:spcPts val="440"/>
              </a:spcBef>
              <a:buSzPct val="100000"/>
              <a:buFont typeface="+mj-lt"/>
              <a:buAutoNum type="arabicPeriod" startAt="1"/>
            </a:pPr>
            <a:r>
              <a:rPr lang="bg" altLang="en-US" sz="2210" dirty="0">
                <a:solidFill>
                  <a:srgbClr val="25252B"/>
                </a:solidFill>
                <a:latin typeface="IBM Plex Sans" pitchFamily="34" charset="0"/>
                <a:ea typeface="IBM Plex Sans" pitchFamily="34" charset="-122"/>
                <a:cs typeface="IBM Plex Sans" pitchFamily="34" charset="-120"/>
              </a:rPr>
              <a:t>И двете страни проверяват резултата в собствените си портфейли.</a:t>
            </a:r>
            <a:endParaRPr lang="bg" sz="2210" dirty="0"/>
          </a:p>
          <a:p>
            <a:pPr algn="l" marL="210820" indent="-210820">
              <a:lnSpc>
                <a:spcPct val="113000"/>
              </a:lnSpc>
              <a:spcBef>
                <a:spcPts val="440"/>
              </a:spcBef>
              <a:buSzPct val="100000"/>
              <a:buFont typeface="+mj-lt"/>
              <a:buAutoNum type="arabicPeriod" startAt="1"/>
            </a:pPr>
            <a:r>
              <a:rPr lang="bg" altLang="en-US" sz="2210" dirty="0">
                <a:solidFill>
                  <a:srgbClr val="25252B"/>
                </a:solidFill>
                <a:latin typeface="IBM Plex Sans" pitchFamily="34" charset="0"/>
                <a:ea typeface="IBM Plex Sans" pitchFamily="34" charset="-122"/>
                <a:cs typeface="IBM Plex Sans" pitchFamily="34" charset="-120"/>
              </a:rPr>
              <a:t>Обяснете рисковете, свързани със съхранението на средствата и с неуспешните операции.</a:t>
            </a:r>
            <a:endParaRPr lang="bg"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bg" altLang="en-US" sz="2210" dirty="0">
                <a:solidFill>
                  <a:srgbClr val="25252B"/>
                </a:solidFill>
                <a:latin typeface="IBM Plex Sans" pitchFamily="34" charset="0"/>
                <a:ea typeface="IBM Plex Sans" pitchFamily="34" charset="-122"/>
                <a:cs typeface="IBM Plex Sans" pitchFamily="34" charset="-120"/>
              </a:rPr>
              <a:t>Използвайте предварително подготвено или одобрено практическо упражнение с малки суми. Спрете, ако резултатът се различава от плана; проверете, преди да предприемете по-нататъшни действия.</a:t>
            </a:r>
            <a:endParaRPr lang="bg"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Използване на Биткойн в ежедневието</a:t>
            </a:r>
            <a:endParaRPr lang="bg" sz="3000" dirty="0"/>
          </a:p>
        </p:txBody>
      </p:sp>
      <p:sp>
        <p:nvSpPr>
          <p:cNvPr id="4" name="Text 2"/>
          <p:cNvSpPr/>
          <p:nvPr/>
        </p:nvSpPr>
        <p:spPr>
          <a:xfrm>
            <a:off x="1032449" y="138303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Получаване на доходи:</a:t>
            </a:r>
            <a:r>
              <a:rPr lang="bg" altLang="en-US" sz="2300" dirty="0">
                <a:solidFill>
                  <a:srgbClr val="25252B"/>
                </a:solidFill>
                <a:latin typeface="IBM Plex Sans" pitchFamily="34" charset="0"/>
                <a:ea typeface="IBM Plex Sans" pitchFamily="34" charset="-122"/>
                <a:cs typeface="IBM Plex Sans" pitchFamily="34" charset="-120"/>
              </a:rPr>
              <a:t> ценообразуване, избор на момент, волатилност, отчетност и съхранение</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Спестяване:</a:t>
            </a:r>
            <a:r>
              <a:rPr lang="bg" altLang="en-US" sz="2300" dirty="0">
                <a:solidFill>
                  <a:srgbClr val="25252B"/>
                </a:solidFill>
                <a:latin typeface="IBM Plex Sans" pitchFamily="34" charset="0"/>
                <a:ea typeface="IBM Plex Sans" pitchFamily="34" charset="-122"/>
                <a:cs typeface="IBM Plex Sans" pitchFamily="34" charset="-120"/>
              </a:rPr>
              <a:t> бъдеща употреба; цената може да спадне рязко</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Получаване и изпращане:</a:t>
            </a:r>
            <a:r>
              <a:rPr lang="bg" altLang="en-US" sz="2300" dirty="0">
                <a:solidFill>
                  <a:srgbClr val="25252B"/>
                </a:solidFill>
                <a:latin typeface="IBM Plex Sans" pitchFamily="34" charset="0"/>
                <a:ea typeface="IBM Plex Sans" pitchFamily="34" charset="-122"/>
                <a:cs typeface="IBM Plex Sans" pitchFamily="34" charset="-120"/>
              </a:rPr>
              <a:t> правилна заявка, сетълмент, маршрут и такси</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Харчене:</a:t>
            </a:r>
            <a:r>
              <a:rPr lang="bg" altLang="en-US" sz="2300" dirty="0">
                <a:solidFill>
                  <a:srgbClr val="25252B"/>
                </a:solidFill>
                <a:latin typeface="IBM Plex Sans" pitchFamily="34" charset="0"/>
                <a:ea typeface="IBM Plex Sans" pitchFamily="34" charset="-122"/>
                <a:cs typeface="IBM Plex Sans" pitchFamily="34" charset="-120"/>
              </a:rPr>
              <a:t> обменен курс, политика на търговеца и данъчни последици</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Ценообразуване и счетоводство:</a:t>
            </a:r>
            <a:r>
              <a:rPr lang="bg" altLang="en-US" sz="2300" dirty="0">
                <a:solidFill>
                  <a:srgbClr val="25252B"/>
                </a:solidFill>
                <a:latin typeface="IBM Plex Sans" pitchFamily="34" charset="0"/>
                <a:ea typeface="IBM Plex Sans" pitchFamily="34" charset="-122"/>
                <a:cs typeface="IBM Plex Sans" pitchFamily="34" charset="-120"/>
              </a:rPr>
              <a:t> BTC/сатошита; все пак може да е необходима отчетност във фиатна валута</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Даряване:</a:t>
            </a:r>
            <a:r>
              <a:rPr lang="bg" altLang="en-US" sz="2300" dirty="0">
                <a:solidFill>
                  <a:srgbClr val="25252B"/>
                </a:solidFill>
                <a:latin typeface="IBM Plex Sans" pitchFamily="34" charset="0"/>
                <a:ea typeface="IBM Plex Sans" pitchFamily="34" charset="-122"/>
                <a:cs typeface="IBM Plex Sans" pitchFamily="34" charset="-120"/>
              </a:rPr>
              <a:t> проверете заявката на действителния получател</a:t>
            </a:r>
            <a:endParaRPr lang="bg" sz="2300" dirty="0"/>
          </a:p>
        </p:txBody>
      </p:sp>
      <p:sp>
        <p:nvSpPr>
          <p:cNvPr id="5" name="Text 3"/>
          <p:cNvSpPr/>
          <p:nvPr/>
        </p:nvSpPr>
        <p:spPr>
          <a:xfrm>
            <a:off x="666780" y="5157216"/>
            <a:ext cx="11510010" cy="789950"/>
          </a:xfrm>
          <a:prstGeom prst="rect">
            <a:avLst/>
          </a:prstGeom>
          <a:noFill/>
          <a:ln/>
        </p:spPr>
        <p:txBody>
          <a:bodyPr wrap="square" lIns="0" tIns="0" rIns="0" bIns="0" rtlCol="0" anchor="t"/>
          <a:lstStyle/>
          <a:p>
            <a:pPr algn="l" indent="0" marL="0">
              <a:lnSpc>
                <a:spcPct val="113000"/>
              </a:lnSpc>
              <a:buNone/>
            </a:pPr>
            <a:r>
              <a:rPr lang="bg" altLang="en-US" sz="2300" dirty="0">
                <a:solidFill>
                  <a:srgbClr val="25252B"/>
                </a:solidFill>
                <a:latin typeface="IBM Plex Sans" pitchFamily="34" charset="0"/>
                <a:ea typeface="IBM Plex Sans" pitchFamily="34" charset="-122"/>
                <a:cs typeface="IBM Plex Sans" pitchFamily="34" charset="-120"/>
              </a:rPr>
              <a:t>Какъв проблем се решава? По-добър ли е Биткойн от наличната алтернатива в този случай? Какъв нов риск или каква нова отговорност възниква?</a:t>
            </a:r>
            <a:endParaRPr lang="bg"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Харчене и получаване на</a:t>
            </a:r>
            <a:br/>
            <a:r>
              <a:rPr lang="bg" altLang="en-US" sz="3000" dirty="0">
                <a:solidFill>
                  <a:srgbClr val="422C70"/>
                </a:solidFill>
                <a:latin typeface="IBM Plex Sans Medium" pitchFamily="34" charset="0"/>
                <a:ea typeface="IBM Plex Sans Medium" pitchFamily="34" charset="-122"/>
                <a:cs typeface="IBM Plex Sans Medium" pitchFamily="34" charset="-120"/>
              </a:rPr>
              <a:t>местно ниво</a:t>
            </a:r>
            <a:endParaRPr lang="bg"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bg" altLang="en-US" sz="1820" b="1" dirty="0">
                <a:solidFill>
                  <a:srgbClr val="25252B"/>
                </a:solidFill>
                <a:latin typeface="IBM Plex Sans" pitchFamily="34" charset="0"/>
                <a:ea typeface="IBM Plex Sans" pitchFamily="34" charset="-122"/>
                <a:cs typeface="IBM Plex Sans" pitchFamily="34" charset="-120"/>
              </a:rPr>
              <a:t>Малка покупка</a:t>
            </a:r>
            <a:endParaRPr lang="bg" sz="1820" dirty="0"/>
          </a:p>
        </p:txBody>
      </p:sp>
      <p:sp>
        <p:nvSpPr>
          <p:cNvPr id="6" name="Text 3"/>
          <p:cNvSpPr/>
          <p:nvPr/>
        </p:nvSpPr>
        <p:spPr>
          <a:xfrm>
            <a:off x="956188" y="2327971"/>
            <a:ext cx="6023427" cy="1342705"/>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Кой начин е подходящ за малко, бързо плащане?</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Кой заявява плащането; кой проверява сумата и единицата?</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Ами ако „изпратено“ и „получено“ не съвпадат?</a:t>
            </a:r>
            <a:endParaRPr lang="bg" sz="1820" dirty="0"/>
          </a:p>
        </p:txBody>
      </p:sp>
      <p:sp>
        <p:nvSpPr>
          <p:cNvPr id="7" name="Text 4"/>
          <p:cNvSpPr/>
          <p:nvPr/>
        </p:nvSpPr>
        <p:spPr>
          <a:xfrm>
            <a:off x="666780" y="3925336"/>
            <a:ext cx="11144250" cy="312542"/>
          </a:xfrm>
          <a:prstGeom prst="rect">
            <a:avLst/>
          </a:prstGeom>
          <a:noFill/>
          <a:ln/>
        </p:spPr>
        <p:txBody>
          <a:bodyPr wrap="square" lIns="0" tIns="0" rIns="0" bIns="0" rtlCol="0" anchor="t"/>
          <a:lstStyle/>
          <a:p>
            <a:pPr algn="l" indent="0" marL="0">
              <a:lnSpc>
                <a:spcPct val="113000"/>
              </a:lnSpc>
              <a:buNone/>
            </a:pPr>
            <a:r>
              <a:rPr lang="bg" altLang="en-US" sz="1820" b="1" dirty="0">
                <a:solidFill>
                  <a:srgbClr val="25252B"/>
                </a:solidFill>
                <a:latin typeface="IBM Plex Sans" pitchFamily="34" charset="0"/>
                <a:ea typeface="IBM Plex Sans" pitchFamily="34" charset="-122"/>
                <a:cs typeface="IBM Plex Sans" pitchFamily="34" charset="-120"/>
              </a:rPr>
              <a:t>Заплащане за труд</a:t>
            </a:r>
            <a:endParaRPr lang="bg" sz="1820" dirty="0"/>
          </a:p>
        </p:txBody>
      </p:sp>
      <p:sp>
        <p:nvSpPr>
          <p:cNvPr id="8" name="Text 5"/>
          <p:cNvSpPr/>
          <p:nvPr/>
        </p:nvSpPr>
        <p:spPr>
          <a:xfrm>
            <a:off x="956188" y="4423044"/>
            <a:ext cx="6023427" cy="983894"/>
          </a:xfrm>
          <a:prstGeom prst="rect">
            <a:avLst/>
          </a:prstGeom>
          <a:noFill/>
          <a:ln/>
        </p:spPr>
        <p:txBody>
          <a:bodyPr wrap="square" lIns="0" tIns="0" rIns="0" bIns="0" rtlCol="0" anchor="t"/>
          <a:lstStyle/>
          <a:p>
            <a:pPr algn="l" marL="173990" indent="-173990">
              <a:lnSpc>
                <a:spcPct val="113000"/>
              </a:lnSpc>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В каква единица е цената, кога се определя обменният курс, кой плаща таксите?</a:t>
            </a:r>
            <a:endParaRPr lang="bg" sz="1820" dirty="0"/>
          </a:p>
          <a:p>
            <a:pPr algn="l" marL="173990" indent="-173990">
              <a:lnSpc>
                <a:spcPct val="113000"/>
              </a:lnSpc>
              <a:spcBef>
                <a:spcPts val="360"/>
              </a:spcBef>
              <a:buSzPct val="100000"/>
              <a:buChar char="•"/>
            </a:pPr>
            <a:r>
              <a:rPr lang="bg" altLang="en-US" sz="1820" dirty="0">
                <a:solidFill>
                  <a:srgbClr val="25252B"/>
                </a:solidFill>
                <a:latin typeface="IBM Plex Sans" pitchFamily="34" charset="0"/>
                <a:ea typeface="IBM Plex Sans" pitchFamily="34" charset="-122"/>
                <a:cs typeface="IBM Plex Sans" pitchFamily="34" charset="-120"/>
              </a:rPr>
              <a:t>Попечителство, отчетност, сигурно управление?</a:t>
            </a:r>
            <a:endParaRPr lang="bg"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Клиентът поръчваКлиентът поръчва кафе. Сервитьорът издава фактураСервитьорът създава заявка за плащане. Клиентът плащаКлиентът плаща в биткойн. Сервитьорът подава кафетоКлиентът получава кафето.">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Местни преводи, възстановяване на средства и дарения</a:t>
            </a:r>
            <a:endParaRPr lang="bg"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Превод към семейството:</a:t>
            </a:r>
            <a:r>
              <a:rPr lang="bg" altLang="en-US" sz="2400" dirty="0">
                <a:solidFill>
                  <a:srgbClr val="25252B"/>
                </a:solidFill>
                <a:latin typeface="IBM Plex Sans" pitchFamily="34" charset="0"/>
                <a:ea typeface="IBM Plex Sans" pitchFamily="34" charset="-122"/>
                <a:cs typeface="IBM Plex Sans" pitchFamily="34" charset="-120"/>
              </a:rPr>
              <a:t> сравнете целия път на превода, общите разходи, забавянията, съхранението на средствата и желанията на получателя</a:t>
            </a:r>
            <a:endParaRPr lang="bg" sz="2400" dirty="0"/>
          </a:p>
          <a:p>
            <a:pPr algn="l" marL="228600" indent="-228600">
              <a:lnSpc>
                <a:spcPct val="113000"/>
              </a:lnSpc>
              <a:spcBef>
                <a:spcPts val="480"/>
              </a:spcBef>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Възстановяване на средства:</a:t>
            </a:r>
            <a:r>
              <a:rPr lang="bg" altLang="en-US" sz="2400" dirty="0">
                <a:solidFill>
                  <a:srgbClr val="25252B"/>
                </a:solidFill>
                <a:latin typeface="IBM Plex Sans" pitchFamily="34" charset="0"/>
                <a:ea typeface="IBM Plex Sans" pitchFamily="34" charset="-122"/>
                <a:cs typeface="IBM Plex Sans" pitchFamily="34" charset="-120"/>
              </a:rPr>
              <a:t> проверете искането на клиента; използвайте нов адрес за възстановяването; договорете таксите и воденето на записи</a:t>
            </a:r>
            <a:endParaRPr lang="bg" sz="2400" dirty="0"/>
          </a:p>
          <a:p>
            <a:pPr algn="l" marL="228600" indent="-228600">
              <a:lnSpc>
                <a:spcPct val="113000"/>
              </a:lnSpc>
              <a:spcBef>
                <a:spcPts val="480"/>
              </a:spcBef>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Дарение за общността:</a:t>
            </a:r>
            <a:r>
              <a:rPr lang="bg" altLang="en-US" sz="2400" dirty="0">
                <a:solidFill>
                  <a:srgbClr val="25252B"/>
                </a:solidFill>
                <a:latin typeface="IBM Plex Sans" pitchFamily="34" charset="0"/>
                <a:ea typeface="IBM Plex Sans" pitchFamily="34" charset="-122"/>
                <a:cs typeface="IBM Plex Sans" pitchFamily="34" charset="-120"/>
              </a:rPr>
              <a:t> проверете искането; установете кой контролира ключовете/резервните копия и какъв е пътят на плащането</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Намерете баланс между прозрачността и поверителността на дарителите; проверете какви записи се изискват</a:t>
            </a:r>
            <a:endParaRPr lang="b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Местни канали за покупка и продажба на криптовалути</a:t>
            </a:r>
            <a:endParaRPr lang="bg"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Вход към биткойн:</a:t>
            </a:r>
            <a:r>
              <a:rPr lang="bg" altLang="en-US" sz="2110" dirty="0">
                <a:solidFill>
                  <a:srgbClr val="25252B"/>
                </a:solidFill>
                <a:latin typeface="IBM Plex Sans" pitchFamily="34" charset="0"/>
                <a:ea typeface="IBM Plex Sans" pitchFamily="34" charset="-122"/>
                <a:cs typeface="IBM Plex Sans" pitchFamily="34" charset="-120"/>
              </a:rPr>
              <a:t> местни пари, труд или активи → биткойн</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Изход от биткойн:</a:t>
            </a:r>
            <a:r>
              <a:rPr lang="bg" altLang="en-US" sz="2110" dirty="0">
                <a:solidFill>
                  <a:srgbClr val="25252B"/>
                </a:solidFill>
                <a:latin typeface="IBM Plex Sans" pitchFamily="34" charset="0"/>
                <a:ea typeface="IBM Plex Sans" pitchFamily="34" charset="-122"/>
                <a:cs typeface="IBM Plex Sans" pitchFamily="34" charset="-120"/>
              </a:rPr>
              <a:t> биткойн → местни пари, стоки или услуги</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Сравнете два местни начина за обмен със съществуваща възможност без Биткойн</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Общо получена сума, време, съхранение, поверителност, риск от отмяна и възможни точки на отказ</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Проверете възможността за теглене към ключове, които контролирате; вътрешното салдо може да остане само вземане</a:t>
            </a:r>
            <a:endParaRPr lang="bg" sz="2110" dirty="0"/>
          </a:p>
        </p:txBody>
      </p:sp>
      <p:sp>
        <p:nvSpPr>
          <p:cNvPr id="5" name="Text 3"/>
          <p:cNvSpPr/>
          <p:nvPr/>
        </p:nvSpPr>
        <p:spPr>
          <a:xfrm>
            <a:off x="666780" y="4780666"/>
            <a:ext cx="11510010" cy="144777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При обмен на живо използвайте подходящо обществено място, избягвайте да носите ненужно много пари в брой, вземете със себе си доверен човек, когато е уместно, проверете плащането, преди да си тръгнете, и спазвайте местното законодателство. Не разкривайте какви средства притежавате или подробности за съхранението им.</a:t>
            </a:r>
            <a:endParaRPr lang="bg"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Компромиси при KYC и при липса на KYC</a:t>
            </a:r>
            <a:endParaRPr lang="bg"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KYC:</a:t>
            </a:r>
            <a:r>
              <a:rPr lang="bg" altLang="en-US" sz="2110" dirty="0">
                <a:solidFill>
                  <a:srgbClr val="25252B"/>
                </a:solidFill>
                <a:latin typeface="IBM Plex Sans" pitchFamily="34" charset="0"/>
                <a:ea typeface="IBM Plex Sans" pitchFamily="34" charset="-122"/>
                <a:cs typeface="IBM Plex Sans" pitchFamily="34" charset="-120"/>
              </a:rPr>
              <a:t> проверки на самоличността; възможни ползи, свързани с достъпа до банкови услуги, лимитите, спазването на изискванията или възстановяването на достъпа</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Риск за данните:</a:t>
            </a:r>
            <a:r>
              <a:rPr lang="bg" altLang="en-US" sz="2110" dirty="0">
                <a:solidFill>
                  <a:srgbClr val="25252B"/>
                </a:solidFill>
                <a:latin typeface="IBM Plex Sans" pitchFamily="34" charset="0"/>
                <a:ea typeface="IBM Plex Sans" pitchFamily="34" charset="-122"/>
                <a:cs typeface="IBM Plex Sans" pitchFamily="34" charset="-120"/>
              </a:rPr>
              <a:t> трайни връзки между самоличността и плащанията, изтичане на данни, злоупотреби или ограничения</a:t>
            </a:r>
            <a:endParaRPr lang="bg" sz="2110" dirty="0"/>
          </a:p>
          <a:p>
            <a:pPr algn="l" marL="200660" indent="-200660">
              <a:lnSpc>
                <a:spcPct val="113000"/>
              </a:lnSpc>
              <a:spcBef>
                <a:spcPts val="420"/>
              </a:spcBef>
              <a:buSzPct val="100000"/>
              <a:buChar char="•"/>
            </a:pPr>
            <a:r>
              <a:rPr lang="bg" altLang="en-US" sz="2110" b="1" dirty="0">
                <a:solidFill>
                  <a:srgbClr val="422C70"/>
                </a:solidFill>
                <a:latin typeface="IBM Plex Sans" pitchFamily="34" charset="0"/>
                <a:ea typeface="IBM Plex Sans" pitchFamily="34" charset="-122"/>
                <a:cs typeface="IBM Plex Sans" pitchFamily="34" charset="-120"/>
              </a:rPr>
              <a:t>Без KYC:</a:t>
            </a:r>
            <a:r>
              <a:rPr lang="bg" altLang="en-US" sz="2110" dirty="0">
                <a:solidFill>
                  <a:srgbClr val="25252B"/>
                </a:solidFill>
                <a:latin typeface="IBM Plex Sans" pitchFamily="34" charset="0"/>
                <a:ea typeface="IBM Plex Sans" pitchFamily="34" charset="-122"/>
                <a:cs typeface="IBM Plex Sans" pitchFamily="34" charset="-120"/>
              </a:rPr>
              <a:t> потенциално по-малко събиране на данни за самоличността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Възможни по-високи цени, по-ниска ликвидност, по-малко поддръжка, измами или законови ограничения</a:t>
            </a:r>
            <a:endParaRPr lang="bg" sz="2110" dirty="0"/>
          </a:p>
        </p:txBody>
      </p:sp>
      <p:sp>
        <p:nvSpPr>
          <p:cNvPr id="5" name="Text 3"/>
          <p:cNvSpPr/>
          <p:nvPr/>
        </p:nvSpPr>
        <p:spPr>
          <a:xfrm>
            <a:off x="666780" y="4727082"/>
            <a:ext cx="11510010" cy="144777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Нито едно от двете обозначения не означава автоматично най-добър избор. Не нарушавайте местните закони и не се излагайте на физическа опасност в стремежа си към поверителност; при неяснота потърсете квалифициран съвет, съобразен с актуалните местни условия.</a:t>
            </a:r>
            <a:endParaRPr lang="bg"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Кръгови икономики</a:t>
            </a:r>
            <a:endParaRPr lang="bg"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Кръговата икономика на Биткойн свързва хора, които доброволно печелят, харчат, спестяват и обменят биткойн в рамките на една общност.</a:t>
            </a:r>
            <a:endParaRPr lang="bg"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Работници → клиенти → търговци → доставчици</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Къде циркулира стойността или се превръща във фиатни пари?</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Кой осигурява обучение и техническа поддръжка?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Какво се случва, ако връзката прекъсне?</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Кой поема рисковете, свързани със съхранението и цената?</a:t>
            </a:r>
            <a:endParaRPr lang="bg"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Сам по себе си броят на ползвателите не доказва полезност. Слабото търсене, неподходящите инструменти, недостатъчното обучение или слабата сигурност могат да прекъснат цикъла; избягвайте зависимостта от безплатни раздавания или от един организатор, който обработва всяко плащане.</a:t>
            </a:r>
            <a:endParaRPr lang="bg"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КлиентКлиентът плаща на търговец в биткойн за стоки. ТърговецТърговецът плаща на доставчик на услуги в биткойн за услуга.Доставчик на услугиДоставчикът на услуги плаща на работник в биткойн за времето">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Примери за използване от търговци или общности</a:t>
            </a:r>
            <a:endParaRPr lang="bg"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Единица за ценообразуване и начин на плащане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Контрол върху ключовете, достъп на персонала, сигурност на устройствата и резервни копия</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Потвърждение, разписки, възстановяване на суми и грешки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Обмяна, отчетност, данъци и поддръжка</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План при отказ на портфейла или мрежата</a:t>
            </a:r>
            <a:endParaRPr lang="bg" sz="2400" dirty="0"/>
          </a:p>
        </p:txBody>
      </p:sp>
      <p:sp>
        <p:nvSpPr>
          <p:cNvPr id="5" name="Text 3"/>
          <p:cNvSpPr/>
          <p:nvPr/>
        </p:nvSpPr>
        <p:spPr>
          <a:xfrm>
            <a:off x="666780" y="4433560"/>
            <a:ext cx="11510010" cy="1645463"/>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Когато един организатор държи общите средства, той е техен попечител и лице, на което се разчита за доверието. Общите средства изискват прозрачни правила, отчетност, контрол на достъпа и правен преглед, когато е уместно.</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Карти на местните ресурси и опознаване на</a:t>
            </a:r>
            <a:br/>
            <a:r>
              <a:rPr lang="bg" altLang="en-US" sz="3000" dirty="0">
                <a:solidFill>
                  <a:srgbClr val="422C70"/>
                </a:solidFill>
                <a:latin typeface="IBM Plex Sans Medium" pitchFamily="34" charset="0"/>
                <a:ea typeface="IBM Plex Sans Medium" pitchFamily="34" charset="-122"/>
                <a:cs typeface="IBM Plex Sans Medium" pitchFamily="34" charset="-120"/>
              </a:rPr>
              <a:t>общността</a:t>
            </a:r>
            <a:endParaRPr lang="bg" sz="3000" dirty="0"/>
          </a:p>
        </p:txBody>
      </p:sp>
      <p:pic>
        <p:nvPicPr>
          <p:cNvPr id="4" name="Image 0" descr="QR code">    </p:cNvPr>
          <p:cNvPicPr>
            <a:picLocks noChangeAspect="1"/>
          </p:cNvPicPr>
          <p:nvPr/>
        </p:nvPicPr>
        <p:blipFill>
          <a:blip r:embed="rId1"/>
          <a:stretch>
            <a:fillRect/>
          </a:stretch>
        </p:blipFill>
        <p:spPr>
          <a:xfrm>
            <a:off x="9429750" y="1714500"/>
            <a:ext cx="2095530" cy="4155582"/>
          </a:xfrm>
          <a:prstGeom prst="rect">
            <a:avLst/>
          </a:prstGeom>
        </p:spPr>
      </p:pic>
      <p:sp>
        <p:nvSpPr>
          <p:cNvPr id="5" name="Text 2"/>
          <p:cNvSpPr/>
          <p:nvPr/>
        </p:nvSpPr>
        <p:spPr>
          <a:xfrm>
            <a:off x="1002000" y="1794876"/>
            <a:ext cx="8580272" cy="197044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Намерете търговци, преподаватели, срещи и ресурси на общността</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Проверете датата; потвърдете информацията независимо</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Осигурете си алтернативен начин за плащане или участие</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Членството в общността не е доказателство за надеждност</a:t>
            </a:r>
            <a:endParaRPr lang="bg" sz="2110" dirty="0"/>
          </a:p>
        </p:txBody>
      </p:sp>
      <p:sp>
        <p:nvSpPr>
          <p:cNvPr id="6" name="Text 3"/>
          <p:cNvSpPr/>
          <p:nvPr/>
        </p:nvSpPr>
        <p:spPr>
          <a:xfrm>
            <a:off x="666780" y="4060302"/>
            <a:ext cx="8947678" cy="180978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Никога не разкривайте на среща думи за възстановяване, наличности по сметки, домашни адреси или мерки за сигурност. Бъдете предпазливи при предложения за управление на инвестиции, частна обмяна, спешна помощ и гарантирана доходност.</a:t>
            </a:r>
            <a:endParaRPr lang="bg"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Преговор: Свържете това с Вашата общност</a:t>
            </a:r>
            <a:endParaRPr lang="bg"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bg" altLang="en-US" sz="2210" dirty="0">
                <a:solidFill>
                  <a:srgbClr val="25252B"/>
                </a:solidFill>
                <a:latin typeface="IBM Plex Sans" pitchFamily="34" charset="0"/>
                <a:ea typeface="IBM Plex Sans" pitchFamily="34" charset="-122"/>
                <a:cs typeface="IBM Plex Sans" pitchFamily="34" charset="-120"/>
              </a:rPr>
              <a:t>Работете самостоятелно, след което сравнете разсъжденията си с тези на Вашата група.</a:t>
            </a:r>
            <a:endParaRPr lang="bg" sz="2210" dirty="0"/>
          </a:p>
        </p:txBody>
      </p:sp>
      <p:sp>
        <p:nvSpPr>
          <p:cNvPr id="5" name="Text 3"/>
          <p:cNvSpPr/>
          <p:nvPr/>
        </p:nvSpPr>
        <p:spPr>
          <a:xfrm>
            <a:off x="1017179" y="2416851"/>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Каква местна потребност и каква функция на парите бяха включени?</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С каква реалистична алтернатива направихте сравнение?</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В основната блокова верига, чрез Lightning или и двете? Кой контролираше ключовете?</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Кои бяха най-голямата полза, най-сериозният риск и възможният провал?</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Как законодателството, инфраструктурата, езикът или културата повлияха на резултата?</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Какви доказателства подкрепят предприемането на отговорна следваща стъпка, ако изобщо има такава?</a:t>
            </a:r>
            <a:endParaRPr lang="bg"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Основни изводи и момент за размисъл</a:t>
            </a:r>
            <a:endParaRPr lang="bg" sz="3000" dirty="0"/>
          </a:p>
        </p:txBody>
      </p:sp>
      <p:sp>
        <p:nvSpPr>
          <p:cNvPr id="4" name="Text 2"/>
          <p:cNvSpPr/>
          <p:nvPr/>
        </p:nvSpPr>
        <p:spPr>
          <a:xfrm>
            <a:off x="1017179" y="1379464"/>
            <a:ext cx="11125871" cy="2873136"/>
          </a:xfrm>
          <a:prstGeom prst="rect">
            <a:avLst/>
          </a:prstGeom>
          <a:noFill/>
          <a:ln/>
        </p:spPr>
        <p:txBody>
          <a:bodyPr wrap="square" lIns="0" tIns="0" rIns="0" bIns="0" rtlCol="0" anchor="t"/>
          <a:lstStyle/>
          <a:p>
            <a:pPr algn="l" marL="210820" indent="-210820">
              <a:lnSpc>
                <a:spcPct val="113000"/>
              </a:lnSpc>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Започнете с местна потребност и реалистична алтернатива</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Наблюдавайте, упражнявайте се безопасно, след това обяснете или демонстрирайте</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Проверете инструментите, съхранението на средствата, разходите, поверителността и действащите местни правила</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Потвърдете начина на плащане и резултата; предвидете план при неуспех</a:t>
            </a:r>
            <a:endParaRPr lang="bg" sz="2210" dirty="0"/>
          </a:p>
          <a:p>
            <a:pPr algn="l" marL="210820" indent="-210820">
              <a:lnSpc>
                <a:spcPct val="113000"/>
              </a:lnSpc>
              <a:spcBef>
                <a:spcPts val="440"/>
              </a:spcBef>
              <a:buSzPct val="100000"/>
              <a:buChar char="•"/>
            </a:pPr>
            <a:r>
              <a:rPr lang="bg" altLang="en-US" sz="2210" dirty="0">
                <a:solidFill>
                  <a:srgbClr val="25252B"/>
                </a:solidFill>
                <a:latin typeface="IBM Plex Sans" pitchFamily="34" charset="0"/>
                <a:ea typeface="IBM Plex Sans" pitchFamily="34" charset="-122"/>
                <a:cs typeface="IBM Plex Sans" pitchFamily="34" charset="-120"/>
              </a:rPr>
              <a:t>Полезното участие в общността е доброволно и защитава хората</a:t>
            </a:r>
            <a:endParaRPr lang="bg" sz="2210" dirty="0"/>
          </a:p>
        </p:txBody>
      </p:sp>
      <p:sp>
        <p:nvSpPr>
          <p:cNvPr id="5" name="Shape 3"/>
          <p:cNvSpPr/>
          <p:nvPr/>
        </p:nvSpPr>
        <p:spPr>
          <a:xfrm>
            <a:off x="666780" y="4561027"/>
            <a:ext cx="10858500" cy="1513423"/>
          </a:xfrm>
          <a:prstGeom prst="rect">
            <a:avLst/>
          </a:prstGeom>
          <a:solidFill>
            <a:srgbClr val="F3F3FA"/>
          </a:solidFill>
          <a:ln/>
        </p:spPr>
      </p:sp>
      <p:sp>
        <p:nvSpPr>
          <p:cNvPr id="6" name="Shape 4"/>
          <p:cNvSpPr/>
          <p:nvPr/>
        </p:nvSpPr>
        <p:spPr>
          <a:xfrm>
            <a:off x="666780" y="4561027"/>
            <a:ext cx="57150" cy="1513423"/>
          </a:xfrm>
          <a:prstGeom prst="rect">
            <a:avLst/>
          </a:prstGeom>
          <a:solidFill>
            <a:srgbClr val="422C70"/>
          </a:solidFill>
          <a:ln/>
        </p:spPr>
      </p:sp>
      <p:sp>
        <p:nvSpPr>
          <p:cNvPr id="7" name="Text 5"/>
          <p:cNvSpPr/>
          <p:nvPr/>
        </p:nvSpPr>
        <p:spPr>
          <a:xfrm>
            <a:off x="1172535" y="4813402"/>
            <a:ext cx="10498226" cy="1008675"/>
          </a:xfrm>
          <a:prstGeom prst="rect">
            <a:avLst/>
          </a:prstGeom>
          <a:noFill/>
          <a:ln/>
        </p:spPr>
        <p:txBody>
          <a:bodyPr wrap="square" lIns="0" tIns="0" rIns="0" bIns="0" rtlCol="0" anchor="t"/>
          <a:lstStyle/>
          <a:p>
            <a:pPr algn="l" indent="0" marL="0">
              <a:lnSpc>
                <a:spcPct val="113000"/>
              </a:lnSpc>
              <a:buNone/>
            </a:pPr>
            <a:r>
              <a:rPr lang="bg" altLang="en-US" sz="2210" b="1" dirty="0">
                <a:solidFill>
                  <a:srgbClr val="422C70"/>
                </a:solidFill>
                <a:latin typeface="IBM Plex Sans" pitchFamily="34" charset="0"/>
                <a:ea typeface="IBM Plex Sans" pitchFamily="34" charset="-122"/>
                <a:cs typeface="IBM Plex Sans" pitchFamily="34" charset="-120"/>
              </a:rPr>
              <a:t>Момент за размисъл</a:t>
            </a:r>
            <a:endParaRPr lang="bg" sz="2210" dirty="0"/>
          </a:p>
          <a:p>
            <a:pPr algn="l" indent="0" marL="0">
              <a:lnSpc>
                <a:spcPct val="113000"/>
              </a:lnSpc>
              <a:spcBef>
                <a:spcPts val="330"/>
              </a:spcBef>
              <a:buNone/>
            </a:pPr>
            <a:r>
              <a:rPr lang="bg" altLang="en-US" sz="2210" dirty="0">
                <a:solidFill>
                  <a:srgbClr val="25252B"/>
                </a:solidFill>
                <a:latin typeface="IBM Plex Sans" pitchFamily="34" charset="0"/>
                <a:ea typeface="IBM Plex Sans" pitchFamily="34" charset="-122"/>
                <a:cs typeface="IBM Plex Sans" pitchFamily="34" charset="-120"/>
              </a:rPr>
              <a:t>Какъв въпрос бихте задали, преди да решите дали даден подход с Биткойн отговаря на местна потребност?</a:t>
            </a:r>
            <a:endParaRPr lang="bg"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Диплома по Биткойн · Модул 4</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Диплома по Биткойн</dc:title>
  <dc:subject>Open educational slides (Creative Commons). Adapt them freely.</dc:subject>
  <dc:creator>My First Bitcoin</dc:creator>
  <cp:lastModifiedBy>My First Bitcoin</cp:lastModifiedBy>
  <cp:revision>1</cp:revision>
  <dcterms:created xsi:type="dcterms:W3CDTF">2026-10-22T20:27:02Z</dcterms:created>
  <dcterms:modified xsi:type="dcterms:W3CDTF">2026-10-22T20:27:02Z</dcterms:modified>
</cp:coreProperties>
</file>