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מקור: My First Bitcoin, מבוא לביטקוין, מדריך למתחילים, מהדורה 26.10. עיבוד ברישיון Creative Commons ייחוס-שיתוף זהה 4.0 בין־לאומי; מצגת זו מופצת באותו רישיון. מצגת זו היא כלי עזר להוראה בהנחיית אנשי חינוך, המבוסס על שש השאלות שבמדריך. התאימו את הדוגמאות, הקצב ואופן ההעברה לקהילה שלכם, תוך שמירה על המשמעות ועל מסרי הבטיחות. אין בכך כדי לקבוע משך זמן קבוע למפגש.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פתחו בתמונה: כולם סביבנו משתמשים בכסף בלי לתהות על כך. שאלו את הקבוצה מתי בפעם האחרונה חשבו מאין מגיע הכסף.</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הקצו ללומדים כמה דקות לכתיבה. אל תבקשו מאיש לשתף פרטים פיננסיים אישיים. התשובות האלה יופיעו שוב בשקופית המסרים המרכזיים "מה הלאה?".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הקפידו על ההבחנה הזאת לאורך כל המפגש. כשעולה טענה, שאלו: האם אפשר לבדוק אותה, או שנדרשים קריטריונים וראיות?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השתמשו בדוגמה שבמדריך: אתם מגדלים אורז וזקוקים לנעליים, אך הסנדלר רוצה שמן בישול, לא אורז. כלכלנים מכנים זאת צירוף מקרים כפול של רצונות.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השתמשו בדוגמה שבמדריך: אתם מגדלים אורז וזקוקים לנעליים, אך הסנדלר רוצה שמן בישול, לא אורז. כלכלנים מכנים זאת צירוף מקרים כפול של רצונות.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שטר כסף הוא רק פיסת נייר. כסף פותר את בעיית סחר החליפין באמצעות הפרדה בין מכירה לקנייה: אתם מוכרים את האורז שלכם לאדם אחד וקונים נעליים מאדם אחר. זה מה שמבדיל בין כסף לסחר חליפין.</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אינפלציית מחירים היא עלייה מתמשכת ברמת המחירים הכללית. צדה השני הוא כוח הקנייה: כמה אפשר לקנות ביחידת כסף אחת. אם מחירו של סל מוצרי יסוד עולה מ־100 יחידות מטבע ל־110, אותן 100 יחידות כבר אינן מספיקות לקניית הסל המלא.</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אינפלציית מחירים היא עלייה מתמשכת ברמת המחירים הכללית. צדה השני הוא כוח הקנייה: כמה אפשר לקנות ביחידת כסף אחת. אם מחירו של סל מוצרי יסוד עולה מ־100 יחידות מטבע ל־110, אותן 100 יחידות כבר אינן מספיקות לקניית הסל המלא.</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כלכלנים חלוקים בדעתם לגבי מידת ההשפעה של כל גורם. התמקדו בגורם היחיד שהוא תוצאה של החלטה ולא של מקרה.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הפעילות מתבצעת ללא צורך במכשיר כלשהו או בחיבור לאינטרנט. השוו בין התשובות בקבוצה, והזכירו ללומדים שמחיר יחיד אינו משקף את מדד האינפלציה כולו.</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לפני ביטקוין, שליחת כסף באינטרנט הייתה תלויה תמיד בארגון מהימן: בנק או חברת תשלומים שניהלו את ספר החשבונות, אישרו חשבונות ויכלו לעכב, לחסום או לבטל תשלום. קל להעתיק מידע דיגיטלי: אילו היה אפשר להוציא את אותו מטבע דיגיטלי פעמיים, הוא לא היה יכול לשמש ככסף. זוהי בעיית ההוצאה הכפולה. Satoshi Nakamoto הוא אדם או קבוצה המשתמשים בשם זה.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ביזור אינו אומר שלכולם יש השפעה שווה. משמעותו היא שאף משתתף יחיד אינו יכול לשנות את ספר החשבונות או את הכללים המוניטריים עבור כולם.</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מטבעות ביטקוין חדשים מונפקים לפי לוח זמנים פומבי, ומחשבים עצמאיים המכונים צמתים דוחים כל בלוק שמפר את הכלל הזה. המגבלה אמינה משום שכל אחד יכול לבדוק אותה. זה אינו חוק טבע: היא נשמרת משום שהמשתתפים ממשיכים לאכוף אותה. היצע מוגבל אינו מבטיח שהמחיר יעלה; המחיר תלוי בביקוש וגם בהיצע.</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החזקה של 100,000 סאטושי והחזקה של 0.001 ביטקוין מתארות את אותו הסכום. התייחסו לתפיסה השגויה שלפיה ביטקוין אינו בהישג יד משום שמטבע ביטקוין אחד יקר.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משתמשים שולחים, מקבלים ומחזיקים ביטקוין; צמתים בודקים כל עסקה וכל בלוק מול הכללים; כורים מתחרים על הוספת בלוק חדש לרישום בערך כל עשר דקות. הרישום הזה, הבלוקצ'יין, גלוי לציבור, וכתיבתו מחדש כרוכה בעלות גבוהה מאוד. הערה על הכתיב באנגלית: Bitcoin באות B גדולה מציין בדרך כלל את הרשת או את המערכת; bitcoin באות b קטנה מציין את הכסף עצמו.</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משתמשים שולחים, מקבלים ומחזיקים ביטקוין; צמתים בודקים כל עסקה וכל בלוק מול הכללים; כורים מתחרים על הוספת בלוק חדש לרישום בערך כל עשר דקות. הרישום הזה, הבלוקצ'יין, גלוי לציבור, וכתיבתו מחדש כרוכה בעלות גבוהה מאוד. הערה על הכתיב באנגלית: Bitcoin באות B גדולה מציין בדרך כלל את הרשת או את המערכת; bitcoin באות b קטנה מציין את הכסף עצמו.</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ארנק ביטקוין הוא כלי, בדרך כלל יישומון, שמאפשר לכם לקבל ביטקוין, לבדוק את היתרה ולשלוח ביטקוין. הביטקוין שלכם אינו מאוחסן בתוך הטלפון שלכם: הוא מתועד בבלוקצ׳יין. הארנק מנהל את המפתחות שמאפשרים לכם להוכיח שהביטקוין שייך לכם ולאשר תשלום.</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ביטוי השחזור אינו רק גיבוי: הוא מעניק גישה מלאה. בעת יצירת הארנק, כתבו אותו במדויק על נייר; שמרו אותו ללא חיבור לאינטרנט, בסוד ובמקום שבו לא יאבד או יינזק. לעולם אל תצלמו אותו, תשלחו אותו בדוא״ל, תשמרו אותו בפתקים בענן, תשלחו אותו בהודעה או תקלידו אותו באתר אינטרנט. המילים המוצגות הן דוגמה בלבד; לעולם אל תציגו או תאספו ביטוי שחזור אמיתי.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אינו ממליץ על ארנקים מסוימים. כלים, עמלות ובעלים משתנים, ומה שמתאים לקהילה אחת עשוי שלא להתאים לאחרת. הפנו את הלומדים לאיש חינוך מקומי מהימן.</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67945" y="571500"/>
            <a:ext cx="1357335" cy="272400"/>
          </a:xfrm>
          <a:prstGeom prst="rect">
            <a:avLst/>
          </a:prstGeom>
          <a:noFill/>
          <a:ln/>
        </p:spPr>
        <p:txBody>
          <a:bodyPr wrap="square" lIns="0" tIns="0" rIns="0" bIns="0" rtlCol="0" anchor="t"/>
          <a:lstStyle/>
          <a:p>
            <a:pPr rtl="1" algn="r" indent="0" marL="0">
              <a:lnSpc>
                <a:spcPct val="108000"/>
              </a:lnSpc>
              <a:buNone/>
            </a:pPr>
            <a:r>
              <a:rPr lang="he" altLang="en-US" sz="1650" dirty="0">
                <a:solidFill>
                  <a:srgbClr val="FFFFFF"/>
                </a:solidFill>
                <a:latin typeface="IBM Plex Sans" pitchFamily="34" charset="0"/>
                <a:ea typeface="IBM Plex Sans" pitchFamily="34" charset="-122"/>
                <a:cs typeface="IBM Plex Sans" pitchFamily="34" charset="-120"/>
              </a:rPr>
              <a:t>מהדורה 26.10</a:t>
            </a:r>
            <a:endParaRPr lang="he" sz="1650" dirty="0"/>
          </a:p>
        </p:txBody>
      </p:sp>
      <p:sp>
        <p:nvSpPr>
          <p:cNvPr id="3" name="Text 1"/>
          <p:cNvSpPr/>
          <p:nvPr/>
        </p:nvSpPr>
        <p:spPr>
          <a:xfrm>
            <a:off x="4389120" y="1962120"/>
            <a:ext cx="7136160" cy="1920149"/>
          </a:xfrm>
          <a:prstGeom prst="rect">
            <a:avLst/>
          </a:prstGeom>
          <a:noFill/>
          <a:ln/>
        </p:spPr>
        <p:txBody>
          <a:bodyPr wrap="square" lIns="0" tIns="0" rIns="0" bIns="0" rtlCol="0" anchor="t"/>
          <a:lstStyle/>
          <a:p>
            <a:pPr rtl="1" algn="r" indent="0" marL="0">
              <a:lnSpc>
                <a:spcPct val="88000"/>
              </a:lnSpc>
              <a:buNone/>
            </a:pPr>
            <a:r>
              <a:rPr lang="he" altLang="en-US" sz="7200" dirty="0">
                <a:solidFill>
                  <a:srgbClr val="FFFFFF"/>
                </a:solidFill>
                <a:latin typeface="IBM Plex Sans Medium" pitchFamily="34" charset="0"/>
                <a:ea typeface="IBM Plex Sans Medium" pitchFamily="34" charset="-122"/>
                <a:cs typeface="IBM Plex Sans Medium" pitchFamily="34" charset="-120"/>
              </a:rPr>
              <a:t>מבוא</a:t>
            </a:r>
            <a:br/>
            <a:r>
              <a:rPr lang="he" altLang="en-US" sz="7200" dirty="0">
                <a:solidFill>
                  <a:srgbClr val="FFFFFF"/>
                </a:solidFill>
                <a:latin typeface="IBM Plex Sans Medium" pitchFamily="34" charset="0"/>
                <a:ea typeface="IBM Plex Sans Medium" pitchFamily="34" charset="-122"/>
                <a:cs typeface="IBM Plex Sans Medium" pitchFamily="34" charset="-120"/>
              </a:rPr>
              <a:t>לביטקוין</a:t>
            </a:r>
            <a:endParaRPr lang="he" sz="7200" dirty="0"/>
          </a:p>
        </p:txBody>
      </p:sp>
      <p:sp>
        <p:nvSpPr>
          <p:cNvPr id="4" name="Text 2"/>
          <p:cNvSpPr/>
          <p:nvPr/>
        </p:nvSpPr>
        <p:spPr>
          <a:xfrm>
            <a:off x="544251" y="5905470"/>
            <a:ext cx="2163836" cy="381030"/>
          </a:xfrm>
          <a:prstGeom prst="rect">
            <a:avLst/>
          </a:prstGeom>
          <a:noFill/>
          <a:ln/>
        </p:spPr>
        <p:txBody>
          <a:bodyPr wrap="square" lIns="0" tIns="0" rIns="0" bIns="0" rtlCol="0" anchor="t"/>
          <a:lstStyle/>
          <a:p>
            <a:pPr rtl="1" algn="r" indent="0" marL="0">
              <a:lnSpc>
                <a:spcPct val="104000"/>
              </a:lnSpc>
              <a:buNone/>
            </a:pPr>
            <a:r>
              <a:rPr lang="he" altLang="en-US" sz="2400" dirty="0">
                <a:solidFill>
                  <a:srgbClr val="FFFFFF"/>
                </a:solidFill>
                <a:latin typeface="IBM Plex Sans" pitchFamily="34" charset="0"/>
                <a:ea typeface="IBM Plex Sans" pitchFamily="34" charset="-122"/>
                <a:cs typeface="IBM Plex Sans" pitchFamily="34" charset="-120"/>
              </a:rPr>
              <a:t>מדריך למתחילים</a:t>
            </a:r>
            <a:endParaRPr lang="he"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122" y="2706624"/>
            <a:ext cx="11429817" cy="590520"/>
          </a:xfrm>
          <a:prstGeom prst="rect">
            <a:avLst/>
          </a:prstGeom>
          <a:noFill/>
          <a:ln/>
        </p:spPr>
        <p:txBody>
          <a:bodyPr wrap="square" lIns="0" tIns="0" rIns="0" bIns="0" rtlCol="0" anchor="t"/>
          <a:lstStyle/>
          <a:p>
            <a:pPr rtl="1" algn="ctr" indent="0" marL="0">
              <a:lnSpc>
                <a:spcPct val="83000"/>
              </a:lnSpc>
              <a:buNone/>
            </a:pPr>
            <a:r>
              <a:rPr lang="he" altLang="en-US" sz="4350" dirty="0">
                <a:solidFill>
                  <a:srgbClr val="FFFFFF"/>
                </a:solidFill>
                <a:latin typeface="IBM Plex Sans Medium" pitchFamily="34" charset="0"/>
                <a:ea typeface="IBM Plex Sans Medium" pitchFamily="34" charset="-122"/>
                <a:cs typeface="IBM Plex Sans Medium" pitchFamily="34" charset="-120"/>
              </a:rPr>
              <a:t>מדוע כסף חשוב?</a:t>
            </a:r>
            <a:endParaRPr lang="he"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rtl="1" algn="ctr" indent="0" marL="0">
              <a:lnSpc>
                <a:spcPct val="113000"/>
              </a:lnSpc>
              <a:buNone/>
            </a:pPr>
            <a:r>
              <a:rPr lang="he" altLang="en-US" sz="2400" dirty="0">
                <a:solidFill>
                  <a:srgbClr val="FFFFFF"/>
                </a:solidFill>
                <a:latin typeface="IBM Plex Sans" pitchFamily="34" charset="0"/>
                <a:ea typeface="IBM Plex Sans" pitchFamily="34" charset="-122"/>
                <a:cs typeface="IBM Plex Sans" pitchFamily="34" charset="-120"/>
              </a:rPr>
              <a:t>אנחנו משתמשים בכסף מדי יום, אך לעיתים רחוקות שואלים כיצד הוא פועל.</a:t>
            </a:r>
            <a:endParaRPr lang="h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רוב האנשים אף פעם לא עוצרים</a:t>
            </a:r>
            <a:br/>
            <a:r>
              <a:rPr lang="he" altLang="en-US" sz="3000" dirty="0">
                <a:solidFill>
                  <a:srgbClr val="422C70"/>
                </a:solidFill>
                <a:latin typeface="IBM Plex Sans Medium" pitchFamily="34" charset="0"/>
                <a:ea typeface="IBM Plex Sans Medium" pitchFamily="34" charset="-122"/>
                <a:cs typeface="IBM Plex Sans Medium" pitchFamily="34" charset="-120"/>
              </a:rPr>
              <a:t>לחשוב על כסף</a:t>
            </a:r>
            <a:endParaRPr lang="he" sz="3000" dirty="0"/>
          </a:p>
        </p:txBody>
      </p:sp>
      <p:sp>
        <p:nvSpPr>
          <p:cNvPr id="5" name="Text 2"/>
          <p:cNvSpPr/>
          <p:nvPr/>
        </p:nvSpPr>
        <p:spPr>
          <a:xfrm>
            <a:off x="666780" y="1866930"/>
            <a:ext cx="5694426"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לא להרוויח אותו, לא להוציא אותו, אלא לחשוב מהו וכיצד הוא פועל.</a:t>
            </a:r>
            <a:endParaRPr lang="he"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מבוא לביטקוין · מדוע כסף חשוב?</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חמש שאלות לפתיחה</a:t>
            </a:r>
            <a:endParaRPr lang="he" sz="3000" dirty="0"/>
          </a:p>
        </p:txBody>
      </p:sp>
      <p:sp>
        <p:nvSpPr>
          <p:cNvPr id="5" name="Text 2"/>
          <p:cNvSpPr/>
          <p:nvPr/>
        </p:nvSpPr>
        <p:spPr>
          <a:xfrm>
            <a:off x="1032449" y="1383030"/>
            <a:ext cx="5535869" cy="2998866"/>
          </a:xfrm>
          <a:prstGeom prst="rect">
            <a:avLst/>
          </a:prstGeom>
          <a:noFill/>
          <a:ln/>
        </p:spPr>
        <p:txBody>
          <a:bodyPr wrap="square" lIns="0" tIns="0" rIns="0" bIns="0" rtlCol="0" anchor="t"/>
          <a:lstStyle/>
          <a:p>
            <a:pPr rtl="1" algn="l" marL="219710" indent="-219710">
              <a:lnSpc>
                <a:spcPct val="113000"/>
              </a:lnSpc>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למה אנשים זקוקים לכסף?</a:t>
            </a:r>
            <a:endParaRPr lang="he" sz="2300" dirty="0"/>
          </a:p>
          <a:p>
            <a:pPr rtl="1" algn="l" marL="219710" indent="-219710">
              <a:lnSpc>
                <a:spcPct val="113000"/>
              </a:lnSpc>
              <a:spcBef>
                <a:spcPts val="460"/>
              </a:spcBef>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מה הופך משהו לכסף?</a:t>
            </a:r>
            <a:endParaRPr lang="he" sz="2300" dirty="0"/>
          </a:p>
          <a:p>
            <a:pPr rtl="1" algn="l" marL="219710" indent="-219710">
              <a:lnSpc>
                <a:spcPct val="113000"/>
              </a:lnSpc>
              <a:spcBef>
                <a:spcPts val="460"/>
              </a:spcBef>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מי יכול ליצור את הכסף שאתם משתמשים בו או לשלוט בו?</a:t>
            </a:r>
            <a:endParaRPr lang="he" sz="2300" dirty="0"/>
          </a:p>
          <a:p>
            <a:pPr rtl="1" algn="l" marL="219710" indent="-219710">
              <a:lnSpc>
                <a:spcPct val="113000"/>
              </a:lnSpc>
              <a:spcBef>
                <a:spcPts val="460"/>
              </a:spcBef>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למה לכסף שאתם משתמשים בו יש ערך?</a:t>
            </a:r>
            <a:endParaRPr lang="he" sz="2300" dirty="0"/>
          </a:p>
          <a:p>
            <a:pPr rtl="1" algn="l" marL="219710" indent="-219710">
              <a:lnSpc>
                <a:spcPct val="113000"/>
              </a:lnSpc>
              <a:spcBef>
                <a:spcPts val="460"/>
              </a:spcBef>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האם הכסף שלכם קונה את אותה כמות כמו בעבר?</a:t>
            </a:r>
            <a:endParaRPr lang="he" sz="2300" dirty="0"/>
          </a:p>
        </p:txBody>
      </p:sp>
      <p:sp>
        <p:nvSpPr>
          <p:cNvPr id="6" name="Shape 3"/>
          <p:cNvSpPr/>
          <p:nvPr/>
        </p:nvSpPr>
        <p:spPr>
          <a:xfrm>
            <a:off x="666780" y="4703674"/>
            <a:ext cx="5981730" cy="1579352"/>
          </a:xfrm>
          <a:prstGeom prst="rect">
            <a:avLst/>
          </a:prstGeom>
          <a:solidFill>
            <a:srgbClr val="F3F3FA"/>
          </a:solidFill>
          <a:ln/>
        </p:spPr>
      </p:sp>
      <p:sp>
        <p:nvSpPr>
          <p:cNvPr id="7" name="Shape 4"/>
          <p:cNvSpPr/>
          <p:nvPr/>
        </p:nvSpPr>
        <p:spPr>
          <a:xfrm>
            <a:off x="666780" y="4703674"/>
            <a:ext cx="57150" cy="1579352"/>
          </a:xfrm>
          <a:prstGeom prst="rect">
            <a:avLst/>
          </a:prstGeom>
          <a:solidFill>
            <a:srgbClr val="422C70"/>
          </a:solidFill>
          <a:ln/>
        </p:spPr>
      </p:sp>
      <p:sp>
        <p:nvSpPr>
          <p:cNvPr id="8" name="Text 5"/>
          <p:cNvSpPr/>
          <p:nvPr/>
        </p:nvSpPr>
        <p:spPr>
          <a:xfrm>
            <a:off x="1192103" y="4967021"/>
            <a:ext cx="5287518" cy="1052657"/>
          </a:xfrm>
          <a:prstGeom prst="rect">
            <a:avLst/>
          </a:prstGeom>
          <a:noFill/>
          <a:ln/>
        </p:spPr>
        <p:txBody>
          <a:bodyPr wrap="square" lIns="0" tIns="0" rIns="0" bIns="0" rtlCol="0" anchor="t"/>
          <a:lstStyle/>
          <a:p>
            <a:pPr rtl="1" algn="l" indent="0" marL="0">
              <a:lnSpc>
                <a:spcPct val="113000"/>
              </a:lnSpc>
              <a:buNone/>
            </a:pPr>
            <a:r>
              <a:rPr lang="he" altLang="en-US" sz="2300" b="1" dirty="0">
                <a:solidFill>
                  <a:srgbClr val="422C70"/>
                </a:solidFill>
                <a:latin typeface="IBM Plex Sans" pitchFamily="34" charset="0"/>
                <a:ea typeface="IBM Plex Sans" pitchFamily="34" charset="-122"/>
                <a:cs typeface="IBM Plex Sans" pitchFamily="34" charset="-120"/>
              </a:rPr>
              <a:t>שמרו את התשובות שלכם</a:t>
            </a:r>
            <a:endParaRPr lang="he" sz="2300" dirty="0"/>
          </a:p>
          <a:p>
            <a:pPr rtl="1" algn="l" indent="0" marL="0">
              <a:lnSpc>
                <a:spcPct val="113000"/>
              </a:lnSpc>
              <a:spcBef>
                <a:spcPts val="340"/>
              </a:spcBef>
              <a:buNone/>
            </a:pPr>
            <a:r>
              <a:rPr lang="he" altLang="en-US" sz="2300" dirty="0">
                <a:solidFill>
                  <a:srgbClr val="25252B"/>
                </a:solidFill>
                <a:latin typeface="IBM Plex Sans" pitchFamily="34" charset="0"/>
                <a:ea typeface="IBM Plex Sans" pitchFamily="34" charset="-122"/>
                <a:cs typeface="IBM Plex Sans" pitchFamily="34" charset="-120"/>
              </a:rPr>
              <a:t>כתבו תשובה קצרה לכל שאלה. תחזרו אליהן בסוף.</a:t>
            </a:r>
            <a:endParaRPr lang="he" sz="23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מבוא לביטקוין · מדוע כסף חשוב?</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עובדה או דעה?</a:t>
            </a:r>
            <a:endParaRPr lang="he" sz="3000" dirty="0"/>
          </a:p>
        </p:txBody>
      </p:sp>
      <p:sp>
        <p:nvSpPr>
          <p:cNvPr id="5" name="Text 2"/>
          <p:cNvSpPr/>
          <p:nvPr/>
        </p:nvSpPr>
        <p:spPr>
          <a:xfrm>
            <a:off x="1047720" y="1386779"/>
            <a:ext cx="5519136" cy="2117659"/>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עובדה:</a:t>
            </a:r>
            <a:r>
              <a:rPr lang="he" altLang="en-US" sz="2400" dirty="0">
                <a:solidFill>
                  <a:srgbClr val="25252B"/>
                </a:solidFill>
                <a:latin typeface="IBM Plex Sans" pitchFamily="34" charset="0"/>
                <a:ea typeface="IBM Plex Sans" pitchFamily="34" charset="-122"/>
                <a:cs typeface="IBM Plex Sans" pitchFamily="34" charset="-120"/>
              </a:rPr>
              <a:t> "שטר זה מתקבל לתשלום מסים." ניתן לבדוק זאת.</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דעה:</a:t>
            </a:r>
            <a:r>
              <a:rPr lang="he" altLang="en-US" sz="2400" dirty="0">
                <a:solidFill>
                  <a:srgbClr val="25252B"/>
                </a:solidFill>
                <a:latin typeface="IBM Plex Sans" pitchFamily="34" charset="0"/>
                <a:ea typeface="IBM Plex Sans" pitchFamily="34" charset="-122"/>
                <a:cs typeface="IBM Plex Sans" pitchFamily="34" charset="-120"/>
              </a:rPr>
              <a:t> "זוהי צורת הכסף הטובה ביותר." נדרשים קריטריונים וראיות כדי לבסס זאת.</a:t>
            </a:r>
            <a:endParaRPr lang="he" sz="2400" dirty="0"/>
          </a:p>
        </p:txBody>
      </p:sp>
      <p:sp>
        <p:nvSpPr>
          <p:cNvPr id="6" name="Text 3"/>
          <p:cNvSpPr/>
          <p:nvPr/>
        </p:nvSpPr>
        <p:spPr>
          <a:xfrm>
            <a:off x="666780" y="3839657"/>
            <a:ext cx="6340632" cy="1645463"/>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מדריך זה נועד למטרות חינוכיות בלבד. הוא אינו מספק ייעוץ פיננסי, ייעוץ השקעות, ייעוץ משפטי או ייעוץ מס, ואינו מורה לכם לקנות, למכור או להחזיק דבר כלשהו.</a:t>
            </a:r>
            <a:endParaRPr lang="he"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מבוא לביטקוין · מדוע כסף חשוב?</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122" y="2706624"/>
            <a:ext cx="11429817" cy="590520"/>
          </a:xfrm>
          <a:prstGeom prst="rect">
            <a:avLst/>
          </a:prstGeom>
          <a:noFill/>
          <a:ln/>
        </p:spPr>
        <p:txBody>
          <a:bodyPr wrap="square" lIns="0" tIns="0" rIns="0" bIns="0" rtlCol="0" anchor="t"/>
          <a:lstStyle/>
          <a:p>
            <a:pPr rtl="1" algn="ctr" indent="0" marL="0">
              <a:lnSpc>
                <a:spcPct val="83000"/>
              </a:lnSpc>
              <a:buNone/>
            </a:pPr>
            <a:r>
              <a:rPr lang="he" altLang="en-US" sz="4350" dirty="0">
                <a:solidFill>
                  <a:srgbClr val="FFFFFF"/>
                </a:solidFill>
                <a:latin typeface="IBM Plex Sans Medium" pitchFamily="34" charset="0"/>
                <a:ea typeface="IBM Plex Sans Medium" pitchFamily="34" charset="-122"/>
                <a:cs typeface="IBM Plex Sans Medium" pitchFamily="34" charset="-120"/>
              </a:rPr>
              <a:t>מהו כסף?</a:t>
            </a:r>
            <a:endParaRPr lang="he"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rtl="1" algn="ctr" indent="0" marL="0">
              <a:lnSpc>
                <a:spcPct val="113000"/>
              </a:lnSpc>
              <a:buNone/>
            </a:pPr>
            <a:r>
              <a:rPr lang="he" altLang="en-US" sz="2400" dirty="0">
                <a:solidFill>
                  <a:srgbClr val="FFFFFF"/>
                </a:solidFill>
                <a:latin typeface="IBM Plex Sans" pitchFamily="34" charset="0"/>
                <a:ea typeface="IBM Plex Sans" pitchFamily="34" charset="-122"/>
                <a:cs typeface="IBM Plex Sans" pitchFamily="34" charset="-120"/>
              </a:rPr>
              <a:t>כסף הוא כלי לחליפין.</a:t>
            </a:r>
            <a:endParaRPr lang="h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סחר חליפין ומפגש רצונות כפול</a:t>
            </a:r>
            <a:endParaRPr lang="he"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שני האנשים צריכים לרצות את מה שיש לאחר, באותו הזמן ובכמויות מתאימות.</a:t>
            </a:r>
            <a:endParaRPr lang="he" sz="2400" dirty="0"/>
          </a:p>
        </p:txBody>
      </p:sp>
      <p:pic>
        <p:nvPicPr>
          <p:cNvPr id="5" name="Image 0" descr="preencoded.png">    </p:cNvPr>
          <p:cNvPicPr>
            <a:picLocks noChangeAspect="1"/>
          </p:cNvPicPr>
          <p:nvPr/>
        </p:nvPicPr>
        <p:blipFill>
          <a:blip r:embed="rId1"/>
          <a:stretch>
            <a:fillRect/>
          </a:stretch>
        </p:blipFill>
        <p:spPr>
          <a:xfrm>
            <a:off x="3005176" y="2163928"/>
            <a:ext cx="6181893" cy="412239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מבוא לביטקוין · מהו כסף?</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סחר חליפין ומפגש רצונות כפול</a:t>
            </a:r>
            <a:endParaRPr lang="he"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שני האנשים חייבים לרצות את מה שיש לאחר, באותו זמן ובכמויות מתאימות.</a:t>
            </a:r>
            <a:endParaRPr lang="he" sz="2400" dirty="0"/>
          </a:p>
        </p:txBody>
      </p:sp>
      <p:pic>
        <p:nvPicPr>
          <p:cNvPr id="5" name="Image 0" descr="Amina ברשותה: אורז רוצה: נעלייםעם LuisLuis לא רוצה אורז.Luis ברשותו: נעלייםרוצה: שמןעם MeiMei לא רוצה נעליים.Meiברשותה: שמןרוצה: תיקוניםעם AminaAmina לא יכולה לבצע תיקונים.">    </p:cNvPr>
          <p:cNvPicPr>
            <a:picLocks noChangeAspect="1"/>
          </p:cNvPicPr>
          <p:nvPr/>
        </p:nvPicPr>
        <p:blipFill>
          <a:blip r:embed="rId1"/>
          <a:stretch>
            <a:fillRect/>
          </a:stretch>
        </p:blipFill>
        <p:spPr>
          <a:xfrm>
            <a:off x="666780" y="2011589"/>
            <a:ext cx="10858500" cy="4194536"/>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מבוא לביטקוין · מהו כסף?</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כסף הוא כלי לחליפין</a:t>
            </a:r>
            <a:endParaRPr lang="he"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אף אחד אינו רוצה כסף לשם הכסף עצמו. הוא שימושי משום שאחרים מקבלים אותו, מתוך ציפייה שגם אחרים יקבלו אותו בהמשך.</a:t>
            </a:r>
            <a:endParaRPr lang="he"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מבוא לביטקוין · מהו כסף?</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שלושה תפקידים של כסף</a:t>
            </a:r>
            <a:endParaRPr lang="he" sz="3000" dirty="0"/>
          </a:p>
        </p:txBody>
      </p:sp>
      <p:sp>
        <p:nvSpPr>
          <p:cNvPr id="5" name="Text 2"/>
          <p:cNvSpPr/>
          <p:nvPr/>
        </p:nvSpPr>
        <p:spPr>
          <a:xfrm>
            <a:off x="1047720" y="1386779"/>
            <a:ext cx="5519136" cy="2178558"/>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אמצעי חליפין:</a:t>
            </a:r>
            <a:r>
              <a:rPr lang="he" altLang="en-US" sz="2400" dirty="0">
                <a:solidFill>
                  <a:srgbClr val="25252B"/>
                </a:solidFill>
                <a:latin typeface="IBM Plex Sans" pitchFamily="34" charset="0"/>
                <a:ea typeface="IBM Plex Sans" pitchFamily="34" charset="-122"/>
                <a:cs typeface="IBM Plex Sans" pitchFamily="34" charset="-120"/>
              </a:rPr>
              <a:t> אנשים מקבלים אותו כתשלום</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יחידת חשבון:</a:t>
            </a:r>
            <a:r>
              <a:rPr lang="he" altLang="en-US" sz="2400" dirty="0">
                <a:solidFill>
                  <a:srgbClr val="25252B"/>
                </a:solidFill>
                <a:latin typeface="IBM Plex Sans" pitchFamily="34" charset="0"/>
                <a:ea typeface="IBM Plex Sans" pitchFamily="34" charset="-122"/>
                <a:cs typeface="IBM Plex Sans" pitchFamily="34" charset="-120"/>
              </a:rPr>
              <a:t> מחירים נקובים בו</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אמצעי לשמירת ערך:</a:t>
            </a:r>
            <a:r>
              <a:rPr lang="he" altLang="en-US" sz="2400" dirty="0">
                <a:solidFill>
                  <a:srgbClr val="25252B"/>
                </a:solidFill>
                <a:latin typeface="IBM Plex Sans" pitchFamily="34" charset="0"/>
                <a:ea typeface="IBM Plex Sans" pitchFamily="34" charset="-122"/>
                <a:cs typeface="IBM Plex Sans" pitchFamily="34" charset="-120"/>
              </a:rPr>
              <a:t> הוא מעביר ערך מההווה אל העתיד</a:t>
            </a:r>
            <a:endParaRPr lang="he" sz="2400" dirty="0"/>
          </a:p>
        </p:txBody>
      </p:sp>
      <p:sp>
        <p:nvSpPr>
          <p:cNvPr id="6" name="Text 3"/>
          <p:cNvSpPr/>
          <p:nvPr/>
        </p:nvSpPr>
        <p:spPr>
          <a:xfrm>
            <a:off x="666780" y="3900465"/>
            <a:ext cx="6340632" cy="1234074"/>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שום כסף אינו שומר על ערכו באופן מושלם, אך צורות מסוימות של כסף מאבדות כוח קנייה לאט יותר מאחרות.</a:t>
            </a:r>
            <a:endParaRPr lang="he"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מבוא לביטקוין · מהו כסף?</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מקונכיות לנייר</a:t>
            </a:r>
            <a:endParaRPr lang="he" sz="3000" dirty="0"/>
          </a:p>
        </p:txBody>
      </p:sp>
      <p:sp>
        <p:nvSpPr>
          <p:cNvPr id="5" name="Text 2"/>
          <p:cNvSpPr/>
          <p:nvPr/>
        </p:nvSpPr>
        <p:spPr>
          <a:xfrm>
            <a:off x="1047720" y="1386779"/>
            <a:ext cx="4873020" cy="3473531"/>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קונכיות, מלח, חרוזים, מקנה, נחושת, כסף, זהב</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מתכות יקרות: נדירות, עמידות, מקובלות כאמצעי תשלום</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שטרות נייר הניתנים לפדיון תמורת כמות מוגדרת של מתכת</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תקני זהב: יחידת מטבע המקושרת לזהב על פי חוק</a:t>
            </a:r>
            <a:endParaRPr lang="he" sz="2400" dirty="0"/>
          </a:p>
        </p:txBody>
      </p:sp>
      <p:sp>
        <p:nvSpPr>
          <p:cNvPr id="6" name="Text 3"/>
          <p:cNvSpPr/>
          <p:nvPr/>
        </p:nvSpPr>
        <p:spPr>
          <a:xfrm>
            <a:off x="666780" y="5195438"/>
            <a:ext cx="5694426"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הכללים השתנו ממקום למקום ומתקופה לתקופה.</a:t>
            </a:r>
            <a:endParaRPr lang="he"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מבוא לביטקוין · מהו כסף?</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כסף פיאט</a:t>
            </a:r>
            <a:endParaRPr lang="he" sz="3000" dirty="0"/>
          </a:p>
        </p:txBody>
      </p:sp>
      <p:sp>
        <p:nvSpPr>
          <p:cNvPr id="4" name="Text 2"/>
          <p:cNvSpPr/>
          <p:nvPr/>
        </p:nvSpPr>
        <p:spPr>
          <a:xfrm>
            <a:off x="1047720" y="1386779"/>
            <a:ext cx="10688604" cy="3473531"/>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1971: ארצות הברית הפסיקה את ההמרה הרשמית של דולרים לזהב עבור ממשלות זרות ובנקים מרכזיים</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כיום רוב המטבעות הלאומיים הם כסף פיאט: מונפקים בסמכות הממשלה, ואינם ניתנים לפדיון בזהב או בכל סחורה אחרת</a:t>
            </a:r>
            <a:endParaRPr lang="he" sz="2400" dirty="0"/>
          </a:p>
          <a:p>
            <a:pPr rtl="1" algn="l" marL="228600" indent="-228600">
              <a:lnSpc>
                <a:spcPct val="113000"/>
              </a:lnSpc>
              <a:spcBef>
                <a:spcPts val="480"/>
              </a:spcBef>
              <a:buSzPct val="100000"/>
              <a:buChar char="•"/>
            </a:pPr>
            <a:r>
              <a:rPr lang="he" altLang="en-US" sz="2400" i="1" dirty="0">
                <a:solidFill>
                  <a:srgbClr val="25252B"/>
                </a:solidFill>
                <a:latin typeface="IBM Plex Sans" pitchFamily="34" charset="0"/>
                <a:ea typeface="IBM Plex Sans" pitchFamily="34" charset="-122"/>
                <a:cs typeface="IBM Plex Sans" pitchFamily="34" charset="-120"/>
              </a:rPr>
              <a:t>פיאט</a:t>
            </a:r>
            <a:r>
              <a:rPr lang="he" altLang="en-US" sz="2400" dirty="0">
                <a:solidFill>
                  <a:srgbClr val="25252B"/>
                </a:solidFill>
                <a:latin typeface="IBM Plex Sans" pitchFamily="34" charset="0"/>
                <a:ea typeface="IBM Plex Sans" pitchFamily="34" charset="-122"/>
                <a:cs typeface="IBM Plex Sans" pitchFamily="34" charset="-120"/>
              </a:rPr>
              <a:t> היא מילה בלטינית שפירושה "כך ייעשה", ומובנת לעיתים קרובות כ"על פי צו"</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מתקבל כאמצעי תשלום משום שאנשים, עסקים, בנקים וממשלות משתמשים בו; חוקים מקנים לו מעמד של הילך חוקי ומחייבים להשתמש בו לתשלום מיסים</a:t>
            </a:r>
            <a:endParaRPr lang="he"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מבוא לביטקוין · מהו כסף?</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187062" y="2766151"/>
            <a:ext cx="9623969" cy="1325789"/>
          </a:xfrm>
          <a:prstGeom prst="rect">
            <a:avLst/>
          </a:prstGeom>
          <a:noFill/>
          <a:ln/>
        </p:spPr>
        <p:txBody>
          <a:bodyPr wrap="square" lIns="0" tIns="0" rIns="0" bIns="0" rtlCol="0" anchor="t"/>
          <a:lstStyle/>
          <a:p>
            <a:pPr rtl="1" algn="l" indent="0" marL="0">
              <a:lnSpc>
                <a:spcPct val="100000"/>
              </a:lnSpc>
              <a:buNone/>
            </a:pPr>
            <a:r>
              <a:rPr lang="he" altLang="en-US" sz="4350" dirty="0">
                <a:solidFill>
                  <a:srgbClr val="FFFFFF"/>
                </a:solidFill>
                <a:latin typeface="IBM Plex Sans Medium" pitchFamily="34" charset="0"/>
                <a:ea typeface="IBM Plex Sans Medium" pitchFamily="34" charset="-122"/>
                <a:cs typeface="IBM Plex Sans Medium" pitchFamily="34" charset="-120"/>
              </a:rPr>
              <a:t>עברנו מכסף המגובה במשהו לכסף</a:t>
            </a:r>
            <a:br/>
            <a:r>
              <a:rPr lang="he" altLang="en-US" sz="4350" dirty="0">
                <a:solidFill>
                  <a:srgbClr val="FFFFFF"/>
                </a:solidFill>
                <a:latin typeface="IBM Plex Sans Medium" pitchFamily="34" charset="0"/>
                <a:ea typeface="IBM Plex Sans Medium" pitchFamily="34" charset="-122"/>
                <a:cs typeface="IBM Plex Sans Medium" pitchFamily="34" charset="-120"/>
              </a:rPr>
              <a:t>המגובה באמון במישהו.</a:t>
            </a:r>
            <a:endParaRPr lang="he"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C0C0D0"/>
                </a:solidFill>
                <a:latin typeface="IBM Plex Sans" pitchFamily="34" charset="0"/>
                <a:ea typeface="IBM Plex Sans" pitchFamily="34" charset="-122"/>
                <a:cs typeface="IBM Plex Sans" pitchFamily="34" charset="-120"/>
              </a:rPr>
              <a:t>מבוא לביטקוין · מהו כסף?</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rtl="1" algn="ctr" indent="0" marL="0">
              <a:lnSpc>
                <a:spcPct val="83000"/>
              </a:lnSpc>
              <a:buNone/>
            </a:pPr>
            <a:r>
              <a:rPr lang="he" altLang="en-US" sz="4350" dirty="0">
                <a:solidFill>
                  <a:srgbClr val="FFFFFF"/>
                </a:solidFill>
                <a:latin typeface="IBM Plex Sans Medium" pitchFamily="34" charset="0"/>
                <a:ea typeface="IBM Plex Sans Medium" pitchFamily="34" charset="-122"/>
                <a:cs typeface="IBM Plex Sans Medium" pitchFamily="34" charset="-120"/>
              </a:rPr>
              <a:t>מה לא בסדר בכסף שלנו?</a:t>
            </a:r>
            <a:endParaRPr lang="he"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rtl="1" algn="ctr" indent="0" marL="0">
              <a:lnSpc>
                <a:spcPct val="113000"/>
              </a:lnSpc>
              <a:buNone/>
            </a:pPr>
            <a:r>
              <a:rPr lang="he" altLang="en-US" sz="2400" dirty="0">
                <a:solidFill>
                  <a:srgbClr val="FFFFFF"/>
                </a:solidFill>
                <a:latin typeface="IBM Plex Sans" pitchFamily="34" charset="0"/>
                <a:ea typeface="IBM Plex Sans" pitchFamily="34" charset="-122"/>
                <a:cs typeface="IBM Plex Sans" pitchFamily="34" charset="-120"/>
              </a:rPr>
              <a:t>כשאנשים שומעים את המילה אינפלציה, הם בדרך כלל חושבים על עליית מחירים.</a:t>
            </a:r>
            <a:endParaRPr lang="h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אינפלציה וכוח הקנייה</a:t>
            </a:r>
            <a:endParaRPr lang="he" sz="3000" dirty="0"/>
          </a:p>
        </p:txBody>
      </p:sp>
      <p:pic>
        <p:nvPicPr>
          <p:cNvPr id="4" name="Image 0" descr="לפני ברשותכם 100 יחידות. הסל עולה 100. באפשרותכם לקנות את הסל המלא.רמת המחיריםנמוכה יותרכוח הקנייהגבוה יותרלאחר עליית המחירים ברשותכם עדיין 100 יחידות. אותו סל עולה 110. כבר אין באפשרותכם לקנות את הסל">    </p:cNvPr>
          <p:cNvPicPr>
            <a:picLocks noChangeAspect="1"/>
          </p:cNvPicPr>
          <p:nvPr/>
        </p:nvPicPr>
        <p:blipFill>
          <a:blip r:embed="rId1"/>
          <a:stretch>
            <a:fillRect/>
          </a:stretch>
        </p:blipFill>
        <p:spPr>
          <a:xfrm>
            <a:off x="992490"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מבוא לביטקוין · מה לא בסדר בכסף שלנו?</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אינפלציה וכוח הקנייה</a:t>
            </a:r>
            <a:endParaRPr lang="he"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מבוא לביטקוין · מה לא בסדר בכסף שלנו?</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סיבות רבות, בחירה אחת</a:t>
            </a:r>
            <a:endParaRPr lang="he" sz="3000" dirty="0"/>
          </a:p>
        </p:txBody>
      </p:sp>
      <p:sp>
        <p:nvSpPr>
          <p:cNvPr id="5" name="Text 2"/>
          <p:cNvSpPr/>
          <p:nvPr/>
        </p:nvSpPr>
        <p:spPr>
          <a:xfrm>
            <a:off x="1047720" y="1386779"/>
            <a:ext cx="4873020" cy="1355781"/>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הרחבת היצע הכסף והאשראי</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שיבושים באספקה ושינויים בביקוש</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מטבע נחלש, מיסים, עלויות ייצור</a:t>
            </a:r>
            <a:endParaRPr lang="he" sz="2400" dirty="0"/>
          </a:p>
        </p:txBody>
      </p:sp>
      <p:sp>
        <p:nvSpPr>
          <p:cNvPr id="6" name="Text 3"/>
          <p:cNvSpPr/>
          <p:nvPr/>
        </p:nvSpPr>
        <p:spPr>
          <a:xfrm>
            <a:off x="666780" y="3077779"/>
            <a:ext cx="5694426" cy="1645463"/>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אחד הגורמים הוא תוצאה של בחירה, לא של מקרה: במערכת פיאט, מספר קטן של מוסדות יכולים להגדיל את היצע הכסף והאשראי ולשנות את כללי המערכת.</a:t>
            </a:r>
            <a:endParaRPr lang="he"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מבוא לביטקוין · מה לא בסדר בכסף שלנו?</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נדירות וערך</a:t>
            </a:r>
            <a:endParaRPr lang="he" sz="3000" dirty="0"/>
          </a:p>
        </p:txBody>
      </p:sp>
      <p:sp>
        <p:nvSpPr>
          <p:cNvPr id="4" name="Text 2"/>
          <p:cNvSpPr/>
          <p:nvPr/>
        </p:nvSpPr>
        <p:spPr>
          <a:xfrm>
            <a:off x="1047720" y="1386779"/>
            <a:ext cx="10688604" cy="1767169"/>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המונה ליזה המקורית שווה יותר מכל עותק: היא היחידה מסוגה</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מחסור לבדו אינו יוצר ערך, אך כשאנשים רוצים משהו, יש חשיבות להיצע שלו</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כאשר היצע הכסף גדל מהר יותר מהיצע הדברים שאפשר לקנות בו, כל יחידת כסף נוטה לקנות פחות</a:t>
            </a:r>
            <a:endParaRPr lang="he"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מבוא לביטקוין · מה לא בסדר בכסף שלנו?</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האינפלציה אינה משפיעה על כולם באופן שווה</a:t>
            </a:r>
            <a:endParaRPr lang="he" sz="3000" dirty="0"/>
          </a:p>
        </p:txBody>
      </p:sp>
      <p:sp>
        <p:nvSpPr>
          <p:cNvPr id="4" name="Text 2"/>
          <p:cNvSpPr/>
          <p:nvPr/>
        </p:nvSpPr>
        <p:spPr>
          <a:xfrm>
            <a:off x="1047720" y="1386779"/>
            <a:ext cx="10688604" cy="1355781"/>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מזומנים וחסכונות עלולים לאבד מכוח הקנייה שלהם</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בעלי נכסים שמחירם עולה עשויים להיות מוגנים חלקית</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שכר ומחירים מתעדכנים בקצב שונה</a:t>
            </a:r>
            <a:endParaRPr lang="he"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יתרה בחשבון בנק שונה ממזומן שבידיכם: היא הבטחה של הבנק לשלם לכם. ההבטחה הזאת בדרך כלל מתקיימת, אך היא תלויה בבנק ובכללים החלים עליו.</a:t>
            </a:r>
            <a:endParaRPr lang="h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מבוא לביטקוין · מה לא בסדר בכסף שלנו?</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נסו זאת: בדיקת כוח הקנייה</a:t>
            </a:r>
            <a:endParaRPr lang="he"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Font typeface="+mj-lt"/>
              <a:buAutoNum type="arabicPeriod" startAt="1"/>
            </a:pPr>
            <a:r>
              <a:rPr lang="he" altLang="en-US" sz="2400" dirty="0">
                <a:solidFill>
                  <a:srgbClr val="25252B"/>
                </a:solidFill>
                <a:latin typeface="IBM Plex Sans" pitchFamily="34" charset="0"/>
                <a:ea typeface="IBM Plex Sans" pitchFamily="34" charset="-122"/>
                <a:cs typeface="IBM Plex Sans" pitchFamily="34" charset="-120"/>
              </a:rPr>
              <a:t>בחרו פריט יומיומי אחד: לחם, תחבורה או יתרת שיחות בטלפון</a:t>
            </a:r>
            <a:endParaRPr lang="he" sz="2400" dirty="0"/>
          </a:p>
          <a:p>
            <a:pPr rtl="1" algn="l" marL="228600" indent="-228600">
              <a:lnSpc>
                <a:spcPct val="113000"/>
              </a:lnSpc>
              <a:spcBef>
                <a:spcPts val="480"/>
              </a:spcBef>
              <a:buSzPct val="100000"/>
              <a:buFont typeface="+mj-lt"/>
              <a:buAutoNum type="arabicPeriod" startAt="1"/>
            </a:pPr>
            <a:r>
              <a:rPr lang="he" altLang="en-US" sz="2400" dirty="0">
                <a:solidFill>
                  <a:srgbClr val="25252B"/>
                </a:solidFill>
                <a:latin typeface="IBM Plex Sans" pitchFamily="34" charset="0"/>
                <a:ea typeface="IBM Plex Sans" pitchFamily="34" charset="-122"/>
                <a:cs typeface="IBM Plex Sans" pitchFamily="34" charset="-120"/>
              </a:rPr>
              <a:t>רשמו את מחירו כיום</a:t>
            </a:r>
            <a:endParaRPr lang="he" sz="2400" dirty="0"/>
          </a:p>
          <a:p>
            <a:pPr rtl="1" algn="l" marL="228600" indent="-228600">
              <a:lnSpc>
                <a:spcPct val="113000"/>
              </a:lnSpc>
              <a:spcBef>
                <a:spcPts val="480"/>
              </a:spcBef>
              <a:buSzPct val="100000"/>
              <a:buFont typeface="+mj-lt"/>
              <a:buAutoNum type="arabicPeriod" startAt="1"/>
            </a:pPr>
            <a:r>
              <a:rPr lang="he" altLang="en-US" sz="2400" dirty="0">
                <a:solidFill>
                  <a:srgbClr val="25252B"/>
                </a:solidFill>
                <a:latin typeface="IBM Plex Sans" pitchFamily="34" charset="0"/>
                <a:ea typeface="IBM Plex Sans" pitchFamily="34" charset="-122"/>
                <a:cs typeface="IBM Plex Sans" pitchFamily="34" charset="-120"/>
              </a:rPr>
              <a:t>שאלו מישהו כמה הוא עלה לפני כמה שנים, ובדקו תיעוד אמין אם באפשרותכם</a:t>
            </a:r>
            <a:endParaRPr lang="he" sz="2400" dirty="0"/>
          </a:p>
          <a:p>
            <a:pPr rtl="1" algn="l" marL="228600" indent="-228600">
              <a:lnSpc>
                <a:spcPct val="113000"/>
              </a:lnSpc>
              <a:spcBef>
                <a:spcPts val="480"/>
              </a:spcBef>
              <a:buSzPct val="100000"/>
              <a:buFont typeface="+mj-lt"/>
              <a:buAutoNum type="arabicPeriod" startAt="1"/>
            </a:pPr>
            <a:r>
              <a:rPr lang="he" altLang="en-US" sz="2400" dirty="0">
                <a:solidFill>
                  <a:srgbClr val="25252B"/>
                </a:solidFill>
                <a:latin typeface="IBM Plex Sans" pitchFamily="34" charset="0"/>
                <a:ea typeface="IBM Plex Sans" pitchFamily="34" charset="-122"/>
                <a:cs typeface="IBM Plex Sans" pitchFamily="34" charset="-120"/>
              </a:rPr>
              <a:t>האם ההכנסות עלו באותו קצב? מה עוד עשוי להסביר את השינוי?</a:t>
            </a:r>
            <a:endParaRPr lang="he"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מבוא לביטקוין · מה לא בסדר בכסף שלנו?</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כסף פיאט עובד, אך כרוך בסיכונים</a:t>
            </a:r>
            <a:endParaRPr lang="he" sz="3000" dirty="0"/>
          </a:p>
        </p:txBody>
      </p:sp>
      <p:sp>
        <p:nvSpPr>
          <p:cNvPr id="4" name="Text 2"/>
          <p:cNvSpPr/>
          <p:nvPr/>
        </p:nvSpPr>
        <p:spPr>
          <a:xfrm>
            <a:off x="1047720" y="1386779"/>
            <a:ext cx="10688604" cy="1294973"/>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תשלומים נוחים, אשראי גמיש, כלים להתמודדות עם משברים</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אבל ההיצע והכללים שלו יכולים להשתנות, ולאנשים שמשתמשים בו יש השפעה מועטה על כך</a:t>
            </a:r>
            <a:endParaRPr lang="he" sz="2400" dirty="0"/>
          </a:p>
        </p:txBody>
      </p:sp>
      <p:sp>
        <p:nvSpPr>
          <p:cNvPr id="5" name="Shape 3"/>
          <p:cNvSpPr/>
          <p:nvPr/>
        </p:nvSpPr>
        <p:spPr>
          <a:xfrm>
            <a:off x="666780" y="3016880"/>
            <a:ext cx="10858500" cy="776874"/>
          </a:xfrm>
          <a:prstGeom prst="rect">
            <a:avLst/>
          </a:prstGeom>
          <a:solidFill>
            <a:srgbClr val="F3F3FA"/>
          </a:solidFill>
          <a:ln/>
        </p:spPr>
      </p:sp>
      <p:sp>
        <p:nvSpPr>
          <p:cNvPr id="6" name="Shape 4"/>
          <p:cNvSpPr/>
          <p:nvPr/>
        </p:nvSpPr>
        <p:spPr>
          <a:xfrm>
            <a:off x="666780" y="3016880"/>
            <a:ext cx="57150" cy="776874"/>
          </a:xfrm>
          <a:prstGeom prst="rect">
            <a:avLst/>
          </a:prstGeom>
          <a:solidFill>
            <a:srgbClr val="422C70"/>
          </a:solidFill>
          <a:ln/>
        </p:spPr>
      </p:sp>
      <p:sp>
        <p:nvSpPr>
          <p:cNvPr id="7" name="Text 5"/>
          <p:cNvSpPr/>
          <p:nvPr/>
        </p:nvSpPr>
        <p:spPr>
          <a:xfrm>
            <a:off x="1211580" y="3291200"/>
            <a:ext cx="10599450" cy="228234"/>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זו הסיבה שאנשים מחפשים חלופות, וזו הסיבה שביטקוין נוצר.</a:t>
            </a:r>
            <a:endParaRPr lang="he"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מבוא לביטקוין · מה לא בסדר בכסף שלנו?</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122" y="2706624"/>
            <a:ext cx="11429817" cy="590520"/>
          </a:xfrm>
          <a:prstGeom prst="rect">
            <a:avLst/>
          </a:prstGeom>
          <a:noFill/>
          <a:ln/>
        </p:spPr>
        <p:txBody>
          <a:bodyPr wrap="square" lIns="0" tIns="0" rIns="0" bIns="0" rtlCol="0" anchor="t"/>
          <a:lstStyle/>
          <a:p>
            <a:pPr rtl="1" algn="ctr" indent="0" marL="0">
              <a:lnSpc>
                <a:spcPct val="83000"/>
              </a:lnSpc>
              <a:buNone/>
            </a:pPr>
            <a:r>
              <a:rPr lang="he" altLang="en-US" sz="4350" dirty="0">
                <a:solidFill>
                  <a:srgbClr val="FFFFFF"/>
                </a:solidFill>
                <a:latin typeface="IBM Plex Sans Medium" pitchFamily="34" charset="0"/>
                <a:ea typeface="IBM Plex Sans Medium" pitchFamily="34" charset="-122"/>
                <a:cs typeface="IBM Plex Sans Medium" pitchFamily="34" charset="-120"/>
              </a:rPr>
              <a:t>מהו ביטקוין?</a:t>
            </a:r>
            <a:endParaRPr lang="he" sz="4350" dirty="0"/>
          </a:p>
        </p:txBody>
      </p:sp>
      <p:sp>
        <p:nvSpPr>
          <p:cNvPr id="3" name="Text 1"/>
          <p:cNvSpPr/>
          <p:nvPr/>
        </p:nvSpPr>
        <p:spPr>
          <a:xfrm>
            <a:off x="381122" y="3740079"/>
            <a:ext cx="11429817" cy="411389"/>
          </a:xfrm>
          <a:prstGeom prst="rect">
            <a:avLst/>
          </a:prstGeom>
          <a:noFill/>
          <a:ln/>
        </p:spPr>
        <p:txBody>
          <a:bodyPr wrap="square" lIns="0" tIns="0" rIns="0" bIns="0" rtlCol="0" anchor="t"/>
          <a:lstStyle/>
          <a:p>
            <a:pPr rtl="1" algn="ctr" indent="0" marL="0">
              <a:lnSpc>
                <a:spcPct val="113000"/>
              </a:lnSpc>
              <a:buNone/>
            </a:pPr>
            <a:r>
              <a:rPr lang="he" altLang="en-US" sz="2400" dirty="0">
                <a:solidFill>
                  <a:srgbClr val="FFFFFF"/>
                </a:solidFill>
                <a:latin typeface="IBM Plex Sans" pitchFamily="34" charset="0"/>
                <a:ea typeface="IBM Plex Sans" pitchFamily="34" charset="-122"/>
                <a:cs typeface="IBM Plex Sans" pitchFamily="34" charset="-120"/>
              </a:rPr>
              <a:t>כסף דיגיטלי מבוזר, בעל היצע מוגבל, שניתן לשלוח מעמית לעמית ללא אישור מבנק.</a:t>
            </a:r>
            <a:endParaRPr lang="h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בעיית ההוצאה הכפולה</a:t>
            </a:r>
            <a:endParaRPr lang="he"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rtl="1" algn="l" indent="0" marL="0">
              <a:lnSpc>
                <a:spcPct val="113000"/>
              </a:lnSpc>
              <a:buNone/>
            </a:pPr>
            <a:r>
              <a:rPr lang="he" altLang="en-US" sz="2400" b="1" dirty="0">
                <a:solidFill>
                  <a:srgbClr val="422C70"/>
                </a:solidFill>
                <a:latin typeface="IBM Plex Sans" pitchFamily="34" charset="0"/>
                <a:ea typeface="IBM Plex Sans" pitchFamily="34" charset="-122"/>
                <a:cs typeface="IBM Plex Sans" pitchFamily="34" charset="-120"/>
              </a:rPr>
              <a:t>31 באוקטובר 2008:</a:t>
            </a:r>
            <a:r>
              <a:rPr lang="he" altLang="en-US" sz="2400" dirty="0">
                <a:solidFill>
                  <a:srgbClr val="25252B"/>
                </a:solidFill>
                <a:latin typeface="IBM Plex Sans" pitchFamily="34" charset="0"/>
                <a:ea typeface="IBM Plex Sans" pitchFamily="34" charset="-122"/>
                <a:cs typeface="IBM Plex Sans" pitchFamily="34" charset="-120"/>
              </a:rPr>
              <a:t> Satoshi Nakamoto מפרסם את </a:t>
            </a:r>
            <a:r>
              <a:rPr lang="he" altLang="en-US" sz="2400" i="1" dirty="0">
                <a:solidFill>
                  <a:srgbClr val="25252B"/>
                </a:solidFill>
                <a:latin typeface="IBM Plex Sans" pitchFamily="34" charset="0"/>
                <a:ea typeface="IBM Plex Sans" pitchFamily="34" charset="-122"/>
                <a:cs typeface="IBM Plex Sans" pitchFamily="34" charset="-120"/>
              </a:rPr>
              <a:t>ביטקוין: מערכת מזומנים אלקטרונית עמית לעמית</a:t>
            </a:r>
            <a:r>
              <a:rPr lang="he" altLang="en-US" sz="2400" dirty="0">
                <a:solidFill>
                  <a:srgbClr val="25252B"/>
                </a:solidFill>
                <a:latin typeface="IBM Plex Sans" pitchFamily="34" charset="0"/>
                <a:ea typeface="IBM Plex Sans" pitchFamily="34" charset="-122"/>
                <a:cs typeface="IBM Plex Sans" pitchFamily="34" charset="-120"/>
              </a:rPr>
              <a:t>. </a:t>
            </a:r>
            <a:r>
              <a:rPr lang="he" altLang="en-US" sz="2400" b="1" dirty="0">
                <a:solidFill>
                  <a:srgbClr val="25252B"/>
                </a:solidFill>
                <a:latin typeface="IBM Plex Sans" pitchFamily="34" charset="0"/>
                <a:ea typeface="IBM Plex Sans" pitchFamily="34" charset="-122"/>
                <a:cs typeface="IBM Plex Sans" pitchFamily="34" charset="-120"/>
              </a:rPr>
              <a:t>ינואר 2009:</a:t>
            </a:r>
            <a:r>
              <a:rPr lang="he" altLang="en-US" sz="2400" dirty="0">
                <a:solidFill>
                  <a:srgbClr val="25252B"/>
                </a:solidFill>
                <a:latin typeface="IBM Plex Sans" pitchFamily="34" charset="0"/>
                <a:ea typeface="IBM Plex Sans" pitchFamily="34" charset="-122"/>
                <a:cs typeface="IBM Plex Sans" pitchFamily="34" charset="-120"/>
              </a:rPr>
              <a:t> הרשת מתחילה לפעול.</a:t>
            </a:r>
            <a:endParaRPr lang="he" sz="2400" dirty="0"/>
          </a:p>
        </p:txBody>
      </p:sp>
      <p:pic>
        <p:nvPicPr>
          <p:cNvPr id="5" name="Image 0" descr="חברת תשלומים השולח פונה לחברה בבקשההחברה מנהלת את ספר החשבונות ומאשרת המקבל מקבל את התשלום אם החברה מאפשרת זאתתלוי ב־ארגון מהימן אחד שמנהל את ספר החשבונותביטקוין השולח חותם על עסקההצמתים בודקים אותה, ">    </p:cNvPr>
          <p:cNvPicPr>
            <a:picLocks noChangeAspect="1"/>
          </p:cNvPicPr>
          <p:nvPr/>
        </p:nvPicPr>
        <p:blipFill>
          <a:blip r:embed="rId1"/>
          <a:stretch>
            <a:fillRect/>
          </a:stretch>
        </p:blipFill>
        <p:spPr>
          <a:xfrm>
            <a:off x="5227442" y="2422886"/>
            <a:ext cx="6297839" cy="3802258"/>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מבוא לביטקוין · מהו ביטקוין?</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מבוזר · היצע מוגבל · עמית לעמית</a:t>
            </a:r>
            <a:endParaRPr lang="he" sz="3000" dirty="0"/>
          </a:p>
        </p:txBody>
      </p:sp>
      <p:sp>
        <p:nvSpPr>
          <p:cNvPr id="4" name="Text 2"/>
          <p:cNvSpPr/>
          <p:nvPr/>
        </p:nvSpPr>
        <p:spPr>
          <a:xfrm>
            <a:off x="1047720" y="1386779"/>
            <a:ext cx="10688604" cy="1355781"/>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מבוזר:</a:t>
            </a:r>
            <a:r>
              <a:rPr lang="he" altLang="en-US" sz="2400" dirty="0">
                <a:solidFill>
                  <a:srgbClr val="25252B"/>
                </a:solidFill>
                <a:latin typeface="IBM Plex Sans" pitchFamily="34" charset="0"/>
                <a:ea typeface="IBM Plex Sans" pitchFamily="34" charset="-122"/>
                <a:cs typeface="IBM Plex Sans" pitchFamily="34" charset="-120"/>
              </a:rPr>
              <a:t> אין משרד מרכזי שיוצר חשבונות, משנה יתרות או מאשר מי מצטרף</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היצע מוגבל:</a:t>
            </a:r>
            <a:r>
              <a:rPr lang="he" altLang="en-US" sz="2400" dirty="0">
                <a:solidFill>
                  <a:srgbClr val="25252B"/>
                </a:solidFill>
                <a:latin typeface="IBM Plex Sans" pitchFamily="34" charset="0"/>
                <a:ea typeface="IBM Plex Sans" pitchFamily="34" charset="-122"/>
                <a:cs typeface="IBM Plex Sans" pitchFamily="34" charset="-120"/>
              </a:rPr>
              <a:t> לעולם לא יהיו יותר מ-21 מיליון ביטקוין</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מעמית לעמית:</a:t>
            </a:r>
            <a:r>
              <a:rPr lang="he" altLang="en-US" sz="2400" dirty="0">
                <a:solidFill>
                  <a:srgbClr val="25252B"/>
                </a:solidFill>
                <a:latin typeface="IBM Plex Sans" pitchFamily="34" charset="0"/>
                <a:ea typeface="IBM Plex Sans" pitchFamily="34" charset="-122"/>
                <a:cs typeface="IBM Plex Sans" pitchFamily="34" charset="-120"/>
              </a:rPr>
              <a:t> שלחו לכל אדם, בכל מקום, בלי לבקש רשות מגורם מרכזי</a:t>
            </a:r>
            <a:endParaRPr lang="he"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אף חברה אינה יכולה להקפיא ביטקוין שנמצא בשליטתכם הבלעדית. הצד השני של החופש הזה הוא אחריות: בדרך כלל אי אפשר לבטל עסקה תקפה, ואין מוקד תמיכה לרשת.</a:t>
            </a:r>
            <a:endParaRPr lang="h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מבוא לביטקוין · מהו ביטקוין?</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מגבלה שכל אחד יכול לבדוק</a:t>
            </a:r>
            <a:endParaRPr lang="he" sz="3000" dirty="0"/>
          </a:p>
        </p:txBody>
      </p:sp>
      <p:pic>
        <p:nvPicPr>
          <p:cNvPr id="4" name="Image 0" descr="טענה על היצע מנפיק מצהיר על מגבלה באתר שלו. היא מתועדת רק במסד הנתונים של המנפיק עצמו. איש מחוץ לגוף המנפיק אינו יכול לבדוק אותה. המנפיק יכול לשנות את ההיצע ללא ידיעת אחרים.נבדק על ידיהמנפיק בלבדכלל ה">    </p:cNvPr>
          <p:cNvPicPr>
            <a:picLocks noChangeAspect="1"/>
          </p:cNvPicPr>
          <p:nvPr/>
        </p:nvPicPr>
        <p:blipFill>
          <a:blip r:embed="rId1"/>
          <a:stretch>
            <a:fillRect/>
          </a:stretch>
        </p:blipFill>
        <p:spPr>
          <a:xfrm>
            <a:off x="1698407" y="1295430"/>
            <a:ext cx="9826782" cy="495668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מבוא לביטקוין · מהו ביטקוין?</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אין צורך בביטקוין שלם</a:t>
            </a:r>
            <a:endParaRPr lang="he"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ביטקוין אחד מתחלק ל־100,000,000 יחידות קטנות יותר הנקראות סאטושי, או בקיצור סאטס.</a:t>
            </a:r>
            <a:endParaRPr lang="he" sz="2400" dirty="0"/>
          </a:p>
        </p:txBody>
      </p:sp>
      <p:pic>
        <p:nvPicPr>
          <p:cNvPr id="5" name="Image 0" descr="ביטקוין (BTC)10.10.010.0010.00000001סאטושי (סאטס)⁠100,000,000⁠ 10,000,000⁠ 1,000,000⁠ 100,000⁠ 1">    </p:cNvPr>
          <p:cNvPicPr>
            <a:picLocks noChangeAspect="1"/>
          </p:cNvPicPr>
          <p:nvPr/>
        </p:nvPicPr>
        <p:blipFill>
          <a:blip r:embed="rId1"/>
          <a:stretch>
            <a:fillRect/>
          </a:stretch>
        </p:blipFill>
        <p:spPr>
          <a:xfrm>
            <a:off x="4688220"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מבוא לביטקוין · מהו ביטקוין?</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מי דואג להמשך פעילותה של ביטקוין?</a:t>
            </a:r>
            <a:endParaRPr lang="he" sz="3000" dirty="0"/>
          </a:p>
        </p:txBody>
      </p:sp>
      <p:pic>
        <p:nvPicPr>
          <p:cNvPr id="4" name="Image 0" descr="משתמשמשתמש מקבל, מחזיק ושולח ביטקוין. צומתצומת בודק בעצמו שהכללים מתקיימים ומעביר הלאה נתונים תקינים. כורהכורה בונה בלוקים מועמדים ומבצע הוכחת עבודה.מפתחמפתח סוקר, כותב ומציע תוכנה.">    </p:cNvPr>
          <p:cNvPicPr>
            <a:picLocks noChangeAspect="1"/>
          </p:cNvPicPr>
          <p:nvPr/>
        </p:nvPicPr>
        <p:blipFill>
          <a:blip r:embed="rId1"/>
          <a:stretch>
            <a:fillRect/>
          </a:stretch>
        </p:blipFill>
        <p:spPr>
          <a:xfrm>
            <a:off x="1472916" y="1295430"/>
            <a:ext cx="10052274" cy="496427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מבוא לביטקוין · מהו ביטקוין?</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מי דואג להמשך פעילותה של ביטקוין?</a:t>
            </a:r>
            <a:endParaRPr lang="he"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מבוא לביטקוין · מהו ביטקוין?</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ביטקוין כרוך בפשרות</a:t>
            </a:r>
            <a:endParaRPr lang="he"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המחיר שלו עשוי להשתנות במהירות</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טעויות הן בדרך כלל בלתי הפיכות</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הקבלה שלו כאמצעי תשלום עדיין מוגבלת במקומות רבים</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שימוש בטוח בו דורש למידה מסוימת</a:t>
            </a:r>
            <a:endParaRPr lang="he"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ביטקוין מחליף חלק מהאמון במוסדות באימות ובאחריות אישית. הוא אינו מבטל את הסיכון.</a:t>
            </a:r>
            <a:endParaRPr lang="h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מבוא לביטקוין · מהו ביטקוין?</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122" y="2706624"/>
            <a:ext cx="11429817" cy="590520"/>
          </a:xfrm>
          <a:prstGeom prst="rect">
            <a:avLst/>
          </a:prstGeom>
          <a:noFill/>
          <a:ln/>
        </p:spPr>
        <p:txBody>
          <a:bodyPr wrap="square" lIns="0" tIns="0" rIns="0" bIns="0" rtlCol="0" anchor="t"/>
          <a:lstStyle/>
          <a:p>
            <a:pPr rtl="1" algn="ctr" indent="0" marL="0">
              <a:lnSpc>
                <a:spcPct val="83000"/>
              </a:lnSpc>
              <a:buNone/>
            </a:pPr>
            <a:r>
              <a:rPr lang="he" altLang="en-US" sz="4350" dirty="0">
                <a:solidFill>
                  <a:srgbClr val="FFFFFF"/>
                </a:solidFill>
                <a:latin typeface="IBM Plex Sans Medium" pitchFamily="34" charset="0"/>
                <a:ea typeface="IBM Plex Sans Medium" pitchFamily="34" charset="-122"/>
                <a:cs typeface="IBM Plex Sans Medium" pitchFamily="34" charset="-120"/>
              </a:rPr>
              <a:t>כיצד משתמשים בביטקוין?</a:t>
            </a:r>
            <a:endParaRPr lang="he"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rtl="1" algn="ctr" indent="0" marL="0">
              <a:lnSpc>
                <a:spcPct val="113000"/>
              </a:lnSpc>
              <a:buNone/>
            </a:pPr>
            <a:r>
              <a:rPr lang="he" altLang="en-US" sz="2400" dirty="0">
                <a:solidFill>
                  <a:srgbClr val="FFFFFF"/>
                </a:solidFill>
                <a:latin typeface="IBM Plex Sans" pitchFamily="34" charset="0"/>
                <a:ea typeface="IBM Plex Sans" pitchFamily="34" charset="-122"/>
                <a:cs typeface="IBM Plex Sans" pitchFamily="34" charset="-120"/>
              </a:rPr>
              <a:t>השאלה הראשונה לגבי כל ארנק: מי שולט במפתחות?</a:t>
            </a:r>
            <a:endParaRPr lang="h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ארנק מנהל מפתחות</a:t>
            </a:r>
            <a:endParaRPr lang="he" sz="3000" dirty="0"/>
          </a:p>
        </p:txBody>
      </p:sp>
      <p:pic>
        <p:nvPicPr>
          <p:cNvPr id="4" name="Image 0" descr="הארנק שלכם מחזיק במפתחות קבלה שתפו כתובת לקבלהשליחה חתמו באמצעות המפתח שלכם הביטקוין נשאר בספר החשבונות המשותף">    </p:cNvPr>
          <p:cNvPicPr>
            <a:picLocks noChangeAspect="1"/>
          </p:cNvPicPr>
          <p:nvPr/>
        </p:nvPicPr>
        <p:blipFill>
          <a:blip r:embed="rId1"/>
          <a:stretch>
            <a:fillRect/>
          </a:stretch>
        </p:blipFill>
        <p:spPr>
          <a:xfrm>
            <a:off x="130402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מבוא לביטקוין · כיצד משתמשים בביטקוין?</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מי באמת מחזיק בביטקוין שלכם?</a:t>
            </a:r>
            <a:endParaRPr lang="he" sz="3000" dirty="0"/>
          </a:p>
        </p:txBody>
      </p:sp>
      <p:sp>
        <p:nvSpPr>
          <p:cNvPr id="4" name="Text 2"/>
          <p:cNvSpPr/>
          <p:nvPr/>
        </p:nvSpPr>
        <p:spPr>
          <a:xfrm>
            <a:off x="1047720" y="1386779"/>
            <a:ext cx="10688604" cy="2650754"/>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במשמורת עצמית:</a:t>
            </a:r>
            <a:r>
              <a:rPr lang="he" altLang="en-US" sz="2400" dirty="0">
                <a:solidFill>
                  <a:srgbClr val="25252B"/>
                </a:solidFill>
                <a:latin typeface="IBM Plex Sans" pitchFamily="34" charset="0"/>
                <a:ea typeface="IBM Plex Sans" pitchFamily="34" charset="-122"/>
                <a:cs typeface="IBM Plex Sans" pitchFamily="34" charset="-120"/>
              </a:rPr>
              <a:t> אתם שולטים במפתחות</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איש לא יוכל לשחזר עבורכם את הביטקוין שלכם אם תאבדו את מילות השחזור ואת המכשיר</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במשמורת צד שלישי:</a:t>
            </a:r>
            <a:r>
              <a:rPr lang="he" altLang="en-US" sz="2400" dirty="0">
                <a:solidFill>
                  <a:srgbClr val="25252B"/>
                </a:solidFill>
                <a:latin typeface="IBM Plex Sans" pitchFamily="34" charset="0"/>
                <a:ea typeface="IBM Plex Sans" pitchFamily="34" charset="-122"/>
                <a:cs typeface="IBM Plex Sans" pitchFamily="34" charset="-120"/>
              </a:rPr>
              <a:t> חברה מחזיקה במפתחות, קצת כמו בנק</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היתרה שלכם היא ההבטחה שלה לשלם; היא יכולה להגביל משיכות, להקפיא חשבון, להיפרץ או להיסגר</a:t>
            </a:r>
            <a:endParaRPr lang="he" sz="2400" dirty="0"/>
          </a:p>
        </p:txBody>
      </p:sp>
      <p:sp>
        <p:nvSpPr>
          <p:cNvPr id="5" name="Text 3"/>
          <p:cNvSpPr/>
          <p:nvPr/>
        </p:nvSpPr>
        <p:spPr>
          <a:xfrm>
            <a:off x="666780" y="4372752"/>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הבחירה בסוג המשמורת אינה מבחן לערככם. מה שחשוב הוא לדעת באיזה סוג אתם משתמשים ועל מה אתם סומכים.</a:t>
            </a:r>
            <a:endParaRPr lang="h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מבוא לביטקוין · כיצד משתמשים בביטקוין?</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ביטוי השחזור שלכם מעניק גישה</a:t>
            </a:r>
            <a:br/>
            <a:r>
              <a:rPr lang="he" altLang="en-US" sz="3000" dirty="0">
                <a:solidFill>
                  <a:srgbClr val="422C70"/>
                </a:solidFill>
                <a:latin typeface="IBM Plex Sans Medium" pitchFamily="34" charset="0"/>
                <a:ea typeface="IBM Plex Sans Medium" pitchFamily="34" charset="-122"/>
                <a:cs typeface="IBM Plex Sans Medium" pitchFamily="34" charset="-120"/>
              </a:rPr>
              <a:t>מלאה</a:t>
            </a:r>
            <a:endParaRPr lang="he" sz="3000" dirty="0"/>
          </a:p>
        </p:txBody>
      </p:sp>
      <p:sp>
        <p:nvSpPr>
          <p:cNvPr id="5" name="Text 2"/>
          <p:cNvSpPr/>
          <p:nvPr/>
        </p:nvSpPr>
        <p:spPr>
          <a:xfrm>
            <a:off x="666780" y="1866930"/>
            <a:ext cx="5694426" cy="1645463"/>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רשימה מסודרת של מילים, לרוב 12 או 24, המאפשרת לשחזר את המפתחות שלכם. כל מי שמחזיק בה יכול לקחת את הביטקוין שלכם.</a:t>
            </a:r>
            <a:endParaRPr lang="he" sz="2400" dirty="0"/>
          </a:p>
        </p:txBody>
      </p:sp>
      <p:pic>
        <p:nvPicPr>
          <p:cNvPr id="6" name="Image 1" descr="דוגמה בלבד1. civil2. switch3. plunge4. stadium5. live6. wedding7. foster8. dice9. giraffe10. you11. foil12. cinnamon">    </p:cNvPr>
          <p:cNvPicPr>
            <a:picLocks noChangeAspect="1"/>
          </p:cNvPicPr>
          <p:nvPr/>
        </p:nvPicPr>
        <p:blipFill>
          <a:blip r:embed="rId2"/>
          <a:stretch>
            <a:fillRect/>
          </a:stretch>
        </p:blipFill>
        <p:spPr>
          <a:xfrm>
            <a:off x="1524030" y="3664732"/>
            <a:ext cx="4514850" cy="2571293"/>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מבוא לביטקוין · כיצד משתמשים בביטקוין?</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187062" y="2766151"/>
            <a:ext cx="9623969" cy="1325789"/>
          </a:xfrm>
          <a:prstGeom prst="rect">
            <a:avLst/>
          </a:prstGeom>
          <a:noFill/>
          <a:ln/>
        </p:spPr>
        <p:txBody>
          <a:bodyPr wrap="square" lIns="0" tIns="0" rIns="0" bIns="0" rtlCol="0" anchor="t"/>
          <a:lstStyle/>
          <a:p>
            <a:pPr rtl="1" algn="l" indent="0" marL="0">
              <a:lnSpc>
                <a:spcPct val="100000"/>
              </a:lnSpc>
              <a:buNone/>
            </a:pPr>
            <a:r>
              <a:rPr lang="he" altLang="en-US" sz="4350" dirty="0">
                <a:solidFill>
                  <a:srgbClr val="FFFFFF"/>
                </a:solidFill>
                <a:latin typeface="IBM Plex Sans Medium" pitchFamily="34" charset="0"/>
                <a:ea typeface="IBM Plex Sans Medium" pitchFamily="34" charset="-122"/>
                <a:cs typeface="IBM Plex Sans Medium" pitchFamily="34" charset="-120"/>
              </a:rPr>
              <a:t>לא המפתחות שלכם, לא המטבעות</a:t>
            </a:r>
            <a:br/>
            <a:r>
              <a:rPr lang="he" altLang="en-US" sz="4350" dirty="0">
                <a:solidFill>
                  <a:srgbClr val="FFFFFF"/>
                </a:solidFill>
                <a:latin typeface="IBM Plex Sans Medium" pitchFamily="34" charset="0"/>
                <a:ea typeface="IBM Plex Sans Medium" pitchFamily="34" charset="-122"/>
                <a:cs typeface="IBM Plex Sans Medium" pitchFamily="34" charset="-120"/>
              </a:rPr>
              <a:t>שלכם.</a:t>
            </a:r>
            <a:endParaRPr lang="he"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C0C0D0"/>
                </a:solidFill>
                <a:latin typeface="IBM Plex Sans" pitchFamily="34" charset="0"/>
                <a:ea typeface="IBM Plex Sans" pitchFamily="34" charset="-122"/>
                <a:cs typeface="IBM Plex Sans" pitchFamily="34" charset="-120"/>
              </a:rPr>
              <a:t>מבוא לביטקוין · כיצד משתמשים בביטקוין?</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לפני שתשתמשו בארנק כלשהו</a:t>
            </a:r>
            <a:endParaRPr lang="he" sz="3000" dirty="0"/>
          </a:p>
        </p:txBody>
      </p:sp>
      <p:sp>
        <p:nvSpPr>
          <p:cNvPr id="5" name="Text 2"/>
          <p:cNvSpPr/>
          <p:nvPr/>
        </p:nvSpPr>
        <p:spPr>
          <a:xfrm>
            <a:off x="1017179" y="1379464"/>
            <a:ext cx="5552603" cy="4064508"/>
          </a:xfrm>
          <a:prstGeom prst="rect">
            <a:avLst/>
          </a:prstGeom>
          <a:noFill/>
          <a:ln/>
        </p:spPr>
        <p:txBody>
          <a:bodyPr wrap="square" lIns="0" tIns="0" rIns="0" bIns="0" rtlCol="0" anchor="t"/>
          <a:lstStyle/>
          <a:p>
            <a:pPr rtl="1" algn="l" marL="210820" indent="-210820">
              <a:lnSpc>
                <a:spcPct val="113000"/>
              </a:lnSpc>
              <a:buSzPct val="100000"/>
              <a:buChar char="•"/>
            </a:pPr>
            <a:r>
              <a:rPr lang="he" altLang="en-US" sz="2210" b="1" dirty="0">
                <a:solidFill>
                  <a:srgbClr val="422C70"/>
                </a:solidFill>
                <a:latin typeface="IBM Plex Sans" pitchFamily="34" charset="0"/>
                <a:ea typeface="IBM Plex Sans" pitchFamily="34" charset="-122"/>
                <a:cs typeface="IBM Plex Sans" pitchFamily="34" charset="-120"/>
              </a:rPr>
              <a:t>מפתחות:</a:t>
            </a:r>
            <a:r>
              <a:rPr lang="he" altLang="en-US" sz="2210" dirty="0">
                <a:solidFill>
                  <a:srgbClr val="25252B"/>
                </a:solidFill>
                <a:latin typeface="IBM Plex Sans" pitchFamily="34" charset="0"/>
                <a:ea typeface="IBM Plex Sans" pitchFamily="34" charset="-122"/>
                <a:cs typeface="IBM Plex Sans" pitchFamily="34" charset="-120"/>
              </a:rPr>
              <a:t> מי שולט בהם, אתם או חברה?</a:t>
            </a:r>
            <a:endParaRPr lang="he" sz="2210" dirty="0"/>
          </a:p>
          <a:p>
            <a:pPr rtl="1" algn="l" marL="210820" indent="-210820">
              <a:lnSpc>
                <a:spcPct val="113000"/>
              </a:lnSpc>
              <a:spcBef>
                <a:spcPts val="440"/>
              </a:spcBef>
              <a:buSzPct val="100000"/>
              <a:buChar char="•"/>
            </a:pPr>
            <a:r>
              <a:rPr lang="he" altLang="en-US" sz="2210" b="1" dirty="0">
                <a:solidFill>
                  <a:srgbClr val="422C70"/>
                </a:solidFill>
                <a:latin typeface="IBM Plex Sans" pitchFamily="34" charset="0"/>
                <a:ea typeface="IBM Plex Sans" pitchFamily="34" charset="-122"/>
                <a:cs typeface="IBM Plex Sans" pitchFamily="34" charset="-120"/>
              </a:rPr>
              <a:t>שחזור:</a:t>
            </a:r>
            <a:r>
              <a:rPr lang="he" altLang="en-US" sz="2210" dirty="0">
                <a:solidFill>
                  <a:srgbClr val="25252B"/>
                </a:solidFill>
                <a:latin typeface="IBM Plex Sans" pitchFamily="34" charset="0"/>
                <a:ea typeface="IBM Plex Sans" pitchFamily="34" charset="-122"/>
                <a:cs typeface="IBM Plex Sans" pitchFamily="34" charset="-120"/>
              </a:rPr>
              <a:t> מה קורה אם הטלפון שלכם אובד או שהחברה נעלמת?</a:t>
            </a:r>
            <a:endParaRPr lang="he" sz="2210" dirty="0"/>
          </a:p>
          <a:p>
            <a:pPr rtl="1" algn="l" marL="210820" indent="-210820">
              <a:lnSpc>
                <a:spcPct val="113000"/>
              </a:lnSpc>
              <a:spcBef>
                <a:spcPts val="440"/>
              </a:spcBef>
              <a:buSzPct val="100000"/>
              <a:buChar char="•"/>
            </a:pPr>
            <a:r>
              <a:rPr lang="he" altLang="en-US" sz="2210" b="1" dirty="0">
                <a:solidFill>
                  <a:srgbClr val="422C70"/>
                </a:solidFill>
                <a:latin typeface="IBM Plex Sans" pitchFamily="34" charset="0"/>
                <a:ea typeface="IBM Plex Sans" pitchFamily="34" charset="-122"/>
                <a:cs typeface="IBM Plex Sans" pitchFamily="34" charset="-120"/>
              </a:rPr>
              <a:t>מקור:</a:t>
            </a:r>
            <a:r>
              <a:rPr lang="he" altLang="en-US" sz="2210" dirty="0">
                <a:solidFill>
                  <a:srgbClr val="25252B"/>
                </a:solidFill>
                <a:latin typeface="IBM Plex Sans" pitchFamily="34" charset="0"/>
                <a:ea typeface="IBM Plex Sans" pitchFamily="34" charset="-122"/>
                <a:cs typeface="IBM Plex Sans" pitchFamily="34" charset="-120"/>
              </a:rPr>
              <a:t> אתר רשמי או דף בחנות האפליקציות, ולא קישור שמישהו שלח לכם?</a:t>
            </a:r>
            <a:endParaRPr lang="he" sz="2210" dirty="0"/>
          </a:p>
          <a:p>
            <a:pPr rtl="1" algn="l" marL="210820" indent="-210820">
              <a:lnSpc>
                <a:spcPct val="113000"/>
              </a:lnSpc>
              <a:spcBef>
                <a:spcPts val="440"/>
              </a:spcBef>
              <a:buSzPct val="100000"/>
              <a:buChar char="•"/>
            </a:pPr>
            <a:r>
              <a:rPr lang="he" altLang="en-US" sz="2210" b="1" dirty="0">
                <a:solidFill>
                  <a:srgbClr val="422C70"/>
                </a:solidFill>
                <a:latin typeface="IBM Plex Sans" pitchFamily="34" charset="0"/>
                <a:ea typeface="IBM Plex Sans" pitchFamily="34" charset="-122"/>
                <a:cs typeface="IBM Plex Sans" pitchFamily="34" charset="-120"/>
              </a:rPr>
              <a:t>קוד:</a:t>
            </a:r>
            <a:r>
              <a:rPr lang="he" altLang="en-US" sz="2210" dirty="0">
                <a:solidFill>
                  <a:srgbClr val="25252B"/>
                </a:solidFill>
                <a:latin typeface="IBM Plex Sans" pitchFamily="34" charset="0"/>
                <a:ea typeface="IBM Plex Sans" pitchFamily="34" charset="-122"/>
                <a:cs typeface="IBM Plex Sans" pitchFamily="34" charset="-120"/>
              </a:rPr>
              <a:t> קוד פתוח שמתוחזק באופן פעיל? (אין בכך כשלעצמו הוכחה לבטיחות.)</a:t>
            </a:r>
            <a:endParaRPr lang="he" sz="2210" dirty="0"/>
          </a:p>
          <a:p>
            <a:pPr rtl="1" algn="l" marL="210820" indent="-210820">
              <a:lnSpc>
                <a:spcPct val="113000"/>
              </a:lnSpc>
              <a:spcBef>
                <a:spcPts val="440"/>
              </a:spcBef>
              <a:buSzPct val="100000"/>
              <a:buChar char="•"/>
            </a:pPr>
            <a:r>
              <a:rPr lang="he" altLang="en-US" sz="2210" b="1" dirty="0">
                <a:solidFill>
                  <a:srgbClr val="422C70"/>
                </a:solidFill>
                <a:latin typeface="IBM Plex Sans" pitchFamily="34" charset="0"/>
                <a:ea typeface="IBM Plex Sans" pitchFamily="34" charset="-122"/>
                <a:cs typeface="IBM Plex Sans" pitchFamily="34" charset="-120"/>
              </a:rPr>
              <a:t>עלויות:</a:t>
            </a:r>
            <a:r>
              <a:rPr lang="he" altLang="en-US" sz="2210" dirty="0">
                <a:solidFill>
                  <a:srgbClr val="25252B"/>
                </a:solidFill>
                <a:latin typeface="IBM Plex Sans" pitchFamily="34" charset="0"/>
                <a:ea typeface="IBM Plex Sans" pitchFamily="34" charset="-122"/>
                <a:cs typeface="IBM Plex Sans" pitchFamily="34" charset="-120"/>
              </a:rPr>
              <a:t> עמלות על שליחה, קבלה או משיכה?</a:t>
            </a:r>
            <a:endParaRPr lang="he" sz="2210" dirty="0"/>
          </a:p>
          <a:p>
            <a:pPr rtl="1" algn="l" marL="210820" indent="-210820">
              <a:lnSpc>
                <a:spcPct val="113000"/>
              </a:lnSpc>
              <a:spcBef>
                <a:spcPts val="440"/>
              </a:spcBef>
              <a:buSzPct val="100000"/>
              <a:buChar char="•"/>
            </a:pPr>
            <a:r>
              <a:rPr lang="he" altLang="en-US" sz="2210" b="1" dirty="0">
                <a:solidFill>
                  <a:srgbClr val="422C70"/>
                </a:solidFill>
                <a:latin typeface="IBM Plex Sans" pitchFamily="34" charset="0"/>
                <a:ea typeface="IBM Plex Sans" pitchFamily="34" charset="-122"/>
                <a:cs typeface="IBM Plex Sans" pitchFamily="34" charset="-120"/>
              </a:rPr>
              <a:t>תשלומים:</a:t>
            </a:r>
            <a:r>
              <a:rPr lang="he" altLang="en-US" sz="2210" dirty="0">
                <a:solidFill>
                  <a:srgbClr val="25252B"/>
                </a:solidFill>
                <a:latin typeface="IBM Plex Sans" pitchFamily="34" charset="0"/>
                <a:ea typeface="IBM Plex Sans" pitchFamily="34" charset="-122"/>
                <a:cs typeface="IBM Plex Sans" pitchFamily="34" charset="-120"/>
              </a:rPr>
              <a:t> על גבי הבלוקצ'יין, ברשת לייטנינג או בשניהם?</a:t>
            </a:r>
            <a:endParaRPr lang="he" sz="221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מבוא לביטקוין · כיצד משתמשים בביטקוין?</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על השרשרת ולייטנינג</a:t>
            </a:r>
            <a:endParaRPr lang="he" sz="3000" dirty="0"/>
          </a:p>
        </p:txBody>
      </p:sp>
      <p:sp>
        <p:nvSpPr>
          <p:cNvPr id="4" name="Text 2"/>
          <p:cNvSpPr/>
          <p:nvPr/>
        </p:nvSpPr>
        <p:spPr>
          <a:xfrm>
            <a:off x="1047720" y="1386779"/>
            <a:ext cx="10688604" cy="1767169"/>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על השרשרת:</a:t>
            </a:r>
            <a:r>
              <a:rPr lang="he" altLang="en-US" sz="2400" dirty="0">
                <a:solidFill>
                  <a:srgbClr val="25252B"/>
                </a:solidFill>
                <a:latin typeface="IBM Plex Sans" pitchFamily="34" charset="0"/>
                <a:ea typeface="IBM Plex Sans" pitchFamily="34" charset="-122"/>
                <a:cs typeface="IBM Plex Sans" pitchFamily="34" charset="-120"/>
              </a:rPr>
              <a:t> מתועד ישירות בבלוקצ'יין</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לייטנינג:</a:t>
            </a:r>
            <a:r>
              <a:rPr lang="he" altLang="en-US" sz="2400" dirty="0">
                <a:solidFill>
                  <a:srgbClr val="25252B"/>
                </a:solidFill>
                <a:latin typeface="IBM Plex Sans" pitchFamily="34" charset="0"/>
                <a:ea typeface="IBM Plex Sans" pitchFamily="34" charset="-122"/>
                <a:cs typeface="IBM Plex Sans" pitchFamily="34" charset="-120"/>
              </a:rPr>
              <a:t> רשת תשלומים הבנויה מעל ביטקוין לביצוע תשלומים מהירים, קטנים ותכופים, כגון קניית קפה</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גם ארנק לייטנינג יכול להיות במשמורת צד שלישי או במשמורת עצמית</a:t>
            </a:r>
            <a:endParaRPr lang="he" sz="2400" dirty="0"/>
          </a:p>
        </p:txBody>
      </p:sp>
      <p:pic>
        <p:nvPicPr>
          <p:cNvPr id="5" name="Image 0" descr="על גבי השרשרתנרשם ישירות בבלוקצ'יין של ביטקויןלייטנינגרשת תשלומים הבנויה על גבי ביטקוין">    </p:cNvPr>
          <p:cNvPicPr>
            <a:picLocks noChangeAspect="1"/>
          </p:cNvPicPr>
          <p:nvPr/>
        </p:nvPicPr>
        <p:blipFill>
          <a:blip r:embed="rId1"/>
          <a:stretch>
            <a:fillRect/>
          </a:stretch>
        </p:blipFill>
        <p:spPr>
          <a:xfrm>
            <a:off x="807872" y="3336737"/>
            <a:ext cx="10717408" cy="225701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מבוא לביטקוין · כיצד משתמשים בביטקוין?</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שלושה כללים במהלך הלמידה</a:t>
            </a:r>
            <a:endParaRPr lang="he" sz="3000" dirty="0"/>
          </a:p>
        </p:txBody>
      </p:sp>
      <p:sp>
        <p:nvSpPr>
          <p:cNvPr id="4" name="Text 2"/>
          <p:cNvSpPr/>
          <p:nvPr/>
        </p:nvSpPr>
        <p:spPr>
          <a:xfrm>
            <a:off x="1047720" y="1386779"/>
            <a:ext cx="10688604" cy="1767169"/>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b="1" dirty="0">
                <a:solidFill>
                  <a:srgbClr val="25252B"/>
                </a:solidFill>
                <a:latin typeface="IBM Plex Sans" pitchFamily="34" charset="0"/>
                <a:ea typeface="IBM Plex Sans" pitchFamily="34" charset="-122"/>
                <a:cs typeface="IBM Plex Sans" pitchFamily="34" charset="-120"/>
              </a:rPr>
              <a:t>למדו תחילה.</a:t>
            </a:r>
            <a:r>
              <a:rPr lang="he" altLang="en-US" sz="2400" dirty="0">
                <a:solidFill>
                  <a:srgbClr val="25252B"/>
                </a:solidFill>
                <a:latin typeface="IBM Plex Sans" pitchFamily="34" charset="0"/>
                <a:ea typeface="IBM Plex Sans" pitchFamily="34" charset="-122"/>
                <a:cs typeface="IBM Plex Sans" pitchFamily="34" charset="-120"/>
              </a:rPr>
              <a:t> אל תפעלו מתוך התלהבות, פחד או לחץ.</a:t>
            </a:r>
            <a:endParaRPr lang="he" sz="2400" dirty="0"/>
          </a:p>
          <a:p>
            <a:pPr rtl="1" algn="l" marL="228600" indent="-228600">
              <a:lnSpc>
                <a:spcPct val="113000"/>
              </a:lnSpc>
              <a:spcBef>
                <a:spcPts val="480"/>
              </a:spcBef>
              <a:buSzPct val="100000"/>
              <a:buChar char="•"/>
            </a:pPr>
            <a:r>
              <a:rPr lang="he" altLang="en-US" sz="2400" b="1" dirty="0">
                <a:solidFill>
                  <a:srgbClr val="25252B"/>
                </a:solidFill>
                <a:latin typeface="IBM Plex Sans" pitchFamily="34" charset="0"/>
                <a:ea typeface="IBM Plex Sans" pitchFamily="34" charset="-122"/>
                <a:cs typeface="IBM Plex Sans" pitchFamily="34" charset="-120"/>
              </a:rPr>
              <a:t>התחילו בקטן.</a:t>
            </a:r>
            <a:r>
              <a:rPr lang="he" altLang="en-US" sz="2400" dirty="0">
                <a:solidFill>
                  <a:srgbClr val="25252B"/>
                </a:solidFill>
                <a:latin typeface="IBM Plex Sans" pitchFamily="34" charset="0"/>
                <a:ea typeface="IBM Plex Sans" pitchFamily="34" charset="-122"/>
                <a:cs typeface="IBM Plex Sans" pitchFamily="34" charset="-120"/>
              </a:rPr>
              <a:t> נסו כלים שאינכם מכירים עם סכום שאתם יכולים להרשות לעצמכם להפסיד.</a:t>
            </a:r>
            <a:endParaRPr lang="he" sz="2400" dirty="0"/>
          </a:p>
          <a:p>
            <a:pPr rtl="1" algn="l" marL="228600" indent="-228600">
              <a:lnSpc>
                <a:spcPct val="113000"/>
              </a:lnSpc>
              <a:spcBef>
                <a:spcPts val="480"/>
              </a:spcBef>
              <a:buSzPct val="100000"/>
              <a:buChar char="•"/>
            </a:pPr>
            <a:r>
              <a:rPr lang="he" altLang="en-US" sz="2400" b="1" dirty="0">
                <a:solidFill>
                  <a:srgbClr val="25252B"/>
                </a:solidFill>
                <a:latin typeface="IBM Plex Sans" pitchFamily="34" charset="0"/>
                <a:ea typeface="IBM Plex Sans" pitchFamily="34" charset="-122"/>
                <a:cs typeface="IBM Plex Sans" pitchFamily="34" charset="-120"/>
              </a:rPr>
              <a:t>אל תסמכו, ודאו.</a:t>
            </a:r>
            <a:r>
              <a:rPr lang="he" altLang="en-US" sz="2400" dirty="0">
                <a:solidFill>
                  <a:srgbClr val="25252B"/>
                </a:solidFill>
                <a:latin typeface="IBM Plex Sans" pitchFamily="34" charset="0"/>
                <a:ea typeface="IBM Plex Sans" pitchFamily="34" charset="-122"/>
                <a:cs typeface="IBM Plex Sans" pitchFamily="34" charset="-120"/>
              </a:rPr>
              <a:t> בדקו את האדם, את אמצעי התשלום, את הכתובת ואת הסכום.</a:t>
            </a:r>
            <a:endParaRPr lang="he" sz="2400" dirty="0"/>
          </a:p>
        </p:txBody>
      </p:sp>
      <p:sp>
        <p:nvSpPr>
          <p:cNvPr id="5" name="Shape 3"/>
          <p:cNvSpPr/>
          <p:nvPr/>
        </p:nvSpPr>
        <p:spPr>
          <a:xfrm>
            <a:off x="666780" y="3489168"/>
            <a:ext cx="10858500" cy="1645280"/>
          </a:xfrm>
          <a:prstGeom prst="rect">
            <a:avLst/>
          </a:prstGeom>
          <a:solidFill>
            <a:srgbClr val="F3F3FA"/>
          </a:solidFill>
          <a:ln/>
        </p:spPr>
      </p:sp>
      <p:sp>
        <p:nvSpPr>
          <p:cNvPr id="6" name="Shape 4"/>
          <p:cNvSpPr/>
          <p:nvPr/>
        </p:nvSpPr>
        <p:spPr>
          <a:xfrm>
            <a:off x="666780" y="3489168"/>
            <a:ext cx="57150" cy="1645280"/>
          </a:xfrm>
          <a:prstGeom prst="rect">
            <a:avLst/>
          </a:prstGeom>
          <a:solidFill>
            <a:srgbClr val="422C70"/>
          </a:solidFill>
          <a:ln/>
        </p:spPr>
      </p:sp>
      <p:sp>
        <p:nvSpPr>
          <p:cNvPr id="7" name="Text 5"/>
          <p:cNvSpPr/>
          <p:nvPr/>
        </p:nvSpPr>
        <p:spPr>
          <a:xfrm>
            <a:off x="1211580" y="3763488"/>
            <a:ext cx="10415565" cy="1096640"/>
          </a:xfrm>
          <a:prstGeom prst="rect">
            <a:avLst/>
          </a:prstGeom>
          <a:noFill/>
          <a:ln/>
        </p:spPr>
        <p:txBody>
          <a:bodyPr wrap="square" lIns="0" tIns="0" rIns="0" bIns="0" rtlCol="0" anchor="t"/>
          <a:lstStyle/>
          <a:p>
            <a:pPr rtl="1" algn="l" indent="0" marL="0">
              <a:lnSpc>
                <a:spcPct val="113000"/>
              </a:lnSpc>
              <a:buNone/>
            </a:pPr>
            <a:r>
              <a:rPr lang="he" altLang="en-US" sz="2400" b="1" dirty="0">
                <a:solidFill>
                  <a:srgbClr val="422C70"/>
                </a:solidFill>
                <a:latin typeface="IBM Plex Sans" pitchFamily="34" charset="0"/>
                <a:ea typeface="IBM Plex Sans" pitchFamily="34" charset="-122"/>
                <a:cs typeface="IBM Plex Sans" pitchFamily="34" charset="-120"/>
              </a:rPr>
              <a:t>שתפו פרטים לקבלת תשלום, לעולם לא סודות</a:t>
            </a:r>
            <a:endParaRPr lang="he" sz="2400" dirty="0"/>
          </a:p>
          <a:p>
            <a:pPr rtl="1" algn="l" indent="0" marL="0">
              <a:lnSpc>
                <a:spcPct val="113000"/>
              </a:lnSpc>
              <a:spcBef>
                <a:spcPts val="360"/>
              </a:spcBef>
              <a:buNone/>
            </a:pPr>
            <a:r>
              <a:rPr lang="he" altLang="en-US" sz="2400" dirty="0">
                <a:solidFill>
                  <a:srgbClr val="25252B"/>
                </a:solidFill>
                <a:latin typeface="IBM Plex Sans" pitchFamily="34" charset="0"/>
                <a:ea typeface="IBM Plex Sans" pitchFamily="34" charset="-122"/>
                <a:cs typeface="IBM Plex Sans" pitchFamily="34" charset="-120"/>
              </a:rPr>
              <a:t>אפשר לשתף כתובת או בקשת תשלום. לעולם אין לשתף ביטוי שחזור או מפתח פרטי. שום איש חינוך, חברת ארנקים או נציג תמיכה לגיטימיים לא יבקשו מכם למסור אותם.</a:t>
            </a:r>
            <a:endParaRPr lang="he"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מבוא לביטקוין · כיצד משתמשים בביטקוין?</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עצרו, אל תשתפו דבר, אל תשלחו</a:t>
            </a:r>
            <a:br/>
            <a:r>
              <a:rPr lang="he" altLang="en-US" sz="3000" dirty="0">
                <a:solidFill>
                  <a:srgbClr val="422C70"/>
                </a:solidFill>
                <a:latin typeface="IBM Plex Sans Medium" pitchFamily="34" charset="0"/>
                <a:ea typeface="IBM Plex Sans Medium" pitchFamily="34" charset="-122"/>
                <a:cs typeface="IBM Plex Sans Medium" pitchFamily="34" charset="-120"/>
              </a:rPr>
              <a:t>דבר</a:t>
            </a:r>
            <a:endParaRPr lang="he" sz="3000" dirty="0"/>
          </a:p>
        </p:txBody>
      </p:sp>
      <p:sp>
        <p:nvSpPr>
          <p:cNvPr id="5" name="Text 2"/>
          <p:cNvSpPr/>
          <p:nvPr/>
        </p:nvSpPr>
        <p:spPr>
          <a:xfrm>
            <a:off x="666780" y="1866930"/>
            <a:ext cx="5694426" cy="2468148"/>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עצרו אם מישהו יוצר תחושת דחיפות או דורש סודיות, מבטיח תשואות מובטחות, מבקש מכם לשלוח ביטקוין תחילה, או מבקש את מילות השחזור שלכם. עצרו לרגע. אל תשתפו דבר. אל תשלחו דבר. לאחר מכן בדקו באמצעות מקור שכבר מוכר לכם.</a:t>
            </a:r>
            <a:endParaRPr lang="he" sz="2400" dirty="0"/>
          </a:p>
        </p:txBody>
      </p:sp>
      <p:pic>
        <p:nvPicPr>
          <p:cNvPr id="6" name="Image 1" descr="דחיפות התחזות שינוי היעד תשואות מובטחות בקשות למידע סודי">    </p:cNvPr>
          <p:cNvPicPr>
            <a:picLocks noChangeAspect="1"/>
          </p:cNvPicPr>
          <p:nvPr/>
        </p:nvPicPr>
        <p:blipFill>
          <a:blip r:embed="rId2"/>
          <a:stretch>
            <a:fillRect/>
          </a:stretch>
        </p:blipFill>
        <p:spPr>
          <a:xfrm>
            <a:off x="1203990" y="4487509"/>
            <a:ext cx="4834799" cy="1745772"/>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מבוא לביטקוין · כיצד משתמשים בביטקוין?</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122" y="2706624"/>
            <a:ext cx="11429817" cy="590520"/>
          </a:xfrm>
          <a:prstGeom prst="rect">
            <a:avLst/>
          </a:prstGeom>
          <a:noFill/>
          <a:ln/>
        </p:spPr>
        <p:txBody>
          <a:bodyPr wrap="square" lIns="0" tIns="0" rIns="0" bIns="0" rtlCol="0" anchor="t"/>
          <a:lstStyle/>
          <a:p>
            <a:pPr rtl="1" algn="ctr" indent="0" marL="0">
              <a:lnSpc>
                <a:spcPct val="83000"/>
              </a:lnSpc>
              <a:buNone/>
            </a:pPr>
            <a:r>
              <a:rPr lang="he" altLang="en-US" sz="4350" dirty="0">
                <a:solidFill>
                  <a:srgbClr val="FFFFFF"/>
                </a:solidFill>
                <a:latin typeface="IBM Plex Sans Medium" pitchFamily="34" charset="0"/>
                <a:ea typeface="IBM Plex Sans Medium" pitchFamily="34" charset="-122"/>
                <a:cs typeface="IBM Plex Sans Medium" pitchFamily="34" charset="-120"/>
              </a:rPr>
              <a:t>מה הלאה?</a:t>
            </a:r>
            <a:endParaRPr lang="he" sz="4350" dirty="0"/>
          </a:p>
        </p:txBody>
      </p:sp>
      <p:sp>
        <p:nvSpPr>
          <p:cNvPr id="3" name="Text 1"/>
          <p:cNvSpPr/>
          <p:nvPr/>
        </p:nvSpPr>
        <p:spPr>
          <a:xfrm>
            <a:off x="381122" y="3740079"/>
            <a:ext cx="11429817" cy="411389"/>
          </a:xfrm>
          <a:prstGeom prst="rect">
            <a:avLst/>
          </a:prstGeom>
          <a:noFill/>
          <a:ln/>
        </p:spPr>
        <p:txBody>
          <a:bodyPr wrap="square" lIns="0" tIns="0" rIns="0" bIns="0" rtlCol="0" anchor="t"/>
          <a:lstStyle/>
          <a:p>
            <a:pPr rtl="1" algn="ctr" indent="0" marL="0">
              <a:lnSpc>
                <a:spcPct val="113000"/>
              </a:lnSpc>
              <a:buNone/>
            </a:pPr>
            <a:r>
              <a:rPr lang="he" altLang="en-US" sz="2400" dirty="0">
                <a:solidFill>
                  <a:srgbClr val="FFFFFF"/>
                </a:solidFill>
                <a:latin typeface="IBM Plex Sans" pitchFamily="34" charset="0"/>
                <a:ea typeface="IBM Plex Sans" pitchFamily="34" charset="-122"/>
                <a:cs typeface="IBM Plex Sans" pitchFamily="34" charset="-120"/>
              </a:rPr>
              <a:t>זו רק ההתחלה.</a:t>
            </a:r>
            <a:endParaRPr lang="h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ארבע תובנות מרכזיות</a:t>
            </a:r>
            <a:endParaRPr lang="he" sz="3000" dirty="0"/>
          </a:p>
        </p:txBody>
      </p:sp>
      <p:sp>
        <p:nvSpPr>
          <p:cNvPr id="4" name="Text 2"/>
          <p:cNvSpPr/>
          <p:nvPr/>
        </p:nvSpPr>
        <p:spPr>
          <a:xfrm>
            <a:off x="1047720" y="1386779"/>
            <a:ext cx="10688604" cy="3062143"/>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b="1" dirty="0">
                <a:solidFill>
                  <a:srgbClr val="25252B"/>
                </a:solidFill>
                <a:latin typeface="IBM Plex Sans" pitchFamily="34" charset="0"/>
                <a:ea typeface="IBM Plex Sans" pitchFamily="34" charset="-122"/>
                <a:cs typeface="IBM Plex Sans" pitchFamily="34" charset="-120"/>
              </a:rPr>
              <a:t>כסף תלוי בכללים ובאמון.</a:t>
            </a:r>
            <a:r>
              <a:rPr lang="he" altLang="en-US" sz="2400" dirty="0">
                <a:solidFill>
                  <a:srgbClr val="25252B"/>
                </a:solidFill>
                <a:latin typeface="IBM Plex Sans" pitchFamily="34" charset="0"/>
                <a:ea typeface="IBM Plex Sans" pitchFamily="34" charset="-122"/>
                <a:cs typeface="IBM Plex Sans" pitchFamily="34" charset="-120"/>
              </a:rPr>
              <a:t> היצע כסף הפיאט והכללים שלו נקבעים בידי מספר מצומצם של מוסדות.</a:t>
            </a:r>
            <a:endParaRPr lang="he" sz="2400" dirty="0"/>
          </a:p>
          <a:p>
            <a:pPr rtl="1" algn="l" marL="228600" indent="-228600">
              <a:lnSpc>
                <a:spcPct val="113000"/>
              </a:lnSpc>
              <a:spcBef>
                <a:spcPts val="480"/>
              </a:spcBef>
              <a:buSzPct val="100000"/>
              <a:buChar char="•"/>
            </a:pPr>
            <a:r>
              <a:rPr lang="he" altLang="en-US" sz="2400" b="1" dirty="0">
                <a:solidFill>
                  <a:srgbClr val="25252B"/>
                </a:solidFill>
                <a:latin typeface="IBM Plex Sans" pitchFamily="34" charset="0"/>
                <a:ea typeface="IBM Plex Sans" pitchFamily="34" charset="-122"/>
                <a:cs typeface="IBM Plex Sans" pitchFamily="34" charset="-120"/>
              </a:rPr>
              <a:t>ביטקוין מציע כללים אחרים.</a:t>
            </a:r>
            <a:r>
              <a:rPr lang="he" altLang="en-US" sz="2400" dirty="0">
                <a:solidFill>
                  <a:srgbClr val="25252B"/>
                </a:solidFill>
                <a:latin typeface="IBM Plex Sans" pitchFamily="34" charset="0"/>
                <a:ea typeface="IBM Plex Sans" pitchFamily="34" charset="-122"/>
                <a:cs typeface="IBM Plex Sans" pitchFamily="34" charset="-120"/>
              </a:rPr>
              <a:t> היצע גלוי ומוגבל, פתוח לכולם, שאפשר לבדוק במקום לסמוך עליו.</a:t>
            </a:r>
            <a:endParaRPr lang="he" sz="2400" dirty="0"/>
          </a:p>
          <a:p>
            <a:pPr rtl="1" algn="l" marL="228600" indent="-228600">
              <a:lnSpc>
                <a:spcPct val="113000"/>
              </a:lnSpc>
              <a:spcBef>
                <a:spcPts val="480"/>
              </a:spcBef>
              <a:buSzPct val="100000"/>
              <a:buChar char="•"/>
            </a:pPr>
            <a:r>
              <a:rPr lang="he" altLang="en-US" sz="2400" b="1" dirty="0">
                <a:solidFill>
                  <a:srgbClr val="25252B"/>
                </a:solidFill>
                <a:latin typeface="IBM Plex Sans" pitchFamily="34" charset="0"/>
                <a:ea typeface="IBM Plex Sans" pitchFamily="34" charset="-122"/>
                <a:cs typeface="IBM Plex Sans" pitchFamily="34" charset="-120"/>
              </a:rPr>
              <a:t>הבטיחות קודמת לכול.</a:t>
            </a:r>
            <a:r>
              <a:rPr lang="he" altLang="en-US" sz="2400" dirty="0">
                <a:solidFill>
                  <a:srgbClr val="25252B"/>
                </a:solidFill>
                <a:latin typeface="IBM Plex Sans" pitchFamily="34" charset="0"/>
                <a:ea typeface="IBM Plex Sans" pitchFamily="34" charset="-122"/>
                <a:cs typeface="IBM Plex Sans" pitchFamily="34" charset="-120"/>
              </a:rPr>
              <a:t> למדו קודם, התחילו בקטן, אמתו הכול, ולעולם אל תשתפו את מילות השחזור שלכם.</a:t>
            </a:r>
            <a:endParaRPr lang="he" sz="2400" dirty="0"/>
          </a:p>
          <a:p>
            <a:pPr rtl="1" algn="l" marL="228600" indent="-228600">
              <a:lnSpc>
                <a:spcPct val="113000"/>
              </a:lnSpc>
              <a:spcBef>
                <a:spcPts val="480"/>
              </a:spcBef>
              <a:buSzPct val="100000"/>
              <a:buChar char="•"/>
            </a:pPr>
            <a:r>
              <a:rPr lang="he" altLang="en-US" sz="2400" b="1" dirty="0">
                <a:solidFill>
                  <a:srgbClr val="25252B"/>
                </a:solidFill>
                <a:latin typeface="IBM Plex Sans" pitchFamily="34" charset="0"/>
                <a:ea typeface="IBM Plex Sans" pitchFamily="34" charset="-122"/>
                <a:cs typeface="IBM Plex Sans" pitchFamily="34" charset="-120"/>
              </a:rPr>
              <a:t>זוהי רק ההתחלה.</a:t>
            </a:r>
            <a:r>
              <a:rPr lang="he" altLang="en-US" sz="2400" dirty="0">
                <a:solidFill>
                  <a:srgbClr val="25252B"/>
                </a:solidFill>
                <a:latin typeface="IBM Plex Sans" pitchFamily="34" charset="0"/>
                <a:ea typeface="IBM Plex Sans" pitchFamily="34" charset="-122"/>
                <a:cs typeface="IBM Plex Sans" pitchFamily="34" charset="-120"/>
              </a:rPr>
              <a:t> די בצעד הבא, אחד ובטוח.</a:t>
            </a:r>
            <a:endParaRPr lang="he" sz="2400" dirty="0"/>
          </a:p>
        </p:txBody>
      </p:sp>
      <p:sp>
        <p:nvSpPr>
          <p:cNvPr id="5" name="Shape 3"/>
          <p:cNvSpPr/>
          <p:nvPr/>
        </p:nvSpPr>
        <p:spPr>
          <a:xfrm>
            <a:off x="666780" y="4784049"/>
            <a:ext cx="10858500" cy="1233891"/>
          </a:xfrm>
          <a:prstGeom prst="rect">
            <a:avLst/>
          </a:prstGeom>
          <a:solidFill>
            <a:srgbClr val="F3F3FA"/>
          </a:solidFill>
          <a:ln/>
        </p:spPr>
      </p:sp>
      <p:sp>
        <p:nvSpPr>
          <p:cNvPr id="6" name="Shape 4"/>
          <p:cNvSpPr/>
          <p:nvPr/>
        </p:nvSpPr>
        <p:spPr>
          <a:xfrm>
            <a:off x="666780" y="4784049"/>
            <a:ext cx="57150" cy="1233891"/>
          </a:xfrm>
          <a:prstGeom prst="rect">
            <a:avLst/>
          </a:prstGeom>
          <a:solidFill>
            <a:srgbClr val="422C70"/>
          </a:solidFill>
          <a:ln/>
        </p:spPr>
      </p:sp>
      <p:sp>
        <p:nvSpPr>
          <p:cNvPr id="7" name="Text 5"/>
          <p:cNvSpPr/>
          <p:nvPr/>
        </p:nvSpPr>
        <p:spPr>
          <a:xfrm>
            <a:off x="1211580" y="5058369"/>
            <a:ext cx="10415565" cy="685251"/>
          </a:xfrm>
          <a:prstGeom prst="rect">
            <a:avLst/>
          </a:prstGeom>
          <a:noFill/>
          <a:ln/>
        </p:spPr>
        <p:txBody>
          <a:bodyPr wrap="square" lIns="0" tIns="0" rIns="0" bIns="0" rtlCol="0" anchor="t"/>
          <a:lstStyle/>
          <a:p>
            <a:pPr rtl="1" algn="l" indent="0" marL="0">
              <a:lnSpc>
                <a:spcPct val="113000"/>
              </a:lnSpc>
              <a:buNone/>
            </a:pPr>
            <a:r>
              <a:rPr lang="he" altLang="en-US" sz="2400" b="1" dirty="0">
                <a:solidFill>
                  <a:srgbClr val="422C70"/>
                </a:solidFill>
                <a:latin typeface="IBM Plex Sans" pitchFamily="34" charset="0"/>
                <a:ea typeface="IBM Plex Sans" pitchFamily="34" charset="-122"/>
                <a:cs typeface="IBM Plex Sans" pitchFamily="34" charset="-120"/>
              </a:rPr>
              <a:t>רגע למחשבה</a:t>
            </a:r>
            <a:endParaRPr lang="he" sz="2400" dirty="0"/>
          </a:p>
          <a:p>
            <a:pPr rtl="1" algn="l" indent="0" marL="0">
              <a:lnSpc>
                <a:spcPct val="113000"/>
              </a:lnSpc>
              <a:spcBef>
                <a:spcPts val="360"/>
              </a:spcBef>
              <a:buNone/>
            </a:pPr>
            <a:r>
              <a:rPr lang="he" altLang="en-US" sz="2400" dirty="0">
                <a:solidFill>
                  <a:srgbClr val="25252B"/>
                </a:solidFill>
                <a:latin typeface="IBM Plex Sans" pitchFamily="34" charset="0"/>
                <a:ea typeface="IBM Plex Sans" pitchFamily="34" charset="-122"/>
                <a:cs typeface="IBM Plex Sans" pitchFamily="34" charset="-120"/>
              </a:rPr>
              <a:t>חזרו לחמש השאלות שבתחילת המצגת. מה הייתם עונים עכשיו?</a:t>
            </a:r>
            <a:endParaRPr lang="he"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מבוא לביטקוין · מה הלאה?</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הדיפלומה בביטקוין</a:t>
            </a:r>
            <a:endParaRPr lang="he"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השלב הבא. ארבעת המודולים שלו יקדמו אתכם הלאה:</a:t>
            </a:r>
            <a:endParaRPr lang="he" sz="2400" dirty="0"/>
          </a:p>
        </p:txBody>
      </p:sp>
      <p:sp>
        <p:nvSpPr>
          <p:cNvPr id="6" name="Text 3"/>
          <p:cNvSpPr/>
          <p:nvPr/>
        </p:nvSpPr>
        <p:spPr>
          <a:xfrm>
            <a:off x="1047720" y="2514326"/>
            <a:ext cx="5519136" cy="1828068"/>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להבין כסף</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איך ביטקוין עובד</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שימוש בטוח בביטקוין</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ביטקוין בקהילה שלכם</a:t>
            </a:r>
            <a:endParaRPr lang="he" sz="2400" dirty="0"/>
          </a:p>
        </p:txBody>
      </p:sp>
      <p:sp>
        <p:nvSpPr>
          <p:cNvPr id="7" name="Text 4"/>
          <p:cNvSpPr/>
          <p:nvPr/>
        </p:nvSpPr>
        <p:spPr>
          <a:xfrm>
            <a:off x="666780" y="4677522"/>
            <a:ext cx="6340632"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הישארו סקרנים, המשיכו לשאול שאלות, ולמדו עוד באתר </a:t>
            </a:r>
            <a:r>
              <a:rPr lang="he" altLang="en-US" sz="240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he" altLang="en-US" sz="2400" dirty="0">
                <a:solidFill>
                  <a:srgbClr val="25252B"/>
                </a:solidFill>
                <a:latin typeface="IBM Plex Sans" pitchFamily="34" charset="0"/>
                <a:ea typeface="IBM Plex Sans" pitchFamily="34" charset="-122"/>
                <a:cs typeface="IBM Plex Sans" pitchFamily="34" charset="-120"/>
              </a:rPr>
              <a:t>.</a:t>
            </a:r>
            <a:endParaRPr lang="he" sz="2400" dirty="0"/>
          </a:p>
        </p:txBody>
      </p:sp>
      <p:sp>
        <p:nvSpPr>
          <p:cNvPr id="8" name="Text 5"/>
          <p:cNvSpPr/>
          <p:nvPr/>
        </p:nvSpPr>
        <p:spPr>
          <a:xfrm>
            <a:off x="666780" y="5805068"/>
            <a:ext cx="11144250" cy="411389"/>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נשמח לראות אתכם במחזור הלימודים הבא שלנו.</a:t>
            </a:r>
            <a:endParaRPr lang="he" sz="24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מבוא לביטקוין · מה הלאה?</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מבוא לביטקוין</dc:title>
  <dc:subject>Open educational slides (Creative Commons). Adapt them freely.</dc:subject>
  <dc:creator>My First Bitcoin</dc:creator>
  <cp:lastModifiedBy>My First Bitcoin</cp:lastModifiedBy>
  <cp:revision>1</cp:revision>
  <dcterms:created xsi:type="dcterms:W3CDTF">2026-10-22T19:34:57Z</dcterms:created>
  <dcterms:modified xsi:type="dcterms:W3CDTF">2026-10-22T19:34:57Z</dcterms:modified>
</cp:coreProperties>
</file>