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Madda: My First Bitcoin, Seensa Bitcoin, Qajeelfama Jalqabdootaa, maxxansa 26.10. Hayyama Creative Commons Attribution-ShareAlike 4.0 International jalatti madaqfame; tuutni islaayidii kunis hayyama kanuma fayyadama. Tuutni islaayidii kun gaaffilee jahan qajeelfamichaa irratti hundaaʼuun, dhiyeessa barsiisaan hoogganamu gargaaruuf qophaaʼe. Hiikaa fi ergaawwan nageenyaa osoo eegdan, fakkeenyota, saffisa barnootaa fi akkaataa dhiyeessuu hawaasa keessaniif madaqsaa. Yeroon murtaaʼaan tokko tokkoon turtii barnootaaf hin kaaʼamne.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Fakkii kanaan jalqabaa: namni naannoo keenya jiru hundi waa’ee maallaqaa osoo hin gaafatin itti fayyadama. Maallaqni eessaa akka dhufu yeroo dhumaatiif yoom akka yaadan garee gaafadhaa.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Barattoonni akka barreessaniif daqiiqaawwan muraasa kennuuf. Namni kamiyyuu odeeffannoo faayinaansii dhuunfaa isaa akka qoodu hin gaafatin. Deebiiwwan kun islaayidii qabxiilee ijoo “Itti Aansuun Maali?” jedhu irratti deebiʼanii ni dhiyaatu.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Garaagarummaa kana guutummaa turtii barnootaa keessatti eegaa. Yeroo himannaan tokko ka’u, akkana jedhii gaafadhaa: kana mirkaneessuu dandeenyaa, moo ulaagaalee fi ragaa barbaada?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Fakkeenya qajeelfamichaa fayyadamaa: isin ruuzii oomishtanii kophee barbaaddu, garuu namni kophee tolchu zayita nyaataa barbaada malee ruuzii hin barbaadu. Ogeeyyiin dinagdee kana fedhiin gama lamaanii walitti walsimuu jedhu.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Fakkeenya qajeelfamichaa fayyadamaa: isin ruuzii oomishtanii kophee barbaaddu, garuu namni kophee tolchu zayita nyaataa barbaada malee ruuzii hin barbaadu. Ogeeyyiin dinagdee kana fedhiin gama lamaanii walitti walsimuu jedhu.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Noottiin maallaqaa waraqaa tokko qofa. Maallaqni gurguruu fi bituu adda baasuun rakkoo waljijjiirraa meeshaalee fura: ruuzii keessan nama tokkootti gurgurtanii, nama biraa irraa kophee bitattu. Kan maallaqa waljijjiirraa meeshaalee irraa adda baasu kana.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Qaala’iinsi gatii jechuun sadarkaan waliigalaa gatiiwwanii itti fufiinsaan ol ka’uu dha. Gama isaa inni biraan humna bittaa dha: jechuunis, yuunitii maallaqaa tokkoon hammam bituun akka danda’amu. Gatiin gundoo meeshaalee bu’uuraa tokkoo yuunitii maallaqaa 100 irraa gara 110 yoo ol ka’e, yuunitii maallaqaa 100 sanuma sanaan gundoo guutuu bituun kana booda hin danda’amu.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Qaala’iinsi gatii jechuun sadarkaan waliigalaa gatiiwwanii itti fufiinsaan ol ka’uu dha. Gama isaa inni biraan humna bittaa dha: jechuunis, yuunitii maallaqaa tokkoon hammam bituun akka danda’amu. Gatiin gundoo meeshaalee bu’uuraa tokkoo yuunitii maallaqaa 100 irraa gara 110 yoo ol ka’e, yuunitii maallaqaa 100 sanuma sanaan gundoo guutuu bituun kana booda hin danda’amu.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Ogeeyyiin dinagdee tokkoon tokkoon sababaa hammam dhiibbaa akka qabu irratti falmu. Sababa akka tasaa kan uumame osoo hin taane murtoo irraa madde tokko irratti xiyyeeffadhaa.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Kun meeshaa yookaan interneetii tokko malee hojjeta. Deebiiwwan garee keessaa wal bira qabaa ilaalaa; gatiin tokko qofti safartuu qaala’iinsa jireenyaa guutuu akka hin taane barattoota yaadachiisaa.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dura, maallaqa karaa interneetii erguun yeroo hunda dhaabbata amanamaa irratti hundaaʼa ture: baankii ykn dhaabbata kaffaltii galmee herregaa qabatu, herregoota mirkaneessu, akkasumas kaffaltii tursiisuu, ugguruu ykn deebisuu dandaʼu irratti. Odeeffannoo dijitaalaa garagalchuun salphaadha: saantimni dijitaalaa tokko yeroo lama baasii taʼuu yoo dandaʼe, akka maallaqaatti tajaajiluu hin dandaʼu ture. Kun rakkoo yeroo lama baasii gochuu jedhama. Satoshi Nakamoto nama tokko ykn garee maqaa sana fayyadamudha.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Giddugaleessa tokko irratti kan hin hundoofne ta’uun namni hundi dhiibbaa walqixa qaba jechuu miti. Hirmaataan tokko qofaa galmee herregaa yookaan seerota maallaqaa nama hundaaf jijjiiruu hin danda’u jechuudha.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haaraan sagantaa ifatti beekamuun gadhiifamu; kompiitaroonni walaba ta’an kan noodota jedhaman immoo bilookii seera sana cabsu kamiyyuu ni didu. Namni kamiyyuu daangaa kana mirkaneeffachuu waan danda’uuf, daangaan kun amanamaa dha. Kun seera uumamaa miti: hirmaattonni hojii irra oolchuu waan itti fufaniif hojjeta. Dhiyeessiin daangeffamaan gatiin akka ol ka’u wabii hin kennu; gatiin dhiyeessii irratti akkuma hundaa’u fedhii irrattis ni hundaa’a.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sats 100,000 qabaachuu fi bitcoin 0.001 qabaachuun hamma walqixa taʼe ibsu. Bitcoin tokko gatii guddaa waan qabuuf Bitcoin bitachuun humnaa ol akka taʼe ilaalcha dogoggoraa jiru sirreessaa.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Fayyadamtoonni bitcoin ni ergu, ni fudhatu, ni kuufatu; noodonni daddabarsaafi bilookii hunda seerota waliin wal bira qabuun ni mirkaneessu; albuudonni tilmaamaan daqiiqaa kudhan kudhaniin bilookii haaraa galmeetti dabaluuf ni dorgomu. Galmeen sun, sansalanni bilookii, uummataaf banaa dha; irra deebiʼanii isa barreessuunis baasii guddaa gaafata. Yaadannoo akkaataa barreessuu irratti: Bitcoin qubee guddaa B tiin barreeffamu yeroo baayʼee neetworkicha yookaan sirnicha jechuudha; bitcoin qubee xiqqaa b tiin barreeffamu immoo maallaqicha mataa isaa jechuudha.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Fayyadamtoonni bitcoin ni ergu, ni fudhatu, ni kuufatu; noodonni daddabarsaafi bilookii hunda seerota waliin wal bira qabuun ni mirkaneessu; albuudonni tilmaamaan daqiiqaa kudhan kudhaniin bilookii haaraa galmeetti dabaluuf ni dorgomu. Galmeen sun, sansalanni bilookii, uummataaf banaa dha; irra deebiʼanii isa barreessuunis baasii guddaa gaafata. Yaadannoo akkaataa barreessuu irratti: Bitcoin qubee guddaa B tiin barreeffamu yeroo baayʼee neetworkicha yookaan sirnicha jechuudha; bitcoin qubee xiqqaa b tiin barreeffamu immoo maallaqicha mataa isaa jechuudha.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Boorsaan Bitcoin meeshaa, yeroo baayʼee appilikeeshinii, bitcoin fudhachuu, sakattaʼuu fi erguu isin dandeessisu dha. Bitcoin keessan bilbila keessan keessatti hin kuufamu: blookcheenii irratti galmeeffama. Boorsichi furtuuwwan bitcoin sun kan keessan taʼuu isaa mirkaneessuu fi kaffaltii hayyamuu isin dandeessisan bulcha.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Gaaleen sanyii (seed phrase) waraabbii deebi’anii itti fayyadaman qofa miti: mirga guutuu ittiin seenuuti. Yeroo boorsaa keessan uumtan waraqaa irratti sirriitti barreessaa; intarneetii irraa adda, iccitiidhaan, bakka hin badne yookaan hin miidhamnetti kaa’aa. Gonkumaa suuraa isaa hin kaasinaa, imeeliidhaan hin erginaa, yaadannoowwan duumessaa keessatti hin kuusinaa, ergaadhaan hin dabarsinaa, yookaan marsariitii keessatti hin barreessinaa. Jechoonni agarsiifaman fakkeenya qofa; gaalee sanyii dhugaa gonkumaa hin agarsiisinaa yookaan hin walitti qabinaa.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boorsawwan dijitaalaa murtaa’an hin gorsu. Meeshaaleen, kaffaltiiwwanii fi abbootiin qabeenyaa ni jijjiiramu; wanti hawaasa tokkoof mijatu hawaasa biraatiif mijachuu dhiisuu danda’a. Barattoota gara barsiisaa naannoo amanamaa ta’etti qajeelchaa.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883475" y="571500"/>
            <a:ext cx="1641805" cy="272400"/>
          </a:xfrm>
          <a:prstGeom prst="rect">
            <a:avLst/>
          </a:prstGeom>
          <a:noFill/>
          <a:ln/>
        </p:spPr>
        <p:txBody>
          <a:bodyPr wrap="square" lIns="0" tIns="0" rIns="0" bIns="0" rtlCol="0" anchor="t"/>
          <a:lstStyle/>
          <a:p>
            <a:pPr algn="r" indent="0" marL="0">
              <a:lnSpc>
                <a:spcPct val="108000"/>
              </a:lnSpc>
              <a:buNone/>
            </a:pPr>
            <a:r>
              <a:rPr lang="om" altLang="en-US" sz="1650" dirty="0">
                <a:solidFill>
                  <a:srgbClr val="FFFFFF"/>
                </a:solidFill>
                <a:latin typeface="IBM Plex Sans" pitchFamily="34" charset="0"/>
                <a:ea typeface="IBM Plex Sans" pitchFamily="34" charset="-122"/>
                <a:cs typeface="IBM Plex Sans" pitchFamily="34" charset="-120"/>
              </a:rPr>
              <a:t>Maxxansa 26.10</a:t>
            </a:r>
            <a:endParaRPr lang="om"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om" altLang="en-US" sz="7200" dirty="0">
                <a:solidFill>
                  <a:srgbClr val="FFFFFF"/>
                </a:solidFill>
                <a:latin typeface="IBM Plex Sans Medium" pitchFamily="34" charset="0"/>
                <a:ea typeface="IBM Plex Sans Medium" pitchFamily="34" charset="-122"/>
                <a:cs typeface="IBM Plex Sans Medium" pitchFamily="34" charset="-120"/>
              </a:rPr>
              <a:t>Seensa</a:t>
            </a:r>
            <a:br/>
            <a:r>
              <a:rPr lang="om" altLang="en-US" sz="7200" dirty="0">
                <a:solidFill>
                  <a:srgbClr val="FFFFFF"/>
                </a:solidFill>
                <a:latin typeface="IBM Plex Sans Medium" pitchFamily="34" charset="0"/>
                <a:ea typeface="IBM Plex Sans Medium" pitchFamily="34" charset="-122"/>
                <a:cs typeface="IBM Plex Sans Medium" pitchFamily="34" charset="-120"/>
              </a:rPr>
              <a:t>Bitcoin</a:t>
            </a:r>
            <a:endParaRPr lang="om"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om" altLang="en-US" sz="2400" dirty="0">
                <a:solidFill>
                  <a:srgbClr val="FFFFFF"/>
                </a:solidFill>
                <a:latin typeface="IBM Plex Sans" pitchFamily="34" charset="0"/>
                <a:ea typeface="IBM Plex Sans" pitchFamily="34" charset="-122"/>
                <a:cs typeface="IBM Plex Sans" pitchFamily="34" charset="-120"/>
              </a:rPr>
              <a:t>Qajeelfama Jalqabdootaa</a:t>
            </a:r>
            <a:endParaRPr lang="om"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Maallaqni Maaliif Barbaachisaa Dha?</a:t>
            </a:r>
            <a:endParaRPr lang="om"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om" altLang="en-US" sz="2400" dirty="0">
                <a:solidFill>
                  <a:srgbClr val="FFFFFF"/>
                </a:solidFill>
                <a:latin typeface="IBM Plex Sans" pitchFamily="34" charset="0"/>
                <a:ea typeface="IBM Plex Sans" pitchFamily="34" charset="-122"/>
                <a:cs typeface="IBM Plex Sans" pitchFamily="34" charset="-120"/>
              </a:rPr>
              <a:t>Guyyaa hunda maallaqa ni fayyadamna, garuu akkamitti akka hojjetu darbee darbee qofa gaafanna.</a:t>
            </a:r>
            <a:endParaRPr lang="o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Namoonni Baayʼeen Waaʼee</a:t>
            </a:r>
            <a:br/>
            <a:r>
              <a:rPr lang="om" altLang="en-US" sz="3000" dirty="0">
                <a:solidFill>
                  <a:srgbClr val="422C70"/>
                </a:solidFill>
                <a:latin typeface="IBM Plex Sans Medium" pitchFamily="34" charset="0"/>
                <a:ea typeface="IBM Plex Sans Medium" pitchFamily="34" charset="-122"/>
                <a:cs typeface="IBM Plex Sans Medium" pitchFamily="34" charset="-120"/>
              </a:rPr>
              <a:t>Maallaqaa Yaaduuf Gonkumaa</a:t>
            </a:r>
            <a:br/>
            <a:r>
              <a:rPr lang="om" altLang="en-US" sz="3000" dirty="0">
                <a:solidFill>
                  <a:srgbClr val="422C70"/>
                </a:solidFill>
                <a:latin typeface="IBM Plex Sans Medium" pitchFamily="34" charset="0"/>
                <a:ea typeface="IBM Plex Sans Medium" pitchFamily="34" charset="-122"/>
                <a:cs typeface="IBM Plex Sans Medium" pitchFamily="34" charset="-120"/>
              </a:rPr>
              <a:t>Yeroo Hin Fudhatan</a:t>
            </a:r>
            <a:endParaRPr lang="om"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Isa argachuu miti, isa baasuu miti, garuu maal akka ta’ee fi akkamitti akka hojjetu irratti yaaduudha.</a:t>
            </a:r>
            <a:endParaRPr lang="om"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Maaliif Barbaachisaa Dha?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Gaaffilee Shan Ittiin Jalqabnu</a:t>
            </a:r>
            <a:endParaRPr lang="om" sz="3000" dirty="0"/>
          </a:p>
        </p:txBody>
      </p:sp>
      <p:sp>
        <p:nvSpPr>
          <p:cNvPr id="5" name="Text 2"/>
          <p:cNvSpPr/>
          <p:nvPr/>
        </p:nvSpPr>
        <p:spPr>
          <a:xfrm>
            <a:off x="971459" y="1368491"/>
            <a:ext cx="6006694" cy="2498049"/>
          </a:xfrm>
          <a:prstGeom prst="rect">
            <a:avLst/>
          </a:prstGeom>
          <a:noFill/>
          <a:ln/>
        </p:spPr>
        <p:txBody>
          <a:bodyPr wrap="square" lIns="0" tIns="0" rIns="0" bIns="0" rtlCol="0" anchor="t"/>
          <a:lstStyle/>
          <a:p>
            <a:pPr algn="l" marL="182880" indent="-182880">
              <a:lnSpc>
                <a:spcPct val="113000"/>
              </a:lnSpc>
              <a:buSzPct val="100000"/>
              <a:buChar char="•"/>
            </a:pPr>
            <a:r>
              <a:rPr lang="om" altLang="en-US" sz="1920" dirty="0">
                <a:solidFill>
                  <a:srgbClr val="25252B"/>
                </a:solidFill>
                <a:latin typeface="IBM Plex Sans" pitchFamily="34" charset="0"/>
                <a:ea typeface="IBM Plex Sans" pitchFamily="34" charset="-122"/>
                <a:cs typeface="IBM Plex Sans" pitchFamily="34" charset="-120"/>
              </a:rPr>
              <a:t>Namoonni maallaqa maaliif barbaadu?</a:t>
            </a:r>
            <a:endParaRPr lang="om" sz="1920" dirty="0"/>
          </a:p>
          <a:p>
            <a:pPr algn="l" marL="182880" indent="-182880">
              <a:lnSpc>
                <a:spcPct val="113000"/>
              </a:lnSpc>
              <a:spcBef>
                <a:spcPts val="380"/>
              </a:spcBef>
              <a:buSzPct val="100000"/>
              <a:buChar char="•"/>
            </a:pPr>
            <a:r>
              <a:rPr lang="om" altLang="en-US" sz="1920" dirty="0">
                <a:solidFill>
                  <a:srgbClr val="25252B"/>
                </a:solidFill>
                <a:latin typeface="IBM Plex Sans" pitchFamily="34" charset="0"/>
                <a:ea typeface="IBM Plex Sans" pitchFamily="34" charset="-122"/>
                <a:cs typeface="IBM Plex Sans" pitchFamily="34" charset="-120"/>
              </a:rPr>
              <a:t>Wanti tokko maallaqa akka ta'u kan godhu maali?</a:t>
            </a:r>
            <a:endParaRPr lang="om" sz="1920" dirty="0"/>
          </a:p>
          <a:p>
            <a:pPr algn="l" marL="182880" indent="-182880">
              <a:lnSpc>
                <a:spcPct val="113000"/>
              </a:lnSpc>
              <a:spcBef>
                <a:spcPts val="380"/>
              </a:spcBef>
              <a:buSzPct val="100000"/>
              <a:buChar char="•"/>
            </a:pPr>
            <a:r>
              <a:rPr lang="om" altLang="en-US" sz="1920" dirty="0">
                <a:solidFill>
                  <a:srgbClr val="25252B"/>
                </a:solidFill>
                <a:latin typeface="IBM Plex Sans" pitchFamily="34" charset="0"/>
                <a:ea typeface="IBM Plex Sans" pitchFamily="34" charset="-122"/>
                <a:cs typeface="IBM Plex Sans" pitchFamily="34" charset="-120"/>
              </a:rPr>
              <a:t>Maallaqa isin itti fayyadamtan uumuu yookaan to'achuu kan danda'u eenyu?</a:t>
            </a:r>
            <a:endParaRPr lang="om" sz="1920" dirty="0"/>
          </a:p>
          <a:p>
            <a:pPr algn="l" marL="182880" indent="-182880">
              <a:lnSpc>
                <a:spcPct val="113000"/>
              </a:lnSpc>
              <a:spcBef>
                <a:spcPts val="380"/>
              </a:spcBef>
              <a:buSzPct val="100000"/>
              <a:buChar char="•"/>
            </a:pPr>
            <a:r>
              <a:rPr lang="om" altLang="en-US" sz="1920" dirty="0">
                <a:solidFill>
                  <a:srgbClr val="25252B"/>
                </a:solidFill>
                <a:latin typeface="IBM Plex Sans" pitchFamily="34" charset="0"/>
                <a:ea typeface="IBM Plex Sans" pitchFamily="34" charset="-122"/>
                <a:cs typeface="IBM Plex Sans" pitchFamily="34" charset="-120"/>
              </a:rPr>
              <a:t>Maallaqni isin itti fayyadamtan maaliif gatii qaba?</a:t>
            </a:r>
            <a:endParaRPr lang="om" sz="1920" dirty="0"/>
          </a:p>
          <a:p>
            <a:pPr algn="l" marL="182880" indent="-182880">
              <a:lnSpc>
                <a:spcPct val="113000"/>
              </a:lnSpc>
              <a:spcBef>
                <a:spcPts val="380"/>
              </a:spcBef>
              <a:buSzPct val="100000"/>
              <a:buChar char="•"/>
            </a:pPr>
            <a:r>
              <a:rPr lang="om" altLang="en-US" sz="1920" dirty="0">
                <a:solidFill>
                  <a:srgbClr val="25252B"/>
                </a:solidFill>
                <a:latin typeface="IBM Plex Sans" pitchFamily="34" charset="0"/>
                <a:ea typeface="IBM Plex Sans" pitchFamily="34" charset="-122"/>
                <a:cs typeface="IBM Plex Sans" pitchFamily="34" charset="-120"/>
              </a:rPr>
              <a:t>Maallaqni keessan hamma duraan bitu bituu danda'aa?</a:t>
            </a:r>
            <a:endParaRPr lang="om" sz="1920" dirty="0"/>
          </a:p>
        </p:txBody>
      </p:sp>
      <p:sp>
        <p:nvSpPr>
          <p:cNvPr id="6" name="Shape 3"/>
          <p:cNvSpPr/>
          <p:nvPr/>
        </p:nvSpPr>
        <p:spPr>
          <a:xfrm>
            <a:off x="666780" y="4134734"/>
            <a:ext cx="5981730" cy="1645006"/>
          </a:xfrm>
          <a:prstGeom prst="rect">
            <a:avLst/>
          </a:prstGeom>
          <a:solidFill>
            <a:srgbClr val="F3F3FA"/>
          </a:solidFill>
          <a:ln/>
        </p:spPr>
      </p:sp>
      <p:sp>
        <p:nvSpPr>
          <p:cNvPr id="7" name="Shape 4"/>
          <p:cNvSpPr/>
          <p:nvPr/>
        </p:nvSpPr>
        <p:spPr>
          <a:xfrm>
            <a:off x="666780" y="4134734"/>
            <a:ext cx="57150" cy="1645006"/>
          </a:xfrm>
          <a:prstGeom prst="rect">
            <a:avLst/>
          </a:prstGeom>
          <a:solidFill>
            <a:srgbClr val="422C70"/>
          </a:solidFill>
          <a:ln/>
        </p:spPr>
      </p:sp>
      <p:sp>
        <p:nvSpPr>
          <p:cNvPr id="8" name="Text 5"/>
          <p:cNvSpPr/>
          <p:nvPr/>
        </p:nvSpPr>
        <p:spPr>
          <a:xfrm>
            <a:off x="1114014" y="4354190"/>
            <a:ext cx="5452933" cy="1206094"/>
          </a:xfrm>
          <a:prstGeom prst="rect">
            <a:avLst/>
          </a:prstGeom>
          <a:noFill/>
          <a:ln/>
        </p:spPr>
        <p:txBody>
          <a:bodyPr wrap="square" lIns="0" tIns="0" rIns="0" bIns="0" rtlCol="0" anchor="t"/>
          <a:lstStyle/>
          <a:p>
            <a:pPr algn="l" indent="0" marL="0">
              <a:lnSpc>
                <a:spcPct val="113000"/>
              </a:lnSpc>
              <a:buNone/>
            </a:pPr>
            <a:r>
              <a:rPr lang="om" altLang="en-US" sz="1920" b="1" dirty="0">
                <a:solidFill>
                  <a:srgbClr val="422C70"/>
                </a:solidFill>
                <a:latin typeface="IBM Plex Sans" pitchFamily="34" charset="0"/>
                <a:ea typeface="IBM Plex Sans" pitchFamily="34" charset="-122"/>
                <a:cs typeface="IBM Plex Sans" pitchFamily="34" charset="-120"/>
              </a:rPr>
              <a:t>Deebiiwwan keessan olkaa'aa</a:t>
            </a:r>
            <a:endParaRPr lang="om" sz="1920" dirty="0"/>
          </a:p>
          <a:p>
            <a:pPr algn="l" indent="0" marL="0">
              <a:lnSpc>
                <a:spcPct val="113000"/>
              </a:lnSpc>
              <a:spcBef>
                <a:spcPts val="290"/>
              </a:spcBef>
              <a:buNone/>
            </a:pPr>
            <a:r>
              <a:rPr lang="om" altLang="en-US" sz="1920" dirty="0">
                <a:solidFill>
                  <a:srgbClr val="25252B"/>
                </a:solidFill>
                <a:latin typeface="IBM Plex Sans" pitchFamily="34" charset="0"/>
                <a:ea typeface="IBM Plex Sans" pitchFamily="34" charset="-122"/>
                <a:cs typeface="IBM Plex Sans" pitchFamily="34" charset="-120"/>
              </a:rPr>
              <a:t>Gaaffii tokkoon tokkoof deebii gabaabaa barreessaa. Dhumarratti gara deebiiwwan kanaatti ni deebitu.</a:t>
            </a:r>
            <a:endParaRPr lang="om"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Maaliif Barbaachisaa Dha?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Dhugaa moo Yaada?</a:t>
            </a:r>
            <a:endParaRPr lang="om" sz="3000" dirty="0"/>
          </a:p>
        </p:txBody>
      </p:sp>
      <p:sp>
        <p:nvSpPr>
          <p:cNvPr id="5" name="Text 2"/>
          <p:cNvSpPr/>
          <p:nvPr/>
        </p:nvSpPr>
        <p:spPr>
          <a:xfrm>
            <a:off x="1032449" y="1383030"/>
            <a:ext cx="5939760" cy="2033443"/>
          </a:xfrm>
          <a:prstGeom prst="rect">
            <a:avLst/>
          </a:prstGeom>
          <a:noFill/>
          <a:ln/>
        </p:spPr>
        <p:txBody>
          <a:bodyPr wrap="square" lIns="0" tIns="0" rIns="0" bIns="0" rtlCol="0" anchor="t"/>
          <a:lstStyle/>
          <a:p>
            <a:pPr algn="l" marL="219710" indent="-219710">
              <a:lnSpc>
                <a:spcPct val="113000"/>
              </a:lnSpc>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Dhugaa:</a:t>
            </a:r>
            <a:r>
              <a:rPr lang="om" altLang="en-US" sz="2300" dirty="0">
                <a:solidFill>
                  <a:srgbClr val="25252B"/>
                </a:solidFill>
                <a:latin typeface="IBM Plex Sans" pitchFamily="34" charset="0"/>
                <a:ea typeface="IBM Plex Sans" pitchFamily="34" charset="-122"/>
                <a:cs typeface="IBM Plex Sans" pitchFamily="34" charset="-120"/>
              </a:rPr>
              <a:t> "Noottiin kun gibira kaffaluuf ni fudhatama." Kun mirkanaa'uu ni danda'a.</a:t>
            </a:r>
            <a:endParaRPr lang="om" sz="2300" dirty="0"/>
          </a:p>
          <a:p>
            <a:pPr algn="l" marL="219710" indent="-219710">
              <a:lnSpc>
                <a:spcPct val="113000"/>
              </a:lnSpc>
              <a:spcBef>
                <a:spcPts val="460"/>
              </a:spcBef>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Yaada:</a:t>
            </a:r>
            <a:r>
              <a:rPr lang="om" altLang="en-US" sz="2300" dirty="0">
                <a:solidFill>
                  <a:srgbClr val="25252B"/>
                </a:solidFill>
                <a:latin typeface="IBM Plex Sans" pitchFamily="34" charset="0"/>
                <a:ea typeface="IBM Plex Sans" pitchFamily="34" charset="-122"/>
                <a:cs typeface="IBM Plex Sans" pitchFamily="34" charset="-120"/>
              </a:rPr>
              <a:t> "Kun bifa maallaqaa hunda caalaa gaarii dha." Kun ulaagaalee fi ragaa barbaada.</a:t>
            </a:r>
            <a:endParaRPr lang="om" sz="2300" dirty="0"/>
          </a:p>
        </p:txBody>
      </p:sp>
      <p:sp>
        <p:nvSpPr>
          <p:cNvPr id="6" name="Text 3"/>
          <p:cNvSpPr/>
          <p:nvPr/>
        </p:nvSpPr>
        <p:spPr>
          <a:xfrm>
            <a:off x="666780" y="3738250"/>
            <a:ext cx="6340632" cy="2369942"/>
          </a:xfrm>
          <a:prstGeom prst="rect">
            <a:avLst/>
          </a:prstGeom>
          <a:noFill/>
          <a:ln/>
        </p:spPr>
        <p:txBody>
          <a:bodyPr wrap="square" lIns="0" tIns="0" rIns="0" bIns="0" rtlCol="0" anchor="t"/>
          <a:lstStyle/>
          <a:p>
            <a:pPr algn="l" indent="0" marL="0">
              <a:lnSpc>
                <a:spcPct val="113000"/>
              </a:lnSpc>
              <a:buNone/>
            </a:pPr>
            <a:r>
              <a:rPr lang="om" altLang="en-US" sz="2300" dirty="0">
                <a:solidFill>
                  <a:srgbClr val="25252B"/>
                </a:solidFill>
                <a:latin typeface="IBM Plex Sans" pitchFamily="34" charset="0"/>
                <a:ea typeface="IBM Plex Sans" pitchFamily="34" charset="-122"/>
                <a:cs typeface="IBM Plex Sans" pitchFamily="34" charset="-120"/>
              </a:rPr>
              <a:t>Qajeelfamni kun barnootaaf qofa kan qophaa'e dha. Gorsa faayinaansii, invastimantii, seeraa yookaan gibiraa hin kennu; akkasumas waan kamiyyuu akka bitan, gurguran yookaan qabatanii tursan isinitti hin himu.</a:t>
            </a:r>
            <a:endParaRPr lang="om"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Maaliif Barbaachisaa Dha?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Maallaqni Maali?</a:t>
            </a:r>
            <a:endParaRPr lang="o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om" altLang="en-US" sz="2400" dirty="0">
                <a:solidFill>
                  <a:srgbClr val="FFFFFF"/>
                </a:solidFill>
                <a:latin typeface="IBM Plex Sans" pitchFamily="34" charset="0"/>
                <a:ea typeface="IBM Plex Sans" pitchFamily="34" charset="-122"/>
                <a:cs typeface="IBM Plex Sans" pitchFamily="34" charset="-120"/>
              </a:rPr>
              <a:t>Maallaqni meeshaa ittiin waljijjiiraniidha.</a:t>
            </a:r>
            <a:endParaRPr lang="o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Waljijjiirraa Meeshaalee fi Wal-simannaa Dachaa</a:t>
            </a:r>
            <a:br/>
            <a:r>
              <a:rPr lang="om" altLang="en-US" sz="3000" dirty="0">
                <a:solidFill>
                  <a:srgbClr val="422C70"/>
                </a:solidFill>
                <a:latin typeface="IBM Plex Sans Medium" pitchFamily="34" charset="0"/>
                <a:ea typeface="IBM Plex Sans Medium" pitchFamily="34" charset="-122"/>
                <a:cs typeface="IBM Plex Sans Medium" pitchFamily="34" charset="-120"/>
              </a:rPr>
              <a:t>Fedhiiwwanii</a:t>
            </a:r>
            <a:endParaRPr lang="om"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Namoonni lamaan yeroo tokkotti fi hamma mijataa ta’een waan inni kaan qabu barbaaduu qabu.</a:t>
            </a:r>
            <a:endParaRPr lang="om"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Waljijjiirraa Meeshaalee fi Wal-simannaa Dachaa</a:t>
            </a:r>
            <a:br/>
            <a:r>
              <a:rPr lang="om" altLang="en-US" sz="3000" dirty="0">
                <a:solidFill>
                  <a:srgbClr val="422C70"/>
                </a:solidFill>
                <a:latin typeface="IBM Plex Sans Medium" pitchFamily="34" charset="0"/>
                <a:ea typeface="IBM Plex Sans Medium" pitchFamily="34" charset="-122"/>
                <a:cs typeface="IBM Plex Sans Medium" pitchFamily="34" charset="-120"/>
              </a:rPr>
              <a:t>Fedhiiwwanii</a:t>
            </a:r>
            <a:endParaRPr lang="om"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Namoonni lamaan yeroo tokkotti fi hamma mijataa ta’een waan inni kaan qabu barbaaduu qabu.</a:t>
            </a:r>
            <a:endParaRPr lang="om" sz="2400" dirty="0"/>
          </a:p>
        </p:txBody>
      </p:sp>
      <p:pic>
        <p:nvPicPr>
          <p:cNvPr id="5" name="Image 0" descr="Amina Kan qabdu: ruuzii Kan barbaaddu: kopheeLuis waliinLuis ruuzii hin barbaadu.Luis Kan qabu: kopheeKan barbaadu: zayitiiMei waliinMei kophee hin barbaaddu.MeiKan qabdu: zayitiiKan barbaaddu: suphaa">    </p:cNvPr>
          <p:cNvPicPr>
            <a:picLocks noChangeAspect="1"/>
          </p:cNvPicPr>
          <p:nvPr/>
        </p:nvPicPr>
        <p:blipFill>
          <a:blip r:embed="rId1"/>
          <a:stretch>
            <a:fillRect/>
          </a:stretch>
        </p:blipFill>
        <p:spPr>
          <a:xfrm>
            <a:off x="2946928" y="2842047"/>
            <a:ext cx="6297839" cy="33792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Maallaqni Meeshaa Waljijjiirraati</a:t>
            </a:r>
            <a:endParaRPr lang="om"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Namni kamiyyuu maallaqa maallaqummaa isaatiif qofa hin barbaadu. Faayidaa kan qabu, namoonni biroon boodas akka isa fudhatan eeguun waan namoonni isa fudhataniifi.</a:t>
            </a:r>
            <a:endParaRPr lang="om"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Wantoota Sadii Maallaqni</a:t>
            </a:r>
            <a:br/>
            <a:r>
              <a:rPr lang="om" altLang="en-US" sz="3000" dirty="0">
                <a:solidFill>
                  <a:srgbClr val="422C70"/>
                </a:solidFill>
                <a:latin typeface="IBM Plex Sans Medium" pitchFamily="34" charset="0"/>
                <a:ea typeface="IBM Plex Sans Medium" pitchFamily="34" charset="-122"/>
                <a:cs typeface="IBM Plex Sans Medium" pitchFamily="34" charset="-120"/>
              </a:rPr>
              <a:t>Raawwatu</a:t>
            </a:r>
            <a:endParaRPr lang="om" sz="3000" dirty="0"/>
          </a:p>
        </p:txBody>
      </p:sp>
      <p:sp>
        <p:nvSpPr>
          <p:cNvPr id="5" name="Text 2"/>
          <p:cNvSpPr/>
          <p:nvPr/>
        </p:nvSpPr>
        <p:spPr>
          <a:xfrm>
            <a:off x="1032449" y="1802191"/>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Meeshaa waljijjiirraa:</a:t>
            </a:r>
            <a:r>
              <a:rPr lang="om" altLang="en-US" sz="2300" dirty="0">
                <a:solidFill>
                  <a:srgbClr val="25252B"/>
                </a:solidFill>
                <a:latin typeface="IBM Plex Sans" pitchFamily="34" charset="0"/>
                <a:ea typeface="IBM Plex Sans" pitchFamily="34" charset="-122"/>
                <a:cs typeface="IBM Plex Sans" pitchFamily="34" charset="-120"/>
              </a:rPr>
              <a:t> namoonni kaffaltiidhaaf isa fudhatu</a:t>
            </a:r>
            <a:endParaRPr lang="om" sz="2300" dirty="0"/>
          </a:p>
          <a:p>
            <a:pPr algn="l" marL="219710" indent="-219710">
              <a:lnSpc>
                <a:spcPct val="113000"/>
              </a:lnSpc>
              <a:spcBef>
                <a:spcPts val="460"/>
              </a:spcBef>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Yuunitii herregaa:</a:t>
            </a:r>
            <a:r>
              <a:rPr lang="om" altLang="en-US" sz="2300" dirty="0">
                <a:solidFill>
                  <a:srgbClr val="25252B"/>
                </a:solidFill>
                <a:latin typeface="IBM Plex Sans" pitchFamily="34" charset="0"/>
                <a:ea typeface="IBM Plex Sans" pitchFamily="34" charset="-122"/>
                <a:cs typeface="IBM Plex Sans" pitchFamily="34" charset="-120"/>
              </a:rPr>
              <a:t> gatiin meeshaalee fi tajaajilootaa isaan ibsama</a:t>
            </a:r>
            <a:endParaRPr lang="om" sz="2300" dirty="0"/>
          </a:p>
          <a:p>
            <a:pPr algn="l" marL="219710" indent="-219710">
              <a:lnSpc>
                <a:spcPct val="113000"/>
              </a:lnSpc>
              <a:spcBef>
                <a:spcPts val="460"/>
              </a:spcBef>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Kuusaa gatii:</a:t>
            </a:r>
            <a:r>
              <a:rPr lang="om" altLang="en-US" sz="2300" dirty="0">
                <a:solidFill>
                  <a:srgbClr val="25252B"/>
                </a:solidFill>
                <a:latin typeface="IBM Plex Sans" pitchFamily="34" charset="0"/>
                <a:ea typeface="IBM Plex Sans" pitchFamily="34" charset="-122"/>
                <a:cs typeface="IBM Plex Sans" pitchFamily="34" charset="-120"/>
              </a:rPr>
              <a:t> gatii har'aa gara fuulduraatti dabarsa</a:t>
            </a:r>
            <a:endParaRPr lang="om" sz="2300" dirty="0"/>
          </a:p>
        </p:txBody>
      </p:sp>
      <p:sp>
        <p:nvSpPr>
          <p:cNvPr id="6" name="Text 3"/>
          <p:cNvSpPr/>
          <p:nvPr/>
        </p:nvSpPr>
        <p:spPr>
          <a:xfrm>
            <a:off x="666780" y="4610862"/>
            <a:ext cx="6340632" cy="1579992"/>
          </a:xfrm>
          <a:prstGeom prst="rect">
            <a:avLst/>
          </a:prstGeom>
          <a:noFill/>
          <a:ln/>
        </p:spPr>
        <p:txBody>
          <a:bodyPr wrap="square" lIns="0" tIns="0" rIns="0" bIns="0" rtlCol="0" anchor="t"/>
          <a:lstStyle/>
          <a:p>
            <a:pPr algn="l" indent="0" marL="0">
              <a:lnSpc>
                <a:spcPct val="113000"/>
              </a:lnSpc>
              <a:buNone/>
            </a:pPr>
            <a:r>
              <a:rPr lang="om" altLang="en-US" sz="2300" dirty="0">
                <a:solidFill>
                  <a:srgbClr val="25252B"/>
                </a:solidFill>
                <a:latin typeface="IBM Plex Sans" pitchFamily="34" charset="0"/>
                <a:ea typeface="IBM Plex Sans" pitchFamily="34" charset="-122"/>
                <a:cs typeface="IBM Plex Sans" pitchFamily="34" charset="-120"/>
              </a:rPr>
              <a:t>Maallaqni kamiyyuu gatii haala guutuu ta'een hin kuusu, garuu gosoonni tokko tokko humna bittaa isaanii kanneen biroo caalaa suuta dhabu.</a:t>
            </a:r>
            <a:endParaRPr lang="om"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Qola Irraa Gara Waraqaa</a:t>
            </a:r>
            <a:endParaRPr lang="om" sz="3000" dirty="0"/>
          </a:p>
        </p:txBody>
      </p:sp>
      <p:sp>
        <p:nvSpPr>
          <p:cNvPr id="5" name="Text 2"/>
          <p:cNvSpPr/>
          <p:nvPr/>
        </p:nvSpPr>
        <p:spPr>
          <a:xfrm>
            <a:off x="1002000" y="1375806"/>
            <a:ext cx="5327020" cy="3780221"/>
          </a:xfrm>
          <a:prstGeom prst="rect">
            <a:avLst/>
          </a:prstGeom>
          <a:noFill/>
          <a:ln/>
        </p:spPr>
        <p:txBody>
          <a:bodyPr wrap="square" lIns="0" tIns="0" rIns="0" bIns="0" rtlCol="0" anchor="t"/>
          <a:lstStyle/>
          <a:p>
            <a:pPr algn="l" marL="200660" indent="-200660">
              <a:lnSpc>
                <a:spcPct val="113000"/>
              </a:lnSpc>
              <a:buSzPct val="100000"/>
              <a:buChar char="•"/>
            </a:pPr>
            <a:r>
              <a:rPr lang="om" altLang="en-US" sz="2110" dirty="0">
                <a:solidFill>
                  <a:srgbClr val="25252B"/>
                </a:solidFill>
                <a:latin typeface="IBM Plex Sans" pitchFamily="34" charset="0"/>
                <a:ea typeface="IBM Plex Sans" pitchFamily="34" charset="-122"/>
                <a:cs typeface="IBM Plex Sans" pitchFamily="34" charset="-120"/>
              </a:rPr>
              <a:t>Qola uumamtoota galaanaa, soogidda, callee, beeylada, sibiila diimaa, meetii, warqee</a:t>
            </a:r>
            <a:endParaRPr lang="om" sz="2110" dirty="0"/>
          </a:p>
          <a:p>
            <a:pPr algn="l" marL="200660" indent="-200660">
              <a:lnSpc>
                <a:spcPct val="113000"/>
              </a:lnSpc>
              <a:spcBef>
                <a:spcPts val="420"/>
              </a:spcBef>
              <a:buSzPct val="100000"/>
              <a:buChar char="•"/>
            </a:pPr>
            <a:r>
              <a:rPr lang="om" altLang="en-US" sz="2110" dirty="0">
                <a:solidFill>
                  <a:srgbClr val="25252B"/>
                </a:solidFill>
                <a:latin typeface="IBM Plex Sans" pitchFamily="34" charset="0"/>
                <a:ea typeface="IBM Plex Sans" pitchFamily="34" charset="-122"/>
                <a:cs typeface="IBM Plex Sans" pitchFamily="34" charset="-120"/>
              </a:rPr>
              <a:t>Sibiilota gatii guddaa qaban: muraasa, yeroo dheeraa turan, bal’inaan fudhatama qaban</a:t>
            </a:r>
            <a:endParaRPr lang="om" sz="2110" dirty="0"/>
          </a:p>
          <a:p>
            <a:pPr algn="l" marL="200660" indent="-200660">
              <a:lnSpc>
                <a:spcPct val="113000"/>
              </a:lnSpc>
              <a:spcBef>
                <a:spcPts val="420"/>
              </a:spcBef>
              <a:buSzPct val="100000"/>
              <a:buChar char="•"/>
            </a:pPr>
            <a:r>
              <a:rPr lang="om" altLang="en-US" sz="2110" dirty="0">
                <a:solidFill>
                  <a:srgbClr val="25252B"/>
                </a:solidFill>
                <a:latin typeface="IBM Plex Sans" pitchFamily="34" charset="0"/>
                <a:ea typeface="IBM Plex Sans" pitchFamily="34" charset="-122"/>
                <a:cs typeface="IBM Plex Sans" pitchFamily="34" charset="-120"/>
              </a:rPr>
              <a:t>Sanadoota waraqaa hamma sibiilaa ibsameen jijjiiramuu danda’an</a:t>
            </a:r>
            <a:endParaRPr lang="om" sz="2110" dirty="0"/>
          </a:p>
          <a:p>
            <a:pPr algn="l" marL="200660" indent="-200660">
              <a:lnSpc>
                <a:spcPct val="113000"/>
              </a:lnSpc>
              <a:spcBef>
                <a:spcPts val="420"/>
              </a:spcBef>
              <a:buSzPct val="100000"/>
              <a:buChar char="•"/>
            </a:pPr>
            <a:r>
              <a:rPr lang="om" altLang="en-US" sz="2110" dirty="0">
                <a:solidFill>
                  <a:srgbClr val="25252B"/>
                </a:solidFill>
                <a:latin typeface="IBM Plex Sans" pitchFamily="34" charset="0"/>
                <a:ea typeface="IBM Plex Sans" pitchFamily="34" charset="-122"/>
                <a:cs typeface="IBM Plex Sans" pitchFamily="34" charset="-120"/>
              </a:rPr>
              <a:t>Sirnoota warqee: yuunitii maallaqaa seeraan warqee wajjin walqabate</a:t>
            </a:r>
            <a:endParaRPr lang="om" sz="2110" dirty="0"/>
          </a:p>
        </p:txBody>
      </p:sp>
      <p:sp>
        <p:nvSpPr>
          <p:cNvPr id="6" name="Text 3"/>
          <p:cNvSpPr/>
          <p:nvPr/>
        </p:nvSpPr>
        <p:spPr>
          <a:xfrm>
            <a:off x="666780" y="5451013"/>
            <a:ext cx="5694426" cy="723930"/>
          </a:xfrm>
          <a:prstGeom prst="rect">
            <a:avLst/>
          </a:prstGeom>
          <a:noFill/>
          <a:ln/>
        </p:spPr>
        <p:txBody>
          <a:bodyPr wrap="square" lIns="0" tIns="0" rIns="0" bIns="0" rtlCol="0" anchor="t"/>
          <a:lstStyle/>
          <a:p>
            <a:pPr algn="l" indent="0" marL="0">
              <a:lnSpc>
                <a:spcPct val="113000"/>
              </a:lnSpc>
              <a:buNone/>
            </a:pPr>
            <a:r>
              <a:rPr lang="om" altLang="en-US" sz="2110" dirty="0">
                <a:solidFill>
                  <a:srgbClr val="25252B"/>
                </a:solidFill>
                <a:latin typeface="IBM Plex Sans" pitchFamily="34" charset="0"/>
                <a:ea typeface="IBM Plex Sans" pitchFamily="34" charset="-122"/>
                <a:cs typeface="IBM Plex Sans" pitchFamily="34" charset="-120"/>
              </a:rPr>
              <a:t>Seerotni kun akka bakkaafi yerootti garaagarummaa qabu turan.</a:t>
            </a:r>
            <a:endParaRPr lang="om"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Maallaqa Fiat</a:t>
            </a:r>
            <a:endParaRPr lang="om"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1971: Yunaayitid Isteetis mootummoonni biyya alaa fi baankonni giddugaleessaa doolaara warqeetti akka jijjiiratan kan hayyamu jijjiirraa mootummaa dhaabde</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Har'a maallaqoonni biyyoolessaa baay'een maallaqa fiat ti: aangoo mootummaa jalatti kan baafaman, warqee yookaan meeshaa daldalaa biraatti jijjiiramuu kan hin dandeenye</a:t>
            </a:r>
            <a:endParaRPr lang="om" sz="2400" dirty="0"/>
          </a:p>
          <a:p>
            <a:pPr algn="l" marL="228600" indent="-228600">
              <a:lnSpc>
                <a:spcPct val="113000"/>
              </a:lnSpc>
              <a:spcBef>
                <a:spcPts val="480"/>
              </a:spcBef>
              <a:buSzPct val="100000"/>
              <a:buChar char="•"/>
            </a:pPr>
            <a:r>
              <a:rPr lang="om" altLang="en-US" sz="2400" i="1" dirty="0">
                <a:solidFill>
                  <a:srgbClr val="25252B"/>
                </a:solidFill>
                <a:latin typeface="IBM Plex Sans" pitchFamily="34" charset="0"/>
                <a:ea typeface="IBM Plex Sans" pitchFamily="34" charset="-122"/>
                <a:cs typeface="IBM Plex Sans" pitchFamily="34" charset="-120"/>
              </a:rPr>
              <a:t>Fiat</a:t>
            </a:r>
            <a:r>
              <a:rPr lang="om" altLang="en-US" sz="2400" dirty="0">
                <a:solidFill>
                  <a:srgbClr val="25252B"/>
                </a:solidFill>
                <a:latin typeface="IBM Plex Sans" pitchFamily="34" charset="0"/>
                <a:ea typeface="IBM Plex Sans" pitchFamily="34" charset="-122"/>
                <a:cs typeface="IBM Plex Sans" pitchFamily="34" charset="-120"/>
              </a:rPr>
              <a:t> jechuun Afaan Laatiiniin "haa ta'u" jechuudha; yeroo baay'ee "ajajaan" jedhamee hubatama</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Namoonni, dhaabbileen daldalaa, baankonni fi mootummoonni waan itti fayyadamaniif fudhatama qaba; seerri maallaqa kaffaltiif seeraan fudhatama qabu isa taasisa, gibirri ittiin akka kaffalamus dirqama godha</a:t>
            </a:r>
            <a:endParaRPr lang="o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Maallaqa waan tokkoon</a:t>
            </a:r>
            <a:br/>
            <a:r>
              <a:rPr lang="om" altLang="en-US" sz="4350" dirty="0">
                <a:solidFill>
                  <a:srgbClr val="FFFFFF"/>
                </a:solidFill>
                <a:latin typeface="IBM Plex Sans Medium" pitchFamily="34" charset="0"/>
                <a:ea typeface="IBM Plex Sans Medium" pitchFamily="34" charset="-122"/>
                <a:cs typeface="IBM Plex Sans Medium" pitchFamily="34" charset="-120"/>
              </a:rPr>
              <a:t>wabeeffamu irraa gara maallaqa</a:t>
            </a:r>
            <a:br/>
            <a:r>
              <a:rPr lang="om" altLang="en-US" sz="4350" dirty="0">
                <a:solidFill>
                  <a:srgbClr val="FFFFFF"/>
                </a:solidFill>
                <a:latin typeface="IBM Plex Sans Medium" pitchFamily="34" charset="0"/>
                <a:ea typeface="IBM Plex Sans Medium" pitchFamily="34" charset="-122"/>
                <a:cs typeface="IBM Plex Sans Medium" pitchFamily="34" charset="-120"/>
              </a:rPr>
              <a:t>amantaa nama tokko irratti</a:t>
            </a:r>
            <a:br/>
            <a:r>
              <a:rPr lang="om" altLang="en-US" sz="4350" dirty="0">
                <a:solidFill>
                  <a:srgbClr val="FFFFFF"/>
                </a:solidFill>
                <a:latin typeface="IBM Plex Sans Medium" pitchFamily="34" charset="0"/>
                <a:ea typeface="IBM Plex Sans Medium" pitchFamily="34" charset="-122"/>
                <a:cs typeface="IBM Plex Sans Medium" pitchFamily="34" charset="-120"/>
              </a:rPr>
              <a:t>qabnuun wabeeffamutti ceene.</a:t>
            </a:r>
            <a:endParaRPr lang="o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C0C0D0"/>
                </a:solidFill>
                <a:latin typeface="IBM Plex Sans" pitchFamily="34" charset="0"/>
                <a:ea typeface="IBM Plex Sans" pitchFamily="34" charset="-122"/>
                <a:cs typeface="IBM Plex Sans" pitchFamily="34" charset="-120"/>
              </a:rPr>
              <a:t>Seensa Bitcoin · Maallaqni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Maallaqni Keenya Rakkoo Maalii Qaba?</a:t>
            </a:r>
            <a:endParaRPr lang="om"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om" altLang="en-US" sz="2400" dirty="0">
                <a:solidFill>
                  <a:srgbClr val="FFFFFF"/>
                </a:solidFill>
                <a:latin typeface="IBM Plex Sans" pitchFamily="34" charset="0"/>
                <a:ea typeface="IBM Plex Sans" pitchFamily="34" charset="-122"/>
                <a:cs typeface="IBM Plex Sans" pitchFamily="34" charset="-120"/>
              </a:rPr>
              <a:t>Namoonni jecha qaala’iinsa jireenyaa yeroo dhaga’an, yeroo baay’ee gatiin ol ka’uu yaadu.</a:t>
            </a:r>
            <a:endParaRPr lang="o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Qaala’iinsa Gatii fi Dandeettii Bittaa</a:t>
            </a:r>
            <a:endParaRPr lang="om" sz="3000" dirty="0"/>
          </a:p>
        </p:txBody>
      </p:sp>
      <p:pic>
        <p:nvPicPr>
          <p:cNvPr id="4" name="Image 0" descr="Dura Isin yuunitii 100 qabdu. Gatiin guuboo sanaa 100 dha. Guuboo guutuu bituu dandeessu.Sadarkaa gatiiGadi aanaaHumna bittaaOl aanaaErga gatiin ol kaʼee booda Isin ammas yuunitii 100 qabdu. Gatiin gu">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Keenya Rakkoo Maalii Qaba?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Qaala’iinsa Gatii fi Dandeettii Bittaa</a:t>
            </a:r>
            <a:endParaRPr lang="o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Keenya Rakkoo Maalii Qaba?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Sababoota Hedduu, Filannoo</a:t>
            </a:r>
            <a:br/>
            <a:r>
              <a:rPr lang="om" altLang="en-US" sz="3000" dirty="0">
                <a:solidFill>
                  <a:srgbClr val="422C70"/>
                </a:solidFill>
                <a:latin typeface="IBM Plex Sans Medium" pitchFamily="34" charset="0"/>
                <a:ea typeface="IBM Plex Sans Medium" pitchFamily="34" charset="-122"/>
                <a:cs typeface="IBM Plex Sans Medium" pitchFamily="34" charset="-120"/>
              </a:rPr>
              <a:t>Tokko</a:t>
            </a:r>
            <a:endParaRPr lang="om" sz="3000" dirty="0"/>
          </a:p>
        </p:txBody>
      </p:sp>
      <p:sp>
        <p:nvSpPr>
          <p:cNvPr id="5" name="Text 2"/>
          <p:cNvSpPr/>
          <p:nvPr/>
        </p:nvSpPr>
        <p:spPr>
          <a:xfrm>
            <a:off x="1032449" y="1802191"/>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om" altLang="en-US" sz="2300" dirty="0">
                <a:solidFill>
                  <a:srgbClr val="25252B"/>
                </a:solidFill>
                <a:latin typeface="IBM Plex Sans" pitchFamily="34" charset="0"/>
                <a:ea typeface="IBM Plex Sans" pitchFamily="34" charset="-122"/>
                <a:cs typeface="IBM Plex Sans" pitchFamily="34" charset="-120"/>
              </a:rPr>
              <a:t>Babal’ina maallaqaa fi liqii</a:t>
            </a:r>
            <a:endParaRPr lang="om" sz="2300" dirty="0"/>
          </a:p>
          <a:p>
            <a:pPr algn="l" marL="219710" indent="-219710">
              <a:lnSpc>
                <a:spcPct val="113000"/>
              </a:lnSpc>
              <a:spcBef>
                <a:spcPts val="460"/>
              </a:spcBef>
              <a:buSzPct val="100000"/>
              <a:buChar char="•"/>
            </a:pPr>
            <a:r>
              <a:rPr lang="om" altLang="en-US" sz="2300" dirty="0">
                <a:solidFill>
                  <a:srgbClr val="25252B"/>
                </a:solidFill>
                <a:latin typeface="IBM Plex Sans" pitchFamily="34" charset="0"/>
                <a:ea typeface="IBM Plex Sans" pitchFamily="34" charset="-122"/>
                <a:cs typeface="IBM Plex Sans" pitchFamily="34" charset="-120"/>
              </a:rPr>
              <a:t>Jeeqama dhiyeessii fi jijjiirama fedhii</a:t>
            </a:r>
            <a:endParaRPr lang="om" sz="2300" dirty="0"/>
          </a:p>
          <a:p>
            <a:pPr algn="l" marL="219710" indent="-219710">
              <a:lnSpc>
                <a:spcPct val="113000"/>
              </a:lnSpc>
              <a:spcBef>
                <a:spcPts val="460"/>
              </a:spcBef>
              <a:buSzPct val="100000"/>
              <a:buChar char="•"/>
            </a:pPr>
            <a:r>
              <a:rPr lang="om" altLang="en-US" sz="2300" dirty="0">
                <a:solidFill>
                  <a:srgbClr val="25252B"/>
                </a:solidFill>
                <a:latin typeface="IBM Plex Sans" pitchFamily="34" charset="0"/>
                <a:ea typeface="IBM Plex Sans" pitchFamily="34" charset="-122"/>
                <a:cs typeface="IBM Plex Sans" pitchFamily="34" charset="-120"/>
              </a:rPr>
              <a:t>Maallaqa gatii dhabu, gibira, baasii oomishaa</a:t>
            </a:r>
            <a:endParaRPr lang="om" sz="2300" dirty="0"/>
          </a:p>
        </p:txBody>
      </p:sp>
      <p:sp>
        <p:nvSpPr>
          <p:cNvPr id="6" name="Text 3"/>
          <p:cNvSpPr/>
          <p:nvPr/>
        </p:nvSpPr>
        <p:spPr>
          <a:xfrm>
            <a:off x="666780" y="4215841"/>
            <a:ext cx="5694426" cy="1974921"/>
          </a:xfrm>
          <a:prstGeom prst="rect">
            <a:avLst/>
          </a:prstGeom>
          <a:noFill/>
          <a:ln/>
        </p:spPr>
        <p:txBody>
          <a:bodyPr wrap="square" lIns="0" tIns="0" rIns="0" bIns="0" rtlCol="0" anchor="t"/>
          <a:lstStyle/>
          <a:p>
            <a:pPr algn="l" indent="0" marL="0">
              <a:lnSpc>
                <a:spcPct val="113000"/>
              </a:lnSpc>
              <a:buNone/>
            </a:pPr>
            <a:r>
              <a:rPr lang="om" altLang="en-US" sz="2300" dirty="0">
                <a:solidFill>
                  <a:srgbClr val="25252B"/>
                </a:solidFill>
                <a:latin typeface="IBM Plex Sans" pitchFamily="34" charset="0"/>
                <a:ea typeface="IBM Plex Sans" pitchFamily="34" charset="-122"/>
                <a:cs typeface="IBM Plex Sans" pitchFamily="34" charset="-120"/>
              </a:rPr>
              <a:t>Sababoota keessaa tokko filannoodha, tasaa kan uumamu miti: sirna maallaqa fiyaatii keessatti, dhaabbileen muraasni dhiyeessii maallaqaa fi liqii dabaluufi seerota isaa jijjiiruu danda’u.</a:t>
            </a:r>
            <a:endParaRPr lang="om"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Keenya Rakkoo Maalii Qaba?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Hanqinaa fi Gatii</a:t>
            </a:r>
            <a:endParaRPr lang="om"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Mona Lisa inni jalqabaa waraabbii kamiyyuu caalaa gatii qaba: inni tokkicha</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Hanqinni qofti gatii hin uumu, garuu namoonni waan tokko yeroo barbaadan, dhiyeessiin isaa murteessaadha</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Dhiyeessiin maallaqaa meeshaalee fi tajaajiloota inni bituu danda’u caalaa saffisaan yeroo dabalu, yuunitiin maallaqaa tokkoon tokkoon isaa yeroo baay’ee waan xiqqaa bita</a:t>
            </a:r>
            <a:endParaRPr lang="o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Keenya Rakkoo Maalii Qaba?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Qaala’iinsi Gatii Nama Hunda Irratti Dhiibbaa Walqixa Hin</a:t>
            </a:r>
            <a:br/>
            <a:r>
              <a:rPr lang="om" altLang="en-US" sz="3000" dirty="0">
                <a:solidFill>
                  <a:srgbClr val="422C70"/>
                </a:solidFill>
                <a:latin typeface="IBM Plex Sans Medium" pitchFamily="34" charset="0"/>
                <a:ea typeface="IBM Plex Sans Medium" pitchFamily="34" charset="-122"/>
                <a:cs typeface="IBM Plex Sans Medium" pitchFamily="34" charset="-120"/>
              </a:rPr>
              <a:t>Geessisu</a:t>
            </a:r>
            <a:endParaRPr lang="om" sz="3000" dirty="0"/>
          </a:p>
        </p:txBody>
      </p:sp>
      <p:sp>
        <p:nvSpPr>
          <p:cNvPr id="4" name="Text 2"/>
          <p:cNvSpPr/>
          <p:nvPr/>
        </p:nvSpPr>
        <p:spPr>
          <a:xfrm>
            <a:off x="1047720" y="180584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Maallaqni callaan fi qusannoon humna bittaa dhabuu danda’u</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Abbootiin qabeenya gatiin isaa dabalu hamma tokko eegumsa argachuu danda’u</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Mindaan fi gatiin saffisa garaagaraatiin jijjiiramu</a:t>
            </a:r>
            <a:endParaRPr lang="om" sz="2400" dirty="0"/>
          </a:p>
        </p:txBody>
      </p:sp>
      <p:sp>
        <p:nvSpPr>
          <p:cNvPr id="5" name="Text 3"/>
          <p:cNvSpPr/>
          <p:nvPr/>
        </p:nvSpPr>
        <p:spPr>
          <a:xfrm>
            <a:off x="666780" y="3908237"/>
            <a:ext cx="11510010" cy="1234074"/>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Hafteen herrega baankii maallaqa callaa harka keessan jiru irraa adda: inni waadaa baankichi isiniif kaffaluuf galuudha. Waadaan sun yeroo baay’ee ni eegama, garuu baankichaa fi seerota isa bulchan irratti hundaa’a.</a:t>
            </a:r>
            <a:endParaRPr lang="o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Keenya Rakkoo Maalii Qaba?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Yaalaa: Sakatta’iinsa Humna Bittaa</a:t>
            </a:r>
            <a:endParaRPr lang="om"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om" altLang="en-US" sz="2400" dirty="0">
                <a:solidFill>
                  <a:srgbClr val="25252B"/>
                </a:solidFill>
                <a:latin typeface="IBM Plex Sans" pitchFamily="34" charset="0"/>
                <a:ea typeface="IBM Plex Sans" pitchFamily="34" charset="-122"/>
                <a:cs typeface="IBM Plex Sans" pitchFamily="34" charset="-120"/>
              </a:rPr>
              <a:t>Waan guyyaa guyyaan itti fayyadaman keessaa tokko filadhaa: daabboo, geejjiba, yookaan kaardii bilbilaa</a:t>
            </a:r>
            <a:endParaRPr lang="om" sz="2400" dirty="0"/>
          </a:p>
          <a:p>
            <a:pPr algn="l" marL="228600" indent="-228600">
              <a:lnSpc>
                <a:spcPct val="113000"/>
              </a:lnSpc>
              <a:spcBef>
                <a:spcPts val="480"/>
              </a:spcBef>
              <a:buSzPct val="100000"/>
              <a:buFont typeface="+mj-lt"/>
              <a:buAutoNum type="arabicPeriod" startAt="1"/>
            </a:pPr>
            <a:r>
              <a:rPr lang="om" altLang="en-US" sz="2400" dirty="0">
                <a:solidFill>
                  <a:srgbClr val="25252B"/>
                </a:solidFill>
                <a:latin typeface="IBM Plex Sans" pitchFamily="34" charset="0"/>
                <a:ea typeface="IBM Plex Sans" pitchFamily="34" charset="-122"/>
                <a:cs typeface="IBM Plex Sans" pitchFamily="34" charset="-120"/>
              </a:rPr>
              <a:t>Gatii isaa kan har'aa barreessaa</a:t>
            </a:r>
            <a:endParaRPr lang="om" sz="2400" dirty="0"/>
          </a:p>
          <a:p>
            <a:pPr algn="l" marL="228600" indent="-228600">
              <a:lnSpc>
                <a:spcPct val="113000"/>
              </a:lnSpc>
              <a:spcBef>
                <a:spcPts val="480"/>
              </a:spcBef>
              <a:buSzPct val="100000"/>
              <a:buFont typeface="+mj-lt"/>
              <a:buAutoNum type="arabicPeriod" startAt="1"/>
            </a:pPr>
            <a:r>
              <a:rPr lang="om" altLang="en-US" sz="2400" dirty="0">
                <a:solidFill>
                  <a:srgbClr val="25252B"/>
                </a:solidFill>
                <a:latin typeface="IBM Plex Sans" pitchFamily="34" charset="0"/>
                <a:ea typeface="IBM Plex Sans" pitchFamily="34" charset="-122"/>
                <a:cs typeface="IBM Plex Sans" pitchFamily="34" charset="-120"/>
              </a:rPr>
              <a:t>Waggoota muraasa dura gatiin isaa meeqa akka ture nama tokko gaafadhaa; yoo dandeessan immoo galmee amanamaa ilaalaa mirkaneeffadhaa</a:t>
            </a:r>
            <a:endParaRPr lang="om" sz="2400" dirty="0"/>
          </a:p>
          <a:p>
            <a:pPr algn="l" marL="228600" indent="-228600">
              <a:lnSpc>
                <a:spcPct val="113000"/>
              </a:lnSpc>
              <a:spcBef>
                <a:spcPts val="480"/>
              </a:spcBef>
              <a:buSzPct val="100000"/>
              <a:buFont typeface="+mj-lt"/>
              <a:buAutoNum type="arabicPeriod" startAt="1"/>
            </a:pPr>
            <a:r>
              <a:rPr lang="om" altLang="en-US" sz="2400" dirty="0">
                <a:solidFill>
                  <a:srgbClr val="25252B"/>
                </a:solidFill>
                <a:latin typeface="IBM Plex Sans" pitchFamily="34" charset="0"/>
                <a:ea typeface="IBM Plex Sans" pitchFamily="34" charset="-122"/>
                <a:cs typeface="IBM Plex Sans" pitchFamily="34" charset="-120"/>
              </a:rPr>
              <a:t>Galiin saffisa walfakkaatuun dabaleeraa? Jijjiirama kanaaf sababni biraa maal ta'uu danda'a?</a:t>
            </a:r>
            <a:endParaRPr lang="o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Keenya Rakkoo Maalii Qaba?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Maallaqni Fiyaat Ni Hojjeta, Garuu Balaa Qaba</a:t>
            </a:r>
            <a:endParaRPr lang="om"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Kaffaltiiwwan mijatoo, liqii haalaaf madaqu, meeshaalee rakkoolee cimaaf deebii ittiin kennan</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Garuu dhiyeessii fi seeronni isaa jijjiiramuu dandaʼu, namoonni isa fayyadamanis murtii irratti sagalee xiqqoo qabu</a:t>
            </a:r>
            <a:endParaRPr lang="om"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Kunis sababii namoonni filannoowwan biroo barbaadaniif, akkasumas Bitcoin uumameefidha.</a:t>
            </a:r>
            <a:endParaRPr lang="om"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Maallaqni Keenya Rakkoo Maalii Qaba?</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Bitcoin maali?</a:t>
            </a:r>
            <a:endParaRPr lang="om"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om" altLang="en-US" sz="2400" dirty="0">
                <a:solidFill>
                  <a:srgbClr val="FFFFFF"/>
                </a:solidFill>
                <a:latin typeface="IBM Plex Sans" pitchFamily="34" charset="0"/>
                <a:ea typeface="IBM Plex Sans" pitchFamily="34" charset="-122"/>
                <a:cs typeface="IBM Plex Sans" pitchFamily="34" charset="-120"/>
              </a:rPr>
              <a:t>Maallaqa dijitaalaa kan giddugaleessa tokkoon hin bulle, dhiyeessii daangeffame qabu, akkasumas hayyama baankii malee nama tokko irraa gara nama biraatti erguun danda’amu.</a:t>
            </a:r>
            <a:endParaRPr lang="o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Rakkoo Maallaqa Tokko Yeroo Lama Baasuu</a:t>
            </a:r>
            <a:endParaRPr lang="om"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om" altLang="en-US" sz="2300" b="1" dirty="0">
                <a:solidFill>
                  <a:srgbClr val="422C70"/>
                </a:solidFill>
                <a:latin typeface="IBM Plex Sans" pitchFamily="34" charset="0"/>
                <a:ea typeface="IBM Plex Sans" pitchFamily="34" charset="-122"/>
                <a:cs typeface="IBM Plex Sans" pitchFamily="34" charset="-120"/>
              </a:rPr>
              <a:t>31 Onkololeessa 2008:</a:t>
            </a:r>
            <a:r>
              <a:rPr lang="om" altLang="en-US" sz="2300" dirty="0">
                <a:solidFill>
                  <a:srgbClr val="25252B"/>
                </a:solidFill>
                <a:latin typeface="IBM Plex Sans" pitchFamily="34" charset="0"/>
                <a:ea typeface="IBM Plex Sans" pitchFamily="34" charset="-122"/>
                <a:cs typeface="IBM Plex Sans" pitchFamily="34" charset="-120"/>
              </a:rPr>
              <a:t> Satoshi Nakamoto ni maxxansa: </a:t>
            </a:r>
            <a:r>
              <a:rPr lang="om" altLang="en-US" sz="2300" i="1" dirty="0">
                <a:solidFill>
                  <a:srgbClr val="25252B"/>
                </a:solidFill>
                <a:latin typeface="IBM Plex Sans" pitchFamily="34" charset="0"/>
                <a:ea typeface="IBM Plex Sans" pitchFamily="34" charset="-122"/>
                <a:cs typeface="IBM Plex Sans" pitchFamily="34" charset="-120"/>
              </a:rPr>
              <a:t>Bitcoin: Sirna Maallaqa Elektirooniksii Hiriyyaa-irraa-Hiriyyaatti</a:t>
            </a:r>
            <a:r>
              <a:rPr lang="om" altLang="en-US" sz="2300" dirty="0">
                <a:solidFill>
                  <a:srgbClr val="25252B"/>
                </a:solidFill>
                <a:latin typeface="IBM Plex Sans" pitchFamily="34" charset="0"/>
                <a:ea typeface="IBM Plex Sans" pitchFamily="34" charset="-122"/>
                <a:cs typeface="IBM Plex Sans" pitchFamily="34" charset="-120"/>
              </a:rPr>
              <a:t>. </a:t>
            </a:r>
            <a:r>
              <a:rPr lang="om" altLang="en-US" sz="2300" b="1" dirty="0">
                <a:solidFill>
                  <a:srgbClr val="25252B"/>
                </a:solidFill>
                <a:latin typeface="IBM Plex Sans" pitchFamily="34" charset="0"/>
                <a:ea typeface="IBM Plex Sans" pitchFamily="34" charset="-122"/>
                <a:cs typeface="IBM Plex Sans" pitchFamily="34" charset="-120"/>
              </a:rPr>
              <a:t>Amajjii 2009:</a:t>
            </a:r>
            <a:r>
              <a:rPr lang="om" altLang="en-US" sz="2300" dirty="0">
                <a:solidFill>
                  <a:srgbClr val="25252B"/>
                </a:solidFill>
                <a:latin typeface="IBM Plex Sans" pitchFamily="34" charset="0"/>
                <a:ea typeface="IBM Plex Sans" pitchFamily="34" charset="-122"/>
                <a:cs typeface="IBM Plex Sans" pitchFamily="34" charset="-120"/>
              </a:rPr>
              <a:t> neetwoorkichi hojii jalqaba.</a:t>
            </a:r>
            <a:endParaRPr lang="om" sz="2300" dirty="0"/>
          </a:p>
        </p:txBody>
      </p:sp>
      <p:pic>
        <p:nvPicPr>
          <p:cNvPr id="5" name="Image 0" descr="Dhaabbata kaffaltii Namni maallaqa ergu dhaabbaticha gaafataDhaabbatichi galmee herregaa qabatee hayyama kenna Yoo dhaabbatichi hayyame, namni maallaqa fudhatu ni kaffalamaKan irratti hundaa’uDhaabbat">    </p:cNvPr>
          <p:cNvPicPr>
            <a:picLocks noChangeAspect="1"/>
          </p:cNvPicPr>
          <p:nvPr/>
        </p:nvPicPr>
        <p:blipFill>
          <a:blip r:embed="rId1"/>
          <a:stretch>
            <a:fillRect/>
          </a:stretch>
        </p:blipFill>
        <p:spPr>
          <a:xfrm>
            <a:off x="3924330" y="2377989"/>
            <a:ext cx="4343400" cy="37848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Giddugaleessa Hin Qabne · Dhiyeessii Daangeffame · Hiriyyaa</a:t>
            </a:r>
            <a:br/>
            <a:r>
              <a:rPr lang="om" altLang="en-US" sz="3000" dirty="0">
                <a:solidFill>
                  <a:srgbClr val="422C70"/>
                </a:solidFill>
                <a:latin typeface="IBM Plex Sans Medium" pitchFamily="34" charset="0"/>
                <a:ea typeface="IBM Plex Sans Medium" pitchFamily="34" charset="-122"/>
                <a:cs typeface="IBM Plex Sans Medium" pitchFamily="34" charset="-120"/>
              </a:rPr>
              <a:t>Irraa Gara Hiriyyaatti</a:t>
            </a:r>
            <a:endParaRPr lang="om" sz="3000" dirty="0"/>
          </a:p>
        </p:txBody>
      </p:sp>
      <p:sp>
        <p:nvSpPr>
          <p:cNvPr id="4" name="Text 2"/>
          <p:cNvSpPr/>
          <p:nvPr/>
        </p:nvSpPr>
        <p:spPr>
          <a:xfrm>
            <a:off x="1032449" y="1802191"/>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Giddugaleessa kan hin qabne:</a:t>
            </a:r>
            <a:r>
              <a:rPr lang="om" altLang="en-US" sz="2300" dirty="0">
                <a:solidFill>
                  <a:srgbClr val="25252B"/>
                </a:solidFill>
                <a:latin typeface="IBM Plex Sans" pitchFamily="34" charset="0"/>
                <a:ea typeface="IBM Plex Sans" pitchFamily="34" charset="-122"/>
                <a:cs typeface="IBM Plex Sans" pitchFamily="34" charset="-120"/>
              </a:rPr>
              <a:t> waajjirri giddugaleessaa herrega banu, haftee maallaqaa jijjiiru ykn eenyu akka makamu hayyamu hin jiru</a:t>
            </a:r>
            <a:endParaRPr lang="om" sz="2300" dirty="0"/>
          </a:p>
          <a:p>
            <a:pPr algn="l" marL="219710" indent="-219710">
              <a:lnSpc>
                <a:spcPct val="113000"/>
              </a:lnSpc>
              <a:spcBef>
                <a:spcPts val="460"/>
              </a:spcBef>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Dhiyeessii daangeffame:</a:t>
            </a:r>
            <a:r>
              <a:rPr lang="om" altLang="en-US" sz="2300" dirty="0">
                <a:solidFill>
                  <a:srgbClr val="25252B"/>
                </a:solidFill>
                <a:latin typeface="IBM Plex Sans" pitchFamily="34" charset="0"/>
                <a:ea typeface="IBM Plex Sans" pitchFamily="34" charset="-122"/>
                <a:cs typeface="IBM Plex Sans" pitchFamily="34" charset="-120"/>
              </a:rPr>
              <a:t> bitcoin miliyoona 21 ol gonkumaa hin jiraatu</a:t>
            </a:r>
            <a:endParaRPr lang="om" sz="2300" dirty="0"/>
          </a:p>
          <a:p>
            <a:pPr algn="l" marL="219710" indent="-219710">
              <a:lnSpc>
                <a:spcPct val="113000"/>
              </a:lnSpc>
              <a:spcBef>
                <a:spcPts val="460"/>
              </a:spcBef>
              <a:buSzPct val="100000"/>
              <a:buChar char="•"/>
            </a:pPr>
            <a:r>
              <a:rPr lang="om" altLang="en-US" sz="2300" b="1" dirty="0">
                <a:solidFill>
                  <a:srgbClr val="422C70"/>
                </a:solidFill>
                <a:latin typeface="IBM Plex Sans" pitchFamily="34" charset="0"/>
                <a:ea typeface="IBM Plex Sans" pitchFamily="34" charset="-122"/>
                <a:cs typeface="IBM Plex Sans" pitchFamily="34" charset="-120"/>
              </a:rPr>
              <a:t>Nama irraa gara namaatti:</a:t>
            </a:r>
            <a:r>
              <a:rPr lang="om" altLang="en-US" sz="2300" dirty="0">
                <a:solidFill>
                  <a:srgbClr val="25252B"/>
                </a:solidFill>
                <a:latin typeface="IBM Plex Sans" pitchFamily="34" charset="0"/>
                <a:ea typeface="IBM Plex Sans" pitchFamily="34" charset="-122"/>
                <a:cs typeface="IBM Plex Sans" pitchFamily="34" charset="-120"/>
              </a:rPr>
              <a:t> qaama aangoo giddugaleessaa qabu irraa hayyama osoo hin gaafatin, nama kamiifuu, bakka kamittuu erguu dandeessu</a:t>
            </a:r>
            <a:endParaRPr lang="om" sz="2300" dirty="0"/>
          </a:p>
        </p:txBody>
      </p:sp>
      <p:sp>
        <p:nvSpPr>
          <p:cNvPr id="5" name="Text 3"/>
          <p:cNvSpPr/>
          <p:nvPr/>
        </p:nvSpPr>
        <p:spPr>
          <a:xfrm>
            <a:off x="666780" y="4215841"/>
            <a:ext cx="11510010" cy="1579992"/>
          </a:xfrm>
          <a:prstGeom prst="rect">
            <a:avLst/>
          </a:prstGeom>
          <a:noFill/>
          <a:ln/>
        </p:spPr>
        <p:txBody>
          <a:bodyPr wrap="square" lIns="0" tIns="0" rIns="0" bIns="0" rtlCol="0" anchor="t"/>
          <a:lstStyle/>
          <a:p>
            <a:pPr algn="l" indent="0" marL="0">
              <a:lnSpc>
                <a:spcPct val="113000"/>
              </a:lnSpc>
              <a:buNone/>
            </a:pPr>
            <a:r>
              <a:rPr lang="om" altLang="en-US" sz="2300" dirty="0">
                <a:solidFill>
                  <a:srgbClr val="25252B"/>
                </a:solidFill>
                <a:latin typeface="IBM Plex Sans" pitchFamily="34" charset="0"/>
                <a:ea typeface="IBM Plex Sans" pitchFamily="34" charset="-122"/>
                <a:cs typeface="IBM Plex Sans" pitchFamily="34" charset="-120"/>
              </a:rPr>
              <a:t>Dhaabbanni kamiyyuu bitcoin isin ofii keessaniin to'attan ugguruu hin danda'u. Bilisummaan sun itti gaafatamummaas qaba: dabarsa seera qabeessa ta'e tokko duubatti deebisuun yeroo baay'ee hin danda'amu; neetwoorkichaafis waajjirri deeggarsaa hin jiru.</a:t>
            </a:r>
            <a:endParaRPr lang="om"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Daangaa Namni Kamiyyuu Mirkaneessuu Danda’u</a:t>
            </a:r>
            <a:endParaRPr lang="om" sz="3000" dirty="0"/>
          </a:p>
        </p:txBody>
      </p:sp>
      <p:pic>
        <p:nvPicPr>
          <p:cNvPr id="4" name="Image 0" descr="Himannaa dhiyeessii Qaamni maallaqa baasu daangaa dhiyeessii marsariitii isaa irratti ibsa. Kuusdeetaa qaama maallaqa baasuu sanaa qofatu daangaa kana galmeessa. Qaama maallaqa baasu sanaan alatti nam">    </p:cNvPr>
          <p:cNvPicPr>
            <a:picLocks noChangeAspect="1"/>
          </p:cNvPicPr>
          <p:nvPr/>
        </p:nvPicPr>
        <p:blipFill>
          <a:blip r:embed="rId1"/>
          <a:stretch>
            <a:fillRect/>
          </a:stretch>
        </p:blipFill>
        <p:spPr>
          <a:xfrm>
            <a:off x="1915394" y="1295430"/>
            <a:ext cx="8360999" cy="498530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Bitcoin Guutuu Tokko Isiniif Hin Barbaachisu</a:t>
            </a:r>
            <a:endParaRPr lang="o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bitcoin tokko yuunitoota xixiqqoo satoshis, yookaan sats jedhaman 100,000,000tti qoodama.</a:t>
            </a:r>
            <a:endParaRPr lang="om" sz="2400" dirty="0"/>
          </a:p>
        </p:txBody>
      </p:sp>
      <p:pic>
        <p:nvPicPr>
          <p:cNvPr id="5" name="Image 0" descr="Bitcoin (BTC)10.10.010.0010.00000001Saatooshi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Bitcoin hojjechaa akka turu kan taasisu eenyu?</a:t>
            </a:r>
            <a:endParaRPr lang="om" sz="3000" dirty="0"/>
          </a:p>
        </p:txBody>
      </p:sp>
      <p:pic>
        <p:nvPicPr>
          <p:cNvPr id="4" name="Image 0" descr="FayyadamaaFayyadamaan bitcoin ni fudhata, ni kuufata, ni ergas. NoodiiNoodiin seerota ofuma isaatiin ni mirkaneessa, deetaa sirrii ta'es dabarse ni erga. AlbuudaaAlbuudaan bilookota kaadhimamoo ni ija">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Bitcoin hojjechaa akka turu kan taasisu eenyu?</a:t>
            </a:r>
            <a:endParaRPr lang="o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Bitcoin Faayidaa fi Hanqina Qaba</a:t>
            </a:r>
            <a:endParaRPr lang="om"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Gatiin isaa saffisaan jijjiiramuu danda'a</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Dogoggoroonni yeroo baay'ee kan hin sirreeffamneedha</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Bakkeewwan hedduutti ammas fudhatamni isaa daangeffamaadha</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Haala nageenya qabuun isa fayyadamuuf hamma tokko barachuun barbaachisa</a:t>
            </a:r>
            <a:endParaRPr lang="om"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Bitcoin amantaa dhaabbilee irratti qabamu keessaa gartokkee mirkaneessuu fi itti gaafatamummaa dhuunfaatiin bakka buusa. Balaa hin balleessu.</a:t>
            </a:r>
            <a:endParaRPr lang="o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 maali?</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Bitcoinitti Akkamitti Fayyadamtu?</a:t>
            </a:r>
            <a:endParaRPr lang="o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om" altLang="en-US" sz="2400" dirty="0">
                <a:solidFill>
                  <a:srgbClr val="FFFFFF"/>
                </a:solidFill>
                <a:latin typeface="IBM Plex Sans" pitchFamily="34" charset="0"/>
                <a:ea typeface="IBM Plex Sans" pitchFamily="34" charset="-122"/>
                <a:cs typeface="IBM Plex Sans" pitchFamily="34" charset="-120"/>
              </a:rPr>
              <a:t>Gaaffiin jalqabaa waa'ee boorsaa kamiyyuu: furtuuwwan eenyutu to'ata?</a:t>
            </a:r>
            <a:endParaRPr lang="o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Boorsaan Furtuuwwan Bulcha</a:t>
            </a:r>
            <a:endParaRPr lang="om" sz="3000" dirty="0"/>
          </a:p>
        </p:txBody>
      </p:sp>
      <p:pic>
        <p:nvPicPr>
          <p:cNvPr id="4" name="Image 0" descr="Boorsaan keessan furtuuwwan qabata Fudhadhaa Teessoo ittiin fudhattan qoodaaErgaa Furtuu keessaniin mallatteessaa bitcoin galmee waloo irratti haf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Eenyutu Dhugumaan Bitcoin Keessan Harkatti Qaba?</a:t>
            </a:r>
            <a:endParaRPr lang="om"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om" altLang="en-US" sz="2400" b="1" dirty="0">
                <a:solidFill>
                  <a:srgbClr val="422C70"/>
                </a:solidFill>
                <a:latin typeface="IBM Plex Sans" pitchFamily="34" charset="0"/>
                <a:ea typeface="IBM Plex Sans" pitchFamily="34" charset="-122"/>
                <a:cs typeface="IBM Plex Sans" pitchFamily="34" charset="-120"/>
              </a:rPr>
              <a:t>Ofiin kuufachuu:</a:t>
            </a:r>
            <a:r>
              <a:rPr lang="om" altLang="en-US" sz="2400" dirty="0">
                <a:solidFill>
                  <a:srgbClr val="25252B"/>
                </a:solidFill>
                <a:latin typeface="IBM Plex Sans" pitchFamily="34" charset="0"/>
                <a:ea typeface="IBM Plex Sans" pitchFamily="34" charset="-122"/>
                <a:cs typeface="IBM Plex Sans" pitchFamily="34" charset="-120"/>
              </a:rPr>
              <a:t> furtuuwwan isin to'attu</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Gaalee deebisanii argachuu fi meeshaa sana yoo dhabdan, namni kamiyyuu bitcoin keessan isiniif deebisuu hin danda'u</a:t>
            </a:r>
            <a:endParaRPr lang="om" sz="2400" dirty="0"/>
          </a:p>
          <a:p>
            <a:pPr algn="l" marL="228600" indent="-228600">
              <a:lnSpc>
                <a:spcPct val="113000"/>
              </a:lnSpc>
              <a:spcBef>
                <a:spcPts val="480"/>
              </a:spcBef>
              <a:buSzPct val="100000"/>
              <a:buChar char="•"/>
            </a:pPr>
            <a:r>
              <a:rPr lang="om" altLang="en-US" sz="2400" b="1" dirty="0">
                <a:solidFill>
                  <a:srgbClr val="422C70"/>
                </a:solidFill>
                <a:latin typeface="IBM Plex Sans" pitchFamily="34" charset="0"/>
                <a:ea typeface="IBM Plex Sans" pitchFamily="34" charset="-122"/>
                <a:cs typeface="IBM Plex Sans" pitchFamily="34" charset="-120"/>
              </a:rPr>
              <a:t>Dhaabbataan kuufachuu:</a:t>
            </a:r>
            <a:r>
              <a:rPr lang="om" altLang="en-US" sz="2400" dirty="0">
                <a:solidFill>
                  <a:srgbClr val="25252B"/>
                </a:solidFill>
                <a:latin typeface="IBM Plex Sans" pitchFamily="34" charset="0"/>
                <a:ea typeface="IBM Plex Sans" pitchFamily="34" charset="-122"/>
                <a:cs typeface="IBM Plex Sans" pitchFamily="34" charset="-120"/>
              </a:rPr>
              <a:t> dhaabbanni tokko, hamma tokko akkuma baankii, furtuuwwan qabaata</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Hafteen herrega keessanii waadaa dhaabbatichi isiniif kaffaluuf seeneedha; maallaqa baasuu daangessuu, herrega ugguruu, haleellaa saayibariitiif saaxilamuu yookaan cufamuu danda'a</a:t>
            </a:r>
            <a:endParaRPr lang="om"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om" altLang="en-US" sz="2400" dirty="0">
                <a:solidFill>
                  <a:srgbClr val="25252B"/>
                </a:solidFill>
                <a:latin typeface="IBM Plex Sans" pitchFamily="34" charset="0"/>
                <a:ea typeface="IBM Plex Sans" pitchFamily="34" charset="-122"/>
                <a:cs typeface="IBM Plex Sans" pitchFamily="34" charset="-120"/>
              </a:rPr>
              <a:t>Akkaataa kuufannaa filachuun qormaata gatii keessanii miti. Wanti barbaachisu gosa kam akka fayyadamtanii fi maal akka amanattan beekuudha.</a:t>
            </a:r>
            <a:endParaRPr lang="o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Gaaleen Sanyii Keessanii</a:t>
            </a:r>
            <a:br/>
            <a:r>
              <a:rPr lang="om" altLang="en-US" sz="3000" dirty="0">
                <a:solidFill>
                  <a:srgbClr val="422C70"/>
                </a:solidFill>
                <a:latin typeface="IBM Plex Sans Medium" pitchFamily="34" charset="0"/>
                <a:ea typeface="IBM Plex Sans Medium" pitchFamily="34" charset="-122"/>
                <a:cs typeface="IBM Plex Sans Medium" pitchFamily="34" charset="-120"/>
              </a:rPr>
              <a:t>Seensa Guutuu Dha</a:t>
            </a:r>
            <a:endParaRPr lang="om" sz="3000" dirty="0"/>
          </a:p>
        </p:txBody>
      </p:sp>
      <p:sp>
        <p:nvSpPr>
          <p:cNvPr id="5" name="Text 2"/>
          <p:cNvSpPr/>
          <p:nvPr/>
        </p:nvSpPr>
        <p:spPr>
          <a:xfrm>
            <a:off x="666780" y="1842516"/>
            <a:ext cx="5694426" cy="1727850"/>
          </a:xfrm>
          <a:prstGeom prst="rect">
            <a:avLst/>
          </a:prstGeom>
          <a:noFill/>
          <a:ln/>
        </p:spPr>
        <p:txBody>
          <a:bodyPr wrap="square" lIns="0" tIns="0" rIns="0" bIns="0" rtlCol="0" anchor="t"/>
          <a:lstStyle/>
          <a:p>
            <a:pPr algn="l" indent="0" marL="0">
              <a:lnSpc>
                <a:spcPct val="113000"/>
              </a:lnSpc>
              <a:buNone/>
            </a:pPr>
            <a:r>
              <a:rPr lang="om" altLang="en-US" sz="2020" dirty="0">
                <a:solidFill>
                  <a:srgbClr val="25252B"/>
                </a:solidFill>
                <a:latin typeface="IBM Plex Sans" pitchFamily="34" charset="0"/>
                <a:ea typeface="IBM Plex Sans" pitchFamily="34" charset="-122"/>
                <a:cs typeface="IBM Plex Sans" pitchFamily="34" charset="-120"/>
              </a:rPr>
              <a:t>Tarree jechootaa tartiibaan qindaa’e, yeroo baay’ee jechoota 12 ykn 24 of keessaa qabu, kan furtuuwwan keessan deebisee uumuu danda’u. Namni tarree kana qabu kamiyyuu bitcoin keessan fudhachuu danda’a.</a:t>
            </a:r>
            <a:endParaRPr lang="om" sz="2020" dirty="0"/>
          </a:p>
        </p:txBody>
      </p:sp>
      <p:pic>
        <p:nvPicPr>
          <p:cNvPr id="6" name="Image 1" descr="Fakkeenya qofa1. civil2. switch3. plunge4. stadium5. live6. wedding7. foster8. dice9. giraffe10. you11. foil12. cinnamon">    </p:cNvPr>
          <p:cNvPicPr>
            <a:picLocks noChangeAspect="1"/>
          </p:cNvPicPr>
          <p:nvPr/>
        </p:nvPicPr>
        <p:blipFill>
          <a:blip r:embed="rId2"/>
          <a:stretch>
            <a:fillRect/>
          </a:stretch>
        </p:blipFill>
        <p:spPr>
          <a:xfrm>
            <a:off x="1472550" y="369838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Furtuuwwan kan keessan yoo hin</a:t>
            </a:r>
            <a:br/>
            <a:r>
              <a:rPr lang="om" altLang="en-US" sz="4350" dirty="0">
                <a:solidFill>
                  <a:srgbClr val="FFFFFF"/>
                </a:solidFill>
                <a:latin typeface="IBM Plex Sans Medium" pitchFamily="34" charset="0"/>
                <a:ea typeface="IBM Plex Sans Medium" pitchFamily="34" charset="-122"/>
                <a:cs typeface="IBM Plex Sans Medium" pitchFamily="34" charset="-120"/>
              </a:rPr>
              <a:t>taane, saantimoonnis kan</a:t>
            </a:r>
            <a:br/>
            <a:r>
              <a:rPr lang="om" altLang="en-US" sz="4350" dirty="0">
                <a:solidFill>
                  <a:srgbClr val="FFFFFF"/>
                </a:solidFill>
                <a:latin typeface="IBM Plex Sans Medium" pitchFamily="34" charset="0"/>
                <a:ea typeface="IBM Plex Sans Medium" pitchFamily="34" charset="-122"/>
                <a:cs typeface="IBM Plex Sans Medium" pitchFamily="34" charset="-120"/>
              </a:rPr>
              <a:t>keessan miti.</a:t>
            </a:r>
            <a:endParaRPr lang="o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C0C0D0"/>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Boorsaa Kamiyyuu Fayyadamuu</a:t>
            </a:r>
            <a:br/>
            <a:r>
              <a:rPr lang="om" altLang="en-US" sz="3000" dirty="0">
                <a:solidFill>
                  <a:srgbClr val="422C70"/>
                </a:solidFill>
                <a:latin typeface="IBM Plex Sans Medium" pitchFamily="34" charset="0"/>
                <a:ea typeface="IBM Plex Sans Medium" pitchFamily="34" charset="-122"/>
                <a:cs typeface="IBM Plex Sans Medium" pitchFamily="34" charset="-120"/>
              </a:rPr>
              <a:t>Keessan Dura</a:t>
            </a:r>
            <a:endParaRPr lang="om"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om" altLang="en-US" sz="1820" b="1" dirty="0">
                <a:solidFill>
                  <a:srgbClr val="422C70"/>
                </a:solidFill>
                <a:latin typeface="IBM Plex Sans" pitchFamily="34" charset="0"/>
                <a:ea typeface="IBM Plex Sans" pitchFamily="34" charset="-122"/>
                <a:cs typeface="IBM Plex Sans" pitchFamily="34" charset="-120"/>
              </a:rPr>
              <a:t>Furtuuwwan:</a:t>
            </a:r>
            <a:r>
              <a:rPr lang="om" altLang="en-US" sz="1820" dirty="0">
                <a:solidFill>
                  <a:srgbClr val="25252B"/>
                </a:solidFill>
                <a:latin typeface="IBM Plex Sans" pitchFamily="34" charset="0"/>
                <a:ea typeface="IBM Plex Sans" pitchFamily="34" charset="-122"/>
                <a:cs typeface="IBM Plex Sans" pitchFamily="34" charset="-120"/>
              </a:rPr>
              <a:t> eenyutu isaan to’ata, isin moo dhaabbata?</a:t>
            </a:r>
            <a:endParaRPr lang="om" sz="1820" dirty="0"/>
          </a:p>
          <a:p>
            <a:pPr algn="l" marL="173990" indent="-173990">
              <a:lnSpc>
                <a:spcPct val="113000"/>
              </a:lnSpc>
              <a:spcBef>
                <a:spcPts val="360"/>
              </a:spcBef>
              <a:buSzPct val="100000"/>
              <a:buChar char="•"/>
            </a:pPr>
            <a:r>
              <a:rPr lang="om" altLang="en-US" sz="1820" b="1" dirty="0">
                <a:solidFill>
                  <a:srgbClr val="422C70"/>
                </a:solidFill>
                <a:latin typeface="IBM Plex Sans" pitchFamily="34" charset="0"/>
                <a:ea typeface="IBM Plex Sans" pitchFamily="34" charset="-122"/>
                <a:cs typeface="IBM Plex Sans" pitchFamily="34" charset="-120"/>
              </a:rPr>
              <a:t>Deebisanii argachuu:</a:t>
            </a:r>
            <a:r>
              <a:rPr lang="om" altLang="en-US" sz="1820" dirty="0">
                <a:solidFill>
                  <a:srgbClr val="25252B"/>
                </a:solidFill>
                <a:latin typeface="IBM Plex Sans" pitchFamily="34" charset="0"/>
                <a:ea typeface="IBM Plex Sans" pitchFamily="34" charset="-122"/>
                <a:cs typeface="IBM Plex Sans" pitchFamily="34" charset="-120"/>
              </a:rPr>
              <a:t> yoo bilbilli keessan bade ykn dhaabbatichi dhabame maaltu ta’a?</a:t>
            </a:r>
            <a:endParaRPr lang="om" sz="1820" dirty="0"/>
          </a:p>
          <a:p>
            <a:pPr algn="l" marL="173990" indent="-173990">
              <a:lnSpc>
                <a:spcPct val="113000"/>
              </a:lnSpc>
              <a:spcBef>
                <a:spcPts val="360"/>
              </a:spcBef>
              <a:buSzPct val="100000"/>
              <a:buChar char="•"/>
            </a:pPr>
            <a:r>
              <a:rPr lang="om" altLang="en-US" sz="1820" b="1" dirty="0">
                <a:solidFill>
                  <a:srgbClr val="422C70"/>
                </a:solidFill>
                <a:latin typeface="IBM Plex Sans" pitchFamily="34" charset="0"/>
                <a:ea typeface="IBM Plex Sans" pitchFamily="34" charset="-122"/>
                <a:cs typeface="IBM Plex Sans" pitchFamily="34" charset="-120"/>
              </a:rPr>
              <a:t>Madda:</a:t>
            </a:r>
            <a:r>
              <a:rPr lang="om" altLang="en-US" sz="1820" dirty="0">
                <a:solidFill>
                  <a:srgbClr val="25252B"/>
                </a:solidFill>
                <a:latin typeface="IBM Plex Sans" pitchFamily="34" charset="0"/>
                <a:ea typeface="IBM Plex Sans" pitchFamily="34" charset="-122"/>
                <a:cs typeface="IBM Plex Sans" pitchFamily="34" charset="-120"/>
              </a:rPr>
              <a:t> marsariitii rasmii ykn tarreeffama suuqii appii irraa argame, geessituu namni tokko isiniif erge irraa miti?</a:t>
            </a:r>
            <a:endParaRPr lang="om" sz="1820" dirty="0"/>
          </a:p>
          <a:p>
            <a:pPr algn="l" marL="173990" indent="-173990">
              <a:lnSpc>
                <a:spcPct val="113000"/>
              </a:lnSpc>
              <a:spcBef>
                <a:spcPts val="360"/>
              </a:spcBef>
              <a:buSzPct val="100000"/>
              <a:buChar char="•"/>
            </a:pPr>
            <a:r>
              <a:rPr lang="om" altLang="en-US" sz="1820" b="1" dirty="0">
                <a:solidFill>
                  <a:srgbClr val="422C70"/>
                </a:solidFill>
                <a:latin typeface="IBM Plex Sans" pitchFamily="34" charset="0"/>
                <a:ea typeface="IBM Plex Sans" pitchFamily="34" charset="-122"/>
                <a:cs typeface="IBM Plex Sans" pitchFamily="34" charset="-120"/>
              </a:rPr>
              <a:t>Koodii:</a:t>
            </a:r>
            <a:r>
              <a:rPr lang="om" altLang="en-US" sz="1820" dirty="0">
                <a:solidFill>
                  <a:srgbClr val="25252B"/>
                </a:solidFill>
                <a:latin typeface="IBM Plex Sans" pitchFamily="34" charset="0"/>
                <a:ea typeface="IBM Plex Sans" pitchFamily="34" charset="-122"/>
                <a:cs typeface="IBM Plex Sans" pitchFamily="34" charset="-120"/>
              </a:rPr>
              <a:t> madda banaa ta’ee kunuunsi itti fufiinsaan taasifamaafii jiraa? (Kun qofti ragaa nageenyaa miti.)</a:t>
            </a:r>
            <a:endParaRPr lang="om" sz="1820" dirty="0"/>
          </a:p>
          <a:p>
            <a:pPr algn="l" marL="173990" indent="-173990">
              <a:lnSpc>
                <a:spcPct val="113000"/>
              </a:lnSpc>
              <a:spcBef>
                <a:spcPts val="360"/>
              </a:spcBef>
              <a:buSzPct val="100000"/>
              <a:buChar char="•"/>
            </a:pPr>
            <a:r>
              <a:rPr lang="om" altLang="en-US" sz="1820" b="1" dirty="0">
                <a:solidFill>
                  <a:srgbClr val="422C70"/>
                </a:solidFill>
                <a:latin typeface="IBM Plex Sans" pitchFamily="34" charset="0"/>
                <a:ea typeface="IBM Plex Sans" pitchFamily="34" charset="-122"/>
                <a:cs typeface="IBM Plex Sans" pitchFamily="34" charset="-120"/>
              </a:rPr>
              <a:t>Baasii:</a:t>
            </a:r>
            <a:r>
              <a:rPr lang="om" altLang="en-US" sz="1820" dirty="0">
                <a:solidFill>
                  <a:srgbClr val="25252B"/>
                </a:solidFill>
                <a:latin typeface="IBM Plex Sans" pitchFamily="34" charset="0"/>
                <a:ea typeface="IBM Plex Sans" pitchFamily="34" charset="-122"/>
                <a:cs typeface="IBM Plex Sans" pitchFamily="34" charset="-120"/>
              </a:rPr>
              <a:t> erguuf, fudhachuuf ykn baasachuuf kaffaltiin tajaajilaa jiraa?</a:t>
            </a:r>
            <a:endParaRPr lang="om" sz="1820" dirty="0"/>
          </a:p>
          <a:p>
            <a:pPr algn="l" marL="173990" indent="-173990">
              <a:lnSpc>
                <a:spcPct val="113000"/>
              </a:lnSpc>
              <a:spcBef>
                <a:spcPts val="360"/>
              </a:spcBef>
              <a:buSzPct val="100000"/>
              <a:buChar char="•"/>
            </a:pPr>
            <a:r>
              <a:rPr lang="om" altLang="en-US" sz="1820" b="1" dirty="0">
                <a:solidFill>
                  <a:srgbClr val="422C70"/>
                </a:solidFill>
                <a:latin typeface="IBM Plex Sans" pitchFamily="34" charset="0"/>
                <a:ea typeface="IBM Plex Sans" pitchFamily="34" charset="-122"/>
                <a:cs typeface="IBM Plex Sans" pitchFamily="34" charset="-120"/>
              </a:rPr>
              <a:t>Kaffaltiiwwan:</a:t>
            </a:r>
            <a:r>
              <a:rPr lang="om" altLang="en-US" sz="1820" dirty="0">
                <a:solidFill>
                  <a:srgbClr val="25252B"/>
                </a:solidFill>
                <a:latin typeface="IBM Plex Sans" pitchFamily="34" charset="0"/>
                <a:ea typeface="IBM Plex Sans" pitchFamily="34" charset="-122"/>
                <a:cs typeface="IBM Plex Sans" pitchFamily="34" charset="-120"/>
              </a:rPr>
              <a:t> sansalata irratti, Lightning irratti, moo lamaanuu?</a:t>
            </a:r>
            <a:endParaRPr lang="om"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Sansalata Irratti fi Lightning</a:t>
            </a:r>
            <a:endParaRPr lang="om"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om" altLang="en-US" sz="2400" b="1" dirty="0">
                <a:solidFill>
                  <a:srgbClr val="422C70"/>
                </a:solidFill>
                <a:latin typeface="IBM Plex Sans" pitchFamily="34" charset="0"/>
                <a:ea typeface="IBM Plex Sans" pitchFamily="34" charset="-122"/>
                <a:cs typeface="IBM Plex Sans" pitchFamily="34" charset="-120"/>
              </a:rPr>
              <a:t>Sansalata irratti:</a:t>
            </a:r>
            <a:r>
              <a:rPr lang="om" altLang="en-US" sz="2400" dirty="0">
                <a:solidFill>
                  <a:srgbClr val="25252B"/>
                </a:solidFill>
                <a:latin typeface="IBM Plex Sans" pitchFamily="34" charset="0"/>
                <a:ea typeface="IBM Plex Sans" pitchFamily="34" charset="-122"/>
                <a:cs typeface="IBM Plex Sans" pitchFamily="34" charset="-120"/>
              </a:rPr>
              <a:t> kallattiin sansalata bilookii keessatti galmaa'e</a:t>
            </a:r>
            <a:endParaRPr lang="om" sz="2400" dirty="0"/>
          </a:p>
          <a:p>
            <a:pPr algn="l" marL="228600" indent="-228600">
              <a:lnSpc>
                <a:spcPct val="113000"/>
              </a:lnSpc>
              <a:spcBef>
                <a:spcPts val="480"/>
              </a:spcBef>
              <a:buSzPct val="100000"/>
              <a:buChar char="•"/>
            </a:pPr>
            <a:r>
              <a:rPr lang="om" altLang="en-US" sz="2400" b="1" dirty="0">
                <a:solidFill>
                  <a:srgbClr val="422C70"/>
                </a:solidFill>
                <a:latin typeface="IBM Plex Sans" pitchFamily="34" charset="0"/>
                <a:ea typeface="IBM Plex Sans" pitchFamily="34" charset="-122"/>
                <a:cs typeface="IBM Plex Sans" pitchFamily="34" charset="-120"/>
              </a:rPr>
              <a:t>Lightning:</a:t>
            </a:r>
            <a:r>
              <a:rPr lang="om" altLang="en-US" sz="2400" dirty="0">
                <a:solidFill>
                  <a:srgbClr val="25252B"/>
                </a:solidFill>
                <a:latin typeface="IBM Plex Sans" pitchFamily="34" charset="0"/>
                <a:ea typeface="IBM Plex Sans" pitchFamily="34" charset="-122"/>
                <a:cs typeface="IBM Plex Sans" pitchFamily="34" charset="-120"/>
              </a:rPr>
              <a:t> neetworkii kaffaltii Bitcoin irratti ijaarame, kaffaltiiwwan saffisaa, xixiqqaa fi irra deddeebi'anii raawwataman, kan akka buna bitachuu, raawwachuuf gargaaru</a:t>
            </a:r>
            <a:endParaRPr lang="om" sz="2400" dirty="0"/>
          </a:p>
          <a:p>
            <a:pPr algn="l" marL="228600" indent="-228600">
              <a:lnSpc>
                <a:spcPct val="113000"/>
              </a:lnSpc>
              <a:spcBef>
                <a:spcPts val="480"/>
              </a:spcBef>
              <a:buSzPct val="100000"/>
              <a:buChar char="•"/>
            </a:pPr>
            <a:r>
              <a:rPr lang="om" altLang="en-US" sz="2400" dirty="0">
                <a:solidFill>
                  <a:srgbClr val="25252B"/>
                </a:solidFill>
                <a:latin typeface="IBM Plex Sans" pitchFamily="34" charset="0"/>
                <a:ea typeface="IBM Plex Sans" pitchFamily="34" charset="-122"/>
                <a:cs typeface="IBM Plex Sans" pitchFamily="34" charset="-120"/>
              </a:rPr>
              <a:t>Boorsaan Lightning kunuunsa qaama biraa jala yookaan kunuunsa abbaa isaa jala ta'uus danda'a</a:t>
            </a:r>
            <a:endParaRPr lang="om" sz="2400" dirty="0"/>
          </a:p>
        </p:txBody>
      </p:sp>
      <p:pic>
        <p:nvPicPr>
          <p:cNvPr id="5" name="Image 0" descr="Sansalata irrattiKallattiin sansalata bilookii Bitcoin keessatti galmaa'aLightningNeetworkii kaffaltii Bitcoin irratti ijaarame">    </p:cNvPr>
          <p:cNvPicPr>
            <a:picLocks noChangeAspect="1"/>
          </p:cNvPicPr>
          <p:nvPr/>
        </p:nvPicPr>
        <p:blipFill>
          <a:blip r:embed="rId1"/>
          <a:stretch>
            <a:fillRect/>
          </a:stretch>
        </p:blipFill>
        <p:spPr>
          <a:xfrm>
            <a:off x="1938345" y="4159423"/>
            <a:ext cx="8315371" cy="212406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Seerota Sadii Yeroo Barattan</a:t>
            </a:r>
            <a:endParaRPr lang="om"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om" altLang="en-US" sz="2110" b="1" dirty="0">
                <a:solidFill>
                  <a:srgbClr val="25252B"/>
                </a:solidFill>
                <a:latin typeface="IBM Plex Sans" pitchFamily="34" charset="0"/>
                <a:ea typeface="IBM Plex Sans" pitchFamily="34" charset="-122"/>
                <a:cs typeface="IBM Plex Sans" pitchFamily="34" charset="-120"/>
              </a:rPr>
              <a:t>Dura baradhaa.</a:t>
            </a:r>
            <a:r>
              <a:rPr lang="om" altLang="en-US" sz="2110" dirty="0">
                <a:solidFill>
                  <a:srgbClr val="25252B"/>
                </a:solidFill>
                <a:latin typeface="IBM Plex Sans" pitchFamily="34" charset="0"/>
                <a:ea typeface="IBM Plex Sans" pitchFamily="34" charset="-122"/>
                <a:cs typeface="IBM Plex Sans" pitchFamily="34" charset="-120"/>
              </a:rPr>
              <a:t> Gammachuu, sodaa ykn dhiibbaa irraa kaatanii tarkaanfii hin fudhatinaa.</a:t>
            </a:r>
            <a:endParaRPr lang="om" sz="2110" dirty="0"/>
          </a:p>
          <a:p>
            <a:pPr algn="l" marL="200660" indent="-200660">
              <a:lnSpc>
                <a:spcPct val="113000"/>
              </a:lnSpc>
              <a:spcBef>
                <a:spcPts val="420"/>
              </a:spcBef>
              <a:buSzPct val="100000"/>
              <a:buChar char="•"/>
            </a:pPr>
            <a:r>
              <a:rPr lang="om" altLang="en-US" sz="2110" b="1" dirty="0">
                <a:solidFill>
                  <a:srgbClr val="25252B"/>
                </a:solidFill>
                <a:latin typeface="IBM Plex Sans" pitchFamily="34" charset="0"/>
                <a:ea typeface="IBM Plex Sans" pitchFamily="34" charset="-122"/>
                <a:cs typeface="IBM Plex Sans" pitchFamily="34" charset="-120"/>
              </a:rPr>
              <a:t>Hanga xiqqaadhaan jalqabaa.</a:t>
            </a:r>
            <a:r>
              <a:rPr lang="om" altLang="en-US" sz="2110" dirty="0">
                <a:solidFill>
                  <a:srgbClr val="25252B"/>
                </a:solidFill>
                <a:latin typeface="IBM Plex Sans" pitchFamily="34" charset="0"/>
                <a:ea typeface="IBM Plex Sans" pitchFamily="34" charset="-122"/>
                <a:cs typeface="IBM Plex Sans" pitchFamily="34" charset="-120"/>
              </a:rPr>
              <a:t> Meeshaalee isiniif haaraa ta’an hanga maallaqaa yoo dhabdan baachuu dandeessaniin yaalaa.</a:t>
            </a:r>
            <a:endParaRPr lang="om" sz="2110" dirty="0"/>
          </a:p>
          <a:p>
            <a:pPr algn="l" marL="200660" indent="-200660">
              <a:lnSpc>
                <a:spcPct val="113000"/>
              </a:lnSpc>
              <a:spcBef>
                <a:spcPts val="420"/>
              </a:spcBef>
              <a:buSzPct val="100000"/>
              <a:buChar char="•"/>
            </a:pPr>
            <a:r>
              <a:rPr lang="om" altLang="en-US" sz="2110" b="1" dirty="0">
                <a:solidFill>
                  <a:srgbClr val="25252B"/>
                </a:solidFill>
                <a:latin typeface="IBM Plex Sans" pitchFamily="34" charset="0"/>
                <a:ea typeface="IBM Plex Sans" pitchFamily="34" charset="-122"/>
                <a:cs typeface="IBM Plex Sans" pitchFamily="34" charset="-120"/>
              </a:rPr>
              <a:t>Hin Amaninaa, Mirkaneeffadhaa.</a:t>
            </a:r>
            <a:r>
              <a:rPr lang="om" altLang="en-US" sz="2110" dirty="0">
                <a:solidFill>
                  <a:srgbClr val="25252B"/>
                </a:solidFill>
                <a:latin typeface="IBM Plex Sans" pitchFamily="34" charset="0"/>
                <a:ea typeface="IBM Plex Sans" pitchFamily="34" charset="-122"/>
                <a:cs typeface="IBM Plex Sans" pitchFamily="34" charset="-120"/>
              </a:rPr>
              <a:t> Nama sana, mala kaffaltii, teessoo fi hanga maallaqaa sakatta’aa.</a:t>
            </a:r>
            <a:endParaRPr lang="om" sz="2110" dirty="0"/>
          </a:p>
        </p:txBody>
      </p:sp>
      <p:sp>
        <p:nvSpPr>
          <p:cNvPr id="5" name="Shape 3"/>
          <p:cNvSpPr/>
          <p:nvPr/>
        </p:nvSpPr>
        <p:spPr>
          <a:xfrm>
            <a:off x="666780" y="3949568"/>
            <a:ext cx="10858500" cy="2171700"/>
          </a:xfrm>
          <a:prstGeom prst="rect">
            <a:avLst/>
          </a:prstGeom>
          <a:solidFill>
            <a:srgbClr val="F3F3FA"/>
          </a:solidFill>
          <a:ln/>
        </p:spPr>
      </p:sp>
      <p:sp>
        <p:nvSpPr>
          <p:cNvPr id="6" name="Shape 4"/>
          <p:cNvSpPr/>
          <p:nvPr/>
        </p:nvSpPr>
        <p:spPr>
          <a:xfrm>
            <a:off x="666780" y="3949568"/>
            <a:ext cx="57150" cy="2171700"/>
          </a:xfrm>
          <a:prstGeom prst="rect">
            <a:avLst/>
          </a:prstGeom>
          <a:solidFill>
            <a:srgbClr val="422C70"/>
          </a:solidFill>
          <a:ln/>
        </p:spPr>
      </p:sp>
      <p:sp>
        <p:nvSpPr>
          <p:cNvPr id="7" name="Text 5"/>
          <p:cNvSpPr/>
          <p:nvPr/>
        </p:nvSpPr>
        <p:spPr>
          <a:xfrm>
            <a:off x="1153058" y="4190970"/>
            <a:ext cx="10539649" cy="1688897"/>
          </a:xfrm>
          <a:prstGeom prst="rect">
            <a:avLst/>
          </a:prstGeom>
          <a:noFill/>
          <a:ln/>
        </p:spPr>
        <p:txBody>
          <a:bodyPr wrap="square" lIns="0" tIns="0" rIns="0" bIns="0" rtlCol="0" anchor="t"/>
          <a:lstStyle/>
          <a:p>
            <a:pPr algn="l" indent="0" marL="0">
              <a:lnSpc>
                <a:spcPct val="113000"/>
              </a:lnSpc>
              <a:buNone/>
            </a:pPr>
            <a:r>
              <a:rPr lang="om" altLang="en-US" sz="2110" b="1" dirty="0">
                <a:solidFill>
                  <a:srgbClr val="422C70"/>
                </a:solidFill>
                <a:latin typeface="IBM Plex Sans" pitchFamily="34" charset="0"/>
                <a:ea typeface="IBM Plex Sans" pitchFamily="34" charset="-122"/>
                <a:cs typeface="IBM Plex Sans" pitchFamily="34" charset="-120"/>
              </a:rPr>
              <a:t>Odeeffannoo maallaqa ittiin fudhatan qoodaa, iccitii garuu gonkumaa hin qoodinaa</a:t>
            </a:r>
            <a:endParaRPr lang="om" sz="2110" dirty="0"/>
          </a:p>
          <a:p>
            <a:pPr algn="l" indent="0" marL="0">
              <a:lnSpc>
                <a:spcPct val="113000"/>
              </a:lnSpc>
              <a:spcBef>
                <a:spcPts val="320"/>
              </a:spcBef>
              <a:buNone/>
            </a:pPr>
            <a:r>
              <a:rPr lang="om" altLang="en-US" sz="2110" dirty="0">
                <a:solidFill>
                  <a:srgbClr val="25252B"/>
                </a:solidFill>
                <a:latin typeface="IBM Plex Sans" pitchFamily="34" charset="0"/>
                <a:ea typeface="IBM Plex Sans" pitchFamily="34" charset="-122"/>
                <a:cs typeface="IBM Plex Sans" pitchFamily="34" charset="-120"/>
              </a:rPr>
              <a:t>Teessoo ykn gaaffiin kaffaltii qoodamuu ni danda’a. Gaaleen deebisanii argachuuf gargaaru ykn furtuun dhuunfaa gonkumaa qoodamuu hin qabu. Barsiisaan, dhaabbanni boorsaa dijitaalaa ykn hojjetaan deeggarsaa seera qabeessi kamiyyuu odeeffannoo iccitii kana isin hin gaafatu.</a:t>
            </a:r>
            <a:endParaRPr lang="om"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Dhaabbadhaa, Waan</a:t>
            </a:r>
            <a:br/>
            <a:r>
              <a:rPr lang="om" altLang="en-US" sz="3000" dirty="0">
                <a:solidFill>
                  <a:srgbClr val="422C70"/>
                </a:solidFill>
                <a:latin typeface="IBM Plex Sans Medium" pitchFamily="34" charset="0"/>
                <a:ea typeface="IBM Plex Sans Medium" pitchFamily="34" charset="-122"/>
                <a:cs typeface="IBM Plex Sans Medium" pitchFamily="34" charset="-120"/>
              </a:rPr>
              <a:t>Tokkollee Hin Qoodinaa, Waan</a:t>
            </a:r>
            <a:br/>
            <a:r>
              <a:rPr lang="om" altLang="en-US" sz="3000" dirty="0">
                <a:solidFill>
                  <a:srgbClr val="422C70"/>
                </a:solidFill>
                <a:latin typeface="IBM Plex Sans Medium" pitchFamily="34" charset="0"/>
                <a:ea typeface="IBM Plex Sans Medium" pitchFamily="34" charset="-122"/>
                <a:cs typeface="IBM Plex Sans Medium" pitchFamily="34" charset="-120"/>
              </a:rPr>
              <a:t>Tokkollee Hin Erginaa</a:t>
            </a:r>
            <a:endParaRPr lang="om" sz="3000" dirty="0"/>
          </a:p>
        </p:txBody>
      </p:sp>
      <p:sp>
        <p:nvSpPr>
          <p:cNvPr id="5" name="Text 2"/>
          <p:cNvSpPr/>
          <p:nvPr/>
        </p:nvSpPr>
        <p:spPr>
          <a:xfrm>
            <a:off x="666780" y="2249424"/>
            <a:ext cx="5694426" cy="2187793"/>
          </a:xfrm>
          <a:prstGeom prst="rect">
            <a:avLst/>
          </a:prstGeom>
          <a:noFill/>
          <a:ln/>
        </p:spPr>
        <p:txBody>
          <a:bodyPr wrap="square" lIns="0" tIns="0" rIns="0" bIns="0" rtlCol="0" anchor="t"/>
          <a:lstStyle/>
          <a:p>
            <a:pPr algn="l" indent="0" marL="0">
              <a:lnSpc>
                <a:spcPct val="113000"/>
              </a:lnSpc>
              <a:buNone/>
            </a:pPr>
            <a:r>
              <a:rPr lang="om" altLang="en-US" sz="1820" dirty="0">
                <a:solidFill>
                  <a:srgbClr val="25252B"/>
                </a:solidFill>
                <a:latin typeface="IBM Plex Sans" pitchFamily="34" charset="0"/>
                <a:ea typeface="IBM Plex Sans" pitchFamily="34" charset="-122"/>
                <a:cs typeface="IBM Plex Sans" pitchFamily="34" charset="-120"/>
              </a:rPr>
              <a:t>Namni tokko akka ariifattan ykn dhoksitan yoo isin taasise, bu'aa mirkanaa'e yoo waadaa gale, dursitanii bitcoin akka ergitan yoo isin gaafate, ykn gaalee sanyii keessan yoo isin gaafate, dhaabaa. Xiqqoo tur​aa. Waan tokko illee hin qoodinaa. Waan tokko illee hin erginaa. Sana booda madda duraan beektan irraa mirkaneeffadhaa.</a:t>
            </a:r>
            <a:endParaRPr lang="om" sz="1820" dirty="0"/>
          </a:p>
        </p:txBody>
      </p:sp>
      <p:pic>
        <p:nvPicPr>
          <p:cNvPr id="6" name="Image 1" descr="Ariifachiisuu Nama biraa fakkaachuu Bakka itti ergamu jijjiirame Bu'aa wabii qabu Iccitii gaafachuu">    </p:cNvPr>
          <p:cNvPicPr>
            <a:picLocks noChangeAspect="1"/>
          </p:cNvPicPr>
          <p:nvPr/>
        </p:nvPicPr>
        <p:blipFill>
          <a:blip r:embed="rId2"/>
          <a:stretch>
            <a:fillRect/>
          </a:stretch>
        </p:blipFill>
        <p:spPr>
          <a:xfrm>
            <a:off x="1338224" y="4552980"/>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Bitcoinitti Akkamitti Fayyadamtu?</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om" altLang="en-US" sz="4350" dirty="0">
                <a:solidFill>
                  <a:srgbClr val="FFFFFF"/>
                </a:solidFill>
                <a:latin typeface="IBM Plex Sans Medium" pitchFamily="34" charset="0"/>
                <a:ea typeface="IBM Plex Sans Medium" pitchFamily="34" charset="-122"/>
                <a:cs typeface="IBM Plex Sans Medium" pitchFamily="34" charset="-120"/>
              </a:rPr>
              <a:t>Itti Aansuun Maal?</a:t>
            </a:r>
            <a:endParaRPr lang="o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om" altLang="en-US" sz="2400" dirty="0">
                <a:solidFill>
                  <a:srgbClr val="FFFFFF"/>
                </a:solidFill>
                <a:latin typeface="IBM Plex Sans" pitchFamily="34" charset="0"/>
                <a:ea typeface="IBM Plex Sans" pitchFamily="34" charset="-122"/>
                <a:cs typeface="IBM Plex Sans" pitchFamily="34" charset="-120"/>
              </a:rPr>
              <a:t>Kun jalqaba qofa.</a:t>
            </a:r>
            <a:endParaRPr lang="o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Qabxiilee Ijoo Afur</a:t>
            </a:r>
            <a:endParaRPr lang="om"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om" altLang="en-US" sz="2110" b="1" dirty="0">
                <a:solidFill>
                  <a:srgbClr val="25252B"/>
                </a:solidFill>
                <a:latin typeface="IBM Plex Sans" pitchFamily="34" charset="0"/>
                <a:ea typeface="IBM Plex Sans" pitchFamily="34" charset="-122"/>
                <a:cs typeface="IBM Plex Sans" pitchFamily="34" charset="-120"/>
              </a:rPr>
              <a:t>Maallaqni seeraa fi amantaa irratti hundaa'a.</a:t>
            </a:r>
            <a:r>
              <a:rPr lang="om" altLang="en-US" sz="2110" dirty="0">
                <a:solidFill>
                  <a:srgbClr val="25252B"/>
                </a:solidFill>
                <a:latin typeface="IBM Plex Sans" pitchFamily="34" charset="0"/>
                <a:ea typeface="IBM Plex Sans" pitchFamily="34" charset="-122"/>
                <a:cs typeface="IBM Plex Sans" pitchFamily="34" charset="-120"/>
              </a:rPr>
              <a:t> Dhiyeessii fi seerotni maallaqa fiyaatii dhaabbilee muraasaan murtaa'u.</a:t>
            </a:r>
            <a:endParaRPr lang="om" sz="2110" dirty="0"/>
          </a:p>
          <a:p>
            <a:pPr algn="l" marL="200660" indent="-200660">
              <a:lnSpc>
                <a:spcPct val="113000"/>
              </a:lnSpc>
              <a:spcBef>
                <a:spcPts val="420"/>
              </a:spcBef>
              <a:buSzPct val="100000"/>
              <a:buChar char="•"/>
            </a:pPr>
            <a:r>
              <a:rPr lang="om" altLang="en-US" sz="2110" b="1" dirty="0">
                <a:solidFill>
                  <a:srgbClr val="25252B"/>
                </a:solidFill>
                <a:latin typeface="IBM Plex Sans" pitchFamily="34" charset="0"/>
                <a:ea typeface="IBM Plex Sans" pitchFamily="34" charset="-122"/>
                <a:cs typeface="IBM Plex Sans" pitchFamily="34" charset="-120"/>
              </a:rPr>
              <a:t>Bitcoin seerota adda ta'an dhiyeessa.</a:t>
            </a:r>
            <a:r>
              <a:rPr lang="om" altLang="en-US" sz="2110" dirty="0">
                <a:solidFill>
                  <a:srgbClr val="25252B"/>
                </a:solidFill>
                <a:latin typeface="IBM Plex Sans" pitchFamily="34" charset="0"/>
                <a:ea typeface="IBM Plex Sans" pitchFamily="34" charset="-122"/>
                <a:cs typeface="IBM Plex Sans" pitchFamily="34" charset="-120"/>
              </a:rPr>
              <a:t> Dhiyeessii ifatti beekamu, daangaa qabu, nama hundaaf banaa ta'ee fi amanuu qofa osoo hin taane mirkaneeffachuun danda'amu.</a:t>
            </a:r>
            <a:endParaRPr lang="om" sz="2110" dirty="0"/>
          </a:p>
          <a:p>
            <a:pPr algn="l" marL="200660" indent="-200660">
              <a:lnSpc>
                <a:spcPct val="113000"/>
              </a:lnSpc>
              <a:spcBef>
                <a:spcPts val="420"/>
              </a:spcBef>
              <a:buSzPct val="100000"/>
              <a:buChar char="•"/>
            </a:pPr>
            <a:r>
              <a:rPr lang="om" altLang="en-US" sz="2110" b="1" dirty="0">
                <a:solidFill>
                  <a:srgbClr val="25252B"/>
                </a:solidFill>
                <a:latin typeface="IBM Plex Sans" pitchFamily="34" charset="0"/>
                <a:ea typeface="IBM Plex Sans" pitchFamily="34" charset="-122"/>
                <a:cs typeface="IBM Plex Sans" pitchFamily="34" charset="-120"/>
              </a:rPr>
              <a:t>Nageenyi dursa qaba.</a:t>
            </a:r>
            <a:r>
              <a:rPr lang="om" altLang="en-US" sz="2110" dirty="0">
                <a:solidFill>
                  <a:srgbClr val="25252B"/>
                </a:solidFill>
                <a:latin typeface="IBM Plex Sans" pitchFamily="34" charset="0"/>
                <a:ea typeface="IBM Plex Sans" pitchFamily="34" charset="-122"/>
                <a:cs typeface="IBM Plex Sans" pitchFamily="34" charset="-120"/>
              </a:rPr>
              <a:t> Dura baradhaa, hamma xiqqaadhaan jalqabaa, waan hunda mirkaneeffadhaa, gaalee furtuu keessanii gonkumaa namaaf hin qoodinaa.</a:t>
            </a:r>
            <a:endParaRPr lang="om" sz="2110" dirty="0"/>
          </a:p>
          <a:p>
            <a:pPr algn="l" marL="200660" indent="-200660">
              <a:lnSpc>
                <a:spcPct val="113000"/>
              </a:lnSpc>
              <a:spcBef>
                <a:spcPts val="420"/>
              </a:spcBef>
              <a:buSzPct val="100000"/>
              <a:buChar char="•"/>
            </a:pPr>
            <a:r>
              <a:rPr lang="om" altLang="en-US" sz="2110" b="1" dirty="0">
                <a:solidFill>
                  <a:srgbClr val="25252B"/>
                </a:solidFill>
                <a:latin typeface="IBM Plex Sans" pitchFamily="34" charset="0"/>
                <a:ea typeface="IBM Plex Sans" pitchFamily="34" charset="-122"/>
                <a:cs typeface="IBM Plex Sans" pitchFamily="34" charset="-120"/>
              </a:rPr>
              <a:t>Kun jalqaba qofa.</a:t>
            </a:r>
            <a:r>
              <a:rPr lang="om" altLang="en-US" sz="2110" dirty="0">
                <a:solidFill>
                  <a:srgbClr val="25252B"/>
                </a:solidFill>
                <a:latin typeface="IBM Plex Sans" pitchFamily="34" charset="0"/>
                <a:ea typeface="IBM Plex Sans" pitchFamily="34" charset="-122"/>
                <a:cs typeface="IBM Plex Sans" pitchFamily="34" charset="-120"/>
              </a:rPr>
              <a:t> Tarkaanfii itti aanu kan nageenya qabu tokko fudhachuun gahaadha.</a:t>
            </a:r>
            <a:endParaRPr lang="om" sz="2110" dirty="0"/>
          </a:p>
        </p:txBody>
      </p:sp>
      <p:sp>
        <p:nvSpPr>
          <p:cNvPr id="5" name="Shape 3"/>
          <p:cNvSpPr/>
          <p:nvPr/>
        </p:nvSpPr>
        <p:spPr>
          <a:xfrm>
            <a:off x="666780" y="5089002"/>
            <a:ext cx="10858500" cy="1085850"/>
          </a:xfrm>
          <a:prstGeom prst="rect">
            <a:avLst/>
          </a:prstGeom>
          <a:solidFill>
            <a:srgbClr val="F3F3FA"/>
          </a:solidFill>
          <a:ln/>
        </p:spPr>
      </p:sp>
      <p:sp>
        <p:nvSpPr>
          <p:cNvPr id="6" name="Shape 4"/>
          <p:cNvSpPr/>
          <p:nvPr/>
        </p:nvSpPr>
        <p:spPr>
          <a:xfrm>
            <a:off x="666780" y="5089002"/>
            <a:ext cx="57150" cy="1085850"/>
          </a:xfrm>
          <a:prstGeom prst="rect">
            <a:avLst/>
          </a:prstGeom>
          <a:solidFill>
            <a:srgbClr val="422C70"/>
          </a:solidFill>
          <a:ln/>
        </p:spPr>
      </p:sp>
      <p:sp>
        <p:nvSpPr>
          <p:cNvPr id="7" name="Text 5"/>
          <p:cNvSpPr/>
          <p:nvPr/>
        </p:nvSpPr>
        <p:spPr>
          <a:xfrm>
            <a:off x="1153058" y="5330403"/>
            <a:ext cx="10539649" cy="603047"/>
          </a:xfrm>
          <a:prstGeom prst="rect">
            <a:avLst/>
          </a:prstGeom>
          <a:noFill/>
          <a:ln/>
        </p:spPr>
        <p:txBody>
          <a:bodyPr wrap="square" lIns="0" tIns="0" rIns="0" bIns="0" rtlCol="0" anchor="t"/>
          <a:lstStyle/>
          <a:p>
            <a:pPr algn="l" indent="0" marL="0">
              <a:lnSpc>
                <a:spcPct val="113000"/>
              </a:lnSpc>
              <a:buNone/>
            </a:pPr>
            <a:r>
              <a:rPr lang="om" altLang="en-US" sz="2110" b="1" dirty="0">
                <a:solidFill>
                  <a:srgbClr val="422C70"/>
                </a:solidFill>
                <a:latin typeface="IBM Plex Sans" pitchFamily="34" charset="0"/>
                <a:ea typeface="IBM Plex Sans" pitchFamily="34" charset="-122"/>
                <a:cs typeface="IBM Plex Sans" pitchFamily="34" charset="-120"/>
              </a:rPr>
              <a:t>Yeroo itti xiinxalan</a:t>
            </a:r>
            <a:endParaRPr lang="om" sz="2110" dirty="0"/>
          </a:p>
          <a:p>
            <a:pPr algn="l" indent="0" marL="0">
              <a:lnSpc>
                <a:spcPct val="113000"/>
              </a:lnSpc>
              <a:spcBef>
                <a:spcPts val="320"/>
              </a:spcBef>
              <a:buNone/>
            </a:pPr>
            <a:r>
              <a:rPr lang="om" altLang="en-US" sz="2110" dirty="0">
                <a:solidFill>
                  <a:srgbClr val="25252B"/>
                </a:solidFill>
                <a:latin typeface="IBM Plex Sans" pitchFamily="34" charset="0"/>
                <a:ea typeface="IBM Plex Sans" pitchFamily="34" charset="-122"/>
                <a:cs typeface="IBM Plex Sans" pitchFamily="34" charset="-120"/>
              </a:rPr>
              <a:t>Gara gaaffilee shanan jalqaba turanitti deebi'aa. Amma maal deebistu?</a:t>
            </a:r>
            <a:endParaRPr lang="om"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Itti Aansuun Maal?</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om" altLang="en-US" sz="3000" dirty="0">
                <a:solidFill>
                  <a:srgbClr val="422C70"/>
                </a:solidFill>
                <a:latin typeface="IBM Plex Sans Medium" pitchFamily="34" charset="0"/>
                <a:ea typeface="IBM Plex Sans Medium" pitchFamily="34" charset="-122"/>
                <a:cs typeface="IBM Plex Sans Medium" pitchFamily="34" charset="-120"/>
              </a:rPr>
              <a:t>Dippiloomaa Bitcoin</a:t>
            </a:r>
            <a:endParaRPr lang="om"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om" altLang="en-US" sz="2020" dirty="0">
                <a:solidFill>
                  <a:srgbClr val="25252B"/>
                </a:solidFill>
                <a:latin typeface="IBM Plex Sans" pitchFamily="34" charset="0"/>
                <a:ea typeface="IBM Plex Sans" pitchFamily="34" charset="-122"/>
                <a:cs typeface="IBM Plex Sans" pitchFamily="34" charset="-120"/>
              </a:rPr>
              <a:t>Tarkaanfii itti aanu. Moojuulonni isaa afran caalaatti isin tarkaanfachiisu:</a:t>
            </a:r>
            <a:endParaRPr lang="om"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om" altLang="en-US" sz="2020" dirty="0">
                <a:solidFill>
                  <a:srgbClr val="25252B"/>
                </a:solidFill>
                <a:latin typeface="IBM Plex Sans" pitchFamily="34" charset="0"/>
                <a:ea typeface="IBM Plex Sans" pitchFamily="34" charset="-122"/>
                <a:cs typeface="IBM Plex Sans" pitchFamily="34" charset="-120"/>
              </a:rPr>
              <a:t>Maallaqa hubachuu</a:t>
            </a:r>
            <a:endParaRPr lang="om" sz="2020" dirty="0"/>
          </a:p>
          <a:p>
            <a:pPr algn="l" marL="191770" indent="-191770">
              <a:lnSpc>
                <a:spcPct val="113000"/>
              </a:lnSpc>
              <a:spcBef>
                <a:spcPts val="400"/>
              </a:spcBef>
              <a:buSzPct val="100000"/>
              <a:buChar char="•"/>
            </a:pPr>
            <a:r>
              <a:rPr lang="om" altLang="en-US" sz="2020" dirty="0">
                <a:solidFill>
                  <a:srgbClr val="25252B"/>
                </a:solidFill>
                <a:latin typeface="IBM Plex Sans" pitchFamily="34" charset="0"/>
                <a:ea typeface="IBM Plex Sans" pitchFamily="34" charset="-122"/>
                <a:cs typeface="IBM Plex Sans" pitchFamily="34" charset="-120"/>
              </a:rPr>
              <a:t>Akkaataa Bitcoin itti hojjetu</a:t>
            </a:r>
            <a:endParaRPr lang="om" sz="2020" dirty="0"/>
          </a:p>
          <a:p>
            <a:pPr algn="l" marL="191770" indent="-191770">
              <a:lnSpc>
                <a:spcPct val="113000"/>
              </a:lnSpc>
              <a:spcBef>
                <a:spcPts val="400"/>
              </a:spcBef>
              <a:buSzPct val="100000"/>
              <a:buChar char="•"/>
            </a:pPr>
            <a:r>
              <a:rPr lang="om" altLang="en-US" sz="2020" dirty="0">
                <a:solidFill>
                  <a:srgbClr val="25252B"/>
                </a:solidFill>
                <a:latin typeface="IBM Plex Sans" pitchFamily="34" charset="0"/>
                <a:ea typeface="IBM Plex Sans" pitchFamily="34" charset="-122"/>
                <a:cs typeface="IBM Plex Sans" pitchFamily="34" charset="-120"/>
              </a:rPr>
              <a:t>Bitcoin karaa nageenya qabuun fayyadamuu</a:t>
            </a:r>
            <a:endParaRPr lang="om" sz="2020" dirty="0"/>
          </a:p>
          <a:p>
            <a:pPr algn="l" marL="191770" indent="-191770">
              <a:lnSpc>
                <a:spcPct val="113000"/>
              </a:lnSpc>
              <a:spcBef>
                <a:spcPts val="400"/>
              </a:spcBef>
              <a:buSzPct val="100000"/>
              <a:buChar char="•"/>
            </a:pPr>
            <a:r>
              <a:rPr lang="om" altLang="en-US" sz="2020" dirty="0">
                <a:solidFill>
                  <a:srgbClr val="25252B"/>
                </a:solidFill>
                <a:latin typeface="IBM Plex Sans" pitchFamily="34" charset="0"/>
                <a:ea typeface="IBM Plex Sans" pitchFamily="34" charset="-122"/>
                <a:cs typeface="IBM Plex Sans" pitchFamily="34" charset="-120"/>
              </a:rPr>
              <a:t>Bitcoin hawaasa keessan keessatti</a:t>
            </a:r>
            <a:endParaRPr lang="om"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om" altLang="en-US" sz="2020" dirty="0">
                <a:solidFill>
                  <a:srgbClr val="25252B"/>
                </a:solidFill>
                <a:latin typeface="IBM Plex Sans" pitchFamily="34" charset="0"/>
                <a:ea typeface="IBM Plex Sans" pitchFamily="34" charset="-122"/>
                <a:cs typeface="IBM Plex Sans" pitchFamily="34" charset="-120"/>
              </a:rPr>
              <a:t>Fedhii beekuu keessan itti fufaa, gaaffilee gaafachuu itti fufaa, akkasumas caalaatti baradhaa: </a:t>
            </a:r>
            <a:r>
              <a:rPr lang="om"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om" altLang="en-US" sz="2020" dirty="0">
                <a:solidFill>
                  <a:srgbClr val="25252B"/>
                </a:solidFill>
                <a:latin typeface="IBM Plex Sans" pitchFamily="34" charset="0"/>
                <a:ea typeface="IBM Plex Sans" pitchFamily="34" charset="-122"/>
                <a:cs typeface="IBM Plex Sans" pitchFamily="34" charset="-120"/>
              </a:rPr>
              <a:t>.</a:t>
            </a:r>
            <a:endParaRPr lang="om"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om" altLang="en-US" sz="2020" dirty="0">
                <a:solidFill>
                  <a:srgbClr val="25252B"/>
                </a:solidFill>
                <a:latin typeface="IBM Plex Sans" pitchFamily="34" charset="0"/>
                <a:ea typeface="IBM Plex Sans" pitchFamily="34" charset="-122"/>
                <a:cs typeface="IBM Plex Sans" pitchFamily="34" charset="-120"/>
              </a:rPr>
              <a:t>Garee barattootaa keenya itti aanu keessatti isin arguuf hawwiidhaan eegganna.</a:t>
            </a:r>
            <a:endParaRPr lang="om"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om" altLang="en-US" sz="1200" dirty="0">
                <a:solidFill>
                  <a:srgbClr val="6C6C7D"/>
                </a:solidFill>
                <a:latin typeface="IBM Plex Sans" pitchFamily="34" charset="0"/>
                <a:ea typeface="IBM Plex Sans" pitchFamily="34" charset="-122"/>
                <a:cs typeface="IBM Plex Sans" pitchFamily="34" charset="-120"/>
              </a:rPr>
              <a:t>Seensa Bitcoin · Itti Aansuun Maal?</a:t>
            </a:r>
            <a:endParaRPr lang="o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Seensa Bitcoin</dc:title>
  <dc:subject>Open educational slides (Creative Commons). Adapt them freely.</dc:subject>
  <dc:creator>My First Bitcoin</dc:creator>
  <cp:lastModifiedBy>My First Bitcoin</cp:lastModifiedBy>
  <cp:revision>1</cp:revision>
  <dcterms:created xsi:type="dcterms:W3CDTF">2026-10-22T19:44:05Z</dcterms:created>
  <dcterms:modified xsi:type="dcterms:W3CDTF">2026-10-22T19:44:05Z</dcterms:modified>
</cp:coreProperties>
</file>